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17" r:id="rId1"/>
  </p:sldMasterIdLst>
  <p:notesMasterIdLst>
    <p:notesMasterId r:id="rId30"/>
  </p:notesMasterIdLst>
  <p:handoutMasterIdLst>
    <p:handoutMasterId r:id="rId31"/>
  </p:handoutMasterIdLst>
  <p:sldIdLst>
    <p:sldId id="898" r:id="rId2"/>
    <p:sldId id="291" r:id="rId3"/>
    <p:sldId id="504" r:id="rId4"/>
    <p:sldId id="505" r:id="rId5"/>
    <p:sldId id="900" r:id="rId6"/>
    <p:sldId id="323" r:id="rId7"/>
    <p:sldId id="263" r:id="rId8"/>
    <p:sldId id="718" r:id="rId9"/>
    <p:sldId id="901" r:id="rId10"/>
    <p:sldId id="506" r:id="rId11"/>
    <p:sldId id="507" r:id="rId12"/>
    <p:sldId id="508" r:id="rId13"/>
    <p:sldId id="509" r:id="rId14"/>
    <p:sldId id="482" r:id="rId15"/>
    <p:sldId id="510" r:id="rId16"/>
    <p:sldId id="511" r:id="rId17"/>
    <p:sldId id="512" r:id="rId18"/>
    <p:sldId id="513" r:id="rId19"/>
    <p:sldId id="719" r:id="rId20"/>
    <p:sldId id="514" r:id="rId21"/>
    <p:sldId id="515" r:id="rId22"/>
    <p:sldId id="516" r:id="rId23"/>
    <p:sldId id="720" r:id="rId24"/>
    <p:sldId id="721" r:id="rId25"/>
    <p:sldId id="722" r:id="rId26"/>
    <p:sldId id="723" r:id="rId27"/>
    <p:sldId id="561" r:id="rId28"/>
    <p:sldId id="897" r:id="rId29"/>
  </p:sldIdLst>
  <p:sldSz cx="9144000" cy="6858000" type="screen4x3"/>
  <p:notesSz cx="6980238" cy="9210675"/>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1">
          <p15:clr>
            <a:srgbClr val="A4A3A4"/>
          </p15:clr>
        </p15:guide>
        <p15:guide id="2" pos="219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3300"/>
    <a:srgbClr val="777777"/>
    <a:srgbClr val="99CC00"/>
    <a:srgbClr val="FFCCCC"/>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9" autoAdjust="0"/>
    <p:restoredTop sz="92385" autoAdjust="0"/>
  </p:normalViewPr>
  <p:slideViewPr>
    <p:cSldViewPr>
      <p:cViewPr varScale="1">
        <p:scale>
          <a:sx n="132" d="100"/>
          <a:sy n="132" d="100"/>
        </p:scale>
        <p:origin x="822" y="120"/>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p:scale>
          <a:sx n="75" d="100"/>
          <a:sy n="75" d="100"/>
        </p:scale>
        <p:origin x="-222" y="432"/>
      </p:cViewPr>
      <p:guideLst>
        <p:guide orient="horz" pos="2901"/>
        <p:guide pos="21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image" Target="../media/image2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25775" cy="460375"/>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l" defTabSz="942975">
              <a:defRPr sz="1200"/>
            </a:lvl1pPr>
          </a:lstStyle>
          <a:p>
            <a:pPr>
              <a:defRPr/>
            </a:pPr>
            <a:endParaRPr lang="en-US"/>
          </a:p>
        </p:txBody>
      </p:sp>
      <p:sp>
        <p:nvSpPr>
          <p:cNvPr id="12291" name="Rectangle 3"/>
          <p:cNvSpPr>
            <a:spLocks noGrp="1" noChangeArrowheads="1"/>
          </p:cNvSpPr>
          <p:nvPr>
            <p:ph type="dt" sz="quarter" idx="1"/>
          </p:nvPr>
        </p:nvSpPr>
        <p:spPr bwMode="auto">
          <a:xfrm>
            <a:off x="3954463" y="0"/>
            <a:ext cx="3025775" cy="460375"/>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a:lvl1pPr>
          </a:lstStyle>
          <a:p>
            <a:pPr>
              <a:defRPr/>
            </a:pPr>
            <a:endParaRPr lang="en-US"/>
          </a:p>
        </p:txBody>
      </p:sp>
      <p:sp>
        <p:nvSpPr>
          <p:cNvPr id="12292" name="Rectangle 4"/>
          <p:cNvSpPr>
            <a:spLocks noGrp="1" noChangeArrowheads="1"/>
          </p:cNvSpPr>
          <p:nvPr>
            <p:ph type="ftr" sz="quarter" idx="2"/>
          </p:nvPr>
        </p:nvSpPr>
        <p:spPr bwMode="auto">
          <a:xfrm>
            <a:off x="0" y="8750300"/>
            <a:ext cx="3025775" cy="460375"/>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l" defTabSz="942975">
              <a:defRPr sz="1200"/>
            </a:lvl1pPr>
          </a:lstStyle>
          <a:p>
            <a:pPr>
              <a:defRPr/>
            </a:pPr>
            <a:endParaRPr lang="en-US"/>
          </a:p>
        </p:txBody>
      </p:sp>
      <p:sp>
        <p:nvSpPr>
          <p:cNvPr id="12293" name="Rectangle 5"/>
          <p:cNvSpPr>
            <a:spLocks noGrp="1" noChangeArrowheads="1"/>
          </p:cNvSpPr>
          <p:nvPr>
            <p:ph type="sldNum" sz="quarter" idx="3"/>
          </p:nvPr>
        </p:nvSpPr>
        <p:spPr bwMode="auto">
          <a:xfrm>
            <a:off x="3954463" y="8750300"/>
            <a:ext cx="3025775" cy="460375"/>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a:lvl1pPr>
          </a:lstStyle>
          <a:p>
            <a:pPr>
              <a:defRPr/>
            </a:pPr>
            <a:fld id="{722C9563-D005-47D0-B153-ED55DA60BADB}" type="slidenum">
              <a:rPr lang="en-US"/>
              <a:pPr>
                <a:defRPr/>
              </a:pPr>
              <a:t>‹#›</a:t>
            </a:fld>
            <a:endParaRPr lang="en-US"/>
          </a:p>
        </p:txBody>
      </p:sp>
    </p:spTree>
    <p:extLst>
      <p:ext uri="{BB962C8B-B14F-4D97-AF65-F5344CB8AC3E}">
        <p14:creationId xmlns:p14="http://schemas.microsoft.com/office/powerpoint/2010/main" val="3441830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25775" cy="460375"/>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l" defTabSz="942975">
              <a:defRPr sz="1200"/>
            </a:lvl1pPr>
          </a:lstStyle>
          <a:p>
            <a:pPr>
              <a:defRPr/>
            </a:pPr>
            <a:endParaRPr lang="en-US"/>
          </a:p>
        </p:txBody>
      </p:sp>
      <p:sp>
        <p:nvSpPr>
          <p:cNvPr id="14339" name="Rectangle 3"/>
          <p:cNvSpPr>
            <a:spLocks noGrp="1" noChangeArrowheads="1"/>
          </p:cNvSpPr>
          <p:nvPr>
            <p:ph type="dt" idx="1"/>
          </p:nvPr>
        </p:nvSpPr>
        <p:spPr bwMode="auto">
          <a:xfrm>
            <a:off x="3954463" y="0"/>
            <a:ext cx="3025775" cy="460375"/>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7450" y="690563"/>
            <a:ext cx="4605338" cy="34544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931863" y="4376738"/>
            <a:ext cx="5116512" cy="4143375"/>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14342" name="Rectangle 6"/>
          <p:cNvSpPr>
            <a:spLocks noGrp="1" noChangeArrowheads="1"/>
          </p:cNvSpPr>
          <p:nvPr>
            <p:ph type="ftr" sz="quarter" idx="4"/>
          </p:nvPr>
        </p:nvSpPr>
        <p:spPr bwMode="auto">
          <a:xfrm>
            <a:off x="0" y="8750300"/>
            <a:ext cx="3025775" cy="460375"/>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l" defTabSz="942975">
              <a:defRPr sz="1200"/>
            </a:lvl1pPr>
          </a:lstStyle>
          <a:p>
            <a:pPr>
              <a:defRPr/>
            </a:pPr>
            <a:endParaRPr lang="en-US"/>
          </a:p>
        </p:txBody>
      </p:sp>
      <p:sp>
        <p:nvSpPr>
          <p:cNvPr id="14343" name="Rectangle 7"/>
          <p:cNvSpPr>
            <a:spLocks noGrp="1" noChangeArrowheads="1"/>
          </p:cNvSpPr>
          <p:nvPr>
            <p:ph type="sldNum" sz="quarter" idx="5"/>
          </p:nvPr>
        </p:nvSpPr>
        <p:spPr bwMode="auto">
          <a:xfrm>
            <a:off x="3954463" y="8750300"/>
            <a:ext cx="3025775" cy="460375"/>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a:lvl1pPr>
          </a:lstStyle>
          <a:p>
            <a:pPr>
              <a:defRPr/>
            </a:pPr>
            <a:fld id="{686EBBB8-B65A-47DC-BE3A-1235393B4197}" type="slidenum">
              <a:rPr lang="en-US"/>
              <a:pPr>
                <a:defRPr/>
              </a:pPr>
              <a:t>‹#›</a:t>
            </a:fld>
            <a:endParaRPr lang="en-US"/>
          </a:p>
        </p:txBody>
      </p:sp>
    </p:spTree>
    <p:extLst>
      <p:ext uri="{BB962C8B-B14F-4D97-AF65-F5344CB8AC3E}">
        <p14:creationId xmlns:p14="http://schemas.microsoft.com/office/powerpoint/2010/main" val="42761740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AR" dirty="0"/>
          </a:p>
        </p:txBody>
      </p:sp>
      <p:sp>
        <p:nvSpPr>
          <p:cNvPr id="4" name="Slide Number Placeholder 3"/>
          <p:cNvSpPr>
            <a:spLocks noGrp="1"/>
          </p:cNvSpPr>
          <p:nvPr>
            <p:ph type="sldNum" sz="quarter" idx="10"/>
          </p:nvPr>
        </p:nvSpPr>
        <p:spPr/>
        <p:txBody>
          <a:bodyPr/>
          <a:lstStyle/>
          <a:p>
            <a:pPr>
              <a:defRPr/>
            </a:pPr>
            <a:fld id="{686EBBB8-B65A-47DC-BE3A-1235393B4197}" type="slidenum">
              <a:rPr lang="en-US" smtClean="0"/>
              <a:pPr>
                <a:defRPr/>
              </a:pPr>
              <a:t>1</a:t>
            </a:fld>
            <a:endParaRPr lang="en-US"/>
          </a:p>
        </p:txBody>
      </p:sp>
    </p:spTree>
    <p:extLst>
      <p:ext uri="{BB962C8B-B14F-4D97-AF65-F5344CB8AC3E}">
        <p14:creationId xmlns:p14="http://schemas.microsoft.com/office/powerpoint/2010/main" val="4080560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B5D2A25-312B-4CF5-83CC-BF7D0523B0D9}" type="slidenum">
              <a:rPr lang="en-US" smtClean="0"/>
              <a:pPr/>
              <a:t>10</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r>
              <a:rPr lang="en-US" smtClean="0"/>
              <a:t>T es por </a:t>
            </a:r>
            <a:r>
              <a:rPr lang="en-US" b="1" smtClean="0"/>
              <a:t>Type</a:t>
            </a:r>
          </a:p>
          <a:p>
            <a:endParaRPr lang="en-US" smtClean="0"/>
          </a:p>
          <a:p>
            <a:r>
              <a:rPr lang="en-US" smtClean="0"/>
              <a:t>Esta </a:t>
            </a:r>
            <a:r>
              <a:rPr lang="en-US" dirty="0" err="1" smtClean="0"/>
              <a:t>definición</a:t>
            </a:r>
            <a:r>
              <a:rPr lang="en-US" dirty="0" smtClean="0"/>
              <a:t> </a:t>
            </a:r>
            <a:r>
              <a:rPr lang="en-US" dirty="0" err="1" smtClean="0"/>
              <a:t>es</a:t>
            </a:r>
            <a:r>
              <a:rPr lang="en-US" dirty="0" smtClean="0"/>
              <a:t> </a:t>
            </a:r>
            <a:r>
              <a:rPr lang="en-US" dirty="0" err="1" smtClean="0"/>
              <a:t>independiente</a:t>
            </a:r>
            <a:r>
              <a:rPr lang="en-US" dirty="0" smtClean="0"/>
              <a:t> de la </a:t>
            </a:r>
            <a:r>
              <a:rPr lang="en-US" dirty="0" err="1" smtClean="0"/>
              <a:t>técnica</a:t>
            </a:r>
            <a:r>
              <a:rPr lang="en-US" dirty="0" smtClean="0"/>
              <a:t> de </a:t>
            </a:r>
            <a:r>
              <a:rPr lang="en-US" dirty="0" err="1" smtClean="0"/>
              <a:t>simulación</a:t>
            </a:r>
            <a:r>
              <a:rPr lang="en-US" dirty="0" smtClean="0"/>
              <a:t> </a:t>
            </a:r>
            <a:r>
              <a:rPr lang="en-US" dirty="0" err="1" smtClean="0"/>
              <a:t>utilizada</a:t>
            </a:r>
            <a:r>
              <a:rPr lang="en-US" smtClean="0"/>
              <a:t>. </a:t>
            </a:r>
          </a:p>
          <a:p>
            <a:r>
              <a:rPr lang="en-US" smtClean="0"/>
              <a:t>Por </a:t>
            </a:r>
            <a:r>
              <a:rPr lang="en-US" dirty="0" err="1" smtClean="0"/>
              <a:t>ende</a:t>
            </a:r>
            <a:r>
              <a:rPr lang="en-US" dirty="0" smtClean="0"/>
              <a:t>, </a:t>
            </a:r>
            <a:r>
              <a:rPr lang="en-US" dirty="0" err="1" smtClean="0"/>
              <a:t>permite</a:t>
            </a:r>
            <a:r>
              <a:rPr lang="en-US" dirty="0" smtClean="0"/>
              <a:t> </a:t>
            </a:r>
            <a:r>
              <a:rPr lang="en-US" dirty="0" err="1" smtClean="0"/>
              <a:t>especificar</a:t>
            </a:r>
            <a:r>
              <a:rPr lang="en-US" dirty="0" smtClean="0"/>
              <a:t> el </a:t>
            </a:r>
            <a:r>
              <a:rPr lang="en-US" dirty="0" err="1" smtClean="0"/>
              <a:t>comportamiento</a:t>
            </a:r>
            <a:r>
              <a:rPr lang="en-US" dirty="0" smtClean="0"/>
              <a:t> del </a:t>
            </a:r>
            <a:r>
              <a:rPr lang="en-US" dirty="0" err="1" smtClean="0"/>
              <a:t>sistema</a:t>
            </a:r>
            <a:r>
              <a:rPr lang="en-US" dirty="0" smtClean="0"/>
              <a:t> </a:t>
            </a:r>
            <a:r>
              <a:rPr lang="en-US" dirty="0" err="1" smtClean="0"/>
              <a:t>independientemente</a:t>
            </a:r>
            <a:r>
              <a:rPr lang="en-US" dirty="0" smtClean="0"/>
              <a:t> de </a:t>
            </a:r>
            <a:r>
              <a:rPr lang="en-US" dirty="0" err="1" smtClean="0"/>
              <a:t>los</a:t>
            </a:r>
            <a:r>
              <a:rPr lang="en-US" dirty="0" smtClean="0"/>
              <a:t> </a:t>
            </a:r>
            <a:r>
              <a:rPr lang="en-US" dirty="0" err="1" smtClean="0"/>
              <a:t>detalles</a:t>
            </a:r>
            <a:r>
              <a:rPr lang="en-US" dirty="0" smtClean="0"/>
              <a:t> de </a:t>
            </a:r>
            <a:r>
              <a:rPr lang="en-US" dirty="0" err="1" smtClean="0"/>
              <a:t>implementación</a:t>
            </a:r>
            <a:r>
              <a:rPr lang="en-US" dirty="0" smtClean="0"/>
              <a:t>.</a:t>
            </a:r>
          </a:p>
          <a:p>
            <a:r>
              <a:rPr lang="en-US" smtClean="0"/>
              <a:t>Cada </a:t>
            </a:r>
            <a:r>
              <a:rPr lang="en-US" dirty="0" err="1" smtClean="0"/>
              <a:t>celda</a:t>
            </a:r>
            <a:r>
              <a:rPr lang="en-US" dirty="0" smtClean="0"/>
              <a:t> </a:t>
            </a:r>
            <a:r>
              <a:rPr lang="en-US" dirty="0" err="1" smtClean="0"/>
              <a:t>tiene</a:t>
            </a:r>
            <a:r>
              <a:rPr lang="en-US" dirty="0" smtClean="0"/>
              <a:t> </a:t>
            </a:r>
            <a:r>
              <a:rPr lang="en-US" dirty="0" err="1" smtClean="0"/>
              <a:t>una</a:t>
            </a:r>
            <a:r>
              <a:rPr lang="en-US" dirty="0" smtClean="0"/>
              <a:t> </a:t>
            </a:r>
            <a:r>
              <a:rPr lang="en-US" dirty="0" err="1" smtClean="0"/>
              <a:t>interfaz</a:t>
            </a:r>
            <a:r>
              <a:rPr lang="en-US" dirty="0" smtClean="0"/>
              <a:t> </a:t>
            </a:r>
            <a:r>
              <a:rPr lang="en-US" dirty="0" err="1" smtClean="0"/>
              <a:t>bien</a:t>
            </a:r>
            <a:r>
              <a:rPr lang="en-US" dirty="0" smtClean="0"/>
              <a:t> </a:t>
            </a:r>
            <a:r>
              <a:rPr lang="en-US" dirty="0" err="1" smtClean="0"/>
              <a:t>definida</a:t>
            </a:r>
            <a:r>
              <a:rPr lang="en-US" dirty="0" smtClean="0"/>
              <a:t>, </a:t>
            </a:r>
            <a:r>
              <a:rPr lang="en-US" dirty="0" err="1" smtClean="0"/>
              <a:t>compuesta</a:t>
            </a:r>
            <a:r>
              <a:rPr lang="en-US" dirty="0" smtClean="0"/>
              <a:t> </a:t>
            </a:r>
            <a:r>
              <a:rPr lang="en-US" dirty="0" err="1" smtClean="0"/>
              <a:t>por</a:t>
            </a:r>
            <a:r>
              <a:rPr lang="en-US" dirty="0" smtClean="0"/>
              <a:t> un </a:t>
            </a:r>
            <a:r>
              <a:rPr lang="en-US" dirty="0" err="1" smtClean="0"/>
              <a:t>número</a:t>
            </a:r>
            <a:r>
              <a:rPr lang="en-US" dirty="0" smtClean="0"/>
              <a:t> </a:t>
            </a:r>
            <a:r>
              <a:rPr lang="en-US" dirty="0" err="1" smtClean="0"/>
              <a:t>fijo</a:t>
            </a:r>
            <a:r>
              <a:rPr lang="en-US" dirty="0" smtClean="0"/>
              <a:t> de ports </a:t>
            </a:r>
            <a:r>
              <a:rPr lang="en-US" dirty="0" err="1" smtClean="0"/>
              <a:t>numerados</a:t>
            </a:r>
            <a:r>
              <a:rPr lang="en-US" dirty="0" smtClean="0"/>
              <a:t> </a:t>
            </a:r>
            <a:r>
              <a:rPr lang="en-US" dirty="0" err="1" smtClean="0"/>
              <a:t>en</a:t>
            </a:r>
            <a:r>
              <a:rPr lang="en-US" dirty="0" smtClean="0"/>
              <a:t> </a:t>
            </a:r>
            <a:r>
              <a:rPr lang="en-US" dirty="0" err="1" smtClean="0"/>
              <a:t>orden</a:t>
            </a:r>
            <a:r>
              <a:rPr lang="en-US" dirty="0" smtClean="0"/>
              <a:t> </a:t>
            </a:r>
            <a:r>
              <a:rPr lang="en-US" dirty="0" err="1" smtClean="0"/>
              <a:t>ascendente</a:t>
            </a:r>
            <a:r>
              <a:rPr lang="en-US" dirty="0" smtClean="0"/>
              <a:t>. </a:t>
            </a:r>
            <a:r>
              <a:rPr lang="en-US" dirty="0" err="1" smtClean="0"/>
              <a:t>Por</a:t>
            </a:r>
            <a:r>
              <a:rPr lang="en-US" dirty="0" smtClean="0"/>
              <a:t> un </a:t>
            </a:r>
            <a:r>
              <a:rPr lang="en-US" dirty="0" err="1" smtClean="0"/>
              <a:t>lado</a:t>
            </a:r>
            <a:r>
              <a:rPr lang="en-US" dirty="0" smtClean="0"/>
              <a:t>, </a:t>
            </a:r>
            <a:r>
              <a:rPr lang="en-US" dirty="0" err="1" smtClean="0"/>
              <a:t>existe</a:t>
            </a:r>
            <a:r>
              <a:rPr lang="en-US" dirty="0" smtClean="0"/>
              <a:t> un </a:t>
            </a:r>
            <a:r>
              <a:rPr lang="en-US" dirty="0" err="1" smtClean="0"/>
              <a:t>conjunto</a:t>
            </a:r>
            <a:r>
              <a:rPr lang="en-US" dirty="0" smtClean="0"/>
              <a:t> de ports para </a:t>
            </a:r>
            <a:r>
              <a:rPr lang="en-US" dirty="0" err="1" smtClean="0"/>
              <a:t>establecer</a:t>
            </a:r>
            <a:r>
              <a:rPr lang="en-US" dirty="0" smtClean="0"/>
              <a:t> el </a:t>
            </a:r>
            <a:r>
              <a:rPr lang="en-US" dirty="0" err="1" smtClean="0"/>
              <a:t>acoplamiento</a:t>
            </a:r>
            <a:r>
              <a:rPr lang="en-US" dirty="0" smtClean="0"/>
              <a:t> </a:t>
            </a:r>
            <a:r>
              <a:rPr lang="en-US" dirty="0" err="1" smtClean="0"/>
              <a:t>interno</a:t>
            </a:r>
            <a:r>
              <a:rPr lang="en-US" dirty="0" smtClean="0"/>
              <a:t> del </a:t>
            </a:r>
            <a:r>
              <a:rPr lang="en-US" dirty="0" err="1" smtClean="0"/>
              <a:t>modelo</a:t>
            </a:r>
            <a:r>
              <a:rPr lang="en-US" dirty="0" smtClean="0"/>
              <a:t> de </a:t>
            </a:r>
            <a:r>
              <a:rPr lang="en-US" dirty="0" err="1" smtClean="0"/>
              <a:t>celdas</a:t>
            </a:r>
            <a:r>
              <a:rPr lang="en-US" dirty="0" smtClean="0"/>
              <a:t>, </a:t>
            </a:r>
            <a:r>
              <a:rPr lang="en-US" dirty="0" err="1" smtClean="0"/>
              <a:t>cada</a:t>
            </a:r>
            <a:r>
              <a:rPr lang="en-US" dirty="0" smtClean="0"/>
              <a:t> </a:t>
            </a:r>
            <a:r>
              <a:rPr lang="en-US" dirty="0" err="1" smtClean="0"/>
              <a:t>uno</a:t>
            </a:r>
            <a:r>
              <a:rPr lang="en-US" dirty="0" smtClean="0"/>
              <a:t> de </a:t>
            </a:r>
            <a:r>
              <a:rPr lang="en-US" dirty="0" err="1" smtClean="0"/>
              <a:t>los</a:t>
            </a:r>
            <a:r>
              <a:rPr lang="en-US" dirty="0" smtClean="0"/>
              <a:t> </a:t>
            </a:r>
            <a:r>
              <a:rPr lang="en-US" dirty="0" err="1" smtClean="0"/>
              <a:t>cuales</a:t>
            </a:r>
            <a:r>
              <a:rPr lang="en-US" dirty="0" smtClean="0"/>
              <a:t> </a:t>
            </a:r>
            <a:r>
              <a:rPr lang="en-US" dirty="0" err="1" smtClean="0"/>
              <a:t>estará</a:t>
            </a:r>
            <a:r>
              <a:rPr lang="en-US" dirty="0" smtClean="0"/>
              <a:t> </a:t>
            </a:r>
            <a:r>
              <a:rPr lang="en-US" dirty="0" err="1" smtClean="0"/>
              <a:t>conectado</a:t>
            </a:r>
            <a:r>
              <a:rPr lang="en-US" dirty="0" smtClean="0"/>
              <a:t> con un </a:t>
            </a:r>
            <a:r>
              <a:rPr lang="en-US" dirty="0" err="1" smtClean="0"/>
              <a:t>vecino</a:t>
            </a:r>
            <a:r>
              <a:rPr lang="en-US" dirty="0" smtClean="0"/>
              <a:t>. </a:t>
            </a:r>
          </a:p>
          <a:p>
            <a:r>
              <a:rPr lang="en-US" dirty="0" smtClean="0"/>
              <a:t>El </a:t>
            </a:r>
            <a:r>
              <a:rPr lang="en-US" dirty="0" err="1" smtClean="0"/>
              <a:t>número</a:t>
            </a:r>
            <a:r>
              <a:rPr lang="en-US" dirty="0" smtClean="0"/>
              <a:t> de </a:t>
            </a:r>
            <a:r>
              <a:rPr lang="en-US" dirty="0" err="1" smtClean="0"/>
              <a:t>estos</a:t>
            </a:r>
            <a:r>
              <a:rPr lang="en-US" dirty="0" smtClean="0"/>
              <a:t> ports de entrada y </a:t>
            </a:r>
            <a:r>
              <a:rPr lang="en-US" dirty="0" err="1" smtClean="0"/>
              <a:t>salida</a:t>
            </a:r>
            <a:r>
              <a:rPr lang="en-US" dirty="0" smtClean="0"/>
              <a:t> de </a:t>
            </a:r>
            <a:r>
              <a:rPr lang="en-US" dirty="0" err="1" smtClean="0"/>
              <a:t>cada</a:t>
            </a:r>
            <a:r>
              <a:rPr lang="en-US" dirty="0" smtClean="0"/>
              <a:t> </a:t>
            </a:r>
            <a:r>
              <a:rPr lang="en-US" dirty="0" err="1" smtClean="0"/>
              <a:t>celda</a:t>
            </a:r>
            <a:r>
              <a:rPr lang="en-US" dirty="0" smtClean="0"/>
              <a:t> </a:t>
            </a:r>
            <a:r>
              <a:rPr lang="en-US" dirty="0" err="1" smtClean="0"/>
              <a:t>será</a:t>
            </a:r>
            <a:r>
              <a:rPr lang="en-US" dirty="0" smtClean="0"/>
              <a:t>, </a:t>
            </a:r>
            <a:r>
              <a:rPr lang="en-US" dirty="0" err="1" smtClean="0"/>
              <a:t>por</a:t>
            </a:r>
            <a:r>
              <a:rPr lang="en-US" dirty="0" smtClean="0"/>
              <a:t> </a:t>
            </a:r>
            <a:r>
              <a:rPr lang="en-US" dirty="0" err="1" smtClean="0"/>
              <a:t>ende</a:t>
            </a:r>
            <a:r>
              <a:rPr lang="en-US" dirty="0" smtClean="0"/>
              <a:t>, </a:t>
            </a:r>
            <a:r>
              <a:rPr lang="en-US" dirty="0" err="1" smtClean="0"/>
              <a:t>igual</a:t>
            </a:r>
            <a:r>
              <a:rPr lang="en-US" dirty="0" smtClean="0"/>
              <a:t> al del </a:t>
            </a:r>
            <a:r>
              <a:rPr lang="en-US" dirty="0" err="1" smtClean="0"/>
              <a:t>tamaño</a:t>
            </a:r>
            <a:r>
              <a:rPr lang="en-US" dirty="0" smtClean="0"/>
              <a:t> de la </a:t>
            </a:r>
            <a:r>
              <a:rPr lang="en-US" dirty="0" err="1" smtClean="0"/>
              <a:t>vecindad</a:t>
            </a:r>
            <a:r>
              <a:rPr lang="en-US" dirty="0" smtClean="0"/>
              <a:t>. </a:t>
            </a:r>
            <a:r>
              <a:rPr lang="en-US" dirty="0" err="1" smtClean="0"/>
              <a:t>En</a:t>
            </a:r>
            <a:r>
              <a:rPr lang="en-US" dirty="0" smtClean="0"/>
              <a:t> el </a:t>
            </a:r>
            <a:r>
              <a:rPr lang="en-US" dirty="0" err="1" smtClean="0"/>
              <a:t>caso</a:t>
            </a:r>
            <a:r>
              <a:rPr lang="en-US" dirty="0" smtClean="0"/>
              <a:t> de </a:t>
            </a:r>
            <a:r>
              <a:rPr lang="en-US" dirty="0" err="1" smtClean="0"/>
              <a:t>precisarse</a:t>
            </a:r>
            <a:r>
              <a:rPr lang="en-US" dirty="0" smtClean="0"/>
              <a:t> </a:t>
            </a:r>
            <a:r>
              <a:rPr lang="en-US" dirty="0" err="1" smtClean="0"/>
              <a:t>otras</a:t>
            </a:r>
            <a:r>
              <a:rPr lang="en-US" dirty="0" smtClean="0"/>
              <a:t> entradas o </a:t>
            </a:r>
            <a:r>
              <a:rPr lang="en-US" dirty="0" err="1" smtClean="0"/>
              <a:t>salidas</a:t>
            </a:r>
            <a:r>
              <a:rPr lang="en-US" dirty="0" smtClean="0"/>
              <a:t>, se </a:t>
            </a:r>
            <a:r>
              <a:rPr lang="en-US" dirty="0" err="1" smtClean="0"/>
              <a:t>utilizarán</a:t>
            </a:r>
            <a:r>
              <a:rPr lang="en-US" dirty="0" smtClean="0"/>
              <a:t> </a:t>
            </a:r>
            <a:r>
              <a:rPr lang="en-US" dirty="0" err="1" smtClean="0"/>
              <a:t>los</a:t>
            </a:r>
            <a:r>
              <a:rPr lang="en-US" dirty="0" smtClean="0"/>
              <a:t> </a:t>
            </a:r>
            <a:r>
              <a:rPr lang="en-US" dirty="0" err="1" smtClean="0"/>
              <a:t>demás</a:t>
            </a:r>
            <a:r>
              <a:rPr lang="en-US" dirty="0" smtClean="0"/>
              <a:t> ports </a:t>
            </a:r>
            <a:r>
              <a:rPr lang="en-US" dirty="0" err="1" smtClean="0"/>
              <a:t>definidos</a:t>
            </a:r>
            <a:r>
              <a:rPr lang="en-US" dirty="0" smtClean="0"/>
              <a:t>.</a:t>
            </a:r>
          </a:p>
        </p:txBody>
      </p:sp>
    </p:spTree>
    <p:extLst>
      <p:ext uri="{BB962C8B-B14F-4D97-AF65-F5344CB8AC3E}">
        <p14:creationId xmlns:p14="http://schemas.microsoft.com/office/powerpoint/2010/main" val="1900087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40DAB3F-C1C8-42E2-82F3-20D03D6BA83A}" type="slidenum">
              <a:rPr lang="en-US" smtClean="0"/>
              <a:pPr/>
              <a:t>11</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a:lnSpc>
                <a:spcPct val="90000"/>
              </a:lnSpc>
            </a:pPr>
            <a:r>
              <a:rPr lang="en-US" sz="900" dirty="0" smtClean="0"/>
              <a:t>In the case of inertial delays (which represents a </a:t>
            </a:r>
            <a:r>
              <a:rPr lang="en-US" sz="900" b="1" dirty="0" smtClean="0"/>
              <a:t>delay function</a:t>
            </a:r>
            <a:r>
              <a:rPr lang="en-US" sz="900" dirty="0" smtClean="0"/>
              <a:t> with </a:t>
            </a:r>
            <a:r>
              <a:rPr lang="en-US" sz="900" b="1" dirty="0" smtClean="0"/>
              <a:t>preemptive semantic</a:t>
            </a:r>
            <a:r>
              <a:rPr lang="en-US" sz="900" dirty="0" smtClean="0"/>
              <a:t>), the</a:t>
            </a:r>
          </a:p>
          <a:p>
            <a:pPr>
              <a:lnSpc>
                <a:spcPct val="90000"/>
              </a:lnSpc>
            </a:pPr>
            <a:r>
              <a:rPr lang="en-US" sz="900" dirty="0" smtClean="0"/>
              <a:t>behavior is different: </a:t>
            </a:r>
            <a:r>
              <a:rPr lang="en-US" sz="900" b="1" i="1" dirty="0" smtClean="0"/>
              <a:t>an input must be discarded if its value is not kept for a certain period</a:t>
            </a:r>
            <a:r>
              <a:rPr lang="en-US" sz="900" dirty="0" smtClean="0"/>
              <a:t>. </a:t>
            </a:r>
            <a:r>
              <a:rPr lang="en-US" sz="900" b="1" dirty="0" smtClean="0"/>
              <a:t>If the input flow is steady during that time (called the inertial delay for the cell), the state must change.</a:t>
            </a:r>
            <a:r>
              <a:rPr lang="en-US" sz="900" dirty="0" smtClean="0"/>
              <a:t> </a:t>
            </a:r>
          </a:p>
          <a:p>
            <a:pPr>
              <a:lnSpc>
                <a:spcPct val="90000"/>
              </a:lnSpc>
            </a:pPr>
            <a:endParaRPr lang="en-US" sz="900" dirty="0" smtClean="0"/>
          </a:p>
          <a:p>
            <a:pPr>
              <a:lnSpc>
                <a:spcPct val="90000"/>
              </a:lnSpc>
            </a:pPr>
            <a:r>
              <a:rPr lang="en-US" sz="900" dirty="0" smtClean="0"/>
              <a:t>The main change for cells with </a:t>
            </a:r>
            <a:r>
              <a:rPr lang="en-US" sz="900" b="1" dirty="0" smtClean="0"/>
              <a:t>inertial delays </a:t>
            </a:r>
            <a:r>
              <a:rPr lang="en-US" sz="900" dirty="0" smtClean="0"/>
              <a:t>is a </a:t>
            </a:r>
            <a:r>
              <a:rPr lang="en-US" sz="900" b="1" dirty="0" smtClean="0"/>
              <a:t>different semantic for the delay</a:t>
            </a:r>
            <a:r>
              <a:rPr lang="en-US" sz="900" dirty="0" smtClean="0"/>
              <a:t>: </a:t>
            </a:r>
            <a:r>
              <a:rPr lang="en-US" sz="900" b="1" u="sng" dirty="0" smtClean="0"/>
              <a:t>if the input value for the cell is kept during the inertial delay, the future state will be s′; otherwise, it is preempted.</a:t>
            </a:r>
          </a:p>
          <a:p>
            <a:pPr>
              <a:lnSpc>
                <a:spcPct val="90000"/>
              </a:lnSpc>
            </a:pPr>
            <a:r>
              <a:rPr lang="en-US" sz="900" dirty="0" smtClean="0"/>
              <a:t>The behavior for atomic cells with inertial delays can be studied in the following example. The</a:t>
            </a:r>
          </a:p>
          <a:p>
            <a:pPr>
              <a:lnSpc>
                <a:spcPct val="90000"/>
              </a:lnSpc>
            </a:pPr>
            <a:r>
              <a:rPr lang="en-US" sz="900" dirty="0" smtClean="0"/>
              <a:t>input and output trajectories presented use an inertial delay of 5 time units. </a:t>
            </a:r>
          </a:p>
          <a:p>
            <a:pPr>
              <a:lnSpc>
                <a:spcPct val="90000"/>
              </a:lnSpc>
            </a:pPr>
            <a:r>
              <a:rPr lang="en-US" sz="900" b="1" dirty="0" smtClean="0"/>
              <a:t>The last arrived future event can be preempted if there is a new input before the consumption of the inertial delay. </a:t>
            </a:r>
          </a:p>
          <a:p>
            <a:pPr>
              <a:lnSpc>
                <a:spcPct val="90000"/>
              </a:lnSpc>
            </a:pPr>
            <a:r>
              <a:rPr lang="en-US" sz="900" dirty="0" smtClean="0"/>
              <a:t>This happens only if the new external value is different from the one previously stored. If both values are the same, the new external event that has occurred has the same value as the previous one. In this case, the cell is initially passive. </a:t>
            </a:r>
          </a:p>
          <a:p>
            <a:pPr>
              <a:lnSpc>
                <a:spcPct val="90000"/>
              </a:lnSpc>
            </a:pPr>
            <a:r>
              <a:rPr lang="en-US" sz="900" dirty="0" smtClean="0"/>
              <a:t>We can analyze the execution flow of the transition functions. </a:t>
            </a:r>
          </a:p>
          <a:p>
            <a:pPr>
              <a:lnSpc>
                <a:spcPct val="90000"/>
              </a:lnSpc>
            </a:pPr>
            <a:r>
              <a:rPr lang="en-US" sz="900" dirty="0" smtClean="0"/>
              <a:t>Suppose at time 5, a cell receives an input producing a state change.</a:t>
            </a:r>
          </a:p>
          <a:p>
            <a:pPr>
              <a:lnSpc>
                <a:spcPct val="90000"/>
              </a:lnSpc>
            </a:pPr>
            <a:r>
              <a:rPr lang="en-US" sz="900" dirty="0" smtClean="0"/>
              <a:t>Therefore, the feasible future </a:t>
            </a:r>
            <a:r>
              <a:rPr lang="en-US" sz="900" i="1" dirty="0" smtClean="0"/>
              <a:t>f  </a:t>
            </a:r>
            <a:r>
              <a:rPr lang="en-US" sz="900" dirty="0" smtClean="0"/>
              <a:t>is 1. If this input value is maintained for the next five units, this will</a:t>
            </a:r>
          </a:p>
          <a:p>
            <a:pPr>
              <a:lnSpc>
                <a:spcPct val="90000"/>
              </a:lnSpc>
            </a:pPr>
            <a:r>
              <a:rPr lang="en-US" sz="900" dirty="0" smtClean="0"/>
              <a:t>be the value of the cell. This time is consumed, and at time 10 an internal transition is executed. The</a:t>
            </a:r>
          </a:p>
          <a:p>
            <a:pPr>
              <a:lnSpc>
                <a:spcPct val="90000"/>
              </a:lnSpc>
            </a:pPr>
            <a:r>
              <a:rPr lang="en-US" sz="900" dirty="0" smtClean="0"/>
              <a:t>output function transmits the cell’s value (1), and it passivates, waiting for the next external event.</a:t>
            </a:r>
          </a:p>
          <a:p>
            <a:pPr>
              <a:lnSpc>
                <a:spcPct val="90000"/>
              </a:lnSpc>
            </a:pPr>
            <a:r>
              <a:rPr lang="en-US" sz="900" dirty="0" smtClean="0"/>
              <a:t>This will happen at time 15, when the cell schedules an output in five time units (e.g., it should generate</a:t>
            </a:r>
          </a:p>
          <a:p>
            <a:pPr>
              <a:lnSpc>
                <a:spcPct val="90000"/>
              </a:lnSpc>
            </a:pPr>
            <a:r>
              <a:rPr lang="en-US" sz="900" dirty="0" smtClean="0"/>
              <a:t>an output of 1 at 20). Nevertheless, at time 19, we receive another input, and the local computing</a:t>
            </a:r>
          </a:p>
          <a:p>
            <a:pPr>
              <a:lnSpc>
                <a:spcPct val="90000"/>
              </a:lnSpc>
            </a:pPr>
            <a:r>
              <a:rPr lang="en-US" sz="900" dirty="0" smtClean="0"/>
              <a:t>function makes the cell to change to 0. Therefore, we preempt the previous state change (which</a:t>
            </a:r>
          </a:p>
          <a:p>
            <a:pPr>
              <a:lnSpc>
                <a:spcPct val="90000"/>
              </a:lnSpc>
            </a:pPr>
            <a:r>
              <a:rPr lang="en-US" sz="900" dirty="0" smtClean="0"/>
              <a:t>will not be transmitted).</a:t>
            </a:r>
          </a:p>
        </p:txBody>
      </p:sp>
    </p:spTree>
    <p:extLst>
      <p:ext uri="{BB962C8B-B14F-4D97-AF65-F5344CB8AC3E}">
        <p14:creationId xmlns:p14="http://schemas.microsoft.com/office/powerpoint/2010/main" val="3072503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392A4EA3-3CD7-4F42-B878-F264D134CFA2}" type="slidenum">
              <a:rPr lang="en-US" smtClean="0"/>
              <a:pPr/>
              <a:t>12</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a:lnSpc>
                <a:spcPct val="80000"/>
              </a:lnSpc>
            </a:pPr>
            <a:r>
              <a:rPr lang="en-US" sz="800" dirty="0" smtClean="0"/>
              <a:t>Los </a:t>
            </a:r>
            <a:r>
              <a:rPr lang="en-US" sz="800" dirty="0" err="1" smtClean="0"/>
              <a:t>objetivos</a:t>
            </a:r>
            <a:r>
              <a:rPr lang="en-US" sz="800" dirty="0" smtClean="0"/>
              <a:t> de la </a:t>
            </a:r>
            <a:r>
              <a:rPr lang="en-US" sz="800" dirty="0" err="1" smtClean="0"/>
              <a:t>ejecución</a:t>
            </a:r>
            <a:r>
              <a:rPr lang="en-US" sz="800" dirty="0" smtClean="0"/>
              <a:t> de las </a:t>
            </a:r>
            <a:r>
              <a:rPr lang="en-US" sz="800" dirty="0" err="1" smtClean="0"/>
              <a:t>funciones</a:t>
            </a:r>
            <a:r>
              <a:rPr lang="en-US" sz="800" dirty="0" smtClean="0"/>
              <a:t> de </a:t>
            </a:r>
            <a:r>
              <a:rPr lang="en-US" sz="800" dirty="0" err="1" smtClean="0"/>
              <a:t>transición</a:t>
            </a:r>
            <a:r>
              <a:rPr lang="en-US" sz="800" dirty="0" smtClean="0"/>
              <a:t> (d</a:t>
            </a:r>
            <a:r>
              <a:rPr lang="en-US" sz="800" b="1" dirty="0" smtClean="0"/>
              <a:t>int, </a:t>
            </a:r>
            <a:r>
              <a:rPr lang="en-US" sz="800" dirty="0" err="1" smtClean="0"/>
              <a:t>d</a:t>
            </a:r>
            <a:r>
              <a:rPr lang="en-US" sz="800" b="1" dirty="0" err="1" smtClean="0"/>
              <a:t>ext</a:t>
            </a:r>
            <a:r>
              <a:rPr lang="en-US" sz="800" dirty="0" smtClean="0"/>
              <a:t>) y de la de </a:t>
            </a:r>
            <a:r>
              <a:rPr lang="en-US" sz="800" dirty="0" err="1" smtClean="0"/>
              <a:t>salida</a:t>
            </a:r>
            <a:r>
              <a:rPr lang="en-US" sz="800" dirty="0" smtClean="0"/>
              <a:t> (lambda) son </a:t>
            </a:r>
            <a:r>
              <a:rPr lang="en-US" sz="800" dirty="0" err="1" smtClean="0"/>
              <a:t>similares</a:t>
            </a:r>
            <a:r>
              <a:rPr lang="en-US" sz="800" dirty="0" smtClean="0"/>
              <a:t> a </a:t>
            </a:r>
            <a:r>
              <a:rPr lang="en-US" sz="800" dirty="0" err="1" smtClean="0"/>
              <a:t>los</a:t>
            </a:r>
            <a:r>
              <a:rPr lang="en-US" sz="800" dirty="0" smtClean="0"/>
              <a:t> </a:t>
            </a:r>
            <a:r>
              <a:rPr lang="en-US" sz="800" dirty="0" err="1" smtClean="0"/>
              <a:t>definidos</a:t>
            </a:r>
            <a:r>
              <a:rPr lang="en-US" sz="800" dirty="0" smtClean="0"/>
              <a:t> para </a:t>
            </a:r>
            <a:r>
              <a:rPr lang="en-US" sz="800" dirty="0" err="1" smtClean="0"/>
              <a:t>otros</a:t>
            </a:r>
            <a:r>
              <a:rPr lang="en-US" sz="800" dirty="0" smtClean="0"/>
              <a:t> </a:t>
            </a:r>
            <a:r>
              <a:rPr lang="en-US" sz="800" dirty="0" err="1" smtClean="0"/>
              <a:t>modelos</a:t>
            </a:r>
            <a:r>
              <a:rPr lang="en-US" sz="800" dirty="0" smtClean="0"/>
              <a:t> DEVS. </a:t>
            </a:r>
          </a:p>
          <a:p>
            <a:pPr>
              <a:lnSpc>
                <a:spcPct val="80000"/>
              </a:lnSpc>
            </a:pPr>
            <a:endParaRPr lang="en-US" sz="800" dirty="0" smtClean="0"/>
          </a:p>
          <a:p>
            <a:pPr>
              <a:lnSpc>
                <a:spcPct val="80000"/>
              </a:lnSpc>
            </a:pPr>
            <a:r>
              <a:rPr lang="en-US" sz="800" dirty="0" smtClean="0"/>
              <a:t>La </a:t>
            </a:r>
            <a:r>
              <a:rPr lang="en-US" sz="800" dirty="0" err="1" smtClean="0"/>
              <a:t>función</a:t>
            </a:r>
            <a:r>
              <a:rPr lang="en-US" sz="800" dirty="0" smtClean="0"/>
              <a:t> de </a:t>
            </a:r>
            <a:r>
              <a:rPr lang="en-US" sz="800" dirty="0" err="1" smtClean="0"/>
              <a:t>transición</a:t>
            </a:r>
            <a:r>
              <a:rPr lang="en-US" sz="800" dirty="0" smtClean="0"/>
              <a:t> </a:t>
            </a:r>
            <a:r>
              <a:rPr lang="en-US" sz="800" dirty="0" err="1" smtClean="0"/>
              <a:t>interna</a:t>
            </a:r>
            <a:r>
              <a:rPr lang="en-US" sz="800" dirty="0" smtClean="0"/>
              <a:t> se </a:t>
            </a:r>
            <a:r>
              <a:rPr lang="en-US" sz="800" dirty="0" err="1" smtClean="0"/>
              <a:t>usa</a:t>
            </a:r>
            <a:r>
              <a:rPr lang="en-US" sz="800" dirty="0" smtClean="0"/>
              <a:t> para </a:t>
            </a:r>
            <a:r>
              <a:rPr lang="en-US" sz="800" dirty="0" err="1" smtClean="0"/>
              <a:t>definir</a:t>
            </a:r>
            <a:r>
              <a:rPr lang="en-US" sz="800" dirty="0" smtClean="0"/>
              <a:t> </a:t>
            </a:r>
            <a:r>
              <a:rPr lang="en-US" sz="800" dirty="0" err="1" smtClean="0"/>
              <a:t>cambios</a:t>
            </a:r>
            <a:r>
              <a:rPr lang="en-US" sz="800" dirty="0" smtClean="0"/>
              <a:t> de </a:t>
            </a:r>
            <a:r>
              <a:rPr lang="en-US" sz="800" dirty="0" err="1" smtClean="0"/>
              <a:t>estado</a:t>
            </a:r>
            <a:r>
              <a:rPr lang="en-US" sz="800" dirty="0" smtClean="0"/>
              <a:t> </a:t>
            </a:r>
            <a:r>
              <a:rPr lang="en-US" sz="800" dirty="0" err="1" smtClean="0"/>
              <a:t>debido</a:t>
            </a:r>
            <a:r>
              <a:rPr lang="en-US" sz="800" dirty="0" smtClean="0"/>
              <a:t> a </a:t>
            </a:r>
            <a:r>
              <a:rPr lang="en-US" sz="800" dirty="0" err="1" smtClean="0"/>
              <a:t>eventos</a:t>
            </a:r>
            <a:r>
              <a:rPr lang="en-US" sz="800" dirty="0" smtClean="0"/>
              <a:t> </a:t>
            </a:r>
            <a:r>
              <a:rPr lang="en-US" sz="800" dirty="0" err="1" smtClean="0"/>
              <a:t>internos</a:t>
            </a:r>
            <a:r>
              <a:rPr lang="en-US" sz="800" dirty="0" smtClean="0"/>
              <a:t>, y la </a:t>
            </a:r>
            <a:r>
              <a:rPr lang="en-US" sz="800" dirty="0" err="1" smtClean="0"/>
              <a:t>función</a:t>
            </a:r>
            <a:r>
              <a:rPr lang="en-US" sz="800" dirty="0" smtClean="0"/>
              <a:t> de </a:t>
            </a:r>
            <a:r>
              <a:rPr lang="en-US" sz="800" dirty="0" err="1" smtClean="0"/>
              <a:t>transición</a:t>
            </a:r>
            <a:r>
              <a:rPr lang="en-US" sz="800" dirty="0" smtClean="0"/>
              <a:t> externa </a:t>
            </a:r>
            <a:r>
              <a:rPr lang="en-US" sz="800" dirty="0" err="1" smtClean="0"/>
              <a:t>expresará</a:t>
            </a:r>
            <a:r>
              <a:rPr lang="en-US" sz="800" dirty="0" smtClean="0"/>
              <a:t> la </a:t>
            </a:r>
            <a:r>
              <a:rPr lang="en-US" sz="800" dirty="0" err="1" smtClean="0"/>
              <a:t>ocurrencia</a:t>
            </a:r>
            <a:r>
              <a:rPr lang="en-US" sz="800" dirty="0" smtClean="0"/>
              <a:t> de </a:t>
            </a:r>
            <a:r>
              <a:rPr lang="en-US" sz="800" dirty="0" err="1" smtClean="0"/>
              <a:t>eventos</a:t>
            </a:r>
            <a:r>
              <a:rPr lang="en-US" sz="800" dirty="0" smtClean="0"/>
              <a:t> </a:t>
            </a:r>
            <a:r>
              <a:rPr lang="en-US" sz="800" dirty="0" err="1" smtClean="0"/>
              <a:t>externos</a:t>
            </a:r>
            <a:r>
              <a:rPr lang="en-US" sz="800" dirty="0" smtClean="0"/>
              <a:t>.</a:t>
            </a:r>
          </a:p>
          <a:p>
            <a:pPr>
              <a:lnSpc>
                <a:spcPct val="80000"/>
              </a:lnSpc>
            </a:pPr>
            <a:endParaRPr lang="en-US" sz="800" dirty="0" smtClean="0"/>
          </a:p>
          <a:p>
            <a:pPr>
              <a:lnSpc>
                <a:spcPct val="80000"/>
              </a:lnSpc>
            </a:pPr>
            <a:r>
              <a:rPr lang="en-US" sz="800" dirty="0" err="1" smtClean="0"/>
              <a:t>En</a:t>
            </a:r>
            <a:r>
              <a:rPr lang="en-US" sz="800" dirty="0" smtClean="0"/>
              <a:t> </a:t>
            </a:r>
            <a:r>
              <a:rPr lang="en-US" sz="800" dirty="0" err="1" smtClean="0"/>
              <a:t>cambio</a:t>
            </a:r>
            <a:r>
              <a:rPr lang="en-US" sz="800" dirty="0" smtClean="0"/>
              <a:t>, la </a:t>
            </a:r>
            <a:r>
              <a:rPr lang="en-US" sz="800" dirty="0" err="1" smtClean="0"/>
              <a:t>semántica</a:t>
            </a:r>
            <a:r>
              <a:rPr lang="en-US" sz="800" dirty="0" smtClean="0"/>
              <a:t> de </a:t>
            </a:r>
            <a:r>
              <a:rPr lang="en-US" sz="800" dirty="0" err="1" smtClean="0"/>
              <a:t>estas</a:t>
            </a:r>
            <a:r>
              <a:rPr lang="en-US" sz="800" dirty="0" smtClean="0"/>
              <a:t> </a:t>
            </a:r>
            <a:r>
              <a:rPr lang="en-US" sz="800" dirty="0" err="1" smtClean="0"/>
              <a:t>funciones</a:t>
            </a:r>
            <a:r>
              <a:rPr lang="en-US" sz="800" dirty="0" smtClean="0"/>
              <a:t> </a:t>
            </a:r>
            <a:r>
              <a:rPr lang="en-US" sz="800" dirty="0" err="1" smtClean="0"/>
              <a:t>será</a:t>
            </a:r>
            <a:r>
              <a:rPr lang="en-US" sz="800" dirty="0" smtClean="0"/>
              <a:t> </a:t>
            </a:r>
            <a:r>
              <a:rPr lang="en-US" sz="800" dirty="0" err="1" smtClean="0"/>
              <a:t>diferente</a:t>
            </a:r>
            <a:r>
              <a:rPr lang="en-US" sz="800" dirty="0" smtClean="0"/>
              <a:t> a la de </a:t>
            </a:r>
            <a:r>
              <a:rPr lang="en-US" sz="800" dirty="0" err="1" smtClean="0"/>
              <a:t>otros</a:t>
            </a:r>
            <a:r>
              <a:rPr lang="en-US" sz="800" dirty="0" smtClean="0"/>
              <a:t> </a:t>
            </a:r>
            <a:r>
              <a:rPr lang="en-US" sz="800" dirty="0" err="1" smtClean="0"/>
              <a:t>modelos</a:t>
            </a:r>
            <a:r>
              <a:rPr lang="en-US" sz="800" dirty="0" smtClean="0"/>
              <a:t> DEVS. </a:t>
            </a:r>
            <a:r>
              <a:rPr lang="en-US" sz="800" dirty="0" err="1" smtClean="0"/>
              <a:t>Esto</a:t>
            </a:r>
            <a:r>
              <a:rPr lang="en-US" sz="800" dirty="0" smtClean="0"/>
              <a:t> se </a:t>
            </a:r>
            <a:r>
              <a:rPr lang="en-US" sz="800" dirty="0" err="1" smtClean="0"/>
              <a:t>debe</a:t>
            </a:r>
            <a:r>
              <a:rPr lang="en-US" sz="800" dirty="0" smtClean="0"/>
              <a:t> a que </a:t>
            </a:r>
            <a:r>
              <a:rPr lang="en-US" sz="800" dirty="0" err="1" smtClean="0"/>
              <a:t>cada</a:t>
            </a:r>
            <a:r>
              <a:rPr lang="en-US" sz="800" dirty="0" smtClean="0"/>
              <a:t> </a:t>
            </a:r>
            <a:r>
              <a:rPr lang="en-US" sz="800" dirty="0" err="1" smtClean="0"/>
              <a:t>celda</a:t>
            </a:r>
            <a:r>
              <a:rPr lang="en-US" sz="800" dirty="0" smtClean="0"/>
              <a:t> </a:t>
            </a:r>
            <a:r>
              <a:rPr lang="en-US" sz="800" dirty="0" err="1" smtClean="0"/>
              <a:t>puede</a:t>
            </a:r>
            <a:r>
              <a:rPr lang="en-US" sz="800" dirty="0" smtClean="0"/>
              <a:t> </a:t>
            </a:r>
            <a:r>
              <a:rPr lang="en-US" sz="800" dirty="0" err="1" smtClean="0"/>
              <a:t>tener</a:t>
            </a:r>
            <a:r>
              <a:rPr lang="en-US" sz="800" dirty="0" smtClean="0"/>
              <a:t> </a:t>
            </a:r>
            <a:r>
              <a:rPr lang="en-US" sz="800" dirty="0" err="1" smtClean="0"/>
              <a:t>asociada</a:t>
            </a:r>
            <a:r>
              <a:rPr lang="en-US" sz="800" dirty="0" smtClean="0"/>
              <a:t> </a:t>
            </a:r>
            <a:r>
              <a:rPr lang="en-US" sz="800" dirty="0" err="1" smtClean="0"/>
              <a:t>una</a:t>
            </a:r>
            <a:r>
              <a:rPr lang="en-US" sz="800" dirty="0" smtClean="0"/>
              <a:t> </a:t>
            </a:r>
            <a:r>
              <a:rPr lang="en-US" sz="800" dirty="0" err="1" smtClean="0"/>
              <a:t>demora</a:t>
            </a:r>
            <a:r>
              <a:rPr lang="en-US" sz="800" dirty="0" smtClean="0"/>
              <a:t> de </a:t>
            </a:r>
            <a:r>
              <a:rPr lang="en-US" sz="800" dirty="0" err="1" smtClean="0"/>
              <a:t>transporte</a:t>
            </a:r>
            <a:r>
              <a:rPr lang="en-US" sz="800" dirty="0" smtClean="0"/>
              <a:t> (</a:t>
            </a:r>
            <a:r>
              <a:rPr lang="en-US" sz="800" b="1" dirty="0" smtClean="0"/>
              <a:t>d</a:t>
            </a:r>
            <a:r>
              <a:rPr lang="en-US" sz="800" dirty="0" smtClean="0"/>
              <a:t>), que </a:t>
            </a:r>
            <a:r>
              <a:rPr lang="en-US" sz="800" dirty="0" err="1" smtClean="0"/>
              <a:t>permite</a:t>
            </a:r>
            <a:r>
              <a:rPr lang="en-US" sz="800" dirty="0" smtClean="0"/>
              <a:t> </a:t>
            </a:r>
            <a:r>
              <a:rPr lang="en-US" sz="800" b="1" dirty="0" err="1" smtClean="0"/>
              <a:t>postergar</a:t>
            </a:r>
            <a:r>
              <a:rPr lang="en-US" sz="800" b="1" dirty="0" smtClean="0"/>
              <a:t> la </a:t>
            </a:r>
            <a:r>
              <a:rPr lang="en-US" sz="800" b="1" dirty="0" err="1" smtClean="0"/>
              <a:t>ejecución</a:t>
            </a:r>
            <a:r>
              <a:rPr lang="en-US" sz="800" b="1" dirty="0" smtClean="0"/>
              <a:t> de la </a:t>
            </a:r>
            <a:r>
              <a:rPr lang="en-US" sz="800" b="1" dirty="0" err="1" smtClean="0"/>
              <a:t>función</a:t>
            </a:r>
            <a:r>
              <a:rPr lang="en-US" sz="800" b="1" dirty="0" smtClean="0"/>
              <a:t> de </a:t>
            </a:r>
            <a:r>
              <a:rPr lang="en-US" sz="800" b="1" dirty="0" err="1" smtClean="0"/>
              <a:t>transición</a:t>
            </a:r>
            <a:r>
              <a:rPr lang="en-US" sz="800" b="1" dirty="0" smtClean="0"/>
              <a:t> </a:t>
            </a:r>
            <a:r>
              <a:rPr lang="en-US" sz="800" b="1" dirty="0" err="1" smtClean="0"/>
              <a:t>interna</a:t>
            </a:r>
            <a:r>
              <a:rPr lang="en-US" sz="800" dirty="0" smtClean="0"/>
              <a:t>. La </a:t>
            </a:r>
            <a:r>
              <a:rPr lang="en-US" sz="800" dirty="0" err="1" smtClean="0"/>
              <a:t>construcción</a:t>
            </a:r>
            <a:r>
              <a:rPr lang="en-US" sz="800" dirty="0" smtClean="0"/>
              <a:t> de </a:t>
            </a:r>
            <a:r>
              <a:rPr lang="en-US" sz="800" dirty="0" err="1" smtClean="0"/>
              <a:t>demora</a:t>
            </a:r>
            <a:r>
              <a:rPr lang="en-US" sz="800" dirty="0" smtClean="0"/>
              <a:t> de </a:t>
            </a:r>
            <a:r>
              <a:rPr lang="en-US" sz="800" dirty="0" err="1" smtClean="0"/>
              <a:t>transporte</a:t>
            </a:r>
            <a:r>
              <a:rPr lang="en-US" sz="800" dirty="0" smtClean="0"/>
              <a:t> </a:t>
            </a:r>
            <a:r>
              <a:rPr lang="en-US" sz="800" dirty="0" err="1" smtClean="0"/>
              <a:t>permite</a:t>
            </a:r>
            <a:r>
              <a:rPr lang="en-US" sz="800" dirty="0" smtClean="0"/>
              <a:t> que el </a:t>
            </a:r>
            <a:r>
              <a:rPr lang="en-US" sz="800" b="1" dirty="0" err="1" smtClean="0"/>
              <a:t>cambio</a:t>
            </a:r>
            <a:r>
              <a:rPr lang="en-US" sz="800" b="1" dirty="0" smtClean="0"/>
              <a:t> de </a:t>
            </a:r>
            <a:r>
              <a:rPr lang="en-US" sz="800" b="1" dirty="0" err="1" smtClean="0"/>
              <a:t>estado</a:t>
            </a:r>
            <a:r>
              <a:rPr lang="en-US" sz="800" b="1" dirty="0" smtClean="0"/>
              <a:t> ante la </a:t>
            </a:r>
            <a:r>
              <a:rPr lang="en-US" sz="800" b="1" dirty="0" err="1" smtClean="0"/>
              <a:t>ocurrencia</a:t>
            </a:r>
            <a:r>
              <a:rPr lang="en-US" sz="800" b="1" dirty="0" smtClean="0"/>
              <a:t> de un </a:t>
            </a:r>
            <a:r>
              <a:rPr lang="en-US" sz="800" b="1" dirty="0" err="1" smtClean="0"/>
              <a:t>evento</a:t>
            </a:r>
            <a:r>
              <a:rPr lang="en-US" sz="800" b="1" dirty="0" smtClean="0"/>
              <a:t> </a:t>
            </a:r>
            <a:r>
              <a:rPr lang="en-US" sz="800" b="1" err="1" smtClean="0"/>
              <a:t>externo</a:t>
            </a:r>
            <a:r>
              <a:rPr lang="en-US" sz="800" b="1" smtClean="0"/>
              <a:t> sea demorado</a:t>
            </a:r>
            <a:r>
              <a:rPr lang="en-US" sz="800" b="1" dirty="0" smtClean="0"/>
              <a:t>,</a:t>
            </a:r>
            <a:r>
              <a:rPr lang="en-US" sz="800" dirty="0" smtClean="0"/>
              <a:t> y que el </a:t>
            </a:r>
            <a:r>
              <a:rPr lang="en-US" sz="800" dirty="0" err="1" smtClean="0"/>
              <a:t>estado</a:t>
            </a:r>
            <a:r>
              <a:rPr lang="en-US" sz="800" dirty="0" smtClean="0"/>
              <a:t> del </a:t>
            </a:r>
            <a:r>
              <a:rPr lang="en-US" sz="800" dirty="0" err="1" smtClean="0"/>
              <a:t>sistema</a:t>
            </a:r>
            <a:r>
              <a:rPr lang="en-US" sz="800" dirty="0" smtClean="0"/>
              <a:t> </a:t>
            </a:r>
            <a:r>
              <a:rPr lang="en-US" sz="800" dirty="0" err="1" smtClean="0"/>
              <a:t>sólo</a:t>
            </a:r>
            <a:r>
              <a:rPr lang="en-US" sz="800" dirty="0" smtClean="0"/>
              <a:t> </a:t>
            </a:r>
            <a:r>
              <a:rPr lang="en-US" sz="800" dirty="0" err="1" smtClean="0"/>
              <a:t>cambie</a:t>
            </a:r>
            <a:r>
              <a:rPr lang="en-US" sz="800" dirty="0" smtClean="0"/>
              <a:t> al </a:t>
            </a:r>
            <a:r>
              <a:rPr lang="en-US" sz="800" dirty="0" err="1" smtClean="0"/>
              <a:t>consumirse</a:t>
            </a:r>
            <a:r>
              <a:rPr lang="en-US" sz="800" dirty="0" smtClean="0"/>
              <a:t> el </a:t>
            </a:r>
            <a:r>
              <a:rPr lang="en-US" sz="800" dirty="0" err="1" smtClean="0"/>
              <a:t>tiempo</a:t>
            </a:r>
            <a:r>
              <a:rPr lang="en-US" sz="800" dirty="0" smtClean="0"/>
              <a:t> </a:t>
            </a:r>
            <a:r>
              <a:rPr lang="en-US" sz="800" dirty="0" err="1" smtClean="0"/>
              <a:t>correspondiente</a:t>
            </a:r>
            <a:r>
              <a:rPr lang="en-US" sz="800" dirty="0" smtClean="0"/>
              <a:t> a </a:t>
            </a:r>
            <a:r>
              <a:rPr lang="en-US" sz="800" dirty="0" err="1" smtClean="0"/>
              <a:t>dicha</a:t>
            </a:r>
            <a:r>
              <a:rPr lang="en-US" sz="800" dirty="0" smtClean="0"/>
              <a:t> </a:t>
            </a:r>
            <a:r>
              <a:rPr lang="en-US" sz="800" dirty="0" err="1" smtClean="0"/>
              <a:t>demora</a:t>
            </a:r>
            <a:r>
              <a:rPr lang="en-US" sz="800" dirty="0" smtClean="0"/>
              <a:t>.</a:t>
            </a:r>
          </a:p>
          <a:p>
            <a:pPr>
              <a:lnSpc>
                <a:spcPct val="80000"/>
              </a:lnSpc>
            </a:pPr>
            <a:endParaRPr lang="en-US" sz="800" dirty="0" smtClean="0"/>
          </a:p>
          <a:p>
            <a:pPr>
              <a:lnSpc>
                <a:spcPct val="80000"/>
              </a:lnSpc>
            </a:pPr>
            <a:r>
              <a:rPr lang="en-US" sz="800" dirty="0" smtClean="0"/>
              <a:t>La </a:t>
            </a:r>
            <a:r>
              <a:rPr lang="en-US" sz="800" dirty="0" err="1" smtClean="0"/>
              <a:t>función</a:t>
            </a:r>
            <a:r>
              <a:rPr lang="en-US" sz="800" dirty="0" smtClean="0"/>
              <a:t> de </a:t>
            </a:r>
            <a:r>
              <a:rPr lang="en-US" sz="800" dirty="0" err="1" smtClean="0"/>
              <a:t>transición</a:t>
            </a:r>
            <a:r>
              <a:rPr lang="en-US" sz="800" dirty="0" smtClean="0"/>
              <a:t> </a:t>
            </a:r>
            <a:r>
              <a:rPr lang="en-US" sz="800" dirty="0" err="1" smtClean="0"/>
              <a:t>interna</a:t>
            </a:r>
            <a:r>
              <a:rPr lang="en-US" sz="800" dirty="0" smtClean="0"/>
              <a:t> </a:t>
            </a:r>
            <a:r>
              <a:rPr lang="en-US" sz="800" dirty="0" err="1" smtClean="0"/>
              <a:t>es</a:t>
            </a:r>
            <a:r>
              <a:rPr lang="en-US" sz="800" dirty="0" smtClean="0"/>
              <a:t> </a:t>
            </a:r>
            <a:r>
              <a:rPr lang="en-US" sz="800" dirty="0" err="1" smtClean="0"/>
              <a:t>función</a:t>
            </a:r>
            <a:r>
              <a:rPr lang="en-US" sz="800" dirty="0" smtClean="0"/>
              <a:t> de la </a:t>
            </a:r>
            <a:r>
              <a:rPr lang="en-US" sz="800" dirty="0" err="1" smtClean="0"/>
              <a:t>demora</a:t>
            </a:r>
            <a:r>
              <a:rPr lang="en-US" sz="800" dirty="0" smtClean="0"/>
              <a:t> de la </a:t>
            </a:r>
            <a:r>
              <a:rPr lang="en-US" sz="800" dirty="0" err="1" smtClean="0"/>
              <a:t>celda</a:t>
            </a:r>
            <a:r>
              <a:rPr lang="en-US" sz="800" dirty="0" smtClean="0"/>
              <a:t>. </a:t>
            </a:r>
            <a:r>
              <a:rPr lang="en-US" sz="800" dirty="0" err="1" smtClean="0"/>
              <a:t>Esta</a:t>
            </a:r>
            <a:r>
              <a:rPr lang="en-US" sz="800" dirty="0" smtClean="0"/>
              <a:t> </a:t>
            </a:r>
            <a:r>
              <a:rPr lang="en-US" sz="800" dirty="0" err="1" smtClean="0"/>
              <a:t>función</a:t>
            </a:r>
            <a:r>
              <a:rPr lang="en-US" sz="800" dirty="0" smtClean="0"/>
              <a:t> (y la de </a:t>
            </a:r>
            <a:r>
              <a:rPr lang="en-US" sz="800" dirty="0" err="1" smtClean="0"/>
              <a:t>salida</a:t>
            </a:r>
            <a:r>
              <a:rPr lang="en-US" sz="800" dirty="0" smtClean="0"/>
              <a:t>) </a:t>
            </a:r>
            <a:r>
              <a:rPr lang="en-US" sz="800" dirty="0" err="1" smtClean="0"/>
              <a:t>deben</a:t>
            </a:r>
            <a:r>
              <a:rPr lang="en-US" sz="800" dirty="0" smtClean="0"/>
              <a:t> </a:t>
            </a:r>
            <a:r>
              <a:rPr lang="en-US" sz="800" dirty="0" err="1" smtClean="0"/>
              <a:t>activarse</a:t>
            </a:r>
            <a:r>
              <a:rPr lang="en-US" sz="800" dirty="0" smtClean="0"/>
              <a:t> </a:t>
            </a:r>
            <a:r>
              <a:rPr lang="en-US" sz="800" dirty="0" err="1" smtClean="0"/>
              <a:t>cuando</a:t>
            </a:r>
            <a:r>
              <a:rPr lang="en-US" sz="800" dirty="0" smtClean="0"/>
              <a:t> s=0. La </a:t>
            </a:r>
            <a:r>
              <a:rPr lang="en-US" sz="800" dirty="0" err="1" smtClean="0"/>
              <a:t>función</a:t>
            </a:r>
            <a:r>
              <a:rPr lang="en-US" sz="800" dirty="0" smtClean="0"/>
              <a:t> de </a:t>
            </a:r>
            <a:r>
              <a:rPr lang="en-US" sz="800" dirty="0" err="1" smtClean="0"/>
              <a:t>salida</a:t>
            </a:r>
            <a:r>
              <a:rPr lang="en-US" sz="800" dirty="0" smtClean="0"/>
              <a:t> lambda se </a:t>
            </a:r>
            <a:r>
              <a:rPr lang="en-US" sz="800" dirty="0" err="1" smtClean="0"/>
              <a:t>ejecuta</a:t>
            </a:r>
            <a:r>
              <a:rPr lang="en-US" sz="800" dirty="0" smtClean="0"/>
              <a:t> antes de la </a:t>
            </a:r>
            <a:r>
              <a:rPr lang="en-US" sz="800" dirty="0" err="1" smtClean="0"/>
              <a:t>función</a:t>
            </a:r>
            <a:r>
              <a:rPr lang="en-US" sz="800" dirty="0" smtClean="0"/>
              <a:t> d</a:t>
            </a:r>
            <a:r>
              <a:rPr lang="en-US" sz="800" b="1" dirty="0" smtClean="0"/>
              <a:t>int</a:t>
            </a:r>
            <a:r>
              <a:rPr lang="en-US" sz="800" dirty="0" smtClean="0"/>
              <a:t>, </a:t>
            </a:r>
            <a:r>
              <a:rPr lang="en-US" sz="800" dirty="0" err="1" smtClean="0"/>
              <a:t>como</a:t>
            </a:r>
            <a:r>
              <a:rPr lang="en-US" sz="800" dirty="0" smtClean="0"/>
              <a:t> </a:t>
            </a:r>
            <a:r>
              <a:rPr lang="en-US" sz="800" dirty="0" err="1" smtClean="0"/>
              <a:t>en</a:t>
            </a:r>
            <a:r>
              <a:rPr lang="en-US" sz="800" dirty="0" smtClean="0"/>
              <a:t> </a:t>
            </a:r>
            <a:r>
              <a:rPr lang="en-US" sz="800" dirty="0" err="1" smtClean="0"/>
              <a:t>cualquier</a:t>
            </a:r>
            <a:r>
              <a:rPr lang="en-US" sz="800" dirty="0" smtClean="0"/>
              <a:t> </a:t>
            </a:r>
            <a:r>
              <a:rPr lang="en-US" sz="800" dirty="0" err="1" smtClean="0"/>
              <a:t>otra</a:t>
            </a:r>
            <a:r>
              <a:rPr lang="en-US" sz="800" dirty="0" smtClean="0"/>
              <a:t> </a:t>
            </a:r>
            <a:r>
              <a:rPr lang="en-US" sz="800" dirty="0" err="1" smtClean="0"/>
              <a:t>especificación</a:t>
            </a:r>
            <a:r>
              <a:rPr lang="en-US" sz="800" dirty="0" smtClean="0"/>
              <a:t> DEVS</a:t>
            </a:r>
          </a:p>
          <a:p>
            <a:pPr>
              <a:lnSpc>
                <a:spcPct val="80000"/>
              </a:lnSpc>
            </a:pPr>
            <a:endParaRPr lang="en-US" sz="800" dirty="0" smtClean="0"/>
          </a:p>
          <a:p>
            <a:pPr>
              <a:lnSpc>
                <a:spcPct val="80000"/>
              </a:lnSpc>
            </a:pPr>
            <a:r>
              <a:rPr lang="en-US" sz="800" dirty="0" err="1" smtClean="0"/>
              <a:t>Otra</a:t>
            </a:r>
            <a:r>
              <a:rPr lang="en-US" sz="800" dirty="0" smtClean="0"/>
              <a:t> </a:t>
            </a:r>
            <a:r>
              <a:rPr lang="en-US" sz="800" dirty="0" err="1" smtClean="0"/>
              <a:t>diferencia</a:t>
            </a:r>
            <a:r>
              <a:rPr lang="en-US" sz="800" dirty="0" smtClean="0"/>
              <a:t> </a:t>
            </a:r>
            <a:r>
              <a:rPr lang="en-US" sz="800" dirty="0" err="1" smtClean="0"/>
              <a:t>es</a:t>
            </a:r>
            <a:r>
              <a:rPr lang="en-US" sz="800" dirty="0" smtClean="0"/>
              <a:t> que </a:t>
            </a:r>
            <a:r>
              <a:rPr lang="en-US" sz="800" dirty="0" err="1" smtClean="0"/>
              <a:t>una</a:t>
            </a:r>
            <a:r>
              <a:rPr lang="en-US" sz="800" dirty="0" smtClean="0"/>
              <a:t> </a:t>
            </a:r>
            <a:r>
              <a:rPr lang="en-US" sz="800" dirty="0" err="1" smtClean="0"/>
              <a:t>vez</a:t>
            </a:r>
            <a:r>
              <a:rPr lang="en-US" sz="800" dirty="0" smtClean="0"/>
              <a:t> </a:t>
            </a:r>
            <a:r>
              <a:rPr lang="en-US" sz="800" dirty="0" err="1" smtClean="0"/>
              <a:t>ejecutada</a:t>
            </a:r>
            <a:r>
              <a:rPr lang="en-US" sz="800" dirty="0" smtClean="0"/>
              <a:t> la </a:t>
            </a:r>
            <a:r>
              <a:rPr lang="en-US" sz="800" dirty="0" err="1" smtClean="0"/>
              <a:t>función</a:t>
            </a:r>
            <a:r>
              <a:rPr lang="en-US" sz="800" dirty="0" smtClean="0"/>
              <a:t> de </a:t>
            </a:r>
            <a:r>
              <a:rPr lang="en-US" sz="800" dirty="0" err="1" smtClean="0"/>
              <a:t>transición</a:t>
            </a:r>
            <a:r>
              <a:rPr lang="en-US" sz="800" dirty="0" smtClean="0"/>
              <a:t> </a:t>
            </a:r>
            <a:r>
              <a:rPr lang="en-US" sz="800" dirty="0" err="1" smtClean="0"/>
              <a:t>interna</a:t>
            </a:r>
            <a:r>
              <a:rPr lang="en-US" sz="800" dirty="0" smtClean="0"/>
              <a:t>, </a:t>
            </a:r>
            <a:r>
              <a:rPr lang="en-US" sz="800" dirty="0" err="1" smtClean="0"/>
              <a:t>si</a:t>
            </a:r>
            <a:r>
              <a:rPr lang="en-US" sz="800" dirty="0" smtClean="0"/>
              <a:t> no hay </a:t>
            </a:r>
            <a:r>
              <a:rPr lang="en-US" sz="800" dirty="0" err="1" smtClean="0"/>
              <a:t>nuevas</a:t>
            </a:r>
            <a:r>
              <a:rPr lang="en-US" sz="800" dirty="0" smtClean="0"/>
              <a:t> </a:t>
            </a:r>
            <a:r>
              <a:rPr lang="en-US" sz="800" dirty="0" err="1" smtClean="0"/>
              <a:t>programaciones</a:t>
            </a:r>
            <a:r>
              <a:rPr lang="en-US" sz="800" dirty="0" smtClean="0"/>
              <a:t> (</a:t>
            </a:r>
            <a:r>
              <a:rPr lang="en-US" sz="800" dirty="0" err="1" smtClean="0"/>
              <a:t>transiciones</a:t>
            </a:r>
            <a:r>
              <a:rPr lang="en-US" sz="800" dirty="0" smtClean="0"/>
              <a:t> </a:t>
            </a:r>
            <a:r>
              <a:rPr lang="en-US" sz="800" dirty="0" err="1" smtClean="0"/>
              <a:t>internas</a:t>
            </a:r>
            <a:r>
              <a:rPr lang="en-US" sz="800" dirty="0" smtClean="0"/>
              <a:t>), </a:t>
            </a:r>
            <a:r>
              <a:rPr lang="en-US" sz="800" dirty="0" err="1" smtClean="0"/>
              <a:t>los</a:t>
            </a:r>
            <a:r>
              <a:rPr lang="en-US" sz="800" dirty="0" smtClean="0"/>
              <a:t> </a:t>
            </a:r>
            <a:r>
              <a:rPr lang="en-US" sz="800" dirty="0" err="1" smtClean="0"/>
              <a:t>modelos</a:t>
            </a:r>
            <a:r>
              <a:rPr lang="en-US" sz="800" dirty="0" smtClean="0"/>
              <a:t> DEVS </a:t>
            </a:r>
            <a:r>
              <a:rPr lang="en-US" sz="800" dirty="0" err="1" smtClean="0"/>
              <a:t>atómicos</a:t>
            </a:r>
            <a:r>
              <a:rPr lang="en-US" sz="800" dirty="0" smtClean="0"/>
              <a:t> standard </a:t>
            </a:r>
            <a:r>
              <a:rPr lang="en-US" sz="800" dirty="0" err="1" smtClean="0"/>
              <a:t>pasan</a:t>
            </a:r>
            <a:r>
              <a:rPr lang="en-US" sz="800" dirty="0" smtClean="0"/>
              <a:t> a un </a:t>
            </a:r>
            <a:r>
              <a:rPr lang="en-US" sz="800" dirty="0" err="1" smtClean="0"/>
              <a:t>estado</a:t>
            </a:r>
            <a:r>
              <a:rPr lang="en-US" sz="800" dirty="0" smtClean="0"/>
              <a:t> </a:t>
            </a:r>
            <a:r>
              <a:rPr lang="en-US" sz="800" dirty="0" err="1" smtClean="0"/>
              <a:t>pasivo</a:t>
            </a:r>
            <a:r>
              <a:rPr lang="en-US" sz="800" dirty="0" smtClean="0"/>
              <a:t> hasta </a:t>
            </a:r>
            <a:r>
              <a:rPr lang="en-US" sz="800" dirty="0" err="1" smtClean="0"/>
              <a:t>recibir</a:t>
            </a:r>
            <a:r>
              <a:rPr lang="en-US" sz="800" dirty="0" smtClean="0"/>
              <a:t> </a:t>
            </a:r>
            <a:r>
              <a:rPr lang="en-US" sz="800" dirty="0" err="1" smtClean="0"/>
              <a:t>nuevos</a:t>
            </a:r>
            <a:r>
              <a:rPr lang="en-US" sz="800" dirty="0" smtClean="0"/>
              <a:t> </a:t>
            </a:r>
            <a:r>
              <a:rPr lang="en-US" sz="800" dirty="0" err="1" smtClean="0"/>
              <a:t>eventos</a:t>
            </a:r>
            <a:r>
              <a:rPr lang="en-US" sz="800" dirty="0" smtClean="0"/>
              <a:t> </a:t>
            </a:r>
            <a:r>
              <a:rPr lang="en-US" sz="800" dirty="0" err="1" smtClean="0"/>
              <a:t>externos</a:t>
            </a:r>
            <a:r>
              <a:rPr lang="en-US" sz="800" dirty="0" smtClean="0"/>
              <a:t>. </a:t>
            </a:r>
          </a:p>
          <a:p>
            <a:pPr>
              <a:lnSpc>
                <a:spcPct val="80000"/>
              </a:lnSpc>
            </a:pPr>
            <a:endParaRPr lang="en-US" sz="800" dirty="0" smtClean="0"/>
          </a:p>
          <a:p>
            <a:pPr>
              <a:lnSpc>
                <a:spcPct val="80000"/>
              </a:lnSpc>
            </a:pPr>
            <a:r>
              <a:rPr lang="en-US" sz="800" dirty="0" err="1" smtClean="0"/>
              <a:t>En</a:t>
            </a:r>
            <a:r>
              <a:rPr lang="en-US" sz="800" dirty="0" smtClean="0"/>
              <a:t> </a:t>
            </a:r>
            <a:r>
              <a:rPr lang="en-US" sz="800" dirty="0" err="1" smtClean="0"/>
              <a:t>cambio</a:t>
            </a:r>
            <a:r>
              <a:rPr lang="en-US" sz="800" dirty="0" smtClean="0"/>
              <a:t>, la </a:t>
            </a:r>
            <a:r>
              <a:rPr lang="en-US" sz="800" dirty="0" err="1" smtClean="0"/>
              <a:t>introducción</a:t>
            </a:r>
            <a:r>
              <a:rPr lang="en-US" sz="800" dirty="0" smtClean="0"/>
              <a:t> de </a:t>
            </a:r>
            <a:r>
              <a:rPr lang="en-US" sz="800" b="1" dirty="0" err="1" smtClean="0"/>
              <a:t>demoras</a:t>
            </a:r>
            <a:r>
              <a:rPr lang="en-US" sz="800" b="1" dirty="0" smtClean="0"/>
              <a:t> de </a:t>
            </a:r>
            <a:r>
              <a:rPr lang="en-US" sz="800" b="1" dirty="0" err="1" smtClean="0"/>
              <a:t>transporte</a:t>
            </a:r>
            <a:r>
              <a:rPr lang="en-US" sz="800" b="1" dirty="0" smtClean="0"/>
              <a:t> </a:t>
            </a:r>
            <a:r>
              <a:rPr lang="en-US" sz="800" dirty="0" err="1" smtClean="0"/>
              <a:t>implica</a:t>
            </a:r>
            <a:r>
              <a:rPr lang="en-US" sz="800" dirty="0" smtClean="0"/>
              <a:t> que </a:t>
            </a:r>
            <a:r>
              <a:rPr lang="en-US" sz="800" dirty="0" err="1" smtClean="0"/>
              <a:t>una</a:t>
            </a:r>
            <a:r>
              <a:rPr lang="en-US" sz="800" dirty="0" smtClean="0"/>
              <a:t> </a:t>
            </a:r>
            <a:r>
              <a:rPr lang="en-US" sz="800" dirty="0" err="1" smtClean="0"/>
              <a:t>celda</a:t>
            </a:r>
            <a:r>
              <a:rPr lang="en-US" sz="800" dirty="0" smtClean="0"/>
              <a:t> </a:t>
            </a:r>
            <a:r>
              <a:rPr lang="en-US" sz="800" dirty="0" err="1" smtClean="0"/>
              <a:t>debe</a:t>
            </a:r>
            <a:r>
              <a:rPr lang="en-US" sz="800" dirty="0" smtClean="0"/>
              <a:t> </a:t>
            </a:r>
            <a:r>
              <a:rPr lang="en-US" sz="800" dirty="0" err="1" smtClean="0"/>
              <a:t>quedar</a:t>
            </a:r>
            <a:r>
              <a:rPr lang="en-US" sz="800" dirty="0" smtClean="0"/>
              <a:t> </a:t>
            </a:r>
            <a:r>
              <a:rPr lang="en-US" sz="800" dirty="0" err="1" smtClean="0"/>
              <a:t>activa</a:t>
            </a:r>
            <a:r>
              <a:rPr lang="en-US" sz="800" dirty="0" smtClean="0"/>
              <a:t> </a:t>
            </a:r>
            <a:r>
              <a:rPr lang="en-US" sz="800" dirty="0" err="1" smtClean="0"/>
              <a:t>durante</a:t>
            </a:r>
            <a:r>
              <a:rPr lang="en-US" sz="800" dirty="0" smtClean="0"/>
              <a:t> la </a:t>
            </a:r>
            <a:r>
              <a:rPr lang="en-US" sz="800" dirty="0" err="1" smtClean="0"/>
              <a:t>duración</a:t>
            </a:r>
            <a:r>
              <a:rPr lang="en-US" sz="800" dirty="0" smtClean="0"/>
              <a:t> de la </a:t>
            </a:r>
            <a:r>
              <a:rPr lang="en-US" sz="800" dirty="0" err="1" smtClean="0"/>
              <a:t>demora</a:t>
            </a:r>
            <a:r>
              <a:rPr lang="en-US" sz="800" dirty="0" smtClean="0"/>
              <a:t>, </a:t>
            </a:r>
            <a:r>
              <a:rPr lang="en-US" sz="800" dirty="0" err="1" smtClean="0"/>
              <a:t>ya</a:t>
            </a:r>
            <a:r>
              <a:rPr lang="en-US" sz="800" dirty="0" smtClean="0"/>
              <a:t> que </a:t>
            </a:r>
            <a:r>
              <a:rPr lang="en-US" sz="800" dirty="0" err="1" smtClean="0"/>
              <a:t>en</a:t>
            </a:r>
            <a:r>
              <a:rPr lang="en-US" sz="800" dirty="0" smtClean="0"/>
              <a:t> ese </a:t>
            </a:r>
            <a:r>
              <a:rPr lang="en-US" sz="800" dirty="0" err="1" smtClean="0"/>
              <a:t>lapso</a:t>
            </a:r>
            <a:r>
              <a:rPr lang="en-US" sz="800" dirty="0" smtClean="0"/>
              <a:t> se </a:t>
            </a:r>
            <a:r>
              <a:rPr lang="en-US" sz="800" dirty="0" err="1" smtClean="0"/>
              <a:t>pueden</a:t>
            </a:r>
            <a:r>
              <a:rPr lang="en-US" sz="800" dirty="0" smtClean="0"/>
              <a:t> </a:t>
            </a:r>
            <a:r>
              <a:rPr lang="en-US" sz="800" dirty="0" err="1" smtClean="0"/>
              <a:t>recibir</a:t>
            </a:r>
            <a:r>
              <a:rPr lang="en-US" sz="800" dirty="0" smtClean="0"/>
              <a:t> </a:t>
            </a:r>
            <a:r>
              <a:rPr lang="en-US" sz="800" dirty="0" err="1" smtClean="0"/>
              <a:t>nuevos</a:t>
            </a:r>
            <a:r>
              <a:rPr lang="en-US" sz="800" dirty="0" smtClean="0"/>
              <a:t> </a:t>
            </a:r>
            <a:r>
              <a:rPr lang="en-US" sz="800" dirty="0" err="1" smtClean="0"/>
              <a:t>eventos</a:t>
            </a:r>
            <a:r>
              <a:rPr lang="en-US" sz="800" dirty="0" smtClean="0"/>
              <a:t> </a:t>
            </a:r>
            <a:r>
              <a:rPr lang="en-US" sz="800" dirty="0" err="1" smtClean="0"/>
              <a:t>externos</a:t>
            </a:r>
            <a:r>
              <a:rPr lang="en-US" sz="800" dirty="0" smtClean="0"/>
              <a:t>. </a:t>
            </a:r>
            <a:r>
              <a:rPr lang="en-US" sz="800" dirty="0" err="1" smtClean="0"/>
              <a:t>Esto</a:t>
            </a:r>
            <a:r>
              <a:rPr lang="en-US" sz="800" dirty="0" smtClean="0"/>
              <a:t> </a:t>
            </a:r>
            <a:r>
              <a:rPr lang="en-US" sz="800" dirty="0" err="1" smtClean="0"/>
              <a:t>puede</a:t>
            </a:r>
            <a:r>
              <a:rPr lang="en-US" sz="800" dirty="0" smtClean="0"/>
              <a:t> </a:t>
            </a:r>
            <a:r>
              <a:rPr lang="en-US" sz="800" dirty="0" err="1" smtClean="0"/>
              <a:t>provocar</a:t>
            </a:r>
            <a:r>
              <a:rPr lang="en-US" sz="800" dirty="0" smtClean="0"/>
              <a:t> que </a:t>
            </a:r>
            <a:r>
              <a:rPr lang="en-US" sz="800" dirty="0" err="1" smtClean="0"/>
              <a:t>haya</a:t>
            </a:r>
            <a:r>
              <a:rPr lang="en-US" sz="800" dirty="0" smtClean="0"/>
              <a:t> </a:t>
            </a:r>
            <a:r>
              <a:rPr lang="en-US" sz="800" dirty="0" err="1" smtClean="0"/>
              <a:t>varios</a:t>
            </a:r>
            <a:r>
              <a:rPr lang="en-US" sz="800" dirty="0" smtClean="0"/>
              <a:t> </a:t>
            </a:r>
            <a:r>
              <a:rPr lang="en-US" sz="800" dirty="0" err="1" smtClean="0"/>
              <a:t>eventos</a:t>
            </a:r>
            <a:r>
              <a:rPr lang="en-US" sz="800" dirty="0" smtClean="0"/>
              <a:t> </a:t>
            </a:r>
            <a:r>
              <a:rPr lang="en-US" sz="800" dirty="0" err="1" smtClean="0"/>
              <a:t>internos</a:t>
            </a:r>
            <a:r>
              <a:rPr lang="en-US" sz="800" dirty="0" smtClean="0"/>
              <a:t> </a:t>
            </a:r>
            <a:r>
              <a:rPr lang="en-US" sz="800" dirty="0" err="1" smtClean="0"/>
              <a:t>planificados</a:t>
            </a:r>
            <a:r>
              <a:rPr lang="en-US" sz="800" dirty="0" smtClean="0"/>
              <a:t> a </a:t>
            </a:r>
            <a:r>
              <a:rPr lang="en-US" sz="800" dirty="0" err="1" smtClean="0"/>
              <a:t>futuro</a:t>
            </a:r>
            <a:r>
              <a:rPr lang="en-US" sz="800" dirty="0" smtClean="0"/>
              <a:t>.</a:t>
            </a:r>
          </a:p>
          <a:p>
            <a:pPr>
              <a:lnSpc>
                <a:spcPct val="80000"/>
              </a:lnSpc>
            </a:pPr>
            <a:endParaRPr lang="en-US" sz="800" dirty="0" smtClean="0"/>
          </a:p>
          <a:p>
            <a:pPr>
              <a:lnSpc>
                <a:spcPct val="80000"/>
              </a:lnSpc>
            </a:pPr>
            <a:r>
              <a:rPr lang="en-US" sz="800" dirty="0" smtClean="0"/>
              <a:t>La </a:t>
            </a:r>
            <a:r>
              <a:rPr lang="en-US" sz="800" dirty="0" err="1" smtClean="0"/>
              <a:t>semántica</a:t>
            </a:r>
            <a:r>
              <a:rPr lang="en-US" sz="800" dirty="0" smtClean="0"/>
              <a:t> para la </a:t>
            </a:r>
            <a:r>
              <a:rPr lang="en-US" sz="800" dirty="0" err="1" smtClean="0"/>
              <a:t>función</a:t>
            </a:r>
            <a:r>
              <a:rPr lang="en-US" sz="800" dirty="0" smtClean="0"/>
              <a:t> de </a:t>
            </a:r>
            <a:r>
              <a:rPr lang="en-US" sz="800" dirty="0" err="1" smtClean="0"/>
              <a:t>transición</a:t>
            </a:r>
            <a:r>
              <a:rPr lang="en-US" sz="800" dirty="0" smtClean="0"/>
              <a:t> externa </a:t>
            </a:r>
            <a:r>
              <a:rPr lang="en-US" sz="800" dirty="0" err="1" smtClean="0"/>
              <a:t>es</a:t>
            </a:r>
            <a:r>
              <a:rPr lang="en-US" sz="800" dirty="0" smtClean="0"/>
              <a:t> la </a:t>
            </a:r>
            <a:r>
              <a:rPr lang="en-US" sz="800" dirty="0" err="1" smtClean="0"/>
              <a:t>siguiente</a:t>
            </a:r>
            <a:r>
              <a:rPr lang="en-US" sz="800" dirty="0" smtClean="0"/>
              <a:t>: la </a:t>
            </a:r>
            <a:r>
              <a:rPr lang="en-US" sz="800" dirty="0" err="1" smtClean="0"/>
              <a:t>llegada</a:t>
            </a:r>
            <a:r>
              <a:rPr lang="en-US" sz="800" dirty="0" smtClean="0"/>
              <a:t> de un </a:t>
            </a:r>
            <a:r>
              <a:rPr lang="en-US" sz="800" dirty="0" err="1" smtClean="0"/>
              <a:t>evento</a:t>
            </a:r>
            <a:r>
              <a:rPr lang="en-US" sz="800" dirty="0" smtClean="0"/>
              <a:t> </a:t>
            </a:r>
            <a:r>
              <a:rPr lang="en-US" sz="800" dirty="0" err="1" smtClean="0"/>
              <a:t>externo</a:t>
            </a:r>
            <a:r>
              <a:rPr lang="en-US" sz="800" dirty="0" smtClean="0"/>
              <a:t> </a:t>
            </a:r>
            <a:r>
              <a:rPr lang="en-US" sz="800" dirty="0" err="1" smtClean="0"/>
              <a:t>indica</a:t>
            </a:r>
            <a:r>
              <a:rPr lang="en-US" sz="800" dirty="0" smtClean="0"/>
              <a:t> que un </a:t>
            </a:r>
            <a:r>
              <a:rPr lang="en-US" sz="800" dirty="0" err="1" smtClean="0"/>
              <a:t>vecino</a:t>
            </a:r>
            <a:r>
              <a:rPr lang="en-US" sz="800" dirty="0" smtClean="0"/>
              <a:t> ha </a:t>
            </a:r>
            <a:r>
              <a:rPr lang="en-US" sz="800" dirty="0" err="1" smtClean="0"/>
              <a:t>cambiado</a:t>
            </a:r>
            <a:r>
              <a:rPr lang="en-US" sz="800" dirty="0" smtClean="0"/>
              <a:t>. </a:t>
            </a:r>
            <a:r>
              <a:rPr lang="en-US" sz="800" dirty="0" err="1" smtClean="0"/>
              <a:t>Por</a:t>
            </a:r>
            <a:r>
              <a:rPr lang="en-US" sz="800" dirty="0" smtClean="0"/>
              <a:t> </a:t>
            </a:r>
            <a:r>
              <a:rPr lang="en-US" sz="800" dirty="0" err="1" smtClean="0"/>
              <a:t>ende</a:t>
            </a:r>
            <a:r>
              <a:rPr lang="en-US" sz="800" dirty="0" smtClean="0"/>
              <a:t>, </a:t>
            </a:r>
            <a:r>
              <a:rPr lang="en-US" sz="800" b="1" dirty="0" smtClean="0"/>
              <a:t>la </a:t>
            </a:r>
            <a:r>
              <a:rPr lang="en-US" sz="800" b="1" dirty="0" err="1" smtClean="0"/>
              <a:t>celda</a:t>
            </a:r>
            <a:r>
              <a:rPr lang="en-US" sz="800" b="1" dirty="0" smtClean="0"/>
              <a:t> </a:t>
            </a:r>
            <a:r>
              <a:rPr lang="en-US" sz="800" b="1" dirty="0" err="1" smtClean="0"/>
              <a:t>debe</a:t>
            </a:r>
            <a:r>
              <a:rPr lang="en-US" sz="800" b="1" dirty="0" smtClean="0"/>
              <a:t> </a:t>
            </a:r>
            <a:r>
              <a:rPr lang="en-US" sz="800" b="1" dirty="0" err="1" smtClean="0"/>
              <a:t>activarse</a:t>
            </a:r>
            <a:r>
              <a:rPr lang="en-US" sz="800" dirty="0" smtClean="0"/>
              <a:t> y </a:t>
            </a:r>
            <a:r>
              <a:rPr lang="en-US" sz="800" dirty="0" err="1" smtClean="0"/>
              <a:t>calcular</a:t>
            </a:r>
            <a:r>
              <a:rPr lang="en-US" sz="800" dirty="0" smtClean="0"/>
              <a:t> </a:t>
            </a:r>
            <a:r>
              <a:rPr lang="en-US" sz="800" dirty="0" err="1" smtClean="0"/>
              <a:t>su</a:t>
            </a:r>
            <a:r>
              <a:rPr lang="en-US" sz="800" dirty="0" smtClean="0"/>
              <a:t> </a:t>
            </a:r>
            <a:r>
              <a:rPr lang="en-US" sz="800" dirty="0" err="1" smtClean="0"/>
              <a:t>función</a:t>
            </a:r>
            <a:r>
              <a:rPr lang="en-US" sz="800" dirty="0" smtClean="0"/>
              <a:t> de </a:t>
            </a:r>
            <a:r>
              <a:rPr lang="en-US" sz="800" dirty="0" err="1" smtClean="0"/>
              <a:t>cómputo</a:t>
            </a:r>
            <a:r>
              <a:rPr lang="en-US" sz="800" dirty="0" smtClean="0"/>
              <a:t> local. La </a:t>
            </a:r>
            <a:r>
              <a:rPr lang="en-US" sz="800" b="1" dirty="0" err="1" smtClean="0"/>
              <a:t>demora</a:t>
            </a:r>
            <a:r>
              <a:rPr lang="en-US" sz="800" b="1" dirty="0" smtClean="0"/>
              <a:t> de </a:t>
            </a:r>
            <a:r>
              <a:rPr lang="en-US" sz="800" b="1" dirty="0" err="1" smtClean="0"/>
              <a:t>transporte</a:t>
            </a:r>
            <a:r>
              <a:rPr lang="en-US" sz="800" dirty="0" smtClean="0"/>
              <a:t> </a:t>
            </a:r>
            <a:r>
              <a:rPr lang="en-US" sz="800" dirty="0" err="1" smtClean="0"/>
              <a:t>indica</a:t>
            </a:r>
            <a:r>
              <a:rPr lang="en-US" sz="800" dirty="0" smtClean="0"/>
              <a:t> que se </a:t>
            </a:r>
            <a:r>
              <a:rPr lang="en-US" sz="800" dirty="0" err="1" smtClean="0"/>
              <a:t>planificará</a:t>
            </a:r>
            <a:r>
              <a:rPr lang="en-US" sz="800" dirty="0" smtClean="0"/>
              <a:t> la </a:t>
            </a:r>
            <a:r>
              <a:rPr lang="en-US" sz="800" dirty="0" err="1" smtClean="0"/>
              <a:t>ejecución</a:t>
            </a:r>
            <a:r>
              <a:rPr lang="en-US" sz="800" dirty="0" smtClean="0"/>
              <a:t> </a:t>
            </a:r>
            <a:r>
              <a:rPr lang="en-US" sz="800" dirty="0" err="1" smtClean="0"/>
              <a:t>futura</a:t>
            </a:r>
            <a:r>
              <a:rPr lang="en-US" sz="800" dirty="0" smtClean="0"/>
              <a:t> de la </a:t>
            </a:r>
            <a:r>
              <a:rPr lang="en-US" sz="800" dirty="0" err="1" smtClean="0"/>
              <a:t>función</a:t>
            </a:r>
            <a:r>
              <a:rPr lang="en-US" sz="800" dirty="0" smtClean="0"/>
              <a:t> de </a:t>
            </a:r>
            <a:r>
              <a:rPr lang="en-US" sz="800" dirty="0" err="1" smtClean="0"/>
              <a:t>transición</a:t>
            </a:r>
            <a:r>
              <a:rPr lang="en-US" sz="800" dirty="0" smtClean="0"/>
              <a:t> </a:t>
            </a:r>
            <a:r>
              <a:rPr lang="en-US" sz="800" b="1" dirty="0" err="1" smtClean="0"/>
              <a:t>interna</a:t>
            </a:r>
            <a:r>
              <a:rPr lang="en-US" sz="800" dirty="0" smtClean="0"/>
              <a:t>, para lo </a:t>
            </a:r>
            <a:r>
              <a:rPr lang="en-US" sz="800" dirty="0" err="1" smtClean="0"/>
              <a:t>cual</a:t>
            </a:r>
            <a:r>
              <a:rPr lang="en-US" sz="800" dirty="0" smtClean="0"/>
              <a:t> se </a:t>
            </a:r>
            <a:r>
              <a:rPr lang="en-US" sz="800" dirty="0" err="1" smtClean="0"/>
              <a:t>almacenan</a:t>
            </a:r>
            <a:r>
              <a:rPr lang="en-US" sz="800" dirty="0" smtClean="0"/>
              <a:t> </a:t>
            </a:r>
            <a:r>
              <a:rPr lang="en-US" sz="800" dirty="0" err="1" smtClean="0"/>
              <a:t>los</a:t>
            </a:r>
            <a:r>
              <a:rPr lang="en-US" sz="800" dirty="0" smtClean="0"/>
              <a:t> </a:t>
            </a:r>
            <a:r>
              <a:rPr lang="en-US" sz="800" dirty="0" err="1" smtClean="0"/>
              <a:t>valores</a:t>
            </a:r>
            <a:r>
              <a:rPr lang="en-US" sz="800" dirty="0" smtClean="0"/>
              <a:t> de la </a:t>
            </a:r>
            <a:r>
              <a:rPr lang="en-US" sz="800" dirty="0" err="1" smtClean="0"/>
              <a:t>demora</a:t>
            </a:r>
            <a:r>
              <a:rPr lang="en-US" sz="800" dirty="0" smtClean="0"/>
              <a:t> y de la entrada </a:t>
            </a:r>
            <a:r>
              <a:rPr lang="en-US" sz="800" dirty="0" err="1" smtClean="0"/>
              <a:t>en</a:t>
            </a:r>
            <a:r>
              <a:rPr lang="en-US" sz="800" dirty="0" smtClean="0"/>
              <a:t> la </a:t>
            </a:r>
            <a:r>
              <a:rPr lang="en-US" sz="800" smtClean="0"/>
              <a:t>cola sigma </a:t>
            </a:r>
            <a:r>
              <a:rPr lang="en-US" sz="800" b="1" smtClean="0"/>
              <a:t>queue</a:t>
            </a:r>
            <a:r>
              <a:rPr lang="en-US" sz="800" dirty="0" smtClean="0"/>
              <a:t>. </a:t>
            </a:r>
            <a:r>
              <a:rPr lang="en-US" sz="800" dirty="0" err="1" smtClean="0"/>
              <a:t>Asimismo</a:t>
            </a:r>
            <a:r>
              <a:rPr lang="en-US" sz="800" dirty="0" smtClean="0"/>
              <a:t>, </a:t>
            </a:r>
            <a:r>
              <a:rPr lang="en-US" sz="800" dirty="0" err="1" smtClean="0"/>
              <a:t>si</a:t>
            </a:r>
            <a:r>
              <a:rPr lang="en-US" sz="800" dirty="0" smtClean="0"/>
              <a:t> al </a:t>
            </a:r>
            <a:r>
              <a:rPr lang="en-US" sz="800" dirty="0" err="1" smtClean="0"/>
              <a:t>hacer</a:t>
            </a:r>
            <a:r>
              <a:rPr lang="en-US" sz="800" dirty="0" smtClean="0"/>
              <a:t> el </a:t>
            </a:r>
            <a:r>
              <a:rPr lang="en-US" sz="800" dirty="0" err="1" smtClean="0"/>
              <a:t>cálculo</a:t>
            </a:r>
            <a:r>
              <a:rPr lang="en-US" sz="800" dirty="0" smtClean="0"/>
              <a:t> el </a:t>
            </a:r>
            <a:r>
              <a:rPr lang="en-US" sz="800" dirty="0" err="1" smtClean="0"/>
              <a:t>estado</a:t>
            </a:r>
            <a:r>
              <a:rPr lang="en-US" sz="800" dirty="0" smtClean="0"/>
              <a:t> de la </a:t>
            </a:r>
            <a:r>
              <a:rPr lang="en-US" sz="800" err="1" smtClean="0"/>
              <a:t>celda</a:t>
            </a:r>
            <a:r>
              <a:rPr lang="en-US" sz="800" smtClean="0"/>
              <a:t> no cambia</a:t>
            </a:r>
            <a:r>
              <a:rPr lang="en-US" sz="800" dirty="0" smtClean="0"/>
              <a:t>, </a:t>
            </a:r>
            <a:r>
              <a:rPr lang="en-US" sz="800" dirty="0" err="1" smtClean="0"/>
              <a:t>sus</a:t>
            </a:r>
            <a:r>
              <a:rPr lang="en-US" sz="800" dirty="0" smtClean="0"/>
              <a:t> </a:t>
            </a:r>
            <a:r>
              <a:rPr lang="en-US" sz="800" dirty="0" err="1" smtClean="0"/>
              <a:t>vecinos</a:t>
            </a:r>
            <a:r>
              <a:rPr lang="en-US" sz="800" dirty="0" smtClean="0"/>
              <a:t> </a:t>
            </a:r>
            <a:r>
              <a:rPr lang="en-US" sz="800" dirty="0" err="1" smtClean="0"/>
              <a:t>tampoco</a:t>
            </a:r>
            <a:r>
              <a:rPr lang="en-US" sz="800" dirty="0" smtClean="0"/>
              <a:t> </a:t>
            </a:r>
            <a:r>
              <a:rPr lang="en-US" sz="800" dirty="0" err="1" smtClean="0"/>
              <a:t>pueden</a:t>
            </a:r>
            <a:r>
              <a:rPr lang="en-US" sz="800" dirty="0" smtClean="0"/>
              <a:t> </a:t>
            </a:r>
            <a:r>
              <a:rPr lang="en-US" sz="800" dirty="0" err="1" smtClean="0"/>
              <a:t>cambiar</a:t>
            </a:r>
            <a:r>
              <a:rPr lang="en-US" sz="800" dirty="0" smtClean="0"/>
              <a:t>. </a:t>
            </a:r>
            <a:r>
              <a:rPr lang="en-US" sz="800" dirty="0" err="1" smtClean="0"/>
              <a:t>Por</a:t>
            </a:r>
            <a:r>
              <a:rPr lang="en-US" sz="800" dirty="0" smtClean="0"/>
              <a:t> </a:t>
            </a:r>
            <a:r>
              <a:rPr lang="en-US" sz="800" dirty="0" err="1" smtClean="0"/>
              <a:t>ende</a:t>
            </a:r>
            <a:r>
              <a:rPr lang="en-US" sz="800" dirty="0" smtClean="0"/>
              <a:t>, el </a:t>
            </a:r>
            <a:r>
              <a:rPr lang="en-US" sz="800" dirty="0" err="1" smtClean="0"/>
              <a:t>estado</a:t>
            </a:r>
            <a:r>
              <a:rPr lang="en-US" sz="800" dirty="0" smtClean="0"/>
              <a:t> actual no se </a:t>
            </a:r>
            <a:r>
              <a:rPr lang="en-US" sz="800" dirty="0" err="1" smtClean="0"/>
              <a:t>encola</a:t>
            </a:r>
            <a:r>
              <a:rPr lang="en-US" sz="800" dirty="0" smtClean="0"/>
              <a:t> para </a:t>
            </a:r>
            <a:r>
              <a:rPr lang="en-US" sz="800" dirty="0" err="1" smtClean="0"/>
              <a:t>ser</a:t>
            </a:r>
            <a:r>
              <a:rPr lang="en-US" sz="800" dirty="0" smtClean="0"/>
              <a:t> </a:t>
            </a:r>
            <a:r>
              <a:rPr lang="en-US" sz="800" dirty="0" err="1" smtClean="0"/>
              <a:t>transmitido</a:t>
            </a:r>
            <a:r>
              <a:rPr lang="en-US" sz="800" dirty="0" smtClean="0"/>
              <a:t>.</a:t>
            </a:r>
          </a:p>
        </p:txBody>
      </p:sp>
    </p:spTree>
    <p:extLst>
      <p:ext uri="{BB962C8B-B14F-4D97-AF65-F5344CB8AC3E}">
        <p14:creationId xmlns:p14="http://schemas.microsoft.com/office/powerpoint/2010/main" val="3157066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smtClean="0"/>
              <a:t>Delays are implemented in a different way according to the </a:t>
            </a:r>
            <a:r>
              <a:rPr lang="en-US" b="1" dirty="0" smtClean="0"/>
              <a:t>kind of delay needed</a:t>
            </a:r>
            <a:r>
              <a:rPr lang="en-US" dirty="0" smtClean="0"/>
              <a:t>. </a:t>
            </a:r>
          </a:p>
          <a:p>
            <a:pPr>
              <a:defRPr/>
            </a:pPr>
            <a:endParaRPr lang="en-US" b="1" dirty="0" smtClean="0"/>
          </a:p>
          <a:p>
            <a:pPr>
              <a:defRPr/>
            </a:pPr>
            <a:r>
              <a:rPr lang="en-US" b="1" dirty="0" smtClean="0"/>
              <a:t>For transport </a:t>
            </a:r>
            <a:r>
              <a:rPr lang="es-AR" b="1" dirty="0" err="1" smtClean="0"/>
              <a:t>delays</a:t>
            </a:r>
            <a:r>
              <a:rPr lang="es-AR" b="1" dirty="0" smtClean="0"/>
              <a:t>:</a:t>
            </a:r>
          </a:p>
          <a:p>
            <a:pPr>
              <a:defRPr/>
            </a:pPr>
            <a:r>
              <a:rPr lang="en-US" dirty="0" smtClean="0"/>
              <a:t>-State changes must be informed in the future; therefore, their values and scheduled times are stored in a local queue.</a:t>
            </a:r>
          </a:p>
          <a:p>
            <a:pPr>
              <a:defRPr/>
            </a:pPr>
            <a:r>
              <a:rPr lang="en-US" dirty="0" smtClean="0"/>
              <a:t>-If the cell is in passive state, it must be activated.</a:t>
            </a:r>
          </a:p>
          <a:p>
            <a:pPr>
              <a:defRPr/>
            </a:pPr>
            <a:r>
              <a:rPr lang="en-US" dirty="0" smtClean="0"/>
              <a:t>-If the cell is active, the event times stored in the future events queue must be updated to reflect the elapsed time </a:t>
            </a:r>
            <a:r>
              <a:rPr lang="en-US" b="1" dirty="0" smtClean="0"/>
              <a:t>e.</a:t>
            </a:r>
          </a:p>
          <a:p>
            <a:pPr>
              <a:buFontTx/>
              <a:buChar char="-"/>
              <a:defRPr/>
            </a:pPr>
            <a:r>
              <a:rPr lang="en-US" dirty="0" smtClean="0"/>
              <a:t>When the delay expires, the value is transmitted by the output function, and the internal transition function removes the first member of the queue.</a:t>
            </a:r>
          </a:p>
          <a:p>
            <a:pPr>
              <a:defRPr/>
            </a:pPr>
            <a:endParaRPr lang="en-US" b="1" dirty="0" smtClean="0"/>
          </a:p>
          <a:p>
            <a:pPr>
              <a:defRPr/>
            </a:pPr>
            <a:r>
              <a:rPr lang="en-US" b="1" smtClean="0"/>
              <a:t>For inertial delays: </a:t>
            </a:r>
            <a:r>
              <a:rPr lang="en-US" dirty="0" smtClean="0"/>
              <a:t>(which represents a delay function with </a:t>
            </a:r>
            <a:r>
              <a:rPr lang="en-US" b="1" dirty="0" smtClean="0"/>
              <a:t>preemptive semantic</a:t>
            </a:r>
            <a:r>
              <a:rPr lang="en-US" dirty="0" smtClean="0"/>
              <a:t>), the behavior is different: </a:t>
            </a:r>
          </a:p>
          <a:p>
            <a:pPr>
              <a:buFontTx/>
              <a:buChar char="-"/>
              <a:defRPr/>
            </a:pPr>
            <a:r>
              <a:rPr lang="en-US" dirty="0" smtClean="0"/>
              <a:t>an input must be discarded if its value is not kept for a certain period. </a:t>
            </a:r>
          </a:p>
          <a:p>
            <a:pPr>
              <a:defRPr/>
            </a:pPr>
            <a:r>
              <a:rPr lang="en-US" dirty="0" smtClean="0"/>
              <a:t>If the input flow is steady during that time (called the inertial delay for the cell), the state must change. </a:t>
            </a:r>
          </a:p>
          <a:p>
            <a:pPr>
              <a:defRPr/>
            </a:pPr>
            <a:r>
              <a:rPr lang="en-US" dirty="0" smtClean="0"/>
              <a:t>- The main change for cells with inertial delays is a different semantic for the delay: if the input value for the cell is kept during the inertial delay, the future state will be s’; otherwise, it is preempted.</a:t>
            </a:r>
            <a:endParaRPr lang="es-AR" b="1" dirty="0"/>
          </a:p>
        </p:txBody>
      </p:sp>
      <p:sp>
        <p:nvSpPr>
          <p:cNvPr id="45060" name="Slide Number Placeholder 3"/>
          <p:cNvSpPr>
            <a:spLocks noGrp="1"/>
          </p:cNvSpPr>
          <p:nvPr>
            <p:ph type="sldNum" sz="quarter" idx="5"/>
          </p:nvPr>
        </p:nvSpPr>
        <p:spPr>
          <a:noFill/>
        </p:spPr>
        <p:txBody>
          <a:bodyPr/>
          <a:lstStyle/>
          <a:p>
            <a:fld id="{CA33C68B-EF37-4FFF-BEA7-09ECF40FCBDC}" type="slidenum">
              <a:rPr lang="en-US" smtClean="0"/>
              <a:pPr/>
              <a:t>13</a:t>
            </a:fld>
            <a:endParaRPr lang="en-US" smtClean="0"/>
          </a:p>
        </p:txBody>
      </p:sp>
    </p:spTree>
    <p:extLst>
      <p:ext uri="{BB962C8B-B14F-4D97-AF65-F5344CB8AC3E}">
        <p14:creationId xmlns:p14="http://schemas.microsoft.com/office/powerpoint/2010/main" val="51234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3E4A5DC-7F92-4076-9A51-E31F084AC2FF}" type="slidenum">
              <a:rPr lang="en-US" smtClean="0"/>
              <a:pPr/>
              <a:t>14</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dirty="0" err="1" smtClean="0"/>
              <a:t>Cada</a:t>
            </a:r>
            <a:r>
              <a:rPr lang="en-US" dirty="0" smtClean="0"/>
              <a:t> port </a:t>
            </a:r>
            <a:r>
              <a:rPr lang="en-US" dirty="0" err="1" smtClean="0"/>
              <a:t>en</a:t>
            </a:r>
            <a:r>
              <a:rPr lang="en-US" dirty="0" smtClean="0"/>
              <a:t> la </a:t>
            </a:r>
            <a:r>
              <a:rPr lang="en-US" dirty="0" err="1" smtClean="0"/>
              <a:t>interfaz</a:t>
            </a:r>
            <a:r>
              <a:rPr lang="en-US" dirty="0" smtClean="0"/>
              <a:t> </a:t>
            </a:r>
            <a:r>
              <a:rPr lang="en-US" dirty="0" err="1" smtClean="0"/>
              <a:t>tiene</a:t>
            </a:r>
            <a:r>
              <a:rPr lang="en-US" dirty="0" smtClean="0"/>
              <a:t> un </a:t>
            </a:r>
            <a:r>
              <a:rPr lang="en-US" dirty="0" err="1" smtClean="0"/>
              <a:t>nombre</a:t>
            </a:r>
            <a:r>
              <a:rPr lang="en-US" dirty="0" smtClean="0"/>
              <a:t> y un </a:t>
            </a:r>
            <a:r>
              <a:rPr lang="en-US" dirty="0" err="1" smtClean="0"/>
              <a:t>tipo</a:t>
            </a:r>
            <a:r>
              <a:rPr lang="en-US" dirty="0" smtClean="0"/>
              <a:t>. Los </a:t>
            </a:r>
            <a:r>
              <a:rPr lang="en-US" dirty="0" err="1" smtClean="0"/>
              <a:t>nombres</a:t>
            </a:r>
            <a:r>
              <a:rPr lang="en-US" dirty="0" smtClean="0"/>
              <a:t> </a:t>
            </a:r>
            <a:r>
              <a:rPr lang="en-US" dirty="0" err="1" smtClean="0"/>
              <a:t>están</a:t>
            </a:r>
            <a:r>
              <a:rPr lang="en-US" dirty="0" smtClean="0"/>
              <a:t> </a:t>
            </a:r>
            <a:r>
              <a:rPr lang="en-US" dirty="0" err="1" smtClean="0"/>
              <a:t>compuestos</a:t>
            </a:r>
            <a:r>
              <a:rPr lang="en-US" dirty="0" smtClean="0"/>
              <a:t> </a:t>
            </a:r>
            <a:r>
              <a:rPr lang="en-US" dirty="0" err="1" smtClean="0"/>
              <a:t>por</a:t>
            </a:r>
            <a:r>
              <a:rPr lang="en-US" dirty="0" smtClean="0"/>
              <a:t> un </a:t>
            </a:r>
            <a:r>
              <a:rPr lang="en-US" dirty="0" err="1" smtClean="0"/>
              <a:t>identificador</a:t>
            </a:r>
            <a:r>
              <a:rPr lang="en-US" dirty="0" smtClean="0"/>
              <a:t> (</a:t>
            </a:r>
            <a:r>
              <a:rPr lang="en-US" b="1" dirty="0" smtClean="0"/>
              <a:t>X </a:t>
            </a:r>
            <a:r>
              <a:rPr lang="en-US" dirty="0" smtClean="0"/>
              <a:t>para entradas; </a:t>
            </a:r>
            <a:r>
              <a:rPr lang="en-US" b="1" dirty="0" smtClean="0"/>
              <a:t>Y </a:t>
            </a:r>
            <a:r>
              <a:rPr lang="en-US" dirty="0" smtClean="0"/>
              <a:t>para </a:t>
            </a:r>
            <a:r>
              <a:rPr lang="en-US" dirty="0" err="1" smtClean="0"/>
              <a:t>salidas</a:t>
            </a:r>
            <a:r>
              <a:rPr lang="en-US" dirty="0" smtClean="0"/>
              <a:t>) y un </a:t>
            </a:r>
            <a:r>
              <a:rPr lang="en-US" dirty="0" err="1" smtClean="0"/>
              <a:t>número</a:t>
            </a:r>
            <a:r>
              <a:rPr lang="en-US" dirty="0" smtClean="0"/>
              <a:t> natural (</a:t>
            </a:r>
            <a:r>
              <a:rPr lang="en-US" dirty="0" err="1" smtClean="0"/>
              <a:t>número</a:t>
            </a:r>
            <a:r>
              <a:rPr lang="en-US" dirty="0" smtClean="0"/>
              <a:t> de port). </a:t>
            </a:r>
            <a:r>
              <a:rPr lang="en-US" dirty="0" err="1" smtClean="0"/>
              <a:t>Tanto</a:t>
            </a:r>
            <a:r>
              <a:rPr lang="en-US" dirty="0" smtClean="0"/>
              <a:t> </a:t>
            </a:r>
            <a:r>
              <a:rPr lang="en-US" dirty="0" err="1" smtClean="0"/>
              <a:t>los</a:t>
            </a:r>
            <a:r>
              <a:rPr lang="en-US" dirty="0" smtClean="0"/>
              <a:t> </a:t>
            </a:r>
            <a:r>
              <a:rPr lang="en-US" dirty="0" err="1" smtClean="0"/>
              <a:t>conjuntos</a:t>
            </a:r>
            <a:r>
              <a:rPr lang="en-US" dirty="0" smtClean="0"/>
              <a:t> de entrada y </a:t>
            </a:r>
            <a:r>
              <a:rPr lang="en-US" dirty="0" err="1" smtClean="0"/>
              <a:t>salida</a:t>
            </a:r>
            <a:r>
              <a:rPr lang="en-US" dirty="0" smtClean="0"/>
              <a:t> (</a:t>
            </a:r>
            <a:r>
              <a:rPr lang="en-US" b="1" i="1" dirty="0" smtClean="0"/>
              <a:t>X </a:t>
            </a:r>
            <a:r>
              <a:rPr lang="en-US" dirty="0" smtClean="0"/>
              <a:t>e </a:t>
            </a:r>
            <a:r>
              <a:rPr lang="en-US" b="1" i="1" dirty="0" smtClean="0"/>
              <a:t>Y</a:t>
            </a:r>
            <a:r>
              <a:rPr lang="en-US" dirty="0" smtClean="0"/>
              <a:t>) </a:t>
            </a:r>
            <a:r>
              <a:rPr lang="en-US" dirty="0" err="1" smtClean="0"/>
              <a:t>como</a:t>
            </a:r>
            <a:r>
              <a:rPr lang="en-US" dirty="0" smtClean="0"/>
              <a:t> el </a:t>
            </a:r>
            <a:r>
              <a:rPr lang="en-US" dirty="0" err="1" smtClean="0"/>
              <a:t>conjunto</a:t>
            </a:r>
            <a:r>
              <a:rPr lang="en-US" dirty="0" smtClean="0"/>
              <a:t> de </a:t>
            </a:r>
            <a:r>
              <a:rPr lang="en-US" dirty="0" err="1" smtClean="0"/>
              <a:t>estados</a:t>
            </a:r>
            <a:r>
              <a:rPr lang="en-US" dirty="0" smtClean="0"/>
              <a:t> </a:t>
            </a:r>
            <a:r>
              <a:rPr lang="en-US" dirty="0" err="1" smtClean="0"/>
              <a:t>secuenciales</a:t>
            </a:r>
            <a:r>
              <a:rPr lang="en-US" dirty="0" smtClean="0"/>
              <a:t>, </a:t>
            </a:r>
            <a:r>
              <a:rPr lang="en-US" dirty="0" err="1" smtClean="0"/>
              <a:t>así</a:t>
            </a:r>
            <a:r>
              <a:rPr lang="en-US" dirty="0" smtClean="0"/>
              <a:t> </a:t>
            </a:r>
            <a:r>
              <a:rPr lang="en-US" dirty="0" err="1" smtClean="0"/>
              <a:t>como</a:t>
            </a:r>
            <a:r>
              <a:rPr lang="en-US" dirty="0" smtClean="0"/>
              <a:t> </a:t>
            </a:r>
            <a:r>
              <a:rPr lang="en-US" dirty="0" err="1" smtClean="0"/>
              <a:t>los</a:t>
            </a:r>
            <a:r>
              <a:rPr lang="en-US" dirty="0" smtClean="0"/>
              <a:t> </a:t>
            </a:r>
            <a:r>
              <a:rPr lang="en-US" dirty="0" err="1" smtClean="0"/>
              <a:t>tipos</a:t>
            </a:r>
            <a:r>
              <a:rPr lang="en-US" dirty="0" smtClean="0"/>
              <a:t> de </a:t>
            </a:r>
            <a:r>
              <a:rPr lang="en-US" dirty="0" err="1" smtClean="0"/>
              <a:t>los</a:t>
            </a:r>
            <a:r>
              <a:rPr lang="en-US" dirty="0" smtClean="0"/>
              <a:t> ports, </a:t>
            </a:r>
            <a:r>
              <a:rPr lang="en-US" dirty="0" err="1" smtClean="0"/>
              <a:t>pueden</a:t>
            </a:r>
            <a:r>
              <a:rPr lang="en-US" dirty="0" smtClean="0"/>
              <a:t> </a:t>
            </a:r>
            <a:r>
              <a:rPr lang="en-US" dirty="0" err="1" smtClean="0"/>
              <a:t>representar</a:t>
            </a:r>
            <a:r>
              <a:rPr lang="en-US" dirty="0" smtClean="0"/>
              <a:t> </a:t>
            </a:r>
            <a:r>
              <a:rPr lang="en-US" dirty="0" err="1" smtClean="0"/>
              <a:t>cualquier</a:t>
            </a:r>
            <a:r>
              <a:rPr lang="en-US" dirty="0" smtClean="0"/>
              <a:t> </a:t>
            </a:r>
            <a:r>
              <a:rPr lang="en-US" dirty="0" err="1" smtClean="0"/>
              <a:t>conjunto</a:t>
            </a:r>
            <a:r>
              <a:rPr lang="en-US" dirty="0" smtClean="0"/>
              <a:t> </a:t>
            </a:r>
            <a:r>
              <a:rPr lang="en-US" dirty="0" err="1" smtClean="0"/>
              <a:t>finito</a:t>
            </a:r>
            <a:r>
              <a:rPr lang="en-US" dirty="0" smtClean="0"/>
              <a:t> de </a:t>
            </a:r>
            <a:r>
              <a:rPr lang="en-US" dirty="0" err="1" smtClean="0"/>
              <a:t>símbolos</a:t>
            </a:r>
            <a:r>
              <a:rPr lang="en-US" dirty="0" smtClean="0"/>
              <a:t>, </a:t>
            </a:r>
            <a:r>
              <a:rPr lang="en-US" dirty="0" err="1" smtClean="0"/>
              <a:t>pero</a:t>
            </a:r>
            <a:r>
              <a:rPr lang="en-US" dirty="0" smtClean="0"/>
              <a:t> se ha </a:t>
            </a:r>
            <a:r>
              <a:rPr lang="en-US" dirty="0" err="1" smtClean="0"/>
              <a:t>elegido</a:t>
            </a:r>
            <a:r>
              <a:rPr lang="en-US" dirty="0" smtClean="0"/>
              <a:t> </a:t>
            </a:r>
            <a:r>
              <a:rPr lang="en-US" dirty="0" err="1" smtClean="0"/>
              <a:t>trabajar</a:t>
            </a:r>
            <a:r>
              <a:rPr lang="en-US" dirty="0" smtClean="0"/>
              <a:t> con un </a:t>
            </a:r>
            <a:r>
              <a:rPr lang="en-US" dirty="0" err="1" smtClean="0"/>
              <a:t>conjunto</a:t>
            </a:r>
            <a:r>
              <a:rPr lang="en-US" dirty="0" smtClean="0"/>
              <a:t> de </a:t>
            </a:r>
            <a:r>
              <a:rPr lang="en-US" dirty="0" err="1" smtClean="0"/>
              <a:t>tipos</a:t>
            </a:r>
            <a:r>
              <a:rPr lang="en-US" dirty="0" smtClean="0"/>
              <a:t> </a:t>
            </a:r>
            <a:r>
              <a:rPr lang="en-US" dirty="0" err="1" smtClean="0"/>
              <a:t>básicos</a:t>
            </a:r>
            <a:r>
              <a:rPr lang="en-US" dirty="0" smtClean="0"/>
              <a:t> con </a:t>
            </a:r>
            <a:r>
              <a:rPr lang="en-US" dirty="0" err="1" smtClean="0"/>
              <a:t>sus</a:t>
            </a:r>
            <a:r>
              <a:rPr lang="en-US" dirty="0" smtClean="0"/>
              <a:t> </a:t>
            </a:r>
            <a:r>
              <a:rPr lang="en-US" dirty="0" err="1" smtClean="0"/>
              <a:t>respectivas</a:t>
            </a:r>
            <a:r>
              <a:rPr lang="en-US" dirty="0" smtClean="0"/>
              <a:t> </a:t>
            </a:r>
            <a:r>
              <a:rPr lang="en-US" dirty="0" err="1" smtClean="0"/>
              <a:t>álgebras</a:t>
            </a:r>
            <a:r>
              <a:rPr lang="en-US" dirty="0" smtClean="0"/>
              <a:t>: </a:t>
            </a:r>
            <a:r>
              <a:rPr lang="en-US" b="1" i="1" dirty="0" smtClean="0"/>
              <a:t>N</a:t>
            </a:r>
            <a:r>
              <a:rPr lang="en-US" dirty="0" smtClean="0"/>
              <a:t>, </a:t>
            </a:r>
            <a:r>
              <a:rPr lang="en-US" b="1" i="1" dirty="0" smtClean="0"/>
              <a:t>Z</a:t>
            </a:r>
            <a:r>
              <a:rPr lang="en-US" dirty="0" smtClean="0"/>
              <a:t>, </a:t>
            </a:r>
            <a:r>
              <a:rPr lang="en-US" b="1" i="1" dirty="0" smtClean="0"/>
              <a:t>R</a:t>
            </a:r>
            <a:r>
              <a:rPr lang="en-US" dirty="0" smtClean="0"/>
              <a:t>, y </a:t>
            </a:r>
            <a:r>
              <a:rPr lang="en-US" b="1" i="1" dirty="0" err="1" smtClean="0"/>
              <a:t>Booleanos</a:t>
            </a:r>
            <a:r>
              <a:rPr lang="en-US" dirty="0" smtClean="0"/>
              <a:t>. </a:t>
            </a:r>
            <a:r>
              <a:rPr lang="en-US" dirty="0" err="1" smtClean="0"/>
              <a:t>Esta</a:t>
            </a:r>
            <a:r>
              <a:rPr lang="en-US" dirty="0" smtClean="0"/>
              <a:t> </a:t>
            </a:r>
            <a:r>
              <a:rPr lang="en-US" dirty="0" err="1" smtClean="0"/>
              <a:t>elección</a:t>
            </a:r>
            <a:r>
              <a:rPr lang="en-US" dirty="0" smtClean="0"/>
              <a:t> se </a:t>
            </a:r>
            <a:r>
              <a:rPr lang="en-US" dirty="0" err="1" smtClean="0"/>
              <a:t>debe</a:t>
            </a:r>
            <a:r>
              <a:rPr lang="en-US" dirty="0" smtClean="0"/>
              <a:t> a que la </a:t>
            </a:r>
            <a:r>
              <a:rPr lang="en-US" dirty="0" err="1" smtClean="0"/>
              <a:t>mayoría</a:t>
            </a:r>
            <a:r>
              <a:rPr lang="en-US" dirty="0" smtClean="0"/>
              <a:t> de las </a:t>
            </a:r>
            <a:r>
              <a:rPr lang="en-US" dirty="0" err="1" smtClean="0"/>
              <a:t>aplicaciones</a:t>
            </a:r>
            <a:r>
              <a:rPr lang="en-US" dirty="0" smtClean="0"/>
              <a:t> </a:t>
            </a:r>
            <a:r>
              <a:rPr lang="en-US" dirty="0" err="1" smtClean="0"/>
              <a:t>usan</a:t>
            </a:r>
            <a:r>
              <a:rPr lang="en-US" dirty="0" smtClean="0"/>
              <a:t> </a:t>
            </a:r>
            <a:r>
              <a:rPr lang="en-US" dirty="0" err="1" smtClean="0"/>
              <a:t>datos</a:t>
            </a:r>
            <a:r>
              <a:rPr lang="en-US" dirty="0" smtClean="0"/>
              <a:t> </a:t>
            </a:r>
            <a:r>
              <a:rPr lang="en-US" dirty="0" err="1" smtClean="0"/>
              <a:t>en</a:t>
            </a:r>
            <a:r>
              <a:rPr lang="en-US" dirty="0" smtClean="0"/>
              <a:t> </a:t>
            </a:r>
            <a:r>
              <a:rPr lang="en-US" dirty="0" err="1" smtClean="0"/>
              <a:t>estos</a:t>
            </a:r>
            <a:r>
              <a:rPr lang="en-US" dirty="0" smtClean="0"/>
              <a:t> </a:t>
            </a:r>
            <a:r>
              <a:rPr lang="en-US" dirty="0" err="1" smtClean="0"/>
              <a:t>dominios</a:t>
            </a:r>
            <a:r>
              <a:rPr lang="en-US" dirty="0" smtClean="0"/>
              <a:t>, y que </a:t>
            </a:r>
            <a:r>
              <a:rPr lang="en-US" dirty="0" err="1" smtClean="0"/>
              <a:t>muchos</a:t>
            </a:r>
            <a:r>
              <a:rPr lang="en-US" dirty="0" smtClean="0"/>
              <a:t> </a:t>
            </a:r>
            <a:r>
              <a:rPr lang="en-US" dirty="0" err="1" smtClean="0"/>
              <a:t>conjuntos</a:t>
            </a:r>
            <a:r>
              <a:rPr lang="en-US" dirty="0" smtClean="0"/>
              <a:t> de </a:t>
            </a:r>
            <a:r>
              <a:rPr lang="en-US" dirty="0" err="1" smtClean="0"/>
              <a:t>símbolos</a:t>
            </a:r>
            <a:r>
              <a:rPr lang="en-US" dirty="0" smtClean="0"/>
              <a:t> </a:t>
            </a:r>
            <a:r>
              <a:rPr lang="en-US" dirty="0" err="1" smtClean="0"/>
              <a:t>pueden</a:t>
            </a:r>
            <a:r>
              <a:rPr lang="en-US" dirty="0" smtClean="0"/>
              <a:t> </a:t>
            </a:r>
            <a:r>
              <a:rPr lang="en-US" dirty="0" err="1" smtClean="0"/>
              <a:t>mapearse</a:t>
            </a:r>
            <a:r>
              <a:rPr lang="en-US" dirty="0" smtClean="0"/>
              <a:t> </a:t>
            </a:r>
            <a:r>
              <a:rPr lang="en-US" dirty="0" err="1" smtClean="0"/>
              <a:t>en</a:t>
            </a:r>
            <a:r>
              <a:rPr lang="en-US" dirty="0" smtClean="0"/>
              <a:t> </a:t>
            </a:r>
            <a:r>
              <a:rPr lang="en-US" dirty="0" err="1" smtClean="0"/>
              <a:t>estos</a:t>
            </a:r>
            <a:r>
              <a:rPr lang="en-US" dirty="0" smtClean="0"/>
              <a:t>.</a:t>
            </a:r>
          </a:p>
        </p:txBody>
      </p:sp>
    </p:spTree>
    <p:extLst>
      <p:ext uri="{BB962C8B-B14F-4D97-AF65-F5344CB8AC3E}">
        <p14:creationId xmlns:p14="http://schemas.microsoft.com/office/powerpoint/2010/main" val="1913446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AR" dirty="0"/>
          </a:p>
        </p:txBody>
      </p:sp>
      <p:sp>
        <p:nvSpPr>
          <p:cNvPr id="4" name="Slide Number Placeholder 3"/>
          <p:cNvSpPr>
            <a:spLocks noGrp="1"/>
          </p:cNvSpPr>
          <p:nvPr>
            <p:ph type="sldNum" sz="quarter" idx="10"/>
          </p:nvPr>
        </p:nvSpPr>
        <p:spPr/>
        <p:txBody>
          <a:bodyPr/>
          <a:lstStyle/>
          <a:p>
            <a:pPr>
              <a:defRPr/>
            </a:pPr>
            <a:fld id="{686EBBB8-B65A-47DC-BE3A-1235393B4197}" type="slidenum">
              <a:rPr lang="en-US" smtClean="0"/>
              <a:pPr>
                <a:defRPr/>
              </a:pPr>
              <a:t>15</a:t>
            </a:fld>
            <a:endParaRPr lang="en-US"/>
          </a:p>
        </p:txBody>
      </p:sp>
    </p:spTree>
    <p:extLst>
      <p:ext uri="{BB962C8B-B14F-4D97-AF65-F5344CB8AC3E}">
        <p14:creationId xmlns:p14="http://schemas.microsoft.com/office/powerpoint/2010/main" val="3030089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mtClean="0">
                <a:latin typeface="Arial" pitchFamily="34" charset="0"/>
              </a:rPr>
              <a:t>En página 101 de Wainer 2003</a:t>
            </a:r>
          </a:p>
          <a:p>
            <a:r>
              <a:rPr lang="es-AR" sz="1200" b="1" i="0" u="none" strike="noStrike" baseline="0" smtClean="0">
                <a:latin typeface="Times New Roman" panose="02020603050405020304" pitchFamily="18" charset="0"/>
              </a:rPr>
              <a:t>4.4 Modelos acoplados DEVS: </a:t>
            </a:r>
            <a:r>
              <a:rPr lang="es-AR" sz="1200" b="1" i="0" u="sng" strike="noStrike" baseline="0" smtClean="0">
                <a:latin typeface="Times New Roman" panose="02020603050405020304" pitchFamily="18" charset="0"/>
              </a:rPr>
              <a:t>redefinición para incluir modelos Cell-DEVS</a:t>
            </a:r>
            <a:endParaRPr lang="en-US" sz="1200" u="sng" smtClean="0">
              <a:latin typeface="Arial" pitchFamily="34" charset="0"/>
            </a:endParaRPr>
          </a:p>
        </p:txBody>
      </p:sp>
      <p:sp>
        <p:nvSpPr>
          <p:cNvPr id="4" name="Slide Number Placeholder 3"/>
          <p:cNvSpPr>
            <a:spLocks noGrp="1"/>
          </p:cNvSpPr>
          <p:nvPr>
            <p:ph type="sldNum" sz="quarter" idx="10"/>
          </p:nvPr>
        </p:nvSpPr>
        <p:spPr/>
        <p:txBody>
          <a:bodyPr/>
          <a:lstStyle/>
          <a:p>
            <a:pPr>
              <a:defRPr/>
            </a:pPr>
            <a:fld id="{686EBBB8-B65A-47DC-BE3A-1235393B4197}" type="slidenum">
              <a:rPr lang="en-US" smtClean="0"/>
              <a:pPr>
                <a:defRPr/>
              </a:pPr>
              <a:t>17</a:t>
            </a:fld>
            <a:endParaRPr lang="en-US"/>
          </a:p>
        </p:txBody>
      </p:sp>
    </p:spTree>
    <p:extLst>
      <p:ext uri="{BB962C8B-B14F-4D97-AF65-F5344CB8AC3E}">
        <p14:creationId xmlns:p14="http://schemas.microsoft.com/office/powerpoint/2010/main" val="1382778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sz="1200" b="0" i="0" u="none" strike="noStrike" kern="1200" baseline="0" dirty="0" err="1" smtClean="0">
                <a:solidFill>
                  <a:schemeClr val="tx1"/>
                </a:solidFill>
                <a:latin typeface="Times New Roman" pitchFamily="18" charset="0"/>
                <a:ea typeface="+mn-ea"/>
                <a:cs typeface="+mn-cs"/>
              </a:rPr>
              <a:t>Wainer</a:t>
            </a:r>
            <a:r>
              <a:rPr kumimoji="1" lang="en-US" sz="1200" b="0" i="0" u="none" strike="noStrike" kern="1200" baseline="0" dirty="0" smtClean="0">
                <a:solidFill>
                  <a:schemeClr val="tx1"/>
                </a:solidFill>
                <a:latin typeface="Times New Roman" pitchFamily="18" charset="0"/>
                <a:ea typeface="+mn-ea"/>
                <a:cs typeface="+mn-cs"/>
              </a:rPr>
              <a:t> 2009 </a:t>
            </a:r>
          </a:p>
          <a:p>
            <a:r>
              <a:rPr kumimoji="1" lang="en-US" sz="1200" b="0" i="0" u="none" strike="noStrike" kern="1200" baseline="0" dirty="0" smtClean="0">
                <a:solidFill>
                  <a:schemeClr val="tx1"/>
                </a:solidFill>
                <a:latin typeface="Times New Roman" pitchFamily="18" charset="0"/>
                <a:ea typeface="+mn-ea"/>
                <a:cs typeface="+mn-cs"/>
              </a:rPr>
              <a:t>The idea is to reduce the level of activity in the simulation model by quantizing the cells</a:t>
            </a:r>
          </a:p>
          <a:p>
            <a:r>
              <a:rPr kumimoji="1" lang="en-US" sz="1200" b="0" i="0" u="none" strike="noStrike" kern="1200" baseline="0" dirty="0" smtClean="0">
                <a:solidFill>
                  <a:schemeClr val="tx1"/>
                </a:solidFill>
                <a:latin typeface="Times New Roman" pitchFamily="18" charset="0"/>
                <a:ea typeface="+mn-ea"/>
                <a:cs typeface="+mn-cs"/>
              </a:rPr>
              <a:t>in the model. The models were originally presented in </a:t>
            </a:r>
            <a:r>
              <a:rPr kumimoji="1" lang="en-US" sz="1200" b="0" i="0" u="none" strike="noStrike" kern="1200" baseline="0" dirty="0" err="1" smtClean="0">
                <a:solidFill>
                  <a:schemeClr val="tx1"/>
                </a:solidFill>
                <a:latin typeface="Times New Roman" pitchFamily="18" charset="0"/>
                <a:ea typeface="+mn-ea"/>
                <a:cs typeface="+mn-cs"/>
              </a:rPr>
              <a:t>Wainer</a:t>
            </a:r>
            <a:r>
              <a:rPr kumimoji="1" lang="en-US" sz="1200" b="0" i="0" u="none" strike="noStrike" kern="1200" baseline="0" dirty="0" smtClean="0">
                <a:solidFill>
                  <a:schemeClr val="tx1"/>
                </a:solidFill>
                <a:latin typeface="Times New Roman" pitchFamily="18" charset="0"/>
                <a:ea typeface="+mn-ea"/>
                <a:cs typeface="+mn-cs"/>
              </a:rPr>
              <a:t> and Zeigler [15] and include different</a:t>
            </a:r>
          </a:p>
          <a:p>
            <a:r>
              <a:rPr kumimoji="1" lang="es-AR" sz="1200" b="0" i="0" u="none" strike="noStrike" kern="1200" baseline="0" dirty="0" smtClean="0">
                <a:solidFill>
                  <a:schemeClr val="tx1"/>
                </a:solidFill>
                <a:latin typeface="Times New Roman" pitchFamily="18" charset="0"/>
                <a:ea typeface="+mn-ea"/>
                <a:cs typeface="+mn-cs"/>
              </a:rPr>
              <a:t>test cases:</a:t>
            </a:r>
          </a:p>
          <a:p>
            <a:endParaRPr kumimoji="1" lang="en-US" sz="1200" b="0" i="0" u="none" strike="noStrike" kern="1200" baseline="0" dirty="0" smtClean="0">
              <a:solidFill>
                <a:schemeClr val="tx1"/>
              </a:solidFill>
              <a:effectLst/>
              <a:latin typeface="Times New Roman" pitchFamily="18" charset="0"/>
              <a:ea typeface="+mn-ea"/>
              <a:cs typeface="+mn-cs"/>
            </a:endParaRPr>
          </a:p>
          <a:p>
            <a:r>
              <a:rPr kumimoji="1" lang="es-AR" sz="1200" kern="1200" dirty="0" smtClean="0">
                <a:solidFill>
                  <a:schemeClr val="tx1"/>
                </a:solidFill>
                <a:effectLst/>
                <a:latin typeface="Times New Roman" pitchFamily="18" charset="0"/>
                <a:ea typeface="+mn-ea"/>
                <a:cs typeface="+mn-cs"/>
              </a:rPr>
              <a:t>N-CD++</a:t>
            </a:r>
            <a:r>
              <a:rPr kumimoji="1" lang="es-AR" sz="1200" kern="1200" baseline="0" dirty="0" smtClean="0">
                <a:solidFill>
                  <a:schemeClr val="tx1"/>
                </a:solidFill>
                <a:effectLst/>
                <a:latin typeface="Times New Roman" pitchFamily="18" charset="0"/>
                <a:ea typeface="+mn-ea"/>
                <a:cs typeface="+mn-cs"/>
              </a:rPr>
              <a:t> Repo </a:t>
            </a:r>
            <a:r>
              <a:rPr kumimoji="1" lang="es-AR" sz="1200" kern="1200" baseline="0" dirty="0" err="1" smtClean="0">
                <a:solidFill>
                  <a:schemeClr val="tx1"/>
                </a:solidFill>
                <a:effectLst/>
                <a:latin typeface="Times New Roman" pitchFamily="18" charset="0"/>
                <a:ea typeface="+mn-ea"/>
                <a:cs typeface="+mn-cs"/>
              </a:rPr>
              <a:t>Cientifico</a:t>
            </a:r>
            <a:endParaRPr kumimoji="1" lang="es-AR" sz="1200" kern="1200" baseline="0" dirty="0" smtClean="0">
              <a:solidFill>
                <a:schemeClr val="tx1"/>
              </a:solidFill>
              <a:effectLst/>
              <a:latin typeface="Times New Roman" pitchFamily="18"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s-AR" sz="1200" kern="1200" dirty="0" smtClean="0">
                <a:solidFill>
                  <a:schemeClr val="tx1"/>
                </a:solidFill>
                <a:effectLst/>
                <a:latin typeface="Times New Roman" pitchFamily="18" charset="0"/>
                <a:ea typeface="+mn-ea"/>
                <a:cs typeface="+mn-cs"/>
              </a:rPr>
              <a:t>Modelo de difusión de calor sobre una superficie de 10x10 celdas, análogo al modelo descripto en la sección 9.4, pero los valores de las temperaturas, en vez de ser ingresados a través de eventos externos, son producidos por un generador de calor que esta conectado a una única celda del modelo. Se ejecutó el modelo durante 1 minuto de tiempo simulado, y se utilizó un vecindario compuesto de 5 celdas: la celda central y las 4 celdas adyacentes ubicadas arriba, abajo, a la derecha y a la izquierda de esta.</a:t>
            </a:r>
          </a:p>
          <a:p>
            <a:endParaRPr lang="es-AR" dirty="0"/>
          </a:p>
        </p:txBody>
      </p:sp>
      <p:sp>
        <p:nvSpPr>
          <p:cNvPr id="4" name="Slide Number Placeholder 3"/>
          <p:cNvSpPr>
            <a:spLocks noGrp="1"/>
          </p:cNvSpPr>
          <p:nvPr>
            <p:ph type="sldNum" sz="quarter" idx="10"/>
          </p:nvPr>
        </p:nvSpPr>
        <p:spPr/>
        <p:txBody>
          <a:bodyPr/>
          <a:lstStyle/>
          <a:p>
            <a:pPr>
              <a:defRPr/>
            </a:pPr>
            <a:fld id="{686EBBB8-B65A-47DC-BE3A-1235393B4197}" type="slidenum">
              <a:rPr lang="en-US" smtClean="0"/>
              <a:pPr>
                <a:defRPr/>
              </a:pPr>
              <a:t>28</a:t>
            </a:fld>
            <a:endParaRPr lang="en-US"/>
          </a:p>
        </p:txBody>
      </p:sp>
    </p:spTree>
    <p:extLst>
      <p:ext uri="{BB962C8B-B14F-4D97-AF65-F5344CB8AC3E}">
        <p14:creationId xmlns:p14="http://schemas.microsoft.com/office/powerpoint/2010/main" val="1864702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r>
              <a:rPr lang="es-AR" b="1" dirty="0" smtClean="0"/>
              <a:t>[Wai03] 3.2 Definición formal de autómatas celulares</a:t>
            </a:r>
          </a:p>
          <a:p>
            <a:r>
              <a:rPr lang="es-AR" dirty="0" smtClean="0"/>
              <a:t>En esta sección se introduce una definición formal para los paradigmas de autómatas celulares que fueron presentados informalmente.</a:t>
            </a:r>
          </a:p>
          <a:p>
            <a:r>
              <a:rPr lang="es-AR" dirty="0" smtClean="0"/>
              <a:t>Se comienza analizando </a:t>
            </a:r>
            <a:r>
              <a:rPr lang="es-AR" b="1" dirty="0" smtClean="0"/>
              <a:t>autómatas celulares conceptuales</a:t>
            </a:r>
            <a:r>
              <a:rPr lang="es-AR" dirty="0" smtClean="0"/>
              <a:t>, y luego se definen </a:t>
            </a:r>
            <a:r>
              <a:rPr lang="es-AR" b="1" dirty="0" smtClean="0"/>
              <a:t>autómatas celulares ejecutables </a:t>
            </a:r>
            <a:r>
              <a:rPr lang="es-AR" dirty="0" smtClean="0"/>
              <a:t>(sincrónicos y asincrónicos).</a:t>
            </a:r>
          </a:p>
          <a:p>
            <a:endParaRPr lang="en-US" dirty="0" smtClean="0"/>
          </a:p>
          <a:p>
            <a:r>
              <a:rPr lang="en-US" dirty="0" smtClean="0"/>
              <a:t>The state space of the automata evolves by executing a </a:t>
            </a:r>
            <a:r>
              <a:rPr lang="en-US" b="1" dirty="0" smtClean="0"/>
              <a:t>global transition function </a:t>
            </a:r>
            <a:r>
              <a:rPr lang="en-US" b="1" i="1" dirty="0" smtClean="0"/>
              <a:t>(T) that changes  </a:t>
            </a:r>
            <a:r>
              <a:rPr lang="en-US" u="sng" dirty="0" smtClean="0">
                <a:solidFill>
                  <a:srgbClr val="FF0000"/>
                </a:solidFill>
              </a:rPr>
              <a:t>the state of the </a:t>
            </a:r>
            <a:r>
              <a:rPr lang="en-US" b="1" u="sng" dirty="0" smtClean="0">
                <a:solidFill>
                  <a:srgbClr val="FF0000"/>
                </a:solidFill>
              </a:rPr>
              <a:t>cell space</a:t>
            </a:r>
            <a:r>
              <a:rPr lang="en-US" dirty="0" smtClean="0"/>
              <a:t>. The behavior of this function </a:t>
            </a:r>
            <a:r>
              <a:rPr lang="en-US" b="1" dirty="0" smtClean="0"/>
              <a:t>responds to the execution results of local transitions locally in the neighborhood for the cell </a:t>
            </a:r>
            <a:r>
              <a:rPr lang="en-US" dirty="0" smtClean="0"/>
              <a:t>(</a:t>
            </a:r>
            <a:r>
              <a:rPr lang="en-US" b="1" i="1" dirty="0" smtClean="0"/>
              <a:t>N). </a:t>
            </a:r>
          </a:p>
          <a:p>
            <a:r>
              <a:rPr lang="en-US" b="1" i="1" dirty="0" smtClean="0"/>
              <a:t>Conceptually, the </a:t>
            </a:r>
            <a:r>
              <a:rPr lang="en-US" dirty="0" smtClean="0"/>
              <a:t>computation for these local functions is done by </a:t>
            </a:r>
            <a:r>
              <a:rPr lang="en-US" b="1" dirty="0" smtClean="0"/>
              <a:t>transition functions </a:t>
            </a:r>
            <a:r>
              <a:rPr lang="en-US" dirty="0" smtClean="0"/>
              <a:t>(tau) that execute </a:t>
            </a:r>
            <a:r>
              <a:rPr lang="en-US" b="1" dirty="0" smtClean="0"/>
              <a:t>synchronously and in parallel</a:t>
            </a:r>
            <a:r>
              <a:rPr lang="en-US" dirty="0" smtClean="0"/>
              <a:t>, for every cell in the </a:t>
            </a:r>
            <a:r>
              <a:rPr lang="es-AR" dirty="0" err="1" smtClean="0"/>
              <a:t>space</a:t>
            </a:r>
            <a:r>
              <a:rPr lang="es-AR" dirty="0" smtClean="0"/>
              <a:t>.</a:t>
            </a:r>
          </a:p>
          <a:p>
            <a:endParaRPr lang="es-AR" dirty="0" smtClean="0"/>
          </a:p>
          <a:p>
            <a:r>
              <a:rPr lang="es-AR" b="1" dirty="0" smtClean="0"/>
              <a:t>T</a:t>
            </a:r>
            <a:r>
              <a:rPr lang="es-AR" dirty="0" smtClean="0"/>
              <a:t> es conceptualmente la composición de todas las </a:t>
            </a:r>
            <a:r>
              <a:rPr lang="el-GR" b="1" dirty="0" smtClean="0">
                <a:solidFill>
                  <a:srgbClr val="FF0000"/>
                </a:solidFill>
                <a:latin typeface="Times New Roman" panose="02020603050405020304" pitchFamily="18" charset="0"/>
                <a:cs typeface="Times New Roman" panose="02020603050405020304" pitchFamily="18" charset="0"/>
              </a:rPr>
              <a:t>τ</a:t>
            </a:r>
            <a:endParaRPr lang="es-AR" dirty="0" smtClean="0"/>
          </a:p>
          <a:p>
            <a:endParaRPr lang="es-AR" dirty="0" smtClean="0"/>
          </a:p>
          <a:p>
            <a:r>
              <a:rPr lang="es-AR" dirty="0" smtClean="0"/>
              <a:t>Ejemplo en pizarrón: hacer</a:t>
            </a:r>
            <a:r>
              <a:rPr lang="es-AR" baseline="0" dirty="0" smtClean="0"/>
              <a:t> la persona que se mueve hacia </a:t>
            </a:r>
            <a:r>
              <a:rPr lang="es-AR" baseline="0" smtClean="0"/>
              <a:t>un lugar, siempre en una misma dirección.</a:t>
            </a:r>
            <a:endParaRPr lang="es-AR" baseline="0" dirty="0" smtClean="0"/>
          </a:p>
          <a:p>
            <a:pPr marL="228600" indent="-228600">
              <a:buAutoNum type="arabicParenR"/>
            </a:pPr>
            <a:r>
              <a:rPr lang="es-AR" baseline="0" dirty="0" smtClean="0"/>
              <a:t>Con </a:t>
            </a:r>
            <a:r>
              <a:rPr lang="es-AR" baseline="0" dirty="0" err="1" smtClean="0"/>
              <a:t>pseudocodigo</a:t>
            </a:r>
            <a:r>
              <a:rPr lang="es-AR" baseline="0" dirty="0" smtClean="0"/>
              <a:t>. </a:t>
            </a:r>
          </a:p>
          <a:p>
            <a:pPr marL="228600" indent="-228600">
              <a:buAutoNum type="arabicParenR"/>
            </a:pPr>
            <a:r>
              <a:rPr lang="es-AR" baseline="0" dirty="0" smtClean="0"/>
              <a:t>Ejercitar si recorremos el </a:t>
            </a:r>
            <a:r>
              <a:rPr lang="es-AR" baseline="0" dirty="0" err="1" smtClean="0"/>
              <a:t>cell</a:t>
            </a:r>
            <a:r>
              <a:rPr lang="es-AR" baseline="0" dirty="0" smtClean="0"/>
              <a:t> </a:t>
            </a:r>
            <a:r>
              <a:rPr lang="es-AR" baseline="0" dirty="0" err="1" smtClean="0"/>
              <a:t>space</a:t>
            </a:r>
            <a:r>
              <a:rPr lang="es-AR" baseline="0" dirty="0" smtClean="0"/>
              <a:t> a mano, con 2 </a:t>
            </a:r>
            <a:r>
              <a:rPr lang="es-AR" baseline="0" dirty="0" err="1" smtClean="0"/>
              <a:t>for</a:t>
            </a:r>
            <a:r>
              <a:rPr lang="es-AR" baseline="0" dirty="0" smtClean="0"/>
              <a:t> anidados. Problema: se altera la matriz. Diferentes recorridos da resultados diferentes. </a:t>
            </a:r>
            <a:r>
              <a:rPr lang="es-AR" baseline="0" dirty="0" err="1" smtClean="0"/>
              <a:t>Solucion</a:t>
            </a:r>
            <a:r>
              <a:rPr lang="es-AR" baseline="0" dirty="0" smtClean="0"/>
              <a:t>: Matriz origen de datos y Matriz destino de resultados.</a:t>
            </a:r>
          </a:p>
          <a:p>
            <a:pPr marL="228600" indent="-228600">
              <a:buAutoNum type="arabicParenR"/>
            </a:pPr>
            <a:endParaRPr lang="es-AR" dirty="0" smtClean="0"/>
          </a:p>
          <a:p>
            <a:pPr marL="0" indent="0">
              <a:buNone/>
            </a:pPr>
            <a:r>
              <a:rPr lang="es-AR" dirty="0" smtClean="0"/>
              <a:t>Importante</a:t>
            </a:r>
            <a:r>
              <a:rPr lang="es-AR" baseline="0" dirty="0" smtClean="0"/>
              <a:t> </a:t>
            </a:r>
            <a:r>
              <a:rPr lang="es-AR" baseline="0" dirty="0" err="1" smtClean="0"/>
              <a:t>switch</a:t>
            </a:r>
            <a:r>
              <a:rPr lang="es-AR" baseline="0" dirty="0" smtClean="0"/>
              <a:t> a </a:t>
            </a:r>
            <a:r>
              <a:rPr lang="es-AR" baseline="0" dirty="0" err="1" smtClean="0"/>
              <a:t>automatas</a:t>
            </a:r>
            <a:r>
              <a:rPr lang="es-AR" baseline="0" dirty="0" smtClean="0"/>
              <a:t> asincrónicos: OPTIMIZADOS. Mirar siempre la vecindad inversa. Si yo celda, mi vecindad inversa no cambia, yo me puedo ir </a:t>
            </a:r>
            <a:r>
              <a:rPr lang="es-AR" baseline="0" smtClean="0"/>
              <a:t>a dormir. </a:t>
            </a:r>
            <a:r>
              <a:rPr lang="es-AR" smtClean="0"/>
              <a:t>Optimizo </a:t>
            </a:r>
            <a:r>
              <a:rPr lang="es-AR" dirty="0" smtClean="0"/>
              <a:t>al no tener que evaluar siempre todo el espacio </a:t>
            </a:r>
            <a:r>
              <a:rPr lang="es-AR" smtClean="0"/>
              <a:t>de celdas. Cuando </a:t>
            </a:r>
            <a:r>
              <a:rPr lang="es-AR" dirty="0" smtClean="0"/>
              <a:t>yo</a:t>
            </a:r>
            <a:r>
              <a:rPr lang="es-AR" baseline="0" dirty="0" smtClean="0"/>
              <a:t> me convierto en vecino de “algo que cambió” entonces vale la pena evaluar mi función local. Si no, a dormir.</a:t>
            </a:r>
          </a:p>
          <a:p>
            <a:pPr marL="0" indent="0">
              <a:buNone/>
            </a:pPr>
            <a:endParaRPr lang="es-AR" dirty="0" smtClean="0"/>
          </a:p>
        </p:txBody>
      </p:sp>
      <p:sp>
        <p:nvSpPr>
          <p:cNvPr id="33796" name="Slide Number Placeholder 3"/>
          <p:cNvSpPr>
            <a:spLocks noGrp="1"/>
          </p:cNvSpPr>
          <p:nvPr>
            <p:ph type="sldNum" sz="quarter" idx="5"/>
          </p:nvPr>
        </p:nvSpPr>
        <p:spPr>
          <a:noFill/>
        </p:spPr>
        <p:txBody>
          <a:bodyPr/>
          <a:lstStyle/>
          <a:p>
            <a:fld id="{0233C317-13DA-4BCB-B8C4-70477F5710D4}" type="slidenum">
              <a:rPr lang="en-US" smtClean="0"/>
              <a:pPr/>
              <a:t>2</a:t>
            </a:fld>
            <a:endParaRPr lang="en-US" smtClean="0"/>
          </a:p>
        </p:txBody>
      </p:sp>
    </p:spTree>
    <p:extLst>
      <p:ext uri="{BB962C8B-B14F-4D97-AF65-F5344CB8AC3E}">
        <p14:creationId xmlns:p14="http://schemas.microsoft.com/office/powerpoint/2010/main" val="387002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smtClean="0"/>
              <a:t>La T </a:t>
            </a:r>
            <a:r>
              <a:rPr lang="en-US" dirty="0" err="1" smtClean="0"/>
              <a:t>mayúscula</a:t>
            </a:r>
            <a:r>
              <a:rPr lang="en-US" dirty="0" smtClean="0"/>
              <a:t> </a:t>
            </a:r>
            <a:r>
              <a:rPr lang="en-US" dirty="0" err="1" smtClean="0"/>
              <a:t>en</a:t>
            </a:r>
            <a:r>
              <a:rPr lang="en-US" dirty="0" smtClean="0"/>
              <a:t> rigor no </a:t>
            </a:r>
            <a:r>
              <a:rPr lang="en-US" dirty="0" err="1" smtClean="0"/>
              <a:t>hace</a:t>
            </a:r>
            <a:r>
              <a:rPr lang="en-US" dirty="0" smtClean="0"/>
              <a:t> </a:t>
            </a:r>
            <a:r>
              <a:rPr lang="en-US" dirty="0" err="1" smtClean="0"/>
              <a:t>falta</a:t>
            </a:r>
            <a:r>
              <a:rPr lang="en-US" dirty="0" smtClean="0"/>
              <a:t> que se </a:t>
            </a:r>
            <a:r>
              <a:rPr lang="en-US" dirty="0" err="1" smtClean="0"/>
              <a:t>explicite</a:t>
            </a:r>
            <a:r>
              <a:rPr lang="en-US" dirty="0" smtClean="0"/>
              <a:t>,</a:t>
            </a:r>
            <a:r>
              <a:rPr lang="en-US" baseline="0" dirty="0" smtClean="0"/>
              <a:t> </a:t>
            </a:r>
            <a:r>
              <a:rPr lang="en-US" baseline="0" dirty="0" err="1" smtClean="0"/>
              <a:t>su</a:t>
            </a:r>
            <a:r>
              <a:rPr lang="en-US" baseline="0" dirty="0" smtClean="0"/>
              <a:t> </a:t>
            </a:r>
            <a:r>
              <a:rPr lang="en-US" baseline="0" dirty="0" err="1" smtClean="0"/>
              <a:t>definición</a:t>
            </a:r>
            <a:r>
              <a:rPr lang="en-US" baseline="0" dirty="0" smtClean="0"/>
              <a:t> emerge de la </a:t>
            </a:r>
            <a:r>
              <a:rPr lang="en-US" baseline="0" dirty="0" err="1" smtClean="0"/>
              <a:t>composición</a:t>
            </a:r>
            <a:r>
              <a:rPr lang="en-US" baseline="0" dirty="0" smtClean="0"/>
              <a:t> de </a:t>
            </a:r>
            <a:r>
              <a:rPr lang="en-US" baseline="0" dirty="0" err="1" smtClean="0"/>
              <a:t>todas</a:t>
            </a:r>
            <a:r>
              <a:rPr lang="en-US" baseline="0" dirty="0" smtClean="0"/>
              <a:t> las tau. T </a:t>
            </a:r>
            <a:r>
              <a:rPr lang="en-US" baseline="0" dirty="0" err="1" smtClean="0"/>
              <a:t>es</a:t>
            </a:r>
            <a:r>
              <a:rPr lang="en-US" baseline="0" dirty="0" smtClean="0"/>
              <a:t> la </a:t>
            </a:r>
            <a:r>
              <a:rPr lang="en-US" baseline="0" dirty="0" err="1" smtClean="0"/>
              <a:t>composición</a:t>
            </a:r>
            <a:r>
              <a:rPr lang="en-US" baseline="0" dirty="0" smtClean="0"/>
              <a:t> de </a:t>
            </a:r>
            <a:r>
              <a:rPr lang="en-US" baseline="0" dirty="0" err="1" smtClean="0"/>
              <a:t>todas</a:t>
            </a:r>
            <a:r>
              <a:rPr lang="en-US" baseline="0" dirty="0" smtClean="0"/>
              <a:t> las tau </a:t>
            </a:r>
            <a:r>
              <a:rPr lang="en-US" baseline="0" dirty="0" err="1" smtClean="0"/>
              <a:t>cuando</a:t>
            </a:r>
            <a:r>
              <a:rPr lang="en-US" baseline="0" dirty="0" smtClean="0"/>
              <a:t> le </a:t>
            </a:r>
            <a:r>
              <a:rPr lang="en-US" baseline="0" dirty="0" err="1" smtClean="0"/>
              <a:t>pegás</a:t>
            </a:r>
            <a:r>
              <a:rPr lang="en-US" baseline="0" dirty="0" smtClean="0"/>
              <a:t> </a:t>
            </a:r>
            <a:r>
              <a:rPr lang="en-US" baseline="0" dirty="0" err="1" smtClean="0"/>
              <a:t>una</a:t>
            </a:r>
            <a:r>
              <a:rPr lang="en-US" baseline="0" dirty="0" smtClean="0"/>
              <a:t> </a:t>
            </a:r>
            <a:r>
              <a:rPr lang="en-US" b="1" baseline="0" dirty="0" err="1" smtClean="0"/>
              <a:t>mirada</a:t>
            </a:r>
            <a:r>
              <a:rPr lang="en-US" b="1" baseline="0" dirty="0" smtClean="0"/>
              <a:t> global </a:t>
            </a:r>
            <a:r>
              <a:rPr lang="en-US" b="1" baseline="0" dirty="0" err="1" smtClean="0"/>
              <a:t>en</a:t>
            </a:r>
            <a:r>
              <a:rPr lang="en-US" b="1" baseline="0" dirty="0" smtClean="0"/>
              <a:t> un </a:t>
            </a:r>
            <a:r>
              <a:rPr lang="en-US" b="1" baseline="0" dirty="0" err="1" smtClean="0"/>
              <a:t>paso</a:t>
            </a:r>
            <a:r>
              <a:rPr lang="en-US" b="1" baseline="0" dirty="0" smtClean="0"/>
              <a:t> </a:t>
            </a:r>
            <a:r>
              <a:rPr lang="en-US" b="1" baseline="0" smtClean="0"/>
              <a:t>de tiempo</a:t>
            </a:r>
            <a:r>
              <a:rPr lang="en-US" baseline="0" smtClean="0"/>
              <a:t>. Esto </a:t>
            </a:r>
            <a:r>
              <a:rPr lang="en-US" baseline="0" dirty="0" err="1" smtClean="0"/>
              <a:t>funciona</a:t>
            </a:r>
            <a:r>
              <a:rPr lang="en-US" baseline="0" dirty="0" smtClean="0"/>
              <a:t> con un </a:t>
            </a:r>
            <a:r>
              <a:rPr lang="en-US" b="1" baseline="0" dirty="0" err="1" smtClean="0"/>
              <a:t>reloj</a:t>
            </a:r>
            <a:r>
              <a:rPr lang="en-US" b="1" baseline="0" dirty="0" smtClean="0"/>
              <a:t> global </a:t>
            </a:r>
            <a:r>
              <a:rPr lang="en-US" baseline="0" dirty="0" smtClean="0"/>
              <a:t>que dice “</a:t>
            </a:r>
            <a:r>
              <a:rPr lang="en-US" baseline="0" dirty="0" err="1" smtClean="0"/>
              <a:t>ahora</a:t>
            </a:r>
            <a:r>
              <a:rPr lang="en-US" baseline="0" dirty="0" smtClean="0"/>
              <a:t>”. T </a:t>
            </a:r>
            <a:r>
              <a:rPr lang="en-US" baseline="0" dirty="0" err="1" smtClean="0"/>
              <a:t>es</a:t>
            </a:r>
            <a:r>
              <a:rPr lang="en-US" baseline="0" dirty="0" smtClean="0"/>
              <a:t> </a:t>
            </a:r>
            <a:r>
              <a:rPr lang="en-US" baseline="0" dirty="0" err="1" smtClean="0"/>
              <a:t>como</a:t>
            </a:r>
            <a:r>
              <a:rPr lang="en-US" baseline="0" dirty="0" smtClean="0"/>
              <a:t> la gran tau que </a:t>
            </a:r>
            <a:r>
              <a:rPr lang="en-US" baseline="0" dirty="0" err="1" smtClean="0"/>
              <a:t>hace</a:t>
            </a:r>
            <a:r>
              <a:rPr lang="en-US" baseline="0" dirty="0" smtClean="0"/>
              <a:t> </a:t>
            </a:r>
            <a:r>
              <a:rPr lang="en-US" baseline="0" dirty="0" err="1" smtClean="0"/>
              <a:t>pasar</a:t>
            </a:r>
            <a:r>
              <a:rPr lang="en-US" baseline="0" dirty="0" smtClean="0"/>
              <a:t> </a:t>
            </a:r>
            <a:r>
              <a:rPr lang="en-US" baseline="0" dirty="0" err="1" smtClean="0"/>
              <a:t>todo</a:t>
            </a:r>
            <a:r>
              <a:rPr lang="en-US" baseline="0" dirty="0" smtClean="0"/>
              <a:t> el automata de </a:t>
            </a:r>
            <a:r>
              <a:rPr lang="en-US" baseline="0" smtClean="0"/>
              <a:t>un paso t </a:t>
            </a:r>
            <a:r>
              <a:rPr lang="en-US" baseline="0" dirty="0" smtClean="0"/>
              <a:t>a un t+1.</a:t>
            </a:r>
          </a:p>
          <a:p>
            <a:endParaRPr lang="en-US" baseline="0" dirty="0" smtClean="0"/>
          </a:p>
          <a:p>
            <a:r>
              <a:rPr lang="en-US" dirty="0" smtClean="0"/>
              <a:t>This definition for </a:t>
            </a:r>
            <a:r>
              <a:rPr lang="en-US" b="1" smtClean="0"/>
              <a:t>executable CA</a:t>
            </a:r>
            <a:r>
              <a:rPr lang="en-US" smtClean="0"/>
              <a:t> </a:t>
            </a:r>
            <a:r>
              <a:rPr lang="en-US" dirty="0" smtClean="0"/>
              <a:t>differs in certain aspects from that of </a:t>
            </a:r>
            <a:r>
              <a:rPr lang="en-US" b="1" dirty="0" smtClean="0"/>
              <a:t>conceptual CA</a:t>
            </a:r>
            <a:r>
              <a:rPr lang="en-US" smtClean="0"/>
              <a:t>. </a:t>
            </a:r>
          </a:p>
          <a:p>
            <a:r>
              <a:rPr lang="en-US" smtClean="0"/>
              <a:t>The </a:t>
            </a:r>
            <a:r>
              <a:rPr lang="en-US" dirty="0" smtClean="0"/>
              <a:t>first difference is that the cell </a:t>
            </a:r>
            <a:r>
              <a:rPr lang="en-US" b="1" dirty="0" smtClean="0"/>
              <a:t>space is bounded </a:t>
            </a:r>
            <a:r>
              <a:rPr lang="en-US" dirty="0" smtClean="0"/>
              <a:t>in each of the dimensions (</a:t>
            </a:r>
            <a:r>
              <a:rPr lang="en-US" b="1" dirty="0" smtClean="0"/>
              <a:t>t1,…,</a:t>
            </a:r>
            <a:r>
              <a:rPr lang="en-US" b="1" dirty="0" err="1" smtClean="0"/>
              <a:t>t</a:t>
            </a:r>
            <a:r>
              <a:rPr lang="en-US" b="1" i="1" dirty="0" err="1" smtClean="0"/>
              <a:t>n</a:t>
            </a:r>
            <a:r>
              <a:rPr lang="en-US" b="1" i="1" dirty="0" smtClean="0"/>
              <a:t>). </a:t>
            </a:r>
            <a:r>
              <a:rPr lang="en-US" dirty="0" smtClean="0"/>
              <a:t>The number of dimensions is also finite, and </a:t>
            </a:r>
            <a:r>
              <a:rPr lang="en-US" smtClean="0"/>
              <a:t>the cell’s </a:t>
            </a:r>
            <a:r>
              <a:rPr lang="en-US" dirty="0" smtClean="0"/>
              <a:t>indexes are bounded to finite natural numbers.</a:t>
            </a:r>
          </a:p>
          <a:p>
            <a:r>
              <a:rPr lang="en-US" dirty="0" smtClean="0"/>
              <a:t>Another constraint is due to the loss of homogeneity in the cell space. This is due to the existence of a finite number of cells. Therefore, it is necessary to include a set of border cells (</a:t>
            </a:r>
            <a:r>
              <a:rPr lang="en-US" b="1" dirty="0" smtClean="0"/>
              <a:t>B</a:t>
            </a:r>
            <a:r>
              <a:rPr lang="en-US" dirty="0" smtClean="0"/>
              <a:t>)</a:t>
            </a:r>
            <a:r>
              <a:rPr lang="en-US" b="1" dirty="0" smtClean="0"/>
              <a:t> with behavior </a:t>
            </a:r>
            <a:r>
              <a:rPr lang="en-US" dirty="0" smtClean="0"/>
              <a:t>different from that of the others in the cell space. All the cells in the border have different behavior from those in the rest of the automaton.</a:t>
            </a:r>
          </a:p>
          <a:p>
            <a:r>
              <a:rPr lang="en-US" dirty="0" smtClean="0"/>
              <a:t>The use of discrete time poses constraints in the precision and execution performance of these complex models. To achieve the desired accuracy, smaller time slots must be used, thus producing higher needs of processing time.</a:t>
            </a:r>
            <a:endParaRPr lang="es-AR" dirty="0" smtClean="0"/>
          </a:p>
        </p:txBody>
      </p:sp>
      <p:sp>
        <p:nvSpPr>
          <p:cNvPr id="34820" name="Slide Number Placeholder 3"/>
          <p:cNvSpPr>
            <a:spLocks noGrp="1"/>
          </p:cNvSpPr>
          <p:nvPr>
            <p:ph type="sldNum" sz="quarter" idx="5"/>
          </p:nvPr>
        </p:nvSpPr>
        <p:spPr>
          <a:noFill/>
        </p:spPr>
        <p:txBody>
          <a:bodyPr/>
          <a:lstStyle/>
          <a:p>
            <a:fld id="{1BDA9A04-E943-472C-AA8B-EFB0073F4734}" type="slidenum">
              <a:rPr lang="en-US" smtClean="0"/>
              <a:pPr/>
              <a:t>3</a:t>
            </a:fld>
            <a:endParaRPr lang="en-US" smtClean="0"/>
          </a:p>
        </p:txBody>
      </p:sp>
    </p:spTree>
    <p:extLst>
      <p:ext uri="{BB962C8B-B14F-4D97-AF65-F5344CB8AC3E}">
        <p14:creationId xmlns:p14="http://schemas.microsoft.com/office/powerpoint/2010/main" val="416876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dirty="0" smtClean="0"/>
          </a:p>
        </p:txBody>
      </p:sp>
      <p:sp>
        <p:nvSpPr>
          <p:cNvPr id="35844" name="Slide Number Placeholder 3"/>
          <p:cNvSpPr>
            <a:spLocks noGrp="1"/>
          </p:cNvSpPr>
          <p:nvPr>
            <p:ph type="sldNum" sz="quarter" idx="5"/>
          </p:nvPr>
        </p:nvSpPr>
        <p:spPr>
          <a:noFill/>
        </p:spPr>
        <p:txBody>
          <a:bodyPr/>
          <a:lstStyle/>
          <a:p>
            <a:fld id="{B73011EE-2459-4E61-9B7A-53236EDEC085}" type="slidenum">
              <a:rPr lang="en-US" smtClean="0"/>
              <a:pPr/>
              <a:t>4</a:t>
            </a:fld>
            <a:endParaRPr lang="en-US" smtClean="0"/>
          </a:p>
        </p:txBody>
      </p:sp>
    </p:spTree>
    <p:extLst>
      <p:ext uri="{BB962C8B-B14F-4D97-AF65-F5344CB8AC3E}">
        <p14:creationId xmlns:p14="http://schemas.microsoft.com/office/powerpoint/2010/main" val="36415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dirty="0" smtClean="0"/>
              <a:t>… all the sets are defined as in the previous cases, </a:t>
            </a:r>
            <a:r>
              <a:rPr lang="en-US" b="1" dirty="0" smtClean="0"/>
              <a:t>except for the time base </a:t>
            </a:r>
            <a:r>
              <a:rPr lang="en-US" dirty="0" smtClean="0"/>
              <a:t>(that in this case is continuous) and a </a:t>
            </a:r>
            <a:r>
              <a:rPr lang="en-US" b="1" dirty="0" smtClean="0"/>
              <a:t>sorting of cells according to their imminent times (</a:t>
            </a:r>
            <a:r>
              <a:rPr lang="en-US" b="1" smtClean="0"/>
              <a:t>Cn) </a:t>
            </a:r>
            <a:r>
              <a:rPr lang="en-US" b="1" smtClean="0">
                <a:sym typeface="Wingdings" panose="05000000000000000000" pitchFamily="2" charset="2"/>
              </a:rPr>
              <a:t> n por “next”</a:t>
            </a:r>
            <a:endParaRPr lang="en-US" b="1" baseline="0" smtClean="0"/>
          </a:p>
          <a:p>
            <a:endParaRPr lang="en-US" b="1" dirty="0" smtClean="0"/>
          </a:p>
          <a:p>
            <a:r>
              <a:rPr lang="en-US" b="1" dirty="0" err="1" smtClean="0"/>
              <a:t>En</a:t>
            </a:r>
            <a:r>
              <a:rPr lang="en-US" b="1" dirty="0" smtClean="0"/>
              <a:t> el ACA, al </a:t>
            </a:r>
            <a:r>
              <a:rPr lang="en-US" b="1" dirty="0" err="1" smtClean="0"/>
              <a:t>ser</a:t>
            </a:r>
            <a:r>
              <a:rPr lang="en-US" b="1" dirty="0" smtClean="0"/>
              <a:t> </a:t>
            </a:r>
            <a:r>
              <a:rPr lang="en-US" b="1" dirty="0" err="1" smtClean="0"/>
              <a:t>asincrónico</a:t>
            </a:r>
            <a:r>
              <a:rPr lang="en-US" b="1" dirty="0" smtClean="0"/>
              <a:t>, </a:t>
            </a:r>
            <a:r>
              <a:rPr lang="en-US" b="1" u="sng" dirty="0" err="1" smtClean="0"/>
              <a:t>en</a:t>
            </a:r>
            <a:r>
              <a:rPr lang="en-US" b="1" u="sng" dirty="0" smtClean="0"/>
              <a:t> </a:t>
            </a:r>
            <a:r>
              <a:rPr lang="en-US" b="1" u="sng" dirty="0" err="1" smtClean="0"/>
              <a:t>vez</a:t>
            </a:r>
            <a:r>
              <a:rPr lang="en-US" b="1" u="sng" dirty="0" smtClean="0"/>
              <a:t> de </a:t>
            </a:r>
            <a:r>
              <a:rPr lang="en-US" b="1" u="sng" dirty="0" err="1" smtClean="0"/>
              <a:t>recorrer</a:t>
            </a:r>
            <a:r>
              <a:rPr lang="en-US" b="1" u="sng" dirty="0" smtClean="0"/>
              <a:t> </a:t>
            </a:r>
            <a:r>
              <a:rPr lang="en-US" b="1" u="sng" dirty="0" err="1" smtClean="0"/>
              <a:t>Todas</a:t>
            </a:r>
            <a:r>
              <a:rPr lang="en-US" b="1" dirty="0" smtClean="0"/>
              <a:t> las </a:t>
            </a:r>
            <a:r>
              <a:rPr lang="en-US" b="1" dirty="0" err="1" smtClean="0"/>
              <a:t>celdas</a:t>
            </a:r>
            <a:r>
              <a:rPr lang="en-US" b="1" dirty="0" smtClean="0"/>
              <a:t> </a:t>
            </a:r>
            <a:r>
              <a:rPr lang="en-US" b="1" dirty="0" err="1" smtClean="0"/>
              <a:t>puedo</a:t>
            </a:r>
            <a:r>
              <a:rPr lang="en-US" b="1" dirty="0" smtClean="0"/>
              <a:t> </a:t>
            </a:r>
            <a:r>
              <a:rPr lang="en-US" b="1" dirty="0" err="1" smtClean="0"/>
              <a:t>ir</a:t>
            </a:r>
            <a:r>
              <a:rPr lang="en-US" b="1" dirty="0" smtClean="0"/>
              <a:t> a </a:t>
            </a:r>
            <a:r>
              <a:rPr lang="en-US" b="1" dirty="0" err="1" smtClean="0">
                <a:solidFill>
                  <a:srgbClr val="FF0000"/>
                </a:solidFill>
              </a:rPr>
              <a:t>ejecutar</a:t>
            </a:r>
            <a:r>
              <a:rPr lang="en-US" b="1" dirty="0" smtClean="0">
                <a:solidFill>
                  <a:srgbClr val="FF0000"/>
                </a:solidFill>
              </a:rPr>
              <a:t> solo</a:t>
            </a:r>
            <a:r>
              <a:rPr lang="en-US" b="1" baseline="0" dirty="0" smtClean="0">
                <a:solidFill>
                  <a:srgbClr val="FF0000"/>
                </a:solidFill>
              </a:rPr>
              <a:t> </a:t>
            </a:r>
            <a:r>
              <a:rPr lang="en-US" b="1" dirty="0" smtClean="0">
                <a:solidFill>
                  <a:srgbClr val="FF0000"/>
                </a:solidFill>
              </a:rPr>
              <a:t>el </a:t>
            </a:r>
            <a:r>
              <a:rPr lang="en-US" b="1" dirty="0" err="1" smtClean="0">
                <a:solidFill>
                  <a:srgbClr val="FF0000"/>
                </a:solidFill>
              </a:rPr>
              <a:t>subconjunto</a:t>
            </a:r>
            <a:r>
              <a:rPr lang="en-US" b="1" dirty="0" smtClean="0">
                <a:solidFill>
                  <a:srgbClr val="FF0000"/>
                </a:solidFill>
              </a:rPr>
              <a:t> de </a:t>
            </a:r>
            <a:r>
              <a:rPr lang="en-US" b="1" baseline="0" dirty="0" err="1" smtClean="0">
                <a:solidFill>
                  <a:srgbClr val="FF0000"/>
                </a:solidFill>
              </a:rPr>
              <a:t>aquellas</a:t>
            </a:r>
            <a:r>
              <a:rPr lang="en-US" b="1" baseline="0" dirty="0" smtClean="0">
                <a:solidFill>
                  <a:srgbClr val="FF0000"/>
                </a:solidFill>
              </a:rPr>
              <a:t> </a:t>
            </a:r>
            <a:r>
              <a:rPr lang="en-US" b="1" baseline="0" dirty="0" err="1" smtClean="0">
                <a:solidFill>
                  <a:srgbClr val="FF0000"/>
                </a:solidFill>
              </a:rPr>
              <a:t>celdas</a:t>
            </a:r>
            <a:r>
              <a:rPr lang="en-US" b="1" baseline="0" dirty="0" smtClean="0">
                <a:solidFill>
                  <a:srgbClr val="FF0000"/>
                </a:solidFill>
              </a:rPr>
              <a:t> que </a:t>
            </a:r>
            <a:r>
              <a:rPr lang="en-US" b="1" baseline="0" dirty="0" err="1" smtClean="0">
                <a:solidFill>
                  <a:srgbClr val="FF0000"/>
                </a:solidFill>
              </a:rPr>
              <a:t>están</a:t>
            </a:r>
            <a:r>
              <a:rPr lang="en-US" b="1" baseline="0" dirty="0" smtClean="0">
                <a:solidFill>
                  <a:srgbClr val="FF0000"/>
                </a:solidFill>
              </a:rPr>
              <a:t> </a:t>
            </a:r>
            <a:r>
              <a:rPr lang="en-US" b="1" baseline="0" dirty="0" err="1" smtClean="0">
                <a:solidFill>
                  <a:srgbClr val="FF0000"/>
                </a:solidFill>
              </a:rPr>
              <a:t>en</a:t>
            </a:r>
            <a:r>
              <a:rPr lang="en-US" b="1" baseline="0" dirty="0" smtClean="0">
                <a:solidFill>
                  <a:srgbClr val="FF0000"/>
                </a:solidFill>
              </a:rPr>
              <a:t> el </a:t>
            </a:r>
            <a:r>
              <a:rPr lang="en-US" b="1" u="sng" baseline="0" dirty="0" err="1" smtClean="0">
                <a:solidFill>
                  <a:srgbClr val="FF0000"/>
                </a:solidFill>
              </a:rPr>
              <a:t>vecindario</a:t>
            </a:r>
            <a:r>
              <a:rPr lang="en-US" b="1" u="sng" baseline="0" dirty="0" smtClean="0">
                <a:solidFill>
                  <a:srgbClr val="FF0000"/>
                </a:solidFill>
              </a:rPr>
              <a:t> de las </a:t>
            </a:r>
            <a:r>
              <a:rPr lang="en-US" b="1" u="sng" baseline="0" dirty="0" err="1" smtClean="0">
                <a:solidFill>
                  <a:srgbClr val="FF0000"/>
                </a:solidFill>
              </a:rPr>
              <a:t>inminentes</a:t>
            </a:r>
            <a:r>
              <a:rPr lang="en-US" b="1" baseline="0" dirty="0" smtClean="0"/>
              <a:t>, o lo que </a:t>
            </a:r>
            <a:r>
              <a:rPr lang="en-US" b="1" baseline="0" dirty="0" err="1" smtClean="0"/>
              <a:t>es</a:t>
            </a:r>
            <a:r>
              <a:rPr lang="en-US" b="1" baseline="0" dirty="0" smtClean="0"/>
              <a:t> lo que </a:t>
            </a:r>
            <a:r>
              <a:rPr lang="en-US" b="1" baseline="0" dirty="0" err="1" smtClean="0"/>
              <a:t>es</a:t>
            </a:r>
            <a:r>
              <a:rPr lang="en-US" b="1" baseline="0" dirty="0" smtClean="0"/>
              <a:t> lo </a:t>
            </a:r>
            <a:r>
              <a:rPr lang="en-US" b="1" baseline="0" dirty="0" err="1" smtClean="0"/>
              <a:t>mismo</a:t>
            </a:r>
            <a:r>
              <a:rPr lang="en-US" b="1" baseline="0" dirty="0" smtClean="0"/>
              <a:t>, </a:t>
            </a:r>
            <a:r>
              <a:rPr lang="en-US" b="1" baseline="0" dirty="0" err="1" smtClean="0"/>
              <a:t>aquellas</a:t>
            </a:r>
            <a:r>
              <a:rPr lang="en-US" b="1" baseline="0" dirty="0" smtClean="0"/>
              <a:t> que </a:t>
            </a:r>
            <a:r>
              <a:rPr lang="en-US" b="1" baseline="0" dirty="0" err="1" smtClean="0"/>
              <a:t>su</a:t>
            </a:r>
            <a:r>
              <a:rPr lang="en-US" b="1" baseline="0" dirty="0" smtClean="0"/>
              <a:t> </a:t>
            </a:r>
            <a:r>
              <a:rPr lang="en-US" b="1" u="sng" baseline="0" dirty="0" err="1" smtClean="0"/>
              <a:t>Vecindad</a:t>
            </a:r>
            <a:r>
              <a:rPr lang="en-US" b="1" u="sng" baseline="0" dirty="0" smtClean="0"/>
              <a:t> </a:t>
            </a:r>
            <a:r>
              <a:rPr lang="en-US" b="1" u="sng" baseline="0" dirty="0" err="1" smtClean="0"/>
              <a:t>Inversa</a:t>
            </a:r>
            <a:r>
              <a:rPr lang="en-US" b="1" u="sng" baseline="0" dirty="0" smtClean="0"/>
              <a:t> </a:t>
            </a:r>
            <a:r>
              <a:rPr lang="en-US" b="1" u="sng" baseline="0" dirty="0" err="1" smtClean="0"/>
              <a:t>haya</a:t>
            </a:r>
            <a:r>
              <a:rPr lang="en-US" b="1" u="sng" baseline="0" dirty="0" smtClean="0"/>
              <a:t> </a:t>
            </a:r>
            <a:r>
              <a:rPr lang="en-US" b="1" u="sng" baseline="0" dirty="0" err="1" smtClean="0"/>
              <a:t>cambiado</a:t>
            </a:r>
            <a:r>
              <a:rPr lang="en-US" b="1" baseline="0" dirty="0" smtClean="0"/>
              <a:t>. Si no hay </a:t>
            </a:r>
            <a:r>
              <a:rPr lang="en-US" b="1" baseline="0" dirty="0" err="1" smtClean="0"/>
              <a:t>cambio</a:t>
            </a:r>
            <a:r>
              <a:rPr lang="en-US" b="1" baseline="0" dirty="0" smtClean="0"/>
              <a:t> </a:t>
            </a:r>
            <a:r>
              <a:rPr lang="en-US" b="1" baseline="0" dirty="0" err="1" smtClean="0"/>
              <a:t>en</a:t>
            </a:r>
            <a:r>
              <a:rPr lang="en-US" b="1" baseline="0" dirty="0" smtClean="0"/>
              <a:t> </a:t>
            </a:r>
            <a:r>
              <a:rPr lang="en-US" b="1" baseline="0" smtClean="0"/>
              <a:t>mi </a:t>
            </a:r>
            <a:r>
              <a:rPr lang="en-US" b="1" baseline="0" err="1" smtClean="0"/>
              <a:t>V</a:t>
            </a:r>
            <a:r>
              <a:rPr lang="en-US" b="1" baseline="0" smtClean="0"/>
              <a:t>ecindad Inversa</a:t>
            </a:r>
            <a:r>
              <a:rPr lang="en-US" b="1" baseline="0" dirty="0" smtClean="0"/>
              <a:t>, me </a:t>
            </a:r>
            <a:r>
              <a:rPr lang="en-US" b="1" baseline="0" dirty="0" err="1" smtClean="0"/>
              <a:t>voy</a:t>
            </a:r>
            <a:r>
              <a:rPr lang="en-US" b="1" baseline="0" dirty="0" smtClean="0"/>
              <a:t> a </a:t>
            </a:r>
            <a:r>
              <a:rPr lang="en-US" b="1" baseline="0" dirty="0" err="1" smtClean="0"/>
              <a:t>dormir</a:t>
            </a:r>
            <a:r>
              <a:rPr lang="en-US" b="1" baseline="0" dirty="0" smtClean="0"/>
              <a:t>.</a:t>
            </a:r>
          </a:p>
          <a:p>
            <a:endParaRPr lang="en-US" b="1" baseline="0" smtClean="0"/>
          </a:p>
          <a:p>
            <a:r>
              <a:rPr lang="en-US" b="1" baseline="0" smtClean="0"/>
              <a:t>Los </a:t>
            </a:r>
            <a:r>
              <a:rPr lang="en-US" b="1" baseline="0" dirty="0" smtClean="0"/>
              <a:t>ACA </a:t>
            </a:r>
            <a:r>
              <a:rPr lang="en-US" b="1" baseline="0" dirty="0" err="1" smtClean="0"/>
              <a:t>agregan</a:t>
            </a:r>
            <a:r>
              <a:rPr lang="en-US" b="1" baseline="0" dirty="0" smtClean="0"/>
              <a:t> info de </a:t>
            </a:r>
            <a:r>
              <a:rPr lang="en-US" b="1" u="sng" baseline="0" dirty="0" err="1" smtClean="0"/>
              <a:t>quien</a:t>
            </a:r>
            <a:r>
              <a:rPr lang="en-US" b="1" u="sng" baseline="0" dirty="0" smtClean="0"/>
              <a:t> </a:t>
            </a:r>
            <a:r>
              <a:rPr lang="en-US" b="1" u="sng" baseline="0" dirty="0" err="1" smtClean="0"/>
              <a:t>tiene</a:t>
            </a:r>
            <a:r>
              <a:rPr lang="en-US" b="1" u="sng" baseline="0" dirty="0" smtClean="0"/>
              <a:t> </a:t>
            </a:r>
            <a:r>
              <a:rPr lang="en-US" b="1" u="sng" baseline="0" dirty="0" err="1" smtClean="0"/>
              <a:t>algo</a:t>
            </a:r>
            <a:r>
              <a:rPr lang="en-US" b="1" u="sng" baseline="0" dirty="0" smtClean="0"/>
              <a:t> para </a:t>
            </a:r>
            <a:r>
              <a:rPr lang="en-US" b="1" u="sng" baseline="0" dirty="0" err="1" smtClean="0"/>
              <a:t>hacer</a:t>
            </a:r>
            <a:r>
              <a:rPr lang="en-US" b="1" u="sng" baseline="0" dirty="0" smtClean="0"/>
              <a:t> y </a:t>
            </a:r>
            <a:r>
              <a:rPr lang="en-US" b="1" u="sng" baseline="0" dirty="0" err="1" smtClean="0"/>
              <a:t>cuales</a:t>
            </a:r>
            <a:r>
              <a:rPr lang="en-US" b="1" u="sng" baseline="0" dirty="0" smtClean="0"/>
              <a:t> son </a:t>
            </a:r>
            <a:r>
              <a:rPr lang="en-US" b="1" u="sng" baseline="0" dirty="0" err="1" smtClean="0"/>
              <a:t>sus</a:t>
            </a:r>
            <a:r>
              <a:rPr lang="en-US" b="1" u="sng" baseline="0" dirty="0" smtClean="0"/>
              <a:t> </a:t>
            </a:r>
            <a:r>
              <a:rPr lang="en-US" b="1" u="sng" baseline="0" dirty="0" err="1" smtClean="0"/>
              <a:t>vecindades</a:t>
            </a:r>
            <a:r>
              <a:rPr lang="en-US" b="1" u="sng" baseline="0" dirty="0" smtClean="0"/>
              <a:t> </a:t>
            </a:r>
            <a:r>
              <a:rPr lang="en-US" b="1" u="sng" baseline="0" dirty="0" err="1" smtClean="0"/>
              <a:t>inversas</a:t>
            </a:r>
            <a:r>
              <a:rPr lang="en-US" b="1" baseline="0" dirty="0" smtClean="0"/>
              <a:t>. </a:t>
            </a:r>
            <a:r>
              <a:rPr lang="en-US" b="1" baseline="0" dirty="0" err="1" smtClean="0"/>
              <a:t>Cada</a:t>
            </a:r>
            <a:r>
              <a:rPr lang="en-US" b="1" baseline="0" dirty="0" smtClean="0"/>
              <a:t> </a:t>
            </a:r>
            <a:r>
              <a:rPr lang="en-US" b="1" baseline="0" dirty="0" err="1" smtClean="0"/>
              <a:t>vez</a:t>
            </a:r>
            <a:r>
              <a:rPr lang="en-US" b="1" baseline="0" dirty="0" smtClean="0"/>
              <a:t> que </a:t>
            </a:r>
            <a:r>
              <a:rPr lang="en-US" b="1" baseline="0" dirty="0" err="1" smtClean="0"/>
              <a:t>una</a:t>
            </a:r>
            <a:r>
              <a:rPr lang="en-US" b="1" baseline="0" dirty="0" smtClean="0"/>
              <a:t> </a:t>
            </a:r>
            <a:r>
              <a:rPr lang="en-US" b="1" baseline="0" dirty="0" err="1" smtClean="0"/>
              <a:t>celda</a:t>
            </a:r>
            <a:r>
              <a:rPr lang="en-US" b="1" baseline="0" dirty="0" smtClean="0"/>
              <a:t> cambia, le </a:t>
            </a:r>
            <a:r>
              <a:rPr lang="en-US" b="1" baseline="0" dirty="0" err="1" smtClean="0"/>
              <a:t>avisa</a:t>
            </a:r>
            <a:r>
              <a:rPr lang="en-US" b="1" baseline="0" dirty="0" smtClean="0"/>
              <a:t> a </a:t>
            </a:r>
            <a:r>
              <a:rPr lang="en-US" b="1" baseline="0" err="1" smtClean="0"/>
              <a:t>su</a:t>
            </a:r>
            <a:r>
              <a:rPr lang="en-US" b="1" baseline="0" smtClean="0"/>
              <a:t> </a:t>
            </a:r>
            <a:r>
              <a:rPr lang="en-US" b="1" baseline="0" err="1" smtClean="0"/>
              <a:t>V</a:t>
            </a:r>
            <a:r>
              <a:rPr lang="en-US" b="1" baseline="0" smtClean="0"/>
              <a:t>ecindad Inversa</a:t>
            </a:r>
            <a:r>
              <a:rPr lang="en-US" b="1" baseline="0" dirty="0" smtClean="0"/>
              <a:t>, </a:t>
            </a:r>
            <a:r>
              <a:rPr lang="en-US" b="1" baseline="0" dirty="0" err="1" smtClean="0"/>
              <a:t>despertándola</a:t>
            </a:r>
            <a:r>
              <a:rPr lang="en-US" b="1" baseline="0" dirty="0" smtClean="0"/>
              <a:t>. Las </a:t>
            </a:r>
            <a:r>
              <a:rPr lang="en-US" b="1" baseline="0" dirty="0" err="1" smtClean="0"/>
              <a:t>celdas</a:t>
            </a:r>
            <a:r>
              <a:rPr lang="en-US" b="1" baseline="0" dirty="0" smtClean="0"/>
              <a:t> </a:t>
            </a:r>
            <a:r>
              <a:rPr lang="en-US" b="1" baseline="0" dirty="0" err="1" smtClean="0"/>
              <a:t>miembro</a:t>
            </a:r>
            <a:r>
              <a:rPr lang="en-US" b="1" baseline="0" dirty="0" smtClean="0"/>
              <a:t> de </a:t>
            </a:r>
            <a:r>
              <a:rPr lang="en-US" b="1" baseline="0" dirty="0" err="1" smtClean="0"/>
              <a:t>esa</a:t>
            </a:r>
            <a:r>
              <a:rPr lang="en-US" b="1" baseline="0" dirty="0" smtClean="0"/>
              <a:t> </a:t>
            </a:r>
            <a:r>
              <a:rPr lang="en-US" b="1" baseline="0" dirty="0" err="1" smtClean="0"/>
              <a:t>vecindad</a:t>
            </a:r>
            <a:r>
              <a:rPr lang="en-US" b="1" baseline="0" dirty="0" smtClean="0"/>
              <a:t> </a:t>
            </a:r>
            <a:r>
              <a:rPr lang="en-US" b="1" baseline="0" dirty="0" err="1" smtClean="0"/>
              <a:t>harán</a:t>
            </a:r>
            <a:r>
              <a:rPr lang="en-US" b="1" baseline="0" dirty="0" smtClean="0"/>
              <a:t> lo </a:t>
            </a:r>
            <a:r>
              <a:rPr lang="en-US" b="1" baseline="0" dirty="0" err="1" smtClean="0"/>
              <a:t>mismo</a:t>
            </a:r>
            <a:r>
              <a:rPr lang="en-US" b="1" baseline="0" dirty="0" smtClean="0"/>
              <a:t>, </a:t>
            </a:r>
            <a:r>
              <a:rPr lang="en-US" b="1" baseline="0" dirty="0" err="1" smtClean="0"/>
              <a:t>generando</a:t>
            </a:r>
            <a:r>
              <a:rPr lang="en-US" b="1" baseline="0" dirty="0" smtClean="0"/>
              <a:t> </a:t>
            </a:r>
            <a:r>
              <a:rPr lang="en-US" b="1" baseline="0" dirty="0" err="1" smtClean="0"/>
              <a:t>una</a:t>
            </a:r>
            <a:r>
              <a:rPr lang="en-US" b="1" baseline="0" dirty="0" smtClean="0"/>
              <a:t> </a:t>
            </a:r>
            <a:r>
              <a:rPr lang="en-US" b="1" baseline="0" dirty="0" err="1" smtClean="0"/>
              <a:t>cascada</a:t>
            </a:r>
            <a:r>
              <a:rPr lang="en-US" b="1" baseline="0" dirty="0" smtClean="0"/>
              <a:t> que </a:t>
            </a:r>
            <a:r>
              <a:rPr lang="en-US" b="1" baseline="0" dirty="0" err="1" smtClean="0"/>
              <a:t>cesará</a:t>
            </a:r>
            <a:r>
              <a:rPr lang="en-US" b="1" baseline="0" dirty="0" smtClean="0"/>
              <a:t> </a:t>
            </a:r>
            <a:r>
              <a:rPr lang="en-US" b="1" baseline="0" dirty="0" err="1" smtClean="0"/>
              <a:t>dependiendo</a:t>
            </a:r>
            <a:r>
              <a:rPr lang="en-US" b="1" baseline="0" dirty="0" smtClean="0"/>
              <a:t> de las tau.</a:t>
            </a:r>
          </a:p>
          <a:p>
            <a:endParaRPr lang="en-US" b="1" baseline="0" smtClean="0"/>
          </a:p>
          <a:p>
            <a:r>
              <a:rPr lang="en-US" b="1" baseline="0" smtClean="0"/>
              <a:t>Cada </a:t>
            </a:r>
            <a:r>
              <a:rPr lang="en-US" b="1" baseline="0" dirty="0" err="1" smtClean="0"/>
              <a:t>celda</a:t>
            </a:r>
            <a:r>
              <a:rPr lang="en-US" b="1" baseline="0" dirty="0" smtClean="0"/>
              <a:t> dice: “</a:t>
            </a:r>
            <a:r>
              <a:rPr lang="en-US" b="1" baseline="0" dirty="0" err="1" smtClean="0"/>
              <a:t>Voy</a:t>
            </a:r>
            <a:r>
              <a:rPr lang="en-US" b="1" baseline="0" dirty="0" smtClean="0"/>
              <a:t> a </a:t>
            </a:r>
            <a:r>
              <a:rPr lang="en-US" b="1" baseline="0" dirty="0" err="1" smtClean="0"/>
              <a:t>evaluar</a:t>
            </a:r>
            <a:r>
              <a:rPr lang="en-US" b="1" baseline="0" dirty="0" smtClean="0"/>
              <a:t> mi </a:t>
            </a:r>
            <a:r>
              <a:rPr lang="en-US" b="1" baseline="0" dirty="0" err="1" smtClean="0"/>
              <a:t>función</a:t>
            </a:r>
            <a:r>
              <a:rPr lang="en-US" b="1" baseline="0" dirty="0" smtClean="0"/>
              <a:t> </a:t>
            </a:r>
            <a:r>
              <a:rPr lang="en-US" b="1" baseline="0" dirty="0" err="1" smtClean="0"/>
              <a:t>cuando</a:t>
            </a:r>
            <a:r>
              <a:rPr lang="en-US" b="1" baseline="0" dirty="0" smtClean="0"/>
              <a:t> me </a:t>
            </a:r>
            <a:r>
              <a:rPr lang="en-US" b="1" baseline="0" dirty="0" err="1" smtClean="0"/>
              <a:t>convierta</a:t>
            </a:r>
            <a:r>
              <a:rPr lang="en-US" b="1" baseline="0" dirty="0" smtClean="0"/>
              <a:t> </a:t>
            </a:r>
            <a:r>
              <a:rPr lang="en-US" b="1" baseline="0" dirty="0" err="1" smtClean="0"/>
              <a:t>en</a:t>
            </a:r>
            <a:r>
              <a:rPr lang="en-US" b="1" baseline="0" dirty="0" smtClean="0"/>
              <a:t> </a:t>
            </a:r>
            <a:r>
              <a:rPr lang="en-US" b="1" baseline="0" dirty="0" err="1" smtClean="0"/>
              <a:t>vecino</a:t>
            </a:r>
            <a:r>
              <a:rPr lang="en-US" b="1" baseline="0" dirty="0" smtClean="0"/>
              <a:t> de </a:t>
            </a:r>
            <a:r>
              <a:rPr lang="en-US" b="1" baseline="0" dirty="0" err="1" smtClean="0"/>
              <a:t>alguien</a:t>
            </a:r>
            <a:r>
              <a:rPr lang="en-US" b="1" baseline="0" dirty="0" smtClean="0"/>
              <a:t> que </a:t>
            </a:r>
            <a:r>
              <a:rPr lang="en-US" b="1" baseline="0" dirty="0" err="1" smtClean="0"/>
              <a:t>cambió</a:t>
            </a:r>
            <a:r>
              <a:rPr lang="en-US" b="1" baseline="0" dirty="0" smtClean="0"/>
              <a:t>”</a:t>
            </a:r>
          </a:p>
          <a:p>
            <a:endParaRPr lang="en-US" dirty="0" smtClean="0"/>
          </a:p>
          <a:p>
            <a:r>
              <a:rPr lang="en-US" dirty="0" smtClean="0"/>
              <a:t>Dos</a:t>
            </a:r>
            <a:r>
              <a:rPr lang="en-US" baseline="0" dirty="0" smtClean="0"/>
              <a:t> matrices: </a:t>
            </a:r>
            <a:r>
              <a:rPr lang="en-US" baseline="0" dirty="0" err="1" smtClean="0"/>
              <a:t>matriz</a:t>
            </a:r>
            <a:r>
              <a:rPr lang="en-US" baseline="0" dirty="0" smtClean="0"/>
              <a:t> Origen y </a:t>
            </a:r>
            <a:r>
              <a:rPr lang="en-US" baseline="0" dirty="0" err="1" smtClean="0"/>
              <a:t>matriz</a:t>
            </a:r>
            <a:r>
              <a:rPr lang="en-US" baseline="0" dirty="0" smtClean="0"/>
              <a:t> </a:t>
            </a:r>
            <a:r>
              <a:rPr lang="en-US" baseline="0" dirty="0" err="1" smtClean="0"/>
              <a:t>Destino</a:t>
            </a:r>
            <a:r>
              <a:rPr lang="en-US" baseline="0" dirty="0" smtClean="0"/>
              <a:t> de </a:t>
            </a:r>
            <a:r>
              <a:rPr lang="en-US" baseline="0" dirty="0" err="1" smtClean="0"/>
              <a:t>datos</a:t>
            </a:r>
            <a:r>
              <a:rPr lang="en-US" baseline="0" dirty="0" smtClean="0"/>
              <a:t>. </a:t>
            </a:r>
            <a:r>
              <a:rPr lang="en-US" baseline="0" dirty="0" err="1" smtClean="0"/>
              <a:t>Elimina</a:t>
            </a:r>
            <a:r>
              <a:rPr lang="en-US" baseline="0" dirty="0" smtClean="0"/>
              <a:t> el </a:t>
            </a:r>
            <a:r>
              <a:rPr lang="en-US" baseline="0" dirty="0" err="1" smtClean="0"/>
              <a:t>problema</a:t>
            </a:r>
            <a:r>
              <a:rPr lang="en-US" baseline="0" dirty="0" smtClean="0"/>
              <a:t> de </a:t>
            </a:r>
            <a:r>
              <a:rPr lang="en-US" baseline="0" dirty="0" err="1" smtClean="0"/>
              <a:t>implementación</a:t>
            </a:r>
            <a:r>
              <a:rPr lang="en-US" baseline="0" dirty="0" smtClean="0"/>
              <a:t> que </a:t>
            </a:r>
            <a:r>
              <a:rPr lang="en-US" baseline="0" dirty="0" err="1" smtClean="0"/>
              <a:t>hace</a:t>
            </a:r>
            <a:r>
              <a:rPr lang="en-US" baseline="0" dirty="0" smtClean="0"/>
              <a:t> que </a:t>
            </a:r>
            <a:r>
              <a:rPr lang="en-US" baseline="0" dirty="0" err="1" smtClean="0"/>
              <a:t>recorrer</a:t>
            </a:r>
            <a:r>
              <a:rPr lang="en-US" baseline="0" dirty="0" smtClean="0"/>
              <a:t> las tau </a:t>
            </a:r>
            <a:r>
              <a:rPr lang="en-US" baseline="0" dirty="0" err="1" smtClean="0"/>
              <a:t>en</a:t>
            </a:r>
            <a:r>
              <a:rPr lang="en-US" baseline="0" dirty="0" smtClean="0"/>
              <a:t> un </a:t>
            </a:r>
            <a:r>
              <a:rPr lang="en-US" baseline="0" err="1" smtClean="0"/>
              <a:t>sentido</a:t>
            </a:r>
            <a:r>
              <a:rPr lang="en-US" baseline="0" smtClean="0"/>
              <a:t> arroje un </a:t>
            </a:r>
            <a:r>
              <a:rPr lang="en-US" baseline="0" dirty="0" err="1" smtClean="0"/>
              <a:t>resultado</a:t>
            </a:r>
            <a:r>
              <a:rPr lang="en-US" baseline="0" dirty="0" smtClean="0"/>
              <a:t> </a:t>
            </a:r>
            <a:r>
              <a:rPr lang="en-US" baseline="0" dirty="0" err="1" smtClean="0"/>
              <a:t>distinto</a:t>
            </a:r>
            <a:r>
              <a:rPr lang="en-US" baseline="0" dirty="0" smtClean="0"/>
              <a:t> de </a:t>
            </a:r>
            <a:r>
              <a:rPr lang="en-US" baseline="0" dirty="0" err="1" smtClean="0"/>
              <a:t>recorrerlas</a:t>
            </a:r>
            <a:r>
              <a:rPr lang="en-US" baseline="0" dirty="0" smtClean="0"/>
              <a:t> </a:t>
            </a:r>
            <a:r>
              <a:rPr lang="en-US" baseline="0" dirty="0" err="1" smtClean="0"/>
              <a:t>en</a:t>
            </a:r>
            <a:r>
              <a:rPr lang="en-US" baseline="0" dirty="0" smtClean="0"/>
              <a:t> </a:t>
            </a:r>
            <a:r>
              <a:rPr lang="en-US" baseline="0" dirty="0" err="1" smtClean="0"/>
              <a:t>otro</a:t>
            </a:r>
            <a:r>
              <a:rPr lang="en-US" baseline="0" dirty="0" smtClean="0"/>
              <a:t>, lo </a:t>
            </a:r>
            <a:r>
              <a:rPr lang="en-US" baseline="0" dirty="0" err="1" smtClean="0"/>
              <a:t>cual</a:t>
            </a:r>
            <a:r>
              <a:rPr lang="en-US" baseline="0" dirty="0" smtClean="0"/>
              <a:t> no </a:t>
            </a:r>
            <a:r>
              <a:rPr lang="en-US" baseline="0" dirty="0" err="1" smtClean="0"/>
              <a:t>debería</a:t>
            </a:r>
            <a:r>
              <a:rPr lang="en-US" baseline="0" dirty="0" smtClean="0"/>
              <a:t> </a:t>
            </a:r>
            <a:r>
              <a:rPr lang="en-US" baseline="0" dirty="0" err="1" smtClean="0"/>
              <a:t>suceder</a:t>
            </a:r>
            <a:r>
              <a:rPr lang="en-US" baseline="0" dirty="0" smtClean="0"/>
              <a:t>. El </a:t>
            </a:r>
            <a:r>
              <a:rPr lang="en-US" baseline="0" dirty="0" err="1" smtClean="0"/>
              <a:t>cálculo</a:t>
            </a:r>
            <a:r>
              <a:rPr lang="en-US" baseline="0" dirty="0" smtClean="0"/>
              <a:t> de las tau se </a:t>
            </a:r>
            <a:r>
              <a:rPr lang="en-US" baseline="0" dirty="0" err="1" smtClean="0"/>
              <a:t>hace</a:t>
            </a:r>
            <a:r>
              <a:rPr lang="en-US" baseline="0" dirty="0" smtClean="0"/>
              <a:t>: </a:t>
            </a:r>
            <a:r>
              <a:rPr lang="en-US" baseline="0" dirty="0" err="1" smtClean="0"/>
              <a:t>Leyendo</a:t>
            </a:r>
            <a:r>
              <a:rPr lang="en-US" baseline="0" dirty="0" smtClean="0"/>
              <a:t> la </a:t>
            </a:r>
            <a:r>
              <a:rPr lang="en-US" baseline="0" dirty="0" err="1" smtClean="0"/>
              <a:t>matriz</a:t>
            </a:r>
            <a:r>
              <a:rPr lang="en-US" baseline="0" dirty="0" smtClean="0"/>
              <a:t> </a:t>
            </a:r>
            <a:r>
              <a:rPr lang="en-US" baseline="0" smtClean="0"/>
              <a:t>Origen pero Escribiendo </a:t>
            </a:r>
            <a:r>
              <a:rPr lang="en-US" baseline="0" dirty="0" err="1" smtClean="0"/>
              <a:t>en</a:t>
            </a:r>
            <a:r>
              <a:rPr lang="en-US" baseline="0" dirty="0" smtClean="0"/>
              <a:t> la </a:t>
            </a:r>
            <a:r>
              <a:rPr lang="en-US" baseline="0" dirty="0" err="1" smtClean="0"/>
              <a:t>Matriz</a:t>
            </a:r>
            <a:r>
              <a:rPr lang="en-US" baseline="0" dirty="0" smtClean="0"/>
              <a:t> </a:t>
            </a:r>
            <a:r>
              <a:rPr lang="en-US" baseline="0" dirty="0" err="1" smtClean="0"/>
              <a:t>Destino</a:t>
            </a:r>
            <a:r>
              <a:rPr lang="en-US" baseline="0" dirty="0" smtClean="0"/>
              <a:t>.</a:t>
            </a:r>
            <a:endParaRPr lang="en-US" dirty="0" smtClean="0"/>
          </a:p>
          <a:p>
            <a:endParaRPr lang="en-US" dirty="0" smtClean="0"/>
          </a:p>
          <a:p>
            <a:r>
              <a:rPr lang="en-US" dirty="0" smtClean="0"/>
              <a:t>It can be seen that most of the sets and functions defined are similar to that for the synchronous case. The changes are due to the existence of a continuous time base (that is, the time variables </a:t>
            </a:r>
            <a:r>
              <a:rPr lang="es-AR" i="1" dirty="0" smtClean="0"/>
              <a:t>t in </a:t>
            </a:r>
            <a:r>
              <a:rPr lang="es-AR" b="1" i="1" dirty="0" smtClean="0"/>
              <a:t>R0</a:t>
            </a:r>
            <a:r>
              <a:rPr lang="en-US" dirty="0" smtClean="0"/>
              <a:t>+). To allow the asynchronous definition, the imminent cells list </a:t>
            </a:r>
            <a:r>
              <a:rPr lang="en-US" b="1" dirty="0" smtClean="0">
                <a:solidFill>
                  <a:srgbClr val="FF0000"/>
                </a:solidFill>
              </a:rPr>
              <a:t>(Cn) is included to keep the information related with the next events expected on each of the cells. </a:t>
            </a:r>
            <a:r>
              <a:rPr lang="en-US" dirty="0" smtClean="0"/>
              <a:t>In this case, the semantics of</a:t>
            </a:r>
          </a:p>
          <a:p>
            <a:r>
              <a:rPr lang="en-US" dirty="0" smtClean="0"/>
              <a:t>the global transition function is different from that for the previous case. Here, this function means to execute </a:t>
            </a:r>
            <a:r>
              <a:rPr lang="en-US" b="1" u="sng" dirty="0" smtClean="0"/>
              <a:t>only a group of </a:t>
            </a:r>
            <a:r>
              <a:rPr lang="en-US" b="1" u="sng" dirty="0" err="1" smtClean="0"/>
              <a:t>nonquiescent</a:t>
            </a:r>
            <a:r>
              <a:rPr lang="en-US" b="1" u="sng" dirty="0" smtClean="0"/>
              <a:t> cells called the </a:t>
            </a:r>
            <a:r>
              <a:rPr lang="en-US" b="1" i="1" u="sng" dirty="0" smtClean="0"/>
              <a:t>imminent</a:t>
            </a:r>
            <a:r>
              <a:rPr lang="en-US" b="1" i="1" dirty="0" smtClean="0"/>
              <a:t>.</a:t>
            </a:r>
            <a:r>
              <a:rPr lang="en-US" i="1" dirty="0" smtClean="0"/>
              <a:t> The execution of this function is </a:t>
            </a:r>
            <a:r>
              <a:rPr lang="en-US" dirty="0" smtClean="0"/>
              <a:t>performed simultaneously in all the imminent cells for a given time.</a:t>
            </a:r>
          </a:p>
          <a:p>
            <a:endParaRPr lang="en-US" dirty="0" smtClean="0"/>
          </a:p>
          <a:p>
            <a:endParaRPr lang="es-AR" dirty="0" smtClean="0"/>
          </a:p>
        </p:txBody>
      </p:sp>
      <p:sp>
        <p:nvSpPr>
          <p:cNvPr id="36868" name="Slide Number Placeholder 3"/>
          <p:cNvSpPr>
            <a:spLocks noGrp="1"/>
          </p:cNvSpPr>
          <p:nvPr>
            <p:ph type="sldNum" sz="quarter" idx="5"/>
          </p:nvPr>
        </p:nvSpPr>
        <p:spPr>
          <a:noFill/>
        </p:spPr>
        <p:txBody>
          <a:bodyPr/>
          <a:lstStyle/>
          <a:p>
            <a:fld id="{1D22A31D-3037-49F8-A31E-7FE4D6558B18}" type="slidenum">
              <a:rPr lang="en-US" smtClean="0"/>
              <a:pPr/>
              <a:t>5</a:t>
            </a:fld>
            <a:endParaRPr lang="en-US" smtClean="0"/>
          </a:p>
        </p:txBody>
      </p:sp>
    </p:spTree>
    <p:extLst>
      <p:ext uri="{BB962C8B-B14F-4D97-AF65-F5344CB8AC3E}">
        <p14:creationId xmlns:p14="http://schemas.microsoft.com/office/powerpoint/2010/main" val="2095631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200" b="0" i="0" u="none" strike="noStrike" baseline="0" smtClean="0">
                <a:latin typeface="Times New Roman" panose="02020603050405020304" pitchFamily="18" charset="0"/>
              </a:rPr>
              <a:t>En: Pag. 72 Wainer 2003</a:t>
            </a:r>
          </a:p>
          <a:p>
            <a:r>
              <a:rPr lang="es-AR" sz="1200" b="1" i="0" u="none" strike="noStrike" baseline="0" smtClean="0">
                <a:latin typeface="Times New Roman" panose="02020603050405020304" pitchFamily="18" charset="0"/>
              </a:rPr>
              <a:t>4.1 Modelos Cell-DEVS con demoras de transporte</a:t>
            </a:r>
          </a:p>
          <a:p>
            <a:endParaRPr lang="es-AR" sz="1200" b="0" i="0" u="none" strike="noStrike" baseline="0" smtClean="0">
              <a:latin typeface="Times New Roman" panose="02020603050405020304" pitchFamily="18" charset="0"/>
            </a:endParaRPr>
          </a:p>
          <a:p>
            <a:r>
              <a:rPr lang="es-AR" sz="1200" b="0" i="0" u="none" strike="noStrike" baseline="0" smtClean="0">
                <a:latin typeface="Times New Roman" panose="02020603050405020304" pitchFamily="18" charset="0"/>
              </a:rPr>
              <a:t>TDC </a:t>
            </a:r>
            <a:r>
              <a:rPr lang="es-AR" sz="1200" b="0" i="0" u="none" strike="noStrike" baseline="0" dirty="0" smtClean="0">
                <a:latin typeface="Times New Roman" panose="02020603050405020304" pitchFamily="18" charset="0"/>
              </a:rPr>
              <a:t>= &lt; </a:t>
            </a:r>
            <a:r>
              <a:rPr lang="es-AR" sz="1200" b="0" i="1" u="none" strike="noStrike" baseline="0" dirty="0" smtClean="0">
                <a:latin typeface="Times New Roman" panose="02020603050405020304" pitchFamily="18" charset="0"/>
              </a:rPr>
              <a:t>X</a:t>
            </a:r>
            <a:r>
              <a:rPr lang="es-AR" sz="1200" b="0" i="0" u="none" strike="noStrike" baseline="0" dirty="0" smtClean="0">
                <a:latin typeface="Times New Roman" panose="02020603050405020304" pitchFamily="18" charset="0"/>
              </a:rPr>
              <a:t>, </a:t>
            </a:r>
            <a:r>
              <a:rPr lang="es-AR" sz="1200" b="0" i="1" u="none" strike="noStrike" baseline="0" dirty="0" smtClean="0">
                <a:latin typeface="Times New Roman" panose="02020603050405020304" pitchFamily="18" charset="0"/>
              </a:rPr>
              <a:t>Y</a:t>
            </a:r>
            <a:r>
              <a:rPr lang="es-AR" sz="1200" b="0" i="0" u="none" strike="noStrike" baseline="0" dirty="0" smtClean="0">
                <a:latin typeface="Times New Roman" panose="02020603050405020304" pitchFamily="18" charset="0"/>
              </a:rPr>
              <a:t>, I, S, </a:t>
            </a:r>
            <a:r>
              <a:rPr kumimoji="1" lang="es-AR" sz="1200" b="0" i="0" u="none" strike="noStrike" kern="1200" baseline="0" dirty="0" smtClean="0">
                <a:solidFill>
                  <a:schemeClr val="tx1"/>
                </a:solidFill>
                <a:latin typeface="Times New Roman" pitchFamily="18" charset="0"/>
                <a:ea typeface="+mn-ea"/>
                <a:cs typeface="+mn-cs"/>
              </a:rPr>
              <a:t>q</a:t>
            </a:r>
            <a:r>
              <a:rPr lang="es-AR" sz="1200" b="0" i="0" u="none" strike="noStrike" baseline="0" dirty="0" smtClean="0">
                <a:latin typeface="Times New Roman" panose="02020603050405020304" pitchFamily="18" charset="0"/>
              </a:rPr>
              <a:t>, N, d, </a:t>
            </a:r>
            <a:r>
              <a:rPr kumimoji="1" lang="es-AR" sz="1200" b="0" i="0" u="none" strike="noStrike" kern="1200" baseline="0" dirty="0" err="1" smtClean="0">
                <a:solidFill>
                  <a:schemeClr val="tx1"/>
                </a:solidFill>
                <a:latin typeface="Times New Roman" pitchFamily="18" charset="0"/>
                <a:ea typeface="+mn-ea"/>
                <a:cs typeface="+mn-cs"/>
              </a:rPr>
              <a:t>d</a:t>
            </a:r>
            <a:r>
              <a:rPr lang="es-AR" sz="1200" b="0" i="0" u="none" strike="noStrike" baseline="0" dirty="0" err="1" smtClean="0">
                <a:latin typeface="Times New Roman" panose="02020603050405020304" pitchFamily="18" charset="0"/>
              </a:rPr>
              <a:t>int</a:t>
            </a:r>
            <a:r>
              <a:rPr lang="es-AR" sz="1200" b="0" i="0" u="none" strike="noStrike" baseline="0" dirty="0" smtClean="0">
                <a:latin typeface="Times New Roman" panose="02020603050405020304" pitchFamily="18" charset="0"/>
              </a:rPr>
              <a:t>, </a:t>
            </a:r>
            <a:r>
              <a:rPr kumimoji="1" lang="es-AR" sz="1200" b="0" i="0" u="none" strike="noStrike" kern="1200" baseline="0" dirty="0" err="1" smtClean="0">
                <a:solidFill>
                  <a:schemeClr val="tx1"/>
                </a:solidFill>
                <a:latin typeface="Times New Roman" pitchFamily="18" charset="0"/>
                <a:ea typeface="+mn-ea"/>
                <a:cs typeface="+mn-cs"/>
              </a:rPr>
              <a:t>d</a:t>
            </a:r>
            <a:r>
              <a:rPr lang="es-AR" sz="1200" b="0" i="0" u="none" strike="noStrike" baseline="0" dirty="0" err="1" smtClean="0">
                <a:latin typeface="Times New Roman" panose="02020603050405020304" pitchFamily="18" charset="0"/>
              </a:rPr>
              <a:t>ext</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t</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l</a:t>
            </a:r>
            <a:r>
              <a:rPr lang="es-AR" sz="1200" b="0" i="0" u="none" strike="noStrike" baseline="0" dirty="0" smtClean="0">
                <a:latin typeface="Times New Roman" panose="02020603050405020304" pitchFamily="18" charset="0"/>
              </a:rPr>
              <a:t>, D &gt;</a:t>
            </a:r>
          </a:p>
          <a:p>
            <a:r>
              <a:rPr lang="es-AR" sz="1200" b="0" i="0" u="none" strike="noStrike" baseline="0" dirty="0" smtClean="0">
                <a:latin typeface="Times New Roman" panose="02020603050405020304" pitchFamily="18" charset="0"/>
              </a:rPr>
              <a:t>donde para #</a:t>
            </a:r>
            <a:r>
              <a:rPr kumimoji="1" lang="es-AR" sz="1200" b="0" i="0" u="none" strike="noStrike" kern="1200" baseline="0" dirty="0" smtClean="0">
                <a:solidFill>
                  <a:schemeClr val="tx1"/>
                </a:solidFill>
                <a:latin typeface="Times New Roman" pitchFamily="18" charset="0"/>
                <a:ea typeface="+mn-ea"/>
                <a:cs typeface="+mn-cs"/>
              </a:rPr>
              <a:t>T &lt; ¥  Ù  </a:t>
            </a:r>
            <a:r>
              <a:rPr lang="es-AR" sz="1200" b="0" i="0" u="none" strike="noStrike" baseline="0" dirty="0" smtClean="0">
                <a:latin typeface="Times New Roman" panose="02020603050405020304" pitchFamily="18" charset="0"/>
              </a:rPr>
              <a:t>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a:t>
            </a:r>
            <a:r>
              <a:rPr kumimoji="1" lang="es-AR" sz="1200" b="0" i="1" u="none" strike="noStrike" kern="1200" baseline="0" dirty="0" smtClean="0">
                <a:solidFill>
                  <a:schemeClr val="tx1"/>
                </a:solidFill>
                <a:latin typeface="Times New Roman" pitchFamily="18" charset="0"/>
                <a:ea typeface="+mn-ea"/>
                <a:cs typeface="+mn-cs"/>
              </a:rPr>
              <a:t>N</a:t>
            </a:r>
            <a:r>
              <a:rPr lang="es-AR" sz="1200" b="0" i="0" u="none" strike="noStrike" baseline="0" dirty="0" smtClean="0">
                <a:latin typeface="Times New Roman" panose="02020603050405020304" pitchFamily="18" charset="0"/>
              </a:rPr>
              <a:t>, </a:t>
            </a:r>
            <a:r>
              <a:rPr kumimoji="1" lang="es-AR" sz="1200" b="0" i="1" u="none" strike="noStrike" kern="1200" baseline="0" dirty="0" smtClean="0">
                <a:solidFill>
                  <a:schemeClr val="tx1"/>
                </a:solidFill>
                <a:latin typeface="Times New Roman" pitchFamily="18" charset="0"/>
                <a:ea typeface="+mn-ea"/>
                <a:cs typeface="+mn-cs"/>
              </a:rPr>
              <a:t>Z</a:t>
            </a:r>
            <a:r>
              <a:rPr lang="es-AR" sz="1200" b="0" i="0" u="none" strike="noStrike" baseline="0" dirty="0" smtClean="0">
                <a:latin typeface="Times New Roman" panose="02020603050405020304" pitchFamily="18" charset="0"/>
              </a:rPr>
              <a:t>, </a:t>
            </a:r>
            <a:r>
              <a:rPr lang="es-AR" sz="1200" b="1" i="1" u="none" strike="noStrike" baseline="0" dirty="0" smtClean="0">
                <a:latin typeface="Times New Roman" panose="02020603050405020304" pitchFamily="18" charset="0"/>
              </a:rPr>
              <a:t>R</a:t>
            </a:r>
            <a:r>
              <a:rPr lang="es-AR" sz="1200" b="0" i="0" u="none" strike="noStrike" baseline="0" dirty="0" smtClean="0">
                <a:latin typeface="Times New Roman" panose="02020603050405020304" pitchFamily="18" charset="0"/>
              </a:rPr>
              <a:t>, </a:t>
            </a:r>
            <a:r>
              <a:rPr kumimoji="1" lang="es-AR" sz="1200" b="0" i="1" u="none" strike="noStrike" kern="1200" baseline="0" dirty="0" smtClean="0">
                <a:solidFill>
                  <a:schemeClr val="tx1"/>
                </a:solidFill>
                <a:latin typeface="Times New Roman" pitchFamily="18" charset="0"/>
                <a:ea typeface="+mn-ea"/>
                <a:cs typeface="+mn-cs"/>
              </a:rPr>
              <a:t>{0,1}</a:t>
            </a:r>
            <a:r>
              <a:rPr kumimoji="1" lang="es-AR" sz="1200" b="0" i="0" u="none" strike="noStrike" kern="1200" baseline="0" dirty="0" smtClean="0">
                <a:solidFill>
                  <a:schemeClr val="tx1"/>
                </a:solidFill>
                <a:latin typeface="Times New Roman" pitchFamily="18" charset="0"/>
                <a:ea typeface="+mn-ea"/>
                <a:cs typeface="+mn-cs"/>
              </a:rPr>
              <a:t> };</a:t>
            </a:r>
          </a:p>
          <a:p>
            <a:r>
              <a:rPr lang="es-AR" sz="1200" b="1" i="1" u="none" strike="noStrike" baseline="0" dirty="0" smtClean="0">
                <a:latin typeface="Times New Roman" panose="02020603050405020304" pitchFamily="18" charset="0"/>
              </a:rPr>
              <a:t>X </a:t>
            </a:r>
            <a:r>
              <a:rPr kumimoji="1" lang="es-AR" sz="1200" b="0" i="0" u="none" strike="noStrike" kern="1200" baseline="0" dirty="0" smtClean="0">
                <a:solidFill>
                  <a:schemeClr val="tx1"/>
                </a:solidFill>
                <a:latin typeface="Times New Roman" pitchFamily="18" charset="0"/>
                <a:ea typeface="+mn-ea"/>
                <a:cs typeface="+mn-cs"/>
              </a:rPr>
              <a:t>Í </a:t>
            </a:r>
            <a:r>
              <a:rPr lang="es-AR" sz="1200" b="0" i="0" u="none" strike="noStrike" baseline="0" dirty="0" smtClean="0">
                <a:latin typeface="Times New Roman" panose="02020603050405020304" pitchFamily="18" charset="0"/>
              </a:rPr>
              <a:t>T es el conjunto de eventos externos de entrada;</a:t>
            </a:r>
          </a:p>
          <a:p>
            <a:r>
              <a:rPr lang="es-AR" sz="1200" b="1" i="1" u="none" strike="noStrike" baseline="0" dirty="0" smtClean="0">
                <a:latin typeface="Times New Roman" panose="02020603050405020304" pitchFamily="18" charset="0"/>
              </a:rPr>
              <a:t>Y </a:t>
            </a:r>
            <a:r>
              <a:rPr kumimoji="1" lang="es-AR" sz="1200" b="0" i="0" u="none" strike="noStrike" kern="1200" baseline="0" dirty="0" smtClean="0">
                <a:solidFill>
                  <a:schemeClr val="tx1"/>
                </a:solidFill>
                <a:latin typeface="Times New Roman" pitchFamily="18" charset="0"/>
                <a:ea typeface="+mn-ea"/>
                <a:cs typeface="+mn-cs"/>
              </a:rPr>
              <a:t>Í </a:t>
            </a:r>
            <a:r>
              <a:rPr lang="es-AR" sz="1200" b="0" i="0" u="none" strike="noStrike" baseline="0" dirty="0" smtClean="0">
                <a:latin typeface="Times New Roman" panose="02020603050405020304" pitchFamily="18" charset="0"/>
              </a:rPr>
              <a:t>T es el conjunto de eventos externos de salida;</a:t>
            </a:r>
          </a:p>
          <a:p>
            <a:r>
              <a:rPr lang="es-AR" sz="1200" b="1" i="0"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 &lt; </a:t>
            </a:r>
            <a:r>
              <a:rPr kumimoji="1" lang="es-AR" sz="1200" b="0" i="0" u="none" strike="noStrike" kern="1200" baseline="0" dirty="0" smtClean="0">
                <a:solidFill>
                  <a:schemeClr val="tx1"/>
                </a:solidFill>
                <a:latin typeface="Times New Roman" pitchFamily="18" charset="0"/>
                <a:ea typeface="+mn-ea"/>
                <a:cs typeface="+mn-cs"/>
              </a:rPr>
              <a:t>h, m</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Px</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Py</a:t>
            </a:r>
            <a:r>
              <a:rPr lang="es-AR" sz="1200" b="0" i="0" u="none" strike="noStrike" baseline="0" dirty="0" smtClean="0">
                <a:latin typeface="Times New Roman" panose="02020603050405020304" pitchFamily="18" charset="0"/>
              </a:rPr>
              <a:t> &gt; representa la definición de la interfaz modular del modelo. En este caso,</a:t>
            </a:r>
          </a:p>
          <a:p>
            <a:r>
              <a:rPr kumimoji="1" lang="es-AR" sz="1200" b="0" i="0" u="none" strike="noStrike" kern="1200" baseline="0" dirty="0" smtClean="0">
                <a:solidFill>
                  <a:schemeClr val="tx1"/>
                </a:solidFill>
                <a:latin typeface="Times New Roman" pitchFamily="18" charset="0"/>
                <a:ea typeface="+mn-ea"/>
                <a:cs typeface="+mn-cs"/>
              </a:rPr>
              <a:t>h Î </a:t>
            </a:r>
            <a:r>
              <a:rPr lang="es-AR" sz="1200" b="1" i="1" u="none" strike="noStrike" baseline="0" dirty="0" smtClean="0">
                <a:latin typeface="Times New Roman" panose="02020603050405020304" pitchFamily="18" charset="0"/>
              </a:rPr>
              <a:t>N</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h &lt; ¥  </a:t>
            </a:r>
            <a:r>
              <a:rPr lang="es-AR" sz="1200" b="0" i="0" u="none" strike="noStrike" baseline="0" dirty="0" smtClean="0">
                <a:latin typeface="Times New Roman" panose="02020603050405020304" pitchFamily="18" charset="0"/>
              </a:rPr>
              <a:t>es el tamaño de la vecindad,</a:t>
            </a:r>
          </a:p>
          <a:p>
            <a:r>
              <a:rPr kumimoji="1" lang="es-AR" sz="1200" b="0" i="0" u="none" strike="noStrike" kern="1200" baseline="0" dirty="0" smtClean="0">
                <a:solidFill>
                  <a:schemeClr val="tx1"/>
                </a:solidFill>
                <a:latin typeface="Times New Roman" pitchFamily="18" charset="0"/>
                <a:ea typeface="+mn-ea"/>
                <a:cs typeface="+mn-cs"/>
              </a:rPr>
              <a:t>m Î </a:t>
            </a:r>
            <a:r>
              <a:rPr lang="es-AR" sz="1200" b="1" i="1" u="none" strike="noStrike" baseline="0" dirty="0" smtClean="0">
                <a:latin typeface="Times New Roman" panose="02020603050405020304" pitchFamily="18" charset="0"/>
              </a:rPr>
              <a:t>N</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m &lt; ¥  </a:t>
            </a:r>
            <a:r>
              <a:rPr lang="es-AR" sz="1200" b="0" i="0" u="none" strike="noStrike" baseline="0" dirty="0" smtClean="0">
                <a:latin typeface="Times New Roman" panose="02020603050405020304" pitchFamily="18" charset="0"/>
              </a:rPr>
              <a:t>es la cantidad de </a:t>
            </a:r>
            <a:r>
              <a:rPr lang="es-AR" sz="1200" b="0" i="0" u="none" strike="noStrike" baseline="0" dirty="0" err="1" smtClean="0">
                <a:latin typeface="Times New Roman" panose="02020603050405020304" pitchFamily="18" charset="0"/>
              </a:rPr>
              <a:t>ports</a:t>
            </a:r>
            <a:r>
              <a:rPr lang="es-AR" sz="1200" b="0" i="0" u="none" strike="noStrike" baseline="0" dirty="0" smtClean="0">
                <a:latin typeface="Times New Roman" panose="02020603050405020304" pitchFamily="18" charset="0"/>
              </a:rPr>
              <a:t> de entrada/salida independientes de la vecindad, y</a:t>
            </a:r>
          </a:p>
          <a:p>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j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[1, </a:t>
            </a:r>
            <a:r>
              <a:rPr kumimoji="1" lang="es-AR" sz="1200" b="0" i="0" u="none" strike="noStrike" kern="1200" baseline="0" dirty="0" smtClean="0">
                <a:solidFill>
                  <a:schemeClr val="tx1"/>
                </a:solidFill>
                <a:latin typeface="Times New Roman" pitchFamily="18" charset="0"/>
                <a:ea typeface="+mn-ea"/>
                <a:cs typeface="+mn-cs"/>
              </a:rPr>
              <a:t>h</a:t>
            </a:r>
            <a:r>
              <a:rPr lang="es-AR" sz="1200" b="0" i="0" u="none" strike="noStrike" baseline="0" dirty="0" smtClean="0">
                <a:latin typeface="Times New Roman" panose="02020603050405020304" pitchFamily="18" charset="0"/>
              </a:rPr>
              <a:t>], </a:t>
            </a:r>
            <a:r>
              <a:rPr lang="es-AR" sz="1200" b="0" i="1" u="none" strike="noStrike" baseline="0" dirty="0" smtClean="0">
                <a:latin typeface="Times New Roman" panose="02020603050405020304" pitchFamily="18" charset="0"/>
              </a:rPr>
              <a:t>i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{X, Y}, </a:t>
            </a:r>
            <a:r>
              <a:rPr lang="es-AR" sz="1200" b="0" i="0" u="none" strike="noStrike" baseline="0" dirty="0" err="1" smtClean="0">
                <a:latin typeface="Times New Roman" panose="02020603050405020304" pitchFamily="18" charset="0"/>
              </a:rPr>
              <a:t>Pj</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es una definición de un </a:t>
            </a:r>
            <a:r>
              <a:rPr lang="es-AR" sz="1200" b="0" i="0" u="none" strike="noStrike" baseline="0" dirty="0" err="1" smtClean="0">
                <a:latin typeface="Times New Roman" panose="02020603050405020304" pitchFamily="18" charset="0"/>
              </a:rPr>
              <a:t>port</a:t>
            </a:r>
            <a:r>
              <a:rPr lang="es-AR" sz="1200" b="0" i="0" u="none" strike="noStrike" baseline="0" dirty="0" smtClean="0">
                <a:latin typeface="Times New Roman" panose="02020603050405020304" pitchFamily="18" charset="0"/>
              </a:rPr>
              <a:t> (de entrada </a:t>
            </a:r>
            <a:r>
              <a:rPr lang="es-AR" sz="1200" b="0" i="0" u="none" strike="noStrike" baseline="0" smtClean="0">
                <a:latin typeface="Times New Roman" panose="02020603050405020304" pitchFamily="18" charset="0"/>
              </a:rPr>
              <a:t>o salida respectivamente</a:t>
            </a:r>
            <a:r>
              <a:rPr lang="es-AR" sz="1200" b="0" i="0" u="none" strike="noStrike" baseline="0" dirty="0" smtClean="0">
                <a:latin typeface="Times New Roman" panose="02020603050405020304" pitchFamily="18" charset="0"/>
              </a:rPr>
              <a:t>), con</a:t>
            </a:r>
          </a:p>
          <a:p>
            <a:r>
              <a:rPr lang="es-AR" sz="1200" b="0" i="0" u="none" strike="noStrike" baseline="0" dirty="0" err="1" smtClean="0">
                <a:latin typeface="Times New Roman" panose="02020603050405020304" pitchFamily="18" charset="0"/>
              </a:rPr>
              <a:t>Pj</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 { (</a:t>
            </a:r>
            <a:r>
              <a:rPr lang="es-AR" sz="1200" b="0" i="0" u="none" strike="noStrike" baseline="0" dirty="0" err="1" smtClean="0">
                <a:latin typeface="Times New Roman" panose="02020603050405020304" pitchFamily="18" charset="0"/>
              </a:rPr>
              <a:t>Nj</a:t>
            </a:r>
            <a:r>
              <a:rPr lang="es-AR" sz="1200" b="0" i="1" u="none" strike="noStrike" baseline="0" dirty="0" err="1" smtClean="0">
                <a:latin typeface="Times New Roman" panose="02020603050405020304" pitchFamily="18" charset="0"/>
              </a:rPr>
              <a:t>i</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Tj</a:t>
            </a:r>
            <a:r>
              <a:rPr lang="es-AR" sz="1200" b="0" i="1" u="none" strike="noStrike" baseline="0" dirty="0" err="1" smtClean="0">
                <a:latin typeface="Times New Roman" panose="02020603050405020304" pitchFamily="18" charset="0"/>
              </a:rPr>
              <a:t>i</a:t>
            </a:r>
            <a:r>
              <a:rPr lang="es-AR" sz="1200" b="0" i="0" u="none" strike="noStrike" baseline="0" dirty="0" smtClean="0">
                <a:latin typeface="Times New Roman" panose="02020603050405020304" pitchFamily="18" charset="0"/>
              </a:rPr>
              <a:t>) / </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j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[1, </a:t>
            </a:r>
            <a:r>
              <a:rPr kumimoji="1" lang="es-AR" sz="1200" b="0" i="0" u="none" strike="noStrike" kern="1200" baseline="0" dirty="0" err="1" smtClean="0">
                <a:solidFill>
                  <a:schemeClr val="tx1"/>
                </a:solidFill>
                <a:latin typeface="Times New Roman" pitchFamily="18" charset="0"/>
                <a:ea typeface="+mn-ea"/>
                <a:cs typeface="+mn-cs"/>
              </a:rPr>
              <a:t>h+m</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Nj</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a:t>
            </a:r>
            <a:r>
              <a:rPr lang="es-AR" sz="1200" b="0" i="1" u="none" strike="noStrike" baseline="0" dirty="0" smtClean="0">
                <a:latin typeface="Times New Roman" panose="02020603050405020304" pitchFamily="18" charset="0"/>
              </a:rPr>
              <a:t>i</a:t>
            </a:r>
            <a:r>
              <a:rPr lang="es-AR" sz="1200" b="0" i="0" u="none" strike="noStrike" baseline="0" dirty="0" smtClean="0">
                <a:latin typeface="Times New Roman" panose="02020603050405020304" pitchFamily="18" charset="0"/>
              </a:rPr>
              <a:t>1, </a:t>
            </a:r>
            <a:r>
              <a:rPr lang="es-AR" sz="1200" b="0" i="1" u="none" strike="noStrike" baseline="0" dirty="0" err="1" smtClean="0">
                <a:latin typeface="Times New Roman" panose="02020603050405020304" pitchFamily="18" charset="0"/>
              </a:rPr>
              <a:t>i</a:t>
            </a:r>
            <a:r>
              <a:rPr kumimoji="1" lang="es-AR" sz="1200" b="0" i="0" u="none" strike="noStrike" kern="1200" baseline="0" dirty="0" err="1" smtClean="0">
                <a:solidFill>
                  <a:schemeClr val="tx1"/>
                </a:solidFill>
                <a:latin typeface="Times New Roman" pitchFamily="18" charset="0"/>
                <a:ea typeface="+mn-ea"/>
                <a:cs typeface="+mn-cs"/>
              </a:rPr>
              <a:t>h+m</a:t>
            </a:r>
            <a:r>
              <a:rPr lang="es-AR" sz="1200" b="0" i="0" u="none" strike="noStrike" baseline="0" dirty="0" smtClean="0">
                <a:latin typeface="Times New Roman" panose="02020603050405020304" pitchFamily="18" charset="0"/>
              </a:rPr>
              <a:t>] (nombre del </a:t>
            </a:r>
            <a:r>
              <a:rPr lang="es-AR" sz="1200" b="0" i="0" u="none" strike="noStrike" baseline="0" dirty="0" err="1" smtClean="0">
                <a:latin typeface="Times New Roman" panose="02020603050405020304" pitchFamily="18" charset="0"/>
              </a:rPr>
              <a:t>port</a:t>
            </a:r>
            <a:r>
              <a:rPr lang="es-AR" sz="1200" b="0" i="0" u="none" strike="noStrike" baseline="0" dirty="0" smtClean="0">
                <a:latin typeface="Times New Roman" panose="02020603050405020304" pitchFamily="18" charset="0"/>
              </a:rPr>
              <a:t>), y </a:t>
            </a:r>
            <a:r>
              <a:rPr lang="es-AR" sz="1200" b="0" i="0" u="none" strike="noStrike" baseline="0" dirty="0" err="1" smtClean="0">
                <a:latin typeface="Times New Roman" panose="02020603050405020304" pitchFamily="18" charset="0"/>
              </a:rPr>
              <a:t>Tj</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kumimoji="1" lang="es-AR" sz="1200" b="0" i="0" u="none" strike="noStrike" kern="1200" baseline="0" dirty="0" err="1" smtClean="0">
                <a:solidFill>
                  <a:schemeClr val="tx1"/>
                </a:solidFill>
                <a:latin typeface="Times New Roman" pitchFamily="18" charset="0"/>
                <a:ea typeface="+mn-ea"/>
                <a:cs typeface="+mn-cs"/>
              </a:rPr>
              <a:t>I</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(Tipo</a:t>
            </a:r>
          </a:p>
          <a:p>
            <a:r>
              <a:rPr lang="es-AR" sz="1200" b="0" i="0" u="none" strike="noStrike" baseline="0" dirty="0" smtClean="0">
                <a:latin typeface="Times New Roman" panose="02020603050405020304" pitchFamily="18" charset="0"/>
              </a:rPr>
              <a:t>del </a:t>
            </a:r>
            <a:r>
              <a:rPr lang="es-AR" sz="1200" b="0" i="0" u="none" strike="noStrike" baseline="0" dirty="0" err="1" smtClean="0">
                <a:latin typeface="Times New Roman" panose="02020603050405020304" pitchFamily="18" charset="0"/>
              </a:rPr>
              <a:t>port</a:t>
            </a:r>
            <a:r>
              <a:rPr lang="es-AR" sz="1200" b="0" i="0" u="none" strike="noStrike" baseline="0" dirty="0" smtClean="0">
                <a:latin typeface="Times New Roman" panose="02020603050405020304" pitchFamily="18" charset="0"/>
              </a:rPr>
              <a:t>)},</a:t>
            </a:r>
          </a:p>
          <a:p>
            <a:r>
              <a:rPr kumimoji="1" lang="es-AR" sz="1200" b="0" i="0" u="none" strike="noStrike" kern="1200" baseline="0" dirty="0" err="1" smtClean="0">
                <a:solidFill>
                  <a:schemeClr val="tx1"/>
                </a:solidFill>
                <a:latin typeface="Times New Roman" pitchFamily="18" charset="0"/>
                <a:ea typeface="+mn-ea"/>
                <a:cs typeface="+mn-cs"/>
              </a:rPr>
              <a:t>I</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 { x / x </a:t>
            </a:r>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X </a:t>
            </a:r>
            <a:r>
              <a:rPr lang="es-AR" sz="1200" b="0" i="0" u="none" strike="noStrike" baseline="0" dirty="0" smtClean="0">
                <a:latin typeface="Times New Roman" panose="02020603050405020304" pitchFamily="18" charset="0"/>
              </a:rPr>
              <a:t>si X } </a:t>
            </a:r>
            <a:r>
              <a:rPr lang="es-AR" sz="1200" b="0" i="0" u="none" strike="noStrike" baseline="0" dirty="0" err="1" smtClean="0">
                <a:latin typeface="Times New Roman" panose="02020603050405020304" pitchFamily="18" charset="0"/>
              </a:rPr>
              <a:t>ó</a:t>
            </a:r>
            <a:r>
              <a:rPr lang="es-AR" sz="1200" b="0" i="0" u="none" strike="noStrike" baseline="0" dirty="0" smtClean="0">
                <a:latin typeface="Times New Roman" panose="02020603050405020304" pitchFamily="18" charset="0"/>
              </a:rPr>
              <a:t> </a:t>
            </a:r>
            <a:r>
              <a:rPr kumimoji="1" lang="es-AR" sz="1200" b="0" i="0" u="none" strike="noStrike" kern="1200" baseline="0" dirty="0" err="1" smtClean="0">
                <a:solidFill>
                  <a:schemeClr val="tx1"/>
                </a:solidFill>
                <a:latin typeface="Times New Roman" pitchFamily="18" charset="0"/>
                <a:ea typeface="+mn-ea"/>
                <a:cs typeface="+mn-cs"/>
              </a:rPr>
              <a:t>I</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 { x / x </a:t>
            </a:r>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Y </a:t>
            </a:r>
            <a:r>
              <a:rPr lang="es-AR" sz="1200" b="0" i="0" u="none" strike="noStrike" baseline="0" dirty="0" smtClean="0">
                <a:latin typeface="Times New Roman" panose="02020603050405020304" pitchFamily="18" charset="0"/>
              </a:rPr>
              <a:t>si </a:t>
            </a:r>
            <a:r>
              <a:rPr lang="es-AR" sz="1200" b="0" i="1"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 Y } ;</a:t>
            </a:r>
          </a:p>
          <a:p>
            <a:r>
              <a:rPr lang="es-AR" sz="1200" b="1" i="0" u="none" strike="noStrike" baseline="0" dirty="0" smtClean="0">
                <a:latin typeface="Times New Roman" panose="02020603050405020304" pitchFamily="18" charset="0"/>
              </a:rPr>
              <a:t>S </a:t>
            </a:r>
            <a:r>
              <a:rPr kumimoji="1" lang="es-AR" sz="1200" b="0" i="0" u="none" strike="noStrike" kern="1200" baseline="0" dirty="0" smtClean="0">
                <a:solidFill>
                  <a:schemeClr val="tx1"/>
                </a:solidFill>
                <a:latin typeface="Times New Roman" pitchFamily="18" charset="0"/>
                <a:ea typeface="+mn-ea"/>
                <a:cs typeface="+mn-cs"/>
              </a:rPr>
              <a:t>Í </a:t>
            </a:r>
            <a:r>
              <a:rPr lang="es-AR" sz="1200" b="0" i="0" u="none" strike="noStrike" baseline="0" dirty="0" smtClean="0">
                <a:latin typeface="Times New Roman" panose="02020603050405020304" pitchFamily="18" charset="0"/>
              </a:rPr>
              <a:t>T incluye todos los valores posibles de estados secuenciales para la celda;</a:t>
            </a:r>
          </a:p>
          <a:p>
            <a:r>
              <a:rPr kumimoji="1" lang="es-AR" sz="1200" b="0" i="0" u="none" strike="noStrike" kern="1200" baseline="0" dirty="0" smtClean="0">
                <a:solidFill>
                  <a:schemeClr val="tx1"/>
                </a:solidFill>
                <a:latin typeface="Times New Roman" pitchFamily="18" charset="0"/>
                <a:ea typeface="+mn-ea"/>
                <a:cs typeface="+mn-cs"/>
              </a:rPr>
              <a:t>q </a:t>
            </a:r>
            <a:r>
              <a:rPr lang="es-AR" sz="1200" b="0" i="0" u="none" strike="noStrike" baseline="0" dirty="0" smtClean="0">
                <a:latin typeface="Times New Roman" panose="02020603050405020304" pitchFamily="18" charset="0"/>
              </a:rPr>
              <a:t>es la definición del estado de la celda, definido como</a:t>
            </a:r>
          </a:p>
          <a:p>
            <a:r>
              <a:rPr kumimoji="1" lang="en-US" sz="1200" b="0" i="0" u="none" strike="noStrike" kern="1200" baseline="0" dirty="0" smtClean="0">
                <a:solidFill>
                  <a:schemeClr val="tx1"/>
                </a:solidFill>
                <a:latin typeface="Times New Roman" pitchFamily="18" charset="0"/>
                <a:ea typeface="+mn-ea"/>
                <a:cs typeface="+mn-cs"/>
              </a:rPr>
              <a:t>q </a:t>
            </a:r>
            <a:r>
              <a:rPr lang="en-US" sz="1200" b="0" i="0" u="none" strike="noStrike" baseline="0" dirty="0" smtClean="0">
                <a:latin typeface="Times New Roman" panose="02020603050405020304" pitchFamily="18" charset="0"/>
              </a:rPr>
              <a:t>= { (s, phase, </a:t>
            </a:r>
            <a:r>
              <a:rPr kumimoji="1" lang="en-US" sz="1200" b="0" i="0" u="none" strike="noStrike" kern="1200" baseline="0" dirty="0" err="1" smtClean="0">
                <a:solidFill>
                  <a:schemeClr val="tx1"/>
                </a:solidFill>
                <a:latin typeface="Times New Roman" pitchFamily="18" charset="0"/>
                <a:ea typeface="+mn-ea"/>
                <a:cs typeface="+mn-cs"/>
              </a:rPr>
              <a:t>s</a:t>
            </a:r>
            <a:r>
              <a:rPr lang="en-US" sz="1200" b="0" i="0" u="none" strike="noStrike" baseline="0" dirty="0" err="1" smtClean="0">
                <a:latin typeface="Times New Roman" panose="02020603050405020304" pitchFamily="18" charset="0"/>
              </a:rPr>
              <a:t>queue</a:t>
            </a:r>
            <a:r>
              <a:rPr lang="en-US" sz="1200" b="0" i="0" u="none" strike="noStrike" baseline="0" dirty="0" smtClean="0">
                <a:latin typeface="Times New Roman" panose="02020603050405020304" pitchFamily="18" charset="0"/>
              </a:rPr>
              <a:t>, </a:t>
            </a:r>
            <a:r>
              <a:rPr kumimoji="1" lang="en-US" sz="1200" b="0" i="0" u="none" strike="noStrike" kern="1200" baseline="0" dirty="0" smtClean="0">
                <a:solidFill>
                  <a:schemeClr val="tx1"/>
                </a:solidFill>
                <a:latin typeface="Times New Roman" pitchFamily="18" charset="0"/>
                <a:ea typeface="+mn-ea"/>
                <a:cs typeface="+mn-cs"/>
              </a:rPr>
              <a:t>s</a:t>
            </a:r>
            <a:r>
              <a:rPr lang="en-US" sz="1200" b="0" i="0" u="none" strike="noStrike" baseline="0" dirty="0" smtClean="0">
                <a:latin typeface="Times New Roman" panose="02020603050405020304" pitchFamily="18" charset="0"/>
              </a:rPr>
              <a:t>) /</a:t>
            </a:r>
          </a:p>
          <a:p>
            <a:r>
              <a:rPr lang="es-AR" sz="1200" b="0" i="0" u="none" strike="noStrike" baseline="0" dirty="0" smtClean="0">
                <a:latin typeface="Times New Roman" panose="02020603050405020304" pitchFamily="18" charset="0"/>
              </a:rPr>
              <a:t>s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S es el valor del estado para la celda,</a:t>
            </a:r>
          </a:p>
          <a:p>
            <a:r>
              <a:rPr lang="es-AR" sz="1200" b="0" i="0" u="none" strike="noStrike" baseline="0" dirty="0" err="1" smtClean="0">
                <a:latin typeface="Times New Roman" panose="02020603050405020304" pitchFamily="18" charset="0"/>
              </a:rPr>
              <a:t>phase</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{activa, pasiva},</a:t>
            </a:r>
          </a:p>
          <a:p>
            <a:r>
              <a:rPr kumimoji="1" lang="pt-BR" sz="1200" b="0" i="0" u="none" strike="noStrike" kern="1200" baseline="0" dirty="0" smtClean="0">
                <a:solidFill>
                  <a:schemeClr val="tx1"/>
                </a:solidFill>
                <a:latin typeface="Times New Roman" pitchFamily="18" charset="0"/>
                <a:ea typeface="+mn-ea"/>
                <a:cs typeface="+mn-cs"/>
              </a:rPr>
              <a:t>s</a:t>
            </a:r>
            <a:r>
              <a:rPr lang="pt-BR" sz="1200" b="0" i="0" u="none" strike="noStrike" baseline="0" dirty="0" smtClean="0">
                <a:latin typeface="Times New Roman" panose="02020603050405020304" pitchFamily="18" charset="0"/>
              </a:rPr>
              <a:t>queue = { ((v1,</a:t>
            </a:r>
            <a:r>
              <a:rPr kumimoji="1" lang="pt-BR" sz="1200" b="0" i="0" u="none" strike="noStrike" kern="1200" baseline="0" dirty="0" smtClean="0">
                <a:solidFill>
                  <a:schemeClr val="tx1"/>
                </a:solidFill>
                <a:latin typeface="Times New Roman" pitchFamily="18" charset="0"/>
                <a:ea typeface="+mn-ea"/>
                <a:cs typeface="+mn-cs"/>
              </a:rPr>
              <a:t>s</a:t>
            </a:r>
            <a:r>
              <a:rPr lang="pt-BR" sz="1200" b="0" i="0" u="none" strike="noStrike" baseline="0" dirty="0" smtClean="0">
                <a:latin typeface="Times New Roman" panose="02020603050405020304" pitchFamily="18" charset="0"/>
              </a:rPr>
              <a:t>1),...,(vm,</a:t>
            </a:r>
            <a:r>
              <a:rPr kumimoji="1" lang="pt-BR" sz="1200" b="0" i="0" u="none" strike="noStrike" kern="1200" baseline="0" dirty="0" smtClean="0">
                <a:solidFill>
                  <a:schemeClr val="tx1"/>
                </a:solidFill>
                <a:latin typeface="Times New Roman" pitchFamily="18" charset="0"/>
                <a:ea typeface="+mn-ea"/>
                <a:cs typeface="+mn-cs"/>
              </a:rPr>
              <a:t>s</a:t>
            </a:r>
            <a:r>
              <a:rPr lang="pt-BR" sz="1200" b="0" i="0" u="none" strike="noStrike" baseline="0" dirty="0" smtClean="0">
                <a:latin typeface="Times New Roman" panose="02020603050405020304" pitchFamily="18" charset="0"/>
              </a:rPr>
              <a:t>m)) / m </a:t>
            </a:r>
            <a:r>
              <a:rPr kumimoji="1" lang="pt-BR" sz="1200" b="0" i="0" u="none" strike="noStrike" kern="1200" baseline="0" dirty="0" smtClean="0">
                <a:solidFill>
                  <a:schemeClr val="tx1"/>
                </a:solidFill>
                <a:latin typeface="Times New Roman" pitchFamily="18" charset="0"/>
                <a:ea typeface="+mn-ea"/>
                <a:cs typeface="+mn-cs"/>
              </a:rPr>
              <a:t>Î </a:t>
            </a:r>
            <a:r>
              <a:rPr lang="pt-BR" sz="1200" b="1" i="1" u="none" strike="noStrike" baseline="0" dirty="0" smtClean="0">
                <a:latin typeface="Times New Roman" panose="02020603050405020304" pitchFamily="18" charset="0"/>
              </a:rPr>
              <a:t>N </a:t>
            </a:r>
            <a:r>
              <a:rPr kumimoji="1" lang="pt-BR" sz="1200" b="0" i="0" u="none" strike="noStrike" kern="1200" baseline="0" dirty="0" smtClean="0">
                <a:solidFill>
                  <a:schemeClr val="tx1"/>
                </a:solidFill>
                <a:latin typeface="Times New Roman" pitchFamily="18" charset="0"/>
                <a:ea typeface="+mn-ea"/>
                <a:cs typeface="+mn-cs"/>
              </a:rPr>
              <a:t>Ù </a:t>
            </a:r>
            <a:r>
              <a:rPr lang="pt-BR" sz="1200" b="0" i="0" u="none" strike="noStrike" baseline="0" dirty="0" smtClean="0">
                <a:latin typeface="Times New Roman" panose="02020603050405020304" pitchFamily="18" charset="0"/>
              </a:rPr>
              <a:t>m </a:t>
            </a:r>
            <a:r>
              <a:rPr kumimoji="1" lang="pt-BR" sz="1200" b="0" i="0" u="none" strike="noStrike" kern="1200" baseline="0" dirty="0" smtClean="0">
                <a:solidFill>
                  <a:schemeClr val="tx1"/>
                </a:solidFill>
                <a:latin typeface="Times New Roman" pitchFamily="18" charset="0"/>
                <a:ea typeface="+mn-ea"/>
                <a:cs typeface="+mn-cs"/>
              </a:rPr>
              <a:t>&lt;¥) Ù " </a:t>
            </a:r>
            <a:r>
              <a:rPr lang="pt-BR" sz="1200" b="0" i="0" u="none" strike="noStrike" baseline="0" dirty="0" smtClean="0">
                <a:latin typeface="Times New Roman" panose="02020603050405020304" pitchFamily="18" charset="0"/>
              </a:rPr>
              <a:t>(i </a:t>
            </a:r>
            <a:r>
              <a:rPr kumimoji="1" lang="pt-BR" sz="1200" b="0" i="0" u="none" strike="noStrike" kern="1200" baseline="0" dirty="0" smtClean="0">
                <a:solidFill>
                  <a:schemeClr val="tx1"/>
                </a:solidFill>
                <a:latin typeface="Times New Roman" pitchFamily="18" charset="0"/>
                <a:ea typeface="+mn-ea"/>
                <a:cs typeface="+mn-cs"/>
              </a:rPr>
              <a:t>Î </a:t>
            </a:r>
            <a:r>
              <a:rPr lang="pt-BR" sz="1200" b="1" i="1" u="none" strike="noStrike" baseline="0" dirty="0" smtClean="0">
                <a:latin typeface="Times New Roman" panose="02020603050405020304" pitchFamily="18" charset="0"/>
              </a:rPr>
              <a:t>N</a:t>
            </a:r>
            <a:r>
              <a:rPr lang="pt-BR" sz="1200" b="0" i="0" u="none" strike="noStrike" baseline="0" dirty="0" smtClean="0">
                <a:latin typeface="Times New Roman" panose="02020603050405020304" pitchFamily="18" charset="0"/>
              </a:rPr>
              <a:t>, i </a:t>
            </a:r>
            <a:r>
              <a:rPr kumimoji="1" lang="pt-BR" sz="1200" b="0" i="0" u="none" strike="noStrike" kern="1200" baseline="0" dirty="0" smtClean="0">
                <a:solidFill>
                  <a:schemeClr val="tx1"/>
                </a:solidFill>
                <a:latin typeface="Times New Roman" pitchFamily="18" charset="0"/>
                <a:ea typeface="+mn-ea"/>
                <a:cs typeface="+mn-cs"/>
              </a:rPr>
              <a:t>Î </a:t>
            </a:r>
            <a:r>
              <a:rPr lang="pt-BR" sz="1200" b="0" i="0" u="none" strike="noStrike" baseline="0" dirty="0" smtClean="0">
                <a:latin typeface="Times New Roman" panose="02020603050405020304" pitchFamily="18" charset="0"/>
              </a:rPr>
              <a:t>[1,m]), vi </a:t>
            </a:r>
            <a:r>
              <a:rPr kumimoji="1" lang="pt-BR" sz="1200" b="0" i="0" u="none" strike="noStrike" kern="1200" baseline="0" dirty="0" smtClean="0">
                <a:solidFill>
                  <a:schemeClr val="tx1"/>
                </a:solidFill>
                <a:latin typeface="Times New Roman" pitchFamily="18" charset="0"/>
                <a:ea typeface="+mn-ea"/>
                <a:cs typeface="+mn-cs"/>
              </a:rPr>
              <a:t>Î </a:t>
            </a:r>
            <a:r>
              <a:rPr lang="pt-BR" sz="1200" b="0" i="0" u="none" strike="noStrike" baseline="0" dirty="0" smtClean="0">
                <a:latin typeface="Times New Roman" panose="02020603050405020304" pitchFamily="18" charset="0"/>
              </a:rPr>
              <a:t>S </a:t>
            </a:r>
            <a:r>
              <a:rPr kumimoji="1" lang="pt-BR" sz="1200" b="0" i="0" u="none" strike="noStrike" kern="1200" baseline="0" dirty="0" smtClean="0">
                <a:solidFill>
                  <a:schemeClr val="tx1"/>
                </a:solidFill>
                <a:latin typeface="Times New Roman" pitchFamily="18" charset="0"/>
                <a:ea typeface="+mn-ea"/>
                <a:cs typeface="+mn-cs"/>
              </a:rPr>
              <a:t>Ù s</a:t>
            </a:r>
            <a:r>
              <a:rPr lang="pt-BR" sz="1200" b="0" i="0" u="none" strike="noStrike" baseline="0" dirty="0" smtClean="0">
                <a:latin typeface="Times New Roman" panose="02020603050405020304" pitchFamily="18" charset="0"/>
              </a:rPr>
              <a:t>i</a:t>
            </a:r>
          </a:p>
          <a:p>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R</a:t>
            </a:r>
            <a:r>
              <a:rPr lang="es-AR" sz="1200" b="0" i="0" u="none" strike="noStrike" baseline="0" dirty="0" smtClean="0">
                <a:latin typeface="Times New Roman" panose="02020603050405020304" pitchFamily="18" charset="0"/>
              </a:rPr>
              <a:t>0+</a:t>
            </a:r>
            <a:r>
              <a:rPr kumimoji="1" lang="es-AR" sz="1200" b="0" i="0" u="none" strike="noStrike" kern="1200" baseline="0" dirty="0" smtClean="0">
                <a:solidFill>
                  <a:schemeClr val="tx1"/>
                </a:solidFill>
                <a:latin typeface="Times New Roman" pitchFamily="18" charset="0"/>
                <a:ea typeface="+mn-ea"/>
                <a:cs typeface="+mn-cs"/>
              </a:rPr>
              <a:t>È ¥</a:t>
            </a:r>
            <a:r>
              <a:rPr lang="es-AR" sz="1200" b="0" i="0" u="none" strike="noStrike" baseline="0" dirty="0" smtClean="0">
                <a:latin typeface="Times New Roman" panose="02020603050405020304" pitchFamily="18" charset="0"/>
              </a:rPr>
              <a:t>}; y</a:t>
            </a:r>
          </a:p>
          <a:p>
            <a:r>
              <a:rPr kumimoji="1" lang="es-AR" sz="1200" b="0" i="0" u="none" strike="noStrike" kern="1200" baseline="0" dirty="0" smtClean="0">
                <a:solidFill>
                  <a:schemeClr val="tx1"/>
                </a:solidFill>
                <a:latin typeface="Times New Roman" pitchFamily="18" charset="0"/>
                <a:ea typeface="+mn-ea"/>
                <a:cs typeface="+mn-cs"/>
              </a:rPr>
              <a:t>s Î </a:t>
            </a:r>
            <a:r>
              <a:rPr lang="es-AR" sz="1200" b="1" i="1" u="none" strike="noStrike" baseline="0" dirty="0" smtClean="0">
                <a:latin typeface="Times New Roman" panose="02020603050405020304" pitchFamily="18" charset="0"/>
              </a:rPr>
              <a:t>R</a:t>
            </a:r>
            <a:r>
              <a:rPr lang="es-AR" sz="1200" b="0" i="0" u="none" strike="noStrike" baseline="0" dirty="0" smtClean="0">
                <a:latin typeface="Times New Roman" panose="02020603050405020304" pitchFamily="18" charset="0"/>
              </a:rPr>
              <a:t>0+ </a:t>
            </a:r>
            <a:r>
              <a:rPr kumimoji="1" lang="es-AR" sz="1200" b="0" i="0" u="none" strike="noStrike" kern="1200" baseline="0" dirty="0" smtClean="0">
                <a:solidFill>
                  <a:schemeClr val="tx1"/>
                </a:solidFill>
                <a:latin typeface="Times New Roman" pitchFamily="18" charset="0"/>
                <a:ea typeface="+mn-ea"/>
                <a:cs typeface="+mn-cs"/>
              </a:rPr>
              <a:t>È ¥</a:t>
            </a:r>
          </a:p>
          <a:p>
            <a:r>
              <a:rPr lang="es-AR" sz="1200" b="0" i="0" u="none" strike="noStrike" baseline="0" dirty="0" smtClean="0">
                <a:latin typeface="Times New Roman" panose="02020603050405020304" pitchFamily="18" charset="0"/>
              </a:rPr>
              <a:t>} ;</a:t>
            </a:r>
          </a:p>
          <a:p>
            <a:r>
              <a:rPr lang="es-AR" sz="1200" b="1" i="0" u="none" strike="noStrike" baseline="0" dirty="0" smtClean="0">
                <a:latin typeface="Times New Roman" panose="02020603050405020304" pitchFamily="18" charset="0"/>
              </a:rPr>
              <a:t>N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err="1" smtClean="0">
                <a:latin typeface="Times New Roman" panose="02020603050405020304" pitchFamily="18" charset="0"/>
              </a:rPr>
              <a:t>S</a:t>
            </a:r>
            <a:r>
              <a:rPr kumimoji="1" lang="es-AR" sz="1200" b="0" i="0" u="none" strike="noStrike" kern="1200" baseline="0" dirty="0" err="1" smtClean="0">
                <a:solidFill>
                  <a:schemeClr val="tx1"/>
                </a:solidFill>
                <a:latin typeface="Times New Roman" pitchFamily="18" charset="0"/>
                <a:ea typeface="+mn-ea"/>
                <a:cs typeface="+mn-cs"/>
              </a:rPr>
              <a:t>h+m</a:t>
            </a:r>
            <a:r>
              <a:rPr lang="es-AR" sz="1200" b="0" i="0" u="none" strike="noStrike" baseline="0" dirty="0" smtClean="0">
                <a:latin typeface="Times New Roman" panose="02020603050405020304" pitchFamily="18" charset="0"/>
              </a:rPr>
              <a:t>, es el conjunto de estados de los eventos de entrada almacenados;</a:t>
            </a:r>
          </a:p>
          <a:p>
            <a:r>
              <a:rPr lang="es-AR" sz="1200" b="1" i="0" u="none" strike="noStrike" baseline="0" dirty="0" smtClean="0">
                <a:latin typeface="Times New Roman" panose="02020603050405020304" pitchFamily="18" charset="0"/>
              </a:rPr>
              <a:t>d </a:t>
            </a:r>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R</a:t>
            </a:r>
            <a:r>
              <a:rPr lang="es-AR" sz="1200" b="0" i="0" u="none" strike="noStrike" baseline="0" dirty="0" smtClean="0">
                <a:latin typeface="Times New Roman" panose="02020603050405020304" pitchFamily="18" charset="0"/>
              </a:rPr>
              <a:t>0+, d &lt; </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es la demora de transporte de la celda;</a:t>
            </a:r>
          </a:p>
          <a:p>
            <a:r>
              <a:rPr kumimoji="1" lang="es-AR" sz="1200" b="0" i="0" u="none" strike="noStrike" kern="1200" baseline="0" dirty="0" err="1" smtClean="0">
                <a:solidFill>
                  <a:schemeClr val="tx1"/>
                </a:solidFill>
                <a:latin typeface="Times New Roman" pitchFamily="18" charset="0"/>
                <a:ea typeface="+mn-ea"/>
                <a:cs typeface="+mn-cs"/>
              </a:rPr>
              <a:t>d</a:t>
            </a:r>
            <a:r>
              <a:rPr lang="es-AR" sz="1200" b="1" i="0" u="none" strike="noStrike" baseline="0" dirty="0" err="1" smtClean="0">
                <a:latin typeface="Times New Roman" panose="02020603050405020304" pitchFamily="18" charset="0"/>
              </a:rPr>
              <a:t>int</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q ® q </a:t>
            </a:r>
            <a:r>
              <a:rPr lang="es-AR" sz="1200" b="0" i="0" u="none" strike="noStrike" baseline="0" dirty="0" smtClean="0">
                <a:latin typeface="Times New Roman" panose="02020603050405020304" pitchFamily="18" charset="0"/>
              </a:rPr>
              <a:t>es la función de transición interna;</a:t>
            </a:r>
          </a:p>
          <a:p>
            <a:r>
              <a:rPr kumimoji="1" lang="es-AR" sz="1200" b="0" i="0" u="none" strike="noStrike" kern="1200" baseline="0" dirty="0" err="1" smtClean="0">
                <a:solidFill>
                  <a:schemeClr val="tx1"/>
                </a:solidFill>
                <a:latin typeface="Times New Roman" pitchFamily="18" charset="0"/>
                <a:ea typeface="+mn-ea"/>
                <a:cs typeface="+mn-cs"/>
              </a:rPr>
              <a:t>d</a:t>
            </a:r>
            <a:r>
              <a:rPr lang="es-AR" sz="1200" b="1" i="0" u="none" strike="noStrike" baseline="0" dirty="0" err="1" smtClean="0">
                <a:latin typeface="Times New Roman" panose="02020603050405020304" pitchFamily="18" charset="0"/>
              </a:rPr>
              <a:t>ext</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Qx</a:t>
            </a:r>
            <a:r>
              <a:rPr lang="es-AR" sz="1200" b="0" i="1" u="none" strike="noStrike" baseline="0" dirty="0" err="1" smtClean="0">
                <a:latin typeface="Times New Roman" panose="02020603050405020304" pitchFamily="18" charset="0"/>
              </a:rPr>
              <a:t>X</a:t>
            </a:r>
            <a:r>
              <a:rPr lang="es-AR" sz="1200" b="0" i="1"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 q </a:t>
            </a:r>
            <a:r>
              <a:rPr lang="es-AR" sz="1200" b="0" i="0" u="none" strike="noStrike" baseline="0" dirty="0" smtClean="0">
                <a:latin typeface="Times New Roman" panose="02020603050405020304" pitchFamily="18" charset="0"/>
              </a:rPr>
              <a:t>es la función de transición externa, donde Q es el conjunto de estados definido</a:t>
            </a:r>
          </a:p>
          <a:p>
            <a:r>
              <a:rPr lang="es-AR" sz="1200" b="0" i="0" u="none" strike="noStrike" baseline="0" dirty="0" smtClean="0">
                <a:latin typeface="Times New Roman" panose="02020603050405020304" pitchFamily="18" charset="0"/>
              </a:rPr>
              <a:t>como:</a:t>
            </a:r>
          </a:p>
          <a:p>
            <a:r>
              <a:rPr lang="pt-BR" sz="1200" b="0" i="0" u="none" strike="noStrike" baseline="0" dirty="0" smtClean="0">
                <a:latin typeface="Times New Roman" panose="02020603050405020304" pitchFamily="18" charset="0"/>
              </a:rPr>
              <a:t>Q = { (s, e) / s </a:t>
            </a:r>
            <a:r>
              <a:rPr kumimoji="1" lang="pt-BR" sz="1200" b="0" i="0" u="none" strike="noStrike" kern="1200" baseline="0" dirty="0" smtClean="0">
                <a:solidFill>
                  <a:schemeClr val="tx1"/>
                </a:solidFill>
                <a:latin typeface="Times New Roman" pitchFamily="18" charset="0"/>
                <a:ea typeface="+mn-ea"/>
                <a:cs typeface="+mn-cs"/>
              </a:rPr>
              <a:t>Î q </a:t>
            </a:r>
            <a:r>
              <a:rPr lang="pt-BR" sz="1200" b="0" i="0" u="none" strike="noStrike" baseline="0" dirty="0" smtClean="0">
                <a:latin typeface="Times New Roman" panose="02020603050405020304" pitchFamily="18" charset="0"/>
              </a:rPr>
              <a:t>x N x d; e </a:t>
            </a:r>
            <a:r>
              <a:rPr kumimoji="1" lang="pt-BR" sz="1200" b="0" i="0" u="none" strike="noStrike" kern="1200" baseline="0" dirty="0" smtClean="0">
                <a:solidFill>
                  <a:schemeClr val="tx1"/>
                </a:solidFill>
                <a:latin typeface="Times New Roman" pitchFamily="18" charset="0"/>
                <a:ea typeface="+mn-ea"/>
                <a:cs typeface="+mn-cs"/>
              </a:rPr>
              <a:t>Î </a:t>
            </a:r>
            <a:r>
              <a:rPr lang="pt-BR" sz="1200" b="0" i="0" u="none" strike="noStrike" baseline="0" dirty="0" smtClean="0">
                <a:latin typeface="Times New Roman" panose="02020603050405020304" pitchFamily="18" charset="0"/>
              </a:rPr>
              <a:t>[0, D(s)]};</a:t>
            </a:r>
          </a:p>
          <a:p>
            <a:r>
              <a:rPr kumimoji="1" lang="es-AR" sz="1200" b="0" i="0" u="none" strike="noStrike" kern="1200" baseline="0" dirty="0" smtClean="0">
                <a:solidFill>
                  <a:schemeClr val="tx1"/>
                </a:solidFill>
                <a:latin typeface="Times New Roman" pitchFamily="18" charset="0"/>
                <a:ea typeface="+mn-ea"/>
                <a:cs typeface="+mn-cs"/>
              </a:rPr>
              <a:t>t</a:t>
            </a:r>
            <a:r>
              <a:rPr lang="es-AR" sz="1200" b="0" i="0" u="none" strike="noStrike" baseline="0" dirty="0" smtClean="0">
                <a:latin typeface="Times New Roman" panose="02020603050405020304" pitchFamily="18" charset="0"/>
              </a:rPr>
              <a:t>: N </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S es la función de cálculo local;</a:t>
            </a:r>
          </a:p>
          <a:p>
            <a:r>
              <a:rPr kumimoji="1" lang="es-AR" sz="1200" b="0" i="0" u="none" strike="noStrike" kern="1200" baseline="0" dirty="0" smtClean="0">
                <a:solidFill>
                  <a:schemeClr val="tx1"/>
                </a:solidFill>
                <a:latin typeface="Times New Roman" pitchFamily="18" charset="0"/>
                <a:ea typeface="+mn-ea"/>
                <a:cs typeface="+mn-cs"/>
              </a:rPr>
              <a:t>l</a:t>
            </a:r>
            <a:r>
              <a:rPr lang="es-AR" sz="1200" b="0" i="0" u="none" strike="noStrike" baseline="0" dirty="0" smtClean="0">
                <a:latin typeface="Times New Roman" panose="02020603050405020304" pitchFamily="18" charset="0"/>
              </a:rPr>
              <a:t>: S </a:t>
            </a:r>
            <a:r>
              <a:rPr kumimoji="1" lang="es-AR" sz="1200" b="0" i="0" u="none" strike="noStrike" kern="1200" baseline="0" dirty="0" smtClean="0">
                <a:solidFill>
                  <a:schemeClr val="tx1"/>
                </a:solidFill>
                <a:latin typeface="Times New Roman" pitchFamily="18" charset="0"/>
                <a:ea typeface="+mn-ea"/>
                <a:cs typeface="+mn-cs"/>
              </a:rPr>
              <a:t>®</a:t>
            </a:r>
            <a:r>
              <a:rPr lang="es-AR" sz="1200" b="0" i="1" u="none" strike="noStrike" baseline="0" dirty="0" smtClean="0">
                <a:latin typeface="Times New Roman" panose="02020603050405020304" pitchFamily="18" charset="0"/>
              </a:rPr>
              <a:t>Y </a:t>
            </a:r>
            <a:r>
              <a:rPr lang="es-AR" sz="1200" b="0" i="0" u="none" strike="noStrike" baseline="0" dirty="0" smtClean="0">
                <a:latin typeface="Times New Roman" panose="02020603050405020304" pitchFamily="18" charset="0"/>
              </a:rPr>
              <a:t>es la función de salida; y</a:t>
            </a:r>
          </a:p>
          <a:p>
            <a:r>
              <a:rPr lang="es-AR" sz="1200" b="1" i="0" u="none" strike="noStrike" baseline="0" dirty="0" smtClean="0">
                <a:latin typeface="Times New Roman" panose="02020603050405020304" pitchFamily="18" charset="0"/>
              </a:rPr>
              <a:t>D</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q </a:t>
            </a:r>
            <a:r>
              <a:rPr lang="es-AR" sz="1200" b="0" i="0" u="none" strike="noStrike" baseline="0" dirty="0" smtClean="0">
                <a:latin typeface="Times New Roman" panose="02020603050405020304" pitchFamily="18" charset="0"/>
              </a:rPr>
              <a:t>x N x d </a:t>
            </a:r>
            <a:r>
              <a:rPr kumimoji="1" lang="es-AR" sz="1200" b="0" i="0" u="none" strike="noStrike" kern="1200" baseline="0" dirty="0" smtClean="0">
                <a:solidFill>
                  <a:schemeClr val="tx1"/>
                </a:solidFill>
                <a:latin typeface="Times New Roman" pitchFamily="18" charset="0"/>
                <a:ea typeface="+mn-ea"/>
                <a:cs typeface="+mn-cs"/>
              </a:rPr>
              <a:t>® </a:t>
            </a:r>
            <a:r>
              <a:rPr lang="es-AR" sz="1200" b="1" i="1" u="none" strike="noStrike" baseline="0" dirty="0" smtClean="0">
                <a:latin typeface="Times New Roman" panose="02020603050405020304" pitchFamily="18" charset="0"/>
              </a:rPr>
              <a:t>R</a:t>
            </a:r>
            <a:r>
              <a:rPr lang="es-AR" sz="1200" b="0" i="0" u="none" strike="noStrike" baseline="0" dirty="0" smtClean="0">
                <a:latin typeface="Times New Roman" panose="02020603050405020304" pitchFamily="18" charset="0"/>
              </a:rPr>
              <a:t>0+ </a:t>
            </a:r>
            <a:r>
              <a:rPr kumimoji="1" lang="es-AR" sz="1200" b="0" i="0" u="none" strike="noStrike" kern="1200" baseline="0" dirty="0" smtClean="0">
                <a:solidFill>
                  <a:schemeClr val="tx1"/>
                </a:solidFill>
                <a:latin typeface="Times New Roman" pitchFamily="18" charset="0"/>
                <a:ea typeface="+mn-ea"/>
                <a:cs typeface="+mn-cs"/>
              </a:rPr>
              <a:t>È ¥</a:t>
            </a:r>
            <a:r>
              <a:rPr lang="es-AR" sz="1200" b="0" i="0" u="none" strike="noStrike" baseline="0" dirty="0" smtClean="0">
                <a:latin typeface="Times New Roman" panose="02020603050405020304" pitchFamily="18" charset="0"/>
              </a:rPr>
              <a:t>, es la función de duración de vida del estado.</a:t>
            </a:r>
          </a:p>
          <a:p>
            <a:endParaRPr lang="es-AR" sz="1200" b="0" i="0" u="none" strike="noStrike" baseline="0" dirty="0" smtClean="0">
              <a:latin typeface="Times New Roman" panose="02020603050405020304" pitchFamily="18" charset="0"/>
            </a:endParaRPr>
          </a:p>
          <a:p>
            <a:endParaRPr lang="es-AR" sz="1200" b="0" i="0" u="none" strike="noStrike" baseline="0" dirty="0" smtClean="0">
              <a:latin typeface="Times New Roman" panose="02020603050405020304" pitchFamily="18" charset="0"/>
            </a:endParaRPr>
          </a:p>
          <a:p>
            <a:endParaRPr lang="es-AR" sz="1200" b="0" i="0" u="none" strike="noStrike" baseline="0" dirty="0" smtClean="0">
              <a:latin typeface="Times New Roman" panose="02020603050405020304" pitchFamily="18" charset="0"/>
            </a:endParaRPr>
          </a:p>
          <a:p>
            <a:r>
              <a:rPr lang="pt-BR" sz="1200" b="0" i="0" u="none" strike="noStrike" baseline="0" dirty="0" smtClean="0">
                <a:latin typeface="Times New Roman" panose="02020603050405020304" pitchFamily="18" charset="0"/>
              </a:rPr>
              <a:t>GCC = &lt; Xlist, Ylist, I, </a:t>
            </a:r>
            <a:r>
              <a:rPr lang="pt-BR" sz="1200" b="0" i="1" u="none" strike="noStrike" baseline="0" dirty="0" smtClean="0">
                <a:latin typeface="Times New Roman" panose="02020603050405020304" pitchFamily="18" charset="0"/>
              </a:rPr>
              <a:t>X</a:t>
            </a:r>
            <a:r>
              <a:rPr lang="pt-BR" sz="1200" b="0" i="0" u="none" strike="noStrike" baseline="0" dirty="0" smtClean="0">
                <a:latin typeface="Times New Roman" panose="02020603050405020304" pitchFamily="18" charset="0"/>
              </a:rPr>
              <a:t>, </a:t>
            </a:r>
            <a:r>
              <a:rPr lang="pt-BR" sz="1200" b="0" i="1" u="none" strike="noStrike" baseline="0" dirty="0" smtClean="0">
                <a:latin typeface="Times New Roman" panose="02020603050405020304" pitchFamily="18" charset="0"/>
              </a:rPr>
              <a:t>Y</a:t>
            </a:r>
            <a:r>
              <a:rPr lang="pt-BR" sz="1200" b="0" i="0" u="none" strike="noStrike" baseline="0" dirty="0" smtClean="0">
                <a:latin typeface="Times New Roman" panose="02020603050405020304" pitchFamily="18" charset="0"/>
              </a:rPr>
              <a:t>, n, {t1,...,tn}, </a:t>
            </a:r>
            <a:r>
              <a:rPr kumimoji="1" lang="pt-BR" sz="1200" b="0" i="0" u="none" strike="noStrike" kern="1200" baseline="0" dirty="0" smtClean="0">
                <a:solidFill>
                  <a:schemeClr val="tx1"/>
                </a:solidFill>
                <a:latin typeface="Times New Roman" pitchFamily="18" charset="0"/>
                <a:ea typeface="+mn-ea"/>
                <a:cs typeface="+mn-cs"/>
              </a:rPr>
              <a:t>h</a:t>
            </a:r>
            <a:r>
              <a:rPr lang="pt-BR" sz="1200" b="0" i="0" u="none" strike="noStrike" baseline="0" dirty="0" smtClean="0">
                <a:latin typeface="Times New Roman" panose="02020603050405020304" pitchFamily="18" charset="0"/>
              </a:rPr>
              <a:t>, N, C, B, Z, select &gt;</a:t>
            </a:r>
          </a:p>
          <a:p>
            <a:r>
              <a:rPr lang="es-AR" sz="1200" b="0" i="0" u="none" strike="noStrike" baseline="0" dirty="0" smtClean="0">
                <a:latin typeface="Times New Roman" panose="02020603050405020304" pitchFamily="18" charset="0"/>
              </a:rPr>
              <a:t>En este caso,</a:t>
            </a:r>
          </a:p>
          <a:p>
            <a:r>
              <a:rPr lang="es-AR" sz="1200" b="1" i="0" u="none" strike="noStrike" baseline="0" dirty="0" err="1" smtClean="0">
                <a:latin typeface="Times New Roman" panose="02020603050405020304" pitchFamily="18" charset="0"/>
              </a:rPr>
              <a:t>Ylist</a:t>
            </a:r>
            <a:r>
              <a:rPr lang="es-AR" sz="1200" b="1" i="0"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es la lista de acoplamiento de salida;</a:t>
            </a:r>
          </a:p>
          <a:p>
            <a:r>
              <a:rPr lang="es-AR" sz="1200" b="1" i="0" u="none" strike="noStrike" baseline="0" dirty="0" err="1" smtClean="0">
                <a:latin typeface="Times New Roman" panose="02020603050405020304" pitchFamily="18" charset="0"/>
              </a:rPr>
              <a:t>Xlist</a:t>
            </a:r>
            <a:r>
              <a:rPr lang="es-AR" sz="1200" b="1" i="0"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es la lista de acoplamiento de entrada;</a:t>
            </a:r>
          </a:p>
          <a:p>
            <a:r>
              <a:rPr lang="es-AR" sz="1200" b="1" i="0"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representa la definición de la interfaz modular del modelo;</a:t>
            </a:r>
          </a:p>
          <a:p>
            <a:r>
              <a:rPr lang="es-AR" sz="1200" b="1" i="1" u="none" strike="noStrike" baseline="0" dirty="0" smtClean="0">
                <a:latin typeface="Times New Roman" panose="02020603050405020304" pitchFamily="18" charset="0"/>
              </a:rPr>
              <a:t>X </a:t>
            </a:r>
            <a:r>
              <a:rPr lang="es-AR" sz="1200" b="0" i="0" u="none" strike="noStrike" baseline="0" dirty="0" smtClean="0">
                <a:latin typeface="Times New Roman" panose="02020603050405020304" pitchFamily="18" charset="0"/>
              </a:rPr>
              <a:t>es el conjunto de eventos externos de entrada;</a:t>
            </a:r>
          </a:p>
          <a:p>
            <a:r>
              <a:rPr lang="es-AR" sz="1200" b="1" i="1" u="none" strike="noStrike" baseline="0" dirty="0" smtClean="0">
                <a:latin typeface="Times New Roman" panose="02020603050405020304" pitchFamily="18" charset="0"/>
              </a:rPr>
              <a:t>Y </a:t>
            </a:r>
            <a:r>
              <a:rPr lang="es-AR" sz="1200" b="0" i="0" u="none" strike="noStrike" baseline="0" dirty="0" smtClean="0">
                <a:latin typeface="Times New Roman" panose="02020603050405020304" pitchFamily="18" charset="0"/>
              </a:rPr>
              <a:t>es el conjunto de eventos externos de salida;</a:t>
            </a:r>
          </a:p>
          <a:p>
            <a:r>
              <a:rPr lang="es-AR" sz="1200" b="1" i="0" u="none" strike="noStrike" baseline="0" dirty="0" smtClean="0">
                <a:latin typeface="Times New Roman" panose="02020603050405020304" pitchFamily="18" charset="0"/>
              </a:rPr>
              <a:t>n </a:t>
            </a:r>
            <a:r>
              <a:rPr lang="es-AR" sz="1200" b="0" i="0" u="none" strike="noStrike" baseline="0" dirty="0" smtClean="0">
                <a:latin typeface="Times New Roman" panose="02020603050405020304" pitchFamily="18" charset="0"/>
              </a:rPr>
              <a:t>es la dimensión del espacio de celdas;</a:t>
            </a:r>
          </a:p>
          <a:p>
            <a:r>
              <a:rPr lang="es-AR" sz="1200" b="0" i="0" u="none" strike="noStrike" baseline="0" dirty="0" smtClean="0">
                <a:latin typeface="Times New Roman" panose="02020603050405020304" pitchFamily="18" charset="0"/>
              </a:rPr>
              <a:t>{</a:t>
            </a:r>
            <a:r>
              <a:rPr lang="es-AR" sz="1200" b="1" i="0" u="none" strike="noStrike" baseline="0" dirty="0" smtClean="0">
                <a:latin typeface="Times New Roman" panose="02020603050405020304" pitchFamily="18" charset="0"/>
              </a:rPr>
              <a:t>t1,...,</a:t>
            </a:r>
            <a:r>
              <a:rPr lang="es-AR" sz="1200" b="1" i="0" u="none" strike="noStrike" baseline="0" dirty="0" err="1" smtClean="0">
                <a:latin typeface="Times New Roman" panose="02020603050405020304" pitchFamily="18" charset="0"/>
              </a:rPr>
              <a:t>tn</a:t>
            </a:r>
            <a:r>
              <a:rPr lang="es-AR" sz="1200" b="0" i="0" u="none" strike="noStrike" baseline="0" dirty="0" smtClean="0">
                <a:latin typeface="Times New Roman" panose="02020603050405020304" pitchFamily="18" charset="0"/>
              </a:rPr>
              <a:t>} es la cantidad de celdas en cada una de las dimensiones;</a:t>
            </a:r>
          </a:p>
          <a:p>
            <a:r>
              <a:rPr kumimoji="1" lang="es-AR" sz="1200" b="1" i="0" u="none" strike="noStrike" kern="1200" baseline="0" smtClean="0">
                <a:solidFill>
                  <a:schemeClr val="tx1"/>
                </a:solidFill>
                <a:latin typeface="Times New Roman" pitchFamily="18" charset="0"/>
                <a:ea typeface="+mn-ea"/>
                <a:cs typeface="+mn-cs"/>
              </a:rPr>
              <a:t>Eta</a:t>
            </a:r>
            <a:r>
              <a:rPr kumimoji="1" lang="es-AR" sz="1200" b="0" i="0" u="none" strike="noStrike" kern="1200" baseline="0" smtClean="0">
                <a:solidFill>
                  <a:schemeClr val="tx1"/>
                </a:solidFill>
                <a:latin typeface="Times New Roman" pitchFamily="18" charset="0"/>
                <a:ea typeface="+mn-ea"/>
                <a:cs typeface="+mn-cs"/>
              </a:rPr>
              <a:t> </a:t>
            </a:r>
            <a:r>
              <a:rPr lang="es-AR" sz="1200" b="0" i="0" u="none" strike="noStrike" baseline="0" smtClean="0">
                <a:latin typeface="Times New Roman" panose="02020603050405020304" pitchFamily="18" charset="0"/>
              </a:rPr>
              <a:t>es </a:t>
            </a:r>
            <a:r>
              <a:rPr lang="es-AR" sz="1200" b="0" i="0" u="none" strike="noStrike" baseline="0" dirty="0" smtClean="0">
                <a:latin typeface="Times New Roman" panose="02020603050405020304" pitchFamily="18" charset="0"/>
              </a:rPr>
              <a:t>el tamaño de la vecindad;</a:t>
            </a:r>
          </a:p>
          <a:p>
            <a:r>
              <a:rPr lang="es-AR" sz="1200" b="1" i="0" u="none" strike="noStrike" baseline="0" dirty="0" smtClean="0">
                <a:latin typeface="Times New Roman" panose="02020603050405020304" pitchFamily="18" charset="0"/>
              </a:rPr>
              <a:t>N </a:t>
            </a:r>
            <a:r>
              <a:rPr lang="es-AR" sz="1200" b="0" i="0" u="none" strike="noStrike" baseline="0" dirty="0" smtClean="0">
                <a:latin typeface="Times New Roman" panose="02020603050405020304" pitchFamily="18" charset="0"/>
              </a:rPr>
              <a:t>es el conjunto de vecindad;</a:t>
            </a:r>
          </a:p>
          <a:p>
            <a:r>
              <a:rPr lang="es-AR" sz="1200" b="1" i="0" u="none" strike="noStrike" baseline="0" dirty="0" smtClean="0">
                <a:latin typeface="Times New Roman" panose="02020603050405020304" pitchFamily="18" charset="0"/>
              </a:rPr>
              <a:t>C </a:t>
            </a:r>
            <a:r>
              <a:rPr lang="es-AR" sz="1200" b="0" i="0" u="none" strike="noStrike" baseline="0" dirty="0" smtClean="0">
                <a:latin typeface="Times New Roman" panose="02020603050405020304" pitchFamily="18" charset="0"/>
              </a:rPr>
              <a:t>es el espacio de celdas;</a:t>
            </a:r>
          </a:p>
          <a:p>
            <a:r>
              <a:rPr lang="es-AR" sz="1200" b="1" i="0" u="none" strike="noStrike" baseline="0" dirty="0" smtClean="0">
                <a:latin typeface="Times New Roman" panose="02020603050405020304" pitchFamily="18" charset="0"/>
              </a:rPr>
              <a:t>B </a:t>
            </a:r>
            <a:r>
              <a:rPr lang="es-AR" sz="1200" b="0" i="0" u="none" strike="noStrike" baseline="0" dirty="0" smtClean="0">
                <a:latin typeface="Times New Roman" panose="02020603050405020304" pitchFamily="18" charset="0"/>
              </a:rPr>
              <a:t>es el conjunto de celdas del borde;</a:t>
            </a:r>
          </a:p>
          <a:p>
            <a:r>
              <a:rPr lang="es-AR" sz="1200" b="1" i="0" u="none" strike="noStrike" baseline="0" dirty="0" smtClean="0">
                <a:latin typeface="Times New Roman" panose="02020603050405020304" pitchFamily="18" charset="0"/>
              </a:rPr>
              <a:t>Z </a:t>
            </a:r>
            <a:r>
              <a:rPr lang="es-AR" sz="1200" b="0" i="0" u="none" strike="noStrike" baseline="0" dirty="0" smtClean="0">
                <a:latin typeface="Times New Roman" panose="02020603050405020304" pitchFamily="18" charset="0"/>
              </a:rPr>
              <a:t>es la función de traducción; y</a:t>
            </a:r>
          </a:p>
          <a:p>
            <a:r>
              <a:rPr lang="es-AR" sz="1200" b="1" i="0" u="none" strike="noStrike" baseline="0" dirty="0" err="1" smtClean="0">
                <a:latin typeface="Times New Roman" panose="02020603050405020304" pitchFamily="18" charset="0"/>
              </a:rPr>
              <a:t>select</a:t>
            </a:r>
            <a:r>
              <a:rPr lang="es-AR" sz="1200" b="1" i="0"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es la función de selección ante eventos simultáneos.</a:t>
            </a:r>
          </a:p>
          <a:p>
            <a:r>
              <a:rPr lang="es-AR" sz="1200" b="0" i="0" u="none" strike="noStrike" baseline="0" dirty="0" smtClean="0">
                <a:latin typeface="Times New Roman" panose="02020603050405020304" pitchFamily="18" charset="0"/>
              </a:rPr>
              <a:t>Donde, para </a:t>
            </a:r>
            <a:r>
              <a:rPr kumimoji="1" lang="es-AR" sz="1200" b="0" i="0" u="none" strike="noStrike" kern="1200" baseline="0" dirty="0" smtClean="0">
                <a:solidFill>
                  <a:schemeClr val="tx1"/>
                </a:solidFill>
                <a:latin typeface="Times New Roman" pitchFamily="18" charset="0"/>
                <a:ea typeface="+mn-ea"/>
                <a:cs typeface="+mn-cs"/>
              </a:rPr>
              <a:t>#T &lt; ¥  Ù </a:t>
            </a:r>
            <a:r>
              <a:rPr lang="es-AR" sz="1200" b="0" i="0" u="none" strike="noStrike" baseline="0" dirty="0" smtClean="0">
                <a:latin typeface="Times New Roman" panose="02020603050405020304" pitchFamily="18" charset="0"/>
              </a:rPr>
              <a:t>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a:t>
            </a:r>
            <a:r>
              <a:rPr kumimoji="1" lang="es-AR" sz="1200" b="0" i="1" u="none" strike="noStrike" kern="1200" baseline="0" dirty="0" smtClean="0">
                <a:solidFill>
                  <a:schemeClr val="tx1"/>
                </a:solidFill>
                <a:latin typeface="Times New Roman" pitchFamily="18" charset="0"/>
                <a:ea typeface="+mn-ea"/>
                <a:cs typeface="+mn-cs"/>
              </a:rPr>
              <a:t>N </a:t>
            </a:r>
            <a:r>
              <a:rPr lang="es-AR" sz="1200" b="0" i="0" u="none" strike="noStrike" baseline="0" dirty="0" smtClean="0">
                <a:latin typeface="Times New Roman" panose="02020603050405020304" pitchFamily="18" charset="0"/>
              </a:rPr>
              <a:t>, </a:t>
            </a:r>
            <a:r>
              <a:rPr kumimoji="1" lang="es-AR" sz="1200" b="0" i="1" u="none" strike="noStrike" kern="1200" baseline="0" dirty="0" smtClean="0">
                <a:solidFill>
                  <a:schemeClr val="tx1"/>
                </a:solidFill>
                <a:latin typeface="Times New Roman" pitchFamily="18" charset="0"/>
                <a:ea typeface="+mn-ea"/>
                <a:cs typeface="+mn-cs"/>
              </a:rPr>
              <a:t>Z</a:t>
            </a:r>
            <a:r>
              <a:rPr lang="es-AR" sz="1200" b="0" i="0" u="none" strike="noStrike" baseline="0" dirty="0" smtClean="0">
                <a:latin typeface="Times New Roman" panose="02020603050405020304" pitchFamily="18" charset="0"/>
              </a:rPr>
              <a:t>, </a:t>
            </a:r>
            <a:r>
              <a:rPr lang="es-AR" sz="1200" b="1" i="1" u="none" strike="noStrike" baseline="0" dirty="0" smtClean="0">
                <a:latin typeface="Times New Roman" panose="02020603050405020304" pitchFamily="18" charset="0"/>
              </a:rPr>
              <a:t>R</a:t>
            </a:r>
            <a:r>
              <a:rPr lang="es-AR" sz="1200" b="0" i="0" u="none" strike="noStrike" baseline="0" dirty="0" smtClean="0">
                <a:latin typeface="Times New Roman" panose="02020603050405020304" pitchFamily="18" charset="0"/>
              </a:rPr>
              <a:t>, </a:t>
            </a:r>
            <a:r>
              <a:rPr kumimoji="1" lang="es-AR" sz="1200" b="0" i="1" u="none" strike="noStrike" kern="1200" baseline="0" dirty="0" smtClean="0">
                <a:solidFill>
                  <a:schemeClr val="tx1"/>
                </a:solidFill>
                <a:latin typeface="Times New Roman" pitchFamily="18" charset="0"/>
                <a:ea typeface="+mn-ea"/>
                <a:cs typeface="+mn-cs"/>
              </a:rPr>
              <a:t>{0,1}</a:t>
            </a:r>
            <a:r>
              <a:rPr kumimoji="1" lang="es-AR" sz="1200" b="0" i="0" u="none" strike="noStrike" kern="1200" baseline="0" dirty="0" smtClean="0">
                <a:solidFill>
                  <a:schemeClr val="tx1"/>
                </a:solidFill>
                <a:latin typeface="Times New Roman" pitchFamily="18" charset="0"/>
                <a:ea typeface="+mn-ea"/>
                <a:cs typeface="+mn-cs"/>
              </a:rPr>
              <a:t> };</a:t>
            </a:r>
          </a:p>
          <a:p>
            <a:endParaRPr lang="es-AR" sz="1200" b="1" i="0" u="none" strike="noStrike" baseline="0" smtClean="0">
              <a:latin typeface="Times New Roman" panose="02020603050405020304" pitchFamily="18" charset="0"/>
            </a:endParaRPr>
          </a:p>
          <a:p>
            <a:r>
              <a:rPr lang="es-AR" sz="1200" b="1" i="0" u="none" strike="noStrike" baseline="0" smtClean="0">
                <a:latin typeface="Times New Roman" panose="02020603050405020304" pitchFamily="18" charset="0"/>
              </a:rPr>
              <a:t>Ylist </a:t>
            </a:r>
            <a:r>
              <a:rPr kumimoji="1" lang="es-AR" sz="1200" b="0" i="0" u="none" strike="noStrike" kern="1200" baseline="0" dirty="0" smtClean="0">
                <a:solidFill>
                  <a:schemeClr val="tx1"/>
                </a:solidFill>
                <a:latin typeface="Times New Roman" pitchFamily="18" charset="0"/>
                <a:ea typeface="+mn-ea"/>
                <a:cs typeface="+mn-cs"/>
              </a:rPr>
              <a:t>Í </a:t>
            </a:r>
            <a:r>
              <a:rPr lang="es-AR" sz="1200" b="0" i="0" u="none" strike="noStrike" baseline="0" dirty="0" smtClean="0">
                <a:latin typeface="Times New Roman" panose="02020603050405020304" pitchFamily="18" charset="0"/>
              </a:rPr>
              <a:t>{ (i1,...,in) / </a:t>
            </a:r>
            <a:r>
              <a:rPr lang="es-AR" sz="1200" b="0" i="0" u="none" strike="noStrike" baseline="0" dirty="0" err="1" smtClean="0">
                <a:latin typeface="Times New Roman" panose="02020603050405020304" pitchFamily="18" charset="0"/>
              </a:rPr>
              <a:t>ik</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[1,tk]</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k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[1,n], k </a:t>
            </a:r>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N</a:t>
            </a:r>
            <a:r>
              <a:rPr lang="es-AR" sz="1200" b="0" i="0" u="none" strike="noStrike" baseline="0" dirty="0" smtClean="0">
                <a:latin typeface="Times New Roman" panose="02020603050405020304" pitchFamily="18" charset="0"/>
              </a:rPr>
              <a:t>};</a:t>
            </a:r>
          </a:p>
          <a:p>
            <a:r>
              <a:rPr lang="es-AR" sz="1200" b="1" i="0" u="none" strike="noStrike" baseline="0" dirty="0" err="1" smtClean="0">
                <a:latin typeface="Times New Roman" panose="02020603050405020304" pitchFamily="18" charset="0"/>
              </a:rPr>
              <a:t>Xlist</a:t>
            </a:r>
            <a:r>
              <a:rPr lang="es-AR" sz="1200" b="1"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Í </a:t>
            </a:r>
            <a:r>
              <a:rPr lang="es-AR" sz="1200" b="0" i="0" u="none" strike="noStrike" baseline="0" dirty="0" smtClean="0">
                <a:latin typeface="Times New Roman" panose="02020603050405020304" pitchFamily="18" charset="0"/>
              </a:rPr>
              <a:t>{ (i1,...,in) / </a:t>
            </a:r>
            <a:r>
              <a:rPr lang="es-AR" sz="1200" b="0" i="0" u="none" strike="noStrike" baseline="0" dirty="0" err="1" smtClean="0">
                <a:latin typeface="Times New Roman" panose="02020603050405020304" pitchFamily="18" charset="0"/>
              </a:rPr>
              <a:t>ik</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[1,tk] </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k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[1,n], k </a:t>
            </a:r>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N</a:t>
            </a:r>
            <a:r>
              <a:rPr lang="es-AR" sz="1200" b="0" i="0" u="none" strike="noStrike" baseline="0" dirty="0" smtClean="0">
                <a:latin typeface="Times New Roman" panose="02020603050405020304" pitchFamily="18" charset="0"/>
              </a:rPr>
              <a:t>};</a:t>
            </a:r>
          </a:p>
          <a:p>
            <a:r>
              <a:rPr lang="es-AR" sz="1200" b="1" i="0"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 &lt; </a:t>
            </a:r>
            <a:r>
              <a:rPr lang="es-AR" sz="1200" b="0" i="0" u="none" strike="noStrike" baseline="0" dirty="0" err="1" smtClean="0">
                <a:latin typeface="Times New Roman" panose="02020603050405020304" pitchFamily="18" charset="0"/>
              </a:rPr>
              <a:t>Px</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Py</a:t>
            </a:r>
            <a:r>
              <a:rPr lang="es-AR" sz="1200" b="0" i="0" u="none" strike="noStrike" baseline="0" dirty="0" smtClean="0">
                <a:latin typeface="Times New Roman" panose="02020603050405020304" pitchFamily="18" charset="0"/>
              </a:rPr>
              <a:t>&gt; representa la definición de la interfaz modular del modelo. En este caso,</a:t>
            </a:r>
          </a:p>
          <a:p>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c </a:t>
            </a:r>
            <a:r>
              <a:rPr kumimoji="1" lang="es-AR" sz="1200" b="0" i="0" u="none" strike="noStrike" kern="1200" baseline="0" dirty="0" smtClean="0">
                <a:solidFill>
                  <a:schemeClr val="tx1"/>
                </a:solidFill>
                <a:latin typeface="Times New Roman" pitchFamily="18" charset="0"/>
                <a:ea typeface="+mn-ea"/>
                <a:cs typeface="+mn-cs"/>
              </a:rPr>
              <a:t>Î I</a:t>
            </a:r>
            <a:r>
              <a:rPr lang="es-AR" sz="1200" b="0" i="0" u="none" strike="noStrike" baseline="0" dirty="0" smtClean="0">
                <a:latin typeface="Times New Roman" panose="02020603050405020304" pitchFamily="18" charset="0"/>
              </a:rPr>
              <a:t>, con </a:t>
            </a:r>
            <a:r>
              <a:rPr lang="es-AR" sz="1200" b="1" i="0"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definido como en (4) </a:t>
            </a:r>
            <a:r>
              <a:rPr lang="es-AR" sz="1200" b="0" i="1" u="none" strike="noStrike" baseline="0" dirty="0" smtClean="0">
                <a:latin typeface="Times New Roman" panose="02020603050405020304" pitchFamily="18" charset="0"/>
              </a:rPr>
              <a:t>i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{X, Y}, </a:t>
            </a:r>
            <a:r>
              <a:rPr lang="es-AR" sz="1200" b="0" i="0" u="none" strike="noStrike" baseline="0" dirty="0" err="1" smtClean="0">
                <a:latin typeface="Times New Roman" panose="02020603050405020304" pitchFamily="18" charset="0"/>
              </a:rPr>
              <a:t>Pc</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es una definición de un </a:t>
            </a:r>
            <a:r>
              <a:rPr lang="es-AR" sz="1200" b="0" i="0" u="none" strike="noStrike" baseline="0" dirty="0" err="1" smtClean="0">
                <a:latin typeface="Times New Roman" panose="02020603050405020304" pitchFamily="18" charset="0"/>
              </a:rPr>
              <a:t>port</a:t>
            </a:r>
            <a:r>
              <a:rPr lang="es-AR" sz="1200" b="0" i="0" u="none" strike="noStrike" baseline="0" dirty="0" smtClean="0">
                <a:latin typeface="Times New Roman" panose="02020603050405020304" pitchFamily="18" charset="0"/>
              </a:rPr>
              <a:t>,</a:t>
            </a:r>
          </a:p>
          <a:p>
            <a:r>
              <a:rPr lang="es-AR" sz="1200" b="0" i="0" u="none" strike="noStrike" baseline="0" dirty="0" err="1" smtClean="0">
                <a:latin typeface="Times New Roman" panose="02020603050405020304" pitchFamily="18" charset="0"/>
              </a:rPr>
              <a:t>Pc</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lang="es-AR" sz="1200" b="0" i="0" u="none" strike="noStrike" baseline="0" dirty="0" smtClean="0">
                <a:latin typeface="Times New Roman" panose="02020603050405020304" pitchFamily="18" charset="0"/>
              </a:rPr>
              <a:t>= { (</a:t>
            </a:r>
            <a:r>
              <a:rPr lang="es-AR" sz="1200" b="0" i="0" u="none" strike="noStrike" baseline="0" dirty="0" err="1" smtClean="0">
                <a:latin typeface="Times New Roman" panose="02020603050405020304" pitchFamily="18" charset="0"/>
              </a:rPr>
              <a:t>Nc</a:t>
            </a:r>
            <a:r>
              <a:rPr lang="es-AR" sz="1200" b="0" i="1" u="none" strike="noStrike" baseline="0" dirty="0" err="1" smtClean="0">
                <a:latin typeface="Times New Roman" panose="02020603050405020304" pitchFamily="18" charset="0"/>
              </a:rPr>
              <a:t>i</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Tc</a:t>
            </a:r>
            <a:r>
              <a:rPr lang="es-AR" sz="1200" b="0" i="1" u="none" strike="noStrike" baseline="0" dirty="0" err="1" smtClean="0">
                <a:latin typeface="Times New Roman" panose="02020603050405020304" pitchFamily="18" charset="0"/>
              </a:rPr>
              <a:t>i</a:t>
            </a:r>
            <a:r>
              <a:rPr lang="es-AR" sz="1200" b="0" i="0" u="none" strike="noStrike" baseline="0" dirty="0" smtClean="0">
                <a:latin typeface="Times New Roman" panose="02020603050405020304" pitchFamily="18" charset="0"/>
              </a:rPr>
              <a:t>) / </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c </a:t>
            </a:r>
            <a:r>
              <a:rPr kumimoji="1" lang="es-AR" sz="1200" b="0" i="0" u="none" strike="noStrike" kern="1200" baseline="0" dirty="0" smtClean="0">
                <a:solidFill>
                  <a:schemeClr val="tx1"/>
                </a:solidFill>
                <a:latin typeface="Times New Roman" pitchFamily="18" charset="0"/>
                <a:ea typeface="+mn-ea"/>
                <a:cs typeface="+mn-cs"/>
              </a:rPr>
              <a:t>Î </a:t>
            </a:r>
            <a:r>
              <a:rPr lang="es-AR" sz="1200" b="0" i="1" u="none" strike="noStrike" baseline="0" dirty="0" err="1" smtClean="0">
                <a:latin typeface="Times New Roman" panose="02020603050405020304" pitchFamily="18" charset="0"/>
              </a:rPr>
              <a:t>i</a:t>
            </a:r>
            <a:r>
              <a:rPr lang="es-AR" sz="1200" b="0" i="0" u="none" strike="noStrike" baseline="0" dirty="0" err="1" smtClean="0">
                <a:latin typeface="Times New Roman" panose="02020603050405020304" pitchFamily="18" charset="0"/>
              </a:rPr>
              <a:t>list</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Nc</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0" i="1" u="none" strike="noStrike" baseline="0" dirty="0" smtClean="0">
                <a:latin typeface="Times New Roman" panose="02020603050405020304" pitchFamily="18" charset="0"/>
              </a:rPr>
              <a:t>i</a:t>
            </a:r>
            <a:r>
              <a:rPr lang="es-AR" sz="1200" b="0" i="0" u="none" strike="noStrike" baseline="0" dirty="0" smtClean="0">
                <a:latin typeface="Times New Roman" panose="02020603050405020304" pitchFamily="18" charset="0"/>
              </a:rPr>
              <a:t>(c) (nombre del </a:t>
            </a:r>
            <a:r>
              <a:rPr lang="es-AR" sz="1200" b="0" i="0" u="none" strike="noStrike" baseline="0" dirty="0" err="1" smtClean="0">
                <a:latin typeface="Times New Roman" panose="02020603050405020304" pitchFamily="18" charset="0"/>
              </a:rPr>
              <a:t>port</a:t>
            </a:r>
            <a:r>
              <a:rPr lang="es-AR" sz="1200" b="0" i="0" u="none" strike="noStrike" baseline="0" dirty="0" smtClean="0">
                <a:latin typeface="Times New Roman" panose="02020603050405020304" pitchFamily="18" charset="0"/>
              </a:rPr>
              <a:t>), y </a:t>
            </a:r>
            <a:r>
              <a:rPr lang="es-AR" sz="1200" b="0" i="0" u="none" strike="noStrike" baseline="0" dirty="0" err="1" smtClean="0">
                <a:latin typeface="Times New Roman" panose="02020603050405020304" pitchFamily="18" charset="0"/>
              </a:rPr>
              <a:t>Tc</a:t>
            </a:r>
            <a:r>
              <a:rPr lang="es-AR" sz="1200" b="0" i="1" u="none" strike="noStrike" baseline="0" dirty="0" err="1" smtClean="0">
                <a:latin typeface="Times New Roman" panose="02020603050405020304" pitchFamily="18" charset="0"/>
              </a:rPr>
              <a:t>i</a:t>
            </a:r>
            <a:r>
              <a:rPr lang="es-AR" sz="1200" b="0" i="1"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T </a:t>
            </a:r>
            <a:r>
              <a:rPr lang="es-AR" sz="1200" b="0" i="0" u="none" strike="noStrike" baseline="0" dirty="0" smtClean="0">
                <a:latin typeface="Times New Roman" panose="02020603050405020304" pitchFamily="18" charset="0"/>
              </a:rPr>
              <a:t>(Tipo del</a:t>
            </a:r>
          </a:p>
          <a:p>
            <a:r>
              <a:rPr lang="es-AR" sz="1200" b="0" i="0" u="none" strike="noStrike" baseline="0" dirty="0" err="1" smtClean="0">
                <a:latin typeface="Times New Roman" panose="02020603050405020304" pitchFamily="18" charset="0"/>
              </a:rPr>
              <a:t>port</a:t>
            </a:r>
            <a:r>
              <a:rPr lang="es-AR" sz="1200" b="0" i="0" u="none" strike="noStrike" baseline="0" dirty="0" smtClean="0">
                <a:latin typeface="Times New Roman" panose="02020603050405020304" pitchFamily="18" charset="0"/>
              </a:rPr>
              <a:t>)};</a:t>
            </a:r>
          </a:p>
          <a:p>
            <a:r>
              <a:rPr lang="es-AR" sz="1200" b="1" i="1" u="none" strike="noStrike" baseline="0" dirty="0" smtClean="0">
                <a:latin typeface="Times New Roman" panose="02020603050405020304" pitchFamily="18" charset="0"/>
              </a:rPr>
              <a:t>X </a:t>
            </a:r>
            <a:r>
              <a:rPr kumimoji="1" lang="es-AR" sz="1200" b="0" i="0" u="none" strike="noStrike" kern="1200" baseline="0" dirty="0" smtClean="0">
                <a:solidFill>
                  <a:schemeClr val="tx1"/>
                </a:solidFill>
                <a:latin typeface="Times New Roman" pitchFamily="18" charset="0"/>
                <a:ea typeface="+mn-ea"/>
                <a:cs typeface="+mn-cs"/>
              </a:rPr>
              <a:t>Í </a:t>
            </a:r>
            <a:r>
              <a:rPr lang="es-AR" sz="1200" b="0" i="0" u="none" strike="noStrike" baseline="0" dirty="0" smtClean="0">
                <a:latin typeface="Times New Roman" panose="02020603050405020304" pitchFamily="18" charset="0"/>
              </a:rPr>
              <a:t>T;</a:t>
            </a:r>
          </a:p>
          <a:p>
            <a:r>
              <a:rPr lang="es-AR" sz="1200" b="1" i="1" u="none" strike="noStrike" baseline="0" dirty="0" smtClean="0">
                <a:latin typeface="Times New Roman" panose="02020603050405020304" pitchFamily="18" charset="0"/>
              </a:rPr>
              <a:t>Y </a:t>
            </a:r>
            <a:r>
              <a:rPr kumimoji="1" lang="es-AR" sz="1200" b="0" i="0" u="none" strike="noStrike" kern="1200" baseline="0" dirty="0" smtClean="0">
                <a:solidFill>
                  <a:schemeClr val="tx1"/>
                </a:solidFill>
                <a:latin typeface="Times New Roman" pitchFamily="18" charset="0"/>
                <a:ea typeface="+mn-ea"/>
                <a:cs typeface="+mn-cs"/>
              </a:rPr>
              <a:t>Í </a:t>
            </a:r>
            <a:r>
              <a:rPr lang="es-AR" sz="1200" b="0" i="0" u="none" strike="noStrike" baseline="0" dirty="0" smtClean="0">
                <a:latin typeface="Times New Roman" panose="02020603050405020304" pitchFamily="18" charset="0"/>
              </a:rPr>
              <a:t>T;</a:t>
            </a:r>
          </a:p>
          <a:p>
            <a:r>
              <a:rPr lang="es-AR" sz="1200" b="1" i="0" u="none" strike="noStrike" baseline="0" dirty="0" smtClean="0">
                <a:latin typeface="Times New Roman" panose="02020603050405020304" pitchFamily="18" charset="0"/>
              </a:rPr>
              <a:t>n </a:t>
            </a:r>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N</a:t>
            </a:r>
            <a:r>
              <a:rPr lang="es-AR" sz="1200" b="0" i="0" u="none" strike="noStrike" baseline="0" dirty="0" smtClean="0">
                <a:latin typeface="Times New Roman" panose="02020603050405020304" pitchFamily="18" charset="0"/>
              </a:rPr>
              <a:t>;</a:t>
            </a:r>
          </a:p>
          <a:p>
            <a:r>
              <a:rPr lang="pt-BR" sz="1200" b="0" i="0" u="none" strike="noStrike" baseline="0" dirty="0" smtClean="0">
                <a:latin typeface="Times New Roman" panose="02020603050405020304" pitchFamily="18" charset="0"/>
              </a:rPr>
              <a:t>{</a:t>
            </a:r>
            <a:r>
              <a:rPr lang="pt-BR" sz="1200" b="1" i="0" u="none" strike="noStrike" baseline="0" dirty="0" smtClean="0">
                <a:latin typeface="Times New Roman" panose="02020603050405020304" pitchFamily="18" charset="0"/>
              </a:rPr>
              <a:t>t1,...,tn</a:t>
            </a:r>
            <a:r>
              <a:rPr lang="pt-BR" sz="1200" b="0" i="0" u="none" strike="noStrike" baseline="0" dirty="0" smtClean="0">
                <a:latin typeface="Times New Roman" panose="02020603050405020304" pitchFamily="18" charset="0"/>
              </a:rPr>
              <a:t>} </a:t>
            </a:r>
            <a:r>
              <a:rPr kumimoji="1" lang="pt-BR" sz="1200" b="0" i="0" u="none" strike="noStrike" kern="1200" baseline="0" dirty="0" smtClean="0">
                <a:solidFill>
                  <a:schemeClr val="tx1"/>
                </a:solidFill>
                <a:latin typeface="Times New Roman" pitchFamily="18" charset="0"/>
                <a:ea typeface="+mn-ea"/>
                <a:cs typeface="+mn-cs"/>
              </a:rPr>
              <a:t>Î </a:t>
            </a:r>
            <a:r>
              <a:rPr lang="pt-BR" sz="1200" b="1" i="1" u="none" strike="noStrike" baseline="0" dirty="0" smtClean="0">
                <a:latin typeface="Times New Roman" panose="02020603050405020304" pitchFamily="18" charset="0"/>
              </a:rPr>
              <a:t>N</a:t>
            </a:r>
            <a:r>
              <a:rPr lang="pt-BR" sz="1200" b="0" i="0" u="none" strike="noStrike" baseline="0" dirty="0" smtClean="0">
                <a:latin typeface="Times New Roman" panose="02020603050405020304" pitchFamily="18" charset="0"/>
              </a:rPr>
              <a:t>, con tk &lt; </a:t>
            </a:r>
            <a:r>
              <a:rPr kumimoji="1" lang="pt-BR" sz="1200" b="0" i="0" u="none" strike="noStrike" kern="1200" baseline="0" dirty="0" smtClean="0">
                <a:solidFill>
                  <a:schemeClr val="tx1"/>
                </a:solidFill>
                <a:latin typeface="Times New Roman" pitchFamily="18" charset="0"/>
                <a:ea typeface="+mn-ea"/>
                <a:cs typeface="+mn-cs"/>
              </a:rPr>
              <a:t>¥ " </a:t>
            </a:r>
            <a:r>
              <a:rPr lang="pt-BR" sz="1200" b="0" i="0" u="none" strike="noStrike" baseline="0" dirty="0" smtClean="0">
                <a:latin typeface="Times New Roman" panose="02020603050405020304" pitchFamily="18" charset="0"/>
              </a:rPr>
              <a:t>k </a:t>
            </a:r>
            <a:r>
              <a:rPr kumimoji="1" lang="pt-BR" sz="1200" b="0" i="0" u="none" strike="noStrike" kern="1200" baseline="0" dirty="0" smtClean="0">
                <a:solidFill>
                  <a:schemeClr val="tx1"/>
                </a:solidFill>
                <a:latin typeface="Times New Roman" pitchFamily="18" charset="0"/>
                <a:ea typeface="+mn-ea"/>
                <a:cs typeface="+mn-cs"/>
              </a:rPr>
              <a:t>Î </a:t>
            </a:r>
            <a:r>
              <a:rPr lang="pt-BR" sz="1200" b="0" i="0" u="none" strike="noStrike" baseline="0" dirty="0" smtClean="0">
                <a:latin typeface="Times New Roman" panose="02020603050405020304" pitchFamily="18" charset="0"/>
              </a:rPr>
              <a:t>[1,n];</a:t>
            </a:r>
          </a:p>
          <a:p>
            <a:r>
              <a:rPr kumimoji="1" lang="es-AR" sz="1200" b="0" i="0" u="none" strike="noStrike" kern="1200" baseline="0" dirty="0" smtClean="0">
                <a:solidFill>
                  <a:schemeClr val="tx1"/>
                </a:solidFill>
                <a:latin typeface="Times New Roman" pitchFamily="18" charset="0"/>
                <a:ea typeface="+mn-ea"/>
                <a:cs typeface="+mn-cs"/>
              </a:rPr>
              <a:t>h Î </a:t>
            </a:r>
            <a:r>
              <a:rPr lang="es-AR" sz="1200" b="1" i="1" u="none" strike="noStrike" baseline="0" dirty="0" smtClean="0">
                <a:latin typeface="Times New Roman" panose="02020603050405020304" pitchFamily="18" charset="0"/>
              </a:rPr>
              <a:t>N</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h £</a:t>
            </a:r>
          </a:p>
          <a:p>
            <a:r>
              <a:rPr lang="es-AR" sz="1200" b="0" i="1" u="none" strike="noStrike" baseline="0" dirty="0" smtClean="0">
                <a:latin typeface="Times New Roman" panose="02020603050405020304" pitchFamily="18" charset="0"/>
              </a:rPr>
              <a:t>i</a:t>
            </a:r>
          </a:p>
          <a:p>
            <a:r>
              <a:rPr lang="es-AR" sz="1200" b="0" i="1" u="none" strike="noStrike" baseline="0" dirty="0" smtClean="0">
                <a:latin typeface="Times New Roman" panose="02020603050405020304" pitchFamily="18" charset="0"/>
              </a:rPr>
              <a:t>n</a:t>
            </a:r>
          </a:p>
          <a:p>
            <a:r>
              <a:rPr kumimoji="1" lang="es-AR" sz="1200" b="0" i="0" u="none" strike="noStrike" kern="1200" baseline="0" dirty="0" smtClean="0">
                <a:solidFill>
                  <a:schemeClr val="tx1"/>
                </a:solidFill>
                <a:latin typeface="Times New Roman" pitchFamily="18" charset="0"/>
                <a:ea typeface="+mn-ea"/>
                <a:cs typeface="+mn-cs"/>
              </a:rPr>
              <a:t>= Õ</a:t>
            </a:r>
            <a:r>
              <a:rPr lang="es-AR" sz="1200" b="0" i="0" u="none" strike="noStrike" baseline="0" dirty="0" smtClean="0">
                <a:latin typeface="Times New Roman" panose="02020603050405020304" pitchFamily="18" charset="0"/>
              </a:rPr>
              <a:t>1</a:t>
            </a:r>
          </a:p>
          <a:p>
            <a:r>
              <a:rPr lang="es-AR" sz="1200" b="0" i="0" u="none" strike="noStrike" baseline="0" dirty="0" smtClean="0">
                <a:latin typeface="Times New Roman" panose="02020603050405020304" pitchFamily="18" charset="0"/>
              </a:rPr>
              <a:t>ti;</a:t>
            </a:r>
          </a:p>
          <a:p>
            <a:r>
              <a:rPr lang="es-AR" sz="1200" b="1" i="0" u="none" strike="noStrike" baseline="0" dirty="0" smtClean="0">
                <a:latin typeface="Times New Roman" panose="02020603050405020304" pitchFamily="18" charset="0"/>
              </a:rPr>
              <a:t>N </a:t>
            </a:r>
            <a:r>
              <a:rPr lang="es-AR" sz="1200" b="0" i="0" u="none" strike="noStrike" baseline="0" dirty="0" smtClean="0">
                <a:latin typeface="Times New Roman" panose="02020603050405020304" pitchFamily="18" charset="0"/>
              </a:rPr>
              <a:t>= { (vk1,...,</a:t>
            </a:r>
            <a:r>
              <a:rPr lang="es-AR" sz="1200" b="0" i="0" u="none" strike="noStrike" baseline="0" dirty="0" err="1" smtClean="0">
                <a:latin typeface="Times New Roman" panose="02020603050405020304" pitchFamily="18" charset="0"/>
              </a:rPr>
              <a:t>vkn</a:t>
            </a:r>
            <a:r>
              <a:rPr lang="es-AR" sz="1200" b="0" i="0" u="none" strike="noStrike" baseline="0" dirty="0" smtClean="0">
                <a:latin typeface="Times New Roman" panose="02020603050405020304" pitchFamily="18" charset="0"/>
              </a:rPr>
              <a:t>) / </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k </a:t>
            </a:r>
            <a:r>
              <a:rPr kumimoji="1" lang="es-AR" sz="1200" b="0" i="0" u="none" strike="noStrike" kern="1200" baseline="0" dirty="0" smtClean="0">
                <a:solidFill>
                  <a:schemeClr val="tx1"/>
                </a:solidFill>
                <a:latin typeface="Times New Roman" pitchFamily="18" charset="0"/>
                <a:ea typeface="+mn-ea"/>
                <a:cs typeface="+mn-cs"/>
              </a:rPr>
              <a:t>Î </a:t>
            </a:r>
            <a:r>
              <a:rPr kumimoji="1" lang="es-AR" sz="1200" b="0" i="1" u="none" strike="noStrike" kern="1200" baseline="0" dirty="0" smtClean="0">
                <a:solidFill>
                  <a:schemeClr val="tx1"/>
                </a:solidFill>
                <a:latin typeface="Times New Roman" pitchFamily="18" charset="0"/>
                <a:ea typeface="+mn-ea"/>
                <a:cs typeface="+mn-cs"/>
              </a:rPr>
              <a:t>N</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err="1" smtClean="0">
                <a:latin typeface="Times New Roman" panose="02020603050405020304" pitchFamily="18" charset="0"/>
              </a:rPr>
              <a:t>k</a:t>
            </a:r>
            <a:r>
              <a:rPr kumimoji="1" lang="es-AR" sz="1200" b="0" i="0" u="none" strike="noStrike" kern="1200" baseline="0" dirty="0" err="1" smtClean="0">
                <a:solidFill>
                  <a:schemeClr val="tx1"/>
                </a:solidFill>
                <a:latin typeface="Times New Roman" pitchFamily="18" charset="0"/>
                <a:ea typeface="+mn-ea"/>
                <a:cs typeface="+mn-cs"/>
              </a:rPr>
              <a:t>Î</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[1,</a:t>
            </a:r>
            <a:r>
              <a:rPr kumimoji="1" lang="es-AR" sz="1200" b="0" i="0" u="none" strike="noStrike" kern="1200" baseline="0" dirty="0" smtClean="0">
                <a:solidFill>
                  <a:schemeClr val="tx1"/>
                </a:solidFill>
                <a:latin typeface="Times New Roman" pitchFamily="18" charset="0"/>
                <a:ea typeface="+mn-ea"/>
                <a:cs typeface="+mn-cs"/>
              </a:rPr>
              <a:t> h</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Ù </a:t>
            </a:r>
            <a:r>
              <a:rPr lang="es-AR" sz="1200" b="0" i="0" u="none" strike="noStrike" baseline="0" dirty="0" smtClean="0">
                <a:latin typeface="Times New Roman" panose="02020603050405020304" pitchFamily="18" charset="0"/>
              </a:rPr>
              <a:t>(i </a:t>
            </a:r>
            <a:r>
              <a:rPr kumimoji="1" lang="es-AR" sz="1200" b="0" i="0" u="none" strike="noStrike" kern="1200" baseline="0" dirty="0" smtClean="0">
                <a:solidFill>
                  <a:schemeClr val="tx1"/>
                </a:solidFill>
                <a:latin typeface="Times New Roman" pitchFamily="18" charset="0"/>
                <a:ea typeface="+mn-ea"/>
                <a:cs typeface="+mn-cs"/>
              </a:rPr>
              <a:t>Î </a:t>
            </a:r>
            <a:r>
              <a:rPr kumimoji="1" lang="es-AR" sz="1200" b="0" i="1" u="none" strike="noStrike" kern="1200" baseline="0" dirty="0" smtClean="0">
                <a:solidFill>
                  <a:schemeClr val="tx1"/>
                </a:solidFill>
                <a:latin typeface="Times New Roman" pitchFamily="18" charset="0"/>
                <a:ea typeface="+mn-ea"/>
                <a:cs typeface="+mn-cs"/>
              </a:rPr>
              <a:t>N</a:t>
            </a:r>
            <a:r>
              <a:rPr kumimoji="1" lang="es-AR" sz="1200" b="0" i="0" u="none" strike="noStrike" kern="1200" baseline="0" dirty="0" smtClean="0">
                <a:solidFill>
                  <a:schemeClr val="tx1"/>
                </a:solidFill>
                <a:latin typeface="Times New Roman" pitchFamily="18" charset="0"/>
                <a:ea typeface="+mn-ea"/>
                <a:cs typeface="+mn-cs"/>
              </a:rPr>
              <a:t>, </a:t>
            </a:r>
            <a:r>
              <a:rPr lang="es-AR" sz="1200" b="0" i="0" u="none" strike="noStrike" baseline="0" dirty="0" smtClean="0">
                <a:latin typeface="Times New Roman" panose="02020603050405020304" pitchFamily="18" charset="0"/>
              </a:rPr>
              <a:t>i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[1, n]); </a:t>
            </a:r>
            <a:r>
              <a:rPr lang="es-AR" sz="1200" b="0" i="0" u="none" strike="noStrike" baseline="0" dirty="0" err="1" smtClean="0">
                <a:latin typeface="Times New Roman" panose="02020603050405020304" pitchFamily="18" charset="0"/>
              </a:rPr>
              <a:t>vki</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1" i="1" u="none" strike="noStrike" baseline="0" dirty="0" smtClean="0">
                <a:latin typeface="Times New Roman" panose="02020603050405020304" pitchFamily="18" charset="0"/>
              </a:rPr>
              <a:t>Z </a:t>
            </a:r>
            <a:r>
              <a:rPr kumimoji="1" lang="es-AR" sz="1200" b="0" i="0" u="none" strike="noStrike" kern="1200" baseline="0" dirty="0" smtClean="0">
                <a:solidFill>
                  <a:schemeClr val="tx1"/>
                </a:solidFill>
                <a:latin typeface="Times New Roman" pitchFamily="18" charset="0"/>
                <a:ea typeface="+mn-ea"/>
                <a:cs typeface="+mn-cs"/>
              </a:rPr>
              <a:t>Ù </a:t>
            </a:r>
            <a:r>
              <a:rPr lang="es-AR" sz="1200" b="0" i="0" u="none" strike="noStrike" baseline="0" dirty="0" smtClean="0">
                <a:latin typeface="Times New Roman" panose="02020603050405020304" pitchFamily="18" charset="0"/>
              </a:rPr>
              <a:t>(ti - | </a:t>
            </a:r>
            <a:r>
              <a:rPr lang="es-AR" sz="1200" b="0" i="0" u="none" strike="noStrike" baseline="0" dirty="0" err="1" smtClean="0">
                <a:latin typeface="Times New Roman" panose="02020603050405020304" pitchFamily="18" charset="0"/>
              </a:rPr>
              <a:t>vki</a:t>
            </a:r>
            <a:r>
              <a:rPr lang="es-AR" sz="1200" b="0" i="0" u="none" strike="noStrike" baseline="0" dirty="0" smtClean="0">
                <a:latin typeface="Times New Roman" panose="02020603050405020304" pitchFamily="18" charset="0"/>
              </a:rPr>
              <a:t> | </a:t>
            </a:r>
            <a:r>
              <a:rPr kumimoji="1" lang="es-AR" sz="1200" b="0" i="0" u="none" strike="noStrike" kern="1200" baseline="0" dirty="0" smtClean="0">
                <a:solidFill>
                  <a:schemeClr val="tx1"/>
                </a:solidFill>
                <a:latin typeface="Times New Roman" pitchFamily="18" charset="0"/>
                <a:ea typeface="+mn-ea"/>
                <a:cs typeface="+mn-cs"/>
              </a:rPr>
              <a:t>³ </a:t>
            </a:r>
            <a:r>
              <a:rPr lang="es-AR" sz="1200" b="0" i="0" u="none" strike="noStrike" baseline="0" dirty="0" smtClean="0">
                <a:latin typeface="Times New Roman" panose="02020603050405020304" pitchFamily="18" charset="0"/>
              </a:rPr>
              <a:t>0) };</a:t>
            </a:r>
          </a:p>
          <a:p>
            <a:r>
              <a:rPr lang="es-AR" sz="1200" b="1" i="0" u="none" strike="noStrike" baseline="0" dirty="0" smtClean="0">
                <a:latin typeface="Times New Roman" panose="02020603050405020304" pitchFamily="18" charset="0"/>
              </a:rPr>
              <a:t>C </a:t>
            </a:r>
            <a:r>
              <a:rPr lang="es-AR" sz="1200" b="0" i="0" u="none" strike="noStrike" baseline="0" dirty="0" smtClean="0">
                <a:latin typeface="Times New Roman" panose="02020603050405020304" pitchFamily="18" charset="0"/>
              </a:rPr>
              <a:t>= { </a:t>
            </a:r>
            <a:r>
              <a:rPr lang="es-AR" sz="1200" b="0" i="0" u="none" strike="noStrike" baseline="0" dirty="0" err="1" smtClean="0">
                <a:latin typeface="Times New Roman" panose="02020603050405020304" pitchFamily="18" charset="0"/>
              </a:rPr>
              <a:t>Cc</a:t>
            </a:r>
            <a:r>
              <a:rPr lang="es-AR" sz="1200" b="0" i="0" u="none" strike="noStrike" baseline="0" dirty="0" smtClean="0">
                <a:latin typeface="Times New Roman" panose="02020603050405020304" pitchFamily="18" charset="0"/>
              </a:rPr>
              <a:t> / c </a:t>
            </a:r>
            <a:r>
              <a:rPr kumimoji="1" lang="es-AR" sz="1200" b="0" i="0" u="none" strike="noStrike" kern="1200" baseline="0" dirty="0" smtClean="0">
                <a:solidFill>
                  <a:schemeClr val="tx1"/>
                </a:solidFill>
                <a:latin typeface="Times New Roman" pitchFamily="18" charset="0"/>
                <a:ea typeface="+mn-ea"/>
                <a:cs typeface="+mn-cs"/>
              </a:rPr>
              <a:t>Î </a:t>
            </a:r>
            <a:r>
              <a:rPr lang="es-AR" sz="1200" b="1" i="0" u="none" strike="noStrike" baseline="0" dirty="0" smtClean="0">
                <a:latin typeface="Times New Roman" panose="02020603050405020304" pitchFamily="18" charset="0"/>
              </a:rPr>
              <a:t>I </a:t>
            </a:r>
            <a:r>
              <a:rPr kumimoji="1" lang="es-AR" sz="1200" b="0" i="0" u="none" strike="noStrike" kern="1200" baseline="0" dirty="0" smtClean="0">
                <a:solidFill>
                  <a:schemeClr val="tx1"/>
                </a:solidFill>
                <a:latin typeface="Times New Roman" pitchFamily="18" charset="0"/>
                <a:ea typeface="+mn-ea"/>
                <a:cs typeface="+mn-cs"/>
              </a:rPr>
              <a:t>Ù </a:t>
            </a:r>
            <a:r>
              <a:rPr lang="es-AR" sz="1200" b="0" i="0" u="none" strike="noStrike" baseline="0" dirty="0" err="1" smtClean="0">
                <a:latin typeface="Times New Roman" panose="02020603050405020304" pitchFamily="18" charset="0"/>
              </a:rPr>
              <a:t>Cc</a:t>
            </a:r>
            <a:r>
              <a:rPr lang="es-AR" sz="1200" b="0" i="0" u="none" strike="noStrike" baseline="0" dirty="0" smtClean="0">
                <a:latin typeface="Times New Roman" panose="02020603050405020304" pitchFamily="18" charset="0"/>
              </a:rPr>
              <a:t> = &lt; </a:t>
            </a:r>
            <a:r>
              <a:rPr lang="es-AR" sz="1200" b="0" i="0" u="none" strike="noStrike" baseline="0" dirty="0" err="1" smtClean="0">
                <a:latin typeface="Times New Roman" panose="02020603050405020304" pitchFamily="18" charset="0"/>
              </a:rPr>
              <a:t>Ic</a:t>
            </a:r>
            <a:r>
              <a:rPr lang="es-AR" sz="1200" b="0" i="0" u="none" strike="noStrike" baseline="0" dirty="0" smtClean="0">
                <a:latin typeface="Times New Roman" panose="02020603050405020304" pitchFamily="18" charset="0"/>
              </a:rPr>
              <a:t>, </a:t>
            </a:r>
            <a:r>
              <a:rPr lang="es-AR" sz="1200" b="0" i="1" u="none" strike="noStrike" baseline="0" dirty="0" err="1" smtClean="0">
                <a:latin typeface="Times New Roman" panose="02020603050405020304" pitchFamily="18" charset="0"/>
              </a:rPr>
              <a:t>Xc</a:t>
            </a:r>
            <a:r>
              <a:rPr lang="es-AR" sz="1200" b="0" i="0" u="none" strike="noStrike" baseline="0" dirty="0" smtClean="0">
                <a:latin typeface="Times New Roman" panose="02020603050405020304" pitchFamily="18" charset="0"/>
              </a:rPr>
              <a:t>, </a:t>
            </a:r>
            <a:r>
              <a:rPr lang="es-AR" sz="1200" b="0" i="1" u="none" strike="noStrike" baseline="0" dirty="0" err="1" smtClean="0">
                <a:latin typeface="Times New Roman" panose="02020603050405020304" pitchFamily="18" charset="0"/>
              </a:rPr>
              <a:t>Yc</a:t>
            </a:r>
            <a:r>
              <a:rPr lang="es-AR" sz="1200" b="0" i="0" u="none" strike="noStrike" baseline="0" dirty="0" smtClean="0">
                <a:latin typeface="Times New Roman" panose="02020603050405020304" pitchFamily="18" charset="0"/>
              </a:rPr>
              <a:t>, Sc, </a:t>
            </a:r>
            <a:r>
              <a:rPr lang="es-AR" sz="1200" b="0" i="0" u="none" strike="noStrike" baseline="0" dirty="0" err="1" smtClean="0">
                <a:latin typeface="Times New Roman" panose="02020603050405020304" pitchFamily="18" charset="0"/>
              </a:rPr>
              <a:t>Nc</a:t>
            </a:r>
            <a:r>
              <a:rPr lang="es-AR" sz="1200" b="0" i="0" u="none" strike="noStrike" baseline="0" dirty="0" smtClean="0">
                <a:latin typeface="Times New Roman" panose="02020603050405020304" pitchFamily="18" charset="0"/>
              </a:rPr>
              <a:t>, dc, </a:t>
            </a:r>
            <a:r>
              <a:rPr kumimoji="1" lang="es-AR" sz="1200" b="0" i="0" u="none" strike="noStrike" kern="1200" baseline="0" dirty="0" err="1" smtClean="0">
                <a:solidFill>
                  <a:schemeClr val="tx1"/>
                </a:solidFill>
                <a:latin typeface="Times New Roman" pitchFamily="18" charset="0"/>
                <a:ea typeface="+mn-ea"/>
                <a:cs typeface="+mn-cs"/>
              </a:rPr>
              <a:t>d</a:t>
            </a:r>
            <a:r>
              <a:rPr lang="es-AR" sz="1200" b="0" i="0" u="none" strike="noStrike" baseline="0" dirty="0" err="1" smtClean="0">
                <a:latin typeface="Times New Roman" panose="02020603050405020304" pitchFamily="18" charset="0"/>
              </a:rPr>
              <a:t>intc</a:t>
            </a:r>
            <a:r>
              <a:rPr lang="es-AR" sz="1200" b="0" i="0" u="none" strike="noStrike" baseline="0" dirty="0" smtClean="0">
                <a:latin typeface="Times New Roman" panose="02020603050405020304" pitchFamily="18" charset="0"/>
              </a:rPr>
              <a:t>, </a:t>
            </a:r>
            <a:r>
              <a:rPr kumimoji="1" lang="es-AR" sz="1200" b="0" i="0" u="none" strike="noStrike" kern="1200" baseline="0" dirty="0" err="1" smtClean="0">
                <a:solidFill>
                  <a:schemeClr val="tx1"/>
                </a:solidFill>
                <a:latin typeface="Times New Roman" pitchFamily="18" charset="0"/>
                <a:ea typeface="+mn-ea"/>
                <a:cs typeface="+mn-cs"/>
              </a:rPr>
              <a:t>d</a:t>
            </a:r>
            <a:r>
              <a:rPr lang="es-AR" sz="1200" b="0" i="0" u="none" strike="noStrike" baseline="0" dirty="0" err="1" smtClean="0">
                <a:latin typeface="Times New Roman" panose="02020603050405020304" pitchFamily="18" charset="0"/>
              </a:rPr>
              <a:t>extc</a:t>
            </a:r>
            <a:r>
              <a:rPr lang="es-AR" sz="1200" b="0" i="0" u="none" strike="noStrike" baseline="0" dirty="0" smtClean="0">
                <a:latin typeface="Times New Roman" panose="02020603050405020304" pitchFamily="18" charset="0"/>
              </a:rPr>
              <a:t>, </a:t>
            </a:r>
            <a:r>
              <a:rPr kumimoji="1" lang="es-AR" sz="1200" b="0" i="0" u="none" strike="noStrike" kern="1200" baseline="0" dirty="0" err="1" smtClean="0">
                <a:solidFill>
                  <a:schemeClr val="tx1"/>
                </a:solidFill>
                <a:latin typeface="Times New Roman" pitchFamily="18" charset="0"/>
                <a:ea typeface="+mn-ea"/>
                <a:cs typeface="+mn-cs"/>
              </a:rPr>
              <a:t>t</a:t>
            </a:r>
            <a:r>
              <a:rPr lang="es-AR" sz="1200" b="0" i="0" u="none" strike="noStrike" baseline="0" dirty="0" err="1" smtClean="0">
                <a:latin typeface="Times New Roman" panose="02020603050405020304" pitchFamily="18" charset="0"/>
              </a:rPr>
              <a:t>c</a:t>
            </a:r>
            <a:r>
              <a:rPr lang="es-AR" sz="1200" b="0" i="0" u="none" strike="noStrike" baseline="0" dirty="0" smtClean="0">
                <a:latin typeface="Times New Roman" panose="02020603050405020304" pitchFamily="18" charset="0"/>
              </a:rPr>
              <a:t>, </a:t>
            </a:r>
            <a:r>
              <a:rPr kumimoji="1" lang="es-AR" sz="1200" b="0" i="0" u="none" strike="noStrike" kern="1200" baseline="0" dirty="0" err="1" smtClean="0">
                <a:solidFill>
                  <a:schemeClr val="tx1"/>
                </a:solidFill>
                <a:latin typeface="Times New Roman" pitchFamily="18" charset="0"/>
                <a:ea typeface="+mn-ea"/>
                <a:cs typeface="+mn-cs"/>
              </a:rPr>
              <a:t>l</a:t>
            </a:r>
            <a:r>
              <a:rPr lang="es-AR" sz="1200" b="0" i="0" u="none" strike="noStrike" baseline="0" dirty="0" err="1" smtClean="0">
                <a:latin typeface="Times New Roman" panose="02020603050405020304" pitchFamily="18" charset="0"/>
              </a:rPr>
              <a:t>c</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Dc</a:t>
            </a:r>
            <a:r>
              <a:rPr lang="es-AR" sz="1200" b="0" i="0" u="none" strike="noStrike" baseline="0" dirty="0" smtClean="0">
                <a:latin typeface="Times New Roman" panose="02020603050405020304" pitchFamily="18" charset="0"/>
              </a:rPr>
              <a:t>&gt; es un componente</a:t>
            </a:r>
          </a:p>
          <a:p>
            <a:r>
              <a:rPr lang="es-AR" sz="1200" b="0" i="0" u="none" strike="noStrike" baseline="0" dirty="0" smtClean="0">
                <a:latin typeface="Times New Roman" panose="02020603050405020304" pitchFamily="18" charset="0"/>
              </a:rPr>
              <a:t>TDC, IDC </a:t>
            </a:r>
            <a:r>
              <a:rPr lang="es-AR" sz="1200" b="0" i="0" u="none" strike="noStrike" baseline="0" dirty="0" err="1" smtClean="0">
                <a:latin typeface="Times New Roman" panose="02020603050405020304" pitchFamily="18" charset="0"/>
              </a:rPr>
              <a:t>ó</a:t>
            </a:r>
            <a:r>
              <a:rPr lang="es-AR" sz="1200" b="0" i="0" u="none" strike="noStrike" baseline="0" dirty="0" smtClean="0">
                <a:latin typeface="Times New Roman" panose="02020603050405020304" pitchFamily="18" charset="0"/>
              </a:rPr>
              <a:t> UDC tal como los definidos anteriormente }, siendo </a:t>
            </a:r>
            <a:r>
              <a:rPr lang="es-AR" sz="1200" b="1" i="0"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definido como en (4);</a:t>
            </a:r>
          </a:p>
          <a:p>
            <a:r>
              <a:rPr lang="es-AR" sz="1200" b="1" i="0" u="none" strike="noStrike" baseline="0" dirty="0" smtClean="0">
                <a:latin typeface="Times New Roman" panose="02020603050405020304" pitchFamily="18" charset="0"/>
              </a:rPr>
              <a:t>B </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Æ</a:t>
            </a:r>
            <a:r>
              <a:rPr lang="es-AR" sz="1200" b="0" i="0" u="none" strike="noStrike" baseline="0" dirty="0" smtClean="0">
                <a:latin typeface="Times New Roman" panose="02020603050405020304" pitchFamily="18" charset="0"/>
              </a:rPr>
              <a:t>} si el espacio de celdas es </a:t>
            </a:r>
            <a:r>
              <a:rPr lang="es-AR" sz="1200" b="0" i="0" u="none" strike="noStrike" baseline="0" dirty="0" err="1" smtClean="0">
                <a:latin typeface="Times New Roman" panose="02020603050405020304" pitchFamily="18" charset="0"/>
              </a:rPr>
              <a:t>toroidal</a:t>
            </a:r>
            <a:r>
              <a:rPr lang="es-AR" sz="1200" b="0" i="0" u="none" strike="noStrike" baseline="0" dirty="0" smtClean="0">
                <a:latin typeface="Times New Roman" panose="02020603050405020304" pitchFamily="18" charset="0"/>
              </a:rPr>
              <a:t>; o</a:t>
            </a:r>
          </a:p>
          <a:p>
            <a:r>
              <a:rPr lang="es-AR" sz="1200" b="1" i="0" u="none" strike="noStrike" baseline="0" dirty="0" smtClean="0">
                <a:latin typeface="Times New Roman" panose="02020603050405020304" pitchFamily="18" charset="0"/>
              </a:rPr>
              <a:t>B </a:t>
            </a:r>
            <a:r>
              <a:rPr lang="es-AR" sz="1200" b="0" i="0" u="none" strike="noStrike" baseline="0" dirty="0" smtClean="0">
                <a:latin typeface="Times New Roman" panose="02020603050405020304" pitchFamily="18" charset="0"/>
              </a:rPr>
              <a:t>= {</a:t>
            </a:r>
            <a:r>
              <a:rPr lang="es-AR" sz="1200" b="0" i="0" u="none" strike="noStrike" baseline="0" dirty="0" err="1" smtClean="0">
                <a:latin typeface="Times New Roman" panose="02020603050405020304" pitchFamily="18" charset="0"/>
              </a:rPr>
              <a:t>Cb</a:t>
            </a:r>
            <a:r>
              <a:rPr lang="es-AR" sz="1200" b="0" i="0" u="none" strike="noStrike" baseline="0" dirty="0" smtClean="0">
                <a:latin typeface="Times New Roman" panose="02020603050405020304" pitchFamily="18" charset="0"/>
              </a:rPr>
              <a:t> / </a:t>
            </a:r>
            <a:r>
              <a:rPr lang="es-AR" sz="1200" b="0" i="0" u="none" strike="noStrike" baseline="0" dirty="0" err="1" smtClean="0">
                <a:latin typeface="Times New Roman" panose="02020603050405020304" pitchFamily="18" charset="0"/>
              </a:rPr>
              <a:t>Cb</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C con b </a:t>
            </a:r>
            <a:r>
              <a:rPr kumimoji="1" lang="es-AR" sz="1200" b="0" i="0" u="none" strike="noStrike" kern="1200" baseline="0" dirty="0" smtClean="0">
                <a:solidFill>
                  <a:schemeClr val="tx1"/>
                </a:solidFill>
                <a:latin typeface="Times New Roman" pitchFamily="18" charset="0"/>
                <a:ea typeface="+mn-ea"/>
                <a:cs typeface="+mn-cs"/>
              </a:rPr>
              <a:t>Î </a:t>
            </a:r>
            <a:r>
              <a:rPr lang="es-AR" sz="1200" b="1" i="0"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 con </a:t>
            </a:r>
            <a:r>
              <a:rPr lang="es-AR" sz="1200" b="1" i="0" u="none" strike="noStrike" baseline="0" dirty="0" smtClean="0">
                <a:latin typeface="Times New Roman" panose="02020603050405020304" pitchFamily="18" charset="0"/>
              </a:rPr>
              <a:t>I </a:t>
            </a:r>
            <a:r>
              <a:rPr lang="es-AR" sz="1200" b="0" i="0" u="none" strike="noStrike" baseline="0" dirty="0" smtClean="0">
                <a:latin typeface="Times New Roman" panose="02020603050405020304" pitchFamily="18" charset="0"/>
              </a:rPr>
              <a:t>definido como en (4). En este caso, el conjunto B está</a:t>
            </a:r>
          </a:p>
          <a:p>
            <a:r>
              <a:rPr lang="es-AR" sz="1200" b="0" i="0" u="none" strike="noStrike" baseline="0" dirty="0" smtClean="0">
                <a:latin typeface="Times New Roman" panose="02020603050405020304" pitchFamily="18" charset="0"/>
              </a:rPr>
              <a:t>sujeto a la restricción que </a:t>
            </a:r>
            <a:r>
              <a:rPr kumimoji="1" lang="es-AR" sz="1200" b="0" i="0" u="none" strike="noStrike" kern="1200" baseline="0" dirty="0" err="1" smtClean="0">
                <a:solidFill>
                  <a:schemeClr val="tx1"/>
                </a:solidFill>
                <a:latin typeface="Times New Roman" pitchFamily="18" charset="0"/>
                <a:ea typeface="+mn-ea"/>
                <a:cs typeface="+mn-cs"/>
              </a:rPr>
              <a:t>t</a:t>
            </a:r>
            <a:r>
              <a:rPr lang="es-AR" sz="1200" b="0" i="0" u="none" strike="noStrike" baseline="0" dirty="0" err="1" smtClean="0">
                <a:latin typeface="Times New Roman" panose="02020603050405020304" pitchFamily="18" charset="0"/>
              </a:rPr>
              <a:t>b</a:t>
            </a:r>
            <a:r>
              <a:rPr kumimoji="1" lang="es-AR" sz="1200" b="0" i="0" u="none" strike="noStrike" kern="1200" baseline="0" dirty="0" smtClean="0">
                <a:solidFill>
                  <a:schemeClr val="tx1"/>
                </a:solidFill>
                <a:latin typeface="Times New Roman" pitchFamily="18" charset="0"/>
                <a:ea typeface="+mn-ea"/>
                <a:cs typeface="+mn-cs"/>
              </a:rPr>
              <a:t> ¹ </a:t>
            </a:r>
            <a:r>
              <a:rPr kumimoji="1" lang="es-AR" sz="1200" b="0" i="0" u="none" strike="noStrike" kern="1200" baseline="0" dirty="0" err="1" smtClean="0">
                <a:solidFill>
                  <a:schemeClr val="tx1"/>
                </a:solidFill>
                <a:latin typeface="Times New Roman" pitchFamily="18" charset="0"/>
                <a:ea typeface="+mn-ea"/>
                <a:cs typeface="+mn-cs"/>
              </a:rPr>
              <a:t>t</a:t>
            </a:r>
            <a:r>
              <a:rPr lang="es-AR" sz="1200" b="0" i="0" u="none" strike="noStrike" baseline="0" dirty="0" err="1" smtClean="0">
                <a:latin typeface="Times New Roman" panose="02020603050405020304" pitchFamily="18" charset="0"/>
              </a:rPr>
              <a:t>c</a:t>
            </a:r>
            <a:r>
              <a:rPr kumimoji="1" lang="es-AR" sz="1200" b="0" i="0" u="none" strike="noStrike" kern="1200" baseline="0" dirty="0" smtClean="0">
                <a:solidFill>
                  <a:schemeClr val="tx1"/>
                </a:solidFill>
                <a:latin typeface="Times New Roman" pitchFamily="18" charset="0"/>
                <a:ea typeface="+mn-ea"/>
                <a:cs typeface="+mn-cs"/>
              </a:rPr>
              <a:t> = t  " </a:t>
            </a:r>
            <a:r>
              <a:rPr lang="es-AR" sz="1200" b="0" i="0" u="none" strike="noStrike" baseline="0" dirty="0" smtClean="0">
                <a:latin typeface="Times New Roman" panose="02020603050405020304" pitchFamily="18" charset="0"/>
              </a:rPr>
              <a:t>(</a:t>
            </a:r>
            <a:r>
              <a:rPr lang="es-AR" sz="1200" b="0" i="0" u="none" strike="noStrike" baseline="0" dirty="0" err="1" smtClean="0">
                <a:latin typeface="Times New Roman" panose="02020603050405020304" pitchFamily="18" charset="0"/>
              </a:rPr>
              <a:t>Cc</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Ï </a:t>
            </a:r>
            <a:r>
              <a:rPr lang="es-AR" sz="1200" b="0" i="0" u="none" strike="noStrike" baseline="0" dirty="0" smtClean="0">
                <a:latin typeface="Times New Roman" panose="02020603050405020304" pitchFamily="18" charset="0"/>
              </a:rPr>
              <a:t>B) </a:t>
            </a:r>
            <a:r>
              <a:rPr kumimoji="1" lang="es-AR" sz="1200" b="0" i="0" u="none" strike="noStrike" kern="1200" baseline="0" dirty="0" smtClean="0">
                <a:solidFill>
                  <a:schemeClr val="tx1"/>
                </a:solidFill>
                <a:latin typeface="Times New Roman" pitchFamily="18" charset="0"/>
                <a:ea typeface="+mn-ea"/>
                <a:cs typeface="+mn-cs"/>
              </a:rPr>
              <a:t>Ù </a:t>
            </a:r>
            <a:r>
              <a:rPr lang="es-AR" sz="1200" b="0" i="0" u="none" strike="noStrike" baseline="0" dirty="0" smtClean="0">
                <a:latin typeface="Times New Roman" panose="02020603050405020304" pitchFamily="18" charset="0"/>
              </a:rPr>
              <a:t>(</a:t>
            </a:r>
            <a:r>
              <a:rPr lang="es-AR" sz="1200" b="0" i="0" u="none" strike="noStrike" baseline="0" dirty="0" err="1" smtClean="0">
                <a:latin typeface="Times New Roman" panose="02020603050405020304" pitchFamily="18" charset="0"/>
              </a:rPr>
              <a:t>Cb</a:t>
            </a:r>
            <a:r>
              <a:rPr lang="es-AR" sz="1200" b="0" i="0" u="none" strike="noStrike" baseline="0" dirty="0" smtClean="0">
                <a:latin typeface="Times New Roman" panose="02020603050405020304" pitchFamily="18" charset="0"/>
              </a:rPr>
              <a:t> </a:t>
            </a:r>
            <a:r>
              <a:rPr kumimoji="1" lang="es-AR" sz="1200" b="0" i="0" u="none" strike="noStrike" kern="1200" baseline="0" dirty="0" smtClean="0">
                <a:solidFill>
                  <a:schemeClr val="tx1"/>
                </a:solidFill>
                <a:latin typeface="Times New Roman" pitchFamily="18" charset="0"/>
                <a:ea typeface="+mn-ea"/>
                <a:cs typeface="+mn-cs"/>
              </a:rPr>
              <a:t>Î </a:t>
            </a:r>
            <a:r>
              <a:rPr lang="es-AR" sz="1200" b="0" i="0" u="none" strike="noStrike" baseline="0" dirty="0" smtClean="0">
                <a:latin typeface="Times New Roman" panose="02020603050405020304" pitchFamily="18" charset="0"/>
              </a:rPr>
              <a:t>B).</a:t>
            </a:r>
            <a:endParaRPr lang="es-AR" dirty="0" smtClean="0"/>
          </a:p>
        </p:txBody>
      </p:sp>
      <p:sp>
        <p:nvSpPr>
          <p:cNvPr id="37892" name="Slide Number Placeholder 3"/>
          <p:cNvSpPr>
            <a:spLocks noGrp="1"/>
          </p:cNvSpPr>
          <p:nvPr>
            <p:ph type="sldNum" sz="quarter" idx="5"/>
          </p:nvPr>
        </p:nvSpPr>
        <p:spPr>
          <a:noFill/>
        </p:spPr>
        <p:txBody>
          <a:bodyPr/>
          <a:lstStyle/>
          <a:p>
            <a:fld id="{BC5CA8BA-DEC4-4D02-A7F1-4554CBB8E86E}" type="slidenum">
              <a:rPr lang="en-US" smtClean="0"/>
              <a:pPr/>
              <a:t>6</a:t>
            </a:fld>
            <a:endParaRPr lang="en-US" smtClean="0"/>
          </a:p>
        </p:txBody>
      </p:sp>
    </p:spTree>
    <p:extLst>
      <p:ext uri="{BB962C8B-B14F-4D97-AF65-F5344CB8AC3E}">
        <p14:creationId xmlns:p14="http://schemas.microsoft.com/office/powerpoint/2010/main" val="147287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7F5BDE7-EEDA-4E7C-A9DF-D8FA8827DA53}" type="slidenum">
              <a:rPr lang="en-US" smtClean="0"/>
              <a:pPr/>
              <a:t>7</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dirty="0" smtClean="0"/>
              <a:t>El </a:t>
            </a:r>
            <a:r>
              <a:rPr lang="en-US" dirty="0" err="1" smtClean="0"/>
              <a:t>conjunto</a:t>
            </a:r>
            <a:r>
              <a:rPr lang="en-US" dirty="0" smtClean="0"/>
              <a:t> </a:t>
            </a:r>
            <a:r>
              <a:rPr lang="en-US" b="1" dirty="0" smtClean="0"/>
              <a:t>N </a:t>
            </a:r>
            <a:r>
              <a:rPr lang="en-US" dirty="0" err="1" smtClean="0"/>
              <a:t>representa</a:t>
            </a:r>
            <a:r>
              <a:rPr lang="en-US" dirty="0" smtClean="0"/>
              <a:t> el </a:t>
            </a:r>
            <a:r>
              <a:rPr lang="en-US" dirty="0" err="1" smtClean="0"/>
              <a:t>conjunto</a:t>
            </a:r>
            <a:r>
              <a:rPr lang="en-US" dirty="0" smtClean="0"/>
              <a:t> de </a:t>
            </a:r>
            <a:r>
              <a:rPr lang="en-US" dirty="0" err="1" smtClean="0"/>
              <a:t>valores</a:t>
            </a:r>
            <a:r>
              <a:rPr lang="en-US" dirty="0" smtClean="0"/>
              <a:t> de entrada de la </a:t>
            </a:r>
            <a:r>
              <a:rPr lang="en-US" dirty="0" err="1" smtClean="0"/>
              <a:t>celda</a:t>
            </a:r>
            <a:r>
              <a:rPr lang="en-US" dirty="0" smtClean="0"/>
              <a:t>, que </a:t>
            </a:r>
            <a:r>
              <a:rPr lang="en-US" dirty="0" err="1" smtClean="0"/>
              <a:t>tiene</a:t>
            </a:r>
            <a:r>
              <a:rPr lang="en-US" dirty="0" smtClean="0"/>
              <a:t> la forma de </a:t>
            </a:r>
            <a:r>
              <a:rPr lang="en-US" dirty="0" err="1" smtClean="0"/>
              <a:t>una</a:t>
            </a:r>
            <a:r>
              <a:rPr lang="en-US" dirty="0" smtClean="0"/>
              <a:t> eta-</a:t>
            </a:r>
            <a:r>
              <a:rPr lang="en-US" dirty="0" err="1" smtClean="0"/>
              <a:t>upla</a:t>
            </a:r>
            <a:r>
              <a:rPr lang="en-US" dirty="0" smtClean="0"/>
              <a:t> (s_1,..., </a:t>
            </a:r>
            <a:r>
              <a:rPr lang="en-US" dirty="0" err="1" smtClean="0"/>
              <a:t>s_eta</a:t>
            </a:r>
            <a:r>
              <a:rPr lang="en-US" dirty="0" smtClean="0"/>
              <a:t>). Este </a:t>
            </a:r>
            <a:r>
              <a:rPr lang="en-US" dirty="0" err="1" smtClean="0"/>
              <a:t>conjunto</a:t>
            </a:r>
            <a:r>
              <a:rPr lang="en-US" dirty="0" smtClean="0"/>
              <a:t> </a:t>
            </a:r>
            <a:r>
              <a:rPr lang="en-US" dirty="0" err="1" smtClean="0"/>
              <a:t>registra</a:t>
            </a:r>
            <a:r>
              <a:rPr lang="en-US" dirty="0" smtClean="0"/>
              <a:t> </a:t>
            </a:r>
            <a:r>
              <a:rPr lang="en-US" dirty="0" err="1" smtClean="0"/>
              <a:t>los</a:t>
            </a:r>
            <a:r>
              <a:rPr lang="en-US" dirty="0" smtClean="0"/>
              <a:t> </a:t>
            </a:r>
            <a:r>
              <a:rPr lang="en-US" dirty="0" err="1" smtClean="0"/>
              <a:t>valores</a:t>
            </a:r>
            <a:r>
              <a:rPr lang="en-US" dirty="0" smtClean="0"/>
              <a:t> </a:t>
            </a:r>
            <a:r>
              <a:rPr lang="en-US" dirty="0" err="1" smtClean="0"/>
              <a:t>actuales</a:t>
            </a:r>
            <a:r>
              <a:rPr lang="en-US" dirty="0" smtClean="0"/>
              <a:t> </a:t>
            </a:r>
            <a:r>
              <a:rPr lang="en-US" dirty="0" err="1" smtClean="0"/>
              <a:t>usados</a:t>
            </a:r>
            <a:r>
              <a:rPr lang="en-US" dirty="0" smtClean="0"/>
              <a:t> para </a:t>
            </a:r>
            <a:r>
              <a:rPr lang="en-US" dirty="0" err="1" smtClean="0"/>
              <a:t>calcular</a:t>
            </a:r>
            <a:r>
              <a:rPr lang="en-US" dirty="0" smtClean="0"/>
              <a:t> el valor </a:t>
            </a:r>
            <a:r>
              <a:rPr lang="en-US" dirty="0" err="1" smtClean="0"/>
              <a:t>futuro</a:t>
            </a:r>
            <a:r>
              <a:rPr lang="en-US" dirty="0" smtClean="0"/>
              <a:t> a </a:t>
            </a:r>
            <a:r>
              <a:rPr lang="en-US" dirty="0" err="1" smtClean="0"/>
              <a:t>través</a:t>
            </a:r>
            <a:r>
              <a:rPr lang="en-US" dirty="0" smtClean="0"/>
              <a:t> de la </a:t>
            </a:r>
            <a:r>
              <a:rPr lang="en-US" dirty="0" err="1" smtClean="0"/>
              <a:t>función</a:t>
            </a:r>
            <a:r>
              <a:rPr lang="en-US" dirty="0" smtClean="0"/>
              <a:t> de </a:t>
            </a:r>
            <a:r>
              <a:rPr lang="en-US" dirty="0" err="1" smtClean="0"/>
              <a:t>cálculo</a:t>
            </a:r>
            <a:r>
              <a:rPr lang="en-US" dirty="0" smtClean="0"/>
              <a:t> local Tau.</a:t>
            </a:r>
          </a:p>
          <a:p>
            <a:endParaRPr lang="en-US" dirty="0" smtClean="0"/>
          </a:p>
          <a:p>
            <a:r>
              <a:rPr lang="en-US" dirty="0" err="1" smtClean="0"/>
              <a:t>Ejemplos</a:t>
            </a:r>
            <a:r>
              <a:rPr lang="en-US" dirty="0" smtClean="0"/>
              <a:t>: </a:t>
            </a:r>
          </a:p>
          <a:p>
            <a:endParaRPr lang="en-US" dirty="0" smtClean="0"/>
          </a:p>
          <a:p>
            <a:r>
              <a:rPr lang="en-US" dirty="0" err="1" smtClean="0"/>
              <a:t>FireSpread</a:t>
            </a:r>
            <a:r>
              <a:rPr lang="en-US" dirty="0" smtClean="0"/>
              <a:t>: If any of the cells are scheduled to start burning and get </a:t>
            </a:r>
            <a:r>
              <a:rPr lang="en-US" smtClean="0"/>
              <a:t>wet before the </a:t>
            </a:r>
            <a:r>
              <a:rPr lang="en-US" dirty="0" smtClean="0"/>
              <a:t>fire starts, they will not burn</a:t>
            </a:r>
            <a:r>
              <a:rPr lang="en-US" smtClean="0"/>
              <a:t>. </a:t>
            </a:r>
          </a:p>
          <a:p>
            <a:r>
              <a:rPr lang="en-US" smtClean="0"/>
              <a:t>This </a:t>
            </a:r>
            <a:r>
              <a:rPr lang="en-US" dirty="0" smtClean="0"/>
              <a:t>was easily defined by an inertial delay, which preempts any scheduled event if a new event from a neighbor cell arrives before the scheduled time and the present cell gets a different value. </a:t>
            </a:r>
          </a:p>
          <a:p>
            <a:endParaRPr lang="en-US" dirty="0" smtClean="0"/>
          </a:p>
          <a:p>
            <a:r>
              <a:rPr lang="en-US" dirty="0" err="1" smtClean="0"/>
              <a:t>PredPrey</a:t>
            </a:r>
            <a:r>
              <a:rPr lang="en-US" dirty="0" smtClean="0"/>
              <a:t>: use an inertial delay to represent the fact that prey ready to move might be caught by a faster predator</a:t>
            </a:r>
            <a:r>
              <a:rPr lang="en-US" smtClean="0"/>
              <a:t>. </a:t>
            </a:r>
            <a:br>
              <a:rPr lang="en-US" smtClean="0"/>
            </a:br>
            <a:r>
              <a:rPr lang="en-US" smtClean="0"/>
              <a:t>Both </a:t>
            </a:r>
            <a:r>
              <a:rPr lang="en-US" dirty="0" smtClean="0"/>
              <a:t>move in directions N/S/E/W (although we use Moore’s neighborhood in order to avoid collisions).</a:t>
            </a:r>
          </a:p>
          <a:p>
            <a:endParaRPr lang="en-US" dirty="0" smtClean="0"/>
          </a:p>
          <a:p>
            <a:r>
              <a:rPr lang="en-US" dirty="0" smtClean="0"/>
              <a:t>Others: Evacuation, Watershed, Robot.</a:t>
            </a:r>
          </a:p>
          <a:p>
            <a:endParaRPr lang="en-US" dirty="0" smtClean="0"/>
          </a:p>
        </p:txBody>
      </p:sp>
    </p:spTree>
    <p:extLst>
      <p:ext uri="{BB962C8B-B14F-4D97-AF65-F5344CB8AC3E}">
        <p14:creationId xmlns:p14="http://schemas.microsoft.com/office/powerpoint/2010/main" val="2659537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r>
              <a:rPr lang="es-AR" dirty="0" smtClean="0"/>
              <a:t>Las celdas con </a:t>
            </a:r>
            <a:r>
              <a:rPr lang="es-AR" b="1" dirty="0" smtClean="0"/>
              <a:t>demora de transporte </a:t>
            </a:r>
            <a:r>
              <a:rPr lang="es-AR" dirty="0" smtClean="0"/>
              <a:t>usan </a:t>
            </a:r>
            <a:r>
              <a:rPr lang="es-AR" b="1" dirty="0" smtClean="0"/>
              <a:t>una cola para mantener los valores de los resultados de los cálculos junto con su hora futura de planificación</a:t>
            </a:r>
            <a:r>
              <a:rPr lang="es-AR" dirty="0" smtClean="0"/>
              <a:t>, ya que durante la demora pueden llegar nuevos eventos externos. </a:t>
            </a:r>
          </a:p>
          <a:p>
            <a:pPr>
              <a:defRPr/>
            </a:pPr>
            <a:r>
              <a:rPr lang="es-AR" dirty="0" smtClean="0"/>
              <a:t>Cuando llega un evento por medio de la función de transición externa, la función de cómputo local es invocada, la cual, utilizando los valores de todas las entradas disponibles (el vecindario y los valores ingresados por los puertos) obtiene como resultado un estado hacia el cual la celda debe cambiar, y una demora asociada. Si este estado es distinto al anterior </a:t>
            </a:r>
            <a:r>
              <a:rPr lang="es-AR" b="1" dirty="0" smtClean="0"/>
              <a:t>debe encolarse en la cola de próximos eventos.</a:t>
            </a:r>
            <a:r>
              <a:rPr lang="es-AR" b="1" baseline="0" dirty="0" smtClean="0"/>
              <a:t> </a:t>
            </a:r>
            <a:r>
              <a:rPr lang="es-AR" dirty="0" smtClean="0"/>
              <a:t>Debido a que una celda es independiente de la otra, </a:t>
            </a:r>
            <a:r>
              <a:rPr lang="es-AR" b="1" dirty="0" smtClean="0"/>
              <a:t>cada una guarda una copia de los estados de los vecinos, así como el estado anterior.</a:t>
            </a:r>
            <a:r>
              <a:rPr lang="es-AR" dirty="0" smtClean="0"/>
              <a:t> </a:t>
            </a:r>
          </a:p>
          <a:p>
            <a:pPr>
              <a:defRPr/>
            </a:pPr>
            <a:r>
              <a:rPr lang="es-AR" dirty="0" smtClean="0"/>
              <a:t>Al dispararse un </a:t>
            </a:r>
            <a:r>
              <a:rPr lang="es-AR" b="1" dirty="0" smtClean="0"/>
              <a:t>evento interno </a:t>
            </a:r>
            <a:r>
              <a:rPr lang="es-AR" smtClean="0"/>
              <a:t>se invoca </a:t>
            </a:r>
            <a:r>
              <a:rPr lang="es-AR" b="1" dirty="0" smtClean="0"/>
              <a:t>primero la función de salida</a:t>
            </a:r>
            <a:r>
              <a:rPr lang="es-AR" dirty="0" smtClean="0"/>
              <a:t>, que </a:t>
            </a:r>
            <a:r>
              <a:rPr lang="es-AR" b="1" dirty="0" smtClean="0"/>
              <a:t>envía como resultado al primer valor encolado,</a:t>
            </a:r>
            <a:r>
              <a:rPr lang="es-AR" dirty="0" smtClean="0"/>
              <a:t> y luego la función de transición interna, que elimina el primer elemento de la cola y luego analiza si la cola está vacía. Si existe un elemento significa que </a:t>
            </a:r>
            <a:r>
              <a:rPr lang="es-AR" b="1" dirty="0" smtClean="0"/>
              <a:t>el modelo debe reprogramarse en función de lo encolado</a:t>
            </a:r>
            <a:r>
              <a:rPr lang="es-AR" dirty="0" smtClean="0"/>
              <a:t>, </a:t>
            </a:r>
            <a:r>
              <a:rPr lang="es-AR" b="1" dirty="0" smtClean="0"/>
              <a:t>en caso contrario debe </a:t>
            </a:r>
            <a:r>
              <a:rPr lang="es-AR" b="1" dirty="0" err="1" smtClean="0"/>
              <a:t>pasivarse</a:t>
            </a:r>
            <a:r>
              <a:rPr lang="es-AR" b="1" dirty="0" smtClean="0"/>
              <a:t> </a:t>
            </a:r>
            <a:r>
              <a:rPr lang="es-AR" dirty="0" smtClean="0"/>
              <a:t>y por lo tanto su próximo cambio de estado será a la hora infinito.</a:t>
            </a:r>
            <a:r>
              <a:rPr lang="es-AR" baseline="0" dirty="0" smtClean="0"/>
              <a:t> </a:t>
            </a:r>
            <a:r>
              <a:rPr lang="es-AR" b="1" dirty="0" smtClean="0"/>
              <a:t>La celda se mantiene activa mientras haya eventos en la cola, cuando ésta se vacía la celda se </a:t>
            </a:r>
            <a:r>
              <a:rPr lang="es-AR" b="1" dirty="0" err="1" smtClean="0"/>
              <a:t>pasivará</a:t>
            </a:r>
            <a:r>
              <a:rPr lang="es-AR" b="1" dirty="0" smtClean="0"/>
              <a:t> retornando </a:t>
            </a:r>
            <a:r>
              <a:rPr lang="es-AR" b="1" smtClean="0"/>
              <a:t>como fecha de </a:t>
            </a:r>
            <a:r>
              <a:rPr lang="es-AR" b="1" dirty="0" smtClean="0"/>
              <a:t>próximo evento el valor infinito. </a:t>
            </a:r>
          </a:p>
          <a:p>
            <a:pPr>
              <a:defRPr/>
            </a:pPr>
            <a:endParaRPr lang="es-AR" dirty="0" smtClean="0"/>
          </a:p>
          <a:p>
            <a:pPr>
              <a:defRPr/>
            </a:pPr>
            <a:r>
              <a:rPr lang="es-AR" dirty="0" smtClean="0"/>
              <a:t>Por otro lado existen las celdas con </a:t>
            </a:r>
            <a:r>
              <a:rPr lang="es-AR" b="1" dirty="0" smtClean="0"/>
              <a:t>demora inercial. </a:t>
            </a:r>
            <a:r>
              <a:rPr lang="es-AR" dirty="0" smtClean="0"/>
              <a:t>Las mismas son útiles cuando se desea representar una </a:t>
            </a:r>
            <a:r>
              <a:rPr lang="es-AR" b="1" dirty="0" smtClean="0"/>
              <a:t>semántica con remoción</a:t>
            </a:r>
            <a:r>
              <a:rPr lang="es-AR" dirty="0" smtClean="0"/>
              <a:t> para el comportamiento de una celda. Frente a un arribo de un evento externo la celda ejecuta la función de cómputo local y obtiene como resultado un estado y una demora. Si el nuevo valor obtenido difiere del valor anterior la celda analiza tiempo restante para el próximo evento interno. Si no existe planificación alguna la celda se programa con la demora recién calculada. En caso de existir una programación </a:t>
            </a:r>
            <a:r>
              <a:rPr lang="es-AR" b="1" dirty="0" smtClean="0"/>
              <a:t>se analiza el valor de σ (tiempo restante) para comprobar si es mayor que cero.</a:t>
            </a:r>
          </a:p>
          <a:p>
            <a:pPr>
              <a:defRPr/>
            </a:pPr>
            <a:r>
              <a:rPr lang="es-AR" b="1" dirty="0" smtClean="0"/>
              <a:t>-</a:t>
            </a:r>
            <a:r>
              <a:rPr lang="es-AR" b="1" baseline="0" dirty="0" smtClean="0"/>
              <a:t> </a:t>
            </a:r>
            <a:r>
              <a:rPr lang="es-AR" b="1" dirty="0" smtClean="0"/>
              <a:t>De ser así se descarta la programación anterior y se toma la nueva. </a:t>
            </a:r>
          </a:p>
          <a:p>
            <a:pPr marL="0" indent="0">
              <a:buFontTx/>
              <a:buNone/>
              <a:defRPr/>
            </a:pPr>
            <a:r>
              <a:rPr lang="es-AR" b="1" dirty="0" smtClean="0"/>
              <a:t>-</a:t>
            </a:r>
            <a:r>
              <a:rPr lang="es-AR" b="1" baseline="0" dirty="0" smtClean="0"/>
              <a:t> </a:t>
            </a:r>
            <a:r>
              <a:rPr lang="es-AR" b="1" dirty="0" smtClean="0"/>
              <a:t>De no ser así, continúa con lo planificado. </a:t>
            </a:r>
          </a:p>
          <a:p>
            <a:pPr marL="0" indent="0">
              <a:buFontTx/>
              <a:buNone/>
              <a:defRPr/>
            </a:pPr>
            <a:r>
              <a:rPr lang="es-AR" dirty="0" smtClean="0"/>
              <a:t>Frente a un evento interno la celda realiza la función de salida con el valor calculado, y en la función de transición interna cambia su estado a pasivo, ya que no tiene más eventos para programar.</a:t>
            </a:r>
            <a:endParaRPr lang="es-AR" dirty="0"/>
          </a:p>
        </p:txBody>
      </p:sp>
      <p:sp>
        <p:nvSpPr>
          <p:cNvPr id="39940" name="Slide Number Placeholder 3"/>
          <p:cNvSpPr>
            <a:spLocks noGrp="1"/>
          </p:cNvSpPr>
          <p:nvPr>
            <p:ph type="sldNum" sz="quarter" idx="5"/>
          </p:nvPr>
        </p:nvSpPr>
        <p:spPr>
          <a:noFill/>
        </p:spPr>
        <p:txBody>
          <a:bodyPr/>
          <a:lstStyle/>
          <a:p>
            <a:fld id="{1BB99A68-1DE1-4445-BF87-F4A267A25106}" type="slidenum">
              <a:rPr lang="en-US" smtClean="0"/>
              <a:pPr/>
              <a:t>8</a:t>
            </a:fld>
            <a:endParaRPr lang="en-US" smtClean="0"/>
          </a:p>
        </p:txBody>
      </p:sp>
    </p:spTree>
    <p:extLst>
      <p:ext uri="{BB962C8B-B14F-4D97-AF65-F5344CB8AC3E}">
        <p14:creationId xmlns:p14="http://schemas.microsoft.com/office/powerpoint/2010/main" val="3001814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s-AR" smtClean="0"/>
          </a:p>
        </p:txBody>
      </p:sp>
      <p:sp>
        <p:nvSpPr>
          <p:cNvPr id="40964" name="Slide Number Placeholder 3"/>
          <p:cNvSpPr>
            <a:spLocks noGrp="1"/>
          </p:cNvSpPr>
          <p:nvPr>
            <p:ph type="sldNum" sz="quarter" idx="5"/>
          </p:nvPr>
        </p:nvSpPr>
        <p:spPr>
          <a:noFill/>
        </p:spPr>
        <p:txBody>
          <a:bodyPr/>
          <a:lstStyle/>
          <a:p>
            <a:fld id="{8671B267-59C5-4FAA-8395-AD5345D7B4F7}" type="slidenum">
              <a:rPr lang="en-US" smtClean="0"/>
              <a:pPr/>
              <a:t>9</a:t>
            </a:fld>
            <a:endParaRPr lang="en-US" smtClean="0"/>
          </a:p>
        </p:txBody>
      </p:sp>
    </p:spTree>
    <p:extLst>
      <p:ext uri="{BB962C8B-B14F-4D97-AF65-F5344CB8AC3E}">
        <p14:creationId xmlns:p14="http://schemas.microsoft.com/office/powerpoint/2010/main" val="42496927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hasCustomPrompt="1"/>
          </p:nvPr>
        </p:nvSpPr>
        <p:spPr>
          <a:xfrm>
            <a:off x="1066800" y="2667000"/>
            <a:ext cx="6983412" cy="1655762"/>
          </a:xfrm>
        </p:spPr>
        <p:txBody>
          <a:bodyPr/>
          <a:lstStyle>
            <a:lvl1pPr algn="ctr">
              <a:defRPr sz="3600" b="1" baseline="0">
                <a:solidFill>
                  <a:schemeClr val="tx2">
                    <a:lumMod val="50000"/>
                  </a:schemeClr>
                </a:solidFill>
                <a:latin typeface="Calibri" pitchFamily="34" charset="0"/>
              </a:defRPr>
            </a:lvl1pPr>
          </a:lstStyle>
          <a:p>
            <a:pPr lvl="0"/>
            <a:r>
              <a:rPr lang="en-US" altLang="en-US" noProof="0" dirty="0" err="1" smtClean="0"/>
              <a:t>Título</a:t>
            </a:r>
            <a:endParaRPr lang="en-US" altLang="en-US" noProof="0" dirty="0" smtClean="0"/>
          </a:p>
        </p:txBody>
      </p:sp>
      <p:sp>
        <p:nvSpPr>
          <p:cNvPr id="4103" name="Rectangle 7"/>
          <p:cNvSpPr>
            <a:spLocks noGrp="1" noChangeArrowheads="1"/>
          </p:cNvSpPr>
          <p:nvPr>
            <p:ph type="subTitle" idx="1"/>
          </p:nvPr>
        </p:nvSpPr>
        <p:spPr>
          <a:xfrm>
            <a:off x="4495800" y="152400"/>
            <a:ext cx="4498975" cy="1752600"/>
          </a:xfrm>
        </p:spPr>
        <p:txBody>
          <a:bodyPr/>
          <a:lstStyle>
            <a:lvl1pPr marL="0" indent="0" algn="r">
              <a:buFontTx/>
              <a:buNone/>
              <a:defRPr sz="2000" baseline="0">
                <a:solidFill>
                  <a:schemeClr val="tx1">
                    <a:lumMod val="75000"/>
                  </a:schemeClr>
                </a:solidFill>
                <a:effectLst>
                  <a:outerShdw blurRad="50800" dist="38100" dir="2700000" algn="tl" rotWithShape="0">
                    <a:prstClr val="black">
                      <a:alpha val="40000"/>
                    </a:prstClr>
                  </a:outerShdw>
                </a:effectLst>
              </a:defRPr>
            </a:lvl1pPr>
          </a:lstStyle>
          <a:p>
            <a:pPr lvl="0"/>
            <a:r>
              <a:rPr lang="en-US" altLang="en-US" noProof="0" smtClean="0"/>
              <a:t>Click to edit Master subtitle style</a:t>
            </a:r>
            <a:endParaRPr lang="en-US" altLang="en-US" noProof="0" dirty="0" smtClean="0"/>
          </a:p>
        </p:txBody>
      </p:sp>
      <p:sp>
        <p:nvSpPr>
          <p:cNvPr id="57" name="Text Placeholder 56"/>
          <p:cNvSpPr>
            <a:spLocks noGrp="1"/>
          </p:cNvSpPr>
          <p:nvPr>
            <p:ph type="body" sz="quarter" idx="10" hasCustomPrompt="1"/>
          </p:nvPr>
        </p:nvSpPr>
        <p:spPr>
          <a:xfrm>
            <a:off x="1066800" y="4419600"/>
            <a:ext cx="7010400" cy="762000"/>
          </a:xfrm>
        </p:spPr>
        <p:txBody>
          <a:bodyPr/>
          <a:lstStyle>
            <a:lvl1pPr>
              <a:buNone/>
              <a:defRPr sz="2000">
                <a:solidFill>
                  <a:schemeClr val="tx1">
                    <a:lumMod val="75000"/>
                  </a:schemeClr>
                </a:solidFill>
                <a:latin typeface="+mj-lt"/>
              </a:defRPr>
            </a:lvl1pPr>
          </a:lstStyle>
          <a:p>
            <a:pPr lvl="0"/>
            <a:r>
              <a:rPr lang="es-ES_tradnl" dirty="0" smtClean="0"/>
              <a:t>Subtítulo</a:t>
            </a:r>
            <a:endParaRPr lang="es-AR" dirty="0"/>
          </a:p>
        </p:txBody>
      </p:sp>
    </p:spTree>
    <p:extLst>
      <p:ext uri="{BB962C8B-B14F-4D97-AF65-F5344CB8AC3E}">
        <p14:creationId xmlns:p14="http://schemas.microsoft.com/office/powerpoint/2010/main" val="422466157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xfrm>
            <a:off x="277813" y="6308725"/>
            <a:ext cx="2133600" cy="279400"/>
          </a:xfrm>
          <a:prstGeom prst="rect">
            <a:avLst/>
          </a:prstGeom>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5540179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r>
              <a:rPr lang="en-US" noProof="0" smtClean="0"/>
              <a:t>Click icon to add table</a:t>
            </a:r>
            <a:endParaRPr lang="en-GB" noProof="0" smtClean="0"/>
          </a:p>
        </p:txBody>
      </p:sp>
      <p:sp>
        <p:nvSpPr>
          <p:cNvPr id="4" name="Rectangle 4"/>
          <p:cNvSpPr>
            <a:spLocks noGrp="1" noChangeArrowheads="1"/>
          </p:cNvSpPr>
          <p:nvPr>
            <p:ph type="dt" sz="half" idx="10"/>
          </p:nvPr>
        </p:nvSpPr>
        <p:spPr>
          <a:xfrm>
            <a:off x="277813" y="6308725"/>
            <a:ext cx="2133600" cy="279400"/>
          </a:xfrm>
          <a:prstGeom prst="rect">
            <a:avLst/>
          </a:prstGeom>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2642307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r>
              <a:rPr lang="en-US" noProof="0" smtClean="0"/>
              <a:t>Click icon to add chart</a:t>
            </a:r>
            <a:endParaRPr lang="en-GB" noProof="0" smtClean="0"/>
          </a:p>
        </p:txBody>
      </p:sp>
      <p:sp>
        <p:nvSpPr>
          <p:cNvPr id="4" name="Rectangle 4"/>
          <p:cNvSpPr>
            <a:spLocks noGrp="1" noChangeArrowheads="1"/>
          </p:cNvSpPr>
          <p:nvPr>
            <p:ph type="dt" sz="half" idx="10"/>
          </p:nvPr>
        </p:nvSpPr>
        <p:spPr>
          <a:xfrm>
            <a:off x="277813" y="6308725"/>
            <a:ext cx="2133600" cy="279400"/>
          </a:xfrm>
          <a:prstGeom prst="rect">
            <a:avLst/>
          </a:prstGeom>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9876909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9858798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1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hasCustomPrompt="1"/>
          </p:nvPr>
        </p:nvSpPr>
        <p:spPr>
          <a:xfrm>
            <a:off x="1066800" y="2667000"/>
            <a:ext cx="6983412" cy="1655762"/>
          </a:xfrm>
        </p:spPr>
        <p:txBody>
          <a:bodyPr/>
          <a:lstStyle>
            <a:lvl1pPr algn="ctr">
              <a:defRPr sz="3600" b="1" baseline="0">
                <a:solidFill>
                  <a:schemeClr val="tx2">
                    <a:lumMod val="50000"/>
                  </a:schemeClr>
                </a:solidFill>
                <a:latin typeface="Calibri" pitchFamily="34" charset="0"/>
              </a:defRPr>
            </a:lvl1pPr>
          </a:lstStyle>
          <a:p>
            <a:pPr lvl="0"/>
            <a:r>
              <a:rPr lang="en-US" altLang="en-US" noProof="0" dirty="0" err="1" smtClean="0"/>
              <a:t>Título</a:t>
            </a:r>
            <a:endParaRPr lang="en-US" altLang="en-US" noProof="0" dirty="0" smtClean="0"/>
          </a:p>
        </p:txBody>
      </p:sp>
      <p:sp>
        <p:nvSpPr>
          <p:cNvPr id="4103" name="Rectangle 7"/>
          <p:cNvSpPr>
            <a:spLocks noGrp="1" noChangeArrowheads="1"/>
          </p:cNvSpPr>
          <p:nvPr>
            <p:ph type="subTitle" idx="1"/>
          </p:nvPr>
        </p:nvSpPr>
        <p:spPr>
          <a:xfrm>
            <a:off x="4495800" y="152400"/>
            <a:ext cx="4498975" cy="1752600"/>
          </a:xfrm>
        </p:spPr>
        <p:txBody>
          <a:bodyPr/>
          <a:lstStyle>
            <a:lvl1pPr marL="0" indent="0" algn="r">
              <a:buFontTx/>
              <a:buNone/>
              <a:defRPr sz="2000" baseline="0">
                <a:solidFill>
                  <a:schemeClr val="tx1">
                    <a:lumMod val="75000"/>
                  </a:schemeClr>
                </a:solidFill>
              </a:defRPr>
            </a:lvl1pPr>
          </a:lstStyle>
          <a:p>
            <a:pPr lvl="0"/>
            <a:r>
              <a:rPr lang="en-US" altLang="en-US" noProof="0" smtClean="0"/>
              <a:t>Click to edit Master subtitle style</a:t>
            </a:r>
            <a:endParaRPr lang="en-US" altLang="en-US" noProof="0" dirty="0" smtClean="0"/>
          </a:p>
        </p:txBody>
      </p:sp>
      <p:sp>
        <p:nvSpPr>
          <p:cNvPr id="57" name="Text Placeholder 56"/>
          <p:cNvSpPr>
            <a:spLocks noGrp="1"/>
          </p:cNvSpPr>
          <p:nvPr>
            <p:ph type="body" sz="quarter" idx="10" hasCustomPrompt="1"/>
          </p:nvPr>
        </p:nvSpPr>
        <p:spPr>
          <a:xfrm>
            <a:off x="1066800" y="4419600"/>
            <a:ext cx="7010400" cy="762000"/>
          </a:xfrm>
        </p:spPr>
        <p:txBody>
          <a:bodyPr/>
          <a:lstStyle>
            <a:lvl1pPr>
              <a:buNone/>
              <a:defRPr sz="2000">
                <a:solidFill>
                  <a:schemeClr val="tx1">
                    <a:lumMod val="75000"/>
                  </a:schemeClr>
                </a:solidFill>
                <a:latin typeface="+mj-lt"/>
              </a:defRPr>
            </a:lvl1pPr>
          </a:lstStyle>
          <a:p>
            <a:pPr lvl="0"/>
            <a:r>
              <a:rPr lang="es-ES_tradnl" dirty="0" smtClean="0"/>
              <a:t>Subtítulo</a:t>
            </a:r>
            <a:endParaRPr lang="es-AR" dirty="0"/>
          </a:p>
        </p:txBody>
      </p:sp>
    </p:spTree>
    <p:extLst>
      <p:ext uri="{BB962C8B-B14F-4D97-AF65-F5344CB8AC3E}">
        <p14:creationId xmlns:p14="http://schemas.microsoft.com/office/powerpoint/2010/main" val="4224661575"/>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52400" y="838200"/>
            <a:ext cx="8839200" cy="5638799"/>
          </a:xfrm>
        </p:spPr>
        <p:txBody>
          <a:bodyPr/>
          <a:lstStyle>
            <a:lvl1pPr>
              <a:buNone/>
              <a:defRPr sz="2400">
                <a:solidFill>
                  <a:schemeClr val="tx1">
                    <a:lumMod val="75000"/>
                  </a:schemeClr>
                </a:solidFill>
              </a:defRPr>
            </a:lvl1pPr>
          </a:lstStyle>
          <a:p>
            <a:pPr lvl="0"/>
            <a:r>
              <a:rPr lang="en-GB" dirty="0" err="1" smtClean="0"/>
              <a:t>Contenido</a:t>
            </a:r>
            <a:endParaRPr lang="en-GB" dirty="0"/>
          </a:p>
        </p:txBody>
      </p:sp>
      <p:sp>
        <p:nvSpPr>
          <p:cNvPr id="6" name="Title 5"/>
          <p:cNvSpPr>
            <a:spLocks noGrp="1"/>
          </p:cNvSpPr>
          <p:nvPr>
            <p:ph type="title"/>
          </p:nvPr>
        </p:nvSpPr>
        <p:spPr/>
        <p:txBody>
          <a:bodyPr/>
          <a:lstStyle/>
          <a:p>
            <a:r>
              <a:rPr lang="en-US" smtClean="0"/>
              <a:t>Click to edit Master title style</a:t>
            </a:r>
            <a:endParaRPr lang="es-AR" dirty="0"/>
          </a:p>
        </p:txBody>
      </p:sp>
      <p:sp>
        <p:nvSpPr>
          <p:cNvPr id="11" name="Text Placeholder 10"/>
          <p:cNvSpPr>
            <a:spLocks noGrp="1"/>
          </p:cNvSpPr>
          <p:nvPr>
            <p:ph type="body" sz="quarter" idx="12"/>
          </p:nvPr>
        </p:nvSpPr>
        <p:spPr>
          <a:xfrm>
            <a:off x="4572000" y="0"/>
            <a:ext cx="4572000" cy="685800"/>
          </a:xfrm>
        </p:spPr>
        <p:txBody>
          <a:bodyPr anchor="ctr" anchorCtr="0"/>
          <a:lstStyle>
            <a:lvl1pPr algn="r">
              <a:buNone/>
              <a:defRPr sz="2800"/>
            </a:lvl1pPr>
          </a:lstStyle>
          <a:p>
            <a:pPr lvl="0"/>
            <a:r>
              <a:rPr lang="en-US" smtClean="0"/>
              <a:t>Click to edit Master text styles</a:t>
            </a:r>
          </a:p>
        </p:txBody>
      </p:sp>
      <p:sp>
        <p:nvSpPr>
          <p:cNvPr id="13" name="Text Placeholder 12"/>
          <p:cNvSpPr>
            <a:spLocks noGrp="1"/>
          </p:cNvSpPr>
          <p:nvPr>
            <p:ph type="body" sz="quarter" idx="13" hasCustomPrompt="1"/>
          </p:nvPr>
        </p:nvSpPr>
        <p:spPr>
          <a:xfrm>
            <a:off x="0" y="6553200"/>
            <a:ext cx="9144000" cy="304800"/>
          </a:xfrm>
        </p:spPr>
        <p:txBody>
          <a:bodyPr/>
          <a:lstStyle>
            <a:lvl1pPr>
              <a:buNone/>
              <a:defRPr sz="1400"/>
            </a:lvl1pPr>
          </a:lstStyle>
          <a:p>
            <a:pPr lvl="0"/>
            <a:r>
              <a:rPr lang="es-ES_tradnl" dirty="0" err="1" smtClean="0"/>
              <a:t>Footer</a:t>
            </a:r>
            <a:endParaRPr lang="es-AR" dirty="0"/>
          </a:p>
        </p:txBody>
      </p:sp>
    </p:spTree>
    <p:extLst>
      <p:ext uri="{BB962C8B-B14F-4D97-AF65-F5344CB8AC3E}">
        <p14:creationId xmlns:p14="http://schemas.microsoft.com/office/powerpoint/2010/main" val="1701982386"/>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2_Title Slide">
    <p:spTree>
      <p:nvGrpSpPr>
        <p:cNvPr id="1" name=""/>
        <p:cNvGrpSpPr/>
        <p:nvPr/>
      </p:nvGrpSpPr>
      <p:grpSpPr>
        <a:xfrm>
          <a:off x="0" y="0"/>
          <a:ext cx="0" cy="0"/>
          <a:chOff x="0" y="0"/>
          <a:chExt cx="0" cy="0"/>
        </a:xfrm>
      </p:grpSpPr>
      <p:sp>
        <p:nvSpPr>
          <p:cNvPr id="3097" name="Rectangle 25"/>
          <p:cNvSpPr>
            <a:spLocks noGrp="1" noChangeArrowheads="1"/>
          </p:cNvSpPr>
          <p:nvPr>
            <p:ph type="ctrTitle"/>
          </p:nvPr>
        </p:nvSpPr>
        <p:spPr>
          <a:xfrm>
            <a:off x="1173163" y="1341438"/>
            <a:ext cx="7772400" cy="1143000"/>
          </a:xfrm>
        </p:spPr>
        <p:txBody>
          <a:bodyPr/>
          <a:lstStyle>
            <a:lvl1pPr>
              <a:defRPr/>
            </a:lvl1pPr>
          </a:lstStyle>
          <a:p>
            <a:r>
              <a:rPr lang="en-US"/>
              <a:t>Haga clic para modificar el estilo de título del patrón</a:t>
            </a:r>
          </a:p>
        </p:txBody>
      </p:sp>
      <p:sp>
        <p:nvSpPr>
          <p:cNvPr id="3098" name="Rectangle 26"/>
          <p:cNvSpPr>
            <a:spLocks noGrp="1" noChangeArrowheads="1"/>
          </p:cNvSpPr>
          <p:nvPr>
            <p:ph type="subTitle" idx="1"/>
          </p:nvPr>
        </p:nvSpPr>
        <p:spPr>
          <a:xfrm>
            <a:off x="1166813" y="3886200"/>
            <a:ext cx="6400800" cy="1752600"/>
          </a:xfrm>
        </p:spPr>
        <p:txBody>
          <a:bodyPr/>
          <a:lstStyle>
            <a:lvl1pPr marL="0" indent="0">
              <a:buFont typeface="Monotype Sorts" pitchFamily="2" charset="2"/>
              <a:buNone/>
              <a:defRPr/>
            </a:lvl1pPr>
          </a:lstStyle>
          <a:p>
            <a:r>
              <a:rPr lang="en-US"/>
              <a:t>Haga clic para modificar el estilo de subtítulo del patrón</a:t>
            </a:r>
          </a:p>
        </p:txBody>
      </p:sp>
      <p:sp>
        <p:nvSpPr>
          <p:cNvPr id="27" name="Rectangle 27"/>
          <p:cNvSpPr>
            <a:spLocks noGrp="1" noChangeArrowheads="1"/>
          </p:cNvSpPr>
          <p:nvPr>
            <p:ph type="dt" sz="half" idx="10"/>
          </p:nvPr>
        </p:nvSpPr>
        <p:spPr bwMode="auto">
          <a:xfrm>
            <a:off x="1166813"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spcBef>
                <a:spcPct val="50000"/>
              </a:spcBef>
              <a:defRPr sz="1400">
                <a:solidFill>
                  <a:srgbClr val="000000"/>
                </a:solidFill>
                <a:latin typeface="+mn-lt"/>
              </a:defRPr>
            </a:lvl1pPr>
          </a:lstStyle>
          <a:p>
            <a:pPr>
              <a:defRPr/>
            </a:pPr>
            <a:endParaRPr lang="en-US"/>
          </a:p>
        </p:txBody>
      </p:sp>
      <p:sp>
        <p:nvSpPr>
          <p:cNvPr id="28" name="Rectangle 28"/>
          <p:cNvSpPr>
            <a:spLocks noGrp="1" noChangeArrowheads="1"/>
          </p:cNvSpPr>
          <p:nvPr>
            <p:ph type="ftr" sz="quarter" idx="11"/>
          </p:nvPr>
        </p:nvSpPr>
        <p:spPr bwMode="auto">
          <a:xfrm>
            <a:off x="35814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rgbClr val="000000"/>
                </a:solidFill>
                <a:latin typeface="+mn-lt"/>
              </a:defRPr>
            </a:lvl1pPr>
          </a:lstStyle>
          <a:p>
            <a:pPr>
              <a:defRPr/>
            </a:pPr>
            <a:endParaRPr lang="en-US"/>
          </a:p>
        </p:txBody>
      </p:sp>
      <p:sp>
        <p:nvSpPr>
          <p:cNvPr id="29" name="Rectangle 29"/>
          <p:cNvSpPr>
            <a:spLocks noGrp="1" noChangeArrowheads="1"/>
          </p:cNvSpPr>
          <p:nvPr>
            <p:ph type="sldNum" sz="quarter" idx="12"/>
          </p:nvPr>
        </p:nvSpPr>
        <p:spPr bwMode="auto">
          <a:xfrm>
            <a:off x="70104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rgbClr val="000000"/>
                </a:solidFill>
                <a:latin typeface="+mn-lt"/>
              </a:defRPr>
            </a:lvl1pPr>
          </a:lstStyle>
          <a:p>
            <a:pPr>
              <a:defRPr/>
            </a:pPr>
            <a:fld id="{F8DDBAE3-CC86-468F-8D9C-D93090ABB88A}" type="slidenum">
              <a:rPr lang="en-US"/>
              <a:pPr>
                <a:defRPr/>
              </a:pPr>
              <a:t>‹#›</a:t>
            </a:fld>
            <a:endParaRPr lang="en-US"/>
          </a:p>
        </p:txBody>
      </p:sp>
    </p:spTree>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A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A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bg>
      <p:bgPr>
        <a:blipFill dpi="0" rotWithShape="1">
          <a:blip r:embed="rId2" cstate="print">
            <a:alphaModFix amt="57000"/>
            <a:lum/>
          </a:blip>
          <a:srcRect/>
          <a:stretch>
            <a:fillRect l="-3000" t="1000" r="-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52400" y="838200"/>
            <a:ext cx="8839200" cy="5638799"/>
          </a:xfrm>
        </p:spPr>
        <p:txBody>
          <a:bodyPr/>
          <a:lstStyle>
            <a:lvl1pPr>
              <a:buNone/>
              <a:defRPr sz="2400">
                <a:solidFill>
                  <a:schemeClr val="tx1">
                    <a:lumMod val="75000"/>
                  </a:schemeClr>
                </a:solidFill>
              </a:defRPr>
            </a:lvl1pPr>
          </a:lstStyle>
          <a:p>
            <a:pPr lvl="0"/>
            <a:r>
              <a:rPr lang="en-GB" dirty="0" err="1" smtClean="0"/>
              <a:t>Contenido</a:t>
            </a:r>
            <a:endParaRPr lang="en-GB" dirty="0"/>
          </a:p>
        </p:txBody>
      </p:sp>
      <p:sp>
        <p:nvSpPr>
          <p:cNvPr id="6" name="Title 5"/>
          <p:cNvSpPr>
            <a:spLocks noGrp="1"/>
          </p:cNvSpPr>
          <p:nvPr>
            <p:ph type="title" hasCustomPrompt="1"/>
          </p:nvPr>
        </p:nvSpPr>
        <p:spPr/>
        <p:txBody>
          <a:bodyPr tIns="182880">
            <a:normAutofit/>
          </a:bodyPr>
          <a:lstStyle>
            <a:lvl1pPr algn="l">
              <a:defRPr b="1">
                <a:solidFill>
                  <a:schemeClr val="tx1">
                    <a:lumMod val="50000"/>
                  </a:schemeClr>
                </a:solidFill>
              </a:defRPr>
            </a:lvl1pPr>
          </a:lstStyle>
          <a:p>
            <a:r>
              <a:rPr lang="en-US" dirty="0" smtClean="0"/>
              <a:t>Click to edit Master title style to edit Master title style</a:t>
            </a:r>
            <a:endParaRPr lang="es-AR" dirty="0"/>
          </a:p>
        </p:txBody>
      </p:sp>
      <p:sp>
        <p:nvSpPr>
          <p:cNvPr id="11" name="Text Placeholder 10"/>
          <p:cNvSpPr>
            <a:spLocks noGrp="1"/>
          </p:cNvSpPr>
          <p:nvPr>
            <p:ph type="body" sz="quarter" idx="12"/>
          </p:nvPr>
        </p:nvSpPr>
        <p:spPr>
          <a:xfrm>
            <a:off x="4572000" y="0"/>
            <a:ext cx="4572000" cy="685800"/>
          </a:xfrm>
        </p:spPr>
        <p:txBody>
          <a:bodyPr anchor="ctr" anchorCtr="0"/>
          <a:lstStyle>
            <a:lvl1pPr algn="r">
              <a:buNone/>
              <a:defRPr sz="2800" b="1">
                <a:solidFill>
                  <a:schemeClr val="tx1">
                    <a:lumMod val="50000"/>
                  </a:schemeClr>
                </a:solidFill>
              </a:defRPr>
            </a:lvl1pPr>
          </a:lstStyle>
          <a:p>
            <a:pPr lvl="0"/>
            <a:r>
              <a:rPr lang="en-US" smtClean="0"/>
              <a:t>Click to edit Master text styles</a:t>
            </a:r>
          </a:p>
        </p:txBody>
      </p:sp>
      <p:sp>
        <p:nvSpPr>
          <p:cNvPr id="13" name="Text Placeholder 12"/>
          <p:cNvSpPr>
            <a:spLocks noGrp="1"/>
          </p:cNvSpPr>
          <p:nvPr>
            <p:ph type="body" sz="quarter" idx="13" hasCustomPrompt="1"/>
          </p:nvPr>
        </p:nvSpPr>
        <p:spPr>
          <a:xfrm>
            <a:off x="0" y="6553200"/>
            <a:ext cx="9144000" cy="304800"/>
          </a:xfrm>
        </p:spPr>
        <p:txBody>
          <a:bodyPr/>
          <a:lstStyle>
            <a:lvl1pPr>
              <a:buNone/>
              <a:defRPr sz="1400"/>
            </a:lvl1pPr>
          </a:lstStyle>
          <a:p>
            <a:pPr lvl="0"/>
            <a:r>
              <a:rPr lang="es-ES_tradnl" dirty="0" err="1" smtClean="0"/>
              <a:t>Footer</a:t>
            </a:r>
            <a:endParaRPr lang="es-AR" dirty="0"/>
          </a:p>
        </p:txBody>
      </p:sp>
    </p:spTree>
    <p:extLst>
      <p:ext uri="{BB962C8B-B14F-4D97-AF65-F5344CB8AC3E}">
        <p14:creationId xmlns:p14="http://schemas.microsoft.com/office/powerpoint/2010/main" val="170198238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1131524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dirty="0"/>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0133799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44595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0091589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3264590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07182616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4899975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print">
            <a:lum/>
          </a:blip>
          <a:srcRect/>
          <a:stretch>
            <a:fillRect l="-3000" r="-3000"/>
          </a:stretch>
        </a:blip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0" y="1"/>
            <a:ext cx="4572000" cy="685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1029" name="Rectangle 5"/>
          <p:cNvSpPr>
            <a:spLocks noGrp="1" noChangeArrowheads="1"/>
          </p:cNvSpPr>
          <p:nvPr>
            <p:ph type="ftr" sz="quarter" idx="3"/>
          </p:nvPr>
        </p:nvSpPr>
        <p:spPr bwMode="auto">
          <a:xfrm>
            <a:off x="0" y="6553200"/>
            <a:ext cx="914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dirty="0"/>
          </a:p>
        </p:txBody>
      </p:sp>
      <p:sp>
        <p:nvSpPr>
          <p:cNvPr id="1030" name="Rectangle 3"/>
          <p:cNvSpPr>
            <a:spLocks noGrp="1" noChangeArrowheads="1"/>
          </p:cNvSpPr>
          <p:nvPr>
            <p:ph type="body" idx="1"/>
          </p:nvPr>
        </p:nvSpPr>
        <p:spPr bwMode="auto">
          <a:xfrm>
            <a:off x="152400" y="838201"/>
            <a:ext cx="8839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 id="2147483831" r:id="rId14"/>
    <p:sldLayoutId id="2147483832" r:id="rId15"/>
    <p:sldLayoutId id="2147483833" r:id="rId16"/>
    <p:sldLayoutId id="2147483834" r:id="rId17"/>
  </p:sldLayoutIdLst>
  <p:transition>
    <p:wipe dir="r"/>
  </p:transition>
  <p:timing>
    <p:tnLst>
      <p:par>
        <p:cTn id="1" dur="indefinite" restart="never" nodeType="tmRoot"/>
      </p:par>
    </p:tnLst>
  </p:timing>
  <p:txStyles>
    <p:titleStyle>
      <a:lvl1pPr algn="ctr" rtl="0" eaLnBrk="1" fontAlgn="base" hangingPunct="1">
        <a:spcBef>
          <a:spcPct val="0"/>
        </a:spcBef>
        <a:spcAft>
          <a:spcPct val="0"/>
        </a:spcAft>
        <a:defRPr sz="2800" kern="1200">
          <a:solidFill>
            <a:schemeClr val="tx1"/>
          </a:solidFill>
          <a:latin typeface="+mj-lt"/>
          <a:ea typeface="+mj-ea"/>
          <a:cs typeface="+mj-cs"/>
        </a:defRPr>
      </a:lvl1pPr>
      <a:lvl2pPr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r" rtl="0" eaLnBrk="1" fontAlgn="base" hangingPunct="1">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13.e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6.png"/><Relationship Id="rId4" Type="http://schemas.openxmlformats.org/officeDocument/2006/relationships/oleObject" Target="../embeddings/oleObject4.bin"/></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oleObject" Target="../embeddings/oleObject1.bin"/><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8.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7.wmf"/><Relationship Id="rId5" Type="http://schemas.openxmlformats.org/officeDocument/2006/relationships/oleObject" Target="../embeddings/Microsoft_Word_97_-_2003_Document2.doc"/><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Microsoft_Word_97_-_2003_Document3.doc"/><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8.bin"/><Relationship Id="rId5" Type="http://schemas.openxmlformats.org/officeDocument/2006/relationships/image" Target="../media/image21.png"/><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3.png"/><Relationship Id="rId4" Type="http://schemas.openxmlformats.org/officeDocument/2006/relationships/oleObject" Target="../embeddings/oleObject9.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5.jpeg"/><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4.emf"/><Relationship Id="rId5" Type="http://schemas.openxmlformats.org/officeDocument/2006/relationships/oleObject" Target="../embeddings/oleObject10.bin"/><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Microsoft_Word_97_-_2003_Document1.doc"/><Relationship Id="rId5" Type="http://schemas.openxmlformats.org/officeDocument/2006/relationships/oleObject" Target="../embeddings/oleObject2.bin"/><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oleObject" Target="../embeddings/oleObject3.bin"/><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p:txBody>
          <a:bodyPr/>
          <a:lstStyle/>
          <a:p>
            <a:endParaRPr lang="es-AR" dirty="0">
              <a:solidFill>
                <a:schemeClr val="tx1">
                  <a:lumMod val="75000"/>
                </a:schemeClr>
              </a:solidFill>
              <a:latin typeface="+mj-lt"/>
            </a:endParaRPr>
          </a:p>
        </p:txBody>
      </p:sp>
      <p:sp>
        <p:nvSpPr>
          <p:cNvPr id="13" name="Text Placeholder 12"/>
          <p:cNvSpPr>
            <a:spLocks noGrp="1"/>
          </p:cNvSpPr>
          <p:nvPr>
            <p:ph type="body" sz="quarter" idx="10"/>
          </p:nvPr>
        </p:nvSpPr>
        <p:spPr>
          <a:xfrm>
            <a:off x="1066800" y="3657600"/>
            <a:ext cx="7010400" cy="762000"/>
          </a:xfrm>
        </p:spPr>
        <p:txBody>
          <a:bodyPr/>
          <a:lstStyle/>
          <a:p>
            <a:pPr algn="ctr"/>
            <a:r>
              <a:rPr lang="en-US" sz="3200"/>
              <a:t>Definition of cell-shaped spaces</a:t>
            </a:r>
          </a:p>
          <a:p>
            <a:pPr algn="ctr"/>
            <a:endParaRPr lang="es-AR" sz="3200"/>
          </a:p>
        </p:txBody>
      </p:sp>
      <p:sp>
        <p:nvSpPr>
          <p:cNvPr id="8" name="Text Placeholder 4"/>
          <p:cNvSpPr txBox="1">
            <a:spLocks/>
          </p:cNvSpPr>
          <p:nvPr/>
        </p:nvSpPr>
        <p:spPr bwMode="auto">
          <a:xfrm>
            <a:off x="1066800" y="4419600"/>
            <a:ext cx="7010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None/>
              <a:defRPr sz="2000" kern="1200">
                <a:solidFill>
                  <a:schemeClr val="tx1">
                    <a:lumMod val="75000"/>
                  </a:schemeClr>
                </a:solidFill>
                <a:latin typeface="+mj-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800" smtClean="0"/>
              <a:t>Lecture 7</a:t>
            </a:r>
            <a:endParaRPr lang="en-US" sz="2800" dirty="0"/>
          </a:p>
        </p:txBody>
      </p:sp>
      <p:sp>
        <p:nvSpPr>
          <p:cNvPr id="2" name="Subtitle 1"/>
          <p:cNvSpPr>
            <a:spLocks noGrp="1"/>
          </p:cNvSpPr>
          <p:nvPr>
            <p:ph type="subTitle" idx="1"/>
          </p:nvPr>
        </p:nvSpPr>
        <p:spPr/>
        <p:txBody>
          <a:bodyPr/>
          <a:lstStyle/>
          <a:p>
            <a:endParaRPr lang="en-CA"/>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79512" y="764704"/>
            <a:ext cx="8784976" cy="5791200"/>
          </a:xfrm>
          <a:prstGeom prst="rect">
            <a:avLst/>
          </a:prstGeom>
          <a:noFill/>
          <a:ln w="9525">
            <a:noFill/>
            <a:miter lim="800000"/>
            <a:headEnd/>
            <a:tailEnd/>
          </a:ln>
        </p:spPr>
        <p:txBody>
          <a:bodyPr/>
          <a:lstStyle/>
          <a:p>
            <a:pPr marL="342900" indent="-342900" algn="l">
              <a:spcBef>
                <a:spcPct val="20000"/>
              </a:spcBef>
              <a:buClr>
                <a:schemeClr val="accent1"/>
              </a:buClr>
              <a:buSzPct val="70000"/>
              <a:buFont typeface="Monotype Sorts" pitchFamily="2" charset="2"/>
              <a:buNone/>
            </a:pPr>
            <a:r>
              <a:rPr lang="en-US" b="1" smtClean="0">
                <a:latin typeface="Arial" pitchFamily="34" charset="0"/>
              </a:rPr>
              <a:t>TDC = IDC =</a:t>
            </a:r>
            <a:r>
              <a:rPr lang="en-US" smtClean="0">
                <a:latin typeface="Arial" pitchFamily="34" charset="0"/>
              </a:rPr>
              <a:t> </a:t>
            </a:r>
            <a:r>
              <a:rPr lang="en-US" dirty="0">
                <a:latin typeface="Arial" pitchFamily="34" charset="0"/>
              </a:rPr>
              <a:t>&lt; </a:t>
            </a:r>
            <a:r>
              <a:rPr lang="en-US" b="1" dirty="0">
                <a:latin typeface="Arial" pitchFamily="34" charset="0"/>
              </a:rPr>
              <a:t>X</a:t>
            </a:r>
            <a:r>
              <a:rPr lang="en-US" dirty="0">
                <a:latin typeface="Arial" pitchFamily="34" charset="0"/>
              </a:rPr>
              <a:t>, </a:t>
            </a:r>
            <a:r>
              <a:rPr lang="en-US" b="1" dirty="0">
                <a:latin typeface="Arial" pitchFamily="34" charset="0"/>
              </a:rPr>
              <a:t>Y</a:t>
            </a:r>
            <a:r>
              <a:rPr lang="en-US" dirty="0">
                <a:latin typeface="Arial" pitchFamily="34" charset="0"/>
              </a:rPr>
              <a:t>, </a:t>
            </a:r>
            <a:r>
              <a:rPr lang="en-US" b="1" dirty="0">
                <a:latin typeface="Arial" pitchFamily="34" charset="0"/>
              </a:rPr>
              <a:t>I</a:t>
            </a:r>
            <a:r>
              <a:rPr lang="en-US" dirty="0">
                <a:latin typeface="Arial" pitchFamily="34" charset="0"/>
              </a:rPr>
              <a:t>, </a:t>
            </a:r>
            <a:r>
              <a:rPr lang="en-US" b="1" dirty="0">
                <a:latin typeface="Arial" pitchFamily="34" charset="0"/>
              </a:rPr>
              <a:t>S</a:t>
            </a:r>
            <a:r>
              <a:rPr lang="en-US" dirty="0">
                <a:latin typeface="Arial" pitchFamily="34" charset="0"/>
              </a:rPr>
              <a:t>, </a:t>
            </a:r>
            <a:r>
              <a:rPr lang="en-US" b="1" dirty="0">
                <a:latin typeface="Symbol" pitchFamily="18" charset="2"/>
              </a:rPr>
              <a:t>q</a:t>
            </a:r>
            <a:r>
              <a:rPr lang="en-US" dirty="0">
                <a:latin typeface="Arial" pitchFamily="34" charset="0"/>
              </a:rPr>
              <a:t>, </a:t>
            </a:r>
            <a:r>
              <a:rPr lang="en-US" b="1" dirty="0">
                <a:latin typeface="Arial" pitchFamily="34" charset="0"/>
              </a:rPr>
              <a:t>N</a:t>
            </a:r>
            <a:r>
              <a:rPr lang="en-US" dirty="0">
                <a:latin typeface="Arial" pitchFamily="34" charset="0"/>
              </a:rPr>
              <a:t>, d, </a:t>
            </a:r>
            <a:r>
              <a:rPr lang="en-US" dirty="0">
                <a:latin typeface="Symbol" pitchFamily="18" charset="2"/>
              </a:rPr>
              <a:t>d</a:t>
            </a:r>
            <a:r>
              <a:rPr lang="en-US" baseline="-25000" dirty="0">
                <a:latin typeface="Arial" pitchFamily="34" charset="0"/>
              </a:rPr>
              <a:t>int</a:t>
            </a:r>
            <a:r>
              <a:rPr lang="en-US" dirty="0">
                <a:latin typeface="Arial" pitchFamily="34" charset="0"/>
              </a:rPr>
              <a:t>, </a:t>
            </a:r>
            <a:r>
              <a:rPr lang="en-US" dirty="0" err="1">
                <a:latin typeface="Symbol" pitchFamily="18" charset="2"/>
              </a:rPr>
              <a:t>d</a:t>
            </a:r>
            <a:r>
              <a:rPr lang="en-US" baseline="-25000" dirty="0" err="1">
                <a:latin typeface="Arial" pitchFamily="34" charset="0"/>
              </a:rPr>
              <a:t>ext</a:t>
            </a:r>
            <a:r>
              <a:rPr lang="en-US" dirty="0">
                <a:latin typeface="Arial" pitchFamily="34" charset="0"/>
              </a:rPr>
              <a:t>, </a:t>
            </a:r>
            <a:r>
              <a:rPr lang="en-US" dirty="0">
                <a:latin typeface="Symbol" pitchFamily="18" charset="2"/>
              </a:rPr>
              <a:t>t</a:t>
            </a:r>
            <a:r>
              <a:rPr lang="en-US" dirty="0">
                <a:latin typeface="Arial" pitchFamily="34" charset="0"/>
              </a:rPr>
              <a:t>, </a:t>
            </a:r>
            <a:r>
              <a:rPr lang="en-US" dirty="0">
                <a:latin typeface="Symbol" pitchFamily="18" charset="2"/>
              </a:rPr>
              <a:t>l</a:t>
            </a:r>
            <a:r>
              <a:rPr lang="en-US" dirty="0">
                <a:latin typeface="Arial" pitchFamily="34" charset="0"/>
              </a:rPr>
              <a:t>, D </a:t>
            </a:r>
            <a:r>
              <a:rPr lang="en-US" dirty="0" smtClean="0">
                <a:latin typeface="Arial" pitchFamily="34" charset="0"/>
              </a:rPr>
              <a:t>&gt;</a:t>
            </a:r>
            <a:endParaRPr lang="en-US" sz="2000" b="1" dirty="0">
              <a:latin typeface="Arial" pitchFamily="34" charset="0"/>
            </a:endParaRPr>
          </a:p>
          <a:p>
            <a:pPr marL="342900" indent="-342900" algn="just">
              <a:spcBef>
                <a:spcPct val="20000"/>
              </a:spcBef>
              <a:buClr>
                <a:schemeClr val="accent1"/>
              </a:buClr>
              <a:buSzPct val="70000"/>
            </a:pPr>
            <a:r>
              <a:rPr lang="en-US" sz="2000" b="1" dirty="0" smtClean="0">
                <a:latin typeface="Symbol" pitchFamily="18" charset="2"/>
              </a:rPr>
              <a:t>-  </a:t>
            </a:r>
            <a:r>
              <a:rPr lang="en-US" sz="1800" b="1" dirty="0" smtClean="0">
                <a:latin typeface="Arial" pitchFamily="34" charset="0"/>
              </a:rPr>
              <a:t>X</a:t>
            </a:r>
            <a:r>
              <a:rPr lang="en-US" sz="1800" dirty="0" smtClean="0">
                <a:latin typeface="Arial" pitchFamily="34" charset="0"/>
              </a:rPr>
              <a:t> </a:t>
            </a:r>
            <a:r>
              <a:rPr lang="en-US" sz="1800" dirty="0" smtClean="0">
                <a:latin typeface="Symbol" pitchFamily="18" charset="2"/>
              </a:rPr>
              <a:t>Í</a:t>
            </a:r>
            <a:r>
              <a:rPr lang="en-US" sz="1800" dirty="0" smtClean="0">
                <a:latin typeface="Arial" pitchFamily="34" charset="0"/>
              </a:rPr>
              <a:t> </a:t>
            </a:r>
            <a:r>
              <a:rPr lang="en-US" sz="1800" b="1" dirty="0" smtClean="0">
                <a:latin typeface="Arial" pitchFamily="34" charset="0"/>
              </a:rPr>
              <a:t>T</a:t>
            </a:r>
            <a:r>
              <a:rPr lang="en-US" sz="1800" dirty="0" smtClean="0">
                <a:latin typeface="Arial" pitchFamily="34" charset="0"/>
              </a:rPr>
              <a:t> </a:t>
            </a:r>
            <a:r>
              <a:rPr lang="en-US" sz="2000" dirty="0" smtClean="0">
                <a:latin typeface="+mn-lt"/>
              </a:rPr>
              <a:t>is the set of </a:t>
            </a:r>
            <a:r>
              <a:rPr lang="en-US" sz="2000" b="1" dirty="0" smtClean="0">
                <a:latin typeface="+mn-lt"/>
              </a:rPr>
              <a:t>input external</a:t>
            </a:r>
            <a:r>
              <a:rPr lang="en-US" sz="2000" dirty="0" smtClean="0">
                <a:latin typeface="+mn-lt"/>
              </a:rPr>
              <a:t> events;</a:t>
            </a:r>
            <a:endParaRPr lang="en-US" sz="2000" b="1" dirty="0" smtClean="0">
              <a:latin typeface="+mn-lt"/>
            </a:endParaRPr>
          </a:p>
          <a:p>
            <a:pPr marL="342900" indent="-342900" algn="just">
              <a:spcBef>
                <a:spcPct val="20000"/>
              </a:spcBef>
              <a:buClr>
                <a:schemeClr val="accent1"/>
              </a:buClr>
              <a:buSzPct val="70000"/>
            </a:pPr>
            <a:r>
              <a:rPr lang="en-US" sz="1800" b="1" dirty="0" smtClean="0">
                <a:latin typeface="Symbol" pitchFamily="18" charset="2"/>
              </a:rPr>
              <a:t>-  </a:t>
            </a:r>
            <a:r>
              <a:rPr lang="en-US" sz="1800" b="1" dirty="0" smtClean="0">
                <a:latin typeface="Arial" pitchFamily="34" charset="0"/>
              </a:rPr>
              <a:t>Y </a:t>
            </a:r>
            <a:r>
              <a:rPr lang="en-US" sz="1800" dirty="0">
                <a:latin typeface="Symbol" pitchFamily="18" charset="2"/>
              </a:rPr>
              <a:t>Í</a:t>
            </a:r>
            <a:r>
              <a:rPr lang="en-US" sz="1800" dirty="0">
                <a:latin typeface="Arial" pitchFamily="34" charset="0"/>
              </a:rPr>
              <a:t> </a:t>
            </a:r>
            <a:r>
              <a:rPr lang="en-US" sz="1800" b="1" dirty="0">
                <a:latin typeface="Arial" pitchFamily="34" charset="0"/>
              </a:rPr>
              <a:t>T</a:t>
            </a:r>
            <a:r>
              <a:rPr lang="en-US" sz="1800" dirty="0">
                <a:latin typeface="Arial" pitchFamily="34" charset="0"/>
              </a:rPr>
              <a:t> </a:t>
            </a:r>
            <a:r>
              <a:rPr lang="en-US" sz="2000" dirty="0">
                <a:latin typeface="+mn-lt"/>
              </a:rPr>
              <a:t>is the set of </a:t>
            </a:r>
            <a:r>
              <a:rPr lang="en-US" sz="2000" b="1" dirty="0">
                <a:latin typeface="+mn-lt"/>
              </a:rPr>
              <a:t>output external</a:t>
            </a:r>
            <a:r>
              <a:rPr lang="en-US" sz="2000" dirty="0">
                <a:latin typeface="+mn-lt"/>
              </a:rPr>
              <a:t> events</a:t>
            </a:r>
            <a:r>
              <a:rPr lang="en-US" sz="2000" dirty="0" smtClean="0">
                <a:latin typeface="+mn-lt"/>
              </a:rPr>
              <a:t>;</a:t>
            </a:r>
          </a:p>
          <a:p>
            <a:pPr marL="342900" indent="-342900" algn="just">
              <a:spcBef>
                <a:spcPct val="20000"/>
              </a:spcBef>
              <a:buClr>
                <a:schemeClr val="accent1"/>
              </a:buClr>
              <a:buSzPct val="70000"/>
              <a:buFontTx/>
              <a:buChar char="-"/>
            </a:pPr>
            <a:endParaRPr lang="en-US" sz="1800" b="1" dirty="0">
              <a:latin typeface="Arial" pitchFamily="34" charset="0"/>
            </a:endParaRPr>
          </a:p>
          <a:p>
            <a:pPr marL="342900" indent="-342900" algn="just">
              <a:spcBef>
                <a:spcPct val="20000"/>
              </a:spcBef>
              <a:buClr>
                <a:schemeClr val="accent1"/>
              </a:buClr>
              <a:buSzPct val="70000"/>
            </a:pPr>
            <a:r>
              <a:rPr lang="en-US" sz="1800" b="1" dirty="0" smtClean="0">
                <a:latin typeface="Symbol" pitchFamily="18" charset="2"/>
              </a:rPr>
              <a:t>-  </a:t>
            </a:r>
            <a:r>
              <a:rPr lang="en-US" sz="1800" b="1" dirty="0" smtClean="0">
                <a:latin typeface="Arial" pitchFamily="34" charset="0"/>
              </a:rPr>
              <a:t>I </a:t>
            </a:r>
            <a:r>
              <a:rPr lang="en-US" sz="1800" dirty="0">
                <a:latin typeface="Arial" pitchFamily="34" charset="0"/>
              </a:rPr>
              <a:t>= &lt; </a:t>
            </a:r>
            <a:r>
              <a:rPr lang="en-US" sz="1800" dirty="0">
                <a:latin typeface="Symbol" pitchFamily="18" charset="2"/>
              </a:rPr>
              <a:t>h, m</a:t>
            </a:r>
            <a:r>
              <a:rPr lang="en-US" sz="1800" dirty="0">
                <a:latin typeface="Arial" pitchFamily="34" charset="0"/>
              </a:rPr>
              <a:t>, </a:t>
            </a:r>
            <a:r>
              <a:rPr lang="en-US" sz="1800" dirty="0" err="1">
                <a:latin typeface="Arial" pitchFamily="34" charset="0"/>
              </a:rPr>
              <a:t>P</a:t>
            </a:r>
            <a:r>
              <a:rPr lang="en-US" sz="1800" baseline="30000" dirty="0" err="1">
                <a:latin typeface="Arial" pitchFamily="34" charset="0"/>
              </a:rPr>
              <a:t>x</a:t>
            </a:r>
            <a:r>
              <a:rPr lang="en-US" sz="1800" dirty="0">
                <a:latin typeface="Arial" pitchFamily="34" charset="0"/>
              </a:rPr>
              <a:t>, </a:t>
            </a:r>
            <a:r>
              <a:rPr lang="en-US" sz="1800" dirty="0" err="1">
                <a:latin typeface="Arial" pitchFamily="34" charset="0"/>
              </a:rPr>
              <a:t>P</a:t>
            </a:r>
            <a:r>
              <a:rPr lang="en-US" sz="1800" baseline="30000" dirty="0" err="1">
                <a:latin typeface="Arial" pitchFamily="34" charset="0"/>
              </a:rPr>
              <a:t>y</a:t>
            </a:r>
            <a:r>
              <a:rPr lang="en-US" sz="1800" baseline="30000" dirty="0">
                <a:latin typeface="Arial" pitchFamily="34" charset="0"/>
              </a:rPr>
              <a:t> </a:t>
            </a:r>
            <a:r>
              <a:rPr lang="en-US" sz="1800" dirty="0">
                <a:latin typeface="Arial" pitchFamily="34" charset="0"/>
              </a:rPr>
              <a:t>&gt; </a:t>
            </a:r>
            <a:r>
              <a:rPr lang="en-US" sz="2000" dirty="0">
                <a:latin typeface="+mn-lt"/>
              </a:rPr>
              <a:t>is the model’s </a:t>
            </a:r>
            <a:r>
              <a:rPr lang="en-US" sz="2000" b="1" dirty="0">
                <a:latin typeface="+mn-lt"/>
              </a:rPr>
              <a:t>modular interface</a:t>
            </a:r>
            <a:r>
              <a:rPr lang="en-US" sz="1800" dirty="0">
                <a:latin typeface="Arial" pitchFamily="34" charset="0"/>
              </a:rPr>
              <a:t>, with</a:t>
            </a:r>
          </a:p>
          <a:p>
            <a:pPr marL="800100" lvl="1" indent="-342900" algn="l">
              <a:spcBef>
                <a:spcPct val="20000"/>
              </a:spcBef>
              <a:buClr>
                <a:schemeClr val="accent1"/>
              </a:buClr>
              <a:buSzPct val="70000"/>
              <a:buFont typeface="Arial" pitchFamily="34" charset="0"/>
              <a:buChar char="•"/>
            </a:pPr>
            <a:r>
              <a:rPr lang="en-US" sz="1800" b="1" dirty="0" smtClean="0">
                <a:solidFill>
                  <a:srgbClr val="33CC33"/>
                </a:solidFill>
                <a:latin typeface="Symbol" pitchFamily="18" charset="2"/>
              </a:rPr>
              <a:t>h</a:t>
            </a:r>
            <a:r>
              <a:rPr lang="en-US" sz="1800" dirty="0" smtClean="0">
                <a:latin typeface="Arial" pitchFamily="34" charset="0"/>
              </a:rPr>
              <a:t> </a:t>
            </a:r>
            <a:r>
              <a:rPr lang="en-US" sz="1800">
                <a:latin typeface="Symbol" pitchFamily="18" charset="2"/>
              </a:rPr>
              <a:t>Î</a:t>
            </a:r>
            <a:r>
              <a:rPr lang="en-US" sz="1800">
                <a:latin typeface="Arial" pitchFamily="34" charset="0"/>
              </a:rPr>
              <a:t> </a:t>
            </a:r>
            <a:r>
              <a:rPr lang="en-US" sz="1800" b="1"/>
              <a:t>N</a:t>
            </a:r>
            <a:r>
              <a:rPr lang="en-US" sz="1800" smtClean="0">
                <a:latin typeface="Arial" pitchFamily="34" charset="0"/>
              </a:rPr>
              <a:t>, </a:t>
            </a:r>
            <a:r>
              <a:rPr lang="en-US" sz="1800" dirty="0">
                <a:latin typeface="Symbol" pitchFamily="18" charset="2"/>
              </a:rPr>
              <a:t>h &lt; </a:t>
            </a:r>
            <a:r>
              <a:rPr lang="en-US" sz="1800" dirty="0">
                <a:latin typeface="Symbol" pitchFamily="18" charset="2"/>
                <a:sym typeface="Symbol" pitchFamily="18" charset="2"/>
              </a:rPr>
              <a:t></a:t>
            </a:r>
            <a:r>
              <a:rPr lang="en-US" sz="1800" dirty="0">
                <a:latin typeface="Symbol" pitchFamily="18" charset="2"/>
              </a:rPr>
              <a:t>  </a:t>
            </a:r>
            <a:r>
              <a:rPr lang="en-US" sz="2000" dirty="0">
                <a:latin typeface="+mn-lt"/>
              </a:rPr>
              <a:t>the </a:t>
            </a:r>
            <a:r>
              <a:rPr lang="en-US" sz="2000" b="1" dirty="0">
                <a:solidFill>
                  <a:srgbClr val="FF0000"/>
                </a:solidFill>
                <a:latin typeface="+mn-lt"/>
              </a:rPr>
              <a:t>neighborhood size</a:t>
            </a:r>
            <a:r>
              <a:rPr lang="en-US" sz="2000" dirty="0">
                <a:latin typeface="+mn-lt"/>
              </a:rPr>
              <a:t>, </a:t>
            </a:r>
          </a:p>
          <a:p>
            <a:pPr marL="800100" lvl="1" indent="-342900" algn="l">
              <a:spcBef>
                <a:spcPct val="20000"/>
              </a:spcBef>
              <a:buClr>
                <a:schemeClr val="accent1"/>
              </a:buClr>
              <a:buSzPct val="70000"/>
              <a:buFont typeface="Arial" pitchFamily="34" charset="0"/>
              <a:buChar char="•"/>
            </a:pPr>
            <a:r>
              <a:rPr lang="en-US" sz="1800" b="1" dirty="0" smtClean="0">
                <a:solidFill>
                  <a:srgbClr val="33CC33"/>
                </a:solidFill>
                <a:latin typeface="Symbol" pitchFamily="18" charset="2"/>
              </a:rPr>
              <a:t>m</a:t>
            </a:r>
            <a:r>
              <a:rPr lang="en-US" sz="1800" dirty="0" smtClean="0">
                <a:latin typeface="Arial" pitchFamily="34" charset="0"/>
              </a:rPr>
              <a:t> </a:t>
            </a:r>
            <a:r>
              <a:rPr lang="en-US" sz="1800">
                <a:latin typeface="Symbol" pitchFamily="18" charset="2"/>
              </a:rPr>
              <a:t>Î</a:t>
            </a:r>
            <a:r>
              <a:rPr lang="en-US" sz="1800">
                <a:latin typeface="Arial" pitchFamily="34" charset="0"/>
              </a:rPr>
              <a:t> </a:t>
            </a:r>
            <a:r>
              <a:rPr lang="en-US" sz="1800" b="1"/>
              <a:t>N</a:t>
            </a:r>
            <a:r>
              <a:rPr lang="en-US" sz="1800" smtClean="0">
                <a:latin typeface="Arial" pitchFamily="34" charset="0"/>
              </a:rPr>
              <a:t>, </a:t>
            </a:r>
            <a:r>
              <a:rPr lang="en-US" sz="1800" dirty="0">
                <a:latin typeface="Symbol" pitchFamily="18" charset="2"/>
              </a:rPr>
              <a:t>m</a:t>
            </a:r>
            <a:r>
              <a:rPr lang="en-US" sz="1800" dirty="0">
                <a:latin typeface="Arial" pitchFamily="34" charset="0"/>
              </a:rPr>
              <a:t> </a:t>
            </a:r>
            <a:r>
              <a:rPr lang="en-US" sz="1800" dirty="0">
                <a:latin typeface="Symbol" pitchFamily="18" charset="2"/>
              </a:rPr>
              <a:t>&lt; </a:t>
            </a:r>
            <a:r>
              <a:rPr lang="en-US" sz="1800" dirty="0">
                <a:latin typeface="Symbol" pitchFamily="18" charset="2"/>
                <a:sym typeface="Symbol" pitchFamily="18" charset="2"/>
              </a:rPr>
              <a:t></a:t>
            </a:r>
            <a:r>
              <a:rPr lang="en-US" sz="1800" dirty="0">
                <a:latin typeface="Symbol" pitchFamily="18" charset="2"/>
              </a:rPr>
              <a:t>  </a:t>
            </a:r>
            <a:r>
              <a:rPr lang="en-US" sz="2000" dirty="0">
                <a:latin typeface="+mn-lt"/>
              </a:rPr>
              <a:t>the </a:t>
            </a:r>
            <a:r>
              <a:rPr lang="en-US" sz="2000" b="1" dirty="0">
                <a:solidFill>
                  <a:srgbClr val="FF0000"/>
                </a:solidFill>
                <a:latin typeface="+mn-lt"/>
              </a:rPr>
              <a:t>number of </a:t>
            </a:r>
            <a:r>
              <a:rPr lang="en-US" sz="2000" b="1" dirty="0" smtClean="0">
                <a:solidFill>
                  <a:srgbClr val="FF0000"/>
                </a:solidFill>
                <a:latin typeface="+mn-lt"/>
              </a:rPr>
              <a:t>other input-output </a:t>
            </a:r>
            <a:r>
              <a:rPr lang="en-US" sz="2000" b="1" dirty="0" smtClean="0">
                <a:latin typeface="+mn-lt"/>
              </a:rPr>
              <a:t>ports not in the neighborhood</a:t>
            </a:r>
            <a:r>
              <a:rPr lang="en-US" sz="2000" dirty="0" smtClean="0">
                <a:latin typeface="+mn-lt"/>
              </a:rPr>
              <a:t>, </a:t>
            </a:r>
            <a:endParaRPr lang="en-US" sz="2000" dirty="0">
              <a:latin typeface="+mn-lt"/>
            </a:endParaRPr>
          </a:p>
          <a:p>
            <a:pPr marL="800100" lvl="1" indent="-342900" algn="l">
              <a:spcBef>
                <a:spcPct val="20000"/>
              </a:spcBef>
              <a:buClr>
                <a:schemeClr val="accent1"/>
              </a:buClr>
              <a:buSzPct val="70000"/>
              <a:buFont typeface="Arial" pitchFamily="34" charset="0"/>
              <a:buChar char="•"/>
            </a:pPr>
            <a:r>
              <a:rPr lang="en-US" sz="1800" dirty="0" smtClean="0">
                <a:latin typeface="Symbol" pitchFamily="18" charset="2"/>
              </a:rPr>
              <a:t>"</a:t>
            </a:r>
            <a:r>
              <a:rPr lang="en-US" sz="1800" dirty="0" smtClean="0">
                <a:latin typeface="Arial" pitchFamily="34" charset="0"/>
              </a:rPr>
              <a:t> </a:t>
            </a:r>
            <a:r>
              <a:rPr lang="en-US" sz="1800" dirty="0"/>
              <a:t>j</a:t>
            </a:r>
            <a:r>
              <a:rPr lang="en-US" sz="1800" dirty="0">
                <a:latin typeface="Arial" pitchFamily="34" charset="0"/>
              </a:rPr>
              <a:t> </a:t>
            </a:r>
            <a:r>
              <a:rPr lang="en-US" sz="1800" dirty="0">
                <a:latin typeface="Symbol" pitchFamily="18" charset="2"/>
              </a:rPr>
              <a:t>Î </a:t>
            </a:r>
            <a:r>
              <a:rPr lang="en-US" sz="1800" dirty="0"/>
              <a:t>[1, </a:t>
            </a:r>
            <a:r>
              <a:rPr lang="en-US" sz="1800" dirty="0">
                <a:latin typeface="Symbol" pitchFamily="18" charset="2"/>
              </a:rPr>
              <a:t>h</a:t>
            </a:r>
            <a:r>
              <a:rPr lang="en-US" sz="1800" dirty="0"/>
              <a:t>],</a:t>
            </a:r>
            <a:r>
              <a:rPr lang="en-US" sz="1800" dirty="0">
                <a:latin typeface="Arial" pitchFamily="34" charset="0"/>
              </a:rPr>
              <a:t> </a:t>
            </a:r>
            <a:r>
              <a:rPr lang="en-US" sz="1800" dirty="0" err="1">
                <a:latin typeface="Arial" pitchFamily="34" charset="0"/>
              </a:rPr>
              <a:t>i</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dirty="0"/>
              <a:t>{X, Y},</a:t>
            </a:r>
            <a:r>
              <a:rPr lang="en-US" sz="1800" dirty="0">
                <a:latin typeface="Arial" pitchFamily="34" charset="0"/>
              </a:rPr>
              <a:t> </a:t>
            </a:r>
            <a:r>
              <a:rPr lang="en-US" sz="2000" dirty="0">
                <a:latin typeface="+mn-lt"/>
              </a:rPr>
              <a:t>a </a:t>
            </a:r>
            <a:r>
              <a:rPr lang="en-US" sz="2000" b="1" dirty="0">
                <a:latin typeface="+mn-lt"/>
              </a:rPr>
              <a:t>port </a:t>
            </a:r>
            <a:r>
              <a:rPr lang="en-US" sz="2000" dirty="0">
                <a:latin typeface="+mn-lt"/>
              </a:rPr>
              <a:t>is defined by:</a:t>
            </a:r>
          </a:p>
          <a:p>
            <a:pPr marL="1257300" lvl="2" indent="-342900" algn="l">
              <a:spcBef>
                <a:spcPct val="20000"/>
              </a:spcBef>
              <a:buClr>
                <a:schemeClr val="accent1"/>
              </a:buClr>
              <a:buSzPct val="70000"/>
              <a:buFont typeface="Arial" pitchFamily="34" charset="0"/>
              <a:buChar char="•"/>
            </a:pPr>
            <a:r>
              <a:rPr lang="en-US" sz="1800" b="1" dirty="0" err="1" smtClean="0"/>
              <a:t>P</a:t>
            </a:r>
            <a:r>
              <a:rPr lang="en-US" sz="1800" b="1" baseline="-25000" dirty="0" err="1" smtClean="0"/>
              <a:t>j</a:t>
            </a:r>
            <a:r>
              <a:rPr lang="en-US" sz="1800" b="1" baseline="30000" dirty="0" err="1" smtClean="0"/>
              <a:t>i</a:t>
            </a:r>
            <a:r>
              <a:rPr lang="en-US" sz="1800" dirty="0" smtClean="0">
                <a:latin typeface="Arial" pitchFamily="34" charset="0"/>
              </a:rPr>
              <a:t> </a:t>
            </a:r>
            <a:r>
              <a:rPr lang="en-US" sz="1800" dirty="0">
                <a:latin typeface="Arial" pitchFamily="34" charset="0"/>
              </a:rPr>
              <a:t>= {</a:t>
            </a:r>
            <a:r>
              <a:rPr lang="en-US" sz="1800" dirty="0"/>
              <a:t> (</a:t>
            </a:r>
            <a:r>
              <a:rPr lang="en-US" sz="1800" dirty="0" err="1"/>
              <a:t>N</a:t>
            </a:r>
            <a:r>
              <a:rPr lang="en-US" sz="1800" baseline="-25000" dirty="0" err="1"/>
              <a:t>j</a:t>
            </a:r>
            <a:r>
              <a:rPr lang="en-US" sz="1800" baseline="30000" dirty="0" err="1"/>
              <a:t>i</a:t>
            </a:r>
            <a:r>
              <a:rPr lang="en-US" sz="1800" dirty="0"/>
              <a:t>, </a:t>
            </a:r>
            <a:r>
              <a:rPr lang="en-US" sz="1800" dirty="0" err="1"/>
              <a:t>T</a:t>
            </a:r>
            <a:r>
              <a:rPr lang="en-US" sz="1800" baseline="-25000" dirty="0" err="1"/>
              <a:t>j</a:t>
            </a:r>
            <a:r>
              <a:rPr lang="en-US" sz="1800" baseline="30000" dirty="0" err="1"/>
              <a:t>i</a:t>
            </a:r>
            <a:r>
              <a:rPr lang="en-US" sz="1800" dirty="0"/>
              <a:t>) /</a:t>
            </a:r>
            <a:r>
              <a:rPr lang="en-US" sz="1800" dirty="0">
                <a:latin typeface="Arial" pitchFamily="34" charset="0"/>
              </a:rPr>
              <a:t> </a:t>
            </a:r>
            <a:r>
              <a:rPr lang="en-US" sz="1800" dirty="0">
                <a:latin typeface="Symbol" pitchFamily="18" charset="2"/>
              </a:rPr>
              <a:t>"</a:t>
            </a:r>
            <a:r>
              <a:rPr lang="en-US" sz="1800" dirty="0">
                <a:latin typeface="Arial" pitchFamily="34" charset="0"/>
              </a:rPr>
              <a:t> </a:t>
            </a:r>
            <a:r>
              <a:rPr lang="en-US" sz="1800" dirty="0"/>
              <a:t>j</a:t>
            </a:r>
            <a:r>
              <a:rPr lang="en-US" sz="1800" dirty="0">
                <a:latin typeface="Arial" pitchFamily="34" charset="0"/>
              </a:rPr>
              <a:t> </a:t>
            </a:r>
            <a:r>
              <a:rPr lang="en-US" sz="1800" dirty="0">
                <a:latin typeface="Symbol" pitchFamily="18" charset="2"/>
              </a:rPr>
              <a:t>Î </a:t>
            </a:r>
            <a:r>
              <a:rPr lang="en-US" sz="1800" dirty="0"/>
              <a:t>[1, </a:t>
            </a:r>
            <a:r>
              <a:rPr lang="en-US" sz="1800" dirty="0" err="1">
                <a:solidFill>
                  <a:srgbClr val="33CC33"/>
                </a:solidFill>
                <a:latin typeface="Symbol" pitchFamily="18" charset="2"/>
              </a:rPr>
              <a:t>h</a:t>
            </a:r>
            <a:r>
              <a:rPr lang="en-US" sz="1800" dirty="0" err="1">
                <a:solidFill>
                  <a:srgbClr val="33CC33"/>
                </a:solidFill>
              </a:rPr>
              <a:t>+</a:t>
            </a:r>
            <a:r>
              <a:rPr lang="en-US" sz="1800" dirty="0" err="1">
                <a:solidFill>
                  <a:srgbClr val="33CC33"/>
                </a:solidFill>
                <a:latin typeface="Symbol" pitchFamily="18" charset="2"/>
              </a:rPr>
              <a:t>m</a:t>
            </a:r>
            <a:r>
              <a:rPr lang="en-US" sz="1800" dirty="0"/>
              <a:t>],  </a:t>
            </a:r>
          </a:p>
          <a:p>
            <a:pPr marL="1714500" lvl="3" indent="-342900" algn="l">
              <a:spcBef>
                <a:spcPct val="20000"/>
              </a:spcBef>
              <a:buClr>
                <a:schemeClr val="accent1"/>
              </a:buClr>
              <a:buSzPct val="70000"/>
              <a:buFont typeface="Arial" pitchFamily="34" charset="0"/>
              <a:buChar char="•"/>
            </a:pPr>
            <a:r>
              <a:rPr lang="en-US" sz="1800" dirty="0" err="1" smtClean="0"/>
              <a:t>N</a:t>
            </a:r>
            <a:r>
              <a:rPr lang="en-US" sz="1800" baseline="-25000" dirty="0" err="1" smtClean="0"/>
              <a:t>j</a:t>
            </a:r>
            <a:r>
              <a:rPr lang="en-US" sz="1800" baseline="30000" dirty="0" err="1" smtClean="0"/>
              <a:t>i</a:t>
            </a:r>
            <a:r>
              <a:rPr lang="en-US" sz="1800" baseline="30000" dirty="0" smtClean="0">
                <a:latin typeface="Arial" pitchFamily="34" charset="0"/>
              </a:rPr>
              <a:t> </a:t>
            </a:r>
            <a:r>
              <a:rPr lang="en-US" sz="1800" dirty="0">
                <a:latin typeface="Symbol" pitchFamily="18" charset="2"/>
              </a:rPr>
              <a:t>Î</a:t>
            </a:r>
            <a:r>
              <a:rPr lang="en-US" sz="1800" dirty="0">
                <a:latin typeface="Arial" pitchFamily="34" charset="0"/>
              </a:rPr>
              <a:t> </a:t>
            </a:r>
            <a:r>
              <a:rPr lang="en-US" sz="1800" dirty="0"/>
              <a:t>[i</a:t>
            </a:r>
            <a:r>
              <a:rPr lang="en-US" sz="1800" baseline="-25000" dirty="0"/>
              <a:t>1</a:t>
            </a:r>
            <a:r>
              <a:rPr lang="en-US" sz="1800" dirty="0"/>
              <a:t>, </a:t>
            </a:r>
            <a:r>
              <a:rPr lang="en-US" sz="1800" dirty="0" err="1"/>
              <a:t>i</a:t>
            </a:r>
            <a:r>
              <a:rPr lang="en-US" sz="1800" baseline="-25000" dirty="0" err="1">
                <a:latin typeface="Symbol" pitchFamily="18" charset="2"/>
              </a:rPr>
              <a:t>h</a:t>
            </a:r>
            <a:r>
              <a:rPr lang="en-US" sz="1800" baseline="-25000" dirty="0" err="1"/>
              <a:t>+</a:t>
            </a:r>
            <a:r>
              <a:rPr lang="en-US" sz="1800" baseline="-25000" dirty="0" err="1">
                <a:latin typeface="Symbol" pitchFamily="18" charset="2"/>
              </a:rPr>
              <a:t>m</a:t>
            </a:r>
            <a:r>
              <a:rPr lang="en-US" sz="1800"/>
              <a:t>]</a:t>
            </a:r>
            <a:r>
              <a:rPr lang="en-US" sz="1800">
                <a:latin typeface="Arial" pitchFamily="34" charset="0"/>
              </a:rPr>
              <a:t> </a:t>
            </a:r>
            <a:r>
              <a:rPr lang="en-US" sz="1800" smtClean="0">
                <a:latin typeface="Arial" pitchFamily="34" charset="0"/>
              </a:rPr>
              <a:t>  </a:t>
            </a:r>
            <a:r>
              <a:rPr lang="en-US" sz="2000" smtClean="0">
                <a:latin typeface="+mn-lt"/>
              </a:rPr>
              <a:t>(</a:t>
            </a:r>
            <a:r>
              <a:rPr lang="en-US" sz="2000" dirty="0">
                <a:latin typeface="+mn-lt"/>
              </a:rPr>
              <a:t>port </a:t>
            </a:r>
            <a:r>
              <a:rPr lang="en-US" sz="2000">
                <a:latin typeface="+mn-lt"/>
              </a:rPr>
              <a:t>name</a:t>
            </a:r>
            <a:r>
              <a:rPr lang="en-US" sz="2000" smtClean="0">
                <a:latin typeface="+mn-lt"/>
              </a:rPr>
              <a:t>)  , </a:t>
            </a:r>
            <a:r>
              <a:rPr lang="en-US" sz="2000" dirty="0">
                <a:latin typeface="+mn-lt"/>
              </a:rPr>
              <a:t>and </a:t>
            </a:r>
          </a:p>
          <a:p>
            <a:pPr marL="1714500" lvl="3" indent="-342900" algn="l">
              <a:spcBef>
                <a:spcPct val="20000"/>
              </a:spcBef>
              <a:buClr>
                <a:schemeClr val="accent1"/>
              </a:buClr>
              <a:buSzPct val="70000"/>
              <a:buFont typeface="Arial" pitchFamily="34" charset="0"/>
              <a:buChar char="•"/>
            </a:pPr>
            <a:r>
              <a:rPr lang="en-US" sz="1800" smtClean="0"/>
              <a:t>T</a:t>
            </a:r>
            <a:r>
              <a:rPr lang="en-US" sz="1800" baseline="-25000" smtClean="0"/>
              <a:t>j</a:t>
            </a:r>
            <a:r>
              <a:rPr lang="en-US" sz="1800" baseline="30000" smtClean="0"/>
              <a:t>i</a:t>
            </a:r>
            <a:r>
              <a:rPr lang="en-US" sz="1800" smtClean="0"/>
              <a:t> </a:t>
            </a:r>
            <a:r>
              <a:rPr lang="en-US" sz="1800" smtClean="0">
                <a:latin typeface="Symbol" pitchFamily="18" charset="2"/>
              </a:rPr>
              <a:t>Î </a:t>
            </a:r>
            <a:r>
              <a:rPr lang="en-US" sz="1800" smtClean="0"/>
              <a:t>I</a:t>
            </a:r>
            <a:r>
              <a:rPr lang="en-US" sz="1800" baseline="-25000" smtClean="0"/>
              <a:t>i</a:t>
            </a:r>
            <a:r>
              <a:rPr lang="en-US" sz="1800" smtClean="0"/>
              <a:t>              </a:t>
            </a:r>
            <a:r>
              <a:rPr lang="en-US" sz="2000" smtClean="0">
                <a:latin typeface="+mn-lt"/>
              </a:rPr>
              <a:t>(port type)  </a:t>
            </a:r>
            <a:r>
              <a:rPr lang="en-US" sz="1800" smtClean="0">
                <a:latin typeface="Arial" pitchFamily="34" charset="0"/>
              </a:rPr>
              <a:t>} </a:t>
            </a:r>
            <a:r>
              <a:rPr lang="en-US" sz="1800" smtClean="0">
                <a:latin typeface="+mn-lt"/>
              </a:rPr>
              <a:t>, </a:t>
            </a:r>
            <a:r>
              <a:rPr lang="en-US" sz="2000" smtClean="0">
                <a:latin typeface="+mn-lt"/>
              </a:rPr>
              <a:t>with</a:t>
            </a:r>
          </a:p>
          <a:p>
            <a:pPr marL="3086100" lvl="6" indent="-342900">
              <a:spcBef>
                <a:spcPct val="20000"/>
              </a:spcBef>
              <a:buClr>
                <a:schemeClr val="accent1"/>
              </a:buClr>
              <a:buSzPct val="70000"/>
              <a:buFont typeface="Arial" pitchFamily="34" charset="0"/>
              <a:buChar char="•"/>
            </a:pPr>
            <a:r>
              <a:rPr lang="en-US" sz="1800" smtClean="0">
                <a:latin typeface="Symbol" pitchFamily="18" charset="2"/>
              </a:rPr>
              <a:t>I</a:t>
            </a:r>
            <a:r>
              <a:rPr lang="en-US" sz="1800" baseline="-25000" smtClean="0">
                <a:latin typeface="Arial" pitchFamily="34" charset="0"/>
              </a:rPr>
              <a:t>i</a:t>
            </a:r>
            <a:r>
              <a:rPr lang="en-US" sz="1800" smtClean="0">
                <a:latin typeface="Arial" pitchFamily="34" charset="0"/>
              </a:rPr>
              <a:t> </a:t>
            </a:r>
            <a:r>
              <a:rPr lang="en-US" sz="1800" dirty="0">
                <a:latin typeface="Arial" pitchFamily="34" charset="0"/>
              </a:rPr>
              <a:t>= { x / x </a:t>
            </a:r>
            <a:r>
              <a:rPr lang="en-US" sz="1800" dirty="0">
                <a:latin typeface="Symbol" pitchFamily="18" charset="2"/>
              </a:rPr>
              <a:t>Î</a:t>
            </a:r>
            <a:r>
              <a:rPr lang="en-US" sz="1800" dirty="0">
                <a:latin typeface="Arial" pitchFamily="34" charset="0"/>
              </a:rPr>
              <a:t> </a:t>
            </a:r>
            <a:r>
              <a:rPr lang="en-US" sz="1800" b="1" dirty="0"/>
              <a:t>X</a:t>
            </a:r>
            <a:r>
              <a:rPr lang="en-US" sz="1800" dirty="0">
                <a:latin typeface="Arial" pitchFamily="34" charset="0"/>
              </a:rPr>
              <a:t> </a:t>
            </a:r>
            <a:r>
              <a:rPr lang="en-US" sz="1800" dirty="0"/>
              <a:t>if </a:t>
            </a:r>
            <a:r>
              <a:rPr lang="en-US" sz="1800" dirty="0" err="1"/>
              <a:t>i</a:t>
            </a:r>
            <a:r>
              <a:rPr lang="en-US" sz="1800" dirty="0"/>
              <a:t> = X</a:t>
            </a:r>
            <a:r>
              <a:rPr lang="en-US" sz="1800" dirty="0">
                <a:latin typeface="Arial" pitchFamily="34" charset="0"/>
              </a:rPr>
              <a:t> </a:t>
            </a:r>
            <a:r>
              <a:rPr lang="en-US" sz="1800">
                <a:latin typeface="Arial" pitchFamily="34" charset="0"/>
              </a:rPr>
              <a:t>} </a:t>
            </a:r>
            <a:r>
              <a:rPr lang="en-US" sz="1800" smtClean="0">
                <a:latin typeface="Arial" pitchFamily="34" charset="0"/>
              </a:rPr>
              <a:t>,  </a:t>
            </a:r>
            <a:r>
              <a:rPr lang="en-US" sz="2000" smtClean="0">
                <a:latin typeface="+mn-lt"/>
              </a:rPr>
              <a:t>or</a:t>
            </a:r>
            <a:r>
              <a:rPr lang="en-US" sz="1800" smtClean="0">
                <a:latin typeface="Arial" pitchFamily="34" charset="0"/>
              </a:rPr>
              <a:t> </a:t>
            </a:r>
            <a:endParaRPr lang="en-US" sz="1800" dirty="0">
              <a:latin typeface="Arial" pitchFamily="34" charset="0"/>
            </a:endParaRPr>
          </a:p>
          <a:p>
            <a:pPr marL="3086100" lvl="6" indent="-342900">
              <a:spcBef>
                <a:spcPct val="20000"/>
              </a:spcBef>
              <a:buClr>
                <a:schemeClr val="accent1"/>
              </a:buClr>
              <a:buSzPct val="70000"/>
              <a:buFont typeface="Arial" pitchFamily="34" charset="0"/>
              <a:buChar char="•"/>
            </a:pPr>
            <a:r>
              <a:rPr lang="en-US" sz="1800" dirty="0" smtClean="0">
                <a:latin typeface="Symbol" pitchFamily="18" charset="2"/>
              </a:rPr>
              <a:t>I</a:t>
            </a:r>
            <a:r>
              <a:rPr lang="en-US" sz="1800" baseline="-25000" dirty="0" smtClean="0">
                <a:latin typeface="Arial" pitchFamily="34" charset="0"/>
              </a:rPr>
              <a:t>i</a:t>
            </a:r>
            <a:r>
              <a:rPr lang="en-US" sz="1800" dirty="0" smtClean="0">
                <a:latin typeface="Arial" pitchFamily="34" charset="0"/>
              </a:rPr>
              <a:t> </a:t>
            </a:r>
            <a:r>
              <a:rPr lang="en-US" sz="1800" dirty="0">
                <a:latin typeface="Arial" pitchFamily="34" charset="0"/>
              </a:rPr>
              <a:t>= { y / y </a:t>
            </a:r>
            <a:r>
              <a:rPr lang="en-US" sz="1800" dirty="0">
                <a:latin typeface="Symbol" pitchFamily="18" charset="2"/>
              </a:rPr>
              <a:t>Î</a:t>
            </a:r>
            <a:r>
              <a:rPr lang="en-US" sz="1800" dirty="0">
                <a:latin typeface="Arial" pitchFamily="34" charset="0"/>
              </a:rPr>
              <a:t> </a:t>
            </a:r>
            <a:r>
              <a:rPr lang="en-US" sz="1800" b="1" dirty="0"/>
              <a:t>Y</a:t>
            </a:r>
            <a:r>
              <a:rPr lang="en-US" sz="1800" dirty="0">
                <a:latin typeface="Arial" pitchFamily="34" charset="0"/>
              </a:rPr>
              <a:t> </a:t>
            </a:r>
            <a:r>
              <a:rPr lang="en-US" sz="1800" dirty="0"/>
              <a:t>if </a:t>
            </a:r>
            <a:r>
              <a:rPr lang="en-US" sz="1800" dirty="0" err="1"/>
              <a:t>i</a:t>
            </a:r>
            <a:r>
              <a:rPr lang="en-US" sz="1800" dirty="0"/>
              <a:t> = Y</a:t>
            </a:r>
            <a:r>
              <a:rPr lang="en-US" sz="1800" dirty="0">
                <a:latin typeface="Arial" pitchFamily="34" charset="0"/>
              </a:rPr>
              <a:t> } </a:t>
            </a:r>
            <a:r>
              <a:rPr lang="en-US" sz="1800" dirty="0" smtClean="0">
                <a:latin typeface="Arial" pitchFamily="34" charset="0"/>
              </a:rPr>
              <a:t>;</a:t>
            </a:r>
            <a:endParaRPr lang="en-US" sz="1800" dirty="0">
              <a:latin typeface="Arial" pitchFamily="34" charset="0"/>
            </a:endParaRPr>
          </a:p>
          <a:p>
            <a:pPr marL="342900" indent="-342900" algn="l">
              <a:spcBef>
                <a:spcPct val="20000"/>
              </a:spcBef>
              <a:buClr>
                <a:schemeClr val="accent1"/>
              </a:buClr>
              <a:buSzPct val="70000"/>
            </a:pPr>
            <a:r>
              <a:rPr lang="en-US" sz="1800" b="1" dirty="0" smtClean="0">
                <a:latin typeface="Symbol" pitchFamily="18" charset="2"/>
              </a:rPr>
              <a:t>-  </a:t>
            </a:r>
            <a:r>
              <a:rPr lang="en-US" sz="1800" b="1" dirty="0" smtClean="0">
                <a:latin typeface="Arial" pitchFamily="34" charset="0"/>
              </a:rPr>
              <a:t>S </a:t>
            </a:r>
            <a:r>
              <a:rPr lang="en-US" sz="1800" dirty="0">
                <a:latin typeface="Symbol" pitchFamily="18" charset="2"/>
              </a:rPr>
              <a:t>Í</a:t>
            </a:r>
            <a:r>
              <a:rPr lang="en-US" sz="1800" dirty="0">
                <a:latin typeface="Arial" pitchFamily="34" charset="0"/>
              </a:rPr>
              <a:t> </a:t>
            </a:r>
            <a:r>
              <a:rPr lang="en-US" sz="1800" b="1" dirty="0">
                <a:latin typeface="Arial" pitchFamily="34" charset="0"/>
              </a:rPr>
              <a:t>T</a:t>
            </a:r>
            <a:r>
              <a:rPr lang="en-US" sz="1800" dirty="0">
                <a:latin typeface="Arial" pitchFamily="34" charset="0"/>
              </a:rPr>
              <a:t> </a:t>
            </a:r>
            <a:r>
              <a:rPr lang="en-US" sz="2000" dirty="0">
                <a:latin typeface="+mn-lt"/>
              </a:rPr>
              <a:t>is the set of possible </a:t>
            </a:r>
            <a:r>
              <a:rPr lang="en-US" sz="2000" b="1" dirty="0" smtClean="0">
                <a:solidFill>
                  <a:srgbClr val="FF0000"/>
                </a:solidFill>
                <a:latin typeface="+mn-lt"/>
              </a:rPr>
              <a:t>sequential states</a:t>
            </a:r>
            <a:r>
              <a:rPr lang="en-US" sz="2000" dirty="0" smtClean="0">
                <a:solidFill>
                  <a:srgbClr val="FF0000"/>
                </a:solidFill>
                <a:latin typeface="+mn-lt"/>
              </a:rPr>
              <a:t> </a:t>
            </a:r>
            <a:r>
              <a:rPr lang="en-US" sz="2000" dirty="0">
                <a:latin typeface="+mn-lt"/>
              </a:rPr>
              <a:t>for a given cell</a:t>
            </a:r>
            <a:r>
              <a:rPr lang="en-US" sz="2000" dirty="0" smtClean="0">
                <a:latin typeface="+mn-lt"/>
              </a:rPr>
              <a:t>;</a:t>
            </a:r>
            <a:endParaRPr lang="en-US" sz="1800" dirty="0">
              <a:latin typeface="Arial" pitchFamily="34" charset="0"/>
            </a:endParaRPr>
          </a:p>
          <a:p>
            <a:pPr marL="342900" indent="-342900" algn="just">
              <a:spcBef>
                <a:spcPct val="20000"/>
              </a:spcBef>
              <a:buClr>
                <a:schemeClr val="accent1"/>
              </a:buClr>
              <a:buSzPct val="70000"/>
            </a:pPr>
            <a:r>
              <a:rPr lang="en-US" sz="1800" b="1" dirty="0" smtClean="0">
                <a:latin typeface="Symbol" pitchFamily="18" charset="2"/>
              </a:rPr>
              <a:t>-  </a:t>
            </a:r>
            <a:r>
              <a:rPr lang="en-US" sz="1800" b="1" dirty="0" smtClean="0">
                <a:latin typeface="Arial" pitchFamily="34" charset="0"/>
              </a:rPr>
              <a:t>N</a:t>
            </a:r>
            <a:r>
              <a:rPr lang="en-US" sz="1800" dirty="0" smtClean="0">
                <a:latin typeface="Arial" pitchFamily="34" charset="0"/>
              </a:rPr>
              <a:t> </a:t>
            </a:r>
            <a:r>
              <a:rPr lang="en-US" sz="1800" dirty="0">
                <a:latin typeface="Symbol" pitchFamily="18" charset="2"/>
              </a:rPr>
              <a:t>Î</a:t>
            </a:r>
            <a:r>
              <a:rPr lang="en-US" sz="1800" dirty="0">
                <a:latin typeface="Arial" pitchFamily="34" charset="0"/>
              </a:rPr>
              <a:t> </a:t>
            </a:r>
            <a:r>
              <a:rPr lang="en-US" sz="1800" dirty="0" err="1">
                <a:latin typeface="Arial" pitchFamily="34" charset="0"/>
              </a:rPr>
              <a:t>S</a:t>
            </a:r>
            <a:r>
              <a:rPr lang="en-US" baseline="30000" dirty="0" err="1">
                <a:solidFill>
                  <a:srgbClr val="33CC33"/>
                </a:solidFill>
                <a:latin typeface="Symbol" pitchFamily="18" charset="2"/>
              </a:rPr>
              <a:t>h+m</a:t>
            </a:r>
            <a:r>
              <a:rPr lang="en-US" sz="1800" dirty="0">
                <a:latin typeface="Arial" pitchFamily="34" charset="0"/>
              </a:rPr>
              <a:t>, </a:t>
            </a:r>
            <a:r>
              <a:rPr lang="en-US" sz="2000" dirty="0">
                <a:latin typeface="+mn-lt"/>
              </a:rPr>
              <a:t>is the </a:t>
            </a:r>
            <a:r>
              <a:rPr lang="en-US" sz="2000" b="1" dirty="0">
                <a:latin typeface="+mn-lt"/>
              </a:rPr>
              <a:t>set of the </a:t>
            </a:r>
            <a:r>
              <a:rPr lang="en-US" sz="2000" b="1" dirty="0">
                <a:solidFill>
                  <a:srgbClr val="FF0000"/>
                </a:solidFill>
                <a:latin typeface="+mn-lt"/>
              </a:rPr>
              <a:t>stored input events </a:t>
            </a:r>
            <a:r>
              <a:rPr lang="en-US" sz="2000" b="1" dirty="0">
                <a:latin typeface="+mn-lt"/>
              </a:rPr>
              <a:t>(states)</a:t>
            </a:r>
            <a:r>
              <a:rPr lang="en-US" sz="2000" dirty="0">
                <a:latin typeface="+mn-lt"/>
              </a:rPr>
              <a:t>;</a:t>
            </a:r>
            <a:endParaRPr lang="es-ES_tradnl" sz="2000" dirty="0">
              <a:latin typeface="+mn-lt"/>
            </a:endParaRPr>
          </a:p>
        </p:txBody>
      </p:sp>
      <p:sp>
        <p:nvSpPr>
          <p:cNvPr id="21507" name="Rectangle 4"/>
          <p:cNvSpPr>
            <a:spLocks noGrp="1" noChangeArrowheads="1"/>
          </p:cNvSpPr>
          <p:nvPr>
            <p:ph type="title"/>
          </p:nvPr>
        </p:nvSpPr>
        <p:spPr/>
        <p:txBody>
          <a:bodyPr/>
          <a:lstStyle/>
          <a:p>
            <a:r>
              <a:rPr lang="en-US" smtClean="0"/>
              <a:t>Atomic Cell-DEVS </a:t>
            </a:r>
            <a:endParaRPr lang="en-US" dirty="0" smtClean="0"/>
          </a:p>
        </p:txBody>
      </p:sp>
      <p:sp>
        <p:nvSpPr>
          <p:cNvPr id="6" name="Text Placeholder 5"/>
          <p:cNvSpPr>
            <a:spLocks noGrp="1"/>
          </p:cNvSpPr>
          <p:nvPr>
            <p:ph type="body" sz="quarter" idx="12"/>
          </p:nvPr>
        </p:nvSpPr>
        <p:spPr>
          <a:xfrm>
            <a:off x="3275856" y="0"/>
            <a:ext cx="5868144" cy="685800"/>
          </a:xfrm>
        </p:spPr>
        <p:txBody>
          <a:bodyPr/>
          <a:lstStyle/>
          <a:p>
            <a:r>
              <a:rPr lang="es-AR" smtClean="0"/>
              <a:t>Transport Delay Cell </a:t>
            </a:r>
            <a:r>
              <a:rPr lang="en-US" smtClean="0"/>
              <a:t>/ Inertial Delay Cell</a:t>
            </a:r>
            <a:endParaRPr lang="es-AR"/>
          </a:p>
        </p:txBody>
      </p:sp>
      <p:sp>
        <p:nvSpPr>
          <p:cNvPr id="7" name="Text Placeholder 6"/>
          <p:cNvSpPr>
            <a:spLocks noGrp="1"/>
          </p:cNvSpPr>
          <p:nvPr>
            <p:ph type="body" sz="quarter" idx="13"/>
          </p:nvPr>
        </p:nvSpPr>
        <p:spPr/>
        <p:txBody>
          <a:bodyPr/>
          <a:lstStyle/>
          <a:p>
            <a:endParaRPr lang="es-AR"/>
          </a:p>
        </p:txBody>
      </p:sp>
      <p:sp>
        <p:nvSpPr>
          <p:cNvPr id="21508" name="Rectangle 1028"/>
          <p:cNvSpPr>
            <a:spLocks noChangeArrowheads="1"/>
          </p:cNvSpPr>
          <p:nvPr/>
        </p:nvSpPr>
        <p:spPr bwMode="auto">
          <a:xfrm>
            <a:off x="5194384" y="1844824"/>
            <a:ext cx="3289875" cy="400110"/>
          </a:xfrm>
          <a:prstGeom prst="rect">
            <a:avLst/>
          </a:prstGeom>
          <a:noFill/>
          <a:ln w="9525">
            <a:noFill/>
            <a:miter lim="800000"/>
            <a:headEnd/>
            <a:tailEnd/>
          </a:ln>
        </p:spPr>
        <p:txBody>
          <a:bodyPr wrap="none">
            <a:spAutoFit/>
          </a:bodyPr>
          <a:lstStyle/>
          <a:p>
            <a:r>
              <a:rPr lang="en-US" sz="2000" b="1" dirty="0"/>
              <a:t>#T&lt;</a:t>
            </a:r>
            <a:r>
              <a:rPr lang="en-US" sz="2000" b="1" dirty="0">
                <a:sym typeface="Symbol" pitchFamily="18" charset="2"/>
              </a:rPr>
              <a:t> </a:t>
            </a:r>
            <a:r>
              <a:rPr lang="en-US" sz="2000" dirty="0">
                <a:sym typeface="Symbol" pitchFamily="18" charset="2"/>
              </a:rPr>
              <a:t></a:t>
            </a:r>
            <a:r>
              <a:rPr lang="en-US" sz="2000" b="1" dirty="0"/>
              <a:t> </a:t>
            </a:r>
            <a:r>
              <a:rPr lang="en-US" sz="2000" b="1" dirty="0">
                <a:solidFill>
                  <a:srgbClr val="FF0000"/>
                </a:solidFill>
              </a:rPr>
              <a:t>T</a:t>
            </a:r>
            <a:r>
              <a:rPr lang="en-US" sz="2000" b="1" dirty="0">
                <a:solidFill>
                  <a:srgbClr val="FF0000"/>
                </a:solidFill>
                <a:sym typeface="Symbol" pitchFamily="18" charset="2"/>
              </a:rPr>
              <a:t> </a:t>
            </a:r>
            <a:r>
              <a:rPr lang="en-US" sz="2000" b="1" dirty="0">
                <a:solidFill>
                  <a:srgbClr val="FF0000"/>
                </a:solidFill>
              </a:rPr>
              <a:t>{N, Z, R, </a:t>
            </a:r>
            <a:r>
              <a:rPr lang="en-US" sz="2000" b="1" dirty="0" smtClean="0">
                <a:solidFill>
                  <a:srgbClr val="FF0000"/>
                </a:solidFill>
              </a:rPr>
              <a:t>{0,1}} </a:t>
            </a:r>
            <a:endParaRPr lang="en-US" sz="2000" b="1" dirty="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179512" y="764704"/>
            <a:ext cx="8856984" cy="5791200"/>
          </a:xfrm>
          <a:prstGeom prst="rect">
            <a:avLst/>
          </a:prstGeom>
          <a:noFill/>
          <a:ln w="9525">
            <a:noFill/>
            <a:miter lim="800000"/>
            <a:headEnd/>
            <a:tailEnd/>
          </a:ln>
        </p:spPr>
        <p:txBody>
          <a:bodyPr/>
          <a:lstStyle/>
          <a:p>
            <a:pPr algn="l">
              <a:spcBef>
                <a:spcPct val="20000"/>
              </a:spcBef>
              <a:buClr>
                <a:schemeClr val="accent1"/>
              </a:buClr>
              <a:buSzPct val="70000"/>
            </a:pPr>
            <a:r>
              <a:rPr lang="en-US" sz="2000" b="1" dirty="0">
                <a:latin typeface="Symbol" pitchFamily="18" charset="2"/>
              </a:rPr>
              <a:t>- </a:t>
            </a:r>
            <a:r>
              <a:rPr lang="en-US" sz="2000" b="1" dirty="0" smtClean="0">
                <a:latin typeface="Symbol" pitchFamily="18" charset="2"/>
              </a:rPr>
              <a:t> q </a:t>
            </a:r>
            <a:r>
              <a:rPr lang="en-US" sz="2000" dirty="0" smtClean="0">
                <a:latin typeface="+mn-lt"/>
              </a:rPr>
              <a:t>is </a:t>
            </a:r>
            <a:r>
              <a:rPr lang="en-US" sz="2000" dirty="0">
                <a:latin typeface="+mn-lt"/>
              </a:rPr>
              <a:t>the definition of the </a:t>
            </a:r>
            <a:r>
              <a:rPr lang="en-US" sz="2000" b="1" dirty="0">
                <a:solidFill>
                  <a:srgbClr val="FF0000"/>
                </a:solidFill>
                <a:latin typeface="+mn-lt"/>
              </a:rPr>
              <a:t>cell’s state variables</a:t>
            </a:r>
            <a:r>
              <a:rPr lang="en-US" sz="2000" dirty="0">
                <a:latin typeface="+mn-lt"/>
              </a:rPr>
              <a:t>, defined </a:t>
            </a:r>
            <a:r>
              <a:rPr lang="en-US" sz="2000" dirty="0" smtClean="0">
                <a:latin typeface="+mn-lt"/>
              </a:rPr>
              <a:t>by</a:t>
            </a:r>
            <a:endParaRPr lang="en-US" sz="2000" dirty="0">
              <a:latin typeface="+mn-lt"/>
            </a:endParaRPr>
          </a:p>
          <a:p>
            <a:pPr marL="342900" indent="-342900" algn="l">
              <a:spcBef>
                <a:spcPct val="20000"/>
              </a:spcBef>
              <a:buClr>
                <a:schemeClr val="accent1"/>
              </a:buClr>
              <a:buSzPct val="70000"/>
              <a:buFont typeface="Monotype Sorts" pitchFamily="2" charset="2"/>
              <a:buNone/>
            </a:pPr>
            <a:r>
              <a:rPr lang="en-US" sz="2000" b="1" dirty="0" smtClean="0">
                <a:latin typeface="Symbol" pitchFamily="18" charset="2"/>
              </a:rPr>
              <a:t>-  </a:t>
            </a:r>
            <a:r>
              <a:rPr lang="en-US" sz="2000" b="1" dirty="0" smtClean="0">
                <a:solidFill>
                  <a:srgbClr val="FF0000"/>
                </a:solidFill>
                <a:latin typeface="Symbol" pitchFamily="18" charset="2"/>
              </a:rPr>
              <a:t>q</a:t>
            </a:r>
            <a:r>
              <a:rPr lang="en-US" sz="2000" dirty="0" smtClean="0">
                <a:solidFill>
                  <a:srgbClr val="FF0000"/>
                </a:solidFill>
                <a:latin typeface="Arial" pitchFamily="34" charset="0"/>
              </a:rPr>
              <a:t> </a:t>
            </a:r>
            <a:r>
              <a:rPr lang="en-US" sz="2000" dirty="0">
                <a:solidFill>
                  <a:srgbClr val="FF0000"/>
                </a:solidFill>
                <a:latin typeface="Arial" pitchFamily="34" charset="0"/>
              </a:rPr>
              <a:t>=</a:t>
            </a:r>
            <a:r>
              <a:rPr lang="en-US" sz="2000" dirty="0">
                <a:latin typeface="Arial" pitchFamily="34" charset="0"/>
              </a:rPr>
              <a:t> </a:t>
            </a:r>
            <a:r>
              <a:rPr lang="en-US" sz="2800" dirty="0">
                <a:latin typeface="Arial" pitchFamily="34" charset="0"/>
              </a:rPr>
              <a:t>{</a:t>
            </a:r>
            <a:r>
              <a:rPr lang="en-US" sz="2000" dirty="0">
                <a:latin typeface="Arial" pitchFamily="34" charset="0"/>
              </a:rPr>
              <a:t> (</a:t>
            </a:r>
            <a:r>
              <a:rPr lang="en-US" sz="2000" b="1" dirty="0">
                <a:latin typeface="Arial" pitchFamily="34" charset="0"/>
              </a:rPr>
              <a:t>s, phase, </a:t>
            </a:r>
            <a:r>
              <a:rPr lang="en-US" sz="2000" b="1" dirty="0" err="1">
                <a:solidFill>
                  <a:srgbClr val="FF3300"/>
                </a:solidFill>
                <a:latin typeface="Symbol" pitchFamily="18" charset="2"/>
              </a:rPr>
              <a:t>s</a:t>
            </a:r>
            <a:r>
              <a:rPr lang="en-US" sz="2000" b="1" dirty="0" err="1">
                <a:solidFill>
                  <a:srgbClr val="FF3300"/>
                </a:solidFill>
                <a:latin typeface="Arial" pitchFamily="34" charset="0"/>
              </a:rPr>
              <a:t>queue</a:t>
            </a:r>
            <a:r>
              <a:rPr lang="en-US" sz="2000" b="1" dirty="0">
                <a:latin typeface="Arial" pitchFamily="34" charset="0"/>
              </a:rPr>
              <a:t>, </a:t>
            </a:r>
            <a:r>
              <a:rPr lang="en-US" sz="2000" b="1" dirty="0">
                <a:latin typeface="Symbol" pitchFamily="18" charset="2"/>
              </a:rPr>
              <a:t>s</a:t>
            </a:r>
            <a:r>
              <a:rPr lang="en-US" sz="2000" dirty="0">
                <a:latin typeface="Arial" pitchFamily="34" charset="0"/>
              </a:rPr>
              <a:t>)  /</a:t>
            </a:r>
          </a:p>
          <a:p>
            <a:pPr marL="800100" lvl="1" indent="-342900" algn="l">
              <a:spcBef>
                <a:spcPct val="20000"/>
              </a:spcBef>
              <a:buClr>
                <a:schemeClr val="accent1"/>
              </a:buClr>
              <a:buSzPct val="70000"/>
              <a:buFont typeface="Arial" pitchFamily="34" charset="0"/>
              <a:buChar char="•"/>
            </a:pPr>
            <a:r>
              <a:rPr lang="en-US" sz="2000" b="1" dirty="0" smtClean="0">
                <a:latin typeface="Arial" pitchFamily="34" charset="0"/>
              </a:rPr>
              <a:t>s </a:t>
            </a:r>
            <a:r>
              <a:rPr lang="en-US" sz="2000" dirty="0">
                <a:latin typeface="Symbol" pitchFamily="18" charset="2"/>
              </a:rPr>
              <a:t>Î</a:t>
            </a:r>
            <a:r>
              <a:rPr lang="en-US" sz="2000" dirty="0">
                <a:latin typeface="Arial" pitchFamily="34" charset="0"/>
              </a:rPr>
              <a:t> S </a:t>
            </a:r>
            <a:r>
              <a:rPr lang="en-US" sz="2000" dirty="0">
                <a:latin typeface="+mn-lt"/>
              </a:rPr>
              <a:t>is the </a:t>
            </a:r>
            <a:r>
              <a:rPr lang="en-US" sz="2000" dirty="0">
                <a:solidFill>
                  <a:srgbClr val="FF3300"/>
                </a:solidFill>
                <a:latin typeface="+mn-lt"/>
              </a:rPr>
              <a:t>state value </a:t>
            </a:r>
            <a:r>
              <a:rPr lang="en-US" sz="2000" dirty="0">
                <a:latin typeface="+mn-lt"/>
              </a:rPr>
              <a:t>for a cell</a:t>
            </a:r>
            <a:r>
              <a:rPr lang="en-US" sz="2000" dirty="0">
                <a:latin typeface="Arial" pitchFamily="34" charset="0"/>
              </a:rPr>
              <a:t>, </a:t>
            </a:r>
          </a:p>
          <a:p>
            <a:pPr marL="800100" lvl="1" indent="-342900" algn="l">
              <a:spcBef>
                <a:spcPct val="20000"/>
              </a:spcBef>
              <a:buClr>
                <a:schemeClr val="accent1"/>
              </a:buClr>
              <a:buSzPct val="70000"/>
              <a:buFont typeface="Arial" pitchFamily="34" charset="0"/>
              <a:buChar char="•"/>
            </a:pPr>
            <a:r>
              <a:rPr lang="en-US" sz="2000" b="1" dirty="0" smtClean="0">
                <a:latin typeface="Arial" pitchFamily="34" charset="0"/>
              </a:rPr>
              <a:t>phase </a:t>
            </a:r>
            <a:r>
              <a:rPr lang="en-US" sz="2000" dirty="0">
                <a:latin typeface="Symbol" pitchFamily="18" charset="2"/>
              </a:rPr>
              <a:t>Î</a:t>
            </a:r>
            <a:r>
              <a:rPr lang="en-US" sz="2000" dirty="0">
                <a:latin typeface="Arial" pitchFamily="34" charset="0"/>
              </a:rPr>
              <a:t> {active, passive},</a:t>
            </a:r>
          </a:p>
          <a:p>
            <a:pPr marL="800100" lvl="1" indent="-342900" algn="l">
              <a:spcBef>
                <a:spcPct val="20000"/>
              </a:spcBef>
              <a:buClr>
                <a:schemeClr val="accent1"/>
              </a:buClr>
              <a:buSzPct val="70000"/>
              <a:buFont typeface="Arial" pitchFamily="34" charset="0"/>
              <a:buChar char="•"/>
            </a:pPr>
            <a:r>
              <a:rPr lang="en-US" sz="2000" b="1" dirty="0" err="1" smtClean="0">
                <a:solidFill>
                  <a:srgbClr val="FF3300"/>
                </a:solidFill>
                <a:latin typeface="Symbol" pitchFamily="18" charset="2"/>
              </a:rPr>
              <a:t>s</a:t>
            </a:r>
            <a:r>
              <a:rPr lang="en-US" sz="2000" b="1" dirty="0" err="1" smtClean="0">
                <a:solidFill>
                  <a:srgbClr val="FF3300"/>
                </a:solidFill>
                <a:latin typeface="Arial" pitchFamily="34" charset="0"/>
              </a:rPr>
              <a:t>queue</a:t>
            </a:r>
            <a:r>
              <a:rPr lang="en-US" sz="2000" b="1" dirty="0" smtClean="0">
                <a:latin typeface="Arial" pitchFamily="34" charset="0"/>
              </a:rPr>
              <a:t> </a:t>
            </a:r>
            <a:r>
              <a:rPr lang="en-US" sz="2000" dirty="0">
                <a:latin typeface="Arial" pitchFamily="34" charset="0"/>
              </a:rPr>
              <a:t>= { ((v</a:t>
            </a:r>
            <a:r>
              <a:rPr lang="en-US" sz="2000" baseline="-25000" dirty="0">
                <a:latin typeface="Arial" pitchFamily="34" charset="0"/>
              </a:rPr>
              <a:t>1</a:t>
            </a:r>
            <a:r>
              <a:rPr lang="en-US" sz="2000" dirty="0">
                <a:latin typeface="Arial" pitchFamily="34" charset="0"/>
              </a:rPr>
              <a:t>,</a:t>
            </a:r>
            <a:r>
              <a:rPr lang="en-US" sz="2000" dirty="0">
                <a:latin typeface="Symbol" pitchFamily="18" charset="2"/>
              </a:rPr>
              <a:t>s</a:t>
            </a:r>
            <a:r>
              <a:rPr lang="en-US" sz="2000" baseline="-25000" dirty="0">
                <a:latin typeface="Arial" pitchFamily="34" charset="0"/>
              </a:rPr>
              <a:t>1</a:t>
            </a:r>
            <a:r>
              <a:rPr lang="en-US" sz="2000" dirty="0">
                <a:latin typeface="Arial" pitchFamily="34" charset="0"/>
              </a:rPr>
              <a:t>),...,(</a:t>
            </a:r>
            <a:r>
              <a:rPr lang="en-US" sz="2000" dirty="0" err="1">
                <a:latin typeface="Arial" pitchFamily="34" charset="0"/>
              </a:rPr>
              <a:t>v</a:t>
            </a:r>
            <a:r>
              <a:rPr lang="en-US" sz="2000" baseline="-25000" dirty="0" err="1">
                <a:latin typeface="Arial" pitchFamily="34" charset="0"/>
              </a:rPr>
              <a:t>m</a:t>
            </a:r>
            <a:r>
              <a:rPr lang="en-US" sz="2000" dirty="0" err="1">
                <a:latin typeface="Arial" pitchFamily="34" charset="0"/>
              </a:rPr>
              <a:t>,</a:t>
            </a:r>
            <a:r>
              <a:rPr lang="en-US" sz="2000" dirty="0" err="1">
                <a:latin typeface="Symbol" pitchFamily="18" charset="2"/>
              </a:rPr>
              <a:t>s</a:t>
            </a:r>
            <a:r>
              <a:rPr lang="en-US" sz="2000" baseline="-25000" dirty="0" err="1">
                <a:latin typeface="Arial" pitchFamily="34" charset="0"/>
              </a:rPr>
              <a:t>m</a:t>
            </a:r>
            <a:r>
              <a:rPr lang="en-US" sz="2000" dirty="0">
                <a:latin typeface="Arial" pitchFamily="34" charset="0"/>
              </a:rPr>
              <a:t>)) / </a:t>
            </a:r>
            <a:r>
              <a:rPr lang="en-US" sz="2000" b="1" dirty="0">
                <a:latin typeface="Arial" pitchFamily="34" charset="0"/>
              </a:rPr>
              <a:t>m</a:t>
            </a:r>
            <a:r>
              <a:rPr lang="en-US" sz="2000" dirty="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Arial" pitchFamily="34" charset="0"/>
              </a:rPr>
              <a:t>N</a:t>
            </a:r>
            <a:r>
              <a:rPr lang="en-US" sz="2000" dirty="0">
                <a:latin typeface="Arial" pitchFamily="34" charset="0"/>
              </a:rPr>
              <a:t> </a:t>
            </a:r>
            <a:r>
              <a:rPr lang="en-US" sz="2000" dirty="0">
                <a:latin typeface="Symbol" pitchFamily="18" charset="2"/>
              </a:rPr>
              <a:t>Ù</a:t>
            </a:r>
            <a:r>
              <a:rPr lang="en-US" sz="2000" dirty="0">
                <a:latin typeface="Arial" pitchFamily="34" charset="0"/>
              </a:rPr>
              <a:t> m </a:t>
            </a:r>
            <a:r>
              <a:rPr lang="en-US" sz="2000" dirty="0">
                <a:latin typeface="Symbol" pitchFamily="18" charset="2"/>
              </a:rPr>
              <a:t>&lt;</a:t>
            </a:r>
            <a:r>
              <a:rPr lang="en-US" sz="2000" dirty="0">
                <a:latin typeface="Symbol" pitchFamily="18" charset="2"/>
                <a:sym typeface="Symbol" pitchFamily="18" charset="2"/>
              </a:rPr>
              <a:t></a:t>
            </a:r>
            <a:r>
              <a:rPr lang="en-US" sz="2000" dirty="0">
                <a:latin typeface="Symbol" pitchFamily="18" charset="2"/>
              </a:rPr>
              <a:t>) Ù</a:t>
            </a:r>
            <a:r>
              <a:rPr lang="en-US" sz="2000" dirty="0">
                <a:latin typeface="Arial" pitchFamily="34" charset="0"/>
              </a:rPr>
              <a:t> </a:t>
            </a:r>
          </a:p>
          <a:p>
            <a:pPr marL="1257300" lvl="2" indent="-342900" algn="l">
              <a:spcBef>
                <a:spcPct val="20000"/>
              </a:spcBef>
              <a:buClr>
                <a:schemeClr val="accent1"/>
              </a:buClr>
              <a:buSzPct val="70000"/>
              <a:buFont typeface="Arial" pitchFamily="34" charset="0"/>
              <a:buChar char="•"/>
            </a:pPr>
            <a:r>
              <a:rPr lang="en-US" sz="2000" dirty="0" smtClean="0">
                <a:latin typeface="Symbol" pitchFamily="18" charset="2"/>
              </a:rPr>
              <a:t>"</a:t>
            </a:r>
            <a:r>
              <a:rPr lang="en-US" sz="2000" dirty="0" smtClean="0">
                <a:latin typeface="Arial" pitchFamily="34" charset="0"/>
              </a:rPr>
              <a:t> </a:t>
            </a:r>
            <a:r>
              <a:rPr lang="en-US" sz="2000" dirty="0">
                <a:latin typeface="Arial" pitchFamily="34" charset="0"/>
              </a:rPr>
              <a:t>(</a:t>
            </a:r>
            <a:r>
              <a:rPr lang="en-US" sz="2000" dirty="0" err="1">
                <a:latin typeface="Arial" pitchFamily="34" charset="0"/>
              </a:rPr>
              <a:t>i</a:t>
            </a:r>
            <a:r>
              <a:rPr lang="en-US" sz="2000" dirty="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Arial" pitchFamily="34" charset="0"/>
              </a:rPr>
              <a:t>N</a:t>
            </a:r>
            <a:r>
              <a:rPr lang="en-US" sz="2000" dirty="0">
                <a:latin typeface="Arial" pitchFamily="34" charset="0"/>
              </a:rPr>
              <a:t>, </a:t>
            </a:r>
            <a:r>
              <a:rPr lang="en-US" sz="2000" dirty="0" err="1">
                <a:latin typeface="Arial" pitchFamily="34" charset="0"/>
              </a:rPr>
              <a:t>i</a:t>
            </a:r>
            <a:r>
              <a:rPr lang="en-US" sz="2000" dirty="0">
                <a:latin typeface="Arial" pitchFamily="34" charset="0"/>
              </a:rPr>
              <a:t> </a:t>
            </a:r>
            <a:r>
              <a:rPr lang="en-US" sz="2000" dirty="0">
                <a:latin typeface="Symbol" pitchFamily="18" charset="2"/>
              </a:rPr>
              <a:t>Î</a:t>
            </a:r>
            <a:r>
              <a:rPr lang="en-US" sz="2000" dirty="0">
                <a:latin typeface="Arial" pitchFamily="34" charset="0"/>
              </a:rPr>
              <a:t> [1,m]), </a:t>
            </a:r>
            <a:r>
              <a:rPr lang="en-US" sz="2000" b="1" dirty="0">
                <a:latin typeface="Arial" pitchFamily="34" charset="0"/>
              </a:rPr>
              <a:t>v</a:t>
            </a:r>
            <a:r>
              <a:rPr lang="en-US" sz="2000" b="1" baseline="-25000" dirty="0">
                <a:latin typeface="Arial" pitchFamily="34" charset="0"/>
              </a:rPr>
              <a:t>i</a:t>
            </a:r>
            <a:r>
              <a:rPr lang="en-US" sz="2000" dirty="0">
                <a:latin typeface="Arial" pitchFamily="34" charset="0"/>
              </a:rPr>
              <a:t> </a:t>
            </a:r>
            <a:r>
              <a:rPr lang="en-US" sz="2000" dirty="0">
                <a:latin typeface="Symbol" pitchFamily="18" charset="2"/>
              </a:rPr>
              <a:t>Î</a:t>
            </a:r>
            <a:r>
              <a:rPr lang="en-US" sz="2000" dirty="0">
                <a:latin typeface="Arial" pitchFamily="34" charset="0"/>
              </a:rPr>
              <a:t> S </a:t>
            </a:r>
            <a:r>
              <a:rPr lang="en-US" sz="2000" dirty="0">
                <a:latin typeface="Symbol" pitchFamily="18" charset="2"/>
              </a:rPr>
              <a:t>Ù </a:t>
            </a:r>
          </a:p>
          <a:p>
            <a:pPr marL="1257300" lvl="2" indent="-342900" algn="l">
              <a:spcBef>
                <a:spcPct val="20000"/>
              </a:spcBef>
              <a:buClr>
                <a:schemeClr val="accent1"/>
              </a:buClr>
              <a:buSzPct val="70000"/>
              <a:buFont typeface="Arial" pitchFamily="34" charset="0"/>
              <a:buChar char="•"/>
            </a:pPr>
            <a:r>
              <a:rPr lang="en-US" sz="2000" b="1" dirty="0" err="1" smtClean="0">
                <a:latin typeface="Symbol" pitchFamily="18" charset="2"/>
              </a:rPr>
              <a:t>s</a:t>
            </a:r>
            <a:r>
              <a:rPr lang="en-US" sz="2000" b="1" baseline="-25000" dirty="0" err="1" smtClean="0">
                <a:latin typeface="Arial" pitchFamily="34" charset="0"/>
              </a:rPr>
              <a:t>i</a:t>
            </a:r>
            <a:r>
              <a:rPr lang="en-US" sz="2000" dirty="0" smtClean="0">
                <a:latin typeface="Arial" pitchFamily="34" charset="0"/>
              </a:rPr>
              <a:t> </a:t>
            </a:r>
            <a:r>
              <a:rPr lang="en-US" sz="2000" dirty="0">
                <a:latin typeface="Symbol" pitchFamily="18" charset="2"/>
              </a:rPr>
              <a:t>Î </a:t>
            </a:r>
            <a:r>
              <a:rPr lang="en-US" sz="2000" b="1" dirty="0">
                <a:latin typeface="Arial" pitchFamily="34" charset="0"/>
              </a:rPr>
              <a:t>R</a:t>
            </a:r>
            <a:r>
              <a:rPr lang="en-US" sz="2000" baseline="-25000" dirty="0">
                <a:latin typeface="Arial" pitchFamily="34" charset="0"/>
              </a:rPr>
              <a:t>0</a:t>
            </a:r>
            <a:r>
              <a:rPr lang="en-US" sz="2000" baseline="30000" dirty="0">
                <a:latin typeface="Arial" pitchFamily="34" charset="0"/>
              </a:rPr>
              <a:t>+</a:t>
            </a:r>
            <a:r>
              <a:rPr lang="en-US" sz="2000" dirty="0">
                <a:latin typeface="Symbol" pitchFamily="18" charset="2"/>
              </a:rPr>
              <a:t>È</a:t>
            </a:r>
            <a:r>
              <a:rPr lang="en-US" sz="2000" dirty="0">
                <a:latin typeface="Arial" pitchFamily="34" charset="0"/>
              </a:rPr>
              <a:t> </a:t>
            </a:r>
            <a:r>
              <a:rPr lang="en-US" sz="2000" dirty="0">
                <a:latin typeface="Symbol" pitchFamily="18" charset="2"/>
              </a:rPr>
              <a:t>¥ </a:t>
            </a:r>
            <a:r>
              <a:rPr lang="en-US" sz="2000" dirty="0">
                <a:latin typeface="Arial" pitchFamily="34" charset="0"/>
              </a:rPr>
              <a:t>}, </a:t>
            </a:r>
            <a:r>
              <a:rPr lang="en-US" sz="2000" dirty="0" smtClean="0">
                <a:latin typeface="Arial" pitchFamily="34" charset="0"/>
              </a:rPr>
              <a:t>and</a:t>
            </a:r>
          </a:p>
          <a:p>
            <a:pPr marL="800100" lvl="1" indent="-342900" algn="l">
              <a:spcBef>
                <a:spcPct val="20000"/>
              </a:spcBef>
              <a:buClr>
                <a:schemeClr val="accent1"/>
              </a:buClr>
              <a:buSzPct val="70000"/>
              <a:buFont typeface="Arial" pitchFamily="34" charset="0"/>
              <a:buChar char="•"/>
            </a:pPr>
            <a:r>
              <a:rPr lang="en-US" sz="2000" b="1" dirty="0" smtClean="0">
                <a:latin typeface="Symbol" pitchFamily="18" charset="2"/>
              </a:rPr>
              <a:t>s</a:t>
            </a:r>
            <a:r>
              <a:rPr lang="en-US" sz="2000" b="1" dirty="0" smtClean="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Arial" pitchFamily="34" charset="0"/>
              </a:rPr>
              <a:t>R</a:t>
            </a:r>
            <a:r>
              <a:rPr lang="en-US" sz="2000" baseline="-25000" dirty="0">
                <a:latin typeface="Arial" pitchFamily="34" charset="0"/>
              </a:rPr>
              <a:t>0</a:t>
            </a:r>
            <a:r>
              <a:rPr lang="en-US" sz="2000" baseline="30000" dirty="0">
                <a:latin typeface="Arial" pitchFamily="34" charset="0"/>
              </a:rPr>
              <a:t>+</a:t>
            </a:r>
            <a:r>
              <a:rPr lang="en-US" sz="2000" dirty="0">
                <a:latin typeface="Arial" pitchFamily="34" charset="0"/>
              </a:rPr>
              <a:t> </a:t>
            </a:r>
            <a:r>
              <a:rPr lang="en-US" sz="2000" dirty="0">
                <a:latin typeface="Symbol" pitchFamily="18" charset="2"/>
              </a:rPr>
              <a:t>È</a:t>
            </a:r>
            <a:r>
              <a:rPr lang="en-US" sz="2000" dirty="0">
                <a:latin typeface="Arial" pitchFamily="34" charset="0"/>
              </a:rPr>
              <a:t> </a:t>
            </a:r>
            <a:r>
              <a:rPr lang="en-US" sz="2000" dirty="0">
                <a:latin typeface="Symbol" pitchFamily="18" charset="2"/>
              </a:rPr>
              <a:t>¥</a:t>
            </a:r>
            <a:r>
              <a:rPr lang="en-US" sz="2000" dirty="0">
                <a:latin typeface="Arial" pitchFamily="34" charset="0"/>
              </a:rPr>
              <a:t> </a:t>
            </a:r>
            <a:r>
              <a:rPr lang="en-US" sz="2800" dirty="0">
                <a:latin typeface="Arial" pitchFamily="34" charset="0"/>
              </a:rPr>
              <a:t>}</a:t>
            </a:r>
            <a:r>
              <a:rPr lang="en-US" sz="2000" dirty="0">
                <a:latin typeface="Arial" pitchFamily="34" charset="0"/>
              </a:rPr>
              <a:t> ;  </a:t>
            </a:r>
            <a:r>
              <a:rPr lang="en-US" dirty="0">
                <a:latin typeface="+mn-lt"/>
              </a:rPr>
              <a:t>for cells with </a:t>
            </a:r>
            <a:r>
              <a:rPr lang="en-US" b="1" u="sng" dirty="0">
                <a:solidFill>
                  <a:srgbClr val="FF0000"/>
                </a:solidFill>
                <a:latin typeface="+mn-lt"/>
              </a:rPr>
              <a:t>transport </a:t>
            </a:r>
            <a:r>
              <a:rPr lang="en-US" b="1" u="sng">
                <a:solidFill>
                  <a:srgbClr val="FF0000"/>
                </a:solidFill>
                <a:latin typeface="+mn-lt"/>
              </a:rPr>
              <a:t>delays</a:t>
            </a:r>
            <a:r>
              <a:rPr lang="en-US">
                <a:solidFill>
                  <a:srgbClr val="FF0000"/>
                </a:solidFill>
                <a:latin typeface="+mn-lt"/>
              </a:rPr>
              <a:t> </a:t>
            </a:r>
            <a:r>
              <a:rPr lang="en-US" b="1" smtClean="0">
                <a:solidFill>
                  <a:srgbClr val="FF0000"/>
                </a:solidFill>
                <a:latin typeface="+mn-lt"/>
              </a:rPr>
              <a:t>(TDC)</a:t>
            </a:r>
            <a:r>
              <a:rPr lang="en-US" sz="2000" dirty="0">
                <a:latin typeface="Arial" pitchFamily="34" charset="0"/>
              </a:rPr>
              <a:t/>
            </a:r>
            <a:br>
              <a:rPr lang="en-US" sz="2000" dirty="0">
                <a:latin typeface="Arial" pitchFamily="34" charset="0"/>
              </a:rPr>
            </a:br>
            <a:endParaRPr lang="en-US" sz="2000" b="1" dirty="0">
              <a:latin typeface="Symbol" pitchFamily="18" charset="2"/>
            </a:endParaRPr>
          </a:p>
          <a:p>
            <a:pPr marL="342900" indent="-342900" algn="l">
              <a:spcBef>
                <a:spcPct val="20000"/>
              </a:spcBef>
              <a:buClr>
                <a:schemeClr val="accent1"/>
              </a:buClr>
              <a:buSzPct val="70000"/>
              <a:buFont typeface="Monotype Sorts" pitchFamily="2" charset="2"/>
              <a:buNone/>
            </a:pPr>
            <a:r>
              <a:rPr lang="en-US" sz="2000" dirty="0">
                <a:latin typeface="Symbol" pitchFamily="18" charset="2"/>
              </a:rPr>
              <a:t> </a:t>
            </a:r>
            <a:r>
              <a:rPr lang="en-US" sz="2000" b="1" dirty="0" smtClean="0">
                <a:latin typeface="Symbol" pitchFamily="18" charset="2"/>
              </a:rPr>
              <a:t>-  </a:t>
            </a:r>
            <a:r>
              <a:rPr lang="en-US" sz="2000" b="1" dirty="0" smtClean="0">
                <a:solidFill>
                  <a:srgbClr val="FF0000"/>
                </a:solidFill>
                <a:latin typeface="Symbol" pitchFamily="18" charset="2"/>
              </a:rPr>
              <a:t>q</a:t>
            </a:r>
            <a:r>
              <a:rPr lang="en-US" sz="2000" dirty="0" smtClean="0">
                <a:solidFill>
                  <a:srgbClr val="FF0000"/>
                </a:solidFill>
                <a:latin typeface="Arial" pitchFamily="34" charset="0"/>
              </a:rPr>
              <a:t> </a:t>
            </a:r>
            <a:r>
              <a:rPr lang="en-US" sz="2000" dirty="0">
                <a:solidFill>
                  <a:srgbClr val="FF0000"/>
                </a:solidFill>
                <a:latin typeface="Arial" pitchFamily="34" charset="0"/>
              </a:rPr>
              <a:t>=</a:t>
            </a:r>
            <a:r>
              <a:rPr lang="en-US" sz="2000" dirty="0">
                <a:latin typeface="Arial" pitchFamily="34" charset="0"/>
              </a:rPr>
              <a:t> </a:t>
            </a:r>
            <a:r>
              <a:rPr lang="en-US" sz="2800" dirty="0">
                <a:latin typeface="Arial" pitchFamily="34" charset="0"/>
              </a:rPr>
              <a:t>{ </a:t>
            </a:r>
            <a:r>
              <a:rPr lang="en-US" sz="2000" dirty="0">
                <a:latin typeface="Arial" pitchFamily="34" charset="0"/>
              </a:rPr>
              <a:t>(</a:t>
            </a:r>
            <a:r>
              <a:rPr lang="en-US" sz="2000" b="1" dirty="0">
                <a:latin typeface="Arial" pitchFamily="34" charset="0"/>
              </a:rPr>
              <a:t>s, phase, </a:t>
            </a:r>
            <a:r>
              <a:rPr lang="en-US" sz="2000" b="1" dirty="0">
                <a:solidFill>
                  <a:srgbClr val="FF3300"/>
                </a:solidFill>
                <a:latin typeface="Arial" pitchFamily="34" charset="0"/>
              </a:rPr>
              <a:t>f</a:t>
            </a:r>
            <a:r>
              <a:rPr lang="en-US" sz="2000" b="1" dirty="0">
                <a:latin typeface="Arial" pitchFamily="34" charset="0"/>
              </a:rPr>
              <a:t>, </a:t>
            </a:r>
            <a:r>
              <a:rPr lang="en-US" sz="2000" b="1" dirty="0">
                <a:latin typeface="Symbol" pitchFamily="18" charset="2"/>
              </a:rPr>
              <a:t>s</a:t>
            </a:r>
            <a:r>
              <a:rPr lang="en-US" sz="2000" dirty="0">
                <a:latin typeface="Arial" pitchFamily="34" charset="0"/>
              </a:rPr>
              <a:t>) </a:t>
            </a:r>
            <a:r>
              <a:rPr lang="en-US" sz="2000" dirty="0" smtClean="0">
                <a:latin typeface="Arial" pitchFamily="34" charset="0"/>
              </a:rPr>
              <a:t> / </a:t>
            </a:r>
            <a:endParaRPr lang="en-US" sz="2000" dirty="0">
              <a:latin typeface="Arial" pitchFamily="34" charset="0"/>
            </a:endParaRPr>
          </a:p>
          <a:p>
            <a:pPr marL="800100" lvl="1" indent="-342900" algn="l">
              <a:spcBef>
                <a:spcPct val="20000"/>
              </a:spcBef>
              <a:buClr>
                <a:schemeClr val="accent1"/>
              </a:buClr>
              <a:buSzPct val="70000"/>
              <a:buFont typeface="Arial" pitchFamily="34" charset="0"/>
              <a:buChar char="•"/>
            </a:pPr>
            <a:r>
              <a:rPr lang="en-US" sz="2000" b="1" dirty="0">
                <a:latin typeface="Arial" pitchFamily="34" charset="0"/>
              </a:rPr>
              <a:t>s </a:t>
            </a:r>
            <a:r>
              <a:rPr lang="en-US" sz="2000" dirty="0">
                <a:latin typeface="Symbol" pitchFamily="18" charset="2"/>
              </a:rPr>
              <a:t>Î</a:t>
            </a:r>
            <a:r>
              <a:rPr lang="en-US" sz="2000" dirty="0">
                <a:latin typeface="Arial" pitchFamily="34" charset="0"/>
              </a:rPr>
              <a:t> S </a:t>
            </a:r>
            <a:r>
              <a:rPr lang="en-US" sz="2000" dirty="0">
                <a:latin typeface="+mn-lt"/>
              </a:rPr>
              <a:t>is the </a:t>
            </a:r>
            <a:r>
              <a:rPr lang="en-US" sz="2000" dirty="0">
                <a:solidFill>
                  <a:srgbClr val="FF3300"/>
                </a:solidFill>
                <a:latin typeface="+mn-lt"/>
              </a:rPr>
              <a:t>state value </a:t>
            </a:r>
            <a:r>
              <a:rPr lang="en-US" sz="2000" dirty="0">
                <a:latin typeface="+mn-lt"/>
              </a:rPr>
              <a:t>for a cell, </a:t>
            </a:r>
          </a:p>
          <a:p>
            <a:pPr marL="800100" lvl="1" indent="-342900" algn="l">
              <a:spcBef>
                <a:spcPct val="20000"/>
              </a:spcBef>
              <a:buClr>
                <a:schemeClr val="accent1"/>
              </a:buClr>
              <a:buSzPct val="70000"/>
              <a:buFont typeface="Arial" pitchFamily="34" charset="0"/>
              <a:buChar char="•"/>
            </a:pPr>
            <a:r>
              <a:rPr lang="en-US" sz="2000" b="1" dirty="0" smtClean="0">
                <a:latin typeface="Arial" pitchFamily="34" charset="0"/>
              </a:rPr>
              <a:t>phase </a:t>
            </a:r>
            <a:r>
              <a:rPr lang="en-US" sz="2000" dirty="0">
                <a:latin typeface="Symbol" pitchFamily="18" charset="2"/>
              </a:rPr>
              <a:t>Î</a:t>
            </a:r>
            <a:r>
              <a:rPr lang="en-US" sz="2000" dirty="0">
                <a:latin typeface="Arial" pitchFamily="34" charset="0"/>
              </a:rPr>
              <a:t> {active, passive}, </a:t>
            </a:r>
          </a:p>
          <a:p>
            <a:pPr marL="800100" lvl="1" indent="-342900" algn="l">
              <a:spcBef>
                <a:spcPct val="20000"/>
              </a:spcBef>
              <a:buClr>
                <a:schemeClr val="accent1"/>
              </a:buClr>
              <a:buSzPct val="70000"/>
              <a:buFont typeface="Arial" pitchFamily="34" charset="0"/>
              <a:buChar char="•"/>
            </a:pPr>
            <a:r>
              <a:rPr lang="en-US" sz="2000" b="1" dirty="0" smtClean="0">
                <a:solidFill>
                  <a:srgbClr val="FF0000"/>
                </a:solidFill>
                <a:latin typeface="Arial" pitchFamily="34" charset="0"/>
              </a:rPr>
              <a:t>f</a:t>
            </a:r>
            <a:r>
              <a:rPr lang="en-US" sz="2000" b="1" dirty="0" smtClean="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Arial" pitchFamily="34" charset="0"/>
              </a:rPr>
              <a:t>T</a:t>
            </a:r>
            <a:r>
              <a:rPr lang="en-US" sz="2000" dirty="0">
                <a:latin typeface="Arial" pitchFamily="34" charset="0"/>
              </a:rPr>
              <a:t>, </a:t>
            </a:r>
            <a:r>
              <a:rPr lang="en-US" sz="2000" dirty="0">
                <a:latin typeface="+mn-lt"/>
              </a:rPr>
              <a:t>is the </a:t>
            </a:r>
            <a:r>
              <a:rPr lang="en-US" sz="2000" b="1" dirty="0">
                <a:solidFill>
                  <a:srgbClr val="FF3300"/>
                </a:solidFill>
                <a:latin typeface="+mn-lt"/>
              </a:rPr>
              <a:t>feasible future </a:t>
            </a:r>
            <a:r>
              <a:rPr lang="en-US" sz="2000" dirty="0">
                <a:latin typeface="+mn-lt"/>
              </a:rPr>
              <a:t>value</a:t>
            </a:r>
            <a:r>
              <a:rPr lang="en-US" sz="2000" dirty="0" smtClean="0">
                <a:latin typeface="+mn-lt"/>
              </a:rPr>
              <a:t>, </a:t>
            </a:r>
            <a:r>
              <a:rPr lang="en-US" sz="2000" dirty="0">
                <a:latin typeface="Arial" pitchFamily="34" charset="0"/>
              </a:rPr>
              <a:t>and </a:t>
            </a:r>
            <a:endParaRPr lang="en-US" sz="2000" dirty="0">
              <a:latin typeface="+mn-lt"/>
            </a:endParaRPr>
          </a:p>
          <a:p>
            <a:pPr marL="800100" lvl="1" indent="-342900" algn="l">
              <a:spcBef>
                <a:spcPct val="20000"/>
              </a:spcBef>
              <a:buClr>
                <a:schemeClr val="accent1"/>
              </a:buClr>
              <a:buSzPct val="70000"/>
              <a:buFont typeface="Arial" pitchFamily="34" charset="0"/>
              <a:buChar char="•"/>
            </a:pPr>
            <a:r>
              <a:rPr lang="en-US" sz="2000" b="1" dirty="0" smtClean="0">
                <a:latin typeface="Symbol" pitchFamily="18" charset="2"/>
              </a:rPr>
              <a:t>s</a:t>
            </a:r>
            <a:r>
              <a:rPr lang="en-US" sz="2000" b="1" dirty="0" smtClean="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Arial" pitchFamily="34" charset="0"/>
              </a:rPr>
              <a:t>R</a:t>
            </a:r>
            <a:r>
              <a:rPr lang="en-US" sz="2000" baseline="-25000" dirty="0">
                <a:latin typeface="Arial" pitchFamily="34" charset="0"/>
              </a:rPr>
              <a:t>0</a:t>
            </a:r>
            <a:r>
              <a:rPr lang="en-US" sz="2000" baseline="30000" dirty="0">
                <a:latin typeface="Arial" pitchFamily="34" charset="0"/>
              </a:rPr>
              <a:t>+</a:t>
            </a:r>
            <a:r>
              <a:rPr lang="en-US" sz="2000" dirty="0">
                <a:latin typeface="Arial" pitchFamily="34" charset="0"/>
              </a:rPr>
              <a:t> </a:t>
            </a:r>
            <a:r>
              <a:rPr lang="en-US" sz="2000" dirty="0">
                <a:latin typeface="Symbol" pitchFamily="18" charset="2"/>
              </a:rPr>
              <a:t>È</a:t>
            </a:r>
            <a:r>
              <a:rPr lang="en-US" sz="2000" dirty="0">
                <a:latin typeface="Arial" pitchFamily="34" charset="0"/>
              </a:rPr>
              <a:t> </a:t>
            </a:r>
            <a:r>
              <a:rPr lang="en-US" sz="2000" dirty="0">
                <a:latin typeface="Symbol" pitchFamily="18" charset="2"/>
              </a:rPr>
              <a:t>¥ </a:t>
            </a:r>
            <a:r>
              <a:rPr lang="en-US" sz="2800" dirty="0">
                <a:latin typeface="Arial" pitchFamily="34" charset="0"/>
              </a:rPr>
              <a:t>}</a:t>
            </a:r>
            <a:r>
              <a:rPr lang="en-US" sz="2000" dirty="0">
                <a:latin typeface="Arial" pitchFamily="34" charset="0"/>
              </a:rPr>
              <a:t>;  </a:t>
            </a:r>
            <a:r>
              <a:rPr lang="en-US" dirty="0">
                <a:latin typeface="+mn-lt"/>
              </a:rPr>
              <a:t>for cells with </a:t>
            </a:r>
            <a:r>
              <a:rPr lang="en-US" b="1" u="sng">
                <a:solidFill>
                  <a:srgbClr val="FF0000"/>
                </a:solidFill>
                <a:latin typeface="+mn-lt"/>
              </a:rPr>
              <a:t>inertial </a:t>
            </a:r>
            <a:r>
              <a:rPr lang="en-US" b="1" u="sng" smtClean="0">
                <a:solidFill>
                  <a:srgbClr val="FF0000"/>
                </a:solidFill>
                <a:latin typeface="+mn-lt"/>
              </a:rPr>
              <a:t>delays</a:t>
            </a:r>
            <a:r>
              <a:rPr lang="en-US" b="1" smtClean="0">
                <a:solidFill>
                  <a:srgbClr val="FF0000"/>
                </a:solidFill>
                <a:latin typeface="+mn-lt"/>
              </a:rPr>
              <a:t> (IDC)</a:t>
            </a:r>
            <a:r>
              <a:rPr lang="en-US" dirty="0" smtClean="0">
                <a:latin typeface="+mn-lt"/>
              </a:rPr>
              <a:t/>
            </a:r>
            <a:br>
              <a:rPr lang="en-US" dirty="0" smtClean="0">
                <a:latin typeface="+mn-lt"/>
              </a:rPr>
            </a:br>
            <a:endParaRPr lang="en-US" sz="2000" dirty="0">
              <a:latin typeface="+mn-lt"/>
            </a:endParaRPr>
          </a:p>
          <a:p>
            <a:pPr marL="342900" indent="-342900" algn="l">
              <a:spcBef>
                <a:spcPct val="20000"/>
              </a:spcBef>
              <a:buClr>
                <a:schemeClr val="accent1"/>
              </a:buClr>
              <a:buSzPct val="70000"/>
              <a:buFont typeface="Monotype Sorts" pitchFamily="2" charset="2"/>
              <a:buNone/>
            </a:pPr>
            <a:endParaRPr lang="en-US" sz="1800" dirty="0">
              <a:latin typeface="Arial" pitchFamily="34" charset="0"/>
            </a:endParaRPr>
          </a:p>
        </p:txBody>
      </p:sp>
      <p:sp>
        <p:nvSpPr>
          <p:cNvPr id="22531" name="Rectangle 4"/>
          <p:cNvSpPr>
            <a:spLocks noGrp="1" noChangeArrowheads="1"/>
          </p:cNvSpPr>
          <p:nvPr>
            <p:ph type="title"/>
          </p:nvPr>
        </p:nvSpPr>
        <p:spPr/>
        <p:txBody>
          <a:bodyPr/>
          <a:lstStyle/>
          <a:p>
            <a:r>
              <a:rPr lang="en-US" smtClean="0"/>
              <a:t>Atomic Cell-DEVS (cont.)</a:t>
            </a:r>
          </a:p>
        </p:txBody>
      </p:sp>
      <p:sp>
        <p:nvSpPr>
          <p:cNvPr id="5" name="Text Placeholder 4"/>
          <p:cNvSpPr>
            <a:spLocks noGrp="1"/>
          </p:cNvSpPr>
          <p:nvPr>
            <p:ph type="body" sz="quarter" idx="12"/>
          </p:nvPr>
        </p:nvSpPr>
        <p:spPr>
          <a:xfrm>
            <a:off x="4572000" y="6055568"/>
            <a:ext cx="4572000" cy="685800"/>
          </a:xfrm>
        </p:spPr>
        <p:txBody>
          <a:bodyPr/>
          <a:lstStyle/>
          <a:p>
            <a:pPr>
              <a:buClr>
                <a:schemeClr val="accent1"/>
              </a:buClr>
              <a:buSzPct val="70000"/>
            </a:pPr>
            <a:r>
              <a:rPr lang="en-US" sz="1800" dirty="0"/>
              <a:t>Check Chapter 3.3 </a:t>
            </a:r>
            <a:r>
              <a:rPr lang="en-US" sz="1800" dirty="0" smtClean="0"/>
              <a:t/>
            </a:r>
            <a:br>
              <a:rPr lang="en-US" sz="1800" dirty="0" smtClean="0"/>
            </a:br>
            <a:r>
              <a:rPr lang="en-US" sz="1800" dirty="0" smtClean="0"/>
              <a:t>of </a:t>
            </a:r>
            <a:r>
              <a:rPr lang="en-US" sz="1800" dirty="0"/>
              <a:t>the book </a:t>
            </a:r>
            <a:r>
              <a:rPr lang="en-US" sz="1800" dirty="0" smtClean="0"/>
              <a:t/>
            </a:r>
            <a:br>
              <a:rPr lang="en-US" sz="1800" dirty="0" smtClean="0"/>
            </a:br>
            <a:r>
              <a:rPr lang="en-US" sz="1800" dirty="0" smtClean="0"/>
              <a:t>(</a:t>
            </a:r>
            <a:r>
              <a:rPr lang="en-US" sz="1800" dirty="0" err="1"/>
              <a:t>Wainer</a:t>
            </a:r>
            <a:r>
              <a:rPr lang="en-US" sz="1800" dirty="0"/>
              <a:t> 2009</a:t>
            </a:r>
            <a:r>
              <a:rPr lang="en-US" sz="1800" dirty="0" smtClean="0"/>
              <a:t>)</a:t>
            </a:r>
            <a:endParaRPr lang="en-US" sz="1800" dirty="0"/>
          </a:p>
        </p:txBody>
      </p:sp>
      <p:sp>
        <p:nvSpPr>
          <p:cNvPr id="6" name="Text Placeholder 5"/>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107504" y="764704"/>
            <a:ext cx="8928992" cy="5616624"/>
          </a:xfrm>
          <a:prstGeom prst="rect">
            <a:avLst/>
          </a:prstGeom>
          <a:noFill/>
          <a:ln w="9525">
            <a:noFill/>
            <a:miter lim="800000"/>
            <a:headEnd/>
            <a:tailEnd/>
          </a:ln>
        </p:spPr>
        <p:txBody>
          <a:bodyPr/>
          <a:lstStyle/>
          <a:p>
            <a:pPr marL="342900" indent="-342900" algn="l">
              <a:spcBef>
                <a:spcPct val="20000"/>
              </a:spcBef>
              <a:buClr>
                <a:schemeClr val="accent1"/>
              </a:buClr>
              <a:buSzPct val="70000"/>
            </a:pPr>
            <a:r>
              <a:rPr lang="en-US" b="1" dirty="0">
                <a:latin typeface="Symbol" pitchFamily="18" charset="2"/>
              </a:rPr>
              <a:t>- </a:t>
            </a:r>
            <a:r>
              <a:rPr lang="en-US" b="1" dirty="0" smtClean="0">
                <a:latin typeface="Arial" pitchFamily="34" charset="0"/>
              </a:rPr>
              <a:t>d </a:t>
            </a:r>
            <a:r>
              <a:rPr lang="en-US" dirty="0">
                <a:latin typeface="Symbol" pitchFamily="18" charset="2"/>
              </a:rPr>
              <a:t>Î</a:t>
            </a:r>
            <a:r>
              <a:rPr lang="en-US" dirty="0">
                <a:latin typeface="Arial" pitchFamily="34" charset="0"/>
              </a:rPr>
              <a:t> </a:t>
            </a:r>
            <a:r>
              <a:rPr lang="en-US" b="1" dirty="0">
                <a:latin typeface="Arial" pitchFamily="34" charset="0"/>
              </a:rPr>
              <a:t>R</a:t>
            </a:r>
            <a:r>
              <a:rPr lang="en-US" baseline="-25000" dirty="0">
                <a:latin typeface="Arial" pitchFamily="34" charset="0"/>
              </a:rPr>
              <a:t>0</a:t>
            </a:r>
            <a:r>
              <a:rPr lang="en-US" baseline="30000" dirty="0">
                <a:latin typeface="Arial" pitchFamily="34" charset="0"/>
              </a:rPr>
              <a:t>+</a:t>
            </a:r>
            <a:r>
              <a:rPr lang="en-US" dirty="0">
                <a:latin typeface="Arial" pitchFamily="34" charset="0"/>
              </a:rPr>
              <a:t>, d &lt; </a:t>
            </a:r>
            <a:r>
              <a:rPr lang="en-US" dirty="0">
                <a:latin typeface="Arial" pitchFamily="34" charset="0"/>
                <a:sym typeface="Symbol" pitchFamily="18" charset="2"/>
              </a:rPr>
              <a:t></a:t>
            </a:r>
            <a:r>
              <a:rPr lang="en-US" dirty="0">
                <a:latin typeface="Arial" pitchFamily="34" charset="0"/>
              </a:rPr>
              <a:t> </a:t>
            </a:r>
            <a:r>
              <a:rPr lang="en-US" dirty="0">
                <a:latin typeface="+mn-lt"/>
              </a:rPr>
              <a:t>is </a:t>
            </a:r>
            <a:r>
              <a:rPr lang="en-US">
                <a:latin typeface="+mn-lt"/>
              </a:rPr>
              <a:t>the </a:t>
            </a:r>
            <a:r>
              <a:rPr lang="en-US" b="1" smtClean="0">
                <a:latin typeface="+mn-lt"/>
              </a:rPr>
              <a:t>delay</a:t>
            </a:r>
            <a:r>
              <a:rPr lang="en-US" smtClean="0">
                <a:latin typeface="+mn-lt"/>
              </a:rPr>
              <a:t> </a:t>
            </a:r>
            <a:r>
              <a:rPr lang="en-US" dirty="0">
                <a:latin typeface="+mn-lt"/>
              </a:rPr>
              <a:t>of the cell</a:t>
            </a:r>
            <a:r>
              <a:rPr lang="en-US" dirty="0" smtClean="0">
                <a:latin typeface="+mn-lt"/>
              </a:rPr>
              <a:t>;</a:t>
            </a:r>
          </a:p>
          <a:p>
            <a:pPr marL="342900" indent="-342900" algn="l">
              <a:spcBef>
                <a:spcPct val="20000"/>
              </a:spcBef>
              <a:buClr>
                <a:schemeClr val="accent1"/>
              </a:buClr>
              <a:buSzPct val="70000"/>
            </a:pPr>
            <a:endParaRPr lang="en-US" dirty="0">
              <a:latin typeface="+mn-lt"/>
            </a:endParaRPr>
          </a:p>
          <a:p>
            <a:pPr marL="342900" indent="-342900" algn="l">
              <a:spcBef>
                <a:spcPct val="20000"/>
              </a:spcBef>
              <a:buClr>
                <a:schemeClr val="accent1"/>
              </a:buClr>
              <a:buSzPct val="70000"/>
            </a:pPr>
            <a:r>
              <a:rPr lang="en-US" b="1" dirty="0">
                <a:latin typeface="Symbol" pitchFamily="18" charset="2"/>
              </a:rPr>
              <a:t>- d</a:t>
            </a:r>
            <a:r>
              <a:rPr lang="en-US" b="1" baseline="-25000" dirty="0" smtClean="0">
                <a:latin typeface="Arial" pitchFamily="34" charset="0"/>
              </a:rPr>
              <a:t>int</a:t>
            </a:r>
            <a:r>
              <a:rPr lang="en-US" dirty="0">
                <a:latin typeface="Arial" pitchFamily="34" charset="0"/>
              </a:rPr>
              <a:t>: </a:t>
            </a:r>
            <a:r>
              <a:rPr lang="en-US" dirty="0">
                <a:latin typeface="Symbol" pitchFamily="18" charset="2"/>
              </a:rPr>
              <a:t>q ® q</a:t>
            </a:r>
            <a:r>
              <a:rPr lang="en-US" dirty="0">
                <a:latin typeface="Arial" pitchFamily="34" charset="0"/>
              </a:rPr>
              <a:t> </a:t>
            </a:r>
            <a:r>
              <a:rPr lang="en-US" dirty="0">
                <a:latin typeface="+mn-lt"/>
              </a:rPr>
              <a:t>is the internal transition function (with delay</a:t>
            </a:r>
            <a:r>
              <a:rPr lang="en-US" dirty="0" smtClean="0">
                <a:latin typeface="+mn-lt"/>
              </a:rPr>
              <a:t>);</a:t>
            </a:r>
          </a:p>
          <a:p>
            <a:pPr marL="342900" indent="-342900" algn="l">
              <a:spcBef>
                <a:spcPct val="20000"/>
              </a:spcBef>
              <a:buClr>
                <a:schemeClr val="accent1"/>
              </a:buClr>
              <a:buSzPct val="70000"/>
            </a:pPr>
            <a:endParaRPr lang="en-US" dirty="0">
              <a:latin typeface="+mn-lt"/>
            </a:endParaRPr>
          </a:p>
          <a:p>
            <a:pPr marL="342900" indent="-342900" algn="l">
              <a:spcBef>
                <a:spcPct val="20000"/>
              </a:spcBef>
              <a:buClr>
                <a:schemeClr val="accent1"/>
              </a:buClr>
              <a:buSzPct val="70000"/>
            </a:pPr>
            <a:r>
              <a:rPr lang="en-US" b="1" dirty="0">
                <a:latin typeface="Symbol" pitchFamily="18" charset="2"/>
              </a:rPr>
              <a:t>- </a:t>
            </a:r>
            <a:r>
              <a:rPr lang="en-US" b="1" dirty="0" err="1">
                <a:latin typeface="Symbol" pitchFamily="18" charset="2"/>
              </a:rPr>
              <a:t>d</a:t>
            </a:r>
            <a:r>
              <a:rPr lang="en-US" b="1" baseline="-25000" dirty="0" err="1" smtClean="0">
                <a:latin typeface="Arial" pitchFamily="34" charset="0"/>
              </a:rPr>
              <a:t>ext</a:t>
            </a:r>
            <a:r>
              <a:rPr lang="en-US" dirty="0">
                <a:latin typeface="Arial" pitchFamily="34" charset="0"/>
              </a:rPr>
              <a:t>: Q x </a:t>
            </a:r>
            <a:r>
              <a:rPr lang="en-US" dirty="0" err="1">
                <a:latin typeface="Arial" pitchFamily="34" charset="0"/>
              </a:rPr>
              <a:t>X</a:t>
            </a:r>
            <a:r>
              <a:rPr lang="en-US" dirty="0">
                <a:latin typeface="Arial" pitchFamily="34" charset="0"/>
              </a:rPr>
              <a:t> </a:t>
            </a:r>
            <a:r>
              <a:rPr lang="en-US" dirty="0">
                <a:latin typeface="Symbol" pitchFamily="18" charset="2"/>
              </a:rPr>
              <a:t>®</a:t>
            </a:r>
            <a:r>
              <a:rPr lang="en-US" dirty="0">
                <a:latin typeface="Arial" pitchFamily="34" charset="0"/>
              </a:rPr>
              <a:t> </a:t>
            </a:r>
            <a:r>
              <a:rPr lang="en-US" dirty="0">
                <a:latin typeface="Symbol" pitchFamily="18" charset="2"/>
              </a:rPr>
              <a:t>q</a:t>
            </a:r>
            <a:r>
              <a:rPr lang="en-US" dirty="0">
                <a:latin typeface="Arial" pitchFamily="34" charset="0"/>
              </a:rPr>
              <a:t> </a:t>
            </a:r>
            <a:r>
              <a:rPr lang="en-US" dirty="0">
                <a:latin typeface="+mn-lt"/>
              </a:rPr>
              <a:t>is the external transition function, with </a:t>
            </a:r>
            <a:br>
              <a:rPr lang="en-US" dirty="0">
                <a:latin typeface="+mn-lt"/>
              </a:rPr>
            </a:br>
            <a:r>
              <a:rPr lang="en-US" dirty="0" smtClean="0">
                <a:latin typeface="+mn-lt"/>
              </a:rPr>
              <a:t>                          </a:t>
            </a:r>
            <a:r>
              <a:rPr lang="en-US" sz="2000" dirty="0" smtClean="0">
                <a:latin typeface="Arial" pitchFamily="34" charset="0"/>
              </a:rPr>
              <a:t>Q </a:t>
            </a:r>
            <a:r>
              <a:rPr lang="en-US" sz="2000" dirty="0">
                <a:latin typeface="Arial" pitchFamily="34" charset="0"/>
              </a:rPr>
              <a:t>= { (s, e) / s </a:t>
            </a:r>
            <a:r>
              <a:rPr lang="en-US" sz="2000" dirty="0">
                <a:latin typeface="Symbol" pitchFamily="18" charset="2"/>
              </a:rPr>
              <a:t>Î</a:t>
            </a:r>
            <a:r>
              <a:rPr lang="en-US" sz="2000" dirty="0">
                <a:latin typeface="Arial" pitchFamily="34" charset="0"/>
              </a:rPr>
              <a:t> </a:t>
            </a:r>
            <a:r>
              <a:rPr lang="en-US" sz="2000" dirty="0">
                <a:latin typeface="Symbol" pitchFamily="18" charset="2"/>
              </a:rPr>
              <a:t>q</a:t>
            </a:r>
            <a:r>
              <a:rPr lang="en-US" sz="2000" dirty="0">
                <a:latin typeface="Arial" pitchFamily="34" charset="0"/>
              </a:rPr>
              <a:t> x N x d; e </a:t>
            </a:r>
            <a:r>
              <a:rPr lang="en-US" sz="2000" dirty="0">
                <a:latin typeface="Symbol" pitchFamily="18" charset="2"/>
              </a:rPr>
              <a:t>Î</a:t>
            </a:r>
            <a:r>
              <a:rPr lang="en-US" sz="2000" dirty="0">
                <a:latin typeface="Arial" pitchFamily="34" charset="0"/>
              </a:rPr>
              <a:t> [0, </a:t>
            </a:r>
            <a:r>
              <a:rPr lang="en-US" sz="2000" b="1" dirty="0">
                <a:latin typeface="Arial" pitchFamily="34" charset="0"/>
              </a:rPr>
              <a:t>D</a:t>
            </a:r>
            <a:r>
              <a:rPr lang="en-US" sz="2000" dirty="0">
                <a:latin typeface="Arial" pitchFamily="34" charset="0"/>
              </a:rPr>
              <a:t>(s)] </a:t>
            </a:r>
            <a:r>
              <a:rPr lang="en-US" sz="2000" dirty="0" smtClean="0">
                <a:latin typeface="Arial" pitchFamily="34" charset="0"/>
              </a:rPr>
              <a:t>};</a:t>
            </a:r>
          </a:p>
          <a:p>
            <a:pPr marL="800100" lvl="1" indent="-342900" algn="l">
              <a:spcBef>
                <a:spcPct val="20000"/>
              </a:spcBef>
              <a:buClr>
                <a:schemeClr val="accent1"/>
              </a:buClr>
              <a:buSzPct val="70000"/>
            </a:pPr>
            <a:endParaRPr lang="en-US" sz="2000" dirty="0">
              <a:latin typeface="Arial" pitchFamily="34" charset="0"/>
            </a:endParaRPr>
          </a:p>
          <a:p>
            <a:pPr marL="342900" indent="-342900" algn="l">
              <a:spcBef>
                <a:spcPct val="20000"/>
              </a:spcBef>
              <a:buClr>
                <a:schemeClr val="accent1"/>
              </a:buClr>
              <a:buSzPct val="70000"/>
            </a:pPr>
            <a:r>
              <a:rPr lang="en-US" b="1" dirty="0">
                <a:latin typeface="Symbol" pitchFamily="18" charset="2"/>
              </a:rPr>
              <a:t>- t</a:t>
            </a:r>
            <a:r>
              <a:rPr lang="en-US" dirty="0">
                <a:latin typeface="Arial" pitchFamily="34" charset="0"/>
              </a:rPr>
              <a:t>: </a:t>
            </a:r>
            <a:r>
              <a:rPr lang="en-US" b="1" dirty="0">
                <a:latin typeface="Arial" pitchFamily="34" charset="0"/>
              </a:rPr>
              <a:t>N</a:t>
            </a:r>
            <a:r>
              <a:rPr lang="en-US" dirty="0">
                <a:latin typeface="Arial" pitchFamily="34" charset="0"/>
              </a:rPr>
              <a:t> </a:t>
            </a:r>
            <a:r>
              <a:rPr lang="en-US" dirty="0">
                <a:latin typeface="Symbol" pitchFamily="18" charset="2"/>
              </a:rPr>
              <a:t>®</a:t>
            </a:r>
            <a:r>
              <a:rPr lang="en-US" dirty="0">
                <a:latin typeface="Arial" pitchFamily="34" charset="0"/>
              </a:rPr>
              <a:t> S </a:t>
            </a:r>
            <a:r>
              <a:rPr lang="en-US" dirty="0">
                <a:latin typeface="+mn-lt"/>
              </a:rPr>
              <a:t>is the </a:t>
            </a:r>
            <a:r>
              <a:rPr lang="en-US" b="1" dirty="0">
                <a:latin typeface="+mn-lt"/>
              </a:rPr>
              <a:t>local computing </a:t>
            </a:r>
            <a:r>
              <a:rPr lang="en-US" b="1" dirty="0" smtClean="0">
                <a:latin typeface="+mn-lt"/>
              </a:rPr>
              <a:t>function</a:t>
            </a:r>
            <a:r>
              <a:rPr lang="en-US" dirty="0" smtClean="0">
                <a:latin typeface="+mn-lt"/>
              </a:rPr>
              <a:t>;</a:t>
            </a:r>
          </a:p>
          <a:p>
            <a:pPr marL="342900" indent="-342900" algn="l">
              <a:spcBef>
                <a:spcPct val="20000"/>
              </a:spcBef>
              <a:buClr>
                <a:schemeClr val="accent1"/>
              </a:buClr>
              <a:buSzPct val="70000"/>
            </a:pPr>
            <a:endParaRPr lang="en-US" dirty="0">
              <a:latin typeface="+mn-lt"/>
            </a:endParaRPr>
          </a:p>
          <a:p>
            <a:pPr marL="342900" indent="-342900" algn="l">
              <a:spcBef>
                <a:spcPct val="20000"/>
              </a:spcBef>
              <a:buClr>
                <a:schemeClr val="accent1"/>
              </a:buClr>
              <a:buSzPct val="70000"/>
            </a:pPr>
            <a:r>
              <a:rPr lang="en-US" b="1" dirty="0">
                <a:latin typeface="Symbol" pitchFamily="18" charset="2"/>
              </a:rPr>
              <a:t>- l</a:t>
            </a:r>
            <a:r>
              <a:rPr lang="en-US" dirty="0">
                <a:latin typeface="Arial" pitchFamily="34" charset="0"/>
              </a:rPr>
              <a:t>: S </a:t>
            </a:r>
            <a:r>
              <a:rPr lang="en-US" dirty="0">
                <a:latin typeface="Symbol" pitchFamily="18" charset="2"/>
              </a:rPr>
              <a:t>®</a:t>
            </a:r>
            <a:r>
              <a:rPr lang="en-US" dirty="0">
                <a:latin typeface="Arial" pitchFamily="34" charset="0"/>
              </a:rPr>
              <a:t>Y </a:t>
            </a:r>
            <a:r>
              <a:rPr lang="en-US" dirty="0">
                <a:latin typeface="+mn-lt"/>
              </a:rPr>
              <a:t>is the </a:t>
            </a:r>
            <a:r>
              <a:rPr lang="en-US" b="1" dirty="0">
                <a:latin typeface="+mn-lt"/>
              </a:rPr>
              <a:t>output function</a:t>
            </a:r>
            <a:r>
              <a:rPr lang="en-US" dirty="0">
                <a:latin typeface="+mn-lt"/>
              </a:rPr>
              <a:t>, and </a:t>
            </a:r>
            <a:endParaRPr lang="en-US" dirty="0" smtClean="0">
              <a:latin typeface="+mn-lt"/>
            </a:endParaRPr>
          </a:p>
          <a:p>
            <a:pPr marL="342900" indent="-342900" algn="l">
              <a:spcBef>
                <a:spcPct val="20000"/>
              </a:spcBef>
              <a:buClr>
                <a:schemeClr val="accent1"/>
              </a:buClr>
              <a:buSzPct val="70000"/>
            </a:pPr>
            <a:endParaRPr lang="en-US" dirty="0">
              <a:latin typeface="+mn-lt"/>
            </a:endParaRPr>
          </a:p>
          <a:p>
            <a:pPr marL="342900" indent="-342900" algn="l">
              <a:spcBef>
                <a:spcPct val="20000"/>
              </a:spcBef>
              <a:buClr>
                <a:schemeClr val="accent1"/>
              </a:buClr>
              <a:buSzPct val="70000"/>
            </a:pPr>
            <a:r>
              <a:rPr lang="en-US" b="1" dirty="0">
                <a:latin typeface="Symbol" pitchFamily="18" charset="2"/>
              </a:rPr>
              <a:t>- </a:t>
            </a:r>
            <a:r>
              <a:rPr lang="en-US" b="1" dirty="0" smtClean="0">
                <a:latin typeface="Arial" pitchFamily="34" charset="0"/>
              </a:rPr>
              <a:t>D</a:t>
            </a:r>
            <a:r>
              <a:rPr lang="en-US" dirty="0">
                <a:latin typeface="Arial" pitchFamily="34" charset="0"/>
              </a:rPr>
              <a:t>: </a:t>
            </a:r>
            <a:r>
              <a:rPr lang="en-US" dirty="0">
                <a:latin typeface="Symbol" pitchFamily="18" charset="2"/>
              </a:rPr>
              <a:t>q</a:t>
            </a:r>
            <a:r>
              <a:rPr lang="en-US" dirty="0">
                <a:latin typeface="Arial" pitchFamily="34" charset="0"/>
              </a:rPr>
              <a:t> x N x d </a:t>
            </a:r>
            <a:r>
              <a:rPr lang="en-US" dirty="0">
                <a:latin typeface="Symbol" pitchFamily="18" charset="2"/>
              </a:rPr>
              <a:t>®</a:t>
            </a:r>
            <a:r>
              <a:rPr lang="en-US" dirty="0">
                <a:latin typeface="Arial" pitchFamily="34" charset="0"/>
              </a:rPr>
              <a:t> </a:t>
            </a:r>
            <a:r>
              <a:rPr lang="en-US" b="1" dirty="0">
                <a:latin typeface="Arial" pitchFamily="34" charset="0"/>
              </a:rPr>
              <a:t>R</a:t>
            </a:r>
            <a:r>
              <a:rPr lang="en-US" baseline="-25000" dirty="0">
                <a:latin typeface="Arial" pitchFamily="34" charset="0"/>
              </a:rPr>
              <a:t>0</a:t>
            </a:r>
            <a:r>
              <a:rPr lang="en-US" baseline="30000" dirty="0">
                <a:latin typeface="Arial" pitchFamily="34" charset="0"/>
              </a:rPr>
              <a:t>+</a:t>
            </a:r>
            <a:r>
              <a:rPr lang="en-US" dirty="0">
                <a:latin typeface="Arial" pitchFamily="34" charset="0"/>
              </a:rPr>
              <a:t> </a:t>
            </a:r>
            <a:r>
              <a:rPr lang="en-US" dirty="0">
                <a:latin typeface="Symbol" pitchFamily="18" charset="2"/>
              </a:rPr>
              <a:t>È</a:t>
            </a:r>
            <a:r>
              <a:rPr lang="en-US" dirty="0">
                <a:latin typeface="Arial" pitchFamily="34" charset="0"/>
              </a:rPr>
              <a:t> </a:t>
            </a:r>
            <a:r>
              <a:rPr lang="en-US" dirty="0">
                <a:latin typeface="Symbol" pitchFamily="18" charset="2"/>
              </a:rPr>
              <a:t>¥</a:t>
            </a:r>
            <a:r>
              <a:rPr lang="en-US" dirty="0">
                <a:latin typeface="Arial" pitchFamily="34" charset="0"/>
              </a:rPr>
              <a:t>, </a:t>
            </a:r>
            <a:r>
              <a:rPr lang="en-US" dirty="0">
                <a:latin typeface="+mn-lt"/>
              </a:rPr>
              <a:t>is the </a:t>
            </a:r>
            <a:r>
              <a:rPr lang="en-US" b="1" dirty="0" smtClean="0">
                <a:latin typeface="+mn-lt"/>
              </a:rPr>
              <a:t>duration function</a:t>
            </a:r>
            <a:r>
              <a:rPr lang="en-US" dirty="0" smtClean="0">
                <a:latin typeface="+mn-lt"/>
              </a:rPr>
              <a:t> of the state (lifetime)</a:t>
            </a:r>
            <a:endParaRPr lang="en-US" dirty="0">
              <a:latin typeface="+mn-lt"/>
            </a:endParaRPr>
          </a:p>
          <a:p>
            <a:pPr marL="342900" indent="-342900" algn="l">
              <a:spcBef>
                <a:spcPct val="20000"/>
              </a:spcBef>
              <a:buClr>
                <a:schemeClr val="accent1"/>
              </a:buClr>
              <a:buSzPct val="70000"/>
            </a:pPr>
            <a:endParaRPr kumimoji="1" lang="en-US" dirty="0">
              <a:latin typeface="Arial" pitchFamily="34" charset="0"/>
            </a:endParaRPr>
          </a:p>
          <a:p>
            <a:pPr marL="342900" indent="-342900" algn="l">
              <a:spcBef>
                <a:spcPct val="20000"/>
              </a:spcBef>
              <a:buClr>
                <a:schemeClr val="accent1"/>
              </a:buClr>
              <a:buSzPct val="70000"/>
            </a:pPr>
            <a:endParaRPr kumimoji="1" lang="es-ES_tradnl" dirty="0">
              <a:latin typeface="Arial" pitchFamily="34" charset="0"/>
            </a:endParaRPr>
          </a:p>
          <a:p>
            <a:pPr marL="342900" indent="-342900" algn="l">
              <a:spcBef>
                <a:spcPct val="20000"/>
              </a:spcBef>
              <a:buClr>
                <a:schemeClr val="accent1"/>
              </a:buClr>
              <a:buSzPct val="70000"/>
            </a:pPr>
            <a:endParaRPr kumimoji="1" lang="es-ES_tradnl" dirty="0">
              <a:latin typeface="Arial" pitchFamily="34" charset="0"/>
            </a:endParaRPr>
          </a:p>
        </p:txBody>
      </p:sp>
      <p:sp>
        <p:nvSpPr>
          <p:cNvPr id="23555" name="Rectangle 4"/>
          <p:cNvSpPr>
            <a:spLocks noGrp="1" noChangeArrowheads="1"/>
          </p:cNvSpPr>
          <p:nvPr>
            <p:ph type="title"/>
          </p:nvPr>
        </p:nvSpPr>
        <p:spPr/>
        <p:txBody>
          <a:bodyPr/>
          <a:lstStyle/>
          <a:p>
            <a:r>
              <a:rPr lang="en-US" smtClean="0"/>
              <a:t>Atomic Cell-DEVS (cont.)</a:t>
            </a:r>
          </a:p>
        </p:txBody>
      </p:sp>
      <p:sp>
        <p:nvSpPr>
          <p:cNvPr id="5" name="Text Placeholder 4"/>
          <p:cNvSpPr>
            <a:spLocks noGrp="1"/>
          </p:cNvSpPr>
          <p:nvPr>
            <p:ph type="body" sz="quarter" idx="12"/>
          </p:nvPr>
        </p:nvSpPr>
        <p:spPr/>
        <p:txBody>
          <a:bodyPr/>
          <a:lstStyle/>
          <a:p>
            <a:endParaRPr lang="es-AR"/>
          </a:p>
        </p:txBody>
      </p:sp>
      <p:sp>
        <p:nvSpPr>
          <p:cNvPr id="6" name="Text Placeholder 5"/>
          <p:cNvSpPr>
            <a:spLocks noGrp="1"/>
          </p:cNvSpPr>
          <p:nvPr>
            <p:ph type="body" sz="quarter" idx="13"/>
          </p:nvPr>
        </p:nvSpPr>
        <p:spPr/>
        <p:txBody>
          <a:bodyPr/>
          <a:lstStyle/>
          <a:p>
            <a:endParaRPr lang="es-AR"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pic>
        <p:nvPicPr>
          <p:cNvPr id="24578" name="Picture 28"/>
          <p:cNvPicPr>
            <a:picLocks noChangeAspect="1" noChangeArrowheads="1"/>
          </p:cNvPicPr>
          <p:nvPr/>
        </p:nvPicPr>
        <p:blipFill>
          <a:blip r:embed="rId4" cstate="print"/>
          <a:srcRect/>
          <a:stretch>
            <a:fillRect/>
          </a:stretch>
        </p:blipFill>
        <p:spPr bwMode="auto">
          <a:xfrm>
            <a:off x="678681" y="766549"/>
            <a:ext cx="3814763" cy="5006975"/>
          </a:xfrm>
          <a:prstGeom prst="rect">
            <a:avLst/>
          </a:prstGeom>
          <a:noFill/>
          <a:ln w="9525">
            <a:noFill/>
            <a:miter lim="800000"/>
            <a:headEnd/>
            <a:tailEnd/>
          </a:ln>
        </p:spPr>
      </p:pic>
      <p:sp>
        <p:nvSpPr>
          <p:cNvPr id="24579" name="Text Box 5"/>
          <p:cNvSpPr txBox="1">
            <a:spLocks noChangeArrowheads="1"/>
          </p:cNvSpPr>
          <p:nvPr/>
        </p:nvSpPr>
        <p:spPr bwMode="auto">
          <a:xfrm>
            <a:off x="1356544" y="5735771"/>
            <a:ext cx="6159500" cy="366712"/>
          </a:xfrm>
          <a:prstGeom prst="rect">
            <a:avLst/>
          </a:prstGeom>
          <a:noFill/>
          <a:ln w="9525">
            <a:noFill/>
            <a:miter lim="800000"/>
            <a:headEnd/>
            <a:tailEnd/>
          </a:ln>
        </p:spPr>
        <p:txBody>
          <a:bodyPr wrap="none">
            <a:spAutoFit/>
          </a:bodyPr>
          <a:lstStyle/>
          <a:p>
            <a:pPr algn="l"/>
            <a:r>
              <a:rPr lang="es-ES_tradnl" sz="1800" b="1" dirty="0">
                <a:latin typeface="+mn-lt"/>
              </a:rPr>
              <a:t>       </a:t>
            </a:r>
            <a:r>
              <a:rPr lang="es-ES_tradnl" sz="1800" b="1" dirty="0" err="1">
                <a:latin typeface="+mn-lt"/>
              </a:rPr>
              <a:t>Transport</a:t>
            </a:r>
            <a:r>
              <a:rPr lang="es-ES_tradnl" sz="1800" b="1" dirty="0">
                <a:latin typeface="+mn-lt"/>
              </a:rPr>
              <a:t> </a:t>
            </a:r>
            <a:r>
              <a:rPr lang="es-ES_tradnl" sz="1800" b="1" dirty="0" err="1">
                <a:latin typeface="+mn-lt"/>
              </a:rPr>
              <a:t>delays</a:t>
            </a:r>
            <a:r>
              <a:rPr lang="es-ES_tradnl" sz="1800" b="1" dirty="0">
                <a:latin typeface="+mn-lt"/>
              </a:rPr>
              <a:t> 			</a:t>
            </a:r>
            <a:r>
              <a:rPr lang="es-ES_tradnl" sz="1800" b="1" dirty="0" err="1">
                <a:latin typeface="+mn-lt"/>
              </a:rPr>
              <a:t>Inertial</a:t>
            </a:r>
            <a:r>
              <a:rPr lang="es-ES_tradnl" sz="1800" b="1" dirty="0">
                <a:latin typeface="+mn-lt"/>
              </a:rPr>
              <a:t> </a:t>
            </a:r>
            <a:r>
              <a:rPr lang="es-ES_tradnl" sz="1800" b="1" dirty="0" err="1">
                <a:latin typeface="+mn-lt"/>
              </a:rPr>
              <a:t>Delays</a:t>
            </a:r>
            <a:endParaRPr lang="es-ES_tradnl" sz="1800" b="1" dirty="0">
              <a:latin typeface="+mn-lt"/>
            </a:endParaRPr>
          </a:p>
        </p:txBody>
      </p:sp>
      <p:sp>
        <p:nvSpPr>
          <p:cNvPr id="24580" name="Rectangle 6"/>
          <p:cNvSpPr>
            <a:spLocks noGrp="1" noChangeArrowheads="1"/>
          </p:cNvSpPr>
          <p:nvPr>
            <p:ph type="title"/>
          </p:nvPr>
        </p:nvSpPr>
        <p:spPr/>
        <p:txBody>
          <a:bodyPr/>
          <a:lstStyle/>
          <a:p>
            <a:r>
              <a:rPr lang="en-US" dirty="0" smtClean="0"/>
              <a:t>Cell delay functions</a:t>
            </a:r>
          </a:p>
        </p:txBody>
      </p:sp>
      <p:sp>
        <p:nvSpPr>
          <p:cNvPr id="44" name="Text Placeholder 43"/>
          <p:cNvSpPr>
            <a:spLocks noGrp="1"/>
          </p:cNvSpPr>
          <p:nvPr>
            <p:ph type="body" sz="quarter" idx="12"/>
          </p:nvPr>
        </p:nvSpPr>
        <p:spPr/>
        <p:txBody>
          <a:bodyPr/>
          <a:lstStyle/>
          <a:p>
            <a:endParaRPr lang="es-AR"/>
          </a:p>
        </p:txBody>
      </p:sp>
      <p:sp>
        <p:nvSpPr>
          <p:cNvPr id="46" name="Text Placeholder 45"/>
          <p:cNvSpPr>
            <a:spLocks noGrp="1"/>
          </p:cNvSpPr>
          <p:nvPr>
            <p:ph type="body" sz="quarter" idx="13"/>
          </p:nvPr>
        </p:nvSpPr>
        <p:spPr/>
        <p:txBody>
          <a:bodyPr/>
          <a:lstStyle/>
          <a:p>
            <a:endParaRPr lang="es-AR"/>
          </a:p>
        </p:txBody>
      </p:sp>
      <p:pic>
        <p:nvPicPr>
          <p:cNvPr id="24581" name="Picture 7"/>
          <p:cNvPicPr>
            <a:picLocks noChangeAspect="1" noChangeArrowheads="1"/>
          </p:cNvPicPr>
          <p:nvPr/>
        </p:nvPicPr>
        <p:blipFill rotWithShape="1">
          <a:blip r:embed="rId5" cstate="print"/>
          <a:srcRect b="34004"/>
          <a:stretch/>
        </p:blipFill>
        <p:spPr bwMode="auto">
          <a:xfrm>
            <a:off x="4817294" y="1609197"/>
            <a:ext cx="3816350" cy="2251851"/>
          </a:xfrm>
          <a:prstGeom prst="rect">
            <a:avLst/>
          </a:prstGeom>
          <a:noFill/>
          <a:ln w="9525">
            <a:noFill/>
            <a:miter lim="800000"/>
            <a:headEnd/>
            <a:tailEnd/>
          </a:ln>
        </p:spPr>
      </p:pic>
      <p:sp>
        <p:nvSpPr>
          <p:cNvPr id="24582" name="Line 8"/>
          <p:cNvSpPr>
            <a:spLocks noChangeShapeType="1"/>
          </p:cNvSpPr>
          <p:nvPr/>
        </p:nvSpPr>
        <p:spPr bwMode="auto">
          <a:xfrm>
            <a:off x="1824856" y="2476287"/>
            <a:ext cx="0" cy="3024187"/>
          </a:xfrm>
          <a:prstGeom prst="line">
            <a:avLst/>
          </a:prstGeom>
          <a:noFill/>
          <a:ln w="9525">
            <a:solidFill>
              <a:srgbClr val="FF3300"/>
            </a:solidFill>
            <a:prstDash val="lgDash"/>
            <a:round/>
            <a:headEnd/>
            <a:tailEnd/>
          </a:ln>
        </p:spPr>
        <p:txBody>
          <a:bodyPr/>
          <a:lstStyle/>
          <a:p>
            <a:endParaRPr lang="es-AR">
              <a:latin typeface="+mn-lt"/>
            </a:endParaRPr>
          </a:p>
        </p:txBody>
      </p:sp>
      <p:sp>
        <p:nvSpPr>
          <p:cNvPr id="24583" name="Line 22"/>
          <p:cNvSpPr>
            <a:spLocks noChangeShapeType="1"/>
          </p:cNvSpPr>
          <p:nvPr/>
        </p:nvSpPr>
        <p:spPr bwMode="auto">
          <a:xfrm>
            <a:off x="1216844" y="2207999"/>
            <a:ext cx="2879725" cy="0"/>
          </a:xfrm>
          <a:prstGeom prst="line">
            <a:avLst/>
          </a:prstGeom>
          <a:noFill/>
          <a:ln w="9525">
            <a:solidFill>
              <a:schemeClr val="tx1"/>
            </a:solidFill>
            <a:prstDash val="dashDot"/>
            <a:round/>
            <a:headEnd/>
            <a:tailEnd/>
          </a:ln>
        </p:spPr>
        <p:txBody>
          <a:bodyPr/>
          <a:lstStyle/>
          <a:p>
            <a:endParaRPr lang="es-AR">
              <a:latin typeface="+mn-lt"/>
            </a:endParaRPr>
          </a:p>
        </p:txBody>
      </p:sp>
      <p:sp>
        <p:nvSpPr>
          <p:cNvPr id="24584" name="Text Box 5"/>
          <p:cNvSpPr txBox="1">
            <a:spLocks noChangeArrowheads="1"/>
          </p:cNvSpPr>
          <p:nvPr/>
        </p:nvSpPr>
        <p:spPr bwMode="auto">
          <a:xfrm>
            <a:off x="2240781" y="6011996"/>
            <a:ext cx="644728" cy="369332"/>
          </a:xfrm>
          <a:prstGeom prst="rect">
            <a:avLst/>
          </a:prstGeom>
          <a:noFill/>
          <a:ln w="9525">
            <a:noFill/>
            <a:miter lim="800000"/>
            <a:headEnd/>
            <a:tailEnd/>
          </a:ln>
        </p:spPr>
        <p:txBody>
          <a:bodyPr wrap="none">
            <a:spAutoFit/>
          </a:bodyPr>
          <a:lstStyle/>
          <a:p>
            <a:pPr algn="l"/>
            <a:r>
              <a:rPr lang="es-ES_tradnl" sz="1800" b="1">
                <a:latin typeface="+mn-lt"/>
              </a:rPr>
              <a:t>d=17</a:t>
            </a:r>
          </a:p>
        </p:txBody>
      </p:sp>
      <p:sp>
        <p:nvSpPr>
          <p:cNvPr id="24585" name="Text Box 5"/>
          <p:cNvSpPr txBox="1">
            <a:spLocks noChangeArrowheads="1"/>
          </p:cNvSpPr>
          <p:nvPr/>
        </p:nvSpPr>
        <p:spPr bwMode="auto">
          <a:xfrm>
            <a:off x="6384156" y="6011996"/>
            <a:ext cx="529312" cy="369332"/>
          </a:xfrm>
          <a:prstGeom prst="rect">
            <a:avLst/>
          </a:prstGeom>
          <a:noFill/>
          <a:ln w="9525">
            <a:noFill/>
            <a:miter lim="800000"/>
            <a:headEnd/>
            <a:tailEnd/>
          </a:ln>
        </p:spPr>
        <p:txBody>
          <a:bodyPr wrap="none">
            <a:spAutoFit/>
          </a:bodyPr>
          <a:lstStyle/>
          <a:p>
            <a:pPr algn="l"/>
            <a:r>
              <a:rPr lang="es-ES_tradnl" sz="1800" b="1" dirty="0">
                <a:latin typeface="+mn-lt"/>
              </a:rPr>
              <a:t>d=5</a:t>
            </a:r>
          </a:p>
        </p:txBody>
      </p:sp>
      <p:sp>
        <p:nvSpPr>
          <p:cNvPr id="24586" name="Line 8"/>
          <p:cNvSpPr>
            <a:spLocks noChangeShapeType="1"/>
          </p:cNvSpPr>
          <p:nvPr/>
        </p:nvSpPr>
        <p:spPr bwMode="auto">
          <a:xfrm>
            <a:off x="2524822" y="3503399"/>
            <a:ext cx="0" cy="1979613"/>
          </a:xfrm>
          <a:prstGeom prst="line">
            <a:avLst/>
          </a:prstGeom>
          <a:noFill/>
          <a:ln w="9525">
            <a:solidFill>
              <a:srgbClr val="FF3300"/>
            </a:solidFill>
            <a:prstDash val="lgDash"/>
            <a:round/>
            <a:headEnd/>
            <a:tailEnd/>
          </a:ln>
        </p:spPr>
        <p:txBody>
          <a:bodyPr/>
          <a:lstStyle/>
          <a:p>
            <a:endParaRPr lang="es-AR">
              <a:latin typeface="+mn-lt"/>
            </a:endParaRPr>
          </a:p>
        </p:txBody>
      </p:sp>
      <p:sp>
        <p:nvSpPr>
          <p:cNvPr id="24587" name="Line 22"/>
          <p:cNvSpPr>
            <a:spLocks noChangeShapeType="1"/>
          </p:cNvSpPr>
          <p:nvPr/>
        </p:nvSpPr>
        <p:spPr bwMode="auto">
          <a:xfrm>
            <a:off x="1216844" y="3147799"/>
            <a:ext cx="2879725" cy="0"/>
          </a:xfrm>
          <a:prstGeom prst="line">
            <a:avLst/>
          </a:prstGeom>
          <a:noFill/>
          <a:ln w="9525">
            <a:solidFill>
              <a:schemeClr val="tx1"/>
            </a:solidFill>
            <a:prstDash val="dashDot"/>
            <a:round/>
            <a:headEnd/>
            <a:tailEnd/>
          </a:ln>
        </p:spPr>
        <p:txBody>
          <a:bodyPr/>
          <a:lstStyle/>
          <a:p>
            <a:endParaRPr lang="es-AR">
              <a:latin typeface="+mn-lt"/>
            </a:endParaRPr>
          </a:p>
        </p:txBody>
      </p:sp>
      <p:sp>
        <p:nvSpPr>
          <p:cNvPr id="24588" name="Line 22"/>
          <p:cNvSpPr>
            <a:spLocks noChangeShapeType="1"/>
          </p:cNvSpPr>
          <p:nvPr/>
        </p:nvSpPr>
        <p:spPr bwMode="auto">
          <a:xfrm>
            <a:off x="1216844" y="3989174"/>
            <a:ext cx="2879725" cy="0"/>
          </a:xfrm>
          <a:prstGeom prst="line">
            <a:avLst/>
          </a:prstGeom>
          <a:noFill/>
          <a:ln w="9525">
            <a:solidFill>
              <a:schemeClr val="tx1"/>
            </a:solidFill>
            <a:prstDash val="dashDot"/>
            <a:round/>
            <a:headEnd/>
            <a:tailEnd/>
          </a:ln>
        </p:spPr>
        <p:txBody>
          <a:bodyPr/>
          <a:lstStyle/>
          <a:p>
            <a:endParaRPr lang="es-AR">
              <a:latin typeface="+mn-lt"/>
            </a:endParaRPr>
          </a:p>
        </p:txBody>
      </p:sp>
      <p:sp>
        <p:nvSpPr>
          <p:cNvPr id="24589" name="Line 22"/>
          <p:cNvSpPr>
            <a:spLocks noChangeShapeType="1"/>
          </p:cNvSpPr>
          <p:nvPr/>
        </p:nvSpPr>
        <p:spPr bwMode="auto">
          <a:xfrm>
            <a:off x="1216844" y="4943262"/>
            <a:ext cx="2879725" cy="0"/>
          </a:xfrm>
          <a:prstGeom prst="line">
            <a:avLst/>
          </a:prstGeom>
          <a:noFill/>
          <a:ln w="9525">
            <a:solidFill>
              <a:schemeClr val="tx1"/>
            </a:solidFill>
            <a:prstDash val="dashDot"/>
            <a:round/>
            <a:headEnd/>
            <a:tailEnd/>
          </a:ln>
        </p:spPr>
        <p:txBody>
          <a:bodyPr/>
          <a:lstStyle/>
          <a:p>
            <a:endParaRPr lang="es-AR">
              <a:latin typeface="+mn-lt"/>
            </a:endParaRPr>
          </a:p>
        </p:txBody>
      </p:sp>
      <p:sp>
        <p:nvSpPr>
          <p:cNvPr id="24591" name="Text Box 12"/>
          <p:cNvSpPr txBox="1">
            <a:spLocks noChangeArrowheads="1"/>
          </p:cNvSpPr>
          <p:nvPr/>
        </p:nvSpPr>
        <p:spPr bwMode="auto">
          <a:xfrm>
            <a:off x="1986994" y="1761381"/>
            <a:ext cx="415498" cy="246221"/>
          </a:xfrm>
          <a:prstGeom prst="rect">
            <a:avLst/>
          </a:prstGeom>
          <a:noFill/>
          <a:ln w="9525">
            <a:noFill/>
            <a:miter lim="800000"/>
            <a:headEnd/>
            <a:tailEnd/>
          </a:ln>
        </p:spPr>
        <p:txBody>
          <a:bodyPr wrap="none">
            <a:spAutoFit/>
          </a:bodyPr>
          <a:lstStyle/>
          <a:p>
            <a:r>
              <a:rPr lang="es-ES_tradnl" sz="1000" b="1">
                <a:solidFill>
                  <a:srgbClr val="777777"/>
                </a:solidFill>
                <a:latin typeface="+mn-lt"/>
              </a:rPr>
              <a:t>0,17</a:t>
            </a:r>
          </a:p>
        </p:txBody>
      </p:sp>
      <p:sp>
        <p:nvSpPr>
          <p:cNvPr id="24592" name="Text Box 13"/>
          <p:cNvSpPr txBox="1">
            <a:spLocks noChangeArrowheads="1"/>
          </p:cNvSpPr>
          <p:nvPr/>
        </p:nvSpPr>
        <p:spPr bwMode="auto">
          <a:xfrm>
            <a:off x="1548631" y="1761381"/>
            <a:ext cx="415498" cy="246221"/>
          </a:xfrm>
          <a:prstGeom prst="rect">
            <a:avLst/>
          </a:prstGeom>
          <a:noFill/>
          <a:ln w="9525">
            <a:noFill/>
            <a:miter lim="800000"/>
            <a:headEnd/>
            <a:tailEnd/>
          </a:ln>
        </p:spPr>
        <p:txBody>
          <a:bodyPr wrap="none">
            <a:spAutoFit/>
          </a:bodyPr>
          <a:lstStyle/>
          <a:p>
            <a:pPr algn="l"/>
            <a:r>
              <a:rPr lang="es-ES_tradnl" sz="1000" b="1" dirty="0">
                <a:solidFill>
                  <a:srgbClr val="777777"/>
                </a:solidFill>
                <a:latin typeface="+mn-lt"/>
              </a:rPr>
              <a:t>1,17</a:t>
            </a:r>
          </a:p>
        </p:txBody>
      </p:sp>
      <p:sp>
        <p:nvSpPr>
          <p:cNvPr id="40" name="Text Box 15"/>
          <p:cNvSpPr txBox="1">
            <a:spLocks noChangeArrowheads="1"/>
          </p:cNvSpPr>
          <p:nvPr/>
        </p:nvSpPr>
        <p:spPr bwMode="auto">
          <a:xfrm>
            <a:off x="1664519" y="1992099"/>
            <a:ext cx="316112" cy="246221"/>
          </a:xfrm>
          <a:prstGeom prst="rect">
            <a:avLst/>
          </a:prstGeom>
          <a:noFill/>
          <a:ln w="9525">
            <a:noFill/>
            <a:miter lim="800000"/>
            <a:headEnd/>
            <a:tailEnd/>
          </a:ln>
        </p:spPr>
        <p:txBody>
          <a:bodyPr wrap="none">
            <a:spAutoFit/>
          </a:bodyPr>
          <a:lstStyle/>
          <a:p>
            <a:pPr algn="l">
              <a:defRPr/>
            </a:pPr>
            <a:r>
              <a:rPr lang="es-ES_tradnl" sz="1000" b="1" dirty="0">
                <a:solidFill>
                  <a:schemeClr val="accent6">
                    <a:lumMod val="75000"/>
                  </a:schemeClr>
                </a:solidFill>
                <a:latin typeface="+mn-lt"/>
              </a:rPr>
              <a:t>47</a:t>
            </a:r>
          </a:p>
        </p:txBody>
      </p:sp>
      <p:sp>
        <p:nvSpPr>
          <p:cNvPr id="24594" name="Line 16"/>
          <p:cNvSpPr>
            <a:spLocks noChangeShapeType="1"/>
          </p:cNvSpPr>
          <p:nvPr/>
        </p:nvSpPr>
        <p:spPr bwMode="auto">
          <a:xfrm>
            <a:off x="1814129" y="1940853"/>
            <a:ext cx="0" cy="141288"/>
          </a:xfrm>
          <a:prstGeom prst="line">
            <a:avLst/>
          </a:prstGeom>
          <a:noFill/>
          <a:ln w="9525">
            <a:solidFill>
              <a:schemeClr val="tx1"/>
            </a:solidFill>
            <a:round/>
            <a:headEnd/>
            <a:tailEnd type="triangle" w="med" len="med"/>
          </a:ln>
        </p:spPr>
        <p:txBody>
          <a:bodyPr/>
          <a:lstStyle/>
          <a:p>
            <a:endParaRPr lang="es-AR">
              <a:latin typeface="+mn-lt"/>
            </a:endParaRPr>
          </a:p>
        </p:txBody>
      </p:sp>
      <p:sp>
        <p:nvSpPr>
          <p:cNvPr id="42" name="Text Box 17"/>
          <p:cNvSpPr txBox="1">
            <a:spLocks noChangeArrowheads="1"/>
          </p:cNvSpPr>
          <p:nvPr/>
        </p:nvSpPr>
        <p:spPr bwMode="auto">
          <a:xfrm>
            <a:off x="2070919" y="1992099"/>
            <a:ext cx="316112" cy="246221"/>
          </a:xfrm>
          <a:prstGeom prst="rect">
            <a:avLst/>
          </a:prstGeom>
          <a:noFill/>
          <a:ln w="9525">
            <a:noFill/>
            <a:miter lim="800000"/>
            <a:headEnd/>
            <a:tailEnd/>
          </a:ln>
        </p:spPr>
        <p:txBody>
          <a:bodyPr wrap="none">
            <a:spAutoFit/>
          </a:bodyPr>
          <a:lstStyle/>
          <a:p>
            <a:pPr algn="l">
              <a:defRPr/>
            </a:pPr>
            <a:r>
              <a:rPr lang="es-ES_tradnl" sz="1000" b="1">
                <a:solidFill>
                  <a:schemeClr val="accent6">
                    <a:lumMod val="75000"/>
                  </a:schemeClr>
                </a:solidFill>
                <a:latin typeface="+mn-lt"/>
              </a:rPr>
              <a:t>57</a:t>
            </a:r>
          </a:p>
        </p:txBody>
      </p:sp>
      <p:sp>
        <p:nvSpPr>
          <p:cNvPr id="24596" name="Line 18"/>
          <p:cNvSpPr>
            <a:spLocks noChangeShapeType="1"/>
          </p:cNvSpPr>
          <p:nvPr/>
        </p:nvSpPr>
        <p:spPr bwMode="auto">
          <a:xfrm>
            <a:off x="2253481" y="1940853"/>
            <a:ext cx="0" cy="141288"/>
          </a:xfrm>
          <a:prstGeom prst="line">
            <a:avLst/>
          </a:prstGeom>
          <a:noFill/>
          <a:ln w="9525">
            <a:solidFill>
              <a:schemeClr val="tx1"/>
            </a:solidFill>
            <a:round/>
            <a:headEnd/>
            <a:tailEnd type="triangle" w="med" len="med"/>
          </a:ln>
        </p:spPr>
        <p:txBody>
          <a:bodyPr/>
          <a:lstStyle/>
          <a:p>
            <a:endParaRPr lang="es-AR">
              <a:latin typeface="+mn-lt"/>
            </a:endParaRPr>
          </a:p>
        </p:txBody>
      </p:sp>
      <p:sp>
        <p:nvSpPr>
          <p:cNvPr id="24597" name="Text Box 23"/>
          <p:cNvSpPr txBox="1">
            <a:spLocks noChangeArrowheads="1"/>
          </p:cNvSpPr>
          <p:nvPr/>
        </p:nvSpPr>
        <p:spPr bwMode="auto">
          <a:xfrm>
            <a:off x="2509282" y="1761381"/>
            <a:ext cx="415498" cy="246221"/>
          </a:xfrm>
          <a:prstGeom prst="rect">
            <a:avLst/>
          </a:prstGeom>
          <a:noFill/>
          <a:ln w="9525">
            <a:noFill/>
            <a:miter lim="800000"/>
            <a:headEnd/>
            <a:tailEnd/>
          </a:ln>
        </p:spPr>
        <p:txBody>
          <a:bodyPr wrap="none">
            <a:spAutoFit/>
          </a:bodyPr>
          <a:lstStyle/>
          <a:p>
            <a:r>
              <a:rPr lang="es-ES_tradnl" sz="1000" b="1">
                <a:solidFill>
                  <a:srgbClr val="777777"/>
                </a:solidFill>
                <a:latin typeface="+mn-lt"/>
              </a:rPr>
              <a:t>1,17</a:t>
            </a:r>
          </a:p>
        </p:txBody>
      </p:sp>
      <p:sp>
        <p:nvSpPr>
          <p:cNvPr id="45" name="Text Box 24"/>
          <p:cNvSpPr txBox="1">
            <a:spLocks noChangeArrowheads="1"/>
          </p:cNvSpPr>
          <p:nvPr/>
        </p:nvSpPr>
        <p:spPr bwMode="auto">
          <a:xfrm>
            <a:off x="2593206" y="1992099"/>
            <a:ext cx="316112" cy="246221"/>
          </a:xfrm>
          <a:prstGeom prst="rect">
            <a:avLst/>
          </a:prstGeom>
          <a:noFill/>
          <a:ln w="9525">
            <a:noFill/>
            <a:miter lim="800000"/>
            <a:headEnd/>
            <a:tailEnd/>
          </a:ln>
        </p:spPr>
        <p:txBody>
          <a:bodyPr wrap="none">
            <a:spAutoFit/>
          </a:bodyPr>
          <a:lstStyle/>
          <a:p>
            <a:pPr algn="l">
              <a:defRPr/>
            </a:pPr>
            <a:r>
              <a:rPr lang="es-ES_tradnl" sz="1000" b="1">
                <a:solidFill>
                  <a:schemeClr val="accent6">
                    <a:lumMod val="75000"/>
                  </a:schemeClr>
                </a:solidFill>
                <a:latin typeface="+mn-lt"/>
              </a:rPr>
              <a:t>72</a:t>
            </a:r>
          </a:p>
        </p:txBody>
      </p:sp>
      <p:sp>
        <p:nvSpPr>
          <p:cNvPr id="24599" name="Line 25"/>
          <p:cNvSpPr>
            <a:spLocks noChangeShapeType="1"/>
          </p:cNvSpPr>
          <p:nvPr/>
        </p:nvSpPr>
        <p:spPr bwMode="auto">
          <a:xfrm>
            <a:off x="2761481" y="1950378"/>
            <a:ext cx="0" cy="141288"/>
          </a:xfrm>
          <a:prstGeom prst="line">
            <a:avLst/>
          </a:prstGeom>
          <a:noFill/>
          <a:ln w="9525">
            <a:solidFill>
              <a:schemeClr val="tx1"/>
            </a:solidFill>
            <a:round/>
            <a:headEnd/>
            <a:tailEnd type="triangle" w="med" len="med"/>
          </a:ln>
        </p:spPr>
        <p:txBody>
          <a:bodyPr/>
          <a:lstStyle/>
          <a:p>
            <a:endParaRPr lang="es-AR">
              <a:latin typeface="+mn-lt"/>
            </a:endParaRPr>
          </a:p>
        </p:txBody>
      </p:sp>
      <p:sp>
        <p:nvSpPr>
          <p:cNvPr id="24600" name="Text Box 26"/>
          <p:cNvSpPr txBox="1">
            <a:spLocks noChangeArrowheads="1"/>
          </p:cNvSpPr>
          <p:nvPr/>
        </p:nvSpPr>
        <p:spPr bwMode="auto">
          <a:xfrm>
            <a:off x="2856944" y="1758206"/>
            <a:ext cx="415498" cy="246221"/>
          </a:xfrm>
          <a:prstGeom prst="rect">
            <a:avLst/>
          </a:prstGeom>
          <a:noFill/>
          <a:ln w="9525">
            <a:noFill/>
            <a:miter lim="800000"/>
            <a:headEnd/>
            <a:tailEnd/>
          </a:ln>
        </p:spPr>
        <p:txBody>
          <a:bodyPr wrap="none">
            <a:spAutoFit/>
          </a:bodyPr>
          <a:lstStyle/>
          <a:p>
            <a:r>
              <a:rPr lang="es-ES_tradnl" sz="1000" b="1">
                <a:solidFill>
                  <a:srgbClr val="777777"/>
                </a:solidFill>
                <a:latin typeface="+mn-lt"/>
              </a:rPr>
              <a:t>0,17</a:t>
            </a:r>
          </a:p>
        </p:txBody>
      </p:sp>
      <p:sp>
        <p:nvSpPr>
          <p:cNvPr id="48" name="Text Box 27"/>
          <p:cNvSpPr txBox="1">
            <a:spLocks noChangeArrowheads="1"/>
          </p:cNvSpPr>
          <p:nvPr/>
        </p:nvSpPr>
        <p:spPr bwMode="auto">
          <a:xfrm>
            <a:off x="2883719" y="1988924"/>
            <a:ext cx="316112" cy="246221"/>
          </a:xfrm>
          <a:prstGeom prst="rect">
            <a:avLst/>
          </a:prstGeom>
          <a:noFill/>
          <a:ln w="9525">
            <a:noFill/>
            <a:miter lim="800000"/>
            <a:headEnd/>
            <a:tailEnd/>
          </a:ln>
        </p:spPr>
        <p:txBody>
          <a:bodyPr wrap="none">
            <a:spAutoFit/>
          </a:bodyPr>
          <a:lstStyle/>
          <a:p>
            <a:pPr algn="l">
              <a:defRPr/>
            </a:pPr>
            <a:r>
              <a:rPr lang="es-ES_tradnl" sz="1000" b="1" dirty="0">
                <a:solidFill>
                  <a:schemeClr val="accent6">
                    <a:lumMod val="75000"/>
                  </a:schemeClr>
                </a:solidFill>
                <a:latin typeface="+mn-lt"/>
              </a:rPr>
              <a:t>77</a:t>
            </a:r>
          </a:p>
        </p:txBody>
      </p:sp>
      <p:sp>
        <p:nvSpPr>
          <p:cNvPr id="24602" name="Line 28"/>
          <p:cNvSpPr>
            <a:spLocks noChangeShapeType="1"/>
          </p:cNvSpPr>
          <p:nvPr/>
        </p:nvSpPr>
        <p:spPr bwMode="auto">
          <a:xfrm>
            <a:off x="3066281" y="1937678"/>
            <a:ext cx="0" cy="141288"/>
          </a:xfrm>
          <a:prstGeom prst="line">
            <a:avLst/>
          </a:prstGeom>
          <a:noFill/>
          <a:ln w="9525">
            <a:solidFill>
              <a:schemeClr val="tx1"/>
            </a:solidFill>
            <a:round/>
            <a:headEnd/>
            <a:tailEnd type="triangle" w="med" len="med"/>
          </a:ln>
        </p:spPr>
        <p:txBody>
          <a:bodyPr/>
          <a:lstStyle/>
          <a:p>
            <a:endParaRPr lang="es-AR">
              <a:latin typeface="+mn-lt"/>
            </a:endParaRPr>
          </a:p>
        </p:txBody>
      </p:sp>
      <p:sp>
        <p:nvSpPr>
          <p:cNvPr id="24603" name="Text Box 13"/>
          <p:cNvSpPr txBox="1">
            <a:spLocks noChangeArrowheads="1"/>
          </p:cNvSpPr>
          <p:nvPr/>
        </p:nvSpPr>
        <p:spPr bwMode="auto">
          <a:xfrm>
            <a:off x="1662931" y="984037"/>
            <a:ext cx="425116" cy="246221"/>
          </a:xfrm>
          <a:prstGeom prst="rect">
            <a:avLst/>
          </a:prstGeom>
          <a:noFill/>
          <a:ln w="9525">
            <a:noFill/>
            <a:miter lim="800000"/>
            <a:headEnd/>
            <a:tailEnd/>
          </a:ln>
        </p:spPr>
        <p:txBody>
          <a:bodyPr wrap="none">
            <a:spAutoFit/>
          </a:bodyPr>
          <a:lstStyle/>
          <a:p>
            <a:pPr algn="l"/>
            <a:r>
              <a:rPr lang="es-ES_tradnl" sz="1000" b="1">
                <a:solidFill>
                  <a:srgbClr val="777777"/>
                </a:solidFill>
                <a:latin typeface="+mn-lt"/>
              </a:rPr>
              <a:t>t=30</a:t>
            </a:r>
          </a:p>
        </p:txBody>
      </p:sp>
      <p:sp>
        <p:nvSpPr>
          <p:cNvPr id="24604" name="Text Box 13"/>
          <p:cNvSpPr txBox="1">
            <a:spLocks noChangeArrowheads="1"/>
          </p:cNvSpPr>
          <p:nvPr/>
        </p:nvSpPr>
        <p:spPr bwMode="auto">
          <a:xfrm>
            <a:off x="3520306" y="984037"/>
            <a:ext cx="425116" cy="246221"/>
          </a:xfrm>
          <a:prstGeom prst="rect">
            <a:avLst/>
          </a:prstGeom>
          <a:noFill/>
          <a:ln w="9525">
            <a:noFill/>
            <a:miter lim="800000"/>
            <a:headEnd/>
            <a:tailEnd/>
          </a:ln>
        </p:spPr>
        <p:txBody>
          <a:bodyPr wrap="none">
            <a:spAutoFit/>
          </a:bodyPr>
          <a:lstStyle/>
          <a:p>
            <a:pPr algn="l"/>
            <a:r>
              <a:rPr lang="es-ES_tradnl" sz="1000" b="1">
                <a:solidFill>
                  <a:srgbClr val="777777"/>
                </a:solidFill>
                <a:latin typeface="+mn-lt"/>
              </a:rPr>
              <a:t>t=77</a:t>
            </a:r>
          </a:p>
        </p:txBody>
      </p:sp>
      <p:sp>
        <p:nvSpPr>
          <p:cNvPr id="24605" name="Line 8"/>
          <p:cNvSpPr>
            <a:spLocks noChangeShapeType="1"/>
          </p:cNvSpPr>
          <p:nvPr/>
        </p:nvSpPr>
        <p:spPr bwMode="auto">
          <a:xfrm>
            <a:off x="3455905" y="3503399"/>
            <a:ext cx="0" cy="1979613"/>
          </a:xfrm>
          <a:prstGeom prst="line">
            <a:avLst/>
          </a:prstGeom>
          <a:noFill/>
          <a:ln w="9525">
            <a:solidFill>
              <a:srgbClr val="FF3300"/>
            </a:solidFill>
            <a:prstDash val="lgDash"/>
            <a:round/>
            <a:headEnd/>
            <a:tailEnd/>
          </a:ln>
        </p:spPr>
        <p:txBody>
          <a:bodyPr/>
          <a:lstStyle/>
          <a:p>
            <a:endParaRPr lang="es-AR">
              <a:latin typeface="+mn-lt"/>
            </a:endParaRPr>
          </a:p>
        </p:txBody>
      </p:sp>
      <p:sp>
        <p:nvSpPr>
          <p:cNvPr id="24606" name="Line 8"/>
          <p:cNvSpPr>
            <a:spLocks noChangeShapeType="1"/>
          </p:cNvSpPr>
          <p:nvPr/>
        </p:nvSpPr>
        <p:spPr bwMode="auto">
          <a:xfrm>
            <a:off x="3756844" y="3503399"/>
            <a:ext cx="0" cy="1979613"/>
          </a:xfrm>
          <a:prstGeom prst="line">
            <a:avLst/>
          </a:prstGeom>
          <a:noFill/>
          <a:ln w="9525">
            <a:solidFill>
              <a:srgbClr val="FF3300"/>
            </a:solidFill>
            <a:prstDash val="lgDash"/>
            <a:round/>
            <a:headEnd/>
            <a:tailEnd/>
          </a:ln>
        </p:spPr>
        <p:txBody>
          <a:bodyPr/>
          <a:lstStyle/>
          <a:p>
            <a:endParaRPr lang="es-AR">
              <a:latin typeface="+mn-lt"/>
            </a:endParaRPr>
          </a:p>
        </p:txBody>
      </p:sp>
      <p:sp>
        <p:nvSpPr>
          <p:cNvPr id="57" name="Text Box 27"/>
          <p:cNvSpPr txBox="1">
            <a:spLocks noChangeArrowheads="1"/>
          </p:cNvSpPr>
          <p:nvPr/>
        </p:nvSpPr>
        <p:spPr bwMode="auto">
          <a:xfrm>
            <a:off x="496119" y="2282612"/>
            <a:ext cx="397866" cy="246221"/>
          </a:xfrm>
          <a:prstGeom prst="rect">
            <a:avLst/>
          </a:prstGeom>
          <a:noFill/>
          <a:ln w="9525">
            <a:noFill/>
            <a:miter lim="800000"/>
            <a:headEnd/>
            <a:tailEnd/>
          </a:ln>
        </p:spPr>
        <p:txBody>
          <a:bodyPr wrap="none">
            <a:spAutoFit/>
          </a:bodyPr>
          <a:lstStyle/>
          <a:p>
            <a:pPr algn="l">
              <a:defRPr/>
            </a:pPr>
            <a:r>
              <a:rPr lang="es-ES_tradnl" sz="1000" b="1" dirty="0">
                <a:solidFill>
                  <a:schemeClr val="accent6">
                    <a:lumMod val="75000"/>
                  </a:schemeClr>
                </a:solidFill>
                <a:latin typeface="+mn-lt"/>
              </a:rPr>
              <a:t>“IN”</a:t>
            </a:r>
          </a:p>
        </p:txBody>
      </p:sp>
      <p:sp>
        <p:nvSpPr>
          <p:cNvPr id="58" name="Text Box 27"/>
          <p:cNvSpPr txBox="1">
            <a:spLocks noChangeArrowheads="1"/>
          </p:cNvSpPr>
          <p:nvPr/>
        </p:nvSpPr>
        <p:spPr bwMode="auto">
          <a:xfrm>
            <a:off x="467544" y="3171612"/>
            <a:ext cx="510076" cy="246221"/>
          </a:xfrm>
          <a:prstGeom prst="rect">
            <a:avLst/>
          </a:prstGeom>
          <a:noFill/>
          <a:ln w="9525">
            <a:noFill/>
            <a:miter lim="800000"/>
            <a:headEnd/>
            <a:tailEnd/>
          </a:ln>
        </p:spPr>
        <p:txBody>
          <a:bodyPr wrap="none">
            <a:spAutoFit/>
          </a:bodyPr>
          <a:lstStyle/>
          <a:p>
            <a:pPr algn="l">
              <a:defRPr/>
            </a:pPr>
            <a:r>
              <a:rPr lang="es-ES_tradnl" sz="1000" b="1" dirty="0">
                <a:solidFill>
                  <a:schemeClr val="accent6">
                    <a:lumMod val="75000"/>
                  </a:schemeClr>
                </a:solidFill>
                <a:latin typeface="+mn-lt"/>
              </a:rPr>
              <a:t>“OUT”</a:t>
            </a:r>
          </a:p>
        </p:txBody>
      </p:sp>
      <p:sp>
        <p:nvSpPr>
          <p:cNvPr id="24609" name="Text Box 26"/>
          <p:cNvSpPr txBox="1">
            <a:spLocks noChangeArrowheads="1"/>
          </p:cNvSpPr>
          <p:nvPr/>
        </p:nvSpPr>
        <p:spPr bwMode="auto">
          <a:xfrm>
            <a:off x="5679043" y="1679431"/>
            <a:ext cx="349776" cy="246221"/>
          </a:xfrm>
          <a:prstGeom prst="rect">
            <a:avLst/>
          </a:prstGeom>
          <a:noFill/>
          <a:ln w="9525">
            <a:noFill/>
            <a:miter lim="800000"/>
            <a:headEnd/>
            <a:tailEnd/>
          </a:ln>
        </p:spPr>
        <p:txBody>
          <a:bodyPr wrap="none">
            <a:spAutoFit/>
          </a:bodyPr>
          <a:lstStyle/>
          <a:p>
            <a:r>
              <a:rPr lang="es-ES_tradnl" sz="1000" b="1" dirty="0">
                <a:solidFill>
                  <a:srgbClr val="777777"/>
                </a:solidFill>
                <a:latin typeface="+mn-lt"/>
              </a:rPr>
              <a:t>0,5</a:t>
            </a:r>
          </a:p>
        </p:txBody>
      </p:sp>
      <p:sp>
        <p:nvSpPr>
          <p:cNvPr id="41" name="Text Box 27"/>
          <p:cNvSpPr txBox="1">
            <a:spLocks noChangeArrowheads="1"/>
          </p:cNvSpPr>
          <p:nvPr/>
        </p:nvSpPr>
        <p:spPr bwMode="auto">
          <a:xfrm>
            <a:off x="5672956" y="1982643"/>
            <a:ext cx="316112" cy="246221"/>
          </a:xfrm>
          <a:prstGeom prst="rect">
            <a:avLst/>
          </a:prstGeom>
          <a:noFill/>
          <a:ln w="9525">
            <a:noFill/>
            <a:miter lim="800000"/>
            <a:headEnd/>
            <a:tailEnd/>
          </a:ln>
        </p:spPr>
        <p:txBody>
          <a:bodyPr wrap="none">
            <a:spAutoFit/>
          </a:bodyPr>
          <a:lstStyle/>
          <a:p>
            <a:pPr algn="l">
              <a:defRPr/>
            </a:pPr>
            <a:r>
              <a:rPr lang="es-ES_tradnl" sz="1000" b="1" dirty="0">
                <a:solidFill>
                  <a:schemeClr val="accent6">
                    <a:lumMod val="75000"/>
                  </a:schemeClr>
                </a:solidFill>
                <a:latin typeface="+mn-lt"/>
              </a:rPr>
              <a:t>20</a:t>
            </a:r>
          </a:p>
        </p:txBody>
      </p:sp>
      <p:sp>
        <p:nvSpPr>
          <p:cNvPr id="24611" name="Line 28"/>
          <p:cNvSpPr>
            <a:spLocks noChangeShapeType="1"/>
          </p:cNvSpPr>
          <p:nvPr/>
        </p:nvSpPr>
        <p:spPr bwMode="auto">
          <a:xfrm>
            <a:off x="5855519" y="1900093"/>
            <a:ext cx="0" cy="141288"/>
          </a:xfrm>
          <a:prstGeom prst="line">
            <a:avLst/>
          </a:prstGeom>
          <a:noFill/>
          <a:ln w="9525">
            <a:solidFill>
              <a:schemeClr val="tx1"/>
            </a:solidFill>
            <a:round/>
            <a:headEnd/>
            <a:tailEnd type="triangle" w="med" len="med"/>
          </a:ln>
        </p:spPr>
        <p:txBody>
          <a:bodyPr/>
          <a:lstStyle/>
          <a:p>
            <a:endParaRPr lang="es-AR">
              <a:latin typeface="+mn-lt"/>
            </a:endParaRPr>
          </a:p>
        </p:txBody>
      </p:sp>
      <p:sp>
        <p:nvSpPr>
          <p:cNvPr id="24612" name="Text Box 26"/>
          <p:cNvSpPr txBox="1">
            <a:spLocks noChangeArrowheads="1"/>
          </p:cNvSpPr>
          <p:nvPr/>
        </p:nvSpPr>
        <p:spPr bwMode="auto">
          <a:xfrm>
            <a:off x="5271056" y="1679431"/>
            <a:ext cx="349776" cy="246221"/>
          </a:xfrm>
          <a:prstGeom prst="rect">
            <a:avLst/>
          </a:prstGeom>
          <a:noFill/>
          <a:ln w="9525">
            <a:noFill/>
            <a:miter lim="800000"/>
            <a:headEnd/>
            <a:tailEnd/>
          </a:ln>
        </p:spPr>
        <p:txBody>
          <a:bodyPr wrap="none">
            <a:spAutoFit/>
          </a:bodyPr>
          <a:lstStyle/>
          <a:p>
            <a:r>
              <a:rPr lang="es-ES_tradnl" sz="1000" b="1">
                <a:solidFill>
                  <a:srgbClr val="777777"/>
                </a:solidFill>
                <a:latin typeface="+mn-lt"/>
              </a:rPr>
              <a:t>1,5</a:t>
            </a:r>
          </a:p>
        </p:txBody>
      </p:sp>
      <p:sp>
        <p:nvSpPr>
          <p:cNvPr id="47" name="Text Box 27"/>
          <p:cNvSpPr txBox="1">
            <a:spLocks noChangeArrowheads="1"/>
          </p:cNvSpPr>
          <p:nvPr/>
        </p:nvSpPr>
        <p:spPr bwMode="auto">
          <a:xfrm>
            <a:off x="5264969" y="1982643"/>
            <a:ext cx="316112" cy="246221"/>
          </a:xfrm>
          <a:prstGeom prst="rect">
            <a:avLst/>
          </a:prstGeom>
          <a:noFill/>
          <a:ln w="9525">
            <a:noFill/>
            <a:miter lim="800000"/>
            <a:headEnd/>
            <a:tailEnd/>
          </a:ln>
        </p:spPr>
        <p:txBody>
          <a:bodyPr wrap="none">
            <a:spAutoFit/>
          </a:bodyPr>
          <a:lstStyle/>
          <a:p>
            <a:pPr algn="l">
              <a:defRPr/>
            </a:pPr>
            <a:r>
              <a:rPr lang="es-ES_tradnl" sz="1000" b="1" dirty="0">
                <a:solidFill>
                  <a:schemeClr val="accent6">
                    <a:lumMod val="75000"/>
                  </a:schemeClr>
                </a:solidFill>
                <a:latin typeface="+mn-lt"/>
              </a:rPr>
              <a:t>10</a:t>
            </a:r>
          </a:p>
        </p:txBody>
      </p:sp>
      <p:sp>
        <p:nvSpPr>
          <p:cNvPr id="24614" name="Line 28"/>
          <p:cNvSpPr>
            <a:spLocks noChangeShapeType="1"/>
          </p:cNvSpPr>
          <p:nvPr/>
        </p:nvSpPr>
        <p:spPr bwMode="auto">
          <a:xfrm>
            <a:off x="5447531" y="1900093"/>
            <a:ext cx="0" cy="141288"/>
          </a:xfrm>
          <a:prstGeom prst="line">
            <a:avLst/>
          </a:prstGeom>
          <a:noFill/>
          <a:ln w="9525">
            <a:solidFill>
              <a:schemeClr val="tx1"/>
            </a:solidFill>
            <a:round/>
            <a:headEnd/>
            <a:tailEnd type="triangle" w="med" len="med"/>
          </a:ln>
        </p:spPr>
        <p:txBody>
          <a:bodyPr/>
          <a:lstStyle/>
          <a:p>
            <a:endParaRPr lang="es-AR">
              <a:latin typeface="+mn-lt"/>
            </a:endParaRPr>
          </a:p>
        </p:txBody>
      </p:sp>
      <p:sp>
        <p:nvSpPr>
          <p:cNvPr id="24615" name="Text Box 26"/>
          <p:cNvSpPr txBox="1">
            <a:spLocks noChangeArrowheads="1"/>
          </p:cNvSpPr>
          <p:nvPr/>
        </p:nvSpPr>
        <p:spPr bwMode="auto">
          <a:xfrm>
            <a:off x="5940981" y="1679431"/>
            <a:ext cx="349776" cy="246221"/>
          </a:xfrm>
          <a:prstGeom prst="rect">
            <a:avLst/>
          </a:prstGeom>
          <a:noFill/>
          <a:ln w="9525">
            <a:noFill/>
            <a:miter lim="800000"/>
            <a:headEnd/>
            <a:tailEnd/>
          </a:ln>
        </p:spPr>
        <p:txBody>
          <a:bodyPr wrap="none">
            <a:spAutoFit/>
          </a:bodyPr>
          <a:lstStyle/>
          <a:p>
            <a:r>
              <a:rPr lang="es-ES_tradnl" sz="1000" b="1">
                <a:solidFill>
                  <a:srgbClr val="777777"/>
                </a:solidFill>
                <a:latin typeface="+mn-lt"/>
              </a:rPr>
              <a:t>1,5</a:t>
            </a:r>
          </a:p>
        </p:txBody>
      </p:sp>
      <p:sp>
        <p:nvSpPr>
          <p:cNvPr id="51" name="Text Box 27"/>
          <p:cNvSpPr txBox="1">
            <a:spLocks noChangeArrowheads="1"/>
          </p:cNvSpPr>
          <p:nvPr/>
        </p:nvSpPr>
        <p:spPr bwMode="auto">
          <a:xfrm>
            <a:off x="5934894" y="1982643"/>
            <a:ext cx="1141659" cy="246221"/>
          </a:xfrm>
          <a:prstGeom prst="rect">
            <a:avLst/>
          </a:prstGeom>
          <a:noFill/>
          <a:ln w="9525">
            <a:noFill/>
            <a:miter lim="800000"/>
            <a:headEnd/>
            <a:tailEnd/>
          </a:ln>
        </p:spPr>
        <p:txBody>
          <a:bodyPr wrap="none">
            <a:spAutoFit/>
          </a:bodyPr>
          <a:lstStyle/>
          <a:p>
            <a:pPr algn="l">
              <a:defRPr/>
            </a:pPr>
            <a:r>
              <a:rPr lang="es-ES_tradnl" sz="1000" b="1" dirty="0">
                <a:solidFill>
                  <a:schemeClr val="accent6">
                    <a:lumMod val="75000"/>
                  </a:schemeClr>
                </a:solidFill>
                <a:latin typeface="+mn-lt"/>
              </a:rPr>
              <a:t>24 (20 </a:t>
            </a:r>
            <a:r>
              <a:rPr lang="es-ES_tradnl" sz="1000" b="1" dirty="0" err="1">
                <a:solidFill>
                  <a:schemeClr val="accent6">
                    <a:lumMod val="75000"/>
                  </a:schemeClr>
                </a:solidFill>
                <a:latin typeface="+mn-lt"/>
              </a:rPr>
              <a:t>preempted</a:t>
            </a:r>
            <a:r>
              <a:rPr lang="es-ES_tradnl" sz="1000" b="1" dirty="0">
                <a:solidFill>
                  <a:schemeClr val="accent6">
                    <a:lumMod val="75000"/>
                  </a:schemeClr>
                </a:solidFill>
                <a:latin typeface="+mn-lt"/>
              </a:rPr>
              <a:t>)</a:t>
            </a:r>
          </a:p>
        </p:txBody>
      </p:sp>
      <p:sp>
        <p:nvSpPr>
          <p:cNvPr id="24617" name="Line 28"/>
          <p:cNvSpPr>
            <a:spLocks noChangeShapeType="1"/>
          </p:cNvSpPr>
          <p:nvPr/>
        </p:nvSpPr>
        <p:spPr bwMode="auto">
          <a:xfrm>
            <a:off x="6117456" y="1900093"/>
            <a:ext cx="0" cy="141288"/>
          </a:xfrm>
          <a:prstGeom prst="line">
            <a:avLst/>
          </a:prstGeom>
          <a:noFill/>
          <a:ln w="9525">
            <a:solidFill>
              <a:schemeClr val="tx1"/>
            </a:solidFill>
            <a:round/>
            <a:headEnd/>
            <a:tailEnd type="triangle" w="med" len="med"/>
          </a:ln>
        </p:spPr>
        <p:txBody>
          <a:bodyPr/>
          <a:lstStyle/>
          <a:p>
            <a:endParaRPr lang="es-AR">
              <a:latin typeface="+mn-lt"/>
            </a:endParaRPr>
          </a:p>
        </p:txBody>
      </p:sp>
      <p:pic>
        <p:nvPicPr>
          <p:cNvPr id="52" name="Picture 7"/>
          <p:cNvPicPr>
            <a:picLocks noChangeAspect="1" noChangeArrowheads="1"/>
          </p:cNvPicPr>
          <p:nvPr/>
        </p:nvPicPr>
        <p:blipFill rotWithShape="1">
          <a:blip r:embed="rId5" cstate="print"/>
          <a:srcRect t="65581"/>
          <a:stretch/>
        </p:blipFill>
        <p:spPr bwMode="auto">
          <a:xfrm>
            <a:off x="4850246" y="4633524"/>
            <a:ext cx="3816350" cy="1016311"/>
          </a:xfrm>
          <a:prstGeom prst="rect">
            <a:avLst/>
          </a:prstGeom>
          <a:noFill/>
          <a:ln w="9525">
            <a:noFill/>
            <a:miter lim="800000"/>
            <a:headEnd/>
            <a:tailEnd/>
          </a:ln>
        </p:spPr>
      </p:pic>
      <p:grpSp>
        <p:nvGrpSpPr>
          <p:cNvPr id="2" name="Group 1"/>
          <p:cNvGrpSpPr/>
          <p:nvPr/>
        </p:nvGrpSpPr>
        <p:grpSpPr>
          <a:xfrm>
            <a:off x="5422298" y="2476286"/>
            <a:ext cx="2034746" cy="3024187"/>
            <a:chOff x="5422298" y="2476287"/>
            <a:chExt cx="2034746" cy="2824922"/>
          </a:xfrm>
        </p:grpSpPr>
        <p:sp>
          <p:nvSpPr>
            <p:cNvPr id="53" name="Line 8"/>
            <p:cNvSpPr>
              <a:spLocks noChangeShapeType="1"/>
            </p:cNvSpPr>
            <p:nvPr/>
          </p:nvSpPr>
          <p:spPr bwMode="auto">
            <a:xfrm>
              <a:off x="5422298" y="2476287"/>
              <a:ext cx="0" cy="2824921"/>
            </a:xfrm>
            <a:prstGeom prst="line">
              <a:avLst/>
            </a:prstGeom>
            <a:noFill/>
            <a:ln w="9525">
              <a:solidFill>
                <a:srgbClr val="FF3300"/>
              </a:solidFill>
              <a:prstDash val="lgDash"/>
              <a:round/>
              <a:headEnd/>
              <a:tailEnd/>
            </a:ln>
          </p:spPr>
          <p:txBody>
            <a:bodyPr/>
            <a:lstStyle/>
            <a:p>
              <a:endParaRPr lang="es-AR">
                <a:latin typeface="+mn-lt"/>
              </a:endParaRPr>
            </a:p>
          </p:txBody>
        </p:sp>
        <p:sp>
          <p:nvSpPr>
            <p:cNvPr id="54" name="Line 8"/>
            <p:cNvSpPr>
              <a:spLocks noChangeShapeType="1"/>
            </p:cNvSpPr>
            <p:nvPr/>
          </p:nvSpPr>
          <p:spPr bwMode="auto">
            <a:xfrm>
              <a:off x="5710622" y="3503399"/>
              <a:ext cx="0" cy="1797809"/>
            </a:xfrm>
            <a:prstGeom prst="line">
              <a:avLst/>
            </a:prstGeom>
            <a:noFill/>
            <a:ln w="9525">
              <a:solidFill>
                <a:srgbClr val="FF3300"/>
              </a:solidFill>
              <a:prstDash val="lgDash"/>
              <a:round/>
              <a:headEnd/>
              <a:tailEnd/>
            </a:ln>
          </p:spPr>
          <p:txBody>
            <a:bodyPr/>
            <a:lstStyle/>
            <a:p>
              <a:endParaRPr lang="es-AR">
                <a:latin typeface="+mn-lt"/>
              </a:endParaRPr>
            </a:p>
          </p:txBody>
        </p:sp>
        <p:sp>
          <p:nvSpPr>
            <p:cNvPr id="56" name="Line 8"/>
            <p:cNvSpPr>
              <a:spLocks noChangeShapeType="1"/>
            </p:cNvSpPr>
            <p:nvPr/>
          </p:nvSpPr>
          <p:spPr bwMode="auto">
            <a:xfrm>
              <a:off x="5908331" y="2476287"/>
              <a:ext cx="0" cy="2824921"/>
            </a:xfrm>
            <a:prstGeom prst="line">
              <a:avLst/>
            </a:prstGeom>
            <a:noFill/>
            <a:ln w="9525">
              <a:solidFill>
                <a:srgbClr val="FF3300"/>
              </a:solidFill>
              <a:prstDash val="lgDash"/>
              <a:round/>
              <a:headEnd/>
              <a:tailEnd/>
            </a:ln>
          </p:spPr>
          <p:txBody>
            <a:bodyPr/>
            <a:lstStyle/>
            <a:p>
              <a:endParaRPr lang="es-AR">
                <a:latin typeface="+mn-lt"/>
              </a:endParaRPr>
            </a:p>
          </p:txBody>
        </p:sp>
        <p:sp>
          <p:nvSpPr>
            <p:cNvPr id="59" name="Line 8"/>
            <p:cNvSpPr>
              <a:spLocks noChangeShapeType="1"/>
            </p:cNvSpPr>
            <p:nvPr/>
          </p:nvSpPr>
          <p:spPr bwMode="auto">
            <a:xfrm>
              <a:off x="6097801" y="2476287"/>
              <a:ext cx="0" cy="2824921"/>
            </a:xfrm>
            <a:prstGeom prst="line">
              <a:avLst/>
            </a:prstGeom>
            <a:noFill/>
            <a:ln w="9525">
              <a:solidFill>
                <a:srgbClr val="FF3300"/>
              </a:solidFill>
              <a:prstDash val="lgDash"/>
              <a:round/>
              <a:headEnd/>
              <a:tailEnd/>
            </a:ln>
          </p:spPr>
          <p:txBody>
            <a:bodyPr/>
            <a:lstStyle/>
            <a:p>
              <a:endParaRPr lang="es-AR">
                <a:latin typeface="+mn-lt"/>
              </a:endParaRPr>
            </a:p>
          </p:txBody>
        </p:sp>
        <p:sp>
          <p:nvSpPr>
            <p:cNvPr id="60" name="Line 8"/>
            <p:cNvSpPr>
              <a:spLocks noChangeShapeType="1"/>
            </p:cNvSpPr>
            <p:nvPr/>
          </p:nvSpPr>
          <p:spPr bwMode="auto">
            <a:xfrm>
              <a:off x="6361412" y="3503399"/>
              <a:ext cx="0" cy="1797809"/>
            </a:xfrm>
            <a:prstGeom prst="line">
              <a:avLst/>
            </a:prstGeom>
            <a:noFill/>
            <a:ln w="9525">
              <a:solidFill>
                <a:srgbClr val="FF3300"/>
              </a:solidFill>
              <a:prstDash val="lgDash"/>
              <a:round/>
              <a:headEnd/>
              <a:tailEnd/>
            </a:ln>
          </p:spPr>
          <p:txBody>
            <a:bodyPr/>
            <a:lstStyle/>
            <a:p>
              <a:endParaRPr lang="es-AR">
                <a:latin typeface="+mn-lt"/>
              </a:endParaRPr>
            </a:p>
          </p:txBody>
        </p:sp>
        <p:sp>
          <p:nvSpPr>
            <p:cNvPr id="61" name="Line 8"/>
            <p:cNvSpPr>
              <a:spLocks noChangeShapeType="1"/>
            </p:cNvSpPr>
            <p:nvPr/>
          </p:nvSpPr>
          <p:spPr bwMode="auto">
            <a:xfrm>
              <a:off x="7012201" y="2528833"/>
              <a:ext cx="0" cy="2772376"/>
            </a:xfrm>
            <a:prstGeom prst="line">
              <a:avLst/>
            </a:prstGeom>
            <a:noFill/>
            <a:ln w="9525">
              <a:solidFill>
                <a:srgbClr val="FF3300"/>
              </a:solidFill>
              <a:prstDash val="lgDash"/>
              <a:round/>
              <a:headEnd/>
              <a:tailEnd/>
            </a:ln>
          </p:spPr>
          <p:txBody>
            <a:bodyPr/>
            <a:lstStyle/>
            <a:p>
              <a:endParaRPr lang="es-AR">
                <a:latin typeface="+mn-lt"/>
              </a:endParaRPr>
            </a:p>
          </p:txBody>
        </p:sp>
        <p:sp>
          <p:nvSpPr>
            <p:cNvPr id="62" name="Line 8"/>
            <p:cNvSpPr>
              <a:spLocks noChangeShapeType="1"/>
            </p:cNvSpPr>
            <p:nvPr/>
          </p:nvSpPr>
          <p:spPr bwMode="auto">
            <a:xfrm>
              <a:off x="7201671" y="2528833"/>
              <a:ext cx="0" cy="2772376"/>
            </a:xfrm>
            <a:prstGeom prst="line">
              <a:avLst/>
            </a:prstGeom>
            <a:noFill/>
            <a:ln w="9525">
              <a:solidFill>
                <a:srgbClr val="FF3300"/>
              </a:solidFill>
              <a:prstDash val="lgDash"/>
              <a:round/>
              <a:headEnd/>
              <a:tailEnd/>
            </a:ln>
          </p:spPr>
          <p:txBody>
            <a:bodyPr/>
            <a:lstStyle/>
            <a:p>
              <a:endParaRPr lang="es-AR">
                <a:latin typeface="+mn-lt"/>
              </a:endParaRPr>
            </a:p>
          </p:txBody>
        </p:sp>
        <p:sp>
          <p:nvSpPr>
            <p:cNvPr id="63" name="Line 8"/>
            <p:cNvSpPr>
              <a:spLocks noChangeShapeType="1"/>
            </p:cNvSpPr>
            <p:nvPr/>
          </p:nvSpPr>
          <p:spPr bwMode="auto">
            <a:xfrm>
              <a:off x="7275812" y="2528833"/>
              <a:ext cx="0" cy="2772376"/>
            </a:xfrm>
            <a:prstGeom prst="line">
              <a:avLst/>
            </a:prstGeom>
            <a:noFill/>
            <a:ln w="9525">
              <a:solidFill>
                <a:srgbClr val="FF3300"/>
              </a:solidFill>
              <a:prstDash val="lgDash"/>
              <a:round/>
              <a:headEnd/>
              <a:tailEnd/>
            </a:ln>
          </p:spPr>
          <p:txBody>
            <a:bodyPr/>
            <a:lstStyle/>
            <a:p>
              <a:endParaRPr lang="es-AR">
                <a:latin typeface="+mn-lt"/>
              </a:endParaRPr>
            </a:p>
          </p:txBody>
        </p:sp>
        <p:sp>
          <p:nvSpPr>
            <p:cNvPr id="64" name="Line 8"/>
            <p:cNvSpPr>
              <a:spLocks noChangeShapeType="1"/>
            </p:cNvSpPr>
            <p:nvPr/>
          </p:nvSpPr>
          <p:spPr bwMode="auto">
            <a:xfrm>
              <a:off x="7457044" y="3503399"/>
              <a:ext cx="0" cy="1797809"/>
            </a:xfrm>
            <a:prstGeom prst="line">
              <a:avLst/>
            </a:prstGeom>
            <a:noFill/>
            <a:ln w="9525">
              <a:solidFill>
                <a:srgbClr val="FF3300"/>
              </a:solidFill>
              <a:prstDash val="lgDash"/>
              <a:round/>
              <a:headEnd/>
              <a:tailEnd/>
            </a:ln>
          </p:spPr>
          <p:txBody>
            <a:bodyPr/>
            <a:lstStyle/>
            <a:p>
              <a:endParaRPr lang="es-AR">
                <a:latin typeface="+mn-lt"/>
              </a:endParaRPr>
            </a:p>
          </p:txBody>
        </p:sp>
      </p:grpSp>
      <p:sp>
        <p:nvSpPr>
          <p:cNvPr id="65" name="Line 22"/>
          <p:cNvSpPr>
            <a:spLocks noChangeShapeType="1"/>
          </p:cNvSpPr>
          <p:nvPr/>
        </p:nvSpPr>
        <p:spPr bwMode="auto">
          <a:xfrm>
            <a:off x="5203307" y="5199936"/>
            <a:ext cx="2879725" cy="0"/>
          </a:xfrm>
          <a:prstGeom prst="line">
            <a:avLst/>
          </a:prstGeom>
          <a:noFill/>
          <a:ln w="9525">
            <a:solidFill>
              <a:schemeClr val="tx1"/>
            </a:solidFill>
            <a:prstDash val="dashDot"/>
            <a:round/>
            <a:headEnd/>
            <a:tailEnd/>
          </a:ln>
        </p:spPr>
        <p:txBody>
          <a:bodyPr/>
          <a:lstStyle/>
          <a:p>
            <a:endParaRPr lang="es-AR">
              <a:latin typeface="+mn-lt"/>
            </a:endParaRPr>
          </a:p>
        </p:txBody>
      </p:sp>
      <p:sp>
        <p:nvSpPr>
          <p:cNvPr id="66" name="Text Box 27"/>
          <p:cNvSpPr txBox="1">
            <a:spLocks noChangeArrowheads="1"/>
          </p:cNvSpPr>
          <p:nvPr/>
        </p:nvSpPr>
        <p:spPr bwMode="auto">
          <a:xfrm>
            <a:off x="4932040" y="5076825"/>
            <a:ext cx="248786" cy="246221"/>
          </a:xfrm>
          <a:prstGeom prst="rect">
            <a:avLst/>
          </a:prstGeom>
          <a:noFill/>
          <a:ln w="9525">
            <a:noFill/>
            <a:miter lim="800000"/>
            <a:headEnd/>
            <a:tailEnd/>
          </a:ln>
        </p:spPr>
        <p:txBody>
          <a:bodyPr wrap="none">
            <a:spAutoFit/>
          </a:bodyPr>
          <a:lstStyle/>
          <a:p>
            <a:pPr algn="l">
              <a:defRPr/>
            </a:pPr>
            <a:r>
              <a:rPr lang="es-ES_tradnl" sz="1000" b="1" dirty="0" smtClean="0">
                <a:solidFill>
                  <a:schemeClr val="accent6">
                    <a:lumMod val="75000"/>
                  </a:schemeClr>
                </a:solidFill>
                <a:latin typeface="+mn-lt"/>
              </a:rPr>
              <a:t>5</a:t>
            </a:r>
            <a:endParaRPr lang="es-ES_tradnl" sz="1000" b="1" dirty="0">
              <a:solidFill>
                <a:schemeClr val="accent6">
                  <a:lumMod val="75000"/>
                </a:schemeClr>
              </a:solidFill>
              <a:latin typeface="+mn-lt"/>
            </a:endParaRPr>
          </a:p>
        </p:txBody>
      </p:sp>
      <p:sp>
        <p:nvSpPr>
          <p:cNvPr id="67" name="Line 8"/>
          <p:cNvSpPr>
            <a:spLocks noChangeShapeType="1"/>
          </p:cNvSpPr>
          <p:nvPr/>
        </p:nvSpPr>
        <p:spPr bwMode="auto">
          <a:xfrm>
            <a:off x="2960334" y="3503399"/>
            <a:ext cx="0" cy="1979613"/>
          </a:xfrm>
          <a:prstGeom prst="line">
            <a:avLst/>
          </a:prstGeom>
          <a:noFill/>
          <a:ln w="9525">
            <a:solidFill>
              <a:srgbClr val="FF3300"/>
            </a:solidFill>
            <a:prstDash val="lgDash"/>
            <a:round/>
            <a:headEnd/>
            <a:tailEnd/>
          </a:ln>
        </p:spPr>
        <p:txBody>
          <a:bodyPr/>
          <a:lstStyle/>
          <a:p>
            <a:endParaRPr lang="es-AR">
              <a:latin typeface="+mn-lt"/>
            </a:endParaRPr>
          </a:p>
        </p:txBody>
      </p:sp>
      <p:sp>
        <p:nvSpPr>
          <p:cNvPr id="3" name="Oval 2"/>
          <p:cNvSpPr/>
          <p:nvPr/>
        </p:nvSpPr>
        <p:spPr bwMode="auto">
          <a:xfrm>
            <a:off x="5396836" y="2195086"/>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8" name="Oval 67"/>
          <p:cNvSpPr/>
          <p:nvPr/>
        </p:nvSpPr>
        <p:spPr bwMode="auto">
          <a:xfrm>
            <a:off x="5838123" y="2195086"/>
            <a:ext cx="98216" cy="98216"/>
          </a:xfrm>
          <a:prstGeom prst="ellipse">
            <a:avLst/>
          </a:prstGeom>
          <a:solidFill>
            <a:srgbClr val="33CC33"/>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69" name="Oval 68"/>
          <p:cNvSpPr/>
          <p:nvPr/>
        </p:nvSpPr>
        <p:spPr bwMode="auto">
          <a:xfrm>
            <a:off x="6036731" y="2195086"/>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0" name="Oval 69"/>
          <p:cNvSpPr/>
          <p:nvPr/>
        </p:nvSpPr>
        <p:spPr bwMode="auto">
          <a:xfrm>
            <a:off x="6963093" y="2195086"/>
            <a:ext cx="98216" cy="98216"/>
          </a:xfrm>
          <a:prstGeom prst="ellipse">
            <a:avLst/>
          </a:prstGeom>
          <a:solidFill>
            <a:srgbClr val="33CC33"/>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1" name="Oval 70"/>
          <p:cNvSpPr/>
          <p:nvPr/>
        </p:nvSpPr>
        <p:spPr bwMode="auto">
          <a:xfrm>
            <a:off x="7226704" y="2195086"/>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2" name="Oval 71"/>
          <p:cNvSpPr/>
          <p:nvPr/>
        </p:nvSpPr>
        <p:spPr bwMode="auto">
          <a:xfrm>
            <a:off x="1784597" y="2195086"/>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3" name="Oval 72"/>
          <p:cNvSpPr/>
          <p:nvPr/>
        </p:nvSpPr>
        <p:spPr bwMode="auto">
          <a:xfrm>
            <a:off x="2195736" y="2195086"/>
            <a:ext cx="98216" cy="98216"/>
          </a:xfrm>
          <a:prstGeom prst="ellipse">
            <a:avLst/>
          </a:prstGeom>
          <a:solidFill>
            <a:srgbClr val="33CC33"/>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4" name="Oval 73"/>
          <p:cNvSpPr/>
          <p:nvPr/>
        </p:nvSpPr>
        <p:spPr bwMode="auto">
          <a:xfrm>
            <a:off x="2730272" y="2195086"/>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5" name="Oval 74"/>
          <p:cNvSpPr/>
          <p:nvPr/>
        </p:nvSpPr>
        <p:spPr bwMode="auto">
          <a:xfrm>
            <a:off x="2986048" y="2195086"/>
            <a:ext cx="98216" cy="98216"/>
          </a:xfrm>
          <a:prstGeom prst="ellipse">
            <a:avLst/>
          </a:prstGeom>
          <a:solidFill>
            <a:srgbClr val="33CC33"/>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6" name="Oval 75"/>
          <p:cNvSpPr/>
          <p:nvPr/>
        </p:nvSpPr>
        <p:spPr bwMode="auto">
          <a:xfrm>
            <a:off x="2509282" y="3112580"/>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7" name="Oval 76"/>
          <p:cNvSpPr/>
          <p:nvPr/>
        </p:nvSpPr>
        <p:spPr bwMode="auto">
          <a:xfrm>
            <a:off x="2920421" y="3112580"/>
            <a:ext cx="98216" cy="98216"/>
          </a:xfrm>
          <a:prstGeom prst="ellipse">
            <a:avLst/>
          </a:prstGeom>
          <a:solidFill>
            <a:srgbClr val="33CC33"/>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8" name="Oval 77"/>
          <p:cNvSpPr/>
          <p:nvPr/>
        </p:nvSpPr>
        <p:spPr bwMode="auto">
          <a:xfrm>
            <a:off x="3429144" y="3112580"/>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79" name="Oval 78"/>
          <p:cNvSpPr/>
          <p:nvPr/>
        </p:nvSpPr>
        <p:spPr bwMode="auto">
          <a:xfrm>
            <a:off x="3684920" y="3112580"/>
            <a:ext cx="98216" cy="98216"/>
          </a:xfrm>
          <a:prstGeom prst="ellipse">
            <a:avLst/>
          </a:prstGeom>
          <a:solidFill>
            <a:srgbClr val="33CC33"/>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0" name="Oval 79"/>
          <p:cNvSpPr/>
          <p:nvPr/>
        </p:nvSpPr>
        <p:spPr bwMode="auto">
          <a:xfrm>
            <a:off x="5697041" y="3351254"/>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2" name="Oval 81"/>
          <p:cNvSpPr/>
          <p:nvPr/>
        </p:nvSpPr>
        <p:spPr bwMode="auto">
          <a:xfrm>
            <a:off x="6311536" y="3351254"/>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3" name="Oval 82"/>
          <p:cNvSpPr/>
          <p:nvPr/>
        </p:nvSpPr>
        <p:spPr bwMode="auto">
          <a:xfrm>
            <a:off x="7154128" y="3351254"/>
            <a:ext cx="98216" cy="98216"/>
          </a:xfrm>
          <a:prstGeom prst="ellipse">
            <a:avLst/>
          </a:prstGeom>
          <a:solidFill>
            <a:srgbClr val="33CC33"/>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4" name="Oval 83"/>
          <p:cNvSpPr/>
          <p:nvPr/>
        </p:nvSpPr>
        <p:spPr bwMode="auto">
          <a:xfrm>
            <a:off x="7417739" y="3351254"/>
            <a:ext cx="98216" cy="98216"/>
          </a:xfrm>
          <a:prstGeom prst="ellipse">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4100" name="Rectangle 2"/>
          <p:cNvSpPr>
            <a:spLocks noChangeArrowheads="1"/>
          </p:cNvSpPr>
          <p:nvPr/>
        </p:nvSpPr>
        <p:spPr bwMode="auto">
          <a:xfrm>
            <a:off x="179512" y="764704"/>
            <a:ext cx="8424936" cy="791046"/>
          </a:xfrm>
          <a:prstGeom prst="rect">
            <a:avLst/>
          </a:prstGeom>
          <a:noFill/>
          <a:ln w="9525">
            <a:noFill/>
            <a:miter lim="800000"/>
            <a:headEnd/>
            <a:tailEnd/>
          </a:ln>
        </p:spPr>
        <p:txBody>
          <a:bodyPr anchor="ctr"/>
          <a:lstStyle/>
          <a:p>
            <a:pPr algn="l"/>
            <a:r>
              <a:rPr lang="en-US" b="1" dirty="0" smtClean="0">
                <a:latin typeface="+mn-lt"/>
              </a:rPr>
              <a:t>GCC </a:t>
            </a:r>
            <a:r>
              <a:rPr lang="en-US" b="1" dirty="0">
                <a:latin typeface="+mn-lt"/>
              </a:rPr>
              <a:t>= &lt; </a:t>
            </a:r>
            <a:r>
              <a:rPr lang="en-US" b="1" dirty="0" err="1">
                <a:latin typeface="+mn-lt"/>
              </a:rPr>
              <a:t>Xlist</a:t>
            </a:r>
            <a:r>
              <a:rPr lang="en-US" b="1" dirty="0">
                <a:latin typeface="+mn-lt"/>
              </a:rPr>
              <a:t>, </a:t>
            </a:r>
            <a:r>
              <a:rPr lang="en-US" b="1" dirty="0" err="1">
                <a:latin typeface="+mn-lt"/>
              </a:rPr>
              <a:t>Ylist</a:t>
            </a:r>
            <a:r>
              <a:rPr lang="en-US" b="1" dirty="0">
                <a:latin typeface="+mn-lt"/>
              </a:rPr>
              <a:t>, I, X, Y, </a:t>
            </a:r>
            <a:r>
              <a:rPr lang="en-US" b="1" dirty="0" smtClean="0">
                <a:latin typeface="+mn-lt"/>
              </a:rPr>
              <a:t>n, {t1,…,</a:t>
            </a:r>
            <a:r>
              <a:rPr lang="en-US" b="1" dirty="0" err="1" smtClean="0">
                <a:latin typeface="+mn-lt"/>
              </a:rPr>
              <a:t>tn</a:t>
            </a:r>
            <a:r>
              <a:rPr lang="en-US" b="1" dirty="0" smtClean="0">
                <a:latin typeface="+mn-lt"/>
              </a:rPr>
              <a:t>}, N, </a:t>
            </a:r>
            <a:r>
              <a:rPr lang="en-US" b="1" dirty="0">
                <a:latin typeface="+mn-lt"/>
              </a:rPr>
              <a:t>C, B, Z, select &gt;</a:t>
            </a:r>
          </a:p>
        </p:txBody>
      </p:sp>
      <p:sp>
        <p:nvSpPr>
          <p:cNvPr id="4101" name="Text Box 4"/>
          <p:cNvSpPr txBox="1">
            <a:spLocks noChangeArrowheads="1"/>
          </p:cNvSpPr>
          <p:nvPr/>
        </p:nvSpPr>
        <p:spPr bwMode="auto">
          <a:xfrm>
            <a:off x="3419872" y="3429000"/>
            <a:ext cx="2675732" cy="1046440"/>
          </a:xfrm>
          <a:prstGeom prst="rect">
            <a:avLst/>
          </a:prstGeom>
          <a:noFill/>
          <a:ln w="9525">
            <a:noFill/>
            <a:miter lim="800000"/>
            <a:headEnd/>
            <a:tailEnd/>
          </a:ln>
        </p:spPr>
        <p:txBody>
          <a:bodyPr wrap="none">
            <a:spAutoFit/>
          </a:bodyPr>
          <a:lstStyle/>
          <a:p>
            <a:pPr algn="l"/>
            <a:r>
              <a:rPr lang="en-US" sz="2000" b="1" dirty="0">
                <a:solidFill>
                  <a:srgbClr val="FF0000"/>
                </a:solidFill>
                <a:latin typeface="+mn-lt"/>
              </a:rPr>
              <a:t>Neighborhood</a:t>
            </a:r>
            <a:r>
              <a:rPr lang="en-US" sz="2000" b="1" dirty="0">
                <a:latin typeface="+mn-lt"/>
              </a:rPr>
              <a:t> list:</a:t>
            </a:r>
          </a:p>
          <a:p>
            <a:pPr algn="l"/>
            <a:r>
              <a:rPr lang="en-US" sz="1800" dirty="0"/>
              <a:t>{(0,-1), (0,0), (0,1), </a:t>
            </a:r>
            <a:r>
              <a:rPr lang="en-US" sz="1800" dirty="0">
                <a:solidFill>
                  <a:srgbClr val="00B050"/>
                </a:solidFill>
              </a:rPr>
              <a:t>(-1,0)</a:t>
            </a:r>
            <a:r>
              <a:rPr lang="en-US" sz="1800" dirty="0"/>
              <a:t>}</a:t>
            </a:r>
          </a:p>
          <a:p>
            <a:pPr algn="l"/>
            <a:endParaRPr lang="en-US" dirty="0"/>
          </a:p>
        </p:txBody>
      </p:sp>
      <p:sp>
        <p:nvSpPr>
          <p:cNvPr id="4102" name="Text Box 5"/>
          <p:cNvSpPr txBox="1">
            <a:spLocks noChangeArrowheads="1"/>
          </p:cNvSpPr>
          <p:nvPr/>
        </p:nvSpPr>
        <p:spPr bwMode="auto">
          <a:xfrm>
            <a:off x="3419872" y="4253172"/>
            <a:ext cx="2209800" cy="2103437"/>
          </a:xfrm>
          <a:prstGeom prst="rect">
            <a:avLst/>
          </a:prstGeom>
          <a:noFill/>
          <a:ln w="9525">
            <a:noFill/>
            <a:miter lim="800000"/>
            <a:headEnd/>
            <a:tailEnd/>
          </a:ln>
        </p:spPr>
        <p:txBody>
          <a:bodyPr wrap="none">
            <a:spAutoFit/>
          </a:bodyPr>
          <a:lstStyle/>
          <a:p>
            <a:pPr algn="l"/>
            <a:r>
              <a:rPr lang="en-US" sz="1800" dirty="0" err="1"/>
              <a:t>P</a:t>
            </a:r>
            <a:r>
              <a:rPr lang="en-US" sz="1800" baseline="-25000" dirty="0" err="1"/>
              <a:t>ij</a:t>
            </a:r>
            <a:r>
              <a:rPr lang="en-US" sz="1800" dirty="0"/>
              <a:t> </a:t>
            </a:r>
            <a:r>
              <a:rPr lang="en-US" sz="1800" baseline="30000" dirty="0"/>
              <a:t>Y</a:t>
            </a:r>
            <a:r>
              <a:rPr lang="en-US" sz="1800" baseline="-25000" dirty="0"/>
              <a:t>1</a:t>
            </a:r>
            <a:r>
              <a:rPr lang="en-US" sz="1800" dirty="0"/>
              <a:t> </a:t>
            </a:r>
            <a:r>
              <a:rPr lang="en-US" sz="1800" dirty="0">
                <a:latin typeface="Symbol" pitchFamily="18" charset="2"/>
              </a:rPr>
              <a:t>®</a:t>
            </a:r>
            <a:r>
              <a:rPr lang="en-US" sz="1800" dirty="0"/>
              <a:t> P</a:t>
            </a:r>
            <a:r>
              <a:rPr lang="en-US" sz="1800" baseline="-25000" dirty="0"/>
              <a:t>i,</a:t>
            </a:r>
            <a:r>
              <a:rPr lang="en-US" sz="1800" baseline="-25000" dirty="0">
                <a:solidFill>
                  <a:srgbClr val="FF0000"/>
                </a:solidFill>
              </a:rPr>
              <a:t>j-1</a:t>
            </a:r>
            <a:r>
              <a:rPr lang="en-US" sz="1800" dirty="0"/>
              <a:t> </a:t>
            </a:r>
            <a:r>
              <a:rPr lang="en-US" sz="1800" baseline="30000" dirty="0"/>
              <a:t>X</a:t>
            </a:r>
            <a:r>
              <a:rPr lang="en-US" sz="1800" baseline="-25000" dirty="0"/>
              <a:t>1         </a:t>
            </a:r>
            <a:r>
              <a:rPr lang="en-US" sz="1800" dirty="0"/>
              <a:t>(1)</a:t>
            </a:r>
          </a:p>
          <a:p>
            <a:pPr algn="l"/>
            <a:endParaRPr lang="en-US" sz="1800" baseline="30000" dirty="0"/>
          </a:p>
          <a:p>
            <a:pPr algn="l"/>
            <a:r>
              <a:rPr lang="en-US" sz="1800" dirty="0" err="1"/>
              <a:t>P</a:t>
            </a:r>
            <a:r>
              <a:rPr lang="en-US" sz="1800" baseline="-25000" dirty="0" err="1"/>
              <a:t>ij</a:t>
            </a:r>
            <a:r>
              <a:rPr lang="en-US" sz="1800" dirty="0"/>
              <a:t> </a:t>
            </a:r>
            <a:r>
              <a:rPr lang="en-US" sz="1800" baseline="30000" dirty="0"/>
              <a:t>Y</a:t>
            </a:r>
            <a:r>
              <a:rPr lang="en-US" sz="1800" baseline="-25000" dirty="0"/>
              <a:t>2</a:t>
            </a:r>
            <a:r>
              <a:rPr lang="en-US" sz="1800" dirty="0"/>
              <a:t> </a:t>
            </a:r>
            <a:r>
              <a:rPr lang="en-US" sz="1800" dirty="0">
                <a:latin typeface="Symbol" pitchFamily="18" charset="2"/>
              </a:rPr>
              <a:t>®</a:t>
            </a:r>
            <a:r>
              <a:rPr lang="en-US" sz="1800" dirty="0"/>
              <a:t> </a:t>
            </a:r>
            <a:r>
              <a:rPr lang="en-US" sz="1800" dirty="0" err="1"/>
              <a:t>P</a:t>
            </a:r>
            <a:r>
              <a:rPr lang="en-US" sz="1800" baseline="-25000" dirty="0" err="1"/>
              <a:t>ij</a:t>
            </a:r>
            <a:r>
              <a:rPr lang="en-US" sz="1800" dirty="0"/>
              <a:t> </a:t>
            </a:r>
            <a:r>
              <a:rPr lang="en-US" sz="1800" baseline="30000" dirty="0"/>
              <a:t>X</a:t>
            </a:r>
            <a:r>
              <a:rPr lang="en-US" sz="1800" baseline="-25000" dirty="0"/>
              <a:t>2             </a:t>
            </a:r>
            <a:r>
              <a:rPr lang="en-US" sz="1800" dirty="0"/>
              <a:t>(2)</a:t>
            </a:r>
          </a:p>
          <a:p>
            <a:pPr algn="l"/>
            <a:endParaRPr lang="en-US" sz="1800" baseline="30000" dirty="0"/>
          </a:p>
          <a:p>
            <a:pPr algn="l"/>
            <a:r>
              <a:rPr lang="en-US" sz="1800" dirty="0" err="1"/>
              <a:t>P</a:t>
            </a:r>
            <a:r>
              <a:rPr lang="en-US" sz="1800" baseline="-25000" dirty="0" err="1"/>
              <a:t>ij</a:t>
            </a:r>
            <a:r>
              <a:rPr lang="en-US" sz="1800" dirty="0"/>
              <a:t> </a:t>
            </a:r>
            <a:r>
              <a:rPr lang="en-US" sz="1800" baseline="30000" dirty="0"/>
              <a:t>Y</a:t>
            </a:r>
            <a:r>
              <a:rPr lang="en-US" sz="1800" baseline="-25000" dirty="0"/>
              <a:t>3</a:t>
            </a:r>
            <a:r>
              <a:rPr lang="en-US" sz="1800" dirty="0"/>
              <a:t> </a:t>
            </a:r>
            <a:r>
              <a:rPr lang="en-US" sz="1800" dirty="0">
                <a:latin typeface="Symbol" pitchFamily="18" charset="2"/>
              </a:rPr>
              <a:t>®</a:t>
            </a:r>
            <a:r>
              <a:rPr lang="en-US" sz="1800" dirty="0"/>
              <a:t> P</a:t>
            </a:r>
            <a:r>
              <a:rPr lang="en-US" sz="1800" baseline="-25000" dirty="0"/>
              <a:t>i,</a:t>
            </a:r>
            <a:r>
              <a:rPr lang="en-US" sz="1800" baseline="-25000" dirty="0">
                <a:solidFill>
                  <a:srgbClr val="FF0000"/>
                </a:solidFill>
              </a:rPr>
              <a:t>j+1</a:t>
            </a:r>
            <a:r>
              <a:rPr lang="en-US" sz="1800" dirty="0"/>
              <a:t> </a:t>
            </a:r>
            <a:r>
              <a:rPr lang="en-US" sz="1800" baseline="30000" dirty="0"/>
              <a:t>X</a:t>
            </a:r>
            <a:r>
              <a:rPr lang="en-US" sz="1800" baseline="-25000" dirty="0"/>
              <a:t>3        </a:t>
            </a:r>
            <a:r>
              <a:rPr lang="en-US" sz="1800" dirty="0"/>
              <a:t>(3)</a:t>
            </a:r>
          </a:p>
          <a:p>
            <a:pPr algn="l"/>
            <a:endParaRPr lang="en-US" sz="1800" baseline="30000" dirty="0"/>
          </a:p>
          <a:p>
            <a:pPr algn="l"/>
            <a:r>
              <a:rPr lang="en-US" sz="1800" dirty="0" err="1"/>
              <a:t>P</a:t>
            </a:r>
            <a:r>
              <a:rPr lang="en-US" sz="1800" baseline="-25000" dirty="0" err="1"/>
              <a:t>ij</a:t>
            </a:r>
            <a:r>
              <a:rPr lang="en-US" sz="1800" dirty="0"/>
              <a:t> </a:t>
            </a:r>
            <a:r>
              <a:rPr lang="en-US" sz="1800" baseline="30000" dirty="0"/>
              <a:t>Y</a:t>
            </a:r>
            <a:r>
              <a:rPr lang="en-US" sz="1800" baseline="-25000" dirty="0"/>
              <a:t>4</a:t>
            </a:r>
            <a:r>
              <a:rPr lang="en-US" sz="1800" dirty="0"/>
              <a:t> </a:t>
            </a:r>
            <a:r>
              <a:rPr lang="en-US" sz="1800" dirty="0">
                <a:latin typeface="Symbol" pitchFamily="18" charset="2"/>
              </a:rPr>
              <a:t>®</a:t>
            </a:r>
            <a:r>
              <a:rPr lang="en-US" sz="1800" dirty="0"/>
              <a:t> P</a:t>
            </a:r>
            <a:r>
              <a:rPr lang="en-US" sz="1800" baseline="-25000" dirty="0">
                <a:solidFill>
                  <a:srgbClr val="FF0000"/>
                </a:solidFill>
              </a:rPr>
              <a:t>i-1</a:t>
            </a:r>
            <a:r>
              <a:rPr lang="en-US" sz="1800" baseline="-25000" dirty="0"/>
              <a:t>,j</a:t>
            </a:r>
            <a:r>
              <a:rPr lang="en-US" sz="1800" dirty="0"/>
              <a:t> </a:t>
            </a:r>
            <a:r>
              <a:rPr lang="en-US" sz="1800" baseline="30000" dirty="0"/>
              <a:t>X</a:t>
            </a:r>
            <a:r>
              <a:rPr lang="en-US" sz="1800" baseline="-25000" dirty="0"/>
              <a:t>4        </a:t>
            </a:r>
            <a:r>
              <a:rPr lang="en-US" sz="1800" dirty="0"/>
              <a:t>(4)</a:t>
            </a:r>
            <a:endParaRPr lang="en-US" sz="1800" baseline="30000" dirty="0"/>
          </a:p>
          <a:p>
            <a:pPr algn="l"/>
            <a:endParaRPr lang="en-US" dirty="0"/>
          </a:p>
        </p:txBody>
      </p:sp>
      <p:sp>
        <p:nvSpPr>
          <p:cNvPr id="4103" name="Text Box 7"/>
          <p:cNvSpPr txBox="1">
            <a:spLocks noChangeArrowheads="1"/>
          </p:cNvSpPr>
          <p:nvPr/>
        </p:nvSpPr>
        <p:spPr bwMode="auto">
          <a:xfrm>
            <a:off x="6216254" y="3438092"/>
            <a:ext cx="2819426" cy="2985433"/>
          </a:xfrm>
          <a:prstGeom prst="rect">
            <a:avLst/>
          </a:prstGeom>
          <a:noFill/>
          <a:ln w="9525">
            <a:noFill/>
            <a:miter lim="800000"/>
            <a:headEnd/>
            <a:tailEnd/>
          </a:ln>
        </p:spPr>
        <p:txBody>
          <a:bodyPr wrap="none">
            <a:spAutoFit/>
          </a:bodyPr>
          <a:lstStyle/>
          <a:p>
            <a:pPr algn="l"/>
            <a:r>
              <a:rPr lang="en-US" sz="2000" b="1" dirty="0">
                <a:solidFill>
                  <a:srgbClr val="FF0000"/>
                </a:solidFill>
                <a:latin typeface="+mn-lt"/>
              </a:rPr>
              <a:t>Inverse neighborhood </a:t>
            </a:r>
            <a:r>
              <a:rPr lang="en-US" sz="2000" b="1" dirty="0">
                <a:latin typeface="+mn-lt"/>
              </a:rPr>
              <a:t>list</a:t>
            </a:r>
            <a:r>
              <a:rPr lang="en-US" sz="2000" b="1" dirty="0" smtClean="0">
                <a:latin typeface="+mn-lt"/>
              </a:rPr>
              <a:t>:</a:t>
            </a:r>
          </a:p>
          <a:p>
            <a:pPr algn="l"/>
            <a:r>
              <a:rPr lang="en-US" sz="1800" dirty="0" smtClean="0"/>
              <a:t>{(</a:t>
            </a:r>
            <a:r>
              <a:rPr lang="en-US" sz="1800" dirty="0"/>
              <a:t>0, 1), (0,0), (0,-1), </a:t>
            </a:r>
            <a:r>
              <a:rPr lang="en-US" sz="1800" dirty="0">
                <a:solidFill>
                  <a:srgbClr val="00B050"/>
                </a:solidFill>
              </a:rPr>
              <a:t>(1,0</a:t>
            </a:r>
            <a:r>
              <a:rPr lang="en-US" sz="1800" dirty="0" smtClean="0">
                <a:solidFill>
                  <a:srgbClr val="00B050"/>
                </a:solidFill>
              </a:rPr>
              <a:t>)</a:t>
            </a:r>
            <a:r>
              <a:rPr lang="en-US" sz="1800" dirty="0" smtClean="0"/>
              <a:t>}</a:t>
            </a:r>
          </a:p>
          <a:p>
            <a:pPr algn="l"/>
            <a:endParaRPr lang="en-US" sz="1800" dirty="0"/>
          </a:p>
          <a:p>
            <a:pPr algn="l"/>
            <a:r>
              <a:rPr lang="en-US" sz="1800" dirty="0" err="1"/>
              <a:t>P</a:t>
            </a:r>
            <a:r>
              <a:rPr lang="en-US" sz="1800" baseline="-25000" dirty="0" err="1"/>
              <a:t>ij</a:t>
            </a:r>
            <a:r>
              <a:rPr lang="en-US" sz="1800" dirty="0"/>
              <a:t> </a:t>
            </a:r>
            <a:r>
              <a:rPr lang="en-US" sz="1800" baseline="30000" dirty="0"/>
              <a:t>X</a:t>
            </a:r>
            <a:r>
              <a:rPr lang="en-US" sz="1800" baseline="-25000" dirty="0"/>
              <a:t>1</a:t>
            </a:r>
            <a:r>
              <a:rPr lang="en-US" sz="1800" dirty="0"/>
              <a:t> </a:t>
            </a:r>
            <a:r>
              <a:rPr lang="en-US" sz="1800" dirty="0">
                <a:sym typeface="Symbol" pitchFamily="18" charset="2"/>
              </a:rPr>
              <a:t></a:t>
            </a:r>
            <a:r>
              <a:rPr lang="en-US" sz="1800" dirty="0"/>
              <a:t> P</a:t>
            </a:r>
            <a:r>
              <a:rPr lang="en-US" sz="1800" baseline="-25000" dirty="0"/>
              <a:t>i,</a:t>
            </a:r>
            <a:r>
              <a:rPr lang="en-US" sz="1800" baseline="-25000" dirty="0">
                <a:solidFill>
                  <a:srgbClr val="FF0000"/>
                </a:solidFill>
              </a:rPr>
              <a:t>j+1</a:t>
            </a:r>
            <a:r>
              <a:rPr lang="en-US" sz="1800" dirty="0"/>
              <a:t> </a:t>
            </a:r>
            <a:r>
              <a:rPr lang="en-US" sz="1800" baseline="30000" dirty="0"/>
              <a:t>Y</a:t>
            </a:r>
            <a:r>
              <a:rPr lang="en-US" sz="1800" baseline="-25000" dirty="0"/>
              <a:t>1         </a:t>
            </a:r>
            <a:r>
              <a:rPr lang="en-US" sz="1800" dirty="0"/>
              <a:t>(1)</a:t>
            </a:r>
          </a:p>
          <a:p>
            <a:pPr algn="l"/>
            <a:endParaRPr lang="en-US" sz="1800" baseline="30000" dirty="0"/>
          </a:p>
          <a:p>
            <a:pPr algn="l"/>
            <a:r>
              <a:rPr lang="en-US" sz="1800" dirty="0" err="1"/>
              <a:t>P</a:t>
            </a:r>
            <a:r>
              <a:rPr lang="en-US" sz="1800" baseline="-25000" dirty="0" err="1"/>
              <a:t>ij</a:t>
            </a:r>
            <a:r>
              <a:rPr lang="en-US" sz="1800" dirty="0"/>
              <a:t> </a:t>
            </a:r>
            <a:r>
              <a:rPr lang="en-US" sz="1800" baseline="30000" dirty="0"/>
              <a:t>X</a:t>
            </a:r>
            <a:r>
              <a:rPr lang="en-US" sz="1800" baseline="-25000" dirty="0"/>
              <a:t>2</a:t>
            </a:r>
            <a:r>
              <a:rPr lang="en-US" sz="1800" dirty="0"/>
              <a:t> </a:t>
            </a:r>
            <a:r>
              <a:rPr lang="en-US" sz="1800" dirty="0">
                <a:sym typeface="Symbol" pitchFamily="18" charset="2"/>
              </a:rPr>
              <a:t></a:t>
            </a:r>
            <a:r>
              <a:rPr lang="en-US" sz="1800" dirty="0"/>
              <a:t> </a:t>
            </a:r>
            <a:r>
              <a:rPr lang="en-US" sz="1800" dirty="0" err="1"/>
              <a:t>P</a:t>
            </a:r>
            <a:r>
              <a:rPr lang="en-US" sz="1800" baseline="-25000" dirty="0" err="1"/>
              <a:t>ij</a:t>
            </a:r>
            <a:r>
              <a:rPr lang="en-US" sz="1800" dirty="0"/>
              <a:t> </a:t>
            </a:r>
            <a:r>
              <a:rPr lang="en-US" sz="1800" baseline="30000" dirty="0"/>
              <a:t>Y</a:t>
            </a:r>
            <a:r>
              <a:rPr lang="en-US" sz="1800" baseline="-25000" dirty="0"/>
              <a:t>2              </a:t>
            </a:r>
            <a:r>
              <a:rPr lang="en-US" sz="1800" dirty="0"/>
              <a:t>(2)</a:t>
            </a:r>
          </a:p>
          <a:p>
            <a:pPr algn="l"/>
            <a:endParaRPr lang="en-US" sz="1800" baseline="30000" dirty="0"/>
          </a:p>
          <a:p>
            <a:pPr algn="l"/>
            <a:r>
              <a:rPr lang="en-US" sz="1800" dirty="0" err="1"/>
              <a:t>P</a:t>
            </a:r>
            <a:r>
              <a:rPr lang="en-US" sz="1800" baseline="-25000" dirty="0" err="1"/>
              <a:t>ij</a:t>
            </a:r>
            <a:r>
              <a:rPr lang="en-US" sz="1800" dirty="0"/>
              <a:t> </a:t>
            </a:r>
            <a:r>
              <a:rPr lang="en-US" sz="1800" baseline="30000" dirty="0"/>
              <a:t>X</a:t>
            </a:r>
            <a:r>
              <a:rPr lang="en-US" sz="1800" baseline="-25000" dirty="0"/>
              <a:t>3</a:t>
            </a:r>
            <a:r>
              <a:rPr lang="en-US" sz="1800" dirty="0"/>
              <a:t> </a:t>
            </a:r>
            <a:r>
              <a:rPr lang="en-US" sz="1800" dirty="0">
                <a:sym typeface="Symbol" pitchFamily="18" charset="2"/>
              </a:rPr>
              <a:t></a:t>
            </a:r>
            <a:r>
              <a:rPr lang="en-US" sz="1800" dirty="0"/>
              <a:t> P</a:t>
            </a:r>
            <a:r>
              <a:rPr lang="en-US" sz="1800" baseline="-25000" dirty="0"/>
              <a:t>i,</a:t>
            </a:r>
            <a:r>
              <a:rPr lang="en-US" sz="1800" baseline="-25000" dirty="0">
                <a:solidFill>
                  <a:srgbClr val="FF0000"/>
                </a:solidFill>
              </a:rPr>
              <a:t>j-1</a:t>
            </a:r>
            <a:r>
              <a:rPr lang="en-US" sz="1800" dirty="0"/>
              <a:t> </a:t>
            </a:r>
            <a:r>
              <a:rPr lang="en-US" sz="1800" baseline="30000" dirty="0"/>
              <a:t>Y</a:t>
            </a:r>
            <a:r>
              <a:rPr lang="en-US" sz="1800" baseline="-25000" dirty="0"/>
              <a:t>3          </a:t>
            </a:r>
            <a:r>
              <a:rPr lang="en-US" sz="1800" dirty="0"/>
              <a:t>(3)</a:t>
            </a:r>
          </a:p>
          <a:p>
            <a:pPr algn="l"/>
            <a:endParaRPr lang="en-US" sz="1800" baseline="30000" dirty="0"/>
          </a:p>
          <a:p>
            <a:pPr algn="l"/>
            <a:r>
              <a:rPr lang="en-US" sz="1800" dirty="0" err="1"/>
              <a:t>P</a:t>
            </a:r>
            <a:r>
              <a:rPr lang="en-US" sz="1800" baseline="-25000" dirty="0" err="1"/>
              <a:t>ij</a:t>
            </a:r>
            <a:r>
              <a:rPr lang="en-US" sz="1800" dirty="0"/>
              <a:t> </a:t>
            </a:r>
            <a:r>
              <a:rPr lang="en-US" sz="1800" baseline="30000" dirty="0"/>
              <a:t>X</a:t>
            </a:r>
            <a:r>
              <a:rPr lang="en-US" sz="1800" baseline="-25000" dirty="0"/>
              <a:t>4</a:t>
            </a:r>
            <a:r>
              <a:rPr lang="en-US" sz="1800" dirty="0"/>
              <a:t> </a:t>
            </a:r>
            <a:r>
              <a:rPr lang="en-US" sz="1800" dirty="0">
                <a:sym typeface="Symbol" pitchFamily="18" charset="2"/>
              </a:rPr>
              <a:t></a:t>
            </a:r>
            <a:r>
              <a:rPr lang="en-US" sz="1800" dirty="0"/>
              <a:t> P</a:t>
            </a:r>
            <a:r>
              <a:rPr lang="en-US" sz="1800" baseline="-25000" dirty="0">
                <a:solidFill>
                  <a:srgbClr val="FF0000"/>
                </a:solidFill>
              </a:rPr>
              <a:t>i+1</a:t>
            </a:r>
            <a:r>
              <a:rPr lang="en-US" sz="1800" baseline="-25000" dirty="0"/>
              <a:t>,j</a:t>
            </a:r>
            <a:r>
              <a:rPr lang="en-US" sz="1800" dirty="0"/>
              <a:t> </a:t>
            </a:r>
            <a:r>
              <a:rPr lang="en-US" sz="1800" baseline="30000" dirty="0"/>
              <a:t>Y</a:t>
            </a:r>
            <a:r>
              <a:rPr lang="en-US" sz="1800" baseline="-25000" dirty="0"/>
              <a:t>4         </a:t>
            </a:r>
            <a:r>
              <a:rPr lang="en-US" sz="1800" dirty="0"/>
              <a:t>(4)</a:t>
            </a:r>
            <a:endParaRPr lang="en-US" sz="1800" baseline="30000" dirty="0"/>
          </a:p>
          <a:p>
            <a:pPr algn="l"/>
            <a:endParaRPr lang="en-US" dirty="0"/>
          </a:p>
        </p:txBody>
      </p:sp>
      <p:sp>
        <p:nvSpPr>
          <p:cNvPr id="4104" name="Rectangle 8"/>
          <p:cNvSpPr>
            <a:spLocks noGrp="1" noChangeArrowheads="1"/>
          </p:cNvSpPr>
          <p:nvPr>
            <p:ph type="title"/>
          </p:nvPr>
        </p:nvSpPr>
        <p:spPr/>
        <p:txBody>
          <a:bodyPr/>
          <a:lstStyle/>
          <a:p>
            <a:r>
              <a:rPr lang="en-US" dirty="0" smtClean="0">
                <a:solidFill>
                  <a:srgbClr val="FF0000"/>
                </a:solidFill>
              </a:rPr>
              <a:t>Generic</a:t>
            </a:r>
            <a:r>
              <a:rPr lang="en-US" dirty="0" smtClean="0"/>
              <a:t> Coupled Cell-DEVS</a:t>
            </a:r>
          </a:p>
        </p:txBody>
      </p:sp>
      <p:sp>
        <p:nvSpPr>
          <p:cNvPr id="10" name="Text Placeholder 9"/>
          <p:cNvSpPr>
            <a:spLocks noGrp="1"/>
          </p:cNvSpPr>
          <p:nvPr>
            <p:ph type="body" sz="quarter" idx="12"/>
          </p:nvPr>
        </p:nvSpPr>
        <p:spPr/>
        <p:txBody>
          <a:bodyPr/>
          <a:lstStyle/>
          <a:p>
            <a:endParaRPr lang="es-AR"/>
          </a:p>
        </p:txBody>
      </p:sp>
      <p:sp>
        <p:nvSpPr>
          <p:cNvPr id="11" name="Text Placeholder 10"/>
          <p:cNvSpPr>
            <a:spLocks noGrp="1"/>
          </p:cNvSpPr>
          <p:nvPr>
            <p:ph type="body" sz="quarter" idx="13"/>
          </p:nvPr>
        </p:nvSpPr>
        <p:spPr/>
        <p:txBody>
          <a:bodyPr/>
          <a:lstStyle/>
          <a:p>
            <a:endParaRPr lang="es-AR"/>
          </a:p>
        </p:txBody>
      </p:sp>
      <p:grpSp>
        <p:nvGrpSpPr>
          <p:cNvPr id="4" name="Group 3"/>
          <p:cNvGrpSpPr/>
          <p:nvPr/>
        </p:nvGrpSpPr>
        <p:grpSpPr>
          <a:xfrm>
            <a:off x="539552" y="1398132"/>
            <a:ext cx="8064896" cy="2072447"/>
            <a:chOff x="539552" y="1461463"/>
            <a:chExt cx="8064896" cy="2072447"/>
          </a:xfrm>
        </p:grpSpPr>
        <p:pic>
          <p:nvPicPr>
            <p:cNvPr id="2" name="Picture 1"/>
            <p:cNvPicPr>
              <a:picLocks noChangeAspect="1"/>
            </p:cNvPicPr>
            <p:nvPr/>
          </p:nvPicPr>
          <p:blipFill>
            <a:blip r:embed="rId4"/>
            <a:stretch>
              <a:fillRect/>
            </a:stretch>
          </p:blipFill>
          <p:spPr>
            <a:xfrm>
              <a:off x="539552" y="1461463"/>
              <a:ext cx="8064896" cy="2072447"/>
            </a:xfrm>
            <a:prstGeom prst="rect">
              <a:avLst/>
            </a:prstGeom>
          </p:spPr>
        </p:pic>
        <p:sp>
          <p:nvSpPr>
            <p:cNvPr id="3" name="Rectangle 2"/>
            <p:cNvSpPr/>
            <p:nvPr/>
          </p:nvSpPr>
          <p:spPr bwMode="auto">
            <a:xfrm>
              <a:off x="6228184" y="3212976"/>
              <a:ext cx="2376264" cy="320934"/>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grpSp>
      <p:sp>
        <p:nvSpPr>
          <p:cNvPr id="5" name="Rectangle 4"/>
          <p:cNvSpPr/>
          <p:nvPr/>
        </p:nvSpPr>
        <p:spPr>
          <a:xfrm>
            <a:off x="1256829" y="3367152"/>
            <a:ext cx="774571" cy="461665"/>
          </a:xfrm>
          <a:prstGeom prst="rect">
            <a:avLst/>
          </a:prstGeom>
        </p:spPr>
        <p:txBody>
          <a:bodyPr wrap="none">
            <a:spAutoFit/>
          </a:bodyPr>
          <a:lstStyle/>
          <a:p>
            <a:r>
              <a:rPr lang="en-US" b="1"/>
              <a:t>(</a:t>
            </a:r>
            <a:r>
              <a:rPr lang="en-US" b="1" smtClean="0"/>
              <a:t>0,0)</a:t>
            </a:r>
            <a:endParaRPr lang="es-AR" b="1"/>
          </a:p>
        </p:txBody>
      </p:sp>
      <p:sp>
        <p:nvSpPr>
          <p:cNvPr id="6" name="Rectangle 5"/>
          <p:cNvSpPr/>
          <p:nvPr/>
        </p:nvSpPr>
        <p:spPr>
          <a:xfrm>
            <a:off x="35496" y="4437112"/>
            <a:ext cx="4572000" cy="1938992"/>
          </a:xfrm>
          <a:prstGeom prst="rect">
            <a:avLst/>
          </a:prstGeom>
        </p:spPr>
        <p:txBody>
          <a:bodyPr>
            <a:spAutoFit/>
          </a:bodyPr>
          <a:lstStyle/>
          <a:p>
            <a:pPr algn="l"/>
            <a:r>
              <a:rPr lang="es-AR" sz="2000" smtClean="0">
                <a:latin typeface="WarnockPro-Regular"/>
              </a:rPr>
              <a:t>–</a:t>
            </a:r>
            <a:r>
              <a:rPr lang="es-AR" sz="2000">
                <a:latin typeface="WarnockPro-Regular"/>
              </a:rPr>
              <a:t>1: left, </a:t>
            </a:r>
            <a:r>
              <a:rPr lang="es-AR" sz="2000" smtClean="0">
                <a:latin typeface="WarnockPro-Regular"/>
              </a:rPr>
              <a:t>up</a:t>
            </a:r>
            <a:endParaRPr lang="es-AR" sz="2000">
              <a:latin typeface="WarnockPro-Regular"/>
            </a:endParaRPr>
          </a:p>
          <a:p>
            <a:pPr algn="l"/>
            <a:r>
              <a:rPr lang="es-AR" sz="2000" smtClean="0">
                <a:latin typeface="WarnockPro-Regular"/>
              </a:rPr>
              <a:t>  1</a:t>
            </a:r>
            <a:r>
              <a:rPr lang="es-AR" sz="2000">
                <a:latin typeface="WarnockPro-Regular"/>
              </a:rPr>
              <a:t>: right, </a:t>
            </a:r>
            <a:r>
              <a:rPr lang="es-AR" sz="2000" smtClean="0">
                <a:latin typeface="WarnockPro-Regular"/>
              </a:rPr>
              <a:t>down</a:t>
            </a:r>
          </a:p>
          <a:p>
            <a:pPr algn="l"/>
            <a:endParaRPr lang="es-AR" sz="2000" smtClean="0">
              <a:latin typeface="WarnockPro-Regular"/>
            </a:endParaRPr>
          </a:p>
          <a:p>
            <a:pPr algn="l"/>
            <a:r>
              <a:rPr lang="es-AR" sz="2000" smtClean="0">
                <a:latin typeface="WarnockPro-Regular"/>
              </a:rPr>
              <a:t>P: port</a:t>
            </a:r>
          </a:p>
          <a:p>
            <a:pPr algn="l"/>
            <a:r>
              <a:rPr lang="es-AR" sz="2000" smtClean="0">
                <a:latin typeface="WarnockPro-Regular"/>
              </a:rPr>
              <a:t>Y: output</a:t>
            </a:r>
          </a:p>
          <a:p>
            <a:pPr algn="l"/>
            <a:r>
              <a:rPr lang="es-AR" sz="2000" smtClean="0">
                <a:latin typeface="WarnockPro-Regular"/>
              </a:rPr>
              <a:t>X: input</a:t>
            </a:r>
            <a:endParaRPr lang="es-AR" sz="200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25602" name="Rectangle 3"/>
          <p:cNvSpPr>
            <a:spLocks noChangeArrowheads="1"/>
          </p:cNvSpPr>
          <p:nvPr/>
        </p:nvSpPr>
        <p:spPr bwMode="auto">
          <a:xfrm>
            <a:off x="107504" y="764704"/>
            <a:ext cx="8928992" cy="5688632"/>
          </a:xfrm>
          <a:prstGeom prst="rect">
            <a:avLst/>
          </a:prstGeom>
          <a:noFill/>
          <a:ln w="9525">
            <a:noFill/>
            <a:miter lim="800000"/>
            <a:headEnd/>
            <a:tailEnd/>
          </a:ln>
        </p:spPr>
        <p:txBody>
          <a:bodyPr/>
          <a:lstStyle/>
          <a:p>
            <a:pPr marL="342900" indent="-342900" algn="l">
              <a:spcBef>
                <a:spcPct val="20000"/>
              </a:spcBef>
              <a:buClr>
                <a:schemeClr val="accent1"/>
              </a:buClr>
              <a:buSzPct val="70000"/>
              <a:buFont typeface="Monotype Sorts" pitchFamily="2" charset="2"/>
              <a:buNone/>
            </a:pPr>
            <a:r>
              <a:rPr lang="en-US" b="1" dirty="0" err="1">
                <a:latin typeface="Arial" pitchFamily="34" charset="0"/>
              </a:rPr>
              <a:t>GCC</a:t>
            </a:r>
            <a:r>
              <a:rPr lang="en-US" baseline="-25000" dirty="0" err="1">
                <a:latin typeface="Arial" pitchFamily="34" charset="0"/>
              </a:rPr>
              <a:t>b</a:t>
            </a:r>
            <a:r>
              <a:rPr lang="en-US" dirty="0">
                <a:latin typeface="Arial" pitchFamily="34" charset="0"/>
              </a:rPr>
              <a:t> = &lt; </a:t>
            </a:r>
            <a:r>
              <a:rPr lang="en-US" dirty="0" err="1">
                <a:latin typeface="Arial" pitchFamily="34" charset="0"/>
              </a:rPr>
              <a:t>Xlist</a:t>
            </a:r>
            <a:r>
              <a:rPr lang="en-US" dirty="0">
                <a:latin typeface="Arial" pitchFamily="34" charset="0"/>
              </a:rPr>
              <a:t>, </a:t>
            </a:r>
            <a:r>
              <a:rPr lang="en-US" dirty="0" err="1">
                <a:latin typeface="Arial" pitchFamily="34" charset="0"/>
              </a:rPr>
              <a:t>Ylist</a:t>
            </a:r>
            <a:r>
              <a:rPr lang="en-US" dirty="0">
                <a:latin typeface="Arial" pitchFamily="34" charset="0"/>
              </a:rPr>
              <a:t>, I, X, Y, </a:t>
            </a:r>
            <a:r>
              <a:rPr lang="en-US" dirty="0">
                <a:latin typeface="Symbol" pitchFamily="18" charset="2"/>
              </a:rPr>
              <a:t>h</a:t>
            </a:r>
            <a:r>
              <a:rPr lang="en-US" dirty="0">
                <a:latin typeface="Arial" pitchFamily="34" charset="0"/>
              </a:rPr>
              <a:t>, N, </a:t>
            </a:r>
            <a:r>
              <a:rPr lang="en-US" dirty="0" smtClean="0">
                <a:latin typeface="Arial" pitchFamily="34" charset="0"/>
              </a:rPr>
              <a:t>{m, n}, </a:t>
            </a:r>
            <a:r>
              <a:rPr lang="en-US" b="1" dirty="0">
                <a:latin typeface="Arial" pitchFamily="34" charset="0"/>
              </a:rPr>
              <a:t>C</a:t>
            </a:r>
            <a:r>
              <a:rPr lang="en-US" dirty="0">
                <a:latin typeface="Arial" pitchFamily="34" charset="0"/>
              </a:rPr>
              <a:t>, B, Z, </a:t>
            </a:r>
            <a:r>
              <a:rPr lang="en-US">
                <a:latin typeface="Arial" pitchFamily="34" charset="0"/>
              </a:rPr>
              <a:t>select </a:t>
            </a:r>
            <a:r>
              <a:rPr lang="en-US" smtClean="0">
                <a:latin typeface="Arial" pitchFamily="34" charset="0"/>
              </a:rPr>
              <a:t>&gt;</a:t>
            </a:r>
            <a:br>
              <a:rPr lang="en-US" smtClean="0">
                <a:latin typeface="Arial" pitchFamily="34" charset="0"/>
              </a:rPr>
            </a:br>
            <a:endParaRPr lang="en-US" sz="2000" dirty="0">
              <a:latin typeface="Arial" pitchFamily="34" charset="0"/>
            </a:endParaRPr>
          </a:p>
          <a:p>
            <a:pPr marL="342900" indent="-342900" algn="just">
              <a:spcBef>
                <a:spcPct val="20000"/>
              </a:spcBef>
              <a:buClr>
                <a:schemeClr val="accent1"/>
              </a:buClr>
              <a:buSzPct val="70000"/>
            </a:pPr>
            <a:r>
              <a:rPr lang="en-US" sz="2000" b="1" dirty="0" smtClean="0">
                <a:latin typeface="Symbol" pitchFamily="18" charset="2"/>
              </a:rPr>
              <a:t>-   </a:t>
            </a:r>
            <a:r>
              <a:rPr lang="en-US" sz="2000" b="1" dirty="0" err="1" smtClean="0">
                <a:latin typeface="Arial" pitchFamily="34" charset="0"/>
              </a:rPr>
              <a:t>Ylist</a:t>
            </a:r>
            <a:r>
              <a:rPr lang="en-US" sz="2000" b="1" dirty="0" smtClean="0">
                <a:latin typeface="Arial" pitchFamily="34" charset="0"/>
              </a:rPr>
              <a:t> </a:t>
            </a:r>
            <a:r>
              <a:rPr lang="en-US" sz="2000" dirty="0">
                <a:latin typeface="Arial" pitchFamily="34" charset="0"/>
              </a:rPr>
              <a:t>= { (</a:t>
            </a:r>
            <a:r>
              <a:rPr lang="en-US" sz="2000" dirty="0" err="1">
                <a:latin typeface="Arial" pitchFamily="34" charset="0"/>
              </a:rPr>
              <a:t>k,l</a:t>
            </a:r>
            <a:r>
              <a:rPr lang="en-US" sz="2000" dirty="0">
                <a:latin typeface="Arial" pitchFamily="34" charset="0"/>
              </a:rPr>
              <a:t>) / k </a:t>
            </a:r>
            <a:r>
              <a:rPr lang="en-US" sz="2000" dirty="0">
                <a:latin typeface="Symbol" pitchFamily="18" charset="2"/>
              </a:rPr>
              <a:t>Î</a:t>
            </a:r>
            <a:r>
              <a:rPr lang="en-US" sz="2000" dirty="0">
                <a:latin typeface="Arial" pitchFamily="34" charset="0"/>
              </a:rPr>
              <a:t> [</a:t>
            </a:r>
            <a:r>
              <a:rPr lang="en-US" sz="2000" dirty="0" smtClean="0">
                <a:latin typeface="Arial" pitchFamily="34" charset="0"/>
              </a:rPr>
              <a:t>0,m], </a:t>
            </a:r>
            <a:r>
              <a:rPr lang="en-US" sz="2000" dirty="0">
                <a:latin typeface="Arial" pitchFamily="34" charset="0"/>
              </a:rPr>
              <a:t>l </a:t>
            </a:r>
            <a:r>
              <a:rPr lang="en-US" sz="2000" dirty="0">
                <a:latin typeface="Symbol" pitchFamily="18" charset="2"/>
              </a:rPr>
              <a:t>Î</a:t>
            </a:r>
            <a:r>
              <a:rPr lang="en-US" sz="2000" dirty="0">
                <a:latin typeface="Arial" pitchFamily="34" charset="0"/>
              </a:rPr>
              <a:t> [</a:t>
            </a:r>
            <a:r>
              <a:rPr lang="en-US" sz="2000" dirty="0" smtClean="0">
                <a:latin typeface="Arial" pitchFamily="34" charset="0"/>
              </a:rPr>
              <a:t>0,n] };</a:t>
            </a:r>
            <a:endParaRPr lang="en-US" sz="2000" dirty="0">
              <a:latin typeface="Arial" pitchFamily="34" charset="0"/>
            </a:endParaRPr>
          </a:p>
          <a:p>
            <a:pPr marL="342900" indent="-342900" algn="just">
              <a:spcBef>
                <a:spcPct val="20000"/>
              </a:spcBef>
              <a:buClr>
                <a:schemeClr val="accent1"/>
              </a:buClr>
              <a:buSzPct val="70000"/>
            </a:pPr>
            <a:r>
              <a:rPr lang="en-US" sz="2000" b="1" dirty="0" smtClean="0">
                <a:latin typeface="Symbol" pitchFamily="18" charset="2"/>
              </a:rPr>
              <a:t>-   </a:t>
            </a:r>
            <a:r>
              <a:rPr lang="en-US" sz="2000" b="1" dirty="0" err="1" smtClean="0">
                <a:latin typeface="Arial" pitchFamily="34" charset="0"/>
              </a:rPr>
              <a:t>Xlist</a:t>
            </a:r>
            <a:r>
              <a:rPr lang="en-US" sz="2000" b="1" dirty="0" smtClean="0">
                <a:latin typeface="Arial" pitchFamily="34" charset="0"/>
              </a:rPr>
              <a:t> </a:t>
            </a:r>
            <a:r>
              <a:rPr lang="en-US" sz="2000" dirty="0">
                <a:latin typeface="Arial" pitchFamily="34" charset="0"/>
              </a:rPr>
              <a:t>= { (</a:t>
            </a:r>
            <a:r>
              <a:rPr lang="en-US" sz="2000" dirty="0" err="1">
                <a:latin typeface="Arial" pitchFamily="34" charset="0"/>
              </a:rPr>
              <a:t>k,l</a:t>
            </a:r>
            <a:r>
              <a:rPr lang="en-US" sz="2000" dirty="0">
                <a:latin typeface="Arial" pitchFamily="34" charset="0"/>
              </a:rPr>
              <a:t>) / k </a:t>
            </a:r>
            <a:r>
              <a:rPr lang="en-US" sz="2000" dirty="0">
                <a:latin typeface="Symbol" pitchFamily="18" charset="2"/>
              </a:rPr>
              <a:t>Î</a:t>
            </a:r>
            <a:r>
              <a:rPr lang="en-US" sz="2000" dirty="0">
                <a:latin typeface="Arial" pitchFamily="34" charset="0"/>
              </a:rPr>
              <a:t> [</a:t>
            </a:r>
            <a:r>
              <a:rPr lang="en-US" sz="2000" dirty="0" smtClean="0">
                <a:latin typeface="Arial" pitchFamily="34" charset="0"/>
              </a:rPr>
              <a:t>0,m], </a:t>
            </a:r>
            <a:r>
              <a:rPr lang="en-US" sz="2000" dirty="0">
                <a:latin typeface="Arial" pitchFamily="34" charset="0"/>
              </a:rPr>
              <a:t>l </a:t>
            </a:r>
            <a:r>
              <a:rPr lang="en-US" sz="2000" dirty="0">
                <a:latin typeface="Symbol" pitchFamily="18" charset="2"/>
              </a:rPr>
              <a:t>Î</a:t>
            </a:r>
            <a:r>
              <a:rPr lang="en-US" sz="2000" dirty="0">
                <a:latin typeface="Arial" pitchFamily="34" charset="0"/>
              </a:rPr>
              <a:t> [</a:t>
            </a:r>
            <a:r>
              <a:rPr lang="en-US" sz="2000" dirty="0" smtClean="0">
                <a:latin typeface="Arial" pitchFamily="34" charset="0"/>
              </a:rPr>
              <a:t>0,n] };</a:t>
            </a:r>
            <a:endParaRPr lang="en-US" sz="2000" dirty="0">
              <a:latin typeface="Arial" pitchFamily="34" charset="0"/>
            </a:endParaRPr>
          </a:p>
          <a:p>
            <a:pPr marL="342900" indent="-342900" algn="just">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I</a:t>
            </a:r>
            <a:r>
              <a:rPr lang="en-US" sz="2000" dirty="0" smtClean="0">
                <a:latin typeface="Arial" pitchFamily="34" charset="0"/>
              </a:rPr>
              <a:t> </a:t>
            </a:r>
            <a:r>
              <a:rPr lang="en-US" sz="2000" dirty="0">
                <a:latin typeface="Arial" pitchFamily="34" charset="0"/>
              </a:rPr>
              <a:t>= &lt; </a:t>
            </a:r>
            <a:r>
              <a:rPr lang="en-US" sz="2000" dirty="0" err="1">
                <a:latin typeface="Arial" pitchFamily="34" charset="0"/>
              </a:rPr>
              <a:t>P</a:t>
            </a:r>
            <a:r>
              <a:rPr lang="en-US" sz="2000" baseline="30000" dirty="0" err="1">
                <a:latin typeface="Arial" pitchFamily="34" charset="0"/>
              </a:rPr>
              <a:t>x</a:t>
            </a:r>
            <a:r>
              <a:rPr lang="en-US" sz="2000" dirty="0">
                <a:latin typeface="Arial" pitchFamily="34" charset="0"/>
              </a:rPr>
              <a:t>, </a:t>
            </a:r>
            <a:r>
              <a:rPr lang="en-US" sz="2000" dirty="0" err="1">
                <a:latin typeface="Arial" pitchFamily="34" charset="0"/>
              </a:rPr>
              <a:t>P</a:t>
            </a:r>
            <a:r>
              <a:rPr lang="en-US" sz="2000" baseline="30000" dirty="0" err="1">
                <a:latin typeface="Arial" pitchFamily="34" charset="0"/>
              </a:rPr>
              <a:t>y</a:t>
            </a:r>
            <a:r>
              <a:rPr lang="en-US" sz="2000" baseline="30000" dirty="0">
                <a:latin typeface="Arial" pitchFamily="34" charset="0"/>
              </a:rPr>
              <a:t> </a:t>
            </a:r>
            <a:r>
              <a:rPr lang="en-US" sz="2000" dirty="0">
                <a:latin typeface="Arial" pitchFamily="34" charset="0"/>
              </a:rPr>
              <a:t>&gt;, where </a:t>
            </a:r>
            <a:r>
              <a:rPr lang="en-US" sz="2000" dirty="0">
                <a:latin typeface="Symbol" pitchFamily="18" charset="2"/>
              </a:rPr>
              <a:t>" </a:t>
            </a:r>
            <a:r>
              <a:rPr lang="en-US" sz="2000" dirty="0" err="1">
                <a:latin typeface="Arial" pitchFamily="34" charset="0"/>
              </a:rPr>
              <a:t>i</a:t>
            </a:r>
            <a:r>
              <a:rPr lang="en-US" sz="2000" dirty="0">
                <a:latin typeface="Arial" pitchFamily="34" charset="0"/>
              </a:rPr>
              <a:t> </a:t>
            </a:r>
            <a:r>
              <a:rPr lang="en-US" sz="2000" dirty="0">
                <a:latin typeface="Symbol" pitchFamily="18" charset="2"/>
              </a:rPr>
              <a:t>Î</a:t>
            </a:r>
            <a:r>
              <a:rPr lang="en-US" sz="2000" dirty="0">
                <a:latin typeface="Arial" pitchFamily="34" charset="0"/>
              </a:rPr>
              <a:t> {X, Y}, </a:t>
            </a:r>
            <a:r>
              <a:rPr lang="en-US" sz="2000" dirty="0">
                <a:latin typeface="Symbol" pitchFamily="18" charset="2"/>
              </a:rPr>
              <a:t>"</a:t>
            </a:r>
            <a:r>
              <a:rPr lang="en-US" sz="2000" dirty="0">
                <a:latin typeface="Arial" pitchFamily="34" charset="0"/>
              </a:rPr>
              <a:t> ( (</a:t>
            </a:r>
            <a:r>
              <a:rPr lang="en-US" sz="2000" dirty="0" err="1">
                <a:latin typeface="Arial" pitchFamily="34" charset="0"/>
              </a:rPr>
              <a:t>k,l</a:t>
            </a:r>
            <a:r>
              <a:rPr lang="en-US" sz="2000" dirty="0">
                <a:latin typeface="Arial" pitchFamily="34" charset="0"/>
              </a:rPr>
              <a:t>) </a:t>
            </a:r>
            <a:r>
              <a:rPr lang="en-US" sz="2000" dirty="0">
                <a:latin typeface="Symbol" pitchFamily="18" charset="2"/>
              </a:rPr>
              <a:t>Î</a:t>
            </a:r>
            <a:r>
              <a:rPr lang="en-US" sz="2000" dirty="0">
                <a:latin typeface="Arial" pitchFamily="34" charset="0"/>
              </a:rPr>
              <a:t> </a:t>
            </a:r>
            <a:r>
              <a:rPr lang="en-US" sz="2000" dirty="0" err="1">
                <a:latin typeface="Arial" pitchFamily="34" charset="0"/>
              </a:rPr>
              <a:t>ilist</a:t>
            </a:r>
            <a:r>
              <a:rPr lang="en-US" sz="2000" dirty="0">
                <a:latin typeface="Arial" pitchFamily="34" charset="0"/>
              </a:rPr>
              <a:t>, (k, l) </a:t>
            </a:r>
            <a:r>
              <a:rPr lang="en-US" sz="2000" dirty="0">
                <a:latin typeface="Symbol" pitchFamily="18" charset="2"/>
              </a:rPr>
              <a:t>Î </a:t>
            </a:r>
            <a:r>
              <a:rPr lang="en-US" sz="2000" dirty="0">
                <a:latin typeface="Arial" pitchFamily="34" charset="0"/>
              </a:rPr>
              <a:t>[1, </a:t>
            </a:r>
            <a:r>
              <a:rPr lang="en-US" sz="2000" dirty="0" smtClean="0">
                <a:latin typeface="Arial" pitchFamily="34" charset="0"/>
              </a:rPr>
              <a:t>m] </a:t>
            </a:r>
            <a:r>
              <a:rPr lang="en-US" sz="2000" dirty="0">
                <a:latin typeface="Arial" pitchFamily="34" charset="0"/>
              </a:rPr>
              <a:t>x [</a:t>
            </a:r>
            <a:r>
              <a:rPr lang="en-US" sz="2000" dirty="0" smtClean="0">
                <a:latin typeface="Arial" pitchFamily="34" charset="0"/>
              </a:rPr>
              <a:t>1,n]),</a:t>
            </a:r>
          </a:p>
          <a:p>
            <a:pPr marL="800100" lvl="1" indent="-342900" algn="just">
              <a:spcBef>
                <a:spcPct val="20000"/>
              </a:spcBef>
              <a:buClr>
                <a:schemeClr val="accent1"/>
              </a:buClr>
              <a:buSzPct val="70000"/>
              <a:buFont typeface="Arial" pitchFamily="34" charset="0"/>
              <a:buChar char="•"/>
            </a:pPr>
            <a:r>
              <a:rPr lang="en-US" sz="1800" dirty="0" err="1" smtClean="0">
                <a:latin typeface="Arial" pitchFamily="34" charset="0"/>
              </a:rPr>
              <a:t>P</a:t>
            </a:r>
            <a:r>
              <a:rPr lang="en-US" sz="1800" baseline="-25000" dirty="0" err="1" smtClean="0">
                <a:latin typeface="Arial" pitchFamily="34" charset="0"/>
              </a:rPr>
              <a:t>kl</a:t>
            </a:r>
            <a:r>
              <a:rPr lang="en-US" sz="1800" baseline="30000" dirty="0" err="1" smtClean="0">
                <a:latin typeface="Arial" pitchFamily="34" charset="0"/>
              </a:rPr>
              <a:t>i</a:t>
            </a:r>
            <a:r>
              <a:rPr lang="en-US" sz="1800" dirty="0" smtClean="0">
                <a:latin typeface="Arial" pitchFamily="34" charset="0"/>
              </a:rPr>
              <a:t> </a:t>
            </a:r>
            <a:r>
              <a:rPr lang="en-US" sz="1800" dirty="0">
                <a:latin typeface="Arial" pitchFamily="34" charset="0"/>
              </a:rPr>
              <a:t>= { (N(</a:t>
            </a:r>
            <a:r>
              <a:rPr lang="en-US" sz="1800" dirty="0" err="1">
                <a:latin typeface="Arial" pitchFamily="34" charset="0"/>
              </a:rPr>
              <a:t>k,l</a:t>
            </a:r>
            <a:r>
              <a:rPr lang="en-US" sz="1800" dirty="0">
                <a:latin typeface="Arial" pitchFamily="34" charset="0"/>
              </a:rPr>
              <a:t>)</a:t>
            </a:r>
            <a:r>
              <a:rPr lang="en-US" sz="1800" baseline="30000" dirty="0" err="1">
                <a:latin typeface="Arial" pitchFamily="34" charset="0"/>
              </a:rPr>
              <a:t>i</a:t>
            </a:r>
            <a:r>
              <a:rPr lang="en-US" sz="1800" dirty="0">
                <a:latin typeface="Arial" pitchFamily="34" charset="0"/>
              </a:rPr>
              <a:t>, T(</a:t>
            </a:r>
            <a:r>
              <a:rPr lang="en-US" sz="1800" dirty="0" err="1">
                <a:latin typeface="Arial" pitchFamily="34" charset="0"/>
              </a:rPr>
              <a:t>k,l</a:t>
            </a:r>
            <a:r>
              <a:rPr lang="en-US" sz="1800" dirty="0">
                <a:latin typeface="Arial" pitchFamily="34" charset="0"/>
              </a:rPr>
              <a:t>)</a:t>
            </a:r>
            <a:r>
              <a:rPr lang="en-US" sz="1800" baseline="30000" dirty="0" err="1">
                <a:latin typeface="Arial" pitchFamily="34" charset="0"/>
              </a:rPr>
              <a:t>i</a:t>
            </a:r>
            <a:r>
              <a:rPr lang="en-US" sz="1800" dirty="0">
                <a:latin typeface="Arial" pitchFamily="34" charset="0"/>
              </a:rPr>
              <a:t>) /  N(</a:t>
            </a:r>
            <a:r>
              <a:rPr lang="en-US" sz="1800" dirty="0" err="1">
                <a:latin typeface="Arial" pitchFamily="34" charset="0"/>
              </a:rPr>
              <a:t>k,l</a:t>
            </a:r>
            <a:r>
              <a:rPr lang="en-US" sz="1800" dirty="0">
                <a:latin typeface="Arial" pitchFamily="34" charset="0"/>
              </a:rPr>
              <a:t>)</a:t>
            </a:r>
            <a:r>
              <a:rPr lang="en-US" sz="1800" baseline="30000" dirty="0" err="1">
                <a:latin typeface="Arial" pitchFamily="34" charset="0"/>
              </a:rPr>
              <a:t>i</a:t>
            </a:r>
            <a:r>
              <a:rPr lang="en-US" sz="1800" baseline="30000" dirty="0">
                <a:latin typeface="Arial" pitchFamily="34" charset="0"/>
              </a:rPr>
              <a:t> </a:t>
            </a:r>
            <a:r>
              <a:rPr lang="en-US" sz="1800" dirty="0">
                <a:latin typeface="Arial" pitchFamily="34" charset="0"/>
              </a:rPr>
              <a:t>= </a:t>
            </a:r>
            <a:r>
              <a:rPr lang="en-US" sz="1800" dirty="0" err="1">
                <a:latin typeface="Arial" pitchFamily="34" charset="0"/>
              </a:rPr>
              <a:t>i</a:t>
            </a:r>
            <a:r>
              <a:rPr lang="en-US" sz="1800" dirty="0">
                <a:latin typeface="Arial" pitchFamily="34" charset="0"/>
              </a:rPr>
              <a:t>(</a:t>
            </a:r>
            <a:r>
              <a:rPr lang="en-US" sz="1800" dirty="0" err="1">
                <a:latin typeface="Arial" pitchFamily="34" charset="0"/>
              </a:rPr>
              <a:t>k,l</a:t>
            </a:r>
            <a:r>
              <a:rPr lang="en-US" sz="1800" dirty="0">
                <a:latin typeface="Arial" pitchFamily="34" charset="0"/>
              </a:rPr>
              <a:t>) (port name), </a:t>
            </a:r>
            <a:r>
              <a:rPr lang="en-US" sz="1800" dirty="0" smtClean="0">
                <a:latin typeface="Arial" pitchFamily="34" charset="0"/>
              </a:rPr>
              <a:t>and</a:t>
            </a:r>
          </a:p>
          <a:p>
            <a:pPr marL="800100" lvl="1" indent="-342900" algn="just">
              <a:spcBef>
                <a:spcPct val="20000"/>
              </a:spcBef>
              <a:buClr>
                <a:schemeClr val="accent1"/>
              </a:buClr>
              <a:buSzPct val="70000"/>
              <a:buFont typeface="Arial" pitchFamily="34" charset="0"/>
              <a:buChar char="•"/>
            </a:pPr>
            <a:r>
              <a:rPr lang="en-US" sz="1800" dirty="0" smtClean="0">
                <a:latin typeface="Arial" pitchFamily="34" charset="0"/>
              </a:rPr>
              <a:t>T(</a:t>
            </a:r>
            <a:r>
              <a:rPr lang="en-US" sz="1800" dirty="0" err="1" smtClean="0">
                <a:latin typeface="Arial" pitchFamily="34" charset="0"/>
              </a:rPr>
              <a:t>k,l</a:t>
            </a:r>
            <a:r>
              <a:rPr lang="en-US" sz="1800" dirty="0" smtClean="0">
                <a:latin typeface="Arial" pitchFamily="34" charset="0"/>
              </a:rPr>
              <a:t>)</a:t>
            </a:r>
            <a:r>
              <a:rPr lang="en-US" sz="1800" baseline="30000" dirty="0" err="1" smtClean="0">
                <a:latin typeface="Arial" pitchFamily="34" charset="0"/>
              </a:rPr>
              <a:t>i</a:t>
            </a:r>
            <a:r>
              <a:rPr lang="en-US" sz="1800" dirty="0" smtClean="0">
                <a:latin typeface="Arial" pitchFamily="34" charset="0"/>
              </a:rPr>
              <a:t> </a:t>
            </a:r>
            <a:r>
              <a:rPr lang="en-US" sz="1800" dirty="0">
                <a:latin typeface="Arial" pitchFamily="34" charset="0"/>
              </a:rPr>
              <a:t>= {0,1} (port type)};</a:t>
            </a:r>
          </a:p>
          <a:p>
            <a:pPr marL="342900" indent="-342900" algn="just">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X</a:t>
            </a:r>
            <a:r>
              <a:rPr lang="en-US" sz="2000" dirty="0" smtClean="0">
                <a:latin typeface="Arial" pitchFamily="34" charset="0"/>
              </a:rPr>
              <a:t> </a:t>
            </a:r>
            <a:r>
              <a:rPr lang="en-US" sz="2000" dirty="0">
                <a:latin typeface="Arial" pitchFamily="34" charset="0"/>
              </a:rPr>
              <a:t>= {</a:t>
            </a:r>
            <a:r>
              <a:rPr lang="en-US" sz="2000" dirty="0" smtClean="0">
                <a:latin typeface="Arial" pitchFamily="34" charset="0"/>
              </a:rPr>
              <a:t>0,1</a:t>
            </a:r>
            <a:r>
              <a:rPr lang="en-US" sz="2000" dirty="0">
                <a:latin typeface="Arial" pitchFamily="34" charset="0"/>
              </a:rPr>
              <a:t>};</a:t>
            </a:r>
          </a:p>
          <a:p>
            <a:pPr marL="342900" indent="-342900" algn="just">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Y</a:t>
            </a:r>
            <a:r>
              <a:rPr lang="en-US" sz="2000" dirty="0" smtClean="0">
                <a:latin typeface="Arial" pitchFamily="34" charset="0"/>
              </a:rPr>
              <a:t> </a:t>
            </a:r>
            <a:r>
              <a:rPr lang="en-US" sz="2000" dirty="0">
                <a:latin typeface="Arial" pitchFamily="34" charset="0"/>
              </a:rPr>
              <a:t>= {</a:t>
            </a:r>
            <a:r>
              <a:rPr lang="en-US" sz="2000" dirty="0" smtClean="0">
                <a:latin typeface="Arial" pitchFamily="34" charset="0"/>
              </a:rPr>
              <a:t>0,1</a:t>
            </a:r>
            <a:r>
              <a:rPr lang="en-US" sz="2000" dirty="0">
                <a:latin typeface="Arial" pitchFamily="34" charset="0"/>
              </a:rPr>
              <a:t>};</a:t>
            </a:r>
          </a:p>
          <a:p>
            <a:pPr marL="342900" indent="-342900" algn="just">
              <a:spcBef>
                <a:spcPct val="20000"/>
              </a:spcBef>
              <a:buClr>
                <a:schemeClr val="accent1"/>
              </a:buClr>
              <a:buSzPct val="70000"/>
            </a:pPr>
            <a:r>
              <a:rPr lang="en-US" sz="2000" b="1" dirty="0" smtClean="0">
                <a:latin typeface="Symbol" pitchFamily="18" charset="2"/>
              </a:rPr>
              <a:t>-  </a:t>
            </a:r>
            <a:r>
              <a:rPr lang="en-US" sz="2000" dirty="0" smtClean="0">
                <a:latin typeface="Arial" pitchFamily="34" charset="0"/>
              </a:rPr>
              <a:t>{</a:t>
            </a:r>
            <a:r>
              <a:rPr lang="en-US" sz="2000" b="1" dirty="0" err="1" smtClean="0">
                <a:latin typeface="Arial" pitchFamily="34" charset="0"/>
              </a:rPr>
              <a:t>m,n</a:t>
            </a:r>
            <a:r>
              <a:rPr lang="en-US" sz="2000" dirty="0" smtClean="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Arial" pitchFamily="34" charset="0"/>
              </a:rPr>
              <a:t>N</a:t>
            </a:r>
            <a:r>
              <a:rPr lang="en-US" sz="2000" dirty="0">
                <a:latin typeface="Arial" pitchFamily="34" charset="0"/>
              </a:rPr>
              <a:t>;</a:t>
            </a:r>
          </a:p>
          <a:p>
            <a:pPr marL="342900" indent="-342900" algn="just">
              <a:spcBef>
                <a:spcPct val="20000"/>
              </a:spcBef>
              <a:buClr>
                <a:schemeClr val="accent1"/>
              </a:buClr>
              <a:buSzPct val="70000"/>
            </a:pPr>
            <a:r>
              <a:rPr lang="en-US" sz="2000" b="1" dirty="0" smtClean="0">
                <a:latin typeface="Symbol" pitchFamily="18" charset="2"/>
              </a:rPr>
              <a:t>-   h</a:t>
            </a:r>
            <a:r>
              <a:rPr lang="en-US" sz="2000" dirty="0" smtClean="0">
                <a:latin typeface="Arial" pitchFamily="34" charset="0"/>
              </a:rPr>
              <a:t> </a:t>
            </a:r>
            <a:r>
              <a:rPr lang="en-US" sz="2000" dirty="0">
                <a:latin typeface="Symbol" pitchFamily="18" charset="2"/>
              </a:rPr>
              <a:t>Î </a:t>
            </a:r>
            <a:r>
              <a:rPr lang="en-US" sz="2000" b="1" dirty="0">
                <a:latin typeface="Arial" pitchFamily="34" charset="0"/>
              </a:rPr>
              <a:t>N</a:t>
            </a:r>
            <a:r>
              <a:rPr lang="en-US" sz="2000" dirty="0">
                <a:latin typeface="Arial" pitchFamily="34" charset="0"/>
              </a:rPr>
              <a:t>, </a:t>
            </a:r>
            <a:r>
              <a:rPr lang="en-US" sz="2000" b="1" dirty="0">
                <a:latin typeface="Symbol" pitchFamily="18" charset="2"/>
              </a:rPr>
              <a:t>h</a:t>
            </a:r>
            <a:r>
              <a:rPr lang="en-US" sz="2000" dirty="0">
                <a:latin typeface="Arial" pitchFamily="34" charset="0"/>
              </a:rPr>
              <a:t> </a:t>
            </a:r>
            <a:r>
              <a:rPr lang="en-US" sz="2000" dirty="0">
                <a:latin typeface="Arial" pitchFamily="34" charset="0"/>
                <a:sym typeface="Symbol" pitchFamily="18" charset="2"/>
              </a:rPr>
              <a:t></a:t>
            </a:r>
            <a:r>
              <a:rPr lang="en-US" sz="2000" dirty="0">
                <a:latin typeface="Arial" pitchFamily="34" charset="0"/>
              </a:rPr>
              <a:t>  </a:t>
            </a:r>
            <a:r>
              <a:rPr lang="en-US" sz="2000" dirty="0" err="1" smtClean="0">
                <a:latin typeface="Arial" pitchFamily="34" charset="0"/>
              </a:rPr>
              <a:t>m.n</a:t>
            </a:r>
            <a:r>
              <a:rPr lang="en-US" sz="2000" dirty="0" smtClean="0">
                <a:latin typeface="Arial" pitchFamily="34" charset="0"/>
              </a:rPr>
              <a:t>;</a:t>
            </a:r>
            <a:endParaRPr lang="en-US" sz="2000" dirty="0">
              <a:latin typeface="Arial" pitchFamily="34" charset="0"/>
            </a:endParaRPr>
          </a:p>
          <a:p>
            <a:pPr marL="342900" indent="-342900" algn="just">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N</a:t>
            </a:r>
            <a:r>
              <a:rPr lang="en-US" sz="2000" dirty="0" smtClean="0">
                <a:latin typeface="Arial" pitchFamily="34" charset="0"/>
              </a:rPr>
              <a:t> </a:t>
            </a:r>
            <a:r>
              <a:rPr lang="en-US" sz="2000" dirty="0">
                <a:latin typeface="Arial" pitchFamily="34" charset="0"/>
              </a:rPr>
              <a:t>= { (</a:t>
            </a:r>
            <a:r>
              <a:rPr lang="en-US" sz="2000" dirty="0" err="1">
                <a:latin typeface="Arial" pitchFamily="34" charset="0"/>
              </a:rPr>
              <a:t>i</a:t>
            </a:r>
            <a:r>
              <a:rPr lang="en-US" sz="2000" baseline="-25000" dirty="0" err="1">
                <a:latin typeface="Arial" pitchFamily="34" charset="0"/>
              </a:rPr>
              <a:t>p</a:t>
            </a:r>
            <a:r>
              <a:rPr lang="en-US" sz="2000" dirty="0" err="1">
                <a:latin typeface="Arial" pitchFamily="34" charset="0"/>
              </a:rPr>
              <a:t>,j</a:t>
            </a:r>
            <a:r>
              <a:rPr lang="en-US" sz="2000" baseline="-25000" dirty="0" err="1">
                <a:latin typeface="Arial" pitchFamily="34" charset="0"/>
              </a:rPr>
              <a:t>p</a:t>
            </a:r>
            <a:r>
              <a:rPr lang="en-US" sz="2000" dirty="0">
                <a:latin typeface="Arial" pitchFamily="34" charset="0"/>
              </a:rPr>
              <a:t>) / (</a:t>
            </a:r>
            <a:r>
              <a:rPr lang="en-US" sz="2000" dirty="0" err="1">
                <a:latin typeface="Arial" pitchFamily="34" charset="0"/>
              </a:rPr>
              <a:t>i</a:t>
            </a:r>
            <a:r>
              <a:rPr lang="en-US" sz="2000" baseline="-25000" dirty="0" err="1">
                <a:latin typeface="Arial" pitchFamily="34" charset="0"/>
              </a:rPr>
              <a:t>p</a:t>
            </a:r>
            <a:r>
              <a:rPr lang="en-US" sz="2000" dirty="0">
                <a:latin typeface="Arial" pitchFamily="34" charset="0"/>
              </a:rPr>
              <a:t>, </a:t>
            </a:r>
            <a:r>
              <a:rPr lang="en-US" sz="2000" dirty="0" err="1">
                <a:latin typeface="Arial" pitchFamily="34" charset="0"/>
              </a:rPr>
              <a:t>j</a:t>
            </a:r>
            <a:r>
              <a:rPr lang="en-US" sz="2000" baseline="-25000" dirty="0" err="1">
                <a:latin typeface="Arial" pitchFamily="34" charset="0"/>
              </a:rPr>
              <a:t>p</a:t>
            </a:r>
            <a:r>
              <a:rPr lang="en-US" sz="2000" dirty="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Arial" pitchFamily="34" charset="0"/>
              </a:rPr>
              <a:t>Z</a:t>
            </a:r>
            <a:r>
              <a:rPr lang="en-US" sz="2000" dirty="0">
                <a:latin typeface="Arial" pitchFamily="34" charset="0"/>
              </a:rPr>
              <a:t>  </a:t>
            </a:r>
            <a:r>
              <a:rPr lang="en-US" sz="2000" dirty="0">
                <a:latin typeface="Symbol" pitchFamily="18" charset="2"/>
              </a:rPr>
              <a:t>Ù</a:t>
            </a:r>
            <a:r>
              <a:rPr lang="en-US" sz="2000" dirty="0">
                <a:latin typeface="Arial" pitchFamily="34" charset="0"/>
              </a:rPr>
              <a:t>  </a:t>
            </a:r>
            <a:r>
              <a:rPr lang="en-US" sz="2000" dirty="0" err="1">
                <a:latin typeface="Arial" pitchFamily="34" charset="0"/>
              </a:rPr>
              <a:t>i</a:t>
            </a:r>
            <a:r>
              <a:rPr lang="en-US" sz="2000" baseline="-25000" dirty="0" err="1">
                <a:latin typeface="Arial" pitchFamily="34" charset="0"/>
              </a:rPr>
              <a:t>p</a:t>
            </a:r>
            <a:r>
              <a:rPr lang="en-US" sz="2000" dirty="0">
                <a:latin typeface="Arial" pitchFamily="34" charset="0"/>
              </a:rPr>
              <a:t>, </a:t>
            </a:r>
            <a:r>
              <a:rPr lang="en-US" sz="2000" dirty="0" err="1">
                <a:latin typeface="Arial" pitchFamily="34" charset="0"/>
              </a:rPr>
              <a:t>j</a:t>
            </a:r>
            <a:r>
              <a:rPr lang="en-US" sz="2000" baseline="-25000" dirty="0" err="1">
                <a:latin typeface="Arial" pitchFamily="34" charset="0"/>
              </a:rPr>
              <a:t>p</a:t>
            </a:r>
            <a:r>
              <a:rPr lang="en-US" sz="2000" dirty="0">
                <a:latin typeface="Arial" pitchFamily="34" charset="0"/>
              </a:rPr>
              <a:t> </a:t>
            </a:r>
            <a:r>
              <a:rPr lang="en-US" sz="2000" dirty="0">
                <a:latin typeface="Symbol" pitchFamily="18" charset="2"/>
              </a:rPr>
              <a:t>Î</a:t>
            </a:r>
            <a:r>
              <a:rPr lang="en-US" sz="2000" dirty="0">
                <a:latin typeface="Arial" pitchFamily="34" charset="0"/>
              </a:rPr>
              <a:t> [-1, 1]) </a:t>
            </a:r>
            <a:r>
              <a:rPr lang="en-US" sz="2000" dirty="0">
                <a:latin typeface="Symbol" pitchFamily="18" charset="2"/>
              </a:rPr>
              <a:t>"</a:t>
            </a:r>
            <a:r>
              <a:rPr lang="en-US" sz="2000" dirty="0">
                <a:latin typeface="Arial" pitchFamily="34" charset="0"/>
              </a:rPr>
              <a:t> p </a:t>
            </a:r>
            <a:r>
              <a:rPr lang="en-US" sz="2000" dirty="0">
                <a:latin typeface="Symbol" pitchFamily="18" charset="2"/>
              </a:rPr>
              <a:t>Î</a:t>
            </a:r>
            <a:r>
              <a:rPr lang="en-US" sz="2000" dirty="0">
                <a:latin typeface="Arial" pitchFamily="34" charset="0"/>
              </a:rPr>
              <a:t> </a:t>
            </a:r>
            <a:r>
              <a:rPr lang="en-US" sz="2000" b="1" dirty="0">
                <a:latin typeface="Arial" pitchFamily="34" charset="0"/>
              </a:rPr>
              <a:t>N</a:t>
            </a:r>
            <a:r>
              <a:rPr lang="en-US" sz="2000" dirty="0">
                <a:latin typeface="Arial" pitchFamily="34" charset="0"/>
              </a:rPr>
              <a:t>, p </a:t>
            </a:r>
            <a:r>
              <a:rPr lang="en-US" sz="2000" dirty="0">
                <a:latin typeface="Symbol" pitchFamily="18" charset="2"/>
              </a:rPr>
              <a:t>Î</a:t>
            </a:r>
            <a:r>
              <a:rPr lang="en-US" sz="2000" dirty="0">
                <a:latin typeface="Arial" pitchFamily="34" charset="0"/>
              </a:rPr>
              <a:t> [1,</a:t>
            </a:r>
            <a:r>
              <a:rPr lang="en-US" sz="2000" dirty="0">
                <a:latin typeface="Symbol" pitchFamily="18" charset="2"/>
              </a:rPr>
              <a:t>h</a:t>
            </a:r>
            <a:r>
              <a:rPr lang="en-US" sz="2000" dirty="0" smtClean="0">
                <a:latin typeface="Arial" pitchFamily="34" charset="0"/>
              </a:rPr>
              <a:t>]} </a:t>
            </a:r>
            <a:endParaRPr lang="en-US" sz="2000" dirty="0">
              <a:latin typeface="Arial" pitchFamily="34" charset="0"/>
            </a:endParaRPr>
          </a:p>
          <a:p>
            <a:pPr marL="342900" indent="-342900" algn="just">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C</a:t>
            </a:r>
            <a:r>
              <a:rPr lang="en-US" sz="2000" dirty="0" smtClean="0">
                <a:latin typeface="Arial" pitchFamily="34" charset="0"/>
              </a:rPr>
              <a:t> </a:t>
            </a:r>
            <a:r>
              <a:rPr lang="en-US" sz="2000" dirty="0">
                <a:latin typeface="Arial" pitchFamily="34" charset="0"/>
              </a:rPr>
              <a:t>= {</a:t>
            </a:r>
            <a:r>
              <a:rPr lang="en-US" sz="2000" dirty="0" err="1">
                <a:latin typeface="Arial" pitchFamily="34" charset="0"/>
              </a:rPr>
              <a:t>C</a:t>
            </a:r>
            <a:r>
              <a:rPr lang="en-US" sz="2000" baseline="-25000" dirty="0" err="1">
                <a:latin typeface="Arial" pitchFamily="34" charset="0"/>
              </a:rPr>
              <a:t>ij</a:t>
            </a:r>
            <a:r>
              <a:rPr lang="en-US" sz="2000" dirty="0">
                <a:latin typeface="Arial" pitchFamily="34" charset="0"/>
              </a:rPr>
              <a:t> / </a:t>
            </a:r>
            <a:r>
              <a:rPr lang="en-US" sz="2000" dirty="0" err="1">
                <a:latin typeface="Arial" pitchFamily="34" charset="0"/>
              </a:rPr>
              <a:t>i</a:t>
            </a:r>
            <a:r>
              <a:rPr lang="en-US" sz="2000" dirty="0">
                <a:latin typeface="Arial" pitchFamily="34" charset="0"/>
              </a:rPr>
              <a:t> </a:t>
            </a:r>
            <a:r>
              <a:rPr lang="en-US" sz="2000" dirty="0">
                <a:latin typeface="Symbol" pitchFamily="18" charset="2"/>
              </a:rPr>
              <a:t>Î</a:t>
            </a:r>
            <a:r>
              <a:rPr lang="en-US" sz="2000" dirty="0">
                <a:latin typeface="Arial" pitchFamily="34" charset="0"/>
              </a:rPr>
              <a:t> [1,f] </a:t>
            </a:r>
            <a:r>
              <a:rPr lang="en-US" sz="2000" dirty="0">
                <a:latin typeface="Symbol" pitchFamily="18" charset="2"/>
              </a:rPr>
              <a:t>Ù</a:t>
            </a:r>
            <a:r>
              <a:rPr lang="en-US" sz="2000" dirty="0">
                <a:latin typeface="Arial" pitchFamily="34" charset="0"/>
              </a:rPr>
              <a:t> j </a:t>
            </a:r>
            <a:r>
              <a:rPr lang="en-US" sz="2000" dirty="0">
                <a:latin typeface="Symbol" pitchFamily="18" charset="2"/>
              </a:rPr>
              <a:t>Î</a:t>
            </a:r>
            <a:r>
              <a:rPr lang="en-US" sz="2000" dirty="0">
                <a:latin typeface="Arial" pitchFamily="34" charset="0"/>
              </a:rPr>
              <a:t> [1,c]}, </a:t>
            </a:r>
            <a:r>
              <a:rPr lang="en-US" sz="2000" dirty="0" smtClean="0">
                <a:latin typeface="Arial" pitchFamily="34" charset="0"/>
              </a:rPr>
              <a:t>where</a:t>
            </a:r>
          </a:p>
          <a:p>
            <a:pPr marL="800100" lvl="1" indent="-342900" algn="just">
              <a:spcBef>
                <a:spcPct val="20000"/>
              </a:spcBef>
              <a:buClr>
                <a:schemeClr val="accent1"/>
              </a:buClr>
              <a:buSzPct val="70000"/>
              <a:buFont typeface="Arial" pitchFamily="34" charset="0"/>
              <a:buChar char="•"/>
            </a:pPr>
            <a:r>
              <a:rPr lang="en-US" sz="2000" dirty="0" err="1" smtClean="0">
                <a:latin typeface="Arial" pitchFamily="34" charset="0"/>
              </a:rPr>
              <a:t>C</a:t>
            </a:r>
            <a:r>
              <a:rPr lang="en-US" sz="2000" baseline="-25000" dirty="0" err="1" smtClean="0">
                <a:latin typeface="Arial" pitchFamily="34" charset="0"/>
              </a:rPr>
              <a:t>ij</a:t>
            </a:r>
            <a:r>
              <a:rPr lang="en-US" sz="2000" dirty="0" smtClean="0">
                <a:latin typeface="Arial" pitchFamily="34" charset="0"/>
              </a:rPr>
              <a:t> = &lt; </a:t>
            </a:r>
            <a:r>
              <a:rPr lang="en-US" sz="2000" dirty="0" err="1" smtClean="0">
                <a:latin typeface="Arial" pitchFamily="34" charset="0"/>
              </a:rPr>
              <a:t>I</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Arial" pitchFamily="34" charset="0"/>
              </a:rPr>
              <a:t>X</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Arial" pitchFamily="34" charset="0"/>
              </a:rPr>
              <a:t>Y</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Arial" pitchFamily="34" charset="0"/>
              </a:rPr>
              <a:t>S</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Arial" pitchFamily="34" charset="0"/>
              </a:rPr>
              <a:t>N</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Arial" pitchFamily="34" charset="0"/>
              </a:rPr>
              <a:t>d</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Symbol" pitchFamily="18" charset="2"/>
              </a:rPr>
              <a:t>d</a:t>
            </a:r>
            <a:r>
              <a:rPr lang="en-US" sz="2000" baseline="-25000" dirty="0" err="1" smtClean="0">
                <a:latin typeface="Arial" pitchFamily="34" charset="0"/>
              </a:rPr>
              <a:t>intij</a:t>
            </a:r>
            <a:r>
              <a:rPr lang="en-US" sz="2000" dirty="0" smtClean="0">
                <a:latin typeface="Arial" pitchFamily="34" charset="0"/>
              </a:rPr>
              <a:t>, </a:t>
            </a:r>
            <a:r>
              <a:rPr lang="en-US" sz="2000" dirty="0" err="1" smtClean="0">
                <a:latin typeface="Symbol" pitchFamily="18" charset="2"/>
              </a:rPr>
              <a:t>d</a:t>
            </a:r>
            <a:r>
              <a:rPr lang="en-US" sz="2000" baseline="-25000" dirty="0" err="1" smtClean="0">
                <a:latin typeface="Arial" pitchFamily="34" charset="0"/>
              </a:rPr>
              <a:t>extij</a:t>
            </a:r>
            <a:r>
              <a:rPr lang="en-US" sz="2000" dirty="0" smtClean="0">
                <a:latin typeface="Arial" pitchFamily="34" charset="0"/>
              </a:rPr>
              <a:t>, </a:t>
            </a:r>
            <a:r>
              <a:rPr lang="en-US" sz="2000" dirty="0" err="1" smtClean="0">
                <a:latin typeface="Symbol" pitchFamily="18" charset="2"/>
              </a:rPr>
              <a:t>t</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Symbol" pitchFamily="18" charset="2"/>
              </a:rPr>
              <a:t>l</a:t>
            </a:r>
            <a:r>
              <a:rPr lang="en-US" sz="2000" baseline="-25000" dirty="0" err="1" smtClean="0">
                <a:latin typeface="Arial" pitchFamily="34" charset="0"/>
              </a:rPr>
              <a:t>ij</a:t>
            </a:r>
            <a:r>
              <a:rPr lang="en-US" sz="2000" dirty="0" smtClean="0">
                <a:latin typeface="Arial" pitchFamily="34" charset="0"/>
              </a:rPr>
              <a:t>, </a:t>
            </a:r>
            <a:r>
              <a:rPr lang="en-US" sz="2000" dirty="0" err="1" smtClean="0">
                <a:latin typeface="Arial" pitchFamily="34" charset="0"/>
              </a:rPr>
              <a:t>D</a:t>
            </a:r>
            <a:r>
              <a:rPr lang="en-US" sz="2000" baseline="-25000" dirty="0" err="1" smtClean="0">
                <a:latin typeface="Arial" pitchFamily="34" charset="0"/>
              </a:rPr>
              <a:t>ij</a:t>
            </a:r>
            <a:r>
              <a:rPr lang="en-US" sz="2000" dirty="0" smtClean="0">
                <a:latin typeface="Arial" pitchFamily="34" charset="0"/>
              </a:rPr>
              <a:t>&gt; </a:t>
            </a:r>
            <a:r>
              <a:rPr lang="en-US" sz="2000" dirty="0" smtClean="0">
                <a:latin typeface="+mn-lt"/>
              </a:rPr>
              <a:t>is an atomic component;</a:t>
            </a:r>
          </a:p>
          <a:p>
            <a:pPr marL="342900" indent="-342900" algn="just">
              <a:spcBef>
                <a:spcPct val="20000"/>
              </a:spcBef>
              <a:buClr>
                <a:schemeClr val="accent1"/>
              </a:buClr>
              <a:buSzPct val="70000"/>
              <a:buFont typeface="Monotype Sorts" pitchFamily="2" charset="2"/>
              <a:buChar char="n"/>
            </a:pPr>
            <a:endParaRPr lang="en-US" sz="2000" dirty="0">
              <a:latin typeface="Arial" pitchFamily="34" charset="0"/>
            </a:endParaRPr>
          </a:p>
          <a:p>
            <a:pPr marL="342900" indent="-342900" algn="just">
              <a:spcBef>
                <a:spcPct val="20000"/>
              </a:spcBef>
              <a:buClr>
                <a:schemeClr val="accent1"/>
              </a:buClr>
              <a:buSzPct val="70000"/>
              <a:buFont typeface="Monotype Sorts" pitchFamily="2" charset="2"/>
              <a:buChar char="n"/>
            </a:pPr>
            <a:endParaRPr lang="es-ES_tradnl" sz="2000" dirty="0">
              <a:latin typeface="Arial" pitchFamily="34" charset="0"/>
            </a:endParaRPr>
          </a:p>
        </p:txBody>
      </p:sp>
      <p:sp>
        <p:nvSpPr>
          <p:cNvPr id="25603" name="Rectangle 4"/>
          <p:cNvSpPr>
            <a:spLocks noGrp="1" noChangeArrowheads="1"/>
          </p:cNvSpPr>
          <p:nvPr>
            <p:ph type="title"/>
          </p:nvPr>
        </p:nvSpPr>
        <p:spPr>
          <a:xfrm>
            <a:off x="0" y="1"/>
            <a:ext cx="5580112" cy="685799"/>
          </a:xfrm>
        </p:spPr>
        <p:txBody>
          <a:bodyPr>
            <a:normAutofit fontScale="90000"/>
          </a:bodyPr>
          <a:lstStyle/>
          <a:p>
            <a:r>
              <a:rPr lang="en-US"/>
              <a:t>Gen</a:t>
            </a:r>
            <a:r>
              <a:rPr lang="en-US" smtClean="0"/>
              <a:t>eric Coupled </a:t>
            </a:r>
            <a:r>
              <a:rPr lang="en-US" smtClean="0">
                <a:solidFill>
                  <a:srgbClr val="FF0000"/>
                </a:solidFill>
              </a:rPr>
              <a:t>binary</a:t>
            </a:r>
            <a:r>
              <a:rPr lang="en-US" smtClean="0"/>
              <a:t> (2D) </a:t>
            </a:r>
            <a:r>
              <a:rPr lang="en-US" dirty="0" smtClean="0"/>
              <a:t>Cell-DEVS </a:t>
            </a:r>
          </a:p>
        </p:txBody>
      </p:sp>
      <p:sp>
        <p:nvSpPr>
          <p:cNvPr id="5" name="Text Placeholder 4"/>
          <p:cNvSpPr>
            <a:spLocks noGrp="1"/>
          </p:cNvSpPr>
          <p:nvPr>
            <p:ph type="body" sz="quarter" idx="12"/>
          </p:nvPr>
        </p:nvSpPr>
        <p:spPr/>
        <p:txBody>
          <a:bodyPr/>
          <a:lstStyle/>
          <a:p>
            <a:endParaRPr lang="es-AR"/>
          </a:p>
        </p:txBody>
      </p:sp>
      <p:sp>
        <p:nvSpPr>
          <p:cNvPr id="6" name="Text Placeholder 5"/>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107504" y="764704"/>
            <a:ext cx="8928992" cy="5688632"/>
          </a:xfrm>
          <a:prstGeom prst="rect">
            <a:avLst/>
          </a:prstGeom>
          <a:noFill/>
          <a:ln w="9525">
            <a:noFill/>
            <a:miter lim="800000"/>
            <a:headEnd/>
            <a:tailEnd/>
          </a:ln>
        </p:spPr>
        <p:txBody>
          <a:bodyPr/>
          <a:lstStyle/>
          <a:p>
            <a:pPr marL="342900" indent="-342900" algn="l">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B </a:t>
            </a:r>
            <a:r>
              <a:rPr lang="en-US" sz="2000" dirty="0">
                <a:latin typeface="Arial" pitchFamily="34" charset="0"/>
              </a:rPr>
              <a:t>= {</a:t>
            </a:r>
            <a:r>
              <a:rPr lang="en-US" sz="2000" dirty="0">
                <a:latin typeface="Symbol" pitchFamily="18" charset="2"/>
              </a:rPr>
              <a:t>Æ</a:t>
            </a:r>
            <a:r>
              <a:rPr lang="en-US" sz="2000" dirty="0">
                <a:latin typeface="Arial" pitchFamily="34" charset="0"/>
              </a:rPr>
              <a:t>} </a:t>
            </a:r>
            <a:r>
              <a:rPr lang="en-US" sz="2000" dirty="0">
                <a:latin typeface="+mn-lt"/>
              </a:rPr>
              <a:t>if the cell space is “wrapped”, </a:t>
            </a:r>
            <a:r>
              <a:rPr lang="en-US" sz="2000" dirty="0" smtClean="0">
                <a:latin typeface="+mn-lt"/>
              </a:rPr>
              <a:t>or</a:t>
            </a:r>
          </a:p>
          <a:p>
            <a:pPr marL="342900" indent="-342900" algn="l">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B</a:t>
            </a:r>
            <a:r>
              <a:rPr lang="en-US" sz="2000" dirty="0" smtClean="0">
                <a:latin typeface="Arial" pitchFamily="34" charset="0"/>
              </a:rPr>
              <a:t> </a:t>
            </a:r>
            <a:r>
              <a:rPr lang="en-US" sz="2000" dirty="0">
                <a:latin typeface="Arial" pitchFamily="34" charset="0"/>
              </a:rPr>
              <a:t>= {</a:t>
            </a:r>
            <a:r>
              <a:rPr lang="en-US" sz="2000" dirty="0" err="1">
                <a:latin typeface="Arial" pitchFamily="34" charset="0"/>
              </a:rPr>
              <a:t>C</a:t>
            </a:r>
            <a:r>
              <a:rPr lang="en-US" sz="2000" baseline="-25000" dirty="0" err="1">
                <a:latin typeface="Arial" pitchFamily="34" charset="0"/>
              </a:rPr>
              <a:t>ij</a:t>
            </a:r>
            <a:r>
              <a:rPr lang="en-US" sz="2000" dirty="0">
                <a:latin typeface="Arial" pitchFamily="34" charset="0"/>
              </a:rPr>
              <a:t> / (</a:t>
            </a:r>
            <a:r>
              <a:rPr lang="en-US" sz="2000" dirty="0" err="1">
                <a:latin typeface="Arial" pitchFamily="34" charset="0"/>
              </a:rPr>
              <a:t>i</a:t>
            </a:r>
            <a:r>
              <a:rPr lang="en-US" sz="2000" dirty="0">
                <a:latin typeface="Arial" pitchFamily="34" charset="0"/>
              </a:rPr>
              <a:t> = 1 </a:t>
            </a:r>
            <a:r>
              <a:rPr lang="en-US" sz="2000" dirty="0">
                <a:latin typeface="Symbol" pitchFamily="18" charset="2"/>
              </a:rPr>
              <a:t>Ú</a:t>
            </a:r>
            <a:r>
              <a:rPr lang="en-US" sz="2000" dirty="0">
                <a:latin typeface="Arial" pitchFamily="34" charset="0"/>
              </a:rPr>
              <a:t> </a:t>
            </a:r>
            <a:r>
              <a:rPr lang="en-US" sz="2000" dirty="0" err="1">
                <a:latin typeface="Arial" pitchFamily="34" charset="0"/>
              </a:rPr>
              <a:t>i</a:t>
            </a:r>
            <a:r>
              <a:rPr lang="en-US" sz="2000" dirty="0">
                <a:latin typeface="Arial" pitchFamily="34" charset="0"/>
              </a:rPr>
              <a:t> = f) </a:t>
            </a:r>
            <a:r>
              <a:rPr lang="en-US" sz="2000" dirty="0">
                <a:latin typeface="Symbol" pitchFamily="18" charset="2"/>
              </a:rPr>
              <a:t>Ù</a:t>
            </a:r>
            <a:r>
              <a:rPr lang="en-US" sz="2000" dirty="0">
                <a:latin typeface="Arial" pitchFamily="34" charset="0"/>
              </a:rPr>
              <a:t> (j = 1 </a:t>
            </a:r>
            <a:r>
              <a:rPr lang="en-US" sz="2000" dirty="0">
                <a:latin typeface="Symbol" pitchFamily="18" charset="2"/>
              </a:rPr>
              <a:t>Ú</a:t>
            </a:r>
            <a:r>
              <a:rPr lang="en-US" sz="2000" dirty="0">
                <a:latin typeface="Arial" pitchFamily="34" charset="0"/>
              </a:rPr>
              <a:t> j = c) </a:t>
            </a:r>
            <a:r>
              <a:rPr lang="en-US" sz="2000" dirty="0">
                <a:latin typeface="Symbol" pitchFamily="18" charset="2"/>
              </a:rPr>
              <a:t>Ù</a:t>
            </a:r>
            <a:r>
              <a:rPr lang="en-US" sz="2000" dirty="0">
                <a:latin typeface="Arial" pitchFamily="34" charset="0"/>
              </a:rPr>
              <a:t> </a:t>
            </a:r>
            <a:r>
              <a:rPr lang="en-US" sz="2000" dirty="0" err="1">
                <a:latin typeface="Arial" pitchFamily="34" charset="0"/>
              </a:rPr>
              <a:t>C</a:t>
            </a:r>
            <a:r>
              <a:rPr lang="en-US" sz="2000" baseline="-25000" dirty="0" err="1">
                <a:latin typeface="Arial" pitchFamily="34" charset="0"/>
              </a:rPr>
              <a:t>ij</a:t>
            </a:r>
            <a:r>
              <a:rPr lang="en-US" sz="2000" baseline="-25000" dirty="0">
                <a:latin typeface="Arial" pitchFamily="34" charset="0"/>
              </a:rPr>
              <a:t> </a:t>
            </a:r>
            <a:r>
              <a:rPr lang="en-US" sz="2000" dirty="0">
                <a:latin typeface="Symbol" pitchFamily="18" charset="2"/>
              </a:rPr>
              <a:t>Î</a:t>
            </a:r>
            <a:r>
              <a:rPr lang="en-US" sz="2000" dirty="0">
                <a:latin typeface="Arial" pitchFamily="34" charset="0"/>
              </a:rPr>
              <a:t> C</a:t>
            </a:r>
            <a:r>
              <a:rPr lang="en-US" sz="2000" dirty="0">
                <a:latin typeface="Symbol" pitchFamily="18" charset="2"/>
              </a:rPr>
              <a:t> Ù</a:t>
            </a:r>
            <a:r>
              <a:rPr lang="en-US" sz="2000" dirty="0">
                <a:latin typeface="Arial" pitchFamily="34" charset="0"/>
              </a:rPr>
              <a:t> </a:t>
            </a:r>
            <a:r>
              <a:rPr lang="en-US" sz="2000" dirty="0" err="1">
                <a:latin typeface="Arial" pitchFamily="34" charset="0"/>
              </a:rPr>
              <a:t>C</a:t>
            </a:r>
            <a:r>
              <a:rPr lang="en-US" sz="2000" baseline="-25000" dirty="0" err="1">
                <a:latin typeface="Arial" pitchFamily="34" charset="0"/>
              </a:rPr>
              <a:t>ij</a:t>
            </a:r>
            <a:r>
              <a:rPr lang="en-US" sz="2000" dirty="0">
                <a:latin typeface="Arial" pitchFamily="34" charset="0"/>
              </a:rPr>
              <a:t> = &lt; </a:t>
            </a:r>
            <a:r>
              <a:rPr lang="en-US" sz="2000" dirty="0" err="1">
                <a:latin typeface="Arial" pitchFamily="34" charset="0"/>
              </a:rPr>
              <a:t>I</a:t>
            </a:r>
            <a:r>
              <a:rPr lang="en-US" sz="2000" baseline="-25000" dirty="0" err="1">
                <a:latin typeface="Arial" pitchFamily="34" charset="0"/>
              </a:rPr>
              <a:t>ij</a:t>
            </a:r>
            <a:r>
              <a:rPr lang="en-US" sz="2000" dirty="0">
                <a:latin typeface="Arial" pitchFamily="34" charset="0"/>
              </a:rPr>
              <a:t>, </a:t>
            </a:r>
            <a:r>
              <a:rPr lang="en-US" sz="2000" dirty="0" err="1">
                <a:latin typeface="Arial" pitchFamily="34" charset="0"/>
              </a:rPr>
              <a:t>X</a:t>
            </a:r>
            <a:r>
              <a:rPr lang="en-US" sz="2000" baseline="-25000" dirty="0" err="1">
                <a:latin typeface="Arial" pitchFamily="34" charset="0"/>
              </a:rPr>
              <a:t>ij</a:t>
            </a:r>
            <a:r>
              <a:rPr lang="en-US" sz="2000" dirty="0">
                <a:latin typeface="Arial" pitchFamily="34" charset="0"/>
              </a:rPr>
              <a:t>, </a:t>
            </a:r>
            <a:r>
              <a:rPr lang="en-US" sz="2000" dirty="0" err="1">
                <a:latin typeface="Arial" pitchFamily="34" charset="0"/>
              </a:rPr>
              <a:t>Y</a:t>
            </a:r>
            <a:r>
              <a:rPr lang="en-US" sz="2000" baseline="-25000" dirty="0" err="1">
                <a:latin typeface="Arial" pitchFamily="34" charset="0"/>
              </a:rPr>
              <a:t>ij</a:t>
            </a:r>
            <a:r>
              <a:rPr lang="en-US" sz="2000" dirty="0">
                <a:latin typeface="Arial" pitchFamily="34" charset="0"/>
              </a:rPr>
              <a:t>, </a:t>
            </a:r>
            <a:r>
              <a:rPr lang="en-US" sz="2000" dirty="0" err="1">
                <a:latin typeface="Arial" pitchFamily="34" charset="0"/>
              </a:rPr>
              <a:t>S</a:t>
            </a:r>
            <a:r>
              <a:rPr lang="en-US" sz="2000" baseline="-25000" dirty="0" err="1">
                <a:latin typeface="Arial" pitchFamily="34" charset="0"/>
              </a:rPr>
              <a:t>ij</a:t>
            </a:r>
            <a:r>
              <a:rPr lang="en-US" sz="2000" dirty="0">
                <a:latin typeface="Arial" pitchFamily="34" charset="0"/>
              </a:rPr>
              <a:t>, </a:t>
            </a:r>
            <a:r>
              <a:rPr lang="en-US" sz="2000" dirty="0" err="1">
                <a:latin typeface="Arial" pitchFamily="34" charset="0"/>
              </a:rPr>
              <a:t>N</a:t>
            </a:r>
            <a:r>
              <a:rPr lang="en-US" sz="2000" baseline="-25000" dirty="0" err="1">
                <a:latin typeface="Arial" pitchFamily="34" charset="0"/>
              </a:rPr>
              <a:t>ij</a:t>
            </a:r>
            <a:r>
              <a:rPr lang="en-US" sz="2000" dirty="0">
                <a:latin typeface="Arial" pitchFamily="34" charset="0"/>
              </a:rPr>
              <a:t>, </a:t>
            </a:r>
            <a:r>
              <a:rPr lang="en-US" sz="2000" dirty="0" err="1">
                <a:latin typeface="Arial" pitchFamily="34" charset="0"/>
              </a:rPr>
              <a:t>d</a:t>
            </a:r>
            <a:r>
              <a:rPr lang="en-US" sz="2000" baseline="-25000" dirty="0" err="1">
                <a:latin typeface="Arial" pitchFamily="34" charset="0"/>
              </a:rPr>
              <a:t>ij</a:t>
            </a:r>
            <a:r>
              <a:rPr lang="en-US" sz="2000" dirty="0">
                <a:latin typeface="Arial" pitchFamily="34" charset="0"/>
              </a:rPr>
              <a:t>, 	</a:t>
            </a:r>
            <a:r>
              <a:rPr lang="en-US" sz="2000" dirty="0" err="1">
                <a:latin typeface="Symbol" pitchFamily="18" charset="2"/>
              </a:rPr>
              <a:t>d</a:t>
            </a:r>
            <a:r>
              <a:rPr lang="en-US" sz="2000" baseline="-25000" dirty="0" err="1">
                <a:latin typeface="Arial" pitchFamily="34" charset="0"/>
              </a:rPr>
              <a:t>intij</a:t>
            </a:r>
            <a:r>
              <a:rPr lang="en-US" sz="2000" dirty="0">
                <a:latin typeface="Arial" pitchFamily="34" charset="0"/>
              </a:rPr>
              <a:t>, </a:t>
            </a:r>
            <a:r>
              <a:rPr lang="en-US" sz="2000" dirty="0" err="1">
                <a:latin typeface="Symbol" pitchFamily="18" charset="2"/>
              </a:rPr>
              <a:t>d</a:t>
            </a:r>
            <a:r>
              <a:rPr lang="en-US" sz="2000" baseline="-25000" dirty="0" err="1">
                <a:latin typeface="Arial" pitchFamily="34" charset="0"/>
              </a:rPr>
              <a:t>extij</a:t>
            </a:r>
            <a:r>
              <a:rPr lang="en-US" sz="2000" dirty="0">
                <a:latin typeface="Arial" pitchFamily="34" charset="0"/>
              </a:rPr>
              <a:t>, </a:t>
            </a:r>
            <a:r>
              <a:rPr lang="en-US" sz="2000" dirty="0" err="1">
                <a:latin typeface="Symbol" pitchFamily="18" charset="2"/>
              </a:rPr>
              <a:t>t</a:t>
            </a:r>
            <a:r>
              <a:rPr lang="en-US" sz="2000" baseline="-25000" dirty="0" err="1">
                <a:latin typeface="Arial" pitchFamily="34" charset="0"/>
              </a:rPr>
              <a:t>ij</a:t>
            </a:r>
            <a:r>
              <a:rPr lang="en-US" sz="2000" dirty="0">
                <a:latin typeface="Arial" pitchFamily="34" charset="0"/>
              </a:rPr>
              <a:t>, </a:t>
            </a:r>
            <a:r>
              <a:rPr lang="en-US" sz="2000" dirty="0" err="1">
                <a:latin typeface="Symbol" pitchFamily="18" charset="2"/>
              </a:rPr>
              <a:t>l</a:t>
            </a:r>
            <a:r>
              <a:rPr lang="en-US" sz="2000" baseline="-25000" dirty="0" err="1">
                <a:latin typeface="Arial" pitchFamily="34" charset="0"/>
              </a:rPr>
              <a:t>ij</a:t>
            </a:r>
            <a:r>
              <a:rPr lang="en-US" sz="2000" dirty="0">
                <a:latin typeface="Arial" pitchFamily="34" charset="0"/>
              </a:rPr>
              <a:t>, </a:t>
            </a:r>
            <a:r>
              <a:rPr lang="en-US" sz="2000" dirty="0" err="1">
                <a:latin typeface="Arial" pitchFamily="34" charset="0"/>
              </a:rPr>
              <a:t>D</a:t>
            </a:r>
            <a:r>
              <a:rPr lang="en-US" sz="2000" baseline="-25000" dirty="0" err="1">
                <a:latin typeface="Arial" pitchFamily="34" charset="0"/>
              </a:rPr>
              <a:t>ij</a:t>
            </a:r>
            <a:r>
              <a:rPr lang="en-US" sz="2000" dirty="0">
                <a:latin typeface="Arial" pitchFamily="34" charset="0"/>
              </a:rPr>
              <a:t>&gt; </a:t>
            </a:r>
            <a:r>
              <a:rPr lang="en-US" sz="2000" dirty="0">
                <a:latin typeface="+mn-lt"/>
              </a:rPr>
              <a:t>is an atomic cell}, if the border has </a:t>
            </a:r>
            <a:r>
              <a:rPr lang="en-US" sz="2000" dirty="0" smtClean="0">
                <a:latin typeface="+mn-lt"/>
              </a:rPr>
              <a:t>different</a:t>
            </a:r>
            <a:r>
              <a:rPr lang="en-US" sz="2000" dirty="0">
                <a:latin typeface="+mn-lt"/>
              </a:rPr>
              <a:t> </a:t>
            </a:r>
            <a:r>
              <a:rPr lang="en-US" sz="2000" dirty="0" smtClean="0">
                <a:latin typeface="+mn-lt"/>
              </a:rPr>
              <a:t>behavior </a:t>
            </a:r>
            <a:r>
              <a:rPr lang="en-US" sz="2000" dirty="0">
                <a:latin typeface="+mn-lt"/>
              </a:rPr>
              <a:t>than the rest of the cell space.</a:t>
            </a:r>
          </a:p>
          <a:p>
            <a:pPr marL="342900" indent="-342900" algn="l">
              <a:spcBef>
                <a:spcPct val="20000"/>
              </a:spcBef>
              <a:buClr>
                <a:schemeClr val="accent1"/>
              </a:buClr>
              <a:buSzPct val="70000"/>
              <a:buFont typeface="Monotype Sorts" pitchFamily="2" charset="2"/>
              <a:buNone/>
            </a:pPr>
            <a:endParaRPr lang="en-US" sz="2000" dirty="0">
              <a:latin typeface="Arial" pitchFamily="34" charset="0"/>
            </a:endParaRPr>
          </a:p>
          <a:p>
            <a:pPr marL="342900" indent="-342900" algn="l">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Z</a:t>
            </a:r>
            <a:r>
              <a:rPr lang="en-US" sz="2000" dirty="0">
                <a:latin typeface="Arial" pitchFamily="34" charset="0"/>
              </a:rPr>
              <a:t>: </a:t>
            </a:r>
            <a:r>
              <a:rPr lang="en-US" sz="2000" dirty="0" err="1">
                <a:latin typeface="Arial" pitchFamily="34" charset="0"/>
              </a:rPr>
              <a:t>I</a:t>
            </a:r>
            <a:r>
              <a:rPr lang="en-US" sz="2000" baseline="-25000" dirty="0" err="1">
                <a:latin typeface="Arial" pitchFamily="34" charset="0"/>
              </a:rPr>
              <a:t>ij</a:t>
            </a:r>
            <a:r>
              <a:rPr lang="en-US" sz="2000" dirty="0">
                <a:latin typeface="Arial" pitchFamily="34" charset="0"/>
              </a:rPr>
              <a:t> </a:t>
            </a:r>
            <a:r>
              <a:rPr lang="en-US" sz="2000" dirty="0">
                <a:latin typeface="Symbol" pitchFamily="18" charset="2"/>
              </a:rPr>
              <a:t>® </a:t>
            </a:r>
            <a:r>
              <a:rPr lang="en-US" sz="2000" dirty="0" err="1">
                <a:latin typeface="Symbol" pitchFamily="18" charset="2"/>
              </a:rPr>
              <a:t>I</a:t>
            </a:r>
            <a:r>
              <a:rPr lang="en-US" sz="2000" baseline="-25000" dirty="0" err="1">
                <a:latin typeface="Arial" pitchFamily="34" charset="0"/>
              </a:rPr>
              <a:t>kl</a:t>
            </a:r>
            <a:r>
              <a:rPr lang="en-US" sz="2000" dirty="0">
                <a:latin typeface="Symbol" pitchFamily="18" charset="2"/>
              </a:rPr>
              <a:t>,</a:t>
            </a:r>
            <a:r>
              <a:rPr lang="en-US" sz="2000" dirty="0">
                <a:latin typeface="Arial" pitchFamily="34" charset="0"/>
              </a:rPr>
              <a:t> </a:t>
            </a:r>
            <a:r>
              <a:rPr lang="en-US" sz="2000" dirty="0">
                <a:latin typeface="+mn-lt"/>
              </a:rPr>
              <a:t>defined </a:t>
            </a:r>
            <a:r>
              <a:rPr lang="en-US" sz="2000" dirty="0" smtClean="0">
                <a:latin typeface="+mn-lt"/>
              </a:rPr>
              <a:t>by</a:t>
            </a:r>
            <a:endParaRPr lang="en-US" sz="2000" dirty="0">
              <a:latin typeface="+mn-lt"/>
            </a:endParaRPr>
          </a:p>
          <a:p>
            <a:pPr marL="800100" lvl="1" indent="-342900" algn="l">
              <a:spcBef>
                <a:spcPct val="20000"/>
              </a:spcBef>
              <a:buClr>
                <a:schemeClr val="accent1"/>
              </a:buClr>
              <a:buSzPct val="70000"/>
              <a:buFont typeface="Arial" pitchFamily="34" charset="0"/>
              <a:buChar char="•"/>
            </a:pPr>
            <a:r>
              <a:rPr lang="en-US" sz="1800" b="1" dirty="0">
                <a:latin typeface="Arial" pitchFamily="34" charset="0"/>
              </a:rPr>
              <a:t>Z</a:t>
            </a:r>
            <a:r>
              <a:rPr lang="en-US" sz="1800" dirty="0">
                <a:latin typeface="Arial" pitchFamily="34" charset="0"/>
              </a:rPr>
              <a:t>(</a:t>
            </a:r>
            <a:r>
              <a:rPr lang="en-US" sz="1800" dirty="0" err="1">
                <a:latin typeface="Arial" pitchFamily="34" charset="0"/>
              </a:rPr>
              <a:t>P</a:t>
            </a:r>
            <a:r>
              <a:rPr lang="en-US" sz="1800" baseline="-25000" dirty="0" err="1">
                <a:latin typeface="Arial" pitchFamily="34" charset="0"/>
              </a:rPr>
              <a:t>ij</a:t>
            </a:r>
            <a:r>
              <a:rPr lang="en-US" sz="1800" baseline="30000" dirty="0" err="1">
                <a:latin typeface="Arial" pitchFamily="34" charset="0"/>
              </a:rPr>
              <a:t>Y</a:t>
            </a:r>
            <a:r>
              <a:rPr lang="en-US" sz="1800" baseline="-25000" dirty="0" err="1">
                <a:latin typeface="Arial" pitchFamily="34" charset="0"/>
              </a:rPr>
              <a:t>q</a:t>
            </a:r>
            <a:r>
              <a:rPr lang="en-US" sz="1800" dirty="0">
                <a:latin typeface="Arial" pitchFamily="34" charset="0"/>
              </a:rPr>
              <a:t>) = </a:t>
            </a:r>
            <a:r>
              <a:rPr lang="en-US" sz="1800" dirty="0" err="1">
                <a:latin typeface="Arial" pitchFamily="34" charset="0"/>
              </a:rPr>
              <a:t>P</a:t>
            </a:r>
            <a:r>
              <a:rPr lang="en-US" sz="1800" baseline="-25000" dirty="0" err="1">
                <a:latin typeface="Arial" pitchFamily="34" charset="0"/>
              </a:rPr>
              <a:t>kl</a:t>
            </a:r>
            <a:r>
              <a:rPr lang="en-US" sz="1800" baseline="30000" dirty="0" err="1">
                <a:latin typeface="Arial" pitchFamily="34" charset="0"/>
              </a:rPr>
              <a:t>X</a:t>
            </a:r>
            <a:r>
              <a:rPr lang="en-US" sz="1800" baseline="-25000" dirty="0" err="1">
                <a:latin typeface="Arial" pitchFamily="34" charset="0"/>
              </a:rPr>
              <a:t>q</a:t>
            </a:r>
            <a:r>
              <a:rPr lang="en-US" sz="1800" dirty="0">
                <a:latin typeface="Arial" pitchFamily="34" charset="0"/>
              </a:rPr>
              <a:t>, with (q </a:t>
            </a:r>
            <a:r>
              <a:rPr lang="en-US" sz="1800" dirty="0">
                <a:latin typeface="Symbol" pitchFamily="18" charset="2"/>
              </a:rPr>
              <a:t>Î</a:t>
            </a:r>
            <a:r>
              <a:rPr lang="en-US" sz="1800" dirty="0">
                <a:latin typeface="Arial" pitchFamily="34" charset="0"/>
              </a:rPr>
              <a:t> </a:t>
            </a:r>
            <a:r>
              <a:rPr lang="en-US" sz="1800" b="1" dirty="0">
                <a:latin typeface="Arial" pitchFamily="34" charset="0"/>
              </a:rPr>
              <a:t>N</a:t>
            </a:r>
            <a:r>
              <a:rPr lang="en-US" sz="1800" dirty="0">
                <a:latin typeface="Arial" pitchFamily="34" charset="0"/>
              </a:rPr>
              <a:t>, q </a:t>
            </a:r>
            <a:r>
              <a:rPr lang="en-US" sz="1800" dirty="0">
                <a:latin typeface="Symbol" pitchFamily="18" charset="2"/>
              </a:rPr>
              <a:t>Î</a:t>
            </a:r>
            <a:r>
              <a:rPr lang="en-US" sz="1800" dirty="0">
                <a:latin typeface="Arial" pitchFamily="34" charset="0"/>
              </a:rPr>
              <a:t> [1,</a:t>
            </a:r>
            <a:r>
              <a:rPr lang="en-US" sz="1800" dirty="0">
                <a:latin typeface="Symbol" pitchFamily="18" charset="2"/>
              </a:rPr>
              <a:t>h</a:t>
            </a:r>
            <a:r>
              <a:rPr lang="en-US" sz="1800" dirty="0">
                <a:latin typeface="Arial" pitchFamily="34" charset="0"/>
              </a:rPr>
              <a:t>]) </a:t>
            </a:r>
            <a:r>
              <a:rPr lang="en-US" sz="1800" dirty="0">
                <a:latin typeface="Symbol" pitchFamily="18" charset="2"/>
              </a:rPr>
              <a:t>Ù</a:t>
            </a:r>
            <a:r>
              <a:rPr lang="en-US" sz="1800" dirty="0">
                <a:latin typeface="Arial" pitchFamily="34" charset="0"/>
              </a:rPr>
              <a:t> </a:t>
            </a:r>
            <a:r>
              <a:rPr lang="en-US" sz="1800" dirty="0">
                <a:latin typeface="Symbol" pitchFamily="18" charset="2"/>
              </a:rPr>
              <a:t>" (</a:t>
            </a:r>
            <a:r>
              <a:rPr lang="en-US" sz="1800" dirty="0" err="1">
                <a:latin typeface="Arial" pitchFamily="34" charset="0"/>
              </a:rPr>
              <a:t>r,s</a:t>
            </a:r>
            <a:r>
              <a:rPr lang="en-US" sz="1800" dirty="0">
                <a:latin typeface="Arial" pitchFamily="34" charset="0"/>
              </a:rPr>
              <a:t>) </a:t>
            </a:r>
            <a:r>
              <a:rPr lang="en-US" sz="1800" dirty="0">
                <a:latin typeface="Symbol" pitchFamily="18" charset="2"/>
              </a:rPr>
              <a:t>Î</a:t>
            </a:r>
            <a:r>
              <a:rPr lang="en-US" sz="1800" dirty="0">
                <a:latin typeface="Arial" pitchFamily="34" charset="0"/>
              </a:rPr>
              <a:t> N, k = (</a:t>
            </a:r>
            <a:r>
              <a:rPr lang="en-US" sz="1800" dirty="0" err="1">
                <a:latin typeface="Arial" pitchFamily="34" charset="0"/>
              </a:rPr>
              <a:t>i+r</a:t>
            </a:r>
            <a:r>
              <a:rPr lang="en-US" sz="1800" dirty="0">
                <a:latin typeface="Arial" pitchFamily="34" charset="0"/>
              </a:rPr>
              <a:t>) mod f; l = (</a:t>
            </a:r>
            <a:r>
              <a:rPr lang="en-US" sz="1800" dirty="0" err="1">
                <a:latin typeface="Arial" pitchFamily="34" charset="0"/>
              </a:rPr>
              <a:t>j+s</a:t>
            </a:r>
            <a:r>
              <a:rPr lang="en-US" sz="1800" dirty="0">
                <a:latin typeface="Arial" pitchFamily="34" charset="0"/>
              </a:rPr>
              <a:t>) mod c;  and </a:t>
            </a:r>
          </a:p>
          <a:p>
            <a:pPr marL="800100" lvl="1" indent="-342900" algn="l">
              <a:spcBef>
                <a:spcPct val="20000"/>
              </a:spcBef>
              <a:buClr>
                <a:schemeClr val="accent1"/>
              </a:buClr>
              <a:buSzPct val="70000"/>
              <a:buFont typeface="Arial" pitchFamily="34" charset="0"/>
              <a:buChar char="•"/>
            </a:pPr>
            <a:r>
              <a:rPr lang="en-US" sz="1800" b="1" dirty="0">
                <a:latin typeface="Arial" pitchFamily="34" charset="0"/>
              </a:rPr>
              <a:t>Z</a:t>
            </a:r>
            <a:r>
              <a:rPr lang="en-US" sz="1800" dirty="0">
                <a:latin typeface="Arial" pitchFamily="34" charset="0"/>
              </a:rPr>
              <a:t>(</a:t>
            </a:r>
            <a:r>
              <a:rPr lang="en-US" sz="1800" dirty="0" err="1">
                <a:latin typeface="Arial" pitchFamily="34" charset="0"/>
              </a:rPr>
              <a:t>P</a:t>
            </a:r>
            <a:r>
              <a:rPr lang="en-US" sz="1800" baseline="-25000" dirty="0" err="1">
                <a:latin typeface="Arial" pitchFamily="34" charset="0"/>
              </a:rPr>
              <a:t>ij</a:t>
            </a:r>
            <a:r>
              <a:rPr lang="en-US" sz="1800" baseline="30000" dirty="0" err="1">
                <a:latin typeface="Arial" pitchFamily="34" charset="0"/>
              </a:rPr>
              <a:t>X</a:t>
            </a:r>
            <a:r>
              <a:rPr lang="en-US" sz="1800" baseline="-25000" dirty="0" err="1">
                <a:latin typeface="Arial" pitchFamily="34" charset="0"/>
              </a:rPr>
              <a:t>q</a:t>
            </a:r>
            <a:r>
              <a:rPr lang="en-US" sz="1800" dirty="0">
                <a:latin typeface="Arial" pitchFamily="34" charset="0"/>
              </a:rPr>
              <a:t>) = </a:t>
            </a:r>
            <a:r>
              <a:rPr lang="en-US" sz="1800" dirty="0" err="1">
                <a:latin typeface="Arial" pitchFamily="34" charset="0"/>
              </a:rPr>
              <a:t>P</a:t>
            </a:r>
            <a:r>
              <a:rPr lang="en-US" sz="1800" baseline="-25000" dirty="0" err="1">
                <a:latin typeface="Arial" pitchFamily="34" charset="0"/>
              </a:rPr>
              <a:t>kl</a:t>
            </a:r>
            <a:r>
              <a:rPr lang="en-US" sz="1800" baseline="30000" dirty="0" err="1">
                <a:latin typeface="Arial" pitchFamily="34" charset="0"/>
              </a:rPr>
              <a:t>Y</a:t>
            </a:r>
            <a:r>
              <a:rPr lang="en-US" sz="1800" baseline="-25000" dirty="0" err="1">
                <a:latin typeface="Arial" pitchFamily="34" charset="0"/>
              </a:rPr>
              <a:t>q</a:t>
            </a:r>
            <a:r>
              <a:rPr lang="en-US" sz="1800" dirty="0">
                <a:latin typeface="Arial" pitchFamily="34" charset="0"/>
              </a:rPr>
              <a:t>, with (q </a:t>
            </a:r>
            <a:r>
              <a:rPr lang="en-US" sz="1800" dirty="0">
                <a:latin typeface="Symbol" pitchFamily="18" charset="2"/>
              </a:rPr>
              <a:t>Î</a:t>
            </a:r>
            <a:r>
              <a:rPr lang="en-US" sz="1800" dirty="0">
                <a:latin typeface="Arial" pitchFamily="34" charset="0"/>
              </a:rPr>
              <a:t> </a:t>
            </a:r>
            <a:r>
              <a:rPr lang="en-US" sz="1800" b="1" dirty="0">
                <a:latin typeface="Arial" pitchFamily="34" charset="0"/>
              </a:rPr>
              <a:t>N</a:t>
            </a:r>
            <a:r>
              <a:rPr lang="en-US" sz="1800" dirty="0">
                <a:latin typeface="Arial" pitchFamily="34" charset="0"/>
              </a:rPr>
              <a:t>, q </a:t>
            </a:r>
            <a:r>
              <a:rPr lang="en-US" sz="1800" dirty="0">
                <a:latin typeface="Symbol" pitchFamily="18" charset="2"/>
              </a:rPr>
              <a:t>Î</a:t>
            </a:r>
            <a:r>
              <a:rPr lang="en-US" sz="1800" dirty="0">
                <a:latin typeface="Arial" pitchFamily="34" charset="0"/>
              </a:rPr>
              <a:t> [1,</a:t>
            </a:r>
            <a:r>
              <a:rPr lang="en-US" sz="1800" dirty="0">
                <a:latin typeface="Symbol" pitchFamily="18" charset="2"/>
              </a:rPr>
              <a:t>h</a:t>
            </a:r>
            <a:r>
              <a:rPr lang="en-US" sz="1800" dirty="0">
                <a:latin typeface="Arial" pitchFamily="34" charset="0"/>
              </a:rPr>
              <a:t>]) </a:t>
            </a:r>
            <a:r>
              <a:rPr lang="en-US" sz="1800" dirty="0">
                <a:latin typeface="Symbol" pitchFamily="18" charset="2"/>
              </a:rPr>
              <a:t>Ù</a:t>
            </a:r>
            <a:r>
              <a:rPr lang="en-US" sz="1800" dirty="0">
                <a:latin typeface="Arial" pitchFamily="34" charset="0"/>
              </a:rPr>
              <a:t> </a:t>
            </a:r>
            <a:r>
              <a:rPr lang="en-US" sz="1800" dirty="0">
                <a:latin typeface="Symbol" pitchFamily="18" charset="2"/>
              </a:rPr>
              <a:t>" (</a:t>
            </a:r>
            <a:r>
              <a:rPr lang="en-US" sz="1800" dirty="0" err="1">
                <a:latin typeface="Arial" pitchFamily="34" charset="0"/>
              </a:rPr>
              <a:t>r,s</a:t>
            </a:r>
            <a:r>
              <a:rPr lang="en-US" sz="1800" dirty="0">
                <a:latin typeface="Arial" pitchFamily="34" charset="0"/>
              </a:rPr>
              <a:t>) </a:t>
            </a:r>
            <a:r>
              <a:rPr lang="en-US" sz="1800" dirty="0">
                <a:latin typeface="Symbol" pitchFamily="18" charset="2"/>
              </a:rPr>
              <a:t>Î</a:t>
            </a:r>
            <a:r>
              <a:rPr lang="en-US" sz="1800" dirty="0">
                <a:latin typeface="Arial" pitchFamily="34" charset="0"/>
              </a:rPr>
              <a:t> N, k = (</a:t>
            </a:r>
            <a:r>
              <a:rPr lang="en-US" sz="1800" dirty="0" err="1">
                <a:latin typeface="Arial" pitchFamily="34" charset="0"/>
              </a:rPr>
              <a:t>i</a:t>
            </a:r>
            <a:r>
              <a:rPr lang="en-US" sz="1800" dirty="0">
                <a:latin typeface="Arial" pitchFamily="34" charset="0"/>
              </a:rPr>
              <a:t>-r) mod f; l = (j-s) mod c</a:t>
            </a:r>
            <a:r>
              <a:rPr lang="en-US" sz="1800" dirty="0" smtClean="0">
                <a:latin typeface="Arial" pitchFamily="34" charset="0"/>
              </a:rPr>
              <a:t>.</a:t>
            </a:r>
            <a:endParaRPr lang="en-US" sz="1800" dirty="0">
              <a:latin typeface="Arial" pitchFamily="34" charset="0"/>
            </a:endParaRPr>
          </a:p>
          <a:p>
            <a:pPr marL="342900" indent="-342900" algn="l">
              <a:spcBef>
                <a:spcPct val="20000"/>
              </a:spcBef>
              <a:buClr>
                <a:schemeClr val="accent1"/>
              </a:buClr>
              <a:buSzPct val="70000"/>
            </a:pPr>
            <a:r>
              <a:rPr lang="en-US" sz="2000" b="1" dirty="0" smtClean="0">
                <a:latin typeface="Symbol" pitchFamily="18" charset="2"/>
              </a:rPr>
              <a:t>-   </a:t>
            </a:r>
            <a:r>
              <a:rPr lang="en-US" sz="2000" b="1" dirty="0" smtClean="0">
                <a:latin typeface="Arial" pitchFamily="34" charset="0"/>
              </a:rPr>
              <a:t>select </a:t>
            </a:r>
            <a:r>
              <a:rPr lang="en-US" sz="2000" dirty="0" smtClean="0">
                <a:latin typeface="Arial" pitchFamily="34" charset="0"/>
              </a:rPr>
              <a:t> </a:t>
            </a:r>
            <a:r>
              <a:rPr lang="en-US" sz="2000" dirty="0">
                <a:latin typeface="Arial" pitchFamily="34" charset="0"/>
              </a:rPr>
              <a:t>= { (</a:t>
            </a:r>
            <a:r>
              <a:rPr lang="en-US" sz="2000" dirty="0" err="1">
                <a:latin typeface="Arial" pitchFamily="34" charset="0"/>
              </a:rPr>
              <a:t>k,l</a:t>
            </a:r>
            <a:r>
              <a:rPr lang="en-US" sz="2000" dirty="0">
                <a:latin typeface="Arial" pitchFamily="34" charset="0"/>
              </a:rPr>
              <a:t>) / (</a:t>
            </a:r>
            <a:r>
              <a:rPr lang="en-US" sz="2000" dirty="0" err="1">
                <a:latin typeface="Arial" pitchFamily="34" charset="0"/>
              </a:rPr>
              <a:t>k,l</a:t>
            </a:r>
            <a:r>
              <a:rPr lang="en-US" sz="2000" dirty="0">
                <a:latin typeface="Arial" pitchFamily="34" charset="0"/>
              </a:rPr>
              <a:t>) </a:t>
            </a:r>
            <a:r>
              <a:rPr lang="en-US" sz="2000" dirty="0">
                <a:latin typeface="Symbol" pitchFamily="18" charset="2"/>
              </a:rPr>
              <a:t>Î</a:t>
            </a:r>
            <a:r>
              <a:rPr lang="en-US" sz="2000" dirty="0">
                <a:latin typeface="Arial" pitchFamily="34" charset="0"/>
              </a:rPr>
              <a:t> N } </a:t>
            </a:r>
            <a:r>
              <a:rPr lang="en-US" sz="2000" dirty="0">
                <a:latin typeface="+mn-lt"/>
              </a:rPr>
              <a:t>is the tie-breaking function.</a:t>
            </a:r>
            <a:endParaRPr lang="es-ES_tradnl" sz="2000" dirty="0">
              <a:latin typeface="+mn-lt"/>
            </a:endParaRPr>
          </a:p>
        </p:txBody>
      </p:sp>
      <p:sp>
        <p:nvSpPr>
          <p:cNvPr id="26627" name="Rectangle 4"/>
          <p:cNvSpPr>
            <a:spLocks noGrp="1" noChangeArrowheads="1"/>
          </p:cNvSpPr>
          <p:nvPr>
            <p:ph type="title"/>
          </p:nvPr>
        </p:nvSpPr>
        <p:spPr>
          <a:xfrm>
            <a:off x="0" y="1"/>
            <a:ext cx="6732240" cy="685799"/>
          </a:xfrm>
        </p:spPr>
        <p:txBody>
          <a:bodyPr>
            <a:normAutofit fontScale="90000"/>
          </a:bodyPr>
          <a:lstStyle/>
          <a:p>
            <a:r>
              <a:rPr lang="en-US"/>
              <a:t>Generic Coupled </a:t>
            </a:r>
            <a:r>
              <a:rPr lang="en-US">
                <a:solidFill>
                  <a:srgbClr val="FF0000"/>
                </a:solidFill>
              </a:rPr>
              <a:t>binary</a:t>
            </a:r>
            <a:r>
              <a:rPr lang="en-US"/>
              <a:t> (2D) Cell-DEVS (</a:t>
            </a:r>
            <a:r>
              <a:rPr lang="en-US" smtClean="0"/>
              <a:t>cont.)</a:t>
            </a:r>
          </a:p>
        </p:txBody>
      </p:sp>
      <p:sp>
        <p:nvSpPr>
          <p:cNvPr id="5" name="Text Placeholder 4"/>
          <p:cNvSpPr>
            <a:spLocks noGrp="1"/>
          </p:cNvSpPr>
          <p:nvPr>
            <p:ph type="body" sz="quarter" idx="12"/>
          </p:nvPr>
        </p:nvSpPr>
        <p:spPr/>
        <p:txBody>
          <a:bodyPr/>
          <a:lstStyle/>
          <a:p>
            <a:endParaRPr lang="es-AR"/>
          </a:p>
        </p:txBody>
      </p:sp>
      <p:sp>
        <p:nvSpPr>
          <p:cNvPr id="6" name="Text Placeholder 5"/>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27650" name="Rectangle 3"/>
          <p:cNvSpPr>
            <a:spLocks noChangeArrowheads="1"/>
          </p:cNvSpPr>
          <p:nvPr/>
        </p:nvSpPr>
        <p:spPr bwMode="auto">
          <a:xfrm>
            <a:off x="107504" y="764704"/>
            <a:ext cx="8928992" cy="5688632"/>
          </a:xfrm>
          <a:prstGeom prst="rect">
            <a:avLst/>
          </a:prstGeom>
          <a:noFill/>
          <a:ln w="9525">
            <a:noFill/>
            <a:miter lim="800000"/>
            <a:headEnd/>
            <a:tailEnd/>
          </a:ln>
        </p:spPr>
        <p:txBody>
          <a:bodyPr/>
          <a:lstStyle/>
          <a:p>
            <a:pPr marL="342900" indent="-342900" algn="l">
              <a:spcBef>
                <a:spcPct val="20000"/>
              </a:spcBef>
              <a:buClr>
                <a:schemeClr val="accent1"/>
              </a:buClr>
              <a:buSzPct val="70000"/>
              <a:buFont typeface="Monotype Sorts" pitchFamily="2" charset="2"/>
              <a:buNone/>
            </a:pPr>
            <a:r>
              <a:rPr lang="en-US" dirty="0">
                <a:latin typeface="Arial" pitchFamily="34" charset="0"/>
              </a:rPr>
              <a:t>CM = &lt; X, Y, D, {M</a:t>
            </a:r>
            <a:r>
              <a:rPr lang="en-US" baseline="-25000" dirty="0">
                <a:latin typeface="Arial" pitchFamily="34" charset="0"/>
              </a:rPr>
              <a:t>i</a:t>
            </a:r>
            <a:r>
              <a:rPr lang="en-US" dirty="0">
                <a:latin typeface="Arial" pitchFamily="34" charset="0"/>
              </a:rPr>
              <a:t>}, {I</a:t>
            </a:r>
            <a:r>
              <a:rPr lang="en-US" baseline="-25000" dirty="0">
                <a:latin typeface="Arial" pitchFamily="34" charset="0"/>
              </a:rPr>
              <a:t>i</a:t>
            </a:r>
            <a:r>
              <a:rPr lang="en-US" dirty="0">
                <a:latin typeface="Arial" pitchFamily="34" charset="0"/>
              </a:rPr>
              <a:t>}, {</a:t>
            </a:r>
            <a:r>
              <a:rPr lang="en-US" dirty="0" err="1">
                <a:latin typeface="Arial" pitchFamily="34" charset="0"/>
              </a:rPr>
              <a:t>Z</a:t>
            </a:r>
            <a:r>
              <a:rPr lang="en-US" baseline="-25000" dirty="0" err="1">
                <a:latin typeface="Arial" pitchFamily="34" charset="0"/>
              </a:rPr>
              <a:t>ij</a:t>
            </a:r>
            <a:r>
              <a:rPr lang="en-US" dirty="0">
                <a:latin typeface="Arial" pitchFamily="34" charset="0"/>
              </a:rPr>
              <a:t>}, select &gt;</a:t>
            </a:r>
          </a:p>
          <a:p>
            <a:pPr marL="342900" indent="-342900" algn="l">
              <a:spcBef>
                <a:spcPct val="20000"/>
              </a:spcBef>
              <a:buClr>
                <a:schemeClr val="accent1"/>
              </a:buClr>
              <a:buSzPct val="70000"/>
              <a:buFont typeface="Monotype Sorts" pitchFamily="2" charset="2"/>
              <a:buChar char="n"/>
            </a:pPr>
            <a:endParaRPr lang="en-US" sz="1800" dirty="0">
              <a:latin typeface="Arial" pitchFamily="34" charset="0"/>
            </a:endParaRPr>
          </a:p>
          <a:p>
            <a:pPr marL="342900" indent="-342900" algn="l">
              <a:spcBef>
                <a:spcPct val="20000"/>
              </a:spcBef>
              <a:buClr>
                <a:schemeClr val="accent1"/>
              </a:buClr>
              <a:buSzPct val="70000"/>
            </a:pPr>
            <a:r>
              <a:rPr lang="en-US" sz="2000" b="1" smtClean="0">
                <a:latin typeface="Symbol" pitchFamily="18" charset="2"/>
              </a:rPr>
              <a:t>- </a:t>
            </a:r>
            <a:r>
              <a:rPr lang="en-US" sz="2000" b="1" smtClean="0">
                <a:latin typeface="Arial" pitchFamily="34" charset="0"/>
              </a:rPr>
              <a:t>X </a:t>
            </a:r>
            <a:r>
              <a:rPr lang="en-US" sz="2000" dirty="0">
                <a:latin typeface="+mn-lt"/>
              </a:rPr>
              <a:t>is the set of external </a:t>
            </a:r>
            <a:r>
              <a:rPr lang="en-US" sz="2000" dirty="0">
                <a:solidFill>
                  <a:srgbClr val="FF0000"/>
                </a:solidFill>
                <a:latin typeface="+mn-lt"/>
              </a:rPr>
              <a:t>input events</a:t>
            </a:r>
            <a:r>
              <a:rPr lang="en-US" sz="2000" dirty="0">
                <a:latin typeface="+mn-lt"/>
              </a:rPr>
              <a:t>;</a:t>
            </a:r>
          </a:p>
          <a:p>
            <a:pPr marL="342900" indent="-342900" algn="l">
              <a:spcBef>
                <a:spcPct val="20000"/>
              </a:spcBef>
              <a:buClr>
                <a:schemeClr val="accent1"/>
              </a:buClr>
              <a:buSzPct val="70000"/>
            </a:pPr>
            <a:r>
              <a:rPr lang="en-US" sz="2000" b="1" smtClean="0">
                <a:latin typeface="Symbol" pitchFamily="18" charset="2"/>
              </a:rPr>
              <a:t>- </a:t>
            </a:r>
            <a:r>
              <a:rPr lang="en-US" sz="2000" b="1" smtClean="0">
                <a:latin typeface="Arial" pitchFamily="34" charset="0"/>
              </a:rPr>
              <a:t>Y</a:t>
            </a:r>
            <a:r>
              <a:rPr lang="en-US" sz="2000" smtClean="0">
                <a:latin typeface="Arial" pitchFamily="34" charset="0"/>
              </a:rPr>
              <a:t> </a:t>
            </a:r>
            <a:r>
              <a:rPr lang="en-US" sz="2000" dirty="0">
                <a:latin typeface="+mn-lt"/>
              </a:rPr>
              <a:t>is the set of external </a:t>
            </a:r>
            <a:r>
              <a:rPr lang="en-US" sz="2000" dirty="0">
                <a:solidFill>
                  <a:srgbClr val="FF0000"/>
                </a:solidFill>
                <a:latin typeface="+mn-lt"/>
              </a:rPr>
              <a:t>output events</a:t>
            </a:r>
            <a:r>
              <a:rPr lang="en-US" sz="2000" dirty="0">
                <a:latin typeface="+mn-lt"/>
              </a:rPr>
              <a:t>;</a:t>
            </a:r>
          </a:p>
          <a:p>
            <a:pPr marL="342900" indent="-342900" algn="l">
              <a:spcBef>
                <a:spcPct val="20000"/>
              </a:spcBef>
              <a:buClr>
                <a:schemeClr val="accent1"/>
              </a:buClr>
              <a:buSzPct val="70000"/>
            </a:pPr>
            <a:r>
              <a:rPr lang="en-US" sz="2000" b="1" smtClean="0">
                <a:latin typeface="Symbol" pitchFamily="18" charset="2"/>
              </a:rPr>
              <a:t>- </a:t>
            </a:r>
            <a:r>
              <a:rPr lang="en-US" sz="2000" b="1" smtClean="0">
                <a:latin typeface="Arial" pitchFamily="34" charset="0"/>
              </a:rPr>
              <a:t>D</a:t>
            </a:r>
            <a:r>
              <a:rPr lang="en-US" sz="2000" smtClean="0">
                <a:latin typeface="Arial" pitchFamily="34" charset="0"/>
              </a:rPr>
              <a:t> </a:t>
            </a:r>
            <a:r>
              <a:rPr lang="en-US" sz="2000" dirty="0">
                <a:latin typeface="Symbol" pitchFamily="18" charset="2"/>
              </a:rPr>
              <a:t>Î</a:t>
            </a:r>
            <a:r>
              <a:rPr lang="en-US" sz="2000" dirty="0">
                <a:latin typeface="Arial" pitchFamily="34" charset="0"/>
              </a:rPr>
              <a:t> </a:t>
            </a:r>
            <a:r>
              <a:rPr lang="en-US" sz="2000" b="1" dirty="0">
                <a:latin typeface="+mn-lt"/>
              </a:rPr>
              <a:t>N</a:t>
            </a:r>
            <a:r>
              <a:rPr lang="en-US" sz="2000" dirty="0">
                <a:latin typeface="+mn-lt"/>
              </a:rPr>
              <a:t> is an index of the components of the coupled model</a:t>
            </a:r>
            <a:r>
              <a:rPr lang="en-US" sz="2000">
                <a:latin typeface="+mn-lt"/>
              </a:rPr>
              <a:t>, </a:t>
            </a:r>
            <a:br>
              <a:rPr lang="en-US" sz="2000">
                <a:latin typeface="+mn-lt"/>
              </a:rPr>
            </a:br>
            <a:r>
              <a:rPr lang="en-US" sz="2000" smtClean="0">
                <a:latin typeface="+mn-lt"/>
              </a:rPr>
              <a:t>and </a:t>
            </a:r>
            <a:r>
              <a:rPr lang="en-US" sz="2000" smtClean="0">
                <a:latin typeface="Symbol" pitchFamily="18" charset="2"/>
              </a:rPr>
              <a:t>" </a:t>
            </a:r>
            <a:r>
              <a:rPr lang="en-US" sz="2000" smtClean="0">
                <a:latin typeface="Arial" pitchFamily="34" charset="0"/>
              </a:rPr>
              <a:t>d </a:t>
            </a:r>
            <a:r>
              <a:rPr lang="en-US" sz="2000">
                <a:latin typeface="Symbol" pitchFamily="18" charset="2"/>
              </a:rPr>
              <a:t>Î</a:t>
            </a:r>
            <a:r>
              <a:rPr lang="en-US" sz="2000">
                <a:latin typeface="Arial" pitchFamily="34" charset="0"/>
              </a:rPr>
              <a:t> </a:t>
            </a:r>
            <a:r>
              <a:rPr lang="en-US" sz="2000" smtClean="0">
                <a:latin typeface="Arial" pitchFamily="34" charset="0"/>
              </a:rPr>
              <a:t>D,</a:t>
            </a:r>
            <a:r>
              <a:rPr lang="en-US" sz="2000" b="1" smtClean="0">
                <a:latin typeface="Arial" pitchFamily="34" charset="0"/>
              </a:rPr>
              <a:t> </a:t>
            </a:r>
            <a:r>
              <a:rPr lang="en-US" sz="2000" b="1" dirty="0" err="1">
                <a:latin typeface="Arial" pitchFamily="34" charset="0"/>
              </a:rPr>
              <a:t>M</a:t>
            </a:r>
            <a:r>
              <a:rPr lang="en-US" sz="2000" b="1" baseline="-25000" dirty="0" err="1">
                <a:latin typeface="Arial" pitchFamily="34" charset="0"/>
              </a:rPr>
              <a:t>d</a:t>
            </a:r>
            <a:r>
              <a:rPr lang="en-US" sz="2000" dirty="0">
                <a:latin typeface="Arial" pitchFamily="34" charset="0"/>
              </a:rPr>
              <a:t> </a:t>
            </a:r>
            <a:r>
              <a:rPr lang="en-US" sz="2000" dirty="0">
                <a:latin typeface="+mn-lt"/>
              </a:rPr>
              <a:t>is a DEVS basic model</a:t>
            </a:r>
            <a:r>
              <a:rPr lang="en-US" sz="2000">
                <a:latin typeface="+mn-lt"/>
              </a:rPr>
              <a:t>, </a:t>
            </a:r>
            <a:r>
              <a:rPr lang="en-US" sz="2000" smtClean="0">
                <a:latin typeface="+mn-lt"/>
              </a:rPr>
              <a:t>where:</a:t>
            </a:r>
            <a:endParaRPr lang="en-US" sz="2000" dirty="0">
              <a:latin typeface="+mn-lt"/>
            </a:endParaRPr>
          </a:p>
          <a:p>
            <a:pPr marL="342900" indent="-342900" algn="l">
              <a:spcBef>
                <a:spcPct val="20000"/>
              </a:spcBef>
              <a:buClr>
                <a:schemeClr val="accent1"/>
              </a:buClr>
              <a:buSzPct val="70000"/>
              <a:buFont typeface="Monotype Sorts" pitchFamily="2" charset="2"/>
              <a:buChar char="n"/>
            </a:pPr>
            <a:endParaRPr lang="en-US" sz="2000" dirty="0">
              <a:latin typeface="Arial" pitchFamily="34" charset="0"/>
            </a:endParaRPr>
          </a:p>
          <a:p>
            <a:pPr marL="342900" indent="-342900" algn="l">
              <a:spcBef>
                <a:spcPct val="20000"/>
              </a:spcBef>
              <a:buClr>
                <a:schemeClr val="accent1"/>
              </a:buClr>
              <a:buSzPct val="70000"/>
              <a:buFont typeface="Monotype Sorts" pitchFamily="2" charset="2"/>
              <a:buNone/>
            </a:pPr>
            <a:r>
              <a:rPr lang="en-US" sz="2000" dirty="0" err="1" smtClean="0">
                <a:latin typeface="Arial" pitchFamily="34" charset="0"/>
              </a:rPr>
              <a:t>M</a:t>
            </a:r>
            <a:r>
              <a:rPr lang="en-US" sz="2000" baseline="-25000" dirty="0" err="1" smtClean="0">
                <a:latin typeface="Arial" pitchFamily="34" charset="0"/>
              </a:rPr>
              <a:t>d</a:t>
            </a:r>
            <a:r>
              <a:rPr lang="en-US" sz="2000" dirty="0" smtClean="0">
                <a:latin typeface="Arial" pitchFamily="34" charset="0"/>
              </a:rPr>
              <a:t> </a:t>
            </a:r>
            <a:r>
              <a:rPr lang="en-US" sz="2000" dirty="0">
                <a:latin typeface="Arial" pitchFamily="34" charset="0"/>
              </a:rPr>
              <a:t>= </a:t>
            </a:r>
            <a:r>
              <a:rPr lang="en-US" sz="2000" dirty="0" err="1">
                <a:latin typeface="Arial" pitchFamily="34" charset="0"/>
              </a:rPr>
              <a:t>GCC</a:t>
            </a:r>
            <a:r>
              <a:rPr lang="en-US" sz="2000" baseline="-25000" dirty="0" err="1">
                <a:latin typeface="Arial" pitchFamily="34" charset="0"/>
              </a:rPr>
              <a:t>bd</a:t>
            </a:r>
            <a:r>
              <a:rPr lang="en-US" sz="2000" dirty="0">
                <a:latin typeface="Arial" pitchFamily="34" charset="0"/>
              </a:rPr>
              <a:t> = </a:t>
            </a:r>
            <a:r>
              <a:rPr lang="en-US" sz="2000">
                <a:latin typeface="Arial" pitchFamily="34" charset="0"/>
              </a:rPr>
              <a:t>&lt; </a:t>
            </a:r>
            <a:r>
              <a:rPr lang="en-US" sz="2000" smtClean="0">
                <a:latin typeface="Arial" pitchFamily="34" charset="0"/>
              </a:rPr>
              <a:t>X</a:t>
            </a:r>
            <a:r>
              <a:rPr lang="en-US" sz="2000" baseline="-25000" smtClean="0">
                <a:latin typeface="Arial" pitchFamily="34" charset="0"/>
              </a:rPr>
              <a:t>d</a:t>
            </a:r>
            <a:r>
              <a:rPr lang="en-US" sz="2000" dirty="0">
                <a:latin typeface="Arial" pitchFamily="34" charset="0"/>
              </a:rPr>
              <a:t>, Y</a:t>
            </a:r>
            <a:r>
              <a:rPr lang="en-US" sz="2000" baseline="-25000" dirty="0">
                <a:latin typeface="Arial" pitchFamily="34" charset="0"/>
              </a:rPr>
              <a:t>d</a:t>
            </a:r>
            <a:r>
              <a:rPr lang="en-US" sz="2000">
                <a:latin typeface="Arial" pitchFamily="34" charset="0"/>
              </a:rPr>
              <a:t>, I</a:t>
            </a:r>
            <a:r>
              <a:rPr lang="en-US" sz="2000" baseline="-25000">
                <a:latin typeface="Arial" pitchFamily="34" charset="0"/>
              </a:rPr>
              <a:t>d</a:t>
            </a:r>
            <a:r>
              <a:rPr lang="en-US" sz="2000">
                <a:latin typeface="Arial" pitchFamily="34" charset="0"/>
              </a:rPr>
              <a:t>, Xlist</a:t>
            </a:r>
            <a:r>
              <a:rPr lang="en-US" sz="2000" baseline="-25000" smtClean="0">
                <a:latin typeface="Arial" pitchFamily="34" charset="0"/>
              </a:rPr>
              <a:t>d</a:t>
            </a:r>
            <a:r>
              <a:rPr lang="en-US" sz="2000" dirty="0">
                <a:latin typeface="Arial" pitchFamily="34" charset="0"/>
              </a:rPr>
              <a:t>, </a:t>
            </a:r>
            <a:r>
              <a:rPr lang="en-US" sz="2000" dirty="0" err="1">
                <a:latin typeface="Arial" pitchFamily="34" charset="0"/>
              </a:rPr>
              <a:t>Ylist</a:t>
            </a:r>
            <a:r>
              <a:rPr lang="en-US" sz="2000" baseline="-25000" dirty="0" err="1">
                <a:latin typeface="Arial" pitchFamily="34" charset="0"/>
              </a:rPr>
              <a:t>d</a:t>
            </a:r>
            <a:r>
              <a:rPr lang="en-US" sz="2000" dirty="0">
                <a:latin typeface="Arial" pitchFamily="34" charset="0"/>
              </a:rPr>
              <a:t>, </a:t>
            </a:r>
            <a:r>
              <a:rPr lang="en-US" sz="2000" dirty="0">
                <a:latin typeface="Symbol" pitchFamily="18" charset="2"/>
              </a:rPr>
              <a:t>h</a:t>
            </a:r>
            <a:r>
              <a:rPr lang="en-US" sz="2000" baseline="-25000" dirty="0">
                <a:latin typeface="Arial" pitchFamily="34" charset="0"/>
              </a:rPr>
              <a:t>i</a:t>
            </a:r>
            <a:r>
              <a:rPr lang="en-US" sz="2000" dirty="0">
                <a:latin typeface="Arial" pitchFamily="34" charset="0"/>
              </a:rPr>
              <a:t>, </a:t>
            </a:r>
            <a:r>
              <a:rPr lang="en-US" sz="2000" dirty="0" err="1">
                <a:latin typeface="Arial" pitchFamily="34" charset="0"/>
              </a:rPr>
              <a:t>N</a:t>
            </a:r>
            <a:r>
              <a:rPr lang="en-US" sz="2000" baseline="-25000" dirty="0" err="1">
                <a:latin typeface="Arial" pitchFamily="34" charset="0"/>
              </a:rPr>
              <a:t>d</a:t>
            </a:r>
            <a:r>
              <a:rPr lang="en-US" sz="2000">
                <a:latin typeface="Arial" pitchFamily="34" charset="0"/>
              </a:rPr>
              <a:t>, </a:t>
            </a:r>
            <a:r>
              <a:rPr lang="en-US" sz="2000" smtClean="0">
                <a:latin typeface="Arial" pitchFamily="34" charset="0"/>
              </a:rPr>
              <a:t>{</a:t>
            </a:r>
            <a:r>
              <a:rPr lang="en-US" sz="2000" dirty="0" err="1">
                <a:latin typeface="Arial" pitchFamily="34" charset="0"/>
              </a:rPr>
              <a:t>m</a:t>
            </a:r>
            <a:r>
              <a:rPr lang="en-US" sz="2000" baseline="-25000" smtClean="0">
                <a:latin typeface="Arial" pitchFamily="34" charset="0"/>
              </a:rPr>
              <a:t>d</a:t>
            </a:r>
            <a:r>
              <a:rPr lang="en-US" sz="2000">
                <a:latin typeface="Arial" pitchFamily="34" charset="0"/>
              </a:rPr>
              <a:t>, </a:t>
            </a:r>
            <a:r>
              <a:rPr lang="en-US" sz="2000" dirty="0" err="1">
                <a:latin typeface="Arial" pitchFamily="34" charset="0"/>
              </a:rPr>
              <a:t>n</a:t>
            </a:r>
            <a:r>
              <a:rPr lang="en-US" sz="2000" baseline="-25000" smtClean="0">
                <a:latin typeface="Arial" pitchFamily="34" charset="0"/>
              </a:rPr>
              <a:t>d</a:t>
            </a:r>
            <a:r>
              <a:rPr lang="en-US" sz="2000" dirty="0">
                <a:latin typeface="Arial" pitchFamily="34" charset="0"/>
              </a:rPr>
              <a:t>}, </a:t>
            </a:r>
            <a:r>
              <a:rPr lang="en-US" sz="2000" dirty="0" err="1">
                <a:latin typeface="Arial" pitchFamily="34" charset="0"/>
              </a:rPr>
              <a:t>C</a:t>
            </a:r>
            <a:r>
              <a:rPr lang="en-US" sz="2000" baseline="-25000" dirty="0" err="1">
                <a:latin typeface="Arial" pitchFamily="34" charset="0"/>
              </a:rPr>
              <a:t>d</a:t>
            </a:r>
            <a:r>
              <a:rPr lang="en-US" sz="2000" dirty="0">
                <a:latin typeface="Arial" pitchFamily="34" charset="0"/>
              </a:rPr>
              <a:t>, </a:t>
            </a:r>
            <a:r>
              <a:rPr lang="en-US" sz="2000" dirty="0" err="1">
                <a:latin typeface="Arial" pitchFamily="34" charset="0"/>
              </a:rPr>
              <a:t>B</a:t>
            </a:r>
            <a:r>
              <a:rPr lang="en-US" sz="2000" baseline="-25000" dirty="0" err="1">
                <a:latin typeface="Arial" pitchFamily="34" charset="0"/>
              </a:rPr>
              <a:t>d</a:t>
            </a:r>
            <a:r>
              <a:rPr lang="en-US" sz="2000" dirty="0">
                <a:latin typeface="Arial" pitchFamily="34" charset="0"/>
              </a:rPr>
              <a:t>, </a:t>
            </a:r>
            <a:r>
              <a:rPr lang="en-US" sz="2000" dirty="0" err="1" smtClean="0">
                <a:latin typeface="Arial" pitchFamily="34" charset="0"/>
              </a:rPr>
              <a:t>Z</a:t>
            </a:r>
            <a:r>
              <a:rPr lang="en-US" sz="2000" baseline="-25000" dirty="0" err="1" smtClean="0">
                <a:latin typeface="Arial" pitchFamily="34" charset="0"/>
              </a:rPr>
              <a:t>d</a:t>
            </a:r>
            <a:r>
              <a:rPr lang="en-US" sz="2000" dirty="0" smtClean="0">
                <a:latin typeface="Arial" pitchFamily="34" charset="0"/>
              </a:rPr>
              <a:t>, </a:t>
            </a:r>
            <a:r>
              <a:rPr lang="en-US" sz="2000" dirty="0" err="1" smtClean="0">
                <a:latin typeface="Arial" pitchFamily="34" charset="0"/>
              </a:rPr>
              <a:t>select</a:t>
            </a:r>
            <a:r>
              <a:rPr lang="en-US" sz="2000" baseline="-25000" dirty="0" err="1" smtClean="0">
                <a:latin typeface="Arial" pitchFamily="34" charset="0"/>
              </a:rPr>
              <a:t>d</a:t>
            </a:r>
            <a:r>
              <a:rPr lang="en-US" sz="2000" dirty="0" smtClean="0">
                <a:latin typeface="Arial" pitchFamily="34" charset="0"/>
              </a:rPr>
              <a:t>&gt;</a:t>
            </a:r>
          </a:p>
          <a:p>
            <a:pPr marL="800100" lvl="1" indent="-342900" algn="l">
              <a:spcBef>
                <a:spcPct val="20000"/>
              </a:spcBef>
              <a:buClr>
                <a:schemeClr val="accent1"/>
              </a:buClr>
              <a:buSzPct val="70000"/>
              <a:buFont typeface="Monotype Sorts" pitchFamily="2" charset="2"/>
              <a:buNone/>
            </a:pPr>
            <a:r>
              <a:rPr lang="en-US" sz="2000" dirty="0" smtClean="0">
                <a:solidFill>
                  <a:srgbClr val="FF0000"/>
                </a:solidFill>
                <a:latin typeface="+mn-lt"/>
              </a:rPr>
              <a:t>if </a:t>
            </a:r>
            <a:r>
              <a:rPr lang="en-US" sz="2000" dirty="0">
                <a:solidFill>
                  <a:srgbClr val="FF0000"/>
                </a:solidFill>
                <a:latin typeface="+mn-lt"/>
              </a:rPr>
              <a:t>the coupled model is </a:t>
            </a:r>
            <a:r>
              <a:rPr lang="en-US" sz="2000">
                <a:solidFill>
                  <a:srgbClr val="FF0000"/>
                </a:solidFill>
                <a:latin typeface="+mn-lt"/>
              </a:rPr>
              <a:t>a </a:t>
            </a:r>
            <a:r>
              <a:rPr lang="en-US" sz="2000" smtClean="0">
                <a:solidFill>
                  <a:srgbClr val="FF0000"/>
                </a:solidFill>
                <a:latin typeface="+mn-lt"/>
              </a:rPr>
              <a:t>Generic binary Cell-DEVS model </a:t>
            </a:r>
          </a:p>
          <a:p>
            <a:pPr marL="342900" indent="-342900" algn="l">
              <a:spcBef>
                <a:spcPct val="20000"/>
              </a:spcBef>
              <a:buClr>
                <a:schemeClr val="accent1"/>
              </a:buClr>
              <a:buSzPct val="70000"/>
            </a:pPr>
            <a:r>
              <a:rPr lang="en-US" sz="2000" smtClean="0">
                <a:latin typeface="Arial" pitchFamily="34" charset="0"/>
              </a:rPr>
              <a:t>M</a:t>
            </a:r>
            <a:r>
              <a:rPr lang="en-US" sz="2000" baseline="-25000" smtClean="0">
                <a:latin typeface="Arial" pitchFamily="34" charset="0"/>
              </a:rPr>
              <a:t>d</a:t>
            </a:r>
            <a:r>
              <a:rPr lang="en-US" sz="2000" smtClean="0">
                <a:latin typeface="Arial" pitchFamily="34" charset="0"/>
              </a:rPr>
              <a:t> = &lt; X</a:t>
            </a:r>
            <a:r>
              <a:rPr lang="en-US" sz="2000" baseline="-25000" smtClean="0">
                <a:latin typeface="Arial" pitchFamily="34" charset="0"/>
              </a:rPr>
              <a:t>d</a:t>
            </a:r>
            <a:r>
              <a:rPr lang="en-US" sz="2000" smtClean="0">
                <a:latin typeface="Arial" pitchFamily="34" charset="0"/>
              </a:rPr>
              <a:t>, Y</a:t>
            </a:r>
            <a:r>
              <a:rPr lang="en-US" sz="2000" baseline="-25000" smtClean="0">
                <a:latin typeface="Arial" pitchFamily="34" charset="0"/>
              </a:rPr>
              <a:t>d</a:t>
            </a:r>
            <a:r>
              <a:rPr lang="en-US" sz="2000" smtClean="0">
                <a:latin typeface="Arial" pitchFamily="34" charset="0"/>
              </a:rPr>
              <a:t>,</a:t>
            </a:r>
            <a:r>
              <a:rPr lang="en-US" sz="2000">
                <a:latin typeface="Arial" pitchFamily="34" charset="0"/>
              </a:rPr>
              <a:t> S</a:t>
            </a:r>
            <a:r>
              <a:rPr lang="en-US" sz="2000" baseline="-25000">
                <a:latin typeface="Arial" pitchFamily="34" charset="0"/>
              </a:rPr>
              <a:t>d</a:t>
            </a:r>
            <a:r>
              <a:rPr lang="en-US" sz="2000">
                <a:latin typeface="Arial" pitchFamily="34" charset="0"/>
              </a:rPr>
              <a:t>,</a:t>
            </a:r>
            <a:r>
              <a:rPr lang="en-US" sz="2000" smtClean="0">
                <a:latin typeface="Arial" pitchFamily="34" charset="0"/>
              </a:rPr>
              <a:t> </a:t>
            </a:r>
            <a:r>
              <a:rPr lang="en-US" sz="2000">
                <a:latin typeface="Arial" pitchFamily="34" charset="0"/>
              </a:rPr>
              <a:t>I</a:t>
            </a:r>
            <a:r>
              <a:rPr lang="en-US" sz="2000" baseline="-25000">
                <a:latin typeface="Arial" pitchFamily="34" charset="0"/>
              </a:rPr>
              <a:t>d</a:t>
            </a:r>
            <a:r>
              <a:rPr lang="en-US" sz="2000">
                <a:latin typeface="Arial" pitchFamily="34" charset="0"/>
              </a:rPr>
              <a:t>, </a:t>
            </a:r>
            <a:r>
              <a:rPr lang="en-US" sz="2000" smtClean="0">
                <a:latin typeface="Symbol" pitchFamily="18" charset="2"/>
              </a:rPr>
              <a:t>d</a:t>
            </a:r>
            <a:r>
              <a:rPr lang="en-US" sz="2000" baseline="-25000" smtClean="0">
                <a:latin typeface="Arial" pitchFamily="34" charset="0"/>
              </a:rPr>
              <a:t>int d</a:t>
            </a:r>
            <a:r>
              <a:rPr lang="en-US" sz="2000" smtClean="0">
                <a:latin typeface="Arial" pitchFamily="34" charset="0"/>
              </a:rPr>
              <a:t>, </a:t>
            </a:r>
            <a:r>
              <a:rPr lang="en-US" sz="2000" smtClean="0">
                <a:latin typeface="Symbol" pitchFamily="18" charset="2"/>
              </a:rPr>
              <a:t>d</a:t>
            </a:r>
            <a:r>
              <a:rPr lang="en-US" sz="2000" baseline="-25000" smtClean="0">
                <a:latin typeface="Arial" pitchFamily="34" charset="0"/>
              </a:rPr>
              <a:t>ext d</a:t>
            </a:r>
            <a:r>
              <a:rPr lang="en-US" sz="2000" smtClean="0">
                <a:latin typeface="Arial" pitchFamily="34" charset="0"/>
              </a:rPr>
              <a:t>, D</a:t>
            </a:r>
            <a:r>
              <a:rPr lang="en-US" sz="2000" baseline="-25000" smtClean="0">
                <a:latin typeface="Arial" pitchFamily="34" charset="0"/>
              </a:rPr>
              <a:t>d</a:t>
            </a:r>
            <a:r>
              <a:rPr lang="en-US" sz="2000" smtClean="0">
                <a:latin typeface="Arial" pitchFamily="34" charset="0"/>
              </a:rPr>
              <a:t> &gt;</a:t>
            </a:r>
            <a:br>
              <a:rPr lang="en-US" sz="2000" smtClean="0">
                <a:latin typeface="Arial" pitchFamily="34" charset="0"/>
              </a:rPr>
            </a:br>
            <a:r>
              <a:rPr lang="en-US" sz="2000" smtClean="0">
                <a:latin typeface="Arial" pitchFamily="34" charset="0"/>
              </a:rPr>
              <a:t>  </a:t>
            </a:r>
            <a:r>
              <a:rPr lang="en-US" sz="2000" smtClean="0">
                <a:latin typeface="+mn-lt"/>
              </a:rPr>
              <a:t>otherwise</a:t>
            </a:r>
            <a:endParaRPr lang="en-US" sz="2000">
              <a:latin typeface="+mn-lt"/>
            </a:endParaRPr>
          </a:p>
          <a:p>
            <a:pPr marL="342900" indent="-342900" algn="l">
              <a:spcBef>
                <a:spcPct val="20000"/>
              </a:spcBef>
              <a:buClr>
                <a:schemeClr val="accent1"/>
              </a:buClr>
              <a:buSzPct val="70000"/>
            </a:pPr>
            <a:endParaRPr lang="en-US" sz="2000" b="1" smtClean="0">
              <a:latin typeface="Symbol" pitchFamily="18" charset="2"/>
            </a:endParaRPr>
          </a:p>
          <a:p>
            <a:pPr marL="342900" indent="-342900" algn="l">
              <a:spcBef>
                <a:spcPct val="20000"/>
              </a:spcBef>
              <a:buClr>
                <a:schemeClr val="accent1"/>
              </a:buClr>
              <a:buSzPct val="70000"/>
            </a:pPr>
            <a:r>
              <a:rPr lang="en-US" sz="2000" b="1" smtClean="0">
                <a:latin typeface="Symbol" pitchFamily="18" charset="2"/>
              </a:rPr>
              <a:t>-   </a:t>
            </a:r>
            <a:r>
              <a:rPr lang="en-US" sz="2000" b="1" smtClean="0">
                <a:latin typeface="Arial" pitchFamily="34" charset="0"/>
              </a:rPr>
              <a:t>I</a:t>
            </a:r>
            <a:r>
              <a:rPr lang="en-US" sz="2000" b="1" baseline="-25000" smtClean="0">
                <a:latin typeface="Arial" pitchFamily="34" charset="0"/>
              </a:rPr>
              <a:t>d</a:t>
            </a:r>
            <a:r>
              <a:rPr lang="en-US" sz="2000" smtClean="0">
                <a:latin typeface="Arial" pitchFamily="34" charset="0"/>
              </a:rPr>
              <a:t> </a:t>
            </a:r>
            <a:r>
              <a:rPr lang="en-US" sz="2000" dirty="0">
                <a:latin typeface="+mn-lt"/>
              </a:rPr>
              <a:t>is the set of </a:t>
            </a:r>
            <a:r>
              <a:rPr lang="en-US" sz="2000" dirty="0" err="1">
                <a:latin typeface="+mn-lt"/>
              </a:rPr>
              <a:t>influencees</a:t>
            </a:r>
            <a:r>
              <a:rPr lang="en-US" sz="2000" dirty="0">
                <a:latin typeface="+mn-lt"/>
              </a:rPr>
              <a:t> of the </a:t>
            </a:r>
            <a:r>
              <a:rPr lang="en-US" sz="2000">
                <a:latin typeface="+mn-lt"/>
              </a:rPr>
              <a:t>model </a:t>
            </a:r>
            <a:r>
              <a:rPr lang="en-US" sz="2000" smtClean="0">
                <a:latin typeface="+mn-lt"/>
              </a:rPr>
              <a:t>d</a:t>
            </a:r>
          </a:p>
          <a:p>
            <a:pPr marL="342900" indent="-342900" algn="l">
              <a:spcBef>
                <a:spcPct val="20000"/>
              </a:spcBef>
              <a:buClr>
                <a:schemeClr val="accent1"/>
              </a:buClr>
              <a:buSzPct val="70000"/>
            </a:pPr>
            <a:endParaRPr lang="en-US" sz="2000" smtClean="0">
              <a:solidFill>
                <a:srgbClr val="FF0000"/>
              </a:solidFill>
              <a:latin typeface="+mn-lt"/>
            </a:endParaRPr>
          </a:p>
          <a:p>
            <a:pPr marL="342900" indent="-342900" algn="l">
              <a:spcBef>
                <a:spcPct val="20000"/>
              </a:spcBef>
              <a:buClr>
                <a:schemeClr val="accent1"/>
              </a:buClr>
              <a:buSzPct val="70000"/>
            </a:pPr>
            <a:r>
              <a:rPr lang="en-US" sz="2000" smtClean="0">
                <a:latin typeface="+mn-lt"/>
              </a:rPr>
              <a:t>Also:</a:t>
            </a:r>
            <a:endParaRPr lang="en-US" sz="2000" dirty="0">
              <a:latin typeface="+mn-lt"/>
            </a:endParaRPr>
          </a:p>
        </p:txBody>
      </p:sp>
      <p:sp>
        <p:nvSpPr>
          <p:cNvPr id="27651" name="Rectangle 4"/>
          <p:cNvSpPr>
            <a:spLocks noGrp="1" noChangeArrowheads="1"/>
          </p:cNvSpPr>
          <p:nvPr>
            <p:ph type="title"/>
          </p:nvPr>
        </p:nvSpPr>
        <p:spPr/>
        <p:txBody>
          <a:bodyPr/>
          <a:lstStyle/>
          <a:p>
            <a:r>
              <a:rPr lang="en-US" dirty="0" smtClean="0"/>
              <a:t>Coupled DEVS</a:t>
            </a:r>
          </a:p>
        </p:txBody>
      </p:sp>
      <p:sp>
        <p:nvSpPr>
          <p:cNvPr id="5" name="Text Placeholder 4"/>
          <p:cNvSpPr>
            <a:spLocks noGrp="1"/>
          </p:cNvSpPr>
          <p:nvPr>
            <p:ph type="body" sz="quarter" idx="12"/>
          </p:nvPr>
        </p:nvSpPr>
        <p:spPr/>
        <p:txBody>
          <a:bodyPr/>
          <a:lstStyle/>
          <a:p>
            <a:endParaRPr lang="es-AR"/>
          </a:p>
        </p:txBody>
      </p:sp>
      <p:sp>
        <p:nvSpPr>
          <p:cNvPr id="6" name="Text Placeholder 5"/>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5123" name="Rectangle 3"/>
          <p:cNvSpPr>
            <a:spLocks noChangeArrowheads="1"/>
          </p:cNvSpPr>
          <p:nvPr/>
        </p:nvSpPr>
        <p:spPr bwMode="auto">
          <a:xfrm>
            <a:off x="107504" y="764704"/>
            <a:ext cx="8928992" cy="5616624"/>
          </a:xfrm>
          <a:prstGeom prst="rect">
            <a:avLst/>
          </a:prstGeom>
          <a:noFill/>
          <a:ln w="9525">
            <a:noFill/>
            <a:miter lim="800000"/>
            <a:headEnd/>
            <a:tailEnd/>
          </a:ln>
        </p:spPr>
        <p:txBody>
          <a:bodyPr/>
          <a:lstStyle/>
          <a:p>
            <a:pPr marL="342900" indent="-342900" algn="l">
              <a:spcBef>
                <a:spcPct val="20000"/>
              </a:spcBef>
              <a:buClr>
                <a:schemeClr val="accent1"/>
              </a:buClr>
              <a:buSzPct val="70000"/>
            </a:pPr>
            <a:r>
              <a:rPr lang="en-US" dirty="0">
                <a:latin typeface="Symbol" pitchFamily="18" charset="2"/>
              </a:rPr>
              <a:t>"</a:t>
            </a:r>
            <a:r>
              <a:rPr lang="en-US" dirty="0">
                <a:latin typeface="Arial" pitchFamily="34" charset="0"/>
              </a:rPr>
              <a:t> j </a:t>
            </a:r>
            <a:r>
              <a:rPr lang="en-US" dirty="0">
                <a:latin typeface="Symbol" pitchFamily="18" charset="2"/>
              </a:rPr>
              <a:t>Î</a:t>
            </a:r>
            <a:r>
              <a:rPr lang="en-US" dirty="0">
                <a:latin typeface="Arial" pitchFamily="34" charset="0"/>
              </a:rPr>
              <a:t> I</a:t>
            </a:r>
            <a:r>
              <a:rPr lang="en-US" baseline="-25000" dirty="0">
                <a:latin typeface="Arial" pitchFamily="34" charset="0"/>
              </a:rPr>
              <a:t>d</a:t>
            </a:r>
            <a:r>
              <a:rPr lang="en-US" dirty="0">
                <a:latin typeface="Arial" pitchFamily="34" charset="0"/>
              </a:rPr>
              <a:t>,</a:t>
            </a:r>
            <a:r>
              <a:rPr lang="en-US" b="1" dirty="0">
                <a:latin typeface="Arial" pitchFamily="34" charset="0"/>
              </a:rPr>
              <a:t> </a:t>
            </a:r>
            <a:r>
              <a:rPr lang="en-US" b="1" dirty="0" err="1">
                <a:latin typeface="Arial" pitchFamily="34" charset="0"/>
              </a:rPr>
              <a:t>Z</a:t>
            </a:r>
            <a:r>
              <a:rPr lang="en-US" b="1" baseline="-25000" dirty="0" err="1">
                <a:latin typeface="Arial" pitchFamily="34" charset="0"/>
              </a:rPr>
              <a:t>dj</a:t>
            </a:r>
            <a:r>
              <a:rPr lang="en-US" b="1" dirty="0">
                <a:latin typeface="Arial" pitchFamily="34" charset="0"/>
              </a:rPr>
              <a:t> </a:t>
            </a:r>
            <a:r>
              <a:rPr lang="en-US" dirty="0">
                <a:latin typeface="+mn-lt"/>
              </a:rPr>
              <a:t>is the d to j translation function, where</a:t>
            </a:r>
          </a:p>
          <a:p>
            <a:pPr marL="342900" indent="-342900" algn="l">
              <a:spcBef>
                <a:spcPct val="20000"/>
              </a:spcBef>
              <a:buClr>
                <a:schemeClr val="accent1"/>
              </a:buClr>
              <a:buSzPct val="70000"/>
            </a:pPr>
            <a:endParaRPr lang="en-US" sz="1800" dirty="0">
              <a:latin typeface="Arial" pitchFamily="34" charset="0"/>
            </a:endParaRPr>
          </a:p>
          <a:p>
            <a:pPr marL="342900" indent="-342900" algn="l">
              <a:spcBef>
                <a:spcPct val="20000"/>
              </a:spcBef>
              <a:buClr>
                <a:schemeClr val="accent1"/>
              </a:buClr>
              <a:buSzPct val="70000"/>
              <a:buFont typeface="Monotype Sorts" pitchFamily="2" charset="2"/>
              <a:buNone/>
            </a:pPr>
            <a:r>
              <a:rPr lang="en-US" sz="1800" b="1" dirty="0" smtClean="0">
                <a:latin typeface="Symbol" pitchFamily="18" charset="2"/>
              </a:rPr>
              <a:t>-   </a:t>
            </a:r>
            <a:r>
              <a:rPr lang="en-US" sz="1800" dirty="0" err="1" smtClean="0">
                <a:latin typeface="Arial" pitchFamily="34" charset="0"/>
              </a:rPr>
              <a:t>Z</a:t>
            </a:r>
            <a:r>
              <a:rPr lang="en-US" sz="1800" baseline="-25000" dirty="0" err="1" smtClean="0">
                <a:latin typeface="Arial" pitchFamily="34" charset="0"/>
              </a:rPr>
              <a:t>dj</a:t>
            </a:r>
            <a:r>
              <a:rPr lang="en-US" sz="1800" dirty="0">
                <a:latin typeface="Arial" pitchFamily="34" charset="0"/>
              </a:rPr>
              <a:t>: Y</a:t>
            </a:r>
            <a:r>
              <a:rPr lang="en-US" sz="1800" baseline="-25000" dirty="0">
                <a:latin typeface="Arial" pitchFamily="34" charset="0"/>
              </a:rPr>
              <a:t>d</a:t>
            </a:r>
            <a:r>
              <a:rPr lang="en-US" sz="1800" dirty="0">
                <a:latin typeface="Arial" pitchFamily="34" charset="0"/>
              </a:rPr>
              <a:t> </a:t>
            </a:r>
            <a:r>
              <a:rPr lang="en-US" sz="1800" dirty="0">
                <a:latin typeface="Symbol" pitchFamily="18" charset="2"/>
              </a:rPr>
              <a:t>®</a:t>
            </a:r>
            <a:r>
              <a:rPr lang="en-US" sz="1800" dirty="0">
                <a:latin typeface="Arial" pitchFamily="34" charset="0"/>
              </a:rPr>
              <a:t> </a:t>
            </a:r>
            <a:r>
              <a:rPr lang="en-US" sz="1800" dirty="0" err="1">
                <a:latin typeface="Arial" pitchFamily="34" charset="0"/>
              </a:rPr>
              <a:t>X</a:t>
            </a:r>
            <a:r>
              <a:rPr lang="en-US" sz="1800" baseline="-25000" dirty="0" err="1">
                <a:latin typeface="Arial" pitchFamily="34" charset="0"/>
              </a:rPr>
              <a:t>j</a:t>
            </a:r>
            <a:r>
              <a:rPr lang="en-US" sz="1800" dirty="0">
                <a:latin typeface="Arial" pitchFamily="34" charset="0"/>
              </a:rPr>
              <a:t> </a:t>
            </a:r>
            <a:r>
              <a:rPr lang="en-US" sz="1800" dirty="0">
                <a:latin typeface="+mn-lt"/>
              </a:rPr>
              <a:t>if none of the models are Cell-DEVS, </a:t>
            </a:r>
          </a:p>
          <a:p>
            <a:pPr marL="342900" indent="-342900" algn="l">
              <a:spcBef>
                <a:spcPct val="20000"/>
              </a:spcBef>
              <a:buClr>
                <a:schemeClr val="accent1"/>
              </a:buClr>
              <a:buSzPct val="70000"/>
              <a:buFont typeface="Monotype Sorts" pitchFamily="2" charset="2"/>
              <a:buNone/>
            </a:pPr>
            <a:r>
              <a:rPr lang="en-US" sz="1800" b="1" dirty="0" smtClean="0">
                <a:latin typeface="Symbol" pitchFamily="18" charset="2"/>
              </a:rPr>
              <a:t>-   </a:t>
            </a:r>
            <a:r>
              <a:rPr lang="en-US" sz="1800" dirty="0" err="1" smtClean="0">
                <a:latin typeface="Arial" pitchFamily="34" charset="0"/>
              </a:rPr>
              <a:t>Z</a:t>
            </a:r>
            <a:r>
              <a:rPr lang="en-US" sz="1800" baseline="-25000" dirty="0" err="1" smtClean="0">
                <a:latin typeface="Arial" pitchFamily="34" charset="0"/>
              </a:rPr>
              <a:t>dj</a:t>
            </a:r>
            <a:r>
              <a:rPr lang="en-US" sz="1800" dirty="0">
                <a:latin typeface="Arial" pitchFamily="34" charset="0"/>
              </a:rPr>
              <a:t>: Y(c</a:t>
            </a:r>
            <a:r>
              <a:rPr lang="en-US" sz="1800" baseline="-25000" dirty="0">
                <a:latin typeface="Arial" pitchFamily="34" charset="0"/>
              </a:rPr>
              <a:t>1</a:t>
            </a:r>
            <a:r>
              <a:rPr lang="en-US" sz="1800" dirty="0">
                <a:latin typeface="Arial" pitchFamily="34" charset="0"/>
              </a:rPr>
              <a:t>)</a:t>
            </a:r>
            <a:r>
              <a:rPr lang="en-US" sz="1800" baseline="-25000" dirty="0">
                <a:latin typeface="Arial" pitchFamily="34" charset="0"/>
              </a:rPr>
              <a:t>d</a:t>
            </a:r>
            <a:r>
              <a:rPr lang="en-US" sz="1800" dirty="0">
                <a:latin typeface="Arial" pitchFamily="34" charset="0"/>
              </a:rPr>
              <a:t> </a:t>
            </a:r>
            <a:r>
              <a:rPr lang="en-US" sz="1800" dirty="0">
                <a:latin typeface="Symbol" pitchFamily="18" charset="2"/>
              </a:rPr>
              <a:t>®</a:t>
            </a:r>
            <a:r>
              <a:rPr lang="en-US" sz="1800" dirty="0">
                <a:latin typeface="Arial" pitchFamily="34" charset="0"/>
              </a:rPr>
              <a:t> X(c</a:t>
            </a:r>
            <a:r>
              <a:rPr lang="en-US" sz="1800" baseline="-25000" dirty="0">
                <a:latin typeface="Arial" pitchFamily="34" charset="0"/>
              </a:rPr>
              <a:t>2</a:t>
            </a:r>
            <a:r>
              <a:rPr lang="en-US" sz="1800" dirty="0">
                <a:latin typeface="Arial" pitchFamily="34" charset="0"/>
              </a:rPr>
              <a:t>)</a:t>
            </a:r>
            <a:r>
              <a:rPr lang="en-US" sz="1800" baseline="-25000" dirty="0">
                <a:latin typeface="Arial" pitchFamily="34" charset="0"/>
              </a:rPr>
              <a:t>j</a:t>
            </a:r>
            <a:r>
              <a:rPr lang="en-US" sz="1800" dirty="0">
                <a:latin typeface="Arial" pitchFamily="34" charset="0"/>
              </a:rPr>
              <a:t>, with (c</a:t>
            </a:r>
            <a:r>
              <a:rPr lang="en-US" sz="1800" baseline="-25000" dirty="0">
                <a:latin typeface="Arial" pitchFamily="34" charset="0"/>
              </a:rPr>
              <a:t>1</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dirty="0" err="1">
                <a:latin typeface="Arial" pitchFamily="34" charset="0"/>
              </a:rPr>
              <a:t>Ylist</a:t>
            </a:r>
            <a:r>
              <a:rPr lang="en-US" sz="1800" baseline="-25000" dirty="0" err="1">
                <a:latin typeface="Arial" pitchFamily="34" charset="0"/>
              </a:rPr>
              <a:t>d</a:t>
            </a:r>
            <a:r>
              <a:rPr lang="en-US" sz="1800" dirty="0">
                <a:latin typeface="Arial" pitchFamily="34" charset="0"/>
              </a:rPr>
              <a:t>, and (c</a:t>
            </a:r>
            <a:r>
              <a:rPr lang="en-US" sz="1800" baseline="-25000" dirty="0">
                <a:latin typeface="Arial" pitchFamily="34" charset="0"/>
              </a:rPr>
              <a:t>2</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err="1">
                <a:latin typeface="+mn-lt"/>
              </a:rPr>
              <a:t>Xlist</a:t>
            </a:r>
            <a:r>
              <a:rPr lang="en-US" sz="1800" baseline="-25000" err="1">
                <a:latin typeface="+mn-lt"/>
              </a:rPr>
              <a:t>j</a:t>
            </a:r>
            <a:r>
              <a:rPr lang="en-US" sz="1800">
                <a:latin typeface="+mn-lt"/>
              </a:rPr>
              <a:t> </a:t>
            </a:r>
            <a:r>
              <a:rPr lang="en-US" sz="1800" smtClean="0">
                <a:latin typeface="+mn-lt"/>
              </a:rPr>
              <a:t/>
            </a:r>
            <a:br>
              <a:rPr lang="en-US" sz="1800" smtClean="0">
                <a:latin typeface="+mn-lt"/>
              </a:rPr>
            </a:br>
            <a:r>
              <a:rPr lang="en-US" sz="1800" smtClean="0">
                <a:latin typeface="+mn-lt"/>
              </a:rPr>
              <a:t>if </a:t>
            </a:r>
            <a:r>
              <a:rPr lang="en-US" sz="1800" dirty="0">
                <a:latin typeface="+mn-lt"/>
              </a:rPr>
              <a:t>any of the models d or j is a GCC, </a:t>
            </a:r>
            <a:r>
              <a:rPr lang="en-US" sz="1800" b="1" dirty="0">
                <a:latin typeface="+mn-lt"/>
              </a:rPr>
              <a:t>or</a:t>
            </a:r>
          </a:p>
          <a:p>
            <a:pPr algn="l">
              <a:spcBef>
                <a:spcPct val="20000"/>
              </a:spcBef>
              <a:buClr>
                <a:schemeClr val="accent1"/>
              </a:buClr>
              <a:buSzPct val="70000"/>
            </a:pPr>
            <a:r>
              <a:rPr lang="en-US" sz="1800" b="1" smtClean="0">
                <a:latin typeface="Symbol" pitchFamily="18" charset="2"/>
              </a:rPr>
              <a:t>-   </a:t>
            </a:r>
            <a:r>
              <a:rPr lang="en-US" sz="1800" smtClean="0">
                <a:latin typeface="Arial" pitchFamily="34" charset="0"/>
              </a:rPr>
              <a:t>Z</a:t>
            </a:r>
            <a:r>
              <a:rPr lang="en-US" sz="1800" baseline="-25000" smtClean="0">
                <a:latin typeface="Arial" pitchFamily="34" charset="0"/>
              </a:rPr>
              <a:t>dj</a:t>
            </a:r>
            <a:r>
              <a:rPr lang="en-US" sz="1800" dirty="0">
                <a:latin typeface="Arial" pitchFamily="34" charset="0"/>
              </a:rPr>
              <a:t>: Y(</a:t>
            </a:r>
            <a:r>
              <a:rPr lang="en-US" sz="1800" dirty="0" err="1">
                <a:latin typeface="Arial" pitchFamily="34" charset="0"/>
              </a:rPr>
              <a:t>f,g</a:t>
            </a:r>
            <a:r>
              <a:rPr lang="en-US" sz="1800" dirty="0">
                <a:latin typeface="Arial" pitchFamily="34" charset="0"/>
              </a:rPr>
              <a:t>)</a:t>
            </a:r>
            <a:r>
              <a:rPr lang="en-US" sz="1800" baseline="-25000" dirty="0">
                <a:latin typeface="Arial" pitchFamily="34" charset="0"/>
              </a:rPr>
              <a:t>d</a:t>
            </a:r>
            <a:r>
              <a:rPr lang="en-US" sz="1800" dirty="0">
                <a:latin typeface="Arial" pitchFamily="34" charset="0"/>
              </a:rPr>
              <a:t> </a:t>
            </a:r>
            <a:r>
              <a:rPr lang="en-US" sz="1800" dirty="0">
                <a:latin typeface="Symbol" pitchFamily="18" charset="2"/>
              </a:rPr>
              <a:t>®</a:t>
            </a:r>
            <a:r>
              <a:rPr lang="en-US" sz="1800" dirty="0">
                <a:latin typeface="Arial" pitchFamily="34" charset="0"/>
              </a:rPr>
              <a:t> X(</a:t>
            </a:r>
            <a:r>
              <a:rPr lang="en-US" sz="1800" dirty="0" err="1">
                <a:latin typeface="Arial" pitchFamily="34" charset="0"/>
              </a:rPr>
              <a:t>k,l</a:t>
            </a:r>
            <a:r>
              <a:rPr lang="en-US" sz="1800" dirty="0">
                <a:latin typeface="Arial" pitchFamily="34" charset="0"/>
              </a:rPr>
              <a:t>)</a:t>
            </a:r>
            <a:r>
              <a:rPr lang="en-US" sz="1800" baseline="-25000" dirty="0">
                <a:latin typeface="Arial" pitchFamily="34" charset="0"/>
              </a:rPr>
              <a:t>j</a:t>
            </a:r>
            <a:r>
              <a:rPr lang="en-US" sz="1800" dirty="0">
                <a:latin typeface="Arial" pitchFamily="34" charset="0"/>
              </a:rPr>
              <a:t>, with (</a:t>
            </a:r>
            <a:r>
              <a:rPr lang="en-US" sz="1800" dirty="0" err="1">
                <a:latin typeface="Arial" pitchFamily="34" charset="0"/>
              </a:rPr>
              <a:t>f,g</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dirty="0" err="1">
                <a:latin typeface="Arial" pitchFamily="34" charset="0"/>
              </a:rPr>
              <a:t>Ylist</a:t>
            </a:r>
            <a:r>
              <a:rPr lang="en-US" sz="1800" baseline="-25000" dirty="0" err="1">
                <a:latin typeface="Arial" pitchFamily="34" charset="0"/>
              </a:rPr>
              <a:t>d</a:t>
            </a:r>
            <a:r>
              <a:rPr lang="en-US" sz="1800" dirty="0">
                <a:latin typeface="Arial" pitchFamily="34" charset="0"/>
              </a:rPr>
              <a:t>, and (</a:t>
            </a:r>
            <a:r>
              <a:rPr lang="en-US" sz="1800" dirty="0" err="1">
                <a:latin typeface="Arial" pitchFamily="34" charset="0"/>
              </a:rPr>
              <a:t>k,l</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err="1">
                <a:latin typeface="Arial" pitchFamily="34" charset="0"/>
              </a:rPr>
              <a:t>Xlist</a:t>
            </a:r>
            <a:r>
              <a:rPr lang="en-US" sz="1800" baseline="-25000" err="1">
                <a:latin typeface="Arial" pitchFamily="34" charset="0"/>
              </a:rPr>
              <a:t>j</a:t>
            </a:r>
            <a:r>
              <a:rPr lang="en-US" sz="1800">
                <a:latin typeface="Arial" pitchFamily="34" charset="0"/>
              </a:rPr>
              <a:t> </a:t>
            </a:r>
            <a:endParaRPr lang="en-US" sz="1800" smtClean="0">
              <a:latin typeface="Arial" pitchFamily="34" charset="0"/>
            </a:endParaRPr>
          </a:p>
          <a:p>
            <a:pPr algn="l">
              <a:spcBef>
                <a:spcPct val="20000"/>
              </a:spcBef>
              <a:buClr>
                <a:schemeClr val="accent1"/>
              </a:buClr>
              <a:buSzPct val="70000"/>
            </a:pPr>
            <a:r>
              <a:rPr lang="en-US" sz="1800" smtClean="0">
                <a:latin typeface="+mn-lt"/>
              </a:rPr>
              <a:t>       if </a:t>
            </a:r>
            <a:r>
              <a:rPr lang="en-US" sz="1800" dirty="0">
                <a:latin typeface="+mn-lt"/>
              </a:rPr>
              <a:t>any of the models d or j is a </a:t>
            </a:r>
            <a:r>
              <a:rPr lang="en-US" sz="1800" dirty="0" err="1">
                <a:latin typeface="+mn-lt"/>
              </a:rPr>
              <a:t>GCC</a:t>
            </a:r>
            <a:r>
              <a:rPr lang="en-US" sz="1800" baseline="-25000" dirty="0" err="1">
                <a:latin typeface="+mn-lt"/>
              </a:rPr>
              <a:t>b</a:t>
            </a:r>
            <a:r>
              <a:rPr lang="en-US" sz="1800" dirty="0" smtClean="0">
                <a:latin typeface="+mn-lt"/>
              </a:rPr>
              <a:t>.</a:t>
            </a:r>
          </a:p>
          <a:p>
            <a:pPr marL="342900" indent="-342900" algn="l">
              <a:spcBef>
                <a:spcPct val="20000"/>
              </a:spcBef>
              <a:buClr>
                <a:schemeClr val="accent1"/>
              </a:buClr>
              <a:buSzPct val="70000"/>
            </a:pPr>
            <a:endParaRPr lang="en-US" sz="1800" dirty="0">
              <a:latin typeface="+mn-lt"/>
            </a:endParaRPr>
          </a:p>
          <a:p>
            <a:pPr marL="342900" indent="-342900" algn="l">
              <a:spcBef>
                <a:spcPct val="20000"/>
              </a:spcBef>
              <a:buClr>
                <a:schemeClr val="accent1"/>
              </a:buClr>
              <a:buSzPct val="70000"/>
            </a:pPr>
            <a:r>
              <a:rPr lang="en-US" dirty="0">
                <a:latin typeface="+mn-lt"/>
              </a:rPr>
              <a:t>Finally, </a:t>
            </a:r>
            <a:r>
              <a:rPr lang="en-US" b="1" dirty="0">
                <a:latin typeface="+mn-lt"/>
              </a:rPr>
              <a:t>select </a:t>
            </a:r>
            <a:r>
              <a:rPr lang="en-US" dirty="0">
                <a:latin typeface="+mn-lt"/>
              </a:rPr>
              <a:t>is the tie-breaking selector.</a:t>
            </a:r>
          </a:p>
          <a:p>
            <a:pPr marL="342900" indent="-342900" algn="l">
              <a:spcBef>
                <a:spcPct val="20000"/>
              </a:spcBef>
              <a:buClr>
                <a:schemeClr val="accent1"/>
              </a:buClr>
              <a:buSzPct val="70000"/>
              <a:buFont typeface="Monotype Sorts" pitchFamily="2" charset="2"/>
              <a:buChar char="n"/>
            </a:pPr>
            <a:endParaRPr kumimoji="1" lang="en-US" dirty="0">
              <a:latin typeface="Arial" pitchFamily="34" charset="0"/>
            </a:endParaRPr>
          </a:p>
          <a:p>
            <a:pPr marL="342900" indent="-342900" algn="l">
              <a:spcBef>
                <a:spcPct val="20000"/>
              </a:spcBef>
              <a:buClr>
                <a:schemeClr val="accent1"/>
              </a:buClr>
              <a:buSzPct val="70000"/>
              <a:buFont typeface="Monotype Sorts" pitchFamily="2" charset="2"/>
              <a:buChar char="n"/>
            </a:pPr>
            <a:endParaRPr kumimoji="1" lang="en-US" dirty="0">
              <a:latin typeface="Arial" pitchFamily="34" charset="0"/>
            </a:endParaRPr>
          </a:p>
        </p:txBody>
      </p:sp>
      <p:graphicFrame>
        <p:nvGraphicFramePr>
          <p:cNvPr id="5122" name="Object 7"/>
          <p:cNvGraphicFramePr>
            <a:graphicFrameLocks noChangeAspect="1"/>
          </p:cNvGraphicFramePr>
          <p:nvPr/>
        </p:nvGraphicFramePr>
        <p:xfrm>
          <a:off x="611560" y="4130619"/>
          <a:ext cx="2314575" cy="2219325"/>
        </p:xfrm>
        <a:graphic>
          <a:graphicData uri="http://schemas.openxmlformats.org/presentationml/2006/ole">
            <mc:AlternateContent xmlns:mc="http://schemas.openxmlformats.org/markup-compatibility/2006">
              <mc:Choice xmlns:v="urn:schemas-microsoft-com:vml" Requires="v">
                <p:oleObj spid="_x0000_s5156" name="Bitmap Image" r:id="rId4" imgW="2314356" imgH="2219313" progId="PBrush">
                  <p:embed/>
                </p:oleObj>
              </mc:Choice>
              <mc:Fallback>
                <p:oleObj name="Bitmap Image" r:id="rId4" imgW="2314356" imgH="2219313" progId="PBrush">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4130619"/>
                        <a:ext cx="2314575"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4" name="Text Box 5"/>
          <p:cNvSpPr txBox="1">
            <a:spLocks noChangeArrowheads="1"/>
          </p:cNvSpPr>
          <p:nvPr/>
        </p:nvSpPr>
        <p:spPr bwMode="auto">
          <a:xfrm>
            <a:off x="3061072" y="4054420"/>
            <a:ext cx="3408363" cy="3046988"/>
          </a:xfrm>
          <a:prstGeom prst="rect">
            <a:avLst/>
          </a:prstGeom>
          <a:noFill/>
          <a:ln w="9525">
            <a:noFill/>
            <a:miter lim="800000"/>
            <a:headEnd/>
            <a:tailEnd/>
          </a:ln>
        </p:spPr>
        <p:txBody>
          <a:bodyPr wrap="square">
            <a:spAutoFit/>
          </a:bodyPr>
          <a:lstStyle/>
          <a:p>
            <a:pPr algn="l"/>
            <a:r>
              <a:rPr lang="es-ES_tradnl" sz="1800" dirty="0">
                <a:solidFill>
                  <a:srgbClr val="00B050"/>
                </a:solidFill>
              </a:rPr>
              <a:t>Xlist</a:t>
            </a:r>
            <a:r>
              <a:rPr lang="es-ES_tradnl" sz="1800" baseline="-25000" dirty="0">
                <a:solidFill>
                  <a:srgbClr val="00B050"/>
                </a:solidFill>
              </a:rPr>
              <a:t>1</a:t>
            </a:r>
            <a:r>
              <a:rPr lang="es-ES_tradnl" sz="1800" dirty="0">
                <a:solidFill>
                  <a:srgbClr val="00B050"/>
                </a:solidFill>
              </a:rPr>
              <a:t> = { (3,1) }</a:t>
            </a:r>
          </a:p>
          <a:p>
            <a:pPr algn="l"/>
            <a:r>
              <a:rPr lang="es-ES_tradnl" sz="1800" dirty="0">
                <a:solidFill>
                  <a:srgbClr val="00B050"/>
                </a:solidFill>
              </a:rPr>
              <a:t>Ylist</a:t>
            </a:r>
            <a:r>
              <a:rPr lang="es-ES_tradnl" sz="1800" baseline="-25000" dirty="0">
                <a:solidFill>
                  <a:srgbClr val="00B050"/>
                </a:solidFill>
              </a:rPr>
              <a:t>1</a:t>
            </a:r>
            <a:r>
              <a:rPr lang="es-ES_tradnl" sz="1800" dirty="0">
                <a:solidFill>
                  <a:srgbClr val="00B050"/>
                </a:solidFill>
              </a:rPr>
              <a:t> = { (1,2), (2,2), (3,2), (3,1) }</a:t>
            </a:r>
          </a:p>
          <a:p>
            <a:pPr algn="l"/>
            <a:r>
              <a:rPr lang="es-ES_tradnl" sz="1800" dirty="0">
                <a:solidFill>
                  <a:srgbClr val="00B050"/>
                </a:solidFill>
              </a:rPr>
              <a:t/>
            </a:r>
            <a:br>
              <a:rPr lang="es-ES_tradnl" sz="1800" dirty="0">
                <a:solidFill>
                  <a:srgbClr val="00B050"/>
                </a:solidFill>
              </a:rPr>
            </a:br>
            <a:r>
              <a:rPr lang="es-ES_tradnl" sz="1800" dirty="0"/>
              <a:t>Xlist</a:t>
            </a:r>
            <a:r>
              <a:rPr lang="es-ES_tradnl" sz="1800" baseline="-25000" dirty="0"/>
              <a:t>2</a:t>
            </a:r>
            <a:r>
              <a:rPr lang="es-ES_tradnl" sz="1800" dirty="0"/>
              <a:t> = { (1,1), (2,1), (3,1) }</a:t>
            </a:r>
          </a:p>
          <a:p>
            <a:pPr algn="l"/>
            <a:r>
              <a:rPr lang="es-ES_tradnl" sz="1800" dirty="0"/>
              <a:t>Ylist</a:t>
            </a:r>
            <a:r>
              <a:rPr lang="es-ES_tradnl" sz="1800" baseline="-25000" dirty="0"/>
              <a:t>2</a:t>
            </a:r>
            <a:r>
              <a:rPr lang="es-ES_tradnl" sz="1800" dirty="0"/>
              <a:t> = {</a:t>
            </a:r>
            <a:r>
              <a:rPr lang="es-ES_tradnl" sz="1800" dirty="0">
                <a:latin typeface="Symbol" pitchFamily="18" charset="2"/>
              </a:rPr>
              <a:t>Æ</a:t>
            </a:r>
            <a:r>
              <a:rPr lang="es-ES_tradnl" sz="1800" dirty="0"/>
              <a:t>}</a:t>
            </a:r>
          </a:p>
          <a:p>
            <a:pPr algn="l"/>
            <a:r>
              <a:rPr lang="es-ES_tradnl" sz="1800" dirty="0"/>
              <a:t/>
            </a:r>
            <a:br>
              <a:rPr lang="es-ES_tradnl" sz="1800" dirty="0"/>
            </a:br>
            <a:r>
              <a:rPr lang="es-ES_tradnl" sz="1800" dirty="0">
                <a:solidFill>
                  <a:srgbClr val="00B050"/>
                </a:solidFill>
              </a:rPr>
              <a:t>Xlist</a:t>
            </a:r>
            <a:r>
              <a:rPr lang="es-ES_tradnl" sz="1800" baseline="-25000" dirty="0">
                <a:solidFill>
                  <a:srgbClr val="00B050"/>
                </a:solidFill>
              </a:rPr>
              <a:t>3</a:t>
            </a:r>
            <a:r>
              <a:rPr lang="es-ES_tradnl" sz="1800" dirty="0">
                <a:solidFill>
                  <a:srgbClr val="00B050"/>
                </a:solidFill>
              </a:rPr>
              <a:t> = {(1,1)}</a:t>
            </a:r>
          </a:p>
          <a:p>
            <a:pPr algn="l"/>
            <a:r>
              <a:rPr lang="es-ES_tradnl" sz="1800" dirty="0">
                <a:solidFill>
                  <a:srgbClr val="00B050"/>
                </a:solidFill>
              </a:rPr>
              <a:t>Ylist</a:t>
            </a:r>
            <a:r>
              <a:rPr lang="es-ES_tradnl" sz="1800" baseline="-25000" dirty="0">
                <a:solidFill>
                  <a:srgbClr val="00B050"/>
                </a:solidFill>
              </a:rPr>
              <a:t>3</a:t>
            </a:r>
            <a:r>
              <a:rPr lang="es-ES_tradnl" sz="1800" dirty="0">
                <a:solidFill>
                  <a:srgbClr val="00B050"/>
                </a:solidFill>
              </a:rPr>
              <a:t> = {(2,2)}	</a:t>
            </a:r>
          </a:p>
          <a:p>
            <a:pPr algn="l"/>
            <a:endParaRPr lang="es-ES_tradnl" dirty="0"/>
          </a:p>
          <a:p>
            <a:pPr algn="l"/>
            <a:endParaRPr lang="es-ES_tradnl" dirty="0"/>
          </a:p>
        </p:txBody>
      </p:sp>
      <p:sp>
        <p:nvSpPr>
          <p:cNvPr id="5125" name="Text Box 6"/>
          <p:cNvSpPr txBox="1">
            <a:spLocks noChangeArrowheads="1"/>
          </p:cNvSpPr>
          <p:nvPr/>
        </p:nvSpPr>
        <p:spPr bwMode="auto">
          <a:xfrm>
            <a:off x="6591672" y="3978220"/>
            <a:ext cx="1825625" cy="2585323"/>
          </a:xfrm>
          <a:prstGeom prst="rect">
            <a:avLst/>
          </a:prstGeom>
          <a:noFill/>
          <a:ln w="9525">
            <a:noFill/>
            <a:miter lim="800000"/>
            <a:headEnd/>
            <a:tailEnd/>
          </a:ln>
        </p:spPr>
        <p:txBody>
          <a:bodyPr wrap="square">
            <a:spAutoFit/>
          </a:bodyPr>
          <a:lstStyle/>
          <a:p>
            <a:pPr algn="l"/>
            <a:r>
              <a:rPr lang="es-ES_tradnl" sz="1800" dirty="0"/>
              <a:t>Y(1,2)</a:t>
            </a:r>
            <a:r>
              <a:rPr lang="es-ES_tradnl" sz="1800" baseline="-25000" dirty="0"/>
              <a:t>1</a:t>
            </a:r>
            <a:r>
              <a:rPr lang="es-ES_tradnl" sz="1800" dirty="0">
                <a:latin typeface="Symbol" pitchFamily="18" charset="2"/>
              </a:rPr>
              <a:t>®</a:t>
            </a:r>
            <a:r>
              <a:rPr lang="es-ES_tradnl" sz="1800" dirty="0"/>
              <a:t> X(1,1)</a:t>
            </a:r>
            <a:r>
              <a:rPr lang="es-ES_tradnl" sz="1800" baseline="-25000" dirty="0"/>
              <a:t>2</a:t>
            </a:r>
          </a:p>
          <a:p>
            <a:pPr algn="l"/>
            <a:r>
              <a:rPr lang="es-ES_tradnl" sz="1800" dirty="0"/>
              <a:t>Y(2,2)</a:t>
            </a:r>
            <a:r>
              <a:rPr lang="es-ES_tradnl" sz="1800" baseline="-25000" dirty="0"/>
              <a:t>1</a:t>
            </a:r>
            <a:r>
              <a:rPr lang="es-ES_tradnl" sz="1800" dirty="0">
                <a:latin typeface="Symbol" pitchFamily="18" charset="2"/>
              </a:rPr>
              <a:t>®</a:t>
            </a:r>
            <a:r>
              <a:rPr lang="es-ES_tradnl" sz="1800" dirty="0"/>
              <a:t> X(3,1)</a:t>
            </a:r>
            <a:r>
              <a:rPr lang="es-ES_tradnl" sz="1800" baseline="-25000" dirty="0"/>
              <a:t>2</a:t>
            </a:r>
          </a:p>
          <a:p>
            <a:pPr algn="l"/>
            <a:r>
              <a:rPr lang="es-ES_tradnl" sz="1800" dirty="0"/>
              <a:t>Y(3,2)</a:t>
            </a:r>
            <a:r>
              <a:rPr lang="es-ES_tradnl" sz="1800" baseline="-25000" dirty="0"/>
              <a:t>1</a:t>
            </a:r>
            <a:r>
              <a:rPr lang="es-ES_tradnl" sz="1800" dirty="0">
                <a:latin typeface="Symbol" pitchFamily="18" charset="2"/>
              </a:rPr>
              <a:t>®</a:t>
            </a:r>
            <a:r>
              <a:rPr lang="es-ES_tradnl" sz="1800" dirty="0"/>
              <a:t> X(1,1)</a:t>
            </a:r>
            <a:r>
              <a:rPr lang="es-ES_tradnl" sz="1800" baseline="-25000" dirty="0"/>
              <a:t>3</a:t>
            </a:r>
          </a:p>
          <a:p>
            <a:pPr algn="l"/>
            <a:r>
              <a:rPr lang="es-ES_tradnl" sz="1800" dirty="0"/>
              <a:t>Y(3,1)</a:t>
            </a:r>
            <a:r>
              <a:rPr lang="es-ES_tradnl" sz="1800" baseline="-25000" dirty="0"/>
              <a:t>1</a:t>
            </a:r>
            <a:r>
              <a:rPr lang="es-ES_tradnl" sz="1800" dirty="0">
                <a:latin typeface="Symbol" pitchFamily="18" charset="2"/>
              </a:rPr>
              <a:t>®</a:t>
            </a:r>
            <a:r>
              <a:rPr lang="es-ES_tradnl" sz="1800" dirty="0"/>
              <a:t> </a:t>
            </a:r>
            <a:r>
              <a:rPr lang="es-ES_tradnl" sz="1800" b="1" dirty="0"/>
              <a:t>X</a:t>
            </a:r>
            <a:r>
              <a:rPr lang="es-ES_tradnl" sz="1800" b="1" baseline="-25000" dirty="0"/>
              <a:t>4</a:t>
            </a:r>
            <a:r>
              <a:rPr lang="es-ES_tradnl" sz="1800" baseline="-25000" dirty="0"/>
              <a:t/>
            </a:r>
            <a:br>
              <a:rPr lang="es-ES_tradnl" sz="1800" baseline="-25000" dirty="0"/>
            </a:br>
            <a:endParaRPr lang="es-ES_tradnl" sz="1800" baseline="-25000" dirty="0"/>
          </a:p>
          <a:p>
            <a:pPr algn="l"/>
            <a:r>
              <a:rPr lang="es-ES_tradnl" sz="1800" dirty="0"/>
              <a:t>Y(2,2)</a:t>
            </a:r>
            <a:r>
              <a:rPr lang="es-ES_tradnl" sz="1800" baseline="-25000" dirty="0"/>
              <a:t>3</a:t>
            </a:r>
            <a:r>
              <a:rPr lang="es-ES_tradnl" sz="1800" dirty="0">
                <a:latin typeface="Symbol" pitchFamily="18" charset="2"/>
              </a:rPr>
              <a:t>®</a:t>
            </a:r>
            <a:r>
              <a:rPr lang="es-ES_tradnl" sz="1800" dirty="0"/>
              <a:t> X(2,1)</a:t>
            </a:r>
            <a:r>
              <a:rPr lang="es-ES_tradnl" sz="1800" baseline="-25000" dirty="0"/>
              <a:t>2</a:t>
            </a:r>
            <a:br>
              <a:rPr lang="es-ES_tradnl" sz="1800" baseline="-25000" dirty="0"/>
            </a:br>
            <a:r>
              <a:rPr lang="es-ES_tradnl" sz="1800" dirty="0"/>
              <a:t>	</a:t>
            </a:r>
          </a:p>
          <a:p>
            <a:pPr algn="l"/>
            <a:r>
              <a:rPr lang="es-ES_tradnl" sz="1800" b="1" dirty="0"/>
              <a:t>Y</a:t>
            </a:r>
            <a:r>
              <a:rPr lang="es-ES_tradnl" sz="1800" b="1" baseline="-25000" dirty="0"/>
              <a:t>4</a:t>
            </a:r>
            <a:r>
              <a:rPr lang="es-ES_tradnl" sz="1800" dirty="0">
                <a:latin typeface="Symbol" pitchFamily="18" charset="2"/>
              </a:rPr>
              <a:t>®</a:t>
            </a:r>
            <a:r>
              <a:rPr lang="es-ES_tradnl" sz="1800" dirty="0"/>
              <a:t> X(3,1)</a:t>
            </a:r>
            <a:r>
              <a:rPr lang="es-ES_tradnl" sz="1800" baseline="-25000" dirty="0"/>
              <a:t>1</a:t>
            </a:r>
          </a:p>
          <a:p>
            <a:pPr algn="l"/>
            <a:endParaRPr lang="es-ES_tradnl" dirty="0"/>
          </a:p>
        </p:txBody>
      </p:sp>
      <p:sp>
        <p:nvSpPr>
          <p:cNvPr id="5126" name="Rectangle 7"/>
          <p:cNvSpPr>
            <a:spLocks noGrp="1" noChangeArrowheads="1"/>
          </p:cNvSpPr>
          <p:nvPr>
            <p:ph type="title"/>
          </p:nvPr>
        </p:nvSpPr>
        <p:spPr/>
        <p:txBody>
          <a:bodyPr/>
          <a:lstStyle/>
          <a:p>
            <a:r>
              <a:rPr lang="en-US" smtClean="0"/>
              <a:t>Coupled DEVS</a:t>
            </a:r>
          </a:p>
        </p:txBody>
      </p:sp>
      <p:sp>
        <p:nvSpPr>
          <p:cNvPr id="8" name="Text Placeholder 7"/>
          <p:cNvSpPr>
            <a:spLocks noGrp="1"/>
          </p:cNvSpPr>
          <p:nvPr>
            <p:ph type="body" sz="quarter" idx="12"/>
          </p:nvPr>
        </p:nvSpPr>
        <p:spPr/>
        <p:txBody>
          <a:bodyPr/>
          <a:lstStyle/>
          <a:p>
            <a:endParaRPr lang="es-AR"/>
          </a:p>
        </p:txBody>
      </p:sp>
      <p:sp>
        <p:nvSpPr>
          <p:cNvPr id="9" name="Text Placeholder 8"/>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pPr>
              <a:spcBef>
                <a:spcPts val="900"/>
              </a:spcBef>
              <a:spcAft>
                <a:spcPts val="300"/>
              </a:spcAft>
            </a:pPr>
            <a:r>
              <a:rPr lang="en-US" b="1" dirty="0" smtClean="0">
                <a:solidFill>
                  <a:schemeClr val="tx1"/>
                </a:solidFill>
              </a:rPr>
              <a:t>Neighborhood: </a:t>
            </a:r>
            <a:r>
              <a:rPr lang="en-US" dirty="0" smtClean="0">
                <a:solidFill>
                  <a:schemeClr val="tx1"/>
                </a:solidFill>
              </a:rPr>
              <a:t>coupling of model components. </a:t>
            </a:r>
          </a:p>
          <a:p>
            <a:pPr>
              <a:spcBef>
                <a:spcPts val="900"/>
              </a:spcBef>
              <a:spcAft>
                <a:spcPts val="300"/>
              </a:spcAft>
            </a:pPr>
            <a:r>
              <a:rPr lang="en-US" b="1" dirty="0" smtClean="0">
                <a:solidFill>
                  <a:schemeClr val="tx1"/>
                </a:solidFill>
              </a:rPr>
              <a:t>Cell-space size.</a:t>
            </a:r>
          </a:p>
          <a:p>
            <a:pPr>
              <a:spcBef>
                <a:spcPts val="900"/>
              </a:spcBef>
              <a:spcAft>
                <a:spcPts val="300"/>
              </a:spcAft>
            </a:pPr>
            <a:r>
              <a:rPr lang="en-US" b="1" dirty="0" smtClean="0">
                <a:solidFill>
                  <a:schemeClr val="tx1"/>
                </a:solidFill>
              </a:rPr>
              <a:t>Borders </a:t>
            </a:r>
            <a:r>
              <a:rPr lang="en-US" dirty="0" smtClean="0">
                <a:solidFill>
                  <a:schemeClr val="tx1"/>
                </a:solidFill>
              </a:rPr>
              <a:t>(wrapped cell-spaces or self-state generating borders).</a:t>
            </a:r>
          </a:p>
          <a:p>
            <a:pPr>
              <a:spcBef>
                <a:spcPts val="900"/>
              </a:spcBef>
              <a:spcAft>
                <a:spcPts val="300"/>
              </a:spcAft>
            </a:pPr>
            <a:r>
              <a:rPr lang="en-US" b="1" dirty="0" smtClean="0">
                <a:solidFill>
                  <a:schemeClr val="tx1"/>
                </a:solidFill>
              </a:rPr>
              <a:t>Initial state </a:t>
            </a:r>
            <a:r>
              <a:rPr lang="en-US" dirty="0" smtClean="0">
                <a:solidFill>
                  <a:schemeClr val="tx1"/>
                </a:solidFill>
              </a:rPr>
              <a:t>for the cell space.</a:t>
            </a:r>
          </a:p>
          <a:p>
            <a:pPr>
              <a:spcBef>
                <a:spcPts val="900"/>
              </a:spcBef>
              <a:spcAft>
                <a:spcPts val="300"/>
              </a:spcAft>
            </a:pPr>
            <a:r>
              <a:rPr lang="en-US" b="1" dirty="0" smtClean="0">
                <a:solidFill>
                  <a:schemeClr val="tx1"/>
                </a:solidFill>
              </a:rPr>
              <a:t>Priorities </a:t>
            </a:r>
            <a:r>
              <a:rPr lang="en-US" dirty="0" smtClean="0">
                <a:solidFill>
                  <a:schemeClr val="tx1"/>
                </a:solidFill>
              </a:rPr>
              <a:t>to treat simultaneous </a:t>
            </a:r>
            <a:r>
              <a:rPr lang="en-US" smtClean="0">
                <a:solidFill>
                  <a:schemeClr val="tx1"/>
                </a:solidFill>
              </a:rPr>
              <a:t>events </a:t>
            </a:r>
            <a:br>
              <a:rPr lang="en-US" smtClean="0">
                <a:solidFill>
                  <a:schemeClr val="tx1"/>
                </a:solidFill>
              </a:rPr>
            </a:br>
            <a:r>
              <a:rPr lang="en-US" smtClean="0">
                <a:solidFill>
                  <a:schemeClr val="tx1"/>
                </a:solidFill>
              </a:rPr>
              <a:t>(</a:t>
            </a:r>
            <a:r>
              <a:rPr lang="en-US" dirty="0" smtClean="0">
                <a:solidFill>
                  <a:schemeClr val="tx1"/>
                </a:solidFill>
              </a:rPr>
              <a:t>to classify the imminent cells in the cell space). </a:t>
            </a:r>
          </a:p>
          <a:p>
            <a:pPr>
              <a:spcBef>
                <a:spcPts val="900"/>
              </a:spcBef>
              <a:spcAft>
                <a:spcPts val="300"/>
              </a:spcAft>
            </a:pPr>
            <a:r>
              <a:rPr kumimoji="0" lang="en-US" b="1" dirty="0" smtClean="0">
                <a:solidFill>
                  <a:schemeClr val="tx1"/>
                </a:solidFill>
              </a:rPr>
              <a:t>Array of atomic models and coupling </a:t>
            </a:r>
            <a:r>
              <a:rPr kumimoji="0" lang="en-US" dirty="0" smtClean="0">
                <a:solidFill>
                  <a:schemeClr val="tx1"/>
                </a:solidFill>
              </a:rPr>
              <a:t>automatically created.</a:t>
            </a:r>
          </a:p>
          <a:p>
            <a:endParaRPr lang="en-US" b="1" dirty="0" smtClean="0">
              <a:solidFill>
                <a:schemeClr val="tx1"/>
              </a:solidFill>
            </a:endParaRPr>
          </a:p>
        </p:txBody>
      </p:sp>
      <p:sp>
        <p:nvSpPr>
          <p:cNvPr id="28674" name="Rectangle 2"/>
          <p:cNvSpPr>
            <a:spLocks noGrp="1" noChangeArrowheads="1"/>
          </p:cNvSpPr>
          <p:nvPr>
            <p:ph type="title"/>
          </p:nvPr>
        </p:nvSpPr>
        <p:spPr/>
        <p:txBody>
          <a:bodyPr/>
          <a:lstStyle/>
          <a:p>
            <a:r>
              <a:rPr lang="en-US" smtClean="0"/>
              <a:t>Coupled model definition</a:t>
            </a:r>
          </a:p>
        </p:txBody>
      </p:sp>
      <p:sp>
        <p:nvSpPr>
          <p:cNvPr id="4" name="Text Placeholder 3"/>
          <p:cNvSpPr>
            <a:spLocks noGrp="1"/>
          </p:cNvSpPr>
          <p:nvPr>
            <p:ph type="body" sz="quarter" idx="12"/>
          </p:nvPr>
        </p:nvSpPr>
        <p:spPr/>
        <p:txBody>
          <a:bodyPr/>
          <a:lstStyle/>
          <a:p>
            <a:endParaRPr lang="es-AR"/>
          </a:p>
        </p:txBody>
      </p:sp>
      <p:sp>
        <p:nvSpPr>
          <p:cNvPr id="5" name="Text Placeholder 4"/>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57000"/>
            <a:lum/>
          </a:blip>
          <a:srcRect/>
          <a:stretch>
            <a:fillRect l="-3000" r="-3000"/>
          </a:stretch>
        </a:blipFill>
        <a:effectLst/>
      </p:bgPr>
    </p:bg>
    <p:spTree>
      <p:nvGrpSpPr>
        <p:cNvPr id="1" name=""/>
        <p:cNvGrpSpPr/>
        <p:nvPr/>
      </p:nvGrpSpPr>
      <p:grpSpPr>
        <a:xfrm>
          <a:off x="0" y="0"/>
          <a:ext cx="0" cy="0"/>
          <a:chOff x="0" y="0"/>
          <a:chExt cx="0" cy="0"/>
        </a:xfrm>
      </p:grpSpPr>
      <p:graphicFrame>
        <p:nvGraphicFramePr>
          <p:cNvPr id="1026" name="Object 5"/>
          <p:cNvGraphicFramePr>
            <a:graphicFrameLocks noChangeAspect="1"/>
          </p:cNvGraphicFramePr>
          <p:nvPr/>
        </p:nvGraphicFramePr>
        <p:xfrm>
          <a:off x="2843808" y="764704"/>
          <a:ext cx="2828925" cy="2095500"/>
        </p:xfrm>
        <a:graphic>
          <a:graphicData uri="http://schemas.openxmlformats.org/presentationml/2006/ole">
            <mc:AlternateContent xmlns:mc="http://schemas.openxmlformats.org/markup-compatibility/2006">
              <mc:Choice xmlns:v="urn:schemas-microsoft-com:vml" Requires="v">
                <p:oleObj spid="_x0000_s1067" name="Bitmap Image" r:id="rId5" imgW="2828502" imgH="2095655" progId="PBrush">
                  <p:embed/>
                </p:oleObj>
              </mc:Choice>
              <mc:Fallback>
                <p:oleObj name="Bitmap Image" r:id="rId5" imgW="2828502" imgH="2095655" progId="PBrush">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8" y="764704"/>
                        <a:ext cx="2828925"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Content Placeholder 4"/>
          <p:cNvSpPr>
            <a:spLocks noGrp="1"/>
          </p:cNvSpPr>
          <p:nvPr>
            <p:ph idx="1"/>
          </p:nvPr>
        </p:nvSpPr>
        <p:spPr>
          <a:xfrm>
            <a:off x="152400" y="2996952"/>
            <a:ext cx="8839200" cy="3456384"/>
          </a:xfrm>
        </p:spPr>
        <p:txBody>
          <a:bodyPr/>
          <a:lstStyle/>
          <a:p>
            <a:pPr algn="ctr">
              <a:buClr>
                <a:schemeClr val="accent1"/>
              </a:buClr>
              <a:buSzPct val="70000"/>
            </a:pPr>
            <a:r>
              <a:rPr lang="en-US" b="1" dirty="0" smtClean="0">
                <a:latin typeface="Arial" pitchFamily="34" charset="0"/>
                <a:cs typeface="Arial" pitchFamily="34" charset="0"/>
              </a:rPr>
              <a:t>CCA</a:t>
            </a:r>
            <a:r>
              <a:rPr lang="en-US" dirty="0" smtClean="0">
                <a:latin typeface="Arial" pitchFamily="34" charset="0"/>
                <a:cs typeface="Arial" pitchFamily="34" charset="0"/>
              </a:rPr>
              <a:t> = </a:t>
            </a:r>
            <a:r>
              <a:rPr lang="en-US" b="1" dirty="0" smtClean="0">
                <a:latin typeface="Arial" pitchFamily="34" charset="0"/>
                <a:cs typeface="Arial" pitchFamily="34" charset="0"/>
              </a:rPr>
              <a:t>&lt; S, n, C</a:t>
            </a:r>
            <a:r>
              <a:rPr lang="en-US" b="1" smtClean="0">
                <a:latin typeface="Arial" pitchFamily="34" charset="0"/>
                <a:cs typeface="Arial" pitchFamily="34" charset="0"/>
              </a:rPr>
              <a:t>, </a:t>
            </a:r>
            <a:r>
              <a:rPr lang="en-US" b="1" smtClean="0">
                <a:latin typeface="Arial" pitchFamily="34" charset="0"/>
                <a:cs typeface="Arial" pitchFamily="34" charset="0"/>
                <a:sym typeface="Symbol" panose="05050102010706020507" pitchFamily="18" charset="2"/>
              </a:rPr>
              <a:t></a:t>
            </a:r>
            <a:r>
              <a:rPr lang="en-US" b="1" smtClean="0">
                <a:latin typeface="Arial" pitchFamily="34" charset="0"/>
                <a:cs typeface="Arial" pitchFamily="34" charset="0"/>
              </a:rPr>
              <a:t>, </a:t>
            </a:r>
            <a:r>
              <a:rPr lang="en-US" b="1" dirty="0" smtClean="0">
                <a:latin typeface="Arial" pitchFamily="34" charset="0"/>
                <a:cs typeface="Arial" pitchFamily="34" charset="0"/>
              </a:rPr>
              <a:t>N, </a:t>
            </a:r>
            <a:r>
              <a:rPr lang="en-US" b="1" dirty="0" smtClean="0">
                <a:solidFill>
                  <a:srgbClr val="FF0000"/>
                </a:solidFill>
                <a:latin typeface="Arial" pitchFamily="34" charset="0"/>
                <a:cs typeface="Arial" pitchFamily="34" charset="0"/>
              </a:rPr>
              <a:t>T</a:t>
            </a:r>
            <a:r>
              <a:rPr lang="en-US" b="1" dirty="0" smtClean="0">
                <a:latin typeface="Arial" pitchFamily="34" charset="0"/>
                <a:cs typeface="Arial" pitchFamily="34" charset="0"/>
              </a:rPr>
              <a:t>, </a:t>
            </a:r>
            <a:r>
              <a:rPr lang="el-GR" b="1" dirty="0" smtClean="0">
                <a:solidFill>
                  <a:srgbClr val="FF0000"/>
                </a:solidFill>
                <a:latin typeface="Times New Roman" panose="02020603050405020304" pitchFamily="18" charset="0"/>
                <a:cs typeface="Times New Roman" panose="02020603050405020304" pitchFamily="18" charset="0"/>
              </a:rPr>
              <a:t>τ</a:t>
            </a:r>
            <a:r>
              <a:rPr lang="en-US" b="1" dirty="0" smtClean="0">
                <a:latin typeface="Arial" pitchFamily="34" charset="0"/>
                <a:cs typeface="Arial" pitchFamily="34" charset="0"/>
              </a:rPr>
              <a:t> </a:t>
            </a:r>
            <a:r>
              <a:rPr lang="en-US" b="1" baseline="30000" dirty="0" smtClean="0">
                <a:latin typeface="Arial" pitchFamily="34" charset="0"/>
                <a:cs typeface="Arial" pitchFamily="34" charset="0"/>
              </a:rPr>
              <a:t> </a:t>
            </a:r>
            <a:r>
              <a:rPr lang="en-US" b="1" dirty="0" smtClean="0">
                <a:latin typeface="Arial" pitchFamily="34" charset="0"/>
                <a:cs typeface="Arial" pitchFamily="34" charset="0"/>
              </a:rPr>
              <a:t>&gt;</a:t>
            </a:r>
            <a:endParaRPr lang="en-US" dirty="0" smtClean="0">
              <a:latin typeface="Arial" pitchFamily="34" charset="0"/>
              <a:cs typeface="Arial" pitchFamily="34" charset="0"/>
            </a:endParaRPr>
          </a:p>
          <a:p>
            <a:pPr lvl="1">
              <a:buClr>
                <a:schemeClr val="accent1"/>
              </a:buClr>
              <a:buSzPct val="70000"/>
            </a:pPr>
            <a:r>
              <a:rPr lang="en-US" sz="2000" b="1" dirty="0" smtClean="0"/>
              <a:t>S</a:t>
            </a:r>
            <a:r>
              <a:rPr lang="en-US" sz="2000" dirty="0" smtClean="0"/>
              <a:t> finite alphabet to represent each </a:t>
            </a:r>
            <a:r>
              <a:rPr lang="en-US" sz="2000" b="1" dirty="0" smtClean="0"/>
              <a:t>cell’s state</a:t>
            </a:r>
            <a:r>
              <a:rPr lang="en-US" sz="2000" dirty="0" smtClean="0"/>
              <a:t>;</a:t>
            </a:r>
          </a:p>
          <a:p>
            <a:pPr lvl="1">
              <a:buClr>
                <a:schemeClr val="accent1"/>
              </a:buClr>
              <a:buSzPct val="70000"/>
            </a:pPr>
            <a:r>
              <a:rPr lang="en-US" sz="2000" b="1" smtClean="0"/>
              <a:t>n</a:t>
            </a:r>
            <a:r>
              <a:rPr lang="en-US" sz="2000" smtClean="0"/>
              <a:t> dimension of the cell </a:t>
            </a:r>
            <a:r>
              <a:rPr lang="en-US" sz="2000" dirty="0" smtClean="0"/>
              <a:t>space;</a:t>
            </a:r>
          </a:p>
          <a:p>
            <a:pPr lvl="1">
              <a:buClr>
                <a:schemeClr val="accent1"/>
              </a:buClr>
              <a:buSzPct val="70000"/>
            </a:pPr>
            <a:r>
              <a:rPr lang="en-US" sz="2000" b="1" smtClean="0"/>
              <a:t>C</a:t>
            </a:r>
            <a:r>
              <a:rPr lang="en-US" sz="2000" smtClean="0"/>
              <a:t> state set for the full </a:t>
            </a:r>
            <a:r>
              <a:rPr lang="en-US" sz="2000" b="1" smtClean="0"/>
              <a:t>cell space</a:t>
            </a:r>
            <a:r>
              <a:rPr lang="en-US" sz="2000" smtClean="0"/>
              <a:t>; </a:t>
            </a:r>
            <a:endParaRPr lang="en-US" sz="2000" dirty="0" smtClean="0"/>
          </a:p>
          <a:p>
            <a:pPr lvl="1">
              <a:buClr>
                <a:schemeClr val="accent1"/>
              </a:buClr>
              <a:buSzPct val="70000"/>
            </a:pPr>
            <a:r>
              <a:rPr lang="en-US" sz="2000" b="1">
                <a:latin typeface="Arial" pitchFamily="34" charset="0"/>
                <a:cs typeface="Arial" pitchFamily="34" charset="0"/>
                <a:sym typeface="Symbol" panose="05050102010706020507" pitchFamily="18" charset="2"/>
              </a:rPr>
              <a:t></a:t>
            </a:r>
            <a:r>
              <a:rPr lang="en-US" sz="2000" b="1" smtClean="0"/>
              <a:t> </a:t>
            </a:r>
            <a:r>
              <a:rPr lang="en-US" sz="2000" dirty="0" smtClean="0"/>
              <a:t>neighborhood size;</a:t>
            </a:r>
          </a:p>
          <a:p>
            <a:pPr lvl="1" algn="just">
              <a:buClr>
                <a:schemeClr val="accent1"/>
              </a:buClr>
              <a:buSzPct val="70000"/>
            </a:pPr>
            <a:r>
              <a:rPr lang="en-US" sz="2000" b="1" dirty="0" smtClean="0"/>
              <a:t>N</a:t>
            </a:r>
            <a:r>
              <a:rPr lang="en-US" sz="2000" dirty="0" smtClean="0"/>
              <a:t> neighboring cells;</a:t>
            </a:r>
          </a:p>
          <a:p>
            <a:pPr lvl="1" algn="just">
              <a:buClr>
                <a:schemeClr val="accent1"/>
              </a:buClr>
              <a:buSzPct val="70000"/>
            </a:pPr>
            <a:r>
              <a:rPr lang="en-US" sz="2000" b="1" dirty="0" smtClean="0">
                <a:solidFill>
                  <a:srgbClr val="FF0000"/>
                </a:solidFill>
              </a:rPr>
              <a:t>T</a:t>
            </a:r>
            <a:r>
              <a:rPr lang="en-US" sz="2000" dirty="0" smtClean="0">
                <a:solidFill>
                  <a:srgbClr val="FF0000"/>
                </a:solidFill>
              </a:rPr>
              <a:t> global transition function</a:t>
            </a:r>
            <a:r>
              <a:rPr lang="en-US" sz="2000" dirty="0" smtClean="0"/>
              <a:t>;</a:t>
            </a:r>
          </a:p>
          <a:p>
            <a:pPr lvl="1" algn="just">
              <a:buClr>
                <a:schemeClr val="accent1"/>
              </a:buClr>
              <a:buSzPct val="70000"/>
            </a:pPr>
            <a:r>
              <a:rPr lang="el-GR" sz="2000" b="1" dirty="0">
                <a:solidFill>
                  <a:srgbClr val="FF0000"/>
                </a:solidFill>
                <a:latin typeface="Times New Roman" panose="02020603050405020304" pitchFamily="18" charset="0"/>
                <a:cs typeface="Times New Roman" panose="02020603050405020304" pitchFamily="18" charset="0"/>
              </a:rPr>
              <a:t>τ</a:t>
            </a:r>
            <a:r>
              <a:rPr lang="en-US" sz="2000" dirty="0" smtClean="0">
                <a:solidFill>
                  <a:srgbClr val="FF0000"/>
                </a:solidFill>
              </a:rPr>
              <a:t> local computing function</a:t>
            </a:r>
            <a:r>
              <a:rPr lang="en-US" sz="2000" dirty="0" smtClean="0"/>
              <a:t>; </a:t>
            </a:r>
            <a:r>
              <a:rPr lang="en-US" sz="2000" smtClean="0"/>
              <a:t>(</a:t>
            </a:r>
            <a:r>
              <a:rPr lang="en-US" sz="2000" b="1" smtClean="0"/>
              <a:t>synchronous </a:t>
            </a:r>
            <a:r>
              <a:rPr lang="en-US" sz="2000" smtClean="0"/>
              <a:t>and </a:t>
            </a:r>
            <a:r>
              <a:rPr lang="en-US" sz="2000" b="1" dirty="0" smtClean="0"/>
              <a:t>in parallel)</a:t>
            </a:r>
            <a:endParaRPr kumimoji="1" lang="en-US" sz="2000" dirty="0" smtClean="0"/>
          </a:p>
          <a:p>
            <a:pPr lvl="1">
              <a:buClr>
                <a:schemeClr val="accent1"/>
              </a:buClr>
              <a:buSzPct val="70000"/>
            </a:pPr>
            <a:r>
              <a:rPr kumimoji="1" lang="en-US" sz="2000" dirty="0" smtClean="0"/>
              <a:t>Discrete/continuous time basis.</a:t>
            </a:r>
          </a:p>
          <a:p>
            <a:pPr lvl="1"/>
            <a:endParaRPr lang="es-AR" sz="2000" dirty="0"/>
          </a:p>
        </p:txBody>
      </p:sp>
      <p:sp>
        <p:nvSpPr>
          <p:cNvPr id="1028" name="Rectangle 6"/>
          <p:cNvSpPr>
            <a:spLocks noGrp="1" noChangeArrowheads="1"/>
          </p:cNvSpPr>
          <p:nvPr>
            <p:ph type="title"/>
          </p:nvPr>
        </p:nvSpPr>
        <p:spPr>
          <a:xfrm>
            <a:off x="0" y="1"/>
            <a:ext cx="6156176" cy="685799"/>
          </a:xfrm>
        </p:spPr>
        <p:txBody>
          <a:bodyPr>
            <a:normAutofit fontScale="90000"/>
          </a:bodyPr>
          <a:lstStyle/>
          <a:p>
            <a:r>
              <a:rPr lang="en-US" dirty="0" smtClean="0"/>
              <a:t>Cell Spaces – </a:t>
            </a:r>
            <a:r>
              <a:rPr lang="en-US" dirty="0" smtClean="0">
                <a:solidFill>
                  <a:srgbClr val="FF0000"/>
                </a:solidFill>
              </a:rPr>
              <a:t>Conceptual</a:t>
            </a:r>
            <a:r>
              <a:rPr lang="en-US" dirty="0" smtClean="0"/>
              <a:t> Cellular Automata</a:t>
            </a:r>
          </a:p>
        </p:txBody>
      </p:sp>
      <p:sp>
        <p:nvSpPr>
          <p:cNvPr id="6" name="Text Placeholder 5"/>
          <p:cNvSpPr>
            <a:spLocks noGrp="1"/>
          </p:cNvSpPr>
          <p:nvPr>
            <p:ph type="body" sz="quarter" idx="12"/>
          </p:nvPr>
        </p:nvSpPr>
        <p:spPr/>
        <p:txBody>
          <a:bodyPr/>
          <a:lstStyle/>
          <a:p>
            <a:endParaRPr lang="es-AR"/>
          </a:p>
        </p:txBody>
      </p:sp>
      <p:sp>
        <p:nvSpPr>
          <p:cNvPr id="7" name="Text Placeholder 6"/>
          <p:cNvSpPr>
            <a:spLocks noGrp="1"/>
          </p:cNvSpPr>
          <p:nvPr>
            <p:ph type="body" sz="quarter" idx="13"/>
          </p:nvPr>
        </p:nvSpPr>
        <p:spPr/>
        <p:txBody>
          <a:bodyPr/>
          <a:lstStyle/>
          <a:p>
            <a:endParaRPr lang="es-AR"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graphicFrame>
        <p:nvGraphicFramePr>
          <p:cNvPr id="6146" name="Object 7"/>
          <p:cNvGraphicFramePr>
            <a:graphicFrameLocks noChangeAspect="1"/>
          </p:cNvGraphicFramePr>
          <p:nvPr>
            <p:extLst>
              <p:ext uri="{D42A27DB-BD31-4B8C-83A1-F6EECF244321}">
                <p14:modId xmlns:p14="http://schemas.microsoft.com/office/powerpoint/2010/main" val="685285597"/>
              </p:ext>
            </p:extLst>
          </p:nvPr>
        </p:nvGraphicFramePr>
        <p:xfrm>
          <a:off x="2286000" y="2329557"/>
          <a:ext cx="1143000" cy="1141413"/>
        </p:xfrm>
        <a:graphic>
          <a:graphicData uri="http://schemas.openxmlformats.org/presentationml/2006/ole">
            <mc:AlternateContent xmlns:mc="http://schemas.openxmlformats.org/markup-compatibility/2006">
              <mc:Choice xmlns:v="urn:schemas-microsoft-com:vml" Requires="v">
                <p:oleObj spid="_x0000_s6207" name="Documento" r:id="rId5" imgW="781560" imgH="780120" progId="Word.Document.8">
                  <p:embed/>
                </p:oleObj>
              </mc:Choice>
              <mc:Fallback>
                <p:oleObj name="Documento" r:id="rId5" imgW="781560" imgH="780120" progId="Word.Documen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2329557"/>
                        <a:ext cx="1143000" cy="114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8" name="Text Box 5"/>
          <p:cNvSpPr txBox="1">
            <a:spLocks noChangeArrowheads="1"/>
          </p:cNvSpPr>
          <p:nvPr/>
        </p:nvSpPr>
        <p:spPr bwMode="auto">
          <a:xfrm>
            <a:off x="107504" y="3653730"/>
            <a:ext cx="7571303" cy="3231654"/>
          </a:xfrm>
          <a:prstGeom prst="rect">
            <a:avLst/>
          </a:prstGeom>
          <a:noFill/>
          <a:ln w="9525">
            <a:noFill/>
            <a:miter lim="800000"/>
            <a:headEnd/>
            <a:tailEnd/>
          </a:ln>
        </p:spPr>
        <p:txBody>
          <a:bodyPr wrap="none">
            <a:spAutoFit/>
          </a:bodyPr>
          <a:lstStyle/>
          <a:p>
            <a:pPr algn="l"/>
            <a:r>
              <a:rPr lang="en-US" sz="1800" dirty="0">
                <a:latin typeface="+mn-lt"/>
              </a:rPr>
              <a:t>Neighborhood: { (a</a:t>
            </a:r>
            <a:r>
              <a:rPr lang="en-US" sz="1800" baseline="-25000" dirty="0">
                <a:latin typeface="+mn-lt"/>
              </a:rPr>
              <a:t>12</a:t>
            </a:r>
            <a:r>
              <a:rPr lang="en-US" sz="1800" dirty="0">
                <a:latin typeface="+mn-lt"/>
              </a:rPr>
              <a:t>, a</a:t>
            </a:r>
            <a:r>
              <a:rPr lang="en-US" sz="1800" baseline="-25000" dirty="0">
                <a:latin typeface="+mn-lt"/>
              </a:rPr>
              <a:t>21</a:t>
            </a:r>
            <a:r>
              <a:rPr lang="en-US" sz="1800" dirty="0">
                <a:latin typeface="+mn-lt"/>
              </a:rPr>
              <a:t>, a</a:t>
            </a:r>
            <a:r>
              <a:rPr lang="en-US" sz="1800" baseline="-25000" dirty="0">
                <a:latin typeface="+mn-lt"/>
              </a:rPr>
              <a:t>22</a:t>
            </a:r>
            <a:r>
              <a:rPr lang="en-US" sz="1800" dirty="0">
                <a:latin typeface="+mn-lt"/>
              </a:rPr>
              <a:t>, a</a:t>
            </a:r>
            <a:r>
              <a:rPr lang="en-US" sz="1800" baseline="-25000" dirty="0">
                <a:latin typeface="+mn-lt"/>
              </a:rPr>
              <a:t>23</a:t>
            </a:r>
            <a:r>
              <a:rPr lang="en-US" sz="1800" dirty="0">
                <a:latin typeface="+mn-lt"/>
              </a:rPr>
              <a:t>, a</a:t>
            </a:r>
            <a:r>
              <a:rPr lang="en-US" sz="1800" baseline="-25000" dirty="0">
                <a:latin typeface="+mn-lt"/>
              </a:rPr>
              <a:t>32</a:t>
            </a:r>
            <a:r>
              <a:rPr lang="en-US" sz="1800" dirty="0">
                <a:latin typeface="+mn-lt"/>
              </a:rPr>
              <a:t>) };</a:t>
            </a:r>
          </a:p>
          <a:p>
            <a:pPr algn="l"/>
            <a:r>
              <a:rPr lang="en-US" sz="1800" dirty="0">
                <a:latin typeface="+mn-lt"/>
              </a:rPr>
              <a:t>Select: { (a</a:t>
            </a:r>
            <a:r>
              <a:rPr lang="en-US" sz="1800" baseline="-25000" dirty="0">
                <a:latin typeface="+mn-lt"/>
              </a:rPr>
              <a:t>12</a:t>
            </a:r>
            <a:r>
              <a:rPr lang="en-US" sz="1800" dirty="0">
                <a:latin typeface="+mn-lt"/>
              </a:rPr>
              <a:t>, a</a:t>
            </a:r>
            <a:r>
              <a:rPr lang="en-US" sz="1800" baseline="-25000" dirty="0">
                <a:latin typeface="+mn-lt"/>
              </a:rPr>
              <a:t>23</a:t>
            </a:r>
            <a:r>
              <a:rPr lang="en-US" sz="1800" dirty="0">
                <a:latin typeface="+mn-lt"/>
              </a:rPr>
              <a:t>, a</a:t>
            </a:r>
            <a:r>
              <a:rPr lang="en-US" sz="1800" baseline="-25000" dirty="0">
                <a:latin typeface="+mn-lt"/>
              </a:rPr>
              <a:t>22</a:t>
            </a:r>
            <a:r>
              <a:rPr lang="en-US" sz="1800" dirty="0">
                <a:latin typeface="+mn-lt"/>
              </a:rPr>
              <a:t>, a</a:t>
            </a:r>
            <a:r>
              <a:rPr lang="en-US" sz="1800" baseline="-25000" dirty="0">
                <a:latin typeface="+mn-lt"/>
              </a:rPr>
              <a:t>21,</a:t>
            </a:r>
            <a:r>
              <a:rPr lang="en-US" sz="1800" dirty="0">
                <a:latin typeface="+mn-lt"/>
              </a:rPr>
              <a:t> a</a:t>
            </a:r>
            <a:r>
              <a:rPr lang="en-US" sz="1800" baseline="-25000" dirty="0">
                <a:latin typeface="+mn-lt"/>
              </a:rPr>
              <a:t>32</a:t>
            </a:r>
            <a:r>
              <a:rPr lang="en-US" sz="1800" dirty="0">
                <a:latin typeface="+mn-lt"/>
              </a:rPr>
              <a:t>) };</a:t>
            </a:r>
          </a:p>
          <a:p>
            <a:pPr algn="l"/>
            <a:r>
              <a:rPr lang="en-US" sz="1800" dirty="0">
                <a:latin typeface="+mn-lt"/>
              </a:rPr>
              <a:t>wind = 3;</a:t>
            </a:r>
          </a:p>
          <a:p>
            <a:pPr algn="l"/>
            <a:r>
              <a:rPr lang="en-US" sz="1800" dirty="0">
                <a:latin typeface="+mn-lt"/>
              </a:rPr>
              <a:t>f = 9; c = 10; </a:t>
            </a:r>
            <a:r>
              <a:rPr lang="en-US" sz="1800" dirty="0" err="1">
                <a:latin typeface="+mn-lt"/>
              </a:rPr>
              <a:t>in_delay</a:t>
            </a:r>
            <a:r>
              <a:rPr lang="en-US" sz="1800" dirty="0">
                <a:latin typeface="+mn-lt"/>
              </a:rPr>
              <a:t>(wind).</a:t>
            </a:r>
          </a:p>
          <a:p>
            <a:pPr algn="l"/>
            <a:endParaRPr lang="en-US" sz="1800" dirty="0">
              <a:latin typeface="+mn-lt"/>
            </a:endParaRPr>
          </a:p>
          <a:p>
            <a:pPr algn="l"/>
            <a:r>
              <a:rPr lang="en-US" sz="2000" b="1" dirty="0">
                <a:latin typeface="+mn-lt"/>
              </a:rPr>
              <a:t>Result</a:t>
            </a:r>
            <a:r>
              <a:rPr lang="en-US" sz="2000" dirty="0">
                <a:latin typeface="+mn-lt"/>
              </a:rPr>
              <a:t>	   </a:t>
            </a:r>
            <a:r>
              <a:rPr lang="en-US" sz="2000">
                <a:latin typeface="+mn-lt"/>
              </a:rPr>
              <a:t>	</a:t>
            </a:r>
            <a:r>
              <a:rPr lang="en-US" sz="2000" b="1" smtClean="0">
                <a:latin typeface="+mn-lt"/>
              </a:rPr>
              <a:t>Input </a:t>
            </a:r>
            <a:r>
              <a:rPr lang="en-US" sz="2000" b="1" dirty="0">
                <a:latin typeface="+mn-lt"/>
              </a:rPr>
              <a:t>Values</a:t>
            </a:r>
            <a:r>
              <a:rPr lang="en-US" sz="2000" dirty="0">
                <a:latin typeface="+mn-lt"/>
              </a:rPr>
              <a:t>	</a:t>
            </a:r>
          </a:p>
          <a:p>
            <a:pPr algn="l"/>
            <a:r>
              <a:rPr lang="en-US" sz="1800" dirty="0">
                <a:latin typeface="+mn-lt"/>
              </a:rPr>
              <a:t>1	</a:t>
            </a:r>
            <a:r>
              <a:rPr lang="en-US" sz="1800" dirty="0" smtClean="0">
                <a:latin typeface="+mn-lt"/>
              </a:rPr>
              <a:t>	(</a:t>
            </a:r>
            <a:r>
              <a:rPr lang="en-US" sz="1800" dirty="0">
                <a:latin typeface="+mn-lt"/>
              </a:rPr>
              <a:t>a</a:t>
            </a:r>
            <a:r>
              <a:rPr lang="en-US" sz="1800" baseline="-25000" dirty="0">
                <a:latin typeface="+mn-lt"/>
              </a:rPr>
              <a:t>22</a:t>
            </a:r>
            <a:r>
              <a:rPr lang="en-US" sz="1800" dirty="0">
                <a:latin typeface="+mn-lt"/>
              </a:rPr>
              <a:t> = 1 AND NOT (ALL = 0) ) OR </a:t>
            </a:r>
          </a:p>
          <a:p>
            <a:pPr algn="l"/>
            <a:r>
              <a:rPr lang="en-US" sz="1800" dirty="0">
                <a:latin typeface="+mn-lt"/>
              </a:rPr>
              <a:t>	     </a:t>
            </a:r>
            <a:r>
              <a:rPr lang="en-US" sz="1800" dirty="0" smtClean="0">
                <a:latin typeface="+mn-lt"/>
              </a:rPr>
              <a:t>	( </a:t>
            </a:r>
            <a:r>
              <a:rPr lang="en-US" sz="1800" dirty="0">
                <a:latin typeface="+mn-lt"/>
              </a:rPr>
              <a:t>(a</a:t>
            </a:r>
            <a:r>
              <a:rPr lang="en-US" sz="1800" baseline="-25000" dirty="0">
                <a:latin typeface="+mn-lt"/>
              </a:rPr>
              <a:t>22</a:t>
            </a:r>
            <a:r>
              <a:rPr lang="en-US" sz="1800" dirty="0">
                <a:latin typeface="+mn-lt"/>
              </a:rPr>
              <a:t> = 0) AND (a</a:t>
            </a:r>
            <a:r>
              <a:rPr lang="en-US" sz="1800" baseline="-25000" dirty="0">
                <a:latin typeface="+mn-lt"/>
              </a:rPr>
              <a:t>12</a:t>
            </a:r>
            <a:r>
              <a:rPr lang="en-US" sz="1800" dirty="0">
                <a:latin typeface="+mn-lt"/>
              </a:rPr>
              <a:t> = 1 OR a</a:t>
            </a:r>
            <a:r>
              <a:rPr lang="en-US" sz="1800" baseline="-25000" dirty="0">
                <a:latin typeface="+mn-lt"/>
              </a:rPr>
              <a:t>21</a:t>
            </a:r>
            <a:r>
              <a:rPr lang="en-US" sz="1800" dirty="0">
                <a:latin typeface="+mn-lt"/>
              </a:rPr>
              <a:t> = 1 OR a</a:t>
            </a:r>
            <a:r>
              <a:rPr lang="en-US" sz="1800" baseline="-25000" dirty="0">
                <a:latin typeface="+mn-lt"/>
              </a:rPr>
              <a:t>23</a:t>
            </a:r>
            <a:r>
              <a:rPr lang="en-US" sz="1800" dirty="0">
                <a:latin typeface="+mn-lt"/>
              </a:rPr>
              <a:t> = 1 OR a</a:t>
            </a:r>
            <a:r>
              <a:rPr lang="en-US" sz="1800" baseline="-25000" dirty="0">
                <a:latin typeface="+mn-lt"/>
              </a:rPr>
              <a:t>32</a:t>
            </a:r>
            <a:r>
              <a:rPr lang="en-US" sz="1800" dirty="0">
                <a:latin typeface="+mn-lt"/>
              </a:rPr>
              <a:t> = 1) )	</a:t>
            </a:r>
          </a:p>
          <a:p>
            <a:pPr algn="l"/>
            <a:endParaRPr lang="en-US" sz="1800" dirty="0">
              <a:latin typeface="+mn-lt"/>
            </a:endParaRPr>
          </a:p>
          <a:p>
            <a:pPr algn="l"/>
            <a:r>
              <a:rPr lang="en-US" sz="1800" dirty="0">
                <a:latin typeface="+mn-lt"/>
              </a:rPr>
              <a:t>0	</a:t>
            </a:r>
            <a:r>
              <a:rPr lang="en-US" sz="1800" dirty="0" smtClean="0">
                <a:latin typeface="+mn-lt"/>
              </a:rPr>
              <a:t>	(</a:t>
            </a:r>
            <a:r>
              <a:rPr lang="en-US" sz="1800" dirty="0">
                <a:latin typeface="+mn-lt"/>
              </a:rPr>
              <a:t>ALL = 0) AND (a</a:t>
            </a:r>
            <a:r>
              <a:rPr lang="en-US" sz="1800" baseline="-25000" dirty="0">
                <a:latin typeface="+mn-lt"/>
              </a:rPr>
              <a:t>22</a:t>
            </a:r>
            <a:r>
              <a:rPr lang="en-US" sz="1800" dirty="0">
                <a:latin typeface="+mn-lt"/>
              </a:rPr>
              <a:t> = 1)	</a:t>
            </a:r>
          </a:p>
          <a:p>
            <a:pPr algn="l"/>
            <a:endParaRPr lang="en-US" dirty="0">
              <a:latin typeface="+mn-lt"/>
            </a:endParaRPr>
          </a:p>
        </p:txBody>
      </p:sp>
      <p:sp>
        <p:nvSpPr>
          <p:cNvPr id="6149" name="Rectangle 8"/>
          <p:cNvSpPr>
            <a:spLocks noGrp="1" noChangeArrowheads="1"/>
          </p:cNvSpPr>
          <p:nvPr>
            <p:ph type="title"/>
          </p:nvPr>
        </p:nvSpPr>
        <p:spPr/>
        <p:txBody>
          <a:bodyPr/>
          <a:lstStyle/>
          <a:p>
            <a:r>
              <a:rPr lang="en-US" dirty="0" smtClean="0"/>
              <a:t>An application example</a:t>
            </a:r>
          </a:p>
        </p:txBody>
      </p:sp>
      <p:sp>
        <p:nvSpPr>
          <p:cNvPr id="7" name="Text Placeholder 6"/>
          <p:cNvSpPr>
            <a:spLocks noGrp="1"/>
          </p:cNvSpPr>
          <p:nvPr>
            <p:ph type="body" sz="quarter" idx="12"/>
          </p:nvPr>
        </p:nvSpPr>
        <p:spPr/>
        <p:txBody>
          <a:bodyPr/>
          <a:lstStyle/>
          <a:p>
            <a:endParaRPr lang="es-AR"/>
          </a:p>
        </p:txBody>
      </p:sp>
      <p:sp>
        <p:nvSpPr>
          <p:cNvPr id="8" name="Text Placeholder 7"/>
          <p:cNvSpPr>
            <a:spLocks noGrp="1"/>
          </p:cNvSpPr>
          <p:nvPr>
            <p:ph type="body" sz="quarter" idx="13"/>
          </p:nvPr>
        </p:nvSpPr>
        <p:spPr/>
        <p:txBody>
          <a:bodyPr/>
          <a:lstStyle/>
          <a:p>
            <a:endParaRPr lang="es-AR"/>
          </a:p>
        </p:txBody>
      </p:sp>
      <p:pic>
        <p:nvPicPr>
          <p:cNvPr id="4" name="Picture 3"/>
          <p:cNvPicPr>
            <a:picLocks noChangeAspect="1"/>
          </p:cNvPicPr>
          <p:nvPr/>
        </p:nvPicPr>
        <p:blipFill>
          <a:blip r:embed="rId7"/>
          <a:stretch>
            <a:fillRect/>
          </a:stretch>
        </p:blipFill>
        <p:spPr>
          <a:xfrm>
            <a:off x="4824598" y="801147"/>
            <a:ext cx="4088141" cy="4108296"/>
          </a:xfrm>
          <a:prstGeom prst="rect">
            <a:avLst/>
          </a:prstGeom>
        </p:spPr>
      </p:pic>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7171" name="Text Box 2"/>
          <p:cNvSpPr txBox="1">
            <a:spLocks noChangeArrowheads="1"/>
          </p:cNvSpPr>
          <p:nvPr/>
        </p:nvSpPr>
        <p:spPr bwMode="auto">
          <a:xfrm>
            <a:off x="107504" y="764704"/>
            <a:ext cx="7431088" cy="5949950"/>
          </a:xfrm>
          <a:prstGeom prst="rect">
            <a:avLst/>
          </a:prstGeom>
          <a:noFill/>
          <a:ln w="9525">
            <a:noFill/>
            <a:miter lim="800000"/>
            <a:headEnd/>
            <a:tailEnd/>
          </a:ln>
        </p:spPr>
        <p:txBody>
          <a:bodyPr wrap="none">
            <a:spAutoFit/>
          </a:bodyPr>
          <a:lstStyle/>
          <a:p>
            <a:pPr algn="l"/>
            <a:r>
              <a:rPr lang="en-US" sz="1800" dirty="0"/>
              <a:t>M</a:t>
            </a:r>
            <a:r>
              <a:rPr lang="en-US" sz="1800" baseline="-25000" dirty="0"/>
              <a:t>A</a:t>
            </a:r>
            <a:r>
              <a:rPr lang="en-US" sz="1800" dirty="0"/>
              <a:t> = &lt; I</a:t>
            </a:r>
            <a:r>
              <a:rPr lang="en-US" sz="1800" baseline="-25000" dirty="0"/>
              <a:t>A</a:t>
            </a:r>
            <a:r>
              <a:rPr lang="en-US" sz="1800" dirty="0"/>
              <a:t>, </a:t>
            </a:r>
            <a:r>
              <a:rPr lang="en-US" sz="1800" i="1" dirty="0"/>
              <a:t>X</a:t>
            </a:r>
            <a:r>
              <a:rPr lang="en-US" sz="1800" i="1" baseline="-25000" dirty="0"/>
              <a:t>A</a:t>
            </a:r>
            <a:r>
              <a:rPr lang="en-US" sz="1800" dirty="0"/>
              <a:t>, </a:t>
            </a:r>
            <a:r>
              <a:rPr lang="en-US" sz="1800" i="1" dirty="0"/>
              <a:t>Y</a:t>
            </a:r>
            <a:r>
              <a:rPr lang="en-US" sz="1800" i="1" baseline="-25000" dirty="0"/>
              <a:t>A</a:t>
            </a:r>
            <a:r>
              <a:rPr lang="en-US" sz="1800" dirty="0"/>
              <a:t>, </a:t>
            </a:r>
            <a:r>
              <a:rPr lang="en-US" sz="1800" dirty="0" err="1"/>
              <a:t>Xlist</a:t>
            </a:r>
            <a:r>
              <a:rPr lang="en-US" sz="1800" baseline="-25000" dirty="0" err="1"/>
              <a:t>A</a:t>
            </a:r>
            <a:r>
              <a:rPr lang="en-US" sz="1800" dirty="0"/>
              <a:t>, </a:t>
            </a:r>
            <a:r>
              <a:rPr lang="en-US" sz="1800" dirty="0" err="1"/>
              <a:t>Ylist</a:t>
            </a:r>
            <a:r>
              <a:rPr lang="en-US" sz="1800" baseline="-25000" dirty="0" err="1"/>
              <a:t>A</a:t>
            </a:r>
            <a:r>
              <a:rPr lang="en-US" sz="1800" dirty="0"/>
              <a:t>, </a:t>
            </a:r>
            <a:r>
              <a:rPr lang="en-US" sz="1800" dirty="0" err="1">
                <a:latin typeface="Symbol" pitchFamily="18" charset="2"/>
              </a:rPr>
              <a:t>h</a:t>
            </a:r>
            <a:r>
              <a:rPr lang="en-US" sz="1800" baseline="-25000" dirty="0" err="1"/>
              <a:t>A</a:t>
            </a:r>
            <a:r>
              <a:rPr lang="en-US" sz="1800" dirty="0"/>
              <a:t>, N</a:t>
            </a:r>
            <a:r>
              <a:rPr lang="en-US" sz="1800" baseline="-25000" dirty="0"/>
              <a:t>A</a:t>
            </a:r>
            <a:r>
              <a:rPr lang="en-US" sz="1800" dirty="0"/>
              <a:t>, {</a:t>
            </a:r>
            <a:r>
              <a:rPr lang="en-US" sz="1800" dirty="0" err="1"/>
              <a:t>m</a:t>
            </a:r>
            <a:r>
              <a:rPr lang="en-US" sz="1800" baseline="-25000" dirty="0" err="1"/>
              <a:t>A</a:t>
            </a:r>
            <a:r>
              <a:rPr lang="en-US" sz="1800" dirty="0"/>
              <a:t>, </a:t>
            </a:r>
            <a:r>
              <a:rPr lang="en-US" sz="1800" dirty="0" err="1"/>
              <a:t>n</a:t>
            </a:r>
            <a:r>
              <a:rPr lang="en-US" sz="1800" baseline="-25000" dirty="0" err="1"/>
              <a:t>A</a:t>
            </a:r>
            <a:r>
              <a:rPr lang="en-US" sz="1800" dirty="0"/>
              <a:t>}, C</a:t>
            </a:r>
            <a:r>
              <a:rPr lang="en-US" sz="1800" baseline="-25000" dirty="0"/>
              <a:t>A</a:t>
            </a:r>
            <a:r>
              <a:rPr lang="en-US" sz="1800" dirty="0"/>
              <a:t>, B</a:t>
            </a:r>
            <a:r>
              <a:rPr lang="en-US" sz="1800" baseline="-25000" dirty="0"/>
              <a:t>A</a:t>
            </a:r>
            <a:r>
              <a:rPr lang="en-US" sz="1800" dirty="0"/>
              <a:t>, Z</a:t>
            </a:r>
            <a:r>
              <a:rPr lang="en-US" sz="1800" baseline="-25000" dirty="0"/>
              <a:t>A</a:t>
            </a:r>
            <a:r>
              <a:rPr lang="en-US" sz="1800" dirty="0"/>
              <a:t>, </a:t>
            </a:r>
            <a:r>
              <a:rPr lang="en-US" sz="1800" dirty="0" err="1"/>
              <a:t>select</a:t>
            </a:r>
            <a:r>
              <a:rPr lang="en-US" sz="1800" baseline="-25000" dirty="0" err="1"/>
              <a:t>A</a:t>
            </a:r>
            <a:r>
              <a:rPr lang="en-US" sz="1800" dirty="0"/>
              <a:t>&gt;</a:t>
            </a:r>
          </a:p>
          <a:p>
            <a:pPr algn="l"/>
            <a:endParaRPr lang="en-US" sz="1800" dirty="0"/>
          </a:p>
          <a:p>
            <a:pPr algn="l"/>
            <a:r>
              <a:rPr lang="en-US" sz="1800" b="1" dirty="0" err="1"/>
              <a:t>Xlist</a:t>
            </a:r>
            <a:r>
              <a:rPr lang="en-US" sz="1800" b="1" baseline="-25000" dirty="0" err="1"/>
              <a:t>A</a:t>
            </a:r>
            <a:r>
              <a:rPr lang="en-US" sz="1800" b="1" dirty="0"/>
              <a:t> </a:t>
            </a:r>
            <a:r>
              <a:rPr lang="en-US" sz="1800" dirty="0"/>
              <a:t>= { (1,10); (2,10) };</a:t>
            </a:r>
          </a:p>
          <a:p>
            <a:pPr algn="l"/>
            <a:r>
              <a:rPr lang="en-US" sz="1800" b="1" dirty="0" err="1"/>
              <a:t>Ylist</a:t>
            </a:r>
            <a:r>
              <a:rPr lang="en-US" sz="1800" b="1" baseline="-25000" dirty="0" err="1"/>
              <a:t>A</a:t>
            </a:r>
            <a:r>
              <a:rPr lang="en-US" sz="1800" b="1" dirty="0"/>
              <a:t> </a:t>
            </a:r>
            <a:r>
              <a:rPr lang="en-US" sz="1800" dirty="0"/>
              <a:t>= { </a:t>
            </a:r>
            <a:r>
              <a:rPr lang="en-US" sz="1800" dirty="0">
                <a:latin typeface="Symbol" pitchFamily="18" charset="2"/>
              </a:rPr>
              <a:t>Æ</a:t>
            </a:r>
            <a:r>
              <a:rPr lang="en-US" sz="1800" dirty="0"/>
              <a:t> }.</a:t>
            </a:r>
          </a:p>
          <a:p>
            <a:pPr algn="l"/>
            <a:r>
              <a:rPr lang="en-US" sz="1800" b="1" dirty="0" err="1">
                <a:latin typeface="Symbol" pitchFamily="18" charset="2"/>
              </a:rPr>
              <a:t>h</a:t>
            </a:r>
            <a:r>
              <a:rPr lang="en-US" sz="1800" b="1" baseline="-25000" dirty="0" err="1"/>
              <a:t>A</a:t>
            </a:r>
            <a:r>
              <a:rPr lang="en-US" sz="1800" b="1" baseline="-25000" dirty="0"/>
              <a:t> </a:t>
            </a:r>
            <a:r>
              <a:rPr lang="en-US" sz="1800" dirty="0"/>
              <a:t>= 5;</a:t>
            </a:r>
          </a:p>
          <a:p>
            <a:pPr algn="l"/>
            <a:r>
              <a:rPr lang="en-US" sz="1800" b="1" dirty="0"/>
              <a:t>I</a:t>
            </a:r>
            <a:r>
              <a:rPr lang="en-US" sz="1800" b="1" baseline="-25000" dirty="0"/>
              <a:t>A</a:t>
            </a:r>
            <a:r>
              <a:rPr lang="en-US" sz="1800" b="1" dirty="0"/>
              <a:t> </a:t>
            </a:r>
            <a:r>
              <a:rPr lang="en-US" sz="1800" dirty="0"/>
              <a:t>= &lt; </a:t>
            </a:r>
            <a:r>
              <a:rPr lang="en-US" sz="1800" dirty="0" err="1"/>
              <a:t>P</a:t>
            </a:r>
            <a:r>
              <a:rPr lang="en-US" sz="1800" baseline="30000" dirty="0" err="1"/>
              <a:t>x</a:t>
            </a:r>
            <a:r>
              <a:rPr lang="en-US" sz="1800" dirty="0"/>
              <a:t>, </a:t>
            </a:r>
            <a:r>
              <a:rPr lang="en-US" sz="1800" dirty="0" err="1"/>
              <a:t>P</a:t>
            </a:r>
            <a:r>
              <a:rPr lang="en-US" sz="1800" baseline="30000" dirty="0" err="1"/>
              <a:t>y</a:t>
            </a:r>
            <a:r>
              <a:rPr lang="en-US" sz="1800" dirty="0"/>
              <a:t>&gt;, with </a:t>
            </a:r>
            <a:r>
              <a:rPr lang="en-US" sz="1800" dirty="0" err="1"/>
              <a:t>P</a:t>
            </a:r>
            <a:r>
              <a:rPr lang="en-US" sz="1800" baseline="30000" dirty="0" err="1"/>
              <a:t>x</a:t>
            </a:r>
            <a:r>
              <a:rPr lang="en-US" sz="1800" dirty="0"/>
              <a:t> = { &lt;X(1,10), binary&gt;, &lt;X(2,10), binary&gt; }; </a:t>
            </a:r>
            <a:r>
              <a:rPr lang="en-US" sz="1800" dirty="0" err="1"/>
              <a:t>P</a:t>
            </a:r>
            <a:r>
              <a:rPr lang="en-US" sz="1800" baseline="30000" dirty="0" err="1"/>
              <a:t>y</a:t>
            </a:r>
            <a:r>
              <a:rPr lang="en-US" sz="1800" dirty="0"/>
              <a:t> = { </a:t>
            </a:r>
            <a:r>
              <a:rPr lang="en-US" sz="1800" dirty="0">
                <a:latin typeface="Symbol" pitchFamily="18" charset="2"/>
              </a:rPr>
              <a:t>Æ</a:t>
            </a:r>
            <a:r>
              <a:rPr lang="en-US" sz="1800" dirty="0"/>
              <a:t> };</a:t>
            </a:r>
          </a:p>
          <a:p>
            <a:pPr algn="l"/>
            <a:r>
              <a:rPr lang="en-US" sz="1800" b="1" dirty="0"/>
              <a:t>N</a:t>
            </a:r>
            <a:r>
              <a:rPr lang="en-US" sz="1800" b="1" baseline="-25000" dirty="0"/>
              <a:t>A</a:t>
            </a:r>
            <a:r>
              <a:rPr lang="en-US" sz="1800" dirty="0"/>
              <a:t> = { (0,0), (-1,0), (1, 0), (0,1), (0,-1) };</a:t>
            </a:r>
          </a:p>
          <a:p>
            <a:pPr algn="l"/>
            <a:r>
              <a:rPr lang="en-US" sz="1800" b="1" i="1" dirty="0"/>
              <a:t>X</a:t>
            </a:r>
            <a:r>
              <a:rPr lang="en-US" sz="1800" b="1" baseline="-25000" dirty="0"/>
              <a:t>A</a:t>
            </a:r>
            <a:r>
              <a:rPr lang="en-US" sz="1800" i="1" dirty="0"/>
              <a:t> </a:t>
            </a:r>
            <a:r>
              <a:rPr lang="en-US" sz="1800" dirty="0"/>
              <a:t>= </a:t>
            </a:r>
            <a:r>
              <a:rPr lang="en-US" sz="1800" b="1" i="1" dirty="0"/>
              <a:t>Y</a:t>
            </a:r>
            <a:r>
              <a:rPr lang="en-US" sz="1800" b="1" baseline="-25000" dirty="0"/>
              <a:t>A</a:t>
            </a:r>
            <a:r>
              <a:rPr lang="en-US" sz="1800" b="1" dirty="0"/>
              <a:t> </a:t>
            </a:r>
            <a:r>
              <a:rPr lang="en-US" sz="1800" dirty="0"/>
              <a:t>= {0, 1};</a:t>
            </a:r>
          </a:p>
          <a:p>
            <a:pPr algn="l"/>
            <a:r>
              <a:rPr lang="en-US" sz="1800" b="1" dirty="0" err="1"/>
              <a:t>m</a:t>
            </a:r>
            <a:r>
              <a:rPr lang="en-US" sz="1800" b="1" baseline="-25000" dirty="0" err="1"/>
              <a:t>A</a:t>
            </a:r>
            <a:r>
              <a:rPr lang="en-US" sz="1800" b="1" dirty="0"/>
              <a:t> </a:t>
            </a:r>
            <a:r>
              <a:rPr lang="en-US" sz="1800" dirty="0"/>
              <a:t>= 9; </a:t>
            </a:r>
            <a:r>
              <a:rPr lang="en-US" sz="1800" b="1" dirty="0" err="1"/>
              <a:t>n</a:t>
            </a:r>
            <a:r>
              <a:rPr lang="en-US" sz="1800" b="1" baseline="-25000" dirty="0" err="1"/>
              <a:t>A</a:t>
            </a:r>
            <a:r>
              <a:rPr lang="en-US" sz="1800" b="1" dirty="0"/>
              <a:t> </a:t>
            </a:r>
            <a:r>
              <a:rPr lang="en-US" sz="1800" dirty="0"/>
              <a:t>= 10;</a:t>
            </a:r>
          </a:p>
          <a:p>
            <a:pPr algn="l"/>
            <a:r>
              <a:rPr lang="en-US" sz="1800" b="1" dirty="0"/>
              <a:t>B</a:t>
            </a:r>
            <a:r>
              <a:rPr lang="en-US" sz="1800" b="1" baseline="-25000" dirty="0"/>
              <a:t>A </a:t>
            </a:r>
            <a:r>
              <a:rPr lang="en-US" sz="1800" dirty="0"/>
              <a:t>= {</a:t>
            </a:r>
            <a:r>
              <a:rPr lang="en-US" sz="1800" dirty="0">
                <a:latin typeface="Symbol" pitchFamily="18" charset="2"/>
              </a:rPr>
              <a:t>Æ</a:t>
            </a:r>
            <a:r>
              <a:rPr lang="en-US" sz="1800" dirty="0"/>
              <a:t>};</a:t>
            </a:r>
          </a:p>
          <a:p>
            <a:pPr algn="l"/>
            <a:r>
              <a:rPr lang="en-US" sz="1800" b="1" dirty="0"/>
              <a:t>C</a:t>
            </a:r>
            <a:r>
              <a:rPr lang="en-US" sz="1800" b="1" baseline="-25000" dirty="0"/>
              <a:t>A</a:t>
            </a:r>
            <a:r>
              <a:rPr lang="en-US" sz="1800" b="1" dirty="0"/>
              <a:t> </a:t>
            </a:r>
            <a:r>
              <a:rPr lang="en-US" sz="1800" dirty="0"/>
              <a:t>= {</a:t>
            </a:r>
            <a:r>
              <a:rPr lang="en-US" sz="1800" dirty="0" err="1"/>
              <a:t>C</a:t>
            </a:r>
            <a:r>
              <a:rPr lang="en-US" sz="1800" baseline="-25000" dirty="0" err="1"/>
              <a:t>Aij</a:t>
            </a:r>
            <a:r>
              <a:rPr lang="en-US" sz="1800" dirty="0"/>
              <a:t> / </a:t>
            </a:r>
            <a:r>
              <a:rPr lang="en-US" sz="1800" dirty="0" err="1"/>
              <a:t>i</a:t>
            </a:r>
            <a:r>
              <a:rPr lang="en-US" sz="1800" dirty="0"/>
              <a:t> </a:t>
            </a:r>
            <a:r>
              <a:rPr lang="en-US" sz="1800" dirty="0">
                <a:latin typeface="Symbol" pitchFamily="18" charset="2"/>
              </a:rPr>
              <a:t>Î</a:t>
            </a:r>
            <a:r>
              <a:rPr lang="en-US" sz="1800" dirty="0"/>
              <a:t> [1,9], j </a:t>
            </a:r>
            <a:r>
              <a:rPr lang="en-US" sz="1800" dirty="0">
                <a:latin typeface="Symbol" pitchFamily="18" charset="2"/>
              </a:rPr>
              <a:t>Î</a:t>
            </a:r>
            <a:r>
              <a:rPr lang="en-US" sz="1800" dirty="0"/>
              <a:t> [1,10]}</a:t>
            </a:r>
          </a:p>
          <a:p>
            <a:pPr algn="l"/>
            <a:r>
              <a:rPr lang="en-US" sz="1800" b="1" dirty="0"/>
              <a:t>Z</a:t>
            </a:r>
            <a:r>
              <a:rPr lang="en-US" sz="1800" b="1" baseline="-25000" dirty="0"/>
              <a:t>A</a:t>
            </a:r>
            <a:r>
              <a:rPr lang="en-US" sz="1800" b="1" dirty="0"/>
              <a:t> </a:t>
            </a:r>
            <a:r>
              <a:rPr lang="en-US" sz="1800" dirty="0"/>
              <a:t>:</a:t>
            </a:r>
          </a:p>
          <a:p>
            <a:pPr algn="l"/>
            <a:endParaRPr lang="en-US" sz="1800" dirty="0"/>
          </a:p>
          <a:p>
            <a:pPr algn="l"/>
            <a:r>
              <a:rPr lang="en-US" sz="1800" dirty="0" err="1"/>
              <a:t>P</a:t>
            </a:r>
            <a:r>
              <a:rPr lang="en-US" sz="1800" baseline="-25000" dirty="0" err="1"/>
              <a:t>ij</a:t>
            </a:r>
            <a:r>
              <a:rPr lang="en-US" sz="1800" dirty="0"/>
              <a:t> </a:t>
            </a:r>
            <a:r>
              <a:rPr lang="en-US" sz="1800" baseline="30000" dirty="0"/>
              <a:t>Y</a:t>
            </a:r>
            <a:r>
              <a:rPr lang="en-US" sz="1800" baseline="-25000" dirty="0"/>
              <a:t>1</a:t>
            </a:r>
            <a:r>
              <a:rPr lang="en-US" sz="1800" dirty="0"/>
              <a:t> </a:t>
            </a:r>
            <a:r>
              <a:rPr lang="en-US" sz="1800" dirty="0">
                <a:latin typeface="Symbol" pitchFamily="18" charset="2"/>
              </a:rPr>
              <a:t>®</a:t>
            </a:r>
            <a:r>
              <a:rPr lang="en-US" sz="1800" dirty="0"/>
              <a:t> P</a:t>
            </a:r>
            <a:r>
              <a:rPr lang="en-US" sz="1800" baseline="-25000" dirty="0"/>
              <a:t>i,j-1</a:t>
            </a:r>
            <a:r>
              <a:rPr lang="en-US" sz="1800" dirty="0"/>
              <a:t> </a:t>
            </a:r>
            <a:r>
              <a:rPr lang="en-US" sz="1800" baseline="30000" dirty="0"/>
              <a:t>X</a:t>
            </a:r>
            <a:r>
              <a:rPr lang="en-US" sz="1800" baseline="-25000" dirty="0"/>
              <a:t>1         		 </a:t>
            </a:r>
            <a:r>
              <a:rPr lang="en-US" sz="1800" dirty="0"/>
              <a:t>P</a:t>
            </a:r>
            <a:r>
              <a:rPr lang="en-US" sz="1800" baseline="-25000" dirty="0"/>
              <a:t>i,j+1</a:t>
            </a:r>
            <a:r>
              <a:rPr lang="en-US" sz="1800" dirty="0"/>
              <a:t> </a:t>
            </a:r>
            <a:r>
              <a:rPr lang="en-US" sz="1800" baseline="30000" dirty="0"/>
              <a:t>Y</a:t>
            </a:r>
            <a:r>
              <a:rPr lang="en-US" sz="1800" baseline="-25000" dirty="0"/>
              <a:t>1 </a:t>
            </a:r>
            <a:r>
              <a:rPr lang="en-US" sz="1800" dirty="0">
                <a:latin typeface="Symbol" pitchFamily="18" charset="2"/>
              </a:rPr>
              <a:t>®</a:t>
            </a:r>
            <a:r>
              <a:rPr lang="en-US" sz="1800" dirty="0"/>
              <a:t> </a:t>
            </a:r>
            <a:r>
              <a:rPr lang="en-US" sz="1800" baseline="-25000" dirty="0"/>
              <a:t> </a:t>
            </a:r>
            <a:r>
              <a:rPr lang="en-US" sz="1800" dirty="0" err="1"/>
              <a:t>P</a:t>
            </a:r>
            <a:r>
              <a:rPr lang="en-US" sz="1800" baseline="-25000" dirty="0" err="1"/>
              <a:t>ij</a:t>
            </a:r>
            <a:r>
              <a:rPr lang="en-US" sz="1800" dirty="0"/>
              <a:t> </a:t>
            </a:r>
            <a:r>
              <a:rPr lang="en-US" sz="1800" baseline="30000" dirty="0"/>
              <a:t>X</a:t>
            </a:r>
            <a:r>
              <a:rPr lang="en-US" sz="1800" baseline="-25000" dirty="0"/>
              <a:t>1</a:t>
            </a:r>
            <a:endParaRPr lang="en-US" sz="1800" baseline="30000" dirty="0"/>
          </a:p>
          <a:p>
            <a:pPr algn="l"/>
            <a:r>
              <a:rPr lang="en-US" sz="1800" dirty="0" err="1"/>
              <a:t>P</a:t>
            </a:r>
            <a:r>
              <a:rPr lang="en-US" sz="1800" baseline="-25000" dirty="0" err="1"/>
              <a:t>ij</a:t>
            </a:r>
            <a:r>
              <a:rPr lang="en-US" sz="1800" dirty="0"/>
              <a:t> </a:t>
            </a:r>
            <a:r>
              <a:rPr lang="en-US" sz="1800" baseline="30000" dirty="0"/>
              <a:t>Y</a:t>
            </a:r>
            <a:r>
              <a:rPr lang="en-US" sz="1800" baseline="-25000" dirty="0"/>
              <a:t>2</a:t>
            </a:r>
            <a:r>
              <a:rPr lang="en-US" sz="1800" dirty="0"/>
              <a:t> </a:t>
            </a:r>
            <a:r>
              <a:rPr lang="en-US" sz="1800" dirty="0">
                <a:latin typeface="Symbol" pitchFamily="18" charset="2"/>
              </a:rPr>
              <a:t>®</a:t>
            </a:r>
            <a:r>
              <a:rPr lang="en-US" sz="1800" dirty="0"/>
              <a:t> P</a:t>
            </a:r>
            <a:r>
              <a:rPr lang="en-US" sz="1800" baseline="-25000" dirty="0"/>
              <a:t>i+1,j</a:t>
            </a:r>
            <a:r>
              <a:rPr lang="en-US" sz="1800" dirty="0"/>
              <a:t> </a:t>
            </a:r>
            <a:r>
              <a:rPr lang="en-US" sz="1800" baseline="30000" dirty="0"/>
              <a:t>X</a:t>
            </a:r>
            <a:r>
              <a:rPr lang="en-US" sz="1800" baseline="-25000" dirty="0"/>
              <a:t>2                 	 </a:t>
            </a:r>
            <a:r>
              <a:rPr lang="en-US" sz="1800" dirty="0"/>
              <a:t>P</a:t>
            </a:r>
            <a:r>
              <a:rPr lang="en-US" sz="1800" baseline="-25000" dirty="0"/>
              <a:t>i-1,j</a:t>
            </a:r>
            <a:r>
              <a:rPr lang="en-US" sz="1800" dirty="0"/>
              <a:t> </a:t>
            </a:r>
            <a:r>
              <a:rPr lang="en-US" sz="1800" baseline="30000" dirty="0"/>
              <a:t>Y</a:t>
            </a:r>
            <a:r>
              <a:rPr lang="en-US" sz="1800" baseline="-25000" dirty="0"/>
              <a:t>2 </a:t>
            </a:r>
            <a:r>
              <a:rPr lang="en-US" sz="1800" dirty="0">
                <a:latin typeface="Symbol" pitchFamily="18" charset="2"/>
              </a:rPr>
              <a:t>®</a:t>
            </a:r>
            <a:r>
              <a:rPr lang="en-US" sz="1800" dirty="0"/>
              <a:t> </a:t>
            </a:r>
            <a:r>
              <a:rPr lang="en-US" sz="1800" baseline="-25000" dirty="0"/>
              <a:t>  </a:t>
            </a:r>
            <a:r>
              <a:rPr lang="en-US" sz="1800" dirty="0" err="1"/>
              <a:t>P</a:t>
            </a:r>
            <a:r>
              <a:rPr lang="en-US" sz="1800" baseline="-25000" dirty="0" err="1"/>
              <a:t>ij</a:t>
            </a:r>
            <a:r>
              <a:rPr lang="en-US" sz="1800" dirty="0"/>
              <a:t> </a:t>
            </a:r>
            <a:r>
              <a:rPr lang="en-US" sz="1800" baseline="30000" dirty="0"/>
              <a:t>X</a:t>
            </a:r>
            <a:r>
              <a:rPr lang="en-US" sz="1800" baseline="-25000" dirty="0"/>
              <a:t>2</a:t>
            </a:r>
            <a:endParaRPr lang="en-US" sz="1800" baseline="30000" dirty="0"/>
          </a:p>
          <a:p>
            <a:pPr algn="l"/>
            <a:r>
              <a:rPr lang="en-US" sz="1800" dirty="0" err="1"/>
              <a:t>P</a:t>
            </a:r>
            <a:r>
              <a:rPr lang="en-US" sz="1800" baseline="-25000" dirty="0" err="1"/>
              <a:t>ij</a:t>
            </a:r>
            <a:r>
              <a:rPr lang="en-US" sz="1800" dirty="0"/>
              <a:t> </a:t>
            </a:r>
            <a:r>
              <a:rPr lang="en-US" sz="1800" baseline="30000" dirty="0"/>
              <a:t>Y</a:t>
            </a:r>
            <a:r>
              <a:rPr lang="en-US" sz="1800" baseline="-25000" dirty="0"/>
              <a:t>3</a:t>
            </a:r>
            <a:r>
              <a:rPr lang="en-US" sz="1800" dirty="0"/>
              <a:t> </a:t>
            </a:r>
            <a:r>
              <a:rPr lang="en-US" sz="1800" dirty="0">
                <a:latin typeface="Symbol" pitchFamily="18" charset="2"/>
              </a:rPr>
              <a:t>®</a:t>
            </a:r>
            <a:r>
              <a:rPr lang="en-US" sz="1800" dirty="0"/>
              <a:t> P</a:t>
            </a:r>
            <a:r>
              <a:rPr lang="en-US" sz="1800" baseline="-25000" dirty="0"/>
              <a:t>i,j+1</a:t>
            </a:r>
            <a:r>
              <a:rPr lang="en-US" sz="1800" dirty="0"/>
              <a:t> </a:t>
            </a:r>
            <a:r>
              <a:rPr lang="en-US" sz="1800" baseline="30000" dirty="0"/>
              <a:t>X</a:t>
            </a:r>
            <a:r>
              <a:rPr lang="en-US" sz="1800" baseline="-25000" dirty="0"/>
              <a:t>3       		 </a:t>
            </a:r>
            <a:r>
              <a:rPr lang="en-US" sz="1800" dirty="0"/>
              <a:t>P</a:t>
            </a:r>
            <a:r>
              <a:rPr lang="en-US" sz="1800" baseline="-25000" dirty="0"/>
              <a:t>i,j-1</a:t>
            </a:r>
            <a:r>
              <a:rPr lang="en-US" sz="1800" dirty="0"/>
              <a:t> </a:t>
            </a:r>
            <a:r>
              <a:rPr lang="en-US" sz="1800" baseline="30000" dirty="0"/>
              <a:t>Y</a:t>
            </a:r>
            <a:r>
              <a:rPr lang="en-US" sz="1800" baseline="-25000" dirty="0"/>
              <a:t>3  </a:t>
            </a:r>
            <a:r>
              <a:rPr lang="en-US" sz="1800" dirty="0">
                <a:latin typeface="Symbol" pitchFamily="18" charset="2"/>
              </a:rPr>
              <a:t>®</a:t>
            </a:r>
            <a:r>
              <a:rPr lang="en-US" sz="1800" dirty="0"/>
              <a:t> </a:t>
            </a:r>
            <a:r>
              <a:rPr lang="en-US" sz="1800" baseline="-25000" dirty="0"/>
              <a:t> </a:t>
            </a:r>
            <a:r>
              <a:rPr lang="en-US" sz="1800" dirty="0" err="1"/>
              <a:t>P</a:t>
            </a:r>
            <a:r>
              <a:rPr lang="en-US" sz="1800" baseline="-25000" dirty="0" err="1"/>
              <a:t>ij</a:t>
            </a:r>
            <a:r>
              <a:rPr lang="en-US" sz="1800" dirty="0"/>
              <a:t> </a:t>
            </a:r>
            <a:r>
              <a:rPr lang="en-US" sz="1800" baseline="30000" dirty="0"/>
              <a:t>X</a:t>
            </a:r>
            <a:r>
              <a:rPr lang="en-US" sz="1800" baseline="-25000" dirty="0"/>
              <a:t>3</a:t>
            </a:r>
            <a:endParaRPr lang="en-US" sz="1800" baseline="30000" dirty="0"/>
          </a:p>
          <a:p>
            <a:pPr algn="l"/>
            <a:r>
              <a:rPr lang="en-US" sz="1800" dirty="0" err="1"/>
              <a:t>P</a:t>
            </a:r>
            <a:r>
              <a:rPr lang="en-US" sz="1800" baseline="-25000" dirty="0" err="1"/>
              <a:t>ij</a:t>
            </a:r>
            <a:r>
              <a:rPr lang="en-US" sz="1800" dirty="0"/>
              <a:t> </a:t>
            </a:r>
            <a:r>
              <a:rPr lang="en-US" sz="1800" baseline="30000" dirty="0"/>
              <a:t>Y</a:t>
            </a:r>
            <a:r>
              <a:rPr lang="en-US" sz="1800" baseline="-25000" dirty="0"/>
              <a:t>4</a:t>
            </a:r>
            <a:r>
              <a:rPr lang="en-US" sz="1800" dirty="0"/>
              <a:t> </a:t>
            </a:r>
            <a:r>
              <a:rPr lang="en-US" sz="1800" dirty="0">
                <a:latin typeface="Symbol" pitchFamily="18" charset="2"/>
              </a:rPr>
              <a:t>®</a:t>
            </a:r>
            <a:r>
              <a:rPr lang="en-US" sz="1800" dirty="0"/>
              <a:t> P</a:t>
            </a:r>
            <a:r>
              <a:rPr lang="en-US" sz="1800" baseline="-25000" dirty="0"/>
              <a:t>i-1,j</a:t>
            </a:r>
            <a:r>
              <a:rPr lang="en-US" sz="1800" dirty="0"/>
              <a:t> </a:t>
            </a:r>
            <a:r>
              <a:rPr lang="en-US" sz="1800" baseline="30000" dirty="0"/>
              <a:t>X</a:t>
            </a:r>
            <a:r>
              <a:rPr lang="en-US" sz="1800" baseline="-25000" dirty="0"/>
              <a:t>4        		 </a:t>
            </a:r>
            <a:r>
              <a:rPr lang="en-US" sz="1800" dirty="0"/>
              <a:t>P</a:t>
            </a:r>
            <a:r>
              <a:rPr lang="en-US" sz="1800" baseline="-25000" dirty="0"/>
              <a:t>i+1,j</a:t>
            </a:r>
            <a:r>
              <a:rPr lang="en-US" sz="1800" dirty="0"/>
              <a:t> </a:t>
            </a:r>
            <a:r>
              <a:rPr lang="en-US" sz="1800" baseline="30000" dirty="0"/>
              <a:t>Y</a:t>
            </a:r>
            <a:r>
              <a:rPr lang="en-US" sz="1800" baseline="-25000" dirty="0"/>
              <a:t>4 </a:t>
            </a:r>
            <a:r>
              <a:rPr lang="en-US" sz="1800" dirty="0">
                <a:latin typeface="Symbol" pitchFamily="18" charset="2"/>
              </a:rPr>
              <a:t>®</a:t>
            </a:r>
            <a:r>
              <a:rPr lang="en-US" sz="1800" dirty="0"/>
              <a:t> </a:t>
            </a:r>
            <a:r>
              <a:rPr lang="en-US" sz="1800" baseline="-25000" dirty="0"/>
              <a:t> </a:t>
            </a:r>
            <a:r>
              <a:rPr lang="en-US" sz="1800" dirty="0" err="1"/>
              <a:t>P</a:t>
            </a:r>
            <a:r>
              <a:rPr lang="en-US" sz="1800" baseline="-25000" dirty="0" err="1"/>
              <a:t>ij</a:t>
            </a:r>
            <a:r>
              <a:rPr lang="en-US" sz="1800" dirty="0"/>
              <a:t> </a:t>
            </a:r>
            <a:r>
              <a:rPr lang="en-US" sz="1800" baseline="30000" dirty="0"/>
              <a:t>X</a:t>
            </a:r>
            <a:r>
              <a:rPr lang="en-US" sz="1800" baseline="-25000" dirty="0"/>
              <a:t>4</a:t>
            </a:r>
          </a:p>
          <a:p>
            <a:pPr algn="l"/>
            <a:endParaRPr lang="en-US" sz="1800" baseline="-25000" dirty="0"/>
          </a:p>
          <a:p>
            <a:pPr algn="l"/>
            <a:r>
              <a:rPr lang="en-US" sz="1800" dirty="0" err="1"/>
              <a:t>P</a:t>
            </a:r>
            <a:r>
              <a:rPr lang="en-US" sz="1800" baseline="-25000" dirty="0" err="1"/>
              <a:t>ij</a:t>
            </a:r>
            <a:r>
              <a:rPr lang="en-US" sz="1800" dirty="0"/>
              <a:t> </a:t>
            </a:r>
            <a:r>
              <a:rPr lang="en-US" sz="1800" baseline="30000" dirty="0"/>
              <a:t>Y</a:t>
            </a:r>
            <a:r>
              <a:rPr lang="en-US" sz="1800" baseline="-25000" dirty="0"/>
              <a:t>5</a:t>
            </a:r>
            <a:r>
              <a:rPr lang="en-US" sz="1800" dirty="0"/>
              <a:t> </a:t>
            </a:r>
            <a:r>
              <a:rPr lang="en-US" sz="1800" dirty="0">
                <a:latin typeface="Symbol" pitchFamily="18" charset="2"/>
              </a:rPr>
              <a:t>®</a:t>
            </a:r>
            <a:r>
              <a:rPr lang="en-US" sz="1800" dirty="0"/>
              <a:t> </a:t>
            </a:r>
            <a:r>
              <a:rPr lang="en-US" sz="1800" dirty="0" err="1"/>
              <a:t>P</a:t>
            </a:r>
            <a:r>
              <a:rPr lang="en-US" sz="1800" baseline="-25000" dirty="0" err="1"/>
              <a:t>ij</a:t>
            </a:r>
            <a:r>
              <a:rPr lang="en-US" sz="1800" dirty="0"/>
              <a:t> </a:t>
            </a:r>
            <a:r>
              <a:rPr lang="en-US" sz="1800" baseline="30000" dirty="0"/>
              <a:t>X</a:t>
            </a:r>
            <a:r>
              <a:rPr lang="en-US" sz="1800" baseline="-25000" dirty="0"/>
              <a:t>5</a:t>
            </a:r>
            <a:r>
              <a:rPr lang="en-US" sz="1800" dirty="0"/>
              <a:t>		</a:t>
            </a:r>
            <a:r>
              <a:rPr lang="en-US" sz="1800" dirty="0" err="1"/>
              <a:t>P</a:t>
            </a:r>
            <a:r>
              <a:rPr lang="en-US" sz="1800" baseline="-25000" dirty="0" err="1"/>
              <a:t>ij</a:t>
            </a:r>
            <a:r>
              <a:rPr lang="en-US" sz="1800" dirty="0"/>
              <a:t> </a:t>
            </a:r>
            <a:r>
              <a:rPr lang="en-US" sz="1800" baseline="30000" dirty="0"/>
              <a:t>Y</a:t>
            </a:r>
            <a:r>
              <a:rPr lang="en-US" sz="1800" baseline="-25000" dirty="0"/>
              <a:t>5 </a:t>
            </a:r>
            <a:r>
              <a:rPr lang="en-US" sz="1800" dirty="0">
                <a:latin typeface="Symbol" pitchFamily="18" charset="2"/>
              </a:rPr>
              <a:t>®</a:t>
            </a:r>
            <a:r>
              <a:rPr lang="en-US" sz="1800" dirty="0"/>
              <a:t> </a:t>
            </a:r>
            <a:r>
              <a:rPr lang="en-US" sz="1800" baseline="-25000" dirty="0"/>
              <a:t> </a:t>
            </a:r>
            <a:r>
              <a:rPr lang="en-US" sz="1800" dirty="0" err="1"/>
              <a:t>P</a:t>
            </a:r>
            <a:r>
              <a:rPr lang="en-US" sz="1800" baseline="-25000" dirty="0" err="1"/>
              <a:t>ij</a:t>
            </a:r>
            <a:r>
              <a:rPr lang="en-US" sz="1800" dirty="0"/>
              <a:t> </a:t>
            </a:r>
            <a:r>
              <a:rPr lang="en-US" sz="1800" baseline="30000" dirty="0"/>
              <a:t>X</a:t>
            </a:r>
            <a:r>
              <a:rPr lang="en-US" sz="1800" baseline="-25000" dirty="0"/>
              <a:t>5</a:t>
            </a:r>
            <a:r>
              <a:rPr lang="en-US" sz="1800" dirty="0"/>
              <a:t>	</a:t>
            </a:r>
          </a:p>
          <a:p>
            <a:pPr algn="l"/>
            <a:endParaRPr lang="en-US" sz="1800" dirty="0"/>
          </a:p>
          <a:p>
            <a:pPr algn="l"/>
            <a:r>
              <a:rPr lang="en-US" sz="1800" b="1" dirty="0" err="1"/>
              <a:t>select</a:t>
            </a:r>
            <a:r>
              <a:rPr lang="en-US" sz="1800" b="1" baseline="-25000" dirty="0" err="1"/>
              <a:t>A</a:t>
            </a:r>
            <a:r>
              <a:rPr lang="en-US" sz="1800" dirty="0"/>
              <a:t> = { (-1,0), (0,1), (0,0), (0,-1), (1, 0) };</a:t>
            </a:r>
            <a:endParaRPr lang="en-US" dirty="0"/>
          </a:p>
        </p:txBody>
      </p:sp>
      <p:sp>
        <p:nvSpPr>
          <p:cNvPr id="7172" name="Rectangle 5"/>
          <p:cNvSpPr>
            <a:spLocks noGrp="1" noChangeArrowheads="1"/>
          </p:cNvSpPr>
          <p:nvPr>
            <p:ph type="title"/>
          </p:nvPr>
        </p:nvSpPr>
        <p:spPr/>
        <p:txBody>
          <a:bodyPr/>
          <a:lstStyle/>
          <a:p>
            <a:r>
              <a:rPr lang="en-US" dirty="0" smtClean="0"/>
              <a:t>Cell-DEVS coupled model</a:t>
            </a:r>
          </a:p>
        </p:txBody>
      </p:sp>
      <p:sp>
        <p:nvSpPr>
          <p:cNvPr id="7" name="Text Placeholder 6"/>
          <p:cNvSpPr>
            <a:spLocks noGrp="1"/>
          </p:cNvSpPr>
          <p:nvPr>
            <p:ph type="body" sz="quarter" idx="12"/>
          </p:nvPr>
        </p:nvSpPr>
        <p:spPr/>
        <p:txBody>
          <a:bodyPr/>
          <a:lstStyle/>
          <a:p>
            <a:endParaRPr lang="es-AR"/>
          </a:p>
        </p:txBody>
      </p:sp>
      <p:sp>
        <p:nvSpPr>
          <p:cNvPr id="8" name="Text Placeholder 7"/>
          <p:cNvSpPr>
            <a:spLocks noGrp="1"/>
          </p:cNvSpPr>
          <p:nvPr>
            <p:ph type="body" sz="quarter" idx="13"/>
          </p:nvPr>
        </p:nvSpPr>
        <p:spPr/>
        <p:txBody>
          <a:bodyPr/>
          <a:lstStyle/>
          <a:p>
            <a:endParaRPr lang="es-AR"/>
          </a:p>
        </p:txBody>
      </p:sp>
      <p:graphicFrame>
        <p:nvGraphicFramePr>
          <p:cNvPr id="7170" name="Object 1"/>
          <p:cNvGraphicFramePr>
            <a:graphicFrameLocks noChangeAspect="1"/>
          </p:cNvGraphicFramePr>
          <p:nvPr>
            <p:extLst>
              <p:ext uri="{D42A27DB-BD31-4B8C-83A1-F6EECF244321}">
                <p14:modId xmlns:p14="http://schemas.microsoft.com/office/powerpoint/2010/main" val="3798052994"/>
              </p:ext>
            </p:extLst>
          </p:nvPr>
        </p:nvGraphicFramePr>
        <p:xfrm>
          <a:off x="4699617" y="2780928"/>
          <a:ext cx="4316765" cy="2191419"/>
        </p:xfrm>
        <a:graphic>
          <a:graphicData uri="http://schemas.openxmlformats.org/presentationml/2006/ole">
            <mc:AlternateContent xmlns:mc="http://schemas.openxmlformats.org/markup-compatibility/2006">
              <mc:Choice xmlns:v="urn:schemas-microsoft-com:vml" Requires="v">
                <p:oleObj spid="_x0000_s7204" name="Documento" r:id="rId5" imgW="2639160" imgH="1339560" progId="Word.Document.8">
                  <p:embed/>
                </p:oleObj>
              </mc:Choice>
              <mc:Fallback>
                <p:oleObj name="Documento" r:id="rId5" imgW="2639160" imgH="1339560" progId="Word.Document.8">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9617" y="2780928"/>
                        <a:ext cx="4316765" cy="2191419"/>
                      </a:xfrm>
                      <a:prstGeom prst="rect">
                        <a:avLst/>
                      </a:prstGeom>
                      <a:noFill/>
                      <a:ln>
                        <a:noFill/>
                      </a:ln>
                      <a:effectLst/>
                      <a:extLst/>
                    </p:spPr>
                  </p:pic>
                </p:oleObj>
              </mc:Fallback>
            </mc:AlternateContent>
          </a:graphicData>
        </a:graphic>
      </p:graphicFrame>
      <p:sp>
        <p:nvSpPr>
          <p:cNvPr id="7173" name="Rectangle 0"/>
          <p:cNvSpPr>
            <a:spLocks noChangeArrowheads="1"/>
          </p:cNvSpPr>
          <p:nvPr/>
        </p:nvSpPr>
        <p:spPr bwMode="auto">
          <a:xfrm>
            <a:off x="179512" y="2204864"/>
            <a:ext cx="7326313" cy="277813"/>
          </a:xfrm>
          <a:prstGeom prst="rect">
            <a:avLst/>
          </a:prstGeom>
          <a:solidFill>
            <a:srgbClr val="33CC33">
              <a:alpha val="14117"/>
            </a:srgbClr>
          </a:solidFill>
          <a:ln w="9525">
            <a:noFill/>
            <a:miter lim="800000"/>
            <a:headEnd/>
            <a:tailEnd/>
          </a:ln>
        </p:spPr>
        <p:txBody>
          <a:bodyPr wrap="none" anchor="ctr"/>
          <a:lstStyle/>
          <a:p>
            <a:endParaRPr lang="es-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7000"/>
            <a:lum/>
          </a:blip>
          <a:srcRect/>
          <a:stretch>
            <a:fillRect l="-3000" r="-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137447" y="1052736"/>
            <a:ext cx="4977953" cy="3146338"/>
          </a:xfrm>
          <a:prstGeom prst="rect">
            <a:avLst/>
          </a:prstGeom>
        </p:spPr>
      </p:pic>
      <p:sp>
        <p:nvSpPr>
          <p:cNvPr id="8195" name="Text Box 4"/>
          <p:cNvSpPr txBox="1">
            <a:spLocks noChangeArrowheads="1"/>
          </p:cNvSpPr>
          <p:nvPr/>
        </p:nvSpPr>
        <p:spPr bwMode="auto">
          <a:xfrm>
            <a:off x="107504" y="764704"/>
            <a:ext cx="6186309" cy="5663089"/>
          </a:xfrm>
          <a:prstGeom prst="rect">
            <a:avLst/>
          </a:prstGeom>
          <a:noFill/>
          <a:ln w="9525">
            <a:noFill/>
            <a:miter lim="800000"/>
            <a:headEnd/>
            <a:tailEnd/>
          </a:ln>
        </p:spPr>
        <p:txBody>
          <a:bodyPr wrap="none">
            <a:spAutoFit/>
          </a:bodyPr>
          <a:lstStyle/>
          <a:p>
            <a:pPr algn="l"/>
            <a:r>
              <a:rPr lang="en-US" sz="1800" b="1" dirty="0"/>
              <a:t>M</a:t>
            </a:r>
            <a:r>
              <a:rPr lang="en-US" sz="1800" dirty="0"/>
              <a:t> = &lt; </a:t>
            </a:r>
            <a:r>
              <a:rPr lang="en-US" sz="1800" i="1" dirty="0"/>
              <a:t>X</a:t>
            </a:r>
            <a:r>
              <a:rPr lang="en-US" sz="1800" dirty="0"/>
              <a:t>, </a:t>
            </a:r>
            <a:r>
              <a:rPr lang="en-US" sz="1800" i="1" dirty="0"/>
              <a:t>Y</a:t>
            </a:r>
            <a:r>
              <a:rPr lang="en-US" sz="1800" dirty="0"/>
              <a:t>, D, {M</a:t>
            </a:r>
            <a:r>
              <a:rPr lang="en-US" sz="1800" baseline="-25000" dirty="0"/>
              <a:t>i</a:t>
            </a:r>
            <a:r>
              <a:rPr lang="en-US" sz="1800" dirty="0"/>
              <a:t>}, {I</a:t>
            </a:r>
            <a:r>
              <a:rPr lang="en-US" sz="1800" baseline="-25000" dirty="0"/>
              <a:t>i</a:t>
            </a:r>
            <a:r>
              <a:rPr lang="en-US" sz="1800" dirty="0"/>
              <a:t>}, {</a:t>
            </a:r>
            <a:r>
              <a:rPr lang="en-US" sz="1800" dirty="0" err="1"/>
              <a:t>Z</a:t>
            </a:r>
            <a:r>
              <a:rPr lang="en-US" sz="1800" baseline="-25000" dirty="0" err="1"/>
              <a:t>ij</a:t>
            </a:r>
            <a:r>
              <a:rPr lang="en-US" sz="1800" dirty="0"/>
              <a:t>}, select &gt;</a:t>
            </a:r>
          </a:p>
          <a:p>
            <a:pPr algn="l"/>
            <a:endParaRPr lang="en-US" sz="1800" dirty="0"/>
          </a:p>
          <a:p>
            <a:pPr algn="l"/>
            <a:r>
              <a:rPr lang="en-US" sz="1800" b="1" i="1" dirty="0"/>
              <a:t>X</a:t>
            </a:r>
            <a:r>
              <a:rPr lang="en-US" sz="1800" dirty="0"/>
              <a:t> = </a:t>
            </a:r>
            <a:r>
              <a:rPr lang="en-US" sz="1800" b="1" i="1" dirty="0"/>
              <a:t>Y </a:t>
            </a:r>
            <a:r>
              <a:rPr lang="en-US" sz="1800" dirty="0"/>
              <a:t>= {</a:t>
            </a:r>
            <a:r>
              <a:rPr lang="en-US" sz="1800" dirty="0">
                <a:latin typeface="Symbol" pitchFamily="18" charset="2"/>
              </a:rPr>
              <a:t>Æ</a:t>
            </a:r>
            <a:r>
              <a:rPr lang="en-US" sz="1800" dirty="0"/>
              <a:t>};</a:t>
            </a:r>
          </a:p>
          <a:p>
            <a:pPr algn="l"/>
            <a:r>
              <a:rPr lang="en-US" sz="1800" b="1" dirty="0"/>
              <a:t>D</a:t>
            </a:r>
            <a:r>
              <a:rPr lang="en-US" sz="1800" dirty="0"/>
              <a:t> = { A, B, C, D, E }, </a:t>
            </a:r>
          </a:p>
          <a:p>
            <a:pPr algn="l"/>
            <a:r>
              <a:rPr lang="en-US" sz="1800" dirty="0"/>
              <a:t>I</a:t>
            </a:r>
            <a:r>
              <a:rPr lang="en-US" sz="1800" baseline="-25000" dirty="0"/>
              <a:t>A</a:t>
            </a:r>
            <a:r>
              <a:rPr lang="en-US" sz="1800" dirty="0"/>
              <a:t> = {</a:t>
            </a:r>
            <a:r>
              <a:rPr lang="en-US" sz="1800" dirty="0">
                <a:latin typeface="Symbol" pitchFamily="18" charset="2"/>
              </a:rPr>
              <a:t>Æ</a:t>
            </a:r>
            <a:r>
              <a:rPr lang="en-US" sz="1800" dirty="0"/>
              <a:t>};</a:t>
            </a:r>
          </a:p>
          <a:p>
            <a:pPr algn="l"/>
            <a:r>
              <a:rPr lang="en-US" sz="1800" dirty="0"/>
              <a:t>I</a:t>
            </a:r>
            <a:r>
              <a:rPr lang="en-US" sz="1800" baseline="-25000" dirty="0"/>
              <a:t>B</a:t>
            </a:r>
            <a:r>
              <a:rPr lang="en-US" sz="1800" dirty="0"/>
              <a:t> = { C, E };</a:t>
            </a:r>
          </a:p>
          <a:p>
            <a:pPr algn="l"/>
            <a:r>
              <a:rPr lang="en-US" sz="1800" dirty="0"/>
              <a:t>I</a:t>
            </a:r>
            <a:r>
              <a:rPr lang="en-US" sz="1800" baseline="-25000" dirty="0"/>
              <a:t>C</a:t>
            </a:r>
            <a:r>
              <a:rPr lang="en-US" sz="1800" dirty="0"/>
              <a:t> = { A, B, D, E };</a:t>
            </a:r>
          </a:p>
          <a:p>
            <a:pPr algn="l"/>
            <a:r>
              <a:rPr lang="en-US" sz="1800" dirty="0"/>
              <a:t>I</a:t>
            </a:r>
            <a:r>
              <a:rPr lang="en-US" sz="1800" baseline="-25000" dirty="0"/>
              <a:t>D</a:t>
            </a:r>
            <a:r>
              <a:rPr lang="en-US" sz="1800" dirty="0"/>
              <a:t> = { A, C }; y</a:t>
            </a:r>
          </a:p>
          <a:p>
            <a:pPr algn="l"/>
            <a:r>
              <a:rPr lang="en-US" sz="1800" dirty="0"/>
              <a:t>I</a:t>
            </a:r>
            <a:r>
              <a:rPr lang="en-US" sz="1800" baseline="-25000" dirty="0"/>
              <a:t>E</a:t>
            </a:r>
            <a:r>
              <a:rPr lang="en-US" sz="1800" dirty="0"/>
              <a:t> = { B, C }.</a:t>
            </a:r>
          </a:p>
          <a:p>
            <a:pPr algn="l"/>
            <a:endParaRPr lang="en-US" sz="1800" dirty="0"/>
          </a:p>
          <a:p>
            <a:pPr algn="l"/>
            <a:endParaRPr lang="en-US" sz="1800" dirty="0"/>
          </a:p>
          <a:p>
            <a:pPr algn="l"/>
            <a:endParaRPr lang="en-US" sz="1800" dirty="0"/>
          </a:p>
          <a:p>
            <a:pPr algn="l"/>
            <a:r>
              <a:rPr lang="en-US" sz="2000" dirty="0">
                <a:latin typeface="+mn-lt"/>
              </a:rPr>
              <a:t>In this case, </a:t>
            </a:r>
            <a:r>
              <a:rPr lang="en-US" sz="2000" b="1" dirty="0" err="1">
                <a:cs typeface="Times New Roman" pitchFamily="18" charset="0"/>
              </a:rPr>
              <a:t>Z</a:t>
            </a:r>
            <a:r>
              <a:rPr lang="en-US" sz="2000" b="1" baseline="-25000" dirty="0" err="1">
                <a:cs typeface="Times New Roman" pitchFamily="18" charset="0"/>
              </a:rPr>
              <a:t>ij</a:t>
            </a:r>
            <a:r>
              <a:rPr lang="en-US" sz="2000" dirty="0">
                <a:latin typeface="+mn-lt"/>
              </a:rPr>
              <a:t> is defined by:</a:t>
            </a:r>
          </a:p>
          <a:p>
            <a:pPr algn="l"/>
            <a:r>
              <a:rPr lang="en-US" sz="1800" dirty="0"/>
              <a:t>Z</a:t>
            </a:r>
            <a:r>
              <a:rPr lang="en-US" sz="1800" baseline="-25000" dirty="0"/>
              <a:t>BC</a:t>
            </a:r>
            <a:r>
              <a:rPr lang="en-US" sz="1800" dirty="0"/>
              <a:t>: Y(1,3)</a:t>
            </a:r>
            <a:r>
              <a:rPr lang="en-US" sz="1800" baseline="-25000" dirty="0"/>
              <a:t>B</a:t>
            </a:r>
            <a:r>
              <a:rPr lang="en-US" sz="1800" dirty="0"/>
              <a:t> </a:t>
            </a:r>
            <a:r>
              <a:rPr lang="en-US" sz="1800" dirty="0">
                <a:sym typeface="Symbol" pitchFamily="18" charset="2"/>
              </a:rPr>
              <a:t></a:t>
            </a:r>
            <a:r>
              <a:rPr lang="en-US" sz="1800" dirty="0"/>
              <a:t> X(4,5)</a:t>
            </a:r>
            <a:r>
              <a:rPr lang="en-US" sz="1800" baseline="-25000" dirty="0"/>
              <a:t>C		</a:t>
            </a:r>
            <a:r>
              <a:rPr lang="en-US" sz="1800" dirty="0"/>
              <a:t>Z</a:t>
            </a:r>
            <a:r>
              <a:rPr lang="en-US" sz="1800" baseline="-25000" dirty="0"/>
              <a:t>BE</a:t>
            </a:r>
            <a:r>
              <a:rPr lang="en-US" sz="1800" dirty="0"/>
              <a:t>: Y(1,9)</a:t>
            </a:r>
            <a:r>
              <a:rPr lang="en-US" sz="1800" baseline="-25000" dirty="0"/>
              <a:t>B</a:t>
            </a:r>
            <a:r>
              <a:rPr lang="en-US" sz="1800" dirty="0"/>
              <a:t> </a:t>
            </a:r>
            <a:r>
              <a:rPr lang="en-US" sz="1800" dirty="0">
                <a:sym typeface="Symbol" pitchFamily="18" charset="2"/>
              </a:rPr>
              <a:t></a:t>
            </a:r>
            <a:r>
              <a:rPr lang="en-US" sz="1800" dirty="0"/>
              <a:t> IN</a:t>
            </a:r>
            <a:r>
              <a:rPr lang="en-US" sz="1800" baseline="-25000" dirty="0"/>
              <a:t>E1</a:t>
            </a:r>
            <a:endParaRPr lang="en-US" sz="1800" dirty="0"/>
          </a:p>
          <a:p>
            <a:pPr algn="l"/>
            <a:r>
              <a:rPr lang="en-US" sz="1800" dirty="0"/>
              <a:t>Z</a:t>
            </a:r>
            <a:r>
              <a:rPr lang="en-US" sz="1800" baseline="-25000" dirty="0"/>
              <a:t>CA</a:t>
            </a:r>
            <a:r>
              <a:rPr lang="en-US" sz="1800" dirty="0"/>
              <a:t>: Y(1,10)</a:t>
            </a:r>
            <a:r>
              <a:rPr lang="en-US" sz="1800" baseline="-25000" dirty="0"/>
              <a:t>C</a:t>
            </a:r>
            <a:r>
              <a:rPr lang="en-US" sz="1800" dirty="0"/>
              <a:t> </a:t>
            </a:r>
            <a:r>
              <a:rPr lang="en-US" sz="1800" dirty="0">
                <a:sym typeface="Symbol" pitchFamily="18" charset="2"/>
              </a:rPr>
              <a:t></a:t>
            </a:r>
            <a:r>
              <a:rPr lang="en-US" sz="1800" dirty="0"/>
              <a:t> X(2,10)</a:t>
            </a:r>
            <a:r>
              <a:rPr lang="en-US" sz="1800" baseline="-25000" dirty="0"/>
              <a:t>A		</a:t>
            </a:r>
            <a:r>
              <a:rPr lang="en-US" sz="1800" dirty="0"/>
              <a:t>Z</a:t>
            </a:r>
            <a:r>
              <a:rPr lang="en-US" sz="1800" baseline="-25000" dirty="0"/>
              <a:t>CB</a:t>
            </a:r>
            <a:r>
              <a:rPr lang="en-US" sz="1800" dirty="0"/>
              <a:t>: Y(4,4)</a:t>
            </a:r>
            <a:r>
              <a:rPr lang="en-US" sz="1800" baseline="-25000" dirty="0"/>
              <a:t>C</a:t>
            </a:r>
            <a:r>
              <a:rPr lang="en-US" sz="1800" dirty="0"/>
              <a:t>  </a:t>
            </a:r>
            <a:r>
              <a:rPr lang="en-US" sz="1800" dirty="0">
                <a:sym typeface="Symbol" pitchFamily="18" charset="2"/>
              </a:rPr>
              <a:t></a:t>
            </a:r>
            <a:r>
              <a:rPr lang="en-US" sz="1800" dirty="0"/>
              <a:t> X(1,2)</a:t>
            </a:r>
            <a:r>
              <a:rPr lang="en-US" sz="1800" baseline="-25000" dirty="0"/>
              <a:t>B</a:t>
            </a:r>
            <a:endParaRPr lang="en-US" sz="1800" dirty="0"/>
          </a:p>
          <a:p>
            <a:pPr algn="l"/>
            <a:r>
              <a:rPr lang="en-US" sz="1800" dirty="0"/>
              <a:t>Z</a:t>
            </a:r>
            <a:r>
              <a:rPr lang="en-US" sz="1800" baseline="-25000" dirty="0"/>
              <a:t>CD</a:t>
            </a:r>
            <a:r>
              <a:rPr lang="en-US" sz="1800" dirty="0"/>
              <a:t>: Y(4,15)</a:t>
            </a:r>
            <a:r>
              <a:rPr lang="en-US" sz="1800" baseline="-25000" dirty="0"/>
              <a:t>C</a:t>
            </a:r>
            <a:r>
              <a:rPr lang="en-US" sz="1800" dirty="0"/>
              <a:t> </a:t>
            </a:r>
            <a:r>
              <a:rPr lang="en-US" sz="1800" dirty="0">
                <a:sym typeface="Symbol" pitchFamily="18" charset="2"/>
              </a:rPr>
              <a:t></a:t>
            </a:r>
            <a:r>
              <a:rPr lang="en-US" sz="1800" dirty="0"/>
              <a:t> IN</a:t>
            </a:r>
            <a:r>
              <a:rPr lang="en-US" sz="1800" baseline="-25000" dirty="0"/>
              <a:t>D</a:t>
            </a:r>
            <a:r>
              <a:rPr lang="en-US" sz="1800" dirty="0"/>
              <a:t>		Z</a:t>
            </a:r>
            <a:r>
              <a:rPr lang="en-US" sz="1800" baseline="-25000" dirty="0"/>
              <a:t>CE</a:t>
            </a:r>
            <a:r>
              <a:rPr lang="en-US" sz="1800" dirty="0"/>
              <a:t>: Y(4,1)</a:t>
            </a:r>
            <a:r>
              <a:rPr lang="en-US" sz="1800" baseline="-25000" dirty="0"/>
              <a:t>C</a:t>
            </a:r>
            <a:r>
              <a:rPr lang="en-US" sz="1800" dirty="0"/>
              <a:t> </a:t>
            </a:r>
            <a:r>
              <a:rPr lang="en-US" sz="1800" dirty="0">
                <a:sym typeface="Symbol" pitchFamily="18" charset="2"/>
              </a:rPr>
              <a:t></a:t>
            </a:r>
            <a:r>
              <a:rPr lang="en-US" sz="1800" dirty="0"/>
              <a:t> IN</a:t>
            </a:r>
            <a:r>
              <a:rPr lang="en-US" sz="1800" baseline="-25000" dirty="0"/>
              <a:t>E2</a:t>
            </a:r>
            <a:endParaRPr lang="en-US" sz="1800" dirty="0"/>
          </a:p>
          <a:p>
            <a:pPr algn="l"/>
            <a:r>
              <a:rPr lang="en-US" sz="1800" dirty="0"/>
              <a:t>Z</a:t>
            </a:r>
            <a:r>
              <a:rPr lang="en-US" sz="1800" baseline="-25000" dirty="0"/>
              <a:t>DA</a:t>
            </a:r>
            <a:r>
              <a:rPr lang="en-US" sz="1800" dirty="0"/>
              <a:t>: OUT</a:t>
            </a:r>
            <a:r>
              <a:rPr lang="en-US" sz="1800" baseline="-25000" dirty="0"/>
              <a:t>D1</a:t>
            </a:r>
            <a:r>
              <a:rPr lang="en-US" sz="1800" dirty="0">
                <a:sym typeface="Symbol" pitchFamily="18" charset="2"/>
              </a:rPr>
              <a:t></a:t>
            </a:r>
            <a:r>
              <a:rPr lang="en-US" sz="1800" dirty="0"/>
              <a:t> X(1,10)</a:t>
            </a:r>
            <a:r>
              <a:rPr lang="en-US" sz="1800" baseline="-25000" dirty="0"/>
              <a:t>A		</a:t>
            </a:r>
            <a:r>
              <a:rPr lang="en-US" sz="1800" dirty="0"/>
              <a:t>Z</a:t>
            </a:r>
            <a:r>
              <a:rPr lang="en-US" sz="1800" baseline="-25000" dirty="0"/>
              <a:t>DC</a:t>
            </a:r>
            <a:r>
              <a:rPr lang="en-US" sz="1800" dirty="0"/>
              <a:t>: OUT</a:t>
            </a:r>
            <a:r>
              <a:rPr lang="en-US" sz="1800" baseline="-25000" dirty="0"/>
              <a:t>D2</a:t>
            </a:r>
            <a:r>
              <a:rPr lang="en-US" sz="1800" dirty="0"/>
              <a:t> </a:t>
            </a:r>
            <a:r>
              <a:rPr lang="en-US" sz="1800" dirty="0">
                <a:sym typeface="Symbol" pitchFamily="18" charset="2"/>
              </a:rPr>
              <a:t></a:t>
            </a:r>
            <a:r>
              <a:rPr lang="en-US" sz="1800" dirty="0"/>
              <a:t> X(4,14)</a:t>
            </a:r>
            <a:r>
              <a:rPr lang="en-US" sz="1800" baseline="-25000" dirty="0"/>
              <a:t>C</a:t>
            </a:r>
            <a:endParaRPr lang="en-US" sz="1800" dirty="0"/>
          </a:p>
          <a:p>
            <a:pPr algn="l"/>
            <a:r>
              <a:rPr lang="en-US" sz="1800" dirty="0"/>
              <a:t>Z</a:t>
            </a:r>
            <a:r>
              <a:rPr lang="en-US" sz="1800" baseline="-25000" dirty="0"/>
              <a:t>EB</a:t>
            </a:r>
            <a:r>
              <a:rPr lang="en-US" sz="1800" dirty="0"/>
              <a:t>: OUT</a:t>
            </a:r>
            <a:r>
              <a:rPr lang="en-US" sz="1800" baseline="-25000" dirty="0"/>
              <a:t>E2</a:t>
            </a:r>
            <a:r>
              <a:rPr lang="en-US" sz="1800" dirty="0"/>
              <a:t> </a:t>
            </a:r>
            <a:r>
              <a:rPr lang="en-US" sz="1800" dirty="0">
                <a:sym typeface="Symbol" pitchFamily="18" charset="2"/>
              </a:rPr>
              <a:t></a:t>
            </a:r>
            <a:r>
              <a:rPr lang="en-US" sz="1800" dirty="0"/>
              <a:t> X(1,7)</a:t>
            </a:r>
            <a:r>
              <a:rPr lang="en-US" sz="1800" baseline="-25000" dirty="0"/>
              <a:t>B		</a:t>
            </a:r>
            <a:r>
              <a:rPr lang="en-US" sz="1800" dirty="0"/>
              <a:t>Z</a:t>
            </a:r>
            <a:r>
              <a:rPr lang="en-US" sz="1800" baseline="-25000" dirty="0"/>
              <a:t>EC</a:t>
            </a:r>
            <a:r>
              <a:rPr lang="en-US" sz="1800" dirty="0"/>
              <a:t>: OUT</a:t>
            </a:r>
            <a:r>
              <a:rPr lang="en-US" sz="1800" baseline="-25000" dirty="0"/>
              <a:t>E1</a:t>
            </a:r>
            <a:r>
              <a:rPr lang="en-US" sz="1800" dirty="0"/>
              <a:t> </a:t>
            </a:r>
            <a:r>
              <a:rPr lang="en-US" sz="1800" dirty="0">
                <a:sym typeface="Symbol" pitchFamily="18" charset="2"/>
              </a:rPr>
              <a:t></a:t>
            </a:r>
            <a:r>
              <a:rPr lang="en-US" sz="1800" dirty="0"/>
              <a:t> X(3,4)</a:t>
            </a:r>
            <a:r>
              <a:rPr lang="en-US" sz="1800" baseline="-25000" dirty="0"/>
              <a:t>C</a:t>
            </a:r>
            <a:endParaRPr lang="en-US" sz="1800" dirty="0"/>
          </a:p>
          <a:p>
            <a:pPr algn="l"/>
            <a:endParaRPr lang="en-US" sz="1800" dirty="0"/>
          </a:p>
          <a:p>
            <a:pPr algn="l"/>
            <a:r>
              <a:rPr lang="en-US" sz="1800" dirty="0">
                <a:latin typeface="+mn-lt"/>
              </a:rPr>
              <a:t>Finally,</a:t>
            </a:r>
            <a:r>
              <a:rPr lang="en-US" sz="1800" dirty="0"/>
              <a:t> </a:t>
            </a:r>
            <a:r>
              <a:rPr lang="en-US" sz="1800" b="1" dirty="0"/>
              <a:t>select</a:t>
            </a:r>
            <a:r>
              <a:rPr lang="en-US" sz="1800" dirty="0"/>
              <a:t> </a:t>
            </a:r>
            <a:r>
              <a:rPr lang="en-US" sz="1800"/>
              <a:t>= </a:t>
            </a:r>
            <a:r>
              <a:rPr lang="en-US" sz="1800" smtClean="0"/>
              <a:t>{C</a:t>
            </a:r>
            <a:r>
              <a:rPr lang="en-US" sz="1800" dirty="0"/>
              <a:t>, A, B, D, E}.</a:t>
            </a:r>
            <a:endParaRPr lang="en-US" dirty="0"/>
          </a:p>
        </p:txBody>
      </p:sp>
      <p:grpSp>
        <p:nvGrpSpPr>
          <p:cNvPr id="10" name="Group 9"/>
          <p:cNvGrpSpPr/>
          <p:nvPr/>
        </p:nvGrpSpPr>
        <p:grpSpPr>
          <a:xfrm>
            <a:off x="4572000" y="2732149"/>
            <a:ext cx="4180500" cy="1364668"/>
            <a:chOff x="5228456" y="2682589"/>
            <a:chExt cx="4180500" cy="1364668"/>
          </a:xfrm>
        </p:grpSpPr>
        <p:sp>
          <p:nvSpPr>
            <p:cNvPr id="8196" name="Text Box 5"/>
            <p:cNvSpPr txBox="1">
              <a:spLocks noChangeArrowheads="1"/>
            </p:cNvSpPr>
            <p:nvPr/>
          </p:nvSpPr>
          <p:spPr bwMode="auto">
            <a:xfrm>
              <a:off x="5228456" y="2682589"/>
              <a:ext cx="271228" cy="307777"/>
            </a:xfrm>
            <a:prstGeom prst="rect">
              <a:avLst/>
            </a:prstGeom>
            <a:noFill/>
            <a:ln w="9525">
              <a:noFill/>
              <a:miter lim="800000"/>
              <a:headEnd/>
              <a:tailEnd/>
            </a:ln>
          </p:spPr>
          <p:txBody>
            <a:bodyPr wrap="none">
              <a:spAutoFit/>
            </a:bodyPr>
            <a:lstStyle/>
            <a:p>
              <a:pPr algn="l"/>
              <a:r>
                <a:rPr lang="es-ES_tradnl" sz="1400" b="1">
                  <a:latin typeface="+mn-lt"/>
                </a:rPr>
                <a:t>E</a:t>
              </a:r>
              <a:endParaRPr lang="es-ES_tradnl">
                <a:latin typeface="+mn-lt"/>
              </a:endParaRPr>
            </a:p>
          </p:txBody>
        </p:sp>
        <p:sp>
          <p:nvSpPr>
            <p:cNvPr id="8197" name="Text Box 6"/>
            <p:cNvSpPr txBox="1">
              <a:spLocks noChangeArrowheads="1"/>
            </p:cNvSpPr>
            <p:nvPr/>
          </p:nvSpPr>
          <p:spPr bwMode="auto">
            <a:xfrm>
              <a:off x="9116888" y="3739480"/>
              <a:ext cx="292068" cy="307777"/>
            </a:xfrm>
            <a:prstGeom prst="rect">
              <a:avLst/>
            </a:prstGeom>
            <a:noFill/>
            <a:ln w="9525">
              <a:noFill/>
              <a:miter lim="800000"/>
              <a:headEnd/>
              <a:tailEnd/>
            </a:ln>
          </p:spPr>
          <p:txBody>
            <a:bodyPr wrap="none">
              <a:spAutoFit/>
            </a:bodyPr>
            <a:lstStyle/>
            <a:p>
              <a:pPr algn="l"/>
              <a:r>
                <a:rPr lang="es-ES_tradnl" sz="1400" b="1">
                  <a:latin typeface="+mn-lt"/>
                </a:rPr>
                <a:t>D</a:t>
              </a:r>
              <a:endParaRPr lang="es-ES_tradnl">
                <a:latin typeface="+mn-lt"/>
              </a:endParaRPr>
            </a:p>
          </p:txBody>
        </p:sp>
      </p:grpSp>
      <p:sp>
        <p:nvSpPr>
          <p:cNvPr id="8198" name="Rectangle 7"/>
          <p:cNvSpPr>
            <a:spLocks noGrp="1" noChangeArrowheads="1"/>
          </p:cNvSpPr>
          <p:nvPr>
            <p:ph type="title"/>
          </p:nvPr>
        </p:nvSpPr>
        <p:spPr/>
        <p:txBody>
          <a:bodyPr/>
          <a:lstStyle/>
          <a:p>
            <a:r>
              <a:rPr lang="en-US" smtClean="0"/>
              <a:t>External coupling definition</a:t>
            </a:r>
          </a:p>
        </p:txBody>
      </p:sp>
      <p:sp>
        <p:nvSpPr>
          <p:cNvPr id="8" name="Text Placeholder 7"/>
          <p:cNvSpPr>
            <a:spLocks noGrp="1"/>
          </p:cNvSpPr>
          <p:nvPr>
            <p:ph type="body" sz="quarter" idx="12"/>
          </p:nvPr>
        </p:nvSpPr>
        <p:spPr/>
        <p:txBody>
          <a:bodyPr/>
          <a:lstStyle/>
          <a:p>
            <a:endParaRPr lang="es-AR"/>
          </a:p>
        </p:txBody>
      </p:sp>
      <p:sp>
        <p:nvSpPr>
          <p:cNvPr id="9" name="Text Placeholder 8"/>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US" dirty="0" err="1" smtClean="0"/>
              <a:t>Modelling</a:t>
            </a:r>
            <a:r>
              <a:rPr lang="en-US" dirty="0" smtClean="0"/>
              <a:t> Hybrid systems</a:t>
            </a:r>
          </a:p>
        </p:txBody>
      </p:sp>
      <p:sp>
        <p:nvSpPr>
          <p:cNvPr id="6" name="Subtitle 5"/>
          <p:cNvSpPr>
            <a:spLocks noGrp="1"/>
          </p:cNvSpPr>
          <p:nvPr>
            <p:ph type="subTitle" idx="1"/>
          </p:nvPr>
        </p:nvSpPr>
        <p:spPr/>
        <p:txBody>
          <a:bodyPr/>
          <a:lstStyle/>
          <a:p>
            <a:endParaRPr lang="es-AR"/>
          </a:p>
        </p:txBody>
      </p:sp>
      <p:sp>
        <p:nvSpPr>
          <p:cNvPr id="7" name="Text Placeholder 6"/>
          <p:cNvSpPr>
            <a:spLocks noGrp="1"/>
          </p:cNvSpPr>
          <p:nvPr>
            <p:ph type="body" sz="quarter" idx="10"/>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107504" y="764704"/>
            <a:ext cx="8928992" cy="5530552"/>
          </a:xfrm>
          <a:prstGeom prst="rect">
            <a:avLst/>
          </a:prstGeom>
          <a:noFill/>
          <a:ln w="9525">
            <a:noFill/>
            <a:miter lim="800000"/>
            <a:headEnd/>
            <a:tailEnd/>
          </a:ln>
        </p:spPr>
        <p:txBody>
          <a:bodyPr/>
          <a:lstStyle/>
          <a:p>
            <a:pPr marL="342900" indent="-342900" algn="l">
              <a:spcBef>
                <a:spcPct val="20000"/>
              </a:spcBef>
              <a:buClr>
                <a:schemeClr val="accent1"/>
              </a:buClr>
              <a:buSzPct val="70000"/>
            </a:pPr>
            <a:r>
              <a:rPr kumimoji="1" lang="en-US" altLang="ko-KR" dirty="0">
                <a:latin typeface="+mn-lt"/>
                <a:ea typeface="Gulim" pitchFamily="34" charset="-127"/>
              </a:rPr>
              <a:t>Hybrid (combined) Modeling Framework</a:t>
            </a:r>
          </a:p>
          <a:p>
            <a:pPr marL="742950" lvl="1" indent="-285750" algn="l">
              <a:spcBef>
                <a:spcPct val="20000"/>
              </a:spcBef>
              <a:buFontTx/>
              <a:buChar char="–"/>
            </a:pPr>
            <a:r>
              <a:rPr kumimoji="1" lang="en-US" altLang="ko-KR" sz="2000" dirty="0">
                <a:latin typeface="+mn-lt"/>
                <a:ea typeface="Gulim" pitchFamily="34" charset="-127"/>
              </a:rPr>
              <a:t>Use more than one formalism</a:t>
            </a:r>
          </a:p>
          <a:p>
            <a:pPr marL="742950" lvl="1" indent="-285750" algn="l">
              <a:spcBef>
                <a:spcPct val="20000"/>
              </a:spcBef>
              <a:buFontTx/>
              <a:buChar char="–"/>
            </a:pPr>
            <a:r>
              <a:rPr kumimoji="1" lang="en-US" altLang="ko-KR" sz="2000" dirty="0">
                <a:latin typeface="+mn-lt"/>
                <a:ea typeface="Gulim" pitchFamily="34" charset="-127"/>
              </a:rPr>
              <a:t>Use different formalisms to specify different levels of abstraction</a:t>
            </a:r>
          </a:p>
          <a:p>
            <a:pPr marL="742950" lvl="1" indent="-285750" algn="l">
              <a:spcBef>
                <a:spcPct val="20000"/>
              </a:spcBef>
              <a:buFontTx/>
              <a:buChar char="–"/>
            </a:pPr>
            <a:r>
              <a:rPr kumimoji="1" lang="en-US" altLang="ko-KR" sz="2000" dirty="0">
                <a:latin typeface="+mn-lt"/>
                <a:ea typeface="Gulim" pitchFamily="34" charset="-127"/>
              </a:rPr>
              <a:t>Top-down design</a:t>
            </a:r>
          </a:p>
          <a:p>
            <a:pPr marL="742950" lvl="1" indent="-285750" algn="l">
              <a:spcBef>
                <a:spcPct val="20000"/>
              </a:spcBef>
              <a:buFontTx/>
              <a:buChar char="–"/>
            </a:pPr>
            <a:r>
              <a:rPr kumimoji="1" lang="en-US" altLang="ko-KR" sz="2000" dirty="0">
                <a:latin typeface="+mn-lt"/>
                <a:ea typeface="Gulim" pitchFamily="34" charset="-127"/>
              </a:rPr>
              <a:t>step-wise refinement</a:t>
            </a:r>
          </a:p>
          <a:p>
            <a:pPr marL="742950" lvl="1" indent="-285750" algn="l">
              <a:spcBef>
                <a:spcPct val="20000"/>
              </a:spcBef>
              <a:buFontTx/>
              <a:buChar char="–"/>
            </a:pPr>
            <a:r>
              <a:rPr kumimoji="1" lang="en-US" altLang="ko-KR" sz="2000" dirty="0">
                <a:latin typeface="+mn-lt"/>
                <a:ea typeface="Gulim" pitchFamily="34" charset="-127"/>
              </a:rPr>
              <a:t>Ex.: FSM + Difference equation</a:t>
            </a:r>
            <a:br>
              <a:rPr kumimoji="1" lang="en-US" altLang="ko-KR" sz="2000" dirty="0">
                <a:latin typeface="+mn-lt"/>
                <a:ea typeface="Gulim" pitchFamily="34" charset="-127"/>
              </a:rPr>
            </a:br>
            <a:r>
              <a:rPr kumimoji="1" lang="en-US" altLang="ko-KR" sz="2000" dirty="0">
                <a:latin typeface="+mn-lt"/>
                <a:ea typeface="Gulim" pitchFamily="34" charset="-127"/>
              </a:rPr>
              <a:t>Design and Implement the following waveform generator</a:t>
            </a:r>
          </a:p>
          <a:p>
            <a:pPr marL="1143000" lvl="2" indent="-228600" algn="l">
              <a:spcBef>
                <a:spcPct val="20000"/>
              </a:spcBef>
              <a:buFont typeface="Arial" pitchFamily="34" charset="0"/>
              <a:buChar char="•"/>
            </a:pPr>
            <a:r>
              <a:rPr kumimoji="1" lang="en-US" altLang="ko-KR" sz="1800" b="1" dirty="0">
                <a:latin typeface="+mn-lt"/>
                <a:ea typeface="Gulim" pitchFamily="34" charset="-127"/>
              </a:rPr>
              <a:t>Observation</a:t>
            </a:r>
            <a:r>
              <a:rPr kumimoji="1" lang="en-US" altLang="ko-KR" sz="1800" dirty="0">
                <a:latin typeface="Arial" pitchFamily="34" charset="0"/>
                <a:ea typeface="Gulim" pitchFamily="34" charset="-127"/>
              </a:rPr>
              <a:t/>
            </a:r>
            <a:br>
              <a:rPr kumimoji="1" lang="en-US" altLang="ko-KR" sz="1800" dirty="0">
                <a:latin typeface="Arial" pitchFamily="34" charset="0"/>
                <a:ea typeface="Gulim" pitchFamily="34" charset="-127"/>
              </a:rPr>
            </a:br>
            <a:r>
              <a:rPr kumimoji="1" lang="en-US" altLang="ko-KR" sz="1800" dirty="0">
                <a:latin typeface="Arial" pitchFamily="34" charset="0"/>
                <a:ea typeface="Gulim" pitchFamily="34" charset="-127"/>
              </a:rPr>
              <a:t>Periodic, saw-tooth waveform</a:t>
            </a:r>
            <a:br>
              <a:rPr kumimoji="1" lang="en-US" altLang="ko-KR" sz="1800" dirty="0">
                <a:latin typeface="Arial" pitchFamily="34" charset="0"/>
                <a:ea typeface="Gulim" pitchFamily="34" charset="-127"/>
              </a:rPr>
            </a:br>
            <a:r>
              <a:rPr kumimoji="1" lang="en-US" altLang="ko-KR" sz="1800" dirty="0" err="1">
                <a:latin typeface="Arial" pitchFamily="34" charset="0"/>
                <a:ea typeface="Gulim" pitchFamily="34" charset="-127"/>
              </a:rPr>
              <a:t>T</a:t>
            </a:r>
            <a:r>
              <a:rPr kumimoji="1" lang="en-US" altLang="ko-KR" sz="1800" baseline="-25000" dirty="0" err="1">
                <a:latin typeface="Arial" pitchFamily="34" charset="0"/>
                <a:ea typeface="Gulim" pitchFamily="34" charset="-127"/>
              </a:rPr>
              <a:t>c</a:t>
            </a:r>
            <a:r>
              <a:rPr kumimoji="1" lang="en-US" altLang="ko-KR" sz="1800" dirty="0">
                <a:latin typeface="Arial" pitchFamily="34" charset="0"/>
                <a:ea typeface="Gulim" pitchFamily="34" charset="-127"/>
              </a:rPr>
              <a:t> : Charging time</a:t>
            </a:r>
            <a:br>
              <a:rPr kumimoji="1" lang="en-US" altLang="ko-KR" sz="1800" dirty="0">
                <a:latin typeface="Arial" pitchFamily="34" charset="0"/>
                <a:ea typeface="Gulim" pitchFamily="34" charset="-127"/>
              </a:rPr>
            </a:br>
            <a:r>
              <a:rPr kumimoji="1" lang="en-US" altLang="ko-KR" sz="1800" dirty="0">
                <a:latin typeface="Arial" pitchFamily="34" charset="0"/>
                <a:ea typeface="Gulim" pitchFamily="34" charset="-127"/>
              </a:rPr>
              <a:t>T</a:t>
            </a:r>
            <a:r>
              <a:rPr kumimoji="1" lang="en-US" altLang="ko-KR" sz="1800" baseline="-25000" dirty="0">
                <a:latin typeface="Arial" pitchFamily="34" charset="0"/>
                <a:ea typeface="Gulim" pitchFamily="34" charset="-127"/>
              </a:rPr>
              <a:t>d</a:t>
            </a:r>
            <a:r>
              <a:rPr kumimoji="1" lang="en-US" altLang="ko-KR" sz="1800" dirty="0">
                <a:latin typeface="Arial" pitchFamily="34" charset="0"/>
                <a:ea typeface="Gulim" pitchFamily="34" charset="-127"/>
              </a:rPr>
              <a:t> : Discharging time</a:t>
            </a:r>
          </a:p>
          <a:p>
            <a:pPr marL="1143000" lvl="2" indent="-228600" algn="l">
              <a:spcBef>
                <a:spcPct val="20000"/>
              </a:spcBef>
              <a:buFont typeface="Arial" pitchFamily="34" charset="0"/>
              <a:buChar char="•"/>
            </a:pPr>
            <a:r>
              <a:rPr kumimoji="1" lang="en-US" altLang="ko-KR" sz="1800" b="1" dirty="0">
                <a:latin typeface="+mn-lt"/>
                <a:ea typeface="Gulim" pitchFamily="34" charset="-127"/>
              </a:rPr>
              <a:t>Top-Level spec. in FSM</a:t>
            </a:r>
            <a:r>
              <a:rPr kumimoji="1" lang="en-US" altLang="ko-KR" sz="1800" b="1" dirty="0">
                <a:latin typeface="Arial" pitchFamily="34" charset="0"/>
                <a:ea typeface="Gulim" pitchFamily="34" charset="-127"/>
              </a:rPr>
              <a:t/>
            </a:r>
            <a:br>
              <a:rPr kumimoji="1" lang="en-US" altLang="ko-KR" sz="1800" b="1" dirty="0">
                <a:latin typeface="Arial" pitchFamily="34" charset="0"/>
                <a:ea typeface="Gulim" pitchFamily="34" charset="-127"/>
              </a:rPr>
            </a:br>
            <a:r>
              <a:rPr kumimoji="1" lang="en-US" altLang="ko-KR" sz="1800" dirty="0">
                <a:latin typeface="Arial" pitchFamily="34" charset="0"/>
                <a:ea typeface="Gulim" pitchFamily="34" charset="-127"/>
              </a:rPr>
              <a:t>M=&lt;X, Y, S, </a:t>
            </a:r>
            <a:r>
              <a:rPr kumimoji="1" lang="en-US" altLang="ko-KR" sz="1800" dirty="0">
                <a:latin typeface="Arial" pitchFamily="34" charset="0"/>
                <a:ea typeface="Gulim" pitchFamily="34" charset="-127"/>
                <a:sym typeface="Symbol" pitchFamily="18" charset="2"/>
              </a:rPr>
              <a:t>, &gt;</a:t>
            </a:r>
            <a:br>
              <a:rPr kumimoji="1" lang="en-US" altLang="ko-KR" sz="1800" dirty="0">
                <a:latin typeface="Arial" pitchFamily="34" charset="0"/>
                <a:ea typeface="Gulim" pitchFamily="34" charset="-127"/>
                <a:sym typeface="Symbol" pitchFamily="18" charset="2"/>
              </a:rPr>
            </a:br>
            <a:r>
              <a:rPr kumimoji="1" lang="en-US" altLang="ko-KR" sz="1800" dirty="0">
                <a:latin typeface="Arial" pitchFamily="34" charset="0"/>
                <a:ea typeface="Gulim" pitchFamily="34" charset="-127"/>
                <a:sym typeface="Symbol" pitchFamily="18" charset="2"/>
              </a:rPr>
              <a:t>S = { Ch, </a:t>
            </a:r>
            <a:r>
              <a:rPr kumimoji="1" lang="en-US" altLang="ko-KR" sz="1800" dirty="0" err="1">
                <a:latin typeface="Arial" pitchFamily="34" charset="0"/>
                <a:ea typeface="Gulim" pitchFamily="34" charset="-127"/>
                <a:sym typeface="Symbol" pitchFamily="18" charset="2"/>
              </a:rPr>
              <a:t>Dis</a:t>
            </a:r>
            <a:r>
              <a:rPr kumimoji="1" lang="en-US" altLang="ko-KR" sz="1800" dirty="0">
                <a:latin typeface="Arial" pitchFamily="34" charset="0"/>
                <a:ea typeface="Gulim" pitchFamily="34" charset="-127"/>
                <a:sym typeface="Symbol" pitchFamily="18" charset="2"/>
              </a:rPr>
              <a:t> }</a:t>
            </a:r>
            <a:br>
              <a:rPr kumimoji="1" lang="en-US" altLang="ko-KR" sz="1800" dirty="0">
                <a:latin typeface="Arial" pitchFamily="34" charset="0"/>
                <a:ea typeface="Gulim" pitchFamily="34" charset="-127"/>
                <a:sym typeface="Symbol" pitchFamily="18" charset="2"/>
              </a:rPr>
            </a:br>
            <a:r>
              <a:rPr kumimoji="1" lang="en-US" altLang="ko-KR" sz="1800" dirty="0">
                <a:latin typeface="Arial" pitchFamily="34" charset="0"/>
                <a:ea typeface="Gulim" pitchFamily="34" charset="-127"/>
                <a:sym typeface="Symbol" pitchFamily="18" charset="2"/>
              </a:rPr>
              <a:t>X = { charge, discharge }</a:t>
            </a:r>
            <a:br>
              <a:rPr kumimoji="1" lang="en-US" altLang="ko-KR" sz="1800" dirty="0">
                <a:latin typeface="Arial" pitchFamily="34" charset="0"/>
                <a:ea typeface="Gulim" pitchFamily="34" charset="-127"/>
                <a:sym typeface="Symbol" pitchFamily="18" charset="2"/>
              </a:rPr>
            </a:br>
            <a:r>
              <a:rPr kumimoji="1" lang="en-US" altLang="ko-KR" sz="1800" dirty="0">
                <a:latin typeface="Arial" pitchFamily="34" charset="0"/>
                <a:ea typeface="Gulim" pitchFamily="34" charset="-127"/>
                <a:sym typeface="Symbol" pitchFamily="18" charset="2"/>
              </a:rPr>
              <a:t>Y= { 0_to_V, V_to_0 }</a:t>
            </a:r>
            <a:endParaRPr kumimoji="1" lang="en-US" altLang="ko-KR" sz="1800" dirty="0">
              <a:latin typeface="Arial" pitchFamily="34" charset="0"/>
              <a:ea typeface="Gulim" pitchFamily="34" charset="-127"/>
            </a:endParaRPr>
          </a:p>
        </p:txBody>
      </p:sp>
      <p:grpSp>
        <p:nvGrpSpPr>
          <p:cNvPr id="27" name="Group 26"/>
          <p:cNvGrpSpPr/>
          <p:nvPr/>
        </p:nvGrpSpPr>
        <p:grpSpPr>
          <a:xfrm>
            <a:off x="5004048" y="4005064"/>
            <a:ext cx="2133600" cy="1339652"/>
            <a:chOff x="5780088" y="4073525"/>
            <a:chExt cx="2133600" cy="1339652"/>
          </a:xfrm>
        </p:grpSpPr>
        <p:sp>
          <p:nvSpPr>
            <p:cNvPr id="30723" name="Line 3"/>
            <p:cNvSpPr>
              <a:spLocks noChangeShapeType="1"/>
            </p:cNvSpPr>
            <p:nvPr/>
          </p:nvSpPr>
          <p:spPr bwMode="auto">
            <a:xfrm flipV="1">
              <a:off x="6084888" y="4073525"/>
              <a:ext cx="0" cy="1219200"/>
            </a:xfrm>
            <a:prstGeom prst="line">
              <a:avLst/>
            </a:prstGeom>
            <a:noFill/>
            <a:ln w="9525">
              <a:solidFill>
                <a:schemeClr val="tx1"/>
              </a:solidFill>
              <a:round/>
              <a:headEnd/>
              <a:tailEnd type="triangle" w="med" len="med"/>
            </a:ln>
          </p:spPr>
          <p:txBody>
            <a:bodyPr wrap="none" anchor="ctr"/>
            <a:lstStyle/>
            <a:p>
              <a:endParaRPr lang="es-AR">
                <a:latin typeface="+mn-lt"/>
              </a:endParaRPr>
            </a:p>
          </p:txBody>
        </p:sp>
        <p:sp>
          <p:nvSpPr>
            <p:cNvPr id="30724" name="Line 4"/>
            <p:cNvSpPr>
              <a:spLocks noChangeShapeType="1"/>
            </p:cNvSpPr>
            <p:nvPr/>
          </p:nvSpPr>
          <p:spPr bwMode="auto">
            <a:xfrm>
              <a:off x="5856288" y="5064125"/>
              <a:ext cx="2057400" cy="0"/>
            </a:xfrm>
            <a:prstGeom prst="line">
              <a:avLst/>
            </a:prstGeom>
            <a:noFill/>
            <a:ln w="9525">
              <a:solidFill>
                <a:schemeClr val="tx1"/>
              </a:solidFill>
              <a:round/>
              <a:headEnd/>
              <a:tailEnd type="triangle" w="med" len="med"/>
            </a:ln>
          </p:spPr>
          <p:txBody>
            <a:bodyPr wrap="none" anchor="ctr"/>
            <a:lstStyle/>
            <a:p>
              <a:endParaRPr lang="es-AR">
                <a:latin typeface="+mn-lt"/>
              </a:endParaRPr>
            </a:p>
          </p:txBody>
        </p:sp>
        <p:sp>
          <p:nvSpPr>
            <p:cNvPr id="30725" name="Line 5"/>
            <p:cNvSpPr>
              <a:spLocks noChangeShapeType="1"/>
            </p:cNvSpPr>
            <p:nvPr/>
          </p:nvSpPr>
          <p:spPr bwMode="auto">
            <a:xfrm>
              <a:off x="6084888" y="4378325"/>
              <a:ext cx="1676400" cy="0"/>
            </a:xfrm>
            <a:prstGeom prst="line">
              <a:avLst/>
            </a:prstGeom>
            <a:noFill/>
            <a:ln w="9525">
              <a:solidFill>
                <a:schemeClr val="tx1"/>
              </a:solidFill>
              <a:round/>
              <a:headEnd/>
              <a:tailEnd/>
            </a:ln>
          </p:spPr>
          <p:txBody>
            <a:bodyPr wrap="none" anchor="ctr"/>
            <a:lstStyle/>
            <a:p>
              <a:endParaRPr lang="es-AR">
                <a:latin typeface="+mn-lt"/>
              </a:endParaRPr>
            </a:p>
          </p:txBody>
        </p:sp>
        <p:sp>
          <p:nvSpPr>
            <p:cNvPr id="30726" name="Line 6"/>
            <p:cNvSpPr>
              <a:spLocks noChangeShapeType="1"/>
            </p:cNvSpPr>
            <p:nvPr/>
          </p:nvSpPr>
          <p:spPr bwMode="auto">
            <a:xfrm>
              <a:off x="6084888" y="4835525"/>
              <a:ext cx="1676400" cy="0"/>
            </a:xfrm>
            <a:prstGeom prst="line">
              <a:avLst/>
            </a:prstGeom>
            <a:noFill/>
            <a:ln w="9525">
              <a:solidFill>
                <a:schemeClr val="tx1"/>
              </a:solidFill>
              <a:round/>
              <a:headEnd/>
              <a:tailEnd/>
            </a:ln>
          </p:spPr>
          <p:txBody>
            <a:bodyPr wrap="none" anchor="ctr"/>
            <a:lstStyle/>
            <a:p>
              <a:endParaRPr lang="es-AR">
                <a:latin typeface="+mn-lt"/>
              </a:endParaRPr>
            </a:p>
          </p:txBody>
        </p:sp>
        <p:sp>
          <p:nvSpPr>
            <p:cNvPr id="30727" name="Line 7"/>
            <p:cNvSpPr>
              <a:spLocks noChangeShapeType="1"/>
            </p:cNvSpPr>
            <p:nvPr/>
          </p:nvSpPr>
          <p:spPr bwMode="auto">
            <a:xfrm flipV="1">
              <a:off x="6084888" y="4378325"/>
              <a:ext cx="533400" cy="457200"/>
            </a:xfrm>
            <a:prstGeom prst="line">
              <a:avLst/>
            </a:prstGeom>
            <a:noFill/>
            <a:ln w="9525">
              <a:solidFill>
                <a:schemeClr val="tx1"/>
              </a:solidFill>
              <a:round/>
              <a:headEnd/>
              <a:tailEnd/>
            </a:ln>
          </p:spPr>
          <p:txBody>
            <a:bodyPr wrap="none" anchor="ctr"/>
            <a:lstStyle/>
            <a:p>
              <a:endParaRPr lang="es-AR">
                <a:latin typeface="+mn-lt"/>
              </a:endParaRPr>
            </a:p>
          </p:txBody>
        </p:sp>
        <p:sp>
          <p:nvSpPr>
            <p:cNvPr id="30728" name="Line 8"/>
            <p:cNvSpPr>
              <a:spLocks noChangeShapeType="1"/>
            </p:cNvSpPr>
            <p:nvPr/>
          </p:nvSpPr>
          <p:spPr bwMode="auto">
            <a:xfrm>
              <a:off x="6618288" y="4378325"/>
              <a:ext cx="228600" cy="457200"/>
            </a:xfrm>
            <a:prstGeom prst="line">
              <a:avLst/>
            </a:prstGeom>
            <a:noFill/>
            <a:ln w="9525">
              <a:solidFill>
                <a:schemeClr val="tx1"/>
              </a:solidFill>
              <a:round/>
              <a:headEnd/>
              <a:tailEnd/>
            </a:ln>
          </p:spPr>
          <p:txBody>
            <a:bodyPr wrap="none" anchor="ctr"/>
            <a:lstStyle/>
            <a:p>
              <a:endParaRPr lang="es-AR">
                <a:latin typeface="+mn-lt"/>
              </a:endParaRPr>
            </a:p>
          </p:txBody>
        </p:sp>
        <p:sp>
          <p:nvSpPr>
            <p:cNvPr id="30729" name="Line 9"/>
            <p:cNvSpPr>
              <a:spLocks noChangeShapeType="1"/>
            </p:cNvSpPr>
            <p:nvPr/>
          </p:nvSpPr>
          <p:spPr bwMode="auto">
            <a:xfrm flipV="1">
              <a:off x="6846888" y="4378325"/>
              <a:ext cx="533400" cy="457200"/>
            </a:xfrm>
            <a:prstGeom prst="line">
              <a:avLst/>
            </a:prstGeom>
            <a:noFill/>
            <a:ln w="9525">
              <a:solidFill>
                <a:schemeClr val="tx1"/>
              </a:solidFill>
              <a:round/>
              <a:headEnd/>
              <a:tailEnd/>
            </a:ln>
          </p:spPr>
          <p:txBody>
            <a:bodyPr wrap="none" anchor="ctr"/>
            <a:lstStyle/>
            <a:p>
              <a:endParaRPr lang="es-AR">
                <a:latin typeface="+mn-lt"/>
              </a:endParaRPr>
            </a:p>
          </p:txBody>
        </p:sp>
        <p:sp>
          <p:nvSpPr>
            <p:cNvPr id="30730" name="Line 10"/>
            <p:cNvSpPr>
              <a:spLocks noChangeShapeType="1"/>
            </p:cNvSpPr>
            <p:nvPr/>
          </p:nvSpPr>
          <p:spPr bwMode="auto">
            <a:xfrm>
              <a:off x="7380288" y="4378325"/>
              <a:ext cx="228600" cy="457200"/>
            </a:xfrm>
            <a:prstGeom prst="line">
              <a:avLst/>
            </a:prstGeom>
            <a:noFill/>
            <a:ln w="9525">
              <a:solidFill>
                <a:schemeClr val="tx1"/>
              </a:solidFill>
              <a:round/>
              <a:headEnd/>
              <a:tailEnd/>
            </a:ln>
          </p:spPr>
          <p:txBody>
            <a:bodyPr wrap="none" anchor="ctr"/>
            <a:lstStyle/>
            <a:p>
              <a:endParaRPr lang="es-AR">
                <a:latin typeface="+mn-lt"/>
              </a:endParaRPr>
            </a:p>
          </p:txBody>
        </p:sp>
        <p:sp>
          <p:nvSpPr>
            <p:cNvPr id="30731" name="Line 11"/>
            <p:cNvSpPr>
              <a:spLocks noChangeShapeType="1"/>
            </p:cNvSpPr>
            <p:nvPr/>
          </p:nvSpPr>
          <p:spPr bwMode="auto">
            <a:xfrm flipV="1">
              <a:off x="7608888" y="4683125"/>
              <a:ext cx="152400" cy="152400"/>
            </a:xfrm>
            <a:prstGeom prst="line">
              <a:avLst/>
            </a:prstGeom>
            <a:noFill/>
            <a:ln w="9525">
              <a:solidFill>
                <a:schemeClr val="tx1"/>
              </a:solidFill>
              <a:round/>
              <a:headEnd/>
              <a:tailEnd/>
            </a:ln>
          </p:spPr>
          <p:txBody>
            <a:bodyPr wrap="none" anchor="ctr"/>
            <a:lstStyle/>
            <a:p>
              <a:endParaRPr lang="es-AR">
                <a:latin typeface="+mn-lt"/>
              </a:endParaRPr>
            </a:p>
          </p:txBody>
        </p:sp>
        <p:sp>
          <p:nvSpPr>
            <p:cNvPr id="30732" name="Line 12"/>
            <p:cNvSpPr>
              <a:spLocks noChangeShapeType="1"/>
            </p:cNvSpPr>
            <p:nvPr/>
          </p:nvSpPr>
          <p:spPr bwMode="auto">
            <a:xfrm>
              <a:off x="6618288" y="4378325"/>
              <a:ext cx="0" cy="685800"/>
            </a:xfrm>
            <a:prstGeom prst="line">
              <a:avLst/>
            </a:prstGeom>
            <a:noFill/>
            <a:ln w="9525">
              <a:solidFill>
                <a:schemeClr val="tx1"/>
              </a:solidFill>
              <a:prstDash val="dash"/>
              <a:round/>
              <a:headEnd/>
              <a:tailEnd/>
            </a:ln>
          </p:spPr>
          <p:txBody>
            <a:bodyPr wrap="none" anchor="ctr"/>
            <a:lstStyle/>
            <a:p>
              <a:endParaRPr lang="es-AR">
                <a:latin typeface="+mn-lt"/>
              </a:endParaRPr>
            </a:p>
          </p:txBody>
        </p:sp>
        <p:sp>
          <p:nvSpPr>
            <p:cNvPr id="30733" name="Line 13"/>
            <p:cNvSpPr>
              <a:spLocks noChangeShapeType="1"/>
            </p:cNvSpPr>
            <p:nvPr/>
          </p:nvSpPr>
          <p:spPr bwMode="auto">
            <a:xfrm>
              <a:off x="6846888" y="4835525"/>
              <a:ext cx="0" cy="228600"/>
            </a:xfrm>
            <a:prstGeom prst="line">
              <a:avLst/>
            </a:prstGeom>
            <a:noFill/>
            <a:ln w="9525">
              <a:solidFill>
                <a:schemeClr val="tx1"/>
              </a:solidFill>
              <a:prstDash val="dash"/>
              <a:round/>
              <a:headEnd/>
              <a:tailEnd/>
            </a:ln>
          </p:spPr>
          <p:txBody>
            <a:bodyPr wrap="none" anchor="ctr"/>
            <a:lstStyle/>
            <a:p>
              <a:endParaRPr lang="es-AR">
                <a:latin typeface="+mn-lt"/>
              </a:endParaRPr>
            </a:p>
          </p:txBody>
        </p:sp>
        <p:sp>
          <p:nvSpPr>
            <p:cNvPr id="30734" name="Line 14"/>
            <p:cNvSpPr>
              <a:spLocks noChangeShapeType="1"/>
            </p:cNvSpPr>
            <p:nvPr/>
          </p:nvSpPr>
          <p:spPr bwMode="auto">
            <a:xfrm>
              <a:off x="7380288" y="4378325"/>
              <a:ext cx="0" cy="685800"/>
            </a:xfrm>
            <a:prstGeom prst="line">
              <a:avLst/>
            </a:prstGeom>
            <a:noFill/>
            <a:ln w="9525">
              <a:solidFill>
                <a:schemeClr val="tx1"/>
              </a:solidFill>
              <a:prstDash val="dash"/>
              <a:round/>
              <a:headEnd/>
              <a:tailEnd/>
            </a:ln>
          </p:spPr>
          <p:txBody>
            <a:bodyPr wrap="none" anchor="ctr"/>
            <a:lstStyle/>
            <a:p>
              <a:endParaRPr lang="es-AR">
                <a:latin typeface="+mn-lt"/>
              </a:endParaRPr>
            </a:p>
          </p:txBody>
        </p:sp>
        <p:sp>
          <p:nvSpPr>
            <p:cNvPr id="30735" name="Line 15"/>
            <p:cNvSpPr>
              <a:spLocks noChangeShapeType="1"/>
            </p:cNvSpPr>
            <p:nvPr/>
          </p:nvSpPr>
          <p:spPr bwMode="auto">
            <a:xfrm>
              <a:off x="7608888" y="4835525"/>
              <a:ext cx="0" cy="228600"/>
            </a:xfrm>
            <a:prstGeom prst="line">
              <a:avLst/>
            </a:prstGeom>
            <a:noFill/>
            <a:ln w="9525">
              <a:solidFill>
                <a:schemeClr val="tx1"/>
              </a:solidFill>
              <a:prstDash val="dash"/>
              <a:round/>
              <a:headEnd/>
              <a:tailEnd/>
            </a:ln>
          </p:spPr>
          <p:txBody>
            <a:bodyPr wrap="none" anchor="ctr"/>
            <a:lstStyle/>
            <a:p>
              <a:endParaRPr lang="es-AR">
                <a:latin typeface="+mn-lt"/>
              </a:endParaRPr>
            </a:p>
          </p:txBody>
        </p:sp>
        <p:sp>
          <p:nvSpPr>
            <p:cNvPr id="30736" name="Line 16"/>
            <p:cNvSpPr>
              <a:spLocks noChangeShapeType="1"/>
            </p:cNvSpPr>
            <p:nvPr/>
          </p:nvSpPr>
          <p:spPr bwMode="auto">
            <a:xfrm>
              <a:off x="6084888" y="5140325"/>
              <a:ext cx="533400" cy="0"/>
            </a:xfrm>
            <a:prstGeom prst="line">
              <a:avLst/>
            </a:prstGeom>
            <a:noFill/>
            <a:ln w="9525">
              <a:solidFill>
                <a:schemeClr val="tx1"/>
              </a:solidFill>
              <a:round/>
              <a:headEnd type="triangle" w="med" len="med"/>
              <a:tailEnd type="triangle" w="med" len="med"/>
            </a:ln>
          </p:spPr>
          <p:txBody>
            <a:bodyPr wrap="none" anchor="ctr"/>
            <a:lstStyle/>
            <a:p>
              <a:endParaRPr lang="es-AR">
                <a:latin typeface="+mn-lt"/>
              </a:endParaRPr>
            </a:p>
          </p:txBody>
        </p:sp>
        <p:sp>
          <p:nvSpPr>
            <p:cNvPr id="30737" name="Line 17"/>
            <p:cNvSpPr>
              <a:spLocks noChangeShapeType="1"/>
            </p:cNvSpPr>
            <p:nvPr/>
          </p:nvSpPr>
          <p:spPr bwMode="auto">
            <a:xfrm>
              <a:off x="6618288" y="5140325"/>
              <a:ext cx="228600" cy="0"/>
            </a:xfrm>
            <a:prstGeom prst="line">
              <a:avLst/>
            </a:prstGeom>
            <a:noFill/>
            <a:ln w="9525">
              <a:solidFill>
                <a:schemeClr val="tx1"/>
              </a:solidFill>
              <a:round/>
              <a:headEnd type="triangle" w="med" len="med"/>
              <a:tailEnd type="triangle" w="med" len="med"/>
            </a:ln>
          </p:spPr>
          <p:txBody>
            <a:bodyPr wrap="none" anchor="ctr"/>
            <a:lstStyle/>
            <a:p>
              <a:endParaRPr lang="es-AR">
                <a:latin typeface="+mn-lt"/>
              </a:endParaRPr>
            </a:p>
          </p:txBody>
        </p:sp>
        <p:sp>
          <p:nvSpPr>
            <p:cNvPr id="30738" name="Line 18"/>
            <p:cNvSpPr>
              <a:spLocks noChangeShapeType="1"/>
            </p:cNvSpPr>
            <p:nvPr/>
          </p:nvSpPr>
          <p:spPr bwMode="auto">
            <a:xfrm>
              <a:off x="6846888" y="5140325"/>
              <a:ext cx="533400" cy="0"/>
            </a:xfrm>
            <a:prstGeom prst="line">
              <a:avLst/>
            </a:prstGeom>
            <a:noFill/>
            <a:ln w="9525">
              <a:solidFill>
                <a:schemeClr val="tx1"/>
              </a:solidFill>
              <a:round/>
              <a:headEnd type="triangle" w="med" len="med"/>
              <a:tailEnd type="triangle" w="med" len="med"/>
            </a:ln>
          </p:spPr>
          <p:txBody>
            <a:bodyPr wrap="none" anchor="ctr"/>
            <a:lstStyle/>
            <a:p>
              <a:endParaRPr lang="es-AR">
                <a:latin typeface="+mn-lt"/>
              </a:endParaRPr>
            </a:p>
          </p:txBody>
        </p:sp>
        <p:sp>
          <p:nvSpPr>
            <p:cNvPr id="30739" name="Line 19"/>
            <p:cNvSpPr>
              <a:spLocks noChangeShapeType="1"/>
            </p:cNvSpPr>
            <p:nvPr/>
          </p:nvSpPr>
          <p:spPr bwMode="auto">
            <a:xfrm>
              <a:off x="7380288" y="5140325"/>
              <a:ext cx="228600" cy="0"/>
            </a:xfrm>
            <a:prstGeom prst="line">
              <a:avLst/>
            </a:prstGeom>
            <a:noFill/>
            <a:ln w="9525">
              <a:solidFill>
                <a:schemeClr val="tx1"/>
              </a:solidFill>
              <a:round/>
              <a:headEnd type="triangle" w="med" len="med"/>
              <a:tailEnd type="triangle" w="med" len="med"/>
            </a:ln>
          </p:spPr>
          <p:txBody>
            <a:bodyPr wrap="none" anchor="ctr"/>
            <a:lstStyle/>
            <a:p>
              <a:endParaRPr lang="es-AR">
                <a:latin typeface="+mn-lt"/>
              </a:endParaRPr>
            </a:p>
          </p:txBody>
        </p:sp>
        <p:sp>
          <p:nvSpPr>
            <p:cNvPr id="30740" name="Text Box 20"/>
            <p:cNvSpPr txBox="1">
              <a:spLocks noChangeArrowheads="1"/>
            </p:cNvSpPr>
            <p:nvPr/>
          </p:nvSpPr>
          <p:spPr bwMode="auto">
            <a:xfrm>
              <a:off x="6180138" y="5094288"/>
              <a:ext cx="307200" cy="307777"/>
            </a:xfrm>
            <a:prstGeom prst="rect">
              <a:avLst/>
            </a:prstGeom>
            <a:noFill/>
            <a:ln w="9525">
              <a:noFill/>
              <a:miter lim="800000"/>
              <a:headEnd/>
              <a:tailEnd/>
            </a:ln>
          </p:spPr>
          <p:txBody>
            <a:bodyPr wrap="none">
              <a:spAutoFit/>
            </a:bodyPr>
            <a:lstStyle/>
            <a:p>
              <a:pPr algn="l" eaLnBrk="1" latinLnBrk="1" hangingPunct="1"/>
              <a:r>
                <a:rPr kumimoji="1" lang="en-US" altLang="ko-KR" sz="1400">
                  <a:latin typeface="+mn-lt"/>
                  <a:ea typeface="Gulim" pitchFamily="34" charset="-127"/>
                </a:rPr>
                <a:t>T</a:t>
              </a:r>
              <a:r>
                <a:rPr kumimoji="1" lang="en-US" altLang="ko-KR" sz="1400" baseline="-25000">
                  <a:latin typeface="+mn-lt"/>
                  <a:ea typeface="Gulim" pitchFamily="34" charset="-127"/>
                </a:rPr>
                <a:t>c</a:t>
              </a:r>
              <a:endParaRPr kumimoji="1" lang="en-US" altLang="ko-KR" sz="1400">
                <a:latin typeface="+mn-lt"/>
                <a:ea typeface="Gulim" pitchFamily="34" charset="-127"/>
              </a:endParaRPr>
            </a:p>
          </p:txBody>
        </p:sp>
        <p:sp>
          <p:nvSpPr>
            <p:cNvPr id="30741" name="Text Box 21"/>
            <p:cNvSpPr txBox="1">
              <a:spLocks noChangeArrowheads="1"/>
            </p:cNvSpPr>
            <p:nvPr/>
          </p:nvSpPr>
          <p:spPr bwMode="auto">
            <a:xfrm>
              <a:off x="6553200" y="5105400"/>
              <a:ext cx="321050" cy="307777"/>
            </a:xfrm>
            <a:prstGeom prst="rect">
              <a:avLst/>
            </a:prstGeom>
            <a:noFill/>
            <a:ln w="9525">
              <a:noFill/>
              <a:miter lim="800000"/>
              <a:headEnd/>
              <a:tailEnd/>
            </a:ln>
          </p:spPr>
          <p:txBody>
            <a:bodyPr wrap="none">
              <a:spAutoFit/>
            </a:bodyPr>
            <a:lstStyle/>
            <a:p>
              <a:pPr algn="l" eaLnBrk="1" latinLnBrk="1" hangingPunct="1"/>
              <a:r>
                <a:rPr kumimoji="1" lang="en-US" altLang="ko-KR" sz="1400">
                  <a:latin typeface="+mn-lt"/>
                  <a:ea typeface="Gulim" pitchFamily="34" charset="-127"/>
                </a:rPr>
                <a:t>T</a:t>
              </a:r>
              <a:r>
                <a:rPr kumimoji="1" lang="en-US" altLang="ko-KR" sz="1400" baseline="-25000">
                  <a:latin typeface="+mn-lt"/>
                  <a:ea typeface="Gulim" pitchFamily="34" charset="-127"/>
                </a:rPr>
                <a:t>d</a:t>
              </a:r>
              <a:endParaRPr kumimoji="1" lang="en-US" altLang="ko-KR" sz="1400">
                <a:latin typeface="+mn-lt"/>
                <a:ea typeface="Gulim" pitchFamily="34" charset="-127"/>
              </a:endParaRPr>
            </a:p>
          </p:txBody>
        </p:sp>
        <p:sp>
          <p:nvSpPr>
            <p:cNvPr id="30742" name="Text Box 22"/>
            <p:cNvSpPr txBox="1">
              <a:spLocks noChangeArrowheads="1"/>
            </p:cNvSpPr>
            <p:nvPr/>
          </p:nvSpPr>
          <p:spPr bwMode="auto">
            <a:xfrm>
              <a:off x="5780088" y="4073525"/>
              <a:ext cx="284052" cy="307777"/>
            </a:xfrm>
            <a:prstGeom prst="rect">
              <a:avLst/>
            </a:prstGeom>
            <a:noFill/>
            <a:ln w="9525">
              <a:noFill/>
              <a:miter lim="800000"/>
              <a:headEnd/>
              <a:tailEnd/>
            </a:ln>
          </p:spPr>
          <p:txBody>
            <a:bodyPr wrap="none">
              <a:spAutoFit/>
            </a:bodyPr>
            <a:lstStyle/>
            <a:p>
              <a:pPr algn="l" eaLnBrk="1" latinLnBrk="1" hangingPunct="1"/>
              <a:r>
                <a:rPr kumimoji="1" lang="en-US" altLang="ko-KR" sz="1400">
                  <a:latin typeface="+mn-lt"/>
                  <a:ea typeface="Gulim" pitchFamily="34" charset="-127"/>
                </a:rPr>
                <a:t>V</a:t>
              </a:r>
            </a:p>
          </p:txBody>
        </p:sp>
      </p:grpSp>
      <p:sp>
        <p:nvSpPr>
          <p:cNvPr id="30743" name="Rectangle 23"/>
          <p:cNvSpPr>
            <a:spLocks noGrp="1" noChangeArrowheads="1"/>
          </p:cNvSpPr>
          <p:nvPr>
            <p:ph type="title"/>
          </p:nvPr>
        </p:nvSpPr>
        <p:spPr/>
        <p:txBody>
          <a:bodyPr/>
          <a:lstStyle/>
          <a:p>
            <a:r>
              <a:rPr lang="en-US" smtClean="0"/>
              <a:t>Hybrid Systems</a:t>
            </a:r>
          </a:p>
        </p:txBody>
      </p:sp>
      <p:sp>
        <p:nvSpPr>
          <p:cNvPr id="25" name="Text Placeholder 24"/>
          <p:cNvSpPr>
            <a:spLocks noGrp="1"/>
          </p:cNvSpPr>
          <p:nvPr>
            <p:ph type="body" sz="quarter" idx="12"/>
          </p:nvPr>
        </p:nvSpPr>
        <p:spPr/>
        <p:txBody>
          <a:bodyPr/>
          <a:lstStyle/>
          <a:p>
            <a:endParaRPr lang="es-AR"/>
          </a:p>
        </p:txBody>
      </p:sp>
      <p:sp>
        <p:nvSpPr>
          <p:cNvPr id="26" name="Text Placeholder 25"/>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07504" y="764704"/>
            <a:ext cx="7467600" cy="792088"/>
          </a:xfrm>
          <a:prstGeom prst="rect">
            <a:avLst/>
          </a:prstGeom>
          <a:noFill/>
          <a:ln w="9525">
            <a:noFill/>
            <a:miter lim="800000"/>
            <a:headEnd/>
            <a:tailEnd/>
          </a:ln>
        </p:spPr>
        <p:txBody>
          <a:bodyPr/>
          <a:lstStyle/>
          <a:p>
            <a:pPr marL="342900" indent="-342900" algn="l">
              <a:spcBef>
                <a:spcPct val="20000"/>
              </a:spcBef>
              <a:buClr>
                <a:schemeClr val="accent1"/>
              </a:buClr>
              <a:buSzPct val="70000"/>
            </a:pPr>
            <a:r>
              <a:rPr kumimoji="1" lang="en-US" altLang="ko-KR" dirty="0">
                <a:solidFill>
                  <a:schemeClr val="tx1">
                    <a:lumMod val="75000"/>
                  </a:schemeClr>
                </a:solidFill>
                <a:latin typeface="+mn-lt"/>
                <a:ea typeface="Gulim" pitchFamily="34" charset="-127"/>
              </a:rPr>
              <a:t>Ex. Hierarchical control</a:t>
            </a:r>
          </a:p>
        </p:txBody>
      </p:sp>
      <p:grpSp>
        <p:nvGrpSpPr>
          <p:cNvPr id="37" name="Group 36"/>
          <p:cNvGrpSpPr/>
          <p:nvPr/>
        </p:nvGrpSpPr>
        <p:grpSpPr>
          <a:xfrm>
            <a:off x="1770754" y="1787624"/>
            <a:ext cx="5537550" cy="3657600"/>
            <a:chOff x="1447450" y="2209800"/>
            <a:chExt cx="5537550" cy="3657600"/>
          </a:xfrm>
        </p:grpSpPr>
        <p:sp>
          <p:nvSpPr>
            <p:cNvPr id="31747" name="Oval 3"/>
            <p:cNvSpPr>
              <a:spLocks noChangeArrowheads="1"/>
            </p:cNvSpPr>
            <p:nvPr/>
          </p:nvSpPr>
          <p:spPr bwMode="auto">
            <a:xfrm>
              <a:off x="3733800" y="2209800"/>
              <a:ext cx="1524000" cy="457200"/>
            </a:xfrm>
            <a:prstGeom prst="ellipse">
              <a:avLst/>
            </a:prstGeom>
            <a:noFill/>
            <a:ln w="9525">
              <a:solidFill>
                <a:schemeClr val="tx1"/>
              </a:solidFill>
              <a:round/>
              <a:headEnd/>
              <a:tailEnd/>
            </a:ln>
          </p:spPr>
          <p:txBody>
            <a:bodyPr wrap="none" anchor="ctr"/>
            <a:lstStyle/>
            <a:p>
              <a:pPr eaLnBrk="1" latinLnBrk="1" hangingPunct="1"/>
              <a:r>
                <a:rPr kumimoji="1" lang="en-US" altLang="ko-KR" sz="1400" dirty="0">
                  <a:latin typeface="+mn-lt"/>
                  <a:ea typeface="Gulim" pitchFamily="34" charset="-127"/>
                </a:rPr>
                <a:t>Operator</a:t>
              </a:r>
            </a:p>
          </p:txBody>
        </p:sp>
        <p:sp>
          <p:nvSpPr>
            <p:cNvPr id="31748" name="Rectangle 4"/>
            <p:cNvSpPr>
              <a:spLocks noChangeArrowheads="1"/>
            </p:cNvSpPr>
            <p:nvPr/>
          </p:nvSpPr>
          <p:spPr bwMode="auto">
            <a:xfrm>
              <a:off x="3657600" y="2895600"/>
              <a:ext cx="1676400" cy="533400"/>
            </a:xfrm>
            <a:prstGeom prst="rect">
              <a:avLst/>
            </a:prstGeom>
            <a:noFill/>
            <a:ln w="9525">
              <a:solidFill>
                <a:schemeClr val="tx1"/>
              </a:solidFill>
              <a:miter lim="800000"/>
              <a:headEnd/>
              <a:tailEnd/>
            </a:ln>
          </p:spPr>
          <p:txBody>
            <a:bodyPr wrap="none" anchor="ctr"/>
            <a:lstStyle/>
            <a:p>
              <a:pPr eaLnBrk="1" latinLnBrk="1" hangingPunct="1"/>
              <a:r>
                <a:rPr kumimoji="1" lang="en-US" altLang="ko-KR" sz="1400">
                  <a:latin typeface="+mn-lt"/>
                  <a:ea typeface="Gulim" pitchFamily="34" charset="-127"/>
                </a:rPr>
                <a:t>Planning/scheduling</a:t>
              </a:r>
            </a:p>
          </p:txBody>
        </p:sp>
        <p:sp>
          <p:nvSpPr>
            <p:cNvPr id="31749" name="AutoShape 5"/>
            <p:cNvSpPr>
              <a:spLocks noChangeArrowheads="1"/>
            </p:cNvSpPr>
            <p:nvPr/>
          </p:nvSpPr>
          <p:spPr bwMode="auto">
            <a:xfrm>
              <a:off x="4343400" y="2667000"/>
              <a:ext cx="381000" cy="2286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es-AR">
                <a:latin typeface="+mn-lt"/>
              </a:endParaRPr>
            </a:p>
          </p:txBody>
        </p:sp>
        <p:sp>
          <p:nvSpPr>
            <p:cNvPr id="31750" name="Rectangle 6"/>
            <p:cNvSpPr>
              <a:spLocks noChangeArrowheads="1"/>
            </p:cNvSpPr>
            <p:nvPr/>
          </p:nvSpPr>
          <p:spPr bwMode="auto">
            <a:xfrm>
              <a:off x="3657600" y="3733800"/>
              <a:ext cx="1676400" cy="533400"/>
            </a:xfrm>
            <a:prstGeom prst="rect">
              <a:avLst/>
            </a:prstGeom>
            <a:noFill/>
            <a:ln w="9525">
              <a:solidFill>
                <a:schemeClr val="tx1"/>
              </a:solidFill>
              <a:miter lim="800000"/>
              <a:headEnd/>
              <a:tailEnd/>
            </a:ln>
          </p:spPr>
          <p:txBody>
            <a:bodyPr wrap="none" anchor="ctr"/>
            <a:lstStyle/>
            <a:p>
              <a:pPr eaLnBrk="1" latinLnBrk="1" hangingPunct="1"/>
              <a:r>
                <a:rPr kumimoji="1" lang="en-US" altLang="ko-KR" sz="1400">
                  <a:latin typeface="+mn-lt"/>
                  <a:ea typeface="Gulim" pitchFamily="34" charset="-127"/>
                </a:rPr>
                <a:t>Discrete Event</a:t>
              </a:r>
            </a:p>
            <a:p>
              <a:pPr eaLnBrk="1" latinLnBrk="1" hangingPunct="1"/>
              <a:r>
                <a:rPr kumimoji="1" lang="en-US" altLang="ko-KR" sz="1400">
                  <a:latin typeface="+mn-lt"/>
                  <a:ea typeface="Gulim" pitchFamily="34" charset="-127"/>
                </a:rPr>
                <a:t>Controller</a:t>
              </a:r>
            </a:p>
          </p:txBody>
        </p:sp>
        <p:sp>
          <p:nvSpPr>
            <p:cNvPr id="31751" name="Rectangle 7"/>
            <p:cNvSpPr>
              <a:spLocks noChangeArrowheads="1"/>
            </p:cNvSpPr>
            <p:nvPr/>
          </p:nvSpPr>
          <p:spPr bwMode="auto">
            <a:xfrm>
              <a:off x="3657600" y="4572000"/>
              <a:ext cx="1676400" cy="533400"/>
            </a:xfrm>
            <a:prstGeom prst="rect">
              <a:avLst/>
            </a:prstGeom>
            <a:noFill/>
            <a:ln w="9525">
              <a:solidFill>
                <a:schemeClr val="tx1"/>
              </a:solidFill>
              <a:miter lim="800000"/>
              <a:headEnd/>
              <a:tailEnd/>
            </a:ln>
          </p:spPr>
          <p:txBody>
            <a:bodyPr wrap="none" anchor="ctr"/>
            <a:lstStyle/>
            <a:p>
              <a:pPr eaLnBrk="1" latinLnBrk="1" hangingPunct="1"/>
              <a:r>
                <a:rPr kumimoji="1" lang="en-US" altLang="ko-KR" sz="1400">
                  <a:latin typeface="+mn-lt"/>
                  <a:ea typeface="Gulim" pitchFamily="34" charset="-127"/>
                </a:rPr>
                <a:t>PID controller</a:t>
              </a:r>
            </a:p>
            <a:p>
              <a:pPr eaLnBrk="1" latinLnBrk="1" hangingPunct="1"/>
              <a:r>
                <a:rPr kumimoji="1" lang="en-US" altLang="ko-KR" sz="1400">
                  <a:latin typeface="+mn-lt"/>
                  <a:ea typeface="Gulim" pitchFamily="34" charset="-127"/>
                </a:rPr>
                <a:t>analog/digital</a:t>
              </a:r>
            </a:p>
          </p:txBody>
        </p:sp>
        <p:sp>
          <p:nvSpPr>
            <p:cNvPr id="31752" name="Oval 8"/>
            <p:cNvSpPr>
              <a:spLocks noChangeArrowheads="1"/>
            </p:cNvSpPr>
            <p:nvPr/>
          </p:nvSpPr>
          <p:spPr bwMode="auto">
            <a:xfrm>
              <a:off x="3733800" y="5410200"/>
              <a:ext cx="1524000" cy="457200"/>
            </a:xfrm>
            <a:prstGeom prst="ellipse">
              <a:avLst/>
            </a:prstGeom>
            <a:noFill/>
            <a:ln w="9525">
              <a:solidFill>
                <a:schemeClr val="tx1"/>
              </a:solidFill>
              <a:round/>
              <a:headEnd/>
              <a:tailEnd/>
            </a:ln>
          </p:spPr>
          <p:txBody>
            <a:bodyPr wrap="none" anchor="ctr"/>
            <a:lstStyle/>
            <a:p>
              <a:pPr eaLnBrk="1" latinLnBrk="1" hangingPunct="1"/>
              <a:r>
                <a:rPr kumimoji="1" lang="en-US" altLang="ko-KR" sz="1400">
                  <a:latin typeface="+mn-lt"/>
                  <a:ea typeface="Gulim" pitchFamily="34" charset="-127"/>
                </a:rPr>
                <a:t>Plant</a:t>
              </a:r>
            </a:p>
          </p:txBody>
        </p:sp>
        <p:sp>
          <p:nvSpPr>
            <p:cNvPr id="31753" name="AutoShape 9"/>
            <p:cNvSpPr>
              <a:spLocks noChangeArrowheads="1"/>
            </p:cNvSpPr>
            <p:nvPr/>
          </p:nvSpPr>
          <p:spPr bwMode="auto">
            <a:xfrm>
              <a:off x="3886200" y="3429000"/>
              <a:ext cx="381000" cy="304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es-AR">
                <a:latin typeface="+mn-lt"/>
              </a:endParaRPr>
            </a:p>
          </p:txBody>
        </p:sp>
        <p:sp>
          <p:nvSpPr>
            <p:cNvPr id="31754" name="AutoShape 10"/>
            <p:cNvSpPr>
              <a:spLocks noChangeArrowheads="1"/>
            </p:cNvSpPr>
            <p:nvPr/>
          </p:nvSpPr>
          <p:spPr bwMode="auto">
            <a:xfrm>
              <a:off x="4648200" y="3429000"/>
              <a:ext cx="381000" cy="304800"/>
            </a:xfrm>
            <a:prstGeom prst="upArrow">
              <a:avLst>
                <a:gd name="adj1" fmla="val 50000"/>
                <a:gd name="adj2" fmla="val 25000"/>
              </a:avLst>
            </a:prstGeom>
            <a:noFill/>
            <a:ln w="9525">
              <a:solidFill>
                <a:schemeClr val="tx1"/>
              </a:solidFill>
              <a:miter lim="800000"/>
              <a:headEnd/>
              <a:tailEnd/>
            </a:ln>
          </p:spPr>
          <p:txBody>
            <a:bodyPr vert="eaVert" wrap="none" anchor="ctr"/>
            <a:lstStyle/>
            <a:p>
              <a:endParaRPr lang="es-AR">
                <a:latin typeface="+mn-lt"/>
              </a:endParaRPr>
            </a:p>
          </p:txBody>
        </p:sp>
        <p:sp>
          <p:nvSpPr>
            <p:cNvPr id="31755" name="AutoShape 11"/>
            <p:cNvSpPr>
              <a:spLocks noChangeArrowheads="1"/>
            </p:cNvSpPr>
            <p:nvPr/>
          </p:nvSpPr>
          <p:spPr bwMode="auto">
            <a:xfrm>
              <a:off x="3886200" y="4267200"/>
              <a:ext cx="381000" cy="304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es-AR">
                <a:latin typeface="+mn-lt"/>
              </a:endParaRPr>
            </a:p>
          </p:txBody>
        </p:sp>
        <p:sp>
          <p:nvSpPr>
            <p:cNvPr id="31756" name="AutoShape 12"/>
            <p:cNvSpPr>
              <a:spLocks noChangeArrowheads="1"/>
            </p:cNvSpPr>
            <p:nvPr/>
          </p:nvSpPr>
          <p:spPr bwMode="auto">
            <a:xfrm>
              <a:off x="4648200" y="4267200"/>
              <a:ext cx="381000" cy="304800"/>
            </a:xfrm>
            <a:prstGeom prst="upArrow">
              <a:avLst>
                <a:gd name="adj1" fmla="val 50000"/>
                <a:gd name="adj2" fmla="val 25000"/>
              </a:avLst>
            </a:prstGeom>
            <a:noFill/>
            <a:ln w="9525">
              <a:solidFill>
                <a:schemeClr val="tx1"/>
              </a:solidFill>
              <a:miter lim="800000"/>
              <a:headEnd/>
              <a:tailEnd/>
            </a:ln>
          </p:spPr>
          <p:txBody>
            <a:bodyPr vert="eaVert" wrap="none" anchor="ctr"/>
            <a:lstStyle/>
            <a:p>
              <a:endParaRPr lang="es-AR">
                <a:latin typeface="+mn-lt"/>
              </a:endParaRPr>
            </a:p>
          </p:txBody>
        </p:sp>
        <p:sp>
          <p:nvSpPr>
            <p:cNvPr id="31757" name="AutoShape 13"/>
            <p:cNvSpPr>
              <a:spLocks noChangeArrowheads="1"/>
            </p:cNvSpPr>
            <p:nvPr/>
          </p:nvSpPr>
          <p:spPr bwMode="auto">
            <a:xfrm>
              <a:off x="3962400" y="5105400"/>
              <a:ext cx="381000" cy="304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es-AR">
                <a:latin typeface="+mn-lt"/>
              </a:endParaRPr>
            </a:p>
          </p:txBody>
        </p:sp>
        <p:sp>
          <p:nvSpPr>
            <p:cNvPr id="31758" name="AutoShape 14"/>
            <p:cNvSpPr>
              <a:spLocks noChangeArrowheads="1"/>
            </p:cNvSpPr>
            <p:nvPr/>
          </p:nvSpPr>
          <p:spPr bwMode="auto">
            <a:xfrm>
              <a:off x="4724400" y="5105400"/>
              <a:ext cx="381000" cy="304800"/>
            </a:xfrm>
            <a:prstGeom prst="upArrow">
              <a:avLst>
                <a:gd name="adj1" fmla="val 50000"/>
                <a:gd name="adj2" fmla="val 25000"/>
              </a:avLst>
            </a:prstGeom>
            <a:noFill/>
            <a:ln w="9525">
              <a:solidFill>
                <a:schemeClr val="tx1"/>
              </a:solidFill>
              <a:miter lim="800000"/>
              <a:headEnd/>
              <a:tailEnd/>
            </a:ln>
          </p:spPr>
          <p:txBody>
            <a:bodyPr vert="eaVert" wrap="none" anchor="ctr"/>
            <a:lstStyle/>
            <a:p>
              <a:endParaRPr lang="es-AR">
                <a:latin typeface="+mn-lt"/>
              </a:endParaRPr>
            </a:p>
          </p:txBody>
        </p:sp>
        <p:sp>
          <p:nvSpPr>
            <p:cNvPr id="31759" name="Text Box 15"/>
            <p:cNvSpPr txBox="1">
              <a:spLocks noChangeArrowheads="1"/>
            </p:cNvSpPr>
            <p:nvPr/>
          </p:nvSpPr>
          <p:spPr bwMode="auto">
            <a:xfrm>
              <a:off x="2651125" y="4278313"/>
              <a:ext cx="925513" cy="304800"/>
            </a:xfrm>
            <a:prstGeom prst="rect">
              <a:avLst/>
            </a:prstGeom>
            <a:noFill/>
            <a:ln w="9525">
              <a:noFill/>
              <a:miter lim="800000"/>
              <a:headEnd/>
              <a:tailEnd/>
            </a:ln>
          </p:spPr>
          <p:txBody>
            <a:bodyPr wrap="none">
              <a:spAutoFit/>
            </a:bodyPr>
            <a:lstStyle/>
            <a:p>
              <a:pPr algn="l" eaLnBrk="1" latinLnBrk="1" hangingPunct="1"/>
              <a:r>
                <a:rPr kumimoji="1" lang="en-US" altLang="ko-KR" sz="1400">
                  <a:latin typeface="+mn-lt"/>
                  <a:ea typeface="Gulim" pitchFamily="34" charset="-127"/>
                </a:rPr>
                <a:t>Command</a:t>
              </a:r>
            </a:p>
          </p:txBody>
        </p:sp>
        <p:sp>
          <p:nvSpPr>
            <p:cNvPr id="31760" name="Text Box 16"/>
            <p:cNvSpPr txBox="1">
              <a:spLocks noChangeArrowheads="1"/>
            </p:cNvSpPr>
            <p:nvPr/>
          </p:nvSpPr>
          <p:spPr bwMode="auto">
            <a:xfrm>
              <a:off x="4953000" y="4267200"/>
              <a:ext cx="1164999" cy="307777"/>
            </a:xfrm>
            <a:prstGeom prst="rect">
              <a:avLst/>
            </a:prstGeom>
            <a:noFill/>
            <a:ln w="9525">
              <a:noFill/>
              <a:miter lim="800000"/>
              <a:headEnd/>
              <a:tailEnd/>
            </a:ln>
          </p:spPr>
          <p:txBody>
            <a:bodyPr wrap="none">
              <a:spAutoFit/>
            </a:bodyPr>
            <a:lstStyle/>
            <a:p>
              <a:pPr algn="l" eaLnBrk="1" latinLnBrk="1" hangingPunct="1"/>
              <a:r>
                <a:rPr kumimoji="1" lang="en-US" altLang="ko-KR" sz="1400">
                  <a:latin typeface="+mn-lt"/>
                  <a:ea typeface="Gulim" pitchFamily="34" charset="-127"/>
                </a:rPr>
                <a:t>Discrete state</a:t>
              </a:r>
            </a:p>
          </p:txBody>
        </p:sp>
        <p:sp>
          <p:nvSpPr>
            <p:cNvPr id="31761" name="Text Box 17"/>
            <p:cNvSpPr txBox="1">
              <a:spLocks noChangeArrowheads="1"/>
            </p:cNvSpPr>
            <p:nvPr/>
          </p:nvSpPr>
          <p:spPr bwMode="auto">
            <a:xfrm>
              <a:off x="2819400" y="5105400"/>
              <a:ext cx="867417" cy="307777"/>
            </a:xfrm>
            <a:prstGeom prst="rect">
              <a:avLst/>
            </a:prstGeom>
            <a:noFill/>
            <a:ln w="9525">
              <a:noFill/>
              <a:miter lim="800000"/>
              <a:headEnd/>
              <a:tailEnd/>
            </a:ln>
          </p:spPr>
          <p:txBody>
            <a:bodyPr wrap="none">
              <a:spAutoFit/>
            </a:bodyPr>
            <a:lstStyle/>
            <a:p>
              <a:pPr algn="l" eaLnBrk="1" latinLnBrk="1" hangingPunct="1"/>
              <a:r>
                <a:rPr kumimoji="1" lang="en-US" altLang="ko-KR" sz="1400">
                  <a:latin typeface="+mn-lt"/>
                  <a:ea typeface="Gulim" pitchFamily="34" charset="-127"/>
                </a:rPr>
                <a:t>actuation</a:t>
              </a:r>
            </a:p>
          </p:txBody>
        </p:sp>
        <p:sp>
          <p:nvSpPr>
            <p:cNvPr id="31762" name="Text Box 18"/>
            <p:cNvSpPr txBox="1">
              <a:spLocks noChangeArrowheads="1"/>
            </p:cNvSpPr>
            <p:nvPr/>
          </p:nvSpPr>
          <p:spPr bwMode="auto">
            <a:xfrm>
              <a:off x="5029200" y="5105400"/>
              <a:ext cx="712788" cy="304800"/>
            </a:xfrm>
            <a:prstGeom prst="rect">
              <a:avLst/>
            </a:prstGeom>
            <a:noFill/>
            <a:ln w="9525">
              <a:noFill/>
              <a:miter lim="800000"/>
              <a:headEnd/>
              <a:tailEnd/>
            </a:ln>
          </p:spPr>
          <p:txBody>
            <a:bodyPr wrap="none">
              <a:spAutoFit/>
            </a:bodyPr>
            <a:lstStyle/>
            <a:p>
              <a:pPr algn="l" eaLnBrk="1" latinLnBrk="1" hangingPunct="1"/>
              <a:r>
                <a:rPr kumimoji="1" lang="en-US" altLang="ko-KR" sz="1400">
                  <a:latin typeface="+mn-lt"/>
                  <a:ea typeface="Gulim" pitchFamily="34" charset="-127"/>
                </a:rPr>
                <a:t>Sensor </a:t>
              </a:r>
            </a:p>
          </p:txBody>
        </p:sp>
        <p:sp>
          <p:nvSpPr>
            <p:cNvPr id="31763" name="Line 19"/>
            <p:cNvSpPr>
              <a:spLocks noChangeShapeType="1"/>
            </p:cNvSpPr>
            <p:nvPr/>
          </p:nvSpPr>
          <p:spPr bwMode="auto">
            <a:xfrm>
              <a:off x="1676400" y="2895600"/>
              <a:ext cx="1600200" cy="0"/>
            </a:xfrm>
            <a:prstGeom prst="line">
              <a:avLst/>
            </a:prstGeom>
            <a:noFill/>
            <a:ln w="9525">
              <a:solidFill>
                <a:schemeClr val="tx1"/>
              </a:solidFill>
              <a:round/>
              <a:headEnd/>
              <a:tailEnd/>
            </a:ln>
          </p:spPr>
          <p:txBody>
            <a:bodyPr wrap="none" anchor="ctr"/>
            <a:lstStyle/>
            <a:p>
              <a:endParaRPr lang="es-AR">
                <a:latin typeface="+mn-lt"/>
              </a:endParaRPr>
            </a:p>
          </p:txBody>
        </p:sp>
        <p:sp>
          <p:nvSpPr>
            <p:cNvPr id="31764" name="Line 20"/>
            <p:cNvSpPr>
              <a:spLocks noChangeShapeType="1"/>
            </p:cNvSpPr>
            <p:nvPr/>
          </p:nvSpPr>
          <p:spPr bwMode="auto">
            <a:xfrm>
              <a:off x="1676400" y="4267200"/>
              <a:ext cx="1600200" cy="0"/>
            </a:xfrm>
            <a:prstGeom prst="line">
              <a:avLst/>
            </a:prstGeom>
            <a:noFill/>
            <a:ln w="9525">
              <a:solidFill>
                <a:schemeClr val="tx1"/>
              </a:solidFill>
              <a:round/>
              <a:headEnd/>
              <a:tailEnd/>
            </a:ln>
          </p:spPr>
          <p:txBody>
            <a:bodyPr wrap="none" anchor="ctr"/>
            <a:lstStyle/>
            <a:p>
              <a:endParaRPr lang="es-AR">
                <a:latin typeface="+mn-lt"/>
              </a:endParaRPr>
            </a:p>
          </p:txBody>
        </p:sp>
        <p:sp>
          <p:nvSpPr>
            <p:cNvPr id="31765" name="Line 21"/>
            <p:cNvSpPr>
              <a:spLocks noChangeShapeType="1"/>
            </p:cNvSpPr>
            <p:nvPr/>
          </p:nvSpPr>
          <p:spPr bwMode="auto">
            <a:xfrm>
              <a:off x="1676400" y="4572000"/>
              <a:ext cx="1600200" cy="0"/>
            </a:xfrm>
            <a:prstGeom prst="line">
              <a:avLst/>
            </a:prstGeom>
            <a:noFill/>
            <a:ln w="9525">
              <a:solidFill>
                <a:schemeClr val="tx1"/>
              </a:solidFill>
              <a:round/>
              <a:headEnd/>
              <a:tailEnd/>
            </a:ln>
          </p:spPr>
          <p:txBody>
            <a:bodyPr wrap="none" anchor="ctr"/>
            <a:lstStyle/>
            <a:p>
              <a:endParaRPr lang="es-AR">
                <a:latin typeface="+mn-lt"/>
              </a:endParaRPr>
            </a:p>
          </p:txBody>
        </p:sp>
        <p:sp>
          <p:nvSpPr>
            <p:cNvPr id="31766" name="Line 22"/>
            <p:cNvSpPr>
              <a:spLocks noChangeShapeType="1"/>
            </p:cNvSpPr>
            <p:nvPr/>
          </p:nvSpPr>
          <p:spPr bwMode="auto">
            <a:xfrm>
              <a:off x="1676400" y="5410200"/>
              <a:ext cx="1600200" cy="0"/>
            </a:xfrm>
            <a:prstGeom prst="line">
              <a:avLst/>
            </a:prstGeom>
            <a:noFill/>
            <a:ln w="9525">
              <a:solidFill>
                <a:schemeClr val="tx1"/>
              </a:solidFill>
              <a:round/>
              <a:headEnd/>
              <a:tailEnd/>
            </a:ln>
          </p:spPr>
          <p:txBody>
            <a:bodyPr wrap="none" anchor="ctr"/>
            <a:lstStyle/>
            <a:p>
              <a:endParaRPr lang="es-AR">
                <a:latin typeface="+mn-lt"/>
              </a:endParaRPr>
            </a:p>
          </p:txBody>
        </p:sp>
        <p:sp>
          <p:nvSpPr>
            <p:cNvPr id="31767" name="AutoShape 23"/>
            <p:cNvSpPr>
              <a:spLocks noChangeArrowheads="1"/>
            </p:cNvSpPr>
            <p:nvPr/>
          </p:nvSpPr>
          <p:spPr bwMode="auto">
            <a:xfrm>
              <a:off x="2438400" y="2895600"/>
              <a:ext cx="304800" cy="1371600"/>
            </a:xfrm>
            <a:prstGeom prst="upDownArrow">
              <a:avLst>
                <a:gd name="adj1" fmla="val 50000"/>
                <a:gd name="adj2" fmla="val 90000"/>
              </a:avLst>
            </a:prstGeom>
            <a:noFill/>
            <a:ln w="9525">
              <a:solidFill>
                <a:schemeClr val="tx1"/>
              </a:solidFill>
              <a:miter lim="800000"/>
              <a:headEnd/>
              <a:tailEnd/>
            </a:ln>
          </p:spPr>
          <p:txBody>
            <a:bodyPr vert="eaVert" wrap="none" anchor="ctr"/>
            <a:lstStyle/>
            <a:p>
              <a:endParaRPr lang="es-AR">
                <a:latin typeface="+mn-lt"/>
              </a:endParaRPr>
            </a:p>
          </p:txBody>
        </p:sp>
        <p:sp>
          <p:nvSpPr>
            <p:cNvPr id="31768" name="AutoShape 24"/>
            <p:cNvSpPr>
              <a:spLocks noChangeArrowheads="1"/>
            </p:cNvSpPr>
            <p:nvPr/>
          </p:nvSpPr>
          <p:spPr bwMode="auto">
            <a:xfrm>
              <a:off x="2438400" y="4572000"/>
              <a:ext cx="304800" cy="838200"/>
            </a:xfrm>
            <a:prstGeom prst="upDownArrow">
              <a:avLst>
                <a:gd name="adj1" fmla="val 50000"/>
                <a:gd name="adj2" fmla="val 55000"/>
              </a:avLst>
            </a:prstGeom>
            <a:noFill/>
            <a:ln w="9525">
              <a:solidFill>
                <a:schemeClr val="tx1"/>
              </a:solidFill>
              <a:miter lim="800000"/>
              <a:headEnd/>
              <a:tailEnd/>
            </a:ln>
          </p:spPr>
          <p:txBody>
            <a:bodyPr vert="eaVert" wrap="none" anchor="ctr"/>
            <a:lstStyle/>
            <a:p>
              <a:endParaRPr lang="es-AR">
                <a:latin typeface="+mn-lt"/>
              </a:endParaRPr>
            </a:p>
          </p:txBody>
        </p:sp>
        <p:sp>
          <p:nvSpPr>
            <p:cNvPr id="31769" name="Text Box 25"/>
            <p:cNvSpPr txBox="1">
              <a:spLocks noChangeArrowheads="1"/>
            </p:cNvSpPr>
            <p:nvPr/>
          </p:nvSpPr>
          <p:spPr bwMode="auto">
            <a:xfrm>
              <a:off x="1522366" y="3276600"/>
              <a:ext cx="1066894" cy="523220"/>
            </a:xfrm>
            <a:prstGeom prst="rect">
              <a:avLst/>
            </a:prstGeom>
            <a:noFill/>
            <a:ln w="9525">
              <a:noFill/>
              <a:miter lim="800000"/>
              <a:headEnd/>
              <a:tailEnd/>
            </a:ln>
          </p:spPr>
          <p:txBody>
            <a:bodyPr wrap="none">
              <a:spAutoFit/>
            </a:bodyPr>
            <a:lstStyle/>
            <a:p>
              <a:pPr eaLnBrk="1" latinLnBrk="1" hangingPunct="1"/>
              <a:r>
                <a:rPr kumimoji="1" lang="en-US" altLang="ko-KR" sz="1400">
                  <a:latin typeface="+mn-lt"/>
                  <a:ea typeface="Gulim" pitchFamily="34" charset="-127"/>
                </a:rPr>
                <a:t>Event-based</a:t>
              </a:r>
            </a:p>
            <a:p>
              <a:pPr eaLnBrk="1" latinLnBrk="1" hangingPunct="1"/>
              <a:r>
                <a:rPr kumimoji="1" lang="en-US" altLang="ko-KR" sz="1400">
                  <a:latin typeface="+mn-lt"/>
                  <a:ea typeface="Gulim" pitchFamily="34" charset="-127"/>
                </a:rPr>
                <a:t> control</a:t>
              </a:r>
            </a:p>
          </p:txBody>
        </p:sp>
        <p:sp>
          <p:nvSpPr>
            <p:cNvPr id="31770" name="Text Box 26"/>
            <p:cNvSpPr txBox="1">
              <a:spLocks noChangeArrowheads="1"/>
            </p:cNvSpPr>
            <p:nvPr/>
          </p:nvSpPr>
          <p:spPr bwMode="auto">
            <a:xfrm>
              <a:off x="1447450" y="4800600"/>
              <a:ext cx="1024639" cy="523220"/>
            </a:xfrm>
            <a:prstGeom prst="rect">
              <a:avLst/>
            </a:prstGeom>
            <a:noFill/>
            <a:ln w="9525">
              <a:noFill/>
              <a:miter lim="800000"/>
              <a:headEnd/>
              <a:tailEnd/>
            </a:ln>
          </p:spPr>
          <p:txBody>
            <a:bodyPr wrap="none">
              <a:spAutoFit/>
            </a:bodyPr>
            <a:lstStyle/>
            <a:p>
              <a:pPr eaLnBrk="1" latinLnBrk="1" hangingPunct="1"/>
              <a:r>
                <a:rPr kumimoji="1" lang="en-US" altLang="ko-KR" sz="1400">
                  <a:latin typeface="+mn-lt"/>
                  <a:ea typeface="Gulim" pitchFamily="34" charset="-127"/>
                </a:rPr>
                <a:t>Time-based</a:t>
              </a:r>
            </a:p>
            <a:p>
              <a:pPr eaLnBrk="1" latinLnBrk="1" hangingPunct="1"/>
              <a:r>
                <a:rPr kumimoji="1" lang="en-US" altLang="ko-KR" sz="1400">
                  <a:latin typeface="+mn-lt"/>
                  <a:ea typeface="Gulim" pitchFamily="34" charset="-127"/>
                </a:rPr>
                <a:t> control</a:t>
              </a:r>
            </a:p>
          </p:txBody>
        </p:sp>
        <p:sp>
          <p:nvSpPr>
            <p:cNvPr id="31771" name="Text Box 27"/>
            <p:cNvSpPr txBox="1">
              <a:spLocks noChangeArrowheads="1"/>
            </p:cNvSpPr>
            <p:nvPr/>
          </p:nvSpPr>
          <p:spPr bwMode="auto">
            <a:xfrm>
              <a:off x="5394325" y="3810000"/>
              <a:ext cx="1590675" cy="304800"/>
            </a:xfrm>
            <a:prstGeom prst="rect">
              <a:avLst/>
            </a:prstGeom>
            <a:noFill/>
            <a:ln w="9525">
              <a:noFill/>
              <a:miter lim="800000"/>
              <a:headEnd/>
              <a:tailEnd/>
            </a:ln>
          </p:spPr>
          <p:txBody>
            <a:bodyPr wrap="none" anchor="ctr">
              <a:spAutoFit/>
            </a:bodyPr>
            <a:lstStyle/>
            <a:p>
              <a:pPr algn="l" eaLnBrk="1" latinLnBrk="1" hangingPunct="1"/>
              <a:r>
                <a:rPr kumimoji="1" lang="en-US" altLang="ko-KR" sz="1400">
                  <a:latin typeface="+mn-lt"/>
                  <a:ea typeface="Gulim" pitchFamily="34" charset="-127"/>
                </a:rPr>
                <a:t>Supervisory control</a:t>
              </a:r>
            </a:p>
          </p:txBody>
        </p:sp>
      </p:grpSp>
      <p:sp>
        <p:nvSpPr>
          <p:cNvPr id="31772" name="Rectangle 28"/>
          <p:cNvSpPr>
            <a:spLocks noGrp="1" noChangeArrowheads="1"/>
          </p:cNvSpPr>
          <p:nvPr>
            <p:ph type="title"/>
          </p:nvPr>
        </p:nvSpPr>
        <p:spPr/>
        <p:txBody>
          <a:bodyPr/>
          <a:lstStyle/>
          <a:p>
            <a:r>
              <a:rPr lang="en-US" smtClean="0"/>
              <a:t>Example: hierarchical control</a:t>
            </a:r>
          </a:p>
        </p:txBody>
      </p:sp>
      <p:sp>
        <p:nvSpPr>
          <p:cNvPr id="35" name="Text Placeholder 34"/>
          <p:cNvSpPr>
            <a:spLocks noGrp="1"/>
          </p:cNvSpPr>
          <p:nvPr>
            <p:ph type="body" sz="quarter" idx="12"/>
          </p:nvPr>
        </p:nvSpPr>
        <p:spPr/>
        <p:txBody>
          <a:bodyPr/>
          <a:lstStyle/>
          <a:p>
            <a:endParaRPr lang="es-AR"/>
          </a:p>
        </p:txBody>
      </p:sp>
      <p:sp>
        <p:nvSpPr>
          <p:cNvPr id="36" name="Text Placeholder 35"/>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9220" name="Rectangle 2"/>
          <p:cNvSpPr>
            <a:spLocks noChangeArrowheads="1"/>
          </p:cNvSpPr>
          <p:nvPr/>
        </p:nvSpPr>
        <p:spPr bwMode="auto">
          <a:xfrm>
            <a:off x="1066800" y="0"/>
            <a:ext cx="8077200" cy="838200"/>
          </a:xfrm>
          <a:prstGeom prst="rect">
            <a:avLst/>
          </a:prstGeom>
          <a:noFill/>
          <a:ln w="9525">
            <a:noFill/>
            <a:miter lim="800000"/>
            <a:headEnd/>
            <a:tailEnd/>
          </a:ln>
        </p:spPr>
        <p:txBody>
          <a:bodyPr anchor="ctr"/>
          <a:lstStyle/>
          <a:p>
            <a:endParaRPr kumimoji="1" lang="es-AR" sz="3200" b="1">
              <a:solidFill>
                <a:schemeClr val="tx2"/>
              </a:solidFill>
              <a:latin typeface="+mn-lt"/>
            </a:endParaRPr>
          </a:p>
        </p:txBody>
      </p:sp>
      <p:graphicFrame>
        <p:nvGraphicFramePr>
          <p:cNvPr id="9218" name="Object 0"/>
          <p:cNvGraphicFramePr>
            <a:graphicFrameLocks noChangeAspect="1"/>
          </p:cNvGraphicFramePr>
          <p:nvPr/>
        </p:nvGraphicFramePr>
        <p:xfrm>
          <a:off x="5564832" y="3501008"/>
          <a:ext cx="2895600" cy="2376488"/>
        </p:xfrm>
        <a:graphic>
          <a:graphicData uri="http://schemas.openxmlformats.org/presentationml/2006/ole">
            <mc:AlternateContent xmlns:mc="http://schemas.openxmlformats.org/markup-compatibility/2006">
              <mc:Choice xmlns:v="urn:schemas-microsoft-com:vml" Requires="v">
                <p:oleObj spid="_x0000_s9284" name="Bitmap Image" r:id="rId4" imgW="4895923" imgH="4019370" progId="PBrush">
                  <p:embed/>
                </p:oleObj>
              </mc:Choice>
              <mc:Fallback>
                <p:oleObj name="Bitmap Image" r:id="rId4" imgW="4895923" imgH="4019370" progId="PBrush">
                  <p:embed/>
                  <p:pic>
                    <p:nvPicPr>
                      <p:cNvPr id="0"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4832" y="3501008"/>
                        <a:ext cx="2895600" cy="237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1"/>
          <p:cNvGraphicFramePr>
            <a:graphicFrameLocks noChangeAspect="1"/>
          </p:cNvGraphicFramePr>
          <p:nvPr/>
        </p:nvGraphicFramePr>
        <p:xfrm>
          <a:off x="611832" y="3972024"/>
          <a:ext cx="4876800" cy="1473200"/>
        </p:xfrm>
        <a:graphic>
          <a:graphicData uri="http://schemas.openxmlformats.org/presentationml/2006/ole">
            <mc:AlternateContent xmlns:mc="http://schemas.openxmlformats.org/markup-compatibility/2006">
              <mc:Choice xmlns:v="urn:schemas-microsoft-com:vml" Requires="v">
                <p:oleObj spid="_x0000_s9285" name="Bitmap Image" r:id="rId6" imgW="7163462" imgH="2162162" progId="PBrush">
                  <p:embed/>
                </p:oleObj>
              </mc:Choice>
              <mc:Fallback>
                <p:oleObj name="Bitmap Image" r:id="rId6" imgW="7163462" imgH="2162162" progId="PBrush">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832" y="3972024"/>
                        <a:ext cx="4876800" cy="147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Content Placeholder 6"/>
          <p:cNvSpPr>
            <a:spLocks noGrp="1"/>
          </p:cNvSpPr>
          <p:nvPr>
            <p:ph idx="1"/>
          </p:nvPr>
        </p:nvSpPr>
        <p:spPr>
          <a:xfrm>
            <a:off x="152400" y="764705"/>
            <a:ext cx="8839200" cy="2880320"/>
          </a:xfrm>
        </p:spPr>
        <p:txBody>
          <a:bodyPr/>
          <a:lstStyle/>
          <a:p>
            <a:pPr>
              <a:buClr>
                <a:schemeClr val="accent1"/>
              </a:buClr>
              <a:buSzPct val="70000"/>
            </a:pPr>
            <a:r>
              <a:rPr kumimoji="1" lang="en-US" dirty="0" smtClean="0"/>
              <a:t>- Crossings of an equal spaced set of boundaries: quantum</a:t>
            </a:r>
          </a:p>
          <a:p>
            <a:pPr>
              <a:buClr>
                <a:schemeClr val="accent1"/>
              </a:buClr>
              <a:buSzPct val="70000"/>
            </a:pPr>
            <a:r>
              <a:rPr kumimoji="1" lang="en-US" dirty="0" smtClean="0"/>
              <a:t>- Quantizer: checks for boundary crossings.</a:t>
            </a:r>
          </a:p>
          <a:p>
            <a:pPr>
              <a:buClr>
                <a:schemeClr val="accent1"/>
              </a:buClr>
              <a:buSzPct val="70000"/>
            </a:pPr>
            <a:r>
              <a:rPr kumimoji="1" lang="en-US" dirty="0" smtClean="0"/>
              <a:t>- The sender computes a value, and generates outputs.</a:t>
            </a:r>
          </a:p>
          <a:p>
            <a:pPr>
              <a:buClr>
                <a:schemeClr val="accent1"/>
              </a:buClr>
              <a:buSzPct val="70000"/>
            </a:pPr>
            <a:r>
              <a:rPr kumimoji="1" lang="en-US" dirty="0" smtClean="0"/>
              <a:t>- The number of messages involved is reduced.</a:t>
            </a:r>
          </a:p>
          <a:p>
            <a:pPr>
              <a:buClr>
                <a:schemeClr val="accent1"/>
              </a:buClr>
              <a:buSzPct val="70000"/>
            </a:pPr>
            <a:r>
              <a:rPr kumimoji="1" lang="en-US" dirty="0" smtClean="0"/>
              <a:t>- The quantizer consumes CPU time.</a:t>
            </a:r>
          </a:p>
          <a:p>
            <a:pPr>
              <a:buClr>
                <a:schemeClr val="accent1"/>
              </a:buClr>
              <a:buSzPct val="70000"/>
            </a:pPr>
            <a:r>
              <a:rPr kumimoji="1" lang="en-US" dirty="0" smtClean="0"/>
              <a:t>- The receiver will have some error, depending on q.</a:t>
            </a:r>
          </a:p>
          <a:p>
            <a:pPr>
              <a:buClr>
                <a:schemeClr val="accent1"/>
              </a:buClr>
              <a:buSzPct val="70000"/>
            </a:pPr>
            <a:endParaRPr kumimoji="1" lang="en-US" sz="2000" dirty="0" smtClean="0"/>
          </a:p>
        </p:txBody>
      </p:sp>
      <p:sp>
        <p:nvSpPr>
          <p:cNvPr id="9222" name="Rectangle 6"/>
          <p:cNvSpPr>
            <a:spLocks noGrp="1" noChangeArrowheads="1"/>
          </p:cNvSpPr>
          <p:nvPr>
            <p:ph type="title"/>
          </p:nvPr>
        </p:nvSpPr>
        <p:spPr/>
        <p:txBody>
          <a:bodyPr/>
          <a:lstStyle/>
          <a:p>
            <a:r>
              <a:rPr lang="en-US" smtClean="0"/>
              <a:t>DEVS Quantized models</a:t>
            </a:r>
          </a:p>
        </p:txBody>
      </p:sp>
      <p:sp>
        <p:nvSpPr>
          <p:cNvPr id="8" name="Text Placeholder 7"/>
          <p:cNvSpPr>
            <a:spLocks noGrp="1"/>
          </p:cNvSpPr>
          <p:nvPr>
            <p:ph type="body" sz="quarter" idx="12"/>
          </p:nvPr>
        </p:nvSpPr>
        <p:spPr/>
        <p:txBody>
          <a:bodyPr/>
          <a:lstStyle/>
          <a:p>
            <a:endParaRPr lang="es-AR"/>
          </a:p>
        </p:txBody>
      </p:sp>
      <p:sp>
        <p:nvSpPr>
          <p:cNvPr id="9" name="Text Placeholder 8"/>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graphicFrame>
        <p:nvGraphicFramePr>
          <p:cNvPr id="10242" name="Object 0"/>
          <p:cNvGraphicFramePr>
            <a:graphicFrameLocks noChangeAspect="1"/>
          </p:cNvGraphicFramePr>
          <p:nvPr/>
        </p:nvGraphicFramePr>
        <p:xfrm>
          <a:off x="5776664" y="980728"/>
          <a:ext cx="2971800" cy="2486025"/>
        </p:xfrm>
        <a:graphic>
          <a:graphicData uri="http://schemas.openxmlformats.org/presentationml/2006/ole">
            <mc:AlternateContent xmlns:mc="http://schemas.openxmlformats.org/markup-compatibility/2006">
              <mc:Choice xmlns:v="urn:schemas-microsoft-com:vml" Requires="v">
                <p:oleObj spid="_x0000_s10275" name="Bitmap Image" r:id="rId4" imgW="2324162" imgH="1943546" progId="PBrush">
                  <p:embed/>
                </p:oleObj>
              </mc:Choice>
              <mc:Fallback>
                <p:oleObj name="Bitmap Image" r:id="rId4" imgW="2324162" imgH="1943546" progId="PBrush">
                  <p:embed/>
                  <p:pic>
                    <p:nvPicPr>
                      <p:cNvPr id="0"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76664" y="980728"/>
                        <a:ext cx="2971800"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Content Placeholder 5"/>
          <p:cNvSpPr>
            <a:spLocks noGrp="1"/>
          </p:cNvSpPr>
          <p:nvPr>
            <p:ph idx="1"/>
          </p:nvPr>
        </p:nvSpPr>
        <p:spPr>
          <a:xfrm>
            <a:off x="152400" y="3573016"/>
            <a:ext cx="8839200" cy="1800199"/>
          </a:xfrm>
        </p:spPr>
        <p:txBody>
          <a:bodyPr/>
          <a:lstStyle/>
          <a:p>
            <a:pPr>
              <a:spcBef>
                <a:spcPct val="50000"/>
              </a:spcBef>
            </a:pPr>
            <a:r>
              <a:rPr lang="en-US" dirty="0" smtClean="0"/>
              <a:t>If the threshold bound was reached, an output is provided. The output is delayed using transport or inertial delays.</a:t>
            </a:r>
          </a:p>
          <a:p>
            <a:pPr>
              <a:spcBef>
                <a:spcPct val="50000"/>
              </a:spcBef>
            </a:pPr>
            <a:r>
              <a:rPr lang="en-US" dirty="0" smtClean="0"/>
              <a:t>If the threshold was not reached, the change is not sent to other models.</a:t>
            </a:r>
          </a:p>
          <a:p>
            <a:pPr>
              <a:spcBef>
                <a:spcPct val="50000"/>
              </a:spcBef>
            </a:pPr>
            <a:endParaRPr lang="en-US" dirty="0" smtClean="0"/>
          </a:p>
          <a:p>
            <a:endParaRPr lang="es-AR" dirty="0"/>
          </a:p>
        </p:txBody>
      </p:sp>
      <p:sp>
        <p:nvSpPr>
          <p:cNvPr id="10245" name="Rectangle 6"/>
          <p:cNvSpPr>
            <a:spLocks noGrp="1" noChangeArrowheads="1"/>
          </p:cNvSpPr>
          <p:nvPr>
            <p:ph type="title"/>
          </p:nvPr>
        </p:nvSpPr>
        <p:spPr/>
        <p:txBody>
          <a:bodyPr/>
          <a:lstStyle/>
          <a:p>
            <a:r>
              <a:rPr lang="en-US" smtClean="0"/>
              <a:t>Quantized Cell-DEVS</a:t>
            </a:r>
          </a:p>
        </p:txBody>
      </p:sp>
      <p:sp>
        <p:nvSpPr>
          <p:cNvPr id="7" name="Text Placeholder 6"/>
          <p:cNvSpPr>
            <a:spLocks noGrp="1"/>
          </p:cNvSpPr>
          <p:nvPr>
            <p:ph type="body" sz="quarter" idx="12"/>
          </p:nvPr>
        </p:nvSpPr>
        <p:spPr/>
        <p:txBody>
          <a:bodyPr/>
          <a:lstStyle/>
          <a:p>
            <a:endParaRPr lang="es-AR"/>
          </a:p>
        </p:txBody>
      </p:sp>
      <p:sp>
        <p:nvSpPr>
          <p:cNvPr id="8" name="Text Placeholder 7"/>
          <p:cNvSpPr>
            <a:spLocks noGrp="1"/>
          </p:cNvSpPr>
          <p:nvPr>
            <p:ph type="body" sz="quarter" idx="13"/>
          </p:nvPr>
        </p:nvSpPr>
        <p:spPr/>
        <p:txBody>
          <a:bodyPr/>
          <a:lstStyle/>
          <a:p>
            <a:endParaRPr lang="es-AR"/>
          </a:p>
        </p:txBody>
      </p:sp>
      <p:sp>
        <p:nvSpPr>
          <p:cNvPr id="9" name="Rectangle 8"/>
          <p:cNvSpPr/>
          <p:nvPr/>
        </p:nvSpPr>
        <p:spPr>
          <a:xfrm>
            <a:off x="179512" y="764704"/>
            <a:ext cx="5688632" cy="2308324"/>
          </a:xfrm>
          <a:prstGeom prst="rect">
            <a:avLst/>
          </a:prstGeom>
        </p:spPr>
        <p:txBody>
          <a:bodyPr wrap="square">
            <a:spAutoFit/>
          </a:bodyPr>
          <a:lstStyle/>
          <a:p>
            <a:pPr algn="l">
              <a:spcBef>
                <a:spcPct val="50000"/>
              </a:spcBef>
            </a:pPr>
            <a:r>
              <a:rPr lang="en-US" dirty="0" smtClean="0">
                <a:solidFill>
                  <a:schemeClr val="tx1">
                    <a:lumMod val="75000"/>
                  </a:schemeClr>
                </a:solidFill>
                <a:latin typeface="+mn-lt"/>
              </a:rPr>
              <a:t>Every cell includes a </a:t>
            </a:r>
            <a:r>
              <a:rPr lang="en-US" dirty="0" err="1" smtClean="0">
                <a:solidFill>
                  <a:schemeClr val="tx1">
                    <a:lumMod val="75000"/>
                  </a:schemeClr>
                </a:solidFill>
                <a:latin typeface="+mn-lt"/>
              </a:rPr>
              <a:t>quantizer</a:t>
            </a:r>
            <a:r>
              <a:rPr lang="en-US" dirty="0" smtClean="0">
                <a:solidFill>
                  <a:schemeClr val="tx1">
                    <a:lumMod val="75000"/>
                  </a:schemeClr>
                </a:solidFill>
                <a:latin typeface="+mn-lt"/>
              </a:rPr>
              <a:t>.</a:t>
            </a:r>
          </a:p>
          <a:p>
            <a:pPr algn="l">
              <a:spcBef>
                <a:spcPct val="50000"/>
              </a:spcBef>
            </a:pPr>
            <a:r>
              <a:rPr lang="en-US" dirty="0" smtClean="0">
                <a:solidFill>
                  <a:schemeClr val="tx1">
                    <a:lumMod val="75000"/>
                  </a:schemeClr>
                </a:solidFill>
                <a:latin typeface="+mn-lt"/>
              </a:rPr>
              <a:t>The value produced by the local computing function is quantized.</a:t>
            </a:r>
          </a:p>
          <a:p>
            <a:pPr algn="l">
              <a:spcBef>
                <a:spcPct val="50000"/>
              </a:spcBef>
            </a:pPr>
            <a:r>
              <a:rPr lang="en-US" dirty="0" smtClean="0">
                <a:solidFill>
                  <a:schemeClr val="tx1">
                    <a:lumMod val="75000"/>
                  </a:schemeClr>
                </a:solidFill>
                <a:latin typeface="+mn-lt"/>
              </a:rPr>
              <a:t>The quantized value is compared with the quantum threshold.</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57000"/>
            <a:lum/>
          </a:blip>
          <a:srcRect/>
          <a:stretch>
            <a:fillRect l="-3000" r="-3000"/>
          </a:stretch>
        </a:blipFill>
        <a:effectLst/>
      </p:bgPr>
    </p:bg>
    <p:spTree>
      <p:nvGrpSpPr>
        <p:cNvPr id="1" name=""/>
        <p:cNvGrpSpPr/>
        <p:nvPr/>
      </p:nvGrpSpPr>
      <p:grpSpPr>
        <a:xfrm>
          <a:off x="0" y="0"/>
          <a:ext cx="0" cy="0"/>
          <a:chOff x="0" y="0"/>
          <a:chExt cx="0" cy="0"/>
        </a:xfrm>
      </p:grpSpPr>
      <p:graphicFrame>
        <p:nvGraphicFramePr>
          <p:cNvPr id="11266" name="Object 1027"/>
          <p:cNvGraphicFramePr>
            <a:graphicFrameLocks noChangeAspect="1"/>
          </p:cNvGraphicFramePr>
          <p:nvPr>
            <p:extLst>
              <p:ext uri="{D42A27DB-BD31-4B8C-83A1-F6EECF244321}">
                <p14:modId xmlns:p14="http://schemas.microsoft.com/office/powerpoint/2010/main" val="1490859057"/>
              </p:ext>
            </p:extLst>
          </p:nvPr>
        </p:nvGraphicFramePr>
        <p:xfrm>
          <a:off x="607640" y="912912"/>
          <a:ext cx="3886200" cy="2590800"/>
        </p:xfrm>
        <a:graphic>
          <a:graphicData uri="http://schemas.openxmlformats.org/presentationml/2006/ole">
            <mc:AlternateContent xmlns:mc="http://schemas.openxmlformats.org/markup-compatibility/2006">
              <mc:Choice xmlns:v="urn:schemas-microsoft-com:vml" Requires="v">
                <p:oleObj spid="_x0000_s11318" name="Chart" r:id="rId5" imgW="2737800" imgH="1828800" progId="MSGraph.Chart.8">
                  <p:embed/>
                </p:oleObj>
              </mc:Choice>
              <mc:Fallback>
                <p:oleObj name="Chart" r:id="rId5" imgW="2737800" imgH="1828800" progId="MSGraph.Chart.8">
                  <p:embed/>
                  <p:pic>
                    <p:nvPicPr>
                      <p:cNvPr id="0" name="Object 10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640" y="912912"/>
                        <a:ext cx="38862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8" name="Text Box 1029"/>
          <p:cNvSpPr txBox="1">
            <a:spLocks noChangeArrowheads="1"/>
          </p:cNvSpPr>
          <p:nvPr/>
        </p:nvSpPr>
        <p:spPr bwMode="auto">
          <a:xfrm>
            <a:off x="179512" y="3645024"/>
            <a:ext cx="8784976" cy="2092881"/>
          </a:xfrm>
          <a:prstGeom prst="rect">
            <a:avLst/>
          </a:prstGeom>
          <a:noFill/>
          <a:ln w="9525">
            <a:noFill/>
            <a:miter lim="800000"/>
            <a:headEnd/>
            <a:tailEnd/>
          </a:ln>
        </p:spPr>
        <p:txBody>
          <a:bodyPr wrap="square">
            <a:spAutoFit/>
          </a:bodyPr>
          <a:lstStyle/>
          <a:p>
            <a:pPr marL="342900" indent="-342900" algn="l">
              <a:spcBef>
                <a:spcPct val="50000"/>
              </a:spcBef>
              <a:buFontTx/>
              <a:buChar char="-"/>
            </a:pPr>
            <a:r>
              <a:rPr lang="en-US" sz="2000" b="1" dirty="0" smtClean="0">
                <a:latin typeface="+mn-lt"/>
              </a:rPr>
              <a:t>Reduction </a:t>
            </a:r>
            <a:r>
              <a:rPr lang="en-US" sz="2000" dirty="0">
                <a:latin typeface="+mn-lt"/>
              </a:rPr>
              <a:t>in processing time/number of messages </a:t>
            </a:r>
            <a:r>
              <a:rPr lang="en-US" sz="2000" dirty="0" smtClean="0">
                <a:latin typeface="+mn-lt"/>
              </a:rPr>
              <a:t>transmitted:</a:t>
            </a:r>
          </a:p>
          <a:p>
            <a:pPr marL="342900" indent="-342900" algn="l">
              <a:spcBef>
                <a:spcPct val="50000"/>
              </a:spcBef>
              <a:buFontTx/>
              <a:buChar char="-"/>
            </a:pPr>
            <a:r>
              <a:rPr lang="en-US" sz="2000" b="1" dirty="0" smtClean="0">
                <a:latin typeface="+mn-lt"/>
              </a:rPr>
              <a:t>Increase</a:t>
            </a:r>
            <a:r>
              <a:rPr lang="en-US" sz="2000" dirty="0" smtClean="0">
                <a:latin typeface="+mn-lt"/>
              </a:rPr>
              <a:t> </a:t>
            </a:r>
            <a:r>
              <a:rPr lang="en-US" sz="2000" dirty="0">
                <a:latin typeface="+mn-lt"/>
              </a:rPr>
              <a:t>of the average </a:t>
            </a:r>
            <a:r>
              <a:rPr lang="en-US" sz="2000" b="1" dirty="0">
                <a:latin typeface="+mn-lt"/>
              </a:rPr>
              <a:t>error: </a:t>
            </a:r>
            <a:r>
              <a:rPr lang="en-US" sz="2000" dirty="0"/>
              <a:t>f(x) = </a:t>
            </a:r>
            <a:r>
              <a:rPr lang="en-US" sz="2000" dirty="0" err="1"/>
              <a:t>bx</a:t>
            </a:r>
            <a:r>
              <a:rPr lang="en-US" sz="2000" baseline="30000" dirty="0" err="1"/>
              <a:t>a</a:t>
            </a:r>
            <a:r>
              <a:rPr lang="en-US" sz="2000" dirty="0"/>
              <a:t>  with x </a:t>
            </a:r>
            <a:r>
              <a:rPr lang="en-US" sz="2000" dirty="0">
                <a:sym typeface="Symbol" pitchFamily="18" charset="2"/>
              </a:rPr>
              <a:t></a:t>
            </a:r>
            <a:r>
              <a:rPr lang="en-US" sz="2000" dirty="0"/>
              <a:t> (0,1</a:t>
            </a:r>
            <a:r>
              <a:rPr lang="en-US" sz="2000" dirty="0" smtClean="0"/>
              <a:t>] (empirical)</a:t>
            </a:r>
          </a:p>
          <a:p>
            <a:pPr marL="342900" indent="-342900" algn="l">
              <a:spcBef>
                <a:spcPct val="50000"/>
              </a:spcBef>
              <a:buFontTx/>
              <a:buChar char="-"/>
            </a:pPr>
            <a:r>
              <a:rPr lang="en-US" sz="2000" dirty="0" smtClean="0">
                <a:latin typeface="+mn-lt"/>
              </a:rPr>
              <a:t>Small </a:t>
            </a:r>
            <a:r>
              <a:rPr lang="en-US" sz="2000" dirty="0">
                <a:latin typeface="+mn-lt"/>
              </a:rPr>
              <a:t>quanta can produce exponential reductions (1/2 of the </a:t>
            </a:r>
            <a:r>
              <a:rPr lang="en-US" sz="2000" dirty="0" smtClean="0">
                <a:latin typeface="+mn-lt"/>
              </a:rPr>
              <a:t>messages every </a:t>
            </a:r>
            <a:r>
              <a:rPr lang="en-US" sz="2000" dirty="0">
                <a:latin typeface="+mn-lt"/>
              </a:rPr>
              <a:t>1/10 quantum reduction</a:t>
            </a:r>
            <a:r>
              <a:rPr lang="en-US" sz="2000" dirty="0" smtClean="0">
                <a:latin typeface="+mn-lt"/>
              </a:rPr>
              <a:t>).</a:t>
            </a:r>
          </a:p>
          <a:p>
            <a:pPr marL="342900" indent="-342900" algn="l">
              <a:spcBef>
                <a:spcPct val="50000"/>
              </a:spcBef>
              <a:buFontTx/>
              <a:buChar char="-"/>
            </a:pPr>
            <a:r>
              <a:rPr lang="en-US" sz="2000" dirty="0" smtClean="0">
                <a:latin typeface="+mn-lt"/>
              </a:rPr>
              <a:t>Imprecision </a:t>
            </a:r>
            <a:r>
              <a:rPr lang="en-US" sz="2000" dirty="0">
                <a:latin typeface="+mn-lt"/>
              </a:rPr>
              <a:t>increases with the </a:t>
            </a:r>
            <a:r>
              <a:rPr lang="en-US" sz="2000" dirty="0" smtClean="0">
                <a:latin typeface="+mn-lt"/>
              </a:rPr>
              <a:t>quantum size: potentially wrong </a:t>
            </a:r>
            <a:r>
              <a:rPr lang="en-US" sz="2000" dirty="0">
                <a:latin typeface="+mn-lt"/>
              </a:rPr>
              <a:t>results.</a:t>
            </a:r>
          </a:p>
        </p:txBody>
      </p:sp>
      <p:sp>
        <p:nvSpPr>
          <p:cNvPr id="11269" name="Rectangle 1030"/>
          <p:cNvSpPr>
            <a:spLocks noGrp="1" noChangeArrowheads="1"/>
          </p:cNvSpPr>
          <p:nvPr>
            <p:ph type="title"/>
          </p:nvPr>
        </p:nvSpPr>
        <p:spPr/>
        <p:txBody>
          <a:bodyPr/>
          <a:lstStyle/>
          <a:p>
            <a:r>
              <a:rPr lang="en-US" smtClean="0"/>
              <a:t>Experimental Results</a:t>
            </a:r>
          </a:p>
        </p:txBody>
      </p:sp>
      <p:sp>
        <p:nvSpPr>
          <p:cNvPr id="7" name="Text Placeholder 6"/>
          <p:cNvSpPr>
            <a:spLocks noGrp="1"/>
          </p:cNvSpPr>
          <p:nvPr>
            <p:ph type="body" sz="quarter" idx="12"/>
          </p:nvPr>
        </p:nvSpPr>
        <p:spPr/>
        <p:txBody>
          <a:bodyPr/>
          <a:lstStyle/>
          <a:p>
            <a:endParaRPr lang="es-AR"/>
          </a:p>
        </p:txBody>
      </p:sp>
      <p:sp>
        <p:nvSpPr>
          <p:cNvPr id="8" name="Text Placeholder 7"/>
          <p:cNvSpPr>
            <a:spLocks noGrp="1"/>
          </p:cNvSpPr>
          <p:nvPr>
            <p:ph type="body" sz="quarter" idx="13"/>
          </p:nvPr>
        </p:nvSpPr>
        <p:spPr/>
        <p:txBody>
          <a:bodyPr/>
          <a:lstStyle/>
          <a:p>
            <a:endParaRPr lang="es-AR"/>
          </a:p>
        </p:txBody>
      </p:sp>
      <p:sp>
        <p:nvSpPr>
          <p:cNvPr id="2" name="TextBox 1"/>
          <p:cNvSpPr txBox="1"/>
          <p:nvPr/>
        </p:nvSpPr>
        <p:spPr>
          <a:xfrm rot="16200000">
            <a:off x="24800" y="1702212"/>
            <a:ext cx="1236236" cy="369332"/>
          </a:xfrm>
          <a:prstGeom prst="rect">
            <a:avLst/>
          </a:prstGeom>
          <a:noFill/>
        </p:spPr>
        <p:txBody>
          <a:bodyPr wrap="none" rtlCol="0">
            <a:spAutoFit/>
          </a:bodyPr>
          <a:lstStyle/>
          <a:p>
            <a:r>
              <a:rPr lang="en-US" sz="1800" dirty="0" smtClean="0">
                <a:solidFill>
                  <a:schemeClr val="accent6"/>
                </a:solidFill>
                <a:latin typeface="Arial" panose="020B0604020202020204" pitchFamily="34" charset="0"/>
                <a:cs typeface="Arial" panose="020B0604020202020204" pitchFamily="34" charset="0"/>
              </a:rPr>
              <a:t>Messages</a:t>
            </a:r>
            <a:endParaRPr lang="es-AR" sz="1800" dirty="0">
              <a:solidFill>
                <a:schemeClr val="accent6"/>
              </a:solidFill>
              <a:latin typeface="Arial" panose="020B0604020202020204" pitchFamily="34" charset="0"/>
              <a:cs typeface="Arial" panose="020B0604020202020204" pitchFamily="34" charset="0"/>
            </a:endParaRPr>
          </a:p>
        </p:txBody>
      </p:sp>
      <p:sp>
        <p:nvSpPr>
          <p:cNvPr id="9" name="TextBox 8"/>
          <p:cNvSpPr txBox="1"/>
          <p:nvPr/>
        </p:nvSpPr>
        <p:spPr>
          <a:xfrm>
            <a:off x="2123728" y="724115"/>
            <a:ext cx="1133645" cy="369332"/>
          </a:xfrm>
          <a:prstGeom prst="rect">
            <a:avLst/>
          </a:prstGeom>
          <a:noFill/>
        </p:spPr>
        <p:txBody>
          <a:bodyPr wrap="none" rtlCol="0">
            <a:spAutoFit/>
          </a:bodyPr>
          <a:lstStyle/>
          <a:p>
            <a:r>
              <a:rPr lang="en-US" sz="1800" dirty="0" smtClean="0">
                <a:solidFill>
                  <a:schemeClr val="accent6"/>
                </a:solidFill>
                <a:latin typeface="Arial" panose="020B0604020202020204" pitchFamily="34" charset="0"/>
                <a:cs typeface="Arial" panose="020B0604020202020204" pitchFamily="34" charset="0"/>
              </a:rPr>
              <a:t>Quantum</a:t>
            </a:r>
            <a:endParaRPr lang="es-AR" sz="1800" dirty="0">
              <a:solidFill>
                <a:schemeClr val="accent6"/>
              </a:solidFill>
              <a:latin typeface="Arial" panose="020B0604020202020204" pitchFamily="34" charset="0"/>
              <a:cs typeface="Arial" panose="020B0604020202020204" pitchFamily="34" charset="0"/>
            </a:endParaRPr>
          </a:p>
        </p:txBody>
      </p:sp>
      <p:pic>
        <p:nvPicPr>
          <p:cNvPr id="10" name="Picture 9"/>
          <p:cNvPicPr>
            <a:picLocks noChangeAspect="1"/>
          </p:cNvPicPr>
          <p:nvPr/>
        </p:nvPicPr>
        <p:blipFill rotWithShape="1">
          <a:blip r:embed="rId7"/>
          <a:srcRect b="27414"/>
          <a:stretch/>
        </p:blipFill>
        <p:spPr>
          <a:xfrm>
            <a:off x="4482118" y="874597"/>
            <a:ext cx="4338354" cy="2266372"/>
          </a:xfrm>
          <a:prstGeom prst="rect">
            <a:avLst/>
          </a:prstGeom>
        </p:spPr>
      </p:pic>
      <p:pic>
        <p:nvPicPr>
          <p:cNvPr id="17" name="Picture 16"/>
          <p:cNvPicPr>
            <a:picLocks noChangeAspect="1"/>
          </p:cNvPicPr>
          <p:nvPr/>
        </p:nvPicPr>
        <p:blipFill rotWithShape="1">
          <a:blip r:embed="rId7"/>
          <a:srcRect t="86010"/>
          <a:stretch/>
        </p:blipFill>
        <p:spPr>
          <a:xfrm>
            <a:off x="4431277" y="3124807"/>
            <a:ext cx="4338354" cy="423809"/>
          </a:xfrm>
          <a:prstGeom prst="rect">
            <a:avLst/>
          </a:prstGeom>
        </p:spPr>
      </p:pic>
      <p:sp>
        <p:nvSpPr>
          <p:cNvPr id="18" name="TextBox 17"/>
          <p:cNvSpPr txBox="1"/>
          <p:nvPr/>
        </p:nvSpPr>
        <p:spPr>
          <a:xfrm>
            <a:off x="6444208" y="724115"/>
            <a:ext cx="1133645" cy="369332"/>
          </a:xfrm>
          <a:prstGeom prst="rect">
            <a:avLst/>
          </a:prstGeom>
          <a:noFill/>
        </p:spPr>
        <p:txBody>
          <a:bodyPr wrap="none" rtlCol="0">
            <a:spAutoFit/>
          </a:bodyPr>
          <a:lstStyle/>
          <a:p>
            <a:r>
              <a:rPr lang="en-US" sz="1800" dirty="0" smtClean="0">
                <a:solidFill>
                  <a:schemeClr val="accent6"/>
                </a:solidFill>
                <a:latin typeface="Arial" panose="020B0604020202020204" pitchFamily="34" charset="0"/>
                <a:cs typeface="Arial" panose="020B0604020202020204" pitchFamily="34" charset="0"/>
              </a:rPr>
              <a:t>Quantum</a:t>
            </a:r>
            <a:endParaRPr lang="es-AR" sz="1800" dirty="0">
              <a:solidFill>
                <a:schemeClr val="accent6"/>
              </a:solidFill>
              <a:latin typeface="Arial" panose="020B0604020202020204" pitchFamily="34" charset="0"/>
              <a:cs typeface="Arial" panose="020B0604020202020204" pitchFamily="34" charset="0"/>
            </a:endParaRPr>
          </a:p>
        </p:txBody>
      </p:sp>
      <p:sp>
        <p:nvSpPr>
          <p:cNvPr id="3" name="TextBox 2"/>
          <p:cNvSpPr txBox="1"/>
          <p:nvPr/>
        </p:nvSpPr>
        <p:spPr>
          <a:xfrm>
            <a:off x="7389665" y="3166369"/>
            <a:ext cx="834423" cy="261610"/>
          </a:xfrm>
          <a:prstGeom prst="rect">
            <a:avLst/>
          </a:prstGeom>
          <a:solidFill>
            <a:schemeClr val="bg1"/>
          </a:solidFill>
        </p:spPr>
        <p:txBody>
          <a:bodyPr wrap="square" rtlCol="0">
            <a:spAutoFit/>
          </a:bodyPr>
          <a:lstStyle/>
          <a:p>
            <a:r>
              <a:rPr lang="es-AR" sz="1100" b="1" dirty="0" err="1">
                <a:solidFill>
                  <a:schemeClr val="accent6">
                    <a:lumMod val="50000"/>
                  </a:schemeClr>
                </a:solidFill>
                <a:latin typeface="Arial" panose="020B0604020202020204" pitchFamily="34" charset="0"/>
                <a:cs typeface="Arial" panose="020B0604020202020204" pitchFamily="34" charset="0"/>
              </a:rPr>
              <a:t>Avg</a:t>
            </a:r>
            <a:endParaRPr lang="es-AR" sz="1600" b="1" dirty="0">
              <a:solidFill>
                <a:schemeClr val="accent6">
                  <a:lumMod val="50000"/>
                </a:schemeClr>
              </a:solidFill>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16386" name="Rectangle 1027"/>
          <p:cNvSpPr>
            <a:spLocks noChangeArrowheads="1"/>
          </p:cNvSpPr>
          <p:nvPr/>
        </p:nvSpPr>
        <p:spPr bwMode="auto">
          <a:xfrm>
            <a:off x="107504" y="764704"/>
            <a:ext cx="8928992" cy="5791200"/>
          </a:xfrm>
          <a:prstGeom prst="rect">
            <a:avLst/>
          </a:prstGeom>
          <a:noFill/>
          <a:ln w="9525">
            <a:noFill/>
            <a:miter lim="800000"/>
            <a:headEnd/>
            <a:tailEnd/>
          </a:ln>
        </p:spPr>
        <p:txBody>
          <a:bodyPr/>
          <a:lstStyle/>
          <a:p>
            <a:pPr marL="342900" indent="-342900">
              <a:spcBef>
                <a:spcPct val="20000"/>
              </a:spcBef>
              <a:buClr>
                <a:schemeClr val="accent1"/>
              </a:buClr>
              <a:buSzPct val="70000"/>
              <a:buFont typeface="Monotype Sorts" pitchFamily="2" charset="2"/>
              <a:buNone/>
              <a:tabLst>
                <a:tab pos="1077913" algn="l"/>
              </a:tabLst>
            </a:pPr>
            <a:r>
              <a:rPr lang="en-US" b="1" dirty="0">
                <a:latin typeface="Arial" pitchFamily="34" charset="0"/>
              </a:rPr>
              <a:t>ECA</a:t>
            </a:r>
            <a:r>
              <a:rPr lang="en-US" dirty="0">
                <a:latin typeface="Arial" pitchFamily="34" charset="0"/>
              </a:rPr>
              <a:t> = </a:t>
            </a:r>
            <a:r>
              <a:rPr lang="en-US" b="1" dirty="0">
                <a:latin typeface="Arial" pitchFamily="34" charset="0"/>
              </a:rPr>
              <a:t>&lt; S, n, {</a:t>
            </a:r>
            <a:r>
              <a:rPr lang="en-US" b="1" dirty="0" smtClean="0">
                <a:latin typeface="Arial" pitchFamily="34" charset="0"/>
              </a:rPr>
              <a:t>t</a:t>
            </a:r>
            <a:r>
              <a:rPr lang="en-US" b="1" baseline="-25000" dirty="0" smtClean="0">
                <a:latin typeface="Arial" pitchFamily="34" charset="0"/>
              </a:rPr>
              <a:t>1</a:t>
            </a:r>
            <a:r>
              <a:rPr lang="en-US" b="1" dirty="0" smtClean="0">
                <a:latin typeface="Arial" pitchFamily="34" charset="0"/>
              </a:rPr>
              <a:t>,</a:t>
            </a:r>
            <a:r>
              <a:rPr lang="en-US" sz="2000" b="1" dirty="0" smtClean="0">
                <a:latin typeface="Arial" pitchFamily="34" charset="0"/>
              </a:rPr>
              <a:t>...</a:t>
            </a:r>
            <a:r>
              <a:rPr lang="en-US" b="1" dirty="0" smtClean="0">
                <a:latin typeface="Arial" pitchFamily="34" charset="0"/>
              </a:rPr>
              <a:t>,</a:t>
            </a:r>
            <a:r>
              <a:rPr lang="en-US" b="1" dirty="0" err="1" smtClean="0">
                <a:latin typeface="Arial" pitchFamily="34" charset="0"/>
              </a:rPr>
              <a:t>t</a:t>
            </a:r>
            <a:r>
              <a:rPr lang="en-US" b="1" baseline="-25000" dirty="0" err="1" smtClean="0">
                <a:latin typeface="Arial" pitchFamily="34" charset="0"/>
              </a:rPr>
              <a:t>n</a:t>
            </a:r>
            <a:r>
              <a:rPr lang="en-US" b="1" dirty="0">
                <a:latin typeface="Arial" pitchFamily="34" charset="0"/>
              </a:rPr>
              <a:t>}, C, </a:t>
            </a:r>
            <a:r>
              <a:rPr lang="en-US" b="1" dirty="0">
                <a:latin typeface="Symbol" pitchFamily="18" charset="2"/>
              </a:rPr>
              <a:t>h</a:t>
            </a:r>
            <a:r>
              <a:rPr lang="en-US" b="1" dirty="0">
                <a:latin typeface="Arial" pitchFamily="34" charset="0"/>
              </a:rPr>
              <a:t>, N, B, T, </a:t>
            </a:r>
            <a:r>
              <a:rPr lang="en-US" b="1" dirty="0">
                <a:latin typeface="Symbol" pitchFamily="18" charset="2"/>
              </a:rPr>
              <a:t>t</a:t>
            </a:r>
            <a:r>
              <a:rPr lang="en-US" b="1">
                <a:latin typeface="Arial" pitchFamily="34" charset="0"/>
              </a:rPr>
              <a:t>, </a:t>
            </a:r>
            <a:r>
              <a:rPr lang="en-US" b="1" smtClean="0">
                <a:latin typeface="Arial" pitchFamily="34" charset="0"/>
              </a:rPr>
              <a:t>q.Z</a:t>
            </a:r>
            <a:r>
              <a:rPr lang="en-US" b="1" baseline="-25000" smtClean="0">
                <a:latin typeface="Arial" pitchFamily="34" charset="0"/>
              </a:rPr>
              <a:t>0</a:t>
            </a:r>
            <a:r>
              <a:rPr lang="en-US" b="1" baseline="30000" smtClean="0">
                <a:latin typeface="Arial" pitchFamily="34" charset="0"/>
              </a:rPr>
              <a:t>+ </a:t>
            </a:r>
            <a:r>
              <a:rPr lang="en-US" b="1" dirty="0" smtClean="0">
                <a:latin typeface="Arial" pitchFamily="34" charset="0"/>
              </a:rPr>
              <a:t>&gt;</a:t>
            </a:r>
            <a:br>
              <a:rPr lang="en-US" b="1" dirty="0" smtClean="0">
                <a:latin typeface="Arial" pitchFamily="34" charset="0"/>
              </a:rPr>
            </a:br>
            <a:endParaRPr lang="en-US" sz="1800" b="1" dirty="0" smtClean="0">
              <a:latin typeface="Arial" pitchFamily="34" charset="0"/>
            </a:endParaRPr>
          </a:p>
          <a:p>
            <a:pPr marL="800100" lvl="1" indent="-342900" algn="l">
              <a:spcBef>
                <a:spcPct val="20000"/>
              </a:spcBef>
              <a:buClr>
                <a:schemeClr val="accent1"/>
              </a:buClr>
              <a:buSzPct val="70000"/>
              <a:tabLst>
                <a:tab pos="1077913" algn="l"/>
              </a:tabLst>
            </a:pPr>
            <a:r>
              <a:rPr lang="en-US" sz="1800" b="1" dirty="0" smtClean="0">
                <a:latin typeface="Symbol" pitchFamily="18" charset="2"/>
              </a:rPr>
              <a:t>-</a:t>
            </a:r>
            <a:r>
              <a:rPr lang="en-US" sz="1800" b="1" dirty="0" smtClean="0">
                <a:latin typeface="Arial" pitchFamily="34" charset="0"/>
              </a:rPr>
              <a:t>  S</a:t>
            </a:r>
            <a:r>
              <a:rPr lang="en-US" sz="1800" dirty="0" smtClean="0">
                <a:latin typeface="Arial" pitchFamily="34" charset="0"/>
              </a:rPr>
              <a:t> </a:t>
            </a:r>
            <a:r>
              <a:rPr lang="en-US" sz="1800" dirty="0" smtClean="0">
                <a:latin typeface="Symbol" pitchFamily="18" charset="2"/>
              </a:rPr>
              <a:t>Í</a:t>
            </a:r>
            <a:r>
              <a:rPr lang="en-US" sz="1800" dirty="0" smtClean="0">
                <a:latin typeface="Arial" pitchFamily="34" charset="0"/>
              </a:rPr>
              <a:t> </a:t>
            </a:r>
            <a:r>
              <a:rPr lang="en-US" sz="1800" b="1" dirty="0" smtClean="0">
                <a:latin typeface="Arial" pitchFamily="34" charset="0"/>
              </a:rPr>
              <a:t>Z</a:t>
            </a:r>
            <a:r>
              <a:rPr lang="en-US" sz="1800" dirty="0" smtClean="0">
                <a:latin typeface="Arial" pitchFamily="34" charset="0"/>
              </a:rPr>
              <a:t> </a:t>
            </a:r>
            <a:r>
              <a:rPr lang="en-US" sz="1800" dirty="0" smtClean="0">
                <a:latin typeface="Symbol" pitchFamily="18" charset="2"/>
              </a:rPr>
              <a:t>Ù</a:t>
            </a:r>
            <a:r>
              <a:rPr lang="en-US" sz="1800" dirty="0" smtClean="0">
                <a:latin typeface="Arial" pitchFamily="34" charset="0"/>
              </a:rPr>
              <a:t> </a:t>
            </a:r>
            <a:r>
              <a:rPr lang="en-US" sz="1800" b="1" dirty="0" smtClean="0">
                <a:latin typeface="Arial" pitchFamily="34" charset="0"/>
              </a:rPr>
              <a:t>#S</a:t>
            </a:r>
            <a:r>
              <a:rPr lang="en-US" sz="1800" dirty="0" smtClean="0">
                <a:latin typeface="Arial" pitchFamily="34" charset="0"/>
              </a:rPr>
              <a:t> &lt;</a:t>
            </a:r>
            <a:r>
              <a:rPr lang="en-US" sz="1800" dirty="0" smtClean="0">
                <a:latin typeface="Symbol" pitchFamily="18" charset="2"/>
              </a:rPr>
              <a:t>¥</a:t>
            </a:r>
            <a:r>
              <a:rPr lang="en-US" sz="1800" dirty="0" smtClean="0">
                <a:latin typeface="Arial" pitchFamily="34" charset="0"/>
              </a:rPr>
              <a:t>; </a:t>
            </a:r>
            <a:r>
              <a:rPr lang="en-US" sz="1800" dirty="0" smtClean="0">
                <a:latin typeface="+mn-lt"/>
              </a:rPr>
              <a:t>is the </a:t>
            </a:r>
            <a:r>
              <a:rPr lang="en-US" sz="1800" dirty="0" smtClean="0">
                <a:solidFill>
                  <a:srgbClr val="FF0000"/>
                </a:solidFill>
                <a:latin typeface="+mn-lt"/>
              </a:rPr>
              <a:t>alphabet</a:t>
            </a:r>
            <a:r>
              <a:rPr lang="en-US" sz="1800" dirty="0" smtClean="0">
                <a:latin typeface="+mn-lt"/>
              </a:rPr>
              <a:t> used to represent the state for each cell</a:t>
            </a:r>
          </a:p>
          <a:p>
            <a:pPr marL="800100" lvl="1" indent="-342900" algn="l">
              <a:spcBef>
                <a:spcPct val="20000"/>
              </a:spcBef>
              <a:buClr>
                <a:schemeClr val="accent1"/>
              </a:buClr>
              <a:buSzPct val="70000"/>
              <a:tabLst>
                <a:tab pos="1077913" algn="l"/>
              </a:tabLst>
            </a:pPr>
            <a:r>
              <a:rPr lang="en-US" sz="1800" b="1" dirty="0" smtClean="0">
                <a:latin typeface="Symbol" pitchFamily="18" charset="2"/>
              </a:rPr>
              <a:t>-</a:t>
            </a:r>
            <a:r>
              <a:rPr lang="en-US" sz="1800" b="1" dirty="0" smtClean="0">
                <a:latin typeface="Arial" pitchFamily="34" charset="0"/>
              </a:rPr>
              <a:t>  n </a:t>
            </a:r>
            <a:r>
              <a:rPr lang="en-US" sz="1800" dirty="0" smtClean="0">
                <a:latin typeface="Symbol" pitchFamily="18" charset="2"/>
              </a:rPr>
              <a:t>Î</a:t>
            </a:r>
            <a:r>
              <a:rPr lang="en-US" sz="1800" dirty="0" smtClean="0">
                <a:latin typeface="Arial" pitchFamily="34" charset="0"/>
              </a:rPr>
              <a:t> </a:t>
            </a:r>
            <a:r>
              <a:rPr lang="en-US" sz="1800" b="1" dirty="0" smtClean="0">
                <a:cs typeface="Times New Roman" panose="02020603050405020304" pitchFamily="18" charset="0"/>
              </a:rPr>
              <a:t>N</a:t>
            </a:r>
            <a:r>
              <a:rPr lang="en-US" sz="1800" dirty="0" smtClean="0">
                <a:latin typeface="Arial" pitchFamily="34" charset="0"/>
              </a:rPr>
              <a:t>, </a:t>
            </a:r>
            <a:r>
              <a:rPr lang="en-US" sz="1800" smtClean="0">
                <a:latin typeface="+mn-lt"/>
              </a:rPr>
              <a:t>is the </a:t>
            </a:r>
            <a:r>
              <a:rPr lang="en-US" sz="1800" dirty="0" smtClean="0">
                <a:solidFill>
                  <a:srgbClr val="FF0000"/>
                </a:solidFill>
                <a:latin typeface="+mn-lt"/>
              </a:rPr>
              <a:t>dimension</a:t>
            </a:r>
            <a:r>
              <a:rPr lang="en-US" sz="1800" dirty="0" smtClean="0">
                <a:latin typeface="+mn-lt"/>
              </a:rPr>
              <a:t> of the cell space</a:t>
            </a:r>
          </a:p>
          <a:p>
            <a:pPr marL="800100" lvl="1" indent="-342900" algn="l">
              <a:spcBef>
                <a:spcPct val="20000"/>
              </a:spcBef>
              <a:buClr>
                <a:schemeClr val="accent1"/>
              </a:buClr>
              <a:buSzPct val="70000"/>
              <a:tabLst>
                <a:tab pos="1077913" algn="l"/>
              </a:tabLst>
            </a:pPr>
            <a:r>
              <a:rPr lang="en-US" sz="1800" b="1" dirty="0" smtClean="0">
                <a:latin typeface="Symbol" pitchFamily="18" charset="2"/>
              </a:rPr>
              <a:t>-</a:t>
            </a:r>
            <a:r>
              <a:rPr lang="en-US" sz="1800" b="1" dirty="0" smtClean="0">
                <a:latin typeface="Arial" pitchFamily="34" charset="0"/>
              </a:rPr>
              <a:t>  {t</a:t>
            </a:r>
            <a:r>
              <a:rPr lang="en-US" sz="1800" b="1" baseline="-25000" dirty="0" smtClean="0">
                <a:latin typeface="Arial" pitchFamily="34" charset="0"/>
              </a:rPr>
              <a:t>1</a:t>
            </a:r>
            <a:r>
              <a:rPr lang="en-US" sz="1800" b="1" dirty="0" smtClean="0">
                <a:latin typeface="Arial" pitchFamily="34" charset="0"/>
              </a:rPr>
              <a:t>,…,</a:t>
            </a:r>
            <a:r>
              <a:rPr lang="en-US" sz="1800" b="1" dirty="0" err="1" smtClean="0">
                <a:latin typeface="Arial" pitchFamily="34" charset="0"/>
              </a:rPr>
              <a:t>t</a:t>
            </a:r>
            <a:r>
              <a:rPr lang="en-US" sz="1800" b="1" baseline="-25000" dirty="0" err="1" smtClean="0">
                <a:latin typeface="Arial" pitchFamily="34" charset="0"/>
              </a:rPr>
              <a:t>n</a:t>
            </a:r>
            <a:r>
              <a:rPr lang="en-US" sz="1800" b="1" dirty="0" smtClean="0">
                <a:latin typeface="Arial" pitchFamily="34" charset="0"/>
              </a:rPr>
              <a:t>} </a:t>
            </a:r>
            <a:r>
              <a:rPr lang="en-US" sz="1800" dirty="0" smtClean="0">
                <a:latin typeface="+mn-lt"/>
              </a:rPr>
              <a:t>is the </a:t>
            </a:r>
            <a:r>
              <a:rPr lang="en-US" sz="1800" dirty="0" smtClean="0">
                <a:solidFill>
                  <a:srgbClr val="FF0000"/>
                </a:solidFill>
                <a:latin typeface="+mn-lt"/>
              </a:rPr>
              <a:t>number of cells </a:t>
            </a:r>
            <a:r>
              <a:rPr lang="en-US" sz="1800" dirty="0" smtClean="0">
                <a:latin typeface="+mn-lt"/>
              </a:rPr>
              <a:t>on each of the dimensions</a:t>
            </a:r>
          </a:p>
          <a:p>
            <a:pPr marL="1257300" lvl="2" indent="-342900" algn="l">
              <a:spcBef>
                <a:spcPct val="20000"/>
              </a:spcBef>
              <a:buClr>
                <a:schemeClr val="accent1"/>
              </a:buClr>
              <a:buSzPct val="70000"/>
              <a:buFont typeface="Arial" pitchFamily="34" charset="0"/>
              <a:buChar char="•"/>
              <a:tabLst>
                <a:tab pos="1077913" algn="l"/>
              </a:tabLst>
            </a:pPr>
            <a:r>
              <a:rPr lang="en-US" sz="1800" dirty="0" smtClean="0">
                <a:latin typeface="Arial" pitchFamily="34" charset="0"/>
              </a:rPr>
              <a:t>case </a:t>
            </a:r>
            <a:r>
              <a:rPr lang="en-US" sz="1800" dirty="0">
                <a:latin typeface="Arial" pitchFamily="34" charset="0"/>
              </a:rPr>
              <a:t>n=2: {</a:t>
            </a:r>
            <a:r>
              <a:rPr lang="en-US" sz="1800" dirty="0" err="1">
                <a:latin typeface="Arial" pitchFamily="34" charset="0"/>
              </a:rPr>
              <a:t>row,col</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b="1" dirty="0">
                <a:cs typeface="Times New Roman" panose="02020603050405020304" pitchFamily="18" charset="0"/>
              </a:rPr>
              <a:t>N</a:t>
            </a:r>
            <a:r>
              <a:rPr lang="en-US" sz="1800" dirty="0">
                <a:latin typeface="Arial" pitchFamily="34" charset="0"/>
              </a:rPr>
              <a:t>, </a:t>
            </a:r>
            <a:r>
              <a:rPr lang="en-US" sz="1800" dirty="0" err="1">
                <a:latin typeface="Arial" pitchFamily="34" charset="0"/>
              </a:rPr>
              <a:t>row,col</a:t>
            </a:r>
            <a:r>
              <a:rPr lang="en-US" sz="1800" dirty="0">
                <a:latin typeface="Arial" pitchFamily="34" charset="0"/>
              </a:rPr>
              <a:t> &lt; </a:t>
            </a:r>
            <a:r>
              <a:rPr lang="en-US" sz="1800" dirty="0" smtClean="0">
                <a:latin typeface="Symbol" pitchFamily="18" charset="2"/>
                <a:sym typeface="Symbol" pitchFamily="18" charset="2"/>
              </a:rPr>
              <a:t></a:t>
            </a:r>
            <a:endParaRPr lang="en-US" sz="1800" dirty="0">
              <a:latin typeface="Arial" pitchFamily="34" charset="0"/>
            </a:endParaRPr>
          </a:p>
          <a:p>
            <a:pPr marL="800100" lvl="1" indent="-342900" algn="l">
              <a:spcBef>
                <a:spcPct val="20000"/>
              </a:spcBef>
              <a:buClr>
                <a:schemeClr val="accent1"/>
              </a:buClr>
              <a:buSzPct val="70000"/>
              <a:tabLst>
                <a:tab pos="1077913" algn="l"/>
              </a:tabLst>
            </a:pPr>
            <a:r>
              <a:rPr lang="en-US" sz="1800" b="1" dirty="0" smtClean="0">
                <a:latin typeface="Symbol" pitchFamily="18" charset="2"/>
              </a:rPr>
              <a:t>-  </a:t>
            </a:r>
            <a:r>
              <a:rPr lang="en-US" sz="1800" b="1" dirty="0" smtClean="0">
                <a:latin typeface="Arial" pitchFamily="34" charset="0"/>
              </a:rPr>
              <a:t>C </a:t>
            </a:r>
            <a:r>
              <a:rPr lang="en-US" sz="1800" dirty="0">
                <a:latin typeface="Arial" pitchFamily="34" charset="0"/>
              </a:rPr>
              <a:t>= { </a:t>
            </a:r>
            <a:r>
              <a:rPr lang="en-US" sz="1800" dirty="0">
                <a:solidFill>
                  <a:srgbClr val="FF0000"/>
                </a:solidFill>
                <a:latin typeface="Arial" pitchFamily="34" charset="0"/>
              </a:rPr>
              <a:t>C</a:t>
            </a:r>
            <a:r>
              <a:rPr lang="en-US" sz="1800" baseline="-25000" dirty="0">
                <a:solidFill>
                  <a:srgbClr val="FF0000"/>
                </a:solidFill>
                <a:latin typeface="Arial" pitchFamily="34" charset="0"/>
              </a:rPr>
              <a:t>c</a:t>
            </a:r>
            <a:r>
              <a:rPr lang="en-US" sz="1800" dirty="0">
                <a:latin typeface="Arial" pitchFamily="34" charset="0"/>
              </a:rPr>
              <a:t> / c </a:t>
            </a:r>
            <a:r>
              <a:rPr lang="en-US" sz="1800" dirty="0">
                <a:latin typeface="Symbol" pitchFamily="18" charset="2"/>
              </a:rPr>
              <a:t>Î</a:t>
            </a:r>
            <a:r>
              <a:rPr lang="en-US" sz="1800" dirty="0">
                <a:latin typeface="Arial" pitchFamily="34" charset="0"/>
              </a:rPr>
              <a:t> Z</a:t>
            </a:r>
            <a:r>
              <a:rPr lang="en-US" sz="1800" b="1" baseline="30000" dirty="0">
                <a:latin typeface="Arial" pitchFamily="34" charset="0"/>
              </a:rPr>
              <a:t>n</a:t>
            </a:r>
            <a:r>
              <a:rPr lang="en-US" sz="1800" dirty="0">
                <a:latin typeface="Arial" pitchFamily="34" charset="0"/>
              </a:rPr>
              <a:t>  </a:t>
            </a:r>
            <a:r>
              <a:rPr lang="en-US" sz="1800" dirty="0">
                <a:latin typeface="Symbol" pitchFamily="18" charset="2"/>
              </a:rPr>
              <a:t>Ù</a:t>
            </a:r>
            <a:r>
              <a:rPr lang="en-US" sz="1800" dirty="0">
                <a:latin typeface="Arial" pitchFamily="34" charset="0"/>
              </a:rPr>
              <a:t>  C</a:t>
            </a:r>
            <a:r>
              <a:rPr lang="en-US" sz="1800" baseline="-25000" dirty="0">
                <a:latin typeface="Arial" pitchFamily="34" charset="0"/>
              </a:rPr>
              <a:t>c </a:t>
            </a:r>
            <a:r>
              <a:rPr lang="en-US" sz="1800" dirty="0">
                <a:latin typeface="Symbol" pitchFamily="18" charset="2"/>
              </a:rPr>
              <a:t>Î</a:t>
            </a:r>
            <a:r>
              <a:rPr lang="en-US" sz="1800" dirty="0">
                <a:latin typeface="Arial" pitchFamily="34" charset="0"/>
              </a:rPr>
              <a:t> S } </a:t>
            </a:r>
            <a:r>
              <a:rPr lang="en-US" sz="1800" dirty="0">
                <a:latin typeface="+mn-lt"/>
              </a:rPr>
              <a:t>is the </a:t>
            </a:r>
            <a:r>
              <a:rPr lang="en-US" sz="1800" dirty="0">
                <a:solidFill>
                  <a:srgbClr val="FF0000"/>
                </a:solidFill>
                <a:latin typeface="+mn-lt"/>
              </a:rPr>
              <a:t>state set </a:t>
            </a:r>
            <a:r>
              <a:rPr lang="en-US" sz="1800" dirty="0">
                <a:latin typeface="+mn-lt"/>
              </a:rPr>
              <a:t>for </a:t>
            </a:r>
            <a:r>
              <a:rPr lang="en-US" sz="1800">
                <a:latin typeface="+mn-lt"/>
              </a:rPr>
              <a:t>the </a:t>
            </a:r>
            <a:r>
              <a:rPr lang="en-US" sz="1800" smtClean="0">
                <a:solidFill>
                  <a:srgbClr val="FF0000"/>
                </a:solidFill>
                <a:latin typeface="+mn-lt"/>
              </a:rPr>
              <a:t>full cell </a:t>
            </a:r>
            <a:r>
              <a:rPr lang="en-US" sz="1800" dirty="0" smtClean="0">
                <a:solidFill>
                  <a:srgbClr val="FF0000"/>
                </a:solidFill>
                <a:latin typeface="+mn-lt"/>
              </a:rPr>
              <a:t>space</a:t>
            </a:r>
            <a:endParaRPr lang="en-US" sz="1800" dirty="0">
              <a:solidFill>
                <a:srgbClr val="FF0000"/>
              </a:solidFill>
              <a:latin typeface="+mn-lt"/>
            </a:endParaRPr>
          </a:p>
          <a:p>
            <a:pPr marL="1257300" lvl="2" indent="-342900" algn="l">
              <a:spcBef>
                <a:spcPct val="20000"/>
              </a:spcBef>
              <a:buClr>
                <a:schemeClr val="accent1"/>
              </a:buClr>
              <a:buSzPct val="70000"/>
              <a:buFont typeface="Arial" pitchFamily="34" charset="0"/>
              <a:buChar char="•"/>
              <a:tabLst>
                <a:tab pos="1077913" algn="l"/>
              </a:tabLst>
            </a:pPr>
            <a:r>
              <a:rPr lang="en-US" sz="1800" dirty="0">
                <a:latin typeface="Arial" pitchFamily="34" charset="0"/>
              </a:rPr>
              <a:t>case n=2:</a:t>
            </a:r>
            <a:r>
              <a:rPr lang="en-US" sz="1800" b="1" dirty="0">
                <a:latin typeface="Arial" pitchFamily="34" charset="0"/>
              </a:rPr>
              <a:t> C </a:t>
            </a:r>
            <a:r>
              <a:rPr lang="en-US" sz="1800" dirty="0">
                <a:latin typeface="Arial" pitchFamily="34" charset="0"/>
              </a:rPr>
              <a:t>= { </a:t>
            </a:r>
            <a:r>
              <a:rPr lang="en-US" sz="1800" dirty="0" err="1">
                <a:latin typeface="Arial" pitchFamily="34" charset="0"/>
              </a:rPr>
              <a:t>C</a:t>
            </a:r>
            <a:r>
              <a:rPr lang="en-US" sz="1800" baseline="-25000" dirty="0" err="1">
                <a:latin typeface="Arial" pitchFamily="34" charset="0"/>
              </a:rPr>
              <a:t>ij</a:t>
            </a:r>
            <a:r>
              <a:rPr lang="en-US" sz="1800" dirty="0">
                <a:latin typeface="Arial" pitchFamily="34" charset="0"/>
              </a:rPr>
              <a:t> / </a:t>
            </a:r>
            <a:r>
              <a:rPr lang="en-US" sz="1800" dirty="0">
                <a:latin typeface="Symbol" pitchFamily="18" charset="2"/>
              </a:rPr>
              <a:t>"</a:t>
            </a:r>
            <a:r>
              <a:rPr lang="en-US" sz="1800" dirty="0">
                <a:latin typeface="Arial" pitchFamily="34" charset="0"/>
              </a:rPr>
              <a:t> </a:t>
            </a:r>
            <a:r>
              <a:rPr lang="en-US" sz="1800" dirty="0" err="1">
                <a:latin typeface="Arial" pitchFamily="34" charset="0"/>
              </a:rPr>
              <a:t>i,j</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b="1" dirty="0">
                <a:cs typeface="Times New Roman" panose="02020603050405020304" pitchFamily="18" charset="0"/>
              </a:rPr>
              <a:t>N</a:t>
            </a:r>
            <a:r>
              <a:rPr lang="en-US" sz="1800" dirty="0">
                <a:latin typeface="Arial" pitchFamily="34" charset="0"/>
              </a:rPr>
              <a:t>  </a:t>
            </a:r>
            <a:r>
              <a:rPr lang="en-US" sz="1800" dirty="0">
                <a:latin typeface="Symbol" pitchFamily="18" charset="2"/>
              </a:rPr>
              <a:t>Ù</a:t>
            </a:r>
            <a:r>
              <a:rPr lang="en-US" sz="1800" dirty="0">
                <a:latin typeface="Arial" pitchFamily="34" charset="0"/>
              </a:rPr>
              <a:t> </a:t>
            </a:r>
            <a:r>
              <a:rPr lang="en-US" sz="1800" dirty="0" err="1">
                <a:latin typeface="Arial" pitchFamily="34" charset="0"/>
              </a:rPr>
              <a:t>i</a:t>
            </a:r>
            <a:r>
              <a:rPr lang="en-US" sz="1800" dirty="0">
                <a:latin typeface="Arial" pitchFamily="34" charset="0"/>
              </a:rPr>
              <a:t> </a:t>
            </a:r>
            <a:r>
              <a:rPr lang="en-US" sz="1800" dirty="0">
                <a:latin typeface="Symbol" pitchFamily="18" charset="2"/>
              </a:rPr>
              <a:t>Î</a:t>
            </a:r>
            <a:r>
              <a:rPr lang="en-US" sz="1800" dirty="0">
                <a:latin typeface="Arial" pitchFamily="34" charset="0"/>
              </a:rPr>
              <a:t> [1,row], j </a:t>
            </a:r>
            <a:r>
              <a:rPr lang="en-US" sz="1800" dirty="0">
                <a:latin typeface="Symbol" pitchFamily="18" charset="2"/>
              </a:rPr>
              <a:t>Î</a:t>
            </a:r>
            <a:r>
              <a:rPr lang="en-US" sz="1800" dirty="0">
                <a:latin typeface="Arial" pitchFamily="34" charset="0"/>
              </a:rPr>
              <a:t> [</a:t>
            </a:r>
            <a:r>
              <a:rPr lang="en-US" sz="1800">
                <a:latin typeface="Arial" pitchFamily="34" charset="0"/>
              </a:rPr>
              <a:t>1,col</a:t>
            </a:r>
            <a:r>
              <a:rPr lang="en-US" sz="1800" smtClean="0">
                <a:latin typeface="Arial" pitchFamily="34" charset="0"/>
              </a:rPr>
              <a:t>], </a:t>
            </a:r>
            <a:r>
              <a:rPr lang="en-US" sz="1800" dirty="0" err="1">
                <a:latin typeface="Arial" pitchFamily="34" charset="0"/>
              </a:rPr>
              <a:t>C</a:t>
            </a:r>
            <a:r>
              <a:rPr lang="en-US" sz="1800" baseline="-25000" dirty="0" err="1">
                <a:latin typeface="Arial" pitchFamily="34" charset="0"/>
              </a:rPr>
              <a:t>ij</a:t>
            </a:r>
            <a:r>
              <a:rPr lang="en-US" sz="1800" baseline="-25000" dirty="0">
                <a:latin typeface="Arial" pitchFamily="34" charset="0"/>
              </a:rPr>
              <a:t> </a:t>
            </a:r>
            <a:r>
              <a:rPr lang="en-US" sz="1800" dirty="0">
                <a:latin typeface="Symbol" pitchFamily="18" charset="2"/>
              </a:rPr>
              <a:t>Î</a:t>
            </a:r>
            <a:r>
              <a:rPr lang="en-US" sz="1800" dirty="0">
                <a:latin typeface="Arial" pitchFamily="34" charset="0"/>
              </a:rPr>
              <a:t> S </a:t>
            </a:r>
            <a:r>
              <a:rPr lang="en-US" sz="1800" dirty="0" smtClean="0">
                <a:latin typeface="Arial" pitchFamily="34" charset="0"/>
              </a:rPr>
              <a:t>}</a:t>
            </a:r>
            <a:endParaRPr lang="en-US" sz="1800" dirty="0">
              <a:latin typeface="Arial" pitchFamily="34" charset="0"/>
            </a:endParaRPr>
          </a:p>
          <a:p>
            <a:pPr marL="800100" lvl="1" indent="-342900" algn="l">
              <a:spcBef>
                <a:spcPct val="20000"/>
              </a:spcBef>
              <a:buClr>
                <a:schemeClr val="accent1"/>
              </a:buClr>
              <a:buSzPct val="70000"/>
              <a:tabLst>
                <a:tab pos="1077913" algn="l"/>
              </a:tabLst>
            </a:pPr>
            <a:r>
              <a:rPr lang="en-US" sz="1800" b="1" dirty="0" smtClean="0">
                <a:latin typeface="Symbol" pitchFamily="18" charset="2"/>
                <a:cs typeface="Arial" pitchFamily="34" charset="0"/>
              </a:rPr>
              <a:t>- </a:t>
            </a:r>
            <a:r>
              <a:rPr lang="en-US" sz="1800" b="1" dirty="0" smtClean="0">
                <a:latin typeface="Symbol" pitchFamily="18" charset="2"/>
              </a:rPr>
              <a:t> h</a:t>
            </a:r>
            <a:r>
              <a:rPr lang="en-US" sz="1800" dirty="0" smtClean="0">
                <a:latin typeface="Arial" pitchFamily="34" charset="0"/>
              </a:rPr>
              <a:t> </a:t>
            </a:r>
            <a:r>
              <a:rPr lang="en-US" sz="1800" dirty="0">
                <a:latin typeface="Symbol" pitchFamily="18" charset="2"/>
              </a:rPr>
              <a:t>Î </a:t>
            </a:r>
            <a:r>
              <a:rPr lang="en-US" sz="1800" b="1" dirty="0">
                <a:cs typeface="Times New Roman" panose="02020603050405020304" pitchFamily="18" charset="0"/>
              </a:rPr>
              <a:t>N</a:t>
            </a:r>
            <a:r>
              <a:rPr lang="en-US" sz="1800" dirty="0">
                <a:latin typeface="Arial" pitchFamily="34" charset="0"/>
              </a:rPr>
              <a:t>; </a:t>
            </a:r>
            <a:r>
              <a:rPr lang="en-US" sz="1800" dirty="0">
                <a:solidFill>
                  <a:srgbClr val="FF0000"/>
                </a:solidFill>
                <a:latin typeface="+mn-lt"/>
              </a:rPr>
              <a:t>neighborhood </a:t>
            </a:r>
            <a:r>
              <a:rPr lang="en-US" sz="1800" dirty="0" smtClean="0">
                <a:solidFill>
                  <a:srgbClr val="FF0000"/>
                </a:solidFill>
                <a:latin typeface="+mn-lt"/>
              </a:rPr>
              <a:t>size</a:t>
            </a:r>
            <a:endParaRPr lang="en-US" sz="1800" dirty="0">
              <a:solidFill>
                <a:srgbClr val="FF0000"/>
              </a:solidFill>
              <a:latin typeface="+mn-lt"/>
            </a:endParaRPr>
          </a:p>
          <a:p>
            <a:pPr marL="800100" lvl="1" indent="-342900" algn="l">
              <a:spcBef>
                <a:spcPct val="20000"/>
              </a:spcBef>
              <a:buClr>
                <a:schemeClr val="accent1"/>
              </a:buClr>
              <a:buSzPct val="70000"/>
              <a:tabLst>
                <a:tab pos="1077913" algn="l"/>
              </a:tabLst>
            </a:pPr>
            <a:r>
              <a:rPr lang="en-US" sz="1800" b="1" dirty="0" smtClean="0">
                <a:latin typeface="Symbol" pitchFamily="18" charset="2"/>
              </a:rPr>
              <a:t>-  </a:t>
            </a:r>
            <a:r>
              <a:rPr lang="en-US" sz="1800" b="1" dirty="0" smtClean="0">
                <a:latin typeface="Arial" pitchFamily="34" charset="0"/>
              </a:rPr>
              <a:t>N</a:t>
            </a:r>
            <a:r>
              <a:rPr lang="en-US" sz="1800" dirty="0" smtClean="0">
                <a:latin typeface="Arial" pitchFamily="34" charset="0"/>
              </a:rPr>
              <a:t> </a:t>
            </a:r>
            <a:r>
              <a:rPr lang="es-AR" sz="1800" dirty="0" err="1">
                <a:latin typeface="+mn-lt"/>
              </a:rPr>
              <a:t>is</a:t>
            </a:r>
            <a:r>
              <a:rPr lang="es-AR" sz="1800" dirty="0">
                <a:latin typeface="+mn-lt"/>
              </a:rPr>
              <a:t> </a:t>
            </a:r>
            <a:r>
              <a:rPr lang="es-AR" sz="1800" dirty="0" err="1">
                <a:latin typeface="+mn-lt"/>
              </a:rPr>
              <a:t>the</a:t>
            </a:r>
            <a:r>
              <a:rPr lang="es-AR" sz="1800" dirty="0">
                <a:latin typeface="+mn-lt"/>
              </a:rPr>
              <a:t> </a:t>
            </a:r>
            <a:r>
              <a:rPr lang="es-AR" sz="1800" dirty="0" err="1">
                <a:solidFill>
                  <a:srgbClr val="FF0000"/>
                </a:solidFill>
                <a:latin typeface="+mn-lt"/>
              </a:rPr>
              <a:t>neighborhood</a:t>
            </a:r>
            <a:r>
              <a:rPr lang="es-AR" sz="1800" dirty="0">
                <a:solidFill>
                  <a:srgbClr val="FF0000"/>
                </a:solidFill>
                <a:latin typeface="+mn-lt"/>
              </a:rPr>
              <a:t> </a:t>
            </a:r>
            <a:r>
              <a:rPr lang="es-AR" sz="1800" dirty="0" smtClean="0">
                <a:solidFill>
                  <a:srgbClr val="FF0000"/>
                </a:solidFill>
                <a:latin typeface="+mn-lt"/>
              </a:rPr>
              <a:t>set</a:t>
            </a:r>
            <a:endParaRPr lang="es-AR" sz="1800" dirty="0">
              <a:solidFill>
                <a:srgbClr val="FF0000"/>
              </a:solidFill>
            </a:endParaRPr>
          </a:p>
          <a:p>
            <a:pPr marL="1257300" lvl="2" indent="-342900" algn="l">
              <a:spcBef>
                <a:spcPct val="20000"/>
              </a:spcBef>
              <a:buClr>
                <a:schemeClr val="accent1"/>
              </a:buClr>
              <a:buSzPct val="70000"/>
              <a:buFont typeface="Arial" pitchFamily="34" charset="0"/>
              <a:buChar char="•"/>
              <a:tabLst>
                <a:tab pos="1077913" algn="l"/>
              </a:tabLst>
            </a:pPr>
            <a:r>
              <a:rPr lang="en-US" sz="1800" dirty="0">
                <a:latin typeface="Arial" pitchFamily="34" charset="0"/>
              </a:rPr>
              <a:t>case n=2: </a:t>
            </a:r>
            <a:r>
              <a:rPr lang="en-US" sz="1800" b="1" dirty="0">
                <a:latin typeface="Arial" pitchFamily="34" charset="0"/>
              </a:rPr>
              <a:t>N </a:t>
            </a:r>
            <a:r>
              <a:rPr lang="en-US" sz="1800" dirty="0">
                <a:latin typeface="Arial" pitchFamily="34" charset="0"/>
              </a:rPr>
              <a:t>= { (</a:t>
            </a:r>
            <a:r>
              <a:rPr lang="en-US" sz="1800" dirty="0" err="1">
                <a:latin typeface="Arial" pitchFamily="34" charset="0"/>
              </a:rPr>
              <a:t>i</a:t>
            </a:r>
            <a:r>
              <a:rPr lang="en-US" sz="1800" baseline="-25000" dirty="0" err="1">
                <a:latin typeface="Arial" pitchFamily="34" charset="0"/>
              </a:rPr>
              <a:t>p</a:t>
            </a:r>
            <a:r>
              <a:rPr lang="en-US" sz="1800" dirty="0">
                <a:latin typeface="Arial" pitchFamily="34" charset="0"/>
              </a:rPr>
              <a:t>, </a:t>
            </a:r>
            <a:r>
              <a:rPr lang="en-US" sz="1800" dirty="0" err="1">
                <a:latin typeface="Arial" pitchFamily="34" charset="0"/>
              </a:rPr>
              <a:t>j</a:t>
            </a:r>
            <a:r>
              <a:rPr lang="en-US" sz="1800" baseline="-25000" dirty="0" err="1">
                <a:latin typeface="Arial" pitchFamily="34" charset="0"/>
              </a:rPr>
              <a:t>p</a:t>
            </a:r>
            <a:r>
              <a:rPr lang="en-US" sz="1800" dirty="0">
                <a:latin typeface="Arial" pitchFamily="34" charset="0"/>
              </a:rPr>
              <a:t>) / </a:t>
            </a:r>
            <a:r>
              <a:rPr lang="en-US" sz="1800" dirty="0" err="1">
                <a:latin typeface="Arial" pitchFamily="34" charset="0"/>
              </a:rPr>
              <a:t>i</a:t>
            </a:r>
            <a:r>
              <a:rPr lang="en-US" sz="1800" baseline="-25000" dirty="0" err="1">
                <a:latin typeface="Arial" pitchFamily="34" charset="0"/>
              </a:rPr>
              <a:t>p</a:t>
            </a:r>
            <a:r>
              <a:rPr lang="en-US" sz="1800" dirty="0">
                <a:latin typeface="Arial" pitchFamily="34" charset="0"/>
              </a:rPr>
              <a:t>, </a:t>
            </a:r>
            <a:r>
              <a:rPr lang="en-US" sz="1800" dirty="0" err="1">
                <a:latin typeface="Arial" pitchFamily="34" charset="0"/>
              </a:rPr>
              <a:t>j</a:t>
            </a:r>
            <a:r>
              <a:rPr lang="en-US" sz="1800" baseline="-25000" dirty="0" err="1">
                <a:latin typeface="Arial" pitchFamily="34" charset="0"/>
              </a:rPr>
              <a:t>p</a:t>
            </a:r>
            <a:r>
              <a:rPr lang="en-US" sz="1800" dirty="0">
                <a:latin typeface="Arial" pitchFamily="34" charset="0"/>
              </a:rPr>
              <a:t> </a:t>
            </a:r>
            <a:r>
              <a:rPr lang="en-US" sz="1800" dirty="0">
                <a:latin typeface="Symbol" pitchFamily="18" charset="2"/>
              </a:rPr>
              <a:t>Î</a:t>
            </a:r>
            <a:r>
              <a:rPr lang="en-US" sz="1800" dirty="0">
                <a:latin typeface="Arial" pitchFamily="34" charset="0"/>
              </a:rPr>
              <a:t> </a:t>
            </a:r>
            <a:r>
              <a:rPr lang="en-US" sz="1800" b="1" dirty="0">
                <a:latin typeface="Arial" pitchFamily="34" charset="0"/>
              </a:rPr>
              <a:t>Z</a:t>
            </a:r>
            <a:r>
              <a:rPr lang="en-US" sz="1800" dirty="0">
                <a:latin typeface="Arial" pitchFamily="34" charset="0"/>
              </a:rPr>
              <a:t>  </a:t>
            </a:r>
            <a:r>
              <a:rPr lang="en-US" sz="1800" dirty="0">
                <a:latin typeface="Symbol" pitchFamily="18" charset="2"/>
              </a:rPr>
              <a:t>Ù</a:t>
            </a:r>
            <a:r>
              <a:rPr lang="en-US" sz="1800" dirty="0">
                <a:latin typeface="Arial" pitchFamily="34" charset="0"/>
              </a:rPr>
              <a:t>  </a:t>
            </a:r>
            <a:r>
              <a:rPr lang="en-US" sz="1800" dirty="0" err="1">
                <a:latin typeface="Arial" pitchFamily="34" charset="0"/>
              </a:rPr>
              <a:t>i</a:t>
            </a:r>
            <a:r>
              <a:rPr lang="en-US" sz="1800" baseline="-25000" dirty="0" err="1">
                <a:latin typeface="Arial" pitchFamily="34" charset="0"/>
              </a:rPr>
              <a:t>p</a:t>
            </a:r>
            <a:r>
              <a:rPr lang="en-US" sz="1800" dirty="0">
                <a:latin typeface="Arial" pitchFamily="34" charset="0"/>
              </a:rPr>
              <a:t>, </a:t>
            </a:r>
            <a:r>
              <a:rPr lang="en-US" sz="1800" dirty="0" err="1">
                <a:latin typeface="Arial" pitchFamily="34" charset="0"/>
              </a:rPr>
              <a:t>j</a:t>
            </a:r>
            <a:r>
              <a:rPr lang="en-US" sz="1800" baseline="-25000" dirty="0" err="1">
                <a:latin typeface="Arial" pitchFamily="34" charset="0"/>
              </a:rPr>
              <a:t>p</a:t>
            </a:r>
            <a:r>
              <a:rPr lang="en-US" sz="1800" dirty="0">
                <a:latin typeface="Arial" pitchFamily="34" charset="0"/>
              </a:rPr>
              <a:t> </a:t>
            </a:r>
            <a:r>
              <a:rPr lang="en-US" sz="1800" dirty="0">
                <a:latin typeface="Symbol" pitchFamily="18" charset="2"/>
              </a:rPr>
              <a:t>Î</a:t>
            </a:r>
            <a:r>
              <a:rPr lang="en-US" sz="1800" dirty="0">
                <a:latin typeface="Arial" pitchFamily="34" charset="0"/>
              </a:rPr>
              <a:t> [-1,1]  </a:t>
            </a:r>
            <a:r>
              <a:rPr lang="en-US" sz="1800" dirty="0">
                <a:latin typeface="Symbol" pitchFamily="18" charset="2"/>
              </a:rPr>
              <a:t>"</a:t>
            </a:r>
            <a:r>
              <a:rPr lang="en-US" sz="1800" dirty="0">
                <a:latin typeface="Arial" pitchFamily="34" charset="0"/>
              </a:rPr>
              <a:t> p </a:t>
            </a:r>
            <a:r>
              <a:rPr lang="en-US" sz="1800" dirty="0">
                <a:latin typeface="Symbol" pitchFamily="18" charset="2"/>
              </a:rPr>
              <a:t>Î</a:t>
            </a:r>
            <a:r>
              <a:rPr lang="en-US" sz="1800" dirty="0">
                <a:latin typeface="Arial" pitchFamily="34" charset="0"/>
              </a:rPr>
              <a:t> </a:t>
            </a:r>
            <a:r>
              <a:rPr lang="en-US" sz="1800" b="1" dirty="0">
                <a:latin typeface="Arial" pitchFamily="34" charset="0"/>
              </a:rPr>
              <a:t>N</a:t>
            </a:r>
            <a:r>
              <a:rPr lang="en-US" sz="1800" dirty="0">
                <a:latin typeface="Arial" pitchFamily="34" charset="0"/>
              </a:rPr>
              <a:t>, p </a:t>
            </a:r>
            <a:r>
              <a:rPr lang="en-US" sz="1800" dirty="0">
                <a:latin typeface="Symbol" pitchFamily="18" charset="2"/>
              </a:rPr>
              <a:t>Î</a:t>
            </a:r>
            <a:r>
              <a:rPr lang="en-US" sz="1800" dirty="0">
                <a:latin typeface="Arial" pitchFamily="34" charset="0"/>
              </a:rPr>
              <a:t> [1,</a:t>
            </a:r>
            <a:r>
              <a:rPr lang="en-US" sz="1800" b="1" dirty="0">
                <a:latin typeface="Symbol" pitchFamily="18" charset="2"/>
              </a:rPr>
              <a:t>h</a:t>
            </a:r>
            <a:r>
              <a:rPr lang="en-US" sz="1800" dirty="0">
                <a:latin typeface="Arial" pitchFamily="34" charset="0"/>
              </a:rPr>
              <a:t>] </a:t>
            </a:r>
            <a:r>
              <a:rPr lang="en-US" sz="1800" dirty="0" smtClean="0">
                <a:latin typeface="Arial" pitchFamily="34" charset="0"/>
              </a:rPr>
              <a:t>}</a:t>
            </a:r>
            <a:endParaRPr lang="en-US" sz="1800" dirty="0">
              <a:latin typeface="Arial" pitchFamily="34" charset="0"/>
            </a:endParaRPr>
          </a:p>
          <a:p>
            <a:pPr marL="800100" lvl="1" indent="-342900" algn="l">
              <a:spcBef>
                <a:spcPct val="20000"/>
              </a:spcBef>
              <a:buClr>
                <a:schemeClr val="accent1"/>
              </a:buClr>
              <a:buSzPct val="70000"/>
              <a:tabLst>
                <a:tab pos="1077913" algn="l"/>
              </a:tabLst>
            </a:pPr>
            <a:r>
              <a:rPr lang="en-US" sz="1800" b="1" dirty="0" smtClean="0">
                <a:latin typeface="Symbol" pitchFamily="18" charset="2"/>
              </a:rPr>
              <a:t>-  </a:t>
            </a:r>
            <a:r>
              <a:rPr lang="en-US" sz="1800" b="1" dirty="0" smtClean="0">
                <a:latin typeface="Arial" pitchFamily="34" charset="0"/>
              </a:rPr>
              <a:t>B </a:t>
            </a:r>
            <a:r>
              <a:rPr lang="en-US" sz="1800" dirty="0">
                <a:latin typeface="+mn-lt"/>
              </a:rPr>
              <a:t>is the </a:t>
            </a:r>
            <a:r>
              <a:rPr lang="en-US" sz="1800" dirty="0">
                <a:solidFill>
                  <a:srgbClr val="FF0000"/>
                </a:solidFill>
                <a:latin typeface="+mn-lt"/>
              </a:rPr>
              <a:t>set of border </a:t>
            </a:r>
            <a:r>
              <a:rPr lang="en-US" sz="1800" dirty="0" smtClean="0">
                <a:solidFill>
                  <a:srgbClr val="FF0000"/>
                </a:solidFill>
                <a:latin typeface="+mn-lt"/>
              </a:rPr>
              <a:t>cells</a:t>
            </a:r>
            <a:endParaRPr lang="en-US" sz="1800" dirty="0">
              <a:solidFill>
                <a:srgbClr val="FF0000"/>
              </a:solidFill>
              <a:latin typeface="+mn-lt"/>
            </a:endParaRPr>
          </a:p>
          <a:p>
            <a:pPr marL="1257300" lvl="2" indent="-342900" algn="l">
              <a:spcBef>
                <a:spcPct val="20000"/>
              </a:spcBef>
              <a:buClr>
                <a:schemeClr val="accent1"/>
              </a:buClr>
              <a:buSzPct val="70000"/>
              <a:buFont typeface="Arial" pitchFamily="34" charset="0"/>
              <a:buChar char="•"/>
              <a:tabLst>
                <a:tab pos="1077913" algn="l"/>
              </a:tabLst>
            </a:pPr>
            <a:r>
              <a:rPr lang="en-US" sz="1800" b="1" dirty="0">
                <a:latin typeface="Arial" pitchFamily="34" charset="0"/>
              </a:rPr>
              <a:t>B </a:t>
            </a:r>
            <a:r>
              <a:rPr lang="en-US" sz="1800" dirty="0">
                <a:latin typeface="Arial" pitchFamily="34" charset="0"/>
              </a:rPr>
              <a:t>= {</a:t>
            </a:r>
            <a:r>
              <a:rPr lang="en-US" sz="1800" dirty="0">
                <a:latin typeface="Symbol" pitchFamily="18" charset="2"/>
              </a:rPr>
              <a:t>Æ</a:t>
            </a:r>
            <a:r>
              <a:rPr lang="en-US" sz="1800" dirty="0">
                <a:latin typeface="Arial" pitchFamily="34" charset="0"/>
                <a:cs typeface="Arial" pitchFamily="34" charset="0"/>
              </a:rPr>
              <a:t>}</a:t>
            </a:r>
            <a:r>
              <a:rPr lang="en-US" sz="1800" dirty="0">
                <a:latin typeface="+mn-lt"/>
              </a:rPr>
              <a:t> if the </a:t>
            </a:r>
            <a:r>
              <a:rPr lang="en-US" sz="1800" dirty="0">
                <a:solidFill>
                  <a:srgbClr val="FF0000"/>
                </a:solidFill>
                <a:latin typeface="+mn-lt"/>
              </a:rPr>
              <a:t>cell space is wrapped</a:t>
            </a:r>
            <a:r>
              <a:rPr lang="en-US" sz="1800" dirty="0">
                <a:latin typeface="+mn-lt"/>
              </a:rPr>
              <a:t>, or </a:t>
            </a:r>
          </a:p>
          <a:p>
            <a:pPr marL="1257300" lvl="2" indent="-342900" algn="l">
              <a:spcBef>
                <a:spcPct val="20000"/>
              </a:spcBef>
              <a:buClr>
                <a:schemeClr val="accent1"/>
              </a:buClr>
              <a:buSzPct val="70000"/>
              <a:buFont typeface="Arial" pitchFamily="34" charset="0"/>
              <a:buChar char="•"/>
              <a:tabLst>
                <a:tab pos="1077913" algn="l"/>
              </a:tabLst>
            </a:pPr>
            <a:r>
              <a:rPr lang="en-US" sz="1800" dirty="0">
                <a:latin typeface="Arial" pitchFamily="34" charset="0"/>
              </a:rPr>
              <a:t>case n=2: </a:t>
            </a:r>
            <a:r>
              <a:rPr lang="en-US" sz="1800" b="1" dirty="0">
                <a:latin typeface="Arial" pitchFamily="34" charset="0"/>
              </a:rPr>
              <a:t>B</a:t>
            </a:r>
            <a:r>
              <a:rPr lang="en-US" sz="1800" dirty="0">
                <a:latin typeface="Arial" pitchFamily="34" charset="0"/>
              </a:rPr>
              <a:t> = {</a:t>
            </a:r>
            <a:r>
              <a:rPr lang="en-US" sz="1800" dirty="0" err="1">
                <a:latin typeface="Arial" pitchFamily="34" charset="0"/>
              </a:rPr>
              <a:t>C</a:t>
            </a:r>
            <a:r>
              <a:rPr lang="en-US" sz="1800" baseline="-25000" dirty="0" err="1">
                <a:latin typeface="Arial" pitchFamily="34" charset="0"/>
              </a:rPr>
              <a:t>ij</a:t>
            </a:r>
            <a:r>
              <a:rPr lang="en-US" sz="1800" dirty="0">
                <a:latin typeface="Arial" pitchFamily="34" charset="0"/>
              </a:rPr>
              <a:t> / </a:t>
            </a:r>
            <a:r>
              <a:rPr lang="en-US" sz="1800" dirty="0" err="1">
                <a:latin typeface="Arial" pitchFamily="34" charset="0"/>
              </a:rPr>
              <a:t>C</a:t>
            </a:r>
            <a:r>
              <a:rPr lang="en-US" sz="1800" baseline="-25000" dirty="0" err="1">
                <a:latin typeface="Arial" pitchFamily="34" charset="0"/>
              </a:rPr>
              <a:t>ij</a:t>
            </a:r>
            <a:r>
              <a:rPr lang="en-US" sz="1800" baseline="-25000" dirty="0">
                <a:latin typeface="Arial" pitchFamily="34" charset="0"/>
              </a:rPr>
              <a:t> </a:t>
            </a:r>
            <a:r>
              <a:rPr lang="en-US" sz="1800" dirty="0">
                <a:latin typeface="Symbol" pitchFamily="18" charset="2"/>
              </a:rPr>
              <a:t>Î</a:t>
            </a:r>
            <a:r>
              <a:rPr lang="en-US" sz="1800" dirty="0">
                <a:latin typeface="Arial" pitchFamily="34" charset="0"/>
              </a:rPr>
              <a:t> C</a:t>
            </a:r>
            <a:r>
              <a:rPr lang="en-US" sz="1800" dirty="0">
                <a:latin typeface="Symbol" pitchFamily="18" charset="2"/>
              </a:rPr>
              <a:t> Ù</a:t>
            </a:r>
            <a:r>
              <a:rPr lang="en-US" sz="1800" dirty="0">
                <a:latin typeface="Arial" pitchFamily="34" charset="0"/>
              </a:rPr>
              <a:t> (</a:t>
            </a:r>
            <a:r>
              <a:rPr lang="en-US" sz="1800" dirty="0" err="1">
                <a:latin typeface="Arial" pitchFamily="34" charset="0"/>
              </a:rPr>
              <a:t>i</a:t>
            </a:r>
            <a:r>
              <a:rPr lang="en-US" sz="1800" dirty="0">
                <a:latin typeface="Arial" pitchFamily="34" charset="0"/>
              </a:rPr>
              <a:t>=1 </a:t>
            </a:r>
            <a:r>
              <a:rPr lang="en-US" sz="1800" dirty="0">
                <a:latin typeface="Symbol" pitchFamily="18" charset="2"/>
              </a:rPr>
              <a:t>Ú</a:t>
            </a:r>
            <a:r>
              <a:rPr lang="en-US" sz="1800" dirty="0">
                <a:latin typeface="Arial" pitchFamily="34" charset="0"/>
              </a:rPr>
              <a:t> </a:t>
            </a:r>
            <a:r>
              <a:rPr lang="en-US" sz="1800" dirty="0" err="1">
                <a:latin typeface="Arial" pitchFamily="34" charset="0"/>
              </a:rPr>
              <a:t>i</a:t>
            </a:r>
            <a:r>
              <a:rPr lang="en-US" sz="1800" dirty="0">
                <a:latin typeface="Arial" pitchFamily="34" charset="0"/>
              </a:rPr>
              <a:t>=row) </a:t>
            </a:r>
            <a:r>
              <a:rPr lang="en-US" sz="1800" dirty="0">
                <a:latin typeface="Symbol" pitchFamily="18" charset="2"/>
              </a:rPr>
              <a:t>Ù</a:t>
            </a:r>
            <a:r>
              <a:rPr lang="en-US" sz="1800" dirty="0">
                <a:latin typeface="Arial" pitchFamily="34" charset="0"/>
              </a:rPr>
              <a:t> (j=1 </a:t>
            </a:r>
            <a:r>
              <a:rPr lang="en-US" sz="1800" dirty="0">
                <a:latin typeface="Symbol" pitchFamily="18" charset="2"/>
              </a:rPr>
              <a:t>Ú</a:t>
            </a:r>
            <a:r>
              <a:rPr lang="en-US" sz="1800" dirty="0">
                <a:latin typeface="Arial" pitchFamily="34" charset="0"/>
              </a:rPr>
              <a:t> j=col) } </a:t>
            </a:r>
            <a:r>
              <a:rPr lang="en-US" sz="1800" dirty="0">
                <a:solidFill>
                  <a:srgbClr val="FF0000"/>
                </a:solidFill>
                <a:latin typeface="+mn-lt"/>
              </a:rPr>
              <a:t>otherwise</a:t>
            </a:r>
          </a:p>
          <a:p>
            <a:pPr marL="800100" lvl="1" indent="-342900" algn="l">
              <a:spcBef>
                <a:spcPct val="20000"/>
              </a:spcBef>
              <a:buClr>
                <a:schemeClr val="accent1"/>
              </a:buClr>
              <a:buSzPct val="70000"/>
              <a:tabLst>
                <a:tab pos="1077913" algn="l"/>
              </a:tabLst>
            </a:pPr>
            <a:r>
              <a:rPr lang="en-US" sz="1800" b="1" dirty="0">
                <a:latin typeface="Symbol" pitchFamily="18" charset="2"/>
              </a:rPr>
              <a:t>-</a:t>
            </a:r>
            <a:r>
              <a:rPr lang="en-US" sz="1800" dirty="0" smtClean="0"/>
              <a:t>                                                                                   </a:t>
            </a:r>
            <a:r>
              <a:rPr lang="en-US" sz="1800" smtClean="0">
                <a:latin typeface="+mn-lt"/>
              </a:rPr>
              <a:t>is the (discrete</a:t>
            </a:r>
            <a:r>
              <a:rPr lang="en-US" sz="1800" dirty="0">
                <a:latin typeface="+mn-lt"/>
              </a:rPr>
              <a:t>) </a:t>
            </a:r>
            <a:r>
              <a:rPr lang="en-US" sz="1800" dirty="0">
                <a:solidFill>
                  <a:srgbClr val="FF0000"/>
                </a:solidFill>
                <a:latin typeface="+mn-lt"/>
              </a:rPr>
              <a:t>time base </a:t>
            </a:r>
            <a:r>
              <a:rPr lang="en-US" sz="1800" dirty="0">
                <a:latin typeface="+mn-lt"/>
              </a:rPr>
              <a:t>for the CA.</a:t>
            </a:r>
          </a:p>
          <a:p>
            <a:pPr marL="800100" lvl="1" indent="-342900" algn="l">
              <a:spcBef>
                <a:spcPct val="20000"/>
              </a:spcBef>
              <a:buClr>
                <a:schemeClr val="accent1"/>
              </a:buClr>
              <a:buSzPct val="70000"/>
              <a:tabLst>
                <a:tab pos="1077913" algn="l"/>
              </a:tabLst>
            </a:pPr>
            <a:r>
              <a:rPr lang="en-US" sz="1800" b="1" dirty="0" smtClean="0">
                <a:latin typeface="Symbol" pitchFamily="18" charset="2"/>
              </a:rPr>
              <a:t>-  </a:t>
            </a:r>
            <a:r>
              <a:rPr lang="en-US" sz="1800" b="1" dirty="0" smtClean="0">
                <a:latin typeface="Arial" pitchFamily="34" charset="0"/>
              </a:rPr>
              <a:t>T</a:t>
            </a:r>
            <a:r>
              <a:rPr lang="en-US" sz="1800" dirty="0">
                <a:latin typeface="Arial" pitchFamily="34" charset="0"/>
              </a:rPr>
              <a:t>: C x </a:t>
            </a:r>
            <a:r>
              <a:rPr lang="en-US" sz="1800" b="1" dirty="0">
                <a:latin typeface="Arial" pitchFamily="34" charset="0"/>
              </a:rPr>
              <a:t>q</a:t>
            </a:r>
            <a:r>
              <a:rPr lang="en-US" sz="1800" dirty="0">
                <a:latin typeface="Arial" pitchFamily="34" charset="0"/>
              </a:rPr>
              <a:t>.</a:t>
            </a:r>
            <a:r>
              <a:rPr lang="en-US" sz="1800" b="1" dirty="0">
                <a:latin typeface="Arial" pitchFamily="34" charset="0"/>
              </a:rPr>
              <a:t>Z</a:t>
            </a:r>
            <a:r>
              <a:rPr lang="en-US" sz="1800" baseline="-25000" dirty="0">
                <a:latin typeface="Arial" pitchFamily="34" charset="0"/>
              </a:rPr>
              <a:t>0</a:t>
            </a:r>
            <a:r>
              <a:rPr lang="en-US" sz="1800" baseline="30000" dirty="0">
                <a:latin typeface="Arial" pitchFamily="34" charset="0"/>
              </a:rPr>
              <a:t>+</a:t>
            </a:r>
            <a:r>
              <a:rPr lang="en-US" sz="1800" dirty="0">
                <a:latin typeface="Symbol" pitchFamily="18" charset="2"/>
              </a:rPr>
              <a:t>®</a:t>
            </a:r>
            <a:r>
              <a:rPr lang="en-US" sz="1800" dirty="0">
                <a:latin typeface="Arial" pitchFamily="34" charset="0"/>
              </a:rPr>
              <a:t> C  </a:t>
            </a:r>
            <a:r>
              <a:rPr lang="en-US" sz="1800" dirty="0">
                <a:latin typeface="+mn-lt"/>
              </a:rPr>
              <a:t>is the </a:t>
            </a:r>
            <a:r>
              <a:rPr lang="en-US" sz="1800" b="1" dirty="0">
                <a:solidFill>
                  <a:srgbClr val="FF0000"/>
                </a:solidFill>
                <a:latin typeface="+mn-lt"/>
              </a:rPr>
              <a:t>global</a:t>
            </a:r>
            <a:r>
              <a:rPr lang="en-US" sz="1800" dirty="0">
                <a:solidFill>
                  <a:srgbClr val="FF0000"/>
                </a:solidFill>
                <a:latin typeface="+mn-lt"/>
              </a:rPr>
              <a:t> </a:t>
            </a:r>
            <a:r>
              <a:rPr lang="en-US" sz="1800">
                <a:solidFill>
                  <a:srgbClr val="FF0000"/>
                </a:solidFill>
                <a:latin typeface="+mn-lt"/>
              </a:rPr>
              <a:t>transition</a:t>
            </a:r>
            <a:r>
              <a:rPr lang="en-US" sz="1800">
                <a:latin typeface="+mn-lt"/>
              </a:rPr>
              <a:t> </a:t>
            </a:r>
            <a:r>
              <a:rPr lang="en-US" sz="1800" smtClean="0">
                <a:solidFill>
                  <a:srgbClr val="FF0000"/>
                </a:solidFill>
                <a:latin typeface="+mn-lt"/>
              </a:rPr>
              <a:t>function</a:t>
            </a:r>
            <a:r>
              <a:rPr lang="en-US" sz="1800" smtClean="0">
                <a:latin typeface="+mn-lt"/>
              </a:rPr>
              <a:t> (emerges from all </a:t>
            </a:r>
            <a:r>
              <a:rPr lang="en-US" sz="1800" b="1">
                <a:latin typeface="Symbol" pitchFamily="18" charset="2"/>
              </a:rPr>
              <a:t>t</a:t>
            </a:r>
            <a:r>
              <a:rPr lang="en-US" sz="1800" smtClean="0">
                <a:latin typeface="+mn-lt"/>
              </a:rPr>
              <a:t>)</a:t>
            </a:r>
            <a:endParaRPr lang="en-US" sz="1800" dirty="0">
              <a:latin typeface="+mn-lt"/>
            </a:endParaRPr>
          </a:p>
          <a:p>
            <a:pPr marL="800100" lvl="1" indent="-342900" algn="l">
              <a:spcBef>
                <a:spcPct val="20000"/>
              </a:spcBef>
              <a:buClr>
                <a:schemeClr val="accent1"/>
              </a:buClr>
              <a:buSzPct val="70000"/>
              <a:tabLst>
                <a:tab pos="1077913" algn="l"/>
              </a:tabLst>
            </a:pPr>
            <a:r>
              <a:rPr lang="en-US" sz="1800" b="1" dirty="0" smtClean="0">
                <a:latin typeface="Symbol" pitchFamily="18" charset="2"/>
                <a:cs typeface="Arial" pitchFamily="34" charset="0"/>
              </a:rPr>
              <a:t>-</a:t>
            </a:r>
            <a:r>
              <a:rPr lang="en-US" sz="1800" b="1" dirty="0" smtClean="0">
                <a:latin typeface="Symbol" pitchFamily="18" charset="2"/>
              </a:rPr>
              <a:t>  t</a:t>
            </a:r>
            <a:r>
              <a:rPr lang="en-US" sz="1800" dirty="0">
                <a:latin typeface="Arial" pitchFamily="34" charset="0"/>
              </a:rPr>
              <a:t>: </a:t>
            </a:r>
            <a:r>
              <a:rPr lang="en-US" sz="1800" dirty="0">
                <a:solidFill>
                  <a:srgbClr val="FF0000"/>
                </a:solidFill>
                <a:latin typeface="Arial" pitchFamily="34" charset="0"/>
              </a:rPr>
              <a:t>C</a:t>
            </a:r>
            <a:r>
              <a:rPr lang="en-US" sz="1800" baseline="-25000" dirty="0">
                <a:solidFill>
                  <a:srgbClr val="FF0000"/>
                </a:solidFill>
                <a:latin typeface="Arial" pitchFamily="34" charset="0"/>
              </a:rPr>
              <a:t>c</a:t>
            </a:r>
            <a:r>
              <a:rPr lang="en-US" sz="1800" baseline="-25000" dirty="0">
                <a:latin typeface="Arial" pitchFamily="34" charset="0"/>
              </a:rPr>
              <a:t> </a:t>
            </a:r>
            <a:r>
              <a:rPr lang="en-US" sz="1800" dirty="0">
                <a:latin typeface="Arial" pitchFamily="34" charset="0"/>
              </a:rPr>
              <a:t>x </a:t>
            </a:r>
            <a:r>
              <a:rPr lang="en-US" sz="1800" b="1" dirty="0" err="1">
                <a:latin typeface="Arial" pitchFamily="34" charset="0"/>
              </a:rPr>
              <a:t>N</a:t>
            </a:r>
            <a:r>
              <a:rPr lang="en-US" sz="1800" baseline="-25000" dirty="0" err="1">
                <a:latin typeface="Arial" pitchFamily="34" charset="0"/>
              </a:rPr>
              <a:t>c</a:t>
            </a:r>
            <a:r>
              <a:rPr lang="en-US" sz="1800" b="1" dirty="0">
                <a:latin typeface="Arial" pitchFamily="34" charset="0"/>
              </a:rPr>
              <a:t> </a:t>
            </a:r>
            <a:r>
              <a:rPr lang="en-US" sz="1800" dirty="0">
                <a:latin typeface="Arial" pitchFamily="34" charset="0"/>
              </a:rPr>
              <a:t>x </a:t>
            </a:r>
            <a:r>
              <a:rPr lang="en-US" sz="1800" b="1" dirty="0">
                <a:latin typeface="Arial" pitchFamily="34" charset="0"/>
              </a:rPr>
              <a:t>q.Z</a:t>
            </a:r>
            <a:r>
              <a:rPr lang="en-US" sz="1800" b="1" baseline="-25000" dirty="0">
                <a:latin typeface="Arial" pitchFamily="34" charset="0"/>
              </a:rPr>
              <a:t>0</a:t>
            </a:r>
            <a:r>
              <a:rPr lang="en-US" sz="1800" b="1" baseline="30000" dirty="0">
                <a:latin typeface="Arial" pitchFamily="34" charset="0"/>
              </a:rPr>
              <a:t>+</a:t>
            </a:r>
            <a:r>
              <a:rPr lang="en-US" sz="1800" dirty="0">
                <a:latin typeface="Arial" pitchFamily="34" charset="0"/>
              </a:rPr>
              <a:t> </a:t>
            </a:r>
            <a:r>
              <a:rPr lang="en-US" sz="1800" dirty="0">
                <a:latin typeface="Symbol" pitchFamily="18" charset="2"/>
              </a:rPr>
              <a:t>®</a:t>
            </a:r>
            <a:r>
              <a:rPr lang="en-US" sz="1800" dirty="0">
                <a:latin typeface="Arial" pitchFamily="34" charset="0"/>
              </a:rPr>
              <a:t> C</a:t>
            </a:r>
            <a:r>
              <a:rPr lang="en-US" sz="1800" baseline="-25000" dirty="0">
                <a:latin typeface="Arial" pitchFamily="34" charset="0"/>
              </a:rPr>
              <a:t>c </a:t>
            </a:r>
            <a:r>
              <a:rPr lang="en-US" sz="1800" dirty="0">
                <a:latin typeface="Symbol" pitchFamily="18" charset="2"/>
              </a:rPr>
              <a:t>Î</a:t>
            </a:r>
            <a:r>
              <a:rPr lang="en-US" sz="1800" dirty="0">
                <a:latin typeface="Arial" pitchFamily="34" charset="0"/>
              </a:rPr>
              <a:t> S </a:t>
            </a:r>
            <a:r>
              <a:rPr lang="es-AR" sz="1800" b="1" dirty="0">
                <a:solidFill>
                  <a:srgbClr val="FF0000"/>
                </a:solidFill>
                <a:latin typeface="+mn-lt"/>
              </a:rPr>
              <a:t>local</a:t>
            </a:r>
            <a:r>
              <a:rPr lang="es-AR" sz="1800" dirty="0">
                <a:latin typeface="+mn-lt"/>
              </a:rPr>
              <a:t> </a:t>
            </a:r>
            <a:r>
              <a:rPr lang="es-AR" sz="1800" dirty="0" err="1">
                <a:solidFill>
                  <a:srgbClr val="FF0000"/>
                </a:solidFill>
                <a:latin typeface="+mn-lt"/>
              </a:rPr>
              <a:t>computation</a:t>
            </a:r>
            <a:r>
              <a:rPr lang="es-AR" sz="1800" dirty="0">
                <a:solidFill>
                  <a:srgbClr val="FF0000"/>
                </a:solidFill>
                <a:latin typeface="+mn-lt"/>
              </a:rPr>
              <a:t> </a:t>
            </a:r>
            <a:r>
              <a:rPr lang="es-AR" sz="1800" dirty="0" err="1">
                <a:solidFill>
                  <a:srgbClr val="FF0000"/>
                </a:solidFill>
                <a:latin typeface="+mn-lt"/>
              </a:rPr>
              <a:t>function</a:t>
            </a:r>
            <a:endParaRPr lang="en-US" sz="1800" dirty="0">
              <a:solidFill>
                <a:srgbClr val="FF0000"/>
              </a:solidFill>
              <a:latin typeface="+mn-lt"/>
            </a:endParaRPr>
          </a:p>
          <a:p>
            <a:pPr marL="800100" lvl="1" indent="-342900" algn="just">
              <a:spcBef>
                <a:spcPct val="20000"/>
              </a:spcBef>
              <a:buClr>
                <a:schemeClr val="accent1"/>
              </a:buClr>
              <a:buSzPct val="70000"/>
              <a:buFont typeface="Monotype Sorts" pitchFamily="2" charset="2"/>
              <a:buChar char="n"/>
              <a:tabLst>
                <a:tab pos="1077913" algn="l"/>
              </a:tabLst>
            </a:pPr>
            <a:endParaRPr lang="en-US" sz="1800" dirty="0">
              <a:latin typeface="Arial" pitchFamily="34" charset="0"/>
            </a:endParaRPr>
          </a:p>
        </p:txBody>
      </p:sp>
      <p:sp>
        <p:nvSpPr>
          <p:cNvPr id="16387" name="Rectangle 1028"/>
          <p:cNvSpPr>
            <a:spLocks noGrp="1" noChangeArrowheads="1"/>
          </p:cNvSpPr>
          <p:nvPr>
            <p:ph type="title"/>
          </p:nvPr>
        </p:nvSpPr>
        <p:spPr>
          <a:xfrm>
            <a:off x="0" y="1"/>
            <a:ext cx="6372200" cy="685799"/>
          </a:xfrm>
        </p:spPr>
        <p:txBody>
          <a:bodyPr>
            <a:normAutofit fontScale="90000"/>
          </a:bodyPr>
          <a:lstStyle/>
          <a:p>
            <a:r>
              <a:rPr lang="en-US" dirty="0" smtClean="0">
                <a:solidFill>
                  <a:srgbClr val="FF0000"/>
                </a:solidFill>
              </a:rPr>
              <a:t>Executable</a:t>
            </a:r>
            <a:r>
              <a:rPr lang="en-US" dirty="0" smtClean="0"/>
              <a:t> </a:t>
            </a:r>
            <a:r>
              <a:rPr lang="en-US" dirty="0" smtClean="0">
                <a:solidFill>
                  <a:srgbClr val="FF0000"/>
                </a:solidFill>
              </a:rPr>
              <a:t>Synchronous</a:t>
            </a:r>
            <a:r>
              <a:rPr lang="en-US" dirty="0" smtClean="0"/>
              <a:t> Cellular Automata</a:t>
            </a:r>
          </a:p>
        </p:txBody>
      </p:sp>
      <p:sp>
        <p:nvSpPr>
          <p:cNvPr id="7" name="Text Placeholder 6"/>
          <p:cNvSpPr>
            <a:spLocks noGrp="1"/>
          </p:cNvSpPr>
          <p:nvPr>
            <p:ph type="body" sz="quarter" idx="12"/>
          </p:nvPr>
        </p:nvSpPr>
        <p:spPr/>
        <p:txBody>
          <a:bodyPr/>
          <a:lstStyle/>
          <a:p>
            <a:endParaRPr lang="es-AR"/>
          </a:p>
        </p:txBody>
      </p:sp>
      <p:sp>
        <p:nvSpPr>
          <p:cNvPr id="8" name="Text Placeholder 7"/>
          <p:cNvSpPr>
            <a:spLocks noGrp="1"/>
          </p:cNvSpPr>
          <p:nvPr>
            <p:ph type="body" sz="quarter" idx="13"/>
          </p:nvPr>
        </p:nvSpPr>
        <p:spPr/>
        <p:txBody>
          <a:bodyPr/>
          <a:lstStyle/>
          <a:p>
            <a:endParaRPr lang="es-AR"/>
          </a:p>
        </p:txBody>
      </p:sp>
      <p:sp>
        <p:nvSpPr>
          <p:cNvPr id="16388" name="Rectangle 3"/>
          <p:cNvSpPr>
            <a:spLocks noChangeArrowheads="1"/>
          </p:cNvSpPr>
          <p:nvPr/>
        </p:nvSpPr>
        <p:spPr bwMode="auto">
          <a:xfrm>
            <a:off x="4999038" y="6423422"/>
            <a:ext cx="4144962" cy="461962"/>
          </a:xfrm>
          <a:prstGeom prst="rect">
            <a:avLst/>
          </a:prstGeom>
          <a:noFill/>
          <a:ln w="9525">
            <a:noFill/>
            <a:miter lim="800000"/>
            <a:headEnd/>
            <a:tailEnd/>
          </a:ln>
        </p:spPr>
        <p:txBody>
          <a:bodyPr wrap="none">
            <a:spAutoFit/>
          </a:bodyPr>
          <a:lstStyle/>
          <a:p>
            <a:r>
              <a:rPr lang="es-AR" dirty="0" err="1"/>
              <a:t>homogeneous</a:t>
            </a:r>
            <a:r>
              <a:rPr lang="es-AR" dirty="0"/>
              <a:t> </a:t>
            </a:r>
            <a:r>
              <a:rPr lang="es-AR" dirty="0" err="1"/>
              <a:t>neighborhood</a:t>
            </a:r>
            <a:r>
              <a:rPr lang="es-AR" dirty="0"/>
              <a:t> CA</a:t>
            </a:r>
          </a:p>
        </p:txBody>
      </p:sp>
      <p:pic>
        <p:nvPicPr>
          <p:cNvPr id="16389" name="Picture 4"/>
          <p:cNvPicPr>
            <a:picLocks noChangeAspect="1" noChangeArrowheads="1"/>
          </p:cNvPicPr>
          <p:nvPr/>
        </p:nvPicPr>
        <p:blipFill>
          <a:blip r:embed="rId4" cstate="print">
            <a:clrChange>
              <a:clrFrom>
                <a:srgbClr val="FFFFFF"/>
              </a:clrFrom>
              <a:clrTo>
                <a:srgbClr val="FFFFFF">
                  <a:alpha val="0"/>
                </a:srgbClr>
              </a:clrTo>
            </a:clrChange>
            <a:duotone>
              <a:prstClr val="black"/>
              <a:schemeClr val="tx2">
                <a:tint val="45000"/>
                <a:satMod val="400000"/>
              </a:schemeClr>
            </a:duotone>
          </a:blip>
          <a:srcRect/>
          <a:stretch>
            <a:fillRect/>
          </a:stretch>
        </p:blipFill>
        <p:spPr bwMode="auto">
          <a:xfrm>
            <a:off x="802296" y="5423452"/>
            <a:ext cx="4680520" cy="330200"/>
          </a:xfrm>
          <a:prstGeom prst="rect">
            <a:avLst/>
          </a:prstGeom>
          <a:noFill/>
          <a:ln w="9525">
            <a:noFill/>
            <a:miter lim="800000"/>
            <a:headEnd/>
            <a:tailEnd/>
          </a:ln>
        </p:spPr>
      </p:pic>
      <p:sp>
        <p:nvSpPr>
          <p:cNvPr id="2" name="Right Arrow 1"/>
          <p:cNvSpPr/>
          <p:nvPr/>
        </p:nvSpPr>
        <p:spPr bwMode="auto">
          <a:xfrm>
            <a:off x="107504" y="2164224"/>
            <a:ext cx="395536" cy="288032"/>
          </a:xfrm>
          <a:prstGeom prst="rightArrow">
            <a:avLst/>
          </a:prstGeom>
          <a:solidFill>
            <a:schemeClr val="tx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Right Arrow 8"/>
          <p:cNvSpPr/>
          <p:nvPr/>
        </p:nvSpPr>
        <p:spPr bwMode="auto">
          <a:xfrm>
            <a:off x="107504" y="4498712"/>
            <a:ext cx="395536" cy="288032"/>
          </a:xfrm>
          <a:prstGeom prst="rightArrow">
            <a:avLst/>
          </a:prstGeom>
          <a:solidFill>
            <a:schemeClr val="tx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 name="Right Arrow 9"/>
          <p:cNvSpPr/>
          <p:nvPr/>
        </p:nvSpPr>
        <p:spPr bwMode="auto">
          <a:xfrm>
            <a:off x="107504" y="5465620"/>
            <a:ext cx="395536" cy="288032"/>
          </a:xfrm>
          <a:prstGeom prst="rightArrow">
            <a:avLst/>
          </a:prstGeom>
          <a:solidFill>
            <a:schemeClr val="tx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813049"/>
            <a:ext cx="8839200" cy="5712295"/>
          </a:xfrm>
        </p:spPr>
        <p:txBody>
          <a:bodyPr/>
          <a:lstStyle/>
          <a:p>
            <a:pPr>
              <a:buClr>
                <a:schemeClr val="accent1"/>
              </a:buClr>
              <a:buSzPct val="70000"/>
            </a:pPr>
            <a:r>
              <a:rPr kumimoji="1" lang="en-US" dirty="0" smtClean="0"/>
              <a:t>“Quiescent</a:t>
            </a:r>
            <a:r>
              <a:rPr kumimoji="1" lang="en-US" smtClean="0"/>
              <a:t>” states.</a:t>
            </a:r>
            <a:endParaRPr kumimoji="1" lang="en-US" dirty="0" smtClean="0"/>
          </a:p>
          <a:p>
            <a:pPr>
              <a:buClr>
                <a:schemeClr val="accent1"/>
              </a:buClr>
              <a:buSzPct val="70000"/>
            </a:pPr>
            <a:r>
              <a:rPr kumimoji="1" lang="en-US" b="1" dirty="0" smtClean="0"/>
              <a:t>CPU time wasted </a:t>
            </a:r>
            <a:r>
              <a:rPr kumimoji="1" lang="en-US" smtClean="0"/>
              <a:t>in Synchronous CA.</a:t>
            </a:r>
            <a:endParaRPr kumimoji="1" lang="en-US" dirty="0" smtClean="0"/>
          </a:p>
          <a:p>
            <a:pPr>
              <a:buClr>
                <a:schemeClr val="accent1"/>
              </a:buClr>
              <a:buSzPct val="70000"/>
            </a:pPr>
            <a:r>
              <a:rPr kumimoji="1" lang="en-US" b="1" dirty="0" smtClean="0">
                <a:solidFill>
                  <a:srgbClr val="FF0000"/>
                </a:solidFill>
              </a:rPr>
              <a:t>SOLUTION</a:t>
            </a:r>
            <a:r>
              <a:rPr kumimoji="1" lang="en-US" b="1" smtClean="0">
                <a:solidFill>
                  <a:srgbClr val="FF0000"/>
                </a:solidFill>
              </a:rPr>
              <a:t>: 	C</a:t>
            </a:r>
            <a:r>
              <a:rPr kumimoji="1" lang="en-US" smtClean="0">
                <a:solidFill>
                  <a:srgbClr val="FF0000"/>
                </a:solidFill>
              </a:rPr>
              <a:t>onsider </a:t>
            </a:r>
            <a:r>
              <a:rPr kumimoji="1" lang="en-US" dirty="0" smtClean="0">
                <a:solidFill>
                  <a:srgbClr val="FF0000"/>
                </a:solidFill>
              </a:rPr>
              <a:t>a CA as a </a:t>
            </a:r>
            <a:r>
              <a:rPr kumimoji="1" lang="en-US" smtClean="0">
                <a:solidFill>
                  <a:srgbClr val="FF0000"/>
                </a:solidFill>
              </a:rPr>
              <a:t>discrete-event model.</a:t>
            </a:r>
          </a:p>
          <a:p>
            <a:pPr>
              <a:buClr>
                <a:schemeClr val="accent1"/>
              </a:buClr>
              <a:buSzPct val="70000"/>
            </a:pPr>
            <a:r>
              <a:rPr kumimoji="1" lang="en-US">
                <a:solidFill>
                  <a:srgbClr val="FF0000"/>
                </a:solidFill>
              </a:rPr>
              <a:t>	</a:t>
            </a:r>
            <a:r>
              <a:rPr kumimoji="1" lang="en-US" smtClean="0">
                <a:solidFill>
                  <a:srgbClr val="FF0000"/>
                </a:solidFill>
              </a:rPr>
              <a:t>		An </a:t>
            </a:r>
            <a:r>
              <a:rPr kumimoji="1" lang="en-US" dirty="0" smtClean="0">
                <a:solidFill>
                  <a:srgbClr val="FF0000"/>
                </a:solidFill>
              </a:rPr>
              <a:t>asynchronous solution can be used.</a:t>
            </a:r>
            <a:r>
              <a:rPr kumimoji="1" lang="en-US" dirty="0" smtClean="0"/>
              <a:t/>
            </a:r>
            <a:br>
              <a:rPr kumimoji="1" lang="en-US" dirty="0" smtClean="0"/>
            </a:br>
            <a:endParaRPr kumimoji="1" lang="en-US" dirty="0" smtClean="0"/>
          </a:p>
          <a:p>
            <a:pPr>
              <a:buClr>
                <a:schemeClr val="accent1"/>
              </a:buClr>
              <a:buSzPct val="70000"/>
            </a:pPr>
            <a:r>
              <a:rPr kumimoji="1" lang="en-US" smtClean="0"/>
              <a:t>A DEVS Approach:</a:t>
            </a:r>
          </a:p>
          <a:p>
            <a:pPr>
              <a:buClr>
                <a:schemeClr val="accent1"/>
              </a:buClr>
              <a:buSzPct val="70000"/>
            </a:pPr>
            <a:r>
              <a:rPr lang="en-US" b="1">
                <a:latin typeface="Symbol" pitchFamily="18" charset="2"/>
                <a:cs typeface="Arial" pitchFamily="34" charset="0"/>
              </a:rPr>
              <a:t>- </a:t>
            </a:r>
            <a:r>
              <a:rPr kumimoji="1" lang="en-US" smtClean="0"/>
              <a:t>Formal </a:t>
            </a:r>
            <a:r>
              <a:rPr kumimoji="1" lang="en-US" dirty="0" smtClean="0"/>
              <a:t>modeling: verification tasks improved</a:t>
            </a:r>
          </a:p>
          <a:p>
            <a:pPr>
              <a:buClr>
                <a:schemeClr val="accent1"/>
              </a:buClr>
              <a:buSzPct val="70000"/>
            </a:pPr>
            <a:r>
              <a:rPr lang="en-US" b="1" dirty="0">
                <a:latin typeface="Symbol" pitchFamily="18" charset="2"/>
                <a:cs typeface="Arial" pitchFamily="34" charset="0"/>
              </a:rPr>
              <a:t>- </a:t>
            </a:r>
            <a:r>
              <a:rPr kumimoji="1" lang="en-US" dirty="0" smtClean="0"/>
              <a:t>Timing delays for the </a:t>
            </a:r>
            <a:r>
              <a:rPr kumimoji="1" lang="en-US" smtClean="0"/>
              <a:t>cell behavior: time description added</a:t>
            </a:r>
            <a:endParaRPr kumimoji="1" lang="en-US" dirty="0" smtClean="0"/>
          </a:p>
          <a:p>
            <a:pPr>
              <a:buClr>
                <a:schemeClr val="accent1"/>
              </a:buClr>
              <a:buSzPct val="70000"/>
            </a:pPr>
            <a:r>
              <a:rPr lang="en-US" b="1" dirty="0">
                <a:latin typeface="Symbol" pitchFamily="18" charset="2"/>
                <a:cs typeface="Arial" pitchFamily="34" charset="0"/>
              </a:rPr>
              <a:t>- </a:t>
            </a:r>
            <a:r>
              <a:rPr kumimoji="1" lang="en-US" dirty="0" smtClean="0"/>
              <a:t>Individual cells: </a:t>
            </a:r>
            <a:r>
              <a:rPr kumimoji="1" lang="en-US" b="1" dirty="0" smtClean="0"/>
              <a:t>atomic models</a:t>
            </a:r>
          </a:p>
          <a:p>
            <a:pPr>
              <a:buClr>
                <a:schemeClr val="accent1"/>
              </a:buClr>
              <a:buSzPct val="70000"/>
            </a:pPr>
            <a:r>
              <a:rPr lang="en-US" b="1" dirty="0">
                <a:latin typeface="Symbol" pitchFamily="18" charset="2"/>
                <a:cs typeface="Arial" pitchFamily="34" charset="0"/>
              </a:rPr>
              <a:t>- </a:t>
            </a:r>
            <a:r>
              <a:rPr kumimoji="1" lang="en-US" b="1" dirty="0" smtClean="0"/>
              <a:t>Automatic coupling </a:t>
            </a:r>
            <a:r>
              <a:rPr kumimoji="1" lang="en-US" dirty="0" smtClean="0"/>
              <a:t>between cells in a space</a:t>
            </a:r>
          </a:p>
          <a:p>
            <a:pPr>
              <a:buClr>
                <a:schemeClr val="accent1"/>
              </a:buClr>
              <a:buSzPct val="70000"/>
            </a:pPr>
            <a:r>
              <a:rPr lang="en-US" b="1" dirty="0">
                <a:latin typeface="Symbol" pitchFamily="18" charset="2"/>
                <a:cs typeface="Arial" pitchFamily="34" charset="0"/>
              </a:rPr>
              <a:t>- </a:t>
            </a:r>
            <a:r>
              <a:rPr kumimoji="1" lang="en-US" dirty="0" smtClean="0"/>
              <a:t>Hierarchical coupling with other DEVS models</a:t>
            </a:r>
          </a:p>
          <a:p>
            <a:pPr>
              <a:buClr>
                <a:schemeClr val="accent1"/>
              </a:buClr>
              <a:buSzPct val="70000"/>
            </a:pPr>
            <a:r>
              <a:rPr lang="en-US" b="1" dirty="0">
                <a:latin typeface="Symbol" pitchFamily="18" charset="2"/>
                <a:cs typeface="Arial" pitchFamily="34" charset="0"/>
              </a:rPr>
              <a:t>- </a:t>
            </a:r>
            <a:r>
              <a:rPr kumimoji="1" lang="en-US" dirty="0" smtClean="0"/>
              <a:t>Abstract simulation mechanism</a:t>
            </a:r>
            <a:endParaRPr kumimoji="1" lang="en-US" dirty="0"/>
          </a:p>
        </p:txBody>
      </p:sp>
      <p:sp>
        <p:nvSpPr>
          <p:cNvPr id="17411" name="Rectangle 5"/>
          <p:cNvSpPr>
            <a:spLocks noGrp="1" noChangeArrowheads="1"/>
          </p:cNvSpPr>
          <p:nvPr>
            <p:ph type="title"/>
          </p:nvPr>
        </p:nvSpPr>
        <p:spPr/>
        <p:txBody>
          <a:bodyPr>
            <a:normAutofit fontScale="90000"/>
          </a:bodyPr>
          <a:lstStyle/>
          <a:p>
            <a:r>
              <a:rPr lang="en-US" smtClean="0">
                <a:solidFill>
                  <a:srgbClr val="FF0000"/>
                </a:solidFill>
              </a:rPr>
              <a:t>Asynchronous</a:t>
            </a:r>
            <a:r>
              <a:rPr lang="en-US" smtClean="0"/>
              <a:t> Cellular Automata</a:t>
            </a:r>
            <a:endParaRPr lang="en-US" dirty="0" smtClean="0"/>
          </a:p>
        </p:txBody>
      </p:sp>
      <p:sp>
        <p:nvSpPr>
          <p:cNvPr id="5" name="Text Placeholder 4"/>
          <p:cNvSpPr>
            <a:spLocks noGrp="1"/>
          </p:cNvSpPr>
          <p:nvPr>
            <p:ph type="body" sz="quarter" idx="12"/>
          </p:nvPr>
        </p:nvSpPr>
        <p:spPr/>
        <p:txBody>
          <a:bodyPr/>
          <a:lstStyle/>
          <a:p>
            <a:endParaRPr lang="es-AR"/>
          </a:p>
        </p:txBody>
      </p:sp>
      <p:sp>
        <p:nvSpPr>
          <p:cNvPr id="6" name="Text Placeholder 5"/>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pic>
        <p:nvPicPr>
          <p:cNvPr id="18435" name="Picture 2"/>
          <p:cNvPicPr>
            <a:picLocks noChangeAspect="1" noChangeArrowheads="1"/>
          </p:cNvPicPr>
          <p:nvPr/>
        </p:nvPicPr>
        <p:blipFill rotWithShape="1">
          <a:blip r:embed="rId4" cstate="print">
            <a:clrChange>
              <a:clrFrom>
                <a:srgbClr val="FFFFFF"/>
              </a:clrFrom>
              <a:clrTo>
                <a:srgbClr val="FFFFFF">
                  <a:alpha val="0"/>
                </a:srgbClr>
              </a:clrTo>
            </a:clrChange>
          </a:blip>
          <a:srcRect t="17849"/>
          <a:stretch/>
        </p:blipFill>
        <p:spPr bwMode="auto">
          <a:xfrm>
            <a:off x="-225863" y="1269648"/>
            <a:ext cx="9664886" cy="2916272"/>
          </a:xfrm>
          <a:prstGeom prst="rect">
            <a:avLst/>
          </a:prstGeom>
          <a:noFill/>
          <a:ln w="9525">
            <a:noFill/>
            <a:miter lim="800000"/>
            <a:headEnd/>
            <a:tailEnd/>
          </a:ln>
        </p:spPr>
      </p:pic>
      <p:sp>
        <p:nvSpPr>
          <p:cNvPr id="8" name="Title 7"/>
          <p:cNvSpPr>
            <a:spLocks noGrp="1"/>
          </p:cNvSpPr>
          <p:nvPr>
            <p:ph type="title"/>
          </p:nvPr>
        </p:nvSpPr>
        <p:spPr>
          <a:xfrm>
            <a:off x="0" y="1"/>
            <a:ext cx="6156176" cy="685799"/>
          </a:xfrm>
        </p:spPr>
        <p:txBody>
          <a:bodyPr>
            <a:normAutofit fontScale="90000"/>
          </a:bodyPr>
          <a:lstStyle/>
          <a:p>
            <a:r>
              <a:rPr kumimoji="1" lang="en-US" kern="0" dirty="0" smtClean="0">
                <a:solidFill>
                  <a:srgbClr val="FF0000"/>
                </a:solidFill>
              </a:rPr>
              <a:t>Executable Asynchronous </a:t>
            </a:r>
            <a:r>
              <a:rPr kumimoji="1" lang="en-US" kern="0" dirty="0" smtClean="0"/>
              <a:t>Cellular Automata</a:t>
            </a:r>
            <a:endParaRPr lang="es-AR" dirty="0"/>
          </a:p>
        </p:txBody>
      </p:sp>
      <p:sp>
        <p:nvSpPr>
          <p:cNvPr id="9" name="Content Placeholder 8"/>
          <p:cNvSpPr>
            <a:spLocks noGrp="1"/>
          </p:cNvSpPr>
          <p:nvPr>
            <p:ph idx="1"/>
          </p:nvPr>
        </p:nvSpPr>
        <p:spPr>
          <a:xfrm>
            <a:off x="179512" y="4247464"/>
            <a:ext cx="8839200" cy="2254423"/>
          </a:xfrm>
        </p:spPr>
        <p:txBody>
          <a:bodyPr/>
          <a:lstStyle/>
          <a:p>
            <a:pPr>
              <a:buClr>
                <a:schemeClr val="accent1"/>
              </a:buClr>
              <a:buSzPct val="70000"/>
              <a:defRPr/>
            </a:pPr>
            <a:r>
              <a:rPr kumimoji="1" lang="en-US" b="1" dirty="0" smtClean="0">
                <a:solidFill>
                  <a:srgbClr val="FF0000"/>
                </a:solidFill>
              </a:rPr>
              <a:t>Imminent cells </a:t>
            </a:r>
            <a:r>
              <a:rPr kumimoji="1" lang="en-US" dirty="0" smtClean="0">
                <a:solidFill>
                  <a:srgbClr val="FF0000"/>
                </a:solidFill>
              </a:rPr>
              <a:t>list</a:t>
            </a:r>
            <a:r>
              <a:rPr kumimoji="1" lang="en-US" b="1" dirty="0" smtClean="0">
                <a:solidFill>
                  <a:srgbClr val="FF0000"/>
                </a:solidFill>
              </a:rPr>
              <a:t> </a:t>
            </a:r>
            <a:r>
              <a:rPr kumimoji="1" lang="en-US" b="1" dirty="0" err="1" smtClean="0">
                <a:solidFill>
                  <a:srgbClr val="FF0000"/>
                </a:solidFill>
              </a:rPr>
              <a:t>Cn</a:t>
            </a:r>
            <a:r>
              <a:rPr kumimoji="1" lang="en-US" dirty="0" smtClean="0"/>
              <a:t> is included to keep the information related with the </a:t>
            </a:r>
            <a:r>
              <a:rPr kumimoji="1" lang="en-US" u="sng" dirty="0" smtClean="0">
                <a:solidFill>
                  <a:srgbClr val="FF0000"/>
                </a:solidFill>
              </a:rPr>
              <a:t>next events expected</a:t>
            </a:r>
            <a:r>
              <a:rPr kumimoji="1" lang="en-US" dirty="0" smtClean="0">
                <a:solidFill>
                  <a:srgbClr val="FF0000"/>
                </a:solidFill>
              </a:rPr>
              <a:t> </a:t>
            </a:r>
            <a:r>
              <a:rPr kumimoji="1" lang="en-US" dirty="0" smtClean="0"/>
              <a:t>on each of the cells. </a:t>
            </a:r>
          </a:p>
          <a:p>
            <a:pPr>
              <a:buClr>
                <a:schemeClr val="accent1"/>
              </a:buClr>
              <a:buSzPct val="70000"/>
              <a:defRPr/>
            </a:pPr>
            <a:r>
              <a:rPr kumimoji="1" lang="en-US" dirty="0" smtClean="0"/>
              <a:t>Semantics of the </a:t>
            </a:r>
            <a:r>
              <a:rPr kumimoji="1" lang="en-US" b="1" dirty="0" smtClean="0"/>
              <a:t>global transition function </a:t>
            </a:r>
            <a:r>
              <a:rPr kumimoji="1" lang="en-US" dirty="0" smtClean="0"/>
              <a:t>are different from the </a:t>
            </a:r>
            <a:r>
              <a:rPr kumimoji="1" lang="en-US" smtClean="0"/>
              <a:t>synchronous case: Now executes </a:t>
            </a:r>
            <a:r>
              <a:rPr kumimoji="1" lang="en-US" b="1" i="1" dirty="0" smtClean="0"/>
              <a:t>only a group of non quiescent cells</a:t>
            </a:r>
            <a:r>
              <a:rPr kumimoji="1" lang="en-US" dirty="0" smtClean="0"/>
              <a:t> called the </a:t>
            </a:r>
            <a:r>
              <a:rPr kumimoji="1" lang="en-US" dirty="0" smtClean="0">
                <a:solidFill>
                  <a:srgbClr val="FF0000"/>
                </a:solidFill>
              </a:rPr>
              <a:t>imminent</a:t>
            </a:r>
            <a:r>
              <a:rPr kumimoji="1" lang="en-US" dirty="0" smtClean="0"/>
              <a:t>, performed simultaneously in all the </a:t>
            </a:r>
            <a:r>
              <a:rPr kumimoji="1" lang="en-US" smtClean="0"/>
              <a:t>imminent cells, </a:t>
            </a:r>
            <a:r>
              <a:rPr kumimoji="1" lang="en-US" dirty="0" smtClean="0"/>
              <a:t>for a given time.</a:t>
            </a:r>
            <a:endParaRPr kumimoji="1" lang="es-AR" dirty="0" smtClean="0"/>
          </a:p>
          <a:p>
            <a:pPr>
              <a:defRPr/>
            </a:pPr>
            <a:endParaRPr kumimoji="1" lang="es-AR" dirty="0" smtClean="0"/>
          </a:p>
          <a:p>
            <a:pPr>
              <a:buClr>
                <a:schemeClr val="accent1"/>
              </a:buClr>
              <a:buSzPct val="70000"/>
              <a:defRPr/>
            </a:pPr>
            <a:endParaRPr kumimoji="1" lang="en-US" dirty="0" smtClean="0"/>
          </a:p>
          <a:p>
            <a:endParaRPr lang="es-AR" dirty="0"/>
          </a:p>
        </p:txBody>
      </p:sp>
      <p:sp>
        <p:nvSpPr>
          <p:cNvPr id="10" name="Text Placeholder 9"/>
          <p:cNvSpPr>
            <a:spLocks noGrp="1"/>
          </p:cNvSpPr>
          <p:nvPr>
            <p:ph type="body" sz="quarter" idx="12"/>
          </p:nvPr>
        </p:nvSpPr>
        <p:spPr>
          <a:xfrm>
            <a:off x="4572000" y="0"/>
            <a:ext cx="4572000" cy="685800"/>
          </a:xfrm>
        </p:spPr>
        <p:txBody>
          <a:bodyPr/>
          <a:lstStyle/>
          <a:p>
            <a:endParaRPr lang="es-AR" dirty="0"/>
          </a:p>
        </p:txBody>
      </p:sp>
      <p:sp>
        <p:nvSpPr>
          <p:cNvPr id="11" name="Text Placeholder 10"/>
          <p:cNvSpPr>
            <a:spLocks noGrp="1"/>
          </p:cNvSpPr>
          <p:nvPr>
            <p:ph type="body" sz="quarter" idx="13"/>
          </p:nvPr>
        </p:nvSpPr>
        <p:spPr/>
        <p:txBody>
          <a:bodyPr/>
          <a:lstStyle/>
          <a:p>
            <a:endParaRPr lang="es-AR" dirty="0"/>
          </a:p>
        </p:txBody>
      </p:sp>
      <p:pic>
        <p:nvPicPr>
          <p:cNvPr id="12" name="Picture 2"/>
          <p:cNvPicPr>
            <a:picLocks noChangeAspect="1" noChangeArrowheads="1"/>
          </p:cNvPicPr>
          <p:nvPr/>
        </p:nvPicPr>
        <p:blipFill rotWithShape="1">
          <a:blip r:embed="rId4" cstate="print">
            <a:clrChange>
              <a:clrFrom>
                <a:srgbClr val="FFFFFF"/>
              </a:clrFrom>
              <a:clrTo>
                <a:srgbClr val="FFFFFF">
                  <a:alpha val="0"/>
                </a:srgbClr>
              </a:clrTo>
            </a:clrChange>
          </a:blip>
          <a:srcRect l="26245" r="26224" b="83868"/>
          <a:stretch/>
        </p:blipFill>
        <p:spPr bwMode="auto">
          <a:xfrm>
            <a:off x="534820" y="532108"/>
            <a:ext cx="7642312" cy="952676"/>
          </a:xfrm>
          <a:prstGeom prst="rect">
            <a:avLst/>
          </a:prstGeom>
          <a:noFill/>
          <a:ln w="9525">
            <a:noFill/>
            <a:miter lim="800000"/>
            <a:headEnd/>
            <a:tailEnd/>
          </a:ln>
        </p:spPr>
      </p:pic>
      <p:cxnSp>
        <p:nvCxnSpPr>
          <p:cNvPr id="3" name="Straight Connector 2"/>
          <p:cNvCxnSpPr/>
          <p:nvPr/>
        </p:nvCxnSpPr>
        <p:spPr bwMode="auto">
          <a:xfrm>
            <a:off x="1763688" y="1884174"/>
            <a:ext cx="4941912" cy="0"/>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6469360" y="1608480"/>
            <a:ext cx="792088" cy="0"/>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ight Arrow 13"/>
          <p:cNvSpPr/>
          <p:nvPr/>
        </p:nvSpPr>
        <p:spPr bwMode="auto">
          <a:xfrm>
            <a:off x="107504" y="2164224"/>
            <a:ext cx="395536" cy="288032"/>
          </a:xfrm>
          <a:prstGeom prst="rightArrow">
            <a:avLst/>
          </a:prstGeom>
          <a:solidFill>
            <a:schemeClr val="tx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 name="Right Arrow 14"/>
          <p:cNvSpPr/>
          <p:nvPr/>
        </p:nvSpPr>
        <p:spPr bwMode="auto">
          <a:xfrm>
            <a:off x="107504" y="2711160"/>
            <a:ext cx="395536" cy="288032"/>
          </a:xfrm>
          <a:prstGeom prst="rightArrow">
            <a:avLst/>
          </a:prstGeom>
          <a:solidFill>
            <a:schemeClr val="tx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57000"/>
            <a:lum/>
          </a:blip>
          <a:srcRect/>
          <a:stretch>
            <a:fillRect l="-3000" r="-3000"/>
          </a:stretch>
        </a:blipFill>
        <a:effectLst/>
      </p:bgPr>
    </p:bg>
    <p:spTree>
      <p:nvGrpSpPr>
        <p:cNvPr id="1" name=""/>
        <p:cNvGrpSpPr/>
        <p:nvPr/>
      </p:nvGrpSpPr>
      <p:grpSpPr>
        <a:xfrm>
          <a:off x="0" y="0"/>
          <a:ext cx="0" cy="0"/>
          <a:chOff x="0" y="0"/>
          <a:chExt cx="0" cy="0"/>
        </a:xfrm>
      </p:grpSpPr>
      <p:graphicFrame>
        <p:nvGraphicFramePr>
          <p:cNvPr id="2050" name="Object 1032"/>
          <p:cNvGraphicFramePr>
            <a:graphicFrameLocks noChangeAspect="1"/>
          </p:cNvGraphicFramePr>
          <p:nvPr>
            <p:extLst>
              <p:ext uri="{D42A27DB-BD31-4B8C-83A1-F6EECF244321}">
                <p14:modId xmlns:p14="http://schemas.microsoft.com/office/powerpoint/2010/main" val="2238806936"/>
              </p:ext>
            </p:extLst>
          </p:nvPr>
        </p:nvGraphicFramePr>
        <p:xfrm>
          <a:off x="-31750" y="2984500"/>
          <a:ext cx="9050338" cy="3395663"/>
        </p:xfrm>
        <a:graphic>
          <a:graphicData uri="http://schemas.openxmlformats.org/presentationml/2006/ole">
            <mc:AlternateContent xmlns:mc="http://schemas.openxmlformats.org/markup-compatibility/2006">
              <mc:Choice xmlns:v="urn:schemas-microsoft-com:vml" Requires="v">
                <p:oleObj spid="_x0000_s2093" name="Document" r:id="rId6" imgW="8421615" imgH="3136945" progId="Word.Document.8">
                  <p:embed/>
                </p:oleObj>
              </mc:Choice>
              <mc:Fallback>
                <p:oleObj name="Document" r:id="rId6" imgW="8421615" imgH="3136945" progId="Word.Document.8">
                  <p:embed/>
                  <p:pic>
                    <p:nvPicPr>
                      <p:cNvPr id="0" name="Object 1032"/>
                      <p:cNvPicPr>
                        <a:picLocks noChangeAspect="1" noChangeArrowheads="1"/>
                      </p:cNvPicPr>
                      <p:nvPr/>
                    </p:nvPicPr>
                    <p:blipFill>
                      <a:blip r:embed="rId7"/>
                      <a:srcRect/>
                      <a:stretch>
                        <a:fillRect/>
                      </a:stretch>
                    </p:blipFill>
                    <p:spPr bwMode="auto">
                      <a:xfrm>
                        <a:off x="-31750" y="2984500"/>
                        <a:ext cx="9050338" cy="3395663"/>
                      </a:xfrm>
                      <a:prstGeom prst="rect">
                        <a:avLst/>
                      </a:prstGeom>
                      <a:noFill/>
                      <a:extLst/>
                    </p:spPr>
                  </p:pic>
                </p:oleObj>
              </mc:Fallback>
            </mc:AlternateContent>
          </a:graphicData>
        </a:graphic>
      </p:graphicFrame>
      <p:sp>
        <p:nvSpPr>
          <p:cNvPr id="5" name="Content Placeholder 4"/>
          <p:cNvSpPr>
            <a:spLocks noGrp="1"/>
          </p:cNvSpPr>
          <p:nvPr>
            <p:ph idx="1"/>
          </p:nvPr>
        </p:nvSpPr>
        <p:spPr>
          <a:xfrm>
            <a:off x="152400" y="764705"/>
            <a:ext cx="8839200" cy="2304256"/>
          </a:xfrm>
        </p:spPr>
        <p:txBody>
          <a:bodyPr/>
          <a:lstStyle/>
          <a:p>
            <a:pPr>
              <a:spcBef>
                <a:spcPts val="900"/>
              </a:spcBef>
              <a:spcAft>
                <a:spcPts val="300"/>
              </a:spcAft>
            </a:pPr>
            <a:r>
              <a:rPr kumimoji="1" lang="en-US" b="1" dirty="0" smtClean="0"/>
              <a:t>Cell-DEVS </a:t>
            </a:r>
            <a:r>
              <a:rPr kumimoji="1" lang="en-US" dirty="0" smtClean="0"/>
              <a:t>is a combination of </a:t>
            </a:r>
            <a:r>
              <a:rPr kumimoji="1" lang="en-US" b="1" dirty="0" smtClean="0"/>
              <a:t>DEVS and CA </a:t>
            </a:r>
            <a:r>
              <a:rPr kumimoji="1" lang="en-US" dirty="0" smtClean="0"/>
              <a:t>with </a:t>
            </a:r>
            <a:r>
              <a:rPr kumimoji="1" lang="en-US" dirty="0" smtClean="0">
                <a:solidFill>
                  <a:srgbClr val="FF0000"/>
                </a:solidFill>
              </a:rPr>
              <a:t>explicit timing delays</a:t>
            </a:r>
            <a:r>
              <a:rPr kumimoji="1" lang="en-US" dirty="0" smtClean="0"/>
              <a:t>.</a:t>
            </a:r>
          </a:p>
          <a:p>
            <a:pPr>
              <a:spcBef>
                <a:spcPts val="900"/>
              </a:spcBef>
              <a:spcAft>
                <a:spcPts val="300"/>
              </a:spcAft>
            </a:pPr>
            <a:r>
              <a:rPr kumimoji="1" lang="en-US" b="1" dirty="0" smtClean="0"/>
              <a:t>Basic models: </a:t>
            </a:r>
            <a:r>
              <a:rPr kumimoji="1" lang="en-US" dirty="0" smtClean="0"/>
              <a:t>Atomic cells. Automatic coupling mechanism.</a:t>
            </a:r>
          </a:p>
          <a:p>
            <a:pPr>
              <a:spcBef>
                <a:spcPts val="900"/>
              </a:spcBef>
              <a:spcAft>
                <a:spcPts val="300"/>
              </a:spcAft>
            </a:pPr>
            <a:r>
              <a:rPr kumimoji="1" lang="en-US" b="1" dirty="0" smtClean="0"/>
              <a:t>Discrete-Events cell spaces</a:t>
            </a:r>
            <a:r>
              <a:rPr kumimoji="1" lang="en-US" b="1" smtClean="0"/>
              <a:t>: </a:t>
            </a:r>
            <a:r>
              <a:rPr kumimoji="1" lang="en-US" smtClean="0"/>
              <a:t>transport delays or </a:t>
            </a:r>
            <a:r>
              <a:rPr kumimoji="1" lang="en-US" dirty="0" smtClean="0"/>
              <a:t>inertial delays.</a:t>
            </a:r>
          </a:p>
          <a:p>
            <a:pPr>
              <a:spcBef>
                <a:spcPts val="900"/>
              </a:spcBef>
              <a:spcAft>
                <a:spcPts val="300"/>
              </a:spcAft>
            </a:pPr>
            <a:r>
              <a:rPr kumimoji="1" lang="en-US" b="1" dirty="0" smtClean="0"/>
              <a:t>Abstract simulation mechanism: </a:t>
            </a:r>
            <a:r>
              <a:rPr kumimoji="1" lang="en-US" dirty="0" smtClean="0"/>
              <a:t>hierarchical/flat.</a:t>
            </a:r>
            <a:endParaRPr lang="en-US" sz="1600" dirty="0">
              <a:latin typeface="Arial" pitchFamily="34" charset="0"/>
            </a:endParaRPr>
          </a:p>
        </p:txBody>
      </p:sp>
      <p:sp>
        <p:nvSpPr>
          <p:cNvPr id="2052" name="Rectangle 1033"/>
          <p:cNvSpPr>
            <a:spLocks noGrp="1" noChangeArrowheads="1"/>
          </p:cNvSpPr>
          <p:nvPr>
            <p:ph type="title"/>
          </p:nvPr>
        </p:nvSpPr>
        <p:spPr/>
        <p:txBody>
          <a:bodyPr/>
          <a:lstStyle/>
          <a:p>
            <a:r>
              <a:rPr lang="en-US" smtClean="0"/>
              <a:t>Timed Cell-DEVS</a:t>
            </a:r>
          </a:p>
        </p:txBody>
      </p:sp>
      <p:sp>
        <p:nvSpPr>
          <p:cNvPr id="6" name="Text Placeholder 5"/>
          <p:cNvSpPr>
            <a:spLocks noGrp="1"/>
          </p:cNvSpPr>
          <p:nvPr>
            <p:ph type="body" sz="quarter" idx="12"/>
          </p:nvPr>
        </p:nvSpPr>
        <p:spPr/>
        <p:txBody>
          <a:bodyPr/>
          <a:lstStyle/>
          <a:p>
            <a:endParaRPr lang="es-AR"/>
          </a:p>
        </p:txBody>
      </p:sp>
      <p:sp>
        <p:nvSpPr>
          <p:cNvPr id="7" name="Text Placeholder 6"/>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57000"/>
            <a:lum/>
          </a:blip>
          <a:srcRect/>
          <a:stretch>
            <a:fillRect l="-3000" r="-3000"/>
          </a:stretch>
        </a:blipFill>
        <a:effectLst/>
      </p:bgPr>
    </p:bg>
    <p:spTree>
      <p:nvGrpSpPr>
        <p:cNvPr id="1" name=""/>
        <p:cNvGrpSpPr/>
        <p:nvPr/>
      </p:nvGrpSpPr>
      <p:grpSpPr>
        <a:xfrm>
          <a:off x="0" y="0"/>
          <a:ext cx="0" cy="0"/>
          <a:chOff x="0" y="0"/>
          <a:chExt cx="0" cy="0"/>
        </a:xfrm>
      </p:grpSpPr>
      <p:graphicFrame>
        <p:nvGraphicFramePr>
          <p:cNvPr id="3074" name="Object 3"/>
          <p:cNvGraphicFramePr>
            <a:graphicFrameLocks noGrp="1" noChangeAspect="1"/>
          </p:cNvGraphicFramePr>
          <p:nvPr>
            <p:ph idx="1"/>
            <p:extLst>
              <p:ext uri="{D42A27DB-BD31-4B8C-83A1-F6EECF244321}">
                <p14:modId xmlns:p14="http://schemas.microsoft.com/office/powerpoint/2010/main" val="840555400"/>
              </p:ext>
            </p:extLst>
          </p:nvPr>
        </p:nvGraphicFramePr>
        <p:xfrm>
          <a:off x="245994" y="1978898"/>
          <a:ext cx="2592288" cy="2153099"/>
        </p:xfrm>
        <a:graphic>
          <a:graphicData uri="http://schemas.openxmlformats.org/presentationml/2006/ole">
            <mc:AlternateContent xmlns:mc="http://schemas.openxmlformats.org/markup-compatibility/2006">
              <mc:Choice xmlns:v="urn:schemas-microsoft-com:vml" Requires="v">
                <p:oleObj spid="_x0000_s3125" name="Bitmap Image" r:id="rId5" imgW="2305177" imgH="1914474" progId="Paint.Picture">
                  <p:embed/>
                </p:oleObj>
              </mc:Choice>
              <mc:Fallback>
                <p:oleObj name="Bitmap Image" r:id="rId5" imgW="2305177" imgH="1914474" progId="Paint.Picture">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994" y="1978898"/>
                        <a:ext cx="2592288" cy="2153099"/>
                      </a:xfrm>
                      <a:prstGeom prst="rect">
                        <a:avLst/>
                      </a:prstGeom>
                      <a:noFill/>
                      <a:ln w="9525">
                        <a:solidFill>
                          <a:schemeClr val="tx1"/>
                        </a:solidFill>
                        <a:miter lim="800000"/>
                        <a:headEnd/>
                        <a:tailEnd/>
                      </a:ln>
                      <a:extLst/>
                    </p:spPr>
                  </p:pic>
                </p:oleObj>
              </mc:Fallback>
            </mc:AlternateContent>
          </a:graphicData>
        </a:graphic>
      </p:graphicFrame>
      <p:sp>
        <p:nvSpPr>
          <p:cNvPr id="3076" name="Rectangle 2"/>
          <p:cNvSpPr>
            <a:spLocks noGrp="1" noChangeArrowheads="1"/>
          </p:cNvSpPr>
          <p:nvPr>
            <p:ph type="title"/>
          </p:nvPr>
        </p:nvSpPr>
        <p:spPr/>
        <p:txBody>
          <a:bodyPr/>
          <a:lstStyle/>
          <a:p>
            <a:r>
              <a:rPr lang="en-US" smtClean="0"/>
              <a:t>Cell-DEVS Atomic Models</a:t>
            </a:r>
          </a:p>
        </p:txBody>
      </p:sp>
      <p:sp>
        <p:nvSpPr>
          <p:cNvPr id="8" name="Text Placeholder 7"/>
          <p:cNvSpPr>
            <a:spLocks noGrp="1"/>
          </p:cNvSpPr>
          <p:nvPr>
            <p:ph type="body" sz="quarter" idx="12"/>
          </p:nvPr>
        </p:nvSpPr>
        <p:spPr/>
        <p:txBody>
          <a:bodyPr/>
          <a:lstStyle/>
          <a:p>
            <a:endParaRPr lang="es-AR"/>
          </a:p>
        </p:txBody>
      </p:sp>
      <p:sp>
        <p:nvSpPr>
          <p:cNvPr id="9" name="Text Placeholder 8"/>
          <p:cNvSpPr>
            <a:spLocks noGrp="1"/>
          </p:cNvSpPr>
          <p:nvPr>
            <p:ph type="body" sz="quarter" idx="13"/>
          </p:nvPr>
        </p:nvSpPr>
        <p:spPr/>
        <p:txBody>
          <a:bodyPr/>
          <a:lstStyle/>
          <a:p>
            <a:endParaRPr lang="es-AR"/>
          </a:p>
        </p:txBody>
      </p:sp>
      <p:sp>
        <p:nvSpPr>
          <p:cNvPr id="3077" name="Text Box 5"/>
          <p:cNvSpPr txBox="1">
            <a:spLocks noChangeArrowheads="1"/>
          </p:cNvSpPr>
          <p:nvPr/>
        </p:nvSpPr>
        <p:spPr bwMode="auto">
          <a:xfrm>
            <a:off x="237973" y="4109119"/>
            <a:ext cx="7790411" cy="2400657"/>
          </a:xfrm>
          <a:prstGeom prst="rect">
            <a:avLst/>
          </a:prstGeom>
          <a:noFill/>
          <a:ln w="9525">
            <a:noFill/>
            <a:miter lim="800000"/>
            <a:headEnd/>
            <a:tailEnd/>
          </a:ln>
        </p:spPr>
        <p:txBody>
          <a:bodyPr wrap="square">
            <a:spAutoFit/>
          </a:bodyPr>
          <a:lstStyle/>
          <a:p>
            <a:pPr algn="l"/>
            <a:r>
              <a:rPr lang="en-US" b="1" smtClean="0">
                <a:latin typeface="+mn-lt"/>
              </a:rPr>
              <a:t>        </a:t>
            </a:r>
            <a:r>
              <a:rPr lang="en-US" sz="1800" b="1">
                <a:latin typeface="+mn-lt"/>
              </a:rPr>
              <a:t>Transport </a:t>
            </a:r>
            <a:r>
              <a:rPr lang="en-US" sz="1800" b="1" smtClean="0">
                <a:latin typeface="+mn-lt"/>
              </a:rPr>
              <a:t>Delay</a:t>
            </a:r>
            <a:r>
              <a:rPr lang="en-US" sz="1800" b="1" dirty="0">
                <a:latin typeface="+mn-lt"/>
              </a:rPr>
              <a:t>		</a:t>
            </a:r>
            <a:r>
              <a:rPr lang="en-US" sz="1800" b="1">
                <a:latin typeface="+mn-lt"/>
              </a:rPr>
              <a:t>	</a:t>
            </a:r>
            <a:r>
              <a:rPr lang="en-US" sz="1800" b="1" smtClean="0">
                <a:latin typeface="+mn-lt"/>
              </a:rPr>
              <a:t>Inertial Delay</a:t>
            </a:r>
          </a:p>
          <a:p>
            <a:pPr algn="l"/>
            <a:r>
              <a:rPr lang="en-US" sz="1800" smtClean="0">
                <a:latin typeface="+mn-lt"/>
              </a:rPr>
              <a:t>(with memory, no preemption)                    (with preemption, no memory)</a:t>
            </a:r>
            <a:endParaRPr lang="en-US" smtClean="0">
              <a:latin typeface="+mn-lt"/>
            </a:endParaRPr>
          </a:p>
          <a:p>
            <a:pPr algn="l">
              <a:buFontTx/>
              <a:buChar char="•"/>
            </a:pPr>
            <a:endParaRPr lang="en-US" dirty="0">
              <a:latin typeface="+mn-lt"/>
            </a:endParaRPr>
          </a:p>
          <a:p>
            <a:pPr algn="l"/>
            <a:r>
              <a:rPr lang="en-US" sz="2000" dirty="0" smtClean="0">
                <a:latin typeface="Symbol" pitchFamily="18" charset="2"/>
              </a:rPr>
              <a:t>-</a:t>
            </a:r>
            <a:r>
              <a:rPr lang="en-US" sz="2000" dirty="0" smtClean="0">
                <a:latin typeface="+mn-lt"/>
              </a:rPr>
              <a:t>  </a:t>
            </a:r>
            <a:r>
              <a:rPr lang="en-US" sz="2000" b="1" dirty="0" smtClean="0">
                <a:latin typeface="+mn-lt"/>
              </a:rPr>
              <a:t>N </a:t>
            </a:r>
            <a:r>
              <a:rPr lang="en-US" sz="2000" b="1" dirty="0">
                <a:latin typeface="+mn-lt"/>
              </a:rPr>
              <a:t>inputs </a:t>
            </a:r>
            <a:r>
              <a:rPr lang="en-US" sz="2000" dirty="0">
                <a:latin typeface="+mn-lt"/>
              </a:rPr>
              <a:t>to a </a:t>
            </a:r>
            <a:r>
              <a:rPr lang="en-US" sz="2000">
                <a:latin typeface="+mn-lt"/>
              </a:rPr>
              <a:t>given </a:t>
            </a:r>
            <a:r>
              <a:rPr lang="en-US" sz="2000" smtClean="0">
                <a:latin typeface="+mn-lt"/>
              </a:rPr>
              <a:t>cell (size </a:t>
            </a:r>
            <a:r>
              <a:rPr lang="en-US" sz="2000" b="1">
                <a:latin typeface="Symbol" pitchFamily="18" charset="2"/>
              </a:rPr>
              <a:t>h</a:t>
            </a:r>
            <a:r>
              <a:rPr lang="en-US" sz="2000" smtClean="0">
                <a:latin typeface="+mn-lt"/>
              </a:rPr>
              <a:t>)</a:t>
            </a:r>
            <a:endParaRPr lang="en-US" sz="2000" dirty="0">
              <a:latin typeface="+mn-lt"/>
            </a:endParaRPr>
          </a:p>
          <a:p>
            <a:pPr algn="l"/>
            <a:r>
              <a:rPr lang="en-US" sz="2000" dirty="0" smtClean="0">
                <a:latin typeface="Symbol" pitchFamily="18" charset="2"/>
              </a:rPr>
              <a:t>-</a:t>
            </a:r>
            <a:r>
              <a:rPr lang="en-US" sz="2000" dirty="0" smtClean="0">
                <a:latin typeface="+mn-lt"/>
              </a:rPr>
              <a:t>  </a:t>
            </a:r>
            <a:r>
              <a:rPr lang="en-US" sz="2000" b="1" dirty="0" smtClean="0">
                <a:latin typeface="+mn-lt"/>
              </a:rPr>
              <a:t>Computing</a:t>
            </a:r>
            <a:r>
              <a:rPr lang="en-US" sz="2000" dirty="0" smtClean="0">
                <a:latin typeface="+mn-lt"/>
              </a:rPr>
              <a:t> </a:t>
            </a:r>
            <a:r>
              <a:rPr lang="en-US" sz="2000" dirty="0">
                <a:latin typeface="+mn-lt"/>
              </a:rPr>
              <a:t>a </a:t>
            </a:r>
            <a:r>
              <a:rPr lang="en-US" sz="2000">
                <a:latin typeface="+mn-lt"/>
              </a:rPr>
              <a:t>local </a:t>
            </a:r>
            <a:r>
              <a:rPr lang="en-US" sz="2000" smtClean="0">
                <a:latin typeface="+mn-lt"/>
              </a:rPr>
              <a:t>function </a:t>
            </a:r>
            <a:r>
              <a:rPr lang="en-US" b="1">
                <a:latin typeface="Symbol" pitchFamily="18" charset="2"/>
              </a:rPr>
              <a:t>t</a:t>
            </a:r>
            <a:endParaRPr lang="en-US" sz="2000" b="1" dirty="0">
              <a:latin typeface="+mn-lt"/>
            </a:endParaRPr>
          </a:p>
          <a:p>
            <a:pPr algn="l"/>
            <a:r>
              <a:rPr lang="en-US" sz="2000" dirty="0" smtClean="0">
                <a:latin typeface="Symbol" pitchFamily="18" charset="2"/>
              </a:rPr>
              <a:t>-</a:t>
            </a:r>
            <a:r>
              <a:rPr lang="en-US" sz="2000" dirty="0" smtClean="0">
                <a:latin typeface="+mn-lt"/>
              </a:rPr>
              <a:t>  </a:t>
            </a:r>
            <a:r>
              <a:rPr lang="en-US" sz="2000" b="1" dirty="0" smtClean="0">
                <a:latin typeface="+mn-lt"/>
              </a:rPr>
              <a:t>Inertial </a:t>
            </a:r>
            <a:r>
              <a:rPr lang="en-US" sz="2000" b="1" dirty="0">
                <a:latin typeface="+mn-lt"/>
              </a:rPr>
              <a:t>or </a:t>
            </a:r>
            <a:r>
              <a:rPr lang="en-US" sz="2000" b="1">
                <a:latin typeface="+mn-lt"/>
              </a:rPr>
              <a:t>Transport </a:t>
            </a:r>
            <a:r>
              <a:rPr lang="en-US" sz="2000" b="1" i="1" smtClean="0">
                <a:latin typeface="+mn-lt"/>
              </a:rPr>
              <a:t>Delay d</a:t>
            </a:r>
            <a:endParaRPr lang="en-US" sz="2000" b="1" i="1" dirty="0">
              <a:latin typeface="+mn-lt"/>
            </a:endParaRPr>
          </a:p>
          <a:p>
            <a:pPr algn="l"/>
            <a:r>
              <a:rPr lang="en-US" sz="2000" smtClean="0">
                <a:latin typeface="Symbol" pitchFamily="18" charset="2"/>
              </a:rPr>
              <a:t>-</a:t>
            </a:r>
            <a:r>
              <a:rPr lang="en-US" sz="2000" smtClean="0">
                <a:latin typeface="+mn-lt"/>
              </a:rPr>
              <a:t>  </a:t>
            </a:r>
            <a:r>
              <a:rPr lang="en-US" sz="2000" b="1" smtClean="0">
                <a:latin typeface="+mn-lt"/>
              </a:rPr>
              <a:t>Outputs,</a:t>
            </a:r>
            <a:r>
              <a:rPr lang="en-US" sz="2000" smtClean="0">
                <a:latin typeface="+mn-lt"/>
              </a:rPr>
              <a:t> </a:t>
            </a:r>
            <a:r>
              <a:rPr lang="en-US" sz="2000" dirty="0">
                <a:solidFill>
                  <a:srgbClr val="FF0000"/>
                </a:solidFill>
                <a:latin typeface="+mn-lt"/>
              </a:rPr>
              <a:t>only if the cell state changes</a:t>
            </a:r>
          </a:p>
        </p:txBody>
      </p:sp>
      <p:pic>
        <p:nvPicPr>
          <p:cNvPr id="2" name="Picture 1"/>
          <p:cNvPicPr>
            <a:picLocks noChangeAspect="1"/>
          </p:cNvPicPr>
          <p:nvPr/>
        </p:nvPicPr>
        <p:blipFill rotWithShape="1">
          <a:blip r:embed="rId7"/>
          <a:srcRect l="-1" r="2146"/>
          <a:stretch/>
        </p:blipFill>
        <p:spPr>
          <a:xfrm>
            <a:off x="3491880" y="1303915"/>
            <a:ext cx="4392488" cy="2855611"/>
          </a:xfrm>
          <a:prstGeom prst="rect">
            <a:avLst/>
          </a:prstGeom>
          <a:ln>
            <a:solidFill>
              <a:schemeClr val="tx2">
                <a:lumMod val="50000"/>
              </a:schemeClr>
            </a:solidFill>
          </a:ln>
        </p:spPr>
      </p:pic>
      <p:sp>
        <p:nvSpPr>
          <p:cNvPr id="3" name="Rectangle 2"/>
          <p:cNvSpPr/>
          <p:nvPr/>
        </p:nvSpPr>
        <p:spPr bwMode="auto">
          <a:xfrm>
            <a:off x="5364088" y="3501008"/>
            <a:ext cx="936104" cy="216024"/>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 name="Rectangle 3"/>
          <p:cNvSpPr/>
          <p:nvPr/>
        </p:nvSpPr>
        <p:spPr>
          <a:xfrm>
            <a:off x="5543834" y="2799581"/>
            <a:ext cx="561371" cy="461665"/>
          </a:xfrm>
          <a:prstGeom prst="rect">
            <a:avLst/>
          </a:prstGeom>
        </p:spPr>
        <p:txBody>
          <a:bodyPr wrap="none">
            <a:spAutoFit/>
          </a:bodyPr>
          <a:lstStyle/>
          <a:p>
            <a:r>
              <a:rPr lang="en-US" sz="1200" b="1" smtClean="0"/>
              <a:t>Delay</a:t>
            </a:r>
            <a:br>
              <a:rPr lang="en-US" sz="1200" b="1" smtClean="0"/>
            </a:br>
            <a:r>
              <a:rPr lang="en-US" sz="1200" b="1" smtClean="0"/>
              <a:t>d</a:t>
            </a:r>
            <a:endParaRPr lang="es-AR" sz="1200" b="1"/>
          </a:p>
        </p:txBody>
      </p:sp>
      <p:sp>
        <p:nvSpPr>
          <p:cNvPr id="10" name="Rectangle 9"/>
          <p:cNvSpPr/>
          <p:nvPr/>
        </p:nvSpPr>
        <p:spPr bwMode="auto">
          <a:xfrm>
            <a:off x="1577554" y="2839422"/>
            <a:ext cx="181662" cy="240051"/>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10"/>
          <p:cNvSpPr/>
          <p:nvPr/>
        </p:nvSpPr>
        <p:spPr>
          <a:xfrm>
            <a:off x="1403648" y="2836897"/>
            <a:ext cx="561371" cy="461665"/>
          </a:xfrm>
          <a:prstGeom prst="rect">
            <a:avLst/>
          </a:prstGeom>
        </p:spPr>
        <p:txBody>
          <a:bodyPr wrap="none">
            <a:spAutoFit/>
          </a:bodyPr>
          <a:lstStyle/>
          <a:p>
            <a:r>
              <a:rPr lang="en-US" sz="1200" b="1" smtClean="0"/>
              <a:t>Delay</a:t>
            </a:r>
            <a:br>
              <a:rPr lang="en-US" sz="1200" b="1" smtClean="0"/>
            </a:br>
            <a:r>
              <a:rPr lang="en-US" sz="1200" b="1" smtClean="0"/>
              <a:t>d</a:t>
            </a:r>
            <a:endParaRPr lang="es-AR" sz="1200" b="1"/>
          </a:p>
        </p:txBody>
      </p:sp>
      <p:grpSp>
        <p:nvGrpSpPr>
          <p:cNvPr id="7" name="Group 6"/>
          <p:cNvGrpSpPr/>
          <p:nvPr/>
        </p:nvGrpSpPr>
        <p:grpSpPr>
          <a:xfrm>
            <a:off x="3892770" y="1250228"/>
            <a:ext cx="456432" cy="369332"/>
            <a:chOff x="3892770" y="1250228"/>
            <a:chExt cx="456432" cy="369332"/>
          </a:xfrm>
        </p:grpSpPr>
        <p:sp>
          <p:nvSpPr>
            <p:cNvPr id="6" name="Rectangle 5"/>
            <p:cNvSpPr/>
            <p:nvPr/>
          </p:nvSpPr>
          <p:spPr bwMode="auto">
            <a:xfrm>
              <a:off x="3917154" y="1387311"/>
              <a:ext cx="432048" cy="144016"/>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5" name="TextBox 4"/>
            <p:cNvSpPr txBox="1"/>
            <p:nvPr/>
          </p:nvSpPr>
          <p:spPr>
            <a:xfrm>
              <a:off x="3892770" y="1250228"/>
              <a:ext cx="312906" cy="369332"/>
            </a:xfrm>
            <a:prstGeom prst="rect">
              <a:avLst/>
            </a:prstGeom>
            <a:noFill/>
          </p:spPr>
          <p:txBody>
            <a:bodyPr wrap="none" rtlCol="0">
              <a:spAutoFit/>
            </a:bodyPr>
            <a:lstStyle/>
            <a:p>
              <a:r>
                <a:rPr lang="en-US" sz="1800" b="1" smtClean="0"/>
                <a:t>d</a:t>
              </a:r>
              <a:endParaRPr lang="es-AR" sz="1800" b="1"/>
            </a:p>
          </p:txBody>
        </p:sp>
      </p:grpSp>
      <p:grpSp>
        <p:nvGrpSpPr>
          <p:cNvPr id="15" name="Group 14"/>
          <p:cNvGrpSpPr/>
          <p:nvPr/>
        </p:nvGrpSpPr>
        <p:grpSpPr>
          <a:xfrm>
            <a:off x="7363070" y="1484784"/>
            <a:ext cx="521298" cy="369332"/>
            <a:chOff x="3858760" y="1181806"/>
            <a:chExt cx="521298" cy="369332"/>
          </a:xfrm>
        </p:grpSpPr>
        <p:sp>
          <p:nvSpPr>
            <p:cNvPr id="16" name="Rectangle 15"/>
            <p:cNvSpPr/>
            <p:nvPr/>
          </p:nvSpPr>
          <p:spPr bwMode="auto">
            <a:xfrm>
              <a:off x="3917154" y="1387311"/>
              <a:ext cx="432048" cy="144016"/>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7" name="TextBox 16"/>
            <p:cNvSpPr txBox="1"/>
            <p:nvPr/>
          </p:nvSpPr>
          <p:spPr>
            <a:xfrm>
              <a:off x="3858760" y="1181806"/>
              <a:ext cx="521298" cy="369332"/>
            </a:xfrm>
            <a:prstGeom prst="rect">
              <a:avLst/>
            </a:prstGeom>
            <a:noFill/>
          </p:spPr>
          <p:txBody>
            <a:bodyPr wrap="none" rtlCol="0">
              <a:spAutoFit/>
            </a:bodyPr>
            <a:lstStyle/>
            <a:p>
              <a:r>
                <a:rPr lang="en-US" sz="1800" b="1" smtClean="0"/>
                <a:t>d&gt;t</a:t>
              </a:r>
              <a:endParaRPr lang="es-AR" sz="1800" b="1"/>
            </a:p>
          </p:txBody>
        </p:sp>
      </p:grpSp>
      <p:grpSp>
        <p:nvGrpSpPr>
          <p:cNvPr id="22" name="Group 21"/>
          <p:cNvGrpSpPr/>
          <p:nvPr/>
        </p:nvGrpSpPr>
        <p:grpSpPr>
          <a:xfrm>
            <a:off x="7224667" y="3707740"/>
            <a:ext cx="587693" cy="369332"/>
            <a:chOff x="3917154" y="1360958"/>
            <a:chExt cx="587693" cy="369332"/>
          </a:xfrm>
        </p:grpSpPr>
        <p:sp>
          <p:nvSpPr>
            <p:cNvPr id="23" name="Rectangle 22"/>
            <p:cNvSpPr/>
            <p:nvPr/>
          </p:nvSpPr>
          <p:spPr bwMode="auto">
            <a:xfrm>
              <a:off x="3917154" y="1387311"/>
              <a:ext cx="432048" cy="144016"/>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AR"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4" name="TextBox 23"/>
            <p:cNvSpPr txBox="1"/>
            <p:nvPr/>
          </p:nvSpPr>
          <p:spPr>
            <a:xfrm>
              <a:off x="3983550" y="1360958"/>
              <a:ext cx="521297" cy="369332"/>
            </a:xfrm>
            <a:prstGeom prst="rect">
              <a:avLst/>
            </a:prstGeom>
            <a:noFill/>
          </p:spPr>
          <p:txBody>
            <a:bodyPr wrap="none" rtlCol="0">
              <a:spAutoFit/>
            </a:bodyPr>
            <a:lstStyle/>
            <a:p>
              <a:r>
                <a:rPr lang="en-US" sz="1800" b="1" smtClean="0"/>
                <a:t>d&lt;t</a:t>
              </a:r>
              <a:endParaRPr lang="es-AR" sz="1800" b="1"/>
            </a:p>
          </p:txBody>
        </p:sp>
      </p:gr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sp>
        <p:nvSpPr>
          <p:cNvPr id="19459" name="Rectangle 2051"/>
          <p:cNvSpPr>
            <a:spLocks noGrp="1" noChangeArrowheads="1"/>
          </p:cNvSpPr>
          <p:nvPr>
            <p:ph idx="1"/>
          </p:nvPr>
        </p:nvSpPr>
        <p:spPr>
          <a:xfrm>
            <a:off x="152400" y="838201"/>
            <a:ext cx="8839200" cy="3238872"/>
          </a:xfrm>
        </p:spPr>
        <p:txBody>
          <a:bodyPr/>
          <a:lstStyle/>
          <a:p>
            <a:pPr>
              <a:spcBef>
                <a:spcPts val="900"/>
              </a:spcBef>
              <a:spcAft>
                <a:spcPts val="300"/>
              </a:spcAft>
            </a:pPr>
            <a:r>
              <a:rPr lang="en-US" b="1" dirty="0" smtClean="0"/>
              <a:t>Specification language </a:t>
            </a:r>
            <a:r>
              <a:rPr lang="en-US" dirty="0" smtClean="0"/>
              <a:t>for behavior definition</a:t>
            </a:r>
          </a:p>
          <a:p>
            <a:pPr>
              <a:spcBef>
                <a:spcPts val="900"/>
              </a:spcBef>
              <a:spcAft>
                <a:spcPts val="300"/>
              </a:spcAft>
            </a:pPr>
            <a:r>
              <a:rPr lang="en-US" b="1" dirty="0" smtClean="0"/>
              <a:t>State’s change </a:t>
            </a:r>
            <a:r>
              <a:rPr lang="en-US" dirty="0" smtClean="0"/>
              <a:t>and </a:t>
            </a:r>
            <a:r>
              <a:rPr lang="en-US" b="1" dirty="0" smtClean="0"/>
              <a:t>delay </a:t>
            </a:r>
            <a:r>
              <a:rPr lang="en-US" dirty="0" smtClean="0"/>
              <a:t>definition</a:t>
            </a:r>
          </a:p>
          <a:p>
            <a:pPr>
              <a:spcBef>
                <a:spcPts val="900"/>
              </a:spcBef>
              <a:spcAft>
                <a:spcPts val="300"/>
              </a:spcAft>
            </a:pPr>
            <a:r>
              <a:rPr lang="en-US" b="1" dirty="0" smtClean="0"/>
              <a:t>Translation of the specification to the internal representation of the models.</a:t>
            </a:r>
          </a:p>
          <a:p>
            <a:pPr>
              <a:spcBef>
                <a:spcPts val="900"/>
              </a:spcBef>
              <a:spcAft>
                <a:spcPts val="300"/>
              </a:spcAft>
            </a:pPr>
            <a:r>
              <a:rPr lang="en-US" b="1" u="sng" dirty="0" smtClean="0"/>
              <a:t>External transition</a:t>
            </a:r>
            <a:r>
              <a:rPr lang="en-US" b="1" dirty="0" smtClean="0"/>
              <a:t>: </a:t>
            </a:r>
            <a:r>
              <a:rPr lang="en-US" smtClean="0"/>
              <a:t>cell's influence (depending </a:t>
            </a:r>
            <a:r>
              <a:rPr lang="en-US" dirty="0" smtClean="0"/>
              <a:t>on the inputs - neighborhood state). </a:t>
            </a:r>
            <a:r>
              <a:rPr kumimoji="0" lang="en-US" dirty="0" smtClean="0"/>
              <a:t>If the state has changed, </a:t>
            </a:r>
            <a:r>
              <a:rPr lang="en-US" dirty="0" smtClean="0"/>
              <a:t>delay the output.</a:t>
            </a:r>
          </a:p>
          <a:p>
            <a:r>
              <a:rPr kumimoji="0" lang="en-US" b="1" u="sng" dirty="0" smtClean="0"/>
              <a:t>Internal transition</a:t>
            </a:r>
            <a:r>
              <a:rPr kumimoji="0" lang="en-US" b="1" dirty="0" smtClean="0"/>
              <a:t>: </a:t>
            </a:r>
            <a:r>
              <a:rPr kumimoji="0" lang="en-US" dirty="0" smtClean="0"/>
              <a:t>it is repeated for each </a:t>
            </a:r>
            <a:r>
              <a:rPr lang="en-US" b="1" u="sng" dirty="0"/>
              <a:t>enqueued waiting </a:t>
            </a:r>
            <a:r>
              <a:rPr kumimoji="0" lang="en-US" b="1" u="sng" dirty="0" smtClean="0"/>
              <a:t>output</a:t>
            </a:r>
            <a:endParaRPr kumimoji="0" lang="en-US" b="1" dirty="0" smtClean="0"/>
          </a:p>
        </p:txBody>
      </p:sp>
      <p:sp>
        <p:nvSpPr>
          <p:cNvPr id="19458" name="Rectangle 2050"/>
          <p:cNvSpPr>
            <a:spLocks noGrp="1" noChangeArrowheads="1"/>
          </p:cNvSpPr>
          <p:nvPr>
            <p:ph type="title"/>
          </p:nvPr>
        </p:nvSpPr>
        <p:spPr/>
        <p:txBody>
          <a:bodyPr/>
          <a:lstStyle/>
          <a:p>
            <a:r>
              <a:rPr kumimoji="0" lang="en-US" smtClean="0"/>
              <a:t>Cell Behavior</a:t>
            </a:r>
            <a:endParaRPr kumimoji="0" lang="en-US" b="0" smtClean="0"/>
          </a:p>
        </p:txBody>
      </p:sp>
      <p:sp>
        <p:nvSpPr>
          <p:cNvPr id="6" name="Text Placeholder 5"/>
          <p:cNvSpPr>
            <a:spLocks noGrp="1"/>
          </p:cNvSpPr>
          <p:nvPr>
            <p:ph type="body" sz="quarter" idx="12"/>
          </p:nvPr>
        </p:nvSpPr>
        <p:spPr/>
        <p:txBody>
          <a:bodyPr/>
          <a:lstStyle/>
          <a:p>
            <a:endParaRPr lang="es-AR"/>
          </a:p>
        </p:txBody>
      </p:sp>
      <p:sp>
        <p:nvSpPr>
          <p:cNvPr id="7" name="Text Placeholder 6"/>
          <p:cNvSpPr>
            <a:spLocks noGrp="1"/>
          </p:cNvSpPr>
          <p:nvPr>
            <p:ph type="body" sz="quarter" idx="13"/>
          </p:nvPr>
        </p:nvSpPr>
        <p:spPr/>
        <p:txBody>
          <a:bodyPr/>
          <a:lstStyle/>
          <a:p>
            <a:endParaRPr lang="es-AR"/>
          </a:p>
        </p:txBody>
      </p:sp>
      <p:pic>
        <p:nvPicPr>
          <p:cNvPr id="19460" name="Picture 205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7504" y="4509120"/>
            <a:ext cx="4741862" cy="1614488"/>
          </a:xfrm>
          <a:prstGeom prst="rect">
            <a:avLst/>
          </a:prstGeom>
          <a:noFill/>
          <a:ln w="9525">
            <a:noFill/>
            <a:miter lim="800000"/>
            <a:headEnd/>
            <a:tailEnd/>
          </a:ln>
        </p:spPr>
      </p:pic>
      <p:pic>
        <p:nvPicPr>
          <p:cNvPr id="19461" name="Picture 2053"/>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349304" y="4147170"/>
            <a:ext cx="4392612" cy="2219325"/>
          </a:xfrm>
          <a:prstGeom prst="rect">
            <a:avLst/>
          </a:prstGeom>
          <a:noFill/>
          <a:ln w="9525">
            <a:noFill/>
            <a:miter lim="800000"/>
            <a:headEnd/>
            <a:tailEnd/>
          </a:ln>
        </p:spPr>
      </p:pic>
      <p:sp>
        <p:nvSpPr>
          <p:cNvPr id="2" name="TextBox 1"/>
          <p:cNvSpPr txBox="1"/>
          <p:nvPr/>
        </p:nvSpPr>
        <p:spPr>
          <a:xfrm>
            <a:off x="1187624" y="4506665"/>
            <a:ext cx="441146" cy="338554"/>
          </a:xfrm>
          <a:prstGeom prst="rect">
            <a:avLst/>
          </a:prstGeom>
          <a:noFill/>
        </p:spPr>
        <p:txBody>
          <a:bodyPr wrap="none" rtlCol="0">
            <a:spAutoFit/>
          </a:bodyPr>
          <a:lstStyle/>
          <a:p>
            <a:r>
              <a:rPr lang="es-AR" sz="1600" dirty="0" smtClean="0">
                <a:solidFill>
                  <a:schemeClr val="accent1"/>
                </a:solidFill>
              </a:rPr>
              <a:t>0,0</a:t>
            </a:r>
            <a:endParaRPr lang="es-AR" sz="1600" dirty="0">
              <a:solidFill>
                <a:schemeClr val="accent1"/>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7000"/>
            <a:lum/>
          </a:blip>
          <a:srcRect/>
          <a:stretch>
            <a:fillRect l="-3000" r="-3000"/>
          </a:stretch>
        </a:blipFill>
        <a:effectLst/>
      </p:bgPr>
    </p:bg>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4" cstate="print"/>
          <a:srcRect/>
          <a:stretch>
            <a:fillRect/>
          </a:stretch>
        </p:blipFill>
        <p:spPr bwMode="auto">
          <a:xfrm>
            <a:off x="1245815" y="3829025"/>
            <a:ext cx="6581775" cy="1400175"/>
          </a:xfrm>
          <a:prstGeom prst="rect">
            <a:avLst/>
          </a:prstGeom>
          <a:noFill/>
          <a:ln w="9525">
            <a:noFill/>
            <a:miter lim="800000"/>
            <a:headEnd/>
            <a:tailEnd/>
          </a:ln>
        </p:spPr>
      </p:pic>
      <p:pic>
        <p:nvPicPr>
          <p:cNvPr id="20483" name="Picture 3"/>
          <p:cNvPicPr>
            <a:picLocks noChangeAspect="1" noChangeArrowheads="1"/>
          </p:cNvPicPr>
          <p:nvPr/>
        </p:nvPicPr>
        <p:blipFill>
          <a:blip r:embed="rId5" cstate="print"/>
          <a:srcRect/>
          <a:stretch>
            <a:fillRect/>
          </a:stretch>
        </p:blipFill>
        <p:spPr bwMode="auto">
          <a:xfrm>
            <a:off x="2627784" y="878582"/>
            <a:ext cx="3324225" cy="2838450"/>
          </a:xfrm>
          <a:prstGeom prst="rect">
            <a:avLst/>
          </a:prstGeom>
          <a:noFill/>
          <a:ln w="9525">
            <a:noFill/>
            <a:miter lim="800000"/>
            <a:headEnd/>
            <a:tailEnd/>
          </a:ln>
        </p:spPr>
      </p:pic>
      <p:sp>
        <p:nvSpPr>
          <p:cNvPr id="20484" name="Rectangle 3"/>
          <p:cNvSpPr>
            <a:spLocks noChangeArrowheads="1"/>
          </p:cNvSpPr>
          <p:nvPr/>
        </p:nvSpPr>
        <p:spPr bwMode="auto">
          <a:xfrm>
            <a:off x="745752" y="5158933"/>
            <a:ext cx="7786688" cy="646331"/>
          </a:xfrm>
          <a:prstGeom prst="rect">
            <a:avLst/>
          </a:prstGeom>
          <a:noFill/>
          <a:ln w="9525">
            <a:noFill/>
            <a:miter lim="800000"/>
            <a:headEnd/>
            <a:tailEnd/>
          </a:ln>
        </p:spPr>
        <p:txBody>
          <a:bodyPr wrap="square">
            <a:spAutoFit/>
          </a:bodyPr>
          <a:lstStyle/>
          <a:p>
            <a:r>
              <a:rPr lang="en-US" sz="1800" dirty="0" smtClean="0">
                <a:latin typeface="+mn-lt"/>
              </a:rPr>
              <a:t>(</a:t>
            </a:r>
            <a:r>
              <a:rPr lang="en-US" sz="1800" dirty="0">
                <a:latin typeface="+mn-lt"/>
              </a:rPr>
              <a:t>a) Moore; (b) von Neumann; (c) extended von Neumann; </a:t>
            </a:r>
          </a:p>
          <a:p>
            <a:r>
              <a:rPr lang="en-US" sz="1800" dirty="0">
                <a:latin typeface="+mn-lt"/>
              </a:rPr>
              <a:t>(d) Hexagonal </a:t>
            </a:r>
            <a:r>
              <a:rPr lang="es-AR" sz="1800" dirty="0" err="1">
                <a:latin typeface="+mn-lt"/>
              </a:rPr>
              <a:t>topology</a:t>
            </a:r>
            <a:r>
              <a:rPr lang="es-AR" sz="1800" dirty="0">
                <a:latin typeface="+mn-lt"/>
              </a:rPr>
              <a:t>; (e) triangular </a:t>
            </a:r>
            <a:r>
              <a:rPr lang="es-AR" sz="1800" dirty="0" err="1">
                <a:latin typeface="+mn-lt"/>
              </a:rPr>
              <a:t>topology</a:t>
            </a:r>
            <a:r>
              <a:rPr lang="es-AR" sz="1800" dirty="0">
                <a:latin typeface="+mn-lt"/>
              </a:rPr>
              <a:t>.</a:t>
            </a:r>
          </a:p>
        </p:txBody>
      </p:sp>
      <p:sp>
        <p:nvSpPr>
          <p:cNvPr id="6" name="Title 5"/>
          <p:cNvSpPr>
            <a:spLocks noGrp="1"/>
          </p:cNvSpPr>
          <p:nvPr>
            <p:ph type="title"/>
          </p:nvPr>
        </p:nvSpPr>
        <p:spPr/>
        <p:txBody>
          <a:bodyPr>
            <a:normAutofit/>
          </a:bodyPr>
          <a:lstStyle/>
          <a:p>
            <a:r>
              <a:rPr lang="en-US" kern="0" dirty="0" smtClean="0"/>
              <a:t>Widely used neighborhoods</a:t>
            </a:r>
            <a:endParaRPr lang="es-AR" dirty="0"/>
          </a:p>
        </p:txBody>
      </p:sp>
      <p:sp>
        <p:nvSpPr>
          <p:cNvPr id="8" name="Text Placeholder 7"/>
          <p:cNvSpPr>
            <a:spLocks noGrp="1"/>
          </p:cNvSpPr>
          <p:nvPr>
            <p:ph type="body" sz="quarter" idx="12"/>
          </p:nvPr>
        </p:nvSpPr>
        <p:spPr>
          <a:xfrm>
            <a:off x="4572000" y="6896"/>
            <a:ext cx="4572000" cy="685800"/>
          </a:xfrm>
        </p:spPr>
        <p:txBody>
          <a:bodyPr/>
          <a:lstStyle/>
          <a:p>
            <a:endParaRPr lang="es-AR" dirty="0"/>
          </a:p>
        </p:txBody>
      </p:sp>
      <p:sp>
        <p:nvSpPr>
          <p:cNvPr id="9" name="Text Placeholder 8"/>
          <p:cNvSpPr>
            <a:spLocks noGrp="1"/>
          </p:cNvSpPr>
          <p:nvPr>
            <p:ph type="body" sz="quarter" idx="13"/>
          </p:nvPr>
        </p:nvSpPr>
        <p:spPr/>
        <p:txBody>
          <a:bodyPr/>
          <a:lstStyle/>
          <a:p>
            <a:endParaRPr lang="es-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hexagonos1">
  <a:themeElements>
    <a:clrScheme name="Custom 1">
      <a:dk1>
        <a:srgbClr val="336599"/>
      </a:dk1>
      <a:lt1>
        <a:srgbClr val="FFFFFF"/>
      </a:lt1>
      <a:dk2>
        <a:srgbClr val="B8CAE2"/>
      </a:dk2>
      <a:lt2>
        <a:srgbClr val="FFFFFF"/>
      </a:lt2>
      <a:accent1>
        <a:srgbClr val="294460"/>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Calibri">
      <a:majorFont>
        <a:latin typeface="Calibri"/>
        <a:ea typeface=""/>
        <a:cs typeface="Arial"/>
      </a:majorFont>
      <a:minorFont>
        <a:latin typeface="Calibri Light"/>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hexagonos1</Template>
  <TotalTime>11111</TotalTime>
  <Words>5615</Words>
  <Application>Microsoft Office PowerPoint</Application>
  <PresentationFormat>On-screen Show (4:3)</PresentationFormat>
  <Paragraphs>542</Paragraphs>
  <Slides>28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4</vt:i4>
      </vt:variant>
      <vt:variant>
        <vt:lpstr>Slide Titles</vt:lpstr>
      </vt:variant>
      <vt:variant>
        <vt:i4>28</vt:i4>
      </vt:variant>
    </vt:vector>
  </HeadingPairs>
  <TitlesOfParts>
    <vt:vector size="42" baseType="lpstr">
      <vt:lpstr>Gulim</vt:lpstr>
      <vt:lpstr>Arial</vt:lpstr>
      <vt:lpstr>Calibri</vt:lpstr>
      <vt:lpstr>Calibri Light</vt:lpstr>
      <vt:lpstr>Monotype Sorts</vt:lpstr>
      <vt:lpstr>Symbol</vt:lpstr>
      <vt:lpstr>Times New Roman</vt:lpstr>
      <vt:lpstr>WarnockPro-Regular</vt:lpstr>
      <vt:lpstr>Wingdings</vt:lpstr>
      <vt:lpstr>hexagonos1</vt:lpstr>
      <vt:lpstr>Bitmap Image</vt:lpstr>
      <vt:lpstr>Document</vt:lpstr>
      <vt:lpstr>Documento</vt:lpstr>
      <vt:lpstr>Chart</vt:lpstr>
      <vt:lpstr>PowerPoint Presentation</vt:lpstr>
      <vt:lpstr>Cell Spaces – Conceptual Cellular Automata</vt:lpstr>
      <vt:lpstr>Executable Synchronous Cellular Automata</vt:lpstr>
      <vt:lpstr>Asynchronous Cellular Automata</vt:lpstr>
      <vt:lpstr>Executable Asynchronous Cellular Automata</vt:lpstr>
      <vt:lpstr>Timed Cell-DEVS</vt:lpstr>
      <vt:lpstr>Cell-DEVS Atomic Models</vt:lpstr>
      <vt:lpstr>Cell Behavior</vt:lpstr>
      <vt:lpstr>Widely used neighborhoods</vt:lpstr>
      <vt:lpstr>Atomic Cell-DEVS </vt:lpstr>
      <vt:lpstr>Atomic Cell-DEVS (cont.)</vt:lpstr>
      <vt:lpstr>Atomic Cell-DEVS (cont.)</vt:lpstr>
      <vt:lpstr>Cell delay functions</vt:lpstr>
      <vt:lpstr>Generic Coupled Cell-DEVS</vt:lpstr>
      <vt:lpstr>Generic Coupled binary (2D) Cell-DEVS </vt:lpstr>
      <vt:lpstr>Generic Coupled binary (2D) Cell-DEVS (cont.)</vt:lpstr>
      <vt:lpstr>Coupled DEVS</vt:lpstr>
      <vt:lpstr>Coupled DEVS</vt:lpstr>
      <vt:lpstr>Coupled model definition</vt:lpstr>
      <vt:lpstr>An application example</vt:lpstr>
      <vt:lpstr>Cell-DEVS coupled model</vt:lpstr>
      <vt:lpstr>External coupling definition</vt:lpstr>
      <vt:lpstr>Modelling Hybrid systems</vt:lpstr>
      <vt:lpstr>Hybrid Systems</vt:lpstr>
      <vt:lpstr>Example: hierarchical control</vt:lpstr>
      <vt:lpstr>DEVS Quantized models</vt:lpstr>
      <vt:lpstr>Quantized Cell-DEVS</vt:lpstr>
      <vt:lpstr>Experimental Results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cell-shaped spaces</dc:title>
  <dc:creator>Gabriel A. Wainer</dc:creator>
  <cp:lastModifiedBy>Gabriel Wainer</cp:lastModifiedBy>
  <cp:revision>195</cp:revision>
  <cp:lastPrinted>2001-09-14T21:13:00Z</cp:lastPrinted>
  <dcterms:created xsi:type="dcterms:W3CDTF">2001-10-01T22:15:52Z</dcterms:created>
  <dcterms:modified xsi:type="dcterms:W3CDTF">2018-10-29T13:26:44Z</dcterms:modified>
</cp:coreProperties>
</file>