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3" r:id="rId1"/>
  </p:sldMasterIdLst>
  <p:notesMasterIdLst>
    <p:notesMasterId r:id="rId33"/>
  </p:notesMasterIdLst>
  <p:handoutMasterIdLst>
    <p:handoutMasterId r:id="rId34"/>
  </p:handoutMasterIdLst>
  <p:sldIdLst>
    <p:sldId id="1012" r:id="rId2"/>
    <p:sldId id="970" r:id="rId3"/>
    <p:sldId id="971" r:id="rId4"/>
    <p:sldId id="972" r:id="rId5"/>
    <p:sldId id="992" r:id="rId6"/>
    <p:sldId id="993" r:id="rId7"/>
    <p:sldId id="994" r:id="rId8"/>
    <p:sldId id="995" r:id="rId9"/>
    <p:sldId id="996" r:id="rId10"/>
    <p:sldId id="997" r:id="rId11"/>
    <p:sldId id="998" r:id="rId12"/>
    <p:sldId id="1000" r:id="rId13"/>
    <p:sldId id="1013" r:id="rId14"/>
    <p:sldId id="1014" r:id="rId15"/>
    <p:sldId id="1023" r:id="rId16"/>
    <p:sldId id="1022" r:id="rId17"/>
    <p:sldId id="1015" r:id="rId18"/>
    <p:sldId id="1016" r:id="rId19"/>
    <p:sldId id="1018" r:id="rId20"/>
    <p:sldId id="1025" r:id="rId21"/>
    <p:sldId id="1017" r:id="rId22"/>
    <p:sldId id="1024" r:id="rId23"/>
    <p:sldId id="1019" r:id="rId24"/>
    <p:sldId id="1026" r:id="rId25"/>
    <p:sldId id="1027" r:id="rId26"/>
    <p:sldId id="1028" r:id="rId27"/>
    <p:sldId id="1029" r:id="rId28"/>
    <p:sldId id="1030" r:id="rId29"/>
    <p:sldId id="1020" r:id="rId30"/>
    <p:sldId id="1032" r:id="rId31"/>
    <p:sldId id="1031" r:id="rId32"/>
  </p:sldIdLst>
  <p:sldSz cx="9144000" cy="6858000" type="screen4x3"/>
  <p:notesSz cx="6980238" cy="9210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1">
          <p15:clr>
            <a:srgbClr val="A4A3A4"/>
          </p15:clr>
        </p15:guide>
        <p15:guide id="2" pos="21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FF3300"/>
    <a:srgbClr val="FF9900"/>
    <a:srgbClr val="33CC33"/>
    <a:srgbClr val="99CC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2004" autoAdjust="0"/>
  </p:normalViewPr>
  <p:slideViewPr>
    <p:cSldViewPr>
      <p:cViewPr varScale="1">
        <p:scale>
          <a:sx n="107" d="100"/>
          <a:sy n="107" d="100"/>
        </p:scale>
        <p:origin x="11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22" y="432"/>
      </p:cViewPr>
      <p:guideLst>
        <p:guide orient="horz" pos="2901"/>
        <p:guide pos="21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4463" y="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030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4463" y="875030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fld id="{1084F6F4-2F13-4CE4-93F7-575FC5D34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94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4463" y="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90563"/>
            <a:ext cx="4605338" cy="345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376738"/>
            <a:ext cx="5116512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4463" y="8750300"/>
            <a:ext cx="3025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fld id="{8528C199-E2FA-4A6E-9279-64AEADAF1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17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xmlns="" id="{23D8D68C-ABB4-48A3-A91B-DFE4135263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04EC3F-0F9D-40AC-BB5B-2D7427AD15C8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xmlns="" id="{A3B561DA-672A-4251-8780-047671DFE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xmlns="" id="{FE156E95-0148-4F3F-B2BF-DF6E528EF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637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xmlns="" id="{2FAAAEB4-AE1C-43FF-B7CF-8623282EF5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8E26B7-4036-4A4C-8017-E0606F8E5752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xmlns="" id="{9504FF69-132D-4922-992E-D832B6E85B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xmlns="" id="{3B4D85FC-1195-496E-B7D1-2AA9660F4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129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xmlns="" id="{1410AB68-BAEE-47CD-89D5-81E8FEDCF2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45C474-2990-4360-B979-EFF1E507368E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xmlns="" id="{488A54FB-EFCF-4049-A80B-23C3F2F8ED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xmlns="" id="{89BA5E23-1239-4D65-8E82-BFB91E98F3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097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xmlns="" id="{3419D513-50A0-47F3-BDC5-21E2B9EBC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0CC3CB-3110-47A2-AB3F-31C88976E78B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xmlns="" id="{C674847D-CDF0-4C35-B855-B038EADCF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xmlns="" id="{043D1BCC-A73C-40C9-926A-3787EC442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9173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xmlns="" id="{3419D513-50A0-47F3-BDC5-21E2B9EBC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0CC3CB-3110-47A2-AB3F-31C88976E78B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xmlns="" id="{C674847D-CDF0-4C35-B855-B038EADCF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xmlns="" id="{043D1BCC-A73C-40C9-926A-3787EC442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189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xmlns="" id="{3419D513-50A0-47F3-BDC5-21E2B9EBC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0CC3CB-3110-47A2-AB3F-31C88976E78B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xmlns="" id="{C674847D-CDF0-4C35-B855-B038EADCF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xmlns="" id="{043D1BCC-A73C-40C9-926A-3787EC442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89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xmlns="" id="{AC599D28-0601-4FD2-9B14-AE14F0809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90DE1E-1B24-4DCB-9E1A-03257DECBAAB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xmlns="" id="{DF7EC8D4-6088-4F07-86A2-CFEF72E7E7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xmlns="" id="{0900D823-11B9-4CF2-8E2E-C7A773725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371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xmlns="" id="{738BBA7E-38B0-42FF-A662-F31FB4188E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9C1F14-12AF-4294-80AC-9683DF4225AD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xmlns="" id="{091341A5-2160-40E0-A571-B6B5FEA30C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xmlns="" id="{7B55C543-5DC3-4F94-9056-03BC36708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846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xmlns="" id="{86C4A2B9-A005-463D-A098-235F8F8C60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944763-4340-45A4-8605-59B75EC6DD38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xmlns="" id="{F7EDFB9C-53AE-44BC-8080-A7B5D29D6C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xmlns="" id="{A80CFC8F-4C29-4490-9772-B5BCE89A8F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28446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7F035098-7061-4F97-A8AF-653E714A9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E8502-EF4F-4727-B39A-4A5E3BE10D29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F604A13-4F2E-4376-A027-BF7F7B83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E3BC8A8-2AF4-4436-94F1-332C40A1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323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7F035098-7061-4F97-A8AF-653E714A9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E8502-EF4F-4727-B39A-4A5E3BE10D29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F604A13-4F2E-4376-A027-BF7F7B83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E3BC8A8-2AF4-4436-94F1-332C40A1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64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xmlns="" id="{1D6C0074-D605-4A28-A364-64942E23D0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5045906-53E0-4CA4-9BA2-AEB09B1D562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587ADE9F-35BC-44C5-9B3C-A9E21F40B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xmlns="" id="{5CDC4D06-B36F-435F-A86C-CD3D23E01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5395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7F035098-7061-4F97-A8AF-653E714A9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E8502-EF4F-4727-B39A-4A5E3BE10D29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F604A13-4F2E-4376-A027-BF7F7B83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E3BC8A8-2AF4-4436-94F1-332C40A1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980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xmlns="" id="{9D5888D0-11B6-44CD-9BF0-0628992610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741B0D-D182-4B91-AFD3-A2A4EA755F1D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xmlns="" id="{0ED05DD5-CFEB-43A8-879E-EDC53CC1F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xmlns="" id="{076138BD-5F87-40A9-908E-D1C357D46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375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7F035098-7061-4F97-A8AF-653E714A9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E8502-EF4F-4727-B39A-4A5E3BE10D29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F604A13-4F2E-4376-A027-BF7F7B83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E3BC8A8-2AF4-4436-94F1-332C40A1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0337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7F035098-7061-4F97-A8AF-653E714A9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E8502-EF4F-4727-B39A-4A5E3BE10D29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F604A13-4F2E-4376-A027-BF7F7B83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E3BC8A8-2AF4-4436-94F1-332C40A1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6770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7F035098-7061-4F97-A8AF-653E714A9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E8502-EF4F-4727-B39A-4A5E3BE10D29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F604A13-4F2E-4376-A027-BF7F7B83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E3BC8A8-2AF4-4436-94F1-332C40A1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8473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7F035098-7061-4F97-A8AF-653E714A9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E8502-EF4F-4727-B39A-4A5E3BE10D29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F604A13-4F2E-4376-A027-BF7F7B83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E3BC8A8-2AF4-4436-94F1-332C40A1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2947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7F035098-7061-4F97-A8AF-653E714A9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E8502-EF4F-4727-B39A-4A5E3BE10D29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F604A13-4F2E-4376-A027-BF7F7B83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E3BC8A8-2AF4-4436-94F1-332C40A1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60243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xmlns="" id="{2FAAAEB4-AE1C-43FF-B7CF-8623282EF5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8E26B7-4036-4A4C-8017-E0606F8E5752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xmlns="" id="{9504FF69-132D-4922-992E-D832B6E85B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xmlns="" id="{3B4D85FC-1195-496E-B7D1-2AA9660F4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0275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xmlns="" id="{2FAAAEB4-AE1C-43FF-B7CF-8623282EF5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8E26B7-4036-4A4C-8017-E0606F8E5752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xmlns="" id="{9504FF69-132D-4922-992E-D832B6E85B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xmlns="" id="{3B4D85FC-1195-496E-B7D1-2AA9660F4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1204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xmlns="" id="{75E0FD00-1D7D-47A5-878B-DDC7A57FDA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3C6219-F6CA-4553-9083-91812AA31B02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1C2F5EBC-53C7-4CC3-986B-A4F7E67971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xmlns="" id="{D46FDC32-6610-4910-8524-EAF905114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435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xmlns="" id="{3419D513-50A0-47F3-BDC5-21E2B9EBC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0CC3CB-3110-47A2-AB3F-31C88976E78B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xmlns="" id="{C674847D-CDF0-4C35-B855-B038EADCF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xmlns="" id="{043D1BCC-A73C-40C9-926A-3787EC442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857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xmlns="" id="{AC599D28-0601-4FD2-9B14-AE14F0809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90DE1E-1B24-4DCB-9E1A-03257DECBAA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xmlns="" id="{DF7EC8D4-6088-4F07-86A2-CFEF72E7E7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xmlns="" id="{0900D823-11B9-4CF2-8E2E-C7A773725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422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xmlns="" id="{738BBA7E-38B0-42FF-A662-F31FB4188E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9C1F14-12AF-4294-80AC-9683DF4225A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xmlns="" id="{091341A5-2160-40E0-A571-B6B5FEA30C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xmlns="" id="{7B55C543-5DC3-4F94-9056-03BC36708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532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7F035098-7061-4F97-A8AF-653E714A9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E8502-EF4F-4727-B39A-4A5E3BE10D29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F604A13-4F2E-4376-A027-BF7F7B83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E3BC8A8-2AF4-4436-94F1-332C40A1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362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xmlns="" id="{86C4A2B9-A005-463D-A098-235F8F8C60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944763-4340-45A4-8605-59B75EC6DD38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xmlns="" id="{F7EDFB9C-53AE-44BC-8080-A7B5D29D6C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xmlns="" id="{A80CFC8F-4C29-4490-9772-B5BCE89A8F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027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xmlns="" id="{9D5888D0-11B6-44CD-9BF0-0628992610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741B0D-D182-4B91-AFD3-A2A4EA755F1D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xmlns="" id="{0ED05DD5-CFEB-43A8-879E-EDC53CC1F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xmlns="" id="{076138BD-5F87-40A9-908E-D1C357D46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45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066800" y="2667000"/>
            <a:ext cx="6983412" cy="1655762"/>
          </a:xfrm>
        </p:spPr>
        <p:txBody>
          <a:bodyPr/>
          <a:lstStyle>
            <a:lvl1pPr algn="ctr">
              <a:defRPr sz="3600" b="1" baseline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altLang="en-US" noProof="0" dirty="0" err="1"/>
              <a:t>Título</a:t>
            </a:r>
            <a:endParaRPr lang="en-US" altLang="en-US" noProof="0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152400"/>
            <a:ext cx="4498975" cy="1752600"/>
          </a:xfrm>
        </p:spPr>
        <p:txBody>
          <a:bodyPr/>
          <a:lstStyle>
            <a:lvl1pPr marL="0" indent="0" algn="r">
              <a:buFontTx/>
              <a:buNone/>
              <a:defRPr sz="2000" baseline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US" altLang="en-US" noProof="0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0" hasCustomPrompt="1"/>
          </p:nvPr>
        </p:nvSpPr>
        <p:spPr>
          <a:xfrm>
            <a:off x="1066800" y="4419600"/>
            <a:ext cx="7010400" cy="762000"/>
          </a:xfrm>
        </p:spPr>
        <p:txBody>
          <a:bodyPr/>
          <a:lstStyle>
            <a:lvl1pPr>
              <a:buNone/>
              <a:defRPr sz="20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s-ES_tradnl" dirty="0"/>
              <a:t>Subtítulo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24661575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581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581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77813" y="6308725"/>
            <a:ext cx="2133600" cy="279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40179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260350"/>
            <a:ext cx="6875463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91513" cy="4357687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77813" y="6308725"/>
            <a:ext cx="2133600" cy="279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423072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260350"/>
            <a:ext cx="6875463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91513" cy="4357687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77813" y="6308725"/>
            <a:ext cx="2133600" cy="279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76909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260350"/>
            <a:ext cx="6875463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8763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587983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066800" y="2667000"/>
            <a:ext cx="6983412" cy="1655762"/>
          </a:xfrm>
        </p:spPr>
        <p:txBody>
          <a:bodyPr/>
          <a:lstStyle>
            <a:lvl1pPr algn="ctr">
              <a:defRPr sz="3600" b="1" baseline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altLang="en-US" noProof="0" dirty="0" err="1"/>
              <a:t>Título</a:t>
            </a:r>
            <a:endParaRPr lang="en-US" altLang="en-US" noProof="0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152400"/>
            <a:ext cx="4498975" cy="1752600"/>
          </a:xfrm>
        </p:spPr>
        <p:txBody>
          <a:bodyPr/>
          <a:lstStyle>
            <a:lvl1pPr marL="0" indent="0" algn="r">
              <a:buFontTx/>
              <a:buNone/>
              <a:defRPr sz="20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US" altLang="en-US" noProof="0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0" hasCustomPrompt="1"/>
          </p:nvPr>
        </p:nvSpPr>
        <p:spPr>
          <a:xfrm>
            <a:off x="1066800" y="4419600"/>
            <a:ext cx="7010400" cy="762000"/>
          </a:xfrm>
        </p:spPr>
        <p:txBody>
          <a:bodyPr/>
          <a:lstStyle>
            <a:lvl1pPr>
              <a:buNone/>
              <a:defRPr sz="200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s-ES_tradnl" dirty="0"/>
              <a:t>Subtítulo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24661575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2400" y="838200"/>
            <a:ext cx="8839200" cy="5638799"/>
          </a:xfrm>
        </p:spPr>
        <p:txBody>
          <a:bodyPr/>
          <a:lstStyle>
            <a:lvl1pPr>
              <a:buNone/>
              <a:defRPr sz="24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Contenido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AR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0" y="0"/>
            <a:ext cx="4572000" cy="685800"/>
          </a:xfrm>
        </p:spPr>
        <p:txBody>
          <a:bodyPr anchor="ctr" anchorCtr="0"/>
          <a:lstStyle>
            <a:lvl1pPr algn="r">
              <a:buNone/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553200"/>
            <a:ext cx="9144000" cy="304800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es-ES_tradnl" dirty="0" err="1"/>
              <a:t>Footer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01982386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92000">
              <a:schemeClr val="bg2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2400" y="838200"/>
            <a:ext cx="8839200" cy="5638799"/>
          </a:xfrm>
        </p:spPr>
        <p:txBody>
          <a:bodyPr/>
          <a:lstStyle>
            <a:lvl1pPr>
              <a:buNone/>
              <a:defRPr sz="24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Contenido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tIns="182880">
            <a:normAutofit/>
          </a:bodyPr>
          <a:lstStyle>
            <a:lvl1pPr algn="l">
              <a:defRPr b="1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 to edit Master title style</a:t>
            </a:r>
            <a:endParaRPr lang="es-AR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572000" y="0"/>
            <a:ext cx="4572000" cy="685800"/>
          </a:xfrm>
        </p:spPr>
        <p:txBody>
          <a:bodyPr anchor="ctr" anchorCtr="0"/>
          <a:lstStyle>
            <a:lvl1pPr algn="r">
              <a:buNone/>
              <a:defRPr sz="2800" b="1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553200"/>
            <a:ext cx="9144000" cy="304800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r>
              <a:rPr lang="es-ES_tradnl" dirty="0" err="1"/>
              <a:t>Footer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0198238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31524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337997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953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1589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64590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82616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99975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4572000" cy="68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1"/>
            <a:ext cx="8839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20" r:id="rId16"/>
  </p:sldLayoutIdLst>
  <p:transition>
    <p:wipe dir="r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DEVS modeling and simulation with CD++ / Cadmium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US" altLang="en-US" dirty="0"/>
              <a:t>http://cell-devs.sce.carleton.ca/</a:t>
            </a:r>
          </a:p>
          <a:p>
            <a:pPr algn="ctr"/>
            <a:endParaRPr lang="es-AR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xmlns="" id="{D111C3C2-8819-481F-ACE8-2E31F8BB9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762000"/>
            <a:ext cx="8440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3200" b="1" i="1">
                <a:solidFill>
                  <a:srgbClr val="993300"/>
                </a:solidFill>
              </a:rPr>
              <a:t>CD++ - Coupling specification </a:t>
            </a:r>
            <a:endParaRPr lang="es-ES_tradnl" altLang="en-US" i="1">
              <a:solidFill>
                <a:srgbClr val="993300"/>
              </a:solidFill>
            </a:endParaRP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xmlns="" id="{1439604C-6A38-4E80-927A-28E08730E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828800"/>
            <a:ext cx="33845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2000" b="1">
                <a:latin typeface="Courier New" panose="02070309020205020404" pitchFamily="49" charset="0"/>
              </a:rPr>
              <a:t>[top]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components : proc@CPU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in : in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out : out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Link : in in@proc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Link : out@proc out</a:t>
            </a:r>
          </a:p>
          <a:p>
            <a:endParaRPr lang="es-ES_tradnl" altLang="en-US" sz="2000" b="1">
              <a:latin typeface="Courier New" panose="02070309020205020404" pitchFamily="49" charset="0"/>
            </a:endParaRPr>
          </a:p>
          <a:p>
            <a:r>
              <a:rPr lang="es-ES_tradnl" altLang="en-US" sz="2000" b="1">
                <a:latin typeface="Courier New" panose="02070309020205020404" pitchFamily="49" charset="0"/>
              </a:rPr>
              <a:t>[proc]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distribution : normal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mean : 2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deviation : 1</a:t>
            </a:r>
          </a:p>
          <a:p>
            <a:endParaRPr lang="es-ES_tradnl" altLang="en-US">
              <a:latin typeface="Tahoma" panose="020B0604030504040204" pitchFamily="34" charset="0"/>
            </a:endParaRPr>
          </a:p>
        </p:txBody>
      </p:sp>
      <p:grpSp>
        <p:nvGrpSpPr>
          <p:cNvPr id="30724" name="Group 4">
            <a:extLst>
              <a:ext uri="{FF2B5EF4-FFF2-40B4-BE49-F238E27FC236}">
                <a16:creationId xmlns:a16="http://schemas.microsoft.com/office/drawing/2014/main" xmlns="" id="{93F3CD52-FA6F-46DA-85F2-A139AD7CB9E6}"/>
              </a:ext>
            </a:extLst>
          </p:cNvPr>
          <p:cNvGrpSpPr>
            <a:grpSpLocks/>
          </p:cNvGrpSpPr>
          <p:nvPr/>
        </p:nvGrpSpPr>
        <p:grpSpPr bwMode="auto">
          <a:xfrm>
            <a:off x="5275263" y="2057400"/>
            <a:ext cx="3376612" cy="3138488"/>
            <a:chOff x="4128" y="1584"/>
            <a:chExt cx="1776" cy="1704"/>
          </a:xfrm>
        </p:grpSpPr>
        <p:sp>
          <p:nvSpPr>
            <p:cNvPr id="30726" name="Rectangle 5">
              <a:extLst>
                <a:ext uri="{FF2B5EF4-FFF2-40B4-BE49-F238E27FC236}">
                  <a16:creationId xmlns:a16="http://schemas.microsoft.com/office/drawing/2014/main" xmlns="" id="{32C19B40-3B3A-4D83-AEB9-CD086CAEA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584"/>
              <a:ext cx="1776" cy="1344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CA" altLang="en-US"/>
            </a:p>
          </p:txBody>
        </p:sp>
        <p:sp>
          <p:nvSpPr>
            <p:cNvPr id="30727" name="Rectangle 6">
              <a:extLst>
                <a:ext uri="{FF2B5EF4-FFF2-40B4-BE49-F238E27FC236}">
                  <a16:creationId xmlns:a16="http://schemas.microsoft.com/office/drawing/2014/main" xmlns="" id="{67360B10-3517-445C-831F-B93507D6E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920"/>
              <a:ext cx="1104" cy="576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CA" altLang="en-US"/>
            </a:p>
          </p:txBody>
        </p:sp>
        <p:sp>
          <p:nvSpPr>
            <p:cNvPr id="30728" name="Text Box 7">
              <a:extLst>
                <a:ext uri="{FF2B5EF4-FFF2-40B4-BE49-F238E27FC236}">
                  <a16:creationId xmlns:a16="http://schemas.microsoft.com/office/drawing/2014/main" xmlns="" id="{8747213C-4895-468A-A118-707F741167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6" y="2255"/>
              <a:ext cx="33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n-US" sz="2000">
                  <a:latin typeface="Arial Narrow" panose="020B0606020202030204" pitchFamily="34" charset="0"/>
                </a:rPr>
                <a:t>out</a:t>
              </a:r>
              <a:endParaRPr lang="es-ES_tradnl" altLang="en-US"/>
            </a:p>
          </p:txBody>
        </p:sp>
        <p:sp>
          <p:nvSpPr>
            <p:cNvPr id="30729" name="Text Box 8">
              <a:extLst>
                <a:ext uri="{FF2B5EF4-FFF2-40B4-BE49-F238E27FC236}">
                  <a16:creationId xmlns:a16="http://schemas.microsoft.com/office/drawing/2014/main" xmlns="" id="{AAF2C6A0-FFC5-44BF-8C44-60C4D7FB90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872"/>
              <a:ext cx="110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n-US">
                  <a:latin typeface="Arial Narrow" panose="020B0606020202030204" pitchFamily="34" charset="0"/>
                </a:rPr>
                <a:t>proc</a:t>
              </a:r>
            </a:p>
          </p:txBody>
        </p:sp>
        <p:sp>
          <p:nvSpPr>
            <p:cNvPr id="30730" name="Text Box 9">
              <a:extLst>
                <a:ext uri="{FF2B5EF4-FFF2-40B4-BE49-F238E27FC236}">
                  <a16:creationId xmlns:a16="http://schemas.microsoft.com/office/drawing/2014/main" xmlns="" id="{720B7EB8-F466-4448-BC14-AE221965D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584"/>
              <a:ext cx="177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n-US">
                  <a:latin typeface="Arial Narrow" panose="020B0606020202030204" pitchFamily="34" charset="0"/>
                </a:rPr>
                <a:t>top</a:t>
              </a:r>
            </a:p>
          </p:txBody>
        </p:sp>
        <p:sp>
          <p:nvSpPr>
            <p:cNvPr id="30731" name="Rectangle 10">
              <a:extLst>
                <a:ext uri="{FF2B5EF4-FFF2-40B4-BE49-F238E27FC236}">
                  <a16:creationId xmlns:a16="http://schemas.microsoft.com/office/drawing/2014/main" xmlns="" id="{8E4F2229-82B6-4F2C-85C6-29ACA4133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" y="2880"/>
              <a:ext cx="144" cy="144"/>
            </a:xfrm>
            <a:prstGeom prst="rect">
              <a:avLst/>
            </a:prstGeom>
            <a:solidFill>
              <a:srgbClr val="9933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CA" altLang="en-US"/>
            </a:p>
          </p:txBody>
        </p:sp>
        <p:cxnSp>
          <p:nvCxnSpPr>
            <p:cNvPr id="30732" name="AutoShape 11">
              <a:extLst>
                <a:ext uri="{FF2B5EF4-FFF2-40B4-BE49-F238E27FC236}">
                  <a16:creationId xmlns:a16="http://schemas.microsoft.com/office/drawing/2014/main" xmlns="" id="{7166B3D5-2BF9-4A27-97E1-FD798D8B6E5A}"/>
                </a:ext>
              </a:extLst>
            </p:cNvPr>
            <p:cNvCxnSpPr>
              <a:cxnSpLocks noChangeShapeType="1"/>
              <a:stCxn id="30728" idx="2"/>
              <a:endCxn id="30731" idx="0"/>
            </p:cNvCxnSpPr>
            <p:nvPr/>
          </p:nvCxnSpPr>
          <p:spPr bwMode="auto">
            <a:xfrm rot="16200000" flipH="1">
              <a:off x="5213" y="2597"/>
              <a:ext cx="374" cy="192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33" name="Text Box 12">
              <a:extLst>
                <a:ext uri="{FF2B5EF4-FFF2-40B4-BE49-F238E27FC236}">
                  <a16:creationId xmlns:a16="http://schemas.microsoft.com/office/drawing/2014/main" xmlns="" id="{7B2730B9-94FE-4CB1-A19C-EAF7A4E945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0" y="3072"/>
              <a:ext cx="4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n-US" sz="2000">
                  <a:latin typeface="Arial Narrow" panose="020B0606020202030204" pitchFamily="34" charset="0"/>
                </a:rPr>
                <a:t>out</a:t>
              </a:r>
              <a:endParaRPr lang="es-ES_tradnl" altLang="en-US"/>
            </a:p>
          </p:txBody>
        </p:sp>
        <p:sp>
          <p:nvSpPr>
            <p:cNvPr id="30734" name="Text Box 13">
              <a:extLst>
                <a:ext uri="{FF2B5EF4-FFF2-40B4-BE49-F238E27FC236}">
                  <a16:creationId xmlns:a16="http://schemas.microsoft.com/office/drawing/2014/main" xmlns="" id="{C5C09247-7DB2-4CEA-A49C-7907B6648F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2256"/>
              <a:ext cx="33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n-US" sz="2000">
                  <a:latin typeface="Arial Narrow" panose="020B0606020202030204" pitchFamily="34" charset="0"/>
                </a:rPr>
                <a:t>in</a:t>
              </a:r>
              <a:endParaRPr lang="es-ES_tradnl" altLang="en-US"/>
            </a:p>
          </p:txBody>
        </p:sp>
        <p:sp>
          <p:nvSpPr>
            <p:cNvPr id="30735" name="Rectangle 14">
              <a:extLst>
                <a:ext uri="{FF2B5EF4-FFF2-40B4-BE49-F238E27FC236}">
                  <a16:creationId xmlns:a16="http://schemas.microsoft.com/office/drawing/2014/main" xmlns="" id="{7B57E21E-B806-470B-9B18-7C336CBA6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880"/>
              <a:ext cx="144" cy="144"/>
            </a:xfrm>
            <a:prstGeom prst="rect">
              <a:avLst/>
            </a:prstGeom>
            <a:solidFill>
              <a:srgbClr val="9933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CA" altLang="en-US"/>
            </a:p>
          </p:txBody>
        </p:sp>
        <p:cxnSp>
          <p:nvCxnSpPr>
            <p:cNvPr id="30736" name="AutoShape 15">
              <a:extLst>
                <a:ext uri="{FF2B5EF4-FFF2-40B4-BE49-F238E27FC236}">
                  <a16:creationId xmlns:a16="http://schemas.microsoft.com/office/drawing/2014/main" xmlns="" id="{30562C49-5DB8-47F1-BADD-82B2BB843EF0}"/>
                </a:ext>
              </a:extLst>
            </p:cNvPr>
            <p:cNvCxnSpPr>
              <a:cxnSpLocks noChangeShapeType="1"/>
              <a:stCxn id="30734" idx="2"/>
              <a:endCxn id="30735" idx="0"/>
            </p:cNvCxnSpPr>
            <p:nvPr/>
          </p:nvCxnSpPr>
          <p:spPr bwMode="auto">
            <a:xfrm rot="5400000">
              <a:off x="4469" y="2573"/>
              <a:ext cx="374" cy="240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 type="triangle" w="lg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37" name="Text Box 16">
              <a:extLst>
                <a:ext uri="{FF2B5EF4-FFF2-40B4-BE49-F238E27FC236}">
                  <a16:creationId xmlns:a16="http://schemas.microsoft.com/office/drawing/2014/main" xmlns="" id="{484F3242-42A9-4CDE-A99A-93D941199D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3072"/>
              <a:ext cx="43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s-ES_tradnl" altLang="en-US" sz="2000">
                  <a:latin typeface="Arial Narrow" panose="020B0606020202030204" pitchFamily="34" charset="0"/>
                </a:rPr>
                <a:t>in</a:t>
              </a:r>
              <a:endParaRPr lang="es-ES_tradnl" altLang="en-US"/>
            </a:p>
          </p:txBody>
        </p:sp>
      </p:grpSp>
      <p:sp>
        <p:nvSpPr>
          <p:cNvPr id="30725" name="Rectangle 17">
            <a:extLst>
              <a:ext uri="{FF2B5EF4-FFF2-40B4-BE49-F238E27FC236}">
                <a16:creationId xmlns:a16="http://schemas.microsoft.com/office/drawing/2014/main" xmlns="" id="{BCCC1055-AE2B-46B7-B706-5FA1178726D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CPU model testing</a:t>
            </a:r>
          </a:p>
        </p:txBody>
      </p:sp>
    </p:spTree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558F5DF4-F820-485D-AB15-966761D6B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828800"/>
            <a:ext cx="2209800" cy="2133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BC6215FA-E84F-45BF-89BD-08B77B3A3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7025" y="2362200"/>
            <a:ext cx="1617663" cy="9144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xmlns="" id="{AE134458-6753-487B-A7BE-B7E4D85FC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1275" y="2895600"/>
            <a:ext cx="492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n-US" sz="2000">
                <a:latin typeface="Arial Narrow" panose="020B0606020202030204" pitchFamily="34" charset="0"/>
              </a:rPr>
              <a:t>out</a:t>
            </a:r>
            <a:endParaRPr lang="es-ES_tradnl" altLang="en-US"/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xmlns="" id="{238E878C-9226-49A5-9B1D-1656B3C22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7025" y="2286000"/>
            <a:ext cx="1617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n-US">
                <a:latin typeface="Arial Narrow" panose="020B0606020202030204" pitchFamily="34" charset="0"/>
              </a:rPr>
              <a:t>proc</a:t>
            </a:r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xmlns="" id="{B4A60D08-9887-4FC7-9F17-7C6E0F62A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62000"/>
            <a:ext cx="8440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3200" b="1" i="1">
                <a:solidFill>
                  <a:srgbClr val="993300"/>
                </a:solidFill>
              </a:rPr>
              <a:t>CD++ - External event file (.EV)</a:t>
            </a:r>
            <a:endParaRPr lang="es-ES_tradnl" altLang="en-US" i="1">
              <a:solidFill>
                <a:srgbClr val="993300"/>
              </a:solidFill>
            </a:endParaRPr>
          </a:p>
        </p:txBody>
      </p:sp>
      <p:sp>
        <p:nvSpPr>
          <p:cNvPr id="31751" name="Text Box 7">
            <a:extLst>
              <a:ext uri="{FF2B5EF4-FFF2-40B4-BE49-F238E27FC236}">
                <a16:creationId xmlns:a16="http://schemas.microsoft.com/office/drawing/2014/main" xmlns="" id="{42DA6940-0B78-4211-A752-5DAA5664E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25" y="1828800"/>
            <a:ext cx="372903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2000" b="1">
                <a:latin typeface="Courier New" panose="02070309020205020404" pitchFamily="49" charset="0"/>
              </a:rPr>
              <a:t>00:00:10:00 in 0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00:00:30:00 in 1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00:01:00:00 in 2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00:02:20:00 in 3</a:t>
            </a:r>
            <a:endParaRPr lang="es-ES_tradnl" altLang="en-US"/>
          </a:p>
          <a:p>
            <a:endParaRPr lang="es-ES_tradnl" altLang="en-US" sz="2000" b="1">
              <a:latin typeface="Courier New" panose="02070309020205020404" pitchFamily="49" charset="0"/>
            </a:endParaRPr>
          </a:p>
          <a:p>
            <a:endParaRPr lang="es-ES_tradnl" altLang="en-US">
              <a:latin typeface="Tahoma" panose="020B0604030504040204" pitchFamily="34" charset="0"/>
            </a:endParaRPr>
          </a:p>
        </p:txBody>
      </p:sp>
      <p:sp>
        <p:nvSpPr>
          <p:cNvPr id="31752" name="Text Box 8">
            <a:extLst>
              <a:ext uri="{FF2B5EF4-FFF2-40B4-BE49-F238E27FC236}">
                <a16:creationId xmlns:a16="http://schemas.microsoft.com/office/drawing/2014/main" xmlns="" id="{CB01A220-7445-4BBB-A448-A4BFE0235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313" y="1828800"/>
            <a:ext cx="260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n-US">
                <a:latin typeface="Arial Narrow" panose="020B0606020202030204" pitchFamily="34" charset="0"/>
              </a:rPr>
              <a:t>top</a:t>
            </a:r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xmlns="" id="{DA0A89FF-57ED-461D-81F2-A708277B5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3550" y="3886200"/>
            <a:ext cx="211138" cy="228600"/>
          </a:xfrm>
          <a:prstGeom prst="rect">
            <a:avLst/>
          </a:prstGeom>
          <a:solidFill>
            <a:srgbClr val="99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CA" altLang="en-US"/>
          </a:p>
        </p:txBody>
      </p:sp>
      <p:cxnSp>
        <p:nvCxnSpPr>
          <p:cNvPr id="31754" name="AutoShape 10">
            <a:extLst>
              <a:ext uri="{FF2B5EF4-FFF2-40B4-BE49-F238E27FC236}">
                <a16:creationId xmlns:a16="http://schemas.microsoft.com/office/drawing/2014/main" xmlns="" id="{AE21813D-D465-4C84-B57E-59FD9D9181A4}"/>
              </a:ext>
            </a:extLst>
          </p:cNvPr>
          <p:cNvCxnSpPr>
            <a:cxnSpLocks noChangeShapeType="1"/>
            <a:stCxn id="31748" idx="2"/>
            <a:endCxn id="31753" idx="0"/>
          </p:cNvCxnSpPr>
          <p:nvPr/>
        </p:nvCxnSpPr>
        <p:spPr bwMode="auto">
          <a:xfrm rot="16200000" flipH="1">
            <a:off x="7751763" y="3448050"/>
            <a:ext cx="593725" cy="282575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5" name="Text Box 11">
            <a:extLst>
              <a:ext uri="{FF2B5EF4-FFF2-40B4-BE49-F238E27FC236}">
                <a16:creationId xmlns:a16="http://schemas.microsoft.com/office/drawing/2014/main" xmlns="" id="{181CDC5F-3081-4375-A246-0CCC6338A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2413" y="4191000"/>
            <a:ext cx="633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n-US" sz="2000">
                <a:latin typeface="Arial Narrow" panose="020B0606020202030204" pitchFamily="34" charset="0"/>
              </a:rPr>
              <a:t>out</a:t>
            </a:r>
            <a:endParaRPr lang="es-ES_tradnl" altLang="en-US"/>
          </a:p>
        </p:txBody>
      </p:sp>
      <p:sp>
        <p:nvSpPr>
          <p:cNvPr id="31756" name="Text Box 12">
            <a:extLst>
              <a:ext uri="{FF2B5EF4-FFF2-40B4-BE49-F238E27FC236}">
                <a16:creationId xmlns:a16="http://schemas.microsoft.com/office/drawing/2014/main" xmlns="" id="{265AD431-52D0-4DFD-B74A-FED4382B5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6575" y="28956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n-US" sz="2000">
                <a:latin typeface="Arial Narrow" panose="020B0606020202030204" pitchFamily="34" charset="0"/>
              </a:rPr>
              <a:t>in</a:t>
            </a:r>
            <a:endParaRPr lang="es-ES_tradnl" altLang="en-US"/>
          </a:p>
        </p:txBody>
      </p:sp>
      <p:sp>
        <p:nvSpPr>
          <p:cNvPr id="31757" name="Rectangle 13">
            <a:extLst>
              <a:ext uri="{FF2B5EF4-FFF2-40B4-BE49-F238E27FC236}">
                <a16:creationId xmlns:a16="http://schemas.microsoft.com/office/drawing/2014/main" xmlns="" id="{98D58147-7827-40F7-A699-544704D2A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7025" y="3886200"/>
            <a:ext cx="209550" cy="228600"/>
          </a:xfrm>
          <a:prstGeom prst="rect">
            <a:avLst/>
          </a:prstGeom>
          <a:solidFill>
            <a:srgbClr val="99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CA" altLang="en-US"/>
          </a:p>
        </p:txBody>
      </p:sp>
      <p:cxnSp>
        <p:nvCxnSpPr>
          <p:cNvPr id="31758" name="AutoShape 14">
            <a:extLst>
              <a:ext uri="{FF2B5EF4-FFF2-40B4-BE49-F238E27FC236}">
                <a16:creationId xmlns:a16="http://schemas.microsoft.com/office/drawing/2014/main" xmlns="" id="{BCADDF10-20E2-4C82-A1A9-D5F184835A15}"/>
              </a:ext>
            </a:extLst>
          </p:cNvPr>
          <p:cNvCxnSpPr>
            <a:cxnSpLocks noChangeShapeType="1"/>
            <a:stCxn id="31756" idx="2"/>
            <a:endCxn id="31757" idx="0"/>
          </p:cNvCxnSpPr>
          <p:nvPr/>
        </p:nvCxnSpPr>
        <p:spPr bwMode="auto">
          <a:xfrm rot="5400000">
            <a:off x="6661150" y="3413125"/>
            <a:ext cx="593725" cy="352425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 type="triangle" w="lg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9" name="Text Box 15">
            <a:extLst>
              <a:ext uri="{FF2B5EF4-FFF2-40B4-BE49-F238E27FC236}">
                <a16:creationId xmlns:a16="http://schemas.microsoft.com/office/drawing/2014/main" xmlns="" id="{5687B257-BDFF-4094-819D-0C45AAE00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5888" y="4191000"/>
            <a:ext cx="631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n-US" sz="2000">
                <a:latin typeface="Arial Narrow" panose="020B0606020202030204" pitchFamily="34" charset="0"/>
              </a:rPr>
              <a:t>in</a:t>
            </a:r>
            <a:endParaRPr lang="es-ES_tradnl" altLang="en-US"/>
          </a:p>
        </p:txBody>
      </p:sp>
      <p:sp>
        <p:nvSpPr>
          <p:cNvPr id="31760" name="AutoShape 16">
            <a:extLst>
              <a:ext uri="{FF2B5EF4-FFF2-40B4-BE49-F238E27FC236}">
                <a16:creationId xmlns:a16="http://schemas.microsoft.com/office/drawing/2014/main" xmlns="" id="{C6A895AD-B502-4050-99AC-B269229A0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429000"/>
            <a:ext cx="2057400" cy="457200"/>
          </a:xfrm>
          <a:prstGeom prst="wedgeRectCallout">
            <a:avLst>
              <a:gd name="adj1" fmla="val -12500"/>
              <a:gd name="adj2" fmla="val -109722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Hh:mm:ss:ms</a:t>
            </a:r>
          </a:p>
        </p:txBody>
      </p:sp>
      <p:sp>
        <p:nvSpPr>
          <p:cNvPr id="31761" name="AutoShape 17">
            <a:extLst>
              <a:ext uri="{FF2B5EF4-FFF2-40B4-BE49-F238E27FC236}">
                <a16:creationId xmlns:a16="http://schemas.microsoft.com/office/drawing/2014/main" xmlns="" id="{F23DF0CA-4A43-44AA-A303-B57607B8F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362200"/>
            <a:ext cx="2320925" cy="457200"/>
          </a:xfrm>
          <a:prstGeom prst="wedgeRectCallout">
            <a:avLst>
              <a:gd name="adj1" fmla="val -65528"/>
              <a:gd name="adj2" fmla="val -5903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Input port used</a:t>
            </a:r>
          </a:p>
        </p:txBody>
      </p:sp>
      <p:sp>
        <p:nvSpPr>
          <p:cNvPr id="31762" name="AutoShape 18">
            <a:extLst>
              <a:ext uri="{FF2B5EF4-FFF2-40B4-BE49-F238E27FC236}">
                <a16:creationId xmlns:a16="http://schemas.microsoft.com/office/drawing/2014/main" xmlns="" id="{5659B38A-DC11-4242-849B-502C34A4F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219200"/>
            <a:ext cx="1295400" cy="533400"/>
          </a:xfrm>
          <a:prstGeom prst="wedgeRectCallout">
            <a:avLst>
              <a:gd name="adj1" fmla="val -102083"/>
              <a:gd name="adj2" fmla="val 9375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Job Id </a:t>
            </a:r>
          </a:p>
        </p:txBody>
      </p:sp>
      <p:sp>
        <p:nvSpPr>
          <p:cNvPr id="31763" name="Rectangle 19">
            <a:extLst>
              <a:ext uri="{FF2B5EF4-FFF2-40B4-BE49-F238E27FC236}">
                <a16:creationId xmlns:a16="http://schemas.microsoft.com/office/drawing/2014/main" xmlns="" id="{EA8D45D2-89D8-470B-ACB2-BDC1FF1B53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391025" y="203518"/>
            <a:ext cx="4572000" cy="685799"/>
          </a:xfrm>
        </p:spPr>
        <p:txBody>
          <a:bodyPr/>
          <a:lstStyle/>
          <a:p>
            <a:r>
              <a:rPr lang="en-US" altLang="en-US" dirty="0"/>
              <a:t>Input events to test</a:t>
            </a:r>
          </a:p>
        </p:txBody>
      </p:sp>
    </p:spTree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xmlns="" id="{53E76A9F-69B6-4225-A185-257659F40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838200"/>
            <a:ext cx="8440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3200" b="1" i="1">
                <a:solidFill>
                  <a:srgbClr val="993300"/>
                </a:solidFill>
              </a:rPr>
              <a:t>CD++ - Output file</a:t>
            </a:r>
            <a:endParaRPr lang="es-ES_tradnl" altLang="en-US" i="1">
              <a:solidFill>
                <a:srgbClr val="993300"/>
              </a:solidFill>
            </a:endParaRP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xmlns="" id="{C8833C57-5D55-490B-AF84-30C1AF9C2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00200"/>
            <a:ext cx="3505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2000" b="1">
                <a:latin typeface="Courier New" panose="02070309020205020404" pitchFamily="49" charset="0"/>
              </a:rPr>
              <a:t>00:00:11:348 out 0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00:00:33:485 out 1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00:01:00:328 out 2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00:02:21:094 out 3</a:t>
            </a:r>
            <a:endParaRPr lang="es-ES_tradnl" altLang="en-US">
              <a:latin typeface="Tahoma" panose="020B0604030504040204" pitchFamily="34" charset="0"/>
            </a:endParaRPr>
          </a:p>
        </p:txBody>
      </p:sp>
      <p:sp>
        <p:nvSpPr>
          <p:cNvPr id="33796" name="AutoShape 4">
            <a:extLst>
              <a:ext uri="{FF2B5EF4-FFF2-40B4-BE49-F238E27FC236}">
                <a16:creationId xmlns:a16="http://schemas.microsoft.com/office/drawing/2014/main" xmlns="" id="{2E7AE509-32CE-42C5-BA49-8E052F61B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048000"/>
            <a:ext cx="2057400" cy="457200"/>
          </a:xfrm>
          <a:prstGeom prst="wedgeRectCallout">
            <a:avLst>
              <a:gd name="adj1" fmla="val -20449"/>
              <a:gd name="adj2" fmla="val -104167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Hh:mm:ss:ms</a:t>
            </a:r>
          </a:p>
        </p:txBody>
      </p:sp>
      <p:sp>
        <p:nvSpPr>
          <p:cNvPr id="33797" name="AutoShape 5">
            <a:extLst>
              <a:ext uri="{FF2B5EF4-FFF2-40B4-BE49-F238E27FC236}">
                <a16:creationId xmlns:a16="http://schemas.microsoft.com/office/drawing/2014/main" xmlns="" id="{0FC9AE9F-BFB1-41A6-8620-B341788EC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895600"/>
            <a:ext cx="1970088" cy="457200"/>
          </a:xfrm>
          <a:prstGeom prst="wedgeRectCallout">
            <a:avLst>
              <a:gd name="adj1" fmla="val -98509"/>
              <a:gd name="adj2" fmla="val -64931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Output Port</a:t>
            </a:r>
          </a:p>
        </p:txBody>
      </p:sp>
      <p:sp>
        <p:nvSpPr>
          <p:cNvPr id="33798" name="AutoShape 6">
            <a:extLst>
              <a:ext uri="{FF2B5EF4-FFF2-40B4-BE49-F238E27FC236}">
                <a16:creationId xmlns:a16="http://schemas.microsoft.com/office/drawing/2014/main" xmlns="" id="{93BE29C9-8AE7-414C-B03B-E4A18E7BE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219200"/>
            <a:ext cx="1828800" cy="533400"/>
          </a:xfrm>
          <a:prstGeom prst="wedgeRectCallout">
            <a:avLst>
              <a:gd name="adj1" fmla="val -69097"/>
              <a:gd name="adj2" fmla="val 1000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Job Id </a:t>
            </a:r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xmlns="" id="{291F9C61-9B58-4567-8A09-41E7C3D7BDC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191000" y="299721"/>
            <a:ext cx="4572000" cy="685799"/>
          </a:xfrm>
        </p:spPr>
        <p:txBody>
          <a:bodyPr/>
          <a:lstStyle/>
          <a:p>
            <a:r>
              <a:rPr lang="en-US" altLang="en-US" dirty="0"/>
              <a:t>Output file</a:t>
            </a:r>
          </a:p>
        </p:txBody>
      </p:sp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D49F39D-B9F2-4DD7-BA65-0C207B3B33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" y="1905000"/>
            <a:ext cx="8915400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998034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D1D04B0A-051D-4BDE-8824-726A258F3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80400" cy="685800"/>
          </a:xfrm>
        </p:spPr>
        <p:txBody>
          <a:bodyPr/>
          <a:lstStyle/>
          <a:p>
            <a:r>
              <a:rPr lang="es-ES_tradnl" altLang="en-US" dirty="0"/>
              <a:t>Subnet.hpp: </a:t>
            </a:r>
            <a:r>
              <a:rPr lang="es-ES_tradnl" altLang="en-US" dirty="0" err="1"/>
              <a:t>headers</a:t>
            </a:r>
            <a:endParaRPr lang="es-ES_tradnl" altLang="en-US" dirty="0"/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xmlns="" id="{F007B700-DD5A-49E4-9B4C-BEE10A9FF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6868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1600" b="1" dirty="0">
                <a:latin typeface="Courier New" panose="02070309020205020404" pitchFamily="49" charset="0"/>
              </a:rPr>
              <a:t>#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ifndef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_SUBNET_HPP__                  // 2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models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=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name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: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illegal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#define _SUBNET_HPP__ </a:t>
            </a: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#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include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&lt;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cadmium</a:t>
            </a:r>
            <a:r>
              <a:rPr lang="es-ES_tradnl" altLang="en-US" sz="1600" b="1" dirty="0">
                <a:latin typeface="Courier New" panose="02070309020205020404" pitchFamily="49" charset="0"/>
              </a:rPr>
              <a:t>/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modeling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/ports.hpp&gt;	    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to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define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ports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#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include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&lt;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cadmium</a:t>
            </a:r>
            <a:r>
              <a:rPr lang="es-ES_tradnl" altLang="en-US" sz="1600" b="1" dirty="0">
                <a:latin typeface="Courier New" panose="02070309020205020404" pitchFamily="49" charset="0"/>
              </a:rPr>
              <a:t>/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modeling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/message_bag.hpp&gt;    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// bags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associated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to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ports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#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include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&lt;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limits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&gt;    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include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all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libraries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you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need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in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your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model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#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include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&lt;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assert.h</a:t>
            </a:r>
            <a:r>
              <a:rPr lang="es-ES_tradnl" altLang="en-US" sz="1600" b="1" dirty="0">
                <a:latin typeface="Courier New" panose="02070309020205020404" pitchFamily="49" charset="0"/>
              </a:rPr>
              <a:t>&gt;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#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include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&lt;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string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&gt;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#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include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&lt;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random</a:t>
            </a:r>
            <a:r>
              <a:rPr lang="es-ES_tradnl" altLang="en-US" sz="1600" b="1" dirty="0">
                <a:latin typeface="Courier New" panose="02070309020205020404" pitchFamily="49" charset="0"/>
              </a:rPr>
              <a:t>&gt;</a:t>
            </a: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#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include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"../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data_structures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/message.hpp“    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to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define new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messages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(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needed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)</a:t>
            </a: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 err="1">
                <a:latin typeface="Courier New" panose="02070309020205020404" pitchFamily="49" charset="0"/>
              </a:rPr>
              <a:t>using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namespace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cadmium</a:t>
            </a:r>
            <a:r>
              <a:rPr lang="es-ES_tradnl" altLang="en-US" sz="1600" b="1" dirty="0">
                <a:latin typeface="Courier New" panose="02070309020205020404" pitchFamily="49" charset="0"/>
              </a:rPr>
              <a:t>;        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namespaces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to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reduce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typing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 err="1">
                <a:latin typeface="Courier New" panose="02070309020205020404" pitchFamily="49" charset="0"/>
              </a:rPr>
              <a:t>using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namespace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;</a:t>
            </a: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17797"/>
      </p:ext>
    </p:extLst>
  </p:cSld>
  <p:clrMapOvr>
    <a:masterClrMapping/>
  </p:clrMapOvr>
  <p:transition spd="med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D1D04B0A-051D-4BDE-8824-726A258F3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80400" cy="685800"/>
          </a:xfrm>
        </p:spPr>
        <p:txBody>
          <a:bodyPr/>
          <a:lstStyle/>
          <a:p>
            <a:r>
              <a:rPr lang="es-ES_tradnl" altLang="en-US" dirty="0"/>
              <a:t>Subnet.hpp: </a:t>
            </a:r>
            <a:r>
              <a:rPr lang="es-ES_tradnl" altLang="en-US" dirty="0" err="1"/>
              <a:t>headers</a:t>
            </a:r>
            <a:endParaRPr lang="es-ES_tradnl" altLang="en-US" dirty="0"/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xmlns="" id="{F007B700-DD5A-49E4-9B4C-BEE10A9FF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6868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1600" b="1" dirty="0">
                <a:latin typeface="Courier New" panose="02070309020205020404" pitchFamily="49" charset="0"/>
              </a:rPr>
              <a:t>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Definition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of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2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ports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: in/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. 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They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are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defined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in a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struct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,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called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Subnet_defs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// In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this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way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we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can use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same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name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(in,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) for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different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atomic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models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defined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in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same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structure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struct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Subnet_defs{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 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struct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in :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public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in_port&lt;Message_t&gt; {};    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 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struct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: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public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out_port&lt;Message_t&gt; {};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};</a:t>
            </a: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ports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transfer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message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of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typpe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Message_t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They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use in_port and out_port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// Message_t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defined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in message.hpp uses 2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integers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: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packet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and bit</a:t>
            </a:r>
          </a:p>
        </p:txBody>
      </p:sp>
    </p:spTree>
    <p:extLst>
      <p:ext uri="{BB962C8B-B14F-4D97-AF65-F5344CB8AC3E}">
        <p14:creationId xmlns:p14="http://schemas.microsoft.com/office/powerpoint/2010/main" val="3000746610"/>
      </p:ext>
    </p:extLst>
  </p:cSld>
  <p:clrMapOvr>
    <a:masterClrMapping/>
  </p:clrMapOvr>
  <p:transition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D1D04B0A-051D-4BDE-8824-726A258F3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80400" cy="685800"/>
          </a:xfrm>
        </p:spPr>
        <p:txBody>
          <a:bodyPr/>
          <a:lstStyle/>
          <a:p>
            <a:r>
              <a:rPr lang="es-ES_tradnl" altLang="en-US" dirty="0"/>
              <a:t>Subnet.hpp: </a:t>
            </a:r>
            <a:r>
              <a:rPr lang="es-ES_tradnl" altLang="en-US" dirty="0" err="1"/>
              <a:t>headers</a:t>
            </a:r>
            <a:endParaRPr lang="es-ES_tradnl" altLang="en-US" dirty="0"/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xmlns="" id="{F007B700-DD5A-49E4-9B4C-BEE10A9FF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36906"/>
            <a:ext cx="84582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1600" b="1" dirty="0">
                <a:latin typeface="Courier New" panose="02070309020205020404" pitchFamily="49" charset="0"/>
              </a:rPr>
              <a:t>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We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use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templates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: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we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can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choose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different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TIME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representation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 err="1">
                <a:latin typeface="Courier New" panose="02070309020205020404" pitchFamily="49" charset="0"/>
              </a:rPr>
              <a:t>template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&lt;typename TIME&gt;</a:t>
            </a: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class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Subnet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{     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This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class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defines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model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 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public</a:t>
            </a:r>
            <a:r>
              <a:rPr lang="es-ES_tradnl" altLang="en-US" sz="1600" b="1" dirty="0">
                <a:latin typeface="Courier New" panose="02070309020205020404" pitchFamily="49" charset="0"/>
              </a:rPr>
              <a:t>:        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Assign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ports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defined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above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to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class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 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using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input_ports=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tuple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&lt;typename Subnet_defs::in&gt;;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 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using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output_ports=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tuple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&lt;typename Subnet_defs::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&gt;;</a:t>
            </a: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// </a:t>
            </a:r>
            <a:r>
              <a:rPr lang="es-ES_tradnl" altLang="en-US" sz="1600" b="1" u="sng" dirty="0" err="1">
                <a:latin typeface="Courier New" panose="02070309020205020404" pitchFamily="49" charset="0"/>
              </a:rPr>
              <a:t>using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: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from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now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on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we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can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call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them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input_ports/output_ports</a:t>
            </a: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struct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state_type{ // ALL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state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variables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defined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here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bool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transmitting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;     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to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state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if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we’re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transmitting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  Message_t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packet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;      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packet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transmitted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 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int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index</a:t>
            </a:r>
            <a:r>
              <a:rPr lang="es-ES_tradnl" altLang="en-US" sz="1600" b="1" dirty="0">
                <a:latin typeface="Courier New" panose="02070309020205020404" pitchFamily="49" charset="0"/>
              </a:rPr>
              <a:t>;             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how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many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packets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transmitted</a:t>
            </a:r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}; </a:t>
            </a:r>
          </a:p>
          <a:p>
            <a:endParaRPr lang="es-ES_tradnl" altLang="en-US" sz="1600" b="1" dirty="0">
              <a:latin typeface="Courier New" panose="02070309020205020404" pitchFamily="49" charset="0"/>
            </a:endParaRPr>
          </a:p>
          <a:p>
            <a:r>
              <a:rPr lang="es-ES_tradnl" altLang="en-US" sz="1600" b="1" dirty="0">
                <a:latin typeface="Courier New" panose="02070309020205020404" pitchFamily="49" charset="0"/>
              </a:rPr>
              <a:t>    state_type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state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;   //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</a:t>
            </a:r>
            <a:r>
              <a:rPr lang="es-ES_tradnl" altLang="en-US" sz="1600" b="1" dirty="0" err="1">
                <a:latin typeface="Courier New" panose="02070309020205020404" pitchFamily="49" charset="0"/>
              </a:rPr>
              <a:t>state</a:t>
            </a:r>
            <a:r>
              <a:rPr lang="es-ES_tradnl" altLang="en-US" sz="1600" b="1" dirty="0">
                <a:latin typeface="Courier New" panose="02070309020205020404" pitchFamily="49" charset="0"/>
              </a:rPr>
              <a:t> variables</a:t>
            </a:r>
          </a:p>
        </p:txBody>
      </p:sp>
    </p:spTree>
    <p:extLst>
      <p:ext uri="{BB962C8B-B14F-4D97-AF65-F5344CB8AC3E}">
        <p14:creationId xmlns:p14="http://schemas.microsoft.com/office/powerpoint/2010/main" val="3092731781"/>
      </p:ext>
    </p:extLst>
  </p:cSld>
  <p:clrMapOvr>
    <a:masterClrMapping/>
  </p:clrMapOvr>
  <p:transition spd="med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5E89F961-F67D-43A0-AF6E-DF0D749E5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16150" y="304800"/>
            <a:ext cx="6486525" cy="685800"/>
          </a:xfrm>
          <a:noFill/>
        </p:spPr>
        <p:txBody>
          <a:bodyPr anchor="b"/>
          <a:lstStyle/>
          <a:p>
            <a:r>
              <a:rPr lang="es-ES_tradnl" altLang="en-US" dirty="0" err="1"/>
              <a:t>Subnet</a:t>
            </a:r>
            <a:r>
              <a:rPr lang="es-ES_tradnl" altLang="en-US" dirty="0"/>
              <a:t>: constructor (</a:t>
            </a:r>
            <a:r>
              <a:rPr lang="es-ES_tradnl" altLang="en-US" dirty="0" err="1"/>
              <a:t>initialization</a:t>
            </a:r>
            <a:r>
              <a:rPr lang="es-ES_tradnl" altLang="en-US" dirty="0"/>
              <a:t>)</a:t>
            </a: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xmlns="" id="{B44E5226-1CEE-4A18-9DAC-210E76507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400"/>
            <a:ext cx="787908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2000" b="1" dirty="0">
                <a:latin typeface="Courier New" panose="02070309020205020404" pitchFamily="49" charset="0"/>
              </a:rPr>
              <a:t>// default constructor: defines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initial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states</a:t>
            </a:r>
            <a:endParaRPr lang="es-ES_tradnl" altLang="en-US" sz="2000" b="1" dirty="0">
              <a:latin typeface="Courier New" panose="02070309020205020404" pitchFamily="49" charset="0"/>
            </a:endParaRPr>
          </a:p>
          <a:p>
            <a:endParaRPr lang="es-ES_tradnl" altLang="en-US" sz="2000" b="1" dirty="0">
              <a:latin typeface="Courier New" panose="02070309020205020404" pitchFamily="49" charset="0"/>
            </a:endParaRPr>
          </a:p>
          <a:p>
            <a:r>
              <a:rPr lang="es-ES_tradnl" altLang="en-US" sz="2000" b="1" dirty="0" err="1">
                <a:latin typeface="Courier New" panose="02070309020205020404" pitchFamily="49" charset="0"/>
              </a:rPr>
              <a:t>Subnet</a:t>
            </a:r>
            <a:r>
              <a:rPr lang="es-ES_tradnl" altLang="en-US" sz="2000" b="1" dirty="0">
                <a:latin typeface="Courier New" panose="02070309020205020404" pitchFamily="49" charset="0"/>
              </a:rPr>
              <a:t>() {   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state.transmitting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= false;  //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not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transmitting</a:t>
            </a:r>
            <a:endParaRPr lang="es-ES_tradnl" altLang="en-US" sz="2000" b="1" dirty="0">
              <a:latin typeface="Courier New" panose="02070309020205020404" pitchFamily="49" charset="0"/>
            </a:endParaRP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state.index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       = 0;     // no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packet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yet</a:t>
            </a:r>
            <a:endParaRPr lang="es-ES_tradnl" altLang="en-US" sz="2000" b="1" dirty="0">
              <a:latin typeface="Courier New" panose="02070309020205020404" pitchFamily="49" charset="0"/>
            </a:endParaRP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  } </a:t>
            </a:r>
          </a:p>
          <a:p>
            <a:endParaRPr lang="es-ES_tradnl" altLang="en-US" sz="20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791903"/>
      </p:ext>
    </p:extLst>
  </p:cSld>
  <p:clrMapOvr>
    <a:masterClrMapping/>
  </p:clrMapOvr>
  <p:transition spd="med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xmlns="" id="{E8BBFFF9-AD25-440B-9C4C-EF188D4C6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19" y="1371600"/>
            <a:ext cx="8666162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2000" b="1" dirty="0">
                <a:latin typeface="Courier New" panose="02070309020205020404" pitchFamily="49" charset="0"/>
              </a:rPr>
              <a:t>// e, inputs (s: accesible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from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class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definition</a:t>
            </a:r>
            <a:r>
              <a:rPr lang="es-ES_tradnl" altLang="en-US" sz="2000" b="1" dirty="0">
                <a:latin typeface="Courier New" panose="02070309020205020404" pitchFamily="49" charset="0"/>
              </a:rPr>
              <a:t>)</a:t>
            </a:r>
          </a:p>
          <a:p>
            <a:r>
              <a:rPr lang="es-ES_tradnl" altLang="en-US" sz="2000" b="1" dirty="0" err="1">
                <a:latin typeface="Courier New" panose="02070309020205020404" pitchFamily="49" charset="0"/>
              </a:rPr>
              <a:t>void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external_transition(TIME e, typename 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  make_message_bags&lt;input_ports&gt;::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type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mbs) { </a:t>
            </a:r>
          </a:p>
          <a:p>
            <a:endParaRPr lang="es-ES_tradnl" altLang="en-US" sz="2000" b="1" dirty="0">
              <a:latin typeface="Courier New" panose="02070309020205020404" pitchFamily="49" charset="0"/>
            </a:endParaRP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vector&lt;Message_t&gt;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bag_port_in</a:t>
            </a:r>
            <a:r>
              <a:rPr lang="es-ES_tradnl" altLang="en-US" sz="2000" b="1" dirty="0">
                <a:latin typeface="Courier New" panose="02070309020205020404" pitchFamily="49" charset="0"/>
              </a:rPr>
              <a:t>;  //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to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store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input</a:t>
            </a:r>
          </a:p>
          <a:p>
            <a:endParaRPr lang="es-ES_tradnl" altLang="en-US" sz="2000" b="1" dirty="0">
              <a:latin typeface="Courier New" panose="02070309020205020404" pitchFamily="49" charset="0"/>
            </a:endParaRP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//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get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message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in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port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in;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save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it</a:t>
            </a:r>
            <a:endParaRPr lang="es-ES_tradnl" altLang="en-US" sz="2000" b="1" dirty="0">
              <a:latin typeface="Courier New" panose="02070309020205020404" pitchFamily="49" charset="0"/>
            </a:endParaRPr>
          </a:p>
          <a:p>
            <a:r>
              <a:rPr lang="es-ES_tradnl" altLang="en-US" sz="2000" b="1" dirty="0" err="1">
                <a:latin typeface="Courier New" panose="02070309020205020404" pitchFamily="49" charset="0"/>
              </a:rPr>
              <a:t>bag_port_in</a:t>
            </a:r>
            <a:r>
              <a:rPr lang="es-ES_tradnl" altLang="en-US" sz="2000" b="1" dirty="0">
                <a:latin typeface="Courier New" panose="02070309020205020404" pitchFamily="49" charset="0"/>
              </a:rPr>
              <a:t>=get_messages&lt;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typenameSubnet_defs</a:t>
            </a:r>
            <a:r>
              <a:rPr lang="es-ES_tradnl" altLang="en-US" sz="2000" b="1" dirty="0">
                <a:latin typeface="Courier New" panose="02070309020205020404" pitchFamily="49" charset="0"/>
              </a:rPr>
              <a:t>::in&gt;(mbs);</a:t>
            </a:r>
          </a:p>
          <a:p>
            <a:endParaRPr lang="es-ES_tradnl" altLang="en-US" sz="2000" b="1" dirty="0">
              <a:latin typeface="Courier New" panose="02070309020205020404" pitchFamily="49" charset="0"/>
            </a:endParaRP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 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state.index</a:t>
            </a:r>
            <a:r>
              <a:rPr lang="es-ES_tradnl" altLang="en-US" sz="2000" b="1" dirty="0">
                <a:latin typeface="Courier New" panose="02070309020205020404" pitchFamily="49" charset="0"/>
              </a:rPr>
              <a:t>++;   //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one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more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message</a:t>
            </a:r>
            <a:endParaRPr lang="es-ES_tradnl" altLang="en-US" sz="2000" b="1" dirty="0">
              <a:latin typeface="Courier New" panose="02070309020205020404" pitchFamily="49" charset="0"/>
            </a:endParaRPr>
          </a:p>
          <a:p>
            <a:endParaRPr lang="es-ES_tradnl" altLang="en-US" sz="2000" b="1" dirty="0">
              <a:latin typeface="Courier New" panose="02070309020205020404" pitchFamily="49" charset="0"/>
            </a:endParaRP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 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if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((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double</a:t>
            </a:r>
            <a:r>
              <a:rPr lang="es-ES_tradnl" altLang="en-US" sz="2000" b="1" dirty="0">
                <a:latin typeface="Courier New" panose="02070309020205020404" pitchFamily="49" charset="0"/>
              </a:rPr>
              <a:t>)rand() / (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double</a:t>
            </a:r>
            <a:r>
              <a:rPr lang="es-ES_tradnl" altLang="en-US" sz="2000" b="1" dirty="0">
                <a:latin typeface="Courier New" panose="02070309020205020404" pitchFamily="49" charset="0"/>
              </a:rPr>
              <a:t>) RAND_MAX  &lt; 0.95){                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    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state.packet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=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bag_port_in</a:t>
            </a:r>
            <a:r>
              <a:rPr lang="es-ES_tradnl" altLang="en-US" sz="2000" b="1" dirty="0">
                <a:latin typeface="Courier New" panose="02070309020205020404" pitchFamily="49" charset="0"/>
              </a:rPr>
              <a:t>[0];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    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state.transmitting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= true;  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  }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else</a:t>
            </a:r>
            <a:endParaRPr lang="es-ES_tradnl" altLang="en-US" sz="2000" b="1" dirty="0">
              <a:latin typeface="Courier New" panose="02070309020205020404" pitchFamily="49" charset="0"/>
            </a:endParaRP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      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state.transmitting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= false;   //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packet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</a:t>
            </a:r>
            <a:r>
              <a:rPr lang="es-ES_tradnl" altLang="en-US" sz="2000" b="1" dirty="0" err="1">
                <a:latin typeface="Courier New" panose="02070309020205020404" pitchFamily="49" charset="0"/>
              </a:rPr>
              <a:t>lost</a:t>
            </a:r>
            <a:r>
              <a:rPr lang="es-ES_tradnl" altLang="en-US" sz="2000" b="1" dirty="0">
                <a:latin typeface="Courier New" panose="02070309020205020404" pitchFamily="49" charset="0"/>
              </a:rPr>
              <a:t>   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xmlns="" id="{BB5F643C-4B4D-4E70-815C-58868379B5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71650" y="0"/>
            <a:ext cx="7372350" cy="838200"/>
          </a:xfrm>
        </p:spPr>
        <p:txBody>
          <a:bodyPr/>
          <a:lstStyle/>
          <a:p>
            <a:r>
              <a:rPr lang="en-US" altLang="en-US" dirty="0"/>
              <a:t>Subnet: External Transition</a:t>
            </a:r>
          </a:p>
        </p:txBody>
      </p:sp>
    </p:spTree>
    <p:extLst>
      <p:ext uri="{BB962C8B-B14F-4D97-AF65-F5344CB8AC3E}">
        <p14:creationId xmlns:p14="http://schemas.microsoft.com/office/powerpoint/2010/main" val="3302557260"/>
      </p:ext>
    </p:extLst>
  </p:cSld>
  <p:clrMapOvr>
    <a:masterClrMapping/>
  </p:clrMapOvr>
  <p:transition spd="med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>
            <a:extLst>
              <a:ext uri="{FF2B5EF4-FFF2-40B4-BE49-F238E27FC236}">
                <a16:creationId xmlns:a16="http://schemas.microsoft.com/office/drawing/2014/main" xmlns="" id="{21284BED-B7D2-47A5-98DB-AFA6A7F39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1" y="1524000"/>
            <a:ext cx="88392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1800" b="1" dirty="0">
                <a:latin typeface="Courier New" panose="02070309020205020404" pitchFamily="49" charset="0"/>
              </a:rPr>
              <a:t>// Uses a bag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of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outputs: output_ports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typename make_message_bags&lt;output_ports&gt;::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type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output()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const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{</a:t>
            </a:r>
          </a:p>
          <a:p>
            <a:endParaRPr lang="es-ES_tradnl" altLang="en-US" sz="1800" b="1" dirty="0">
              <a:latin typeface="Courier New" panose="02070309020205020404" pitchFamily="49" charset="0"/>
            </a:endParaRP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  // Declare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bag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we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will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fill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up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  typename make_message_bags&lt;output_ports&gt;::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type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bags;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    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  vector&lt;Message_t&gt;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bag_port_out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; //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aux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vector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to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build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bag</a:t>
            </a:r>
          </a:p>
          <a:p>
            <a:endParaRPr lang="es-ES_tradnl" altLang="en-US" sz="1800" b="1" dirty="0">
              <a:latin typeface="Courier New" panose="02070309020205020404" pitchFamily="49" charset="0"/>
            </a:endParaRP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 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bag_port_out.push_back</a:t>
            </a:r>
            <a:r>
              <a:rPr lang="es-ES_tradnl" altLang="en-US" sz="1800" b="1" dirty="0">
                <a:latin typeface="Courier New" panose="02070309020205020404" pitchFamily="49" charset="0"/>
              </a:rPr>
              <a:t>(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state.packet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); //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save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packet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     </a:t>
            </a:r>
          </a:p>
          <a:p>
            <a:endParaRPr lang="es-ES_tradnl" altLang="en-US" sz="1800" b="1" dirty="0">
              <a:latin typeface="Courier New" panose="02070309020205020404" pitchFamily="49" charset="0"/>
            </a:endParaRP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  //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copy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auxiliary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bag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to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bag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of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the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output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port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out</a:t>
            </a:r>
            <a:endParaRPr lang="es-ES_tradnl" altLang="en-US" sz="1800" b="1" dirty="0">
              <a:latin typeface="Courier New" panose="02070309020205020404" pitchFamily="49" charset="0"/>
            </a:endParaRP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  get_messages&lt;typename Subnet_defs::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&gt;(bags) =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bag_port_out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;</a:t>
            </a:r>
          </a:p>
          <a:p>
            <a:endParaRPr lang="es-ES_tradnl" altLang="en-US" sz="1800" b="1" dirty="0">
              <a:latin typeface="Courier New" panose="02070309020205020404" pitchFamily="49" charset="0"/>
            </a:endParaRP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return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bags;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xmlns="" id="{F31DD71F-0DC0-4FCC-B4CC-5DC924C80C5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76400" y="0"/>
            <a:ext cx="7467600" cy="838200"/>
          </a:xfrm>
        </p:spPr>
        <p:txBody>
          <a:bodyPr/>
          <a:lstStyle/>
          <a:p>
            <a:r>
              <a:rPr lang="en-US" altLang="en-US" dirty="0"/>
              <a:t>Subnet: Output function</a:t>
            </a:r>
          </a:p>
        </p:txBody>
      </p:sp>
    </p:spTree>
    <p:extLst>
      <p:ext uri="{BB962C8B-B14F-4D97-AF65-F5344CB8AC3E}">
        <p14:creationId xmlns:p14="http://schemas.microsoft.com/office/powerpoint/2010/main" val="3470785947"/>
      </p:ext>
    </p:extLst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6034936B-FA9A-42AF-B205-78E48DB92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66700"/>
            <a:ext cx="77724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kumimoji="1" lang="en-US" altLang="en-US" sz="2800" b="1">
              <a:solidFill>
                <a:schemeClr val="tx2"/>
              </a:solidFill>
            </a:endParaRPr>
          </a:p>
        </p:txBody>
      </p:sp>
      <p:sp>
        <p:nvSpPr>
          <p:cNvPr id="978947" name="Rectangle 3">
            <a:extLst>
              <a:ext uri="{FF2B5EF4-FFF2-40B4-BE49-F238E27FC236}">
                <a16:creationId xmlns:a16="http://schemas.microsoft.com/office/drawing/2014/main" xmlns="" id="{E6EFE238-A2B9-43AA-AD97-C17B83CA9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066800"/>
            <a:ext cx="6781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9C007"/>
              </a:buClr>
              <a:buSzPct val="70000"/>
              <a:buFont typeface="Monotype Sorts" pitchFamily="2" charset="2"/>
              <a:buNone/>
            </a:pPr>
            <a:endParaRPr kumimoji="1" lang="en-US" altLang="en-US" sz="1600" u="sng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F9C007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600" u="sng">
                <a:latin typeface="Arial" panose="020B0604020202020204" pitchFamily="34" charset="0"/>
              </a:rPr>
              <a:t>Atomic</a:t>
            </a:r>
            <a:r>
              <a:rPr kumimoji="1" lang="en-US" altLang="en-US" sz="1600">
                <a:latin typeface="Arial" panose="020B0604020202020204" pitchFamily="34" charset="0"/>
              </a:rPr>
              <a:t>: lowest level model, contains structural dynamics 			-- model level modularity</a:t>
            </a:r>
          </a:p>
          <a:p>
            <a:pPr>
              <a:spcBef>
                <a:spcPct val="20000"/>
              </a:spcBef>
              <a:buClr>
                <a:srgbClr val="F9C007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600" u="sng">
                <a:latin typeface="Arial" panose="020B0604020202020204" pitchFamily="34" charset="0"/>
              </a:rPr>
              <a:t>Coupled</a:t>
            </a:r>
            <a:r>
              <a:rPr kumimoji="1" lang="en-US" altLang="en-US" sz="1600">
                <a:latin typeface="Arial" panose="020B0604020202020204" pitchFamily="34" charset="0"/>
              </a:rPr>
              <a:t>: composed of one or more atomic and/or coupled models 		-- hierarchical construction</a:t>
            </a:r>
          </a:p>
        </p:txBody>
      </p:sp>
      <p:sp>
        <p:nvSpPr>
          <p:cNvPr id="978948" name="Rectangle 4">
            <a:extLst>
              <a:ext uri="{FF2B5EF4-FFF2-40B4-BE49-F238E27FC236}">
                <a16:creationId xmlns:a16="http://schemas.microsoft.com/office/drawing/2014/main" xmlns="" id="{6BB26F54-9DAA-41C1-BA5A-2780EDA19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200400"/>
            <a:ext cx="3429000" cy="2362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None/>
            </a:pPr>
            <a:r>
              <a:rPr kumimoji="1" lang="en-US" altLang="en-US" sz="1400" u="sng">
                <a:latin typeface="Arial" panose="020B0604020202020204" pitchFamily="34" charset="0"/>
              </a:rPr>
              <a:t>Elements of an atomic model</a:t>
            </a:r>
            <a:r>
              <a:rPr kumimoji="1" lang="en-US" altLang="en-US" sz="1400">
                <a:latin typeface="Arial" panose="020B0604020202020204" pitchFamily="34" charset="0"/>
              </a:rPr>
              <a:t>:</a:t>
            </a:r>
            <a:r>
              <a:rPr kumimoji="1" lang="en-US" altLang="en-US" sz="1400" i="1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400">
                <a:latin typeface="Arial" panose="020B0604020202020204" pitchFamily="34" charset="0"/>
              </a:rPr>
              <a:t>input ports</a:t>
            </a:r>
          </a:p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400">
                <a:latin typeface="Arial" panose="020B0604020202020204" pitchFamily="34" charset="0"/>
              </a:rPr>
              <a:t>output ports</a:t>
            </a:r>
          </a:p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400">
                <a:latin typeface="Arial" panose="020B0604020202020204" pitchFamily="34" charset="0"/>
              </a:rPr>
              <a:t>state variables </a:t>
            </a:r>
          </a:p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400">
                <a:latin typeface="Arial" panose="020B0604020202020204" pitchFamily="34" charset="0"/>
              </a:rPr>
              <a:t>state transition functions</a:t>
            </a:r>
          </a:p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400">
                <a:latin typeface="Arial" panose="020B0604020202020204" pitchFamily="34" charset="0"/>
              </a:rPr>
              <a:t>output function</a:t>
            </a:r>
          </a:p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400">
                <a:latin typeface="Arial" panose="020B0604020202020204" pitchFamily="34" charset="0"/>
              </a:rPr>
              <a:t>time advance function</a:t>
            </a:r>
          </a:p>
        </p:txBody>
      </p:sp>
      <p:sp>
        <p:nvSpPr>
          <p:cNvPr id="978949" name="Rectangle 5">
            <a:extLst>
              <a:ext uri="{FF2B5EF4-FFF2-40B4-BE49-F238E27FC236}">
                <a16:creationId xmlns:a16="http://schemas.microsoft.com/office/drawing/2014/main" xmlns="" id="{E41B2F62-24B0-4E40-A317-C5BD6F093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352800"/>
            <a:ext cx="35814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None/>
            </a:pPr>
            <a:r>
              <a:rPr kumimoji="1" lang="en-US" altLang="en-US" sz="1400" u="sng">
                <a:latin typeface="Arial" panose="020B0604020202020204" pitchFamily="34" charset="0"/>
              </a:rPr>
              <a:t>Elements of coupled model:</a:t>
            </a:r>
            <a:r>
              <a:rPr kumimoji="1" lang="en-US" altLang="en-US" sz="140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400">
                <a:latin typeface="Arial" panose="020B0604020202020204" pitchFamily="34" charset="0"/>
              </a:rPr>
              <a:t>Components</a:t>
            </a:r>
          </a:p>
          <a:p>
            <a:pPr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Clr>
                <a:srgbClr val="FF9900"/>
              </a:buClr>
              <a:buSzPct val="70000"/>
              <a:buFont typeface="Monotype Sorts" pitchFamily="2" charset="2"/>
              <a:buChar char="n"/>
            </a:pPr>
            <a:r>
              <a:rPr kumimoji="1" lang="en-US" altLang="en-US" sz="1400">
                <a:latin typeface="Arial" panose="020B0604020202020204" pitchFamily="34" charset="0"/>
              </a:rPr>
              <a:t>Couplings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kumimoji="1" lang="en-US" altLang="en-US" sz="1400">
                <a:latin typeface="Arial" panose="020B0604020202020204" pitchFamily="34" charset="0"/>
              </a:rPr>
              <a:t>Internal Couplings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kumimoji="1" lang="en-US" altLang="en-US" sz="1400">
                <a:latin typeface="Arial" panose="020B0604020202020204" pitchFamily="34" charset="0"/>
              </a:rPr>
              <a:t>External Input Couplings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kumimoji="1" lang="en-US" altLang="en-US" sz="1400">
                <a:latin typeface="Arial" panose="020B0604020202020204" pitchFamily="34" charset="0"/>
              </a:rPr>
              <a:t>External Output Couplings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xmlns="" id="{45204776-EB41-4274-A440-501B9277A5A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733800" y="342902"/>
            <a:ext cx="4572000" cy="685799"/>
          </a:xfrm>
        </p:spPr>
        <p:txBody>
          <a:bodyPr/>
          <a:lstStyle/>
          <a:p>
            <a:r>
              <a:rPr lang="en-US" altLang="en-US" dirty="0"/>
              <a:t>Review of the DEVS formalism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7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7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789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78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78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78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78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978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978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978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9789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978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978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978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978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978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978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947" grpId="0" build="p" bldLvl="2" autoUpdateAnimBg="0"/>
      <p:bldP spid="978948" grpId="0" build="p" animBg="1" autoUpdateAnimBg="0"/>
      <p:bldP spid="978949" grpId="0" build="p" bldLvl="2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590100B-09C6-4428-BCC3-97A15F4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86106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>
                <a:latin typeface="Courier New" panose="02070309020205020404" pitchFamily="49" charset="0"/>
              </a:rPr>
              <a:t>TIME time_advance() const {</a:t>
            </a:r>
          </a:p>
          <a:p>
            <a:endParaRPr lang="en-US" altLang="en-US" sz="2000" b="1" dirty="0">
              <a:latin typeface="Courier New" panose="02070309020205020404" pitchFamily="49" charset="0"/>
            </a:endParaRP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TIME next_internal;  // aux variable</a:t>
            </a:r>
          </a:p>
          <a:p>
            <a:endParaRPr lang="en-US" altLang="en-US" sz="2000" b="1" dirty="0">
              <a:latin typeface="Courier New" panose="02070309020205020404" pitchFamily="49" charset="0"/>
            </a:endParaRP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if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state.transmitting</a:t>
            </a:r>
            <a:r>
              <a:rPr lang="en-US" altLang="en-US" sz="2000" b="1" dirty="0">
                <a:latin typeface="Courier New" panose="02070309020205020404" pitchFamily="49" charset="0"/>
              </a:rPr>
              <a:t>) </a:t>
            </a: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  next_internal = TIME("00:00:03:000");</a:t>
            </a: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else </a:t>
            </a: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  next_internal = numeric_limits&lt;TIME&gt;::infinity();           </a:t>
            </a:r>
          </a:p>
          <a:p>
            <a:endParaRPr lang="en-US" altLang="en-US" sz="2000" b="1" dirty="0">
              <a:latin typeface="Courier New" panose="02070309020205020404" pitchFamily="49" charset="0"/>
            </a:endParaRP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return next_internal;</a:t>
            </a: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  <a:endParaRPr lang="sv-SE" altLang="en-US" sz="2000" b="1" dirty="0">
              <a:latin typeface="Courier New" panose="02070309020205020404" pitchFamily="49" charset="0"/>
            </a:endParaRP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AED91A45-E380-4595-AB1E-DF739D929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7397750" cy="838200"/>
          </a:xfrm>
        </p:spPr>
        <p:txBody>
          <a:bodyPr/>
          <a:lstStyle/>
          <a:p>
            <a:r>
              <a:rPr lang="en-US" altLang="en-US" dirty="0"/>
              <a:t>Subnet: Time Advance Function</a:t>
            </a:r>
          </a:p>
        </p:txBody>
      </p:sp>
    </p:spTree>
    <p:extLst>
      <p:ext uri="{BB962C8B-B14F-4D97-AF65-F5344CB8AC3E}">
        <p14:creationId xmlns:p14="http://schemas.microsoft.com/office/powerpoint/2010/main" val="4127698933"/>
      </p:ext>
    </p:extLst>
  </p:cSld>
  <p:clrMapOvr>
    <a:masterClrMapping/>
  </p:clrMapOvr>
  <p:transition spd="med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590100B-09C6-4428-BCC3-97A15F4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225" y="1600200"/>
            <a:ext cx="710963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en-US" sz="2000" b="1" dirty="0">
                <a:latin typeface="Courier New" panose="02070309020205020404" pitchFamily="49" charset="0"/>
              </a:rPr>
              <a:t>// The packet has been transmitted: wait for 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// the next one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void internal_transition() {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 state.transmitting = false;  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AED91A45-E380-4595-AB1E-DF739D929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7397750" cy="838200"/>
          </a:xfrm>
        </p:spPr>
        <p:txBody>
          <a:bodyPr/>
          <a:lstStyle/>
          <a:p>
            <a:r>
              <a:rPr lang="en-US" altLang="en-US" dirty="0"/>
              <a:t>Subnet: Internal Transition</a:t>
            </a:r>
          </a:p>
        </p:txBody>
      </p:sp>
    </p:spTree>
    <p:extLst>
      <p:ext uri="{BB962C8B-B14F-4D97-AF65-F5344CB8AC3E}">
        <p14:creationId xmlns:p14="http://schemas.microsoft.com/office/powerpoint/2010/main" val="3099125402"/>
      </p:ext>
    </p:extLst>
  </p:cSld>
  <p:clrMapOvr>
    <a:masterClrMapping/>
  </p:clrMapOvr>
  <p:transition spd="med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590100B-09C6-4428-BCC3-97A15F4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1" y="1371600"/>
            <a:ext cx="8610599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>
                <a:latin typeface="Courier New" panose="02070309020205020404" pitchFamily="49" charset="0"/>
              </a:rPr>
              <a:t> TIME time_advance() const {</a:t>
            </a:r>
          </a:p>
          <a:p>
            <a:endParaRPr lang="en-US" altLang="en-US" sz="2000" b="1" dirty="0">
              <a:latin typeface="Courier New" panose="02070309020205020404" pitchFamily="49" charset="0"/>
            </a:endParaRP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TIME next_internal;  // aux variable</a:t>
            </a:r>
          </a:p>
          <a:p>
            <a:endParaRPr lang="en-US" altLang="en-US" sz="2000" b="1" dirty="0">
              <a:latin typeface="Courier New" panose="02070309020205020404" pitchFamily="49" charset="0"/>
            </a:endParaRP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if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state.transmitting</a:t>
            </a:r>
            <a:r>
              <a:rPr lang="en-US" altLang="en-US" sz="2000" b="1" dirty="0">
                <a:latin typeface="Courier New" panose="02070309020205020404" pitchFamily="49" charset="0"/>
              </a:rPr>
              <a:t>) </a:t>
            </a: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   next_internal = TIME("00:00:03:000");</a:t>
            </a: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else </a:t>
            </a: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      next_internal = numeric_limits&lt;TIME&gt;::infinity();           </a:t>
            </a:r>
          </a:p>
          <a:p>
            <a:endParaRPr lang="en-US" altLang="en-US" sz="2000" b="1" dirty="0">
              <a:latin typeface="Courier New" panose="02070309020205020404" pitchFamily="49" charset="0"/>
            </a:endParaRP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return next_internal;</a:t>
            </a: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  <a:endParaRPr lang="sv-SE" altLang="en-US" sz="2000" b="1" dirty="0">
              <a:latin typeface="Courier New" panose="02070309020205020404" pitchFamily="49" charset="0"/>
            </a:endParaRP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AED91A45-E380-4595-AB1E-DF739D929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7397750" cy="838200"/>
          </a:xfrm>
        </p:spPr>
        <p:txBody>
          <a:bodyPr/>
          <a:lstStyle/>
          <a:p>
            <a:r>
              <a:rPr lang="en-US" altLang="en-US" dirty="0"/>
              <a:t>Subnet: Time Advance Function</a:t>
            </a:r>
          </a:p>
        </p:txBody>
      </p:sp>
    </p:spTree>
    <p:extLst>
      <p:ext uri="{BB962C8B-B14F-4D97-AF65-F5344CB8AC3E}">
        <p14:creationId xmlns:p14="http://schemas.microsoft.com/office/powerpoint/2010/main" val="557678803"/>
      </p:ext>
    </p:extLst>
  </p:cSld>
  <p:clrMapOvr>
    <a:masterClrMapping/>
  </p:clrMapOvr>
  <p:transition spd="med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xmlns="" id="{D111C3C2-8819-481F-ACE8-2E31F8BB9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762000"/>
            <a:ext cx="8440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3200" b="1" i="1" dirty="0" err="1">
                <a:solidFill>
                  <a:srgbClr val="993300"/>
                </a:solidFill>
              </a:rPr>
              <a:t>Cadmium</a:t>
            </a:r>
            <a:r>
              <a:rPr lang="es-ES_tradnl" altLang="en-US" sz="3200" b="1" i="1" dirty="0">
                <a:solidFill>
                  <a:srgbClr val="993300"/>
                </a:solidFill>
              </a:rPr>
              <a:t> - </a:t>
            </a:r>
            <a:r>
              <a:rPr lang="es-ES_tradnl" altLang="en-US" sz="3200" b="1" i="1" dirty="0" err="1">
                <a:solidFill>
                  <a:srgbClr val="993300"/>
                </a:solidFill>
              </a:rPr>
              <a:t>Coupling</a:t>
            </a:r>
            <a:r>
              <a:rPr lang="es-ES_tradnl" altLang="en-US" sz="3200" b="1" i="1" dirty="0">
                <a:solidFill>
                  <a:srgbClr val="993300"/>
                </a:solidFill>
              </a:rPr>
              <a:t> </a:t>
            </a:r>
            <a:r>
              <a:rPr lang="es-ES_tradnl" altLang="en-US" sz="3200" b="1" i="1" dirty="0" err="1">
                <a:solidFill>
                  <a:srgbClr val="993300"/>
                </a:solidFill>
              </a:rPr>
              <a:t>specification</a:t>
            </a:r>
            <a:r>
              <a:rPr lang="es-ES_tradnl" altLang="en-US" sz="3200" b="1" i="1" dirty="0">
                <a:solidFill>
                  <a:srgbClr val="993300"/>
                </a:solidFill>
              </a:rPr>
              <a:t> </a:t>
            </a:r>
            <a:endParaRPr lang="es-ES_tradnl" altLang="en-US" i="1" dirty="0">
              <a:solidFill>
                <a:srgbClr val="993300"/>
              </a:solidFill>
            </a:endParaRPr>
          </a:p>
        </p:txBody>
      </p:sp>
      <p:sp>
        <p:nvSpPr>
          <p:cNvPr id="30725" name="Rectangle 17">
            <a:extLst>
              <a:ext uri="{FF2B5EF4-FFF2-40B4-BE49-F238E27FC236}">
                <a16:creationId xmlns:a16="http://schemas.microsoft.com/office/drawing/2014/main" xmlns="" id="{BCCC1055-AE2B-46B7-B706-5FA1178726D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86480" y="86361"/>
            <a:ext cx="4572000" cy="685799"/>
          </a:xfrm>
        </p:spPr>
        <p:txBody>
          <a:bodyPr/>
          <a:lstStyle/>
          <a:p>
            <a:r>
              <a:rPr lang="en-US" altLang="en-US" dirty="0"/>
              <a:t>Subnet model testing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35054A6-CF61-404A-B891-260BF49166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" y="2133600"/>
            <a:ext cx="8625840" cy="213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441725"/>
      </p:ext>
    </p:extLst>
  </p:cSld>
  <p:clrMapOvr>
    <a:masterClrMapping/>
  </p:clrMapOvr>
  <p:transition spd="med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590100B-09C6-4428-BCC3-97A15F4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9688871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en-US" sz="1600" b="1" dirty="0">
                <a:latin typeface="Courier New" panose="02070309020205020404" pitchFamily="49" charset="0"/>
              </a:rPr>
              <a:t>//Cadmium Simulator headers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&lt;cadmium/modeling/ports.hpp&gt;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&lt;cadmium/modeling/dynamic_model.hpp&gt;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&lt;cadmium/modeling/dynamic_coupled.hpp&gt;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&lt;cadmium/modeling/dynamic_model_translator.hpp&gt;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&lt;cadmium/engine/pdevs_dynamic_runner.hpp&gt;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&lt;cadmium/logger/common_loggers.hpp&gt;</a:t>
            </a:r>
          </a:p>
          <a:p>
            <a:endParaRPr lang="sv-SE" altLang="en-US" sz="1600" b="1" dirty="0">
              <a:latin typeface="Courier New" panose="02070309020205020404" pitchFamily="49" charset="0"/>
            </a:endParaRP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&lt;NDTime.hpp&gt;    //Time class header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"../data_structures/message.hpp” //Messages structures</a:t>
            </a:r>
          </a:p>
          <a:p>
            <a:endParaRPr lang="sv-SE" altLang="en-US" sz="1600" b="1" dirty="0">
              <a:latin typeface="Courier New" panose="02070309020205020404" pitchFamily="49" charset="0"/>
            </a:endParaRP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//Atomic model headers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"../atomics/subnet.hpp"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&lt;cadmium/basic_model/pdevs/iestream.hpp&gt; //Atomic model for inputs  </a:t>
            </a:r>
          </a:p>
          <a:p>
            <a:endParaRPr lang="sv-SE" altLang="en-US" sz="1600" b="1" dirty="0">
              <a:latin typeface="Courier New" panose="02070309020205020404" pitchFamily="49" charset="0"/>
            </a:endParaRP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&lt;iostream&gt;  //C++ libraries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#include &lt;string&gt;</a:t>
            </a:r>
          </a:p>
          <a:p>
            <a:endParaRPr lang="sv-SE" altLang="en-US" sz="1600" b="1" dirty="0">
              <a:latin typeface="Courier New" panose="02070309020205020404" pitchFamily="49" charset="0"/>
            </a:endParaRP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using namespace std;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using namespace cadmium;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using namespace cadmium::basic_models::pdevs;</a:t>
            </a:r>
          </a:p>
          <a:p>
            <a:r>
              <a:rPr lang="sv-SE" altLang="en-US" sz="1600" b="1" dirty="0">
                <a:latin typeface="Courier New" panose="02070309020205020404" pitchFamily="49" charset="0"/>
              </a:rPr>
              <a:t>using TIME = NDTime;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AED91A45-E380-4595-AB1E-DF739D929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7397750" cy="838200"/>
          </a:xfrm>
        </p:spPr>
        <p:txBody>
          <a:bodyPr/>
          <a:lstStyle/>
          <a:p>
            <a:r>
              <a:rPr lang="en-US" altLang="en-US"/>
              <a:t>Subnet: Internal Transition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3560963"/>
      </p:ext>
    </p:extLst>
  </p:cSld>
  <p:clrMapOvr>
    <a:masterClrMapping/>
  </p:clrMapOvr>
  <p:transition spd="med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590100B-09C6-4428-BCC3-97A15F4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34" y="1295400"/>
            <a:ext cx="880241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en-US" sz="2000" b="1" dirty="0">
                <a:latin typeface="Courier New" panose="02070309020205020404" pitchFamily="49" charset="0"/>
              </a:rPr>
              <a:t>// Define input/output ports for coupled model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struct top_out: public out_port&lt;Message_t&gt;{};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// Input Reader atomic model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template&lt;typename T&gt;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class InputReader_Message_t : 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   public iestream_input&lt;Message_t, T&gt; {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public: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 InputReader_Message_t () = default;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 InputReader_Message_t (const char* file_path) : 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		iestream_input&lt;Message_t,T&gt; (file_path) {}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};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AED91A45-E380-4595-AB1E-DF739D929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7397750" cy="838200"/>
          </a:xfrm>
        </p:spPr>
        <p:txBody>
          <a:bodyPr/>
          <a:lstStyle/>
          <a:p>
            <a:r>
              <a:rPr lang="en-US" altLang="en-US" dirty="0"/>
              <a:t>Coupled Model </a:t>
            </a:r>
          </a:p>
        </p:txBody>
      </p:sp>
    </p:spTree>
    <p:extLst>
      <p:ext uri="{BB962C8B-B14F-4D97-AF65-F5344CB8AC3E}">
        <p14:creationId xmlns:p14="http://schemas.microsoft.com/office/powerpoint/2010/main" val="1988119256"/>
      </p:ext>
    </p:extLst>
  </p:cSld>
  <p:clrMapOvr>
    <a:masterClrMapping/>
  </p:clrMapOvr>
  <p:transition spd="med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590100B-09C6-4428-BCC3-97A15F4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34" y="1295400"/>
            <a:ext cx="9110186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en-US" sz="2000" b="1" dirty="0">
                <a:latin typeface="Courier New" panose="02070309020205020404" pitchFamily="49" charset="0"/>
              </a:rPr>
              <a:t>int main(){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const char * i_input_data = ”YOURTESTFILEHERE";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// Input Reader atomic model instantiation 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shared_ptr&lt;dynamic::modeling::model&gt; input_reader;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input_reader = dynamic::translate::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make_dynamic_atomic_model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  &lt;InputReader_Message_t, TIME, const char*&gt;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     ("input_reader", move(i_input_data));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// Subnet atomic model instantiation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shared_ptr&lt;dynamic::modeling::model&gt; subnet1;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subnet1 = dynamic::translate::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make_dynamic_atomic_model&lt;Subnet, TIME&gt;("subnet1");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AED91A45-E380-4595-AB1E-DF739D929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7397750" cy="838200"/>
          </a:xfrm>
        </p:spPr>
        <p:txBody>
          <a:bodyPr/>
          <a:lstStyle/>
          <a:p>
            <a:r>
              <a:rPr lang="en-US" altLang="en-US" dirty="0"/>
              <a:t>Coupled Model </a:t>
            </a:r>
          </a:p>
        </p:txBody>
      </p:sp>
    </p:spTree>
    <p:extLst>
      <p:ext uri="{BB962C8B-B14F-4D97-AF65-F5344CB8AC3E}">
        <p14:creationId xmlns:p14="http://schemas.microsoft.com/office/powerpoint/2010/main" val="1952687659"/>
      </p:ext>
    </p:extLst>
  </p:cSld>
  <p:clrMapOvr>
    <a:masterClrMapping/>
  </p:clrMapOvr>
  <p:transition spd="med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590100B-09C6-4428-BCC3-97A15F4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34" y="1295400"/>
            <a:ext cx="941796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en-US" sz="2000" b="1" dirty="0">
                <a:latin typeface="Courier New" panose="02070309020205020404" pitchFamily="49" charset="0"/>
              </a:rPr>
              <a:t> shared_ptr&lt;dynamic::modeling::coupled&lt;TIME&gt;&gt; TOP;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TOP = make_shared&lt;dynamic::modeling::coupled&lt;TIME&gt;&gt;(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"TOP", submodels_TOP, iports_TOP, oports_TOP, 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 eics_TOP, eocs_TOP, ics_TOP);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// Loggers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static ofstream out_messages(”output_messages.txt");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...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static ofstream out_state(".. output_state.txt");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...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using state = logger::logger&lt;logger::logger_state, ...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// Runner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dynamic::engine::runner&lt;NDTime, logger_top&gt; r(TOP, {0});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r.run_until(NDTime("04:00:00:000"));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return 0;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AED91A45-E380-4595-AB1E-DF739D929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7397750" cy="838200"/>
          </a:xfrm>
        </p:spPr>
        <p:txBody>
          <a:bodyPr/>
          <a:lstStyle/>
          <a:p>
            <a:r>
              <a:rPr lang="en-US" altLang="en-US" dirty="0"/>
              <a:t>Coupled Model </a:t>
            </a:r>
          </a:p>
        </p:txBody>
      </p:sp>
    </p:spTree>
    <p:extLst>
      <p:ext uri="{BB962C8B-B14F-4D97-AF65-F5344CB8AC3E}">
        <p14:creationId xmlns:p14="http://schemas.microsoft.com/office/powerpoint/2010/main" val="2331949729"/>
      </p:ext>
    </p:extLst>
  </p:cSld>
  <p:clrMapOvr>
    <a:masterClrMapping/>
  </p:clrMapOvr>
  <p:transition spd="med"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590100B-09C6-4428-BCC3-97A15F4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34" y="1295400"/>
            <a:ext cx="8956298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en-US" sz="2000" b="1" dirty="0">
                <a:latin typeface="Courier New" panose="02070309020205020404" pitchFamily="49" charset="0"/>
              </a:rPr>
              <a:t> dynamic::modeling::Ports iports_TOP;  // // X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iports_TOP = {};  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dynamic::modeling::Ports oports_TOP;  //Y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oports_TOP = {typeid(top_out)};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dynamic::modeling::Models submodels_TOP; // Mi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submodels_TOP = {input_reader, subnet1};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dynamic::modeling::EOCs eocs_TOP;  // EOC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eocs_TOP =  dynamic::translate::make_EOC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 &lt;Subnet_defs::out,top_out&gt;("subnet1"); </a:t>
            </a:r>
          </a:p>
          <a:p>
            <a:endParaRPr lang="sv-SE" altLang="en-US" sz="2000" b="1" dirty="0">
              <a:latin typeface="Courier New" panose="02070309020205020404" pitchFamily="49" charset="0"/>
            </a:endParaRP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dynamic::modeling::ICs ics_TOP;  // IC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ics_TOP = dynamic::translate::make_IC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&lt;iestream_input_defs&lt;Message_t&gt;::out,Subnet_defs::in&gt;</a:t>
            </a:r>
          </a:p>
          <a:p>
            <a:r>
              <a:rPr lang="sv-SE" altLang="en-US" sz="2000" b="1" dirty="0">
                <a:latin typeface="Courier New" panose="02070309020205020404" pitchFamily="49" charset="0"/>
              </a:rPr>
              <a:t>          ("input_reader","subnet1");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AED91A45-E380-4595-AB1E-DF739D929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7397750" cy="838200"/>
          </a:xfrm>
        </p:spPr>
        <p:txBody>
          <a:bodyPr/>
          <a:lstStyle/>
          <a:p>
            <a:r>
              <a:rPr lang="en-US" altLang="en-US" dirty="0"/>
              <a:t>Coupled Model </a:t>
            </a:r>
          </a:p>
        </p:txBody>
      </p:sp>
    </p:spTree>
    <p:extLst>
      <p:ext uri="{BB962C8B-B14F-4D97-AF65-F5344CB8AC3E}">
        <p14:creationId xmlns:p14="http://schemas.microsoft.com/office/powerpoint/2010/main" val="33682382"/>
      </p:ext>
    </p:extLst>
  </p:cSld>
  <p:clrMapOvr>
    <a:masterClrMapping/>
  </p:clrMapOvr>
  <p:transition spd="med"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 Box 7">
            <a:extLst>
              <a:ext uri="{FF2B5EF4-FFF2-40B4-BE49-F238E27FC236}">
                <a16:creationId xmlns:a16="http://schemas.microsoft.com/office/drawing/2014/main" xmlns="" id="{42DA6940-0B78-4211-A752-5DAA5664E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25" y="1828800"/>
            <a:ext cx="372903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2000" b="1" dirty="0">
                <a:latin typeface="Courier New" panose="02070309020205020404" pitchFamily="49" charset="0"/>
              </a:rPr>
              <a:t>00:00:10 1 1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00:00:20 2 0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00:02:30 15 1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00:02:40 16 0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s-ES_tradnl" altLang="en-US" sz="2000" b="1" dirty="0">
                <a:latin typeface="Courier New" panose="02070309020205020404" pitchFamily="49" charset="0"/>
              </a:rPr>
              <a:t>00:03:20 20 0</a:t>
            </a:r>
          </a:p>
        </p:txBody>
      </p:sp>
      <p:sp>
        <p:nvSpPr>
          <p:cNvPr id="31763" name="Rectangle 19">
            <a:extLst>
              <a:ext uri="{FF2B5EF4-FFF2-40B4-BE49-F238E27FC236}">
                <a16:creationId xmlns:a16="http://schemas.microsoft.com/office/drawing/2014/main" xmlns="" id="{EA8D45D2-89D8-470B-ACB2-BDC1FF1B53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886200" y="381000"/>
            <a:ext cx="4572000" cy="685799"/>
          </a:xfrm>
        </p:spPr>
        <p:txBody>
          <a:bodyPr/>
          <a:lstStyle/>
          <a:p>
            <a:r>
              <a:rPr lang="en-US" altLang="en-US" dirty="0"/>
              <a:t>Input events to test</a:t>
            </a:r>
          </a:p>
        </p:txBody>
      </p:sp>
    </p:spTree>
    <p:extLst>
      <p:ext uri="{BB962C8B-B14F-4D97-AF65-F5344CB8AC3E}">
        <p14:creationId xmlns:p14="http://schemas.microsoft.com/office/powerpoint/2010/main" val="1132163517"/>
      </p:ext>
    </p:extLst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E48F0D53-85A3-4EBB-97CD-2E4CE0134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0"/>
            <a:ext cx="8077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altLang="en-US" sz="3200" b="1">
                <a:solidFill>
                  <a:schemeClr val="tx2"/>
                </a:solidFill>
              </a:rPr>
              <a:t>CD++ (1997/98)</a:t>
            </a:r>
            <a:br>
              <a:rPr kumimoji="1" lang="en-US" altLang="en-US" sz="3200" b="1">
                <a:solidFill>
                  <a:schemeClr val="tx2"/>
                </a:solidFill>
              </a:rPr>
            </a:br>
            <a:endParaRPr lang="en-US" altLang="en-US" b="1">
              <a:solidFill>
                <a:schemeClr val="tx2"/>
              </a:solidFill>
            </a:endParaRPr>
          </a:p>
        </p:txBody>
      </p:sp>
      <p:graphicFrame>
        <p:nvGraphicFramePr>
          <p:cNvPr id="1026" name="Object 3">
            <a:extLst>
              <a:ext uri="{FF2B5EF4-FFF2-40B4-BE49-F238E27FC236}">
                <a16:creationId xmlns:a16="http://schemas.microsoft.com/office/drawing/2014/main" xmlns="" id="{67EBB7EB-3867-4867-B2D6-B2E61DB5F9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3625" y="609600"/>
          <a:ext cx="7851775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Documento" r:id="rId4" imgW="3032640" imgH="2399400" progId="Word.Document.8">
                  <p:embed/>
                </p:oleObj>
              </mc:Choice>
              <mc:Fallback>
                <p:oleObj name="Documento" r:id="rId4" imgW="3032640" imgH="2399400" progId="Word.Document.8">
                  <p:embed/>
                  <p:pic>
                    <p:nvPicPr>
                      <p:cNvPr id="1026" name="Object 3">
                        <a:extLst>
                          <a:ext uri="{FF2B5EF4-FFF2-40B4-BE49-F238E27FC236}">
                            <a16:creationId xmlns:a16="http://schemas.microsoft.com/office/drawing/2014/main" xmlns="" id="{67EBB7EB-3867-4867-B2D6-B2E61DB5F9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609600"/>
                        <a:ext cx="7851775" cy="556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>
            <a:extLst>
              <a:ext uri="{FF2B5EF4-FFF2-40B4-BE49-F238E27FC236}">
                <a16:creationId xmlns:a16="http://schemas.microsoft.com/office/drawing/2014/main" xmlns="" id="{B0AB53A0-F694-4D8B-9FA0-B8C8DBC13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638800"/>
            <a:ext cx="7467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000"/>
              <a:t> Basic tool following DEVS formalism.</a:t>
            </a:r>
          </a:p>
          <a:p>
            <a:pPr>
              <a:buFontTx/>
              <a:buChar char="•"/>
            </a:pPr>
            <a:r>
              <a:rPr lang="en-US" altLang="en-US" sz="2000"/>
              <a:t> Extension to include Cell-DEVS models.</a:t>
            </a:r>
          </a:p>
          <a:p>
            <a:pPr>
              <a:buFontTx/>
              <a:buChar char="•"/>
            </a:pPr>
            <a:r>
              <a:rPr lang="en-US" altLang="en-US" sz="2000"/>
              <a:t> High level specification language.</a:t>
            </a:r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19200"/>
            <a:ext cx="7696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00:00:10:000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input_reader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next time: 00:00:10:000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subnet1 is index: 1 &amp; transmitting: 1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00:00:13:000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input_reader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next time: 00:00:10:000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subnet1 is index: 1 &amp; transmitting: 0</a:t>
            </a:r>
          </a:p>
          <a:p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00:02:30:000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input_reader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next time: 00:00:10:000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subnet1 is index: 15 &amp; transmitting: 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00:02:40:000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input_reader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next time: 00:00:10:000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subnet1 is index: 16 &amp; transmitting: 1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00:02:43:000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</a:t>
            </a:r>
            <a:r>
              <a:rPr lang="en-CA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input_reader</a:t>
            </a:r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next time: 00:00:10:000</a:t>
            </a:r>
          </a:p>
          <a:p>
            <a:r>
              <a:rPr lang="en-CA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 for model subnet1 is index: 16 &amp; transmitting: </a:t>
            </a:r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CA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00:03:20:000</a:t>
            </a:r>
          </a:p>
          <a:p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 for model </a:t>
            </a:r>
            <a:r>
              <a:rPr lang="en-CA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input_reader</a:t>
            </a:r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next time: </a:t>
            </a:r>
            <a:r>
              <a:rPr lang="en-CA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endParaRPr lang="en-CA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 for model subnet1 is index: 20 &amp; transmitting: 1</a:t>
            </a:r>
          </a:p>
          <a:p>
            <a:r>
              <a:rPr lang="en-CA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CA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958202"/>
      </p:ext>
    </p:extLst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 Box 7">
            <a:extLst>
              <a:ext uri="{FF2B5EF4-FFF2-40B4-BE49-F238E27FC236}">
                <a16:creationId xmlns:a16="http://schemas.microsoft.com/office/drawing/2014/main" xmlns="" id="{42DA6940-0B78-4211-A752-5DAA5664E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85344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18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00:00:10:000 [iestream_input_defs&lt;Message_t&gt;::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: {1 1}]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generated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by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input_reader</a:t>
            </a:r>
            <a:endParaRPr lang="es-ES_tradnl" altLang="en-US" sz="1800" b="1" dirty="0">
              <a:latin typeface="Courier New" panose="02070309020205020404" pitchFamily="49" charset="0"/>
            </a:endParaRP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00:00:13:000 [Subnet_defs::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: {1 1}]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generated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by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subnet1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00:02:30:000 [iestream_input_defs&lt;Message_t&gt;::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: {15 1}]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generated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by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input_reader</a:t>
            </a:r>
            <a:endParaRPr lang="es-ES_tradnl" altLang="en-US" sz="1800" b="1" dirty="0">
              <a:latin typeface="Courier New" panose="02070309020205020404" pitchFamily="49" charset="0"/>
            </a:endParaRP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00:02:40:000 [iestream_input_defs&lt;Message_t&gt;::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: {16 0}]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generated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by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input_reader</a:t>
            </a:r>
            <a:endParaRPr lang="es-ES_tradnl" altLang="en-US" sz="1800" b="1" dirty="0">
              <a:latin typeface="Courier New" panose="02070309020205020404" pitchFamily="49" charset="0"/>
            </a:endParaRP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00:02:43:000 [Subnet_defs::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: {16 0}]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generated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by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subnet1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00:03:20:000 [iestream_input_defs&lt;Message_t&gt;::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: {20 0}]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generated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by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input_reader</a:t>
            </a:r>
            <a:endParaRPr lang="es-ES_tradnl" altLang="en-US" sz="1800" b="1" dirty="0">
              <a:latin typeface="Courier New" panose="02070309020205020404" pitchFamily="49" charset="0"/>
            </a:endParaRPr>
          </a:p>
          <a:p>
            <a:r>
              <a:rPr lang="es-ES_tradnl" altLang="en-US" sz="1800" b="1" dirty="0">
                <a:latin typeface="Courier New" panose="02070309020205020404" pitchFamily="49" charset="0"/>
              </a:rPr>
              <a:t>00:03:23:000 [Subnet_defs::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800" b="1" dirty="0">
                <a:latin typeface="Courier New" panose="02070309020205020404" pitchFamily="49" charset="0"/>
              </a:rPr>
              <a:t>: {20 0}]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generated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by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</a:t>
            </a:r>
            <a:r>
              <a:rPr lang="es-ES_tradnl" altLang="en-US" sz="1800" b="1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800" b="1" dirty="0">
                <a:latin typeface="Courier New" panose="02070309020205020404" pitchFamily="49" charset="0"/>
              </a:rPr>
              <a:t> subnet1</a:t>
            </a:r>
          </a:p>
        </p:txBody>
      </p:sp>
      <p:sp>
        <p:nvSpPr>
          <p:cNvPr id="31763" name="Rectangle 19">
            <a:extLst>
              <a:ext uri="{FF2B5EF4-FFF2-40B4-BE49-F238E27FC236}">
                <a16:creationId xmlns:a16="http://schemas.microsoft.com/office/drawing/2014/main" xmlns="" id="{EA8D45D2-89D8-470B-ACB2-BDC1FF1B53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886200" y="381000"/>
            <a:ext cx="4572000" cy="685799"/>
          </a:xfrm>
        </p:spPr>
        <p:txBody>
          <a:bodyPr/>
          <a:lstStyle/>
          <a:p>
            <a:r>
              <a:rPr lang="en-US" altLang="en-US" dirty="0"/>
              <a:t>Simulation Results</a:t>
            </a:r>
          </a:p>
        </p:txBody>
      </p:sp>
    </p:spTree>
    <p:extLst>
      <p:ext uri="{BB962C8B-B14F-4D97-AF65-F5344CB8AC3E}">
        <p14:creationId xmlns:p14="http://schemas.microsoft.com/office/powerpoint/2010/main" val="927170"/>
      </p:ext>
    </p:extLst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xmlns="" id="{FF1EF8DA-2E5F-485A-A789-4199CB88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0"/>
            <a:ext cx="8077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1" lang="en-US" alt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CD++</a:t>
            </a:r>
            <a:br>
              <a:rPr kumimoji="1" lang="en-US" alt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50" name="Object 3">
            <a:extLst>
              <a:ext uri="{FF2B5EF4-FFF2-40B4-BE49-F238E27FC236}">
                <a16:creationId xmlns:a16="http://schemas.microsoft.com/office/drawing/2014/main" xmlns="" id="{15504289-2B08-428F-AA84-E9C09EAF34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762000"/>
          <a:ext cx="7467600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Documento" r:id="rId4" imgW="2823840" imgH="1876680" progId="Word.Document.8">
                  <p:embed/>
                </p:oleObj>
              </mc:Choice>
              <mc:Fallback>
                <p:oleObj name="Documento" r:id="rId4" imgW="2823840" imgH="1876680" progId="Word.Document.8">
                  <p:embed/>
                  <p:pic>
                    <p:nvPicPr>
                      <p:cNvPr id="2050" name="Object 3">
                        <a:extLst>
                          <a:ext uri="{FF2B5EF4-FFF2-40B4-BE49-F238E27FC236}">
                            <a16:creationId xmlns:a16="http://schemas.microsoft.com/office/drawing/2014/main" xmlns="" id="{15504289-2B08-428F-AA84-E9C09EAF34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762000"/>
                        <a:ext cx="7467600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>
            <a:extLst>
              <a:ext uri="{FF2B5EF4-FFF2-40B4-BE49-F238E27FC236}">
                <a16:creationId xmlns:a16="http://schemas.microsoft.com/office/drawing/2014/main" xmlns="" id="{91BCD6CF-404C-404A-ADA6-F4F1551F1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657600"/>
            <a:ext cx="3505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  <a:p>
            <a:pPr>
              <a:spcBef>
                <a:spcPct val="50000"/>
              </a:spcBef>
            </a:pPr>
            <a:r>
              <a:rPr lang="en-US" altLang="en-US"/>
              <a:t>Independent simulation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      mechanisms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D1D04B0A-051D-4BDE-8824-726A258F3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80400" cy="685800"/>
          </a:xfrm>
        </p:spPr>
        <p:txBody>
          <a:bodyPr/>
          <a:lstStyle/>
          <a:p>
            <a:r>
              <a:rPr lang="es-ES_tradnl" altLang="en-US" dirty="0"/>
              <a:t>CPU: </a:t>
            </a:r>
            <a:r>
              <a:rPr lang="es-ES_tradnl" altLang="en-US" dirty="0" err="1"/>
              <a:t>header</a:t>
            </a:r>
            <a:r>
              <a:rPr lang="es-ES_tradnl" altLang="en-US" dirty="0"/>
              <a:t> files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xmlns="" id="{FB84969B-D822-4DE1-B9B5-C698F9E66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066800"/>
            <a:ext cx="23923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3200" b="1" i="1">
                <a:solidFill>
                  <a:srgbClr val="993300"/>
                </a:solidFill>
              </a:rPr>
              <a:t>CD++</a:t>
            </a:r>
            <a:endParaRPr lang="es-ES_tradnl" altLang="en-US" i="1">
              <a:solidFill>
                <a:srgbClr val="993300"/>
              </a:solidFill>
            </a:endParaRP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xmlns="" id="{F007B700-DD5A-49E4-9B4C-BEE10A9FF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00200"/>
            <a:ext cx="58674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1200" dirty="0" err="1">
                <a:latin typeface="Courier New" panose="02070309020205020404" pitchFamily="49" charset="0"/>
              </a:rPr>
              <a:t>class</a:t>
            </a:r>
            <a:r>
              <a:rPr lang="es-ES_tradnl" altLang="en-US" sz="1200" dirty="0">
                <a:latin typeface="Courier New" panose="02070309020205020404" pitchFamily="49" charset="0"/>
              </a:rPr>
              <a:t> CPU :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public</a:t>
            </a:r>
            <a:r>
              <a:rPr lang="es-ES_tradnl" altLang="en-US" sz="1200" dirty="0">
                <a:latin typeface="Courier New" panose="02070309020205020404" pitchFamily="49" charset="0"/>
              </a:rPr>
              <a:t>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Atomic</a:t>
            </a:r>
            <a:r>
              <a:rPr lang="es-ES_tradnl" altLang="en-US" sz="1200" dirty="0">
                <a:latin typeface="Courier New" panose="02070309020205020404" pitchFamily="49" charset="0"/>
              </a:rPr>
              <a:t> {</a:t>
            </a:r>
          </a:p>
          <a:p>
            <a:r>
              <a:rPr lang="es-ES_tradnl" altLang="en-US" sz="1200" dirty="0" err="1">
                <a:latin typeface="Courier New" panose="02070309020205020404" pitchFamily="49" charset="0"/>
              </a:rPr>
              <a:t>public</a:t>
            </a:r>
            <a:r>
              <a:rPr lang="es-ES_tradnl" altLang="en-US" sz="1200" dirty="0">
                <a:latin typeface="Courier New" panose="02070309020205020404" pitchFamily="49" charset="0"/>
              </a:rPr>
              <a:t>: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.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.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.</a:t>
            </a:r>
          </a:p>
          <a:p>
            <a:r>
              <a:rPr lang="es-ES_tradnl" altLang="en-US" sz="1200" dirty="0" err="1">
                <a:latin typeface="Courier New" panose="02070309020205020404" pitchFamily="49" charset="0"/>
              </a:rPr>
              <a:t>protected</a:t>
            </a:r>
            <a:r>
              <a:rPr lang="es-ES_tradnl" altLang="en-US" sz="1200" dirty="0">
                <a:latin typeface="Courier New" panose="02070309020205020404" pitchFamily="49" charset="0"/>
              </a:rPr>
              <a:t>: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200" dirty="0">
                <a:latin typeface="Courier New" panose="02070309020205020404" pitchFamily="49" charset="0"/>
              </a:rPr>
              <a:t> &amp;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initFunction</a:t>
            </a:r>
            <a:r>
              <a:rPr lang="es-ES_tradnl" altLang="en-US" sz="1200" dirty="0">
                <a:latin typeface="Courier New" panose="02070309020205020404" pitchFamily="49" charset="0"/>
              </a:rPr>
              <a:t>() ;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200" dirty="0">
                <a:latin typeface="Courier New" panose="02070309020205020404" pitchFamily="49" charset="0"/>
              </a:rPr>
              <a:t> &amp;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externalFunction</a:t>
            </a:r>
            <a:r>
              <a:rPr lang="es-ES_tradnl" altLang="en-US" sz="1200" dirty="0">
                <a:latin typeface="Courier New" panose="02070309020205020404" pitchFamily="49" charset="0"/>
              </a:rPr>
              <a:t>(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const</a:t>
            </a:r>
            <a:r>
              <a:rPr lang="es-ES_tradnl" altLang="en-US" sz="1200" dirty="0">
                <a:latin typeface="Courier New" panose="02070309020205020404" pitchFamily="49" charset="0"/>
              </a:rPr>
              <a:t>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ExternalMessage</a:t>
            </a:r>
            <a:r>
              <a:rPr lang="es-ES_tradnl" altLang="en-US" sz="1200" dirty="0">
                <a:latin typeface="Courier New" panose="02070309020205020404" pitchFamily="49" charset="0"/>
              </a:rPr>
              <a:t>&amp;);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200" dirty="0">
                <a:latin typeface="Courier New" panose="02070309020205020404" pitchFamily="49" charset="0"/>
              </a:rPr>
              <a:t> &amp;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internalFunction</a:t>
            </a:r>
            <a:r>
              <a:rPr lang="es-ES_tradnl" altLang="en-US" sz="1200" dirty="0">
                <a:latin typeface="Courier New" panose="02070309020205020404" pitchFamily="49" charset="0"/>
              </a:rPr>
              <a:t>(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const</a:t>
            </a:r>
            <a:r>
              <a:rPr lang="es-ES_tradnl" altLang="en-US" sz="1200" dirty="0">
                <a:latin typeface="Courier New" panose="02070309020205020404" pitchFamily="49" charset="0"/>
              </a:rPr>
              <a:t>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InternalMessage</a:t>
            </a:r>
            <a:r>
              <a:rPr lang="es-ES_tradnl" altLang="en-US" sz="1200" dirty="0">
                <a:latin typeface="Courier New" panose="02070309020205020404" pitchFamily="49" charset="0"/>
              </a:rPr>
              <a:t> &amp;);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Model</a:t>
            </a:r>
            <a:r>
              <a:rPr lang="es-ES_tradnl" altLang="en-US" sz="1200" dirty="0">
                <a:latin typeface="Courier New" panose="02070309020205020404" pitchFamily="49" charset="0"/>
              </a:rPr>
              <a:t> &amp;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outputFunction</a:t>
            </a:r>
            <a:r>
              <a:rPr lang="es-ES_tradnl" altLang="en-US" sz="1200" dirty="0">
                <a:latin typeface="Courier New" panose="02070309020205020404" pitchFamily="49" charset="0"/>
              </a:rPr>
              <a:t>(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const</a:t>
            </a:r>
            <a:r>
              <a:rPr lang="es-ES_tradnl" altLang="en-US" sz="1200" dirty="0">
                <a:latin typeface="Courier New" panose="02070309020205020404" pitchFamily="49" charset="0"/>
              </a:rPr>
              <a:t>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InternalMessage</a:t>
            </a:r>
            <a:r>
              <a:rPr lang="es-ES_tradnl" altLang="en-US" sz="1200" dirty="0">
                <a:latin typeface="Courier New" panose="02070309020205020404" pitchFamily="49" charset="0"/>
              </a:rPr>
              <a:t>&amp;);</a:t>
            </a:r>
          </a:p>
          <a:p>
            <a:endParaRPr lang="es-ES_tradnl" altLang="en-US" sz="1200" dirty="0">
              <a:latin typeface="Courier New" panose="02070309020205020404" pitchFamily="49" charset="0"/>
            </a:endParaRPr>
          </a:p>
          <a:p>
            <a:r>
              <a:rPr lang="es-ES_tradnl" altLang="en-US" sz="1200" dirty="0" err="1">
                <a:latin typeface="Courier New" panose="02070309020205020404" pitchFamily="49" charset="0"/>
              </a:rPr>
              <a:t>private</a:t>
            </a:r>
            <a:r>
              <a:rPr lang="es-ES_tradnl" altLang="en-US" sz="1200" dirty="0">
                <a:latin typeface="Courier New" panose="02070309020205020404" pitchFamily="49" charset="0"/>
              </a:rPr>
              <a:t>: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int</a:t>
            </a:r>
            <a:r>
              <a:rPr lang="es-ES_tradnl" altLang="en-US" sz="1200" dirty="0">
                <a:latin typeface="Courier New" panose="02070309020205020404" pitchFamily="49" charset="0"/>
              </a:rPr>
              <a:t>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pid</a:t>
            </a:r>
            <a:r>
              <a:rPr lang="es-ES_tradnl" altLang="en-US" sz="1200" dirty="0">
                <a:latin typeface="Courier New" panose="02070309020205020404" pitchFamily="49" charset="0"/>
              </a:rPr>
              <a:t>;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Port &amp;in, &amp;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out</a:t>
            </a:r>
            <a:r>
              <a:rPr lang="es-ES_tradnl" altLang="en-US" sz="1200" dirty="0">
                <a:latin typeface="Courier New" panose="02070309020205020404" pitchFamily="49" charset="0"/>
              </a:rPr>
              <a:t> ;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  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Distribution</a:t>
            </a:r>
            <a:r>
              <a:rPr lang="es-ES_tradnl" altLang="en-US" sz="1200" dirty="0">
                <a:latin typeface="Courier New" panose="02070309020205020404" pitchFamily="49" charset="0"/>
              </a:rPr>
              <a:t> *</a:t>
            </a:r>
            <a:r>
              <a:rPr lang="es-ES_tradnl" altLang="en-US" sz="1200" dirty="0" err="1">
                <a:latin typeface="Courier New" panose="02070309020205020404" pitchFamily="49" charset="0"/>
              </a:rPr>
              <a:t>distribution</a:t>
            </a:r>
            <a:r>
              <a:rPr lang="es-ES_tradnl" altLang="en-US" sz="1200" dirty="0">
                <a:latin typeface="Courier New" panose="02070309020205020404" pitchFamily="49" charset="0"/>
              </a:rPr>
              <a:t> ;</a:t>
            </a:r>
          </a:p>
          <a:p>
            <a:r>
              <a:rPr lang="es-ES_tradnl" altLang="en-US" sz="1200" dirty="0">
                <a:latin typeface="Courier New" panose="02070309020205020404" pitchFamily="49" charset="0"/>
              </a:rPr>
              <a:t>}; </a:t>
            </a:r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xmlns="" id="{360A8E51-465E-42CD-B7FE-7FB668938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1219200"/>
            <a:ext cx="2743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5E89F961-F67D-43A0-AF6E-DF0D749E5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16150" y="304800"/>
            <a:ext cx="6486525" cy="685800"/>
          </a:xfrm>
          <a:noFill/>
        </p:spPr>
        <p:txBody>
          <a:bodyPr anchor="b"/>
          <a:lstStyle/>
          <a:p>
            <a:r>
              <a:rPr lang="es-ES_tradnl" altLang="en-US"/>
              <a:t>CPU: coding example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xmlns="" id="{17E2181B-A73B-4838-B96A-026CAF1A3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219200"/>
            <a:ext cx="63912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3200" b="1" i="1">
                <a:solidFill>
                  <a:srgbClr val="993300"/>
                </a:solidFill>
              </a:rPr>
              <a:t>CD++ - initFunction</a:t>
            </a:r>
            <a:endParaRPr lang="es-ES_tradnl" altLang="en-US" i="1">
              <a:solidFill>
                <a:srgbClr val="993300"/>
              </a:solidFill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xmlns="" id="{B44E5226-1CEE-4A18-9DAC-210E76507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1981200"/>
            <a:ext cx="36893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2000" b="1">
                <a:latin typeface="Courier New" panose="02070309020205020404" pitchFamily="49" charset="0"/>
              </a:rPr>
              <a:t>Model &amp;initFunction() {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this-&gt;passivate() ;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return *this ;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}</a:t>
            </a:r>
          </a:p>
          <a:p>
            <a:endParaRPr lang="es-ES_tradnl" altLang="en-US">
              <a:latin typeface="Tahoma" panose="020B0604030504040204" pitchFamily="34" charset="0"/>
            </a:endParaRPr>
          </a:p>
        </p:txBody>
      </p:sp>
      <p:sp>
        <p:nvSpPr>
          <p:cNvPr id="1003525" name="AutoShape 5">
            <a:extLst>
              <a:ext uri="{FF2B5EF4-FFF2-40B4-BE49-F238E27FC236}">
                <a16:creationId xmlns:a16="http://schemas.microsoft.com/office/drawing/2014/main" xmlns="" id="{A0D12C0D-0822-4339-9E72-003A00A52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124200"/>
            <a:ext cx="3360738" cy="1600200"/>
          </a:xfrm>
          <a:prstGeom prst="wedgeRectCallout">
            <a:avLst>
              <a:gd name="adj1" fmla="val -82736"/>
              <a:gd name="adj2" fmla="val -81546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Passive state kept 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   while cpu waits for 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     new external events 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        in input ports.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2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xmlns="" id="{4D1C1213-B05A-4247-BF31-B6EAD9FBF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238" y="762000"/>
            <a:ext cx="7705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3200" b="1" i="1">
                <a:solidFill>
                  <a:srgbClr val="993300"/>
                </a:solidFill>
              </a:rPr>
              <a:t>CD++ - externalFunction</a:t>
            </a:r>
            <a:endParaRPr lang="es-ES_tradnl" altLang="en-US" i="1">
              <a:solidFill>
                <a:srgbClr val="99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xmlns="" id="{E8BBFFF9-AD25-440B-9C4C-EF188D4C6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47800"/>
            <a:ext cx="804703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2000" b="1">
                <a:latin typeface="Courier New" panose="02070309020205020404" pitchFamily="49" charset="0"/>
              </a:rPr>
              <a:t>Model &amp;externalFunction(const ExternalMessage &amp;msg)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{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if( this-&gt;state() == passive )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{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  this-&gt;pid = static_cast&lt;int&gt;(msg.value()) ;   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  Time t( fabs(this-&gt;distribution().get()) ) ;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  this-&gt;holdIn(active, t) ;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}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return *this ;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004548" name="AutoShape 4">
            <a:extLst>
              <a:ext uri="{FF2B5EF4-FFF2-40B4-BE49-F238E27FC236}">
                <a16:creationId xmlns:a16="http://schemas.microsoft.com/office/drawing/2014/main" xmlns="" id="{3DE3E127-486F-4164-9717-40B06C573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191000"/>
            <a:ext cx="4678363" cy="1828800"/>
          </a:xfrm>
          <a:prstGeom prst="wedgeRectCallout">
            <a:avLst>
              <a:gd name="adj1" fmla="val 3310"/>
              <a:gd name="adj2" fmla="val -117102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Process Id stored. Schedule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  internal transition at random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    using the chosen distribution.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xmlns="" id="{BB5F643C-4B4D-4E70-815C-58868379B5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71650" y="0"/>
            <a:ext cx="7372350" cy="838200"/>
          </a:xfrm>
        </p:spPr>
        <p:txBody>
          <a:bodyPr/>
          <a:lstStyle/>
          <a:p>
            <a:r>
              <a:rPr lang="en-US" altLang="en-US"/>
              <a:t>CPU (Cont.)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54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xmlns="" id="{BE902FC2-5B30-4E68-B37C-39C9003EA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838200"/>
            <a:ext cx="77295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3200" b="1" i="1">
                <a:solidFill>
                  <a:srgbClr val="993300"/>
                </a:solidFill>
              </a:rPr>
              <a:t>CD++ - internalFunction</a:t>
            </a:r>
            <a:endParaRPr lang="es-ES_tradnl" altLang="en-US" i="1">
              <a:solidFill>
                <a:srgbClr val="993300"/>
              </a:solidFill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xmlns="" id="{B590100B-09C6-4428-BCC3-97A15F44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225" y="1600200"/>
            <a:ext cx="780415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2000" b="1">
                <a:latin typeface="Courier New" panose="02070309020205020404" pitchFamily="49" charset="0"/>
              </a:rPr>
              <a:t>Model &amp;internalFunction( const InternalMessage &amp; )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{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this-&gt;passivate() ;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  return *this ;</a:t>
            </a:r>
          </a:p>
          <a:p>
            <a:r>
              <a:rPr lang="es-ES_tradnl" altLang="en-US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676" name="AutoShape 4">
            <a:extLst>
              <a:ext uri="{FF2B5EF4-FFF2-40B4-BE49-F238E27FC236}">
                <a16:creationId xmlns:a16="http://schemas.microsoft.com/office/drawing/2014/main" xmlns="" id="{D0A0B2B9-AA90-4B81-850E-765C58875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1263" y="2057400"/>
            <a:ext cx="3817937" cy="1447800"/>
          </a:xfrm>
          <a:prstGeom prst="wedgeRectCallout">
            <a:avLst>
              <a:gd name="adj1" fmla="val -81602"/>
              <a:gd name="adj2" fmla="val -18639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Task processing finished. 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   Passivate waiting for the 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	following request.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xmlns="" id="{AED91A45-E380-4595-AB1E-DF739D929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7397750" cy="838200"/>
          </a:xfrm>
        </p:spPr>
        <p:txBody>
          <a:bodyPr/>
          <a:lstStyle/>
          <a:p>
            <a:r>
              <a:rPr lang="en-US" altLang="en-US"/>
              <a:t>CPU (Cont.)</a:t>
            </a:r>
          </a:p>
        </p:txBody>
      </p:sp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xmlns="" id="{BB5FB0F2-0994-439F-9A9D-6D9D1B751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990600"/>
            <a:ext cx="780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3200" b="1" i="1">
                <a:solidFill>
                  <a:srgbClr val="993300"/>
                </a:solidFill>
              </a:rPr>
              <a:t>CD++ - outputFunction</a:t>
            </a:r>
            <a:endParaRPr lang="es-ES_tradnl" altLang="en-US" i="1">
              <a:solidFill>
                <a:srgbClr val="993300"/>
              </a:solidFill>
            </a:endParaRP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xmlns="" id="{21284BED-B7D2-47A5-98DB-AFA6A7F39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1774825"/>
            <a:ext cx="74199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 sz="1800" b="1">
                <a:latin typeface="Courier New" panose="02070309020205020404" pitchFamily="49" charset="0"/>
              </a:rPr>
              <a:t>Model &amp;outputFunction( const InternalMessage &amp;msg )</a:t>
            </a:r>
          </a:p>
          <a:p>
            <a:r>
              <a:rPr lang="es-ES_tradnl" altLang="en-US" sz="1800" b="1">
                <a:latin typeface="Courier New" panose="02070309020205020404" pitchFamily="49" charset="0"/>
              </a:rPr>
              <a:t>{</a:t>
            </a:r>
          </a:p>
          <a:p>
            <a:r>
              <a:rPr lang="es-ES_tradnl" altLang="en-US" sz="1800" b="1">
                <a:latin typeface="Courier New" panose="02070309020205020404" pitchFamily="49" charset="0"/>
              </a:rPr>
              <a:t>  this-&gt;sendOutput(msg.time(), this-&gt;out, this-&gt;pid);</a:t>
            </a:r>
          </a:p>
          <a:p>
            <a:r>
              <a:rPr lang="es-ES_tradnl" altLang="en-US" sz="1800" b="1">
                <a:latin typeface="Courier New" panose="02070309020205020404" pitchFamily="49" charset="0"/>
              </a:rPr>
              <a:t>  return *this ;</a:t>
            </a:r>
          </a:p>
          <a:p>
            <a:r>
              <a:rPr lang="es-ES_tradnl" altLang="en-US" sz="1800" b="1">
                <a:latin typeface="Courier New" panose="02070309020205020404" pitchFamily="49" charset="0"/>
              </a:rPr>
              <a:t>}</a:t>
            </a:r>
            <a:endParaRPr lang="es-ES_tradnl" altLang="en-US" sz="2000" b="1">
              <a:latin typeface="Courier New" panose="02070309020205020404" pitchFamily="49" charset="0"/>
            </a:endParaRPr>
          </a:p>
        </p:txBody>
      </p:sp>
      <p:sp>
        <p:nvSpPr>
          <p:cNvPr id="1006596" name="AutoShape 4">
            <a:extLst>
              <a:ext uri="{FF2B5EF4-FFF2-40B4-BE49-F238E27FC236}">
                <a16:creationId xmlns:a16="http://schemas.microsoft.com/office/drawing/2014/main" xmlns="" id="{B5C32176-2D36-45B2-A5C7-EDC17EAAF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819400"/>
            <a:ext cx="4357688" cy="1600200"/>
          </a:xfrm>
          <a:prstGeom prst="wedgeRectCallout">
            <a:avLst>
              <a:gd name="adj1" fmla="val -59218"/>
              <a:gd name="adj2" fmla="val -59722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n-US">
                <a:latin typeface="Tahoma" panose="020B0604030504040204" pitchFamily="34" charset="0"/>
              </a:rPr>
              <a:t>Send Process Id and time 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  associated with end of 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    processing for the </a:t>
            </a:r>
          </a:p>
          <a:p>
            <a:r>
              <a:rPr lang="es-ES_tradnl" altLang="en-US">
                <a:latin typeface="Tahoma" panose="020B0604030504040204" pitchFamily="34" charset="0"/>
              </a:rPr>
              <a:t>	present task.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xmlns="" id="{F31DD71F-0DC0-4FCC-B4CC-5DC924C80C5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76400" y="0"/>
            <a:ext cx="7467600" cy="838200"/>
          </a:xfrm>
        </p:spPr>
        <p:txBody>
          <a:bodyPr/>
          <a:lstStyle/>
          <a:p>
            <a:r>
              <a:rPr lang="en-US" altLang="en-US"/>
              <a:t>CPU (Cont.)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6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6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6596" grpId="0" animBg="1" autoUpdateAnimBg="0"/>
    </p:bldLst>
  </p:timing>
</p:sld>
</file>

<file path=ppt/theme/theme1.xml><?xml version="1.0" encoding="utf-8"?>
<a:theme xmlns:a="http://schemas.openxmlformats.org/drawingml/2006/main" name="hexagonos1">
  <a:themeElements>
    <a:clrScheme name="Custom 1">
      <a:dk1>
        <a:srgbClr val="336599"/>
      </a:dk1>
      <a:lt1>
        <a:srgbClr val="FFFFFF"/>
      </a:lt1>
      <a:dk2>
        <a:srgbClr val="B8CAE2"/>
      </a:dk2>
      <a:lt2>
        <a:srgbClr val="FFFFFF"/>
      </a:lt2>
      <a:accent1>
        <a:srgbClr val="294460"/>
      </a:accent1>
      <a:accent2>
        <a:srgbClr val="2E4C6B"/>
      </a:accent2>
      <a:accent3>
        <a:srgbClr val="B8CAE2"/>
      </a:accent3>
      <a:accent4>
        <a:srgbClr val="DADADA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Calibri">
      <a:majorFont>
        <a:latin typeface="Calibri"/>
        <a:ea typeface=""/>
        <a:cs typeface="Arial"/>
      </a:majorFont>
      <a:minorFont>
        <a:latin typeface="Calibri Ligh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CC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DBA6"/>
        </a:lt1>
        <a:dk2>
          <a:srgbClr val="000000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6CCCC"/>
        </a:dk1>
        <a:lt1>
          <a:srgbClr val="FFFFFF"/>
        </a:lt1>
        <a:dk2>
          <a:srgbClr val="2E6B6B"/>
        </a:dk2>
        <a:lt2>
          <a:srgbClr val="FFFFCC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hexagonos1</Template>
  <TotalTime>8282</TotalTime>
  <Words>1778</Words>
  <Application>Microsoft Office PowerPoint</Application>
  <PresentationFormat>On-screen Show (4:3)</PresentationFormat>
  <Paragraphs>421</Paragraphs>
  <Slides>31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Arial Narrow</vt:lpstr>
      <vt:lpstr>Calibri</vt:lpstr>
      <vt:lpstr>Calibri Light</vt:lpstr>
      <vt:lpstr>Courier New</vt:lpstr>
      <vt:lpstr>Monotype Sorts</vt:lpstr>
      <vt:lpstr>Tahoma</vt:lpstr>
      <vt:lpstr>Times New Roman</vt:lpstr>
      <vt:lpstr>hexagonos1</vt:lpstr>
      <vt:lpstr>Documento</vt:lpstr>
      <vt:lpstr>DEVS modeling and simulation with CD++ / Cadmium</vt:lpstr>
      <vt:lpstr>Review of the DEVS formalism</vt:lpstr>
      <vt:lpstr>PowerPoint Presentation</vt:lpstr>
      <vt:lpstr>PowerPoint Presentation</vt:lpstr>
      <vt:lpstr>CPU: header files</vt:lpstr>
      <vt:lpstr>CPU: coding example</vt:lpstr>
      <vt:lpstr>CPU (Cont.)</vt:lpstr>
      <vt:lpstr>CPU (Cont.)</vt:lpstr>
      <vt:lpstr>CPU (Cont.)</vt:lpstr>
      <vt:lpstr>CPU model testing</vt:lpstr>
      <vt:lpstr>Input events to test</vt:lpstr>
      <vt:lpstr>Output file</vt:lpstr>
      <vt:lpstr>PowerPoint Presentation</vt:lpstr>
      <vt:lpstr>Subnet.hpp: headers</vt:lpstr>
      <vt:lpstr>Subnet.hpp: headers</vt:lpstr>
      <vt:lpstr>Subnet.hpp: headers</vt:lpstr>
      <vt:lpstr>Subnet: constructor (initialization)</vt:lpstr>
      <vt:lpstr>Subnet: External Transition</vt:lpstr>
      <vt:lpstr>Subnet: Output function</vt:lpstr>
      <vt:lpstr>Subnet: Time Advance Function</vt:lpstr>
      <vt:lpstr>Subnet: Internal Transition</vt:lpstr>
      <vt:lpstr>Subnet: Time Advance Function</vt:lpstr>
      <vt:lpstr>Subnet model testing</vt:lpstr>
      <vt:lpstr>Subnet: Internal Transition</vt:lpstr>
      <vt:lpstr>Coupled Model </vt:lpstr>
      <vt:lpstr>Coupled Model </vt:lpstr>
      <vt:lpstr>Coupled Model </vt:lpstr>
      <vt:lpstr>Coupled Model </vt:lpstr>
      <vt:lpstr>Input events to test</vt:lpstr>
      <vt:lpstr>PowerPoint Presentation</vt:lpstr>
      <vt:lpstr>Simulation Results</vt:lpstr>
    </vt:vector>
  </TitlesOfParts>
  <Company>Universidad de Buenos Aires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Simulación de Sistemas de Eventos Discretos usando el formalismo Cell-DEVS</dc:title>
  <dc:creator>Gabriel A. Wainer</dc:creator>
  <cp:lastModifiedBy>Gabriel Wainer</cp:lastModifiedBy>
  <cp:revision>415</cp:revision>
  <cp:lastPrinted>2001-09-14T21:13:00Z</cp:lastPrinted>
  <dcterms:created xsi:type="dcterms:W3CDTF">1998-11-29T17:51:34Z</dcterms:created>
  <dcterms:modified xsi:type="dcterms:W3CDTF">2019-10-08T18:24:54Z</dcterms:modified>
</cp:coreProperties>
</file>