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24"/>
  </p:notesMasterIdLst>
  <p:handoutMasterIdLst>
    <p:handoutMasterId r:id="rId25"/>
  </p:handoutMasterIdLst>
  <p:sldIdLst>
    <p:sldId id="1022" r:id="rId2"/>
    <p:sldId id="1006" r:id="rId3"/>
    <p:sldId id="1008" r:id="rId4"/>
    <p:sldId id="1011" r:id="rId5"/>
    <p:sldId id="1012" r:id="rId6"/>
    <p:sldId id="1013" r:id="rId7"/>
    <p:sldId id="1014" r:id="rId8"/>
    <p:sldId id="984" r:id="rId9"/>
    <p:sldId id="1009" r:id="rId10"/>
    <p:sldId id="1023" r:id="rId11"/>
    <p:sldId id="1024" r:id="rId12"/>
    <p:sldId id="1015" r:id="rId13"/>
    <p:sldId id="1016" r:id="rId14"/>
    <p:sldId id="1017" r:id="rId15"/>
    <p:sldId id="1018" r:id="rId16"/>
    <p:sldId id="965" r:id="rId17"/>
    <p:sldId id="1019" r:id="rId18"/>
    <p:sldId id="967" r:id="rId19"/>
    <p:sldId id="1020" r:id="rId20"/>
    <p:sldId id="971" r:id="rId21"/>
    <p:sldId id="1025" r:id="rId22"/>
    <p:sldId id="970" r:id="rId23"/>
  </p:sldIdLst>
  <p:sldSz cx="9144000" cy="6858000" type="screen4x3"/>
  <p:notesSz cx="6980238" cy="9210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1">
          <p15:clr>
            <a:srgbClr val="A4A3A4"/>
          </p15:clr>
        </p15:guide>
        <p15:guide id="2" pos="21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9900"/>
    <a:srgbClr val="33CC33"/>
    <a:srgbClr val="99CC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85" autoAdjust="0"/>
  </p:normalViewPr>
  <p:slideViewPr>
    <p:cSldViewPr>
      <p:cViewPr varScale="1">
        <p:scale>
          <a:sx n="116" d="100"/>
          <a:sy n="116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74" y="432"/>
      </p:cViewPr>
      <p:guideLst>
        <p:guide orient="horz" pos="2901"/>
        <p:guide pos="21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463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463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fld id="{1849C28B-1C17-4A67-AA7F-17CEDEE3A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37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4463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90563"/>
            <a:ext cx="4605338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376738"/>
            <a:ext cx="51165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4463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smtClean="0"/>
            </a:lvl1pPr>
          </a:lstStyle>
          <a:p>
            <a:pPr>
              <a:defRPr/>
            </a:pPr>
            <a:fld id="{0A05050C-0D42-4D27-8CDE-1DFB93524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35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85B72-0227-43CD-9CE9-5708C209EAD3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101876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96428-02A3-4948-B20F-139ECC79EC6F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dirty="0" smtClean="0"/>
              <a:t>La FSM de la cola arreglada, con un </a:t>
            </a:r>
            <a:r>
              <a:rPr lang="es-ES" dirty="0" err="1" smtClean="0"/>
              <a:t>feedback</a:t>
            </a:r>
            <a:r>
              <a:rPr lang="es-ES" dirty="0" smtClean="0"/>
              <a:t> </a:t>
            </a:r>
            <a:r>
              <a:rPr lang="es-ES" dirty="0" err="1" smtClean="0"/>
              <a:t>loop</a:t>
            </a:r>
            <a:r>
              <a:rPr lang="es-ES" dirty="0" smtClean="0"/>
              <a:t> para solucionar el problema. </a:t>
            </a:r>
            <a:r>
              <a:rPr lang="es-ES" dirty="0" err="1" smtClean="0"/>
              <a:t>Out</a:t>
            </a:r>
            <a:r>
              <a:rPr lang="es-ES" dirty="0" smtClean="0"/>
              <a:t> se conecta c/done; done avisa q alguien se fue; hace reducir la cantidad de gente en la cola. C/</a:t>
            </a:r>
            <a:r>
              <a:rPr lang="es-ES" dirty="0" err="1" smtClean="0"/>
              <a:t>out</a:t>
            </a:r>
            <a:r>
              <a:rPr lang="es-ES" dirty="0" smtClean="0"/>
              <a:t> engancha c/el </a:t>
            </a:r>
            <a:r>
              <a:rPr lang="es-ES" dirty="0" err="1" smtClean="0"/>
              <a:t>feedback</a:t>
            </a:r>
            <a:r>
              <a:rPr lang="es-ES" dirty="0" smtClean="0"/>
              <a:t>, va a done, done </a:t>
            </a:r>
            <a:r>
              <a:rPr lang="es-ES" dirty="0" err="1" smtClean="0"/>
              <a:t>decrementa</a:t>
            </a:r>
            <a:r>
              <a:rPr lang="es-ES" dirty="0" smtClean="0"/>
              <a:t> en </a:t>
            </a:r>
            <a:r>
              <a:rPr lang="es-ES" smtClean="0"/>
              <a:t>1.</a:t>
            </a:r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774170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ABFF-5356-4349-A554-D3D4AF141ABC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dirty="0" smtClean="0"/>
              <a:t>OJO ! Server se define usando variables que pertenecen a </a:t>
            </a:r>
            <a:r>
              <a:rPr lang="es-ES" dirty="0" err="1" smtClean="0"/>
              <a:t>queue</a:t>
            </a:r>
            <a:r>
              <a:rPr lang="es-ES" dirty="0" smtClean="0"/>
              <a:t>. Por</a:t>
            </a:r>
            <a:r>
              <a:rPr lang="es-ES" baseline="0" dirty="0" smtClean="0"/>
              <a:t> eso están adentro de la misma “caja”.  Esto muestra que se “comunican” las FSM.</a:t>
            </a:r>
          </a:p>
          <a:p>
            <a:r>
              <a:rPr lang="es-ES" baseline="0" dirty="0" smtClean="0"/>
              <a:t>Observar: NO HAY envío de información “desde” </a:t>
            </a:r>
            <a:r>
              <a:rPr lang="es-ES" baseline="0" dirty="0" err="1" smtClean="0"/>
              <a:t>queue</a:t>
            </a:r>
            <a:r>
              <a:rPr lang="es-ES" baseline="0" dirty="0" smtClean="0"/>
              <a:t> a server, como vamos a estar viendo en DEVS.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El servidor. Es la FSM de arriba y el código q esta a la izquierda.</a:t>
            </a:r>
          </a:p>
          <a:p>
            <a:r>
              <a:rPr lang="es-ES" dirty="0" smtClean="0"/>
              <a:t>Una vez q tenemos el servidor y la cola, hay q acoplarlos. Se acopla como en el acoplamiento de abajo. Los 2 in de arriba: uno va a </a:t>
            </a:r>
            <a:r>
              <a:rPr lang="es-ES" dirty="0" err="1" smtClean="0"/>
              <a:t>queue</a:t>
            </a:r>
            <a:r>
              <a:rPr lang="es-ES" dirty="0" smtClean="0"/>
              <a:t>. En </a:t>
            </a:r>
            <a:r>
              <a:rPr lang="es-ES" dirty="0" err="1" smtClean="0"/>
              <a:t>queue</a:t>
            </a:r>
            <a:r>
              <a:rPr lang="es-ES" dirty="0" smtClean="0"/>
              <a:t>, encola una persona. Otro va a in. si miras la FSM q esta en esa </a:t>
            </a:r>
            <a:r>
              <a:rPr lang="es-ES" dirty="0" err="1" smtClean="0"/>
              <a:t>slide</a:t>
            </a:r>
            <a:r>
              <a:rPr lang="es-ES" dirty="0" smtClean="0"/>
              <a:t>, in solo hace pasar al server de Free a </a:t>
            </a:r>
            <a:r>
              <a:rPr lang="es-ES" dirty="0" err="1" smtClean="0"/>
              <a:t>Busy</a:t>
            </a:r>
            <a:r>
              <a:rPr lang="es-ES" dirty="0" smtClean="0"/>
              <a:t>. Tiene q saber q vino alguien p/decir: “ahora estoy ocupado atendiendo al primero”.</a:t>
            </a:r>
          </a:p>
          <a:p>
            <a:r>
              <a:rPr lang="es-ES" dirty="0" smtClean="0"/>
              <a:t>Cuando alguien se va del server, ese </a:t>
            </a:r>
            <a:r>
              <a:rPr lang="es-ES" dirty="0" err="1" smtClean="0"/>
              <a:t>out</a:t>
            </a:r>
            <a:r>
              <a:rPr lang="es-ES" dirty="0" smtClean="0"/>
              <a:t> se conecta c/done, q lo pone en free si queda una sola persona.</a:t>
            </a:r>
          </a:p>
          <a:p>
            <a:r>
              <a:rPr lang="es-ES" dirty="0" smtClean="0"/>
              <a:t>Y el mismo </a:t>
            </a:r>
            <a:r>
              <a:rPr lang="es-ES" dirty="0" err="1" smtClean="0"/>
              <a:t>out</a:t>
            </a:r>
            <a:r>
              <a:rPr lang="es-ES" dirty="0" smtClean="0"/>
              <a:t> se usa para liberar una persona de la </a:t>
            </a:r>
            <a:r>
              <a:rPr lang="es-ES" dirty="0" err="1" smtClean="0"/>
              <a:t>queue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Basicamente</a:t>
            </a:r>
            <a:r>
              <a:rPr lang="es-ES" dirty="0" smtClean="0"/>
              <a:t>, hay 2 FSM, separadas, y los in/</a:t>
            </a:r>
            <a:r>
              <a:rPr lang="es-ES" dirty="0" err="1" smtClean="0"/>
              <a:t>out</a:t>
            </a:r>
            <a:r>
              <a:rPr lang="es-ES" dirty="0" smtClean="0"/>
              <a:t> hacen, </a:t>
            </a:r>
            <a:r>
              <a:rPr lang="es-ES" smtClean="0"/>
              <a:t>en c/u </a:t>
            </a:r>
            <a:r>
              <a:rPr lang="es-ES" dirty="0" smtClean="0"/>
              <a:t>de ellas, y x separado, lo q se supone q tienen q hacer. Por separado.</a:t>
            </a: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1641192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 smtClean="0"/>
              <a:t>properties: true for every possible execution</a:t>
            </a:r>
          </a:p>
          <a:p>
            <a:pPr>
              <a:defRPr/>
            </a:pPr>
            <a:r>
              <a:rPr lang="en-US" dirty="0" smtClean="0"/>
              <a:t>safety: nothing bad happens</a:t>
            </a:r>
          </a:p>
          <a:p>
            <a:pPr>
              <a:defRPr/>
            </a:pPr>
            <a:r>
              <a:rPr lang="en-US" dirty="0" smtClean="0"/>
              <a:t>liveness: something good eventually happens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Ver</a:t>
            </a:r>
            <a:r>
              <a:rPr lang="en-US" dirty="0" smtClean="0"/>
              <a:t> con Gabriel: ¿</a:t>
            </a:r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razonamiento</a:t>
            </a:r>
            <a:r>
              <a:rPr lang="en-US" dirty="0" smtClean="0"/>
              <a:t> para </a:t>
            </a:r>
            <a:r>
              <a:rPr lang="en-US" dirty="0" err="1" smtClean="0"/>
              <a:t>esto</a:t>
            </a:r>
            <a:r>
              <a:rPr lang="en-US" dirty="0" smtClean="0"/>
              <a:t>? (lo </a:t>
            </a:r>
            <a:r>
              <a:rPr lang="en-US" dirty="0" err="1" smtClean="0"/>
              <a:t>saqué</a:t>
            </a:r>
            <a:r>
              <a:rPr lang="en-US" dirty="0" smtClean="0"/>
              <a:t>):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ko-KR" sz="2000" dirty="0" smtClean="0">
                <a:latin typeface="Arial" charset="0"/>
                <a:ea typeface="굴림" pitchFamily="50" charset="-127"/>
              </a:rPr>
              <a:t>Modeling a CFSM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</a:rPr>
              <a:t>one state transition system in a whole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</a:rPr>
              <a:t>no distinction of input, output, hidden events</a:t>
            </a:r>
          </a:p>
          <a:p>
            <a:pPr>
              <a:defRPr/>
            </a:pPr>
            <a:endParaRPr lang="es-AR" dirty="0" smtClean="0"/>
          </a:p>
          <a:p>
            <a:pPr>
              <a:defRPr/>
            </a:pPr>
            <a:r>
              <a:rPr lang="es-AR" dirty="0" smtClean="0"/>
              <a:t>Ver con Gabriel: Eliminé </a:t>
            </a:r>
            <a:r>
              <a:rPr lang="es-AR" dirty="0" err="1" smtClean="0"/>
              <a:t>Slide</a:t>
            </a:r>
            <a:r>
              <a:rPr lang="es-AR" dirty="0" smtClean="0"/>
              <a:t>:“CFSM rules” (buscarla en la clase de 2009 y 2010) Quiero tener bien la explicación: Gabriel ?</a:t>
            </a:r>
          </a:p>
          <a:p>
            <a:pPr>
              <a:defRPr/>
            </a:pPr>
            <a:r>
              <a:rPr lang="es-AR" dirty="0" smtClean="0"/>
              <a:t>Dice esto: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ko-KR" sz="2000" dirty="0" smtClean="0">
                <a:latin typeface="Arial" charset="0"/>
                <a:ea typeface="굴림" pitchFamily="50" charset="-127"/>
              </a:rPr>
              <a:t>System rules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</a:rPr>
              <a:t>synchronous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</a:rPr>
              <a:t>selection of a pair of common events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</a:rPr>
              <a:t>resolution of conflict pairs of common event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</a:rPr>
              <a:t>asynchronous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</a:rPr>
              <a:t>defining input/output to be conditional on the state of the queues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</a:rPr>
              <a:t>input queue is empty </a:t>
            </a:r>
            <a:r>
              <a:rPr lang="en-US" altLang="ko-KR" sz="1600" dirty="0" smtClean="0">
                <a:latin typeface="Arial" charset="0"/>
                <a:ea typeface="굴림" pitchFamily="50" charset="-127"/>
                <a:sym typeface="Symbol" pitchFamily="18" charset="2"/>
              </a:rPr>
              <a:t> No input event is available  No state transition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  <a:sym typeface="Symbol" pitchFamily="18" charset="2"/>
              </a:rPr>
              <a:t>output queue is full  No output event is produced</a:t>
            </a:r>
            <a:br>
              <a:rPr lang="en-US" altLang="ko-KR" sz="1600" dirty="0" smtClean="0">
                <a:latin typeface="Arial" charset="0"/>
                <a:ea typeface="굴림" pitchFamily="50" charset="-127"/>
                <a:sym typeface="Symbol" pitchFamily="18" charset="2"/>
              </a:rPr>
            </a:br>
            <a:endParaRPr lang="en-US" altLang="ko-KR" sz="1600" dirty="0" smtClean="0">
              <a:latin typeface="Arial" charset="0"/>
              <a:ea typeface="굴림" pitchFamily="50" charset="-127"/>
              <a:sym typeface="Symbol" pitchFamily="18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ko-KR" sz="2000" dirty="0" smtClean="0">
                <a:latin typeface="Arial" charset="0"/>
                <a:ea typeface="굴림" pitchFamily="50" charset="-127"/>
                <a:sym typeface="Symbol" pitchFamily="18" charset="2"/>
              </a:rPr>
              <a:t>Execution rules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  <a:sym typeface="Symbol" pitchFamily="18" charset="2"/>
              </a:rPr>
              <a:t>Transition only one FSM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  <a:sym typeface="Symbol" pitchFamily="18" charset="2"/>
              </a:rPr>
              <a:t>At most two FSMs perform state transition in one time stamp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altLang="ko-KR" sz="1800" dirty="0" smtClean="0">
                <a:latin typeface="Arial" charset="0"/>
                <a:ea typeface="굴림" pitchFamily="50" charset="-127"/>
                <a:sym typeface="Symbol" pitchFamily="18" charset="2"/>
              </a:rPr>
              <a:t>Two step algorithm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  <a:sym typeface="Symbol" pitchFamily="18" charset="2"/>
              </a:rPr>
              <a:t>(1) select a pair of events to be applied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  <a:defRPr/>
            </a:pPr>
            <a:r>
              <a:rPr lang="en-US" altLang="ko-KR" sz="1600" dirty="0" smtClean="0">
                <a:latin typeface="Arial" charset="0"/>
                <a:ea typeface="굴림" pitchFamily="50" charset="-127"/>
                <a:sym typeface="Symbol" pitchFamily="18" charset="2"/>
              </a:rPr>
              <a:t>(2) execute transition ; go to (1)</a:t>
            </a:r>
          </a:p>
          <a:p>
            <a:pPr>
              <a:defRPr/>
            </a:pPr>
            <a:endParaRPr lang="es-AR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BE69F-6515-43E1-9864-BD2468A1A201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56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D2C3F-A48D-47AF-A886-ACACD05ACD2F}" type="slidenum">
              <a:rPr lang="en-US"/>
              <a:pPr/>
              <a:t>17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983091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Notar</a:t>
            </a:r>
            <a:r>
              <a:rPr lang="en-US" baseline="0" dirty="0" smtClean="0"/>
              <a:t> que </a:t>
            </a:r>
            <a:r>
              <a:rPr lang="en-US" baseline="0" dirty="0" err="1" smtClean="0"/>
              <a:t>los</a:t>
            </a:r>
            <a:r>
              <a:rPr lang="en-US" baseline="0" dirty="0" smtClean="0"/>
              <a:t> included </a:t>
            </a:r>
            <a:r>
              <a:rPr lang="en-US" baseline="0" dirty="0" err="1" smtClean="0"/>
              <a:t>contemplan</a:t>
            </a:r>
            <a:r>
              <a:rPr lang="en-US" baseline="0" dirty="0" smtClean="0"/>
              <a:t> que no sea la </a:t>
            </a:r>
            <a:r>
              <a:rPr lang="en-US" baseline="0" dirty="0" err="1" smtClean="0"/>
              <a:t>totalidad</a:t>
            </a:r>
            <a:r>
              <a:rPr lang="en-US" baseline="0" dirty="0" smtClean="0"/>
              <a:t> de las </a:t>
            </a:r>
            <a:r>
              <a:rPr lang="en-US" baseline="0" dirty="0" err="1" smtClean="0"/>
              <a:t>posibilidades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que </a:t>
            </a:r>
            <a:r>
              <a:rPr lang="en-US" baseline="0" dirty="0" err="1" smtClean="0"/>
              <a:t>puede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haber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prohibiciones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ciertas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transiciones</a:t>
            </a:r>
            <a:r>
              <a:rPr lang="en-US" baseline="0" dirty="0" smtClean="0"/>
              <a:t>” y “</a:t>
            </a:r>
            <a:r>
              <a:rPr lang="en-US" baseline="0" dirty="0" err="1" smtClean="0"/>
              <a:t>estados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combinados</a:t>
            </a:r>
            <a:r>
              <a:rPr lang="en-US" baseline="0" dirty="0" smtClean="0"/>
              <a:t>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5050C-0D42-4D27-8CDE-1DFB935247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5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968C9-81B9-48C4-BC55-4659682E38B9}" type="slidenum">
              <a:rPr lang="en-US"/>
              <a:pPr/>
              <a:t>19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1474009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AR" dirty="0" smtClean="0"/>
              <a:t>Problema: En el jugador A, cuando viene </a:t>
            </a:r>
            <a:r>
              <a:rPr lang="es-AR" dirty="0" err="1" smtClean="0"/>
              <a:t>Ball_B</a:t>
            </a:r>
            <a:r>
              <a:rPr lang="es-AR" dirty="0" smtClean="0"/>
              <a:t> está claro que pasa.  Pero que es lo que hace que cuando estoy en A_A me vaya a A_D ? </a:t>
            </a:r>
          </a:p>
          <a:p>
            <a:r>
              <a:rPr lang="es-AR" dirty="0" smtClean="0"/>
              <a:t>Tengo que inventar un “evento interno” que no debería</a:t>
            </a:r>
            <a:r>
              <a:rPr lang="es-AR" baseline="0" dirty="0" smtClean="0"/>
              <a:t> depender de ningún fenómeno externo </a:t>
            </a:r>
            <a:r>
              <a:rPr lang="es-AR" dirty="0" smtClean="0"/>
              <a:t>…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CF609-67C3-4A52-B01D-950330CDBB42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92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AR" dirty="0" smtClean="0"/>
              <a:t>Problema: En el jugador A, cuando viene </a:t>
            </a:r>
            <a:r>
              <a:rPr lang="es-AR" dirty="0" err="1" smtClean="0"/>
              <a:t>Ball_B</a:t>
            </a:r>
            <a:r>
              <a:rPr lang="es-AR" dirty="0" smtClean="0"/>
              <a:t> está claro que pasa.  Pero que es lo que hace que cuando estoy en A_A me vaya a A_D ? </a:t>
            </a:r>
          </a:p>
          <a:p>
            <a:r>
              <a:rPr lang="es-AR" dirty="0" smtClean="0"/>
              <a:t>Tengo que inventar un “evento interno” que no debería</a:t>
            </a:r>
            <a:r>
              <a:rPr lang="es-AR" baseline="0" dirty="0" smtClean="0"/>
              <a:t> depender de ningún fenómeno externo </a:t>
            </a:r>
            <a:r>
              <a:rPr lang="es-AR" dirty="0" smtClean="0"/>
              <a:t>…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CF609-67C3-4A52-B01D-950330CDBB42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B57AB-1378-4839-86E4-BC582A7D5C56}" type="slidenum">
              <a:rPr lang="en-US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AR" dirty="0" smtClean="0"/>
              <a:t>En esta clase nos vamos a concentrar en formalismos tipo </a:t>
            </a:r>
            <a:r>
              <a:rPr lang="es-AR" b="1" dirty="0" smtClean="0"/>
              <a:t>White Box</a:t>
            </a:r>
            <a:r>
              <a:rPr lang="es-AR" dirty="0" smtClean="0"/>
              <a:t>, en particular FSM </a:t>
            </a:r>
          </a:p>
        </p:txBody>
      </p:sp>
    </p:spTree>
    <p:extLst>
      <p:ext uri="{BB962C8B-B14F-4D97-AF65-F5344CB8AC3E}">
        <p14:creationId xmlns:p14="http://schemas.microsoft.com/office/powerpoint/2010/main" val="50588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E8635-C6D1-4DCF-98CF-2F219D705A6C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AR" smtClean="0"/>
              <a:t>Vamos a seguir una estrategia de modelado por componentes</a:t>
            </a:r>
          </a:p>
        </p:txBody>
      </p:sp>
    </p:spTree>
    <p:extLst>
      <p:ext uri="{BB962C8B-B14F-4D97-AF65-F5344CB8AC3E}">
        <p14:creationId xmlns:p14="http://schemas.microsoft.com/office/powerpoint/2010/main" val="2697425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26731F-9431-40DF-9777-717EF9497852}" type="slidenum">
              <a:rPr lang="en-US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4098782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Every FSM is supposed to have an initial state, a next-state function that defines how to obtain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next state in the system, and an output function that uses current state and inputs to generate outputs.</a:t>
            </a:r>
          </a:p>
          <a:p>
            <a:endParaRPr kumimoji="1"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According to the relationship between the input sets and output functions, two kinds of FSMs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can be defined: Moore machines, in which outputs are independent from the inputs, and Mealy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machines, in which, besides the current state variables, the current inputs are analyzed to decide the current output value.</a:t>
            </a:r>
          </a:p>
          <a:p>
            <a:endParaRPr kumimoji="1" lang="es-AR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5050C-0D42-4D27-8CDE-1DFB9352471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0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Every FSM is supposed to have an initial state, a next-state function that defines how to obtain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next state in the system, and an output function that uses current state and inputs to generate outputs.</a:t>
            </a:r>
          </a:p>
          <a:p>
            <a:endParaRPr kumimoji="1"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According to the relationship between the input sets and output functions, two kinds of FSMs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can be defined: Moore machines, in which outputs are independent from the inputs, and Mealy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machines, in which, besides the current state variables, the current inputs are analyzed to decide the current output value.</a:t>
            </a:r>
          </a:p>
          <a:p>
            <a:endParaRPr kumimoji="1" lang="es-AR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5050C-0D42-4D27-8CDE-1DFB9352471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75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Every FSM is supposed to have an initial state, a next-state function that defines how to obtain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next state in the system, and an output function that uses current state and inputs to generate outputs.</a:t>
            </a:r>
          </a:p>
          <a:p>
            <a:endParaRPr kumimoji="1"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According to the relationship between the input sets and output functions, two kinds of FSMs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can be defined: Moore machines, in which outputs are independent from the inputs, and Mealy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machines, in which, besides the current state variables, the current inputs are analyzed to decide the current output value.</a:t>
            </a:r>
          </a:p>
          <a:p>
            <a:endParaRPr kumimoji="1" lang="es-AR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5050C-0D42-4D27-8CDE-1DFB9352471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03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BB931-23AD-42AA-83A6-99348035721C}" type="slidenum">
              <a:rPr lang="en-US"/>
              <a:pPr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3880667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27A70-F412-4DBE-9CC0-BDEEA75F27D0}" type="slidenum">
              <a:rPr lang="en-US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dirty="0" smtClean="0"/>
              <a:t>La idea: modelar es </a:t>
            </a:r>
            <a:r>
              <a:rPr lang="es-ES" dirty="0" err="1" smtClean="0"/>
              <a:t>util</a:t>
            </a:r>
            <a:r>
              <a:rPr lang="es-ES" dirty="0" smtClean="0"/>
              <a:t>; no hay q simular p/encontrar problemas.</a:t>
            </a:r>
          </a:p>
          <a:p>
            <a:r>
              <a:rPr lang="es-ES" smtClean="0"/>
              <a:t>Este </a:t>
            </a:r>
            <a:r>
              <a:rPr lang="es-ES" dirty="0" smtClean="0"/>
              <a:t>es un ejemplo c/problemas. Queremos hacer la FSM de la </a:t>
            </a:r>
            <a:r>
              <a:rPr lang="es-ES" dirty="0" err="1" smtClean="0"/>
              <a:t>slide</a:t>
            </a:r>
            <a:r>
              <a:rPr lang="es-ES" dirty="0" smtClean="0"/>
              <a:t> 11.</a:t>
            </a:r>
          </a:p>
          <a:p>
            <a:r>
              <a:rPr lang="es-ES" dirty="0" smtClean="0"/>
              <a:t> </a:t>
            </a:r>
          </a:p>
          <a:p>
            <a:r>
              <a:rPr lang="es-ES" dirty="0" smtClean="0"/>
              <a:t>El modelo de la 12 es la cola separada del resto; problema: crece pero no decrece nunca. Porque? </a:t>
            </a:r>
            <a:r>
              <a:rPr lang="es-ES" dirty="0" err="1" smtClean="0"/>
              <a:t>Xq</a:t>
            </a:r>
            <a:r>
              <a:rPr lang="es-ES" dirty="0" smtClean="0"/>
              <a:t> no se entera q la gente </a:t>
            </a:r>
            <a:r>
              <a:rPr lang="es-ES" dirty="0" err="1" smtClean="0"/>
              <a:t>salio</a:t>
            </a:r>
            <a:r>
              <a:rPr lang="es-ES" dirty="0" smtClean="0"/>
              <a:t>. Simplemente mirando la </a:t>
            </a:r>
            <a:r>
              <a:rPr lang="es-ES" dirty="0" err="1" smtClean="0"/>
              <a:t>notacion</a:t>
            </a:r>
            <a:r>
              <a:rPr lang="es-ES" dirty="0" smtClean="0"/>
              <a:t> grafica te das cuenta q hay un error. Es importante modelar. La gente codifica directamente y estas cosas NO SE VEN. En cambio, </a:t>
            </a:r>
            <a:r>
              <a:rPr lang="es-ES" dirty="0" err="1" smtClean="0"/>
              <a:t>aca</a:t>
            </a:r>
            <a:r>
              <a:rPr lang="es-ES" dirty="0" smtClean="0"/>
              <a:t>, </a:t>
            </a:r>
            <a:r>
              <a:rPr lang="es-ES" dirty="0" err="1" smtClean="0"/>
              <a:t>abris</a:t>
            </a:r>
            <a:r>
              <a:rPr lang="es-ES" dirty="0" smtClean="0"/>
              <a:t> los ojos y el error salta, antes de empezar </a:t>
            </a:r>
            <a:r>
              <a:rPr lang="es-ES" dirty="0" err="1" smtClean="0"/>
              <a:t>ningun</a:t>
            </a:r>
            <a:r>
              <a:rPr lang="es-ES" dirty="0" smtClean="0"/>
              <a:t> ‘simulador’.</a:t>
            </a: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60301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6800" y="2667000"/>
            <a:ext cx="6983412" cy="1655762"/>
          </a:xfrm>
        </p:spPr>
        <p:txBody>
          <a:bodyPr/>
          <a:lstStyle>
            <a:lvl1pPr algn="ctr">
              <a:defRPr sz="3600" b="1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altLang="en-US" noProof="0" dirty="0" err="1" smtClean="0"/>
              <a:t>Título</a:t>
            </a:r>
            <a:endParaRPr lang="en-US" altLang="en-US" noProof="0" dirty="0" smtClean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152400"/>
            <a:ext cx="4498975" cy="1752600"/>
          </a:xfrm>
        </p:spPr>
        <p:txBody>
          <a:bodyPr/>
          <a:lstStyle>
            <a:lvl1pPr marL="0" indent="0" algn="r">
              <a:buFontTx/>
              <a:buNone/>
              <a:defRPr sz="2000" baseline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dirty="0" smtClean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0" hasCustomPrompt="1"/>
          </p:nvPr>
        </p:nvSpPr>
        <p:spPr>
          <a:xfrm>
            <a:off x="1066800" y="4419600"/>
            <a:ext cx="7010400" cy="762000"/>
          </a:xfrm>
        </p:spPr>
        <p:txBody>
          <a:bodyPr/>
          <a:lstStyle>
            <a:lvl1pPr>
              <a:buNone/>
              <a:defRPr sz="20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_tradnl" dirty="0" smtClean="0"/>
              <a:t>Subtítulo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24661575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581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581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0179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2307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76909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58798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6800" y="2667000"/>
            <a:ext cx="6983412" cy="1655762"/>
          </a:xfrm>
        </p:spPr>
        <p:txBody>
          <a:bodyPr/>
          <a:lstStyle>
            <a:lvl1pPr algn="ctr">
              <a:defRPr sz="3600" b="1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altLang="en-US" noProof="0" dirty="0" err="1" smtClean="0"/>
              <a:t>Título</a:t>
            </a:r>
            <a:endParaRPr lang="en-US" altLang="en-US" noProof="0" dirty="0" smtClean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152400"/>
            <a:ext cx="4498975" cy="1752600"/>
          </a:xfrm>
        </p:spPr>
        <p:txBody>
          <a:bodyPr/>
          <a:lstStyle>
            <a:lvl1pPr marL="0" indent="0" algn="r">
              <a:buFontTx/>
              <a:buNone/>
              <a:defRPr sz="20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dirty="0" smtClean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0" hasCustomPrompt="1"/>
          </p:nvPr>
        </p:nvSpPr>
        <p:spPr>
          <a:xfrm>
            <a:off x="1066800" y="4419600"/>
            <a:ext cx="7010400" cy="762000"/>
          </a:xfrm>
        </p:spPr>
        <p:txBody>
          <a:bodyPr/>
          <a:lstStyle>
            <a:lvl1pPr>
              <a:buNone/>
              <a:defRPr sz="20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_tradnl" dirty="0" smtClean="0"/>
              <a:t>Subtítulo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24661575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838200"/>
            <a:ext cx="8839200" cy="5638799"/>
          </a:xfrm>
        </p:spPr>
        <p:txBody>
          <a:bodyPr/>
          <a:lstStyle>
            <a:lvl1pPr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err="1" smtClean="0"/>
              <a:t>Contenido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85800"/>
          </a:xfrm>
        </p:spPr>
        <p:txBody>
          <a:bodyPr anchor="ctr" anchorCtr="0"/>
          <a:lstStyle>
            <a:lvl1pPr algn="r">
              <a:buNone/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s-ES_tradnl" dirty="0" err="1" smtClean="0"/>
              <a:t>Footer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01982386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1668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6E5FDE9-1955-481B-A354-A50C3591F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gradFill>
          <a:gsLst>
            <a:gs pos="0">
              <a:schemeClr val="tx1">
                <a:lumMod val="40000"/>
                <a:lumOff val="60000"/>
              </a:schemeClr>
            </a:gs>
            <a:gs pos="14000">
              <a:schemeClr val="bg1"/>
            </a:gs>
            <a:gs pos="90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838200"/>
            <a:ext cx="8839200" cy="5638799"/>
          </a:xfrm>
        </p:spPr>
        <p:txBody>
          <a:bodyPr/>
          <a:lstStyle>
            <a:lvl1pPr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err="1" smtClean="0"/>
              <a:t>Contenido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tIns="182880">
            <a:normAutofit/>
          </a:bodyPr>
          <a:lstStyle>
            <a:lvl1pPr algn="l">
              <a:defRPr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 to edit Master title style</a:t>
            </a:r>
            <a:endParaRPr lang="es-A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85800"/>
          </a:xfrm>
        </p:spPr>
        <p:txBody>
          <a:bodyPr anchor="ctr" anchorCtr="0"/>
          <a:lstStyle>
            <a:lvl1pPr algn="r">
              <a:buNone/>
              <a:defRPr sz="2800"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s-ES_tradnl" dirty="0" err="1" smtClean="0"/>
              <a:t>Footer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0198238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31524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33799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95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1589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4590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82616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99975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4572000" cy="68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1"/>
            <a:ext cx="8839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667000"/>
            <a:ext cx="6983412" cy="165576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Modeling with Automata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066800" y="4419600"/>
            <a:ext cx="7010400" cy="762000"/>
          </a:xfrm>
        </p:spPr>
        <p:txBody>
          <a:bodyPr/>
          <a:lstStyle/>
          <a:p>
            <a:pPr algn="ctr"/>
            <a:r>
              <a:rPr lang="en-US" i="1" dirty="0" smtClean="0"/>
              <a:t>Component-driven modeling. Finite State Machines. Petri Nets.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406041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Finite State Machines</a:t>
            </a:r>
            <a:endParaRPr lang="en-US" smtClean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3" name="Rectangle 22"/>
          <p:cNvSpPr/>
          <p:nvPr/>
        </p:nvSpPr>
        <p:spPr>
          <a:xfrm>
            <a:off x="152400" y="42672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+mn-lt"/>
              </a:rPr>
              <a:t>Moore machines:</a:t>
            </a:r>
          </a:p>
          <a:p>
            <a:pPr lvl="1"/>
            <a:r>
              <a:rPr lang="en-US" sz="2000" b="1" dirty="0" smtClean="0">
                <a:solidFill>
                  <a:srgbClr val="FF3300"/>
                </a:solidFill>
                <a:latin typeface="+mn-lt"/>
              </a:rPr>
              <a:t>non-reactive</a:t>
            </a:r>
          </a:p>
          <a:p>
            <a:r>
              <a:rPr lang="en-US" b="1" smtClean="0">
                <a:latin typeface="+mn-lt"/>
              </a:rPr>
              <a:t>(</a:t>
            </a:r>
            <a:r>
              <a:rPr lang="en-US" b="1" dirty="0" smtClean="0">
                <a:latin typeface="+mn-lt"/>
              </a:rPr>
              <a:t>response delayed by 1 cycle)</a:t>
            </a:r>
          </a:p>
          <a:p>
            <a:pPr lvl="1"/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easy</a:t>
            </a:r>
            <a:r>
              <a:rPr lang="en-US" sz="2000" b="1" dirty="0" smtClean="0">
                <a:latin typeface="+mn-lt"/>
              </a:rPr>
              <a:t> to compose</a:t>
            </a:r>
          </a:p>
          <a:p>
            <a:r>
              <a:rPr lang="en-US" b="1" dirty="0">
                <a:latin typeface="+mn-lt"/>
              </a:rPr>
              <a:t>A</a:t>
            </a:r>
            <a:r>
              <a:rPr lang="en-US" b="1" dirty="0" smtClean="0">
                <a:latin typeface="+mn-lt"/>
              </a:rPr>
              <a:t>lways well-defined.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FSM = &lt; S,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X, Y, ,  &gt;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X : input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Y : output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S : state set</a:t>
            </a:r>
          </a:p>
          <a:p>
            <a:pPr lvl="1"/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sz="2000" dirty="0" smtClean="0">
                <a:ea typeface="굴림" pitchFamily="50" charset="-127"/>
              </a:rPr>
              <a:t>: functions with the following constraints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X, Y, S : finite sets</a:t>
            </a:r>
          </a:p>
          <a:p>
            <a:pPr lvl="2"/>
            <a:r>
              <a:rPr kumimoji="1" lang="en-US" altLang="ko-KR" sz="18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1800" b="1" dirty="0" smtClean="0">
                <a:ea typeface="굴림" pitchFamily="50" charset="-127"/>
              </a:rPr>
              <a:t> </a:t>
            </a:r>
            <a:r>
              <a:rPr kumimoji="1" lang="en-US" altLang="ko-KR" sz="1800" dirty="0" smtClean="0">
                <a:ea typeface="굴림" pitchFamily="50" charset="-127"/>
              </a:rPr>
              <a:t>: X * S 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 S</a:t>
            </a:r>
          </a:p>
          <a:p>
            <a:pPr lvl="2"/>
            <a:r>
              <a:rPr kumimoji="1" lang="en-US" altLang="ko-KR" sz="1800" b="1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: S  </a:t>
            </a:r>
            <a:r>
              <a:rPr kumimoji="1" lang="en-US" altLang="ko-KR" sz="180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Y        : Moore machine</a:t>
            </a:r>
            <a:endParaRPr kumimoji="1" lang="en-US" altLang="ko-KR" sz="1800" dirty="0" smtClean="0">
              <a:solidFill>
                <a:srgbClr val="FF0000"/>
              </a:solidFill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562600" y="2438400"/>
            <a:ext cx="2848152" cy="1524000"/>
            <a:chOff x="6143448" y="2057400"/>
            <a:chExt cx="2848152" cy="1524000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6737350" y="2057400"/>
              <a:ext cx="1752600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965950" y="22098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b="1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S</a:t>
              </a:r>
              <a:endParaRPr kumimoji="1" lang="en-US" altLang="ko-KR" sz="2000" b="1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6965950" y="2971800"/>
              <a:ext cx="609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3200" b="1">
                  <a:latin typeface="+mn-lt"/>
                  <a:ea typeface="굴림" pitchFamily="50" charset="-127"/>
                  <a:sym typeface="Symbol" pitchFamily="18" charset="2"/>
                </a:rPr>
                <a:t>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7880350" y="2286000"/>
              <a:ext cx="4572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2800" b="1" dirty="0">
                  <a:latin typeface="+mn-lt"/>
                  <a:ea typeface="굴림" pitchFamily="50" charset="-127"/>
                  <a:sym typeface="Symbol" pitchFamily="18" charset="2"/>
                </a:rPr>
                <a:t></a:t>
              </a: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6432550" y="3276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6737350" y="3276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6800850" y="2743200"/>
              <a:ext cx="241300" cy="381000"/>
            </a:xfrm>
            <a:custGeom>
              <a:avLst/>
              <a:gdLst>
                <a:gd name="T0" fmla="*/ 152 w 152"/>
                <a:gd name="T1" fmla="*/ 0 h 240"/>
                <a:gd name="T2" fmla="*/ 8 w 152"/>
                <a:gd name="T3" fmla="*/ 144 h 240"/>
                <a:gd name="T4" fmla="*/ 104 w 152"/>
                <a:gd name="T5" fmla="*/ 240 h 240"/>
                <a:gd name="T6" fmla="*/ 0 60000 65536"/>
                <a:gd name="T7" fmla="*/ 0 60000 65536"/>
                <a:gd name="T8" fmla="*/ 0 60000 65536"/>
                <a:gd name="T9" fmla="*/ 0 w 152"/>
                <a:gd name="T10" fmla="*/ 0 h 240"/>
                <a:gd name="T11" fmla="*/ 152 w 15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" h="240">
                  <a:moveTo>
                    <a:pt x="152" y="0"/>
                  </a:moveTo>
                  <a:cubicBezTo>
                    <a:pt x="84" y="52"/>
                    <a:pt x="16" y="104"/>
                    <a:pt x="8" y="144"/>
                  </a:cubicBezTo>
                  <a:cubicBezTo>
                    <a:pt x="0" y="184"/>
                    <a:pt x="52" y="212"/>
                    <a:pt x="104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7423150" y="2743200"/>
              <a:ext cx="330200" cy="457200"/>
            </a:xfrm>
            <a:custGeom>
              <a:avLst/>
              <a:gdLst>
                <a:gd name="T0" fmla="*/ 96 w 208"/>
                <a:gd name="T1" fmla="*/ 288 h 288"/>
                <a:gd name="T2" fmla="*/ 192 w 208"/>
                <a:gd name="T3" fmla="*/ 144 h 288"/>
                <a:gd name="T4" fmla="*/ 0 w 208"/>
                <a:gd name="T5" fmla="*/ 0 h 288"/>
                <a:gd name="T6" fmla="*/ 0 60000 65536"/>
                <a:gd name="T7" fmla="*/ 0 60000 65536"/>
                <a:gd name="T8" fmla="*/ 0 60000 65536"/>
                <a:gd name="T9" fmla="*/ 0 w 208"/>
                <a:gd name="T10" fmla="*/ 0 h 288"/>
                <a:gd name="T11" fmla="*/ 208 w 208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288">
                  <a:moveTo>
                    <a:pt x="96" y="288"/>
                  </a:moveTo>
                  <a:cubicBezTo>
                    <a:pt x="152" y="240"/>
                    <a:pt x="208" y="192"/>
                    <a:pt x="192" y="144"/>
                  </a:cubicBezTo>
                  <a:cubicBezTo>
                    <a:pt x="176" y="96"/>
                    <a:pt x="88" y="4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7596188" y="2438400"/>
              <a:ext cx="3048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8335963" y="2474913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6143448" y="2997527"/>
              <a:ext cx="332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x</a:t>
              </a: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718550" y="2120900"/>
              <a:ext cx="2730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 smtClean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y</a:t>
              </a:r>
              <a:endParaRPr kumimoji="1" lang="en-US" altLang="ko-KR" sz="2800" b="1" dirty="0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16813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Finite State Machines</a:t>
            </a:r>
            <a:endParaRPr lang="en-US" smtClean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3" name="Rectangle 22"/>
          <p:cNvSpPr/>
          <p:nvPr/>
        </p:nvSpPr>
        <p:spPr>
          <a:xfrm>
            <a:off x="152400" y="42672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+mn-lt"/>
              </a:rPr>
              <a:t>Moore machines:</a:t>
            </a:r>
          </a:p>
          <a:p>
            <a:pPr lvl="1"/>
            <a:r>
              <a:rPr lang="en-US" sz="2000" b="1" dirty="0" smtClean="0">
                <a:solidFill>
                  <a:srgbClr val="FF3300"/>
                </a:solidFill>
                <a:latin typeface="+mn-lt"/>
              </a:rPr>
              <a:t>non-reactive</a:t>
            </a:r>
          </a:p>
          <a:p>
            <a:r>
              <a:rPr lang="en-US" b="1" dirty="0" smtClean="0">
                <a:latin typeface="+mn-lt"/>
              </a:rPr>
              <a:t>(response delayed by 1 cycle)</a:t>
            </a:r>
          </a:p>
          <a:p>
            <a:pPr lvl="1"/>
            <a:r>
              <a:rPr lang="en-US" sz="2000" dirty="0" smtClean="0">
                <a:latin typeface="+mn-lt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easy</a:t>
            </a:r>
            <a:r>
              <a:rPr lang="en-US" sz="2000" b="1" dirty="0" smtClean="0">
                <a:latin typeface="+mn-lt"/>
              </a:rPr>
              <a:t> to compose</a:t>
            </a:r>
          </a:p>
          <a:p>
            <a:r>
              <a:rPr lang="en-US" b="1" dirty="0">
                <a:latin typeface="+mn-lt"/>
              </a:rPr>
              <a:t>A</a:t>
            </a:r>
            <a:r>
              <a:rPr lang="en-US" b="1" dirty="0" smtClean="0">
                <a:latin typeface="+mn-lt"/>
              </a:rPr>
              <a:t>lways well-defined.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9600" y="42672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+mn-lt"/>
              </a:rPr>
              <a:t>Mealy machines: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reactive</a:t>
            </a:r>
          </a:p>
          <a:p>
            <a:r>
              <a:rPr lang="en-US" b="1" dirty="0" smtClean="0">
                <a:latin typeface="+mn-lt"/>
              </a:rPr>
              <a:t>(0 response time)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hard</a:t>
            </a:r>
            <a:r>
              <a:rPr lang="en-US" sz="2000" b="1" dirty="0" smtClean="0">
                <a:latin typeface="+mn-lt"/>
              </a:rPr>
              <a:t> to compose</a:t>
            </a:r>
          </a:p>
          <a:p>
            <a:r>
              <a:rPr lang="en-US" b="1" dirty="0" smtClean="0">
                <a:latin typeface="+mn-lt"/>
              </a:rPr>
              <a:t>Problems with combinational cycles.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FSM = &lt; S,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X, Y, ,  &gt;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X : input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Y : output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S : state set</a:t>
            </a:r>
          </a:p>
          <a:p>
            <a:pPr lvl="1"/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sz="2000" dirty="0" smtClean="0">
                <a:ea typeface="굴림" pitchFamily="50" charset="-127"/>
              </a:rPr>
              <a:t>: functions with the following constraints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X, Y, S : finite sets</a:t>
            </a:r>
          </a:p>
          <a:p>
            <a:pPr lvl="2"/>
            <a:r>
              <a:rPr kumimoji="1" lang="en-US" altLang="ko-KR" sz="18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1800" b="1" dirty="0" smtClean="0">
                <a:ea typeface="굴림" pitchFamily="50" charset="-127"/>
              </a:rPr>
              <a:t> </a:t>
            </a:r>
            <a:r>
              <a:rPr kumimoji="1" lang="en-US" altLang="ko-KR" sz="1800" dirty="0" smtClean="0">
                <a:ea typeface="굴림" pitchFamily="50" charset="-127"/>
              </a:rPr>
              <a:t>: X * S 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 S</a:t>
            </a:r>
          </a:p>
          <a:p>
            <a:pPr lvl="2"/>
            <a:r>
              <a:rPr kumimoji="1" lang="en-US" altLang="ko-KR" sz="1800" b="1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: S  </a:t>
            </a:r>
            <a:r>
              <a:rPr kumimoji="1" lang="en-US" altLang="ko-KR" sz="180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Y        : </a:t>
            </a:r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Moore machine</a:t>
            </a:r>
          </a:p>
          <a:p>
            <a:pPr lvl="2"/>
            <a:r>
              <a:rPr kumimoji="1" lang="en-US" altLang="ko-KR" sz="1800" b="1" dirty="0" smtClean="0">
                <a:solidFill>
                  <a:srgbClr val="009900"/>
                </a:solidFill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1800" dirty="0" smtClean="0">
                <a:solidFill>
                  <a:srgbClr val="009900"/>
                </a:solidFill>
                <a:ea typeface="굴림" pitchFamily="50" charset="-127"/>
                <a:sym typeface="Symbol" pitchFamily="18" charset="2"/>
              </a:rPr>
              <a:t> : X * S  Y  : Mealy machine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562600" y="2438400"/>
            <a:ext cx="2848152" cy="1524000"/>
            <a:chOff x="6143448" y="2057400"/>
            <a:chExt cx="2848152" cy="1524000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6737350" y="2057400"/>
              <a:ext cx="1752600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965950" y="22098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b="1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S</a:t>
              </a:r>
              <a:endParaRPr kumimoji="1" lang="en-US" altLang="ko-KR" sz="2000" b="1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6965950" y="2971800"/>
              <a:ext cx="609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3200" b="1">
                  <a:latin typeface="+mn-lt"/>
                  <a:ea typeface="굴림" pitchFamily="50" charset="-127"/>
                  <a:sym typeface="Symbol" pitchFamily="18" charset="2"/>
                </a:rPr>
                <a:t>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7880350" y="2286000"/>
              <a:ext cx="4572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2800" b="1" dirty="0">
                  <a:latin typeface="+mn-lt"/>
                  <a:ea typeface="굴림" pitchFamily="50" charset="-127"/>
                  <a:sym typeface="Symbol" pitchFamily="18" charset="2"/>
                </a:rPr>
                <a:t></a:t>
              </a: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6432550" y="3276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6737350" y="3276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6800850" y="2743200"/>
              <a:ext cx="241300" cy="381000"/>
            </a:xfrm>
            <a:custGeom>
              <a:avLst/>
              <a:gdLst>
                <a:gd name="T0" fmla="*/ 152 w 152"/>
                <a:gd name="T1" fmla="*/ 0 h 240"/>
                <a:gd name="T2" fmla="*/ 8 w 152"/>
                <a:gd name="T3" fmla="*/ 144 h 240"/>
                <a:gd name="T4" fmla="*/ 104 w 152"/>
                <a:gd name="T5" fmla="*/ 240 h 240"/>
                <a:gd name="T6" fmla="*/ 0 60000 65536"/>
                <a:gd name="T7" fmla="*/ 0 60000 65536"/>
                <a:gd name="T8" fmla="*/ 0 60000 65536"/>
                <a:gd name="T9" fmla="*/ 0 w 152"/>
                <a:gd name="T10" fmla="*/ 0 h 240"/>
                <a:gd name="T11" fmla="*/ 152 w 15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" h="240">
                  <a:moveTo>
                    <a:pt x="152" y="0"/>
                  </a:moveTo>
                  <a:cubicBezTo>
                    <a:pt x="84" y="52"/>
                    <a:pt x="16" y="104"/>
                    <a:pt x="8" y="144"/>
                  </a:cubicBezTo>
                  <a:cubicBezTo>
                    <a:pt x="0" y="184"/>
                    <a:pt x="52" y="212"/>
                    <a:pt x="104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7423150" y="2743200"/>
              <a:ext cx="330200" cy="457200"/>
            </a:xfrm>
            <a:custGeom>
              <a:avLst/>
              <a:gdLst>
                <a:gd name="T0" fmla="*/ 96 w 208"/>
                <a:gd name="T1" fmla="*/ 288 h 288"/>
                <a:gd name="T2" fmla="*/ 192 w 208"/>
                <a:gd name="T3" fmla="*/ 144 h 288"/>
                <a:gd name="T4" fmla="*/ 0 w 208"/>
                <a:gd name="T5" fmla="*/ 0 h 288"/>
                <a:gd name="T6" fmla="*/ 0 60000 65536"/>
                <a:gd name="T7" fmla="*/ 0 60000 65536"/>
                <a:gd name="T8" fmla="*/ 0 60000 65536"/>
                <a:gd name="T9" fmla="*/ 0 w 208"/>
                <a:gd name="T10" fmla="*/ 0 h 288"/>
                <a:gd name="T11" fmla="*/ 208 w 208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288">
                  <a:moveTo>
                    <a:pt x="96" y="288"/>
                  </a:moveTo>
                  <a:cubicBezTo>
                    <a:pt x="152" y="240"/>
                    <a:pt x="208" y="192"/>
                    <a:pt x="192" y="144"/>
                  </a:cubicBezTo>
                  <a:cubicBezTo>
                    <a:pt x="176" y="96"/>
                    <a:pt x="88" y="4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8335963" y="2474913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7" name="Freeform 13"/>
            <p:cNvSpPr>
              <a:spLocks/>
            </p:cNvSpPr>
            <p:nvPr/>
          </p:nvSpPr>
          <p:spPr bwMode="auto">
            <a:xfrm>
              <a:off x="6737350" y="2667000"/>
              <a:ext cx="1384300" cy="876300"/>
            </a:xfrm>
            <a:custGeom>
              <a:avLst/>
              <a:gdLst>
                <a:gd name="T0" fmla="*/ 0 w 872"/>
                <a:gd name="T1" fmla="*/ 384 h 552"/>
                <a:gd name="T2" fmla="*/ 96 w 872"/>
                <a:gd name="T3" fmla="*/ 528 h 552"/>
                <a:gd name="T4" fmla="*/ 528 w 872"/>
                <a:gd name="T5" fmla="*/ 528 h 552"/>
                <a:gd name="T6" fmla="*/ 816 w 872"/>
                <a:gd name="T7" fmla="*/ 432 h 552"/>
                <a:gd name="T8" fmla="*/ 864 w 872"/>
                <a:gd name="T9" fmla="*/ 0 h 5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2"/>
                <a:gd name="T16" fmla="*/ 0 h 552"/>
                <a:gd name="T17" fmla="*/ 872 w 872"/>
                <a:gd name="T18" fmla="*/ 552 h 5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2" h="552">
                  <a:moveTo>
                    <a:pt x="0" y="384"/>
                  </a:moveTo>
                  <a:cubicBezTo>
                    <a:pt x="4" y="444"/>
                    <a:pt x="8" y="504"/>
                    <a:pt x="96" y="528"/>
                  </a:cubicBezTo>
                  <a:cubicBezTo>
                    <a:pt x="184" y="552"/>
                    <a:pt x="408" y="544"/>
                    <a:pt x="528" y="528"/>
                  </a:cubicBezTo>
                  <a:cubicBezTo>
                    <a:pt x="648" y="512"/>
                    <a:pt x="760" y="520"/>
                    <a:pt x="816" y="432"/>
                  </a:cubicBezTo>
                  <a:cubicBezTo>
                    <a:pt x="872" y="344"/>
                    <a:pt x="868" y="172"/>
                    <a:pt x="864" y="0"/>
                  </a:cubicBezTo>
                </a:path>
              </a:pathLst>
            </a:custGeom>
            <a:noFill/>
            <a:ln w="9525">
              <a:solidFill>
                <a:srgbClr val="009900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6143448" y="2997527"/>
              <a:ext cx="332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x</a:t>
              </a: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718550" y="2120900"/>
              <a:ext cx="2730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 smtClean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y</a:t>
              </a:r>
              <a:endParaRPr kumimoji="1" lang="en-US" altLang="ko-KR" sz="2800" b="1" dirty="0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</p:grp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7010400" y="2952344"/>
            <a:ext cx="304800" cy="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36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30588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066800" y="9144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altLang="ko-KR" sz="2000" dirty="0">
              <a:latin typeface="Arial" charset="0"/>
              <a:ea typeface="굴림" pitchFamily="50" charset="-127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065855" y="1065312"/>
            <a:ext cx="3773345" cy="992088"/>
            <a:chOff x="5181600" y="1293912"/>
            <a:chExt cx="3773345" cy="992088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5791200" y="1295400"/>
              <a:ext cx="25908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6172200" y="16002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6172200" y="19050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70104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68580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67056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65532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64008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62484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6239459" y="1293912"/>
              <a:ext cx="6671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>
                  <a:latin typeface="+mn-lt"/>
                  <a:ea typeface="굴림" pitchFamily="50" charset="-127"/>
                </a:rPr>
                <a:t>Queue</a:t>
              </a:r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57912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70" name="Line 14"/>
            <p:cNvSpPr>
              <a:spLocks noChangeShapeType="1"/>
            </p:cNvSpPr>
            <p:nvPr/>
          </p:nvSpPr>
          <p:spPr bwMode="auto">
            <a:xfrm>
              <a:off x="54864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5181600" y="16002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7467600" y="14478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Server</a:t>
              </a:r>
            </a:p>
          </p:txBody>
        </p:sp>
        <p:sp>
          <p:nvSpPr>
            <p:cNvPr id="19473" name="Line 17"/>
            <p:cNvSpPr>
              <a:spLocks noChangeShapeType="1"/>
            </p:cNvSpPr>
            <p:nvPr/>
          </p:nvSpPr>
          <p:spPr bwMode="auto">
            <a:xfrm>
              <a:off x="7010400" y="17526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>
              <a:off x="80772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8382000" y="1752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9476" name="Text Box 20"/>
            <p:cNvSpPr txBox="1">
              <a:spLocks noChangeArrowheads="1"/>
            </p:cNvSpPr>
            <p:nvPr/>
          </p:nvSpPr>
          <p:spPr bwMode="auto">
            <a:xfrm>
              <a:off x="8525019" y="15987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r>
              <a:rPr kumimoji="1" lang="en-US" altLang="ko-KR" b="1" smtClean="0">
                <a:ea typeface="굴림" pitchFamily="50" charset="-127"/>
              </a:rPr>
              <a:t>Banking system: Queue+Server</a:t>
            </a:r>
            <a:endParaRPr kumimoji="1" lang="en-US" altLang="ko-KR" b="1" dirty="0" smtClean="0">
              <a:ea typeface="굴림" pitchFamily="50" charset="-127"/>
            </a:endParaRPr>
          </a:p>
          <a:p>
            <a:pPr latinLnBrk="1"/>
            <a:r>
              <a:rPr kumimoji="1" lang="ko-KR" altLang="en-US" dirty="0" smtClean="0">
                <a:solidFill>
                  <a:srgbClr val="FF0000"/>
                </a:solidFill>
                <a:ea typeface="굴림" pitchFamily="50" charset="-127"/>
              </a:rPr>
              <a:t>(1)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</a:rPr>
              <a:t>Conceptual Model</a:t>
            </a:r>
            <a:endParaRPr kumimoji="1" lang="en-US" altLang="ko-KR" b="1" dirty="0" smtClean="0">
              <a:solidFill>
                <a:srgbClr val="FF0000"/>
              </a:solidFill>
              <a:ea typeface="굴림" pitchFamily="50" charset="-127"/>
            </a:endParaRPr>
          </a:p>
          <a:p>
            <a:pPr latinLnBrk="1"/>
            <a:r>
              <a:rPr kumimoji="1" lang="en-US" altLang="ko-KR" b="1" dirty="0" smtClean="0">
                <a:ea typeface="굴림" pitchFamily="50" charset="-127"/>
              </a:rPr>
              <a:t>components</a:t>
            </a:r>
          </a:p>
          <a:p>
            <a:pPr latinLnBrk="1"/>
            <a:r>
              <a:rPr kumimoji="1" lang="en-US" altLang="ko-KR" b="1" dirty="0" smtClean="0">
                <a:ea typeface="굴림" pitchFamily="50" charset="-127"/>
              </a:rPr>
              <a:t>descriptive variables (state variables)</a:t>
            </a:r>
            <a:endParaRPr kumimoji="1" lang="ko-KR" altLang="en-US" b="1" dirty="0" smtClean="0">
              <a:ea typeface="굴림" pitchFamily="50" charset="-127"/>
            </a:endParaRPr>
          </a:p>
          <a:p>
            <a:pPr latinLnBrk="1"/>
            <a:r>
              <a:rPr kumimoji="1" lang="en-US" altLang="ko-KR" b="1" dirty="0" smtClean="0">
                <a:ea typeface="굴림" pitchFamily="50" charset="-127"/>
              </a:rPr>
              <a:t>dependency:</a:t>
            </a:r>
            <a:r>
              <a:rPr kumimoji="1" lang="ko-KR" altLang="en-US" b="1" dirty="0" smtClean="0">
                <a:ea typeface="굴림" pitchFamily="50" charset="-127"/>
              </a:rPr>
              <a:t> </a:t>
            </a:r>
            <a:r>
              <a:rPr kumimoji="1" lang="en-US" altLang="ko-KR" b="1" dirty="0" smtClean="0">
                <a:ea typeface="굴림" pitchFamily="50" charset="-127"/>
              </a:rPr>
              <a:t>interaction between components</a:t>
            </a:r>
            <a:endParaRPr kumimoji="1" lang="en-US" altLang="ko-KR" dirty="0" smtClean="0">
              <a:ea typeface="굴림" pitchFamily="50" charset="-127"/>
            </a:endParaRPr>
          </a:p>
          <a:p>
            <a:pPr latinLnBrk="1"/>
            <a:r>
              <a:rPr kumimoji="1" lang="en-US" altLang="ko-KR" dirty="0" smtClean="0">
                <a:ea typeface="굴림" pitchFamily="50" charset="-127"/>
              </a:rPr>
              <a:t>(</a:t>
            </a:r>
            <a:r>
              <a:rPr kumimoji="1" lang="en-US" altLang="ko-KR" dirty="0" err="1" smtClean="0">
                <a:ea typeface="굴림" pitchFamily="50" charset="-127"/>
              </a:rPr>
              <a:t>i</a:t>
            </a:r>
            <a:r>
              <a:rPr kumimoji="1" lang="en-US" altLang="ko-KR" dirty="0" smtClean="0">
                <a:ea typeface="굴림" pitchFamily="50" charset="-127"/>
              </a:rPr>
              <a:t>) Descriptive variables</a:t>
            </a:r>
          </a:p>
          <a:p>
            <a:pPr lvl="1" latinLnBrk="1"/>
            <a:r>
              <a:rPr kumimoji="1" lang="en-US" altLang="ko-KR" sz="2000" b="1" dirty="0" smtClean="0">
                <a:ea typeface="굴림" pitchFamily="50" charset="-127"/>
              </a:rPr>
              <a:t>Queue length</a:t>
            </a:r>
            <a:r>
              <a:rPr kumimoji="1" lang="en-US" altLang="ko-KR" sz="2000" dirty="0" smtClean="0">
                <a:ea typeface="굴림" pitchFamily="50" charset="-127"/>
              </a:rPr>
              <a:t>: [0 ... N] 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“</a:t>
            </a:r>
            <a:r>
              <a:rPr kumimoji="1" lang="en-US" altLang="ko-KR" sz="2000" dirty="0" err="1" smtClean="0">
                <a:ea typeface="굴림" pitchFamily="50" charset="-127"/>
              </a:rPr>
              <a:t>queue.length</a:t>
            </a:r>
            <a:r>
              <a:rPr kumimoji="1" lang="en-US" altLang="ko-KR" sz="2000" dirty="0" smtClean="0">
                <a:ea typeface="굴림" pitchFamily="50" charset="-127"/>
              </a:rPr>
              <a:t> = n”:  n customers in the waiting line</a:t>
            </a:r>
          </a:p>
          <a:p>
            <a:pPr lvl="1" latinLnBrk="1"/>
            <a:r>
              <a:rPr kumimoji="1" lang="en-US" altLang="ko-KR" sz="2000" b="1" dirty="0" smtClean="0">
                <a:ea typeface="굴림" pitchFamily="50" charset="-127"/>
              </a:rPr>
              <a:t>Server’s status</a:t>
            </a:r>
            <a:r>
              <a:rPr kumimoji="1" lang="en-US" altLang="ko-KR" sz="2000" dirty="0" smtClean="0">
                <a:ea typeface="굴림" pitchFamily="50" charset="-127"/>
              </a:rPr>
              <a:t>: [Busy, Free]</a:t>
            </a:r>
            <a:endParaRPr kumimoji="1" lang="en-US" altLang="ko-KR" dirty="0" smtClean="0">
              <a:ea typeface="굴림" pitchFamily="50" charset="-127"/>
            </a:endParaRPr>
          </a:p>
          <a:p>
            <a:pPr latinLnBrk="1"/>
            <a:r>
              <a:rPr kumimoji="1" lang="en-US" altLang="ko-KR" dirty="0" smtClean="0">
                <a:ea typeface="굴림" pitchFamily="50" charset="-127"/>
              </a:rPr>
              <a:t>(ii) Interaction with outside world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When a customer arrives:</a:t>
            </a:r>
          </a:p>
          <a:p>
            <a:pPr lvl="2" latinLnBrk="1"/>
            <a:r>
              <a:rPr kumimoji="1" lang="en-US" altLang="ko-KR" sz="1800" dirty="0" smtClean="0">
                <a:ea typeface="굴림" pitchFamily="50" charset="-127"/>
              </a:rPr>
              <a:t>System puts it in the queue</a:t>
            </a:r>
          </a:p>
          <a:p>
            <a:pPr lvl="2" latinLnBrk="1"/>
            <a:r>
              <a:rPr kumimoji="1" lang="en-US" altLang="ko-KR" sz="1800" dirty="0" smtClean="0">
                <a:ea typeface="굴림" pitchFamily="50" charset="-127"/>
              </a:rPr>
              <a:t>Serve customer (in some specified time)</a:t>
            </a:r>
          </a:p>
          <a:p>
            <a:pPr lvl="2" latinLnBrk="1"/>
            <a:r>
              <a:rPr kumimoji="1" lang="en-US" altLang="ko-KR" sz="1800" dirty="0" smtClean="0">
                <a:ea typeface="굴림" pitchFamily="50" charset="-127"/>
              </a:rPr>
              <a:t>Send customer out</a:t>
            </a:r>
          </a:p>
          <a:p>
            <a:pPr latinLnBrk="1"/>
            <a:endParaRPr kumimoji="1" lang="ko-KR" altLang="ko-KR" dirty="0" smtClean="0">
              <a:ea typeface="굴림" pitchFamily="50" charset="-127"/>
            </a:endParaRPr>
          </a:p>
          <a:p>
            <a:r>
              <a:rPr lang="es-ES_tradnl" dirty="0" smtClean="0"/>
              <a:t> </a:t>
            </a:r>
            <a:endParaRPr lang="es-AR" dirty="0"/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ea typeface="굴림" pitchFamily="50" charset="-127"/>
              </a:rPr>
              <a:t>Example: FSM modeling</a:t>
            </a:r>
            <a:endParaRPr lang="en-US" dirty="0" smtClean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5105400" y="2209800"/>
            <a:ext cx="3327257" cy="1144489"/>
            <a:chOff x="5334000" y="2209800"/>
            <a:chExt cx="3327257" cy="1144489"/>
          </a:xfrm>
        </p:grpSpPr>
        <p:sp>
          <p:nvSpPr>
            <p:cNvPr id="20483" name="Oval 3"/>
            <p:cNvSpPr>
              <a:spLocks noChangeArrowheads="1"/>
            </p:cNvSpPr>
            <p:nvPr/>
          </p:nvSpPr>
          <p:spPr bwMode="auto">
            <a:xfrm>
              <a:off x="5334000" y="25908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>
                  <a:latin typeface="+mn-lt"/>
                  <a:ea typeface="굴림" pitchFamily="50" charset="-127"/>
                </a:rPr>
                <a:t>0</a:t>
              </a:r>
            </a:p>
          </p:txBody>
        </p:sp>
        <p:sp>
          <p:nvSpPr>
            <p:cNvPr id="20484" name="Oval 4"/>
            <p:cNvSpPr>
              <a:spLocks noChangeArrowheads="1"/>
            </p:cNvSpPr>
            <p:nvPr/>
          </p:nvSpPr>
          <p:spPr bwMode="auto">
            <a:xfrm>
              <a:off x="6096000" y="25908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>
                  <a:latin typeface="+mn-lt"/>
                  <a:ea typeface="굴림" pitchFamily="50" charset="-127"/>
                </a:rPr>
                <a:t>1</a:t>
              </a:r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6858000" y="25908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>
                  <a:latin typeface="+mn-lt"/>
                  <a:ea typeface="굴림" pitchFamily="50" charset="-127"/>
                </a:rPr>
                <a:t>2</a:t>
              </a:r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auto">
            <a:xfrm>
              <a:off x="5562600" y="2438400"/>
              <a:ext cx="609600" cy="152400"/>
            </a:xfrm>
            <a:custGeom>
              <a:avLst/>
              <a:gdLst>
                <a:gd name="T0" fmla="*/ 0 w 384"/>
                <a:gd name="T1" fmla="*/ 96 h 96"/>
                <a:gd name="T2" fmla="*/ 192 w 384"/>
                <a:gd name="T3" fmla="*/ 0 h 96"/>
                <a:gd name="T4" fmla="*/ 384 w 384"/>
                <a:gd name="T5" fmla="*/ 96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>
              <a:off x="6324600" y="2438400"/>
              <a:ext cx="609600" cy="152400"/>
            </a:xfrm>
            <a:custGeom>
              <a:avLst/>
              <a:gdLst>
                <a:gd name="T0" fmla="*/ 0 w 384"/>
                <a:gd name="T1" fmla="*/ 96 h 96"/>
                <a:gd name="T2" fmla="*/ 192 w 384"/>
                <a:gd name="T3" fmla="*/ 0 h 96"/>
                <a:gd name="T4" fmla="*/ 384 w 384"/>
                <a:gd name="T5" fmla="*/ 96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7086600" y="24384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8305800" y="25908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N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8229600" y="25146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5715000" y="22098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6477000" y="22098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7086600" y="22098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0494" name="Text Box 14"/>
            <p:cNvSpPr txBox="1">
              <a:spLocks noChangeArrowheads="1"/>
            </p:cNvSpPr>
            <p:nvPr/>
          </p:nvSpPr>
          <p:spPr bwMode="auto">
            <a:xfrm>
              <a:off x="8001000" y="22860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0495" name="Line 15"/>
            <p:cNvSpPr>
              <a:spLocks noChangeShapeType="1"/>
            </p:cNvSpPr>
            <p:nvPr/>
          </p:nvSpPr>
          <p:spPr bwMode="auto">
            <a:xfrm>
              <a:off x="6243638" y="2914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96" name="Text Box 16"/>
            <p:cNvSpPr txBox="1">
              <a:spLocks noChangeArrowheads="1"/>
            </p:cNvSpPr>
            <p:nvPr/>
          </p:nvSpPr>
          <p:spPr bwMode="auto">
            <a:xfrm>
              <a:off x="6010419" y="30465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>
              <a:off x="7007225" y="2895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498" name="Text Box 18"/>
            <p:cNvSpPr txBox="1">
              <a:spLocks noChangeArrowheads="1"/>
            </p:cNvSpPr>
            <p:nvPr/>
          </p:nvSpPr>
          <p:spPr bwMode="auto">
            <a:xfrm>
              <a:off x="6772419" y="30465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auto">
            <a:xfrm>
              <a:off x="8464550" y="291623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8231331" y="30465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</p:grp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5638800"/>
          </a:xfrm>
        </p:spPr>
        <p:txBody>
          <a:bodyPr/>
          <a:lstStyle/>
          <a:p>
            <a:pPr latinLnBrk="1"/>
            <a:r>
              <a:rPr kumimoji="1" lang="ko-KR" altLang="en-US" dirty="0">
                <a:solidFill>
                  <a:srgbClr val="FF0000"/>
                </a:solidFill>
                <a:ea typeface="굴림" pitchFamily="50" charset="-127"/>
              </a:rPr>
              <a:t>(2) </a:t>
            </a:r>
            <a:r>
              <a:rPr kumimoji="1" lang="en-US" altLang="ko-KR" dirty="0">
                <a:solidFill>
                  <a:srgbClr val="FF0000"/>
                </a:solidFill>
                <a:ea typeface="굴림" pitchFamily="50" charset="-127"/>
              </a:rPr>
              <a:t>Formal model specification</a:t>
            </a:r>
            <a:r>
              <a:rPr kumimoji="1" lang="en-US" altLang="ko-KR" dirty="0">
                <a:ea typeface="굴림" pitchFamily="50" charset="-127"/>
              </a:rPr>
              <a:t>: </a:t>
            </a:r>
            <a:r>
              <a:rPr kumimoji="1" lang="en-US" altLang="ko-KR" sz="2000" dirty="0" smtClean="0">
                <a:ea typeface="굴림" pitchFamily="50" charset="-127"/>
              </a:rPr>
              <a:t>M = &lt;X, Y, S, 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,  &gt;</a:t>
            </a:r>
          </a:p>
          <a:p>
            <a:pPr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From informal description, the following should be specified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(</a:t>
            </a:r>
            <a:r>
              <a:rPr kumimoji="1" lang="en-US" altLang="ko-KR" sz="1800" dirty="0" err="1" smtClean="0">
                <a:ea typeface="굴림" pitchFamily="50" charset="-127"/>
                <a:sym typeface="Symbol" pitchFamily="18" charset="2"/>
              </a:rPr>
              <a:t>i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)   Identify X, Y, S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(ii)  State transition function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(iii) Output function</a:t>
            </a:r>
          </a:p>
          <a:p>
            <a:pPr latinLnBrk="1"/>
            <a:r>
              <a:rPr kumimoji="1" lang="en-US" altLang="ko-KR" dirty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(3) Case I :      </a:t>
            </a:r>
            <a:r>
              <a:rPr kumimoji="1" lang="en-US" altLang="ko-KR" b="1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state : Queue Length 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</a:rPr>
              <a:t>M = &lt;X, Y, S, 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,  &gt;</a:t>
            </a:r>
            <a:r>
              <a:rPr kumimoji="1" lang="en-US" altLang="ko-KR" sz="1800" dirty="0" smtClean="0">
                <a:ea typeface="굴림" pitchFamily="50" charset="-127"/>
              </a:rPr>
              <a:t> 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</a:rPr>
              <a:t>X = {in}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</a:rPr>
              <a:t>Y = {out}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</a:rPr>
              <a:t>S = {</a:t>
            </a:r>
            <a:r>
              <a:rPr kumimoji="1" lang="en-US" altLang="ko-KR" sz="1800" dirty="0" err="1" smtClean="0">
                <a:ea typeface="굴림" pitchFamily="50" charset="-127"/>
              </a:rPr>
              <a:t>queue.length</a:t>
            </a:r>
            <a:r>
              <a:rPr kumimoji="1" lang="en-US" altLang="ko-KR" sz="1800" dirty="0" smtClean="0">
                <a:ea typeface="굴림" pitchFamily="50" charset="-127"/>
              </a:rPr>
              <a:t> in [0, N]}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 : X * S  S        </a:t>
            </a:r>
          </a:p>
          <a:p>
            <a:pPr lvl="1" latinLnBrk="1"/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(in, n) = n+1 for all n&lt;N 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(</a:t>
            </a:r>
            <a:r>
              <a:rPr kumimoji="1" lang="en-US" altLang="ko-KR" sz="1800" dirty="0" err="1" smtClean="0">
                <a:ea typeface="굴림" pitchFamily="50" charset="-127"/>
                <a:sym typeface="Symbol" pitchFamily="18" charset="2"/>
              </a:rPr>
              <a:t>Obs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: there is no out in transition function)</a:t>
            </a:r>
          </a:p>
          <a:p>
            <a:pPr lvl="1" latinLnBrk="1"/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 : S  Y</a:t>
            </a:r>
          </a:p>
          <a:p>
            <a:pPr lvl="1" latinLnBrk="1"/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(n0) = out</a:t>
            </a:r>
          </a:p>
          <a:p>
            <a:pPr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Problem : </a:t>
            </a:r>
            <a:r>
              <a:rPr kumimoji="1" lang="en-US" altLang="ko-KR" sz="2000" dirty="0" err="1">
                <a:ea typeface="굴림" pitchFamily="50" charset="-127"/>
                <a:sym typeface="Symbol" pitchFamily="18" charset="2"/>
              </a:rPr>
              <a:t>q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ueue.length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never decreases</a:t>
            </a:r>
          </a:p>
          <a:p>
            <a:pPr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 solution : introduce a feedback to notify that a customer is leaving</a:t>
            </a:r>
          </a:p>
          <a:p>
            <a:pPr latinLnBrk="1"/>
            <a:endParaRPr kumimoji="1" lang="ko-KR" altLang="ko-KR" sz="2000" dirty="0" smtClean="0">
              <a:ea typeface="굴림" pitchFamily="50" charset="-127"/>
              <a:sym typeface="Symbol" pitchFamily="18" charset="2"/>
            </a:endParaRPr>
          </a:p>
          <a:p>
            <a:endParaRPr lang="es-AR" sz="2000" dirty="0"/>
          </a:p>
        </p:txBody>
      </p:sp>
      <p:sp>
        <p:nvSpPr>
          <p:cNvPr id="2050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FSM formal definition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2" name="Rectangle 1"/>
          <p:cNvSpPr/>
          <p:nvPr/>
        </p:nvSpPr>
        <p:spPr>
          <a:xfrm>
            <a:off x="7191851" y="245298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dirty="0" smtClean="0">
                <a:ea typeface="굴림" pitchFamily="50" charset="-127"/>
                <a:sym typeface="Symbol" pitchFamily="18" charset="2"/>
              </a:rPr>
              <a:t>…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716462" y="3598962"/>
            <a:ext cx="3773345" cy="992088"/>
            <a:chOff x="5181600" y="1293912"/>
            <a:chExt cx="3773345" cy="992088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5791200" y="1295400"/>
              <a:ext cx="25908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6172200" y="16002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9" name="Line 5"/>
            <p:cNvSpPr>
              <a:spLocks noChangeShapeType="1"/>
            </p:cNvSpPr>
            <p:nvPr/>
          </p:nvSpPr>
          <p:spPr bwMode="auto">
            <a:xfrm>
              <a:off x="6172200" y="19050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70104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68580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67056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65532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64008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6248400" y="1600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6239459" y="1293912"/>
              <a:ext cx="6671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>
                  <a:latin typeface="+mn-lt"/>
                  <a:ea typeface="굴림" pitchFamily="50" charset="-127"/>
                </a:rPr>
                <a:t>Queue</a:t>
              </a: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57912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5486400" y="1752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5181600" y="16002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7035801" y="1752600"/>
              <a:ext cx="13461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8382000" y="1752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8525019" y="15987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4673743" y="3657600"/>
            <a:ext cx="3327257" cy="1524000"/>
            <a:chOff x="5410200" y="3962400"/>
            <a:chExt cx="3327257" cy="1524000"/>
          </a:xfrm>
        </p:grpSpPr>
        <p:sp>
          <p:nvSpPr>
            <p:cNvPr id="21529" name="Oval 25"/>
            <p:cNvSpPr>
              <a:spLocks noChangeArrowheads="1"/>
            </p:cNvSpPr>
            <p:nvPr/>
          </p:nvSpPr>
          <p:spPr bwMode="auto">
            <a:xfrm>
              <a:off x="5410200" y="43434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>
                  <a:latin typeface="+mn-lt"/>
                  <a:ea typeface="굴림" pitchFamily="50" charset="-127"/>
                </a:rPr>
                <a:t>0</a:t>
              </a:r>
            </a:p>
          </p:txBody>
        </p:sp>
        <p:sp>
          <p:nvSpPr>
            <p:cNvPr id="21530" name="Oval 26"/>
            <p:cNvSpPr>
              <a:spLocks noChangeArrowheads="1"/>
            </p:cNvSpPr>
            <p:nvPr/>
          </p:nvSpPr>
          <p:spPr bwMode="auto">
            <a:xfrm>
              <a:off x="6172200" y="43434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 dirty="0">
                  <a:latin typeface="+mn-lt"/>
                  <a:ea typeface="굴림" pitchFamily="50" charset="-127"/>
                </a:rPr>
                <a:t>1</a:t>
              </a:r>
            </a:p>
          </p:txBody>
        </p:sp>
        <p:sp>
          <p:nvSpPr>
            <p:cNvPr id="21531" name="Oval 27"/>
            <p:cNvSpPr>
              <a:spLocks noChangeArrowheads="1"/>
            </p:cNvSpPr>
            <p:nvPr/>
          </p:nvSpPr>
          <p:spPr bwMode="auto">
            <a:xfrm>
              <a:off x="6934200" y="43434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400">
                  <a:latin typeface="+mn-lt"/>
                  <a:ea typeface="굴림" pitchFamily="50" charset="-127"/>
                </a:rPr>
                <a:t>2</a:t>
              </a:r>
            </a:p>
          </p:txBody>
        </p:sp>
        <p:sp>
          <p:nvSpPr>
            <p:cNvPr id="21532" name="Freeform 28"/>
            <p:cNvSpPr>
              <a:spLocks/>
            </p:cNvSpPr>
            <p:nvPr/>
          </p:nvSpPr>
          <p:spPr bwMode="auto">
            <a:xfrm>
              <a:off x="5638800" y="4191000"/>
              <a:ext cx="609600" cy="152400"/>
            </a:xfrm>
            <a:custGeom>
              <a:avLst/>
              <a:gdLst>
                <a:gd name="T0" fmla="*/ 0 w 384"/>
                <a:gd name="T1" fmla="*/ 96 h 96"/>
                <a:gd name="T2" fmla="*/ 192 w 384"/>
                <a:gd name="T3" fmla="*/ 0 h 96"/>
                <a:gd name="T4" fmla="*/ 384 w 384"/>
                <a:gd name="T5" fmla="*/ 96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33" name="Freeform 29"/>
            <p:cNvSpPr>
              <a:spLocks/>
            </p:cNvSpPr>
            <p:nvPr/>
          </p:nvSpPr>
          <p:spPr bwMode="auto">
            <a:xfrm>
              <a:off x="6400800" y="4191000"/>
              <a:ext cx="609600" cy="152400"/>
            </a:xfrm>
            <a:custGeom>
              <a:avLst/>
              <a:gdLst>
                <a:gd name="T0" fmla="*/ 0 w 384"/>
                <a:gd name="T1" fmla="*/ 96 h 96"/>
                <a:gd name="T2" fmla="*/ 192 w 384"/>
                <a:gd name="T3" fmla="*/ 0 h 96"/>
                <a:gd name="T4" fmla="*/ 384 w 384"/>
                <a:gd name="T5" fmla="*/ 96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34" name="Line 30"/>
            <p:cNvSpPr>
              <a:spLocks noChangeShapeType="1"/>
            </p:cNvSpPr>
            <p:nvPr/>
          </p:nvSpPr>
          <p:spPr bwMode="auto">
            <a:xfrm flipV="1">
              <a:off x="7162800" y="41910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35" name="Oval 31"/>
            <p:cNvSpPr>
              <a:spLocks noChangeArrowheads="1"/>
            </p:cNvSpPr>
            <p:nvPr/>
          </p:nvSpPr>
          <p:spPr bwMode="auto">
            <a:xfrm>
              <a:off x="8382000" y="4343400"/>
              <a:ext cx="3048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N</a:t>
              </a:r>
            </a:p>
          </p:txBody>
        </p:sp>
        <p:sp>
          <p:nvSpPr>
            <p:cNvPr id="21536" name="Line 32"/>
            <p:cNvSpPr>
              <a:spLocks noChangeShapeType="1"/>
            </p:cNvSpPr>
            <p:nvPr/>
          </p:nvSpPr>
          <p:spPr bwMode="auto">
            <a:xfrm>
              <a:off x="8305800" y="42672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37" name="Text Box 33"/>
            <p:cNvSpPr txBox="1">
              <a:spLocks noChangeArrowheads="1"/>
            </p:cNvSpPr>
            <p:nvPr/>
          </p:nvSpPr>
          <p:spPr bwMode="auto">
            <a:xfrm>
              <a:off x="5791200" y="39624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6553200" y="39624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1539" name="Text Box 35"/>
            <p:cNvSpPr txBox="1">
              <a:spLocks noChangeArrowheads="1"/>
            </p:cNvSpPr>
            <p:nvPr/>
          </p:nvSpPr>
          <p:spPr bwMode="auto">
            <a:xfrm>
              <a:off x="7162800" y="39624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1540" name="Text Box 36"/>
            <p:cNvSpPr txBox="1">
              <a:spLocks noChangeArrowheads="1"/>
            </p:cNvSpPr>
            <p:nvPr/>
          </p:nvSpPr>
          <p:spPr bwMode="auto">
            <a:xfrm>
              <a:off x="8077200" y="4038600"/>
              <a:ext cx="3222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1541" name="Line 37"/>
            <p:cNvSpPr>
              <a:spLocks noChangeShapeType="1"/>
            </p:cNvSpPr>
            <p:nvPr/>
          </p:nvSpPr>
          <p:spPr bwMode="auto">
            <a:xfrm>
              <a:off x="6319838" y="46672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42" name="Text Box 38"/>
            <p:cNvSpPr txBox="1">
              <a:spLocks noChangeArrowheads="1"/>
            </p:cNvSpPr>
            <p:nvPr/>
          </p:nvSpPr>
          <p:spPr bwMode="auto">
            <a:xfrm>
              <a:off x="6086619" y="47991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>
              <a:off x="7083425" y="464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44" name="Text Box 40"/>
            <p:cNvSpPr txBox="1">
              <a:spLocks noChangeArrowheads="1"/>
            </p:cNvSpPr>
            <p:nvPr/>
          </p:nvSpPr>
          <p:spPr bwMode="auto">
            <a:xfrm>
              <a:off x="6848619" y="47991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8540750" y="466883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46" name="Text Box 42"/>
            <p:cNvSpPr txBox="1">
              <a:spLocks noChangeArrowheads="1"/>
            </p:cNvSpPr>
            <p:nvPr/>
          </p:nvSpPr>
          <p:spPr bwMode="auto">
            <a:xfrm>
              <a:off x="8307531" y="4799112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 flipH="1">
              <a:off x="8153400" y="44958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 flipH="1">
              <a:off x="7239000" y="4495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 flipH="1">
              <a:off x="6477000" y="4495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 flipH="1">
              <a:off x="5715000" y="4495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51" name="Text Box 47"/>
            <p:cNvSpPr txBox="1">
              <a:spLocks noChangeArrowheads="1"/>
            </p:cNvSpPr>
            <p:nvPr/>
          </p:nvSpPr>
          <p:spPr bwMode="auto">
            <a:xfrm>
              <a:off x="5667724" y="4418112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done</a:t>
              </a:r>
            </a:p>
          </p:txBody>
        </p:sp>
        <p:sp>
          <p:nvSpPr>
            <p:cNvPr id="21552" name="Text Box 48"/>
            <p:cNvSpPr txBox="1">
              <a:spLocks noChangeArrowheads="1"/>
            </p:cNvSpPr>
            <p:nvPr/>
          </p:nvSpPr>
          <p:spPr bwMode="auto">
            <a:xfrm>
              <a:off x="6466236" y="4418112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done</a:t>
              </a:r>
            </a:p>
          </p:txBody>
        </p:sp>
        <p:sp>
          <p:nvSpPr>
            <p:cNvPr id="21553" name="Text Box 49"/>
            <p:cNvSpPr txBox="1">
              <a:spLocks noChangeArrowheads="1"/>
            </p:cNvSpPr>
            <p:nvPr/>
          </p:nvSpPr>
          <p:spPr bwMode="auto">
            <a:xfrm>
              <a:off x="7152036" y="4418112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done</a:t>
              </a:r>
            </a:p>
          </p:txBody>
        </p:sp>
        <p:sp>
          <p:nvSpPr>
            <p:cNvPr id="21554" name="Text Box 50"/>
            <p:cNvSpPr txBox="1">
              <a:spLocks noChangeArrowheads="1"/>
            </p:cNvSpPr>
            <p:nvPr/>
          </p:nvSpPr>
          <p:spPr bwMode="auto">
            <a:xfrm>
              <a:off x="7914036" y="4418112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done</a:t>
              </a:r>
            </a:p>
          </p:txBody>
        </p:sp>
        <p:sp>
          <p:nvSpPr>
            <p:cNvPr id="21555" name="Text Box 51"/>
            <p:cNvSpPr txBox="1">
              <a:spLocks noChangeArrowheads="1"/>
            </p:cNvSpPr>
            <p:nvPr/>
          </p:nvSpPr>
          <p:spPr bwMode="auto">
            <a:xfrm>
              <a:off x="5715000" y="5181600"/>
              <a:ext cx="25257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>
                  <a:latin typeface="+mn-lt"/>
                  <a:ea typeface="굴림" pitchFamily="50" charset="-127"/>
                </a:rPr>
                <a:t>‘done’ is introduced by feedback</a:t>
              </a:r>
            </a:p>
          </p:txBody>
        </p:sp>
      </p:grpSp>
      <p:sp>
        <p:nvSpPr>
          <p:cNvPr id="54" name="Content Placeholder 53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pPr latinLnBrk="1"/>
            <a:r>
              <a:rPr kumimoji="1" lang="ko-KR" altLang="ko-KR" dirty="0" smtClean="0">
                <a:ea typeface="굴림" pitchFamily="50" charset="-127"/>
                <a:sym typeface="Symbol" pitchFamily="18" charset="2"/>
              </a:rPr>
              <a:t>&lt;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Modified&gt;</a:t>
            </a:r>
            <a:br>
              <a:rPr kumimoji="1" lang="en-US" altLang="ko-KR" dirty="0" smtClean="0">
                <a:ea typeface="굴림" pitchFamily="50" charset="-127"/>
                <a:sym typeface="Symbol" pitchFamily="18" charset="2"/>
              </a:rPr>
            </a:br>
            <a:endParaRPr kumimoji="1" lang="en-US" altLang="ko-KR" dirty="0" smtClean="0">
              <a:ea typeface="굴림" pitchFamily="50" charset="-127"/>
              <a:sym typeface="Symbol" pitchFamily="18" charset="2"/>
            </a:endParaRPr>
          </a:p>
          <a:p>
            <a:pPr latinLnBrk="1"/>
            <a:r>
              <a:rPr kumimoji="1" lang="en-US" altLang="ko-KR" dirty="0" smtClean="0">
                <a:ea typeface="굴림" pitchFamily="50" charset="-127"/>
              </a:rPr>
              <a:t>M = &lt;X, Y, S,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,  &gt;</a:t>
            </a:r>
            <a:r>
              <a:rPr kumimoji="1" lang="en-US" altLang="ko-KR" dirty="0" smtClean="0">
                <a:ea typeface="굴림" pitchFamily="50" charset="-127"/>
              </a:rPr>
              <a:t> 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X = {in, done}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Y = {out}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done = out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S = {</a:t>
            </a:r>
            <a:r>
              <a:rPr kumimoji="1" lang="en-US" altLang="ko-KR" sz="2000" dirty="0" err="1" smtClean="0">
                <a:ea typeface="굴림" pitchFamily="50" charset="-127"/>
              </a:rPr>
              <a:t>queue.length</a:t>
            </a:r>
            <a:r>
              <a:rPr kumimoji="1" lang="en-US" altLang="ko-KR" sz="2000" dirty="0" smtClean="0">
                <a:ea typeface="굴림" pitchFamily="50" charset="-127"/>
              </a:rPr>
              <a:t> in [0,N]}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 : X * S  S        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(in, n) = n+1 for all 0  n &lt;N 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(done, n) = n-1 for all 0 &lt; n N </a:t>
            </a:r>
          </a:p>
          <a:p>
            <a:pPr lvl="1" latinLnBrk="1"/>
            <a:r>
              <a:rPr kumimoji="1" lang="en-US" altLang="ko-KR" sz="2200" dirty="0" smtClean="0">
                <a:ea typeface="굴림" pitchFamily="50" charset="-127"/>
                <a:sym typeface="Symbol" pitchFamily="18" charset="2"/>
              </a:rPr>
              <a:t> : S  Y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(n0) = out</a:t>
            </a:r>
          </a:p>
        </p:txBody>
      </p:sp>
      <p:sp>
        <p:nvSpPr>
          <p:cNvPr id="21556" name="Rectangle 5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5047554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Modified formal definition: queue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57" name="Group 56"/>
          <p:cNvGrpSpPr/>
          <p:nvPr/>
        </p:nvGrpSpPr>
        <p:grpSpPr>
          <a:xfrm>
            <a:off x="4495800" y="1600200"/>
            <a:ext cx="3511059" cy="1449289"/>
            <a:chOff x="5154961" y="1779588"/>
            <a:chExt cx="3511059" cy="1449289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5759450" y="1779588"/>
              <a:ext cx="2193925" cy="8747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6081713" y="2116138"/>
              <a:ext cx="709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6081713" y="2384425"/>
              <a:ext cx="709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6791325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6662738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6532563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6403975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6275388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6145213" y="2116138"/>
              <a:ext cx="0" cy="268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6087059" y="1827312"/>
              <a:ext cx="6671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>
                  <a:latin typeface="+mn-lt"/>
                  <a:ea typeface="굴림" pitchFamily="50" charset="-127"/>
                </a:rPr>
                <a:t>Queue</a:t>
              </a: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5759450" y="1981199"/>
              <a:ext cx="322262" cy="198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>
              <a:off x="5500688" y="1981200"/>
              <a:ext cx="258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5218113" y="1828800"/>
              <a:ext cx="3222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>
              <a:off x="6798167" y="2249488"/>
              <a:ext cx="1155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7953375" y="2249488"/>
              <a:ext cx="3873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8236094" y="2097187"/>
              <a:ext cx="4299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out</a:t>
              </a:r>
            </a:p>
          </p:txBody>
        </p:sp>
        <p:sp>
          <p:nvSpPr>
            <p:cNvPr id="21523" name="Line 19"/>
            <p:cNvSpPr>
              <a:spLocks noChangeShapeType="1"/>
            </p:cNvSpPr>
            <p:nvPr/>
          </p:nvSpPr>
          <p:spPr bwMode="auto">
            <a:xfrm flipV="1">
              <a:off x="5759450" y="2314674"/>
              <a:ext cx="333028" cy="1380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>
              <a:off x="5500688" y="2452688"/>
              <a:ext cx="258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>
              <a:off x="5500688" y="24526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>
              <a:off x="5500688" y="2922588"/>
              <a:ext cx="2646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 flipV="1">
              <a:off x="8147050" y="2249488"/>
              <a:ext cx="0" cy="673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1528" name="Text Box 24"/>
            <p:cNvSpPr txBox="1">
              <a:spLocks noChangeArrowheads="1"/>
            </p:cNvSpPr>
            <p:nvPr/>
          </p:nvSpPr>
          <p:spPr bwMode="auto">
            <a:xfrm>
              <a:off x="6441400" y="2921100"/>
              <a:ext cx="86812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i="1" dirty="0" smtClean="0">
                  <a:solidFill>
                    <a:srgbClr val="FF0000"/>
                  </a:solidFill>
                  <a:latin typeface="+mn-lt"/>
                  <a:ea typeface="굴림" pitchFamily="50" charset="-127"/>
                </a:rPr>
                <a:t>Feedback</a:t>
              </a:r>
              <a:endParaRPr kumimoji="1" lang="en-US" altLang="ko-KR" sz="1400" i="1" dirty="0">
                <a:latin typeface="+mn-lt"/>
                <a:ea typeface="굴림" pitchFamily="50" charset="-127"/>
              </a:endParaRPr>
            </a:p>
          </p:txBody>
        </p:sp>
        <p:sp>
          <p:nvSpPr>
            <p:cNvPr id="21557" name="Text Box 53"/>
            <p:cNvSpPr txBox="1">
              <a:spLocks noChangeArrowheads="1"/>
            </p:cNvSpPr>
            <p:nvPr/>
          </p:nvSpPr>
          <p:spPr bwMode="auto">
            <a:xfrm>
              <a:off x="5154961" y="2159100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>
                  <a:solidFill>
                    <a:srgbClr val="FF0000"/>
                  </a:solidFill>
                  <a:latin typeface="+mn-lt"/>
                  <a:ea typeface="굴림" pitchFamily="50" charset="-127"/>
                </a:rPr>
                <a:t>done</a:t>
              </a:r>
            </a:p>
          </p:txBody>
        </p:sp>
      </p:grpSp>
      <p:sp>
        <p:nvSpPr>
          <p:cNvPr id="59" name="Rectangle 58"/>
          <p:cNvSpPr/>
          <p:nvPr/>
        </p:nvSpPr>
        <p:spPr>
          <a:xfrm>
            <a:off x="6778734" y="370588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dirty="0" smtClean="0">
                <a:ea typeface="굴림" pitchFamily="50" charset="-127"/>
                <a:sym typeface="Symbol" pitchFamily="18" charset="2"/>
              </a:rPr>
              <a:t>…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ontent Placeholder 5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pPr latinLnBrk="1"/>
            <a:r>
              <a:rPr kumimoji="1" lang="en-US" altLang="ko-KR" dirty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(3) Case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II </a:t>
            </a:r>
            <a:r>
              <a:rPr kumimoji="1" lang="en-US" altLang="ko-KR" dirty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: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 </a:t>
            </a:r>
            <a:r>
              <a:rPr kumimoji="1" lang="en-US" altLang="ko-KR" b="1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state </a:t>
            </a:r>
            <a:r>
              <a:rPr kumimoji="1" lang="en-US" altLang="ko-KR" b="1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: Server Status</a:t>
            </a:r>
            <a:endParaRPr kumimoji="1" lang="en-US" altLang="ko-KR" b="1" dirty="0" smtClean="0">
              <a:solidFill>
                <a:srgbClr val="FF0000"/>
              </a:solidFill>
              <a:ea typeface="굴림" pitchFamily="50" charset="-127"/>
              <a:sym typeface="Symbol" pitchFamily="18" charset="2"/>
            </a:endParaRP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M = &lt;X, Y, S, 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,  &gt;</a:t>
            </a:r>
            <a:r>
              <a:rPr kumimoji="1" lang="en-US" altLang="ko-KR" sz="2000" dirty="0" smtClean="0">
                <a:ea typeface="굴림" pitchFamily="50" charset="-127"/>
              </a:rPr>
              <a:t> 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X = {in, done}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Y = {out}  done = out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</a:rPr>
              <a:t>S = </a:t>
            </a:r>
            <a:r>
              <a:rPr kumimoji="1" lang="en-US" altLang="ko-KR" sz="2000" dirty="0" err="1" smtClean="0">
                <a:ea typeface="굴림" pitchFamily="50" charset="-127"/>
              </a:rPr>
              <a:t>server.status</a:t>
            </a:r>
            <a:r>
              <a:rPr kumimoji="1" lang="en-US" altLang="ko-KR" sz="2000" dirty="0" smtClean="0">
                <a:ea typeface="굴림" pitchFamily="50" charset="-127"/>
              </a:rPr>
              <a:t> in [B, F]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 : X * S  S        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(in, B) = B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(in, F) = B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(done, B) = B if </a:t>
            </a:r>
            <a:r>
              <a:rPr kumimoji="1" lang="en-US" altLang="ko-KR" sz="2200" dirty="0" err="1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queue.length</a:t>
            </a:r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&gt; 1</a:t>
            </a:r>
          </a:p>
          <a:p>
            <a:pPr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                                 F if </a:t>
            </a:r>
            <a:r>
              <a:rPr kumimoji="1" lang="en-US" altLang="ko-KR" sz="2200" dirty="0" err="1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queue.length</a:t>
            </a:r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&lt;= 1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(done, F) = N/A</a:t>
            </a:r>
          </a:p>
          <a:p>
            <a:pPr lvl="1" latinLnBrk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 : S  Y</a:t>
            </a:r>
          </a:p>
          <a:p>
            <a:pPr lvl="1" latinLnBrk="1"/>
            <a:r>
              <a:rPr kumimoji="1" lang="en-US" altLang="ko-KR" sz="22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(S=B) = out</a:t>
            </a:r>
            <a:endParaRPr kumimoji="1" lang="ko-KR" altLang="en-US" sz="2200" dirty="0">
              <a:solidFill>
                <a:srgbClr val="FF0000"/>
              </a:solidFill>
              <a:ea typeface="굴림" pitchFamily="50" charset="-127"/>
              <a:sym typeface="Symbol" pitchFamily="18" charset="2"/>
            </a:endParaRPr>
          </a:p>
        </p:txBody>
      </p:sp>
      <p:sp>
        <p:nvSpPr>
          <p:cNvPr id="2254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 definition: server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57" name="Group 56"/>
          <p:cNvGrpSpPr/>
          <p:nvPr/>
        </p:nvGrpSpPr>
        <p:grpSpPr>
          <a:xfrm>
            <a:off x="5000562" y="1507123"/>
            <a:ext cx="3575113" cy="1329155"/>
            <a:chOff x="5000562" y="1507123"/>
            <a:chExt cx="3575113" cy="1329155"/>
          </a:xfrm>
        </p:grpSpPr>
        <p:sp>
          <p:nvSpPr>
            <p:cNvPr id="22531" name="Oval 3"/>
            <p:cNvSpPr>
              <a:spLocks noChangeArrowheads="1"/>
            </p:cNvSpPr>
            <p:nvPr/>
          </p:nvSpPr>
          <p:spPr bwMode="auto">
            <a:xfrm>
              <a:off x="6597650" y="1968500"/>
              <a:ext cx="381000" cy="381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600" b="1">
                  <a:latin typeface="+mn-lt"/>
                  <a:ea typeface="굴림" pitchFamily="50" charset="-127"/>
                </a:rPr>
                <a:t>B</a:t>
              </a:r>
            </a:p>
          </p:txBody>
        </p:sp>
        <p:sp>
          <p:nvSpPr>
            <p:cNvPr id="22532" name="Oval 4"/>
            <p:cNvSpPr>
              <a:spLocks noChangeArrowheads="1"/>
            </p:cNvSpPr>
            <p:nvPr/>
          </p:nvSpPr>
          <p:spPr bwMode="auto">
            <a:xfrm>
              <a:off x="8194675" y="1981200"/>
              <a:ext cx="381000" cy="381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600" b="1">
                  <a:latin typeface="+mn-lt"/>
                  <a:ea typeface="굴림" pitchFamily="50" charset="-127"/>
                </a:rPr>
                <a:t>F</a:t>
              </a:r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auto">
            <a:xfrm>
              <a:off x="6934200" y="1828800"/>
              <a:ext cx="1295400" cy="228600"/>
            </a:xfrm>
            <a:custGeom>
              <a:avLst/>
              <a:gdLst>
                <a:gd name="T0" fmla="*/ 0 w 816"/>
                <a:gd name="T1" fmla="*/ 144 h 144"/>
                <a:gd name="T2" fmla="*/ 384 w 816"/>
                <a:gd name="T3" fmla="*/ 0 h 144"/>
                <a:gd name="T4" fmla="*/ 816 w 816"/>
                <a:gd name="T5" fmla="*/ 144 h 144"/>
                <a:gd name="T6" fmla="*/ 0 60000 65536"/>
                <a:gd name="T7" fmla="*/ 0 60000 65536"/>
                <a:gd name="T8" fmla="*/ 0 60000 65536"/>
                <a:gd name="T9" fmla="*/ 0 w 816"/>
                <a:gd name="T10" fmla="*/ 0 h 144"/>
                <a:gd name="T11" fmla="*/ 816 w 81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144">
                  <a:moveTo>
                    <a:pt x="0" y="144"/>
                  </a:moveTo>
                  <a:cubicBezTo>
                    <a:pt x="124" y="72"/>
                    <a:pt x="248" y="0"/>
                    <a:pt x="384" y="0"/>
                  </a:cubicBezTo>
                  <a:cubicBezTo>
                    <a:pt x="520" y="0"/>
                    <a:pt x="668" y="72"/>
                    <a:pt x="816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auto">
            <a:xfrm rot="10631129">
              <a:off x="6934200" y="2286000"/>
              <a:ext cx="1295400" cy="228600"/>
            </a:xfrm>
            <a:custGeom>
              <a:avLst/>
              <a:gdLst>
                <a:gd name="T0" fmla="*/ 0 w 816"/>
                <a:gd name="T1" fmla="*/ 144 h 144"/>
                <a:gd name="T2" fmla="*/ 384 w 816"/>
                <a:gd name="T3" fmla="*/ 0 h 144"/>
                <a:gd name="T4" fmla="*/ 816 w 816"/>
                <a:gd name="T5" fmla="*/ 144 h 144"/>
                <a:gd name="T6" fmla="*/ 0 60000 65536"/>
                <a:gd name="T7" fmla="*/ 0 60000 65536"/>
                <a:gd name="T8" fmla="*/ 0 60000 65536"/>
                <a:gd name="T9" fmla="*/ 0 w 816"/>
                <a:gd name="T10" fmla="*/ 0 h 144"/>
                <a:gd name="T11" fmla="*/ 816 w 81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144">
                  <a:moveTo>
                    <a:pt x="0" y="144"/>
                  </a:moveTo>
                  <a:cubicBezTo>
                    <a:pt x="124" y="72"/>
                    <a:pt x="248" y="0"/>
                    <a:pt x="384" y="0"/>
                  </a:cubicBezTo>
                  <a:cubicBezTo>
                    <a:pt x="520" y="0"/>
                    <a:pt x="668" y="72"/>
                    <a:pt x="816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6419850" y="1766888"/>
              <a:ext cx="295275" cy="295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>
              <a:off x="6629400" y="198120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7460256" y="2421523"/>
              <a:ext cx="3369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600" dirty="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6953967" y="1523792"/>
              <a:ext cx="146065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600" dirty="0">
                  <a:latin typeface="+mn-lt"/>
                  <a:ea typeface="굴림" pitchFamily="50" charset="-127"/>
                </a:rPr>
                <a:t>done</a:t>
              </a:r>
              <a:r>
                <a:rPr kumimoji="1" lang="en-US" altLang="ko-KR" sz="1600" dirty="0">
                  <a:latin typeface="+mn-lt"/>
                  <a:ea typeface="굴림" pitchFamily="50" charset="-127"/>
                  <a:sym typeface="Symbol" pitchFamily="18" charset="2"/>
                </a:rPr>
                <a:t> (|q|1)</a:t>
              </a:r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 rot="13530275">
              <a:off x="6400800" y="2239963"/>
              <a:ext cx="295275" cy="2952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6613525" y="2244725"/>
              <a:ext cx="55563" cy="85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6241056" y="1507123"/>
              <a:ext cx="3369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600">
                  <a:latin typeface="+mn-lt"/>
                  <a:ea typeface="굴림" pitchFamily="50" charset="-127"/>
                </a:rPr>
                <a:t>in</a:t>
              </a: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5000562" y="2200653"/>
              <a:ext cx="145103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600" dirty="0">
                  <a:latin typeface="+mn-lt"/>
                  <a:ea typeface="굴림" pitchFamily="50" charset="-127"/>
                </a:rPr>
                <a:t>done</a:t>
              </a:r>
              <a:r>
                <a:rPr kumimoji="1" lang="en-US" altLang="ko-KR" sz="1600" dirty="0">
                  <a:latin typeface="+mn-lt"/>
                  <a:ea typeface="굴림" pitchFamily="50" charset="-127"/>
                  <a:sym typeface="Symbol" pitchFamily="18" charset="2"/>
                </a:rPr>
                <a:t> (|q|&gt;1)</a:t>
              </a:r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>
              <a:off x="6858000" y="2362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1600">
                <a:latin typeface="+mn-lt"/>
              </a:endParaRPr>
            </a:p>
          </p:txBody>
        </p:sp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6601585" y="2497724"/>
              <a:ext cx="4667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600">
                  <a:latin typeface="+mn-lt"/>
                  <a:ea typeface="굴림" pitchFamily="50" charset="-127"/>
                </a:rPr>
                <a:t>out</a:t>
              </a:r>
            </a:p>
          </p:txBody>
        </p:sp>
      </p:grp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6220698" y="4014788"/>
            <a:ext cx="2193925" cy="990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6556636" y="4351338"/>
            <a:ext cx="709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542961" y="4619626"/>
            <a:ext cx="709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7252573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7123986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6993811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6865223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6736636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6606461" y="4351338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5961936" y="4243388"/>
            <a:ext cx="258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5679361" y="4064001"/>
            <a:ext cx="322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7639923" y="4216401"/>
            <a:ext cx="515938" cy="538162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 b="1" dirty="0">
                <a:solidFill>
                  <a:schemeClr val="accent6"/>
                </a:solidFill>
                <a:latin typeface="+mn-lt"/>
                <a:ea typeface="굴림" pitchFamily="50" charset="-127"/>
              </a:rPr>
              <a:t>Server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8155861" y="4484688"/>
            <a:ext cx="275272" cy="25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8414623" y="4484688"/>
            <a:ext cx="38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8745124" y="4311849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out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5961936" y="4687888"/>
            <a:ext cx="258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5961936" y="4687888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5961936" y="5157788"/>
            <a:ext cx="2646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8608298" y="4484688"/>
            <a:ext cx="0" cy="67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6902648" y="5156300"/>
            <a:ext cx="8681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i="1" dirty="0" smtClean="0">
                <a:solidFill>
                  <a:schemeClr val="tx2">
                    <a:lumMod val="25000"/>
                  </a:schemeClr>
                </a:solidFill>
                <a:latin typeface="+mn-lt"/>
                <a:ea typeface="굴림" pitchFamily="50" charset="-127"/>
              </a:rPr>
              <a:t>Feedback</a:t>
            </a:r>
            <a:endParaRPr kumimoji="1" lang="en-US" altLang="ko-KR" sz="1400" i="1" dirty="0">
              <a:solidFill>
                <a:schemeClr val="tx2">
                  <a:lumMod val="25000"/>
                </a:schemeClr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5616209" y="4394300"/>
            <a:ext cx="5517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solidFill>
                  <a:srgbClr val="FF00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6220698" y="4700588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>
            <a:off x="6220698" y="4246467"/>
            <a:ext cx="1564259" cy="3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>
            <a:off x="6928605" y="4243387"/>
            <a:ext cx="0" cy="128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flipV="1">
            <a:off x="6769973" y="462438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7150973" y="46243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7150973" y="48529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 flipV="1">
            <a:off x="8293973" y="44719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AR">
              <a:latin typeface="+mn-lt"/>
            </a:endParaRP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7390607" y="3991075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6498369" y="4622900"/>
            <a:ext cx="5517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7213965" y="4447602"/>
            <a:ext cx="5517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8055992" y="4165700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out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7484521" y="4746978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out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467801" y="4355645"/>
            <a:ext cx="788361" cy="26725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 Box 48"/>
          <p:cNvSpPr txBox="1">
            <a:spLocks noChangeArrowheads="1"/>
          </p:cNvSpPr>
          <p:nvPr/>
        </p:nvSpPr>
        <p:spPr bwMode="auto">
          <a:xfrm>
            <a:off x="6767473" y="3991075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2" name="Rectangle 1"/>
          <p:cNvSpPr/>
          <p:nvPr/>
        </p:nvSpPr>
        <p:spPr>
          <a:xfrm>
            <a:off x="6937098" y="1030585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>
                <a:solidFill>
                  <a:schemeClr val="accent3">
                    <a:lumMod val="10000"/>
                  </a:schemeClr>
                </a:solidFill>
                <a:ea typeface="굴림" pitchFamily="50" charset="-127"/>
              </a:rPr>
              <a:t>server</a:t>
            </a:r>
            <a:endParaRPr lang="es-AR">
              <a:solidFill>
                <a:schemeClr val="accent3">
                  <a:lumMod val="10000"/>
                </a:scheme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600200" y="6015334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>
                <a:solidFill>
                  <a:schemeClr val="accent3">
                    <a:lumMod val="10000"/>
                  </a:schemeClr>
                </a:solidFill>
                <a:ea typeface="굴림" pitchFamily="50" charset="-127"/>
              </a:rPr>
              <a:t>server</a:t>
            </a:r>
            <a:endParaRPr lang="es-AR">
              <a:solidFill>
                <a:schemeClr val="accent3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66800" y="9906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00200" lvl="3" indent="-228600">
              <a:spcBef>
                <a:spcPct val="20000"/>
              </a:spcBef>
            </a:pPr>
            <a:endParaRPr kumimoji="1" lang="ko-KR" altLang="ko-KR" sz="1600" dirty="0">
              <a:latin typeface="Arial" charset="0"/>
              <a:ea typeface="굴림" pitchFamily="50" charset="-127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r>
              <a:rPr kumimoji="1" lang="en-US" altLang="ko-KR" dirty="0">
                <a:ea typeface="굴림" pitchFamily="50" charset="-127"/>
              </a:rPr>
              <a:t>Collections of FSMs connected together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Logical analysis of concurrent system (Safety property, Liveness property</a:t>
            </a:r>
            <a:r>
              <a:rPr kumimoji="1" lang="ko-KR" altLang="en-US" sz="2000" dirty="0" smtClean="0">
                <a:ea typeface="굴림" pitchFamily="50" charset="-127"/>
              </a:rPr>
              <a:t>)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Modeling : a set of FSMs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Execution : </a:t>
            </a:r>
            <a:r>
              <a:rPr kumimoji="1" lang="en-US" altLang="ko-KR" sz="2000" dirty="0" smtClean="0">
                <a:solidFill>
                  <a:srgbClr val="FF0000"/>
                </a:solidFill>
                <a:ea typeface="굴림" pitchFamily="50" charset="-127"/>
              </a:rPr>
              <a:t>global state </a:t>
            </a:r>
            <a:r>
              <a:rPr kumimoji="1" lang="en-US" altLang="ko-KR" sz="2000" dirty="0" smtClean="0">
                <a:ea typeface="굴림" pitchFamily="50" charset="-127"/>
              </a:rPr>
              <a:t>transition by </a:t>
            </a:r>
            <a:r>
              <a:rPr kumimoji="1" lang="en-US" altLang="ko-KR" sz="2000" dirty="0" smtClean="0">
                <a:solidFill>
                  <a:srgbClr val="FF0000"/>
                </a:solidFill>
                <a:ea typeface="굴림" pitchFamily="50" charset="-127"/>
              </a:rPr>
              <a:t>local state</a:t>
            </a:r>
            <a:r>
              <a:rPr kumimoji="1" lang="en-US" altLang="ko-KR" sz="2000" dirty="0" smtClean="0">
                <a:ea typeface="굴림" pitchFamily="50" charset="-127"/>
              </a:rPr>
              <a:t> transition rules</a:t>
            </a:r>
          </a:p>
          <a:p>
            <a:pPr lvl="2"/>
            <a:endParaRPr kumimoji="1" lang="en-US" altLang="ko-KR" dirty="0" smtClean="0">
              <a:ea typeface="굴림" pitchFamily="50" charset="-127"/>
            </a:endParaRPr>
          </a:p>
          <a:p>
            <a:r>
              <a:rPr kumimoji="1" lang="en-US" altLang="ko-KR" dirty="0" smtClean="0">
                <a:ea typeface="굴림" pitchFamily="50" charset="-127"/>
              </a:rPr>
              <a:t>Communicating method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Asynchronous</a:t>
            </a:r>
          </a:p>
          <a:p>
            <a:pPr lvl="2"/>
            <a:r>
              <a:rPr kumimoji="1" lang="en-US" altLang="ko-KR" sz="1800" dirty="0">
                <a:ea typeface="굴림" pitchFamily="50" charset="-127"/>
              </a:rPr>
              <a:t>C</a:t>
            </a:r>
            <a:r>
              <a:rPr kumimoji="1" lang="en-US" altLang="ko-KR" sz="1800" dirty="0" smtClean="0">
                <a:ea typeface="굴림" pitchFamily="50" charset="-127"/>
              </a:rPr>
              <a:t>oupling FSMs via a queue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Synchronous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Special case of Asynchronous with length(queue) = 1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Coupling FSMs directly through input/output</a:t>
            </a:r>
          </a:p>
          <a:p>
            <a:pPr lvl="3"/>
            <a:endParaRPr kumimoji="1" lang="ko-KR" altLang="ko-KR" sz="2400" dirty="0" smtClean="0">
              <a:ea typeface="굴림" pitchFamily="50" charset="-127"/>
            </a:endParaRPr>
          </a:p>
          <a:p>
            <a:endParaRPr lang="es-AR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FSM (CFSM)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956649" y="3656111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b="1">
              <a:latin typeface="+mn-lt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956649" y="5180111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956649" y="4570511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956649" y="3960911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2614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5662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8710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1758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51570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4618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5474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4852249" y="3960911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220174" y="3914874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261449" y="3960911"/>
            <a:ext cx="293688" cy="588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2542437" y="4538761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2845649" y="4549874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>
            <a:off x="2288437" y="3964086"/>
            <a:ext cx="276225" cy="569913"/>
          </a:xfrm>
          <a:custGeom>
            <a:avLst/>
            <a:gdLst>
              <a:gd name="T0" fmla="*/ 174 w 174"/>
              <a:gd name="T1" fmla="*/ 359 h 359"/>
              <a:gd name="T2" fmla="*/ 135 w 174"/>
              <a:gd name="T3" fmla="*/ 173 h 359"/>
              <a:gd name="T4" fmla="*/ 0 w 174"/>
              <a:gd name="T5" fmla="*/ 0 h 359"/>
              <a:gd name="T6" fmla="*/ 0 60000 65536"/>
              <a:gd name="T7" fmla="*/ 0 60000 65536"/>
              <a:gd name="T8" fmla="*/ 0 60000 65536"/>
              <a:gd name="T9" fmla="*/ 0 w 174"/>
              <a:gd name="T10" fmla="*/ 0 h 359"/>
              <a:gd name="T11" fmla="*/ 174 w 174"/>
              <a:gd name="T12" fmla="*/ 359 h 3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" h="359">
                <a:moveTo>
                  <a:pt x="174" y="359"/>
                </a:moveTo>
                <a:cubicBezTo>
                  <a:pt x="168" y="328"/>
                  <a:pt x="164" y="233"/>
                  <a:pt x="135" y="173"/>
                </a:cubicBezTo>
                <a:cubicBezTo>
                  <a:pt x="106" y="113"/>
                  <a:pt x="28" y="3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642449" y="4570511"/>
            <a:ext cx="182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2575774" y="4614961"/>
            <a:ext cx="304800" cy="165100"/>
          </a:xfrm>
          <a:custGeom>
            <a:avLst/>
            <a:gdLst>
              <a:gd name="T0" fmla="*/ 192 w 192"/>
              <a:gd name="T1" fmla="*/ 0 h 104"/>
              <a:gd name="T2" fmla="*/ 97 w 192"/>
              <a:gd name="T3" fmla="*/ 104 h 104"/>
              <a:gd name="T4" fmla="*/ 0 w 192"/>
              <a:gd name="T5" fmla="*/ 1 h 104"/>
              <a:gd name="T6" fmla="*/ 0 60000 65536"/>
              <a:gd name="T7" fmla="*/ 0 60000 65536"/>
              <a:gd name="T8" fmla="*/ 0 60000 65536"/>
              <a:gd name="T9" fmla="*/ 0 w 192"/>
              <a:gd name="T10" fmla="*/ 0 h 104"/>
              <a:gd name="T11" fmla="*/ 192 w 192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04">
                <a:moveTo>
                  <a:pt x="192" y="0"/>
                </a:moveTo>
                <a:cubicBezTo>
                  <a:pt x="176" y="17"/>
                  <a:pt x="129" y="104"/>
                  <a:pt x="97" y="104"/>
                </a:cubicBezTo>
                <a:cubicBezTo>
                  <a:pt x="65" y="104"/>
                  <a:pt x="20" y="22"/>
                  <a:pt x="0" y="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5134824" y="4527649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5438037" y="4538761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7" name="Freeform 25"/>
          <p:cNvSpPr>
            <a:spLocks/>
          </p:cNvSpPr>
          <p:nvPr/>
        </p:nvSpPr>
        <p:spPr bwMode="auto">
          <a:xfrm>
            <a:off x="2871049" y="4610199"/>
            <a:ext cx="304800" cy="165100"/>
          </a:xfrm>
          <a:custGeom>
            <a:avLst/>
            <a:gdLst>
              <a:gd name="T0" fmla="*/ 192 w 192"/>
              <a:gd name="T1" fmla="*/ 0 h 104"/>
              <a:gd name="T2" fmla="*/ 97 w 192"/>
              <a:gd name="T3" fmla="*/ 104 h 104"/>
              <a:gd name="T4" fmla="*/ 0 w 192"/>
              <a:gd name="T5" fmla="*/ 1 h 104"/>
              <a:gd name="T6" fmla="*/ 0 60000 65536"/>
              <a:gd name="T7" fmla="*/ 0 60000 65536"/>
              <a:gd name="T8" fmla="*/ 0 60000 65536"/>
              <a:gd name="T9" fmla="*/ 0 w 192"/>
              <a:gd name="T10" fmla="*/ 0 h 104"/>
              <a:gd name="T11" fmla="*/ 192 w 192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04">
                <a:moveTo>
                  <a:pt x="192" y="0"/>
                </a:moveTo>
                <a:cubicBezTo>
                  <a:pt x="176" y="17"/>
                  <a:pt x="129" y="104"/>
                  <a:pt x="97" y="104"/>
                </a:cubicBezTo>
                <a:cubicBezTo>
                  <a:pt x="65" y="104"/>
                  <a:pt x="20" y="22"/>
                  <a:pt x="0" y="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78" name="Oval 26"/>
          <p:cNvSpPr>
            <a:spLocks noChangeArrowheads="1"/>
          </p:cNvSpPr>
          <p:nvPr/>
        </p:nvSpPr>
        <p:spPr bwMode="auto">
          <a:xfrm>
            <a:off x="4830024" y="4540349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4863362" y="4616549"/>
            <a:ext cx="304800" cy="165100"/>
          </a:xfrm>
          <a:custGeom>
            <a:avLst/>
            <a:gdLst>
              <a:gd name="T0" fmla="*/ 192 w 192"/>
              <a:gd name="T1" fmla="*/ 0 h 104"/>
              <a:gd name="T2" fmla="*/ 97 w 192"/>
              <a:gd name="T3" fmla="*/ 104 h 104"/>
              <a:gd name="T4" fmla="*/ 0 w 192"/>
              <a:gd name="T5" fmla="*/ 1 h 104"/>
              <a:gd name="T6" fmla="*/ 0 60000 65536"/>
              <a:gd name="T7" fmla="*/ 0 60000 65536"/>
              <a:gd name="T8" fmla="*/ 0 60000 65536"/>
              <a:gd name="T9" fmla="*/ 0 w 192"/>
              <a:gd name="T10" fmla="*/ 0 h 104"/>
              <a:gd name="T11" fmla="*/ 192 w 192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04">
                <a:moveTo>
                  <a:pt x="192" y="0"/>
                </a:moveTo>
                <a:cubicBezTo>
                  <a:pt x="176" y="17"/>
                  <a:pt x="129" y="104"/>
                  <a:pt x="97" y="104"/>
                </a:cubicBezTo>
                <a:cubicBezTo>
                  <a:pt x="65" y="104"/>
                  <a:pt x="20" y="22"/>
                  <a:pt x="0" y="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2882232" y="4370406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2564732" y="4371994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23587" name="Freeform 35"/>
          <p:cNvSpPr>
            <a:spLocks/>
          </p:cNvSpPr>
          <p:nvPr/>
        </p:nvSpPr>
        <p:spPr bwMode="auto">
          <a:xfrm>
            <a:off x="5155462" y="4599086"/>
            <a:ext cx="304800" cy="165100"/>
          </a:xfrm>
          <a:custGeom>
            <a:avLst/>
            <a:gdLst>
              <a:gd name="T0" fmla="*/ 192 w 192"/>
              <a:gd name="T1" fmla="*/ 0 h 104"/>
              <a:gd name="T2" fmla="*/ 97 w 192"/>
              <a:gd name="T3" fmla="*/ 104 h 104"/>
              <a:gd name="T4" fmla="*/ 0 w 192"/>
              <a:gd name="T5" fmla="*/ 1 h 104"/>
              <a:gd name="T6" fmla="*/ 0 60000 65536"/>
              <a:gd name="T7" fmla="*/ 0 60000 65536"/>
              <a:gd name="T8" fmla="*/ 0 60000 65536"/>
              <a:gd name="T9" fmla="*/ 0 w 192"/>
              <a:gd name="T10" fmla="*/ 0 h 104"/>
              <a:gd name="T11" fmla="*/ 192 w 192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04">
                <a:moveTo>
                  <a:pt x="192" y="0"/>
                </a:moveTo>
                <a:cubicBezTo>
                  <a:pt x="176" y="17"/>
                  <a:pt x="129" y="104"/>
                  <a:pt x="97" y="104"/>
                </a:cubicBezTo>
                <a:cubicBezTo>
                  <a:pt x="65" y="104"/>
                  <a:pt x="20" y="22"/>
                  <a:pt x="0" y="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88" name="Freeform 36"/>
          <p:cNvSpPr>
            <a:spLocks/>
          </p:cNvSpPr>
          <p:nvPr/>
        </p:nvSpPr>
        <p:spPr bwMode="auto">
          <a:xfrm>
            <a:off x="4556974" y="4608611"/>
            <a:ext cx="304800" cy="165100"/>
          </a:xfrm>
          <a:custGeom>
            <a:avLst/>
            <a:gdLst>
              <a:gd name="T0" fmla="*/ 192 w 192"/>
              <a:gd name="T1" fmla="*/ 0 h 104"/>
              <a:gd name="T2" fmla="*/ 97 w 192"/>
              <a:gd name="T3" fmla="*/ 104 h 104"/>
              <a:gd name="T4" fmla="*/ 0 w 192"/>
              <a:gd name="T5" fmla="*/ 1 h 104"/>
              <a:gd name="T6" fmla="*/ 0 60000 65536"/>
              <a:gd name="T7" fmla="*/ 0 60000 65536"/>
              <a:gd name="T8" fmla="*/ 0 60000 65536"/>
              <a:gd name="T9" fmla="*/ 0 w 192"/>
              <a:gd name="T10" fmla="*/ 0 h 104"/>
              <a:gd name="T11" fmla="*/ 192 w 192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04">
                <a:moveTo>
                  <a:pt x="192" y="0"/>
                </a:moveTo>
                <a:cubicBezTo>
                  <a:pt x="176" y="17"/>
                  <a:pt x="129" y="104"/>
                  <a:pt x="97" y="104"/>
                </a:cubicBezTo>
                <a:cubicBezTo>
                  <a:pt x="65" y="104"/>
                  <a:pt x="20" y="22"/>
                  <a:pt x="0" y="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4517287" y="4540349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3155212" y="4533999"/>
            <a:ext cx="76200" cy="76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5111848" y="4687906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2253504" y="3966924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 dirty="0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802285" y="4691081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4473673" y="4692669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2832198" y="4694256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2501998" y="4686319"/>
            <a:ext cx="4507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done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 rot="10800000" flipH="1">
            <a:off x="1238455" y="3764508"/>
            <a:ext cx="461665" cy="124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anchor="ctr">
            <a:spAutoFit/>
          </a:bodyPr>
          <a:lstStyle/>
          <a:p>
            <a:pPr algn="ctr" eaLnBrk="1" latinLnBrk="1" hangingPunct="1"/>
            <a:r>
              <a:rPr kumimoji="1" lang="en-US" altLang="ko-KR" sz="1800" b="1" dirty="0" err="1">
                <a:solidFill>
                  <a:srgbClr val="FF0000"/>
                </a:solidFill>
                <a:latin typeface="+mn-lt"/>
                <a:ea typeface="굴림" pitchFamily="50" charset="-127"/>
              </a:rPr>
              <a:t>Server.status</a:t>
            </a:r>
            <a:endParaRPr kumimoji="1" lang="en-US" altLang="ko-KR" sz="1800" b="1" dirty="0">
              <a:solidFill>
                <a:srgbClr val="FF00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1739232" y="4416623"/>
            <a:ext cx="2808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B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1735325" y="3807023"/>
            <a:ext cx="2680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F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5704262" y="5147846"/>
            <a:ext cx="1387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800" b="1" dirty="0" err="1">
                <a:solidFill>
                  <a:srgbClr val="FF0000"/>
                </a:solidFill>
                <a:latin typeface="+mn-lt"/>
                <a:ea typeface="굴림" pitchFamily="50" charset="-127"/>
              </a:rPr>
              <a:t>queue.length</a:t>
            </a:r>
            <a:endParaRPr kumimoji="1" lang="en-US" altLang="ko-KR" sz="1800" b="1" dirty="0">
              <a:solidFill>
                <a:srgbClr val="FF00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2428230" y="5178623"/>
            <a:ext cx="276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ko-KR" altLang="en-US" sz="1400" b="1">
                <a:latin typeface="+mn-lt"/>
                <a:ea typeface="굴림" pitchFamily="50" charset="-127"/>
              </a:rPr>
              <a:t>1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2717155" y="5178623"/>
            <a:ext cx="276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ko-KR" altLang="en-US" sz="1400" b="1">
                <a:latin typeface="+mn-lt"/>
                <a:ea typeface="굴림" pitchFamily="50" charset="-127"/>
              </a:rPr>
              <a:t>2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3037830" y="5178623"/>
            <a:ext cx="276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ko-KR" altLang="en-US" sz="1400" b="1">
                <a:latin typeface="+mn-lt"/>
                <a:ea typeface="굴림" pitchFamily="50" charset="-127"/>
              </a:rPr>
              <a:t>3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2107555" y="5178623"/>
            <a:ext cx="276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ko-KR" altLang="en-US" sz="1400" b="1">
                <a:latin typeface="+mn-lt"/>
                <a:ea typeface="굴림" pitchFamily="50" charset="-127"/>
              </a:rPr>
              <a:t>0</a:t>
            </a: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5316578" y="5178623"/>
            <a:ext cx="298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N</a:t>
            </a:r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4938063" y="5178623"/>
            <a:ext cx="441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N-1</a:t>
            </a: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4633263" y="5178623"/>
            <a:ext cx="441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 dirty="0">
                <a:latin typeface="+mn-lt"/>
                <a:ea typeface="굴림" pitchFamily="50" charset="-127"/>
              </a:rPr>
              <a:t>N-2</a:t>
            </a: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4328463" y="5178623"/>
            <a:ext cx="441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N-3</a:t>
            </a:r>
          </a:p>
        </p:txBody>
      </p:sp>
      <p:grpSp>
        <p:nvGrpSpPr>
          <p:cNvPr id="23616" name="Group 64"/>
          <p:cNvGrpSpPr>
            <a:grpSpLocks/>
          </p:cNvGrpSpPr>
          <p:nvPr/>
        </p:nvGrpSpPr>
        <p:grpSpPr bwMode="auto">
          <a:xfrm>
            <a:off x="2185249" y="4494311"/>
            <a:ext cx="152400" cy="152400"/>
            <a:chOff x="864" y="2880"/>
            <a:chExt cx="96" cy="96"/>
          </a:xfrm>
        </p:grpSpPr>
        <p:sp>
          <p:nvSpPr>
            <p:cNvPr id="23657" name="Line 65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58" name="Line 66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17" name="Group 67"/>
          <p:cNvGrpSpPr>
            <a:grpSpLocks/>
          </p:cNvGrpSpPr>
          <p:nvPr/>
        </p:nvGrpSpPr>
        <p:grpSpPr bwMode="auto">
          <a:xfrm>
            <a:off x="5385649" y="3884711"/>
            <a:ext cx="152400" cy="152400"/>
            <a:chOff x="864" y="2880"/>
            <a:chExt cx="96" cy="96"/>
          </a:xfrm>
        </p:grpSpPr>
        <p:sp>
          <p:nvSpPr>
            <p:cNvPr id="23655" name="Line 68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56" name="Line 69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18" name="Group 70"/>
          <p:cNvGrpSpPr>
            <a:grpSpLocks/>
          </p:cNvGrpSpPr>
          <p:nvPr/>
        </p:nvGrpSpPr>
        <p:grpSpPr bwMode="auto">
          <a:xfrm>
            <a:off x="6330679" y="4722911"/>
            <a:ext cx="152400" cy="152400"/>
            <a:chOff x="864" y="2880"/>
            <a:chExt cx="96" cy="96"/>
          </a:xfrm>
        </p:grpSpPr>
        <p:sp>
          <p:nvSpPr>
            <p:cNvPr id="23653" name="Line 71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54" name="Line 72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sp>
        <p:nvSpPr>
          <p:cNvPr id="23619" name="Line 73"/>
          <p:cNvSpPr>
            <a:spLocks noChangeShapeType="1"/>
          </p:cNvSpPr>
          <p:nvPr/>
        </p:nvSpPr>
        <p:spPr bwMode="auto">
          <a:xfrm flipV="1">
            <a:off x="25662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0" name="Line 74"/>
          <p:cNvSpPr>
            <a:spLocks noChangeShapeType="1"/>
          </p:cNvSpPr>
          <p:nvPr/>
        </p:nvSpPr>
        <p:spPr bwMode="auto">
          <a:xfrm flipV="1">
            <a:off x="28710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1" name="Line 75"/>
          <p:cNvSpPr>
            <a:spLocks noChangeShapeType="1"/>
          </p:cNvSpPr>
          <p:nvPr/>
        </p:nvSpPr>
        <p:spPr bwMode="auto">
          <a:xfrm flipV="1">
            <a:off x="32520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2" name="Text Box 76"/>
          <p:cNvSpPr txBox="1">
            <a:spLocks noChangeArrowheads="1"/>
          </p:cNvSpPr>
          <p:nvPr/>
        </p:nvSpPr>
        <p:spPr bwMode="auto">
          <a:xfrm>
            <a:off x="34898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23" name="Text Box 77"/>
          <p:cNvSpPr txBox="1">
            <a:spLocks noChangeArrowheads="1"/>
          </p:cNvSpPr>
          <p:nvPr/>
        </p:nvSpPr>
        <p:spPr bwMode="auto">
          <a:xfrm>
            <a:off x="37946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24" name="Text Box 78"/>
          <p:cNvSpPr txBox="1">
            <a:spLocks noChangeArrowheads="1"/>
          </p:cNvSpPr>
          <p:nvPr/>
        </p:nvSpPr>
        <p:spPr bwMode="auto">
          <a:xfrm>
            <a:off x="41756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25" name="Line 79"/>
          <p:cNvSpPr>
            <a:spLocks noChangeShapeType="1"/>
          </p:cNvSpPr>
          <p:nvPr/>
        </p:nvSpPr>
        <p:spPr bwMode="auto">
          <a:xfrm flipV="1">
            <a:off x="45474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6" name="Line 80"/>
          <p:cNvSpPr>
            <a:spLocks noChangeShapeType="1"/>
          </p:cNvSpPr>
          <p:nvPr/>
        </p:nvSpPr>
        <p:spPr bwMode="auto">
          <a:xfrm flipV="1">
            <a:off x="48522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7" name="Line 81"/>
          <p:cNvSpPr>
            <a:spLocks noChangeShapeType="1"/>
          </p:cNvSpPr>
          <p:nvPr/>
        </p:nvSpPr>
        <p:spPr bwMode="auto">
          <a:xfrm flipV="1">
            <a:off x="51570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8" name="Line 82"/>
          <p:cNvSpPr>
            <a:spLocks noChangeShapeType="1"/>
          </p:cNvSpPr>
          <p:nvPr/>
        </p:nvSpPr>
        <p:spPr bwMode="auto">
          <a:xfrm flipV="1">
            <a:off x="5461849" y="3732311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3629" name="Text Box 83"/>
          <p:cNvSpPr txBox="1">
            <a:spLocks noChangeArrowheads="1"/>
          </p:cNvSpPr>
          <p:nvPr/>
        </p:nvSpPr>
        <p:spPr bwMode="auto">
          <a:xfrm>
            <a:off x="53948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30" name="Text Box 84"/>
          <p:cNvSpPr txBox="1">
            <a:spLocks noChangeArrowheads="1"/>
          </p:cNvSpPr>
          <p:nvPr/>
        </p:nvSpPr>
        <p:spPr bwMode="auto">
          <a:xfrm>
            <a:off x="56996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31" name="Text Box 85"/>
          <p:cNvSpPr txBox="1">
            <a:spLocks noChangeArrowheads="1"/>
          </p:cNvSpPr>
          <p:nvPr/>
        </p:nvSpPr>
        <p:spPr bwMode="auto">
          <a:xfrm>
            <a:off x="60806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32" name="Text Box 86"/>
          <p:cNvSpPr txBox="1">
            <a:spLocks noChangeArrowheads="1"/>
          </p:cNvSpPr>
          <p:nvPr/>
        </p:nvSpPr>
        <p:spPr bwMode="auto">
          <a:xfrm>
            <a:off x="6385458" y="3517919"/>
            <a:ext cx="360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out</a:t>
            </a:r>
            <a:endParaRPr kumimoji="1" lang="en-US" altLang="ko-KR" sz="1050" b="1">
              <a:solidFill>
                <a:srgbClr val="009900"/>
              </a:solidFill>
              <a:latin typeface="+mn-lt"/>
              <a:ea typeface="굴림" pitchFamily="50" charset="-127"/>
            </a:endParaRPr>
          </a:p>
        </p:txBody>
      </p:sp>
      <p:sp>
        <p:nvSpPr>
          <p:cNvPr id="23633" name="Text Box 87"/>
          <p:cNvSpPr txBox="1">
            <a:spLocks noChangeArrowheads="1"/>
          </p:cNvSpPr>
          <p:nvPr/>
        </p:nvSpPr>
        <p:spPr bwMode="auto">
          <a:xfrm>
            <a:off x="6452449" y="4645223"/>
            <a:ext cx="13961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latinLnBrk="1" hangingPunct="1"/>
            <a:r>
              <a:rPr kumimoji="1" lang="ko-KR" altLang="en-US" sz="1400">
                <a:latin typeface="+mn-lt"/>
                <a:ea typeface="굴림" pitchFamily="50" charset="-127"/>
              </a:rPr>
              <a:t>: </a:t>
            </a:r>
            <a:r>
              <a:rPr kumimoji="1" lang="en-US" altLang="ko-KR" sz="1400">
                <a:latin typeface="+mn-lt"/>
                <a:ea typeface="굴림" pitchFamily="50" charset="-127"/>
              </a:rPr>
              <a:t>undefined state</a:t>
            </a:r>
          </a:p>
        </p:txBody>
      </p:sp>
      <p:grpSp>
        <p:nvGrpSpPr>
          <p:cNvPr id="23634" name="Group 88"/>
          <p:cNvGrpSpPr>
            <a:grpSpLocks/>
          </p:cNvGrpSpPr>
          <p:nvPr/>
        </p:nvGrpSpPr>
        <p:grpSpPr bwMode="auto">
          <a:xfrm>
            <a:off x="5080849" y="3884711"/>
            <a:ext cx="152400" cy="152400"/>
            <a:chOff x="864" y="2880"/>
            <a:chExt cx="96" cy="96"/>
          </a:xfrm>
        </p:grpSpPr>
        <p:sp>
          <p:nvSpPr>
            <p:cNvPr id="23651" name="Line 89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52" name="Line 90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35" name="Group 91"/>
          <p:cNvGrpSpPr>
            <a:grpSpLocks/>
          </p:cNvGrpSpPr>
          <p:nvPr/>
        </p:nvGrpSpPr>
        <p:grpSpPr bwMode="auto">
          <a:xfrm>
            <a:off x="4776049" y="3884711"/>
            <a:ext cx="152400" cy="152400"/>
            <a:chOff x="864" y="2880"/>
            <a:chExt cx="96" cy="96"/>
          </a:xfrm>
        </p:grpSpPr>
        <p:sp>
          <p:nvSpPr>
            <p:cNvPr id="23649" name="Line 92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50" name="Line 93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36" name="Group 94"/>
          <p:cNvGrpSpPr>
            <a:grpSpLocks/>
          </p:cNvGrpSpPr>
          <p:nvPr/>
        </p:nvGrpSpPr>
        <p:grpSpPr bwMode="auto">
          <a:xfrm>
            <a:off x="4471249" y="3884711"/>
            <a:ext cx="152400" cy="152400"/>
            <a:chOff x="864" y="2880"/>
            <a:chExt cx="96" cy="96"/>
          </a:xfrm>
        </p:grpSpPr>
        <p:sp>
          <p:nvSpPr>
            <p:cNvPr id="23647" name="Line 95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48" name="Line 96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37" name="Group 97"/>
          <p:cNvGrpSpPr>
            <a:grpSpLocks/>
          </p:cNvGrpSpPr>
          <p:nvPr/>
        </p:nvGrpSpPr>
        <p:grpSpPr bwMode="auto">
          <a:xfrm>
            <a:off x="3099649" y="3884711"/>
            <a:ext cx="152400" cy="152400"/>
            <a:chOff x="864" y="2880"/>
            <a:chExt cx="96" cy="96"/>
          </a:xfrm>
        </p:grpSpPr>
        <p:sp>
          <p:nvSpPr>
            <p:cNvPr id="23645" name="Line 98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46" name="Line 99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38" name="Group 100"/>
          <p:cNvGrpSpPr>
            <a:grpSpLocks/>
          </p:cNvGrpSpPr>
          <p:nvPr/>
        </p:nvGrpSpPr>
        <p:grpSpPr bwMode="auto">
          <a:xfrm>
            <a:off x="2794849" y="3884711"/>
            <a:ext cx="152400" cy="152400"/>
            <a:chOff x="864" y="2880"/>
            <a:chExt cx="96" cy="96"/>
          </a:xfrm>
        </p:grpSpPr>
        <p:sp>
          <p:nvSpPr>
            <p:cNvPr id="23643" name="Line 101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44" name="Line 102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grpSp>
        <p:nvGrpSpPr>
          <p:cNvPr id="23639" name="Group 103"/>
          <p:cNvGrpSpPr>
            <a:grpSpLocks/>
          </p:cNvGrpSpPr>
          <p:nvPr/>
        </p:nvGrpSpPr>
        <p:grpSpPr bwMode="auto">
          <a:xfrm>
            <a:off x="2490049" y="3884711"/>
            <a:ext cx="152400" cy="152400"/>
            <a:chOff x="864" y="2880"/>
            <a:chExt cx="96" cy="96"/>
          </a:xfrm>
        </p:grpSpPr>
        <p:sp>
          <p:nvSpPr>
            <p:cNvPr id="23641" name="Line 104"/>
            <p:cNvSpPr>
              <a:spLocks noChangeShapeType="1"/>
            </p:cNvSpPr>
            <p:nvPr/>
          </p:nvSpPr>
          <p:spPr bwMode="auto">
            <a:xfrm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  <p:sp>
          <p:nvSpPr>
            <p:cNvPr id="23642" name="Line 105"/>
            <p:cNvSpPr>
              <a:spLocks noChangeShapeType="1"/>
            </p:cNvSpPr>
            <p:nvPr/>
          </p:nvSpPr>
          <p:spPr bwMode="auto">
            <a:xfrm flipH="1">
              <a:off x="864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sz="1600" b="1">
                <a:solidFill>
                  <a:srgbClr val="009900"/>
                </a:solidFill>
                <a:latin typeface="+mn-lt"/>
              </a:endParaRPr>
            </a:p>
          </p:txBody>
        </p:sp>
      </p:grpSp>
      <p:sp>
        <p:nvSpPr>
          <p:cNvPr id="107" name="Content Placeholder 106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 latinLnBrk="1"/>
            <a:r>
              <a:rPr kumimoji="1" lang="ko-KR" altLang="ko-KR" dirty="0" smtClean="0">
                <a:solidFill>
                  <a:schemeClr val="tx1">
                    <a:lumMod val="50000"/>
                  </a:schemeClr>
                </a:solidFill>
                <a:ea typeface="굴림" pitchFamily="50" charset="-127"/>
                <a:sym typeface="Symbol" pitchFamily="18" charset="2"/>
              </a:rPr>
              <a:t>&lt; </a:t>
            </a:r>
            <a:r>
              <a:rPr kumimoji="1" lang="en-US" altLang="ko-KR" dirty="0" smtClean="0">
                <a:solidFill>
                  <a:schemeClr val="tx1">
                    <a:lumMod val="50000"/>
                  </a:schemeClr>
                </a:solidFill>
                <a:ea typeface="굴림" pitchFamily="50" charset="-127"/>
                <a:sym typeface="Symbol" pitchFamily="18" charset="2"/>
              </a:rPr>
              <a:t>Case I + Case II &gt;</a:t>
            </a:r>
          </a:p>
          <a:p>
            <a:pPr latinLnBrk="1"/>
            <a:endParaRPr kumimoji="1" lang="en-US" altLang="ko-KR" dirty="0" smtClean="0">
              <a:ea typeface="굴림" pitchFamily="50" charset="-127"/>
              <a:sym typeface="Symbol" pitchFamily="18" charset="2"/>
            </a:endParaRPr>
          </a:p>
          <a:p>
            <a:pPr latinLnBrk="1"/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 : X * S  S</a:t>
            </a:r>
          </a:p>
          <a:p>
            <a:pPr latinLnBrk="1"/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S = {(</a:t>
            </a:r>
            <a:r>
              <a:rPr kumimoji="1" lang="en-US" altLang="ko-KR" dirty="0" err="1" smtClean="0">
                <a:ea typeface="굴림" pitchFamily="50" charset="-127"/>
                <a:sym typeface="Symbol" pitchFamily="18" charset="2"/>
              </a:rPr>
              <a:t>queue.length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dirty="0" err="1">
                <a:ea typeface="굴림" pitchFamily="50" charset="-127"/>
                <a:sym typeface="Symbol" pitchFamily="18" charset="2"/>
              </a:rPr>
              <a:t>s</a:t>
            </a:r>
            <a:r>
              <a:rPr kumimoji="1" lang="en-US" altLang="ko-KR" dirty="0" err="1" smtClean="0">
                <a:ea typeface="굴림" pitchFamily="50" charset="-127"/>
                <a:sym typeface="Symbol" pitchFamily="18" charset="2"/>
              </a:rPr>
              <a:t>erver.status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) | </a:t>
            </a:r>
            <a:br>
              <a:rPr kumimoji="1" lang="en-US" altLang="ko-KR" dirty="0" smtClean="0">
                <a:ea typeface="굴림" pitchFamily="50" charset="-127"/>
                <a:sym typeface="Symbol" pitchFamily="18" charset="2"/>
              </a:rPr>
            </a:br>
            <a:r>
              <a:rPr kumimoji="1" lang="en-US" altLang="ko-KR" dirty="0" err="1" smtClean="0">
                <a:ea typeface="굴림" pitchFamily="50" charset="-127"/>
                <a:sym typeface="Symbol" pitchFamily="18" charset="2"/>
              </a:rPr>
              <a:t>queue.length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 is in [0 ... N] and </a:t>
            </a:r>
            <a:r>
              <a:rPr kumimoji="1" lang="en-US" altLang="ko-KR" dirty="0" err="1">
                <a:ea typeface="굴림" pitchFamily="50" charset="-127"/>
                <a:sym typeface="Symbol" pitchFamily="18" charset="2"/>
              </a:rPr>
              <a:t>s</a:t>
            </a:r>
            <a:r>
              <a:rPr kumimoji="1" lang="en-US" altLang="ko-KR" dirty="0" err="1" smtClean="0">
                <a:ea typeface="굴림" pitchFamily="50" charset="-127"/>
                <a:sym typeface="Symbol" pitchFamily="18" charset="2"/>
              </a:rPr>
              <a:t>erver.status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  </a:t>
            </a:r>
            <a:r>
              <a:rPr kumimoji="1" lang="en-US" altLang="ko-KR" dirty="0">
                <a:ea typeface="굴림" pitchFamily="50" charset="-127"/>
                <a:sym typeface="Symbol" pitchFamily="18" charset="2"/>
              </a:rPr>
              <a:t>[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B, F]}</a:t>
            </a:r>
          </a:p>
        </p:txBody>
      </p:sp>
      <p:sp>
        <p:nvSpPr>
          <p:cNvPr id="23640" name="Rectangle 10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CFSM State Set: queue + server</a:t>
            </a:r>
          </a:p>
        </p:txBody>
      </p:sp>
      <p:sp>
        <p:nvSpPr>
          <p:cNvPr id="108" name="Text Placeholder 10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9" name="Text Placeholder 10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2" name="Text Box 41"/>
          <p:cNvSpPr txBox="1">
            <a:spLocks noChangeArrowheads="1"/>
          </p:cNvSpPr>
          <p:nvPr/>
        </p:nvSpPr>
        <p:spPr bwMode="auto">
          <a:xfrm>
            <a:off x="2258274" y="4237058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 dirty="0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113" name="Line 20"/>
          <p:cNvSpPr>
            <a:spLocks noChangeShapeType="1"/>
          </p:cNvSpPr>
          <p:nvPr/>
        </p:nvSpPr>
        <p:spPr bwMode="auto">
          <a:xfrm>
            <a:off x="2959155" y="4570511"/>
            <a:ext cx="182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14" name="Text Box 34"/>
          <p:cNvSpPr txBox="1">
            <a:spLocks noChangeArrowheads="1"/>
          </p:cNvSpPr>
          <p:nvPr/>
        </p:nvSpPr>
        <p:spPr bwMode="auto">
          <a:xfrm>
            <a:off x="2881438" y="4371994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115" name="Line 20"/>
          <p:cNvSpPr>
            <a:spLocks noChangeShapeType="1"/>
          </p:cNvSpPr>
          <p:nvPr/>
        </p:nvSpPr>
        <p:spPr bwMode="auto">
          <a:xfrm>
            <a:off x="4626824" y="4570511"/>
            <a:ext cx="182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16" name="Text Box 34"/>
          <p:cNvSpPr txBox="1">
            <a:spLocks noChangeArrowheads="1"/>
          </p:cNvSpPr>
          <p:nvPr/>
        </p:nvSpPr>
        <p:spPr bwMode="auto">
          <a:xfrm>
            <a:off x="4549107" y="4371994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117" name="Line 20"/>
          <p:cNvSpPr>
            <a:spLocks noChangeShapeType="1"/>
          </p:cNvSpPr>
          <p:nvPr/>
        </p:nvSpPr>
        <p:spPr bwMode="auto">
          <a:xfrm>
            <a:off x="4943097" y="4570511"/>
            <a:ext cx="182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18" name="Text Box 34"/>
          <p:cNvSpPr txBox="1">
            <a:spLocks noChangeArrowheads="1"/>
          </p:cNvSpPr>
          <p:nvPr/>
        </p:nvSpPr>
        <p:spPr bwMode="auto">
          <a:xfrm>
            <a:off x="4865380" y="4371994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  <p:sp>
        <p:nvSpPr>
          <p:cNvPr id="119" name="Line 20"/>
          <p:cNvSpPr>
            <a:spLocks noChangeShapeType="1"/>
          </p:cNvSpPr>
          <p:nvPr/>
        </p:nvSpPr>
        <p:spPr bwMode="auto">
          <a:xfrm>
            <a:off x="5243567" y="4570511"/>
            <a:ext cx="182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sz="1600" b="1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20" name="Text Box 34"/>
          <p:cNvSpPr txBox="1">
            <a:spLocks noChangeArrowheads="1"/>
          </p:cNvSpPr>
          <p:nvPr/>
        </p:nvSpPr>
        <p:spPr bwMode="auto">
          <a:xfrm>
            <a:off x="5165850" y="4371994"/>
            <a:ext cx="2808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000" b="1">
                <a:solidFill>
                  <a:srgbClr val="009900"/>
                </a:solidFill>
                <a:latin typeface="+mn-lt"/>
                <a:ea typeface="굴림" pitchFamily="50" charset="-127"/>
              </a:rPr>
              <a:t>in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066800" y="10668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endParaRPr kumimoji="1" lang="en-US" altLang="ko-KR" sz="1800" baseline="-25000" dirty="0">
              <a:latin typeface="Arial" charset="0"/>
              <a:ea typeface="굴림" pitchFamily="50" charset="-127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815710"/>
              </p:ext>
            </p:extLst>
          </p:nvPr>
        </p:nvGraphicFramePr>
        <p:xfrm>
          <a:off x="3276600" y="4021138"/>
          <a:ext cx="2620963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1320480" imgH="1091880" progId="Equation.3">
                  <p:embed/>
                </p:oleObj>
              </mc:Choice>
              <mc:Fallback>
                <p:oleObj name="Equation" r:id="rId4" imgW="1320480" imgH="1091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21138"/>
                        <a:ext cx="2620963" cy="216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2819400"/>
          </a:xfrm>
        </p:spPr>
        <p:txBody>
          <a:bodyPr/>
          <a:lstStyle/>
          <a:p>
            <a:r>
              <a:rPr kumimoji="1" lang="en-US" altLang="ko-KR" dirty="0" smtClean="0">
                <a:ea typeface="굴림" pitchFamily="50" charset="-127"/>
              </a:rPr>
              <a:t>Formal specification of CFSM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CFSM = &lt; E , Q , q</a:t>
            </a:r>
            <a:r>
              <a:rPr kumimoji="1" lang="en-US" altLang="ko-KR" sz="2000" baseline="-25000" dirty="0" smtClean="0">
                <a:ea typeface="굴림" pitchFamily="50" charset="-127"/>
              </a:rPr>
              <a:t>0 </a:t>
            </a:r>
            <a:r>
              <a:rPr kumimoji="1" lang="en-US" altLang="ko-KR" sz="2000" dirty="0" smtClean="0">
                <a:ea typeface="굴림" pitchFamily="50" charset="-127"/>
              </a:rPr>
              <a:t>, 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T , {FSM} &gt;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E : Events set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Q : States set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q</a:t>
            </a:r>
            <a:r>
              <a:rPr kumimoji="1" lang="en-US" altLang="ko-KR" sz="1800" baseline="-25000" dirty="0" smtClean="0">
                <a:ea typeface="굴림" pitchFamily="50" charset="-127"/>
              </a:rPr>
              <a:t>0 </a:t>
            </a:r>
            <a:r>
              <a:rPr kumimoji="1" lang="en-US" altLang="ko-KR" sz="1800" dirty="0" smtClean="0">
                <a:ea typeface="굴림" pitchFamily="50" charset="-127"/>
              </a:rPr>
              <a:t>: Initial state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T : </a:t>
            </a:r>
            <a:r>
              <a:rPr kumimoji="1" lang="en-US" altLang="ko-KR" sz="1800" smtClean="0">
                <a:ea typeface="굴림" pitchFamily="50" charset="-127"/>
              </a:rPr>
              <a:t>Transition relations</a:t>
            </a:r>
            <a:endParaRPr kumimoji="1" lang="en-US" altLang="ko-KR" sz="1800" dirty="0" smtClean="0">
              <a:ea typeface="굴림" pitchFamily="50" charset="-127"/>
            </a:endParaRP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FSM : </a:t>
            </a:r>
            <a:r>
              <a:rPr kumimoji="1" lang="en-US" altLang="ko-KR" sz="1800" dirty="0" err="1" smtClean="0">
                <a:ea typeface="굴림" pitchFamily="50" charset="-127"/>
              </a:rPr>
              <a:t>i</a:t>
            </a:r>
            <a:r>
              <a:rPr kumimoji="1" lang="en-US" altLang="ko-KR" sz="1800" baseline="30000" dirty="0" err="1" smtClean="0">
                <a:ea typeface="굴림" pitchFamily="50" charset="-127"/>
              </a:rPr>
              <a:t>th</a:t>
            </a:r>
            <a:r>
              <a:rPr kumimoji="1" lang="en-US" altLang="ko-KR" sz="1800" dirty="0" smtClean="0">
                <a:ea typeface="굴림" pitchFamily="50" charset="-127"/>
              </a:rPr>
              <a:t> FSM</a:t>
            </a:r>
            <a:br>
              <a:rPr kumimoji="1" lang="en-US" altLang="ko-KR" sz="1800" dirty="0" smtClean="0">
                <a:ea typeface="굴림" pitchFamily="50" charset="-127"/>
              </a:rPr>
            </a:br>
            <a:endParaRPr kumimoji="1" lang="en-US" altLang="ko-KR" sz="1800" dirty="0" smtClean="0">
              <a:ea typeface="굴림" pitchFamily="50" charset="-127"/>
            </a:endParaRPr>
          </a:p>
          <a:p>
            <a:pPr marL="914400" lvl="2" indent="0">
              <a:buNone/>
            </a:pPr>
            <a:r>
              <a:rPr kumimoji="1" lang="en-US" altLang="ko-KR" sz="1800" dirty="0">
                <a:ea typeface="굴림" pitchFamily="50" charset="-127"/>
              </a:rPr>
              <a:t>W</a:t>
            </a:r>
            <a:r>
              <a:rPr kumimoji="1" lang="en-US" altLang="ko-KR" sz="1800" dirty="0" smtClean="0">
                <a:ea typeface="굴림" pitchFamily="50" charset="-127"/>
              </a:rPr>
              <a:t>ith the following constraints:</a:t>
            </a:r>
            <a:endParaRPr kumimoji="1" lang="en-US" altLang="ko-KR" sz="1800" baseline="-25000" dirty="0" smtClean="0">
              <a:ea typeface="굴림" pitchFamily="50" charset="-127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 definition of CFSM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906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ko-KR" altLang="ko-KR" dirty="0">
              <a:latin typeface="+mn-lt"/>
              <a:ea typeface="굴림" pitchFamily="50" charset="-127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197194" y="1979712"/>
            <a:ext cx="2707788" cy="1220688"/>
            <a:chOff x="5890674" y="1827312"/>
            <a:chExt cx="2707788" cy="1220688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6477000" y="2133600"/>
              <a:ext cx="1600200" cy="91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auto">
            <a:xfrm>
              <a:off x="6629400" y="2362200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A_D</a:t>
              </a:r>
            </a:p>
          </p:txBody>
        </p:sp>
        <p:sp>
          <p:nvSpPr>
            <p:cNvPr id="25605" name="Oval 5"/>
            <p:cNvSpPr>
              <a:spLocks noChangeArrowheads="1"/>
            </p:cNvSpPr>
            <p:nvPr/>
          </p:nvSpPr>
          <p:spPr bwMode="auto">
            <a:xfrm>
              <a:off x="7467600" y="2362200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A_A</a:t>
              </a:r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auto">
            <a:xfrm>
              <a:off x="7010400" y="2316163"/>
              <a:ext cx="533400" cy="123825"/>
            </a:xfrm>
            <a:custGeom>
              <a:avLst/>
              <a:gdLst>
                <a:gd name="T0" fmla="*/ 0 w 336"/>
                <a:gd name="T1" fmla="*/ 77 h 78"/>
                <a:gd name="T2" fmla="*/ 150 w 336"/>
                <a:gd name="T3" fmla="*/ 0 h 78"/>
                <a:gd name="T4" fmla="*/ 336 w 336"/>
                <a:gd name="T5" fmla="*/ 78 h 78"/>
                <a:gd name="T6" fmla="*/ 0 60000 65536"/>
                <a:gd name="T7" fmla="*/ 0 60000 65536"/>
                <a:gd name="T8" fmla="*/ 0 60000 65536"/>
                <a:gd name="T9" fmla="*/ 0 w 336"/>
                <a:gd name="T10" fmla="*/ 0 h 78"/>
                <a:gd name="T11" fmla="*/ 336 w 336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8">
                  <a:moveTo>
                    <a:pt x="0" y="77"/>
                  </a:moveTo>
                  <a:cubicBezTo>
                    <a:pt x="25" y="64"/>
                    <a:pt x="94" y="0"/>
                    <a:pt x="150" y="0"/>
                  </a:cubicBezTo>
                  <a:cubicBezTo>
                    <a:pt x="206" y="0"/>
                    <a:pt x="297" y="62"/>
                    <a:pt x="336" y="7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auto">
            <a:xfrm rot="10800000">
              <a:off x="7010400" y="2743200"/>
              <a:ext cx="533400" cy="123825"/>
            </a:xfrm>
            <a:custGeom>
              <a:avLst/>
              <a:gdLst>
                <a:gd name="T0" fmla="*/ 0 w 336"/>
                <a:gd name="T1" fmla="*/ 77 h 78"/>
                <a:gd name="T2" fmla="*/ 150 w 336"/>
                <a:gd name="T3" fmla="*/ 0 h 78"/>
                <a:gd name="T4" fmla="*/ 336 w 336"/>
                <a:gd name="T5" fmla="*/ 78 h 78"/>
                <a:gd name="T6" fmla="*/ 0 60000 65536"/>
                <a:gd name="T7" fmla="*/ 0 60000 65536"/>
                <a:gd name="T8" fmla="*/ 0 60000 65536"/>
                <a:gd name="T9" fmla="*/ 0 w 336"/>
                <a:gd name="T10" fmla="*/ 0 h 78"/>
                <a:gd name="T11" fmla="*/ 336 w 336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8">
                  <a:moveTo>
                    <a:pt x="0" y="77"/>
                  </a:moveTo>
                  <a:cubicBezTo>
                    <a:pt x="25" y="64"/>
                    <a:pt x="94" y="0"/>
                    <a:pt x="150" y="0"/>
                  </a:cubicBezTo>
                  <a:cubicBezTo>
                    <a:pt x="206" y="0"/>
                    <a:pt x="297" y="62"/>
                    <a:pt x="336" y="7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6173788" y="2576513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>
              <a:off x="8077200" y="25908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5890674" y="2361020"/>
              <a:ext cx="5709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Ball_B</a:t>
              </a:r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8022663" y="2361020"/>
              <a:ext cx="57579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Ball_A</a:t>
              </a:r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7010392" y="2742020"/>
              <a:ext cx="6254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 smtClean="0">
                  <a:latin typeface="+mn-lt"/>
                  <a:ea typeface="굴림" pitchFamily="50" charset="-127"/>
                </a:rPr>
                <a:t>/Ball_A</a:t>
              </a:r>
              <a:endParaRPr kumimoji="1" lang="en-US" altLang="ko-KR" sz="1200">
                <a:latin typeface="+mn-lt"/>
                <a:ea typeface="굴림" pitchFamily="50" charset="-127"/>
              </a:endParaRPr>
            </a:p>
          </p:txBody>
        </p: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6957474" y="2132420"/>
              <a:ext cx="5709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Ball_B</a:t>
              </a:r>
            </a:p>
          </p:txBody>
        </p:sp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6839316" y="1827312"/>
              <a:ext cx="8041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b="1">
                  <a:latin typeface="+mn-lt"/>
                  <a:ea typeface="굴림" pitchFamily="50" charset="-127"/>
                </a:rPr>
                <a:t>player_A</a:t>
              </a:r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>
              <a:off x="7924800" y="2590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</p:grp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err="1" smtClean="0">
                <a:ea typeface="굴림" pitchFamily="50" charset="-127"/>
              </a:rPr>
              <a:t>player_A</a:t>
            </a:r>
            <a:r>
              <a:rPr kumimoji="1" lang="en-US" altLang="ko-KR" dirty="0" smtClean="0">
                <a:ea typeface="굴림" pitchFamily="50" charset="-127"/>
              </a:rPr>
              <a:t> = &lt;X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, Y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, S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, 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dirty="0" smtClean="0">
                <a:ea typeface="굴림" pitchFamily="50" charset="-127"/>
              </a:rPr>
              <a:t>&gt;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err="1" smtClean="0">
                <a:ea typeface="굴림" pitchFamily="50" charset="-127"/>
              </a:rPr>
              <a:t>player_B</a:t>
            </a:r>
            <a:r>
              <a:rPr kumimoji="1" lang="en-US" altLang="ko-KR" dirty="0" smtClean="0">
                <a:ea typeface="굴림" pitchFamily="50" charset="-127"/>
              </a:rPr>
              <a:t> = &lt;X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, Y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, S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&gt;</a:t>
            </a:r>
            <a:br>
              <a:rPr kumimoji="1" lang="en-US" altLang="ko-KR" dirty="0" smtClean="0">
                <a:ea typeface="굴림" pitchFamily="50" charset="-127"/>
              </a:rPr>
            </a:br>
            <a:endParaRPr kumimoji="1" lang="en-US" altLang="ko-KR" dirty="0" smtClean="0">
              <a:ea typeface="굴림" pitchFamily="50" charset="-127"/>
            </a:endParaRP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X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 = {</a:t>
            </a:r>
            <a:r>
              <a:rPr kumimoji="1" lang="en-US" altLang="ko-KR" dirty="0" err="1" smtClean="0">
                <a:ea typeface="굴림" pitchFamily="50" charset="-127"/>
              </a:rPr>
              <a:t>Ball_B</a:t>
            </a:r>
            <a:r>
              <a:rPr kumimoji="1" lang="en-US" altLang="ko-KR" dirty="0" smtClean="0">
                <a:ea typeface="굴림" pitchFamily="50" charset="-127"/>
              </a:rPr>
              <a:t>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Y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  = {</a:t>
            </a:r>
            <a:r>
              <a:rPr kumimoji="1" lang="en-US" altLang="ko-KR" dirty="0" err="1" smtClean="0">
                <a:ea typeface="굴림" pitchFamily="50" charset="-127"/>
              </a:rPr>
              <a:t>Ball_A</a:t>
            </a:r>
            <a:r>
              <a:rPr kumimoji="1" lang="en-US" altLang="ko-KR" dirty="0" smtClean="0">
                <a:ea typeface="굴림" pitchFamily="50" charset="-127"/>
              </a:rPr>
              <a:t>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S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 = {A_A, A_D}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baseline="-25000" dirty="0" smtClean="0">
                <a:ea typeface="굴림" pitchFamily="50" charset="-127"/>
              </a:rPr>
              <a:t>A 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baseline="-25000" dirty="0" smtClean="0">
                <a:ea typeface="굴림" pitchFamily="50" charset="-127"/>
              </a:rPr>
              <a:t>A</a:t>
            </a:r>
            <a:r>
              <a:rPr kumimoji="1" lang="en-US" altLang="ko-KR" dirty="0" smtClean="0">
                <a:ea typeface="굴림" pitchFamily="50" charset="-127"/>
              </a:rPr>
              <a:t> : exercise</a:t>
            </a:r>
          </a:p>
          <a:p>
            <a:pPr>
              <a:buClr>
                <a:schemeClr val="accent1"/>
              </a:buClr>
              <a:buSzPct val="70000"/>
            </a:pPr>
            <a:endParaRPr kumimoji="1" lang="en-US" altLang="ko-KR" dirty="0" smtClean="0">
              <a:ea typeface="굴림" pitchFamily="50" charset="-127"/>
            </a:endParaRP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X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 = {</a:t>
            </a:r>
            <a:r>
              <a:rPr kumimoji="1" lang="en-US" altLang="ko-KR" dirty="0" err="1" smtClean="0">
                <a:ea typeface="굴림" pitchFamily="50" charset="-127"/>
              </a:rPr>
              <a:t>Ball_A</a:t>
            </a:r>
            <a:r>
              <a:rPr kumimoji="1" lang="en-US" altLang="ko-KR" dirty="0" smtClean="0">
                <a:ea typeface="굴림" pitchFamily="50" charset="-127"/>
              </a:rPr>
              <a:t>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Y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  = {</a:t>
            </a:r>
            <a:r>
              <a:rPr kumimoji="1" lang="en-US" altLang="ko-KR" dirty="0" err="1" smtClean="0">
                <a:ea typeface="굴림" pitchFamily="50" charset="-127"/>
              </a:rPr>
              <a:t>Ball_B</a:t>
            </a:r>
            <a:r>
              <a:rPr kumimoji="1" lang="en-US" altLang="ko-KR" dirty="0" smtClean="0">
                <a:ea typeface="굴림" pitchFamily="50" charset="-127"/>
              </a:rPr>
              <a:t>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S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 = {B_A, B_D}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baseline="-25000" dirty="0" smtClean="0">
                <a:ea typeface="굴림" pitchFamily="50" charset="-127"/>
              </a:rPr>
              <a:t>B</a:t>
            </a:r>
            <a:r>
              <a:rPr kumimoji="1" lang="en-US" altLang="ko-KR" dirty="0" smtClean="0">
                <a:ea typeface="굴림" pitchFamily="50" charset="-127"/>
              </a:rPr>
              <a:t> : exercise</a:t>
            </a:r>
            <a:endParaRPr kumimoji="1" lang="ko-KR" altLang="ko-KR" dirty="0" smtClean="0">
              <a:ea typeface="굴림" pitchFamily="50" charset="-127"/>
            </a:endParaRPr>
          </a:p>
          <a:p>
            <a:endParaRPr lang="es-AR" dirty="0"/>
          </a:p>
        </p:txBody>
      </p:sp>
      <p:sp>
        <p:nvSpPr>
          <p:cNvPr id="25629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077200" cy="685799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Example: Synchronous Machine of ping-pong players</a:t>
            </a:r>
            <a:endParaRPr lang="en-US" dirty="0" smtClean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34" name="Group 33"/>
          <p:cNvGrpSpPr/>
          <p:nvPr/>
        </p:nvGrpSpPr>
        <p:grpSpPr>
          <a:xfrm>
            <a:off x="3225238" y="3732312"/>
            <a:ext cx="2703026" cy="1220688"/>
            <a:chOff x="6044638" y="3579912"/>
            <a:chExt cx="2703026" cy="1220688"/>
          </a:xfrm>
        </p:grpSpPr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6629400" y="3886200"/>
              <a:ext cx="1600200" cy="91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16" name="Oval 16"/>
            <p:cNvSpPr>
              <a:spLocks noChangeArrowheads="1"/>
            </p:cNvSpPr>
            <p:nvPr/>
          </p:nvSpPr>
          <p:spPr bwMode="auto">
            <a:xfrm>
              <a:off x="6781800" y="4114800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B_D</a:t>
              </a:r>
            </a:p>
          </p:txBody>
        </p:sp>
        <p:sp>
          <p:nvSpPr>
            <p:cNvPr id="25617" name="Oval 17"/>
            <p:cNvSpPr>
              <a:spLocks noChangeArrowheads="1"/>
            </p:cNvSpPr>
            <p:nvPr/>
          </p:nvSpPr>
          <p:spPr bwMode="auto">
            <a:xfrm>
              <a:off x="7620000" y="4114800"/>
              <a:ext cx="4572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B_A</a:t>
              </a:r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auto">
            <a:xfrm>
              <a:off x="7162800" y="4068763"/>
              <a:ext cx="533400" cy="123825"/>
            </a:xfrm>
            <a:custGeom>
              <a:avLst/>
              <a:gdLst>
                <a:gd name="T0" fmla="*/ 0 w 336"/>
                <a:gd name="T1" fmla="*/ 77 h 78"/>
                <a:gd name="T2" fmla="*/ 150 w 336"/>
                <a:gd name="T3" fmla="*/ 0 h 78"/>
                <a:gd name="T4" fmla="*/ 336 w 336"/>
                <a:gd name="T5" fmla="*/ 78 h 78"/>
                <a:gd name="T6" fmla="*/ 0 60000 65536"/>
                <a:gd name="T7" fmla="*/ 0 60000 65536"/>
                <a:gd name="T8" fmla="*/ 0 60000 65536"/>
                <a:gd name="T9" fmla="*/ 0 w 336"/>
                <a:gd name="T10" fmla="*/ 0 h 78"/>
                <a:gd name="T11" fmla="*/ 336 w 336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8">
                  <a:moveTo>
                    <a:pt x="0" y="77"/>
                  </a:moveTo>
                  <a:cubicBezTo>
                    <a:pt x="25" y="64"/>
                    <a:pt x="94" y="0"/>
                    <a:pt x="150" y="0"/>
                  </a:cubicBezTo>
                  <a:cubicBezTo>
                    <a:pt x="206" y="0"/>
                    <a:pt x="297" y="62"/>
                    <a:pt x="336" y="7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auto">
            <a:xfrm rot="10800000">
              <a:off x="7162800" y="4495800"/>
              <a:ext cx="533400" cy="123825"/>
            </a:xfrm>
            <a:custGeom>
              <a:avLst/>
              <a:gdLst>
                <a:gd name="T0" fmla="*/ 0 w 336"/>
                <a:gd name="T1" fmla="*/ 77 h 78"/>
                <a:gd name="T2" fmla="*/ 150 w 336"/>
                <a:gd name="T3" fmla="*/ 0 h 78"/>
                <a:gd name="T4" fmla="*/ 336 w 336"/>
                <a:gd name="T5" fmla="*/ 78 h 78"/>
                <a:gd name="T6" fmla="*/ 0 60000 65536"/>
                <a:gd name="T7" fmla="*/ 0 60000 65536"/>
                <a:gd name="T8" fmla="*/ 0 60000 65536"/>
                <a:gd name="T9" fmla="*/ 0 w 336"/>
                <a:gd name="T10" fmla="*/ 0 h 78"/>
                <a:gd name="T11" fmla="*/ 336 w 336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8">
                  <a:moveTo>
                    <a:pt x="0" y="77"/>
                  </a:moveTo>
                  <a:cubicBezTo>
                    <a:pt x="25" y="64"/>
                    <a:pt x="94" y="0"/>
                    <a:pt x="150" y="0"/>
                  </a:cubicBezTo>
                  <a:cubicBezTo>
                    <a:pt x="206" y="0"/>
                    <a:pt x="297" y="62"/>
                    <a:pt x="336" y="7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>
              <a:off x="6329363" y="4405313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>
              <a:off x="8229600" y="43434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6044638" y="4189820"/>
              <a:ext cx="57579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Ball_A</a:t>
              </a:r>
            </a:p>
          </p:txBody>
        </p: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8176674" y="4113620"/>
              <a:ext cx="5709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Ball_B</a:t>
              </a:r>
            </a:p>
          </p:txBody>
        </p:sp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7164403" y="4494620"/>
              <a:ext cx="62068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/</a:t>
              </a:r>
              <a:r>
                <a:rPr kumimoji="1" lang="en-US" altLang="ko-KR" sz="1200" smtClean="0">
                  <a:latin typeface="+mn-lt"/>
                  <a:ea typeface="굴림" pitchFamily="50" charset="-127"/>
                </a:rPr>
                <a:t>Ball_B</a:t>
              </a:r>
              <a:endParaRPr kumimoji="1" lang="en-US" altLang="ko-KR" sz="1200">
                <a:latin typeface="+mn-lt"/>
                <a:ea typeface="굴림" pitchFamily="50" charset="-127"/>
              </a:endParaRPr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7108263" y="3885020"/>
              <a:ext cx="57579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200">
                  <a:latin typeface="+mn-lt"/>
                  <a:ea typeface="굴림" pitchFamily="50" charset="-127"/>
                </a:rPr>
                <a:t>Ball_A</a:t>
              </a:r>
            </a:p>
          </p:txBody>
        </p:sp>
        <p:sp>
          <p:nvSpPr>
            <p:cNvPr id="25626" name="Text Box 26"/>
            <p:cNvSpPr txBox="1">
              <a:spLocks noChangeArrowheads="1"/>
            </p:cNvSpPr>
            <p:nvPr/>
          </p:nvSpPr>
          <p:spPr bwMode="auto">
            <a:xfrm>
              <a:off x="6994121" y="3579912"/>
              <a:ext cx="7993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b="1">
                  <a:latin typeface="+mn-lt"/>
                  <a:ea typeface="굴림" pitchFamily="50" charset="-127"/>
                </a:rPr>
                <a:t>player_B</a:t>
              </a:r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8077200" y="43434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System Dynamics : A </a:t>
            </a:r>
            <a:r>
              <a:rPr kumimoji="1" lang="en-US" altLang="ko-KR" dirty="0" smtClean="0">
                <a:solidFill>
                  <a:srgbClr val="FF3300"/>
                </a:solidFill>
                <a:ea typeface="굴림" pitchFamily="50" charset="-127"/>
              </a:rPr>
              <a:t>sequence</a:t>
            </a:r>
            <a:r>
              <a:rPr kumimoji="1" lang="en-US" altLang="ko-KR" dirty="0" smtClean="0">
                <a:ea typeface="굴림" pitchFamily="50" charset="-127"/>
              </a:rPr>
              <a:t> of </a:t>
            </a:r>
            <a:r>
              <a:rPr kumimoji="1" lang="en-US" altLang="ko-KR" b="1" dirty="0" smtClean="0">
                <a:ea typeface="굴림" pitchFamily="50" charset="-127"/>
              </a:rPr>
              <a:t>S</a:t>
            </a:r>
            <a:r>
              <a:rPr kumimoji="1" lang="en-US" altLang="ko-KR" dirty="0" smtClean="0">
                <a:ea typeface="굴림" pitchFamily="50" charset="-127"/>
              </a:rPr>
              <a:t>tate transitions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Model : A set of </a:t>
            </a:r>
            <a:r>
              <a:rPr kumimoji="1" lang="en-US" altLang="ko-KR" dirty="0" smtClean="0">
                <a:solidFill>
                  <a:srgbClr val="FF3300"/>
                </a:solidFill>
                <a:ea typeface="굴림" pitchFamily="50" charset="-127"/>
              </a:rPr>
              <a:t>rules </a:t>
            </a:r>
            <a:r>
              <a:rPr kumimoji="1" lang="en-US" altLang="ko-KR" dirty="0" smtClean="0">
                <a:ea typeface="굴림" pitchFamily="50" charset="-127"/>
              </a:rPr>
              <a:t>for a </a:t>
            </a:r>
            <a:r>
              <a:rPr kumimoji="1" lang="en-US" altLang="ko-KR" b="1" dirty="0" smtClean="0">
                <a:ea typeface="굴림" pitchFamily="50" charset="-127"/>
              </a:rPr>
              <a:t>S</a:t>
            </a:r>
            <a:r>
              <a:rPr kumimoji="1" lang="en-US" altLang="ko-KR" dirty="0" smtClean="0">
                <a:ea typeface="굴림" pitchFamily="50" charset="-127"/>
              </a:rPr>
              <a:t>tate transition</a:t>
            </a:r>
          </a:p>
          <a:p>
            <a:endParaRPr lang="es-AR" dirty="0"/>
          </a:p>
        </p:txBody>
      </p:sp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System dynamics Paradigms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noFill/>
        </p:spPr>
        <p:txBody>
          <a:bodyPr/>
          <a:lstStyle/>
          <a:p>
            <a:r>
              <a:rPr lang="es-AR" dirty="0" err="1" smtClean="0">
                <a:latin typeface="+mj-lt"/>
              </a:rPr>
              <a:t>Review</a:t>
            </a:r>
            <a:endParaRPr lang="es-AR" dirty="0">
              <a:latin typeface="+mj-lt"/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noFill/>
        </p:spPr>
        <p:txBody>
          <a:bodyPr/>
          <a:lstStyle/>
          <a:p>
            <a:endParaRPr lang="es-AR"/>
          </a:p>
        </p:txBody>
      </p:sp>
      <p:pic>
        <p:nvPicPr>
          <p:cNvPr id="11267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981200"/>
            <a:ext cx="83566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1465262" y="2803525"/>
            <a:ext cx="793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Differential </a:t>
            </a:r>
          </a:p>
          <a:p>
            <a:pPr eaLnBrk="1" latinLnBrk="1" hangingPunct="1"/>
            <a:r>
              <a:rPr kumimoji="1" lang="en-US" altLang="ko-KR" sz="12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Equations </a:t>
            </a:r>
          </a:p>
          <a:p>
            <a:pPr eaLnBrk="1" latinLnBrk="1" hangingPunct="1"/>
            <a:r>
              <a:rPr kumimoji="1" lang="en-US" altLang="ko-KR" sz="12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(physical </a:t>
            </a:r>
          </a:p>
          <a:p>
            <a:pPr eaLnBrk="1" latinLnBrk="1" hangingPunct="1"/>
            <a:r>
              <a:rPr kumimoji="1" lang="en-US" altLang="ko-KR" sz="12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system)</a:t>
            </a:r>
          </a:p>
        </p:txBody>
      </p:sp>
      <p:sp>
        <p:nvSpPr>
          <p:cNvPr id="11269" name="Rectangle 12"/>
          <p:cNvSpPr>
            <a:spLocks noChangeArrowheads="1"/>
          </p:cNvSpPr>
          <p:nvPr/>
        </p:nvSpPr>
        <p:spPr bwMode="auto">
          <a:xfrm>
            <a:off x="5137150" y="2803525"/>
            <a:ext cx="863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Difference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Equations 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(sampled 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system)</a:t>
            </a: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1536700" y="4340225"/>
            <a:ext cx="817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000" b="1">
                <a:solidFill>
                  <a:srgbClr val="FF3300"/>
                </a:solidFill>
                <a:latin typeface="+mn-lt"/>
                <a:ea typeface="굴림" pitchFamily="50" charset="-127"/>
              </a:rPr>
              <a:t>Timed Automata,</a:t>
            </a:r>
          </a:p>
          <a:p>
            <a:pPr eaLnBrk="1" latinLnBrk="1" hangingPunct="1"/>
            <a:r>
              <a:rPr kumimoji="1" lang="en-US" altLang="ko-KR" sz="1000" b="1">
                <a:solidFill>
                  <a:srgbClr val="FF3300"/>
                </a:solidFill>
                <a:latin typeface="+mn-lt"/>
                <a:ea typeface="굴림" pitchFamily="50" charset="-127"/>
              </a:rPr>
              <a:t>DEVS</a:t>
            </a:r>
          </a:p>
        </p:txBody>
      </p:sp>
      <p:pic>
        <p:nvPicPr>
          <p:cNvPr id="11271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12000"/>
          </a:blip>
          <a:srcRect r="3792"/>
          <a:stretch>
            <a:fillRect/>
          </a:stretch>
        </p:blipFill>
        <p:spPr bwMode="auto">
          <a:xfrm>
            <a:off x="6646862" y="2084388"/>
            <a:ext cx="290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5199062" y="4530725"/>
            <a:ext cx="5762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Digital 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System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(Digital  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Voice,</a:t>
            </a:r>
          </a:p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FSM)</a:t>
            </a:r>
          </a:p>
        </p:txBody>
      </p:sp>
      <p:pic>
        <p:nvPicPr>
          <p:cNvPr id="11273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12000"/>
          </a:blip>
          <a:srcRect r="3792"/>
          <a:stretch>
            <a:fillRect/>
          </a:stretch>
        </p:blipFill>
        <p:spPr bwMode="auto">
          <a:xfrm>
            <a:off x="3192462" y="2082800"/>
            <a:ext cx="290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17"/>
          <p:cNvSpPr>
            <a:spLocks noChangeArrowheads="1"/>
          </p:cNvSpPr>
          <p:nvPr/>
        </p:nvSpPr>
        <p:spPr bwMode="auto">
          <a:xfrm>
            <a:off x="4424362" y="2316163"/>
            <a:ext cx="793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CVDS</a:t>
            </a:r>
          </a:p>
        </p:txBody>
      </p:sp>
      <p:sp>
        <p:nvSpPr>
          <p:cNvPr id="11275" name="Rectangle 18"/>
          <p:cNvSpPr>
            <a:spLocks noChangeArrowheads="1"/>
          </p:cNvSpPr>
          <p:nvPr/>
        </p:nvSpPr>
        <p:spPr bwMode="auto">
          <a:xfrm>
            <a:off x="7729537" y="2316163"/>
            <a:ext cx="793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DTDS</a:t>
            </a:r>
          </a:p>
        </p:txBody>
      </p:sp>
      <p:sp>
        <p:nvSpPr>
          <p:cNvPr id="11276" name="Rectangle 19"/>
          <p:cNvSpPr>
            <a:spLocks noChangeArrowheads="1"/>
          </p:cNvSpPr>
          <p:nvPr/>
        </p:nvSpPr>
        <p:spPr bwMode="auto">
          <a:xfrm>
            <a:off x="7729537" y="3879850"/>
            <a:ext cx="793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DDS</a:t>
            </a:r>
          </a:p>
        </p:txBody>
      </p:sp>
      <p:sp>
        <p:nvSpPr>
          <p:cNvPr id="11277" name="Rectangle 20"/>
          <p:cNvSpPr>
            <a:spLocks noChangeArrowheads="1"/>
          </p:cNvSpPr>
          <p:nvPr/>
        </p:nvSpPr>
        <p:spPr bwMode="auto">
          <a:xfrm>
            <a:off x="4416425" y="3879850"/>
            <a:ext cx="793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200" b="1">
                <a:solidFill>
                  <a:srgbClr val="FF3300"/>
                </a:solidFill>
                <a:latin typeface="+mn-lt"/>
                <a:ea typeface="굴림" pitchFamily="50" charset="-127"/>
              </a:rPr>
              <a:t>DEDS</a:t>
            </a:r>
          </a:p>
        </p:txBody>
      </p:sp>
      <p:sp>
        <p:nvSpPr>
          <p:cNvPr id="11278" name="Rectangle 3"/>
          <p:cNvSpPr>
            <a:spLocks noChangeArrowheads="1"/>
          </p:cNvSpPr>
          <p:nvPr/>
        </p:nvSpPr>
        <p:spPr bwMode="auto">
          <a:xfrm>
            <a:off x="990600" y="990600"/>
            <a:ext cx="77724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endParaRPr kumimoji="1" lang="en-US" altLang="ko-KR" dirty="0">
              <a:latin typeface="+mn-lt"/>
              <a:ea typeface="굴림" pitchFamily="50" charset="-127"/>
            </a:endParaRPr>
          </a:p>
        </p:txBody>
      </p: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6986806" y="14478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 b="1" dirty="0">
                <a:latin typeface="+mn-lt"/>
                <a:ea typeface="굴림" pitchFamily="50" charset="-127"/>
              </a:rPr>
              <a:t>System   </a:t>
            </a:r>
            <a:endParaRPr kumimoji="1" lang="en-US" altLang="ko-KR" sz="1200" b="1" dirty="0">
              <a:latin typeface="+mn-lt"/>
              <a:ea typeface="굴림" pitchFamily="50" charset="-127"/>
            </a:endParaRPr>
          </a:p>
        </p:txBody>
      </p:sp>
      <p:sp>
        <p:nvSpPr>
          <p:cNvPr id="11280" name="Rectangle 5"/>
          <p:cNvSpPr>
            <a:spLocks noChangeArrowheads="1"/>
          </p:cNvSpPr>
          <p:nvPr/>
        </p:nvSpPr>
        <p:spPr bwMode="auto">
          <a:xfrm>
            <a:off x="7825006" y="1447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S</a:t>
            </a:r>
            <a:endParaRPr kumimoji="1" lang="en-US" altLang="ko-KR" sz="1600" b="1">
              <a:latin typeface="+mn-lt"/>
              <a:ea typeface="굴림" pitchFamily="50" charset="-127"/>
            </a:endParaRPr>
          </a:p>
        </p:txBody>
      </p:sp>
      <p:sp>
        <p:nvSpPr>
          <p:cNvPr id="11281" name="Line 6"/>
          <p:cNvSpPr>
            <a:spLocks noChangeShapeType="1"/>
          </p:cNvSpPr>
          <p:nvPr/>
        </p:nvSpPr>
        <p:spPr bwMode="auto">
          <a:xfrm>
            <a:off x="6758206" y="16367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b="1">
              <a:latin typeface="+mn-lt"/>
            </a:endParaRPr>
          </a:p>
        </p:txBody>
      </p:sp>
      <p:sp>
        <p:nvSpPr>
          <p:cNvPr id="11282" name="Line 7"/>
          <p:cNvSpPr>
            <a:spLocks noChangeShapeType="1"/>
          </p:cNvSpPr>
          <p:nvPr/>
        </p:nvSpPr>
        <p:spPr bwMode="auto">
          <a:xfrm>
            <a:off x="8144093" y="165893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b="1">
              <a:latin typeface="+mn-lt"/>
            </a:endParaRPr>
          </a:p>
        </p:txBody>
      </p:sp>
      <p:sp>
        <p:nvSpPr>
          <p:cNvPr id="11283" name="Text Box 8"/>
          <p:cNvSpPr txBox="1">
            <a:spLocks noChangeArrowheads="1"/>
          </p:cNvSpPr>
          <p:nvPr/>
        </p:nvSpPr>
        <p:spPr bwMode="auto">
          <a:xfrm>
            <a:off x="6467693" y="1500188"/>
            <a:ext cx="2776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X</a:t>
            </a:r>
          </a:p>
        </p:txBody>
      </p:sp>
      <p:sp>
        <p:nvSpPr>
          <p:cNvPr id="11284" name="Text Box 9"/>
          <p:cNvSpPr txBox="1">
            <a:spLocks noChangeArrowheads="1"/>
          </p:cNvSpPr>
          <p:nvPr/>
        </p:nvSpPr>
        <p:spPr bwMode="auto">
          <a:xfrm>
            <a:off x="8337768" y="1503363"/>
            <a:ext cx="2728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225675" y="11430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3780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D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2162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</a:t>
            </a:r>
          </a:p>
        </p:txBody>
      </p:sp>
      <p:sp>
        <p:nvSpPr>
          <p:cNvPr id="26629" name="Freeform 5"/>
          <p:cNvSpPr>
            <a:spLocks/>
          </p:cNvSpPr>
          <p:nvPr/>
        </p:nvSpPr>
        <p:spPr bwMode="auto">
          <a:xfrm>
            <a:off x="2759075" y="1325562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 rot="10800000">
            <a:off x="2759075" y="1752600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759067" y="1751419"/>
            <a:ext cx="6254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smtClean="0">
                <a:latin typeface="+mn-lt"/>
                <a:ea typeface="굴림" pitchFamily="50" charset="-127"/>
              </a:rPr>
              <a:t>/Ball_A</a:t>
            </a:r>
            <a:endParaRPr kumimoji="1" lang="en-US" altLang="ko-KR" sz="1200">
              <a:latin typeface="+mn-lt"/>
              <a:ea typeface="굴림" pitchFamily="50" charset="-127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706149" y="1141819"/>
            <a:ext cx="570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566988" y="838200"/>
            <a:ext cx="846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player_A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5273675" y="11430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54260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D</a:t>
            </a: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62642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</a:t>
            </a:r>
          </a:p>
        </p:txBody>
      </p:sp>
      <p:sp>
        <p:nvSpPr>
          <p:cNvPr id="26637" name="Freeform 13"/>
          <p:cNvSpPr>
            <a:spLocks/>
          </p:cNvSpPr>
          <p:nvPr/>
        </p:nvSpPr>
        <p:spPr bwMode="auto">
          <a:xfrm>
            <a:off x="5807075" y="1325562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 rot="10800000">
            <a:off x="5807075" y="1752600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808678" y="1751419"/>
            <a:ext cx="620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smtClean="0">
                <a:latin typeface="+mn-lt"/>
                <a:ea typeface="굴림" pitchFamily="50" charset="-127"/>
              </a:rPr>
              <a:t>/Ball_B</a:t>
            </a:r>
            <a:endParaRPr kumimoji="1" lang="en-US" altLang="ko-KR" sz="1200">
              <a:latin typeface="+mn-lt"/>
              <a:ea typeface="굴림" pitchFamily="50" charset="-127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52538" y="1141819"/>
            <a:ext cx="575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619750" y="838200"/>
            <a:ext cx="836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player_B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825875" y="137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4968875" y="137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4968875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3825875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4054475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4130675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749675" y="1066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664075" y="1066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749675" y="1524000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664075" y="1524000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685204" y="5818745"/>
            <a:ext cx="45020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800" dirty="0">
                <a:latin typeface="+mn-lt"/>
                <a:ea typeface="굴림" pitchFamily="50" charset="-127"/>
              </a:rPr>
              <a:t>Problem : </a:t>
            </a:r>
            <a:r>
              <a:rPr kumimoji="1" lang="en-US" altLang="ko-KR" sz="1800" dirty="0" err="1">
                <a:latin typeface="+mn-lt"/>
                <a:ea typeface="굴림" pitchFamily="50" charset="-127"/>
              </a:rPr>
              <a:t>player_A</a:t>
            </a:r>
            <a:r>
              <a:rPr kumimoji="1" lang="ko-KR" altLang="en-US" sz="1800" dirty="0">
                <a:latin typeface="+mn-lt"/>
                <a:ea typeface="굴림" pitchFamily="50" charset="-127"/>
              </a:rPr>
              <a:t> output: </a:t>
            </a:r>
            <a:r>
              <a:rPr kumimoji="1" lang="en-US" altLang="ko-KR" sz="1800" dirty="0" err="1">
                <a:latin typeface="+mn-lt"/>
                <a:ea typeface="굴림" pitchFamily="50" charset="-127"/>
              </a:rPr>
              <a:t>Ball_A</a:t>
            </a:r>
            <a:r>
              <a:rPr kumimoji="1" lang="en-US" altLang="ko-KR" sz="1800" dirty="0">
                <a:latin typeface="+mn-lt"/>
                <a:ea typeface="굴림" pitchFamily="50" charset="-127"/>
              </a:rPr>
              <a:t>. </a:t>
            </a:r>
            <a:r>
              <a:rPr kumimoji="1" lang="en-US" altLang="ko-KR" sz="1800" b="1" dirty="0">
                <a:solidFill>
                  <a:srgbClr val="FF3300"/>
                </a:solidFill>
                <a:latin typeface="+mn-lt"/>
                <a:ea typeface="굴림" pitchFamily="50" charset="-127"/>
              </a:rPr>
              <a:t>Transition ?</a:t>
            </a: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3048000" y="2903537"/>
            <a:ext cx="1428750" cy="341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A_A, B_D</a:t>
            </a:r>
          </a:p>
        </p:txBody>
      </p:sp>
      <p:sp>
        <p:nvSpPr>
          <p:cNvPr id="26654" name="Oval 30"/>
          <p:cNvSpPr>
            <a:spLocks noChangeArrowheads="1"/>
          </p:cNvSpPr>
          <p:nvPr/>
        </p:nvSpPr>
        <p:spPr bwMode="auto">
          <a:xfrm>
            <a:off x="5505450" y="2903537"/>
            <a:ext cx="1428750" cy="341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A_D, B_A</a:t>
            </a:r>
          </a:p>
        </p:txBody>
      </p:sp>
      <p:sp>
        <p:nvSpPr>
          <p:cNvPr id="26655" name="Freeform 31"/>
          <p:cNvSpPr>
            <a:spLocks/>
          </p:cNvSpPr>
          <p:nvPr/>
        </p:nvSpPr>
        <p:spPr bwMode="auto">
          <a:xfrm>
            <a:off x="4191000" y="2835275"/>
            <a:ext cx="1543050" cy="119062"/>
          </a:xfrm>
          <a:custGeom>
            <a:avLst/>
            <a:gdLst>
              <a:gd name="T0" fmla="*/ 0 w 1296"/>
              <a:gd name="T1" fmla="*/ 115 h 116"/>
              <a:gd name="T2" fmla="*/ 672 w 1296"/>
              <a:gd name="T3" fmla="*/ 0 h 116"/>
              <a:gd name="T4" fmla="*/ 1296 w 1296"/>
              <a:gd name="T5" fmla="*/ 116 h 116"/>
              <a:gd name="T6" fmla="*/ 0 60000 65536"/>
              <a:gd name="T7" fmla="*/ 0 60000 65536"/>
              <a:gd name="T8" fmla="*/ 0 60000 65536"/>
              <a:gd name="T9" fmla="*/ 0 w 1296"/>
              <a:gd name="T10" fmla="*/ 0 h 116"/>
              <a:gd name="T11" fmla="*/ 1296 w 1296"/>
              <a:gd name="T12" fmla="*/ 116 h 1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116">
                <a:moveTo>
                  <a:pt x="0" y="115"/>
                </a:moveTo>
                <a:cubicBezTo>
                  <a:pt x="112" y="96"/>
                  <a:pt x="456" y="0"/>
                  <a:pt x="672" y="0"/>
                </a:cubicBezTo>
                <a:cubicBezTo>
                  <a:pt x="888" y="0"/>
                  <a:pt x="1166" y="92"/>
                  <a:pt x="1296" y="1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 rot="10800000">
            <a:off x="4198938" y="3214687"/>
            <a:ext cx="1543050" cy="117475"/>
          </a:xfrm>
          <a:custGeom>
            <a:avLst/>
            <a:gdLst>
              <a:gd name="T0" fmla="*/ 0 w 1296"/>
              <a:gd name="T1" fmla="*/ 115 h 116"/>
              <a:gd name="T2" fmla="*/ 672 w 1296"/>
              <a:gd name="T3" fmla="*/ 0 h 116"/>
              <a:gd name="T4" fmla="*/ 1296 w 1296"/>
              <a:gd name="T5" fmla="*/ 116 h 116"/>
              <a:gd name="T6" fmla="*/ 0 60000 65536"/>
              <a:gd name="T7" fmla="*/ 0 60000 65536"/>
              <a:gd name="T8" fmla="*/ 0 60000 65536"/>
              <a:gd name="T9" fmla="*/ 0 w 1296"/>
              <a:gd name="T10" fmla="*/ 0 h 116"/>
              <a:gd name="T11" fmla="*/ 1296 w 1296"/>
              <a:gd name="T12" fmla="*/ 116 h 1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116">
                <a:moveTo>
                  <a:pt x="0" y="115"/>
                </a:moveTo>
                <a:cubicBezTo>
                  <a:pt x="112" y="96"/>
                  <a:pt x="456" y="0"/>
                  <a:pt x="672" y="0"/>
                </a:cubicBezTo>
                <a:cubicBezTo>
                  <a:pt x="888" y="0"/>
                  <a:pt x="1166" y="92"/>
                  <a:pt x="1296" y="1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614675" y="2605187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4619484" y="3286224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 err="1">
                <a:latin typeface="+mn-lt"/>
                <a:ea typeface="굴림" pitchFamily="50" charset="-127"/>
              </a:rPr>
              <a:t>Ball_B</a:t>
            </a:r>
            <a:endParaRPr kumimoji="1" lang="en-US" altLang="ko-KR" sz="1400" dirty="0">
              <a:latin typeface="+mn-lt"/>
              <a:ea typeface="굴림" pitchFamily="50" charset="-127"/>
            </a:endParaRP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2133600" y="2858075"/>
            <a:ext cx="7579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2000" b="1" dirty="0">
                <a:latin typeface="+mn-lt"/>
                <a:ea typeface="굴림" pitchFamily="50" charset="-127"/>
              </a:rPr>
              <a:t>CFSM</a:t>
            </a:r>
          </a:p>
        </p:txBody>
      </p:sp>
      <p:sp>
        <p:nvSpPr>
          <p:cNvPr id="26661" name="Oval 37"/>
          <p:cNvSpPr>
            <a:spLocks noChangeArrowheads="1"/>
          </p:cNvSpPr>
          <p:nvPr/>
        </p:nvSpPr>
        <p:spPr bwMode="auto">
          <a:xfrm>
            <a:off x="3505200" y="4996422"/>
            <a:ext cx="914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A_A</a:t>
            </a:r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5257800" y="4996422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A_D</a:t>
            </a:r>
          </a:p>
        </p:txBody>
      </p:sp>
      <p:sp>
        <p:nvSpPr>
          <p:cNvPr id="26663" name="Freeform 39"/>
          <p:cNvSpPr>
            <a:spLocks/>
          </p:cNvSpPr>
          <p:nvPr/>
        </p:nvSpPr>
        <p:spPr bwMode="auto">
          <a:xfrm>
            <a:off x="4354513" y="4966260"/>
            <a:ext cx="990600" cy="152400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4517223" y="4690442"/>
            <a:ext cx="6254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>
                <a:latin typeface="+mn-lt"/>
                <a:ea typeface="굴림" pitchFamily="50" charset="-127"/>
              </a:rPr>
              <a:t>/</a:t>
            </a:r>
            <a:r>
              <a:rPr kumimoji="1" lang="en-US" altLang="ko-KR" sz="1200" smtClean="0">
                <a:latin typeface="+mn-lt"/>
                <a:ea typeface="굴림" pitchFamily="50" charset="-127"/>
              </a:rPr>
              <a:t>Ball_A</a:t>
            </a:r>
            <a:endParaRPr kumimoji="1" lang="en-US" altLang="ko-KR" sz="1200" dirty="0">
              <a:latin typeface="+mn-lt"/>
              <a:ea typeface="굴림" pitchFamily="50" charset="-127"/>
            </a:endParaRPr>
          </a:p>
        </p:txBody>
      </p:sp>
      <p:sp>
        <p:nvSpPr>
          <p:cNvPr id="26673" name="Rectangle 4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CFSM for the ping-pong example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225675" y="11430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3780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D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2162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</a:t>
            </a:r>
          </a:p>
        </p:txBody>
      </p:sp>
      <p:sp>
        <p:nvSpPr>
          <p:cNvPr id="26629" name="Freeform 5"/>
          <p:cNvSpPr>
            <a:spLocks/>
          </p:cNvSpPr>
          <p:nvPr/>
        </p:nvSpPr>
        <p:spPr bwMode="auto">
          <a:xfrm>
            <a:off x="2759075" y="1325562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 rot="10800000">
            <a:off x="2759075" y="1752600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759067" y="1751419"/>
            <a:ext cx="6254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smtClean="0">
                <a:latin typeface="+mn-lt"/>
                <a:ea typeface="굴림" pitchFamily="50" charset="-127"/>
              </a:rPr>
              <a:t>/Ball_A</a:t>
            </a:r>
            <a:endParaRPr kumimoji="1" lang="en-US" altLang="ko-KR" sz="1200">
              <a:latin typeface="+mn-lt"/>
              <a:ea typeface="굴림" pitchFamily="50" charset="-127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706149" y="1141819"/>
            <a:ext cx="570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566988" y="838200"/>
            <a:ext cx="846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player_A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5273675" y="11430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54260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D</a:t>
            </a: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6264275" y="1371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</a:t>
            </a:r>
          </a:p>
        </p:txBody>
      </p:sp>
      <p:sp>
        <p:nvSpPr>
          <p:cNvPr id="26637" name="Freeform 13"/>
          <p:cNvSpPr>
            <a:spLocks/>
          </p:cNvSpPr>
          <p:nvPr/>
        </p:nvSpPr>
        <p:spPr bwMode="auto">
          <a:xfrm>
            <a:off x="5807075" y="1325562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 rot="10800000">
            <a:off x="5807075" y="1752600"/>
            <a:ext cx="533400" cy="123825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808678" y="1751419"/>
            <a:ext cx="620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smtClean="0">
                <a:latin typeface="+mn-lt"/>
                <a:ea typeface="굴림" pitchFamily="50" charset="-127"/>
              </a:rPr>
              <a:t>/Ball_B</a:t>
            </a:r>
            <a:endParaRPr kumimoji="1" lang="en-US" altLang="ko-KR" sz="1200">
              <a:latin typeface="+mn-lt"/>
              <a:ea typeface="굴림" pitchFamily="50" charset="-127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52538" y="1141819"/>
            <a:ext cx="575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619750" y="838200"/>
            <a:ext cx="836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player_B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825875" y="137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4968875" y="137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4968875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3825875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4054475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4130675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749675" y="1066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664075" y="1066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749675" y="1524000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664075" y="1524000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Ball_B</a:t>
            </a: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3048000" y="2903537"/>
            <a:ext cx="1428750" cy="341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A_A, B_D</a:t>
            </a:r>
          </a:p>
        </p:txBody>
      </p:sp>
      <p:sp>
        <p:nvSpPr>
          <p:cNvPr id="26654" name="Oval 30"/>
          <p:cNvSpPr>
            <a:spLocks noChangeArrowheads="1"/>
          </p:cNvSpPr>
          <p:nvPr/>
        </p:nvSpPr>
        <p:spPr bwMode="auto">
          <a:xfrm>
            <a:off x="5505450" y="2903537"/>
            <a:ext cx="1428750" cy="3413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A_D, B_A</a:t>
            </a:r>
          </a:p>
        </p:txBody>
      </p:sp>
      <p:sp>
        <p:nvSpPr>
          <p:cNvPr id="26655" name="Freeform 31"/>
          <p:cNvSpPr>
            <a:spLocks/>
          </p:cNvSpPr>
          <p:nvPr/>
        </p:nvSpPr>
        <p:spPr bwMode="auto">
          <a:xfrm>
            <a:off x="4191000" y="2835275"/>
            <a:ext cx="1543050" cy="119062"/>
          </a:xfrm>
          <a:custGeom>
            <a:avLst/>
            <a:gdLst>
              <a:gd name="T0" fmla="*/ 0 w 1296"/>
              <a:gd name="T1" fmla="*/ 115 h 116"/>
              <a:gd name="T2" fmla="*/ 672 w 1296"/>
              <a:gd name="T3" fmla="*/ 0 h 116"/>
              <a:gd name="T4" fmla="*/ 1296 w 1296"/>
              <a:gd name="T5" fmla="*/ 116 h 116"/>
              <a:gd name="T6" fmla="*/ 0 60000 65536"/>
              <a:gd name="T7" fmla="*/ 0 60000 65536"/>
              <a:gd name="T8" fmla="*/ 0 60000 65536"/>
              <a:gd name="T9" fmla="*/ 0 w 1296"/>
              <a:gd name="T10" fmla="*/ 0 h 116"/>
              <a:gd name="T11" fmla="*/ 1296 w 1296"/>
              <a:gd name="T12" fmla="*/ 116 h 1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116">
                <a:moveTo>
                  <a:pt x="0" y="115"/>
                </a:moveTo>
                <a:cubicBezTo>
                  <a:pt x="112" y="96"/>
                  <a:pt x="456" y="0"/>
                  <a:pt x="672" y="0"/>
                </a:cubicBezTo>
                <a:cubicBezTo>
                  <a:pt x="888" y="0"/>
                  <a:pt x="1166" y="92"/>
                  <a:pt x="1296" y="1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 rot="10800000">
            <a:off x="4198938" y="3214687"/>
            <a:ext cx="1543050" cy="117475"/>
          </a:xfrm>
          <a:custGeom>
            <a:avLst/>
            <a:gdLst>
              <a:gd name="T0" fmla="*/ 0 w 1296"/>
              <a:gd name="T1" fmla="*/ 115 h 116"/>
              <a:gd name="T2" fmla="*/ 672 w 1296"/>
              <a:gd name="T3" fmla="*/ 0 h 116"/>
              <a:gd name="T4" fmla="*/ 1296 w 1296"/>
              <a:gd name="T5" fmla="*/ 116 h 116"/>
              <a:gd name="T6" fmla="*/ 0 60000 65536"/>
              <a:gd name="T7" fmla="*/ 0 60000 65536"/>
              <a:gd name="T8" fmla="*/ 0 60000 65536"/>
              <a:gd name="T9" fmla="*/ 0 w 1296"/>
              <a:gd name="T10" fmla="*/ 0 h 116"/>
              <a:gd name="T11" fmla="*/ 1296 w 1296"/>
              <a:gd name="T12" fmla="*/ 116 h 1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116">
                <a:moveTo>
                  <a:pt x="0" y="115"/>
                </a:moveTo>
                <a:cubicBezTo>
                  <a:pt x="112" y="96"/>
                  <a:pt x="456" y="0"/>
                  <a:pt x="672" y="0"/>
                </a:cubicBezTo>
                <a:cubicBezTo>
                  <a:pt x="888" y="0"/>
                  <a:pt x="1166" y="92"/>
                  <a:pt x="1296" y="1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614675" y="2605187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Ball_A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4619484" y="3286224"/>
            <a:ext cx="6383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400" dirty="0" err="1">
                <a:latin typeface="+mn-lt"/>
                <a:ea typeface="굴림" pitchFamily="50" charset="-127"/>
              </a:rPr>
              <a:t>Ball_B</a:t>
            </a:r>
            <a:endParaRPr kumimoji="1" lang="en-US" altLang="ko-KR" sz="1400" dirty="0">
              <a:latin typeface="+mn-lt"/>
              <a:ea typeface="굴림" pitchFamily="50" charset="-127"/>
            </a:endParaRP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2133600" y="2858075"/>
            <a:ext cx="7579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2000" b="1" dirty="0">
                <a:latin typeface="+mn-lt"/>
                <a:ea typeface="굴림" pitchFamily="50" charset="-127"/>
              </a:rPr>
              <a:t>CFSM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1136405" y="3733800"/>
            <a:ext cx="37210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dirty="0" err="1">
                <a:latin typeface="+mn-lt"/>
                <a:ea typeface="굴림" pitchFamily="50" charset="-127"/>
              </a:rPr>
              <a:t>Player_A</a:t>
            </a:r>
            <a:r>
              <a:rPr kumimoji="1" lang="en-US" altLang="ko-KR" sz="1400" dirty="0">
                <a:latin typeface="+mn-lt"/>
                <a:ea typeface="굴림" pitchFamily="50" charset="-127"/>
              </a:rPr>
              <a:t> 	</a:t>
            </a:r>
            <a:r>
              <a:rPr kumimoji="1" lang="en-US" altLang="ko-KR" sz="1400" dirty="0">
                <a:latin typeface="+mn-lt"/>
                <a:ea typeface="굴림" pitchFamily="50" charset="-127"/>
                <a:sym typeface="Symbol" pitchFamily="18" charset="2"/>
              </a:rPr>
              <a:t> : X  S  S</a:t>
            </a:r>
          </a:p>
          <a:p>
            <a:pPr eaLnBrk="1" latinLnBrk="1" hangingPunct="1"/>
            <a:r>
              <a:rPr kumimoji="1" lang="en-US" altLang="ko-KR" sz="1400" dirty="0">
                <a:latin typeface="+mn-lt"/>
                <a:ea typeface="굴림" pitchFamily="50" charset="-127"/>
                <a:sym typeface="Symbol" pitchFamily="18" charset="2"/>
              </a:rPr>
              <a:t>	X</a:t>
            </a:r>
            <a:r>
              <a:rPr kumimoji="1" lang="en-US" altLang="ko-KR" sz="1400" baseline="-25000" dirty="0">
                <a:latin typeface="+mn-lt"/>
                <a:ea typeface="굴림" pitchFamily="50" charset="-127"/>
                <a:sym typeface="Symbol" pitchFamily="18" charset="2"/>
              </a:rPr>
              <a:t>A</a:t>
            </a:r>
            <a:r>
              <a:rPr kumimoji="1" lang="en-US" altLang="ko-KR" sz="1400" dirty="0">
                <a:latin typeface="+mn-lt"/>
                <a:ea typeface="굴림" pitchFamily="50" charset="-127"/>
                <a:sym typeface="Symbol" pitchFamily="18" charset="2"/>
              </a:rPr>
              <a:t> = </a:t>
            </a:r>
            <a:r>
              <a:rPr kumimoji="1" lang="en-US" altLang="ko-KR" sz="1400">
                <a:latin typeface="+mn-lt"/>
                <a:ea typeface="굴림" pitchFamily="50" charset="-127"/>
                <a:sym typeface="Symbol" pitchFamily="18" charset="2"/>
              </a:rPr>
              <a:t>{</a:t>
            </a:r>
            <a:r>
              <a:rPr kumimoji="1" lang="en-US" altLang="ko-KR" sz="1400" smtClean="0">
                <a:latin typeface="+mn-lt"/>
                <a:ea typeface="굴림" pitchFamily="50" charset="-127"/>
                <a:sym typeface="Symbol" pitchFamily="18" charset="2"/>
              </a:rPr>
              <a:t>Ball_B} </a:t>
            </a:r>
            <a:r>
              <a:rPr kumimoji="1" lang="en-US" altLang="ko-KR" sz="1400" dirty="0" smtClean="0">
                <a:latin typeface="+mn-lt"/>
                <a:ea typeface="굴림" pitchFamily="50" charset="-127"/>
                <a:sym typeface="Symbol" pitchFamily="18" charset="2"/>
              </a:rPr>
              <a:t> {</a:t>
            </a:r>
            <a:r>
              <a:rPr kumimoji="1" lang="en-US" altLang="ko-KR" sz="1400" dirty="0">
                <a:latin typeface="+mn-lt"/>
                <a:ea typeface="굴림" pitchFamily="50" charset="-127"/>
                <a:sym typeface="Symbol" pitchFamily="18" charset="2"/>
              </a:rPr>
              <a:t>}  </a:t>
            </a:r>
            <a:r>
              <a:rPr kumimoji="1" lang="en-US" altLang="ko-KR" sz="1400" dirty="0" smtClean="0">
                <a:latin typeface="+mn-lt"/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sz="1400" dirty="0">
                <a:solidFill>
                  <a:srgbClr val="FF0000"/>
                </a:solidFill>
                <a:latin typeface="+mn-lt"/>
                <a:ea typeface="굴림" pitchFamily="50" charset="-127"/>
                <a:sym typeface="Symbol" pitchFamily="18" charset="2"/>
              </a:rPr>
              <a:t>: </a:t>
            </a:r>
            <a:r>
              <a:rPr kumimoji="1" lang="en-US" altLang="ko-KR" sz="1400" b="1" dirty="0">
                <a:solidFill>
                  <a:srgbClr val="FF0000"/>
                </a:solidFill>
                <a:latin typeface="+mn-lt"/>
                <a:ea typeface="굴림" pitchFamily="50" charset="-127"/>
                <a:sym typeface="Symbol" pitchFamily="18" charset="2"/>
              </a:rPr>
              <a:t>internal</a:t>
            </a:r>
            <a:r>
              <a:rPr kumimoji="1" lang="en-US" altLang="ko-KR" sz="1400" dirty="0">
                <a:solidFill>
                  <a:srgbClr val="FF0000"/>
                </a:solidFill>
                <a:latin typeface="+mn-lt"/>
                <a:ea typeface="굴림" pitchFamily="50" charset="-127"/>
                <a:sym typeface="Symbol" pitchFamily="18" charset="2"/>
              </a:rPr>
              <a:t> event</a:t>
            </a:r>
          </a:p>
        </p:txBody>
      </p:sp>
      <p:sp>
        <p:nvSpPr>
          <p:cNvPr id="26661" name="Oval 37"/>
          <p:cNvSpPr>
            <a:spLocks noChangeArrowheads="1"/>
          </p:cNvSpPr>
          <p:nvPr/>
        </p:nvSpPr>
        <p:spPr bwMode="auto">
          <a:xfrm>
            <a:off x="1136405" y="4572000"/>
            <a:ext cx="914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A_A</a:t>
            </a:r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2889005" y="45720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A_D</a:t>
            </a:r>
          </a:p>
        </p:txBody>
      </p:sp>
      <p:sp>
        <p:nvSpPr>
          <p:cNvPr id="26663" name="Freeform 39"/>
          <p:cNvSpPr>
            <a:spLocks/>
          </p:cNvSpPr>
          <p:nvPr/>
        </p:nvSpPr>
        <p:spPr bwMode="auto">
          <a:xfrm>
            <a:off x="1985718" y="4541838"/>
            <a:ext cx="990600" cy="152400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2176480" y="4266020"/>
            <a:ext cx="5693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dirty="0" err="1" smtClean="0">
                <a:latin typeface="+mn-lt"/>
                <a:ea typeface="굴림" pitchFamily="50" charset="-127"/>
              </a:rPr>
              <a:t>Ball_A</a:t>
            </a:r>
            <a:endParaRPr kumimoji="1" lang="en-US" altLang="ko-KR" sz="1200" dirty="0">
              <a:latin typeface="+mn-lt"/>
              <a:ea typeface="굴림" pitchFamily="50" charset="-127"/>
            </a:endParaRPr>
          </a:p>
        </p:txBody>
      </p:sp>
      <p:sp>
        <p:nvSpPr>
          <p:cNvPr id="26665" name="Oval 41"/>
          <p:cNvSpPr>
            <a:spLocks noChangeArrowheads="1"/>
          </p:cNvSpPr>
          <p:nvPr/>
        </p:nvSpPr>
        <p:spPr bwMode="auto">
          <a:xfrm>
            <a:off x="5048250" y="4605269"/>
            <a:ext cx="914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A_A</a:t>
            </a:r>
          </a:p>
        </p:txBody>
      </p:sp>
      <p:sp>
        <p:nvSpPr>
          <p:cNvPr id="26666" name="Oval 42"/>
          <p:cNvSpPr>
            <a:spLocks noChangeArrowheads="1"/>
          </p:cNvSpPr>
          <p:nvPr/>
        </p:nvSpPr>
        <p:spPr bwMode="auto">
          <a:xfrm>
            <a:off x="6800850" y="4605269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>
                <a:latin typeface="+mn-lt"/>
                <a:ea typeface="굴림" pitchFamily="50" charset="-127"/>
              </a:rPr>
              <a:t>A_D</a:t>
            </a:r>
          </a:p>
        </p:txBody>
      </p:sp>
      <p:sp>
        <p:nvSpPr>
          <p:cNvPr id="26667" name="Freeform 43"/>
          <p:cNvSpPr>
            <a:spLocks/>
          </p:cNvSpPr>
          <p:nvPr/>
        </p:nvSpPr>
        <p:spPr bwMode="auto">
          <a:xfrm>
            <a:off x="5897563" y="4575107"/>
            <a:ext cx="990600" cy="152400"/>
          </a:xfrm>
          <a:custGeom>
            <a:avLst/>
            <a:gdLst>
              <a:gd name="T0" fmla="*/ 0 w 336"/>
              <a:gd name="T1" fmla="*/ 77 h 78"/>
              <a:gd name="T2" fmla="*/ 150 w 336"/>
              <a:gd name="T3" fmla="*/ 0 h 78"/>
              <a:gd name="T4" fmla="*/ 336 w 336"/>
              <a:gd name="T5" fmla="*/ 78 h 78"/>
              <a:gd name="T6" fmla="*/ 0 60000 65536"/>
              <a:gd name="T7" fmla="*/ 0 60000 65536"/>
              <a:gd name="T8" fmla="*/ 0 60000 65536"/>
              <a:gd name="T9" fmla="*/ 0 w 336"/>
              <a:gd name="T10" fmla="*/ 0 h 78"/>
              <a:gd name="T11" fmla="*/ 336 w 336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8">
                <a:moveTo>
                  <a:pt x="0" y="77"/>
                </a:moveTo>
                <a:cubicBezTo>
                  <a:pt x="25" y="64"/>
                  <a:pt x="94" y="0"/>
                  <a:pt x="150" y="0"/>
                </a:cubicBezTo>
                <a:cubicBezTo>
                  <a:pt x="206" y="0"/>
                  <a:pt x="297" y="62"/>
                  <a:pt x="336" y="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184119" y="4182414"/>
            <a:ext cx="2744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ko-KR" altLang="ko-KR" sz="1600" dirty="0">
                <a:solidFill>
                  <a:srgbClr val="FF0000"/>
                </a:solidFill>
                <a:latin typeface="+mn-lt"/>
                <a:ea typeface="굴림" pitchFamily="50" charset="-127"/>
                <a:sym typeface="Symbol" pitchFamily="18" charset="2"/>
              </a:rPr>
              <a:t></a:t>
            </a:r>
          </a:p>
        </p:txBody>
      </p:sp>
      <p:sp>
        <p:nvSpPr>
          <p:cNvPr id="26669" name="Freeform 45"/>
          <p:cNvSpPr>
            <a:spLocks/>
          </p:cNvSpPr>
          <p:nvPr/>
        </p:nvSpPr>
        <p:spPr bwMode="auto">
          <a:xfrm>
            <a:off x="5408613" y="4222038"/>
            <a:ext cx="229625" cy="396656"/>
          </a:xfrm>
          <a:custGeom>
            <a:avLst/>
            <a:gdLst>
              <a:gd name="T0" fmla="*/ 61 w 62"/>
              <a:gd name="T1" fmla="*/ 192 h 192"/>
              <a:gd name="T2" fmla="*/ 0 w 62"/>
              <a:gd name="T3" fmla="*/ 119 h 192"/>
              <a:gd name="T4" fmla="*/ 62 w 62"/>
              <a:gd name="T5" fmla="*/ 0 h 192"/>
              <a:gd name="T6" fmla="*/ 0 60000 65536"/>
              <a:gd name="T7" fmla="*/ 0 60000 65536"/>
              <a:gd name="T8" fmla="*/ 0 60000 65536"/>
              <a:gd name="T9" fmla="*/ 0 w 62"/>
              <a:gd name="T10" fmla="*/ 0 h 192"/>
              <a:gd name="T11" fmla="*/ 62 w 6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192">
                <a:moveTo>
                  <a:pt x="61" y="192"/>
                </a:moveTo>
                <a:cubicBezTo>
                  <a:pt x="51" y="180"/>
                  <a:pt x="0" y="151"/>
                  <a:pt x="0" y="119"/>
                </a:cubicBezTo>
                <a:cubicBezTo>
                  <a:pt x="0" y="87"/>
                  <a:pt x="49" y="25"/>
                  <a:pt x="62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s-AR">
              <a:latin typeface="+mn-lt"/>
            </a:endParaRP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528198" y="4001491"/>
            <a:ext cx="575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dirty="0" err="1">
                <a:latin typeface="+mn-lt"/>
                <a:ea typeface="굴림" pitchFamily="50" charset="-127"/>
              </a:rPr>
              <a:t>Ball_A</a:t>
            </a:r>
            <a:endParaRPr kumimoji="1" lang="en-US" altLang="ko-KR" sz="1200" dirty="0">
              <a:latin typeface="+mn-lt"/>
              <a:ea typeface="굴림" pitchFamily="50" charset="-127"/>
            </a:endParaRPr>
          </a:p>
        </p:txBody>
      </p:sp>
      <p:sp>
        <p:nvSpPr>
          <p:cNvPr id="26671" name="Freeform 47"/>
          <p:cNvSpPr>
            <a:spLocks/>
          </p:cNvSpPr>
          <p:nvPr/>
        </p:nvSpPr>
        <p:spPr bwMode="auto">
          <a:xfrm>
            <a:off x="6038850" y="4063287"/>
            <a:ext cx="196952" cy="541982"/>
          </a:xfrm>
          <a:custGeom>
            <a:avLst/>
            <a:gdLst>
              <a:gd name="T0" fmla="*/ 0 w 200"/>
              <a:gd name="T1" fmla="*/ 8 h 104"/>
              <a:gd name="T2" fmla="*/ 144 w 200"/>
              <a:gd name="T3" fmla="*/ 8 h 104"/>
              <a:gd name="T4" fmla="*/ 192 w 200"/>
              <a:gd name="T5" fmla="*/ 56 h 104"/>
              <a:gd name="T6" fmla="*/ 192 w 200"/>
              <a:gd name="T7" fmla="*/ 104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200"/>
              <a:gd name="T13" fmla="*/ 0 h 104"/>
              <a:gd name="T14" fmla="*/ 200 w 200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0" h="104">
                <a:moveTo>
                  <a:pt x="0" y="8"/>
                </a:moveTo>
                <a:cubicBezTo>
                  <a:pt x="56" y="4"/>
                  <a:pt x="112" y="0"/>
                  <a:pt x="144" y="8"/>
                </a:cubicBezTo>
                <a:cubicBezTo>
                  <a:pt x="176" y="16"/>
                  <a:pt x="184" y="40"/>
                  <a:pt x="192" y="56"/>
                </a:cubicBezTo>
                <a:cubicBezTo>
                  <a:pt x="200" y="72"/>
                  <a:pt x="196" y="88"/>
                  <a:pt x="192" y="104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s-AR">
              <a:latin typeface="+mn-lt"/>
            </a:endParaRP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153346" y="3874632"/>
            <a:ext cx="734817" cy="276999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b="1" i="1" dirty="0">
                <a:latin typeface="+mn-lt"/>
                <a:ea typeface="굴림" pitchFamily="50" charset="-127"/>
              </a:rPr>
              <a:t>feedback</a:t>
            </a:r>
          </a:p>
        </p:txBody>
      </p:sp>
      <p:sp>
        <p:nvSpPr>
          <p:cNvPr id="26673" name="Rectangle 4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CFSM for the ping-pong example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3581400" y="5555508"/>
            <a:ext cx="1417638" cy="78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3709988" y="575077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en-US" altLang="ko-KR" sz="1400">
                <a:ea typeface="굴림" panose="020B0600000101010101" pitchFamily="34" charset="-127"/>
              </a:rPr>
              <a:t>A_A</a:t>
            </a:r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4483100" y="5750770"/>
            <a:ext cx="387350" cy="392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en-US" altLang="ko-KR" sz="1400">
                <a:ea typeface="굴림" panose="020B0600000101010101" pitchFamily="34" charset="-127"/>
              </a:rPr>
              <a:t>A_D</a:t>
            </a:r>
          </a:p>
        </p:txBody>
      </p:sp>
      <p:sp>
        <p:nvSpPr>
          <p:cNvPr id="56" name="Freeform 55"/>
          <p:cNvSpPr>
            <a:spLocks/>
          </p:cNvSpPr>
          <p:nvPr/>
        </p:nvSpPr>
        <p:spPr bwMode="auto">
          <a:xfrm>
            <a:off x="4032250" y="5736483"/>
            <a:ext cx="515938" cy="80962"/>
          </a:xfrm>
          <a:custGeom>
            <a:avLst/>
            <a:gdLst>
              <a:gd name="T0" fmla="*/ 0 w 384"/>
              <a:gd name="T1" fmla="*/ 59 h 60"/>
              <a:gd name="T2" fmla="*/ 186 w 384"/>
              <a:gd name="T3" fmla="*/ 0 h 60"/>
              <a:gd name="T4" fmla="*/ 384 w 384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60">
                <a:moveTo>
                  <a:pt x="0" y="59"/>
                </a:moveTo>
                <a:cubicBezTo>
                  <a:pt x="31" y="49"/>
                  <a:pt x="122" y="0"/>
                  <a:pt x="186" y="0"/>
                </a:cubicBezTo>
                <a:cubicBezTo>
                  <a:pt x="250" y="0"/>
                  <a:pt x="343" y="48"/>
                  <a:pt x="384" y="6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57" name="Freeform 56"/>
          <p:cNvSpPr>
            <a:spLocks/>
          </p:cNvSpPr>
          <p:nvPr/>
        </p:nvSpPr>
        <p:spPr bwMode="auto">
          <a:xfrm flipH="1" flipV="1">
            <a:off x="4032250" y="6077795"/>
            <a:ext cx="515938" cy="82550"/>
          </a:xfrm>
          <a:custGeom>
            <a:avLst/>
            <a:gdLst>
              <a:gd name="T0" fmla="*/ 0 w 384"/>
              <a:gd name="T1" fmla="*/ 59 h 60"/>
              <a:gd name="T2" fmla="*/ 186 w 384"/>
              <a:gd name="T3" fmla="*/ 0 h 60"/>
              <a:gd name="T4" fmla="*/ 384 w 384"/>
              <a:gd name="T5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60">
                <a:moveTo>
                  <a:pt x="0" y="59"/>
                </a:moveTo>
                <a:cubicBezTo>
                  <a:pt x="31" y="49"/>
                  <a:pt x="122" y="0"/>
                  <a:pt x="186" y="0"/>
                </a:cubicBezTo>
                <a:cubicBezTo>
                  <a:pt x="250" y="0"/>
                  <a:pt x="343" y="48"/>
                  <a:pt x="384" y="6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3982632" y="6087941"/>
            <a:ext cx="6655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en-US" altLang="ko-KR" sz="1200" smtClean="0">
                <a:ea typeface="굴림" panose="020B0600000101010101" pitchFamily="34" charset="-127"/>
              </a:rPr>
              <a:t>/Ball_B</a:t>
            </a:r>
            <a:endParaRPr kumimoji="1" lang="en-US" altLang="ko-KR" sz="1200">
              <a:ea typeface="굴림" panose="020B0600000101010101" pitchFamily="34" charset="-127"/>
            </a:endParaRPr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>
            <a:off x="3128963" y="5750770"/>
            <a:ext cx="4524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>
            <a:off x="3322638" y="6142883"/>
            <a:ext cx="2587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4999038" y="5947620"/>
            <a:ext cx="581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5257800" y="5947620"/>
            <a:ext cx="1588" cy="522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3" name="Line 60"/>
          <p:cNvSpPr>
            <a:spLocks noChangeShapeType="1"/>
          </p:cNvSpPr>
          <p:nvPr/>
        </p:nvSpPr>
        <p:spPr bwMode="auto">
          <a:xfrm flipH="1">
            <a:off x="3322638" y="6469908"/>
            <a:ext cx="19351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 flipV="1">
            <a:off x="3322638" y="6142883"/>
            <a:ext cx="1587" cy="32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s-AR"/>
          </a:p>
        </p:txBody>
      </p:sp>
      <p:sp>
        <p:nvSpPr>
          <p:cNvPr id="65" name="Text Box 62"/>
          <p:cNvSpPr txBox="1">
            <a:spLocks noChangeArrowheads="1"/>
          </p:cNvSpPr>
          <p:nvPr/>
        </p:nvSpPr>
        <p:spPr bwMode="auto">
          <a:xfrm>
            <a:off x="4887913" y="5731720"/>
            <a:ext cx="625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en-US" altLang="ko-KR" sz="1200">
                <a:ea typeface="굴림" panose="020B0600000101010101" pitchFamily="34" charset="-127"/>
              </a:rPr>
              <a:t>Ball_A</a:t>
            </a:r>
          </a:p>
        </p:txBody>
      </p:sp>
      <p:sp>
        <p:nvSpPr>
          <p:cNvPr id="66" name="Text Box 63"/>
          <p:cNvSpPr txBox="1">
            <a:spLocks noChangeArrowheads="1"/>
          </p:cNvSpPr>
          <p:nvPr/>
        </p:nvSpPr>
        <p:spPr bwMode="auto">
          <a:xfrm>
            <a:off x="3017838" y="5536458"/>
            <a:ext cx="6175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en-US" altLang="ko-KR" sz="1200">
                <a:ea typeface="굴림" panose="020B0600000101010101" pitchFamily="34" charset="-127"/>
              </a:rPr>
              <a:t>Ball_B</a:t>
            </a:r>
          </a:p>
        </p:txBody>
      </p:sp>
      <p:sp>
        <p:nvSpPr>
          <p:cNvPr id="67" name="Text Box 64"/>
          <p:cNvSpPr txBox="1">
            <a:spLocks noChangeArrowheads="1"/>
          </p:cNvSpPr>
          <p:nvPr/>
        </p:nvSpPr>
        <p:spPr bwMode="auto">
          <a:xfrm>
            <a:off x="3276600" y="5895108"/>
            <a:ext cx="2889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ko-KR" altLang="en-US" sz="1200" b="1">
                <a:ea typeface="굴림" panose="020B0600000101010101" pitchFamily="34" charset="-127"/>
                <a:sym typeface="Symbol" panose="05050102010706020507" pitchFamily="18" charset="2"/>
              </a:rPr>
              <a:t></a:t>
            </a:r>
            <a:endParaRPr kumimoji="1" lang="ko-KR" altLang="en-US" sz="1200" b="1">
              <a:ea typeface="굴림" panose="020B0600000101010101" pitchFamily="34" charset="-127"/>
            </a:endParaRPr>
          </a:p>
        </p:txBody>
      </p:sp>
      <p:sp>
        <p:nvSpPr>
          <p:cNvPr id="68" name="Text Box 65"/>
          <p:cNvSpPr txBox="1">
            <a:spLocks noChangeArrowheads="1"/>
          </p:cNvSpPr>
          <p:nvPr/>
        </p:nvSpPr>
        <p:spPr bwMode="auto">
          <a:xfrm>
            <a:off x="4138613" y="5536458"/>
            <a:ext cx="288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latinLnBrk="1" hangingPunct="1"/>
            <a:r>
              <a:rPr kumimoji="1" lang="ko-KR" altLang="en-US" sz="1200">
                <a:ea typeface="굴림" panose="020B0600000101010101" pitchFamily="34" charset="-127"/>
                <a:sym typeface="Symbol" panose="05050102010706020507" pitchFamily="18" charset="2"/>
              </a:rPr>
              <a:t></a:t>
            </a:r>
            <a:r>
              <a:rPr kumimoji="1" lang="ko-KR" altLang="en-US" sz="1200" b="1">
                <a:ea typeface="굴림" panose="020B0600000101010101" pitchFamily="34" charset="-127"/>
                <a:sym typeface="Symbol" panose="05050102010706020507" pitchFamily="18" charset="2"/>
              </a:rPr>
              <a:t></a:t>
            </a:r>
            <a:endParaRPr kumimoji="1" lang="ko-KR" altLang="en-US" sz="1200" b="1">
              <a:ea typeface="굴림" panose="020B0600000101010101" pitchFamily="34" charset="-127"/>
            </a:endParaRPr>
          </a:p>
        </p:txBody>
      </p:sp>
      <p:sp>
        <p:nvSpPr>
          <p:cNvPr id="69" name="Text Box 48"/>
          <p:cNvSpPr txBox="1">
            <a:spLocks noChangeArrowheads="1"/>
          </p:cNvSpPr>
          <p:nvPr/>
        </p:nvSpPr>
        <p:spPr bwMode="auto">
          <a:xfrm>
            <a:off x="3883767" y="6492875"/>
            <a:ext cx="734817" cy="276999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latinLnBrk="1" hangingPunct="1"/>
            <a:r>
              <a:rPr kumimoji="1" lang="en-US" altLang="ko-KR" sz="1200" b="1" i="1" dirty="0">
                <a:latin typeface="+mn-lt"/>
                <a:ea typeface="굴림" pitchFamily="50" charset="-127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843727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906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1" lang="en-US" altLang="ko-KR" sz="2000" dirty="0">
              <a:latin typeface="+mn-lt"/>
              <a:ea typeface="굴림" pitchFamily="50" charset="-127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05000" y="3276600"/>
            <a:ext cx="5181600" cy="1374577"/>
            <a:chOff x="1981200" y="3503712"/>
            <a:chExt cx="5181600" cy="1374577"/>
          </a:xfrm>
        </p:grpSpPr>
        <p:sp>
          <p:nvSpPr>
            <p:cNvPr id="27651" name="Oval 3"/>
            <p:cNvSpPr>
              <a:spLocks noChangeArrowheads="1"/>
            </p:cNvSpPr>
            <p:nvPr/>
          </p:nvSpPr>
          <p:spPr bwMode="auto">
            <a:xfrm>
              <a:off x="1981200" y="3886200"/>
              <a:ext cx="19050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A_A, B_D</a:t>
              </a:r>
            </a:p>
          </p:txBody>
        </p:sp>
        <p:sp>
          <p:nvSpPr>
            <p:cNvPr id="27652" name="Oval 4"/>
            <p:cNvSpPr>
              <a:spLocks noChangeArrowheads="1"/>
            </p:cNvSpPr>
            <p:nvPr/>
          </p:nvSpPr>
          <p:spPr bwMode="auto">
            <a:xfrm>
              <a:off x="5257800" y="3886200"/>
              <a:ext cx="1905000" cy="533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A_D, B_A</a:t>
              </a:r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auto">
            <a:xfrm>
              <a:off x="3505200" y="3779838"/>
              <a:ext cx="2057400" cy="184150"/>
            </a:xfrm>
            <a:custGeom>
              <a:avLst/>
              <a:gdLst>
                <a:gd name="T0" fmla="*/ 0 w 1296"/>
                <a:gd name="T1" fmla="*/ 115 h 116"/>
                <a:gd name="T2" fmla="*/ 672 w 1296"/>
                <a:gd name="T3" fmla="*/ 0 h 116"/>
                <a:gd name="T4" fmla="*/ 1296 w 1296"/>
                <a:gd name="T5" fmla="*/ 116 h 116"/>
                <a:gd name="T6" fmla="*/ 0 60000 65536"/>
                <a:gd name="T7" fmla="*/ 0 60000 65536"/>
                <a:gd name="T8" fmla="*/ 0 60000 65536"/>
                <a:gd name="T9" fmla="*/ 0 w 1296"/>
                <a:gd name="T10" fmla="*/ 0 h 116"/>
                <a:gd name="T11" fmla="*/ 1296 w 1296"/>
                <a:gd name="T12" fmla="*/ 116 h 1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6" h="116">
                  <a:moveTo>
                    <a:pt x="0" y="115"/>
                  </a:moveTo>
                  <a:cubicBezTo>
                    <a:pt x="112" y="96"/>
                    <a:pt x="456" y="0"/>
                    <a:pt x="672" y="0"/>
                  </a:cubicBezTo>
                  <a:cubicBezTo>
                    <a:pt x="888" y="0"/>
                    <a:pt x="1166" y="92"/>
                    <a:pt x="1296" y="1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auto">
            <a:xfrm rot="10800000">
              <a:off x="3514725" y="4373563"/>
              <a:ext cx="2057400" cy="184150"/>
            </a:xfrm>
            <a:custGeom>
              <a:avLst/>
              <a:gdLst>
                <a:gd name="T0" fmla="*/ 0 w 1296"/>
                <a:gd name="T1" fmla="*/ 115 h 116"/>
                <a:gd name="T2" fmla="*/ 672 w 1296"/>
                <a:gd name="T3" fmla="*/ 0 h 116"/>
                <a:gd name="T4" fmla="*/ 1296 w 1296"/>
                <a:gd name="T5" fmla="*/ 116 h 116"/>
                <a:gd name="T6" fmla="*/ 0 60000 65536"/>
                <a:gd name="T7" fmla="*/ 0 60000 65536"/>
                <a:gd name="T8" fmla="*/ 0 60000 65536"/>
                <a:gd name="T9" fmla="*/ 0 w 1296"/>
                <a:gd name="T10" fmla="*/ 0 h 116"/>
                <a:gd name="T11" fmla="*/ 1296 w 1296"/>
                <a:gd name="T12" fmla="*/ 116 h 1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6" h="116">
                  <a:moveTo>
                    <a:pt x="0" y="115"/>
                  </a:moveTo>
                  <a:cubicBezTo>
                    <a:pt x="112" y="96"/>
                    <a:pt x="456" y="0"/>
                    <a:pt x="672" y="0"/>
                  </a:cubicBezTo>
                  <a:cubicBezTo>
                    <a:pt x="888" y="0"/>
                    <a:pt x="1166" y="92"/>
                    <a:pt x="1296" y="1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4298093" y="3503712"/>
              <a:ext cx="636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 dirty="0" err="1">
                  <a:latin typeface="+mn-lt"/>
                  <a:ea typeface="굴림" pitchFamily="50" charset="-127"/>
                </a:rPr>
                <a:t>Ball_A</a:t>
              </a:r>
              <a:endParaRPr kumimoji="1" lang="en-US" altLang="ko-KR" sz="1400" dirty="0">
                <a:latin typeface="+mn-lt"/>
                <a:ea typeface="굴림" pitchFamily="50" charset="-127"/>
              </a:endParaRPr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4295736" y="4570512"/>
              <a:ext cx="63190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1400">
                  <a:latin typeface="+mn-lt"/>
                  <a:ea typeface="굴림" pitchFamily="50" charset="-127"/>
                </a:rPr>
                <a:t>Ball_B</a:t>
              </a:r>
            </a:p>
          </p:txBody>
        </p:sp>
      </p:grp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2057400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CFSM = &lt;E, Q, q</a:t>
            </a:r>
            <a:r>
              <a:rPr kumimoji="1" lang="en-US" altLang="ko-KR" baseline="-25000" dirty="0" smtClean="0">
                <a:ea typeface="굴림" pitchFamily="50" charset="-127"/>
              </a:rPr>
              <a:t>0</a:t>
            </a:r>
            <a:r>
              <a:rPr kumimoji="1" lang="en-US" altLang="ko-KR" dirty="0" smtClean="0">
                <a:ea typeface="굴림" pitchFamily="50" charset="-127"/>
              </a:rPr>
              <a:t>, T, {</a:t>
            </a:r>
            <a:r>
              <a:rPr kumimoji="1" lang="en-US" altLang="ko-KR" dirty="0" err="1" smtClean="0">
                <a:ea typeface="굴림" pitchFamily="50" charset="-127"/>
              </a:rPr>
              <a:t>player_A</a:t>
            </a:r>
            <a:r>
              <a:rPr kumimoji="1" lang="en-US" altLang="ko-KR" dirty="0" smtClean="0">
                <a:ea typeface="굴림" pitchFamily="50" charset="-127"/>
              </a:rPr>
              <a:t>, </a:t>
            </a:r>
            <a:r>
              <a:rPr kumimoji="1" lang="en-US" altLang="ko-KR" dirty="0" err="1" smtClean="0">
                <a:ea typeface="굴림" pitchFamily="50" charset="-127"/>
              </a:rPr>
              <a:t>player_B</a:t>
            </a:r>
            <a:r>
              <a:rPr kumimoji="1" lang="en-US" altLang="ko-KR" dirty="0" smtClean="0">
                <a:ea typeface="굴림" pitchFamily="50" charset="-127"/>
              </a:rPr>
              <a:t>}&gt;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E = </a:t>
            </a:r>
            <a:r>
              <a:rPr kumimoji="1" lang="en-US" altLang="ko-KR" sz="2000" dirty="0" err="1" smtClean="0">
                <a:ea typeface="굴림" pitchFamily="50" charset="-127"/>
              </a:rPr>
              <a:t>X</a:t>
            </a:r>
            <a:r>
              <a:rPr kumimoji="1" lang="en-US" altLang="ko-KR" sz="2000" baseline="-25000" dirty="0" err="1" smtClean="0">
                <a:ea typeface="굴림" pitchFamily="50" charset="-127"/>
              </a:rPr>
              <a:t>i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Y</a:t>
            </a:r>
            <a:r>
              <a:rPr kumimoji="1" lang="en-US" altLang="ko-KR" sz="2000" baseline="-25000" dirty="0" err="1" smtClean="0">
                <a:ea typeface="굴림" pitchFamily="50" charset="-127"/>
                <a:sym typeface="Symbol" pitchFamily="18" charset="2"/>
              </a:rPr>
              <a:t>i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X</a:t>
            </a:r>
            <a:r>
              <a:rPr kumimoji="1" lang="en-US" altLang="ko-KR" sz="2000" baseline="-25000" dirty="0" err="1" smtClean="0">
                <a:ea typeface="굴림" pitchFamily="50" charset="-127"/>
                <a:sym typeface="Symbol" pitchFamily="18" charset="2"/>
              </a:rPr>
              <a:t>j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Y</a:t>
            </a:r>
            <a:r>
              <a:rPr kumimoji="1" lang="en-US" altLang="ko-KR" sz="2000" baseline="-25000" dirty="0" err="1" smtClean="0">
                <a:ea typeface="굴림" pitchFamily="50" charset="-127"/>
                <a:sym typeface="Symbol" pitchFamily="18" charset="2"/>
              </a:rPr>
              <a:t>j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= {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Ball_A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sz="2000" dirty="0" err="1" smtClean="0">
                <a:ea typeface="굴림" pitchFamily="50" charset="-127"/>
                <a:sym typeface="Symbol" pitchFamily="18" charset="2"/>
              </a:rPr>
              <a:t>Ball_B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}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q</a:t>
            </a:r>
            <a:r>
              <a:rPr kumimoji="1" lang="en-US" altLang="ko-KR" sz="2000" baseline="-25000" dirty="0" smtClean="0">
                <a:ea typeface="굴림" pitchFamily="50" charset="-127"/>
                <a:sym typeface="Symbol" pitchFamily="18" charset="2"/>
              </a:rPr>
              <a:t>0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= (A_A, B_D)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Q S</a:t>
            </a:r>
            <a:r>
              <a:rPr kumimoji="1" lang="en-US" altLang="ko-KR" sz="2000" baseline="-25000" dirty="0" smtClean="0">
                <a:ea typeface="굴림" pitchFamily="50" charset="-127"/>
                <a:sym typeface="Symbol" pitchFamily="18" charset="2"/>
              </a:rPr>
              <a:t>A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 S</a:t>
            </a:r>
            <a:r>
              <a:rPr kumimoji="1" lang="en-US" altLang="ko-KR" sz="2000" baseline="-25000" dirty="0" smtClean="0">
                <a:ea typeface="굴림" pitchFamily="50" charset="-127"/>
                <a:sym typeface="Symbol" pitchFamily="18" charset="2"/>
              </a:rPr>
              <a:t>B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   ({(A_A, B_D), (A_D, B_A)} = Q}</a:t>
            </a:r>
            <a:endParaRPr kumimoji="1" lang="en-US" altLang="ko-KR" sz="2000" dirty="0" smtClean="0">
              <a:ea typeface="굴림" pitchFamily="50" charset="-127"/>
            </a:endParaRPr>
          </a:p>
          <a:p>
            <a:endParaRPr lang="es-AR" dirty="0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57912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CFSM for the ping-pong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System Dynamics : A </a:t>
            </a:r>
            <a:r>
              <a:rPr kumimoji="1" lang="en-US" altLang="ko-KR" dirty="0" smtClean="0">
                <a:solidFill>
                  <a:srgbClr val="FF3300"/>
                </a:solidFill>
                <a:ea typeface="굴림" pitchFamily="50" charset="-127"/>
              </a:rPr>
              <a:t>sequence</a:t>
            </a:r>
            <a:r>
              <a:rPr kumimoji="1" lang="en-US" altLang="ko-KR" dirty="0" smtClean="0">
                <a:ea typeface="굴림" pitchFamily="50" charset="-127"/>
              </a:rPr>
              <a:t> of </a:t>
            </a:r>
            <a:r>
              <a:rPr kumimoji="1" lang="en-US" altLang="ko-KR" b="1" dirty="0" smtClean="0">
                <a:ea typeface="굴림" pitchFamily="50" charset="-127"/>
              </a:rPr>
              <a:t>S</a:t>
            </a:r>
            <a:r>
              <a:rPr kumimoji="1" lang="en-US" altLang="ko-KR" dirty="0" smtClean="0">
                <a:ea typeface="굴림" pitchFamily="50" charset="-127"/>
              </a:rPr>
              <a:t>tate transitions</a:t>
            </a:r>
          </a:p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Model : A set of </a:t>
            </a:r>
            <a:r>
              <a:rPr kumimoji="1" lang="en-US" altLang="ko-KR" dirty="0" smtClean="0">
                <a:solidFill>
                  <a:srgbClr val="FF3300"/>
                </a:solidFill>
                <a:ea typeface="굴림" pitchFamily="50" charset="-127"/>
              </a:rPr>
              <a:t>rules </a:t>
            </a:r>
            <a:r>
              <a:rPr kumimoji="1" lang="en-US" altLang="ko-KR" dirty="0" smtClean="0">
                <a:ea typeface="굴림" pitchFamily="50" charset="-127"/>
              </a:rPr>
              <a:t>for a </a:t>
            </a:r>
            <a:r>
              <a:rPr kumimoji="1" lang="en-US" altLang="ko-KR" b="1" dirty="0" smtClean="0">
                <a:ea typeface="굴림" pitchFamily="50" charset="-127"/>
              </a:rPr>
              <a:t>S</a:t>
            </a:r>
            <a:r>
              <a:rPr kumimoji="1" lang="en-US" altLang="ko-KR" dirty="0" smtClean="0">
                <a:ea typeface="굴림" pitchFamily="50" charset="-127"/>
              </a:rPr>
              <a:t>tate transition</a:t>
            </a:r>
          </a:p>
          <a:p>
            <a:endParaRPr lang="es-AR" dirty="0"/>
          </a:p>
        </p:txBody>
      </p:sp>
      <p:sp>
        <p:nvSpPr>
          <p:cNvPr id="1229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dynamics Paradigms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2291" name="Picture 21"/>
          <p:cNvPicPr>
            <a:picLocks noChangeAspect="1" noChangeArrowheads="1"/>
          </p:cNvPicPr>
          <p:nvPr/>
        </p:nvPicPr>
        <p:blipFill rotWithShape="1">
          <a:blip r:embed="rId2" cstate="print"/>
          <a:srcRect l="7619" t="2949" r="6666" b="15784"/>
          <a:stretch/>
        </p:blipFill>
        <p:spPr bwMode="auto">
          <a:xfrm>
            <a:off x="181898" y="2133599"/>
            <a:ext cx="8627804" cy="2971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2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334000"/>
            <a:ext cx="6705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Oval 23"/>
          <p:cNvSpPr>
            <a:spLocks noChangeArrowheads="1"/>
          </p:cNvSpPr>
          <p:nvPr/>
        </p:nvSpPr>
        <p:spPr bwMode="auto">
          <a:xfrm>
            <a:off x="990600" y="3650246"/>
            <a:ext cx="3200400" cy="1302753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AR">
              <a:latin typeface="+mn-lt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986806" y="14478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 b="1" dirty="0">
                <a:latin typeface="+mn-lt"/>
                <a:ea typeface="굴림" pitchFamily="50" charset="-127"/>
              </a:rPr>
              <a:t>System   </a:t>
            </a:r>
            <a:endParaRPr kumimoji="1" lang="en-US" altLang="ko-KR" sz="1200" b="1" dirty="0">
              <a:latin typeface="+mn-lt"/>
              <a:ea typeface="굴림" pitchFamily="50" charset="-127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825006" y="1447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S</a:t>
            </a:r>
            <a:endParaRPr kumimoji="1" lang="en-US" altLang="ko-KR" sz="1600" b="1">
              <a:latin typeface="+mn-lt"/>
              <a:ea typeface="굴림" pitchFamily="50" charset="-127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6758206" y="16367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b="1">
              <a:latin typeface="+mn-lt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8144093" y="165893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AR" b="1">
              <a:latin typeface="+mn-lt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6467693" y="1500188"/>
            <a:ext cx="2776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X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337768" y="1503363"/>
            <a:ext cx="2728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latinLnBrk="1" hangingPunct="1"/>
            <a:r>
              <a:rPr kumimoji="1" lang="en-US" altLang="ko-KR" sz="1400" b="1">
                <a:latin typeface="+mn-lt"/>
                <a:ea typeface="굴림" pitchFamily="50" charset="-127"/>
              </a:rPr>
              <a:t>Y</a:t>
            </a:r>
          </a:p>
        </p:txBody>
      </p:sp>
      <p:pic>
        <p:nvPicPr>
          <p:cNvPr id="22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770" y="5373686"/>
            <a:ext cx="78504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12800" y="323850"/>
            <a:ext cx="77724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endParaRPr lang="es-AR" sz="3200">
              <a:solidFill>
                <a:srgbClr val="99FF99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67338" y="3505201"/>
            <a:ext cx="3462338" cy="2740025"/>
            <a:chOff x="2796" y="2180"/>
            <a:chExt cx="2181" cy="1726"/>
          </a:xfrm>
        </p:grpSpPr>
        <p:sp>
          <p:nvSpPr>
            <p:cNvPr id="13370" name="Rectangle 4"/>
            <p:cNvSpPr>
              <a:spLocks noChangeArrowheads="1"/>
            </p:cNvSpPr>
            <p:nvPr/>
          </p:nvSpPr>
          <p:spPr bwMode="auto">
            <a:xfrm>
              <a:off x="4228" y="2489"/>
              <a:ext cx="508" cy="40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Simulator:</a:t>
              </a:r>
            </a:p>
            <a:p>
              <a:r>
                <a:rPr lang="en-US" sz="1200" b="1" dirty="0" smtClean="0">
                  <a:solidFill>
                    <a:srgbClr val="FF0000"/>
                  </a:solidFill>
                  <a:latin typeface="+mn-lt"/>
                </a:rPr>
                <a:t>Events</a:t>
              </a:r>
              <a:endParaRPr lang="en-US" sz="1200" b="1" dirty="0">
                <a:solidFill>
                  <a:srgbClr val="FF0000"/>
                </a:solidFill>
                <a:latin typeface="+mn-lt"/>
              </a:endParaRPr>
            </a:p>
            <a:p>
              <a:r>
                <a:rPr lang="en-US" sz="1200" b="1" dirty="0">
                  <a:solidFill>
                    <a:srgbClr val="FF0000"/>
                  </a:solidFill>
                  <a:latin typeface="+mn-lt"/>
                </a:rPr>
                <a:t>Processor</a:t>
              </a:r>
            </a:p>
          </p:txBody>
        </p:sp>
        <p:sp>
          <p:nvSpPr>
            <p:cNvPr id="13371" name="Rectangle 5"/>
            <p:cNvSpPr>
              <a:spLocks noChangeArrowheads="1"/>
            </p:cNvSpPr>
            <p:nvPr/>
          </p:nvSpPr>
          <p:spPr bwMode="auto">
            <a:xfrm>
              <a:off x="2796" y="2180"/>
              <a:ext cx="1293" cy="233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DEVS: discrete event</a:t>
              </a:r>
            </a:p>
          </p:txBody>
        </p:sp>
        <p:sp>
          <p:nvSpPr>
            <p:cNvPr id="13372" name="Rectangle 6"/>
            <p:cNvSpPr>
              <a:spLocks noChangeArrowheads="1"/>
            </p:cNvSpPr>
            <p:nvPr/>
          </p:nvSpPr>
          <p:spPr bwMode="auto">
            <a:xfrm>
              <a:off x="2861" y="2819"/>
              <a:ext cx="433" cy="19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System</a:t>
              </a:r>
            </a:p>
          </p:txBody>
        </p:sp>
        <p:sp>
          <p:nvSpPr>
            <p:cNvPr id="13373" name="Rectangle 7"/>
            <p:cNvSpPr>
              <a:spLocks noChangeArrowheads="1"/>
            </p:cNvSpPr>
            <p:nvPr/>
          </p:nvSpPr>
          <p:spPr bwMode="auto">
            <a:xfrm>
              <a:off x="3459" y="3228"/>
              <a:ext cx="580" cy="175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  <a:latin typeface="+mn-lt"/>
                </a:rPr>
                <a:t>DEVS model</a:t>
              </a:r>
            </a:p>
          </p:txBody>
        </p:sp>
        <p:sp>
          <p:nvSpPr>
            <p:cNvPr id="13374" name="Rectangle 8"/>
            <p:cNvSpPr>
              <a:spLocks noChangeArrowheads="1"/>
            </p:cNvSpPr>
            <p:nvPr/>
          </p:nvSpPr>
          <p:spPr bwMode="auto">
            <a:xfrm>
              <a:off x="3320" y="3455"/>
              <a:ext cx="95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time to next event,</a:t>
              </a:r>
            </a:p>
          </p:txBody>
        </p:sp>
        <p:sp>
          <p:nvSpPr>
            <p:cNvPr id="13375" name="Rectangle 9"/>
            <p:cNvSpPr>
              <a:spLocks noChangeArrowheads="1"/>
            </p:cNvSpPr>
            <p:nvPr/>
          </p:nvSpPr>
          <p:spPr bwMode="auto">
            <a:xfrm>
              <a:off x="3320" y="3623"/>
              <a:ext cx="104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state at next event ...</a:t>
              </a:r>
            </a:p>
          </p:txBody>
        </p:sp>
        <p:sp>
          <p:nvSpPr>
            <p:cNvPr id="13376" name="Line 10"/>
            <p:cNvSpPr>
              <a:spLocks noChangeShapeType="1"/>
            </p:cNvSpPr>
            <p:nvPr/>
          </p:nvSpPr>
          <p:spPr bwMode="auto">
            <a:xfrm>
              <a:off x="3013" y="2727"/>
              <a:ext cx="5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77" name="Rectangle 11"/>
            <p:cNvSpPr>
              <a:spLocks noChangeArrowheads="1"/>
            </p:cNvSpPr>
            <p:nvPr/>
          </p:nvSpPr>
          <p:spPr bwMode="auto">
            <a:xfrm>
              <a:off x="2796" y="2416"/>
              <a:ext cx="2181" cy="1490"/>
            </a:xfrm>
            <a:prstGeom prst="rect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3378" name="Line 12"/>
            <p:cNvSpPr>
              <a:spLocks noChangeShapeType="1"/>
            </p:cNvSpPr>
            <p:nvPr/>
          </p:nvSpPr>
          <p:spPr bwMode="auto">
            <a:xfrm>
              <a:off x="3027" y="2571"/>
              <a:ext cx="10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79" name="Line 13"/>
            <p:cNvSpPr>
              <a:spLocks noChangeShapeType="1"/>
            </p:cNvSpPr>
            <p:nvPr/>
          </p:nvSpPr>
          <p:spPr bwMode="auto">
            <a:xfrm>
              <a:off x="3138" y="2498"/>
              <a:ext cx="13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0" name="Line 14"/>
            <p:cNvSpPr>
              <a:spLocks noChangeShapeType="1"/>
            </p:cNvSpPr>
            <p:nvPr/>
          </p:nvSpPr>
          <p:spPr bwMode="auto">
            <a:xfrm>
              <a:off x="3283" y="2646"/>
              <a:ext cx="169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1" name="Line 15"/>
            <p:cNvSpPr>
              <a:spLocks noChangeShapeType="1"/>
            </p:cNvSpPr>
            <p:nvPr/>
          </p:nvSpPr>
          <p:spPr bwMode="auto">
            <a:xfrm>
              <a:off x="3463" y="2461"/>
              <a:ext cx="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2" name="Line 16"/>
            <p:cNvSpPr>
              <a:spLocks noChangeShapeType="1"/>
            </p:cNvSpPr>
            <p:nvPr/>
          </p:nvSpPr>
          <p:spPr bwMode="auto">
            <a:xfrm>
              <a:off x="3124" y="2510"/>
              <a:ext cx="0" cy="6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3" name="Line 17"/>
            <p:cNvSpPr>
              <a:spLocks noChangeShapeType="1"/>
            </p:cNvSpPr>
            <p:nvPr/>
          </p:nvSpPr>
          <p:spPr bwMode="auto">
            <a:xfrm>
              <a:off x="3269" y="2510"/>
              <a:ext cx="0" cy="1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4" name="Line 18"/>
            <p:cNvSpPr>
              <a:spLocks noChangeShapeType="1"/>
            </p:cNvSpPr>
            <p:nvPr/>
          </p:nvSpPr>
          <p:spPr bwMode="auto">
            <a:xfrm>
              <a:off x="3449" y="2472"/>
              <a:ext cx="0" cy="17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5" name="Line 19"/>
            <p:cNvSpPr>
              <a:spLocks noChangeShapeType="1"/>
            </p:cNvSpPr>
            <p:nvPr/>
          </p:nvSpPr>
          <p:spPr bwMode="auto">
            <a:xfrm flipH="1">
              <a:off x="4188" y="2949"/>
              <a:ext cx="335" cy="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3386" name="Line 20"/>
            <p:cNvSpPr>
              <a:spLocks noChangeShapeType="1"/>
            </p:cNvSpPr>
            <p:nvPr/>
          </p:nvSpPr>
          <p:spPr bwMode="auto">
            <a:xfrm flipH="1" flipV="1">
              <a:off x="2977" y="3073"/>
              <a:ext cx="383" cy="23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328738" y="3505200"/>
            <a:ext cx="3632200" cy="2767013"/>
            <a:chOff x="244" y="2160"/>
            <a:chExt cx="2288" cy="1743"/>
          </a:xfrm>
        </p:grpSpPr>
        <p:sp>
          <p:nvSpPr>
            <p:cNvPr id="13332" name="Rectangle 22"/>
            <p:cNvSpPr>
              <a:spLocks noChangeArrowheads="1"/>
            </p:cNvSpPr>
            <p:nvPr/>
          </p:nvSpPr>
          <p:spPr bwMode="auto">
            <a:xfrm>
              <a:off x="244" y="2160"/>
              <a:ext cx="1589" cy="233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9900"/>
                  </a:solidFill>
                  <a:latin typeface="+mn-lt"/>
                </a:rPr>
                <a:t>DTSS: difference equation</a:t>
              </a:r>
            </a:p>
          </p:txBody>
        </p:sp>
        <p:grpSp>
          <p:nvGrpSpPr>
            <p:cNvPr id="13333" name="Group 23"/>
            <p:cNvGrpSpPr>
              <a:grpSpLocks/>
            </p:cNvGrpSpPr>
            <p:nvPr/>
          </p:nvGrpSpPr>
          <p:grpSpPr bwMode="auto">
            <a:xfrm>
              <a:off x="252" y="2415"/>
              <a:ext cx="2280" cy="1488"/>
              <a:chOff x="252" y="2415"/>
              <a:chExt cx="2280" cy="1488"/>
            </a:xfrm>
          </p:grpSpPr>
          <p:sp>
            <p:nvSpPr>
              <p:cNvPr id="13334" name="Rectangle 24"/>
              <p:cNvSpPr>
                <a:spLocks noChangeArrowheads="1"/>
              </p:cNvSpPr>
              <p:nvPr/>
            </p:nvSpPr>
            <p:spPr bwMode="auto">
              <a:xfrm>
                <a:off x="1824" y="2509"/>
                <a:ext cx="669" cy="419"/>
              </a:xfrm>
              <a:prstGeom prst="rect">
                <a:avLst/>
              </a:prstGeom>
              <a:noFill/>
              <a:ln w="25400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200" b="1" dirty="0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Simulator:</a:t>
                </a:r>
              </a:p>
              <a:p>
                <a:r>
                  <a:rPr lang="en-US" sz="1200" b="1" dirty="0">
                    <a:solidFill>
                      <a:srgbClr val="009900"/>
                    </a:solidFill>
                    <a:latin typeface="+mn-lt"/>
                  </a:rPr>
                  <a:t>Recursive</a:t>
                </a:r>
              </a:p>
              <a:p>
                <a:r>
                  <a:rPr lang="en-US" sz="1200" b="1" dirty="0">
                    <a:solidFill>
                      <a:srgbClr val="009900"/>
                    </a:solidFill>
                    <a:latin typeface="+mn-lt"/>
                  </a:rPr>
                  <a:t>Algorithm</a:t>
                </a:r>
                <a:endParaRPr lang="en-US" sz="1000" b="1" dirty="0">
                  <a:solidFill>
                    <a:srgbClr val="009900"/>
                  </a:solidFill>
                  <a:latin typeface="+mn-lt"/>
                </a:endParaRPr>
              </a:p>
            </p:txBody>
          </p:sp>
          <p:sp>
            <p:nvSpPr>
              <p:cNvPr id="13335" name="Rectangle 25"/>
              <p:cNvSpPr>
                <a:spLocks noChangeArrowheads="1"/>
              </p:cNvSpPr>
              <p:nvPr/>
            </p:nvSpPr>
            <p:spPr bwMode="auto">
              <a:xfrm>
                <a:off x="328" y="2968"/>
                <a:ext cx="433" cy="194"/>
              </a:xfrm>
              <a:prstGeom prst="rect">
                <a:avLst/>
              </a:prstGeom>
              <a:noFill/>
              <a:ln w="25400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System</a:t>
                </a:r>
              </a:p>
            </p:txBody>
          </p:sp>
          <p:sp>
            <p:nvSpPr>
              <p:cNvPr id="13336" name="Rectangle 26"/>
              <p:cNvSpPr>
                <a:spLocks noChangeArrowheads="1"/>
              </p:cNvSpPr>
              <p:nvPr/>
            </p:nvSpPr>
            <p:spPr bwMode="auto">
              <a:xfrm>
                <a:off x="960" y="3360"/>
                <a:ext cx="617" cy="175"/>
              </a:xfrm>
              <a:prstGeom prst="rect">
                <a:avLst/>
              </a:prstGeom>
              <a:noFill/>
              <a:ln w="25400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200" b="1">
                    <a:solidFill>
                      <a:srgbClr val="009900"/>
                    </a:solidFill>
                    <a:latin typeface="+mn-lt"/>
                  </a:rPr>
                  <a:t> DTSS model:</a:t>
                </a:r>
              </a:p>
            </p:txBody>
          </p:sp>
          <p:sp>
            <p:nvSpPr>
              <p:cNvPr id="13337" name="Rectangle 27"/>
              <p:cNvSpPr>
                <a:spLocks noChangeArrowheads="1"/>
              </p:cNvSpPr>
              <p:nvPr/>
            </p:nvSpPr>
            <p:spPr bwMode="auto">
              <a:xfrm>
                <a:off x="960" y="3600"/>
                <a:ext cx="1249" cy="214"/>
              </a:xfrm>
              <a:prstGeom prst="rect">
                <a:avLst/>
              </a:prstGeom>
              <a:noFill/>
              <a:ln w="25400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 b="1">
                    <a:solidFill>
                      <a:srgbClr val="009900"/>
                    </a:solidFill>
                    <a:latin typeface="+mn-lt"/>
                  </a:rPr>
                  <a:t>q(t+1) = a*q(t)+ b*x(t)</a:t>
                </a:r>
              </a:p>
            </p:txBody>
          </p:sp>
          <p:grpSp>
            <p:nvGrpSpPr>
              <p:cNvPr id="13338" name="Group 28"/>
              <p:cNvGrpSpPr>
                <a:grpSpLocks/>
              </p:cNvGrpSpPr>
              <p:nvPr/>
            </p:nvGrpSpPr>
            <p:grpSpPr bwMode="auto">
              <a:xfrm>
                <a:off x="450" y="2538"/>
                <a:ext cx="568" cy="301"/>
                <a:chOff x="450" y="2538"/>
                <a:chExt cx="568" cy="301"/>
              </a:xfrm>
            </p:grpSpPr>
            <p:sp>
              <p:nvSpPr>
                <p:cNvPr id="13342" name="Freeform 29"/>
                <p:cNvSpPr>
                  <a:spLocks/>
                </p:cNvSpPr>
                <p:nvPr/>
              </p:nvSpPr>
              <p:spPr bwMode="auto">
                <a:xfrm>
                  <a:off x="453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3" name="Freeform 30"/>
                <p:cNvSpPr>
                  <a:spLocks/>
                </p:cNvSpPr>
                <p:nvPr/>
              </p:nvSpPr>
              <p:spPr bwMode="auto">
                <a:xfrm>
                  <a:off x="502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4" name="Freeform 31"/>
                <p:cNvSpPr>
                  <a:spLocks/>
                </p:cNvSpPr>
                <p:nvPr/>
              </p:nvSpPr>
              <p:spPr bwMode="auto">
                <a:xfrm>
                  <a:off x="551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5" name="Freeform 32"/>
                <p:cNvSpPr>
                  <a:spLocks/>
                </p:cNvSpPr>
                <p:nvPr/>
              </p:nvSpPr>
              <p:spPr bwMode="auto">
                <a:xfrm>
                  <a:off x="601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6" name="Freeform 33"/>
                <p:cNvSpPr>
                  <a:spLocks/>
                </p:cNvSpPr>
                <p:nvPr/>
              </p:nvSpPr>
              <p:spPr bwMode="auto">
                <a:xfrm>
                  <a:off x="650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7" name="Freeform 34"/>
                <p:cNvSpPr>
                  <a:spLocks/>
                </p:cNvSpPr>
                <p:nvPr/>
              </p:nvSpPr>
              <p:spPr bwMode="auto">
                <a:xfrm>
                  <a:off x="702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8" name="Freeform 35"/>
                <p:cNvSpPr>
                  <a:spLocks/>
                </p:cNvSpPr>
                <p:nvPr/>
              </p:nvSpPr>
              <p:spPr bwMode="auto">
                <a:xfrm>
                  <a:off x="752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49" name="Freeform 36"/>
                <p:cNvSpPr>
                  <a:spLocks/>
                </p:cNvSpPr>
                <p:nvPr/>
              </p:nvSpPr>
              <p:spPr bwMode="auto">
                <a:xfrm>
                  <a:off x="801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0" name="Freeform 37"/>
                <p:cNvSpPr>
                  <a:spLocks/>
                </p:cNvSpPr>
                <p:nvPr/>
              </p:nvSpPr>
              <p:spPr bwMode="auto">
                <a:xfrm>
                  <a:off x="850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1" name="Freeform 38"/>
                <p:cNvSpPr>
                  <a:spLocks/>
                </p:cNvSpPr>
                <p:nvPr/>
              </p:nvSpPr>
              <p:spPr bwMode="auto">
                <a:xfrm>
                  <a:off x="900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2" name="Freeform 39"/>
                <p:cNvSpPr>
                  <a:spLocks/>
                </p:cNvSpPr>
                <p:nvPr/>
              </p:nvSpPr>
              <p:spPr bwMode="auto">
                <a:xfrm>
                  <a:off x="952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3" name="Freeform 40"/>
                <p:cNvSpPr>
                  <a:spLocks/>
                </p:cNvSpPr>
                <p:nvPr/>
              </p:nvSpPr>
              <p:spPr bwMode="auto">
                <a:xfrm>
                  <a:off x="1001" y="282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4" name="Freeform 41"/>
                <p:cNvSpPr>
                  <a:spLocks/>
                </p:cNvSpPr>
                <p:nvPr/>
              </p:nvSpPr>
              <p:spPr bwMode="auto">
                <a:xfrm>
                  <a:off x="450" y="2602"/>
                  <a:ext cx="21" cy="21"/>
                </a:xfrm>
                <a:custGeom>
                  <a:avLst/>
                  <a:gdLst>
                    <a:gd name="T0" fmla="*/ 0 w 21"/>
                    <a:gd name="T1" fmla="*/ 9 h 21"/>
                    <a:gd name="T2" fmla="*/ 6 w 21"/>
                    <a:gd name="T3" fmla="*/ 20 h 21"/>
                    <a:gd name="T4" fmla="*/ 20 w 21"/>
                    <a:gd name="T5" fmla="*/ 12 h 21"/>
                    <a:gd name="T6" fmla="*/ 14 w 21"/>
                    <a:gd name="T7" fmla="*/ 0 h 21"/>
                    <a:gd name="T8" fmla="*/ 0 w 21"/>
                    <a:gd name="T9" fmla="*/ 9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21"/>
                    <a:gd name="T17" fmla="*/ 21 w 21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21">
                      <a:moveTo>
                        <a:pt x="0" y="9"/>
                      </a:moveTo>
                      <a:lnTo>
                        <a:pt x="6" y="20"/>
                      </a:lnTo>
                      <a:lnTo>
                        <a:pt x="20" y="12"/>
                      </a:lnTo>
                      <a:lnTo>
                        <a:pt x="14" y="0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5" name="Freeform 42"/>
                <p:cNvSpPr>
                  <a:spLocks/>
                </p:cNvSpPr>
                <p:nvPr/>
              </p:nvSpPr>
              <p:spPr bwMode="auto">
                <a:xfrm>
                  <a:off x="499" y="2570"/>
                  <a:ext cx="21" cy="19"/>
                </a:xfrm>
                <a:custGeom>
                  <a:avLst/>
                  <a:gdLst>
                    <a:gd name="T0" fmla="*/ 0 w 21"/>
                    <a:gd name="T1" fmla="*/ 6 h 19"/>
                    <a:gd name="T2" fmla="*/ 9 w 21"/>
                    <a:gd name="T3" fmla="*/ 18 h 19"/>
                    <a:gd name="T4" fmla="*/ 20 w 21"/>
                    <a:gd name="T5" fmla="*/ 12 h 19"/>
                    <a:gd name="T6" fmla="*/ 15 w 21"/>
                    <a:gd name="T7" fmla="*/ 0 h 19"/>
                    <a:gd name="T8" fmla="*/ 0 w 21"/>
                    <a:gd name="T9" fmla="*/ 6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19"/>
                    <a:gd name="T17" fmla="*/ 21 w 21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19">
                      <a:moveTo>
                        <a:pt x="0" y="6"/>
                      </a:moveTo>
                      <a:lnTo>
                        <a:pt x="9" y="18"/>
                      </a:lnTo>
                      <a:lnTo>
                        <a:pt x="20" y="12"/>
                      </a:lnTo>
                      <a:lnTo>
                        <a:pt x="15" y="0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6" name="Freeform 43"/>
                <p:cNvSpPr>
                  <a:spLocks/>
                </p:cNvSpPr>
                <p:nvPr/>
              </p:nvSpPr>
              <p:spPr bwMode="auto">
                <a:xfrm>
                  <a:off x="551" y="2544"/>
                  <a:ext cx="19" cy="19"/>
                </a:xfrm>
                <a:custGeom>
                  <a:avLst/>
                  <a:gdLst>
                    <a:gd name="T0" fmla="*/ 0 w 19"/>
                    <a:gd name="T1" fmla="*/ 3 h 19"/>
                    <a:gd name="T2" fmla="*/ 3 w 19"/>
                    <a:gd name="T3" fmla="*/ 18 h 19"/>
                    <a:gd name="T4" fmla="*/ 18 w 19"/>
                    <a:gd name="T5" fmla="*/ 15 h 19"/>
                    <a:gd name="T6" fmla="*/ 15 w 19"/>
                    <a:gd name="T7" fmla="*/ 0 h 19"/>
                    <a:gd name="T8" fmla="*/ 0 w 19"/>
                    <a:gd name="T9" fmla="*/ 3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9"/>
                    <a:gd name="T17" fmla="*/ 19 w 1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9">
                      <a:moveTo>
                        <a:pt x="0" y="3"/>
                      </a:moveTo>
                      <a:lnTo>
                        <a:pt x="3" y="18"/>
                      </a:lnTo>
                      <a:lnTo>
                        <a:pt x="18" y="15"/>
                      </a:lnTo>
                      <a:lnTo>
                        <a:pt x="1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7" name="Freeform 44"/>
                <p:cNvSpPr>
                  <a:spLocks/>
                </p:cNvSpPr>
                <p:nvPr/>
              </p:nvSpPr>
              <p:spPr bwMode="auto">
                <a:xfrm>
                  <a:off x="604" y="2538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8" name="Freeform 45"/>
                <p:cNvSpPr>
                  <a:spLocks/>
                </p:cNvSpPr>
                <p:nvPr/>
              </p:nvSpPr>
              <p:spPr bwMode="auto">
                <a:xfrm>
                  <a:off x="653" y="2538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59" name="Freeform 46"/>
                <p:cNvSpPr>
                  <a:spLocks/>
                </p:cNvSpPr>
                <p:nvPr/>
              </p:nvSpPr>
              <p:spPr bwMode="auto">
                <a:xfrm>
                  <a:off x="699" y="2562"/>
                  <a:ext cx="17" cy="17"/>
                </a:xfrm>
                <a:custGeom>
                  <a:avLst/>
                  <a:gdLst>
                    <a:gd name="T0" fmla="*/ 12 w 17"/>
                    <a:gd name="T1" fmla="*/ 0 h 17"/>
                    <a:gd name="T2" fmla="*/ 0 w 17"/>
                    <a:gd name="T3" fmla="*/ 12 h 17"/>
                    <a:gd name="T4" fmla="*/ 8 w 17"/>
                    <a:gd name="T5" fmla="*/ 16 h 17"/>
                    <a:gd name="T6" fmla="*/ 16 w 17"/>
                    <a:gd name="T7" fmla="*/ 5 h 17"/>
                    <a:gd name="T8" fmla="*/ 12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2" y="0"/>
                      </a:moveTo>
                      <a:lnTo>
                        <a:pt x="0" y="12"/>
                      </a:lnTo>
                      <a:lnTo>
                        <a:pt x="8" y="16"/>
                      </a:lnTo>
                      <a:lnTo>
                        <a:pt x="16" y="5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0" name="Freeform 47"/>
                <p:cNvSpPr>
                  <a:spLocks/>
                </p:cNvSpPr>
                <p:nvPr/>
              </p:nvSpPr>
              <p:spPr bwMode="auto">
                <a:xfrm>
                  <a:off x="702" y="2567"/>
                  <a:ext cx="17" cy="17"/>
                </a:xfrm>
                <a:custGeom>
                  <a:avLst/>
                  <a:gdLst>
                    <a:gd name="T0" fmla="*/ 12 w 17"/>
                    <a:gd name="T1" fmla="*/ 0 h 17"/>
                    <a:gd name="T2" fmla="*/ 0 w 17"/>
                    <a:gd name="T3" fmla="*/ 6 h 17"/>
                    <a:gd name="T4" fmla="*/ 3 w 17"/>
                    <a:gd name="T5" fmla="*/ 16 h 17"/>
                    <a:gd name="T6" fmla="*/ 16 w 17"/>
                    <a:gd name="T7" fmla="*/ 9 h 17"/>
                    <a:gd name="T8" fmla="*/ 12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2" y="0"/>
                      </a:moveTo>
                      <a:lnTo>
                        <a:pt x="0" y="6"/>
                      </a:lnTo>
                      <a:lnTo>
                        <a:pt x="3" y="16"/>
                      </a:lnTo>
                      <a:lnTo>
                        <a:pt x="16" y="9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1" name="Freeform 48"/>
                <p:cNvSpPr>
                  <a:spLocks/>
                </p:cNvSpPr>
                <p:nvPr/>
              </p:nvSpPr>
              <p:spPr bwMode="auto">
                <a:xfrm>
                  <a:off x="728" y="2611"/>
                  <a:ext cx="17" cy="17"/>
                </a:xfrm>
                <a:custGeom>
                  <a:avLst/>
                  <a:gdLst>
                    <a:gd name="T0" fmla="*/ 9 w 17"/>
                    <a:gd name="T1" fmla="*/ 0 h 17"/>
                    <a:gd name="T2" fmla="*/ 0 w 17"/>
                    <a:gd name="T3" fmla="*/ 9 h 17"/>
                    <a:gd name="T4" fmla="*/ 6 w 17"/>
                    <a:gd name="T5" fmla="*/ 16 h 17"/>
                    <a:gd name="T6" fmla="*/ 16 w 17"/>
                    <a:gd name="T7" fmla="*/ 9 h 17"/>
                    <a:gd name="T8" fmla="*/ 9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9" y="0"/>
                      </a:moveTo>
                      <a:lnTo>
                        <a:pt x="0" y="9"/>
                      </a:lnTo>
                      <a:lnTo>
                        <a:pt x="6" y="16"/>
                      </a:lnTo>
                      <a:lnTo>
                        <a:pt x="16" y="9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2" name="Freeform 49"/>
                <p:cNvSpPr>
                  <a:spLocks/>
                </p:cNvSpPr>
                <p:nvPr/>
              </p:nvSpPr>
              <p:spPr bwMode="auto">
                <a:xfrm>
                  <a:off x="734" y="2617"/>
                  <a:ext cx="17" cy="18"/>
                </a:xfrm>
                <a:custGeom>
                  <a:avLst/>
                  <a:gdLst>
                    <a:gd name="T0" fmla="*/ 9 w 17"/>
                    <a:gd name="T1" fmla="*/ 0 h 18"/>
                    <a:gd name="T2" fmla="*/ 0 w 17"/>
                    <a:gd name="T3" fmla="*/ 11 h 18"/>
                    <a:gd name="T4" fmla="*/ 6 w 17"/>
                    <a:gd name="T5" fmla="*/ 17 h 18"/>
                    <a:gd name="T6" fmla="*/ 16 w 17"/>
                    <a:gd name="T7" fmla="*/ 5 h 18"/>
                    <a:gd name="T8" fmla="*/ 9 w 17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8"/>
                    <a:gd name="T17" fmla="*/ 17 w 17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8">
                      <a:moveTo>
                        <a:pt x="9" y="0"/>
                      </a:moveTo>
                      <a:lnTo>
                        <a:pt x="0" y="11"/>
                      </a:lnTo>
                      <a:lnTo>
                        <a:pt x="6" y="17"/>
                      </a:lnTo>
                      <a:lnTo>
                        <a:pt x="16" y="5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3" name="Freeform 50"/>
                <p:cNvSpPr>
                  <a:spLocks/>
                </p:cNvSpPr>
                <p:nvPr/>
              </p:nvSpPr>
              <p:spPr bwMode="auto">
                <a:xfrm>
                  <a:off x="772" y="2657"/>
                  <a:ext cx="21" cy="21"/>
                </a:xfrm>
                <a:custGeom>
                  <a:avLst/>
                  <a:gdLst>
                    <a:gd name="T0" fmla="*/ 12 w 21"/>
                    <a:gd name="T1" fmla="*/ 0 h 21"/>
                    <a:gd name="T2" fmla="*/ 0 w 21"/>
                    <a:gd name="T3" fmla="*/ 9 h 21"/>
                    <a:gd name="T4" fmla="*/ 12 w 21"/>
                    <a:gd name="T5" fmla="*/ 20 h 21"/>
                    <a:gd name="T6" fmla="*/ 20 w 21"/>
                    <a:gd name="T7" fmla="*/ 12 h 21"/>
                    <a:gd name="T8" fmla="*/ 12 w 21"/>
                    <a:gd name="T9" fmla="*/ 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21"/>
                    <a:gd name="T17" fmla="*/ 21 w 21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21">
                      <a:moveTo>
                        <a:pt x="12" y="0"/>
                      </a:moveTo>
                      <a:lnTo>
                        <a:pt x="0" y="9"/>
                      </a:lnTo>
                      <a:lnTo>
                        <a:pt x="12" y="20"/>
                      </a:lnTo>
                      <a:lnTo>
                        <a:pt x="20" y="12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4" name="Freeform 51"/>
                <p:cNvSpPr>
                  <a:spLocks/>
                </p:cNvSpPr>
                <p:nvPr/>
              </p:nvSpPr>
              <p:spPr bwMode="auto">
                <a:xfrm>
                  <a:off x="784" y="2669"/>
                  <a:ext cx="17" cy="17"/>
                </a:xfrm>
                <a:custGeom>
                  <a:avLst/>
                  <a:gdLst>
                    <a:gd name="T0" fmla="*/ 10 w 17"/>
                    <a:gd name="T1" fmla="*/ 0 h 17"/>
                    <a:gd name="T2" fmla="*/ 0 w 17"/>
                    <a:gd name="T3" fmla="*/ 11 h 17"/>
                    <a:gd name="T4" fmla="*/ 4 w 17"/>
                    <a:gd name="T5" fmla="*/ 16 h 17"/>
                    <a:gd name="T6" fmla="*/ 16 w 17"/>
                    <a:gd name="T7" fmla="*/ 0 h 17"/>
                    <a:gd name="T8" fmla="*/ 1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0" y="0"/>
                      </a:moveTo>
                      <a:lnTo>
                        <a:pt x="0" y="11"/>
                      </a:lnTo>
                      <a:lnTo>
                        <a:pt x="4" y="16"/>
                      </a:lnTo>
                      <a:lnTo>
                        <a:pt x="16" y="0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5" name="Freeform 52"/>
                <p:cNvSpPr>
                  <a:spLocks/>
                </p:cNvSpPr>
                <p:nvPr/>
              </p:nvSpPr>
              <p:spPr bwMode="auto">
                <a:xfrm>
                  <a:off x="824" y="2686"/>
                  <a:ext cx="17" cy="18"/>
                </a:xfrm>
                <a:custGeom>
                  <a:avLst/>
                  <a:gdLst>
                    <a:gd name="T0" fmla="*/ 3 w 17"/>
                    <a:gd name="T1" fmla="*/ 0 h 18"/>
                    <a:gd name="T2" fmla="*/ 0 w 17"/>
                    <a:gd name="T3" fmla="*/ 12 h 18"/>
                    <a:gd name="T4" fmla="*/ 12 w 17"/>
                    <a:gd name="T5" fmla="*/ 17 h 18"/>
                    <a:gd name="T6" fmla="*/ 16 w 17"/>
                    <a:gd name="T7" fmla="*/ 3 h 18"/>
                    <a:gd name="T8" fmla="*/ 3 w 17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8"/>
                    <a:gd name="T17" fmla="*/ 17 w 17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8">
                      <a:moveTo>
                        <a:pt x="3" y="0"/>
                      </a:moveTo>
                      <a:lnTo>
                        <a:pt x="0" y="12"/>
                      </a:lnTo>
                      <a:lnTo>
                        <a:pt x="12" y="17"/>
                      </a:lnTo>
                      <a:lnTo>
                        <a:pt x="16" y="3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6" name="Freeform 53"/>
                <p:cNvSpPr>
                  <a:spLocks/>
                </p:cNvSpPr>
                <p:nvPr/>
              </p:nvSpPr>
              <p:spPr bwMode="auto">
                <a:xfrm>
                  <a:off x="876" y="2692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6 h 17"/>
                    <a:gd name="T4" fmla="*/ 16 w 17"/>
                    <a:gd name="T5" fmla="*/ 16 h 17"/>
                    <a:gd name="T6" fmla="*/ 16 w 17"/>
                    <a:gd name="T7" fmla="*/ 0 h 17"/>
                    <a:gd name="T8" fmla="*/ 0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16" y="16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7" name="Freeform 54"/>
                <p:cNvSpPr>
                  <a:spLocks/>
                </p:cNvSpPr>
                <p:nvPr/>
              </p:nvSpPr>
              <p:spPr bwMode="auto">
                <a:xfrm>
                  <a:off x="879" y="2695"/>
                  <a:ext cx="17" cy="17"/>
                </a:xfrm>
                <a:custGeom>
                  <a:avLst/>
                  <a:gdLst>
                    <a:gd name="T0" fmla="*/ 12 w 17"/>
                    <a:gd name="T1" fmla="*/ 0 h 17"/>
                    <a:gd name="T2" fmla="*/ 0 w 17"/>
                    <a:gd name="T3" fmla="*/ 11 h 17"/>
                    <a:gd name="T4" fmla="*/ 8 w 17"/>
                    <a:gd name="T5" fmla="*/ 16 h 17"/>
                    <a:gd name="T6" fmla="*/ 16 w 17"/>
                    <a:gd name="T7" fmla="*/ 4 h 17"/>
                    <a:gd name="T8" fmla="*/ 12 w 1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8" y="16"/>
                      </a:lnTo>
                      <a:lnTo>
                        <a:pt x="16" y="4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8" name="Freeform 55"/>
                <p:cNvSpPr>
                  <a:spLocks/>
                </p:cNvSpPr>
                <p:nvPr/>
              </p:nvSpPr>
              <p:spPr bwMode="auto">
                <a:xfrm>
                  <a:off x="923" y="2718"/>
                  <a:ext cx="18" cy="18"/>
                </a:xfrm>
                <a:custGeom>
                  <a:avLst/>
                  <a:gdLst>
                    <a:gd name="T0" fmla="*/ 6 w 18"/>
                    <a:gd name="T1" fmla="*/ 0 h 18"/>
                    <a:gd name="T2" fmla="*/ 0 w 18"/>
                    <a:gd name="T3" fmla="*/ 14 h 18"/>
                    <a:gd name="T4" fmla="*/ 14 w 18"/>
                    <a:gd name="T5" fmla="*/ 17 h 18"/>
                    <a:gd name="T6" fmla="*/ 17 w 18"/>
                    <a:gd name="T7" fmla="*/ 6 h 18"/>
                    <a:gd name="T8" fmla="*/ 6 w 18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18"/>
                    <a:gd name="T17" fmla="*/ 18 w 18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18">
                      <a:moveTo>
                        <a:pt x="6" y="0"/>
                      </a:moveTo>
                      <a:lnTo>
                        <a:pt x="0" y="14"/>
                      </a:lnTo>
                      <a:lnTo>
                        <a:pt x="14" y="17"/>
                      </a:lnTo>
                      <a:lnTo>
                        <a:pt x="17" y="6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  <p:sp>
              <p:nvSpPr>
                <p:cNvPr id="13369" name="Freeform 56"/>
                <p:cNvSpPr>
                  <a:spLocks/>
                </p:cNvSpPr>
                <p:nvPr/>
              </p:nvSpPr>
              <p:spPr bwMode="auto">
                <a:xfrm>
                  <a:off x="972" y="2732"/>
                  <a:ext cx="19" cy="19"/>
                </a:xfrm>
                <a:custGeom>
                  <a:avLst/>
                  <a:gdLst>
                    <a:gd name="T0" fmla="*/ 6 w 19"/>
                    <a:gd name="T1" fmla="*/ 0 h 19"/>
                    <a:gd name="T2" fmla="*/ 0 w 19"/>
                    <a:gd name="T3" fmla="*/ 15 h 19"/>
                    <a:gd name="T4" fmla="*/ 15 w 19"/>
                    <a:gd name="T5" fmla="*/ 18 h 19"/>
                    <a:gd name="T6" fmla="*/ 18 w 19"/>
                    <a:gd name="T7" fmla="*/ 6 h 19"/>
                    <a:gd name="T8" fmla="*/ 6 w 19"/>
                    <a:gd name="T9" fmla="*/ 0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19"/>
                    <a:gd name="T17" fmla="*/ 19 w 1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19">
                      <a:moveTo>
                        <a:pt x="6" y="0"/>
                      </a:moveTo>
                      <a:lnTo>
                        <a:pt x="0" y="15"/>
                      </a:lnTo>
                      <a:lnTo>
                        <a:pt x="15" y="18"/>
                      </a:lnTo>
                      <a:lnTo>
                        <a:pt x="18" y="6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rgbClr val="0099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solidFill>
                      <a:srgbClr val="009900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3339" name="Line 57"/>
              <p:cNvSpPr>
                <a:spLocks noChangeShapeType="1"/>
              </p:cNvSpPr>
              <p:nvPr/>
            </p:nvSpPr>
            <p:spPr bwMode="auto">
              <a:xfrm flipH="1">
                <a:off x="1729" y="3025"/>
                <a:ext cx="335" cy="239"/>
              </a:xfrm>
              <a:prstGeom prst="line">
                <a:avLst/>
              </a:prstGeom>
              <a:noFill/>
              <a:ln w="25400">
                <a:solidFill>
                  <a:srgbClr val="0099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s-AR">
                  <a:latin typeface="+mn-lt"/>
                </a:endParaRPr>
              </a:p>
            </p:txBody>
          </p:sp>
          <p:sp>
            <p:nvSpPr>
              <p:cNvPr id="13340" name="Rectangle 58"/>
              <p:cNvSpPr>
                <a:spLocks noChangeArrowheads="1"/>
              </p:cNvSpPr>
              <p:nvPr/>
            </p:nvSpPr>
            <p:spPr bwMode="auto">
              <a:xfrm>
                <a:off x="252" y="2415"/>
                <a:ext cx="2280" cy="1488"/>
              </a:xfrm>
              <a:prstGeom prst="rect">
                <a:avLst/>
              </a:prstGeom>
              <a:noFill/>
              <a:ln w="50800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AR">
                  <a:solidFill>
                    <a:srgbClr val="009900"/>
                  </a:solidFill>
                  <a:latin typeface="+mn-lt"/>
                </a:endParaRPr>
              </a:p>
            </p:txBody>
          </p:sp>
          <p:sp>
            <p:nvSpPr>
              <p:cNvPr id="13341" name="Line 59"/>
              <p:cNvSpPr>
                <a:spLocks noChangeShapeType="1"/>
              </p:cNvSpPr>
              <p:nvPr/>
            </p:nvSpPr>
            <p:spPr bwMode="auto">
              <a:xfrm flipH="1" flipV="1">
                <a:off x="481" y="3265"/>
                <a:ext cx="383" cy="239"/>
              </a:xfrm>
              <a:prstGeom prst="line">
                <a:avLst/>
              </a:prstGeom>
              <a:noFill/>
              <a:ln w="25400">
                <a:solidFill>
                  <a:srgbClr val="0099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s-AR">
                  <a:latin typeface="+mn-lt"/>
                </a:endParaRPr>
              </a:p>
            </p:txBody>
          </p:sp>
        </p:grp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581400" y="914400"/>
            <a:ext cx="4757738" cy="2425700"/>
            <a:chOff x="244" y="592"/>
            <a:chExt cx="2997" cy="1528"/>
          </a:xfrm>
        </p:grpSpPr>
        <p:sp>
          <p:nvSpPr>
            <p:cNvPr id="13319" name="Rectangle 61"/>
            <p:cNvSpPr>
              <a:spLocks noChangeArrowheads="1"/>
            </p:cNvSpPr>
            <p:nvPr/>
          </p:nvSpPr>
          <p:spPr bwMode="auto">
            <a:xfrm>
              <a:off x="244" y="592"/>
              <a:ext cx="1635" cy="2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latin typeface="+mn-lt"/>
                </a:rPr>
                <a:t>DESS: differential equation</a:t>
              </a:r>
            </a:p>
          </p:txBody>
        </p:sp>
        <p:sp>
          <p:nvSpPr>
            <p:cNvPr id="13320" name="Rectangle 62"/>
            <p:cNvSpPr>
              <a:spLocks noChangeArrowheads="1"/>
            </p:cNvSpPr>
            <p:nvPr/>
          </p:nvSpPr>
          <p:spPr bwMode="auto">
            <a:xfrm>
              <a:off x="3124" y="1168"/>
              <a:ext cx="1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en-US" sz="2000" b="1" dirty="0">
                <a:latin typeface="+mn-lt"/>
              </a:endParaRPr>
            </a:p>
          </p:txBody>
        </p:sp>
        <p:grpSp>
          <p:nvGrpSpPr>
            <p:cNvPr id="13321" name="Group 63"/>
            <p:cNvGrpSpPr>
              <a:grpSpLocks/>
            </p:cNvGrpSpPr>
            <p:nvPr/>
          </p:nvGrpSpPr>
          <p:grpSpPr bwMode="auto">
            <a:xfrm>
              <a:off x="252" y="832"/>
              <a:ext cx="2174" cy="1288"/>
              <a:chOff x="252" y="832"/>
              <a:chExt cx="2174" cy="1288"/>
            </a:xfrm>
          </p:grpSpPr>
          <p:sp>
            <p:nvSpPr>
              <p:cNvPr id="13322" name="Rectangle 64"/>
              <p:cNvSpPr>
                <a:spLocks noChangeArrowheads="1"/>
              </p:cNvSpPr>
              <p:nvPr/>
            </p:nvSpPr>
            <p:spPr bwMode="auto">
              <a:xfrm>
                <a:off x="332" y="1269"/>
                <a:ext cx="388" cy="17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2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System</a:t>
                </a:r>
              </a:p>
            </p:txBody>
          </p:sp>
          <p:sp>
            <p:nvSpPr>
              <p:cNvPr id="13323" name="Rectangle 65"/>
              <p:cNvSpPr>
                <a:spLocks noChangeArrowheads="1"/>
              </p:cNvSpPr>
              <p:nvPr/>
            </p:nvSpPr>
            <p:spPr bwMode="auto">
              <a:xfrm>
                <a:off x="1746" y="988"/>
                <a:ext cx="508" cy="40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Simulator:</a:t>
                </a:r>
              </a:p>
              <a:p>
                <a:r>
                  <a:rPr lang="en-US" sz="1200" b="1" dirty="0">
                    <a:latin typeface="+mn-lt"/>
                  </a:rPr>
                  <a:t>Numerical</a:t>
                </a:r>
              </a:p>
              <a:p>
                <a:r>
                  <a:rPr lang="en-US" sz="1200" b="1" dirty="0">
                    <a:latin typeface="+mn-lt"/>
                  </a:rPr>
                  <a:t>Integrator</a:t>
                </a:r>
              </a:p>
            </p:txBody>
          </p:sp>
          <p:grpSp>
            <p:nvGrpSpPr>
              <p:cNvPr id="13324" name="Group 66"/>
              <p:cNvGrpSpPr>
                <a:grpSpLocks/>
              </p:cNvGrpSpPr>
              <p:nvPr/>
            </p:nvGrpSpPr>
            <p:grpSpPr bwMode="auto">
              <a:xfrm>
                <a:off x="472" y="933"/>
                <a:ext cx="557" cy="246"/>
                <a:chOff x="472" y="933"/>
                <a:chExt cx="557" cy="246"/>
              </a:xfrm>
            </p:grpSpPr>
            <p:sp>
              <p:nvSpPr>
                <p:cNvPr id="13330" name="Line 67"/>
                <p:cNvSpPr>
                  <a:spLocks noChangeShapeType="1"/>
                </p:cNvSpPr>
                <p:nvPr/>
              </p:nvSpPr>
              <p:spPr bwMode="auto">
                <a:xfrm>
                  <a:off x="472" y="1179"/>
                  <a:ext cx="55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s-AR">
                    <a:latin typeface="+mn-lt"/>
                  </a:endParaRPr>
                </a:p>
              </p:txBody>
            </p:sp>
            <p:sp>
              <p:nvSpPr>
                <p:cNvPr id="13331" name="Freeform 68"/>
                <p:cNvSpPr>
                  <a:spLocks/>
                </p:cNvSpPr>
                <p:nvPr/>
              </p:nvSpPr>
              <p:spPr bwMode="auto">
                <a:xfrm>
                  <a:off x="480" y="933"/>
                  <a:ext cx="549" cy="207"/>
                </a:xfrm>
                <a:custGeom>
                  <a:avLst/>
                  <a:gdLst>
                    <a:gd name="T0" fmla="*/ 0 w 549"/>
                    <a:gd name="T1" fmla="*/ 72 h 207"/>
                    <a:gd name="T2" fmla="*/ 40 w 549"/>
                    <a:gd name="T3" fmla="*/ 44 h 207"/>
                    <a:gd name="T4" fmla="*/ 69 w 549"/>
                    <a:gd name="T5" fmla="*/ 26 h 207"/>
                    <a:gd name="T6" fmla="*/ 98 w 549"/>
                    <a:gd name="T7" fmla="*/ 9 h 207"/>
                    <a:gd name="T8" fmla="*/ 139 w 549"/>
                    <a:gd name="T9" fmla="*/ 0 h 207"/>
                    <a:gd name="T10" fmla="*/ 197 w 549"/>
                    <a:gd name="T11" fmla="*/ 0 h 207"/>
                    <a:gd name="T12" fmla="*/ 226 w 549"/>
                    <a:gd name="T13" fmla="*/ 0 h 207"/>
                    <a:gd name="T14" fmla="*/ 255 w 549"/>
                    <a:gd name="T15" fmla="*/ 26 h 207"/>
                    <a:gd name="T16" fmla="*/ 264 w 549"/>
                    <a:gd name="T17" fmla="*/ 52 h 207"/>
                    <a:gd name="T18" fmla="*/ 284 w 549"/>
                    <a:gd name="T19" fmla="*/ 78 h 207"/>
                    <a:gd name="T20" fmla="*/ 313 w 549"/>
                    <a:gd name="T21" fmla="*/ 104 h 207"/>
                    <a:gd name="T22" fmla="*/ 333 w 549"/>
                    <a:gd name="T23" fmla="*/ 128 h 207"/>
                    <a:gd name="T24" fmla="*/ 362 w 549"/>
                    <a:gd name="T25" fmla="*/ 145 h 207"/>
                    <a:gd name="T26" fmla="*/ 400 w 549"/>
                    <a:gd name="T27" fmla="*/ 154 h 207"/>
                    <a:gd name="T28" fmla="*/ 429 w 549"/>
                    <a:gd name="T29" fmla="*/ 154 h 207"/>
                    <a:gd name="T30" fmla="*/ 470 w 549"/>
                    <a:gd name="T31" fmla="*/ 180 h 207"/>
                    <a:gd name="T32" fmla="*/ 508 w 549"/>
                    <a:gd name="T33" fmla="*/ 188 h 207"/>
                    <a:gd name="T34" fmla="*/ 548 w 549"/>
                    <a:gd name="T35" fmla="*/ 206 h 20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49"/>
                    <a:gd name="T55" fmla="*/ 0 h 207"/>
                    <a:gd name="T56" fmla="*/ 549 w 549"/>
                    <a:gd name="T57" fmla="*/ 207 h 20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49" h="207">
                      <a:moveTo>
                        <a:pt x="0" y="72"/>
                      </a:moveTo>
                      <a:lnTo>
                        <a:pt x="40" y="44"/>
                      </a:lnTo>
                      <a:lnTo>
                        <a:pt x="69" y="26"/>
                      </a:lnTo>
                      <a:lnTo>
                        <a:pt x="98" y="9"/>
                      </a:lnTo>
                      <a:lnTo>
                        <a:pt x="139" y="0"/>
                      </a:lnTo>
                      <a:lnTo>
                        <a:pt x="197" y="0"/>
                      </a:lnTo>
                      <a:lnTo>
                        <a:pt x="226" y="0"/>
                      </a:lnTo>
                      <a:lnTo>
                        <a:pt x="255" y="26"/>
                      </a:lnTo>
                      <a:lnTo>
                        <a:pt x="264" y="52"/>
                      </a:lnTo>
                      <a:lnTo>
                        <a:pt x="284" y="78"/>
                      </a:lnTo>
                      <a:lnTo>
                        <a:pt x="313" y="104"/>
                      </a:lnTo>
                      <a:lnTo>
                        <a:pt x="333" y="128"/>
                      </a:lnTo>
                      <a:lnTo>
                        <a:pt x="362" y="145"/>
                      </a:lnTo>
                      <a:lnTo>
                        <a:pt x="400" y="154"/>
                      </a:lnTo>
                      <a:lnTo>
                        <a:pt x="429" y="154"/>
                      </a:lnTo>
                      <a:lnTo>
                        <a:pt x="470" y="180"/>
                      </a:lnTo>
                      <a:lnTo>
                        <a:pt x="508" y="188"/>
                      </a:lnTo>
                      <a:lnTo>
                        <a:pt x="548" y="206"/>
                      </a:lnTo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s-AR">
                    <a:latin typeface="+mn-lt"/>
                  </a:endParaRPr>
                </a:p>
              </p:txBody>
            </p:sp>
          </p:grpSp>
          <p:sp>
            <p:nvSpPr>
              <p:cNvPr id="13325" name="Rectangle 69"/>
              <p:cNvSpPr>
                <a:spLocks noChangeArrowheads="1"/>
              </p:cNvSpPr>
              <p:nvPr/>
            </p:nvSpPr>
            <p:spPr bwMode="auto">
              <a:xfrm>
                <a:off x="252" y="832"/>
                <a:ext cx="2174" cy="1288"/>
              </a:xfrm>
              <a:prstGeom prst="rect">
                <a:avLst/>
              </a:prstGeom>
              <a:noFill/>
              <a:ln w="508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AR">
                  <a:latin typeface="+mn-lt"/>
                </a:endParaRPr>
              </a:p>
            </p:txBody>
          </p:sp>
          <p:sp>
            <p:nvSpPr>
              <p:cNvPr id="13326" name="Line 70"/>
              <p:cNvSpPr>
                <a:spLocks noChangeShapeType="1"/>
              </p:cNvSpPr>
              <p:nvPr/>
            </p:nvSpPr>
            <p:spPr bwMode="auto">
              <a:xfrm flipH="1">
                <a:off x="1856" y="1489"/>
                <a:ext cx="335" cy="23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s-AR">
                  <a:latin typeface="+mn-lt"/>
                </a:endParaRPr>
              </a:p>
            </p:txBody>
          </p:sp>
          <p:sp>
            <p:nvSpPr>
              <p:cNvPr id="13327" name="Line 71"/>
              <p:cNvSpPr>
                <a:spLocks noChangeShapeType="1"/>
              </p:cNvSpPr>
              <p:nvPr/>
            </p:nvSpPr>
            <p:spPr bwMode="auto">
              <a:xfrm flipH="1" flipV="1">
                <a:off x="512" y="1537"/>
                <a:ext cx="383" cy="23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s-AR">
                  <a:latin typeface="+mn-lt"/>
                </a:endParaRPr>
              </a:p>
            </p:txBody>
          </p:sp>
          <p:sp>
            <p:nvSpPr>
              <p:cNvPr id="13328" name="Rectangle 72"/>
              <p:cNvSpPr>
                <a:spLocks noChangeArrowheads="1"/>
              </p:cNvSpPr>
              <p:nvPr/>
            </p:nvSpPr>
            <p:spPr bwMode="auto">
              <a:xfrm>
                <a:off x="991" y="1625"/>
                <a:ext cx="617" cy="17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200" b="1" dirty="0" smtClean="0">
                    <a:latin typeface="+mn-lt"/>
                  </a:rPr>
                  <a:t>DESS </a:t>
                </a:r>
                <a:r>
                  <a:rPr lang="en-US" sz="1200" b="1" dirty="0">
                    <a:latin typeface="+mn-lt"/>
                  </a:rPr>
                  <a:t>model:</a:t>
                </a:r>
              </a:p>
            </p:txBody>
          </p:sp>
          <p:sp>
            <p:nvSpPr>
              <p:cNvPr id="13329" name="Rectangle 73"/>
              <p:cNvSpPr>
                <a:spLocks noChangeArrowheads="1"/>
              </p:cNvSpPr>
              <p:nvPr/>
            </p:nvSpPr>
            <p:spPr bwMode="auto">
              <a:xfrm>
                <a:off x="991" y="1824"/>
                <a:ext cx="919" cy="21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 b="1" dirty="0" err="1">
                    <a:latin typeface="+mn-lt"/>
                  </a:rPr>
                  <a:t>dq</a:t>
                </a:r>
                <a:r>
                  <a:rPr lang="en-US" sz="1600" b="1" dirty="0">
                    <a:latin typeface="+mn-lt"/>
                  </a:rPr>
                  <a:t>/</a:t>
                </a:r>
                <a:r>
                  <a:rPr lang="en-US" sz="1600" b="1" dirty="0" err="1">
                    <a:latin typeface="+mn-lt"/>
                  </a:rPr>
                  <a:t>dt</a:t>
                </a:r>
                <a:r>
                  <a:rPr lang="en-US" sz="1600" b="1" dirty="0">
                    <a:latin typeface="+mn-lt"/>
                  </a:rPr>
                  <a:t> = a*q +</a:t>
                </a:r>
                <a:r>
                  <a:rPr lang="en-US" sz="1600" b="1" dirty="0" err="1">
                    <a:latin typeface="+mn-lt"/>
                  </a:rPr>
                  <a:t>bx</a:t>
                </a:r>
                <a:endParaRPr lang="en-US" sz="1600" b="1" dirty="0">
                  <a:latin typeface="+mn-lt"/>
                </a:endParaRPr>
              </a:p>
            </p:txBody>
          </p:sp>
        </p:grpSp>
      </p:grpSp>
      <p:sp>
        <p:nvSpPr>
          <p:cNvPr id="75" name="Content Placeholder 74"/>
          <p:cNvSpPr>
            <a:spLocks noGrp="1"/>
          </p:cNvSpPr>
          <p:nvPr>
            <p:ph idx="1"/>
          </p:nvPr>
        </p:nvSpPr>
        <p:spPr>
          <a:xfrm>
            <a:off x="-5556" y="800100"/>
            <a:ext cx="3352800" cy="5638799"/>
          </a:xfrm>
        </p:spPr>
        <p:txBody>
          <a:bodyPr/>
          <a:lstStyle/>
          <a:p>
            <a:r>
              <a:rPr lang="en-US" b="1" dirty="0" smtClean="0"/>
              <a:t>System Specifications:</a:t>
            </a:r>
          </a:p>
        </p:txBody>
      </p:sp>
      <p:sp>
        <p:nvSpPr>
          <p:cNvPr id="13318" name="Rectangle 74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5556250" cy="685799"/>
          </a:xfrm>
        </p:spPr>
        <p:txBody>
          <a:bodyPr>
            <a:normAutofit/>
          </a:bodyPr>
          <a:lstStyle/>
          <a:p>
            <a:r>
              <a:rPr lang="en-US" dirty="0" smtClean="0"/>
              <a:t>Dynamic Systems representations</a:t>
            </a:r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3"/>
          </p:nvPr>
        </p:nvSpPr>
        <p:spPr>
          <a:xfrm>
            <a:off x="0" y="6553200"/>
            <a:ext cx="9144000" cy="304800"/>
          </a:xfrm>
        </p:spPr>
        <p:txBody>
          <a:bodyPr/>
          <a:lstStyle/>
          <a:p>
            <a:endParaRPr lang="es-A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Behavioral models: ‘</a:t>
            </a:r>
            <a:r>
              <a:rPr lang="en-US" b="1" dirty="0" smtClean="0"/>
              <a:t>Black boxes</a:t>
            </a:r>
            <a:r>
              <a:rPr lang="en-US" dirty="0" smtClean="0"/>
              <a:t>’. </a:t>
            </a:r>
          </a:p>
          <a:p>
            <a:pPr lvl="1"/>
            <a:r>
              <a:rPr lang="en-US" sz="2000" dirty="0" smtClean="0"/>
              <a:t>Define input/output behavior. </a:t>
            </a:r>
          </a:p>
          <a:p>
            <a:pPr lvl="1"/>
            <a:r>
              <a:rPr lang="en-US" sz="2000" dirty="0" smtClean="0"/>
              <a:t>Representation of observable and non-observable variables . </a:t>
            </a:r>
          </a:p>
          <a:p>
            <a:endParaRPr lang="en-US" dirty="0" smtClean="0"/>
          </a:p>
          <a:p>
            <a:r>
              <a:rPr lang="en-US" dirty="0" smtClean="0"/>
              <a:t>Structural models: ‘</a:t>
            </a:r>
            <a:r>
              <a:rPr lang="en-US" b="1" dirty="0" smtClean="0"/>
              <a:t>White boxes</a:t>
            </a:r>
            <a:r>
              <a:rPr lang="en-US" dirty="0" smtClean="0"/>
              <a:t>’. </a:t>
            </a:r>
          </a:p>
          <a:p>
            <a:pPr lvl="1"/>
            <a:r>
              <a:rPr lang="en-US" sz="2000" dirty="0" smtClean="0"/>
              <a:t>Represent system internal structure. </a:t>
            </a:r>
          </a:p>
          <a:p>
            <a:pPr lvl="1"/>
            <a:r>
              <a:rPr lang="en-US" sz="2000" dirty="0" smtClean="0"/>
              <a:t>Decomposition and coupling. </a:t>
            </a:r>
          </a:p>
          <a:p>
            <a:pPr lvl="1"/>
            <a:r>
              <a:rPr lang="en-US" sz="2000" dirty="0" smtClean="0"/>
              <a:t>R</a:t>
            </a:r>
            <a:r>
              <a:rPr kumimoji="0" lang="en-US" sz="2000" dirty="0" smtClean="0"/>
              <a:t>efers to </a:t>
            </a:r>
            <a:r>
              <a:rPr kumimoji="0" lang="en-US" sz="2000" dirty="0" smtClean="0">
                <a:solidFill>
                  <a:srgbClr val="FF0000"/>
                </a:solidFill>
              </a:rPr>
              <a:t>elements </a:t>
            </a:r>
            <a:r>
              <a:rPr kumimoji="0" lang="en-US" sz="2000" dirty="0" smtClean="0"/>
              <a:t>in </a:t>
            </a:r>
            <a:r>
              <a:rPr kumimoji="0" lang="en-US" sz="2000" b="1" dirty="0" smtClean="0"/>
              <a:t>a model </a:t>
            </a:r>
            <a:r>
              <a:rPr kumimoji="0" lang="en-US" sz="2000" dirty="0" smtClean="0"/>
              <a:t>as opposed to the </a:t>
            </a:r>
            <a:r>
              <a:rPr kumimoji="0" lang="en-US" sz="2000" dirty="0" smtClean="0">
                <a:solidFill>
                  <a:srgbClr val="FF0000"/>
                </a:solidFill>
              </a:rPr>
              <a:t>behavior it generates</a:t>
            </a:r>
            <a:r>
              <a:rPr kumimoji="0" lang="en-US" sz="2000" dirty="0" smtClean="0"/>
              <a:t>. </a:t>
            </a:r>
          </a:p>
          <a:p>
            <a:endParaRPr lang="en-US" dirty="0" smtClean="0"/>
          </a:p>
          <a:p>
            <a:r>
              <a:rPr lang="en-US" b="1" dirty="0" smtClean="0"/>
              <a:t>Different formalisms </a:t>
            </a:r>
            <a:r>
              <a:rPr lang="en-US" dirty="0" smtClean="0"/>
              <a:t>derived from these ideas.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Systems theoretical modelling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14999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CCFF"/>
              </a:buClr>
            </a:pPr>
            <a:r>
              <a:rPr lang="en-US" b="1" dirty="0" smtClean="0">
                <a:solidFill>
                  <a:srgbClr val="FF0000"/>
                </a:solidFill>
              </a:rPr>
              <a:t>Component</a:t>
            </a:r>
            <a:r>
              <a:rPr lang="en-US" dirty="0" smtClean="0"/>
              <a:t>: viewed as a model with </a:t>
            </a:r>
            <a:r>
              <a:rPr lang="en-US" dirty="0" smtClean="0">
                <a:solidFill>
                  <a:srgbClr val="FF0000"/>
                </a:solidFill>
              </a:rPr>
              <a:t>inputs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outputs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Clr>
                <a:srgbClr val="FFCCFF"/>
              </a:buClr>
              <a:buFontTx/>
              <a:buChar char="•"/>
            </a:pPr>
            <a:endParaRPr lang="en-US" dirty="0" smtClean="0"/>
          </a:p>
          <a:p>
            <a:pPr>
              <a:lnSpc>
                <a:spcPct val="90000"/>
              </a:lnSpc>
              <a:buClr>
                <a:srgbClr val="FFCCFF"/>
              </a:buClr>
            </a:pPr>
            <a:r>
              <a:rPr lang="en-US" dirty="0" smtClean="0"/>
              <a:t>It has </a:t>
            </a:r>
            <a:r>
              <a:rPr lang="en-US" b="1" dirty="0" smtClean="0"/>
              <a:t>internal structure </a:t>
            </a:r>
            <a:r>
              <a:rPr lang="en-US" dirty="0" smtClean="0"/>
              <a:t>which dictates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inputs/states</a:t>
            </a:r>
            <a:r>
              <a:rPr lang="en-US" dirty="0" smtClean="0"/>
              <a:t> are transformed to </a:t>
            </a:r>
            <a:r>
              <a:rPr lang="en-US" dirty="0" smtClean="0">
                <a:solidFill>
                  <a:srgbClr val="FF0000"/>
                </a:solidFill>
              </a:rPr>
              <a:t>outputs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CCFF"/>
                </a:solidFill>
              </a:rPr>
              <a:t> </a:t>
            </a: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Components</a:t>
            </a:r>
            <a:r>
              <a:rPr lang="en-US" dirty="0" smtClean="0"/>
              <a:t> are coupled together to create </a:t>
            </a:r>
            <a:r>
              <a:rPr lang="en-US" b="1" dirty="0" smtClean="0">
                <a:solidFill>
                  <a:srgbClr val="FF0000"/>
                </a:solidFill>
              </a:rPr>
              <a:t>models</a:t>
            </a:r>
            <a:r>
              <a:rPr lang="en-US" dirty="0" smtClean="0"/>
              <a:t>, which themselves can be components in larger models.</a:t>
            </a:r>
            <a:endParaRPr lang="en-US" dirty="0" smtClean="0">
              <a:solidFill>
                <a:srgbClr val="FFCCFF"/>
              </a:solidFill>
            </a:endParaRPr>
          </a:p>
          <a:p>
            <a:pPr>
              <a:lnSpc>
                <a:spcPct val="90000"/>
              </a:lnSpc>
              <a:buClr>
                <a:srgbClr val="FFCCFF"/>
              </a:buClr>
            </a:pPr>
            <a:endParaRPr lang="en-US" dirty="0" smtClean="0">
              <a:solidFill>
                <a:srgbClr val="FFCCFF"/>
              </a:solidFill>
            </a:endParaRPr>
          </a:p>
          <a:p>
            <a:endParaRPr lang="es-AR" dirty="0"/>
          </a:p>
        </p:txBody>
      </p:sp>
      <p:sp>
        <p:nvSpPr>
          <p:cNvPr id="1536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 definition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762000" y="2819400"/>
            <a:ext cx="7281863" cy="1447800"/>
            <a:chOff x="595" y="2304"/>
            <a:chExt cx="4587" cy="912"/>
          </a:xfrm>
          <a:noFill/>
        </p:grpSpPr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1974" y="2304"/>
              <a:ext cx="2058" cy="912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s-AR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563" y="2640"/>
              <a:ext cx="829" cy="524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states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functions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275" y="2352"/>
              <a:ext cx="1403" cy="233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INTERNAL STRUCTURE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1347" y="2746"/>
              <a:ext cx="626" cy="1"/>
            </a:xfrm>
            <a:prstGeom prst="line">
              <a:avLst/>
            </a:prstGeom>
            <a:grpFill/>
            <a:ln w="12700">
              <a:solidFill>
                <a:srgbClr val="FF0000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pPr algn="ctr"/>
              <a:endParaRPr lang="es-AR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595" y="2592"/>
              <a:ext cx="864" cy="2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inputs</a:t>
              </a:r>
              <a:endParaRPr lang="en-US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grpSp>
          <p:nvGrpSpPr>
            <p:cNvPr id="23" name="Group 9"/>
            <p:cNvGrpSpPr>
              <a:grpSpLocks/>
            </p:cNvGrpSpPr>
            <p:nvPr/>
          </p:nvGrpSpPr>
          <p:grpSpPr bwMode="auto">
            <a:xfrm>
              <a:off x="4032" y="2592"/>
              <a:ext cx="1150" cy="291"/>
              <a:chOff x="3611" y="2582"/>
              <a:chExt cx="1150" cy="291"/>
            </a:xfrm>
            <a:grpFill/>
          </p:grpSpPr>
          <p:sp>
            <p:nvSpPr>
              <p:cNvPr id="24" name="Line 10"/>
              <p:cNvSpPr>
                <a:spLocks noChangeShapeType="1"/>
              </p:cNvSpPr>
              <p:nvPr/>
            </p:nvSpPr>
            <p:spPr bwMode="auto">
              <a:xfrm>
                <a:off x="3611" y="2736"/>
                <a:ext cx="469" cy="0"/>
              </a:xfrm>
              <a:prstGeom prst="line">
                <a:avLst/>
              </a:prstGeom>
              <a:grpFill/>
              <a:ln w="12700">
                <a:solidFill>
                  <a:srgbClr val="FF00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pPr algn="ctr"/>
                <a:endParaRPr lang="es-AR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4049" y="2582"/>
                <a:ext cx="712" cy="29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b="1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outputs</a:t>
                </a:r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799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CCFF"/>
              </a:buClr>
              <a:buSzPct val="70000"/>
              <a:defRPr/>
            </a:pPr>
            <a:r>
              <a:rPr kumimoji="1" lang="en-US" dirty="0" smtClean="0"/>
              <a:t> </a:t>
            </a:r>
            <a:r>
              <a:rPr lang="en-US" dirty="0" smtClean="0"/>
              <a:t>To capture system’s dynamics, we need to </a:t>
            </a:r>
            <a:r>
              <a:rPr lang="en-US" b="1" dirty="0" smtClean="0"/>
              <a:t>represent states </a:t>
            </a:r>
            <a:r>
              <a:rPr lang="en-US" dirty="0" smtClean="0"/>
              <a:t>and how they </a:t>
            </a:r>
            <a:r>
              <a:rPr lang="en-US" b="1" dirty="0" smtClean="0"/>
              <a:t>change over time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autonomously</a:t>
            </a:r>
            <a:r>
              <a:rPr lang="en-US" dirty="0" smtClean="0"/>
              <a:t> and/or in </a:t>
            </a:r>
            <a:r>
              <a:rPr lang="en-US" dirty="0" smtClean="0">
                <a:solidFill>
                  <a:srgbClr val="FF0000"/>
                </a:solidFill>
              </a:rPr>
              <a:t>response to external events</a:t>
            </a:r>
            <a:r>
              <a:rPr lang="en-US" dirty="0" smtClean="0"/>
              <a:t>:</a:t>
            </a:r>
            <a:endParaRPr kumimoji="1" lang="en-US" dirty="0" smtClean="0"/>
          </a:p>
          <a:p>
            <a:pPr lvl="1">
              <a:defRPr/>
            </a:pPr>
            <a:r>
              <a:rPr kumimoji="1" lang="en-US" sz="2000" b="1" dirty="0" smtClean="0"/>
              <a:t>Inputs</a:t>
            </a:r>
          </a:p>
          <a:p>
            <a:pPr lvl="1">
              <a:defRPr/>
            </a:pPr>
            <a:r>
              <a:rPr kumimoji="1" lang="en-US" sz="2000" b="1" dirty="0" smtClean="0"/>
              <a:t>States</a:t>
            </a:r>
          </a:p>
          <a:p>
            <a:pPr lvl="1">
              <a:defRPr/>
            </a:pPr>
            <a:r>
              <a:rPr kumimoji="1" lang="en-US" sz="2000" b="1" dirty="0" smtClean="0"/>
              <a:t>Outputs</a:t>
            </a:r>
          </a:p>
          <a:p>
            <a:pPr lvl="1">
              <a:defRPr/>
            </a:pPr>
            <a:r>
              <a:rPr kumimoji="1" lang="en-US" sz="2000" b="1" dirty="0" smtClean="0"/>
              <a:t>Time it takes for an activity to be completed</a:t>
            </a:r>
          </a:p>
          <a:p>
            <a:pPr lvl="1">
              <a:defRPr/>
            </a:pPr>
            <a:r>
              <a:rPr kumimoji="1" lang="en-US" sz="2000" b="1" dirty="0" smtClean="0"/>
              <a:t>Internal Dynamics</a:t>
            </a:r>
          </a:p>
          <a:p>
            <a:endParaRPr lang="es-AR" sz="2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5791200" cy="685799"/>
          </a:xfrm>
        </p:spPr>
        <p:txBody>
          <a:bodyPr>
            <a:normAutofit/>
          </a:bodyPr>
          <a:lstStyle/>
          <a:p>
            <a:r>
              <a:rPr lang="en-US" smtClean="0"/>
              <a:t>Component-based system dynamics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FSM = &lt; S,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X, Y, ,  &gt;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X : input set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Y : output set</a:t>
            </a:r>
          </a:p>
          <a:p>
            <a:pPr lvl="1"/>
            <a:r>
              <a:rPr kumimoji="1" lang="en-US" altLang="ko-KR" sz="2000" dirty="0" smtClean="0">
                <a:ea typeface="굴림" pitchFamily="50" charset="-127"/>
              </a:rPr>
              <a:t>S : state set</a:t>
            </a:r>
          </a:p>
          <a:p>
            <a:pPr lvl="1"/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sz="2000" dirty="0" smtClean="0">
                <a:ea typeface="굴림" pitchFamily="50" charset="-127"/>
              </a:rPr>
              <a:t>: functions with the following constraints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X, Y, S : finite sets</a:t>
            </a:r>
          </a:p>
          <a:p>
            <a:pPr lvl="2"/>
            <a:r>
              <a:rPr kumimoji="1" lang="en-US" altLang="ko-KR" sz="18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1800" b="1" dirty="0" smtClean="0">
                <a:ea typeface="굴림" pitchFamily="50" charset="-127"/>
              </a:rPr>
              <a:t> </a:t>
            </a:r>
            <a:r>
              <a:rPr kumimoji="1" lang="en-US" altLang="ko-KR" sz="1800" dirty="0" smtClean="0">
                <a:ea typeface="굴림" pitchFamily="50" charset="-127"/>
              </a:rPr>
              <a:t>: X * S </a:t>
            </a:r>
            <a:r>
              <a:rPr kumimoji="1" lang="en-US" altLang="ko-KR" sz="1800" dirty="0" smtClean="0">
                <a:ea typeface="굴림" pitchFamily="50" charset="-127"/>
                <a:sym typeface="Symbol" pitchFamily="18" charset="2"/>
              </a:rPr>
              <a:t> S</a:t>
            </a:r>
          </a:p>
          <a:p>
            <a:pPr lvl="2"/>
            <a:r>
              <a:rPr kumimoji="1" lang="en-US" altLang="ko-KR" sz="1800" b="1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1800" dirty="0" smtClean="0">
                <a:solidFill>
                  <a:srgbClr val="FF0000"/>
                </a:solidFill>
                <a:ea typeface="굴림" pitchFamily="50" charset="-127"/>
                <a:sym typeface="Symbol" pitchFamily="18" charset="2"/>
              </a:rPr>
              <a:t> : S  Y        : Moore machine</a:t>
            </a:r>
          </a:p>
          <a:p>
            <a:pPr lvl="2"/>
            <a:r>
              <a:rPr kumimoji="1" lang="en-US" altLang="ko-KR" sz="1800" b="1" dirty="0" smtClean="0">
                <a:solidFill>
                  <a:srgbClr val="009900"/>
                </a:solidFill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1800" dirty="0" smtClean="0">
                <a:solidFill>
                  <a:srgbClr val="009900"/>
                </a:solidFill>
                <a:ea typeface="굴림" pitchFamily="50" charset="-127"/>
                <a:sym typeface="Symbol" pitchFamily="18" charset="2"/>
              </a:rPr>
              <a:t> : X * S  Y  : Mealy machine</a:t>
            </a:r>
          </a:p>
          <a:p>
            <a:pPr latinLnBrk="1"/>
            <a:endParaRPr kumimoji="1" lang="en-US" altLang="ko-KR" dirty="0" smtClean="0">
              <a:solidFill>
                <a:srgbClr val="FF0000"/>
              </a:solidFill>
              <a:ea typeface="굴림" pitchFamily="50" charset="-127"/>
            </a:endParaRPr>
          </a:p>
          <a:p>
            <a:pPr latinLnBrk="1"/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</a:rPr>
              <a:t>Untimed </a:t>
            </a:r>
            <a:r>
              <a:rPr kumimoji="1" lang="en-US" altLang="ko-KR" dirty="0" smtClean="0">
                <a:ea typeface="굴림" pitchFamily="50" charset="-127"/>
              </a:rPr>
              <a:t>discrete event system</a:t>
            </a:r>
          </a:p>
          <a:p>
            <a:pPr latinLnBrk="1"/>
            <a:r>
              <a:rPr kumimoji="1" lang="en-US" altLang="ko-KR" dirty="0" smtClean="0">
                <a:ea typeface="굴림" pitchFamily="50" charset="-127"/>
              </a:rPr>
              <a:t>Timed versions of FSMs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</a:rPr>
              <a:t>associate time </a:t>
            </a:r>
            <a:r>
              <a:rPr kumimoji="1" lang="en-US" altLang="ko-KR" dirty="0" smtClean="0">
                <a:ea typeface="굴림" pitchFamily="50" charset="-127"/>
              </a:rPr>
              <a:t>with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</a:rPr>
              <a:t>states</a:t>
            </a:r>
            <a:r>
              <a:rPr kumimoji="1" lang="en-US" altLang="ko-KR" dirty="0" smtClean="0">
                <a:ea typeface="굴림" pitchFamily="50" charset="-127"/>
              </a:rPr>
              <a:t> or </a:t>
            </a:r>
            <a:r>
              <a:rPr kumimoji="1" lang="en-US" altLang="ko-KR" dirty="0" smtClean="0">
                <a:solidFill>
                  <a:srgbClr val="FF0000"/>
                </a:solidFill>
                <a:ea typeface="굴림" pitchFamily="50" charset="-127"/>
              </a:rPr>
              <a:t>transitions</a:t>
            </a:r>
            <a:r>
              <a:rPr kumimoji="1" lang="en-US" altLang="ko-KR" dirty="0" smtClean="0">
                <a:ea typeface="굴림" pitchFamily="50" charset="-127"/>
              </a:rPr>
              <a:t>.</a:t>
            </a:r>
          </a:p>
        </p:txBody>
      </p:sp>
      <p:sp>
        <p:nvSpPr>
          <p:cNvPr id="1741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Finite State Machines</a:t>
            </a:r>
            <a:endParaRPr lang="en-US" smtClean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grpSp>
        <p:nvGrpSpPr>
          <p:cNvPr id="21" name="Group 20"/>
          <p:cNvGrpSpPr/>
          <p:nvPr/>
        </p:nvGrpSpPr>
        <p:grpSpPr>
          <a:xfrm>
            <a:off x="5562600" y="2438400"/>
            <a:ext cx="2848152" cy="1524000"/>
            <a:chOff x="6143448" y="2057400"/>
            <a:chExt cx="2848152" cy="1524000"/>
          </a:xfrm>
        </p:grpSpPr>
        <p:sp>
          <p:nvSpPr>
            <p:cNvPr id="17412" name="Rectangle 3"/>
            <p:cNvSpPr>
              <a:spLocks noChangeArrowheads="1"/>
            </p:cNvSpPr>
            <p:nvPr/>
          </p:nvSpPr>
          <p:spPr bwMode="auto">
            <a:xfrm>
              <a:off x="6737350" y="2057400"/>
              <a:ext cx="1752600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17413" name="Oval 4"/>
            <p:cNvSpPr>
              <a:spLocks noChangeArrowheads="1"/>
            </p:cNvSpPr>
            <p:nvPr/>
          </p:nvSpPr>
          <p:spPr bwMode="auto">
            <a:xfrm>
              <a:off x="6965950" y="22098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2000" b="1">
                  <a:latin typeface="+mn-lt"/>
                  <a:ea typeface="굴림" pitchFamily="50" charset="-127"/>
                </a:rPr>
                <a:t>S</a:t>
              </a:r>
            </a:p>
          </p:txBody>
        </p:sp>
        <p:sp>
          <p:nvSpPr>
            <p:cNvPr id="17414" name="Rectangle 5"/>
            <p:cNvSpPr>
              <a:spLocks noChangeArrowheads="1"/>
            </p:cNvSpPr>
            <p:nvPr/>
          </p:nvSpPr>
          <p:spPr bwMode="auto">
            <a:xfrm>
              <a:off x="6965950" y="2971800"/>
              <a:ext cx="609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3200" b="1">
                  <a:latin typeface="+mn-lt"/>
                  <a:ea typeface="굴림" pitchFamily="50" charset="-127"/>
                  <a:sym typeface="Symbol" pitchFamily="18" charset="2"/>
                </a:rPr>
                <a:t></a:t>
              </a:r>
            </a:p>
          </p:txBody>
        </p:sp>
        <p:sp>
          <p:nvSpPr>
            <p:cNvPr id="17415" name="Rectangle 6"/>
            <p:cNvSpPr>
              <a:spLocks noChangeArrowheads="1"/>
            </p:cNvSpPr>
            <p:nvPr/>
          </p:nvSpPr>
          <p:spPr bwMode="auto">
            <a:xfrm>
              <a:off x="7880350" y="2286000"/>
              <a:ext cx="4572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2800" b="1" dirty="0">
                  <a:latin typeface="+mn-lt"/>
                  <a:ea typeface="굴림" pitchFamily="50" charset="-127"/>
                  <a:sym typeface="Symbol" pitchFamily="18" charset="2"/>
                </a:rPr>
                <a:t></a:t>
              </a:r>
            </a:p>
          </p:txBody>
        </p:sp>
        <p:sp>
          <p:nvSpPr>
            <p:cNvPr id="17416" name="Line 7"/>
            <p:cNvSpPr>
              <a:spLocks noChangeShapeType="1"/>
            </p:cNvSpPr>
            <p:nvPr/>
          </p:nvSpPr>
          <p:spPr bwMode="auto">
            <a:xfrm>
              <a:off x="6432550" y="3276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7417" name="Line 8"/>
            <p:cNvSpPr>
              <a:spLocks noChangeShapeType="1"/>
            </p:cNvSpPr>
            <p:nvPr/>
          </p:nvSpPr>
          <p:spPr bwMode="auto">
            <a:xfrm>
              <a:off x="6737350" y="3276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7418" name="Freeform 9"/>
            <p:cNvSpPr>
              <a:spLocks/>
            </p:cNvSpPr>
            <p:nvPr/>
          </p:nvSpPr>
          <p:spPr bwMode="auto">
            <a:xfrm>
              <a:off x="6800850" y="2743200"/>
              <a:ext cx="241300" cy="381000"/>
            </a:xfrm>
            <a:custGeom>
              <a:avLst/>
              <a:gdLst>
                <a:gd name="T0" fmla="*/ 152 w 152"/>
                <a:gd name="T1" fmla="*/ 0 h 240"/>
                <a:gd name="T2" fmla="*/ 8 w 152"/>
                <a:gd name="T3" fmla="*/ 144 h 240"/>
                <a:gd name="T4" fmla="*/ 104 w 152"/>
                <a:gd name="T5" fmla="*/ 240 h 240"/>
                <a:gd name="T6" fmla="*/ 0 60000 65536"/>
                <a:gd name="T7" fmla="*/ 0 60000 65536"/>
                <a:gd name="T8" fmla="*/ 0 60000 65536"/>
                <a:gd name="T9" fmla="*/ 0 w 152"/>
                <a:gd name="T10" fmla="*/ 0 h 240"/>
                <a:gd name="T11" fmla="*/ 152 w 15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" h="240">
                  <a:moveTo>
                    <a:pt x="152" y="0"/>
                  </a:moveTo>
                  <a:cubicBezTo>
                    <a:pt x="84" y="52"/>
                    <a:pt x="16" y="104"/>
                    <a:pt x="8" y="144"/>
                  </a:cubicBezTo>
                  <a:cubicBezTo>
                    <a:pt x="0" y="184"/>
                    <a:pt x="52" y="212"/>
                    <a:pt x="104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17419" name="Freeform 10"/>
            <p:cNvSpPr>
              <a:spLocks/>
            </p:cNvSpPr>
            <p:nvPr/>
          </p:nvSpPr>
          <p:spPr bwMode="auto">
            <a:xfrm>
              <a:off x="7423150" y="2743200"/>
              <a:ext cx="330200" cy="457200"/>
            </a:xfrm>
            <a:custGeom>
              <a:avLst/>
              <a:gdLst>
                <a:gd name="T0" fmla="*/ 96 w 208"/>
                <a:gd name="T1" fmla="*/ 288 h 288"/>
                <a:gd name="T2" fmla="*/ 192 w 208"/>
                <a:gd name="T3" fmla="*/ 144 h 288"/>
                <a:gd name="T4" fmla="*/ 0 w 208"/>
                <a:gd name="T5" fmla="*/ 0 h 288"/>
                <a:gd name="T6" fmla="*/ 0 60000 65536"/>
                <a:gd name="T7" fmla="*/ 0 60000 65536"/>
                <a:gd name="T8" fmla="*/ 0 60000 65536"/>
                <a:gd name="T9" fmla="*/ 0 w 208"/>
                <a:gd name="T10" fmla="*/ 0 h 288"/>
                <a:gd name="T11" fmla="*/ 208 w 208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288">
                  <a:moveTo>
                    <a:pt x="96" y="288"/>
                  </a:moveTo>
                  <a:cubicBezTo>
                    <a:pt x="152" y="240"/>
                    <a:pt x="208" y="192"/>
                    <a:pt x="192" y="144"/>
                  </a:cubicBezTo>
                  <a:cubicBezTo>
                    <a:pt x="176" y="96"/>
                    <a:pt x="88" y="4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17420" name="Line 11"/>
            <p:cNvSpPr>
              <a:spLocks noChangeShapeType="1"/>
            </p:cNvSpPr>
            <p:nvPr/>
          </p:nvSpPr>
          <p:spPr bwMode="auto">
            <a:xfrm>
              <a:off x="7596188" y="2474913"/>
              <a:ext cx="3048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7421" name="Line 12"/>
            <p:cNvSpPr>
              <a:spLocks noChangeShapeType="1"/>
            </p:cNvSpPr>
            <p:nvPr/>
          </p:nvSpPr>
          <p:spPr bwMode="auto">
            <a:xfrm>
              <a:off x="8335963" y="2474913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17422" name="Freeform 13"/>
            <p:cNvSpPr>
              <a:spLocks/>
            </p:cNvSpPr>
            <p:nvPr/>
          </p:nvSpPr>
          <p:spPr bwMode="auto">
            <a:xfrm>
              <a:off x="6737350" y="2667000"/>
              <a:ext cx="1384300" cy="876300"/>
            </a:xfrm>
            <a:custGeom>
              <a:avLst/>
              <a:gdLst>
                <a:gd name="T0" fmla="*/ 0 w 872"/>
                <a:gd name="T1" fmla="*/ 384 h 552"/>
                <a:gd name="T2" fmla="*/ 96 w 872"/>
                <a:gd name="T3" fmla="*/ 528 h 552"/>
                <a:gd name="T4" fmla="*/ 528 w 872"/>
                <a:gd name="T5" fmla="*/ 528 h 552"/>
                <a:gd name="T6" fmla="*/ 816 w 872"/>
                <a:gd name="T7" fmla="*/ 432 h 552"/>
                <a:gd name="T8" fmla="*/ 864 w 872"/>
                <a:gd name="T9" fmla="*/ 0 h 5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2"/>
                <a:gd name="T16" fmla="*/ 0 h 552"/>
                <a:gd name="T17" fmla="*/ 872 w 872"/>
                <a:gd name="T18" fmla="*/ 552 h 5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2" h="552">
                  <a:moveTo>
                    <a:pt x="0" y="384"/>
                  </a:moveTo>
                  <a:cubicBezTo>
                    <a:pt x="4" y="444"/>
                    <a:pt x="8" y="504"/>
                    <a:pt x="96" y="528"/>
                  </a:cubicBezTo>
                  <a:cubicBezTo>
                    <a:pt x="184" y="552"/>
                    <a:pt x="408" y="544"/>
                    <a:pt x="528" y="528"/>
                  </a:cubicBezTo>
                  <a:cubicBezTo>
                    <a:pt x="648" y="512"/>
                    <a:pt x="760" y="520"/>
                    <a:pt x="816" y="432"/>
                  </a:cubicBezTo>
                  <a:cubicBezTo>
                    <a:pt x="872" y="344"/>
                    <a:pt x="868" y="172"/>
                    <a:pt x="864" y="0"/>
                  </a:cubicBezTo>
                </a:path>
              </a:pathLst>
            </a:custGeom>
            <a:noFill/>
            <a:ln w="9525">
              <a:solidFill>
                <a:srgbClr val="009900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6143448" y="2997527"/>
              <a:ext cx="332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>
                  <a:latin typeface="+mn-lt"/>
                  <a:ea typeface="굴림" pitchFamily="50" charset="-127"/>
                </a:rPr>
                <a:t>x</a:t>
              </a:r>
            </a:p>
          </p:txBody>
        </p:sp>
        <p:sp>
          <p:nvSpPr>
            <p:cNvPr id="17424" name="Text Box 15"/>
            <p:cNvSpPr txBox="1">
              <a:spLocks noChangeArrowheads="1"/>
            </p:cNvSpPr>
            <p:nvPr/>
          </p:nvSpPr>
          <p:spPr bwMode="auto">
            <a:xfrm>
              <a:off x="8718550" y="2120900"/>
              <a:ext cx="2730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 smtClean="0">
                  <a:latin typeface="+mn-lt"/>
                  <a:ea typeface="굴림" pitchFamily="50" charset="-127"/>
                </a:rPr>
                <a:t>y</a:t>
              </a:r>
              <a:endParaRPr kumimoji="1" lang="en-US" altLang="ko-KR" sz="2800" b="1" dirty="0">
                <a:latin typeface="+mn-lt"/>
                <a:ea typeface="굴림" pitchFamily="50" charset="-127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Finite State Machines</a:t>
            </a:r>
            <a:endParaRPr lang="en-US" smtClean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5" name="Content Placeholder 17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>
              <a:buClr>
                <a:schemeClr val="accent1"/>
              </a:buClr>
              <a:buSzPct val="70000"/>
            </a:pPr>
            <a:r>
              <a:rPr kumimoji="1" lang="en-US" altLang="ko-KR" dirty="0" smtClean="0">
                <a:ea typeface="굴림" pitchFamily="50" charset="-127"/>
              </a:rPr>
              <a:t>FSM = &lt; S, </a:t>
            </a:r>
            <a:r>
              <a:rPr kumimoji="1" lang="en-US" altLang="ko-KR" dirty="0" smtClean="0">
                <a:ea typeface="굴림" pitchFamily="50" charset="-127"/>
                <a:sym typeface="Symbol" pitchFamily="18" charset="2"/>
              </a:rPr>
              <a:t>X, Y, ,  &gt;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X : input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Y : output set</a:t>
            </a:r>
          </a:p>
          <a:p>
            <a:pPr lvl="1"/>
            <a:r>
              <a:rPr kumimoji="1" lang="en-US" altLang="ko-KR" sz="2000" dirty="0" smtClean="0">
                <a:solidFill>
                  <a:srgbClr val="FFC000"/>
                </a:solidFill>
                <a:ea typeface="굴림" pitchFamily="50" charset="-127"/>
              </a:rPr>
              <a:t>S : state set</a:t>
            </a:r>
          </a:p>
          <a:p>
            <a:pPr lvl="1"/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, </a:t>
            </a:r>
            <a:r>
              <a:rPr kumimoji="1" lang="en-US" altLang="ko-KR" sz="2000" b="1" dirty="0" smtClean="0">
                <a:ea typeface="굴림" pitchFamily="50" charset="-127"/>
                <a:sym typeface="Symbol" pitchFamily="18" charset="2"/>
              </a:rPr>
              <a:t></a:t>
            </a:r>
            <a:r>
              <a:rPr kumimoji="1" lang="en-US" altLang="ko-KR" sz="2000" dirty="0" smtClean="0">
                <a:ea typeface="굴림" pitchFamily="50" charset="-127"/>
                <a:sym typeface="Symbol" pitchFamily="18" charset="2"/>
              </a:rPr>
              <a:t> </a:t>
            </a:r>
            <a:r>
              <a:rPr kumimoji="1" lang="en-US" altLang="ko-KR" sz="2000" dirty="0" smtClean="0">
                <a:ea typeface="굴림" pitchFamily="50" charset="-127"/>
              </a:rPr>
              <a:t>: functions with the following constraints</a:t>
            </a:r>
          </a:p>
          <a:p>
            <a:pPr lvl="2"/>
            <a:r>
              <a:rPr kumimoji="1" lang="en-US" altLang="ko-KR" sz="1800" dirty="0" smtClean="0">
                <a:ea typeface="굴림" pitchFamily="50" charset="-127"/>
              </a:rPr>
              <a:t>X, Y, S : finite sets</a:t>
            </a:r>
          </a:p>
          <a:p>
            <a:pPr lvl="2"/>
            <a:r>
              <a:rPr kumimoji="1" lang="en-US" altLang="ko-KR" sz="1800" b="1" dirty="0" smtClean="0">
                <a:ea typeface="굴림" pitchFamily="50" charset="-127"/>
                <a:sym typeface="Symbol" pitchFamily="18" charset="2"/>
              </a:rPr>
              <a:t></a:t>
            </a:r>
            <a:r>
              <a:rPr kumimoji="1" lang="en-US" altLang="ko-KR" sz="1800" b="1" dirty="0" smtClean="0">
                <a:ea typeface="굴림" pitchFamily="50" charset="-127"/>
              </a:rPr>
              <a:t> </a:t>
            </a:r>
            <a:r>
              <a:rPr kumimoji="1" lang="en-US" altLang="ko-KR" sz="1800" dirty="0" smtClean="0">
                <a:ea typeface="굴림" pitchFamily="50" charset="-127"/>
              </a:rPr>
              <a:t>: X * S </a:t>
            </a:r>
            <a:r>
              <a:rPr kumimoji="1" lang="en-US" altLang="ko-KR" sz="1800" smtClean="0">
                <a:ea typeface="굴림" pitchFamily="50" charset="-127"/>
                <a:sym typeface="Symbol" pitchFamily="18" charset="2"/>
              </a:rPr>
              <a:t> S</a:t>
            </a:r>
            <a:endParaRPr kumimoji="1" lang="en-US" altLang="ko-KR" sz="1800" dirty="0" smtClean="0">
              <a:ea typeface="굴림" pitchFamily="50" charset="-127"/>
              <a:sym typeface="Symbol" pitchFamily="18" charset="2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562600" y="2438400"/>
            <a:ext cx="2848152" cy="1524000"/>
            <a:chOff x="6143448" y="2057400"/>
            <a:chExt cx="2848152" cy="1524000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6737350" y="2057400"/>
              <a:ext cx="1752600" cy="152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965950" y="2209800"/>
              <a:ext cx="609600" cy="609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b="1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S</a:t>
              </a:r>
              <a:endParaRPr kumimoji="1" lang="en-US" altLang="ko-KR" sz="2000" b="1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6965950" y="2971800"/>
              <a:ext cx="609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3200" b="1">
                  <a:latin typeface="+mn-lt"/>
                  <a:ea typeface="굴림" pitchFamily="50" charset="-127"/>
                  <a:sym typeface="Symbol" pitchFamily="18" charset="2"/>
                </a:rPr>
                <a:t>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7880350" y="2286000"/>
              <a:ext cx="4572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en-US" altLang="ko-KR" sz="2800" b="1" dirty="0">
                  <a:latin typeface="+mn-lt"/>
                  <a:ea typeface="굴림" pitchFamily="50" charset="-127"/>
                  <a:sym typeface="Symbol" pitchFamily="18" charset="2"/>
                </a:rPr>
                <a:t></a:t>
              </a: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6432550" y="3276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6737350" y="32766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6800850" y="2743200"/>
              <a:ext cx="241300" cy="381000"/>
            </a:xfrm>
            <a:custGeom>
              <a:avLst/>
              <a:gdLst>
                <a:gd name="T0" fmla="*/ 152 w 152"/>
                <a:gd name="T1" fmla="*/ 0 h 240"/>
                <a:gd name="T2" fmla="*/ 8 w 152"/>
                <a:gd name="T3" fmla="*/ 144 h 240"/>
                <a:gd name="T4" fmla="*/ 104 w 152"/>
                <a:gd name="T5" fmla="*/ 240 h 240"/>
                <a:gd name="T6" fmla="*/ 0 60000 65536"/>
                <a:gd name="T7" fmla="*/ 0 60000 65536"/>
                <a:gd name="T8" fmla="*/ 0 60000 65536"/>
                <a:gd name="T9" fmla="*/ 0 w 152"/>
                <a:gd name="T10" fmla="*/ 0 h 240"/>
                <a:gd name="T11" fmla="*/ 152 w 152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" h="240">
                  <a:moveTo>
                    <a:pt x="152" y="0"/>
                  </a:moveTo>
                  <a:cubicBezTo>
                    <a:pt x="84" y="52"/>
                    <a:pt x="16" y="104"/>
                    <a:pt x="8" y="144"/>
                  </a:cubicBezTo>
                  <a:cubicBezTo>
                    <a:pt x="0" y="184"/>
                    <a:pt x="52" y="212"/>
                    <a:pt x="104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7423150" y="2743200"/>
              <a:ext cx="330200" cy="457200"/>
            </a:xfrm>
            <a:custGeom>
              <a:avLst/>
              <a:gdLst>
                <a:gd name="T0" fmla="*/ 96 w 208"/>
                <a:gd name="T1" fmla="*/ 288 h 288"/>
                <a:gd name="T2" fmla="*/ 192 w 208"/>
                <a:gd name="T3" fmla="*/ 144 h 288"/>
                <a:gd name="T4" fmla="*/ 0 w 208"/>
                <a:gd name="T5" fmla="*/ 0 h 288"/>
                <a:gd name="T6" fmla="*/ 0 60000 65536"/>
                <a:gd name="T7" fmla="*/ 0 60000 65536"/>
                <a:gd name="T8" fmla="*/ 0 60000 65536"/>
                <a:gd name="T9" fmla="*/ 0 w 208"/>
                <a:gd name="T10" fmla="*/ 0 h 288"/>
                <a:gd name="T11" fmla="*/ 208 w 208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288">
                  <a:moveTo>
                    <a:pt x="96" y="288"/>
                  </a:moveTo>
                  <a:cubicBezTo>
                    <a:pt x="152" y="240"/>
                    <a:pt x="208" y="192"/>
                    <a:pt x="192" y="144"/>
                  </a:cubicBezTo>
                  <a:cubicBezTo>
                    <a:pt x="176" y="96"/>
                    <a:pt x="88" y="48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 sz="3600" b="1">
                <a:latin typeface="+mn-lt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8335963" y="2474913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AR">
                <a:latin typeface="+mn-lt"/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6143448" y="2997527"/>
              <a:ext cx="332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x</a:t>
              </a: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718550" y="2120900"/>
              <a:ext cx="2730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latinLnBrk="1" hangingPunct="1"/>
              <a:r>
                <a:rPr kumimoji="1" lang="en-US" altLang="ko-KR" sz="2800" b="1" dirty="0" smtClean="0">
                  <a:solidFill>
                    <a:srgbClr val="FFC000"/>
                  </a:solidFill>
                  <a:latin typeface="+mn-lt"/>
                  <a:ea typeface="굴림" pitchFamily="50" charset="-127"/>
                </a:rPr>
                <a:t>y</a:t>
              </a:r>
              <a:endParaRPr kumimoji="1" lang="en-US" altLang="ko-KR" sz="2800" b="1" dirty="0">
                <a:solidFill>
                  <a:srgbClr val="FFC000"/>
                </a:solidFill>
                <a:latin typeface="+mn-lt"/>
                <a:ea typeface="굴림" pitchFamily="50" charset="-127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xagonos1">
  <a:themeElements>
    <a:clrScheme name="Custom 1">
      <a:dk1>
        <a:srgbClr val="336599"/>
      </a:dk1>
      <a:lt1>
        <a:srgbClr val="FFFFFF"/>
      </a:lt1>
      <a:dk2>
        <a:srgbClr val="B8CAE2"/>
      </a:dk2>
      <a:lt2>
        <a:srgbClr val="FFFFFF"/>
      </a:lt2>
      <a:accent1>
        <a:srgbClr val="294460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Calibri">
      <a:majorFont>
        <a:latin typeface="Calibri"/>
        <a:ea typeface=""/>
        <a:cs typeface="Arial"/>
      </a:majorFont>
      <a:minorFont>
        <a:latin typeface="Calibri Ligh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6CCCC"/>
        </a:dk1>
        <a:lt1>
          <a:srgbClr val="FFFFFF"/>
        </a:lt1>
        <a:dk2>
          <a:srgbClr val="2E6B6B"/>
        </a:dk2>
        <a:lt2>
          <a:srgbClr val="FFFFCC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hexagonos1</Template>
  <TotalTime>6383</TotalTime>
  <Words>2451</Words>
  <Application>Microsoft Office PowerPoint</Application>
  <PresentationFormat>On-screen Show (4:3)</PresentationFormat>
  <Paragraphs>526</Paragraphs>
  <Slides>22</Slides>
  <Notes>17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굴림</vt:lpstr>
      <vt:lpstr>Arial</vt:lpstr>
      <vt:lpstr>Calibri</vt:lpstr>
      <vt:lpstr>Calibri Light</vt:lpstr>
      <vt:lpstr>Monotype Sorts</vt:lpstr>
      <vt:lpstr>Symbol</vt:lpstr>
      <vt:lpstr>Times New Roman</vt:lpstr>
      <vt:lpstr>hexagonos1</vt:lpstr>
      <vt:lpstr>Equation</vt:lpstr>
      <vt:lpstr>Modeling with Automata</vt:lpstr>
      <vt:lpstr>System dynamics Paradigms</vt:lpstr>
      <vt:lpstr>System dynamics Paradigms</vt:lpstr>
      <vt:lpstr>Dynamic Systems representations</vt:lpstr>
      <vt:lpstr>Systems theoretical modelling</vt:lpstr>
      <vt:lpstr>Component definition</vt:lpstr>
      <vt:lpstr>Component-based system dynamics</vt:lpstr>
      <vt:lpstr>Finite State Machines</vt:lpstr>
      <vt:lpstr>Finite State Machines</vt:lpstr>
      <vt:lpstr>Finite State Machines</vt:lpstr>
      <vt:lpstr>Finite State Machines</vt:lpstr>
      <vt:lpstr>Example: FSM modeling</vt:lpstr>
      <vt:lpstr>FSM formal definition</vt:lpstr>
      <vt:lpstr>Modified formal definition: queue</vt:lpstr>
      <vt:lpstr>Formal definition: server</vt:lpstr>
      <vt:lpstr>Communicating FSM (CFSM)</vt:lpstr>
      <vt:lpstr>CFSM State Set: queue + server</vt:lpstr>
      <vt:lpstr>Formal definition of CFSM</vt:lpstr>
      <vt:lpstr>Example: Synchronous Machine of ping-pong players</vt:lpstr>
      <vt:lpstr>CFSM for the ping-pong example</vt:lpstr>
      <vt:lpstr>CFSM for the ping-pong example</vt:lpstr>
      <vt:lpstr>CFSM for the ping-pong example (cont)</vt:lpstr>
    </vt:vector>
  </TitlesOfParts>
  <Company>Universidad de Buenos Aires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Simulación de Sistemas de Eventos Discretos usando el formalismo Cell-DEVS</dc:title>
  <dc:creator>Gabriel A. Wainer</dc:creator>
  <cp:lastModifiedBy>Gabriel Wainer</cp:lastModifiedBy>
  <cp:revision>402</cp:revision>
  <cp:lastPrinted>2001-09-14T21:13:00Z</cp:lastPrinted>
  <dcterms:created xsi:type="dcterms:W3CDTF">1998-11-29T17:51:34Z</dcterms:created>
  <dcterms:modified xsi:type="dcterms:W3CDTF">2017-09-27T15:15:10Z</dcterms:modified>
</cp:coreProperties>
</file>