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01" r:id="rId1"/>
  </p:sldMasterIdLst>
  <p:notesMasterIdLst>
    <p:notesMasterId r:id="rId28"/>
  </p:notesMasterIdLst>
  <p:handoutMasterIdLst>
    <p:handoutMasterId r:id="rId29"/>
  </p:handoutMasterIdLst>
  <p:sldIdLst>
    <p:sldId id="977" r:id="rId2"/>
    <p:sldId id="978" r:id="rId3"/>
    <p:sldId id="979" r:id="rId4"/>
    <p:sldId id="975" r:id="rId5"/>
    <p:sldId id="958" r:id="rId6"/>
    <p:sldId id="959" r:id="rId7"/>
    <p:sldId id="960" r:id="rId8"/>
    <p:sldId id="961" r:id="rId9"/>
    <p:sldId id="962" r:id="rId10"/>
    <p:sldId id="965" r:id="rId11"/>
    <p:sldId id="926" r:id="rId12"/>
    <p:sldId id="671" r:id="rId13"/>
    <p:sldId id="980" r:id="rId14"/>
    <p:sldId id="933" r:id="rId15"/>
    <p:sldId id="934" r:id="rId16"/>
    <p:sldId id="935" r:id="rId17"/>
    <p:sldId id="936" r:id="rId18"/>
    <p:sldId id="966" r:id="rId19"/>
    <p:sldId id="939" r:id="rId20"/>
    <p:sldId id="940" r:id="rId21"/>
    <p:sldId id="346" r:id="rId22"/>
    <p:sldId id="751" r:id="rId23"/>
    <p:sldId id="952" r:id="rId24"/>
    <p:sldId id="953" r:id="rId25"/>
    <p:sldId id="967" r:id="rId26"/>
    <p:sldId id="954" r:id="rId27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33CC33"/>
    <a:srgbClr val="99CC00"/>
    <a:srgbClr val="FFCCC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13" autoAdjust="0"/>
    <p:restoredTop sz="93671" autoAdjust="0"/>
  </p:normalViewPr>
  <p:slideViewPr>
    <p:cSldViewPr>
      <p:cViewPr varScale="1">
        <p:scale>
          <a:sx n="109" d="100"/>
          <a:sy n="109" d="100"/>
        </p:scale>
        <p:origin x="13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75" d="100"/>
          <a:sy n="75" d="100"/>
        </p:scale>
        <p:origin x="-1374" y="432"/>
      </p:cViewPr>
      <p:guideLst>
        <p:guide orient="horz" pos="3024"/>
        <p:guide pos="230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1825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561" tIns="49280" rIns="98561" bIns="49280" numCol="1" anchor="t" anchorCtr="0" compatLnSpc="1">
            <a:prstTxWarp prst="textNoShape">
              <a:avLst/>
            </a:prstTxWarp>
          </a:bodyPr>
          <a:lstStyle>
            <a:lvl1pPr defTabSz="984250">
              <a:defRPr sz="1300" i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1825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561" tIns="49280" rIns="98561" bIns="49280" numCol="1" anchor="t" anchorCtr="0" compatLnSpc="1">
            <a:prstTxWarp prst="textNoShape">
              <a:avLst/>
            </a:prstTxWarp>
          </a:bodyPr>
          <a:lstStyle>
            <a:lvl1pPr algn="r" defTabSz="984250">
              <a:defRPr sz="1300" i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1825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561" tIns="49280" rIns="98561" bIns="49280" numCol="1" anchor="b" anchorCtr="0" compatLnSpc="1">
            <a:prstTxWarp prst="textNoShape">
              <a:avLst/>
            </a:prstTxWarp>
          </a:bodyPr>
          <a:lstStyle>
            <a:lvl1pPr defTabSz="984250">
              <a:defRPr sz="1300" i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1825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561" tIns="49280" rIns="98561" bIns="49280" numCol="1" anchor="b" anchorCtr="0" compatLnSpc="1">
            <a:prstTxWarp prst="textNoShape">
              <a:avLst/>
            </a:prstTxWarp>
          </a:bodyPr>
          <a:lstStyle>
            <a:lvl1pPr algn="r" defTabSz="984250">
              <a:defRPr sz="1300" i="0" smtClean="0">
                <a:cs typeface="+mn-cs"/>
              </a:defRPr>
            </a:lvl1pPr>
          </a:lstStyle>
          <a:p>
            <a:pPr>
              <a:defRPr/>
            </a:pPr>
            <a:fld id="{16393FFD-4460-4133-BD05-6DE77C784A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55212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1825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561" tIns="49280" rIns="98561" bIns="49280" numCol="1" anchor="t" anchorCtr="0" compatLnSpc="1">
            <a:prstTxWarp prst="textNoShape">
              <a:avLst/>
            </a:prstTxWarp>
          </a:bodyPr>
          <a:lstStyle>
            <a:lvl1pPr defTabSz="984250">
              <a:defRPr sz="1300" i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1825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561" tIns="49280" rIns="98561" bIns="49280" numCol="1" anchor="t" anchorCtr="0" compatLnSpc="1">
            <a:prstTxWarp prst="textNoShape">
              <a:avLst/>
            </a:prstTxWarp>
          </a:bodyPr>
          <a:lstStyle>
            <a:lvl1pPr algn="r" defTabSz="984250">
              <a:defRPr sz="1300" i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2188" cy="3602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2475"/>
            <a:ext cx="5362575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561" tIns="49280" rIns="98561" bIns="492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1825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561" tIns="49280" rIns="98561" bIns="49280" numCol="1" anchor="b" anchorCtr="0" compatLnSpc="1">
            <a:prstTxWarp prst="textNoShape">
              <a:avLst/>
            </a:prstTxWarp>
          </a:bodyPr>
          <a:lstStyle>
            <a:lvl1pPr defTabSz="984250">
              <a:defRPr sz="1300" i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1825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561" tIns="49280" rIns="98561" bIns="49280" numCol="1" anchor="b" anchorCtr="0" compatLnSpc="1">
            <a:prstTxWarp prst="textNoShape">
              <a:avLst/>
            </a:prstTxWarp>
          </a:bodyPr>
          <a:lstStyle>
            <a:lvl1pPr algn="r" defTabSz="984250">
              <a:defRPr sz="1300" i="0" smtClean="0">
                <a:cs typeface="+mn-cs"/>
              </a:defRPr>
            </a:lvl1pPr>
          </a:lstStyle>
          <a:p>
            <a:pPr>
              <a:defRPr/>
            </a:pPr>
            <a:fld id="{7D6BF598-DE7A-46A3-9C07-61C3DAB78A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163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Crank%E2%80%93Nicolson_method" TargetMode="External"/><Relationship Id="rId3" Type="http://schemas.openxmlformats.org/officeDocument/2006/relationships/hyperlink" Target="https://en.wikipedia.org/wiki/Mathematics" TargetMode="External"/><Relationship Id="rId7" Type="http://schemas.openxmlformats.org/officeDocument/2006/relationships/hyperlink" Target="https://en.wikipedia.org/wiki/Five-point_stencil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Partial_differential_equation" TargetMode="External"/><Relationship Id="rId5" Type="http://schemas.openxmlformats.org/officeDocument/2006/relationships/hyperlink" Target="https://en.wikipedia.org/wiki/Numerical_partial_differential_equations" TargetMode="External"/><Relationship Id="rId4" Type="http://schemas.openxmlformats.org/officeDocument/2006/relationships/hyperlink" Target="https://en.wikipedia.org/wiki/Numerical_analysis" TargetMode="Externa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5038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5038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5038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5038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7F7D930-71A5-47E6-A586-3153B2EA49AB}" type="slidenum">
              <a:rPr lang="en-US" altLang="en-US" sz="1200" i="0"/>
              <a:pPr/>
              <a:t>1</a:t>
            </a:fld>
            <a:endParaRPr lang="en-US" altLang="en-US" sz="1200" i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http://www.sce.carleton.ca/courses/sysc-5104/materials/private/</a:t>
            </a:r>
          </a:p>
        </p:txBody>
      </p:sp>
    </p:spTree>
    <p:extLst>
      <p:ext uri="{BB962C8B-B14F-4D97-AF65-F5344CB8AC3E}">
        <p14:creationId xmlns:p14="http://schemas.microsoft.com/office/powerpoint/2010/main" val="967855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Stencil (PDEs)</a:t>
            </a:r>
          </a:p>
          <a:p>
            <a:r>
              <a:rPr lang="en-US" dirty="0" smtClean="0"/>
              <a:t>https://en.wikipedia.org/wiki/Stencil_(numerical_analysis)</a:t>
            </a:r>
          </a:p>
          <a:p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In </a:t>
            </a:r>
            <a:r>
              <a:rPr kumimoji="1"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  <a:hlinkClick r:id="rId3" tooltip="Mathematics"/>
              </a:rPr>
              <a:t>mathematics</a:t>
            </a:r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, especially the areas of </a:t>
            </a:r>
            <a:r>
              <a:rPr kumimoji="1"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  <a:hlinkClick r:id="rId4" tooltip="Numerical analysis"/>
              </a:rPr>
              <a:t>numerical analysis</a:t>
            </a:r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concentrating on the </a:t>
            </a:r>
            <a:r>
              <a:rPr kumimoji="1"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  <a:hlinkClick r:id="rId5" tooltip="Numerical partial differential equations"/>
              </a:rPr>
              <a:t>numerical solution of partial differential equations</a:t>
            </a:r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, a </a:t>
            </a:r>
            <a:r>
              <a:rPr kumimoji="1" lang="en-US" sz="1200" b="1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stencil</a:t>
            </a:r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is a geometric arrangement of a nodal group that relate to the point of interest by using a numerical approximation routine. Stencils are the basis for many algorithms to numerically solve </a:t>
            </a:r>
            <a:r>
              <a:rPr kumimoji="1"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  <a:hlinkClick r:id="rId6" tooltip="Partial differential equation"/>
              </a:rPr>
              <a:t>partial differential equations</a:t>
            </a:r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(PDE). Two examples of stencils are the </a:t>
            </a:r>
            <a:r>
              <a:rPr kumimoji="1"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  <a:hlinkClick r:id="rId7" tooltip="Five-point stencil"/>
              </a:rPr>
              <a:t>five-point stencil</a:t>
            </a:r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and the </a:t>
            </a:r>
            <a:r>
              <a:rPr kumimoji="1"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  <a:hlinkClick r:id="rId8" tooltip="Crank–Nicolson method"/>
              </a:rPr>
              <a:t>Crank–Nicolson method</a:t>
            </a:r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stencil.</a:t>
            </a:r>
            <a:endParaRPr lang="es-AR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6BF598-DE7A-46A3-9C07-61C3DAB78A8E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09290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LTS: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http://www.cas.mcmaster.ca/~kahl/SE3BB4/2007/SE3B-2007-LTS1_4up.pdf</a:t>
            </a:r>
          </a:p>
          <a:p>
            <a:r>
              <a:rPr lang="en-US" dirty="0" smtClean="0"/>
              <a:t>http://www.mcrl2.org/dev/user_manual/articles/lts.html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6BF598-DE7A-46A3-9C07-61C3DAB78A8E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58317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s-AR" altLang="en-US" dirty="0" smtClean="0"/>
              <a:t>Ponemos DEVS como ejemplo más general del paradigma de modelos DVCT, porque los contiene a todos. </a:t>
            </a:r>
          </a:p>
          <a:p>
            <a:r>
              <a:rPr lang="es-AR" altLang="en-US" dirty="0" smtClean="0"/>
              <a:t>Fundamentalmente, DEVS no tiene la restricción de “</a:t>
            </a:r>
            <a:r>
              <a:rPr lang="es-AR" altLang="en-US" dirty="0" err="1" smtClean="0"/>
              <a:t>Discrete</a:t>
            </a:r>
            <a:r>
              <a:rPr lang="es-AR" altLang="en-US" dirty="0" smtClean="0"/>
              <a:t> Variable”, aunque esa es una restricción que reaparece en la etapa de simulación (por la finitud numérica </a:t>
            </a:r>
            <a:r>
              <a:rPr lang="es-AR" altLang="en-US" dirty="0" err="1" smtClean="0"/>
              <a:t>represenatcional</a:t>
            </a:r>
            <a:r>
              <a:rPr lang="es-AR" altLang="en-US" dirty="0" smtClean="0"/>
              <a:t> de las computadoras digitales).</a:t>
            </a:r>
          </a:p>
          <a:p>
            <a:endParaRPr lang="es-AR" altLang="en-US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D1E3D1-9EEB-45BE-98B2-8CFA0F2B5A14}" type="slidenum">
              <a:rPr lang="en-US" altLang="en-US">
                <a:cs typeface="Arial" charset="0"/>
              </a:rPr>
              <a:pPr/>
              <a:t>20</a:t>
            </a:fld>
            <a:endParaRPr lang="en-US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4213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Complex systems are characterized, not only by a large number of components, but </a:t>
            </a:r>
            <a:r>
              <a:rPr kumimoji="1" lang="en-US" sz="1200" b="0" i="0" u="none" strike="noStrike" kern="1200" baseline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also by </a:t>
            </a:r>
            <a:endParaRPr kumimoji="1" lang="en-US" sz="1200" b="0" i="0" u="none" strike="noStrike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 diversity of the components. For the analysis and design of such complex systems, it </a:t>
            </a:r>
            <a:r>
              <a:rPr kumimoji="1" lang="en-US" sz="1200" b="0" i="0" u="none" strike="noStrike" kern="1200" baseline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is no </a:t>
            </a:r>
            <a:endParaRPr kumimoji="1" lang="en-US" sz="1200" b="0" i="0" u="none" strike="noStrike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longer sufficient to study the diverse components in isolation, using the specific </a:t>
            </a:r>
            <a:r>
              <a:rPr kumimoji="1" lang="en-US" sz="1200" b="0" i="0" u="none" strike="noStrike" kern="1200" baseline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formalisms these </a:t>
            </a:r>
            <a:endParaRPr kumimoji="1" lang="en-US" sz="1200" b="0" i="0" u="none" strike="noStrike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components were modelled in. Rather, it is necessary to answer questions about properties </a:t>
            </a:r>
            <a:r>
              <a:rPr kumimoji="1" lang="en-US" sz="1200" b="0" i="0" u="none" strike="noStrike" kern="1200" baseline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(most </a:t>
            </a:r>
            <a:endParaRPr kumimoji="1" lang="en-US" sz="1200" b="0" i="0" u="none" strike="noStrike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notably </a:t>
            </a:r>
            <a:r>
              <a:rPr kumimoji="1"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behaviour</a:t>
            </a:r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of the whole system. To focus the attention, Figure 6 gives an example </a:t>
            </a:r>
            <a:r>
              <a:rPr kumimoji="1" lang="en-US" sz="1200" b="0" i="0" u="none" strike="noStrike" kern="1200" baseline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of a </a:t>
            </a:r>
            <a:endParaRPr kumimoji="1" lang="en-US" sz="1200" b="0" i="0" u="none" strike="noStrike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complex system.</a:t>
            </a:r>
          </a:p>
          <a:p>
            <a:endParaRPr kumimoji="1" lang="en-US" sz="1200" b="0" i="0" u="none" strike="noStrike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 complexity lies in the diversity of the different components, both in abstraction level and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in formalism used:</a:t>
            </a:r>
          </a:p>
          <a:p>
            <a:endParaRPr kumimoji="1" lang="en-US" sz="1200" b="0" i="0" u="none" strike="noStrike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• A paper and pulp mill produces paper from trees with polluted water as a side-effect. This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system is modelled as a process interaction discrete-event scheduling </a:t>
            </a:r>
            <a:r>
              <a:rPr kumimoji="1" lang="en-US" sz="1200" b="0" i="0" u="none" strike="noStrike" kern="1200" baseline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system. </a:t>
            </a:r>
            <a:endParaRPr kumimoji="1" lang="en-US" sz="1200" b="0" i="0" u="none" strike="noStrike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• A Waste Water Treatment Plant (WWTP) takes the polluted effluent from the mill and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purifies it. Some solid waste is taken to a landfill whereas the partially purified water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flows into a lake. This system is modelled using Differential Algebraic Equations (DAEs)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describing the biochemical reactions in the WWTP.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• A Fish Farm grows fish in the lake. Fish feed on algae which are highly sensitive to polluted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water. The water is also used for a tree plantation which supplies the paper mill. This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system is modelled using the System Dynamics formalism. The dotted feedback arrow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from the fish farm to the paper mill indicates the possible disastrous impact of poisoned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fish on the productivity of workers in the mill.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6BF598-DE7A-46A3-9C07-61C3DAB78A8E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1308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5038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5038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5038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5038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C83F15B-95B6-4770-AEB2-34E0C17C4FF6}" type="slidenum">
              <a:rPr lang="en-US" altLang="en-US" sz="1200" i="0"/>
              <a:pPr/>
              <a:t>2</a:t>
            </a:fld>
            <a:endParaRPr lang="en-US" altLang="en-US" sz="1200" i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76248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5038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5038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5038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5038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3A2AB59-9DED-45A7-9136-1475C5B82157}" type="slidenum">
              <a:rPr lang="en-US" altLang="en-US" sz="1200" i="0"/>
              <a:pPr/>
              <a:t>3</a:t>
            </a:fld>
            <a:endParaRPr lang="en-US" altLang="en-US" sz="1200" i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31011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0" smtClean="0">
                <a:latin typeface="AdvTimes"/>
              </a:rPr>
              <a:t>Fishwick: Models that permit dynamics to be encoded as </a:t>
            </a:r>
            <a:r>
              <a:rPr lang="en-US" b="1" i="0" smtClean="0">
                <a:latin typeface="AdvTimes"/>
              </a:rPr>
              <a:t>state-to-</a:t>
            </a:r>
          </a:p>
          <a:p>
            <a:r>
              <a:rPr lang="en-US" b="1" i="0" smtClean="0">
                <a:latin typeface="AdvTimes"/>
              </a:rPr>
              <a:t>state </a:t>
            </a:r>
            <a:r>
              <a:rPr lang="en-US" i="0" smtClean="0">
                <a:latin typeface="AdvTimes"/>
              </a:rPr>
              <a:t>or </a:t>
            </a:r>
            <a:r>
              <a:rPr lang="en-US" b="1" i="0" smtClean="0">
                <a:latin typeface="AdvTimes"/>
              </a:rPr>
              <a:t>event-to-event </a:t>
            </a:r>
            <a:r>
              <a:rPr lang="en-US" i="0" smtClean="0">
                <a:latin typeface="AdvTimes"/>
              </a:rPr>
              <a:t>transitions </a:t>
            </a:r>
            <a:r>
              <a:rPr lang="en-US" b="1" i="0" smtClean="0">
                <a:latin typeface="AdvTimes"/>
              </a:rPr>
              <a:t>are </a:t>
            </a:r>
            <a:r>
              <a:rPr lang="en-US" b="1" i="0" smtClean="0">
                <a:latin typeface="AdvTimes-i"/>
              </a:rPr>
              <a:t>declarative</a:t>
            </a:r>
            <a:r>
              <a:rPr lang="en-US" b="1" i="0" smtClean="0">
                <a:latin typeface="AdvTimes"/>
              </a:rPr>
              <a:t>.</a:t>
            </a:r>
            <a:r>
              <a:rPr lang="en-US" i="0" smtClean="0">
                <a:latin typeface="AdvTimes"/>
              </a:rPr>
              <a:t> The idea behind declarative modeling is to focus on the structure of the state (or event) from one time period to</a:t>
            </a:r>
          </a:p>
          <a:p>
            <a:r>
              <a:rPr lang="es-AR" i="0" smtClean="0">
                <a:latin typeface="AdvTimes"/>
              </a:rPr>
              <a:t>the next</a:t>
            </a:r>
            <a:endParaRPr lang="es-AR" smtClean="0"/>
          </a:p>
          <a:p>
            <a:endParaRPr kumimoji="1" lang="en-US" sz="1200" b="0" i="1" u="none" strike="noStrike" kern="1200" baseline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kumimoji="1" lang="en-US" sz="1200" b="0" i="1" u="none" strike="noStrike" kern="1200" baseline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Declarative </a:t>
            </a:r>
            <a:r>
              <a:rPr kumimoji="1" lang="en-US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modeling: </a:t>
            </a:r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these techniques are focused on the evolution of the model represented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as states (which describe the behavior of the entities under study) and the transitions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between them. According to the particular focus of the technique, we can </a:t>
            </a:r>
            <a:r>
              <a:rPr kumimoji="1" lang="en-US" sz="1200" b="0" i="0" u="none" strike="noStrike" kern="1200" baseline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have </a:t>
            </a:r>
            <a:r>
              <a:rPr kumimoji="1" lang="en-US" sz="1200" b="1" i="1" u="none" strike="noStrike" kern="1200" baseline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state-based </a:t>
            </a:r>
            <a:r>
              <a:rPr kumimoji="1" lang="en-US" sz="1200" b="0" i="0" u="none" strike="noStrike" kern="1200" baseline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or </a:t>
            </a:r>
            <a:r>
              <a:rPr kumimoji="1" lang="en-US" sz="1200" b="1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event-based</a:t>
            </a:r>
            <a:r>
              <a:rPr kumimoji="1" lang="en-US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declarative models</a:t>
            </a:r>
            <a:r>
              <a:rPr kumimoji="1" lang="en-US" sz="1200" b="0" i="0" u="none" strike="noStrike" kern="1200" baseline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endParaRPr kumimoji="1" lang="en-US" sz="1200" b="1" i="1" u="none" strike="noStrike" kern="1200" baseline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kumimoji="1" lang="en-US" sz="1200" b="1" i="1" u="none" strike="noStrike" kern="1200" baseline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State-based </a:t>
            </a:r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declarative models, for instance, </a:t>
            </a:r>
            <a:r>
              <a:rPr kumimoji="1" lang="en-US" sz="1200" b="0" i="0" u="none" strike="noStrike" kern="1200" baseline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can be represented </a:t>
            </a:r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as a graph where the vertices represent the entities and the arcs represent the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state changes (</a:t>
            </a:r>
            <a:r>
              <a:rPr kumimoji="1" lang="en-US" sz="1200" b="0" i="0" u="none" strike="noStrike" kern="1200" baseline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transitions).</a:t>
            </a:r>
            <a:endParaRPr kumimoji="1" lang="es-AR" sz="1200" b="0" i="0" u="none" strike="noStrike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Figure 1.10 shows a state-based declarative model representing a portion of the system’s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specification, in which students arrive at or leave the classroom. At a certain point, we have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27 students in the lecture room and a temperature of 25°C. If a new student arrives, we will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have a total of 28 students and 25.05°C (this is an untimed model, so timing information is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not included). If a student leaves, we return to the previous state; if another student arrives,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we have 29 students and temperature will go up (25.1°C). We also show a state representing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that the heating has been turned off, which will reduce temperature in the classroom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accordingly.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6BF598-DE7A-46A3-9C07-61C3DAB78A8E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2502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taxonomy for simulation modeling based on programming language principles PAUL A. FISHWICK</a:t>
            </a:r>
          </a:p>
          <a:p>
            <a:r>
              <a:rPr lang="en-US" dirty="0" smtClean="0"/>
              <a:t>Un d no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ocurrir</a:t>
            </a:r>
            <a:r>
              <a:rPr lang="en-US" dirty="0" smtClean="0"/>
              <a:t> sin un a antes. Un a no </a:t>
            </a:r>
            <a:r>
              <a:rPr lang="en-US" dirty="0" err="1" smtClean="0"/>
              <a:t>necesita</a:t>
            </a:r>
            <a:r>
              <a:rPr lang="en-US" dirty="0" smtClean="0"/>
              <a:t> que </a:t>
            </a:r>
            <a:r>
              <a:rPr lang="en-US" dirty="0" err="1" smtClean="0"/>
              <a:t>haya</a:t>
            </a:r>
            <a:r>
              <a:rPr lang="en-US" dirty="0" smtClean="0"/>
              <a:t> un d antes</a:t>
            </a:r>
            <a:r>
              <a:rPr lang="en-US" smtClean="0"/>
              <a:t>. </a:t>
            </a:r>
          </a:p>
          <a:p>
            <a:r>
              <a:rPr lang="en-US" smtClean="0"/>
              <a:t>Puede </a:t>
            </a:r>
            <a:r>
              <a:rPr lang="en-US" dirty="0" err="1" smtClean="0"/>
              <a:t>haber</a:t>
            </a:r>
            <a:r>
              <a:rPr lang="en-US" dirty="0" smtClean="0"/>
              <a:t> </a:t>
            </a:r>
            <a:r>
              <a:rPr lang="en-US" dirty="0" err="1" smtClean="0"/>
              <a:t>varios</a:t>
            </a:r>
            <a:r>
              <a:rPr lang="en-US" dirty="0" smtClean="0"/>
              <a:t> a </a:t>
            </a:r>
            <a:r>
              <a:rPr lang="en-US" dirty="0" err="1" smtClean="0"/>
              <a:t>consecutivos</a:t>
            </a:r>
            <a:r>
              <a:rPr lang="en-US" smtClean="0"/>
              <a:t>.</a:t>
            </a:r>
            <a:endParaRPr lang="en-US" dirty="0" smtClean="0"/>
          </a:p>
          <a:p>
            <a:r>
              <a:rPr lang="en-US" smtClean="0"/>
              <a:t>---</a:t>
            </a:r>
            <a:endParaRPr lang="en-US" dirty="0" smtClean="0"/>
          </a:p>
          <a:p>
            <a:r>
              <a:rPr kumimoji="1" lang="en-US" sz="1200" b="0" i="0" u="none" strike="noStrike" kern="1200" baseline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Wainer </a:t>
            </a:r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2009: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Figure 1.11 shows an event-based declarative model for the classroom that represents the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 phenomena analyzed in Figure 1.10. If we schedule the arrival of a new student,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we will have one more student in the room and temperature will increase. The model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can receive more students while there is room available (</a:t>
            </a:r>
            <a:r>
              <a:rPr kumimoji="1" lang="en-US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q </a:t>
            </a:r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≤ 85). At any moment, we can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schedule a student to leave (in this case, we will decrease temperature and the number of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students in the room). We need at least one student to schedule a student departure (</a:t>
            </a:r>
            <a:r>
              <a:rPr kumimoji="1" lang="en-US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q </a:t>
            </a:r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≥ 1).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If we schedule the </a:t>
            </a:r>
            <a:r>
              <a:rPr kumimoji="1" lang="en-US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heat off </a:t>
            </a:r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event, temperature goes down 3°C.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6BF598-DE7A-46A3-9C07-61C3DAB78A8E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1273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taxonomy for simulation modeling based on programming language principles PAUL A. FISHWICK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6BF598-DE7A-46A3-9C07-61C3DAB78A8E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2612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taxonomy for simulation modeling based on programming language principles PAUL A. FISHWICK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6BF598-DE7A-46A3-9C07-61C3DAB78A8E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68411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5038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5038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5038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5038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F7B7572-CA71-4D56-B8B5-EC6C315CE1F5}" type="slidenum">
              <a:rPr lang="en-US" altLang="en-US" sz="1200" i="0"/>
              <a:pPr/>
              <a:t>13</a:t>
            </a:fld>
            <a:endParaRPr lang="en-US" altLang="en-US" sz="1200" i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510174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s-A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https://reference.wolfram.com/language/tutorial/NDSolveDAE.html</a:t>
            </a:r>
            <a:endParaRPr lang="es-A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008914-9359-47E7-9470-A4B04FD6DDDF}" type="slidenum">
              <a:rPr lang="en-US" altLang="en-US">
                <a:cs typeface="Arial" charset="0"/>
              </a:rPr>
              <a:pPr/>
              <a:t>16</a:t>
            </a:fld>
            <a:endParaRPr lang="en-US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575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066800" y="2667000"/>
            <a:ext cx="6983412" cy="1655762"/>
          </a:xfrm>
        </p:spPr>
        <p:txBody>
          <a:bodyPr/>
          <a:lstStyle>
            <a:lvl1pPr algn="ctr">
              <a:defRPr sz="3600" b="1" baseline="0">
                <a:solidFill>
                  <a:schemeClr val="tx2">
                    <a:lumMod val="50000"/>
                  </a:schemeClr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altLang="en-US" noProof="0" dirty="0" err="1" smtClean="0"/>
              <a:t>Título</a:t>
            </a:r>
            <a:endParaRPr lang="en-US" altLang="en-US" noProof="0" dirty="0" smtClean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4495800" y="152400"/>
            <a:ext cx="4498975" cy="1752600"/>
          </a:xfrm>
        </p:spPr>
        <p:txBody>
          <a:bodyPr/>
          <a:lstStyle>
            <a:lvl1pPr marL="0" indent="0" algn="r">
              <a:buFontTx/>
              <a:buNone/>
              <a:defRPr sz="2000" baseline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US" altLang="en-US" noProof="0" dirty="0" smtClean="0"/>
          </a:p>
        </p:txBody>
      </p:sp>
      <p:sp>
        <p:nvSpPr>
          <p:cNvPr id="57" name="Text Placeholder 56"/>
          <p:cNvSpPr>
            <a:spLocks noGrp="1"/>
          </p:cNvSpPr>
          <p:nvPr>
            <p:ph type="body" sz="quarter" idx="10" hasCustomPrompt="1"/>
          </p:nvPr>
        </p:nvSpPr>
        <p:spPr>
          <a:xfrm>
            <a:off x="1066800" y="4419600"/>
            <a:ext cx="7010400" cy="762000"/>
          </a:xfrm>
        </p:spPr>
        <p:txBody>
          <a:bodyPr/>
          <a:lstStyle>
            <a:lvl1pPr>
              <a:buNone/>
              <a:defRPr sz="2000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s-ES_tradnl" dirty="0" smtClean="0"/>
              <a:t>Subtítulo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224661575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7025" y="260350"/>
            <a:ext cx="2071688" cy="5581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0350"/>
            <a:ext cx="6067425" cy="5581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77813" y="6308725"/>
            <a:ext cx="2133600" cy="279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5401792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2275" y="260350"/>
            <a:ext cx="6875463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484313"/>
            <a:ext cx="8291513" cy="4357687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77813" y="6308725"/>
            <a:ext cx="2133600" cy="279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6423072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2275" y="260350"/>
            <a:ext cx="6875463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484313"/>
            <a:ext cx="8291513" cy="4357687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77813" y="6308725"/>
            <a:ext cx="2133600" cy="279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8769090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2275" y="260350"/>
            <a:ext cx="6875463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84313"/>
            <a:ext cx="4068763" cy="4357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363" y="1484313"/>
            <a:ext cx="4070350" cy="4357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8587983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066800" y="2667000"/>
            <a:ext cx="6983412" cy="1655762"/>
          </a:xfrm>
        </p:spPr>
        <p:txBody>
          <a:bodyPr/>
          <a:lstStyle>
            <a:lvl1pPr algn="ctr">
              <a:defRPr sz="3600" b="1" baseline="0">
                <a:solidFill>
                  <a:schemeClr val="tx2">
                    <a:lumMod val="50000"/>
                  </a:schemeClr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altLang="en-US" noProof="0" dirty="0" err="1" smtClean="0"/>
              <a:t>Título</a:t>
            </a:r>
            <a:endParaRPr lang="en-US" altLang="en-US" noProof="0" dirty="0" smtClean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4495800" y="152400"/>
            <a:ext cx="4498975" cy="1752600"/>
          </a:xfrm>
        </p:spPr>
        <p:txBody>
          <a:bodyPr/>
          <a:lstStyle>
            <a:lvl1pPr marL="0" indent="0" algn="r">
              <a:buFontTx/>
              <a:buNone/>
              <a:defRPr sz="20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US" altLang="en-US" noProof="0" dirty="0" smtClean="0"/>
          </a:p>
        </p:txBody>
      </p:sp>
      <p:sp>
        <p:nvSpPr>
          <p:cNvPr id="57" name="Text Placeholder 56"/>
          <p:cNvSpPr>
            <a:spLocks noGrp="1"/>
          </p:cNvSpPr>
          <p:nvPr>
            <p:ph type="body" sz="quarter" idx="10" hasCustomPrompt="1"/>
          </p:nvPr>
        </p:nvSpPr>
        <p:spPr>
          <a:xfrm>
            <a:off x="1066800" y="4419600"/>
            <a:ext cx="7010400" cy="762000"/>
          </a:xfrm>
        </p:spPr>
        <p:txBody>
          <a:bodyPr/>
          <a:lstStyle>
            <a:lvl1pPr>
              <a:buNone/>
              <a:defRPr sz="2000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s-ES_tradnl" dirty="0" smtClean="0"/>
              <a:t>Subtítulo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224661575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2400" y="838200"/>
            <a:ext cx="8839200" cy="5638799"/>
          </a:xfrm>
        </p:spPr>
        <p:txBody>
          <a:bodyPr/>
          <a:lstStyle>
            <a:lvl1pPr>
              <a:buNone/>
              <a:defRPr sz="24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GB" dirty="0" err="1" smtClean="0"/>
              <a:t>Contenido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AR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572000" y="0"/>
            <a:ext cx="4572000" cy="685800"/>
          </a:xfrm>
        </p:spPr>
        <p:txBody>
          <a:bodyPr anchor="ctr" anchorCtr="0"/>
          <a:lstStyle>
            <a:lvl1pPr algn="r">
              <a:buNone/>
              <a:defRPr sz="2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553200"/>
            <a:ext cx="9144000" cy="304800"/>
          </a:xfrm>
        </p:spPr>
        <p:txBody>
          <a:bodyPr/>
          <a:lstStyle>
            <a:lvl1pPr>
              <a:buNone/>
              <a:defRPr sz="1400"/>
            </a:lvl1pPr>
          </a:lstStyle>
          <a:p>
            <a:pPr lvl="0"/>
            <a:r>
              <a:rPr lang="es-ES_tradnl" dirty="0" err="1" smtClean="0"/>
              <a:t>Footer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701982386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00449779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gradFill>
          <a:gsLst>
            <a:gs pos="900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95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2400" y="838200"/>
            <a:ext cx="8839200" cy="5638799"/>
          </a:xfrm>
        </p:spPr>
        <p:txBody>
          <a:bodyPr/>
          <a:lstStyle>
            <a:lvl1pPr>
              <a:buNone/>
              <a:defRPr sz="24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GB" dirty="0" err="1" smtClean="0"/>
              <a:t>Contenido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 tIns="182880">
            <a:normAutofit/>
          </a:bodyPr>
          <a:lstStyle>
            <a:lvl1pPr algn="l">
              <a:defRPr b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 to edit Master title style</a:t>
            </a:r>
            <a:endParaRPr lang="es-AR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572000" y="0"/>
            <a:ext cx="4572000" cy="685800"/>
          </a:xfrm>
        </p:spPr>
        <p:txBody>
          <a:bodyPr anchor="ctr" anchorCtr="0"/>
          <a:lstStyle>
            <a:lvl1pPr algn="r">
              <a:buNone/>
              <a:defRPr sz="2800" b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553200"/>
            <a:ext cx="9144000" cy="304800"/>
          </a:xfrm>
        </p:spPr>
        <p:txBody>
          <a:bodyPr/>
          <a:lstStyle>
            <a:lvl1pPr>
              <a:buNone/>
              <a:defRPr sz="1400"/>
            </a:lvl1pPr>
          </a:lstStyle>
          <a:p>
            <a:pPr lvl="0"/>
            <a:r>
              <a:rPr lang="es-ES_tradnl" dirty="0" err="1" smtClean="0"/>
              <a:t>Footer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7019823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4313"/>
            <a:ext cx="4068763" cy="4357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363" y="1484313"/>
            <a:ext cx="4070350" cy="4357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131524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133799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459534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0915895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2645909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1826164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8999757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"/>
            <a:ext cx="4572000" cy="685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838201"/>
            <a:ext cx="88392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  <p:sldLayoutId id="2147483817" r:id="rId16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8.png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Why building models?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altLang="en-US" sz="2800" dirty="0" smtClean="0"/>
              <a:t>Cannot experience on the real system of interest</a:t>
            </a:r>
          </a:p>
          <a:p>
            <a:r>
              <a:rPr lang="en-CA" altLang="en-US" sz="2800" dirty="0" smtClean="0"/>
              <a:t>Cost</a:t>
            </a:r>
          </a:p>
          <a:p>
            <a:r>
              <a:rPr lang="en-CA" altLang="en-US" sz="2800" dirty="0" smtClean="0"/>
              <a:t>Danger</a:t>
            </a:r>
          </a:p>
          <a:p>
            <a:r>
              <a:rPr lang="en-CA" altLang="en-US" sz="2800" dirty="0" smtClean="0"/>
              <a:t>The real system does not exist</a:t>
            </a:r>
          </a:p>
          <a:p>
            <a:endParaRPr lang="en-CA" altLang="en-US" sz="2800" dirty="0" smtClean="0"/>
          </a:p>
          <a:p>
            <a:pPr algn="ctr">
              <a:buFont typeface="Monotype Sorts" pitchFamily="2" charset="2"/>
              <a:buNone/>
            </a:pPr>
            <a:r>
              <a:rPr lang="en-CA" altLang="en-US" sz="2800" b="1" dirty="0" smtClean="0">
                <a:latin typeface="Times New Roman" panose="02020603050405020304" pitchFamily="18" charset="0"/>
              </a:rPr>
              <a:t>Why using computer simulation?</a:t>
            </a:r>
            <a:endParaRPr lang="en-CA" altLang="en-US" sz="2800" dirty="0" smtClean="0"/>
          </a:p>
          <a:p>
            <a:endParaRPr lang="en-CA" altLang="en-US" sz="2800" dirty="0" smtClean="0"/>
          </a:p>
          <a:p>
            <a:r>
              <a:rPr lang="en-CA" altLang="en-US" sz="2800" dirty="0" smtClean="0"/>
              <a:t>Reduced cost of computers</a:t>
            </a:r>
          </a:p>
          <a:p>
            <a:r>
              <a:rPr lang="en-CA" altLang="en-US" sz="2800" dirty="0" smtClean="0"/>
              <a:t>Improved facilities of modern computers</a:t>
            </a:r>
          </a:p>
          <a:p>
            <a:r>
              <a:rPr lang="en-CA" altLang="en-US" sz="2800" dirty="0" smtClean="0"/>
              <a:t>Ease to use</a:t>
            </a:r>
          </a:p>
          <a:p>
            <a:r>
              <a:rPr lang="en-CA" altLang="en-US" sz="2800" dirty="0" smtClean="0"/>
              <a:t>Flexibility</a:t>
            </a:r>
          </a:p>
        </p:txBody>
      </p:sp>
    </p:spTree>
    <p:extLst>
      <p:ext uri="{BB962C8B-B14F-4D97-AF65-F5344CB8AC3E}">
        <p14:creationId xmlns:p14="http://schemas.microsoft.com/office/powerpoint/2010/main" val="51431540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618" name="Rectangle 2"/>
          <p:cNvSpPr>
            <a:spLocks noChangeArrowheads="1"/>
          </p:cNvSpPr>
          <p:nvPr/>
        </p:nvSpPr>
        <p:spPr bwMode="auto">
          <a:xfrm>
            <a:off x="971550" y="908050"/>
            <a:ext cx="7848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spcAft>
                <a:spcPct val="20000"/>
              </a:spcAft>
              <a:buClr>
                <a:srgbClr val="FFCCFF"/>
              </a:buClr>
              <a:buSzPct val="70000"/>
              <a:buFont typeface="Monotype Sorts" pitchFamily="2" charset="2"/>
              <a:buChar char="n"/>
            </a:pPr>
            <a:endParaRPr kumimoji="1" lang="en-US" altLang="en-US" sz="1600" i="0" dirty="0">
              <a:latin typeface="Arial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ct val="20000"/>
              </a:spcAft>
              <a:buClr>
                <a:srgbClr val="FFCCFF"/>
              </a:buClr>
              <a:buSzPct val="70000"/>
            </a:pPr>
            <a:r>
              <a:rPr kumimoji="1" lang="en-US" altLang="en-US" b="1" dirty="0" smtClean="0"/>
              <a:t>Simulation models </a:t>
            </a:r>
            <a:r>
              <a:rPr kumimoji="1" lang="en-US" altLang="en-US" dirty="0" smtClean="0"/>
              <a:t>capture a systems’ dynamic behavior and </a:t>
            </a:r>
            <a:br>
              <a:rPr kumimoji="1" lang="en-US" altLang="en-US" dirty="0" smtClean="0"/>
            </a:br>
            <a:r>
              <a:rPr kumimoji="1" lang="en-US" altLang="en-US" dirty="0" smtClean="0"/>
              <a:t>how it organizes itself over time </a:t>
            </a:r>
            <a:br>
              <a:rPr kumimoji="1" lang="en-US" altLang="en-US" dirty="0" smtClean="0"/>
            </a:br>
            <a:r>
              <a:rPr kumimoji="1" lang="en-US" altLang="en-US" dirty="0" smtClean="0"/>
              <a:t>in response to imposed conditions and stimuli.</a:t>
            </a:r>
          </a:p>
          <a:p>
            <a:pPr>
              <a:spcAft>
                <a:spcPct val="20000"/>
              </a:spcAft>
              <a:buClr>
                <a:srgbClr val="FFCCFF"/>
              </a:buClr>
              <a:buSzPct val="70000"/>
            </a:pPr>
            <a:r>
              <a:rPr kumimoji="1" lang="en-US" altLang="en-US" b="1" dirty="0" smtClean="0"/>
              <a:t>Such modeling </a:t>
            </a:r>
            <a:r>
              <a:rPr kumimoji="1" lang="en-US" altLang="en-US" dirty="0" smtClean="0"/>
              <a:t>is required in order to be able to predict </a:t>
            </a:r>
            <a:r>
              <a:rPr kumimoji="1" lang="en-US" altLang="en-US" dirty="0" smtClean="0">
                <a:solidFill>
                  <a:srgbClr val="FF0000"/>
                </a:solidFill>
              </a:rPr>
              <a:t>how a system will react </a:t>
            </a:r>
            <a:r>
              <a:rPr kumimoji="1" lang="en-US" altLang="en-US" dirty="0" smtClean="0"/>
              <a:t>to external inputs and proposed structural changes.</a:t>
            </a:r>
            <a:r>
              <a:rPr kumimoji="1" lang="en-US" altLang="en-US" dirty="0" smtClean="0">
                <a:solidFill>
                  <a:srgbClr val="FFCCFF"/>
                </a:solidFill>
              </a:rPr>
              <a:t> </a:t>
            </a:r>
          </a:p>
          <a:p>
            <a:pPr>
              <a:spcAft>
                <a:spcPct val="20000"/>
              </a:spcAft>
              <a:buClr>
                <a:srgbClr val="FFCCFF"/>
              </a:buClr>
              <a:buSzPct val="70000"/>
            </a:pPr>
            <a:r>
              <a:rPr kumimoji="1" lang="en-US" altLang="en-US" dirty="0" smtClean="0">
                <a:solidFill>
                  <a:srgbClr val="FF3300"/>
                </a:solidFill>
              </a:rPr>
              <a:t>Avoid approaches based in programming languages</a:t>
            </a:r>
          </a:p>
          <a:p>
            <a:pPr>
              <a:buClr>
                <a:schemeClr val="accent1"/>
              </a:buClr>
              <a:buSzPct val="70000"/>
            </a:pPr>
            <a:r>
              <a:rPr kumimoji="1" lang="en-US" altLang="en-US" dirty="0" smtClean="0"/>
              <a:t>In most cases their </a:t>
            </a:r>
            <a:r>
              <a:rPr kumimoji="1" lang="en-US" altLang="en-US" b="1" dirty="0" smtClean="0"/>
              <a:t>foundation are not rigorous</a:t>
            </a:r>
          </a:p>
          <a:p>
            <a:pPr lvl="1"/>
            <a:r>
              <a:rPr kumimoji="1" lang="en-US" altLang="en-US" sz="2000" dirty="0" smtClean="0"/>
              <a:t>resulting simulation software difficult to test, maintain, and verify</a:t>
            </a:r>
          </a:p>
          <a:p>
            <a:pPr>
              <a:buClr>
                <a:schemeClr val="accent1"/>
              </a:buClr>
              <a:buSzPct val="70000"/>
            </a:pPr>
            <a:r>
              <a:rPr kumimoji="1" lang="en-US" altLang="en-US" dirty="0" smtClean="0"/>
              <a:t>Changes in the language can produce serious effects in existing models </a:t>
            </a:r>
          </a:p>
          <a:p>
            <a:pPr lvl="1"/>
            <a:r>
              <a:rPr kumimoji="1" lang="en-US" altLang="en-US" sz="2000" dirty="0" smtClean="0"/>
              <a:t>their semantics are usually not formally defined. </a:t>
            </a:r>
          </a:p>
          <a:p>
            <a:pPr>
              <a:buClr>
                <a:schemeClr val="accent1"/>
              </a:buClr>
              <a:buSzPct val="70000"/>
            </a:pPr>
            <a:r>
              <a:rPr kumimoji="1" lang="en-US" altLang="en-US" dirty="0" smtClean="0"/>
              <a:t>Do not provide a </a:t>
            </a:r>
            <a:r>
              <a:rPr kumimoji="1" lang="en-US" altLang="en-US" b="1" dirty="0" smtClean="0"/>
              <a:t>method abstract enough</a:t>
            </a:r>
            <a:r>
              <a:rPr kumimoji="1" lang="en-US" altLang="en-US" dirty="0" smtClean="0"/>
              <a:t> to </a:t>
            </a:r>
            <a:r>
              <a:rPr kumimoji="1" lang="en-US" altLang="en-US" b="1" dirty="0" smtClean="0"/>
              <a:t>think about problems</a:t>
            </a:r>
          </a:p>
          <a:p>
            <a:pPr lvl="1"/>
            <a:r>
              <a:rPr kumimoji="1" lang="en-US" altLang="en-US" sz="2000" dirty="0" smtClean="0"/>
              <a:t>neither to solve or prove properties of the entities under study</a:t>
            </a:r>
          </a:p>
          <a:p>
            <a:pPr>
              <a:defRPr/>
            </a:pPr>
            <a:endParaRPr lang="es-AR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Modelling System Dynamics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9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9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9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9618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990600" y="1600200"/>
            <a:ext cx="7772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</a:pPr>
            <a:endParaRPr kumimoji="1" lang="en-US" altLang="ko-KR" sz="2000" i="0" dirty="0">
              <a:latin typeface="Arial" charset="0"/>
              <a:ea typeface="Gulim" pitchFamily="34" charset="-127"/>
              <a:sym typeface="Symbol" pitchFamily="18" charset="2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1"/>
              </a:buClr>
              <a:buSzPct val="70000"/>
            </a:pPr>
            <a:r>
              <a:rPr kumimoji="1" lang="en-US" altLang="ko-KR" dirty="0" smtClean="0">
                <a:ea typeface="Gulim" pitchFamily="34" charset="-127"/>
              </a:rPr>
              <a:t>Advantages of Formal Methods</a:t>
            </a:r>
          </a:p>
          <a:p>
            <a:pPr lvl="1"/>
            <a:r>
              <a:rPr kumimoji="1" lang="en-US" altLang="ko-KR" sz="2000" i="0" dirty="0" smtClean="0">
                <a:ea typeface="Gulim" pitchFamily="34" charset="-127"/>
              </a:rPr>
              <a:t>Correctness and completeness </a:t>
            </a:r>
            <a:r>
              <a:rPr kumimoji="1" lang="ko-KR" altLang="en-US" sz="2000" i="0" dirty="0" smtClean="0">
                <a:ea typeface="Gulim" pitchFamily="34" charset="-127"/>
                <a:sym typeface="Symbol" pitchFamily="18" charset="2"/>
              </a:rPr>
              <a:t> </a:t>
            </a:r>
            <a:r>
              <a:rPr kumimoji="1" lang="en-US" altLang="ko-KR" sz="2000" i="0" dirty="0" smtClean="0">
                <a:ea typeface="Gulim" pitchFamily="34" charset="-127"/>
                <a:sym typeface="Symbol" pitchFamily="18" charset="2"/>
              </a:rPr>
              <a:t>Testing</a:t>
            </a:r>
          </a:p>
          <a:p>
            <a:pPr lvl="1"/>
            <a:r>
              <a:rPr kumimoji="1" lang="en-US" altLang="ko-KR" sz="2000" i="0" dirty="0" smtClean="0">
                <a:ea typeface="Gulim" pitchFamily="34" charset="-127"/>
                <a:sym typeface="Symbol" pitchFamily="18" charset="2"/>
              </a:rPr>
              <a:t>Communication means </a:t>
            </a:r>
            <a:r>
              <a:rPr kumimoji="1" lang="ko-KR" altLang="en-US" sz="2000" i="0" dirty="0" smtClean="0">
                <a:ea typeface="Gulim" pitchFamily="34" charset="-127"/>
                <a:sym typeface="Symbol" pitchFamily="18" charset="2"/>
              </a:rPr>
              <a:t> </a:t>
            </a:r>
            <a:r>
              <a:rPr kumimoji="1" lang="en-US" altLang="ko-KR" sz="2000" i="0" dirty="0" smtClean="0">
                <a:ea typeface="Gulim" pitchFamily="34" charset="-127"/>
                <a:sym typeface="Symbol" pitchFamily="18" charset="2"/>
              </a:rPr>
              <a:t>Teamwork</a:t>
            </a:r>
          </a:p>
          <a:p>
            <a:pPr>
              <a:buClr>
                <a:schemeClr val="accent1"/>
              </a:buClr>
              <a:buSzPct val="70000"/>
              <a:buFont typeface="Monotype Sorts" pitchFamily="2" charset="2"/>
              <a:buChar char="n"/>
            </a:pPr>
            <a:endParaRPr kumimoji="1" lang="en-US" altLang="ko-KR" dirty="0" smtClean="0">
              <a:ea typeface="Gulim" pitchFamily="34" charset="-127"/>
              <a:sym typeface="Symbol" pitchFamily="18" charset="2"/>
            </a:endParaRPr>
          </a:p>
          <a:p>
            <a:pPr>
              <a:buClr>
                <a:schemeClr val="accent1"/>
              </a:buClr>
              <a:buSzPct val="70000"/>
            </a:pPr>
            <a:r>
              <a:rPr kumimoji="1" lang="en-US" altLang="ko-KR" dirty="0" smtClean="0">
                <a:ea typeface="Gulim" pitchFamily="34" charset="-127"/>
                <a:sym typeface="Symbol" pitchFamily="18" charset="2"/>
              </a:rPr>
              <a:t>Formalism</a:t>
            </a:r>
          </a:p>
          <a:p>
            <a:pPr lvl="1"/>
            <a:r>
              <a:rPr kumimoji="1" lang="en-US" altLang="ko-KR" sz="2000" i="0" dirty="0" smtClean="0">
                <a:ea typeface="Gulim" pitchFamily="34" charset="-127"/>
                <a:sym typeface="Symbol" pitchFamily="18" charset="2"/>
              </a:rPr>
              <a:t>Communication convention</a:t>
            </a:r>
          </a:p>
          <a:p>
            <a:pPr lvl="1"/>
            <a:r>
              <a:rPr kumimoji="1" lang="en-US" altLang="ko-KR" sz="2000" i="0" dirty="0" smtClean="0">
                <a:ea typeface="Gulim" pitchFamily="34" charset="-127"/>
                <a:sym typeface="Symbol" pitchFamily="18" charset="2"/>
              </a:rPr>
              <a:t>Specification in unambiguous manner</a:t>
            </a:r>
          </a:p>
          <a:p>
            <a:pPr lvl="1"/>
            <a:r>
              <a:rPr kumimoji="1" lang="en-US" altLang="ko-KR" sz="2000" i="0" dirty="0" smtClean="0">
                <a:ea typeface="Gulim" pitchFamily="34" charset="-127"/>
                <a:sym typeface="Symbol" pitchFamily="18" charset="2"/>
              </a:rPr>
              <a:t>Abstraction (representation) + manipulation of abstraction</a:t>
            </a:r>
          </a:p>
          <a:p>
            <a:pPr lvl="1"/>
            <a:r>
              <a:rPr kumimoji="1" lang="en-US" altLang="ko-KR" sz="2000" dirty="0">
                <a:ea typeface="Gulim" pitchFamily="34" charset="-127"/>
                <a:sym typeface="Symbol" pitchFamily="18" charset="2"/>
              </a:rPr>
              <a:t>Formal specification -&gt; Formal </a:t>
            </a:r>
            <a:r>
              <a:rPr kumimoji="1" lang="en-US" altLang="ko-KR" sz="2000" dirty="0" smtClean="0">
                <a:ea typeface="Gulim" pitchFamily="34" charset="-127"/>
                <a:sym typeface="Symbol" pitchFamily="18" charset="2"/>
              </a:rPr>
              <a:t>model</a:t>
            </a:r>
            <a:endParaRPr kumimoji="1" lang="en-US" altLang="ko-KR" sz="2000" i="0" dirty="0" smtClean="0">
              <a:ea typeface="Gulim" pitchFamily="34" charset="-127"/>
              <a:sym typeface="Symbol" pitchFamily="18" charset="2"/>
            </a:endParaRPr>
          </a:p>
          <a:p>
            <a:pPr>
              <a:defRPr/>
            </a:pPr>
            <a:endParaRPr lang="es-AR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Formal Modelling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Classifying modelling techniques according to the system dynamics</a:t>
            </a:r>
          </a:p>
        </p:txBody>
      </p:sp>
      <p:sp>
        <p:nvSpPr>
          <p:cNvPr id="2457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6126886" cy="68579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en-US" dirty="0" smtClean="0"/>
              <a:t>A Systems Dynamics classification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79512" y="1700808"/>
            <a:ext cx="8583488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kumimoji="1" lang="en-US" altLang="ko-KR" sz="2000" b="1" i="0" dirty="0">
                <a:solidFill>
                  <a:schemeClr val="tx1">
                    <a:lumMod val="75000"/>
                  </a:schemeClr>
                </a:solidFill>
                <a:latin typeface="+mn-lt"/>
                <a:ea typeface="Gulim" pitchFamily="34" charset="-127"/>
              </a:rPr>
              <a:t>System </a:t>
            </a:r>
            <a:r>
              <a:rPr kumimoji="1" lang="en-US" altLang="ko-KR" sz="2000" b="1" i="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Gulim" pitchFamily="34" charset="-127"/>
              </a:rPr>
              <a:t>Dynamics</a:t>
            </a:r>
            <a:r>
              <a:rPr kumimoji="1" lang="en-US" altLang="ko-KR" sz="2000" i="0" dirty="0" smtClean="0">
                <a:latin typeface="+mn-lt"/>
                <a:ea typeface="Gulim" pitchFamily="34" charset="-127"/>
              </a:rPr>
              <a:t>: </a:t>
            </a:r>
            <a:r>
              <a:rPr kumimoji="1" lang="en-US" altLang="ko-KR" sz="2000" i="0" dirty="0">
                <a:latin typeface="+mn-lt"/>
                <a:ea typeface="Gulim" pitchFamily="34" charset="-127"/>
              </a:rPr>
              <a:t>A </a:t>
            </a:r>
            <a:r>
              <a:rPr kumimoji="1" lang="en-US" altLang="ko-KR" sz="2000" i="0" dirty="0">
                <a:solidFill>
                  <a:srgbClr val="FF3300"/>
                </a:solidFill>
                <a:latin typeface="+mn-lt"/>
                <a:ea typeface="Gulim" pitchFamily="34" charset="-127"/>
              </a:rPr>
              <a:t>sequence</a:t>
            </a:r>
            <a:r>
              <a:rPr kumimoji="1" lang="en-US" altLang="ko-KR" sz="2000" i="0" dirty="0">
                <a:latin typeface="+mn-lt"/>
                <a:ea typeface="Gulim" pitchFamily="34" charset="-127"/>
              </a:rPr>
              <a:t> of </a:t>
            </a:r>
            <a:r>
              <a:rPr kumimoji="1" lang="en-US" altLang="ko-KR" sz="2000" b="1" i="0" dirty="0">
                <a:latin typeface="+mn-lt"/>
                <a:ea typeface="Gulim" pitchFamily="34" charset="-127"/>
              </a:rPr>
              <a:t>S</a:t>
            </a:r>
            <a:r>
              <a:rPr kumimoji="1" lang="en-US" altLang="ko-KR" sz="2000" i="0" dirty="0">
                <a:latin typeface="+mn-lt"/>
                <a:ea typeface="Gulim" pitchFamily="34" charset="-127"/>
              </a:rPr>
              <a:t>tate transitions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kumimoji="1" lang="en-US" altLang="ko-KR" sz="2000" b="1" i="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Gulim" pitchFamily="34" charset="-127"/>
              </a:rPr>
              <a:t>Model</a:t>
            </a:r>
            <a:r>
              <a:rPr kumimoji="1" lang="en-US" altLang="ko-KR" sz="2000" i="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Gulim" pitchFamily="34" charset="-127"/>
              </a:rPr>
              <a:t>: </a:t>
            </a:r>
            <a:r>
              <a:rPr kumimoji="1" lang="en-US" altLang="ko-KR" sz="2000" i="0" dirty="0">
                <a:latin typeface="+mn-lt"/>
                <a:ea typeface="Gulim" pitchFamily="34" charset="-127"/>
              </a:rPr>
              <a:t>A set of </a:t>
            </a:r>
            <a:r>
              <a:rPr kumimoji="1" lang="en-US" altLang="ko-KR" sz="2000" i="0" dirty="0">
                <a:solidFill>
                  <a:srgbClr val="FF3300"/>
                </a:solidFill>
                <a:latin typeface="+mn-lt"/>
                <a:ea typeface="Gulim" pitchFamily="34" charset="-127"/>
              </a:rPr>
              <a:t>rules </a:t>
            </a:r>
            <a:r>
              <a:rPr kumimoji="1" lang="en-US" altLang="ko-KR" sz="2000" i="0" dirty="0">
                <a:latin typeface="+mn-lt"/>
                <a:ea typeface="Gulim" pitchFamily="34" charset="-127"/>
              </a:rPr>
              <a:t>for a </a:t>
            </a:r>
            <a:r>
              <a:rPr kumimoji="1" lang="en-US" altLang="ko-KR" sz="2000" b="1" i="0" dirty="0">
                <a:latin typeface="+mn-lt"/>
                <a:ea typeface="Gulim" pitchFamily="34" charset="-127"/>
              </a:rPr>
              <a:t>S</a:t>
            </a:r>
            <a:r>
              <a:rPr kumimoji="1" lang="en-US" altLang="ko-KR" sz="2000" i="0" dirty="0">
                <a:latin typeface="+mn-lt"/>
                <a:ea typeface="Gulim" pitchFamily="34" charset="-127"/>
              </a:rPr>
              <a:t>tate transition</a:t>
            </a:r>
            <a:endParaRPr kumimoji="1" lang="en-US" altLang="ko-KR" i="0" dirty="0">
              <a:latin typeface="+mn-lt"/>
              <a:ea typeface="Gulim" pitchFamily="34" charset="-127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588224" y="2055763"/>
            <a:ext cx="1113927" cy="3713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latinLnBrk="1" hangingPunct="1"/>
            <a:r>
              <a:rPr kumimoji="1" lang="en-US" altLang="ko-KR" sz="1400" b="1" i="0" dirty="0">
                <a:latin typeface="+mn-lt"/>
                <a:ea typeface="Gulim" pitchFamily="34" charset="-127"/>
              </a:rPr>
              <a:t>System   </a:t>
            </a:r>
            <a:endParaRPr kumimoji="1" lang="en-US" altLang="ko-KR" sz="1200" b="1" i="0" dirty="0">
              <a:latin typeface="+mn-lt"/>
              <a:ea typeface="Gulim" pitchFamily="34" charset="-127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7405104" y="2055763"/>
            <a:ext cx="297047" cy="1485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latinLnBrk="1" hangingPunct="1"/>
            <a:r>
              <a:rPr kumimoji="1" lang="en-US" altLang="ko-KR" sz="1400" b="1" i="0">
                <a:latin typeface="+mn-lt"/>
                <a:ea typeface="Gulim" pitchFamily="34" charset="-127"/>
              </a:rPr>
              <a:t>S</a:t>
            </a:r>
            <a:endParaRPr kumimoji="1" lang="en-US" altLang="ko-KR" sz="1600" b="1" i="0">
              <a:latin typeface="+mn-lt"/>
              <a:ea typeface="Gulim" pitchFamily="34" charset="-127"/>
            </a:endParaRPr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6365439" y="2239871"/>
            <a:ext cx="22278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AR" i="0">
              <a:latin typeface="+mn-lt"/>
            </a:endParaRPr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7716075" y="2261531"/>
            <a:ext cx="22278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AR" i="0">
              <a:latin typeface="+mn-lt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6126886" y="2071335"/>
            <a:ext cx="2744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latinLnBrk="1" hangingPunct="1"/>
            <a:r>
              <a:rPr kumimoji="1" lang="en-US" altLang="ko-KR" sz="1400" b="1" i="0" dirty="0">
                <a:latin typeface="+mn-lt"/>
                <a:ea typeface="Gulim" pitchFamily="34" charset="-127"/>
              </a:rPr>
              <a:t>X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7904823" y="2109913"/>
            <a:ext cx="26962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latinLnBrk="1" hangingPunct="1"/>
            <a:r>
              <a:rPr kumimoji="1" lang="en-US" altLang="ko-KR" sz="1400" b="1" i="0">
                <a:latin typeface="+mn-lt"/>
                <a:ea typeface="Gulim" pitchFamily="34" charset="-127"/>
              </a:rPr>
              <a:t>Y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Classification</a:t>
            </a:r>
          </a:p>
        </p:txBody>
      </p:sp>
      <p:pic>
        <p:nvPicPr>
          <p:cNvPr id="21507" name="Picture 1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836613"/>
            <a:ext cx="7900987" cy="274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5388" name="Group 220"/>
          <p:cNvGraphicFramePr>
            <a:graphicFrameLocks noGrp="1"/>
          </p:cNvGraphicFramePr>
          <p:nvPr/>
        </p:nvGraphicFramePr>
        <p:xfrm>
          <a:off x="1187450" y="4076700"/>
          <a:ext cx="7705725" cy="2257425"/>
        </p:xfrm>
        <a:graphic>
          <a:graphicData uri="http://schemas.openxmlformats.org/drawingml/2006/table">
            <a:tbl>
              <a:tblPr/>
              <a:tblGrid>
                <a:gridCol w="1044575"/>
                <a:gridCol w="2613025"/>
                <a:gridCol w="4048125"/>
              </a:tblGrid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" charset="0"/>
                          <a:cs typeface="Times New Roman" pitchFamily="18" charset="0"/>
                        </a:rPr>
                        <a:t>Vars./Time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" charset="0"/>
                          <a:cs typeface="Times New Roman" pitchFamily="18" charset="0"/>
                        </a:rPr>
                        <a:t>Continuous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" charset="0"/>
                          <a:cs typeface="Times New Roman" pitchFamily="18" charset="0"/>
                        </a:rPr>
                        <a:t>Discrete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6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" charset="0"/>
                          <a:cs typeface="Times New Roman" pitchFamily="18" charset="0"/>
                        </a:rPr>
                        <a:t>Continuous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" charset="0"/>
                          <a:cs typeface="Times New Roman" pitchFamily="18" charset="0"/>
                        </a:rPr>
                        <a:t>[1] DESS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" charset="0"/>
                          <a:cs typeface="Times New Roman" pitchFamily="18" charset="0"/>
                        </a:rPr>
                        <a:t>Partial Differential Equations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" charset="0"/>
                          <a:cs typeface="Times New Roman" pitchFamily="18" charset="0"/>
                        </a:rPr>
                        <a:t>Ordinary Differential Equations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" charset="0"/>
                          <a:cs typeface="Times New Roman" pitchFamily="18" charset="0"/>
                        </a:rPr>
                        <a:t>Bond Graphs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" charset="0"/>
                          <a:cs typeface="Times New Roman" pitchFamily="18" charset="0"/>
                        </a:rPr>
                        <a:t>Modelica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" charset="0"/>
                          <a:cs typeface="Times New Roman" pitchFamily="18" charset="0"/>
                        </a:rPr>
                        <a:t>Electrical circuits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" charset="0"/>
                          <a:cs typeface="Times New Roman" pitchFamily="18" charset="0"/>
                        </a:rPr>
                        <a:t>[2] DTSS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" charset="0"/>
                          <a:cs typeface="Times New Roman" pitchFamily="18" charset="0"/>
                        </a:rPr>
                        <a:t>Difference Equations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" charset="0"/>
                          <a:cs typeface="Times New Roman" pitchFamily="18" charset="0"/>
                        </a:rPr>
                        <a:t>Finite Element Method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" charset="0"/>
                          <a:cs typeface="Times New Roman" pitchFamily="18" charset="0"/>
                        </a:rPr>
                        <a:t>Finite Differences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" charset="0"/>
                          <a:cs typeface="Times New Roman" pitchFamily="18" charset="0"/>
                        </a:rPr>
                        <a:t>Numerical methods (in general, any computing method for the continuous counterparts], like Runge-Kutta, Euler, DASSL and others.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6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" charset="0"/>
                          <a:cs typeface="Times New Roman" pitchFamily="18" charset="0"/>
                        </a:rPr>
                        <a:t>Discrete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" charset="0"/>
                          <a:cs typeface="Times New Roman" pitchFamily="18" charset="0"/>
                        </a:rPr>
                        <a:t>[3] DEVS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" charset="0"/>
                          <a:cs typeface="Times New Roman" pitchFamily="18" charset="0"/>
                        </a:rPr>
                        <a:t>DEVS Formalism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" charset="0"/>
                          <a:cs typeface="Times New Roman" pitchFamily="18" charset="0"/>
                        </a:rPr>
                        <a:t>Timed Petri Nets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" charset="0"/>
                          <a:cs typeface="Times New Roman" pitchFamily="18" charset="0"/>
                        </a:rPr>
                        <a:t>Timed Finite State Machines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" charset="0"/>
                          <a:cs typeface="Times New Roman" pitchFamily="18" charset="0"/>
                        </a:rPr>
                        <a:t>Event Graphs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" charset="0"/>
                          <a:cs typeface="Times New Roman" pitchFamily="18" charset="0"/>
                        </a:rPr>
                        <a:t>[4] Automata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" charset="0"/>
                          <a:cs typeface="Times New Roman" pitchFamily="18" charset="0"/>
                        </a:rPr>
                        <a:t>Finite State Machines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" charset="0"/>
                          <a:cs typeface="Times New Roman" pitchFamily="18" charset="0"/>
                        </a:rPr>
                        <a:t>Finite State Automata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" charset="0"/>
                          <a:cs typeface="Times New Roman" pitchFamily="18" charset="0"/>
                        </a:rPr>
                        <a:t>Petri Nets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" charset="0"/>
                          <a:cs typeface="Times New Roman" pitchFamily="18" charset="0"/>
                        </a:rPr>
                        <a:t>Boolean Logic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" charset="0"/>
                          <a:cs typeface="Times New Roman" pitchFamily="18" charset="0"/>
                        </a:rPr>
                        <a:t>Markov Chains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8111488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6876256" cy="68579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dirty="0"/>
              <a:t>(DESS: Differential Equation Systems Specification)</a:t>
            </a:r>
            <a:endParaRPr lang="en-US" altLang="en-US" dirty="0" smtClean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35846" name="Picture 7"/>
          <p:cNvPicPr>
            <a:picLocks noChangeAspect="1" noChangeArrowheads="1"/>
          </p:cNvPicPr>
          <p:nvPr/>
        </p:nvPicPr>
        <p:blipFill>
          <a:blip r:embed="rId2" cstate="print"/>
          <a:srcRect b="9506"/>
          <a:stretch>
            <a:fillRect/>
          </a:stretch>
        </p:blipFill>
        <p:spPr bwMode="auto">
          <a:xfrm>
            <a:off x="755649" y="3502596"/>
            <a:ext cx="3128963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8"/>
          <p:cNvPicPr>
            <a:picLocks noChangeAspect="1" noChangeArrowheads="1"/>
          </p:cNvPicPr>
          <p:nvPr/>
        </p:nvPicPr>
        <p:blipFill>
          <a:blip r:embed="rId3" cstate="print"/>
          <a:srcRect b="12204"/>
          <a:stretch>
            <a:fillRect/>
          </a:stretch>
        </p:blipFill>
        <p:spPr bwMode="auto">
          <a:xfrm>
            <a:off x="4787899" y="3502596"/>
            <a:ext cx="360045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8" name="Rectangle 10"/>
          <p:cNvSpPr>
            <a:spLocks noChangeArrowheads="1"/>
          </p:cNvSpPr>
          <p:nvPr/>
        </p:nvSpPr>
        <p:spPr bwMode="auto">
          <a:xfrm>
            <a:off x="900112" y="6090616"/>
            <a:ext cx="3960812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kumimoji="1" lang="en-US" altLang="ko-KR" sz="1600" i="0" dirty="0">
                <a:latin typeface="+mn-lt"/>
                <a:ea typeface="Gulim" pitchFamily="34" charset="-127"/>
              </a:rPr>
              <a:t>Car suspension, </a:t>
            </a:r>
            <a:r>
              <a:rPr kumimoji="1" lang="en-US" altLang="ko-KR" sz="1600" b="1" i="0" dirty="0">
                <a:latin typeface="+mn-lt"/>
                <a:ea typeface="Gulim" pitchFamily="34" charset="-127"/>
              </a:rPr>
              <a:t>Mechanical view</a:t>
            </a:r>
            <a:r>
              <a:rPr kumimoji="1" lang="en-US" altLang="ko-KR" sz="1600" i="0" dirty="0">
                <a:latin typeface="+mn-lt"/>
                <a:ea typeface="Gulim" pitchFamily="34" charset="-127"/>
              </a:rPr>
              <a:t>.</a:t>
            </a:r>
          </a:p>
        </p:txBody>
      </p:sp>
      <p:sp>
        <p:nvSpPr>
          <p:cNvPr id="35849" name="Rectangle 11"/>
          <p:cNvSpPr>
            <a:spLocks noChangeArrowheads="1"/>
          </p:cNvSpPr>
          <p:nvPr/>
        </p:nvSpPr>
        <p:spPr bwMode="auto">
          <a:xfrm>
            <a:off x="5219699" y="6091956"/>
            <a:ext cx="3960813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kumimoji="1" lang="en-US" altLang="ko-KR" sz="1600" b="1" i="0" dirty="0">
                <a:latin typeface="+mn-lt"/>
                <a:ea typeface="Gulim" pitchFamily="34" charset="-127"/>
              </a:rPr>
              <a:t>Electrical analogy</a:t>
            </a:r>
            <a:r>
              <a:rPr kumimoji="1" lang="en-US" altLang="ko-KR" sz="1600" i="0" dirty="0">
                <a:latin typeface="+mn-lt"/>
                <a:ea typeface="Gulim" pitchFamily="34" charset="-127"/>
              </a:rPr>
              <a:t> of car suspension.</a:t>
            </a:r>
          </a:p>
        </p:txBody>
      </p:sp>
      <p:sp>
        <p:nvSpPr>
          <p:cNvPr id="35850" name="Line 12"/>
          <p:cNvSpPr>
            <a:spLocks noChangeShapeType="1"/>
          </p:cNvSpPr>
          <p:nvPr/>
        </p:nvSpPr>
        <p:spPr bwMode="auto">
          <a:xfrm>
            <a:off x="3884612" y="5589240"/>
            <a:ext cx="863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s-AR" sz="2800">
              <a:latin typeface="+mn-lt"/>
            </a:endParaRPr>
          </a:p>
        </p:txBody>
      </p:sp>
      <p:pic>
        <p:nvPicPr>
          <p:cNvPr id="35851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3049" y="3501008"/>
            <a:ext cx="2351088" cy="159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2" name="Rectangle 14"/>
          <p:cNvSpPr>
            <a:spLocks noChangeArrowheads="1"/>
          </p:cNvSpPr>
          <p:nvPr/>
        </p:nvSpPr>
        <p:spPr bwMode="auto">
          <a:xfrm>
            <a:off x="3096069" y="4975520"/>
            <a:ext cx="2447925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kumimoji="1" lang="en-US" altLang="ko-KR" sz="1400" i="0" dirty="0">
                <a:latin typeface="+mn-lt"/>
                <a:ea typeface="Gulim" pitchFamily="34" charset="-127"/>
              </a:rPr>
              <a:t>Analogous </a:t>
            </a:r>
            <a:r>
              <a:rPr kumimoji="1" lang="en-US" altLang="ko-KR" sz="1400" b="1" i="0" dirty="0">
                <a:latin typeface="+mn-lt"/>
                <a:ea typeface="Gulim" pitchFamily="34" charset="-127"/>
              </a:rPr>
              <a:t>ODE</a:t>
            </a:r>
          </a:p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kumimoji="1" lang="en-US" altLang="ko-KR" sz="1400" i="0" dirty="0">
                <a:latin typeface="+mn-lt"/>
                <a:ea typeface="Gulim" pitchFamily="34" charset="-127"/>
              </a:rPr>
              <a:t>system structure</a:t>
            </a:r>
            <a:endParaRPr kumimoji="1" lang="en-US" altLang="ko-KR" sz="1600" i="0" dirty="0">
              <a:latin typeface="+mn-lt"/>
              <a:ea typeface="Gulim" pitchFamily="34" charset="-127"/>
            </a:endParaRPr>
          </a:p>
        </p:txBody>
      </p:sp>
      <p:grpSp>
        <p:nvGrpSpPr>
          <p:cNvPr id="35853" name="Group 20"/>
          <p:cNvGrpSpPr>
            <a:grpSpLocks/>
          </p:cNvGrpSpPr>
          <p:nvPr/>
        </p:nvGrpSpPr>
        <p:grpSpPr bwMode="auto">
          <a:xfrm>
            <a:off x="1547664" y="765175"/>
            <a:ext cx="6048375" cy="2879725"/>
            <a:chOff x="1519" y="482"/>
            <a:chExt cx="3338" cy="1534"/>
          </a:xfrm>
        </p:grpSpPr>
        <p:pic>
          <p:nvPicPr>
            <p:cNvPr id="35854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19" y="482"/>
              <a:ext cx="3338" cy="1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55" name="Rectangle 15"/>
            <p:cNvSpPr>
              <a:spLocks noChangeArrowheads="1"/>
            </p:cNvSpPr>
            <p:nvPr/>
          </p:nvSpPr>
          <p:spPr bwMode="auto">
            <a:xfrm>
              <a:off x="2316" y="937"/>
              <a:ext cx="2223" cy="91"/>
            </a:xfrm>
            <a:prstGeom prst="rect">
              <a:avLst/>
            </a:prstGeom>
            <a:solidFill>
              <a:schemeClr val="folHlink">
                <a:alpha val="34901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 altLang="en-US"/>
            </a:p>
          </p:txBody>
        </p:sp>
        <p:sp>
          <p:nvSpPr>
            <p:cNvPr id="35856" name="Rectangle 16"/>
            <p:cNvSpPr>
              <a:spLocks noChangeArrowheads="1"/>
            </p:cNvSpPr>
            <p:nvPr/>
          </p:nvSpPr>
          <p:spPr bwMode="auto">
            <a:xfrm>
              <a:off x="2316" y="1136"/>
              <a:ext cx="2223" cy="91"/>
            </a:xfrm>
            <a:prstGeom prst="rect">
              <a:avLst/>
            </a:prstGeom>
            <a:solidFill>
              <a:schemeClr val="folHlink">
                <a:alpha val="34901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 altLang="en-US"/>
            </a:p>
          </p:txBody>
        </p:sp>
        <p:sp>
          <p:nvSpPr>
            <p:cNvPr id="35857" name="Rectangle 17"/>
            <p:cNvSpPr>
              <a:spLocks noChangeArrowheads="1"/>
            </p:cNvSpPr>
            <p:nvPr/>
          </p:nvSpPr>
          <p:spPr bwMode="auto">
            <a:xfrm>
              <a:off x="2316" y="1331"/>
              <a:ext cx="2223" cy="91"/>
            </a:xfrm>
            <a:prstGeom prst="rect">
              <a:avLst/>
            </a:prstGeom>
            <a:solidFill>
              <a:schemeClr val="folHlink">
                <a:alpha val="34901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 altLang="en-US"/>
            </a:p>
          </p:txBody>
        </p:sp>
        <p:sp>
          <p:nvSpPr>
            <p:cNvPr id="35858" name="Rectangle 18"/>
            <p:cNvSpPr>
              <a:spLocks noChangeArrowheads="1"/>
            </p:cNvSpPr>
            <p:nvPr/>
          </p:nvSpPr>
          <p:spPr bwMode="auto">
            <a:xfrm>
              <a:off x="2316" y="1536"/>
              <a:ext cx="2223" cy="91"/>
            </a:xfrm>
            <a:prstGeom prst="rect">
              <a:avLst/>
            </a:prstGeom>
            <a:solidFill>
              <a:schemeClr val="folHlink">
                <a:alpha val="34901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 altLang="en-US"/>
            </a:p>
          </p:txBody>
        </p:sp>
        <p:sp>
          <p:nvSpPr>
            <p:cNvPr id="35859" name="Rectangle 19"/>
            <p:cNvSpPr>
              <a:spLocks noChangeArrowheads="1"/>
            </p:cNvSpPr>
            <p:nvPr/>
          </p:nvSpPr>
          <p:spPr bwMode="auto">
            <a:xfrm>
              <a:off x="2316" y="1741"/>
              <a:ext cx="2223" cy="91"/>
            </a:xfrm>
            <a:prstGeom prst="rect">
              <a:avLst/>
            </a:prstGeom>
            <a:solidFill>
              <a:schemeClr val="folHlink">
                <a:alpha val="34901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 altLang="en-US"/>
            </a:p>
          </p:txBody>
        </p:sp>
      </p:grpSp>
      <p:sp>
        <p:nvSpPr>
          <p:cNvPr id="2" name="Rectangle 1"/>
          <p:cNvSpPr/>
          <p:nvPr/>
        </p:nvSpPr>
        <p:spPr bwMode="auto">
          <a:xfrm>
            <a:off x="2991809" y="980728"/>
            <a:ext cx="549903" cy="360040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3884612" y="980728"/>
            <a:ext cx="549903" cy="360040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5076056" y="980728"/>
            <a:ext cx="792088" cy="360040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6461956" y="980728"/>
            <a:ext cx="918356" cy="360040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1115616" y="1421318"/>
            <a:ext cx="432048" cy="170831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ight Arrow 32"/>
          <p:cNvSpPr/>
          <p:nvPr/>
        </p:nvSpPr>
        <p:spPr bwMode="auto">
          <a:xfrm>
            <a:off x="1115616" y="1822076"/>
            <a:ext cx="432048" cy="170831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Transfer functions (block diagrams)</a:t>
            </a:r>
          </a:p>
          <a:p>
            <a:pPr>
              <a:defRPr/>
            </a:pPr>
            <a:endParaRPr lang="en-US" altLang="en-US" smtClean="0"/>
          </a:p>
          <a:p>
            <a:pPr>
              <a:defRPr/>
            </a:pPr>
            <a:endParaRPr lang="en-US" altLang="en-US" smtClean="0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DESS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AR"/>
          </a:p>
        </p:txBody>
      </p:sp>
      <p:graphicFrame>
        <p:nvGraphicFramePr>
          <p:cNvPr id="9218" name="Object 5"/>
          <p:cNvGraphicFramePr>
            <a:graphicFrameLocks noChangeAspect="1"/>
          </p:cNvGraphicFramePr>
          <p:nvPr/>
        </p:nvGraphicFramePr>
        <p:xfrm>
          <a:off x="611560" y="1916832"/>
          <a:ext cx="7770813" cy="375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1" name="Bitmap Image" r:id="rId3" imgW="6211167" imgH="3000000" progId="PBrush">
                  <p:embed/>
                </p:oleObj>
              </mc:Choice>
              <mc:Fallback>
                <p:oleObj name="Bitmap Image" r:id="rId3" imgW="6211167" imgH="3000000" progId="PBrush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916832"/>
                        <a:ext cx="7770813" cy="375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Bond Graphs</a:t>
            </a:r>
          </a:p>
          <a:p>
            <a:pPr>
              <a:buFont typeface="Monotype Sorts" pitchFamily="2" charset="2"/>
              <a:buNone/>
              <a:defRPr/>
            </a:pPr>
            <a:endParaRPr lang="en-US" altLang="en-US" dirty="0" smtClean="0"/>
          </a:p>
          <a:p>
            <a:pPr>
              <a:buFont typeface="Monotype Sorts" pitchFamily="2" charset="2"/>
              <a:buNone/>
              <a:defRPr/>
            </a:pPr>
            <a:endParaRPr lang="en-US" altLang="en-US" dirty="0" smtClean="0"/>
          </a:p>
          <a:p>
            <a:pPr>
              <a:buFont typeface="Monotype Sorts" pitchFamily="2" charset="2"/>
              <a:buNone/>
              <a:defRPr/>
            </a:pPr>
            <a:endParaRPr lang="en-US" altLang="en-US" dirty="0" smtClean="0"/>
          </a:p>
          <a:p>
            <a:pPr>
              <a:buFont typeface="Monotype Sorts" pitchFamily="2" charset="2"/>
              <a:buNone/>
              <a:defRPr/>
            </a:pPr>
            <a:endParaRPr lang="en-US" altLang="en-US" dirty="0" smtClean="0"/>
          </a:p>
          <a:p>
            <a:pPr>
              <a:buFont typeface="Monotype Sorts" pitchFamily="2" charset="2"/>
              <a:buNone/>
              <a:defRPr/>
            </a:pPr>
            <a:endParaRPr lang="en-US" altLang="en-US" dirty="0" smtClean="0"/>
          </a:p>
          <a:p>
            <a:pPr>
              <a:buFont typeface="Monotype Sorts" pitchFamily="2" charset="2"/>
              <a:buNone/>
              <a:defRPr/>
            </a:pPr>
            <a:endParaRPr lang="en-US" altLang="en-US" dirty="0" smtClean="0"/>
          </a:p>
          <a:p>
            <a:pPr>
              <a:buFont typeface="Monotype Sorts" pitchFamily="2" charset="2"/>
              <a:buNone/>
              <a:defRPr/>
            </a:pPr>
            <a:endParaRPr lang="en-US" altLang="en-US" dirty="0" smtClean="0"/>
          </a:p>
          <a:p>
            <a:pPr>
              <a:buFont typeface="Monotype Sorts" pitchFamily="2" charset="2"/>
              <a:buNone/>
              <a:defRPr/>
            </a:pPr>
            <a:endParaRPr lang="en-US" altLang="en-US" dirty="0" smtClean="0"/>
          </a:p>
          <a:p>
            <a:pPr>
              <a:buFont typeface="Monotype Sorts" pitchFamily="2" charset="2"/>
              <a:buNone/>
              <a:defRPr/>
            </a:pPr>
            <a:endParaRPr lang="en-US" altLang="en-US" dirty="0" smtClean="0"/>
          </a:p>
          <a:p>
            <a:pPr>
              <a:buFont typeface="Monotype Sorts" pitchFamily="2" charset="2"/>
              <a:buNone/>
              <a:defRPr/>
            </a:pPr>
            <a:r>
              <a:rPr lang="en-US" altLang="en-US" dirty="0" smtClean="0"/>
              <a:t>Also:</a:t>
            </a:r>
          </a:p>
          <a:p>
            <a:pPr>
              <a:defRPr/>
            </a:pPr>
            <a:r>
              <a:rPr lang="en-US" altLang="en-US" dirty="0" smtClean="0"/>
              <a:t>Forrester´s “System Dynamics”</a:t>
            </a:r>
          </a:p>
          <a:p>
            <a:pPr>
              <a:defRPr/>
            </a:pPr>
            <a:r>
              <a:rPr lang="en-US" altLang="en-US" dirty="0" smtClean="0"/>
              <a:t>Differential Algebraic Equations </a:t>
            </a:r>
          </a:p>
          <a:p>
            <a:pPr>
              <a:defRPr/>
            </a:pPr>
            <a:endParaRPr lang="en-US" altLang="en-US" dirty="0" smtClean="0"/>
          </a:p>
          <a:p>
            <a:pPr>
              <a:defRPr/>
            </a:pPr>
            <a:endParaRPr lang="en-US" altLang="en-US" dirty="0" smtClean="0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DESS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AR"/>
          </a:p>
        </p:txBody>
      </p:sp>
      <p:graphicFrame>
        <p:nvGraphicFramePr>
          <p:cNvPr id="10242" name="Object 4"/>
          <p:cNvGraphicFramePr>
            <a:graphicFrameLocks noChangeAspect="1"/>
          </p:cNvGraphicFramePr>
          <p:nvPr/>
        </p:nvGraphicFramePr>
        <p:xfrm>
          <a:off x="3419872" y="1361270"/>
          <a:ext cx="2520280" cy="3867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6" name="Bitmap Image" r:id="rId4" imgW="2742857" imgH="4210638" progId="PBrush">
                  <p:embed/>
                </p:oleObj>
              </mc:Choice>
              <mc:Fallback>
                <p:oleObj name="Bitmap Image" r:id="rId4" imgW="2742857" imgH="4210638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1361270"/>
                        <a:ext cx="2520280" cy="38679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Differential equations</a:t>
            </a:r>
          </a:p>
          <a:p>
            <a:pPr>
              <a:defRPr/>
            </a:pPr>
            <a:endParaRPr lang="en-US" altLang="en-US" dirty="0" smtClean="0"/>
          </a:p>
          <a:p>
            <a:pPr>
              <a:defRPr/>
            </a:pPr>
            <a:endParaRPr lang="en-US" altLang="en-US" dirty="0" smtClean="0"/>
          </a:p>
          <a:p>
            <a:pPr>
              <a:defRPr/>
            </a:pPr>
            <a:endParaRPr lang="en-US" altLang="en-US" dirty="0" smtClean="0"/>
          </a:p>
          <a:p>
            <a:pPr>
              <a:defRPr/>
            </a:pPr>
            <a:endParaRPr lang="en-US" altLang="en-US" dirty="0" smtClean="0"/>
          </a:p>
          <a:p>
            <a:pPr>
              <a:defRPr/>
            </a:pPr>
            <a:endParaRPr lang="en-US" altLang="en-US" dirty="0" smtClean="0"/>
          </a:p>
          <a:p>
            <a:pPr>
              <a:defRPr/>
            </a:pPr>
            <a:endParaRPr lang="en-US" altLang="en-US" dirty="0" smtClean="0"/>
          </a:p>
          <a:p>
            <a:pPr>
              <a:defRPr/>
            </a:pPr>
            <a:endParaRPr lang="en-US" altLang="en-US" dirty="0" smtClean="0"/>
          </a:p>
          <a:p>
            <a:pPr>
              <a:defRPr/>
            </a:pPr>
            <a:endParaRPr lang="en-US" altLang="en-US" dirty="0" smtClean="0"/>
          </a:p>
          <a:p>
            <a:pPr>
              <a:defRPr/>
            </a:pPr>
            <a:r>
              <a:rPr lang="en-US" altLang="en-US" b="1" dirty="0" smtClean="0"/>
              <a:t>Numerical methods </a:t>
            </a:r>
            <a:r>
              <a:rPr lang="en-US" altLang="en-US" dirty="0" smtClean="0"/>
              <a:t>for Differential Equation </a:t>
            </a:r>
            <a:r>
              <a:rPr lang="en-US" altLang="en-US" b="1" dirty="0" smtClean="0"/>
              <a:t>solving</a:t>
            </a:r>
            <a:r>
              <a:rPr lang="en-US" altLang="en-US" dirty="0" smtClean="0"/>
              <a:t>: </a:t>
            </a:r>
            <a:br>
              <a:rPr lang="en-US" altLang="en-US" dirty="0" smtClean="0"/>
            </a:br>
            <a:r>
              <a:rPr lang="en-US" altLang="en-US" dirty="0" smtClean="0"/>
              <a:t>Discrete Time/Continuous Variables systems.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DESS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AR"/>
          </a:p>
        </p:txBody>
      </p:sp>
      <p:graphicFrame>
        <p:nvGraphicFramePr>
          <p:cNvPr id="1126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2423828"/>
              </p:ext>
            </p:extLst>
          </p:nvPr>
        </p:nvGraphicFramePr>
        <p:xfrm>
          <a:off x="2123728" y="1628800"/>
          <a:ext cx="4429125" cy="245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1" name="Bitmap Image" r:id="rId3" imgW="4428571" imgH="2457143" progId="PBrush">
                  <p:embed/>
                </p:oleObj>
              </mc:Choice>
              <mc:Fallback>
                <p:oleObj name="Bitmap Image" r:id="rId3" imgW="4428571" imgH="2457143" progId="PBrush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1628800"/>
                        <a:ext cx="4429125" cy="245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  <a:defRPr/>
            </a:pPr>
            <a:r>
              <a:rPr lang="en-US" altLang="en-US" dirty="0" smtClean="0"/>
              <a:t>Modeling Techniques:</a:t>
            </a:r>
            <a:br>
              <a:rPr lang="en-US" altLang="en-US" dirty="0" smtClean="0"/>
            </a:br>
            <a:endParaRPr lang="en-US" altLang="en-US" dirty="0" smtClean="0"/>
          </a:p>
          <a:p>
            <a:pPr>
              <a:defRPr/>
            </a:pPr>
            <a:r>
              <a:rPr lang="en-US" altLang="en-US" dirty="0" smtClean="0"/>
              <a:t>Finite Difference Methods</a:t>
            </a:r>
          </a:p>
          <a:p>
            <a:pPr lvl="1">
              <a:defRPr/>
            </a:pPr>
            <a:r>
              <a:rPr lang="en-US" altLang="en-US" sz="2000" dirty="0" smtClean="0"/>
              <a:t>Also “Numerical Methods”, “Difference Equations”</a:t>
            </a:r>
          </a:p>
          <a:p>
            <a:pPr lvl="1">
              <a:defRPr/>
            </a:pPr>
            <a:r>
              <a:rPr lang="en-US" altLang="en-US" sz="2000" dirty="0" smtClean="0"/>
              <a:t>(Euler, </a:t>
            </a:r>
            <a:r>
              <a:rPr lang="en-US" altLang="en-US" sz="2000" dirty="0" err="1" smtClean="0"/>
              <a:t>Runge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Kutta</a:t>
            </a:r>
            <a:r>
              <a:rPr lang="en-US" altLang="en-US" sz="2000" dirty="0" smtClean="0"/>
              <a:t>, DASSL, etc.)</a:t>
            </a:r>
          </a:p>
          <a:p>
            <a:pPr lvl="1">
              <a:defRPr/>
            </a:pPr>
            <a:endParaRPr lang="en-US" altLang="en-US" sz="2000" dirty="0" smtClean="0"/>
          </a:p>
          <a:p>
            <a:pPr lvl="1">
              <a:defRPr/>
            </a:pPr>
            <a:endParaRPr lang="en-US" altLang="en-US" sz="2000" dirty="0" smtClean="0"/>
          </a:p>
          <a:p>
            <a:pPr lvl="1">
              <a:defRPr/>
            </a:pPr>
            <a:endParaRPr lang="en-US" altLang="en-US" sz="2000" dirty="0" smtClean="0"/>
          </a:p>
          <a:p>
            <a:pPr lvl="1">
              <a:defRPr/>
            </a:pPr>
            <a:endParaRPr lang="en-US" altLang="en-US" sz="2000" dirty="0" smtClean="0"/>
          </a:p>
          <a:p>
            <a:pPr lvl="1">
              <a:defRPr/>
            </a:pPr>
            <a:endParaRPr lang="en-US" altLang="en-US" sz="2000" dirty="0" smtClean="0"/>
          </a:p>
          <a:p>
            <a:pPr lvl="1">
              <a:defRPr/>
            </a:pPr>
            <a:r>
              <a:rPr lang="en-US" altLang="en-US" sz="2000" dirty="0" smtClean="0"/>
              <a:t>Dependent variable: u</a:t>
            </a:r>
          </a:p>
          <a:p>
            <a:pPr lvl="1">
              <a:defRPr/>
            </a:pPr>
            <a:r>
              <a:rPr lang="en-US" altLang="en-US" sz="2000" dirty="0" smtClean="0"/>
              <a:t>Independent variable: x</a:t>
            </a:r>
            <a:endParaRPr lang="en-US" altLang="en-US" dirty="0" smtClean="0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68579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en-US" dirty="0" smtClean="0"/>
              <a:t>Discrete Time / Continuous Variable</a:t>
            </a:r>
            <a:br>
              <a:rPr lang="en-US" altLang="en-US" dirty="0" smtClean="0"/>
            </a:br>
            <a:r>
              <a:rPr lang="en-US" altLang="en-US" sz="2400" dirty="0" smtClean="0"/>
              <a:t>(DTSS: Discrete Time Systems Specification)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2" t="44025" r="61035" b="51259"/>
          <a:stretch/>
        </p:blipFill>
        <p:spPr>
          <a:xfrm>
            <a:off x="4126407" y="2965809"/>
            <a:ext cx="3829969" cy="4320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2" t="53458" r="61035" b="38681"/>
          <a:stretch/>
        </p:blipFill>
        <p:spPr>
          <a:xfrm>
            <a:off x="4126406" y="3474058"/>
            <a:ext cx="3829969" cy="72008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2" t="69179" r="61035" b="25886"/>
          <a:stretch/>
        </p:blipFill>
        <p:spPr>
          <a:xfrm>
            <a:off x="4126406" y="4270340"/>
            <a:ext cx="3829969" cy="45202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732050" y="3455487"/>
            <a:ext cx="7809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i="0" dirty="0" smtClean="0">
                <a:latin typeface="+mn-lt"/>
              </a:rPr>
              <a:t>Euler:</a:t>
            </a:r>
            <a:endParaRPr lang="en-US" sz="2000" i="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47874" y="2983831"/>
            <a:ext cx="23671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i="0" dirty="0" smtClean="0">
                <a:latin typeface="+mn-lt"/>
              </a:rPr>
              <a:t>Differential equation:</a:t>
            </a:r>
            <a:endParaRPr lang="en-US" sz="2000" i="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84130" y="4253026"/>
            <a:ext cx="22878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i="0" dirty="0" smtClean="0">
                <a:latin typeface="+mn-lt"/>
              </a:rPr>
              <a:t>Difference equation:</a:t>
            </a:r>
            <a:endParaRPr lang="en-US" sz="2000" i="0" dirty="0">
              <a:latin typeface="+mn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  <a:defRPr/>
            </a:pPr>
            <a:r>
              <a:rPr lang="en-US" altLang="en-US" dirty="0" smtClean="0"/>
              <a:t>Modeling Techniques:</a:t>
            </a:r>
            <a:br>
              <a:rPr lang="en-US" altLang="en-US" dirty="0" smtClean="0"/>
            </a:br>
            <a:endParaRPr lang="en-US" altLang="en-US" dirty="0" smtClean="0"/>
          </a:p>
          <a:p>
            <a:pPr>
              <a:defRPr/>
            </a:pPr>
            <a:r>
              <a:rPr lang="en-US" altLang="en-US" dirty="0" smtClean="0"/>
              <a:t>Finite State Machines</a:t>
            </a:r>
          </a:p>
          <a:p>
            <a:pPr>
              <a:defRPr/>
            </a:pPr>
            <a:r>
              <a:rPr lang="en-US" altLang="en-US" dirty="0" smtClean="0"/>
              <a:t>Finite State Automata</a:t>
            </a:r>
          </a:p>
          <a:p>
            <a:pPr>
              <a:defRPr/>
            </a:pPr>
            <a:r>
              <a:rPr lang="en-US" altLang="en-US" dirty="0" smtClean="0"/>
              <a:t>Petri Nets</a:t>
            </a:r>
          </a:p>
          <a:p>
            <a:pPr>
              <a:defRPr/>
            </a:pPr>
            <a:r>
              <a:rPr lang="en-US" altLang="en-US" dirty="0" smtClean="0"/>
              <a:t>CSP (Communicating Sequential Processes)</a:t>
            </a:r>
          </a:p>
          <a:p>
            <a:pPr>
              <a:defRPr/>
            </a:pPr>
            <a:r>
              <a:rPr lang="en-US" altLang="en-US" dirty="0" smtClean="0"/>
              <a:t>CCS (Calculus of Communicating Systems)</a:t>
            </a:r>
          </a:p>
          <a:p>
            <a:pPr>
              <a:defRPr/>
            </a:pPr>
            <a:r>
              <a:rPr lang="en-US" altLang="en-US" dirty="0" smtClean="0"/>
              <a:t>LTS (Labelled Transition Systems)</a:t>
            </a:r>
          </a:p>
          <a:p>
            <a:pPr>
              <a:defRPr/>
            </a:pPr>
            <a:r>
              <a:rPr lang="en-US" altLang="en-US" dirty="0" smtClean="0"/>
              <a:t>Markov chains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68579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en-US" dirty="0" smtClean="0"/>
              <a:t>Discrete Time / Discrete Variable </a:t>
            </a:r>
            <a:r>
              <a:rPr lang="en-US" altLang="en-US" sz="2400" dirty="0" smtClean="0"/>
              <a:t>(Automata)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034" name="Oval 2"/>
          <p:cNvSpPr>
            <a:spLocks noChangeArrowheads="1"/>
          </p:cNvSpPr>
          <p:nvPr/>
        </p:nvSpPr>
        <p:spPr bwMode="auto">
          <a:xfrm>
            <a:off x="2711450" y="2011363"/>
            <a:ext cx="1509713" cy="776287"/>
          </a:xfrm>
          <a:prstGeom prst="ellipse">
            <a:avLst/>
          </a:prstGeom>
          <a:solidFill>
            <a:srgbClr val="99FF99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algn="ctr" rotWithShape="0">
              <a:srgbClr val="000000"/>
            </a:outerShdw>
          </a:effectLst>
        </p:spPr>
        <p:txBody>
          <a:bodyPr wrap="none" lIns="55562" tIns="28575" rIns="55562" bIns="28575" anchor="ctr"/>
          <a:lstStyle/>
          <a:p>
            <a:pPr algn="ctr" defTabSz="328613">
              <a:defRPr/>
            </a:pPr>
            <a:r>
              <a:rPr lang="en-US" sz="1400" b="1" i="0">
                <a:solidFill>
                  <a:schemeClr val="bg2"/>
                </a:solidFill>
                <a:latin typeface="Courier New" pitchFamily="49" charset="0"/>
              </a:rPr>
              <a:t>Real World</a:t>
            </a:r>
          </a:p>
        </p:txBody>
      </p:sp>
      <p:sp>
        <p:nvSpPr>
          <p:cNvPr id="940035" name="Rectangle 3"/>
          <p:cNvSpPr>
            <a:spLocks noChangeArrowheads="1"/>
          </p:cNvSpPr>
          <p:nvPr/>
        </p:nvSpPr>
        <p:spPr bwMode="auto">
          <a:xfrm>
            <a:off x="7589838" y="2057400"/>
            <a:ext cx="1279525" cy="6858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algn="ctr" rotWithShape="0">
              <a:srgbClr val="000000"/>
            </a:outerShdw>
          </a:effectLst>
        </p:spPr>
        <p:txBody>
          <a:bodyPr wrap="none" lIns="55562" tIns="28575" rIns="55562" bIns="28575" anchor="ctr"/>
          <a:lstStyle/>
          <a:p>
            <a:pPr algn="ctr" defTabSz="328613">
              <a:defRPr/>
            </a:pPr>
            <a:r>
              <a:rPr lang="en-US" sz="1600" b="1" i="0">
                <a:solidFill>
                  <a:srgbClr val="CC3300"/>
                </a:solidFill>
                <a:latin typeface="Courier New" pitchFamily="49" charset="0"/>
              </a:rPr>
              <a:t>Simulator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886200" y="3006725"/>
            <a:ext cx="1600200" cy="1184275"/>
            <a:chOff x="2304" y="1750"/>
            <a:chExt cx="1008" cy="746"/>
          </a:xfrm>
        </p:grpSpPr>
        <p:sp>
          <p:nvSpPr>
            <p:cNvPr id="15377" name="Line 5"/>
            <p:cNvSpPr>
              <a:spLocks noChangeShapeType="1"/>
            </p:cNvSpPr>
            <p:nvPr/>
          </p:nvSpPr>
          <p:spPr bwMode="auto">
            <a:xfrm>
              <a:off x="2372" y="1750"/>
              <a:ext cx="743" cy="74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8" name="Rectangle 6"/>
            <p:cNvSpPr>
              <a:spLocks noChangeArrowheads="1"/>
            </p:cNvSpPr>
            <p:nvPr/>
          </p:nvSpPr>
          <p:spPr bwMode="auto">
            <a:xfrm>
              <a:off x="2304" y="1963"/>
              <a:ext cx="1008" cy="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5562" tIns="28575" rIns="55562" bIns="28575" anchor="ctr"/>
            <a:lstStyle>
              <a:lvl1pPr defTabSz="328613">
                <a:defRPr sz="2400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328613">
                <a:defRPr sz="2400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328613">
                <a:defRPr sz="2400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328613">
                <a:defRPr sz="2400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328613">
                <a:defRPr sz="2400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328613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328613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328613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328613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400" b="1" i="0">
                  <a:solidFill>
                    <a:srgbClr val="FF6633"/>
                  </a:solidFill>
                </a:rPr>
                <a:t>modeling</a:t>
              </a:r>
            </a:p>
            <a:p>
              <a:pPr algn="ctr"/>
              <a:r>
                <a:rPr lang="en-US" altLang="en-US" sz="1400" b="1" i="0">
                  <a:solidFill>
                    <a:srgbClr val="FF6633"/>
                  </a:solidFill>
                </a:rPr>
                <a:t>relation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6846888" y="2944813"/>
            <a:ext cx="1276350" cy="1244600"/>
            <a:chOff x="4169" y="1711"/>
            <a:chExt cx="804" cy="784"/>
          </a:xfrm>
        </p:grpSpPr>
        <p:sp>
          <p:nvSpPr>
            <p:cNvPr id="15375" name="Line 8"/>
            <p:cNvSpPr>
              <a:spLocks noChangeShapeType="1"/>
            </p:cNvSpPr>
            <p:nvPr/>
          </p:nvSpPr>
          <p:spPr bwMode="auto">
            <a:xfrm flipV="1">
              <a:off x="4169" y="1711"/>
              <a:ext cx="616" cy="7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6" name="Rectangle 9"/>
            <p:cNvSpPr>
              <a:spLocks noChangeArrowheads="1"/>
            </p:cNvSpPr>
            <p:nvPr/>
          </p:nvSpPr>
          <p:spPr bwMode="auto">
            <a:xfrm>
              <a:off x="4195" y="1963"/>
              <a:ext cx="778" cy="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5562" tIns="28575" rIns="55562" bIns="28575" anchor="ctr"/>
            <a:lstStyle>
              <a:lvl1pPr defTabSz="328613">
                <a:defRPr sz="2400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328613">
                <a:defRPr sz="2400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328613">
                <a:defRPr sz="2400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328613">
                <a:defRPr sz="2400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328613">
                <a:defRPr sz="2400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328613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328613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328613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328613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400" b="1" i="0">
                  <a:solidFill>
                    <a:srgbClr val="FF6633"/>
                  </a:solidFill>
                </a:rPr>
                <a:t>simulation</a:t>
              </a:r>
            </a:p>
            <a:p>
              <a:pPr algn="ctr"/>
              <a:r>
                <a:rPr lang="en-US" altLang="en-US" sz="1400" b="1" i="0">
                  <a:solidFill>
                    <a:srgbClr val="FF6633"/>
                  </a:solidFill>
                </a:rPr>
                <a:t>relation</a:t>
              </a:r>
            </a:p>
          </p:txBody>
        </p:sp>
      </p:grpSp>
      <p:sp>
        <p:nvSpPr>
          <p:cNvPr id="940042" name="Rectangle 10"/>
          <p:cNvSpPr>
            <a:spLocks noChangeArrowheads="1"/>
          </p:cNvSpPr>
          <p:nvPr/>
        </p:nvSpPr>
        <p:spPr bwMode="auto">
          <a:xfrm>
            <a:off x="1295400" y="4876800"/>
            <a:ext cx="3475310" cy="163185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i="0" dirty="0"/>
              <a:t>Each entity can be formalized </a:t>
            </a:r>
          </a:p>
          <a:p>
            <a:r>
              <a:rPr lang="en-US" altLang="en-US" sz="2000" i="0" dirty="0"/>
              <a:t>     as a Mathematical Dynamic </a:t>
            </a:r>
          </a:p>
          <a:p>
            <a:r>
              <a:rPr lang="en-US" altLang="en-US" sz="2000" i="0" dirty="0"/>
              <a:t>            System</a:t>
            </a:r>
          </a:p>
          <a:p>
            <a:r>
              <a:rPr lang="en-US" altLang="en-US" sz="2000" i="0" dirty="0"/>
              <a:t>(mathematical </a:t>
            </a:r>
            <a:r>
              <a:rPr lang="en-US" altLang="en-US" sz="2000" i="0" dirty="0" smtClean="0"/>
              <a:t>manipulations</a:t>
            </a:r>
            <a:endParaRPr lang="en-US" altLang="en-US" sz="2000" i="0" dirty="0"/>
          </a:p>
          <a:p>
            <a:r>
              <a:rPr lang="en-US" altLang="en-US" sz="2000" i="0" dirty="0"/>
              <a:t>    to prove system properties)</a:t>
            </a:r>
          </a:p>
        </p:txBody>
      </p:sp>
      <p:sp>
        <p:nvSpPr>
          <p:cNvPr id="940043" name="AutoShape 11"/>
          <p:cNvSpPr>
            <a:spLocks noChangeArrowheads="1"/>
          </p:cNvSpPr>
          <p:nvPr/>
        </p:nvSpPr>
        <p:spPr bwMode="auto">
          <a:xfrm>
            <a:off x="5181600" y="4876800"/>
            <a:ext cx="3962400" cy="6096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 i="0">
                <a:solidFill>
                  <a:srgbClr val="000000"/>
                </a:solidFill>
              </a:rPr>
              <a:t>Structure generating behavior</a:t>
            </a:r>
          </a:p>
          <a:p>
            <a:pPr algn="ctr"/>
            <a:r>
              <a:rPr lang="en-US" altLang="en-US" sz="2000" i="0">
                <a:solidFill>
                  <a:srgbClr val="000000"/>
                </a:solidFill>
              </a:rPr>
              <a:t>claimed to represent real world </a:t>
            </a:r>
          </a:p>
        </p:txBody>
      </p:sp>
      <p:sp>
        <p:nvSpPr>
          <p:cNvPr id="940044" name="AutoShape 12"/>
          <p:cNvSpPr>
            <a:spLocks noChangeArrowheads="1"/>
          </p:cNvSpPr>
          <p:nvPr/>
        </p:nvSpPr>
        <p:spPr bwMode="auto">
          <a:xfrm>
            <a:off x="6400800" y="1447800"/>
            <a:ext cx="2133600" cy="6096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 i="0">
                <a:solidFill>
                  <a:srgbClr val="000000"/>
                </a:solidFill>
              </a:rPr>
              <a:t>Device for</a:t>
            </a:r>
          </a:p>
          <a:p>
            <a:pPr algn="ctr"/>
            <a:r>
              <a:rPr lang="en-US" altLang="en-US" sz="2000" i="0">
                <a:solidFill>
                  <a:srgbClr val="000000"/>
                </a:solidFill>
              </a:rPr>
              <a:t>executing model</a:t>
            </a:r>
          </a:p>
        </p:txBody>
      </p:sp>
      <p:sp>
        <p:nvSpPr>
          <p:cNvPr id="15369" name="Rectangle 13"/>
          <p:cNvSpPr>
            <a:spLocks noChangeArrowheads="1"/>
          </p:cNvSpPr>
          <p:nvPr/>
        </p:nvSpPr>
        <p:spPr bwMode="auto">
          <a:xfrm>
            <a:off x="5486400" y="4114800"/>
            <a:ext cx="990600" cy="6096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400" b="1" i="0">
                <a:latin typeface="Courier New" panose="02070309020205020404" pitchFamily="49" charset="0"/>
              </a:rPr>
              <a:t>Model</a:t>
            </a:r>
          </a:p>
        </p:txBody>
      </p:sp>
      <p:sp>
        <p:nvSpPr>
          <p:cNvPr id="940046" name="Rectangle 14"/>
          <p:cNvSpPr>
            <a:spLocks noChangeArrowheads="1"/>
          </p:cNvSpPr>
          <p:nvPr/>
        </p:nvSpPr>
        <p:spPr bwMode="auto">
          <a:xfrm>
            <a:off x="381000" y="3429000"/>
            <a:ext cx="3825875" cy="701675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i="0"/>
              <a:t>Conditions under which the system </a:t>
            </a:r>
          </a:p>
          <a:p>
            <a:r>
              <a:rPr lang="en-US" altLang="en-US" sz="2000" i="0"/>
              <a:t>is experimented with/observed</a:t>
            </a:r>
          </a:p>
        </p:txBody>
      </p:sp>
      <p:sp>
        <p:nvSpPr>
          <p:cNvPr id="940047" name="Rectangle 15"/>
          <p:cNvSpPr>
            <a:spLocks noChangeArrowheads="1"/>
          </p:cNvSpPr>
          <p:nvPr/>
        </p:nvSpPr>
        <p:spPr bwMode="auto">
          <a:xfrm>
            <a:off x="1676400" y="1371600"/>
            <a:ext cx="3124200" cy="1905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CA" altLang="en-US"/>
          </a:p>
        </p:txBody>
      </p:sp>
      <p:sp>
        <p:nvSpPr>
          <p:cNvPr id="940048" name="Rectangle 16"/>
          <p:cNvSpPr>
            <a:spLocks noChangeArrowheads="1"/>
          </p:cNvSpPr>
          <p:nvPr/>
        </p:nvSpPr>
        <p:spPr bwMode="auto">
          <a:xfrm>
            <a:off x="685800" y="1066800"/>
            <a:ext cx="2509838" cy="396875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b="1" i="0"/>
              <a:t>Experimental Frame </a:t>
            </a:r>
          </a:p>
        </p:txBody>
      </p:sp>
      <p:sp>
        <p:nvSpPr>
          <p:cNvPr id="940049" name="AutoShape 17"/>
          <p:cNvSpPr>
            <a:spLocks noChangeArrowheads="1"/>
          </p:cNvSpPr>
          <p:nvPr/>
        </p:nvSpPr>
        <p:spPr bwMode="auto">
          <a:xfrm>
            <a:off x="457200" y="2514600"/>
            <a:ext cx="2133600" cy="6096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 i="0">
                <a:solidFill>
                  <a:srgbClr val="000000"/>
                </a:solidFill>
              </a:rPr>
              <a:t>Data: Input/output</a:t>
            </a:r>
          </a:p>
          <a:p>
            <a:pPr algn="ctr"/>
            <a:r>
              <a:rPr lang="en-US" altLang="en-US" sz="2000" i="0">
                <a:solidFill>
                  <a:srgbClr val="000000"/>
                </a:solidFill>
              </a:rPr>
              <a:t> relation pairs</a:t>
            </a:r>
          </a:p>
        </p:txBody>
      </p:sp>
      <p:sp>
        <p:nvSpPr>
          <p:cNvPr id="15374" name="Rectangle 18"/>
          <p:cNvSpPr>
            <a:spLocks noChangeArrowheads="1"/>
          </p:cNvSpPr>
          <p:nvPr/>
        </p:nvSpPr>
        <p:spPr bwMode="auto">
          <a:xfrm>
            <a:off x="1066800" y="0"/>
            <a:ext cx="8077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kumimoji="1" lang="en-US" altLang="en-US" sz="3200" b="1" i="0" dirty="0"/>
              <a:t>M&amp;S Entities and Relations</a:t>
            </a:r>
            <a:endParaRPr kumimoji="1" lang="en-CA" altLang="en-US" sz="3200" b="1" i="0" dirty="0"/>
          </a:p>
        </p:txBody>
      </p:sp>
    </p:spTree>
    <p:extLst>
      <p:ext uri="{BB962C8B-B14F-4D97-AF65-F5344CB8AC3E}">
        <p14:creationId xmlns:p14="http://schemas.microsoft.com/office/powerpoint/2010/main" val="384928450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0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40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40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40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40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40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500"/>
                                        <p:tgtEl>
                                          <p:spTgt spid="9400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0042" grpId="0" animBg="1" autoUpdateAnimBg="0"/>
      <p:bldP spid="940043" grpId="0" animBg="1" autoUpdateAnimBg="0"/>
      <p:bldP spid="940044" grpId="0" animBg="1" autoUpdateAnimBg="0"/>
      <p:bldP spid="940046" grpId="0" animBg="1" autoUpdateAnimBg="0"/>
      <p:bldP spid="940047" grpId="0" animBg="1"/>
      <p:bldP spid="940048" grpId="0" animBg="1" autoUpdateAnimBg="0"/>
      <p:bldP spid="940049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  <a:defRPr/>
            </a:pPr>
            <a:r>
              <a:rPr lang="en-US" altLang="en-US" dirty="0" smtClean="0"/>
              <a:t>Modeling Techniques:</a:t>
            </a:r>
            <a:br>
              <a:rPr lang="en-US" altLang="en-US" dirty="0" smtClean="0"/>
            </a:br>
            <a:endParaRPr lang="en-US" altLang="en-US" dirty="0" smtClean="0"/>
          </a:p>
          <a:p>
            <a:pPr>
              <a:defRPr/>
            </a:pPr>
            <a:r>
              <a:rPr lang="en-US" altLang="en-US" dirty="0" smtClean="0"/>
              <a:t>Min-max algebra</a:t>
            </a:r>
          </a:p>
          <a:p>
            <a:pPr>
              <a:defRPr/>
            </a:pPr>
            <a:r>
              <a:rPr lang="en-US" altLang="en-US" dirty="0" smtClean="0">
                <a:solidFill>
                  <a:srgbClr val="FF0000"/>
                </a:solidFill>
              </a:rPr>
              <a:t>Timed</a:t>
            </a:r>
            <a:r>
              <a:rPr lang="en-US" altLang="en-US" dirty="0" smtClean="0"/>
              <a:t> Finite State Machines</a:t>
            </a:r>
          </a:p>
          <a:p>
            <a:pPr>
              <a:defRPr/>
            </a:pPr>
            <a:r>
              <a:rPr lang="en-US" altLang="en-US" dirty="0" smtClean="0">
                <a:solidFill>
                  <a:srgbClr val="FF0000"/>
                </a:solidFill>
              </a:rPr>
              <a:t>Timed</a:t>
            </a:r>
            <a:r>
              <a:rPr lang="en-US" altLang="en-US" dirty="0" smtClean="0"/>
              <a:t> Petri Nets</a:t>
            </a:r>
          </a:p>
          <a:p>
            <a:pPr>
              <a:defRPr/>
            </a:pPr>
            <a:r>
              <a:rPr lang="en-US" altLang="en-US" dirty="0" smtClean="0"/>
              <a:t>Generalized Semi-Markov Process (GSMP)</a:t>
            </a:r>
          </a:p>
          <a:p>
            <a:pPr>
              <a:defRPr/>
            </a:pPr>
            <a:r>
              <a:rPr lang="en-US" altLang="en-US" dirty="0" smtClean="0">
                <a:solidFill>
                  <a:srgbClr val="FF0000"/>
                </a:solidFill>
              </a:rPr>
              <a:t>Timed</a:t>
            </a:r>
            <a:r>
              <a:rPr lang="en-US" altLang="en-US" dirty="0" smtClean="0"/>
              <a:t> automata</a:t>
            </a:r>
          </a:p>
          <a:p>
            <a:pPr>
              <a:defRPr/>
            </a:pPr>
            <a:r>
              <a:rPr lang="en-US" altLang="en-US" dirty="0" smtClean="0">
                <a:solidFill>
                  <a:srgbClr val="FF0000"/>
                </a:solidFill>
              </a:rPr>
              <a:t>Timed</a:t>
            </a:r>
            <a:r>
              <a:rPr lang="en-US" altLang="en-US" dirty="0" smtClean="0"/>
              <a:t> graphs</a:t>
            </a:r>
          </a:p>
          <a:p>
            <a:pPr>
              <a:defRPr/>
            </a:pPr>
            <a:r>
              <a:rPr lang="en-US" altLang="en-US" dirty="0" smtClean="0"/>
              <a:t>Event graphs</a:t>
            </a:r>
          </a:p>
          <a:p>
            <a:pPr>
              <a:defRPr/>
            </a:pPr>
            <a:r>
              <a:rPr lang="en-US" altLang="en-US" dirty="0" smtClean="0"/>
              <a:t>Event scheduling</a:t>
            </a:r>
          </a:p>
          <a:p>
            <a:pPr>
              <a:defRPr/>
            </a:pPr>
            <a:r>
              <a:rPr lang="en-US" altLang="en-US" dirty="0" smtClean="0"/>
              <a:t>GPSS (simulation language)</a:t>
            </a:r>
          </a:p>
          <a:p>
            <a:pPr>
              <a:defRPr/>
            </a:pPr>
            <a:r>
              <a:rPr lang="en-US" altLang="en-US" b="1" dirty="0" smtClean="0">
                <a:solidFill>
                  <a:srgbClr val="FF3300"/>
                </a:solidFill>
              </a:rPr>
              <a:t>DEVS formalism</a:t>
            </a:r>
            <a:r>
              <a:rPr lang="en-US" altLang="en-US" sz="2000" b="1" dirty="0" smtClean="0">
                <a:solidFill>
                  <a:srgbClr val="FF3300"/>
                </a:solidFill>
              </a:rPr>
              <a:t> (D</a:t>
            </a:r>
            <a:r>
              <a:rPr lang="en-US" altLang="en-US" sz="2000" dirty="0" smtClean="0">
                <a:solidFill>
                  <a:srgbClr val="FF3300"/>
                </a:solidFill>
              </a:rPr>
              <a:t>iscrete</a:t>
            </a:r>
            <a:r>
              <a:rPr lang="en-US" altLang="en-US" sz="2000" b="1" dirty="0" smtClean="0">
                <a:solidFill>
                  <a:srgbClr val="FF3300"/>
                </a:solidFill>
              </a:rPr>
              <a:t> </a:t>
            </a:r>
            <a:r>
              <a:rPr lang="en-US" altLang="en-US" sz="2000" b="1" dirty="0" err="1" smtClean="0">
                <a:solidFill>
                  <a:srgbClr val="FF3300"/>
                </a:solidFill>
              </a:rPr>
              <a:t>EV</a:t>
            </a:r>
            <a:r>
              <a:rPr lang="en-US" altLang="en-US" sz="2000" dirty="0" err="1" smtClean="0">
                <a:solidFill>
                  <a:srgbClr val="FF3300"/>
                </a:solidFill>
              </a:rPr>
              <a:t>ent</a:t>
            </a:r>
            <a:r>
              <a:rPr lang="en-US" altLang="en-US" sz="2000" dirty="0" smtClean="0">
                <a:solidFill>
                  <a:srgbClr val="FF3300"/>
                </a:solidFill>
              </a:rPr>
              <a:t> </a:t>
            </a:r>
            <a:r>
              <a:rPr lang="en-US" altLang="en-US" sz="2000" b="1" dirty="0" smtClean="0">
                <a:solidFill>
                  <a:srgbClr val="FF3300"/>
                </a:solidFill>
              </a:rPr>
              <a:t>S</a:t>
            </a:r>
            <a:r>
              <a:rPr lang="en-US" altLang="en-US" sz="2000" dirty="0" smtClean="0">
                <a:solidFill>
                  <a:srgbClr val="FF3300"/>
                </a:solidFill>
              </a:rPr>
              <a:t>ystems specification</a:t>
            </a:r>
            <a:r>
              <a:rPr lang="en-US" altLang="en-US" sz="2000" b="1" dirty="0" smtClean="0">
                <a:solidFill>
                  <a:srgbClr val="FF3300"/>
                </a:solidFill>
              </a:rPr>
              <a:t>)</a:t>
            </a:r>
            <a:r>
              <a:rPr lang="en-US" altLang="en-US" b="1" dirty="0" smtClean="0">
                <a:solidFill>
                  <a:srgbClr val="FF3300"/>
                </a:solidFill>
              </a:rPr>
              <a:t/>
            </a:r>
            <a:br>
              <a:rPr lang="en-US" altLang="en-US" b="1" dirty="0" smtClean="0">
                <a:solidFill>
                  <a:srgbClr val="FF3300"/>
                </a:solidFill>
              </a:rPr>
            </a:br>
            <a:r>
              <a:rPr lang="en-US" altLang="en-US" sz="2000" dirty="0" smtClean="0">
                <a:solidFill>
                  <a:srgbClr val="FF3300"/>
                </a:solidFill>
              </a:rPr>
              <a:t>DEVS contains all DEDS, being even more expressive</a:t>
            </a:r>
            <a:r>
              <a:rPr lang="en-US" altLang="en-US" sz="2000" b="1" dirty="0" smtClean="0">
                <a:solidFill>
                  <a:srgbClr val="FF3300"/>
                </a:solidFill>
              </a:rPr>
              <a:t>.</a:t>
            </a:r>
            <a:endParaRPr lang="en-US" altLang="en-US" b="1" dirty="0" smtClean="0">
              <a:solidFill>
                <a:srgbClr val="FF3300"/>
              </a:solidFill>
            </a:endParaRP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68579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en-US" dirty="0" smtClean="0"/>
              <a:t>Discrete Variable / Continuous Time</a:t>
            </a:r>
            <a:br>
              <a:rPr lang="en-US" altLang="en-US" dirty="0" smtClean="0"/>
            </a:br>
            <a:r>
              <a:rPr lang="en-US" altLang="en-US" sz="2400" dirty="0" smtClean="0"/>
              <a:t>(DEDS: Discrete Event Dynamic Systems)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ChangeArrowheads="1"/>
          </p:cNvSpPr>
          <p:nvPr/>
        </p:nvSpPr>
        <p:spPr bwMode="auto">
          <a:xfrm>
            <a:off x="990600" y="1600200"/>
            <a:ext cx="7772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</a:pPr>
            <a:endParaRPr kumimoji="1" lang="en-US" altLang="ko-KR" sz="2000" i="0" dirty="0">
              <a:latin typeface="Arial" charset="0"/>
              <a:ea typeface="Gulim" pitchFamily="34" charset="-127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1"/>
              </a:buClr>
              <a:buSzPct val="70000"/>
            </a:pPr>
            <a:r>
              <a:rPr kumimoji="1" lang="en-US" altLang="ko-KR" dirty="0" smtClean="0">
                <a:ea typeface="Gulim" pitchFamily="34" charset="-127"/>
              </a:rPr>
              <a:t>Characteristic of DEDS (DTDS is a special case of DEDS)</a:t>
            </a:r>
          </a:p>
          <a:p>
            <a:pPr lvl="1"/>
            <a:r>
              <a:rPr kumimoji="1" lang="en-US" altLang="ko-KR" sz="2000" i="0" dirty="0" smtClean="0">
                <a:ea typeface="Gulim" pitchFamily="34" charset="-127"/>
              </a:rPr>
              <a:t>Human-made systems</a:t>
            </a:r>
          </a:p>
          <a:p>
            <a:pPr lvl="1"/>
            <a:r>
              <a:rPr kumimoji="1" lang="en-US" altLang="ko-KR" sz="2000" i="0" dirty="0" smtClean="0">
                <a:ea typeface="Gulim" pitchFamily="34" charset="-127"/>
              </a:rPr>
              <a:t>Naturally concurrent systems</a:t>
            </a:r>
          </a:p>
          <a:p>
            <a:pPr lvl="1"/>
            <a:r>
              <a:rPr kumimoji="1" lang="en-US" altLang="ko-KR" sz="2000" i="0" dirty="0" smtClean="0">
                <a:ea typeface="Gulim" pitchFamily="34" charset="-127"/>
              </a:rPr>
              <a:t>Not well-grounded mathematical formalism for modeling</a:t>
            </a:r>
          </a:p>
          <a:p>
            <a:pPr lvl="1"/>
            <a:r>
              <a:rPr kumimoji="1" lang="en-US" altLang="ko-KR" sz="2000" i="0" dirty="0" smtClean="0">
                <a:ea typeface="Gulim" pitchFamily="34" charset="-127"/>
              </a:rPr>
              <a:t>Difficulties in computer experimentation</a:t>
            </a:r>
          </a:p>
          <a:p>
            <a:pPr lvl="1"/>
            <a:r>
              <a:rPr kumimoji="1" lang="en-US" altLang="ko-KR" sz="2000" i="0" dirty="0" smtClean="0">
                <a:ea typeface="Gulim" pitchFamily="34" charset="-127"/>
              </a:rPr>
              <a:t>Non-linear</a:t>
            </a:r>
          </a:p>
          <a:p>
            <a:pPr lvl="1"/>
            <a:r>
              <a:rPr kumimoji="1" lang="en-US" altLang="ko-KR" sz="2000" i="0" dirty="0" smtClean="0">
                <a:ea typeface="Gulim" pitchFamily="34" charset="-127"/>
              </a:rPr>
              <a:t>No accurate analytic solution</a:t>
            </a:r>
          </a:p>
          <a:p>
            <a:pPr lvl="1"/>
            <a:r>
              <a:rPr kumimoji="1" lang="en-US" altLang="ko-KR" sz="2000" i="0" dirty="0" smtClean="0">
                <a:ea typeface="Gulim" pitchFamily="34" charset="-127"/>
              </a:rPr>
              <a:t>No transformation methods</a:t>
            </a:r>
          </a:p>
          <a:p>
            <a:pPr>
              <a:defRPr/>
            </a:pPr>
            <a:endParaRPr lang="es-AR" sz="2000" dirty="0"/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5436096" cy="68579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en-US" dirty="0" smtClean="0"/>
              <a:t>Research efforts in DEDS </a:t>
            </a:r>
            <a:r>
              <a:rPr lang="en-US" altLang="en-US" dirty="0" err="1" smtClean="0"/>
              <a:t>modelling</a:t>
            </a:r>
            <a:endParaRPr lang="en-US" alt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26"/>
          <p:cNvSpPr>
            <a:spLocks noChangeArrowheads="1"/>
          </p:cNvSpPr>
          <p:nvPr/>
        </p:nvSpPr>
        <p:spPr bwMode="auto">
          <a:xfrm>
            <a:off x="1143000" y="1066800"/>
            <a:ext cx="8001000" cy="400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</a:pPr>
            <a:endParaRPr kumimoji="1" lang="en-US" altLang="ko-KR" i="0" dirty="0">
              <a:latin typeface="Arial" charset="0"/>
              <a:ea typeface="Gulim" pitchFamily="34" charset="-127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1"/>
              </a:buClr>
              <a:buSzPct val="70000"/>
            </a:pPr>
            <a:r>
              <a:rPr kumimoji="1" lang="en-US" altLang="ko-KR" dirty="0" smtClean="0">
                <a:ea typeface="Gulim" pitchFamily="34" charset="-127"/>
              </a:rPr>
              <a:t>Examples of Discrete Event System: Human-made system</a:t>
            </a:r>
          </a:p>
          <a:p>
            <a:pPr lvl="1"/>
            <a:r>
              <a:rPr kumimoji="1" lang="en-US" altLang="ko-KR" sz="2000" i="0" dirty="0" smtClean="0">
                <a:ea typeface="Gulim" pitchFamily="34" charset="-127"/>
              </a:rPr>
              <a:t>Multi-computer system</a:t>
            </a:r>
          </a:p>
          <a:p>
            <a:pPr lvl="1"/>
            <a:r>
              <a:rPr kumimoji="1" lang="en-US" altLang="ko-KR" sz="2000" i="0" dirty="0" smtClean="0">
                <a:ea typeface="Gulim" pitchFamily="34" charset="-127"/>
              </a:rPr>
              <a:t>Communication network</a:t>
            </a:r>
          </a:p>
          <a:p>
            <a:pPr lvl="1"/>
            <a:r>
              <a:rPr kumimoji="1" lang="en-US" altLang="ko-KR" sz="2000" i="0" dirty="0" smtClean="0">
                <a:ea typeface="Gulim" pitchFamily="34" charset="-127"/>
              </a:rPr>
              <a:t>Distributed control</a:t>
            </a:r>
          </a:p>
          <a:p>
            <a:pPr lvl="1"/>
            <a:r>
              <a:rPr kumimoji="1" lang="en-US" altLang="ko-KR" sz="2000" i="0" dirty="0" smtClean="0">
                <a:ea typeface="Gulim" pitchFamily="34" charset="-127"/>
              </a:rPr>
              <a:t>manufacturing system</a:t>
            </a:r>
          </a:p>
          <a:p>
            <a:pPr lvl="1"/>
            <a:r>
              <a:rPr kumimoji="1" lang="en-US" altLang="ko-KR" sz="2000" i="0" dirty="0" smtClean="0">
                <a:ea typeface="Gulim" pitchFamily="34" charset="-127"/>
              </a:rPr>
              <a:t>Games</a:t>
            </a:r>
          </a:p>
          <a:p>
            <a:pPr lvl="1"/>
            <a:r>
              <a:rPr kumimoji="1" lang="en-US" altLang="ko-KR" sz="2000" i="0" dirty="0" smtClean="0">
                <a:ea typeface="Gulim" pitchFamily="34" charset="-127"/>
              </a:rPr>
              <a:t>Traffic systems</a:t>
            </a:r>
          </a:p>
          <a:p>
            <a:pPr>
              <a:buClr>
                <a:schemeClr val="accent1"/>
              </a:buClr>
              <a:buSzPct val="70000"/>
              <a:buFont typeface="Monotype Sorts" pitchFamily="2" charset="2"/>
              <a:buChar char="n"/>
            </a:pPr>
            <a:endParaRPr kumimoji="1" lang="en-US" altLang="ko-KR" dirty="0" smtClean="0">
              <a:ea typeface="Gulim" pitchFamily="34" charset="-127"/>
            </a:endParaRPr>
          </a:p>
          <a:p>
            <a:pPr>
              <a:defRPr/>
            </a:pPr>
            <a:endParaRPr lang="es-AR" dirty="0"/>
          </a:p>
        </p:txBody>
      </p:sp>
      <p:sp>
        <p:nvSpPr>
          <p:cNvPr id="38915" name="Rectangle 1028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5724128" cy="68579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en-US" dirty="0" smtClean="0"/>
              <a:t>Examples of Discrete Event Systems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8827" y="1186912"/>
            <a:ext cx="6175541" cy="5509154"/>
          </a:xfrm>
          <a:prstGeom prst="rect">
            <a:avLst/>
          </a:prstGeom>
        </p:spPr>
      </p:pic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Complex system example</a:t>
            </a:r>
          </a:p>
          <a:p>
            <a:endParaRPr lang="en-US" dirty="0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Multiformalism</a:t>
            </a:r>
            <a:endParaRPr lang="en-US" altLang="en-US" dirty="0" smtClean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89162" y="1911853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GPSS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48264" y="4293096"/>
            <a:ext cx="21957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/>
              <a:t>…complexity </a:t>
            </a:r>
            <a:r>
              <a:rPr lang="en-US" sz="1800" dirty="0"/>
              <a:t>lies in the diversity of the different components, both in abstraction level and</a:t>
            </a:r>
          </a:p>
          <a:p>
            <a:pPr algn="r"/>
            <a:r>
              <a:rPr lang="en-US" sz="1800" dirty="0"/>
              <a:t>in formalism </a:t>
            </a:r>
            <a:r>
              <a:rPr lang="en-US" sz="1800" dirty="0" smtClean="0"/>
              <a:t>used.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2694" y="4584129"/>
            <a:ext cx="2438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Forrester’s</a:t>
            </a:r>
            <a:br>
              <a:rPr lang="en-US" dirty="0" smtClean="0"/>
            </a:br>
            <a:r>
              <a:rPr lang="en-US" dirty="0" smtClean="0"/>
              <a:t>System Dynamics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462817" y="6121431"/>
            <a:ext cx="26811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i="0" dirty="0" smtClean="0"/>
              <a:t>Hans </a:t>
            </a:r>
            <a:r>
              <a:rPr lang="en-US" sz="2000" i="0" dirty="0" err="1" smtClean="0"/>
              <a:t>Vangheluwe</a:t>
            </a:r>
            <a:r>
              <a:rPr lang="en-US" sz="2000" i="0" dirty="0" smtClean="0"/>
              <a:t>, 2008</a:t>
            </a:r>
            <a:endParaRPr lang="en-US" sz="2000" dirty="0"/>
          </a:p>
        </p:txBody>
      </p:sp>
      <p:sp>
        <p:nvSpPr>
          <p:cNvPr id="19" name="Rectangle 18"/>
          <p:cNvSpPr/>
          <p:nvPr/>
        </p:nvSpPr>
        <p:spPr>
          <a:xfrm>
            <a:off x="-577173" y="2420888"/>
            <a:ext cx="2438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kumimoji="1" lang="en-US" sz="1800" i="0" dirty="0"/>
              <a:t>process interaction </a:t>
            </a:r>
            <a:r>
              <a:rPr kumimoji="1" lang="en-US" sz="1800" i="0" dirty="0" smtClean="0"/>
              <a:t/>
            </a:r>
            <a:br>
              <a:rPr kumimoji="1" lang="en-US" sz="1800" i="0" dirty="0" smtClean="0"/>
            </a:br>
            <a:r>
              <a:rPr kumimoji="1" lang="en-US" sz="1800" i="0" dirty="0" smtClean="0"/>
              <a:t>discrete-event </a:t>
            </a:r>
            <a:r>
              <a:rPr kumimoji="1" lang="en-US" sz="1800" i="0" dirty="0"/>
              <a:t>scheduling </a:t>
            </a:r>
            <a:r>
              <a:rPr kumimoji="1" lang="en-US" sz="1800" i="0" dirty="0" smtClean="0"/>
              <a:t/>
            </a:r>
            <a:br>
              <a:rPr kumimoji="1" lang="en-US" sz="1800" i="0" dirty="0" smtClean="0"/>
            </a:br>
            <a:r>
              <a:rPr kumimoji="1" lang="en-US" sz="1800" i="0" dirty="0" smtClean="0"/>
              <a:t>system</a:t>
            </a:r>
            <a:endParaRPr lang="en-US" sz="1800" dirty="0"/>
          </a:p>
        </p:txBody>
      </p:sp>
      <p:sp>
        <p:nvSpPr>
          <p:cNvPr id="20" name="Rectangle 19"/>
          <p:cNvSpPr/>
          <p:nvPr/>
        </p:nvSpPr>
        <p:spPr>
          <a:xfrm>
            <a:off x="7432962" y="1883030"/>
            <a:ext cx="15586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sz="1800" i="0" dirty="0"/>
              <a:t>Differential </a:t>
            </a:r>
            <a:br>
              <a:rPr kumimoji="1" lang="en-US" sz="1800" i="0" dirty="0"/>
            </a:br>
            <a:r>
              <a:rPr kumimoji="1" lang="en-US" sz="1800" i="0" dirty="0" smtClean="0"/>
              <a:t>Algebraic </a:t>
            </a:r>
            <a:br>
              <a:rPr kumimoji="1" lang="en-US" sz="1800" i="0" dirty="0" smtClean="0"/>
            </a:br>
            <a:r>
              <a:rPr kumimoji="1" lang="en-US" sz="1800" i="0" dirty="0" smtClean="0"/>
              <a:t>Equations</a:t>
            </a:r>
            <a:endParaRPr kumimoji="1" lang="en-US" sz="1800" i="0" dirty="0"/>
          </a:p>
        </p:txBody>
      </p:sp>
      <p:sp>
        <p:nvSpPr>
          <p:cNvPr id="23" name="TextBox 22"/>
          <p:cNvSpPr txBox="1"/>
          <p:nvPr/>
        </p:nvSpPr>
        <p:spPr>
          <a:xfrm>
            <a:off x="7432962" y="1450188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DAEs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611560" y="5723964"/>
            <a:ext cx="24637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kumimoji="1" lang="en-US" sz="1800" i="0" dirty="0"/>
              <a:t>Differential </a:t>
            </a:r>
            <a:r>
              <a:rPr kumimoji="1" lang="en-US" sz="1800" i="0" dirty="0" smtClean="0"/>
              <a:t>Equations</a:t>
            </a:r>
            <a:endParaRPr kumimoji="1" lang="en-US" sz="1800" i="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223838" y="88995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</a:pPr>
            <a:endParaRPr kumimoji="1" lang="en-US" altLang="ko-KR" b="1" i="0" dirty="0">
              <a:latin typeface="+mn-lt"/>
              <a:ea typeface="Gulim" pitchFamily="34" charset="-127"/>
            </a:endParaRPr>
          </a:p>
        </p:txBody>
      </p:sp>
      <p:sp>
        <p:nvSpPr>
          <p:cNvPr id="41987" name="Line 3"/>
          <p:cNvSpPr>
            <a:spLocks noChangeShapeType="1"/>
          </p:cNvSpPr>
          <p:nvPr/>
        </p:nvSpPr>
        <p:spPr bwMode="auto">
          <a:xfrm flipV="1">
            <a:off x="1905000" y="4876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>
              <a:latin typeface="+mn-lt"/>
            </a:endParaRPr>
          </a:p>
        </p:txBody>
      </p:sp>
      <p:sp>
        <p:nvSpPr>
          <p:cNvPr id="41988" name="Line 4"/>
          <p:cNvSpPr>
            <a:spLocks noChangeShapeType="1"/>
          </p:cNvSpPr>
          <p:nvPr/>
        </p:nvSpPr>
        <p:spPr bwMode="auto">
          <a:xfrm>
            <a:off x="1905000" y="5715000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>
              <a:latin typeface="+mn-lt"/>
            </a:endParaRPr>
          </a:p>
        </p:txBody>
      </p:sp>
      <p:sp>
        <p:nvSpPr>
          <p:cNvPr id="41989" name="Freeform 5"/>
          <p:cNvSpPr>
            <a:spLocks/>
          </p:cNvSpPr>
          <p:nvPr/>
        </p:nvSpPr>
        <p:spPr bwMode="auto">
          <a:xfrm>
            <a:off x="1905000" y="5016500"/>
            <a:ext cx="3429000" cy="622300"/>
          </a:xfrm>
          <a:custGeom>
            <a:avLst/>
            <a:gdLst>
              <a:gd name="T0" fmla="*/ 0 w 2160"/>
              <a:gd name="T1" fmla="*/ 2147483647 h 392"/>
              <a:gd name="T2" fmla="*/ 2147483647 w 2160"/>
              <a:gd name="T3" fmla="*/ 2147483647 h 392"/>
              <a:gd name="T4" fmla="*/ 2147483647 w 2160"/>
              <a:gd name="T5" fmla="*/ 2147483647 h 392"/>
              <a:gd name="T6" fmla="*/ 2147483647 w 2160"/>
              <a:gd name="T7" fmla="*/ 2147483647 h 392"/>
              <a:gd name="T8" fmla="*/ 2147483647 w 2160"/>
              <a:gd name="T9" fmla="*/ 2147483647 h 392"/>
              <a:gd name="T10" fmla="*/ 2147483647 w 2160"/>
              <a:gd name="T11" fmla="*/ 2147483647 h 392"/>
              <a:gd name="T12" fmla="*/ 2147483647 w 2160"/>
              <a:gd name="T13" fmla="*/ 2147483647 h 3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0"/>
              <a:gd name="T22" fmla="*/ 0 h 392"/>
              <a:gd name="T23" fmla="*/ 2160 w 2160"/>
              <a:gd name="T24" fmla="*/ 392 h 39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" h="392">
                <a:moveTo>
                  <a:pt x="0" y="392"/>
                </a:moveTo>
                <a:cubicBezTo>
                  <a:pt x="128" y="236"/>
                  <a:pt x="256" y="80"/>
                  <a:pt x="384" y="56"/>
                </a:cubicBezTo>
                <a:cubicBezTo>
                  <a:pt x="512" y="32"/>
                  <a:pt x="648" y="232"/>
                  <a:pt x="768" y="248"/>
                </a:cubicBezTo>
                <a:cubicBezTo>
                  <a:pt x="888" y="264"/>
                  <a:pt x="992" y="144"/>
                  <a:pt x="1104" y="152"/>
                </a:cubicBezTo>
                <a:cubicBezTo>
                  <a:pt x="1216" y="160"/>
                  <a:pt x="1320" y="320"/>
                  <a:pt x="1440" y="296"/>
                </a:cubicBezTo>
                <a:cubicBezTo>
                  <a:pt x="1560" y="272"/>
                  <a:pt x="1704" y="16"/>
                  <a:pt x="1824" y="8"/>
                </a:cubicBezTo>
                <a:cubicBezTo>
                  <a:pt x="1944" y="0"/>
                  <a:pt x="2104" y="208"/>
                  <a:pt x="2160" y="24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>
              <a:latin typeface="+mn-lt"/>
            </a:endParaRP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4876800" y="5715000"/>
            <a:ext cx="51488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latinLnBrk="1" hangingPunct="1"/>
            <a:r>
              <a:rPr kumimoji="1" lang="en-US" altLang="ko-KR" sz="1400" i="0">
                <a:latin typeface="+mn-lt"/>
                <a:ea typeface="Gulim" pitchFamily="34" charset="-127"/>
              </a:rPr>
              <a:t>time</a:t>
            </a: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1447800" y="4953000"/>
            <a:ext cx="5370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latinLnBrk="1" hangingPunct="1"/>
            <a:r>
              <a:rPr kumimoji="1" lang="en-US" altLang="ko-KR" sz="1400" i="0">
                <a:latin typeface="+mn-lt"/>
                <a:ea typeface="Gulim" pitchFamily="34" charset="-127"/>
              </a:rPr>
              <a:t>state</a:t>
            </a:r>
          </a:p>
        </p:txBody>
      </p:sp>
      <p:sp>
        <p:nvSpPr>
          <p:cNvPr id="41992" name="Line 8"/>
          <p:cNvSpPr>
            <a:spLocks noChangeShapeType="1"/>
          </p:cNvSpPr>
          <p:nvPr/>
        </p:nvSpPr>
        <p:spPr bwMode="auto">
          <a:xfrm flipV="1">
            <a:off x="1905000" y="39624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>
              <a:latin typeface="+mn-lt"/>
            </a:endParaRPr>
          </a:p>
        </p:txBody>
      </p:sp>
      <p:sp>
        <p:nvSpPr>
          <p:cNvPr id="41993" name="Line 9"/>
          <p:cNvSpPr>
            <a:spLocks noChangeShapeType="1"/>
          </p:cNvSpPr>
          <p:nvPr/>
        </p:nvSpPr>
        <p:spPr bwMode="auto">
          <a:xfrm>
            <a:off x="1905000" y="4800600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>
              <a:latin typeface="+mn-lt"/>
            </a:endParaRPr>
          </a:p>
        </p:txBody>
      </p:sp>
      <p:sp>
        <p:nvSpPr>
          <p:cNvPr id="41994" name="Freeform 10"/>
          <p:cNvSpPr>
            <a:spLocks/>
          </p:cNvSpPr>
          <p:nvPr/>
        </p:nvSpPr>
        <p:spPr bwMode="auto">
          <a:xfrm>
            <a:off x="1905000" y="4102100"/>
            <a:ext cx="3429000" cy="622300"/>
          </a:xfrm>
          <a:custGeom>
            <a:avLst/>
            <a:gdLst>
              <a:gd name="T0" fmla="*/ 0 w 2160"/>
              <a:gd name="T1" fmla="*/ 2147483647 h 392"/>
              <a:gd name="T2" fmla="*/ 2147483647 w 2160"/>
              <a:gd name="T3" fmla="*/ 2147483647 h 392"/>
              <a:gd name="T4" fmla="*/ 2147483647 w 2160"/>
              <a:gd name="T5" fmla="*/ 2147483647 h 392"/>
              <a:gd name="T6" fmla="*/ 2147483647 w 2160"/>
              <a:gd name="T7" fmla="*/ 2147483647 h 392"/>
              <a:gd name="T8" fmla="*/ 2147483647 w 2160"/>
              <a:gd name="T9" fmla="*/ 2147483647 h 392"/>
              <a:gd name="T10" fmla="*/ 2147483647 w 2160"/>
              <a:gd name="T11" fmla="*/ 2147483647 h 392"/>
              <a:gd name="T12" fmla="*/ 2147483647 w 2160"/>
              <a:gd name="T13" fmla="*/ 2147483647 h 3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0"/>
              <a:gd name="T22" fmla="*/ 0 h 392"/>
              <a:gd name="T23" fmla="*/ 2160 w 2160"/>
              <a:gd name="T24" fmla="*/ 392 h 39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" h="392">
                <a:moveTo>
                  <a:pt x="0" y="392"/>
                </a:moveTo>
                <a:cubicBezTo>
                  <a:pt x="128" y="236"/>
                  <a:pt x="256" y="80"/>
                  <a:pt x="384" y="56"/>
                </a:cubicBezTo>
                <a:cubicBezTo>
                  <a:pt x="512" y="32"/>
                  <a:pt x="648" y="232"/>
                  <a:pt x="768" y="248"/>
                </a:cubicBezTo>
                <a:cubicBezTo>
                  <a:pt x="888" y="264"/>
                  <a:pt x="992" y="144"/>
                  <a:pt x="1104" y="152"/>
                </a:cubicBezTo>
                <a:cubicBezTo>
                  <a:pt x="1216" y="160"/>
                  <a:pt x="1320" y="320"/>
                  <a:pt x="1440" y="296"/>
                </a:cubicBezTo>
                <a:cubicBezTo>
                  <a:pt x="1560" y="272"/>
                  <a:pt x="1704" y="16"/>
                  <a:pt x="1824" y="8"/>
                </a:cubicBezTo>
                <a:cubicBezTo>
                  <a:pt x="1944" y="0"/>
                  <a:pt x="2104" y="208"/>
                  <a:pt x="2160" y="248"/>
                </a:cubicBez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s-AR">
              <a:latin typeface="+mn-lt"/>
            </a:endParaRPr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4876800" y="4800600"/>
            <a:ext cx="51488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latinLnBrk="1" hangingPunct="1"/>
            <a:r>
              <a:rPr kumimoji="1" lang="en-US" altLang="ko-KR" sz="1400" i="0">
                <a:latin typeface="+mn-lt"/>
                <a:ea typeface="Gulim" pitchFamily="34" charset="-127"/>
              </a:rPr>
              <a:t>time</a:t>
            </a:r>
          </a:p>
        </p:txBody>
      </p:sp>
      <p:sp>
        <p:nvSpPr>
          <p:cNvPr id="41996" name="Text Box 12"/>
          <p:cNvSpPr txBox="1">
            <a:spLocks noChangeArrowheads="1"/>
          </p:cNvSpPr>
          <p:nvPr/>
        </p:nvSpPr>
        <p:spPr bwMode="auto">
          <a:xfrm>
            <a:off x="1447800" y="4038600"/>
            <a:ext cx="5370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latinLnBrk="1" hangingPunct="1"/>
            <a:r>
              <a:rPr kumimoji="1" lang="en-US" altLang="ko-KR" sz="1400" i="0">
                <a:latin typeface="+mn-lt"/>
                <a:ea typeface="Gulim" pitchFamily="34" charset="-127"/>
              </a:rPr>
              <a:t>state</a:t>
            </a:r>
          </a:p>
        </p:txBody>
      </p:sp>
      <p:sp>
        <p:nvSpPr>
          <p:cNvPr id="41997" name="Line 13"/>
          <p:cNvSpPr>
            <a:spLocks noChangeShapeType="1"/>
          </p:cNvSpPr>
          <p:nvPr/>
        </p:nvSpPr>
        <p:spPr bwMode="auto">
          <a:xfrm flipV="1">
            <a:off x="2133600" y="4419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AR">
              <a:latin typeface="+mn-lt"/>
            </a:endParaRPr>
          </a:p>
        </p:txBody>
      </p:sp>
      <p:sp>
        <p:nvSpPr>
          <p:cNvPr id="41998" name="Line 14"/>
          <p:cNvSpPr>
            <a:spLocks noChangeShapeType="1"/>
          </p:cNvSpPr>
          <p:nvPr/>
        </p:nvSpPr>
        <p:spPr bwMode="auto">
          <a:xfrm flipV="1">
            <a:off x="2362200" y="4267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AR">
              <a:latin typeface="+mn-lt"/>
            </a:endParaRPr>
          </a:p>
        </p:txBody>
      </p:sp>
      <p:sp>
        <p:nvSpPr>
          <p:cNvPr id="41999" name="Line 15"/>
          <p:cNvSpPr>
            <a:spLocks noChangeShapeType="1"/>
          </p:cNvSpPr>
          <p:nvPr/>
        </p:nvSpPr>
        <p:spPr bwMode="auto">
          <a:xfrm flipV="1">
            <a:off x="2590800" y="4191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AR">
              <a:latin typeface="+mn-lt"/>
            </a:endParaRPr>
          </a:p>
        </p:txBody>
      </p:sp>
      <p:sp>
        <p:nvSpPr>
          <p:cNvPr id="42000" name="Line 16"/>
          <p:cNvSpPr>
            <a:spLocks noChangeShapeType="1"/>
          </p:cNvSpPr>
          <p:nvPr/>
        </p:nvSpPr>
        <p:spPr bwMode="auto">
          <a:xfrm flipV="1">
            <a:off x="2819400" y="4302125"/>
            <a:ext cx="0" cy="498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AR">
              <a:latin typeface="+mn-lt"/>
            </a:endParaRPr>
          </a:p>
        </p:txBody>
      </p:sp>
      <p:sp>
        <p:nvSpPr>
          <p:cNvPr id="42001" name="Line 17"/>
          <p:cNvSpPr>
            <a:spLocks noChangeShapeType="1"/>
          </p:cNvSpPr>
          <p:nvPr/>
        </p:nvSpPr>
        <p:spPr bwMode="auto">
          <a:xfrm flipV="1">
            <a:off x="3048000" y="4465638"/>
            <a:ext cx="0" cy="334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AR">
              <a:latin typeface="+mn-lt"/>
            </a:endParaRPr>
          </a:p>
        </p:txBody>
      </p:sp>
      <p:sp>
        <p:nvSpPr>
          <p:cNvPr id="42002" name="Line 18"/>
          <p:cNvSpPr>
            <a:spLocks noChangeShapeType="1"/>
          </p:cNvSpPr>
          <p:nvPr/>
        </p:nvSpPr>
        <p:spPr bwMode="auto">
          <a:xfrm flipV="1">
            <a:off x="3276600" y="4500563"/>
            <a:ext cx="0" cy="300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AR">
              <a:latin typeface="+mn-lt"/>
            </a:endParaRPr>
          </a:p>
        </p:txBody>
      </p:sp>
      <p:sp>
        <p:nvSpPr>
          <p:cNvPr id="42003" name="Line 19"/>
          <p:cNvSpPr>
            <a:spLocks noChangeShapeType="1"/>
          </p:cNvSpPr>
          <p:nvPr/>
        </p:nvSpPr>
        <p:spPr bwMode="auto">
          <a:xfrm flipV="1">
            <a:off x="3505200" y="4379913"/>
            <a:ext cx="0" cy="420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AR">
              <a:latin typeface="+mn-lt"/>
            </a:endParaRPr>
          </a:p>
        </p:txBody>
      </p:sp>
      <p:sp>
        <p:nvSpPr>
          <p:cNvPr id="42004" name="Line 20"/>
          <p:cNvSpPr>
            <a:spLocks noChangeShapeType="1"/>
          </p:cNvSpPr>
          <p:nvPr/>
        </p:nvSpPr>
        <p:spPr bwMode="auto">
          <a:xfrm flipV="1">
            <a:off x="3733800" y="4343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AR">
              <a:latin typeface="+mn-lt"/>
            </a:endParaRPr>
          </a:p>
        </p:txBody>
      </p:sp>
      <p:sp>
        <p:nvSpPr>
          <p:cNvPr id="42005" name="Line 21"/>
          <p:cNvSpPr>
            <a:spLocks noChangeShapeType="1"/>
          </p:cNvSpPr>
          <p:nvPr/>
        </p:nvSpPr>
        <p:spPr bwMode="auto">
          <a:xfrm flipV="1">
            <a:off x="3962400" y="4495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AR">
              <a:latin typeface="+mn-lt"/>
            </a:endParaRPr>
          </a:p>
        </p:txBody>
      </p:sp>
      <p:sp>
        <p:nvSpPr>
          <p:cNvPr id="42006" name="Line 22"/>
          <p:cNvSpPr>
            <a:spLocks noChangeShapeType="1"/>
          </p:cNvSpPr>
          <p:nvPr/>
        </p:nvSpPr>
        <p:spPr bwMode="auto">
          <a:xfrm flipV="1">
            <a:off x="4191000" y="4572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AR">
              <a:latin typeface="+mn-lt"/>
            </a:endParaRPr>
          </a:p>
        </p:txBody>
      </p:sp>
      <p:sp>
        <p:nvSpPr>
          <p:cNvPr id="42007" name="Line 23"/>
          <p:cNvSpPr>
            <a:spLocks noChangeShapeType="1"/>
          </p:cNvSpPr>
          <p:nvPr/>
        </p:nvSpPr>
        <p:spPr bwMode="auto">
          <a:xfrm flipV="1">
            <a:off x="4419600" y="4419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AR">
              <a:latin typeface="+mn-lt"/>
            </a:endParaRPr>
          </a:p>
        </p:txBody>
      </p:sp>
      <p:sp>
        <p:nvSpPr>
          <p:cNvPr id="42008" name="Line 24"/>
          <p:cNvSpPr>
            <a:spLocks noChangeShapeType="1"/>
          </p:cNvSpPr>
          <p:nvPr/>
        </p:nvSpPr>
        <p:spPr bwMode="auto">
          <a:xfrm flipV="1">
            <a:off x="4648200" y="4191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AR">
              <a:latin typeface="+mn-lt"/>
            </a:endParaRPr>
          </a:p>
        </p:txBody>
      </p:sp>
      <p:sp>
        <p:nvSpPr>
          <p:cNvPr id="42009" name="Line 25"/>
          <p:cNvSpPr>
            <a:spLocks noChangeShapeType="1"/>
          </p:cNvSpPr>
          <p:nvPr/>
        </p:nvSpPr>
        <p:spPr bwMode="auto">
          <a:xfrm flipV="1">
            <a:off x="4876800" y="4114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AR">
              <a:latin typeface="+mn-lt"/>
            </a:endParaRPr>
          </a:p>
        </p:txBody>
      </p:sp>
      <p:sp>
        <p:nvSpPr>
          <p:cNvPr id="42010" name="Line 26"/>
          <p:cNvSpPr>
            <a:spLocks noChangeShapeType="1"/>
          </p:cNvSpPr>
          <p:nvPr/>
        </p:nvSpPr>
        <p:spPr bwMode="auto">
          <a:xfrm flipV="1">
            <a:off x="5105400" y="4267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AR">
              <a:latin typeface="+mn-lt"/>
            </a:endParaRPr>
          </a:p>
        </p:txBody>
      </p:sp>
      <p:sp>
        <p:nvSpPr>
          <p:cNvPr id="42011" name="Line 27"/>
          <p:cNvSpPr>
            <a:spLocks noChangeShapeType="1"/>
          </p:cNvSpPr>
          <p:nvPr/>
        </p:nvSpPr>
        <p:spPr bwMode="auto">
          <a:xfrm flipV="1">
            <a:off x="1905000" y="30480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>
              <a:latin typeface="+mn-lt"/>
            </a:endParaRPr>
          </a:p>
        </p:txBody>
      </p:sp>
      <p:sp>
        <p:nvSpPr>
          <p:cNvPr id="42012" name="Line 28"/>
          <p:cNvSpPr>
            <a:spLocks noChangeShapeType="1"/>
          </p:cNvSpPr>
          <p:nvPr/>
        </p:nvSpPr>
        <p:spPr bwMode="auto">
          <a:xfrm>
            <a:off x="1905000" y="3886200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>
              <a:latin typeface="+mn-lt"/>
            </a:endParaRPr>
          </a:p>
        </p:txBody>
      </p:sp>
      <p:sp>
        <p:nvSpPr>
          <p:cNvPr id="42013" name="Freeform 29"/>
          <p:cNvSpPr>
            <a:spLocks/>
          </p:cNvSpPr>
          <p:nvPr/>
        </p:nvSpPr>
        <p:spPr bwMode="auto">
          <a:xfrm>
            <a:off x="1905000" y="3187700"/>
            <a:ext cx="3429000" cy="622300"/>
          </a:xfrm>
          <a:custGeom>
            <a:avLst/>
            <a:gdLst>
              <a:gd name="T0" fmla="*/ 0 w 2160"/>
              <a:gd name="T1" fmla="*/ 2147483647 h 392"/>
              <a:gd name="T2" fmla="*/ 2147483647 w 2160"/>
              <a:gd name="T3" fmla="*/ 2147483647 h 392"/>
              <a:gd name="T4" fmla="*/ 2147483647 w 2160"/>
              <a:gd name="T5" fmla="*/ 2147483647 h 392"/>
              <a:gd name="T6" fmla="*/ 2147483647 w 2160"/>
              <a:gd name="T7" fmla="*/ 2147483647 h 392"/>
              <a:gd name="T8" fmla="*/ 2147483647 w 2160"/>
              <a:gd name="T9" fmla="*/ 2147483647 h 392"/>
              <a:gd name="T10" fmla="*/ 2147483647 w 2160"/>
              <a:gd name="T11" fmla="*/ 2147483647 h 392"/>
              <a:gd name="T12" fmla="*/ 2147483647 w 2160"/>
              <a:gd name="T13" fmla="*/ 2147483647 h 3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0"/>
              <a:gd name="T22" fmla="*/ 0 h 392"/>
              <a:gd name="T23" fmla="*/ 2160 w 2160"/>
              <a:gd name="T24" fmla="*/ 392 h 39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" h="392">
                <a:moveTo>
                  <a:pt x="0" y="392"/>
                </a:moveTo>
                <a:cubicBezTo>
                  <a:pt x="128" y="236"/>
                  <a:pt x="256" y="80"/>
                  <a:pt x="384" y="56"/>
                </a:cubicBezTo>
                <a:cubicBezTo>
                  <a:pt x="512" y="32"/>
                  <a:pt x="648" y="232"/>
                  <a:pt x="768" y="248"/>
                </a:cubicBezTo>
                <a:cubicBezTo>
                  <a:pt x="888" y="264"/>
                  <a:pt x="992" y="144"/>
                  <a:pt x="1104" y="152"/>
                </a:cubicBezTo>
                <a:cubicBezTo>
                  <a:pt x="1216" y="160"/>
                  <a:pt x="1320" y="320"/>
                  <a:pt x="1440" y="296"/>
                </a:cubicBezTo>
                <a:cubicBezTo>
                  <a:pt x="1560" y="272"/>
                  <a:pt x="1704" y="16"/>
                  <a:pt x="1824" y="8"/>
                </a:cubicBezTo>
                <a:cubicBezTo>
                  <a:pt x="1944" y="0"/>
                  <a:pt x="2104" y="208"/>
                  <a:pt x="2160" y="248"/>
                </a:cubicBez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s-AR">
              <a:latin typeface="+mn-lt"/>
            </a:endParaRPr>
          </a:p>
        </p:txBody>
      </p:sp>
      <p:sp>
        <p:nvSpPr>
          <p:cNvPr id="42014" name="Text Box 30"/>
          <p:cNvSpPr txBox="1">
            <a:spLocks noChangeArrowheads="1"/>
          </p:cNvSpPr>
          <p:nvPr/>
        </p:nvSpPr>
        <p:spPr bwMode="auto">
          <a:xfrm>
            <a:off x="4876800" y="3886200"/>
            <a:ext cx="51488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latinLnBrk="1" hangingPunct="1"/>
            <a:r>
              <a:rPr kumimoji="1" lang="en-US" altLang="ko-KR" sz="1400" i="0">
                <a:latin typeface="+mn-lt"/>
                <a:ea typeface="Gulim" pitchFamily="34" charset="-127"/>
              </a:rPr>
              <a:t>time</a:t>
            </a:r>
          </a:p>
        </p:txBody>
      </p:sp>
      <p:sp>
        <p:nvSpPr>
          <p:cNvPr id="42015" name="Text Box 31"/>
          <p:cNvSpPr txBox="1">
            <a:spLocks noChangeArrowheads="1"/>
          </p:cNvSpPr>
          <p:nvPr/>
        </p:nvSpPr>
        <p:spPr bwMode="auto">
          <a:xfrm>
            <a:off x="1447800" y="3124200"/>
            <a:ext cx="5370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latinLnBrk="1" hangingPunct="1"/>
            <a:r>
              <a:rPr kumimoji="1" lang="en-US" altLang="ko-KR" sz="1400" i="0">
                <a:latin typeface="+mn-lt"/>
                <a:ea typeface="Gulim" pitchFamily="34" charset="-127"/>
              </a:rPr>
              <a:t>state</a:t>
            </a:r>
          </a:p>
        </p:txBody>
      </p:sp>
      <p:sp>
        <p:nvSpPr>
          <p:cNvPr id="42016" name="Line 32"/>
          <p:cNvSpPr>
            <a:spLocks noChangeShapeType="1"/>
          </p:cNvSpPr>
          <p:nvPr/>
        </p:nvSpPr>
        <p:spPr bwMode="auto">
          <a:xfrm flipV="1">
            <a:off x="2133600" y="3505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>
              <a:latin typeface="+mn-lt"/>
            </a:endParaRPr>
          </a:p>
        </p:txBody>
      </p:sp>
      <p:sp>
        <p:nvSpPr>
          <p:cNvPr id="42017" name="Line 33"/>
          <p:cNvSpPr>
            <a:spLocks noChangeShapeType="1"/>
          </p:cNvSpPr>
          <p:nvPr/>
        </p:nvSpPr>
        <p:spPr bwMode="auto">
          <a:xfrm>
            <a:off x="2133600" y="3505200"/>
            <a:ext cx="230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>
              <a:latin typeface="+mn-lt"/>
            </a:endParaRPr>
          </a:p>
        </p:txBody>
      </p:sp>
      <p:sp>
        <p:nvSpPr>
          <p:cNvPr id="42018" name="Line 34"/>
          <p:cNvSpPr>
            <a:spLocks noChangeShapeType="1"/>
          </p:cNvSpPr>
          <p:nvPr/>
        </p:nvSpPr>
        <p:spPr bwMode="auto">
          <a:xfrm flipV="1">
            <a:off x="2362200" y="3354388"/>
            <a:ext cx="1588" cy="150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>
              <a:latin typeface="+mn-lt"/>
            </a:endParaRPr>
          </a:p>
        </p:txBody>
      </p:sp>
      <p:sp>
        <p:nvSpPr>
          <p:cNvPr id="42019" name="Line 35"/>
          <p:cNvSpPr>
            <a:spLocks noChangeShapeType="1"/>
          </p:cNvSpPr>
          <p:nvPr/>
        </p:nvSpPr>
        <p:spPr bwMode="auto">
          <a:xfrm>
            <a:off x="2354263" y="3354388"/>
            <a:ext cx="24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>
              <a:latin typeface="+mn-lt"/>
            </a:endParaRPr>
          </a:p>
        </p:txBody>
      </p:sp>
      <p:sp>
        <p:nvSpPr>
          <p:cNvPr id="42020" name="Line 36"/>
          <p:cNvSpPr>
            <a:spLocks noChangeShapeType="1"/>
          </p:cNvSpPr>
          <p:nvPr/>
        </p:nvSpPr>
        <p:spPr bwMode="auto">
          <a:xfrm flipV="1">
            <a:off x="2590800" y="32766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>
              <a:latin typeface="+mn-lt"/>
            </a:endParaRPr>
          </a:p>
        </p:txBody>
      </p:sp>
      <p:sp>
        <p:nvSpPr>
          <p:cNvPr id="42021" name="Line 37"/>
          <p:cNvSpPr>
            <a:spLocks noChangeShapeType="1"/>
          </p:cNvSpPr>
          <p:nvPr/>
        </p:nvSpPr>
        <p:spPr bwMode="auto">
          <a:xfrm>
            <a:off x="2590800" y="3276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>
              <a:latin typeface="+mn-lt"/>
            </a:endParaRPr>
          </a:p>
        </p:txBody>
      </p:sp>
      <p:sp>
        <p:nvSpPr>
          <p:cNvPr id="42022" name="Line 38"/>
          <p:cNvSpPr>
            <a:spLocks noChangeShapeType="1"/>
          </p:cNvSpPr>
          <p:nvPr/>
        </p:nvSpPr>
        <p:spPr bwMode="auto">
          <a:xfrm>
            <a:off x="2819400" y="3276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>
              <a:latin typeface="+mn-lt"/>
            </a:endParaRPr>
          </a:p>
        </p:txBody>
      </p:sp>
      <p:sp>
        <p:nvSpPr>
          <p:cNvPr id="42023" name="Line 39"/>
          <p:cNvSpPr>
            <a:spLocks noChangeShapeType="1"/>
          </p:cNvSpPr>
          <p:nvPr/>
        </p:nvSpPr>
        <p:spPr bwMode="auto">
          <a:xfrm>
            <a:off x="2819400" y="3429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>
              <a:latin typeface="+mn-lt"/>
            </a:endParaRPr>
          </a:p>
        </p:txBody>
      </p:sp>
      <p:sp>
        <p:nvSpPr>
          <p:cNvPr id="42024" name="Line 40"/>
          <p:cNvSpPr>
            <a:spLocks noChangeShapeType="1"/>
          </p:cNvSpPr>
          <p:nvPr/>
        </p:nvSpPr>
        <p:spPr bwMode="auto">
          <a:xfrm>
            <a:off x="3048000" y="3429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>
              <a:latin typeface="+mn-lt"/>
            </a:endParaRPr>
          </a:p>
        </p:txBody>
      </p:sp>
      <p:sp>
        <p:nvSpPr>
          <p:cNvPr id="42025" name="Line 41"/>
          <p:cNvSpPr>
            <a:spLocks noChangeShapeType="1"/>
          </p:cNvSpPr>
          <p:nvPr/>
        </p:nvSpPr>
        <p:spPr bwMode="auto">
          <a:xfrm>
            <a:off x="3048000" y="3581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>
              <a:latin typeface="+mn-lt"/>
            </a:endParaRPr>
          </a:p>
        </p:txBody>
      </p:sp>
      <p:sp>
        <p:nvSpPr>
          <p:cNvPr id="42026" name="Line 42"/>
          <p:cNvSpPr>
            <a:spLocks noChangeShapeType="1"/>
          </p:cNvSpPr>
          <p:nvPr/>
        </p:nvSpPr>
        <p:spPr bwMode="auto">
          <a:xfrm>
            <a:off x="3495675" y="3435350"/>
            <a:ext cx="452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>
              <a:latin typeface="+mn-lt"/>
            </a:endParaRPr>
          </a:p>
        </p:txBody>
      </p:sp>
      <p:sp>
        <p:nvSpPr>
          <p:cNvPr id="42027" name="Line 43"/>
          <p:cNvSpPr>
            <a:spLocks noChangeShapeType="1"/>
          </p:cNvSpPr>
          <p:nvPr/>
        </p:nvSpPr>
        <p:spPr bwMode="auto">
          <a:xfrm>
            <a:off x="3957638" y="3424238"/>
            <a:ext cx="0" cy="150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>
              <a:latin typeface="+mn-lt"/>
            </a:endParaRPr>
          </a:p>
        </p:txBody>
      </p:sp>
      <p:sp>
        <p:nvSpPr>
          <p:cNvPr id="42028" name="Line 44"/>
          <p:cNvSpPr>
            <a:spLocks noChangeShapeType="1"/>
          </p:cNvSpPr>
          <p:nvPr/>
        </p:nvSpPr>
        <p:spPr bwMode="auto">
          <a:xfrm>
            <a:off x="3968750" y="3584575"/>
            <a:ext cx="23018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>
              <a:latin typeface="+mn-lt"/>
            </a:endParaRPr>
          </a:p>
        </p:txBody>
      </p:sp>
      <p:sp>
        <p:nvSpPr>
          <p:cNvPr id="42029" name="Line 45"/>
          <p:cNvSpPr>
            <a:spLocks noChangeShapeType="1"/>
          </p:cNvSpPr>
          <p:nvPr/>
        </p:nvSpPr>
        <p:spPr bwMode="auto">
          <a:xfrm>
            <a:off x="3506788" y="3444875"/>
            <a:ext cx="0" cy="141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>
              <a:latin typeface="+mn-lt"/>
            </a:endParaRPr>
          </a:p>
        </p:txBody>
      </p:sp>
      <p:sp>
        <p:nvSpPr>
          <p:cNvPr id="42030" name="Line 46"/>
          <p:cNvSpPr>
            <a:spLocks noChangeShapeType="1"/>
          </p:cNvSpPr>
          <p:nvPr/>
        </p:nvSpPr>
        <p:spPr bwMode="auto">
          <a:xfrm>
            <a:off x="4189413" y="3586163"/>
            <a:ext cx="0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>
              <a:latin typeface="+mn-lt"/>
            </a:endParaRPr>
          </a:p>
        </p:txBody>
      </p:sp>
      <p:sp>
        <p:nvSpPr>
          <p:cNvPr id="42031" name="Line 47"/>
          <p:cNvSpPr>
            <a:spLocks noChangeShapeType="1"/>
          </p:cNvSpPr>
          <p:nvPr/>
        </p:nvSpPr>
        <p:spPr bwMode="auto">
          <a:xfrm>
            <a:off x="4189413" y="3656013"/>
            <a:ext cx="230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>
              <a:latin typeface="+mn-lt"/>
            </a:endParaRPr>
          </a:p>
        </p:txBody>
      </p:sp>
      <p:sp>
        <p:nvSpPr>
          <p:cNvPr id="42032" name="Line 48"/>
          <p:cNvSpPr>
            <a:spLocks noChangeShapeType="1"/>
          </p:cNvSpPr>
          <p:nvPr/>
        </p:nvSpPr>
        <p:spPr bwMode="auto">
          <a:xfrm flipH="1" flipV="1">
            <a:off x="4427538" y="3505200"/>
            <a:ext cx="0" cy="150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>
              <a:latin typeface="+mn-lt"/>
            </a:endParaRPr>
          </a:p>
        </p:txBody>
      </p:sp>
      <p:sp>
        <p:nvSpPr>
          <p:cNvPr id="42033" name="Line 49"/>
          <p:cNvSpPr>
            <a:spLocks noChangeShapeType="1"/>
          </p:cNvSpPr>
          <p:nvPr/>
        </p:nvSpPr>
        <p:spPr bwMode="auto">
          <a:xfrm>
            <a:off x="4419600" y="3505200"/>
            <a:ext cx="260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>
              <a:latin typeface="+mn-lt"/>
            </a:endParaRPr>
          </a:p>
        </p:txBody>
      </p:sp>
      <p:sp>
        <p:nvSpPr>
          <p:cNvPr id="42034" name="Line 50"/>
          <p:cNvSpPr>
            <a:spLocks noChangeShapeType="1"/>
          </p:cNvSpPr>
          <p:nvPr/>
        </p:nvSpPr>
        <p:spPr bwMode="auto">
          <a:xfrm flipV="1">
            <a:off x="4649788" y="3294063"/>
            <a:ext cx="0" cy="211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>
              <a:latin typeface="+mn-lt"/>
            </a:endParaRPr>
          </a:p>
        </p:txBody>
      </p:sp>
      <p:sp>
        <p:nvSpPr>
          <p:cNvPr id="42035" name="Line 51"/>
          <p:cNvSpPr>
            <a:spLocks noChangeShapeType="1"/>
          </p:cNvSpPr>
          <p:nvPr/>
        </p:nvSpPr>
        <p:spPr bwMode="auto">
          <a:xfrm flipV="1">
            <a:off x="4649788" y="3282950"/>
            <a:ext cx="23177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>
              <a:latin typeface="+mn-lt"/>
            </a:endParaRPr>
          </a:p>
        </p:txBody>
      </p:sp>
      <p:sp>
        <p:nvSpPr>
          <p:cNvPr id="42036" name="Line 52"/>
          <p:cNvSpPr>
            <a:spLocks noChangeShapeType="1"/>
          </p:cNvSpPr>
          <p:nvPr/>
        </p:nvSpPr>
        <p:spPr bwMode="auto">
          <a:xfrm flipV="1">
            <a:off x="4876800" y="3200400"/>
            <a:ext cx="219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>
              <a:latin typeface="+mn-lt"/>
            </a:endParaRPr>
          </a:p>
        </p:txBody>
      </p:sp>
      <p:sp>
        <p:nvSpPr>
          <p:cNvPr id="42037" name="Line 53"/>
          <p:cNvSpPr>
            <a:spLocks noChangeShapeType="1"/>
          </p:cNvSpPr>
          <p:nvPr/>
        </p:nvSpPr>
        <p:spPr bwMode="auto">
          <a:xfrm>
            <a:off x="4891088" y="3214688"/>
            <a:ext cx="0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>
              <a:latin typeface="+mn-lt"/>
            </a:endParaRPr>
          </a:p>
        </p:txBody>
      </p:sp>
      <p:sp>
        <p:nvSpPr>
          <p:cNvPr id="42038" name="Line 54"/>
          <p:cNvSpPr>
            <a:spLocks noChangeShapeType="1"/>
          </p:cNvSpPr>
          <p:nvPr/>
        </p:nvSpPr>
        <p:spPr bwMode="auto">
          <a:xfrm>
            <a:off x="5100638" y="3205163"/>
            <a:ext cx="0" cy="179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>
              <a:latin typeface="+mn-lt"/>
            </a:endParaRPr>
          </a:p>
        </p:txBody>
      </p:sp>
      <p:sp>
        <p:nvSpPr>
          <p:cNvPr id="42039" name="Line 55"/>
          <p:cNvSpPr>
            <a:spLocks noChangeShapeType="1"/>
          </p:cNvSpPr>
          <p:nvPr/>
        </p:nvSpPr>
        <p:spPr bwMode="auto">
          <a:xfrm>
            <a:off x="5105400" y="3352800"/>
            <a:ext cx="209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>
              <a:latin typeface="+mn-lt"/>
            </a:endParaRPr>
          </a:p>
        </p:txBody>
      </p:sp>
      <p:sp>
        <p:nvSpPr>
          <p:cNvPr id="42040" name="Line 56"/>
          <p:cNvSpPr>
            <a:spLocks noChangeShapeType="1"/>
          </p:cNvSpPr>
          <p:nvPr/>
        </p:nvSpPr>
        <p:spPr bwMode="auto">
          <a:xfrm flipV="1">
            <a:off x="1905000" y="20574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>
              <a:latin typeface="+mn-lt"/>
            </a:endParaRPr>
          </a:p>
        </p:txBody>
      </p:sp>
      <p:sp>
        <p:nvSpPr>
          <p:cNvPr id="42041" name="Line 57"/>
          <p:cNvSpPr>
            <a:spLocks noChangeShapeType="1"/>
          </p:cNvSpPr>
          <p:nvPr/>
        </p:nvSpPr>
        <p:spPr bwMode="auto">
          <a:xfrm>
            <a:off x="1905000" y="2895600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>
              <a:latin typeface="+mn-lt"/>
            </a:endParaRPr>
          </a:p>
        </p:txBody>
      </p:sp>
      <p:sp>
        <p:nvSpPr>
          <p:cNvPr id="42042" name="Text Box 58"/>
          <p:cNvSpPr txBox="1">
            <a:spLocks noChangeArrowheads="1"/>
          </p:cNvSpPr>
          <p:nvPr/>
        </p:nvSpPr>
        <p:spPr bwMode="auto">
          <a:xfrm>
            <a:off x="5105400" y="2895600"/>
            <a:ext cx="51488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latinLnBrk="1" hangingPunct="1"/>
            <a:r>
              <a:rPr kumimoji="1" lang="en-US" altLang="ko-KR" sz="1400" i="0">
                <a:latin typeface="+mn-lt"/>
                <a:ea typeface="Gulim" pitchFamily="34" charset="-127"/>
              </a:rPr>
              <a:t>time</a:t>
            </a:r>
          </a:p>
        </p:txBody>
      </p:sp>
      <p:sp>
        <p:nvSpPr>
          <p:cNvPr id="42043" name="Text Box 59"/>
          <p:cNvSpPr txBox="1">
            <a:spLocks noChangeArrowheads="1"/>
          </p:cNvSpPr>
          <p:nvPr/>
        </p:nvSpPr>
        <p:spPr bwMode="auto">
          <a:xfrm>
            <a:off x="1447800" y="2133600"/>
            <a:ext cx="5370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latinLnBrk="1" hangingPunct="1"/>
            <a:r>
              <a:rPr kumimoji="1" lang="en-US" altLang="ko-KR" sz="1400" i="0">
                <a:latin typeface="+mn-lt"/>
                <a:ea typeface="Gulim" pitchFamily="34" charset="-127"/>
              </a:rPr>
              <a:t>state</a:t>
            </a:r>
          </a:p>
        </p:txBody>
      </p:sp>
      <p:sp>
        <p:nvSpPr>
          <p:cNvPr id="32828" name="AutoShape 60"/>
          <p:cNvSpPr>
            <a:spLocks noChangeArrowheads="1"/>
          </p:cNvSpPr>
          <p:nvPr/>
        </p:nvSpPr>
        <p:spPr bwMode="auto">
          <a:xfrm>
            <a:off x="914400" y="2514600"/>
            <a:ext cx="609600" cy="2514600"/>
          </a:xfrm>
          <a:prstGeom prst="upArrow">
            <a:avLst>
              <a:gd name="adj1" fmla="val 50000"/>
              <a:gd name="adj2" fmla="val 10312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vert270" wrap="none" anchor="ctr"/>
          <a:lstStyle/>
          <a:p>
            <a:pPr algn="ctr" eaLnBrk="1" latinLnBrk="1" hangingPunct="1">
              <a:defRPr/>
            </a:pPr>
            <a:r>
              <a:rPr kumimoji="1" lang="en-US" altLang="ko-KR" sz="1400" b="1" i="0" dirty="0">
                <a:solidFill>
                  <a:srgbClr val="FF3300"/>
                </a:solidFill>
                <a:latin typeface="+mn-lt"/>
                <a:ea typeface="굴림" pitchFamily="50" charset="-127"/>
                <a:cs typeface="+mn-cs"/>
              </a:rPr>
              <a:t>Higher Abstraction Level</a:t>
            </a:r>
          </a:p>
        </p:txBody>
      </p:sp>
      <p:sp>
        <p:nvSpPr>
          <p:cNvPr id="42045" name="Rectangle 61"/>
          <p:cNvSpPr>
            <a:spLocks noChangeArrowheads="1"/>
          </p:cNvSpPr>
          <p:nvPr/>
        </p:nvSpPr>
        <p:spPr bwMode="auto">
          <a:xfrm>
            <a:off x="6008688" y="2652713"/>
            <a:ext cx="6858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latinLnBrk="1" hangingPunct="1">
              <a:lnSpc>
                <a:spcPct val="90000"/>
              </a:lnSpc>
            </a:pPr>
            <a:r>
              <a:rPr kumimoji="1" lang="en-US" altLang="ko-KR" sz="1400" i="0">
                <a:latin typeface="+mn-lt"/>
                <a:ea typeface="Gulim" pitchFamily="34" charset="-127"/>
              </a:rPr>
              <a:t>S/W</a:t>
            </a:r>
          </a:p>
        </p:txBody>
      </p:sp>
      <p:sp>
        <p:nvSpPr>
          <p:cNvPr id="42046" name="Rectangle 62"/>
          <p:cNvSpPr>
            <a:spLocks noChangeArrowheads="1"/>
          </p:cNvSpPr>
          <p:nvPr/>
        </p:nvSpPr>
        <p:spPr bwMode="auto">
          <a:xfrm>
            <a:off x="6694488" y="2652713"/>
            <a:ext cx="1295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latinLnBrk="1" hangingPunct="1"/>
            <a:r>
              <a:rPr kumimoji="1" lang="en-US" altLang="ko-KR" sz="1400" b="1" i="0" dirty="0">
                <a:solidFill>
                  <a:schemeClr val="accent6">
                    <a:lumMod val="50000"/>
                  </a:schemeClr>
                </a:solidFill>
                <a:latin typeface="+mn-lt"/>
                <a:ea typeface="Gulim" pitchFamily="34" charset="-127"/>
              </a:rPr>
              <a:t>Real-time</a:t>
            </a:r>
          </a:p>
          <a:p>
            <a:pPr algn="ctr" eaLnBrk="1" latinLnBrk="1" hangingPunct="1"/>
            <a:r>
              <a:rPr kumimoji="1" lang="en-US" altLang="ko-KR" sz="1400" b="1" i="0" dirty="0">
                <a:solidFill>
                  <a:schemeClr val="accent6">
                    <a:lumMod val="50000"/>
                  </a:schemeClr>
                </a:solidFill>
                <a:latin typeface="+mn-lt"/>
                <a:ea typeface="Gulim" pitchFamily="34" charset="-127"/>
              </a:rPr>
              <a:t>program</a:t>
            </a:r>
            <a:endParaRPr kumimoji="1" lang="en-US" altLang="ko-KR" sz="1200" b="1" i="0" dirty="0">
              <a:solidFill>
                <a:schemeClr val="accent6">
                  <a:lumMod val="50000"/>
                </a:schemeClr>
              </a:solidFill>
              <a:latin typeface="+mn-lt"/>
              <a:ea typeface="Gulim" pitchFamily="34" charset="-127"/>
            </a:endParaRPr>
          </a:p>
        </p:txBody>
      </p:sp>
      <p:sp>
        <p:nvSpPr>
          <p:cNvPr id="42047" name="Rectangle 63"/>
          <p:cNvSpPr>
            <a:spLocks noChangeArrowheads="1"/>
          </p:cNvSpPr>
          <p:nvPr/>
        </p:nvSpPr>
        <p:spPr bwMode="auto">
          <a:xfrm>
            <a:off x="6694488" y="3186113"/>
            <a:ext cx="1295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latinLnBrk="1" hangingPunct="1"/>
            <a:r>
              <a:rPr kumimoji="1" lang="en-US" altLang="ko-KR" sz="1400" b="1" i="0">
                <a:solidFill>
                  <a:schemeClr val="accent6">
                    <a:lumMod val="50000"/>
                  </a:schemeClr>
                </a:solidFill>
                <a:latin typeface="+mn-lt"/>
                <a:ea typeface="Gulim" pitchFamily="34" charset="-127"/>
              </a:rPr>
              <a:t>Concurrent</a:t>
            </a:r>
          </a:p>
          <a:p>
            <a:pPr algn="ctr" eaLnBrk="1" latinLnBrk="1" hangingPunct="1"/>
            <a:r>
              <a:rPr kumimoji="1" lang="en-US" altLang="ko-KR" sz="1400" b="1" i="0">
                <a:solidFill>
                  <a:schemeClr val="accent6">
                    <a:lumMod val="50000"/>
                  </a:schemeClr>
                </a:solidFill>
                <a:latin typeface="+mn-lt"/>
                <a:ea typeface="Gulim" pitchFamily="34" charset="-127"/>
              </a:rPr>
              <a:t>program</a:t>
            </a:r>
          </a:p>
        </p:txBody>
      </p:sp>
      <p:sp>
        <p:nvSpPr>
          <p:cNvPr id="42048" name="Rectangle 64"/>
          <p:cNvSpPr>
            <a:spLocks noChangeArrowheads="1"/>
          </p:cNvSpPr>
          <p:nvPr/>
        </p:nvSpPr>
        <p:spPr bwMode="auto">
          <a:xfrm>
            <a:off x="6694488" y="3719513"/>
            <a:ext cx="1295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latinLnBrk="1" hangingPunct="1"/>
            <a:r>
              <a:rPr kumimoji="1" lang="en-US" altLang="ko-KR" sz="1400" b="1" i="0">
                <a:solidFill>
                  <a:schemeClr val="accent6">
                    <a:lumMod val="50000"/>
                  </a:schemeClr>
                </a:solidFill>
                <a:latin typeface="+mn-lt"/>
                <a:ea typeface="Gulim" pitchFamily="34" charset="-127"/>
              </a:rPr>
              <a:t>Sequential </a:t>
            </a:r>
          </a:p>
          <a:p>
            <a:pPr algn="ctr" eaLnBrk="1" latinLnBrk="1" hangingPunct="1"/>
            <a:r>
              <a:rPr kumimoji="1" lang="en-US" altLang="ko-KR" sz="1400" b="1" i="0">
                <a:solidFill>
                  <a:schemeClr val="accent6">
                    <a:lumMod val="50000"/>
                  </a:schemeClr>
                </a:solidFill>
                <a:latin typeface="+mn-lt"/>
                <a:ea typeface="Gulim" pitchFamily="34" charset="-127"/>
              </a:rPr>
              <a:t>program</a:t>
            </a:r>
          </a:p>
        </p:txBody>
      </p:sp>
      <p:sp>
        <p:nvSpPr>
          <p:cNvPr id="42049" name="Rectangle 65"/>
          <p:cNvSpPr>
            <a:spLocks noChangeArrowheads="1"/>
          </p:cNvSpPr>
          <p:nvPr/>
        </p:nvSpPr>
        <p:spPr bwMode="auto">
          <a:xfrm>
            <a:off x="6008688" y="4252913"/>
            <a:ext cx="1981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latinLnBrk="1" hangingPunct="1"/>
            <a:r>
              <a:rPr kumimoji="1" lang="en-US" altLang="ko-KR" sz="1400" i="0">
                <a:latin typeface="+mn-lt"/>
                <a:ea typeface="Gulim" pitchFamily="34" charset="-127"/>
              </a:rPr>
              <a:t>H/W</a:t>
            </a:r>
          </a:p>
        </p:txBody>
      </p:sp>
      <p:sp>
        <p:nvSpPr>
          <p:cNvPr id="42050" name="Text Box 66"/>
          <p:cNvSpPr txBox="1">
            <a:spLocks noChangeArrowheads="1"/>
          </p:cNvSpPr>
          <p:nvPr/>
        </p:nvSpPr>
        <p:spPr bwMode="auto">
          <a:xfrm>
            <a:off x="8294687" y="2678113"/>
            <a:ext cx="58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latinLnBrk="1" hangingPunct="1"/>
            <a:r>
              <a:rPr kumimoji="1" lang="en-US" altLang="ko-KR" sz="1200" i="0">
                <a:solidFill>
                  <a:srgbClr val="FF0000"/>
                </a:solidFill>
                <a:latin typeface="+mn-lt"/>
                <a:ea typeface="Gulim" pitchFamily="34" charset="-127"/>
              </a:rPr>
              <a:t>Timed</a:t>
            </a:r>
          </a:p>
          <a:p>
            <a:pPr eaLnBrk="1" latinLnBrk="1" hangingPunct="1"/>
            <a:r>
              <a:rPr kumimoji="1" lang="en-US" altLang="ko-KR" sz="1200" i="0">
                <a:solidFill>
                  <a:srgbClr val="FF0000"/>
                </a:solidFill>
                <a:latin typeface="+mn-lt"/>
                <a:ea typeface="Gulim" pitchFamily="34" charset="-127"/>
              </a:rPr>
              <a:t> DES</a:t>
            </a:r>
          </a:p>
        </p:txBody>
      </p:sp>
      <p:sp>
        <p:nvSpPr>
          <p:cNvPr id="42051" name="Text Box 67"/>
          <p:cNvSpPr txBox="1">
            <a:spLocks noChangeArrowheads="1"/>
          </p:cNvSpPr>
          <p:nvPr/>
        </p:nvSpPr>
        <p:spPr bwMode="auto">
          <a:xfrm>
            <a:off x="8294687" y="3186113"/>
            <a:ext cx="719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latinLnBrk="1" hangingPunct="1"/>
            <a:r>
              <a:rPr kumimoji="1" lang="en-US" altLang="ko-KR" sz="1200" i="0">
                <a:solidFill>
                  <a:srgbClr val="FF0000"/>
                </a:solidFill>
                <a:latin typeface="+mn-lt"/>
                <a:ea typeface="Gulim" pitchFamily="34" charset="-127"/>
              </a:rPr>
              <a:t>Untimed</a:t>
            </a:r>
          </a:p>
          <a:p>
            <a:pPr eaLnBrk="1" latinLnBrk="1" hangingPunct="1"/>
            <a:r>
              <a:rPr kumimoji="1" lang="en-US" altLang="ko-KR" sz="1200" i="0">
                <a:solidFill>
                  <a:srgbClr val="FF0000"/>
                </a:solidFill>
                <a:latin typeface="+mn-lt"/>
                <a:ea typeface="Gulim" pitchFamily="34" charset="-127"/>
              </a:rPr>
              <a:t> DES</a:t>
            </a:r>
          </a:p>
        </p:txBody>
      </p:sp>
      <p:sp>
        <p:nvSpPr>
          <p:cNvPr id="42052" name="Text Box 68"/>
          <p:cNvSpPr txBox="1">
            <a:spLocks noChangeArrowheads="1"/>
          </p:cNvSpPr>
          <p:nvPr/>
        </p:nvSpPr>
        <p:spPr bwMode="auto">
          <a:xfrm>
            <a:off x="8294687" y="3719513"/>
            <a:ext cx="885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latinLnBrk="1" hangingPunct="1"/>
            <a:r>
              <a:rPr kumimoji="1" lang="en-US" altLang="ko-KR" sz="1200" i="0">
                <a:solidFill>
                  <a:srgbClr val="FF0000"/>
                </a:solidFill>
                <a:latin typeface="+mn-lt"/>
                <a:ea typeface="Gulim" pitchFamily="34" charset="-127"/>
              </a:rPr>
              <a:t>Finite State</a:t>
            </a:r>
          </a:p>
          <a:p>
            <a:pPr eaLnBrk="1" latinLnBrk="1" hangingPunct="1"/>
            <a:r>
              <a:rPr kumimoji="1" lang="en-US" altLang="ko-KR" sz="1200" i="0">
                <a:solidFill>
                  <a:srgbClr val="FF0000"/>
                </a:solidFill>
                <a:latin typeface="+mn-lt"/>
                <a:ea typeface="Gulim" pitchFamily="34" charset="-127"/>
              </a:rPr>
              <a:t>Automata</a:t>
            </a:r>
          </a:p>
        </p:txBody>
      </p:sp>
      <p:sp>
        <p:nvSpPr>
          <p:cNvPr id="42053" name="Text Box 69"/>
          <p:cNvSpPr txBox="1">
            <a:spLocks noChangeArrowheads="1"/>
          </p:cNvSpPr>
          <p:nvPr/>
        </p:nvSpPr>
        <p:spPr bwMode="auto">
          <a:xfrm>
            <a:off x="8294687" y="4252913"/>
            <a:ext cx="6962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latinLnBrk="1" hangingPunct="1"/>
            <a:r>
              <a:rPr kumimoji="1" lang="en-US" altLang="ko-KR" sz="1200" i="0">
                <a:solidFill>
                  <a:srgbClr val="FF0000"/>
                </a:solidFill>
                <a:latin typeface="+mn-lt"/>
                <a:ea typeface="Gulim" pitchFamily="34" charset="-127"/>
              </a:rPr>
              <a:t>Diff. Eqn</a:t>
            </a:r>
          </a:p>
          <a:p>
            <a:pPr eaLnBrk="1" latinLnBrk="1" hangingPunct="1"/>
            <a:r>
              <a:rPr kumimoji="1" lang="en-US" altLang="ko-KR" sz="1200" i="0">
                <a:solidFill>
                  <a:srgbClr val="FF0000"/>
                </a:solidFill>
                <a:latin typeface="+mn-lt"/>
                <a:ea typeface="Gulim" pitchFamily="34" charset="-127"/>
              </a:rPr>
              <a:t>FSM</a:t>
            </a:r>
          </a:p>
        </p:txBody>
      </p:sp>
      <p:sp>
        <p:nvSpPr>
          <p:cNvPr id="42054" name="AutoShape 70"/>
          <p:cNvSpPr>
            <a:spLocks noChangeArrowheads="1"/>
          </p:cNvSpPr>
          <p:nvPr/>
        </p:nvSpPr>
        <p:spPr bwMode="auto">
          <a:xfrm>
            <a:off x="7989888" y="2805113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 altLang="en-US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2055" name="AutoShape 71"/>
          <p:cNvSpPr>
            <a:spLocks noChangeArrowheads="1"/>
          </p:cNvSpPr>
          <p:nvPr/>
        </p:nvSpPr>
        <p:spPr bwMode="auto">
          <a:xfrm>
            <a:off x="7993063" y="3297238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 altLang="en-US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2056" name="AutoShape 72"/>
          <p:cNvSpPr>
            <a:spLocks noChangeArrowheads="1"/>
          </p:cNvSpPr>
          <p:nvPr/>
        </p:nvSpPr>
        <p:spPr bwMode="auto">
          <a:xfrm>
            <a:off x="7989888" y="3795713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 altLang="en-US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2057" name="AutoShape 73"/>
          <p:cNvSpPr>
            <a:spLocks noChangeArrowheads="1"/>
          </p:cNvSpPr>
          <p:nvPr/>
        </p:nvSpPr>
        <p:spPr bwMode="auto">
          <a:xfrm>
            <a:off x="7996238" y="4375150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 altLang="en-US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2058" name="Text Box 74"/>
          <p:cNvSpPr txBox="1">
            <a:spLocks noChangeArrowheads="1"/>
          </p:cNvSpPr>
          <p:nvPr/>
        </p:nvSpPr>
        <p:spPr bwMode="auto">
          <a:xfrm>
            <a:off x="5580063" y="2138363"/>
            <a:ext cx="32176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latinLnBrk="1" hangingPunct="1"/>
            <a:r>
              <a:rPr kumimoji="1" lang="ko-KR" altLang="en-US" sz="1400" b="1" i="0" dirty="0">
                <a:latin typeface="+mn-lt"/>
                <a:ea typeface="Gulim" pitchFamily="34" charset="-127"/>
              </a:rPr>
              <a:t>&lt; </a:t>
            </a:r>
            <a:r>
              <a:rPr kumimoji="1" lang="en-US" altLang="ko-KR" sz="1400" b="1" i="0" dirty="0">
                <a:latin typeface="+mn-lt"/>
                <a:ea typeface="Gulim" pitchFamily="34" charset="-127"/>
              </a:rPr>
              <a:t>Multilevel Abstraction in System Design &gt;</a:t>
            </a:r>
          </a:p>
        </p:txBody>
      </p:sp>
      <p:sp>
        <p:nvSpPr>
          <p:cNvPr id="42059" name="Line 75"/>
          <p:cNvSpPr>
            <a:spLocks noChangeShapeType="1"/>
          </p:cNvSpPr>
          <p:nvPr/>
        </p:nvSpPr>
        <p:spPr bwMode="auto">
          <a:xfrm flipV="1">
            <a:off x="2133600" y="2514600"/>
            <a:ext cx="0" cy="361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AR">
              <a:latin typeface="+mn-lt"/>
            </a:endParaRPr>
          </a:p>
        </p:txBody>
      </p:sp>
      <p:sp>
        <p:nvSpPr>
          <p:cNvPr id="42060" name="Line 76"/>
          <p:cNvSpPr>
            <a:spLocks noChangeShapeType="1"/>
          </p:cNvSpPr>
          <p:nvPr/>
        </p:nvSpPr>
        <p:spPr bwMode="auto">
          <a:xfrm flipV="1">
            <a:off x="3048000" y="2590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AR">
              <a:latin typeface="+mn-lt"/>
            </a:endParaRPr>
          </a:p>
        </p:txBody>
      </p:sp>
      <p:sp>
        <p:nvSpPr>
          <p:cNvPr id="42061" name="Line 77"/>
          <p:cNvSpPr>
            <a:spLocks noChangeShapeType="1"/>
          </p:cNvSpPr>
          <p:nvPr/>
        </p:nvSpPr>
        <p:spPr bwMode="auto">
          <a:xfrm flipV="1">
            <a:off x="4876800" y="2209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AR">
              <a:latin typeface="+mn-lt"/>
            </a:endParaRPr>
          </a:p>
        </p:txBody>
      </p:sp>
      <p:sp>
        <p:nvSpPr>
          <p:cNvPr id="42062" name="Line 78"/>
          <p:cNvSpPr>
            <a:spLocks noChangeShapeType="1"/>
          </p:cNvSpPr>
          <p:nvPr/>
        </p:nvSpPr>
        <p:spPr bwMode="auto">
          <a:xfrm flipV="1">
            <a:off x="4267200" y="2667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AR">
              <a:latin typeface="+mn-lt"/>
            </a:endParaRPr>
          </a:p>
        </p:txBody>
      </p:sp>
      <p:sp>
        <p:nvSpPr>
          <p:cNvPr id="42063" name="Line 79"/>
          <p:cNvSpPr>
            <a:spLocks noChangeShapeType="1"/>
          </p:cNvSpPr>
          <p:nvPr/>
        </p:nvSpPr>
        <p:spPr bwMode="auto">
          <a:xfrm flipV="1">
            <a:off x="3733800" y="2438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AR">
              <a:latin typeface="+mn-lt"/>
            </a:endParaRPr>
          </a:p>
        </p:txBody>
      </p:sp>
      <p:sp>
        <p:nvSpPr>
          <p:cNvPr id="42064" name="Text Box 80"/>
          <p:cNvSpPr txBox="1">
            <a:spLocks noChangeArrowheads="1"/>
          </p:cNvSpPr>
          <p:nvPr/>
        </p:nvSpPr>
        <p:spPr bwMode="auto">
          <a:xfrm>
            <a:off x="1828800" y="2819400"/>
            <a:ext cx="5826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latinLnBrk="1" hangingPunct="1"/>
            <a:r>
              <a:rPr kumimoji="1" lang="en-US" altLang="ko-KR" sz="1200" b="1" i="0">
                <a:solidFill>
                  <a:srgbClr val="FF0000"/>
                </a:solidFill>
                <a:latin typeface="+mn-lt"/>
                <a:ea typeface="Gulim" pitchFamily="34" charset="-127"/>
              </a:rPr>
              <a:t>event</a:t>
            </a:r>
            <a:r>
              <a:rPr kumimoji="1" lang="en-US" altLang="ko-KR" sz="1200" b="1" i="0" baseline="-25000">
                <a:solidFill>
                  <a:srgbClr val="FF0000"/>
                </a:solidFill>
                <a:latin typeface="+mn-lt"/>
                <a:ea typeface="Gulim" pitchFamily="34" charset="-127"/>
              </a:rPr>
              <a:t>1</a:t>
            </a:r>
            <a:endParaRPr kumimoji="1" lang="en-US" altLang="ko-KR" sz="1200" i="0">
              <a:solidFill>
                <a:srgbClr val="FF0000"/>
              </a:solidFill>
              <a:latin typeface="+mn-lt"/>
              <a:ea typeface="Gulim" pitchFamily="34" charset="-127"/>
            </a:endParaRPr>
          </a:p>
        </p:txBody>
      </p:sp>
      <p:sp>
        <p:nvSpPr>
          <p:cNvPr id="42065" name="Text Box 81"/>
          <p:cNvSpPr txBox="1">
            <a:spLocks noChangeArrowheads="1"/>
          </p:cNvSpPr>
          <p:nvPr/>
        </p:nvSpPr>
        <p:spPr bwMode="auto">
          <a:xfrm>
            <a:off x="2743200" y="2819400"/>
            <a:ext cx="5826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latinLnBrk="1" hangingPunct="1"/>
            <a:r>
              <a:rPr kumimoji="1" lang="en-US" altLang="ko-KR" sz="1200" b="1" i="0">
                <a:solidFill>
                  <a:srgbClr val="FF0000"/>
                </a:solidFill>
                <a:latin typeface="+mn-lt"/>
                <a:ea typeface="Gulim" pitchFamily="34" charset="-127"/>
              </a:rPr>
              <a:t>event</a:t>
            </a:r>
            <a:r>
              <a:rPr kumimoji="1" lang="en-US" altLang="ko-KR" sz="1200" b="1" i="0" baseline="-25000">
                <a:solidFill>
                  <a:srgbClr val="FF0000"/>
                </a:solidFill>
                <a:latin typeface="+mn-lt"/>
                <a:ea typeface="Gulim" pitchFamily="34" charset="-127"/>
              </a:rPr>
              <a:t>2</a:t>
            </a:r>
            <a:endParaRPr kumimoji="1" lang="en-US" altLang="ko-KR" sz="1200" i="0">
              <a:solidFill>
                <a:srgbClr val="FF0000"/>
              </a:solidFill>
              <a:latin typeface="+mn-lt"/>
              <a:ea typeface="Gulim" pitchFamily="34" charset="-127"/>
            </a:endParaRPr>
          </a:p>
        </p:txBody>
      </p:sp>
      <p:sp>
        <p:nvSpPr>
          <p:cNvPr id="42066" name="Text Box 82"/>
          <p:cNvSpPr txBox="1">
            <a:spLocks noChangeArrowheads="1"/>
          </p:cNvSpPr>
          <p:nvPr/>
        </p:nvSpPr>
        <p:spPr bwMode="auto">
          <a:xfrm>
            <a:off x="3429000" y="2819400"/>
            <a:ext cx="5826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latinLnBrk="1" hangingPunct="1"/>
            <a:r>
              <a:rPr kumimoji="1" lang="en-US" altLang="ko-KR" sz="1200" b="1" i="0">
                <a:solidFill>
                  <a:srgbClr val="FF0000"/>
                </a:solidFill>
                <a:latin typeface="+mn-lt"/>
                <a:ea typeface="Gulim" pitchFamily="34" charset="-127"/>
              </a:rPr>
              <a:t>event</a:t>
            </a:r>
            <a:r>
              <a:rPr kumimoji="1" lang="en-US" altLang="ko-KR" sz="1200" b="1" i="0" baseline="-25000">
                <a:solidFill>
                  <a:srgbClr val="FF0000"/>
                </a:solidFill>
                <a:latin typeface="+mn-lt"/>
                <a:ea typeface="Gulim" pitchFamily="34" charset="-127"/>
              </a:rPr>
              <a:t>3</a:t>
            </a:r>
            <a:endParaRPr kumimoji="1" lang="en-US" altLang="ko-KR" sz="1200" i="0">
              <a:solidFill>
                <a:srgbClr val="FF0000"/>
              </a:solidFill>
              <a:latin typeface="+mn-lt"/>
              <a:ea typeface="Gulim" pitchFamily="34" charset="-127"/>
            </a:endParaRPr>
          </a:p>
        </p:txBody>
      </p:sp>
      <p:sp>
        <p:nvSpPr>
          <p:cNvPr id="42067" name="Text Box 83"/>
          <p:cNvSpPr txBox="1">
            <a:spLocks noChangeArrowheads="1"/>
          </p:cNvSpPr>
          <p:nvPr/>
        </p:nvSpPr>
        <p:spPr bwMode="auto">
          <a:xfrm>
            <a:off x="3962400" y="2819400"/>
            <a:ext cx="5826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latinLnBrk="1" hangingPunct="1"/>
            <a:r>
              <a:rPr kumimoji="1" lang="en-US" altLang="ko-KR" sz="1200" b="1" i="0">
                <a:solidFill>
                  <a:srgbClr val="FF0000"/>
                </a:solidFill>
                <a:latin typeface="+mn-lt"/>
                <a:ea typeface="Gulim" pitchFamily="34" charset="-127"/>
              </a:rPr>
              <a:t>event</a:t>
            </a:r>
            <a:r>
              <a:rPr kumimoji="1" lang="en-US" altLang="ko-KR" sz="1200" b="1" i="0" baseline="-25000">
                <a:solidFill>
                  <a:srgbClr val="FF0000"/>
                </a:solidFill>
                <a:latin typeface="+mn-lt"/>
                <a:ea typeface="Gulim" pitchFamily="34" charset="-127"/>
              </a:rPr>
              <a:t>4</a:t>
            </a:r>
            <a:endParaRPr kumimoji="1" lang="en-US" altLang="ko-KR" sz="1200" i="0">
              <a:solidFill>
                <a:srgbClr val="FF0000"/>
              </a:solidFill>
              <a:latin typeface="+mn-lt"/>
              <a:ea typeface="Gulim" pitchFamily="34" charset="-127"/>
            </a:endParaRPr>
          </a:p>
        </p:txBody>
      </p:sp>
      <p:sp>
        <p:nvSpPr>
          <p:cNvPr id="42068" name="Text Box 84"/>
          <p:cNvSpPr txBox="1">
            <a:spLocks noChangeArrowheads="1"/>
          </p:cNvSpPr>
          <p:nvPr/>
        </p:nvSpPr>
        <p:spPr bwMode="auto">
          <a:xfrm>
            <a:off x="4572000" y="2819400"/>
            <a:ext cx="5826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latinLnBrk="1" hangingPunct="1"/>
            <a:r>
              <a:rPr kumimoji="1" lang="en-US" altLang="ko-KR" sz="1200" b="1" i="0" dirty="0">
                <a:solidFill>
                  <a:srgbClr val="FF0000"/>
                </a:solidFill>
                <a:latin typeface="+mn-lt"/>
                <a:ea typeface="Gulim" pitchFamily="34" charset="-127"/>
              </a:rPr>
              <a:t>event</a:t>
            </a:r>
            <a:r>
              <a:rPr kumimoji="1" lang="en-US" altLang="ko-KR" sz="1200" b="1" i="0" baseline="-25000" dirty="0">
                <a:solidFill>
                  <a:srgbClr val="FF0000"/>
                </a:solidFill>
                <a:latin typeface="+mn-lt"/>
                <a:ea typeface="Gulim" pitchFamily="34" charset="-127"/>
              </a:rPr>
              <a:t>5</a:t>
            </a:r>
            <a:endParaRPr kumimoji="1" lang="en-US" altLang="ko-KR" sz="1200" i="0" dirty="0">
              <a:solidFill>
                <a:srgbClr val="FF0000"/>
              </a:solidFill>
              <a:latin typeface="+mn-lt"/>
              <a:ea typeface="Gulim" pitchFamily="34" charset="-127"/>
            </a:endParaRPr>
          </a:p>
        </p:txBody>
      </p:sp>
      <p:sp>
        <p:nvSpPr>
          <p:cNvPr id="42069" name="Line 85"/>
          <p:cNvSpPr>
            <a:spLocks noChangeShapeType="1"/>
          </p:cNvSpPr>
          <p:nvPr/>
        </p:nvSpPr>
        <p:spPr bwMode="auto">
          <a:xfrm>
            <a:off x="1905000" y="38100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>
              <a:latin typeface="+mn-lt"/>
            </a:endParaRPr>
          </a:p>
        </p:txBody>
      </p:sp>
      <p:sp>
        <p:nvSpPr>
          <p:cNvPr id="42070" name="Line 86"/>
          <p:cNvSpPr>
            <a:spLocks noChangeShapeType="1"/>
          </p:cNvSpPr>
          <p:nvPr/>
        </p:nvSpPr>
        <p:spPr bwMode="auto">
          <a:xfrm>
            <a:off x="1905000" y="3733800"/>
            <a:ext cx="35052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s-AR">
              <a:latin typeface="+mn-lt"/>
            </a:endParaRPr>
          </a:p>
        </p:txBody>
      </p:sp>
      <p:sp>
        <p:nvSpPr>
          <p:cNvPr id="42071" name="Line 87"/>
          <p:cNvSpPr>
            <a:spLocks noChangeShapeType="1"/>
          </p:cNvSpPr>
          <p:nvPr/>
        </p:nvSpPr>
        <p:spPr bwMode="auto">
          <a:xfrm>
            <a:off x="1905000" y="3657600"/>
            <a:ext cx="35052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s-AR">
              <a:latin typeface="+mn-lt"/>
            </a:endParaRPr>
          </a:p>
        </p:txBody>
      </p:sp>
      <p:sp>
        <p:nvSpPr>
          <p:cNvPr id="42072" name="Line 88"/>
          <p:cNvSpPr>
            <a:spLocks noChangeShapeType="1"/>
          </p:cNvSpPr>
          <p:nvPr/>
        </p:nvSpPr>
        <p:spPr bwMode="auto">
          <a:xfrm>
            <a:off x="1905000" y="3581400"/>
            <a:ext cx="35052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s-AR">
              <a:latin typeface="+mn-lt"/>
            </a:endParaRPr>
          </a:p>
        </p:txBody>
      </p:sp>
      <p:sp>
        <p:nvSpPr>
          <p:cNvPr id="42073" name="Line 89"/>
          <p:cNvSpPr>
            <a:spLocks noChangeShapeType="1"/>
          </p:cNvSpPr>
          <p:nvPr/>
        </p:nvSpPr>
        <p:spPr bwMode="auto">
          <a:xfrm>
            <a:off x="1905000" y="3505200"/>
            <a:ext cx="35052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s-AR">
              <a:latin typeface="+mn-lt"/>
            </a:endParaRPr>
          </a:p>
        </p:txBody>
      </p:sp>
      <p:sp>
        <p:nvSpPr>
          <p:cNvPr id="42074" name="Line 90"/>
          <p:cNvSpPr>
            <a:spLocks noChangeShapeType="1"/>
          </p:cNvSpPr>
          <p:nvPr/>
        </p:nvSpPr>
        <p:spPr bwMode="auto">
          <a:xfrm>
            <a:off x="1905000" y="3429000"/>
            <a:ext cx="35052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s-AR">
              <a:latin typeface="+mn-lt"/>
            </a:endParaRPr>
          </a:p>
        </p:txBody>
      </p:sp>
      <p:sp>
        <p:nvSpPr>
          <p:cNvPr id="42075" name="Line 91"/>
          <p:cNvSpPr>
            <a:spLocks noChangeShapeType="1"/>
          </p:cNvSpPr>
          <p:nvPr/>
        </p:nvSpPr>
        <p:spPr bwMode="auto">
          <a:xfrm>
            <a:off x="1905000" y="3352800"/>
            <a:ext cx="35052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s-AR">
              <a:latin typeface="+mn-lt"/>
            </a:endParaRPr>
          </a:p>
        </p:txBody>
      </p:sp>
      <p:sp>
        <p:nvSpPr>
          <p:cNvPr id="42076" name="Line 92"/>
          <p:cNvSpPr>
            <a:spLocks noChangeShapeType="1"/>
          </p:cNvSpPr>
          <p:nvPr/>
        </p:nvSpPr>
        <p:spPr bwMode="auto">
          <a:xfrm>
            <a:off x="1905000" y="3276600"/>
            <a:ext cx="35052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s-AR">
              <a:latin typeface="+mn-lt"/>
            </a:endParaRPr>
          </a:p>
        </p:txBody>
      </p:sp>
      <p:sp>
        <p:nvSpPr>
          <p:cNvPr id="42077" name="Line 93"/>
          <p:cNvSpPr>
            <a:spLocks noChangeShapeType="1"/>
          </p:cNvSpPr>
          <p:nvPr/>
        </p:nvSpPr>
        <p:spPr bwMode="auto">
          <a:xfrm>
            <a:off x="1905000" y="3200400"/>
            <a:ext cx="35052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s-AR">
              <a:latin typeface="+mn-lt"/>
            </a:endParaRPr>
          </a:p>
        </p:txBody>
      </p:sp>
      <p:sp>
        <p:nvSpPr>
          <p:cNvPr id="95" name="Content Placeholder 9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Different </a:t>
            </a:r>
            <a:r>
              <a:rPr lang="en-US" altLang="ko-KR" dirty="0">
                <a:solidFill>
                  <a:srgbClr val="FF0000"/>
                </a:solidFill>
              </a:rPr>
              <a:t>Abstraction Levels </a:t>
            </a:r>
            <a:r>
              <a:rPr lang="en-US" altLang="ko-KR" dirty="0"/>
              <a:t>of a Dynamic System</a:t>
            </a:r>
          </a:p>
          <a:p>
            <a:pPr>
              <a:defRPr/>
            </a:pPr>
            <a:endParaRPr lang="es-AR" b="1" dirty="0">
              <a:solidFill>
                <a:srgbClr val="FF0000"/>
              </a:solidFill>
            </a:endParaRPr>
          </a:p>
        </p:txBody>
      </p:sp>
      <p:sp>
        <p:nvSpPr>
          <p:cNvPr id="41054" name="Rectangle 9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err="1" smtClean="0"/>
              <a:t>Multiformalism</a:t>
            </a:r>
            <a:r>
              <a:rPr lang="en-US" altLang="en-US" dirty="0" smtClean="0"/>
              <a:t> utility</a:t>
            </a:r>
          </a:p>
        </p:txBody>
      </p:sp>
      <p:sp>
        <p:nvSpPr>
          <p:cNvPr id="100" name="Text Placeholder 9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01" name="Text Placeholder 10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9"/>
          <p:cNvSpPr>
            <a:spLocks noGrp="1"/>
          </p:cNvSpPr>
          <p:nvPr>
            <p:ph idx="1"/>
          </p:nvPr>
        </p:nvSpPr>
        <p:spPr>
          <a:xfrm>
            <a:off x="152400" y="838200"/>
            <a:ext cx="8991600" cy="5638799"/>
          </a:xfrm>
        </p:spPr>
        <p:txBody>
          <a:bodyPr/>
          <a:lstStyle/>
          <a:p>
            <a:r>
              <a:rPr lang="en-US" altLang="en-US" dirty="0" smtClean="0"/>
              <a:t>Hybrid </a:t>
            </a:r>
            <a:r>
              <a:rPr lang="en-US" altLang="en-US" dirty="0" smtClean="0"/>
              <a:t>Systems</a:t>
            </a:r>
          </a:p>
          <a:p>
            <a:r>
              <a:rPr lang="en-US" altLang="en-US" dirty="0" smtClean="0"/>
              <a:t>	Problematic for classic discrete </a:t>
            </a:r>
            <a:r>
              <a:rPr lang="en-US" altLang="en-US" dirty="0" err="1" smtClean="0">
                <a:solidFill>
                  <a:srgbClr val="FF0000"/>
                </a:solidFill>
              </a:rPr>
              <a:t>Discrete</a:t>
            </a:r>
            <a:r>
              <a:rPr lang="en-US" altLang="en-US" dirty="0" smtClean="0">
                <a:solidFill>
                  <a:srgbClr val="FF0000"/>
                </a:solidFill>
              </a:rPr>
              <a:t> Time </a:t>
            </a:r>
            <a:r>
              <a:rPr lang="en-US" altLang="en-US" dirty="0" smtClean="0"/>
              <a:t>methods. Among other reasons, due to the difficult/costly handling of </a:t>
            </a:r>
            <a:r>
              <a:rPr lang="en-US" altLang="en-US" dirty="0" smtClean="0">
                <a:solidFill>
                  <a:srgbClr val="FF0000"/>
                </a:solidFill>
              </a:rPr>
              <a:t>Discrete Events</a:t>
            </a:r>
            <a:r>
              <a:rPr lang="en-US" altLang="en-US" dirty="0" smtClean="0"/>
              <a:t>.</a:t>
            </a:r>
          </a:p>
          <a:p>
            <a:endParaRPr lang="en-US" dirty="0"/>
          </a:p>
        </p:txBody>
      </p:sp>
      <p:sp>
        <p:nvSpPr>
          <p:cNvPr id="41986" name="Rectangle 9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err="1" smtClean="0"/>
              <a:t>Multiformalism</a:t>
            </a:r>
            <a:r>
              <a:rPr lang="en-US" altLang="en-US" dirty="0" smtClean="0"/>
              <a:t> utility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3"/>
          </p:nvPr>
        </p:nvSpPr>
        <p:spPr>
          <a:xfrm>
            <a:off x="0" y="6580584"/>
            <a:ext cx="9144000" cy="304800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296758" y="2060848"/>
            <a:ext cx="9878333" cy="4566405"/>
            <a:chOff x="-60525" y="2162571"/>
            <a:chExt cx="10284025" cy="4753942"/>
          </a:xfrm>
        </p:grpSpPr>
        <p:sp>
          <p:nvSpPr>
            <p:cNvPr id="43015" name="Rectangle 97"/>
            <p:cNvSpPr>
              <a:spLocks noChangeArrowheads="1"/>
            </p:cNvSpPr>
            <p:nvPr/>
          </p:nvSpPr>
          <p:spPr bwMode="auto">
            <a:xfrm>
              <a:off x="6119613" y="5229621"/>
              <a:ext cx="2736850" cy="67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en-US" sz="1800" i="0" dirty="0">
                  <a:solidFill>
                    <a:srgbClr val="FF3300"/>
                  </a:solidFill>
                  <a:latin typeface="+mn-lt"/>
                </a:rPr>
                <a:t>Discrete-Event process,</a:t>
              </a:r>
            </a:p>
            <a:p>
              <a:pPr eaLnBrk="1" hangingPunct="1"/>
              <a:r>
                <a:rPr lang="en-US" altLang="en-US" sz="1800" i="0" dirty="0">
                  <a:solidFill>
                    <a:srgbClr val="FF3300"/>
                  </a:solidFill>
                  <a:latin typeface="+mn-lt"/>
                </a:rPr>
                <a:t>State Chart.</a:t>
              </a:r>
            </a:p>
          </p:txBody>
        </p:sp>
        <p:sp>
          <p:nvSpPr>
            <p:cNvPr id="43016" name="Line 98"/>
            <p:cNvSpPr>
              <a:spLocks noChangeShapeType="1"/>
            </p:cNvSpPr>
            <p:nvPr/>
          </p:nvSpPr>
          <p:spPr bwMode="auto">
            <a:xfrm>
              <a:off x="2592188" y="3069034"/>
              <a:ext cx="10080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43017" name="Line 99"/>
            <p:cNvSpPr>
              <a:spLocks noChangeShapeType="1"/>
            </p:cNvSpPr>
            <p:nvPr/>
          </p:nvSpPr>
          <p:spPr bwMode="auto">
            <a:xfrm>
              <a:off x="2592188" y="4435871"/>
              <a:ext cx="863600" cy="4333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+mn-lt"/>
              </a:endParaRPr>
            </a:p>
          </p:txBody>
        </p:sp>
        <p:pic>
          <p:nvPicPr>
            <p:cNvPr id="43020" name="Picture 10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471913" y="2492771"/>
              <a:ext cx="3546475" cy="24796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3021" name="Picture 10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57238" y="2162571"/>
              <a:ext cx="2754313" cy="1554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022" name="Rectangle 104"/>
            <p:cNvSpPr>
              <a:spLocks noChangeArrowheads="1"/>
            </p:cNvSpPr>
            <p:nvPr/>
          </p:nvSpPr>
          <p:spPr bwMode="auto">
            <a:xfrm>
              <a:off x="5651501" y="6243638"/>
              <a:ext cx="4571999" cy="67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en-US" sz="1800" i="0" dirty="0">
                  <a:solidFill>
                    <a:srgbClr val="FF3300"/>
                  </a:solidFill>
                  <a:latin typeface="+mn-lt"/>
                </a:rPr>
                <a:t>Physical process,</a:t>
              </a:r>
            </a:p>
            <a:p>
              <a:pPr eaLnBrk="1" hangingPunct="1"/>
              <a:r>
                <a:rPr lang="en-US" altLang="en-US" sz="1800" i="0" dirty="0">
                  <a:solidFill>
                    <a:srgbClr val="FF3300"/>
                  </a:solidFill>
                  <a:latin typeface="+mn-lt"/>
                </a:rPr>
                <a:t>Differential Equations.</a:t>
              </a:r>
            </a:p>
          </p:txBody>
        </p:sp>
        <p:pic>
          <p:nvPicPr>
            <p:cNvPr id="43023" name="Picture 10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46605" y="4077096"/>
              <a:ext cx="3343275" cy="2563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024" name="Line 106"/>
            <p:cNvSpPr>
              <a:spLocks noChangeShapeType="1"/>
            </p:cNvSpPr>
            <p:nvPr/>
          </p:nvSpPr>
          <p:spPr bwMode="auto">
            <a:xfrm>
              <a:off x="5592563" y="4972446"/>
              <a:ext cx="3311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Dot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43025" name="Line 107"/>
            <p:cNvSpPr>
              <a:spLocks noChangeShapeType="1"/>
            </p:cNvSpPr>
            <p:nvPr/>
          </p:nvSpPr>
          <p:spPr bwMode="auto">
            <a:xfrm>
              <a:off x="4897238" y="2996010"/>
              <a:ext cx="863600" cy="730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43026" name="Line 108"/>
            <p:cNvSpPr>
              <a:spLocks noChangeShapeType="1"/>
            </p:cNvSpPr>
            <p:nvPr/>
          </p:nvSpPr>
          <p:spPr bwMode="auto">
            <a:xfrm flipH="1">
              <a:off x="4240366" y="3861196"/>
              <a:ext cx="1952273" cy="696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43027" name="Line 109"/>
            <p:cNvSpPr>
              <a:spLocks noChangeShapeType="1"/>
            </p:cNvSpPr>
            <p:nvPr/>
          </p:nvSpPr>
          <p:spPr bwMode="auto">
            <a:xfrm flipH="1" flipV="1">
              <a:off x="4787701" y="5589984"/>
              <a:ext cx="1296987" cy="719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43028" name="Line 110"/>
            <p:cNvSpPr>
              <a:spLocks noChangeShapeType="1"/>
            </p:cNvSpPr>
            <p:nvPr/>
          </p:nvSpPr>
          <p:spPr bwMode="auto">
            <a:xfrm flipV="1">
              <a:off x="7021313" y="5013721"/>
              <a:ext cx="0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43029" name="Oval 111"/>
            <p:cNvSpPr>
              <a:spLocks noChangeArrowheads="1"/>
            </p:cNvSpPr>
            <p:nvPr/>
          </p:nvSpPr>
          <p:spPr bwMode="auto">
            <a:xfrm>
              <a:off x="6168826" y="3653234"/>
              <a:ext cx="287337" cy="287337"/>
            </a:xfrm>
            <a:prstGeom prst="ellipse">
              <a:avLst/>
            </a:prstGeom>
            <a:solidFill>
              <a:schemeClr val="folHlink">
                <a:alpha val="34901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 dirty="0">
                <a:latin typeface="+mn-lt"/>
              </a:endParaRPr>
            </a:p>
          </p:txBody>
        </p:sp>
        <p:sp>
          <p:nvSpPr>
            <p:cNvPr id="43030" name="Oval 112"/>
            <p:cNvSpPr>
              <a:spLocks noChangeArrowheads="1"/>
            </p:cNvSpPr>
            <p:nvPr/>
          </p:nvSpPr>
          <p:spPr bwMode="auto">
            <a:xfrm>
              <a:off x="2625416" y="4256791"/>
              <a:ext cx="1851025" cy="1851025"/>
            </a:xfrm>
            <a:prstGeom prst="ellipse">
              <a:avLst/>
            </a:prstGeom>
            <a:solidFill>
              <a:schemeClr val="folHlink">
                <a:alpha val="1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 dirty="0">
                <a:latin typeface="+mn-lt"/>
              </a:endParaRPr>
            </a:p>
          </p:txBody>
        </p:sp>
        <p:sp>
          <p:nvSpPr>
            <p:cNvPr id="43031" name="Text Box 96"/>
            <p:cNvSpPr txBox="1">
              <a:spLocks noChangeArrowheads="1"/>
            </p:cNvSpPr>
            <p:nvPr/>
          </p:nvSpPr>
          <p:spPr bwMode="auto">
            <a:xfrm>
              <a:off x="-60525" y="5797002"/>
              <a:ext cx="8964613" cy="416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en-US" sz="2000" i="0" dirty="0" smtClean="0">
                  <a:latin typeface="+mn-lt"/>
                </a:rPr>
                <a:t>(Juan de Lara, 2005)</a:t>
              </a:r>
              <a:endParaRPr lang="en-US" altLang="en-US" sz="2000" i="0" dirty="0">
                <a:latin typeface="+mn-lt"/>
              </a:endParaRPr>
            </a:p>
          </p:txBody>
        </p:sp>
        <p:sp>
          <p:nvSpPr>
            <p:cNvPr id="43032" name="Rectangle 113"/>
            <p:cNvSpPr>
              <a:spLocks noChangeArrowheads="1"/>
            </p:cNvSpPr>
            <p:nvPr/>
          </p:nvSpPr>
          <p:spPr bwMode="auto">
            <a:xfrm>
              <a:off x="828476" y="2565796"/>
              <a:ext cx="4571999" cy="961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en-US" sz="1800" i="0" dirty="0">
                  <a:solidFill>
                    <a:srgbClr val="FF3300"/>
                  </a:solidFill>
                  <a:latin typeface="+mn-lt"/>
                </a:rPr>
                <a:t>Real Process,</a:t>
              </a:r>
            </a:p>
            <a:p>
              <a:pPr eaLnBrk="1" hangingPunct="1"/>
              <a:r>
                <a:rPr lang="en-US" altLang="en-US" sz="1800" i="0" dirty="0">
                  <a:solidFill>
                    <a:srgbClr val="FF3300"/>
                  </a:solidFill>
                  <a:latin typeface="+mn-lt"/>
                </a:rPr>
                <a:t>Conceptual</a:t>
              </a:r>
            </a:p>
            <a:p>
              <a:pPr eaLnBrk="1" hangingPunct="1"/>
              <a:r>
                <a:rPr lang="en-US" altLang="en-US" sz="1800" i="0" dirty="0">
                  <a:solidFill>
                    <a:srgbClr val="FF3300"/>
                  </a:solidFill>
                  <a:latin typeface="+mn-lt"/>
                </a:rPr>
                <a:t>Model.</a:t>
              </a:r>
            </a:p>
          </p:txBody>
        </p:sp>
        <p:sp>
          <p:nvSpPr>
            <p:cNvPr id="43033" name="Line 114"/>
            <p:cNvSpPr>
              <a:spLocks noChangeShapeType="1"/>
            </p:cNvSpPr>
            <p:nvPr/>
          </p:nvSpPr>
          <p:spPr bwMode="auto">
            <a:xfrm flipV="1">
              <a:off x="1979413" y="3213496"/>
              <a:ext cx="4333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+mn-lt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ontent Placeholder 3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3035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Example: hierarchical control</a:t>
            </a:r>
          </a:p>
        </p:txBody>
      </p:sp>
      <p:sp>
        <p:nvSpPr>
          <p:cNvPr id="38" name="Text Placeholder 3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AR"/>
          </a:p>
        </p:txBody>
      </p:sp>
      <p:grpSp>
        <p:nvGrpSpPr>
          <p:cNvPr id="33" name="Group 32"/>
          <p:cNvGrpSpPr/>
          <p:nvPr/>
        </p:nvGrpSpPr>
        <p:grpSpPr>
          <a:xfrm>
            <a:off x="1619672" y="1643063"/>
            <a:ext cx="5830674" cy="3903464"/>
            <a:chOff x="2285650" y="1643063"/>
            <a:chExt cx="5830674" cy="3903464"/>
          </a:xfrm>
        </p:grpSpPr>
        <p:sp>
          <p:nvSpPr>
            <p:cNvPr id="44034" name="Oval 3"/>
            <p:cNvSpPr>
              <a:spLocks noChangeArrowheads="1"/>
            </p:cNvSpPr>
            <p:nvPr/>
          </p:nvSpPr>
          <p:spPr bwMode="auto">
            <a:xfrm>
              <a:off x="4572000" y="1643063"/>
              <a:ext cx="1524000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latinLnBrk="1" hangingPunct="1"/>
              <a:r>
                <a:rPr kumimoji="1" lang="en-US" altLang="ko-KR" sz="1400" b="1" i="0">
                  <a:latin typeface="+mn-lt"/>
                  <a:ea typeface="Gulim" pitchFamily="34" charset="-127"/>
                </a:rPr>
                <a:t>Operator</a:t>
              </a:r>
            </a:p>
          </p:txBody>
        </p:sp>
        <p:sp>
          <p:nvSpPr>
            <p:cNvPr id="44035" name="Rectangle 4"/>
            <p:cNvSpPr>
              <a:spLocks noChangeArrowheads="1"/>
            </p:cNvSpPr>
            <p:nvPr/>
          </p:nvSpPr>
          <p:spPr bwMode="auto">
            <a:xfrm>
              <a:off x="4495800" y="2328863"/>
              <a:ext cx="16764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latinLnBrk="1" hangingPunct="1"/>
              <a:r>
                <a:rPr kumimoji="1" lang="en-US" altLang="ko-KR" sz="1400" i="0" dirty="0">
                  <a:latin typeface="+mn-lt"/>
                  <a:ea typeface="Gulim" pitchFamily="34" charset="-127"/>
                </a:rPr>
                <a:t>Planning/scheduling</a:t>
              </a:r>
            </a:p>
          </p:txBody>
        </p:sp>
        <p:sp>
          <p:nvSpPr>
            <p:cNvPr id="44036" name="AutoShape 5"/>
            <p:cNvSpPr>
              <a:spLocks noChangeArrowheads="1"/>
            </p:cNvSpPr>
            <p:nvPr/>
          </p:nvSpPr>
          <p:spPr bwMode="auto">
            <a:xfrm>
              <a:off x="5181600" y="2100263"/>
              <a:ext cx="381000" cy="228600"/>
            </a:xfrm>
            <a:prstGeom prst="downArrow">
              <a:avLst>
                <a:gd name="adj1" fmla="val 50000"/>
                <a:gd name="adj2" fmla="val 25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s-AR" altLang="en-US">
                <a:latin typeface="+mn-lt"/>
              </a:endParaRPr>
            </a:p>
          </p:txBody>
        </p:sp>
        <p:sp>
          <p:nvSpPr>
            <p:cNvPr id="44037" name="Rectangle 6"/>
            <p:cNvSpPr>
              <a:spLocks noChangeArrowheads="1"/>
            </p:cNvSpPr>
            <p:nvPr/>
          </p:nvSpPr>
          <p:spPr bwMode="auto">
            <a:xfrm>
              <a:off x="4495800" y="3167063"/>
              <a:ext cx="16764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latinLnBrk="1" hangingPunct="1"/>
              <a:r>
                <a:rPr kumimoji="1" lang="en-US" altLang="ko-KR" sz="1400" i="0" dirty="0">
                  <a:latin typeface="+mn-lt"/>
                  <a:ea typeface="Gulim" pitchFamily="34" charset="-127"/>
                </a:rPr>
                <a:t>Discrete Event</a:t>
              </a:r>
            </a:p>
            <a:p>
              <a:pPr algn="ctr" eaLnBrk="1" latinLnBrk="1" hangingPunct="1"/>
              <a:r>
                <a:rPr kumimoji="1" lang="en-US" altLang="ko-KR" sz="1400" i="0" dirty="0">
                  <a:latin typeface="+mn-lt"/>
                  <a:ea typeface="Gulim" pitchFamily="34" charset="-127"/>
                </a:rPr>
                <a:t>Controller</a:t>
              </a:r>
            </a:p>
          </p:txBody>
        </p:sp>
        <p:sp>
          <p:nvSpPr>
            <p:cNvPr id="44038" name="Rectangle 7"/>
            <p:cNvSpPr>
              <a:spLocks noChangeArrowheads="1"/>
            </p:cNvSpPr>
            <p:nvPr/>
          </p:nvSpPr>
          <p:spPr bwMode="auto">
            <a:xfrm>
              <a:off x="4495800" y="4005263"/>
              <a:ext cx="16764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latinLnBrk="1" hangingPunct="1"/>
              <a:r>
                <a:rPr kumimoji="1" lang="en-US" altLang="ko-KR" sz="1400" i="0" dirty="0">
                  <a:latin typeface="+mn-lt"/>
                  <a:ea typeface="Gulim" pitchFamily="34" charset="-127"/>
                </a:rPr>
                <a:t>PID controller</a:t>
              </a:r>
            </a:p>
            <a:p>
              <a:pPr algn="ctr" eaLnBrk="1" latinLnBrk="1" hangingPunct="1"/>
              <a:r>
                <a:rPr kumimoji="1" lang="en-US" altLang="ko-KR" sz="1400" i="0" dirty="0">
                  <a:latin typeface="+mn-lt"/>
                  <a:ea typeface="Gulim" pitchFamily="34" charset="-127"/>
                </a:rPr>
                <a:t>analog/digital</a:t>
              </a:r>
            </a:p>
          </p:txBody>
        </p:sp>
        <p:sp>
          <p:nvSpPr>
            <p:cNvPr id="44039" name="Oval 8"/>
            <p:cNvSpPr>
              <a:spLocks noChangeArrowheads="1"/>
            </p:cNvSpPr>
            <p:nvPr/>
          </p:nvSpPr>
          <p:spPr bwMode="auto">
            <a:xfrm>
              <a:off x="4572000" y="4843463"/>
              <a:ext cx="1524000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latinLnBrk="1" hangingPunct="1"/>
              <a:r>
                <a:rPr kumimoji="1" lang="en-US" altLang="ko-KR" sz="1400" b="1" i="0">
                  <a:latin typeface="+mn-lt"/>
                  <a:ea typeface="Gulim" pitchFamily="34" charset="-127"/>
                </a:rPr>
                <a:t>Plant</a:t>
              </a:r>
            </a:p>
          </p:txBody>
        </p:sp>
        <p:sp>
          <p:nvSpPr>
            <p:cNvPr id="44040" name="AutoShape 9"/>
            <p:cNvSpPr>
              <a:spLocks noChangeArrowheads="1"/>
            </p:cNvSpPr>
            <p:nvPr/>
          </p:nvSpPr>
          <p:spPr bwMode="auto">
            <a:xfrm>
              <a:off x="4724400" y="2862263"/>
              <a:ext cx="381000" cy="304800"/>
            </a:xfrm>
            <a:prstGeom prst="downArrow">
              <a:avLst>
                <a:gd name="adj1" fmla="val 50000"/>
                <a:gd name="adj2" fmla="val 25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s-AR" altLang="en-US">
                <a:latin typeface="+mn-lt"/>
              </a:endParaRPr>
            </a:p>
          </p:txBody>
        </p:sp>
        <p:sp>
          <p:nvSpPr>
            <p:cNvPr id="44041" name="AutoShape 10"/>
            <p:cNvSpPr>
              <a:spLocks noChangeArrowheads="1"/>
            </p:cNvSpPr>
            <p:nvPr/>
          </p:nvSpPr>
          <p:spPr bwMode="auto">
            <a:xfrm>
              <a:off x="5486400" y="2862263"/>
              <a:ext cx="381000" cy="304800"/>
            </a:xfrm>
            <a:prstGeom prst="upArrow">
              <a:avLst>
                <a:gd name="adj1" fmla="val 50000"/>
                <a:gd name="adj2" fmla="val 25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s-AR" altLang="en-US">
                <a:latin typeface="+mn-lt"/>
              </a:endParaRPr>
            </a:p>
          </p:txBody>
        </p:sp>
        <p:sp>
          <p:nvSpPr>
            <p:cNvPr id="44042" name="AutoShape 11"/>
            <p:cNvSpPr>
              <a:spLocks noChangeArrowheads="1"/>
            </p:cNvSpPr>
            <p:nvPr/>
          </p:nvSpPr>
          <p:spPr bwMode="auto">
            <a:xfrm>
              <a:off x="4724400" y="3700463"/>
              <a:ext cx="381000" cy="304800"/>
            </a:xfrm>
            <a:prstGeom prst="downArrow">
              <a:avLst>
                <a:gd name="adj1" fmla="val 50000"/>
                <a:gd name="adj2" fmla="val 25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s-AR" altLang="en-US">
                <a:latin typeface="+mn-lt"/>
              </a:endParaRPr>
            </a:p>
          </p:txBody>
        </p:sp>
        <p:sp>
          <p:nvSpPr>
            <p:cNvPr id="44043" name="AutoShape 12"/>
            <p:cNvSpPr>
              <a:spLocks noChangeArrowheads="1"/>
            </p:cNvSpPr>
            <p:nvPr/>
          </p:nvSpPr>
          <p:spPr bwMode="auto">
            <a:xfrm>
              <a:off x="5486400" y="3700463"/>
              <a:ext cx="381000" cy="304800"/>
            </a:xfrm>
            <a:prstGeom prst="upArrow">
              <a:avLst>
                <a:gd name="adj1" fmla="val 50000"/>
                <a:gd name="adj2" fmla="val 25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s-AR" altLang="en-US">
                <a:latin typeface="+mn-lt"/>
              </a:endParaRPr>
            </a:p>
          </p:txBody>
        </p:sp>
        <p:sp>
          <p:nvSpPr>
            <p:cNvPr id="44044" name="AutoShape 13"/>
            <p:cNvSpPr>
              <a:spLocks noChangeArrowheads="1"/>
            </p:cNvSpPr>
            <p:nvPr/>
          </p:nvSpPr>
          <p:spPr bwMode="auto">
            <a:xfrm>
              <a:off x="4800600" y="4538663"/>
              <a:ext cx="381000" cy="304800"/>
            </a:xfrm>
            <a:prstGeom prst="downArrow">
              <a:avLst>
                <a:gd name="adj1" fmla="val 50000"/>
                <a:gd name="adj2" fmla="val 25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s-AR" altLang="en-US">
                <a:latin typeface="+mn-lt"/>
              </a:endParaRPr>
            </a:p>
          </p:txBody>
        </p:sp>
        <p:sp>
          <p:nvSpPr>
            <p:cNvPr id="44045" name="AutoShape 14"/>
            <p:cNvSpPr>
              <a:spLocks noChangeArrowheads="1"/>
            </p:cNvSpPr>
            <p:nvPr/>
          </p:nvSpPr>
          <p:spPr bwMode="auto">
            <a:xfrm>
              <a:off x="5562600" y="4538663"/>
              <a:ext cx="381000" cy="304800"/>
            </a:xfrm>
            <a:prstGeom prst="upArrow">
              <a:avLst>
                <a:gd name="adj1" fmla="val 50000"/>
                <a:gd name="adj2" fmla="val 25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s-AR" altLang="en-US">
                <a:latin typeface="+mn-lt"/>
              </a:endParaRPr>
            </a:p>
          </p:txBody>
        </p:sp>
        <p:sp>
          <p:nvSpPr>
            <p:cNvPr id="44046" name="Text Box 15"/>
            <p:cNvSpPr txBox="1">
              <a:spLocks noChangeArrowheads="1"/>
            </p:cNvSpPr>
            <p:nvPr/>
          </p:nvSpPr>
          <p:spPr bwMode="auto">
            <a:xfrm>
              <a:off x="3711801" y="3711575"/>
              <a:ext cx="93006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kumimoji="1" lang="en-US" altLang="ko-KR" sz="1400" i="0" dirty="0" smtClean="0">
                  <a:solidFill>
                    <a:srgbClr val="FF0000"/>
                  </a:solidFill>
                  <a:latin typeface="+mn-lt"/>
                  <a:ea typeface="Gulim" pitchFamily="34" charset="-127"/>
                </a:rPr>
                <a:t>Command</a:t>
              </a:r>
              <a:endParaRPr kumimoji="1" lang="en-US" altLang="ko-KR" sz="1400" i="0" dirty="0">
                <a:solidFill>
                  <a:srgbClr val="FF0000"/>
                </a:solidFill>
                <a:latin typeface="+mn-lt"/>
                <a:ea typeface="Gulim" pitchFamily="34" charset="-127"/>
              </a:endParaRPr>
            </a:p>
          </p:txBody>
        </p:sp>
        <p:sp>
          <p:nvSpPr>
            <p:cNvPr id="44047" name="Text Box 16"/>
            <p:cNvSpPr txBox="1">
              <a:spLocks noChangeArrowheads="1"/>
            </p:cNvSpPr>
            <p:nvPr/>
          </p:nvSpPr>
          <p:spPr bwMode="auto">
            <a:xfrm>
              <a:off x="5791200" y="3700463"/>
              <a:ext cx="121629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kumimoji="1" lang="en-US" altLang="ko-KR" sz="1400" b="1" i="0" dirty="0">
                  <a:solidFill>
                    <a:schemeClr val="accent6">
                      <a:lumMod val="50000"/>
                    </a:schemeClr>
                  </a:solidFill>
                  <a:latin typeface="+mn-lt"/>
                  <a:ea typeface="Gulim" pitchFamily="34" charset="-127"/>
                </a:rPr>
                <a:t>Discrete </a:t>
              </a:r>
              <a:r>
                <a:rPr kumimoji="1" lang="en-US" altLang="ko-KR" sz="1400" b="1" i="0" dirty="0" smtClean="0">
                  <a:solidFill>
                    <a:schemeClr val="accent6">
                      <a:lumMod val="50000"/>
                    </a:schemeClr>
                  </a:solidFill>
                  <a:latin typeface="+mn-lt"/>
                  <a:ea typeface="Gulim" pitchFamily="34" charset="-127"/>
                </a:rPr>
                <a:t>states</a:t>
              </a:r>
              <a:endParaRPr kumimoji="1" lang="en-US" altLang="ko-KR" sz="1400" b="1" i="0" dirty="0">
                <a:solidFill>
                  <a:schemeClr val="accent6">
                    <a:lumMod val="50000"/>
                  </a:schemeClr>
                </a:solidFill>
                <a:latin typeface="+mn-lt"/>
                <a:ea typeface="Gulim" pitchFamily="34" charset="-127"/>
              </a:endParaRPr>
            </a:p>
          </p:txBody>
        </p:sp>
        <p:sp>
          <p:nvSpPr>
            <p:cNvPr id="44048" name="Text Box 17"/>
            <p:cNvSpPr txBox="1">
              <a:spLocks noChangeArrowheads="1"/>
            </p:cNvSpPr>
            <p:nvPr/>
          </p:nvSpPr>
          <p:spPr bwMode="auto">
            <a:xfrm>
              <a:off x="3745371" y="4538663"/>
              <a:ext cx="88344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kumimoji="1" lang="en-US" altLang="ko-KR" sz="1400" i="0" dirty="0" smtClean="0">
                  <a:solidFill>
                    <a:srgbClr val="FF0000"/>
                  </a:solidFill>
                  <a:latin typeface="+mn-lt"/>
                  <a:ea typeface="Gulim" pitchFamily="34" charset="-127"/>
                </a:rPr>
                <a:t>Actuation</a:t>
              </a:r>
              <a:endParaRPr kumimoji="1" lang="en-US" altLang="ko-KR" sz="1400" i="0" dirty="0">
                <a:solidFill>
                  <a:srgbClr val="FF0000"/>
                </a:solidFill>
                <a:latin typeface="+mn-lt"/>
                <a:ea typeface="Gulim" pitchFamily="34" charset="-127"/>
              </a:endParaRPr>
            </a:p>
          </p:txBody>
        </p:sp>
        <p:sp>
          <p:nvSpPr>
            <p:cNvPr id="44049" name="Text Box 18"/>
            <p:cNvSpPr txBox="1">
              <a:spLocks noChangeArrowheads="1"/>
            </p:cNvSpPr>
            <p:nvPr/>
          </p:nvSpPr>
          <p:spPr bwMode="auto">
            <a:xfrm>
              <a:off x="5867400" y="4538663"/>
              <a:ext cx="76944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kumimoji="1" lang="en-US" altLang="ko-KR" sz="1400" b="1" i="0" dirty="0" smtClean="0">
                  <a:solidFill>
                    <a:schemeClr val="accent6">
                      <a:lumMod val="50000"/>
                    </a:schemeClr>
                  </a:solidFill>
                  <a:latin typeface="+mn-lt"/>
                  <a:ea typeface="Gulim" pitchFamily="34" charset="-127"/>
                </a:rPr>
                <a:t>Sensors </a:t>
              </a:r>
              <a:endParaRPr kumimoji="1" lang="en-US" altLang="ko-KR" sz="1400" b="1" i="0" dirty="0">
                <a:solidFill>
                  <a:schemeClr val="accent6">
                    <a:lumMod val="50000"/>
                  </a:schemeClr>
                </a:solidFill>
                <a:latin typeface="+mn-lt"/>
                <a:ea typeface="Gulim" pitchFamily="34" charset="-127"/>
              </a:endParaRPr>
            </a:p>
          </p:txBody>
        </p:sp>
        <p:sp>
          <p:nvSpPr>
            <p:cNvPr id="44050" name="Line 19"/>
            <p:cNvSpPr>
              <a:spLocks noChangeShapeType="1"/>
            </p:cNvSpPr>
            <p:nvPr/>
          </p:nvSpPr>
          <p:spPr bwMode="auto">
            <a:xfrm>
              <a:off x="2514600" y="2328863"/>
              <a:ext cx="1600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AR">
                <a:latin typeface="+mn-lt"/>
              </a:endParaRPr>
            </a:p>
          </p:txBody>
        </p:sp>
        <p:sp>
          <p:nvSpPr>
            <p:cNvPr id="44051" name="Line 20"/>
            <p:cNvSpPr>
              <a:spLocks noChangeShapeType="1"/>
            </p:cNvSpPr>
            <p:nvPr/>
          </p:nvSpPr>
          <p:spPr bwMode="auto">
            <a:xfrm>
              <a:off x="2514600" y="3700463"/>
              <a:ext cx="1600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AR">
                <a:latin typeface="+mn-lt"/>
              </a:endParaRPr>
            </a:p>
          </p:txBody>
        </p:sp>
        <p:sp>
          <p:nvSpPr>
            <p:cNvPr id="44052" name="Line 21"/>
            <p:cNvSpPr>
              <a:spLocks noChangeShapeType="1"/>
            </p:cNvSpPr>
            <p:nvPr/>
          </p:nvSpPr>
          <p:spPr bwMode="auto">
            <a:xfrm>
              <a:off x="2514600" y="4005263"/>
              <a:ext cx="1600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AR">
                <a:latin typeface="+mn-lt"/>
              </a:endParaRPr>
            </a:p>
          </p:txBody>
        </p:sp>
        <p:sp>
          <p:nvSpPr>
            <p:cNvPr id="44053" name="Line 22"/>
            <p:cNvSpPr>
              <a:spLocks noChangeShapeType="1"/>
            </p:cNvSpPr>
            <p:nvPr/>
          </p:nvSpPr>
          <p:spPr bwMode="auto">
            <a:xfrm>
              <a:off x="2514600" y="4843463"/>
              <a:ext cx="1600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AR">
                <a:latin typeface="+mn-lt"/>
              </a:endParaRPr>
            </a:p>
          </p:txBody>
        </p:sp>
        <p:sp>
          <p:nvSpPr>
            <p:cNvPr id="44054" name="AutoShape 23"/>
            <p:cNvSpPr>
              <a:spLocks noChangeArrowheads="1"/>
            </p:cNvSpPr>
            <p:nvPr/>
          </p:nvSpPr>
          <p:spPr bwMode="auto">
            <a:xfrm>
              <a:off x="3276600" y="2328863"/>
              <a:ext cx="304800" cy="1371600"/>
            </a:xfrm>
            <a:prstGeom prst="upDownArrow">
              <a:avLst>
                <a:gd name="adj1" fmla="val 50000"/>
                <a:gd name="adj2" fmla="val 9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s-AR" altLang="en-US">
                <a:latin typeface="+mn-lt"/>
              </a:endParaRPr>
            </a:p>
          </p:txBody>
        </p:sp>
        <p:sp>
          <p:nvSpPr>
            <p:cNvPr id="44055" name="AutoShape 24"/>
            <p:cNvSpPr>
              <a:spLocks noChangeArrowheads="1"/>
            </p:cNvSpPr>
            <p:nvPr/>
          </p:nvSpPr>
          <p:spPr bwMode="auto">
            <a:xfrm>
              <a:off x="3276600" y="4005263"/>
              <a:ext cx="304800" cy="838200"/>
            </a:xfrm>
            <a:prstGeom prst="upDownArrow">
              <a:avLst>
                <a:gd name="adj1" fmla="val 50000"/>
                <a:gd name="adj2" fmla="val 55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s-AR" altLang="en-US">
                <a:latin typeface="+mn-lt"/>
              </a:endParaRPr>
            </a:p>
          </p:txBody>
        </p:sp>
        <p:sp>
          <p:nvSpPr>
            <p:cNvPr id="44056" name="Text Box 25"/>
            <p:cNvSpPr txBox="1">
              <a:spLocks noChangeArrowheads="1"/>
            </p:cNvSpPr>
            <p:nvPr/>
          </p:nvSpPr>
          <p:spPr bwMode="auto">
            <a:xfrm>
              <a:off x="2328816" y="2709863"/>
              <a:ext cx="106689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latinLnBrk="1" hangingPunct="1"/>
              <a:r>
                <a:rPr kumimoji="1" lang="en-US" altLang="ko-KR" sz="1400" i="0">
                  <a:solidFill>
                    <a:schemeClr val="accent6">
                      <a:lumMod val="50000"/>
                    </a:schemeClr>
                  </a:solidFill>
                  <a:latin typeface="+mn-lt"/>
                  <a:ea typeface="Gulim" pitchFamily="34" charset="-127"/>
                </a:rPr>
                <a:t>Event-based</a:t>
              </a:r>
            </a:p>
            <a:p>
              <a:pPr algn="ctr" eaLnBrk="1" latinLnBrk="1" hangingPunct="1"/>
              <a:r>
                <a:rPr kumimoji="1" lang="en-US" altLang="ko-KR" sz="1400" i="0">
                  <a:solidFill>
                    <a:schemeClr val="accent6">
                      <a:lumMod val="50000"/>
                    </a:schemeClr>
                  </a:solidFill>
                  <a:latin typeface="+mn-lt"/>
                  <a:ea typeface="Gulim" pitchFamily="34" charset="-127"/>
                </a:rPr>
                <a:t> control</a:t>
              </a:r>
            </a:p>
          </p:txBody>
        </p:sp>
        <p:sp>
          <p:nvSpPr>
            <p:cNvPr id="44057" name="Text Box 26"/>
            <p:cNvSpPr txBox="1">
              <a:spLocks noChangeArrowheads="1"/>
            </p:cNvSpPr>
            <p:nvPr/>
          </p:nvSpPr>
          <p:spPr bwMode="auto">
            <a:xfrm>
              <a:off x="2285650" y="4233863"/>
              <a:ext cx="10246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latinLnBrk="1" hangingPunct="1"/>
              <a:r>
                <a:rPr kumimoji="1" lang="en-US" altLang="ko-KR" sz="1400" i="0">
                  <a:solidFill>
                    <a:schemeClr val="accent6">
                      <a:lumMod val="50000"/>
                    </a:schemeClr>
                  </a:solidFill>
                  <a:latin typeface="+mn-lt"/>
                  <a:ea typeface="Gulim" pitchFamily="34" charset="-127"/>
                </a:rPr>
                <a:t>Time-based</a:t>
              </a:r>
            </a:p>
            <a:p>
              <a:pPr algn="ctr" eaLnBrk="1" latinLnBrk="1" hangingPunct="1"/>
              <a:r>
                <a:rPr kumimoji="1" lang="en-US" altLang="ko-KR" sz="1400" i="0">
                  <a:solidFill>
                    <a:schemeClr val="accent6">
                      <a:lumMod val="50000"/>
                    </a:schemeClr>
                  </a:solidFill>
                  <a:latin typeface="+mn-lt"/>
                  <a:ea typeface="Gulim" pitchFamily="34" charset="-127"/>
                </a:rPr>
                <a:t> control</a:t>
              </a:r>
            </a:p>
          </p:txBody>
        </p:sp>
        <p:sp>
          <p:nvSpPr>
            <p:cNvPr id="44058" name="Text Box 27"/>
            <p:cNvSpPr txBox="1">
              <a:spLocks noChangeArrowheads="1"/>
            </p:cNvSpPr>
            <p:nvPr/>
          </p:nvSpPr>
          <p:spPr bwMode="auto">
            <a:xfrm>
              <a:off x="6232525" y="3243263"/>
              <a:ext cx="15906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latinLnBrk="1" hangingPunct="1"/>
              <a:r>
                <a:rPr kumimoji="1" lang="en-US" altLang="ko-KR" sz="1400" b="1" i="0">
                  <a:solidFill>
                    <a:schemeClr val="accent6">
                      <a:lumMod val="50000"/>
                    </a:schemeClr>
                  </a:solidFill>
                  <a:latin typeface="+mn-lt"/>
                  <a:ea typeface="Gulim" pitchFamily="34" charset="-127"/>
                </a:rPr>
                <a:t>Supervisory control</a:t>
              </a:r>
            </a:p>
          </p:txBody>
        </p:sp>
        <p:sp>
          <p:nvSpPr>
            <p:cNvPr id="44063" name="Text Box 29"/>
            <p:cNvSpPr txBox="1">
              <a:spLocks noChangeArrowheads="1"/>
            </p:cNvSpPr>
            <p:nvPr/>
          </p:nvSpPr>
          <p:spPr bwMode="auto">
            <a:xfrm>
              <a:off x="5791200" y="5238750"/>
              <a:ext cx="232512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kumimoji="1" lang="en-US" altLang="ko-KR" sz="1400" b="1" i="0" dirty="0">
                  <a:solidFill>
                    <a:schemeClr val="accent6">
                      <a:lumMod val="50000"/>
                    </a:schemeClr>
                  </a:solidFill>
                  <a:latin typeface="+mn-lt"/>
                  <a:ea typeface="Gulim" pitchFamily="34" charset="-127"/>
                </a:rPr>
                <a:t>Continuous </a:t>
              </a:r>
              <a:r>
                <a:rPr kumimoji="1" lang="en-US" altLang="ko-KR" sz="1400" b="1" i="0" dirty="0" smtClean="0">
                  <a:solidFill>
                    <a:schemeClr val="accent6">
                      <a:lumMod val="50000"/>
                    </a:schemeClr>
                  </a:solidFill>
                  <a:latin typeface="+mn-lt"/>
                  <a:ea typeface="Gulim" pitchFamily="34" charset="-127"/>
                </a:rPr>
                <a:t>variables </a:t>
              </a:r>
              <a:r>
                <a:rPr kumimoji="1" lang="en-US" altLang="ko-KR" sz="1400" b="1" i="0" dirty="0">
                  <a:solidFill>
                    <a:schemeClr val="accent6">
                      <a:lumMod val="50000"/>
                    </a:schemeClr>
                  </a:solidFill>
                  <a:latin typeface="+mn-lt"/>
                  <a:ea typeface="Gulim" pitchFamily="34" charset="-127"/>
                </a:rPr>
                <a:t>and time</a:t>
              </a:r>
            </a:p>
          </p:txBody>
        </p:sp>
        <p:sp>
          <p:nvSpPr>
            <p:cNvPr id="44064" name="Text Box 27"/>
            <p:cNvSpPr txBox="1">
              <a:spLocks noChangeArrowheads="1"/>
            </p:cNvSpPr>
            <p:nvPr/>
          </p:nvSpPr>
          <p:spPr bwMode="auto">
            <a:xfrm>
              <a:off x="6232525" y="2471738"/>
              <a:ext cx="1376363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latinLnBrk="1" hangingPunct="1"/>
              <a:r>
                <a:rPr kumimoji="1" lang="en-US" altLang="ko-KR" sz="1400" b="1" i="0">
                  <a:solidFill>
                    <a:schemeClr val="accent6">
                      <a:lumMod val="50000"/>
                    </a:schemeClr>
                  </a:solidFill>
                  <a:latin typeface="+mn-lt"/>
                  <a:ea typeface="Gulim" pitchFamily="34" charset="-127"/>
                </a:rPr>
                <a:t>Strategic control</a:t>
              </a: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066800" y="1066800"/>
            <a:ext cx="4267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</a:pPr>
            <a:endParaRPr kumimoji="1" lang="en-US" altLang="ko-KR" i="0" dirty="0">
              <a:latin typeface="Arial" panose="020B0604020202020204" pitchFamily="34" charset="0"/>
              <a:ea typeface="Gulim" panose="020B0600000101010101" pitchFamily="34" charset="-127"/>
              <a:sym typeface="Monotype Sorts" pitchFamily="2" charset="2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</a:pPr>
            <a:r>
              <a:rPr kumimoji="1" lang="en-US" altLang="ko-KR" i="0" dirty="0">
                <a:latin typeface="Arial" panose="020B0604020202020204" pitchFamily="34" charset="0"/>
                <a:ea typeface="Gulim" panose="020B0600000101010101" pitchFamily="34" charset="-127"/>
                <a:sym typeface="Monotype Sorts" pitchFamily="2" charset="2"/>
              </a:rPr>
              <a:t>Model is valid to objective                        correct answer to query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kumimoji="1" lang="en-US" altLang="ko-KR" sz="2000" i="0" dirty="0" err="1">
                <a:latin typeface="Arial" panose="020B0604020202020204" pitchFamily="34" charset="0"/>
                <a:ea typeface="Gulim" panose="020B0600000101010101" pitchFamily="34" charset="-127"/>
                <a:sym typeface="Monotype Sorts" pitchFamily="2" charset="2"/>
              </a:rPr>
              <a:t>c.f</a:t>
            </a:r>
            <a:r>
              <a:rPr kumimoji="1" lang="en-US" altLang="ko-KR" sz="2000" i="0" dirty="0">
                <a:latin typeface="Arial" panose="020B0604020202020204" pitchFamily="34" charset="0"/>
                <a:ea typeface="Gulim" panose="020B0600000101010101" pitchFamily="34" charset="-127"/>
                <a:sym typeface="Monotype Sorts" pitchFamily="2" charset="2"/>
              </a:rPr>
              <a:t>) Complete model never exists</a:t>
            </a:r>
          </a:p>
          <a:p>
            <a:pPr lvl="1">
              <a:spcBef>
                <a:spcPct val="20000"/>
              </a:spcBef>
              <a:buFontTx/>
              <a:buChar char="–"/>
            </a:pPr>
            <a:endParaRPr kumimoji="1" lang="en-US" altLang="ko-KR" sz="2000" i="0" dirty="0">
              <a:latin typeface="Arial" panose="020B0604020202020204" pitchFamily="34" charset="0"/>
              <a:ea typeface="Gulim" panose="020B0600000101010101" pitchFamily="34" charset="-127"/>
              <a:sym typeface="Monotype Sorts" pitchFamily="2" charset="2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</a:pPr>
            <a:r>
              <a:rPr kumimoji="1" lang="en-US" altLang="ko-KR" i="0" dirty="0">
                <a:latin typeface="Arial" panose="020B0604020202020204" pitchFamily="34" charset="0"/>
                <a:ea typeface="Gulim" panose="020B0600000101010101" pitchFamily="34" charset="-127"/>
              </a:rPr>
              <a:t>One model: </a:t>
            </a:r>
            <a:r>
              <a:rPr kumimoji="1" lang="en-US" altLang="ko-KR" i="0" dirty="0" smtClean="0">
                <a:latin typeface="Arial" panose="020B0604020202020204" pitchFamily="34" charset="0"/>
                <a:ea typeface="Gulim" panose="020B0600000101010101" pitchFamily="34" charset="-127"/>
              </a:rPr>
              <a:t>many </a:t>
            </a:r>
            <a:r>
              <a:rPr kumimoji="1" lang="en-US" altLang="ko-KR" i="0" dirty="0">
                <a:latin typeface="Arial" panose="020B0604020202020204" pitchFamily="34" charset="0"/>
                <a:ea typeface="Gulim" panose="020B0600000101010101" pitchFamily="34" charset="-127"/>
              </a:rPr>
              <a:t>implementations (simulations)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5692775" y="2190750"/>
            <a:ext cx="1416050" cy="35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latinLnBrk="1" hangingPunct="1"/>
            <a:r>
              <a:rPr kumimoji="1" lang="en-US" altLang="ko-KR" sz="1200" b="1" i="0">
                <a:ea typeface="Gulim" panose="020B0600000101010101" pitchFamily="34" charset="-127"/>
              </a:rPr>
              <a:t>SYSTEM</a:t>
            </a:r>
            <a:endParaRPr kumimoji="1" lang="en-US" altLang="ko-KR" sz="1400" i="0">
              <a:ea typeface="Gulim" panose="020B0600000101010101" pitchFamily="34" charset="-127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5410200" y="2971800"/>
            <a:ext cx="849313" cy="35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latinLnBrk="1" hangingPunct="1"/>
            <a:r>
              <a:rPr kumimoji="1" lang="en-US" altLang="ko-KR" sz="1200" b="1" i="0">
                <a:ea typeface="Gulim" panose="020B0600000101010101" pitchFamily="34" charset="-127"/>
              </a:rPr>
              <a:t>MODEL1</a:t>
            </a:r>
            <a:endParaRPr kumimoji="1" lang="en-US" altLang="ko-KR" sz="1400" i="0">
              <a:ea typeface="Gulim" panose="020B0600000101010101" pitchFamily="34" charset="-127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6613525" y="2971800"/>
            <a:ext cx="849313" cy="35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latinLnBrk="1" hangingPunct="1"/>
            <a:r>
              <a:rPr kumimoji="1" lang="en-US" altLang="ko-KR" sz="1200" b="1" i="0">
                <a:ea typeface="Gulim" panose="020B0600000101010101" pitchFamily="34" charset="-127"/>
              </a:rPr>
              <a:t>MODEL2</a:t>
            </a:r>
            <a:endParaRPr kumimoji="1" lang="en-US" altLang="ko-KR" sz="1400" i="0">
              <a:ea typeface="Gulim" panose="020B0600000101010101" pitchFamily="34" charset="-127"/>
            </a:endParaRPr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5835650" y="2546350"/>
            <a:ext cx="0" cy="425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>
            <a:off x="6118225" y="2546350"/>
            <a:ext cx="0" cy="425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6754813" y="2546350"/>
            <a:ext cx="0" cy="425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>
            <a:off x="7037388" y="2546350"/>
            <a:ext cx="0" cy="425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>
            <a:off x="5551488" y="2759075"/>
            <a:ext cx="19113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7478713" y="2646363"/>
            <a:ext cx="7794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latinLnBrk="1" hangingPunct="1"/>
            <a:r>
              <a:rPr kumimoji="1" lang="en-US" altLang="ko-KR" sz="1200" i="0">
                <a:ea typeface="Gulim" panose="020B0600000101010101" pitchFamily="34" charset="-127"/>
              </a:rPr>
              <a:t>Objective</a:t>
            </a:r>
            <a:endParaRPr kumimoji="1" lang="en-US" altLang="ko-KR" sz="1400" i="0">
              <a:ea typeface="Gulim" panose="020B0600000101010101" pitchFamily="34" charset="-127"/>
            </a:endParaRPr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>
            <a:off x="5835650" y="1978025"/>
            <a:ext cx="0" cy="212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auto">
          <a:xfrm>
            <a:off x="6188075" y="1978025"/>
            <a:ext cx="0" cy="212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8" name="Line 14"/>
          <p:cNvSpPr>
            <a:spLocks noChangeShapeType="1"/>
          </p:cNvSpPr>
          <p:nvPr/>
        </p:nvSpPr>
        <p:spPr bwMode="auto">
          <a:xfrm>
            <a:off x="6613525" y="1978025"/>
            <a:ext cx="0" cy="212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9" name="Line 15"/>
          <p:cNvSpPr>
            <a:spLocks noChangeShapeType="1"/>
          </p:cNvSpPr>
          <p:nvPr/>
        </p:nvSpPr>
        <p:spPr bwMode="auto">
          <a:xfrm>
            <a:off x="6967538" y="1978025"/>
            <a:ext cx="0" cy="212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5678488" y="1798638"/>
            <a:ext cx="1574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latinLnBrk="1" hangingPunct="1"/>
            <a:r>
              <a:rPr kumimoji="1" lang="en-US" altLang="ko-KR" sz="1200" i="0">
                <a:ea typeface="Gulim" panose="020B0600000101010101" pitchFamily="34" charset="-127"/>
              </a:rPr>
              <a:t>Q1    Q2       Q3      Q4</a:t>
            </a:r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5472113" y="2719388"/>
            <a:ext cx="1000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latinLnBrk="1" hangingPunct="1"/>
            <a:r>
              <a:rPr kumimoji="1" lang="ko-KR" altLang="ko-KR" sz="1400" i="0">
                <a:ea typeface="Gulim" panose="020B0600000101010101" pitchFamily="34" charset="-127"/>
              </a:rPr>
              <a:t> </a:t>
            </a:r>
            <a:r>
              <a:rPr kumimoji="1" lang="en-US" altLang="ko-KR" sz="1200" i="0">
                <a:ea typeface="Gulim" panose="020B0600000101010101" pitchFamily="34" charset="-127"/>
              </a:rPr>
              <a:t>Q1</a:t>
            </a:r>
            <a:r>
              <a:rPr kumimoji="1" lang="en-US" altLang="ko-KR" sz="1400" i="0">
                <a:ea typeface="Gulim" panose="020B0600000101010101" pitchFamily="34" charset="-127"/>
              </a:rPr>
              <a:t>         </a:t>
            </a:r>
            <a:r>
              <a:rPr kumimoji="1" lang="en-US" altLang="ko-KR" sz="1200" i="0">
                <a:ea typeface="Gulim" panose="020B0600000101010101" pitchFamily="34" charset="-127"/>
              </a:rPr>
              <a:t>Q2</a:t>
            </a:r>
            <a:endParaRPr kumimoji="1" lang="ko-KR" altLang="en-US" sz="1400" i="0">
              <a:ea typeface="Gulim" panose="020B0600000101010101" pitchFamily="34" charset="-127"/>
            </a:endParaRPr>
          </a:p>
        </p:txBody>
      </p:sp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6400800" y="2751138"/>
            <a:ext cx="9366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latinLnBrk="1" hangingPunct="1"/>
            <a:r>
              <a:rPr kumimoji="1" lang="ko-KR" altLang="ko-KR" sz="1200" i="0">
                <a:ea typeface="Gulim" panose="020B0600000101010101" pitchFamily="34" charset="-127"/>
              </a:rPr>
              <a:t> </a:t>
            </a:r>
            <a:r>
              <a:rPr kumimoji="1" lang="en-US" altLang="ko-KR" sz="1200" i="0">
                <a:ea typeface="Gulim" panose="020B0600000101010101" pitchFamily="34" charset="-127"/>
              </a:rPr>
              <a:t>Q3         Q4</a:t>
            </a:r>
            <a:endParaRPr kumimoji="1" lang="ko-KR" altLang="en-US" sz="1200" i="0">
              <a:ea typeface="Gulim" panose="020B0600000101010101" pitchFamily="34" charset="-127"/>
            </a:endParaRPr>
          </a:p>
        </p:txBody>
      </p:sp>
      <p:sp>
        <p:nvSpPr>
          <p:cNvPr id="16403" name="Line 19"/>
          <p:cNvSpPr>
            <a:spLocks noChangeShapeType="1"/>
          </p:cNvSpPr>
          <p:nvPr/>
        </p:nvSpPr>
        <p:spPr bwMode="auto">
          <a:xfrm flipH="1">
            <a:off x="5410200" y="3327400"/>
            <a:ext cx="282575" cy="284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4" name="Line 20"/>
          <p:cNvSpPr>
            <a:spLocks noChangeShapeType="1"/>
          </p:cNvSpPr>
          <p:nvPr/>
        </p:nvSpPr>
        <p:spPr bwMode="auto">
          <a:xfrm>
            <a:off x="5976938" y="3327400"/>
            <a:ext cx="282575" cy="284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5" name="Text Box 21"/>
          <p:cNvSpPr txBox="1">
            <a:spLocks noChangeArrowheads="1"/>
          </p:cNvSpPr>
          <p:nvPr/>
        </p:nvSpPr>
        <p:spPr bwMode="auto">
          <a:xfrm>
            <a:off x="4773613" y="3611563"/>
            <a:ext cx="993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latinLnBrk="1" hangingPunct="1"/>
            <a:r>
              <a:rPr kumimoji="1" lang="ko-KR" altLang="ko-KR" sz="1400" i="0">
                <a:ea typeface="Gulim" panose="020B0600000101010101" pitchFamily="34" charset="-127"/>
              </a:rPr>
              <a:t> </a:t>
            </a:r>
            <a:r>
              <a:rPr kumimoji="1" lang="en-US" altLang="ko-KR" sz="1200" i="0">
                <a:ea typeface="Gulim" panose="020B0600000101010101" pitchFamily="34" charset="-127"/>
              </a:rPr>
              <a:t>experiment1</a:t>
            </a:r>
            <a:endParaRPr kumimoji="1" lang="ko-KR" altLang="en-US" sz="1400" i="0">
              <a:ea typeface="Gulim" panose="020B0600000101010101" pitchFamily="34" charset="-127"/>
            </a:endParaRPr>
          </a:p>
        </p:txBody>
      </p:sp>
      <p:sp>
        <p:nvSpPr>
          <p:cNvPr id="16406" name="Text Box 22"/>
          <p:cNvSpPr txBox="1">
            <a:spLocks noChangeArrowheads="1"/>
          </p:cNvSpPr>
          <p:nvPr/>
        </p:nvSpPr>
        <p:spPr bwMode="auto">
          <a:xfrm>
            <a:off x="5905500" y="3611563"/>
            <a:ext cx="993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latinLnBrk="1" hangingPunct="1"/>
            <a:r>
              <a:rPr kumimoji="1" lang="ko-KR" altLang="ko-KR" sz="1400" i="0">
                <a:ea typeface="Gulim" panose="020B0600000101010101" pitchFamily="34" charset="-127"/>
              </a:rPr>
              <a:t> </a:t>
            </a:r>
            <a:r>
              <a:rPr kumimoji="1" lang="en-US" altLang="ko-KR" sz="1200" i="0">
                <a:ea typeface="Gulim" panose="020B0600000101010101" pitchFamily="34" charset="-127"/>
              </a:rPr>
              <a:t>experiment2</a:t>
            </a:r>
            <a:endParaRPr kumimoji="1" lang="ko-KR" altLang="en-US" sz="1400" i="0">
              <a:ea typeface="Gulim" panose="020B0600000101010101" pitchFamily="34" charset="-127"/>
            </a:endParaRPr>
          </a:p>
        </p:txBody>
      </p:sp>
      <p:sp>
        <p:nvSpPr>
          <p:cNvPr id="16407" name="Text Box 23"/>
          <p:cNvSpPr txBox="1">
            <a:spLocks noChangeArrowheads="1"/>
          </p:cNvSpPr>
          <p:nvPr/>
        </p:nvSpPr>
        <p:spPr bwMode="auto">
          <a:xfrm>
            <a:off x="7543800" y="2209800"/>
            <a:ext cx="10525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latinLnBrk="1" hangingPunct="1"/>
            <a:r>
              <a:rPr kumimoji="1" lang="en-US" altLang="ko-KR" sz="1200" b="1" i="0" u="sng">
                <a:ea typeface="Gulim" panose="020B0600000101010101" pitchFamily="34" charset="-127"/>
              </a:rPr>
              <a:t>Given system</a:t>
            </a:r>
          </a:p>
        </p:txBody>
      </p:sp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7533793" y="3007132"/>
            <a:ext cx="105189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latinLnBrk="1" hangingPunct="1"/>
            <a:r>
              <a:rPr kumimoji="1" lang="en-US" altLang="ko-KR" sz="1200" b="1" i="0" u="sng" dirty="0" smtClean="0">
                <a:ea typeface="Gulim" panose="020B0600000101010101" pitchFamily="34" charset="-127"/>
              </a:rPr>
              <a:t>many </a:t>
            </a:r>
            <a:r>
              <a:rPr kumimoji="1" lang="en-US" altLang="ko-KR" sz="1200" b="1" i="0" u="sng" dirty="0">
                <a:ea typeface="Gulim" panose="020B0600000101010101" pitchFamily="34" charset="-127"/>
              </a:rPr>
              <a:t>models</a:t>
            </a:r>
          </a:p>
        </p:txBody>
      </p:sp>
      <p:sp>
        <p:nvSpPr>
          <p:cNvPr id="16409" name="Rectangle 2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CA" altLang="en-US" dirty="0" smtClean="0"/>
              <a:t>One system: many models</a:t>
            </a:r>
          </a:p>
        </p:txBody>
      </p:sp>
    </p:spTree>
    <p:extLst>
      <p:ext uri="{BB962C8B-B14F-4D97-AF65-F5344CB8AC3E}">
        <p14:creationId xmlns:p14="http://schemas.microsoft.com/office/powerpoint/2010/main" val="871947182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2667000"/>
            <a:ext cx="6983412" cy="1655762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Systems, Models and Simulations</a:t>
            </a:r>
            <a:endParaRPr lang="en-US" altLang="en-US" dirty="0" smtClean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066800" y="4419600"/>
            <a:ext cx="7010400" cy="762000"/>
          </a:xfrm>
        </p:spPr>
        <p:txBody>
          <a:bodyPr/>
          <a:lstStyle/>
          <a:p>
            <a:pPr algn="ctr"/>
            <a:r>
              <a:rPr lang="en-US" i="1" dirty="0"/>
              <a:t>Processes. Classifications. </a:t>
            </a:r>
            <a:r>
              <a:rPr lang="en-US" i="1" dirty="0" smtClean="0"/>
              <a:t>Formalisms.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12807771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altLang="en-US" dirty="0" smtClean="0"/>
          </a:p>
          <a:p>
            <a:pPr>
              <a:defRPr/>
            </a:pPr>
            <a:r>
              <a:rPr lang="en-US" altLang="en-US" b="1" dirty="0" smtClean="0"/>
              <a:t>Example: </a:t>
            </a:r>
            <a:r>
              <a:rPr lang="en-US" altLang="en-US" dirty="0" smtClean="0"/>
              <a:t>waiting in a line for service</a:t>
            </a:r>
          </a:p>
          <a:p>
            <a:pPr>
              <a:defRPr/>
            </a:pPr>
            <a:endParaRPr lang="en-US" altLang="en-US" dirty="0" smtClean="0"/>
          </a:p>
          <a:p>
            <a:pPr>
              <a:defRPr/>
            </a:pPr>
            <a:r>
              <a:rPr lang="en-US" altLang="en-US" b="1" dirty="0" smtClean="0"/>
              <a:t>Conceptual Modelling:</a:t>
            </a:r>
            <a:r>
              <a:rPr lang="en-US" altLang="en-US" dirty="0" smtClean="0"/>
              <a:t> informal model</a:t>
            </a:r>
          </a:p>
          <a:p>
            <a:pPr lvl="1">
              <a:defRPr/>
            </a:pPr>
            <a:r>
              <a:rPr lang="en-US" altLang="en-US" sz="2000" dirty="0" smtClean="0"/>
              <a:t>Communicates the basic nature of the process</a:t>
            </a:r>
          </a:p>
          <a:p>
            <a:pPr lvl="1">
              <a:defRPr/>
            </a:pPr>
            <a:r>
              <a:rPr lang="en-US" altLang="en-US" sz="2000" dirty="0" smtClean="0"/>
              <a:t>Provides a vocabulary for the system (ambiguous)</a:t>
            </a:r>
          </a:p>
          <a:p>
            <a:pPr lvl="1">
              <a:defRPr/>
            </a:pPr>
            <a:r>
              <a:rPr lang="en-US" altLang="en-US" sz="2000" dirty="0" smtClean="0"/>
              <a:t>General description of the system to be modeled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5580112" cy="68579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en-US" dirty="0" err="1" smtClean="0"/>
              <a:t>Modelling</a:t>
            </a:r>
            <a:r>
              <a:rPr lang="en-US" altLang="en-US" dirty="0" smtClean="0"/>
              <a:t> techniques classification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3076" name="Picture 4" descr="http://cdn.slidesharecdn.com/ss_thumbnails/lavi-single-line-queuing-slideshare-121031125013-phpapp01-thumbnail-4.jpg?cb=135205963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59" b="28351"/>
          <a:stretch/>
        </p:blipFill>
        <p:spPr bwMode="auto">
          <a:xfrm flipH="1">
            <a:off x="899592" y="5370728"/>
            <a:ext cx="3540038" cy="90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 bright="20000" contrast="20000"/>
          </a:blip>
          <a:stretch>
            <a:fillRect/>
          </a:stretch>
        </p:blipFill>
        <p:spPr>
          <a:xfrm>
            <a:off x="1790101" y="4077072"/>
            <a:ext cx="4592415" cy="121745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Based on</a:t>
            </a:r>
          </a:p>
          <a:p>
            <a:pPr lvl="1">
              <a:defRPr/>
            </a:pPr>
            <a:r>
              <a:rPr lang="en-US" altLang="en-US" sz="2000" dirty="0" smtClean="0">
                <a:solidFill>
                  <a:srgbClr val="FF0000"/>
                </a:solidFill>
              </a:rPr>
              <a:t>evolution </a:t>
            </a:r>
            <a:r>
              <a:rPr lang="en-US" altLang="en-US" sz="2000" dirty="0"/>
              <a:t>of the model </a:t>
            </a:r>
            <a:r>
              <a:rPr lang="en-US" altLang="en-US" sz="2000" dirty="0" smtClean="0"/>
              <a:t>represented as </a:t>
            </a:r>
            <a:r>
              <a:rPr lang="en-US" altLang="en-US" sz="2000" dirty="0">
                <a:solidFill>
                  <a:srgbClr val="FF0000"/>
                </a:solidFill>
              </a:rPr>
              <a:t>states</a:t>
            </a:r>
            <a:r>
              <a:rPr lang="en-US" altLang="en-US" sz="2000" dirty="0"/>
              <a:t> </a:t>
            </a:r>
            <a:r>
              <a:rPr lang="en-US" altLang="en-US" sz="2000" dirty="0" smtClean="0">
                <a:solidFill>
                  <a:srgbClr val="FF0000"/>
                </a:solidFill>
              </a:rPr>
              <a:t>(or events) </a:t>
            </a:r>
            <a:r>
              <a:rPr lang="en-US" altLang="en-US" sz="2000" dirty="0" smtClean="0"/>
              <a:t>over time = behavior </a:t>
            </a:r>
            <a:r>
              <a:rPr lang="en-US" altLang="en-US" sz="2000" dirty="0"/>
              <a:t>of </a:t>
            </a:r>
            <a:r>
              <a:rPr lang="en-US" altLang="en-US" sz="2000" dirty="0" smtClean="0"/>
              <a:t>the entities under study</a:t>
            </a:r>
          </a:p>
          <a:p>
            <a:pPr lvl="1">
              <a:defRPr/>
            </a:pPr>
            <a:r>
              <a:rPr lang="en-US" altLang="en-US" sz="2000" dirty="0" smtClean="0">
                <a:solidFill>
                  <a:srgbClr val="FF0000"/>
                </a:solidFill>
              </a:rPr>
              <a:t>Transitions</a:t>
            </a:r>
            <a:r>
              <a:rPr lang="en-US" altLang="en-US" sz="2000" dirty="0" smtClean="0"/>
              <a:t> between </a:t>
            </a:r>
            <a:r>
              <a:rPr lang="en-US" altLang="en-US" sz="2000" dirty="0" smtClean="0">
                <a:solidFill>
                  <a:srgbClr val="FF0000"/>
                </a:solidFill>
              </a:rPr>
              <a:t>states (or events)</a:t>
            </a:r>
          </a:p>
          <a:p>
            <a:pPr>
              <a:defRPr/>
            </a:pPr>
            <a:r>
              <a:rPr lang="en-US" altLang="en-US" b="1" dirty="0" smtClean="0"/>
              <a:t>State-based</a:t>
            </a:r>
            <a:r>
              <a:rPr lang="en-US" altLang="en-US" dirty="0" smtClean="0"/>
              <a:t> </a:t>
            </a:r>
            <a:r>
              <a:rPr lang="en-US" altLang="en-US" dirty="0" smtClean="0">
                <a:solidFill>
                  <a:srgbClr val="FF0000"/>
                </a:solidFill>
              </a:rPr>
              <a:t>declarative</a:t>
            </a:r>
            <a:r>
              <a:rPr lang="en-US" altLang="en-US" dirty="0" smtClean="0"/>
              <a:t> models</a:t>
            </a:r>
          </a:p>
          <a:p>
            <a:pPr lvl="1">
              <a:defRPr/>
            </a:pPr>
            <a:r>
              <a:rPr lang="en-US" altLang="en-US" sz="2000" b="1" dirty="0" smtClean="0"/>
              <a:t>Example: </a:t>
            </a:r>
          </a:p>
          <a:p>
            <a:pPr lvl="1">
              <a:defRPr/>
            </a:pPr>
            <a:r>
              <a:rPr lang="en-US" altLang="en-US" sz="2000" dirty="0" smtClean="0"/>
              <a:t>States = number of persons waiting in line</a:t>
            </a:r>
          </a:p>
          <a:p>
            <a:pPr lvl="1">
              <a:defRPr/>
            </a:pPr>
            <a:r>
              <a:rPr lang="en-US" altLang="en-US" sz="2000" dirty="0" smtClean="0"/>
              <a:t>Arcs = arrival of new customers/departure of serviced ones</a:t>
            </a:r>
          </a:p>
          <a:p>
            <a:pPr>
              <a:defRPr/>
            </a:pPr>
            <a:endParaRPr lang="en-US" altLang="en-US" dirty="0" smtClean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en-US" dirty="0" smtClean="0"/>
              <a:t>Declarative models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b="3466"/>
          <a:stretch/>
        </p:blipFill>
        <p:spPr>
          <a:xfrm>
            <a:off x="3623729" y="4849523"/>
            <a:ext cx="5367871" cy="181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1362243"/>
              </p:ext>
            </p:extLst>
          </p:nvPr>
        </p:nvGraphicFramePr>
        <p:xfrm>
          <a:off x="539552" y="4077072"/>
          <a:ext cx="2675233" cy="19486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Bitmap Image" r:id="rId5" imgW="3086531" imgH="2247619" progId="Paint.Picture">
                  <p:embed/>
                </p:oleObj>
              </mc:Choice>
              <mc:Fallback>
                <p:oleObj name="Bitmap Image" r:id="rId5" imgW="3086531" imgH="224761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4077072"/>
                        <a:ext cx="2675233" cy="19486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b="1" dirty="0" smtClean="0"/>
              <a:t>Event-based</a:t>
            </a:r>
            <a:r>
              <a:rPr lang="en-US" altLang="en-US" dirty="0" smtClean="0"/>
              <a:t> </a:t>
            </a:r>
            <a:r>
              <a:rPr lang="en-US" altLang="en-US" dirty="0" smtClean="0">
                <a:solidFill>
                  <a:srgbClr val="FF0000"/>
                </a:solidFill>
              </a:rPr>
              <a:t>declarative</a:t>
            </a:r>
            <a:r>
              <a:rPr lang="en-US" altLang="en-US" dirty="0" smtClean="0"/>
              <a:t> models</a:t>
            </a:r>
          </a:p>
          <a:p>
            <a:pPr>
              <a:defRPr/>
            </a:pPr>
            <a:r>
              <a:rPr lang="en-US" altLang="en-US" smtClean="0"/>
              <a:t>Arcs = </a:t>
            </a:r>
            <a:r>
              <a:rPr lang="en-US" altLang="en-US" dirty="0" smtClean="0"/>
              <a:t>represent scheduling</a:t>
            </a:r>
          </a:p>
          <a:p>
            <a:pPr>
              <a:defRPr/>
            </a:pPr>
            <a:r>
              <a:rPr lang="en-US" altLang="en-US" dirty="0" smtClean="0"/>
              <a:t>Event relation</a:t>
            </a:r>
            <a:r>
              <a:rPr lang="en-US" altLang="en-US" smtClean="0"/>
              <a:t>: from arrival to departure of i</a:t>
            </a:r>
            <a:r>
              <a:rPr lang="en-US" altLang="en-US" i="1" smtClean="0"/>
              <a:t>th</a:t>
            </a:r>
            <a:r>
              <a:rPr lang="en-US" altLang="en-US" smtClean="0"/>
              <a:t> entity</a:t>
            </a:r>
            <a:endParaRPr lang="en-US" altLang="en-US" dirty="0" smtClean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Declarative models (cont.)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5497" b="5643"/>
          <a:stretch/>
        </p:blipFill>
        <p:spPr>
          <a:xfrm>
            <a:off x="3712278" y="3068960"/>
            <a:ext cx="5182308" cy="3128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4160" r="1332"/>
          <a:stretch/>
        </p:blipFill>
        <p:spPr>
          <a:xfrm>
            <a:off x="395536" y="2426265"/>
            <a:ext cx="2411760" cy="1074743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“Black box”</a:t>
            </a:r>
          </a:p>
          <a:p>
            <a:pPr>
              <a:defRPr/>
            </a:pPr>
            <a:r>
              <a:rPr lang="en-US" altLang="en-US" dirty="0" smtClean="0"/>
              <a:t>Input: signal defined over time</a:t>
            </a:r>
          </a:p>
          <a:p>
            <a:pPr>
              <a:defRPr/>
            </a:pPr>
            <a:r>
              <a:rPr lang="en-US" altLang="en-US" dirty="0" smtClean="0"/>
              <a:t>Output: depending on the internal function</a:t>
            </a:r>
          </a:p>
          <a:p>
            <a:pPr>
              <a:defRPr/>
            </a:pPr>
            <a:endParaRPr lang="en-US" altLang="en-US" dirty="0" smtClean="0"/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 smtClean="0"/>
          </a:p>
          <a:p>
            <a:pPr>
              <a:defRPr/>
            </a:pPr>
            <a:endParaRPr lang="en-US" altLang="en-US" dirty="0" smtClean="0"/>
          </a:p>
          <a:p>
            <a:pPr>
              <a:defRPr/>
            </a:pPr>
            <a:r>
              <a:rPr lang="en-US" altLang="en-US" dirty="0" smtClean="0"/>
              <a:t>Timing delays: discrete or continuous</a:t>
            </a:r>
          </a:p>
          <a:p>
            <a:pPr lvl="1">
              <a:defRPr/>
            </a:pPr>
            <a:r>
              <a:rPr lang="en-US" altLang="en-US" sz="2000" dirty="0" smtClean="0"/>
              <a:t>Example: </a:t>
            </a:r>
          </a:p>
          <a:p>
            <a:pPr lvl="1">
              <a:defRPr/>
            </a:pPr>
            <a:r>
              <a:rPr lang="en-US" altLang="en-US" sz="2000" dirty="0" smtClean="0"/>
              <a:t>Inputs = customers arriving</a:t>
            </a:r>
          </a:p>
          <a:p>
            <a:pPr lvl="1">
              <a:defRPr/>
            </a:pPr>
            <a:r>
              <a:rPr lang="en-US" altLang="en-US" sz="2000" dirty="0" smtClean="0"/>
              <a:t>Outputs = delayed output of the input customers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Functional models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2276872"/>
            <a:ext cx="4951949" cy="15530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b="2705"/>
          <a:stretch/>
        </p:blipFill>
        <p:spPr>
          <a:xfrm rot="60000">
            <a:off x="2061468" y="5529593"/>
            <a:ext cx="5133298" cy="110070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Space notions included</a:t>
            </a:r>
          </a:p>
          <a:p>
            <a:pPr>
              <a:defRPr/>
            </a:pPr>
            <a:r>
              <a:rPr lang="en-US" altLang="en-US" dirty="0" smtClean="0"/>
              <a:t>Relationship between time and space positions</a:t>
            </a:r>
          </a:p>
          <a:p>
            <a:pPr lvl="1">
              <a:defRPr/>
            </a:pPr>
            <a:r>
              <a:rPr lang="en-US" altLang="en-US" sz="2000" dirty="0" smtClean="0"/>
              <a:t>Example: customers moving through the server.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Spatial models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2365135"/>
            <a:ext cx="5060119" cy="258492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exagonos1">
  <a:themeElements>
    <a:clrScheme name="Custom 1">
      <a:dk1>
        <a:srgbClr val="336599"/>
      </a:dk1>
      <a:lt1>
        <a:srgbClr val="FFFFFF"/>
      </a:lt1>
      <a:dk2>
        <a:srgbClr val="B8CAE2"/>
      </a:dk2>
      <a:lt2>
        <a:srgbClr val="FFFFFF"/>
      </a:lt2>
      <a:accent1>
        <a:srgbClr val="294460"/>
      </a:accent1>
      <a:accent2>
        <a:srgbClr val="2E4C6B"/>
      </a:accent2>
      <a:accent3>
        <a:srgbClr val="B8CAE2"/>
      </a:accent3>
      <a:accent4>
        <a:srgbClr val="DADADA"/>
      </a:accent4>
      <a:accent5>
        <a:srgbClr val="ADB8CA"/>
      </a:accent5>
      <a:accent6>
        <a:srgbClr val="294460"/>
      </a:accent6>
      <a:hlink>
        <a:srgbClr val="0B54A3"/>
      </a:hlink>
      <a:folHlink>
        <a:srgbClr val="0B73E0"/>
      </a:folHlink>
    </a:clrScheme>
    <a:fontScheme name="Calibri">
      <a:majorFont>
        <a:latin typeface="Calibri"/>
        <a:ea typeface=""/>
        <a:cs typeface="Arial"/>
      </a:majorFont>
      <a:minorFont>
        <a:latin typeface="Calibri Light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5A58"/>
        </a:dk1>
        <a:lt1>
          <a:srgbClr val="FFFFFF"/>
        </a:lt1>
        <a:dk2>
          <a:srgbClr val="008080"/>
        </a:dk2>
        <a:lt2>
          <a:srgbClr val="FFFFCC"/>
        </a:lt2>
        <a:accent1>
          <a:srgbClr val="006462"/>
        </a:accent1>
        <a:accent2>
          <a:srgbClr val="008080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007373"/>
        </a:accent6>
        <a:hlink>
          <a:srgbClr val="00ACA8"/>
        </a:hlink>
        <a:folHlink>
          <a:srgbClr val="00444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42F61"/>
        </a:dk1>
        <a:lt1>
          <a:srgbClr val="FFFFFF"/>
        </a:lt1>
        <a:dk2>
          <a:srgbClr val="8794D5"/>
        </a:dk2>
        <a:lt2>
          <a:srgbClr val="FFFFFF"/>
        </a:lt2>
        <a:accent1>
          <a:srgbClr val="504D80"/>
        </a:accent1>
        <a:accent2>
          <a:srgbClr val="9791CA"/>
        </a:accent2>
        <a:accent3>
          <a:srgbClr val="C3C8E7"/>
        </a:accent3>
        <a:accent4>
          <a:srgbClr val="DADADA"/>
        </a:accent4>
        <a:accent5>
          <a:srgbClr val="B3B2C0"/>
        </a:accent5>
        <a:accent6>
          <a:srgbClr val="8883B7"/>
        </a:accent6>
        <a:hlink>
          <a:srgbClr val="322D5A"/>
        </a:hlink>
        <a:folHlink>
          <a:srgbClr val="544C9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DBA6"/>
        </a:lt1>
        <a:dk2>
          <a:srgbClr val="000000"/>
        </a:dk2>
        <a:lt2>
          <a:srgbClr val="FFAC31"/>
        </a:lt2>
        <a:accent1>
          <a:srgbClr val="FF9900"/>
        </a:accent1>
        <a:accent2>
          <a:srgbClr val="FFCC80"/>
        </a:accent2>
        <a:accent3>
          <a:srgbClr val="FFEAD0"/>
        </a:accent3>
        <a:accent4>
          <a:srgbClr val="000000"/>
        </a:accent4>
        <a:accent5>
          <a:srgbClr val="FFCAAA"/>
        </a:accent5>
        <a:accent6>
          <a:srgbClr val="E7B973"/>
        </a:accent6>
        <a:hlink>
          <a:srgbClr val="E68A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B3CCE6"/>
        </a:dk1>
        <a:lt1>
          <a:srgbClr val="FFFFFF"/>
        </a:lt1>
        <a:dk2>
          <a:srgbClr val="6698CC"/>
        </a:dk2>
        <a:lt2>
          <a:srgbClr val="FFFFFF"/>
        </a:lt2>
        <a:accent1>
          <a:srgbClr val="336599"/>
        </a:accent1>
        <a:accent2>
          <a:srgbClr val="2E4C6B"/>
        </a:accent2>
        <a:accent3>
          <a:srgbClr val="B8CAE2"/>
        </a:accent3>
        <a:accent4>
          <a:srgbClr val="DADADA"/>
        </a:accent4>
        <a:accent5>
          <a:srgbClr val="ADB8CA"/>
        </a:accent5>
        <a:accent6>
          <a:srgbClr val="294460"/>
        </a:accent6>
        <a:hlink>
          <a:srgbClr val="0B54A3"/>
        </a:hlink>
        <a:folHlink>
          <a:srgbClr val="0B73E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66CCCC"/>
        </a:dk1>
        <a:lt1>
          <a:srgbClr val="FFFFFF"/>
        </a:lt1>
        <a:dk2>
          <a:srgbClr val="2E6B6B"/>
        </a:dk2>
        <a:lt2>
          <a:srgbClr val="FFFFCC"/>
        </a:lt2>
        <a:accent1>
          <a:srgbClr val="45A3A1"/>
        </a:accent1>
        <a:accent2>
          <a:srgbClr val="9ADEDC"/>
        </a:accent2>
        <a:accent3>
          <a:srgbClr val="ADBABA"/>
        </a:accent3>
        <a:accent4>
          <a:srgbClr val="DADADA"/>
        </a:accent4>
        <a:accent5>
          <a:srgbClr val="B0CECD"/>
        </a:accent5>
        <a:accent6>
          <a:srgbClr val="8BC9C7"/>
        </a:accent6>
        <a:hlink>
          <a:srgbClr val="B3E6E6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496B2E"/>
        </a:dk1>
        <a:lt1>
          <a:srgbClr val="CCE3B5"/>
        </a:lt1>
        <a:dk2>
          <a:srgbClr val="619933"/>
        </a:dk2>
        <a:lt2>
          <a:srgbClr val="F2F8ED"/>
        </a:lt2>
        <a:accent1>
          <a:srgbClr val="94CC66"/>
        </a:accent1>
        <a:accent2>
          <a:srgbClr val="FFFFFF"/>
        </a:accent2>
        <a:accent3>
          <a:srgbClr val="E2EFD7"/>
        </a:accent3>
        <a:accent4>
          <a:srgbClr val="3D5A26"/>
        </a:accent4>
        <a:accent5>
          <a:srgbClr val="C8E2B8"/>
        </a:accent5>
        <a:accent6>
          <a:srgbClr val="E7E7E7"/>
        </a:accent6>
        <a:hlink>
          <a:srgbClr val="4891EA"/>
        </a:hlink>
        <a:folHlink>
          <a:srgbClr val="7AAFF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hexagonos1</Template>
  <TotalTime>14119</TotalTime>
  <Words>1612</Words>
  <Application>Microsoft Office PowerPoint</Application>
  <PresentationFormat>On-screen Show (4:3)</PresentationFormat>
  <Paragraphs>380</Paragraphs>
  <Slides>26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40" baseType="lpstr">
      <vt:lpstr>굴림</vt:lpstr>
      <vt:lpstr>굴림</vt:lpstr>
      <vt:lpstr>AdvTimes</vt:lpstr>
      <vt:lpstr>AdvTimes-i</vt:lpstr>
      <vt:lpstr>Arial</vt:lpstr>
      <vt:lpstr>Calibri</vt:lpstr>
      <vt:lpstr>Calibri Light</vt:lpstr>
      <vt:lpstr>Courier New</vt:lpstr>
      <vt:lpstr>Monotype Sorts</vt:lpstr>
      <vt:lpstr>Symbol</vt:lpstr>
      <vt:lpstr>Times</vt:lpstr>
      <vt:lpstr>Times New Roman</vt:lpstr>
      <vt:lpstr>hexagonos1</vt:lpstr>
      <vt:lpstr>Bitmap Image</vt:lpstr>
      <vt:lpstr>Why building models?</vt:lpstr>
      <vt:lpstr>PowerPoint Presentation</vt:lpstr>
      <vt:lpstr>One system: many models</vt:lpstr>
      <vt:lpstr>Systems, Models and Simulations</vt:lpstr>
      <vt:lpstr>Modelling techniques classification</vt:lpstr>
      <vt:lpstr>Declarative models</vt:lpstr>
      <vt:lpstr>Declarative models (cont.)</vt:lpstr>
      <vt:lpstr>Functional models</vt:lpstr>
      <vt:lpstr>Spatial models</vt:lpstr>
      <vt:lpstr>Modelling System Dynamics</vt:lpstr>
      <vt:lpstr>Formal Modelling</vt:lpstr>
      <vt:lpstr>A Systems Dynamics classification</vt:lpstr>
      <vt:lpstr>Classification</vt:lpstr>
      <vt:lpstr>(DESS: Differential Equation Systems Specification)</vt:lpstr>
      <vt:lpstr>DESS</vt:lpstr>
      <vt:lpstr>DESS</vt:lpstr>
      <vt:lpstr>DESS</vt:lpstr>
      <vt:lpstr>Discrete Time / Continuous Variable (DTSS: Discrete Time Systems Specification)</vt:lpstr>
      <vt:lpstr>Discrete Time / Discrete Variable (Automata)</vt:lpstr>
      <vt:lpstr>Discrete Variable / Continuous Time (DEDS: Discrete Event Dynamic Systems)</vt:lpstr>
      <vt:lpstr>Research efforts in DEDS modelling</vt:lpstr>
      <vt:lpstr>Examples of Discrete Event Systems</vt:lpstr>
      <vt:lpstr>Multiformalism</vt:lpstr>
      <vt:lpstr>Multiformalism utility</vt:lpstr>
      <vt:lpstr>Multiformalism utility</vt:lpstr>
      <vt:lpstr>Example: hierarchical control</vt:lpstr>
    </vt:vector>
  </TitlesOfParts>
  <Company>Universidad de Buenos Aires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Simulación de Sistemas de Eventos Discretos usando el formalismo Cell-DEVS</dc:title>
  <dc:creator>Gabriel A. Wainer</dc:creator>
  <cp:lastModifiedBy>Gabriel Wainer</cp:lastModifiedBy>
  <cp:revision>359</cp:revision>
  <cp:lastPrinted>2001-09-10T20:06:39Z</cp:lastPrinted>
  <dcterms:created xsi:type="dcterms:W3CDTF">1998-11-29T17:51:34Z</dcterms:created>
  <dcterms:modified xsi:type="dcterms:W3CDTF">2017-09-27T15:20:55Z</dcterms:modified>
</cp:coreProperties>
</file>