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44" r:id="rId1"/>
  </p:sldMasterIdLst>
  <p:notesMasterIdLst>
    <p:notesMasterId r:id="rId48"/>
  </p:notesMasterIdLst>
  <p:handoutMasterIdLst>
    <p:handoutMasterId r:id="rId49"/>
  </p:handoutMasterIdLst>
  <p:sldIdLst>
    <p:sldId id="980" r:id="rId2"/>
    <p:sldId id="927" r:id="rId3"/>
    <p:sldId id="928" r:id="rId4"/>
    <p:sldId id="959" r:id="rId5"/>
    <p:sldId id="929" r:id="rId6"/>
    <p:sldId id="930" r:id="rId7"/>
    <p:sldId id="931" r:id="rId8"/>
    <p:sldId id="932" r:id="rId9"/>
    <p:sldId id="933" r:id="rId10"/>
    <p:sldId id="934" r:id="rId11"/>
    <p:sldId id="935" r:id="rId12"/>
    <p:sldId id="964" r:id="rId13"/>
    <p:sldId id="960" r:id="rId14"/>
    <p:sldId id="961" r:id="rId15"/>
    <p:sldId id="937" r:id="rId16"/>
    <p:sldId id="938" r:id="rId17"/>
    <p:sldId id="939" r:id="rId18"/>
    <p:sldId id="940" r:id="rId19"/>
    <p:sldId id="956" r:id="rId20"/>
    <p:sldId id="942" r:id="rId21"/>
    <p:sldId id="962" r:id="rId22"/>
    <p:sldId id="943" r:id="rId23"/>
    <p:sldId id="944" r:id="rId24"/>
    <p:sldId id="945" r:id="rId25"/>
    <p:sldId id="946" r:id="rId26"/>
    <p:sldId id="969" r:id="rId27"/>
    <p:sldId id="970" r:id="rId28"/>
    <p:sldId id="947" r:id="rId29"/>
    <p:sldId id="965" r:id="rId30"/>
    <p:sldId id="966" r:id="rId31"/>
    <p:sldId id="950" r:id="rId32"/>
    <p:sldId id="967" r:id="rId33"/>
    <p:sldId id="952" r:id="rId34"/>
    <p:sldId id="968" r:id="rId35"/>
    <p:sldId id="953" r:id="rId36"/>
    <p:sldId id="954" r:id="rId37"/>
    <p:sldId id="971" r:id="rId38"/>
    <p:sldId id="963" r:id="rId39"/>
    <p:sldId id="982" r:id="rId40"/>
    <p:sldId id="981" r:id="rId41"/>
    <p:sldId id="974" r:id="rId42"/>
    <p:sldId id="975" r:id="rId43"/>
    <p:sldId id="976" r:id="rId44"/>
    <p:sldId id="977" r:id="rId45"/>
    <p:sldId id="978" r:id="rId46"/>
    <p:sldId id="979" r:id="rId47"/>
  </p:sldIdLst>
  <p:sldSz cx="9144000" cy="6858000" type="screen4x3"/>
  <p:notesSz cx="6797675" cy="9926638"/>
  <p:defaultTextStyle>
    <a:defPPr>
      <a:defRPr lang="en-US"/>
    </a:defPPr>
    <a:lvl1pPr algn="l" rtl="0" eaLnBrk="0" fontAlgn="base" hangingPunct="0">
      <a:spcBef>
        <a:spcPct val="0"/>
      </a:spcBef>
      <a:spcAft>
        <a:spcPct val="0"/>
      </a:spcAft>
      <a:defRPr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i="1" kern="1200">
        <a:solidFill>
          <a:schemeClr val="tx1"/>
        </a:solidFill>
        <a:latin typeface="Times New Roman" pitchFamily="18" charset="0"/>
        <a:ea typeface="+mn-ea"/>
        <a:cs typeface="+mn-cs"/>
      </a:defRPr>
    </a:lvl5pPr>
    <a:lvl6pPr marL="2286000" algn="l" defTabSz="914400" rtl="0" eaLnBrk="1" latinLnBrk="0" hangingPunct="1">
      <a:defRPr sz="2400" i="1" kern="1200">
        <a:solidFill>
          <a:schemeClr val="tx1"/>
        </a:solidFill>
        <a:latin typeface="Times New Roman" pitchFamily="18" charset="0"/>
        <a:ea typeface="+mn-ea"/>
        <a:cs typeface="+mn-cs"/>
      </a:defRPr>
    </a:lvl6pPr>
    <a:lvl7pPr marL="2743200" algn="l" defTabSz="914400" rtl="0" eaLnBrk="1" latinLnBrk="0" hangingPunct="1">
      <a:defRPr sz="2400" i="1" kern="1200">
        <a:solidFill>
          <a:schemeClr val="tx1"/>
        </a:solidFill>
        <a:latin typeface="Times New Roman" pitchFamily="18" charset="0"/>
        <a:ea typeface="+mn-ea"/>
        <a:cs typeface="+mn-cs"/>
      </a:defRPr>
    </a:lvl7pPr>
    <a:lvl8pPr marL="3200400" algn="l" defTabSz="914400" rtl="0" eaLnBrk="1" latinLnBrk="0" hangingPunct="1">
      <a:defRPr sz="2400" i="1" kern="1200">
        <a:solidFill>
          <a:schemeClr val="tx1"/>
        </a:solidFill>
        <a:latin typeface="Times New Roman" pitchFamily="18" charset="0"/>
        <a:ea typeface="+mn-ea"/>
        <a:cs typeface="+mn-cs"/>
      </a:defRPr>
    </a:lvl8pPr>
    <a:lvl9pPr marL="3657600" algn="l" defTabSz="914400" rtl="0" eaLnBrk="1" latinLnBrk="0" hangingPunct="1">
      <a:defRPr sz="2400" i="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5520"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33CC33"/>
    <a:srgbClr val="FF3300"/>
    <a:srgbClr val="99CC00"/>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73" autoAdjust="0"/>
    <p:restoredTop sz="93282" autoAdjust="0"/>
  </p:normalViewPr>
  <p:slideViewPr>
    <p:cSldViewPr>
      <p:cViewPr varScale="1">
        <p:scale>
          <a:sx n="109" d="100"/>
          <a:sy n="109" d="100"/>
        </p:scale>
        <p:origin x="1758" y="78"/>
      </p:cViewPr>
      <p:guideLst>
        <p:guide orient="horz" pos="2160"/>
        <p:guide pos="55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75" d="100"/>
          <a:sy n="75" d="100"/>
        </p:scale>
        <p:origin x="-1374" y="432"/>
      </p:cViewPr>
      <p:guideLst>
        <p:guide orient="horz" pos="3127"/>
        <p:guide pos="214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4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6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7440" tIns="48720" rIns="97440" bIns="48720" numCol="1" anchor="t" anchorCtr="0" compatLnSpc="1">
            <a:prstTxWarp prst="textNoShape">
              <a:avLst/>
            </a:prstTxWarp>
          </a:bodyPr>
          <a:lstStyle>
            <a:lvl1pPr defTabSz="973873">
              <a:defRPr sz="1300" i="0">
                <a:latin typeface="Times New Roman" charset="0"/>
              </a:defRPr>
            </a:lvl1pPr>
          </a:lstStyle>
          <a:p>
            <a:pPr>
              <a:defRPr/>
            </a:pPr>
            <a:endParaRPr lang="en-US"/>
          </a:p>
        </p:txBody>
      </p:sp>
      <p:sp>
        <p:nvSpPr>
          <p:cNvPr id="12291"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7440" tIns="48720" rIns="97440" bIns="48720" numCol="1" anchor="t" anchorCtr="0" compatLnSpc="1">
            <a:prstTxWarp prst="textNoShape">
              <a:avLst/>
            </a:prstTxWarp>
          </a:bodyPr>
          <a:lstStyle>
            <a:lvl1pPr algn="r" defTabSz="973873">
              <a:defRPr sz="1300" i="0">
                <a:latin typeface="Times New Roman" charset="0"/>
              </a:defRPr>
            </a:lvl1pPr>
          </a:lstStyle>
          <a:p>
            <a:pPr>
              <a:defRPr/>
            </a:pPr>
            <a:endParaRPr lang="en-US"/>
          </a:p>
        </p:txBody>
      </p:sp>
      <p:sp>
        <p:nvSpPr>
          <p:cNvPr id="12292"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7440" tIns="48720" rIns="97440" bIns="48720" numCol="1" anchor="b" anchorCtr="0" compatLnSpc="1">
            <a:prstTxWarp prst="textNoShape">
              <a:avLst/>
            </a:prstTxWarp>
          </a:bodyPr>
          <a:lstStyle>
            <a:lvl1pPr defTabSz="973873">
              <a:defRPr sz="1300" i="0">
                <a:latin typeface="Times New Roman" charset="0"/>
              </a:defRPr>
            </a:lvl1pPr>
          </a:lstStyle>
          <a:p>
            <a:pPr>
              <a:defRPr/>
            </a:pPr>
            <a:endParaRPr lang="en-US"/>
          </a:p>
        </p:txBody>
      </p:sp>
      <p:sp>
        <p:nvSpPr>
          <p:cNvPr id="12293" name="Rectangle 5"/>
          <p:cNvSpPr>
            <a:spLocks noGrp="1" noChangeArrowheads="1"/>
          </p:cNvSpPr>
          <p:nvPr>
            <p:ph type="sldNum" sz="quarter" idx="3"/>
          </p:nvPr>
        </p:nvSpPr>
        <p:spPr bwMode="auto">
          <a:xfrm>
            <a:off x="3851275" y="9429750"/>
            <a:ext cx="2946400" cy="496888"/>
          </a:xfrm>
          <a:prstGeom prst="rect">
            <a:avLst/>
          </a:prstGeom>
          <a:noFill/>
          <a:ln w="9525">
            <a:noFill/>
            <a:miter lim="800000"/>
            <a:headEnd/>
            <a:tailEnd/>
          </a:ln>
          <a:effectLst/>
        </p:spPr>
        <p:txBody>
          <a:bodyPr vert="horz" wrap="square" lIns="97440" tIns="48720" rIns="97440" bIns="48720" numCol="1" anchor="b" anchorCtr="0" compatLnSpc="1">
            <a:prstTxWarp prst="textNoShape">
              <a:avLst/>
            </a:prstTxWarp>
          </a:bodyPr>
          <a:lstStyle>
            <a:lvl1pPr algn="r" defTabSz="973873">
              <a:defRPr sz="1300" i="0">
                <a:latin typeface="Times New Roman" charset="0"/>
              </a:defRPr>
            </a:lvl1pPr>
          </a:lstStyle>
          <a:p>
            <a:pPr>
              <a:defRPr/>
            </a:pPr>
            <a:fld id="{0BAA501F-CB03-4814-BAE7-D54622C3DBEE}" type="slidenum">
              <a:rPr lang="en-US"/>
              <a:pPr>
                <a:defRPr/>
              </a:pPr>
              <a:t>‹#›</a:t>
            </a:fld>
            <a:endParaRPr lang="en-US"/>
          </a:p>
        </p:txBody>
      </p:sp>
    </p:spTree>
    <p:extLst>
      <p:ext uri="{BB962C8B-B14F-4D97-AF65-F5344CB8AC3E}">
        <p14:creationId xmlns:p14="http://schemas.microsoft.com/office/powerpoint/2010/main" val="77538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7440" tIns="48720" rIns="97440" bIns="48720" numCol="1" anchor="t" anchorCtr="0" compatLnSpc="1">
            <a:prstTxWarp prst="textNoShape">
              <a:avLst/>
            </a:prstTxWarp>
          </a:bodyPr>
          <a:lstStyle>
            <a:lvl1pPr defTabSz="973873">
              <a:defRPr sz="1300" i="0">
                <a:latin typeface="Times New Roman" charset="0"/>
              </a:defRPr>
            </a:lvl1pPr>
          </a:lstStyle>
          <a:p>
            <a:pPr>
              <a:defRPr/>
            </a:pPr>
            <a:endParaRPr lang="en-US"/>
          </a:p>
        </p:txBody>
      </p:sp>
      <p:sp>
        <p:nvSpPr>
          <p:cNvPr id="14339"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7440" tIns="48720" rIns="97440" bIns="48720" numCol="1" anchor="t" anchorCtr="0" compatLnSpc="1">
            <a:prstTxWarp prst="textNoShape">
              <a:avLst/>
            </a:prstTxWarp>
          </a:bodyPr>
          <a:lstStyle>
            <a:lvl1pPr algn="r" defTabSz="973873">
              <a:defRPr sz="1300" i="0">
                <a:latin typeface="Times New Roman" charset="0"/>
              </a:defRPr>
            </a:lvl1pPr>
          </a:lstStyle>
          <a:p>
            <a:pPr>
              <a:defRPr/>
            </a:pPr>
            <a:endParaRPr lang="en-US"/>
          </a:p>
        </p:txBody>
      </p:sp>
      <p:sp>
        <p:nvSpPr>
          <p:cNvPr id="34820" name="Rectangle 4"/>
          <p:cNvSpPr>
            <a:spLocks noGrp="1" noRot="1" noChangeAspect="1" noChangeArrowheads="1" noTextEdit="1"/>
          </p:cNvSpPr>
          <p:nvPr>
            <p:ph type="sldImg" idx="2"/>
          </p:nvPr>
        </p:nvSpPr>
        <p:spPr bwMode="auto">
          <a:xfrm>
            <a:off x="915988" y="742950"/>
            <a:ext cx="4965700" cy="3724275"/>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908050" y="4718050"/>
            <a:ext cx="4981575" cy="4465638"/>
          </a:xfrm>
          <a:prstGeom prst="rect">
            <a:avLst/>
          </a:prstGeom>
          <a:noFill/>
          <a:ln w="9525">
            <a:noFill/>
            <a:miter lim="800000"/>
            <a:headEnd/>
            <a:tailEnd/>
          </a:ln>
          <a:effectLst/>
        </p:spPr>
        <p:txBody>
          <a:bodyPr vert="horz" wrap="square" lIns="97440" tIns="48720" rIns="97440" bIns="48720" numCol="1" anchor="t" anchorCtr="0" compatLnSpc="1">
            <a:prstTxWarp prst="textNoShape">
              <a:avLst/>
            </a:prstTxWarp>
          </a:bodyPr>
          <a:lstStyle/>
          <a:p>
            <a:pPr lvl="0"/>
            <a:r>
              <a:rPr lang="es-ES_tradnl" noProof="0" smtClean="0"/>
              <a:t>Haga clic para modificar el estilo de texto del patrón</a:t>
            </a:r>
          </a:p>
          <a:p>
            <a:pPr lvl="1"/>
            <a:r>
              <a:rPr lang="es-ES_tradnl" noProof="0" smtClean="0"/>
              <a:t>Segundo nivel</a:t>
            </a:r>
          </a:p>
          <a:p>
            <a:pPr lvl="2"/>
            <a:r>
              <a:rPr lang="es-ES_tradnl" noProof="0" smtClean="0"/>
              <a:t>Tercer nivel</a:t>
            </a:r>
          </a:p>
          <a:p>
            <a:pPr lvl="3"/>
            <a:r>
              <a:rPr lang="es-ES_tradnl" noProof="0" smtClean="0"/>
              <a:t>Cuarto nivel</a:t>
            </a:r>
          </a:p>
          <a:p>
            <a:pPr lvl="4"/>
            <a:r>
              <a:rPr lang="es-ES_tradnl" noProof="0" smtClean="0"/>
              <a:t>Quinto nivel</a:t>
            </a:r>
          </a:p>
        </p:txBody>
      </p:sp>
      <p:sp>
        <p:nvSpPr>
          <p:cNvPr id="14342"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7440" tIns="48720" rIns="97440" bIns="48720" numCol="1" anchor="b" anchorCtr="0" compatLnSpc="1">
            <a:prstTxWarp prst="textNoShape">
              <a:avLst/>
            </a:prstTxWarp>
          </a:bodyPr>
          <a:lstStyle>
            <a:lvl1pPr defTabSz="973873">
              <a:defRPr sz="1300" i="0">
                <a:latin typeface="Times New Roman" charset="0"/>
              </a:defRPr>
            </a:lvl1pPr>
          </a:lstStyle>
          <a:p>
            <a:pPr>
              <a:defRPr/>
            </a:pPr>
            <a:endParaRPr lang="en-US"/>
          </a:p>
        </p:txBody>
      </p:sp>
      <p:sp>
        <p:nvSpPr>
          <p:cNvPr id="14343"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7440" tIns="48720" rIns="97440" bIns="48720" numCol="1" anchor="b" anchorCtr="0" compatLnSpc="1">
            <a:prstTxWarp prst="textNoShape">
              <a:avLst/>
            </a:prstTxWarp>
          </a:bodyPr>
          <a:lstStyle>
            <a:lvl1pPr algn="r" defTabSz="973873">
              <a:defRPr sz="1300" i="0">
                <a:latin typeface="Times New Roman" charset="0"/>
              </a:defRPr>
            </a:lvl1pPr>
          </a:lstStyle>
          <a:p>
            <a:pPr>
              <a:defRPr/>
            </a:pPr>
            <a:fld id="{427458EE-6702-4B8D-8548-13AB99BC5B41}" type="slidenum">
              <a:rPr lang="en-US"/>
              <a:pPr>
                <a:defRPr/>
              </a:pPr>
              <a:t>‹#›</a:t>
            </a:fld>
            <a:endParaRPr lang="en-US"/>
          </a:p>
        </p:txBody>
      </p:sp>
    </p:spTree>
    <p:extLst>
      <p:ext uri="{BB962C8B-B14F-4D97-AF65-F5344CB8AC3E}">
        <p14:creationId xmlns:p14="http://schemas.microsoft.com/office/powerpoint/2010/main" val="3945115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dl.acm.org/ft_gateway.cfm?id=155368&amp;ftid=28426&amp;dwn=1&amp;CFID=797432741&amp;CFTOKEN=57691866"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dl.acm.org/author_page.cfm?id=81452607285&amp;coll=DL&amp;dl=ACM&amp;trk=0&amp;cfid=797432741&amp;cftoken=57691866"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en.wikipedia.org/wiki/Douglas_Hofstadter"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i="1">
                <a:solidFill>
                  <a:schemeClr val="tx1"/>
                </a:solidFill>
                <a:latin typeface="Times New Roman" panose="02020603050405020304" pitchFamily="18" charset="0"/>
              </a:defRPr>
            </a:lvl1pPr>
            <a:lvl2pPr marL="742950" indent="-285750" defTabSz="942975">
              <a:defRPr sz="2400" i="1">
                <a:solidFill>
                  <a:schemeClr val="tx1"/>
                </a:solidFill>
                <a:latin typeface="Times New Roman" panose="02020603050405020304" pitchFamily="18" charset="0"/>
              </a:defRPr>
            </a:lvl2pPr>
            <a:lvl3pPr marL="1143000" indent="-228600" defTabSz="942975">
              <a:defRPr sz="2400" i="1">
                <a:solidFill>
                  <a:schemeClr val="tx1"/>
                </a:solidFill>
                <a:latin typeface="Times New Roman" panose="02020603050405020304" pitchFamily="18" charset="0"/>
              </a:defRPr>
            </a:lvl3pPr>
            <a:lvl4pPr marL="1600200" indent="-228600" defTabSz="942975">
              <a:defRPr sz="2400" i="1">
                <a:solidFill>
                  <a:schemeClr val="tx1"/>
                </a:solidFill>
                <a:latin typeface="Times New Roman" panose="02020603050405020304" pitchFamily="18" charset="0"/>
              </a:defRPr>
            </a:lvl4pPr>
            <a:lvl5pPr marL="2057400" indent="-228600" defTabSz="942975">
              <a:defRPr sz="2400" i="1">
                <a:solidFill>
                  <a:schemeClr val="tx1"/>
                </a:solidFill>
                <a:latin typeface="Times New Roman" panose="02020603050405020304" pitchFamily="18" charset="0"/>
              </a:defRPr>
            </a:lvl5pPr>
            <a:lvl6pPr marL="2514600" indent="-228600" defTabSz="942975"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942975"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942975"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942975" eaLnBrk="0" fontAlgn="base" hangingPunct="0">
              <a:spcBef>
                <a:spcPct val="0"/>
              </a:spcBef>
              <a:spcAft>
                <a:spcPct val="0"/>
              </a:spcAft>
              <a:defRPr sz="2400" i="1">
                <a:solidFill>
                  <a:schemeClr val="tx1"/>
                </a:solidFill>
                <a:latin typeface="Times New Roman" panose="02020603050405020304" pitchFamily="18" charset="0"/>
              </a:defRPr>
            </a:lvl9pPr>
          </a:lstStyle>
          <a:p>
            <a:fld id="{E8D88E1D-AA73-402F-B05E-A7453537C45F}" type="slidenum">
              <a:rPr lang="en-US" altLang="en-US" sz="1200" i="0"/>
              <a:pPr/>
              <a:t>1</a:t>
            </a:fld>
            <a:endParaRPr lang="en-US" altLang="en-US" sz="1200" i="0"/>
          </a:p>
        </p:txBody>
      </p:sp>
      <p:sp>
        <p:nvSpPr>
          <p:cNvPr id="33795" name="Rectangle 2"/>
          <p:cNvSpPr>
            <a:spLocks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809551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187450" y="688975"/>
            <a:ext cx="4606925" cy="3455988"/>
          </a:xfrm>
          <a:ln/>
        </p:spPr>
      </p:sp>
      <p:sp>
        <p:nvSpPr>
          <p:cNvPr id="39939" name="Rectangle 3"/>
          <p:cNvSpPr>
            <a:spLocks noGrp="1" noChangeArrowheads="1"/>
          </p:cNvSpPr>
          <p:nvPr>
            <p:ph type="body" idx="1"/>
          </p:nvPr>
        </p:nvSpPr>
        <p:spPr>
          <a:xfrm>
            <a:off x="931863" y="4378325"/>
            <a:ext cx="5116512" cy="4143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188136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1187450" y="688975"/>
            <a:ext cx="4606925" cy="3455988"/>
          </a:xfrm>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815907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i="1">
                <a:solidFill>
                  <a:schemeClr val="tx1"/>
                </a:solidFill>
                <a:latin typeface="Times New Roman" panose="02020603050405020304" pitchFamily="18" charset="0"/>
              </a:defRPr>
            </a:lvl1pPr>
            <a:lvl2pPr marL="742950" indent="-285750" defTabSz="942975">
              <a:defRPr sz="2400" i="1">
                <a:solidFill>
                  <a:schemeClr val="tx1"/>
                </a:solidFill>
                <a:latin typeface="Times New Roman" panose="02020603050405020304" pitchFamily="18" charset="0"/>
              </a:defRPr>
            </a:lvl2pPr>
            <a:lvl3pPr marL="1143000" indent="-228600" defTabSz="942975">
              <a:defRPr sz="2400" i="1">
                <a:solidFill>
                  <a:schemeClr val="tx1"/>
                </a:solidFill>
                <a:latin typeface="Times New Roman" panose="02020603050405020304" pitchFamily="18" charset="0"/>
              </a:defRPr>
            </a:lvl3pPr>
            <a:lvl4pPr marL="1600200" indent="-228600" defTabSz="942975">
              <a:defRPr sz="2400" i="1">
                <a:solidFill>
                  <a:schemeClr val="tx1"/>
                </a:solidFill>
                <a:latin typeface="Times New Roman" panose="02020603050405020304" pitchFamily="18" charset="0"/>
              </a:defRPr>
            </a:lvl4pPr>
            <a:lvl5pPr marL="2057400" indent="-228600" defTabSz="942975">
              <a:defRPr sz="2400" i="1">
                <a:solidFill>
                  <a:schemeClr val="tx1"/>
                </a:solidFill>
                <a:latin typeface="Times New Roman" panose="02020603050405020304" pitchFamily="18" charset="0"/>
              </a:defRPr>
            </a:lvl5pPr>
            <a:lvl6pPr marL="2514600" indent="-228600" defTabSz="942975"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942975"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942975"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942975" eaLnBrk="0" fontAlgn="base" hangingPunct="0">
              <a:spcBef>
                <a:spcPct val="0"/>
              </a:spcBef>
              <a:spcAft>
                <a:spcPct val="0"/>
              </a:spcAft>
              <a:defRPr sz="2400" i="1">
                <a:solidFill>
                  <a:schemeClr val="tx1"/>
                </a:solidFill>
                <a:latin typeface="Times New Roman" panose="02020603050405020304" pitchFamily="18" charset="0"/>
              </a:defRPr>
            </a:lvl9pPr>
          </a:lstStyle>
          <a:p>
            <a:fld id="{1B1B57B6-DBD0-4254-B0A5-37D4435E8D16}" type="slidenum">
              <a:rPr lang="en-US" altLang="en-US" sz="1200" i="0"/>
              <a:pPr/>
              <a:t>23</a:t>
            </a:fld>
            <a:endParaRPr lang="en-US" altLang="en-US" sz="1200" i="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344133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i="1">
                <a:solidFill>
                  <a:schemeClr val="tx1"/>
                </a:solidFill>
                <a:latin typeface="Times New Roman" panose="02020603050405020304" pitchFamily="18" charset="0"/>
              </a:defRPr>
            </a:lvl1pPr>
            <a:lvl2pPr marL="742950" indent="-285750" defTabSz="942975">
              <a:defRPr sz="2400" i="1">
                <a:solidFill>
                  <a:schemeClr val="tx1"/>
                </a:solidFill>
                <a:latin typeface="Times New Roman" panose="02020603050405020304" pitchFamily="18" charset="0"/>
              </a:defRPr>
            </a:lvl2pPr>
            <a:lvl3pPr marL="1143000" indent="-228600" defTabSz="942975">
              <a:defRPr sz="2400" i="1">
                <a:solidFill>
                  <a:schemeClr val="tx1"/>
                </a:solidFill>
                <a:latin typeface="Times New Roman" panose="02020603050405020304" pitchFamily="18" charset="0"/>
              </a:defRPr>
            </a:lvl3pPr>
            <a:lvl4pPr marL="1600200" indent="-228600" defTabSz="942975">
              <a:defRPr sz="2400" i="1">
                <a:solidFill>
                  <a:schemeClr val="tx1"/>
                </a:solidFill>
                <a:latin typeface="Times New Roman" panose="02020603050405020304" pitchFamily="18" charset="0"/>
              </a:defRPr>
            </a:lvl4pPr>
            <a:lvl5pPr marL="2057400" indent="-228600" defTabSz="942975">
              <a:defRPr sz="2400" i="1">
                <a:solidFill>
                  <a:schemeClr val="tx1"/>
                </a:solidFill>
                <a:latin typeface="Times New Roman" panose="02020603050405020304" pitchFamily="18" charset="0"/>
              </a:defRPr>
            </a:lvl5pPr>
            <a:lvl6pPr marL="2514600" indent="-228600" defTabSz="942975"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942975"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942975"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942975" eaLnBrk="0" fontAlgn="base" hangingPunct="0">
              <a:spcBef>
                <a:spcPct val="0"/>
              </a:spcBef>
              <a:spcAft>
                <a:spcPct val="0"/>
              </a:spcAft>
              <a:defRPr sz="2400" i="1">
                <a:solidFill>
                  <a:schemeClr val="tx1"/>
                </a:solidFill>
                <a:latin typeface="Times New Roman" panose="02020603050405020304" pitchFamily="18" charset="0"/>
              </a:defRPr>
            </a:lvl9pPr>
          </a:lstStyle>
          <a:p>
            <a:fld id="{E841747E-E0D9-4990-9883-734DDC28F2FB}" type="slidenum">
              <a:rPr lang="en-US" altLang="en-US" sz="1200" i="0"/>
              <a:pPr/>
              <a:t>24</a:t>
            </a:fld>
            <a:endParaRPr lang="en-US" altLang="en-US" sz="1200" i="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186323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i="1">
                <a:solidFill>
                  <a:schemeClr val="tx1"/>
                </a:solidFill>
                <a:latin typeface="Times New Roman" panose="02020603050405020304" pitchFamily="18" charset="0"/>
              </a:defRPr>
            </a:lvl1pPr>
            <a:lvl2pPr marL="742950" indent="-285750" defTabSz="942975">
              <a:defRPr sz="2400" i="1">
                <a:solidFill>
                  <a:schemeClr val="tx1"/>
                </a:solidFill>
                <a:latin typeface="Times New Roman" panose="02020603050405020304" pitchFamily="18" charset="0"/>
              </a:defRPr>
            </a:lvl2pPr>
            <a:lvl3pPr marL="1143000" indent="-228600" defTabSz="942975">
              <a:defRPr sz="2400" i="1">
                <a:solidFill>
                  <a:schemeClr val="tx1"/>
                </a:solidFill>
                <a:latin typeface="Times New Roman" panose="02020603050405020304" pitchFamily="18" charset="0"/>
              </a:defRPr>
            </a:lvl3pPr>
            <a:lvl4pPr marL="1600200" indent="-228600" defTabSz="942975">
              <a:defRPr sz="2400" i="1">
                <a:solidFill>
                  <a:schemeClr val="tx1"/>
                </a:solidFill>
                <a:latin typeface="Times New Roman" panose="02020603050405020304" pitchFamily="18" charset="0"/>
              </a:defRPr>
            </a:lvl4pPr>
            <a:lvl5pPr marL="2057400" indent="-228600" defTabSz="942975">
              <a:defRPr sz="2400" i="1">
                <a:solidFill>
                  <a:schemeClr val="tx1"/>
                </a:solidFill>
                <a:latin typeface="Times New Roman" panose="02020603050405020304" pitchFamily="18" charset="0"/>
              </a:defRPr>
            </a:lvl5pPr>
            <a:lvl6pPr marL="2514600" indent="-228600" defTabSz="942975"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942975"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942975"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942975" eaLnBrk="0" fontAlgn="base" hangingPunct="0">
              <a:spcBef>
                <a:spcPct val="0"/>
              </a:spcBef>
              <a:spcAft>
                <a:spcPct val="0"/>
              </a:spcAft>
              <a:defRPr sz="2400" i="1">
                <a:solidFill>
                  <a:schemeClr val="tx1"/>
                </a:solidFill>
                <a:latin typeface="Times New Roman" panose="02020603050405020304" pitchFamily="18" charset="0"/>
              </a:defRPr>
            </a:lvl9pPr>
          </a:lstStyle>
          <a:p>
            <a:fld id="{0A9C7D19-DE18-478D-AF74-6B5D326AB9B4}" type="slidenum">
              <a:rPr lang="en-US" altLang="en-US" sz="1200" i="0"/>
              <a:pPr/>
              <a:t>25</a:t>
            </a:fld>
            <a:endParaRPr lang="en-US" altLang="en-US" sz="1200" i="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485944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i="1">
                <a:solidFill>
                  <a:schemeClr val="tx1"/>
                </a:solidFill>
                <a:latin typeface="Times New Roman" panose="02020603050405020304" pitchFamily="18" charset="0"/>
              </a:defRPr>
            </a:lvl1pPr>
            <a:lvl2pPr marL="742950" indent="-285750" defTabSz="942975">
              <a:defRPr sz="2400" i="1">
                <a:solidFill>
                  <a:schemeClr val="tx1"/>
                </a:solidFill>
                <a:latin typeface="Times New Roman" panose="02020603050405020304" pitchFamily="18" charset="0"/>
              </a:defRPr>
            </a:lvl2pPr>
            <a:lvl3pPr marL="1143000" indent="-228600" defTabSz="942975">
              <a:defRPr sz="2400" i="1">
                <a:solidFill>
                  <a:schemeClr val="tx1"/>
                </a:solidFill>
                <a:latin typeface="Times New Roman" panose="02020603050405020304" pitchFamily="18" charset="0"/>
              </a:defRPr>
            </a:lvl3pPr>
            <a:lvl4pPr marL="1600200" indent="-228600" defTabSz="942975">
              <a:defRPr sz="2400" i="1">
                <a:solidFill>
                  <a:schemeClr val="tx1"/>
                </a:solidFill>
                <a:latin typeface="Times New Roman" panose="02020603050405020304" pitchFamily="18" charset="0"/>
              </a:defRPr>
            </a:lvl4pPr>
            <a:lvl5pPr marL="2057400" indent="-228600" defTabSz="942975">
              <a:defRPr sz="2400" i="1">
                <a:solidFill>
                  <a:schemeClr val="tx1"/>
                </a:solidFill>
                <a:latin typeface="Times New Roman" panose="02020603050405020304" pitchFamily="18" charset="0"/>
              </a:defRPr>
            </a:lvl5pPr>
            <a:lvl6pPr marL="2514600" indent="-228600" defTabSz="942975"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942975"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942975"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942975" eaLnBrk="0" fontAlgn="base" hangingPunct="0">
              <a:spcBef>
                <a:spcPct val="0"/>
              </a:spcBef>
              <a:spcAft>
                <a:spcPct val="0"/>
              </a:spcAft>
              <a:defRPr sz="2400" i="1">
                <a:solidFill>
                  <a:schemeClr val="tx1"/>
                </a:solidFill>
                <a:latin typeface="Times New Roman" panose="02020603050405020304" pitchFamily="18" charset="0"/>
              </a:defRPr>
            </a:lvl9pPr>
          </a:lstStyle>
          <a:p>
            <a:fld id="{D44B8BBB-6D1C-48FD-B5EB-92125B582986}" type="slidenum">
              <a:rPr lang="en-US" altLang="en-US" sz="1200" i="0"/>
              <a:pPr/>
              <a:t>28</a:t>
            </a:fld>
            <a:endParaRPr lang="en-US" altLang="en-US" sz="1200" i="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14857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r>
              <a:rPr lang="en-US" dirty="0" smtClean="0">
                <a:latin typeface="Times New Roman" pitchFamily="18" charset="0"/>
              </a:rPr>
              <a:t>The source of many of these problems can be experienced by solving Exercise 1.2 or 1.5, and it is summarized in Figure 1.8: as most simulation languages were not derived from a formal modeling framework, the modeling phase</a:t>
            </a:r>
            <a:r>
              <a:rPr lang="en-US" smtClean="0">
                <a:latin typeface="Times New Roman" pitchFamily="18" charset="0"/>
              </a:rPr>
              <a:t>, is actually </a:t>
            </a:r>
            <a:r>
              <a:rPr lang="en-US" dirty="0" smtClean="0">
                <a:latin typeface="Times New Roman" pitchFamily="18" charset="0"/>
              </a:rPr>
              <a:t>skipped. We start by collecting data from experiments, and we build a piece of software (the simulator), trying to mimic the problem under study (skipping the intermediate modeling phase). Although this method is still useful in many cases, the result is a single-use program approach, which can have several problems (we will use Example 1.2 to discuss some of these problems):</a:t>
            </a:r>
          </a:p>
          <a:p>
            <a:r>
              <a:rPr lang="en-US" dirty="0" smtClean="0">
                <a:latin typeface="Times New Roman" pitchFamily="18" charset="0"/>
              </a:rPr>
              <a:t>What happens if we need to reuse the simulation in a different context (e.g., we want to reuse the traffic light controller simulation for a railway controller simulation)?</a:t>
            </a:r>
          </a:p>
          <a:p>
            <a:r>
              <a:rPr lang="en-US" dirty="0" smtClean="0">
                <a:latin typeface="Times New Roman" pitchFamily="18" charset="0"/>
              </a:rPr>
              <a:t>How can we reuse the experiments done to test the original model on a </a:t>
            </a:r>
            <a:r>
              <a:rPr lang="en-US" smtClean="0">
                <a:latin typeface="Times New Roman" pitchFamily="18" charset="0"/>
              </a:rPr>
              <a:t>different one? How </a:t>
            </a:r>
            <a:r>
              <a:rPr lang="en-US" dirty="0" smtClean="0">
                <a:latin typeface="Times New Roman" pitchFamily="18" charset="0"/>
              </a:rPr>
              <a:t>do we deal with changes? </a:t>
            </a:r>
          </a:p>
          <a:p>
            <a:r>
              <a:rPr lang="en-US" dirty="0" smtClean="0">
                <a:latin typeface="Times New Roman" pitchFamily="18" charset="0"/>
              </a:rPr>
              <a:t>If we decide to add a blinking green light for left turns (or a blinking red light for a failing controller), we need to modify the software application completely.</a:t>
            </a:r>
          </a:p>
          <a:p>
            <a:r>
              <a:rPr lang="en-US" dirty="0" smtClean="0">
                <a:latin typeface="Times New Roman" pitchFamily="18" charset="0"/>
              </a:rPr>
              <a:t>Where is the abstract model we can use to organize our ideas</a:t>
            </a:r>
            <a:r>
              <a:rPr lang="en-US" smtClean="0">
                <a:latin typeface="Times New Roman" pitchFamily="18" charset="0"/>
              </a:rPr>
              <a:t>? How </a:t>
            </a:r>
            <a:r>
              <a:rPr lang="en-US" dirty="0" smtClean="0">
                <a:latin typeface="Times New Roman" pitchFamily="18" charset="0"/>
              </a:rPr>
              <a:t>do we organize the creation of a new version of the simulator in which we need to study the intersection of six </a:t>
            </a:r>
            <a:r>
              <a:rPr lang="es-AR" dirty="0" err="1" smtClean="0">
                <a:latin typeface="Times New Roman" pitchFamily="18" charset="0"/>
              </a:rPr>
              <a:t>streets</a:t>
            </a:r>
            <a:r>
              <a:rPr lang="es-AR" dirty="0" smtClean="0">
                <a:latin typeface="Times New Roman" pitchFamily="18" charset="0"/>
              </a:rPr>
              <a:t> </a:t>
            </a:r>
            <a:r>
              <a:rPr lang="es-AR" dirty="0" err="1" smtClean="0">
                <a:latin typeface="Times New Roman" pitchFamily="18" charset="0"/>
              </a:rPr>
              <a:t>with</a:t>
            </a:r>
            <a:r>
              <a:rPr lang="es-AR" dirty="0" smtClean="0">
                <a:latin typeface="Times New Roman" pitchFamily="18" charset="0"/>
              </a:rPr>
              <a:t> </a:t>
            </a:r>
            <a:r>
              <a:rPr lang="es-AR" err="1" smtClean="0">
                <a:latin typeface="Times New Roman" pitchFamily="18" charset="0"/>
              </a:rPr>
              <a:t>two-way</a:t>
            </a:r>
            <a:r>
              <a:rPr lang="es-AR" smtClean="0">
                <a:latin typeface="Times New Roman" pitchFamily="18" charset="0"/>
              </a:rPr>
              <a:t> traffic? </a:t>
            </a:r>
            <a:r>
              <a:rPr lang="en-US" smtClean="0">
                <a:latin typeface="Times New Roman" pitchFamily="18" charset="0"/>
              </a:rPr>
              <a:t>How </a:t>
            </a:r>
            <a:r>
              <a:rPr lang="en-US" dirty="0" smtClean="0">
                <a:latin typeface="Times New Roman" pitchFamily="18" charset="0"/>
              </a:rPr>
              <a:t>do we validate the results? What do we do if we find errors in the simulation?</a:t>
            </a:r>
          </a:p>
          <a:p>
            <a:r>
              <a:rPr lang="en-US" dirty="0" smtClean="0">
                <a:latin typeface="Times New Roman" pitchFamily="18" charset="0"/>
              </a:rPr>
              <a:t>It is difficult to address these issues using the same simulation languages because </a:t>
            </a:r>
            <a:r>
              <a:rPr lang="en-US" b="1" i="1" dirty="0" smtClean="0">
                <a:solidFill>
                  <a:srgbClr val="FF0000"/>
                </a:solidFill>
                <a:latin typeface="Times New Roman" pitchFamily="18" charset="0"/>
              </a:rPr>
              <a:t>the model is usually mixed with the experiment and the simulation software.</a:t>
            </a:r>
            <a:r>
              <a:rPr lang="en-US" dirty="0" smtClean="0">
                <a:latin typeface="Times New Roman" pitchFamily="18" charset="0"/>
              </a:rPr>
              <a:t> For instance, in Example 1.2, the traffic light controller would be mixed with the generation of pedestrians arriving at the corner and the simulation routines that make time advance and decide what to do next. Even with a simple example like this one, reuse is complex—how can we reuse the control algorithm for the traffic light? Any changes would result in going through the code for the simulation and the experiment because </a:t>
            </a:r>
            <a:r>
              <a:rPr lang="en-US" b="1" dirty="0" smtClean="0">
                <a:latin typeface="Times New Roman" pitchFamily="18" charset="0"/>
              </a:rPr>
              <a:t>there is no model to use in the verification process</a:t>
            </a:r>
            <a:r>
              <a:rPr lang="en-US" dirty="0" smtClean="0">
                <a:latin typeface="Times New Roman" pitchFamily="18" charset="0"/>
              </a:rPr>
              <a:t>. Building a program from the experimental data, as in Figure 1.8, would result in having the original software discarded and a new simulator built from scratch for the next simulation project. </a:t>
            </a:r>
            <a:r>
              <a:rPr lang="en-US" b="1" dirty="0" smtClean="0">
                <a:latin typeface="Times New Roman" pitchFamily="18" charset="0"/>
              </a:rPr>
              <a:t>Instead, using a model to organize our ideas </a:t>
            </a:r>
            <a:r>
              <a:rPr lang="en-US" dirty="0" smtClean="0">
                <a:latin typeface="Times New Roman" pitchFamily="18" charset="0"/>
              </a:rPr>
              <a:t>can help to create a better product at a reduced cost. Although </a:t>
            </a:r>
            <a:r>
              <a:rPr lang="en-US" dirty="0" err="1" smtClean="0">
                <a:latin typeface="Times New Roman" pitchFamily="18" charset="0"/>
              </a:rPr>
              <a:t>nonformal</a:t>
            </a:r>
            <a:r>
              <a:rPr lang="en-US" dirty="0" smtClean="0">
                <a:latin typeface="Times New Roman" pitchFamily="18" charset="0"/>
              </a:rPr>
              <a:t> models (sometimes called </a:t>
            </a:r>
            <a:r>
              <a:rPr lang="en-US" b="1" i="1" dirty="0" smtClean="0">
                <a:latin typeface="Times New Roman" pitchFamily="18" charset="0"/>
              </a:rPr>
              <a:t>conceptual models) can be of help in this task</a:t>
            </a:r>
            <a:r>
              <a:rPr lang="en-US" i="1" dirty="0" smtClean="0">
                <a:latin typeface="Times New Roman" pitchFamily="18" charset="0"/>
              </a:rPr>
              <a:t>, a </a:t>
            </a:r>
            <a:r>
              <a:rPr lang="en-US" dirty="0" smtClean="0">
                <a:latin typeface="Times New Roman" pitchFamily="18" charset="0"/>
              </a:rPr>
              <a:t>formal model like the automata in Figure 1.5 provides much better facilities for verification, reuse, modification and testing. It also provides the basis to define a process that would allow repetition of successful previous experiences, enable reuse, and introduce well-known software engineering practices in the creation of the simulation software.</a:t>
            </a:r>
          </a:p>
          <a:p>
            <a:r>
              <a:rPr lang="en-US" b="1" dirty="0" smtClean="0">
                <a:latin typeface="Times New Roman" pitchFamily="18" charset="0"/>
              </a:rPr>
              <a:t>With these goals in mind, different groups investigated the creation of </a:t>
            </a:r>
            <a:r>
              <a:rPr lang="en-US" b="1" i="1" u="sng" dirty="0" smtClean="0">
                <a:solidFill>
                  <a:srgbClr val="FF0000"/>
                </a:solidFill>
                <a:latin typeface="Times New Roman" pitchFamily="18" charset="0"/>
              </a:rPr>
              <a:t>formal discrete-event </a:t>
            </a:r>
            <a:r>
              <a:rPr lang="en-US" b="1" u="sng" dirty="0" smtClean="0">
                <a:solidFill>
                  <a:srgbClr val="FF0000"/>
                </a:solidFill>
                <a:latin typeface="Times New Roman" pitchFamily="18" charset="0"/>
              </a:rPr>
              <a:t>modeling techniques</a:t>
            </a:r>
            <a:r>
              <a:rPr lang="en-US" b="1" dirty="0" smtClean="0">
                <a:latin typeface="Times New Roman" pitchFamily="18" charset="0"/>
              </a:rPr>
              <a:t>. </a:t>
            </a:r>
            <a:r>
              <a:rPr lang="en-US" dirty="0" smtClean="0">
                <a:latin typeface="Times New Roman" pitchFamily="18" charset="0"/>
              </a:rPr>
              <a:t>Such </a:t>
            </a:r>
            <a:r>
              <a:rPr lang="en-US" i="1" dirty="0" smtClean="0">
                <a:latin typeface="Times New Roman" pitchFamily="18" charset="0"/>
              </a:rPr>
              <a:t>formalisms provide a </a:t>
            </a:r>
            <a:r>
              <a:rPr lang="en-US" b="1" i="1" u="sng" dirty="0" smtClean="0">
                <a:latin typeface="Times New Roman" pitchFamily="18" charset="0"/>
              </a:rPr>
              <a:t>communication convention written in a mathematical</a:t>
            </a:r>
            <a:r>
              <a:rPr lang="en-US" i="1" dirty="0" smtClean="0">
                <a:latin typeface="Times New Roman" pitchFamily="18" charset="0"/>
              </a:rPr>
              <a:t> </a:t>
            </a:r>
            <a:r>
              <a:rPr lang="en-US" b="1" i="1" u="sng" dirty="0" smtClean="0">
                <a:latin typeface="Times New Roman" pitchFamily="18" charset="0"/>
              </a:rPr>
              <a:t>language</a:t>
            </a:r>
            <a:r>
              <a:rPr lang="en-US" dirty="0" smtClean="0">
                <a:latin typeface="Times New Roman" pitchFamily="18" charset="0"/>
              </a:rPr>
              <a:t>, which we can use as a guide to provide a </a:t>
            </a:r>
            <a:r>
              <a:rPr lang="en-US" dirty="0" err="1" smtClean="0">
                <a:latin typeface="Times New Roman" pitchFamily="18" charset="0"/>
              </a:rPr>
              <a:t>nonambiguous</a:t>
            </a:r>
            <a:r>
              <a:rPr lang="en-US" dirty="0" smtClean="0">
                <a:latin typeface="Times New Roman" pitchFamily="18" charset="0"/>
              </a:rPr>
              <a:t> specification of the system’s semantics [12,13]. Formalisms can be used to represent the entities under study formally, creating an abstract model and providing means for manipulating such abstraction, while being able to translate them into executable models. A </a:t>
            </a:r>
            <a:r>
              <a:rPr lang="en-US" i="1" dirty="0" smtClean="0">
                <a:latin typeface="Times New Roman" pitchFamily="18" charset="0"/>
              </a:rPr>
              <a:t>formal model (i.e., one built using a formalism) provides a sound </a:t>
            </a:r>
            <a:r>
              <a:rPr lang="en-US" dirty="0" smtClean="0">
                <a:latin typeface="Times New Roman" pitchFamily="18" charset="0"/>
              </a:rPr>
              <a:t>mechanism to specify the entity under study that can be formally verified. This improves error detection and reduces the development and verification time of the simulation software, enhancing the security and reducing the development costs of the simulation. Going back to Figure 1.3, if we can prove properties of the model before creating its computational version, we can improve the final product at a lower final cost. Simultaneously, a formal mechanism can disambiguate communication, enhancing teamwork by providing a sound notation for the model being constructed.</a:t>
            </a:r>
            <a:endParaRPr lang="es-AR" dirty="0" smtClean="0">
              <a:latin typeface="Times New Roman" pitchFamily="18" charset="0"/>
            </a:endParaRPr>
          </a:p>
        </p:txBody>
      </p:sp>
    </p:spTree>
    <p:extLst>
      <p:ext uri="{BB962C8B-B14F-4D97-AF65-F5344CB8AC3E}">
        <p14:creationId xmlns:p14="http://schemas.microsoft.com/office/powerpoint/2010/main" val="1981062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i="1">
                <a:solidFill>
                  <a:schemeClr val="tx1"/>
                </a:solidFill>
                <a:latin typeface="Times New Roman" panose="02020603050405020304" pitchFamily="18" charset="0"/>
              </a:defRPr>
            </a:lvl1pPr>
            <a:lvl2pPr marL="742950" indent="-285750" defTabSz="942975">
              <a:defRPr sz="2400" i="1">
                <a:solidFill>
                  <a:schemeClr val="tx1"/>
                </a:solidFill>
                <a:latin typeface="Times New Roman" panose="02020603050405020304" pitchFamily="18" charset="0"/>
              </a:defRPr>
            </a:lvl2pPr>
            <a:lvl3pPr marL="1143000" indent="-228600" defTabSz="942975">
              <a:defRPr sz="2400" i="1">
                <a:solidFill>
                  <a:schemeClr val="tx1"/>
                </a:solidFill>
                <a:latin typeface="Times New Roman" panose="02020603050405020304" pitchFamily="18" charset="0"/>
              </a:defRPr>
            </a:lvl3pPr>
            <a:lvl4pPr marL="1600200" indent="-228600" defTabSz="942975">
              <a:defRPr sz="2400" i="1">
                <a:solidFill>
                  <a:schemeClr val="tx1"/>
                </a:solidFill>
                <a:latin typeface="Times New Roman" panose="02020603050405020304" pitchFamily="18" charset="0"/>
              </a:defRPr>
            </a:lvl4pPr>
            <a:lvl5pPr marL="2057400" indent="-228600" defTabSz="942975">
              <a:defRPr sz="2400" i="1">
                <a:solidFill>
                  <a:schemeClr val="tx1"/>
                </a:solidFill>
                <a:latin typeface="Times New Roman" panose="02020603050405020304" pitchFamily="18" charset="0"/>
              </a:defRPr>
            </a:lvl5pPr>
            <a:lvl6pPr marL="2514600" indent="-228600" defTabSz="942975"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942975"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942975"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942975" eaLnBrk="0" fontAlgn="base" hangingPunct="0">
              <a:spcBef>
                <a:spcPct val="0"/>
              </a:spcBef>
              <a:spcAft>
                <a:spcPct val="0"/>
              </a:spcAft>
              <a:defRPr sz="2400" i="1">
                <a:solidFill>
                  <a:schemeClr val="tx1"/>
                </a:solidFill>
                <a:latin typeface="Times New Roman" panose="02020603050405020304" pitchFamily="18" charset="0"/>
              </a:defRPr>
            </a:lvl9pPr>
          </a:lstStyle>
          <a:p>
            <a:fld id="{DA071DF4-43F6-4BE9-B233-12F7FDEC3F8E}" type="slidenum">
              <a:rPr lang="en-US" altLang="en-US" sz="1200" i="0"/>
              <a:pPr/>
              <a:t>30</a:t>
            </a:fld>
            <a:endParaRPr lang="en-US" altLang="en-US" sz="1200" i="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AR" altLang="en-US" dirty="0" err="1" smtClean="0"/>
              <a:t>Special</a:t>
            </a:r>
            <a:r>
              <a:rPr lang="es-AR" altLang="en-US" dirty="0" smtClean="0"/>
              <a:t> </a:t>
            </a:r>
            <a:r>
              <a:rPr lang="es-AR" altLang="en-US" dirty="0" err="1" smtClean="0"/>
              <a:t>recipes</a:t>
            </a:r>
            <a:r>
              <a:rPr lang="es-AR" altLang="en-US" dirty="0" smtClean="0"/>
              <a:t> are </a:t>
            </a:r>
            <a:r>
              <a:rPr lang="es-AR" altLang="en-US" dirty="0" err="1" smtClean="0"/>
              <a:t>special</a:t>
            </a:r>
            <a:r>
              <a:rPr lang="es-AR" altLang="en-US" dirty="0" smtClean="0"/>
              <a:t> </a:t>
            </a:r>
            <a:r>
              <a:rPr lang="es-AR" altLang="en-US" err="1" smtClean="0"/>
              <a:t>purpose</a:t>
            </a:r>
            <a:r>
              <a:rPr lang="es-AR" altLang="en-US" baseline="0" smtClean="0"/>
              <a:t> !</a:t>
            </a:r>
          </a:p>
          <a:p>
            <a:endParaRPr lang="es-AR" altLang="en-US" baseline="0" smtClean="0"/>
          </a:p>
          <a:p>
            <a:r>
              <a:rPr kumimoji="1" lang="en-US" sz="1200" b="0" i="0" u="none" strike="noStrike" kern="1200" baseline="0" smtClean="0">
                <a:solidFill>
                  <a:schemeClr val="tx1"/>
                </a:solidFill>
                <a:latin typeface="Times New Roman" charset="0"/>
                <a:ea typeface="+mn-ea"/>
                <a:cs typeface="+mn-cs"/>
              </a:rPr>
              <a:t>If we now use this model to create a simulator (for instance, an implementation of the timed</a:t>
            </a:r>
          </a:p>
          <a:p>
            <a:r>
              <a:rPr kumimoji="1" lang="en-US" sz="1200" b="0" i="0" u="none" strike="noStrike" kern="1200" baseline="0" smtClean="0">
                <a:solidFill>
                  <a:schemeClr val="tx1"/>
                </a:solidFill>
                <a:latin typeface="Times New Roman" charset="0"/>
                <a:ea typeface="+mn-ea"/>
                <a:cs typeface="+mn-cs"/>
              </a:rPr>
              <a:t>automata in Figure 1.5(b) using a C-like programming language), we obtain a program in the style</a:t>
            </a:r>
          </a:p>
          <a:p>
            <a:r>
              <a:rPr kumimoji="1" lang="en-US" sz="1200" b="0" i="0" u="none" strike="noStrike" kern="1200" baseline="0" smtClean="0">
                <a:solidFill>
                  <a:schemeClr val="tx1"/>
                </a:solidFill>
                <a:latin typeface="Times New Roman" charset="0"/>
                <a:ea typeface="+mn-ea"/>
                <a:cs typeface="+mn-cs"/>
              </a:rPr>
              <a:t>of the one introduced in Figure 1.6.</a:t>
            </a:r>
          </a:p>
          <a:p>
            <a:r>
              <a:rPr kumimoji="1" lang="en-US" sz="1200" b="0" i="0" u="none" strike="noStrike" kern="1200" baseline="0" smtClean="0">
                <a:solidFill>
                  <a:schemeClr val="tx1"/>
                </a:solidFill>
                <a:latin typeface="Times New Roman" charset="0"/>
                <a:ea typeface="+mn-ea"/>
                <a:cs typeface="+mn-cs"/>
              </a:rPr>
              <a:t>As we can see, we start at time 0 with a green light. The simulator evolves by checking the current</a:t>
            </a:r>
          </a:p>
          <a:p>
            <a:r>
              <a:rPr kumimoji="1" lang="en-US" sz="1200" b="0" i="0" u="none" strike="noStrike" kern="1200" baseline="0" smtClean="0">
                <a:solidFill>
                  <a:schemeClr val="tx1"/>
                </a:solidFill>
                <a:latin typeface="Times New Roman" charset="0"/>
                <a:ea typeface="+mn-ea"/>
                <a:cs typeface="+mn-cs"/>
              </a:rPr>
              <a:t>state and time and acting according to their values. For instance, after being 45 s in green, the</a:t>
            </a:r>
          </a:p>
          <a:p>
            <a:r>
              <a:rPr kumimoji="1" lang="en-US" sz="1200" b="0" i="0" u="none" strike="noStrike" kern="1200" baseline="0" smtClean="0">
                <a:solidFill>
                  <a:schemeClr val="tx1"/>
                </a:solidFill>
                <a:latin typeface="Times New Roman" charset="0"/>
                <a:ea typeface="+mn-ea"/>
                <a:cs typeface="+mn-cs"/>
              </a:rPr>
              <a:t>state changes to yellow; after 10 more units, it changes to red and then finally goes back to green.</a:t>
            </a:r>
          </a:p>
          <a:p>
            <a:r>
              <a:rPr kumimoji="1" lang="en-US" sz="1200" b="0" i="0" u="none" strike="noStrike" kern="1200" baseline="0" smtClean="0">
                <a:solidFill>
                  <a:schemeClr val="tx1"/>
                </a:solidFill>
                <a:latin typeface="Times New Roman" charset="0"/>
                <a:ea typeface="+mn-ea"/>
                <a:cs typeface="+mn-cs"/>
              </a:rPr>
              <a:t>Time is incremented on each cycle using time steps of 5 s (which is the greatest common divisor—</a:t>
            </a:r>
          </a:p>
          <a:p>
            <a:r>
              <a:rPr kumimoji="1" lang="en-US" sz="1200" b="0" i="0" u="none" strike="noStrike" kern="1200" baseline="0" smtClean="0">
                <a:solidFill>
                  <a:schemeClr val="tx1"/>
                </a:solidFill>
                <a:latin typeface="Times New Roman" charset="0"/>
                <a:ea typeface="+mn-ea"/>
                <a:cs typeface="+mn-cs"/>
              </a:rPr>
              <a:t>g.c.d.—of the three light periods—that is, the minimum value providing enough precision according</a:t>
            </a:r>
          </a:p>
          <a:p>
            <a:r>
              <a:rPr kumimoji="1" lang="en-US" sz="1200" b="0" i="0" u="none" strike="noStrike" kern="1200" baseline="0" smtClean="0">
                <a:solidFill>
                  <a:schemeClr val="tx1"/>
                </a:solidFill>
                <a:latin typeface="Times New Roman" charset="0"/>
                <a:ea typeface="+mn-ea"/>
                <a:cs typeface="+mn-cs"/>
              </a:rPr>
              <a:t>to the data collected in Figure 1.4).</a:t>
            </a:r>
            <a:endParaRPr lang="en-US" altLang="en-US" dirty="0" smtClean="0"/>
          </a:p>
        </p:txBody>
      </p:sp>
    </p:spTree>
    <p:extLst>
      <p:ext uri="{BB962C8B-B14F-4D97-AF65-F5344CB8AC3E}">
        <p14:creationId xmlns:p14="http://schemas.microsoft.com/office/powerpoint/2010/main" val="4020309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i="1">
                <a:solidFill>
                  <a:schemeClr val="tx1"/>
                </a:solidFill>
                <a:latin typeface="Times New Roman" panose="02020603050405020304" pitchFamily="18" charset="0"/>
              </a:defRPr>
            </a:lvl1pPr>
            <a:lvl2pPr marL="742950" indent="-285750" defTabSz="942975">
              <a:defRPr sz="2400" i="1">
                <a:solidFill>
                  <a:schemeClr val="tx1"/>
                </a:solidFill>
                <a:latin typeface="Times New Roman" panose="02020603050405020304" pitchFamily="18" charset="0"/>
              </a:defRPr>
            </a:lvl2pPr>
            <a:lvl3pPr marL="1143000" indent="-228600" defTabSz="942975">
              <a:defRPr sz="2400" i="1">
                <a:solidFill>
                  <a:schemeClr val="tx1"/>
                </a:solidFill>
                <a:latin typeface="Times New Roman" panose="02020603050405020304" pitchFamily="18" charset="0"/>
              </a:defRPr>
            </a:lvl3pPr>
            <a:lvl4pPr marL="1600200" indent="-228600" defTabSz="942975">
              <a:defRPr sz="2400" i="1">
                <a:solidFill>
                  <a:schemeClr val="tx1"/>
                </a:solidFill>
                <a:latin typeface="Times New Roman" panose="02020603050405020304" pitchFamily="18" charset="0"/>
              </a:defRPr>
            </a:lvl4pPr>
            <a:lvl5pPr marL="2057400" indent="-228600" defTabSz="942975">
              <a:defRPr sz="2400" i="1">
                <a:solidFill>
                  <a:schemeClr val="tx1"/>
                </a:solidFill>
                <a:latin typeface="Times New Roman" panose="02020603050405020304" pitchFamily="18" charset="0"/>
              </a:defRPr>
            </a:lvl5pPr>
            <a:lvl6pPr marL="2514600" indent="-228600" defTabSz="942975"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942975"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942975"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942975" eaLnBrk="0" fontAlgn="base" hangingPunct="0">
              <a:spcBef>
                <a:spcPct val="0"/>
              </a:spcBef>
              <a:spcAft>
                <a:spcPct val="0"/>
              </a:spcAft>
              <a:defRPr sz="2400" i="1">
                <a:solidFill>
                  <a:schemeClr val="tx1"/>
                </a:solidFill>
                <a:latin typeface="Times New Roman" panose="02020603050405020304" pitchFamily="18" charset="0"/>
              </a:defRPr>
            </a:lvl9pPr>
          </a:lstStyle>
          <a:p>
            <a:fld id="{90A0CFE5-9624-4FDA-842B-B527D0AB8A2A}" type="slidenum">
              <a:rPr lang="en-US" altLang="en-US" sz="1200" i="0"/>
              <a:pPr/>
              <a:t>31</a:t>
            </a:fld>
            <a:endParaRPr lang="en-US" altLang="en-US" sz="1200" i="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1031510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i="1">
                <a:solidFill>
                  <a:schemeClr val="tx1"/>
                </a:solidFill>
                <a:latin typeface="Times New Roman" panose="02020603050405020304" pitchFamily="18" charset="0"/>
              </a:defRPr>
            </a:lvl1pPr>
            <a:lvl2pPr marL="742950" indent="-285750" defTabSz="942975">
              <a:defRPr sz="2400" i="1">
                <a:solidFill>
                  <a:schemeClr val="tx1"/>
                </a:solidFill>
                <a:latin typeface="Times New Roman" panose="02020603050405020304" pitchFamily="18" charset="0"/>
              </a:defRPr>
            </a:lvl2pPr>
            <a:lvl3pPr marL="1143000" indent="-228600" defTabSz="942975">
              <a:defRPr sz="2400" i="1">
                <a:solidFill>
                  <a:schemeClr val="tx1"/>
                </a:solidFill>
                <a:latin typeface="Times New Roman" panose="02020603050405020304" pitchFamily="18" charset="0"/>
              </a:defRPr>
            </a:lvl3pPr>
            <a:lvl4pPr marL="1600200" indent="-228600" defTabSz="942975">
              <a:defRPr sz="2400" i="1">
                <a:solidFill>
                  <a:schemeClr val="tx1"/>
                </a:solidFill>
                <a:latin typeface="Times New Roman" panose="02020603050405020304" pitchFamily="18" charset="0"/>
              </a:defRPr>
            </a:lvl4pPr>
            <a:lvl5pPr marL="2057400" indent="-228600" defTabSz="942975">
              <a:defRPr sz="2400" i="1">
                <a:solidFill>
                  <a:schemeClr val="tx1"/>
                </a:solidFill>
                <a:latin typeface="Times New Roman" panose="02020603050405020304" pitchFamily="18" charset="0"/>
              </a:defRPr>
            </a:lvl5pPr>
            <a:lvl6pPr marL="2514600" indent="-228600" defTabSz="942975"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942975"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942975"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942975" eaLnBrk="0" fontAlgn="base" hangingPunct="0">
              <a:spcBef>
                <a:spcPct val="0"/>
              </a:spcBef>
              <a:spcAft>
                <a:spcPct val="0"/>
              </a:spcAft>
              <a:defRPr sz="2400" i="1">
                <a:solidFill>
                  <a:schemeClr val="tx1"/>
                </a:solidFill>
                <a:latin typeface="Times New Roman" panose="02020603050405020304" pitchFamily="18" charset="0"/>
              </a:defRPr>
            </a:lvl9pPr>
          </a:lstStyle>
          <a:p>
            <a:fld id="{DD8A27C4-31FA-4D5F-B91C-27DE3361BEA7}" type="slidenum">
              <a:rPr lang="en-US" altLang="en-US" sz="1200" i="0"/>
              <a:pPr/>
              <a:t>32</a:t>
            </a:fld>
            <a:endParaRPr lang="en-US" altLang="en-US" sz="1200" i="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475191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1187450" y="688975"/>
            <a:ext cx="4606925" cy="3455988"/>
          </a:xfrm>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9211036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i="1">
                <a:solidFill>
                  <a:schemeClr val="tx1"/>
                </a:solidFill>
                <a:latin typeface="Times New Roman" panose="02020603050405020304" pitchFamily="18" charset="0"/>
              </a:defRPr>
            </a:lvl1pPr>
            <a:lvl2pPr marL="742950" indent="-285750" defTabSz="942975">
              <a:defRPr sz="2400" i="1">
                <a:solidFill>
                  <a:schemeClr val="tx1"/>
                </a:solidFill>
                <a:latin typeface="Times New Roman" panose="02020603050405020304" pitchFamily="18" charset="0"/>
              </a:defRPr>
            </a:lvl2pPr>
            <a:lvl3pPr marL="1143000" indent="-228600" defTabSz="942975">
              <a:defRPr sz="2400" i="1">
                <a:solidFill>
                  <a:schemeClr val="tx1"/>
                </a:solidFill>
                <a:latin typeface="Times New Roman" panose="02020603050405020304" pitchFamily="18" charset="0"/>
              </a:defRPr>
            </a:lvl3pPr>
            <a:lvl4pPr marL="1600200" indent="-228600" defTabSz="942975">
              <a:defRPr sz="2400" i="1">
                <a:solidFill>
                  <a:schemeClr val="tx1"/>
                </a:solidFill>
                <a:latin typeface="Times New Roman" panose="02020603050405020304" pitchFamily="18" charset="0"/>
              </a:defRPr>
            </a:lvl4pPr>
            <a:lvl5pPr marL="2057400" indent="-228600" defTabSz="942975">
              <a:defRPr sz="2400" i="1">
                <a:solidFill>
                  <a:schemeClr val="tx1"/>
                </a:solidFill>
                <a:latin typeface="Times New Roman" panose="02020603050405020304" pitchFamily="18" charset="0"/>
              </a:defRPr>
            </a:lvl5pPr>
            <a:lvl6pPr marL="2514600" indent="-228600" defTabSz="942975"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942975"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942975"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942975" eaLnBrk="0" fontAlgn="base" hangingPunct="0">
              <a:spcBef>
                <a:spcPct val="0"/>
              </a:spcBef>
              <a:spcAft>
                <a:spcPct val="0"/>
              </a:spcAft>
              <a:defRPr sz="2400" i="1">
                <a:solidFill>
                  <a:schemeClr val="tx1"/>
                </a:solidFill>
                <a:latin typeface="Times New Roman" panose="02020603050405020304" pitchFamily="18" charset="0"/>
              </a:defRPr>
            </a:lvl9pPr>
          </a:lstStyle>
          <a:p>
            <a:fld id="{64EAAEAE-7510-4C8F-A188-2E7A71903DD6}" type="slidenum">
              <a:rPr lang="en-US" altLang="en-US" sz="1200" i="0"/>
              <a:pPr/>
              <a:t>33</a:t>
            </a:fld>
            <a:endParaRPr lang="en-US" altLang="en-US" sz="1200" i="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654800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i="1">
                <a:solidFill>
                  <a:schemeClr val="tx1"/>
                </a:solidFill>
                <a:latin typeface="Times New Roman" panose="02020603050405020304" pitchFamily="18" charset="0"/>
              </a:defRPr>
            </a:lvl1pPr>
            <a:lvl2pPr marL="742950" indent="-285750" defTabSz="942975">
              <a:defRPr sz="2400" i="1">
                <a:solidFill>
                  <a:schemeClr val="tx1"/>
                </a:solidFill>
                <a:latin typeface="Times New Roman" panose="02020603050405020304" pitchFamily="18" charset="0"/>
              </a:defRPr>
            </a:lvl2pPr>
            <a:lvl3pPr marL="1143000" indent="-228600" defTabSz="942975">
              <a:defRPr sz="2400" i="1">
                <a:solidFill>
                  <a:schemeClr val="tx1"/>
                </a:solidFill>
                <a:latin typeface="Times New Roman" panose="02020603050405020304" pitchFamily="18" charset="0"/>
              </a:defRPr>
            </a:lvl3pPr>
            <a:lvl4pPr marL="1600200" indent="-228600" defTabSz="942975">
              <a:defRPr sz="2400" i="1">
                <a:solidFill>
                  <a:schemeClr val="tx1"/>
                </a:solidFill>
                <a:latin typeface="Times New Roman" panose="02020603050405020304" pitchFamily="18" charset="0"/>
              </a:defRPr>
            </a:lvl4pPr>
            <a:lvl5pPr marL="2057400" indent="-228600" defTabSz="942975">
              <a:defRPr sz="2400" i="1">
                <a:solidFill>
                  <a:schemeClr val="tx1"/>
                </a:solidFill>
                <a:latin typeface="Times New Roman" panose="02020603050405020304" pitchFamily="18" charset="0"/>
              </a:defRPr>
            </a:lvl5pPr>
            <a:lvl6pPr marL="2514600" indent="-228600" defTabSz="942975"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942975"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942975"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942975" eaLnBrk="0" fontAlgn="base" hangingPunct="0">
              <a:spcBef>
                <a:spcPct val="0"/>
              </a:spcBef>
              <a:spcAft>
                <a:spcPct val="0"/>
              </a:spcAft>
              <a:defRPr sz="2400" i="1">
                <a:solidFill>
                  <a:schemeClr val="tx1"/>
                </a:solidFill>
                <a:latin typeface="Times New Roman" panose="02020603050405020304" pitchFamily="18" charset="0"/>
              </a:defRPr>
            </a:lvl9pPr>
          </a:lstStyle>
          <a:p>
            <a:fld id="{716B5C0D-FE19-4AB0-93DE-B66F6E5FDC1E}" type="slidenum">
              <a:rPr lang="en-US" altLang="en-US" sz="1200" i="0"/>
              <a:pPr/>
              <a:t>34</a:t>
            </a:fld>
            <a:endParaRPr lang="en-US" altLang="en-US" sz="1200" i="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err="1" smtClean="0"/>
              <a:t>Pensar</a:t>
            </a:r>
            <a:r>
              <a:rPr lang="en-US" altLang="en-US" b="1" dirty="0" smtClean="0"/>
              <a:t> </a:t>
            </a:r>
            <a:r>
              <a:rPr lang="en-US" altLang="en-US" b="1" dirty="0" err="1" smtClean="0"/>
              <a:t>en</a:t>
            </a:r>
            <a:r>
              <a:rPr lang="en-US" altLang="en-US" b="1" dirty="0" smtClean="0"/>
              <a:t> </a:t>
            </a:r>
            <a:r>
              <a:rPr lang="en-US" altLang="en-US" b="1" dirty="0" err="1" smtClean="0"/>
              <a:t>simulación</a:t>
            </a:r>
            <a:r>
              <a:rPr lang="en-US" altLang="en-US" b="1" baseline="0" dirty="0" smtClean="0"/>
              <a:t> de DEDS y </a:t>
            </a:r>
            <a:r>
              <a:rPr lang="en-US" altLang="en-US" b="1" baseline="0" dirty="0" err="1" smtClean="0"/>
              <a:t>en</a:t>
            </a:r>
            <a:r>
              <a:rPr lang="en-US" altLang="en-US" b="1" baseline="0" dirty="0" smtClean="0"/>
              <a:t> </a:t>
            </a:r>
            <a:r>
              <a:rPr lang="en-US" altLang="en-US" b="1" baseline="0" dirty="0" err="1" smtClean="0"/>
              <a:t>sistemas</a:t>
            </a:r>
            <a:r>
              <a:rPr lang="en-US" altLang="en-US" b="1" baseline="0" dirty="0" smtClean="0"/>
              <a:t> </a:t>
            </a:r>
            <a:r>
              <a:rPr lang="en-US" altLang="en-US" b="1" baseline="0" dirty="0" err="1" smtClean="0"/>
              <a:t>complejos</a:t>
            </a:r>
            <a:r>
              <a:rPr lang="en-US" altLang="en-US" b="1" baseline="0" dirty="0" smtClean="0"/>
              <a:t> </a:t>
            </a:r>
            <a:r>
              <a:rPr lang="en-US" altLang="en-US" b="1" baseline="0" dirty="0" err="1" smtClean="0"/>
              <a:t>dió</a:t>
            </a:r>
            <a:r>
              <a:rPr lang="en-US" altLang="en-US" b="1" baseline="0" dirty="0" smtClean="0"/>
              <a:t> </a:t>
            </a:r>
            <a:r>
              <a:rPr lang="en-US" altLang="en-US" b="1" baseline="0" dirty="0" err="1" smtClean="0"/>
              <a:t>nacimiento</a:t>
            </a:r>
            <a:r>
              <a:rPr lang="en-US" altLang="en-US" b="1" baseline="0" dirty="0" smtClean="0"/>
              <a:t> a OOP con </a:t>
            </a:r>
            <a:r>
              <a:rPr lang="en-US" altLang="en-US" b="1" baseline="0" dirty="0" err="1" smtClean="0"/>
              <a:t>Simula</a:t>
            </a:r>
            <a:r>
              <a:rPr lang="en-US" altLang="en-US" b="1" baseline="0" dirty="0" smtClean="0"/>
              <a:t> 67</a:t>
            </a:r>
            <a:r>
              <a:rPr lang="en-US" altLang="en-US" baseline="0" dirty="0" smtClean="0"/>
              <a:t>. </a:t>
            </a:r>
            <a:r>
              <a:rPr lang="en-US" altLang="en-US" baseline="0" dirty="0" err="1" smtClean="0"/>
              <a:t>Luego</a:t>
            </a:r>
            <a:r>
              <a:rPr lang="en-US" altLang="en-US" baseline="0" dirty="0" smtClean="0"/>
              <a:t> Smalltalk y </a:t>
            </a:r>
            <a:r>
              <a:rPr lang="en-US" altLang="en-US" baseline="0" smtClean="0"/>
              <a:t>C++</a:t>
            </a:r>
          </a:p>
          <a:p>
            <a:r>
              <a:rPr lang="en-US" smtClean="0">
                <a:solidFill>
                  <a:srgbClr val="FF0000"/>
                </a:solidFill>
              </a:rPr>
              <a:t>find ways to conceptualize </a:t>
            </a:r>
            <a:r>
              <a:rPr lang="en-US" b="1" smtClean="0">
                <a:solidFill>
                  <a:srgbClr val="FF0000"/>
                </a:solidFill>
              </a:rPr>
              <a:t>complex </a:t>
            </a:r>
            <a:br>
              <a:rPr lang="en-US" b="1" smtClean="0">
                <a:solidFill>
                  <a:srgbClr val="FF0000"/>
                </a:solidFill>
              </a:rPr>
            </a:br>
            <a:r>
              <a:rPr lang="en-US" b="1" smtClean="0">
                <a:solidFill>
                  <a:srgbClr val="FF0000"/>
                </a:solidFill>
              </a:rPr>
              <a:t>real-world </a:t>
            </a:r>
            <a:r>
              <a:rPr lang="en-US" smtClean="0">
                <a:solidFill>
                  <a:srgbClr val="FF0000"/>
                </a:solidFill>
              </a:rPr>
              <a:t>problems, and how to describe the </a:t>
            </a:r>
            <a:r>
              <a:rPr lang="en-US" b="1" smtClean="0">
                <a:solidFill>
                  <a:srgbClr val="FF0000"/>
                </a:solidFill>
              </a:rPr>
              <a:t>heterogeneity of a system </a:t>
            </a:r>
            <a:r>
              <a:rPr lang="en-US" smtClean="0">
                <a:solidFill>
                  <a:srgbClr val="FF0000"/>
                </a:solidFill>
              </a:rPr>
              <a:t>and its </a:t>
            </a:r>
            <a:r>
              <a:rPr lang="en-US" b="1" smtClean="0">
                <a:solidFill>
                  <a:srgbClr val="FF0000"/>
                </a:solidFill>
              </a:rPr>
              <a:t>behavior</a:t>
            </a:r>
            <a:endParaRPr lang="en-US" altLang="en-US" baseline="0" smtClean="0"/>
          </a:p>
          <a:p>
            <a:endParaRPr lang="en-US" altLang="en-US" baseline="0" smtClean="0"/>
          </a:p>
          <a:p>
            <a:r>
              <a:rPr kumimoji="1" lang="en-US" sz="1200" b="1" kern="1200" smtClean="0">
                <a:solidFill>
                  <a:schemeClr val="tx1"/>
                </a:solidFill>
                <a:effectLst/>
                <a:latin typeface="Times New Roman" charset="0"/>
                <a:ea typeface="+mn-ea"/>
                <a:cs typeface="+mn-cs"/>
              </a:rPr>
              <a:t>A history of discrete event simulation programming languages</a:t>
            </a:r>
          </a:p>
          <a:p>
            <a:r>
              <a:rPr kumimoji="1" lang="en-US" sz="1200" kern="1200" smtClean="0">
                <a:solidFill>
                  <a:schemeClr val="tx1"/>
                </a:solidFill>
                <a:effectLst/>
                <a:latin typeface="Times New Roman" charset="0"/>
                <a:ea typeface="+mn-ea"/>
                <a:cs typeface="+mn-cs"/>
              </a:rPr>
              <a:t>Full Text:</a:t>
            </a:r>
            <a:r>
              <a:rPr kumimoji="1" lang="en-US" sz="1200" u="sng" kern="1200" smtClean="0">
                <a:solidFill>
                  <a:schemeClr val="tx1"/>
                </a:solidFill>
                <a:effectLst/>
                <a:latin typeface="Times New Roman" charset="0"/>
                <a:ea typeface="+mn-ea"/>
                <a:cs typeface="+mn-cs"/>
                <a:hlinkClick r:id="rId3" tooltip="FullText PDF"/>
              </a:rPr>
              <a:t>PDF</a:t>
            </a:r>
            <a:r>
              <a:rPr kumimoji="1" lang="en-US" sz="1200" b="0" i="0" kern="1200" smtClean="0">
                <a:solidFill>
                  <a:schemeClr val="tx1"/>
                </a:solidFill>
                <a:effectLst/>
                <a:latin typeface="Times New Roman" charset="0"/>
                <a:ea typeface="+mn-ea"/>
                <a:cs typeface="+mn-cs"/>
              </a:rPr>
              <a:t>Author:</a:t>
            </a:r>
            <a:r>
              <a:rPr kumimoji="1" lang="en-US" sz="1200" b="0" i="0" u="sng" kern="1200" smtClean="0">
                <a:solidFill>
                  <a:schemeClr val="tx1"/>
                </a:solidFill>
                <a:effectLst/>
                <a:latin typeface="Times New Roman" charset="0"/>
                <a:ea typeface="+mn-ea"/>
                <a:cs typeface="+mn-cs"/>
                <a:hlinkClick r:id="rId4" tooltip="Author Profile Page"/>
              </a:rPr>
              <a:t>Richard E. Nance</a:t>
            </a:r>
            <a:endParaRPr kumimoji="1" lang="en-US" sz="1200" b="0" i="0" u="sng" kern="1200" smtClean="0">
              <a:solidFill>
                <a:schemeClr val="tx1"/>
              </a:solidFill>
              <a:effectLst/>
              <a:latin typeface="Times New Roman"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sz="1200" b="0" i="0" kern="1200" smtClean="0">
                <a:solidFill>
                  <a:schemeClr val="tx1"/>
                </a:solidFill>
                <a:effectLst/>
                <a:latin typeface="Times New Roman" charset="0"/>
                <a:ea typeface="+mn-ea"/>
                <a:cs typeface="+mn-cs"/>
              </a:rPr>
              <a:t>http://dl.acm.org/citation.cfm?id=155368</a:t>
            </a:r>
          </a:p>
          <a:p>
            <a:r>
              <a:rPr kumimoji="1" lang="en-US" sz="1200" kern="1200" smtClean="0">
                <a:solidFill>
                  <a:schemeClr val="tx1"/>
                </a:solidFill>
                <a:effectLst/>
                <a:latin typeface="Times New Roman" charset="0"/>
                <a:ea typeface="+mn-ea"/>
                <a:cs typeface="+mn-cs"/>
              </a:rPr>
              <a:t>1993</a:t>
            </a:r>
            <a:br>
              <a:rPr kumimoji="1" lang="en-US" sz="1200" kern="1200" smtClean="0">
                <a:solidFill>
                  <a:schemeClr val="tx1"/>
                </a:solidFill>
                <a:effectLst/>
                <a:latin typeface="Times New Roman" charset="0"/>
                <a:ea typeface="+mn-ea"/>
                <a:cs typeface="+mn-cs"/>
              </a:rPr>
            </a:br>
            <a:endParaRPr kumimoji="1" lang="en-US" sz="1200" b="0" i="0" kern="1200" smtClean="0">
              <a:solidFill>
                <a:schemeClr val="tx1"/>
              </a:solidFill>
              <a:effectLst/>
              <a:latin typeface="Times New Roman" charset="0"/>
              <a:ea typeface="+mn-ea"/>
              <a:cs typeface="+mn-cs"/>
            </a:endParaRPr>
          </a:p>
          <a:p>
            <a:r>
              <a:rPr kumimoji="1" lang="en-US" sz="1200" b="0" i="0" kern="1200" smtClean="0">
                <a:solidFill>
                  <a:schemeClr val="tx1"/>
                </a:solidFill>
                <a:effectLst/>
                <a:latin typeface="Times New Roman" charset="0"/>
                <a:ea typeface="+mn-ea"/>
                <a:cs typeface="+mn-cs"/>
              </a:rPr>
              <a:t>Ever since he first started working with operations research back in 1952, Kristen Nygaard had been constantly concerned with ways to conceptualize complex real world systems. One of the major problems he encountered in this pursuit was how to describe the heterogeneity of a system and its operation.</a:t>
            </a:r>
          </a:p>
          <a:p>
            <a:r>
              <a:rPr lang="en-US" altLang="en-US" baseline="0" smtClean="0"/>
              <a:t>http://staff.um.edu.mt/jskl1/simula.html</a:t>
            </a:r>
          </a:p>
          <a:p>
            <a:endParaRPr lang="en-US" altLang="en-US" dirty="0" smtClean="0"/>
          </a:p>
          <a:p>
            <a:r>
              <a:rPr lang="en-US" altLang="en-US" dirty="0" smtClean="0"/>
              <a:t>Paper: Compiling SIMULA,</a:t>
            </a:r>
            <a:r>
              <a:rPr lang="en-US" altLang="en-US" baseline="0" dirty="0" smtClean="0"/>
              <a:t> A Historical Study of </a:t>
            </a:r>
            <a:r>
              <a:rPr lang="en-US" altLang="en-US" baseline="0" dirty="0" err="1" smtClean="0"/>
              <a:t>Technogical</a:t>
            </a:r>
            <a:r>
              <a:rPr lang="en-US" altLang="en-US" baseline="0" dirty="0" smtClean="0"/>
              <a:t> Genesis</a:t>
            </a:r>
          </a:p>
          <a:p>
            <a:r>
              <a:rPr lang="en-US" altLang="en-US" dirty="0" smtClean="0"/>
              <a:t>http://www.whoishostingthis.com/resources/simula-programming/</a:t>
            </a:r>
          </a:p>
          <a:p>
            <a:r>
              <a:rPr lang="en-US" altLang="en-US" dirty="0" err="1" smtClean="0"/>
              <a:t>Simula</a:t>
            </a:r>
            <a:r>
              <a:rPr lang="en-US" altLang="en-US" dirty="0" smtClean="0"/>
              <a:t> a Smalltalk</a:t>
            </a:r>
            <a:r>
              <a:rPr lang="en-US" altLang="en-US" baseline="0" dirty="0" smtClean="0"/>
              <a:t>: </a:t>
            </a:r>
            <a:r>
              <a:rPr lang="en-US" altLang="en-US" dirty="0" smtClean="0"/>
              <a:t>https://www.cs.cmu.edu/~charlie/courses/15-214/2014-fall/slides/25-history-oo.pdf</a:t>
            </a:r>
          </a:p>
        </p:txBody>
      </p:sp>
    </p:spTree>
    <p:extLst>
      <p:ext uri="{BB962C8B-B14F-4D97-AF65-F5344CB8AC3E}">
        <p14:creationId xmlns:p14="http://schemas.microsoft.com/office/powerpoint/2010/main" val="3840904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i="1">
                <a:solidFill>
                  <a:schemeClr val="tx1"/>
                </a:solidFill>
                <a:latin typeface="Times New Roman" panose="02020603050405020304" pitchFamily="18" charset="0"/>
              </a:defRPr>
            </a:lvl1pPr>
            <a:lvl2pPr marL="742950" indent="-285750" defTabSz="942975">
              <a:defRPr sz="2400" i="1">
                <a:solidFill>
                  <a:schemeClr val="tx1"/>
                </a:solidFill>
                <a:latin typeface="Times New Roman" panose="02020603050405020304" pitchFamily="18" charset="0"/>
              </a:defRPr>
            </a:lvl2pPr>
            <a:lvl3pPr marL="1143000" indent="-228600" defTabSz="942975">
              <a:defRPr sz="2400" i="1">
                <a:solidFill>
                  <a:schemeClr val="tx1"/>
                </a:solidFill>
                <a:latin typeface="Times New Roman" panose="02020603050405020304" pitchFamily="18" charset="0"/>
              </a:defRPr>
            </a:lvl3pPr>
            <a:lvl4pPr marL="1600200" indent="-228600" defTabSz="942975">
              <a:defRPr sz="2400" i="1">
                <a:solidFill>
                  <a:schemeClr val="tx1"/>
                </a:solidFill>
                <a:latin typeface="Times New Roman" panose="02020603050405020304" pitchFamily="18" charset="0"/>
              </a:defRPr>
            </a:lvl4pPr>
            <a:lvl5pPr marL="2057400" indent="-228600" defTabSz="942975">
              <a:defRPr sz="2400" i="1">
                <a:solidFill>
                  <a:schemeClr val="tx1"/>
                </a:solidFill>
                <a:latin typeface="Times New Roman" panose="02020603050405020304" pitchFamily="18" charset="0"/>
              </a:defRPr>
            </a:lvl5pPr>
            <a:lvl6pPr marL="2514600" indent="-228600" defTabSz="942975"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942975"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942975"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942975" eaLnBrk="0" fontAlgn="base" hangingPunct="0">
              <a:spcBef>
                <a:spcPct val="0"/>
              </a:spcBef>
              <a:spcAft>
                <a:spcPct val="0"/>
              </a:spcAft>
              <a:defRPr sz="2400" i="1">
                <a:solidFill>
                  <a:schemeClr val="tx1"/>
                </a:solidFill>
                <a:latin typeface="Times New Roman" panose="02020603050405020304" pitchFamily="18" charset="0"/>
              </a:defRPr>
            </a:lvl9pPr>
          </a:lstStyle>
          <a:p>
            <a:fld id="{C8DCDEA8-E508-4B48-A3BB-33DA6AFD9B10}" type="slidenum">
              <a:rPr lang="en-US" altLang="en-US" sz="1200" i="0"/>
              <a:pPr/>
              <a:t>35</a:t>
            </a:fld>
            <a:endParaRPr lang="en-US" altLang="en-US" sz="1200" i="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7396781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i="1">
                <a:solidFill>
                  <a:schemeClr val="tx1"/>
                </a:solidFill>
                <a:latin typeface="Times New Roman" panose="02020603050405020304" pitchFamily="18" charset="0"/>
              </a:defRPr>
            </a:lvl1pPr>
            <a:lvl2pPr marL="742950" indent="-285750" defTabSz="942975">
              <a:defRPr sz="2400" i="1">
                <a:solidFill>
                  <a:schemeClr val="tx1"/>
                </a:solidFill>
                <a:latin typeface="Times New Roman" panose="02020603050405020304" pitchFamily="18" charset="0"/>
              </a:defRPr>
            </a:lvl2pPr>
            <a:lvl3pPr marL="1143000" indent="-228600" defTabSz="942975">
              <a:defRPr sz="2400" i="1">
                <a:solidFill>
                  <a:schemeClr val="tx1"/>
                </a:solidFill>
                <a:latin typeface="Times New Roman" panose="02020603050405020304" pitchFamily="18" charset="0"/>
              </a:defRPr>
            </a:lvl3pPr>
            <a:lvl4pPr marL="1600200" indent="-228600" defTabSz="942975">
              <a:defRPr sz="2400" i="1">
                <a:solidFill>
                  <a:schemeClr val="tx1"/>
                </a:solidFill>
                <a:latin typeface="Times New Roman" panose="02020603050405020304" pitchFamily="18" charset="0"/>
              </a:defRPr>
            </a:lvl4pPr>
            <a:lvl5pPr marL="2057400" indent="-228600" defTabSz="942975">
              <a:defRPr sz="2400" i="1">
                <a:solidFill>
                  <a:schemeClr val="tx1"/>
                </a:solidFill>
                <a:latin typeface="Times New Roman" panose="02020603050405020304" pitchFamily="18" charset="0"/>
              </a:defRPr>
            </a:lvl5pPr>
            <a:lvl6pPr marL="2514600" indent="-228600" defTabSz="942975"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942975"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942975"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942975" eaLnBrk="0" fontAlgn="base" hangingPunct="0">
              <a:spcBef>
                <a:spcPct val="0"/>
              </a:spcBef>
              <a:spcAft>
                <a:spcPct val="0"/>
              </a:spcAft>
              <a:defRPr sz="2400" i="1">
                <a:solidFill>
                  <a:schemeClr val="tx1"/>
                </a:solidFill>
                <a:latin typeface="Times New Roman" panose="02020603050405020304" pitchFamily="18" charset="0"/>
              </a:defRPr>
            </a:lvl9pPr>
          </a:lstStyle>
          <a:p>
            <a:fld id="{716B5C0D-FE19-4AB0-93DE-B66F6E5FDC1E}" type="slidenum">
              <a:rPr lang="en-US" altLang="en-US" sz="1200" i="0"/>
              <a:pPr/>
              <a:t>36</a:t>
            </a:fld>
            <a:endParaRPr lang="en-US" altLang="en-US" sz="1200" i="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466016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defRPr sz="2400" i="1">
                <a:solidFill>
                  <a:schemeClr val="tx1"/>
                </a:solidFill>
                <a:latin typeface="Times New Roman" panose="02020603050405020304" pitchFamily="18" charset="0"/>
              </a:defRPr>
            </a:lvl1pPr>
            <a:lvl2pPr marL="742950" indent="-285750" defTabSz="935038">
              <a:defRPr sz="2400" i="1">
                <a:solidFill>
                  <a:schemeClr val="tx1"/>
                </a:solidFill>
                <a:latin typeface="Times New Roman" panose="02020603050405020304" pitchFamily="18" charset="0"/>
              </a:defRPr>
            </a:lvl2pPr>
            <a:lvl3pPr marL="1143000" indent="-228600" defTabSz="935038">
              <a:defRPr sz="2400" i="1">
                <a:solidFill>
                  <a:schemeClr val="tx1"/>
                </a:solidFill>
                <a:latin typeface="Times New Roman" panose="02020603050405020304" pitchFamily="18" charset="0"/>
              </a:defRPr>
            </a:lvl3pPr>
            <a:lvl4pPr marL="1600200" indent="-228600" defTabSz="935038">
              <a:defRPr sz="2400" i="1">
                <a:solidFill>
                  <a:schemeClr val="tx1"/>
                </a:solidFill>
                <a:latin typeface="Times New Roman" panose="02020603050405020304" pitchFamily="18" charset="0"/>
              </a:defRPr>
            </a:lvl4pPr>
            <a:lvl5pPr marL="2057400" indent="-228600" defTabSz="935038">
              <a:defRPr sz="2400" i="1">
                <a:solidFill>
                  <a:schemeClr val="tx1"/>
                </a:solidFill>
                <a:latin typeface="Times New Roman" panose="02020603050405020304" pitchFamily="18" charset="0"/>
              </a:defRPr>
            </a:lvl5pPr>
            <a:lvl6pPr marL="2514600" indent="-228600" defTabSz="935038"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935038"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935038"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935038" eaLnBrk="0" fontAlgn="base" hangingPunct="0">
              <a:spcBef>
                <a:spcPct val="0"/>
              </a:spcBef>
              <a:spcAft>
                <a:spcPct val="0"/>
              </a:spcAft>
              <a:defRPr sz="2400" i="1">
                <a:solidFill>
                  <a:schemeClr val="tx1"/>
                </a:solidFill>
                <a:latin typeface="Times New Roman" panose="02020603050405020304" pitchFamily="18" charset="0"/>
              </a:defRPr>
            </a:lvl9pPr>
          </a:lstStyle>
          <a:p>
            <a:fld id="{6E682044-81A0-4076-B40C-E18B5F5BB260}" type="slidenum">
              <a:rPr lang="en-US" altLang="en-US" sz="1200" i="0"/>
              <a:pPr/>
              <a:t>39</a:t>
            </a:fld>
            <a:endParaRPr lang="en-US" altLang="en-US" sz="1200" i="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0161644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defRPr sz="2400" i="1">
                <a:solidFill>
                  <a:schemeClr val="tx1"/>
                </a:solidFill>
                <a:latin typeface="Times New Roman" panose="02020603050405020304" pitchFamily="18" charset="0"/>
              </a:defRPr>
            </a:lvl1pPr>
            <a:lvl2pPr marL="742950" indent="-285750" defTabSz="935038">
              <a:defRPr sz="2400" i="1">
                <a:solidFill>
                  <a:schemeClr val="tx1"/>
                </a:solidFill>
                <a:latin typeface="Times New Roman" panose="02020603050405020304" pitchFamily="18" charset="0"/>
              </a:defRPr>
            </a:lvl2pPr>
            <a:lvl3pPr marL="1143000" indent="-228600" defTabSz="935038">
              <a:defRPr sz="2400" i="1">
                <a:solidFill>
                  <a:schemeClr val="tx1"/>
                </a:solidFill>
                <a:latin typeface="Times New Roman" panose="02020603050405020304" pitchFamily="18" charset="0"/>
              </a:defRPr>
            </a:lvl3pPr>
            <a:lvl4pPr marL="1600200" indent="-228600" defTabSz="935038">
              <a:defRPr sz="2400" i="1">
                <a:solidFill>
                  <a:schemeClr val="tx1"/>
                </a:solidFill>
                <a:latin typeface="Times New Roman" panose="02020603050405020304" pitchFamily="18" charset="0"/>
              </a:defRPr>
            </a:lvl4pPr>
            <a:lvl5pPr marL="2057400" indent="-228600" defTabSz="935038">
              <a:defRPr sz="2400" i="1">
                <a:solidFill>
                  <a:schemeClr val="tx1"/>
                </a:solidFill>
                <a:latin typeface="Times New Roman" panose="02020603050405020304" pitchFamily="18" charset="0"/>
              </a:defRPr>
            </a:lvl5pPr>
            <a:lvl6pPr marL="2514600" indent="-228600" defTabSz="935038"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935038"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935038"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935038" eaLnBrk="0" fontAlgn="base" hangingPunct="0">
              <a:spcBef>
                <a:spcPct val="0"/>
              </a:spcBef>
              <a:spcAft>
                <a:spcPct val="0"/>
              </a:spcAft>
              <a:defRPr sz="2400" i="1">
                <a:solidFill>
                  <a:schemeClr val="tx1"/>
                </a:solidFill>
                <a:latin typeface="Times New Roman" panose="02020603050405020304" pitchFamily="18" charset="0"/>
              </a:defRPr>
            </a:lvl9pPr>
          </a:lstStyle>
          <a:p>
            <a:fld id="{C27D81D4-274C-4EDE-84E1-82417F387C66}" type="slidenum">
              <a:rPr lang="en-US" altLang="en-US" sz="1200" i="0"/>
              <a:pPr/>
              <a:t>40</a:t>
            </a:fld>
            <a:endParaRPr lang="en-US" altLang="en-US" sz="1200" i="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9082244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http://www.ncl.ac.uk/kite/assets/downloads/</a:t>
            </a:r>
          </a:p>
          <a:p>
            <a:endParaRPr lang="en-US" dirty="0" smtClean="0"/>
          </a:p>
          <a:p>
            <a:r>
              <a:rPr kumimoji="1" lang="en-US" sz="1200" b="0" i="0" kern="1200" dirty="0" smtClean="0">
                <a:solidFill>
                  <a:schemeClr val="tx1"/>
                </a:solidFill>
                <a:effectLst/>
                <a:latin typeface="Times New Roman" charset="0"/>
                <a:ea typeface="+mn-ea"/>
                <a:cs typeface="+mn-cs"/>
              </a:rPr>
              <a:t>https://en.wikipedia.org/wiki/G%C3%B6del,_Escher,_Bach</a:t>
            </a:r>
          </a:p>
          <a:p>
            <a:r>
              <a:rPr kumimoji="1" lang="en-US" sz="1200" b="0" i="0" kern="1200" dirty="0" smtClean="0">
                <a:solidFill>
                  <a:schemeClr val="tx1"/>
                </a:solidFill>
                <a:effectLst/>
                <a:latin typeface="Times New Roman" charset="0"/>
                <a:ea typeface="+mn-ea"/>
                <a:cs typeface="+mn-cs"/>
              </a:rPr>
              <a:t>1979 book by </a:t>
            </a:r>
            <a:r>
              <a:rPr kumimoji="1" lang="en-US" sz="1200" b="0" i="0" u="none" strike="noStrike" kern="1200" dirty="0" smtClean="0">
                <a:solidFill>
                  <a:schemeClr val="tx1"/>
                </a:solidFill>
                <a:effectLst/>
                <a:latin typeface="Times New Roman" charset="0"/>
                <a:ea typeface="+mn-ea"/>
                <a:cs typeface="+mn-cs"/>
                <a:hlinkClick r:id="rId3" tooltip="Douglas Hofstadter"/>
              </a:rPr>
              <a:t>Douglas Hofstadter</a:t>
            </a:r>
            <a:endParaRPr kumimoji="1" lang="en-US" sz="1200" b="0" i="0" kern="1200" dirty="0" smtClean="0">
              <a:solidFill>
                <a:schemeClr val="tx1"/>
              </a:solidFill>
              <a:effectLst/>
              <a:latin typeface="Times New Roman" charset="0"/>
              <a:ea typeface="+mn-ea"/>
              <a:cs typeface="+mn-cs"/>
            </a:endParaRPr>
          </a:p>
          <a:p>
            <a:r>
              <a:rPr kumimoji="1" lang="en-US" sz="1200" b="0" i="0" kern="1200" dirty="0" smtClean="0">
                <a:solidFill>
                  <a:schemeClr val="tx1"/>
                </a:solidFill>
                <a:effectLst/>
                <a:latin typeface="Times New Roman" charset="0"/>
                <a:ea typeface="+mn-ea"/>
                <a:cs typeface="+mn-cs"/>
              </a:rPr>
              <a:t>What it means to communicate, how knowledge can be represented and stored, the methods and limitations of symbolic representation, and even the fundamental notion of "meaning" itself.</a:t>
            </a:r>
          </a:p>
          <a:p>
            <a:endParaRPr lang="en-US" dirty="0"/>
          </a:p>
        </p:txBody>
      </p:sp>
      <p:sp>
        <p:nvSpPr>
          <p:cNvPr id="4" name="Slide Number Placeholder 3"/>
          <p:cNvSpPr>
            <a:spLocks noGrp="1"/>
          </p:cNvSpPr>
          <p:nvPr>
            <p:ph type="sldNum" sz="quarter" idx="10"/>
          </p:nvPr>
        </p:nvSpPr>
        <p:spPr/>
        <p:txBody>
          <a:bodyPr/>
          <a:lstStyle/>
          <a:p>
            <a:pPr>
              <a:defRPr/>
            </a:pPr>
            <a:fld id="{427458EE-6702-4B8D-8548-13AB99BC5B41}" type="slidenum">
              <a:rPr lang="en-US" smtClean="0"/>
              <a:pPr>
                <a:defRPr/>
              </a:pPr>
              <a:t>44</a:t>
            </a:fld>
            <a:endParaRPr lang="en-US"/>
          </a:p>
        </p:txBody>
      </p:sp>
    </p:spTree>
    <p:extLst>
      <p:ext uri="{BB962C8B-B14F-4D97-AF65-F5344CB8AC3E}">
        <p14:creationId xmlns:p14="http://schemas.microsoft.com/office/powerpoint/2010/main" val="1059594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1187450" y="688975"/>
            <a:ext cx="4606925" cy="3455988"/>
          </a:xfrm>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645286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i="1">
                <a:solidFill>
                  <a:schemeClr val="tx1"/>
                </a:solidFill>
                <a:latin typeface="Times New Roman" panose="02020603050405020304" pitchFamily="18" charset="0"/>
              </a:defRPr>
            </a:lvl1pPr>
            <a:lvl2pPr marL="742950" indent="-285750" defTabSz="942975">
              <a:defRPr sz="2400" i="1">
                <a:solidFill>
                  <a:schemeClr val="tx1"/>
                </a:solidFill>
                <a:latin typeface="Times New Roman" panose="02020603050405020304" pitchFamily="18" charset="0"/>
              </a:defRPr>
            </a:lvl2pPr>
            <a:lvl3pPr marL="1143000" indent="-228600" defTabSz="942975">
              <a:defRPr sz="2400" i="1">
                <a:solidFill>
                  <a:schemeClr val="tx1"/>
                </a:solidFill>
                <a:latin typeface="Times New Roman" panose="02020603050405020304" pitchFamily="18" charset="0"/>
              </a:defRPr>
            </a:lvl3pPr>
            <a:lvl4pPr marL="1600200" indent="-228600" defTabSz="942975">
              <a:defRPr sz="2400" i="1">
                <a:solidFill>
                  <a:schemeClr val="tx1"/>
                </a:solidFill>
                <a:latin typeface="Times New Roman" panose="02020603050405020304" pitchFamily="18" charset="0"/>
              </a:defRPr>
            </a:lvl4pPr>
            <a:lvl5pPr marL="2057400" indent="-228600" defTabSz="942975">
              <a:defRPr sz="2400" i="1">
                <a:solidFill>
                  <a:schemeClr val="tx1"/>
                </a:solidFill>
                <a:latin typeface="Times New Roman" panose="02020603050405020304" pitchFamily="18" charset="0"/>
              </a:defRPr>
            </a:lvl5pPr>
            <a:lvl6pPr marL="2514600" indent="-228600" defTabSz="942975"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942975"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942975"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942975" eaLnBrk="0" fontAlgn="base" hangingPunct="0">
              <a:spcBef>
                <a:spcPct val="0"/>
              </a:spcBef>
              <a:spcAft>
                <a:spcPct val="0"/>
              </a:spcAft>
              <a:defRPr sz="2400" i="1">
                <a:solidFill>
                  <a:schemeClr val="tx1"/>
                </a:solidFill>
                <a:latin typeface="Times New Roman" panose="02020603050405020304" pitchFamily="18" charset="0"/>
              </a:defRPr>
            </a:lvl9pPr>
          </a:lstStyle>
          <a:p>
            <a:fld id="{BA0BD483-AB74-4807-B8A0-29855E0426F9}" type="slidenum">
              <a:rPr lang="en-US" altLang="en-US" sz="1200" i="0"/>
              <a:pPr/>
              <a:t>11</a:t>
            </a:fld>
            <a:endParaRPr lang="en-US" altLang="en-US" sz="1200" i="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785203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r>
              <a:rPr lang="en-US" altLang="en-US" sz="1200" dirty="0" err="1" smtClean="0"/>
              <a:t>A'h-mosè</a:t>
            </a:r>
            <a:r>
              <a:rPr lang="en-US" altLang="en-US" sz="1200" dirty="0" smtClean="0"/>
              <a:t> Papyrus (1650 BC)</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smtClean="0"/>
              <a:t>Archimedes (250 BC)</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smtClean="0"/>
              <a:t>Newton-Leibniz (1700 </a:t>
            </a:r>
            <a:r>
              <a:rPr lang="en-US" altLang="en-US" sz="1200" smtClean="0"/>
              <a:t>AD)</a:t>
            </a:r>
            <a:endParaRPr lang="en-US" altLang="en-US" sz="1200" dirty="0" smtClean="0"/>
          </a:p>
        </p:txBody>
      </p:sp>
    </p:spTree>
    <p:extLst>
      <p:ext uri="{BB962C8B-B14F-4D97-AF65-F5344CB8AC3E}">
        <p14:creationId xmlns:p14="http://schemas.microsoft.com/office/powerpoint/2010/main" val="2881835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1187450" y="688975"/>
            <a:ext cx="4606925" cy="3455988"/>
          </a:xfrm>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521272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1187450" y="688975"/>
            <a:ext cx="4606925" cy="3455988"/>
          </a:xfrm>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674398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i="1">
                <a:solidFill>
                  <a:schemeClr val="tx1"/>
                </a:solidFill>
                <a:latin typeface="Times New Roman" panose="02020603050405020304" pitchFamily="18" charset="0"/>
              </a:defRPr>
            </a:lvl1pPr>
            <a:lvl2pPr marL="742950" indent="-285750" defTabSz="942975">
              <a:defRPr sz="2400" i="1">
                <a:solidFill>
                  <a:schemeClr val="tx1"/>
                </a:solidFill>
                <a:latin typeface="Times New Roman" panose="02020603050405020304" pitchFamily="18" charset="0"/>
              </a:defRPr>
            </a:lvl2pPr>
            <a:lvl3pPr marL="1143000" indent="-228600" defTabSz="942975">
              <a:defRPr sz="2400" i="1">
                <a:solidFill>
                  <a:schemeClr val="tx1"/>
                </a:solidFill>
                <a:latin typeface="Times New Roman" panose="02020603050405020304" pitchFamily="18" charset="0"/>
              </a:defRPr>
            </a:lvl3pPr>
            <a:lvl4pPr marL="1600200" indent="-228600" defTabSz="942975">
              <a:defRPr sz="2400" i="1">
                <a:solidFill>
                  <a:schemeClr val="tx1"/>
                </a:solidFill>
                <a:latin typeface="Times New Roman" panose="02020603050405020304" pitchFamily="18" charset="0"/>
              </a:defRPr>
            </a:lvl4pPr>
            <a:lvl5pPr marL="2057400" indent="-228600" defTabSz="942975">
              <a:defRPr sz="2400" i="1">
                <a:solidFill>
                  <a:schemeClr val="tx1"/>
                </a:solidFill>
                <a:latin typeface="Times New Roman" panose="02020603050405020304" pitchFamily="18" charset="0"/>
              </a:defRPr>
            </a:lvl5pPr>
            <a:lvl6pPr marL="2514600" indent="-228600" defTabSz="942975"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942975"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942975"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942975" eaLnBrk="0" fontAlgn="base" hangingPunct="0">
              <a:spcBef>
                <a:spcPct val="0"/>
              </a:spcBef>
              <a:spcAft>
                <a:spcPct val="0"/>
              </a:spcAft>
              <a:defRPr sz="2400" i="1">
                <a:solidFill>
                  <a:schemeClr val="tx1"/>
                </a:solidFill>
                <a:latin typeface="Times New Roman" panose="02020603050405020304" pitchFamily="18" charset="0"/>
              </a:defRPr>
            </a:lvl9pPr>
          </a:lstStyle>
          <a:p>
            <a:fld id="{7DFC844F-87C4-4C7D-8F90-166E9EEDE183}" type="slidenum">
              <a:rPr lang="en-US" altLang="en-US" sz="1200" i="0"/>
              <a:pPr/>
              <a:t>15</a:t>
            </a:fld>
            <a:endParaRPr lang="en-US" altLang="en-US" sz="1200" i="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236619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endParaRPr lang="es-AR" smtClean="0">
              <a:latin typeface="Times New Roman" pitchFamily="18" charset="0"/>
            </a:endParaRPr>
          </a:p>
        </p:txBody>
      </p:sp>
    </p:spTree>
    <p:extLst>
      <p:ext uri="{BB962C8B-B14F-4D97-AF65-F5344CB8AC3E}">
        <p14:creationId xmlns:p14="http://schemas.microsoft.com/office/powerpoint/2010/main" val="33493547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102" name="Rectangle 6"/>
          <p:cNvSpPr>
            <a:spLocks noGrp="1" noChangeArrowheads="1"/>
          </p:cNvSpPr>
          <p:nvPr>
            <p:ph type="ctrTitle" hasCustomPrompt="1"/>
          </p:nvPr>
        </p:nvSpPr>
        <p:spPr>
          <a:xfrm>
            <a:off x="1066800" y="2667000"/>
            <a:ext cx="6983412" cy="1655762"/>
          </a:xfrm>
        </p:spPr>
        <p:txBody>
          <a:bodyPr/>
          <a:lstStyle>
            <a:lvl1pPr algn="ctr">
              <a:defRPr sz="3600" b="1" baseline="0">
                <a:solidFill>
                  <a:schemeClr val="tx2">
                    <a:lumMod val="50000"/>
                  </a:schemeClr>
                </a:solidFill>
                <a:latin typeface="Calibri" pitchFamily="34" charset="0"/>
              </a:defRPr>
            </a:lvl1pPr>
          </a:lstStyle>
          <a:p>
            <a:pPr lvl="0"/>
            <a:r>
              <a:rPr lang="en-US" altLang="en-US" noProof="0" dirty="0" err="1" smtClean="0"/>
              <a:t>Título</a:t>
            </a:r>
            <a:endParaRPr lang="en-US" altLang="en-US" noProof="0" dirty="0" smtClean="0"/>
          </a:p>
        </p:txBody>
      </p:sp>
      <p:sp>
        <p:nvSpPr>
          <p:cNvPr id="4103" name="Rectangle 7"/>
          <p:cNvSpPr>
            <a:spLocks noGrp="1" noChangeArrowheads="1"/>
          </p:cNvSpPr>
          <p:nvPr>
            <p:ph type="subTitle" idx="1"/>
          </p:nvPr>
        </p:nvSpPr>
        <p:spPr>
          <a:xfrm>
            <a:off x="4495800" y="152400"/>
            <a:ext cx="4498975" cy="1752600"/>
          </a:xfrm>
        </p:spPr>
        <p:txBody>
          <a:bodyPr/>
          <a:lstStyle>
            <a:lvl1pPr marL="0" indent="0" algn="r">
              <a:buFontTx/>
              <a:buNone/>
              <a:defRPr sz="2000" baseline="0">
                <a:solidFill>
                  <a:schemeClr val="tx1">
                    <a:lumMod val="75000"/>
                  </a:schemeClr>
                </a:solidFill>
                <a:effectLst>
                  <a:outerShdw blurRad="50800" dist="38100" dir="2700000" algn="tl" rotWithShape="0">
                    <a:prstClr val="black">
                      <a:alpha val="40000"/>
                    </a:prstClr>
                  </a:outerShdw>
                </a:effectLst>
              </a:defRPr>
            </a:lvl1pPr>
          </a:lstStyle>
          <a:p>
            <a:pPr lvl="0"/>
            <a:r>
              <a:rPr lang="en-US" altLang="en-US" noProof="0" dirty="0" smtClean="0"/>
              <a:t>Click to edit Master subtitle style</a:t>
            </a:r>
          </a:p>
        </p:txBody>
      </p:sp>
      <p:sp>
        <p:nvSpPr>
          <p:cNvPr id="57" name="Text Placeholder 56"/>
          <p:cNvSpPr>
            <a:spLocks noGrp="1"/>
          </p:cNvSpPr>
          <p:nvPr>
            <p:ph type="body" sz="quarter" idx="10" hasCustomPrompt="1"/>
          </p:nvPr>
        </p:nvSpPr>
        <p:spPr>
          <a:xfrm>
            <a:off x="1066800" y="4419600"/>
            <a:ext cx="7010400" cy="762000"/>
          </a:xfrm>
        </p:spPr>
        <p:txBody>
          <a:bodyPr/>
          <a:lstStyle>
            <a:lvl1pPr>
              <a:buNone/>
              <a:defRPr sz="2000">
                <a:solidFill>
                  <a:schemeClr val="tx1">
                    <a:lumMod val="75000"/>
                  </a:schemeClr>
                </a:solidFill>
                <a:latin typeface="+mj-lt"/>
              </a:defRPr>
            </a:lvl1pPr>
          </a:lstStyle>
          <a:p>
            <a:pPr lvl="0"/>
            <a:r>
              <a:rPr lang="es-ES_tradnl" dirty="0" smtClean="0"/>
              <a:t>Subtítulo</a:t>
            </a:r>
            <a:endParaRPr lang="es-AR" dirty="0"/>
          </a:p>
        </p:txBody>
      </p:sp>
    </p:spTree>
    <p:extLst>
      <p:ext uri="{BB962C8B-B14F-4D97-AF65-F5344CB8AC3E}">
        <p14:creationId xmlns:p14="http://schemas.microsoft.com/office/powerpoint/2010/main" val="4224661575"/>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260350"/>
            <a:ext cx="2071688" cy="55816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60350"/>
            <a:ext cx="6067425" cy="5581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xfrm>
            <a:off x="277813" y="6308725"/>
            <a:ext cx="2133600" cy="279400"/>
          </a:xfrm>
          <a:prstGeom prst="rect">
            <a:avLst/>
          </a:prstGeom>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755401792"/>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92275" y="260350"/>
            <a:ext cx="6875463" cy="792163"/>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484313"/>
            <a:ext cx="8291513" cy="4357687"/>
          </a:xfrm>
        </p:spPr>
        <p:txBody>
          <a:bodyPr/>
          <a:lstStyle/>
          <a:p>
            <a:pPr lvl="0"/>
            <a:r>
              <a:rPr lang="en-US" noProof="0" smtClean="0"/>
              <a:t>Click icon to add table</a:t>
            </a:r>
            <a:endParaRPr lang="en-GB" noProof="0" smtClean="0"/>
          </a:p>
        </p:txBody>
      </p:sp>
      <p:sp>
        <p:nvSpPr>
          <p:cNvPr id="4" name="Rectangle 4"/>
          <p:cNvSpPr>
            <a:spLocks noGrp="1" noChangeArrowheads="1"/>
          </p:cNvSpPr>
          <p:nvPr>
            <p:ph type="dt" sz="half" idx="10"/>
          </p:nvPr>
        </p:nvSpPr>
        <p:spPr>
          <a:xfrm>
            <a:off x="277813" y="6308725"/>
            <a:ext cx="2133600" cy="279400"/>
          </a:xfrm>
          <a:prstGeom prst="rect">
            <a:avLst/>
          </a:prstGeom>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4026423072"/>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692275" y="260350"/>
            <a:ext cx="6875463" cy="792163"/>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484313"/>
            <a:ext cx="8291513" cy="4357687"/>
          </a:xfrm>
        </p:spPr>
        <p:txBody>
          <a:bodyPr/>
          <a:lstStyle/>
          <a:p>
            <a:pPr lvl="0"/>
            <a:r>
              <a:rPr lang="en-US" noProof="0" smtClean="0"/>
              <a:t>Click icon to add chart</a:t>
            </a:r>
            <a:endParaRPr lang="en-GB" noProof="0" smtClean="0"/>
          </a:p>
        </p:txBody>
      </p:sp>
      <p:sp>
        <p:nvSpPr>
          <p:cNvPr id="4" name="Rectangle 4"/>
          <p:cNvSpPr>
            <a:spLocks noGrp="1" noChangeArrowheads="1"/>
          </p:cNvSpPr>
          <p:nvPr>
            <p:ph type="dt" sz="half" idx="10"/>
          </p:nvPr>
        </p:nvSpPr>
        <p:spPr>
          <a:xfrm>
            <a:off x="277813" y="6308725"/>
            <a:ext cx="2133600" cy="279400"/>
          </a:xfrm>
          <a:prstGeom prst="rect">
            <a:avLst/>
          </a:prstGeom>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798769090"/>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92275" y="260350"/>
            <a:ext cx="6875463" cy="792163"/>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484313"/>
            <a:ext cx="4068763" cy="4357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78363" y="1484313"/>
            <a:ext cx="4070350" cy="4357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798587983"/>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102" name="Rectangle 6"/>
          <p:cNvSpPr>
            <a:spLocks noGrp="1" noChangeArrowheads="1"/>
          </p:cNvSpPr>
          <p:nvPr>
            <p:ph type="ctrTitle" hasCustomPrompt="1"/>
          </p:nvPr>
        </p:nvSpPr>
        <p:spPr>
          <a:xfrm>
            <a:off x="1066800" y="2667000"/>
            <a:ext cx="6983412" cy="1655762"/>
          </a:xfrm>
        </p:spPr>
        <p:txBody>
          <a:bodyPr/>
          <a:lstStyle>
            <a:lvl1pPr algn="ctr">
              <a:defRPr sz="3600" b="1" baseline="0">
                <a:solidFill>
                  <a:schemeClr val="tx2">
                    <a:lumMod val="50000"/>
                  </a:schemeClr>
                </a:solidFill>
                <a:latin typeface="Calibri" pitchFamily="34" charset="0"/>
              </a:defRPr>
            </a:lvl1pPr>
          </a:lstStyle>
          <a:p>
            <a:pPr lvl="0"/>
            <a:r>
              <a:rPr lang="en-US" altLang="en-US" noProof="0" dirty="0" err="1" smtClean="0"/>
              <a:t>Título</a:t>
            </a:r>
            <a:endParaRPr lang="en-US" altLang="en-US" noProof="0" dirty="0" smtClean="0"/>
          </a:p>
        </p:txBody>
      </p:sp>
      <p:sp>
        <p:nvSpPr>
          <p:cNvPr id="4103" name="Rectangle 7"/>
          <p:cNvSpPr>
            <a:spLocks noGrp="1" noChangeArrowheads="1"/>
          </p:cNvSpPr>
          <p:nvPr>
            <p:ph type="subTitle" idx="1"/>
          </p:nvPr>
        </p:nvSpPr>
        <p:spPr>
          <a:xfrm>
            <a:off x="4495800" y="152400"/>
            <a:ext cx="4498975" cy="1752600"/>
          </a:xfrm>
        </p:spPr>
        <p:txBody>
          <a:bodyPr/>
          <a:lstStyle>
            <a:lvl1pPr marL="0" indent="0" algn="r">
              <a:buFontTx/>
              <a:buNone/>
              <a:defRPr sz="2000" baseline="0">
                <a:solidFill>
                  <a:schemeClr val="tx1">
                    <a:lumMod val="75000"/>
                  </a:schemeClr>
                </a:solidFill>
              </a:defRPr>
            </a:lvl1pPr>
          </a:lstStyle>
          <a:p>
            <a:pPr lvl="0"/>
            <a:r>
              <a:rPr lang="en-US" altLang="en-US" noProof="0" dirty="0" smtClean="0"/>
              <a:t>Click to edit Master subtitle style</a:t>
            </a:r>
          </a:p>
        </p:txBody>
      </p:sp>
      <p:sp>
        <p:nvSpPr>
          <p:cNvPr id="57" name="Text Placeholder 56"/>
          <p:cNvSpPr>
            <a:spLocks noGrp="1"/>
          </p:cNvSpPr>
          <p:nvPr>
            <p:ph type="body" sz="quarter" idx="10" hasCustomPrompt="1"/>
          </p:nvPr>
        </p:nvSpPr>
        <p:spPr>
          <a:xfrm>
            <a:off x="1066800" y="4419600"/>
            <a:ext cx="7010400" cy="762000"/>
          </a:xfrm>
        </p:spPr>
        <p:txBody>
          <a:bodyPr/>
          <a:lstStyle>
            <a:lvl1pPr>
              <a:buNone/>
              <a:defRPr sz="2000">
                <a:solidFill>
                  <a:schemeClr val="tx1">
                    <a:lumMod val="75000"/>
                  </a:schemeClr>
                </a:solidFill>
                <a:latin typeface="+mj-lt"/>
              </a:defRPr>
            </a:lvl1pPr>
          </a:lstStyle>
          <a:p>
            <a:pPr lvl="0"/>
            <a:r>
              <a:rPr lang="es-ES_tradnl" dirty="0" smtClean="0"/>
              <a:t>Subtítulo</a:t>
            </a:r>
            <a:endParaRPr lang="es-AR" dirty="0"/>
          </a:p>
        </p:txBody>
      </p:sp>
    </p:spTree>
    <p:extLst>
      <p:ext uri="{BB962C8B-B14F-4D97-AF65-F5344CB8AC3E}">
        <p14:creationId xmlns:p14="http://schemas.microsoft.com/office/powerpoint/2010/main" val="4224661575"/>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52400" y="838200"/>
            <a:ext cx="8839200" cy="5638799"/>
          </a:xfrm>
        </p:spPr>
        <p:txBody>
          <a:bodyPr/>
          <a:lstStyle>
            <a:lvl1pPr>
              <a:buNone/>
              <a:defRPr sz="2400">
                <a:solidFill>
                  <a:schemeClr val="tx1">
                    <a:lumMod val="75000"/>
                  </a:schemeClr>
                </a:solidFill>
              </a:defRPr>
            </a:lvl1pPr>
          </a:lstStyle>
          <a:p>
            <a:pPr lvl="0"/>
            <a:r>
              <a:rPr lang="en-GB" dirty="0" err="1" smtClean="0"/>
              <a:t>Contenido</a:t>
            </a:r>
            <a:endParaRPr lang="en-GB" dirty="0"/>
          </a:p>
        </p:txBody>
      </p:sp>
      <p:sp>
        <p:nvSpPr>
          <p:cNvPr id="6" name="Title 5"/>
          <p:cNvSpPr>
            <a:spLocks noGrp="1"/>
          </p:cNvSpPr>
          <p:nvPr>
            <p:ph type="title"/>
          </p:nvPr>
        </p:nvSpPr>
        <p:spPr/>
        <p:txBody>
          <a:bodyPr/>
          <a:lstStyle/>
          <a:p>
            <a:r>
              <a:rPr lang="en-US" dirty="0" smtClean="0"/>
              <a:t>Click to edit Master title style</a:t>
            </a:r>
            <a:endParaRPr lang="es-AR" dirty="0"/>
          </a:p>
        </p:txBody>
      </p:sp>
      <p:sp>
        <p:nvSpPr>
          <p:cNvPr id="11" name="Text Placeholder 10"/>
          <p:cNvSpPr>
            <a:spLocks noGrp="1"/>
          </p:cNvSpPr>
          <p:nvPr>
            <p:ph type="body" sz="quarter" idx="12"/>
          </p:nvPr>
        </p:nvSpPr>
        <p:spPr>
          <a:xfrm>
            <a:off x="4572000" y="0"/>
            <a:ext cx="4572000" cy="685800"/>
          </a:xfrm>
        </p:spPr>
        <p:txBody>
          <a:bodyPr anchor="ctr" anchorCtr="0"/>
          <a:lstStyle>
            <a:lvl1pPr algn="r">
              <a:buNone/>
              <a:defRPr sz="2800"/>
            </a:lvl1pPr>
          </a:lstStyle>
          <a:p>
            <a:pPr lvl="0"/>
            <a:r>
              <a:rPr lang="en-US" dirty="0" smtClean="0"/>
              <a:t>Click to edit Master text</a:t>
            </a:r>
            <a:endParaRPr lang="es-AR" dirty="0"/>
          </a:p>
        </p:txBody>
      </p:sp>
      <p:sp>
        <p:nvSpPr>
          <p:cNvPr id="13" name="Text Placeholder 12"/>
          <p:cNvSpPr>
            <a:spLocks noGrp="1"/>
          </p:cNvSpPr>
          <p:nvPr>
            <p:ph type="body" sz="quarter" idx="13" hasCustomPrompt="1"/>
          </p:nvPr>
        </p:nvSpPr>
        <p:spPr>
          <a:xfrm>
            <a:off x="0" y="6553200"/>
            <a:ext cx="9144000" cy="304800"/>
          </a:xfrm>
        </p:spPr>
        <p:txBody>
          <a:bodyPr/>
          <a:lstStyle>
            <a:lvl1pPr>
              <a:buNone/>
              <a:defRPr sz="1400"/>
            </a:lvl1pPr>
          </a:lstStyle>
          <a:p>
            <a:pPr lvl="0"/>
            <a:r>
              <a:rPr lang="es-ES_tradnl" dirty="0" err="1" smtClean="0"/>
              <a:t>Footer</a:t>
            </a:r>
            <a:endParaRPr lang="es-AR" dirty="0"/>
          </a:p>
        </p:txBody>
      </p:sp>
    </p:spTree>
    <p:extLst>
      <p:ext uri="{BB962C8B-B14F-4D97-AF65-F5344CB8AC3E}">
        <p14:creationId xmlns:p14="http://schemas.microsoft.com/office/powerpoint/2010/main" val="1701982386"/>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97124507"/>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80772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066800"/>
            <a:ext cx="4038600" cy="579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05400" y="1066800"/>
            <a:ext cx="4038600" cy="2819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05400" y="4038600"/>
            <a:ext cx="4038600" cy="2819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0531125"/>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cstate="print">
            <a:alphaModFix amt="57000"/>
            <a:lum/>
          </a:blip>
          <a:srcRect/>
          <a:stretch>
            <a:fillRect l="-3000" t="1000" r="-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52400" y="838200"/>
            <a:ext cx="8839200" cy="5638799"/>
          </a:xfrm>
        </p:spPr>
        <p:txBody>
          <a:bodyPr/>
          <a:lstStyle>
            <a:lvl1pPr>
              <a:buNone/>
              <a:defRPr sz="2400">
                <a:solidFill>
                  <a:schemeClr val="tx1">
                    <a:lumMod val="75000"/>
                  </a:schemeClr>
                </a:solidFill>
              </a:defRPr>
            </a:lvl1pPr>
          </a:lstStyle>
          <a:p>
            <a:pPr lvl="0"/>
            <a:r>
              <a:rPr lang="en-GB" dirty="0" err="1" smtClean="0"/>
              <a:t>Contenido</a:t>
            </a:r>
            <a:endParaRPr lang="en-GB" dirty="0"/>
          </a:p>
        </p:txBody>
      </p:sp>
      <p:sp>
        <p:nvSpPr>
          <p:cNvPr id="6" name="Title 5"/>
          <p:cNvSpPr>
            <a:spLocks noGrp="1"/>
          </p:cNvSpPr>
          <p:nvPr>
            <p:ph type="title" hasCustomPrompt="1"/>
          </p:nvPr>
        </p:nvSpPr>
        <p:spPr/>
        <p:txBody>
          <a:bodyPr tIns="182880">
            <a:normAutofit/>
          </a:bodyPr>
          <a:lstStyle>
            <a:lvl1pPr algn="l">
              <a:defRPr b="1">
                <a:solidFill>
                  <a:schemeClr val="tx1">
                    <a:lumMod val="50000"/>
                  </a:schemeClr>
                </a:solidFill>
              </a:defRPr>
            </a:lvl1pPr>
          </a:lstStyle>
          <a:p>
            <a:r>
              <a:rPr lang="en-US" dirty="0" smtClean="0"/>
              <a:t>Click to edit Master title style to edit Master title style</a:t>
            </a:r>
            <a:endParaRPr lang="es-AR" dirty="0"/>
          </a:p>
        </p:txBody>
      </p:sp>
      <p:sp>
        <p:nvSpPr>
          <p:cNvPr id="11" name="Text Placeholder 10"/>
          <p:cNvSpPr>
            <a:spLocks noGrp="1"/>
          </p:cNvSpPr>
          <p:nvPr>
            <p:ph type="body" sz="quarter" idx="12"/>
          </p:nvPr>
        </p:nvSpPr>
        <p:spPr>
          <a:xfrm>
            <a:off x="4572000" y="0"/>
            <a:ext cx="4572000" cy="685800"/>
          </a:xfrm>
        </p:spPr>
        <p:txBody>
          <a:bodyPr anchor="ctr" anchorCtr="0"/>
          <a:lstStyle>
            <a:lvl1pPr algn="r">
              <a:buNone/>
              <a:defRPr sz="2800" b="1">
                <a:solidFill>
                  <a:schemeClr val="tx1">
                    <a:lumMod val="50000"/>
                  </a:schemeClr>
                </a:solidFill>
              </a:defRPr>
            </a:lvl1pPr>
          </a:lstStyle>
          <a:p>
            <a:pPr lvl="0"/>
            <a:r>
              <a:rPr lang="en-US" smtClean="0"/>
              <a:t>Click to edit Master text styles</a:t>
            </a:r>
          </a:p>
        </p:txBody>
      </p:sp>
      <p:sp>
        <p:nvSpPr>
          <p:cNvPr id="13" name="Text Placeholder 12"/>
          <p:cNvSpPr>
            <a:spLocks noGrp="1"/>
          </p:cNvSpPr>
          <p:nvPr>
            <p:ph type="body" sz="quarter" idx="13" hasCustomPrompt="1"/>
          </p:nvPr>
        </p:nvSpPr>
        <p:spPr>
          <a:xfrm>
            <a:off x="0" y="6553200"/>
            <a:ext cx="9144000" cy="304800"/>
          </a:xfrm>
        </p:spPr>
        <p:txBody>
          <a:bodyPr/>
          <a:lstStyle>
            <a:lvl1pPr>
              <a:buNone/>
              <a:defRPr sz="1400"/>
            </a:lvl1pPr>
          </a:lstStyle>
          <a:p>
            <a:pPr lvl="0"/>
            <a:r>
              <a:rPr lang="es-ES_tradnl" dirty="0" err="1" smtClean="0"/>
              <a:t>Footer</a:t>
            </a:r>
            <a:endParaRPr lang="es-AR" dirty="0"/>
          </a:p>
        </p:txBody>
      </p:sp>
    </p:spTree>
    <p:extLst>
      <p:ext uri="{BB962C8B-B14F-4D97-AF65-F5344CB8AC3E}">
        <p14:creationId xmlns:p14="http://schemas.microsoft.com/office/powerpoint/2010/main" val="1701982386"/>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484313"/>
            <a:ext cx="4068763" cy="4357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78363" y="1484313"/>
            <a:ext cx="4070350" cy="4357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311315244"/>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dirty="0"/>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701337997"/>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14459534"/>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200915895"/>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232645909"/>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071826164"/>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548999757"/>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cstate="print">
            <a:lum/>
          </a:blip>
          <a:srcRect/>
          <a:stretch>
            <a:fillRect l="-3000" r="-3000"/>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0" y="1"/>
            <a:ext cx="4572000" cy="685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smtClean="0"/>
          </a:p>
        </p:txBody>
      </p:sp>
      <p:sp>
        <p:nvSpPr>
          <p:cNvPr id="1029" name="Rectangle 5"/>
          <p:cNvSpPr>
            <a:spLocks noGrp="1" noChangeArrowheads="1"/>
          </p:cNvSpPr>
          <p:nvPr>
            <p:ph type="ftr" sz="quarter" idx="3"/>
          </p:nvPr>
        </p:nvSpPr>
        <p:spPr bwMode="auto">
          <a:xfrm>
            <a:off x="0" y="655320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smtClean="0"/>
            </a:lvl1pPr>
          </a:lstStyle>
          <a:p>
            <a:pPr>
              <a:defRPr/>
            </a:pPr>
            <a:endParaRPr lang="en-US" altLang="en-US" dirty="0"/>
          </a:p>
        </p:txBody>
      </p:sp>
      <p:sp>
        <p:nvSpPr>
          <p:cNvPr id="1030" name="Rectangle 3"/>
          <p:cNvSpPr>
            <a:spLocks noGrp="1" noChangeArrowheads="1"/>
          </p:cNvSpPr>
          <p:nvPr>
            <p:ph type="body" idx="1"/>
          </p:nvPr>
        </p:nvSpPr>
        <p:spPr bwMode="auto">
          <a:xfrm>
            <a:off x="152400" y="838201"/>
            <a:ext cx="88392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Tree>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30" r:id="rId14"/>
    <p:sldLayoutId id="2147483831" r:id="rId15"/>
    <p:sldLayoutId id="2147483858" r:id="rId16"/>
    <p:sldLayoutId id="2147483859" r:id="rId17"/>
  </p:sldLayoutIdLst>
  <p:transition>
    <p:wipe dir="r"/>
  </p:transition>
  <p:timing>
    <p:tnLst>
      <p:par>
        <p:cTn id="1" dur="indefinite" restart="never" nodeType="tmRoot"/>
      </p:par>
    </p:tnLst>
  </p:timing>
  <p:txStyles>
    <p:titleStyle>
      <a:lvl1pPr algn="ctr" rtl="0" eaLnBrk="1" fontAlgn="base" hangingPunct="1">
        <a:spcBef>
          <a:spcPct val="0"/>
        </a:spcBef>
        <a:spcAft>
          <a:spcPct val="0"/>
        </a:spcAft>
        <a:defRPr sz="2800" kern="1200">
          <a:solidFill>
            <a:schemeClr val="tx1"/>
          </a:solidFill>
          <a:latin typeface="+mj-lt"/>
          <a:ea typeface="+mj-ea"/>
          <a:cs typeface="+mj-cs"/>
        </a:defRPr>
      </a:lvl1pPr>
      <a:lvl2pPr algn="r" rtl="0" eaLnBrk="1" fontAlgn="base" hangingPunct="1">
        <a:spcBef>
          <a:spcPct val="0"/>
        </a:spcBef>
        <a:spcAft>
          <a:spcPct val="0"/>
        </a:spcAft>
        <a:defRPr sz="4000">
          <a:solidFill>
            <a:schemeClr val="tx1"/>
          </a:solidFill>
          <a:latin typeface="Arial" panose="020B0604020202020204" pitchFamily="34" charset="0"/>
          <a:cs typeface="Arial" panose="020B0604020202020204" pitchFamily="34" charset="0"/>
        </a:defRPr>
      </a:lvl2pPr>
      <a:lvl3pPr algn="r" rtl="0" eaLnBrk="1" fontAlgn="base" hangingPunct="1">
        <a:spcBef>
          <a:spcPct val="0"/>
        </a:spcBef>
        <a:spcAft>
          <a:spcPct val="0"/>
        </a:spcAft>
        <a:defRPr sz="4000">
          <a:solidFill>
            <a:schemeClr val="tx1"/>
          </a:solidFill>
          <a:latin typeface="Arial" panose="020B0604020202020204" pitchFamily="34" charset="0"/>
          <a:cs typeface="Arial" panose="020B0604020202020204" pitchFamily="34" charset="0"/>
        </a:defRPr>
      </a:lvl3pPr>
      <a:lvl4pPr algn="r" rtl="0" eaLnBrk="1" fontAlgn="base" hangingPunct="1">
        <a:spcBef>
          <a:spcPct val="0"/>
        </a:spcBef>
        <a:spcAft>
          <a:spcPct val="0"/>
        </a:spcAft>
        <a:defRPr sz="4000">
          <a:solidFill>
            <a:schemeClr val="tx1"/>
          </a:solidFill>
          <a:latin typeface="Arial" panose="020B0604020202020204" pitchFamily="34" charset="0"/>
          <a:cs typeface="Arial" panose="020B0604020202020204" pitchFamily="34" charset="0"/>
        </a:defRPr>
      </a:lvl4pPr>
      <a:lvl5pPr algn="r" rtl="0" eaLnBrk="1" fontAlgn="base" hangingPunct="1">
        <a:spcBef>
          <a:spcPct val="0"/>
        </a:spcBef>
        <a:spcAft>
          <a:spcPct val="0"/>
        </a:spcAft>
        <a:defRPr sz="4000">
          <a:solidFill>
            <a:schemeClr val="tx1"/>
          </a:solidFill>
          <a:latin typeface="Arial" panose="020B0604020202020204" pitchFamily="34" charset="0"/>
          <a:cs typeface="Arial" panose="020B0604020202020204" pitchFamily="34" charset="0"/>
        </a:defRPr>
      </a:lvl5pPr>
      <a:lvl6pPr marL="457200" algn="r" rtl="0" eaLnBrk="1" fontAlgn="base" hangingPunct="1">
        <a:spcBef>
          <a:spcPct val="0"/>
        </a:spcBef>
        <a:spcAft>
          <a:spcPct val="0"/>
        </a:spcAft>
        <a:defRPr sz="4000">
          <a:solidFill>
            <a:schemeClr val="tx1"/>
          </a:solidFill>
          <a:latin typeface="Arial" panose="020B0604020202020204" pitchFamily="34" charset="0"/>
          <a:cs typeface="Arial" panose="020B0604020202020204" pitchFamily="34" charset="0"/>
        </a:defRPr>
      </a:lvl6pPr>
      <a:lvl7pPr marL="914400" algn="r" rtl="0" eaLnBrk="1" fontAlgn="base" hangingPunct="1">
        <a:spcBef>
          <a:spcPct val="0"/>
        </a:spcBef>
        <a:spcAft>
          <a:spcPct val="0"/>
        </a:spcAft>
        <a:defRPr sz="4000">
          <a:solidFill>
            <a:schemeClr val="tx1"/>
          </a:solidFill>
          <a:latin typeface="Arial" panose="020B0604020202020204" pitchFamily="34" charset="0"/>
          <a:cs typeface="Arial" panose="020B0604020202020204" pitchFamily="34" charset="0"/>
        </a:defRPr>
      </a:lvl7pPr>
      <a:lvl8pPr marL="1371600" algn="r" rtl="0" eaLnBrk="1" fontAlgn="base" hangingPunct="1">
        <a:spcBef>
          <a:spcPct val="0"/>
        </a:spcBef>
        <a:spcAft>
          <a:spcPct val="0"/>
        </a:spcAft>
        <a:defRPr sz="4000">
          <a:solidFill>
            <a:schemeClr val="tx1"/>
          </a:solidFill>
          <a:latin typeface="Arial" panose="020B0604020202020204" pitchFamily="34" charset="0"/>
          <a:cs typeface="Arial" panose="020B0604020202020204" pitchFamily="34" charset="0"/>
        </a:defRPr>
      </a:lvl8pPr>
      <a:lvl9pPr marL="1828800" algn="r" rtl="0" eaLnBrk="1" fontAlgn="base" hangingPunct="1">
        <a:spcBef>
          <a:spcPct val="0"/>
        </a:spcBef>
        <a:spcAft>
          <a:spcPct val="0"/>
        </a:spcAft>
        <a:defRPr sz="4000">
          <a:solidFill>
            <a:schemeClr val="tx1"/>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6.xml"/><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6.xml"/><Relationship Id="rId1" Type="http://schemas.openxmlformats.org/officeDocument/2006/relationships/vmlDrawing" Target="../drawings/vmlDrawing1.vml"/><Relationship Id="rId5" Type="http://schemas.openxmlformats.org/officeDocument/2006/relationships/image" Target="../media/image29.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image" Target="../media/image32.png"/><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6.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jpeg"/><Relationship Id="rId1" Type="http://schemas.openxmlformats.org/officeDocument/2006/relationships/slideLayout" Target="../slideLayouts/slideLayout16.xml"/><Relationship Id="rId5" Type="http://schemas.openxmlformats.org/officeDocument/2006/relationships/image" Target="../media/image41.jpeg"/><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9.w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44.wmf"/><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8" Type="http://schemas.openxmlformats.org/officeDocument/2006/relationships/image" Target="../media/image51.jpeg"/><Relationship Id="rId13" Type="http://schemas.openxmlformats.org/officeDocument/2006/relationships/image" Target="../media/image56.png"/><Relationship Id="rId3" Type="http://schemas.openxmlformats.org/officeDocument/2006/relationships/image" Target="../media/image46.jpeg"/><Relationship Id="rId7" Type="http://schemas.openxmlformats.org/officeDocument/2006/relationships/image" Target="../media/image50.jpeg"/><Relationship Id="rId12" Type="http://schemas.openxmlformats.org/officeDocument/2006/relationships/image" Target="../media/image55.jpeg"/><Relationship Id="rId2" Type="http://schemas.openxmlformats.org/officeDocument/2006/relationships/image" Target="../media/image45.jpeg"/><Relationship Id="rId16" Type="http://schemas.openxmlformats.org/officeDocument/2006/relationships/image" Target="../media/image59.jpeg"/><Relationship Id="rId1" Type="http://schemas.openxmlformats.org/officeDocument/2006/relationships/slideLayout" Target="../slideLayouts/slideLayout6.xml"/><Relationship Id="rId6" Type="http://schemas.openxmlformats.org/officeDocument/2006/relationships/image" Target="../media/image49.jpeg"/><Relationship Id="rId11" Type="http://schemas.openxmlformats.org/officeDocument/2006/relationships/image" Target="../media/image54.jpeg"/><Relationship Id="rId5" Type="http://schemas.openxmlformats.org/officeDocument/2006/relationships/image" Target="../media/image48.jpeg"/><Relationship Id="rId15" Type="http://schemas.openxmlformats.org/officeDocument/2006/relationships/image" Target="../media/image58.jpeg"/><Relationship Id="rId10" Type="http://schemas.openxmlformats.org/officeDocument/2006/relationships/image" Target="../media/image53.jpeg"/><Relationship Id="rId4" Type="http://schemas.openxmlformats.org/officeDocument/2006/relationships/image" Target="../media/image47.jpeg"/><Relationship Id="rId9" Type="http://schemas.openxmlformats.org/officeDocument/2006/relationships/image" Target="../media/image52.jpeg"/><Relationship Id="rId14" Type="http://schemas.openxmlformats.org/officeDocument/2006/relationships/image" Target="../media/image57.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2.xml"/><Relationship Id="rId6" Type="http://schemas.openxmlformats.org/officeDocument/2006/relationships/image" Target="../media/image66.gif"/><Relationship Id="rId5" Type="http://schemas.openxmlformats.org/officeDocument/2006/relationships/image" Target="../media/image65.jpeg"/><Relationship Id="rId4" Type="http://schemas.openxmlformats.org/officeDocument/2006/relationships/image" Target="../media/image64.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16.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jpeg"/><Relationship Id="rId14" Type="http://schemas.openxmlformats.org/officeDocument/2006/relationships/image" Target="../media/image17.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68.wmf"/><Relationship Id="rId2" Type="http://schemas.openxmlformats.org/officeDocument/2006/relationships/slideLayout" Target="../slideLayouts/slideLayout17.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67.wmf"/><Relationship Id="rId4" Type="http://schemas.openxmlformats.org/officeDocument/2006/relationships/oleObject" Target="../embeddings/oleObject5.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6.xml"/><Relationship Id="rId1" Type="http://schemas.openxmlformats.org/officeDocument/2006/relationships/vmlDrawing" Target="../drawings/vmlDrawing5.vml"/><Relationship Id="rId5" Type="http://schemas.openxmlformats.org/officeDocument/2006/relationships/image" Target="../media/image72.emf"/><Relationship Id="rId4" Type="http://schemas.openxmlformats.org/officeDocument/2006/relationships/oleObject" Target="../embeddings/oleObject7.bin"/></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45.x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CA" altLang="en-US" i="1" smtClean="0"/>
              <a:t>Previous experience</a:t>
            </a:r>
          </a:p>
        </p:txBody>
      </p:sp>
      <p:sp>
        <p:nvSpPr>
          <p:cNvPr id="8195" name="Rectangle 3"/>
          <p:cNvSpPr>
            <a:spLocks noGrp="1" noChangeArrowheads="1"/>
          </p:cNvSpPr>
          <p:nvPr>
            <p:ph type="body" idx="1"/>
          </p:nvPr>
        </p:nvSpPr>
        <p:spPr>
          <a:xfrm>
            <a:off x="914400" y="762000"/>
            <a:ext cx="8229600" cy="5791200"/>
          </a:xfrm>
        </p:spPr>
        <p:txBody>
          <a:bodyPr/>
          <a:lstStyle/>
          <a:p>
            <a:r>
              <a:rPr lang="en-CA" altLang="en-US" smtClean="0"/>
              <a:t>Background </a:t>
            </a:r>
          </a:p>
          <a:p>
            <a:r>
              <a:rPr lang="en-CA" altLang="en-US" smtClean="0"/>
              <a:t>Systems/Computer Engineering</a:t>
            </a:r>
          </a:p>
          <a:p>
            <a:pPr lvl="1"/>
            <a:r>
              <a:rPr lang="en-CA" altLang="en-US" smtClean="0"/>
              <a:t>Computer Science</a:t>
            </a:r>
          </a:p>
          <a:p>
            <a:pPr lvl="1"/>
            <a:r>
              <a:rPr lang="en-CA" altLang="en-US" smtClean="0"/>
              <a:t>Electronic/Electrical Engineering</a:t>
            </a:r>
          </a:p>
          <a:p>
            <a:pPr lvl="1"/>
            <a:r>
              <a:rPr lang="en-CA" altLang="en-US" smtClean="0"/>
              <a:t>Industrial/Mechanical Engineering</a:t>
            </a:r>
          </a:p>
          <a:p>
            <a:pPr lvl="1"/>
            <a:r>
              <a:rPr lang="en-CA" altLang="en-US" smtClean="0"/>
              <a:t>General Sciences: Mathematics, Chemistry, Physics, etc.</a:t>
            </a:r>
          </a:p>
          <a:p>
            <a:pPr lvl="1"/>
            <a:r>
              <a:rPr lang="en-CA" altLang="en-US" smtClean="0"/>
              <a:t>Natural Sciences/Medicine</a:t>
            </a:r>
          </a:p>
          <a:p>
            <a:pPr lvl="1"/>
            <a:r>
              <a:rPr lang="en-CA" altLang="en-US" smtClean="0"/>
              <a:t>Social Sciences</a:t>
            </a:r>
          </a:p>
          <a:p>
            <a:pPr lvl="1"/>
            <a:r>
              <a:rPr lang="en-CA" altLang="en-US" smtClean="0"/>
              <a:t>Other?</a:t>
            </a:r>
          </a:p>
          <a:p>
            <a:r>
              <a:rPr lang="en-CA" altLang="en-US" smtClean="0"/>
              <a:t>Experience in the area</a:t>
            </a:r>
          </a:p>
          <a:p>
            <a:pPr lvl="1"/>
            <a:r>
              <a:rPr lang="en-CA" altLang="en-US" smtClean="0"/>
              <a:t>Courses in Modelling and Simulation?</a:t>
            </a:r>
          </a:p>
          <a:p>
            <a:pPr lvl="1"/>
            <a:r>
              <a:rPr lang="en-CA" altLang="en-US" smtClean="0"/>
              <a:t>DEVS? (Basic/Advanced)</a:t>
            </a:r>
          </a:p>
          <a:p>
            <a:pPr lvl="1"/>
            <a:r>
              <a:rPr lang="en-CA" altLang="en-US" smtClean="0"/>
              <a:t>Parallel simulation (Basic/Advanced)</a:t>
            </a:r>
          </a:p>
          <a:p>
            <a:pPr lvl="1"/>
            <a:r>
              <a:rPr lang="en-CA" altLang="en-US" smtClean="0"/>
              <a:t>Programming languages for discrete-event models (Basic/Advanced)</a:t>
            </a:r>
          </a:p>
          <a:p>
            <a:pPr lvl="1"/>
            <a:r>
              <a:rPr lang="en-CA" altLang="en-US" smtClean="0"/>
              <a:t>None</a:t>
            </a:r>
          </a:p>
        </p:txBody>
      </p:sp>
    </p:spTree>
    <p:extLst>
      <p:ext uri="{BB962C8B-B14F-4D97-AF65-F5344CB8AC3E}">
        <p14:creationId xmlns:p14="http://schemas.microsoft.com/office/powerpoint/2010/main" val="4167983326"/>
      </p:ext>
    </p:extLst>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Cannot Experiment</a:t>
            </a:r>
          </a:p>
        </p:txBody>
      </p:sp>
      <p:sp>
        <p:nvSpPr>
          <p:cNvPr id="16387" name="Content Placeholder 5"/>
          <p:cNvSpPr>
            <a:spLocks noGrp="1"/>
          </p:cNvSpPr>
          <p:nvPr>
            <p:ph idx="1"/>
          </p:nvPr>
        </p:nvSpPr>
        <p:spPr/>
        <p:txBody>
          <a:bodyPr/>
          <a:lstStyle/>
          <a:p>
            <a:pPr marL="0" indent="0">
              <a:buNone/>
            </a:pPr>
            <a:r>
              <a:rPr lang="en-US" altLang="en-US" sz="2000" dirty="0" smtClean="0"/>
              <a:t>	</a:t>
            </a:r>
            <a:r>
              <a:rPr lang="en-US" altLang="en-US" sz="2400" b="1" dirty="0" smtClean="0"/>
              <a:t>Black Holes                                                       Subatomic Particles</a:t>
            </a:r>
          </a:p>
          <a:p>
            <a:pPr marL="0" indent="0">
              <a:buNone/>
            </a:pPr>
            <a:endParaRPr lang="en-US" altLang="en-US" sz="2400" b="1" dirty="0"/>
          </a:p>
          <a:p>
            <a:pPr marL="0" indent="0">
              <a:buNone/>
            </a:pPr>
            <a:endParaRPr lang="en-US" altLang="en-US" sz="2400" b="1" dirty="0" smtClean="0"/>
          </a:p>
          <a:p>
            <a:pPr marL="0" indent="0">
              <a:buNone/>
            </a:pPr>
            <a:endParaRPr lang="en-US" altLang="en-US" sz="2400" b="1" dirty="0"/>
          </a:p>
          <a:p>
            <a:pPr marL="0" indent="0">
              <a:buNone/>
            </a:pPr>
            <a:endParaRPr lang="en-US" altLang="en-US" sz="2400" b="1" dirty="0" smtClean="0"/>
          </a:p>
          <a:p>
            <a:pPr marL="0" indent="0">
              <a:buNone/>
            </a:pPr>
            <a:endParaRPr lang="en-US" altLang="en-US" sz="2400" b="1" dirty="0"/>
          </a:p>
          <a:p>
            <a:pPr marL="0" indent="0">
              <a:buNone/>
            </a:pPr>
            <a:r>
              <a:rPr lang="en-US" altLang="en-US" sz="2400" b="1" dirty="0" smtClean="0"/>
              <a:t>Remote planets			Manufacturing</a:t>
            </a:r>
          </a:p>
          <a:p>
            <a:pPr marL="0" indent="0">
              <a:buNone/>
            </a:pPr>
            <a:r>
              <a:rPr lang="en-US" altLang="en-US" sz="2400" b="1" dirty="0"/>
              <a:t>	</a:t>
            </a:r>
            <a:r>
              <a:rPr lang="en-US" altLang="en-US" sz="2400" b="1" dirty="0" smtClean="0"/>
              <a:t>				     plants</a:t>
            </a:r>
            <a:endParaRPr lang="en-US" altLang="en-US" sz="2400" b="1" dirty="0"/>
          </a:p>
          <a:p>
            <a:pPr marL="0" indent="0">
              <a:buNone/>
            </a:pPr>
            <a:r>
              <a:rPr lang="en-US" altLang="en-US" sz="2400" b="1" dirty="0" smtClean="0"/>
              <a:t> </a:t>
            </a:r>
          </a:p>
          <a:p>
            <a:pPr marL="0" indent="0">
              <a:buNone/>
            </a:pPr>
            <a:r>
              <a:rPr lang="en-US" altLang="en-US" sz="2400" b="1" dirty="0" smtClean="0"/>
              <a:t>                      </a:t>
            </a:r>
          </a:p>
          <a:p>
            <a:pPr marL="0" indent="0">
              <a:buNone/>
            </a:pPr>
            <a:r>
              <a:rPr lang="en-US" altLang="en-US" sz="2400" b="1" dirty="0" smtClean="0"/>
              <a:t>                   Remote</a:t>
            </a:r>
          </a:p>
          <a:p>
            <a:pPr marL="0" indent="0">
              <a:buNone/>
            </a:pPr>
            <a:r>
              <a:rPr lang="en-US" altLang="en-US" sz="2400" b="1" dirty="0" smtClean="0"/>
              <a:t>                                           Planets</a:t>
            </a:r>
          </a:p>
          <a:p>
            <a:endParaRPr lang="en-US" altLang="en-US" sz="2000" dirty="0" smtClean="0"/>
          </a:p>
          <a:p>
            <a:endParaRPr lang="en-US" altLang="en-US" sz="2000" dirty="0" smtClean="0"/>
          </a:p>
          <a:p>
            <a:endParaRPr lang="en-US" altLang="en-US" sz="2000" dirty="0"/>
          </a:p>
          <a:p>
            <a:endParaRPr lang="en-US" altLang="en-US" sz="2000" dirty="0" smtClean="0"/>
          </a:p>
          <a:p>
            <a:r>
              <a:rPr lang="en-US" altLang="en-US" sz="2000" dirty="0" smtClean="0"/>
              <a:t>                                                 Manufacturing</a:t>
            </a:r>
          </a:p>
          <a:p>
            <a:r>
              <a:rPr lang="en-US" altLang="en-US" sz="2000" dirty="0" smtClean="0"/>
              <a:t>                                                                   plant</a:t>
            </a:r>
          </a:p>
          <a:p>
            <a:endParaRPr lang="en-CA" altLang="en-US" sz="2000" dirty="0" smtClean="0"/>
          </a:p>
        </p:txBody>
      </p:sp>
      <p:pic>
        <p:nvPicPr>
          <p:cNvPr id="16388" name="Picture 2" descr="http://i.space.com/images/i/000/013/577/i02/sygnux-black-hole.jpg?13818612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1356518"/>
            <a:ext cx="3276600"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4" descr="http://www.wdr.de/tv/quarks/codebase/img/webfernseher/livestream_startbilder_quarks_960x5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1447800"/>
            <a:ext cx="3563938" cy="20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descr="http://ww4.hdnux.com/photos/11/14/45/2410851/5/628x47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191000"/>
            <a:ext cx="3348038"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8" descr="http://www.hedgehogtech.com/wp-content/uploads/2010/10/plant_move_oct_2010_1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325" y="4268788"/>
            <a:ext cx="2778125"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9308907"/>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altLang="en-US" smtClean="0"/>
              <a:t>Modeling of Natural Systems</a:t>
            </a:r>
          </a:p>
        </p:txBody>
      </p:sp>
      <p:sp>
        <p:nvSpPr>
          <p:cNvPr id="1028" name="Rectangle 3"/>
          <p:cNvSpPr>
            <a:spLocks noGrp="1" noChangeArrowheads="1"/>
          </p:cNvSpPr>
          <p:nvPr>
            <p:ph type="body" idx="1"/>
          </p:nvPr>
        </p:nvSpPr>
        <p:spPr/>
        <p:txBody>
          <a:bodyPr/>
          <a:lstStyle/>
          <a:p>
            <a:endParaRPr lang="en-US" altLang="en-US" dirty="0" smtClean="0"/>
          </a:p>
          <a:p>
            <a:r>
              <a:rPr lang="en-US" altLang="en-US" dirty="0" smtClean="0"/>
              <a:t>Analytical methods</a:t>
            </a:r>
          </a:p>
          <a:p>
            <a:endParaRPr lang="en-US" altLang="en-US" dirty="0" smtClean="0"/>
          </a:p>
        </p:txBody>
      </p:sp>
      <p:sp>
        <p:nvSpPr>
          <p:cNvPr id="1029"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graphicFrame>
        <p:nvGraphicFramePr>
          <p:cNvPr id="1026" name="Object 2"/>
          <p:cNvGraphicFramePr>
            <a:graphicFrameLocks noChangeAspect="1"/>
          </p:cNvGraphicFramePr>
          <p:nvPr/>
        </p:nvGraphicFramePr>
        <p:xfrm>
          <a:off x="3352800" y="2743200"/>
          <a:ext cx="2286000" cy="1230313"/>
        </p:xfrm>
        <a:graphic>
          <a:graphicData uri="http://schemas.openxmlformats.org/presentationml/2006/ole">
            <mc:AlternateContent xmlns:mc="http://schemas.openxmlformats.org/markup-compatibility/2006">
              <mc:Choice xmlns:v="urn:schemas-microsoft-com:vml" Requires="v">
                <p:oleObj spid="_x0000_s1035" name="Equation" r:id="rId4" imgW="723586" imgH="393529" progId="Equation.3">
                  <p:embed/>
                </p:oleObj>
              </mc:Choice>
              <mc:Fallback>
                <p:oleObj name="Equation" r:id="rId4" imgW="723586" imgH="39352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2743200"/>
                        <a:ext cx="2286000" cy="1230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25"/>
          <p:cNvSpPr>
            <a:spLocks noChangeArrowheads="1"/>
          </p:cNvSpPr>
          <p:nvPr/>
        </p:nvSpPr>
        <p:spPr bwMode="auto">
          <a:xfrm>
            <a:off x="304800" y="5334000"/>
            <a:ext cx="4267200" cy="923330"/>
          </a:xfrm>
          <a:prstGeom prst="rect">
            <a:avLst/>
          </a:prstGeom>
          <a:noFill/>
          <a:ln w="9525">
            <a:noFill/>
            <a:miter lim="800000"/>
            <a:headEnd/>
            <a:tailEnd/>
          </a:ln>
        </p:spPr>
        <p:txBody>
          <a:bodyPr>
            <a:spAutoFit/>
          </a:bodyPr>
          <a:lstStyle/>
          <a:p>
            <a:r>
              <a:rPr lang="en-US" sz="1800" i="0" dirty="0" smtClean="0">
                <a:latin typeface="+mn-lt"/>
              </a:rPr>
              <a:t>(Fourier’s </a:t>
            </a:r>
            <a:r>
              <a:rPr lang="en-US" sz="1800" i="0" dirty="0">
                <a:latin typeface="+mn-lt"/>
              </a:rPr>
              <a:t>law for the conduction of heat </a:t>
            </a:r>
          </a:p>
          <a:p>
            <a:r>
              <a:rPr lang="en-US" sz="1800" i="0" dirty="0" smtClean="0">
                <a:latin typeface="+mn-lt"/>
              </a:rPr>
              <a:t>     in </a:t>
            </a:r>
            <a:r>
              <a:rPr lang="en-US" sz="1800" i="0" dirty="0">
                <a:latin typeface="+mn-lt"/>
              </a:rPr>
              <a:t>a one-dimensional steady state </a:t>
            </a:r>
          </a:p>
          <a:p>
            <a:r>
              <a:rPr lang="en-US" sz="1800" i="0" dirty="0" smtClean="0">
                <a:latin typeface="+mn-lt"/>
              </a:rPr>
              <a:t>         isotropic media)</a:t>
            </a:r>
            <a:endParaRPr lang="en-US" sz="1800" i="0" dirty="0">
              <a:latin typeface="+mn-lt"/>
            </a:endParaRPr>
          </a:p>
        </p:txBody>
      </p:sp>
    </p:spTree>
    <p:extLst>
      <p:ext uri="{BB962C8B-B14F-4D97-AF65-F5344CB8AC3E}">
        <p14:creationId xmlns:p14="http://schemas.microsoft.com/office/powerpoint/2010/main" val="3118135004"/>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4"/>
          <p:cNvSpPr>
            <a:spLocks noGrp="1" noChangeArrowheads="1"/>
          </p:cNvSpPr>
          <p:nvPr>
            <p:ph idx="1"/>
          </p:nvPr>
        </p:nvSpPr>
        <p:spPr>
          <a:noFill/>
        </p:spPr>
        <p:txBody>
          <a:bodyPr/>
          <a:lstStyle/>
          <a:p>
            <a:r>
              <a:rPr lang="en-CA" dirty="0" smtClean="0"/>
              <a:t>Analytical:</a:t>
            </a:r>
          </a:p>
          <a:p>
            <a:pPr lvl="1"/>
            <a:r>
              <a:rPr lang="en-CA" sz="2000" dirty="0" smtClean="0"/>
              <a:t>Symbolic</a:t>
            </a:r>
          </a:p>
          <a:p>
            <a:pPr lvl="1"/>
            <a:r>
              <a:rPr lang="en-CA" sz="2000" dirty="0" smtClean="0"/>
              <a:t>General solutions to existing </a:t>
            </a:r>
            <a:r>
              <a:rPr lang="en-CA" sz="2000" smtClean="0"/>
              <a:t>systems </a:t>
            </a:r>
            <a:br>
              <a:rPr lang="en-CA" sz="2000" smtClean="0"/>
            </a:br>
            <a:r>
              <a:rPr lang="en-CA" sz="2000" smtClean="0"/>
              <a:t>(</a:t>
            </a:r>
            <a:r>
              <a:rPr lang="en-CA" sz="2000" dirty="0" smtClean="0"/>
              <a:t>under -often- broad experimental conditions)</a:t>
            </a:r>
          </a:p>
          <a:p>
            <a:pPr lvl="1"/>
            <a:r>
              <a:rPr lang="en-CA" sz="2000" dirty="0" smtClean="0">
                <a:solidFill>
                  <a:srgbClr val="FF0000"/>
                </a:solidFill>
              </a:rPr>
              <a:t>When available, the preferred way to </a:t>
            </a:r>
            <a:r>
              <a:rPr lang="en-CA" sz="2000" smtClean="0">
                <a:solidFill>
                  <a:srgbClr val="FF0000"/>
                </a:solidFill>
              </a:rPr>
              <a:t>go !</a:t>
            </a:r>
            <a:endParaRPr lang="en-CA" sz="2000" dirty="0" smtClean="0">
              <a:solidFill>
                <a:srgbClr val="FF0000"/>
              </a:solidFill>
            </a:endParaRPr>
          </a:p>
          <a:p>
            <a:r>
              <a:rPr lang="en-US" dirty="0" smtClean="0"/>
              <a:t>Problem solving through </a:t>
            </a:r>
            <a:r>
              <a:rPr lang="en-US" b="1" dirty="0" smtClean="0"/>
              <a:t>analytical modeling</a:t>
            </a:r>
            <a:r>
              <a:rPr lang="en-US" dirty="0" smtClean="0"/>
              <a:t>.</a:t>
            </a:r>
          </a:p>
          <a:p>
            <a:endParaRPr lang="en-CA" dirty="0" smtClean="0"/>
          </a:p>
        </p:txBody>
      </p:sp>
      <p:sp>
        <p:nvSpPr>
          <p:cNvPr id="21506" name="Rectangle 2"/>
          <p:cNvSpPr>
            <a:spLocks noGrp="1" noChangeArrowheads="1"/>
          </p:cNvSpPr>
          <p:nvPr>
            <p:ph type="title"/>
          </p:nvPr>
        </p:nvSpPr>
        <p:spPr/>
        <p:txBody>
          <a:bodyPr/>
          <a:lstStyle/>
          <a:p>
            <a:r>
              <a:rPr lang="en-US" smtClean="0"/>
              <a:t>Analytical Modeling</a:t>
            </a:r>
          </a:p>
        </p:txBody>
      </p:sp>
      <p:sp>
        <p:nvSpPr>
          <p:cNvPr id="29" name="Text Placeholder 28"/>
          <p:cNvSpPr>
            <a:spLocks noGrp="1"/>
          </p:cNvSpPr>
          <p:nvPr>
            <p:ph type="body" sz="quarter" idx="12"/>
          </p:nvPr>
        </p:nvSpPr>
        <p:spPr/>
        <p:txBody>
          <a:bodyPr/>
          <a:lstStyle/>
          <a:p>
            <a:endParaRPr lang="es-AR"/>
          </a:p>
        </p:txBody>
      </p:sp>
      <p:sp>
        <p:nvSpPr>
          <p:cNvPr id="30" name="Text Placeholder 29"/>
          <p:cNvSpPr>
            <a:spLocks noGrp="1"/>
          </p:cNvSpPr>
          <p:nvPr>
            <p:ph type="body" sz="quarter" idx="13"/>
          </p:nvPr>
        </p:nvSpPr>
        <p:spPr/>
        <p:txBody>
          <a:bodyPr/>
          <a:lstStyle/>
          <a:p>
            <a:endParaRPr lang="es-AR"/>
          </a:p>
        </p:txBody>
      </p:sp>
      <p:grpSp>
        <p:nvGrpSpPr>
          <p:cNvPr id="21507" name="Group 3"/>
          <p:cNvGrpSpPr>
            <a:grpSpLocks noChangeAspect="1"/>
          </p:cNvGrpSpPr>
          <p:nvPr/>
        </p:nvGrpSpPr>
        <p:grpSpPr bwMode="auto">
          <a:xfrm>
            <a:off x="1143000" y="3048000"/>
            <a:ext cx="7452946" cy="2144854"/>
            <a:chOff x="1701" y="8286"/>
            <a:chExt cx="7920" cy="2280"/>
          </a:xfrm>
          <a:noFill/>
        </p:grpSpPr>
        <p:sp>
          <p:nvSpPr>
            <p:cNvPr id="21512" name="AutoShape 4"/>
            <p:cNvSpPr>
              <a:spLocks noChangeAspect="1" noChangeArrowheads="1"/>
            </p:cNvSpPr>
            <p:nvPr/>
          </p:nvSpPr>
          <p:spPr bwMode="auto">
            <a:xfrm>
              <a:off x="1701" y="8286"/>
              <a:ext cx="7920" cy="2280"/>
            </a:xfrm>
            <a:prstGeom prst="rect">
              <a:avLst/>
            </a:prstGeom>
            <a:grpFill/>
            <a:ln w="9525">
              <a:noFill/>
              <a:miter lim="800000"/>
              <a:headEnd/>
              <a:tailEnd/>
            </a:ln>
          </p:spPr>
          <p:txBody>
            <a:bodyPr/>
            <a:lstStyle/>
            <a:p>
              <a:endParaRPr lang="es-AR" i="0"/>
            </a:p>
          </p:txBody>
        </p:sp>
        <p:sp>
          <p:nvSpPr>
            <p:cNvPr id="21513" name="Text Box 5"/>
            <p:cNvSpPr txBox="1">
              <a:spLocks noChangeArrowheads="1"/>
            </p:cNvSpPr>
            <p:nvPr/>
          </p:nvSpPr>
          <p:spPr bwMode="auto">
            <a:xfrm>
              <a:off x="6021" y="9264"/>
              <a:ext cx="1320" cy="480"/>
            </a:xfrm>
            <a:prstGeom prst="rect">
              <a:avLst/>
            </a:prstGeom>
            <a:grpFill/>
            <a:ln w="9525">
              <a:noFill/>
              <a:miter lim="800000"/>
              <a:headEnd/>
              <a:tailEnd/>
            </a:ln>
          </p:spPr>
          <p:txBody>
            <a:bodyPr/>
            <a:lstStyle/>
            <a:p>
              <a:r>
                <a:rPr lang="en-US" altLang="ko-KR" sz="1600" i="0" dirty="0">
                  <a:latin typeface="+mn-lt"/>
                  <a:ea typeface="Batang" pitchFamily="18" charset="-127"/>
                </a:rPr>
                <a:t>Equations</a:t>
              </a:r>
              <a:endParaRPr lang="en-US" sz="1600" i="0" dirty="0">
                <a:latin typeface="+mn-lt"/>
              </a:endParaRPr>
            </a:p>
          </p:txBody>
        </p:sp>
        <p:sp>
          <p:nvSpPr>
            <p:cNvPr id="21514" name="Text Box 6"/>
            <p:cNvSpPr txBox="1">
              <a:spLocks noChangeArrowheads="1"/>
            </p:cNvSpPr>
            <p:nvPr/>
          </p:nvSpPr>
          <p:spPr bwMode="auto">
            <a:xfrm>
              <a:off x="3863" y="9006"/>
              <a:ext cx="1320" cy="360"/>
            </a:xfrm>
            <a:prstGeom prst="rect">
              <a:avLst/>
            </a:prstGeom>
            <a:grpFill/>
            <a:ln w="9525">
              <a:noFill/>
              <a:miter lim="800000"/>
              <a:headEnd/>
              <a:tailEnd/>
            </a:ln>
          </p:spPr>
          <p:txBody>
            <a:bodyPr/>
            <a:lstStyle/>
            <a:p>
              <a:r>
                <a:rPr lang="en-US" altLang="ko-KR" sz="1600" i="0" dirty="0">
                  <a:latin typeface="+mn-lt"/>
                  <a:ea typeface="Batang" pitchFamily="18" charset="-127"/>
                </a:rPr>
                <a:t>Results</a:t>
              </a:r>
              <a:endParaRPr lang="en-US" sz="1600" i="0" dirty="0">
                <a:latin typeface="+mn-lt"/>
              </a:endParaRPr>
            </a:p>
          </p:txBody>
        </p:sp>
        <p:sp>
          <p:nvSpPr>
            <p:cNvPr id="21515" name="Text Box 7"/>
            <p:cNvSpPr txBox="1">
              <a:spLocks noChangeArrowheads="1"/>
            </p:cNvSpPr>
            <p:nvPr/>
          </p:nvSpPr>
          <p:spPr bwMode="auto">
            <a:xfrm>
              <a:off x="3742" y="8406"/>
              <a:ext cx="1320" cy="480"/>
            </a:xfrm>
            <a:prstGeom prst="rect">
              <a:avLst/>
            </a:prstGeom>
            <a:grpFill/>
            <a:ln w="9525">
              <a:noFill/>
              <a:miter lim="800000"/>
              <a:headEnd/>
              <a:tailEnd/>
            </a:ln>
          </p:spPr>
          <p:txBody>
            <a:bodyPr/>
            <a:lstStyle/>
            <a:p>
              <a:r>
                <a:rPr lang="en-US" altLang="ko-KR" sz="1600" i="0" dirty="0">
                  <a:latin typeface="+mn-lt"/>
                  <a:ea typeface="Batang" pitchFamily="18" charset="-127"/>
                </a:rPr>
                <a:t>Experiment</a:t>
              </a:r>
              <a:endParaRPr lang="en-US" sz="1600" i="0" dirty="0">
                <a:latin typeface="+mn-lt"/>
              </a:endParaRPr>
            </a:p>
          </p:txBody>
        </p:sp>
        <p:sp>
          <p:nvSpPr>
            <p:cNvPr id="21516" name="Text Box 8"/>
            <p:cNvSpPr txBox="1">
              <a:spLocks noChangeArrowheads="1"/>
            </p:cNvSpPr>
            <p:nvPr/>
          </p:nvSpPr>
          <p:spPr bwMode="auto">
            <a:xfrm>
              <a:off x="1941" y="8647"/>
              <a:ext cx="1560" cy="598"/>
            </a:xfrm>
            <a:prstGeom prst="rect">
              <a:avLst/>
            </a:prstGeom>
            <a:grpFill/>
            <a:ln w="9525">
              <a:solidFill>
                <a:srgbClr val="000000"/>
              </a:solidFill>
              <a:miter lim="800000"/>
              <a:headEnd/>
              <a:tailEnd/>
            </a:ln>
          </p:spPr>
          <p:txBody>
            <a:bodyPr/>
            <a:lstStyle/>
            <a:p>
              <a:pPr algn="ctr"/>
              <a:r>
                <a:rPr lang="en-US" altLang="ko-KR" sz="1600" i="0" dirty="0">
                  <a:latin typeface="+mn-lt"/>
                  <a:ea typeface="Batang" pitchFamily="18" charset="-127"/>
                </a:rPr>
                <a:t>Experimental Frame</a:t>
              </a:r>
              <a:endParaRPr lang="en-US" sz="1600" i="0" dirty="0">
                <a:latin typeface="+mn-lt"/>
              </a:endParaRPr>
            </a:p>
          </p:txBody>
        </p:sp>
        <p:sp>
          <p:nvSpPr>
            <p:cNvPr id="21517" name="Oval 9"/>
            <p:cNvSpPr>
              <a:spLocks noChangeArrowheads="1"/>
            </p:cNvSpPr>
            <p:nvPr/>
          </p:nvSpPr>
          <p:spPr bwMode="auto">
            <a:xfrm>
              <a:off x="5181" y="8647"/>
              <a:ext cx="1680" cy="479"/>
            </a:xfrm>
            <a:prstGeom prst="ellipse">
              <a:avLst/>
            </a:prstGeom>
            <a:grpFill/>
            <a:ln w="9525">
              <a:solidFill>
                <a:srgbClr val="000000"/>
              </a:solidFill>
              <a:round/>
              <a:headEnd/>
              <a:tailEnd/>
            </a:ln>
          </p:spPr>
          <p:txBody>
            <a:bodyPr/>
            <a:lstStyle/>
            <a:p>
              <a:pPr algn="ctr"/>
              <a:r>
                <a:rPr lang="en-US" altLang="ko-KR" sz="1600" i="0" dirty="0" smtClean="0">
                  <a:latin typeface="+mn-lt"/>
                  <a:ea typeface="Batang" pitchFamily="18" charset="-127"/>
                </a:rPr>
                <a:t>Entity</a:t>
              </a:r>
              <a:endParaRPr lang="en-US" sz="1600" i="0" dirty="0">
                <a:latin typeface="+mn-lt"/>
              </a:endParaRPr>
            </a:p>
          </p:txBody>
        </p:sp>
        <p:sp>
          <p:nvSpPr>
            <p:cNvPr id="21518" name="Line 10"/>
            <p:cNvSpPr>
              <a:spLocks noChangeShapeType="1"/>
            </p:cNvSpPr>
            <p:nvPr/>
          </p:nvSpPr>
          <p:spPr bwMode="auto">
            <a:xfrm>
              <a:off x="3501" y="8766"/>
              <a:ext cx="1800" cy="1"/>
            </a:xfrm>
            <a:prstGeom prst="line">
              <a:avLst/>
            </a:prstGeom>
            <a:grpFill/>
            <a:ln w="9525">
              <a:solidFill>
                <a:srgbClr val="000000"/>
              </a:solidFill>
              <a:round/>
              <a:headEnd/>
              <a:tailEnd type="triangle" w="med" len="med"/>
            </a:ln>
          </p:spPr>
          <p:txBody>
            <a:bodyPr/>
            <a:lstStyle/>
            <a:p>
              <a:endParaRPr lang="es-AR" i="0"/>
            </a:p>
          </p:txBody>
        </p:sp>
        <p:sp>
          <p:nvSpPr>
            <p:cNvPr id="21519" name="Line 11"/>
            <p:cNvSpPr>
              <a:spLocks noChangeShapeType="1"/>
            </p:cNvSpPr>
            <p:nvPr/>
          </p:nvSpPr>
          <p:spPr bwMode="auto">
            <a:xfrm flipH="1">
              <a:off x="3501" y="9006"/>
              <a:ext cx="1800" cy="1"/>
            </a:xfrm>
            <a:prstGeom prst="line">
              <a:avLst/>
            </a:prstGeom>
            <a:grpFill/>
            <a:ln w="9525">
              <a:solidFill>
                <a:srgbClr val="000000"/>
              </a:solidFill>
              <a:round/>
              <a:headEnd/>
              <a:tailEnd type="triangle" w="med" len="med"/>
            </a:ln>
          </p:spPr>
          <p:txBody>
            <a:bodyPr/>
            <a:lstStyle/>
            <a:p>
              <a:endParaRPr lang="es-AR" i="0"/>
            </a:p>
          </p:txBody>
        </p:sp>
        <p:sp>
          <p:nvSpPr>
            <p:cNvPr id="21520" name="Text Box 12"/>
            <p:cNvSpPr txBox="1">
              <a:spLocks noChangeArrowheads="1"/>
            </p:cNvSpPr>
            <p:nvPr/>
          </p:nvSpPr>
          <p:spPr bwMode="auto">
            <a:xfrm>
              <a:off x="3863" y="10085"/>
              <a:ext cx="1320" cy="360"/>
            </a:xfrm>
            <a:prstGeom prst="rect">
              <a:avLst/>
            </a:prstGeom>
            <a:grpFill/>
            <a:ln w="9525">
              <a:noFill/>
              <a:miter lim="800000"/>
              <a:headEnd/>
              <a:tailEnd/>
            </a:ln>
          </p:spPr>
          <p:txBody>
            <a:bodyPr/>
            <a:lstStyle/>
            <a:p>
              <a:r>
                <a:rPr lang="en-US" altLang="ko-KR" sz="1600" i="0" dirty="0">
                  <a:latin typeface="+mn-lt"/>
                  <a:ea typeface="Batang" pitchFamily="18" charset="-127"/>
                </a:rPr>
                <a:t>Results</a:t>
              </a:r>
              <a:endParaRPr lang="en-US" sz="1600" i="0" dirty="0">
                <a:latin typeface="+mn-lt"/>
              </a:endParaRPr>
            </a:p>
          </p:txBody>
        </p:sp>
        <p:sp>
          <p:nvSpPr>
            <p:cNvPr id="21521" name="Text Box 13"/>
            <p:cNvSpPr txBox="1">
              <a:spLocks noChangeArrowheads="1"/>
            </p:cNvSpPr>
            <p:nvPr/>
          </p:nvSpPr>
          <p:spPr bwMode="auto">
            <a:xfrm>
              <a:off x="3742" y="9485"/>
              <a:ext cx="1320" cy="480"/>
            </a:xfrm>
            <a:prstGeom prst="rect">
              <a:avLst/>
            </a:prstGeom>
            <a:grpFill/>
            <a:ln w="9525">
              <a:noFill/>
              <a:miter lim="800000"/>
              <a:headEnd/>
              <a:tailEnd/>
            </a:ln>
          </p:spPr>
          <p:txBody>
            <a:bodyPr/>
            <a:lstStyle/>
            <a:p>
              <a:r>
                <a:rPr lang="en-US" altLang="ko-KR" sz="1600" i="0" dirty="0">
                  <a:ea typeface="Batang" pitchFamily="18" charset="-127"/>
                </a:rPr>
                <a:t>    </a:t>
              </a:r>
              <a:r>
                <a:rPr lang="en-US" altLang="ko-KR" sz="1600" i="0" dirty="0">
                  <a:latin typeface="+mn-lt"/>
                  <a:ea typeface="Batang" pitchFamily="18" charset="-127"/>
                </a:rPr>
                <a:t>Query</a:t>
              </a:r>
              <a:endParaRPr lang="en-US" sz="1600" i="0" dirty="0">
                <a:latin typeface="+mn-lt"/>
              </a:endParaRPr>
            </a:p>
          </p:txBody>
        </p:sp>
        <p:sp>
          <p:nvSpPr>
            <p:cNvPr id="21522" name="Text Box 14"/>
            <p:cNvSpPr txBox="1">
              <a:spLocks noChangeArrowheads="1"/>
            </p:cNvSpPr>
            <p:nvPr/>
          </p:nvSpPr>
          <p:spPr bwMode="auto">
            <a:xfrm>
              <a:off x="1941" y="9726"/>
              <a:ext cx="1560" cy="598"/>
            </a:xfrm>
            <a:prstGeom prst="rect">
              <a:avLst/>
            </a:prstGeom>
            <a:grpFill/>
            <a:ln w="9525">
              <a:solidFill>
                <a:srgbClr val="000000"/>
              </a:solidFill>
              <a:miter lim="800000"/>
              <a:headEnd/>
              <a:tailEnd/>
            </a:ln>
          </p:spPr>
          <p:txBody>
            <a:bodyPr/>
            <a:lstStyle/>
            <a:p>
              <a:pPr algn="ctr"/>
              <a:r>
                <a:rPr lang="en-US" altLang="ko-KR" sz="1600" i="0" dirty="0">
                  <a:ea typeface="Batang" pitchFamily="18" charset="-127"/>
                </a:rPr>
                <a:t>Model's Exp. Frame</a:t>
              </a:r>
              <a:endParaRPr lang="en-US" sz="1600" i="0" dirty="0"/>
            </a:p>
          </p:txBody>
        </p:sp>
        <p:sp>
          <p:nvSpPr>
            <p:cNvPr id="21523" name="Oval 15"/>
            <p:cNvSpPr>
              <a:spLocks noChangeArrowheads="1"/>
            </p:cNvSpPr>
            <p:nvPr/>
          </p:nvSpPr>
          <p:spPr bwMode="auto">
            <a:xfrm>
              <a:off x="5181" y="9726"/>
              <a:ext cx="1680" cy="479"/>
            </a:xfrm>
            <a:prstGeom prst="ellipse">
              <a:avLst/>
            </a:prstGeom>
            <a:grpFill/>
            <a:ln w="9525">
              <a:solidFill>
                <a:srgbClr val="000000"/>
              </a:solidFill>
              <a:round/>
              <a:headEnd/>
              <a:tailEnd/>
            </a:ln>
          </p:spPr>
          <p:txBody>
            <a:bodyPr/>
            <a:lstStyle/>
            <a:p>
              <a:pPr algn="ctr"/>
              <a:r>
                <a:rPr lang="en-US" altLang="ko-KR" sz="1600" i="0" dirty="0" smtClean="0">
                  <a:latin typeface="+mn-lt"/>
                  <a:ea typeface="Batang" pitchFamily="18" charset="-127"/>
                </a:rPr>
                <a:t>Model</a:t>
              </a:r>
              <a:r>
                <a:rPr lang="en-US" altLang="ko-KR" sz="1600" i="0" dirty="0" smtClean="0">
                  <a:ea typeface="Batang" pitchFamily="18" charset="-127"/>
                </a:rPr>
                <a:t> </a:t>
              </a:r>
              <a:endParaRPr lang="en-US" sz="1600" i="0" dirty="0"/>
            </a:p>
          </p:txBody>
        </p:sp>
        <p:sp>
          <p:nvSpPr>
            <p:cNvPr id="21524" name="Line 16"/>
            <p:cNvSpPr>
              <a:spLocks noChangeShapeType="1"/>
            </p:cNvSpPr>
            <p:nvPr/>
          </p:nvSpPr>
          <p:spPr bwMode="auto">
            <a:xfrm>
              <a:off x="3501" y="9845"/>
              <a:ext cx="1800" cy="1"/>
            </a:xfrm>
            <a:prstGeom prst="line">
              <a:avLst/>
            </a:prstGeom>
            <a:grpFill/>
            <a:ln w="9525">
              <a:solidFill>
                <a:srgbClr val="000000"/>
              </a:solidFill>
              <a:round/>
              <a:headEnd/>
              <a:tailEnd type="triangle" w="med" len="med"/>
            </a:ln>
          </p:spPr>
          <p:txBody>
            <a:bodyPr/>
            <a:lstStyle/>
            <a:p>
              <a:endParaRPr lang="es-AR" i="0"/>
            </a:p>
          </p:txBody>
        </p:sp>
        <p:sp>
          <p:nvSpPr>
            <p:cNvPr id="21525" name="Line 17"/>
            <p:cNvSpPr>
              <a:spLocks noChangeShapeType="1"/>
            </p:cNvSpPr>
            <p:nvPr/>
          </p:nvSpPr>
          <p:spPr bwMode="auto">
            <a:xfrm flipH="1">
              <a:off x="3501" y="10085"/>
              <a:ext cx="1800" cy="1"/>
            </a:xfrm>
            <a:prstGeom prst="line">
              <a:avLst/>
            </a:prstGeom>
            <a:grpFill/>
            <a:ln w="9525">
              <a:solidFill>
                <a:srgbClr val="000000"/>
              </a:solidFill>
              <a:round/>
              <a:headEnd/>
              <a:tailEnd type="triangle" w="med" len="med"/>
            </a:ln>
          </p:spPr>
          <p:txBody>
            <a:bodyPr/>
            <a:lstStyle/>
            <a:p>
              <a:endParaRPr lang="es-AR" i="0"/>
            </a:p>
          </p:txBody>
        </p:sp>
        <p:sp>
          <p:nvSpPr>
            <p:cNvPr id="21526" name="Line 18"/>
            <p:cNvSpPr>
              <a:spLocks noChangeShapeType="1"/>
            </p:cNvSpPr>
            <p:nvPr/>
          </p:nvSpPr>
          <p:spPr bwMode="auto">
            <a:xfrm>
              <a:off x="5901" y="9126"/>
              <a:ext cx="1" cy="600"/>
            </a:xfrm>
            <a:prstGeom prst="line">
              <a:avLst/>
            </a:prstGeom>
            <a:grpFill/>
            <a:ln w="9525">
              <a:solidFill>
                <a:srgbClr val="000000"/>
              </a:solidFill>
              <a:prstDash val="dash"/>
              <a:round/>
              <a:headEnd/>
              <a:tailEnd type="triangle" w="med" len="med"/>
            </a:ln>
          </p:spPr>
          <p:txBody>
            <a:bodyPr/>
            <a:lstStyle/>
            <a:p>
              <a:endParaRPr lang="es-AR" i="0"/>
            </a:p>
          </p:txBody>
        </p:sp>
        <p:sp>
          <p:nvSpPr>
            <p:cNvPr id="21527" name="Line 19"/>
            <p:cNvSpPr>
              <a:spLocks noChangeShapeType="1"/>
            </p:cNvSpPr>
            <p:nvPr/>
          </p:nvSpPr>
          <p:spPr bwMode="auto">
            <a:xfrm>
              <a:off x="2661" y="9246"/>
              <a:ext cx="0" cy="480"/>
            </a:xfrm>
            <a:prstGeom prst="line">
              <a:avLst/>
            </a:prstGeom>
            <a:grpFill/>
            <a:ln w="9525">
              <a:solidFill>
                <a:srgbClr val="000000"/>
              </a:solidFill>
              <a:prstDash val="dash"/>
              <a:round/>
              <a:headEnd/>
              <a:tailEnd type="triangle" w="med" len="med"/>
            </a:ln>
          </p:spPr>
          <p:txBody>
            <a:bodyPr/>
            <a:lstStyle/>
            <a:p>
              <a:endParaRPr lang="es-AR" i="0"/>
            </a:p>
          </p:txBody>
        </p:sp>
        <p:sp>
          <p:nvSpPr>
            <p:cNvPr id="21528" name="Line 20"/>
            <p:cNvSpPr>
              <a:spLocks noChangeShapeType="1"/>
            </p:cNvSpPr>
            <p:nvPr/>
          </p:nvSpPr>
          <p:spPr bwMode="auto">
            <a:xfrm flipV="1">
              <a:off x="7461" y="9486"/>
              <a:ext cx="1" cy="720"/>
            </a:xfrm>
            <a:prstGeom prst="line">
              <a:avLst/>
            </a:prstGeom>
            <a:grpFill/>
            <a:ln w="9525">
              <a:solidFill>
                <a:srgbClr val="000000"/>
              </a:solidFill>
              <a:round/>
              <a:headEnd/>
              <a:tailEnd type="triangle" w="med" len="med"/>
            </a:ln>
          </p:spPr>
          <p:txBody>
            <a:bodyPr/>
            <a:lstStyle/>
            <a:p>
              <a:endParaRPr lang="es-AR" i="0"/>
            </a:p>
          </p:txBody>
        </p:sp>
        <p:sp>
          <p:nvSpPr>
            <p:cNvPr id="21529" name="Line 21"/>
            <p:cNvSpPr>
              <a:spLocks noChangeShapeType="1"/>
            </p:cNvSpPr>
            <p:nvPr/>
          </p:nvSpPr>
          <p:spPr bwMode="auto">
            <a:xfrm>
              <a:off x="7341" y="10086"/>
              <a:ext cx="1320" cy="1"/>
            </a:xfrm>
            <a:prstGeom prst="line">
              <a:avLst/>
            </a:prstGeom>
            <a:grpFill/>
            <a:ln w="9525">
              <a:solidFill>
                <a:srgbClr val="000000"/>
              </a:solidFill>
              <a:round/>
              <a:headEnd/>
              <a:tailEnd type="triangle" w="med" len="med"/>
            </a:ln>
          </p:spPr>
          <p:txBody>
            <a:bodyPr/>
            <a:lstStyle/>
            <a:p>
              <a:endParaRPr lang="es-AR" i="0"/>
            </a:p>
          </p:txBody>
        </p:sp>
        <p:sp>
          <p:nvSpPr>
            <p:cNvPr id="21530" name="Freeform 22"/>
            <p:cNvSpPr>
              <a:spLocks/>
            </p:cNvSpPr>
            <p:nvPr/>
          </p:nvSpPr>
          <p:spPr bwMode="auto">
            <a:xfrm>
              <a:off x="7461" y="9426"/>
              <a:ext cx="1080" cy="660"/>
            </a:xfrm>
            <a:custGeom>
              <a:avLst/>
              <a:gdLst>
                <a:gd name="T0" fmla="*/ 0 w 1080"/>
                <a:gd name="T1" fmla="*/ 660 h 660"/>
                <a:gd name="T2" fmla="*/ 240 w 1080"/>
                <a:gd name="T3" fmla="*/ 60 h 660"/>
                <a:gd name="T4" fmla="*/ 480 w 1080"/>
                <a:gd name="T5" fmla="*/ 420 h 660"/>
                <a:gd name="T6" fmla="*/ 720 w 1080"/>
                <a:gd name="T7" fmla="*/ 420 h 660"/>
                <a:gd name="T8" fmla="*/ 960 w 1080"/>
                <a:gd name="T9" fmla="*/ 60 h 660"/>
                <a:gd name="T10" fmla="*/ 1080 w 1080"/>
                <a:gd name="T11" fmla="*/ 60 h 660"/>
                <a:gd name="T12" fmla="*/ 0 60000 65536"/>
                <a:gd name="T13" fmla="*/ 0 60000 65536"/>
                <a:gd name="T14" fmla="*/ 0 60000 65536"/>
                <a:gd name="T15" fmla="*/ 0 60000 65536"/>
                <a:gd name="T16" fmla="*/ 0 60000 65536"/>
                <a:gd name="T17" fmla="*/ 0 60000 65536"/>
                <a:gd name="T18" fmla="*/ 0 w 1080"/>
                <a:gd name="T19" fmla="*/ 0 h 660"/>
                <a:gd name="T20" fmla="*/ 1080 w 1080"/>
                <a:gd name="T21" fmla="*/ 660 h 660"/>
              </a:gdLst>
              <a:ahLst/>
              <a:cxnLst>
                <a:cxn ang="T12">
                  <a:pos x="T0" y="T1"/>
                </a:cxn>
                <a:cxn ang="T13">
                  <a:pos x="T2" y="T3"/>
                </a:cxn>
                <a:cxn ang="T14">
                  <a:pos x="T4" y="T5"/>
                </a:cxn>
                <a:cxn ang="T15">
                  <a:pos x="T6" y="T7"/>
                </a:cxn>
                <a:cxn ang="T16">
                  <a:pos x="T8" y="T9"/>
                </a:cxn>
                <a:cxn ang="T17">
                  <a:pos x="T10" y="T11"/>
                </a:cxn>
              </a:cxnLst>
              <a:rect l="T18" t="T19" r="T20" b="T21"/>
              <a:pathLst>
                <a:path w="1080" h="660">
                  <a:moveTo>
                    <a:pt x="0" y="660"/>
                  </a:moveTo>
                  <a:cubicBezTo>
                    <a:pt x="80" y="380"/>
                    <a:pt x="160" y="100"/>
                    <a:pt x="240" y="60"/>
                  </a:cubicBezTo>
                  <a:cubicBezTo>
                    <a:pt x="320" y="20"/>
                    <a:pt x="400" y="360"/>
                    <a:pt x="480" y="420"/>
                  </a:cubicBezTo>
                  <a:cubicBezTo>
                    <a:pt x="560" y="480"/>
                    <a:pt x="640" y="480"/>
                    <a:pt x="720" y="420"/>
                  </a:cubicBezTo>
                  <a:cubicBezTo>
                    <a:pt x="800" y="360"/>
                    <a:pt x="900" y="120"/>
                    <a:pt x="960" y="60"/>
                  </a:cubicBezTo>
                  <a:cubicBezTo>
                    <a:pt x="1020" y="0"/>
                    <a:pt x="1060" y="60"/>
                    <a:pt x="1080" y="60"/>
                  </a:cubicBezTo>
                </a:path>
              </a:pathLst>
            </a:custGeom>
            <a:grpFill/>
            <a:ln w="9525">
              <a:solidFill>
                <a:srgbClr val="000000"/>
              </a:solidFill>
              <a:round/>
              <a:headEnd/>
              <a:tailEnd/>
            </a:ln>
          </p:spPr>
          <p:txBody>
            <a:bodyPr/>
            <a:lstStyle/>
            <a:p>
              <a:endParaRPr lang="es-AR" i="0"/>
            </a:p>
          </p:txBody>
        </p:sp>
        <p:sp>
          <p:nvSpPr>
            <p:cNvPr id="21531" name="Line 23"/>
            <p:cNvSpPr>
              <a:spLocks noChangeShapeType="1"/>
            </p:cNvSpPr>
            <p:nvPr/>
          </p:nvSpPr>
          <p:spPr bwMode="auto">
            <a:xfrm>
              <a:off x="6981" y="9966"/>
              <a:ext cx="360" cy="0"/>
            </a:xfrm>
            <a:prstGeom prst="line">
              <a:avLst/>
            </a:prstGeom>
            <a:grpFill/>
            <a:ln w="9525">
              <a:solidFill>
                <a:srgbClr val="000000"/>
              </a:solidFill>
              <a:round/>
              <a:headEnd type="triangle" w="med" len="med"/>
              <a:tailEnd type="triangle" w="med" len="med"/>
            </a:ln>
          </p:spPr>
          <p:txBody>
            <a:bodyPr/>
            <a:lstStyle/>
            <a:p>
              <a:endParaRPr lang="es-AR" i="0"/>
            </a:p>
          </p:txBody>
        </p:sp>
      </p:grpSp>
      <p:sp>
        <p:nvSpPr>
          <p:cNvPr id="21509" name="Rectangle 25"/>
          <p:cNvSpPr>
            <a:spLocks noChangeArrowheads="1"/>
          </p:cNvSpPr>
          <p:nvPr/>
        </p:nvSpPr>
        <p:spPr bwMode="auto">
          <a:xfrm>
            <a:off x="304800" y="5334000"/>
            <a:ext cx="4267200" cy="1200329"/>
          </a:xfrm>
          <a:prstGeom prst="rect">
            <a:avLst/>
          </a:prstGeom>
          <a:noFill/>
          <a:ln w="9525">
            <a:noFill/>
            <a:miter lim="800000"/>
            <a:headEnd/>
            <a:tailEnd/>
          </a:ln>
        </p:spPr>
        <p:txBody>
          <a:bodyPr>
            <a:spAutoFit/>
          </a:bodyPr>
          <a:lstStyle/>
          <a:p>
            <a:r>
              <a:rPr lang="en-US" sz="1800" i="0" dirty="0">
                <a:latin typeface="+mn-lt"/>
              </a:rPr>
              <a:t>Fourier’s law for </a:t>
            </a:r>
            <a:r>
              <a:rPr lang="en-US" sz="1800" i="0">
                <a:latin typeface="+mn-lt"/>
              </a:rPr>
              <a:t>the </a:t>
            </a:r>
            <a:r>
              <a:rPr lang="en-US" sz="1800" i="0" smtClean="0">
                <a:latin typeface="+mn-lt"/>
              </a:rPr>
              <a:t/>
            </a:r>
            <a:br>
              <a:rPr lang="en-US" sz="1800" i="0" smtClean="0">
                <a:latin typeface="+mn-lt"/>
              </a:rPr>
            </a:br>
            <a:r>
              <a:rPr lang="en-US" sz="1800" i="0" smtClean="0">
                <a:latin typeface="+mn-lt"/>
              </a:rPr>
              <a:t>conduction </a:t>
            </a:r>
            <a:r>
              <a:rPr lang="en-US" sz="1800" i="0" dirty="0">
                <a:latin typeface="+mn-lt"/>
              </a:rPr>
              <a:t>of </a:t>
            </a:r>
            <a:r>
              <a:rPr lang="en-US" sz="1800" i="0" dirty="0">
                <a:solidFill>
                  <a:srgbClr val="FF0000"/>
                </a:solidFill>
                <a:latin typeface="+mn-lt"/>
              </a:rPr>
              <a:t>heat </a:t>
            </a:r>
          </a:p>
          <a:p>
            <a:r>
              <a:rPr lang="en-US" sz="1800" i="0" dirty="0">
                <a:latin typeface="+mn-lt"/>
              </a:rPr>
              <a:t>in </a:t>
            </a:r>
            <a:r>
              <a:rPr lang="en-US" sz="1800" i="0">
                <a:latin typeface="+mn-lt"/>
              </a:rPr>
              <a:t>a </a:t>
            </a:r>
            <a:r>
              <a:rPr lang="en-US" sz="1800" i="0" smtClean="0">
                <a:latin typeface="+mn-lt"/>
              </a:rPr>
              <a:t>one-dimensional</a:t>
            </a:r>
            <a:endParaRPr lang="en-US" sz="1800" i="0" dirty="0">
              <a:latin typeface="+mn-lt"/>
            </a:endParaRPr>
          </a:p>
          <a:p>
            <a:r>
              <a:rPr lang="en-US" sz="1800" i="0" dirty="0">
                <a:latin typeface="+mn-lt"/>
              </a:rPr>
              <a:t>isotropic media:</a:t>
            </a:r>
          </a:p>
        </p:txBody>
      </p:sp>
      <p:pic>
        <p:nvPicPr>
          <p:cNvPr id="21510" name="Picture 27"/>
          <p:cNvPicPr>
            <a:picLocks noChangeAspect="1" noChangeArrowheads="1"/>
          </p:cNvPicPr>
          <p:nvPr/>
        </p:nvPicPr>
        <p:blipFill>
          <a:blip r:embed="rId3" cstate="print"/>
          <a:srcRect b="14647"/>
          <a:stretch>
            <a:fillRect/>
          </a:stretch>
        </p:blipFill>
        <p:spPr bwMode="auto">
          <a:xfrm>
            <a:off x="3096685" y="5436441"/>
            <a:ext cx="1905000" cy="963613"/>
          </a:xfrm>
          <a:prstGeom prst="rect">
            <a:avLst/>
          </a:prstGeom>
          <a:noFill/>
          <a:ln w="9525">
            <a:noFill/>
            <a:miter lim="800000"/>
            <a:headEnd/>
            <a:tailEnd/>
          </a:ln>
        </p:spPr>
      </p:pic>
      <p:pic>
        <p:nvPicPr>
          <p:cNvPr id="2" name="Picture 1"/>
          <p:cNvPicPr>
            <a:picLocks noChangeAspect="1"/>
          </p:cNvPicPr>
          <p:nvPr/>
        </p:nvPicPr>
        <p:blipFill rotWithShape="1">
          <a:blip r:embed="rId4"/>
          <a:srcRect l="15099" t="19201" r="51392" b="61749"/>
          <a:stretch/>
        </p:blipFill>
        <p:spPr>
          <a:xfrm>
            <a:off x="5378928" y="5417687"/>
            <a:ext cx="3155795" cy="979386"/>
          </a:xfrm>
          <a:prstGeom prst="rect">
            <a:avLst/>
          </a:prstGeom>
        </p:spPr>
      </p:pic>
      <p:cxnSp>
        <p:nvCxnSpPr>
          <p:cNvPr id="4" name="Straight Arrow Connector 3"/>
          <p:cNvCxnSpPr/>
          <p:nvPr/>
        </p:nvCxnSpPr>
        <p:spPr bwMode="auto">
          <a:xfrm>
            <a:off x="5302485" y="6367214"/>
            <a:ext cx="3308683"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Box 4"/>
          <p:cNvSpPr txBox="1"/>
          <p:nvPr/>
        </p:nvSpPr>
        <p:spPr>
          <a:xfrm>
            <a:off x="8272046" y="6312932"/>
            <a:ext cx="338554" cy="461665"/>
          </a:xfrm>
          <a:prstGeom prst="rect">
            <a:avLst/>
          </a:prstGeom>
          <a:noFill/>
        </p:spPr>
        <p:txBody>
          <a:bodyPr wrap="none" rtlCol="0">
            <a:spAutoFit/>
          </a:bodyPr>
          <a:lstStyle/>
          <a:p>
            <a:r>
              <a:rPr lang="es-AR" b="1" smtClean="0">
                <a:solidFill>
                  <a:srgbClr val="002060"/>
                </a:solidFill>
              </a:rPr>
              <a:t>x</a:t>
            </a:r>
            <a:endParaRPr lang="es-AR" b="1">
              <a:solidFill>
                <a:srgbClr val="002060"/>
              </a:solidFill>
            </a:endParaRPr>
          </a:p>
        </p:txBody>
      </p:sp>
      <p:sp>
        <p:nvSpPr>
          <p:cNvPr id="34" name="TextBox 33"/>
          <p:cNvSpPr txBox="1"/>
          <p:nvPr/>
        </p:nvSpPr>
        <p:spPr>
          <a:xfrm>
            <a:off x="5907725" y="5605215"/>
            <a:ext cx="441146" cy="461665"/>
          </a:xfrm>
          <a:prstGeom prst="rect">
            <a:avLst/>
          </a:prstGeom>
          <a:noFill/>
        </p:spPr>
        <p:txBody>
          <a:bodyPr wrap="none" rtlCol="0">
            <a:spAutoFit/>
          </a:bodyPr>
          <a:lstStyle/>
          <a:p>
            <a:r>
              <a:rPr lang="es-AR" b="1" smtClean="0">
                <a:solidFill>
                  <a:srgbClr val="002060"/>
                </a:solidFill>
              </a:rPr>
              <a:t>q</a:t>
            </a:r>
            <a:r>
              <a:rPr lang="es-AR" b="1" baseline="-25000" smtClean="0">
                <a:solidFill>
                  <a:srgbClr val="002060"/>
                </a:solidFill>
              </a:rPr>
              <a:t>x</a:t>
            </a:r>
            <a:endParaRPr lang="es-AR" b="1" baseline="-25000">
              <a:solidFill>
                <a:srgbClr val="002060"/>
              </a:solidFill>
            </a:endParaRPr>
          </a:p>
        </p:txBody>
      </p:sp>
    </p:spTree>
    <p:extLst>
      <p:ext uri="{BB962C8B-B14F-4D97-AF65-F5344CB8AC3E}">
        <p14:creationId xmlns:p14="http://schemas.microsoft.com/office/powerpoint/2010/main" val="1716929382"/>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dirty="0" smtClean="0"/>
              <a:t>Experimentation</a:t>
            </a:r>
          </a:p>
        </p:txBody>
      </p:sp>
      <p:sp>
        <p:nvSpPr>
          <p:cNvPr id="11267" name="Rectangle 3"/>
          <p:cNvSpPr>
            <a:spLocks noChangeArrowheads="1"/>
          </p:cNvSpPr>
          <p:nvPr/>
        </p:nvSpPr>
        <p:spPr bwMode="auto">
          <a:xfrm>
            <a:off x="0" y="3048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CA" altLang="en-US"/>
          </a:p>
        </p:txBody>
      </p:sp>
      <p:grpSp>
        <p:nvGrpSpPr>
          <p:cNvPr id="11268" name="Group 4"/>
          <p:cNvGrpSpPr>
            <a:grpSpLocks noChangeAspect="1"/>
          </p:cNvGrpSpPr>
          <p:nvPr/>
        </p:nvGrpSpPr>
        <p:grpSpPr bwMode="auto">
          <a:xfrm>
            <a:off x="1371600" y="914400"/>
            <a:ext cx="7042150" cy="1565275"/>
            <a:chOff x="2503" y="5137"/>
            <a:chExt cx="4438" cy="982"/>
          </a:xfrm>
        </p:grpSpPr>
        <p:sp>
          <p:nvSpPr>
            <p:cNvPr id="11271" name="AutoShape 5"/>
            <p:cNvSpPr>
              <a:spLocks noChangeAspect="1" noChangeArrowheads="1" noTextEdit="1"/>
            </p:cNvSpPr>
            <p:nvPr/>
          </p:nvSpPr>
          <p:spPr bwMode="auto">
            <a:xfrm>
              <a:off x="2503" y="5137"/>
              <a:ext cx="4438" cy="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272" name="Text Box 6"/>
            <p:cNvSpPr txBox="1">
              <a:spLocks noChangeArrowheads="1"/>
            </p:cNvSpPr>
            <p:nvPr/>
          </p:nvSpPr>
          <p:spPr bwMode="auto">
            <a:xfrm>
              <a:off x="4180" y="5726"/>
              <a:ext cx="1085" cy="2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en-US" sz="1600">
                  <a:latin typeface="Times" panose="02020603050405020304" pitchFamily="18" charset="0"/>
                  <a:ea typeface="Times" panose="02020603050405020304" pitchFamily="18" charset="0"/>
                  <a:cs typeface="Times New Roman" panose="02020603050405020304" pitchFamily="18" charset="0"/>
                </a:rPr>
                <a:t>Results</a:t>
              </a:r>
              <a:endParaRPr lang="en-US" altLang="en-US" sz="1600">
                <a:ea typeface="Times" panose="02020603050405020304" pitchFamily="18" charset="0"/>
                <a:cs typeface="Times New Roman" panose="02020603050405020304" pitchFamily="18" charset="0"/>
              </a:endParaRPr>
            </a:p>
          </p:txBody>
        </p:sp>
        <p:sp>
          <p:nvSpPr>
            <p:cNvPr id="11273" name="Text Box 7"/>
            <p:cNvSpPr txBox="1">
              <a:spLocks noChangeArrowheads="1"/>
            </p:cNvSpPr>
            <p:nvPr/>
          </p:nvSpPr>
          <p:spPr bwMode="auto">
            <a:xfrm>
              <a:off x="4081" y="5235"/>
              <a:ext cx="1085" cy="39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en-US" sz="1600">
                  <a:latin typeface="Times" panose="02020603050405020304" pitchFamily="18" charset="0"/>
                  <a:ea typeface="Times" panose="02020603050405020304" pitchFamily="18" charset="0"/>
                  <a:cs typeface="Times New Roman" panose="02020603050405020304" pitchFamily="18" charset="0"/>
                </a:rPr>
                <a:t>Experiment</a:t>
              </a:r>
              <a:endParaRPr lang="en-US" altLang="en-US" sz="1600">
                <a:ea typeface="Times" panose="02020603050405020304" pitchFamily="18" charset="0"/>
                <a:cs typeface="Times New Roman" panose="02020603050405020304" pitchFamily="18" charset="0"/>
              </a:endParaRPr>
            </a:p>
          </p:txBody>
        </p:sp>
        <p:sp>
          <p:nvSpPr>
            <p:cNvPr id="11274" name="Text Box 8"/>
            <p:cNvSpPr txBox="1">
              <a:spLocks noChangeArrowheads="1"/>
            </p:cNvSpPr>
            <p:nvPr/>
          </p:nvSpPr>
          <p:spPr bwMode="auto">
            <a:xfrm>
              <a:off x="2700" y="5432"/>
              <a:ext cx="1282" cy="490"/>
            </a:xfrm>
            <a:prstGeom prst="rect">
              <a:avLst/>
            </a:prstGeom>
            <a:solidFill>
              <a:srgbClr val="FFFFFF"/>
            </a:solidFill>
            <a:ln w="9525">
              <a:solidFill>
                <a:srgbClr val="000000"/>
              </a:solidFill>
              <a:miter lim="800000"/>
              <a:headEnd/>
              <a:tailEnd/>
            </a:ln>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en-US" sz="1600">
                  <a:latin typeface="Times" panose="02020603050405020304" pitchFamily="18" charset="0"/>
                  <a:ea typeface="Times" panose="02020603050405020304" pitchFamily="18" charset="0"/>
                  <a:cs typeface="Times New Roman" panose="02020603050405020304" pitchFamily="18" charset="0"/>
                </a:rPr>
                <a:t>Experimental Frame</a:t>
              </a:r>
              <a:endParaRPr lang="en-US" altLang="en-US" sz="1600">
                <a:ea typeface="Times" panose="02020603050405020304" pitchFamily="18" charset="0"/>
                <a:cs typeface="Times New Roman" panose="02020603050405020304" pitchFamily="18" charset="0"/>
              </a:endParaRPr>
            </a:p>
          </p:txBody>
        </p:sp>
        <p:sp>
          <p:nvSpPr>
            <p:cNvPr id="11275" name="Oval 9"/>
            <p:cNvSpPr>
              <a:spLocks noChangeArrowheads="1"/>
            </p:cNvSpPr>
            <p:nvPr/>
          </p:nvSpPr>
          <p:spPr bwMode="auto">
            <a:xfrm>
              <a:off x="5363" y="5432"/>
              <a:ext cx="1381" cy="392"/>
            </a:xfrm>
            <a:prstGeom prst="ellipse">
              <a:avLst/>
            </a:prstGeom>
            <a:solidFill>
              <a:srgbClr val="FFFFFF"/>
            </a:solidFill>
            <a:ln w="9525">
              <a:solidFill>
                <a:srgbClr val="000000"/>
              </a:solidFill>
              <a:round/>
              <a:headEnd/>
              <a:tailEnd/>
            </a:ln>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en-US" sz="1600">
                  <a:latin typeface="Times" panose="02020603050405020304" pitchFamily="18" charset="0"/>
                  <a:ea typeface="Times" panose="02020603050405020304" pitchFamily="18" charset="0"/>
                  <a:cs typeface="Times New Roman" panose="02020603050405020304" pitchFamily="18" charset="0"/>
                </a:rPr>
                <a:t>   Entity</a:t>
              </a:r>
              <a:endParaRPr lang="en-US" altLang="en-US" sz="1600">
                <a:ea typeface="Times" panose="02020603050405020304" pitchFamily="18" charset="0"/>
                <a:cs typeface="Times New Roman" panose="02020603050405020304" pitchFamily="18" charset="0"/>
              </a:endParaRPr>
            </a:p>
          </p:txBody>
        </p:sp>
        <p:sp>
          <p:nvSpPr>
            <p:cNvPr id="11276" name="Line 10"/>
            <p:cNvSpPr>
              <a:spLocks noChangeShapeType="1"/>
            </p:cNvSpPr>
            <p:nvPr/>
          </p:nvSpPr>
          <p:spPr bwMode="auto">
            <a:xfrm>
              <a:off x="3982" y="5530"/>
              <a:ext cx="148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7" name="Line 11"/>
            <p:cNvSpPr>
              <a:spLocks noChangeShapeType="1"/>
            </p:cNvSpPr>
            <p:nvPr/>
          </p:nvSpPr>
          <p:spPr bwMode="auto">
            <a:xfrm flipH="1">
              <a:off x="3982" y="5726"/>
              <a:ext cx="148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1269" name="Rectangle 12"/>
          <p:cNvSpPr>
            <a:spLocks noChangeArrowheads="1"/>
          </p:cNvSpPr>
          <p:nvPr/>
        </p:nvSpPr>
        <p:spPr bwMode="auto">
          <a:xfrm>
            <a:off x="0" y="3810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pic>
        <p:nvPicPr>
          <p:cNvPr id="6146" name="Picture 2" descr="1.jpg (852×48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7396" y="1038546"/>
            <a:ext cx="1943720" cy="10950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2438400"/>
            <a:ext cx="4930650" cy="2554545"/>
          </a:xfrm>
          <a:prstGeom prst="rect">
            <a:avLst/>
          </a:prstGeom>
          <a:noFill/>
        </p:spPr>
        <p:txBody>
          <a:bodyPr wrap="square" rtlCol="0">
            <a:spAutoFit/>
          </a:bodyPr>
          <a:lstStyle/>
          <a:p>
            <a:r>
              <a:rPr lang="en-US" sz="2000" b="1" dirty="0" smtClean="0"/>
              <a:t>Experiments (DOCUMENT!)</a:t>
            </a:r>
            <a:endParaRPr lang="en-US" sz="2000" dirty="0"/>
          </a:p>
          <a:p>
            <a:r>
              <a:rPr lang="en-CA" sz="2000" dirty="0" smtClean="0"/>
              <a:t>- </a:t>
            </a:r>
            <a:r>
              <a:rPr lang="en-CA" sz="2000" dirty="0"/>
              <a:t>Are the seconds accurate</a:t>
            </a:r>
            <a:r>
              <a:rPr lang="en-CA" sz="2000" dirty="0" smtClean="0"/>
              <a:t>? (device)</a:t>
            </a:r>
            <a:endParaRPr lang="en-US" sz="2000" dirty="0"/>
          </a:p>
          <a:p>
            <a:r>
              <a:rPr lang="en-CA" sz="2000" dirty="0"/>
              <a:t>- Does it increment properly</a:t>
            </a:r>
            <a:r>
              <a:rPr lang="en-CA" sz="2000" dirty="0" smtClean="0"/>
              <a:t>? (observation)</a:t>
            </a:r>
            <a:endParaRPr lang="en-US" sz="2000" dirty="0"/>
          </a:p>
          <a:p>
            <a:r>
              <a:rPr lang="en-CA" sz="2000" dirty="0" smtClean="0"/>
              <a:t>- Can </a:t>
            </a:r>
            <a:r>
              <a:rPr lang="en-CA" sz="2000" dirty="0"/>
              <a:t>you reset from any value</a:t>
            </a:r>
            <a:r>
              <a:rPr lang="en-CA" sz="2000" dirty="0" smtClean="0"/>
              <a:t>? </a:t>
            </a:r>
          </a:p>
          <a:p>
            <a:r>
              <a:rPr lang="en-US" sz="2000" dirty="0" smtClean="0"/>
              <a:t>- Does it restart?</a:t>
            </a:r>
            <a:endParaRPr lang="en-US" sz="2000" dirty="0"/>
          </a:p>
          <a:p>
            <a:r>
              <a:rPr lang="en-CA" sz="2000" b="1" dirty="0" smtClean="0"/>
              <a:t>- What </a:t>
            </a:r>
            <a:r>
              <a:rPr lang="en-CA" sz="2000" b="1" dirty="0"/>
              <a:t>happens when you press and hold the button</a:t>
            </a:r>
            <a:r>
              <a:rPr lang="en-CA" sz="2000" b="1" dirty="0" smtClean="0"/>
              <a:t>?</a:t>
            </a:r>
          </a:p>
          <a:p>
            <a:r>
              <a:rPr lang="en-CA" sz="2000" b="1" dirty="0" smtClean="0"/>
              <a:t>- How </a:t>
            </a:r>
            <a:r>
              <a:rPr lang="en-CA" sz="2000" b="1" dirty="0"/>
              <a:t>long does it take to reset</a:t>
            </a:r>
            <a:r>
              <a:rPr lang="en-CA" sz="2000" b="1" dirty="0" smtClean="0"/>
              <a:t>?</a:t>
            </a:r>
          </a:p>
        </p:txBody>
      </p:sp>
      <p:sp>
        <p:nvSpPr>
          <p:cNvPr id="3" name="TextBox 2"/>
          <p:cNvSpPr txBox="1"/>
          <p:nvPr/>
        </p:nvSpPr>
        <p:spPr>
          <a:xfrm>
            <a:off x="5754299" y="2475398"/>
            <a:ext cx="2971800" cy="2308324"/>
          </a:xfrm>
          <a:prstGeom prst="rect">
            <a:avLst/>
          </a:prstGeom>
          <a:noFill/>
        </p:spPr>
        <p:txBody>
          <a:bodyPr wrap="square" rtlCol="0">
            <a:spAutoFit/>
          </a:bodyPr>
          <a:lstStyle/>
          <a:p>
            <a:r>
              <a:rPr lang="en-CA" b="1" dirty="0" smtClean="0"/>
              <a:t>Assumptions</a:t>
            </a:r>
          </a:p>
          <a:p>
            <a:pPr marL="342900" indent="-342900">
              <a:buFontTx/>
              <a:buChar char="-"/>
            </a:pPr>
            <a:r>
              <a:rPr lang="en-CA" dirty="0" smtClean="0"/>
              <a:t>60 seconds max</a:t>
            </a:r>
          </a:p>
          <a:p>
            <a:pPr marL="342900" indent="-342900">
              <a:buFontTx/>
              <a:buChar char="-"/>
            </a:pPr>
            <a:r>
              <a:rPr lang="en-CA" dirty="0" smtClean="0"/>
              <a:t>Perfect first 12 s</a:t>
            </a:r>
          </a:p>
          <a:p>
            <a:pPr marL="342900" indent="-342900">
              <a:buFontTx/>
              <a:buChar char="-"/>
            </a:pPr>
            <a:r>
              <a:rPr lang="en-CA" dirty="0" smtClean="0"/>
              <a:t>Start: 0 </a:t>
            </a:r>
            <a:r>
              <a:rPr lang="en-CA" dirty="0"/>
              <a:t>or 1</a:t>
            </a:r>
            <a:r>
              <a:rPr lang="en-CA" dirty="0" smtClean="0"/>
              <a:t>?</a:t>
            </a:r>
          </a:p>
          <a:p>
            <a:pPr marL="342900" indent="-342900">
              <a:buFontTx/>
              <a:buChar char="-"/>
            </a:pPr>
            <a:endParaRPr lang="en-US" dirty="0"/>
          </a:p>
          <a:p>
            <a:endParaRPr lang="en-US" dirty="0"/>
          </a:p>
        </p:txBody>
      </p:sp>
      <p:sp>
        <p:nvSpPr>
          <p:cNvPr id="4" name="TextBox 3"/>
          <p:cNvSpPr txBox="1"/>
          <p:nvPr/>
        </p:nvSpPr>
        <p:spPr>
          <a:xfrm>
            <a:off x="2514400" y="5305961"/>
            <a:ext cx="4419800" cy="1323439"/>
          </a:xfrm>
          <a:prstGeom prst="rect">
            <a:avLst/>
          </a:prstGeom>
          <a:noFill/>
        </p:spPr>
        <p:txBody>
          <a:bodyPr wrap="none" rtlCol="0">
            <a:spAutoFit/>
          </a:bodyPr>
          <a:lstStyle/>
          <a:p>
            <a:r>
              <a:rPr lang="en-CA" sz="2000" b="1" i="0" dirty="0" smtClean="0"/>
              <a:t>Other </a:t>
            </a:r>
            <a:r>
              <a:rPr lang="en-CA" sz="2000" b="1" i="0" dirty="0" err="1" smtClean="0"/>
              <a:t>Posssible</a:t>
            </a:r>
            <a:r>
              <a:rPr lang="en-CA" sz="2000" b="1" i="0" dirty="0" smtClean="0"/>
              <a:t> Experiments</a:t>
            </a:r>
          </a:p>
          <a:p>
            <a:r>
              <a:rPr lang="en-CA" sz="2000" i="0" dirty="0" smtClean="0"/>
              <a:t>- Smashing the button: mechanical</a:t>
            </a:r>
            <a:endParaRPr lang="en-US" sz="2000" i="0" dirty="0" smtClean="0"/>
          </a:p>
          <a:p>
            <a:r>
              <a:rPr lang="en-CA" sz="2000" i="0" dirty="0" smtClean="0"/>
              <a:t>- Pressing the button too fast: mechanical</a:t>
            </a:r>
            <a:endParaRPr lang="en-US" sz="2000" i="0" dirty="0" smtClean="0"/>
          </a:p>
          <a:p>
            <a:r>
              <a:rPr lang="en-CA" sz="2000" i="0" dirty="0" smtClean="0"/>
              <a:t>- Can you hurt yourself ? Safety , design</a:t>
            </a:r>
            <a:endParaRPr lang="en-US" sz="2000" i="0" dirty="0"/>
          </a:p>
        </p:txBody>
      </p:sp>
    </p:spTree>
    <p:extLst>
      <p:ext uri="{BB962C8B-B14F-4D97-AF65-F5344CB8AC3E}">
        <p14:creationId xmlns:p14="http://schemas.microsoft.com/office/powerpoint/2010/main" val="3535756954"/>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dirty="0" smtClean="0"/>
              <a:t>Modeling</a:t>
            </a:r>
          </a:p>
        </p:txBody>
      </p:sp>
      <p:sp>
        <p:nvSpPr>
          <p:cNvPr id="11267" name="Rectangle 3"/>
          <p:cNvSpPr>
            <a:spLocks noChangeArrowheads="1"/>
          </p:cNvSpPr>
          <p:nvPr/>
        </p:nvSpPr>
        <p:spPr bwMode="auto">
          <a:xfrm>
            <a:off x="0" y="3048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CA" altLang="en-US"/>
          </a:p>
        </p:txBody>
      </p:sp>
      <p:sp>
        <p:nvSpPr>
          <p:cNvPr id="11269" name="Rectangle 12"/>
          <p:cNvSpPr>
            <a:spLocks noChangeArrowheads="1"/>
          </p:cNvSpPr>
          <p:nvPr/>
        </p:nvSpPr>
        <p:spPr bwMode="auto">
          <a:xfrm>
            <a:off x="0" y="3810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pic>
        <p:nvPicPr>
          <p:cNvPr id="6146" name="Picture 2" descr="1.jpg (852×48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170" y="486922"/>
            <a:ext cx="1943720" cy="10950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3690878"/>
            <a:ext cx="4930650" cy="2554545"/>
          </a:xfrm>
          <a:prstGeom prst="rect">
            <a:avLst/>
          </a:prstGeom>
          <a:noFill/>
        </p:spPr>
        <p:txBody>
          <a:bodyPr wrap="square" rtlCol="0">
            <a:spAutoFit/>
          </a:bodyPr>
          <a:lstStyle/>
          <a:p>
            <a:r>
              <a:rPr lang="en-US" sz="2000" b="1" dirty="0" smtClean="0"/>
              <a:t>Experiments</a:t>
            </a:r>
            <a:endParaRPr lang="en-US" sz="2000" dirty="0"/>
          </a:p>
          <a:p>
            <a:r>
              <a:rPr lang="en-CA" sz="2000" dirty="0" smtClean="0"/>
              <a:t>- </a:t>
            </a:r>
            <a:r>
              <a:rPr lang="en-CA" sz="2000" dirty="0"/>
              <a:t>Are the seconds accurate</a:t>
            </a:r>
            <a:r>
              <a:rPr lang="en-CA" sz="2000" dirty="0" smtClean="0"/>
              <a:t>?</a:t>
            </a:r>
            <a:endParaRPr lang="en-US" sz="2000" dirty="0"/>
          </a:p>
          <a:p>
            <a:r>
              <a:rPr lang="en-CA" sz="2000" dirty="0"/>
              <a:t>- Does it increment properly</a:t>
            </a:r>
            <a:r>
              <a:rPr lang="en-CA" sz="2000" dirty="0" smtClean="0"/>
              <a:t>?</a:t>
            </a:r>
            <a:endParaRPr lang="en-US" sz="2000" dirty="0"/>
          </a:p>
          <a:p>
            <a:r>
              <a:rPr lang="en-CA" sz="2000" dirty="0" smtClean="0"/>
              <a:t>- Can </a:t>
            </a:r>
            <a:r>
              <a:rPr lang="en-CA" sz="2000" dirty="0"/>
              <a:t>you reset from any value</a:t>
            </a:r>
            <a:r>
              <a:rPr lang="en-CA" sz="2000" dirty="0" smtClean="0"/>
              <a:t>? </a:t>
            </a:r>
          </a:p>
          <a:p>
            <a:r>
              <a:rPr lang="en-US" sz="2000" dirty="0" smtClean="0"/>
              <a:t>- Does it restart?</a:t>
            </a:r>
          </a:p>
          <a:p>
            <a:endParaRPr lang="en-US" sz="2000" dirty="0" smtClean="0"/>
          </a:p>
          <a:p>
            <a:r>
              <a:rPr lang="en-US" sz="2000" b="1" dirty="0" smtClean="0"/>
              <a:t>Other Experiments within this Model/s Experimental Frame?</a:t>
            </a:r>
            <a:endParaRPr lang="en-US" sz="2000" b="1" dirty="0"/>
          </a:p>
        </p:txBody>
      </p:sp>
      <p:sp>
        <p:nvSpPr>
          <p:cNvPr id="3" name="TextBox 2"/>
          <p:cNvSpPr txBox="1"/>
          <p:nvPr/>
        </p:nvSpPr>
        <p:spPr>
          <a:xfrm>
            <a:off x="5743901" y="3685809"/>
            <a:ext cx="2971800" cy="1569660"/>
          </a:xfrm>
          <a:prstGeom prst="rect">
            <a:avLst/>
          </a:prstGeom>
          <a:noFill/>
        </p:spPr>
        <p:txBody>
          <a:bodyPr wrap="square" rtlCol="0">
            <a:spAutoFit/>
          </a:bodyPr>
          <a:lstStyle/>
          <a:p>
            <a:r>
              <a:rPr lang="en-CA" b="1" dirty="0" smtClean="0"/>
              <a:t>Assumptions</a:t>
            </a:r>
          </a:p>
          <a:p>
            <a:pPr marL="342900" indent="-342900">
              <a:buFontTx/>
              <a:buChar char="-"/>
            </a:pPr>
            <a:r>
              <a:rPr lang="en-CA" dirty="0" smtClean="0"/>
              <a:t>60 seconds max</a:t>
            </a:r>
          </a:p>
          <a:p>
            <a:pPr marL="342900" indent="-342900">
              <a:buFontTx/>
              <a:buChar char="-"/>
            </a:pPr>
            <a:r>
              <a:rPr lang="en-CA" dirty="0" smtClean="0"/>
              <a:t>Perfect first 12 s</a:t>
            </a:r>
          </a:p>
          <a:p>
            <a:pPr marL="342900" indent="-342900">
              <a:buFontTx/>
              <a:buChar char="-"/>
            </a:pPr>
            <a:r>
              <a:rPr lang="en-CA" dirty="0" smtClean="0"/>
              <a:t>Start: 0 </a:t>
            </a:r>
            <a:r>
              <a:rPr lang="en-CA" dirty="0"/>
              <a:t>or 1</a:t>
            </a:r>
            <a:r>
              <a:rPr lang="en-CA" dirty="0" smtClean="0"/>
              <a:t>?</a:t>
            </a:r>
            <a:endParaRPr lang="en-US" dirty="0"/>
          </a:p>
        </p:txBody>
      </p:sp>
      <p:sp>
        <p:nvSpPr>
          <p:cNvPr id="4" name="TextBox 3"/>
          <p:cNvSpPr txBox="1"/>
          <p:nvPr/>
        </p:nvSpPr>
        <p:spPr>
          <a:xfrm>
            <a:off x="526027" y="2844017"/>
            <a:ext cx="3337965" cy="400110"/>
          </a:xfrm>
          <a:prstGeom prst="rect">
            <a:avLst/>
          </a:prstGeom>
          <a:noFill/>
        </p:spPr>
        <p:txBody>
          <a:bodyPr wrap="none" rtlCol="0">
            <a:spAutoFit/>
          </a:bodyPr>
          <a:lstStyle/>
          <a:p>
            <a:r>
              <a:rPr lang="en-CA" sz="2000" b="1" i="0" dirty="0" smtClean="0"/>
              <a:t>Other </a:t>
            </a:r>
            <a:r>
              <a:rPr lang="en-CA" sz="2000" b="1" i="0" dirty="0" err="1" smtClean="0"/>
              <a:t>Posssible</a:t>
            </a:r>
            <a:r>
              <a:rPr lang="en-CA" sz="2000" b="1" i="0" dirty="0" smtClean="0"/>
              <a:t> Experiments</a:t>
            </a:r>
          </a:p>
        </p:txBody>
      </p:sp>
      <p:grpSp>
        <p:nvGrpSpPr>
          <p:cNvPr id="17" name="Group 3"/>
          <p:cNvGrpSpPr>
            <a:grpSpLocks noChangeAspect="1"/>
          </p:cNvGrpSpPr>
          <p:nvPr/>
        </p:nvGrpSpPr>
        <p:grpSpPr bwMode="auto">
          <a:xfrm>
            <a:off x="2224454" y="533400"/>
            <a:ext cx="7452946" cy="2144854"/>
            <a:chOff x="1701" y="8286"/>
            <a:chExt cx="7920" cy="2280"/>
          </a:xfrm>
          <a:noFill/>
        </p:grpSpPr>
        <p:sp>
          <p:nvSpPr>
            <p:cNvPr id="18" name="AutoShape 4"/>
            <p:cNvSpPr>
              <a:spLocks noChangeAspect="1" noChangeArrowheads="1"/>
            </p:cNvSpPr>
            <p:nvPr/>
          </p:nvSpPr>
          <p:spPr bwMode="auto">
            <a:xfrm>
              <a:off x="1701" y="8286"/>
              <a:ext cx="7920" cy="2280"/>
            </a:xfrm>
            <a:prstGeom prst="rect">
              <a:avLst/>
            </a:prstGeom>
            <a:grpFill/>
            <a:ln w="9525">
              <a:noFill/>
              <a:miter lim="800000"/>
              <a:headEnd/>
              <a:tailEnd/>
            </a:ln>
          </p:spPr>
          <p:txBody>
            <a:bodyPr/>
            <a:lstStyle/>
            <a:p>
              <a:endParaRPr lang="es-AR" i="0"/>
            </a:p>
          </p:txBody>
        </p:sp>
        <p:sp>
          <p:nvSpPr>
            <p:cNvPr id="19" name="Text Box 5"/>
            <p:cNvSpPr txBox="1">
              <a:spLocks noChangeArrowheads="1"/>
            </p:cNvSpPr>
            <p:nvPr/>
          </p:nvSpPr>
          <p:spPr bwMode="auto">
            <a:xfrm>
              <a:off x="6021" y="9126"/>
              <a:ext cx="1320" cy="480"/>
            </a:xfrm>
            <a:prstGeom prst="rect">
              <a:avLst/>
            </a:prstGeom>
            <a:grpFill/>
            <a:ln w="9525">
              <a:noFill/>
              <a:miter lim="800000"/>
              <a:headEnd/>
              <a:tailEnd/>
            </a:ln>
          </p:spPr>
          <p:txBody>
            <a:bodyPr/>
            <a:lstStyle/>
            <a:p>
              <a:r>
                <a:rPr lang="en-US" altLang="ko-KR" sz="1600" i="0" dirty="0">
                  <a:latin typeface="+mn-lt"/>
                  <a:ea typeface="Batang" pitchFamily="18" charset="-127"/>
                </a:rPr>
                <a:t>Equations</a:t>
              </a:r>
              <a:endParaRPr lang="en-US" sz="1600" i="0" dirty="0">
                <a:latin typeface="+mn-lt"/>
              </a:endParaRPr>
            </a:p>
          </p:txBody>
        </p:sp>
        <p:sp>
          <p:nvSpPr>
            <p:cNvPr id="20" name="Text Box 6"/>
            <p:cNvSpPr txBox="1">
              <a:spLocks noChangeArrowheads="1"/>
            </p:cNvSpPr>
            <p:nvPr/>
          </p:nvSpPr>
          <p:spPr bwMode="auto">
            <a:xfrm>
              <a:off x="3863" y="9006"/>
              <a:ext cx="1320" cy="360"/>
            </a:xfrm>
            <a:prstGeom prst="rect">
              <a:avLst/>
            </a:prstGeom>
            <a:grpFill/>
            <a:ln w="9525">
              <a:noFill/>
              <a:miter lim="800000"/>
              <a:headEnd/>
              <a:tailEnd/>
            </a:ln>
          </p:spPr>
          <p:txBody>
            <a:bodyPr/>
            <a:lstStyle/>
            <a:p>
              <a:r>
                <a:rPr lang="en-US" altLang="ko-KR" sz="1600" i="0" dirty="0">
                  <a:latin typeface="+mn-lt"/>
                  <a:ea typeface="Batang" pitchFamily="18" charset="-127"/>
                </a:rPr>
                <a:t>Results</a:t>
              </a:r>
              <a:endParaRPr lang="en-US" sz="1600" i="0" dirty="0">
                <a:latin typeface="+mn-lt"/>
              </a:endParaRPr>
            </a:p>
          </p:txBody>
        </p:sp>
        <p:sp>
          <p:nvSpPr>
            <p:cNvPr id="21" name="Text Box 7"/>
            <p:cNvSpPr txBox="1">
              <a:spLocks noChangeArrowheads="1"/>
            </p:cNvSpPr>
            <p:nvPr/>
          </p:nvSpPr>
          <p:spPr bwMode="auto">
            <a:xfrm>
              <a:off x="3742" y="8406"/>
              <a:ext cx="1320" cy="480"/>
            </a:xfrm>
            <a:prstGeom prst="rect">
              <a:avLst/>
            </a:prstGeom>
            <a:grpFill/>
            <a:ln w="9525">
              <a:noFill/>
              <a:miter lim="800000"/>
              <a:headEnd/>
              <a:tailEnd/>
            </a:ln>
          </p:spPr>
          <p:txBody>
            <a:bodyPr/>
            <a:lstStyle/>
            <a:p>
              <a:r>
                <a:rPr lang="en-US" altLang="ko-KR" sz="1600" i="0" dirty="0">
                  <a:latin typeface="+mn-lt"/>
                  <a:ea typeface="Batang" pitchFamily="18" charset="-127"/>
                </a:rPr>
                <a:t>Experiment</a:t>
              </a:r>
              <a:endParaRPr lang="en-US" sz="1600" i="0" dirty="0">
                <a:latin typeface="+mn-lt"/>
              </a:endParaRPr>
            </a:p>
          </p:txBody>
        </p:sp>
        <p:sp>
          <p:nvSpPr>
            <p:cNvPr id="22" name="Text Box 8"/>
            <p:cNvSpPr txBox="1">
              <a:spLocks noChangeArrowheads="1"/>
            </p:cNvSpPr>
            <p:nvPr/>
          </p:nvSpPr>
          <p:spPr bwMode="auto">
            <a:xfrm>
              <a:off x="1941" y="8647"/>
              <a:ext cx="1560" cy="598"/>
            </a:xfrm>
            <a:prstGeom prst="rect">
              <a:avLst/>
            </a:prstGeom>
            <a:grpFill/>
            <a:ln w="9525">
              <a:solidFill>
                <a:srgbClr val="000000"/>
              </a:solidFill>
              <a:miter lim="800000"/>
              <a:headEnd/>
              <a:tailEnd/>
            </a:ln>
          </p:spPr>
          <p:txBody>
            <a:bodyPr/>
            <a:lstStyle/>
            <a:p>
              <a:pPr algn="ctr"/>
              <a:r>
                <a:rPr lang="en-US" altLang="ko-KR" sz="1600" i="0" dirty="0">
                  <a:latin typeface="+mn-lt"/>
                  <a:ea typeface="Batang" pitchFamily="18" charset="-127"/>
                </a:rPr>
                <a:t>Experimental Frame</a:t>
              </a:r>
              <a:endParaRPr lang="en-US" sz="1600" i="0" dirty="0">
                <a:latin typeface="+mn-lt"/>
              </a:endParaRPr>
            </a:p>
          </p:txBody>
        </p:sp>
        <p:sp>
          <p:nvSpPr>
            <p:cNvPr id="23" name="Oval 9"/>
            <p:cNvSpPr>
              <a:spLocks noChangeArrowheads="1"/>
            </p:cNvSpPr>
            <p:nvPr/>
          </p:nvSpPr>
          <p:spPr bwMode="auto">
            <a:xfrm>
              <a:off x="5181" y="8647"/>
              <a:ext cx="1680" cy="479"/>
            </a:xfrm>
            <a:prstGeom prst="ellipse">
              <a:avLst/>
            </a:prstGeom>
            <a:grpFill/>
            <a:ln w="9525">
              <a:solidFill>
                <a:srgbClr val="000000"/>
              </a:solidFill>
              <a:round/>
              <a:headEnd/>
              <a:tailEnd/>
            </a:ln>
          </p:spPr>
          <p:txBody>
            <a:bodyPr/>
            <a:lstStyle/>
            <a:p>
              <a:pPr algn="ctr"/>
              <a:r>
                <a:rPr lang="en-US" altLang="ko-KR" sz="1600" i="0" dirty="0" smtClean="0">
                  <a:latin typeface="+mn-lt"/>
                  <a:ea typeface="Batang" pitchFamily="18" charset="-127"/>
                </a:rPr>
                <a:t>Entity</a:t>
              </a:r>
              <a:endParaRPr lang="en-US" sz="1600" i="0" dirty="0">
                <a:latin typeface="+mn-lt"/>
              </a:endParaRPr>
            </a:p>
          </p:txBody>
        </p:sp>
        <p:sp>
          <p:nvSpPr>
            <p:cNvPr id="24" name="Line 10"/>
            <p:cNvSpPr>
              <a:spLocks noChangeShapeType="1"/>
            </p:cNvSpPr>
            <p:nvPr/>
          </p:nvSpPr>
          <p:spPr bwMode="auto">
            <a:xfrm>
              <a:off x="3501" y="8766"/>
              <a:ext cx="1800" cy="1"/>
            </a:xfrm>
            <a:prstGeom prst="line">
              <a:avLst/>
            </a:prstGeom>
            <a:grpFill/>
            <a:ln w="9525">
              <a:solidFill>
                <a:srgbClr val="000000"/>
              </a:solidFill>
              <a:round/>
              <a:headEnd/>
              <a:tailEnd type="triangle" w="med" len="med"/>
            </a:ln>
          </p:spPr>
          <p:txBody>
            <a:bodyPr/>
            <a:lstStyle/>
            <a:p>
              <a:endParaRPr lang="es-AR" i="0"/>
            </a:p>
          </p:txBody>
        </p:sp>
        <p:sp>
          <p:nvSpPr>
            <p:cNvPr id="25" name="Line 11"/>
            <p:cNvSpPr>
              <a:spLocks noChangeShapeType="1"/>
            </p:cNvSpPr>
            <p:nvPr/>
          </p:nvSpPr>
          <p:spPr bwMode="auto">
            <a:xfrm flipH="1">
              <a:off x="3501" y="9006"/>
              <a:ext cx="1800" cy="1"/>
            </a:xfrm>
            <a:prstGeom prst="line">
              <a:avLst/>
            </a:prstGeom>
            <a:grpFill/>
            <a:ln w="9525">
              <a:solidFill>
                <a:srgbClr val="000000"/>
              </a:solidFill>
              <a:round/>
              <a:headEnd/>
              <a:tailEnd type="triangle" w="med" len="med"/>
            </a:ln>
          </p:spPr>
          <p:txBody>
            <a:bodyPr/>
            <a:lstStyle/>
            <a:p>
              <a:endParaRPr lang="es-AR" i="0"/>
            </a:p>
          </p:txBody>
        </p:sp>
        <p:sp>
          <p:nvSpPr>
            <p:cNvPr id="26" name="Text Box 12"/>
            <p:cNvSpPr txBox="1">
              <a:spLocks noChangeArrowheads="1"/>
            </p:cNvSpPr>
            <p:nvPr/>
          </p:nvSpPr>
          <p:spPr bwMode="auto">
            <a:xfrm>
              <a:off x="3863" y="10085"/>
              <a:ext cx="1320" cy="360"/>
            </a:xfrm>
            <a:prstGeom prst="rect">
              <a:avLst/>
            </a:prstGeom>
            <a:grpFill/>
            <a:ln w="9525">
              <a:noFill/>
              <a:miter lim="800000"/>
              <a:headEnd/>
              <a:tailEnd/>
            </a:ln>
          </p:spPr>
          <p:txBody>
            <a:bodyPr/>
            <a:lstStyle/>
            <a:p>
              <a:r>
                <a:rPr lang="en-US" altLang="ko-KR" sz="1600" i="0" dirty="0">
                  <a:latin typeface="+mn-lt"/>
                  <a:ea typeface="Batang" pitchFamily="18" charset="-127"/>
                </a:rPr>
                <a:t>Results</a:t>
              </a:r>
              <a:endParaRPr lang="en-US" sz="1600" i="0" dirty="0">
                <a:latin typeface="+mn-lt"/>
              </a:endParaRPr>
            </a:p>
          </p:txBody>
        </p:sp>
        <p:sp>
          <p:nvSpPr>
            <p:cNvPr id="27" name="Text Box 13"/>
            <p:cNvSpPr txBox="1">
              <a:spLocks noChangeArrowheads="1"/>
            </p:cNvSpPr>
            <p:nvPr/>
          </p:nvSpPr>
          <p:spPr bwMode="auto">
            <a:xfrm>
              <a:off x="3742" y="9485"/>
              <a:ext cx="1320" cy="480"/>
            </a:xfrm>
            <a:prstGeom prst="rect">
              <a:avLst/>
            </a:prstGeom>
            <a:grpFill/>
            <a:ln w="9525">
              <a:noFill/>
              <a:miter lim="800000"/>
              <a:headEnd/>
              <a:tailEnd/>
            </a:ln>
          </p:spPr>
          <p:txBody>
            <a:bodyPr/>
            <a:lstStyle/>
            <a:p>
              <a:r>
                <a:rPr lang="en-US" altLang="ko-KR" sz="1600" i="0" dirty="0">
                  <a:ea typeface="Batang" pitchFamily="18" charset="-127"/>
                </a:rPr>
                <a:t>    </a:t>
              </a:r>
              <a:r>
                <a:rPr lang="en-US" altLang="ko-KR" sz="1600" i="0" dirty="0">
                  <a:latin typeface="+mn-lt"/>
                  <a:ea typeface="Batang" pitchFamily="18" charset="-127"/>
                </a:rPr>
                <a:t>Query</a:t>
              </a:r>
              <a:endParaRPr lang="en-US" sz="1600" i="0" dirty="0">
                <a:latin typeface="+mn-lt"/>
              </a:endParaRPr>
            </a:p>
          </p:txBody>
        </p:sp>
        <p:sp>
          <p:nvSpPr>
            <p:cNvPr id="28" name="Text Box 14"/>
            <p:cNvSpPr txBox="1">
              <a:spLocks noChangeArrowheads="1"/>
            </p:cNvSpPr>
            <p:nvPr/>
          </p:nvSpPr>
          <p:spPr bwMode="auto">
            <a:xfrm>
              <a:off x="1941" y="9726"/>
              <a:ext cx="1560" cy="598"/>
            </a:xfrm>
            <a:prstGeom prst="rect">
              <a:avLst/>
            </a:prstGeom>
            <a:grpFill/>
            <a:ln w="9525">
              <a:solidFill>
                <a:srgbClr val="000000"/>
              </a:solidFill>
              <a:miter lim="800000"/>
              <a:headEnd/>
              <a:tailEnd/>
            </a:ln>
          </p:spPr>
          <p:txBody>
            <a:bodyPr/>
            <a:lstStyle/>
            <a:p>
              <a:pPr algn="ctr"/>
              <a:r>
                <a:rPr lang="en-US" altLang="ko-KR" sz="1600" i="0" dirty="0">
                  <a:ea typeface="Batang" pitchFamily="18" charset="-127"/>
                </a:rPr>
                <a:t>Model's Exp. Frame</a:t>
              </a:r>
              <a:endParaRPr lang="en-US" sz="1600" i="0" dirty="0"/>
            </a:p>
          </p:txBody>
        </p:sp>
        <p:sp>
          <p:nvSpPr>
            <p:cNvPr id="29" name="Oval 15"/>
            <p:cNvSpPr>
              <a:spLocks noChangeArrowheads="1"/>
            </p:cNvSpPr>
            <p:nvPr/>
          </p:nvSpPr>
          <p:spPr bwMode="auto">
            <a:xfrm>
              <a:off x="5181" y="9726"/>
              <a:ext cx="1680" cy="479"/>
            </a:xfrm>
            <a:prstGeom prst="ellipse">
              <a:avLst/>
            </a:prstGeom>
            <a:grpFill/>
            <a:ln w="9525">
              <a:solidFill>
                <a:srgbClr val="000000"/>
              </a:solidFill>
              <a:round/>
              <a:headEnd/>
              <a:tailEnd/>
            </a:ln>
          </p:spPr>
          <p:txBody>
            <a:bodyPr/>
            <a:lstStyle/>
            <a:p>
              <a:pPr algn="ctr"/>
              <a:r>
                <a:rPr lang="en-US" altLang="ko-KR" sz="1600" i="0" dirty="0" smtClean="0">
                  <a:latin typeface="+mn-lt"/>
                  <a:ea typeface="Batang" pitchFamily="18" charset="-127"/>
                </a:rPr>
                <a:t>Model</a:t>
              </a:r>
              <a:r>
                <a:rPr lang="en-US" altLang="ko-KR" sz="1600" i="0" dirty="0" smtClean="0">
                  <a:ea typeface="Batang" pitchFamily="18" charset="-127"/>
                </a:rPr>
                <a:t> </a:t>
              </a:r>
              <a:endParaRPr lang="en-US" sz="1600" i="0" dirty="0"/>
            </a:p>
          </p:txBody>
        </p:sp>
        <p:sp>
          <p:nvSpPr>
            <p:cNvPr id="30" name="Line 16"/>
            <p:cNvSpPr>
              <a:spLocks noChangeShapeType="1"/>
            </p:cNvSpPr>
            <p:nvPr/>
          </p:nvSpPr>
          <p:spPr bwMode="auto">
            <a:xfrm>
              <a:off x="3501" y="9845"/>
              <a:ext cx="1800" cy="1"/>
            </a:xfrm>
            <a:prstGeom prst="line">
              <a:avLst/>
            </a:prstGeom>
            <a:grpFill/>
            <a:ln w="9525">
              <a:solidFill>
                <a:srgbClr val="000000"/>
              </a:solidFill>
              <a:round/>
              <a:headEnd/>
              <a:tailEnd type="triangle" w="med" len="med"/>
            </a:ln>
          </p:spPr>
          <p:txBody>
            <a:bodyPr/>
            <a:lstStyle/>
            <a:p>
              <a:endParaRPr lang="es-AR" i="0"/>
            </a:p>
          </p:txBody>
        </p:sp>
        <p:sp>
          <p:nvSpPr>
            <p:cNvPr id="31" name="Line 17"/>
            <p:cNvSpPr>
              <a:spLocks noChangeShapeType="1"/>
            </p:cNvSpPr>
            <p:nvPr/>
          </p:nvSpPr>
          <p:spPr bwMode="auto">
            <a:xfrm flipH="1">
              <a:off x="3501" y="10085"/>
              <a:ext cx="1800" cy="1"/>
            </a:xfrm>
            <a:prstGeom prst="line">
              <a:avLst/>
            </a:prstGeom>
            <a:grpFill/>
            <a:ln w="9525">
              <a:solidFill>
                <a:srgbClr val="000000"/>
              </a:solidFill>
              <a:round/>
              <a:headEnd/>
              <a:tailEnd type="triangle" w="med" len="med"/>
            </a:ln>
          </p:spPr>
          <p:txBody>
            <a:bodyPr/>
            <a:lstStyle/>
            <a:p>
              <a:endParaRPr lang="es-AR" i="0"/>
            </a:p>
          </p:txBody>
        </p:sp>
        <p:sp>
          <p:nvSpPr>
            <p:cNvPr id="32" name="Line 18"/>
            <p:cNvSpPr>
              <a:spLocks noChangeShapeType="1"/>
            </p:cNvSpPr>
            <p:nvPr/>
          </p:nvSpPr>
          <p:spPr bwMode="auto">
            <a:xfrm>
              <a:off x="5901" y="9126"/>
              <a:ext cx="1" cy="600"/>
            </a:xfrm>
            <a:prstGeom prst="line">
              <a:avLst/>
            </a:prstGeom>
            <a:grpFill/>
            <a:ln w="9525">
              <a:solidFill>
                <a:srgbClr val="000000"/>
              </a:solidFill>
              <a:prstDash val="dash"/>
              <a:round/>
              <a:headEnd/>
              <a:tailEnd type="triangle" w="med" len="med"/>
            </a:ln>
          </p:spPr>
          <p:txBody>
            <a:bodyPr/>
            <a:lstStyle/>
            <a:p>
              <a:endParaRPr lang="es-AR" i="0"/>
            </a:p>
          </p:txBody>
        </p:sp>
        <p:sp>
          <p:nvSpPr>
            <p:cNvPr id="33" name="Line 19"/>
            <p:cNvSpPr>
              <a:spLocks noChangeShapeType="1"/>
            </p:cNvSpPr>
            <p:nvPr/>
          </p:nvSpPr>
          <p:spPr bwMode="auto">
            <a:xfrm>
              <a:off x="2661" y="9246"/>
              <a:ext cx="0" cy="480"/>
            </a:xfrm>
            <a:prstGeom prst="line">
              <a:avLst/>
            </a:prstGeom>
            <a:grpFill/>
            <a:ln w="9525">
              <a:solidFill>
                <a:srgbClr val="000000"/>
              </a:solidFill>
              <a:prstDash val="dash"/>
              <a:round/>
              <a:headEnd/>
              <a:tailEnd type="triangle" w="med" len="med"/>
            </a:ln>
          </p:spPr>
          <p:txBody>
            <a:bodyPr/>
            <a:lstStyle/>
            <a:p>
              <a:endParaRPr lang="es-AR" i="0"/>
            </a:p>
          </p:txBody>
        </p:sp>
      </p:grpSp>
    </p:spTree>
    <p:extLst>
      <p:ext uri="{BB962C8B-B14F-4D97-AF65-F5344CB8AC3E}">
        <p14:creationId xmlns:p14="http://schemas.microsoft.com/office/powerpoint/2010/main" val="737417235"/>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r>
              <a:rPr lang="en-CA" altLang="en-US" smtClean="0"/>
              <a:t>The problem analysis cycle</a:t>
            </a:r>
          </a:p>
        </p:txBody>
      </p:sp>
      <p:graphicFrame>
        <p:nvGraphicFramePr>
          <p:cNvPr id="510979" name="Object 3"/>
          <p:cNvGraphicFramePr>
            <a:graphicFrameLocks noChangeAspect="1"/>
          </p:cNvGraphicFramePr>
          <p:nvPr/>
        </p:nvGraphicFramePr>
        <p:xfrm>
          <a:off x="1371600" y="1295400"/>
          <a:ext cx="7467600" cy="4632325"/>
        </p:xfrm>
        <a:graphic>
          <a:graphicData uri="http://schemas.openxmlformats.org/presentationml/2006/ole">
            <mc:AlternateContent xmlns:mc="http://schemas.openxmlformats.org/markup-compatibility/2006">
              <mc:Choice xmlns:v="urn:schemas-microsoft-com:vml" Requires="v">
                <p:oleObj spid="_x0000_s2059" name="Bitmap Image" r:id="rId4" imgW="4161905" imgH="2580952" progId="Paint.Picture">
                  <p:embed/>
                </p:oleObj>
              </mc:Choice>
              <mc:Fallback>
                <p:oleObj name="Bitmap Image" r:id="rId4" imgW="4161905" imgH="2580952"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295400"/>
                        <a:ext cx="7467600" cy="463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0980" name="Line 4"/>
          <p:cNvSpPr>
            <a:spLocks noChangeShapeType="1"/>
          </p:cNvSpPr>
          <p:nvPr/>
        </p:nvSpPr>
        <p:spPr bwMode="auto">
          <a:xfrm>
            <a:off x="4953000" y="838200"/>
            <a:ext cx="0" cy="571500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25940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1000"/>
                                  </p:stCondLst>
                                  <p:childTnLst>
                                    <p:set>
                                      <p:cBhvr>
                                        <p:cTn id="6" dur="1" fill="hold">
                                          <p:stCondLst>
                                            <p:cond delay="0"/>
                                          </p:stCondLst>
                                        </p:cTn>
                                        <p:tgtEl>
                                          <p:spTgt spid="510979"/>
                                        </p:tgtEl>
                                        <p:attrNameLst>
                                          <p:attrName>style.visibility</p:attrName>
                                        </p:attrNameLst>
                                      </p:cBhvr>
                                      <p:to>
                                        <p:strVal val="visible"/>
                                      </p:to>
                                    </p:set>
                                    <p:anim calcmode="lin" valueType="num">
                                      <p:cBhvr additive="base">
                                        <p:cTn id="7" dur="500" fill="hold"/>
                                        <p:tgtEl>
                                          <p:spTgt spid="510979"/>
                                        </p:tgtEl>
                                        <p:attrNameLst>
                                          <p:attrName>ppt_x</p:attrName>
                                        </p:attrNameLst>
                                      </p:cBhvr>
                                      <p:tavLst>
                                        <p:tav tm="0">
                                          <p:val>
                                            <p:strVal val="0-#ppt_w/2"/>
                                          </p:val>
                                        </p:tav>
                                        <p:tav tm="100000">
                                          <p:val>
                                            <p:strVal val="#ppt_x"/>
                                          </p:val>
                                        </p:tav>
                                      </p:tavLst>
                                    </p:anim>
                                    <p:anim calcmode="lin" valueType="num">
                                      <p:cBhvr additive="base">
                                        <p:cTn id="8" dur="500" fill="hold"/>
                                        <p:tgtEl>
                                          <p:spTgt spid="51097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0980"/>
                                        </p:tgtEl>
                                        <p:attrNameLst>
                                          <p:attrName>style.visibility</p:attrName>
                                        </p:attrNameLst>
                                      </p:cBhvr>
                                      <p:to>
                                        <p:strVal val="visible"/>
                                      </p:to>
                                    </p:set>
                                    <p:anim calcmode="lin" valueType="num">
                                      <p:cBhvr additive="base">
                                        <p:cTn id="13" dur="500" fill="hold"/>
                                        <p:tgtEl>
                                          <p:spTgt spid="510980"/>
                                        </p:tgtEl>
                                        <p:attrNameLst>
                                          <p:attrName>ppt_x</p:attrName>
                                        </p:attrNameLst>
                                      </p:cBhvr>
                                      <p:tavLst>
                                        <p:tav tm="0">
                                          <p:val>
                                            <p:strVal val="0-#ppt_w/2"/>
                                          </p:val>
                                        </p:tav>
                                        <p:tav tm="100000">
                                          <p:val>
                                            <p:strVal val="#ppt_x"/>
                                          </p:val>
                                        </p:tav>
                                      </p:tavLst>
                                    </p:anim>
                                    <p:anim calcmode="lin" valueType="num">
                                      <p:cBhvr additive="base">
                                        <p:cTn id="14" dur="500" fill="hold"/>
                                        <p:tgtEl>
                                          <p:spTgt spid="5109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09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76201"/>
            <a:ext cx="6324600" cy="685799"/>
          </a:xfrm>
        </p:spPr>
        <p:txBody>
          <a:bodyPr/>
          <a:lstStyle/>
          <a:p>
            <a:r>
              <a:rPr lang="en-US" altLang="en-US" dirty="0" smtClean="0"/>
              <a:t>Analytical Modeling (1650 BC - ...)</a:t>
            </a:r>
          </a:p>
        </p:txBody>
      </p:sp>
      <p:sp>
        <p:nvSpPr>
          <p:cNvPr id="18435" name="Content Placeholder 2"/>
          <p:cNvSpPr>
            <a:spLocks noGrp="1"/>
          </p:cNvSpPr>
          <p:nvPr>
            <p:ph idx="1"/>
          </p:nvPr>
        </p:nvSpPr>
        <p:spPr/>
        <p:txBody>
          <a:bodyPr/>
          <a:lstStyle/>
          <a:p>
            <a:pPr>
              <a:buFont typeface="Monotype Sorts" pitchFamily="2" charset="2"/>
              <a:buNone/>
            </a:pPr>
            <a:r>
              <a:rPr lang="en-US" altLang="en-US" dirty="0" smtClean="0"/>
              <a:t>                                                            </a:t>
            </a:r>
            <a:r>
              <a:rPr lang="en-US" altLang="en-US" sz="1800" dirty="0" smtClean="0"/>
              <a:t>Archimedes (250 BC)</a:t>
            </a:r>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pPr>
              <a:buFont typeface="Monotype Sorts" pitchFamily="2" charset="2"/>
              <a:buNone/>
            </a:pPr>
            <a:r>
              <a:rPr lang="en-US" altLang="en-US" sz="2000" dirty="0" smtClean="0"/>
              <a:t>  </a:t>
            </a:r>
            <a:r>
              <a:rPr lang="en-US" altLang="en-US" sz="2000" dirty="0" err="1" smtClean="0"/>
              <a:t>A'h-mosè</a:t>
            </a:r>
            <a:r>
              <a:rPr lang="en-US" altLang="en-US" sz="2000" dirty="0" smtClean="0"/>
              <a:t> Papyrus (1650 BC)                   Newton-Leibniz (1700 AD)</a:t>
            </a:r>
          </a:p>
          <a:p>
            <a:endParaRPr lang="en-US" altLang="en-US" dirty="0" smtClean="0"/>
          </a:p>
        </p:txBody>
      </p:sp>
      <p:pic>
        <p:nvPicPr>
          <p:cNvPr id="18436" name="Picture 2" descr="File:Egyptian A'h-mosè or Rhind Papyrus (1065x133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561" y="1266031"/>
            <a:ext cx="2978150"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2" descr=" \frac { \text{density of object}} { \text{density of fluid} } = \frac { \text{weight}} { \text{weight of displaced fluid} }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676525"/>
            <a:ext cx="36099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4" descr="http://www.edu.pe.ca/gulfshore/Archives/fluids/archimed/ARCHIBATH2.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0" y="762000"/>
            <a:ext cx="1258888" cy="17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6" descr="http://www.crystalinks.com/newt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100" y="3573463"/>
            <a:ext cx="1728788"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8" descr="http://upload.wikimedia.org/wikipedia/commons/1/1c/Leibniz.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9563" y="3573463"/>
            <a:ext cx="1624012"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4557185"/>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Wainer\Documents\Leer\400px-Friedmann_universes.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197100"/>
            <a:ext cx="4824413"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le 2"/>
          <p:cNvSpPr>
            <a:spLocks noGrp="1"/>
          </p:cNvSpPr>
          <p:nvPr>
            <p:ph type="title"/>
          </p:nvPr>
        </p:nvSpPr>
        <p:spPr/>
        <p:txBody>
          <a:bodyPr/>
          <a:lstStyle/>
          <a:p>
            <a:r>
              <a:rPr lang="en-US" altLang="en-US" smtClean="0"/>
              <a:t>Defining the equations?</a:t>
            </a:r>
            <a:endParaRPr lang="en-CA" altLang="en-US" smtClean="0"/>
          </a:p>
        </p:txBody>
      </p:sp>
      <p:sp>
        <p:nvSpPr>
          <p:cNvPr id="19460" name="Content Placeholder 3"/>
          <p:cNvSpPr>
            <a:spLocks noGrp="1"/>
          </p:cNvSpPr>
          <p:nvPr>
            <p:ph idx="1"/>
          </p:nvPr>
        </p:nvSpPr>
        <p:spPr>
          <a:xfrm>
            <a:off x="5940425" y="1412875"/>
            <a:ext cx="2998788" cy="4691063"/>
          </a:xfrm>
        </p:spPr>
        <p:txBody>
          <a:bodyPr/>
          <a:lstStyle/>
          <a:p>
            <a:pPr lvl="1"/>
            <a:endParaRPr lang="en-CA" altLang="en-US" sz="1800" smtClean="0">
              <a:solidFill>
                <a:srgbClr val="FF3300"/>
              </a:solidFill>
            </a:endParaRPr>
          </a:p>
          <a:p>
            <a:pPr lvl="1"/>
            <a:r>
              <a:rPr lang="en-CA" altLang="en-US" sz="1800" smtClean="0">
                <a:solidFill>
                  <a:srgbClr val="FF3300"/>
                </a:solidFill>
              </a:rPr>
              <a:t>Impossible to define</a:t>
            </a:r>
          </a:p>
          <a:p>
            <a:pPr lvl="1"/>
            <a:endParaRPr lang="en-CA" altLang="en-US" sz="1800" smtClean="0">
              <a:solidFill>
                <a:srgbClr val="FF3300"/>
              </a:solidFill>
            </a:endParaRPr>
          </a:p>
          <a:p>
            <a:pPr lvl="1"/>
            <a:r>
              <a:rPr lang="en-CA" altLang="en-US" sz="1800" smtClean="0">
                <a:solidFill>
                  <a:srgbClr val="FF3300"/>
                </a:solidFill>
              </a:rPr>
              <a:t>Impossible to solve</a:t>
            </a:r>
          </a:p>
          <a:p>
            <a:pPr lvl="1"/>
            <a:endParaRPr lang="en-CA" altLang="en-US" sz="1800" smtClean="0">
              <a:solidFill>
                <a:srgbClr val="FF3300"/>
              </a:solidFill>
            </a:endParaRPr>
          </a:p>
          <a:p>
            <a:pPr lvl="1"/>
            <a:r>
              <a:rPr lang="en-CA" altLang="en-US" sz="1800" smtClean="0">
                <a:solidFill>
                  <a:srgbClr val="FF3300"/>
                </a:solidFill>
              </a:rPr>
              <a:t>Simplifications</a:t>
            </a:r>
          </a:p>
          <a:p>
            <a:pPr lvl="1"/>
            <a:endParaRPr lang="en-CA" altLang="en-US" sz="1800" smtClean="0">
              <a:solidFill>
                <a:srgbClr val="FF3300"/>
              </a:solidFill>
            </a:endParaRPr>
          </a:p>
          <a:p>
            <a:pPr lvl="1"/>
            <a:r>
              <a:rPr lang="en-CA" altLang="en-US" sz="1800" smtClean="0">
                <a:solidFill>
                  <a:srgbClr val="FF3300"/>
                </a:solidFill>
              </a:rPr>
              <a:t>You end solving a		different problem</a:t>
            </a:r>
            <a:endParaRPr lang="en-CA" altLang="en-US" sz="1800" smtClean="0"/>
          </a:p>
          <a:p>
            <a:endParaRPr lang="en-CA" altLang="en-US" smtClean="0"/>
          </a:p>
        </p:txBody>
      </p:sp>
      <p:sp>
        <p:nvSpPr>
          <p:cNvPr id="19461" name="TextBox 4"/>
          <p:cNvSpPr txBox="1">
            <a:spLocks noChangeArrowheads="1"/>
          </p:cNvSpPr>
          <p:nvPr/>
        </p:nvSpPr>
        <p:spPr bwMode="auto">
          <a:xfrm>
            <a:off x="1508125" y="1219200"/>
            <a:ext cx="4968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en-US"/>
              <a:t>How is the Universe going to end?</a:t>
            </a:r>
          </a:p>
        </p:txBody>
      </p:sp>
    </p:spTree>
    <p:extLst>
      <p:ext uri="{BB962C8B-B14F-4D97-AF65-F5344CB8AC3E}">
        <p14:creationId xmlns:p14="http://schemas.microsoft.com/office/powerpoint/2010/main" val="2278633723"/>
      </p:ext>
    </p:ext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Wainer\Documents\Leer\Hodgkin-Huxl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3573463"/>
            <a:ext cx="6353175"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1412875"/>
            <a:ext cx="4575175"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itle 4"/>
          <p:cNvSpPr>
            <a:spLocks noGrp="1"/>
          </p:cNvSpPr>
          <p:nvPr>
            <p:ph type="title"/>
          </p:nvPr>
        </p:nvSpPr>
        <p:spPr/>
        <p:txBody>
          <a:bodyPr/>
          <a:lstStyle/>
          <a:p>
            <a:r>
              <a:rPr lang="en-US" altLang="en-US" smtClean="0"/>
              <a:t>Solving Equations?</a:t>
            </a:r>
            <a:endParaRPr lang="en-CA" altLang="en-US" smtClean="0"/>
          </a:p>
        </p:txBody>
      </p:sp>
      <p:sp>
        <p:nvSpPr>
          <p:cNvPr id="20485" name="Content Placeholder 5"/>
          <p:cNvSpPr>
            <a:spLocks noGrp="1"/>
          </p:cNvSpPr>
          <p:nvPr>
            <p:ph idx="1"/>
          </p:nvPr>
        </p:nvSpPr>
        <p:spPr/>
        <p:txBody>
          <a:bodyPr/>
          <a:lstStyle/>
          <a:p>
            <a:r>
              <a:rPr lang="en-US" altLang="en-US" smtClean="0"/>
              <a:t>Hogdkin-Huxley</a:t>
            </a:r>
          </a:p>
          <a:p>
            <a:pPr lvl="1"/>
            <a:r>
              <a:rPr lang="en-US" altLang="en-US" smtClean="0"/>
              <a:t>Nobel Prize 1963</a:t>
            </a:r>
            <a:endParaRPr lang="en-CA" altLang="en-US" smtClean="0"/>
          </a:p>
        </p:txBody>
      </p:sp>
      <p:pic>
        <p:nvPicPr>
          <p:cNvPr id="20486" name="Picture 2" descr="Alan Lloyd Hodgk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450" y="2420938"/>
            <a:ext cx="669925"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4" descr="Andrew Fielding Huxle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413" y="2408238"/>
            <a:ext cx="679450"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6716660"/>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8"/>
          <p:cNvPicPr>
            <a:picLocks noChangeAspect="1" noChangeArrowheads="1"/>
          </p:cNvPicPr>
          <p:nvPr/>
        </p:nvPicPr>
        <p:blipFill>
          <a:blip r:embed="rId3" cstate="print"/>
          <a:srcRect/>
          <a:stretch>
            <a:fillRect/>
          </a:stretch>
        </p:blipFill>
        <p:spPr bwMode="auto">
          <a:xfrm>
            <a:off x="5410200" y="2698750"/>
            <a:ext cx="3087688" cy="1841500"/>
          </a:xfrm>
          <a:prstGeom prst="rect">
            <a:avLst/>
          </a:prstGeom>
          <a:noFill/>
          <a:ln w="9525">
            <a:noFill/>
            <a:miter lim="800000"/>
            <a:headEnd/>
            <a:tailEnd/>
          </a:ln>
        </p:spPr>
      </p:pic>
      <p:sp>
        <p:nvSpPr>
          <p:cNvPr id="22532" name="Rectangle 3"/>
          <p:cNvSpPr>
            <a:spLocks noGrp="1" noChangeArrowheads="1"/>
          </p:cNvSpPr>
          <p:nvPr>
            <p:ph idx="1"/>
          </p:nvPr>
        </p:nvSpPr>
        <p:spPr>
          <a:xfrm>
            <a:off x="152400" y="838200"/>
            <a:ext cx="8839200" cy="5638799"/>
          </a:xfrm>
        </p:spPr>
        <p:txBody>
          <a:bodyPr/>
          <a:lstStyle/>
          <a:p>
            <a:pPr lvl="1"/>
            <a:endParaRPr lang="en-CA" dirty="0" smtClean="0">
              <a:solidFill>
                <a:srgbClr val="FF3300"/>
              </a:solidFill>
            </a:endParaRPr>
          </a:p>
          <a:p>
            <a:r>
              <a:rPr lang="en-US" dirty="0" smtClean="0"/>
              <a:t>Complexity: analytical solutions cannot be provided.</a:t>
            </a:r>
          </a:p>
          <a:p>
            <a:endParaRPr lang="en-CA" sz="2000" dirty="0" smtClean="0"/>
          </a:p>
          <a:p>
            <a:pPr lvl="1"/>
            <a:r>
              <a:rPr lang="en-CA" sz="2000" dirty="0" smtClean="0">
                <a:solidFill>
                  <a:srgbClr val="FF3300"/>
                </a:solidFill>
              </a:rPr>
              <a:t>Impossible to define</a:t>
            </a:r>
          </a:p>
          <a:p>
            <a:pPr lvl="1"/>
            <a:r>
              <a:rPr lang="en-CA" sz="2000" dirty="0" smtClean="0">
                <a:solidFill>
                  <a:srgbClr val="FF3300"/>
                </a:solidFill>
              </a:rPr>
              <a:t>Impossible to solve</a:t>
            </a:r>
          </a:p>
          <a:p>
            <a:pPr lvl="1"/>
            <a:r>
              <a:rPr lang="en-CA" sz="2000" dirty="0" smtClean="0">
                <a:solidFill>
                  <a:srgbClr val="FF3300"/>
                </a:solidFill>
              </a:rPr>
              <a:t>Simplifications needed</a:t>
            </a:r>
          </a:p>
          <a:p>
            <a:endParaRPr lang="en-US" sz="2000" dirty="0" smtClean="0"/>
          </a:p>
          <a:p>
            <a:r>
              <a:rPr lang="en-US" dirty="0" smtClean="0"/>
              <a:t>Numerical Methods</a:t>
            </a:r>
          </a:p>
          <a:p>
            <a:endParaRPr lang="en-US" dirty="0" smtClean="0"/>
          </a:p>
          <a:p>
            <a:r>
              <a:rPr lang="en-US" sz="2000" dirty="0" smtClean="0">
                <a:solidFill>
                  <a:schemeClr val="tx1"/>
                </a:solidFill>
              </a:rPr>
              <a:t>E.g.: Approximations of the Fourier equation:</a:t>
            </a:r>
          </a:p>
          <a:p>
            <a:r>
              <a:rPr lang="en-US" sz="2000" dirty="0" smtClean="0">
                <a:solidFill>
                  <a:schemeClr val="tx1"/>
                </a:solidFill>
              </a:rPr>
              <a:t>(divide the surface of interest into small elements)</a:t>
            </a:r>
          </a:p>
        </p:txBody>
      </p:sp>
      <p:sp>
        <p:nvSpPr>
          <p:cNvPr id="22531" name="Rectangle 2"/>
          <p:cNvSpPr>
            <a:spLocks noGrp="1" noChangeArrowheads="1"/>
          </p:cNvSpPr>
          <p:nvPr>
            <p:ph type="title"/>
          </p:nvPr>
        </p:nvSpPr>
        <p:spPr/>
        <p:txBody>
          <a:bodyPr>
            <a:normAutofit fontScale="90000"/>
          </a:bodyPr>
          <a:lstStyle/>
          <a:p>
            <a:r>
              <a:rPr lang="en-CA" dirty="0" smtClean="0"/>
              <a:t>Problems with Analytical Modeling</a:t>
            </a:r>
          </a:p>
        </p:txBody>
      </p:sp>
      <p:sp>
        <p:nvSpPr>
          <p:cNvPr id="9" name="Text Placeholder 8"/>
          <p:cNvSpPr>
            <a:spLocks noGrp="1"/>
          </p:cNvSpPr>
          <p:nvPr>
            <p:ph type="body" sz="quarter" idx="12"/>
          </p:nvPr>
        </p:nvSpPr>
        <p:spPr/>
        <p:txBody>
          <a:bodyPr/>
          <a:lstStyle/>
          <a:p>
            <a:endParaRPr lang="es-AR"/>
          </a:p>
        </p:txBody>
      </p:sp>
      <p:sp>
        <p:nvSpPr>
          <p:cNvPr id="10" name="Text Placeholder 9"/>
          <p:cNvSpPr>
            <a:spLocks noGrp="1"/>
          </p:cNvSpPr>
          <p:nvPr>
            <p:ph type="body" sz="quarter" idx="13"/>
          </p:nvPr>
        </p:nvSpPr>
        <p:spPr/>
        <p:txBody>
          <a:bodyPr/>
          <a:lstStyle/>
          <a:p>
            <a:endParaRPr lang="es-AR"/>
          </a:p>
        </p:txBody>
      </p:sp>
      <p:sp>
        <p:nvSpPr>
          <p:cNvPr id="22533" name="Rectangle 4"/>
          <p:cNvSpPr>
            <a:spLocks noChangeArrowheads="1"/>
          </p:cNvSpPr>
          <p:nvPr/>
        </p:nvSpPr>
        <p:spPr bwMode="auto">
          <a:xfrm>
            <a:off x="0" y="2898131"/>
            <a:ext cx="184731" cy="461665"/>
          </a:xfrm>
          <a:prstGeom prst="rect">
            <a:avLst/>
          </a:prstGeom>
          <a:noFill/>
          <a:ln w="9525">
            <a:noFill/>
            <a:miter lim="800000"/>
            <a:headEnd/>
            <a:tailEnd/>
          </a:ln>
        </p:spPr>
        <p:txBody>
          <a:bodyPr wrap="none" anchor="ctr">
            <a:spAutoFit/>
          </a:bodyPr>
          <a:lstStyle/>
          <a:p>
            <a:endParaRPr lang="es-AR" i="0"/>
          </a:p>
        </p:txBody>
      </p:sp>
      <p:pic>
        <p:nvPicPr>
          <p:cNvPr id="22535" name="Picture 7"/>
          <p:cNvPicPr>
            <a:picLocks noChangeAspect="1" noChangeArrowheads="1"/>
          </p:cNvPicPr>
          <p:nvPr/>
        </p:nvPicPr>
        <p:blipFill>
          <a:blip r:embed="rId4" cstate="print"/>
          <a:srcRect r="48235"/>
          <a:stretch>
            <a:fillRect/>
          </a:stretch>
        </p:blipFill>
        <p:spPr bwMode="auto">
          <a:xfrm>
            <a:off x="6019800" y="4872037"/>
            <a:ext cx="1676400" cy="1095375"/>
          </a:xfrm>
          <a:prstGeom prst="rect">
            <a:avLst/>
          </a:prstGeom>
          <a:noFill/>
          <a:ln w="9525">
            <a:noFill/>
            <a:miter lim="800000"/>
            <a:headEnd/>
            <a:tailEnd/>
          </a:ln>
        </p:spPr>
      </p:pic>
    </p:spTree>
    <p:extLst>
      <p:ext uri="{BB962C8B-B14F-4D97-AF65-F5344CB8AC3E}">
        <p14:creationId xmlns:p14="http://schemas.microsoft.com/office/powerpoint/2010/main" val="1329804329"/>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t>Problem Solving (Learning)</a:t>
            </a:r>
            <a:endParaRPr lang="en-CA" altLang="en-US" smtClean="0"/>
          </a:p>
        </p:txBody>
      </p:sp>
      <p:sp>
        <p:nvSpPr>
          <p:cNvPr id="9219" name="Content Placeholder 2"/>
          <p:cNvSpPr>
            <a:spLocks noGrp="1"/>
          </p:cNvSpPr>
          <p:nvPr>
            <p:ph idx="1"/>
          </p:nvPr>
        </p:nvSpPr>
        <p:spPr/>
        <p:txBody>
          <a:bodyPr/>
          <a:lstStyle/>
          <a:p>
            <a:endParaRPr lang="en-CA" altLang="en-US" smtClean="0"/>
          </a:p>
          <a:p>
            <a:endParaRPr lang="en-CA" altLang="en-US" smtClean="0"/>
          </a:p>
          <a:p>
            <a:endParaRPr lang="en-CA" altLang="en-US" smtClean="0"/>
          </a:p>
          <a:p>
            <a:endParaRPr lang="en-CA" altLang="en-US" smtClean="0"/>
          </a:p>
          <a:p>
            <a:endParaRPr lang="en-CA" altLang="en-US" smtClean="0"/>
          </a:p>
          <a:p>
            <a:endParaRPr lang="en-CA" altLang="en-US" smtClean="0"/>
          </a:p>
          <a:p>
            <a:endParaRPr lang="en-CA" altLang="en-US" smtClean="0"/>
          </a:p>
          <a:p>
            <a:endParaRPr lang="en-CA" altLang="en-US" smtClean="0"/>
          </a:p>
          <a:p>
            <a:r>
              <a:rPr lang="en-CA" altLang="en-US" smtClean="0"/>
              <a:t>It’s in our nature.  But how do we “learn”?</a:t>
            </a:r>
          </a:p>
        </p:txBody>
      </p:sp>
      <p:pic>
        <p:nvPicPr>
          <p:cNvPr id="9220" name="Picture 2" descr="http://www.janetlansbury.com/wp-content/uploads/2011/01/Baby-experimen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52600"/>
            <a:ext cx="381635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 descr="http://adamandeveseedgatheringministry.com/yahoo_site_admin/assets/images/adam-eve-snake.299141551_st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1557338"/>
            <a:ext cx="2622550" cy="394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0233123"/>
      </p:ext>
    </p:extLst>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idx="4294967295"/>
          </p:nvPr>
        </p:nvSpPr>
        <p:spPr>
          <a:xfrm>
            <a:off x="179388" y="115888"/>
            <a:ext cx="7272337" cy="931862"/>
          </a:xfrm>
        </p:spPr>
        <p:txBody>
          <a:bodyPr/>
          <a:lstStyle/>
          <a:p>
            <a:pPr eaLnBrk="1" hangingPunct="1"/>
            <a:r>
              <a:rPr lang="en-US" altLang="en-US" smtClean="0"/>
              <a:t>Numerical Approximation</a:t>
            </a:r>
          </a:p>
        </p:txBody>
      </p:sp>
      <p:grpSp>
        <p:nvGrpSpPr>
          <p:cNvPr id="4101" name="Group 3"/>
          <p:cNvGrpSpPr>
            <a:grpSpLocks noChangeAspect="1"/>
          </p:cNvGrpSpPr>
          <p:nvPr/>
        </p:nvGrpSpPr>
        <p:grpSpPr bwMode="auto">
          <a:xfrm>
            <a:off x="1120775" y="1579563"/>
            <a:ext cx="7772400" cy="3643312"/>
            <a:chOff x="1701" y="8286"/>
            <a:chExt cx="7680" cy="3600"/>
          </a:xfrm>
        </p:grpSpPr>
        <p:sp>
          <p:nvSpPr>
            <p:cNvPr id="4102" name="AutoShape 4"/>
            <p:cNvSpPr>
              <a:spLocks noChangeAspect="1" noChangeArrowheads="1"/>
            </p:cNvSpPr>
            <p:nvPr/>
          </p:nvSpPr>
          <p:spPr bwMode="auto">
            <a:xfrm>
              <a:off x="1701" y="8286"/>
              <a:ext cx="7680" cy="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lgDash"/>
                  <a:miter lim="800000"/>
                  <a:headEnd/>
                  <a:tailEnd/>
                </a14:hiddenLine>
              </a:ext>
            </a:extLst>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CA" altLang="en-US"/>
            </a:p>
          </p:txBody>
        </p:sp>
        <p:sp>
          <p:nvSpPr>
            <p:cNvPr id="4103" name="Text Box 5"/>
            <p:cNvSpPr txBox="1">
              <a:spLocks noChangeArrowheads="1"/>
            </p:cNvSpPr>
            <p:nvPr/>
          </p:nvSpPr>
          <p:spPr bwMode="auto">
            <a:xfrm>
              <a:off x="6141" y="10326"/>
              <a:ext cx="1560" cy="4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ko-KR" sz="1600">
                  <a:ea typeface="Batang" panose="02030600000101010101" pitchFamily="18" charset="-127"/>
                </a:rPr>
                <a:t>Approximation</a:t>
              </a:r>
              <a:endParaRPr lang="en-US" altLang="en-US" sz="1600"/>
            </a:p>
          </p:txBody>
        </p:sp>
        <p:sp>
          <p:nvSpPr>
            <p:cNvPr id="4104" name="Text Box 6"/>
            <p:cNvSpPr txBox="1">
              <a:spLocks noChangeArrowheads="1"/>
            </p:cNvSpPr>
            <p:nvPr/>
          </p:nvSpPr>
          <p:spPr bwMode="auto">
            <a:xfrm>
              <a:off x="3742" y="9006"/>
              <a:ext cx="1320"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ko-KR" sz="1600">
                  <a:ea typeface="Batang" panose="02030600000101010101" pitchFamily="18" charset="-127"/>
                </a:rPr>
                <a:t>Results</a:t>
              </a:r>
              <a:endParaRPr lang="en-US" altLang="en-US" sz="1600"/>
            </a:p>
          </p:txBody>
        </p:sp>
        <p:sp>
          <p:nvSpPr>
            <p:cNvPr id="4105" name="Text Box 7"/>
            <p:cNvSpPr txBox="1">
              <a:spLocks noChangeArrowheads="1"/>
            </p:cNvSpPr>
            <p:nvPr/>
          </p:nvSpPr>
          <p:spPr bwMode="auto">
            <a:xfrm>
              <a:off x="3621" y="8406"/>
              <a:ext cx="1320" cy="4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ko-KR" sz="1600">
                  <a:ea typeface="Batang" panose="02030600000101010101" pitchFamily="18" charset="-127"/>
                </a:rPr>
                <a:t>Experiment</a:t>
              </a:r>
              <a:endParaRPr lang="en-US" altLang="en-US" sz="1600"/>
            </a:p>
          </p:txBody>
        </p:sp>
        <p:sp>
          <p:nvSpPr>
            <p:cNvPr id="4106" name="Text Box 8"/>
            <p:cNvSpPr txBox="1">
              <a:spLocks noChangeArrowheads="1"/>
            </p:cNvSpPr>
            <p:nvPr/>
          </p:nvSpPr>
          <p:spPr bwMode="auto">
            <a:xfrm>
              <a:off x="1941" y="8647"/>
              <a:ext cx="1560" cy="598"/>
            </a:xfrm>
            <a:prstGeom prst="rect">
              <a:avLst/>
            </a:prstGeom>
            <a:solidFill>
              <a:srgbClr val="FFFFFF"/>
            </a:solidFill>
            <a:ln w="9525">
              <a:solidFill>
                <a:srgbClr val="000000"/>
              </a:solidFill>
              <a:miter lim="800000"/>
              <a:headEnd/>
              <a:tailEnd/>
            </a:ln>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ko-KR" sz="1600">
                  <a:ea typeface="Batang" panose="02030600000101010101" pitchFamily="18" charset="-127"/>
                </a:rPr>
                <a:t>Experimental Frame</a:t>
              </a:r>
              <a:endParaRPr lang="en-US" altLang="en-US" sz="1600"/>
            </a:p>
          </p:txBody>
        </p:sp>
        <p:sp>
          <p:nvSpPr>
            <p:cNvPr id="4107" name="Oval 9"/>
            <p:cNvSpPr>
              <a:spLocks noChangeArrowheads="1"/>
            </p:cNvSpPr>
            <p:nvPr/>
          </p:nvSpPr>
          <p:spPr bwMode="auto">
            <a:xfrm>
              <a:off x="5181" y="8647"/>
              <a:ext cx="1680" cy="479"/>
            </a:xfrm>
            <a:prstGeom prst="ellipse">
              <a:avLst/>
            </a:prstGeom>
            <a:solidFill>
              <a:srgbClr val="FFFFFF"/>
            </a:solidFill>
            <a:ln w="9525">
              <a:solidFill>
                <a:srgbClr val="000000"/>
              </a:solidFill>
              <a:round/>
              <a:headEnd/>
              <a:tailEnd/>
            </a:ln>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ko-KR" sz="1600">
                  <a:ea typeface="Batang" panose="02030600000101010101" pitchFamily="18" charset="-127"/>
                </a:rPr>
                <a:t>   Entity</a:t>
              </a:r>
              <a:endParaRPr lang="en-US" altLang="en-US" sz="1600"/>
            </a:p>
          </p:txBody>
        </p:sp>
        <p:sp>
          <p:nvSpPr>
            <p:cNvPr id="4108" name="Line 10"/>
            <p:cNvSpPr>
              <a:spLocks noChangeShapeType="1"/>
            </p:cNvSpPr>
            <p:nvPr/>
          </p:nvSpPr>
          <p:spPr bwMode="auto">
            <a:xfrm>
              <a:off x="3501" y="8766"/>
              <a:ext cx="180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9" name="Line 11"/>
            <p:cNvSpPr>
              <a:spLocks noChangeShapeType="1"/>
            </p:cNvSpPr>
            <p:nvPr/>
          </p:nvSpPr>
          <p:spPr bwMode="auto">
            <a:xfrm flipH="1">
              <a:off x="3501" y="9006"/>
              <a:ext cx="180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10" name="Text Box 12"/>
            <p:cNvSpPr txBox="1">
              <a:spLocks noChangeArrowheads="1"/>
            </p:cNvSpPr>
            <p:nvPr/>
          </p:nvSpPr>
          <p:spPr bwMode="auto">
            <a:xfrm>
              <a:off x="3621" y="9485"/>
              <a:ext cx="1320" cy="4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ko-KR" sz="1600">
                  <a:ea typeface="Batang" panose="02030600000101010101" pitchFamily="18" charset="-127"/>
                </a:rPr>
                <a:t>Query</a:t>
              </a:r>
              <a:endParaRPr lang="en-US" altLang="en-US" sz="1600"/>
            </a:p>
          </p:txBody>
        </p:sp>
        <p:sp>
          <p:nvSpPr>
            <p:cNvPr id="4111" name="Text Box 13"/>
            <p:cNvSpPr txBox="1">
              <a:spLocks noChangeArrowheads="1"/>
            </p:cNvSpPr>
            <p:nvPr/>
          </p:nvSpPr>
          <p:spPr bwMode="auto">
            <a:xfrm>
              <a:off x="1941" y="9726"/>
              <a:ext cx="1560" cy="598"/>
            </a:xfrm>
            <a:prstGeom prst="rect">
              <a:avLst/>
            </a:prstGeom>
            <a:solidFill>
              <a:srgbClr val="FFFFFF"/>
            </a:solidFill>
            <a:ln w="9525">
              <a:solidFill>
                <a:srgbClr val="000000"/>
              </a:solidFill>
              <a:miter lim="800000"/>
              <a:headEnd/>
              <a:tailEnd/>
            </a:ln>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ko-KR" sz="1600">
                  <a:ea typeface="Batang" panose="02030600000101010101" pitchFamily="18" charset="-127"/>
                </a:rPr>
                <a:t>Model's Exp. Frame</a:t>
              </a:r>
              <a:endParaRPr lang="en-US" altLang="en-US" sz="1600"/>
            </a:p>
          </p:txBody>
        </p:sp>
        <p:sp>
          <p:nvSpPr>
            <p:cNvPr id="4112" name="Oval 14"/>
            <p:cNvSpPr>
              <a:spLocks noChangeArrowheads="1"/>
            </p:cNvSpPr>
            <p:nvPr/>
          </p:nvSpPr>
          <p:spPr bwMode="auto">
            <a:xfrm>
              <a:off x="5181" y="9726"/>
              <a:ext cx="1680" cy="479"/>
            </a:xfrm>
            <a:prstGeom prst="ellipse">
              <a:avLst/>
            </a:prstGeom>
            <a:solidFill>
              <a:srgbClr val="FFFFFF"/>
            </a:solidFill>
            <a:ln w="9525">
              <a:solidFill>
                <a:srgbClr val="000000"/>
              </a:solidFill>
              <a:round/>
              <a:headEnd/>
              <a:tailEnd/>
            </a:ln>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ko-KR" sz="1600">
                  <a:ea typeface="Batang" panose="02030600000101010101" pitchFamily="18" charset="-127"/>
                </a:rPr>
                <a:t>   Model </a:t>
              </a:r>
              <a:endParaRPr lang="en-US" altLang="en-US" sz="1600"/>
            </a:p>
          </p:txBody>
        </p:sp>
        <p:sp>
          <p:nvSpPr>
            <p:cNvPr id="4113" name="Line 15"/>
            <p:cNvSpPr>
              <a:spLocks noChangeShapeType="1"/>
            </p:cNvSpPr>
            <p:nvPr/>
          </p:nvSpPr>
          <p:spPr bwMode="auto">
            <a:xfrm>
              <a:off x="3501" y="9845"/>
              <a:ext cx="180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14" name="Line 16"/>
            <p:cNvSpPr>
              <a:spLocks noChangeShapeType="1"/>
            </p:cNvSpPr>
            <p:nvPr/>
          </p:nvSpPr>
          <p:spPr bwMode="auto">
            <a:xfrm>
              <a:off x="5901" y="9126"/>
              <a:ext cx="1" cy="600"/>
            </a:xfrm>
            <a:prstGeom prst="line">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15" name="Line 17"/>
            <p:cNvSpPr>
              <a:spLocks noChangeShapeType="1"/>
            </p:cNvSpPr>
            <p:nvPr/>
          </p:nvSpPr>
          <p:spPr bwMode="auto">
            <a:xfrm>
              <a:off x="2661" y="9246"/>
              <a:ext cx="0" cy="480"/>
            </a:xfrm>
            <a:prstGeom prst="line">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16" name="Line 18"/>
            <p:cNvSpPr>
              <a:spLocks noChangeShapeType="1"/>
            </p:cNvSpPr>
            <p:nvPr/>
          </p:nvSpPr>
          <p:spPr bwMode="auto">
            <a:xfrm flipV="1">
              <a:off x="7461" y="9486"/>
              <a:ext cx="0" cy="7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17" name="Line 19"/>
            <p:cNvSpPr>
              <a:spLocks noChangeShapeType="1"/>
            </p:cNvSpPr>
            <p:nvPr/>
          </p:nvSpPr>
          <p:spPr bwMode="auto">
            <a:xfrm>
              <a:off x="7341" y="10086"/>
              <a:ext cx="132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18" name="Text Box 20"/>
            <p:cNvSpPr txBox="1">
              <a:spLocks noChangeArrowheads="1"/>
            </p:cNvSpPr>
            <p:nvPr/>
          </p:nvSpPr>
          <p:spPr bwMode="auto">
            <a:xfrm>
              <a:off x="3742" y="11285"/>
              <a:ext cx="1439" cy="6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ko-KR" sz="1600">
                  <a:ea typeface="Batang" panose="02030600000101010101" pitchFamily="18" charset="-127"/>
                </a:rPr>
                <a:t>Approximate Results</a:t>
              </a:r>
              <a:endParaRPr lang="en-US" altLang="en-US" sz="1600"/>
            </a:p>
          </p:txBody>
        </p:sp>
        <p:sp>
          <p:nvSpPr>
            <p:cNvPr id="4119" name="Text Box 21"/>
            <p:cNvSpPr txBox="1">
              <a:spLocks noChangeArrowheads="1"/>
            </p:cNvSpPr>
            <p:nvPr/>
          </p:nvSpPr>
          <p:spPr bwMode="auto">
            <a:xfrm>
              <a:off x="3621" y="10446"/>
              <a:ext cx="1320" cy="7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ko-KR" sz="1600">
                  <a:ea typeface="Batang" panose="02030600000101010101" pitchFamily="18" charset="-127"/>
                </a:rPr>
                <a:t>Computed Query</a:t>
              </a:r>
              <a:endParaRPr lang="en-US" altLang="en-US" sz="1600"/>
            </a:p>
          </p:txBody>
        </p:sp>
        <p:sp>
          <p:nvSpPr>
            <p:cNvPr id="4120" name="Text Box 22"/>
            <p:cNvSpPr txBox="1">
              <a:spLocks noChangeArrowheads="1"/>
            </p:cNvSpPr>
            <p:nvPr/>
          </p:nvSpPr>
          <p:spPr bwMode="auto">
            <a:xfrm>
              <a:off x="1941" y="10926"/>
              <a:ext cx="1560" cy="598"/>
            </a:xfrm>
            <a:prstGeom prst="rect">
              <a:avLst/>
            </a:prstGeom>
            <a:solidFill>
              <a:srgbClr val="FFFFFF"/>
            </a:solidFill>
            <a:ln w="9525">
              <a:solidFill>
                <a:srgbClr val="000000"/>
              </a:solidFill>
              <a:miter lim="800000"/>
              <a:headEnd/>
              <a:tailEnd/>
            </a:ln>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ko-KR" sz="1600">
                  <a:ea typeface="Batang" panose="02030600000101010101" pitchFamily="18" charset="-127"/>
                </a:rPr>
                <a:t>Computation Exp. Frame</a:t>
              </a:r>
              <a:endParaRPr lang="en-US" altLang="en-US" sz="1600"/>
            </a:p>
          </p:txBody>
        </p:sp>
        <p:sp>
          <p:nvSpPr>
            <p:cNvPr id="4121" name="Oval 23"/>
            <p:cNvSpPr>
              <a:spLocks noChangeArrowheads="1"/>
            </p:cNvSpPr>
            <p:nvPr/>
          </p:nvSpPr>
          <p:spPr bwMode="auto">
            <a:xfrm>
              <a:off x="5181" y="10926"/>
              <a:ext cx="1680" cy="479"/>
            </a:xfrm>
            <a:prstGeom prst="ellipse">
              <a:avLst/>
            </a:prstGeom>
            <a:solidFill>
              <a:srgbClr val="FFFFFF"/>
            </a:solidFill>
            <a:ln w="9525">
              <a:solidFill>
                <a:srgbClr val="000000"/>
              </a:solidFill>
              <a:round/>
              <a:headEnd/>
              <a:tailEnd/>
            </a:ln>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ko-KR" sz="1600">
                  <a:ea typeface="Batang" panose="02030600000101010101" pitchFamily="18" charset="-127"/>
                </a:rPr>
                <a:t>   Compute</a:t>
              </a:r>
              <a:endParaRPr lang="en-US" altLang="en-US" sz="1600"/>
            </a:p>
          </p:txBody>
        </p:sp>
        <p:sp>
          <p:nvSpPr>
            <p:cNvPr id="4122" name="Line 24"/>
            <p:cNvSpPr>
              <a:spLocks noChangeShapeType="1"/>
            </p:cNvSpPr>
            <p:nvPr/>
          </p:nvSpPr>
          <p:spPr bwMode="auto">
            <a:xfrm>
              <a:off x="3501" y="11045"/>
              <a:ext cx="180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23" name="Line 25"/>
            <p:cNvSpPr>
              <a:spLocks noChangeShapeType="1"/>
            </p:cNvSpPr>
            <p:nvPr/>
          </p:nvSpPr>
          <p:spPr bwMode="auto">
            <a:xfrm flipH="1">
              <a:off x="3501" y="11285"/>
              <a:ext cx="180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24" name="Line 26"/>
            <p:cNvSpPr>
              <a:spLocks noChangeShapeType="1"/>
            </p:cNvSpPr>
            <p:nvPr/>
          </p:nvSpPr>
          <p:spPr bwMode="auto">
            <a:xfrm flipV="1">
              <a:off x="7461" y="10686"/>
              <a:ext cx="1" cy="7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25" name="Line 27"/>
            <p:cNvSpPr>
              <a:spLocks noChangeShapeType="1"/>
            </p:cNvSpPr>
            <p:nvPr/>
          </p:nvSpPr>
          <p:spPr bwMode="auto">
            <a:xfrm>
              <a:off x="7341" y="11286"/>
              <a:ext cx="132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26" name="Line 28"/>
            <p:cNvSpPr>
              <a:spLocks noChangeShapeType="1"/>
            </p:cNvSpPr>
            <p:nvPr/>
          </p:nvSpPr>
          <p:spPr bwMode="auto">
            <a:xfrm>
              <a:off x="5901" y="10206"/>
              <a:ext cx="1" cy="720"/>
            </a:xfrm>
            <a:prstGeom prst="line">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27" name="Line 29"/>
            <p:cNvSpPr>
              <a:spLocks noChangeShapeType="1"/>
            </p:cNvSpPr>
            <p:nvPr/>
          </p:nvSpPr>
          <p:spPr bwMode="auto">
            <a:xfrm>
              <a:off x="2661" y="10326"/>
              <a:ext cx="1" cy="600"/>
            </a:xfrm>
            <a:prstGeom prst="line">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28" name="Line 30"/>
            <p:cNvSpPr>
              <a:spLocks noChangeShapeType="1"/>
            </p:cNvSpPr>
            <p:nvPr/>
          </p:nvSpPr>
          <p:spPr bwMode="auto">
            <a:xfrm flipV="1">
              <a:off x="7701" y="10566"/>
              <a:ext cx="1" cy="720"/>
            </a:xfrm>
            <a:prstGeom prst="line">
              <a:avLst/>
            </a:prstGeom>
            <a:noFill/>
            <a:ln w="9525">
              <a:solidFill>
                <a:srgbClr val="000000"/>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4129" name="Freeform 31"/>
            <p:cNvSpPr>
              <a:spLocks/>
            </p:cNvSpPr>
            <p:nvPr/>
          </p:nvSpPr>
          <p:spPr bwMode="auto">
            <a:xfrm>
              <a:off x="7461" y="9486"/>
              <a:ext cx="1080" cy="660"/>
            </a:xfrm>
            <a:custGeom>
              <a:avLst/>
              <a:gdLst>
                <a:gd name="T0" fmla="*/ 0 w 1080"/>
                <a:gd name="T1" fmla="*/ 660 h 660"/>
                <a:gd name="T2" fmla="*/ 240 w 1080"/>
                <a:gd name="T3" fmla="*/ 60 h 660"/>
                <a:gd name="T4" fmla="*/ 480 w 1080"/>
                <a:gd name="T5" fmla="*/ 420 h 660"/>
                <a:gd name="T6" fmla="*/ 720 w 1080"/>
                <a:gd name="T7" fmla="*/ 420 h 660"/>
                <a:gd name="T8" fmla="*/ 960 w 1080"/>
                <a:gd name="T9" fmla="*/ 60 h 660"/>
                <a:gd name="T10" fmla="*/ 1080 w 1080"/>
                <a:gd name="T11" fmla="*/ 60 h 660"/>
                <a:gd name="T12" fmla="*/ 0 60000 65536"/>
                <a:gd name="T13" fmla="*/ 0 60000 65536"/>
                <a:gd name="T14" fmla="*/ 0 60000 65536"/>
                <a:gd name="T15" fmla="*/ 0 60000 65536"/>
                <a:gd name="T16" fmla="*/ 0 60000 65536"/>
                <a:gd name="T17" fmla="*/ 0 60000 65536"/>
                <a:gd name="T18" fmla="*/ 0 w 1080"/>
                <a:gd name="T19" fmla="*/ 0 h 660"/>
                <a:gd name="T20" fmla="*/ 1080 w 1080"/>
                <a:gd name="T21" fmla="*/ 660 h 660"/>
              </a:gdLst>
              <a:ahLst/>
              <a:cxnLst>
                <a:cxn ang="T12">
                  <a:pos x="T0" y="T1"/>
                </a:cxn>
                <a:cxn ang="T13">
                  <a:pos x="T2" y="T3"/>
                </a:cxn>
                <a:cxn ang="T14">
                  <a:pos x="T4" y="T5"/>
                </a:cxn>
                <a:cxn ang="T15">
                  <a:pos x="T6" y="T7"/>
                </a:cxn>
                <a:cxn ang="T16">
                  <a:pos x="T8" y="T9"/>
                </a:cxn>
                <a:cxn ang="T17">
                  <a:pos x="T10" y="T11"/>
                </a:cxn>
              </a:cxnLst>
              <a:rect l="T18" t="T19" r="T20" b="T21"/>
              <a:pathLst>
                <a:path w="1080" h="660">
                  <a:moveTo>
                    <a:pt x="0" y="660"/>
                  </a:moveTo>
                  <a:cubicBezTo>
                    <a:pt x="80" y="380"/>
                    <a:pt x="160" y="100"/>
                    <a:pt x="240" y="60"/>
                  </a:cubicBezTo>
                  <a:cubicBezTo>
                    <a:pt x="320" y="20"/>
                    <a:pt x="400" y="360"/>
                    <a:pt x="480" y="420"/>
                  </a:cubicBezTo>
                  <a:cubicBezTo>
                    <a:pt x="560" y="480"/>
                    <a:pt x="640" y="480"/>
                    <a:pt x="720" y="420"/>
                  </a:cubicBezTo>
                  <a:cubicBezTo>
                    <a:pt x="800" y="360"/>
                    <a:pt x="900" y="120"/>
                    <a:pt x="960" y="60"/>
                  </a:cubicBezTo>
                  <a:cubicBezTo>
                    <a:pt x="1020" y="0"/>
                    <a:pt x="1060" y="60"/>
                    <a:pt x="1080" y="6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30" name="Freeform 32"/>
            <p:cNvSpPr>
              <a:spLocks/>
            </p:cNvSpPr>
            <p:nvPr/>
          </p:nvSpPr>
          <p:spPr bwMode="auto">
            <a:xfrm>
              <a:off x="7461" y="10566"/>
              <a:ext cx="1080" cy="660"/>
            </a:xfrm>
            <a:custGeom>
              <a:avLst/>
              <a:gdLst>
                <a:gd name="T0" fmla="*/ 0 w 1080"/>
                <a:gd name="T1" fmla="*/ 660 h 660"/>
                <a:gd name="T2" fmla="*/ 240 w 1080"/>
                <a:gd name="T3" fmla="*/ 60 h 660"/>
                <a:gd name="T4" fmla="*/ 480 w 1080"/>
                <a:gd name="T5" fmla="*/ 420 h 660"/>
                <a:gd name="T6" fmla="*/ 720 w 1080"/>
                <a:gd name="T7" fmla="*/ 420 h 660"/>
                <a:gd name="T8" fmla="*/ 960 w 1080"/>
                <a:gd name="T9" fmla="*/ 60 h 660"/>
                <a:gd name="T10" fmla="*/ 1080 w 1080"/>
                <a:gd name="T11" fmla="*/ 60 h 660"/>
                <a:gd name="T12" fmla="*/ 0 60000 65536"/>
                <a:gd name="T13" fmla="*/ 0 60000 65536"/>
                <a:gd name="T14" fmla="*/ 0 60000 65536"/>
                <a:gd name="T15" fmla="*/ 0 60000 65536"/>
                <a:gd name="T16" fmla="*/ 0 60000 65536"/>
                <a:gd name="T17" fmla="*/ 0 60000 65536"/>
                <a:gd name="T18" fmla="*/ 0 w 1080"/>
                <a:gd name="T19" fmla="*/ 0 h 660"/>
                <a:gd name="T20" fmla="*/ 1080 w 1080"/>
                <a:gd name="T21" fmla="*/ 660 h 660"/>
              </a:gdLst>
              <a:ahLst/>
              <a:cxnLst>
                <a:cxn ang="T12">
                  <a:pos x="T0" y="T1"/>
                </a:cxn>
                <a:cxn ang="T13">
                  <a:pos x="T2" y="T3"/>
                </a:cxn>
                <a:cxn ang="T14">
                  <a:pos x="T4" y="T5"/>
                </a:cxn>
                <a:cxn ang="T15">
                  <a:pos x="T6" y="T7"/>
                </a:cxn>
                <a:cxn ang="T16">
                  <a:pos x="T8" y="T9"/>
                </a:cxn>
                <a:cxn ang="T17">
                  <a:pos x="T10" y="T11"/>
                </a:cxn>
              </a:cxnLst>
              <a:rect l="T18" t="T19" r="T20" b="T21"/>
              <a:pathLst>
                <a:path w="1080" h="660">
                  <a:moveTo>
                    <a:pt x="0" y="660"/>
                  </a:moveTo>
                  <a:cubicBezTo>
                    <a:pt x="80" y="380"/>
                    <a:pt x="160" y="100"/>
                    <a:pt x="240" y="60"/>
                  </a:cubicBezTo>
                  <a:cubicBezTo>
                    <a:pt x="320" y="20"/>
                    <a:pt x="400" y="360"/>
                    <a:pt x="480" y="420"/>
                  </a:cubicBezTo>
                  <a:cubicBezTo>
                    <a:pt x="560" y="480"/>
                    <a:pt x="640" y="480"/>
                    <a:pt x="720" y="420"/>
                  </a:cubicBezTo>
                  <a:cubicBezTo>
                    <a:pt x="800" y="360"/>
                    <a:pt x="900" y="120"/>
                    <a:pt x="960" y="60"/>
                  </a:cubicBezTo>
                  <a:cubicBezTo>
                    <a:pt x="1020" y="0"/>
                    <a:pt x="1060" y="60"/>
                    <a:pt x="1080" y="6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31" name="Line 33"/>
            <p:cNvSpPr>
              <a:spLocks noChangeShapeType="1"/>
            </p:cNvSpPr>
            <p:nvPr/>
          </p:nvSpPr>
          <p:spPr bwMode="auto">
            <a:xfrm flipV="1">
              <a:off x="7941" y="10566"/>
              <a:ext cx="1" cy="720"/>
            </a:xfrm>
            <a:prstGeom prst="line">
              <a:avLst/>
            </a:prstGeom>
            <a:noFill/>
            <a:ln w="9525">
              <a:solidFill>
                <a:srgbClr val="000000"/>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4132" name="Line 34"/>
            <p:cNvSpPr>
              <a:spLocks noChangeShapeType="1"/>
            </p:cNvSpPr>
            <p:nvPr/>
          </p:nvSpPr>
          <p:spPr bwMode="auto">
            <a:xfrm flipV="1">
              <a:off x="8181" y="10566"/>
              <a:ext cx="1" cy="720"/>
            </a:xfrm>
            <a:prstGeom prst="line">
              <a:avLst/>
            </a:prstGeom>
            <a:noFill/>
            <a:ln w="9525">
              <a:solidFill>
                <a:srgbClr val="000000"/>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4133" name="Line 35"/>
            <p:cNvSpPr>
              <a:spLocks noChangeShapeType="1"/>
            </p:cNvSpPr>
            <p:nvPr/>
          </p:nvSpPr>
          <p:spPr bwMode="auto">
            <a:xfrm flipV="1">
              <a:off x="8421" y="10566"/>
              <a:ext cx="1" cy="720"/>
            </a:xfrm>
            <a:prstGeom prst="line">
              <a:avLst/>
            </a:prstGeom>
            <a:noFill/>
            <a:ln w="9525">
              <a:solidFill>
                <a:srgbClr val="000000"/>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4134" name="Line 36"/>
            <p:cNvSpPr>
              <a:spLocks noChangeShapeType="1"/>
            </p:cNvSpPr>
            <p:nvPr/>
          </p:nvSpPr>
          <p:spPr bwMode="auto">
            <a:xfrm>
              <a:off x="6981" y="11166"/>
              <a:ext cx="36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35" name="Line 37"/>
            <p:cNvSpPr>
              <a:spLocks noChangeShapeType="1"/>
            </p:cNvSpPr>
            <p:nvPr/>
          </p:nvSpPr>
          <p:spPr bwMode="auto">
            <a:xfrm flipV="1">
              <a:off x="6981" y="9846"/>
              <a:ext cx="360" cy="12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graphicFrame>
        <p:nvGraphicFramePr>
          <p:cNvPr id="4098" name="Object 5"/>
          <p:cNvGraphicFramePr>
            <a:graphicFrameLocks noChangeAspect="1"/>
          </p:cNvGraphicFramePr>
          <p:nvPr/>
        </p:nvGraphicFramePr>
        <p:xfrm>
          <a:off x="7235825" y="4725988"/>
          <a:ext cx="1223963" cy="887412"/>
        </p:xfrm>
        <a:graphic>
          <a:graphicData uri="http://schemas.openxmlformats.org/presentationml/2006/ole">
            <mc:AlternateContent xmlns:mc="http://schemas.openxmlformats.org/markup-compatibility/2006">
              <mc:Choice xmlns:v="urn:schemas-microsoft-com:vml" Requires="v">
                <p:oleObj spid="_x0000_s4116" name="Equation" r:id="rId4" imgW="1054100" imgH="762000" progId="Equation.3">
                  <p:embed/>
                </p:oleObj>
              </mc:Choice>
              <mc:Fallback>
                <p:oleObj name="Equation" r:id="rId4" imgW="1054100" imgH="762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5825" y="4725988"/>
                        <a:ext cx="1223963" cy="887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9" name="Object 3"/>
          <p:cNvGraphicFramePr>
            <a:graphicFrameLocks noChangeAspect="1"/>
          </p:cNvGraphicFramePr>
          <p:nvPr/>
        </p:nvGraphicFramePr>
        <p:xfrm>
          <a:off x="8101013" y="2876550"/>
          <a:ext cx="863600" cy="465138"/>
        </p:xfrm>
        <a:graphic>
          <a:graphicData uri="http://schemas.openxmlformats.org/presentationml/2006/ole">
            <mc:AlternateContent xmlns:mc="http://schemas.openxmlformats.org/markup-compatibility/2006">
              <mc:Choice xmlns:v="urn:schemas-microsoft-com:vml" Requires="v">
                <p:oleObj spid="_x0000_s4117" name="Equation" r:id="rId6" imgW="723586" imgH="393529" progId="Equation.3">
                  <p:embed/>
                </p:oleObj>
              </mc:Choice>
              <mc:Fallback>
                <p:oleObj name="Equation" r:id="rId6" imgW="723586" imgH="393529"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01013" y="2876550"/>
                        <a:ext cx="863600" cy="465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46114991"/>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dirty="0" smtClean="0"/>
              <a:t>Simulation</a:t>
            </a:r>
          </a:p>
        </p:txBody>
      </p:sp>
      <p:sp>
        <p:nvSpPr>
          <p:cNvPr id="11267" name="Rectangle 3"/>
          <p:cNvSpPr>
            <a:spLocks noChangeArrowheads="1"/>
          </p:cNvSpPr>
          <p:nvPr/>
        </p:nvSpPr>
        <p:spPr bwMode="auto">
          <a:xfrm>
            <a:off x="0" y="3048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CA" altLang="en-US"/>
          </a:p>
        </p:txBody>
      </p:sp>
      <p:sp>
        <p:nvSpPr>
          <p:cNvPr id="11269" name="Rectangle 12"/>
          <p:cNvSpPr>
            <a:spLocks noChangeArrowheads="1"/>
          </p:cNvSpPr>
          <p:nvPr/>
        </p:nvSpPr>
        <p:spPr bwMode="auto">
          <a:xfrm>
            <a:off x="0" y="3810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2" name="TextBox 1"/>
          <p:cNvSpPr txBox="1"/>
          <p:nvPr/>
        </p:nvSpPr>
        <p:spPr>
          <a:xfrm>
            <a:off x="381000" y="3690878"/>
            <a:ext cx="4930650" cy="2554545"/>
          </a:xfrm>
          <a:prstGeom prst="rect">
            <a:avLst/>
          </a:prstGeom>
          <a:noFill/>
        </p:spPr>
        <p:txBody>
          <a:bodyPr wrap="square" rtlCol="0">
            <a:spAutoFit/>
          </a:bodyPr>
          <a:lstStyle/>
          <a:p>
            <a:r>
              <a:rPr lang="en-US" sz="2000" b="1" dirty="0" smtClean="0"/>
              <a:t>Experiments</a:t>
            </a:r>
            <a:endParaRPr lang="en-US" sz="2000" dirty="0"/>
          </a:p>
          <a:p>
            <a:r>
              <a:rPr lang="en-CA" sz="2000" dirty="0" smtClean="0"/>
              <a:t>- </a:t>
            </a:r>
            <a:r>
              <a:rPr lang="en-CA" sz="2000" dirty="0"/>
              <a:t>Are the seconds accurate</a:t>
            </a:r>
            <a:r>
              <a:rPr lang="en-CA" sz="2000" dirty="0" smtClean="0"/>
              <a:t>?</a:t>
            </a:r>
            <a:endParaRPr lang="en-US" sz="2000" dirty="0"/>
          </a:p>
          <a:p>
            <a:r>
              <a:rPr lang="en-CA" sz="2000" dirty="0"/>
              <a:t>- Does it increment properly</a:t>
            </a:r>
            <a:r>
              <a:rPr lang="en-CA" sz="2000" dirty="0" smtClean="0"/>
              <a:t>?</a:t>
            </a:r>
            <a:endParaRPr lang="en-US" sz="2000" dirty="0"/>
          </a:p>
          <a:p>
            <a:r>
              <a:rPr lang="en-CA" sz="2000" dirty="0" smtClean="0"/>
              <a:t>- Can </a:t>
            </a:r>
            <a:r>
              <a:rPr lang="en-CA" sz="2000" dirty="0"/>
              <a:t>you reset from any value</a:t>
            </a:r>
            <a:r>
              <a:rPr lang="en-CA" sz="2000" dirty="0" smtClean="0"/>
              <a:t>? </a:t>
            </a:r>
          </a:p>
          <a:p>
            <a:r>
              <a:rPr lang="en-US" sz="2000" dirty="0" smtClean="0"/>
              <a:t>- Does it restart?</a:t>
            </a:r>
          </a:p>
          <a:p>
            <a:endParaRPr lang="en-US" sz="2000" dirty="0" smtClean="0"/>
          </a:p>
          <a:p>
            <a:r>
              <a:rPr lang="en-US" sz="2000" b="1" dirty="0" smtClean="0"/>
              <a:t>Other Experiments within this Simulation’s Experimental Frame?</a:t>
            </a:r>
            <a:endParaRPr lang="en-US" sz="2000" b="1" dirty="0"/>
          </a:p>
        </p:txBody>
      </p:sp>
      <p:sp>
        <p:nvSpPr>
          <p:cNvPr id="3" name="TextBox 2"/>
          <p:cNvSpPr txBox="1"/>
          <p:nvPr/>
        </p:nvSpPr>
        <p:spPr>
          <a:xfrm>
            <a:off x="5743901" y="3685809"/>
            <a:ext cx="2971800" cy="1569660"/>
          </a:xfrm>
          <a:prstGeom prst="rect">
            <a:avLst/>
          </a:prstGeom>
          <a:noFill/>
        </p:spPr>
        <p:txBody>
          <a:bodyPr wrap="square" rtlCol="0">
            <a:spAutoFit/>
          </a:bodyPr>
          <a:lstStyle/>
          <a:p>
            <a:r>
              <a:rPr lang="en-CA" b="1" dirty="0" smtClean="0"/>
              <a:t>Assumptions</a:t>
            </a:r>
          </a:p>
          <a:p>
            <a:pPr marL="342900" indent="-342900">
              <a:buFontTx/>
              <a:buChar char="-"/>
            </a:pPr>
            <a:r>
              <a:rPr lang="en-CA" dirty="0" smtClean="0"/>
              <a:t>60 seconds max</a:t>
            </a:r>
          </a:p>
          <a:p>
            <a:pPr marL="342900" indent="-342900">
              <a:buFontTx/>
              <a:buChar char="-"/>
            </a:pPr>
            <a:r>
              <a:rPr lang="en-CA" dirty="0" smtClean="0"/>
              <a:t>Perfect first 12 s</a:t>
            </a:r>
          </a:p>
          <a:p>
            <a:pPr marL="342900" indent="-342900">
              <a:buFontTx/>
              <a:buChar char="-"/>
            </a:pPr>
            <a:r>
              <a:rPr lang="en-CA" dirty="0" smtClean="0"/>
              <a:t>Start: 0 </a:t>
            </a:r>
            <a:r>
              <a:rPr lang="en-CA" dirty="0"/>
              <a:t>or 1</a:t>
            </a:r>
            <a:r>
              <a:rPr lang="en-CA" dirty="0" smtClean="0"/>
              <a:t>?</a:t>
            </a:r>
            <a:endParaRPr lang="en-US" dirty="0"/>
          </a:p>
        </p:txBody>
      </p:sp>
      <p:grpSp>
        <p:nvGrpSpPr>
          <p:cNvPr id="34" name="Group 3"/>
          <p:cNvGrpSpPr>
            <a:grpSpLocks noChangeAspect="1"/>
          </p:cNvGrpSpPr>
          <p:nvPr/>
        </p:nvGrpSpPr>
        <p:grpSpPr bwMode="auto">
          <a:xfrm>
            <a:off x="1676400" y="381000"/>
            <a:ext cx="7848600" cy="3643312"/>
            <a:chOff x="1701" y="8286"/>
            <a:chExt cx="7680" cy="3600"/>
          </a:xfrm>
        </p:grpSpPr>
        <p:sp>
          <p:nvSpPr>
            <p:cNvPr id="35" name="AutoShape 4"/>
            <p:cNvSpPr>
              <a:spLocks noChangeAspect="1" noChangeArrowheads="1"/>
            </p:cNvSpPr>
            <p:nvPr/>
          </p:nvSpPr>
          <p:spPr bwMode="auto">
            <a:xfrm>
              <a:off x="1701" y="8286"/>
              <a:ext cx="7680" cy="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lgDash"/>
                  <a:miter lim="800000"/>
                  <a:headEnd/>
                  <a:tailEnd/>
                </a14:hiddenLine>
              </a:ext>
            </a:extLst>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CA" altLang="en-US"/>
            </a:p>
          </p:txBody>
        </p:sp>
        <p:sp>
          <p:nvSpPr>
            <p:cNvPr id="36" name="Text Box 5"/>
            <p:cNvSpPr txBox="1">
              <a:spLocks noChangeArrowheads="1"/>
            </p:cNvSpPr>
            <p:nvPr/>
          </p:nvSpPr>
          <p:spPr bwMode="auto">
            <a:xfrm>
              <a:off x="6141" y="10326"/>
              <a:ext cx="1560" cy="4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ko-KR" sz="1600">
                  <a:ea typeface="Batang" panose="02030600000101010101" pitchFamily="18" charset="-127"/>
                </a:rPr>
                <a:t>Approximation</a:t>
              </a:r>
              <a:endParaRPr lang="en-US" altLang="en-US" sz="1600"/>
            </a:p>
          </p:txBody>
        </p:sp>
        <p:sp>
          <p:nvSpPr>
            <p:cNvPr id="37" name="Text Box 6"/>
            <p:cNvSpPr txBox="1">
              <a:spLocks noChangeArrowheads="1"/>
            </p:cNvSpPr>
            <p:nvPr/>
          </p:nvSpPr>
          <p:spPr bwMode="auto">
            <a:xfrm>
              <a:off x="3742" y="9006"/>
              <a:ext cx="1320"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ko-KR" sz="1600">
                  <a:ea typeface="Batang" panose="02030600000101010101" pitchFamily="18" charset="-127"/>
                </a:rPr>
                <a:t>Results</a:t>
              </a:r>
              <a:endParaRPr lang="en-US" altLang="en-US" sz="1600"/>
            </a:p>
          </p:txBody>
        </p:sp>
        <p:sp>
          <p:nvSpPr>
            <p:cNvPr id="38" name="Text Box 7"/>
            <p:cNvSpPr txBox="1">
              <a:spLocks noChangeArrowheads="1"/>
            </p:cNvSpPr>
            <p:nvPr/>
          </p:nvSpPr>
          <p:spPr bwMode="auto">
            <a:xfrm>
              <a:off x="3621" y="8406"/>
              <a:ext cx="1320" cy="4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ko-KR" sz="1600">
                  <a:ea typeface="Batang" panose="02030600000101010101" pitchFamily="18" charset="-127"/>
                </a:rPr>
                <a:t>Experiment</a:t>
              </a:r>
              <a:endParaRPr lang="en-US" altLang="en-US" sz="1600"/>
            </a:p>
          </p:txBody>
        </p:sp>
        <p:sp>
          <p:nvSpPr>
            <p:cNvPr id="39" name="Text Box 8"/>
            <p:cNvSpPr txBox="1">
              <a:spLocks noChangeArrowheads="1"/>
            </p:cNvSpPr>
            <p:nvPr/>
          </p:nvSpPr>
          <p:spPr bwMode="auto">
            <a:xfrm>
              <a:off x="1941" y="8647"/>
              <a:ext cx="1560" cy="598"/>
            </a:xfrm>
            <a:prstGeom prst="rect">
              <a:avLst/>
            </a:prstGeom>
            <a:solidFill>
              <a:srgbClr val="FFFFFF"/>
            </a:solidFill>
            <a:ln w="9525">
              <a:solidFill>
                <a:srgbClr val="000000"/>
              </a:solidFill>
              <a:miter lim="800000"/>
              <a:headEnd/>
              <a:tailEnd/>
            </a:ln>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ko-KR" sz="1600">
                  <a:ea typeface="Batang" panose="02030600000101010101" pitchFamily="18" charset="-127"/>
                </a:rPr>
                <a:t>Experimental Frame</a:t>
              </a:r>
              <a:endParaRPr lang="en-US" altLang="en-US" sz="1600"/>
            </a:p>
          </p:txBody>
        </p:sp>
        <p:sp>
          <p:nvSpPr>
            <p:cNvPr id="40" name="Oval 9"/>
            <p:cNvSpPr>
              <a:spLocks noChangeArrowheads="1"/>
            </p:cNvSpPr>
            <p:nvPr/>
          </p:nvSpPr>
          <p:spPr bwMode="auto">
            <a:xfrm>
              <a:off x="5181" y="8647"/>
              <a:ext cx="1680" cy="479"/>
            </a:xfrm>
            <a:prstGeom prst="ellipse">
              <a:avLst/>
            </a:prstGeom>
            <a:solidFill>
              <a:srgbClr val="FFFFFF"/>
            </a:solidFill>
            <a:ln w="9525">
              <a:solidFill>
                <a:srgbClr val="000000"/>
              </a:solidFill>
              <a:round/>
              <a:headEnd/>
              <a:tailEnd/>
            </a:ln>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ko-KR" sz="1600">
                  <a:ea typeface="Batang" panose="02030600000101010101" pitchFamily="18" charset="-127"/>
                </a:rPr>
                <a:t>   Entity</a:t>
              </a:r>
              <a:endParaRPr lang="en-US" altLang="en-US" sz="1600"/>
            </a:p>
          </p:txBody>
        </p:sp>
        <p:sp>
          <p:nvSpPr>
            <p:cNvPr id="41" name="Line 10"/>
            <p:cNvSpPr>
              <a:spLocks noChangeShapeType="1"/>
            </p:cNvSpPr>
            <p:nvPr/>
          </p:nvSpPr>
          <p:spPr bwMode="auto">
            <a:xfrm>
              <a:off x="3501" y="8766"/>
              <a:ext cx="180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 name="Line 11"/>
            <p:cNvSpPr>
              <a:spLocks noChangeShapeType="1"/>
            </p:cNvSpPr>
            <p:nvPr/>
          </p:nvSpPr>
          <p:spPr bwMode="auto">
            <a:xfrm flipH="1">
              <a:off x="3501" y="9006"/>
              <a:ext cx="180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 name="Text Box 12"/>
            <p:cNvSpPr txBox="1">
              <a:spLocks noChangeArrowheads="1"/>
            </p:cNvSpPr>
            <p:nvPr/>
          </p:nvSpPr>
          <p:spPr bwMode="auto">
            <a:xfrm>
              <a:off x="3621" y="9485"/>
              <a:ext cx="1320" cy="4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ko-KR" sz="1600">
                  <a:ea typeface="Batang" panose="02030600000101010101" pitchFamily="18" charset="-127"/>
                </a:rPr>
                <a:t>Query</a:t>
              </a:r>
              <a:endParaRPr lang="en-US" altLang="en-US" sz="1600"/>
            </a:p>
          </p:txBody>
        </p:sp>
        <p:sp>
          <p:nvSpPr>
            <p:cNvPr id="44" name="Text Box 13"/>
            <p:cNvSpPr txBox="1">
              <a:spLocks noChangeArrowheads="1"/>
            </p:cNvSpPr>
            <p:nvPr/>
          </p:nvSpPr>
          <p:spPr bwMode="auto">
            <a:xfrm>
              <a:off x="1941" y="9726"/>
              <a:ext cx="1560" cy="598"/>
            </a:xfrm>
            <a:prstGeom prst="rect">
              <a:avLst/>
            </a:prstGeom>
            <a:solidFill>
              <a:srgbClr val="FFFFFF"/>
            </a:solidFill>
            <a:ln w="9525">
              <a:solidFill>
                <a:srgbClr val="000000"/>
              </a:solidFill>
              <a:miter lim="800000"/>
              <a:headEnd/>
              <a:tailEnd/>
            </a:ln>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ko-KR" sz="1600">
                  <a:ea typeface="Batang" panose="02030600000101010101" pitchFamily="18" charset="-127"/>
                </a:rPr>
                <a:t>Model's Exp. Frame</a:t>
              </a:r>
              <a:endParaRPr lang="en-US" altLang="en-US" sz="1600"/>
            </a:p>
          </p:txBody>
        </p:sp>
        <p:sp>
          <p:nvSpPr>
            <p:cNvPr id="45" name="Oval 14"/>
            <p:cNvSpPr>
              <a:spLocks noChangeArrowheads="1"/>
            </p:cNvSpPr>
            <p:nvPr/>
          </p:nvSpPr>
          <p:spPr bwMode="auto">
            <a:xfrm>
              <a:off x="5181" y="9726"/>
              <a:ext cx="1800" cy="479"/>
            </a:xfrm>
            <a:prstGeom prst="ellipse">
              <a:avLst/>
            </a:prstGeom>
            <a:solidFill>
              <a:srgbClr val="FFFFFF"/>
            </a:solidFill>
            <a:ln w="9525">
              <a:solidFill>
                <a:srgbClr val="000000"/>
              </a:solidFill>
              <a:round/>
              <a:headEnd/>
              <a:tailEnd/>
            </a:ln>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ko-KR" sz="1600" dirty="0">
                  <a:ea typeface="Batang" panose="02030600000101010101" pitchFamily="18" charset="-127"/>
                </a:rPr>
                <a:t>   </a:t>
              </a:r>
              <a:r>
                <a:rPr lang="en-US" altLang="ko-KR" sz="1600" dirty="0" smtClean="0">
                  <a:ea typeface="Batang" panose="02030600000101010101" pitchFamily="18" charset="-127"/>
                </a:rPr>
                <a:t>y(t)=x(t)+1 </a:t>
              </a:r>
              <a:endParaRPr lang="en-US" altLang="en-US" sz="1600" dirty="0"/>
            </a:p>
          </p:txBody>
        </p:sp>
        <p:sp>
          <p:nvSpPr>
            <p:cNvPr id="46" name="Line 15"/>
            <p:cNvSpPr>
              <a:spLocks noChangeShapeType="1"/>
            </p:cNvSpPr>
            <p:nvPr/>
          </p:nvSpPr>
          <p:spPr bwMode="auto">
            <a:xfrm>
              <a:off x="3501" y="9845"/>
              <a:ext cx="180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 name="Line 16"/>
            <p:cNvSpPr>
              <a:spLocks noChangeShapeType="1"/>
            </p:cNvSpPr>
            <p:nvPr/>
          </p:nvSpPr>
          <p:spPr bwMode="auto">
            <a:xfrm>
              <a:off x="5901" y="9126"/>
              <a:ext cx="1" cy="600"/>
            </a:xfrm>
            <a:prstGeom prst="line">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 name="Line 17"/>
            <p:cNvSpPr>
              <a:spLocks noChangeShapeType="1"/>
            </p:cNvSpPr>
            <p:nvPr/>
          </p:nvSpPr>
          <p:spPr bwMode="auto">
            <a:xfrm>
              <a:off x="2661" y="9246"/>
              <a:ext cx="0" cy="480"/>
            </a:xfrm>
            <a:prstGeom prst="line">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 name="Text Box 20"/>
            <p:cNvSpPr txBox="1">
              <a:spLocks noChangeArrowheads="1"/>
            </p:cNvSpPr>
            <p:nvPr/>
          </p:nvSpPr>
          <p:spPr bwMode="auto">
            <a:xfrm>
              <a:off x="3742" y="11285"/>
              <a:ext cx="1439" cy="6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ko-KR" sz="1600">
                  <a:ea typeface="Batang" panose="02030600000101010101" pitchFamily="18" charset="-127"/>
                </a:rPr>
                <a:t>Approximate Results</a:t>
              </a:r>
              <a:endParaRPr lang="en-US" altLang="en-US" sz="1600"/>
            </a:p>
          </p:txBody>
        </p:sp>
        <p:sp>
          <p:nvSpPr>
            <p:cNvPr id="52" name="Text Box 21"/>
            <p:cNvSpPr txBox="1">
              <a:spLocks noChangeArrowheads="1"/>
            </p:cNvSpPr>
            <p:nvPr/>
          </p:nvSpPr>
          <p:spPr bwMode="auto">
            <a:xfrm>
              <a:off x="3621" y="10446"/>
              <a:ext cx="1320" cy="7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ko-KR" sz="1600">
                  <a:ea typeface="Batang" panose="02030600000101010101" pitchFamily="18" charset="-127"/>
                </a:rPr>
                <a:t>Computed Query</a:t>
              </a:r>
              <a:endParaRPr lang="en-US" altLang="en-US" sz="1600"/>
            </a:p>
          </p:txBody>
        </p:sp>
        <p:sp>
          <p:nvSpPr>
            <p:cNvPr id="53" name="Text Box 22"/>
            <p:cNvSpPr txBox="1">
              <a:spLocks noChangeArrowheads="1"/>
            </p:cNvSpPr>
            <p:nvPr/>
          </p:nvSpPr>
          <p:spPr bwMode="auto">
            <a:xfrm>
              <a:off x="1941" y="10926"/>
              <a:ext cx="1560" cy="598"/>
            </a:xfrm>
            <a:prstGeom prst="rect">
              <a:avLst/>
            </a:prstGeom>
            <a:solidFill>
              <a:srgbClr val="FFFFFF"/>
            </a:solidFill>
            <a:ln w="9525">
              <a:solidFill>
                <a:srgbClr val="000000"/>
              </a:solidFill>
              <a:miter lim="800000"/>
              <a:headEnd/>
              <a:tailEnd/>
            </a:ln>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ko-KR" sz="1600">
                  <a:ea typeface="Batang" panose="02030600000101010101" pitchFamily="18" charset="-127"/>
                </a:rPr>
                <a:t>Computation Exp. Frame</a:t>
              </a:r>
              <a:endParaRPr lang="en-US" altLang="en-US" sz="1600"/>
            </a:p>
          </p:txBody>
        </p:sp>
        <p:sp>
          <p:nvSpPr>
            <p:cNvPr id="54" name="Oval 23"/>
            <p:cNvSpPr>
              <a:spLocks noChangeArrowheads="1"/>
            </p:cNvSpPr>
            <p:nvPr/>
          </p:nvSpPr>
          <p:spPr bwMode="auto">
            <a:xfrm>
              <a:off x="5181" y="10926"/>
              <a:ext cx="1680" cy="479"/>
            </a:xfrm>
            <a:prstGeom prst="ellipse">
              <a:avLst/>
            </a:prstGeom>
            <a:solidFill>
              <a:srgbClr val="FFFFFF"/>
            </a:solidFill>
            <a:ln w="9525">
              <a:solidFill>
                <a:srgbClr val="000000"/>
              </a:solidFill>
              <a:round/>
              <a:headEnd/>
              <a:tailEnd/>
            </a:ln>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ko-KR" sz="1600">
                  <a:ea typeface="Batang" panose="02030600000101010101" pitchFamily="18" charset="-127"/>
                </a:rPr>
                <a:t>   Compute</a:t>
              </a:r>
              <a:endParaRPr lang="en-US" altLang="en-US" sz="1600"/>
            </a:p>
          </p:txBody>
        </p:sp>
        <p:sp>
          <p:nvSpPr>
            <p:cNvPr id="55" name="Line 24"/>
            <p:cNvSpPr>
              <a:spLocks noChangeShapeType="1"/>
            </p:cNvSpPr>
            <p:nvPr/>
          </p:nvSpPr>
          <p:spPr bwMode="auto">
            <a:xfrm>
              <a:off x="3501" y="11045"/>
              <a:ext cx="180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 name="Line 25"/>
            <p:cNvSpPr>
              <a:spLocks noChangeShapeType="1"/>
            </p:cNvSpPr>
            <p:nvPr/>
          </p:nvSpPr>
          <p:spPr bwMode="auto">
            <a:xfrm flipH="1">
              <a:off x="3501" y="11285"/>
              <a:ext cx="180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 name="Line 28"/>
            <p:cNvSpPr>
              <a:spLocks noChangeShapeType="1"/>
            </p:cNvSpPr>
            <p:nvPr/>
          </p:nvSpPr>
          <p:spPr bwMode="auto">
            <a:xfrm>
              <a:off x="5901" y="10206"/>
              <a:ext cx="1" cy="720"/>
            </a:xfrm>
            <a:prstGeom prst="line">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 name="Line 29"/>
            <p:cNvSpPr>
              <a:spLocks noChangeShapeType="1"/>
            </p:cNvSpPr>
            <p:nvPr/>
          </p:nvSpPr>
          <p:spPr bwMode="auto">
            <a:xfrm>
              <a:off x="2661" y="10326"/>
              <a:ext cx="1" cy="600"/>
            </a:xfrm>
            <a:prstGeom prst="line">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pic>
        <p:nvPicPr>
          <p:cNvPr id="6146" name="Picture 2" descr="1.jpg (852×48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5881" y="431904"/>
            <a:ext cx="1943720" cy="1095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804159"/>
      </p:ext>
    </p:extLst>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6" descr="https://encrypted-tbn3.gstatic.com/images?q=tbn:ANd9GcRlLf2FvZJkNKZdaeqtcgcVkU73s78UYH2Zm1Cufh7vg_zJMd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938" y="1557338"/>
            <a:ext cx="2447925"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16" descr="https://encrypted-tbn2.gstatic.com/images?q=tbn:ANd9GcQjaao5d9K5_oga82xxYVy65jAFkaCDbI_48mtj5X4RouC0Trx6f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26" descr="http://usnaorbust.files.wordpress.com/2009/08/08graduation_04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2997200"/>
            <a:ext cx="1851025" cy="275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24" descr="http://t3.gstatic.com/images?q=tbn:ANd9GcRWGk7q0F1xaDjZZjnMpgcvlqyRkDQkX28gBGIuMXvUCYgP3y2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163" y="1557338"/>
            <a:ext cx="2416175"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2" descr="http://3d-car-shows.com/wp-content/uploads/2013/07/Renault-Manufacturing-Plant-2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975" y="1844675"/>
            <a:ext cx="2484438"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4" descr="http://www.monier.co.uk/uploads/pics/Production_plant_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3438" y="0"/>
            <a:ext cx="2992437"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6" descr="http://mags2304.files.wordpress.com/2012/02/wireless-communication-connection-1000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66950" y="1628775"/>
            <a:ext cx="180022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8" descr="http://ecatreport.com/wp-content/uploads/2012/05/satellite-communications.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8438" y="5013325"/>
            <a:ext cx="2609851"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0" descr="http://grmsolutions.net/wp-content/uploads/2012/04/Telecom-1024x685.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68538" y="0"/>
            <a:ext cx="2735262"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12" descr="http://upload.wikimedia.org/wikipedia/commons/a/a0/Datacenter-telecom.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11863" y="2781300"/>
            <a:ext cx="3132137"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4" descr="https://encrypted-tbn1.gstatic.com/images?q=tbn:ANd9GcSg_9snCmc-MAysYjRgES0eXHAy_DlCd24lA9LWAiphq5TD-hIa"/>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11863" y="4827588"/>
            <a:ext cx="3132137"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18" descr="http://www.faa.gov/air_traffic/briefing/media/keeping_americas_skies_safe.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7313" y="3346450"/>
            <a:ext cx="2427288"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Picture 22" descr="https://encrypted-tbn2.gstatic.com/images?q=tbn:ANd9GcShOIhtzjRQkBscUEWgOY8q1saI-_90qnuKxXrGrVh8lv2Q7ysy"/>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05713" y="0"/>
            <a:ext cx="1538287"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9" name="AutoShape 28" descr="data:image/jpeg;base64,/9j/4AAQSkZJRgABAQAAAQABAAD/2wCEAAkGBhQQEBQUEhQUFRQUFxQVFxQXFRQUFBYVFxQVGBUXFRUXHCYeFxkjGRQWHy8gJScpLCwsFR4xNTAqNSYrLCkBCQoKDgwOGg8PGi8kHSQyLCw0LSw1MiwsLC8sLCkpNCwpLCwvKiwsLCwsLCwsKSwsLCksLCksLCwpLCwsLCksLP/AABEIAQcAwAMBIgACEQEDEQH/xAAcAAEAAQUBAQAAAAAAAAAAAAAABQECAwQGBwj/xABCEAABAwIDBgQDBQUGBgMAAAABAAIRAyEEEjEFBiJBUWETcYGRBzKhFLHB0fAjQlJy4TNigpKz8RUlQ4OiwggWJP/EABoBAAIDAQEAAAAAAAAAAAAAAAAEAgMFAQb/xAAvEQACAgICAQMCBAUFAAAAAAAAAQIRAwQSITEFIkETUWGR4fAUMkKh8SNxgbHR/9oADAMBAAIRAxEAPwDw1ERABERABERABERABERABERABERABERABERABERABERABERABERABERABERABERABERABERABERABERABERABERABERABERABERABERABERABERABERABERABERABFLbvbJFd7s3ysbJvFzpf9aLX2vs/wAGpl5EBw8j/UFBy+6NFERB0IiIAIiIAIiIAIiIAIiIAKqoqoAoiqqIAIiIAIiIAIiIA67cocD9LuANtfl+kF3qQtj4oYZrKuHDQBNGbCP33fktbcbEtGdr2uIlp4dbgjr1AWz8WMa1+MpsY1zW06FIcWpLpqE66Q8KS/lZXXvOJREUSwIiIAIiIAIiIAIiIAIiIAK6FaruSDqKFUVSqIOBERABFVEAURVVEAdPuXRLi/o4sbPqZ+9ZPie+dp1f5aI9PBYm5zmi5JHHM5SbAf1+qwfEJ4OPqEGQW0vpTaPwUk/aRr3HNoqookiiKqIAoiqiAKIqogCiIiACIiACv5KxX8gg6ihVqviyMpyUAWopnDbIpEw57s1rNDBr5nutg7FwwnNUqtiJ4WEiTawKh9RHaOeRdH/wXCH/AK9Wb28KdJnn2PsojaWHpsdFN1R2sl7Az2Emea6pJnDTRVRSA7LdABtBxnV15IiLDqobfKPtlSLginfX/ptXbbgg/YhoBns6YtnIv0MyuX+JbY2nWHQUv9FiEurOfNHLoqwiCRRFVFwCiKqICiiKqIAtREXSIREQAWQ6D1WNZHaD1+9cJL5Ktbb9dlfhgMwnqLRynzVtPQ/rmr8KeIWvIi/dcZ37E4KDC67spOpyW+UTztZX44Nay7pOVg0IkZtZBMmJjsVQkGA4HXrqYaDqP1CsxlYRpPC2I6ZuUt7A9iUun2TaMYwYOSCJjq4SJcDq3p96x/YvFe685ZBuQbSebb3lBkOUX0+a38RgfKtnCNaXPiWxnEWMjzgdApN0RogsVRDHloMxY+axLa2if2jraE+t9VrK5PoKPVtyqtJmBph8ftHCR/Eczss/5fdcf8SnztOv/wBr1/Y01024WDfVwrIDXQ9wbMTwuBGpEQ5068yuR37z/wDEK/iRnlsxEf2bI07Qp/0kEvcQCIqqJZRSEVUQFFEVUXAooqK5UXQosREXSoIiIAqFmeOFvksCz1BZvkuMnHwxTsDHbksmFccw01F4H5K2lTkO8h94WXD4Y52iNT0UW12S76JWs6A2zTrHKwAPXzWrWxWWwAFm9fXmstbAOOTiEOmLOtxRB9pWu/BGxN9Oup0lUKixro2cC5rvna0aR89pNieLv7LYw1Iuq5S1rTMSJtNrAkytSgCH8MgG55zzm/qt7A41x+cwW5Y5cIcDcA8hN+57IZEisWKTnE535r/uCNfNR8KSwmBNSrl0JdEROpPuslbZJbXFMgjiAIg+f3SVZF10DPUfhfRP2XDxIE1SbgSczL5TqO68++JI/wCaYn+Zn+lTXr+ynsw9Cg5ga1r6j81O3CHhxZAHyiWAR/f8lxnxH2NSq4Q4sNa3E56Zq8Vy3L4ZGWeTgw6TqmH4KYvs8tRVhFUXUUhIV0KkIO0URVhIXTlFqKsIg4YkRFIpCIiAKhbFbRvYBY8PSzOAXqWw/hFVxeGFdmUgiA2YJgKSg5dolyUV2ea4dnC60CNT5jssmCA8Rg5Trf8AELr949wa+CZNVoaHAgaH5SPbzXL4emBVZ0n+HkqZpxtMsTtIk/EgU8vV9ptqbG91ZjrgcUABnPUjNpfnf2V2KAPhkmCQTMkTcmRHcpVy6ESco5kTYme90rfdl1dChVdLecgWzNkiT39FtbNoOBfMuaZ4iWubz7/r0WnTok3iMmsh825CLnutnZrgwug8JnlUBkg3uP0Ap30R4jY2HLMXnLo4jBgmDNgR5W812O1NnUnuDnODXggtAHnGoublchuvTbVxb2y4yH5W8UFxOsizQOp6qW25Tq0nB7rxobR6BL5NhwmoDetqLN3Z2mNLRh6GUD+1oCecA9deSid967TsuoLZi2j5/NTK5v8A+01n0W0jHC5rw+OIZdOy0qz3VDJJd6+yvlspFkfSsttydI5GFWF1bcC17CHD6adx0XMPZBI6EruPMsl/gU59aWF1IxwqQsmVUyq6xeiyEhXQqQu2cothUIV0Ki6cowIrntgkK1TFgiIgDNh6mUgr0rYXxOxGEp+Gx8NAnLAIBIEleYt1W1WdDyhTlF9E1FSid/vDv7XxtPLUeXNgOy6XkiRC5Ki6azLHXmei1sHVJEcra3jit6SVtYFp8enYTOka3Hb6qicm22y6MUkqJTH03EMA0/wjUnpf7lixZqdWNADTrED2ut7F0m5aZOaIOhAJMntp+axY7DsbmlriWhkCTFxcm2gSaff7+4y49Go7GQ4ZtD/De/r1N/VbWDqNcQ64HMSJBvHLn181jdh6c87xflf0VG87XjS0D0hSlKkSx4uRIYE0qDy+hd3Jzm3AIId5TKria5qHiOaLei1KMrapMSGR27fk9jp6kMKtfJq+FBWxQpq9lHijqt2hhVXPJSNF4UyOx+IFGmTz5DuuQXbbcwjjSIY2SdRzjnC45+Gc3VpHK4IT2lJOLfyeT9XxSjlX2oxQqEK+Eyp6zEoxwkK4hUXSNFkKhV8K0hdImoiqGqoKuFC1VVFUBAGfCYVzyMrXOuNGk9+XYFbTqLpNuZ/d8/yPsseAqPzNa12WCTPTrcX5L1fdjcoYzBmualBjqbagcBLXvEOcS+P5yJ7DohY3PwWcuKPOMM3g0g2uQADxfkfos+Cpft2X5m+YHpzn6dl3mL+HrKWzm4l9ZkuHDTjvFjqdFxeGY0V2SRc2ImI5/VK5IuDpjOOSkiQqERTF4DTe/V2h9gsOLBJt0YbkG4bcX1W5iKRIYACIBFhbU+6x45wkZpuG2jTh1uf1dI8nY5GJpXltuQsW9/JZqWCcdRc9gs7dcsgAkaO8+/b6LpsPSY1o5lLbGw8dKjb9P1oTblL4Ofo7PJ62hSGHwV1K06PFcWWyygBNikJ5pv4PQXCHgin4QDUXWSlRW79kLrlb+G2Roo912cnsKK7ZEHCSsOM2OKtJzTzBv07rq27NHRaG26fg4aq/mGOi03i1uip5SUlxffQlk24zi0/B4u9kEosrmqmRess8a0YCFbCzOarYUkytowlUKyFqktkbG8aSbAfUolNQVsI43N0iAeHNsQR52VpE+qn9tbPfQmm5wtbSRFjLSRooerhi2Jm91bDIpq0V5teWN15RgIVAs1Ohm6K2o2CfvVli7g0rMuEdDp6SpfD7x1GCA6B2soelofJUaFG2n0XL+Wjq2bzuq0cjy4hhsJkQZNgbAyPqrdnkOxFOxgh0zAIEddIhaez6rfCeAyHB1OxNjwuHbneFJ7GH/wCmmSABxc5E9RJ/HklJ9t3++hmKpE5jA1hYLg5DrEXBiOuv3LSxuHlzrxESSQCDGnqp7F0GktaQDlbmBAkGZsbjldaOOwoc50W+ToRZouL9/v6LPun5/djMf9iKdSY90zLo7xofz+iktmtOuomFiGEAqAQf3SXACI0ix0spChSLWSBzFuQB0Ko2ZdJG16ffK+yeo1GyB20UnQwWawCg8BgjWqxENGq9D2DgQIPRZ+bPJJRh5ZZv5lgXT7Ofds0tFx9Ft4LBE8jZdccK15uFs0sExkwF3Ho7e105Lj9/0MHJ6k+NNdnCbR2rQw5is8UydJmD1j6e68v323s+1VMlEuFJsjWM56kDUdAun+MGGd41NzTNEAtHaoZJ8xAF+y80cxMaWjDC+cncvzX/AAXObcU/ua7gsZatlzFfQwL6hAa0me1vdbPNLtlHFvpGjlUzgN1X1GZnS2dBH39FIbH3cqU8TTNRoyzfnyXo7sCMuiR2Nxx6x/mN4NVPvIecjdWBAg9St/CbMFIQAurZgQ2ZWtiMMAs+WzKXTY/HBGPhHOb/APw1quxNQ4RlR0APcx0DNmHzUXTDgNCDBB0lQe7vw3xWMoV8rYqUxmYx0te5wngAdFjDhPJzIPMj0nZ2+letUDmlwE8LZnQQZ5GV3+ycXWe0OcBGhblAI7g81t608n01F/B57YiscrflqvJ8vbP3WxVau3DNovFRwDg0gtsRILp0EwJPNa+3t3K+BqCniWGm8tD4MGx008j7L7B+ysz58oz5S3NF8pIcRPSRK8j/APkFg2mnSqQMw4Zi5GsT0uU+nJO/gU5xkqo8KboVc1XNZw+q6TdjdcV4fUnLy7rmXLHHHlIvxYpTaSMex9luyuIflc4BwM6gTIExe48lO7FoVBXYS5xIzD5hMZSRJzG2tuwU3XwDafggWbD2wCB3HPzW1R2Y3Ox4kuFvmBgOJBtPQ/VY8t2338mmtWkUxVGTSsb04EFoIEdhBtGvRRe25ZUy5QeIAE2c4Q2NIvy7roMXgGtcAW2DSAbEkACAdeq0cdgCKhIzAh3CCZAHCCQALH/dcjLk7RBLi+zDgaOjXFszBGZ5aHCOGS7W4E6TZdBT2a11IiYPCBGovCjcDgHAnKDksQIMmScwk9YHsFPYMiwi8h14J0vzSe3jnPxfQ/hycI9NEnszZnht0udV0OzaOX2UfhXZrQp3DU+SyteEsuVNmXt5pO+QIPJZqdYljucT9yyGgjcPAPcfgvT6+rmw5L+DKcos5DaOzW1SC8A5SSAb3uPxXk+9O6z6VWo9jB4UkiDoOdui9lrMymTovOd8N6mO8SixubVpcDAuLws6DlGXtN/E1KNS8HAYKg11RrXaOIHuQvUdn7sNpNZlGg+n5rzGjSOcW5hesbI2jmY1riCQANZJjqpbkvHZdgTSbSMv2MDkJWcjhSo+6tNayzuVDFtmnVWpWC2cVXlRmMxGUX0VVtukNx8dkLuVjwHhpFjEL2vZNVrqYymYXhG67LTzC9U3c2gQSOoHvzXoY7ihk4MyfUNG1zR2lNq83+MGMpsFLxKTaobxFjnZQfP9cl6Dg6hIura+Bp1KjXOa1xbMSAY0nXT+gWhzWSFI8+vZI+VcdWZ42agxlJjhPhis14mCDBMQLmByUxszEfs4MakFoaXEtObXIHW4WewFhc+4b77q08VTaA0BzJyxZcPhtjYqg67+AaCLRPukdjbWJ8HHx+L/APDS18f1VyUv7HO7U2i8togNqfO3i8Gq3kS4S8NGnfkV0WDwjwWcJBhskxrm0+bqpPG4Vz8PJGkOEHoZ59QpKhhg5rTe4BHqFkzy8kuMaNJLjfJ2QG1KrW1AMwN3WzdIFhy8lp4xpcSQRctdpI6x31PXRX7V2S11YnjcSTMtLQOIAmRHIahWPwz3OysDiIaYMaw0xJPU6puGWMV2yh422qMuGY6WROXplN7m+nVdBg6QLgIvJ5WChcFRc5zYY3P8ov3NpmFPbL2ZVZWBc2GzxEHkdJ9Uvlzcn1/2MOMYQdvs7LBYSNVINpQtOmwtMrepulP+mRxtcZKpHmszbdlwVVRAt8XIHbjTBA5ryLbO6TmYoMY6W1CSCeXUea9h2sXGcrc1/JQ1TYUkPcLkg6yQecLzObksknE3tWcYwSmedbP3FeXS82HaF1Ozt3xRENJuurq4eNBZaz6SSyuTfuGY7K/pVEYzAkgz6K12BDRopZrIWtiiq6SRKOaTdHO4nB63UPiqEyF0eLaoPGNAKoun0akHyj2R+xKLaVSNGEA3Onn68l3GyKAqOGQixt/uvM8RtVjqIYXtl8EvAMtLSCARGinNzdpQBLzmJAA8zaY81rxhFe7IT3ME5xbge14enDR1Ue3ajPthokgPyB4HMg5h/wChVMBtIhrjU0Y2SbzETMLV3VrOquxFZ8ftKnBqCKbWjK0z3LjbqVsxlF8Iwf4/keJeOUeUpfuyZqUgei062z2VJAgxZwsY7HobqSLJ6ey0sDskU/EJOZ1So55dlDTBgNbbXKxrWzzDQp5daM34KoZHHwyOxWyhkLexAHoouhR/ZNtcCPa34LqK2zmuBEuE9HOHtBsoGlhRSFRgnhe7Uucb31cSVh7es8XdUjQwZ+XVnLbRw9RztBoR8xkjMO1lXDYI6O1IAlpPSNfRSOON9P1Mq9lcW8vxKyuVto2U2opmxs3YtOwIU4zZnA5upIIBtpy9VD4TakVGsy2JAzA9ey66kyy1NDXjmsx93JkjJciws0lXtZCvISF6GOvGMrRlNgIqqhcmEcLKlIHVWfZxCzQhCqnhhLtrs7yaNOvQBWm+gFIVgtKsVjbEIpvobxSZpYhgUbiGKRruUZiHrIy1ZqYLI7FNUNjKIUtiaiicU9Jtm3hXR43QxZcYXU7E2r4Ja6xII16Lz5lYjmtxm1nBe0z631FRl6PrEMaay27Pf9k7yMruh9mPgG56XB7LvdmUS6iRoDIbobCw+4L5f2dvA+AGkhe3fCrbTnYcipBcXGD4hkw0WymwtJtrBSEMf0cn+o+vBL1HDjyYfra76VdHoeGYWtAJkjmsixsd5rDg6rnOqEk5Q7K0FhYRA4rn5gToe3NbUaSSR5h92zaUNjsodVmPkDptYi0e6kMXi8gJsbaSAvKdq7z1X4otIY2mWuB47tMmGuEa2nXn5LK9RzpLglb7f9h3TwPJK7pExtvNSpCq3IW2nNmBE9CLHVaWCxZeAXBun7pI9lB7c3hrGg6iAxzTAGoIAI581Fbu7Wq08tNzRDRGby0Xn3hvHyRv424y4yPStnf2jOxb967ekbLzfZu0hmBPZdVhd5GCznBOenbUMMny+TP9Q1sk2nFWdEi0ae2KZ/eCz08cxxgOC9LHZxS8SRivHNeUZnTyVlFpGsK7xB1VrsQ0c1Y8kV5ZCmZEWs7HtCwVdpgaKiW3ij8k1im/g2cRooys9YsRtOea0auPWLs7MZv2j+HXkvJdiXqMrvV2I2gOqh8VjqdRrmucI/mLY/xNII91kzds2MOFpFcZUULi8QuA3txDqOJexjnlgykZqlR2rQTBzXElc/U2k7t9T95Wji9Lc0p8un+H6hP1COJuHHwRSIi9SeUNjC18vkvWfhVvOKedrnZRLYdDjcdgP1dESG7jUsd/PRo62xOMHj+H/k9hp764YkDxBpJ4amvQcK1tub/4WhRc8VCSBYBj9eWrQERSc5fSffzQpGK5pHjm8W/9TFuzOqODWyWtEjX+i5yvtUtynNec031Op/D0REtDBCx55XXRkZvDFnkn3+oVWbwMBsbeTvyRFP8AhcbJLZmujZpbztH77v8AyWc73MGrnH0KoiqejibLVu5UZG79wLF31Uhsj4k+HVBeXlsXiSe3NEUXoYa8Ev4zLLpnY4T4m0ags53+V35LJR3/AKT5Ac6390oiz8uuo3TfQziUZVcUH750/wCI+zvyUa/4g0pIl0jsURVYsCndtl0moVSRYd82u0J9j+S0sbvi1rSQT7FEUo6sHKnZJ5Wo2kjitp71VKjjD3xyuQSD1AKihtlwuHuHWC4T59URbuPBjSpIxp5pt3Zp4jGh5lxknzWoXMPVETUYJLoVnNt9n//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21520" name="AutoShape 30" descr="data:image/jpeg;base64,/9j/4AAQSkZJRgABAQAAAQABAAD/2wCEAAkGBhQQEBQUEhQUFRQUFxQVFxQXFRQUFBYVFxQVGBUXFRUXHCYeFxkjGRQWHy8gJScpLCwsFR4xNTAqNSYrLCkBCQoKDgwOGg8PGi8kHSQyLCw0LSw1MiwsLC8sLCkpNCwpLCwvKiwsLCwsLCwsKSwsLCksLCksLCwpLCwsLCksLP/AABEIAQcAwAMBIgACEQEDEQH/xAAcAAEAAQUBAQAAAAAAAAAAAAAABQECAwQGBwj/xABCEAABAwIDBgQDBQUGBgMAAAABAAIRAyEEEjEFBiJBUWETcYGRBzKhFLHB0fAjQlJy4TNigpKz8RUlQ4OiwggWJP/EABoBAAIDAQEAAAAAAAAAAAAAAAAEAgMFAQb/xAAvEQACAgICAQMCBAUFAAAAAAAAAQIRAwQSITEFIkETUWGR4fAUMkKh8SNxgbHR/9oADAMBAAIRAxEAPwDw1ERABERABERABERABERABERABERABERABERABERABERABERABERABERABERABERABERABERABERABERABERABERABERABERABERABERABERABERABERABERABERABFLbvbJFd7s3ysbJvFzpf9aLX2vs/wAGpl5EBw8j/UFBy+6NFERB0IiIAIiIAIiIAIiIAIiIAKqoqoAoiqqIAIiIAIiIAIiIA67cocD9LuANtfl+kF3qQtj4oYZrKuHDQBNGbCP33fktbcbEtGdr2uIlp4dbgjr1AWz8WMa1+MpsY1zW06FIcWpLpqE66Q8KS/lZXXvOJREUSwIiIAIiIAIiIAIiIAIiIAK6FaruSDqKFUVSqIOBERABFVEAURVVEAdPuXRLi/o4sbPqZ+9ZPie+dp1f5aI9PBYm5zmi5JHHM5SbAf1+qwfEJ4OPqEGQW0vpTaPwUk/aRr3HNoqookiiKqIAoiqiAKIqogCiIiACIiACv5KxX8gg6ihVqviyMpyUAWopnDbIpEw57s1rNDBr5nutg7FwwnNUqtiJ4WEiTawKh9RHaOeRdH/wXCH/AK9Wb28KdJnn2PsojaWHpsdFN1R2sl7Az2Emea6pJnDTRVRSA7LdABtBxnV15IiLDqobfKPtlSLginfX/ptXbbgg/YhoBns6YtnIv0MyuX+JbY2nWHQUv9FiEurOfNHLoqwiCRRFVFwCiKqICiiKqIAtREXSIREQAWQ6D1WNZHaD1+9cJL5Ktbb9dlfhgMwnqLRynzVtPQ/rmr8KeIWvIi/dcZ37E4KDC67spOpyW+UTztZX44Nay7pOVg0IkZtZBMmJjsVQkGA4HXrqYaDqP1CsxlYRpPC2I6ZuUt7A9iUun2TaMYwYOSCJjq4SJcDq3p96x/YvFe685ZBuQbSebb3lBkOUX0+a38RgfKtnCNaXPiWxnEWMjzgdApN0RogsVRDHloMxY+axLa2if2jraE+t9VrK5PoKPVtyqtJmBph8ftHCR/Eczss/5fdcf8SnztOv/wBr1/Y01024WDfVwrIDXQ9wbMTwuBGpEQ5068yuR37z/wDEK/iRnlsxEf2bI07Qp/0kEvcQCIqqJZRSEVUQFFEVUXAooqK5UXQosREXSoIiIAqFmeOFvksCz1BZvkuMnHwxTsDHbksmFccw01F4H5K2lTkO8h94WXD4Y52iNT0UW12S76JWs6A2zTrHKwAPXzWrWxWWwAFm9fXmstbAOOTiEOmLOtxRB9pWu/BGxN9Oup0lUKixro2cC5rvna0aR89pNieLv7LYw1Iuq5S1rTMSJtNrAkytSgCH8MgG55zzm/qt7A41x+cwW5Y5cIcDcA8hN+57IZEisWKTnE535r/uCNfNR8KSwmBNSrl0JdEROpPuslbZJbXFMgjiAIg+f3SVZF10DPUfhfRP2XDxIE1SbgSczL5TqO68++JI/wCaYn+Zn+lTXr+ynsw9Cg5ga1r6j81O3CHhxZAHyiWAR/f8lxnxH2NSq4Q4sNa3E56Zq8Vy3L4ZGWeTgw6TqmH4KYvs8tRVhFUXUUhIV0KkIO0URVhIXTlFqKsIg4YkRFIpCIiAKhbFbRvYBY8PSzOAXqWw/hFVxeGFdmUgiA2YJgKSg5dolyUV2ea4dnC60CNT5jssmCA8Rg5Trf8AELr949wa+CZNVoaHAgaH5SPbzXL4emBVZ0n+HkqZpxtMsTtIk/EgU8vV9ptqbG91ZjrgcUABnPUjNpfnf2V2KAPhkmCQTMkTcmRHcpVy6ESco5kTYme90rfdl1dChVdLecgWzNkiT39FtbNoOBfMuaZ4iWubz7/r0WnTok3iMmsh825CLnutnZrgwug8JnlUBkg3uP0Ap30R4jY2HLMXnLo4jBgmDNgR5W812O1NnUnuDnODXggtAHnGoublchuvTbVxb2y4yH5W8UFxOsizQOp6qW25Tq0nB7rxobR6BL5NhwmoDetqLN3Z2mNLRh6GUD+1oCecA9deSid967TsuoLZi2j5/NTK5v8A+01n0W0jHC5rw+OIZdOy0qz3VDJJd6+yvlspFkfSsttydI5GFWF1bcC17CHD6adx0XMPZBI6EruPMsl/gU59aWF1IxwqQsmVUyq6xeiyEhXQqQu2cothUIV0Ki6cowIrntgkK1TFgiIgDNh6mUgr0rYXxOxGEp+Gx8NAnLAIBIEleYt1W1WdDyhTlF9E1FSid/vDv7XxtPLUeXNgOy6XkiRC5Ki6azLHXmei1sHVJEcra3jit6SVtYFp8enYTOka3Hb6qicm22y6MUkqJTH03EMA0/wjUnpf7lixZqdWNADTrED2ut7F0m5aZOaIOhAJMntp+axY7DsbmlriWhkCTFxcm2gSaff7+4y49Go7GQ4ZtD/De/r1N/VbWDqNcQ64HMSJBvHLn181jdh6c87xflf0VG87XjS0D0hSlKkSx4uRIYE0qDy+hd3Jzm3AIId5TKria5qHiOaLei1KMrapMSGR27fk9jp6kMKtfJq+FBWxQpq9lHijqt2hhVXPJSNF4UyOx+IFGmTz5DuuQXbbcwjjSIY2SdRzjnC45+Gc3VpHK4IT2lJOLfyeT9XxSjlX2oxQqEK+Eyp6zEoxwkK4hUXSNFkKhV8K0hdImoiqGqoKuFC1VVFUBAGfCYVzyMrXOuNGk9+XYFbTqLpNuZ/d8/yPsseAqPzNa12WCTPTrcX5L1fdjcoYzBmualBjqbagcBLXvEOcS+P5yJ7DohY3PwWcuKPOMM3g0g2uQADxfkfos+Cpft2X5m+YHpzn6dl3mL+HrKWzm4l9ZkuHDTjvFjqdFxeGY0V2SRc2ImI5/VK5IuDpjOOSkiQqERTF4DTe/V2h9gsOLBJt0YbkG4bcX1W5iKRIYACIBFhbU+6x45wkZpuG2jTh1uf1dI8nY5GJpXltuQsW9/JZqWCcdRc9gs7dcsgAkaO8+/b6LpsPSY1o5lLbGw8dKjb9P1oTblL4Ofo7PJ62hSGHwV1K06PFcWWyygBNikJ5pv4PQXCHgin4QDUXWSlRW79kLrlb+G2Roo912cnsKK7ZEHCSsOM2OKtJzTzBv07rq27NHRaG26fg4aq/mGOi03i1uip5SUlxffQlk24zi0/B4u9kEosrmqmRess8a0YCFbCzOarYUkytowlUKyFqktkbG8aSbAfUolNQVsI43N0iAeHNsQR52VpE+qn9tbPfQmm5wtbSRFjLSRooerhi2Jm91bDIpq0V5teWN15RgIVAs1Ohm6K2o2CfvVli7g0rMuEdDp6SpfD7x1GCA6B2soelofJUaFG2n0XL+Wjq2bzuq0cjy4hhsJkQZNgbAyPqrdnkOxFOxgh0zAIEddIhaez6rfCeAyHB1OxNjwuHbneFJ7GH/wCmmSABxc5E9RJ/HklJ9t3++hmKpE5jA1hYLg5DrEXBiOuv3LSxuHlzrxESSQCDGnqp7F0GktaQDlbmBAkGZsbjldaOOwoc50W+ToRZouL9/v6LPun5/djMf9iKdSY90zLo7xofz+iktmtOuomFiGEAqAQf3SXACI0ix0spChSLWSBzFuQB0Ko2ZdJG16ffK+yeo1GyB20UnQwWawCg8BgjWqxENGq9D2DgQIPRZ+bPJJRh5ZZv5lgXT7Ofds0tFx9Ft4LBE8jZdccK15uFs0sExkwF3Ho7e105Lj9/0MHJ6k+NNdnCbR2rQw5is8UydJmD1j6e68v323s+1VMlEuFJsjWM56kDUdAun+MGGd41NzTNEAtHaoZJ8xAF+y80cxMaWjDC+cncvzX/AAXObcU/ua7gsZatlzFfQwL6hAa0me1vdbPNLtlHFvpGjlUzgN1X1GZnS2dBH39FIbH3cqU8TTNRoyzfnyXo7sCMuiR2Nxx6x/mN4NVPvIecjdWBAg9St/CbMFIQAurZgQ2ZWtiMMAs+WzKXTY/HBGPhHOb/APw1quxNQ4RlR0APcx0DNmHzUXTDgNCDBB0lQe7vw3xWMoV8rYqUxmYx0te5wngAdFjDhPJzIPMj0nZ2+letUDmlwE8LZnQQZ5GV3+ycXWe0OcBGhblAI7g81t608n01F/B57YiscrflqvJ8vbP3WxVau3DNovFRwDg0gtsRILp0EwJPNa+3t3K+BqCniWGm8tD4MGx008j7L7B+ysz58oz5S3NF8pIcRPSRK8j/APkFg2mnSqQMw4Zi5GsT0uU+nJO/gU5xkqo8KboVc1XNZw+q6TdjdcV4fUnLy7rmXLHHHlIvxYpTaSMex9luyuIflc4BwM6gTIExe48lO7FoVBXYS5xIzD5hMZSRJzG2tuwU3XwDafggWbD2wCB3HPzW1R2Y3Ox4kuFvmBgOJBtPQ/VY8t2338mmtWkUxVGTSsb04EFoIEdhBtGvRRe25ZUy5QeIAE2c4Q2NIvy7roMXgGtcAW2DSAbEkACAdeq0cdgCKhIzAh3CCZAHCCQALH/dcjLk7RBLi+zDgaOjXFszBGZ5aHCOGS7W4E6TZdBT2a11IiYPCBGovCjcDgHAnKDksQIMmScwk9YHsFPYMiwi8h14J0vzSe3jnPxfQ/hycI9NEnszZnht0udV0OzaOX2UfhXZrQp3DU+SyteEsuVNmXt5pO+QIPJZqdYljucT9yyGgjcPAPcfgvT6+rmw5L+DKcos5DaOzW1SC8A5SSAb3uPxXk+9O6z6VWo9jB4UkiDoOdui9lrMymTovOd8N6mO8SixubVpcDAuLws6DlGXtN/E1KNS8HAYKg11RrXaOIHuQvUdn7sNpNZlGg+n5rzGjSOcW5hesbI2jmY1riCQANZJjqpbkvHZdgTSbSMv2MDkJWcjhSo+6tNayzuVDFtmnVWpWC2cVXlRmMxGUX0VVtukNx8dkLuVjwHhpFjEL2vZNVrqYymYXhG67LTzC9U3c2gQSOoHvzXoY7ihk4MyfUNG1zR2lNq83+MGMpsFLxKTaobxFjnZQfP9cl6Dg6hIura+Bp1KjXOa1xbMSAY0nXT+gWhzWSFI8+vZI+VcdWZ42agxlJjhPhis14mCDBMQLmByUxszEfs4MakFoaXEtObXIHW4WewFhc+4b77q08VTaA0BzJyxZcPhtjYqg67+AaCLRPukdjbWJ8HHx+L/APDS18f1VyUv7HO7U2i8togNqfO3i8Gq3kS4S8NGnfkV0WDwjwWcJBhskxrm0+bqpPG4Vz8PJGkOEHoZ59QpKhhg5rTe4BHqFkzy8kuMaNJLjfJ2QG1KrW1AMwN3WzdIFhy8lp4xpcSQRctdpI6x31PXRX7V2S11YnjcSTMtLQOIAmRHIahWPwz3OysDiIaYMaw0xJPU6puGWMV2yh422qMuGY6WROXplN7m+nVdBg6QLgIvJ5WChcFRc5zYY3P8ov3NpmFPbL2ZVZWBc2GzxEHkdJ9Uvlzcn1/2MOMYQdvs7LBYSNVINpQtOmwtMrepulP+mRxtcZKpHmszbdlwVVRAt8XIHbjTBA5ryLbO6TmYoMY6W1CSCeXUea9h2sXGcrc1/JQ1TYUkPcLkg6yQecLzObksknE3tWcYwSmedbP3FeXS82HaF1Ozt3xRENJuurq4eNBZaz6SSyuTfuGY7K/pVEYzAkgz6K12BDRopZrIWtiiq6SRKOaTdHO4nB63UPiqEyF0eLaoPGNAKoun0akHyj2R+xKLaVSNGEA3Onn68l3GyKAqOGQixt/uvM8RtVjqIYXtl8EvAMtLSCARGinNzdpQBLzmJAA8zaY81rxhFe7IT3ME5xbge14enDR1Ue3ajPthokgPyB4HMg5h/wChVMBtIhrjU0Y2SbzETMLV3VrOquxFZ8ftKnBqCKbWjK0z3LjbqVsxlF8Iwf4/keJeOUeUpfuyZqUgei062z2VJAgxZwsY7HobqSLJ6ey0sDskU/EJOZ1So55dlDTBgNbbXKxrWzzDQp5daM34KoZHHwyOxWyhkLexAHoouhR/ZNtcCPa34LqK2zmuBEuE9HOHtBsoGlhRSFRgnhe7Uucb31cSVh7es8XdUjQwZ+XVnLbRw9RztBoR8xkjMO1lXDYI6O1IAlpPSNfRSOON9P1Mq9lcW8vxKyuVto2U2opmxs3YtOwIU4zZnA5upIIBtpy9VD4TakVGsy2JAzA9ey66kyy1NDXjmsx93JkjJciws0lXtZCvISF6GOvGMrRlNgIqqhcmEcLKlIHVWfZxCzQhCqnhhLtrs7yaNOvQBWm+gFIVgtKsVjbEIpvobxSZpYhgUbiGKRruUZiHrIy1ZqYLI7FNUNjKIUtiaiicU9Jtm3hXR43QxZcYXU7E2r4Ja6xII16Lz5lYjmtxm1nBe0z631FRl6PrEMaay27Pf9k7yMruh9mPgG56XB7LvdmUS6iRoDIbobCw+4L5f2dvA+AGkhe3fCrbTnYcipBcXGD4hkw0WymwtJtrBSEMf0cn+o+vBL1HDjyYfra76VdHoeGYWtAJkjmsixsd5rDg6rnOqEk5Q7K0FhYRA4rn5gToe3NbUaSSR5h92zaUNjsodVmPkDptYi0e6kMXi8gJsbaSAvKdq7z1X4otIY2mWuB47tMmGuEa2nXn5LK9RzpLglb7f9h3TwPJK7pExtvNSpCq3IW2nNmBE9CLHVaWCxZeAXBun7pI9lB7c3hrGg6iAxzTAGoIAI581Fbu7Wq08tNzRDRGby0Xn3hvHyRv424y4yPStnf2jOxb967ekbLzfZu0hmBPZdVhd5GCznBOenbUMMny+TP9Q1sk2nFWdEi0ae2KZ/eCz08cxxgOC9LHZxS8SRivHNeUZnTyVlFpGsK7xB1VrsQ0c1Y8kV5ZCmZEWs7HtCwVdpgaKiW3ij8k1im/g2cRooys9YsRtOea0auPWLs7MZv2j+HXkvJdiXqMrvV2I2gOqh8VjqdRrmucI/mLY/xNII91kzds2MOFpFcZUULi8QuA3txDqOJexjnlgykZqlR2rQTBzXElc/U2k7t9T95Wji9Lc0p8un+H6hP1COJuHHwRSIi9SeUNjC18vkvWfhVvOKedrnZRLYdDjcdgP1dESG7jUsd/PRo62xOMHj+H/k9hp764YkDxBpJ4amvQcK1tub/4WhRc8VCSBYBj9eWrQERSc5fSffzQpGK5pHjm8W/9TFuzOqODWyWtEjX+i5yvtUtynNec031Op/D0REtDBCx55XXRkZvDFnkn3+oVWbwMBsbeTvyRFP8AhcbJLZmujZpbztH77v8AyWc73MGrnH0KoiqejibLVu5UZG79wLF31Uhsj4k+HVBeXlsXiSe3NEUXoYa8Ev4zLLpnY4T4m0ags53+V35LJR3/AKT5Ac6390oiz8uuo3TfQziUZVcUH750/wCI+zvyUa/4g0pIl0jsURVYsCndtl0moVSRYd82u0J9j+S0sbvi1rSQT7FEUo6sHKnZJ5Wo2kjitp71VKjjD3xyuQSD1AKihtlwuHuHWC4T59URbuPBjSpIxp5pt3Zp4jGh5lxknzWoXMPVETUYJLoVnNt9n//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21521" name="AutoShape 32" descr="data:image/jpeg;base64,/9j/4AAQSkZJRgABAQAAAQABAAD/2wCEAAkGBhQQEBQUEhQUFRQUFxQVFxQXFRQUFBYVFxQVGBUXFRUXHCYeFxkjGRQWHy8gJScpLCwsFR4xNTAqNSYrLCkBCQoKDgwOGg8PGi8kHSQyLCw0LSw1MiwsLC8sLCkpNCwpLCwvKiwsLCwsLCwsKSwsLCksLCksLCwpLCwsLCksLP/AABEIAQcAwAMBIgACEQEDEQH/xAAcAAEAAQUBAQAAAAAAAAAAAAAABQECAwQGBwj/xABCEAABAwIDBgQDBQUGBgMAAAABAAIRAyEEEjEFBiJBUWETcYGRBzKhFLHB0fAjQlJy4TNigpKz8RUlQ4OiwggWJP/EABoBAAIDAQEAAAAAAAAAAAAAAAAEAgMFAQb/xAAvEQACAgICAQMCBAUFAAAAAAAAAQIRAwQSITEFIkETUWGR4fAUMkKh8SNxgbHR/9oADAMBAAIRAxEAPwDw1ERABERABERABERABERABERABERABERABERABERABERABERABERABERABERABERABERABERABERABERABERABERABERABERABERABERABERABERABERABERABERABFLbvbJFd7s3ysbJvFzpf9aLX2vs/wAGpl5EBw8j/UFBy+6NFERB0IiIAIiIAIiIAIiIAIiIAKqoqoAoiqqIAIiIAIiIAIiIA67cocD9LuANtfl+kF3qQtj4oYZrKuHDQBNGbCP33fktbcbEtGdr2uIlp4dbgjr1AWz8WMa1+MpsY1zW06FIcWpLpqE66Q8KS/lZXXvOJREUSwIiIAIiIAIiIAIiIAIiIAK6FaruSDqKFUVSqIOBERABFVEAURVVEAdPuXRLi/o4sbPqZ+9ZPie+dp1f5aI9PBYm5zmi5JHHM5SbAf1+qwfEJ4OPqEGQW0vpTaPwUk/aRr3HNoqookiiKqIAoiqiAKIqogCiIiACIiACv5KxX8gg6ihVqviyMpyUAWopnDbIpEw57s1rNDBr5nutg7FwwnNUqtiJ4WEiTawKh9RHaOeRdH/wXCH/AK9Wb28KdJnn2PsojaWHpsdFN1R2sl7Az2Emea6pJnDTRVRSA7LdABtBxnV15IiLDqobfKPtlSLginfX/ptXbbgg/YhoBns6YtnIv0MyuX+JbY2nWHQUv9FiEurOfNHLoqwiCRRFVFwCiKqICiiKqIAtREXSIREQAWQ6D1WNZHaD1+9cJL5Ktbb9dlfhgMwnqLRynzVtPQ/rmr8KeIWvIi/dcZ37E4KDC67spOpyW+UTztZX44Nay7pOVg0IkZtZBMmJjsVQkGA4HXrqYaDqP1CsxlYRpPC2I6ZuUt7A9iUun2TaMYwYOSCJjq4SJcDq3p96x/YvFe685ZBuQbSebb3lBkOUX0+a38RgfKtnCNaXPiWxnEWMjzgdApN0RogsVRDHloMxY+axLa2if2jraE+t9VrK5PoKPVtyqtJmBph8ftHCR/Eczss/5fdcf8SnztOv/wBr1/Y01024WDfVwrIDXQ9wbMTwuBGpEQ5068yuR37z/wDEK/iRnlsxEf2bI07Qp/0kEvcQCIqqJZRSEVUQFFEVUXAooqK5UXQosREXSoIiIAqFmeOFvksCz1BZvkuMnHwxTsDHbksmFccw01F4H5K2lTkO8h94WXD4Y52iNT0UW12S76JWs6A2zTrHKwAPXzWrWxWWwAFm9fXmstbAOOTiEOmLOtxRB9pWu/BGxN9Oup0lUKixro2cC5rvna0aR89pNieLv7LYw1Iuq5S1rTMSJtNrAkytSgCH8MgG55zzm/qt7A41x+cwW5Y5cIcDcA8hN+57IZEisWKTnE535r/uCNfNR8KSwmBNSrl0JdEROpPuslbZJbXFMgjiAIg+f3SVZF10DPUfhfRP2XDxIE1SbgSczL5TqO68++JI/wCaYn+Zn+lTXr+ynsw9Cg5ga1r6j81O3CHhxZAHyiWAR/f8lxnxH2NSq4Q4sNa3E56Zq8Vy3L4ZGWeTgw6TqmH4KYvs8tRVhFUXUUhIV0KkIO0URVhIXTlFqKsIg4YkRFIpCIiAKhbFbRvYBY8PSzOAXqWw/hFVxeGFdmUgiA2YJgKSg5dolyUV2ea4dnC60CNT5jssmCA8Rg5Trf8AELr949wa+CZNVoaHAgaH5SPbzXL4emBVZ0n+HkqZpxtMsTtIk/EgU8vV9ptqbG91ZjrgcUABnPUjNpfnf2V2KAPhkmCQTMkTcmRHcpVy6ESco5kTYme90rfdl1dChVdLecgWzNkiT39FtbNoOBfMuaZ4iWubz7/r0WnTok3iMmsh825CLnutnZrgwug8JnlUBkg3uP0Ap30R4jY2HLMXnLo4jBgmDNgR5W812O1NnUnuDnODXggtAHnGoublchuvTbVxb2y4yH5W8UFxOsizQOp6qW25Tq0nB7rxobR6BL5NhwmoDetqLN3Z2mNLRh6GUD+1oCecA9deSid967TsuoLZi2j5/NTK5v8A+01n0W0jHC5rw+OIZdOy0qz3VDJJd6+yvlspFkfSsttydI5GFWF1bcC17CHD6adx0XMPZBI6EruPMsl/gU59aWF1IxwqQsmVUyq6xeiyEhXQqQu2cothUIV0Ki6cowIrntgkK1TFgiIgDNh6mUgr0rYXxOxGEp+Gx8NAnLAIBIEleYt1W1WdDyhTlF9E1FSid/vDv7XxtPLUeXNgOy6XkiRC5Ki6azLHXmei1sHVJEcra3jit6SVtYFp8enYTOka3Hb6qicm22y6MUkqJTH03EMA0/wjUnpf7lixZqdWNADTrED2ut7F0m5aZOaIOhAJMntp+axY7DsbmlriWhkCTFxcm2gSaff7+4y49Go7GQ4ZtD/De/r1N/VbWDqNcQ64HMSJBvHLn181jdh6c87xflf0VG87XjS0D0hSlKkSx4uRIYE0qDy+hd3Jzm3AIId5TKria5qHiOaLei1KMrapMSGR27fk9jp6kMKtfJq+FBWxQpq9lHijqt2hhVXPJSNF4UyOx+IFGmTz5DuuQXbbcwjjSIY2SdRzjnC45+Gc3VpHK4IT2lJOLfyeT9XxSjlX2oxQqEK+Eyp6zEoxwkK4hUXSNFkKhV8K0hdImoiqGqoKuFC1VVFUBAGfCYVzyMrXOuNGk9+XYFbTqLpNuZ/d8/yPsseAqPzNa12WCTPTrcX5L1fdjcoYzBmualBjqbagcBLXvEOcS+P5yJ7DohY3PwWcuKPOMM3g0g2uQADxfkfos+Cpft2X5m+YHpzn6dl3mL+HrKWzm4l9ZkuHDTjvFjqdFxeGY0V2SRc2ImI5/VK5IuDpjOOSkiQqERTF4DTe/V2h9gsOLBJt0YbkG4bcX1W5iKRIYACIBFhbU+6x45wkZpuG2jTh1uf1dI8nY5GJpXltuQsW9/JZqWCcdRc9gs7dcsgAkaO8+/b6LpsPSY1o5lLbGw8dKjb9P1oTblL4Ofo7PJ62hSGHwV1K06PFcWWyygBNikJ5pv4PQXCHgin4QDUXWSlRW79kLrlb+G2Roo912cnsKK7ZEHCSsOM2OKtJzTzBv07rq27NHRaG26fg4aq/mGOi03i1uip5SUlxffQlk24zi0/B4u9kEosrmqmRess8a0YCFbCzOarYUkytowlUKyFqktkbG8aSbAfUolNQVsI43N0iAeHNsQR52VpE+qn9tbPfQmm5wtbSRFjLSRooerhi2Jm91bDIpq0V5teWN15RgIVAs1Ohm6K2o2CfvVli7g0rMuEdDp6SpfD7x1GCA6B2soelofJUaFG2n0XL+Wjq2bzuq0cjy4hhsJkQZNgbAyPqrdnkOxFOxgh0zAIEddIhaez6rfCeAyHB1OxNjwuHbneFJ7GH/wCmmSABxc5E9RJ/HklJ9t3++hmKpE5jA1hYLg5DrEXBiOuv3LSxuHlzrxESSQCDGnqp7F0GktaQDlbmBAkGZsbjldaOOwoc50W+ToRZouL9/v6LPun5/djMf9iKdSY90zLo7xofz+iktmtOuomFiGEAqAQf3SXACI0ix0spChSLWSBzFuQB0Ko2ZdJG16ffK+yeo1GyB20UnQwWawCg8BgjWqxENGq9D2DgQIPRZ+bPJJRh5ZZv5lgXT7Ofds0tFx9Ft4LBE8jZdccK15uFs0sExkwF3Ho7e105Lj9/0MHJ6k+NNdnCbR2rQw5is8UydJmD1j6e68v323s+1VMlEuFJsjWM56kDUdAun+MGGd41NzTNEAtHaoZJ8xAF+y80cxMaWjDC+cncvzX/AAXObcU/ua7gsZatlzFfQwL6hAa0me1vdbPNLtlHFvpGjlUzgN1X1GZnS2dBH39FIbH3cqU8TTNRoyzfnyXo7sCMuiR2Nxx6x/mN4NVPvIecjdWBAg9St/CbMFIQAurZgQ2ZWtiMMAs+WzKXTY/HBGPhHOb/APw1quxNQ4RlR0APcx0DNmHzUXTDgNCDBB0lQe7vw3xWMoV8rYqUxmYx0te5wngAdFjDhPJzIPMj0nZ2+letUDmlwE8LZnQQZ5GV3+ycXWe0OcBGhblAI7g81t608n01F/B57YiscrflqvJ8vbP3WxVau3DNovFRwDg0gtsRILp0EwJPNa+3t3K+BqCniWGm8tD4MGx008j7L7B+ysz58oz5S3NF8pIcRPSRK8j/APkFg2mnSqQMw4Zi5GsT0uU+nJO/gU5xkqo8KboVc1XNZw+q6TdjdcV4fUnLy7rmXLHHHlIvxYpTaSMex9luyuIflc4BwM6gTIExe48lO7FoVBXYS5xIzD5hMZSRJzG2tuwU3XwDafggWbD2wCB3HPzW1R2Y3Ox4kuFvmBgOJBtPQ/VY8t2338mmtWkUxVGTSsb04EFoIEdhBtGvRRe25ZUy5QeIAE2c4Q2NIvy7roMXgGtcAW2DSAbEkACAdeq0cdgCKhIzAh3CCZAHCCQALH/dcjLk7RBLi+zDgaOjXFszBGZ5aHCOGS7W4E6TZdBT2a11IiYPCBGovCjcDgHAnKDksQIMmScwk9YHsFPYMiwi8h14J0vzSe3jnPxfQ/hycI9NEnszZnht0udV0OzaOX2UfhXZrQp3DU+SyteEsuVNmXt5pO+QIPJZqdYljucT9yyGgjcPAPcfgvT6+rmw5L+DKcos5DaOzW1SC8A5SSAb3uPxXk+9O6z6VWo9jB4UkiDoOdui9lrMymTovOd8N6mO8SixubVpcDAuLws6DlGXtN/E1KNS8HAYKg11RrXaOIHuQvUdn7sNpNZlGg+n5rzGjSOcW5hesbI2jmY1riCQANZJjqpbkvHZdgTSbSMv2MDkJWcjhSo+6tNayzuVDFtmnVWpWC2cVXlRmMxGUX0VVtukNx8dkLuVjwHhpFjEL2vZNVrqYymYXhG67LTzC9U3c2gQSOoHvzXoY7ihk4MyfUNG1zR2lNq83+MGMpsFLxKTaobxFjnZQfP9cl6Dg6hIura+Bp1KjXOa1xbMSAY0nXT+gWhzWSFI8+vZI+VcdWZ42agxlJjhPhis14mCDBMQLmByUxszEfs4MakFoaXEtObXIHW4WewFhc+4b77q08VTaA0BzJyxZcPhtjYqg67+AaCLRPukdjbWJ8HHx+L/APDS18f1VyUv7HO7U2i8togNqfO3i8Gq3kS4S8NGnfkV0WDwjwWcJBhskxrm0+bqpPG4Vz8PJGkOEHoZ59QpKhhg5rTe4BHqFkzy8kuMaNJLjfJ2QG1KrW1AMwN3WzdIFhy8lp4xpcSQRctdpI6x31PXRX7V2S11YnjcSTMtLQOIAmRHIahWPwz3OysDiIaYMaw0xJPU6puGWMV2yh422qMuGY6WROXplN7m+nVdBg6QLgIvJ5WChcFRc5zYY3P8ov3NpmFPbL2ZVZWBc2GzxEHkdJ9Uvlzcn1/2MOMYQdvs7LBYSNVINpQtOmwtMrepulP+mRxtcZKpHmszbdlwVVRAt8XIHbjTBA5ryLbO6TmYoMY6W1CSCeXUea9h2sXGcrc1/JQ1TYUkPcLkg6yQecLzObksknE3tWcYwSmedbP3FeXS82HaF1Ozt3xRENJuurq4eNBZaz6SSyuTfuGY7K/pVEYzAkgz6K12BDRopZrIWtiiq6SRKOaTdHO4nB63UPiqEyF0eLaoPGNAKoun0akHyj2R+xKLaVSNGEA3Onn68l3GyKAqOGQixt/uvM8RtVjqIYXtl8EvAMtLSCARGinNzdpQBLzmJAA8zaY81rxhFe7IT3ME5xbge14enDR1Ue3ajPthokgPyB4HMg5h/wChVMBtIhrjU0Y2SbzETMLV3VrOquxFZ8ftKnBqCKbWjK0z3LjbqVsxlF8Iwf4/keJeOUeUpfuyZqUgei062z2VJAgxZwsY7HobqSLJ6ey0sDskU/EJOZ1So55dlDTBgNbbXKxrWzzDQp5daM34KoZHHwyOxWyhkLexAHoouhR/ZNtcCPa34LqK2zmuBEuE9HOHtBsoGlhRSFRgnhe7Uucb31cSVh7es8XdUjQwZ+XVnLbRw9RztBoR8xkjMO1lXDYI6O1IAlpPSNfRSOON9P1Mq9lcW8vxKyuVto2U2opmxs3YtOwIU4zZnA5upIIBtpy9VD4TakVGsy2JAzA9ey66kyy1NDXjmsx93JkjJciws0lXtZCvISF6GOvGMrRlNgIqqhcmEcLKlIHVWfZxCzQhCqnhhLtrs7yaNOvQBWm+gFIVgtKsVjbEIpvobxSZpYhgUbiGKRruUZiHrIy1ZqYLI7FNUNjKIUtiaiicU9Jtm3hXR43QxZcYXU7E2r4Ja6xII16Lz5lYjmtxm1nBe0z631FRl6PrEMaay27Pf9k7yMruh9mPgG56XB7LvdmUS6iRoDIbobCw+4L5f2dvA+AGkhe3fCrbTnYcipBcXGD4hkw0WymwtJtrBSEMf0cn+o+vBL1HDjyYfra76VdHoeGYWtAJkjmsixsd5rDg6rnOqEk5Q7K0FhYRA4rn5gToe3NbUaSSR5h92zaUNjsodVmPkDptYi0e6kMXi8gJsbaSAvKdq7z1X4otIY2mWuB47tMmGuEa2nXn5LK9RzpLglb7f9h3TwPJK7pExtvNSpCq3IW2nNmBE9CLHVaWCxZeAXBun7pI9lB7c3hrGg6iAxzTAGoIAI581Fbu7Wq08tNzRDRGby0Xn3hvHyRv424y4yPStnf2jOxb967ekbLzfZu0hmBPZdVhd5GCznBOenbUMMny+TP9Q1sk2nFWdEi0ae2KZ/eCz08cxxgOC9LHZxS8SRivHNeUZnTyVlFpGsK7xB1VrsQ0c1Y8kV5ZCmZEWs7HtCwVdpgaKiW3ij8k1im/g2cRooys9YsRtOea0auPWLs7MZv2j+HXkvJdiXqMrvV2I2gOqh8VjqdRrmucI/mLY/xNII91kzds2MOFpFcZUULi8QuA3txDqOJexjnlgykZqlR2rQTBzXElc/U2k7t9T95Wji9Lc0p8un+H6hP1COJuHHwRSIi9SeUNjC18vkvWfhVvOKedrnZRLYdDjcdgP1dESG7jUsd/PRo62xOMHj+H/k9hp764YkDxBpJ4amvQcK1tub/4WhRc8VCSBYBj9eWrQERSc5fSffzQpGK5pHjm8W/9TFuzOqODWyWtEjX+i5yvtUtynNec031Op/D0REtDBCx55XXRkZvDFnkn3+oVWbwMBsbeTvyRFP8AhcbJLZmujZpbztH77v8AyWc73MGrnH0KoiqejibLVu5UZG79wLF31Uhsj4k+HVBeXlsXiSe3NEUXoYa8Ev4zLLpnY4T4m0ags53+V35LJR3/AKT5Ac6390oiz8uuo3TfQziUZVcUH750/wCI+zvyUa/4g0pIl0jsURVYsCndtl0moVSRYd82u0J9j+S0sbvi1rSQT7FEUo6sHKnZJ5Wo2kjitp71VKjjD3xyuQSD1AKihtlwuHuHWC4T59URbuPBjSpIxp5pt3Zp4jGh5lxknzWoXMPVETUYJLoVnNt9n//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pic>
        <p:nvPicPr>
          <p:cNvPr id="21522" name="Picture 34" descr="http://images.wikia.com/uncyclopedia/images/5/50/Rocket_Launch.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67175" y="2774950"/>
            <a:ext cx="1944688"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3" name="Picture 20" descr="http://www.blogcdn.com/www.autoblog.com/media/2013/05/aaamemorialdaytravel.80cb543ec3b54ad1ac1dc8d3b61fa876.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11413" y="4868863"/>
            <a:ext cx="360045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0304619"/>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CA" altLang="en-US" smtClean="0"/>
              <a:t>Artificial Systems Modeling</a:t>
            </a:r>
          </a:p>
        </p:txBody>
      </p:sp>
      <p:sp>
        <p:nvSpPr>
          <p:cNvPr id="22531" name="Rectangle 3"/>
          <p:cNvSpPr>
            <a:spLocks noGrp="1" noChangeArrowheads="1"/>
          </p:cNvSpPr>
          <p:nvPr>
            <p:ph type="body" idx="1"/>
          </p:nvPr>
        </p:nvSpPr>
        <p:spPr/>
        <p:txBody>
          <a:bodyPr/>
          <a:lstStyle/>
          <a:p>
            <a:pPr lvl="1"/>
            <a:endParaRPr lang="en-CA" altLang="en-US" dirty="0" smtClean="0">
              <a:solidFill>
                <a:srgbClr val="FF3300"/>
              </a:solidFill>
            </a:endParaRPr>
          </a:p>
          <a:p>
            <a:r>
              <a:rPr lang="en-US" altLang="en-US" dirty="0" smtClean="0"/>
              <a:t>Complexity: analytical solutions cannot be provided.</a:t>
            </a:r>
          </a:p>
          <a:p>
            <a:endParaRPr lang="en-CA" altLang="en-US" dirty="0" smtClean="0"/>
          </a:p>
          <a:p>
            <a:r>
              <a:rPr lang="en-CA" altLang="en-US" dirty="0" smtClean="0"/>
              <a:t>Differential equations and approximations: 	inadequate tools</a:t>
            </a:r>
          </a:p>
          <a:p>
            <a:pPr marL="457200" lvl="1" indent="0">
              <a:buNone/>
            </a:pPr>
            <a:endParaRPr lang="en-US" altLang="en-US" dirty="0" smtClean="0"/>
          </a:p>
        </p:txBody>
      </p:sp>
    </p:spTree>
    <p:extLst>
      <p:ext uri="{BB962C8B-B14F-4D97-AF65-F5344CB8AC3E}">
        <p14:creationId xmlns:p14="http://schemas.microsoft.com/office/powerpoint/2010/main" val="1773771757"/>
      </p:ext>
    </p:extLst>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smtClean="0"/>
              <a:t>Modeling Artificial Systems</a:t>
            </a:r>
          </a:p>
        </p:txBody>
      </p:sp>
      <p:grpSp>
        <p:nvGrpSpPr>
          <p:cNvPr id="23555" name="Group 4"/>
          <p:cNvGrpSpPr>
            <a:grpSpLocks noChangeAspect="1"/>
          </p:cNvGrpSpPr>
          <p:nvPr/>
        </p:nvGrpSpPr>
        <p:grpSpPr bwMode="auto">
          <a:xfrm>
            <a:off x="990600" y="4648200"/>
            <a:ext cx="7620000" cy="1879600"/>
            <a:chOff x="2503" y="1165"/>
            <a:chExt cx="7200" cy="1767"/>
          </a:xfrm>
        </p:grpSpPr>
        <p:sp>
          <p:nvSpPr>
            <p:cNvPr id="23557" name="AutoShape 5"/>
            <p:cNvSpPr>
              <a:spLocks noChangeAspect="1" noChangeArrowheads="1"/>
            </p:cNvSpPr>
            <p:nvPr/>
          </p:nvSpPr>
          <p:spPr bwMode="auto">
            <a:xfrm>
              <a:off x="2503" y="1165"/>
              <a:ext cx="7200" cy="1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23558" name="Oval 6"/>
            <p:cNvSpPr>
              <a:spLocks noChangeArrowheads="1"/>
            </p:cNvSpPr>
            <p:nvPr/>
          </p:nvSpPr>
          <p:spPr bwMode="auto">
            <a:xfrm>
              <a:off x="2602" y="1656"/>
              <a:ext cx="789" cy="785"/>
            </a:xfrm>
            <a:prstGeom prst="ellipse">
              <a:avLst/>
            </a:prstGeom>
            <a:solidFill>
              <a:srgbClr val="FFFFFF"/>
            </a:solidFill>
            <a:ln w="9525">
              <a:solidFill>
                <a:srgbClr val="000000"/>
              </a:solidFill>
              <a:round/>
              <a:headEnd/>
              <a:tailEnd/>
            </a:ln>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ko-KR" sz="1600" i="0">
                  <a:ea typeface="Batang" panose="02030600000101010101" pitchFamily="18" charset="-127"/>
                </a:rPr>
                <a:t>  G</a:t>
              </a:r>
              <a:endParaRPr lang="en-US" altLang="en-US" sz="1600"/>
            </a:p>
          </p:txBody>
        </p:sp>
        <p:sp>
          <p:nvSpPr>
            <p:cNvPr id="23559" name="Oval 7"/>
            <p:cNvSpPr>
              <a:spLocks noChangeArrowheads="1"/>
            </p:cNvSpPr>
            <p:nvPr/>
          </p:nvSpPr>
          <p:spPr bwMode="auto">
            <a:xfrm>
              <a:off x="3982" y="1656"/>
              <a:ext cx="789" cy="784"/>
            </a:xfrm>
            <a:prstGeom prst="ellipse">
              <a:avLst/>
            </a:prstGeom>
            <a:solidFill>
              <a:srgbClr val="FFFFFF"/>
            </a:solidFill>
            <a:ln w="9525">
              <a:solidFill>
                <a:srgbClr val="000000"/>
              </a:solidFill>
              <a:round/>
              <a:headEnd/>
              <a:tailEnd/>
            </a:ln>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ko-KR" sz="1600" i="0">
                  <a:ea typeface="Batang" panose="02030600000101010101" pitchFamily="18" charset="-127"/>
                </a:rPr>
                <a:t>   Y</a:t>
              </a:r>
              <a:endParaRPr lang="en-US" altLang="en-US" sz="1600"/>
            </a:p>
          </p:txBody>
        </p:sp>
        <p:sp>
          <p:nvSpPr>
            <p:cNvPr id="23560" name="Oval 8"/>
            <p:cNvSpPr>
              <a:spLocks noChangeArrowheads="1"/>
            </p:cNvSpPr>
            <p:nvPr/>
          </p:nvSpPr>
          <p:spPr bwMode="auto">
            <a:xfrm>
              <a:off x="5265" y="1656"/>
              <a:ext cx="788" cy="783"/>
            </a:xfrm>
            <a:prstGeom prst="ellipse">
              <a:avLst/>
            </a:prstGeom>
            <a:solidFill>
              <a:srgbClr val="FFFFFF"/>
            </a:solidFill>
            <a:ln w="9525">
              <a:solidFill>
                <a:srgbClr val="000000"/>
              </a:solidFill>
              <a:round/>
              <a:headEnd/>
              <a:tailEnd/>
            </a:ln>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ko-KR" sz="1600" i="0">
                  <a:ea typeface="Batang" panose="02030600000101010101" pitchFamily="18" charset="-127"/>
                </a:rPr>
                <a:t>   R</a:t>
              </a:r>
              <a:endParaRPr lang="en-US" altLang="en-US" sz="1600"/>
            </a:p>
          </p:txBody>
        </p:sp>
        <p:cxnSp>
          <p:nvCxnSpPr>
            <p:cNvPr id="23561" name="AutoShape 9"/>
            <p:cNvCxnSpPr>
              <a:cxnSpLocks noChangeShapeType="1"/>
              <a:stCxn id="23558" idx="7"/>
              <a:endCxn id="23559" idx="0"/>
            </p:cNvCxnSpPr>
            <p:nvPr/>
          </p:nvCxnSpPr>
          <p:spPr bwMode="auto">
            <a:xfrm rot="-5400000">
              <a:off x="3768" y="1163"/>
              <a:ext cx="115" cy="1101"/>
            </a:xfrm>
            <a:prstGeom prst="curvedConnector3">
              <a:avLst>
                <a:gd name="adj1" fmla="val 355319"/>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562" name="AutoShape 10"/>
            <p:cNvCxnSpPr>
              <a:cxnSpLocks noChangeShapeType="1"/>
              <a:stCxn id="23559" idx="7"/>
              <a:endCxn id="23560" idx="0"/>
            </p:cNvCxnSpPr>
            <p:nvPr/>
          </p:nvCxnSpPr>
          <p:spPr bwMode="auto">
            <a:xfrm rot="-5400000">
              <a:off x="5100" y="1211"/>
              <a:ext cx="114" cy="1004"/>
            </a:xfrm>
            <a:prstGeom prst="curvedConnector3">
              <a:avLst>
                <a:gd name="adj1" fmla="val 357144"/>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563" name="AutoShape 11"/>
            <p:cNvCxnSpPr>
              <a:cxnSpLocks noChangeShapeType="1"/>
              <a:stCxn id="23560" idx="4"/>
              <a:endCxn id="23558" idx="5"/>
            </p:cNvCxnSpPr>
            <p:nvPr/>
          </p:nvCxnSpPr>
          <p:spPr bwMode="auto">
            <a:xfrm rot="16200000" flipV="1">
              <a:off x="4410" y="1191"/>
              <a:ext cx="113" cy="2384"/>
            </a:xfrm>
            <a:prstGeom prst="curvedConnector3">
              <a:avLst>
                <a:gd name="adj1" fmla="val -263042"/>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3564" name="Oval 12"/>
            <p:cNvSpPr>
              <a:spLocks noChangeArrowheads="1"/>
            </p:cNvSpPr>
            <p:nvPr/>
          </p:nvSpPr>
          <p:spPr bwMode="auto">
            <a:xfrm>
              <a:off x="6252" y="1656"/>
              <a:ext cx="789" cy="786"/>
            </a:xfrm>
            <a:prstGeom prst="ellipse">
              <a:avLst/>
            </a:prstGeom>
            <a:solidFill>
              <a:srgbClr val="FFFFFF"/>
            </a:solidFill>
            <a:ln w="9525">
              <a:solidFill>
                <a:srgbClr val="000000"/>
              </a:solidFill>
              <a:round/>
              <a:headEnd/>
              <a:tailEnd/>
            </a:ln>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ko-KR" sz="1600" i="0">
                  <a:ea typeface="Batang" panose="02030600000101010101" pitchFamily="18" charset="-127"/>
                </a:rPr>
                <a:t>  G: 45s</a:t>
              </a:r>
              <a:endParaRPr lang="en-US" altLang="en-US" sz="1600"/>
            </a:p>
          </p:txBody>
        </p:sp>
        <p:sp>
          <p:nvSpPr>
            <p:cNvPr id="23565" name="Oval 13"/>
            <p:cNvSpPr>
              <a:spLocks noChangeArrowheads="1"/>
            </p:cNvSpPr>
            <p:nvPr/>
          </p:nvSpPr>
          <p:spPr bwMode="auto">
            <a:xfrm>
              <a:off x="7632" y="1656"/>
              <a:ext cx="789" cy="784"/>
            </a:xfrm>
            <a:prstGeom prst="ellipse">
              <a:avLst/>
            </a:prstGeom>
            <a:solidFill>
              <a:srgbClr val="FFFFFF"/>
            </a:solidFill>
            <a:ln w="9525">
              <a:solidFill>
                <a:srgbClr val="000000"/>
              </a:solidFill>
              <a:round/>
              <a:headEnd/>
              <a:tailEnd/>
            </a:ln>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ko-KR" sz="1600" i="0">
                  <a:ea typeface="Batang" panose="02030600000101010101" pitchFamily="18" charset="-127"/>
                </a:rPr>
                <a:t>   Y:</a:t>
              </a:r>
            </a:p>
            <a:p>
              <a:r>
                <a:rPr lang="en-US" altLang="ko-KR" sz="1600" i="0">
                  <a:ea typeface="Batang" panose="02030600000101010101" pitchFamily="18" charset="-127"/>
                </a:rPr>
                <a:t>  10s</a:t>
              </a:r>
              <a:endParaRPr lang="en-US" altLang="en-US" sz="1600"/>
            </a:p>
          </p:txBody>
        </p:sp>
        <p:sp>
          <p:nvSpPr>
            <p:cNvPr id="23566" name="Oval 14"/>
            <p:cNvSpPr>
              <a:spLocks noChangeArrowheads="1"/>
            </p:cNvSpPr>
            <p:nvPr/>
          </p:nvSpPr>
          <p:spPr bwMode="auto">
            <a:xfrm>
              <a:off x="8915" y="1656"/>
              <a:ext cx="788" cy="783"/>
            </a:xfrm>
            <a:prstGeom prst="ellipse">
              <a:avLst/>
            </a:prstGeom>
            <a:solidFill>
              <a:srgbClr val="FFFFFF"/>
            </a:solidFill>
            <a:ln w="9525">
              <a:solidFill>
                <a:srgbClr val="000000"/>
              </a:solidFill>
              <a:round/>
              <a:headEnd/>
              <a:tailEnd/>
            </a:ln>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ko-KR" sz="1600" i="0">
                  <a:ea typeface="Batang" panose="02030600000101010101" pitchFamily="18" charset="-127"/>
                </a:rPr>
                <a:t>   R:</a:t>
              </a:r>
            </a:p>
            <a:p>
              <a:r>
                <a:rPr lang="en-US" altLang="ko-KR" sz="1600" i="0">
                  <a:ea typeface="Batang" panose="02030600000101010101" pitchFamily="18" charset="-127"/>
                </a:rPr>
                <a:t>  55s</a:t>
              </a:r>
              <a:endParaRPr lang="en-US" altLang="en-US" sz="1600"/>
            </a:p>
          </p:txBody>
        </p:sp>
        <p:cxnSp>
          <p:nvCxnSpPr>
            <p:cNvPr id="23567" name="AutoShape 15"/>
            <p:cNvCxnSpPr>
              <a:cxnSpLocks noChangeShapeType="1"/>
            </p:cNvCxnSpPr>
            <p:nvPr/>
          </p:nvCxnSpPr>
          <p:spPr bwMode="auto">
            <a:xfrm rot="-5400000">
              <a:off x="7419" y="1162"/>
              <a:ext cx="114" cy="1102"/>
            </a:xfrm>
            <a:prstGeom prst="curvedConnector3">
              <a:avLst>
                <a:gd name="adj1" fmla="val 357144"/>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568" name="AutoShape 16"/>
            <p:cNvCxnSpPr>
              <a:cxnSpLocks noChangeShapeType="1"/>
            </p:cNvCxnSpPr>
            <p:nvPr/>
          </p:nvCxnSpPr>
          <p:spPr bwMode="auto">
            <a:xfrm rot="-5400000">
              <a:off x="8750" y="1212"/>
              <a:ext cx="114" cy="1002"/>
            </a:xfrm>
            <a:prstGeom prst="curvedConnector3">
              <a:avLst>
                <a:gd name="adj1" fmla="val 357144"/>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569" name="AutoShape 17"/>
            <p:cNvCxnSpPr>
              <a:cxnSpLocks noChangeShapeType="1"/>
            </p:cNvCxnSpPr>
            <p:nvPr/>
          </p:nvCxnSpPr>
          <p:spPr bwMode="auto">
            <a:xfrm rot="16200000" flipV="1">
              <a:off x="8060" y="1191"/>
              <a:ext cx="113" cy="2383"/>
            </a:xfrm>
            <a:prstGeom prst="curvedConnector3">
              <a:avLst>
                <a:gd name="adj1" fmla="val -261593"/>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pic>
        <p:nvPicPr>
          <p:cNvPr id="23556"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371600"/>
            <a:ext cx="7439025"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9385686"/>
      </p:ext>
    </p:extLst>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smtClean="0"/>
              <a:t>Automata Simulation</a:t>
            </a:r>
          </a:p>
        </p:txBody>
      </p:sp>
      <p:sp>
        <p:nvSpPr>
          <p:cNvPr id="24579" name="AutoShape 4"/>
          <p:cNvSpPr>
            <a:spLocks noChangeAspect="1" noChangeArrowheads="1"/>
          </p:cNvSpPr>
          <p:nvPr/>
        </p:nvSpPr>
        <p:spPr bwMode="auto">
          <a:xfrm>
            <a:off x="1219200" y="1371600"/>
            <a:ext cx="7772400"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lgDash"/>
                <a:miter lim="800000"/>
                <a:headEnd/>
                <a:tailEnd/>
              </a14:hiddenLine>
            </a:ext>
          </a:extLst>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24580" name="Text Box 5"/>
          <p:cNvSpPr txBox="1">
            <a:spLocks noChangeArrowheads="1"/>
          </p:cNvSpPr>
          <p:nvPr/>
        </p:nvSpPr>
        <p:spPr bwMode="auto">
          <a:xfrm>
            <a:off x="5865813" y="3589338"/>
            <a:ext cx="1577975" cy="4857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ko-KR" sz="1600" i="0">
                <a:ea typeface="Batang" panose="02030600000101010101" pitchFamily="18" charset="-127"/>
              </a:rPr>
              <a:t>Approximation</a:t>
            </a:r>
            <a:endParaRPr lang="en-US" altLang="en-US" sz="1600"/>
          </a:p>
        </p:txBody>
      </p:sp>
      <p:sp>
        <p:nvSpPr>
          <p:cNvPr id="24581" name="Text Box 6"/>
          <p:cNvSpPr txBox="1">
            <a:spLocks noChangeArrowheads="1"/>
          </p:cNvSpPr>
          <p:nvPr/>
        </p:nvSpPr>
        <p:spPr bwMode="auto">
          <a:xfrm>
            <a:off x="3436938" y="2252663"/>
            <a:ext cx="1336675" cy="365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ko-KR" sz="1600" i="0">
                <a:ea typeface="Batang" panose="02030600000101010101" pitchFamily="18" charset="-127"/>
              </a:rPr>
              <a:t>Results</a:t>
            </a:r>
            <a:endParaRPr lang="en-US" altLang="en-US" sz="1600"/>
          </a:p>
        </p:txBody>
      </p:sp>
      <p:sp>
        <p:nvSpPr>
          <p:cNvPr id="24582" name="Text Box 7"/>
          <p:cNvSpPr txBox="1">
            <a:spLocks noChangeArrowheads="1"/>
          </p:cNvSpPr>
          <p:nvPr/>
        </p:nvSpPr>
        <p:spPr bwMode="auto">
          <a:xfrm>
            <a:off x="3314700" y="1646238"/>
            <a:ext cx="1336675" cy="4857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ko-KR" sz="1600" i="0">
                <a:ea typeface="Batang" panose="02030600000101010101" pitchFamily="18" charset="-127"/>
              </a:rPr>
              <a:t>Experiment</a:t>
            </a:r>
            <a:endParaRPr lang="en-US" altLang="en-US" sz="1600"/>
          </a:p>
        </p:txBody>
      </p:sp>
      <p:sp>
        <p:nvSpPr>
          <p:cNvPr id="24583" name="Text Box 8"/>
          <p:cNvSpPr txBox="1">
            <a:spLocks noChangeArrowheads="1"/>
          </p:cNvSpPr>
          <p:nvPr/>
        </p:nvSpPr>
        <p:spPr bwMode="auto">
          <a:xfrm>
            <a:off x="1614488" y="1889125"/>
            <a:ext cx="1579562" cy="604838"/>
          </a:xfrm>
          <a:prstGeom prst="rect">
            <a:avLst/>
          </a:prstGeom>
          <a:solidFill>
            <a:srgbClr val="FFFFFF"/>
          </a:solidFill>
          <a:ln w="9525">
            <a:solidFill>
              <a:srgbClr val="000000"/>
            </a:solidFill>
            <a:miter lim="800000"/>
            <a:headEnd/>
            <a:tailEnd/>
          </a:ln>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gn="ctr"/>
            <a:r>
              <a:rPr lang="en-US" altLang="ko-KR" sz="1600" i="0">
                <a:ea typeface="Batang" panose="02030600000101010101" pitchFamily="18" charset="-127"/>
              </a:rPr>
              <a:t>Experimental Frame</a:t>
            </a:r>
            <a:endParaRPr lang="en-US" altLang="en-US" sz="1600"/>
          </a:p>
        </p:txBody>
      </p:sp>
      <p:sp>
        <p:nvSpPr>
          <p:cNvPr id="24584" name="Oval 9"/>
          <p:cNvSpPr>
            <a:spLocks noChangeArrowheads="1"/>
          </p:cNvSpPr>
          <p:nvPr/>
        </p:nvSpPr>
        <p:spPr bwMode="auto">
          <a:xfrm>
            <a:off x="4894263" y="1889125"/>
            <a:ext cx="1700212" cy="485775"/>
          </a:xfrm>
          <a:prstGeom prst="ellipse">
            <a:avLst/>
          </a:prstGeom>
          <a:solidFill>
            <a:srgbClr val="FFFFFF"/>
          </a:solidFill>
          <a:ln w="9525">
            <a:solidFill>
              <a:srgbClr val="000000"/>
            </a:solidFill>
            <a:round/>
            <a:headEnd/>
            <a:tailEnd/>
          </a:ln>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ko-KR" sz="1600" i="0">
                <a:ea typeface="Batang" panose="02030600000101010101" pitchFamily="18" charset="-127"/>
              </a:rPr>
              <a:t>   Entity</a:t>
            </a:r>
            <a:endParaRPr lang="en-US" altLang="en-US" sz="1600"/>
          </a:p>
        </p:txBody>
      </p:sp>
      <p:sp>
        <p:nvSpPr>
          <p:cNvPr id="24585" name="Line 10"/>
          <p:cNvSpPr>
            <a:spLocks noChangeShapeType="1"/>
          </p:cNvSpPr>
          <p:nvPr/>
        </p:nvSpPr>
        <p:spPr bwMode="auto">
          <a:xfrm>
            <a:off x="3194050" y="2009775"/>
            <a:ext cx="1820863" cy="15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6" name="Line 11"/>
          <p:cNvSpPr>
            <a:spLocks noChangeShapeType="1"/>
          </p:cNvSpPr>
          <p:nvPr/>
        </p:nvSpPr>
        <p:spPr bwMode="auto">
          <a:xfrm flipH="1">
            <a:off x="3194050" y="2252663"/>
            <a:ext cx="1820863" cy="158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7" name="Text Box 12"/>
          <p:cNvSpPr txBox="1">
            <a:spLocks noChangeArrowheads="1"/>
          </p:cNvSpPr>
          <p:nvPr/>
        </p:nvSpPr>
        <p:spPr bwMode="auto">
          <a:xfrm>
            <a:off x="3314700" y="2736850"/>
            <a:ext cx="1336675" cy="4857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ko-KR" sz="1600" i="0">
                <a:ea typeface="Batang" panose="02030600000101010101" pitchFamily="18" charset="-127"/>
              </a:rPr>
              <a:t>Query</a:t>
            </a:r>
            <a:endParaRPr lang="en-US" altLang="en-US" sz="1600"/>
          </a:p>
        </p:txBody>
      </p:sp>
      <p:sp>
        <p:nvSpPr>
          <p:cNvPr id="24588" name="Text Box 13"/>
          <p:cNvSpPr txBox="1">
            <a:spLocks noChangeArrowheads="1"/>
          </p:cNvSpPr>
          <p:nvPr/>
        </p:nvSpPr>
        <p:spPr bwMode="auto">
          <a:xfrm>
            <a:off x="1614488" y="2981325"/>
            <a:ext cx="1579562" cy="604838"/>
          </a:xfrm>
          <a:prstGeom prst="rect">
            <a:avLst/>
          </a:prstGeom>
          <a:solidFill>
            <a:srgbClr val="FFFFFF"/>
          </a:solidFill>
          <a:ln w="9525">
            <a:solidFill>
              <a:srgbClr val="000000"/>
            </a:solidFill>
            <a:miter lim="800000"/>
            <a:headEnd/>
            <a:tailEnd/>
          </a:ln>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gn="ctr"/>
            <a:r>
              <a:rPr lang="en-US" altLang="ko-KR" sz="1600" i="0">
                <a:ea typeface="Batang" panose="02030600000101010101" pitchFamily="18" charset="-127"/>
              </a:rPr>
              <a:t>Model's Exp. Frame</a:t>
            </a:r>
            <a:endParaRPr lang="en-US" altLang="en-US" sz="1600"/>
          </a:p>
        </p:txBody>
      </p:sp>
      <p:sp>
        <p:nvSpPr>
          <p:cNvPr id="24589" name="Oval 14"/>
          <p:cNvSpPr>
            <a:spLocks noChangeArrowheads="1"/>
          </p:cNvSpPr>
          <p:nvPr/>
        </p:nvSpPr>
        <p:spPr bwMode="auto">
          <a:xfrm>
            <a:off x="4894263" y="2981325"/>
            <a:ext cx="1700212" cy="484188"/>
          </a:xfrm>
          <a:prstGeom prst="ellipse">
            <a:avLst/>
          </a:prstGeom>
          <a:solidFill>
            <a:srgbClr val="FFFFFF"/>
          </a:solidFill>
          <a:ln w="9525">
            <a:solidFill>
              <a:srgbClr val="000000"/>
            </a:solidFill>
            <a:round/>
            <a:headEnd/>
            <a:tailEnd/>
          </a:ln>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ko-KR" sz="1600" i="0">
                <a:ea typeface="Batang" panose="02030600000101010101" pitchFamily="18" charset="-127"/>
              </a:rPr>
              <a:t>   Model </a:t>
            </a:r>
            <a:endParaRPr lang="en-US" altLang="en-US" sz="1600"/>
          </a:p>
        </p:txBody>
      </p:sp>
      <p:sp>
        <p:nvSpPr>
          <p:cNvPr id="24590" name="Line 15"/>
          <p:cNvSpPr>
            <a:spLocks noChangeShapeType="1"/>
          </p:cNvSpPr>
          <p:nvPr/>
        </p:nvSpPr>
        <p:spPr bwMode="auto">
          <a:xfrm>
            <a:off x="3194050" y="3101975"/>
            <a:ext cx="1820863" cy="15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91" name="Line 16"/>
          <p:cNvSpPr>
            <a:spLocks noChangeShapeType="1"/>
          </p:cNvSpPr>
          <p:nvPr/>
        </p:nvSpPr>
        <p:spPr bwMode="auto">
          <a:xfrm>
            <a:off x="5622925" y="2374900"/>
            <a:ext cx="0" cy="606425"/>
          </a:xfrm>
          <a:prstGeom prst="line">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92" name="Line 17"/>
          <p:cNvSpPr>
            <a:spLocks noChangeShapeType="1"/>
          </p:cNvSpPr>
          <p:nvPr/>
        </p:nvSpPr>
        <p:spPr bwMode="auto">
          <a:xfrm>
            <a:off x="2343150" y="2495550"/>
            <a:ext cx="0" cy="485775"/>
          </a:xfrm>
          <a:prstGeom prst="line">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93" name="Text Box 20"/>
          <p:cNvSpPr txBox="1">
            <a:spLocks noChangeArrowheads="1"/>
          </p:cNvSpPr>
          <p:nvPr/>
        </p:nvSpPr>
        <p:spPr bwMode="auto">
          <a:xfrm>
            <a:off x="3436938" y="4559300"/>
            <a:ext cx="1457325" cy="6080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ko-KR" sz="1600" i="0">
                <a:ea typeface="Batang" panose="02030600000101010101" pitchFamily="18" charset="-127"/>
              </a:rPr>
              <a:t>Approximate Results</a:t>
            </a:r>
            <a:endParaRPr lang="en-US" altLang="en-US" sz="1600"/>
          </a:p>
        </p:txBody>
      </p:sp>
      <p:sp>
        <p:nvSpPr>
          <p:cNvPr id="24594" name="Text Box 21"/>
          <p:cNvSpPr txBox="1">
            <a:spLocks noChangeArrowheads="1"/>
          </p:cNvSpPr>
          <p:nvPr/>
        </p:nvSpPr>
        <p:spPr bwMode="auto">
          <a:xfrm>
            <a:off x="3314700" y="3709988"/>
            <a:ext cx="1336675" cy="7286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ko-KR" sz="1600" i="0">
                <a:ea typeface="Batang" panose="02030600000101010101" pitchFamily="18" charset="-127"/>
              </a:rPr>
              <a:t>Computed Query</a:t>
            </a:r>
            <a:endParaRPr lang="en-US" altLang="en-US" sz="1600"/>
          </a:p>
        </p:txBody>
      </p:sp>
      <p:sp>
        <p:nvSpPr>
          <p:cNvPr id="24595" name="Text Box 22"/>
          <p:cNvSpPr txBox="1">
            <a:spLocks noChangeArrowheads="1"/>
          </p:cNvSpPr>
          <p:nvPr/>
        </p:nvSpPr>
        <p:spPr bwMode="auto">
          <a:xfrm>
            <a:off x="1614488" y="4195763"/>
            <a:ext cx="1579562" cy="604837"/>
          </a:xfrm>
          <a:prstGeom prst="rect">
            <a:avLst/>
          </a:prstGeom>
          <a:solidFill>
            <a:srgbClr val="FFFFFF"/>
          </a:solidFill>
          <a:ln w="9525">
            <a:solidFill>
              <a:srgbClr val="000000"/>
            </a:solidFill>
            <a:miter lim="800000"/>
            <a:headEnd/>
            <a:tailEnd/>
          </a:ln>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gn="ctr"/>
            <a:r>
              <a:rPr lang="en-US" altLang="ko-KR" sz="1600" i="0">
                <a:ea typeface="Batang" panose="02030600000101010101" pitchFamily="18" charset="-127"/>
              </a:rPr>
              <a:t>Computation Exp. Frame</a:t>
            </a:r>
            <a:endParaRPr lang="en-US" altLang="en-US" sz="1600"/>
          </a:p>
        </p:txBody>
      </p:sp>
      <p:sp>
        <p:nvSpPr>
          <p:cNvPr id="24596" name="Oval 23"/>
          <p:cNvSpPr>
            <a:spLocks noChangeArrowheads="1"/>
          </p:cNvSpPr>
          <p:nvPr/>
        </p:nvSpPr>
        <p:spPr bwMode="auto">
          <a:xfrm>
            <a:off x="4894263" y="4195763"/>
            <a:ext cx="1700212" cy="484187"/>
          </a:xfrm>
          <a:prstGeom prst="ellipse">
            <a:avLst/>
          </a:prstGeom>
          <a:solidFill>
            <a:srgbClr val="FFFFFF"/>
          </a:solidFill>
          <a:ln w="9525">
            <a:solidFill>
              <a:srgbClr val="000000"/>
            </a:solidFill>
            <a:round/>
            <a:headEnd/>
            <a:tailEnd/>
          </a:ln>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ko-KR" sz="1600" i="0">
                <a:ea typeface="Batang" panose="02030600000101010101" pitchFamily="18" charset="-127"/>
              </a:rPr>
              <a:t>   Compute</a:t>
            </a:r>
            <a:endParaRPr lang="en-US" altLang="en-US" sz="1600"/>
          </a:p>
        </p:txBody>
      </p:sp>
      <p:sp>
        <p:nvSpPr>
          <p:cNvPr id="24597" name="Line 24"/>
          <p:cNvSpPr>
            <a:spLocks noChangeShapeType="1"/>
          </p:cNvSpPr>
          <p:nvPr/>
        </p:nvSpPr>
        <p:spPr bwMode="auto">
          <a:xfrm>
            <a:off x="3194050" y="4316413"/>
            <a:ext cx="1820863" cy="158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98" name="Line 25"/>
          <p:cNvSpPr>
            <a:spLocks noChangeShapeType="1"/>
          </p:cNvSpPr>
          <p:nvPr/>
        </p:nvSpPr>
        <p:spPr bwMode="auto">
          <a:xfrm flipH="1">
            <a:off x="3194050" y="4559300"/>
            <a:ext cx="1820863" cy="15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99" name="Line 28"/>
          <p:cNvSpPr>
            <a:spLocks noChangeShapeType="1"/>
          </p:cNvSpPr>
          <p:nvPr/>
        </p:nvSpPr>
        <p:spPr bwMode="auto">
          <a:xfrm>
            <a:off x="5622925" y="3467100"/>
            <a:ext cx="0" cy="728663"/>
          </a:xfrm>
          <a:prstGeom prst="line">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00" name="Line 29"/>
          <p:cNvSpPr>
            <a:spLocks noChangeShapeType="1"/>
          </p:cNvSpPr>
          <p:nvPr/>
        </p:nvSpPr>
        <p:spPr bwMode="auto">
          <a:xfrm>
            <a:off x="2343150" y="3589338"/>
            <a:ext cx="1588" cy="606425"/>
          </a:xfrm>
          <a:prstGeom prst="line">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01" name="Line 30"/>
          <p:cNvSpPr>
            <a:spLocks noChangeShapeType="1"/>
          </p:cNvSpPr>
          <p:nvPr/>
        </p:nvSpPr>
        <p:spPr bwMode="auto">
          <a:xfrm flipV="1">
            <a:off x="7443788" y="3832225"/>
            <a:ext cx="1587" cy="728663"/>
          </a:xfrm>
          <a:prstGeom prst="line">
            <a:avLst/>
          </a:prstGeom>
          <a:noFill/>
          <a:ln w="9525">
            <a:solidFill>
              <a:srgbClr val="000000"/>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4602" name="Line 33"/>
          <p:cNvSpPr>
            <a:spLocks noChangeShapeType="1"/>
          </p:cNvSpPr>
          <p:nvPr/>
        </p:nvSpPr>
        <p:spPr bwMode="auto">
          <a:xfrm flipV="1">
            <a:off x="7686675" y="3832225"/>
            <a:ext cx="1588" cy="728663"/>
          </a:xfrm>
          <a:prstGeom prst="line">
            <a:avLst/>
          </a:prstGeom>
          <a:noFill/>
          <a:ln w="9525">
            <a:solidFill>
              <a:srgbClr val="000000"/>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4603" name="Line 34"/>
          <p:cNvSpPr>
            <a:spLocks noChangeShapeType="1"/>
          </p:cNvSpPr>
          <p:nvPr/>
        </p:nvSpPr>
        <p:spPr bwMode="auto">
          <a:xfrm flipV="1">
            <a:off x="7929563" y="3832225"/>
            <a:ext cx="1587" cy="728663"/>
          </a:xfrm>
          <a:prstGeom prst="line">
            <a:avLst/>
          </a:prstGeom>
          <a:noFill/>
          <a:ln w="9525">
            <a:solidFill>
              <a:srgbClr val="000000"/>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4604" name="Line 35"/>
          <p:cNvSpPr>
            <a:spLocks noChangeShapeType="1"/>
          </p:cNvSpPr>
          <p:nvPr/>
        </p:nvSpPr>
        <p:spPr bwMode="auto">
          <a:xfrm flipV="1">
            <a:off x="8172450" y="3832225"/>
            <a:ext cx="1588" cy="728663"/>
          </a:xfrm>
          <a:prstGeom prst="line">
            <a:avLst/>
          </a:prstGeom>
          <a:noFill/>
          <a:ln w="9525">
            <a:solidFill>
              <a:srgbClr val="000000"/>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4605" name="Line 36"/>
          <p:cNvSpPr>
            <a:spLocks noChangeShapeType="1"/>
          </p:cNvSpPr>
          <p:nvPr/>
        </p:nvSpPr>
        <p:spPr bwMode="auto">
          <a:xfrm>
            <a:off x="6715125" y="4438650"/>
            <a:ext cx="365125"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06" name="Line 37"/>
          <p:cNvSpPr>
            <a:spLocks noChangeShapeType="1"/>
          </p:cNvSpPr>
          <p:nvPr/>
        </p:nvSpPr>
        <p:spPr bwMode="auto">
          <a:xfrm flipV="1">
            <a:off x="6715125" y="3103563"/>
            <a:ext cx="365125" cy="12065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4607" name="Group 52"/>
          <p:cNvGrpSpPr>
            <a:grpSpLocks/>
          </p:cNvGrpSpPr>
          <p:nvPr/>
        </p:nvGrpSpPr>
        <p:grpSpPr bwMode="auto">
          <a:xfrm>
            <a:off x="7239000" y="2895600"/>
            <a:ext cx="1295400" cy="228600"/>
            <a:chOff x="3888" y="1728"/>
            <a:chExt cx="1680" cy="384"/>
          </a:xfrm>
        </p:grpSpPr>
        <p:sp>
          <p:nvSpPr>
            <p:cNvPr id="24609" name="Oval 40"/>
            <p:cNvSpPr>
              <a:spLocks noChangeArrowheads="1"/>
            </p:cNvSpPr>
            <p:nvPr/>
          </p:nvSpPr>
          <p:spPr bwMode="auto">
            <a:xfrm>
              <a:off x="3888" y="1728"/>
              <a:ext cx="384" cy="384"/>
            </a:xfrm>
            <a:prstGeom prst="ellipse">
              <a:avLst/>
            </a:prstGeom>
            <a:solidFill>
              <a:srgbClr val="FFFFFF"/>
            </a:solidFill>
            <a:ln w="9525">
              <a:solidFill>
                <a:srgbClr val="000000"/>
              </a:solidFill>
              <a:round/>
              <a:headEnd/>
              <a:tailEnd/>
            </a:ln>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ko-KR" sz="1200" i="0">
                  <a:ea typeface="Batang" panose="02030600000101010101" pitchFamily="18" charset="-127"/>
                </a:rPr>
                <a:t>  G</a:t>
              </a:r>
              <a:endParaRPr lang="en-US" altLang="en-US"/>
            </a:p>
          </p:txBody>
        </p:sp>
        <p:sp>
          <p:nvSpPr>
            <p:cNvPr id="24610" name="Oval 41"/>
            <p:cNvSpPr>
              <a:spLocks noChangeArrowheads="1"/>
            </p:cNvSpPr>
            <p:nvPr/>
          </p:nvSpPr>
          <p:spPr bwMode="auto">
            <a:xfrm>
              <a:off x="4560" y="1728"/>
              <a:ext cx="384" cy="383"/>
            </a:xfrm>
            <a:prstGeom prst="ellipse">
              <a:avLst/>
            </a:prstGeom>
            <a:solidFill>
              <a:srgbClr val="FFFFFF"/>
            </a:solidFill>
            <a:ln w="9525">
              <a:solidFill>
                <a:srgbClr val="000000"/>
              </a:solidFill>
              <a:round/>
              <a:headEnd/>
              <a:tailEnd/>
            </a:ln>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ko-KR" sz="1200" i="0">
                  <a:ea typeface="Batang" panose="02030600000101010101" pitchFamily="18" charset="-127"/>
                </a:rPr>
                <a:t>   Y</a:t>
              </a:r>
              <a:endParaRPr lang="en-US" altLang="en-US"/>
            </a:p>
          </p:txBody>
        </p:sp>
        <p:sp>
          <p:nvSpPr>
            <p:cNvPr id="24611" name="Oval 42"/>
            <p:cNvSpPr>
              <a:spLocks noChangeArrowheads="1"/>
            </p:cNvSpPr>
            <p:nvPr/>
          </p:nvSpPr>
          <p:spPr bwMode="auto">
            <a:xfrm>
              <a:off x="5184" y="1728"/>
              <a:ext cx="384" cy="383"/>
            </a:xfrm>
            <a:prstGeom prst="ellipse">
              <a:avLst/>
            </a:prstGeom>
            <a:solidFill>
              <a:srgbClr val="FFFFFF"/>
            </a:solidFill>
            <a:ln w="9525">
              <a:solidFill>
                <a:srgbClr val="000000"/>
              </a:solidFill>
              <a:round/>
              <a:headEnd/>
              <a:tailEnd/>
            </a:ln>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ko-KR" sz="1200" i="0">
                  <a:ea typeface="Batang" panose="02030600000101010101" pitchFamily="18" charset="-127"/>
                </a:rPr>
                <a:t>   R</a:t>
              </a:r>
              <a:endParaRPr lang="en-US" altLang="en-US"/>
            </a:p>
          </p:txBody>
        </p:sp>
        <p:cxnSp>
          <p:nvCxnSpPr>
            <p:cNvPr id="24612" name="AutoShape 43"/>
            <p:cNvCxnSpPr>
              <a:cxnSpLocks noChangeShapeType="1"/>
              <a:stCxn id="24609" idx="7"/>
              <a:endCxn id="24610" idx="0"/>
            </p:cNvCxnSpPr>
            <p:nvPr/>
          </p:nvCxnSpPr>
          <p:spPr bwMode="auto">
            <a:xfrm rot="-5400000">
              <a:off x="4456" y="1488"/>
              <a:ext cx="56" cy="536"/>
            </a:xfrm>
            <a:prstGeom prst="curvedConnector3">
              <a:avLst>
                <a:gd name="adj1" fmla="val 357144"/>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4613" name="AutoShape 44"/>
            <p:cNvCxnSpPr>
              <a:cxnSpLocks noChangeShapeType="1"/>
              <a:stCxn id="24610" idx="7"/>
              <a:endCxn id="24611" idx="0"/>
            </p:cNvCxnSpPr>
            <p:nvPr/>
          </p:nvCxnSpPr>
          <p:spPr bwMode="auto">
            <a:xfrm rot="-5400000">
              <a:off x="5104" y="1512"/>
              <a:ext cx="56" cy="488"/>
            </a:xfrm>
            <a:prstGeom prst="curvedConnector3">
              <a:avLst>
                <a:gd name="adj1" fmla="val 357144"/>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4614" name="AutoShape 45"/>
            <p:cNvCxnSpPr>
              <a:cxnSpLocks noChangeShapeType="1"/>
              <a:stCxn id="24611" idx="4"/>
              <a:endCxn id="24609" idx="5"/>
            </p:cNvCxnSpPr>
            <p:nvPr/>
          </p:nvCxnSpPr>
          <p:spPr bwMode="auto">
            <a:xfrm rot="16200000" flipV="1">
              <a:off x="4768" y="1504"/>
              <a:ext cx="55" cy="1160"/>
            </a:xfrm>
            <a:prstGeom prst="curvedConnector3">
              <a:avLst>
                <a:gd name="adj1" fmla="val -263634"/>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pic>
        <p:nvPicPr>
          <p:cNvPr id="24608"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3848100"/>
            <a:ext cx="20574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1962927"/>
      </p:ext>
    </p:extLst>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s-AR" smtClean="0"/>
              <a:t>Would you prefer this option ?</a:t>
            </a:r>
            <a:endParaRPr lang="es-AR"/>
          </a:p>
        </p:txBody>
      </p:sp>
      <p:sp>
        <p:nvSpPr>
          <p:cNvPr id="4" name="Text Placeholder 3"/>
          <p:cNvSpPr>
            <a:spLocks noGrp="1"/>
          </p:cNvSpPr>
          <p:nvPr>
            <p:ph type="body" sz="quarter" idx="12"/>
          </p:nvPr>
        </p:nvSpPr>
        <p:spPr/>
        <p:txBody>
          <a:bodyPr/>
          <a:lstStyle/>
          <a:p>
            <a:endParaRPr lang="es-AR"/>
          </a:p>
        </p:txBody>
      </p:sp>
      <p:sp>
        <p:nvSpPr>
          <p:cNvPr id="5" name="Text Placeholder 4"/>
          <p:cNvSpPr>
            <a:spLocks noGrp="1"/>
          </p:cNvSpPr>
          <p:nvPr>
            <p:ph type="body" sz="quarter" idx="13"/>
          </p:nvPr>
        </p:nvSpPr>
        <p:spPr/>
        <p:txBody>
          <a:bodyPr/>
          <a:lstStyle/>
          <a:p>
            <a:endParaRPr lang="es-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718" y="703119"/>
            <a:ext cx="7543800" cy="5983247"/>
          </a:xfrm>
          <a:prstGeom prst="rect">
            <a:avLst/>
          </a:prstGeom>
        </p:spPr>
      </p:pic>
      <p:sp>
        <p:nvSpPr>
          <p:cNvPr id="10" name="Rectangle 9"/>
          <p:cNvSpPr/>
          <p:nvPr/>
        </p:nvSpPr>
        <p:spPr>
          <a:xfrm>
            <a:off x="3906982" y="619035"/>
            <a:ext cx="4572000" cy="1200329"/>
          </a:xfrm>
          <a:prstGeom prst="rect">
            <a:avLst/>
          </a:prstGeom>
        </p:spPr>
        <p:txBody>
          <a:bodyPr>
            <a:spAutoFit/>
          </a:bodyPr>
          <a:lstStyle/>
          <a:p>
            <a:r>
              <a:rPr lang="en-US" sz="1800" i="0" dirty="0">
                <a:solidFill>
                  <a:srgbClr val="FFFFFF"/>
                </a:solidFill>
                <a:latin typeface="Georgia" panose="02040502050405020303" pitchFamily="18" charset="0"/>
              </a:rPr>
              <a:t>November 24, 1924. Washington, D.C. "Bonus Bureau, Computing Division. Many clerks figure the amount of the bonus each veteran is entitled to."</a:t>
            </a:r>
            <a:endParaRPr lang="es-AR" sz="1800" dirty="0"/>
          </a:p>
        </p:txBody>
      </p:sp>
    </p:spTree>
    <p:extLst>
      <p:ext uri="{BB962C8B-B14F-4D97-AF65-F5344CB8AC3E}">
        <p14:creationId xmlns:p14="http://schemas.microsoft.com/office/powerpoint/2010/main" val="3632373261"/>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CA" dirty="0"/>
          </a:p>
        </p:txBody>
      </p:sp>
      <p:sp>
        <p:nvSpPr>
          <p:cNvPr id="3" name="Title 2"/>
          <p:cNvSpPr>
            <a:spLocks noGrp="1"/>
          </p:cNvSpPr>
          <p:nvPr>
            <p:ph type="title"/>
          </p:nvPr>
        </p:nvSpPr>
        <p:spPr/>
        <p:txBody>
          <a:bodyPr/>
          <a:lstStyle/>
          <a:p>
            <a:endParaRPr lang="en-CA"/>
          </a:p>
        </p:txBody>
      </p:sp>
      <p:sp>
        <p:nvSpPr>
          <p:cNvPr id="4" name="Text Placeholder 3"/>
          <p:cNvSpPr>
            <a:spLocks noGrp="1"/>
          </p:cNvSpPr>
          <p:nvPr>
            <p:ph type="body" sz="quarter" idx="12"/>
          </p:nvPr>
        </p:nvSpPr>
        <p:spPr/>
        <p:txBody>
          <a:bodyPr/>
          <a:lstStyle/>
          <a:p>
            <a:endParaRPr lang="en-CA"/>
          </a:p>
        </p:txBody>
      </p:sp>
      <p:sp>
        <p:nvSpPr>
          <p:cNvPr id="5" name="Text Placeholder 4"/>
          <p:cNvSpPr>
            <a:spLocks noGrp="1"/>
          </p:cNvSpPr>
          <p:nvPr>
            <p:ph type="body" sz="quarter" idx="13"/>
          </p:nvPr>
        </p:nvSpPr>
        <p:spPr>
          <a:xfrm>
            <a:off x="0" y="6629400"/>
            <a:ext cx="9144000" cy="304800"/>
          </a:xfrm>
        </p:spPr>
        <p:txBody>
          <a:bodyPr/>
          <a:lstStyle/>
          <a:p>
            <a:endParaRPr lang="en-CA"/>
          </a:p>
        </p:txBody>
      </p:sp>
      <p:pic>
        <p:nvPicPr>
          <p:cNvPr id="7170" name="Picture 2" descr="https://i.kinja-img.com/gawker-media/image/upload/s--qym0ETnR--/c_fit,fl_progressive,q_80,w_320/17kx4qx7maun8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569" y="834012"/>
            <a:ext cx="2555631" cy="14375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5101414" y="711809"/>
            <a:ext cx="3588721" cy="2325441"/>
          </a:xfrm>
          <a:prstGeom prst="rect">
            <a:avLst/>
          </a:prstGeom>
        </p:spPr>
      </p:pic>
      <p:pic>
        <p:nvPicPr>
          <p:cNvPr id="7174" name="Picture 6" descr="https://i.kinja-img.com/gawker-media/image/upload/s--3krpFMst--/c_fit,fl_progressive,q_80,w_636/17kx38nv53gy5jp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331" y="2377919"/>
            <a:ext cx="3946650" cy="4393442"/>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s://i.kinja-img.com/gawker-media/image/upload/s--HjFG9zKj--/17kx3825tyuw8jp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7460" y="711809"/>
            <a:ext cx="2083954" cy="2460224"/>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s://i.kinja-img.com/gawker-media/image/upload/s--6l-4_lc3--/c_fit,fl_progressive,q_80,w_636/17kx38e01ryt8gif.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3687" y="3540525"/>
            <a:ext cx="4970313" cy="286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312776"/>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smtClean="0"/>
              <a:t>Along Came the Computer…</a:t>
            </a:r>
          </a:p>
        </p:txBody>
      </p:sp>
      <p:sp>
        <p:nvSpPr>
          <p:cNvPr id="25603" name="Rectangle 3"/>
          <p:cNvSpPr>
            <a:spLocks noGrp="1" noChangeArrowheads="1"/>
          </p:cNvSpPr>
          <p:nvPr>
            <p:ph type="body" idx="1"/>
          </p:nvPr>
        </p:nvSpPr>
        <p:spPr/>
        <p:txBody>
          <a:bodyPr/>
          <a:lstStyle/>
          <a:p>
            <a:r>
              <a:rPr lang="en-US" altLang="en-US" dirty="0" smtClean="0"/>
              <a:t>1950’s: simulation</a:t>
            </a:r>
          </a:p>
          <a:p>
            <a:pPr lvl="1"/>
            <a:r>
              <a:rPr lang="en-CA" altLang="en-US" dirty="0" smtClean="0"/>
              <a:t>Particular solutions for a given problem</a:t>
            </a:r>
          </a:p>
          <a:p>
            <a:pPr lvl="1"/>
            <a:r>
              <a:rPr lang="en-CA" altLang="en-US" dirty="0" smtClean="0"/>
              <a:t>Controlled experimentation</a:t>
            </a:r>
          </a:p>
          <a:p>
            <a:pPr lvl="1"/>
            <a:r>
              <a:rPr lang="en-CA" altLang="en-US" dirty="0" smtClean="0"/>
              <a:t>Time compression</a:t>
            </a:r>
          </a:p>
          <a:p>
            <a:pPr lvl="1"/>
            <a:endParaRPr lang="en-CA" altLang="en-US" dirty="0" smtClean="0"/>
          </a:p>
          <a:p>
            <a:r>
              <a:rPr lang="en-CA" altLang="en-US" dirty="0" smtClean="0"/>
              <a:t>Mixed problems</a:t>
            </a:r>
          </a:p>
          <a:p>
            <a:pPr lvl="1"/>
            <a:r>
              <a:rPr lang="en-CA" altLang="en-US" dirty="0" smtClean="0"/>
              <a:t>Solving numerical methods more efficiently</a:t>
            </a:r>
          </a:p>
          <a:p>
            <a:pPr lvl="1"/>
            <a:r>
              <a:rPr lang="en-CA" altLang="en-US" dirty="0" smtClean="0"/>
              <a:t>Computing automata-based models</a:t>
            </a:r>
          </a:p>
          <a:p>
            <a:pPr lvl="1"/>
            <a:r>
              <a:rPr lang="en-CA" altLang="en-US" dirty="0" smtClean="0"/>
              <a:t>Conducting a large number of experiments in a 			controlled</a:t>
            </a:r>
            <a:r>
              <a:rPr lang="en-CA" altLang="en-US" dirty="0"/>
              <a:t> </a:t>
            </a:r>
            <a:r>
              <a:rPr lang="en-CA" altLang="en-US" dirty="0" smtClean="0"/>
              <a:t>fashion at a low cost</a:t>
            </a:r>
          </a:p>
          <a:p>
            <a:endParaRPr lang="en-US" altLang="en-US" dirty="0" smtClean="0"/>
          </a:p>
          <a:p>
            <a:endParaRPr lang="en-US" altLang="en-US" dirty="0" smtClean="0"/>
          </a:p>
        </p:txBody>
      </p:sp>
    </p:spTree>
    <p:extLst>
      <p:ext uri="{BB962C8B-B14F-4D97-AF65-F5344CB8AC3E}">
        <p14:creationId xmlns:p14="http://schemas.microsoft.com/office/powerpoint/2010/main" val="2291862839"/>
      </p:ext>
    </p:extLst>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1"/>
            <a:ext cx="6176456" cy="685799"/>
          </a:xfrm>
          <a:noFill/>
        </p:spPr>
        <p:txBody>
          <a:bodyPr>
            <a:normAutofit/>
          </a:bodyPr>
          <a:lstStyle/>
          <a:p>
            <a:r>
              <a:rPr lang="en-US" dirty="0" smtClean="0"/>
              <a:t>Problem Solving through Computation</a:t>
            </a:r>
            <a:endParaRPr lang="en-US" dirty="0" smtClean="0"/>
          </a:p>
        </p:txBody>
      </p:sp>
      <p:sp>
        <p:nvSpPr>
          <p:cNvPr id="60" name="Text Placeholder 59"/>
          <p:cNvSpPr>
            <a:spLocks noGrp="1"/>
          </p:cNvSpPr>
          <p:nvPr>
            <p:ph type="body" sz="quarter" idx="12"/>
          </p:nvPr>
        </p:nvSpPr>
        <p:spPr>
          <a:noFill/>
        </p:spPr>
        <p:txBody>
          <a:bodyPr/>
          <a:lstStyle/>
          <a:p>
            <a:endParaRPr lang="es-AR" dirty="0"/>
          </a:p>
        </p:txBody>
      </p:sp>
      <p:sp>
        <p:nvSpPr>
          <p:cNvPr id="61" name="Text Placeholder 60"/>
          <p:cNvSpPr>
            <a:spLocks noGrp="1"/>
          </p:cNvSpPr>
          <p:nvPr>
            <p:ph type="body" sz="quarter" idx="13"/>
          </p:nvPr>
        </p:nvSpPr>
        <p:spPr>
          <a:xfrm>
            <a:off x="152400" y="6553200"/>
            <a:ext cx="9144000" cy="304800"/>
          </a:xfrm>
          <a:noFill/>
        </p:spPr>
        <p:txBody>
          <a:bodyPr/>
          <a:lstStyle/>
          <a:p>
            <a:endParaRPr lang="es-AR"/>
          </a:p>
        </p:txBody>
      </p:sp>
      <p:sp>
        <p:nvSpPr>
          <p:cNvPr id="23555" name="Rectangle 59"/>
          <p:cNvSpPr>
            <a:spLocks noChangeArrowheads="1"/>
          </p:cNvSpPr>
          <p:nvPr/>
        </p:nvSpPr>
        <p:spPr bwMode="auto">
          <a:xfrm>
            <a:off x="4648200" y="2057400"/>
            <a:ext cx="998538" cy="336550"/>
          </a:xfrm>
          <a:prstGeom prst="rect">
            <a:avLst/>
          </a:prstGeom>
          <a:noFill/>
          <a:ln w="9525">
            <a:noFill/>
            <a:miter lim="800000"/>
            <a:headEnd/>
            <a:tailEnd/>
          </a:ln>
        </p:spPr>
        <p:txBody>
          <a:bodyPr wrap="none">
            <a:spAutoFit/>
          </a:bodyPr>
          <a:lstStyle/>
          <a:p>
            <a:r>
              <a:rPr lang="en-US" sz="1600" i="0" dirty="0">
                <a:latin typeface="+mn-lt"/>
              </a:rPr>
              <a:t>Equations</a:t>
            </a:r>
            <a:endParaRPr lang="en-US" sz="1400" i="0" dirty="0">
              <a:latin typeface="+mn-lt"/>
            </a:endParaRPr>
          </a:p>
        </p:txBody>
      </p:sp>
      <p:grpSp>
        <p:nvGrpSpPr>
          <p:cNvPr id="23573" name="Group 3"/>
          <p:cNvGrpSpPr>
            <a:grpSpLocks noChangeAspect="1"/>
          </p:cNvGrpSpPr>
          <p:nvPr/>
        </p:nvGrpSpPr>
        <p:grpSpPr bwMode="auto">
          <a:xfrm>
            <a:off x="610170" y="1295399"/>
            <a:ext cx="5191488" cy="3276600"/>
            <a:chOff x="1941" y="8406"/>
            <a:chExt cx="5515" cy="3480"/>
          </a:xfrm>
          <a:noFill/>
        </p:grpSpPr>
        <p:sp>
          <p:nvSpPr>
            <p:cNvPr id="23576" name="Text Box 5"/>
            <p:cNvSpPr txBox="1">
              <a:spLocks noChangeArrowheads="1"/>
            </p:cNvSpPr>
            <p:nvPr/>
          </p:nvSpPr>
          <p:spPr bwMode="auto">
            <a:xfrm>
              <a:off x="5896" y="10357"/>
              <a:ext cx="1560" cy="480"/>
            </a:xfrm>
            <a:prstGeom prst="rect">
              <a:avLst/>
            </a:prstGeom>
            <a:grpFill/>
            <a:ln w="9525">
              <a:noFill/>
              <a:miter lim="800000"/>
              <a:headEnd/>
              <a:tailEnd/>
            </a:ln>
          </p:spPr>
          <p:txBody>
            <a:bodyPr/>
            <a:lstStyle/>
            <a:p>
              <a:r>
                <a:rPr lang="en-US" altLang="ko-KR" sz="1600" i="0">
                  <a:solidFill>
                    <a:srgbClr val="00B0F0"/>
                  </a:solidFill>
                  <a:latin typeface="+mn-lt"/>
                  <a:ea typeface="Batang" pitchFamily="18" charset="-127"/>
                </a:rPr>
                <a:t>Approximation</a:t>
              </a:r>
              <a:endParaRPr lang="en-US" sz="1600" i="0">
                <a:solidFill>
                  <a:srgbClr val="00B0F0"/>
                </a:solidFill>
                <a:latin typeface="+mn-lt"/>
              </a:endParaRPr>
            </a:p>
          </p:txBody>
        </p:sp>
        <p:sp>
          <p:nvSpPr>
            <p:cNvPr id="23577" name="Text Box 6"/>
            <p:cNvSpPr txBox="1">
              <a:spLocks noChangeArrowheads="1"/>
            </p:cNvSpPr>
            <p:nvPr/>
          </p:nvSpPr>
          <p:spPr bwMode="auto">
            <a:xfrm>
              <a:off x="3650" y="9006"/>
              <a:ext cx="1320" cy="360"/>
            </a:xfrm>
            <a:prstGeom prst="rect">
              <a:avLst/>
            </a:prstGeom>
            <a:grpFill/>
            <a:ln w="9525">
              <a:noFill/>
              <a:miter lim="800000"/>
              <a:headEnd/>
              <a:tailEnd/>
            </a:ln>
          </p:spPr>
          <p:txBody>
            <a:bodyPr/>
            <a:lstStyle/>
            <a:p>
              <a:pPr algn="ctr"/>
              <a:r>
                <a:rPr lang="en-US" altLang="ko-KR" sz="1600" i="0">
                  <a:latin typeface="+mn-lt"/>
                  <a:ea typeface="Batang" pitchFamily="18" charset="-127"/>
                </a:rPr>
                <a:t>Results</a:t>
              </a:r>
              <a:endParaRPr lang="en-US" sz="1600" i="0">
                <a:latin typeface="+mn-lt"/>
              </a:endParaRPr>
            </a:p>
          </p:txBody>
        </p:sp>
        <p:sp>
          <p:nvSpPr>
            <p:cNvPr id="23578" name="Text Box 7"/>
            <p:cNvSpPr txBox="1">
              <a:spLocks noChangeArrowheads="1"/>
            </p:cNvSpPr>
            <p:nvPr/>
          </p:nvSpPr>
          <p:spPr bwMode="auto">
            <a:xfrm>
              <a:off x="3694" y="8406"/>
              <a:ext cx="1320" cy="480"/>
            </a:xfrm>
            <a:prstGeom prst="rect">
              <a:avLst/>
            </a:prstGeom>
            <a:grpFill/>
            <a:ln w="9525">
              <a:noFill/>
              <a:miter lim="800000"/>
              <a:headEnd/>
              <a:tailEnd/>
            </a:ln>
          </p:spPr>
          <p:txBody>
            <a:bodyPr/>
            <a:lstStyle/>
            <a:p>
              <a:pPr algn="ctr"/>
              <a:r>
                <a:rPr lang="en-US" altLang="ko-KR" sz="1600" i="0" dirty="0">
                  <a:latin typeface="+mn-lt"/>
                  <a:ea typeface="Batang" pitchFamily="18" charset="-127"/>
                </a:rPr>
                <a:t>Experiment</a:t>
              </a:r>
              <a:endParaRPr lang="en-US" sz="1600" i="0" dirty="0">
                <a:latin typeface="+mn-lt"/>
              </a:endParaRPr>
            </a:p>
          </p:txBody>
        </p:sp>
        <p:sp>
          <p:nvSpPr>
            <p:cNvPr id="23579" name="Text Box 8"/>
            <p:cNvSpPr txBox="1">
              <a:spLocks noChangeArrowheads="1"/>
            </p:cNvSpPr>
            <p:nvPr/>
          </p:nvSpPr>
          <p:spPr bwMode="auto">
            <a:xfrm>
              <a:off x="1941" y="8647"/>
              <a:ext cx="1560" cy="598"/>
            </a:xfrm>
            <a:prstGeom prst="rect">
              <a:avLst/>
            </a:prstGeom>
            <a:grpFill/>
            <a:ln w="9525">
              <a:solidFill>
                <a:srgbClr val="000000"/>
              </a:solidFill>
              <a:miter lim="800000"/>
              <a:headEnd/>
              <a:tailEnd/>
            </a:ln>
          </p:spPr>
          <p:txBody>
            <a:bodyPr/>
            <a:lstStyle/>
            <a:p>
              <a:pPr algn="ctr"/>
              <a:r>
                <a:rPr lang="en-US" altLang="ko-KR" sz="1600" i="0" dirty="0">
                  <a:latin typeface="+mn-lt"/>
                  <a:ea typeface="Batang" pitchFamily="18" charset="-127"/>
                </a:rPr>
                <a:t>Experimental Frame</a:t>
              </a:r>
              <a:endParaRPr lang="en-US" sz="1600" i="0" dirty="0">
                <a:latin typeface="+mn-lt"/>
              </a:endParaRPr>
            </a:p>
          </p:txBody>
        </p:sp>
        <p:sp>
          <p:nvSpPr>
            <p:cNvPr id="23580" name="Oval 9"/>
            <p:cNvSpPr>
              <a:spLocks noChangeArrowheads="1"/>
            </p:cNvSpPr>
            <p:nvPr/>
          </p:nvSpPr>
          <p:spPr bwMode="auto">
            <a:xfrm>
              <a:off x="5181" y="8647"/>
              <a:ext cx="1680" cy="479"/>
            </a:xfrm>
            <a:prstGeom prst="ellipse">
              <a:avLst/>
            </a:prstGeom>
            <a:grpFill/>
            <a:ln w="9525">
              <a:solidFill>
                <a:srgbClr val="000000"/>
              </a:solidFill>
              <a:round/>
              <a:headEnd/>
              <a:tailEnd/>
            </a:ln>
          </p:spPr>
          <p:txBody>
            <a:bodyPr/>
            <a:lstStyle/>
            <a:p>
              <a:r>
                <a:rPr lang="en-US" altLang="ko-KR" sz="1600" i="0">
                  <a:latin typeface="+mn-lt"/>
                  <a:ea typeface="Batang" pitchFamily="18" charset="-127"/>
                </a:rPr>
                <a:t>   Entity</a:t>
              </a:r>
              <a:endParaRPr lang="en-US" sz="1600" i="0">
                <a:latin typeface="+mn-lt"/>
              </a:endParaRPr>
            </a:p>
          </p:txBody>
        </p:sp>
        <p:sp>
          <p:nvSpPr>
            <p:cNvPr id="23581" name="Line 10"/>
            <p:cNvSpPr>
              <a:spLocks noChangeShapeType="1"/>
            </p:cNvSpPr>
            <p:nvPr/>
          </p:nvSpPr>
          <p:spPr bwMode="auto">
            <a:xfrm>
              <a:off x="3501" y="8766"/>
              <a:ext cx="1800" cy="1"/>
            </a:xfrm>
            <a:prstGeom prst="line">
              <a:avLst/>
            </a:prstGeom>
            <a:grpFill/>
            <a:ln w="9525">
              <a:solidFill>
                <a:srgbClr val="000000"/>
              </a:solidFill>
              <a:round/>
              <a:headEnd/>
              <a:tailEnd type="triangle" w="med" len="med"/>
            </a:ln>
          </p:spPr>
          <p:txBody>
            <a:bodyPr/>
            <a:lstStyle/>
            <a:p>
              <a:endParaRPr lang="es-AR" i="0">
                <a:latin typeface="+mn-lt"/>
              </a:endParaRPr>
            </a:p>
          </p:txBody>
        </p:sp>
        <p:sp>
          <p:nvSpPr>
            <p:cNvPr id="23582" name="Line 11"/>
            <p:cNvSpPr>
              <a:spLocks noChangeShapeType="1"/>
            </p:cNvSpPr>
            <p:nvPr/>
          </p:nvSpPr>
          <p:spPr bwMode="auto">
            <a:xfrm flipH="1">
              <a:off x="3501" y="9006"/>
              <a:ext cx="1800" cy="1"/>
            </a:xfrm>
            <a:prstGeom prst="line">
              <a:avLst/>
            </a:prstGeom>
            <a:grpFill/>
            <a:ln w="9525">
              <a:solidFill>
                <a:srgbClr val="000000"/>
              </a:solidFill>
              <a:round/>
              <a:headEnd/>
              <a:tailEnd type="triangle" w="med" len="med"/>
            </a:ln>
          </p:spPr>
          <p:txBody>
            <a:bodyPr/>
            <a:lstStyle/>
            <a:p>
              <a:endParaRPr lang="es-AR" i="0">
                <a:latin typeface="+mn-lt"/>
              </a:endParaRPr>
            </a:p>
          </p:txBody>
        </p:sp>
        <p:sp>
          <p:nvSpPr>
            <p:cNvPr id="23583" name="Text Box 12"/>
            <p:cNvSpPr txBox="1">
              <a:spLocks noChangeArrowheads="1"/>
            </p:cNvSpPr>
            <p:nvPr/>
          </p:nvSpPr>
          <p:spPr bwMode="auto">
            <a:xfrm>
              <a:off x="3677" y="9485"/>
              <a:ext cx="1320" cy="480"/>
            </a:xfrm>
            <a:prstGeom prst="rect">
              <a:avLst/>
            </a:prstGeom>
            <a:grpFill/>
            <a:ln w="9525">
              <a:noFill/>
              <a:miter lim="800000"/>
              <a:headEnd/>
              <a:tailEnd/>
            </a:ln>
          </p:spPr>
          <p:txBody>
            <a:bodyPr/>
            <a:lstStyle/>
            <a:p>
              <a:pPr algn="ctr"/>
              <a:r>
                <a:rPr lang="en-US" altLang="ko-KR" sz="1600" i="0">
                  <a:latin typeface="+mn-lt"/>
                  <a:ea typeface="Batang" pitchFamily="18" charset="-127"/>
                </a:rPr>
                <a:t>Query</a:t>
              </a:r>
              <a:endParaRPr lang="en-US" sz="1600" i="0">
                <a:latin typeface="+mn-lt"/>
              </a:endParaRPr>
            </a:p>
          </p:txBody>
        </p:sp>
        <p:sp>
          <p:nvSpPr>
            <p:cNvPr id="23584" name="Text Box 13"/>
            <p:cNvSpPr txBox="1">
              <a:spLocks noChangeArrowheads="1"/>
            </p:cNvSpPr>
            <p:nvPr/>
          </p:nvSpPr>
          <p:spPr bwMode="auto">
            <a:xfrm>
              <a:off x="1941" y="9726"/>
              <a:ext cx="1560" cy="598"/>
            </a:xfrm>
            <a:prstGeom prst="rect">
              <a:avLst/>
            </a:prstGeom>
            <a:grpFill/>
            <a:ln w="9525">
              <a:solidFill>
                <a:srgbClr val="000000"/>
              </a:solidFill>
              <a:miter lim="800000"/>
              <a:headEnd/>
              <a:tailEnd/>
            </a:ln>
          </p:spPr>
          <p:txBody>
            <a:bodyPr/>
            <a:lstStyle/>
            <a:p>
              <a:pPr algn="ctr"/>
              <a:r>
                <a:rPr lang="en-US" altLang="ko-KR" sz="1600" i="0" dirty="0">
                  <a:latin typeface="+mn-lt"/>
                  <a:ea typeface="Batang" pitchFamily="18" charset="-127"/>
                </a:rPr>
                <a:t>Model's </a:t>
              </a:r>
              <a:r>
                <a:rPr lang="en-US" altLang="ko-KR" sz="1600" i="0" dirty="0" smtClean="0">
                  <a:latin typeface="+mn-lt"/>
                  <a:ea typeface="Batang" pitchFamily="18" charset="-127"/>
                </a:rPr>
                <a:t/>
              </a:r>
              <a:br>
                <a:rPr lang="en-US" altLang="ko-KR" sz="1600" i="0" dirty="0" smtClean="0">
                  <a:latin typeface="+mn-lt"/>
                  <a:ea typeface="Batang" pitchFamily="18" charset="-127"/>
                </a:rPr>
              </a:br>
              <a:r>
                <a:rPr lang="en-US" altLang="ko-KR" sz="1600" i="0" dirty="0" smtClean="0">
                  <a:latin typeface="+mn-lt"/>
                  <a:ea typeface="Batang" pitchFamily="18" charset="-127"/>
                </a:rPr>
                <a:t>Exp</a:t>
              </a:r>
              <a:r>
                <a:rPr lang="en-US" altLang="ko-KR" sz="1600" i="0" dirty="0">
                  <a:latin typeface="+mn-lt"/>
                  <a:ea typeface="Batang" pitchFamily="18" charset="-127"/>
                </a:rPr>
                <a:t>. Frame</a:t>
              </a:r>
              <a:endParaRPr lang="en-US" sz="1600" i="0" dirty="0">
                <a:latin typeface="+mn-lt"/>
              </a:endParaRPr>
            </a:p>
          </p:txBody>
        </p:sp>
        <p:sp>
          <p:nvSpPr>
            <p:cNvPr id="23585" name="Oval 14"/>
            <p:cNvSpPr>
              <a:spLocks noChangeArrowheads="1"/>
            </p:cNvSpPr>
            <p:nvPr/>
          </p:nvSpPr>
          <p:spPr bwMode="auto">
            <a:xfrm>
              <a:off x="5181" y="9726"/>
              <a:ext cx="1680" cy="479"/>
            </a:xfrm>
            <a:prstGeom prst="ellipse">
              <a:avLst/>
            </a:prstGeom>
            <a:grpFill/>
            <a:ln w="9525">
              <a:solidFill>
                <a:srgbClr val="000000"/>
              </a:solidFill>
              <a:round/>
              <a:headEnd/>
              <a:tailEnd/>
            </a:ln>
          </p:spPr>
          <p:txBody>
            <a:bodyPr/>
            <a:lstStyle/>
            <a:p>
              <a:r>
                <a:rPr lang="en-US" altLang="ko-KR" sz="1600" i="0">
                  <a:latin typeface="+mn-lt"/>
                  <a:ea typeface="Batang" pitchFamily="18" charset="-127"/>
                </a:rPr>
                <a:t>   Model </a:t>
              </a:r>
              <a:endParaRPr lang="en-US" sz="1600" i="0">
                <a:latin typeface="+mn-lt"/>
              </a:endParaRPr>
            </a:p>
          </p:txBody>
        </p:sp>
        <p:sp>
          <p:nvSpPr>
            <p:cNvPr id="23586" name="Line 15"/>
            <p:cNvSpPr>
              <a:spLocks noChangeShapeType="1"/>
            </p:cNvSpPr>
            <p:nvPr/>
          </p:nvSpPr>
          <p:spPr bwMode="auto">
            <a:xfrm>
              <a:off x="3501" y="9845"/>
              <a:ext cx="1800" cy="1"/>
            </a:xfrm>
            <a:prstGeom prst="line">
              <a:avLst/>
            </a:prstGeom>
            <a:grpFill/>
            <a:ln w="9525">
              <a:solidFill>
                <a:srgbClr val="000000"/>
              </a:solidFill>
              <a:round/>
              <a:headEnd/>
              <a:tailEnd type="triangle" w="med" len="med"/>
            </a:ln>
          </p:spPr>
          <p:txBody>
            <a:bodyPr/>
            <a:lstStyle/>
            <a:p>
              <a:endParaRPr lang="es-AR" i="0">
                <a:latin typeface="+mn-lt"/>
              </a:endParaRPr>
            </a:p>
          </p:txBody>
        </p:sp>
        <p:sp>
          <p:nvSpPr>
            <p:cNvPr id="23587" name="Line 16"/>
            <p:cNvSpPr>
              <a:spLocks noChangeShapeType="1"/>
            </p:cNvSpPr>
            <p:nvPr/>
          </p:nvSpPr>
          <p:spPr bwMode="auto">
            <a:xfrm>
              <a:off x="5901" y="9126"/>
              <a:ext cx="1" cy="600"/>
            </a:xfrm>
            <a:prstGeom prst="line">
              <a:avLst/>
            </a:prstGeom>
            <a:grpFill/>
            <a:ln w="9525">
              <a:solidFill>
                <a:srgbClr val="000000"/>
              </a:solidFill>
              <a:prstDash val="dash"/>
              <a:round/>
              <a:headEnd/>
              <a:tailEnd type="triangle" w="med" len="med"/>
            </a:ln>
          </p:spPr>
          <p:txBody>
            <a:bodyPr/>
            <a:lstStyle/>
            <a:p>
              <a:endParaRPr lang="es-AR" i="0">
                <a:latin typeface="+mn-lt"/>
              </a:endParaRPr>
            </a:p>
          </p:txBody>
        </p:sp>
        <p:sp>
          <p:nvSpPr>
            <p:cNvPr id="23588" name="Line 17"/>
            <p:cNvSpPr>
              <a:spLocks noChangeShapeType="1"/>
            </p:cNvSpPr>
            <p:nvPr/>
          </p:nvSpPr>
          <p:spPr bwMode="auto">
            <a:xfrm>
              <a:off x="2661" y="9246"/>
              <a:ext cx="0" cy="480"/>
            </a:xfrm>
            <a:prstGeom prst="line">
              <a:avLst/>
            </a:prstGeom>
            <a:grpFill/>
            <a:ln w="9525">
              <a:solidFill>
                <a:srgbClr val="000000"/>
              </a:solidFill>
              <a:prstDash val="dash"/>
              <a:round/>
              <a:headEnd/>
              <a:tailEnd type="triangle" w="med" len="med"/>
            </a:ln>
          </p:spPr>
          <p:txBody>
            <a:bodyPr/>
            <a:lstStyle/>
            <a:p>
              <a:endParaRPr lang="es-AR" i="0">
                <a:latin typeface="+mn-lt"/>
              </a:endParaRPr>
            </a:p>
          </p:txBody>
        </p:sp>
        <p:sp>
          <p:nvSpPr>
            <p:cNvPr id="23591" name="Text Box 20"/>
            <p:cNvSpPr txBox="1">
              <a:spLocks noChangeArrowheads="1"/>
            </p:cNvSpPr>
            <p:nvPr/>
          </p:nvSpPr>
          <p:spPr bwMode="auto">
            <a:xfrm>
              <a:off x="3650" y="11285"/>
              <a:ext cx="1439" cy="601"/>
            </a:xfrm>
            <a:prstGeom prst="rect">
              <a:avLst/>
            </a:prstGeom>
            <a:grpFill/>
            <a:ln w="9525">
              <a:noFill/>
              <a:miter lim="800000"/>
              <a:headEnd/>
              <a:tailEnd/>
            </a:ln>
          </p:spPr>
          <p:txBody>
            <a:bodyPr/>
            <a:lstStyle/>
            <a:p>
              <a:pPr algn="ctr"/>
              <a:r>
                <a:rPr lang="en-US" altLang="ko-KR" sz="1600" i="0">
                  <a:solidFill>
                    <a:srgbClr val="00B0F0"/>
                  </a:solidFill>
                  <a:latin typeface="+mn-lt"/>
                  <a:ea typeface="Batang" pitchFamily="18" charset="-127"/>
                </a:rPr>
                <a:t>Approximate Results</a:t>
              </a:r>
              <a:endParaRPr lang="en-US" sz="1600" i="0">
                <a:solidFill>
                  <a:srgbClr val="00B0F0"/>
                </a:solidFill>
                <a:latin typeface="+mn-lt"/>
              </a:endParaRPr>
            </a:p>
          </p:txBody>
        </p:sp>
        <p:sp>
          <p:nvSpPr>
            <p:cNvPr id="23592" name="Text Box 21"/>
            <p:cNvSpPr txBox="1">
              <a:spLocks noChangeArrowheads="1"/>
            </p:cNvSpPr>
            <p:nvPr/>
          </p:nvSpPr>
          <p:spPr bwMode="auto">
            <a:xfrm>
              <a:off x="3529" y="10446"/>
              <a:ext cx="1320" cy="720"/>
            </a:xfrm>
            <a:prstGeom prst="rect">
              <a:avLst/>
            </a:prstGeom>
            <a:grpFill/>
            <a:ln w="9525">
              <a:noFill/>
              <a:miter lim="800000"/>
              <a:headEnd/>
              <a:tailEnd/>
            </a:ln>
          </p:spPr>
          <p:txBody>
            <a:bodyPr/>
            <a:lstStyle/>
            <a:p>
              <a:pPr algn="ctr"/>
              <a:r>
                <a:rPr lang="en-US" altLang="ko-KR" sz="1600" i="0">
                  <a:solidFill>
                    <a:srgbClr val="00B0F0"/>
                  </a:solidFill>
                  <a:latin typeface="+mn-lt"/>
                  <a:ea typeface="Batang" pitchFamily="18" charset="-127"/>
                </a:rPr>
                <a:t>Computed Query</a:t>
              </a:r>
              <a:endParaRPr lang="en-US" sz="1600" i="0">
                <a:solidFill>
                  <a:srgbClr val="00B0F0"/>
                </a:solidFill>
                <a:latin typeface="+mn-lt"/>
              </a:endParaRPr>
            </a:p>
          </p:txBody>
        </p:sp>
        <p:sp>
          <p:nvSpPr>
            <p:cNvPr id="23593" name="Text Box 22"/>
            <p:cNvSpPr txBox="1">
              <a:spLocks noChangeArrowheads="1"/>
            </p:cNvSpPr>
            <p:nvPr/>
          </p:nvSpPr>
          <p:spPr bwMode="auto">
            <a:xfrm>
              <a:off x="1941" y="10926"/>
              <a:ext cx="1560" cy="598"/>
            </a:xfrm>
            <a:prstGeom prst="rect">
              <a:avLst/>
            </a:prstGeom>
            <a:grpFill/>
            <a:ln w="9525">
              <a:solidFill>
                <a:srgbClr val="000000"/>
              </a:solidFill>
              <a:miter lim="800000"/>
              <a:headEnd/>
              <a:tailEnd/>
            </a:ln>
          </p:spPr>
          <p:txBody>
            <a:bodyPr/>
            <a:lstStyle/>
            <a:p>
              <a:pPr algn="ctr"/>
              <a:r>
                <a:rPr lang="en-US" altLang="ko-KR" sz="1600" i="0">
                  <a:solidFill>
                    <a:srgbClr val="00B0F0"/>
                  </a:solidFill>
                  <a:latin typeface="+mn-lt"/>
                  <a:ea typeface="Batang" pitchFamily="18" charset="-127"/>
                </a:rPr>
                <a:t>Computation Exp. Frame</a:t>
              </a:r>
              <a:endParaRPr lang="en-US" sz="1600" i="0">
                <a:solidFill>
                  <a:srgbClr val="00B0F0"/>
                </a:solidFill>
                <a:latin typeface="+mn-lt"/>
              </a:endParaRPr>
            </a:p>
          </p:txBody>
        </p:sp>
        <p:sp>
          <p:nvSpPr>
            <p:cNvPr id="23594" name="Oval 23"/>
            <p:cNvSpPr>
              <a:spLocks noChangeArrowheads="1"/>
            </p:cNvSpPr>
            <p:nvPr/>
          </p:nvSpPr>
          <p:spPr bwMode="auto">
            <a:xfrm>
              <a:off x="5181" y="10926"/>
              <a:ext cx="1680" cy="479"/>
            </a:xfrm>
            <a:prstGeom prst="ellipse">
              <a:avLst/>
            </a:prstGeom>
            <a:grpFill/>
            <a:ln w="9525">
              <a:solidFill>
                <a:srgbClr val="000000"/>
              </a:solidFill>
              <a:round/>
              <a:headEnd/>
              <a:tailEnd/>
            </a:ln>
          </p:spPr>
          <p:txBody>
            <a:bodyPr/>
            <a:lstStyle/>
            <a:p>
              <a:r>
                <a:rPr lang="en-US" altLang="ko-KR" sz="1600" i="0" dirty="0">
                  <a:solidFill>
                    <a:srgbClr val="00B0F0"/>
                  </a:solidFill>
                  <a:latin typeface="+mn-lt"/>
                  <a:ea typeface="Batang" pitchFamily="18" charset="-127"/>
                </a:rPr>
                <a:t>   Compute</a:t>
              </a:r>
              <a:endParaRPr lang="en-US" sz="1600" i="0" dirty="0">
                <a:solidFill>
                  <a:srgbClr val="00B0F0"/>
                </a:solidFill>
                <a:latin typeface="+mn-lt"/>
              </a:endParaRPr>
            </a:p>
          </p:txBody>
        </p:sp>
        <p:sp>
          <p:nvSpPr>
            <p:cNvPr id="23595" name="Line 24"/>
            <p:cNvSpPr>
              <a:spLocks noChangeShapeType="1"/>
            </p:cNvSpPr>
            <p:nvPr/>
          </p:nvSpPr>
          <p:spPr bwMode="auto">
            <a:xfrm>
              <a:off x="3501" y="11045"/>
              <a:ext cx="1800" cy="1"/>
            </a:xfrm>
            <a:prstGeom prst="line">
              <a:avLst/>
            </a:prstGeom>
            <a:grpFill/>
            <a:ln w="9525">
              <a:solidFill>
                <a:srgbClr val="000000"/>
              </a:solidFill>
              <a:round/>
              <a:headEnd/>
              <a:tailEnd type="triangle" w="med" len="med"/>
            </a:ln>
          </p:spPr>
          <p:txBody>
            <a:bodyPr/>
            <a:lstStyle/>
            <a:p>
              <a:endParaRPr lang="es-AR" i="0">
                <a:latin typeface="+mn-lt"/>
              </a:endParaRPr>
            </a:p>
          </p:txBody>
        </p:sp>
        <p:sp>
          <p:nvSpPr>
            <p:cNvPr id="23596" name="Line 25"/>
            <p:cNvSpPr>
              <a:spLocks noChangeShapeType="1"/>
            </p:cNvSpPr>
            <p:nvPr/>
          </p:nvSpPr>
          <p:spPr bwMode="auto">
            <a:xfrm flipH="1">
              <a:off x="3501" y="11285"/>
              <a:ext cx="1800" cy="1"/>
            </a:xfrm>
            <a:prstGeom prst="line">
              <a:avLst/>
            </a:prstGeom>
            <a:grpFill/>
            <a:ln w="9525">
              <a:solidFill>
                <a:srgbClr val="000000"/>
              </a:solidFill>
              <a:round/>
              <a:headEnd/>
              <a:tailEnd type="triangle" w="med" len="med"/>
            </a:ln>
          </p:spPr>
          <p:txBody>
            <a:bodyPr/>
            <a:lstStyle/>
            <a:p>
              <a:endParaRPr lang="es-AR" i="0">
                <a:latin typeface="+mn-lt"/>
              </a:endParaRPr>
            </a:p>
          </p:txBody>
        </p:sp>
        <p:sp>
          <p:nvSpPr>
            <p:cNvPr id="23599" name="Line 28"/>
            <p:cNvSpPr>
              <a:spLocks noChangeShapeType="1"/>
            </p:cNvSpPr>
            <p:nvPr/>
          </p:nvSpPr>
          <p:spPr bwMode="auto">
            <a:xfrm>
              <a:off x="5901" y="10206"/>
              <a:ext cx="1" cy="720"/>
            </a:xfrm>
            <a:prstGeom prst="line">
              <a:avLst/>
            </a:prstGeom>
            <a:grpFill/>
            <a:ln w="9525">
              <a:solidFill>
                <a:srgbClr val="000000"/>
              </a:solidFill>
              <a:prstDash val="dash"/>
              <a:round/>
              <a:headEnd/>
              <a:tailEnd type="triangle" w="med" len="med"/>
            </a:ln>
          </p:spPr>
          <p:txBody>
            <a:bodyPr/>
            <a:lstStyle/>
            <a:p>
              <a:endParaRPr lang="es-AR" i="0">
                <a:latin typeface="+mn-lt"/>
              </a:endParaRPr>
            </a:p>
          </p:txBody>
        </p:sp>
        <p:sp>
          <p:nvSpPr>
            <p:cNvPr id="23600" name="Line 29"/>
            <p:cNvSpPr>
              <a:spLocks noChangeShapeType="1"/>
            </p:cNvSpPr>
            <p:nvPr/>
          </p:nvSpPr>
          <p:spPr bwMode="auto">
            <a:xfrm>
              <a:off x="2661" y="10326"/>
              <a:ext cx="1" cy="600"/>
            </a:xfrm>
            <a:prstGeom prst="line">
              <a:avLst/>
            </a:prstGeom>
            <a:grpFill/>
            <a:ln w="9525">
              <a:solidFill>
                <a:srgbClr val="000000"/>
              </a:solidFill>
              <a:prstDash val="dash"/>
              <a:round/>
              <a:headEnd/>
              <a:tailEnd type="triangle" w="med" len="med"/>
            </a:ln>
          </p:spPr>
          <p:txBody>
            <a:bodyPr/>
            <a:lstStyle/>
            <a:p>
              <a:endParaRPr lang="es-AR" i="0">
                <a:latin typeface="+mn-lt"/>
              </a:endParaRPr>
            </a:p>
          </p:txBody>
        </p:sp>
      </p:grpSp>
      <p:sp>
        <p:nvSpPr>
          <p:cNvPr id="23558" name="Rectangle 62"/>
          <p:cNvSpPr>
            <a:spLocks noChangeArrowheads="1"/>
          </p:cNvSpPr>
          <p:nvPr/>
        </p:nvSpPr>
        <p:spPr bwMode="auto">
          <a:xfrm>
            <a:off x="838200" y="4812177"/>
            <a:ext cx="1685461" cy="461665"/>
          </a:xfrm>
          <a:prstGeom prst="rect">
            <a:avLst/>
          </a:prstGeom>
          <a:noFill/>
          <a:ln w="9525">
            <a:noFill/>
            <a:miter lim="800000"/>
            <a:headEnd/>
            <a:tailEnd/>
          </a:ln>
        </p:spPr>
        <p:txBody>
          <a:bodyPr wrap="none">
            <a:spAutoFit/>
          </a:bodyPr>
          <a:lstStyle/>
          <a:p>
            <a:r>
              <a:rPr lang="en-US" b="1" i="0" dirty="0" smtClean="0">
                <a:solidFill>
                  <a:srgbClr val="FF0000"/>
                </a:solidFill>
                <a:latin typeface="+mn-lt"/>
              </a:rPr>
              <a:t>Opposite </a:t>
            </a:r>
            <a:r>
              <a:rPr lang="en-US" b="1" i="0" dirty="0">
                <a:solidFill>
                  <a:srgbClr val="FF0000"/>
                </a:solidFill>
                <a:latin typeface="+mn-lt"/>
              </a:rPr>
              <a:t>to:</a:t>
            </a:r>
          </a:p>
        </p:txBody>
      </p:sp>
      <p:grpSp>
        <p:nvGrpSpPr>
          <p:cNvPr id="23559" name="Group 4"/>
          <p:cNvGrpSpPr>
            <a:grpSpLocks noChangeAspect="1"/>
          </p:cNvGrpSpPr>
          <p:nvPr/>
        </p:nvGrpSpPr>
        <p:grpSpPr bwMode="auto">
          <a:xfrm>
            <a:off x="2868612" y="4572000"/>
            <a:ext cx="5360988" cy="2166938"/>
            <a:chOff x="1701" y="8286"/>
            <a:chExt cx="5640" cy="2280"/>
          </a:xfrm>
          <a:noFill/>
        </p:grpSpPr>
        <p:sp>
          <p:nvSpPr>
            <p:cNvPr id="23562" name="AutoShape 5"/>
            <p:cNvSpPr>
              <a:spLocks noChangeAspect="1" noChangeArrowheads="1"/>
            </p:cNvSpPr>
            <p:nvPr/>
          </p:nvSpPr>
          <p:spPr bwMode="auto">
            <a:xfrm>
              <a:off x="1701" y="8286"/>
              <a:ext cx="5640" cy="2280"/>
            </a:xfrm>
            <a:prstGeom prst="rect">
              <a:avLst/>
            </a:prstGeom>
            <a:grpFill/>
            <a:ln w="9525">
              <a:noFill/>
              <a:miter lim="800000"/>
              <a:headEnd/>
              <a:tailEnd/>
            </a:ln>
          </p:spPr>
          <p:txBody>
            <a:bodyPr/>
            <a:lstStyle/>
            <a:p>
              <a:endParaRPr lang="es-AR" i="0">
                <a:latin typeface="+mn-lt"/>
              </a:endParaRPr>
            </a:p>
          </p:txBody>
        </p:sp>
        <p:sp>
          <p:nvSpPr>
            <p:cNvPr id="23563" name="Text Box 7"/>
            <p:cNvSpPr txBox="1">
              <a:spLocks noChangeArrowheads="1"/>
            </p:cNvSpPr>
            <p:nvPr/>
          </p:nvSpPr>
          <p:spPr bwMode="auto">
            <a:xfrm>
              <a:off x="3742" y="9006"/>
              <a:ext cx="1320" cy="360"/>
            </a:xfrm>
            <a:prstGeom prst="rect">
              <a:avLst/>
            </a:prstGeom>
            <a:grpFill/>
            <a:ln w="9525">
              <a:noFill/>
              <a:miter lim="800000"/>
              <a:headEnd/>
              <a:tailEnd/>
            </a:ln>
          </p:spPr>
          <p:txBody>
            <a:bodyPr/>
            <a:lstStyle/>
            <a:p>
              <a:r>
                <a:rPr lang="en-US" altLang="ko-KR" sz="1600" i="0">
                  <a:latin typeface="+mn-lt"/>
                  <a:ea typeface="Batang" pitchFamily="18" charset="-127"/>
                </a:rPr>
                <a:t>Results</a:t>
              </a:r>
              <a:endParaRPr lang="en-US" sz="1600" i="0">
                <a:latin typeface="+mn-lt"/>
              </a:endParaRPr>
            </a:p>
          </p:txBody>
        </p:sp>
        <p:sp>
          <p:nvSpPr>
            <p:cNvPr id="23564" name="Text Box 8"/>
            <p:cNvSpPr txBox="1">
              <a:spLocks noChangeArrowheads="1"/>
            </p:cNvSpPr>
            <p:nvPr/>
          </p:nvSpPr>
          <p:spPr bwMode="auto">
            <a:xfrm>
              <a:off x="3621" y="8406"/>
              <a:ext cx="1320" cy="480"/>
            </a:xfrm>
            <a:prstGeom prst="rect">
              <a:avLst/>
            </a:prstGeom>
            <a:grpFill/>
            <a:ln w="9525">
              <a:noFill/>
              <a:miter lim="800000"/>
              <a:headEnd/>
              <a:tailEnd/>
            </a:ln>
          </p:spPr>
          <p:txBody>
            <a:bodyPr/>
            <a:lstStyle/>
            <a:p>
              <a:r>
                <a:rPr lang="en-US" altLang="ko-KR" sz="1600" i="0" dirty="0">
                  <a:latin typeface="+mn-lt"/>
                  <a:ea typeface="Batang" pitchFamily="18" charset="-127"/>
                </a:rPr>
                <a:t>Experiment</a:t>
              </a:r>
              <a:endParaRPr lang="en-US" sz="1600" i="0" dirty="0">
                <a:latin typeface="+mn-lt"/>
              </a:endParaRPr>
            </a:p>
          </p:txBody>
        </p:sp>
        <p:sp>
          <p:nvSpPr>
            <p:cNvPr id="23565" name="Text Box 9"/>
            <p:cNvSpPr txBox="1">
              <a:spLocks noChangeArrowheads="1"/>
            </p:cNvSpPr>
            <p:nvPr/>
          </p:nvSpPr>
          <p:spPr bwMode="auto">
            <a:xfrm>
              <a:off x="1941" y="8647"/>
              <a:ext cx="1560" cy="598"/>
            </a:xfrm>
            <a:prstGeom prst="rect">
              <a:avLst/>
            </a:prstGeom>
            <a:grpFill/>
            <a:ln w="9525">
              <a:solidFill>
                <a:srgbClr val="000000"/>
              </a:solidFill>
              <a:miter lim="800000"/>
              <a:headEnd/>
              <a:tailEnd/>
            </a:ln>
          </p:spPr>
          <p:txBody>
            <a:bodyPr/>
            <a:lstStyle/>
            <a:p>
              <a:pPr algn="ctr"/>
              <a:r>
                <a:rPr lang="en-US" altLang="ko-KR" sz="1600" i="0" dirty="0">
                  <a:latin typeface="+mn-lt"/>
                  <a:ea typeface="Batang" pitchFamily="18" charset="-127"/>
                </a:rPr>
                <a:t>Experimental Frame</a:t>
              </a:r>
              <a:endParaRPr lang="en-US" sz="1600" i="0" dirty="0">
                <a:latin typeface="+mn-lt"/>
              </a:endParaRPr>
            </a:p>
          </p:txBody>
        </p:sp>
        <p:sp>
          <p:nvSpPr>
            <p:cNvPr id="23566" name="Oval 10"/>
            <p:cNvSpPr>
              <a:spLocks noChangeArrowheads="1"/>
            </p:cNvSpPr>
            <p:nvPr/>
          </p:nvSpPr>
          <p:spPr bwMode="auto">
            <a:xfrm>
              <a:off x="5181" y="8647"/>
              <a:ext cx="1680" cy="479"/>
            </a:xfrm>
            <a:prstGeom prst="ellipse">
              <a:avLst/>
            </a:prstGeom>
            <a:grpFill/>
            <a:ln w="9525">
              <a:solidFill>
                <a:srgbClr val="000000"/>
              </a:solidFill>
              <a:round/>
              <a:headEnd/>
              <a:tailEnd/>
            </a:ln>
          </p:spPr>
          <p:txBody>
            <a:bodyPr/>
            <a:lstStyle/>
            <a:p>
              <a:r>
                <a:rPr lang="en-US" altLang="ko-KR" sz="1600" i="0" dirty="0">
                  <a:latin typeface="+mn-lt"/>
                  <a:ea typeface="Batang" pitchFamily="18" charset="-127"/>
                </a:rPr>
                <a:t>   Entity</a:t>
              </a:r>
              <a:endParaRPr lang="en-US" sz="1600" i="0" dirty="0">
                <a:latin typeface="+mn-lt"/>
              </a:endParaRPr>
            </a:p>
          </p:txBody>
        </p:sp>
        <p:sp>
          <p:nvSpPr>
            <p:cNvPr id="23567" name="Line 11"/>
            <p:cNvSpPr>
              <a:spLocks noChangeShapeType="1"/>
            </p:cNvSpPr>
            <p:nvPr/>
          </p:nvSpPr>
          <p:spPr bwMode="auto">
            <a:xfrm>
              <a:off x="3501" y="8766"/>
              <a:ext cx="1800" cy="1"/>
            </a:xfrm>
            <a:prstGeom prst="line">
              <a:avLst/>
            </a:prstGeom>
            <a:grpFill/>
            <a:ln w="9525">
              <a:solidFill>
                <a:srgbClr val="000000"/>
              </a:solidFill>
              <a:round/>
              <a:headEnd/>
              <a:tailEnd type="triangle" w="med" len="med"/>
            </a:ln>
          </p:spPr>
          <p:txBody>
            <a:bodyPr/>
            <a:lstStyle/>
            <a:p>
              <a:endParaRPr lang="es-AR" i="0">
                <a:latin typeface="+mn-lt"/>
              </a:endParaRPr>
            </a:p>
          </p:txBody>
        </p:sp>
        <p:sp>
          <p:nvSpPr>
            <p:cNvPr id="23568" name="Line 12"/>
            <p:cNvSpPr>
              <a:spLocks noChangeShapeType="1"/>
            </p:cNvSpPr>
            <p:nvPr/>
          </p:nvSpPr>
          <p:spPr bwMode="auto">
            <a:xfrm flipH="1">
              <a:off x="3501" y="9006"/>
              <a:ext cx="1800" cy="1"/>
            </a:xfrm>
            <a:prstGeom prst="line">
              <a:avLst/>
            </a:prstGeom>
            <a:grpFill/>
            <a:ln w="9525">
              <a:solidFill>
                <a:srgbClr val="000000"/>
              </a:solidFill>
              <a:round/>
              <a:headEnd/>
              <a:tailEnd type="triangle" w="med" len="med"/>
            </a:ln>
          </p:spPr>
          <p:txBody>
            <a:bodyPr/>
            <a:lstStyle/>
            <a:p>
              <a:endParaRPr lang="es-AR" i="0">
                <a:latin typeface="+mn-lt"/>
              </a:endParaRPr>
            </a:p>
          </p:txBody>
        </p:sp>
        <p:sp>
          <p:nvSpPr>
            <p:cNvPr id="23569" name="Text Box 13"/>
            <p:cNvSpPr txBox="1">
              <a:spLocks noChangeArrowheads="1"/>
            </p:cNvSpPr>
            <p:nvPr/>
          </p:nvSpPr>
          <p:spPr bwMode="auto">
            <a:xfrm>
              <a:off x="3742" y="10085"/>
              <a:ext cx="1320" cy="360"/>
            </a:xfrm>
            <a:prstGeom prst="rect">
              <a:avLst/>
            </a:prstGeom>
            <a:grpFill/>
            <a:ln w="9525">
              <a:noFill/>
              <a:miter lim="800000"/>
              <a:headEnd/>
              <a:tailEnd/>
            </a:ln>
          </p:spPr>
          <p:txBody>
            <a:bodyPr/>
            <a:lstStyle/>
            <a:p>
              <a:r>
                <a:rPr lang="en-US" altLang="ko-KR" sz="1600" i="0" dirty="0">
                  <a:latin typeface="+mn-lt"/>
                  <a:ea typeface="Batang" pitchFamily="18" charset="-127"/>
                </a:rPr>
                <a:t>Results</a:t>
              </a:r>
              <a:endParaRPr lang="en-US" sz="1600" i="0" dirty="0">
                <a:latin typeface="+mn-lt"/>
              </a:endParaRPr>
            </a:p>
          </p:txBody>
        </p:sp>
        <p:sp>
          <p:nvSpPr>
            <p:cNvPr id="23570" name="Oval 14"/>
            <p:cNvSpPr>
              <a:spLocks noChangeArrowheads="1"/>
            </p:cNvSpPr>
            <p:nvPr/>
          </p:nvSpPr>
          <p:spPr bwMode="auto">
            <a:xfrm>
              <a:off x="5181" y="9726"/>
              <a:ext cx="1680" cy="479"/>
            </a:xfrm>
            <a:prstGeom prst="ellipse">
              <a:avLst/>
            </a:prstGeom>
            <a:grpFill/>
            <a:ln w="9525">
              <a:solidFill>
                <a:srgbClr val="000000"/>
              </a:solidFill>
              <a:round/>
              <a:headEnd/>
              <a:tailEnd/>
            </a:ln>
          </p:spPr>
          <p:txBody>
            <a:bodyPr/>
            <a:lstStyle/>
            <a:p>
              <a:r>
                <a:rPr lang="en-US" altLang="ko-KR" sz="1600" i="0" dirty="0">
                  <a:latin typeface="+mn-lt"/>
                  <a:ea typeface="Batang" pitchFamily="18" charset="-127"/>
                </a:rPr>
                <a:t> Simulator</a:t>
              </a:r>
              <a:endParaRPr lang="en-US" sz="1600" i="0" dirty="0">
                <a:latin typeface="+mn-lt"/>
              </a:endParaRPr>
            </a:p>
          </p:txBody>
        </p:sp>
        <p:sp>
          <p:nvSpPr>
            <p:cNvPr id="23571" name="Line 15"/>
            <p:cNvSpPr>
              <a:spLocks noChangeShapeType="1"/>
            </p:cNvSpPr>
            <p:nvPr/>
          </p:nvSpPr>
          <p:spPr bwMode="auto">
            <a:xfrm flipH="1">
              <a:off x="3501" y="10085"/>
              <a:ext cx="1800" cy="1"/>
            </a:xfrm>
            <a:prstGeom prst="line">
              <a:avLst/>
            </a:prstGeom>
            <a:grpFill/>
            <a:ln w="9525">
              <a:solidFill>
                <a:srgbClr val="000000"/>
              </a:solidFill>
              <a:round/>
              <a:headEnd/>
              <a:tailEnd type="triangle" w="med" len="med"/>
            </a:ln>
          </p:spPr>
          <p:txBody>
            <a:bodyPr/>
            <a:lstStyle/>
            <a:p>
              <a:endParaRPr lang="es-AR" i="0">
                <a:latin typeface="+mn-lt"/>
              </a:endParaRPr>
            </a:p>
          </p:txBody>
        </p:sp>
        <p:sp>
          <p:nvSpPr>
            <p:cNvPr id="23572" name="Line 16"/>
            <p:cNvSpPr>
              <a:spLocks noChangeShapeType="1"/>
            </p:cNvSpPr>
            <p:nvPr/>
          </p:nvSpPr>
          <p:spPr bwMode="auto">
            <a:xfrm>
              <a:off x="5901" y="9126"/>
              <a:ext cx="1" cy="600"/>
            </a:xfrm>
            <a:prstGeom prst="line">
              <a:avLst/>
            </a:prstGeom>
            <a:grpFill/>
            <a:ln w="9525">
              <a:solidFill>
                <a:srgbClr val="000000"/>
              </a:solidFill>
              <a:prstDash val="dash"/>
              <a:round/>
              <a:headEnd/>
              <a:tailEnd type="triangle" w="med" len="med"/>
            </a:ln>
          </p:spPr>
          <p:txBody>
            <a:bodyPr/>
            <a:lstStyle/>
            <a:p>
              <a:endParaRPr lang="es-AR" i="0">
                <a:latin typeface="+mn-lt"/>
              </a:endParaRPr>
            </a:p>
          </p:txBody>
        </p:sp>
      </p:grpSp>
      <p:sp>
        <p:nvSpPr>
          <p:cNvPr id="23560" name="Rectangle 61"/>
          <p:cNvSpPr>
            <a:spLocks noChangeArrowheads="1"/>
          </p:cNvSpPr>
          <p:nvPr/>
        </p:nvSpPr>
        <p:spPr bwMode="auto">
          <a:xfrm>
            <a:off x="7623825" y="5317679"/>
            <a:ext cx="1211550" cy="707886"/>
          </a:xfrm>
          <a:prstGeom prst="rect">
            <a:avLst/>
          </a:prstGeom>
          <a:noFill/>
          <a:ln w="9525">
            <a:noFill/>
            <a:miter lim="800000"/>
            <a:headEnd/>
            <a:tailEnd/>
          </a:ln>
        </p:spPr>
        <p:txBody>
          <a:bodyPr wrap="none">
            <a:spAutoFit/>
          </a:bodyPr>
          <a:lstStyle/>
          <a:p>
            <a:pPr algn="ctr"/>
            <a:r>
              <a:rPr lang="en-US" sz="1600" b="1" i="0" dirty="0">
                <a:solidFill>
                  <a:srgbClr val="FF0000"/>
                </a:solidFill>
                <a:latin typeface="+mn-lt"/>
              </a:rPr>
              <a:t>single-use</a:t>
            </a:r>
            <a:r>
              <a:rPr lang="en-US" sz="2800" b="1" i="0" dirty="0">
                <a:solidFill>
                  <a:srgbClr val="FF0000"/>
                </a:solidFill>
                <a:latin typeface="+mn-lt"/>
              </a:rPr>
              <a:t/>
            </a:r>
            <a:br>
              <a:rPr lang="en-US" sz="2800" b="1" i="0" dirty="0">
                <a:solidFill>
                  <a:srgbClr val="FF0000"/>
                </a:solidFill>
                <a:latin typeface="+mn-lt"/>
              </a:rPr>
            </a:br>
            <a:r>
              <a:rPr lang="en-US" b="1" i="0" dirty="0">
                <a:solidFill>
                  <a:srgbClr val="FF0000"/>
                </a:solidFill>
                <a:latin typeface="+mn-lt"/>
              </a:rPr>
              <a:t>Program</a:t>
            </a:r>
          </a:p>
        </p:txBody>
      </p:sp>
      <p:sp>
        <p:nvSpPr>
          <p:cNvPr id="23561" name="Rectangle 59"/>
          <p:cNvSpPr>
            <a:spLocks noChangeArrowheads="1"/>
          </p:cNvSpPr>
          <p:nvPr/>
        </p:nvSpPr>
        <p:spPr bwMode="auto">
          <a:xfrm>
            <a:off x="1524000" y="5943600"/>
            <a:ext cx="2971800" cy="646112"/>
          </a:xfrm>
          <a:prstGeom prst="rect">
            <a:avLst/>
          </a:prstGeom>
          <a:noFill/>
          <a:ln w="9525">
            <a:noFill/>
            <a:miter lim="800000"/>
            <a:headEnd/>
            <a:tailEnd/>
          </a:ln>
        </p:spPr>
        <p:txBody>
          <a:bodyPr>
            <a:spAutoFit/>
          </a:bodyPr>
          <a:lstStyle/>
          <a:p>
            <a:pPr algn="ctr"/>
            <a:r>
              <a:rPr lang="en-US" sz="1800" b="1" i="0" dirty="0" smtClean="0">
                <a:solidFill>
                  <a:schemeClr val="accent1"/>
                </a:solidFill>
                <a:latin typeface="+mn-lt"/>
              </a:rPr>
              <a:t>The </a:t>
            </a:r>
            <a:r>
              <a:rPr lang="en-US" sz="1800" b="1" i="0" dirty="0">
                <a:solidFill>
                  <a:srgbClr val="FF0000"/>
                </a:solidFill>
                <a:latin typeface="+mn-lt"/>
              </a:rPr>
              <a:t>model</a:t>
            </a:r>
            <a:r>
              <a:rPr lang="en-US" sz="1800" b="1" i="0" dirty="0">
                <a:solidFill>
                  <a:schemeClr val="accent1"/>
                </a:solidFill>
                <a:latin typeface="+mn-lt"/>
              </a:rPr>
              <a:t> is mixed with the </a:t>
            </a:r>
            <a:r>
              <a:rPr lang="en-US" sz="1800" b="1" i="0" dirty="0">
                <a:solidFill>
                  <a:srgbClr val="FF0000"/>
                </a:solidFill>
                <a:latin typeface="+mn-lt"/>
              </a:rPr>
              <a:t>experiment</a:t>
            </a:r>
            <a:r>
              <a:rPr lang="en-US" sz="1800" b="1" i="0" dirty="0">
                <a:solidFill>
                  <a:schemeClr val="accent1"/>
                </a:solidFill>
                <a:latin typeface="+mn-lt"/>
              </a:rPr>
              <a:t> and the </a:t>
            </a:r>
            <a:r>
              <a:rPr lang="en-US" sz="1800" b="1" i="0" dirty="0">
                <a:solidFill>
                  <a:srgbClr val="FF0000"/>
                </a:solidFill>
                <a:latin typeface="+mn-lt"/>
              </a:rPr>
              <a:t>software</a:t>
            </a:r>
            <a:endParaRPr lang="es-AR" sz="1800" i="0" dirty="0">
              <a:solidFill>
                <a:srgbClr val="FF0000"/>
              </a:solidFill>
              <a:latin typeface="+mn-lt"/>
            </a:endParaRPr>
          </a:p>
        </p:txBody>
      </p:sp>
    </p:spTree>
    <p:extLst>
      <p:ext uri="{BB962C8B-B14F-4D97-AF65-F5344CB8AC3E}">
        <p14:creationId xmlns:p14="http://schemas.microsoft.com/office/powerpoint/2010/main" val="776961584"/>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76201"/>
            <a:ext cx="4572000" cy="685799"/>
          </a:xfrm>
        </p:spPr>
        <p:txBody>
          <a:bodyPr/>
          <a:lstStyle/>
          <a:p>
            <a:r>
              <a:rPr lang="en-US" altLang="en-US" smtClean="0"/>
              <a:t>Experimentation</a:t>
            </a:r>
            <a:endParaRPr lang="en-CA" altLang="en-US" smtClean="0"/>
          </a:p>
        </p:txBody>
      </p:sp>
      <p:pic>
        <p:nvPicPr>
          <p:cNvPr id="10243" name="Picture 4" descr="http://www.edu.pe.ca/gulfshore/Archives/fluids/archimed/ARCHIBATH2.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3" y="1085850"/>
            <a:ext cx="1258888" cy="178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6" descr="http://upload.wikimedia.org/wikipedia/commons/thumb/2/2e/Ptolemy_urania.jpg/200px-Ptolemy_uran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066800"/>
            <a:ext cx="1368425"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1" descr="C:\Users\Wainer\Documents\Leer\experiment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288" y="1085850"/>
            <a:ext cx="1763712"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2" descr="C:\Users\Wainer\Documents\Leer\1280px-Military_laser_experimen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8925" y="4973637"/>
            <a:ext cx="2541588"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3" descr="C:\Users\Wainer\Documents\Leer\001847_xlarg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3352800"/>
            <a:ext cx="223996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4" descr="C:\Users\Wainer\Documents\Leer\9558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9338" y="1085850"/>
            <a:ext cx="2520950" cy="181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5" descr="C:\Users\Wainer\Documents\Leer\Alchemist-In-His-Workshop.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8175" y="2668587"/>
            <a:ext cx="3100388"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8" descr="C:\Users\Wainer\Documents\Leer\article-new-thumbnail-ehow-images-a08-5h-p1-basic-organic-lab-experiments-800x800.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5207000"/>
            <a:ext cx="25019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9" descr="C:\Users\Wainer\Documents\Leer\DRUG-articleLarge.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84438" y="5260975"/>
            <a:ext cx="2171700"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10" descr="C:\Users\Wainer\Documents\Leer\Pitch_drop_experiment_with_John_Mainstone.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00875" y="2813050"/>
            <a:ext cx="2143125"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11" descr="C:\Users\Wainer\Documents\Leer\Science Experiments.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52825" y="2668587"/>
            <a:ext cx="3457575"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Picture 13" descr="C:\Users\Wainer\Documents\Leer\the-great-experiment.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55875" y="1085850"/>
            <a:ext cx="2376488"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5" name="Picture 14" descr="C:\Users\Wainer\Documents\Leer\tumblr_ljgv7eNzFs1qa4y7fo1_12801.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43438" y="4960937"/>
            <a:ext cx="2193925"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9741465"/>
      </p:ext>
    </p:extLst>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3"/>
          <p:cNvSpPr txBox="1">
            <a:spLocks noChangeArrowheads="1"/>
          </p:cNvSpPr>
          <p:nvPr/>
        </p:nvSpPr>
        <p:spPr bwMode="auto">
          <a:xfrm>
            <a:off x="152400" y="838201"/>
            <a:ext cx="90678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altLang="en-US" i="0" smtClean="0">
                <a:solidFill>
                  <a:schemeClr val="tx1">
                    <a:lumMod val="75000"/>
                  </a:schemeClr>
                </a:solidFill>
              </a:rPr>
              <a:t>- Artificial</a:t>
            </a:r>
            <a:r>
              <a:rPr lang="en-CA" altLang="en-US" i="0" dirty="0" smtClean="0">
                <a:solidFill>
                  <a:schemeClr val="tx1">
                    <a:lumMod val="75000"/>
                  </a:schemeClr>
                </a:solidFill>
              </a:rPr>
              <a:t>: </a:t>
            </a:r>
            <a:r>
              <a:rPr lang="en-CA" altLang="en-US" i="0" smtClean="0">
                <a:solidFill>
                  <a:schemeClr val="tx1">
                    <a:lumMod val="75000"/>
                  </a:schemeClr>
                </a:solidFill>
              </a:rPr>
              <a:t>Automata </a:t>
            </a:r>
          </a:p>
          <a:p>
            <a:pPr marL="0" indent="0">
              <a:buNone/>
            </a:pPr>
            <a:endParaRPr lang="en-CA" altLang="en-US" i="0" smtClean="0">
              <a:solidFill>
                <a:srgbClr val="FF3300"/>
              </a:solidFill>
            </a:endParaRPr>
          </a:p>
          <a:p>
            <a:pPr marL="0" indent="0">
              <a:buNone/>
            </a:pPr>
            <a:endParaRPr lang="en-CA" altLang="en-US" i="0" smtClean="0">
              <a:solidFill>
                <a:srgbClr val="FF3300"/>
              </a:solidFill>
            </a:endParaRPr>
          </a:p>
          <a:p>
            <a:pPr marL="0" indent="0">
              <a:buNone/>
            </a:pPr>
            <a:r>
              <a:rPr lang="en-CA" altLang="en-US" i="0" smtClean="0">
                <a:solidFill>
                  <a:srgbClr val="FF3300"/>
                </a:solidFill>
              </a:rPr>
              <a:t>					</a:t>
            </a:r>
          </a:p>
          <a:p>
            <a:pPr marL="0" indent="0">
              <a:buNone/>
            </a:pPr>
            <a:endParaRPr lang="en-CA" altLang="en-US" i="0" dirty="0" smtClean="0">
              <a:solidFill>
                <a:srgbClr val="FF3300"/>
              </a:solidFill>
            </a:endParaRPr>
          </a:p>
          <a:p>
            <a:pPr marL="0" indent="0">
              <a:buNone/>
            </a:pPr>
            <a:r>
              <a:rPr lang="en-CA" altLang="en-US" i="0" smtClean="0">
                <a:solidFill>
                  <a:schemeClr val="tx1">
                    <a:lumMod val="75000"/>
                  </a:schemeClr>
                </a:solidFill>
              </a:rPr>
              <a:t>- Physical</a:t>
            </a:r>
            <a:r>
              <a:rPr lang="en-US" altLang="en-US" i="0" dirty="0" smtClean="0">
                <a:solidFill>
                  <a:schemeClr val="tx1">
                    <a:lumMod val="75000"/>
                  </a:schemeClr>
                </a:solidFill>
              </a:rPr>
              <a:t>/natural</a:t>
            </a:r>
            <a:r>
              <a:rPr lang="en-US" altLang="en-US" i="0" smtClean="0">
                <a:solidFill>
                  <a:schemeClr val="tx1">
                    <a:lumMod val="75000"/>
                  </a:schemeClr>
                </a:solidFill>
              </a:rPr>
              <a:t>: </a:t>
            </a:r>
            <a:r>
              <a:rPr lang="en-CA" altLang="en-US" i="0">
                <a:solidFill>
                  <a:schemeClr val="tx1">
                    <a:lumMod val="75000"/>
                  </a:schemeClr>
                </a:solidFill>
              </a:rPr>
              <a:t>D</a:t>
            </a:r>
            <a:r>
              <a:rPr lang="en-CA" altLang="en-US" i="0" smtClean="0">
                <a:solidFill>
                  <a:schemeClr val="tx1">
                    <a:lumMod val="75000"/>
                  </a:schemeClr>
                </a:solidFill>
              </a:rPr>
              <a:t>ifferential Equation approximation</a:t>
            </a:r>
          </a:p>
          <a:p>
            <a:pPr marL="0" indent="0">
              <a:buNone/>
            </a:pPr>
            <a:endParaRPr lang="en-CA" altLang="en-US" i="0">
              <a:solidFill>
                <a:schemeClr val="tx1">
                  <a:lumMod val="75000"/>
                </a:schemeClr>
              </a:solidFill>
            </a:endParaRPr>
          </a:p>
          <a:p>
            <a:pPr marL="0" indent="0">
              <a:buNone/>
            </a:pPr>
            <a:endParaRPr lang="en-CA" altLang="en-US" i="0" smtClean="0">
              <a:solidFill>
                <a:schemeClr val="tx1">
                  <a:lumMod val="75000"/>
                </a:schemeClr>
              </a:solidFill>
            </a:endParaRPr>
          </a:p>
          <a:p>
            <a:pPr marL="0" indent="0">
              <a:buNone/>
            </a:pPr>
            <a:endParaRPr lang="en-CA" altLang="en-US" i="0">
              <a:solidFill>
                <a:schemeClr val="tx1">
                  <a:lumMod val="75000"/>
                </a:schemeClr>
              </a:solidFill>
            </a:endParaRPr>
          </a:p>
          <a:p>
            <a:pPr marL="0" indent="0">
              <a:buNone/>
            </a:pPr>
            <a:r>
              <a:rPr lang="es-AR" altLang="en-US" i="0" smtClean="0"/>
              <a:t>- Special </a:t>
            </a:r>
            <a:r>
              <a:rPr lang="es-AR" altLang="en-US" i="0"/>
              <a:t>recipes are special </a:t>
            </a:r>
            <a:r>
              <a:rPr lang="es-AR" altLang="en-US" i="0" smtClean="0"/>
              <a:t>purpose</a:t>
            </a:r>
            <a:endParaRPr lang="es-AR" altLang="en-US" i="0"/>
          </a:p>
        </p:txBody>
      </p:sp>
      <p:sp>
        <p:nvSpPr>
          <p:cNvPr id="5126" name="Rectangle 3"/>
          <p:cNvSpPr>
            <a:spLocks noGrp="1" noChangeArrowheads="1"/>
          </p:cNvSpPr>
          <p:nvPr>
            <p:ph type="body" sz="half" idx="1"/>
          </p:nvPr>
        </p:nvSpPr>
        <p:spPr>
          <a:xfrm>
            <a:off x="139631" y="1600200"/>
            <a:ext cx="8001000" cy="5791200"/>
          </a:xfrm>
        </p:spPr>
        <p:txBody>
          <a:bodyPr/>
          <a:lstStyle/>
          <a:p>
            <a:pPr>
              <a:buFont typeface="Monotype Sorts" pitchFamily="2" charset="2"/>
              <a:buNone/>
            </a:pPr>
            <a:r>
              <a:rPr lang="en-US" altLang="en-US" sz="1600" b="1" dirty="0" smtClean="0">
                <a:solidFill>
                  <a:srgbClr val="009900"/>
                </a:solidFill>
                <a:latin typeface="Courier New" panose="02070309020205020404" pitchFamily="49" charset="0"/>
              </a:rPr>
              <a:t>time = 0; State = Green;</a:t>
            </a:r>
          </a:p>
          <a:p>
            <a:pPr>
              <a:buFont typeface="Monotype Sorts" pitchFamily="2" charset="2"/>
              <a:buNone/>
            </a:pPr>
            <a:r>
              <a:rPr lang="en-US" altLang="en-US" sz="1600" dirty="0" smtClean="0">
                <a:latin typeface="Courier New" panose="02070309020205020404" pitchFamily="49" charset="0"/>
              </a:rPr>
              <a:t>Repeat </a:t>
            </a:r>
            <a:r>
              <a:rPr lang="en-US" altLang="en-US" sz="1600" b="1" dirty="0" smtClean="0">
                <a:latin typeface="Courier New" panose="02070309020205020404" pitchFamily="49" charset="0"/>
              </a:rPr>
              <a:t>Forever</a:t>
            </a:r>
            <a:r>
              <a:rPr lang="en-US" altLang="en-US" sz="1600" dirty="0" smtClean="0">
                <a:latin typeface="Courier New" panose="02070309020205020404" pitchFamily="49" charset="0"/>
              </a:rPr>
              <a:t> {</a:t>
            </a:r>
          </a:p>
          <a:p>
            <a:pPr>
              <a:buFont typeface="Monotype Sorts" pitchFamily="2" charset="2"/>
              <a:buNone/>
            </a:pPr>
            <a:r>
              <a:rPr lang="en-US" altLang="en-US" sz="1600" dirty="0" smtClean="0">
                <a:latin typeface="Courier New" panose="02070309020205020404" pitchFamily="49" charset="0"/>
              </a:rPr>
              <a:t>	if (State == Green  AND (time mod 110) == </a:t>
            </a:r>
            <a:r>
              <a:rPr lang="en-US" altLang="en-US" sz="1600" b="1" dirty="0" smtClean="0">
                <a:solidFill>
                  <a:srgbClr val="FF3300"/>
                </a:solidFill>
                <a:latin typeface="Courier New" panose="02070309020205020404" pitchFamily="49" charset="0"/>
              </a:rPr>
              <a:t>45</a:t>
            </a:r>
            <a:r>
              <a:rPr lang="en-US" altLang="en-US" sz="1600" dirty="0" smtClean="0">
                <a:latin typeface="Courier New" panose="02070309020205020404" pitchFamily="49" charset="0"/>
              </a:rPr>
              <a:t>) State = Yellow; </a:t>
            </a:r>
          </a:p>
          <a:p>
            <a:pPr>
              <a:buFont typeface="Monotype Sorts" pitchFamily="2" charset="2"/>
              <a:buNone/>
            </a:pPr>
            <a:r>
              <a:rPr lang="en-US" altLang="en-US" sz="1600" dirty="0" smtClean="0">
                <a:latin typeface="Courier New" panose="02070309020205020404" pitchFamily="49" charset="0"/>
              </a:rPr>
              <a:t>	if (State == Yellow AND (time mod 110) == </a:t>
            </a:r>
            <a:r>
              <a:rPr lang="en-US" altLang="en-US" sz="1600" b="1" dirty="0" smtClean="0">
                <a:solidFill>
                  <a:srgbClr val="FF3300"/>
                </a:solidFill>
                <a:latin typeface="Courier New" panose="02070309020205020404" pitchFamily="49" charset="0"/>
              </a:rPr>
              <a:t>55</a:t>
            </a:r>
            <a:r>
              <a:rPr lang="en-US" altLang="en-US" sz="1600" dirty="0" smtClean="0">
                <a:latin typeface="Courier New" panose="02070309020205020404" pitchFamily="49" charset="0"/>
              </a:rPr>
              <a:t>) State = Red;</a:t>
            </a:r>
          </a:p>
          <a:p>
            <a:pPr>
              <a:buFont typeface="Monotype Sorts" pitchFamily="2" charset="2"/>
              <a:buNone/>
            </a:pPr>
            <a:r>
              <a:rPr lang="en-US" altLang="en-US" sz="1600" dirty="0" smtClean="0">
                <a:latin typeface="Courier New" panose="02070309020205020404" pitchFamily="49" charset="0"/>
              </a:rPr>
              <a:t>	if (State == Red    AND (time mod 110</a:t>
            </a:r>
            <a:r>
              <a:rPr lang="en-US" altLang="en-US" sz="1600" smtClean="0">
                <a:latin typeface="Courier New" panose="02070309020205020404" pitchFamily="49" charset="0"/>
              </a:rPr>
              <a:t>) ==  </a:t>
            </a:r>
            <a:r>
              <a:rPr lang="en-US" altLang="en-US" sz="1600" b="1">
                <a:solidFill>
                  <a:srgbClr val="FF3300"/>
                </a:solidFill>
                <a:latin typeface="Courier New" panose="02070309020205020404" pitchFamily="49" charset="0"/>
              </a:rPr>
              <a:t>0</a:t>
            </a:r>
            <a:r>
              <a:rPr lang="en-US" altLang="en-US" sz="1600" smtClean="0">
                <a:latin typeface="Courier New" panose="02070309020205020404" pitchFamily="49" charset="0"/>
              </a:rPr>
              <a:t>) </a:t>
            </a:r>
            <a:r>
              <a:rPr lang="en-US" altLang="en-US" sz="1600" dirty="0" smtClean="0">
                <a:latin typeface="Courier New" panose="02070309020205020404" pitchFamily="49" charset="0"/>
              </a:rPr>
              <a:t>State = Green, </a:t>
            </a:r>
          </a:p>
          <a:p>
            <a:pPr>
              <a:buFont typeface="Monotype Sorts" pitchFamily="2" charset="2"/>
              <a:buNone/>
            </a:pPr>
            <a:r>
              <a:rPr lang="en-US" altLang="en-US" sz="1600" dirty="0" smtClean="0">
                <a:latin typeface="Courier New" panose="02070309020205020404" pitchFamily="49" charset="0"/>
              </a:rPr>
              <a:t>	</a:t>
            </a:r>
            <a:r>
              <a:rPr lang="en-US" altLang="en-US" sz="1600" b="1" dirty="0" smtClean="0">
                <a:solidFill>
                  <a:srgbClr val="FF3300"/>
                </a:solidFill>
                <a:latin typeface="Courier New" panose="02070309020205020404" pitchFamily="49" charset="0"/>
              </a:rPr>
              <a:t>time = time + 5</a:t>
            </a:r>
            <a:r>
              <a:rPr lang="en-US" altLang="en-US" sz="1600" dirty="0" smtClean="0">
                <a:latin typeface="Courier New" panose="02070309020205020404" pitchFamily="49" charset="0"/>
              </a:rPr>
              <a:t>;</a:t>
            </a:r>
          </a:p>
          <a:p>
            <a:pPr>
              <a:buFont typeface="Monotype Sorts" pitchFamily="2" charset="2"/>
              <a:buNone/>
            </a:pPr>
            <a:r>
              <a:rPr lang="en-US" altLang="en-US" sz="1600" dirty="0" smtClean="0">
                <a:latin typeface="Courier New" panose="02070309020205020404" pitchFamily="49" charset="0"/>
              </a:rPr>
              <a:t>}</a:t>
            </a:r>
          </a:p>
          <a:p>
            <a:pPr>
              <a:buFont typeface="Monotype Sorts" pitchFamily="2" charset="2"/>
              <a:buNone/>
            </a:pPr>
            <a:endParaRPr lang="en-US" altLang="en-US" sz="1600" dirty="0" smtClean="0">
              <a:latin typeface="Courier New" panose="02070309020205020404" pitchFamily="49" charset="0"/>
            </a:endParaRPr>
          </a:p>
          <a:p>
            <a:pPr>
              <a:buFont typeface="Monotype Sorts" pitchFamily="2" charset="2"/>
              <a:buNone/>
            </a:pPr>
            <a:r>
              <a:rPr lang="en-US" altLang="en-US" sz="2000" dirty="0" smtClean="0"/>
              <a:t>			</a:t>
            </a:r>
          </a:p>
        </p:txBody>
      </p:sp>
      <p:grpSp>
        <p:nvGrpSpPr>
          <p:cNvPr id="5129" name="Group 8"/>
          <p:cNvGrpSpPr>
            <a:grpSpLocks/>
          </p:cNvGrpSpPr>
          <p:nvPr/>
        </p:nvGrpSpPr>
        <p:grpSpPr bwMode="auto">
          <a:xfrm>
            <a:off x="3480858" y="4388441"/>
            <a:ext cx="3377142" cy="1631359"/>
            <a:chOff x="2880" y="1440"/>
            <a:chExt cx="4320" cy="3168"/>
          </a:xfrm>
        </p:grpSpPr>
        <p:sp>
          <p:nvSpPr>
            <p:cNvPr id="5130" name="Rectangle 9"/>
            <p:cNvSpPr>
              <a:spLocks noChangeArrowheads="1"/>
            </p:cNvSpPr>
            <p:nvPr/>
          </p:nvSpPr>
          <p:spPr bwMode="auto">
            <a:xfrm>
              <a:off x="2880" y="1440"/>
              <a:ext cx="4320" cy="3168"/>
            </a:xfrm>
            <a:prstGeom prst="rect">
              <a:avLst/>
            </a:prstGeom>
            <a:solidFill>
              <a:srgbClr val="FFFFFF"/>
            </a:solidFill>
            <a:ln w="9525">
              <a:solidFill>
                <a:srgbClr val="000000"/>
              </a:solidFill>
              <a:miter lim="800000"/>
              <a:headEnd/>
              <a:tailEnd/>
            </a:ln>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5131" name="Line 10"/>
            <p:cNvSpPr>
              <a:spLocks noChangeShapeType="1"/>
            </p:cNvSpPr>
            <p:nvPr/>
          </p:nvSpPr>
          <p:spPr bwMode="auto">
            <a:xfrm flipV="1">
              <a:off x="3456" y="1584"/>
              <a:ext cx="0" cy="259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2" name="Line 11"/>
            <p:cNvSpPr>
              <a:spLocks noChangeShapeType="1"/>
            </p:cNvSpPr>
            <p:nvPr/>
          </p:nvSpPr>
          <p:spPr bwMode="auto">
            <a:xfrm>
              <a:off x="3456" y="4176"/>
              <a:ext cx="345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3" name="Text Box 12"/>
            <p:cNvSpPr txBox="1">
              <a:spLocks noChangeArrowheads="1"/>
            </p:cNvSpPr>
            <p:nvPr/>
          </p:nvSpPr>
          <p:spPr bwMode="auto">
            <a:xfrm>
              <a:off x="6480" y="4176"/>
              <a:ext cx="7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s-MX" altLang="ko-KR" sz="1200">
                  <a:ea typeface="Batang" panose="02030600000101010101" pitchFamily="18" charset="-127"/>
                </a:rPr>
                <a:t>t</a:t>
              </a:r>
              <a:endParaRPr lang="en-US" altLang="en-US"/>
            </a:p>
          </p:txBody>
        </p:sp>
        <p:sp>
          <p:nvSpPr>
            <p:cNvPr id="5134" name="Freeform 13"/>
            <p:cNvSpPr>
              <a:spLocks/>
            </p:cNvSpPr>
            <p:nvPr/>
          </p:nvSpPr>
          <p:spPr bwMode="auto">
            <a:xfrm>
              <a:off x="3456" y="2016"/>
              <a:ext cx="3168" cy="2160"/>
            </a:xfrm>
            <a:custGeom>
              <a:avLst/>
              <a:gdLst>
                <a:gd name="T0" fmla="*/ 0 w 3168"/>
                <a:gd name="T1" fmla="*/ 2160 h 2160"/>
                <a:gd name="T2" fmla="*/ 432 w 3168"/>
                <a:gd name="T3" fmla="*/ 1584 h 2160"/>
                <a:gd name="T4" fmla="*/ 864 w 3168"/>
                <a:gd name="T5" fmla="*/ 1152 h 2160"/>
                <a:gd name="T6" fmla="*/ 1296 w 3168"/>
                <a:gd name="T7" fmla="*/ 720 h 2160"/>
                <a:gd name="T8" fmla="*/ 1728 w 3168"/>
                <a:gd name="T9" fmla="*/ 432 h 2160"/>
                <a:gd name="T10" fmla="*/ 2160 w 3168"/>
                <a:gd name="T11" fmla="*/ 288 h 2160"/>
                <a:gd name="T12" fmla="*/ 3168 w 3168"/>
                <a:gd name="T13" fmla="*/ 0 h 2160"/>
                <a:gd name="T14" fmla="*/ 0 60000 65536"/>
                <a:gd name="T15" fmla="*/ 0 60000 65536"/>
                <a:gd name="T16" fmla="*/ 0 60000 65536"/>
                <a:gd name="T17" fmla="*/ 0 60000 65536"/>
                <a:gd name="T18" fmla="*/ 0 60000 65536"/>
                <a:gd name="T19" fmla="*/ 0 60000 65536"/>
                <a:gd name="T20" fmla="*/ 0 60000 65536"/>
                <a:gd name="T21" fmla="*/ 0 w 3168"/>
                <a:gd name="T22" fmla="*/ 0 h 2160"/>
                <a:gd name="T23" fmla="*/ 3168 w 3168"/>
                <a:gd name="T24" fmla="*/ 2160 h 21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68" h="2160">
                  <a:moveTo>
                    <a:pt x="0" y="2160"/>
                  </a:moveTo>
                  <a:cubicBezTo>
                    <a:pt x="144" y="1956"/>
                    <a:pt x="288" y="1752"/>
                    <a:pt x="432" y="1584"/>
                  </a:cubicBezTo>
                  <a:cubicBezTo>
                    <a:pt x="576" y="1416"/>
                    <a:pt x="720" y="1296"/>
                    <a:pt x="864" y="1152"/>
                  </a:cubicBezTo>
                  <a:cubicBezTo>
                    <a:pt x="1008" y="1008"/>
                    <a:pt x="1152" y="840"/>
                    <a:pt x="1296" y="720"/>
                  </a:cubicBezTo>
                  <a:cubicBezTo>
                    <a:pt x="1440" y="600"/>
                    <a:pt x="1584" y="504"/>
                    <a:pt x="1728" y="432"/>
                  </a:cubicBezTo>
                  <a:cubicBezTo>
                    <a:pt x="1872" y="360"/>
                    <a:pt x="1920" y="360"/>
                    <a:pt x="2160" y="288"/>
                  </a:cubicBezTo>
                  <a:cubicBezTo>
                    <a:pt x="2400" y="216"/>
                    <a:pt x="2784" y="108"/>
                    <a:pt x="3168"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35" name="Text Box 14"/>
            <p:cNvSpPr txBox="1">
              <a:spLocks noChangeArrowheads="1"/>
            </p:cNvSpPr>
            <p:nvPr/>
          </p:nvSpPr>
          <p:spPr bwMode="auto">
            <a:xfrm>
              <a:off x="6480" y="1440"/>
              <a:ext cx="7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s-MX" altLang="ko-KR" sz="1600">
                  <a:solidFill>
                    <a:srgbClr val="002060"/>
                  </a:solidFill>
                  <a:ea typeface="Batang" panose="02030600000101010101" pitchFamily="18" charset="-127"/>
                </a:rPr>
                <a:t>x</a:t>
              </a:r>
              <a:r>
                <a:rPr lang="es-MX" altLang="ko-KR" sz="1600" smtClean="0">
                  <a:solidFill>
                    <a:srgbClr val="002060"/>
                  </a:solidFill>
                  <a:ea typeface="Batang" panose="02030600000101010101" pitchFamily="18" charset="-127"/>
                </a:rPr>
                <a:t>(t</a:t>
              </a:r>
              <a:r>
                <a:rPr lang="es-MX" altLang="ko-KR" sz="1600">
                  <a:solidFill>
                    <a:srgbClr val="002060"/>
                  </a:solidFill>
                  <a:ea typeface="Batang" panose="02030600000101010101" pitchFamily="18" charset="-127"/>
                </a:rPr>
                <a:t>)</a:t>
              </a:r>
              <a:endParaRPr lang="en-US" altLang="en-US" sz="3200">
                <a:solidFill>
                  <a:srgbClr val="002060"/>
                </a:solidFill>
              </a:endParaRPr>
            </a:p>
          </p:txBody>
        </p:sp>
        <p:sp>
          <p:nvSpPr>
            <p:cNvPr id="5136" name="Rectangle 15"/>
            <p:cNvSpPr>
              <a:spLocks noChangeArrowheads="1"/>
            </p:cNvSpPr>
            <p:nvPr/>
          </p:nvSpPr>
          <p:spPr bwMode="auto">
            <a:xfrm>
              <a:off x="5616" y="2304"/>
              <a:ext cx="432" cy="1872"/>
            </a:xfrm>
            <a:prstGeom prst="rect">
              <a:avLst/>
            </a:prstGeom>
            <a:solidFill>
              <a:srgbClr val="C0C0C0"/>
            </a:solidFill>
            <a:ln w="9525">
              <a:solidFill>
                <a:srgbClr val="000000"/>
              </a:solidFill>
              <a:miter lim="800000"/>
              <a:headEnd/>
              <a:tailEnd/>
            </a:ln>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5137" name="Rectangle 16"/>
            <p:cNvSpPr>
              <a:spLocks noChangeArrowheads="1"/>
            </p:cNvSpPr>
            <p:nvPr/>
          </p:nvSpPr>
          <p:spPr bwMode="auto">
            <a:xfrm>
              <a:off x="5184" y="2448"/>
              <a:ext cx="432" cy="1728"/>
            </a:xfrm>
            <a:prstGeom prst="rect">
              <a:avLst/>
            </a:prstGeom>
            <a:solidFill>
              <a:srgbClr val="C0C0C0"/>
            </a:solidFill>
            <a:ln w="9525">
              <a:solidFill>
                <a:srgbClr val="000000"/>
              </a:solidFill>
              <a:miter lim="800000"/>
              <a:headEnd/>
              <a:tailEnd/>
            </a:ln>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5138" name="Rectangle 17"/>
            <p:cNvSpPr>
              <a:spLocks noChangeArrowheads="1"/>
            </p:cNvSpPr>
            <p:nvPr/>
          </p:nvSpPr>
          <p:spPr bwMode="auto">
            <a:xfrm>
              <a:off x="4752" y="2736"/>
              <a:ext cx="432" cy="1440"/>
            </a:xfrm>
            <a:prstGeom prst="rect">
              <a:avLst/>
            </a:prstGeom>
            <a:solidFill>
              <a:srgbClr val="C0C0C0"/>
            </a:solidFill>
            <a:ln w="9525">
              <a:solidFill>
                <a:srgbClr val="000000"/>
              </a:solidFill>
              <a:miter lim="800000"/>
              <a:headEnd/>
              <a:tailEnd/>
            </a:ln>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5139" name="Rectangle 18"/>
            <p:cNvSpPr>
              <a:spLocks noChangeArrowheads="1"/>
            </p:cNvSpPr>
            <p:nvPr/>
          </p:nvSpPr>
          <p:spPr bwMode="auto">
            <a:xfrm>
              <a:off x="4320" y="3168"/>
              <a:ext cx="432" cy="1008"/>
            </a:xfrm>
            <a:prstGeom prst="rect">
              <a:avLst/>
            </a:prstGeom>
            <a:solidFill>
              <a:srgbClr val="C0C0C0"/>
            </a:solidFill>
            <a:ln w="9525">
              <a:solidFill>
                <a:srgbClr val="000000"/>
              </a:solidFill>
              <a:miter lim="800000"/>
              <a:headEnd/>
              <a:tailEnd/>
            </a:ln>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5140" name="Rectangle 19"/>
            <p:cNvSpPr>
              <a:spLocks noChangeArrowheads="1"/>
            </p:cNvSpPr>
            <p:nvPr/>
          </p:nvSpPr>
          <p:spPr bwMode="auto">
            <a:xfrm>
              <a:off x="3888" y="3600"/>
              <a:ext cx="432" cy="576"/>
            </a:xfrm>
            <a:prstGeom prst="rect">
              <a:avLst/>
            </a:prstGeom>
            <a:solidFill>
              <a:srgbClr val="C0C0C0"/>
            </a:solidFill>
            <a:ln w="9525">
              <a:solidFill>
                <a:srgbClr val="000000"/>
              </a:solidFill>
              <a:miter lim="800000"/>
              <a:headEnd/>
              <a:tailEnd/>
            </a:ln>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5141" name="Line 20"/>
            <p:cNvSpPr>
              <a:spLocks noChangeShapeType="1"/>
            </p:cNvSpPr>
            <p:nvPr/>
          </p:nvSpPr>
          <p:spPr bwMode="auto">
            <a:xfrm>
              <a:off x="4752" y="3888"/>
              <a:ext cx="432" cy="0"/>
            </a:xfrm>
            <a:prstGeom prst="line">
              <a:avLst/>
            </a:prstGeom>
            <a:noFill/>
            <a:ln w="9525">
              <a:solidFill>
                <a:srgbClr val="000000"/>
              </a:solidFill>
              <a:round/>
              <a:headEnd type="triangl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5142" name="Text Box 21"/>
            <p:cNvSpPr txBox="1">
              <a:spLocks noChangeArrowheads="1"/>
            </p:cNvSpPr>
            <p:nvPr/>
          </p:nvSpPr>
          <p:spPr bwMode="auto">
            <a:xfrm>
              <a:off x="4800" y="3312"/>
              <a:ext cx="7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s-MX" altLang="en-US" sz="1600" b="1">
                  <a:solidFill>
                    <a:srgbClr val="FF0000"/>
                  </a:solidFill>
                  <a:ea typeface="Batang" panose="02030600000101010101" pitchFamily="18" charset="-127"/>
                </a:rPr>
                <a:t>5</a:t>
              </a:r>
              <a:endParaRPr lang="en-US" altLang="en-US" sz="3200" b="1">
                <a:solidFill>
                  <a:srgbClr val="FF0000"/>
                </a:solidFill>
              </a:endParaRPr>
            </a:p>
          </p:txBody>
        </p:sp>
        <p:sp>
          <p:nvSpPr>
            <p:cNvPr id="37" name="Text Box 14"/>
            <p:cNvSpPr txBox="1">
              <a:spLocks noChangeArrowheads="1"/>
            </p:cNvSpPr>
            <p:nvPr/>
          </p:nvSpPr>
          <p:spPr bwMode="auto">
            <a:xfrm>
              <a:off x="3584" y="2523"/>
              <a:ext cx="952"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s-MX" altLang="ko-KR" sz="1600" smtClean="0">
                  <a:solidFill>
                    <a:srgbClr val="FF0000"/>
                  </a:solidFill>
                  <a:ea typeface="Batang" panose="02030600000101010101" pitchFamily="18" charset="-127"/>
                </a:rPr>
                <a:t>x*(n)</a:t>
              </a:r>
              <a:endParaRPr lang="en-US" altLang="en-US" sz="3200">
                <a:solidFill>
                  <a:srgbClr val="FF0000"/>
                </a:solidFill>
              </a:endParaRPr>
            </a:p>
          </p:txBody>
        </p:sp>
      </p:grpSp>
      <p:graphicFrame>
        <p:nvGraphicFramePr>
          <p:cNvPr id="5123" name="Object 24"/>
          <p:cNvGraphicFramePr>
            <a:graphicFrameLocks noGrp="1" noChangeAspect="1"/>
          </p:cNvGraphicFramePr>
          <p:nvPr>
            <p:ph sz="quarter" idx="3"/>
            <p:extLst/>
          </p:nvPr>
        </p:nvGraphicFramePr>
        <p:xfrm>
          <a:off x="452438" y="5445125"/>
          <a:ext cx="2079625" cy="430213"/>
        </p:xfrm>
        <a:graphic>
          <a:graphicData uri="http://schemas.openxmlformats.org/presentationml/2006/ole">
            <mc:AlternateContent xmlns:mc="http://schemas.openxmlformats.org/markup-compatibility/2006">
              <mc:Choice xmlns:v="urn:schemas-microsoft-com:vml" Requires="v">
                <p:oleObj spid="_x0000_s6152" name="Equation" r:id="rId4" imgW="1104840" imgH="228600" progId="Equation.3">
                  <p:embed/>
                </p:oleObj>
              </mc:Choice>
              <mc:Fallback>
                <p:oleObj name="Equation" r:id="rId4" imgW="1104840" imgH="228600" progId="Equation.3">
                  <p:embed/>
                  <p:pic>
                    <p:nvPicPr>
                      <p:cNvPr id="0" name=""/>
                      <p:cNvPicPr>
                        <a:picLocks noChangeAspect="1" noChangeArrowheads="1"/>
                      </p:cNvPicPr>
                      <p:nvPr/>
                    </p:nvPicPr>
                    <p:blipFill>
                      <a:blip r:embed="rId5"/>
                      <a:srcRect/>
                      <a:stretch>
                        <a:fillRect/>
                      </a:stretch>
                    </p:blipFill>
                    <p:spPr bwMode="auto">
                      <a:xfrm>
                        <a:off x="452438" y="5445125"/>
                        <a:ext cx="20796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24" name="Object 26"/>
          <p:cNvGraphicFramePr>
            <a:graphicFrameLocks noChangeAspect="1"/>
          </p:cNvGraphicFramePr>
          <p:nvPr>
            <p:extLst/>
          </p:nvPr>
        </p:nvGraphicFramePr>
        <p:xfrm>
          <a:off x="458144" y="4630847"/>
          <a:ext cx="2209800" cy="650875"/>
        </p:xfrm>
        <a:graphic>
          <a:graphicData uri="http://schemas.openxmlformats.org/presentationml/2006/ole">
            <mc:AlternateContent xmlns:mc="http://schemas.openxmlformats.org/markup-compatibility/2006">
              <mc:Choice xmlns:v="urn:schemas-microsoft-com:vml" Requires="v">
                <p:oleObj spid="_x0000_s6153" name="Equation" r:id="rId6" imgW="1307880" imgH="393480" progId="Equation.3">
                  <p:embed/>
                </p:oleObj>
              </mc:Choice>
              <mc:Fallback>
                <p:oleObj name="Equation" r:id="rId6" imgW="1307880" imgH="393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8144" y="4630847"/>
                        <a:ext cx="22098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 name="Rectangle 2"/>
          <p:cNvSpPr>
            <a:spLocks noGrp="1" noChangeArrowheads="1"/>
          </p:cNvSpPr>
          <p:nvPr>
            <p:ph type="title"/>
          </p:nvPr>
        </p:nvSpPr>
        <p:spPr>
          <a:xfrm>
            <a:off x="0" y="1"/>
            <a:ext cx="4572000" cy="685799"/>
          </a:xfrm>
        </p:spPr>
        <p:txBody>
          <a:bodyPr/>
          <a:lstStyle/>
          <a:p>
            <a:pPr algn="l"/>
            <a:r>
              <a:rPr lang="en-CA" altLang="en-US" b="1" dirty="0" smtClean="0">
                <a:solidFill>
                  <a:schemeClr val="tx1">
                    <a:lumMod val="50000"/>
                  </a:schemeClr>
                </a:solidFill>
              </a:rPr>
              <a:t>Building a Simulator</a:t>
            </a:r>
            <a:endParaRPr lang="en-CA" altLang="en-US" b="1" dirty="0">
              <a:solidFill>
                <a:schemeClr val="tx1">
                  <a:lumMod val="50000"/>
                </a:schemeClr>
              </a:solidFill>
            </a:endParaRPr>
          </a:p>
        </p:txBody>
      </p:sp>
      <p:grpSp>
        <p:nvGrpSpPr>
          <p:cNvPr id="5" name="Group 4"/>
          <p:cNvGrpSpPr/>
          <p:nvPr/>
        </p:nvGrpSpPr>
        <p:grpSpPr>
          <a:xfrm>
            <a:off x="4346046" y="801157"/>
            <a:ext cx="3652308" cy="836087"/>
            <a:chOff x="4958292" y="1030287"/>
            <a:chExt cx="3652308" cy="836087"/>
          </a:xfrm>
        </p:grpSpPr>
        <p:sp>
          <p:nvSpPr>
            <p:cNvPr id="44" name="Oval 12"/>
            <p:cNvSpPr>
              <a:spLocks noChangeArrowheads="1"/>
            </p:cNvSpPr>
            <p:nvPr/>
          </p:nvSpPr>
          <p:spPr bwMode="auto">
            <a:xfrm>
              <a:off x="4958292" y="1030287"/>
              <a:ext cx="835025" cy="836087"/>
            </a:xfrm>
            <a:prstGeom prst="ellipse">
              <a:avLst/>
            </a:prstGeom>
            <a:solidFill>
              <a:srgbClr val="FFFFFF"/>
            </a:solidFill>
            <a:ln w="9525">
              <a:solidFill>
                <a:srgbClr val="000000"/>
              </a:solidFill>
              <a:round/>
              <a:headEnd/>
              <a:tailEnd/>
            </a:ln>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ko-KR" sz="1600" i="0" dirty="0">
                  <a:ea typeface="Batang" panose="02030600000101010101" pitchFamily="18" charset="-127"/>
                </a:rPr>
                <a:t>  G: 45s</a:t>
              </a:r>
              <a:endParaRPr lang="en-US" altLang="en-US" sz="1600" dirty="0"/>
            </a:p>
          </p:txBody>
        </p:sp>
        <p:sp>
          <p:nvSpPr>
            <p:cNvPr id="45" name="Oval 13"/>
            <p:cNvSpPr>
              <a:spLocks noChangeArrowheads="1"/>
            </p:cNvSpPr>
            <p:nvPr/>
          </p:nvSpPr>
          <p:spPr bwMode="auto">
            <a:xfrm>
              <a:off x="6418792" y="1030287"/>
              <a:ext cx="835025" cy="833959"/>
            </a:xfrm>
            <a:prstGeom prst="ellipse">
              <a:avLst/>
            </a:prstGeom>
            <a:solidFill>
              <a:srgbClr val="FFFFFF"/>
            </a:solidFill>
            <a:ln w="9525">
              <a:solidFill>
                <a:srgbClr val="000000"/>
              </a:solidFill>
              <a:round/>
              <a:headEnd/>
              <a:tailEnd/>
            </a:ln>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ko-KR" sz="1600" i="0" dirty="0">
                  <a:ea typeface="Batang" panose="02030600000101010101" pitchFamily="18" charset="-127"/>
                </a:rPr>
                <a:t>   Y:</a:t>
              </a:r>
            </a:p>
            <a:p>
              <a:r>
                <a:rPr lang="en-US" altLang="ko-KR" sz="1600" i="0" dirty="0">
                  <a:ea typeface="Batang" panose="02030600000101010101" pitchFamily="18" charset="-127"/>
                </a:rPr>
                <a:t>  10s</a:t>
              </a:r>
              <a:endParaRPr lang="en-US" altLang="en-US" sz="1600" dirty="0"/>
            </a:p>
          </p:txBody>
        </p:sp>
        <p:sp>
          <p:nvSpPr>
            <p:cNvPr id="46" name="Oval 14"/>
            <p:cNvSpPr>
              <a:spLocks noChangeArrowheads="1"/>
            </p:cNvSpPr>
            <p:nvPr/>
          </p:nvSpPr>
          <p:spPr bwMode="auto">
            <a:xfrm>
              <a:off x="7776633" y="1030287"/>
              <a:ext cx="833967" cy="832896"/>
            </a:xfrm>
            <a:prstGeom prst="ellipse">
              <a:avLst/>
            </a:prstGeom>
            <a:solidFill>
              <a:srgbClr val="FFFFFF"/>
            </a:solidFill>
            <a:ln w="9525">
              <a:solidFill>
                <a:srgbClr val="000000"/>
              </a:solidFill>
              <a:round/>
              <a:headEnd/>
              <a:tailEnd/>
            </a:ln>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ko-KR" sz="1600" i="0" dirty="0">
                  <a:ea typeface="Batang" panose="02030600000101010101" pitchFamily="18" charset="-127"/>
                </a:rPr>
                <a:t>   R:</a:t>
              </a:r>
            </a:p>
            <a:p>
              <a:r>
                <a:rPr lang="en-US" altLang="ko-KR" sz="1600" i="0" dirty="0">
                  <a:ea typeface="Batang" panose="02030600000101010101" pitchFamily="18" charset="-127"/>
                </a:rPr>
                <a:t>  55s</a:t>
              </a:r>
              <a:endParaRPr lang="en-US" altLang="en-US" sz="1600" dirty="0"/>
            </a:p>
          </p:txBody>
        </p:sp>
        <p:cxnSp>
          <p:nvCxnSpPr>
            <p:cNvPr id="47" name="AutoShape 15"/>
            <p:cNvCxnSpPr>
              <a:cxnSpLocks noChangeShapeType="1"/>
            </p:cNvCxnSpPr>
            <p:nvPr/>
          </p:nvCxnSpPr>
          <p:spPr bwMode="auto">
            <a:xfrm rot="16200000">
              <a:off x="6193059" y="507778"/>
              <a:ext cx="121265" cy="1166283"/>
            </a:xfrm>
            <a:prstGeom prst="curvedConnector3">
              <a:avLst>
                <a:gd name="adj1" fmla="val 357144"/>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8" name="AutoShape 16"/>
            <p:cNvCxnSpPr>
              <a:cxnSpLocks noChangeShapeType="1"/>
            </p:cNvCxnSpPr>
            <p:nvPr/>
          </p:nvCxnSpPr>
          <p:spPr bwMode="auto">
            <a:xfrm rot="16200000">
              <a:off x="7601701" y="560695"/>
              <a:ext cx="121265" cy="1060450"/>
            </a:xfrm>
            <a:prstGeom prst="curvedConnector3">
              <a:avLst>
                <a:gd name="adj1" fmla="val 357144"/>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9" name="AutoShape 17"/>
            <p:cNvCxnSpPr>
              <a:cxnSpLocks noChangeShapeType="1"/>
            </p:cNvCxnSpPr>
            <p:nvPr/>
          </p:nvCxnSpPr>
          <p:spPr bwMode="auto">
            <a:xfrm rot="16200000" flipV="1">
              <a:off x="6871454" y="542079"/>
              <a:ext cx="120201" cy="2522008"/>
            </a:xfrm>
            <a:prstGeom prst="curvedConnector3">
              <a:avLst>
                <a:gd name="adj1" fmla="val -261593"/>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
        <p:nvSpPr>
          <p:cNvPr id="4" name="Oval 3"/>
          <p:cNvSpPr/>
          <p:nvPr/>
        </p:nvSpPr>
        <p:spPr bwMode="auto">
          <a:xfrm>
            <a:off x="3899130" y="5721673"/>
            <a:ext cx="112713" cy="112713"/>
          </a:xfrm>
          <a:prstGeom prst="ellipse">
            <a:avLst/>
          </a:prstGeom>
          <a:solidFill>
            <a:srgbClr val="FF0000"/>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2" name="Oval 31"/>
          <p:cNvSpPr/>
          <p:nvPr/>
        </p:nvSpPr>
        <p:spPr bwMode="auto">
          <a:xfrm>
            <a:off x="4236168" y="5434457"/>
            <a:ext cx="112713" cy="112713"/>
          </a:xfrm>
          <a:prstGeom prst="ellipse">
            <a:avLst/>
          </a:prstGeom>
          <a:solidFill>
            <a:srgbClr val="FF0000"/>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3" name="Oval 32"/>
          <p:cNvSpPr/>
          <p:nvPr/>
        </p:nvSpPr>
        <p:spPr bwMode="auto">
          <a:xfrm>
            <a:off x="4555621" y="5217580"/>
            <a:ext cx="112713" cy="112713"/>
          </a:xfrm>
          <a:prstGeom prst="ellipse">
            <a:avLst/>
          </a:prstGeom>
          <a:solidFill>
            <a:srgbClr val="FF0000"/>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4" name="Oval 33"/>
          <p:cNvSpPr/>
          <p:nvPr/>
        </p:nvSpPr>
        <p:spPr bwMode="auto">
          <a:xfrm>
            <a:off x="4882145" y="4999459"/>
            <a:ext cx="112713" cy="112713"/>
          </a:xfrm>
          <a:prstGeom prst="ellipse">
            <a:avLst/>
          </a:prstGeom>
          <a:solidFill>
            <a:srgbClr val="FF0000"/>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5" name="Oval 34"/>
          <p:cNvSpPr/>
          <p:nvPr/>
        </p:nvSpPr>
        <p:spPr bwMode="auto">
          <a:xfrm>
            <a:off x="5239873" y="4843572"/>
            <a:ext cx="112713" cy="112713"/>
          </a:xfrm>
          <a:prstGeom prst="ellipse">
            <a:avLst/>
          </a:prstGeom>
          <a:solidFill>
            <a:srgbClr val="FF0000"/>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6" name="Oval 35"/>
          <p:cNvSpPr/>
          <p:nvPr/>
        </p:nvSpPr>
        <p:spPr bwMode="auto">
          <a:xfrm>
            <a:off x="5556974" y="4762044"/>
            <a:ext cx="112713" cy="112713"/>
          </a:xfrm>
          <a:prstGeom prst="ellipse">
            <a:avLst/>
          </a:prstGeom>
          <a:solidFill>
            <a:srgbClr val="FF0000"/>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7766203"/>
      </p:ext>
    </p:extLst>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smtClean="0"/>
              <a:t>Single-use Program Approach</a:t>
            </a:r>
          </a:p>
        </p:txBody>
      </p:sp>
      <p:sp>
        <p:nvSpPr>
          <p:cNvPr id="27651" name="Rectangle 3"/>
          <p:cNvSpPr>
            <a:spLocks noGrp="1" noChangeArrowheads="1"/>
          </p:cNvSpPr>
          <p:nvPr>
            <p:ph type="body" idx="1"/>
          </p:nvPr>
        </p:nvSpPr>
        <p:spPr/>
        <p:txBody>
          <a:bodyPr/>
          <a:lstStyle/>
          <a:p>
            <a:r>
              <a:rPr lang="en-US" altLang="en-US" sz="2400" dirty="0" smtClean="0"/>
              <a:t>Reuse of simulation software in a different context? </a:t>
            </a:r>
          </a:p>
          <a:p>
            <a:endParaRPr lang="en-US" altLang="en-US" sz="2400" dirty="0" smtClean="0"/>
          </a:p>
          <a:p>
            <a:r>
              <a:rPr lang="en-US" altLang="en-US" sz="2400" dirty="0" smtClean="0"/>
              <a:t>Reuse of experiments carried out?</a:t>
            </a:r>
          </a:p>
          <a:p>
            <a:endParaRPr lang="en-US" altLang="en-US" sz="2400" dirty="0" smtClean="0"/>
          </a:p>
          <a:p>
            <a:r>
              <a:rPr lang="en-US" altLang="en-US" sz="2400" dirty="0" smtClean="0"/>
              <a:t>Changes in the model? </a:t>
            </a:r>
          </a:p>
          <a:p>
            <a:endParaRPr lang="en-US" altLang="en-US" sz="2400" dirty="0" smtClean="0"/>
          </a:p>
          <a:p>
            <a:r>
              <a:rPr lang="en-US" altLang="en-US" sz="2400" dirty="0" smtClean="0"/>
              <a:t>Updates in the model? </a:t>
            </a:r>
          </a:p>
          <a:p>
            <a:endParaRPr lang="en-US" altLang="en-US" sz="2400" dirty="0" smtClean="0"/>
          </a:p>
          <a:p>
            <a:r>
              <a:rPr lang="en-US" altLang="en-US" sz="2400" dirty="0" smtClean="0"/>
              <a:t>Where is the abstract model to use to organize our thoughts? </a:t>
            </a:r>
          </a:p>
          <a:p>
            <a:endParaRPr lang="en-US" altLang="en-US" sz="2400" dirty="0" smtClean="0"/>
          </a:p>
          <a:p>
            <a:r>
              <a:rPr lang="en-US" altLang="en-US" sz="2400" dirty="0" smtClean="0"/>
              <a:t>How do we validate the results? What if we find errors? </a:t>
            </a:r>
          </a:p>
        </p:txBody>
      </p:sp>
    </p:spTree>
    <p:extLst>
      <p:ext uri="{BB962C8B-B14F-4D97-AF65-F5344CB8AC3E}">
        <p14:creationId xmlns:p14="http://schemas.microsoft.com/office/powerpoint/2010/main" val="796085946"/>
      </p:ext>
    </p:extLst>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301875"/>
            <a:ext cx="75438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bwMode="auto">
          <a:xfrm>
            <a:off x="0" y="1"/>
            <a:ext cx="6172200" cy="685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800" kern="1200">
                <a:solidFill>
                  <a:schemeClr val="tx1"/>
                </a:solidFill>
                <a:latin typeface="+mj-lt"/>
                <a:ea typeface="+mj-ea"/>
                <a:cs typeface="+mj-cs"/>
              </a:defRPr>
            </a:lvl1pPr>
            <a:lvl2pPr algn="r" rtl="0" eaLnBrk="1" fontAlgn="base" hangingPunct="1">
              <a:spcBef>
                <a:spcPct val="0"/>
              </a:spcBef>
              <a:spcAft>
                <a:spcPct val="0"/>
              </a:spcAft>
              <a:defRPr sz="4000">
                <a:solidFill>
                  <a:schemeClr val="tx1"/>
                </a:solidFill>
                <a:latin typeface="Arial" panose="020B0604020202020204" pitchFamily="34" charset="0"/>
                <a:cs typeface="Arial" panose="020B0604020202020204" pitchFamily="34" charset="0"/>
              </a:defRPr>
            </a:lvl2pPr>
            <a:lvl3pPr algn="r" rtl="0" eaLnBrk="1" fontAlgn="base" hangingPunct="1">
              <a:spcBef>
                <a:spcPct val="0"/>
              </a:spcBef>
              <a:spcAft>
                <a:spcPct val="0"/>
              </a:spcAft>
              <a:defRPr sz="4000">
                <a:solidFill>
                  <a:schemeClr val="tx1"/>
                </a:solidFill>
                <a:latin typeface="Arial" panose="020B0604020202020204" pitchFamily="34" charset="0"/>
                <a:cs typeface="Arial" panose="020B0604020202020204" pitchFamily="34" charset="0"/>
              </a:defRPr>
            </a:lvl3pPr>
            <a:lvl4pPr algn="r" rtl="0" eaLnBrk="1" fontAlgn="base" hangingPunct="1">
              <a:spcBef>
                <a:spcPct val="0"/>
              </a:spcBef>
              <a:spcAft>
                <a:spcPct val="0"/>
              </a:spcAft>
              <a:defRPr sz="4000">
                <a:solidFill>
                  <a:schemeClr val="tx1"/>
                </a:solidFill>
                <a:latin typeface="Arial" panose="020B0604020202020204" pitchFamily="34" charset="0"/>
                <a:cs typeface="Arial" panose="020B0604020202020204" pitchFamily="34" charset="0"/>
              </a:defRPr>
            </a:lvl4pPr>
            <a:lvl5pPr algn="r" rtl="0" eaLnBrk="1" fontAlgn="base" hangingPunct="1">
              <a:spcBef>
                <a:spcPct val="0"/>
              </a:spcBef>
              <a:spcAft>
                <a:spcPct val="0"/>
              </a:spcAft>
              <a:defRPr sz="4000">
                <a:solidFill>
                  <a:schemeClr val="tx1"/>
                </a:solidFill>
                <a:latin typeface="Arial" panose="020B0604020202020204" pitchFamily="34" charset="0"/>
                <a:cs typeface="Arial" panose="020B0604020202020204" pitchFamily="34" charset="0"/>
              </a:defRPr>
            </a:lvl5pPr>
            <a:lvl6pPr marL="457200" algn="r" rtl="0" eaLnBrk="1" fontAlgn="base" hangingPunct="1">
              <a:spcBef>
                <a:spcPct val="0"/>
              </a:spcBef>
              <a:spcAft>
                <a:spcPct val="0"/>
              </a:spcAft>
              <a:defRPr sz="4000">
                <a:solidFill>
                  <a:schemeClr val="tx1"/>
                </a:solidFill>
                <a:latin typeface="Arial" panose="020B0604020202020204" pitchFamily="34" charset="0"/>
                <a:cs typeface="Arial" panose="020B0604020202020204" pitchFamily="34" charset="0"/>
              </a:defRPr>
            </a:lvl6pPr>
            <a:lvl7pPr marL="914400" algn="r" rtl="0" eaLnBrk="1" fontAlgn="base" hangingPunct="1">
              <a:spcBef>
                <a:spcPct val="0"/>
              </a:spcBef>
              <a:spcAft>
                <a:spcPct val="0"/>
              </a:spcAft>
              <a:defRPr sz="4000">
                <a:solidFill>
                  <a:schemeClr val="tx1"/>
                </a:solidFill>
                <a:latin typeface="Arial" panose="020B0604020202020204" pitchFamily="34" charset="0"/>
                <a:cs typeface="Arial" panose="020B0604020202020204" pitchFamily="34" charset="0"/>
              </a:defRPr>
            </a:lvl7pPr>
            <a:lvl8pPr marL="1371600" algn="r" rtl="0" eaLnBrk="1" fontAlgn="base" hangingPunct="1">
              <a:spcBef>
                <a:spcPct val="0"/>
              </a:spcBef>
              <a:spcAft>
                <a:spcPct val="0"/>
              </a:spcAft>
              <a:defRPr sz="4000">
                <a:solidFill>
                  <a:schemeClr val="tx1"/>
                </a:solidFill>
                <a:latin typeface="Arial" panose="020B0604020202020204" pitchFamily="34" charset="0"/>
                <a:cs typeface="Arial" panose="020B0604020202020204" pitchFamily="34" charset="0"/>
              </a:defRPr>
            </a:lvl8pPr>
            <a:lvl9pPr marL="1828800" algn="r" rtl="0" eaLnBrk="1" fontAlgn="base" hangingPunct="1">
              <a:spcBef>
                <a:spcPct val="0"/>
              </a:spcBef>
              <a:spcAft>
                <a:spcPct val="0"/>
              </a:spcAft>
              <a:defRPr sz="4000">
                <a:solidFill>
                  <a:schemeClr val="tx1"/>
                </a:solidFill>
                <a:latin typeface="Arial" panose="020B0604020202020204" pitchFamily="34" charset="0"/>
                <a:cs typeface="Arial" panose="020B0604020202020204" pitchFamily="34" charset="0"/>
              </a:defRPr>
            </a:lvl9pPr>
          </a:lstStyle>
          <a:p>
            <a:pPr algn="l"/>
            <a:r>
              <a:rPr lang="en-US" altLang="en-US" b="1" i="0" dirty="0">
                <a:solidFill>
                  <a:schemeClr val="tx2">
                    <a:lumMod val="10000"/>
                  </a:schemeClr>
                </a:solidFill>
              </a:rPr>
              <a:t>Discrete-Event Dynamic </a:t>
            </a:r>
            <a:r>
              <a:rPr lang="en-US" altLang="en-US" b="1" i="0" dirty="0" smtClean="0">
                <a:solidFill>
                  <a:schemeClr val="tx2">
                    <a:lumMod val="10000"/>
                  </a:schemeClr>
                </a:solidFill>
              </a:rPr>
              <a:t>Systems (DEDS)</a:t>
            </a:r>
          </a:p>
        </p:txBody>
      </p:sp>
      <p:sp>
        <p:nvSpPr>
          <p:cNvPr id="2" name="Up Arrow 1"/>
          <p:cNvSpPr/>
          <p:nvPr/>
        </p:nvSpPr>
        <p:spPr bwMode="auto">
          <a:xfrm>
            <a:off x="3237471" y="4724400"/>
            <a:ext cx="762000" cy="990600"/>
          </a:xfrm>
          <a:prstGeom prst="up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 name="Rectangle 2"/>
          <p:cNvSpPr/>
          <p:nvPr/>
        </p:nvSpPr>
        <p:spPr bwMode="auto">
          <a:xfrm>
            <a:off x="2362200" y="2971800"/>
            <a:ext cx="875271" cy="914400"/>
          </a:xfrm>
          <a:prstGeom prst="rect">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7" name="Content Placeholder 3"/>
          <p:cNvSpPr>
            <a:spLocks noGrp="1"/>
          </p:cNvSpPr>
          <p:nvPr>
            <p:ph idx="1"/>
          </p:nvPr>
        </p:nvSpPr>
        <p:spPr>
          <a:xfrm>
            <a:off x="152400" y="838201"/>
            <a:ext cx="8839200" cy="5562600"/>
          </a:xfrm>
        </p:spPr>
        <p:txBody>
          <a:bodyPr/>
          <a:lstStyle/>
          <a:p>
            <a:r>
              <a:rPr lang="en-US" dirty="0" smtClean="0"/>
              <a:t>Traffic lights + pedestrians</a:t>
            </a:r>
            <a:endParaRPr lang="en-US" dirty="0"/>
          </a:p>
        </p:txBody>
      </p:sp>
    </p:spTree>
    <p:extLst>
      <p:ext uri="{BB962C8B-B14F-4D97-AF65-F5344CB8AC3E}">
        <p14:creationId xmlns:p14="http://schemas.microsoft.com/office/powerpoint/2010/main" val="59146997"/>
      </p:ext>
    </p:extLst>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smtClean="0"/>
              <a:t>Modeling DEDS</a:t>
            </a:r>
          </a:p>
        </p:txBody>
      </p:sp>
      <p:sp>
        <p:nvSpPr>
          <p:cNvPr id="29699" name="Rectangle 3"/>
          <p:cNvSpPr>
            <a:spLocks noGrp="1" noChangeArrowheads="1"/>
          </p:cNvSpPr>
          <p:nvPr>
            <p:ph type="body" idx="1"/>
          </p:nvPr>
        </p:nvSpPr>
        <p:spPr/>
        <p:txBody>
          <a:bodyPr/>
          <a:lstStyle/>
          <a:p>
            <a:pPr marL="457200" indent="-457200"/>
            <a:r>
              <a:rPr lang="en-US" altLang="en-US" smtClean="0"/>
              <a:t>How do we model the external sensory information? </a:t>
            </a:r>
          </a:p>
          <a:p>
            <a:pPr marL="457200" indent="-457200"/>
            <a:r>
              <a:rPr lang="en-US" altLang="en-US" smtClean="0"/>
              <a:t>If we need to combine this traffic light with others, how is the variable-timing behavior going to affect the combined automaton?</a:t>
            </a:r>
          </a:p>
          <a:p>
            <a:pPr marL="457200" indent="-457200"/>
            <a:r>
              <a:rPr lang="en-US" altLang="en-US" smtClean="0"/>
              <a:t>Which would be right timestep to be used? </a:t>
            </a:r>
          </a:p>
          <a:p>
            <a:pPr marL="457200" indent="-457200"/>
            <a:r>
              <a:rPr lang="en-US" altLang="en-US" smtClean="0"/>
              <a:t>What are the “differential equations” for this problem?</a:t>
            </a:r>
          </a:p>
          <a:p>
            <a:pPr marL="457200" indent="-457200"/>
            <a:r>
              <a:rPr lang="en-US" altLang="en-US" smtClean="0"/>
              <a:t>Lights for the whole city: explosion of states?</a:t>
            </a:r>
            <a:br>
              <a:rPr lang="en-US" altLang="en-US" smtClean="0"/>
            </a:br>
            <a:endParaRPr lang="en-US" altLang="en-US" smtClean="0"/>
          </a:p>
        </p:txBody>
      </p:sp>
    </p:spTree>
    <p:extLst>
      <p:ext uri="{BB962C8B-B14F-4D97-AF65-F5344CB8AC3E}">
        <p14:creationId xmlns:p14="http://schemas.microsoft.com/office/powerpoint/2010/main" val="1039906127"/>
      </p:ext>
    </p:extLst>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ChangeArrowheads="1"/>
          </p:cNvSpPr>
          <p:nvPr/>
        </p:nvSpPr>
        <p:spPr bwMode="auto">
          <a:xfrm>
            <a:off x="0" y="984250"/>
            <a:ext cx="8991600" cy="495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91440" tIns="45720" rIns="91440" bIns="45720" numCol="1" anchor="t" anchorCtr="0" compatLnSpc="1">
            <a:prstTxWarp prst="textNoShape">
              <a:avLst/>
            </a:prstTxWarp>
          </a:bodyPr>
          <a:lstStyle/>
          <a:p>
            <a:pPr marL="457200" indent="-457200" eaLnBrk="1" hangingPunct="1">
              <a:spcBef>
                <a:spcPct val="20000"/>
              </a:spcBef>
              <a:buChar char="•"/>
            </a:pPr>
            <a:r>
              <a:rPr lang="en-US" altLang="en-US" sz="3200" i="0" dirty="0">
                <a:latin typeface="+mn-lt"/>
              </a:rPr>
              <a:t>Based on programming </a:t>
            </a:r>
            <a:r>
              <a:rPr lang="en-US" altLang="en-US" sz="3200" i="0" dirty="0" smtClean="0">
                <a:latin typeface="+mn-lt"/>
              </a:rPr>
              <a:t>languages</a:t>
            </a:r>
          </a:p>
          <a:p>
            <a:pPr marL="914400" lvl="1" indent="-457200" eaLnBrk="1" hangingPunct="1">
              <a:spcBef>
                <a:spcPct val="20000"/>
              </a:spcBef>
              <a:buChar char="•"/>
            </a:pPr>
            <a:r>
              <a:rPr lang="en-US" altLang="en-US" sz="3200" i="0" dirty="0" smtClean="0">
                <a:latin typeface="+mn-lt"/>
              </a:rPr>
              <a:t>Difficult </a:t>
            </a:r>
            <a:r>
              <a:rPr lang="en-US" altLang="en-US" sz="3200" i="0" dirty="0">
                <a:latin typeface="+mn-lt"/>
              </a:rPr>
              <a:t>to test, maintain, </a:t>
            </a:r>
            <a:r>
              <a:rPr lang="en-US" altLang="en-US" sz="3200" i="0" dirty="0" smtClean="0">
                <a:latin typeface="+mn-lt"/>
              </a:rPr>
              <a:t>verify</a:t>
            </a:r>
            <a:r>
              <a:rPr lang="en-US" altLang="en-US" sz="3200" i="0" dirty="0">
                <a:latin typeface="+mn-lt"/>
              </a:rPr>
              <a:t>.</a:t>
            </a:r>
          </a:p>
          <a:p>
            <a:pPr eaLnBrk="1" hangingPunct="1">
              <a:spcBef>
                <a:spcPct val="20000"/>
              </a:spcBef>
            </a:pPr>
            <a:endParaRPr lang="en-US" altLang="en-US" sz="3200" i="0" dirty="0">
              <a:latin typeface="+mn-lt"/>
            </a:endParaRPr>
          </a:p>
        </p:txBody>
      </p:sp>
      <p:sp>
        <p:nvSpPr>
          <p:cNvPr id="4" name="Rectangle 2"/>
          <p:cNvSpPr txBox="1">
            <a:spLocks noChangeArrowheads="1"/>
          </p:cNvSpPr>
          <p:nvPr/>
        </p:nvSpPr>
        <p:spPr bwMode="auto">
          <a:xfrm>
            <a:off x="0" y="1"/>
            <a:ext cx="8077200" cy="685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800" kern="1200">
                <a:solidFill>
                  <a:schemeClr val="tx1"/>
                </a:solidFill>
                <a:latin typeface="+mj-lt"/>
                <a:ea typeface="+mj-ea"/>
                <a:cs typeface="+mj-cs"/>
              </a:defRPr>
            </a:lvl1pPr>
            <a:lvl2pPr algn="r" rtl="0" eaLnBrk="1" fontAlgn="base" hangingPunct="1">
              <a:spcBef>
                <a:spcPct val="0"/>
              </a:spcBef>
              <a:spcAft>
                <a:spcPct val="0"/>
              </a:spcAft>
              <a:defRPr sz="4000">
                <a:solidFill>
                  <a:schemeClr val="tx1"/>
                </a:solidFill>
                <a:latin typeface="Arial" panose="020B0604020202020204" pitchFamily="34" charset="0"/>
                <a:cs typeface="Arial" panose="020B0604020202020204" pitchFamily="34" charset="0"/>
              </a:defRPr>
            </a:lvl2pPr>
            <a:lvl3pPr algn="r" rtl="0" eaLnBrk="1" fontAlgn="base" hangingPunct="1">
              <a:spcBef>
                <a:spcPct val="0"/>
              </a:spcBef>
              <a:spcAft>
                <a:spcPct val="0"/>
              </a:spcAft>
              <a:defRPr sz="4000">
                <a:solidFill>
                  <a:schemeClr val="tx1"/>
                </a:solidFill>
                <a:latin typeface="Arial" panose="020B0604020202020204" pitchFamily="34" charset="0"/>
                <a:cs typeface="Arial" panose="020B0604020202020204" pitchFamily="34" charset="0"/>
              </a:defRPr>
            </a:lvl3pPr>
            <a:lvl4pPr algn="r" rtl="0" eaLnBrk="1" fontAlgn="base" hangingPunct="1">
              <a:spcBef>
                <a:spcPct val="0"/>
              </a:spcBef>
              <a:spcAft>
                <a:spcPct val="0"/>
              </a:spcAft>
              <a:defRPr sz="4000">
                <a:solidFill>
                  <a:schemeClr val="tx1"/>
                </a:solidFill>
                <a:latin typeface="Arial" panose="020B0604020202020204" pitchFamily="34" charset="0"/>
                <a:cs typeface="Arial" panose="020B0604020202020204" pitchFamily="34" charset="0"/>
              </a:defRPr>
            </a:lvl4pPr>
            <a:lvl5pPr algn="r" rtl="0" eaLnBrk="1" fontAlgn="base" hangingPunct="1">
              <a:spcBef>
                <a:spcPct val="0"/>
              </a:spcBef>
              <a:spcAft>
                <a:spcPct val="0"/>
              </a:spcAft>
              <a:defRPr sz="4000">
                <a:solidFill>
                  <a:schemeClr val="tx1"/>
                </a:solidFill>
                <a:latin typeface="Arial" panose="020B0604020202020204" pitchFamily="34" charset="0"/>
                <a:cs typeface="Arial" panose="020B0604020202020204" pitchFamily="34" charset="0"/>
              </a:defRPr>
            </a:lvl5pPr>
            <a:lvl6pPr marL="457200" algn="r" rtl="0" eaLnBrk="1" fontAlgn="base" hangingPunct="1">
              <a:spcBef>
                <a:spcPct val="0"/>
              </a:spcBef>
              <a:spcAft>
                <a:spcPct val="0"/>
              </a:spcAft>
              <a:defRPr sz="4000">
                <a:solidFill>
                  <a:schemeClr val="tx1"/>
                </a:solidFill>
                <a:latin typeface="Arial" panose="020B0604020202020204" pitchFamily="34" charset="0"/>
                <a:cs typeface="Arial" panose="020B0604020202020204" pitchFamily="34" charset="0"/>
              </a:defRPr>
            </a:lvl6pPr>
            <a:lvl7pPr marL="914400" algn="r" rtl="0" eaLnBrk="1" fontAlgn="base" hangingPunct="1">
              <a:spcBef>
                <a:spcPct val="0"/>
              </a:spcBef>
              <a:spcAft>
                <a:spcPct val="0"/>
              </a:spcAft>
              <a:defRPr sz="4000">
                <a:solidFill>
                  <a:schemeClr val="tx1"/>
                </a:solidFill>
                <a:latin typeface="Arial" panose="020B0604020202020204" pitchFamily="34" charset="0"/>
                <a:cs typeface="Arial" panose="020B0604020202020204" pitchFamily="34" charset="0"/>
              </a:defRPr>
            </a:lvl7pPr>
            <a:lvl8pPr marL="1371600" algn="r" rtl="0" eaLnBrk="1" fontAlgn="base" hangingPunct="1">
              <a:spcBef>
                <a:spcPct val="0"/>
              </a:spcBef>
              <a:spcAft>
                <a:spcPct val="0"/>
              </a:spcAft>
              <a:defRPr sz="4000">
                <a:solidFill>
                  <a:schemeClr val="tx1"/>
                </a:solidFill>
                <a:latin typeface="Arial" panose="020B0604020202020204" pitchFamily="34" charset="0"/>
                <a:cs typeface="Arial" panose="020B0604020202020204" pitchFamily="34" charset="0"/>
              </a:defRPr>
            </a:lvl8pPr>
            <a:lvl9pPr marL="1828800" algn="r" rtl="0" eaLnBrk="1" fontAlgn="base" hangingPunct="1">
              <a:spcBef>
                <a:spcPct val="0"/>
              </a:spcBef>
              <a:spcAft>
                <a:spcPct val="0"/>
              </a:spcAft>
              <a:defRPr sz="4000">
                <a:solidFill>
                  <a:schemeClr val="tx1"/>
                </a:solidFill>
                <a:latin typeface="Arial" panose="020B0604020202020204" pitchFamily="34" charset="0"/>
                <a:cs typeface="Arial" panose="020B0604020202020204" pitchFamily="34" charset="0"/>
              </a:defRPr>
            </a:lvl9pPr>
          </a:lstStyle>
          <a:p>
            <a:pPr algn="l"/>
            <a:r>
              <a:rPr lang="en-US" altLang="en-US" b="1" i="0" dirty="0" smtClean="0">
                <a:solidFill>
                  <a:schemeClr val="tx2">
                    <a:lumMod val="10000"/>
                  </a:schemeClr>
                </a:solidFill>
              </a:rPr>
              <a:t>Modeling and Simulation of DEDS</a:t>
            </a:r>
          </a:p>
        </p:txBody>
      </p:sp>
      <p:pic>
        <p:nvPicPr>
          <p:cNvPr id="2" name="Picture 1"/>
          <p:cNvPicPr>
            <a:picLocks noChangeAspect="1"/>
          </p:cNvPicPr>
          <p:nvPr/>
        </p:nvPicPr>
        <p:blipFill rotWithShape="1">
          <a:blip r:embed="rId3"/>
          <a:srcRect l="7053" t="5368" r="4790"/>
          <a:stretch/>
        </p:blipFill>
        <p:spPr>
          <a:xfrm>
            <a:off x="125505" y="2200835"/>
            <a:ext cx="6400801" cy="4634752"/>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6678706" y="838200"/>
            <a:ext cx="2590800" cy="6370975"/>
          </a:xfrm>
          <a:prstGeom prst="rect">
            <a:avLst/>
          </a:prstGeom>
        </p:spPr>
        <p:txBody>
          <a:bodyPr wrap="square">
            <a:spAutoFit/>
          </a:bodyPr>
          <a:lstStyle/>
          <a:p>
            <a:endParaRPr lang="en-US" b="1" i="0" dirty="0" smtClean="0">
              <a:solidFill>
                <a:srgbClr val="FF0000"/>
              </a:solidFill>
            </a:endParaRPr>
          </a:p>
          <a:p>
            <a:r>
              <a:rPr lang="en-US" b="1" i="0" dirty="0" smtClean="0">
                <a:solidFill>
                  <a:srgbClr val="FF0000"/>
                </a:solidFill>
              </a:rPr>
              <a:t>SIMULA</a:t>
            </a:r>
            <a:r>
              <a:rPr lang="en-US" i="0" dirty="0" smtClean="0">
                <a:solidFill>
                  <a:srgbClr val="FF0000"/>
                </a:solidFill>
              </a:rPr>
              <a:t>:</a:t>
            </a:r>
            <a:br>
              <a:rPr lang="en-US" i="0" dirty="0" smtClean="0">
                <a:solidFill>
                  <a:srgbClr val="FF0000"/>
                </a:solidFill>
              </a:rPr>
            </a:br>
            <a:r>
              <a:rPr lang="en-US" i="0" dirty="0" smtClean="0">
                <a:solidFill>
                  <a:srgbClr val="FF0000"/>
                </a:solidFill>
              </a:rPr>
              <a:t>…</a:t>
            </a:r>
            <a:r>
              <a:rPr lang="en-US" dirty="0" smtClean="0">
                <a:solidFill>
                  <a:srgbClr val="FF0000"/>
                </a:solidFill>
              </a:rPr>
              <a:t>find ways </a:t>
            </a:r>
            <a:r>
              <a:rPr lang="en-US" dirty="0">
                <a:solidFill>
                  <a:srgbClr val="FF0000"/>
                </a:solidFill>
              </a:rPr>
              <a:t>to conceptualize </a:t>
            </a:r>
            <a:r>
              <a:rPr lang="en-US" b="1" dirty="0">
                <a:solidFill>
                  <a:srgbClr val="FF0000"/>
                </a:solidFill>
              </a:rPr>
              <a:t>complex </a:t>
            </a:r>
            <a:r>
              <a:rPr lang="en-US" b="1" dirty="0" smtClean="0">
                <a:solidFill>
                  <a:srgbClr val="FF0000"/>
                </a:solidFill>
              </a:rPr>
              <a:t/>
            </a:r>
            <a:br>
              <a:rPr lang="en-US" b="1" dirty="0" smtClean="0">
                <a:solidFill>
                  <a:srgbClr val="FF0000"/>
                </a:solidFill>
              </a:rPr>
            </a:br>
            <a:r>
              <a:rPr lang="en-US" b="1" dirty="0" smtClean="0">
                <a:solidFill>
                  <a:srgbClr val="FF0000"/>
                </a:solidFill>
              </a:rPr>
              <a:t>real-world </a:t>
            </a:r>
            <a:r>
              <a:rPr lang="en-US" dirty="0">
                <a:solidFill>
                  <a:srgbClr val="FF0000"/>
                </a:solidFill>
              </a:rPr>
              <a:t>problems, and how to describe the </a:t>
            </a:r>
            <a:r>
              <a:rPr lang="en-US" b="1" dirty="0">
                <a:solidFill>
                  <a:srgbClr val="FF0000"/>
                </a:solidFill>
              </a:rPr>
              <a:t>heterogeneity of a system </a:t>
            </a:r>
            <a:r>
              <a:rPr lang="en-US" dirty="0">
                <a:solidFill>
                  <a:srgbClr val="FF0000"/>
                </a:solidFill>
              </a:rPr>
              <a:t>and its </a:t>
            </a:r>
            <a:r>
              <a:rPr lang="en-US" b="1" dirty="0" smtClean="0">
                <a:solidFill>
                  <a:srgbClr val="FF0000"/>
                </a:solidFill>
              </a:rPr>
              <a:t>behavior</a:t>
            </a:r>
            <a:r>
              <a:rPr lang="en-US" dirty="0" smtClean="0">
                <a:solidFill>
                  <a:srgbClr val="FF0000"/>
                </a:solidFill>
              </a:rPr>
              <a:t>.</a:t>
            </a:r>
            <a:br>
              <a:rPr lang="en-US" dirty="0" smtClean="0">
                <a:solidFill>
                  <a:srgbClr val="FF0000"/>
                </a:solidFill>
              </a:rPr>
            </a:br>
            <a:endParaRPr lang="en-US" dirty="0" smtClean="0">
              <a:solidFill>
                <a:srgbClr val="FF0000"/>
              </a:solidFill>
            </a:endParaRPr>
          </a:p>
          <a:p>
            <a:r>
              <a:rPr lang="en-US" b="1" dirty="0" smtClean="0">
                <a:solidFill>
                  <a:srgbClr val="FF0000"/>
                </a:solidFill>
              </a:rPr>
              <a:t>Invention of Object-Orientation</a:t>
            </a:r>
          </a:p>
          <a:p>
            <a:r>
              <a:rPr lang="en-US" dirty="0" smtClean="0">
                <a:solidFill>
                  <a:srgbClr val="FF0000"/>
                </a:solidFill>
              </a:rPr>
              <a:t>(continued with Smalltalk)</a:t>
            </a:r>
            <a:endParaRPr lang="en-US" dirty="0">
              <a:solidFill>
                <a:srgbClr val="FF0000"/>
              </a:solidFill>
            </a:endParaRPr>
          </a:p>
          <a:p>
            <a:endParaRPr lang="en-US" dirty="0">
              <a:solidFill>
                <a:srgbClr val="FF0000"/>
              </a:solidFill>
            </a:endParaRPr>
          </a:p>
        </p:txBody>
      </p:sp>
      <p:sp>
        <p:nvSpPr>
          <p:cNvPr id="5" name="Rounded Rectangle 4"/>
          <p:cNvSpPr/>
          <p:nvPr/>
        </p:nvSpPr>
        <p:spPr bwMode="auto">
          <a:xfrm>
            <a:off x="3325905" y="5553634"/>
            <a:ext cx="533400" cy="457200"/>
          </a:xfrm>
          <a:prstGeom prst="round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cxnSp>
        <p:nvCxnSpPr>
          <p:cNvPr id="7" name="Straight Connector 6"/>
          <p:cNvCxnSpPr/>
          <p:nvPr/>
        </p:nvCxnSpPr>
        <p:spPr bwMode="auto">
          <a:xfrm>
            <a:off x="2308412" y="2353234"/>
            <a:ext cx="2438400" cy="0"/>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tangle 7"/>
          <p:cNvSpPr/>
          <p:nvPr/>
        </p:nvSpPr>
        <p:spPr>
          <a:xfrm>
            <a:off x="4371164" y="2427057"/>
            <a:ext cx="2155142" cy="338554"/>
          </a:xfrm>
          <a:prstGeom prst="rect">
            <a:avLst/>
          </a:prstGeom>
        </p:spPr>
        <p:txBody>
          <a:bodyPr wrap="none">
            <a:spAutoFit/>
          </a:bodyPr>
          <a:lstStyle/>
          <a:p>
            <a:r>
              <a:rPr lang="es-AR" sz="1600">
                <a:solidFill>
                  <a:schemeClr val="tx2">
                    <a:lumMod val="10000"/>
                  </a:schemeClr>
                </a:solidFill>
              </a:rPr>
              <a:t>Richard E. </a:t>
            </a:r>
            <a:r>
              <a:rPr lang="es-AR" sz="1600" smtClean="0">
                <a:solidFill>
                  <a:schemeClr val="tx2">
                    <a:lumMod val="10000"/>
                  </a:schemeClr>
                </a:solidFill>
              </a:rPr>
              <a:t>Nance, 1993</a:t>
            </a:r>
            <a:endParaRPr lang="es-AR" sz="1600">
              <a:solidFill>
                <a:schemeClr val="tx2">
                  <a:lumMod val="10000"/>
                </a:schemeClr>
              </a:solidFill>
            </a:endParaRPr>
          </a:p>
        </p:txBody>
      </p:sp>
    </p:spTree>
    <p:extLst>
      <p:ext uri="{BB962C8B-B14F-4D97-AF65-F5344CB8AC3E}">
        <p14:creationId xmlns:p14="http://schemas.microsoft.com/office/powerpoint/2010/main" val="1347104053"/>
      </p:ext>
    </p:extLst>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2514600" y="762000"/>
            <a:ext cx="1336675" cy="4857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ko-KR" sz="1200" i="0">
                <a:ea typeface="Batang" panose="02030600000101010101" pitchFamily="18" charset="-127"/>
              </a:rPr>
              <a:t>Experiment</a:t>
            </a:r>
            <a:endParaRPr lang="en-US" altLang="en-US" sz="1200"/>
          </a:p>
        </p:txBody>
      </p:sp>
      <p:sp>
        <p:nvSpPr>
          <p:cNvPr id="30723" name="Rectangle 3"/>
          <p:cNvSpPr>
            <a:spLocks noGrp="1" noChangeArrowheads="1"/>
          </p:cNvSpPr>
          <p:nvPr>
            <p:ph type="title"/>
          </p:nvPr>
        </p:nvSpPr>
        <p:spPr/>
        <p:txBody>
          <a:bodyPr/>
          <a:lstStyle/>
          <a:p>
            <a:r>
              <a:rPr lang="en-US" altLang="en-US" smtClean="0"/>
              <a:t>Building a Simulator</a:t>
            </a:r>
          </a:p>
        </p:txBody>
      </p:sp>
      <p:grpSp>
        <p:nvGrpSpPr>
          <p:cNvPr id="30724" name="Group 4"/>
          <p:cNvGrpSpPr>
            <a:grpSpLocks noChangeAspect="1"/>
          </p:cNvGrpSpPr>
          <p:nvPr/>
        </p:nvGrpSpPr>
        <p:grpSpPr bwMode="auto">
          <a:xfrm>
            <a:off x="2286000" y="3810000"/>
            <a:ext cx="6477000" cy="2617788"/>
            <a:chOff x="1701" y="8286"/>
            <a:chExt cx="5640" cy="2280"/>
          </a:xfrm>
        </p:grpSpPr>
        <p:sp>
          <p:nvSpPr>
            <p:cNvPr id="30727" name="AutoShape 5"/>
            <p:cNvSpPr>
              <a:spLocks noChangeAspect="1" noChangeArrowheads="1"/>
            </p:cNvSpPr>
            <p:nvPr/>
          </p:nvSpPr>
          <p:spPr bwMode="auto">
            <a:xfrm>
              <a:off x="1701" y="8286"/>
              <a:ext cx="5640" cy="2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30728" name="Text Box 6"/>
            <p:cNvSpPr txBox="1">
              <a:spLocks noChangeArrowheads="1"/>
            </p:cNvSpPr>
            <p:nvPr/>
          </p:nvSpPr>
          <p:spPr bwMode="auto">
            <a:xfrm>
              <a:off x="6021" y="9126"/>
              <a:ext cx="1320" cy="48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ko-KR" b="1" i="0" u="sng">
                  <a:ea typeface="Batang" panose="02030600000101010101" pitchFamily="18" charset="-127"/>
                </a:rPr>
                <a:t>Program</a:t>
              </a:r>
              <a:endParaRPr lang="en-US" altLang="en-US" b="1" u="sng"/>
            </a:p>
          </p:txBody>
        </p:sp>
        <p:sp>
          <p:nvSpPr>
            <p:cNvPr id="30729" name="Text Box 7"/>
            <p:cNvSpPr txBox="1">
              <a:spLocks noChangeArrowheads="1"/>
            </p:cNvSpPr>
            <p:nvPr/>
          </p:nvSpPr>
          <p:spPr bwMode="auto">
            <a:xfrm>
              <a:off x="3742" y="9006"/>
              <a:ext cx="1320"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ko-KR" sz="1600" i="0">
                  <a:ea typeface="Batang" panose="02030600000101010101" pitchFamily="18" charset="-127"/>
                </a:rPr>
                <a:t>Results</a:t>
              </a:r>
              <a:endParaRPr lang="en-US" altLang="en-US" sz="1600"/>
            </a:p>
          </p:txBody>
        </p:sp>
        <p:sp>
          <p:nvSpPr>
            <p:cNvPr id="30730" name="Text Box 8"/>
            <p:cNvSpPr txBox="1">
              <a:spLocks noChangeArrowheads="1"/>
            </p:cNvSpPr>
            <p:nvPr/>
          </p:nvSpPr>
          <p:spPr bwMode="auto">
            <a:xfrm>
              <a:off x="3621" y="8406"/>
              <a:ext cx="1320" cy="4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ko-KR" sz="1600" i="0">
                  <a:ea typeface="Batang" panose="02030600000101010101" pitchFamily="18" charset="-127"/>
                </a:rPr>
                <a:t>Experiment</a:t>
              </a:r>
              <a:endParaRPr lang="en-US" altLang="en-US" sz="1600"/>
            </a:p>
          </p:txBody>
        </p:sp>
        <p:sp>
          <p:nvSpPr>
            <p:cNvPr id="30731" name="Text Box 9"/>
            <p:cNvSpPr txBox="1">
              <a:spLocks noChangeArrowheads="1"/>
            </p:cNvSpPr>
            <p:nvPr/>
          </p:nvSpPr>
          <p:spPr bwMode="auto">
            <a:xfrm>
              <a:off x="1941" y="8647"/>
              <a:ext cx="1560" cy="598"/>
            </a:xfrm>
            <a:prstGeom prst="rect">
              <a:avLst/>
            </a:prstGeom>
            <a:solidFill>
              <a:srgbClr val="FFFFFF"/>
            </a:solidFill>
            <a:ln w="9525">
              <a:solidFill>
                <a:srgbClr val="000000"/>
              </a:solidFill>
              <a:miter lim="800000"/>
              <a:headEnd/>
              <a:tailEnd/>
            </a:ln>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gn="ctr"/>
              <a:r>
                <a:rPr lang="en-US" altLang="ko-KR" sz="1600" i="0">
                  <a:ea typeface="Batang" panose="02030600000101010101" pitchFamily="18" charset="-127"/>
                </a:rPr>
                <a:t>Experimental Frame</a:t>
              </a:r>
              <a:endParaRPr lang="en-US" altLang="en-US" sz="1600"/>
            </a:p>
          </p:txBody>
        </p:sp>
        <p:sp>
          <p:nvSpPr>
            <p:cNvPr id="30732" name="Oval 10"/>
            <p:cNvSpPr>
              <a:spLocks noChangeArrowheads="1"/>
            </p:cNvSpPr>
            <p:nvPr/>
          </p:nvSpPr>
          <p:spPr bwMode="auto">
            <a:xfrm>
              <a:off x="5181" y="8647"/>
              <a:ext cx="1680" cy="479"/>
            </a:xfrm>
            <a:prstGeom prst="ellipse">
              <a:avLst/>
            </a:prstGeom>
            <a:solidFill>
              <a:srgbClr val="FFFFFF"/>
            </a:solidFill>
            <a:ln w="9525">
              <a:solidFill>
                <a:srgbClr val="000000"/>
              </a:solidFill>
              <a:round/>
              <a:headEnd/>
              <a:tailEnd/>
            </a:ln>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ko-KR" sz="1600" i="0">
                  <a:ea typeface="Batang" panose="02030600000101010101" pitchFamily="18" charset="-127"/>
                </a:rPr>
                <a:t>   Entity</a:t>
              </a:r>
              <a:endParaRPr lang="en-US" altLang="en-US" sz="1600"/>
            </a:p>
          </p:txBody>
        </p:sp>
        <p:sp>
          <p:nvSpPr>
            <p:cNvPr id="30733" name="Line 11"/>
            <p:cNvSpPr>
              <a:spLocks noChangeShapeType="1"/>
            </p:cNvSpPr>
            <p:nvPr/>
          </p:nvSpPr>
          <p:spPr bwMode="auto">
            <a:xfrm>
              <a:off x="3501" y="8766"/>
              <a:ext cx="180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34" name="Line 12"/>
            <p:cNvSpPr>
              <a:spLocks noChangeShapeType="1"/>
            </p:cNvSpPr>
            <p:nvPr/>
          </p:nvSpPr>
          <p:spPr bwMode="auto">
            <a:xfrm flipH="1">
              <a:off x="3501" y="9006"/>
              <a:ext cx="180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35" name="Text Box 13"/>
            <p:cNvSpPr txBox="1">
              <a:spLocks noChangeArrowheads="1"/>
            </p:cNvSpPr>
            <p:nvPr/>
          </p:nvSpPr>
          <p:spPr bwMode="auto">
            <a:xfrm>
              <a:off x="3742" y="10085"/>
              <a:ext cx="1320"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ko-KR" sz="1600" i="0">
                  <a:ea typeface="Batang" panose="02030600000101010101" pitchFamily="18" charset="-127"/>
                </a:rPr>
                <a:t>Results</a:t>
              </a:r>
              <a:endParaRPr lang="en-US" altLang="en-US" sz="1600"/>
            </a:p>
          </p:txBody>
        </p:sp>
        <p:sp>
          <p:nvSpPr>
            <p:cNvPr id="30736" name="Oval 14"/>
            <p:cNvSpPr>
              <a:spLocks noChangeArrowheads="1"/>
            </p:cNvSpPr>
            <p:nvPr/>
          </p:nvSpPr>
          <p:spPr bwMode="auto">
            <a:xfrm>
              <a:off x="5181" y="9726"/>
              <a:ext cx="1680" cy="479"/>
            </a:xfrm>
            <a:prstGeom prst="ellipse">
              <a:avLst/>
            </a:prstGeom>
            <a:solidFill>
              <a:srgbClr val="FFFFFF"/>
            </a:solidFill>
            <a:ln w="9525">
              <a:solidFill>
                <a:srgbClr val="000000"/>
              </a:solidFill>
              <a:round/>
              <a:headEnd/>
              <a:tailEnd/>
            </a:ln>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ko-KR" sz="1600" i="0">
                  <a:ea typeface="Batang" panose="02030600000101010101" pitchFamily="18" charset="-127"/>
                </a:rPr>
                <a:t> Simulator</a:t>
              </a:r>
              <a:endParaRPr lang="en-US" altLang="en-US" sz="1600"/>
            </a:p>
          </p:txBody>
        </p:sp>
        <p:sp>
          <p:nvSpPr>
            <p:cNvPr id="30737" name="Line 15"/>
            <p:cNvSpPr>
              <a:spLocks noChangeShapeType="1"/>
            </p:cNvSpPr>
            <p:nvPr/>
          </p:nvSpPr>
          <p:spPr bwMode="auto">
            <a:xfrm flipH="1">
              <a:off x="3501" y="10085"/>
              <a:ext cx="180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38" name="Line 16"/>
            <p:cNvSpPr>
              <a:spLocks noChangeShapeType="1"/>
            </p:cNvSpPr>
            <p:nvPr/>
          </p:nvSpPr>
          <p:spPr bwMode="auto">
            <a:xfrm>
              <a:off x="5901" y="9126"/>
              <a:ext cx="1" cy="600"/>
            </a:xfrm>
            <a:prstGeom prst="line">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pic>
        <p:nvPicPr>
          <p:cNvPr id="30725"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990600"/>
            <a:ext cx="4391025"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Line 18"/>
          <p:cNvSpPr>
            <a:spLocks noChangeShapeType="1"/>
          </p:cNvSpPr>
          <p:nvPr/>
        </p:nvSpPr>
        <p:spPr bwMode="auto">
          <a:xfrm>
            <a:off x="5257800" y="2819400"/>
            <a:ext cx="6096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374941429"/>
      </p:ext>
    </p:extLst>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914400" y="0"/>
            <a:ext cx="822960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gn="ctr" eaLnBrk="1" hangingPunct="1"/>
            <a:r>
              <a:rPr lang="en-US" altLang="en-US" sz="3600" i="0">
                <a:latin typeface="Verdana" panose="020B0604030504040204" pitchFamily="34" charset="0"/>
              </a:rPr>
              <a:t>Discrete-Event M&amp;S</a:t>
            </a:r>
          </a:p>
        </p:txBody>
      </p:sp>
      <p:sp>
        <p:nvSpPr>
          <p:cNvPr id="31747" name="Rectangle 3"/>
          <p:cNvSpPr>
            <a:spLocks noChangeArrowheads="1"/>
          </p:cNvSpPr>
          <p:nvPr/>
        </p:nvSpPr>
        <p:spPr bwMode="auto">
          <a:xfrm>
            <a:off x="914400" y="1219200"/>
            <a:ext cx="8001000" cy="495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20000"/>
              </a:spcBef>
              <a:buClr>
                <a:schemeClr val="bg2"/>
              </a:buClr>
              <a:buSzPct val="75000"/>
              <a:buFont typeface="Wingdings" panose="05000000000000000000" pitchFamily="2" charset="2"/>
              <a:buChar char="n"/>
            </a:pPr>
            <a:r>
              <a:rPr lang="en-US" altLang="en-US" sz="2800" i="0">
                <a:latin typeface="Verdana" panose="020B0604030504040204" pitchFamily="34" charset="0"/>
              </a:rPr>
              <a:t>Based on programming languages 		 (difficult to test, maintain, verify). </a:t>
            </a:r>
          </a:p>
          <a:p>
            <a:pPr eaLnBrk="1" hangingPunct="1">
              <a:spcBef>
                <a:spcPct val="20000"/>
              </a:spcBef>
              <a:buClr>
                <a:schemeClr val="bg2"/>
              </a:buClr>
              <a:buSzPct val="75000"/>
              <a:buFont typeface="Wingdings" panose="05000000000000000000" pitchFamily="2" charset="2"/>
              <a:buChar char="n"/>
            </a:pPr>
            <a:endParaRPr lang="en-US" altLang="en-US" sz="2800" i="0">
              <a:latin typeface="Verdana" panose="020B0604030504040204" pitchFamily="34" charset="0"/>
            </a:endParaRPr>
          </a:p>
          <a:p>
            <a:pPr eaLnBrk="1" hangingPunct="1">
              <a:spcBef>
                <a:spcPct val="20000"/>
              </a:spcBef>
              <a:buClr>
                <a:schemeClr val="bg2"/>
              </a:buClr>
              <a:buSzPct val="75000"/>
              <a:buFont typeface="Wingdings" panose="05000000000000000000" pitchFamily="2" charset="2"/>
              <a:buChar char="n"/>
            </a:pPr>
            <a:r>
              <a:rPr lang="en-US" altLang="en-US" sz="2800" i="0">
                <a:latin typeface="Verdana" panose="020B0604030504040204" pitchFamily="34" charset="0"/>
              </a:rPr>
              <a:t>Beginning ’70s: research on M&amp;S 		methodologies.</a:t>
            </a:r>
          </a:p>
          <a:p>
            <a:pPr eaLnBrk="1" hangingPunct="1">
              <a:spcBef>
                <a:spcPct val="20000"/>
              </a:spcBef>
              <a:buClr>
                <a:schemeClr val="bg2"/>
              </a:buClr>
              <a:buSzPct val="75000"/>
              <a:buFont typeface="Wingdings" panose="05000000000000000000" pitchFamily="2" charset="2"/>
              <a:buChar char="n"/>
            </a:pPr>
            <a:endParaRPr lang="en-US" altLang="en-US" sz="2800" i="0">
              <a:latin typeface="Verdana" panose="020B0604030504040204" pitchFamily="34" charset="0"/>
            </a:endParaRPr>
          </a:p>
          <a:p>
            <a:pPr eaLnBrk="1" hangingPunct="1">
              <a:spcBef>
                <a:spcPct val="20000"/>
              </a:spcBef>
              <a:buClr>
                <a:schemeClr val="bg2"/>
              </a:buClr>
              <a:buSzPct val="75000"/>
              <a:buFont typeface="Wingdings" panose="05000000000000000000" pitchFamily="2" charset="2"/>
              <a:buChar char="n"/>
            </a:pPr>
            <a:r>
              <a:rPr lang="en-US" altLang="en-US" sz="2800" i="0">
                <a:latin typeface="Verdana" panose="020B0604030504040204" pitchFamily="34" charset="0"/>
              </a:rPr>
              <a:t>Improvement of development task.</a:t>
            </a:r>
          </a:p>
          <a:p>
            <a:pPr eaLnBrk="1" hangingPunct="1">
              <a:spcBef>
                <a:spcPct val="20000"/>
              </a:spcBef>
              <a:buClr>
                <a:schemeClr val="bg2"/>
              </a:buClr>
              <a:buSzPct val="75000"/>
              <a:buFont typeface="Wingdings" panose="05000000000000000000" pitchFamily="2" charset="2"/>
              <a:buChar char="n"/>
            </a:pPr>
            <a:endParaRPr lang="en-US" altLang="en-US" sz="2800" i="0">
              <a:latin typeface="Verdana" panose="020B0604030504040204" pitchFamily="34" charset="0"/>
            </a:endParaRPr>
          </a:p>
          <a:p>
            <a:pPr eaLnBrk="1" hangingPunct="1">
              <a:spcBef>
                <a:spcPct val="20000"/>
              </a:spcBef>
              <a:buClr>
                <a:schemeClr val="bg2"/>
              </a:buClr>
              <a:buSzPct val="75000"/>
              <a:buFont typeface="Wingdings" panose="05000000000000000000" pitchFamily="2" charset="2"/>
              <a:buChar char="n"/>
            </a:pPr>
            <a:r>
              <a:rPr lang="en-US" altLang="en-US" sz="2800" i="0">
                <a:latin typeface="Verdana" panose="020B0604030504040204" pitchFamily="34" charset="0"/>
              </a:rPr>
              <a:t>Focus in reuse, ease of modeling, 	development cost reductions.</a:t>
            </a:r>
          </a:p>
        </p:txBody>
      </p:sp>
    </p:spTree>
    <p:extLst>
      <p:ext uri="{BB962C8B-B14F-4D97-AF65-F5344CB8AC3E}">
        <p14:creationId xmlns:p14="http://schemas.microsoft.com/office/powerpoint/2010/main" val="1841459228"/>
      </p:ext>
    </p:extLst>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p:txBody>
          <a:bodyPr/>
          <a:lstStyle/>
          <a:p>
            <a:pPr>
              <a:buFont typeface="Monotype Sorts" pitchFamily="2" charset="2"/>
              <a:buNone/>
            </a:pPr>
            <a:r>
              <a:rPr lang="en-CA" b="1" dirty="0" smtClean="0"/>
              <a:t>Simulation</a:t>
            </a:r>
            <a:r>
              <a:rPr lang="en-CA" dirty="0" smtClean="0"/>
              <a:t> is the reproduction of the dynamic behaviour of a real system with the goal of obtaining conclusions that can be applied back to the real system.</a:t>
            </a:r>
          </a:p>
          <a:p>
            <a:pPr>
              <a:buFont typeface="Monotype Sorts" pitchFamily="2" charset="2"/>
              <a:buNone/>
            </a:pPr>
            <a:endParaRPr lang="en-CA" dirty="0" smtClean="0"/>
          </a:p>
          <a:p>
            <a:r>
              <a:rPr lang="en-CA" dirty="0" smtClean="0"/>
              <a:t>- Dynamic behaviour</a:t>
            </a:r>
          </a:p>
          <a:p>
            <a:r>
              <a:rPr lang="en-CA" dirty="0" smtClean="0"/>
              <a:t>- Real system</a:t>
            </a:r>
          </a:p>
          <a:p>
            <a:r>
              <a:rPr lang="en-CA" dirty="0" smtClean="0"/>
              <a:t>- Obtaining conclusions</a:t>
            </a:r>
          </a:p>
          <a:p>
            <a:endParaRPr lang="en-CA" dirty="0" smtClean="0"/>
          </a:p>
          <a:p>
            <a:pPr>
              <a:spcBef>
                <a:spcPts val="500"/>
              </a:spcBef>
              <a:spcAft>
                <a:spcPts val="500"/>
              </a:spcAft>
              <a:buFont typeface="Monotype Sorts" pitchFamily="2" charset="2"/>
              <a:buNone/>
            </a:pPr>
            <a:r>
              <a:rPr kumimoji="0" lang="en-CA" b="1" dirty="0" smtClean="0"/>
              <a:t>Execution</a:t>
            </a:r>
            <a:r>
              <a:rPr kumimoji="0" lang="en-CA" dirty="0" smtClean="0"/>
              <a:t> of a </a:t>
            </a:r>
            <a:r>
              <a:rPr kumimoji="0" lang="en-CA" dirty="0" smtClean="0">
                <a:solidFill>
                  <a:srgbClr val="FF0000"/>
                </a:solidFill>
              </a:rPr>
              <a:t>model</a:t>
            </a:r>
            <a:r>
              <a:rPr kumimoji="0" lang="en-CA" dirty="0" smtClean="0"/>
              <a:t> by a computer system (algorithm -single processor or processor network-) capable to </a:t>
            </a:r>
            <a:r>
              <a:rPr kumimoji="0" lang="en-CA" b="1" dirty="0" smtClean="0"/>
              <a:t>generate</a:t>
            </a:r>
            <a:r>
              <a:rPr kumimoji="0" lang="en-CA" dirty="0" smtClean="0"/>
              <a:t> its </a:t>
            </a:r>
            <a:r>
              <a:rPr kumimoji="0" lang="en-CA" dirty="0" smtClean="0">
                <a:solidFill>
                  <a:srgbClr val="FF0000"/>
                </a:solidFill>
              </a:rPr>
              <a:t>behaviour</a:t>
            </a:r>
            <a:endParaRPr kumimoji="0" lang="en-CA" b="1" dirty="0" smtClean="0">
              <a:solidFill>
                <a:srgbClr val="FF0000"/>
              </a:solidFill>
            </a:endParaRPr>
          </a:p>
          <a:p>
            <a:endParaRPr lang="en-CA" dirty="0" smtClean="0"/>
          </a:p>
        </p:txBody>
      </p:sp>
      <p:sp>
        <p:nvSpPr>
          <p:cNvPr id="25602" name="Rectangle 2"/>
          <p:cNvSpPr>
            <a:spLocks noGrp="1" noChangeArrowheads="1"/>
          </p:cNvSpPr>
          <p:nvPr>
            <p:ph type="title"/>
          </p:nvPr>
        </p:nvSpPr>
        <p:spPr/>
        <p:txBody>
          <a:bodyPr/>
          <a:lstStyle/>
          <a:p>
            <a:r>
              <a:rPr lang="en-CA" dirty="0" smtClean="0"/>
              <a:t>Some definitions</a:t>
            </a:r>
          </a:p>
        </p:txBody>
      </p:sp>
      <p:sp>
        <p:nvSpPr>
          <p:cNvPr id="5" name="Text Placeholder 4"/>
          <p:cNvSpPr>
            <a:spLocks noGrp="1"/>
          </p:cNvSpPr>
          <p:nvPr>
            <p:ph type="body" sz="quarter" idx="12"/>
          </p:nvPr>
        </p:nvSpPr>
        <p:spPr/>
        <p:txBody>
          <a:bodyPr/>
          <a:lstStyle/>
          <a:p>
            <a:endParaRPr lang="es-AR"/>
          </a:p>
        </p:txBody>
      </p:sp>
      <p:sp>
        <p:nvSpPr>
          <p:cNvPr id="6" name="Text Placeholder 5"/>
          <p:cNvSpPr>
            <a:spLocks noGrp="1"/>
          </p:cNvSpPr>
          <p:nvPr>
            <p:ph type="body" sz="quarter" idx="13"/>
          </p:nvPr>
        </p:nvSpPr>
        <p:spPr/>
        <p:txBody>
          <a:bodyPr/>
          <a:lstStyle/>
          <a:p>
            <a:endParaRPr lang="es-AR"/>
          </a:p>
        </p:txBody>
      </p:sp>
    </p:spTree>
    <p:extLst>
      <p:ext uri="{BB962C8B-B14F-4D97-AF65-F5344CB8AC3E}">
        <p14:creationId xmlns:p14="http://schemas.microsoft.com/office/powerpoint/2010/main" val="2428625653"/>
      </p:ext>
    </p:extLst>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152400" y="838200"/>
            <a:ext cx="8991600" cy="5638799"/>
          </a:xfrm>
        </p:spPr>
        <p:txBody>
          <a:bodyPr/>
          <a:lstStyle/>
          <a:p>
            <a:pPr>
              <a:spcBef>
                <a:spcPts val="500"/>
              </a:spcBef>
              <a:spcAft>
                <a:spcPts val="500"/>
              </a:spcAft>
            </a:pPr>
            <a:r>
              <a:rPr kumimoji="0" lang="en-CA" u="sng" dirty="0" smtClean="0"/>
              <a:t>Behavior</a:t>
            </a:r>
            <a:r>
              <a:rPr kumimoji="0" lang="en-CA" dirty="0" smtClean="0"/>
              <a:t>: specific form of</a:t>
            </a:r>
            <a:r>
              <a:rPr kumimoji="0" lang="en-CA" b="1" dirty="0" smtClean="0"/>
              <a:t> data observable</a:t>
            </a:r>
            <a:r>
              <a:rPr kumimoji="0" lang="en-CA" dirty="0" smtClean="0"/>
              <a:t> in a system </a:t>
            </a:r>
            <a:r>
              <a:rPr kumimoji="0" lang="en-CA" b="1" dirty="0" smtClean="0"/>
              <a:t>over time</a:t>
            </a:r>
            <a:r>
              <a:rPr kumimoji="0" lang="en-CA" dirty="0" smtClean="0"/>
              <a:t> within an </a:t>
            </a:r>
            <a:r>
              <a:rPr kumimoji="0" lang="en-CA" dirty="0" smtClean="0">
                <a:solidFill>
                  <a:srgbClr val="FF3300"/>
                </a:solidFill>
              </a:rPr>
              <a:t>experimental frame</a:t>
            </a:r>
            <a:r>
              <a:rPr kumimoji="0" lang="en-CA" dirty="0" smtClean="0"/>
              <a:t>.</a:t>
            </a:r>
          </a:p>
          <a:p>
            <a:pPr>
              <a:spcBef>
                <a:spcPts val="500"/>
              </a:spcBef>
              <a:spcAft>
                <a:spcPts val="500"/>
              </a:spcAft>
            </a:pPr>
            <a:endParaRPr kumimoji="0" lang="en-CA" sz="2000" dirty="0" smtClean="0"/>
          </a:p>
          <a:p>
            <a:pPr>
              <a:spcBef>
                <a:spcPts val="500"/>
              </a:spcBef>
              <a:spcAft>
                <a:spcPts val="500"/>
              </a:spcAft>
            </a:pPr>
            <a:r>
              <a:rPr kumimoji="0" lang="en-CA" u="sng" dirty="0" smtClean="0"/>
              <a:t>Experimental Frame</a:t>
            </a:r>
            <a:r>
              <a:rPr kumimoji="0" lang="en-CA" dirty="0" smtClean="0"/>
              <a:t>:</a:t>
            </a:r>
            <a:r>
              <a:rPr kumimoji="0" lang="en-CA" b="1" dirty="0" smtClean="0"/>
              <a:t> </a:t>
            </a:r>
            <a:r>
              <a:rPr kumimoji="0" lang="en-CA" dirty="0" smtClean="0"/>
              <a:t>the </a:t>
            </a:r>
            <a:r>
              <a:rPr kumimoji="0" lang="en-CA" b="1" dirty="0" smtClean="0"/>
              <a:t>conditions</a:t>
            </a:r>
            <a:r>
              <a:rPr kumimoji="0" lang="en-CA" dirty="0" smtClean="0"/>
              <a:t> under which a system </a:t>
            </a:r>
            <a:r>
              <a:rPr kumimoji="0" lang="en-CA" b="1" dirty="0" smtClean="0"/>
              <a:t>or a model</a:t>
            </a:r>
            <a:r>
              <a:rPr kumimoji="0" lang="en-CA" dirty="0" smtClean="0"/>
              <a:t> are observed or experimented with.</a:t>
            </a:r>
          </a:p>
          <a:p>
            <a:pPr>
              <a:spcBef>
                <a:spcPts val="500"/>
              </a:spcBef>
              <a:spcAft>
                <a:spcPts val="500"/>
              </a:spcAft>
            </a:pPr>
            <a:endParaRPr kumimoji="0" lang="en-CA" sz="2000" dirty="0" smtClean="0"/>
          </a:p>
          <a:p>
            <a:r>
              <a:rPr lang="en-CA" dirty="0" smtClean="0"/>
              <a:t>- We do not reason </a:t>
            </a:r>
            <a:r>
              <a:rPr lang="en-CA" b="1" dirty="0" smtClean="0"/>
              <a:t>but on MODELS</a:t>
            </a:r>
            <a:r>
              <a:rPr lang="en-CA" dirty="0" smtClean="0"/>
              <a:t>. </a:t>
            </a:r>
          </a:p>
          <a:p>
            <a:r>
              <a:rPr lang="en-CA" dirty="0" smtClean="0"/>
              <a:t>- Problems cannot be solved on the real systems.</a:t>
            </a:r>
          </a:p>
          <a:p>
            <a:r>
              <a:rPr lang="en-CA" dirty="0" smtClean="0"/>
              <a:t>- Every problem is studied on </a:t>
            </a:r>
            <a:r>
              <a:rPr lang="en-CA" dirty="0" smtClean="0">
                <a:solidFill>
                  <a:srgbClr val="FF0000"/>
                </a:solidFill>
              </a:rPr>
              <a:t>abstract representations </a:t>
            </a:r>
            <a:r>
              <a:rPr lang="en-CA" dirty="0" smtClean="0"/>
              <a:t>of the </a:t>
            </a:r>
            <a:r>
              <a:rPr lang="en-CA" smtClean="0"/>
              <a:t>systems.</a:t>
            </a:r>
            <a:br>
              <a:rPr lang="en-CA" smtClean="0"/>
            </a:br>
            <a:endParaRPr lang="en-CA" dirty="0" smtClean="0"/>
          </a:p>
          <a:p>
            <a:pPr algn="ctr"/>
            <a:r>
              <a:rPr kumimoji="0" lang="en-CA" smtClean="0">
                <a:solidFill>
                  <a:srgbClr val="FF0000"/>
                </a:solidFill>
              </a:rPr>
              <a:t>Problem solving </a:t>
            </a:r>
            <a:r>
              <a:rPr kumimoji="0" lang="en-CA" smtClean="0"/>
              <a:t>for a </a:t>
            </a:r>
            <a:r>
              <a:rPr kumimoji="0" lang="en-CA" smtClean="0">
                <a:solidFill>
                  <a:srgbClr val="FF0000"/>
                </a:solidFill>
              </a:rPr>
              <a:t>System</a:t>
            </a:r>
            <a:r>
              <a:rPr kumimoji="0" lang="en-CA" smtClean="0"/>
              <a:t> is </a:t>
            </a:r>
            <a:r>
              <a:rPr kumimoji="0" lang="en-CA" dirty="0" smtClean="0"/>
              <a:t>related to an </a:t>
            </a:r>
            <a:r>
              <a:rPr kumimoji="0" lang="en-CA" dirty="0" smtClean="0">
                <a:solidFill>
                  <a:srgbClr val="FF0000"/>
                </a:solidFill>
              </a:rPr>
              <a:t>Experimental Frame </a:t>
            </a:r>
            <a:r>
              <a:rPr kumimoji="0" lang="en-CA" dirty="0" smtClean="0"/>
              <a:t>in which </a:t>
            </a:r>
            <a:r>
              <a:rPr kumimoji="0" lang="en-CA" smtClean="0"/>
              <a:t>the </a:t>
            </a:r>
            <a:r>
              <a:rPr kumimoji="0" lang="en-CA" smtClean="0">
                <a:solidFill>
                  <a:srgbClr val="FF0000"/>
                </a:solidFill>
              </a:rPr>
              <a:t>Behavior</a:t>
            </a:r>
            <a:r>
              <a:rPr kumimoji="0" lang="en-CA" smtClean="0"/>
              <a:t> of a </a:t>
            </a:r>
            <a:r>
              <a:rPr kumimoji="0" lang="en-CA" smtClean="0">
                <a:solidFill>
                  <a:srgbClr val="FF0000"/>
                </a:solidFill>
              </a:rPr>
              <a:t>Model</a:t>
            </a:r>
            <a:r>
              <a:rPr kumimoji="0" lang="en-CA" smtClean="0"/>
              <a:t> </a:t>
            </a:r>
            <a:r>
              <a:rPr kumimoji="0" lang="en-CA" dirty="0" smtClean="0"/>
              <a:t>is analyzed.</a:t>
            </a:r>
          </a:p>
          <a:p>
            <a:pPr>
              <a:spcBef>
                <a:spcPts val="500"/>
              </a:spcBef>
              <a:spcAft>
                <a:spcPts val="500"/>
              </a:spcAft>
            </a:pPr>
            <a:endParaRPr lang="en-CA" sz="2000" dirty="0" smtClean="0"/>
          </a:p>
        </p:txBody>
      </p:sp>
      <p:sp>
        <p:nvSpPr>
          <p:cNvPr id="20482" name="Rectangle 2"/>
          <p:cNvSpPr>
            <a:spLocks noGrp="1" noChangeArrowheads="1"/>
          </p:cNvSpPr>
          <p:nvPr>
            <p:ph type="title"/>
          </p:nvPr>
        </p:nvSpPr>
        <p:spPr/>
        <p:txBody>
          <a:bodyPr/>
          <a:lstStyle/>
          <a:p>
            <a:r>
              <a:rPr lang="en-CA" smtClean="0"/>
              <a:t>More Definitions</a:t>
            </a:r>
          </a:p>
        </p:txBody>
      </p:sp>
      <p:sp>
        <p:nvSpPr>
          <p:cNvPr id="5" name="Text Placeholder 4"/>
          <p:cNvSpPr>
            <a:spLocks noGrp="1"/>
          </p:cNvSpPr>
          <p:nvPr>
            <p:ph type="body" sz="quarter" idx="12"/>
          </p:nvPr>
        </p:nvSpPr>
        <p:spPr/>
        <p:txBody>
          <a:bodyPr/>
          <a:lstStyle/>
          <a:p>
            <a:endParaRPr lang="es-AR"/>
          </a:p>
        </p:txBody>
      </p:sp>
      <p:sp>
        <p:nvSpPr>
          <p:cNvPr id="6" name="Text Placeholder 5"/>
          <p:cNvSpPr>
            <a:spLocks noGrp="1"/>
          </p:cNvSpPr>
          <p:nvPr>
            <p:ph type="body" sz="quarter" idx="13"/>
          </p:nvPr>
        </p:nvSpPr>
        <p:spPr/>
        <p:txBody>
          <a:bodyPr/>
          <a:lstStyle/>
          <a:p>
            <a:endParaRPr lang="es-AR"/>
          </a:p>
        </p:txBody>
      </p:sp>
      <p:sp>
        <p:nvSpPr>
          <p:cNvPr id="2" name="Rectangle 1"/>
          <p:cNvSpPr/>
          <p:nvPr/>
        </p:nvSpPr>
        <p:spPr bwMode="auto">
          <a:xfrm>
            <a:off x="381000" y="5105400"/>
            <a:ext cx="8534400" cy="914400"/>
          </a:xfrm>
          <a:prstGeom prst="rect">
            <a:avLst/>
          </a:prstGeom>
          <a:noFill/>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7446378"/>
      </p:ext>
    </p:extLst>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CA" altLang="en-US" smtClean="0"/>
              <a:t>Phases in a M&amp;S study</a:t>
            </a:r>
          </a:p>
        </p:txBody>
      </p:sp>
      <p:sp>
        <p:nvSpPr>
          <p:cNvPr id="39939" name="Rectangle 3"/>
          <p:cNvSpPr>
            <a:spLocks noGrp="1" noChangeArrowheads="1"/>
          </p:cNvSpPr>
          <p:nvPr>
            <p:ph type="body" idx="1"/>
          </p:nvPr>
        </p:nvSpPr>
        <p:spPr/>
        <p:txBody>
          <a:bodyPr/>
          <a:lstStyle/>
          <a:p>
            <a:r>
              <a:rPr lang="en-CA" altLang="en-US" smtClean="0"/>
              <a:t>Problem definition</a:t>
            </a:r>
          </a:p>
          <a:p>
            <a:r>
              <a:rPr lang="en-CA" altLang="en-US" smtClean="0"/>
              <a:t>Input/output data collection and analysis</a:t>
            </a:r>
          </a:p>
          <a:p>
            <a:r>
              <a:rPr lang="en-CA" altLang="en-US" b="1" u="sng" smtClean="0"/>
              <a:t>Modelling</a:t>
            </a:r>
          </a:p>
          <a:p>
            <a:r>
              <a:rPr lang="en-CA" altLang="en-US" b="1" u="sng" smtClean="0"/>
              <a:t>Implementation</a:t>
            </a:r>
          </a:p>
          <a:p>
            <a:r>
              <a:rPr lang="en-CA" altLang="en-US" b="1" smtClean="0"/>
              <a:t>Verification and validation</a:t>
            </a:r>
          </a:p>
          <a:p>
            <a:r>
              <a:rPr lang="en-CA" altLang="en-US" smtClean="0"/>
              <a:t>Experimentation</a:t>
            </a:r>
          </a:p>
          <a:p>
            <a:r>
              <a:rPr lang="en-CA" altLang="en-US" smtClean="0"/>
              <a:t>Experiment optimization</a:t>
            </a:r>
          </a:p>
          <a:p>
            <a:r>
              <a:rPr lang="en-CA" altLang="en-US" smtClean="0"/>
              <a:t>Output data analysis</a:t>
            </a:r>
          </a:p>
          <a:p>
            <a:endParaRPr lang="en-CA" altLang="en-US" smtClean="0"/>
          </a:p>
        </p:txBody>
      </p:sp>
    </p:spTree>
    <p:extLst>
      <p:ext uri="{BB962C8B-B14F-4D97-AF65-F5344CB8AC3E}">
        <p14:creationId xmlns:p14="http://schemas.microsoft.com/office/powerpoint/2010/main" val="3257877630"/>
      </p:ext>
    </p:ext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mtClean="0"/>
              <a:t>Experimentation</a:t>
            </a:r>
          </a:p>
        </p:txBody>
      </p:sp>
      <p:sp>
        <p:nvSpPr>
          <p:cNvPr id="11267" name="Rectangle 3"/>
          <p:cNvSpPr>
            <a:spLocks noChangeArrowheads="1"/>
          </p:cNvSpPr>
          <p:nvPr/>
        </p:nvSpPr>
        <p:spPr bwMode="auto">
          <a:xfrm>
            <a:off x="0" y="3048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CA" altLang="en-US"/>
          </a:p>
        </p:txBody>
      </p:sp>
      <p:grpSp>
        <p:nvGrpSpPr>
          <p:cNvPr id="11268" name="Group 4"/>
          <p:cNvGrpSpPr>
            <a:grpSpLocks noChangeAspect="1"/>
          </p:cNvGrpSpPr>
          <p:nvPr/>
        </p:nvGrpSpPr>
        <p:grpSpPr bwMode="auto">
          <a:xfrm>
            <a:off x="1371600" y="2511425"/>
            <a:ext cx="7042150" cy="1565275"/>
            <a:chOff x="2503" y="5137"/>
            <a:chExt cx="4438" cy="982"/>
          </a:xfrm>
        </p:grpSpPr>
        <p:sp>
          <p:nvSpPr>
            <p:cNvPr id="11271" name="AutoShape 5"/>
            <p:cNvSpPr>
              <a:spLocks noChangeAspect="1" noChangeArrowheads="1" noTextEdit="1"/>
            </p:cNvSpPr>
            <p:nvPr/>
          </p:nvSpPr>
          <p:spPr bwMode="auto">
            <a:xfrm>
              <a:off x="2503" y="5137"/>
              <a:ext cx="4438" cy="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272" name="Text Box 6"/>
            <p:cNvSpPr txBox="1">
              <a:spLocks noChangeArrowheads="1"/>
            </p:cNvSpPr>
            <p:nvPr/>
          </p:nvSpPr>
          <p:spPr bwMode="auto">
            <a:xfrm>
              <a:off x="4180" y="5726"/>
              <a:ext cx="1085" cy="2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en-US" sz="1600">
                  <a:latin typeface="Times" panose="02020603050405020304" pitchFamily="18" charset="0"/>
                  <a:ea typeface="Times" panose="02020603050405020304" pitchFamily="18" charset="0"/>
                  <a:cs typeface="Times New Roman" panose="02020603050405020304" pitchFamily="18" charset="0"/>
                </a:rPr>
                <a:t>Results</a:t>
              </a:r>
              <a:endParaRPr lang="en-US" altLang="en-US" sz="1600">
                <a:ea typeface="Times" panose="02020603050405020304" pitchFamily="18" charset="0"/>
                <a:cs typeface="Times New Roman" panose="02020603050405020304" pitchFamily="18" charset="0"/>
              </a:endParaRPr>
            </a:p>
          </p:txBody>
        </p:sp>
        <p:sp>
          <p:nvSpPr>
            <p:cNvPr id="11273" name="Text Box 7"/>
            <p:cNvSpPr txBox="1">
              <a:spLocks noChangeArrowheads="1"/>
            </p:cNvSpPr>
            <p:nvPr/>
          </p:nvSpPr>
          <p:spPr bwMode="auto">
            <a:xfrm>
              <a:off x="4081" y="5235"/>
              <a:ext cx="1085" cy="39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en-US" sz="1600">
                  <a:latin typeface="Times" panose="02020603050405020304" pitchFamily="18" charset="0"/>
                  <a:ea typeface="Times" panose="02020603050405020304" pitchFamily="18" charset="0"/>
                  <a:cs typeface="Times New Roman" panose="02020603050405020304" pitchFamily="18" charset="0"/>
                </a:rPr>
                <a:t>Experiment</a:t>
              </a:r>
              <a:endParaRPr lang="en-US" altLang="en-US" sz="1600">
                <a:ea typeface="Times" panose="02020603050405020304" pitchFamily="18" charset="0"/>
                <a:cs typeface="Times New Roman" panose="02020603050405020304" pitchFamily="18" charset="0"/>
              </a:endParaRPr>
            </a:p>
          </p:txBody>
        </p:sp>
        <p:sp>
          <p:nvSpPr>
            <p:cNvPr id="11274" name="Text Box 8"/>
            <p:cNvSpPr txBox="1">
              <a:spLocks noChangeArrowheads="1"/>
            </p:cNvSpPr>
            <p:nvPr/>
          </p:nvSpPr>
          <p:spPr bwMode="auto">
            <a:xfrm>
              <a:off x="2700" y="5432"/>
              <a:ext cx="1282" cy="490"/>
            </a:xfrm>
            <a:prstGeom prst="rect">
              <a:avLst/>
            </a:prstGeom>
            <a:solidFill>
              <a:srgbClr val="FFFFFF"/>
            </a:solidFill>
            <a:ln w="9525">
              <a:solidFill>
                <a:srgbClr val="000000"/>
              </a:solidFill>
              <a:miter lim="800000"/>
              <a:headEnd/>
              <a:tailEnd/>
            </a:ln>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en-US" sz="1600">
                  <a:latin typeface="Times" panose="02020603050405020304" pitchFamily="18" charset="0"/>
                  <a:ea typeface="Times" panose="02020603050405020304" pitchFamily="18" charset="0"/>
                  <a:cs typeface="Times New Roman" panose="02020603050405020304" pitchFamily="18" charset="0"/>
                </a:rPr>
                <a:t>Experimental Frame</a:t>
              </a:r>
              <a:endParaRPr lang="en-US" altLang="en-US" sz="1600">
                <a:ea typeface="Times" panose="02020603050405020304" pitchFamily="18" charset="0"/>
                <a:cs typeface="Times New Roman" panose="02020603050405020304" pitchFamily="18" charset="0"/>
              </a:endParaRPr>
            </a:p>
          </p:txBody>
        </p:sp>
        <p:sp>
          <p:nvSpPr>
            <p:cNvPr id="11275" name="Oval 9"/>
            <p:cNvSpPr>
              <a:spLocks noChangeArrowheads="1"/>
            </p:cNvSpPr>
            <p:nvPr/>
          </p:nvSpPr>
          <p:spPr bwMode="auto">
            <a:xfrm>
              <a:off x="5363" y="5432"/>
              <a:ext cx="1381" cy="392"/>
            </a:xfrm>
            <a:prstGeom prst="ellipse">
              <a:avLst/>
            </a:prstGeom>
            <a:solidFill>
              <a:srgbClr val="FFFFFF"/>
            </a:solidFill>
            <a:ln w="9525">
              <a:solidFill>
                <a:srgbClr val="000000"/>
              </a:solidFill>
              <a:round/>
              <a:headEnd/>
              <a:tailEnd/>
            </a:ln>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en-US" sz="1600">
                  <a:latin typeface="Times" panose="02020603050405020304" pitchFamily="18" charset="0"/>
                  <a:ea typeface="Times" panose="02020603050405020304" pitchFamily="18" charset="0"/>
                  <a:cs typeface="Times New Roman" panose="02020603050405020304" pitchFamily="18" charset="0"/>
                </a:rPr>
                <a:t>   Entity</a:t>
              </a:r>
              <a:endParaRPr lang="en-US" altLang="en-US" sz="1600">
                <a:ea typeface="Times" panose="02020603050405020304" pitchFamily="18" charset="0"/>
                <a:cs typeface="Times New Roman" panose="02020603050405020304" pitchFamily="18" charset="0"/>
              </a:endParaRPr>
            </a:p>
          </p:txBody>
        </p:sp>
        <p:sp>
          <p:nvSpPr>
            <p:cNvPr id="11276" name="Line 10"/>
            <p:cNvSpPr>
              <a:spLocks noChangeShapeType="1"/>
            </p:cNvSpPr>
            <p:nvPr/>
          </p:nvSpPr>
          <p:spPr bwMode="auto">
            <a:xfrm>
              <a:off x="3982" y="5530"/>
              <a:ext cx="148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7" name="Line 11"/>
            <p:cNvSpPr>
              <a:spLocks noChangeShapeType="1"/>
            </p:cNvSpPr>
            <p:nvPr/>
          </p:nvSpPr>
          <p:spPr bwMode="auto">
            <a:xfrm flipH="1">
              <a:off x="3982" y="5726"/>
              <a:ext cx="148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1269" name="Rectangle 12"/>
          <p:cNvSpPr>
            <a:spLocks noChangeArrowheads="1"/>
          </p:cNvSpPr>
          <p:nvPr/>
        </p:nvSpPr>
        <p:spPr bwMode="auto">
          <a:xfrm>
            <a:off x="0" y="3810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14" name="TextBox 13"/>
          <p:cNvSpPr txBox="1">
            <a:spLocks noChangeArrowheads="1"/>
          </p:cNvSpPr>
          <p:nvPr/>
        </p:nvSpPr>
        <p:spPr bwMode="auto">
          <a:xfrm>
            <a:off x="1331913" y="4365625"/>
            <a:ext cx="6553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en-US" sz="1800" i="0"/>
              <a:t>    THERE ARE MANY LIMITS TO PURE EXPERIMENTATION</a:t>
            </a:r>
          </a:p>
        </p:txBody>
      </p:sp>
    </p:spTree>
    <p:extLst>
      <p:ext uri="{BB962C8B-B14F-4D97-AF65-F5344CB8AC3E}">
        <p14:creationId xmlns:p14="http://schemas.microsoft.com/office/powerpoint/2010/main" val="402809598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5"/>
          <p:cNvSpPr>
            <a:spLocks noChangeArrowheads="1"/>
          </p:cNvSpPr>
          <p:nvPr/>
        </p:nvSpPr>
        <p:spPr bwMode="auto">
          <a:xfrm>
            <a:off x="0" y="876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CA" altLang="en-US"/>
          </a:p>
        </p:txBody>
      </p:sp>
      <p:graphicFrame>
        <p:nvGraphicFramePr>
          <p:cNvPr id="11266" name="Object 4"/>
          <p:cNvGraphicFramePr>
            <a:graphicFrameLocks noChangeAspect="1"/>
          </p:cNvGraphicFramePr>
          <p:nvPr/>
        </p:nvGraphicFramePr>
        <p:xfrm>
          <a:off x="1763713" y="115888"/>
          <a:ext cx="5081587" cy="6626225"/>
        </p:xfrm>
        <a:graphic>
          <a:graphicData uri="http://schemas.openxmlformats.org/presentationml/2006/ole">
            <mc:AlternateContent xmlns:mc="http://schemas.openxmlformats.org/markup-compatibility/2006">
              <mc:Choice xmlns:v="urn:schemas-microsoft-com:vml" Requires="v">
                <p:oleObj spid="_x0000_s9218" r:id="rId4" imgW="6627350" imgH="8634992" progId="Visio.Drawing.6">
                  <p:embed/>
                </p:oleObj>
              </mc:Choice>
              <mc:Fallback>
                <p:oleObj r:id="rId4" imgW="6627350" imgH="8634992" progId="Visio.Drawing.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713" y="115888"/>
                        <a:ext cx="5081587" cy="662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85090124"/>
      </p:ext>
    </p:extLst>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p:txBody>
          <a:bodyPr/>
          <a:lstStyle/>
          <a:p>
            <a:r>
              <a:rPr lang="en-CA" b="1" dirty="0" smtClean="0"/>
              <a:t>Exploration</a:t>
            </a:r>
            <a:r>
              <a:rPr lang="en-CA" dirty="0" smtClean="0"/>
              <a:t>: better understanding of a real system</a:t>
            </a:r>
          </a:p>
          <a:p>
            <a:endParaRPr lang="en-CA" dirty="0" smtClean="0"/>
          </a:p>
          <a:p>
            <a:r>
              <a:rPr lang="en-CA" b="1" dirty="0" smtClean="0"/>
              <a:t>Prediction</a:t>
            </a:r>
            <a:r>
              <a:rPr lang="en-CA" dirty="0" smtClean="0"/>
              <a:t>: future behavior of a real system</a:t>
            </a:r>
          </a:p>
          <a:p>
            <a:endParaRPr lang="en-CA" dirty="0" smtClean="0"/>
          </a:p>
          <a:p>
            <a:r>
              <a:rPr lang="en-CA" b="1" dirty="0" smtClean="0"/>
              <a:t>Improvement</a:t>
            </a:r>
            <a:r>
              <a:rPr lang="en-CA" dirty="0" smtClean="0"/>
              <a:t>: the system performance is enhanced, studying different alternatives</a:t>
            </a:r>
          </a:p>
          <a:p>
            <a:endParaRPr lang="en-CA" dirty="0" smtClean="0"/>
          </a:p>
          <a:p>
            <a:r>
              <a:rPr lang="en-CA" b="1" dirty="0" smtClean="0"/>
              <a:t>Conception</a:t>
            </a:r>
            <a:r>
              <a:rPr lang="en-CA" dirty="0" smtClean="0"/>
              <a:t>: analysis of non-existing real systems</a:t>
            </a:r>
          </a:p>
          <a:p>
            <a:endParaRPr lang="en-CA" b="1" dirty="0"/>
          </a:p>
          <a:p>
            <a:r>
              <a:rPr lang="en-CA" b="1" dirty="0" smtClean="0"/>
              <a:t>Applications to Natural/Artificial systems</a:t>
            </a:r>
          </a:p>
        </p:txBody>
      </p:sp>
      <p:sp>
        <p:nvSpPr>
          <p:cNvPr id="28674" name="Rectangle 2"/>
          <p:cNvSpPr>
            <a:spLocks noGrp="1" noChangeArrowheads="1"/>
          </p:cNvSpPr>
          <p:nvPr>
            <p:ph type="title"/>
          </p:nvPr>
        </p:nvSpPr>
        <p:spPr/>
        <p:txBody>
          <a:bodyPr/>
          <a:lstStyle/>
          <a:p>
            <a:r>
              <a:rPr lang="en-CA" smtClean="0"/>
              <a:t>Applications of M&amp;S</a:t>
            </a:r>
          </a:p>
        </p:txBody>
      </p:sp>
      <p:sp>
        <p:nvSpPr>
          <p:cNvPr id="5" name="Text Placeholder 4"/>
          <p:cNvSpPr>
            <a:spLocks noGrp="1"/>
          </p:cNvSpPr>
          <p:nvPr>
            <p:ph type="body" sz="quarter" idx="12"/>
          </p:nvPr>
        </p:nvSpPr>
        <p:spPr/>
        <p:txBody>
          <a:bodyPr/>
          <a:lstStyle/>
          <a:p>
            <a:endParaRPr lang="es-AR"/>
          </a:p>
        </p:txBody>
      </p:sp>
      <p:sp>
        <p:nvSpPr>
          <p:cNvPr id="6" name="Text Placeholder 5"/>
          <p:cNvSpPr>
            <a:spLocks noGrp="1"/>
          </p:cNvSpPr>
          <p:nvPr>
            <p:ph type="body" sz="quarter" idx="13"/>
          </p:nvPr>
        </p:nvSpPr>
        <p:spPr/>
        <p:txBody>
          <a:bodyPr/>
          <a:lstStyle/>
          <a:p>
            <a:endParaRPr lang="es-AR"/>
          </a:p>
        </p:txBody>
      </p:sp>
    </p:spTree>
    <p:extLst>
      <p:ext uri="{BB962C8B-B14F-4D97-AF65-F5344CB8AC3E}">
        <p14:creationId xmlns:p14="http://schemas.microsoft.com/office/powerpoint/2010/main" val="284601081"/>
      </p:ext>
    </p:extLst>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ChangeArrowheads="1"/>
          </p:cNvSpPr>
          <p:nvPr/>
        </p:nvSpPr>
        <p:spPr bwMode="auto">
          <a:xfrm>
            <a:off x="838200" y="228600"/>
            <a:ext cx="7772400" cy="762000"/>
          </a:xfrm>
          <a:prstGeom prst="rect">
            <a:avLst/>
          </a:prstGeom>
          <a:noFill/>
          <a:ln w="9525">
            <a:noFill/>
            <a:miter lim="800000"/>
            <a:headEnd/>
            <a:tailEnd/>
          </a:ln>
        </p:spPr>
        <p:txBody>
          <a:bodyPr lIns="92075" tIns="46038" rIns="92075" bIns="46038" anchor="b"/>
          <a:lstStyle/>
          <a:p>
            <a:pPr algn="ctr"/>
            <a:endParaRPr kumimoji="1" lang="en-CA" sz="3200" b="1" i="0">
              <a:solidFill>
                <a:schemeClr val="tx2"/>
              </a:solidFill>
            </a:endParaRPr>
          </a:p>
        </p:txBody>
      </p:sp>
      <p:sp>
        <p:nvSpPr>
          <p:cNvPr id="29699" name="Rectangle 1036"/>
          <p:cNvSpPr>
            <a:spLocks noChangeArrowheads="1"/>
          </p:cNvSpPr>
          <p:nvPr/>
        </p:nvSpPr>
        <p:spPr bwMode="auto">
          <a:xfrm>
            <a:off x="5256683" y="5562600"/>
            <a:ext cx="3201517" cy="1016305"/>
          </a:xfrm>
          <a:prstGeom prst="rect">
            <a:avLst/>
          </a:prstGeom>
          <a:noFill/>
          <a:ln w="9525">
            <a:noFill/>
            <a:miter lim="800000"/>
            <a:headEnd/>
            <a:tailEnd/>
          </a:ln>
        </p:spPr>
        <p:txBody>
          <a:bodyPr wrap="none" lIns="92075" tIns="46038" rIns="92075" bIns="46038">
            <a:spAutoFit/>
          </a:bodyPr>
          <a:lstStyle/>
          <a:p>
            <a:pPr algn="ctr">
              <a:defRPr/>
            </a:pPr>
            <a:r>
              <a:rPr lang="en-US" sz="2000" b="1" i="0" dirty="0">
                <a:latin typeface="+mn-lt"/>
              </a:rPr>
              <a:t>Relations</a:t>
            </a:r>
            <a:r>
              <a:rPr lang="en-US" sz="2000" i="0" dirty="0">
                <a:latin typeface="+mn-lt"/>
              </a:rPr>
              <a:t> are represented</a:t>
            </a:r>
          </a:p>
          <a:p>
            <a:pPr algn="ctr">
              <a:defRPr/>
            </a:pPr>
            <a:r>
              <a:rPr lang="en-US" sz="2000" i="0" dirty="0">
                <a:latin typeface="+mn-lt"/>
              </a:rPr>
              <a:t>by </a:t>
            </a:r>
            <a:r>
              <a:rPr lang="en-US" sz="2000" i="0" dirty="0" err="1">
                <a:latin typeface="+mn-lt"/>
              </a:rPr>
              <a:t>homomorphisms</a:t>
            </a:r>
            <a:r>
              <a:rPr lang="en-US" sz="2000" i="0" dirty="0">
                <a:latin typeface="+mn-lt"/>
              </a:rPr>
              <a:t> or other </a:t>
            </a:r>
          </a:p>
          <a:p>
            <a:pPr algn="ctr">
              <a:defRPr/>
            </a:pPr>
            <a:r>
              <a:rPr lang="en-US" sz="2000" b="1" i="0" dirty="0">
                <a:latin typeface="+mn-lt"/>
              </a:rPr>
              <a:t>equivalences</a:t>
            </a:r>
          </a:p>
        </p:txBody>
      </p:sp>
      <p:sp>
        <p:nvSpPr>
          <p:cNvPr id="29702" name="Rectangle 1037"/>
          <p:cNvSpPr>
            <a:spLocks noGrp="1" noChangeArrowheads="1"/>
          </p:cNvSpPr>
          <p:nvPr>
            <p:ph type="title"/>
          </p:nvPr>
        </p:nvSpPr>
        <p:spPr/>
        <p:txBody>
          <a:bodyPr/>
          <a:lstStyle/>
          <a:p>
            <a:r>
              <a:rPr lang="en-US" smtClean="0"/>
              <a:t>M&amp;S Entities and Relations</a:t>
            </a:r>
            <a:endParaRPr lang="en-CA" smtClean="0"/>
          </a:p>
        </p:txBody>
      </p:sp>
      <p:sp>
        <p:nvSpPr>
          <p:cNvPr id="14" name="Text Placeholder 13"/>
          <p:cNvSpPr>
            <a:spLocks noGrp="1"/>
          </p:cNvSpPr>
          <p:nvPr>
            <p:ph type="body" sz="quarter" idx="12"/>
          </p:nvPr>
        </p:nvSpPr>
        <p:spPr/>
        <p:txBody>
          <a:bodyPr/>
          <a:lstStyle/>
          <a:p>
            <a:endParaRPr lang="es-AR"/>
          </a:p>
        </p:txBody>
      </p:sp>
      <p:sp>
        <p:nvSpPr>
          <p:cNvPr id="15" name="Text Placeholder 14"/>
          <p:cNvSpPr>
            <a:spLocks noGrp="1"/>
          </p:cNvSpPr>
          <p:nvPr>
            <p:ph type="body" sz="quarter" idx="13"/>
          </p:nvPr>
        </p:nvSpPr>
        <p:spPr/>
        <p:txBody>
          <a:bodyPr/>
          <a:lstStyle/>
          <a:p>
            <a:endParaRPr lang="es-AR"/>
          </a:p>
        </p:txBody>
      </p:sp>
      <p:pic>
        <p:nvPicPr>
          <p:cNvPr id="29703" name="Picture 15"/>
          <p:cNvPicPr>
            <a:picLocks noChangeAspect="1" noChangeArrowheads="1"/>
          </p:cNvPicPr>
          <p:nvPr/>
        </p:nvPicPr>
        <p:blipFill>
          <a:blip r:embed="rId2" cstate="print"/>
          <a:srcRect/>
          <a:stretch>
            <a:fillRect/>
          </a:stretch>
        </p:blipFill>
        <p:spPr bwMode="auto">
          <a:xfrm>
            <a:off x="1219200" y="1295400"/>
            <a:ext cx="6324600" cy="4116387"/>
          </a:xfrm>
          <a:prstGeom prst="rect">
            <a:avLst/>
          </a:prstGeom>
          <a:ln>
            <a:noFill/>
          </a:ln>
          <a:effectLst>
            <a:outerShdw blurRad="292100" dist="139700" dir="2700000" algn="tl" rotWithShape="0">
              <a:srgbClr val="333333">
                <a:alpha val="65000"/>
              </a:srgbClr>
            </a:outerShdw>
          </a:effectLst>
        </p:spPr>
      </p:pic>
      <p:sp>
        <p:nvSpPr>
          <p:cNvPr id="2" name="Rectangle 1035"/>
          <p:cNvSpPr>
            <a:spLocks noChangeArrowheads="1"/>
          </p:cNvSpPr>
          <p:nvPr/>
        </p:nvSpPr>
        <p:spPr bwMode="auto">
          <a:xfrm>
            <a:off x="304800" y="5562600"/>
            <a:ext cx="3734548" cy="708528"/>
          </a:xfrm>
          <a:prstGeom prst="rect">
            <a:avLst/>
          </a:prstGeom>
          <a:noFill/>
          <a:ln w="9525">
            <a:noFill/>
            <a:miter lim="800000"/>
            <a:headEnd/>
            <a:tailEnd/>
          </a:ln>
        </p:spPr>
        <p:txBody>
          <a:bodyPr wrap="none" lIns="92075" tIns="46038" rIns="92075" bIns="46038">
            <a:spAutoFit/>
          </a:bodyPr>
          <a:lstStyle/>
          <a:p>
            <a:pPr algn="ctr">
              <a:defRPr/>
            </a:pPr>
            <a:r>
              <a:rPr lang="en-US" sz="2000" i="0" dirty="0">
                <a:latin typeface="+mn-lt"/>
              </a:rPr>
              <a:t>Each </a:t>
            </a:r>
            <a:r>
              <a:rPr lang="en-US" sz="2000" b="1" i="0" dirty="0">
                <a:latin typeface="+mn-lt"/>
              </a:rPr>
              <a:t>entity</a:t>
            </a:r>
            <a:r>
              <a:rPr lang="en-US" sz="2000" i="0" dirty="0">
                <a:latin typeface="+mn-lt"/>
              </a:rPr>
              <a:t> can be formalized</a:t>
            </a:r>
          </a:p>
          <a:p>
            <a:pPr algn="ctr">
              <a:defRPr/>
            </a:pPr>
            <a:r>
              <a:rPr lang="en-US" sz="2000" i="0" dirty="0">
                <a:latin typeface="+mn-lt"/>
              </a:rPr>
              <a:t>as a </a:t>
            </a:r>
            <a:r>
              <a:rPr lang="en-US" sz="2000" b="1" i="0" dirty="0">
                <a:latin typeface="+mn-lt"/>
              </a:rPr>
              <a:t>Mathematical Dynamic system</a:t>
            </a:r>
          </a:p>
        </p:txBody>
      </p:sp>
      <p:sp>
        <p:nvSpPr>
          <p:cNvPr id="29707" name="Rectangle 1035"/>
          <p:cNvSpPr>
            <a:spLocks noChangeArrowheads="1"/>
          </p:cNvSpPr>
          <p:nvPr/>
        </p:nvSpPr>
        <p:spPr bwMode="auto">
          <a:xfrm>
            <a:off x="4648200" y="1219200"/>
            <a:ext cx="2430282" cy="708528"/>
          </a:xfrm>
          <a:prstGeom prst="rect">
            <a:avLst/>
          </a:prstGeom>
          <a:noFill/>
          <a:ln w="9525">
            <a:noFill/>
            <a:miter lim="800000"/>
            <a:headEnd/>
            <a:tailEnd/>
          </a:ln>
        </p:spPr>
        <p:txBody>
          <a:bodyPr wrap="none" lIns="92075" tIns="46038" rIns="92075" bIns="46038">
            <a:spAutoFit/>
          </a:bodyPr>
          <a:lstStyle/>
          <a:p>
            <a:pPr algn="ctr"/>
            <a:r>
              <a:rPr lang="en-US" sz="2000" i="0" dirty="0">
                <a:solidFill>
                  <a:srgbClr val="FF0000"/>
                </a:solidFill>
                <a:latin typeface="+mn-lt"/>
              </a:rPr>
              <a:t>Data as </a:t>
            </a:r>
            <a:r>
              <a:rPr lang="en-US" sz="2000" i="0" dirty="0" err="1">
                <a:solidFill>
                  <a:srgbClr val="FF0000"/>
                </a:solidFill>
                <a:latin typeface="+mn-lt"/>
              </a:rPr>
              <a:t>Input/Output</a:t>
            </a:r>
            <a:r>
              <a:rPr lang="en-US" sz="2000" i="0" dirty="0">
                <a:solidFill>
                  <a:srgbClr val="FF0000"/>
                </a:solidFill>
                <a:latin typeface="+mn-lt"/>
              </a:rPr>
              <a:t> </a:t>
            </a:r>
            <a:br>
              <a:rPr lang="en-US" sz="2000" i="0" dirty="0">
                <a:solidFill>
                  <a:srgbClr val="FF0000"/>
                </a:solidFill>
                <a:latin typeface="+mn-lt"/>
              </a:rPr>
            </a:br>
            <a:r>
              <a:rPr lang="en-US" sz="2000" i="0" dirty="0">
                <a:solidFill>
                  <a:srgbClr val="FF0000"/>
                </a:solidFill>
                <a:latin typeface="+mn-lt"/>
              </a:rPr>
              <a:t>relation pairs</a:t>
            </a:r>
            <a:endParaRPr lang="en-US" sz="2000" b="1" i="0" dirty="0">
              <a:solidFill>
                <a:srgbClr val="FF0000"/>
              </a:solidFill>
              <a:latin typeface="+mn-lt"/>
            </a:endParaRPr>
          </a:p>
        </p:txBody>
      </p:sp>
      <p:cxnSp>
        <p:nvCxnSpPr>
          <p:cNvPr id="29708" name="Curved Connector 8"/>
          <p:cNvCxnSpPr>
            <a:cxnSpLocks noChangeShapeType="1"/>
          </p:cNvCxnSpPr>
          <p:nvPr/>
        </p:nvCxnSpPr>
        <p:spPr bwMode="auto">
          <a:xfrm rot="5400000">
            <a:off x="4076700" y="1639887"/>
            <a:ext cx="838200" cy="762000"/>
          </a:xfrm>
          <a:prstGeom prst="curvedConnector3">
            <a:avLst>
              <a:gd name="adj1" fmla="val 50000"/>
            </a:avLst>
          </a:prstGeom>
          <a:noFill/>
          <a:ln w="9525" algn="ctr">
            <a:solidFill>
              <a:srgbClr val="FF0000"/>
            </a:solidFill>
            <a:round/>
            <a:headEnd/>
            <a:tailEnd type="arrow" w="med" len="med"/>
          </a:ln>
        </p:spPr>
      </p:cxnSp>
      <p:sp>
        <p:nvSpPr>
          <p:cNvPr id="29709" name="Rectangle 1035"/>
          <p:cNvSpPr>
            <a:spLocks noChangeArrowheads="1"/>
          </p:cNvSpPr>
          <p:nvPr/>
        </p:nvSpPr>
        <p:spPr bwMode="auto">
          <a:xfrm>
            <a:off x="5559425" y="4529137"/>
            <a:ext cx="1984375" cy="708025"/>
          </a:xfrm>
          <a:prstGeom prst="rect">
            <a:avLst/>
          </a:prstGeom>
          <a:noFill/>
          <a:ln w="9525">
            <a:noFill/>
            <a:miter lim="800000"/>
            <a:headEnd/>
            <a:tailEnd/>
          </a:ln>
        </p:spPr>
        <p:txBody>
          <a:bodyPr wrap="none" lIns="92075" tIns="46038" rIns="92075" bIns="46038">
            <a:spAutoFit/>
          </a:bodyPr>
          <a:lstStyle/>
          <a:p>
            <a:pPr algn="ctr"/>
            <a:r>
              <a:rPr lang="en-US" sz="2000" i="0" dirty="0">
                <a:solidFill>
                  <a:srgbClr val="FF0000"/>
                </a:solidFill>
                <a:latin typeface="+mn-lt"/>
              </a:rPr>
              <a:t>Device for </a:t>
            </a:r>
            <a:br>
              <a:rPr lang="en-US" sz="2000" i="0" dirty="0">
                <a:solidFill>
                  <a:srgbClr val="FF0000"/>
                </a:solidFill>
                <a:latin typeface="+mn-lt"/>
              </a:rPr>
            </a:br>
            <a:r>
              <a:rPr lang="en-US" sz="2000" i="0" dirty="0">
                <a:solidFill>
                  <a:srgbClr val="FF0000"/>
                </a:solidFill>
                <a:latin typeface="+mn-lt"/>
              </a:rPr>
              <a:t>executing models</a:t>
            </a:r>
            <a:endParaRPr lang="en-US" sz="2000" b="1" i="0" dirty="0">
              <a:solidFill>
                <a:srgbClr val="FF0000"/>
              </a:solidFill>
              <a:latin typeface="+mn-lt"/>
            </a:endParaRPr>
          </a:p>
        </p:txBody>
      </p:sp>
      <p:cxnSp>
        <p:nvCxnSpPr>
          <p:cNvPr id="29710" name="Curved Connector 12"/>
          <p:cNvCxnSpPr>
            <a:cxnSpLocks noChangeShapeType="1"/>
          </p:cNvCxnSpPr>
          <p:nvPr/>
        </p:nvCxnSpPr>
        <p:spPr bwMode="auto">
          <a:xfrm rot="16200000" flipV="1">
            <a:off x="6024563" y="3890963"/>
            <a:ext cx="981075" cy="381000"/>
          </a:xfrm>
          <a:prstGeom prst="curvedConnector3">
            <a:avLst>
              <a:gd name="adj1" fmla="val 50000"/>
            </a:avLst>
          </a:prstGeom>
          <a:noFill/>
          <a:ln w="9525" algn="ctr">
            <a:solidFill>
              <a:srgbClr val="FF0000"/>
            </a:solidFill>
            <a:round/>
            <a:headEnd/>
            <a:tailEnd type="arrow" w="med" len="med"/>
          </a:ln>
        </p:spPr>
      </p:cxnSp>
    </p:spTree>
    <p:extLst>
      <p:ext uri="{BB962C8B-B14F-4D97-AF65-F5344CB8AC3E}">
        <p14:creationId xmlns:p14="http://schemas.microsoft.com/office/powerpoint/2010/main" val="971961811"/>
      </p:ext>
    </p:extLst>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1066800" y="914400"/>
            <a:ext cx="7772400" cy="4343400"/>
          </a:xfrm>
          <a:prstGeom prst="rect">
            <a:avLst/>
          </a:prstGeom>
          <a:noFill/>
          <a:ln w="9525">
            <a:noFill/>
            <a:miter lim="800000"/>
            <a:headEnd/>
            <a:tailEnd/>
          </a:ln>
        </p:spPr>
        <p:txBody>
          <a:bodyPr/>
          <a:lstStyle/>
          <a:p>
            <a:pPr marL="342900" indent="-342900">
              <a:spcBef>
                <a:spcPct val="20000"/>
              </a:spcBef>
              <a:buClr>
                <a:schemeClr val="accent1"/>
              </a:buClr>
              <a:buSzPct val="70000"/>
              <a:buFont typeface="Monotype Sorts" pitchFamily="2" charset="2"/>
              <a:buChar char="n"/>
            </a:pPr>
            <a:endParaRPr kumimoji="1" lang="en-US" altLang="ko-KR" i="0" dirty="0">
              <a:latin typeface="Arial" pitchFamily="34" charset="0"/>
              <a:ea typeface="Gulim" pitchFamily="34" charset="-127"/>
            </a:endParaRPr>
          </a:p>
        </p:txBody>
      </p:sp>
      <p:sp>
        <p:nvSpPr>
          <p:cNvPr id="37" name="Content Placeholder 36"/>
          <p:cNvSpPr>
            <a:spLocks noGrp="1"/>
          </p:cNvSpPr>
          <p:nvPr>
            <p:ph idx="1"/>
          </p:nvPr>
        </p:nvSpPr>
        <p:spPr>
          <a:xfrm>
            <a:off x="152400" y="1295400"/>
            <a:ext cx="8839200" cy="5181599"/>
          </a:xfrm>
        </p:spPr>
        <p:txBody>
          <a:bodyPr/>
          <a:lstStyle/>
          <a:p>
            <a:pPr>
              <a:buClr>
                <a:schemeClr val="accent1"/>
              </a:buClr>
              <a:buSzPct val="70000"/>
            </a:pPr>
            <a:r>
              <a:rPr kumimoji="1" lang="ko-KR" altLang="en-US" dirty="0" smtClean="0">
                <a:ea typeface="Gulim" pitchFamily="34" charset="-127"/>
              </a:rPr>
              <a:t>3 </a:t>
            </a:r>
            <a:r>
              <a:rPr kumimoji="1" lang="en-US" altLang="ko-KR" dirty="0" smtClean="0">
                <a:ea typeface="Gulim" pitchFamily="34" charset="-127"/>
              </a:rPr>
              <a:t>Entities in Modeling/Simulation : </a:t>
            </a:r>
            <a:r>
              <a:rPr kumimoji="1" lang="en-US" altLang="ko-KR" sz="2000" dirty="0" smtClean="0">
                <a:ea typeface="Gulim" pitchFamily="34" charset="-127"/>
              </a:rPr>
              <a:t/>
            </a:r>
            <a:br>
              <a:rPr kumimoji="1" lang="en-US" altLang="ko-KR" sz="2000" dirty="0" smtClean="0">
                <a:ea typeface="Gulim" pitchFamily="34" charset="-127"/>
              </a:rPr>
            </a:br>
            <a:r>
              <a:rPr kumimoji="1" lang="en-US" altLang="ko-KR" sz="2000" b="1" dirty="0" smtClean="0">
                <a:ea typeface="Gulim" pitchFamily="34" charset="-127"/>
              </a:rPr>
              <a:t>Real System</a:t>
            </a:r>
            <a:r>
              <a:rPr kumimoji="1" lang="en-US" altLang="ko-KR" sz="2000" dirty="0" smtClean="0">
                <a:ea typeface="Gulim" pitchFamily="34" charset="-127"/>
              </a:rPr>
              <a:t>, </a:t>
            </a:r>
            <a:r>
              <a:rPr kumimoji="1" lang="en-US" altLang="ko-KR" sz="2000" b="1" dirty="0" smtClean="0">
                <a:ea typeface="Gulim" pitchFamily="34" charset="-127"/>
              </a:rPr>
              <a:t>Model</a:t>
            </a:r>
            <a:r>
              <a:rPr kumimoji="1" lang="en-US" altLang="ko-KR" sz="2000" dirty="0" smtClean="0">
                <a:ea typeface="Gulim" pitchFamily="34" charset="-127"/>
              </a:rPr>
              <a:t>, </a:t>
            </a:r>
            <a:r>
              <a:rPr kumimoji="1" lang="en-US" altLang="ko-KR" sz="2000" b="1" dirty="0" smtClean="0">
                <a:ea typeface="Gulim" pitchFamily="34" charset="-127"/>
              </a:rPr>
              <a:t>Simulator</a:t>
            </a:r>
          </a:p>
          <a:p>
            <a:pPr>
              <a:buClr>
                <a:schemeClr val="accent1"/>
              </a:buClr>
              <a:buSzPct val="70000"/>
              <a:buFont typeface="Arial" pitchFamily="34" charset="0"/>
              <a:buChar char="•"/>
            </a:pPr>
            <a:endParaRPr kumimoji="1" lang="en-US" altLang="ko-KR" sz="2000" dirty="0" smtClean="0">
              <a:ea typeface="Gulim" pitchFamily="34" charset="-127"/>
            </a:endParaRPr>
          </a:p>
          <a:p>
            <a:pPr>
              <a:buClr>
                <a:schemeClr val="accent1"/>
              </a:buClr>
              <a:buSzPct val="70000"/>
              <a:buFont typeface="Arial" pitchFamily="34" charset="0"/>
              <a:buChar char="•"/>
            </a:pPr>
            <a:endParaRPr kumimoji="1" lang="en-US" altLang="ko-KR" sz="2000" dirty="0" smtClean="0">
              <a:ea typeface="Gulim" pitchFamily="34" charset="-127"/>
            </a:endParaRPr>
          </a:p>
          <a:p>
            <a:pPr>
              <a:buClr>
                <a:schemeClr val="accent1"/>
              </a:buClr>
              <a:buSzPct val="70000"/>
              <a:buFont typeface="Arial" pitchFamily="34" charset="0"/>
              <a:buChar char="•"/>
            </a:pPr>
            <a:endParaRPr kumimoji="1" lang="en-US" altLang="ko-KR" sz="2000" dirty="0" smtClean="0">
              <a:ea typeface="Gulim" pitchFamily="34" charset="-127"/>
            </a:endParaRPr>
          </a:p>
          <a:p>
            <a:pPr>
              <a:buClr>
                <a:schemeClr val="accent1"/>
              </a:buClr>
              <a:buSzPct val="70000"/>
              <a:buFont typeface="Arial" pitchFamily="34" charset="0"/>
              <a:buChar char="•"/>
            </a:pPr>
            <a:endParaRPr kumimoji="1" lang="en-US" altLang="ko-KR" sz="2000" dirty="0" smtClean="0">
              <a:ea typeface="Gulim" pitchFamily="34" charset="-127"/>
            </a:endParaRPr>
          </a:p>
          <a:p>
            <a:pPr>
              <a:buClr>
                <a:schemeClr val="accent1"/>
              </a:buClr>
              <a:buSzPct val="70000"/>
            </a:pPr>
            <a:r>
              <a:rPr kumimoji="1" lang="en-US" altLang="ko-KR" dirty="0" smtClean="0">
                <a:ea typeface="Gulim" pitchFamily="34" charset="-127"/>
              </a:rPr>
              <a:t>Experimental Frame</a:t>
            </a:r>
          </a:p>
          <a:p>
            <a:endParaRPr lang="es-AR" sz="2000" dirty="0"/>
          </a:p>
        </p:txBody>
      </p:sp>
      <p:sp>
        <p:nvSpPr>
          <p:cNvPr id="31778" name="Rectangle 36"/>
          <p:cNvSpPr>
            <a:spLocks noGrp="1" noChangeArrowheads="1"/>
          </p:cNvSpPr>
          <p:nvPr>
            <p:ph type="title"/>
          </p:nvPr>
        </p:nvSpPr>
        <p:spPr>
          <a:xfrm>
            <a:off x="0" y="1"/>
            <a:ext cx="5334000" cy="685799"/>
          </a:xfrm>
        </p:spPr>
        <p:txBody>
          <a:bodyPr>
            <a:normAutofit fontScale="90000"/>
          </a:bodyPr>
          <a:lstStyle/>
          <a:p>
            <a:pPr algn="l"/>
            <a:r>
              <a:rPr lang="en-CA" dirty="0" smtClean="0"/>
              <a:t>Modelling/Simulation basic entities</a:t>
            </a:r>
          </a:p>
        </p:txBody>
      </p:sp>
      <p:sp>
        <p:nvSpPr>
          <p:cNvPr id="38" name="Text Placeholder 37"/>
          <p:cNvSpPr>
            <a:spLocks noGrp="1"/>
          </p:cNvSpPr>
          <p:nvPr>
            <p:ph type="body" sz="quarter" idx="12"/>
          </p:nvPr>
        </p:nvSpPr>
        <p:spPr/>
        <p:txBody>
          <a:bodyPr/>
          <a:lstStyle/>
          <a:p>
            <a:endParaRPr lang="es-AR"/>
          </a:p>
        </p:txBody>
      </p:sp>
      <p:sp>
        <p:nvSpPr>
          <p:cNvPr id="39" name="Text Placeholder 38"/>
          <p:cNvSpPr>
            <a:spLocks noGrp="1"/>
          </p:cNvSpPr>
          <p:nvPr>
            <p:ph type="body" sz="quarter" idx="13"/>
          </p:nvPr>
        </p:nvSpPr>
        <p:spPr/>
        <p:txBody>
          <a:bodyPr/>
          <a:lstStyle/>
          <a:p>
            <a:endParaRPr lang="es-AR"/>
          </a:p>
        </p:txBody>
      </p:sp>
      <p:grpSp>
        <p:nvGrpSpPr>
          <p:cNvPr id="71" name="Group 70"/>
          <p:cNvGrpSpPr/>
          <p:nvPr/>
        </p:nvGrpSpPr>
        <p:grpSpPr>
          <a:xfrm>
            <a:off x="1600200" y="2209800"/>
            <a:ext cx="5867400" cy="1077257"/>
            <a:chOff x="1600200" y="2265363"/>
            <a:chExt cx="5867400" cy="1077257"/>
          </a:xfrm>
        </p:grpSpPr>
        <p:sp>
          <p:nvSpPr>
            <p:cNvPr id="40" name="Rectangle 5"/>
            <p:cNvSpPr>
              <a:spLocks noChangeArrowheads="1"/>
            </p:cNvSpPr>
            <p:nvPr/>
          </p:nvSpPr>
          <p:spPr bwMode="auto">
            <a:xfrm>
              <a:off x="3917950" y="2265363"/>
              <a:ext cx="1260475" cy="533400"/>
            </a:xfrm>
            <a:prstGeom prst="rect">
              <a:avLst/>
            </a:prstGeom>
            <a:noFill/>
            <a:ln w="9525">
              <a:solidFill>
                <a:schemeClr val="tx1"/>
              </a:solidFill>
              <a:miter lim="800000"/>
              <a:headEnd/>
              <a:tailEnd/>
            </a:ln>
          </p:spPr>
          <p:txBody>
            <a:bodyPr wrap="none" anchor="ctr"/>
            <a:lstStyle/>
            <a:p>
              <a:pPr algn="ctr" eaLnBrk="1" latinLnBrk="1" hangingPunct="1"/>
              <a:r>
                <a:rPr kumimoji="1" lang="en-US" altLang="ko-KR" sz="1400" b="1" i="0">
                  <a:solidFill>
                    <a:srgbClr val="00B050"/>
                  </a:solidFill>
                  <a:latin typeface="+mn-lt"/>
                  <a:ea typeface="Gulim" pitchFamily="34" charset="-127"/>
                </a:rPr>
                <a:t>Model</a:t>
              </a:r>
              <a:endParaRPr kumimoji="1" lang="en-US" altLang="ko-KR" sz="1400" i="0">
                <a:solidFill>
                  <a:srgbClr val="00B050"/>
                </a:solidFill>
                <a:latin typeface="+mn-lt"/>
                <a:ea typeface="Gulim" pitchFamily="34" charset="-127"/>
              </a:endParaRPr>
            </a:p>
          </p:txBody>
        </p:sp>
        <p:sp>
          <p:nvSpPr>
            <p:cNvPr id="41" name="Rectangle 6"/>
            <p:cNvSpPr>
              <a:spLocks noChangeArrowheads="1"/>
            </p:cNvSpPr>
            <p:nvPr/>
          </p:nvSpPr>
          <p:spPr bwMode="auto">
            <a:xfrm>
              <a:off x="6248400" y="2286000"/>
              <a:ext cx="1219200" cy="533400"/>
            </a:xfrm>
            <a:prstGeom prst="rect">
              <a:avLst/>
            </a:prstGeom>
            <a:noFill/>
            <a:ln w="9525">
              <a:solidFill>
                <a:schemeClr val="tx1"/>
              </a:solidFill>
              <a:miter lim="800000"/>
              <a:headEnd/>
              <a:tailEnd/>
            </a:ln>
          </p:spPr>
          <p:txBody>
            <a:bodyPr wrap="none" anchor="ctr"/>
            <a:lstStyle/>
            <a:p>
              <a:pPr algn="ctr" eaLnBrk="1" latinLnBrk="1" hangingPunct="1"/>
              <a:r>
                <a:rPr kumimoji="1" lang="en-US" altLang="ko-KR" sz="1400" b="1" i="0">
                  <a:solidFill>
                    <a:srgbClr val="00B050"/>
                  </a:solidFill>
                  <a:latin typeface="+mn-lt"/>
                  <a:ea typeface="Gulim" pitchFamily="34" charset="-127"/>
                </a:rPr>
                <a:t>Simulator</a:t>
              </a:r>
              <a:endParaRPr kumimoji="1" lang="en-US" altLang="ko-KR" sz="1400" i="0">
                <a:solidFill>
                  <a:srgbClr val="00B050"/>
                </a:solidFill>
                <a:latin typeface="+mn-lt"/>
                <a:ea typeface="Gulim" pitchFamily="34" charset="-127"/>
              </a:endParaRPr>
            </a:p>
          </p:txBody>
        </p:sp>
        <p:sp>
          <p:nvSpPr>
            <p:cNvPr id="42" name="Oval 7"/>
            <p:cNvSpPr>
              <a:spLocks noChangeArrowheads="1"/>
            </p:cNvSpPr>
            <p:nvPr/>
          </p:nvSpPr>
          <p:spPr bwMode="auto">
            <a:xfrm>
              <a:off x="1600200" y="2286000"/>
              <a:ext cx="1219200" cy="533400"/>
            </a:xfrm>
            <a:prstGeom prst="ellipse">
              <a:avLst/>
            </a:prstGeom>
            <a:noFill/>
            <a:ln w="9525">
              <a:solidFill>
                <a:schemeClr val="tx1"/>
              </a:solidFill>
              <a:round/>
              <a:headEnd/>
              <a:tailEnd/>
            </a:ln>
          </p:spPr>
          <p:txBody>
            <a:bodyPr wrap="none" anchor="ctr"/>
            <a:lstStyle/>
            <a:p>
              <a:pPr algn="ctr" eaLnBrk="1" latinLnBrk="1" hangingPunct="1"/>
              <a:r>
                <a:rPr kumimoji="1" lang="en-US" altLang="ko-KR" sz="1400" b="1" i="0">
                  <a:solidFill>
                    <a:srgbClr val="00B050"/>
                  </a:solidFill>
                  <a:latin typeface="+mn-lt"/>
                  <a:ea typeface="Gulim" pitchFamily="34" charset="-127"/>
                </a:rPr>
                <a:t>Real System</a:t>
              </a:r>
            </a:p>
          </p:txBody>
        </p:sp>
        <p:sp>
          <p:nvSpPr>
            <p:cNvPr id="43" name="Text Box 8"/>
            <p:cNvSpPr txBox="1">
              <a:spLocks noChangeArrowheads="1"/>
            </p:cNvSpPr>
            <p:nvPr/>
          </p:nvSpPr>
          <p:spPr bwMode="auto">
            <a:xfrm>
              <a:off x="1676400" y="2819400"/>
              <a:ext cx="1024063" cy="307777"/>
            </a:xfrm>
            <a:prstGeom prst="rect">
              <a:avLst/>
            </a:prstGeom>
            <a:noFill/>
            <a:ln w="9525">
              <a:noFill/>
              <a:miter lim="800000"/>
              <a:headEnd/>
              <a:tailEnd/>
            </a:ln>
          </p:spPr>
          <p:txBody>
            <a:bodyPr wrap="none">
              <a:spAutoFit/>
            </a:bodyPr>
            <a:lstStyle/>
            <a:p>
              <a:pPr eaLnBrk="1" latinLnBrk="1" hangingPunct="1"/>
              <a:r>
                <a:rPr kumimoji="1" lang="en-US" altLang="ko-KR" sz="1400" b="1" i="0">
                  <a:latin typeface="+mn-lt"/>
                  <a:ea typeface="Gulim" pitchFamily="34" charset="-127"/>
                </a:rPr>
                <a:t>Data source</a:t>
              </a:r>
              <a:endParaRPr kumimoji="1" lang="en-US" altLang="ko-KR" sz="1400" i="0">
                <a:latin typeface="+mn-lt"/>
                <a:ea typeface="Gulim" pitchFamily="34" charset="-127"/>
              </a:endParaRPr>
            </a:p>
          </p:txBody>
        </p:sp>
        <p:sp>
          <p:nvSpPr>
            <p:cNvPr id="44" name="Line 9"/>
            <p:cNvSpPr>
              <a:spLocks noChangeShapeType="1"/>
            </p:cNvSpPr>
            <p:nvPr/>
          </p:nvSpPr>
          <p:spPr bwMode="auto">
            <a:xfrm>
              <a:off x="2830513" y="2538413"/>
              <a:ext cx="1084262" cy="1587"/>
            </a:xfrm>
            <a:prstGeom prst="line">
              <a:avLst/>
            </a:prstGeom>
            <a:noFill/>
            <a:ln w="9525">
              <a:solidFill>
                <a:schemeClr val="tx1"/>
              </a:solidFill>
              <a:round/>
              <a:headEnd/>
              <a:tailEnd type="triangle" w="med" len="med"/>
            </a:ln>
          </p:spPr>
          <p:txBody>
            <a:bodyPr wrap="none" anchor="ctr"/>
            <a:lstStyle/>
            <a:p>
              <a:endParaRPr lang="es-AR" i="0">
                <a:latin typeface="+mn-lt"/>
              </a:endParaRPr>
            </a:p>
          </p:txBody>
        </p:sp>
        <p:sp>
          <p:nvSpPr>
            <p:cNvPr id="45" name="Line 10"/>
            <p:cNvSpPr>
              <a:spLocks noChangeShapeType="1"/>
            </p:cNvSpPr>
            <p:nvPr/>
          </p:nvSpPr>
          <p:spPr bwMode="auto">
            <a:xfrm>
              <a:off x="5187950" y="2535238"/>
              <a:ext cx="1066800" cy="0"/>
            </a:xfrm>
            <a:prstGeom prst="line">
              <a:avLst/>
            </a:prstGeom>
            <a:noFill/>
            <a:ln w="9525">
              <a:solidFill>
                <a:schemeClr val="tx1"/>
              </a:solidFill>
              <a:round/>
              <a:headEnd/>
              <a:tailEnd type="triangle" w="med" len="med"/>
            </a:ln>
          </p:spPr>
          <p:txBody>
            <a:bodyPr wrap="none" anchor="ctr"/>
            <a:lstStyle/>
            <a:p>
              <a:endParaRPr lang="es-AR" i="0">
                <a:latin typeface="+mn-lt"/>
              </a:endParaRPr>
            </a:p>
          </p:txBody>
        </p:sp>
        <p:sp>
          <p:nvSpPr>
            <p:cNvPr id="46" name="Text Box 11"/>
            <p:cNvSpPr txBox="1">
              <a:spLocks noChangeArrowheads="1"/>
            </p:cNvSpPr>
            <p:nvPr/>
          </p:nvSpPr>
          <p:spPr bwMode="auto">
            <a:xfrm>
              <a:off x="2819400" y="2514600"/>
              <a:ext cx="895630" cy="307777"/>
            </a:xfrm>
            <a:prstGeom prst="rect">
              <a:avLst/>
            </a:prstGeom>
            <a:noFill/>
            <a:ln w="9525">
              <a:noFill/>
              <a:miter lim="800000"/>
              <a:headEnd/>
              <a:tailEnd/>
            </a:ln>
          </p:spPr>
          <p:txBody>
            <a:bodyPr wrap="none">
              <a:spAutoFit/>
            </a:bodyPr>
            <a:lstStyle/>
            <a:p>
              <a:pPr eaLnBrk="1" latinLnBrk="1" hangingPunct="1"/>
              <a:r>
                <a:rPr kumimoji="1" lang="en-US" altLang="ko-KR" sz="1400" b="1" i="0" dirty="0">
                  <a:solidFill>
                    <a:srgbClr val="FF0000"/>
                  </a:solidFill>
                  <a:latin typeface="+mn-lt"/>
                  <a:ea typeface="Gulim" pitchFamily="34" charset="-127"/>
                </a:rPr>
                <a:t>Validation</a:t>
              </a:r>
              <a:endParaRPr kumimoji="1" lang="en-US" altLang="ko-KR" sz="1400" i="0" dirty="0">
                <a:solidFill>
                  <a:srgbClr val="FF0000"/>
                </a:solidFill>
                <a:latin typeface="+mn-lt"/>
                <a:ea typeface="Gulim" pitchFamily="34" charset="-127"/>
              </a:endParaRPr>
            </a:p>
          </p:txBody>
        </p:sp>
        <p:sp>
          <p:nvSpPr>
            <p:cNvPr id="47" name="Text Box 12"/>
            <p:cNvSpPr txBox="1">
              <a:spLocks noChangeArrowheads="1"/>
            </p:cNvSpPr>
            <p:nvPr/>
          </p:nvSpPr>
          <p:spPr bwMode="auto">
            <a:xfrm>
              <a:off x="3866102" y="2819400"/>
              <a:ext cx="1319720" cy="523220"/>
            </a:xfrm>
            <a:prstGeom prst="rect">
              <a:avLst/>
            </a:prstGeom>
            <a:noFill/>
            <a:ln w="9525">
              <a:noFill/>
              <a:miter lim="800000"/>
              <a:headEnd/>
              <a:tailEnd/>
            </a:ln>
          </p:spPr>
          <p:txBody>
            <a:bodyPr wrap="none">
              <a:spAutoFit/>
            </a:bodyPr>
            <a:lstStyle/>
            <a:p>
              <a:pPr algn="ctr" eaLnBrk="1" latinLnBrk="1" hangingPunct="1"/>
              <a:r>
                <a:rPr kumimoji="1" lang="en-US" altLang="ko-KR" sz="1400" b="1" i="0">
                  <a:latin typeface="+mn-lt"/>
                  <a:ea typeface="Gulim" pitchFamily="34" charset="-127"/>
                </a:rPr>
                <a:t>Scenario</a:t>
              </a:r>
              <a:endParaRPr kumimoji="1" lang="en-US" altLang="ko-KR" sz="1400" i="0">
                <a:latin typeface="+mn-lt"/>
                <a:ea typeface="Gulim" pitchFamily="34" charset="-127"/>
              </a:endParaRPr>
            </a:p>
            <a:p>
              <a:pPr algn="ctr" eaLnBrk="1" latinLnBrk="1" hangingPunct="1"/>
              <a:r>
                <a:rPr kumimoji="1" lang="en-US" altLang="ko-KR" sz="1400" b="1" i="0">
                  <a:latin typeface="+mn-lt"/>
                  <a:ea typeface="Gulim" pitchFamily="34" charset="-127"/>
                </a:rPr>
                <a:t>(Instruction Set)</a:t>
              </a:r>
            </a:p>
          </p:txBody>
        </p:sp>
        <p:sp>
          <p:nvSpPr>
            <p:cNvPr id="48" name="Text Box 13"/>
            <p:cNvSpPr txBox="1">
              <a:spLocks noChangeArrowheads="1"/>
            </p:cNvSpPr>
            <p:nvPr/>
          </p:nvSpPr>
          <p:spPr bwMode="auto">
            <a:xfrm>
              <a:off x="5181600" y="2514600"/>
              <a:ext cx="985141" cy="307777"/>
            </a:xfrm>
            <a:prstGeom prst="rect">
              <a:avLst/>
            </a:prstGeom>
            <a:noFill/>
            <a:ln w="9525">
              <a:noFill/>
              <a:miter lim="800000"/>
              <a:headEnd/>
              <a:tailEnd/>
            </a:ln>
          </p:spPr>
          <p:txBody>
            <a:bodyPr wrap="none">
              <a:spAutoFit/>
            </a:bodyPr>
            <a:lstStyle/>
            <a:p>
              <a:pPr eaLnBrk="1" latinLnBrk="1" hangingPunct="1"/>
              <a:r>
                <a:rPr kumimoji="1" lang="en-US" altLang="ko-KR" sz="1400" b="1" i="0" dirty="0">
                  <a:solidFill>
                    <a:srgbClr val="FF0000"/>
                  </a:solidFill>
                  <a:latin typeface="+mn-lt"/>
                  <a:ea typeface="Gulim" pitchFamily="34" charset="-127"/>
                </a:rPr>
                <a:t>Verification</a:t>
              </a:r>
              <a:endParaRPr kumimoji="1" lang="en-US" altLang="ko-KR" sz="1400" i="0" dirty="0">
                <a:solidFill>
                  <a:srgbClr val="FF0000"/>
                </a:solidFill>
                <a:latin typeface="+mn-lt"/>
                <a:ea typeface="Gulim" pitchFamily="34" charset="-127"/>
              </a:endParaRPr>
            </a:p>
          </p:txBody>
        </p:sp>
        <p:sp>
          <p:nvSpPr>
            <p:cNvPr id="49" name="Text Box 14"/>
            <p:cNvSpPr txBox="1">
              <a:spLocks noChangeArrowheads="1"/>
            </p:cNvSpPr>
            <p:nvPr/>
          </p:nvSpPr>
          <p:spPr bwMode="auto">
            <a:xfrm>
              <a:off x="6223393" y="2819400"/>
              <a:ext cx="1212063" cy="523220"/>
            </a:xfrm>
            <a:prstGeom prst="rect">
              <a:avLst/>
            </a:prstGeom>
            <a:noFill/>
            <a:ln w="9525">
              <a:noFill/>
              <a:miter lim="800000"/>
              <a:headEnd/>
              <a:tailEnd/>
            </a:ln>
          </p:spPr>
          <p:txBody>
            <a:bodyPr wrap="none">
              <a:spAutoFit/>
            </a:bodyPr>
            <a:lstStyle/>
            <a:p>
              <a:pPr algn="ctr" eaLnBrk="1" latinLnBrk="1" hangingPunct="1"/>
              <a:r>
                <a:rPr kumimoji="1" lang="en-US" altLang="ko-KR" sz="1400" b="1" i="0" dirty="0">
                  <a:latin typeface="+mn-lt"/>
                  <a:ea typeface="Gulim" pitchFamily="34" charset="-127"/>
                </a:rPr>
                <a:t>Interpretation </a:t>
              </a:r>
            </a:p>
            <a:p>
              <a:pPr algn="ctr" eaLnBrk="1" latinLnBrk="1" hangingPunct="1"/>
              <a:r>
                <a:rPr kumimoji="1" lang="en-US" altLang="ko-KR" sz="1400" b="1" i="0" dirty="0">
                  <a:latin typeface="+mn-lt"/>
                  <a:ea typeface="Gulim" pitchFamily="34" charset="-127"/>
                </a:rPr>
                <a:t>of </a:t>
              </a:r>
              <a:r>
                <a:rPr kumimoji="1" lang="en-US" altLang="ko-KR" sz="1400" b="1" i="0" dirty="0" smtClean="0">
                  <a:latin typeface="+mn-lt"/>
                  <a:ea typeface="Gulim" pitchFamily="34" charset="-127"/>
                </a:rPr>
                <a:t>Instructions</a:t>
              </a:r>
              <a:endParaRPr kumimoji="1" lang="en-US" altLang="ko-KR" sz="1400" i="0" dirty="0">
                <a:latin typeface="+mn-lt"/>
                <a:ea typeface="Gulim" pitchFamily="34" charset="-127"/>
              </a:endParaRPr>
            </a:p>
          </p:txBody>
        </p:sp>
      </p:grpSp>
      <p:grpSp>
        <p:nvGrpSpPr>
          <p:cNvPr id="72" name="Group 71"/>
          <p:cNvGrpSpPr/>
          <p:nvPr/>
        </p:nvGrpSpPr>
        <p:grpSpPr>
          <a:xfrm>
            <a:off x="1143000" y="4114800"/>
            <a:ext cx="6881813" cy="1906489"/>
            <a:chOff x="1143000" y="4191000"/>
            <a:chExt cx="6881813" cy="1906489"/>
          </a:xfrm>
        </p:grpSpPr>
        <p:sp>
          <p:nvSpPr>
            <p:cNvPr id="50" name="Rectangle 15"/>
            <p:cNvSpPr>
              <a:spLocks noChangeArrowheads="1"/>
            </p:cNvSpPr>
            <p:nvPr/>
          </p:nvSpPr>
          <p:spPr bwMode="auto">
            <a:xfrm>
              <a:off x="4800600" y="4876800"/>
              <a:ext cx="879475" cy="304800"/>
            </a:xfrm>
            <a:prstGeom prst="rect">
              <a:avLst/>
            </a:prstGeom>
            <a:noFill/>
            <a:ln w="9525">
              <a:solidFill>
                <a:schemeClr val="tx1"/>
              </a:solidFill>
              <a:miter lim="800000"/>
              <a:headEnd/>
              <a:tailEnd/>
            </a:ln>
          </p:spPr>
          <p:txBody>
            <a:bodyPr wrap="none" anchor="ctr"/>
            <a:lstStyle/>
            <a:p>
              <a:pPr algn="ctr" eaLnBrk="1" latinLnBrk="1" hangingPunct="1"/>
              <a:r>
                <a:rPr kumimoji="1" lang="en-US" altLang="ko-KR" sz="1400" b="1" i="0">
                  <a:latin typeface="+mn-lt"/>
                  <a:ea typeface="Gulim" pitchFamily="34" charset="-127"/>
                </a:rPr>
                <a:t>Model</a:t>
              </a:r>
              <a:endParaRPr kumimoji="1" lang="en-US" altLang="ko-KR" sz="1400" i="0">
                <a:latin typeface="+mn-lt"/>
                <a:ea typeface="Gulim" pitchFamily="34" charset="-127"/>
              </a:endParaRPr>
            </a:p>
          </p:txBody>
        </p:sp>
        <p:sp>
          <p:nvSpPr>
            <p:cNvPr id="51" name="Rectangle 16"/>
            <p:cNvSpPr>
              <a:spLocks noChangeArrowheads="1"/>
            </p:cNvSpPr>
            <p:nvPr/>
          </p:nvSpPr>
          <p:spPr bwMode="auto">
            <a:xfrm>
              <a:off x="6248400" y="4343400"/>
              <a:ext cx="1600200" cy="1447800"/>
            </a:xfrm>
            <a:prstGeom prst="rect">
              <a:avLst/>
            </a:prstGeom>
            <a:noFill/>
            <a:ln w="9525">
              <a:solidFill>
                <a:schemeClr val="tx1"/>
              </a:solidFill>
              <a:miter lim="800000"/>
              <a:headEnd/>
              <a:tailEnd/>
            </a:ln>
          </p:spPr>
          <p:txBody>
            <a:bodyPr wrap="none" anchor="ctr"/>
            <a:lstStyle/>
            <a:p>
              <a:pPr algn="ctr" eaLnBrk="1" latinLnBrk="1" hangingPunct="1"/>
              <a:endParaRPr kumimoji="1" lang="ko-KR" altLang="ko-KR" sz="1400" i="0">
                <a:latin typeface="+mn-lt"/>
                <a:ea typeface="Gulim" pitchFamily="34" charset="-127"/>
              </a:endParaRPr>
            </a:p>
          </p:txBody>
        </p:sp>
        <p:sp>
          <p:nvSpPr>
            <p:cNvPr id="52" name="Rectangle 17"/>
            <p:cNvSpPr>
              <a:spLocks noChangeArrowheads="1"/>
            </p:cNvSpPr>
            <p:nvPr/>
          </p:nvSpPr>
          <p:spPr bwMode="auto">
            <a:xfrm>
              <a:off x="6477000" y="4495800"/>
              <a:ext cx="1184275" cy="228600"/>
            </a:xfrm>
            <a:prstGeom prst="rect">
              <a:avLst/>
            </a:prstGeom>
            <a:noFill/>
            <a:ln w="9525">
              <a:solidFill>
                <a:schemeClr val="tx1"/>
              </a:solidFill>
              <a:miter lim="800000"/>
              <a:headEnd/>
              <a:tailEnd/>
            </a:ln>
          </p:spPr>
          <p:txBody>
            <a:bodyPr wrap="none" anchor="ctr"/>
            <a:lstStyle/>
            <a:p>
              <a:pPr algn="ctr" eaLnBrk="1" latinLnBrk="1" hangingPunct="1"/>
              <a:r>
                <a:rPr kumimoji="1" lang="en-US" altLang="ko-KR" sz="1400" b="1" i="0">
                  <a:latin typeface="+mn-lt"/>
                  <a:ea typeface="Gulim" pitchFamily="34" charset="-127"/>
                </a:rPr>
                <a:t>Generator</a:t>
              </a:r>
              <a:endParaRPr kumimoji="1" lang="en-US" altLang="ko-KR" sz="1400" i="0">
                <a:latin typeface="+mn-lt"/>
                <a:ea typeface="Gulim" pitchFamily="34" charset="-127"/>
              </a:endParaRPr>
            </a:p>
          </p:txBody>
        </p:sp>
        <p:sp>
          <p:nvSpPr>
            <p:cNvPr id="53" name="Rectangle 18"/>
            <p:cNvSpPr>
              <a:spLocks noChangeArrowheads="1"/>
            </p:cNvSpPr>
            <p:nvPr/>
          </p:nvSpPr>
          <p:spPr bwMode="auto">
            <a:xfrm>
              <a:off x="6477000" y="4953000"/>
              <a:ext cx="1184275" cy="228600"/>
            </a:xfrm>
            <a:prstGeom prst="rect">
              <a:avLst/>
            </a:prstGeom>
            <a:noFill/>
            <a:ln w="9525">
              <a:solidFill>
                <a:schemeClr val="tx1"/>
              </a:solidFill>
              <a:miter lim="800000"/>
              <a:headEnd/>
              <a:tailEnd/>
            </a:ln>
          </p:spPr>
          <p:txBody>
            <a:bodyPr wrap="none" anchor="ctr"/>
            <a:lstStyle/>
            <a:p>
              <a:pPr algn="ctr" eaLnBrk="1" latinLnBrk="1" hangingPunct="1"/>
              <a:r>
                <a:rPr kumimoji="1" lang="en-US" altLang="ko-KR" sz="1400" b="1" i="0">
                  <a:latin typeface="+mn-lt"/>
                  <a:ea typeface="Gulim" pitchFamily="34" charset="-127"/>
                </a:rPr>
                <a:t>Acceptor</a:t>
              </a:r>
              <a:endParaRPr kumimoji="1" lang="en-US" altLang="ko-KR" sz="1400" i="0">
                <a:latin typeface="+mn-lt"/>
                <a:ea typeface="Gulim" pitchFamily="34" charset="-127"/>
              </a:endParaRPr>
            </a:p>
          </p:txBody>
        </p:sp>
        <p:sp>
          <p:nvSpPr>
            <p:cNvPr id="54" name="Rectangle 19"/>
            <p:cNvSpPr>
              <a:spLocks noChangeArrowheads="1"/>
            </p:cNvSpPr>
            <p:nvPr/>
          </p:nvSpPr>
          <p:spPr bwMode="auto">
            <a:xfrm>
              <a:off x="6477000" y="5410200"/>
              <a:ext cx="1184275" cy="228600"/>
            </a:xfrm>
            <a:prstGeom prst="rect">
              <a:avLst/>
            </a:prstGeom>
            <a:noFill/>
            <a:ln w="9525">
              <a:solidFill>
                <a:schemeClr val="tx1"/>
              </a:solidFill>
              <a:miter lim="800000"/>
              <a:headEnd/>
              <a:tailEnd/>
            </a:ln>
          </p:spPr>
          <p:txBody>
            <a:bodyPr wrap="none" anchor="ctr"/>
            <a:lstStyle/>
            <a:p>
              <a:pPr algn="ctr" eaLnBrk="1" latinLnBrk="1" hangingPunct="1"/>
              <a:r>
                <a:rPr kumimoji="1" lang="en-US" altLang="ko-KR" sz="1400" b="1" i="0">
                  <a:latin typeface="+mn-lt"/>
                  <a:ea typeface="Gulim" pitchFamily="34" charset="-127"/>
                </a:rPr>
                <a:t>Transducer</a:t>
              </a:r>
              <a:endParaRPr kumimoji="1" lang="en-US" altLang="ko-KR" sz="1400" i="0">
                <a:latin typeface="+mn-lt"/>
                <a:ea typeface="Gulim" pitchFamily="34" charset="-127"/>
              </a:endParaRPr>
            </a:p>
          </p:txBody>
        </p:sp>
        <p:sp>
          <p:nvSpPr>
            <p:cNvPr id="55" name="AutoShape 20"/>
            <p:cNvSpPr>
              <a:spLocks noChangeArrowheads="1"/>
            </p:cNvSpPr>
            <p:nvPr/>
          </p:nvSpPr>
          <p:spPr bwMode="auto">
            <a:xfrm>
              <a:off x="5715000" y="4953000"/>
              <a:ext cx="506413" cy="152400"/>
            </a:xfrm>
            <a:prstGeom prst="leftRightArrow">
              <a:avLst>
                <a:gd name="adj1" fmla="val 50000"/>
                <a:gd name="adj2" fmla="val 66458"/>
              </a:avLst>
            </a:prstGeom>
            <a:noFill/>
            <a:ln w="9525">
              <a:solidFill>
                <a:schemeClr val="tx1"/>
              </a:solidFill>
              <a:miter lim="800000"/>
              <a:headEnd/>
              <a:tailEnd/>
            </a:ln>
          </p:spPr>
          <p:txBody>
            <a:bodyPr wrap="none" anchor="ctr"/>
            <a:lstStyle/>
            <a:p>
              <a:endParaRPr lang="es-AR" i="0">
                <a:latin typeface="+mn-lt"/>
              </a:endParaRPr>
            </a:p>
          </p:txBody>
        </p:sp>
        <p:sp>
          <p:nvSpPr>
            <p:cNvPr id="56" name="Rectangle 21"/>
            <p:cNvSpPr>
              <a:spLocks noChangeArrowheads="1"/>
            </p:cNvSpPr>
            <p:nvPr/>
          </p:nvSpPr>
          <p:spPr bwMode="auto">
            <a:xfrm>
              <a:off x="1143000" y="4800600"/>
              <a:ext cx="1031875" cy="457200"/>
            </a:xfrm>
            <a:prstGeom prst="rect">
              <a:avLst/>
            </a:prstGeom>
            <a:noFill/>
            <a:ln w="9525">
              <a:solidFill>
                <a:schemeClr val="tx1"/>
              </a:solidFill>
              <a:miter lim="800000"/>
              <a:headEnd/>
              <a:tailEnd/>
            </a:ln>
          </p:spPr>
          <p:txBody>
            <a:bodyPr wrap="none" anchor="ctr"/>
            <a:lstStyle/>
            <a:p>
              <a:pPr algn="ctr" eaLnBrk="1" latinLnBrk="1" hangingPunct="1"/>
              <a:r>
                <a:rPr kumimoji="1" lang="en-US" altLang="ko-KR" sz="1400" b="1" i="0">
                  <a:latin typeface="+mn-lt"/>
                  <a:ea typeface="Gulim" pitchFamily="34" charset="-127"/>
                </a:rPr>
                <a:t>Circuit </a:t>
              </a:r>
            </a:p>
            <a:p>
              <a:pPr algn="ctr" eaLnBrk="1" latinLnBrk="1" hangingPunct="1"/>
              <a:r>
                <a:rPr kumimoji="1" lang="en-US" altLang="ko-KR" sz="1400" b="1" i="0">
                  <a:latin typeface="+mn-lt"/>
                  <a:ea typeface="Gulim" pitchFamily="34" charset="-127"/>
                </a:rPr>
                <a:t>under test</a:t>
              </a:r>
              <a:endParaRPr kumimoji="1" lang="en-US" altLang="ko-KR" sz="1400" i="0">
                <a:latin typeface="+mn-lt"/>
                <a:ea typeface="Gulim" pitchFamily="34" charset="-127"/>
              </a:endParaRPr>
            </a:p>
          </p:txBody>
        </p:sp>
        <p:sp>
          <p:nvSpPr>
            <p:cNvPr id="57" name="Rectangle 22"/>
            <p:cNvSpPr>
              <a:spLocks noChangeArrowheads="1"/>
            </p:cNvSpPr>
            <p:nvPr/>
          </p:nvSpPr>
          <p:spPr bwMode="auto">
            <a:xfrm>
              <a:off x="2895600" y="4191000"/>
              <a:ext cx="1600200" cy="1600200"/>
            </a:xfrm>
            <a:prstGeom prst="rect">
              <a:avLst/>
            </a:prstGeom>
            <a:noFill/>
            <a:ln w="9525">
              <a:solidFill>
                <a:schemeClr val="tx1"/>
              </a:solidFill>
              <a:prstDash val="dash"/>
              <a:miter lim="800000"/>
              <a:headEnd/>
              <a:tailEnd/>
            </a:ln>
          </p:spPr>
          <p:txBody>
            <a:bodyPr wrap="none" anchor="ctr"/>
            <a:lstStyle/>
            <a:p>
              <a:pPr algn="ctr" eaLnBrk="1" latinLnBrk="1" hangingPunct="1"/>
              <a:endParaRPr kumimoji="1" lang="ko-KR" altLang="ko-KR" sz="1400" i="0">
                <a:latin typeface="+mn-lt"/>
                <a:ea typeface="Gulim" pitchFamily="34" charset="-127"/>
              </a:endParaRPr>
            </a:p>
          </p:txBody>
        </p:sp>
        <p:sp>
          <p:nvSpPr>
            <p:cNvPr id="58" name="Rectangle 23"/>
            <p:cNvSpPr>
              <a:spLocks noChangeArrowheads="1"/>
            </p:cNvSpPr>
            <p:nvPr/>
          </p:nvSpPr>
          <p:spPr bwMode="auto">
            <a:xfrm>
              <a:off x="3124200" y="4343400"/>
              <a:ext cx="1219200" cy="381000"/>
            </a:xfrm>
            <a:prstGeom prst="rect">
              <a:avLst/>
            </a:prstGeom>
            <a:noFill/>
            <a:ln w="9525">
              <a:solidFill>
                <a:schemeClr val="tx1"/>
              </a:solidFill>
              <a:miter lim="800000"/>
              <a:headEnd/>
              <a:tailEnd/>
            </a:ln>
          </p:spPr>
          <p:txBody>
            <a:bodyPr wrap="none" anchor="ctr"/>
            <a:lstStyle/>
            <a:p>
              <a:pPr algn="ctr" eaLnBrk="1" latinLnBrk="1" hangingPunct="1"/>
              <a:r>
                <a:rPr kumimoji="1" lang="en-US" altLang="ko-KR" sz="1400" b="1" i="0">
                  <a:latin typeface="+mn-lt"/>
                  <a:ea typeface="Gulim" pitchFamily="34" charset="-127"/>
                </a:rPr>
                <a:t>Signal </a:t>
              </a:r>
            </a:p>
            <a:p>
              <a:pPr algn="ctr" eaLnBrk="1" latinLnBrk="1" hangingPunct="1"/>
              <a:r>
                <a:rPr kumimoji="1" lang="en-US" altLang="ko-KR" sz="1400" b="1" i="0">
                  <a:latin typeface="+mn-lt"/>
                  <a:ea typeface="Gulim" pitchFamily="34" charset="-127"/>
                </a:rPr>
                <a:t>generator</a:t>
              </a:r>
              <a:endParaRPr kumimoji="1" lang="en-US" altLang="ko-KR" sz="1400" i="0">
                <a:latin typeface="+mn-lt"/>
                <a:ea typeface="Gulim" pitchFamily="34" charset="-127"/>
              </a:endParaRPr>
            </a:p>
          </p:txBody>
        </p:sp>
        <p:sp>
          <p:nvSpPr>
            <p:cNvPr id="59" name="Rectangle 24"/>
            <p:cNvSpPr>
              <a:spLocks noChangeArrowheads="1"/>
            </p:cNvSpPr>
            <p:nvPr/>
          </p:nvSpPr>
          <p:spPr bwMode="auto">
            <a:xfrm>
              <a:off x="3124200" y="4953000"/>
              <a:ext cx="1219200" cy="228600"/>
            </a:xfrm>
            <a:prstGeom prst="rect">
              <a:avLst/>
            </a:prstGeom>
            <a:noFill/>
            <a:ln w="9525">
              <a:solidFill>
                <a:schemeClr val="tx1"/>
              </a:solidFill>
              <a:miter lim="800000"/>
              <a:headEnd/>
              <a:tailEnd/>
            </a:ln>
          </p:spPr>
          <p:txBody>
            <a:bodyPr wrap="none" anchor="ctr"/>
            <a:lstStyle/>
            <a:p>
              <a:pPr algn="ctr" eaLnBrk="1" latinLnBrk="1" hangingPunct="1"/>
              <a:r>
                <a:rPr kumimoji="1" lang="en-US" altLang="ko-KR" sz="1400" b="1" i="0">
                  <a:latin typeface="+mn-lt"/>
                  <a:ea typeface="Gulim" pitchFamily="34" charset="-127"/>
                </a:rPr>
                <a:t>Oscilloscope</a:t>
              </a:r>
              <a:endParaRPr kumimoji="1" lang="en-US" altLang="ko-KR" sz="1400" i="0">
                <a:latin typeface="+mn-lt"/>
                <a:ea typeface="Gulim" pitchFamily="34" charset="-127"/>
              </a:endParaRPr>
            </a:p>
          </p:txBody>
        </p:sp>
        <p:sp>
          <p:nvSpPr>
            <p:cNvPr id="60" name="Rectangle 25"/>
            <p:cNvSpPr>
              <a:spLocks noChangeArrowheads="1"/>
            </p:cNvSpPr>
            <p:nvPr/>
          </p:nvSpPr>
          <p:spPr bwMode="auto">
            <a:xfrm>
              <a:off x="3124200" y="5410200"/>
              <a:ext cx="1219200" cy="228600"/>
            </a:xfrm>
            <a:prstGeom prst="rect">
              <a:avLst/>
            </a:prstGeom>
            <a:noFill/>
            <a:ln w="9525">
              <a:solidFill>
                <a:schemeClr val="tx1"/>
              </a:solidFill>
              <a:miter lim="800000"/>
              <a:headEnd/>
              <a:tailEnd/>
            </a:ln>
          </p:spPr>
          <p:txBody>
            <a:bodyPr wrap="none" anchor="ctr"/>
            <a:lstStyle/>
            <a:p>
              <a:pPr algn="ctr" eaLnBrk="1" latinLnBrk="1" hangingPunct="1"/>
              <a:r>
                <a:rPr kumimoji="1" lang="en-US" altLang="ko-KR" sz="1400" b="1" i="0">
                  <a:latin typeface="+mn-lt"/>
                  <a:ea typeface="Gulim" pitchFamily="34" charset="-127"/>
                </a:rPr>
                <a:t>Voltmeter</a:t>
              </a:r>
              <a:endParaRPr kumimoji="1" lang="en-US" altLang="ko-KR" sz="1400" i="0">
                <a:latin typeface="+mn-lt"/>
                <a:ea typeface="Gulim" pitchFamily="34" charset="-127"/>
              </a:endParaRPr>
            </a:p>
          </p:txBody>
        </p:sp>
        <p:sp>
          <p:nvSpPr>
            <p:cNvPr id="61" name="Line 26"/>
            <p:cNvSpPr>
              <a:spLocks noChangeShapeType="1"/>
            </p:cNvSpPr>
            <p:nvPr/>
          </p:nvSpPr>
          <p:spPr bwMode="auto">
            <a:xfrm flipH="1">
              <a:off x="1676400" y="4572000"/>
              <a:ext cx="1447800" cy="0"/>
            </a:xfrm>
            <a:prstGeom prst="line">
              <a:avLst/>
            </a:prstGeom>
            <a:noFill/>
            <a:ln w="9525">
              <a:solidFill>
                <a:schemeClr val="tx1"/>
              </a:solidFill>
              <a:round/>
              <a:headEnd/>
              <a:tailEnd/>
            </a:ln>
          </p:spPr>
          <p:txBody>
            <a:bodyPr wrap="none" anchor="ctr"/>
            <a:lstStyle/>
            <a:p>
              <a:endParaRPr lang="es-AR" i="0">
                <a:latin typeface="+mn-lt"/>
              </a:endParaRPr>
            </a:p>
          </p:txBody>
        </p:sp>
        <p:sp>
          <p:nvSpPr>
            <p:cNvPr id="62" name="Line 27"/>
            <p:cNvSpPr>
              <a:spLocks noChangeShapeType="1"/>
            </p:cNvSpPr>
            <p:nvPr/>
          </p:nvSpPr>
          <p:spPr bwMode="auto">
            <a:xfrm>
              <a:off x="1676400" y="4572000"/>
              <a:ext cx="0" cy="228600"/>
            </a:xfrm>
            <a:prstGeom prst="line">
              <a:avLst/>
            </a:prstGeom>
            <a:noFill/>
            <a:ln w="9525">
              <a:solidFill>
                <a:schemeClr val="tx1"/>
              </a:solidFill>
              <a:round/>
              <a:headEnd/>
              <a:tailEnd type="triangle" w="med" len="med"/>
            </a:ln>
          </p:spPr>
          <p:txBody>
            <a:bodyPr wrap="none" anchor="ctr"/>
            <a:lstStyle/>
            <a:p>
              <a:endParaRPr lang="es-AR" i="0">
                <a:latin typeface="+mn-lt"/>
              </a:endParaRPr>
            </a:p>
          </p:txBody>
        </p:sp>
        <p:sp>
          <p:nvSpPr>
            <p:cNvPr id="63" name="Line 28"/>
            <p:cNvSpPr>
              <a:spLocks noChangeShapeType="1"/>
            </p:cNvSpPr>
            <p:nvPr/>
          </p:nvSpPr>
          <p:spPr bwMode="auto">
            <a:xfrm>
              <a:off x="2743200" y="5029200"/>
              <a:ext cx="381000" cy="0"/>
            </a:xfrm>
            <a:prstGeom prst="line">
              <a:avLst/>
            </a:prstGeom>
            <a:noFill/>
            <a:ln w="9525">
              <a:solidFill>
                <a:schemeClr val="tx1"/>
              </a:solidFill>
              <a:round/>
              <a:headEnd/>
              <a:tailEnd type="triangle" w="med" len="med"/>
            </a:ln>
          </p:spPr>
          <p:txBody>
            <a:bodyPr wrap="none" anchor="ctr"/>
            <a:lstStyle/>
            <a:p>
              <a:endParaRPr lang="es-AR" i="0">
                <a:latin typeface="+mn-lt"/>
              </a:endParaRPr>
            </a:p>
          </p:txBody>
        </p:sp>
        <p:sp>
          <p:nvSpPr>
            <p:cNvPr id="64" name="Line 29"/>
            <p:cNvSpPr>
              <a:spLocks noChangeShapeType="1"/>
            </p:cNvSpPr>
            <p:nvPr/>
          </p:nvSpPr>
          <p:spPr bwMode="auto">
            <a:xfrm flipV="1">
              <a:off x="2743200" y="4572000"/>
              <a:ext cx="0" cy="457200"/>
            </a:xfrm>
            <a:prstGeom prst="line">
              <a:avLst/>
            </a:prstGeom>
            <a:noFill/>
            <a:ln w="9525">
              <a:solidFill>
                <a:schemeClr val="tx1"/>
              </a:solidFill>
              <a:round/>
              <a:headEnd/>
              <a:tailEnd/>
            </a:ln>
          </p:spPr>
          <p:txBody>
            <a:bodyPr wrap="none" anchor="ctr"/>
            <a:lstStyle/>
            <a:p>
              <a:endParaRPr lang="es-AR" i="0">
                <a:latin typeface="+mn-lt"/>
              </a:endParaRPr>
            </a:p>
          </p:txBody>
        </p:sp>
        <p:sp>
          <p:nvSpPr>
            <p:cNvPr id="65" name="Line 30"/>
            <p:cNvSpPr>
              <a:spLocks noChangeShapeType="1"/>
            </p:cNvSpPr>
            <p:nvPr/>
          </p:nvSpPr>
          <p:spPr bwMode="auto">
            <a:xfrm>
              <a:off x="1600200" y="5257800"/>
              <a:ext cx="0" cy="304800"/>
            </a:xfrm>
            <a:prstGeom prst="line">
              <a:avLst/>
            </a:prstGeom>
            <a:noFill/>
            <a:ln w="9525">
              <a:solidFill>
                <a:schemeClr val="tx1"/>
              </a:solidFill>
              <a:round/>
              <a:headEnd/>
              <a:tailEnd/>
            </a:ln>
          </p:spPr>
          <p:txBody>
            <a:bodyPr wrap="none" anchor="ctr"/>
            <a:lstStyle/>
            <a:p>
              <a:endParaRPr lang="es-AR" i="0">
                <a:latin typeface="+mn-lt"/>
              </a:endParaRPr>
            </a:p>
          </p:txBody>
        </p:sp>
        <p:sp>
          <p:nvSpPr>
            <p:cNvPr id="66" name="Line 31"/>
            <p:cNvSpPr>
              <a:spLocks noChangeShapeType="1"/>
            </p:cNvSpPr>
            <p:nvPr/>
          </p:nvSpPr>
          <p:spPr bwMode="auto">
            <a:xfrm>
              <a:off x="1600200" y="5562600"/>
              <a:ext cx="1524000" cy="0"/>
            </a:xfrm>
            <a:prstGeom prst="line">
              <a:avLst/>
            </a:prstGeom>
            <a:noFill/>
            <a:ln w="9525">
              <a:solidFill>
                <a:schemeClr val="tx1"/>
              </a:solidFill>
              <a:round/>
              <a:headEnd/>
              <a:tailEnd type="triangle" w="med" len="med"/>
            </a:ln>
          </p:spPr>
          <p:txBody>
            <a:bodyPr wrap="none" anchor="ctr"/>
            <a:lstStyle/>
            <a:p>
              <a:endParaRPr lang="es-AR" i="0">
                <a:latin typeface="+mn-lt"/>
              </a:endParaRPr>
            </a:p>
          </p:txBody>
        </p:sp>
        <p:sp>
          <p:nvSpPr>
            <p:cNvPr id="67" name="Line 32"/>
            <p:cNvSpPr>
              <a:spLocks noChangeShapeType="1"/>
            </p:cNvSpPr>
            <p:nvPr/>
          </p:nvSpPr>
          <p:spPr bwMode="auto">
            <a:xfrm flipV="1">
              <a:off x="2743200" y="5105400"/>
              <a:ext cx="0" cy="457200"/>
            </a:xfrm>
            <a:prstGeom prst="line">
              <a:avLst/>
            </a:prstGeom>
            <a:noFill/>
            <a:ln w="9525">
              <a:solidFill>
                <a:schemeClr val="tx1"/>
              </a:solidFill>
              <a:round/>
              <a:headEnd/>
              <a:tailEnd/>
            </a:ln>
          </p:spPr>
          <p:txBody>
            <a:bodyPr wrap="none" anchor="ctr"/>
            <a:lstStyle/>
            <a:p>
              <a:endParaRPr lang="es-AR" i="0">
                <a:latin typeface="+mn-lt"/>
              </a:endParaRPr>
            </a:p>
          </p:txBody>
        </p:sp>
        <p:sp>
          <p:nvSpPr>
            <p:cNvPr id="68" name="Line 33"/>
            <p:cNvSpPr>
              <a:spLocks noChangeShapeType="1"/>
            </p:cNvSpPr>
            <p:nvPr/>
          </p:nvSpPr>
          <p:spPr bwMode="auto">
            <a:xfrm>
              <a:off x="2743200" y="5105400"/>
              <a:ext cx="381000" cy="0"/>
            </a:xfrm>
            <a:prstGeom prst="line">
              <a:avLst/>
            </a:prstGeom>
            <a:noFill/>
            <a:ln w="9525">
              <a:solidFill>
                <a:schemeClr val="tx1"/>
              </a:solidFill>
              <a:round/>
              <a:headEnd/>
              <a:tailEnd type="triangle" w="med" len="med"/>
            </a:ln>
          </p:spPr>
          <p:txBody>
            <a:bodyPr wrap="none" anchor="ctr"/>
            <a:lstStyle/>
            <a:p>
              <a:endParaRPr lang="es-AR" i="0">
                <a:latin typeface="+mn-lt"/>
              </a:endParaRPr>
            </a:p>
          </p:txBody>
        </p:sp>
        <p:sp>
          <p:nvSpPr>
            <p:cNvPr id="69" name="Text Box 34"/>
            <p:cNvSpPr txBox="1">
              <a:spLocks noChangeArrowheads="1"/>
            </p:cNvSpPr>
            <p:nvPr/>
          </p:nvSpPr>
          <p:spPr bwMode="auto">
            <a:xfrm>
              <a:off x="2772645" y="5789712"/>
              <a:ext cx="1861985" cy="307777"/>
            </a:xfrm>
            <a:prstGeom prst="rect">
              <a:avLst/>
            </a:prstGeom>
            <a:noFill/>
            <a:ln w="9525">
              <a:noFill/>
              <a:miter lim="800000"/>
              <a:headEnd/>
              <a:tailEnd/>
            </a:ln>
          </p:spPr>
          <p:txBody>
            <a:bodyPr wrap="none" anchor="ctr">
              <a:spAutoFit/>
            </a:bodyPr>
            <a:lstStyle/>
            <a:p>
              <a:pPr algn="ctr" eaLnBrk="1" latinLnBrk="1" hangingPunct="1"/>
              <a:r>
                <a:rPr kumimoji="1" lang="ko-KR" altLang="en-US" sz="1400" i="0">
                  <a:latin typeface="+mn-lt"/>
                  <a:ea typeface="Gulim" pitchFamily="34" charset="-127"/>
                </a:rPr>
                <a:t>&lt; </a:t>
              </a:r>
              <a:r>
                <a:rPr kumimoji="1" lang="en-US" altLang="ko-KR" sz="1400" i="0">
                  <a:latin typeface="+mn-lt"/>
                  <a:ea typeface="Gulim" pitchFamily="34" charset="-127"/>
                </a:rPr>
                <a:t>Experiment Devices &gt;</a:t>
              </a:r>
            </a:p>
          </p:txBody>
        </p:sp>
        <p:sp>
          <p:nvSpPr>
            <p:cNvPr id="70" name="Text Box 35"/>
            <p:cNvSpPr txBox="1">
              <a:spLocks noChangeArrowheads="1"/>
            </p:cNvSpPr>
            <p:nvPr/>
          </p:nvSpPr>
          <p:spPr bwMode="auto">
            <a:xfrm>
              <a:off x="6096000" y="5791200"/>
              <a:ext cx="1928813" cy="304800"/>
            </a:xfrm>
            <a:prstGeom prst="rect">
              <a:avLst/>
            </a:prstGeom>
            <a:noFill/>
            <a:ln w="9525">
              <a:noFill/>
              <a:miter lim="800000"/>
              <a:headEnd/>
              <a:tailEnd/>
            </a:ln>
          </p:spPr>
          <p:txBody>
            <a:bodyPr wrap="none" anchor="ctr">
              <a:spAutoFit/>
            </a:bodyPr>
            <a:lstStyle/>
            <a:p>
              <a:pPr algn="ctr" eaLnBrk="1" latinLnBrk="1" hangingPunct="1"/>
              <a:r>
                <a:rPr kumimoji="1" lang="ko-KR" altLang="en-US" sz="1400" i="0">
                  <a:latin typeface="+mn-lt"/>
                  <a:ea typeface="Gulim" pitchFamily="34" charset="-127"/>
                </a:rPr>
                <a:t>&lt; </a:t>
              </a:r>
              <a:r>
                <a:rPr kumimoji="1" lang="en-US" altLang="ko-KR" sz="1400" i="0">
                  <a:latin typeface="+mn-lt"/>
                  <a:ea typeface="Gulim" pitchFamily="34" charset="-127"/>
                </a:rPr>
                <a:t>Experimental Frame &gt;</a:t>
              </a:r>
            </a:p>
          </p:txBody>
        </p:sp>
      </p:grpSp>
    </p:spTree>
    <p:extLst>
      <p:ext uri="{BB962C8B-B14F-4D97-AF65-F5344CB8AC3E}">
        <p14:creationId xmlns:p14="http://schemas.microsoft.com/office/powerpoint/2010/main" val="1766933763"/>
      </p:ext>
    </p:extLst>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990600" y="838200"/>
            <a:ext cx="8001000" cy="4343400"/>
          </a:xfrm>
          <a:prstGeom prst="rect">
            <a:avLst/>
          </a:prstGeom>
          <a:noFill/>
          <a:ln w="9525">
            <a:noFill/>
            <a:miter lim="800000"/>
            <a:headEnd/>
            <a:tailEnd/>
          </a:ln>
        </p:spPr>
        <p:txBody>
          <a:bodyPr/>
          <a:lstStyle/>
          <a:p>
            <a:pPr marL="342900" indent="-342900">
              <a:spcBef>
                <a:spcPct val="20000"/>
              </a:spcBef>
              <a:buClr>
                <a:schemeClr val="accent1"/>
              </a:buClr>
              <a:buSzPct val="70000"/>
              <a:buFont typeface="Monotype Sorts" pitchFamily="2" charset="2"/>
              <a:buChar char="n"/>
            </a:pPr>
            <a:endParaRPr kumimoji="1" lang="en-US" altLang="ko-KR" i="0" dirty="0">
              <a:latin typeface="Arial" pitchFamily="34" charset="0"/>
              <a:ea typeface="Gulim" pitchFamily="34" charset="-127"/>
              <a:sym typeface="Monotype Sorts" pitchFamily="2" charset="2"/>
            </a:endParaRPr>
          </a:p>
        </p:txBody>
      </p:sp>
      <p:sp>
        <p:nvSpPr>
          <p:cNvPr id="30723" name="Rectangle 3"/>
          <p:cNvSpPr>
            <a:spLocks noChangeArrowheads="1"/>
          </p:cNvSpPr>
          <p:nvPr/>
        </p:nvSpPr>
        <p:spPr bwMode="auto">
          <a:xfrm>
            <a:off x="1473202" y="3883025"/>
            <a:ext cx="1981200" cy="550863"/>
          </a:xfrm>
          <a:prstGeom prst="rect">
            <a:avLst/>
          </a:prstGeom>
          <a:noFill/>
          <a:ln w="9525">
            <a:solidFill>
              <a:schemeClr val="tx1"/>
            </a:solidFill>
            <a:miter lim="800000"/>
            <a:headEnd/>
            <a:tailEnd/>
          </a:ln>
        </p:spPr>
        <p:txBody>
          <a:bodyPr wrap="none" anchor="ctr"/>
          <a:lstStyle/>
          <a:p>
            <a:pPr algn="ctr" eaLnBrk="1" latinLnBrk="1" hangingPunct="1"/>
            <a:r>
              <a:rPr kumimoji="1" lang="en-US" altLang="ko-KR" sz="1200" b="1" i="0">
                <a:latin typeface="+mn-lt"/>
                <a:ea typeface="Gulim" pitchFamily="34" charset="-127"/>
              </a:rPr>
              <a:t>SYSTEM</a:t>
            </a:r>
            <a:endParaRPr kumimoji="1" lang="en-US" altLang="ko-KR" sz="1400" i="0">
              <a:latin typeface="+mn-lt"/>
              <a:ea typeface="Gulim" pitchFamily="34" charset="-127"/>
            </a:endParaRPr>
          </a:p>
        </p:txBody>
      </p:sp>
      <p:sp>
        <p:nvSpPr>
          <p:cNvPr id="30724" name="Rectangle 4"/>
          <p:cNvSpPr>
            <a:spLocks noChangeArrowheads="1"/>
          </p:cNvSpPr>
          <p:nvPr/>
        </p:nvSpPr>
        <p:spPr bwMode="auto">
          <a:xfrm>
            <a:off x="1077914" y="5092700"/>
            <a:ext cx="1187450" cy="549275"/>
          </a:xfrm>
          <a:prstGeom prst="rect">
            <a:avLst/>
          </a:prstGeom>
          <a:noFill/>
          <a:ln w="9525">
            <a:solidFill>
              <a:schemeClr val="tx1"/>
            </a:solidFill>
            <a:miter lim="800000"/>
            <a:headEnd/>
            <a:tailEnd/>
          </a:ln>
        </p:spPr>
        <p:txBody>
          <a:bodyPr wrap="none" anchor="ctr"/>
          <a:lstStyle/>
          <a:p>
            <a:pPr algn="ctr" eaLnBrk="1" latinLnBrk="1" hangingPunct="1"/>
            <a:r>
              <a:rPr kumimoji="1" lang="en-US" altLang="ko-KR" sz="1200" b="1" i="0">
                <a:latin typeface="+mn-lt"/>
                <a:ea typeface="Gulim" pitchFamily="34" charset="-127"/>
              </a:rPr>
              <a:t>MODEL1</a:t>
            </a:r>
            <a:endParaRPr kumimoji="1" lang="en-US" altLang="ko-KR" sz="1400" i="0">
              <a:latin typeface="+mn-lt"/>
              <a:ea typeface="Gulim" pitchFamily="34" charset="-127"/>
            </a:endParaRPr>
          </a:p>
        </p:txBody>
      </p:sp>
      <p:sp>
        <p:nvSpPr>
          <p:cNvPr id="30725" name="Rectangle 5"/>
          <p:cNvSpPr>
            <a:spLocks noChangeArrowheads="1"/>
          </p:cNvSpPr>
          <p:nvPr/>
        </p:nvSpPr>
        <p:spPr bwMode="auto">
          <a:xfrm>
            <a:off x="2760664" y="5092700"/>
            <a:ext cx="1189038" cy="549275"/>
          </a:xfrm>
          <a:prstGeom prst="rect">
            <a:avLst/>
          </a:prstGeom>
          <a:noFill/>
          <a:ln w="9525">
            <a:solidFill>
              <a:schemeClr val="tx1"/>
            </a:solidFill>
            <a:miter lim="800000"/>
            <a:headEnd/>
            <a:tailEnd/>
          </a:ln>
        </p:spPr>
        <p:txBody>
          <a:bodyPr wrap="none" anchor="ctr"/>
          <a:lstStyle/>
          <a:p>
            <a:pPr algn="ctr" eaLnBrk="1" latinLnBrk="1" hangingPunct="1"/>
            <a:r>
              <a:rPr kumimoji="1" lang="en-US" altLang="ko-KR" sz="1200" b="1" i="0">
                <a:latin typeface="+mn-lt"/>
                <a:ea typeface="Gulim" pitchFamily="34" charset="-127"/>
              </a:rPr>
              <a:t>MODEL2</a:t>
            </a:r>
            <a:endParaRPr kumimoji="1" lang="en-US" altLang="ko-KR" sz="1400" i="0">
              <a:latin typeface="+mn-lt"/>
              <a:ea typeface="Gulim" pitchFamily="34" charset="-127"/>
            </a:endParaRPr>
          </a:p>
        </p:txBody>
      </p:sp>
      <p:sp>
        <p:nvSpPr>
          <p:cNvPr id="30726" name="Line 6"/>
          <p:cNvSpPr>
            <a:spLocks noChangeShapeType="1"/>
          </p:cNvSpPr>
          <p:nvPr/>
        </p:nvSpPr>
        <p:spPr bwMode="auto">
          <a:xfrm>
            <a:off x="1673227" y="4433888"/>
            <a:ext cx="0" cy="658812"/>
          </a:xfrm>
          <a:prstGeom prst="line">
            <a:avLst/>
          </a:prstGeom>
          <a:noFill/>
          <a:ln w="9525">
            <a:solidFill>
              <a:schemeClr val="tx1"/>
            </a:solidFill>
            <a:round/>
            <a:headEnd/>
            <a:tailEnd type="triangle" w="med" len="med"/>
          </a:ln>
        </p:spPr>
        <p:txBody>
          <a:bodyPr wrap="none" anchor="ctr"/>
          <a:lstStyle/>
          <a:p>
            <a:endParaRPr lang="es-AR">
              <a:latin typeface="+mn-lt"/>
            </a:endParaRPr>
          </a:p>
        </p:txBody>
      </p:sp>
      <p:sp>
        <p:nvSpPr>
          <p:cNvPr id="30727" name="Line 7"/>
          <p:cNvSpPr>
            <a:spLocks noChangeShapeType="1"/>
          </p:cNvSpPr>
          <p:nvPr/>
        </p:nvSpPr>
        <p:spPr bwMode="auto">
          <a:xfrm>
            <a:off x="2068514" y="4433888"/>
            <a:ext cx="0" cy="658812"/>
          </a:xfrm>
          <a:prstGeom prst="line">
            <a:avLst/>
          </a:prstGeom>
          <a:noFill/>
          <a:ln w="9525">
            <a:solidFill>
              <a:schemeClr val="tx1"/>
            </a:solidFill>
            <a:round/>
            <a:headEnd/>
            <a:tailEnd type="triangle" w="med" len="med"/>
          </a:ln>
        </p:spPr>
        <p:txBody>
          <a:bodyPr wrap="none" anchor="ctr"/>
          <a:lstStyle/>
          <a:p>
            <a:endParaRPr lang="es-AR">
              <a:latin typeface="+mn-lt"/>
            </a:endParaRPr>
          </a:p>
        </p:txBody>
      </p:sp>
      <p:sp>
        <p:nvSpPr>
          <p:cNvPr id="30728" name="Line 8"/>
          <p:cNvSpPr>
            <a:spLocks noChangeShapeType="1"/>
          </p:cNvSpPr>
          <p:nvPr/>
        </p:nvSpPr>
        <p:spPr bwMode="auto">
          <a:xfrm>
            <a:off x="2959102" y="4433888"/>
            <a:ext cx="0" cy="658812"/>
          </a:xfrm>
          <a:prstGeom prst="line">
            <a:avLst/>
          </a:prstGeom>
          <a:noFill/>
          <a:ln w="9525">
            <a:solidFill>
              <a:schemeClr val="tx1"/>
            </a:solidFill>
            <a:round/>
            <a:headEnd/>
            <a:tailEnd type="triangle" w="med" len="med"/>
          </a:ln>
        </p:spPr>
        <p:txBody>
          <a:bodyPr wrap="none" anchor="ctr"/>
          <a:lstStyle/>
          <a:p>
            <a:endParaRPr lang="es-AR">
              <a:latin typeface="+mn-lt"/>
            </a:endParaRPr>
          </a:p>
        </p:txBody>
      </p:sp>
      <p:sp>
        <p:nvSpPr>
          <p:cNvPr id="30729" name="Line 9"/>
          <p:cNvSpPr>
            <a:spLocks noChangeShapeType="1"/>
          </p:cNvSpPr>
          <p:nvPr/>
        </p:nvSpPr>
        <p:spPr bwMode="auto">
          <a:xfrm>
            <a:off x="3354389" y="4433888"/>
            <a:ext cx="0" cy="658812"/>
          </a:xfrm>
          <a:prstGeom prst="line">
            <a:avLst/>
          </a:prstGeom>
          <a:noFill/>
          <a:ln w="9525">
            <a:solidFill>
              <a:schemeClr val="tx1"/>
            </a:solidFill>
            <a:round/>
            <a:headEnd/>
            <a:tailEnd type="triangle" w="med" len="med"/>
          </a:ln>
        </p:spPr>
        <p:txBody>
          <a:bodyPr wrap="none" anchor="ctr"/>
          <a:lstStyle/>
          <a:p>
            <a:endParaRPr lang="es-AR">
              <a:latin typeface="+mn-lt"/>
            </a:endParaRPr>
          </a:p>
        </p:txBody>
      </p:sp>
      <p:sp>
        <p:nvSpPr>
          <p:cNvPr id="30730" name="Line 10"/>
          <p:cNvSpPr>
            <a:spLocks noChangeShapeType="1"/>
          </p:cNvSpPr>
          <p:nvPr/>
        </p:nvSpPr>
        <p:spPr bwMode="auto">
          <a:xfrm>
            <a:off x="1274764" y="4687888"/>
            <a:ext cx="2674938" cy="0"/>
          </a:xfrm>
          <a:prstGeom prst="line">
            <a:avLst/>
          </a:prstGeom>
          <a:noFill/>
          <a:ln w="19050">
            <a:solidFill>
              <a:schemeClr val="tx1"/>
            </a:solidFill>
            <a:prstDash val="lgDash"/>
            <a:round/>
            <a:headEnd/>
            <a:tailEnd/>
          </a:ln>
        </p:spPr>
        <p:txBody>
          <a:bodyPr wrap="none" anchor="ctr"/>
          <a:lstStyle/>
          <a:p>
            <a:endParaRPr lang="es-AR">
              <a:latin typeface="+mn-lt"/>
            </a:endParaRPr>
          </a:p>
        </p:txBody>
      </p:sp>
      <p:sp>
        <p:nvSpPr>
          <p:cNvPr id="30731" name="Text Box 11"/>
          <p:cNvSpPr txBox="1">
            <a:spLocks noChangeArrowheads="1"/>
          </p:cNvSpPr>
          <p:nvPr/>
        </p:nvSpPr>
        <p:spPr bwMode="auto">
          <a:xfrm>
            <a:off x="3919539" y="4543425"/>
            <a:ext cx="760273" cy="276999"/>
          </a:xfrm>
          <a:prstGeom prst="rect">
            <a:avLst/>
          </a:prstGeom>
          <a:noFill/>
          <a:ln w="9525">
            <a:noFill/>
            <a:miter lim="800000"/>
            <a:headEnd/>
            <a:tailEnd/>
          </a:ln>
        </p:spPr>
        <p:txBody>
          <a:bodyPr wrap="none">
            <a:spAutoFit/>
          </a:bodyPr>
          <a:lstStyle/>
          <a:p>
            <a:pPr eaLnBrk="1" latinLnBrk="1" hangingPunct="1"/>
            <a:r>
              <a:rPr kumimoji="1" lang="en-US" altLang="ko-KR" sz="1200" b="1" i="0">
                <a:latin typeface="+mn-lt"/>
                <a:ea typeface="Gulim" pitchFamily="34" charset="-127"/>
              </a:rPr>
              <a:t>Objective</a:t>
            </a:r>
            <a:endParaRPr kumimoji="1" lang="en-US" altLang="ko-KR" sz="1400" b="1" i="0">
              <a:latin typeface="+mn-lt"/>
              <a:ea typeface="Gulim" pitchFamily="34" charset="-127"/>
            </a:endParaRPr>
          </a:p>
        </p:txBody>
      </p:sp>
      <p:sp>
        <p:nvSpPr>
          <p:cNvPr id="30732" name="Line 12"/>
          <p:cNvSpPr>
            <a:spLocks noChangeShapeType="1"/>
          </p:cNvSpPr>
          <p:nvPr/>
        </p:nvSpPr>
        <p:spPr bwMode="auto">
          <a:xfrm>
            <a:off x="1673227" y="3554413"/>
            <a:ext cx="0" cy="328612"/>
          </a:xfrm>
          <a:prstGeom prst="line">
            <a:avLst/>
          </a:prstGeom>
          <a:noFill/>
          <a:ln w="9525">
            <a:solidFill>
              <a:schemeClr val="tx1"/>
            </a:solidFill>
            <a:round/>
            <a:headEnd/>
            <a:tailEnd type="triangle" w="med" len="med"/>
          </a:ln>
        </p:spPr>
        <p:txBody>
          <a:bodyPr wrap="none" anchor="ctr"/>
          <a:lstStyle/>
          <a:p>
            <a:endParaRPr lang="es-AR">
              <a:latin typeface="+mn-lt"/>
            </a:endParaRPr>
          </a:p>
        </p:txBody>
      </p:sp>
      <p:sp>
        <p:nvSpPr>
          <p:cNvPr id="30733" name="Line 13"/>
          <p:cNvSpPr>
            <a:spLocks noChangeShapeType="1"/>
          </p:cNvSpPr>
          <p:nvPr/>
        </p:nvSpPr>
        <p:spPr bwMode="auto">
          <a:xfrm>
            <a:off x="2165352" y="3554413"/>
            <a:ext cx="0" cy="328612"/>
          </a:xfrm>
          <a:prstGeom prst="line">
            <a:avLst/>
          </a:prstGeom>
          <a:noFill/>
          <a:ln w="9525">
            <a:solidFill>
              <a:schemeClr val="tx1"/>
            </a:solidFill>
            <a:round/>
            <a:headEnd/>
            <a:tailEnd type="triangle" w="med" len="med"/>
          </a:ln>
        </p:spPr>
        <p:txBody>
          <a:bodyPr wrap="none" anchor="ctr"/>
          <a:lstStyle/>
          <a:p>
            <a:endParaRPr lang="es-AR">
              <a:latin typeface="+mn-lt"/>
            </a:endParaRPr>
          </a:p>
        </p:txBody>
      </p:sp>
      <p:sp>
        <p:nvSpPr>
          <p:cNvPr id="30734" name="Line 14"/>
          <p:cNvSpPr>
            <a:spLocks noChangeShapeType="1"/>
          </p:cNvSpPr>
          <p:nvPr/>
        </p:nvSpPr>
        <p:spPr bwMode="auto">
          <a:xfrm>
            <a:off x="2760664" y="3554413"/>
            <a:ext cx="0" cy="328612"/>
          </a:xfrm>
          <a:prstGeom prst="line">
            <a:avLst/>
          </a:prstGeom>
          <a:noFill/>
          <a:ln w="9525">
            <a:solidFill>
              <a:schemeClr val="tx1"/>
            </a:solidFill>
            <a:round/>
            <a:headEnd/>
            <a:tailEnd type="triangle" w="med" len="med"/>
          </a:ln>
        </p:spPr>
        <p:txBody>
          <a:bodyPr wrap="none" anchor="ctr"/>
          <a:lstStyle/>
          <a:p>
            <a:endParaRPr lang="es-AR">
              <a:latin typeface="+mn-lt"/>
            </a:endParaRPr>
          </a:p>
        </p:txBody>
      </p:sp>
      <p:sp>
        <p:nvSpPr>
          <p:cNvPr id="30735" name="Line 15"/>
          <p:cNvSpPr>
            <a:spLocks noChangeShapeType="1"/>
          </p:cNvSpPr>
          <p:nvPr/>
        </p:nvSpPr>
        <p:spPr bwMode="auto">
          <a:xfrm>
            <a:off x="3255964" y="3554413"/>
            <a:ext cx="0" cy="328612"/>
          </a:xfrm>
          <a:prstGeom prst="line">
            <a:avLst/>
          </a:prstGeom>
          <a:noFill/>
          <a:ln w="9525">
            <a:solidFill>
              <a:schemeClr val="tx1"/>
            </a:solidFill>
            <a:round/>
            <a:headEnd/>
            <a:tailEnd type="triangle" w="med" len="med"/>
          </a:ln>
        </p:spPr>
        <p:txBody>
          <a:bodyPr wrap="none" anchor="ctr"/>
          <a:lstStyle/>
          <a:p>
            <a:endParaRPr lang="es-AR">
              <a:latin typeface="+mn-lt"/>
            </a:endParaRPr>
          </a:p>
        </p:txBody>
      </p:sp>
      <p:sp>
        <p:nvSpPr>
          <p:cNvPr id="30736" name="Text Box 16"/>
          <p:cNvSpPr txBox="1">
            <a:spLocks noChangeArrowheads="1"/>
          </p:cNvSpPr>
          <p:nvPr/>
        </p:nvSpPr>
        <p:spPr bwMode="auto">
          <a:xfrm>
            <a:off x="1452564" y="3276600"/>
            <a:ext cx="2032000" cy="274638"/>
          </a:xfrm>
          <a:prstGeom prst="rect">
            <a:avLst/>
          </a:prstGeom>
          <a:noFill/>
          <a:ln w="9525">
            <a:noFill/>
            <a:miter lim="800000"/>
            <a:headEnd/>
            <a:tailEnd/>
          </a:ln>
        </p:spPr>
        <p:txBody>
          <a:bodyPr wrap="none">
            <a:spAutoFit/>
          </a:bodyPr>
          <a:lstStyle/>
          <a:p>
            <a:pPr eaLnBrk="1" latinLnBrk="1" hangingPunct="1"/>
            <a:r>
              <a:rPr kumimoji="1" lang="en-US" altLang="ko-KR" sz="1200" b="1" i="0">
                <a:ea typeface="Gulim" pitchFamily="34" charset="-127"/>
              </a:rPr>
              <a:t>Q</a:t>
            </a:r>
            <a:r>
              <a:rPr kumimoji="1" lang="en-US" altLang="ko-KR" sz="1200" i="0">
                <a:ea typeface="Gulim" pitchFamily="34" charset="-127"/>
              </a:rPr>
              <a:t>1       </a:t>
            </a:r>
            <a:r>
              <a:rPr kumimoji="1" lang="en-US" altLang="ko-KR" sz="1200" b="1" i="0">
                <a:ea typeface="Gulim" pitchFamily="34" charset="-127"/>
              </a:rPr>
              <a:t>Q</a:t>
            </a:r>
            <a:r>
              <a:rPr kumimoji="1" lang="en-US" altLang="ko-KR" sz="1200" i="0">
                <a:ea typeface="Gulim" pitchFamily="34" charset="-127"/>
              </a:rPr>
              <a:t>2          </a:t>
            </a:r>
            <a:r>
              <a:rPr kumimoji="1" lang="en-US" altLang="ko-KR" sz="1200" b="1" i="0">
                <a:ea typeface="Gulim" pitchFamily="34" charset="-127"/>
              </a:rPr>
              <a:t>Q</a:t>
            </a:r>
            <a:r>
              <a:rPr kumimoji="1" lang="en-US" altLang="ko-KR" sz="1200" i="0">
                <a:ea typeface="Gulim" pitchFamily="34" charset="-127"/>
              </a:rPr>
              <a:t>3           </a:t>
            </a:r>
            <a:r>
              <a:rPr kumimoji="1" lang="en-US" altLang="ko-KR" sz="1200" b="1" i="0">
                <a:ea typeface="Gulim" pitchFamily="34" charset="-127"/>
              </a:rPr>
              <a:t>Q</a:t>
            </a:r>
            <a:r>
              <a:rPr kumimoji="1" lang="en-US" altLang="ko-KR" sz="1200" i="0">
                <a:ea typeface="Gulim" pitchFamily="34" charset="-127"/>
              </a:rPr>
              <a:t>4</a:t>
            </a:r>
          </a:p>
        </p:txBody>
      </p:sp>
      <p:sp>
        <p:nvSpPr>
          <p:cNvPr id="30737" name="Text Box 17"/>
          <p:cNvSpPr txBox="1">
            <a:spLocks noChangeArrowheads="1"/>
          </p:cNvSpPr>
          <p:nvPr/>
        </p:nvSpPr>
        <p:spPr bwMode="auto">
          <a:xfrm>
            <a:off x="1163639" y="4700588"/>
            <a:ext cx="944489" cy="307777"/>
          </a:xfrm>
          <a:prstGeom prst="rect">
            <a:avLst/>
          </a:prstGeom>
          <a:noFill/>
          <a:ln w="9525">
            <a:noFill/>
            <a:miter lim="800000"/>
            <a:headEnd/>
            <a:tailEnd/>
          </a:ln>
        </p:spPr>
        <p:txBody>
          <a:bodyPr wrap="none">
            <a:spAutoFit/>
          </a:bodyPr>
          <a:lstStyle/>
          <a:p>
            <a:pPr eaLnBrk="1" latinLnBrk="1" hangingPunct="1"/>
            <a:r>
              <a:rPr kumimoji="1" lang="ko-KR" altLang="ko-KR" sz="1400" i="0">
                <a:latin typeface="+mn-lt"/>
                <a:ea typeface="Gulim" pitchFamily="34" charset="-127"/>
              </a:rPr>
              <a:t> </a:t>
            </a:r>
            <a:r>
              <a:rPr kumimoji="1" lang="en-US" altLang="ko-KR" sz="1200" b="1" i="0">
                <a:latin typeface="+mn-lt"/>
                <a:ea typeface="Gulim" pitchFamily="34" charset="-127"/>
              </a:rPr>
              <a:t>Q</a:t>
            </a:r>
            <a:r>
              <a:rPr kumimoji="1" lang="en-US" altLang="ko-KR" sz="1200" i="0">
                <a:latin typeface="+mn-lt"/>
                <a:ea typeface="Gulim" pitchFamily="34" charset="-127"/>
              </a:rPr>
              <a:t>1</a:t>
            </a:r>
            <a:r>
              <a:rPr kumimoji="1" lang="en-US" altLang="ko-KR" sz="1400" i="0">
                <a:latin typeface="+mn-lt"/>
                <a:ea typeface="Gulim" pitchFamily="34" charset="-127"/>
              </a:rPr>
              <a:t>         </a:t>
            </a:r>
            <a:r>
              <a:rPr kumimoji="1" lang="en-US" altLang="ko-KR" sz="1200" b="1" i="0">
                <a:latin typeface="+mn-lt"/>
                <a:ea typeface="Gulim" pitchFamily="34" charset="-127"/>
              </a:rPr>
              <a:t>Q</a:t>
            </a:r>
            <a:r>
              <a:rPr kumimoji="1" lang="en-US" altLang="ko-KR" sz="1200" i="0">
                <a:latin typeface="+mn-lt"/>
                <a:ea typeface="Gulim" pitchFamily="34" charset="-127"/>
              </a:rPr>
              <a:t>2</a:t>
            </a:r>
            <a:endParaRPr kumimoji="1" lang="ko-KR" altLang="en-US" sz="1400" i="0">
              <a:latin typeface="+mn-lt"/>
              <a:ea typeface="Gulim" pitchFamily="34" charset="-127"/>
            </a:endParaRPr>
          </a:p>
        </p:txBody>
      </p:sp>
      <p:sp>
        <p:nvSpPr>
          <p:cNvPr id="30738" name="Text Box 18"/>
          <p:cNvSpPr txBox="1">
            <a:spLocks noChangeArrowheads="1"/>
          </p:cNvSpPr>
          <p:nvPr/>
        </p:nvSpPr>
        <p:spPr bwMode="auto">
          <a:xfrm>
            <a:off x="2463802" y="4749800"/>
            <a:ext cx="896399" cy="276999"/>
          </a:xfrm>
          <a:prstGeom prst="rect">
            <a:avLst/>
          </a:prstGeom>
          <a:noFill/>
          <a:ln w="9525">
            <a:noFill/>
            <a:miter lim="800000"/>
            <a:headEnd/>
            <a:tailEnd/>
          </a:ln>
        </p:spPr>
        <p:txBody>
          <a:bodyPr wrap="none">
            <a:spAutoFit/>
          </a:bodyPr>
          <a:lstStyle/>
          <a:p>
            <a:pPr eaLnBrk="1" latinLnBrk="1" hangingPunct="1"/>
            <a:r>
              <a:rPr kumimoji="1" lang="ko-KR" altLang="ko-KR" sz="1200" i="0">
                <a:latin typeface="+mn-lt"/>
                <a:ea typeface="Gulim" pitchFamily="34" charset="-127"/>
              </a:rPr>
              <a:t> </a:t>
            </a:r>
            <a:r>
              <a:rPr kumimoji="1" lang="en-US" altLang="ko-KR" sz="1200" b="1" i="0">
                <a:latin typeface="+mn-lt"/>
                <a:ea typeface="Gulim" pitchFamily="34" charset="-127"/>
              </a:rPr>
              <a:t>Q</a:t>
            </a:r>
            <a:r>
              <a:rPr kumimoji="1" lang="en-US" altLang="ko-KR" sz="1200" i="0">
                <a:latin typeface="+mn-lt"/>
                <a:ea typeface="Gulim" pitchFamily="34" charset="-127"/>
              </a:rPr>
              <a:t>3         </a:t>
            </a:r>
            <a:r>
              <a:rPr kumimoji="1" lang="en-US" altLang="ko-KR" sz="1200" b="1" i="0">
                <a:latin typeface="+mn-lt"/>
                <a:ea typeface="Gulim" pitchFamily="34" charset="-127"/>
              </a:rPr>
              <a:t>Q</a:t>
            </a:r>
            <a:r>
              <a:rPr kumimoji="1" lang="en-US" altLang="ko-KR" sz="1200" i="0">
                <a:latin typeface="+mn-lt"/>
                <a:ea typeface="Gulim" pitchFamily="34" charset="-127"/>
              </a:rPr>
              <a:t>4</a:t>
            </a:r>
            <a:endParaRPr kumimoji="1" lang="ko-KR" altLang="en-US" sz="1200" i="0">
              <a:latin typeface="+mn-lt"/>
              <a:ea typeface="Gulim" pitchFamily="34" charset="-127"/>
            </a:endParaRPr>
          </a:p>
        </p:txBody>
      </p:sp>
      <p:sp>
        <p:nvSpPr>
          <p:cNvPr id="30739" name="Line 19"/>
          <p:cNvSpPr>
            <a:spLocks noChangeShapeType="1"/>
          </p:cNvSpPr>
          <p:nvPr/>
        </p:nvSpPr>
        <p:spPr bwMode="auto">
          <a:xfrm flipH="1">
            <a:off x="1077914" y="5641975"/>
            <a:ext cx="395288" cy="439738"/>
          </a:xfrm>
          <a:prstGeom prst="line">
            <a:avLst/>
          </a:prstGeom>
          <a:noFill/>
          <a:ln w="9525">
            <a:solidFill>
              <a:schemeClr val="tx1"/>
            </a:solidFill>
            <a:round/>
            <a:headEnd/>
            <a:tailEnd type="triangle" w="med" len="med"/>
          </a:ln>
        </p:spPr>
        <p:txBody>
          <a:bodyPr wrap="none" anchor="ctr"/>
          <a:lstStyle/>
          <a:p>
            <a:endParaRPr lang="es-AR">
              <a:latin typeface="+mn-lt"/>
            </a:endParaRPr>
          </a:p>
        </p:txBody>
      </p:sp>
      <p:sp>
        <p:nvSpPr>
          <p:cNvPr id="30740" name="Line 20"/>
          <p:cNvSpPr>
            <a:spLocks noChangeShapeType="1"/>
          </p:cNvSpPr>
          <p:nvPr/>
        </p:nvSpPr>
        <p:spPr bwMode="auto">
          <a:xfrm>
            <a:off x="1870077" y="5641975"/>
            <a:ext cx="395287" cy="439738"/>
          </a:xfrm>
          <a:prstGeom prst="line">
            <a:avLst/>
          </a:prstGeom>
          <a:noFill/>
          <a:ln w="9525">
            <a:solidFill>
              <a:schemeClr val="tx1"/>
            </a:solidFill>
            <a:round/>
            <a:headEnd/>
            <a:tailEnd type="triangle" w="med" len="med"/>
          </a:ln>
        </p:spPr>
        <p:txBody>
          <a:bodyPr wrap="none" anchor="ctr"/>
          <a:lstStyle/>
          <a:p>
            <a:endParaRPr lang="es-AR">
              <a:latin typeface="+mn-lt"/>
            </a:endParaRPr>
          </a:p>
        </p:txBody>
      </p:sp>
      <p:sp>
        <p:nvSpPr>
          <p:cNvPr id="30741" name="Text Box 21"/>
          <p:cNvSpPr txBox="1">
            <a:spLocks noChangeArrowheads="1"/>
          </p:cNvSpPr>
          <p:nvPr/>
        </p:nvSpPr>
        <p:spPr bwMode="auto">
          <a:xfrm>
            <a:off x="187327" y="6081713"/>
            <a:ext cx="1009700" cy="307777"/>
          </a:xfrm>
          <a:prstGeom prst="rect">
            <a:avLst/>
          </a:prstGeom>
          <a:noFill/>
          <a:ln w="9525">
            <a:noFill/>
            <a:miter lim="800000"/>
            <a:headEnd/>
            <a:tailEnd/>
          </a:ln>
        </p:spPr>
        <p:txBody>
          <a:bodyPr wrap="none">
            <a:spAutoFit/>
          </a:bodyPr>
          <a:lstStyle/>
          <a:p>
            <a:pPr eaLnBrk="1" latinLnBrk="1" hangingPunct="1"/>
            <a:r>
              <a:rPr kumimoji="1" lang="ko-KR" altLang="ko-KR" sz="1400" i="0">
                <a:latin typeface="+mn-lt"/>
                <a:ea typeface="Gulim" pitchFamily="34" charset="-127"/>
              </a:rPr>
              <a:t> </a:t>
            </a:r>
            <a:r>
              <a:rPr kumimoji="1" lang="en-US" altLang="ko-KR" sz="1200" i="0">
                <a:latin typeface="+mn-lt"/>
                <a:ea typeface="Gulim" pitchFamily="34" charset="-127"/>
              </a:rPr>
              <a:t>experiment1</a:t>
            </a:r>
            <a:endParaRPr kumimoji="1" lang="ko-KR" altLang="en-US" sz="1400" i="0">
              <a:latin typeface="+mn-lt"/>
              <a:ea typeface="Gulim" pitchFamily="34" charset="-127"/>
            </a:endParaRPr>
          </a:p>
        </p:txBody>
      </p:sp>
      <p:sp>
        <p:nvSpPr>
          <p:cNvPr id="30742" name="Text Box 22"/>
          <p:cNvSpPr txBox="1">
            <a:spLocks noChangeArrowheads="1"/>
          </p:cNvSpPr>
          <p:nvPr/>
        </p:nvSpPr>
        <p:spPr bwMode="auto">
          <a:xfrm>
            <a:off x="1770064" y="6081713"/>
            <a:ext cx="1009700" cy="307777"/>
          </a:xfrm>
          <a:prstGeom prst="rect">
            <a:avLst/>
          </a:prstGeom>
          <a:noFill/>
          <a:ln w="9525">
            <a:noFill/>
            <a:miter lim="800000"/>
            <a:headEnd/>
            <a:tailEnd/>
          </a:ln>
        </p:spPr>
        <p:txBody>
          <a:bodyPr wrap="none">
            <a:spAutoFit/>
          </a:bodyPr>
          <a:lstStyle/>
          <a:p>
            <a:pPr eaLnBrk="1" latinLnBrk="1" hangingPunct="1"/>
            <a:r>
              <a:rPr kumimoji="1" lang="ko-KR" altLang="ko-KR" sz="1400" i="0">
                <a:latin typeface="+mn-lt"/>
                <a:ea typeface="Gulim" pitchFamily="34" charset="-127"/>
              </a:rPr>
              <a:t> </a:t>
            </a:r>
            <a:r>
              <a:rPr kumimoji="1" lang="en-US" altLang="ko-KR" sz="1200" i="0">
                <a:latin typeface="+mn-lt"/>
                <a:ea typeface="Gulim" pitchFamily="34" charset="-127"/>
              </a:rPr>
              <a:t>experiment2</a:t>
            </a:r>
            <a:endParaRPr kumimoji="1" lang="ko-KR" altLang="en-US" sz="1400" i="0">
              <a:latin typeface="+mn-lt"/>
              <a:ea typeface="Gulim" pitchFamily="34" charset="-127"/>
            </a:endParaRPr>
          </a:p>
        </p:txBody>
      </p:sp>
      <p:sp>
        <p:nvSpPr>
          <p:cNvPr id="30743" name="Text Box 23"/>
          <p:cNvSpPr txBox="1">
            <a:spLocks noChangeArrowheads="1"/>
          </p:cNvSpPr>
          <p:nvPr/>
        </p:nvSpPr>
        <p:spPr bwMode="auto">
          <a:xfrm>
            <a:off x="4254892" y="3988872"/>
            <a:ext cx="1383519" cy="369332"/>
          </a:xfrm>
          <a:prstGeom prst="rect">
            <a:avLst/>
          </a:prstGeom>
          <a:noFill/>
          <a:ln w="9525">
            <a:noFill/>
            <a:miter lim="800000"/>
            <a:headEnd/>
            <a:tailEnd/>
          </a:ln>
        </p:spPr>
        <p:txBody>
          <a:bodyPr wrap="none" anchor="ctr">
            <a:spAutoFit/>
          </a:bodyPr>
          <a:lstStyle/>
          <a:p>
            <a:pPr algn="ctr" eaLnBrk="1" latinLnBrk="1" hangingPunct="1"/>
            <a:r>
              <a:rPr kumimoji="1" lang="en-US" altLang="ko-KR" sz="1800" b="1" i="0" u="sng" dirty="0">
                <a:latin typeface="+mn-lt"/>
                <a:ea typeface="Gulim" pitchFamily="34" charset="-127"/>
              </a:rPr>
              <a:t>Given system</a:t>
            </a:r>
          </a:p>
        </p:txBody>
      </p:sp>
      <p:sp>
        <p:nvSpPr>
          <p:cNvPr id="30744" name="Text Box 24"/>
          <p:cNvSpPr txBox="1">
            <a:spLocks noChangeArrowheads="1"/>
          </p:cNvSpPr>
          <p:nvPr/>
        </p:nvSpPr>
        <p:spPr bwMode="auto">
          <a:xfrm>
            <a:off x="4303716" y="5222359"/>
            <a:ext cx="1411284" cy="369332"/>
          </a:xfrm>
          <a:prstGeom prst="rect">
            <a:avLst/>
          </a:prstGeom>
          <a:noFill/>
          <a:ln w="9525">
            <a:noFill/>
            <a:miter lim="800000"/>
            <a:headEnd/>
            <a:tailEnd/>
          </a:ln>
        </p:spPr>
        <p:txBody>
          <a:bodyPr wrap="none" anchor="ctr">
            <a:spAutoFit/>
          </a:bodyPr>
          <a:lstStyle/>
          <a:p>
            <a:pPr algn="ctr" eaLnBrk="1" latinLnBrk="1" hangingPunct="1"/>
            <a:r>
              <a:rPr kumimoji="1" lang="en-US" altLang="ko-KR" sz="1800" b="1" i="0" u="sng">
                <a:latin typeface="+mn-lt"/>
                <a:ea typeface="Gulim" pitchFamily="34" charset="-127"/>
              </a:rPr>
              <a:t>Many models</a:t>
            </a:r>
          </a:p>
        </p:txBody>
      </p:sp>
      <p:sp>
        <p:nvSpPr>
          <p:cNvPr id="28" name="Content Placeholder 27"/>
          <p:cNvSpPr>
            <a:spLocks noGrp="1"/>
          </p:cNvSpPr>
          <p:nvPr>
            <p:ph idx="1"/>
          </p:nvPr>
        </p:nvSpPr>
        <p:spPr>
          <a:xfrm>
            <a:off x="152400" y="1143000"/>
            <a:ext cx="8839200" cy="1371600"/>
          </a:xfrm>
        </p:spPr>
        <p:txBody>
          <a:bodyPr/>
          <a:lstStyle/>
          <a:p>
            <a:pPr>
              <a:buClr>
                <a:schemeClr val="accent1"/>
              </a:buClr>
              <a:buSzPct val="70000"/>
            </a:pPr>
            <a:r>
              <a:rPr kumimoji="1" lang="en-US" altLang="ko-KR" dirty="0" smtClean="0">
                <a:ea typeface="Gulim" pitchFamily="34" charset="-127"/>
                <a:sym typeface="Monotype Sorts" pitchFamily="2" charset="2"/>
              </a:rPr>
              <a:t>A model is valid to an </a:t>
            </a:r>
            <a:r>
              <a:rPr kumimoji="1" lang="en-US" altLang="ko-KR" b="1" dirty="0" smtClean="0">
                <a:ea typeface="Gulim" pitchFamily="34" charset="-127"/>
                <a:sym typeface="Monotype Sorts" pitchFamily="2" charset="2"/>
              </a:rPr>
              <a:t>objective</a:t>
            </a:r>
          </a:p>
          <a:p>
            <a:pPr lvl="1">
              <a:buClr>
                <a:schemeClr val="accent1"/>
              </a:buClr>
              <a:buSzPct val="70000"/>
            </a:pPr>
            <a:r>
              <a:rPr kumimoji="1" lang="en-US" altLang="ko-KR" sz="2000" dirty="0" smtClean="0">
                <a:ea typeface="Gulim" pitchFamily="34" charset="-127"/>
                <a:sym typeface="Monotype Sorts" pitchFamily="2" charset="2"/>
              </a:rPr>
              <a:t>Correct answer to given </a:t>
            </a:r>
            <a:r>
              <a:rPr kumimoji="1" lang="en-US" altLang="ko-KR" sz="2000" b="1" dirty="0" smtClean="0">
                <a:ea typeface="Gulim" pitchFamily="34" charset="-127"/>
                <a:sym typeface="Monotype Sorts" pitchFamily="2" charset="2"/>
              </a:rPr>
              <a:t>Queries</a:t>
            </a:r>
          </a:p>
          <a:p>
            <a:pPr lvl="1">
              <a:buClr>
                <a:schemeClr val="accent1"/>
              </a:buClr>
              <a:buSzPct val="70000"/>
            </a:pPr>
            <a:r>
              <a:rPr kumimoji="1" lang="en-US" altLang="ko-KR" sz="2000" dirty="0" smtClean="0">
                <a:ea typeface="Gulim" pitchFamily="34" charset="-127"/>
                <a:sym typeface="Monotype Sorts" pitchFamily="2" charset="2"/>
              </a:rPr>
              <a:t>Complete model never exists</a:t>
            </a:r>
          </a:p>
          <a:p>
            <a:pPr lvl="1">
              <a:buClr>
                <a:schemeClr val="accent1"/>
              </a:buClr>
              <a:buSzPct val="70000"/>
            </a:pPr>
            <a:r>
              <a:rPr kumimoji="1" lang="en-US" altLang="ko-KR" sz="2000" dirty="0" smtClean="0">
                <a:ea typeface="Gulim" pitchFamily="34" charset="-127"/>
                <a:sym typeface="Monotype Sorts" pitchFamily="2" charset="2"/>
              </a:rPr>
              <a:t>Many possible viewpoints of the same entity</a:t>
            </a:r>
          </a:p>
          <a:p>
            <a:pPr lvl="2">
              <a:buClr>
                <a:schemeClr val="accent1"/>
              </a:buClr>
              <a:buSzPct val="70000"/>
            </a:pPr>
            <a:r>
              <a:rPr kumimoji="1" lang="en-US" altLang="ko-KR" sz="1600" dirty="0" smtClean="0">
                <a:ea typeface="Gulim" pitchFamily="34" charset="-127"/>
                <a:sym typeface="Monotype Sorts" pitchFamily="2" charset="2"/>
              </a:rPr>
              <a:t>The </a:t>
            </a:r>
            <a:r>
              <a:rPr kumimoji="1" lang="en-US" altLang="ko-KR" sz="1600" dirty="0" err="1" smtClean="0">
                <a:ea typeface="Gulim" pitchFamily="34" charset="-127"/>
                <a:sym typeface="Monotype Sorts" pitchFamily="2" charset="2"/>
              </a:rPr>
              <a:t>Goedel</a:t>
            </a:r>
            <a:r>
              <a:rPr kumimoji="1" lang="en-US" altLang="ko-KR" sz="1600" dirty="0" smtClean="0">
                <a:ea typeface="Gulim" pitchFamily="34" charset="-127"/>
                <a:sym typeface="Monotype Sorts" pitchFamily="2" charset="2"/>
              </a:rPr>
              <a:t>-Escher-Bach cube.</a:t>
            </a:r>
            <a:endParaRPr kumimoji="1" lang="en-US" altLang="ko-KR" sz="1600" dirty="0" smtClean="0">
              <a:ea typeface="Gulim" pitchFamily="34" charset="-127"/>
            </a:endParaRPr>
          </a:p>
          <a:p>
            <a:endParaRPr lang="es-AR" sz="2000" dirty="0"/>
          </a:p>
        </p:txBody>
      </p:sp>
      <p:sp>
        <p:nvSpPr>
          <p:cNvPr id="30745" name="Rectangle 25"/>
          <p:cNvSpPr>
            <a:spLocks noGrp="1" noChangeArrowheads="1"/>
          </p:cNvSpPr>
          <p:nvPr>
            <p:ph type="title"/>
          </p:nvPr>
        </p:nvSpPr>
        <p:spPr/>
        <p:txBody>
          <a:bodyPr/>
          <a:lstStyle/>
          <a:p>
            <a:r>
              <a:rPr lang="en-CA" dirty="0" smtClean="0"/>
              <a:t>One system: many models</a:t>
            </a:r>
          </a:p>
        </p:txBody>
      </p:sp>
      <p:sp>
        <p:nvSpPr>
          <p:cNvPr id="29" name="Text Placeholder 28"/>
          <p:cNvSpPr>
            <a:spLocks noGrp="1"/>
          </p:cNvSpPr>
          <p:nvPr>
            <p:ph type="body" sz="quarter" idx="12"/>
          </p:nvPr>
        </p:nvSpPr>
        <p:spPr/>
        <p:txBody>
          <a:bodyPr/>
          <a:lstStyle/>
          <a:p>
            <a:endParaRPr lang="es-AR"/>
          </a:p>
        </p:txBody>
      </p:sp>
      <p:sp>
        <p:nvSpPr>
          <p:cNvPr id="30" name="Text Placeholder 29"/>
          <p:cNvSpPr>
            <a:spLocks noGrp="1"/>
          </p:cNvSpPr>
          <p:nvPr>
            <p:ph type="body" sz="quarter" idx="13"/>
          </p:nvPr>
        </p:nvSpPr>
        <p:spPr/>
        <p:txBody>
          <a:bodyPr/>
          <a:lstStyle/>
          <a:p>
            <a:endParaRPr lang="es-AR"/>
          </a:p>
        </p:txBody>
      </p:sp>
      <p:pic>
        <p:nvPicPr>
          <p:cNvPr id="4104" name="Picture 8" descr="http://www.ncl.ac.uk/kite/assets/photos/gebsoli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5075" y="1302821"/>
            <a:ext cx="2676525" cy="2447926"/>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s://s-media-cache-ak0.pinimg.com/236x/69/04/0d/69040d9316e532fdd2d175cfb12a70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9387" y="3800475"/>
            <a:ext cx="2247900" cy="260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272410"/>
      </p:ext>
    </p:extLst>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152400" y="838200"/>
            <a:ext cx="4876800" cy="5638799"/>
          </a:xfrm>
        </p:spPr>
        <p:txBody>
          <a:bodyPr/>
          <a:lstStyle/>
          <a:p>
            <a:r>
              <a:rPr lang="en-CA" sz="2000" b="1" dirty="0" smtClean="0">
                <a:solidFill>
                  <a:srgbClr val="FF0000"/>
                </a:solidFill>
              </a:rPr>
              <a:t>Verification</a:t>
            </a:r>
            <a:r>
              <a:rPr lang="en-CA" sz="2000" dirty="0" smtClean="0"/>
              <a:t>: </a:t>
            </a:r>
            <a:r>
              <a:rPr kumimoji="0" lang="en-CA" sz="2000" dirty="0" smtClean="0"/>
              <a:t>the process of verifying that the </a:t>
            </a:r>
            <a:r>
              <a:rPr kumimoji="0" lang="en-CA" sz="2000" b="1" dirty="0" smtClean="0"/>
              <a:t>simulator</a:t>
            </a:r>
            <a:r>
              <a:rPr kumimoji="0" lang="en-CA" sz="2000" dirty="0" smtClean="0"/>
              <a:t> of a </a:t>
            </a:r>
            <a:r>
              <a:rPr kumimoji="0" lang="en-CA" sz="2000" b="1" dirty="0" smtClean="0"/>
              <a:t>model</a:t>
            </a:r>
            <a:r>
              <a:rPr kumimoji="0" lang="en-CA" sz="2000" dirty="0" smtClean="0"/>
              <a:t> correctly generates its </a:t>
            </a:r>
            <a:r>
              <a:rPr kumimoji="0" lang="en-CA" sz="2000" smtClean="0"/>
              <a:t>behaviour.</a:t>
            </a:r>
            <a:endParaRPr kumimoji="0" lang="en-CA" sz="2000" dirty="0" smtClean="0"/>
          </a:p>
          <a:p>
            <a:pPr>
              <a:spcBef>
                <a:spcPts val="500"/>
              </a:spcBef>
              <a:spcAft>
                <a:spcPts val="500"/>
              </a:spcAft>
            </a:pPr>
            <a:r>
              <a:rPr kumimoji="0" lang="en-CA" sz="2000" b="1" dirty="0" smtClean="0">
                <a:solidFill>
                  <a:srgbClr val="FF0000"/>
                </a:solidFill>
              </a:rPr>
              <a:t>Validation</a:t>
            </a:r>
            <a:r>
              <a:rPr kumimoji="0" lang="en-CA" sz="2000" dirty="0" smtClean="0"/>
              <a:t>: relation between a </a:t>
            </a:r>
            <a:r>
              <a:rPr kumimoji="0" lang="en-CA" sz="2000" b="1" dirty="0" smtClean="0"/>
              <a:t>model</a:t>
            </a:r>
            <a:r>
              <a:rPr kumimoji="0" lang="en-CA" sz="2000" dirty="0" smtClean="0"/>
              <a:t>, a </a:t>
            </a:r>
            <a:r>
              <a:rPr kumimoji="0" lang="en-CA" sz="2000" b="1" dirty="0" smtClean="0"/>
              <a:t>system</a:t>
            </a:r>
            <a:r>
              <a:rPr kumimoji="0" lang="en-CA" sz="2000" dirty="0" smtClean="0"/>
              <a:t> and an </a:t>
            </a:r>
            <a:r>
              <a:rPr kumimoji="0" lang="en-CA" sz="2000" b="1" dirty="0" smtClean="0"/>
              <a:t>experimental frame</a:t>
            </a:r>
            <a:r>
              <a:rPr kumimoji="0" lang="en-CA" sz="2000" dirty="0" smtClean="0"/>
              <a:t>. </a:t>
            </a:r>
            <a:endParaRPr lang="en-CA" sz="2000" dirty="0"/>
          </a:p>
          <a:p>
            <a:pPr>
              <a:spcBef>
                <a:spcPts val="500"/>
              </a:spcBef>
              <a:spcAft>
                <a:spcPts val="500"/>
              </a:spcAft>
            </a:pPr>
            <a:r>
              <a:rPr kumimoji="0" lang="en-CA" sz="2000" smtClean="0"/>
              <a:t>	- Answers </a:t>
            </a:r>
            <a:r>
              <a:rPr kumimoji="0" lang="en-CA" sz="2000" dirty="0" smtClean="0"/>
              <a:t>the question of whether it is impossible to </a:t>
            </a:r>
            <a:r>
              <a:rPr kumimoji="0" lang="en-CA" sz="2000" b="1" dirty="0" smtClean="0"/>
              <a:t>distinguish model from system</a:t>
            </a:r>
            <a:r>
              <a:rPr kumimoji="0" lang="en-CA" sz="2000" dirty="0" smtClean="0"/>
              <a:t> in the experimental frame. </a:t>
            </a:r>
          </a:p>
          <a:p>
            <a:pPr>
              <a:spcBef>
                <a:spcPts val="500"/>
              </a:spcBef>
              <a:spcAft>
                <a:spcPts val="500"/>
              </a:spcAft>
            </a:pPr>
            <a:r>
              <a:rPr kumimoji="0" lang="en-CA" sz="2000" smtClean="0"/>
              <a:t>	- Validity </a:t>
            </a:r>
            <a:r>
              <a:rPr kumimoji="0" lang="en-CA" sz="2000" dirty="0" smtClean="0"/>
              <a:t>is affirmed if, as far as the experiments possible within the experimental frame, the behavior of the model and system agree within acceptable </a:t>
            </a:r>
            <a:r>
              <a:rPr kumimoji="0" lang="en-CA" sz="2000" smtClean="0"/>
              <a:t>tolerance.</a:t>
            </a:r>
            <a:endParaRPr kumimoji="0" lang="en-CA" sz="2000" dirty="0" smtClean="0"/>
          </a:p>
          <a:p>
            <a:pPr>
              <a:spcBef>
                <a:spcPts val="500"/>
              </a:spcBef>
              <a:spcAft>
                <a:spcPts val="500"/>
              </a:spcAft>
            </a:pPr>
            <a:r>
              <a:rPr lang="en-CA" sz="2000" b="1" dirty="0" smtClean="0">
                <a:solidFill>
                  <a:srgbClr val="FF0000"/>
                </a:solidFill>
              </a:rPr>
              <a:t>Accreditation</a:t>
            </a:r>
            <a:r>
              <a:rPr lang="en-CA" sz="2000" dirty="0" smtClean="0"/>
              <a:t>: </a:t>
            </a:r>
            <a:r>
              <a:rPr kumimoji="0" lang="en-CA" sz="2000" dirty="0" smtClean="0"/>
              <a:t>process of gaining approval for model use. Usually </a:t>
            </a:r>
            <a:r>
              <a:rPr kumimoji="0" lang="en-CA" sz="2000" smtClean="0"/>
              <a:t>depends on prior </a:t>
            </a:r>
            <a:r>
              <a:rPr kumimoji="0" lang="en-CA" sz="2000" dirty="0" smtClean="0"/>
              <a:t>verification and validation.</a:t>
            </a:r>
          </a:p>
        </p:txBody>
      </p:sp>
      <p:sp>
        <p:nvSpPr>
          <p:cNvPr id="32770" name="Rectangle 2"/>
          <p:cNvSpPr>
            <a:spLocks noGrp="1" noChangeArrowheads="1"/>
          </p:cNvSpPr>
          <p:nvPr>
            <p:ph type="title"/>
          </p:nvPr>
        </p:nvSpPr>
        <p:spPr>
          <a:xfrm>
            <a:off x="0" y="1"/>
            <a:ext cx="6172200" cy="685799"/>
          </a:xfrm>
        </p:spPr>
        <p:txBody>
          <a:bodyPr>
            <a:normAutofit fontScale="90000"/>
          </a:bodyPr>
          <a:lstStyle/>
          <a:p>
            <a:pPr algn="l"/>
            <a:r>
              <a:rPr lang="en-CA" dirty="0" smtClean="0"/>
              <a:t>Verification, Validation and Accreditation</a:t>
            </a:r>
          </a:p>
        </p:txBody>
      </p:sp>
      <p:sp>
        <p:nvSpPr>
          <p:cNvPr id="5" name="Text Placeholder 4"/>
          <p:cNvSpPr>
            <a:spLocks noGrp="1"/>
          </p:cNvSpPr>
          <p:nvPr>
            <p:ph type="body" sz="quarter" idx="12"/>
          </p:nvPr>
        </p:nvSpPr>
        <p:spPr/>
        <p:txBody>
          <a:bodyPr/>
          <a:lstStyle/>
          <a:p>
            <a:endParaRPr lang="es-AR" dirty="0"/>
          </a:p>
        </p:txBody>
      </p:sp>
      <p:sp>
        <p:nvSpPr>
          <p:cNvPr id="6" name="Text Placeholder 5"/>
          <p:cNvSpPr>
            <a:spLocks noGrp="1"/>
          </p:cNvSpPr>
          <p:nvPr>
            <p:ph type="body" sz="quarter" idx="13"/>
          </p:nvPr>
        </p:nvSpPr>
        <p:spPr/>
        <p:txBody>
          <a:bodyPr/>
          <a:lstStyle/>
          <a:p>
            <a:endParaRPr lang="es-AR"/>
          </a:p>
        </p:txBody>
      </p:sp>
      <p:pic>
        <p:nvPicPr>
          <p:cNvPr id="7" name="Picture 15"/>
          <p:cNvPicPr>
            <a:picLocks noChangeAspect="1" noChangeArrowheads="1"/>
          </p:cNvPicPr>
          <p:nvPr/>
        </p:nvPicPr>
        <p:blipFill rotWithShape="1">
          <a:blip r:embed="rId2" cstate="print"/>
          <a:srcRect l="4819" t="3702" r="13253"/>
          <a:stretch/>
        </p:blipFill>
        <p:spPr bwMode="auto">
          <a:xfrm>
            <a:off x="5181600" y="1752600"/>
            <a:ext cx="3757725" cy="28747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10381493"/>
      </p:ext>
    </p:extLst>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p:txBody>
          <a:bodyPr/>
          <a:lstStyle/>
          <a:p>
            <a:pPr>
              <a:spcBef>
                <a:spcPts val="500"/>
              </a:spcBef>
              <a:spcAft>
                <a:spcPts val="500"/>
              </a:spcAft>
            </a:pPr>
            <a:r>
              <a:rPr lang="en-CA" b="1">
                <a:solidFill>
                  <a:srgbClr val="FF0000"/>
                </a:solidFill>
              </a:rPr>
              <a:t>Replicative </a:t>
            </a:r>
            <a:r>
              <a:rPr lang="en-CA" b="1" smtClean="0">
                <a:solidFill>
                  <a:srgbClr val="FF0000"/>
                </a:solidFill>
              </a:rPr>
              <a:t>validity:</a:t>
            </a:r>
            <a:r>
              <a:rPr lang="en-CA" smtClean="0">
                <a:solidFill>
                  <a:srgbClr val="FF0000"/>
                </a:solidFill>
              </a:rPr>
              <a:t> </a:t>
            </a:r>
            <a:r>
              <a:rPr lang="en-CA"/>
              <a:t>(</a:t>
            </a:r>
            <a:r>
              <a:rPr lang="en-CA" smtClean="0"/>
              <a:t>weak </a:t>
            </a:r>
            <a:r>
              <a:rPr lang="en-CA"/>
              <a:t>criterion): </a:t>
            </a:r>
            <a:r>
              <a:rPr lang="en-CA">
                <a:solidFill>
                  <a:srgbClr val="FF3300"/>
                </a:solidFill>
              </a:rPr>
              <a:t>validity</a:t>
            </a:r>
            <a:r>
              <a:rPr lang="en-CA"/>
              <a:t> is affirmed if, for all the experiments possible within the experimental frame, the trajectories of the model and system agree within acceptable tolerance.</a:t>
            </a:r>
          </a:p>
          <a:p>
            <a:pPr>
              <a:spcBef>
                <a:spcPts val="500"/>
              </a:spcBef>
              <a:spcAft>
                <a:spcPts val="500"/>
              </a:spcAft>
            </a:pPr>
            <a:r>
              <a:rPr lang="en-CA" b="1" smtClean="0">
                <a:solidFill>
                  <a:srgbClr val="FF0000"/>
                </a:solidFill>
              </a:rPr>
              <a:t>Predictive </a:t>
            </a:r>
            <a:r>
              <a:rPr lang="en-CA" b="1" dirty="0" smtClean="0">
                <a:solidFill>
                  <a:srgbClr val="FF0000"/>
                </a:solidFill>
              </a:rPr>
              <a:t>validit</a:t>
            </a:r>
            <a:r>
              <a:rPr lang="en-CA" b="1" dirty="0">
                <a:solidFill>
                  <a:srgbClr val="FF0000"/>
                </a:solidFill>
              </a:rPr>
              <a:t>y</a:t>
            </a:r>
            <a:r>
              <a:rPr lang="en-CA" b="1">
                <a:solidFill>
                  <a:srgbClr val="FF0000"/>
                </a:solidFill>
              </a:rPr>
              <a:t>: </a:t>
            </a:r>
            <a:r>
              <a:rPr lang="en-CA" smtClean="0"/>
              <a:t>besides </a:t>
            </a:r>
            <a:r>
              <a:rPr lang="en-CA" smtClean="0">
                <a:solidFill>
                  <a:srgbClr val="FF0000"/>
                </a:solidFill>
              </a:rPr>
              <a:t>replicative </a:t>
            </a:r>
            <a:r>
              <a:rPr kumimoji="0" lang="en-CA" smtClean="0">
                <a:solidFill>
                  <a:srgbClr val="FF3300"/>
                </a:solidFill>
              </a:rPr>
              <a:t>validity</a:t>
            </a:r>
            <a:r>
              <a:rPr kumimoji="0" lang="en-CA" smtClean="0"/>
              <a:t> </a:t>
            </a:r>
            <a:r>
              <a:rPr kumimoji="0" lang="en-CA" dirty="0" smtClean="0"/>
              <a:t>of a model with respect to a system within an </a:t>
            </a:r>
            <a:r>
              <a:rPr kumimoji="0" lang="en-CA" smtClean="0"/>
              <a:t>experimental frame, it is affirmed </a:t>
            </a:r>
            <a:r>
              <a:rPr kumimoji="0" lang="en-CA" dirty="0" smtClean="0"/>
              <a:t>if, given </a:t>
            </a:r>
            <a:r>
              <a:rPr kumimoji="0" lang="en-CA" smtClean="0"/>
              <a:t>the system</a:t>
            </a:r>
          </a:p>
          <a:p>
            <a:pPr lvl="1">
              <a:spcBef>
                <a:spcPts val="500"/>
              </a:spcBef>
              <a:spcAft>
                <a:spcPts val="500"/>
              </a:spcAft>
            </a:pPr>
            <a:r>
              <a:rPr kumimoji="0" lang="en-CA" sz="2000" smtClean="0"/>
              <a:t>it </a:t>
            </a:r>
            <a:r>
              <a:rPr kumimoji="0" lang="en-CA" sz="2000" dirty="0" smtClean="0"/>
              <a:t>is possible to </a:t>
            </a:r>
            <a:r>
              <a:rPr kumimoji="0" lang="en-CA" sz="2000" dirty="0" smtClean="0">
                <a:solidFill>
                  <a:srgbClr val="FF0000"/>
                </a:solidFill>
              </a:rPr>
              <a:t>initialize the model </a:t>
            </a:r>
            <a:r>
              <a:rPr kumimoji="0" lang="en-CA" sz="2000" smtClean="0">
                <a:solidFill>
                  <a:srgbClr val="FF0000"/>
                </a:solidFill>
              </a:rPr>
              <a:t>to an </a:t>
            </a:r>
            <a:r>
              <a:rPr kumimoji="0" lang="en-CA" sz="2000" b="1" smtClean="0">
                <a:solidFill>
                  <a:srgbClr val="FF0000"/>
                </a:solidFill>
              </a:rPr>
              <a:t>internal </a:t>
            </a:r>
            <a:r>
              <a:rPr kumimoji="0" lang="en-CA" sz="2000" b="1" dirty="0" smtClean="0">
                <a:solidFill>
                  <a:srgbClr val="FF0000"/>
                </a:solidFill>
              </a:rPr>
              <a:t>state</a:t>
            </a:r>
            <a:r>
              <a:rPr kumimoji="0" lang="en-CA" sz="2000" dirty="0" smtClean="0"/>
              <a:t> such that </a:t>
            </a:r>
          </a:p>
          <a:p>
            <a:pPr lvl="1">
              <a:spcBef>
                <a:spcPts val="500"/>
              </a:spcBef>
              <a:spcAft>
                <a:spcPts val="500"/>
              </a:spcAft>
            </a:pPr>
            <a:r>
              <a:rPr kumimoji="0" lang="en-CA" sz="2000" smtClean="0"/>
              <a:t>for </a:t>
            </a:r>
            <a:r>
              <a:rPr kumimoji="0" lang="en-CA" sz="2000" dirty="0" smtClean="0"/>
              <a:t>the </a:t>
            </a:r>
            <a:r>
              <a:rPr kumimoji="0" lang="en-CA" sz="2000" dirty="0" smtClean="0">
                <a:solidFill>
                  <a:srgbClr val="FF0000"/>
                </a:solidFill>
              </a:rPr>
              <a:t>same input trajectory </a:t>
            </a:r>
            <a:r>
              <a:rPr kumimoji="0" lang="en-CA" sz="2000" dirty="0" smtClean="0"/>
              <a:t>the model </a:t>
            </a:r>
            <a:r>
              <a:rPr kumimoji="0" lang="en-CA" sz="2000" dirty="0" smtClean="0">
                <a:solidFill>
                  <a:srgbClr val="FF0000"/>
                </a:solidFill>
              </a:rPr>
              <a:t>output trajectory </a:t>
            </a:r>
            <a:r>
              <a:rPr kumimoji="0" lang="en-CA" sz="2000" dirty="0" smtClean="0"/>
              <a:t>predicts the system output trajectory within acceptable </a:t>
            </a:r>
            <a:r>
              <a:rPr kumimoji="0" lang="en-CA" sz="2000" smtClean="0"/>
              <a:t>tolerance </a:t>
            </a:r>
          </a:p>
          <a:p>
            <a:r>
              <a:rPr lang="en-US" b="1">
                <a:solidFill>
                  <a:srgbClr val="FF0000"/>
                </a:solidFill>
              </a:rPr>
              <a:t>S</a:t>
            </a:r>
            <a:r>
              <a:rPr lang="en-US" b="1" smtClean="0">
                <a:solidFill>
                  <a:srgbClr val="FF0000"/>
                </a:solidFill>
              </a:rPr>
              <a:t>tructural validity: </a:t>
            </a:r>
            <a:r>
              <a:rPr lang="en-US" smtClean="0"/>
              <a:t>besides </a:t>
            </a:r>
            <a:r>
              <a:rPr lang="en-US" smtClean="0">
                <a:solidFill>
                  <a:srgbClr val="FF0000"/>
                </a:solidFill>
              </a:rPr>
              <a:t>predictive validity </a:t>
            </a:r>
            <a:r>
              <a:rPr lang="en-US"/>
              <a:t>it requires </a:t>
            </a:r>
            <a:r>
              <a:rPr lang="en-US" smtClean="0"/>
              <a:t>that the model also </a:t>
            </a:r>
            <a:r>
              <a:rPr lang="en-US"/>
              <a:t>mimics in step-by-step, component-by-component fashion </a:t>
            </a:r>
            <a:r>
              <a:rPr lang="en-US" smtClean="0"/>
              <a:t>the way </a:t>
            </a:r>
            <a:r>
              <a:rPr lang="en-US"/>
              <a:t>in which the system does its </a:t>
            </a:r>
            <a:r>
              <a:rPr lang="en-US" smtClean="0"/>
              <a:t>internal transitions</a:t>
            </a:r>
            <a:r>
              <a:rPr lang="en-US"/>
              <a:t>.</a:t>
            </a:r>
            <a:endParaRPr lang="en-CA" dirty="0"/>
          </a:p>
          <a:p>
            <a:endParaRPr lang="en-CA" dirty="0"/>
          </a:p>
        </p:txBody>
      </p:sp>
      <p:sp>
        <p:nvSpPr>
          <p:cNvPr id="33794" name="Rectangle 2"/>
          <p:cNvSpPr>
            <a:spLocks noGrp="1" noChangeArrowheads="1"/>
          </p:cNvSpPr>
          <p:nvPr>
            <p:ph type="title"/>
          </p:nvPr>
        </p:nvSpPr>
        <p:spPr/>
        <p:txBody>
          <a:bodyPr/>
          <a:lstStyle/>
          <a:p>
            <a:r>
              <a:rPr lang="en-CA" dirty="0" smtClean="0"/>
              <a:t>VV&amp;A (</a:t>
            </a:r>
            <a:r>
              <a:rPr lang="en-CA" dirty="0" err="1" smtClean="0"/>
              <a:t>cont</a:t>
            </a:r>
            <a:r>
              <a:rPr lang="en-CA" dirty="0" smtClean="0"/>
              <a:t>)</a:t>
            </a:r>
          </a:p>
        </p:txBody>
      </p:sp>
      <p:sp>
        <p:nvSpPr>
          <p:cNvPr id="5" name="Text Placeholder 4"/>
          <p:cNvSpPr>
            <a:spLocks noGrp="1"/>
          </p:cNvSpPr>
          <p:nvPr>
            <p:ph type="body" sz="quarter" idx="12"/>
          </p:nvPr>
        </p:nvSpPr>
        <p:spPr/>
        <p:txBody>
          <a:bodyPr/>
          <a:lstStyle/>
          <a:p>
            <a:endParaRPr lang="es-AR"/>
          </a:p>
        </p:txBody>
      </p:sp>
      <p:sp>
        <p:nvSpPr>
          <p:cNvPr id="6" name="Text Placeholder 5"/>
          <p:cNvSpPr>
            <a:spLocks noGrp="1"/>
          </p:cNvSpPr>
          <p:nvPr>
            <p:ph type="body" sz="quarter" idx="13"/>
          </p:nvPr>
        </p:nvSpPr>
        <p:spPr/>
        <p:txBody>
          <a:bodyPr/>
          <a:lstStyle/>
          <a:p>
            <a:endParaRPr lang="es-AR"/>
          </a:p>
        </p:txBody>
      </p:sp>
    </p:spTree>
    <p:extLst>
      <p:ext uri="{BB962C8B-B14F-4D97-AF65-F5344CB8AC3E}">
        <p14:creationId xmlns:p14="http://schemas.microsoft.com/office/powerpoint/2010/main" val="1242231556"/>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mtClean="0"/>
              <a:t>Experimentation</a:t>
            </a:r>
          </a:p>
        </p:txBody>
      </p:sp>
      <p:sp>
        <p:nvSpPr>
          <p:cNvPr id="11267" name="Rectangle 3"/>
          <p:cNvSpPr>
            <a:spLocks noChangeArrowheads="1"/>
          </p:cNvSpPr>
          <p:nvPr/>
        </p:nvSpPr>
        <p:spPr bwMode="auto">
          <a:xfrm>
            <a:off x="0" y="3048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CA" altLang="en-US"/>
          </a:p>
        </p:txBody>
      </p:sp>
      <p:grpSp>
        <p:nvGrpSpPr>
          <p:cNvPr id="11268" name="Group 4"/>
          <p:cNvGrpSpPr>
            <a:grpSpLocks noChangeAspect="1"/>
          </p:cNvGrpSpPr>
          <p:nvPr/>
        </p:nvGrpSpPr>
        <p:grpSpPr bwMode="auto">
          <a:xfrm>
            <a:off x="1371600" y="914400"/>
            <a:ext cx="7042150" cy="1565275"/>
            <a:chOff x="2503" y="5137"/>
            <a:chExt cx="4438" cy="982"/>
          </a:xfrm>
        </p:grpSpPr>
        <p:sp>
          <p:nvSpPr>
            <p:cNvPr id="11271" name="AutoShape 5"/>
            <p:cNvSpPr>
              <a:spLocks noChangeAspect="1" noChangeArrowheads="1" noTextEdit="1"/>
            </p:cNvSpPr>
            <p:nvPr/>
          </p:nvSpPr>
          <p:spPr bwMode="auto">
            <a:xfrm>
              <a:off x="2503" y="5137"/>
              <a:ext cx="4438" cy="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272" name="Text Box 6"/>
            <p:cNvSpPr txBox="1">
              <a:spLocks noChangeArrowheads="1"/>
            </p:cNvSpPr>
            <p:nvPr/>
          </p:nvSpPr>
          <p:spPr bwMode="auto">
            <a:xfrm>
              <a:off x="4180" y="5726"/>
              <a:ext cx="1085" cy="2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en-US" sz="1600">
                  <a:latin typeface="Times" panose="02020603050405020304" pitchFamily="18" charset="0"/>
                  <a:ea typeface="Times" panose="02020603050405020304" pitchFamily="18" charset="0"/>
                  <a:cs typeface="Times New Roman" panose="02020603050405020304" pitchFamily="18" charset="0"/>
                </a:rPr>
                <a:t>Results</a:t>
              </a:r>
              <a:endParaRPr lang="en-US" altLang="en-US" sz="1600">
                <a:ea typeface="Times" panose="02020603050405020304" pitchFamily="18" charset="0"/>
                <a:cs typeface="Times New Roman" panose="02020603050405020304" pitchFamily="18" charset="0"/>
              </a:endParaRPr>
            </a:p>
          </p:txBody>
        </p:sp>
        <p:sp>
          <p:nvSpPr>
            <p:cNvPr id="11273" name="Text Box 7"/>
            <p:cNvSpPr txBox="1">
              <a:spLocks noChangeArrowheads="1"/>
            </p:cNvSpPr>
            <p:nvPr/>
          </p:nvSpPr>
          <p:spPr bwMode="auto">
            <a:xfrm>
              <a:off x="4081" y="5235"/>
              <a:ext cx="1085" cy="39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en-US" sz="1600">
                  <a:latin typeface="Times" panose="02020603050405020304" pitchFamily="18" charset="0"/>
                  <a:ea typeface="Times" panose="02020603050405020304" pitchFamily="18" charset="0"/>
                  <a:cs typeface="Times New Roman" panose="02020603050405020304" pitchFamily="18" charset="0"/>
                </a:rPr>
                <a:t>Experiment</a:t>
              </a:r>
              <a:endParaRPr lang="en-US" altLang="en-US" sz="1600">
                <a:ea typeface="Times" panose="02020603050405020304" pitchFamily="18" charset="0"/>
                <a:cs typeface="Times New Roman" panose="02020603050405020304" pitchFamily="18" charset="0"/>
              </a:endParaRPr>
            </a:p>
          </p:txBody>
        </p:sp>
        <p:sp>
          <p:nvSpPr>
            <p:cNvPr id="11274" name="Text Box 8"/>
            <p:cNvSpPr txBox="1">
              <a:spLocks noChangeArrowheads="1"/>
            </p:cNvSpPr>
            <p:nvPr/>
          </p:nvSpPr>
          <p:spPr bwMode="auto">
            <a:xfrm>
              <a:off x="2700" y="5432"/>
              <a:ext cx="1282" cy="490"/>
            </a:xfrm>
            <a:prstGeom prst="rect">
              <a:avLst/>
            </a:prstGeom>
            <a:solidFill>
              <a:srgbClr val="FFFFFF"/>
            </a:solidFill>
            <a:ln w="9525">
              <a:solidFill>
                <a:srgbClr val="000000"/>
              </a:solidFill>
              <a:miter lim="800000"/>
              <a:headEnd/>
              <a:tailEnd/>
            </a:ln>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en-US" sz="1600">
                  <a:latin typeface="Times" panose="02020603050405020304" pitchFamily="18" charset="0"/>
                  <a:ea typeface="Times" panose="02020603050405020304" pitchFamily="18" charset="0"/>
                  <a:cs typeface="Times New Roman" panose="02020603050405020304" pitchFamily="18" charset="0"/>
                </a:rPr>
                <a:t>Experimental Frame</a:t>
              </a:r>
              <a:endParaRPr lang="en-US" altLang="en-US" sz="1600">
                <a:ea typeface="Times" panose="02020603050405020304" pitchFamily="18" charset="0"/>
                <a:cs typeface="Times New Roman" panose="02020603050405020304" pitchFamily="18" charset="0"/>
              </a:endParaRPr>
            </a:p>
          </p:txBody>
        </p:sp>
        <p:sp>
          <p:nvSpPr>
            <p:cNvPr id="11275" name="Oval 9"/>
            <p:cNvSpPr>
              <a:spLocks noChangeArrowheads="1"/>
            </p:cNvSpPr>
            <p:nvPr/>
          </p:nvSpPr>
          <p:spPr bwMode="auto">
            <a:xfrm>
              <a:off x="5363" y="5432"/>
              <a:ext cx="1381" cy="392"/>
            </a:xfrm>
            <a:prstGeom prst="ellipse">
              <a:avLst/>
            </a:prstGeom>
            <a:solidFill>
              <a:srgbClr val="FFFFFF"/>
            </a:solidFill>
            <a:ln w="9525">
              <a:solidFill>
                <a:srgbClr val="000000"/>
              </a:solidFill>
              <a:round/>
              <a:headEnd/>
              <a:tailEnd/>
            </a:ln>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en-US" sz="1600">
                  <a:latin typeface="Times" panose="02020603050405020304" pitchFamily="18" charset="0"/>
                  <a:ea typeface="Times" panose="02020603050405020304" pitchFamily="18" charset="0"/>
                  <a:cs typeface="Times New Roman" panose="02020603050405020304" pitchFamily="18" charset="0"/>
                </a:rPr>
                <a:t>   Entity</a:t>
              </a:r>
              <a:endParaRPr lang="en-US" altLang="en-US" sz="1600">
                <a:ea typeface="Times" panose="02020603050405020304" pitchFamily="18" charset="0"/>
                <a:cs typeface="Times New Roman" panose="02020603050405020304" pitchFamily="18" charset="0"/>
              </a:endParaRPr>
            </a:p>
          </p:txBody>
        </p:sp>
        <p:sp>
          <p:nvSpPr>
            <p:cNvPr id="11276" name="Line 10"/>
            <p:cNvSpPr>
              <a:spLocks noChangeShapeType="1"/>
            </p:cNvSpPr>
            <p:nvPr/>
          </p:nvSpPr>
          <p:spPr bwMode="auto">
            <a:xfrm>
              <a:off x="3982" y="5530"/>
              <a:ext cx="148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7" name="Line 11"/>
            <p:cNvSpPr>
              <a:spLocks noChangeShapeType="1"/>
            </p:cNvSpPr>
            <p:nvPr/>
          </p:nvSpPr>
          <p:spPr bwMode="auto">
            <a:xfrm flipH="1">
              <a:off x="3982" y="5726"/>
              <a:ext cx="148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1269" name="Rectangle 12"/>
          <p:cNvSpPr>
            <a:spLocks noChangeArrowheads="1"/>
          </p:cNvSpPr>
          <p:nvPr/>
        </p:nvSpPr>
        <p:spPr bwMode="auto">
          <a:xfrm>
            <a:off x="0" y="3810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pic>
        <p:nvPicPr>
          <p:cNvPr id="6146" name="Picture 2" descr="1.jpg (852×48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7396" y="1038546"/>
            <a:ext cx="1943720" cy="10950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2438400"/>
            <a:ext cx="4930650" cy="2862322"/>
          </a:xfrm>
          <a:prstGeom prst="rect">
            <a:avLst/>
          </a:prstGeom>
          <a:noFill/>
        </p:spPr>
        <p:txBody>
          <a:bodyPr wrap="square" rtlCol="0">
            <a:spAutoFit/>
          </a:bodyPr>
          <a:lstStyle/>
          <a:p>
            <a:r>
              <a:rPr lang="en-US" sz="2000" b="1" dirty="0" smtClean="0"/>
              <a:t>Experiments (DOCUMENT!)</a:t>
            </a:r>
            <a:endParaRPr lang="en-US" sz="2000" dirty="0"/>
          </a:p>
          <a:p>
            <a:r>
              <a:rPr lang="en-CA" sz="2000" dirty="0" smtClean="0"/>
              <a:t>- </a:t>
            </a:r>
            <a:r>
              <a:rPr lang="en-CA" sz="2000" dirty="0"/>
              <a:t>Are the seconds accurate</a:t>
            </a:r>
            <a:r>
              <a:rPr lang="en-CA" sz="2000" dirty="0" smtClean="0"/>
              <a:t>? (device)</a:t>
            </a:r>
            <a:endParaRPr lang="en-US" sz="2000" dirty="0"/>
          </a:p>
          <a:p>
            <a:r>
              <a:rPr lang="en-CA" sz="2000" dirty="0"/>
              <a:t>- Does it increment properly</a:t>
            </a:r>
            <a:r>
              <a:rPr lang="en-CA" sz="2000" dirty="0" smtClean="0"/>
              <a:t>? (observation)</a:t>
            </a:r>
            <a:endParaRPr lang="en-US" sz="2000" dirty="0"/>
          </a:p>
          <a:p>
            <a:r>
              <a:rPr lang="en-CA" sz="2000" dirty="0" smtClean="0"/>
              <a:t>- Can </a:t>
            </a:r>
            <a:r>
              <a:rPr lang="en-CA" sz="2000" dirty="0"/>
              <a:t>you reset from any value</a:t>
            </a:r>
            <a:r>
              <a:rPr lang="en-CA" sz="2000" dirty="0" smtClean="0"/>
              <a:t>? </a:t>
            </a:r>
          </a:p>
          <a:p>
            <a:r>
              <a:rPr lang="en-US" sz="2000" dirty="0" smtClean="0"/>
              <a:t>- Does it restart?</a:t>
            </a:r>
            <a:endParaRPr lang="en-US" sz="2000" dirty="0"/>
          </a:p>
          <a:p>
            <a:r>
              <a:rPr lang="en-CA" sz="2000" dirty="0" smtClean="0"/>
              <a:t>- What </a:t>
            </a:r>
            <a:r>
              <a:rPr lang="en-CA" sz="2000" dirty="0"/>
              <a:t>happens when you press and hold the button</a:t>
            </a:r>
            <a:r>
              <a:rPr lang="en-CA" sz="2000" dirty="0" smtClean="0"/>
              <a:t>?</a:t>
            </a:r>
          </a:p>
          <a:p>
            <a:r>
              <a:rPr lang="en-CA" sz="2000" dirty="0" smtClean="0"/>
              <a:t>- How </a:t>
            </a:r>
            <a:r>
              <a:rPr lang="en-CA" sz="2000" dirty="0"/>
              <a:t>long does it take to reset</a:t>
            </a:r>
            <a:r>
              <a:rPr lang="en-CA" sz="2000" dirty="0" smtClean="0"/>
              <a:t>?</a:t>
            </a:r>
          </a:p>
          <a:p>
            <a:endParaRPr lang="en-US" sz="2000" dirty="0"/>
          </a:p>
        </p:txBody>
      </p:sp>
      <p:sp>
        <p:nvSpPr>
          <p:cNvPr id="3" name="TextBox 2"/>
          <p:cNvSpPr txBox="1"/>
          <p:nvPr/>
        </p:nvSpPr>
        <p:spPr>
          <a:xfrm>
            <a:off x="5754299" y="2475398"/>
            <a:ext cx="2971800" cy="2308324"/>
          </a:xfrm>
          <a:prstGeom prst="rect">
            <a:avLst/>
          </a:prstGeom>
          <a:noFill/>
        </p:spPr>
        <p:txBody>
          <a:bodyPr wrap="square" rtlCol="0">
            <a:spAutoFit/>
          </a:bodyPr>
          <a:lstStyle/>
          <a:p>
            <a:r>
              <a:rPr lang="en-CA" b="1" dirty="0" smtClean="0"/>
              <a:t>Assumptions</a:t>
            </a:r>
          </a:p>
          <a:p>
            <a:pPr marL="342900" indent="-342900">
              <a:buFontTx/>
              <a:buChar char="-"/>
            </a:pPr>
            <a:r>
              <a:rPr lang="en-CA" dirty="0" smtClean="0"/>
              <a:t>60 seconds max</a:t>
            </a:r>
          </a:p>
          <a:p>
            <a:pPr marL="342900" indent="-342900">
              <a:buFontTx/>
              <a:buChar char="-"/>
            </a:pPr>
            <a:r>
              <a:rPr lang="en-CA" dirty="0" smtClean="0"/>
              <a:t>Perfect first 12 s</a:t>
            </a:r>
          </a:p>
          <a:p>
            <a:pPr marL="342900" indent="-342900">
              <a:buFontTx/>
              <a:buChar char="-"/>
            </a:pPr>
            <a:r>
              <a:rPr lang="en-CA" dirty="0" smtClean="0"/>
              <a:t>Start: 0 </a:t>
            </a:r>
            <a:r>
              <a:rPr lang="en-CA" dirty="0"/>
              <a:t>or 1</a:t>
            </a:r>
            <a:r>
              <a:rPr lang="en-CA" dirty="0" smtClean="0"/>
              <a:t>?</a:t>
            </a:r>
          </a:p>
          <a:p>
            <a:pPr marL="342900" indent="-342900">
              <a:buFontTx/>
              <a:buChar char="-"/>
            </a:pPr>
            <a:endParaRPr lang="en-US" dirty="0"/>
          </a:p>
          <a:p>
            <a:endParaRPr lang="en-US" dirty="0"/>
          </a:p>
        </p:txBody>
      </p:sp>
      <p:sp>
        <p:nvSpPr>
          <p:cNvPr id="4" name="TextBox 3"/>
          <p:cNvSpPr txBox="1"/>
          <p:nvPr/>
        </p:nvSpPr>
        <p:spPr>
          <a:xfrm>
            <a:off x="2514400" y="5305961"/>
            <a:ext cx="4419800" cy="1323439"/>
          </a:xfrm>
          <a:prstGeom prst="rect">
            <a:avLst/>
          </a:prstGeom>
          <a:noFill/>
        </p:spPr>
        <p:txBody>
          <a:bodyPr wrap="none" rtlCol="0">
            <a:spAutoFit/>
          </a:bodyPr>
          <a:lstStyle/>
          <a:p>
            <a:r>
              <a:rPr lang="en-CA" sz="2000" b="1" i="0" dirty="0" smtClean="0"/>
              <a:t>Other </a:t>
            </a:r>
            <a:r>
              <a:rPr lang="en-CA" sz="2000" b="1" i="0" dirty="0" err="1" smtClean="0"/>
              <a:t>Posssible</a:t>
            </a:r>
            <a:r>
              <a:rPr lang="en-CA" sz="2000" b="1" i="0" dirty="0" smtClean="0"/>
              <a:t> Experiments</a:t>
            </a:r>
          </a:p>
          <a:p>
            <a:r>
              <a:rPr lang="en-CA" sz="2000" i="0" dirty="0" smtClean="0"/>
              <a:t>- Smashing the button: mechanical</a:t>
            </a:r>
            <a:endParaRPr lang="en-US" sz="2000" i="0" dirty="0" smtClean="0"/>
          </a:p>
          <a:p>
            <a:r>
              <a:rPr lang="en-CA" sz="2000" i="0" dirty="0" smtClean="0"/>
              <a:t>- Pressing the button too fast: mechanical</a:t>
            </a:r>
            <a:endParaRPr lang="en-US" sz="2000" i="0" dirty="0" smtClean="0"/>
          </a:p>
          <a:p>
            <a:r>
              <a:rPr lang="en-CA" sz="2000" i="0" dirty="0" smtClean="0"/>
              <a:t>- Can you hurt yourself ? Safety , design</a:t>
            </a:r>
            <a:endParaRPr lang="en-US" sz="2000" i="0" dirty="0"/>
          </a:p>
        </p:txBody>
      </p:sp>
    </p:spTree>
    <p:extLst>
      <p:ext uri="{BB962C8B-B14F-4D97-AF65-F5344CB8AC3E}">
        <p14:creationId xmlns:p14="http://schemas.microsoft.com/office/powerpoint/2010/main" val="2449420100"/>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p:cNvSpPr>
            <a:spLocks noGrp="1"/>
          </p:cNvSpPr>
          <p:nvPr>
            <p:ph type="title"/>
          </p:nvPr>
        </p:nvSpPr>
        <p:spPr/>
        <p:txBody>
          <a:bodyPr/>
          <a:lstStyle/>
          <a:p>
            <a:r>
              <a:rPr lang="en-US" altLang="en-US" smtClean="0"/>
              <a:t>Ethics</a:t>
            </a:r>
          </a:p>
        </p:txBody>
      </p:sp>
      <p:pic>
        <p:nvPicPr>
          <p:cNvPr id="12291" name="Picture 3" descr="C:\Users\Wainer\Documents\Leer\800px-Dr_Jekyll_and_Mr_Hyde_poster_edi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1100" y="1557338"/>
            <a:ext cx="5280025"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descr="C:\Users\Wainer\Documents\Leer\Animal-Experimentation-Fac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628775"/>
            <a:ext cx="330200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0280948"/>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t>Risk/Danger</a:t>
            </a:r>
          </a:p>
        </p:txBody>
      </p:sp>
      <p:pic>
        <p:nvPicPr>
          <p:cNvPr id="463874" name="Picture 2" descr="C:\Users\Wainer\Documents\Leer\basics02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412875"/>
            <a:ext cx="6289675" cy="472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77042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63874"/>
                                        </p:tgtEl>
                                        <p:attrNameLst>
                                          <p:attrName>style.visibility</p:attrName>
                                        </p:attrNameLst>
                                      </p:cBhvr>
                                      <p:to>
                                        <p:strVal val="visible"/>
                                      </p:to>
                                    </p:set>
                                    <p:animEffect transition="in" filter="fade">
                                      <p:cBhvr>
                                        <p:cTn id="7" dur="2000"/>
                                        <p:tgtEl>
                                          <p:spTgt spid="463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Cost ($$$$)</a:t>
            </a:r>
            <a:endParaRPr lang="en-CA" altLang="en-US" smtClean="0"/>
          </a:p>
        </p:txBody>
      </p:sp>
      <p:pic>
        <p:nvPicPr>
          <p:cNvPr id="14339" name="Picture 2" descr="http://www.utaot.com/wp-content/uploads/2013/02/2826495494_3ded666e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1484313"/>
            <a:ext cx="4186238" cy="418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2" descr="http://images.nationalgeographic.com/wpf/media-live/photos/000/523/overrides/new-type-baryon-particle-found-large-hadron-collider_52366_600x4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628775"/>
            <a:ext cx="4129088"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2792333"/>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381000"/>
            <a:ext cx="4572000" cy="685799"/>
          </a:xfrm>
        </p:spPr>
        <p:txBody>
          <a:bodyPr/>
          <a:lstStyle/>
          <a:p>
            <a:r>
              <a:rPr lang="en-US" altLang="en-US" dirty="0" smtClean="0"/>
              <a:t>Combination of the above</a:t>
            </a:r>
            <a:br>
              <a:rPr lang="en-US" altLang="en-US" dirty="0" smtClean="0"/>
            </a:br>
            <a:endParaRPr lang="en-CA" altLang="en-US" dirty="0" smtClean="0"/>
          </a:p>
        </p:txBody>
      </p:sp>
      <p:pic>
        <p:nvPicPr>
          <p:cNvPr id="15363" name="Picture 2" descr="http://www.infobarrel.com/media/image/7425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1268413"/>
            <a:ext cx="7667625" cy="47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718560"/>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hexagonos1">
  <a:themeElements>
    <a:clrScheme name="Custom 1">
      <a:dk1>
        <a:srgbClr val="336599"/>
      </a:dk1>
      <a:lt1>
        <a:srgbClr val="FFFFFF"/>
      </a:lt1>
      <a:dk2>
        <a:srgbClr val="B8CAE2"/>
      </a:dk2>
      <a:lt2>
        <a:srgbClr val="FFFFFF"/>
      </a:lt2>
      <a:accent1>
        <a:srgbClr val="294460"/>
      </a:accent1>
      <a:accent2>
        <a:srgbClr val="2E4C6B"/>
      </a:accent2>
      <a:accent3>
        <a:srgbClr val="B8CAE2"/>
      </a:accent3>
      <a:accent4>
        <a:srgbClr val="DADADA"/>
      </a:accent4>
      <a:accent5>
        <a:srgbClr val="ADB8CA"/>
      </a:accent5>
      <a:accent6>
        <a:srgbClr val="294460"/>
      </a:accent6>
      <a:hlink>
        <a:srgbClr val="0B54A3"/>
      </a:hlink>
      <a:folHlink>
        <a:srgbClr val="0B73E0"/>
      </a:folHlink>
    </a:clrScheme>
    <a:fontScheme name="Calibri">
      <a:majorFont>
        <a:latin typeface="Calibri"/>
        <a:ea typeface=""/>
        <a:cs typeface="Arial"/>
      </a:majorFont>
      <a:minorFont>
        <a:latin typeface="Calibri Light"/>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5A58"/>
        </a:dk1>
        <a:lt1>
          <a:srgbClr val="FFFFFF"/>
        </a:lt1>
        <a:dk2>
          <a:srgbClr val="008080"/>
        </a:dk2>
        <a:lt2>
          <a:srgbClr val="FFFFCC"/>
        </a:lt2>
        <a:accent1>
          <a:srgbClr val="006462"/>
        </a:accent1>
        <a:accent2>
          <a:srgbClr val="008080"/>
        </a:accent2>
        <a:accent3>
          <a:srgbClr val="AAC0C0"/>
        </a:accent3>
        <a:accent4>
          <a:srgbClr val="DADADA"/>
        </a:accent4>
        <a:accent5>
          <a:srgbClr val="AAB8B7"/>
        </a:accent5>
        <a:accent6>
          <a:srgbClr val="007373"/>
        </a:accent6>
        <a:hlink>
          <a:srgbClr val="00ACA8"/>
        </a:hlink>
        <a:folHlink>
          <a:srgbClr val="004444"/>
        </a:folHlink>
      </a:clrScheme>
      <a:clrMap bg1="dk2" tx1="lt1" bg2="dk1" tx2="lt2" accent1="accent1" accent2="accent2" accent3="accent3" accent4="accent4" accent5="accent5" accent6="accent6" hlink="hlink" folHlink="folHlink"/>
    </a:extraClrScheme>
    <a:extraClrScheme>
      <a:clrScheme name="Default Design 2">
        <a:dk1>
          <a:srgbClr val="342F61"/>
        </a:dk1>
        <a:lt1>
          <a:srgbClr val="FFFFFF"/>
        </a:lt1>
        <a:dk2>
          <a:srgbClr val="8794D5"/>
        </a:dk2>
        <a:lt2>
          <a:srgbClr val="FFFFFF"/>
        </a:lt2>
        <a:accent1>
          <a:srgbClr val="504D80"/>
        </a:accent1>
        <a:accent2>
          <a:srgbClr val="9791CA"/>
        </a:accent2>
        <a:accent3>
          <a:srgbClr val="C3C8E7"/>
        </a:accent3>
        <a:accent4>
          <a:srgbClr val="DADADA"/>
        </a:accent4>
        <a:accent5>
          <a:srgbClr val="B3B2C0"/>
        </a:accent5>
        <a:accent6>
          <a:srgbClr val="8883B7"/>
        </a:accent6>
        <a:hlink>
          <a:srgbClr val="322D5A"/>
        </a:hlink>
        <a:folHlink>
          <a:srgbClr val="544C9E"/>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DBA6"/>
        </a:lt1>
        <a:dk2>
          <a:srgbClr val="000000"/>
        </a:dk2>
        <a:lt2>
          <a:srgbClr val="FFAC31"/>
        </a:lt2>
        <a:accent1>
          <a:srgbClr val="FF9900"/>
        </a:accent1>
        <a:accent2>
          <a:srgbClr val="FFCC80"/>
        </a:accent2>
        <a:accent3>
          <a:srgbClr val="FFEAD0"/>
        </a:accent3>
        <a:accent4>
          <a:srgbClr val="000000"/>
        </a:accent4>
        <a:accent5>
          <a:srgbClr val="FFCAAA"/>
        </a:accent5>
        <a:accent6>
          <a:srgbClr val="E7B973"/>
        </a:accent6>
        <a:hlink>
          <a:srgbClr val="E68A00"/>
        </a:hlink>
        <a:folHlink>
          <a:srgbClr val="FF6600"/>
        </a:folHlink>
      </a:clrScheme>
      <a:clrMap bg1="lt1" tx1="dk1" bg2="lt2" tx2="dk2" accent1="accent1" accent2="accent2" accent3="accent3" accent4="accent4" accent5="accent5" accent6="accent6" hlink="hlink" folHlink="folHlink"/>
    </a:extraClrScheme>
    <a:extraClrScheme>
      <a:clrScheme name="Default Design 4">
        <a:dk1>
          <a:srgbClr val="B3CCE6"/>
        </a:dk1>
        <a:lt1>
          <a:srgbClr val="FFFFFF"/>
        </a:lt1>
        <a:dk2>
          <a:srgbClr val="6698CC"/>
        </a:dk2>
        <a:lt2>
          <a:srgbClr val="FFFFFF"/>
        </a:lt2>
        <a:accent1>
          <a:srgbClr val="336599"/>
        </a:accent1>
        <a:accent2>
          <a:srgbClr val="2E4C6B"/>
        </a:accent2>
        <a:accent3>
          <a:srgbClr val="B8CAE2"/>
        </a:accent3>
        <a:accent4>
          <a:srgbClr val="DADADA"/>
        </a:accent4>
        <a:accent5>
          <a:srgbClr val="ADB8CA"/>
        </a:accent5>
        <a:accent6>
          <a:srgbClr val="294460"/>
        </a:accent6>
        <a:hlink>
          <a:srgbClr val="0B54A3"/>
        </a:hlink>
        <a:folHlink>
          <a:srgbClr val="0B73E0"/>
        </a:folHlink>
      </a:clrScheme>
      <a:clrMap bg1="dk2" tx1="lt1" bg2="dk1" tx2="lt2" accent1="accent1" accent2="accent2" accent3="accent3" accent4="accent4" accent5="accent5" accent6="accent6" hlink="hlink" folHlink="folHlink"/>
    </a:extraClrScheme>
    <a:extraClrScheme>
      <a:clrScheme name="Default Design 5">
        <a:dk1>
          <a:srgbClr val="66CCCC"/>
        </a:dk1>
        <a:lt1>
          <a:srgbClr val="FFFFFF"/>
        </a:lt1>
        <a:dk2>
          <a:srgbClr val="2E6B6B"/>
        </a:dk2>
        <a:lt2>
          <a:srgbClr val="FFFFCC"/>
        </a:lt2>
        <a:accent1>
          <a:srgbClr val="45A3A1"/>
        </a:accent1>
        <a:accent2>
          <a:srgbClr val="9ADEDC"/>
        </a:accent2>
        <a:accent3>
          <a:srgbClr val="ADBABA"/>
        </a:accent3>
        <a:accent4>
          <a:srgbClr val="DADADA"/>
        </a:accent4>
        <a:accent5>
          <a:srgbClr val="B0CECD"/>
        </a:accent5>
        <a:accent6>
          <a:srgbClr val="8BC9C7"/>
        </a:accent6>
        <a:hlink>
          <a:srgbClr val="B3E6E6"/>
        </a:hlink>
        <a:folHlink>
          <a:srgbClr val="33CCCC"/>
        </a:folHlink>
      </a:clrScheme>
      <a:clrMap bg1="dk2" tx1="lt1" bg2="dk1" tx2="lt2" accent1="accent1" accent2="accent2" accent3="accent3" accent4="accent4" accent5="accent5" accent6="accent6" hlink="hlink" folHlink="folHlink"/>
    </a:extraClrScheme>
    <a:extraClrScheme>
      <a:clrScheme name="Default Design 6">
        <a:dk1>
          <a:srgbClr val="496B2E"/>
        </a:dk1>
        <a:lt1>
          <a:srgbClr val="CCE3B5"/>
        </a:lt1>
        <a:dk2>
          <a:srgbClr val="619933"/>
        </a:dk2>
        <a:lt2>
          <a:srgbClr val="F2F8ED"/>
        </a:lt2>
        <a:accent1>
          <a:srgbClr val="94CC66"/>
        </a:accent1>
        <a:accent2>
          <a:srgbClr val="FFFFFF"/>
        </a:accent2>
        <a:accent3>
          <a:srgbClr val="E2EFD7"/>
        </a:accent3>
        <a:accent4>
          <a:srgbClr val="3D5A26"/>
        </a:accent4>
        <a:accent5>
          <a:srgbClr val="C8E2B8"/>
        </a:accent5>
        <a:accent6>
          <a:srgbClr val="E7E7E7"/>
        </a:accent6>
        <a:hlink>
          <a:srgbClr val="4891EA"/>
        </a:hlink>
        <a:folHlink>
          <a:srgbClr val="7AAFF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10880</TotalTime>
  <Words>2438</Words>
  <Application>Microsoft Office PowerPoint</Application>
  <PresentationFormat>On-screen Show (4:3)</PresentationFormat>
  <Paragraphs>514</Paragraphs>
  <Slides>46</Slides>
  <Notes>26</Notes>
  <HiddenSlides>1</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3</vt:i4>
      </vt:variant>
      <vt:variant>
        <vt:lpstr>Slide Titles</vt:lpstr>
      </vt:variant>
      <vt:variant>
        <vt:i4>46</vt:i4>
      </vt:variant>
    </vt:vector>
  </HeadingPairs>
  <TitlesOfParts>
    <vt:vector size="62" baseType="lpstr">
      <vt:lpstr>Batang</vt:lpstr>
      <vt:lpstr>Gulim</vt:lpstr>
      <vt:lpstr>Arial</vt:lpstr>
      <vt:lpstr>Calibri</vt:lpstr>
      <vt:lpstr>Calibri Light</vt:lpstr>
      <vt:lpstr>Courier New</vt:lpstr>
      <vt:lpstr>Georgia</vt:lpstr>
      <vt:lpstr>Monotype Sorts</vt:lpstr>
      <vt:lpstr>Times</vt:lpstr>
      <vt:lpstr>Times New Roman</vt:lpstr>
      <vt:lpstr>Verdana</vt:lpstr>
      <vt:lpstr>Wingdings</vt:lpstr>
      <vt:lpstr>hexagonos1</vt:lpstr>
      <vt:lpstr>Equation</vt:lpstr>
      <vt:lpstr>Bitmap Image</vt:lpstr>
      <vt:lpstr>Visio.Drawing.6</vt:lpstr>
      <vt:lpstr>Previous experience</vt:lpstr>
      <vt:lpstr>Problem Solving (Learning)</vt:lpstr>
      <vt:lpstr>Experimentation</vt:lpstr>
      <vt:lpstr>Experimentation</vt:lpstr>
      <vt:lpstr>Experimentation</vt:lpstr>
      <vt:lpstr>Ethics</vt:lpstr>
      <vt:lpstr>Risk/Danger</vt:lpstr>
      <vt:lpstr>Cost ($$$$)</vt:lpstr>
      <vt:lpstr>Combination of the above </vt:lpstr>
      <vt:lpstr>Cannot Experiment</vt:lpstr>
      <vt:lpstr>Modeling of Natural Systems</vt:lpstr>
      <vt:lpstr>Analytical Modeling</vt:lpstr>
      <vt:lpstr>Experimentation</vt:lpstr>
      <vt:lpstr>Modeling</vt:lpstr>
      <vt:lpstr>The problem analysis cycle</vt:lpstr>
      <vt:lpstr>Analytical Modeling (1650 BC - ...)</vt:lpstr>
      <vt:lpstr>Defining the equations?</vt:lpstr>
      <vt:lpstr>Solving Equations?</vt:lpstr>
      <vt:lpstr>Problems with Analytical Modeling</vt:lpstr>
      <vt:lpstr>Numerical Approximation</vt:lpstr>
      <vt:lpstr>Simulation</vt:lpstr>
      <vt:lpstr>PowerPoint Presentation</vt:lpstr>
      <vt:lpstr>Artificial Systems Modeling</vt:lpstr>
      <vt:lpstr>Modeling Artificial Systems</vt:lpstr>
      <vt:lpstr>Automata Simulation</vt:lpstr>
      <vt:lpstr>Would you prefer this option ?</vt:lpstr>
      <vt:lpstr>PowerPoint Presentation</vt:lpstr>
      <vt:lpstr>Along Came the Computer…</vt:lpstr>
      <vt:lpstr>Problem Solving through Computation</vt:lpstr>
      <vt:lpstr>Building a Simulator</vt:lpstr>
      <vt:lpstr>Single-use Program Approach</vt:lpstr>
      <vt:lpstr>PowerPoint Presentation</vt:lpstr>
      <vt:lpstr>Modeling DEDS</vt:lpstr>
      <vt:lpstr>PowerPoint Presentation</vt:lpstr>
      <vt:lpstr>Building a Simulator</vt:lpstr>
      <vt:lpstr>PowerPoint Presentation</vt:lpstr>
      <vt:lpstr>Some definitions</vt:lpstr>
      <vt:lpstr>More Definitions</vt:lpstr>
      <vt:lpstr>Phases in a M&amp;S study</vt:lpstr>
      <vt:lpstr>PowerPoint Presentation</vt:lpstr>
      <vt:lpstr>Applications of M&amp;S</vt:lpstr>
      <vt:lpstr>M&amp;S Entities and Relations</vt:lpstr>
      <vt:lpstr>Modelling/Simulation basic entities</vt:lpstr>
      <vt:lpstr>One system: many models</vt:lpstr>
      <vt:lpstr>Verification, Validation and Accreditation</vt:lpstr>
      <vt:lpstr>VV&amp;A (cont)</vt:lpstr>
    </vt:vector>
  </TitlesOfParts>
  <Company>Universidad de Buenos Aires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Simulación de Sistemas de Eventos Discretos usando el formalismo Cell-DEVS</dc:title>
  <dc:creator>Gabriel A. Wainer</dc:creator>
  <cp:lastModifiedBy>Gabriel Wainer</cp:lastModifiedBy>
  <cp:revision>366</cp:revision>
  <cp:lastPrinted>2001-09-08T21:12:55Z</cp:lastPrinted>
  <dcterms:created xsi:type="dcterms:W3CDTF">1998-11-29T17:51:34Z</dcterms:created>
  <dcterms:modified xsi:type="dcterms:W3CDTF">2017-09-25T15:13:09Z</dcterms:modified>
</cp:coreProperties>
</file>