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1"/>
  </p:sldMasterIdLst>
  <p:notesMasterIdLst>
    <p:notesMasterId r:id="rId86"/>
  </p:notesMasterIdLst>
  <p:handoutMasterIdLst>
    <p:handoutMasterId r:id="rId87"/>
  </p:handoutMasterIdLst>
  <p:sldIdLst>
    <p:sldId id="920" r:id="rId2"/>
    <p:sldId id="436" r:id="rId3"/>
    <p:sldId id="409" r:id="rId4"/>
    <p:sldId id="921" r:id="rId5"/>
    <p:sldId id="922" r:id="rId6"/>
    <p:sldId id="407" r:id="rId7"/>
    <p:sldId id="443" r:id="rId8"/>
    <p:sldId id="259" r:id="rId9"/>
    <p:sldId id="260" r:id="rId10"/>
    <p:sldId id="261" r:id="rId11"/>
    <p:sldId id="262" r:id="rId12"/>
    <p:sldId id="270" r:id="rId13"/>
    <p:sldId id="291" r:id="rId14"/>
    <p:sldId id="294" r:id="rId15"/>
    <p:sldId id="278" r:id="rId16"/>
    <p:sldId id="280" r:id="rId17"/>
    <p:sldId id="323" r:id="rId18"/>
    <p:sldId id="326" r:id="rId19"/>
    <p:sldId id="432" r:id="rId20"/>
    <p:sldId id="923" r:id="rId21"/>
    <p:sldId id="438" r:id="rId22"/>
    <p:sldId id="313" r:id="rId23"/>
    <p:sldId id="266" r:id="rId24"/>
    <p:sldId id="410" r:id="rId25"/>
    <p:sldId id="413" r:id="rId26"/>
    <p:sldId id="414" r:id="rId27"/>
    <p:sldId id="267" r:id="rId28"/>
    <p:sldId id="440" r:id="rId29"/>
    <p:sldId id="924" r:id="rId30"/>
    <p:sldId id="411" r:id="rId31"/>
    <p:sldId id="275" r:id="rId32"/>
    <p:sldId id="917" r:id="rId33"/>
    <p:sldId id="441" r:id="rId34"/>
    <p:sldId id="442" r:id="rId35"/>
    <p:sldId id="630" r:id="rId36"/>
    <p:sldId id="557" r:id="rId37"/>
    <p:sldId id="448" r:id="rId38"/>
    <p:sldId id="793" r:id="rId39"/>
    <p:sldId id="491" r:id="rId40"/>
    <p:sldId id="447" r:id="rId41"/>
    <p:sldId id="878" r:id="rId42"/>
    <p:sldId id="879" r:id="rId43"/>
    <p:sldId id="880" r:id="rId44"/>
    <p:sldId id="909" r:id="rId45"/>
    <p:sldId id="882" r:id="rId46"/>
    <p:sldId id="883" r:id="rId47"/>
    <p:sldId id="884" r:id="rId48"/>
    <p:sldId id="885" r:id="rId49"/>
    <p:sldId id="767" r:id="rId50"/>
    <p:sldId id="820" r:id="rId51"/>
    <p:sldId id="910" r:id="rId52"/>
    <p:sldId id="911" r:id="rId53"/>
    <p:sldId id="838" r:id="rId54"/>
    <p:sldId id="912" r:id="rId55"/>
    <p:sldId id="840" r:id="rId56"/>
    <p:sldId id="925" r:id="rId57"/>
    <p:sldId id="731" r:id="rId58"/>
    <p:sldId id="849" r:id="rId59"/>
    <p:sldId id="913" r:id="rId60"/>
    <p:sldId id="886" r:id="rId61"/>
    <p:sldId id="919" r:id="rId62"/>
    <p:sldId id="530" r:id="rId63"/>
    <p:sldId id="427" r:id="rId64"/>
    <p:sldId id="276" r:id="rId65"/>
    <p:sldId id="710" r:id="rId66"/>
    <p:sldId id="918" r:id="rId67"/>
    <p:sldId id="907" r:id="rId68"/>
    <p:sldId id="713" r:id="rId69"/>
    <p:sldId id="714" r:id="rId70"/>
    <p:sldId id="715" r:id="rId71"/>
    <p:sldId id="732" r:id="rId72"/>
    <p:sldId id="735" r:id="rId73"/>
    <p:sldId id="870" r:id="rId74"/>
    <p:sldId id="871" r:id="rId75"/>
    <p:sldId id="872" r:id="rId76"/>
    <p:sldId id="887" r:id="rId77"/>
    <p:sldId id="888" r:id="rId78"/>
    <p:sldId id="889" r:id="rId79"/>
    <p:sldId id="890" r:id="rId80"/>
    <p:sldId id="891" r:id="rId81"/>
    <p:sldId id="892" r:id="rId82"/>
    <p:sldId id="893" r:id="rId83"/>
    <p:sldId id="894" r:id="rId84"/>
    <p:sldId id="895" r:id="rId85"/>
  </p:sldIdLst>
  <p:sldSz cx="9144000" cy="6858000" type="letter"/>
  <p:notesSz cx="7010400" cy="9296400"/>
  <p:custDataLst>
    <p:tags r:id="rId88"/>
  </p:custDataLst>
  <p:defaultTextStyle>
    <a:defPPr>
      <a:defRPr lang="en-US"/>
    </a:defPPr>
    <a:lvl1pPr algn="ctr" rtl="0" eaLnBrk="0" fontAlgn="base" hangingPunct="0">
      <a:spcBef>
        <a:spcPct val="0"/>
      </a:spcBef>
      <a:spcAft>
        <a:spcPct val="0"/>
      </a:spcAft>
      <a:defRPr sz="1400" b="1" kern="1200">
        <a:solidFill>
          <a:schemeClr val="tx1"/>
        </a:solidFill>
        <a:latin typeface="Arial" charset="0"/>
        <a:ea typeface="+mn-ea"/>
        <a:cs typeface="+mn-cs"/>
      </a:defRPr>
    </a:lvl1pPr>
    <a:lvl2pPr marL="457200" algn="ctr" rtl="0" eaLnBrk="0" fontAlgn="base" hangingPunct="0">
      <a:spcBef>
        <a:spcPct val="0"/>
      </a:spcBef>
      <a:spcAft>
        <a:spcPct val="0"/>
      </a:spcAft>
      <a:defRPr sz="1400" b="1" kern="1200">
        <a:solidFill>
          <a:schemeClr val="tx1"/>
        </a:solidFill>
        <a:latin typeface="Arial" charset="0"/>
        <a:ea typeface="+mn-ea"/>
        <a:cs typeface="+mn-cs"/>
      </a:defRPr>
    </a:lvl2pPr>
    <a:lvl3pPr marL="914400" algn="ctr" rtl="0" eaLnBrk="0" fontAlgn="base" hangingPunct="0">
      <a:spcBef>
        <a:spcPct val="0"/>
      </a:spcBef>
      <a:spcAft>
        <a:spcPct val="0"/>
      </a:spcAft>
      <a:defRPr sz="1400" b="1" kern="1200">
        <a:solidFill>
          <a:schemeClr val="tx1"/>
        </a:solidFill>
        <a:latin typeface="Arial" charset="0"/>
        <a:ea typeface="+mn-ea"/>
        <a:cs typeface="+mn-cs"/>
      </a:defRPr>
    </a:lvl3pPr>
    <a:lvl4pPr marL="1371600" algn="ctr" rtl="0" eaLnBrk="0" fontAlgn="base" hangingPunct="0">
      <a:spcBef>
        <a:spcPct val="0"/>
      </a:spcBef>
      <a:spcAft>
        <a:spcPct val="0"/>
      </a:spcAft>
      <a:defRPr sz="1400" b="1" kern="1200">
        <a:solidFill>
          <a:schemeClr val="tx1"/>
        </a:solidFill>
        <a:latin typeface="Arial" charset="0"/>
        <a:ea typeface="+mn-ea"/>
        <a:cs typeface="+mn-cs"/>
      </a:defRPr>
    </a:lvl4pPr>
    <a:lvl5pPr marL="1828800" algn="ctr" rtl="0" eaLnBrk="0" fontAlgn="base" hangingPunct="0">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003BB2"/>
    <a:srgbClr val="330066"/>
    <a:srgbClr val="CC0000"/>
    <a:srgbClr val="9DBEFF"/>
    <a:srgbClr val="0066FF"/>
    <a:srgbClr val="990000"/>
    <a:srgbClr val="AFCAFF"/>
    <a:srgbClr val="003EB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1" autoAdjust="0"/>
    <p:restoredTop sz="79430" autoAdjust="0"/>
  </p:normalViewPr>
  <p:slideViewPr>
    <p:cSldViewPr>
      <p:cViewPr>
        <p:scale>
          <a:sx n="80" d="100"/>
          <a:sy n="80" d="100"/>
        </p:scale>
        <p:origin x="-256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p:scale>
          <a:sx n="110" d="100"/>
          <a:sy n="110" d="100"/>
        </p:scale>
        <p:origin x="-1066" y="1291"/>
      </p:cViewPr>
      <p:guideLst>
        <p:guide orient="horz" pos="2159"/>
        <p:guide pos="288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169620" cy="267842"/>
          </a:xfrm>
          <a:prstGeom prst="rect">
            <a:avLst/>
          </a:prstGeom>
          <a:noFill/>
          <a:ln w="9525">
            <a:noFill/>
            <a:miter lim="800000"/>
            <a:headEnd/>
            <a:tailEnd/>
          </a:ln>
          <a:effectLst/>
        </p:spPr>
        <p:txBody>
          <a:bodyPr vert="horz" wrap="none" lIns="83958" tIns="41186" rIns="83958" bIns="41186" numCol="1" anchor="t" anchorCtr="0" compatLnSpc="1">
            <a:prstTxWarp prst="textNoShape">
              <a:avLst/>
            </a:prstTxWarp>
            <a:spAutoFit/>
          </a:bodyPr>
          <a:lstStyle>
            <a:lvl1pPr algn="l" defTabSz="930356">
              <a:defRPr sz="1200" b="0">
                <a:effectLst>
                  <a:outerShdw blurRad="38100" dist="38100" dir="2700000" algn="tl">
                    <a:srgbClr val="C0C0C0"/>
                  </a:outerShdw>
                </a:effectLst>
              </a:defRPr>
            </a:lvl1pPr>
          </a:lstStyle>
          <a:p>
            <a:pPr>
              <a:defRPr/>
            </a:pPr>
            <a:endParaRPr lang="en-US" dirty="0"/>
          </a:p>
        </p:txBody>
      </p:sp>
      <p:sp>
        <p:nvSpPr>
          <p:cNvPr id="4099" name="Rectangle 3"/>
          <p:cNvSpPr>
            <a:spLocks noGrp="1" noChangeArrowheads="1"/>
          </p:cNvSpPr>
          <p:nvPr>
            <p:ph type="dt" sz="quarter" idx="1"/>
          </p:nvPr>
        </p:nvSpPr>
        <p:spPr bwMode="auto">
          <a:xfrm>
            <a:off x="6840780" y="0"/>
            <a:ext cx="169620" cy="267842"/>
          </a:xfrm>
          <a:prstGeom prst="rect">
            <a:avLst/>
          </a:prstGeom>
          <a:noFill/>
          <a:ln w="9525">
            <a:noFill/>
            <a:miter lim="800000"/>
            <a:headEnd/>
            <a:tailEnd/>
          </a:ln>
          <a:effectLst/>
        </p:spPr>
        <p:txBody>
          <a:bodyPr vert="horz" wrap="none" lIns="83958" tIns="41186" rIns="83958" bIns="41186" numCol="1" anchor="t" anchorCtr="0" compatLnSpc="1">
            <a:prstTxWarp prst="textNoShape">
              <a:avLst/>
            </a:prstTxWarp>
            <a:spAutoFit/>
          </a:bodyPr>
          <a:lstStyle>
            <a:lvl1pPr algn="r" defTabSz="930356">
              <a:defRPr sz="1200" b="0">
                <a:effectLst>
                  <a:outerShdw blurRad="38100" dist="38100" dir="2700000" algn="tl">
                    <a:srgbClr val="C0C0C0"/>
                  </a:outerShdw>
                </a:effectLst>
              </a:defRPr>
            </a:lvl1pPr>
          </a:lstStyle>
          <a:p>
            <a:pPr>
              <a:defRPr/>
            </a:pPr>
            <a:endParaRPr lang="en-US" dirty="0"/>
          </a:p>
        </p:txBody>
      </p:sp>
      <p:sp>
        <p:nvSpPr>
          <p:cNvPr id="4100" name="Rectangle 4"/>
          <p:cNvSpPr>
            <a:spLocks noGrp="1" noChangeArrowheads="1"/>
          </p:cNvSpPr>
          <p:nvPr>
            <p:ph type="ftr" sz="quarter" idx="2"/>
          </p:nvPr>
        </p:nvSpPr>
        <p:spPr bwMode="auto">
          <a:xfrm>
            <a:off x="0" y="8992245"/>
            <a:ext cx="169620" cy="267842"/>
          </a:xfrm>
          <a:prstGeom prst="rect">
            <a:avLst/>
          </a:prstGeom>
          <a:noFill/>
          <a:ln w="9525">
            <a:noFill/>
            <a:miter lim="800000"/>
            <a:headEnd/>
            <a:tailEnd/>
          </a:ln>
          <a:effectLst/>
        </p:spPr>
        <p:txBody>
          <a:bodyPr vert="horz" wrap="none" lIns="83958" tIns="41186" rIns="83958" bIns="41186" numCol="1" anchor="b" anchorCtr="0" compatLnSpc="1">
            <a:prstTxWarp prst="textNoShape">
              <a:avLst/>
            </a:prstTxWarp>
            <a:spAutoFit/>
          </a:bodyPr>
          <a:lstStyle>
            <a:lvl1pPr algn="l" defTabSz="930356">
              <a:defRPr sz="1200" b="0">
                <a:effectLst>
                  <a:outerShdw blurRad="38100" dist="38100" dir="2700000" algn="tl">
                    <a:srgbClr val="C0C0C0"/>
                  </a:outerShdw>
                </a:effectLst>
              </a:defRPr>
            </a:lvl1pPr>
          </a:lstStyle>
          <a:p>
            <a:pPr>
              <a:defRPr/>
            </a:pPr>
            <a:endParaRPr lang="en-US" dirty="0"/>
          </a:p>
        </p:txBody>
      </p:sp>
      <p:sp>
        <p:nvSpPr>
          <p:cNvPr id="4101" name="Rectangle 5"/>
          <p:cNvSpPr>
            <a:spLocks noGrp="1" noChangeArrowheads="1"/>
          </p:cNvSpPr>
          <p:nvPr>
            <p:ph type="sldNum" sz="quarter" idx="3"/>
          </p:nvPr>
        </p:nvSpPr>
        <p:spPr bwMode="auto">
          <a:xfrm>
            <a:off x="6653292" y="8992245"/>
            <a:ext cx="357108" cy="267842"/>
          </a:xfrm>
          <a:prstGeom prst="rect">
            <a:avLst/>
          </a:prstGeom>
          <a:noFill/>
          <a:ln w="9525">
            <a:noFill/>
            <a:miter lim="800000"/>
            <a:headEnd/>
            <a:tailEnd/>
          </a:ln>
          <a:effectLst/>
        </p:spPr>
        <p:txBody>
          <a:bodyPr vert="horz" wrap="none" lIns="83958" tIns="41186" rIns="83958" bIns="41186" numCol="1" anchor="b" anchorCtr="0" compatLnSpc="1">
            <a:prstTxWarp prst="textNoShape">
              <a:avLst/>
            </a:prstTxWarp>
            <a:spAutoFit/>
          </a:bodyPr>
          <a:lstStyle>
            <a:lvl1pPr algn="r" defTabSz="930356">
              <a:defRPr sz="1200" b="0">
                <a:effectLst>
                  <a:outerShdw blurRad="38100" dist="38100" dir="2700000" algn="tl">
                    <a:srgbClr val="C0C0C0"/>
                  </a:outerShdw>
                </a:effectLst>
              </a:defRPr>
            </a:lvl1pPr>
          </a:lstStyle>
          <a:p>
            <a:pPr>
              <a:defRPr/>
            </a:pPr>
            <a:fld id="{EE1F667B-D264-4B43-B127-2107C030997A}" type="slidenum">
              <a:rPr lang="en-US"/>
              <a:pPr>
                <a:defRPr/>
              </a:pPr>
              <a:t>‹#›</a:t>
            </a:fld>
            <a:endParaRPr lang="en-US" dirty="0"/>
          </a:p>
        </p:txBody>
      </p:sp>
    </p:spTree>
    <p:extLst>
      <p:ext uri="{BB962C8B-B14F-4D97-AF65-F5344CB8AC3E}">
        <p14:creationId xmlns:p14="http://schemas.microsoft.com/office/powerpoint/2010/main" val="1027388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166421" cy="267842"/>
          </a:xfrm>
          <a:prstGeom prst="rect">
            <a:avLst/>
          </a:prstGeom>
          <a:noFill/>
          <a:ln w="9525">
            <a:noFill/>
            <a:miter lim="800000"/>
            <a:headEnd/>
            <a:tailEnd/>
          </a:ln>
          <a:effectLst/>
        </p:spPr>
        <p:txBody>
          <a:bodyPr vert="horz" wrap="none" lIns="82374" tIns="41186" rIns="82374" bIns="41186" numCol="1" anchor="t" anchorCtr="0" compatLnSpc="1">
            <a:prstTxWarp prst="textNoShape">
              <a:avLst/>
            </a:prstTxWarp>
            <a:spAutoFit/>
          </a:bodyPr>
          <a:lstStyle>
            <a:lvl1pPr algn="l" defTabSz="918115">
              <a:defRPr sz="1200" b="0"/>
            </a:lvl1pPr>
          </a:lstStyle>
          <a:p>
            <a:pPr>
              <a:defRPr/>
            </a:pPr>
            <a:endParaRPr lang="en-US" dirty="0"/>
          </a:p>
        </p:txBody>
      </p:sp>
      <p:sp>
        <p:nvSpPr>
          <p:cNvPr id="2051" name="Rectangle 3"/>
          <p:cNvSpPr>
            <a:spLocks noGrp="1" noChangeArrowheads="1"/>
          </p:cNvSpPr>
          <p:nvPr>
            <p:ph type="dt" idx="1"/>
          </p:nvPr>
        </p:nvSpPr>
        <p:spPr bwMode="auto">
          <a:xfrm>
            <a:off x="6869481" y="0"/>
            <a:ext cx="166421" cy="267842"/>
          </a:xfrm>
          <a:prstGeom prst="rect">
            <a:avLst/>
          </a:prstGeom>
          <a:noFill/>
          <a:ln w="9525">
            <a:noFill/>
            <a:miter lim="800000"/>
            <a:headEnd/>
            <a:tailEnd/>
          </a:ln>
          <a:effectLst/>
        </p:spPr>
        <p:txBody>
          <a:bodyPr vert="horz" wrap="none" lIns="82374" tIns="41186" rIns="82374" bIns="41186" numCol="1" anchor="t" anchorCtr="0" compatLnSpc="1">
            <a:prstTxWarp prst="textNoShape">
              <a:avLst/>
            </a:prstTxWarp>
            <a:spAutoFit/>
          </a:bodyPr>
          <a:lstStyle>
            <a:lvl1pPr algn="r" defTabSz="918115">
              <a:defRPr sz="1200" b="0"/>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1147763" y="692150"/>
            <a:ext cx="4668837" cy="3503613"/>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916870" y="4424266"/>
            <a:ext cx="2776367" cy="1228105"/>
          </a:xfrm>
          <a:prstGeom prst="rect">
            <a:avLst/>
          </a:prstGeom>
          <a:noFill/>
          <a:ln w="9525">
            <a:noFill/>
            <a:miter lim="800000"/>
            <a:headEnd/>
            <a:tailEnd/>
          </a:ln>
          <a:effectLst/>
        </p:spPr>
        <p:txBody>
          <a:bodyPr vert="horz" wrap="none" lIns="82374" tIns="41186" rIns="82374" bIns="41186"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040663"/>
            <a:ext cx="166421" cy="267842"/>
          </a:xfrm>
          <a:prstGeom prst="rect">
            <a:avLst/>
          </a:prstGeom>
          <a:noFill/>
          <a:ln w="9525">
            <a:noFill/>
            <a:miter lim="800000"/>
            <a:headEnd/>
            <a:tailEnd/>
          </a:ln>
          <a:effectLst/>
        </p:spPr>
        <p:txBody>
          <a:bodyPr vert="horz" wrap="none" lIns="82374" tIns="41186" rIns="82374" bIns="41186" numCol="1" anchor="b" anchorCtr="0" compatLnSpc="1">
            <a:prstTxWarp prst="textNoShape">
              <a:avLst/>
            </a:prstTxWarp>
            <a:spAutoFit/>
          </a:bodyPr>
          <a:lstStyle>
            <a:lvl1pPr algn="l" defTabSz="918115">
              <a:defRPr sz="1200" b="0"/>
            </a:lvl1pPr>
          </a:lstStyle>
          <a:p>
            <a:pPr>
              <a:defRPr/>
            </a:pPr>
            <a:endParaRPr lang="en-US" dirty="0"/>
          </a:p>
        </p:txBody>
      </p:sp>
      <p:sp>
        <p:nvSpPr>
          <p:cNvPr id="2055" name="Rectangle 7"/>
          <p:cNvSpPr>
            <a:spLocks noGrp="1" noChangeArrowheads="1"/>
          </p:cNvSpPr>
          <p:nvPr>
            <p:ph type="sldNum" sz="quarter" idx="5"/>
          </p:nvPr>
        </p:nvSpPr>
        <p:spPr bwMode="auto">
          <a:xfrm>
            <a:off x="6681993" y="9040663"/>
            <a:ext cx="353909" cy="267842"/>
          </a:xfrm>
          <a:prstGeom prst="rect">
            <a:avLst/>
          </a:prstGeom>
          <a:noFill/>
          <a:ln w="9525">
            <a:noFill/>
            <a:miter lim="800000"/>
            <a:headEnd/>
            <a:tailEnd/>
          </a:ln>
          <a:effectLst/>
        </p:spPr>
        <p:txBody>
          <a:bodyPr vert="horz" wrap="none" lIns="82374" tIns="41186" rIns="82374" bIns="41186" numCol="1" anchor="b" anchorCtr="0" compatLnSpc="1">
            <a:prstTxWarp prst="textNoShape">
              <a:avLst/>
            </a:prstTxWarp>
            <a:spAutoFit/>
          </a:bodyPr>
          <a:lstStyle>
            <a:lvl1pPr algn="r" defTabSz="918115">
              <a:defRPr sz="1200" b="0"/>
            </a:lvl1pPr>
          </a:lstStyle>
          <a:p>
            <a:pPr>
              <a:defRPr/>
            </a:pPr>
            <a:fld id="{106102D5-CBC3-433B-A02F-0D10F222E173}" type="slidenum">
              <a:rPr lang="en-US"/>
              <a:pPr>
                <a:defRPr/>
              </a:pPr>
              <a:t>‹#›</a:t>
            </a:fld>
            <a:endParaRPr lang="en-US" dirty="0"/>
          </a:p>
        </p:txBody>
      </p:sp>
    </p:spTree>
    <p:extLst>
      <p:ext uri="{BB962C8B-B14F-4D97-AF65-F5344CB8AC3E}">
        <p14:creationId xmlns:p14="http://schemas.microsoft.com/office/powerpoint/2010/main" val="988377456"/>
      </p:ext>
    </p:extLst>
  </p:cSld>
  <p:clrMap bg1="lt1" tx1="dk1" bg2="lt2" tx2="dk2" accent1="accent1" accent2="accent2" accent3="accent3" accent4="accent4" accent5="accent5" accent6="accent6" hlink="hlink" folHlink="folHlink"/>
  <p:notesStyle>
    <a:lvl1pPr marL="115888" indent="-115888" algn="l" defTabSz="920750"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1pPr>
    <a:lvl2pPr marL="573088" indent="-114300" algn="l" defTabSz="920750"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2pPr>
    <a:lvl3pPr marL="1031875" indent="-114300" algn="l" defTabSz="920750"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3pPr>
    <a:lvl4pPr marL="1487488" indent="-111125" algn="l" defTabSz="920750"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4pPr>
    <a:lvl5pPr marL="1951038" indent="-117475" algn="l" defTabSz="920750"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HTML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WebRTC"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royal.pingdom.com/2013/01/16/internet-2012-in-numb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computer.howstuffworks.com/dns.htm" TargetMode="External"/><Relationship Id="rId3" Type="http://schemas.openxmlformats.org/officeDocument/2006/relationships/hyperlink" Target="http://computer.howstuffworks.com/router.htm" TargetMode="External"/><Relationship Id="rId7" Type="http://schemas.openxmlformats.org/officeDocument/2006/relationships/hyperlink" Target="http://computer.howstuffworks.com/question717.ht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computer.howstuffworks.com/framed.htm?parent=lan-switch.htm&amp;url=http://www.protocols.com/pbook/iso.htm" TargetMode="External"/><Relationship Id="rId11" Type="http://schemas.openxmlformats.org/officeDocument/2006/relationships/hyperlink" Target="http://computer.howstuffworks.com/n642.htm" TargetMode="External"/><Relationship Id="rId5" Type="http://schemas.openxmlformats.org/officeDocument/2006/relationships/hyperlink" Target="http://computer.howstuffworks.com/osi.htm" TargetMode="External"/><Relationship Id="rId10" Type="http://schemas.openxmlformats.org/officeDocument/2006/relationships/hyperlink" Target="http://computer.howstuffworks.com/cell-phone7.htm" TargetMode="External"/><Relationship Id="rId4" Type="http://schemas.openxmlformats.org/officeDocument/2006/relationships/hyperlink" Target="http://computer.howstuffworks.com/osi1.htm" TargetMode="External"/><Relationship Id="rId9" Type="http://schemas.openxmlformats.org/officeDocument/2006/relationships/hyperlink" Target="http://computer.howstuffworks.com/question525.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webopedia.com/TERM/I/backbone.htm" TargetMode="External"/><Relationship Id="rId7" Type="http://schemas.openxmlformats.org/officeDocument/2006/relationships/hyperlink" Target="http://www.webopedia.com/TERM/I/HPC.htm"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webopedia.com/TERM/I/gigabit.htm" TargetMode="External"/><Relationship Id="rId5" Type="http://schemas.openxmlformats.org/officeDocument/2006/relationships/hyperlink" Target="http://www.webopedia.com/TERM/I/router.htm" TargetMode="External"/><Relationship Id="rId4" Type="http://schemas.openxmlformats.org/officeDocument/2006/relationships/hyperlink" Target="http://www.webopedia.com/TERM/I/SONET.ht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en.wikipedia.org/wiki/Cloud_comput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en.wikipedia.org/wiki/Web_application" TargetMode="External"/><Relationship Id="rId13" Type="http://schemas.openxmlformats.org/officeDocument/2006/relationships/hyperlink" Target="http://en.wikipedia.org/wiki/Oracle" TargetMode="External"/><Relationship Id="rId3" Type="http://schemas.openxmlformats.org/officeDocument/2006/relationships/hyperlink" Target="http://en.wikipedia.org/wiki/Neologisms" TargetMode="External"/><Relationship Id="rId7" Type="http://schemas.openxmlformats.org/officeDocument/2006/relationships/hyperlink" Target="http://en.wikipedia.org/wiki/Google" TargetMode="External"/><Relationship Id="rId12" Type="http://schemas.openxmlformats.org/officeDocument/2006/relationships/hyperlink" Target="http://en.wikipedia.org/wiki/IBM" TargetMode="External"/><Relationship Id="rId17" Type="http://schemas.openxmlformats.org/officeDocument/2006/relationships/hyperlink" Target="http://en.wikipedia.org/wiki/Payment_Card_Industry_Data_Security_Standard" TargetMode="External"/><Relationship Id="rId2" Type="http://schemas.openxmlformats.org/officeDocument/2006/relationships/slide" Target="../slides/slide57.xml"/><Relationship Id="rId16" Type="http://schemas.openxmlformats.org/officeDocument/2006/relationships/hyperlink" Target="http://en.wikipedia.org/wiki/Wikipedia:Citation_needed" TargetMode="External"/><Relationship Id="rId1" Type="http://schemas.openxmlformats.org/officeDocument/2006/relationships/notesMaster" Target="../notesMasters/notesMaster1.xml"/><Relationship Id="rId6" Type="http://schemas.openxmlformats.org/officeDocument/2006/relationships/hyperlink" Target="http://en.wikipedia.org/wiki/Critical_Infrastructure_Protection" TargetMode="External"/><Relationship Id="rId11" Type="http://schemas.openxmlformats.org/officeDocument/2006/relationships/hyperlink" Target="http://en.wikipedia.org/wiki/HP" TargetMode="External"/><Relationship Id="rId5" Type="http://schemas.openxmlformats.org/officeDocument/2006/relationships/hyperlink" Target="http://en.wikipedia.org/wiki/Automation" TargetMode="External"/><Relationship Id="rId15" Type="http://schemas.openxmlformats.org/officeDocument/2006/relationships/hyperlink" Target="http://en.wikipedia.org/wiki/Managed_dedicated_server" TargetMode="External"/><Relationship Id="rId10" Type="http://schemas.openxmlformats.org/officeDocument/2006/relationships/hyperlink" Target="http://en.wikipedia.org/wiki/Utility_computing" TargetMode="External"/><Relationship Id="rId4" Type="http://schemas.openxmlformats.org/officeDocument/2006/relationships/hyperlink" Target="http://en.wikipedia.org/wiki/Platform_virtualization" TargetMode="External"/><Relationship Id="rId9" Type="http://schemas.openxmlformats.org/officeDocument/2006/relationships/hyperlink" Target="http://en.wikipedia.org/wiki/Web_service" TargetMode="External"/><Relationship Id="rId14" Type="http://schemas.openxmlformats.org/officeDocument/2006/relationships/hyperlink" Target="http://en.wikipedia.org/wiki/VMware"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en.wikipedia.org/wiki/Platform_as_a_service" TargetMode="External"/><Relationship Id="rId7" Type="http://schemas.openxmlformats.org/officeDocument/2006/relationships/hyperlink" Target="http://blogs.idc.com/ie/?p=205"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lingonlife.blogspot.com/2010/04/why-cloud-computing-why-icloud.html" TargetMode="External"/><Relationship Id="rId5" Type="http://schemas.openxmlformats.org/officeDocument/2006/relationships/hyperlink" Target="http://icloud.com/" TargetMode="External"/><Relationship Id="rId4" Type="http://schemas.openxmlformats.org/officeDocument/2006/relationships/hyperlink" Target="http://en.wikipedia.org/wiki/Crossing_the_Chasm"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6784584" y="9040663"/>
            <a:ext cx="251317" cy="267842"/>
          </a:xfrm>
          <a:noFill/>
        </p:spPr>
        <p:txBody>
          <a:bodyPr/>
          <a:lstStyle/>
          <a:p>
            <a:fld id="{318ADC62-4645-4116-BDAD-8F18E9035AD9}" type="slidenum">
              <a:rPr lang="en-US" smtClean="0"/>
              <a:pPr/>
              <a:t>0</a:t>
            </a:fld>
            <a:endParaRPr lang="en-US" dirty="0" smtClean="0"/>
          </a:p>
        </p:txBody>
      </p:sp>
      <p:sp>
        <p:nvSpPr>
          <p:cNvPr id="55299" name="Rectangle 2"/>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6699627" y="9040663"/>
            <a:ext cx="336275" cy="267842"/>
          </a:xfrm>
          <a:noFill/>
        </p:spPr>
        <p:txBody>
          <a:bodyPr/>
          <a:lstStyle/>
          <a:p>
            <a:fld id="{882CE5B7-A657-472E-81E5-FCE523EAE5A3}" type="slidenum">
              <a:rPr lang="en-US" smtClean="0"/>
              <a:pPr/>
              <a:t>9</a:t>
            </a:fld>
            <a:endParaRPr lang="en-US" smtClean="0"/>
          </a:p>
        </p:txBody>
      </p:sp>
      <p:sp>
        <p:nvSpPr>
          <p:cNvPr id="66564"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6711039" y="9040663"/>
            <a:ext cx="324862" cy="267842"/>
          </a:xfrm>
          <a:noFill/>
        </p:spPr>
        <p:txBody>
          <a:bodyPr/>
          <a:lstStyle/>
          <a:p>
            <a:fld id="{1893490A-174E-4E98-BF09-2EA677E097A4}" type="slidenum">
              <a:rPr lang="en-US" smtClean="0"/>
              <a:pPr/>
              <a:t>10</a:t>
            </a:fld>
            <a:endParaRPr lang="en-US" smtClean="0"/>
          </a:p>
        </p:txBody>
      </p:sp>
      <p:sp>
        <p:nvSpPr>
          <p:cNvPr id="67587" name="Rectangle 2"/>
          <p:cNvSpPr>
            <a:spLocks noGrp="1" noChangeArrowheads="1"/>
          </p:cNvSpPr>
          <p:nvPr>
            <p:ph type="body" idx="1"/>
          </p:nvPr>
        </p:nvSpPr>
        <p:spPr>
          <a:xfrm>
            <a:off x="333830" y="4412160"/>
            <a:ext cx="6175828" cy="3933580"/>
          </a:xfrm>
          <a:noFill/>
          <a:ln/>
        </p:spPr>
        <p:txBody>
          <a:bodyPr wrap="square" lIns="83958" tIns="42769" rIns="83958" bIns="42769"/>
          <a:lstStyle/>
          <a:p>
            <a:pPr marL="0" indent="0" defTabSz="934947">
              <a:spcBef>
                <a:spcPts val="0"/>
              </a:spcBef>
              <a:buNone/>
            </a:pPr>
            <a:r>
              <a:rPr lang="en-US" sz="1000" dirty="0">
                <a:latin typeface="Arial" pitchFamily="34" charset="0"/>
                <a:cs typeface="Arial" pitchFamily="34" charset="0"/>
              </a:rPr>
              <a:t>The Internet Protocol (IP) is the method or protocol by which data is sent from one computer to another </a:t>
            </a:r>
            <a:r>
              <a:rPr lang="en-US" sz="1000" dirty="0" smtClean="0">
                <a:latin typeface="Arial" pitchFamily="34" charset="0"/>
                <a:cs typeface="Arial" pitchFamily="34" charset="0"/>
              </a:rPr>
              <a:t>on the </a:t>
            </a:r>
            <a:r>
              <a:rPr lang="en-US" sz="1000" dirty="0">
                <a:latin typeface="Arial" pitchFamily="34" charset="0"/>
                <a:cs typeface="Arial" pitchFamily="34" charset="0"/>
              </a:rPr>
              <a:t>Internet. Each </a:t>
            </a:r>
            <a:r>
              <a:rPr lang="en-US" sz="1000" dirty="0" smtClean="0">
                <a:latin typeface="Arial" pitchFamily="34" charset="0"/>
                <a:cs typeface="Arial" pitchFamily="34" charset="0"/>
              </a:rPr>
              <a:t>computer (known </a:t>
            </a:r>
            <a:r>
              <a:rPr lang="en-US" sz="1000" dirty="0">
                <a:latin typeface="Arial" pitchFamily="34" charset="0"/>
                <a:cs typeface="Arial" pitchFamily="34" charset="0"/>
              </a:rPr>
              <a:t>as a host) on the Internet has at least one address that uniquely identifies it from all other computers on the Internet. When you send </a:t>
            </a:r>
            <a:r>
              <a:rPr lang="en-US" sz="1000" dirty="0" smtClean="0">
                <a:latin typeface="Arial" pitchFamily="34" charset="0"/>
                <a:cs typeface="Arial" pitchFamily="34" charset="0"/>
              </a:rPr>
              <a:t>or receive </a:t>
            </a:r>
            <a:r>
              <a:rPr lang="en-US" sz="1000" dirty="0">
                <a:latin typeface="Arial" pitchFamily="34" charset="0"/>
                <a:cs typeface="Arial" pitchFamily="34" charset="0"/>
              </a:rPr>
              <a:t>data (for example, an e-mail note or a Web page), the message gets divided into little chunks called packets. Each of these </a:t>
            </a:r>
            <a:r>
              <a:rPr lang="en-US" sz="1000" dirty="0" smtClean="0">
                <a:latin typeface="Arial" pitchFamily="34" charset="0"/>
                <a:cs typeface="Arial" pitchFamily="34" charset="0"/>
              </a:rPr>
              <a:t>packets contains </a:t>
            </a:r>
            <a:r>
              <a:rPr lang="en-US" sz="1000" dirty="0">
                <a:latin typeface="Arial" pitchFamily="34" charset="0"/>
                <a:cs typeface="Arial" pitchFamily="34" charset="0"/>
              </a:rPr>
              <a:t>both the sender's Internet address and the receiver's address. Any packet is sent first to a gateway computer that understands a </a:t>
            </a:r>
            <a:r>
              <a:rPr lang="en-US" sz="1000" dirty="0" smtClean="0">
                <a:latin typeface="Arial" pitchFamily="34" charset="0"/>
                <a:cs typeface="Arial" pitchFamily="34" charset="0"/>
              </a:rPr>
              <a:t>small part </a:t>
            </a:r>
            <a:r>
              <a:rPr lang="en-US" sz="1000" dirty="0">
                <a:latin typeface="Arial" pitchFamily="34" charset="0"/>
                <a:cs typeface="Arial" pitchFamily="34" charset="0"/>
              </a:rPr>
              <a:t>of the Internet. The gateway computer reads the destination address and forwards the packet to an adjacent gateway that in turn reads </a:t>
            </a:r>
            <a:r>
              <a:rPr lang="en-US" sz="1000" dirty="0" smtClean="0">
                <a:latin typeface="Arial" pitchFamily="34" charset="0"/>
                <a:cs typeface="Arial" pitchFamily="34" charset="0"/>
              </a:rPr>
              <a:t>the destination </a:t>
            </a:r>
            <a:r>
              <a:rPr lang="en-US" sz="1000" dirty="0">
                <a:latin typeface="Arial" pitchFamily="34" charset="0"/>
                <a:cs typeface="Arial" pitchFamily="34" charset="0"/>
              </a:rPr>
              <a:t>address and so forth across the Internet until one gateway recognizes the packet as belonging to a computer within its </a:t>
            </a:r>
            <a:r>
              <a:rPr lang="en-US" sz="1000" dirty="0" smtClean="0">
                <a:latin typeface="Arial" pitchFamily="34" charset="0"/>
                <a:cs typeface="Arial" pitchFamily="34" charset="0"/>
              </a:rPr>
              <a:t>immediate neighborhood </a:t>
            </a:r>
            <a:r>
              <a:rPr lang="en-US" sz="1000" dirty="0">
                <a:latin typeface="Arial" pitchFamily="34" charset="0"/>
                <a:cs typeface="Arial" pitchFamily="34" charset="0"/>
              </a:rPr>
              <a:t>or domain. That gateway then forwards the packet directly to the computer whose address is specified. </a:t>
            </a:r>
            <a:endParaRPr lang="en-US" sz="1000" dirty="0" smtClean="0">
              <a:latin typeface="Arial" pitchFamily="34" charset="0"/>
              <a:cs typeface="Arial" pitchFamily="34" charset="0"/>
            </a:endParaRP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Because a message is divided into a number of packets, each packet can, if necessary, be sent by a different route across the Internet. Packets can arrive in a different order than the order they were sent in. The Internet Protocol just delivers them. It's up to another protocol, the Transmission Control Protocol (TCP) to put them back in the right order.  IP is a connectionless protocol, which means that there is no established connection between the end points that are communicating. Each packet that travels through the Internet is treated as an independent unit of data without any relation to any other unit of data. (The reason the packets do get put in the right order is because of TCP, the connection-oriented protocol that keeps track of the packet sequence in a message.) In the Open Systems Interconnection (OSI) communication model, IP is in layer 3, the Networking Layer. </a:t>
            </a:r>
          </a:p>
          <a:p>
            <a:pPr marL="114765" indent="-114765"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The most widely used version of IP today is Internet Protocol Version 4 (IPv4). However, IP Version 6 (IPv6) is also beginning to be supported. IPv6 provides for much longer addresses and therefore for the possibility of many more Internet users. IPv6 includes the capabilities of IPv4 and any server that can support IPv6 packets can also support IPv4 packets. </a:t>
            </a:r>
          </a:p>
        </p:txBody>
      </p:sp>
      <p:sp>
        <p:nvSpPr>
          <p:cNvPr id="67588"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6699627" y="9040663"/>
            <a:ext cx="336275" cy="267842"/>
          </a:xfrm>
          <a:noFill/>
        </p:spPr>
        <p:txBody>
          <a:bodyPr/>
          <a:lstStyle/>
          <a:p>
            <a:fld id="{EC8D857D-F749-4C94-849C-D2D75103717D}" type="slidenum">
              <a:rPr lang="en-US" smtClean="0"/>
              <a:pPr/>
              <a:t>11</a:t>
            </a:fld>
            <a:endParaRPr lang="en-US" smtClean="0"/>
          </a:p>
        </p:txBody>
      </p:sp>
      <p:sp>
        <p:nvSpPr>
          <p:cNvPr id="69635" name="Rectangle 2"/>
          <p:cNvSpPr>
            <a:spLocks noGrp="1" noChangeArrowheads="1"/>
          </p:cNvSpPr>
          <p:nvPr>
            <p:ph type="body" idx="1"/>
          </p:nvPr>
        </p:nvSpPr>
        <p:spPr>
          <a:xfrm>
            <a:off x="333829" y="4412160"/>
            <a:ext cx="6320720" cy="2702474"/>
          </a:xfrm>
          <a:noFill/>
          <a:ln/>
        </p:spPr>
        <p:txBody>
          <a:bodyPr wrap="square" lIns="83958" tIns="42769" rIns="83958" bIns="42769"/>
          <a:lstStyle/>
          <a:p>
            <a:pPr marL="0" indent="0" defTabSz="934947">
              <a:spcBef>
                <a:spcPts val="0"/>
              </a:spcBef>
              <a:buNone/>
            </a:pPr>
            <a:r>
              <a:rPr lang="en-US" sz="1000" dirty="0">
                <a:latin typeface="Arial" pitchFamily="34" charset="0"/>
                <a:cs typeface="Arial" pitchFamily="34" charset="0"/>
              </a:rPr>
              <a:t>UDP (User Datagram Protocol) is a communications method (protocol) that offers a limited amount of service when messages are </a:t>
            </a:r>
            <a:r>
              <a:rPr lang="en-US" sz="1000" dirty="0" smtClean="0">
                <a:latin typeface="Arial" pitchFamily="34" charset="0"/>
                <a:cs typeface="Arial" pitchFamily="34" charset="0"/>
              </a:rPr>
              <a:t>exchanged between </a:t>
            </a:r>
            <a:r>
              <a:rPr lang="en-US" sz="1000" dirty="0">
                <a:latin typeface="Arial" pitchFamily="34" charset="0"/>
                <a:cs typeface="Arial" pitchFamily="34" charset="0"/>
              </a:rPr>
              <a:t>computers in a network that uses the Internet Protocol (IP). UDP is an alternative to the Transmission Control Protocol (TCP) </a:t>
            </a:r>
            <a:r>
              <a:rPr lang="en-US" sz="1000" dirty="0" smtClean="0">
                <a:latin typeface="Arial" pitchFamily="34" charset="0"/>
                <a:cs typeface="Arial" pitchFamily="34" charset="0"/>
              </a:rPr>
              <a:t>and, together </a:t>
            </a:r>
            <a:r>
              <a:rPr lang="en-US" sz="1000" dirty="0">
                <a:latin typeface="Arial" pitchFamily="34" charset="0"/>
                <a:cs typeface="Arial" pitchFamily="34" charset="0"/>
              </a:rPr>
              <a:t>with IP, is sometimes referred to as UDP/IP. Like the Transmission Control Protocol, UDP uses the Internet Protocol to actually </a:t>
            </a:r>
            <a:r>
              <a:rPr lang="en-US" sz="1000" dirty="0" smtClean="0">
                <a:latin typeface="Arial" pitchFamily="34" charset="0"/>
                <a:cs typeface="Arial" pitchFamily="34" charset="0"/>
              </a:rPr>
              <a:t>get a </a:t>
            </a:r>
            <a:r>
              <a:rPr lang="en-US" sz="1000" dirty="0">
                <a:latin typeface="Arial" pitchFamily="34" charset="0"/>
                <a:cs typeface="Arial" pitchFamily="34" charset="0"/>
              </a:rPr>
              <a:t>data unit (called a datagram) from one computer to another. Unlike TCP, however, UDP does not provide the service of dividing a </a:t>
            </a:r>
            <a:r>
              <a:rPr lang="en-US" sz="1000" dirty="0" smtClean="0">
                <a:latin typeface="Arial" pitchFamily="34" charset="0"/>
                <a:cs typeface="Arial" pitchFamily="34" charset="0"/>
              </a:rPr>
              <a:t>message into </a:t>
            </a:r>
            <a:r>
              <a:rPr lang="en-US" sz="1000" dirty="0">
                <a:latin typeface="Arial" pitchFamily="34" charset="0"/>
                <a:cs typeface="Arial" pitchFamily="34" charset="0"/>
              </a:rPr>
              <a:t>packets (datagrams) and reassembling it at the other end. Specifically, UDP doesn't provide sequencing of the packets that the data </a:t>
            </a:r>
            <a:r>
              <a:rPr lang="en-US" sz="1000" dirty="0" smtClean="0">
                <a:latin typeface="Arial" pitchFamily="34" charset="0"/>
                <a:cs typeface="Arial" pitchFamily="34" charset="0"/>
              </a:rPr>
              <a:t>arrives in</a:t>
            </a:r>
            <a:r>
              <a:rPr lang="en-US" sz="1000" dirty="0">
                <a:latin typeface="Arial" pitchFamily="34" charset="0"/>
                <a:cs typeface="Arial" pitchFamily="34" charset="0"/>
              </a:rPr>
              <a:t>. This means that the application program that uses UDP must be able to make sure that the entire message has arrived and is in the </a:t>
            </a:r>
            <a:r>
              <a:rPr lang="en-US" sz="1000" dirty="0" smtClean="0">
                <a:latin typeface="Arial" pitchFamily="34" charset="0"/>
                <a:cs typeface="Arial" pitchFamily="34" charset="0"/>
              </a:rPr>
              <a:t>right order</a:t>
            </a:r>
            <a:r>
              <a:rPr lang="en-US" sz="1000" dirty="0">
                <a:latin typeface="Arial" pitchFamily="34" charset="0"/>
                <a:cs typeface="Arial" pitchFamily="34" charset="0"/>
              </a:rPr>
              <a:t>. Network applications that want to save processing time because they have very small data units to exchange (and therefore very </a:t>
            </a:r>
            <a:r>
              <a:rPr lang="en-US" sz="1000" dirty="0" smtClean="0">
                <a:latin typeface="Arial" pitchFamily="34" charset="0"/>
                <a:cs typeface="Arial" pitchFamily="34" charset="0"/>
              </a:rPr>
              <a:t>little message </a:t>
            </a:r>
            <a:r>
              <a:rPr lang="en-US" sz="1000" dirty="0">
                <a:latin typeface="Arial" pitchFamily="34" charset="0"/>
                <a:cs typeface="Arial" pitchFamily="34" charset="0"/>
              </a:rPr>
              <a:t>reassembling to do) may prefer UDP to TCP. The Trivial File Transfer Protocol (TFTP) uses UDP instead of TCP.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UDP provides two services not provided by the IP layer. It provides port numbers to help distinguish different user requests and, optionally, a checksum capability to verify that the data arrived intact.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In the Open Systems Interconnection (OSI) communication model, UDP, like TCP, is in layer 4, the Transport Layer. </a:t>
            </a:r>
          </a:p>
        </p:txBody>
      </p:sp>
      <p:sp>
        <p:nvSpPr>
          <p:cNvPr id="69636"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6699627" y="9040663"/>
            <a:ext cx="336275" cy="267842"/>
          </a:xfrm>
          <a:noFill/>
        </p:spPr>
        <p:txBody>
          <a:bodyPr/>
          <a:lstStyle/>
          <a:p>
            <a:fld id="{3BEB3302-723B-488E-8DF3-459C19E96757}" type="slidenum">
              <a:rPr lang="en-US" smtClean="0"/>
              <a:pPr/>
              <a:t>12</a:t>
            </a:fld>
            <a:endParaRPr lang="en-US" smtClean="0"/>
          </a:p>
        </p:txBody>
      </p:sp>
      <p:sp>
        <p:nvSpPr>
          <p:cNvPr id="70659" name="Rectangle 2"/>
          <p:cNvSpPr>
            <a:spLocks noGrp="1" noChangeArrowheads="1"/>
          </p:cNvSpPr>
          <p:nvPr>
            <p:ph type="body" idx="1"/>
          </p:nvPr>
        </p:nvSpPr>
        <p:spPr>
          <a:xfrm>
            <a:off x="222554" y="4412160"/>
            <a:ext cx="6353175" cy="2548586"/>
          </a:xfrm>
          <a:noFill/>
          <a:ln/>
        </p:spPr>
        <p:txBody>
          <a:bodyPr wrap="square" lIns="83958" tIns="42769" rIns="83958" bIns="42769"/>
          <a:lstStyle/>
          <a:p>
            <a:pPr marL="0" indent="0" defTabSz="934947">
              <a:spcBef>
                <a:spcPts val="0"/>
              </a:spcBef>
              <a:buNone/>
            </a:pPr>
            <a:r>
              <a:rPr lang="en-US" sz="1000" dirty="0">
                <a:latin typeface="Arial" pitchFamily="34" charset="0"/>
                <a:cs typeface="Arial" pitchFamily="34" charset="0"/>
              </a:rPr>
              <a:t>TCP (Transmission Control Protocol) is a method (protocol) used along with the Internet Protocol (IP) to send data in the form of </a:t>
            </a:r>
            <a:r>
              <a:rPr lang="en-US" sz="1000" dirty="0" smtClean="0">
                <a:latin typeface="Arial" pitchFamily="34" charset="0"/>
                <a:cs typeface="Arial" pitchFamily="34" charset="0"/>
              </a:rPr>
              <a:t>message units </a:t>
            </a:r>
            <a:r>
              <a:rPr lang="en-US" sz="1000" dirty="0">
                <a:latin typeface="Arial" pitchFamily="34" charset="0"/>
                <a:cs typeface="Arial" pitchFamily="34" charset="0"/>
              </a:rPr>
              <a:t>between computers over the Internet. While IP takes care of handling the actual delivery of the data, TCP takes care of keeping track </a:t>
            </a:r>
            <a:r>
              <a:rPr lang="en-US" sz="1000" dirty="0" smtClean="0">
                <a:latin typeface="Arial" pitchFamily="34" charset="0"/>
                <a:cs typeface="Arial" pitchFamily="34" charset="0"/>
              </a:rPr>
              <a:t>of the </a:t>
            </a:r>
            <a:r>
              <a:rPr lang="en-US" sz="1000" dirty="0">
                <a:latin typeface="Arial" pitchFamily="34" charset="0"/>
                <a:cs typeface="Arial" pitchFamily="34" charset="0"/>
              </a:rPr>
              <a:t>individual units of data (called packets) that a message is divided into for efficient routing through the Internet.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For example, when an HTML file is sent to you from a Web server, the Transmission Control Protocol (TCP) program layer in that </a:t>
            </a:r>
            <a:r>
              <a:rPr lang="en-US" sz="1000" dirty="0" smtClean="0">
                <a:latin typeface="Arial" pitchFamily="34" charset="0"/>
                <a:cs typeface="Arial" pitchFamily="34" charset="0"/>
              </a:rPr>
              <a:t>server divides </a:t>
            </a:r>
            <a:r>
              <a:rPr lang="en-US" sz="1000" dirty="0">
                <a:latin typeface="Arial" pitchFamily="34" charset="0"/>
                <a:cs typeface="Arial" pitchFamily="34" charset="0"/>
              </a:rPr>
              <a:t>the file into one or more packets, numbers the packets, and then forwards them individually to the IP program layer. Although </a:t>
            </a:r>
            <a:r>
              <a:rPr lang="en-US" sz="1000" dirty="0" smtClean="0">
                <a:latin typeface="Arial" pitchFamily="34" charset="0"/>
                <a:cs typeface="Arial" pitchFamily="34" charset="0"/>
              </a:rPr>
              <a:t>each packet </a:t>
            </a:r>
            <a:r>
              <a:rPr lang="en-US" sz="1000" dirty="0">
                <a:latin typeface="Arial" pitchFamily="34" charset="0"/>
                <a:cs typeface="Arial" pitchFamily="34" charset="0"/>
              </a:rPr>
              <a:t>has the same destination IP address, it may get routed differently through the network. At the other end (the client program in </a:t>
            </a:r>
            <a:r>
              <a:rPr lang="en-US" sz="1000" dirty="0" smtClean="0">
                <a:latin typeface="Arial" pitchFamily="34" charset="0"/>
                <a:cs typeface="Arial" pitchFamily="34" charset="0"/>
              </a:rPr>
              <a:t>your computer</a:t>
            </a:r>
            <a:r>
              <a:rPr lang="en-US" sz="1000" dirty="0">
                <a:latin typeface="Arial" pitchFamily="34" charset="0"/>
                <a:cs typeface="Arial" pitchFamily="34" charset="0"/>
              </a:rPr>
              <a:t>), TCP reassembles the individual packets and waits until they have arrived to forward them to you as a single file.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TCP is known as a connection-oriented protocol, which means that a connection is established and maintained until such time as the message or messages to be exchanged by the application programs at each end have been exchanged. TCP is responsible for ensuring that a message is divided into the packets that IP manages and for reassembling the packets back into the complete message at the other end. In the Open Systems Interconnection (OSI) communication model, TCP is in layer 4, the Transport Layer. </a:t>
            </a:r>
          </a:p>
        </p:txBody>
      </p:sp>
      <p:sp>
        <p:nvSpPr>
          <p:cNvPr id="70660"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6699627" y="9040663"/>
            <a:ext cx="336275" cy="267842"/>
          </a:xfrm>
          <a:noFill/>
        </p:spPr>
        <p:txBody>
          <a:bodyPr/>
          <a:lstStyle/>
          <a:p>
            <a:fld id="{2D08FA36-388F-4C50-9EDE-717BC762342D}" type="slidenum">
              <a:rPr lang="en-US" smtClean="0"/>
              <a:pPr/>
              <a:t>13</a:t>
            </a:fld>
            <a:endParaRPr lang="en-US" smtClean="0"/>
          </a:p>
        </p:txBody>
      </p:sp>
      <p:sp>
        <p:nvSpPr>
          <p:cNvPr id="71684"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6699627" y="9040663"/>
            <a:ext cx="336275" cy="267842"/>
          </a:xfrm>
          <a:noFill/>
        </p:spPr>
        <p:txBody>
          <a:bodyPr/>
          <a:lstStyle/>
          <a:p>
            <a:fld id="{6D2871FE-C15E-4DF8-B368-3B57F689F954}" type="slidenum">
              <a:rPr lang="en-US" smtClean="0"/>
              <a:pPr/>
              <a:t>14</a:t>
            </a:fld>
            <a:endParaRPr lang="en-US" smtClean="0"/>
          </a:p>
        </p:txBody>
      </p:sp>
      <p:sp>
        <p:nvSpPr>
          <p:cNvPr id="73731" name="Rectangle 2"/>
          <p:cNvSpPr>
            <a:spLocks noGrp="1" noChangeArrowheads="1"/>
          </p:cNvSpPr>
          <p:nvPr>
            <p:ph type="body" idx="1"/>
          </p:nvPr>
        </p:nvSpPr>
        <p:spPr>
          <a:xfrm>
            <a:off x="278192" y="4412160"/>
            <a:ext cx="6297537" cy="2548586"/>
          </a:xfrm>
          <a:noFill/>
          <a:ln/>
        </p:spPr>
        <p:txBody>
          <a:bodyPr wrap="square" lIns="83958" tIns="42769" rIns="83958" bIns="42769"/>
          <a:lstStyle/>
          <a:p>
            <a:pPr marL="0" indent="0" defTabSz="934947">
              <a:spcBef>
                <a:spcPts val="0"/>
              </a:spcBef>
              <a:buNone/>
            </a:pPr>
            <a:r>
              <a:rPr lang="en-US" sz="1000" dirty="0">
                <a:latin typeface="Arial" pitchFamily="34" charset="0"/>
                <a:cs typeface="Arial" pitchFamily="34" charset="0"/>
              </a:rPr>
              <a:t>FTP (File Transfer Protocol), a standard Internet protocol, is the simplest way to exchange files between computers on the Internet. Like </a:t>
            </a:r>
            <a:r>
              <a:rPr lang="en-US" sz="1000" dirty="0" smtClean="0">
                <a:latin typeface="Arial" pitchFamily="34" charset="0"/>
                <a:cs typeface="Arial" pitchFamily="34" charset="0"/>
              </a:rPr>
              <a:t>the Hypertext </a:t>
            </a:r>
            <a:r>
              <a:rPr lang="en-US" sz="1000" dirty="0">
                <a:latin typeface="Arial" pitchFamily="34" charset="0"/>
                <a:cs typeface="Arial" pitchFamily="34" charset="0"/>
              </a:rPr>
              <a:t>Transfer Protocol (HTTP), which transfers displayable Web pages and related files, and the Simple Mail Transfer Protocol (SMTP</a:t>
            </a:r>
            <a:r>
              <a:rPr lang="en-US" sz="1000" dirty="0" smtClean="0">
                <a:latin typeface="Arial" pitchFamily="34" charset="0"/>
                <a:cs typeface="Arial" pitchFamily="34" charset="0"/>
              </a:rPr>
              <a:t>), which </a:t>
            </a:r>
            <a:r>
              <a:rPr lang="en-US" sz="1000" dirty="0">
                <a:latin typeface="Arial" pitchFamily="34" charset="0"/>
                <a:cs typeface="Arial" pitchFamily="34" charset="0"/>
              </a:rPr>
              <a:t>transfers e-mail, FTP is an application protocol that uses the Internet's TCP/IP protocols. FTP is commonly used to transfer Web page</a:t>
            </a:r>
          </a:p>
          <a:p>
            <a:pPr marL="0" indent="0" defTabSz="934947">
              <a:spcBef>
                <a:spcPts val="0"/>
              </a:spcBef>
              <a:buNone/>
            </a:pPr>
            <a:r>
              <a:rPr lang="en-US" sz="1000" dirty="0">
                <a:latin typeface="Arial" pitchFamily="34" charset="0"/>
                <a:cs typeface="Arial" pitchFamily="34" charset="0"/>
              </a:rPr>
              <a:t>files from their creator to the computer that acts as their server for everyone on the Internet. It's also commonly used to download </a:t>
            </a:r>
            <a:r>
              <a:rPr lang="en-US" sz="1000" dirty="0" smtClean="0">
                <a:latin typeface="Arial" pitchFamily="34" charset="0"/>
                <a:cs typeface="Arial" pitchFamily="34" charset="0"/>
              </a:rPr>
              <a:t>programs and </a:t>
            </a:r>
            <a:r>
              <a:rPr lang="en-US" sz="1000" dirty="0">
                <a:latin typeface="Arial" pitchFamily="34" charset="0"/>
                <a:cs typeface="Arial" pitchFamily="34" charset="0"/>
              </a:rPr>
              <a:t>other files to your computer from other servers.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As a user, you can use FTP with a simple command line interface (for example, from the Windows MS-DOS Prompt window) or with </a:t>
            </a:r>
            <a:r>
              <a:rPr lang="en-US" sz="1000" dirty="0" smtClean="0">
                <a:latin typeface="Arial" pitchFamily="34" charset="0"/>
                <a:cs typeface="Arial" pitchFamily="34" charset="0"/>
              </a:rPr>
              <a:t>a commercial </a:t>
            </a:r>
            <a:r>
              <a:rPr lang="en-US" sz="1000" dirty="0">
                <a:latin typeface="Arial" pitchFamily="34" charset="0"/>
                <a:cs typeface="Arial" pitchFamily="34" charset="0"/>
              </a:rPr>
              <a:t>program that offers a graphical user interface. Your Web browser can also make FTP requests to download programs you </a:t>
            </a:r>
            <a:r>
              <a:rPr lang="en-US" sz="1000" dirty="0" smtClean="0">
                <a:latin typeface="Arial" pitchFamily="34" charset="0"/>
                <a:cs typeface="Arial" pitchFamily="34" charset="0"/>
              </a:rPr>
              <a:t>select from </a:t>
            </a:r>
            <a:r>
              <a:rPr lang="en-US" sz="1000" dirty="0">
                <a:latin typeface="Arial" pitchFamily="34" charset="0"/>
                <a:cs typeface="Arial" pitchFamily="34" charset="0"/>
              </a:rPr>
              <a:t>a Web page. Using FTP, you can also update (delete, rename, move, and copy) files at a server. You need to log on to an FTP server. However, publicly available files are easily accessed using anonymous FTP. </a:t>
            </a:r>
          </a:p>
          <a:p>
            <a:pPr marL="0" indent="0" defTabSz="934947">
              <a:spcBef>
                <a:spcPts val="0"/>
              </a:spcBef>
              <a:buNone/>
            </a:pPr>
            <a:endParaRPr lang="en-US" sz="1000" dirty="0">
              <a:latin typeface="Arial" pitchFamily="34" charset="0"/>
              <a:cs typeface="Arial" pitchFamily="34" charset="0"/>
            </a:endParaRPr>
          </a:p>
          <a:p>
            <a:pPr marL="0" indent="0" defTabSz="934947">
              <a:spcBef>
                <a:spcPts val="0"/>
              </a:spcBef>
              <a:buNone/>
            </a:pPr>
            <a:r>
              <a:rPr lang="en-US" sz="1000" dirty="0">
                <a:latin typeface="Arial" pitchFamily="34" charset="0"/>
                <a:cs typeface="Arial" pitchFamily="34" charset="0"/>
              </a:rPr>
              <a:t>Basic FTP support is usually provided as part of a suite of programs that come with TCP/IP. However, any FTP client program with a graphical user interface usually must be downloaded from the company that makes it. </a:t>
            </a:r>
          </a:p>
        </p:txBody>
      </p:sp>
      <p:sp>
        <p:nvSpPr>
          <p:cNvPr id="73732"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6699627" y="9040663"/>
            <a:ext cx="336275" cy="267842"/>
          </a:xfrm>
          <a:noFill/>
        </p:spPr>
        <p:txBody>
          <a:bodyPr/>
          <a:lstStyle/>
          <a:p>
            <a:fld id="{EB6452CA-DC1D-42B4-851A-A30DC7DAD977}" type="slidenum">
              <a:rPr lang="en-US" smtClean="0"/>
              <a:pPr/>
              <a:t>15</a:t>
            </a:fld>
            <a:endParaRPr lang="en-US" smtClean="0"/>
          </a:p>
        </p:txBody>
      </p:sp>
      <p:sp>
        <p:nvSpPr>
          <p:cNvPr id="74755" name="Rectangle 2"/>
          <p:cNvSpPr>
            <a:spLocks noGrp="1" noChangeArrowheads="1"/>
          </p:cNvSpPr>
          <p:nvPr>
            <p:ph type="body" idx="1"/>
          </p:nvPr>
        </p:nvSpPr>
        <p:spPr>
          <a:xfrm>
            <a:off x="278191" y="4412161"/>
            <a:ext cx="6565294" cy="4395245"/>
          </a:xfrm>
          <a:noFill/>
          <a:ln/>
        </p:spPr>
        <p:txBody>
          <a:bodyPr wrap="square" lIns="83958" tIns="42769" rIns="83958" bIns="42769"/>
          <a:lstStyle/>
          <a:p>
            <a:pPr marL="0" marR="0" indent="0" algn="l" defTabSz="934947" rtl="0" eaLnBrk="0" fontAlgn="base" latinLnBrk="0" hangingPunct="0">
              <a:lnSpc>
                <a:spcPct val="100000"/>
              </a:lnSpc>
              <a:spcBef>
                <a:spcPts val="0"/>
              </a:spcBef>
              <a:spcAft>
                <a:spcPct val="0"/>
              </a:spcAft>
              <a:buClrTx/>
              <a:buSzTx/>
              <a:buFontTx/>
              <a:buNone/>
              <a:tabLst/>
              <a:defRPr/>
            </a:pPr>
            <a:r>
              <a:rPr lang="en-US" sz="800" dirty="0" smtClean="0"/>
              <a:t>Dark Web…. https://en.wikipedia.org/wiki/Dark_web</a:t>
            </a:r>
          </a:p>
          <a:p>
            <a:pPr marL="0" indent="0" defTabSz="934947">
              <a:spcBef>
                <a:spcPts val="0"/>
              </a:spcBef>
              <a:buNone/>
            </a:pPr>
            <a:r>
              <a:rPr lang="en-US" sz="1000" dirty="0" smtClean="0">
                <a:latin typeface="+mn-lt"/>
                <a:cs typeface="Arial" pitchFamily="34" charset="0"/>
              </a:rPr>
              <a:t>The </a:t>
            </a:r>
            <a:r>
              <a:rPr lang="en-US" sz="1000" b="1" dirty="0">
                <a:latin typeface="+mn-lt"/>
                <a:cs typeface="Arial" pitchFamily="34" charset="0"/>
              </a:rPr>
              <a:t>Hypertext Transfer Protocol (HTTP) </a:t>
            </a:r>
            <a:r>
              <a:rPr lang="en-US" sz="1000" dirty="0">
                <a:latin typeface="+mn-lt"/>
                <a:cs typeface="Arial" pitchFamily="34" charset="0"/>
              </a:rPr>
              <a:t>is the set of rules for exchanging files (text, graphic images, sound, video, and other multimedia files) on the World Wide Web. Relative to the TCP/IP suite of protocols (which are the basis for information exchange on the Internet), HTTP is an application </a:t>
            </a:r>
            <a:r>
              <a:rPr lang="en-US" sz="1000" dirty="0" smtClean="0">
                <a:latin typeface="+mn-lt"/>
                <a:cs typeface="Arial" pitchFamily="34" charset="0"/>
              </a:rPr>
              <a:t>protocol.</a:t>
            </a:r>
            <a:r>
              <a:rPr lang="en-US" sz="1000" baseline="0" dirty="0" smtClean="0">
                <a:latin typeface="+mn-lt"/>
                <a:cs typeface="Arial" pitchFamily="34" charset="0"/>
              </a:rPr>
              <a:t>  </a:t>
            </a:r>
            <a:r>
              <a:rPr lang="en-US" sz="1000" dirty="0" smtClean="0">
                <a:latin typeface="+mn-lt"/>
                <a:cs typeface="Arial" pitchFamily="34" charset="0"/>
              </a:rPr>
              <a:t>Essential </a:t>
            </a:r>
            <a:r>
              <a:rPr lang="en-US" sz="1000" dirty="0">
                <a:latin typeface="+mn-lt"/>
                <a:cs typeface="Arial" pitchFamily="34" charset="0"/>
              </a:rPr>
              <a:t>concepts that are part of HTTP include (as its name implies) the idea that files can contain references to other files whose selection will elicit additional transfer requests. Any Web server machine contains, in addition to the HTML and other files it can serve, an HTTP daemon, a program that is designed to wait for HTTP requests and handle them when they arrive. Your Web browser is an HTTP client, sending requests to server machines. When the browser user enters file requests by either "opening" a Web file (typing in a Uniform Resource Locator or URL) or clicking on a hypertext link, the browser builds an HTTP request and sends it to the Internet Protocol address indicated by the URL. The HTTP daemon in the destination server machine receives the request and, after any necessary processing, the requested file is returned.  The latest version of HTTP is HTTP 1.1.</a:t>
            </a:r>
          </a:p>
          <a:p>
            <a:pPr marL="114765" indent="-114765" defTabSz="934947">
              <a:spcBef>
                <a:spcPts val="0"/>
              </a:spcBef>
              <a:buNone/>
            </a:pPr>
            <a:endParaRPr lang="en-US" sz="1000" dirty="0">
              <a:latin typeface="+mn-lt"/>
              <a:cs typeface="Arial" pitchFamily="34" charset="0"/>
            </a:endParaRPr>
          </a:p>
          <a:p>
            <a:pPr marL="0" indent="0" defTabSz="934947">
              <a:spcBef>
                <a:spcPts val="0"/>
              </a:spcBef>
              <a:buNone/>
            </a:pPr>
            <a:r>
              <a:rPr lang="en-US" sz="1000" b="1" dirty="0">
                <a:latin typeface="+mn-lt"/>
                <a:cs typeface="Arial" pitchFamily="34" charset="0"/>
              </a:rPr>
              <a:t>HTML (Hypertext Markup Language) </a:t>
            </a:r>
            <a:r>
              <a:rPr lang="en-US" sz="1000" dirty="0">
                <a:latin typeface="+mn-lt"/>
                <a:cs typeface="Arial" pitchFamily="34" charset="0"/>
              </a:rPr>
              <a:t>is the set of "markup" symbols or codes inserted in a file intended for display on a World Wide Web browser. The markup tells the Web browser how to display a Web page's words and images for the user. The individual markup codes are referred to as elements (but many people also refer to them as tags). </a:t>
            </a:r>
          </a:p>
          <a:p>
            <a:pPr marL="114765" indent="-114765" defTabSz="934947">
              <a:spcBef>
                <a:spcPts val="0"/>
              </a:spcBef>
              <a:buNone/>
            </a:pPr>
            <a:endParaRPr lang="en-US" sz="1000" dirty="0">
              <a:latin typeface="+mn-lt"/>
              <a:cs typeface="Arial" pitchFamily="34" charset="0"/>
            </a:endParaRPr>
          </a:p>
          <a:p>
            <a:pPr marL="0" indent="0" defTabSz="934947">
              <a:spcBef>
                <a:spcPts val="0"/>
              </a:spcBef>
              <a:buNone/>
            </a:pPr>
            <a:r>
              <a:rPr lang="en-US" sz="1000" dirty="0">
                <a:latin typeface="+mn-lt"/>
                <a:cs typeface="Arial" pitchFamily="34" charset="0"/>
              </a:rPr>
              <a:t>HTML is a standard recommended by the World Wide Web Consortium (W3C) and adhered to by the major browsers, Microsoft's Internet Explorer and Netscape's Navigator, which also provide some additional non-standard codes. HTML5 is a language for structuring and presenting content for the World Wide Web, and is a core technology of the Internet originally proposed by Opera Software.  It is the fifth revision of the HTML standard (created in 1990 and standardized as HTML4 as of 1997) and as of March 2012[update] is still under development. Its core aims have been to improve the language with support for the latest multimedia while keeping it easily readable by humans and consistently understood by computers and devices (web browsers, parsers, etc.). HTML5 is intended to subsume not only HTML 4, but XHTML 1 and DOM Level 2 HTML as well.</a:t>
            </a:r>
          </a:p>
          <a:p>
            <a:pPr marL="0" indent="0" defTabSz="934947">
              <a:spcBef>
                <a:spcPts val="0"/>
              </a:spcBef>
              <a:buNone/>
            </a:pPr>
            <a:endParaRPr lang="en-US" sz="1000" dirty="0" smtClean="0">
              <a:latin typeface="+mn-lt"/>
              <a:cs typeface="Arial" pitchFamily="34" charset="0"/>
            </a:endParaRPr>
          </a:p>
          <a:p>
            <a:pPr marL="0" indent="0" defTabSz="934947">
              <a:spcBef>
                <a:spcPts val="0"/>
              </a:spcBef>
              <a:buNone/>
            </a:pPr>
            <a:r>
              <a:rPr lang="en-US" sz="1000" dirty="0">
                <a:latin typeface="+mn-lt"/>
                <a:cs typeface="Arial" pitchFamily="34" charset="0"/>
              </a:rPr>
              <a:t>HTML5 overview - </a:t>
            </a:r>
            <a:r>
              <a:rPr lang="en-US" sz="1000" dirty="0">
                <a:latin typeface="+mn-lt"/>
                <a:cs typeface="Arial" pitchFamily="34" charset="0"/>
                <a:hlinkClick r:id="rId3"/>
              </a:rPr>
              <a:t>http://</a:t>
            </a:r>
            <a:r>
              <a:rPr lang="en-US" sz="1000" dirty="0" smtClean="0">
                <a:latin typeface="+mn-lt"/>
                <a:cs typeface="Arial" pitchFamily="34" charset="0"/>
                <a:hlinkClick r:id="rId3"/>
              </a:rPr>
              <a:t>en.wikipedia.org/wiki/HTML5</a:t>
            </a:r>
            <a:endParaRPr lang="en-US" sz="1000" dirty="0" smtClean="0">
              <a:latin typeface="+mn-lt"/>
              <a:cs typeface="Arial" pitchFamily="34" charset="0"/>
            </a:endParaRPr>
          </a:p>
          <a:p>
            <a:pPr marL="0" indent="0" defTabSz="934947">
              <a:spcBef>
                <a:spcPts val="0"/>
              </a:spcBef>
              <a:buNone/>
            </a:pPr>
            <a:r>
              <a:rPr lang="en-US" sz="1000" dirty="0" smtClean="0">
                <a:latin typeface="+mn-lt"/>
                <a:cs typeface="Arial" pitchFamily="34" charset="0"/>
              </a:rPr>
              <a:t>WEB Real Time Communications </a:t>
            </a:r>
            <a:r>
              <a:rPr lang="en-US" sz="1000" dirty="0" err="1" smtClean="0">
                <a:latin typeface="+mn-lt"/>
                <a:cs typeface="Arial" pitchFamily="34" charset="0"/>
              </a:rPr>
              <a:t>WebRTC</a:t>
            </a:r>
            <a:r>
              <a:rPr lang="en-US" sz="1000" dirty="0" smtClean="0">
                <a:latin typeface="+mn-lt"/>
                <a:cs typeface="Arial" pitchFamily="34" charset="0"/>
              </a:rPr>
              <a:t> overview </a:t>
            </a:r>
            <a:r>
              <a:rPr lang="en-US" sz="1000" dirty="0">
                <a:latin typeface="+mn-lt"/>
                <a:cs typeface="Arial" pitchFamily="34" charset="0"/>
              </a:rPr>
              <a:t>- </a:t>
            </a:r>
            <a:r>
              <a:rPr lang="en-US" sz="1000" dirty="0">
                <a:latin typeface="+mn-lt"/>
                <a:cs typeface="Arial" pitchFamily="34" charset="0"/>
                <a:hlinkClick r:id="rId4"/>
              </a:rPr>
              <a:t>http://</a:t>
            </a:r>
            <a:r>
              <a:rPr lang="en-US" sz="1000" dirty="0" smtClean="0">
                <a:latin typeface="+mn-lt"/>
                <a:cs typeface="Arial" pitchFamily="34" charset="0"/>
                <a:hlinkClick r:id="rId4"/>
              </a:rPr>
              <a:t>en.wikipedia.org/wiki/WebRTC</a:t>
            </a:r>
            <a:endParaRPr lang="en-US" sz="1000" dirty="0">
              <a:latin typeface="+mn-lt"/>
              <a:cs typeface="Arial" pitchFamily="34" charset="0"/>
            </a:endParaRPr>
          </a:p>
          <a:p>
            <a:pPr marL="0" indent="0" defTabSz="934947">
              <a:spcBef>
                <a:spcPts val="0"/>
              </a:spcBef>
              <a:buNone/>
            </a:pPr>
            <a:endParaRPr lang="en-US" sz="1000" dirty="0">
              <a:latin typeface="+mn-lt"/>
              <a:cs typeface="Arial" pitchFamily="34" charset="0"/>
            </a:endParaRPr>
          </a:p>
        </p:txBody>
      </p:sp>
      <p:sp>
        <p:nvSpPr>
          <p:cNvPr id="74756"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6699627" y="9040663"/>
            <a:ext cx="336275" cy="267842"/>
          </a:xfrm>
          <a:noFill/>
        </p:spPr>
        <p:txBody>
          <a:bodyPr/>
          <a:lstStyle/>
          <a:p>
            <a:fld id="{40565E21-3FCD-423C-8207-7F5795B35219}" type="slidenum">
              <a:rPr lang="en-US" smtClean="0"/>
              <a:pPr/>
              <a:t>16</a:t>
            </a:fld>
            <a:endParaRPr lang="en-US" smtClean="0"/>
          </a:p>
        </p:txBody>
      </p:sp>
      <p:sp>
        <p:nvSpPr>
          <p:cNvPr id="76803" name="Rectangle 2"/>
          <p:cNvSpPr>
            <a:spLocks noGrp="1" noRot="1" noChangeAspect="1" noChangeArrowheads="1" noTextEdit="1"/>
          </p:cNvSpPr>
          <p:nvPr>
            <p:ph type="sldImg"/>
          </p:nvPr>
        </p:nvSpPr>
        <p:spPr>
          <a:xfrm>
            <a:off x="911225" y="242888"/>
            <a:ext cx="5348288" cy="4011612"/>
          </a:xfrm>
          <a:ln cap="flat">
            <a:solidFill>
              <a:schemeClr val="tx1"/>
            </a:solidFill>
          </a:ln>
        </p:spPr>
      </p:sp>
      <p:sp>
        <p:nvSpPr>
          <p:cNvPr id="76804" name="Rectangle 3"/>
          <p:cNvSpPr>
            <a:spLocks noGrp="1" noChangeArrowheads="1"/>
          </p:cNvSpPr>
          <p:nvPr>
            <p:ph type="body" idx="1"/>
          </p:nvPr>
        </p:nvSpPr>
        <p:spPr>
          <a:xfrm>
            <a:off x="445106" y="4416195"/>
            <a:ext cx="6231466" cy="4638270"/>
          </a:xfrm>
          <a:noFill/>
          <a:ln/>
        </p:spPr>
        <p:txBody>
          <a:bodyPr wrap="square" lIns="83958" rIns="83958"/>
          <a:lstStyle/>
          <a:p>
            <a:pPr marL="0" indent="0" defTabSz="921175">
              <a:spcBef>
                <a:spcPts val="0"/>
              </a:spcBef>
              <a:buNone/>
            </a:pPr>
            <a:r>
              <a:rPr lang="en-US" sz="800" dirty="0">
                <a:latin typeface="+mn-lt"/>
              </a:rPr>
              <a:t>A domain name locates an organization or other entity on the Internet. For example, the domain name  www.totalbaseball.com  locates an Internet address for "totalbaseball.com" at Internet point 199.0.0.2 and a particular host server named "www". The "com" part of the domain name reflects the purpose of the organization or entity (in this example, "commercial") and is called the top-level domain name. </a:t>
            </a:r>
            <a:r>
              <a:rPr lang="en-US" sz="800" dirty="0" smtClean="0">
                <a:latin typeface="+mn-lt"/>
              </a:rPr>
              <a:t>The</a:t>
            </a:r>
            <a:r>
              <a:rPr lang="en-US" sz="800" baseline="0" dirty="0" smtClean="0">
                <a:latin typeface="+mn-lt"/>
              </a:rPr>
              <a:t> </a:t>
            </a:r>
            <a:r>
              <a:rPr lang="en-US" sz="800" dirty="0" smtClean="0">
                <a:latin typeface="+mn-lt"/>
              </a:rPr>
              <a:t>"</a:t>
            </a:r>
            <a:r>
              <a:rPr lang="en-US" sz="800" dirty="0" err="1" smtClean="0">
                <a:latin typeface="+mn-lt"/>
              </a:rPr>
              <a:t>totalbaseball</a:t>
            </a:r>
            <a:r>
              <a:rPr lang="en-US" sz="800" dirty="0">
                <a:latin typeface="+mn-lt"/>
              </a:rPr>
              <a:t>" part of the domain name defines the organization or entity and together with the top-level is called the second-level domain name. The second-level domain name maps to and can be thought of as the "readable" version of the Internet address.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A third level can be defined to identify a particular host server at the Internet address. In our example, "www" is the name of the server that handles Internet requests. (A second server might be called "www2".) A third level of domain name is not required. For example, the fully-qualified domain name could have been "totalbaseball.com" and the server assumed. </a:t>
            </a:r>
          </a:p>
          <a:p>
            <a:pPr marL="113234" indent="-113234" defTabSz="921175">
              <a:spcBef>
                <a:spcPts val="0"/>
              </a:spcBef>
              <a:buNone/>
            </a:pPr>
            <a:endParaRPr lang="en-US" sz="800" dirty="0">
              <a:latin typeface="+mn-lt"/>
            </a:endParaRPr>
          </a:p>
          <a:p>
            <a:pPr marL="0" indent="0" defTabSz="921175">
              <a:spcBef>
                <a:spcPts val="0"/>
              </a:spcBef>
              <a:buNone/>
            </a:pPr>
            <a:r>
              <a:rPr lang="en-US" sz="800" dirty="0" err="1">
                <a:latin typeface="+mn-lt"/>
              </a:rPr>
              <a:t>Subdomain</a:t>
            </a:r>
            <a:r>
              <a:rPr lang="en-US" sz="800" dirty="0">
                <a:latin typeface="+mn-lt"/>
              </a:rPr>
              <a:t> levels can be used. For example, you could have "www.nyyankees.totalbaseball.com". Together, "www.totalbaseball.com" constitutes a fully-qualified domain name.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Second-level domain names must be unique on the Internet and registered with one of the ICANN-accredited registrars for the COM, NET, and ORG top-level domains. Where appropriate, a top-level domain name can be geographic. (Currently, most non-U.S. domain names use a top-level domain name based on the country the server is in.) To register a U. S. geographic domain name or a domain name under a country code, see an appropriate registrar.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On the Web, the domain name is that part of the Uniform Resource Locator or URL that tells a domain name server using the DNS (domain name system) whether and where to forward a request for a Web page. The domain name is mapped to an IP address (which represents a physical point on the Internet).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More than one domain name can be mapped to the same Internet address. This allows multiple individuals, businesses, and organizations to have separate Internet identities while sharing the same Internet server. </a:t>
            </a:r>
          </a:p>
          <a:p>
            <a:pPr marL="113234" indent="-113234" defTabSz="921175">
              <a:spcBef>
                <a:spcPts val="0"/>
              </a:spcBef>
              <a:buNone/>
            </a:pPr>
            <a:endParaRPr lang="en-US" sz="800" dirty="0">
              <a:latin typeface="+mn-lt"/>
            </a:endParaRPr>
          </a:p>
          <a:p>
            <a:pPr marL="113234" indent="-113234" defTabSz="921175">
              <a:spcBef>
                <a:spcPts val="0"/>
              </a:spcBef>
              <a:buNone/>
            </a:pPr>
            <a:r>
              <a:rPr lang="en-US" sz="800" dirty="0">
                <a:latin typeface="+mn-lt"/>
              </a:rPr>
              <a:t>To see the Internet Protocol address for a domain name, use ping.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It may be worth noting that the domain name system contains an even higher level of domain than the top-level domain. The highest level is the root domain, which would be represented by a single dot (just as in many hierarchical file systems, a root directory is represented by a "/" ) if it were ever used. If the dot for the root domain were shown in the URL, it would be to the right of the top-level domain name. However, the dot is assumed to be there, but never shown. </a:t>
            </a:r>
          </a:p>
          <a:p>
            <a:pPr marL="113234" indent="-113234" defTabSz="921175">
              <a:spcBef>
                <a:spcPts val="0"/>
              </a:spcBef>
              <a:buNone/>
            </a:pPr>
            <a:endParaRPr lang="en-US" sz="800" dirty="0">
              <a:latin typeface="+mn-lt"/>
            </a:endParaRPr>
          </a:p>
          <a:p>
            <a:pPr marL="0" indent="0" defTabSz="921175">
              <a:spcBef>
                <a:spcPts val="0"/>
              </a:spcBef>
              <a:buNone/>
            </a:pPr>
            <a:r>
              <a:rPr lang="en-US" sz="800" dirty="0">
                <a:latin typeface="+mn-lt"/>
              </a:rPr>
              <a:t>What is arguably the most valuable three-letter dot-com domain name on the internet?  Sex.com was sold for a reported 12 million US by a San Diego website developer named Gary </a:t>
            </a:r>
            <a:r>
              <a:rPr lang="en-US" sz="800" dirty="0" err="1">
                <a:latin typeface="+mn-lt"/>
              </a:rPr>
              <a:t>Kremen</a:t>
            </a:r>
            <a:r>
              <a:rPr lang="en-US" sz="800" dirty="0">
                <a:latin typeface="+mn-lt"/>
              </a:rPr>
              <a:t>.  The buyer was and you can guess </a:t>
            </a:r>
            <a:r>
              <a:rPr lang="en-US" sz="800" dirty="0" smtClean="0">
                <a:latin typeface="+mn-lt"/>
              </a:rPr>
              <a:t> a </a:t>
            </a:r>
            <a:r>
              <a:rPr lang="en-US" sz="800" dirty="0">
                <a:latin typeface="+mn-lt"/>
              </a:rPr>
              <a:t>company that wants to be the marketing-leading adult entertainment destination.  It has been estimated that there are </a:t>
            </a:r>
            <a:r>
              <a:rPr lang="en-US" sz="800" dirty="0" smtClean="0">
                <a:latin typeface="+mn-lt"/>
              </a:rPr>
              <a:t>246 </a:t>
            </a:r>
            <a:r>
              <a:rPr lang="en-US" sz="800" dirty="0">
                <a:latin typeface="+mn-lt"/>
              </a:rPr>
              <a:t>million domain names worldwide  at the end of </a:t>
            </a:r>
            <a:r>
              <a:rPr lang="en-US" sz="800" dirty="0" smtClean="0">
                <a:latin typeface="+mn-lt"/>
              </a:rPr>
              <a:t>April 2013.</a:t>
            </a:r>
          </a:p>
          <a:p>
            <a:pPr marL="0" indent="0" defTabSz="921175">
              <a:spcBef>
                <a:spcPts val="0"/>
              </a:spcBef>
              <a:buNone/>
            </a:pPr>
            <a:r>
              <a:rPr lang="en-US" sz="800" dirty="0">
                <a:latin typeface="+mn-lt"/>
                <a:hlinkClick r:id="rId3"/>
              </a:rPr>
              <a:t>http://royal.pingdom.com/2013/01/16/internet-2012-in-numbers</a:t>
            </a:r>
            <a:r>
              <a:rPr lang="en-US" sz="800" dirty="0" smtClean="0">
                <a:latin typeface="+mn-lt"/>
                <a:hlinkClick r:id="rId3"/>
              </a:rPr>
              <a:t>/</a:t>
            </a:r>
            <a:endParaRPr lang="en-US" sz="800" dirty="0" smtClean="0">
              <a:latin typeface="+mn-lt"/>
            </a:endParaRPr>
          </a:p>
          <a:p>
            <a:pPr marL="0" indent="0" defTabSz="921175">
              <a:spcBef>
                <a:spcPts val="0"/>
              </a:spcBef>
              <a:buNone/>
            </a:pPr>
            <a:endParaRPr lang="en-US" sz="800" dirty="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xfrm>
            <a:off x="6699627" y="9040663"/>
            <a:ext cx="336275" cy="267842"/>
          </a:xfrm>
          <a:noFill/>
        </p:spPr>
        <p:txBody>
          <a:bodyPr/>
          <a:lstStyle/>
          <a:p>
            <a:fld id="{4DB7F3F0-0905-4FBF-836C-6AE2D1A5D588}" type="slidenum">
              <a:rPr lang="en-US" smtClean="0"/>
              <a:pPr/>
              <a:t>17</a:t>
            </a:fld>
            <a:endParaRPr lang="en-US" smtClean="0"/>
          </a:p>
        </p:txBody>
      </p:sp>
      <p:sp>
        <p:nvSpPr>
          <p:cNvPr id="80899" name="Rectangle 2"/>
          <p:cNvSpPr>
            <a:spLocks noGrp="1" noRot="1" noChangeAspect="1" noChangeArrowheads="1" noTextEdit="1"/>
          </p:cNvSpPr>
          <p:nvPr>
            <p:ph type="sldImg"/>
          </p:nvPr>
        </p:nvSpPr>
        <p:spPr>
          <a:xfrm>
            <a:off x="911225" y="242888"/>
            <a:ext cx="5348288" cy="4011612"/>
          </a:xfrm>
          <a:ln cap="flat">
            <a:solidFill>
              <a:schemeClr val="tx1"/>
            </a:solidFill>
          </a:ln>
        </p:spPr>
      </p:sp>
      <p:sp>
        <p:nvSpPr>
          <p:cNvPr id="80900" name="Rectangle 3"/>
          <p:cNvSpPr>
            <a:spLocks noGrp="1" noChangeArrowheads="1"/>
          </p:cNvSpPr>
          <p:nvPr>
            <p:ph type="body" idx="1"/>
          </p:nvPr>
        </p:nvSpPr>
        <p:spPr>
          <a:xfrm>
            <a:off x="111278" y="4454526"/>
            <a:ext cx="6732209" cy="3783545"/>
          </a:xfrm>
          <a:noFill/>
          <a:ln/>
        </p:spPr>
        <p:txBody>
          <a:bodyPr wrap="square" lIns="83958" rIns="83958"/>
          <a:lstStyle/>
          <a:p>
            <a:pPr marL="113234" indent="-113234" defTabSz="921175">
              <a:spcBef>
                <a:spcPts val="0"/>
              </a:spcBef>
            </a:pPr>
            <a:r>
              <a:rPr lang="en-US" sz="1000" dirty="0">
                <a:latin typeface="Arial" pitchFamily="34" charset="0"/>
                <a:cs typeface="Arial" pitchFamily="34" charset="0"/>
              </a:rPr>
              <a:t>Version (always set to the value 4, which is the current version of IP) </a:t>
            </a:r>
          </a:p>
          <a:p>
            <a:pPr marL="113234" indent="-113234" defTabSz="921175">
              <a:spcBef>
                <a:spcPts val="0"/>
              </a:spcBef>
            </a:pPr>
            <a:r>
              <a:rPr lang="en-US" sz="1000" dirty="0">
                <a:latin typeface="Arial" pitchFamily="34" charset="0"/>
                <a:cs typeface="Arial" pitchFamily="34" charset="0"/>
              </a:rPr>
              <a:t>IP Header Length (number of 32 -bit words forming the header, usually five) </a:t>
            </a:r>
          </a:p>
          <a:p>
            <a:pPr marL="113234" indent="-113234" defTabSz="921175">
              <a:spcBef>
                <a:spcPts val="0"/>
              </a:spcBef>
            </a:pPr>
            <a:r>
              <a:rPr lang="en-US" sz="1000" dirty="0">
                <a:latin typeface="Arial" pitchFamily="34" charset="0"/>
                <a:cs typeface="Arial" pitchFamily="34" charset="0"/>
              </a:rPr>
              <a:t>Type of Service, now known as Differentiated Services Code Point (DSCP) (usually set to 0, but may indicate particular Quality of Service needs from the network, the DSCP defines one of a set of class of service) </a:t>
            </a:r>
          </a:p>
          <a:p>
            <a:pPr marL="113234" indent="-113234" defTabSz="921175">
              <a:spcBef>
                <a:spcPts val="0"/>
              </a:spcBef>
            </a:pPr>
            <a:r>
              <a:rPr lang="en-US" sz="1000" dirty="0">
                <a:latin typeface="Arial" pitchFamily="34" charset="0"/>
                <a:cs typeface="Arial" pitchFamily="34" charset="0"/>
              </a:rPr>
              <a:t>Size of Datagram (in bytes, this is the combined length of the header and the data) </a:t>
            </a:r>
          </a:p>
          <a:p>
            <a:pPr marL="113234" indent="-113234" defTabSz="921175">
              <a:spcBef>
                <a:spcPts val="0"/>
              </a:spcBef>
            </a:pPr>
            <a:r>
              <a:rPr lang="en-US" sz="1000" dirty="0">
                <a:latin typeface="Arial" pitchFamily="34" charset="0"/>
                <a:cs typeface="Arial" pitchFamily="34" charset="0"/>
              </a:rPr>
              <a:t>Identification ( 16-bit number which together with the source address uniquely identifies this packet - used during reassembly of fragmented </a:t>
            </a:r>
            <a:r>
              <a:rPr lang="en-US" sz="1000" dirty="0" err="1">
                <a:latin typeface="Arial" pitchFamily="34" charset="0"/>
                <a:cs typeface="Arial" pitchFamily="34" charset="0"/>
              </a:rPr>
              <a:t>datagrams</a:t>
            </a:r>
            <a:r>
              <a:rPr lang="en-US" sz="1000" dirty="0">
                <a:latin typeface="Arial" pitchFamily="34" charset="0"/>
                <a:cs typeface="Arial" pitchFamily="34" charset="0"/>
              </a:rPr>
              <a:t>) </a:t>
            </a:r>
          </a:p>
          <a:p>
            <a:pPr marL="113234" indent="-113234" defTabSz="921175">
              <a:spcBef>
                <a:spcPts val="0"/>
              </a:spcBef>
            </a:pPr>
            <a:r>
              <a:rPr lang="en-US" sz="1000" dirty="0">
                <a:latin typeface="Arial" pitchFamily="34" charset="0"/>
                <a:cs typeface="Arial" pitchFamily="34" charset="0"/>
              </a:rPr>
              <a:t>Flags (a sequence of three flags (one of the 4 bits is unused) used to control whether routers are allowed to fragment a packet (i.e. the Don't Fragment, DF, flag), and to indicate the parts of a packet to the receiver) </a:t>
            </a:r>
          </a:p>
          <a:p>
            <a:pPr marL="113234" indent="-113234" defTabSz="921175">
              <a:spcBef>
                <a:spcPts val="0"/>
              </a:spcBef>
            </a:pPr>
            <a:r>
              <a:rPr lang="en-US" sz="1000" dirty="0">
                <a:latin typeface="Arial" pitchFamily="34" charset="0"/>
                <a:cs typeface="Arial" pitchFamily="34" charset="0"/>
              </a:rPr>
              <a:t>Fragmentation Offset (a byte count from the start of the original sent packet, set by any router which performs IP router fragmentation) </a:t>
            </a:r>
          </a:p>
          <a:p>
            <a:pPr marL="113234" indent="-113234" defTabSz="921175">
              <a:spcBef>
                <a:spcPts val="0"/>
              </a:spcBef>
            </a:pPr>
            <a:r>
              <a:rPr lang="en-US" sz="1000" dirty="0">
                <a:latin typeface="Arial" pitchFamily="34" charset="0"/>
                <a:cs typeface="Arial" pitchFamily="34" charset="0"/>
              </a:rPr>
              <a:t>Time To Live (Number of hops /links which the packet may be routed over, decremented by most routers - used to prevent accidental routing loops) </a:t>
            </a:r>
          </a:p>
          <a:p>
            <a:pPr marL="113234" indent="-113234" defTabSz="921175">
              <a:spcBef>
                <a:spcPts val="0"/>
              </a:spcBef>
            </a:pPr>
            <a:r>
              <a:rPr lang="en-US" sz="1000" dirty="0">
                <a:latin typeface="Arial" pitchFamily="34" charset="0"/>
                <a:cs typeface="Arial" pitchFamily="34" charset="0"/>
              </a:rPr>
              <a:t>Protocol (Service Access Point (SAP) which indicates the type of transport packet being carried (e.g. 1 = ICMP; 2= IGMP; 6 = TCP; 17= UDP). </a:t>
            </a:r>
          </a:p>
          <a:p>
            <a:pPr marL="113234" indent="-113234" defTabSz="921175">
              <a:spcBef>
                <a:spcPts val="0"/>
              </a:spcBef>
            </a:pPr>
            <a:r>
              <a:rPr lang="en-US" sz="1000" dirty="0">
                <a:latin typeface="Arial" pitchFamily="34" charset="0"/>
                <a:cs typeface="Arial" pitchFamily="34" charset="0"/>
              </a:rPr>
              <a:t>Header Checksum (A 2's complement checksum inserted by the sender and updated whenever the packet header is modified by a router - Used to detect processing errors introduced into the packet inside a router or bridge where the packet is not protected by a link layer cyclic redundancy check. Packets with an invalid checksum are discarded by all nodes in an IP network) </a:t>
            </a:r>
          </a:p>
          <a:p>
            <a:pPr marL="113234" indent="-113234" defTabSz="921175">
              <a:spcBef>
                <a:spcPts val="0"/>
              </a:spcBef>
            </a:pPr>
            <a:r>
              <a:rPr lang="en-US" sz="1000" dirty="0">
                <a:latin typeface="Arial" pitchFamily="34" charset="0"/>
                <a:cs typeface="Arial" pitchFamily="34" charset="0"/>
              </a:rPr>
              <a:t>Source Address (the IP address of the original sender of the packet) </a:t>
            </a:r>
          </a:p>
          <a:p>
            <a:pPr marL="113234" indent="-113234" defTabSz="921175">
              <a:spcBef>
                <a:spcPts val="0"/>
              </a:spcBef>
            </a:pPr>
            <a:r>
              <a:rPr lang="en-US" sz="1000" dirty="0">
                <a:latin typeface="Arial" pitchFamily="34" charset="0"/>
                <a:cs typeface="Arial" pitchFamily="34" charset="0"/>
              </a:rPr>
              <a:t>Destination Address (the IP address of the final destination of the packet) </a:t>
            </a:r>
          </a:p>
          <a:p>
            <a:pPr marL="113234" indent="-113234" defTabSz="921175">
              <a:spcBef>
                <a:spcPts val="0"/>
              </a:spcBef>
            </a:pPr>
            <a:r>
              <a:rPr lang="en-US" sz="1000" dirty="0">
                <a:latin typeface="Arial" pitchFamily="34" charset="0"/>
                <a:cs typeface="Arial" pitchFamily="34" charset="0"/>
              </a:rPr>
              <a:t>Options (not normally used, but when used the IP header length will be &gt; 5 32-bit words to indicate the size of the options field) </a:t>
            </a:r>
          </a:p>
          <a:p>
            <a:pPr marL="113234" indent="-113234" defTabSz="921175">
              <a:spcBef>
                <a:spcPts val="0"/>
              </a:spcBef>
            </a:pPr>
            <a:endParaRPr lang="en-US" sz="1000" dirty="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6699627" y="9040663"/>
            <a:ext cx="336275" cy="267842"/>
          </a:xfrm>
          <a:noFill/>
        </p:spPr>
        <p:txBody>
          <a:bodyPr/>
          <a:lstStyle/>
          <a:p>
            <a:fld id="{38CE2CE6-D49A-4766-8ADA-4CA0DDEB2C8C}" type="slidenum">
              <a:rPr lang="en-US" smtClean="0"/>
              <a:pPr/>
              <a:t>18</a:t>
            </a:fld>
            <a:endParaRPr lang="en-US" smtClean="0"/>
          </a:p>
        </p:txBody>
      </p:sp>
      <p:sp>
        <p:nvSpPr>
          <p:cNvPr id="82947" name="Rectangle 2"/>
          <p:cNvSpPr>
            <a:spLocks noGrp="1" noRot="1" noChangeAspect="1" noChangeArrowheads="1" noTextEdit="1"/>
          </p:cNvSpPr>
          <p:nvPr>
            <p:ph type="sldImg"/>
          </p:nvPr>
        </p:nvSpPr>
        <p:spPr>
          <a:xfrm>
            <a:off x="30163" y="7938"/>
            <a:ext cx="6951662" cy="5214937"/>
          </a:xfrm>
          <a:solidFill>
            <a:srgbClr val="FFFFFF"/>
          </a:solidFill>
          <a:ln cap="flat">
            <a:solidFill>
              <a:schemeClr val="tx1"/>
            </a:solidFill>
          </a:ln>
        </p:spPr>
      </p:sp>
      <p:sp>
        <p:nvSpPr>
          <p:cNvPr id="82948" name="Rectangle 3"/>
          <p:cNvSpPr>
            <a:spLocks noGrp="1" noChangeArrowheads="1"/>
          </p:cNvSpPr>
          <p:nvPr>
            <p:ph type="body" idx="1"/>
          </p:nvPr>
        </p:nvSpPr>
        <p:spPr>
          <a:xfrm>
            <a:off x="222553" y="5422902"/>
            <a:ext cx="6287105" cy="3471916"/>
          </a:xfrm>
          <a:noFill/>
          <a:ln/>
        </p:spPr>
        <p:txBody>
          <a:bodyPr wrap="square" lIns="83958" tIns="42769" rIns="83958" bIns="42769"/>
          <a:lstStyle/>
          <a:p>
            <a:pPr marL="0" indent="0" defTabSz="934947">
              <a:spcBef>
                <a:spcPts val="0"/>
              </a:spcBef>
              <a:buNone/>
            </a:pPr>
            <a:r>
              <a:rPr lang="en-US" sz="1000" b="1" dirty="0" smtClean="0">
                <a:solidFill>
                  <a:srgbClr val="000000"/>
                </a:solidFill>
                <a:latin typeface="+mn-lt"/>
                <a:cs typeface="Arial" charset="0"/>
              </a:rPr>
              <a:t>Value of </a:t>
            </a:r>
            <a:r>
              <a:rPr lang="en-US" sz="1000" b="1" smtClean="0">
                <a:solidFill>
                  <a:srgbClr val="000000"/>
                </a:solidFill>
                <a:latin typeface="+mn-lt"/>
                <a:cs typeface="Arial" charset="0"/>
              </a:rPr>
              <a:t>IP addresses</a:t>
            </a:r>
            <a:r>
              <a:rPr lang="en-US" sz="1000" b="1" baseline="0" smtClean="0">
                <a:solidFill>
                  <a:srgbClr val="000000"/>
                </a:solidFill>
                <a:latin typeface="+mn-lt"/>
                <a:cs typeface="Arial" charset="0"/>
              </a:rPr>
              <a:t> </a:t>
            </a:r>
            <a:r>
              <a:rPr lang="en-US" sz="1000" b="1" baseline="0" dirty="0" smtClean="0">
                <a:solidFill>
                  <a:srgbClr val="000000"/>
                </a:solidFill>
                <a:latin typeface="+mn-lt"/>
                <a:cs typeface="Arial" charset="0"/>
              </a:rPr>
              <a:t>- https://www.networkworld.com/article/2228854/microsoft-subnet/microsoft-pays-nortel--7-5-million-for-ipv4-addresses.html</a:t>
            </a:r>
          </a:p>
          <a:p>
            <a:pPr marL="0" indent="0" defTabSz="934947">
              <a:spcBef>
                <a:spcPts val="0"/>
              </a:spcBef>
              <a:buNone/>
            </a:pPr>
            <a:endParaRPr lang="en-US" sz="1000" b="1" dirty="0" smtClean="0">
              <a:solidFill>
                <a:srgbClr val="000000"/>
              </a:solidFill>
              <a:latin typeface="+mn-lt"/>
              <a:cs typeface="Arial" charset="0"/>
            </a:endParaRPr>
          </a:p>
          <a:p>
            <a:pPr marL="0" indent="0" defTabSz="934947">
              <a:spcBef>
                <a:spcPts val="0"/>
              </a:spcBef>
              <a:buNone/>
            </a:pPr>
            <a:r>
              <a:rPr lang="en-US" sz="1000" b="1" dirty="0" smtClean="0">
                <a:solidFill>
                  <a:srgbClr val="000000"/>
                </a:solidFill>
                <a:latin typeface="+mn-lt"/>
                <a:cs typeface="Arial" charset="0"/>
              </a:rPr>
              <a:t>Private </a:t>
            </a:r>
            <a:r>
              <a:rPr lang="en-US" sz="1000" b="1" dirty="0">
                <a:solidFill>
                  <a:srgbClr val="000000"/>
                </a:solidFill>
                <a:latin typeface="+mn-lt"/>
                <a:cs typeface="Arial" charset="0"/>
              </a:rPr>
              <a:t>versus Public Addressing</a:t>
            </a:r>
            <a:r>
              <a:rPr lang="en-US" sz="1000" dirty="0">
                <a:solidFill>
                  <a:srgbClr val="000000"/>
                </a:solidFill>
                <a:latin typeface="+mn-lt"/>
                <a:cs typeface="Arial" charset="0"/>
              </a:rPr>
              <a:t/>
            </a:r>
            <a:br>
              <a:rPr lang="en-US" sz="1000" dirty="0">
                <a:solidFill>
                  <a:srgbClr val="000000"/>
                </a:solidFill>
                <a:latin typeface="+mn-lt"/>
                <a:cs typeface="Arial" charset="0"/>
              </a:rPr>
            </a:br>
            <a:r>
              <a:rPr lang="en-US" sz="1000" dirty="0">
                <a:solidFill>
                  <a:srgbClr val="000000"/>
                </a:solidFill>
                <a:latin typeface="+mn-lt"/>
                <a:cs typeface="Arial" charset="0"/>
              </a:rPr>
              <a:t>There are two types of IP addresses, only one of which can be used on the Internet. These two types are </a:t>
            </a:r>
            <a:r>
              <a:rPr lang="en-US" sz="1000" i="1" dirty="0">
                <a:solidFill>
                  <a:srgbClr val="000000"/>
                </a:solidFill>
                <a:latin typeface="+mn-lt"/>
                <a:cs typeface="Arial" charset="0"/>
              </a:rPr>
              <a:t>private</a:t>
            </a:r>
            <a:r>
              <a:rPr lang="en-US" sz="1000" dirty="0">
                <a:solidFill>
                  <a:srgbClr val="000000"/>
                </a:solidFill>
                <a:latin typeface="+mn-lt"/>
                <a:cs typeface="Arial" charset="0"/>
              </a:rPr>
              <a:t> and </a:t>
            </a:r>
            <a:r>
              <a:rPr lang="en-US" sz="1000" i="1" dirty="0">
                <a:solidFill>
                  <a:srgbClr val="000000"/>
                </a:solidFill>
                <a:latin typeface="+mn-lt"/>
                <a:cs typeface="Arial" charset="0"/>
              </a:rPr>
              <a:t>public</a:t>
            </a:r>
            <a:r>
              <a:rPr lang="en-US" sz="1000" dirty="0">
                <a:solidFill>
                  <a:srgbClr val="000000"/>
                </a:solidFill>
                <a:latin typeface="+mn-lt"/>
                <a:cs typeface="Arial" charset="0"/>
              </a:rPr>
              <a:t> addresses. If you have ever worked at an organization that has internal telephone extensions and external telephone numbers, you are already familiar with the concept.</a:t>
            </a:r>
            <a:br>
              <a:rPr lang="en-US" sz="1000" dirty="0">
                <a:solidFill>
                  <a:srgbClr val="000000"/>
                </a:solidFill>
                <a:latin typeface="+mn-lt"/>
                <a:cs typeface="Arial" charset="0"/>
              </a:rPr>
            </a:br>
            <a:r>
              <a:rPr lang="en-US" sz="1000" dirty="0">
                <a:solidFill>
                  <a:srgbClr val="000000"/>
                </a:solidFill>
                <a:latin typeface="+mn-lt"/>
                <a:cs typeface="Arial" charset="0"/>
              </a:rPr>
              <a:t/>
            </a:r>
            <a:br>
              <a:rPr lang="en-US" sz="1000" dirty="0">
                <a:solidFill>
                  <a:srgbClr val="000000"/>
                </a:solidFill>
                <a:latin typeface="+mn-lt"/>
                <a:cs typeface="Arial" charset="0"/>
              </a:rPr>
            </a:br>
            <a:r>
              <a:rPr lang="en-US" sz="1000" dirty="0">
                <a:solidFill>
                  <a:srgbClr val="000000"/>
                </a:solidFill>
                <a:latin typeface="+mn-lt"/>
                <a:cs typeface="Arial" charset="0"/>
              </a:rPr>
              <a:t>Public IP addresses are globally recognized and assigned by the </a:t>
            </a:r>
            <a:r>
              <a:rPr lang="en-US" sz="1000" dirty="0" err="1">
                <a:solidFill>
                  <a:srgbClr val="000000"/>
                </a:solidFill>
                <a:latin typeface="+mn-lt"/>
                <a:cs typeface="Arial" charset="0"/>
              </a:rPr>
              <a:t>InterNIC</a:t>
            </a:r>
            <a:r>
              <a:rPr lang="en-US" sz="1000" dirty="0">
                <a:solidFill>
                  <a:srgbClr val="000000"/>
                </a:solidFill>
                <a:latin typeface="+mn-lt"/>
                <a:cs typeface="Arial" charset="0"/>
              </a:rPr>
              <a:t>. The information for the IP address is entered into the Internet’s global routing tables and can be accessed from any other valid IP address on the Internet. Thus, 99.5 percent of class A, B, and C IP addresses are public addresses. Public IPs should be used for all servers and network hardware that will be used from or by the Internet. For example, a Web server must have a public IP address.</a:t>
            </a:r>
            <a:br>
              <a:rPr lang="en-US" sz="1000" dirty="0">
                <a:solidFill>
                  <a:srgbClr val="000000"/>
                </a:solidFill>
                <a:latin typeface="+mn-lt"/>
                <a:cs typeface="Arial" charset="0"/>
              </a:rPr>
            </a:br>
            <a:r>
              <a:rPr lang="en-US" sz="1000" dirty="0">
                <a:solidFill>
                  <a:srgbClr val="000000"/>
                </a:solidFill>
                <a:latin typeface="+mn-lt"/>
                <a:cs typeface="Arial" charset="0"/>
              </a:rPr>
              <a:t/>
            </a:r>
            <a:br>
              <a:rPr lang="en-US" sz="1000" dirty="0">
                <a:solidFill>
                  <a:srgbClr val="000000"/>
                </a:solidFill>
                <a:latin typeface="+mn-lt"/>
                <a:cs typeface="Arial" charset="0"/>
              </a:rPr>
            </a:br>
            <a:r>
              <a:rPr lang="en-US" sz="1000" dirty="0">
                <a:solidFill>
                  <a:srgbClr val="000000"/>
                </a:solidFill>
                <a:latin typeface="+mn-lt"/>
                <a:cs typeface="Arial" charset="0"/>
              </a:rPr>
              <a:t>Private IP addresses are part of the IP addressing scheme but are globally recognized. If a host has an Internet connection and is using a private IP address, it </a:t>
            </a:r>
            <a:r>
              <a:rPr lang="en-US" sz="1000" i="1" dirty="0">
                <a:solidFill>
                  <a:srgbClr val="000000"/>
                </a:solidFill>
                <a:latin typeface="+mn-lt"/>
                <a:cs typeface="Arial" charset="0"/>
              </a:rPr>
              <a:t>cannot</a:t>
            </a:r>
            <a:r>
              <a:rPr lang="en-US" sz="1000" dirty="0">
                <a:solidFill>
                  <a:srgbClr val="000000"/>
                </a:solidFill>
                <a:latin typeface="+mn-lt"/>
                <a:cs typeface="Arial" charset="0"/>
              </a:rPr>
              <a:t> use Internet-based services because routes to private IP networks are not entered into the global routing tables. Private IP networks are 10.0.0.0 255.0.0.0, 172.16.0.0 255.255.0.0, and 192.168.00 255.255.0.0. Half of one percent of class A, B, and C IP addresses are private addresses.</a:t>
            </a:r>
            <a:br>
              <a:rPr lang="en-US" sz="1000" dirty="0">
                <a:solidFill>
                  <a:srgbClr val="000000"/>
                </a:solidFill>
                <a:latin typeface="+mn-lt"/>
                <a:cs typeface="Arial" charset="0"/>
              </a:rPr>
            </a:br>
            <a:r>
              <a:rPr lang="en-US" sz="1000" dirty="0">
                <a:solidFill>
                  <a:srgbClr val="000000"/>
                </a:solidFill>
                <a:latin typeface="+mn-lt"/>
                <a:cs typeface="Arial" charset="0"/>
              </a:rPr>
              <a:t/>
            </a:r>
            <a:br>
              <a:rPr lang="en-US" sz="1000" dirty="0">
                <a:solidFill>
                  <a:srgbClr val="000000"/>
                </a:solidFill>
                <a:latin typeface="+mn-lt"/>
                <a:cs typeface="Arial" charset="0"/>
              </a:rPr>
            </a:br>
            <a:r>
              <a:rPr lang="en-US" sz="1000" dirty="0">
                <a:solidFill>
                  <a:srgbClr val="000000"/>
                </a:solidFill>
                <a:latin typeface="+mn-lt"/>
                <a:cs typeface="Arial" charset="0"/>
              </a:rPr>
              <a:t>Private addresses are used for very different tasks than public addresses. Private addresses are often used for isolated, IP-based networks that will not be connected to the public Internet. The </a:t>
            </a:r>
            <a:r>
              <a:rPr lang="en-US" sz="1000" dirty="0" err="1">
                <a:solidFill>
                  <a:srgbClr val="000000"/>
                </a:solidFill>
                <a:latin typeface="+mn-lt"/>
                <a:cs typeface="Arial" charset="0"/>
              </a:rPr>
              <a:t>InterNIC</a:t>
            </a:r>
            <a:r>
              <a:rPr lang="en-US" sz="1000" dirty="0">
                <a:solidFill>
                  <a:srgbClr val="000000"/>
                </a:solidFill>
                <a:latin typeface="+mn-lt"/>
                <a:cs typeface="Arial" charset="0"/>
              </a:rPr>
              <a:t> encourages the use of private addresses for these situations because it reduces the waste of public IP addresses.</a:t>
            </a:r>
            <a:br>
              <a:rPr lang="en-US" sz="1000" dirty="0">
                <a:solidFill>
                  <a:srgbClr val="000000"/>
                </a:solidFill>
                <a:latin typeface="+mn-lt"/>
                <a:cs typeface="Arial" charset="0"/>
              </a:rPr>
            </a:br>
            <a:r>
              <a:rPr lang="en-US" sz="1000" dirty="0">
                <a:solidFill>
                  <a:srgbClr val="000000"/>
                </a:solidFill>
                <a:latin typeface="+mn-lt"/>
                <a:cs typeface="Arial" charset="0"/>
              </a:rPr>
              <a:t/>
            </a:r>
            <a:br>
              <a:rPr lang="en-US" sz="1000" dirty="0">
                <a:solidFill>
                  <a:srgbClr val="000000"/>
                </a:solidFill>
                <a:latin typeface="+mn-lt"/>
                <a:cs typeface="Arial" charset="0"/>
              </a:rPr>
            </a:br>
            <a:r>
              <a:rPr lang="en-US" sz="1000" dirty="0">
                <a:solidFill>
                  <a:srgbClr val="000000"/>
                </a:solidFill>
                <a:latin typeface="+mn-lt"/>
                <a:cs typeface="Arial" charset="0"/>
              </a:rPr>
              <a:t>Private IPs can be used within organizations that have outgoing Internet connectivity, as well. There are two common methods for connecting networks with private numbering schemes to the public Internet. The first is to use an application-layer proxy.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xfrm>
            <a:off x="6784584" y="9040663"/>
            <a:ext cx="251317" cy="267842"/>
          </a:xfrm>
          <a:noFill/>
        </p:spPr>
        <p:txBody>
          <a:bodyPr/>
          <a:lstStyle/>
          <a:p>
            <a:fld id="{0D1C47B0-E4B9-4BFE-8F01-C1D9388F63A3}" type="slidenum">
              <a:rPr lang="en-US" smtClean="0"/>
              <a:pPr/>
              <a:t>1</a:t>
            </a:fld>
            <a:endParaRPr lang="en-US" dirty="0" smtClean="0"/>
          </a:p>
        </p:txBody>
      </p:sp>
      <p:sp>
        <p:nvSpPr>
          <p:cNvPr id="56323" name="Rectangle 2"/>
          <p:cNvSpPr>
            <a:spLocks noGrp="1" noRot="1" noChangeAspect="1" noChangeArrowheads="1" noTextEdit="1"/>
          </p:cNvSpPr>
          <p:nvPr>
            <p:ph type="sldImg"/>
          </p:nvPr>
        </p:nvSpPr>
        <p:spPr>
          <a:xfrm>
            <a:off x="1147763" y="690563"/>
            <a:ext cx="4673600" cy="3505200"/>
          </a:xfrm>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6699627" y="9040663"/>
            <a:ext cx="336275" cy="267842"/>
          </a:xfrm>
          <a:noFill/>
        </p:spPr>
        <p:txBody>
          <a:bodyPr/>
          <a:lstStyle/>
          <a:p>
            <a:fld id="{67594BE2-2709-4E6F-A815-9337A7C82F70}" type="slidenum">
              <a:rPr lang="en-US" smtClean="0"/>
              <a:pPr/>
              <a:t>19</a:t>
            </a:fld>
            <a:endParaRPr lang="en-US" smtClean="0"/>
          </a:p>
        </p:txBody>
      </p:sp>
      <p:sp>
        <p:nvSpPr>
          <p:cNvPr id="83971" name="Rectangle 2"/>
          <p:cNvSpPr>
            <a:spLocks noGrp="1" noRot="1" noChangeAspect="1" noChangeArrowheads="1" noTextEdit="1"/>
          </p:cNvSpPr>
          <p:nvPr>
            <p:ph type="sldImg"/>
          </p:nvPr>
        </p:nvSpPr>
        <p:spPr>
          <a:xfrm>
            <a:off x="30163" y="7938"/>
            <a:ext cx="6951662" cy="5214937"/>
          </a:xfrm>
          <a:solidFill>
            <a:srgbClr val="FFFFFF"/>
          </a:solidFill>
          <a:ln cap="flat">
            <a:solidFill>
              <a:schemeClr val="tx1"/>
            </a:solidFill>
          </a:ln>
        </p:spPr>
      </p:sp>
      <p:sp>
        <p:nvSpPr>
          <p:cNvPr id="83972" name="Rectangle 3"/>
          <p:cNvSpPr>
            <a:spLocks noGrp="1" noChangeArrowheads="1"/>
          </p:cNvSpPr>
          <p:nvPr>
            <p:ph type="body" idx="1"/>
          </p:nvPr>
        </p:nvSpPr>
        <p:spPr>
          <a:xfrm>
            <a:off x="222553" y="5519737"/>
            <a:ext cx="6527990" cy="13654703"/>
          </a:xfrm>
          <a:noFill/>
          <a:ln/>
        </p:spPr>
        <p:txBody>
          <a:bodyPr wrap="square" lIns="83958" tIns="42769" rIns="83958" bIns="42769"/>
          <a:lstStyle/>
          <a:p>
            <a:pPr marL="146898" indent="-146898" defTabSz="934947">
              <a:spcBef>
                <a:spcPts val="0"/>
              </a:spcBef>
              <a:buClr>
                <a:schemeClr val="folHlink"/>
              </a:buClr>
              <a:buNone/>
            </a:pPr>
            <a:r>
              <a:rPr lang="en-US" sz="1000" b="1" dirty="0">
                <a:latin typeface="+mn-lt"/>
                <a:cs typeface="Arial" pitchFamily="34" charset="0"/>
              </a:rPr>
              <a:t>Intra-Domain Routing Protocols (Interior Gateway Protocols (IGP))</a:t>
            </a:r>
          </a:p>
          <a:p>
            <a:pPr marL="0" indent="-168320">
              <a:lnSpc>
                <a:spcPct val="90000"/>
              </a:lnSpc>
              <a:spcBef>
                <a:spcPts val="0"/>
              </a:spcBef>
              <a:buClr>
                <a:schemeClr val="folHlink"/>
              </a:buClr>
              <a:buFont typeface="Wingdings" pitchFamily="2" charset="2"/>
              <a:buChar char="Ø"/>
            </a:pPr>
            <a:r>
              <a:rPr lang="en-US" sz="1000" b="1" dirty="0">
                <a:latin typeface="+mn-lt"/>
                <a:cs typeface="Arial" charset="0"/>
              </a:rPr>
              <a:t>Routing Information Protocol (RIP) </a:t>
            </a:r>
            <a:r>
              <a:rPr lang="en-US" sz="1000" dirty="0">
                <a:latin typeface="+mn-lt"/>
                <a:cs typeface="Arial" charset="0"/>
              </a:rPr>
              <a:t>version (1 (RFC 1058) &amp; 2(RFC 1388)) </a:t>
            </a:r>
          </a:p>
          <a:p>
            <a:pPr marL="1545493" lvl="3" indent="-330521">
              <a:lnSpc>
                <a:spcPct val="90000"/>
              </a:lnSpc>
              <a:spcBef>
                <a:spcPts val="0"/>
              </a:spcBef>
              <a:buClr>
                <a:schemeClr val="accent1"/>
              </a:buClr>
            </a:pPr>
            <a:r>
              <a:rPr lang="en-US" sz="1000" dirty="0">
                <a:latin typeface="+mn-lt"/>
                <a:cs typeface="Arial" charset="0"/>
              </a:rPr>
              <a:t>Metric is a hop count</a:t>
            </a:r>
          </a:p>
          <a:p>
            <a:pPr marL="1545493" lvl="3" indent="-330521">
              <a:lnSpc>
                <a:spcPct val="90000"/>
              </a:lnSpc>
              <a:spcBef>
                <a:spcPts val="0"/>
              </a:spcBef>
              <a:buClr>
                <a:schemeClr val="accent1"/>
              </a:buClr>
            </a:pPr>
            <a:r>
              <a:rPr lang="en-US" sz="1000" dirty="0">
                <a:latin typeface="+mn-lt"/>
                <a:cs typeface="Arial" charset="0"/>
              </a:rPr>
              <a:t>The most commonly used interior protocol.</a:t>
            </a:r>
          </a:p>
          <a:p>
            <a:pPr marL="1545493" lvl="3" indent="-330521">
              <a:lnSpc>
                <a:spcPct val="90000"/>
              </a:lnSpc>
              <a:spcBef>
                <a:spcPts val="0"/>
              </a:spcBef>
              <a:buClr>
                <a:schemeClr val="accent1"/>
              </a:buClr>
            </a:pPr>
            <a:r>
              <a:rPr lang="en-US" sz="1000" dirty="0">
                <a:latin typeface="+mn-lt"/>
                <a:cs typeface="Arial" charset="0"/>
              </a:rPr>
              <a:t>Route with the lowest metric as the best route. </a:t>
            </a:r>
          </a:p>
          <a:p>
            <a:pPr marL="1545493" lvl="3" indent="-330521">
              <a:lnSpc>
                <a:spcPct val="60000"/>
              </a:lnSpc>
              <a:spcBef>
                <a:spcPts val="0"/>
              </a:spcBef>
              <a:buClr>
                <a:schemeClr val="accent1"/>
              </a:buClr>
              <a:buNone/>
            </a:pPr>
            <a:r>
              <a:rPr lang="en-US" sz="1000" dirty="0">
                <a:latin typeface="+mn-lt"/>
                <a:cs typeface="Arial" charset="0"/>
              </a:rPr>
              <a:t> </a:t>
            </a:r>
          </a:p>
          <a:p>
            <a:pPr marL="0" indent="-168320">
              <a:lnSpc>
                <a:spcPct val="90000"/>
              </a:lnSpc>
              <a:spcBef>
                <a:spcPts val="0"/>
              </a:spcBef>
              <a:buClr>
                <a:schemeClr val="folHlink"/>
              </a:buClr>
              <a:buFont typeface="Wingdings" pitchFamily="2" charset="2"/>
              <a:buChar char="Ø"/>
            </a:pPr>
            <a:r>
              <a:rPr lang="en-US" sz="1000" b="1" dirty="0">
                <a:latin typeface="+mn-lt"/>
                <a:cs typeface="Arial" charset="0"/>
              </a:rPr>
              <a:t>Open Shortest Path First (OSPF) </a:t>
            </a:r>
            <a:r>
              <a:rPr lang="en-US" sz="1000" dirty="0">
                <a:latin typeface="+mn-lt"/>
                <a:cs typeface="Arial" charset="0"/>
              </a:rPr>
              <a:t>(RFC 1583)</a:t>
            </a:r>
          </a:p>
          <a:p>
            <a:pPr marL="1545493" lvl="3" indent="-330521">
              <a:lnSpc>
                <a:spcPct val="90000"/>
              </a:lnSpc>
              <a:spcBef>
                <a:spcPts val="0"/>
              </a:spcBef>
              <a:buClr>
                <a:schemeClr val="accent1"/>
              </a:buClr>
            </a:pPr>
            <a:r>
              <a:rPr lang="en-US" sz="1000" dirty="0">
                <a:latin typeface="+mn-lt"/>
                <a:cs typeface="Arial" charset="0"/>
              </a:rPr>
              <a:t>Link-state protocol. </a:t>
            </a:r>
          </a:p>
          <a:p>
            <a:pPr marL="1545493" lvl="3" indent="-330521">
              <a:lnSpc>
                <a:spcPct val="90000"/>
              </a:lnSpc>
              <a:spcBef>
                <a:spcPts val="0"/>
              </a:spcBef>
              <a:buClr>
                <a:schemeClr val="accent1"/>
              </a:buClr>
            </a:pPr>
            <a:r>
              <a:rPr lang="en-US" sz="1000" dirty="0">
                <a:latin typeface="+mn-lt"/>
                <a:cs typeface="Arial" charset="0"/>
              </a:rPr>
              <a:t>Better suited than RIP for complex networks with many routers.</a:t>
            </a:r>
          </a:p>
          <a:p>
            <a:pPr marL="1545493" lvl="3" indent="-330521">
              <a:lnSpc>
                <a:spcPct val="90000"/>
              </a:lnSpc>
              <a:spcBef>
                <a:spcPts val="0"/>
              </a:spcBef>
              <a:buClr>
                <a:schemeClr val="accent1"/>
              </a:buClr>
            </a:pPr>
            <a:r>
              <a:rPr lang="en-US" sz="1000" dirty="0">
                <a:latin typeface="+mn-lt"/>
                <a:cs typeface="Arial" charset="0"/>
              </a:rPr>
              <a:t>Provides equal cost multipath routing</a:t>
            </a:r>
          </a:p>
          <a:p>
            <a:pPr marL="777337" lvl="1" indent="-330521">
              <a:lnSpc>
                <a:spcPct val="60000"/>
              </a:lnSpc>
              <a:spcBef>
                <a:spcPts val="0"/>
              </a:spcBef>
            </a:pPr>
            <a:endParaRPr lang="en-US" sz="1000" dirty="0">
              <a:latin typeface="+mn-lt"/>
              <a:cs typeface="Arial" charset="0"/>
            </a:endParaRPr>
          </a:p>
          <a:p>
            <a:pPr marL="0" indent="-168320">
              <a:lnSpc>
                <a:spcPct val="90000"/>
              </a:lnSpc>
              <a:spcBef>
                <a:spcPts val="0"/>
              </a:spcBef>
              <a:buClr>
                <a:schemeClr val="folHlink"/>
              </a:buClr>
              <a:buFont typeface="Wingdings" pitchFamily="2" charset="2"/>
              <a:buChar char="Ø"/>
            </a:pPr>
            <a:r>
              <a:rPr lang="en-US" sz="1000" b="1" dirty="0">
                <a:latin typeface="+mn-lt"/>
                <a:cs typeface="Arial" charset="0"/>
              </a:rPr>
              <a:t>Intermediate System to Intermediate System (IS-IS) </a:t>
            </a:r>
            <a:r>
              <a:rPr lang="en-US" sz="1000" dirty="0">
                <a:latin typeface="+mn-lt"/>
                <a:cs typeface="Arial" charset="0"/>
              </a:rPr>
              <a:t>(RFC 1142)</a:t>
            </a:r>
          </a:p>
          <a:p>
            <a:pPr marL="1545493" lvl="3" indent="-330521">
              <a:lnSpc>
                <a:spcPct val="90000"/>
              </a:lnSpc>
              <a:spcBef>
                <a:spcPts val="0"/>
              </a:spcBef>
              <a:buClr>
                <a:schemeClr val="accent1"/>
              </a:buClr>
            </a:pPr>
            <a:r>
              <a:rPr lang="en-US" sz="1000" dirty="0">
                <a:latin typeface="+mn-lt"/>
                <a:cs typeface="Arial" charset="0"/>
              </a:rPr>
              <a:t>Link-state interior gateway protocol (IGP)</a:t>
            </a:r>
          </a:p>
          <a:p>
            <a:pPr marL="1545493" lvl="3" indent="-330521">
              <a:lnSpc>
                <a:spcPct val="90000"/>
              </a:lnSpc>
              <a:spcBef>
                <a:spcPts val="0"/>
              </a:spcBef>
              <a:buClr>
                <a:schemeClr val="accent1"/>
              </a:buClr>
            </a:pPr>
            <a:r>
              <a:rPr lang="en-US" sz="1000" dirty="0">
                <a:latin typeface="+mn-lt"/>
                <a:cs typeface="Arial" charset="0"/>
              </a:rPr>
              <a:t>Developed for routing ISO/CLNP (International Organization for Standardization/Connectionless Network Protocol) packets</a:t>
            </a:r>
          </a:p>
          <a:p>
            <a:pPr marL="146898" indent="-146898" defTabSz="934947">
              <a:spcBef>
                <a:spcPts val="0"/>
              </a:spcBef>
              <a:buClr>
                <a:schemeClr val="folHlink"/>
              </a:buClr>
              <a:buNone/>
            </a:pPr>
            <a:endParaRPr lang="en-US" sz="1000" b="1" dirty="0">
              <a:latin typeface="+mn-lt"/>
              <a:cs typeface="Arial" pitchFamily="34" charset="0"/>
            </a:endParaRPr>
          </a:p>
          <a:p>
            <a:pPr marL="0" indent="0" defTabSz="934947"/>
            <a:r>
              <a:rPr lang="en-US" sz="1000" dirty="0">
                <a:latin typeface="+mn-lt"/>
                <a:cs typeface="Arial" pitchFamily="34" charset="0"/>
              </a:rPr>
              <a:t>Intra-Domain routing protocols are used to exchange reachability information within an autonomous system (AS)</a:t>
            </a:r>
          </a:p>
          <a:p>
            <a:pPr marL="601366" lvl="1" indent="-146898" defTabSz="934947">
              <a:buFont typeface="Wingdings" pitchFamily="2" charset="2"/>
              <a:buChar char="Ø"/>
            </a:pPr>
            <a:r>
              <a:rPr lang="en-US" sz="1000" b="1" dirty="0">
                <a:latin typeface="+mn-lt"/>
                <a:cs typeface="Arial" pitchFamily="34" charset="0"/>
              </a:rPr>
              <a:t>Routing Information Protocol (RIP) </a:t>
            </a:r>
            <a:r>
              <a:rPr lang="en-US" sz="1000" dirty="0">
                <a:latin typeface="+mn-lt"/>
                <a:cs typeface="Arial" pitchFamily="34" charset="0"/>
              </a:rPr>
              <a:t>version (1 (RFC 1058) &amp; 2(RFC 1388)) </a:t>
            </a:r>
          </a:p>
          <a:p>
            <a:pPr marL="0" indent="0" defTabSz="934947"/>
            <a:r>
              <a:rPr lang="en-US" sz="1000" dirty="0">
                <a:latin typeface="+mn-lt"/>
                <a:cs typeface="Arial" pitchFamily="34" charset="0"/>
              </a:rPr>
              <a:t>The most commonly used interior protocol. RIP selects the route with the lowest metric as the best route. The metric is a hop count representing the number of gateways through which data must pass in order to reach its destination</a:t>
            </a:r>
          </a:p>
          <a:p>
            <a:pPr marL="601366" lvl="1" indent="-146898" defTabSz="934947">
              <a:buFont typeface="Wingdings" pitchFamily="2" charset="2"/>
              <a:buChar char="Ø"/>
            </a:pPr>
            <a:r>
              <a:rPr lang="en-US" sz="1000" b="1" dirty="0">
                <a:latin typeface="+mn-lt"/>
                <a:cs typeface="Arial" pitchFamily="34" charset="0"/>
              </a:rPr>
              <a:t>Open Shortest Path First (OSPF) </a:t>
            </a:r>
            <a:r>
              <a:rPr lang="en-US" sz="1000" dirty="0">
                <a:latin typeface="+mn-lt"/>
                <a:cs typeface="Arial" pitchFamily="34" charset="0"/>
              </a:rPr>
              <a:t>(RFC 1583)</a:t>
            </a:r>
          </a:p>
          <a:p>
            <a:pPr marL="0" indent="0" defTabSz="934947"/>
            <a:r>
              <a:rPr lang="en-US" sz="1000" dirty="0">
                <a:latin typeface="+mn-lt"/>
                <a:cs typeface="Arial" pitchFamily="34" charset="0"/>
              </a:rPr>
              <a:t>It is a link-state protocol. OSPF is better suited than RIP for complex networks with many routers. OSPF provides equal cost multipath routing</a:t>
            </a:r>
          </a:p>
          <a:p>
            <a:pPr marL="601366" lvl="1" indent="-146898" defTabSz="934947">
              <a:buFont typeface="Wingdings" pitchFamily="2" charset="2"/>
              <a:buChar char="Ø"/>
            </a:pPr>
            <a:r>
              <a:rPr lang="en-US" sz="1000" b="1" dirty="0">
                <a:latin typeface="+mn-lt"/>
                <a:cs typeface="Arial" pitchFamily="34" charset="0"/>
              </a:rPr>
              <a:t>Intermediate System to Intermediate System (IS-IS) </a:t>
            </a:r>
          </a:p>
          <a:p>
            <a:pPr marL="0" indent="0" defTabSz="934947"/>
            <a:r>
              <a:rPr lang="en-US" sz="1000" dirty="0">
                <a:latin typeface="+mn-lt"/>
                <a:cs typeface="Arial" pitchFamily="34" charset="0"/>
              </a:rPr>
              <a:t>It is a link state interior gateway protocol (IGP) originally developed for routing ISO/CLNP (International Organization for Standardization/Connectionless Network Protocol) packets</a:t>
            </a:r>
          </a:p>
          <a:p>
            <a:pPr marL="0" indent="0" defTabSz="934947"/>
            <a:r>
              <a:rPr lang="en-US" sz="1000" dirty="0">
                <a:latin typeface="+mn-lt"/>
                <a:cs typeface="Arial" pitchFamily="34" charset="0"/>
              </a:rPr>
              <a:t>The longest path that RIP accepts is 15 hops. If the metric is greater than 15, a destination is considered unreachable. RIP assumes that the best route is the one that uses the fewest gateways, i.e. the shortest path, not taking into account congestion or delay on route. Distant based opposed to link-state based routing protocol.</a:t>
            </a:r>
          </a:p>
          <a:p>
            <a:pPr marL="0" indent="0" defTabSz="934947"/>
            <a:r>
              <a:rPr lang="en-US" sz="1000" dirty="0">
                <a:latin typeface="+mn-lt"/>
                <a:cs typeface="Arial" pitchFamily="34" charset="0"/>
              </a:rPr>
              <a:t>The routing protocols allow routers to exchange reachability information. So it is much easier to introduce a new connection between two networks, new routers, or even whole new networks. (Just think of the co-ordination required for office splits, area code splits, or new IXCs). However, that lack of need for central control has perhaps led to a paucity of control tools for when they are needed. </a:t>
            </a:r>
          </a:p>
          <a:p>
            <a:pPr marL="0" indent="0" defTabSz="934947"/>
            <a:r>
              <a:rPr lang="en-US" sz="1000" dirty="0">
                <a:latin typeface="+mn-lt"/>
                <a:cs typeface="Arial" pitchFamily="34" charset="0"/>
              </a:rPr>
              <a:t>Routing protocols are broadly classified as either ‘distance vector’ or ‘link state’, each with their own advantages/proponents and disadvantages/detractors. BGP (see next page) is a distance vector protocol, while OSPF is link state.</a:t>
            </a:r>
          </a:p>
          <a:p>
            <a:pPr marL="0" indent="0" defTabSz="934947"/>
            <a:endParaRPr lang="en-US" sz="1000" dirty="0">
              <a:latin typeface="+mn-lt"/>
              <a:cs typeface="Arial" pitchFamily="34" charset="0"/>
            </a:endParaRPr>
          </a:p>
          <a:p>
            <a:pPr marL="875269" lvl="1" indent="-875269">
              <a:buNone/>
            </a:pPr>
            <a:r>
              <a:rPr lang="en-US" sz="1000" b="1" u="sng" dirty="0">
                <a:latin typeface="+mn-lt"/>
              </a:rPr>
              <a:t>(Exterior Gateway Protocols (EGP) </a:t>
            </a:r>
          </a:p>
          <a:p>
            <a:pPr marL="814062" lvl="1" indent="-367246">
              <a:buClr>
                <a:schemeClr val="folHlink"/>
              </a:buClr>
              <a:buFont typeface="Wingdings" pitchFamily="2" charset="2"/>
              <a:buChar char="Ø"/>
            </a:pPr>
            <a:r>
              <a:rPr lang="en-US" sz="1000" dirty="0">
                <a:latin typeface="+mn-lt"/>
              </a:rPr>
              <a:t>	</a:t>
            </a:r>
            <a:r>
              <a:rPr lang="en-US" sz="1000" b="1" dirty="0">
                <a:latin typeface="+mn-lt"/>
              </a:rPr>
              <a:t>Inter-Domain Routing Protocols RFC (827), (904)</a:t>
            </a:r>
          </a:p>
          <a:p>
            <a:pPr marL="1248636" lvl="2" indent="-367246">
              <a:spcBef>
                <a:spcPct val="50000"/>
              </a:spcBef>
              <a:buClr>
                <a:schemeClr val="accent1"/>
              </a:buClr>
            </a:pPr>
            <a:r>
              <a:rPr lang="en-US" sz="1000" dirty="0">
                <a:latin typeface="+mn-lt"/>
              </a:rPr>
              <a:t>Exterior protocols are used to exchange routing information between autonomous systems</a:t>
            </a:r>
          </a:p>
          <a:p>
            <a:pPr marL="1248636" lvl="2" indent="-367246">
              <a:spcBef>
                <a:spcPct val="50000"/>
              </a:spcBef>
              <a:buClr>
                <a:schemeClr val="accent1"/>
              </a:buClr>
            </a:pPr>
            <a:r>
              <a:rPr lang="en-US" sz="1000" dirty="0">
                <a:latin typeface="+mn-lt"/>
              </a:rPr>
              <a:t>Exterior protocols are only required when an autonomous system must exchange routing information with another autonomous system</a:t>
            </a:r>
          </a:p>
          <a:p>
            <a:pPr marL="814062" lvl="1" indent="-367246">
              <a:buFont typeface="Wingdings" pitchFamily="2" charset="2"/>
              <a:buChar char="§"/>
            </a:pPr>
            <a:endParaRPr lang="en-US" sz="1000" dirty="0">
              <a:latin typeface="+mn-lt"/>
            </a:endParaRPr>
          </a:p>
          <a:p>
            <a:pPr marL="814062" lvl="1" indent="-367246">
              <a:buClr>
                <a:schemeClr val="folHlink"/>
              </a:buClr>
              <a:buFont typeface="Wingdings" pitchFamily="2" charset="2"/>
              <a:buChar char="Ø"/>
            </a:pPr>
            <a:r>
              <a:rPr lang="en-US" sz="1000" dirty="0">
                <a:latin typeface="+mn-lt"/>
              </a:rPr>
              <a:t>	</a:t>
            </a:r>
            <a:r>
              <a:rPr lang="en-US" sz="1000" b="1" dirty="0">
                <a:latin typeface="+mn-lt"/>
              </a:rPr>
              <a:t>Exterior Border Gateway Protocol (BGP) 4</a:t>
            </a:r>
          </a:p>
          <a:p>
            <a:pPr marL="1248636" lvl="2" indent="-367246">
              <a:spcBef>
                <a:spcPct val="50000"/>
              </a:spcBef>
              <a:buClr>
                <a:schemeClr val="accent1"/>
              </a:buClr>
              <a:buSzPct val="110000"/>
            </a:pPr>
            <a:r>
              <a:rPr lang="en-US" sz="1000" dirty="0">
                <a:latin typeface="+mn-lt"/>
              </a:rPr>
              <a:t>Border Gateway Protocol 4 is replacing EGP as the exterior protocol of choice</a:t>
            </a:r>
          </a:p>
          <a:p>
            <a:pPr marL="1248636" lvl="2" indent="-367246">
              <a:spcBef>
                <a:spcPct val="50000"/>
              </a:spcBef>
              <a:buClr>
                <a:schemeClr val="accent1"/>
              </a:buClr>
              <a:buSzPct val="110000"/>
            </a:pPr>
            <a:r>
              <a:rPr lang="en-US" sz="1000" dirty="0">
                <a:latin typeface="+mn-lt"/>
              </a:rPr>
              <a:t>BGP exchanges reachability information between autonomous systems, but provides more capabilities than EGP</a:t>
            </a:r>
          </a:p>
          <a:p>
            <a:pPr marL="1248636" lvl="2" indent="-367246">
              <a:spcBef>
                <a:spcPct val="50000"/>
              </a:spcBef>
              <a:buClr>
                <a:schemeClr val="accent1"/>
              </a:buClr>
              <a:buSzPct val="110000"/>
            </a:pPr>
            <a:r>
              <a:rPr lang="en-US" sz="1000" dirty="0">
                <a:latin typeface="+mn-lt"/>
              </a:rPr>
              <a:t>BGP uses path attributes to provide more information about each route as an aid in selecting the best route </a:t>
            </a:r>
            <a:endParaRPr lang="en-US" sz="1000" b="1" dirty="0">
              <a:latin typeface="+mn-lt"/>
            </a:endParaRPr>
          </a:p>
          <a:p>
            <a:pPr marL="0" indent="-114765" defTabSz="934947">
              <a:spcBef>
                <a:spcPts val="0"/>
              </a:spcBef>
              <a:buNone/>
            </a:pPr>
            <a:r>
              <a:rPr lang="en-US" sz="1000" b="1" dirty="0">
                <a:latin typeface="+mn-lt"/>
                <a:cs typeface="Arial" pitchFamily="34" charset="0"/>
              </a:rPr>
              <a:t>Exterior Gateway Protocol (EGP)</a:t>
            </a:r>
            <a:r>
              <a:rPr lang="en-US" sz="1000" dirty="0">
                <a:latin typeface="+mn-lt"/>
                <a:cs typeface="Arial" pitchFamily="34" charset="0"/>
              </a:rPr>
              <a:t> (RFC (827) &amp; (904))</a:t>
            </a:r>
          </a:p>
          <a:p>
            <a:pPr marL="0" indent="-114765" defTabSz="934947">
              <a:spcBef>
                <a:spcPts val="0"/>
              </a:spcBef>
              <a:buNone/>
            </a:pPr>
            <a:r>
              <a:rPr lang="en-US" sz="1000" dirty="0">
                <a:latin typeface="+mn-lt"/>
                <a:cs typeface="Arial" pitchFamily="34" charset="0"/>
              </a:rPr>
              <a:t>Routers within an autonomous system run an interior routing protocol like RIP. Only those gateways that connect an autonomous system to another autonomous </a:t>
            </a:r>
            <a:r>
              <a:rPr lang="en-US" sz="1000" dirty="0" smtClean="0">
                <a:latin typeface="+mn-lt"/>
                <a:cs typeface="Arial" pitchFamily="34" charset="0"/>
              </a:rPr>
              <a:t>system </a:t>
            </a:r>
            <a:r>
              <a:rPr lang="en-US" sz="1000" dirty="0">
                <a:latin typeface="+mn-lt"/>
                <a:cs typeface="Arial" pitchFamily="34" charset="0"/>
              </a:rPr>
              <a:t>need to run an exterior routing protocol.  Originally EGP reachability information was passed into ARPANET/MILNET "core" gateways where the best routes were chosen and passed back out to all connected autonomous systems. As the Internet moved toward a less hierarchical architecture, EGP, an  exterior routing protocol which assumes a hierarchical structure, became less effective. </a:t>
            </a:r>
          </a:p>
          <a:p>
            <a:pPr marL="0" lvl="1" indent="-113234" defTabSz="934947">
              <a:spcBef>
                <a:spcPts val="0"/>
              </a:spcBef>
              <a:buClr>
                <a:srgbClr val="990000"/>
              </a:buClr>
              <a:buSzPct val="110000"/>
              <a:buNone/>
            </a:pPr>
            <a:endParaRPr lang="en-US" sz="1000" dirty="0">
              <a:latin typeface="+mn-lt"/>
              <a:cs typeface="Arial" pitchFamily="34" charset="0"/>
            </a:endParaRPr>
          </a:p>
          <a:p>
            <a:pPr marL="0" indent="-114765" defTabSz="934947">
              <a:spcBef>
                <a:spcPts val="0"/>
              </a:spcBef>
              <a:buNone/>
            </a:pPr>
            <a:r>
              <a:rPr lang="en-US" sz="1000" b="1" dirty="0">
                <a:latin typeface="+mn-lt"/>
                <a:cs typeface="Arial" pitchFamily="34" charset="0"/>
              </a:rPr>
              <a:t>Border Gateway Protocol (BGP) 4</a:t>
            </a:r>
          </a:p>
          <a:p>
            <a:pPr marL="0" indent="-114765" defTabSz="934947">
              <a:spcBef>
                <a:spcPts val="0"/>
              </a:spcBef>
              <a:buNone/>
            </a:pPr>
            <a:r>
              <a:rPr lang="en-US" sz="1000" dirty="0">
                <a:latin typeface="+mn-lt"/>
                <a:cs typeface="Arial" pitchFamily="34" charset="0"/>
              </a:rPr>
              <a:t>The Border Gateway Protocol (BGP) is the protocol backing the core routing decisions on the Internet. It maintains a table of IP networks or 'prefixes' which designate network reach-ability among autonomous systems (AS). It is described as a path vector protocol. BGP does not use traditional Interior Gateway Protocol (IGP) metrics, but makes routing decisions based on path, network policies and/or rule-sets. For this reason, it is more appropriately termed a reach-ability protocol rather than routing protocol.</a:t>
            </a:r>
          </a:p>
          <a:p>
            <a:pPr marL="0" indent="-114765" defTabSz="934947">
              <a:spcBef>
                <a:spcPts val="0"/>
              </a:spcBef>
              <a:buNone/>
            </a:pPr>
            <a:endParaRPr lang="en-US" sz="1000" dirty="0">
              <a:latin typeface="+mn-lt"/>
              <a:cs typeface="Arial" pitchFamily="34" charset="0"/>
            </a:endParaRPr>
          </a:p>
          <a:p>
            <a:pPr marL="0" indent="-114765" defTabSz="934947">
              <a:spcBef>
                <a:spcPts val="0"/>
              </a:spcBef>
              <a:buNone/>
            </a:pPr>
            <a:r>
              <a:rPr lang="en-US" sz="1000" dirty="0">
                <a:latin typeface="+mn-lt"/>
                <a:cs typeface="Arial" pitchFamily="34" charset="0"/>
              </a:rPr>
              <a:t>BGP was created to replace the Exterior Gateway Protocol (EGP) protocol to allow fully decentralized routing in order to transition from the core </a:t>
            </a:r>
            <a:r>
              <a:rPr lang="en-US" sz="1000" dirty="0" err="1">
                <a:latin typeface="+mn-lt"/>
                <a:cs typeface="Arial" pitchFamily="34" charset="0"/>
              </a:rPr>
              <a:t>ARPAnet</a:t>
            </a:r>
            <a:r>
              <a:rPr lang="en-US" sz="1000" dirty="0">
                <a:latin typeface="+mn-lt"/>
                <a:cs typeface="Arial" pitchFamily="34" charset="0"/>
              </a:rPr>
              <a:t> model to a decentralized system that included the NSFNET backbone and its associated regional networks. This allowed the Internet to become a truly decentralized system. Since 1994, version four of the BGP has been in use on the Internet. All previous versions are now obsolete. The major enhancement in version 4 was support of Classless Inter-Domain Routing and use of route aggregation to decrease the size of routing tables. Since January 2006, version 4 is codified in RFC 4271, which went through more than 20 drafts based on the earlier RFC 1771 version 4. RFC 4271 version corrected a number of errors, clarified ambiguities and brought the RFC much closer to industry practices.</a:t>
            </a:r>
          </a:p>
          <a:p>
            <a:pPr marL="0" indent="-114765" defTabSz="934947">
              <a:spcBef>
                <a:spcPts val="0"/>
              </a:spcBef>
              <a:buNone/>
            </a:pPr>
            <a:endParaRPr lang="en-US" sz="1000" dirty="0">
              <a:latin typeface="+mn-lt"/>
              <a:cs typeface="Arial" pitchFamily="34" charset="0"/>
            </a:endParaRPr>
          </a:p>
          <a:p>
            <a:pPr marL="0" indent="-114765" defTabSz="934947">
              <a:spcBef>
                <a:spcPts val="0"/>
              </a:spcBef>
              <a:buNone/>
            </a:pPr>
            <a:r>
              <a:rPr lang="en-US" sz="1000" dirty="0">
                <a:latin typeface="+mn-lt"/>
                <a:cs typeface="Arial" pitchFamily="34" charset="0"/>
              </a:rPr>
              <a:t>Most Internet service providers must use BGP to establish routing between one another (especially if they are multi-homed). Therefore, even though most Internet users do not use it directly, BGP is one of the most important protocols of the Internet.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6699627" y="9040663"/>
            <a:ext cx="336275" cy="267842"/>
          </a:xfrm>
          <a:noFill/>
        </p:spPr>
        <p:txBody>
          <a:bodyPr/>
          <a:lstStyle/>
          <a:p>
            <a:fld id="{700A313F-77FB-4EB5-B27F-4D8CB256C58A}" type="slidenum">
              <a:rPr lang="en-US" smtClean="0"/>
              <a:pPr/>
              <a:t>20</a:t>
            </a:fld>
            <a:endParaRPr lang="en-US" smtClean="0"/>
          </a:p>
        </p:txBody>
      </p:sp>
      <p:sp>
        <p:nvSpPr>
          <p:cNvPr id="86019" name="Rectangle 2"/>
          <p:cNvSpPr>
            <a:spLocks noGrp="1" noRot="1" noChangeAspect="1" noChangeArrowheads="1" noTextEdit="1"/>
          </p:cNvSpPr>
          <p:nvPr>
            <p:ph type="sldImg"/>
          </p:nvPr>
        </p:nvSpPr>
        <p:spPr>
          <a:xfrm>
            <a:off x="30163" y="7938"/>
            <a:ext cx="6951662" cy="5214937"/>
          </a:xfrm>
          <a:solidFill>
            <a:srgbClr val="FFFFFF"/>
          </a:solidFill>
          <a:ln cap="flat">
            <a:solidFill>
              <a:schemeClr val="tx1"/>
            </a:solidFill>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xfrm>
            <a:off x="6699627" y="9040663"/>
            <a:ext cx="336275" cy="267842"/>
          </a:xfrm>
          <a:noFill/>
        </p:spPr>
        <p:txBody>
          <a:bodyPr/>
          <a:lstStyle/>
          <a:p>
            <a:fld id="{01AF6FE3-701C-4CC3-924D-BD4AFE0CD6C6}" type="slidenum">
              <a:rPr lang="en-US" smtClean="0"/>
              <a:pPr/>
              <a:t>21</a:t>
            </a:fld>
            <a:endParaRPr lang="en-US" smtClean="0"/>
          </a:p>
        </p:txBody>
      </p:sp>
      <p:sp>
        <p:nvSpPr>
          <p:cNvPr id="88067" name="Rectangle 3"/>
          <p:cNvSpPr>
            <a:spLocks noGrp="1" noRot="1" noChangeAspect="1" noChangeArrowheads="1" noTextEdit="1"/>
          </p:cNvSpPr>
          <p:nvPr>
            <p:ph type="sldImg"/>
          </p:nvPr>
        </p:nvSpPr>
        <p:spPr>
          <a:xfrm>
            <a:off x="41275" y="7938"/>
            <a:ext cx="6846888" cy="5137150"/>
          </a:xfrm>
          <a:ln cap="flat">
            <a:solidFill>
              <a:schemeClr val="tx1"/>
            </a:solidFill>
          </a:ln>
        </p:spPr>
      </p:sp>
      <p:sp>
        <p:nvSpPr>
          <p:cNvPr id="88068" name="Rectangle 4"/>
          <p:cNvSpPr>
            <a:spLocks noGrp="1" noChangeArrowheads="1"/>
          </p:cNvSpPr>
          <p:nvPr>
            <p:ph type="body" idx="1"/>
          </p:nvPr>
        </p:nvSpPr>
        <p:spPr>
          <a:xfrm>
            <a:off x="76200" y="5334000"/>
            <a:ext cx="6477000" cy="1160394"/>
          </a:xfrm>
          <a:noFill/>
          <a:ln/>
        </p:spPr>
        <p:txBody>
          <a:bodyPr wrap="square"/>
          <a:lstStyle/>
          <a:p>
            <a:pPr marL="0" indent="0">
              <a:spcBef>
                <a:spcPts val="0"/>
              </a:spcBef>
              <a:buNone/>
            </a:pPr>
            <a:endParaRPr lang="en-US" sz="1000" dirty="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6699627" y="9040663"/>
            <a:ext cx="336275" cy="267842"/>
          </a:xfrm>
          <a:noFill/>
        </p:spPr>
        <p:txBody>
          <a:bodyPr/>
          <a:lstStyle/>
          <a:p>
            <a:fld id="{9EBEF87F-FE4D-4F87-8812-1EE124B1E956}" type="slidenum">
              <a:rPr lang="en-US" smtClean="0"/>
              <a:pPr/>
              <a:t>22</a:t>
            </a:fld>
            <a:endParaRPr lang="en-US" smtClean="0"/>
          </a:p>
        </p:txBody>
      </p:sp>
      <p:sp>
        <p:nvSpPr>
          <p:cNvPr id="89091"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89092" name="Rectangle 3"/>
          <p:cNvSpPr>
            <a:spLocks noGrp="1" noChangeArrowheads="1"/>
          </p:cNvSpPr>
          <p:nvPr>
            <p:ph type="body" idx="1"/>
          </p:nvPr>
        </p:nvSpPr>
        <p:spPr>
          <a:xfrm>
            <a:off x="111277" y="5190895"/>
            <a:ext cx="6771620" cy="3625804"/>
          </a:xfrm>
          <a:noFill/>
          <a:ln/>
        </p:spPr>
        <p:txBody>
          <a:bodyPr wrap="square" lIns="83958" tIns="42769" rIns="83958" bIns="42769"/>
          <a:lstStyle/>
          <a:p>
            <a:pPr marL="114765" indent="-114765" defTabSz="934947">
              <a:spcBef>
                <a:spcPts val="0"/>
              </a:spcBef>
            </a:pPr>
            <a:r>
              <a:rPr lang="en-US" sz="1000" dirty="0">
                <a:latin typeface="+mn-lt"/>
              </a:rPr>
              <a:t>Single LAN </a:t>
            </a:r>
            <a:r>
              <a:rPr lang="en-US" sz="1000" b="1" dirty="0">
                <a:latin typeface="+mn-lt"/>
              </a:rPr>
              <a:t>segments</a:t>
            </a:r>
            <a:r>
              <a:rPr lang="en-US" sz="1000" dirty="0">
                <a:latin typeface="+mn-lt"/>
              </a:rPr>
              <a:t> are specified to be of a maximum length generally restricting them to a single building or even floor. To expand them, particularly within a building, devices called bridges were invented to transfer data from one LAN segment to another. By watching the source MAC addresses on the frames they saw on each segment, they could tell when a frame they received belonged:</a:t>
            </a:r>
          </a:p>
          <a:p>
            <a:pPr marL="567701" lvl="1" indent="-113234" defTabSz="934947">
              <a:spcBef>
                <a:spcPts val="0"/>
              </a:spcBef>
            </a:pPr>
            <a:r>
              <a:rPr lang="en-US" sz="1000" dirty="0">
                <a:latin typeface="+mn-lt"/>
              </a:rPr>
              <a:t>on the same segment they got in, in which case they could just drop it,</a:t>
            </a:r>
          </a:p>
          <a:p>
            <a:pPr marL="567701" lvl="1" indent="-113234" defTabSz="934947">
              <a:spcBef>
                <a:spcPts val="0"/>
              </a:spcBef>
            </a:pPr>
            <a:r>
              <a:rPr lang="en-US" sz="1000" dirty="0">
                <a:latin typeface="+mn-lt"/>
              </a:rPr>
              <a:t>on another segment they knew about, so they just sent it out that one, or</a:t>
            </a:r>
          </a:p>
          <a:p>
            <a:pPr marL="567701" lvl="1" indent="-113234" defTabSz="934947">
              <a:spcBef>
                <a:spcPts val="0"/>
              </a:spcBef>
            </a:pPr>
            <a:r>
              <a:rPr lang="en-US" sz="1000" dirty="0">
                <a:latin typeface="+mn-lt"/>
              </a:rPr>
              <a:t>was a broadcast frame, so they had to send it on all segments</a:t>
            </a:r>
            <a:r>
              <a:rPr lang="en-US" sz="1000" dirty="0" smtClean="0">
                <a:latin typeface="+mn-lt"/>
              </a:rPr>
              <a:t>.</a:t>
            </a:r>
            <a:endParaRPr lang="en-US" sz="1000" dirty="0">
              <a:latin typeface="+mn-lt"/>
            </a:endParaRPr>
          </a:p>
          <a:p>
            <a:pPr marL="114765" indent="-114765" defTabSz="934947">
              <a:spcBef>
                <a:spcPts val="0"/>
              </a:spcBef>
            </a:pPr>
            <a:r>
              <a:rPr lang="en-US" sz="1000" dirty="0">
                <a:latin typeface="+mn-lt"/>
              </a:rPr>
              <a:t>Historically, bridges were invented before routers (see next page). So when manufacturers ‘re-invented’ devices that had lots of ports at very high speed, but were logically bridges, they marketed them using the term ‘switches’ to emphasize the high speed. But there is still no connection, let alone signaling, so I still prefer to call them multi-port bridges.  Because of the flat address space, and in particular to minimize the impact of (intentional or unintentional) broadcast traffic, bridges typically serve networks of under a thousand stations within a single campus.</a:t>
            </a:r>
          </a:p>
          <a:p>
            <a:pPr marL="114765" indent="-114765" defTabSz="934947">
              <a:spcBef>
                <a:spcPts val="0"/>
              </a:spcBef>
              <a:buNone/>
            </a:pPr>
            <a:endParaRPr lang="en-US" sz="1000" dirty="0">
              <a:latin typeface="+mn-lt"/>
            </a:endParaRPr>
          </a:p>
          <a:p>
            <a:pPr marL="114765" indent="-114765" defTabSz="934947">
              <a:spcBef>
                <a:spcPts val="0"/>
              </a:spcBef>
            </a:pPr>
            <a:r>
              <a:rPr lang="en-US" sz="1000" dirty="0">
                <a:latin typeface="+mn-lt"/>
              </a:rPr>
              <a:t>A modem modulates outgoing digital signals from a computer or other digital device to analog signals for a conventional copper </a:t>
            </a:r>
            <a:r>
              <a:rPr lang="en-US" sz="1000" dirty="0" smtClean="0">
                <a:latin typeface="+mn-lt"/>
              </a:rPr>
              <a:t>twisted-pair</a:t>
            </a:r>
            <a:r>
              <a:rPr lang="en-US" sz="1000" baseline="0" dirty="0" smtClean="0">
                <a:latin typeface="+mn-lt"/>
              </a:rPr>
              <a:t> </a:t>
            </a:r>
            <a:r>
              <a:rPr lang="en-US" sz="1000" dirty="0" smtClean="0">
                <a:latin typeface="+mn-lt"/>
              </a:rPr>
              <a:t>telephone </a:t>
            </a:r>
            <a:r>
              <a:rPr lang="en-US" sz="1000" dirty="0">
                <a:latin typeface="+mn-lt"/>
              </a:rPr>
              <a:t>line and demodulates the incoming analog signal and converts it to a digital signal for the digital device. </a:t>
            </a:r>
          </a:p>
          <a:p>
            <a:pPr marL="114765" indent="-114765" defTabSz="934947">
              <a:spcBef>
                <a:spcPts val="0"/>
              </a:spcBef>
              <a:buNone/>
            </a:pPr>
            <a:endParaRPr lang="en-US" sz="1000" dirty="0">
              <a:latin typeface="+mn-lt"/>
            </a:endParaRPr>
          </a:p>
          <a:p>
            <a:pPr marL="114765" indent="-114765" defTabSz="934947">
              <a:spcBef>
                <a:spcPts val="0"/>
              </a:spcBef>
            </a:pPr>
            <a:r>
              <a:rPr lang="en-US" sz="1000" dirty="0">
                <a:latin typeface="+mn-lt"/>
              </a:rPr>
              <a:t>In recent years, the 2400 bps modem that could carry e-mail has become obsolete. 14.4 Kbps and 28.8 Kbps modems were temporary landing places on the way to the much higher bandwidth devices and carriers of tomorrow. From early 1998, most new personal computers came with 56 Kbps modems. By comparison, using a digital ISDN adapter instead of a conventional modem, the same telephone wire can now carry up to 128 Kbps. With Digital Subscriber Line (DSL) systems, now being deployed in a number of communities, bandwidth on twisted-pair can be in the megabit rate.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xfrm>
            <a:off x="6699627" y="9040663"/>
            <a:ext cx="336275" cy="267842"/>
          </a:xfrm>
          <a:noFill/>
        </p:spPr>
        <p:txBody>
          <a:bodyPr/>
          <a:lstStyle/>
          <a:p>
            <a:fld id="{545E2745-751C-4A15-B74E-0E2BE0CF3BCA}" type="slidenum">
              <a:rPr lang="en-US" smtClean="0"/>
              <a:pPr/>
              <a:t>23</a:t>
            </a:fld>
            <a:endParaRPr lang="en-US" smtClean="0"/>
          </a:p>
        </p:txBody>
      </p:sp>
      <p:sp>
        <p:nvSpPr>
          <p:cNvPr id="90115"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0116" name="Rectangle 5"/>
          <p:cNvSpPr>
            <a:spLocks noGrp="1" noChangeArrowheads="1"/>
          </p:cNvSpPr>
          <p:nvPr>
            <p:ph type="body" idx="1"/>
          </p:nvPr>
        </p:nvSpPr>
        <p:spPr>
          <a:xfrm>
            <a:off x="307169" y="5348255"/>
            <a:ext cx="6591955" cy="3591829"/>
          </a:xfrm>
          <a:noFill/>
          <a:ln/>
        </p:spPr>
        <p:txBody>
          <a:bodyPr wrap="square"/>
          <a:lstStyle/>
          <a:p>
            <a:r>
              <a:rPr lang="en-US" sz="1000" dirty="0"/>
              <a:t>In general, a hub is the central part of a wheel where the spokes come together. The term is familiar to frequent fliers who travel through airport "hubs" to make connecting flights from one point to another. In data communications, a hub is a place of convergence where data arrives from one or more directions and is forwarded out in one or more other directions. A hub usually includes a switch of some kind. (And a product that is called a "switch" could usually be considered a hub as well.) The distinction seems to be that the hub is the place where data comes together and the switch is what determines how and where data is forwarded from the place where data comes together. Regarded in its switching aspects, a hub can also include a router. </a:t>
            </a:r>
          </a:p>
          <a:p>
            <a:pPr>
              <a:buFontTx/>
              <a:buNone/>
            </a:pPr>
            <a:endParaRPr lang="en-US" sz="1000" dirty="0"/>
          </a:p>
          <a:p>
            <a:r>
              <a:rPr lang="en-US" sz="1000" dirty="0"/>
              <a:t>In describing network topologies, a hub topology consists of a backbone (main circuit) to which a number of outgoing lines can be attached ("dropped"), each providing one or more connection ports for devices to attach to. For Internet users not connected to a local area network, this is the general topology used by your access provider. Other common network topologies are the bus network and the ring network. (Either of these could possibly feed into a hub network, using a bridge.) </a:t>
            </a:r>
          </a:p>
          <a:p>
            <a:pPr>
              <a:buFontTx/>
              <a:buNone/>
            </a:pPr>
            <a:endParaRPr lang="en-US" sz="1000" dirty="0"/>
          </a:p>
          <a:p>
            <a:r>
              <a:rPr lang="en-US" sz="1000" dirty="0"/>
              <a:t>As a network product, a hub may include a group of modem cards for dial-in users, a gateway card for connections to a local area network (for example, an Ethernet or a Token Ring), and a connection to a T-1 line (the main line in this example).</a:t>
            </a:r>
          </a:p>
          <a:p>
            <a:endParaRPr lang="en-US" sz="1000" dirty="0"/>
          </a:p>
          <a:p>
            <a:r>
              <a:rPr lang="en-US" sz="1000" dirty="0"/>
              <a:t>The common Ethernet hub simply broadcasts each message it receives to every one of its ports. Each Ethernet device also has to wait for its turn to ‘talk’ to the hub, increasing the likelihood of message collisions; therefore, real-time operation is jeopardized and determinism is difficult.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xfrm>
            <a:off x="6699627" y="9040663"/>
            <a:ext cx="336275" cy="267842"/>
          </a:xfrm>
          <a:noFill/>
        </p:spPr>
        <p:txBody>
          <a:bodyPr/>
          <a:lstStyle/>
          <a:p>
            <a:fld id="{1ABBF0A0-5DB4-4F21-8284-FF49E8E79EAE}" type="slidenum">
              <a:rPr lang="en-US" smtClean="0"/>
              <a:pPr/>
              <a:t>24</a:t>
            </a:fld>
            <a:endParaRPr lang="en-US" smtClean="0"/>
          </a:p>
        </p:txBody>
      </p:sp>
      <p:sp>
        <p:nvSpPr>
          <p:cNvPr id="92163"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2164" name="Rectangle 3"/>
          <p:cNvSpPr>
            <a:spLocks noGrp="1" noChangeArrowheads="1"/>
          </p:cNvSpPr>
          <p:nvPr>
            <p:ph type="body" idx="1"/>
          </p:nvPr>
        </p:nvSpPr>
        <p:spPr>
          <a:xfrm>
            <a:off x="111276" y="5472436"/>
            <a:ext cx="6899124" cy="3604123"/>
          </a:xfrm>
          <a:noFill/>
          <a:ln/>
        </p:spPr>
        <p:txBody>
          <a:bodyPr wrap="square" lIns="83958" tIns="42769" rIns="83958" bIns="42769"/>
          <a:lstStyle/>
          <a:p>
            <a:pPr marL="0" indent="-114765" defTabSz="934947">
              <a:spcBef>
                <a:spcPts val="0"/>
              </a:spcBef>
            </a:pPr>
            <a:r>
              <a:rPr lang="en-US" sz="900" dirty="0">
                <a:latin typeface="+mn-lt"/>
              </a:rPr>
              <a:t>Single LAN </a:t>
            </a:r>
            <a:r>
              <a:rPr lang="en-US" sz="900" b="1" dirty="0">
                <a:latin typeface="+mn-lt"/>
              </a:rPr>
              <a:t>segments</a:t>
            </a:r>
            <a:r>
              <a:rPr lang="en-US" sz="900" dirty="0">
                <a:latin typeface="+mn-lt"/>
              </a:rPr>
              <a:t> are specified to be of a maximum length generally restricting them to a single building or even floor. To expand them, particularly within a building, devices called bridges were invented to transfer data from one LAN segment to another. By watching the source MAC addresses on the frames they saw on each segment, they could tell when a frame they received belonged:  on the same segment they got in, in which case they could just drop it, on another segment they knew about, so they just sent it out that one, or was a broadcast frame, so they had to send it on all segments.</a:t>
            </a:r>
          </a:p>
          <a:p>
            <a:pPr marL="0" indent="-114765" defTabSz="934947">
              <a:spcBef>
                <a:spcPts val="0"/>
              </a:spcBef>
            </a:pPr>
            <a:r>
              <a:rPr lang="en-US" sz="900" dirty="0">
                <a:latin typeface="+mn-lt"/>
              </a:rPr>
              <a:t>Historically, bridges were invented before routers (see next page). So when manufacturers ‘re-invented’ devices that had lots of ports at very high speed, but were logically bridges, they marketed them using the term ‘switches’ to emphasize the high speed. But there is still no connection, let alone signaling, so I still prefer to call them multi-port bridges.  Because of the flat address space, and in particular to minimize the impact of (intentional or unintentional) broadcast traffic, bridges typically serve networks of under a thousand stations within a single campus.</a:t>
            </a:r>
          </a:p>
          <a:p>
            <a:pPr marL="0" indent="-114765" defTabSz="934947">
              <a:spcBef>
                <a:spcPts val="0"/>
              </a:spcBef>
            </a:pPr>
            <a:r>
              <a:rPr lang="en-US" sz="900" dirty="0">
                <a:latin typeface="+mn-lt"/>
              </a:rPr>
              <a:t>In telecommunications networks, a bridge is a product that connects a local area network (LAN) to another local area network that uses the same protocol (for example, Ethernet or Token Ring). You can envision a bridge as being a device that decides whether a message from you to someone else is going to the local area network in your building or to someone on the local area network in the building across the street. A bridge examines each message on a LAN, "passing" those known to be within the same LAN, and forwarding those known to be on the other interconnected LAN (or LANs). </a:t>
            </a:r>
          </a:p>
          <a:p>
            <a:pPr marL="0" indent="-114765" defTabSz="934947">
              <a:spcBef>
                <a:spcPts val="0"/>
              </a:spcBef>
            </a:pPr>
            <a:r>
              <a:rPr lang="en-US" sz="900" dirty="0">
                <a:latin typeface="+mn-lt"/>
              </a:rPr>
              <a:t>In bridging networks, computer or node addresses have no specific relationship to location. For this reason, messages are sent out to every address on the network and accepted only by the intended destination node. Bridges learn which addresses are on which network and develop a learning table so that subsequent messages can be forwarded to the right network. </a:t>
            </a:r>
          </a:p>
          <a:p>
            <a:pPr marL="0" indent="-114765" defTabSz="934947">
              <a:spcBef>
                <a:spcPts val="0"/>
              </a:spcBef>
            </a:pPr>
            <a:r>
              <a:rPr lang="en-US" sz="900" dirty="0">
                <a:latin typeface="+mn-lt"/>
              </a:rPr>
              <a:t>Bridging networks are generally always interconnected local area networks since broadcasting every message to all possible destinations would flood a larger network with unnecessary traffic. For this reason, routing networks such as the Internet use a scheme that assigns addresses to nodes so that a message or packet can be forwarded only in one general direction rather than forwarded in all directions. </a:t>
            </a:r>
          </a:p>
          <a:p>
            <a:pPr marL="0" indent="-114765" defTabSz="934947">
              <a:spcBef>
                <a:spcPts val="0"/>
              </a:spcBef>
            </a:pPr>
            <a:r>
              <a:rPr lang="en-US" sz="900" dirty="0">
                <a:latin typeface="+mn-lt"/>
              </a:rPr>
              <a:t>A bridge works at the data-link (physical network) level of a network, copying a data frame from one network to the next network along the communications path. </a:t>
            </a:r>
          </a:p>
          <a:p>
            <a:pPr marL="0" indent="-114765" defTabSz="934947">
              <a:spcBef>
                <a:spcPts val="0"/>
              </a:spcBef>
            </a:pPr>
            <a:r>
              <a:rPr lang="en-US" sz="900" dirty="0">
                <a:latin typeface="+mn-lt"/>
              </a:rPr>
              <a:t>A bridge is sometimes combined with a router in a product called a </a:t>
            </a:r>
            <a:r>
              <a:rPr lang="en-US" sz="900" dirty="0" err="1">
                <a:latin typeface="+mn-lt"/>
              </a:rPr>
              <a:t>brouter</a:t>
            </a:r>
            <a:r>
              <a:rPr lang="en-US" sz="900" dirty="0">
                <a:latin typeface="+mn-lt"/>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xfrm>
            <a:off x="6699627" y="9040663"/>
            <a:ext cx="336275" cy="267842"/>
          </a:xfrm>
          <a:noFill/>
        </p:spPr>
        <p:txBody>
          <a:bodyPr/>
          <a:lstStyle/>
          <a:p>
            <a:fld id="{15232045-4F65-4072-A806-2127D77F263F}" type="slidenum">
              <a:rPr lang="en-US" smtClean="0"/>
              <a:pPr/>
              <a:t>25</a:t>
            </a:fld>
            <a:endParaRPr lang="en-US" smtClean="0"/>
          </a:p>
        </p:txBody>
      </p:sp>
      <p:sp>
        <p:nvSpPr>
          <p:cNvPr id="93187"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3188" name="Rectangle 3"/>
          <p:cNvSpPr>
            <a:spLocks noGrp="1" noChangeArrowheads="1"/>
          </p:cNvSpPr>
          <p:nvPr>
            <p:ph type="body" idx="1"/>
          </p:nvPr>
        </p:nvSpPr>
        <p:spPr>
          <a:xfrm>
            <a:off x="222553" y="5326062"/>
            <a:ext cx="6565295" cy="5503241"/>
          </a:xfrm>
          <a:noFill/>
          <a:ln/>
        </p:spPr>
        <p:txBody>
          <a:bodyPr wrap="square" lIns="83958" tIns="42769" rIns="83958" bIns="42769"/>
          <a:lstStyle/>
          <a:p>
            <a:pPr marL="114765" indent="-114765" defTabSz="934947">
              <a:spcBef>
                <a:spcPts val="0"/>
              </a:spcBef>
              <a:buNone/>
            </a:pPr>
            <a:r>
              <a:rPr lang="en-US" sz="800" dirty="0">
                <a:solidFill>
                  <a:srgbClr val="006633"/>
                </a:solidFill>
                <a:latin typeface="Arial" pitchFamily="34" charset="0"/>
                <a:cs typeface="Arial" pitchFamily="34" charset="0"/>
              </a:rPr>
              <a:t>Switching Technologies</a:t>
            </a:r>
          </a:p>
          <a:p>
            <a:pPr marL="114765" indent="-114765" defTabSz="934947">
              <a:spcBef>
                <a:spcPts val="0"/>
              </a:spcBef>
            </a:pPr>
            <a:r>
              <a:rPr lang="en-US" sz="800" dirty="0">
                <a:latin typeface="Arial" pitchFamily="34" charset="0"/>
                <a:cs typeface="Arial" pitchFamily="34" charset="0"/>
              </a:rPr>
              <a:t>You can see that a switch has the potential to radically change the way nodes communicate with each other. But you may be wondering what makes it different from a </a:t>
            </a:r>
            <a:r>
              <a:rPr lang="en-US" sz="800" dirty="0">
                <a:latin typeface="Arial" pitchFamily="34" charset="0"/>
                <a:cs typeface="Arial" pitchFamily="34" charset="0"/>
                <a:hlinkClick r:id="rId3"/>
              </a:rPr>
              <a:t>router</a:t>
            </a:r>
            <a:r>
              <a:rPr lang="en-US" sz="800" dirty="0">
                <a:latin typeface="Arial" pitchFamily="34" charset="0"/>
                <a:cs typeface="Arial" pitchFamily="34" charset="0"/>
              </a:rPr>
              <a:t>. Switches usually work at </a:t>
            </a:r>
            <a:r>
              <a:rPr lang="en-US" sz="800" b="1" dirty="0">
                <a:latin typeface="Arial" pitchFamily="34" charset="0"/>
                <a:cs typeface="Arial" pitchFamily="34" charset="0"/>
                <a:hlinkClick r:id="rId4"/>
              </a:rPr>
              <a:t>Layer 2</a:t>
            </a:r>
            <a:r>
              <a:rPr lang="en-US" sz="800" dirty="0">
                <a:latin typeface="Arial" pitchFamily="34" charset="0"/>
                <a:cs typeface="Arial" pitchFamily="34" charset="0"/>
              </a:rPr>
              <a:t> (Data or Data link) of the </a:t>
            </a:r>
            <a:r>
              <a:rPr lang="en-US" sz="800" dirty="0">
                <a:latin typeface="Arial" pitchFamily="34" charset="0"/>
                <a:cs typeface="Arial" pitchFamily="34" charset="0"/>
                <a:hlinkClick r:id="rId5"/>
              </a:rPr>
              <a:t>OSI Reference Model</a:t>
            </a:r>
            <a:r>
              <a:rPr lang="en-US" sz="800" dirty="0">
                <a:latin typeface="Arial" pitchFamily="34" charset="0"/>
                <a:cs typeface="Arial" pitchFamily="34" charset="0"/>
              </a:rPr>
              <a:t>, using MAC addresses, while routers work at </a:t>
            </a:r>
            <a:r>
              <a:rPr lang="en-US" sz="800" dirty="0">
                <a:latin typeface="Arial" pitchFamily="34" charset="0"/>
                <a:cs typeface="Arial" pitchFamily="34" charset="0"/>
                <a:hlinkClick r:id="rId4"/>
              </a:rPr>
              <a:t>Layer 3</a:t>
            </a:r>
            <a:r>
              <a:rPr lang="en-US" sz="800" dirty="0">
                <a:latin typeface="Arial" pitchFamily="34" charset="0"/>
                <a:cs typeface="Arial" pitchFamily="34" charset="0"/>
              </a:rPr>
              <a:t> (Network) with Layer 3 addresses (IP, IPX or </a:t>
            </a:r>
            <a:r>
              <a:rPr lang="en-US" sz="800" dirty="0" err="1">
                <a:latin typeface="Arial" pitchFamily="34" charset="0"/>
                <a:cs typeface="Arial" pitchFamily="34" charset="0"/>
              </a:rPr>
              <a:t>Appletalk</a:t>
            </a:r>
            <a:r>
              <a:rPr lang="en-US" sz="800" dirty="0">
                <a:latin typeface="Arial" pitchFamily="34" charset="0"/>
                <a:cs typeface="Arial" pitchFamily="34" charset="0"/>
              </a:rPr>
              <a:t>, depending on which </a:t>
            </a:r>
            <a:r>
              <a:rPr lang="en-US" sz="800" dirty="0">
                <a:latin typeface="Arial" pitchFamily="34" charset="0"/>
                <a:cs typeface="Arial" pitchFamily="34" charset="0"/>
                <a:hlinkClick r:id="rId6"/>
              </a:rPr>
              <a:t>Layer 3 protocols</a:t>
            </a:r>
            <a:r>
              <a:rPr lang="en-US" sz="800" dirty="0">
                <a:latin typeface="Arial" pitchFamily="34" charset="0"/>
                <a:cs typeface="Arial" pitchFamily="34" charset="0"/>
              </a:rPr>
              <a:t> are being used). </a:t>
            </a:r>
          </a:p>
          <a:p>
            <a:pPr marL="114765" indent="-114765" defTabSz="934947">
              <a:spcBef>
                <a:spcPts val="0"/>
              </a:spcBef>
            </a:pPr>
            <a:r>
              <a:rPr lang="en-US" sz="800" dirty="0">
                <a:latin typeface="Arial" pitchFamily="34" charset="0"/>
                <a:cs typeface="Arial" pitchFamily="34" charset="0"/>
              </a:rPr>
              <a:t>The </a:t>
            </a:r>
            <a:r>
              <a:rPr lang="en-US" sz="800" dirty="0">
                <a:latin typeface="Arial" pitchFamily="34" charset="0"/>
                <a:cs typeface="Arial" pitchFamily="34" charset="0"/>
                <a:hlinkClick r:id="rId7"/>
              </a:rPr>
              <a:t>algorithm</a:t>
            </a:r>
            <a:r>
              <a:rPr lang="en-US" sz="800" dirty="0">
                <a:latin typeface="Arial" pitchFamily="34" charset="0"/>
                <a:cs typeface="Arial" pitchFamily="34" charset="0"/>
              </a:rPr>
              <a:t> that switches use to decide how to forward packets is different from the algorithms used by routers to forward packets. One of these differences in the algorithms between switches and routers is how </a:t>
            </a:r>
            <a:r>
              <a:rPr lang="en-US" sz="800" b="1" dirty="0">
                <a:latin typeface="Arial" pitchFamily="34" charset="0"/>
                <a:cs typeface="Arial" pitchFamily="34" charset="0"/>
              </a:rPr>
              <a:t>broadcasts</a:t>
            </a:r>
            <a:r>
              <a:rPr lang="en-US" sz="800" dirty="0">
                <a:latin typeface="Arial" pitchFamily="34" charset="0"/>
                <a:cs typeface="Arial" pitchFamily="34" charset="0"/>
              </a:rPr>
              <a:t> are handled. On any network, the concept of a broadcast packet is vital to the operability of a network. Whenever a device needs to send out information but doesn't know who it should send it to, it sends out a broadcast. For example, every time a new computer or other device comes on to the network, it sends out a broadcast packet to announce its presence. The other nodes (such as a </a:t>
            </a:r>
            <a:r>
              <a:rPr lang="en-US" sz="800" dirty="0">
                <a:latin typeface="Arial" pitchFamily="34" charset="0"/>
                <a:cs typeface="Arial" pitchFamily="34" charset="0"/>
                <a:hlinkClick r:id="rId8"/>
              </a:rPr>
              <a:t>domain server</a:t>
            </a:r>
            <a:r>
              <a:rPr lang="en-US" sz="800" dirty="0">
                <a:latin typeface="Arial" pitchFamily="34" charset="0"/>
                <a:cs typeface="Arial" pitchFamily="34" charset="0"/>
              </a:rPr>
              <a:t>) can add the computer to their </a:t>
            </a:r>
            <a:r>
              <a:rPr lang="en-US" sz="800" b="1" dirty="0">
                <a:latin typeface="Arial" pitchFamily="34" charset="0"/>
                <a:cs typeface="Arial" pitchFamily="34" charset="0"/>
              </a:rPr>
              <a:t>browser list</a:t>
            </a:r>
            <a:r>
              <a:rPr lang="en-US" sz="800" dirty="0">
                <a:latin typeface="Arial" pitchFamily="34" charset="0"/>
                <a:cs typeface="Arial" pitchFamily="34" charset="0"/>
              </a:rPr>
              <a:t> (kind of like an address directory) and communicate directly with that computer from that point on. Broadcasts are used any time a device needs to make an announcement to the rest of the network or is unsure of who the recipient of the information should be. </a:t>
            </a:r>
          </a:p>
          <a:p>
            <a:pPr marL="114765" indent="-114765" defTabSz="934947">
              <a:spcBef>
                <a:spcPts val="0"/>
              </a:spcBef>
            </a:pPr>
            <a:r>
              <a:rPr lang="en-US" sz="800" dirty="0">
                <a:latin typeface="Arial" pitchFamily="34" charset="0"/>
                <a:cs typeface="Arial" pitchFamily="34" charset="0"/>
              </a:rPr>
              <a:t>A hub or a switch will pass along any broadcast packets they receive to all the other segments in the broadcast domain, but a router will not. Think about our four-way intersection again: All of the traffic passed through the intersection no matter where it was going. Now imagine that this intersection is at an international border. To pass through the intersection, you must provide the border guard with the specific address that you are going to. If you don't have a specific destination, then the guard will not let you pass. A router works like this. Without the specific address of another device, it will not let the data packet through. This is a good thing for keeping networks separate from each other, but not so good when you want to talk between different parts of the same network. This is where switches come in. </a:t>
            </a:r>
          </a:p>
          <a:p>
            <a:pPr marL="114765" indent="-114765" defTabSz="934947">
              <a:spcBef>
                <a:spcPts val="0"/>
              </a:spcBef>
            </a:pPr>
            <a:r>
              <a:rPr lang="en-US" sz="800" dirty="0">
                <a:latin typeface="Arial" pitchFamily="34" charset="0"/>
                <a:cs typeface="Arial" pitchFamily="34" charset="0"/>
              </a:rPr>
              <a:t>LAN switches rely on </a:t>
            </a:r>
            <a:r>
              <a:rPr lang="en-US" sz="800" b="1" dirty="0">
                <a:latin typeface="Arial" pitchFamily="34" charset="0"/>
                <a:cs typeface="Arial" pitchFamily="34" charset="0"/>
              </a:rPr>
              <a:t>packet-switching</a:t>
            </a:r>
            <a:r>
              <a:rPr lang="en-US" sz="800" dirty="0">
                <a:latin typeface="Arial" pitchFamily="34" charset="0"/>
                <a:cs typeface="Arial" pitchFamily="34" charset="0"/>
              </a:rPr>
              <a:t>. The switch establishes a connection between two segments just long enough to send the current packet. Incoming packets (part of an Ethernet </a:t>
            </a:r>
            <a:r>
              <a:rPr lang="en-US" sz="800" b="1" dirty="0">
                <a:latin typeface="Arial" pitchFamily="34" charset="0"/>
                <a:cs typeface="Arial" pitchFamily="34" charset="0"/>
              </a:rPr>
              <a:t>frame</a:t>
            </a:r>
            <a:r>
              <a:rPr lang="en-US" sz="800" dirty="0">
                <a:latin typeface="Arial" pitchFamily="34" charset="0"/>
                <a:cs typeface="Arial" pitchFamily="34" charset="0"/>
              </a:rPr>
              <a:t>) are saved to a temporary memory area (</a:t>
            </a:r>
            <a:r>
              <a:rPr lang="en-US" sz="800" b="1" dirty="0">
                <a:latin typeface="Arial" pitchFamily="34" charset="0"/>
                <a:cs typeface="Arial" pitchFamily="34" charset="0"/>
              </a:rPr>
              <a:t>buffer</a:t>
            </a:r>
            <a:r>
              <a:rPr lang="en-US" sz="800" dirty="0">
                <a:latin typeface="Arial" pitchFamily="34" charset="0"/>
                <a:cs typeface="Arial" pitchFamily="34" charset="0"/>
              </a:rPr>
              <a:t>); the MAC address contained in the frame's </a:t>
            </a:r>
            <a:r>
              <a:rPr lang="en-US" sz="800" dirty="0">
                <a:latin typeface="Arial" pitchFamily="34" charset="0"/>
                <a:cs typeface="Arial" pitchFamily="34" charset="0"/>
                <a:hlinkClick r:id="rId9"/>
              </a:rPr>
              <a:t>header</a:t>
            </a:r>
            <a:r>
              <a:rPr lang="en-US" sz="800" dirty="0">
                <a:latin typeface="Arial" pitchFamily="34" charset="0"/>
                <a:cs typeface="Arial" pitchFamily="34" charset="0"/>
              </a:rPr>
              <a:t> is read and then compared to a list of addresses maintained in the switch's </a:t>
            </a:r>
            <a:r>
              <a:rPr lang="en-US" sz="800" b="1" dirty="0">
                <a:latin typeface="Arial" pitchFamily="34" charset="0"/>
                <a:cs typeface="Arial" pitchFamily="34" charset="0"/>
              </a:rPr>
              <a:t>lookup table</a:t>
            </a:r>
            <a:r>
              <a:rPr lang="en-US" sz="800" dirty="0">
                <a:latin typeface="Arial" pitchFamily="34" charset="0"/>
                <a:cs typeface="Arial" pitchFamily="34" charset="0"/>
              </a:rPr>
              <a:t>. In an Ethernet-based LAN, an Ethernet frame contains a normal packet as the </a:t>
            </a:r>
            <a:r>
              <a:rPr lang="en-US" sz="800" dirty="0">
                <a:latin typeface="Arial" pitchFamily="34" charset="0"/>
                <a:cs typeface="Arial" pitchFamily="34" charset="0"/>
                <a:hlinkClick r:id="rId9"/>
              </a:rPr>
              <a:t>payload</a:t>
            </a:r>
            <a:r>
              <a:rPr lang="en-US" sz="800" dirty="0">
                <a:latin typeface="Arial" pitchFamily="34" charset="0"/>
                <a:cs typeface="Arial" pitchFamily="34" charset="0"/>
              </a:rPr>
              <a:t> of the frame, with a special header that includes the MAC address information for the source and destination of the packet. </a:t>
            </a:r>
          </a:p>
          <a:p>
            <a:pPr marL="114765" indent="-114765" defTabSz="934947">
              <a:spcBef>
                <a:spcPts val="0"/>
              </a:spcBef>
            </a:pPr>
            <a:r>
              <a:rPr lang="en-US" sz="800" dirty="0">
                <a:latin typeface="Arial" pitchFamily="34" charset="0"/>
                <a:cs typeface="Arial" pitchFamily="34" charset="0"/>
              </a:rPr>
              <a:t>Packet-based switches use one of three methods for routing traffic: </a:t>
            </a:r>
          </a:p>
          <a:p>
            <a:pPr marL="1023698" lvl="2" indent="-114765" defTabSz="934947">
              <a:spcBef>
                <a:spcPts val="0"/>
              </a:spcBef>
            </a:pPr>
            <a:r>
              <a:rPr lang="en-US" sz="800" b="1" dirty="0">
                <a:latin typeface="Arial" pitchFamily="34" charset="0"/>
                <a:cs typeface="Arial" pitchFamily="34" charset="0"/>
              </a:rPr>
              <a:t>Cut-through</a:t>
            </a:r>
            <a:r>
              <a:rPr lang="en-US" sz="800" dirty="0">
                <a:latin typeface="Arial" pitchFamily="34" charset="0"/>
                <a:cs typeface="Arial" pitchFamily="34" charset="0"/>
              </a:rPr>
              <a:t> </a:t>
            </a:r>
          </a:p>
          <a:p>
            <a:pPr marL="1023698" lvl="2" indent="-114765" defTabSz="934947">
              <a:spcBef>
                <a:spcPts val="0"/>
              </a:spcBef>
            </a:pPr>
            <a:r>
              <a:rPr lang="en-US" sz="800" b="1" dirty="0">
                <a:latin typeface="Arial" pitchFamily="34" charset="0"/>
                <a:cs typeface="Arial" pitchFamily="34" charset="0"/>
              </a:rPr>
              <a:t>Store-and-forward</a:t>
            </a:r>
            <a:r>
              <a:rPr lang="en-US" sz="800" dirty="0">
                <a:latin typeface="Arial" pitchFamily="34" charset="0"/>
                <a:cs typeface="Arial" pitchFamily="34" charset="0"/>
              </a:rPr>
              <a:t> </a:t>
            </a:r>
          </a:p>
          <a:p>
            <a:pPr marL="1023698" lvl="2" indent="-114765" defTabSz="934947">
              <a:spcBef>
                <a:spcPts val="0"/>
              </a:spcBef>
            </a:pPr>
            <a:r>
              <a:rPr lang="en-US" sz="800" b="1" dirty="0">
                <a:latin typeface="Arial" pitchFamily="34" charset="0"/>
                <a:cs typeface="Arial" pitchFamily="34" charset="0"/>
              </a:rPr>
              <a:t>Fragment-free</a:t>
            </a:r>
            <a:r>
              <a:rPr lang="en-US" sz="800" dirty="0">
                <a:latin typeface="Arial" pitchFamily="34" charset="0"/>
                <a:cs typeface="Arial" pitchFamily="34" charset="0"/>
              </a:rPr>
              <a:t> </a:t>
            </a:r>
          </a:p>
          <a:p>
            <a:pPr marL="114765" indent="-114765" defTabSz="934947">
              <a:spcBef>
                <a:spcPts val="0"/>
              </a:spcBef>
            </a:pPr>
            <a:r>
              <a:rPr lang="en-US" sz="800" b="1" dirty="0">
                <a:latin typeface="Arial" pitchFamily="34" charset="0"/>
                <a:cs typeface="Arial" pitchFamily="34" charset="0"/>
              </a:rPr>
              <a:t>Cut-through</a:t>
            </a:r>
            <a:r>
              <a:rPr lang="en-US" sz="800" dirty="0">
                <a:latin typeface="Arial" pitchFamily="34" charset="0"/>
                <a:cs typeface="Arial" pitchFamily="34" charset="0"/>
              </a:rPr>
              <a:t> switches read the MAC address as soon as a packet is detected by the switch. After storing the 6 bytes that make up the address information, they immediately begin sending the packet to the destination node, even as the rest of the packet is coming into the switch. </a:t>
            </a:r>
          </a:p>
          <a:p>
            <a:pPr marL="114765" indent="-114765" defTabSz="934947">
              <a:spcBef>
                <a:spcPts val="0"/>
              </a:spcBef>
            </a:pPr>
            <a:r>
              <a:rPr lang="en-US" sz="800" dirty="0">
                <a:latin typeface="Arial" pitchFamily="34" charset="0"/>
                <a:cs typeface="Arial" pitchFamily="34" charset="0"/>
              </a:rPr>
              <a:t>A switch using </a:t>
            </a:r>
            <a:r>
              <a:rPr lang="en-US" sz="800" b="1" dirty="0">
                <a:latin typeface="Arial" pitchFamily="34" charset="0"/>
                <a:cs typeface="Arial" pitchFamily="34" charset="0"/>
              </a:rPr>
              <a:t>store-and-forward</a:t>
            </a:r>
            <a:r>
              <a:rPr lang="en-US" sz="800" dirty="0">
                <a:latin typeface="Arial" pitchFamily="34" charset="0"/>
                <a:cs typeface="Arial" pitchFamily="34" charset="0"/>
              </a:rPr>
              <a:t> will save the entire packet to the buffer and check it for </a:t>
            </a:r>
            <a:r>
              <a:rPr lang="en-US" sz="800" dirty="0">
                <a:latin typeface="Arial" pitchFamily="34" charset="0"/>
                <a:cs typeface="Arial" pitchFamily="34" charset="0"/>
                <a:hlinkClick r:id="rId9"/>
              </a:rPr>
              <a:t>CRC</a:t>
            </a:r>
            <a:r>
              <a:rPr lang="en-US" sz="800" dirty="0">
                <a:latin typeface="Arial" pitchFamily="34" charset="0"/>
                <a:cs typeface="Arial" pitchFamily="34" charset="0"/>
              </a:rPr>
              <a:t> errors or other problems before sending. If the packet has an error, it is discarded. Otherwise, the switch looks up the MAC address and sends the packet on to the destination node. Many switches combine the two methods, using cut-through until a certain error level is reached and then changing over to store-and-forward. Very few switches are strictly cut-through, since this provides no error correction. </a:t>
            </a:r>
          </a:p>
          <a:p>
            <a:pPr marL="114765" indent="-114765" defTabSz="934947">
              <a:spcBef>
                <a:spcPts val="0"/>
              </a:spcBef>
            </a:pPr>
            <a:r>
              <a:rPr lang="en-US" sz="800" dirty="0">
                <a:latin typeface="Arial" pitchFamily="34" charset="0"/>
                <a:cs typeface="Arial" pitchFamily="34" charset="0"/>
              </a:rPr>
              <a:t>A less common method is </a:t>
            </a:r>
            <a:r>
              <a:rPr lang="en-US" sz="800" b="1" dirty="0">
                <a:latin typeface="Arial" pitchFamily="34" charset="0"/>
                <a:cs typeface="Arial" pitchFamily="34" charset="0"/>
              </a:rPr>
              <a:t>fragment-free</a:t>
            </a:r>
            <a:r>
              <a:rPr lang="en-US" sz="800" dirty="0">
                <a:latin typeface="Arial" pitchFamily="34" charset="0"/>
                <a:cs typeface="Arial" pitchFamily="34" charset="0"/>
              </a:rPr>
              <a:t>. It works like cut-through except that it stores the first 64 bytes of the packet before sending it on. The reason for this is that most errors, and all collisions, occur during the initial 64 bytes of a packet.</a:t>
            </a:r>
          </a:p>
          <a:p>
            <a:pPr marL="114765" indent="-114765" defTabSz="934947">
              <a:spcBef>
                <a:spcPts val="0"/>
              </a:spcBef>
              <a:buNone/>
            </a:pPr>
            <a:r>
              <a:rPr lang="en-US" sz="800" dirty="0">
                <a:latin typeface="Arial" pitchFamily="34" charset="0"/>
                <a:cs typeface="Arial" pitchFamily="34" charset="0"/>
              </a:rPr>
              <a:t> LAN switches vary in their physical design. Currently, there are three popular configurations in use: </a:t>
            </a:r>
          </a:p>
          <a:p>
            <a:pPr marL="114765" indent="-114765" defTabSz="934947">
              <a:spcBef>
                <a:spcPts val="0"/>
              </a:spcBef>
            </a:pPr>
            <a:r>
              <a:rPr lang="en-US" sz="800" b="1" dirty="0">
                <a:latin typeface="Arial" pitchFamily="34" charset="0"/>
                <a:cs typeface="Arial" pitchFamily="34" charset="0"/>
              </a:rPr>
              <a:t>Shared memory</a:t>
            </a:r>
            <a:r>
              <a:rPr lang="en-US" sz="800" dirty="0">
                <a:latin typeface="Arial" pitchFamily="34" charset="0"/>
                <a:cs typeface="Arial" pitchFamily="34" charset="0"/>
              </a:rPr>
              <a:t> - This type of switch stores all incoming packets in a common memory buffer shared by all the switch </a:t>
            </a:r>
            <a:r>
              <a:rPr lang="en-US" sz="800" b="1" dirty="0">
                <a:latin typeface="Arial" pitchFamily="34" charset="0"/>
                <a:cs typeface="Arial" pitchFamily="34" charset="0"/>
              </a:rPr>
              <a:t>ports</a:t>
            </a:r>
            <a:r>
              <a:rPr lang="en-US" sz="800" dirty="0">
                <a:latin typeface="Arial" pitchFamily="34" charset="0"/>
                <a:cs typeface="Arial" pitchFamily="34" charset="0"/>
              </a:rPr>
              <a:t> (input/output connections), then sends them out via the correct port for the destination node. </a:t>
            </a:r>
          </a:p>
          <a:p>
            <a:pPr marL="114765" indent="-114765" defTabSz="934947">
              <a:spcBef>
                <a:spcPts val="0"/>
              </a:spcBef>
            </a:pPr>
            <a:r>
              <a:rPr lang="en-US" sz="800" b="1" dirty="0">
                <a:latin typeface="Arial" pitchFamily="34" charset="0"/>
                <a:cs typeface="Arial" pitchFamily="34" charset="0"/>
              </a:rPr>
              <a:t>Matrix</a:t>
            </a:r>
            <a:r>
              <a:rPr lang="en-US" sz="800" dirty="0">
                <a:latin typeface="Arial" pitchFamily="34" charset="0"/>
                <a:cs typeface="Arial" pitchFamily="34" charset="0"/>
              </a:rPr>
              <a:t> - This type of switch has an internal grid with the input ports and the output ports crossing each other. When a packet is detected on an input port, the MAC address is compared to the lookup table to find the appropriate output port. The switch then makes a connection on the grid where these two ports intersect. </a:t>
            </a:r>
          </a:p>
          <a:p>
            <a:pPr marL="114765" indent="-114765" defTabSz="934947">
              <a:spcBef>
                <a:spcPts val="0"/>
              </a:spcBef>
            </a:pPr>
            <a:r>
              <a:rPr lang="en-US" sz="800" b="1" dirty="0">
                <a:latin typeface="Arial" pitchFamily="34" charset="0"/>
                <a:cs typeface="Arial" pitchFamily="34" charset="0"/>
              </a:rPr>
              <a:t>Bus architecture</a:t>
            </a:r>
            <a:r>
              <a:rPr lang="en-US" sz="800" dirty="0">
                <a:latin typeface="Arial" pitchFamily="34" charset="0"/>
                <a:cs typeface="Arial" pitchFamily="34" charset="0"/>
              </a:rPr>
              <a:t> - Instead of a grid, an internal transmission path (</a:t>
            </a:r>
            <a:r>
              <a:rPr lang="en-US" sz="800" b="1" dirty="0">
                <a:latin typeface="Arial" pitchFamily="34" charset="0"/>
                <a:cs typeface="Arial" pitchFamily="34" charset="0"/>
              </a:rPr>
              <a:t>common bus</a:t>
            </a:r>
            <a:r>
              <a:rPr lang="en-US" sz="800" dirty="0">
                <a:latin typeface="Arial" pitchFamily="34" charset="0"/>
                <a:cs typeface="Arial" pitchFamily="34" charset="0"/>
              </a:rPr>
              <a:t>) is shared by all of the ports using </a:t>
            </a:r>
            <a:r>
              <a:rPr lang="en-US" sz="800" dirty="0">
                <a:latin typeface="Arial" pitchFamily="34" charset="0"/>
                <a:cs typeface="Arial" pitchFamily="34" charset="0"/>
                <a:hlinkClick r:id="rId10"/>
              </a:rPr>
              <a:t>TDMA</a:t>
            </a:r>
            <a:r>
              <a:rPr lang="en-US" sz="800" dirty="0">
                <a:latin typeface="Arial" pitchFamily="34" charset="0"/>
                <a:cs typeface="Arial" pitchFamily="34" charset="0"/>
              </a:rPr>
              <a:t>. A switch based on this configuration has a dedicated memory buffer for each port, as well as an </a:t>
            </a:r>
            <a:r>
              <a:rPr lang="en-US" sz="800" dirty="0">
                <a:latin typeface="Arial" pitchFamily="34" charset="0"/>
                <a:cs typeface="Arial" pitchFamily="34" charset="0"/>
                <a:hlinkClick r:id="rId11"/>
              </a:rPr>
              <a:t>ASIC</a:t>
            </a:r>
            <a:r>
              <a:rPr lang="en-US" sz="800" dirty="0">
                <a:latin typeface="Arial" pitchFamily="34" charset="0"/>
                <a:cs typeface="Arial" pitchFamily="34" charset="0"/>
              </a:rPr>
              <a:t> to control the internal bus access.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xfrm>
            <a:off x="6699627" y="9040663"/>
            <a:ext cx="336275" cy="267842"/>
          </a:xfrm>
          <a:noFill/>
        </p:spPr>
        <p:txBody>
          <a:bodyPr/>
          <a:lstStyle/>
          <a:p>
            <a:fld id="{33842808-2E7A-4E3E-8CDE-1E6546006276}" type="slidenum">
              <a:rPr lang="en-US" smtClean="0"/>
              <a:pPr/>
              <a:t>26</a:t>
            </a:fld>
            <a:endParaRPr lang="en-US" smtClean="0"/>
          </a:p>
        </p:txBody>
      </p:sp>
      <p:sp>
        <p:nvSpPr>
          <p:cNvPr id="94211"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4212" name="Rectangle 3"/>
          <p:cNvSpPr>
            <a:spLocks noGrp="1" noChangeArrowheads="1"/>
          </p:cNvSpPr>
          <p:nvPr>
            <p:ph type="body" idx="1"/>
          </p:nvPr>
        </p:nvSpPr>
        <p:spPr>
          <a:xfrm>
            <a:off x="111277" y="5190895"/>
            <a:ext cx="6732209" cy="5503241"/>
          </a:xfrm>
          <a:noFill/>
          <a:ln/>
        </p:spPr>
        <p:txBody>
          <a:bodyPr wrap="square" lIns="83958" tIns="42769" rIns="83958" bIns="42769"/>
          <a:lstStyle/>
          <a:p>
            <a:pPr marL="114765" indent="-114765" defTabSz="934947">
              <a:spcBef>
                <a:spcPts val="0"/>
              </a:spcBef>
              <a:buNone/>
            </a:pPr>
            <a:r>
              <a:rPr lang="en-US" sz="800" dirty="0">
                <a:latin typeface="+mn-lt"/>
                <a:cs typeface="Arial" pitchFamily="34" charset="0"/>
              </a:rPr>
              <a:t>The work horses of internetworking, routers are used to:</a:t>
            </a:r>
          </a:p>
          <a:p>
            <a:pPr marL="114765" indent="-114765" defTabSz="934947">
              <a:spcBef>
                <a:spcPts val="0"/>
              </a:spcBef>
            </a:pPr>
            <a:r>
              <a:rPr lang="en-US" sz="800" dirty="0">
                <a:latin typeface="+mn-lt"/>
                <a:cs typeface="Arial" pitchFamily="34" charset="0"/>
              </a:rPr>
              <a:t>Segment a LAN into multiple distinct address domains for traffic isolation (bridges extend broadcast domains across separate collision domains) interconnect separate broadcast domains so devices are addressed by ‘layer 3’ addresses, commonly called network addresses connect different types of LANs, serial lines, and layer 2 networks, translating the differences amongst the frame encapsulations used on each distinct layer 2 network (e.g., Ethernet &amp; TRN), filter traffic for security, or to minimize geographic scope e.g., isolate printer names to a building determine the fastest way to reach another network address through a network of routers run a routing protocol with peer routers to exchange reachability information maintain a routing table of information thus learned prune the routing table into a forwarding table containing only ‘best’ routes actually forward packets based upon their network layer address using the forwarding table </a:t>
            </a:r>
            <a:r>
              <a:rPr lang="en-US" sz="800" dirty="0" smtClean="0">
                <a:latin typeface="+mn-lt"/>
                <a:cs typeface="Arial" pitchFamily="34" charset="0"/>
              </a:rPr>
              <a:t>above</a:t>
            </a:r>
            <a:endParaRPr lang="en-US" sz="800" dirty="0">
              <a:latin typeface="+mn-lt"/>
              <a:cs typeface="Arial" pitchFamily="34" charset="0"/>
            </a:endParaRPr>
          </a:p>
          <a:p>
            <a:pPr marL="114765" indent="-114765" defTabSz="934947">
              <a:spcBef>
                <a:spcPts val="0"/>
              </a:spcBef>
            </a:pPr>
            <a:r>
              <a:rPr lang="en-US" sz="800" dirty="0">
                <a:latin typeface="+mn-lt"/>
                <a:cs typeface="Arial" pitchFamily="34" charset="0"/>
              </a:rPr>
              <a:t>On the Internet, a router is a device or, in some cases, software in a computer, that determines the next network point to which a packet should be forwarded toward its destination. The router is connected to at least two networks and decides which way to send each information packet based on its current understanding of the state of the networks it is connected to. A router is located at any juncture of networks or gateway, including each Internet point-of-presence. A router is often included as part of a network switch. </a:t>
            </a:r>
          </a:p>
          <a:p>
            <a:pPr marL="114765" indent="-114765" defTabSz="934947">
              <a:spcBef>
                <a:spcPts val="0"/>
              </a:spcBef>
            </a:pPr>
            <a:r>
              <a:rPr lang="en-US" sz="800" dirty="0">
                <a:latin typeface="+mn-lt"/>
                <a:cs typeface="Arial" pitchFamily="34" charset="0"/>
              </a:rPr>
              <a:t>A router creates or maintains a table of the available routes and their conditions and uses this information along with distance and cost algorithms to determine the best route for a given packet. Typically, a packet may travel through a number of network points with routers before arriving at its destination. An edge router is a router that interfaces with an asynchronous transfer mode (ATM) network. A </a:t>
            </a:r>
            <a:r>
              <a:rPr lang="en-US" sz="800" dirty="0" err="1">
                <a:latin typeface="+mn-lt"/>
                <a:cs typeface="Arial" pitchFamily="34" charset="0"/>
              </a:rPr>
              <a:t>brouter</a:t>
            </a:r>
            <a:r>
              <a:rPr lang="en-US" sz="800" dirty="0">
                <a:latin typeface="+mn-lt"/>
                <a:cs typeface="Arial" pitchFamily="34" charset="0"/>
              </a:rPr>
              <a:t> is a network bridge combined with a router</a:t>
            </a:r>
            <a:r>
              <a:rPr lang="en-US" sz="800" dirty="0" smtClean="0">
                <a:latin typeface="+mn-lt"/>
                <a:cs typeface="Arial" pitchFamily="34" charset="0"/>
              </a:rPr>
              <a:t>.</a:t>
            </a:r>
            <a:endParaRPr lang="en-US" sz="800" dirty="0">
              <a:latin typeface="+mn-lt"/>
              <a:cs typeface="Arial" pitchFamily="34" charset="0"/>
            </a:endParaRPr>
          </a:p>
          <a:p>
            <a:pPr marL="114765" indent="-114765" defTabSz="934947">
              <a:spcBef>
                <a:spcPts val="0"/>
              </a:spcBef>
            </a:pPr>
            <a:r>
              <a:rPr lang="en-US" sz="800" dirty="0">
                <a:latin typeface="+mn-lt"/>
                <a:cs typeface="Arial" pitchFamily="34" charset="0"/>
              </a:rPr>
              <a:t>The router is the only device that sees every message sent by any computer on either of the company's networks. When an animator sends a huge file to another animator, the router looks at the recipient's address and keeps the traffic on the animator's network. When an animator, on the other hand, sends a message to the bookkeeper asking about an expense-account check, then the router sees the recipient's address and forwards the message between the two networks</a:t>
            </a:r>
            <a:r>
              <a:rPr lang="en-US" sz="800" dirty="0" smtClean="0">
                <a:latin typeface="+mn-lt"/>
                <a:cs typeface="Arial" pitchFamily="34" charset="0"/>
              </a:rPr>
              <a:t>.</a:t>
            </a:r>
            <a:endParaRPr lang="en-US" sz="800" dirty="0">
              <a:latin typeface="+mn-lt"/>
              <a:cs typeface="Arial" pitchFamily="34" charset="0"/>
            </a:endParaRPr>
          </a:p>
          <a:p>
            <a:pPr marL="114765" indent="-114765" defTabSz="934947">
              <a:spcBef>
                <a:spcPts val="0"/>
              </a:spcBef>
            </a:pPr>
            <a:r>
              <a:rPr lang="en-US" sz="800" dirty="0">
                <a:latin typeface="+mn-lt"/>
                <a:cs typeface="Arial" pitchFamily="34" charset="0"/>
              </a:rPr>
              <a:t>One of the tools a router uses to decide where a packet should go is a </a:t>
            </a:r>
            <a:r>
              <a:rPr lang="en-US" sz="800" b="1" dirty="0">
                <a:latin typeface="+mn-lt"/>
                <a:cs typeface="Arial" pitchFamily="34" charset="0"/>
              </a:rPr>
              <a:t>configuration table</a:t>
            </a:r>
            <a:r>
              <a:rPr lang="en-US" sz="800" dirty="0">
                <a:latin typeface="+mn-lt"/>
                <a:cs typeface="Arial" pitchFamily="34" charset="0"/>
              </a:rPr>
              <a:t>. A configuration table is a collection of information, including: </a:t>
            </a:r>
          </a:p>
          <a:p>
            <a:pPr marL="1023698" lvl="2" indent="-114765" defTabSz="934947">
              <a:spcBef>
                <a:spcPts val="0"/>
              </a:spcBef>
            </a:pPr>
            <a:r>
              <a:rPr lang="en-US" sz="800" dirty="0">
                <a:latin typeface="+mn-lt"/>
                <a:cs typeface="Arial" pitchFamily="34" charset="0"/>
              </a:rPr>
              <a:t>Information on which connections lead to particular groups of addresses </a:t>
            </a:r>
          </a:p>
          <a:p>
            <a:pPr marL="1023698" lvl="2" indent="-114765" defTabSz="934947">
              <a:spcBef>
                <a:spcPts val="0"/>
              </a:spcBef>
            </a:pPr>
            <a:r>
              <a:rPr lang="en-US" sz="800" dirty="0">
                <a:latin typeface="+mn-lt"/>
                <a:cs typeface="Arial" pitchFamily="34" charset="0"/>
              </a:rPr>
              <a:t>Priorities for connections to be used </a:t>
            </a:r>
          </a:p>
          <a:p>
            <a:pPr marL="1023698" lvl="2" indent="-114765" defTabSz="934947">
              <a:spcBef>
                <a:spcPts val="0"/>
              </a:spcBef>
            </a:pPr>
            <a:r>
              <a:rPr lang="en-US" sz="800" dirty="0">
                <a:latin typeface="+mn-lt"/>
                <a:cs typeface="Arial" pitchFamily="34" charset="0"/>
              </a:rPr>
              <a:t>Rules for handling both routine and special cases of traffic </a:t>
            </a:r>
          </a:p>
          <a:p>
            <a:pPr marL="114765" indent="-114765" defTabSz="934947">
              <a:spcBef>
                <a:spcPts val="0"/>
              </a:spcBef>
            </a:pPr>
            <a:r>
              <a:rPr lang="en-US" sz="800" dirty="0">
                <a:latin typeface="+mn-lt"/>
                <a:cs typeface="Arial" pitchFamily="34" charset="0"/>
              </a:rPr>
              <a:t>A configuration table can be as simple as a half-dozen lines in the smallest routers, but can grow to massive size and complexity in the very large routers that handle the bulk of Internet messages. </a:t>
            </a:r>
          </a:p>
          <a:p>
            <a:pPr marL="114765" indent="-114765" defTabSz="934947">
              <a:spcBef>
                <a:spcPts val="0"/>
              </a:spcBef>
            </a:pPr>
            <a:r>
              <a:rPr lang="en-US" sz="800" dirty="0">
                <a:latin typeface="+mn-lt"/>
                <a:cs typeface="Arial" pitchFamily="34" charset="0"/>
              </a:rPr>
              <a:t>A router, then, has two separate but related jobs: </a:t>
            </a:r>
          </a:p>
          <a:p>
            <a:pPr marL="1023698" lvl="2" indent="-114765" defTabSz="934947">
              <a:spcBef>
                <a:spcPts val="0"/>
              </a:spcBef>
            </a:pPr>
            <a:r>
              <a:rPr lang="en-US" sz="800" dirty="0">
                <a:latin typeface="+mn-lt"/>
                <a:cs typeface="Arial" pitchFamily="34" charset="0"/>
              </a:rPr>
              <a:t>The router ensures that information doesn't go where it's not needed. This is crucial for keeping large volumes of data from clogging the connections of "innocent bystanders." </a:t>
            </a:r>
          </a:p>
          <a:p>
            <a:pPr marL="1023698" lvl="2" indent="-114765" defTabSz="934947">
              <a:spcBef>
                <a:spcPts val="0"/>
              </a:spcBef>
            </a:pPr>
            <a:r>
              <a:rPr lang="en-US" sz="800" dirty="0">
                <a:latin typeface="+mn-lt"/>
                <a:cs typeface="Arial" pitchFamily="34" charset="0"/>
              </a:rPr>
              <a:t>The router makes sure that information does make it to the intended destination. </a:t>
            </a:r>
          </a:p>
          <a:p>
            <a:pPr marL="114765" indent="-114765" defTabSz="934947">
              <a:spcBef>
                <a:spcPts val="0"/>
              </a:spcBef>
            </a:pPr>
            <a:r>
              <a:rPr lang="en-US" sz="800" dirty="0">
                <a:latin typeface="+mn-lt"/>
                <a:cs typeface="Arial" pitchFamily="34" charset="0"/>
              </a:rPr>
              <a:t>In performing these two jobs, a router is extremely useful in dealing with two separate computer networks. It joins the two networks, passing information from one to the other and, in some cases, performing translations of various </a:t>
            </a:r>
            <a:r>
              <a:rPr lang="en-US" sz="800" b="1" dirty="0">
                <a:latin typeface="+mn-lt"/>
                <a:cs typeface="Arial" pitchFamily="34" charset="0"/>
              </a:rPr>
              <a:t>protocols</a:t>
            </a:r>
            <a:r>
              <a:rPr lang="en-US" sz="800" dirty="0">
                <a:latin typeface="+mn-lt"/>
                <a:cs typeface="Arial" pitchFamily="34" charset="0"/>
              </a:rPr>
              <a:t> between the two networks. It also protects the networks from one another, preventing the traffic on one from unnecessarily spilling over to the other. As the number of networks attached to one another grows, the configuration table for handling traffic among them grows, and the processing power of the router is increased. Regardless of how many networks are attached, though, the basic operation and function of the router remains the same. Since the Internet is one huge network made up of tens of thousands of smaller networks, its use of routers is an absolute necessity</a:t>
            </a:r>
            <a:r>
              <a:rPr lang="en-US" sz="800" dirty="0" smtClean="0">
                <a:latin typeface="+mn-lt"/>
                <a:cs typeface="Arial" pitchFamily="34" charset="0"/>
              </a:rPr>
              <a:t>.</a:t>
            </a:r>
            <a:endParaRPr lang="en-US" sz="800" dirty="0">
              <a:latin typeface="+mn-lt"/>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xfrm>
            <a:off x="6699627" y="9040663"/>
            <a:ext cx="336275" cy="267842"/>
          </a:xfrm>
          <a:noFill/>
        </p:spPr>
        <p:txBody>
          <a:bodyPr/>
          <a:lstStyle/>
          <a:p>
            <a:fld id="{734403D4-36E8-404C-9A35-C02E7DA9B39B}" type="slidenum">
              <a:rPr lang="en-US" smtClean="0"/>
              <a:pPr/>
              <a:t>27</a:t>
            </a:fld>
            <a:endParaRPr lang="en-US" smtClean="0"/>
          </a:p>
        </p:txBody>
      </p:sp>
      <p:sp>
        <p:nvSpPr>
          <p:cNvPr id="95235"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2" name="Notes Placeholder 1"/>
          <p:cNvSpPr>
            <a:spLocks noGrp="1"/>
          </p:cNvSpPr>
          <p:nvPr>
            <p:ph type="body" idx="1"/>
          </p:nvPr>
        </p:nvSpPr>
        <p:spPr/>
        <p:txBody>
          <a:bodyPr/>
          <a:lstStyle/>
          <a:p>
            <a:r>
              <a:rPr lang="en-US" dirty="0" smtClean="0"/>
              <a:t>https://www.lifewire.com/cloud-computing-software-defined-networking-3473522</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6699627" y="9040663"/>
            <a:ext cx="336275" cy="267842"/>
          </a:xfrm>
          <a:noFill/>
        </p:spPr>
        <p:txBody>
          <a:bodyPr/>
          <a:lstStyle/>
          <a:p>
            <a:fld id="{E0C841F5-682B-4564-8FA6-31C36CF9B163}" type="slidenum">
              <a:rPr lang="en-US" smtClean="0"/>
              <a:pPr/>
              <a:t>28</a:t>
            </a:fld>
            <a:endParaRPr lang="en-US" smtClean="0"/>
          </a:p>
        </p:txBody>
      </p:sp>
      <p:sp>
        <p:nvSpPr>
          <p:cNvPr id="96259"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6260" name="Rectangle 3"/>
          <p:cNvSpPr>
            <a:spLocks noGrp="1" noChangeArrowheads="1"/>
          </p:cNvSpPr>
          <p:nvPr>
            <p:ph type="body" idx="1"/>
          </p:nvPr>
        </p:nvSpPr>
        <p:spPr>
          <a:xfrm>
            <a:off x="333829" y="5422901"/>
            <a:ext cx="6418087" cy="3164139"/>
          </a:xfrm>
          <a:noFill/>
          <a:ln/>
        </p:spPr>
        <p:txBody>
          <a:bodyPr wrap="square" lIns="83958" tIns="42769" rIns="83958" bIns="42769"/>
          <a:lstStyle/>
          <a:p>
            <a:pPr marL="114765" indent="-114765" defTabSz="934947">
              <a:buNone/>
            </a:pPr>
            <a:r>
              <a:rPr lang="en-US" sz="1000" dirty="0" smtClean="0">
                <a:latin typeface="Arial" pitchFamily="34" charset="0"/>
                <a:cs typeface="Arial" pitchFamily="34" charset="0"/>
              </a:rPr>
              <a:t>https://datafloq.com/read/how-big-will-the-internet-of-things-be/523</a:t>
            </a:r>
          </a:p>
          <a:p>
            <a:pPr marL="114765" indent="-114765" defTabSz="934947">
              <a:buNone/>
            </a:pPr>
            <a:r>
              <a:rPr lang="en-US" sz="1000" dirty="0" smtClean="0">
                <a:latin typeface="Arial" pitchFamily="34" charset="0"/>
                <a:cs typeface="Arial" pitchFamily="34" charset="0"/>
              </a:rPr>
              <a:t>https://en.wikipedia.org/wiki/Internet_of_Things</a:t>
            </a:r>
          </a:p>
          <a:p>
            <a:pPr marL="114765" indent="-114765" defTabSz="934947">
              <a:buNone/>
            </a:pPr>
            <a:r>
              <a:rPr lang="en-US" sz="1000" dirty="0" smtClean="0">
                <a:latin typeface="Arial" pitchFamily="34" charset="0"/>
                <a:cs typeface="Arial" pitchFamily="34" charset="0"/>
              </a:rPr>
              <a:t>http://www.internetlivestats.com/</a:t>
            </a:r>
          </a:p>
          <a:p>
            <a:pPr marL="114765" indent="-114765" defTabSz="934947">
              <a:buNone/>
            </a:pPr>
            <a:r>
              <a:rPr lang="en-US" sz="1000" dirty="0" smtClean="0">
                <a:latin typeface="Arial" pitchFamily="34" charset="0"/>
                <a:cs typeface="Arial" pitchFamily="34" charset="0"/>
              </a:rPr>
              <a:t>Hair wig Out</a:t>
            </a:r>
          </a:p>
          <a:p>
            <a:pPr marL="114765" indent="-114765" defTabSz="934947">
              <a:buNone/>
            </a:pPr>
            <a:r>
              <a:rPr lang="en-US" sz="1000" dirty="0" smtClean="0">
                <a:latin typeface="Arial" pitchFamily="34" charset="0"/>
                <a:cs typeface="Arial" pitchFamily="34" charset="0"/>
              </a:rPr>
              <a:t>http://en.wikipedia.org/wiki/Bride_Has_Massive_Hair_Wig_Out</a:t>
            </a:r>
          </a:p>
          <a:p>
            <a:pPr marL="114765" indent="-114765" defTabSz="934947">
              <a:buNone/>
            </a:pPr>
            <a:r>
              <a:rPr lang="en-US" sz="1000" dirty="0" smtClean="0">
                <a:latin typeface="Arial" pitchFamily="34" charset="0"/>
                <a:cs typeface="Arial" pitchFamily="34" charset="0"/>
              </a:rPr>
              <a:t>As </a:t>
            </a:r>
            <a:r>
              <a:rPr lang="en-US" sz="1000" dirty="0">
                <a:latin typeface="Arial" pitchFamily="34" charset="0"/>
                <a:cs typeface="Arial" pitchFamily="34" charset="0"/>
              </a:rPr>
              <a:t>of 16 February 2011 there were over 156 million public blogs in existence</a:t>
            </a:r>
          </a:p>
          <a:p>
            <a:pPr marL="114765" indent="-114765" defTabSz="934947">
              <a:buNone/>
            </a:pPr>
            <a:r>
              <a:rPr lang="en-US" sz="1000" dirty="0">
                <a:latin typeface="Arial" pitchFamily="34" charset="0"/>
                <a:cs typeface="Arial" pitchFamily="34" charset="0"/>
              </a:rPr>
              <a:t>As of March 2013</a:t>
            </a:r>
            <a:r>
              <a:rPr lang="en-US" sz="1000" baseline="30000" dirty="0">
                <a:latin typeface="Arial" pitchFamily="34" charset="0"/>
                <a:cs typeface="Arial" pitchFamily="34" charset="0"/>
              </a:rPr>
              <a:t>,</a:t>
            </a:r>
            <a:r>
              <a:rPr lang="en-US" sz="1000" dirty="0">
                <a:latin typeface="Arial" pitchFamily="34" charset="0"/>
                <a:cs typeface="Arial" pitchFamily="34" charset="0"/>
              </a:rPr>
              <a:t> Facebook has more than 1.06 Billion active monthly users</a:t>
            </a:r>
            <a:endParaRPr lang="en-US" sz="1000" baseline="30000" dirty="0">
              <a:latin typeface="Arial" pitchFamily="34" charset="0"/>
              <a:cs typeface="Arial" pitchFamily="34" charset="0"/>
            </a:endParaRPr>
          </a:p>
          <a:p>
            <a:pPr marL="114765" indent="-114765" defTabSz="934947">
              <a:buNone/>
            </a:pPr>
            <a:r>
              <a:rPr lang="en-US" sz="1000" dirty="0">
                <a:latin typeface="Arial" pitchFamily="34" charset="0"/>
                <a:cs typeface="Arial" pitchFamily="34" charset="0"/>
              </a:rPr>
              <a:t>As of 2013 Twitter has more than 500 million users</a:t>
            </a:r>
          </a:p>
          <a:p>
            <a:pPr marL="0" indent="0" defTabSz="934947">
              <a:buNone/>
            </a:pPr>
            <a:r>
              <a:rPr lang="en-US" sz="1000" dirty="0">
                <a:latin typeface="Arial" pitchFamily="34" charset="0"/>
                <a:cs typeface="Arial" pitchFamily="34" charset="0"/>
              </a:rPr>
              <a:t>Lots of applications, commonly available on lots of platforms. The World Wide Web browsers (Netscape, Internet Explorer) are the latest rage, but many are familiar with FTP/Fetch, Telnet/TN3270.… A technical definition of the World Wide Web is: all the resources and users on the Internet that are using the Hypertext Transfer Protocol (HTTP). </a:t>
            </a:r>
          </a:p>
          <a:p>
            <a:pPr marL="114765" indent="-114765" defTabSz="934947">
              <a:buNone/>
            </a:pPr>
            <a:r>
              <a:rPr lang="en-US" sz="1000" dirty="0">
                <a:latin typeface="Arial" pitchFamily="34" charset="0"/>
                <a:cs typeface="Arial" pitchFamily="34" charset="0"/>
              </a:rPr>
              <a:t>A broader definition comes from the organization that Web inventor Tim Berners-Lee helped found, the World Wide Web Consortium (W3C): </a:t>
            </a:r>
          </a:p>
          <a:p>
            <a:pPr marL="0" indent="0" defTabSz="934947">
              <a:buNone/>
            </a:pPr>
            <a:r>
              <a:rPr lang="en-US" sz="1000" dirty="0">
                <a:latin typeface="Arial" pitchFamily="34" charset="0"/>
                <a:cs typeface="Arial" pitchFamily="34" charset="0"/>
              </a:rPr>
              <a:t>"The World Wide Web is the universe of network-accessible information, an embodiment of human knowledge.“</a:t>
            </a:r>
          </a:p>
          <a:p>
            <a:pPr marL="114765" indent="-114765" defTabSz="934947"/>
            <a:r>
              <a:rPr lang="en-US" sz="1000" dirty="0">
                <a:latin typeface="Arial" pitchFamily="34" charset="0"/>
                <a:cs typeface="Arial" pitchFamily="34" charset="0"/>
              </a:rPr>
              <a:t>X Internet:</a:t>
            </a:r>
          </a:p>
          <a:p>
            <a:pPr marL="114765" indent="-114765" defTabSz="934947"/>
            <a:r>
              <a:rPr lang="en-US" sz="1000" dirty="0">
                <a:latin typeface="Arial" pitchFamily="34" charset="0"/>
                <a:cs typeface="Arial" pitchFamily="34" charset="0"/>
              </a:rPr>
              <a:t>Executed Internet=&gt;Napster, change existing web experience to something more interactive.  Data and applications downloaded at the same time.  Arguably will change the face of the internet as we know it.</a:t>
            </a:r>
          </a:p>
          <a:p>
            <a:pPr marL="114765" indent="-114765" defTabSz="934947"/>
            <a:r>
              <a:rPr lang="en-US" sz="1000" dirty="0">
                <a:latin typeface="Arial" pitchFamily="34" charset="0"/>
                <a:cs typeface="Arial" pitchFamily="34" charset="0"/>
              </a:rPr>
              <a:t>Extended Internet=&gt;RFID chips imbedded on business products and devices.  As well as people for tracking, identification, etc.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6784584" y="9040663"/>
            <a:ext cx="251317" cy="267842"/>
          </a:xfrm>
          <a:noFill/>
        </p:spPr>
        <p:txBody>
          <a:bodyPr/>
          <a:lstStyle/>
          <a:p>
            <a:fld id="{2A437EEF-8565-4A77-BB11-B062113EBE5C}" type="slidenum">
              <a:rPr lang="en-US" smtClean="0"/>
              <a:pPr/>
              <a:t>2</a:t>
            </a:fld>
            <a:endParaRPr lang="en-US" dirty="0" smtClean="0"/>
          </a:p>
        </p:txBody>
      </p:sp>
      <p:sp>
        <p:nvSpPr>
          <p:cNvPr id="58371" name="Rectangle 2"/>
          <p:cNvSpPr>
            <a:spLocks noGrp="1" noRot="1" noChangeAspect="1" noChangeArrowheads="1" noTextEdit="1"/>
          </p:cNvSpPr>
          <p:nvPr>
            <p:ph type="sldImg"/>
          </p:nvPr>
        </p:nvSpPr>
        <p:spPr>
          <a:xfrm>
            <a:off x="1147763" y="690563"/>
            <a:ext cx="4673600" cy="3505200"/>
          </a:xfrm>
          <a:ln cap="flat"/>
        </p:spPr>
      </p:sp>
      <p:sp>
        <p:nvSpPr>
          <p:cNvPr id="58372" name="Rectangle 4"/>
          <p:cNvSpPr>
            <a:spLocks noGrp="1" noChangeArrowheads="1"/>
          </p:cNvSpPr>
          <p:nvPr>
            <p:ph type="body" idx="1"/>
          </p:nvPr>
        </p:nvSpPr>
        <p:spPr>
          <a:xfrm>
            <a:off x="434674" y="4357689"/>
            <a:ext cx="6575727" cy="108629814"/>
          </a:xfrm>
          <a:noFill/>
          <a:ln/>
        </p:spPr>
        <p:txBody>
          <a:bodyPr wrap="square"/>
          <a:lstStyle/>
          <a:p>
            <a:pPr>
              <a:spcBef>
                <a:spcPts val="0"/>
              </a:spcBef>
            </a:pPr>
            <a:r>
              <a:rPr lang="en-US" sz="800" dirty="0">
                <a:latin typeface="Arial" pitchFamily="34" charset="0"/>
                <a:cs typeface="Arial" pitchFamily="34" charset="0"/>
              </a:rPr>
              <a:t>Distributed Communications Network=&gt;Paul Baran as part of work done at the Research And Development (RAND) </a:t>
            </a:r>
            <a:r>
              <a:rPr lang="en-US" sz="800" dirty="0" smtClean="0">
                <a:latin typeface="Arial" pitchFamily="34" charset="0"/>
                <a:cs typeface="Arial" pitchFamily="34" charset="0"/>
              </a:rPr>
              <a:t>Corporation</a:t>
            </a:r>
          </a:p>
          <a:p>
            <a:pPr>
              <a:spcBef>
                <a:spcPts val="0"/>
              </a:spcBef>
            </a:pPr>
            <a:r>
              <a:rPr lang="en-US" sz="800" dirty="0" smtClean="0">
                <a:latin typeface="Arial" pitchFamily="34" charset="0"/>
                <a:cs typeface="Arial" pitchFamily="34" charset="0"/>
              </a:rPr>
              <a:t>http://en.wikipedia.org/wiki/Paul_Baran</a:t>
            </a:r>
          </a:p>
          <a:p>
            <a:pPr>
              <a:spcBef>
                <a:spcPts val="0"/>
              </a:spcBef>
            </a:pPr>
            <a:r>
              <a:rPr lang="en-US" sz="800" dirty="0" smtClean="0">
                <a:latin typeface="Arial" pitchFamily="34" charset="0"/>
                <a:cs typeface="Arial" pitchFamily="34" charset="0"/>
              </a:rPr>
              <a:t>A </a:t>
            </a:r>
            <a:r>
              <a:rPr lang="en-US" sz="800" dirty="0">
                <a:latin typeface="Arial" pitchFamily="34" charset="0"/>
                <a:cs typeface="Arial" pitchFamily="34" charset="0"/>
              </a:rPr>
              <a:t>Complex Global web of thousands of networks some smaller; some larger.  All these networks are connected with devices through various link medias.  For most people they see and experience the Internet through their computer.  Hobbes' Internet Timeline Copyright (c)1993-2000 by Robert H Zakon. Permission is granted for use of this document in whole or in part for non-commercial purposes as long as this Copyright notice and a link to this document, at the archive listed at the end, is included. A copy of the material the Timeline appears in is requested. For commercial uses, please contact the author first. Links to this document are welcome after e-mailing the author with the document URL where the link will appear.  The author wishes to acknowledge the Internet Society for hosting this document, and the many Net folks who have contributed suggestions and helped with the author's genealogy search. </a:t>
            </a:r>
          </a:p>
          <a:p>
            <a:pPr>
              <a:spcBef>
                <a:spcPts val="0"/>
              </a:spcBef>
            </a:pPr>
            <a:r>
              <a:rPr lang="en-US" sz="800" dirty="0">
                <a:latin typeface="Arial" pitchFamily="34" charset="0"/>
                <a:cs typeface="Arial" pitchFamily="34" charset="0"/>
              </a:rPr>
              <a:t>1950s</a:t>
            </a:r>
          </a:p>
          <a:p>
            <a:pPr>
              <a:spcBef>
                <a:spcPts val="0"/>
              </a:spcBef>
            </a:pPr>
            <a:r>
              <a:rPr lang="en-US" sz="800" dirty="0">
                <a:latin typeface="Arial" pitchFamily="34" charset="0"/>
                <a:cs typeface="Arial" pitchFamily="34" charset="0"/>
              </a:rPr>
              <a:t>1957 USSR launches Sputnik, first artificial earth satellite. In response, US forms the Advanced Research Projects Agency (ARPA), the following year, within the Department of Defense (DoD) to establish US lead in science and technology applicable to the military (:amk:) </a:t>
            </a:r>
          </a:p>
          <a:p>
            <a:pPr>
              <a:spcBef>
                <a:spcPts val="0"/>
              </a:spcBef>
            </a:pPr>
            <a:r>
              <a:rPr lang="en-US" sz="800" dirty="0">
                <a:latin typeface="Arial" pitchFamily="34" charset="0"/>
                <a:cs typeface="Arial" pitchFamily="34" charset="0"/>
              </a:rPr>
              <a:t>1960s</a:t>
            </a:r>
          </a:p>
          <a:p>
            <a:pPr>
              <a:spcBef>
                <a:spcPts val="0"/>
              </a:spcBef>
            </a:pPr>
            <a:r>
              <a:rPr lang="en-US" sz="800" dirty="0">
                <a:latin typeface="Arial" pitchFamily="34" charset="0"/>
                <a:cs typeface="Arial" pitchFamily="34" charset="0"/>
              </a:rPr>
              <a:t>1961 Leonard Kleinrock, MIT: "Information Flow in Large Communication Nets" (July) First paper on packet-switching (PS) theory </a:t>
            </a:r>
          </a:p>
          <a:p>
            <a:pPr>
              <a:spcBef>
                <a:spcPts val="0"/>
              </a:spcBef>
            </a:pPr>
            <a:r>
              <a:rPr lang="en-US" sz="800" dirty="0">
                <a:latin typeface="Arial" pitchFamily="34" charset="0"/>
                <a:cs typeface="Arial" pitchFamily="34" charset="0"/>
              </a:rPr>
              <a:t>1962 </a:t>
            </a:r>
          </a:p>
          <a:p>
            <a:pPr>
              <a:spcBef>
                <a:spcPts val="0"/>
              </a:spcBef>
            </a:pPr>
            <a:r>
              <a:rPr lang="en-US" sz="800" dirty="0">
                <a:latin typeface="Arial" pitchFamily="34" charset="0"/>
                <a:cs typeface="Arial" pitchFamily="34" charset="0"/>
              </a:rPr>
              <a:t>J.C.R. Licklider &amp; W. Clark, MIT: "On-Line Man Computer Communication" (August) </a:t>
            </a:r>
          </a:p>
          <a:p>
            <a:pPr>
              <a:spcBef>
                <a:spcPts val="0"/>
              </a:spcBef>
            </a:pPr>
            <a:r>
              <a:rPr lang="en-US" sz="800" dirty="0">
                <a:latin typeface="Arial" pitchFamily="34" charset="0"/>
                <a:cs typeface="Arial" pitchFamily="34" charset="0"/>
              </a:rPr>
              <a:t>Galactic Network concept encompassing distributed social interactions </a:t>
            </a:r>
          </a:p>
          <a:p>
            <a:pPr>
              <a:spcBef>
                <a:spcPts val="0"/>
              </a:spcBef>
            </a:pPr>
            <a:r>
              <a:rPr lang="en-US" sz="800" dirty="0">
                <a:latin typeface="Arial" pitchFamily="34" charset="0"/>
                <a:cs typeface="Arial" pitchFamily="34" charset="0"/>
              </a:rPr>
              <a:t>1964 </a:t>
            </a:r>
          </a:p>
          <a:p>
            <a:pPr>
              <a:spcBef>
                <a:spcPts val="0"/>
              </a:spcBef>
            </a:pPr>
            <a:r>
              <a:rPr lang="en-US" sz="800" dirty="0">
                <a:latin typeface="Arial" pitchFamily="34" charset="0"/>
                <a:cs typeface="Arial" pitchFamily="34" charset="0"/>
              </a:rPr>
              <a:t>Paul Baran, RAND: "On Distributed Communications Networks" </a:t>
            </a:r>
          </a:p>
          <a:p>
            <a:pPr>
              <a:spcBef>
                <a:spcPts val="0"/>
              </a:spcBef>
            </a:pPr>
            <a:r>
              <a:rPr lang="en-US" sz="800" dirty="0">
                <a:latin typeface="Arial" pitchFamily="34" charset="0"/>
                <a:cs typeface="Arial" pitchFamily="34" charset="0"/>
              </a:rPr>
              <a:t>Packet-switching networks; no single outage point </a:t>
            </a:r>
          </a:p>
          <a:p>
            <a:pPr>
              <a:spcBef>
                <a:spcPts val="0"/>
              </a:spcBef>
            </a:pPr>
            <a:r>
              <a:rPr lang="en-US" sz="800" dirty="0">
                <a:latin typeface="Arial" pitchFamily="34" charset="0"/>
                <a:cs typeface="Arial" pitchFamily="34" charset="0"/>
              </a:rPr>
              <a:t>1965 </a:t>
            </a:r>
          </a:p>
          <a:p>
            <a:pPr>
              <a:spcBef>
                <a:spcPts val="0"/>
              </a:spcBef>
            </a:pPr>
            <a:r>
              <a:rPr lang="en-US" sz="800" dirty="0">
                <a:latin typeface="Arial" pitchFamily="34" charset="0"/>
                <a:cs typeface="Arial" pitchFamily="34" charset="0"/>
              </a:rPr>
              <a:t>ARPA sponsors study on "cooperative network of time-sharing computers"</a:t>
            </a:r>
          </a:p>
          <a:p>
            <a:pPr>
              <a:spcBef>
                <a:spcPts val="0"/>
              </a:spcBef>
            </a:pPr>
            <a:r>
              <a:rPr lang="en-US" sz="800" dirty="0">
                <a:latin typeface="Arial" pitchFamily="34" charset="0"/>
                <a:cs typeface="Arial" pitchFamily="34" charset="0"/>
              </a:rPr>
              <a:t>TX-2 at MIT Lincoln Lab and AN/FSQ-32 at System Development Corporation (Santa Monica, CA) are directly linked (without packet switches) via a dedicated 1200bps phone line; Digital Equipment Corporation (DEC) computer at ARPA later added to form "The Experimental Network" </a:t>
            </a:r>
          </a:p>
          <a:p>
            <a:pPr>
              <a:spcBef>
                <a:spcPts val="0"/>
              </a:spcBef>
            </a:pPr>
            <a:r>
              <a:rPr lang="en-US" sz="800" dirty="0">
                <a:latin typeface="Arial" pitchFamily="34" charset="0"/>
                <a:cs typeface="Arial" pitchFamily="34" charset="0"/>
              </a:rPr>
              <a:t>1966 </a:t>
            </a:r>
          </a:p>
          <a:p>
            <a:pPr>
              <a:spcBef>
                <a:spcPts val="0"/>
              </a:spcBef>
            </a:pPr>
            <a:r>
              <a:rPr lang="en-US" sz="800" dirty="0">
                <a:latin typeface="Arial" pitchFamily="34" charset="0"/>
                <a:cs typeface="Arial" pitchFamily="34" charset="0"/>
              </a:rPr>
              <a:t>Lawrence G. Roberts, MIT: "Towards a Cooperative Network of Time-Shared Computers" (October)  First ARPANET plan </a:t>
            </a:r>
          </a:p>
          <a:p>
            <a:pPr>
              <a:spcBef>
                <a:spcPts val="0"/>
              </a:spcBef>
            </a:pPr>
            <a:r>
              <a:rPr lang="en-US" sz="800" dirty="0">
                <a:latin typeface="Arial" pitchFamily="34" charset="0"/>
                <a:cs typeface="Arial" pitchFamily="34" charset="0"/>
              </a:rPr>
              <a:t>1967 </a:t>
            </a:r>
          </a:p>
          <a:p>
            <a:pPr>
              <a:spcBef>
                <a:spcPts val="0"/>
              </a:spcBef>
            </a:pPr>
            <a:r>
              <a:rPr lang="en-US" sz="800" dirty="0">
                <a:latin typeface="Arial" pitchFamily="34" charset="0"/>
                <a:cs typeface="Arial" pitchFamily="34" charset="0"/>
              </a:rPr>
              <a:t>ARPANET design discussions held by Larry Roberts at ARPA IPTO PI meeting in Ann Arbor, Michigan (April) </a:t>
            </a:r>
          </a:p>
          <a:p>
            <a:pPr>
              <a:spcBef>
                <a:spcPts val="0"/>
              </a:spcBef>
            </a:pPr>
            <a:r>
              <a:rPr lang="en-US" sz="800" dirty="0">
                <a:latin typeface="Arial" pitchFamily="34" charset="0"/>
                <a:cs typeface="Arial" pitchFamily="34" charset="0"/>
              </a:rPr>
              <a:t>ACM Symposium on Operating Principles in Gatlinburg, Tennessee (October)</a:t>
            </a:r>
          </a:p>
          <a:p>
            <a:pPr>
              <a:spcBef>
                <a:spcPts val="0"/>
              </a:spcBef>
            </a:pPr>
            <a:r>
              <a:rPr lang="en-US" sz="800" dirty="0">
                <a:latin typeface="Arial" pitchFamily="34" charset="0"/>
                <a:cs typeface="Arial" pitchFamily="34" charset="0"/>
              </a:rPr>
              <a:t>First design paper on ARPANET published by Larry Roberts: "Multiple Computer Networks and Intercomputer Communication </a:t>
            </a:r>
          </a:p>
          <a:p>
            <a:pPr>
              <a:spcBef>
                <a:spcPts val="0"/>
              </a:spcBef>
            </a:pPr>
            <a:r>
              <a:rPr lang="en-US" sz="800" dirty="0">
                <a:latin typeface="Arial" pitchFamily="34" charset="0"/>
                <a:cs typeface="Arial" pitchFamily="34" charset="0"/>
              </a:rPr>
              <a:t>First meeting of the three independent packet network teams (RAND, NPL, ARPA) </a:t>
            </a:r>
          </a:p>
          <a:p>
            <a:pPr>
              <a:spcBef>
                <a:spcPts val="0"/>
              </a:spcBef>
            </a:pPr>
            <a:r>
              <a:rPr lang="en-US" sz="800" dirty="0">
                <a:latin typeface="Arial" pitchFamily="34" charset="0"/>
                <a:cs typeface="Arial" pitchFamily="34" charset="0"/>
              </a:rPr>
              <a:t>National Physical Laboratory (NPL) in Middlesex, England develops NPL Data Network under Donald Watts Davies who coins the term packet. The NPL network, an experiment in packet-switching, used 768kbps lines </a:t>
            </a:r>
          </a:p>
          <a:p>
            <a:pPr>
              <a:spcBef>
                <a:spcPts val="0"/>
              </a:spcBef>
            </a:pPr>
            <a:r>
              <a:rPr lang="en-US" sz="800" dirty="0">
                <a:latin typeface="Arial" pitchFamily="34" charset="0"/>
                <a:cs typeface="Arial" pitchFamily="34" charset="0"/>
              </a:rPr>
              <a:t>1968 </a:t>
            </a:r>
          </a:p>
          <a:p>
            <a:pPr>
              <a:spcBef>
                <a:spcPts val="0"/>
              </a:spcBef>
            </a:pPr>
            <a:r>
              <a:rPr lang="en-US" sz="800" dirty="0">
                <a:latin typeface="Arial" pitchFamily="34" charset="0"/>
                <a:cs typeface="Arial" pitchFamily="34" charset="0"/>
              </a:rPr>
              <a:t>PS-network presented to the Advanced Research Projects Agency (ARPA) </a:t>
            </a:r>
          </a:p>
          <a:p>
            <a:pPr>
              <a:spcBef>
                <a:spcPts val="0"/>
              </a:spcBef>
            </a:pPr>
            <a:r>
              <a:rPr lang="en-US" sz="800" dirty="0">
                <a:latin typeface="Arial" pitchFamily="34" charset="0"/>
                <a:cs typeface="Arial" pitchFamily="34" charset="0"/>
              </a:rPr>
              <a:t>Request for proposals for ARPANET sent out in August; responses received in September </a:t>
            </a:r>
          </a:p>
          <a:p>
            <a:pPr>
              <a:spcBef>
                <a:spcPts val="0"/>
              </a:spcBef>
            </a:pPr>
            <a:r>
              <a:rPr lang="en-US" sz="800" dirty="0">
                <a:latin typeface="Arial" pitchFamily="34" charset="0"/>
                <a:cs typeface="Arial" pitchFamily="34" charset="0"/>
              </a:rPr>
              <a:t>University of California Los Angeles (UCLA) awarded Network Measurement Center contract in October </a:t>
            </a:r>
          </a:p>
          <a:p>
            <a:pPr>
              <a:spcBef>
                <a:spcPts val="0"/>
              </a:spcBef>
            </a:pPr>
            <a:r>
              <a:rPr lang="en-US" sz="800" dirty="0">
                <a:latin typeface="Arial" pitchFamily="34" charset="0"/>
                <a:cs typeface="Arial" pitchFamily="34" charset="0"/>
              </a:rPr>
              <a:t>Bolt Beranek and Newman, Inc. (BBN) awarded Packet Switch contract to build Interface Message Processors (IMPs) </a:t>
            </a:r>
          </a:p>
          <a:p>
            <a:pPr>
              <a:spcBef>
                <a:spcPts val="0"/>
              </a:spcBef>
            </a:pPr>
            <a:r>
              <a:rPr lang="en-US" sz="800" dirty="0">
                <a:latin typeface="Arial" pitchFamily="34" charset="0"/>
                <a:cs typeface="Arial" pitchFamily="34" charset="0"/>
              </a:rPr>
              <a:t>US Senator Edward Kennedy sends a congratulatory telegram to BBN for its million-dollar ARPA contract to build the "Interfaith" Message Processor, and thanking them for their ecumenical efforts Network Working Group (NWG), headed by Steve Crocker, loosely organized to develop host level protocols for communication over the ARPANET. (:vgc:) </a:t>
            </a:r>
          </a:p>
          <a:p>
            <a:pPr>
              <a:spcBef>
                <a:spcPts val="0"/>
              </a:spcBef>
            </a:pPr>
            <a:r>
              <a:rPr lang="en-US" sz="800" dirty="0">
                <a:latin typeface="Arial" pitchFamily="34" charset="0"/>
                <a:cs typeface="Arial" pitchFamily="34" charset="0"/>
              </a:rPr>
              <a:t>Tymnet built as part of Tymshare service (:vgc:) </a:t>
            </a:r>
          </a:p>
          <a:p>
            <a:pPr>
              <a:spcBef>
                <a:spcPts val="0"/>
              </a:spcBef>
            </a:pPr>
            <a:r>
              <a:rPr lang="en-US" sz="800" dirty="0">
                <a:latin typeface="Arial" pitchFamily="34" charset="0"/>
                <a:cs typeface="Arial" pitchFamily="34" charset="0"/>
              </a:rPr>
              <a:t>1969 </a:t>
            </a:r>
          </a:p>
          <a:p>
            <a:pPr>
              <a:spcBef>
                <a:spcPts val="0"/>
              </a:spcBef>
            </a:pPr>
            <a:r>
              <a:rPr lang="en-US" sz="800" dirty="0">
                <a:latin typeface="Arial" pitchFamily="34" charset="0"/>
                <a:cs typeface="Arial" pitchFamily="34" charset="0"/>
              </a:rPr>
              <a:t>ARPANET commissioned by DoD for research into networking </a:t>
            </a:r>
          </a:p>
          <a:p>
            <a:pPr>
              <a:spcBef>
                <a:spcPts val="0"/>
              </a:spcBef>
            </a:pPr>
            <a:r>
              <a:rPr lang="en-US" sz="800" dirty="0">
                <a:latin typeface="Arial" pitchFamily="34" charset="0"/>
                <a:cs typeface="Arial" pitchFamily="34" charset="0"/>
              </a:rPr>
              <a:t>Nodes are stood up as BBN builds each IMP [Honeywell DDP-516 mini computer with 12K of memory]; AT&amp;T provides 50kbps lines </a:t>
            </a:r>
          </a:p>
          <a:p>
            <a:pPr>
              <a:spcBef>
                <a:spcPts val="0"/>
              </a:spcBef>
            </a:pPr>
            <a:r>
              <a:rPr lang="en-US" sz="800" dirty="0">
                <a:latin typeface="Arial" pitchFamily="34" charset="0"/>
                <a:cs typeface="Arial" pitchFamily="34" charset="0"/>
              </a:rPr>
              <a:t>Node 1: UCLA (30 August, hooked up 2 September) </a:t>
            </a:r>
          </a:p>
          <a:p>
            <a:pPr>
              <a:spcBef>
                <a:spcPts val="0"/>
              </a:spcBef>
            </a:pPr>
            <a:r>
              <a:rPr lang="en-US" sz="800" dirty="0">
                <a:latin typeface="Arial" pitchFamily="34" charset="0"/>
                <a:cs typeface="Arial" pitchFamily="34" charset="0"/>
              </a:rPr>
              <a:t>Function: Network Measurement Center </a:t>
            </a:r>
          </a:p>
          <a:p>
            <a:pPr>
              <a:spcBef>
                <a:spcPts val="0"/>
              </a:spcBef>
            </a:pPr>
            <a:r>
              <a:rPr lang="en-US" sz="800" dirty="0">
                <a:latin typeface="Arial" pitchFamily="34" charset="0"/>
                <a:cs typeface="Arial" pitchFamily="34" charset="0"/>
              </a:rPr>
              <a:t>System,OS: SDS SIGMA 7, SEX </a:t>
            </a:r>
          </a:p>
          <a:p>
            <a:pPr>
              <a:spcBef>
                <a:spcPts val="0"/>
              </a:spcBef>
            </a:pPr>
            <a:r>
              <a:rPr lang="en-US" sz="800" dirty="0">
                <a:latin typeface="Arial" pitchFamily="34" charset="0"/>
                <a:cs typeface="Arial" pitchFamily="34" charset="0"/>
              </a:rPr>
              <a:t>Diagram of the first host to IMP connection </a:t>
            </a:r>
          </a:p>
          <a:p>
            <a:pPr>
              <a:spcBef>
                <a:spcPts val="0"/>
              </a:spcBef>
            </a:pPr>
            <a:r>
              <a:rPr lang="en-US" sz="800" dirty="0">
                <a:latin typeface="Arial" pitchFamily="34" charset="0"/>
                <a:cs typeface="Arial" pitchFamily="34" charset="0"/>
              </a:rPr>
              <a:t>Node 2: Stanford Research Institute (SRI) (1 October) </a:t>
            </a:r>
          </a:p>
          <a:p>
            <a:pPr>
              <a:spcBef>
                <a:spcPts val="0"/>
              </a:spcBef>
            </a:pPr>
            <a:r>
              <a:rPr lang="en-US" sz="800" dirty="0">
                <a:latin typeface="Arial" pitchFamily="34" charset="0"/>
                <a:cs typeface="Arial" pitchFamily="34" charset="0"/>
              </a:rPr>
              <a:t>Network Information Center (NIC) </a:t>
            </a:r>
          </a:p>
          <a:p>
            <a:pPr>
              <a:spcBef>
                <a:spcPts val="0"/>
              </a:spcBef>
            </a:pPr>
            <a:r>
              <a:rPr lang="en-US" sz="800" dirty="0">
                <a:latin typeface="Arial" pitchFamily="34" charset="0"/>
                <a:cs typeface="Arial" pitchFamily="34" charset="0"/>
              </a:rPr>
              <a:t>SDS940/Genie </a:t>
            </a:r>
          </a:p>
          <a:p>
            <a:pPr>
              <a:spcBef>
                <a:spcPts val="0"/>
              </a:spcBef>
            </a:pPr>
            <a:r>
              <a:rPr lang="en-US" sz="800" dirty="0">
                <a:latin typeface="Arial" pitchFamily="34" charset="0"/>
                <a:cs typeface="Arial" pitchFamily="34" charset="0"/>
              </a:rPr>
              <a:t>Doug Engelbart's project on "Augmentation of Human Intellect" </a:t>
            </a:r>
          </a:p>
          <a:p>
            <a:pPr>
              <a:spcBef>
                <a:spcPts val="0"/>
              </a:spcBef>
            </a:pPr>
            <a:r>
              <a:rPr lang="en-US" sz="800" dirty="0">
                <a:latin typeface="Arial" pitchFamily="34" charset="0"/>
                <a:cs typeface="Arial" pitchFamily="34" charset="0"/>
              </a:rPr>
              <a:t>Node 3: University of California Santa Barbara (UCSB) (1 November) </a:t>
            </a:r>
          </a:p>
          <a:p>
            <a:pPr>
              <a:spcBef>
                <a:spcPts val="0"/>
              </a:spcBef>
            </a:pPr>
            <a:r>
              <a:rPr lang="en-US" sz="800" dirty="0">
                <a:latin typeface="Arial" pitchFamily="34" charset="0"/>
                <a:cs typeface="Arial" pitchFamily="34" charset="0"/>
              </a:rPr>
              <a:t>Culler-Fried Interactive Mathematics </a:t>
            </a:r>
          </a:p>
          <a:p>
            <a:pPr>
              <a:spcBef>
                <a:spcPts val="0"/>
              </a:spcBef>
            </a:pPr>
            <a:r>
              <a:rPr lang="en-US" sz="800" dirty="0">
                <a:latin typeface="Arial" pitchFamily="34" charset="0"/>
                <a:cs typeface="Arial" pitchFamily="34" charset="0"/>
              </a:rPr>
              <a:t>IBM 360/75, OS/MVT </a:t>
            </a:r>
          </a:p>
          <a:p>
            <a:pPr>
              <a:spcBef>
                <a:spcPts val="0"/>
              </a:spcBef>
            </a:pPr>
            <a:r>
              <a:rPr lang="en-US" sz="800" dirty="0">
                <a:latin typeface="Arial" pitchFamily="34" charset="0"/>
                <a:cs typeface="Arial" pitchFamily="34" charset="0"/>
              </a:rPr>
              <a:t>Node 4: University of Utah (December) </a:t>
            </a:r>
          </a:p>
          <a:p>
            <a:pPr>
              <a:spcBef>
                <a:spcPts val="0"/>
              </a:spcBef>
            </a:pPr>
            <a:r>
              <a:rPr lang="en-US" sz="800" dirty="0">
                <a:latin typeface="Arial" pitchFamily="34" charset="0"/>
                <a:cs typeface="Arial" pitchFamily="34" charset="0"/>
              </a:rPr>
              <a:t>Graphics </a:t>
            </a:r>
          </a:p>
          <a:p>
            <a:pPr>
              <a:spcBef>
                <a:spcPts val="0"/>
              </a:spcBef>
            </a:pPr>
            <a:r>
              <a:rPr lang="en-US" sz="800" dirty="0">
                <a:latin typeface="Arial" pitchFamily="34" charset="0"/>
                <a:cs typeface="Arial" pitchFamily="34" charset="0"/>
              </a:rPr>
              <a:t>DEC PDP-10, Tenex </a:t>
            </a:r>
          </a:p>
          <a:p>
            <a:pPr>
              <a:spcBef>
                <a:spcPts val="0"/>
              </a:spcBef>
            </a:pPr>
            <a:r>
              <a:rPr lang="en-US" sz="800" dirty="0">
                <a:latin typeface="Arial" pitchFamily="34" charset="0"/>
                <a:cs typeface="Arial" pitchFamily="34" charset="0"/>
              </a:rPr>
              <a:t>Diagram of the 4-node ARPAnet </a:t>
            </a:r>
          </a:p>
          <a:p>
            <a:pPr>
              <a:spcBef>
                <a:spcPts val="0"/>
              </a:spcBef>
            </a:pPr>
            <a:r>
              <a:rPr lang="en-US" sz="800" dirty="0">
                <a:latin typeface="Arial" pitchFamily="34" charset="0"/>
                <a:cs typeface="Arial" pitchFamily="34" charset="0"/>
              </a:rPr>
              <a:t>First Request for Comment (RFC): "Host Software" by Steve Crocker (7 April) </a:t>
            </a:r>
          </a:p>
          <a:p>
            <a:pPr>
              <a:spcBef>
                <a:spcPts val="0"/>
              </a:spcBef>
            </a:pPr>
            <a:r>
              <a:rPr lang="en-US" sz="800" dirty="0">
                <a:latin typeface="Arial" pitchFamily="34" charset="0"/>
                <a:cs typeface="Arial" pitchFamily="34" charset="0"/>
              </a:rPr>
              <a:t>RFC 4: Network Timetable </a:t>
            </a:r>
          </a:p>
          <a:p>
            <a:pPr>
              <a:spcBef>
                <a:spcPts val="0"/>
              </a:spcBef>
            </a:pPr>
            <a:r>
              <a:rPr lang="en-US" sz="800" dirty="0">
                <a:latin typeface="Arial" pitchFamily="34" charset="0"/>
                <a:cs typeface="Arial" pitchFamily="34" charset="0"/>
              </a:rPr>
              <a:t>First packets sent by Charley Kline at UCLA as he tried logging into SRI. The first attempt resulted in the system crashing as the letter G of LOGIN was entered. (October 29) [ Log entry ] </a:t>
            </a:r>
          </a:p>
          <a:p>
            <a:pPr>
              <a:spcBef>
                <a:spcPts val="0"/>
              </a:spcBef>
            </a:pPr>
            <a:r>
              <a:rPr lang="en-US" sz="800" dirty="0">
                <a:latin typeface="Arial" pitchFamily="34" charset="0"/>
                <a:cs typeface="Arial" pitchFamily="34" charset="0"/>
              </a:rPr>
              <a:t>Univ of Michigan, Michigan State and Wayne State Univ establish X.25-based Merit network for students, faculty, alumni (:sw1:) </a:t>
            </a:r>
          </a:p>
          <a:p>
            <a:pPr>
              <a:spcBef>
                <a:spcPts val="0"/>
              </a:spcBef>
            </a:pPr>
            <a:r>
              <a:rPr lang="en-US" sz="800" dirty="0">
                <a:latin typeface="Arial" pitchFamily="34" charset="0"/>
                <a:cs typeface="Arial" pitchFamily="34" charset="0"/>
              </a:rPr>
              <a:t>1970s</a:t>
            </a:r>
          </a:p>
          <a:p>
            <a:pPr>
              <a:spcBef>
                <a:spcPts val="0"/>
              </a:spcBef>
            </a:pPr>
            <a:r>
              <a:rPr lang="en-US" sz="800" dirty="0">
                <a:latin typeface="Arial" pitchFamily="34" charset="0"/>
                <a:cs typeface="Arial" pitchFamily="34" charset="0"/>
              </a:rPr>
              <a:t>1970 </a:t>
            </a:r>
          </a:p>
          <a:p>
            <a:pPr>
              <a:spcBef>
                <a:spcPts val="0"/>
              </a:spcBef>
            </a:pPr>
            <a:r>
              <a:rPr lang="en-US" sz="800" dirty="0">
                <a:latin typeface="Arial" pitchFamily="34" charset="0"/>
                <a:cs typeface="Arial" pitchFamily="34" charset="0"/>
              </a:rPr>
              <a:t>First publication of the original ARPANET Host-Host protocol: C.S. Carr, S. Crocker, V.G. Cerf, "HOST-HOST Communication Protocol in the ARPA Network," in AFIPS Proceedings of SJCC (:vgc:)</a:t>
            </a:r>
          </a:p>
          <a:p>
            <a:pPr>
              <a:spcBef>
                <a:spcPts val="0"/>
              </a:spcBef>
            </a:pPr>
            <a:r>
              <a:rPr lang="en-US" sz="800" dirty="0">
                <a:latin typeface="Arial" pitchFamily="34" charset="0"/>
                <a:cs typeface="Arial" pitchFamily="34" charset="0"/>
              </a:rPr>
              <a:t>First report on ARPANET at AFIPS: "Computer Network Development to Achieve Resource Sharing" (March) </a:t>
            </a:r>
          </a:p>
          <a:p>
            <a:pPr>
              <a:spcBef>
                <a:spcPts val="0"/>
              </a:spcBef>
            </a:pPr>
            <a:r>
              <a:rPr lang="en-US" sz="800" dirty="0" err="1">
                <a:latin typeface="Arial" pitchFamily="34" charset="0"/>
                <a:cs typeface="Arial" pitchFamily="34" charset="0"/>
              </a:rPr>
              <a:t>ALOHAnet</a:t>
            </a:r>
            <a:r>
              <a:rPr lang="en-US" sz="800" dirty="0">
                <a:latin typeface="Arial" pitchFamily="34" charset="0"/>
                <a:cs typeface="Arial" pitchFamily="34" charset="0"/>
              </a:rPr>
              <a:t>, the first packet radio network, developed by Norman Abramson, Univ of Hawaii, becomes operational (July) (:sk2:) connected to the ARPANET in 1972 ARPANET hosts start using Network Control Protocol (NCP), first host-to-host protocol.  First cross-country link installed by AT&amp;T between UCLA and BBN at 56kbps. This line is later replaced by another between BBN and RAND. A second line is added between MIT and Utah </a:t>
            </a:r>
          </a:p>
          <a:p>
            <a:pPr>
              <a:spcBef>
                <a:spcPts val="0"/>
              </a:spcBef>
            </a:pPr>
            <a:r>
              <a:rPr lang="en-US" sz="800" dirty="0">
                <a:latin typeface="Arial" pitchFamily="34" charset="0"/>
                <a:cs typeface="Arial" pitchFamily="34" charset="0"/>
              </a:rPr>
              <a:t>1971 </a:t>
            </a:r>
          </a:p>
          <a:p>
            <a:pPr>
              <a:spcBef>
                <a:spcPts val="0"/>
              </a:spcBef>
            </a:pPr>
            <a:r>
              <a:rPr lang="en-US" sz="800" dirty="0">
                <a:latin typeface="Arial" pitchFamily="34" charset="0"/>
                <a:cs typeface="Arial" pitchFamily="34" charset="0"/>
              </a:rPr>
              <a:t>15 nodes (23 hosts): UCLA, SRI, UCSB, Univ of Utah, BBN, MIT, RAND, SDC, Harvard, Lincoln Lab, Stanford, UIU(C), CWRU, CMU, NASA/Ames BBN starts building IMPs using the cheaper Honeywell 316. IMPs however are limited to 4 host connections, and so BBN develops a terminal IMP (TIP) that supports up to 64 hosts (September).  Ray Tomlinson of BBN invents email program to send messages across a distributed network. The original program was derived from two others: an intra-machine email program (SENDMSG) and an experimental file transfer program (CPYNET) (:</a:t>
            </a:r>
            <a:r>
              <a:rPr lang="en-US" sz="800" dirty="0" err="1">
                <a:latin typeface="Arial" pitchFamily="34" charset="0"/>
                <a:cs typeface="Arial" pitchFamily="34" charset="0"/>
              </a:rPr>
              <a:t>amk:irh</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1972 </a:t>
            </a:r>
          </a:p>
          <a:p>
            <a:pPr>
              <a:spcBef>
                <a:spcPts val="0"/>
              </a:spcBef>
            </a:pPr>
            <a:r>
              <a:rPr lang="en-US" sz="800" dirty="0">
                <a:latin typeface="Arial" pitchFamily="34" charset="0"/>
                <a:cs typeface="Arial" pitchFamily="34" charset="0"/>
              </a:rPr>
              <a:t>Ray Tomlinson (BBN) modifies email program for ARPANET where it becomes a quick hit. The @ sign was chosen from the punctuation keys on Tomlinson's Model 33 Teletype for its "at" meaning (March) Larry Roberts writes first email management program (RD) to list, selectively read, file, forward, and respond to messages (July) </a:t>
            </a:r>
          </a:p>
          <a:p>
            <a:pPr>
              <a:spcBef>
                <a:spcPts val="0"/>
              </a:spcBef>
            </a:pPr>
            <a:r>
              <a:rPr lang="en-US" sz="800" dirty="0">
                <a:latin typeface="Arial" pitchFamily="34" charset="0"/>
                <a:cs typeface="Arial" pitchFamily="34" charset="0"/>
              </a:rPr>
              <a:t>International Conference on Computer Communications (ICCC) at the Washington D.C. Hilton with demonstration of ARPANET between 40 machines and the Terminal Interface Processor (TIP) organized by Bob Kahn. (October) </a:t>
            </a:r>
          </a:p>
          <a:p>
            <a:pPr>
              <a:spcBef>
                <a:spcPts val="0"/>
              </a:spcBef>
            </a:pPr>
            <a:r>
              <a:rPr lang="en-US" sz="800" dirty="0">
                <a:latin typeface="Arial" pitchFamily="34" charset="0"/>
                <a:cs typeface="Arial" pitchFamily="34" charset="0"/>
              </a:rPr>
              <a:t>First computer-to-computer chat takes place at UCLA, and is repeated during ICCC, as psychotic PARRY (at Stanford) discusses its problems with the Doctor (at BBN).  International Network Working Group (INWG) formed in October as a result of a meeting at ICCC identifying the need for a combined effort in advancing networking technologies. </a:t>
            </a:r>
            <a:r>
              <a:rPr lang="en-US" sz="800" dirty="0" err="1">
                <a:latin typeface="Arial" pitchFamily="34" charset="0"/>
                <a:cs typeface="Arial" pitchFamily="34" charset="0"/>
              </a:rPr>
              <a:t>Vint</a:t>
            </a:r>
            <a:r>
              <a:rPr lang="en-US" sz="800" dirty="0">
                <a:latin typeface="Arial" pitchFamily="34" charset="0"/>
                <a:cs typeface="Arial" pitchFamily="34" charset="0"/>
              </a:rPr>
              <a:t> Cerf appointed first Chair. By 1974, INWG became IFIP WG 6.1 (:vgc:) Louis </a:t>
            </a:r>
            <a:r>
              <a:rPr lang="en-US" sz="800" dirty="0" err="1">
                <a:latin typeface="Arial" pitchFamily="34" charset="0"/>
                <a:cs typeface="Arial" pitchFamily="34" charset="0"/>
              </a:rPr>
              <a:t>Pouzin</a:t>
            </a:r>
            <a:r>
              <a:rPr lang="en-US" sz="800" dirty="0">
                <a:latin typeface="Arial" pitchFamily="34" charset="0"/>
                <a:cs typeface="Arial" pitchFamily="34" charset="0"/>
              </a:rPr>
              <a:t> leads the French effort to build its own ARPANET - CYCLADES </a:t>
            </a:r>
          </a:p>
          <a:p>
            <a:pPr>
              <a:spcBef>
                <a:spcPts val="0"/>
              </a:spcBef>
            </a:pPr>
            <a:r>
              <a:rPr lang="en-US" sz="800" dirty="0">
                <a:latin typeface="Arial" pitchFamily="34" charset="0"/>
                <a:cs typeface="Arial" pitchFamily="34" charset="0"/>
              </a:rPr>
              <a:t>RFC 318: Telnet specification </a:t>
            </a:r>
          </a:p>
          <a:p>
            <a:pPr>
              <a:spcBef>
                <a:spcPts val="0"/>
              </a:spcBef>
            </a:pPr>
            <a:r>
              <a:rPr lang="en-US" sz="800" dirty="0">
                <a:latin typeface="Arial" pitchFamily="34" charset="0"/>
                <a:cs typeface="Arial" pitchFamily="34" charset="0"/>
              </a:rPr>
              <a:t>1973 </a:t>
            </a:r>
          </a:p>
          <a:p>
            <a:pPr>
              <a:spcBef>
                <a:spcPts val="0"/>
              </a:spcBef>
            </a:pPr>
            <a:r>
              <a:rPr lang="en-US" sz="800" dirty="0">
                <a:latin typeface="Arial" pitchFamily="34" charset="0"/>
                <a:cs typeface="Arial" pitchFamily="34" charset="0"/>
              </a:rPr>
              <a:t>First international connections to the ARPANET: University College of London (England) and NORSAR (Norway) </a:t>
            </a:r>
          </a:p>
          <a:p>
            <a:pPr>
              <a:spcBef>
                <a:spcPts val="0"/>
              </a:spcBef>
            </a:pPr>
            <a:r>
              <a:rPr lang="en-US" sz="800" dirty="0">
                <a:latin typeface="Arial" pitchFamily="34" charset="0"/>
                <a:cs typeface="Arial" pitchFamily="34" charset="0"/>
              </a:rPr>
              <a:t>Bob Metcalfe's Harvard PhD Thesis outlines idea for Ethernet. The concept was tested on Xerox PARC's Alto computers, and the first Ethernet network called the Alto Aloha System (May) (:amk:) Bob Kahn poses Internet problem, starts </a:t>
            </a:r>
            <a:r>
              <a:rPr lang="en-US" sz="800" dirty="0" err="1">
                <a:latin typeface="Arial" pitchFamily="34" charset="0"/>
                <a:cs typeface="Arial" pitchFamily="34" charset="0"/>
              </a:rPr>
              <a:t>internetting</a:t>
            </a:r>
            <a:r>
              <a:rPr lang="en-US" sz="800" dirty="0">
                <a:latin typeface="Arial" pitchFamily="34" charset="0"/>
                <a:cs typeface="Arial" pitchFamily="34" charset="0"/>
              </a:rPr>
              <a:t> research program at ARPA. Vinton Cerf sketches gateway architecture in March on back of envelope in a San Francisco hotel lobby (:vgc:) </a:t>
            </a:r>
          </a:p>
          <a:p>
            <a:pPr>
              <a:spcBef>
                <a:spcPts val="0"/>
              </a:spcBef>
            </a:pPr>
            <a:r>
              <a:rPr lang="en-US" sz="800" dirty="0">
                <a:latin typeface="Arial" pitchFamily="34" charset="0"/>
                <a:cs typeface="Arial" pitchFamily="34" charset="0"/>
              </a:rPr>
              <a:t>Cerf and Kahn present basic Internet ideas at INWG in September at Univ of Sussex, Brighton, UK (:vgc:) </a:t>
            </a:r>
          </a:p>
          <a:p>
            <a:pPr>
              <a:spcBef>
                <a:spcPts val="0"/>
              </a:spcBef>
            </a:pPr>
            <a:r>
              <a:rPr lang="en-US" sz="800" dirty="0">
                <a:latin typeface="Arial" pitchFamily="34" charset="0"/>
                <a:cs typeface="Arial" pitchFamily="34" charset="0"/>
              </a:rPr>
              <a:t>RFC 454: File Transfer specification Network Voice Protocol (NVP) specification (RFC 741) and implementation enabling conference calls over ARPAnet. (:bb1:) </a:t>
            </a:r>
          </a:p>
          <a:p>
            <a:pPr>
              <a:spcBef>
                <a:spcPts val="0"/>
              </a:spcBef>
            </a:pPr>
            <a:r>
              <a:rPr lang="en-US" sz="800" dirty="0">
                <a:latin typeface="Arial" pitchFamily="34" charset="0"/>
                <a:cs typeface="Arial" pitchFamily="34" charset="0"/>
              </a:rPr>
              <a:t>SRI (NIC) begins publishing ARPANET News in March; number of ARPANET users estimated at 2,000 </a:t>
            </a:r>
          </a:p>
          <a:p>
            <a:pPr>
              <a:spcBef>
                <a:spcPts val="0"/>
              </a:spcBef>
            </a:pPr>
            <a:r>
              <a:rPr lang="en-US" sz="800" dirty="0">
                <a:latin typeface="Arial" pitchFamily="34" charset="0"/>
                <a:cs typeface="Arial" pitchFamily="34" charset="0"/>
              </a:rPr>
              <a:t>ARPA study shows email composing 75% of all ARPANET traffic </a:t>
            </a:r>
          </a:p>
          <a:p>
            <a:pPr>
              <a:spcBef>
                <a:spcPts val="0"/>
              </a:spcBef>
            </a:pPr>
            <a:r>
              <a:rPr lang="en-US" sz="800" dirty="0">
                <a:latin typeface="Arial" pitchFamily="34" charset="0"/>
                <a:cs typeface="Arial" pitchFamily="34" charset="0"/>
              </a:rPr>
              <a:t>Christmas Day Lockup - Harvard IMP hardware problem leads it to broadcast zero-length hops to any ARPANET destination, causing all other IMPs to send their traffic to Harvard (25 December) </a:t>
            </a:r>
          </a:p>
          <a:p>
            <a:pPr>
              <a:spcBef>
                <a:spcPts val="0"/>
              </a:spcBef>
            </a:pPr>
            <a:r>
              <a:rPr lang="en-US" sz="800" dirty="0">
                <a:latin typeface="Arial" pitchFamily="34" charset="0"/>
                <a:cs typeface="Arial" pitchFamily="34" charset="0"/>
              </a:rPr>
              <a:t>RFC 527: ARPAWOCKY </a:t>
            </a:r>
          </a:p>
          <a:p>
            <a:pPr>
              <a:spcBef>
                <a:spcPts val="0"/>
              </a:spcBef>
            </a:pPr>
            <a:r>
              <a:rPr lang="en-US" sz="800" dirty="0">
                <a:latin typeface="Arial" pitchFamily="34" charset="0"/>
                <a:cs typeface="Arial" pitchFamily="34" charset="0"/>
              </a:rPr>
              <a:t>RFC 602: The Stockings Were Hung by the Chimney with Care </a:t>
            </a:r>
          </a:p>
          <a:p>
            <a:pPr>
              <a:spcBef>
                <a:spcPts val="0"/>
              </a:spcBef>
            </a:pPr>
            <a:r>
              <a:rPr lang="en-US" sz="800" dirty="0">
                <a:latin typeface="Arial" pitchFamily="34" charset="0"/>
                <a:cs typeface="Arial" pitchFamily="34" charset="0"/>
              </a:rPr>
              <a:t>1974 </a:t>
            </a:r>
          </a:p>
          <a:p>
            <a:pPr>
              <a:spcBef>
                <a:spcPts val="0"/>
              </a:spcBef>
            </a:pPr>
            <a:r>
              <a:rPr lang="en-US" sz="800" dirty="0" err="1">
                <a:latin typeface="Arial" pitchFamily="34" charset="0"/>
                <a:cs typeface="Arial" pitchFamily="34" charset="0"/>
              </a:rPr>
              <a:t>Vint</a:t>
            </a:r>
            <a:r>
              <a:rPr lang="en-US" sz="800" dirty="0">
                <a:latin typeface="Arial" pitchFamily="34" charset="0"/>
                <a:cs typeface="Arial" pitchFamily="34" charset="0"/>
              </a:rPr>
              <a:t> Cerf and Bob Kahn publish "A Protocol for Packet Network Interconnection" which specified in detail the design of a Transmission Control Program (TCP). [IEEE Trans </a:t>
            </a:r>
            <a:r>
              <a:rPr lang="en-US" sz="800" dirty="0" err="1">
                <a:latin typeface="Arial" pitchFamily="34" charset="0"/>
                <a:cs typeface="Arial" pitchFamily="34" charset="0"/>
              </a:rPr>
              <a:t>Comm</a:t>
            </a:r>
            <a:r>
              <a:rPr lang="en-US" sz="800" dirty="0">
                <a:latin typeface="Arial" pitchFamily="34" charset="0"/>
                <a:cs typeface="Arial" pitchFamily="34" charset="0"/>
              </a:rPr>
              <a:t>] (:amk:) </a:t>
            </a:r>
          </a:p>
          <a:p>
            <a:pPr>
              <a:spcBef>
                <a:spcPts val="0"/>
              </a:spcBef>
            </a:pPr>
            <a:r>
              <a:rPr lang="en-US" sz="800" dirty="0">
                <a:latin typeface="Arial" pitchFamily="34" charset="0"/>
                <a:cs typeface="Arial" pitchFamily="34" charset="0"/>
              </a:rPr>
              <a:t>BBN opens </a:t>
            </a:r>
            <a:r>
              <a:rPr lang="en-US" sz="800" dirty="0" err="1">
                <a:latin typeface="Arial" pitchFamily="34" charset="0"/>
                <a:cs typeface="Arial" pitchFamily="34" charset="0"/>
              </a:rPr>
              <a:t>Telenet</a:t>
            </a:r>
            <a:r>
              <a:rPr lang="en-US" sz="800" dirty="0">
                <a:latin typeface="Arial" pitchFamily="34" charset="0"/>
                <a:cs typeface="Arial" pitchFamily="34" charset="0"/>
              </a:rPr>
              <a:t>, the first public packet data service (a commercial version of ARPANET) (:sk2:) </a:t>
            </a:r>
          </a:p>
          <a:p>
            <a:pPr>
              <a:spcBef>
                <a:spcPts val="0"/>
              </a:spcBef>
            </a:pPr>
            <a:r>
              <a:rPr lang="en-US" sz="800" dirty="0">
                <a:latin typeface="Arial" pitchFamily="34" charset="0"/>
                <a:cs typeface="Arial" pitchFamily="34" charset="0"/>
              </a:rPr>
              <a:t>1975 </a:t>
            </a:r>
          </a:p>
          <a:p>
            <a:pPr>
              <a:spcBef>
                <a:spcPts val="0"/>
              </a:spcBef>
            </a:pPr>
            <a:r>
              <a:rPr lang="en-US" sz="800" dirty="0">
                <a:latin typeface="Arial" pitchFamily="34" charset="0"/>
                <a:cs typeface="Arial" pitchFamily="34" charset="0"/>
              </a:rPr>
              <a:t>Operational management of Internet transferred to DCA (now DISA) </a:t>
            </a:r>
          </a:p>
          <a:p>
            <a:pPr>
              <a:spcBef>
                <a:spcPts val="0"/>
              </a:spcBef>
            </a:pPr>
            <a:r>
              <a:rPr lang="en-US" sz="800" dirty="0">
                <a:latin typeface="Arial" pitchFamily="34" charset="0"/>
                <a:cs typeface="Arial" pitchFamily="34" charset="0"/>
              </a:rPr>
              <a:t>First ARPANET mailing list, </a:t>
            </a:r>
            <a:r>
              <a:rPr lang="en-US" sz="800" dirty="0" err="1">
                <a:latin typeface="Arial" pitchFamily="34" charset="0"/>
                <a:cs typeface="Arial" pitchFamily="34" charset="0"/>
              </a:rPr>
              <a:t>MsgGroup</a:t>
            </a:r>
            <a:r>
              <a:rPr lang="en-US" sz="800" dirty="0">
                <a:latin typeface="Arial" pitchFamily="34" charset="0"/>
                <a:cs typeface="Arial" pitchFamily="34" charset="0"/>
              </a:rPr>
              <a:t>, is created by Steve Walker. </a:t>
            </a:r>
            <a:r>
              <a:rPr lang="en-US" sz="800" dirty="0" err="1">
                <a:latin typeface="Arial" pitchFamily="34" charset="0"/>
                <a:cs typeface="Arial" pitchFamily="34" charset="0"/>
              </a:rPr>
              <a:t>Einar</a:t>
            </a:r>
            <a:r>
              <a:rPr lang="en-US" sz="800" dirty="0">
                <a:latin typeface="Arial" pitchFamily="34" charset="0"/>
                <a:cs typeface="Arial" pitchFamily="34" charset="0"/>
              </a:rPr>
              <a:t> </a:t>
            </a:r>
            <a:r>
              <a:rPr lang="en-US" sz="800" dirty="0" err="1">
                <a:latin typeface="Arial" pitchFamily="34" charset="0"/>
                <a:cs typeface="Arial" pitchFamily="34" charset="0"/>
              </a:rPr>
              <a:t>Stefferud</a:t>
            </a:r>
            <a:r>
              <a:rPr lang="en-US" sz="800" dirty="0">
                <a:latin typeface="Arial" pitchFamily="34" charset="0"/>
                <a:cs typeface="Arial" pitchFamily="34" charset="0"/>
              </a:rPr>
              <a:t> soon took over as moderator as the list was not automated at first. A science fiction list, SF-Lovers, was to become the most popular unofficial list in the early days.  John </a:t>
            </a:r>
            <a:r>
              <a:rPr lang="en-US" sz="800" dirty="0" err="1">
                <a:latin typeface="Arial" pitchFamily="34" charset="0"/>
                <a:cs typeface="Arial" pitchFamily="34" charset="0"/>
              </a:rPr>
              <a:t>Vittal</a:t>
            </a:r>
            <a:r>
              <a:rPr lang="en-US" sz="800" dirty="0">
                <a:latin typeface="Arial" pitchFamily="34" charset="0"/>
                <a:cs typeface="Arial" pitchFamily="34" charset="0"/>
              </a:rPr>
              <a:t> develops MSG, the first all-inclusive email program providing replying, forwarding, and filing capabilities. </a:t>
            </a:r>
          </a:p>
          <a:p>
            <a:pPr>
              <a:spcBef>
                <a:spcPts val="0"/>
              </a:spcBef>
            </a:pPr>
            <a:r>
              <a:rPr lang="en-US" sz="800" dirty="0">
                <a:latin typeface="Arial" pitchFamily="34" charset="0"/>
                <a:cs typeface="Arial" pitchFamily="34" charset="0"/>
              </a:rPr>
              <a:t>Satellite links cross two oceans (to Hawaii and UK) as the first TCP tests are run over them by Stanford, BBN, and UCL </a:t>
            </a:r>
          </a:p>
          <a:p>
            <a:pPr>
              <a:spcBef>
                <a:spcPts val="0"/>
              </a:spcBef>
            </a:pPr>
            <a:r>
              <a:rPr lang="en-US" sz="800" dirty="0">
                <a:latin typeface="Arial" pitchFamily="34" charset="0"/>
                <a:cs typeface="Arial" pitchFamily="34" charset="0"/>
              </a:rPr>
              <a:t>"Jargon File", by Raphael </a:t>
            </a:r>
            <a:r>
              <a:rPr lang="en-US" sz="800" dirty="0" err="1">
                <a:latin typeface="Arial" pitchFamily="34" charset="0"/>
                <a:cs typeface="Arial" pitchFamily="34" charset="0"/>
              </a:rPr>
              <a:t>Finkel</a:t>
            </a:r>
            <a:r>
              <a:rPr lang="en-US" sz="800" dirty="0">
                <a:latin typeface="Arial" pitchFamily="34" charset="0"/>
                <a:cs typeface="Arial" pitchFamily="34" charset="0"/>
              </a:rPr>
              <a:t> at SAIL, first released (:</a:t>
            </a:r>
            <a:r>
              <a:rPr lang="en-US" sz="800" dirty="0" err="1">
                <a:latin typeface="Arial" pitchFamily="34" charset="0"/>
                <a:cs typeface="Arial" pitchFamily="34" charset="0"/>
              </a:rPr>
              <a:t>esr</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Shockwave Rider by John Brunner (:</a:t>
            </a:r>
            <a:r>
              <a:rPr lang="en-US" sz="800" dirty="0" err="1">
                <a:latin typeface="Arial" pitchFamily="34" charset="0"/>
                <a:cs typeface="Arial" pitchFamily="34" charset="0"/>
              </a:rPr>
              <a:t>pds</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1976 </a:t>
            </a:r>
          </a:p>
          <a:p>
            <a:pPr>
              <a:spcBef>
                <a:spcPts val="0"/>
              </a:spcBef>
            </a:pPr>
            <a:r>
              <a:rPr lang="en-US" sz="800" dirty="0">
                <a:latin typeface="Arial" pitchFamily="34" charset="0"/>
                <a:cs typeface="Arial" pitchFamily="34" charset="0"/>
              </a:rPr>
              <a:t>Elizabeth II, Queen of the United Kingdom sends out an email in February from the Royal Signals and Radar Establishment (RSRE) in Malvern </a:t>
            </a:r>
          </a:p>
          <a:p>
            <a:pPr>
              <a:spcBef>
                <a:spcPts val="0"/>
              </a:spcBef>
            </a:pPr>
            <a:r>
              <a:rPr lang="en-US" sz="800" dirty="0">
                <a:latin typeface="Arial" pitchFamily="34" charset="0"/>
                <a:cs typeface="Arial" pitchFamily="34" charset="0"/>
              </a:rPr>
              <a:t>UUCP (Unix-to-Unix </a:t>
            </a:r>
            <a:r>
              <a:rPr lang="en-US" sz="800" dirty="0" err="1">
                <a:latin typeface="Arial" pitchFamily="34" charset="0"/>
                <a:cs typeface="Arial" pitchFamily="34" charset="0"/>
              </a:rPr>
              <a:t>CoPy</a:t>
            </a:r>
            <a:r>
              <a:rPr lang="en-US" sz="800" dirty="0">
                <a:latin typeface="Arial" pitchFamily="34" charset="0"/>
                <a:cs typeface="Arial" pitchFamily="34" charset="0"/>
              </a:rPr>
              <a:t>) developed at AT&amp;T Bell Labs and distributed with UNIX one year later.  Multiprocessing Pluribus IMPs are deployed </a:t>
            </a:r>
          </a:p>
          <a:p>
            <a:pPr>
              <a:spcBef>
                <a:spcPts val="0"/>
              </a:spcBef>
            </a:pPr>
            <a:r>
              <a:rPr lang="en-US" sz="800" dirty="0">
                <a:latin typeface="Arial" pitchFamily="34" charset="0"/>
                <a:cs typeface="Arial" pitchFamily="34" charset="0"/>
              </a:rPr>
              <a:t>1977 </a:t>
            </a:r>
          </a:p>
          <a:p>
            <a:pPr>
              <a:spcBef>
                <a:spcPts val="0"/>
              </a:spcBef>
            </a:pPr>
            <a:r>
              <a:rPr lang="en-US" sz="800" dirty="0">
                <a:latin typeface="Arial" pitchFamily="34" charset="0"/>
                <a:cs typeface="Arial" pitchFamily="34" charset="0"/>
              </a:rPr>
              <a:t>THEORYNET created by Larry </a:t>
            </a:r>
            <a:r>
              <a:rPr lang="en-US" sz="800" dirty="0" err="1">
                <a:latin typeface="Arial" pitchFamily="34" charset="0"/>
                <a:cs typeface="Arial" pitchFamily="34" charset="0"/>
              </a:rPr>
              <a:t>Landweber</a:t>
            </a:r>
            <a:r>
              <a:rPr lang="en-US" sz="800" dirty="0">
                <a:latin typeface="Arial" pitchFamily="34" charset="0"/>
                <a:cs typeface="Arial" pitchFamily="34" charset="0"/>
              </a:rPr>
              <a:t> at Univ of Wisconsin providing electronic mail to over 100 researchers in computer science (using a locally developed email system over TELENET) </a:t>
            </a:r>
          </a:p>
          <a:p>
            <a:pPr>
              <a:spcBef>
                <a:spcPts val="0"/>
              </a:spcBef>
            </a:pPr>
            <a:r>
              <a:rPr lang="en-US" sz="800" dirty="0">
                <a:latin typeface="Arial" pitchFamily="34" charset="0"/>
                <a:cs typeface="Arial" pitchFamily="34" charset="0"/>
              </a:rPr>
              <a:t>RFC 733: Mail specification </a:t>
            </a:r>
          </a:p>
          <a:p>
            <a:pPr>
              <a:spcBef>
                <a:spcPts val="0"/>
              </a:spcBef>
            </a:pPr>
            <a:r>
              <a:rPr lang="en-US" sz="800" dirty="0">
                <a:latin typeface="Arial" pitchFamily="34" charset="0"/>
                <a:cs typeface="Arial" pitchFamily="34" charset="0"/>
              </a:rPr>
              <a:t>Tymshare spins out Tymnet under pressure from TELENET. Both go on to develop X.25 protocol standard for virtual circuit style packet switching (:vgc:)  First demonstration of ARPANET/SF Bay Packet Radio Net/Atlantic SATNET operation of Internet protocols with BBN-supplied gateways in July (:vgc:) </a:t>
            </a:r>
          </a:p>
          <a:p>
            <a:pPr>
              <a:spcBef>
                <a:spcPts val="0"/>
              </a:spcBef>
            </a:pPr>
            <a:r>
              <a:rPr lang="en-US" sz="800" dirty="0">
                <a:latin typeface="Arial" pitchFamily="34" charset="0"/>
                <a:cs typeface="Arial" pitchFamily="34" charset="0"/>
              </a:rPr>
              <a:t>1978 </a:t>
            </a:r>
          </a:p>
          <a:p>
            <a:pPr>
              <a:spcBef>
                <a:spcPts val="0"/>
              </a:spcBef>
            </a:pPr>
            <a:r>
              <a:rPr lang="en-US" sz="800" dirty="0">
                <a:latin typeface="Arial" pitchFamily="34" charset="0"/>
                <a:cs typeface="Arial" pitchFamily="34" charset="0"/>
              </a:rPr>
              <a:t>TCP split into TCP and IP (March) </a:t>
            </a:r>
          </a:p>
          <a:p>
            <a:pPr>
              <a:spcBef>
                <a:spcPts val="0"/>
              </a:spcBef>
            </a:pPr>
            <a:r>
              <a:rPr lang="en-US" sz="800" dirty="0">
                <a:latin typeface="Arial" pitchFamily="34" charset="0"/>
                <a:cs typeface="Arial" pitchFamily="34" charset="0"/>
              </a:rPr>
              <a:t>RFC 748: TELNET RANDOMLY-LOSE Option </a:t>
            </a:r>
          </a:p>
          <a:p>
            <a:pPr>
              <a:spcBef>
                <a:spcPts val="0"/>
              </a:spcBef>
            </a:pPr>
            <a:r>
              <a:rPr lang="en-US" sz="800" dirty="0">
                <a:latin typeface="Arial" pitchFamily="34" charset="0"/>
                <a:cs typeface="Arial" pitchFamily="34" charset="0"/>
              </a:rPr>
              <a:t>1979 </a:t>
            </a:r>
          </a:p>
          <a:p>
            <a:pPr>
              <a:spcBef>
                <a:spcPts val="0"/>
              </a:spcBef>
            </a:pPr>
            <a:r>
              <a:rPr lang="en-US" sz="800" dirty="0">
                <a:latin typeface="Arial" pitchFamily="34" charset="0"/>
                <a:cs typeface="Arial" pitchFamily="34" charset="0"/>
              </a:rPr>
              <a:t>Meeting between Univ of Wisconsin, DARPA, National Science Foundation (NSF), and computer scientists from many universities to establish a Computer Science Department research computer network (organized by Larry </a:t>
            </a:r>
            <a:r>
              <a:rPr lang="en-US" sz="800" dirty="0" err="1">
                <a:latin typeface="Arial" pitchFamily="34" charset="0"/>
                <a:cs typeface="Arial" pitchFamily="34" charset="0"/>
              </a:rPr>
              <a:t>Landweber</a:t>
            </a:r>
            <a:r>
              <a:rPr lang="en-US" sz="800" dirty="0">
                <a:latin typeface="Arial" pitchFamily="34" charset="0"/>
                <a:cs typeface="Arial" pitchFamily="34" charset="0"/>
              </a:rPr>
              <a:t>).  USENET established using UUCP between Duke and UNC by Tom Truscott, Jim Ellis, and Steve </a:t>
            </a:r>
            <a:r>
              <a:rPr lang="en-US" sz="800" dirty="0" err="1">
                <a:latin typeface="Arial" pitchFamily="34" charset="0"/>
                <a:cs typeface="Arial" pitchFamily="34" charset="0"/>
              </a:rPr>
              <a:t>Bellovin</a:t>
            </a:r>
            <a:r>
              <a:rPr lang="en-US" sz="800" dirty="0">
                <a:latin typeface="Arial" pitchFamily="34" charset="0"/>
                <a:cs typeface="Arial" pitchFamily="34" charset="0"/>
              </a:rPr>
              <a:t>. All original groups were under net.* hierarchy. </a:t>
            </a:r>
          </a:p>
          <a:p>
            <a:pPr>
              <a:spcBef>
                <a:spcPts val="0"/>
              </a:spcBef>
            </a:pPr>
            <a:r>
              <a:rPr lang="en-US" sz="800" dirty="0">
                <a:latin typeface="Arial" pitchFamily="34" charset="0"/>
                <a:cs typeface="Arial" pitchFamily="34" charset="0"/>
              </a:rPr>
              <a:t>First MUD, MUD1, by Richard Bartle and Roy </a:t>
            </a:r>
            <a:r>
              <a:rPr lang="en-US" sz="800" dirty="0" err="1">
                <a:latin typeface="Arial" pitchFamily="34" charset="0"/>
                <a:cs typeface="Arial" pitchFamily="34" charset="0"/>
              </a:rPr>
              <a:t>Trubshaw</a:t>
            </a:r>
            <a:r>
              <a:rPr lang="en-US" sz="800" dirty="0">
                <a:latin typeface="Arial" pitchFamily="34" charset="0"/>
                <a:cs typeface="Arial" pitchFamily="34" charset="0"/>
              </a:rPr>
              <a:t> at U of Essex </a:t>
            </a:r>
          </a:p>
          <a:p>
            <a:pPr>
              <a:spcBef>
                <a:spcPts val="0"/>
              </a:spcBef>
            </a:pPr>
            <a:r>
              <a:rPr lang="en-US" sz="800" dirty="0">
                <a:latin typeface="Arial" pitchFamily="34" charset="0"/>
                <a:cs typeface="Arial" pitchFamily="34" charset="0"/>
              </a:rPr>
              <a:t>ARPA establishes the Internet Configuration Control Board (ICCB) </a:t>
            </a:r>
          </a:p>
          <a:p>
            <a:pPr>
              <a:spcBef>
                <a:spcPts val="0"/>
              </a:spcBef>
            </a:pPr>
            <a:r>
              <a:rPr lang="en-US" sz="800" dirty="0">
                <a:latin typeface="Arial" pitchFamily="34" charset="0"/>
                <a:cs typeface="Arial" pitchFamily="34" charset="0"/>
              </a:rPr>
              <a:t>Packet Radio Network (PRNET) experiment starts with DARPA funding. Most communications take place between mobile vans. ARPANET connection via SRI.  On April 12, Kevin </a:t>
            </a:r>
            <a:r>
              <a:rPr lang="en-US" sz="800" dirty="0" err="1">
                <a:latin typeface="Arial" pitchFamily="34" charset="0"/>
                <a:cs typeface="Arial" pitchFamily="34" charset="0"/>
              </a:rPr>
              <a:t>MacKenzie</a:t>
            </a:r>
            <a:r>
              <a:rPr lang="en-US" sz="800" dirty="0">
                <a:latin typeface="Arial" pitchFamily="34" charset="0"/>
                <a:cs typeface="Arial" pitchFamily="34" charset="0"/>
              </a:rPr>
              <a:t> emails the </a:t>
            </a:r>
            <a:r>
              <a:rPr lang="en-US" sz="800" dirty="0" err="1">
                <a:latin typeface="Arial" pitchFamily="34" charset="0"/>
                <a:cs typeface="Arial" pitchFamily="34" charset="0"/>
              </a:rPr>
              <a:t>MsgGroup</a:t>
            </a:r>
            <a:r>
              <a:rPr lang="en-US" sz="800" dirty="0">
                <a:latin typeface="Arial" pitchFamily="34" charset="0"/>
                <a:cs typeface="Arial" pitchFamily="34" charset="0"/>
              </a:rPr>
              <a:t> a suggestion of adding some emotion back into the dry text medium of email, such as -) for indicating a sentence was tongue-in-cheek. Though flamed by many at the time, emoticons became widely used </a:t>
            </a:r>
          </a:p>
          <a:p>
            <a:pPr>
              <a:spcBef>
                <a:spcPts val="0"/>
              </a:spcBef>
            </a:pPr>
            <a:r>
              <a:rPr lang="en-US" sz="800" dirty="0">
                <a:latin typeface="Arial" pitchFamily="34" charset="0"/>
                <a:cs typeface="Arial" pitchFamily="34" charset="0"/>
              </a:rPr>
              <a:t>1980s</a:t>
            </a:r>
          </a:p>
          <a:p>
            <a:pPr>
              <a:spcBef>
                <a:spcPts val="0"/>
              </a:spcBef>
            </a:pPr>
            <a:r>
              <a:rPr lang="en-US" sz="800" dirty="0">
                <a:latin typeface="Arial" pitchFamily="34" charset="0"/>
                <a:cs typeface="Arial" pitchFamily="34" charset="0"/>
              </a:rPr>
              <a:t>1980 </a:t>
            </a:r>
          </a:p>
          <a:p>
            <a:pPr>
              <a:spcBef>
                <a:spcPts val="0"/>
              </a:spcBef>
            </a:pPr>
            <a:r>
              <a:rPr lang="en-US" sz="800" dirty="0">
                <a:latin typeface="Arial" pitchFamily="34" charset="0"/>
                <a:cs typeface="Arial" pitchFamily="34" charset="0"/>
              </a:rPr>
              <a:t>ARPANET grinds to a complete halt on 27 October because of an accidentally-propagated status-message virus </a:t>
            </a:r>
          </a:p>
          <a:p>
            <a:pPr>
              <a:spcBef>
                <a:spcPts val="0"/>
              </a:spcBef>
            </a:pPr>
            <a:r>
              <a:rPr lang="en-US" sz="800" dirty="0">
                <a:latin typeface="Arial" pitchFamily="34" charset="0"/>
                <a:cs typeface="Arial" pitchFamily="34" charset="0"/>
              </a:rPr>
              <a:t>First C/30-based IMP at BBN </a:t>
            </a:r>
          </a:p>
          <a:p>
            <a:pPr>
              <a:spcBef>
                <a:spcPts val="0"/>
              </a:spcBef>
            </a:pPr>
            <a:r>
              <a:rPr lang="en-US" sz="800" dirty="0">
                <a:latin typeface="Arial" pitchFamily="34" charset="0"/>
                <a:cs typeface="Arial" pitchFamily="34" charset="0"/>
              </a:rPr>
              <a:t>1981 </a:t>
            </a:r>
          </a:p>
          <a:p>
            <a:pPr>
              <a:spcBef>
                <a:spcPts val="0"/>
              </a:spcBef>
            </a:pPr>
            <a:r>
              <a:rPr lang="en-US" sz="800" dirty="0">
                <a:latin typeface="Arial" pitchFamily="34" charset="0"/>
                <a:cs typeface="Arial" pitchFamily="34" charset="0"/>
              </a:rPr>
              <a:t>BITNET, the "Because It's Time </a:t>
            </a:r>
            <a:r>
              <a:rPr lang="en-US" sz="800" dirty="0" err="1">
                <a:latin typeface="Arial" pitchFamily="34" charset="0"/>
                <a:cs typeface="Arial" pitchFamily="34" charset="0"/>
              </a:rPr>
              <a:t>NETwork</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Started as a cooperative network at the City University of New York, with the first connection to Yale (:</a:t>
            </a:r>
            <a:r>
              <a:rPr lang="en-US" sz="800" dirty="0" err="1">
                <a:latin typeface="Arial" pitchFamily="34" charset="0"/>
                <a:cs typeface="Arial" pitchFamily="34" charset="0"/>
              </a:rPr>
              <a:t>feg</a:t>
            </a:r>
            <a:r>
              <a:rPr lang="en-US" sz="800" dirty="0">
                <a:latin typeface="Arial" pitchFamily="34" charset="0"/>
                <a:cs typeface="Arial" pitchFamily="34" charset="0"/>
              </a:rPr>
              <a:t>:)  Original acronym stood for 'There' instead of 'Time' in reference to the free NJE protocols provided with the IBM systems.  Provides electronic mail and listserv servers to distribute information, as well as file transfers </a:t>
            </a:r>
          </a:p>
          <a:p>
            <a:pPr>
              <a:spcBef>
                <a:spcPts val="0"/>
              </a:spcBef>
            </a:pPr>
            <a:r>
              <a:rPr lang="en-US" sz="800" dirty="0">
                <a:latin typeface="Arial" pitchFamily="34" charset="0"/>
                <a:cs typeface="Arial" pitchFamily="34" charset="0"/>
              </a:rPr>
              <a:t>CSNET (Computer Science </a:t>
            </a:r>
            <a:r>
              <a:rPr lang="en-US" sz="800" dirty="0" err="1">
                <a:latin typeface="Arial" pitchFamily="34" charset="0"/>
                <a:cs typeface="Arial" pitchFamily="34" charset="0"/>
              </a:rPr>
              <a:t>NETwork</a:t>
            </a:r>
            <a:r>
              <a:rPr lang="en-US" sz="800" dirty="0">
                <a:latin typeface="Arial" pitchFamily="34" charset="0"/>
                <a:cs typeface="Arial" pitchFamily="34" charset="0"/>
              </a:rPr>
              <a:t>) built by a collaboration of computer scientists and Univ of Delaware, Purdue Univ, Univ of Wisconsin, RAND.  Corporation and BBN through seed money granted by NSF to provide networking services (especially email) to university scientists with no access to ARPANET. CSNET later becomes known as the Computer and Science Network. (:</a:t>
            </a:r>
            <a:r>
              <a:rPr lang="en-US" sz="800" dirty="0" err="1">
                <a:latin typeface="Arial" pitchFamily="34" charset="0"/>
                <a:cs typeface="Arial" pitchFamily="34" charset="0"/>
              </a:rPr>
              <a:t>amk,lhl</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C/30 IMPs predominate the network; first C/30 TIP at SAC </a:t>
            </a:r>
          </a:p>
          <a:p>
            <a:pPr>
              <a:spcBef>
                <a:spcPts val="0"/>
              </a:spcBef>
            </a:pPr>
            <a:r>
              <a:rPr lang="en-US" sz="800" dirty="0" err="1">
                <a:latin typeface="Arial" pitchFamily="34" charset="0"/>
                <a:cs typeface="Arial" pitchFamily="34" charset="0"/>
              </a:rPr>
              <a:t>Minitel</a:t>
            </a:r>
            <a:r>
              <a:rPr lang="en-US" sz="800" dirty="0">
                <a:latin typeface="Arial" pitchFamily="34" charset="0"/>
                <a:cs typeface="Arial" pitchFamily="34" charset="0"/>
              </a:rPr>
              <a:t> (</a:t>
            </a:r>
            <a:r>
              <a:rPr lang="en-US" sz="800" dirty="0" err="1">
                <a:latin typeface="Arial" pitchFamily="34" charset="0"/>
                <a:cs typeface="Arial" pitchFamily="34" charset="0"/>
              </a:rPr>
              <a:t>Teletel</a:t>
            </a:r>
            <a:r>
              <a:rPr lang="en-US" sz="800" dirty="0">
                <a:latin typeface="Arial" pitchFamily="34" charset="0"/>
                <a:cs typeface="Arial" pitchFamily="34" charset="0"/>
              </a:rPr>
              <a:t>) is deployed across France by France Telecom. </a:t>
            </a:r>
          </a:p>
          <a:p>
            <a:pPr>
              <a:spcBef>
                <a:spcPts val="0"/>
              </a:spcBef>
            </a:pPr>
            <a:r>
              <a:rPr lang="en-US" sz="800" dirty="0">
                <a:latin typeface="Arial" pitchFamily="34" charset="0"/>
                <a:cs typeface="Arial" pitchFamily="34" charset="0"/>
              </a:rPr>
              <a:t>True Names by </a:t>
            </a:r>
            <a:r>
              <a:rPr lang="en-US" sz="800" dirty="0" err="1">
                <a:latin typeface="Arial" pitchFamily="34" charset="0"/>
                <a:cs typeface="Arial" pitchFamily="34" charset="0"/>
              </a:rPr>
              <a:t>Vernor</a:t>
            </a:r>
            <a:r>
              <a:rPr lang="en-US" sz="800" dirty="0">
                <a:latin typeface="Arial" pitchFamily="34" charset="0"/>
                <a:cs typeface="Arial" pitchFamily="34" charset="0"/>
              </a:rPr>
              <a:t> </a:t>
            </a:r>
            <a:r>
              <a:rPr lang="en-US" sz="800" dirty="0" err="1">
                <a:latin typeface="Arial" pitchFamily="34" charset="0"/>
                <a:cs typeface="Arial" pitchFamily="34" charset="0"/>
              </a:rPr>
              <a:t>Vinge</a:t>
            </a:r>
            <a:r>
              <a:rPr lang="en-US" sz="800" dirty="0">
                <a:latin typeface="Arial" pitchFamily="34" charset="0"/>
                <a:cs typeface="Arial" pitchFamily="34" charset="0"/>
              </a:rPr>
              <a:t> (:</a:t>
            </a:r>
            <a:r>
              <a:rPr lang="en-US" sz="800" dirty="0" err="1">
                <a:latin typeface="Arial" pitchFamily="34" charset="0"/>
                <a:cs typeface="Arial" pitchFamily="34" charset="0"/>
              </a:rPr>
              <a:t>pds</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RFC 801: NCP/TCP Transition Plan </a:t>
            </a:r>
          </a:p>
          <a:p>
            <a:pPr>
              <a:spcBef>
                <a:spcPts val="0"/>
              </a:spcBef>
            </a:pPr>
            <a:r>
              <a:rPr lang="en-US" sz="800" dirty="0">
                <a:latin typeface="Arial" pitchFamily="34" charset="0"/>
                <a:cs typeface="Arial" pitchFamily="34" charset="0"/>
              </a:rPr>
              <a:t>1982 </a:t>
            </a:r>
          </a:p>
          <a:p>
            <a:pPr>
              <a:spcBef>
                <a:spcPts val="0"/>
              </a:spcBef>
            </a:pPr>
            <a:r>
              <a:rPr lang="en-US" sz="800" dirty="0">
                <a:latin typeface="Arial" pitchFamily="34" charset="0"/>
                <a:cs typeface="Arial" pitchFamily="34" charset="0"/>
              </a:rPr>
              <a:t>Norway leaves network to become an Internet connection via TCP/IP over SATNET; UCL does the same </a:t>
            </a:r>
          </a:p>
          <a:p>
            <a:pPr>
              <a:spcBef>
                <a:spcPts val="0"/>
              </a:spcBef>
            </a:pPr>
            <a:r>
              <a:rPr lang="en-US" sz="800" dirty="0">
                <a:latin typeface="Arial" pitchFamily="34" charset="0"/>
                <a:cs typeface="Arial" pitchFamily="34" charset="0"/>
              </a:rPr>
              <a:t>DCA and ARPA establish the Transmission Control Protocol (TCP) and Internet Protocol (IP), as the protocol suite, commonly known as TCP/IP, for ARPANET. (:vgc:)  This leads to one of the first definitions of an "internet" as a connected set of networks, specifically those using TCP/IP, and "Internet" as connected TCP/IP internets. </a:t>
            </a:r>
          </a:p>
          <a:p>
            <a:pPr>
              <a:spcBef>
                <a:spcPts val="0"/>
              </a:spcBef>
            </a:pPr>
            <a:r>
              <a:rPr lang="en-US" sz="800" dirty="0">
                <a:latin typeface="Arial" pitchFamily="34" charset="0"/>
                <a:cs typeface="Arial" pitchFamily="34" charset="0"/>
              </a:rPr>
              <a:t>DoD declares TCP/IP suite to be standard for DoD (:vgc:) </a:t>
            </a:r>
          </a:p>
          <a:p>
            <a:pPr>
              <a:spcBef>
                <a:spcPts val="0"/>
              </a:spcBef>
            </a:pPr>
            <a:r>
              <a:rPr lang="en-US" sz="800" dirty="0" err="1">
                <a:latin typeface="Arial" pitchFamily="34" charset="0"/>
                <a:cs typeface="Arial" pitchFamily="34" charset="0"/>
              </a:rPr>
              <a:t>EUnet</a:t>
            </a:r>
            <a:r>
              <a:rPr lang="en-US" sz="800" dirty="0">
                <a:latin typeface="Arial" pitchFamily="34" charset="0"/>
                <a:cs typeface="Arial" pitchFamily="34" charset="0"/>
              </a:rPr>
              <a:t> (European UNIX Network) is created by EUUG to provide email and USENET services. (:</a:t>
            </a:r>
            <a:r>
              <a:rPr lang="en-US" sz="800" dirty="0" err="1">
                <a:latin typeface="Arial" pitchFamily="34" charset="0"/>
                <a:cs typeface="Arial" pitchFamily="34" charset="0"/>
              </a:rPr>
              <a:t>glg</a:t>
            </a:r>
            <a:r>
              <a:rPr lang="en-US" sz="800" dirty="0">
                <a:latin typeface="Arial" pitchFamily="34" charset="0"/>
                <a:cs typeface="Arial" pitchFamily="34" charset="0"/>
              </a:rPr>
              <a:t>:) original connections between the Netherlands, Denmark, Sweden, and UK </a:t>
            </a:r>
          </a:p>
          <a:p>
            <a:pPr>
              <a:spcBef>
                <a:spcPts val="0"/>
              </a:spcBef>
            </a:pPr>
            <a:r>
              <a:rPr lang="en-US" sz="800" dirty="0">
                <a:latin typeface="Arial" pitchFamily="34" charset="0"/>
                <a:cs typeface="Arial" pitchFamily="34" charset="0"/>
              </a:rPr>
              <a:t>Exterior Gateway Protocol (RFC 827) specification. EGP is used for gateways between networks. </a:t>
            </a:r>
          </a:p>
          <a:p>
            <a:pPr>
              <a:spcBef>
                <a:spcPts val="0"/>
              </a:spcBef>
            </a:pPr>
            <a:r>
              <a:rPr lang="en-US" sz="800" dirty="0">
                <a:latin typeface="Arial" pitchFamily="34" charset="0"/>
                <a:cs typeface="Arial" pitchFamily="34" charset="0"/>
              </a:rPr>
              <a:t>1983 </a:t>
            </a:r>
          </a:p>
          <a:p>
            <a:pPr>
              <a:spcBef>
                <a:spcPts val="0"/>
              </a:spcBef>
            </a:pPr>
            <a:r>
              <a:rPr lang="en-US" sz="800" dirty="0">
                <a:latin typeface="Arial" pitchFamily="34" charset="0"/>
                <a:cs typeface="Arial" pitchFamily="34" charset="0"/>
              </a:rPr>
              <a:t>Name server developed at Univ of Wisconsin, no longer requiring users to know the exact path to other systems.  Cutover from NCP to TCP/IP (1 January) No more Honeywell or Pluribus IMPs; TIPs replaced by TACs (terminal access controller) </a:t>
            </a:r>
          </a:p>
          <a:p>
            <a:pPr>
              <a:spcBef>
                <a:spcPts val="0"/>
              </a:spcBef>
            </a:pPr>
            <a:r>
              <a:rPr lang="en-US" sz="800" dirty="0">
                <a:latin typeface="Arial" pitchFamily="34" charset="0"/>
                <a:cs typeface="Arial" pitchFamily="34" charset="0"/>
              </a:rPr>
              <a:t>Stuttgart and Korea get connected </a:t>
            </a:r>
          </a:p>
          <a:p>
            <a:pPr>
              <a:spcBef>
                <a:spcPts val="0"/>
              </a:spcBef>
            </a:pPr>
            <a:r>
              <a:rPr lang="en-US" sz="800" dirty="0">
                <a:latin typeface="Arial" pitchFamily="34" charset="0"/>
                <a:cs typeface="Arial" pitchFamily="34" charset="0"/>
              </a:rPr>
              <a:t>Movement Information Net (MINET) started early in the year in Europe, connected to Internet in Sept CSNET / ARPANET gateway put in place </a:t>
            </a:r>
          </a:p>
          <a:p>
            <a:pPr>
              <a:spcBef>
                <a:spcPts val="0"/>
              </a:spcBef>
            </a:pPr>
            <a:r>
              <a:rPr lang="en-US" sz="800" dirty="0">
                <a:latin typeface="Arial" pitchFamily="34" charset="0"/>
                <a:cs typeface="Arial" pitchFamily="34" charset="0"/>
              </a:rPr>
              <a:t>ARPANET split into ARPANET and MILNET; the latter became integrated with the Defense Data Network created the previous year. 68 of the 113 existing nodes went to MILNET</a:t>
            </a:r>
          </a:p>
          <a:p>
            <a:pPr>
              <a:spcBef>
                <a:spcPts val="0"/>
              </a:spcBef>
            </a:pPr>
            <a:r>
              <a:rPr lang="en-US" sz="800" dirty="0">
                <a:latin typeface="Arial" pitchFamily="34" charset="0"/>
                <a:cs typeface="Arial" pitchFamily="34" charset="0"/>
              </a:rPr>
              <a:t>Desktop workstations come into being, many with Berkeley UNIX (4.2 BSD) which includes IP networking software (:</a:t>
            </a:r>
            <a:r>
              <a:rPr lang="en-US" sz="800" dirty="0" err="1">
                <a:latin typeface="Arial" pitchFamily="34" charset="0"/>
                <a:cs typeface="Arial" pitchFamily="34" charset="0"/>
              </a:rPr>
              <a:t>mpc</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Networking needs switch from having a single, large time sharing computer connected to the Internet at each site, to instead connecting entire local networks</a:t>
            </a:r>
          </a:p>
          <a:p>
            <a:pPr>
              <a:spcBef>
                <a:spcPts val="0"/>
              </a:spcBef>
            </a:pPr>
            <a:r>
              <a:rPr lang="en-US" sz="800" dirty="0">
                <a:latin typeface="Arial" pitchFamily="34" charset="0"/>
                <a:cs typeface="Arial" pitchFamily="34" charset="0"/>
              </a:rPr>
              <a:t>Internet Activities Board (IAB) established, replacing ICCB</a:t>
            </a:r>
          </a:p>
          <a:p>
            <a:pPr>
              <a:spcBef>
                <a:spcPts val="0"/>
              </a:spcBef>
            </a:pPr>
            <a:r>
              <a:rPr lang="en-US" sz="800" dirty="0">
                <a:latin typeface="Arial" pitchFamily="34" charset="0"/>
                <a:cs typeface="Arial" pitchFamily="34" charset="0"/>
              </a:rPr>
              <a:t>EARN (European Academic and Research Network) established. Very similar to the way BITNET works with a gateway funded by IBM </a:t>
            </a:r>
          </a:p>
          <a:p>
            <a:pPr>
              <a:spcBef>
                <a:spcPts val="0"/>
              </a:spcBef>
            </a:pPr>
            <a:r>
              <a:rPr lang="en-US" sz="800" dirty="0" err="1">
                <a:latin typeface="Arial" pitchFamily="34" charset="0"/>
                <a:cs typeface="Arial" pitchFamily="34" charset="0"/>
              </a:rPr>
              <a:t>FidoNet</a:t>
            </a:r>
            <a:r>
              <a:rPr lang="en-US" sz="800" dirty="0">
                <a:latin typeface="Arial" pitchFamily="34" charset="0"/>
                <a:cs typeface="Arial" pitchFamily="34" charset="0"/>
              </a:rPr>
              <a:t> developed by Tom Jennings </a:t>
            </a:r>
          </a:p>
          <a:p>
            <a:pPr>
              <a:spcBef>
                <a:spcPts val="0"/>
              </a:spcBef>
            </a:pPr>
            <a:r>
              <a:rPr lang="en-US" sz="800" dirty="0">
                <a:latin typeface="Arial" pitchFamily="34" charset="0"/>
                <a:cs typeface="Arial" pitchFamily="34" charset="0"/>
              </a:rPr>
              <a:t>1984 </a:t>
            </a:r>
          </a:p>
          <a:p>
            <a:pPr>
              <a:spcBef>
                <a:spcPts val="0"/>
              </a:spcBef>
            </a:pPr>
            <a:r>
              <a:rPr lang="en-US" sz="800" dirty="0">
                <a:latin typeface="Arial" pitchFamily="34" charset="0"/>
                <a:cs typeface="Arial" pitchFamily="34" charset="0"/>
              </a:rPr>
              <a:t> Domain Name System (DNS) introduced </a:t>
            </a:r>
          </a:p>
          <a:p>
            <a:pPr>
              <a:spcBef>
                <a:spcPts val="0"/>
              </a:spcBef>
            </a:pPr>
            <a:r>
              <a:rPr lang="en-US" sz="800" dirty="0">
                <a:latin typeface="Arial" pitchFamily="34" charset="0"/>
                <a:cs typeface="Arial" pitchFamily="34" charset="0"/>
              </a:rPr>
              <a:t> Number of hosts breaks 1,000 </a:t>
            </a:r>
          </a:p>
          <a:p>
            <a:pPr>
              <a:spcBef>
                <a:spcPts val="0"/>
              </a:spcBef>
            </a:pPr>
            <a:r>
              <a:rPr lang="en-US" sz="800" dirty="0">
                <a:latin typeface="Arial" pitchFamily="34" charset="0"/>
                <a:cs typeface="Arial" pitchFamily="34" charset="0"/>
              </a:rPr>
              <a:t> JUNET (Japan Unix Network) established using UUCP </a:t>
            </a:r>
          </a:p>
          <a:p>
            <a:pPr>
              <a:spcBef>
                <a:spcPts val="0"/>
              </a:spcBef>
            </a:pPr>
            <a:r>
              <a:rPr lang="en-US" sz="800" dirty="0">
                <a:latin typeface="Arial" pitchFamily="34" charset="0"/>
                <a:cs typeface="Arial" pitchFamily="34" charset="0"/>
              </a:rPr>
              <a:t> JANET (Joint Academic Network) established in the UK using the </a:t>
            </a:r>
            <a:r>
              <a:rPr lang="en-US" sz="800" dirty="0" err="1">
                <a:latin typeface="Arial" pitchFamily="34" charset="0"/>
                <a:cs typeface="Arial" pitchFamily="34" charset="0"/>
              </a:rPr>
              <a:t>Coloured</a:t>
            </a:r>
            <a:r>
              <a:rPr lang="en-US" sz="800" dirty="0">
                <a:latin typeface="Arial" pitchFamily="34" charset="0"/>
                <a:cs typeface="Arial" pitchFamily="34" charset="0"/>
              </a:rPr>
              <a:t>   Book protocols; previously </a:t>
            </a:r>
            <a:r>
              <a:rPr lang="en-US" sz="800" dirty="0" err="1">
                <a:latin typeface="Arial" pitchFamily="34" charset="0"/>
                <a:cs typeface="Arial" pitchFamily="34" charset="0"/>
              </a:rPr>
              <a:t>SERCnet</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Moderated newsgroups introduced on USENET (mod.*) </a:t>
            </a:r>
          </a:p>
          <a:p>
            <a:pPr>
              <a:spcBef>
                <a:spcPts val="0"/>
              </a:spcBef>
            </a:pPr>
            <a:r>
              <a:rPr lang="en-US" sz="800" dirty="0" err="1">
                <a:latin typeface="Arial" pitchFamily="34" charset="0"/>
                <a:cs typeface="Arial" pitchFamily="34" charset="0"/>
              </a:rPr>
              <a:t>Neuromancer</a:t>
            </a:r>
            <a:r>
              <a:rPr lang="en-US" sz="800" dirty="0">
                <a:latin typeface="Arial" pitchFamily="34" charset="0"/>
                <a:cs typeface="Arial" pitchFamily="34" charset="0"/>
              </a:rPr>
              <a:t> by William Gibson </a:t>
            </a:r>
          </a:p>
          <a:p>
            <a:pPr>
              <a:spcBef>
                <a:spcPts val="0"/>
              </a:spcBef>
            </a:pPr>
            <a:r>
              <a:rPr lang="en-US" sz="800" dirty="0">
                <a:latin typeface="Arial" pitchFamily="34" charset="0"/>
                <a:cs typeface="Arial" pitchFamily="34" charset="0"/>
              </a:rPr>
              <a:t>Canada begins a one-year effort to network its universities. The </a:t>
            </a:r>
            <a:r>
              <a:rPr lang="en-US" sz="800" dirty="0" err="1">
                <a:latin typeface="Arial" pitchFamily="34" charset="0"/>
                <a:cs typeface="Arial" pitchFamily="34" charset="0"/>
              </a:rPr>
              <a:t>NetNorth</a:t>
            </a:r>
            <a:r>
              <a:rPr lang="en-US" sz="800" dirty="0">
                <a:latin typeface="Arial" pitchFamily="34" charset="0"/>
                <a:cs typeface="Arial" pitchFamily="34" charset="0"/>
              </a:rPr>
              <a:t> Network is connected to BITNET in Ithaca from Toronto (:kf1:) </a:t>
            </a:r>
          </a:p>
          <a:p>
            <a:pPr>
              <a:spcBef>
                <a:spcPts val="0"/>
              </a:spcBef>
            </a:pPr>
            <a:r>
              <a:rPr lang="en-US" sz="800" dirty="0" err="1">
                <a:latin typeface="Arial" pitchFamily="34" charset="0"/>
                <a:cs typeface="Arial" pitchFamily="34" charset="0"/>
              </a:rPr>
              <a:t>Kremvax</a:t>
            </a:r>
            <a:r>
              <a:rPr lang="en-US" sz="800" dirty="0">
                <a:latin typeface="Arial" pitchFamily="34" charset="0"/>
                <a:cs typeface="Arial" pitchFamily="34" charset="0"/>
              </a:rPr>
              <a:t> message announcing USSR connectivity to USENET </a:t>
            </a:r>
          </a:p>
          <a:p>
            <a:pPr>
              <a:spcBef>
                <a:spcPts val="0"/>
              </a:spcBef>
            </a:pPr>
            <a:r>
              <a:rPr lang="en-US" sz="800" dirty="0">
                <a:latin typeface="Arial" pitchFamily="34" charset="0"/>
                <a:cs typeface="Arial" pitchFamily="34" charset="0"/>
              </a:rPr>
              <a:t>1985 </a:t>
            </a:r>
          </a:p>
          <a:p>
            <a:pPr>
              <a:spcBef>
                <a:spcPts val="0"/>
              </a:spcBef>
            </a:pPr>
            <a:r>
              <a:rPr lang="en-US" sz="800" dirty="0">
                <a:latin typeface="Arial" pitchFamily="34" charset="0"/>
                <a:cs typeface="Arial" pitchFamily="34" charset="0"/>
              </a:rPr>
              <a:t>Whole Earth '</a:t>
            </a:r>
            <a:r>
              <a:rPr lang="en-US" sz="800" dirty="0" err="1">
                <a:latin typeface="Arial" pitchFamily="34" charset="0"/>
                <a:cs typeface="Arial" pitchFamily="34" charset="0"/>
              </a:rPr>
              <a:t>Lectronic</a:t>
            </a:r>
            <a:r>
              <a:rPr lang="en-US" sz="800" dirty="0">
                <a:latin typeface="Arial" pitchFamily="34" charset="0"/>
                <a:cs typeface="Arial" pitchFamily="34" charset="0"/>
              </a:rPr>
              <a:t> Link (WELL) started </a:t>
            </a:r>
          </a:p>
          <a:p>
            <a:pPr>
              <a:spcBef>
                <a:spcPts val="0"/>
              </a:spcBef>
            </a:pPr>
            <a:r>
              <a:rPr lang="en-US" sz="800" dirty="0">
                <a:latin typeface="Arial" pitchFamily="34" charset="0"/>
                <a:cs typeface="Arial" pitchFamily="34" charset="0"/>
              </a:rPr>
              <a:t>Information Sciences Institute (ISI) at USC is given responsibility for DNS root management by DCA, and SRI for DNS NIC registrations </a:t>
            </a:r>
          </a:p>
          <a:p>
            <a:pPr>
              <a:spcBef>
                <a:spcPts val="0"/>
              </a:spcBef>
            </a:pPr>
            <a:r>
              <a:rPr lang="en-US" sz="800" dirty="0">
                <a:latin typeface="Arial" pitchFamily="34" charset="0"/>
                <a:cs typeface="Arial" pitchFamily="34" charset="0"/>
              </a:rPr>
              <a:t>Symbolics.com is assigned on 15 March to become the first registered domain. Other firsts: cmu.edu, purdue.edu, rice.edu, ucla.edu (April); css.gov (June);</a:t>
            </a:r>
          </a:p>
          <a:p>
            <a:pPr>
              <a:spcBef>
                <a:spcPts val="0"/>
              </a:spcBef>
            </a:pPr>
            <a:r>
              <a:rPr lang="en-US" sz="800" dirty="0">
                <a:latin typeface="Arial" pitchFamily="34" charset="0"/>
                <a:cs typeface="Arial" pitchFamily="34" charset="0"/>
              </a:rPr>
              <a:t>mitre.org, .</a:t>
            </a:r>
            <a:r>
              <a:rPr lang="en-US" sz="800" dirty="0" err="1">
                <a:latin typeface="Arial" pitchFamily="34" charset="0"/>
                <a:cs typeface="Arial" pitchFamily="34" charset="0"/>
              </a:rPr>
              <a:t>uk</a:t>
            </a:r>
            <a:r>
              <a:rPr lang="en-US" sz="800" dirty="0">
                <a:latin typeface="Arial" pitchFamily="34" charset="0"/>
                <a:cs typeface="Arial" pitchFamily="34" charset="0"/>
              </a:rPr>
              <a:t> (July) </a:t>
            </a:r>
          </a:p>
          <a:p>
            <a:pPr>
              <a:spcBef>
                <a:spcPts val="0"/>
              </a:spcBef>
            </a:pPr>
            <a:r>
              <a:rPr lang="en-US" sz="800" dirty="0">
                <a:latin typeface="Arial" pitchFamily="34" charset="0"/>
                <a:cs typeface="Arial" pitchFamily="34" charset="0"/>
              </a:rPr>
              <a:t>100 years to the day of the last spike being driven on the cross-Canada railroad, the last Canadian university is connected to </a:t>
            </a:r>
            <a:r>
              <a:rPr lang="en-US" sz="800" dirty="0" err="1">
                <a:latin typeface="Arial" pitchFamily="34" charset="0"/>
                <a:cs typeface="Arial" pitchFamily="34" charset="0"/>
              </a:rPr>
              <a:t>NetNorth</a:t>
            </a:r>
            <a:r>
              <a:rPr lang="en-US" sz="800" dirty="0">
                <a:latin typeface="Arial" pitchFamily="34" charset="0"/>
                <a:cs typeface="Arial" pitchFamily="34" charset="0"/>
              </a:rPr>
              <a:t> in a one year effort </a:t>
            </a:r>
            <a:r>
              <a:rPr lang="en-US" sz="800" dirty="0" err="1">
                <a:latin typeface="Arial" pitchFamily="34" charset="0"/>
                <a:cs typeface="Arial" pitchFamily="34" charset="0"/>
              </a:rPr>
              <a:t>tohave</a:t>
            </a:r>
            <a:r>
              <a:rPr lang="en-US" sz="800" dirty="0">
                <a:latin typeface="Arial" pitchFamily="34" charset="0"/>
                <a:cs typeface="Arial" pitchFamily="34" charset="0"/>
              </a:rPr>
              <a:t> coast-to-coast connectivity. (:kf1:) </a:t>
            </a:r>
          </a:p>
          <a:p>
            <a:pPr>
              <a:spcBef>
                <a:spcPts val="0"/>
              </a:spcBef>
            </a:pPr>
            <a:r>
              <a:rPr lang="en-US" sz="800" dirty="0">
                <a:latin typeface="Arial" pitchFamily="34" charset="0"/>
                <a:cs typeface="Arial" pitchFamily="34" charset="0"/>
              </a:rPr>
              <a:t>RFC 968: </a:t>
            </a:r>
            <a:r>
              <a:rPr lang="en-US" sz="800" dirty="0" err="1">
                <a:latin typeface="Arial" pitchFamily="34" charset="0"/>
                <a:cs typeface="Arial" pitchFamily="34" charset="0"/>
              </a:rPr>
              <a:t>'Twas</a:t>
            </a:r>
            <a:r>
              <a:rPr lang="en-US" sz="800" dirty="0">
                <a:latin typeface="Arial" pitchFamily="34" charset="0"/>
                <a:cs typeface="Arial" pitchFamily="34" charset="0"/>
              </a:rPr>
              <a:t> the Night Before Start-up </a:t>
            </a:r>
          </a:p>
          <a:p>
            <a:pPr>
              <a:spcBef>
                <a:spcPts val="0"/>
              </a:spcBef>
            </a:pPr>
            <a:r>
              <a:rPr lang="en-US" sz="800" dirty="0">
                <a:latin typeface="Arial" pitchFamily="34" charset="0"/>
                <a:cs typeface="Arial" pitchFamily="34" charset="0"/>
              </a:rPr>
              <a:t>1986 </a:t>
            </a:r>
          </a:p>
          <a:p>
            <a:pPr>
              <a:spcBef>
                <a:spcPts val="0"/>
              </a:spcBef>
            </a:pPr>
            <a:r>
              <a:rPr lang="en-US" sz="800" dirty="0">
                <a:latin typeface="Arial" pitchFamily="34" charset="0"/>
                <a:cs typeface="Arial" pitchFamily="34" charset="0"/>
              </a:rPr>
              <a:t> NSFNET created (backbone speed of 56Kbps) </a:t>
            </a:r>
          </a:p>
          <a:p>
            <a:pPr>
              <a:spcBef>
                <a:spcPts val="0"/>
              </a:spcBef>
            </a:pPr>
            <a:r>
              <a:rPr lang="en-US" sz="800" dirty="0">
                <a:latin typeface="Arial" pitchFamily="34" charset="0"/>
                <a:cs typeface="Arial" pitchFamily="34" charset="0"/>
              </a:rPr>
              <a:t> NSF establishes 5 super-computing centers to provide high-computing power for all (</a:t>
            </a:r>
            <a:r>
              <a:rPr lang="en-US" sz="800" dirty="0" err="1">
                <a:latin typeface="Arial" pitchFamily="34" charset="0"/>
                <a:cs typeface="Arial" pitchFamily="34" charset="0"/>
              </a:rPr>
              <a:t>JVNC@Princeton</a:t>
            </a:r>
            <a:r>
              <a:rPr lang="en-US" sz="800" dirty="0">
                <a:latin typeface="Arial" pitchFamily="34" charset="0"/>
                <a:cs typeface="Arial" pitchFamily="34" charset="0"/>
              </a:rPr>
              <a:t>, </a:t>
            </a:r>
            <a:r>
              <a:rPr lang="en-US" sz="800" dirty="0" err="1">
                <a:latin typeface="Arial" pitchFamily="34" charset="0"/>
                <a:cs typeface="Arial" pitchFamily="34" charset="0"/>
              </a:rPr>
              <a:t>PSC@Pittsburgh</a:t>
            </a:r>
            <a:r>
              <a:rPr lang="en-US" sz="800" dirty="0">
                <a:latin typeface="Arial" pitchFamily="34" charset="0"/>
                <a:cs typeface="Arial" pitchFamily="34" charset="0"/>
              </a:rPr>
              <a:t>, SDSC@UCSD, NCSA@UIUC, Theory </a:t>
            </a:r>
            <a:r>
              <a:rPr lang="en-US" sz="800" dirty="0" err="1">
                <a:latin typeface="Arial" pitchFamily="34" charset="0"/>
                <a:cs typeface="Arial" pitchFamily="34" charset="0"/>
              </a:rPr>
              <a:t>Center@Cornell</a:t>
            </a:r>
            <a:r>
              <a:rPr lang="en-US" sz="800" dirty="0">
                <a:latin typeface="Arial" pitchFamily="34" charset="0"/>
                <a:cs typeface="Arial" pitchFamily="34" charset="0"/>
              </a:rPr>
              <a:t>). This allows an explosion of connections, especially from universities. </a:t>
            </a:r>
          </a:p>
          <a:p>
            <a:pPr>
              <a:spcBef>
                <a:spcPts val="0"/>
              </a:spcBef>
            </a:pPr>
            <a:r>
              <a:rPr lang="en-US" sz="800" dirty="0">
                <a:latin typeface="Arial" pitchFamily="34" charset="0"/>
                <a:cs typeface="Arial" pitchFamily="34" charset="0"/>
              </a:rPr>
              <a:t>NSF-funded SDSCNET, JVNCNET, SURANET, and NYSERNET operational (:sw1:) </a:t>
            </a:r>
          </a:p>
          <a:p>
            <a:pPr>
              <a:spcBef>
                <a:spcPts val="0"/>
              </a:spcBef>
            </a:pPr>
            <a:r>
              <a:rPr lang="en-US" sz="800" dirty="0">
                <a:latin typeface="Arial" pitchFamily="34" charset="0"/>
                <a:cs typeface="Arial" pitchFamily="34" charset="0"/>
              </a:rPr>
              <a:t>Internet Engineering Task Force (IETF) and Internet Research Task Force (IRTF) comes into existence under the IAB. First IETF meeting held in January at</a:t>
            </a:r>
          </a:p>
          <a:p>
            <a:pPr>
              <a:spcBef>
                <a:spcPts val="0"/>
              </a:spcBef>
            </a:pPr>
            <a:r>
              <a:rPr lang="en-US" sz="800" dirty="0" err="1">
                <a:latin typeface="Arial" pitchFamily="34" charset="0"/>
                <a:cs typeface="Arial" pitchFamily="34" charset="0"/>
              </a:rPr>
              <a:t>Linkabit</a:t>
            </a:r>
            <a:r>
              <a:rPr lang="en-US" sz="800" dirty="0">
                <a:latin typeface="Arial" pitchFamily="34" charset="0"/>
                <a:cs typeface="Arial" pitchFamily="34" charset="0"/>
              </a:rPr>
              <a:t> in San Diego </a:t>
            </a:r>
          </a:p>
          <a:p>
            <a:pPr>
              <a:spcBef>
                <a:spcPts val="0"/>
              </a:spcBef>
            </a:pPr>
            <a:r>
              <a:rPr lang="en-US" sz="800" dirty="0">
                <a:latin typeface="Arial" pitchFamily="34" charset="0"/>
                <a:cs typeface="Arial" pitchFamily="34" charset="0"/>
              </a:rPr>
              <a:t>The first </a:t>
            </a:r>
            <a:r>
              <a:rPr lang="en-US" sz="800" dirty="0" err="1">
                <a:latin typeface="Arial" pitchFamily="34" charset="0"/>
                <a:cs typeface="Arial" pitchFamily="34" charset="0"/>
              </a:rPr>
              <a:t>Freenet</a:t>
            </a:r>
            <a:r>
              <a:rPr lang="en-US" sz="800" dirty="0">
                <a:latin typeface="Arial" pitchFamily="34" charset="0"/>
                <a:cs typeface="Arial" pitchFamily="34" charset="0"/>
              </a:rPr>
              <a:t> (Cleveland) comes on-line 16 July under the auspices of the Society for Public Access Computing (</a:t>
            </a:r>
            <a:r>
              <a:rPr lang="en-US" sz="800" dirty="0" err="1">
                <a:latin typeface="Arial" pitchFamily="34" charset="0"/>
                <a:cs typeface="Arial" pitchFamily="34" charset="0"/>
              </a:rPr>
              <a:t>SoPAC</a:t>
            </a:r>
            <a:r>
              <a:rPr lang="en-US" sz="800" dirty="0">
                <a:latin typeface="Arial" pitchFamily="34" charset="0"/>
                <a:cs typeface="Arial" pitchFamily="34" charset="0"/>
              </a:rPr>
              <a:t>). Later </a:t>
            </a:r>
            <a:r>
              <a:rPr lang="en-US" sz="800" dirty="0" err="1">
                <a:latin typeface="Arial" pitchFamily="34" charset="0"/>
                <a:cs typeface="Arial" pitchFamily="34" charset="0"/>
              </a:rPr>
              <a:t>Freenet</a:t>
            </a:r>
            <a:r>
              <a:rPr lang="en-US" sz="800" dirty="0">
                <a:latin typeface="Arial" pitchFamily="34" charset="0"/>
                <a:cs typeface="Arial" pitchFamily="34" charset="0"/>
              </a:rPr>
              <a:t> program management assumed by the National Public </a:t>
            </a:r>
            <a:r>
              <a:rPr lang="en-US" sz="800" dirty="0" err="1">
                <a:latin typeface="Arial" pitchFamily="34" charset="0"/>
                <a:cs typeface="Arial" pitchFamily="34" charset="0"/>
              </a:rPr>
              <a:t>Telecomputing</a:t>
            </a:r>
            <a:r>
              <a:rPr lang="en-US" sz="800" dirty="0">
                <a:latin typeface="Arial" pitchFamily="34" charset="0"/>
                <a:cs typeface="Arial" pitchFamily="34" charset="0"/>
              </a:rPr>
              <a:t> Network (NPTN) in 1989 (:sk2,rab:) </a:t>
            </a:r>
          </a:p>
          <a:p>
            <a:pPr>
              <a:spcBef>
                <a:spcPts val="0"/>
              </a:spcBef>
            </a:pPr>
            <a:r>
              <a:rPr lang="en-US" sz="800" dirty="0">
                <a:latin typeface="Arial" pitchFamily="34" charset="0"/>
                <a:cs typeface="Arial" pitchFamily="34" charset="0"/>
              </a:rPr>
              <a:t>Network News Transfer Protocol (NNTP) designed to enhance Usenet news performance over TCP/IP. </a:t>
            </a:r>
          </a:p>
          <a:p>
            <a:pPr>
              <a:spcBef>
                <a:spcPts val="0"/>
              </a:spcBef>
            </a:pPr>
            <a:r>
              <a:rPr lang="en-US" sz="800" dirty="0">
                <a:latin typeface="Arial" pitchFamily="34" charset="0"/>
                <a:cs typeface="Arial" pitchFamily="34" charset="0"/>
              </a:rPr>
              <a:t>Mail Exchanger (MX) records developed by Craig Partridge allow non-IP network hosts to have domain addresses. </a:t>
            </a:r>
          </a:p>
          <a:p>
            <a:pPr>
              <a:spcBef>
                <a:spcPts val="0"/>
              </a:spcBef>
            </a:pPr>
            <a:r>
              <a:rPr lang="en-US" sz="800" dirty="0">
                <a:latin typeface="Arial" pitchFamily="34" charset="0"/>
                <a:cs typeface="Arial" pitchFamily="34" charset="0"/>
              </a:rPr>
              <a:t>The great USENET name change; moderated newsgroups changed in 1987. </a:t>
            </a:r>
          </a:p>
          <a:p>
            <a:pPr>
              <a:spcBef>
                <a:spcPts val="0"/>
              </a:spcBef>
            </a:pPr>
            <a:r>
              <a:rPr lang="en-US" sz="800" dirty="0">
                <a:latin typeface="Arial" pitchFamily="34" charset="0"/>
                <a:cs typeface="Arial" pitchFamily="34" charset="0"/>
              </a:rPr>
              <a:t>BARRNET (Bay Area Regional Research Network) established using high speed links. Operational in 1987. </a:t>
            </a:r>
          </a:p>
          <a:p>
            <a:pPr>
              <a:spcBef>
                <a:spcPts val="0"/>
              </a:spcBef>
            </a:pPr>
            <a:r>
              <a:rPr lang="en-US" sz="800" dirty="0">
                <a:latin typeface="Arial" pitchFamily="34" charset="0"/>
                <a:cs typeface="Arial" pitchFamily="34" charset="0"/>
              </a:rPr>
              <a:t>New England gets cut off from the Net as AT&amp;T suffers a fiber optics cable break between Newark/NJ and White Plains/NY. Yes, all seven New England</a:t>
            </a:r>
          </a:p>
          <a:p>
            <a:pPr>
              <a:spcBef>
                <a:spcPts val="0"/>
              </a:spcBef>
            </a:pPr>
            <a:r>
              <a:rPr lang="en-US" sz="800" dirty="0">
                <a:latin typeface="Arial" pitchFamily="34" charset="0"/>
                <a:cs typeface="Arial" pitchFamily="34" charset="0"/>
              </a:rPr>
              <a:t>ARPANET trunk lines were in the one severed cable. Outage took place between 1:11 and 12:11 EST on 12 December </a:t>
            </a:r>
          </a:p>
          <a:p>
            <a:pPr>
              <a:spcBef>
                <a:spcPts val="0"/>
              </a:spcBef>
            </a:pPr>
            <a:r>
              <a:rPr lang="en-US" sz="800" dirty="0">
                <a:latin typeface="Arial" pitchFamily="34" charset="0"/>
                <a:cs typeface="Arial" pitchFamily="34" charset="0"/>
              </a:rPr>
              <a:t>1987 </a:t>
            </a:r>
          </a:p>
          <a:p>
            <a:pPr>
              <a:spcBef>
                <a:spcPts val="0"/>
              </a:spcBef>
            </a:pPr>
            <a:r>
              <a:rPr lang="en-US" sz="800" dirty="0">
                <a:latin typeface="Arial" pitchFamily="34" charset="0"/>
                <a:cs typeface="Arial" pitchFamily="34" charset="0"/>
              </a:rPr>
              <a:t> NSF signs a cooperative agreement to manage the NSFNET backbone with Merit Network, Inc. (IBM and MCI involvement was through an agreement with  Merit). Merit, IBM, and MCI later founded ANS. </a:t>
            </a:r>
          </a:p>
          <a:p>
            <a:pPr>
              <a:spcBef>
                <a:spcPts val="0"/>
              </a:spcBef>
            </a:pPr>
            <a:r>
              <a:rPr lang="en-US" sz="800" dirty="0">
                <a:latin typeface="Arial" pitchFamily="34" charset="0"/>
                <a:cs typeface="Arial" pitchFamily="34" charset="0"/>
              </a:rPr>
              <a:t>UUNET is founded with </a:t>
            </a:r>
            <a:r>
              <a:rPr lang="en-US" sz="800" dirty="0" err="1">
                <a:latin typeface="Arial" pitchFamily="34" charset="0"/>
                <a:cs typeface="Arial" pitchFamily="34" charset="0"/>
              </a:rPr>
              <a:t>Usenix</a:t>
            </a:r>
            <a:r>
              <a:rPr lang="en-US" sz="800" dirty="0">
                <a:latin typeface="Arial" pitchFamily="34" charset="0"/>
                <a:cs typeface="Arial" pitchFamily="34" charset="0"/>
              </a:rPr>
              <a:t> funds to provide commercial UUCP and Usenet access. Originally an experiment by Rick Adams and Mike O'Dell </a:t>
            </a:r>
          </a:p>
          <a:p>
            <a:pPr>
              <a:spcBef>
                <a:spcPts val="0"/>
              </a:spcBef>
            </a:pPr>
            <a:r>
              <a:rPr lang="en-US" sz="800" dirty="0">
                <a:latin typeface="Arial" pitchFamily="34" charset="0"/>
                <a:cs typeface="Arial" pitchFamily="34" charset="0"/>
              </a:rPr>
              <a:t>First TCP/IP Interoperability Conference (March), name changed in 1988 to INTEROP </a:t>
            </a:r>
          </a:p>
          <a:p>
            <a:pPr>
              <a:spcBef>
                <a:spcPts val="0"/>
              </a:spcBef>
            </a:pPr>
            <a:r>
              <a:rPr lang="en-US" sz="800" dirty="0">
                <a:latin typeface="Arial" pitchFamily="34" charset="0"/>
                <a:cs typeface="Arial" pitchFamily="34" charset="0"/>
              </a:rPr>
              <a:t>Email link established between Germany and China using CSNET protocols, with the first message from China sent on 20 September. (:wz1:) </a:t>
            </a:r>
          </a:p>
          <a:p>
            <a:pPr>
              <a:spcBef>
                <a:spcPts val="0"/>
              </a:spcBef>
            </a:pPr>
            <a:r>
              <a:rPr lang="en-US" sz="800" dirty="0">
                <a:latin typeface="Arial" pitchFamily="34" charset="0"/>
                <a:cs typeface="Arial" pitchFamily="34" charset="0"/>
              </a:rPr>
              <a:t>1000th RFC: "Request For Comments reference guide" </a:t>
            </a:r>
          </a:p>
          <a:p>
            <a:pPr>
              <a:spcBef>
                <a:spcPts val="0"/>
              </a:spcBef>
            </a:pPr>
            <a:r>
              <a:rPr lang="en-US" sz="800" dirty="0">
                <a:latin typeface="Arial" pitchFamily="34" charset="0"/>
                <a:cs typeface="Arial" pitchFamily="34" charset="0"/>
              </a:rPr>
              <a:t> Number of hosts breaks 10,000 </a:t>
            </a:r>
          </a:p>
          <a:p>
            <a:pPr>
              <a:spcBef>
                <a:spcPts val="0"/>
              </a:spcBef>
            </a:pPr>
            <a:r>
              <a:rPr lang="en-US" sz="800" dirty="0">
                <a:latin typeface="Arial" pitchFamily="34" charset="0"/>
                <a:cs typeface="Arial" pitchFamily="34" charset="0"/>
              </a:rPr>
              <a:t> Number of BITNET hosts breaks 1,000 </a:t>
            </a:r>
          </a:p>
          <a:p>
            <a:pPr>
              <a:spcBef>
                <a:spcPts val="0"/>
              </a:spcBef>
            </a:pPr>
            <a:r>
              <a:rPr lang="en-US" sz="800" dirty="0">
                <a:latin typeface="Arial" pitchFamily="34" charset="0"/>
                <a:cs typeface="Arial" pitchFamily="34" charset="0"/>
              </a:rPr>
              <a:t>1988 </a:t>
            </a:r>
          </a:p>
          <a:p>
            <a:pPr>
              <a:spcBef>
                <a:spcPts val="0"/>
              </a:spcBef>
            </a:pPr>
            <a:r>
              <a:rPr lang="en-US" sz="800" dirty="0">
                <a:latin typeface="Arial" pitchFamily="34" charset="0"/>
                <a:cs typeface="Arial" pitchFamily="34" charset="0"/>
              </a:rPr>
              <a:t> 2 November - Internet worm burrows through the Net, affecting ~6,000 of the 60,000 hosts on the Internet (:ph1:) </a:t>
            </a:r>
          </a:p>
          <a:p>
            <a:pPr>
              <a:spcBef>
                <a:spcPts val="0"/>
              </a:spcBef>
            </a:pPr>
            <a:r>
              <a:rPr lang="en-US" sz="800" dirty="0">
                <a:latin typeface="Arial" pitchFamily="34" charset="0"/>
                <a:cs typeface="Arial" pitchFamily="34" charset="0"/>
              </a:rPr>
              <a:t>CERT (Computer Emergency Response Team) formed by DARPA in response to the needs exhibited during the Morris worm incident. The worm is the only advisory issued this year. </a:t>
            </a:r>
          </a:p>
          <a:p>
            <a:pPr>
              <a:spcBef>
                <a:spcPts val="0"/>
              </a:spcBef>
            </a:pPr>
            <a:r>
              <a:rPr lang="en-US" sz="800" dirty="0">
                <a:latin typeface="Arial" pitchFamily="34" charset="0"/>
                <a:cs typeface="Arial" pitchFamily="34" charset="0"/>
              </a:rPr>
              <a:t>DoD chooses to adopt OSI and sees use of TCP/IP as an interim. US Government OSI Profile (GOSIP) defines the set of protocols to be supported by</a:t>
            </a:r>
          </a:p>
          <a:p>
            <a:pPr>
              <a:spcBef>
                <a:spcPts val="0"/>
              </a:spcBef>
            </a:pPr>
            <a:r>
              <a:rPr lang="en-US" sz="800" dirty="0">
                <a:latin typeface="Arial" pitchFamily="34" charset="0"/>
                <a:cs typeface="Arial" pitchFamily="34" charset="0"/>
              </a:rPr>
              <a:t>Government purchased products (:</a:t>
            </a:r>
            <a:r>
              <a:rPr lang="en-US" sz="800" dirty="0" err="1">
                <a:latin typeface="Arial" pitchFamily="34" charset="0"/>
                <a:cs typeface="Arial" pitchFamily="34" charset="0"/>
              </a:rPr>
              <a:t>gck</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Los </a:t>
            </a:r>
            <a:r>
              <a:rPr lang="en-US" sz="800" dirty="0" err="1">
                <a:latin typeface="Arial" pitchFamily="34" charset="0"/>
                <a:cs typeface="Arial" pitchFamily="34" charset="0"/>
              </a:rPr>
              <a:t>Nettos</a:t>
            </a:r>
            <a:r>
              <a:rPr lang="en-US" sz="800" dirty="0">
                <a:latin typeface="Arial" pitchFamily="34" charset="0"/>
                <a:cs typeface="Arial" pitchFamily="34" charset="0"/>
              </a:rPr>
              <a:t> network created with no federal funding, instead supported by regional members (founding: Caltech, TIS, UCLA, USC, ISI). </a:t>
            </a:r>
          </a:p>
          <a:p>
            <a:pPr>
              <a:spcBef>
                <a:spcPts val="0"/>
              </a:spcBef>
            </a:pPr>
            <a:r>
              <a:rPr lang="en-US" sz="800" dirty="0">
                <a:latin typeface="Arial" pitchFamily="34" charset="0"/>
                <a:cs typeface="Arial" pitchFamily="34" charset="0"/>
              </a:rPr>
              <a:t>NSFNET backbone upgraded to T1 (1.544Mbps)</a:t>
            </a:r>
          </a:p>
          <a:p>
            <a:pPr>
              <a:spcBef>
                <a:spcPts val="0"/>
              </a:spcBef>
            </a:pPr>
            <a:r>
              <a:rPr lang="en-US" sz="800" dirty="0" err="1">
                <a:latin typeface="Arial" pitchFamily="34" charset="0"/>
                <a:cs typeface="Arial" pitchFamily="34" charset="0"/>
              </a:rPr>
              <a:t>CERFnet</a:t>
            </a:r>
            <a:r>
              <a:rPr lang="en-US" sz="800" dirty="0">
                <a:latin typeface="Arial" pitchFamily="34" charset="0"/>
                <a:cs typeface="Arial" pitchFamily="34" charset="0"/>
              </a:rPr>
              <a:t> (California Education and Research Federation network) founded by Susan Estrada. </a:t>
            </a:r>
          </a:p>
          <a:p>
            <a:pPr>
              <a:spcBef>
                <a:spcPts val="0"/>
              </a:spcBef>
            </a:pPr>
            <a:r>
              <a:rPr lang="en-US" sz="800" dirty="0">
                <a:latin typeface="Arial" pitchFamily="34" charset="0"/>
                <a:cs typeface="Arial" pitchFamily="34" charset="0"/>
              </a:rPr>
              <a:t>Internet Assigned Numbers Authority (IANA) established in December with Jon </a:t>
            </a:r>
            <a:r>
              <a:rPr lang="en-US" sz="800" dirty="0" err="1">
                <a:latin typeface="Arial" pitchFamily="34" charset="0"/>
                <a:cs typeface="Arial" pitchFamily="34" charset="0"/>
              </a:rPr>
              <a:t>Postel</a:t>
            </a:r>
            <a:r>
              <a:rPr lang="en-US" sz="800" dirty="0">
                <a:latin typeface="Arial" pitchFamily="34" charset="0"/>
                <a:cs typeface="Arial" pitchFamily="34" charset="0"/>
              </a:rPr>
              <a:t> as its Director. </a:t>
            </a:r>
            <a:r>
              <a:rPr lang="en-US" sz="800" dirty="0" err="1">
                <a:latin typeface="Arial" pitchFamily="34" charset="0"/>
                <a:cs typeface="Arial" pitchFamily="34" charset="0"/>
              </a:rPr>
              <a:t>Postel</a:t>
            </a:r>
            <a:r>
              <a:rPr lang="en-US" sz="800" dirty="0">
                <a:latin typeface="Arial" pitchFamily="34" charset="0"/>
                <a:cs typeface="Arial" pitchFamily="34" charset="0"/>
              </a:rPr>
              <a:t> was also the RFC Editor and US Domain registrar for many years. </a:t>
            </a:r>
          </a:p>
          <a:p>
            <a:pPr>
              <a:spcBef>
                <a:spcPts val="0"/>
              </a:spcBef>
            </a:pPr>
            <a:r>
              <a:rPr lang="en-US" sz="800" dirty="0">
                <a:latin typeface="Arial" pitchFamily="34" charset="0"/>
                <a:cs typeface="Arial" pitchFamily="34" charset="0"/>
              </a:rPr>
              <a:t>Internet Relay Chat (IRC) developed by </a:t>
            </a:r>
            <a:r>
              <a:rPr lang="en-US" sz="800" dirty="0" err="1">
                <a:latin typeface="Arial" pitchFamily="34" charset="0"/>
                <a:cs typeface="Arial" pitchFamily="34" charset="0"/>
              </a:rPr>
              <a:t>Jarkko</a:t>
            </a:r>
            <a:r>
              <a:rPr lang="en-US" sz="800" dirty="0">
                <a:latin typeface="Arial" pitchFamily="34" charset="0"/>
                <a:cs typeface="Arial" pitchFamily="34" charset="0"/>
              </a:rPr>
              <a:t> </a:t>
            </a:r>
            <a:r>
              <a:rPr lang="en-US" sz="800" dirty="0" err="1">
                <a:latin typeface="Arial" pitchFamily="34" charset="0"/>
                <a:cs typeface="Arial" pitchFamily="34" charset="0"/>
              </a:rPr>
              <a:t>Oikarinen</a:t>
            </a:r>
            <a:r>
              <a:rPr lang="en-US" sz="800" dirty="0">
                <a:latin typeface="Arial" pitchFamily="34" charset="0"/>
                <a:cs typeface="Arial" pitchFamily="34" charset="0"/>
              </a:rPr>
              <a:t> (:</a:t>
            </a:r>
            <a:r>
              <a:rPr lang="en-US" sz="800" dirty="0" err="1">
                <a:latin typeface="Arial" pitchFamily="34" charset="0"/>
                <a:cs typeface="Arial" pitchFamily="34" charset="0"/>
              </a:rPr>
              <a:t>zby</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First Canadian </a:t>
            </a:r>
            <a:r>
              <a:rPr lang="en-US" sz="800" dirty="0" err="1">
                <a:latin typeface="Arial" pitchFamily="34" charset="0"/>
                <a:cs typeface="Arial" pitchFamily="34" charset="0"/>
              </a:rPr>
              <a:t>regionals</a:t>
            </a:r>
            <a:r>
              <a:rPr lang="en-US" sz="800" dirty="0">
                <a:latin typeface="Arial" pitchFamily="34" charset="0"/>
                <a:cs typeface="Arial" pitchFamily="34" charset="0"/>
              </a:rPr>
              <a:t> join NSFNET: </a:t>
            </a:r>
            <a:r>
              <a:rPr lang="en-US" sz="800" dirty="0" err="1">
                <a:latin typeface="Arial" pitchFamily="34" charset="0"/>
                <a:cs typeface="Arial" pitchFamily="34" charset="0"/>
              </a:rPr>
              <a:t>ONet</a:t>
            </a:r>
            <a:r>
              <a:rPr lang="en-US" sz="800" dirty="0">
                <a:latin typeface="Arial" pitchFamily="34" charset="0"/>
                <a:cs typeface="Arial" pitchFamily="34" charset="0"/>
              </a:rPr>
              <a:t> via Cornell, RISQ via Princeton, </a:t>
            </a:r>
            <a:r>
              <a:rPr lang="en-US" sz="800" dirty="0" err="1">
                <a:latin typeface="Arial" pitchFamily="34" charset="0"/>
                <a:cs typeface="Arial" pitchFamily="34" charset="0"/>
              </a:rPr>
              <a:t>BCnet</a:t>
            </a:r>
            <a:r>
              <a:rPr lang="en-US" sz="800" dirty="0">
                <a:latin typeface="Arial" pitchFamily="34" charset="0"/>
                <a:cs typeface="Arial" pitchFamily="34" charset="0"/>
              </a:rPr>
              <a:t> via Univ of Washington (:ec1:) </a:t>
            </a:r>
          </a:p>
          <a:p>
            <a:pPr>
              <a:spcBef>
                <a:spcPts val="0"/>
              </a:spcBef>
            </a:pPr>
            <a:r>
              <a:rPr lang="en-US" sz="800" dirty="0" err="1">
                <a:latin typeface="Arial" pitchFamily="34" charset="0"/>
                <a:cs typeface="Arial" pitchFamily="34" charset="0"/>
              </a:rPr>
              <a:t>FidoNet</a:t>
            </a:r>
            <a:r>
              <a:rPr lang="en-US" sz="800" dirty="0">
                <a:latin typeface="Arial" pitchFamily="34" charset="0"/>
                <a:cs typeface="Arial" pitchFamily="34" charset="0"/>
              </a:rPr>
              <a:t> gets connected to the Net, enabling the exchange of email and news (:tp1:) </a:t>
            </a:r>
          </a:p>
          <a:p>
            <a:pPr>
              <a:spcBef>
                <a:spcPts val="0"/>
              </a:spcBef>
            </a:pPr>
            <a:r>
              <a:rPr lang="en-US" sz="800" dirty="0">
                <a:latin typeface="Arial" pitchFamily="34" charset="0"/>
                <a:cs typeface="Arial" pitchFamily="34" charset="0"/>
              </a:rPr>
              <a:t>The first multicast tunnel is established between Stanford and BBN in the Summer of 1988. </a:t>
            </a:r>
          </a:p>
          <a:p>
            <a:pPr>
              <a:spcBef>
                <a:spcPts val="0"/>
              </a:spcBef>
            </a:pPr>
            <a:r>
              <a:rPr lang="en-US" sz="800" dirty="0">
                <a:latin typeface="Arial" pitchFamily="34" charset="0"/>
                <a:cs typeface="Arial" pitchFamily="34" charset="0"/>
              </a:rPr>
              <a:t>Countries connecting to NSFNET: Canada (CA), Denmark (DK), Finland (FI), France (FR), Iceland (IS), Norway (NO), Sweden (SE) </a:t>
            </a:r>
          </a:p>
          <a:p>
            <a:pPr>
              <a:spcBef>
                <a:spcPts val="0"/>
              </a:spcBef>
            </a:pPr>
            <a:r>
              <a:rPr lang="en-US" sz="800" dirty="0">
                <a:latin typeface="Arial" pitchFamily="34" charset="0"/>
                <a:cs typeface="Arial" pitchFamily="34" charset="0"/>
              </a:rPr>
              <a:t>1989 </a:t>
            </a:r>
          </a:p>
          <a:p>
            <a:pPr>
              <a:spcBef>
                <a:spcPts val="0"/>
              </a:spcBef>
            </a:pPr>
            <a:r>
              <a:rPr lang="en-US" sz="800" dirty="0">
                <a:latin typeface="Arial" pitchFamily="34" charset="0"/>
                <a:cs typeface="Arial" pitchFamily="34" charset="0"/>
              </a:rPr>
              <a:t>Number of hosts breaks 100,000 </a:t>
            </a:r>
          </a:p>
          <a:p>
            <a:pPr>
              <a:spcBef>
                <a:spcPts val="0"/>
              </a:spcBef>
            </a:pPr>
            <a:r>
              <a:rPr lang="en-US" sz="800" dirty="0">
                <a:latin typeface="Arial" pitchFamily="34" charset="0"/>
                <a:cs typeface="Arial" pitchFamily="34" charset="0"/>
              </a:rPr>
              <a:t>RIPE (</a:t>
            </a:r>
            <a:r>
              <a:rPr lang="en-US" sz="800" dirty="0" err="1">
                <a:latin typeface="Arial" pitchFamily="34" charset="0"/>
                <a:cs typeface="Arial" pitchFamily="34" charset="0"/>
              </a:rPr>
              <a:t>Reseaux</a:t>
            </a:r>
            <a:r>
              <a:rPr lang="en-US" sz="800" dirty="0">
                <a:latin typeface="Arial" pitchFamily="34" charset="0"/>
                <a:cs typeface="Arial" pitchFamily="34" charset="0"/>
              </a:rPr>
              <a:t> IP </a:t>
            </a:r>
            <a:r>
              <a:rPr lang="en-US" sz="800" dirty="0" err="1">
                <a:latin typeface="Arial" pitchFamily="34" charset="0"/>
                <a:cs typeface="Arial" pitchFamily="34" charset="0"/>
              </a:rPr>
              <a:t>Europeens</a:t>
            </a:r>
            <a:r>
              <a:rPr lang="en-US" sz="800" dirty="0">
                <a:latin typeface="Arial" pitchFamily="34" charset="0"/>
                <a:cs typeface="Arial" pitchFamily="34" charset="0"/>
              </a:rPr>
              <a:t>) formed (by European service providers) to ensure the necessary administrative and technical coordination to allow the operation of the pan-European IP Network. (:</a:t>
            </a:r>
            <a:r>
              <a:rPr lang="en-US" sz="800" dirty="0" err="1">
                <a:latin typeface="Arial" pitchFamily="34" charset="0"/>
                <a:cs typeface="Arial" pitchFamily="34" charset="0"/>
              </a:rPr>
              <a:t>glg</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First relays between a commercial electronic mail carrier and the Internet: MCI Mail through the Corporation for the National Research Initiative (CNRI), and</a:t>
            </a:r>
          </a:p>
          <a:p>
            <a:pPr>
              <a:spcBef>
                <a:spcPts val="0"/>
              </a:spcBef>
            </a:pPr>
            <a:r>
              <a:rPr lang="en-US" sz="800" dirty="0" err="1">
                <a:latin typeface="Arial" pitchFamily="34" charset="0"/>
                <a:cs typeface="Arial" pitchFamily="34" charset="0"/>
              </a:rPr>
              <a:t>Compuserve</a:t>
            </a:r>
            <a:r>
              <a:rPr lang="en-US" sz="800" dirty="0">
                <a:latin typeface="Arial" pitchFamily="34" charset="0"/>
                <a:cs typeface="Arial" pitchFamily="34" charset="0"/>
              </a:rPr>
              <a:t> through Ohio State Univ (:jg1,ph1:) </a:t>
            </a:r>
          </a:p>
          <a:p>
            <a:pPr>
              <a:spcBef>
                <a:spcPts val="0"/>
              </a:spcBef>
            </a:pPr>
            <a:r>
              <a:rPr lang="en-US" sz="800" dirty="0">
                <a:latin typeface="Arial" pitchFamily="34" charset="0"/>
                <a:cs typeface="Arial" pitchFamily="34" charset="0"/>
              </a:rPr>
              <a:t>Corporation for Research and Education Networking (CREN) is formed by merging CSNET into BITNET (August) </a:t>
            </a:r>
          </a:p>
          <a:p>
            <a:pPr>
              <a:spcBef>
                <a:spcPts val="0"/>
              </a:spcBef>
            </a:pPr>
            <a:r>
              <a:rPr lang="en-US" sz="800" dirty="0">
                <a:latin typeface="Arial" pitchFamily="34" charset="0"/>
                <a:cs typeface="Arial" pitchFamily="34" charset="0"/>
              </a:rPr>
              <a:t>AARNET - Australian Academic Research Network - set up by AVCC and CSIRO; introduced into service the following year (:</a:t>
            </a:r>
            <a:r>
              <a:rPr lang="en-US" sz="800" dirty="0" err="1">
                <a:latin typeface="Arial" pitchFamily="34" charset="0"/>
                <a:cs typeface="Arial" pitchFamily="34" charset="0"/>
              </a:rPr>
              <a:t>gmc</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First link between Australia and NSFNET via Hawaii on 23 June </a:t>
            </a:r>
          </a:p>
          <a:p>
            <a:pPr>
              <a:spcBef>
                <a:spcPts val="0"/>
              </a:spcBef>
            </a:pPr>
            <a:r>
              <a:rPr lang="en-US" sz="800" dirty="0">
                <a:latin typeface="Arial" pitchFamily="34" charset="0"/>
                <a:cs typeface="Arial" pitchFamily="34" charset="0"/>
              </a:rPr>
              <a:t>Cuckoo's Egg by Clifford Stoll tells the real-life tale of a German cracker group who infiltrated numerous US facilities </a:t>
            </a:r>
          </a:p>
          <a:p>
            <a:pPr>
              <a:spcBef>
                <a:spcPts val="0"/>
              </a:spcBef>
            </a:pPr>
            <a:r>
              <a:rPr lang="en-US" sz="800" dirty="0">
                <a:latin typeface="Arial" pitchFamily="34" charset="0"/>
                <a:cs typeface="Arial" pitchFamily="34" charset="0"/>
              </a:rPr>
              <a:t>UCLA sponsors the Act One symposium to celebrate ARPANET's 20th anniversary and its </a:t>
            </a:r>
            <a:r>
              <a:rPr lang="en-US" sz="800" dirty="0" err="1">
                <a:latin typeface="Arial" pitchFamily="34" charset="0"/>
                <a:cs typeface="Arial" pitchFamily="34" charset="0"/>
              </a:rPr>
              <a:t>decomissioning</a:t>
            </a:r>
            <a:r>
              <a:rPr lang="en-US" sz="800" dirty="0">
                <a:latin typeface="Arial" pitchFamily="34" charset="0"/>
                <a:cs typeface="Arial" pitchFamily="34" charset="0"/>
              </a:rPr>
              <a:t> (August) </a:t>
            </a:r>
          </a:p>
          <a:p>
            <a:pPr>
              <a:spcBef>
                <a:spcPts val="0"/>
              </a:spcBef>
            </a:pPr>
            <a:r>
              <a:rPr lang="en-US" sz="800" dirty="0">
                <a:latin typeface="Arial" pitchFamily="34" charset="0"/>
                <a:cs typeface="Arial" pitchFamily="34" charset="0"/>
              </a:rPr>
              <a:t>RFC 1121: Act One - The Poems </a:t>
            </a:r>
          </a:p>
          <a:p>
            <a:pPr>
              <a:spcBef>
                <a:spcPts val="0"/>
              </a:spcBef>
            </a:pPr>
            <a:r>
              <a:rPr lang="en-US" sz="800" dirty="0">
                <a:latin typeface="Arial" pitchFamily="34" charset="0"/>
                <a:cs typeface="Arial" pitchFamily="34" charset="0"/>
              </a:rPr>
              <a:t>RFC 1097: TELNET SUBLIMINAL-MESSAGE Option </a:t>
            </a:r>
          </a:p>
          <a:p>
            <a:pPr>
              <a:spcBef>
                <a:spcPts val="0"/>
              </a:spcBef>
            </a:pPr>
            <a:r>
              <a:rPr lang="en-US" sz="800" dirty="0">
                <a:latin typeface="Arial" pitchFamily="34" charset="0"/>
                <a:cs typeface="Arial" pitchFamily="34" charset="0"/>
              </a:rPr>
              <a:t>Countries connecting to NSFNET: Australia (AU), Germany (DE), Israel (IL), Italy (IT), Japan (JP), Mexico (MX), Netherlands (NL), New Zealand (NZ),</a:t>
            </a:r>
          </a:p>
          <a:p>
            <a:pPr>
              <a:spcBef>
                <a:spcPts val="0"/>
              </a:spcBef>
            </a:pPr>
            <a:r>
              <a:rPr lang="en-US" sz="800" dirty="0">
                <a:latin typeface="Arial" pitchFamily="34" charset="0"/>
                <a:cs typeface="Arial" pitchFamily="34" charset="0"/>
              </a:rPr>
              <a:t>Puerto Rico (PR), United Kingdom (UK) </a:t>
            </a:r>
          </a:p>
          <a:p>
            <a:pPr>
              <a:spcBef>
                <a:spcPts val="0"/>
              </a:spcBef>
            </a:pPr>
            <a:r>
              <a:rPr lang="en-US" sz="800" dirty="0">
                <a:latin typeface="Arial" pitchFamily="34" charset="0"/>
                <a:cs typeface="Arial" pitchFamily="34" charset="0"/>
              </a:rPr>
              <a:t>1990 </a:t>
            </a:r>
          </a:p>
          <a:p>
            <a:pPr>
              <a:spcBef>
                <a:spcPts val="0"/>
              </a:spcBef>
            </a:pPr>
            <a:r>
              <a:rPr lang="en-US" sz="800" dirty="0">
                <a:latin typeface="Arial" pitchFamily="34" charset="0"/>
                <a:cs typeface="Arial" pitchFamily="34" charset="0"/>
              </a:rPr>
              <a:t>ARPANET ceases to exist </a:t>
            </a:r>
          </a:p>
          <a:p>
            <a:pPr>
              <a:spcBef>
                <a:spcPts val="0"/>
              </a:spcBef>
            </a:pPr>
            <a:r>
              <a:rPr lang="en-US" sz="800" dirty="0">
                <a:latin typeface="Arial" pitchFamily="34" charset="0"/>
                <a:cs typeface="Arial" pitchFamily="34" charset="0"/>
              </a:rPr>
              <a:t>Electronic Frontier Foundation (EFF) is founded by Mitch </a:t>
            </a:r>
            <a:r>
              <a:rPr lang="en-US" sz="800" dirty="0" err="1">
                <a:latin typeface="Arial" pitchFamily="34" charset="0"/>
                <a:cs typeface="Arial" pitchFamily="34" charset="0"/>
              </a:rPr>
              <a:t>Kapor</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Archie released by Peter Deutsch, Alan </a:t>
            </a:r>
            <a:r>
              <a:rPr lang="en-US" sz="800" dirty="0" err="1">
                <a:latin typeface="Arial" pitchFamily="34" charset="0"/>
                <a:cs typeface="Arial" pitchFamily="34" charset="0"/>
              </a:rPr>
              <a:t>Emtage</a:t>
            </a:r>
            <a:r>
              <a:rPr lang="en-US" sz="800" dirty="0">
                <a:latin typeface="Arial" pitchFamily="34" charset="0"/>
                <a:cs typeface="Arial" pitchFamily="34" charset="0"/>
              </a:rPr>
              <a:t>, and Bill </a:t>
            </a:r>
            <a:r>
              <a:rPr lang="en-US" sz="800" dirty="0" err="1">
                <a:latin typeface="Arial" pitchFamily="34" charset="0"/>
                <a:cs typeface="Arial" pitchFamily="34" charset="0"/>
              </a:rPr>
              <a:t>Heelan</a:t>
            </a:r>
            <a:r>
              <a:rPr lang="en-US" sz="800" dirty="0">
                <a:latin typeface="Arial" pitchFamily="34" charset="0"/>
                <a:cs typeface="Arial" pitchFamily="34" charset="0"/>
              </a:rPr>
              <a:t> at McGill </a:t>
            </a:r>
          </a:p>
          <a:p>
            <a:pPr>
              <a:spcBef>
                <a:spcPts val="0"/>
              </a:spcBef>
            </a:pPr>
            <a:r>
              <a:rPr lang="en-US" sz="800" dirty="0" err="1">
                <a:latin typeface="Arial" pitchFamily="34" charset="0"/>
                <a:cs typeface="Arial" pitchFamily="34" charset="0"/>
              </a:rPr>
              <a:t>Hytelnet</a:t>
            </a:r>
            <a:r>
              <a:rPr lang="en-US" sz="800" dirty="0">
                <a:latin typeface="Arial" pitchFamily="34" charset="0"/>
                <a:cs typeface="Arial" pitchFamily="34" charset="0"/>
              </a:rPr>
              <a:t> released by Peter Scott (Univ of Saskatchewan) </a:t>
            </a:r>
          </a:p>
          <a:p>
            <a:pPr>
              <a:spcBef>
                <a:spcPts val="0"/>
              </a:spcBef>
            </a:pPr>
            <a:r>
              <a:rPr lang="en-US" sz="800" dirty="0">
                <a:latin typeface="Arial" pitchFamily="34" charset="0"/>
                <a:cs typeface="Arial" pitchFamily="34" charset="0"/>
              </a:rPr>
              <a:t>The World comes on-line (world.std.com), becoming the first commercial provider of Internet dial-up access </a:t>
            </a:r>
          </a:p>
          <a:p>
            <a:pPr>
              <a:spcBef>
                <a:spcPts val="0"/>
              </a:spcBef>
            </a:pPr>
            <a:r>
              <a:rPr lang="en-US" sz="800" dirty="0">
                <a:latin typeface="Arial" pitchFamily="34" charset="0"/>
                <a:cs typeface="Arial" pitchFamily="34" charset="0"/>
              </a:rPr>
              <a:t>ISO Development Environment (ISODE) developed to provide an approach for OSI migration for the DoD. ISODE software allows OSI application to operate over TCP/IP (:</a:t>
            </a:r>
            <a:r>
              <a:rPr lang="en-US" sz="800" dirty="0" err="1">
                <a:latin typeface="Arial" pitchFamily="34" charset="0"/>
                <a:cs typeface="Arial" pitchFamily="34" charset="0"/>
              </a:rPr>
              <a:t>gck</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CA*net formed by 10 regional networks as national Canadian backbone with direct connection to NSFNET (:ec1:) </a:t>
            </a:r>
          </a:p>
          <a:p>
            <a:pPr>
              <a:spcBef>
                <a:spcPts val="0"/>
              </a:spcBef>
            </a:pPr>
            <a:r>
              <a:rPr lang="en-US" sz="800" dirty="0">
                <a:latin typeface="Arial" pitchFamily="34" charset="0"/>
                <a:cs typeface="Arial" pitchFamily="34" charset="0"/>
              </a:rPr>
              <a:t>The first remotely operated machine to be hooked up to the Internet, the Internet Toaster by John </a:t>
            </a:r>
            <a:r>
              <a:rPr lang="en-US" sz="800" dirty="0" err="1">
                <a:latin typeface="Arial" pitchFamily="34" charset="0"/>
                <a:cs typeface="Arial" pitchFamily="34" charset="0"/>
              </a:rPr>
              <a:t>Romkey</a:t>
            </a:r>
            <a:r>
              <a:rPr lang="en-US" sz="800" dirty="0">
                <a:latin typeface="Arial" pitchFamily="34" charset="0"/>
                <a:cs typeface="Arial" pitchFamily="34" charset="0"/>
              </a:rPr>
              <a:t>, (controlled via SNMP) makes its debut at </a:t>
            </a:r>
            <a:r>
              <a:rPr lang="en-US" sz="800" dirty="0" err="1">
                <a:latin typeface="Arial" pitchFamily="34" charset="0"/>
                <a:cs typeface="Arial" pitchFamily="34" charset="0"/>
              </a:rPr>
              <a:t>Interop</a:t>
            </a:r>
            <a:r>
              <a:rPr lang="en-US" sz="800" dirty="0">
                <a:latin typeface="Arial" pitchFamily="34" charset="0"/>
                <a:cs typeface="Arial" pitchFamily="34" charset="0"/>
              </a:rPr>
              <a:t>.</a:t>
            </a:r>
          </a:p>
          <a:p>
            <a:pPr>
              <a:spcBef>
                <a:spcPts val="0"/>
              </a:spcBef>
            </a:pPr>
            <a:r>
              <a:rPr lang="en-US" sz="800" dirty="0">
                <a:latin typeface="Arial" pitchFamily="34" charset="0"/>
                <a:cs typeface="Arial" pitchFamily="34" charset="0"/>
              </a:rPr>
              <a:t>Pictures: </a:t>
            </a:r>
            <a:r>
              <a:rPr lang="en-US" sz="800" dirty="0" err="1">
                <a:latin typeface="Arial" pitchFamily="34" charset="0"/>
                <a:cs typeface="Arial" pitchFamily="34" charset="0"/>
              </a:rPr>
              <a:t>Internode</a:t>
            </a:r>
            <a:r>
              <a:rPr lang="en-US" sz="800" dirty="0">
                <a:latin typeface="Arial" pitchFamily="34" charset="0"/>
                <a:cs typeface="Arial" pitchFamily="34" charset="0"/>
              </a:rPr>
              <a:t>, Invisible </a:t>
            </a:r>
          </a:p>
          <a:p>
            <a:pPr>
              <a:spcBef>
                <a:spcPts val="0"/>
              </a:spcBef>
            </a:pPr>
            <a:r>
              <a:rPr lang="en-US" sz="800" dirty="0">
                <a:latin typeface="Arial" pitchFamily="34" charset="0"/>
                <a:cs typeface="Arial" pitchFamily="34" charset="0"/>
              </a:rPr>
              <a:t>RFC 1149: A Standard for the Transmission of IP </a:t>
            </a:r>
            <a:r>
              <a:rPr lang="en-US" sz="800" dirty="0" err="1">
                <a:latin typeface="Arial" pitchFamily="34" charset="0"/>
                <a:cs typeface="Arial" pitchFamily="34" charset="0"/>
              </a:rPr>
              <a:t>Datagrams</a:t>
            </a:r>
            <a:r>
              <a:rPr lang="en-US" sz="800" dirty="0">
                <a:latin typeface="Arial" pitchFamily="34" charset="0"/>
                <a:cs typeface="Arial" pitchFamily="34" charset="0"/>
              </a:rPr>
              <a:t> on Avian Carriers </a:t>
            </a:r>
          </a:p>
          <a:p>
            <a:pPr>
              <a:spcBef>
                <a:spcPts val="0"/>
              </a:spcBef>
            </a:pPr>
            <a:r>
              <a:rPr lang="en-US" sz="800" dirty="0">
                <a:latin typeface="Arial" pitchFamily="34" charset="0"/>
                <a:cs typeface="Arial" pitchFamily="34" charset="0"/>
              </a:rPr>
              <a:t> RFC 1178: Choosing a Name for Your Computer </a:t>
            </a:r>
          </a:p>
          <a:p>
            <a:pPr>
              <a:spcBef>
                <a:spcPts val="0"/>
              </a:spcBef>
            </a:pPr>
            <a:r>
              <a:rPr lang="en-US" sz="800" dirty="0">
                <a:latin typeface="Arial" pitchFamily="34" charset="0"/>
                <a:cs typeface="Arial" pitchFamily="34" charset="0"/>
              </a:rPr>
              <a:t> Countries connecting to NSFNET: Argentina (AR), Austria (AT), Belgium (BE), Brazil (BR), Chile (CL), Greece (GR), India (IN), Ireland (IE), Korea (KR),</a:t>
            </a:r>
          </a:p>
          <a:p>
            <a:pPr>
              <a:spcBef>
                <a:spcPts val="0"/>
              </a:spcBef>
            </a:pPr>
            <a:r>
              <a:rPr lang="en-US" sz="800" dirty="0">
                <a:latin typeface="Arial" pitchFamily="34" charset="0"/>
                <a:cs typeface="Arial" pitchFamily="34" charset="0"/>
              </a:rPr>
              <a:t>Spain (ES), Switzerland (CH) </a:t>
            </a:r>
          </a:p>
          <a:p>
            <a:pPr>
              <a:spcBef>
                <a:spcPts val="0"/>
              </a:spcBef>
            </a:pPr>
            <a:r>
              <a:rPr lang="en-US" sz="800" dirty="0">
                <a:latin typeface="Arial" pitchFamily="34" charset="0"/>
                <a:cs typeface="Arial" pitchFamily="34" charset="0"/>
              </a:rPr>
              <a:t>1991 </a:t>
            </a:r>
          </a:p>
          <a:p>
            <a:pPr>
              <a:spcBef>
                <a:spcPts val="0"/>
              </a:spcBef>
            </a:pPr>
            <a:r>
              <a:rPr lang="en-US" sz="800" dirty="0">
                <a:latin typeface="Arial" pitchFamily="34" charset="0"/>
                <a:cs typeface="Arial" pitchFamily="34" charset="0"/>
              </a:rPr>
              <a:t> First connection takes place between Brazil, by </a:t>
            </a:r>
            <a:r>
              <a:rPr lang="en-US" sz="800" dirty="0" err="1">
                <a:latin typeface="Arial" pitchFamily="34" charset="0"/>
                <a:cs typeface="Arial" pitchFamily="34" charset="0"/>
              </a:rPr>
              <a:t>Fapesp</a:t>
            </a:r>
            <a:r>
              <a:rPr lang="en-US" sz="800" dirty="0">
                <a:latin typeface="Arial" pitchFamily="34" charset="0"/>
                <a:cs typeface="Arial" pitchFamily="34" charset="0"/>
              </a:rPr>
              <a:t>, and the Internet at 9600 baud. </a:t>
            </a:r>
          </a:p>
          <a:p>
            <a:pPr>
              <a:spcBef>
                <a:spcPts val="0"/>
              </a:spcBef>
            </a:pPr>
            <a:r>
              <a:rPr lang="en-US" sz="800" dirty="0">
                <a:latin typeface="Arial" pitchFamily="34" charset="0"/>
                <a:cs typeface="Arial" pitchFamily="34" charset="0"/>
              </a:rPr>
              <a:t>Commercial Internet </a:t>
            </a:r>
            <a:r>
              <a:rPr lang="en-US" sz="800" dirty="0" err="1">
                <a:latin typeface="Arial" pitchFamily="34" charset="0"/>
                <a:cs typeface="Arial" pitchFamily="34" charset="0"/>
              </a:rPr>
              <a:t>eXchange</a:t>
            </a:r>
            <a:r>
              <a:rPr lang="en-US" sz="800" dirty="0">
                <a:latin typeface="Arial" pitchFamily="34" charset="0"/>
                <a:cs typeface="Arial" pitchFamily="34" charset="0"/>
              </a:rPr>
              <a:t> (CIX) Association, Inc. formed by General Atomics (</a:t>
            </a:r>
            <a:r>
              <a:rPr lang="en-US" sz="800" dirty="0" err="1">
                <a:latin typeface="Arial" pitchFamily="34" charset="0"/>
                <a:cs typeface="Arial" pitchFamily="34" charset="0"/>
              </a:rPr>
              <a:t>CERFnet</a:t>
            </a:r>
            <a:r>
              <a:rPr lang="en-US" sz="800" dirty="0">
                <a:latin typeface="Arial" pitchFamily="34" charset="0"/>
                <a:cs typeface="Arial" pitchFamily="34" charset="0"/>
              </a:rPr>
              <a:t>), Performance Systems International, Inc. (</a:t>
            </a:r>
            <a:r>
              <a:rPr lang="en-US" sz="800" dirty="0" err="1">
                <a:latin typeface="Arial" pitchFamily="34" charset="0"/>
                <a:cs typeface="Arial" pitchFamily="34" charset="0"/>
              </a:rPr>
              <a:t>PSInet</a:t>
            </a:r>
            <a:r>
              <a:rPr lang="en-US" sz="800" dirty="0">
                <a:latin typeface="Arial" pitchFamily="34" charset="0"/>
                <a:cs typeface="Arial" pitchFamily="34" charset="0"/>
              </a:rPr>
              <a:t>), and</a:t>
            </a:r>
          </a:p>
          <a:p>
            <a:pPr>
              <a:spcBef>
                <a:spcPts val="0"/>
              </a:spcBef>
            </a:pPr>
            <a:r>
              <a:rPr lang="en-US" sz="800" dirty="0">
                <a:latin typeface="Arial" pitchFamily="34" charset="0"/>
                <a:cs typeface="Arial" pitchFamily="34" charset="0"/>
              </a:rPr>
              <a:t>UUNET Technologies, Inc. (AlterNet), after NSF lifts restrictions on the commercial use of the Net (March) (:</a:t>
            </a:r>
            <a:r>
              <a:rPr lang="en-US" sz="800" dirty="0" err="1">
                <a:latin typeface="Arial" pitchFamily="34" charset="0"/>
                <a:cs typeface="Arial" pitchFamily="34" charset="0"/>
              </a:rPr>
              <a:t>glg</a:t>
            </a:r>
            <a:r>
              <a:rPr lang="en-US" sz="800" dirty="0">
                <a:latin typeface="Arial" pitchFamily="34" charset="0"/>
                <a:cs typeface="Arial" pitchFamily="34" charset="0"/>
              </a:rPr>
              <a:t>:)</a:t>
            </a:r>
          </a:p>
          <a:p>
            <a:pPr>
              <a:spcBef>
                <a:spcPts val="0"/>
              </a:spcBef>
            </a:pPr>
            <a:r>
              <a:rPr lang="en-US" sz="800" dirty="0">
                <a:latin typeface="Arial" pitchFamily="34" charset="0"/>
                <a:cs typeface="Arial" pitchFamily="34" charset="0"/>
              </a:rPr>
              <a:t>Wide Area Information Servers (WAIS), invented by Brewster </a:t>
            </a:r>
            <a:r>
              <a:rPr lang="en-US" sz="800" dirty="0" err="1">
                <a:latin typeface="Arial" pitchFamily="34" charset="0"/>
                <a:cs typeface="Arial" pitchFamily="34" charset="0"/>
              </a:rPr>
              <a:t>Kahle</a:t>
            </a:r>
            <a:r>
              <a:rPr lang="en-US" sz="800" dirty="0">
                <a:latin typeface="Arial" pitchFamily="34" charset="0"/>
                <a:cs typeface="Arial" pitchFamily="34" charset="0"/>
              </a:rPr>
              <a:t>, released by Thinking Machines Corporation </a:t>
            </a:r>
          </a:p>
          <a:p>
            <a:pPr>
              <a:spcBef>
                <a:spcPts val="0"/>
              </a:spcBef>
            </a:pPr>
            <a:r>
              <a:rPr lang="en-US" sz="800" dirty="0">
                <a:latin typeface="Arial" pitchFamily="34" charset="0"/>
                <a:cs typeface="Arial" pitchFamily="34" charset="0"/>
              </a:rPr>
              <a:t>Gopher released by Paul Lindner and Mark P. </a:t>
            </a:r>
            <a:r>
              <a:rPr lang="en-US" sz="800" dirty="0" err="1">
                <a:latin typeface="Arial" pitchFamily="34" charset="0"/>
                <a:cs typeface="Arial" pitchFamily="34" charset="0"/>
              </a:rPr>
              <a:t>McCahill</a:t>
            </a:r>
            <a:r>
              <a:rPr lang="en-US" sz="800" dirty="0">
                <a:latin typeface="Arial" pitchFamily="34" charset="0"/>
                <a:cs typeface="Arial" pitchFamily="34" charset="0"/>
              </a:rPr>
              <a:t> from the Univ of Minnesota </a:t>
            </a:r>
          </a:p>
          <a:p>
            <a:pPr>
              <a:spcBef>
                <a:spcPts val="0"/>
              </a:spcBef>
            </a:pPr>
            <a:r>
              <a:rPr lang="en-US" sz="800" dirty="0">
                <a:latin typeface="Arial" pitchFamily="34" charset="0"/>
                <a:cs typeface="Arial" pitchFamily="34" charset="0"/>
              </a:rPr>
              <a:t>World-Wide Web (WWW) released by CERN; Tim Berners-Lee developer (:pb1:) </a:t>
            </a:r>
          </a:p>
          <a:p>
            <a:pPr>
              <a:spcBef>
                <a:spcPts val="0"/>
              </a:spcBef>
            </a:pPr>
            <a:r>
              <a:rPr lang="en-US" sz="800" dirty="0">
                <a:latin typeface="Arial" pitchFamily="34" charset="0"/>
                <a:cs typeface="Arial" pitchFamily="34" charset="0"/>
              </a:rPr>
              <a:t>PGP (Pretty Good Privacy) released by Philip Zimmerman (:ad1:) </a:t>
            </a:r>
          </a:p>
          <a:p>
            <a:pPr>
              <a:spcBef>
                <a:spcPts val="0"/>
              </a:spcBef>
            </a:pPr>
            <a:r>
              <a:rPr lang="en-US" sz="800" dirty="0">
                <a:latin typeface="Arial" pitchFamily="34" charset="0"/>
                <a:cs typeface="Arial" pitchFamily="34" charset="0"/>
              </a:rPr>
              <a:t>US High Performance Computing Act (Gore 1) establishes the National Research and Education Network (NREN) </a:t>
            </a:r>
          </a:p>
          <a:p>
            <a:pPr>
              <a:spcBef>
                <a:spcPts val="0"/>
              </a:spcBef>
            </a:pPr>
            <a:r>
              <a:rPr lang="en-US" sz="800" dirty="0">
                <a:latin typeface="Arial" pitchFamily="34" charset="0"/>
                <a:cs typeface="Arial" pitchFamily="34" charset="0"/>
              </a:rPr>
              <a:t>NSFNET backbone upgraded to T3 (44.736Mbps) </a:t>
            </a:r>
          </a:p>
          <a:p>
            <a:pPr>
              <a:spcBef>
                <a:spcPts val="0"/>
              </a:spcBef>
            </a:pPr>
            <a:r>
              <a:rPr lang="en-US" sz="800" dirty="0">
                <a:latin typeface="Arial" pitchFamily="34" charset="0"/>
                <a:cs typeface="Arial" pitchFamily="34" charset="0"/>
              </a:rPr>
              <a:t>NSFNET traffic passes 1 trillion bytes/month and 10 billion packets/month </a:t>
            </a:r>
          </a:p>
          <a:p>
            <a:pPr>
              <a:spcBef>
                <a:spcPts val="0"/>
              </a:spcBef>
            </a:pPr>
            <a:r>
              <a:rPr lang="en-US" sz="800" dirty="0">
                <a:latin typeface="Arial" pitchFamily="34" charset="0"/>
                <a:cs typeface="Arial" pitchFamily="34" charset="0"/>
              </a:rPr>
              <a:t>Defense Data Network NIC contract awarded by DISA to Government Systems Inc. who takes over from SRI in May </a:t>
            </a:r>
          </a:p>
          <a:p>
            <a:pPr>
              <a:spcBef>
                <a:spcPts val="0"/>
              </a:spcBef>
            </a:pPr>
            <a:r>
              <a:rPr lang="en-US" sz="800" dirty="0">
                <a:latin typeface="Arial" pitchFamily="34" charset="0"/>
                <a:cs typeface="Arial" pitchFamily="34" charset="0"/>
              </a:rPr>
              <a:t>Start of JANET IP Service (JIPS) which </a:t>
            </a:r>
            <a:r>
              <a:rPr lang="en-US" sz="800" dirty="0" err="1">
                <a:latin typeface="Arial" pitchFamily="34" charset="0"/>
                <a:cs typeface="Arial" pitchFamily="34" charset="0"/>
              </a:rPr>
              <a:t>signalled</a:t>
            </a:r>
            <a:r>
              <a:rPr lang="en-US" sz="800" dirty="0">
                <a:latin typeface="Arial" pitchFamily="34" charset="0"/>
                <a:cs typeface="Arial" pitchFamily="34" charset="0"/>
              </a:rPr>
              <a:t> the changeover from </a:t>
            </a:r>
            <a:r>
              <a:rPr lang="en-US" sz="800" dirty="0" err="1">
                <a:latin typeface="Arial" pitchFamily="34" charset="0"/>
                <a:cs typeface="Arial" pitchFamily="34" charset="0"/>
              </a:rPr>
              <a:t>Coloured</a:t>
            </a:r>
            <a:r>
              <a:rPr lang="en-US" sz="800" dirty="0">
                <a:latin typeface="Arial" pitchFamily="34" charset="0"/>
                <a:cs typeface="Arial" pitchFamily="34" charset="0"/>
              </a:rPr>
              <a:t> Book software to TCP/IP within the UK academic network. IP was initially 'tunneled' within X.25. (:</a:t>
            </a:r>
            <a:r>
              <a:rPr lang="en-US" sz="800" dirty="0" err="1">
                <a:latin typeface="Arial" pitchFamily="34" charset="0"/>
                <a:cs typeface="Arial" pitchFamily="34" charset="0"/>
              </a:rPr>
              <a:t>gst</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RFC 1216: Gigabit Network Economics and Paradigm Shifts </a:t>
            </a:r>
          </a:p>
          <a:p>
            <a:pPr>
              <a:spcBef>
                <a:spcPts val="0"/>
              </a:spcBef>
            </a:pPr>
            <a:r>
              <a:rPr lang="en-US" sz="800" dirty="0">
                <a:latin typeface="Arial" pitchFamily="34" charset="0"/>
                <a:cs typeface="Arial" pitchFamily="34" charset="0"/>
              </a:rPr>
              <a:t>RFC 1217: Memo from the Consortium for Slow Commotion Research (CSCR) </a:t>
            </a:r>
          </a:p>
          <a:p>
            <a:pPr>
              <a:spcBef>
                <a:spcPts val="0"/>
              </a:spcBef>
            </a:pPr>
            <a:r>
              <a:rPr lang="en-US" sz="800" dirty="0">
                <a:latin typeface="Arial" pitchFamily="34" charset="0"/>
                <a:cs typeface="Arial" pitchFamily="34" charset="0"/>
              </a:rPr>
              <a:t>Countries connecting to NSFNET: Croatia (HR), Czech Republic (CZ), Hong Kong (HK), Hungary (HU), Poland (PL), Portugal (PT), Singapore (SG), South</a:t>
            </a:r>
          </a:p>
          <a:p>
            <a:pPr>
              <a:spcBef>
                <a:spcPts val="0"/>
              </a:spcBef>
            </a:pPr>
            <a:r>
              <a:rPr lang="en-US" sz="800" dirty="0">
                <a:latin typeface="Arial" pitchFamily="34" charset="0"/>
                <a:cs typeface="Arial" pitchFamily="34" charset="0"/>
              </a:rPr>
              <a:t>Africa (ZA), Taiwan (TW), Tunisia (TN) </a:t>
            </a:r>
          </a:p>
          <a:p>
            <a:pPr>
              <a:spcBef>
                <a:spcPts val="0"/>
              </a:spcBef>
            </a:pPr>
            <a:r>
              <a:rPr lang="en-US" sz="800" dirty="0">
                <a:latin typeface="Arial" pitchFamily="34" charset="0"/>
                <a:cs typeface="Arial" pitchFamily="34" charset="0"/>
              </a:rPr>
              <a:t>1992 </a:t>
            </a:r>
          </a:p>
          <a:p>
            <a:pPr>
              <a:spcBef>
                <a:spcPts val="0"/>
              </a:spcBef>
            </a:pPr>
            <a:r>
              <a:rPr lang="en-US" sz="800" dirty="0">
                <a:latin typeface="Arial" pitchFamily="34" charset="0"/>
                <a:cs typeface="Arial" pitchFamily="34" charset="0"/>
              </a:rPr>
              <a:t>Internet Society (ISOC) is chartered (January) </a:t>
            </a:r>
          </a:p>
          <a:p>
            <a:pPr>
              <a:spcBef>
                <a:spcPts val="0"/>
              </a:spcBef>
            </a:pPr>
            <a:r>
              <a:rPr lang="en-US" sz="800" dirty="0">
                <a:latin typeface="Arial" pitchFamily="34" charset="0"/>
                <a:cs typeface="Arial" pitchFamily="34" charset="0"/>
              </a:rPr>
              <a:t>IAB reconstituted as the Internet Architecture Board and becomes part of the Internet Society </a:t>
            </a:r>
          </a:p>
          <a:p>
            <a:pPr>
              <a:spcBef>
                <a:spcPts val="0"/>
              </a:spcBef>
            </a:pPr>
            <a:r>
              <a:rPr lang="en-US" sz="800" dirty="0">
                <a:latin typeface="Arial" pitchFamily="34" charset="0"/>
                <a:cs typeface="Arial" pitchFamily="34" charset="0"/>
              </a:rPr>
              <a:t>Number of hosts breaks 1,000,000 </a:t>
            </a:r>
          </a:p>
          <a:p>
            <a:pPr>
              <a:spcBef>
                <a:spcPts val="0"/>
              </a:spcBef>
            </a:pPr>
            <a:r>
              <a:rPr lang="en-US" sz="800" dirty="0">
                <a:latin typeface="Arial" pitchFamily="34" charset="0"/>
                <a:cs typeface="Arial" pitchFamily="34" charset="0"/>
              </a:rPr>
              <a:t>First MBONE audio multicast (March) and video multicast (November) </a:t>
            </a:r>
          </a:p>
          <a:p>
            <a:pPr>
              <a:spcBef>
                <a:spcPts val="0"/>
              </a:spcBef>
            </a:pPr>
            <a:r>
              <a:rPr lang="en-US" sz="800" dirty="0">
                <a:latin typeface="Arial" pitchFamily="34" charset="0"/>
                <a:cs typeface="Arial" pitchFamily="34" charset="0"/>
              </a:rPr>
              <a:t>RIPE Network Coordination Center (NCC) created in April to provide address registration and coordination services to the European Internet community</a:t>
            </a:r>
          </a:p>
          <a:p>
            <a:pPr>
              <a:spcBef>
                <a:spcPts val="0"/>
              </a:spcBef>
            </a:pPr>
            <a:r>
              <a:rPr lang="en-US" sz="800" dirty="0">
                <a:latin typeface="Arial" pitchFamily="34" charset="0"/>
                <a:cs typeface="Arial" pitchFamily="34" charset="0"/>
              </a:rPr>
              <a:t>(:dk1:) </a:t>
            </a:r>
          </a:p>
          <a:p>
            <a:pPr>
              <a:spcBef>
                <a:spcPts val="0"/>
              </a:spcBef>
            </a:pPr>
            <a:r>
              <a:rPr lang="en-US" sz="800" dirty="0">
                <a:latin typeface="Arial" pitchFamily="34" charset="0"/>
                <a:cs typeface="Arial" pitchFamily="34" charset="0"/>
              </a:rPr>
              <a:t>Veronica, a </a:t>
            </a:r>
            <a:r>
              <a:rPr lang="en-US" sz="800" dirty="0" err="1">
                <a:latin typeface="Arial" pitchFamily="34" charset="0"/>
                <a:cs typeface="Arial" pitchFamily="34" charset="0"/>
              </a:rPr>
              <a:t>gopherspace</a:t>
            </a:r>
            <a:r>
              <a:rPr lang="en-US" sz="800" dirty="0">
                <a:latin typeface="Arial" pitchFamily="34" charset="0"/>
                <a:cs typeface="Arial" pitchFamily="34" charset="0"/>
              </a:rPr>
              <a:t> search tool, is released by Univ of Nevada </a:t>
            </a:r>
          </a:p>
          <a:p>
            <a:pPr>
              <a:spcBef>
                <a:spcPts val="0"/>
              </a:spcBef>
            </a:pPr>
            <a:r>
              <a:rPr lang="en-US" sz="800" dirty="0">
                <a:latin typeface="Arial" pitchFamily="34" charset="0"/>
                <a:cs typeface="Arial" pitchFamily="34" charset="0"/>
              </a:rPr>
              <a:t>World Bank comes on-line </a:t>
            </a:r>
          </a:p>
          <a:p>
            <a:pPr>
              <a:spcBef>
                <a:spcPts val="0"/>
              </a:spcBef>
            </a:pPr>
            <a:r>
              <a:rPr lang="en-US" sz="800" dirty="0">
                <a:latin typeface="Arial" pitchFamily="34" charset="0"/>
                <a:cs typeface="Arial" pitchFamily="34" charset="0"/>
              </a:rPr>
              <a:t>The term "surfing the Internet" is coined by Jean </a:t>
            </a:r>
            <a:r>
              <a:rPr lang="en-US" sz="800" dirty="0" err="1">
                <a:latin typeface="Arial" pitchFamily="34" charset="0"/>
                <a:cs typeface="Arial" pitchFamily="34" charset="0"/>
              </a:rPr>
              <a:t>Armour</a:t>
            </a:r>
            <a:r>
              <a:rPr lang="en-US" sz="800" dirty="0">
                <a:latin typeface="Arial" pitchFamily="34" charset="0"/>
                <a:cs typeface="Arial" pitchFamily="34" charset="0"/>
              </a:rPr>
              <a:t> Polly (:</a:t>
            </a:r>
            <a:r>
              <a:rPr lang="en-US" sz="800" dirty="0" err="1">
                <a:latin typeface="Arial" pitchFamily="34" charset="0"/>
                <a:cs typeface="Arial" pitchFamily="34" charset="0"/>
              </a:rPr>
              <a:t>jap</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Zen and the Art of the Internet is published by Brendan Kehoe (:</a:t>
            </a:r>
            <a:r>
              <a:rPr lang="en-US" sz="800" dirty="0" err="1">
                <a:latin typeface="Arial" pitchFamily="34" charset="0"/>
                <a:cs typeface="Arial" pitchFamily="34" charset="0"/>
              </a:rPr>
              <a:t>jap</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Internet Hunt started by Rick Gates </a:t>
            </a:r>
          </a:p>
          <a:p>
            <a:pPr>
              <a:spcBef>
                <a:spcPts val="0"/>
              </a:spcBef>
            </a:pPr>
            <a:r>
              <a:rPr lang="en-US" sz="800" dirty="0">
                <a:latin typeface="Arial" pitchFamily="34" charset="0"/>
                <a:cs typeface="Arial" pitchFamily="34" charset="0"/>
              </a:rPr>
              <a:t>RFC 1300: Remembrances of Things Past </a:t>
            </a:r>
          </a:p>
          <a:p>
            <a:pPr>
              <a:spcBef>
                <a:spcPts val="0"/>
              </a:spcBef>
            </a:pPr>
            <a:r>
              <a:rPr lang="en-US" sz="800" dirty="0">
                <a:latin typeface="Arial" pitchFamily="34" charset="0"/>
                <a:cs typeface="Arial" pitchFamily="34" charset="0"/>
              </a:rPr>
              <a:t>RFC 1313: Today's Programming for KRFC AM 1313 - Internet Talk Radio </a:t>
            </a:r>
          </a:p>
          <a:p>
            <a:pPr>
              <a:spcBef>
                <a:spcPts val="0"/>
              </a:spcBef>
            </a:pPr>
            <a:r>
              <a:rPr lang="en-US" sz="800" dirty="0">
                <a:latin typeface="Arial" pitchFamily="34" charset="0"/>
                <a:cs typeface="Arial" pitchFamily="34" charset="0"/>
              </a:rPr>
              <a:t>Countries connecting to NSFNET: Antarctica (AQ), Cameroon (CM), Cyprus (CY), Ecuador (EC), Estonia (EE), Kuwait (KW), Latvia (LV), Luxembourg</a:t>
            </a:r>
          </a:p>
          <a:p>
            <a:pPr>
              <a:spcBef>
                <a:spcPts val="0"/>
              </a:spcBef>
            </a:pPr>
            <a:r>
              <a:rPr lang="en-US" sz="800" dirty="0">
                <a:latin typeface="Arial" pitchFamily="34" charset="0"/>
                <a:cs typeface="Arial" pitchFamily="34" charset="0"/>
              </a:rPr>
              <a:t>(LU), Malaysia (MY), Slovakia (SK), Slovenia (SI), Thailand (TH), Venezuela (VE) </a:t>
            </a:r>
          </a:p>
          <a:p>
            <a:pPr>
              <a:spcBef>
                <a:spcPts val="0"/>
              </a:spcBef>
            </a:pPr>
            <a:r>
              <a:rPr lang="en-US" sz="800" dirty="0">
                <a:latin typeface="Arial" pitchFamily="34" charset="0"/>
                <a:cs typeface="Arial" pitchFamily="34" charset="0"/>
              </a:rPr>
              <a:t>1993 </a:t>
            </a:r>
          </a:p>
          <a:p>
            <a:pPr>
              <a:spcBef>
                <a:spcPts val="0"/>
              </a:spcBef>
            </a:pPr>
            <a:r>
              <a:rPr lang="en-US" sz="800" dirty="0" err="1">
                <a:latin typeface="Arial" pitchFamily="34" charset="0"/>
                <a:cs typeface="Arial" pitchFamily="34" charset="0"/>
              </a:rPr>
              <a:t>InterNIC</a:t>
            </a:r>
            <a:r>
              <a:rPr lang="en-US" sz="800" dirty="0">
                <a:latin typeface="Arial" pitchFamily="34" charset="0"/>
                <a:cs typeface="Arial" pitchFamily="34" charset="0"/>
              </a:rPr>
              <a:t> created by NSF to provide specific Internet services: (:sc1:) </a:t>
            </a:r>
          </a:p>
          <a:p>
            <a:pPr>
              <a:spcBef>
                <a:spcPts val="0"/>
              </a:spcBef>
            </a:pPr>
            <a:r>
              <a:rPr lang="en-US" sz="800" dirty="0">
                <a:latin typeface="Arial" pitchFamily="34" charset="0"/>
                <a:cs typeface="Arial" pitchFamily="34" charset="0"/>
              </a:rPr>
              <a:t>directory and database services (AT&amp;T) </a:t>
            </a:r>
          </a:p>
          <a:p>
            <a:pPr>
              <a:spcBef>
                <a:spcPts val="0"/>
              </a:spcBef>
            </a:pPr>
            <a:r>
              <a:rPr lang="en-US" sz="800" dirty="0">
                <a:latin typeface="Arial" pitchFamily="34" charset="0"/>
                <a:cs typeface="Arial" pitchFamily="34" charset="0"/>
              </a:rPr>
              <a:t>registration services (Network Solutions Inc.) </a:t>
            </a:r>
          </a:p>
          <a:p>
            <a:pPr>
              <a:spcBef>
                <a:spcPts val="0"/>
              </a:spcBef>
            </a:pPr>
            <a:r>
              <a:rPr lang="en-US" sz="800" dirty="0">
                <a:latin typeface="Arial" pitchFamily="34" charset="0"/>
                <a:cs typeface="Arial" pitchFamily="34" charset="0"/>
              </a:rPr>
              <a:t>information services (General Atomics/</a:t>
            </a:r>
            <a:r>
              <a:rPr lang="en-US" sz="800" dirty="0" err="1">
                <a:latin typeface="Arial" pitchFamily="34" charset="0"/>
                <a:cs typeface="Arial" pitchFamily="34" charset="0"/>
              </a:rPr>
              <a:t>CERFnet</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US White House comes on-line (http://www.whitehouse.gov/): </a:t>
            </a:r>
          </a:p>
          <a:p>
            <a:pPr>
              <a:spcBef>
                <a:spcPts val="0"/>
              </a:spcBef>
            </a:pPr>
            <a:r>
              <a:rPr lang="en-US" sz="800" dirty="0">
                <a:latin typeface="Arial" pitchFamily="34" charset="0"/>
                <a:cs typeface="Arial" pitchFamily="34" charset="0"/>
              </a:rPr>
              <a:t>President Bill Clinton: president@whitehouse.gov </a:t>
            </a:r>
          </a:p>
          <a:p>
            <a:pPr>
              <a:spcBef>
                <a:spcPts val="0"/>
              </a:spcBef>
            </a:pPr>
            <a:r>
              <a:rPr lang="en-US" sz="800" dirty="0">
                <a:latin typeface="Arial" pitchFamily="34" charset="0"/>
                <a:cs typeface="Arial" pitchFamily="34" charset="0"/>
              </a:rPr>
              <a:t>Vice-President Al Gore: vice-president@whitehouse.gov </a:t>
            </a:r>
          </a:p>
          <a:p>
            <a:pPr>
              <a:spcBef>
                <a:spcPts val="0"/>
              </a:spcBef>
            </a:pPr>
            <a:r>
              <a:rPr lang="en-US" sz="800" dirty="0">
                <a:latin typeface="Arial" pitchFamily="34" charset="0"/>
                <a:cs typeface="Arial" pitchFamily="34" charset="0"/>
              </a:rPr>
              <a:t>Worms of a new kind find their way around the Net - WWW Worms (W4), joined by Spiders, Wanderers, Crawlers, and Snakes ... </a:t>
            </a:r>
          </a:p>
          <a:p>
            <a:pPr>
              <a:spcBef>
                <a:spcPts val="0"/>
              </a:spcBef>
            </a:pPr>
            <a:r>
              <a:rPr lang="en-US" sz="800" dirty="0">
                <a:latin typeface="Arial" pitchFamily="34" charset="0"/>
                <a:cs typeface="Arial" pitchFamily="34" charset="0"/>
              </a:rPr>
              <a:t>Internet Talk Radio begins broadcasting (:sk2:) </a:t>
            </a:r>
          </a:p>
          <a:p>
            <a:pPr>
              <a:spcBef>
                <a:spcPts val="0"/>
              </a:spcBef>
            </a:pPr>
            <a:r>
              <a:rPr lang="en-US" sz="800" dirty="0">
                <a:latin typeface="Arial" pitchFamily="34" charset="0"/>
                <a:cs typeface="Arial" pitchFamily="34" charset="0"/>
              </a:rPr>
              <a:t>United Nations (UN) comes on-line (:vgc:) </a:t>
            </a:r>
          </a:p>
          <a:p>
            <a:pPr>
              <a:spcBef>
                <a:spcPts val="0"/>
              </a:spcBef>
            </a:pPr>
            <a:r>
              <a:rPr lang="en-US" sz="800" dirty="0">
                <a:latin typeface="Arial" pitchFamily="34" charset="0"/>
                <a:cs typeface="Arial" pitchFamily="34" charset="0"/>
              </a:rPr>
              <a:t>US National Information Infrastructure Act </a:t>
            </a:r>
          </a:p>
          <a:p>
            <a:pPr>
              <a:spcBef>
                <a:spcPts val="0"/>
              </a:spcBef>
            </a:pPr>
            <a:r>
              <a:rPr lang="en-US" sz="800" dirty="0">
                <a:latin typeface="Arial" pitchFamily="34" charset="0"/>
                <a:cs typeface="Arial" pitchFamily="34" charset="0"/>
              </a:rPr>
              <a:t>Businesses and media begin taking notice of the Internet </a:t>
            </a:r>
          </a:p>
          <a:p>
            <a:pPr>
              <a:spcBef>
                <a:spcPts val="0"/>
              </a:spcBef>
            </a:pPr>
            <a:r>
              <a:rPr lang="en-US" sz="800" dirty="0" err="1">
                <a:latin typeface="Arial" pitchFamily="34" charset="0"/>
                <a:cs typeface="Arial" pitchFamily="34" charset="0"/>
              </a:rPr>
              <a:t>InterCon</a:t>
            </a:r>
            <a:r>
              <a:rPr lang="en-US" sz="800" dirty="0">
                <a:latin typeface="Arial" pitchFamily="34" charset="0"/>
                <a:cs typeface="Arial" pitchFamily="34" charset="0"/>
              </a:rPr>
              <a:t> International KK (IIKK) provides Japan's first commercial Internet connection in September. TWICS, though an IIKK leased line, begins offering</a:t>
            </a:r>
          </a:p>
          <a:p>
            <a:pPr>
              <a:spcBef>
                <a:spcPts val="0"/>
              </a:spcBef>
            </a:pPr>
            <a:r>
              <a:rPr lang="en-US" sz="800" dirty="0">
                <a:latin typeface="Arial" pitchFamily="34" charset="0"/>
                <a:cs typeface="Arial" pitchFamily="34" charset="0"/>
              </a:rPr>
              <a:t>dial-up accounts the following month (:tb1:) </a:t>
            </a:r>
          </a:p>
          <a:p>
            <a:pPr>
              <a:spcBef>
                <a:spcPts val="0"/>
              </a:spcBef>
            </a:pPr>
            <a:r>
              <a:rPr lang="en-US" sz="800" dirty="0">
                <a:latin typeface="Arial" pitchFamily="34" charset="0"/>
                <a:cs typeface="Arial" pitchFamily="34" charset="0"/>
              </a:rPr>
              <a:t>Mosaic takes the Internet by storm; WWW proliferates at a 341,634% annual growth rate of service traffic. Gopher's growth is 997%. </a:t>
            </a:r>
          </a:p>
          <a:p>
            <a:pPr>
              <a:spcBef>
                <a:spcPts val="0"/>
              </a:spcBef>
            </a:pPr>
            <a:r>
              <a:rPr lang="en-US" sz="800" dirty="0">
                <a:latin typeface="Arial" pitchFamily="34" charset="0"/>
                <a:cs typeface="Arial" pitchFamily="34" charset="0"/>
              </a:rPr>
              <a:t>RFC 1437: The Extension of MIME Content-Types to a New Medium </a:t>
            </a:r>
          </a:p>
          <a:p>
            <a:pPr>
              <a:spcBef>
                <a:spcPts val="0"/>
              </a:spcBef>
            </a:pPr>
            <a:r>
              <a:rPr lang="en-US" sz="800" dirty="0">
                <a:latin typeface="Arial" pitchFamily="34" charset="0"/>
                <a:cs typeface="Arial" pitchFamily="34" charset="0"/>
              </a:rPr>
              <a:t>RFC 1438: IETF Statements of Boredom (SOBs) </a:t>
            </a:r>
          </a:p>
          <a:p>
            <a:pPr>
              <a:spcBef>
                <a:spcPts val="0"/>
              </a:spcBef>
            </a:pPr>
            <a:r>
              <a:rPr lang="en-US" sz="800" dirty="0">
                <a:latin typeface="Arial" pitchFamily="34" charset="0"/>
                <a:cs typeface="Arial" pitchFamily="34" charset="0"/>
              </a:rPr>
              <a:t>Countries connecting to NSFNET: Bulgaria (BG), Costa Rica (CR), Egypt (EG), Fiji (FJ), Ghana (GH), Guam (GU), Indonesia (ID), Kazakhstan (KZ), Kenya</a:t>
            </a:r>
          </a:p>
          <a:p>
            <a:pPr>
              <a:spcBef>
                <a:spcPts val="0"/>
              </a:spcBef>
            </a:pPr>
            <a:r>
              <a:rPr lang="en-US" sz="800" dirty="0">
                <a:latin typeface="Arial" pitchFamily="34" charset="0"/>
                <a:cs typeface="Arial" pitchFamily="34" charset="0"/>
              </a:rPr>
              <a:t>(KE), Liechtenstein (LI), Peru (PE), Romania (RO), Russian Federation (RU), Turkey (TR), Ukraine (UA), UAE (AE), US Virgin Islands (VI) </a:t>
            </a:r>
          </a:p>
          <a:p>
            <a:pPr>
              <a:spcBef>
                <a:spcPts val="0"/>
              </a:spcBef>
            </a:pPr>
            <a:r>
              <a:rPr lang="en-US" sz="800" dirty="0">
                <a:latin typeface="Arial" pitchFamily="34" charset="0"/>
                <a:cs typeface="Arial" pitchFamily="34" charset="0"/>
              </a:rPr>
              <a:t>1994 </a:t>
            </a:r>
          </a:p>
          <a:p>
            <a:pPr>
              <a:spcBef>
                <a:spcPts val="0"/>
              </a:spcBef>
            </a:pPr>
            <a:r>
              <a:rPr lang="en-US" sz="800" dirty="0">
                <a:latin typeface="Arial" pitchFamily="34" charset="0"/>
                <a:cs typeface="Arial" pitchFamily="34" charset="0"/>
              </a:rPr>
              <a:t>ARPANET/Internet celebrates 25th anniversary </a:t>
            </a:r>
          </a:p>
          <a:p>
            <a:pPr>
              <a:spcBef>
                <a:spcPts val="0"/>
              </a:spcBef>
            </a:pPr>
            <a:r>
              <a:rPr lang="en-US" sz="800" dirty="0">
                <a:latin typeface="Arial" pitchFamily="34" charset="0"/>
                <a:cs typeface="Arial" pitchFamily="34" charset="0"/>
              </a:rPr>
              <a:t>Communities begin to be wired up directly to the Internet (Lexington and Cambridge, Mass., USA) </a:t>
            </a:r>
          </a:p>
          <a:p>
            <a:pPr>
              <a:spcBef>
                <a:spcPts val="0"/>
              </a:spcBef>
            </a:pPr>
            <a:r>
              <a:rPr lang="en-US" sz="800" dirty="0">
                <a:latin typeface="Arial" pitchFamily="34" charset="0"/>
                <a:cs typeface="Arial" pitchFamily="34" charset="0"/>
              </a:rPr>
              <a:t>US Senate and House provide information servers </a:t>
            </a:r>
          </a:p>
          <a:p>
            <a:pPr>
              <a:spcBef>
                <a:spcPts val="0"/>
              </a:spcBef>
            </a:pPr>
            <a:r>
              <a:rPr lang="en-US" sz="800" dirty="0">
                <a:latin typeface="Arial" pitchFamily="34" charset="0"/>
                <a:cs typeface="Arial" pitchFamily="34" charset="0"/>
              </a:rPr>
              <a:t>Shopping malls arrive on the Internet </a:t>
            </a:r>
          </a:p>
          <a:p>
            <a:pPr>
              <a:spcBef>
                <a:spcPts val="0"/>
              </a:spcBef>
            </a:pPr>
            <a:r>
              <a:rPr lang="en-US" sz="800" dirty="0">
                <a:latin typeface="Arial" pitchFamily="34" charset="0"/>
                <a:cs typeface="Arial" pitchFamily="34" charset="0"/>
              </a:rPr>
              <a:t>First </a:t>
            </a:r>
            <a:r>
              <a:rPr lang="en-US" sz="800" dirty="0" err="1">
                <a:latin typeface="Arial" pitchFamily="34" charset="0"/>
                <a:cs typeface="Arial" pitchFamily="34" charset="0"/>
              </a:rPr>
              <a:t>cyberstation</a:t>
            </a:r>
            <a:r>
              <a:rPr lang="en-US" sz="800" dirty="0">
                <a:latin typeface="Arial" pitchFamily="34" charset="0"/>
                <a:cs typeface="Arial" pitchFamily="34" charset="0"/>
              </a:rPr>
              <a:t>, RT-FM, broadcasts from </a:t>
            </a:r>
            <a:r>
              <a:rPr lang="en-US" sz="800" dirty="0" err="1">
                <a:latin typeface="Arial" pitchFamily="34" charset="0"/>
                <a:cs typeface="Arial" pitchFamily="34" charset="0"/>
              </a:rPr>
              <a:t>Interop</a:t>
            </a:r>
            <a:r>
              <a:rPr lang="en-US" sz="800" dirty="0">
                <a:latin typeface="Arial" pitchFamily="34" charset="0"/>
                <a:cs typeface="Arial" pitchFamily="34" charset="0"/>
              </a:rPr>
              <a:t> in Las Vegas </a:t>
            </a:r>
          </a:p>
          <a:p>
            <a:pPr>
              <a:spcBef>
                <a:spcPts val="0"/>
              </a:spcBef>
            </a:pPr>
            <a:r>
              <a:rPr lang="en-US" sz="800" dirty="0">
                <a:latin typeface="Arial" pitchFamily="34" charset="0"/>
                <a:cs typeface="Arial" pitchFamily="34" charset="0"/>
              </a:rPr>
              <a:t>The National Institute for Standards and Technology (NIST) suggests that GOSIP should incorporate TCP/IP and drop the "OSI-only" requirement (:</a:t>
            </a:r>
            <a:r>
              <a:rPr lang="en-US" sz="800" dirty="0" err="1">
                <a:latin typeface="Arial" pitchFamily="34" charset="0"/>
                <a:cs typeface="Arial" pitchFamily="34" charset="0"/>
              </a:rPr>
              <a:t>gck</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Arizona law firm of Canter &amp; Siegel "</a:t>
            </a:r>
            <a:r>
              <a:rPr lang="en-US" sz="800" dirty="0" err="1">
                <a:latin typeface="Arial" pitchFamily="34" charset="0"/>
                <a:cs typeface="Arial" pitchFamily="34" charset="0"/>
              </a:rPr>
              <a:t>spams</a:t>
            </a:r>
            <a:r>
              <a:rPr lang="en-US" sz="800" dirty="0">
                <a:latin typeface="Arial" pitchFamily="34" charset="0"/>
                <a:cs typeface="Arial" pitchFamily="34" charset="0"/>
              </a:rPr>
              <a:t>" the Internet with email advertising green card lottery services; Net citizens flame back </a:t>
            </a:r>
          </a:p>
          <a:p>
            <a:pPr>
              <a:spcBef>
                <a:spcPts val="0"/>
              </a:spcBef>
            </a:pPr>
            <a:r>
              <a:rPr lang="en-US" sz="800" dirty="0">
                <a:latin typeface="Arial" pitchFamily="34" charset="0"/>
                <a:cs typeface="Arial" pitchFamily="34" charset="0"/>
              </a:rPr>
              <a:t>NSFNET traffic passes 10 trillion bytes/month </a:t>
            </a:r>
          </a:p>
          <a:p>
            <a:pPr>
              <a:spcBef>
                <a:spcPts val="0"/>
              </a:spcBef>
            </a:pPr>
            <a:r>
              <a:rPr lang="en-US" sz="800" dirty="0">
                <a:latin typeface="Arial" pitchFamily="34" charset="0"/>
                <a:cs typeface="Arial" pitchFamily="34" charset="0"/>
              </a:rPr>
              <a:t>Yes, it's true - you can now order pizza from the Hut online </a:t>
            </a:r>
          </a:p>
          <a:p>
            <a:pPr>
              <a:spcBef>
                <a:spcPts val="0"/>
              </a:spcBef>
            </a:pPr>
            <a:r>
              <a:rPr lang="en-US" sz="800" dirty="0">
                <a:latin typeface="Arial" pitchFamily="34" charset="0"/>
                <a:cs typeface="Arial" pitchFamily="34" charset="0"/>
              </a:rPr>
              <a:t>WWW edges out telnet to become 2nd most popular service on the Net (behind ftp-data) based on % of packets and bytes traffic distribution on NSFNET </a:t>
            </a:r>
          </a:p>
          <a:p>
            <a:pPr>
              <a:spcBef>
                <a:spcPts val="0"/>
              </a:spcBef>
            </a:pPr>
            <a:r>
              <a:rPr lang="en-US" sz="800" dirty="0">
                <a:latin typeface="Arial" pitchFamily="34" charset="0"/>
                <a:cs typeface="Arial" pitchFamily="34" charset="0"/>
              </a:rPr>
              <a:t>Japanese Prime Minister on-line (http://www.kantei.go.jp/) </a:t>
            </a:r>
          </a:p>
          <a:p>
            <a:pPr>
              <a:spcBef>
                <a:spcPts val="0"/>
              </a:spcBef>
            </a:pPr>
            <a:r>
              <a:rPr lang="en-US" sz="800" dirty="0">
                <a:latin typeface="Arial" pitchFamily="34" charset="0"/>
                <a:cs typeface="Arial" pitchFamily="34" charset="0"/>
              </a:rPr>
              <a:t>UK's HM Treasury on-line (http://www.hm-treasury.gov.uk/) </a:t>
            </a:r>
          </a:p>
          <a:p>
            <a:pPr>
              <a:spcBef>
                <a:spcPts val="0"/>
              </a:spcBef>
            </a:pPr>
            <a:r>
              <a:rPr lang="en-US" sz="800" dirty="0">
                <a:latin typeface="Arial" pitchFamily="34" charset="0"/>
                <a:cs typeface="Arial" pitchFamily="34" charset="0"/>
              </a:rPr>
              <a:t>New Zealand's Info Tech Prime Minister on-line (http://www.govt.nz/) </a:t>
            </a:r>
          </a:p>
          <a:p>
            <a:pPr>
              <a:spcBef>
                <a:spcPts val="0"/>
              </a:spcBef>
            </a:pPr>
            <a:r>
              <a:rPr lang="en-US" sz="800" dirty="0">
                <a:latin typeface="Arial" pitchFamily="34" charset="0"/>
                <a:cs typeface="Arial" pitchFamily="34" charset="0"/>
              </a:rPr>
              <a:t>First Virtual, the first </a:t>
            </a:r>
            <a:r>
              <a:rPr lang="en-US" sz="800" dirty="0" err="1">
                <a:latin typeface="Arial" pitchFamily="34" charset="0"/>
                <a:cs typeface="Arial" pitchFamily="34" charset="0"/>
              </a:rPr>
              <a:t>cyberbank</a:t>
            </a:r>
            <a:r>
              <a:rPr lang="en-US" sz="800" dirty="0">
                <a:latin typeface="Arial" pitchFamily="34" charset="0"/>
                <a:cs typeface="Arial" pitchFamily="34" charset="0"/>
              </a:rPr>
              <a:t>, open up for business </a:t>
            </a:r>
          </a:p>
          <a:p>
            <a:pPr>
              <a:spcBef>
                <a:spcPts val="0"/>
              </a:spcBef>
            </a:pPr>
            <a:r>
              <a:rPr lang="en-US" sz="800" dirty="0">
                <a:latin typeface="Arial" pitchFamily="34" charset="0"/>
                <a:cs typeface="Arial" pitchFamily="34" charset="0"/>
              </a:rPr>
              <a:t>Radio stations start </a:t>
            </a:r>
            <a:r>
              <a:rPr lang="en-US" sz="800" dirty="0" err="1">
                <a:latin typeface="Arial" pitchFamily="34" charset="0"/>
                <a:cs typeface="Arial" pitchFamily="34" charset="0"/>
              </a:rPr>
              <a:t>rockin</a:t>
            </a:r>
            <a:r>
              <a:rPr lang="en-US" sz="800" dirty="0">
                <a:latin typeface="Arial" pitchFamily="34" charset="0"/>
                <a:cs typeface="Arial" pitchFamily="34" charset="0"/>
              </a:rPr>
              <a:t>' (rebroadcasting) round the clock on the Net: WXYC at Univ of NC, KJHK at Univ of KS-Lawrence, KUGS at Western WA Univ</a:t>
            </a:r>
          </a:p>
          <a:p>
            <a:pPr>
              <a:spcBef>
                <a:spcPts val="0"/>
              </a:spcBef>
            </a:pPr>
            <a:r>
              <a:rPr lang="en-US" sz="800" dirty="0">
                <a:latin typeface="Arial" pitchFamily="34" charset="0"/>
                <a:cs typeface="Arial" pitchFamily="34" charset="0"/>
              </a:rPr>
              <a:t>Trans-European Research and Education Network Association (TERENA) is formed by the merger of RARE and EARN, with representatives from 38</a:t>
            </a:r>
          </a:p>
          <a:p>
            <a:pPr>
              <a:spcBef>
                <a:spcPts val="0"/>
              </a:spcBef>
            </a:pPr>
            <a:r>
              <a:rPr lang="en-US" sz="800" dirty="0">
                <a:latin typeface="Arial" pitchFamily="34" charset="0"/>
                <a:cs typeface="Arial" pitchFamily="34" charset="0"/>
              </a:rPr>
              <a:t>countries as well as CERN and ECMWF. TERENA's aim is to "promote and participate in the development of a high quality international information and</a:t>
            </a:r>
          </a:p>
          <a:p>
            <a:pPr>
              <a:spcBef>
                <a:spcPts val="0"/>
              </a:spcBef>
            </a:pPr>
            <a:r>
              <a:rPr lang="en-US" sz="800" dirty="0">
                <a:latin typeface="Arial" pitchFamily="34" charset="0"/>
                <a:cs typeface="Arial" pitchFamily="34" charset="0"/>
              </a:rPr>
              <a:t>telecommunications infrastructure for the benefit of research and education" (October) </a:t>
            </a:r>
          </a:p>
          <a:p>
            <a:pPr>
              <a:spcBef>
                <a:spcPts val="0"/>
              </a:spcBef>
            </a:pPr>
            <a:r>
              <a:rPr lang="en-US" sz="800" dirty="0">
                <a:latin typeface="Arial" pitchFamily="34" charset="0"/>
                <a:cs typeface="Arial" pitchFamily="34" charset="0"/>
              </a:rPr>
              <a:t>After noticing that many network software vendors used domain.com in their documentation examples, Bill Woodcock and Jon </a:t>
            </a:r>
            <a:r>
              <a:rPr lang="en-US" sz="800" dirty="0" err="1">
                <a:latin typeface="Arial" pitchFamily="34" charset="0"/>
                <a:cs typeface="Arial" pitchFamily="34" charset="0"/>
              </a:rPr>
              <a:t>Postel</a:t>
            </a:r>
            <a:r>
              <a:rPr lang="en-US" sz="800" dirty="0">
                <a:latin typeface="Arial" pitchFamily="34" charset="0"/>
                <a:cs typeface="Arial" pitchFamily="34" charset="0"/>
              </a:rPr>
              <a:t> register the domain.</a:t>
            </a:r>
          </a:p>
          <a:p>
            <a:pPr>
              <a:spcBef>
                <a:spcPts val="0"/>
              </a:spcBef>
            </a:pPr>
            <a:r>
              <a:rPr lang="en-US" sz="800" dirty="0">
                <a:latin typeface="Arial" pitchFamily="34" charset="0"/>
                <a:cs typeface="Arial" pitchFamily="34" charset="0"/>
              </a:rPr>
              <a:t>Sure enough, after looking at the domain access logs, it was evident that many users were using the example domain in configuring their applications. </a:t>
            </a:r>
          </a:p>
          <a:p>
            <a:pPr>
              <a:spcBef>
                <a:spcPts val="0"/>
              </a:spcBef>
            </a:pPr>
            <a:r>
              <a:rPr lang="en-US" sz="800" dirty="0">
                <a:latin typeface="Arial" pitchFamily="34" charset="0"/>
                <a:cs typeface="Arial" pitchFamily="34" charset="0"/>
              </a:rPr>
              <a:t>RFC 1605: SONET to Sonnet Translation </a:t>
            </a:r>
          </a:p>
          <a:p>
            <a:pPr>
              <a:spcBef>
                <a:spcPts val="0"/>
              </a:spcBef>
            </a:pPr>
            <a:r>
              <a:rPr lang="en-US" sz="800" dirty="0">
                <a:latin typeface="Arial" pitchFamily="34" charset="0"/>
                <a:cs typeface="Arial" pitchFamily="34" charset="0"/>
              </a:rPr>
              <a:t>RFC 1606: A Historical Perspective On The Usage Of IP Version 9 </a:t>
            </a:r>
          </a:p>
          <a:p>
            <a:pPr>
              <a:spcBef>
                <a:spcPts val="0"/>
              </a:spcBef>
            </a:pPr>
            <a:r>
              <a:rPr lang="en-US" sz="800" dirty="0">
                <a:latin typeface="Arial" pitchFamily="34" charset="0"/>
                <a:cs typeface="Arial" pitchFamily="34" charset="0"/>
              </a:rPr>
              <a:t>RFC 1607: A VIEW FROM THE 21ST CENTURY </a:t>
            </a:r>
          </a:p>
          <a:p>
            <a:pPr>
              <a:spcBef>
                <a:spcPts val="0"/>
              </a:spcBef>
            </a:pPr>
            <a:r>
              <a:rPr lang="en-US" sz="800" dirty="0">
                <a:latin typeface="Arial" pitchFamily="34" charset="0"/>
                <a:cs typeface="Arial" pitchFamily="34" charset="0"/>
              </a:rPr>
              <a:t>Countries connecting to NSFNET: Algeria (DZ), Armenia (AM), Bermuda (BM), Burkina Faso (BF), China (CN), Colombia (CO), Jamaica (JM), Jordan</a:t>
            </a:r>
          </a:p>
          <a:p>
            <a:pPr>
              <a:spcBef>
                <a:spcPts val="0"/>
              </a:spcBef>
            </a:pPr>
            <a:r>
              <a:rPr lang="en-US" sz="800" dirty="0">
                <a:latin typeface="Arial" pitchFamily="34" charset="0"/>
                <a:cs typeface="Arial" pitchFamily="34" charset="0"/>
              </a:rPr>
              <a:t>(JO), Lebanon (LB), Lithuania (LT), Macao (MO), Morocco (MA), New Caledonia (NC), Nicaragua (NI), Niger (NE), Panama (PA), Philippines (PH),</a:t>
            </a:r>
          </a:p>
          <a:p>
            <a:pPr>
              <a:spcBef>
                <a:spcPts val="0"/>
              </a:spcBef>
            </a:pPr>
            <a:r>
              <a:rPr lang="en-US" sz="800" dirty="0">
                <a:latin typeface="Arial" pitchFamily="34" charset="0"/>
                <a:cs typeface="Arial" pitchFamily="34" charset="0"/>
              </a:rPr>
              <a:t>Senegal (SN), Sri Lanka (LK), Swaziland (SZ), Uruguay (UY), Uzbekistan (UZ) </a:t>
            </a:r>
          </a:p>
          <a:p>
            <a:pPr>
              <a:spcBef>
                <a:spcPts val="0"/>
              </a:spcBef>
            </a:pPr>
            <a:r>
              <a:rPr lang="en-US" sz="800" dirty="0">
                <a:latin typeface="Arial" pitchFamily="34" charset="0"/>
                <a:cs typeface="Arial" pitchFamily="34" charset="0"/>
              </a:rPr>
              <a:t>Top 10 Domains by Host #: com, </a:t>
            </a:r>
            <a:r>
              <a:rPr lang="en-US" sz="800" dirty="0" err="1">
                <a:latin typeface="Arial" pitchFamily="34" charset="0"/>
                <a:cs typeface="Arial" pitchFamily="34" charset="0"/>
              </a:rPr>
              <a:t>edu</a:t>
            </a:r>
            <a:r>
              <a:rPr lang="en-US" sz="800" dirty="0">
                <a:latin typeface="Arial" pitchFamily="34" charset="0"/>
                <a:cs typeface="Arial" pitchFamily="34" charset="0"/>
              </a:rPr>
              <a:t>, </a:t>
            </a:r>
            <a:r>
              <a:rPr lang="en-US" sz="800" dirty="0" err="1">
                <a:latin typeface="Arial" pitchFamily="34" charset="0"/>
                <a:cs typeface="Arial" pitchFamily="34" charset="0"/>
              </a:rPr>
              <a:t>uk</a:t>
            </a:r>
            <a:r>
              <a:rPr lang="en-US" sz="800" dirty="0">
                <a:latin typeface="Arial" pitchFamily="34" charset="0"/>
                <a:cs typeface="Arial" pitchFamily="34" charset="0"/>
              </a:rPr>
              <a:t>, </a:t>
            </a:r>
            <a:r>
              <a:rPr lang="en-US" sz="800" dirty="0" err="1">
                <a:latin typeface="Arial" pitchFamily="34" charset="0"/>
                <a:cs typeface="Arial" pitchFamily="34" charset="0"/>
              </a:rPr>
              <a:t>gov</a:t>
            </a:r>
            <a:r>
              <a:rPr lang="en-US" sz="800" dirty="0">
                <a:latin typeface="Arial" pitchFamily="34" charset="0"/>
                <a:cs typeface="Arial" pitchFamily="34" charset="0"/>
              </a:rPr>
              <a:t>, de, ca, mil, au, org, net </a:t>
            </a:r>
          </a:p>
          <a:p>
            <a:pPr>
              <a:spcBef>
                <a:spcPts val="0"/>
              </a:spcBef>
            </a:pPr>
            <a:r>
              <a:rPr lang="en-US" sz="800" dirty="0">
                <a:latin typeface="Arial" pitchFamily="34" charset="0"/>
                <a:cs typeface="Arial" pitchFamily="34" charset="0"/>
              </a:rPr>
              <a:t>1995 </a:t>
            </a:r>
          </a:p>
          <a:p>
            <a:pPr>
              <a:spcBef>
                <a:spcPts val="0"/>
              </a:spcBef>
            </a:pPr>
            <a:r>
              <a:rPr lang="en-US" sz="800" dirty="0">
                <a:latin typeface="Arial" pitchFamily="34" charset="0"/>
                <a:cs typeface="Arial" pitchFamily="34" charset="0"/>
              </a:rPr>
              <a:t>NSFNET reverts back to a research network. Main US backbone traffic now routed through interconnected network providers </a:t>
            </a:r>
          </a:p>
          <a:p>
            <a:pPr>
              <a:spcBef>
                <a:spcPts val="0"/>
              </a:spcBef>
            </a:pPr>
            <a:r>
              <a:rPr lang="en-US" sz="800" dirty="0">
                <a:latin typeface="Arial" pitchFamily="34" charset="0"/>
                <a:cs typeface="Arial" pitchFamily="34" charset="0"/>
              </a:rPr>
              <a:t>The new NSFNET is born as NSF establishes the very high speed Backbone Network Service (</a:t>
            </a:r>
            <a:r>
              <a:rPr lang="en-US" sz="800" dirty="0" err="1">
                <a:latin typeface="Arial" pitchFamily="34" charset="0"/>
                <a:cs typeface="Arial" pitchFamily="34" charset="0"/>
              </a:rPr>
              <a:t>vBNS</a:t>
            </a:r>
            <a:r>
              <a:rPr lang="en-US" sz="800" dirty="0">
                <a:latin typeface="Arial" pitchFamily="34" charset="0"/>
                <a:cs typeface="Arial" pitchFamily="34" charset="0"/>
              </a:rPr>
              <a:t>) linking super-computing centers: NCAR, NCSA,</a:t>
            </a:r>
          </a:p>
          <a:p>
            <a:pPr>
              <a:spcBef>
                <a:spcPts val="0"/>
              </a:spcBef>
            </a:pPr>
            <a:r>
              <a:rPr lang="en-US" sz="800" dirty="0">
                <a:latin typeface="Arial" pitchFamily="34" charset="0"/>
                <a:cs typeface="Arial" pitchFamily="34" charset="0"/>
              </a:rPr>
              <a:t>SDSC, CTC, PSC </a:t>
            </a:r>
          </a:p>
          <a:p>
            <a:pPr>
              <a:spcBef>
                <a:spcPts val="0"/>
              </a:spcBef>
            </a:pPr>
            <a:r>
              <a:rPr lang="en-US" sz="800" dirty="0">
                <a:latin typeface="Arial" pitchFamily="34" charset="0"/>
                <a:cs typeface="Arial" pitchFamily="34" charset="0"/>
              </a:rPr>
              <a:t>Hong Kong police disconnect all but 1 of the colony's Internet providers in search of a hacker. 10,000 people are left without Net access. (:</a:t>
            </a:r>
            <a:r>
              <a:rPr lang="en-US" sz="800" dirty="0" err="1">
                <a:latin typeface="Arial" pitchFamily="34" charset="0"/>
                <a:cs typeface="Arial" pitchFamily="34" charset="0"/>
              </a:rPr>
              <a:t>api</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Sun launches JAVA on May 23 </a:t>
            </a:r>
          </a:p>
          <a:p>
            <a:pPr>
              <a:spcBef>
                <a:spcPts val="0"/>
              </a:spcBef>
            </a:pPr>
            <a:r>
              <a:rPr lang="en-US" sz="800" dirty="0">
                <a:latin typeface="Arial" pitchFamily="34" charset="0"/>
                <a:cs typeface="Arial" pitchFamily="34" charset="0"/>
              </a:rPr>
              <a:t>RealAudio, an audio streaming technology, lets the Net hear in near real-time </a:t>
            </a:r>
          </a:p>
          <a:p>
            <a:pPr>
              <a:spcBef>
                <a:spcPts val="0"/>
              </a:spcBef>
            </a:pPr>
            <a:r>
              <a:rPr lang="en-US" sz="800" dirty="0">
                <a:latin typeface="Arial" pitchFamily="34" charset="0"/>
                <a:cs typeface="Arial" pitchFamily="34" charset="0"/>
              </a:rPr>
              <a:t>Radio HK, the first commercial 24 hr., Internet-only radio station starts broadcasting </a:t>
            </a:r>
          </a:p>
          <a:p>
            <a:pPr>
              <a:spcBef>
                <a:spcPts val="0"/>
              </a:spcBef>
            </a:pPr>
            <a:r>
              <a:rPr lang="en-US" sz="800" dirty="0">
                <a:latin typeface="Arial" pitchFamily="34" charset="0"/>
                <a:cs typeface="Arial" pitchFamily="34" charset="0"/>
              </a:rPr>
              <a:t>WWW surpasses ftp-data in March as the service with greatest traffic on </a:t>
            </a:r>
            <a:r>
              <a:rPr lang="en-US" sz="800" dirty="0" err="1">
                <a:latin typeface="Arial" pitchFamily="34" charset="0"/>
                <a:cs typeface="Arial" pitchFamily="34" charset="0"/>
              </a:rPr>
              <a:t>NSFNet</a:t>
            </a:r>
            <a:r>
              <a:rPr lang="en-US" sz="800" dirty="0">
                <a:latin typeface="Arial" pitchFamily="34" charset="0"/>
                <a:cs typeface="Arial" pitchFamily="34" charset="0"/>
              </a:rPr>
              <a:t> based on packet count, and in April based on byte count </a:t>
            </a:r>
          </a:p>
          <a:p>
            <a:pPr>
              <a:spcBef>
                <a:spcPts val="0"/>
              </a:spcBef>
            </a:pPr>
            <a:r>
              <a:rPr lang="en-US" sz="800" dirty="0">
                <a:latin typeface="Arial" pitchFamily="34" charset="0"/>
                <a:cs typeface="Arial" pitchFamily="34" charset="0"/>
              </a:rPr>
              <a:t>Traditional online dial-up systems (</a:t>
            </a:r>
            <a:r>
              <a:rPr lang="en-US" sz="800" dirty="0" err="1">
                <a:latin typeface="Arial" pitchFamily="34" charset="0"/>
                <a:cs typeface="Arial" pitchFamily="34" charset="0"/>
              </a:rPr>
              <a:t>Compuserve</a:t>
            </a:r>
            <a:r>
              <a:rPr lang="en-US" sz="800" dirty="0">
                <a:latin typeface="Arial" pitchFamily="34" charset="0"/>
                <a:cs typeface="Arial" pitchFamily="34" charset="0"/>
              </a:rPr>
              <a:t>, America Online, Prodigy) begin to provide Internet access </a:t>
            </a:r>
          </a:p>
          <a:p>
            <a:pPr>
              <a:spcBef>
                <a:spcPts val="0"/>
              </a:spcBef>
            </a:pPr>
            <a:r>
              <a:rPr lang="en-US" sz="800" dirty="0">
                <a:latin typeface="Arial" pitchFamily="34" charset="0"/>
                <a:cs typeface="Arial" pitchFamily="34" charset="0"/>
              </a:rPr>
              <a:t>Thousands in Minneapolis-St. Paul (USA) lose Net access after transients start a bonfire under a bridge at the Univ of MN causing fiber-optic cables to melt</a:t>
            </a:r>
          </a:p>
          <a:p>
            <a:pPr>
              <a:spcBef>
                <a:spcPts val="0"/>
              </a:spcBef>
            </a:pPr>
            <a:r>
              <a:rPr lang="en-US" sz="800" dirty="0">
                <a:latin typeface="Arial" pitchFamily="34" charset="0"/>
                <a:cs typeface="Arial" pitchFamily="34" charset="0"/>
              </a:rPr>
              <a:t>(30 July) </a:t>
            </a:r>
          </a:p>
          <a:p>
            <a:pPr>
              <a:spcBef>
                <a:spcPts val="0"/>
              </a:spcBef>
            </a:pPr>
            <a:r>
              <a:rPr lang="en-US" sz="800" dirty="0">
                <a:latin typeface="Arial" pitchFamily="34" charset="0"/>
                <a:cs typeface="Arial" pitchFamily="34" charset="0"/>
              </a:rPr>
              <a:t>A number of Net related companies go public, with Netscape leading the pack with the 3rd largest ever NASDAQ IPO share value (9 August) </a:t>
            </a:r>
          </a:p>
          <a:p>
            <a:pPr>
              <a:spcBef>
                <a:spcPts val="0"/>
              </a:spcBef>
            </a:pPr>
            <a:r>
              <a:rPr lang="en-US" sz="800" dirty="0">
                <a:latin typeface="Arial" pitchFamily="34" charset="0"/>
                <a:cs typeface="Arial" pitchFamily="34" charset="0"/>
              </a:rPr>
              <a:t>Registration of domain names is no longer free. Beginning 14 September, a $50 annual fee has been imposed, which up until now was subsidized by NSF. NSF</a:t>
            </a:r>
          </a:p>
          <a:p>
            <a:pPr>
              <a:spcBef>
                <a:spcPts val="0"/>
              </a:spcBef>
            </a:pPr>
            <a:r>
              <a:rPr lang="en-US" sz="800" dirty="0">
                <a:latin typeface="Arial" pitchFamily="34" charset="0"/>
                <a:cs typeface="Arial" pitchFamily="34" charset="0"/>
              </a:rPr>
              <a:t>continues to pay for .</a:t>
            </a:r>
            <a:r>
              <a:rPr lang="en-US" sz="800" dirty="0" err="1">
                <a:latin typeface="Arial" pitchFamily="34" charset="0"/>
                <a:cs typeface="Arial" pitchFamily="34" charset="0"/>
              </a:rPr>
              <a:t>edu</a:t>
            </a:r>
            <a:r>
              <a:rPr lang="en-US" sz="800" dirty="0">
                <a:latin typeface="Arial" pitchFamily="34" charset="0"/>
                <a:cs typeface="Arial" pitchFamily="34" charset="0"/>
              </a:rPr>
              <a:t> registration, and on an interim basis for .</a:t>
            </a:r>
            <a:r>
              <a:rPr lang="en-US" sz="800" dirty="0" err="1">
                <a:latin typeface="Arial" pitchFamily="34" charset="0"/>
                <a:cs typeface="Arial" pitchFamily="34" charset="0"/>
              </a:rPr>
              <a:t>gov</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The Vatican comes on-line (http://www.vatican.va/) </a:t>
            </a:r>
          </a:p>
          <a:p>
            <a:pPr>
              <a:spcBef>
                <a:spcPts val="0"/>
              </a:spcBef>
            </a:pPr>
            <a:r>
              <a:rPr lang="en-US" sz="800" dirty="0">
                <a:latin typeface="Arial" pitchFamily="34" charset="0"/>
                <a:cs typeface="Arial" pitchFamily="34" charset="0"/>
              </a:rPr>
              <a:t>The Canadian Government comes on-line (http://canada.gc.ca/) </a:t>
            </a:r>
          </a:p>
          <a:p>
            <a:pPr>
              <a:spcBef>
                <a:spcPts val="0"/>
              </a:spcBef>
            </a:pPr>
            <a:r>
              <a:rPr lang="en-US" sz="800" dirty="0">
                <a:latin typeface="Arial" pitchFamily="34" charset="0"/>
                <a:cs typeface="Arial" pitchFamily="34" charset="0"/>
              </a:rPr>
              <a:t>The first official Internet wiretap was successful in helping the Secret Service and Drug Enforcement Agency (DEA) apprehend three individuals who were</a:t>
            </a:r>
          </a:p>
          <a:p>
            <a:pPr>
              <a:spcBef>
                <a:spcPts val="0"/>
              </a:spcBef>
            </a:pPr>
            <a:r>
              <a:rPr lang="en-US" sz="800" dirty="0">
                <a:latin typeface="Arial" pitchFamily="34" charset="0"/>
                <a:cs typeface="Arial" pitchFamily="34" charset="0"/>
              </a:rPr>
              <a:t>illegally manufacturing and selling cell phone cloning equipment and electronic devices </a:t>
            </a:r>
          </a:p>
          <a:p>
            <a:pPr>
              <a:spcBef>
                <a:spcPts val="0"/>
              </a:spcBef>
            </a:pPr>
            <a:r>
              <a:rPr lang="en-US" sz="800" dirty="0">
                <a:latin typeface="Arial" pitchFamily="34" charset="0"/>
                <a:cs typeface="Arial" pitchFamily="34" charset="0"/>
              </a:rPr>
              <a:t>Operation Home Front connects, for the first time, soldiers in the field with their families back home via the Internet. </a:t>
            </a:r>
          </a:p>
          <a:p>
            <a:pPr>
              <a:spcBef>
                <a:spcPts val="0"/>
              </a:spcBef>
            </a:pPr>
            <a:r>
              <a:rPr lang="en-US" sz="800" dirty="0">
                <a:latin typeface="Arial" pitchFamily="34" charset="0"/>
                <a:cs typeface="Arial" pitchFamily="34" charset="0"/>
              </a:rPr>
              <a:t>Richard White becomes the first person to be declared a </a:t>
            </a:r>
            <a:r>
              <a:rPr lang="en-US" sz="800" dirty="0" err="1">
                <a:latin typeface="Arial" pitchFamily="34" charset="0"/>
                <a:cs typeface="Arial" pitchFamily="34" charset="0"/>
              </a:rPr>
              <a:t>munition</a:t>
            </a:r>
            <a:r>
              <a:rPr lang="en-US" sz="800" dirty="0">
                <a:latin typeface="Arial" pitchFamily="34" charset="0"/>
                <a:cs typeface="Arial" pitchFamily="34" charset="0"/>
              </a:rPr>
              <a:t>, under the USA's arms export control laws, because of an RSA file security encryption</a:t>
            </a:r>
          </a:p>
          <a:p>
            <a:pPr>
              <a:spcBef>
                <a:spcPts val="0"/>
              </a:spcBef>
            </a:pPr>
            <a:r>
              <a:rPr lang="en-US" sz="800" dirty="0">
                <a:latin typeface="Arial" pitchFamily="34" charset="0"/>
                <a:cs typeface="Arial" pitchFamily="34" charset="0"/>
              </a:rPr>
              <a:t>program tattooed on his arm (:wired496:) </a:t>
            </a:r>
          </a:p>
          <a:p>
            <a:pPr>
              <a:spcBef>
                <a:spcPts val="0"/>
              </a:spcBef>
            </a:pPr>
            <a:r>
              <a:rPr lang="en-US" sz="800" dirty="0">
                <a:latin typeface="Arial" pitchFamily="34" charset="0"/>
                <a:cs typeface="Arial" pitchFamily="34" charset="0"/>
              </a:rPr>
              <a:t>RFC 1882: The 12-Days of Technology Before Christmas </a:t>
            </a:r>
          </a:p>
          <a:p>
            <a:pPr>
              <a:spcBef>
                <a:spcPts val="0"/>
              </a:spcBef>
            </a:pPr>
            <a:r>
              <a:rPr lang="en-US" sz="800" dirty="0">
                <a:latin typeface="Arial" pitchFamily="34" charset="0"/>
                <a:cs typeface="Arial" pitchFamily="34" charset="0"/>
              </a:rPr>
              <a:t>Country domains registered: Ethiopia (ET), Cote d'Ivoire (CI), Cook Islands (CK) Cayman Islands (KY), Anguilla (AI), Gibraltar (GI), Vatican (VA), Kiribati</a:t>
            </a:r>
          </a:p>
          <a:p>
            <a:pPr>
              <a:spcBef>
                <a:spcPts val="0"/>
              </a:spcBef>
            </a:pPr>
            <a:r>
              <a:rPr lang="en-US" sz="800" dirty="0">
                <a:latin typeface="Arial" pitchFamily="34" charset="0"/>
                <a:cs typeface="Arial" pitchFamily="34" charset="0"/>
              </a:rPr>
              <a:t>(KI), Kyrgyzstan (KG), Madagascar (MG), Mauritius (MU), Micronesia (FM), Monaco (MC), Mongolia (MN), Nepal (NP), Nigeria (NG), Western Samoa</a:t>
            </a:r>
          </a:p>
          <a:p>
            <a:pPr>
              <a:spcBef>
                <a:spcPts val="0"/>
              </a:spcBef>
            </a:pPr>
            <a:r>
              <a:rPr lang="en-US" sz="800" dirty="0">
                <a:latin typeface="Arial" pitchFamily="34" charset="0"/>
                <a:cs typeface="Arial" pitchFamily="34" charset="0"/>
              </a:rPr>
              <a:t>(WS), San Marino (SM), Tanzania (TZ), Tonga (TO), Uganda (UG), Vanuatu (VU) </a:t>
            </a:r>
          </a:p>
          <a:p>
            <a:pPr>
              <a:spcBef>
                <a:spcPts val="0"/>
              </a:spcBef>
            </a:pPr>
            <a:r>
              <a:rPr lang="en-US" sz="800" dirty="0">
                <a:latin typeface="Arial" pitchFamily="34" charset="0"/>
                <a:cs typeface="Arial" pitchFamily="34" charset="0"/>
              </a:rPr>
              <a:t>Top 10 Domains by Host #: com, </a:t>
            </a:r>
            <a:r>
              <a:rPr lang="en-US" sz="800" dirty="0" err="1">
                <a:latin typeface="Arial" pitchFamily="34" charset="0"/>
                <a:cs typeface="Arial" pitchFamily="34" charset="0"/>
              </a:rPr>
              <a:t>edu</a:t>
            </a:r>
            <a:r>
              <a:rPr lang="en-US" sz="800" dirty="0">
                <a:latin typeface="Arial" pitchFamily="34" charset="0"/>
                <a:cs typeface="Arial" pitchFamily="34" charset="0"/>
              </a:rPr>
              <a:t>, net, </a:t>
            </a:r>
            <a:r>
              <a:rPr lang="en-US" sz="800" dirty="0" err="1">
                <a:latin typeface="Arial" pitchFamily="34" charset="0"/>
                <a:cs typeface="Arial" pitchFamily="34" charset="0"/>
              </a:rPr>
              <a:t>gov</a:t>
            </a:r>
            <a:r>
              <a:rPr lang="en-US" sz="800" dirty="0">
                <a:latin typeface="Arial" pitchFamily="34" charset="0"/>
                <a:cs typeface="Arial" pitchFamily="34" charset="0"/>
              </a:rPr>
              <a:t>, mil, org, de, </a:t>
            </a:r>
            <a:r>
              <a:rPr lang="en-US" sz="800" dirty="0" err="1">
                <a:latin typeface="Arial" pitchFamily="34" charset="0"/>
                <a:cs typeface="Arial" pitchFamily="34" charset="0"/>
              </a:rPr>
              <a:t>uk</a:t>
            </a:r>
            <a:r>
              <a:rPr lang="en-US" sz="800" dirty="0">
                <a:latin typeface="Arial" pitchFamily="34" charset="0"/>
                <a:cs typeface="Arial" pitchFamily="34" charset="0"/>
              </a:rPr>
              <a:t>, ca, au </a:t>
            </a:r>
          </a:p>
          <a:p>
            <a:pPr>
              <a:spcBef>
                <a:spcPts val="0"/>
              </a:spcBef>
            </a:pPr>
            <a:r>
              <a:rPr lang="en-US" sz="800" dirty="0">
                <a:latin typeface="Arial" pitchFamily="34" charset="0"/>
                <a:cs typeface="Arial" pitchFamily="34" charset="0"/>
              </a:rPr>
              <a:t>Technologies of the Year: WWW, Search engines </a:t>
            </a:r>
          </a:p>
          <a:p>
            <a:pPr>
              <a:spcBef>
                <a:spcPts val="0"/>
              </a:spcBef>
            </a:pPr>
            <a:r>
              <a:rPr lang="en-US" sz="800" dirty="0">
                <a:latin typeface="Arial" pitchFamily="34" charset="0"/>
                <a:cs typeface="Arial" pitchFamily="34" charset="0"/>
              </a:rPr>
              <a:t>Emerging Technologies: Mobile code (JAVA, </a:t>
            </a:r>
            <a:r>
              <a:rPr lang="en-US" sz="800" dirty="0" err="1">
                <a:latin typeface="Arial" pitchFamily="34" charset="0"/>
                <a:cs typeface="Arial" pitchFamily="34" charset="0"/>
              </a:rPr>
              <a:t>JAVAscript</a:t>
            </a:r>
            <a:r>
              <a:rPr lang="en-US" sz="800" dirty="0">
                <a:latin typeface="Arial" pitchFamily="34" charset="0"/>
                <a:cs typeface="Arial" pitchFamily="34" charset="0"/>
              </a:rPr>
              <a:t>), Virtual environments (VRML), Collaborative tools </a:t>
            </a:r>
          </a:p>
          <a:p>
            <a:pPr>
              <a:spcBef>
                <a:spcPts val="0"/>
              </a:spcBef>
            </a:pPr>
            <a:r>
              <a:rPr lang="en-US" sz="800" dirty="0">
                <a:latin typeface="Arial" pitchFamily="34" charset="0"/>
                <a:cs typeface="Arial" pitchFamily="34" charset="0"/>
              </a:rPr>
              <a:t>Hacks of the Year: The Spot (Jun 12), Hackers Movie Page (12 Aug) </a:t>
            </a:r>
          </a:p>
          <a:p>
            <a:pPr>
              <a:spcBef>
                <a:spcPts val="0"/>
              </a:spcBef>
            </a:pPr>
            <a:r>
              <a:rPr lang="en-US" sz="800" dirty="0">
                <a:latin typeface="Arial" pitchFamily="34" charset="0"/>
                <a:cs typeface="Arial" pitchFamily="34" charset="0"/>
              </a:rPr>
              <a:t>1996 </a:t>
            </a:r>
          </a:p>
          <a:p>
            <a:pPr>
              <a:spcBef>
                <a:spcPts val="0"/>
              </a:spcBef>
            </a:pPr>
            <a:r>
              <a:rPr lang="en-US" sz="800" dirty="0">
                <a:latin typeface="Arial" pitchFamily="34" charset="0"/>
                <a:cs typeface="Arial" pitchFamily="34" charset="0"/>
              </a:rPr>
              <a:t>Internet phones catch the attention of US telecommunication companies who ask the US Congress to ban the technology (which has been around for years) </a:t>
            </a:r>
          </a:p>
          <a:p>
            <a:pPr>
              <a:spcBef>
                <a:spcPts val="0"/>
              </a:spcBef>
            </a:pPr>
            <a:r>
              <a:rPr lang="en-US" sz="800" dirty="0">
                <a:latin typeface="Arial" pitchFamily="34" charset="0"/>
                <a:cs typeface="Arial" pitchFamily="34" charset="0"/>
              </a:rPr>
              <a:t>Malaysian Prime Minister Mahathir </a:t>
            </a:r>
            <a:r>
              <a:rPr lang="en-US" sz="800" dirty="0" err="1">
                <a:latin typeface="Arial" pitchFamily="34" charset="0"/>
                <a:cs typeface="Arial" pitchFamily="34" charset="0"/>
              </a:rPr>
              <a:t>Mohamad</a:t>
            </a:r>
            <a:r>
              <a:rPr lang="en-US" sz="800" dirty="0">
                <a:latin typeface="Arial" pitchFamily="34" charset="0"/>
                <a:cs typeface="Arial" pitchFamily="34" charset="0"/>
              </a:rPr>
              <a:t>, PLO Leader Yasser Arafat, and </a:t>
            </a:r>
            <a:r>
              <a:rPr lang="en-US" sz="800" dirty="0" err="1">
                <a:latin typeface="Arial" pitchFamily="34" charset="0"/>
                <a:cs typeface="Arial" pitchFamily="34" charset="0"/>
              </a:rPr>
              <a:t>Phillipine</a:t>
            </a:r>
            <a:r>
              <a:rPr lang="en-US" sz="800" dirty="0">
                <a:latin typeface="Arial" pitchFamily="34" charset="0"/>
                <a:cs typeface="Arial" pitchFamily="34" charset="0"/>
              </a:rPr>
              <a:t> President Fidel Ramos meet for ten minutes in an online interactive</a:t>
            </a:r>
          </a:p>
          <a:p>
            <a:pPr>
              <a:spcBef>
                <a:spcPts val="0"/>
              </a:spcBef>
            </a:pPr>
            <a:r>
              <a:rPr lang="en-US" sz="800" dirty="0">
                <a:latin typeface="Arial" pitchFamily="34" charset="0"/>
                <a:cs typeface="Arial" pitchFamily="34" charset="0"/>
              </a:rPr>
              <a:t>chat session on 17 January. </a:t>
            </a:r>
          </a:p>
          <a:p>
            <a:pPr>
              <a:spcBef>
                <a:spcPts val="0"/>
              </a:spcBef>
            </a:pPr>
            <a:r>
              <a:rPr lang="en-US" sz="800" dirty="0">
                <a:latin typeface="Arial" pitchFamily="34" charset="0"/>
                <a:cs typeface="Arial" pitchFamily="34" charset="0"/>
              </a:rPr>
              <a:t>The controversial US Communications Decency Act (CDA) becomes law in the US in order to prohibit distribution of indecent materials over the Net. A few</a:t>
            </a:r>
          </a:p>
          <a:p>
            <a:pPr>
              <a:spcBef>
                <a:spcPts val="0"/>
              </a:spcBef>
            </a:pPr>
            <a:r>
              <a:rPr lang="en-US" sz="800" dirty="0">
                <a:latin typeface="Arial" pitchFamily="34" charset="0"/>
                <a:cs typeface="Arial" pitchFamily="34" charset="0"/>
              </a:rPr>
              <a:t>months later a three-judge panel imposes an injunction against its enforcement. Supreme Court unanimously rules most of it unconstitutional in 1997. </a:t>
            </a:r>
          </a:p>
          <a:p>
            <a:pPr>
              <a:spcBef>
                <a:spcPts val="0"/>
              </a:spcBef>
            </a:pPr>
            <a:r>
              <a:rPr lang="en-US" sz="800" dirty="0">
                <a:latin typeface="Arial" pitchFamily="34" charset="0"/>
                <a:cs typeface="Arial" pitchFamily="34" charset="0"/>
              </a:rPr>
              <a:t>9,272 organizations find themselves unlisted after the </a:t>
            </a:r>
            <a:r>
              <a:rPr lang="en-US" sz="800" dirty="0" err="1">
                <a:latin typeface="Arial" pitchFamily="34" charset="0"/>
                <a:cs typeface="Arial" pitchFamily="34" charset="0"/>
              </a:rPr>
              <a:t>InterNIC</a:t>
            </a:r>
            <a:r>
              <a:rPr lang="en-US" sz="800" dirty="0">
                <a:latin typeface="Arial" pitchFamily="34" charset="0"/>
                <a:cs typeface="Arial" pitchFamily="34" charset="0"/>
              </a:rPr>
              <a:t> drops their name service as a result of not having paid their domain name fee </a:t>
            </a:r>
          </a:p>
          <a:p>
            <a:pPr>
              <a:spcBef>
                <a:spcPts val="0"/>
              </a:spcBef>
            </a:pPr>
            <a:r>
              <a:rPr lang="en-US" sz="800" dirty="0">
                <a:latin typeface="Arial" pitchFamily="34" charset="0"/>
                <a:cs typeface="Arial" pitchFamily="34" charset="0"/>
              </a:rPr>
              <a:t>Various ISPs suffer extended service outages, bringing into question whether they will be able to handle the growing number of users. AOL (19 hours),</a:t>
            </a:r>
          </a:p>
          <a:p>
            <a:pPr>
              <a:spcBef>
                <a:spcPts val="0"/>
              </a:spcBef>
            </a:pPr>
            <a:r>
              <a:rPr lang="en-US" sz="800" dirty="0">
                <a:latin typeface="Arial" pitchFamily="34" charset="0"/>
                <a:cs typeface="Arial" pitchFamily="34" charset="0"/>
              </a:rPr>
              <a:t>Netcom (13 hours), AT&amp;T WorldNet (28 hours - email only) </a:t>
            </a:r>
          </a:p>
          <a:p>
            <a:pPr>
              <a:spcBef>
                <a:spcPts val="0"/>
              </a:spcBef>
            </a:pPr>
            <a:r>
              <a:rPr lang="en-US" sz="800" dirty="0">
                <a:latin typeface="Arial" pitchFamily="34" charset="0"/>
                <a:cs typeface="Arial" pitchFamily="34" charset="0"/>
              </a:rPr>
              <a:t>Domain name tv.com sold to CNET for US$15,000 </a:t>
            </a:r>
          </a:p>
          <a:p>
            <a:pPr>
              <a:spcBef>
                <a:spcPts val="0"/>
              </a:spcBef>
            </a:pPr>
            <a:r>
              <a:rPr lang="en-US" sz="800" dirty="0">
                <a:latin typeface="Arial" pitchFamily="34" charset="0"/>
                <a:cs typeface="Arial" pitchFamily="34" charset="0"/>
              </a:rPr>
              <a:t>New York's Public Access Networks Corp (PANIX) is shut down after repeated SYN attacks by a cracker using methods outlined in a hacker magazine (2600) </a:t>
            </a:r>
          </a:p>
          <a:p>
            <a:pPr>
              <a:spcBef>
                <a:spcPts val="0"/>
              </a:spcBef>
            </a:pPr>
            <a:r>
              <a:rPr lang="en-US" sz="800" dirty="0">
                <a:latin typeface="Arial" pitchFamily="34" charset="0"/>
                <a:cs typeface="Arial" pitchFamily="34" charset="0"/>
              </a:rPr>
              <a:t>MCI upgrades Internet backbone adding ~13,000 ports, bringing the effective speed from 155Mbps to 622Mbps. </a:t>
            </a:r>
          </a:p>
          <a:p>
            <a:pPr>
              <a:spcBef>
                <a:spcPts val="0"/>
              </a:spcBef>
            </a:pPr>
            <a:r>
              <a:rPr lang="en-US" sz="800" dirty="0">
                <a:latin typeface="Arial" pitchFamily="34" charset="0"/>
                <a:cs typeface="Arial" pitchFamily="34" charset="0"/>
              </a:rPr>
              <a:t>The Internet Ad Hoc Committee announces plans to add 7 new generic Top Level Domains (</a:t>
            </a:r>
            <a:r>
              <a:rPr lang="en-US" sz="800" dirty="0" err="1">
                <a:latin typeface="Arial" pitchFamily="34" charset="0"/>
                <a:cs typeface="Arial" pitchFamily="34" charset="0"/>
              </a:rPr>
              <a:t>gTLD</a:t>
            </a:r>
            <a:r>
              <a:rPr lang="en-US" sz="800" dirty="0">
                <a:latin typeface="Arial" pitchFamily="34" charset="0"/>
                <a:cs typeface="Arial" pitchFamily="34" charset="0"/>
              </a:rPr>
              <a:t>): .firm, .store, .web, .arts, .</a:t>
            </a:r>
            <a:r>
              <a:rPr lang="en-US" sz="800" dirty="0" err="1">
                <a:latin typeface="Arial" pitchFamily="34" charset="0"/>
                <a:cs typeface="Arial" pitchFamily="34" charset="0"/>
              </a:rPr>
              <a:t>rec</a:t>
            </a:r>
            <a:r>
              <a:rPr lang="en-US" sz="800" dirty="0">
                <a:latin typeface="Arial" pitchFamily="34" charset="0"/>
                <a:cs typeface="Arial" pitchFamily="34" charset="0"/>
              </a:rPr>
              <a:t>, .info, .nom. The IAHC</a:t>
            </a:r>
          </a:p>
          <a:p>
            <a:pPr>
              <a:spcBef>
                <a:spcPts val="0"/>
              </a:spcBef>
            </a:pPr>
            <a:r>
              <a:rPr lang="en-US" sz="800" dirty="0">
                <a:latin typeface="Arial" pitchFamily="34" charset="0"/>
                <a:cs typeface="Arial" pitchFamily="34" charset="0"/>
              </a:rPr>
              <a:t>plan also calls for a competing group of domain registrars worldwide. </a:t>
            </a:r>
          </a:p>
          <a:p>
            <a:pPr>
              <a:spcBef>
                <a:spcPts val="0"/>
              </a:spcBef>
            </a:pPr>
            <a:r>
              <a:rPr lang="en-US" sz="800" dirty="0">
                <a:latin typeface="Arial" pitchFamily="34" charset="0"/>
                <a:cs typeface="Arial" pitchFamily="34" charset="0"/>
              </a:rPr>
              <a:t>A malicious </a:t>
            </a:r>
            <a:r>
              <a:rPr lang="en-US" sz="800" dirty="0" err="1">
                <a:latin typeface="Arial" pitchFamily="34" charset="0"/>
                <a:cs typeface="Arial" pitchFamily="34" charset="0"/>
              </a:rPr>
              <a:t>cancelbot</a:t>
            </a:r>
            <a:r>
              <a:rPr lang="en-US" sz="800" dirty="0">
                <a:latin typeface="Arial" pitchFamily="34" charset="0"/>
                <a:cs typeface="Arial" pitchFamily="34" charset="0"/>
              </a:rPr>
              <a:t> is released on USENET wiping out more than 25,000 messages </a:t>
            </a:r>
          </a:p>
          <a:p>
            <a:pPr>
              <a:spcBef>
                <a:spcPts val="0"/>
              </a:spcBef>
            </a:pPr>
            <a:r>
              <a:rPr lang="en-US" sz="800" dirty="0">
                <a:latin typeface="Arial" pitchFamily="34" charset="0"/>
                <a:cs typeface="Arial" pitchFamily="34" charset="0"/>
              </a:rPr>
              <a:t>The WWW browser war, fought primarily between Netscape and Microsoft, has rushed in a new age in software development, whereby new releases are</a:t>
            </a:r>
          </a:p>
          <a:p>
            <a:pPr>
              <a:spcBef>
                <a:spcPts val="0"/>
              </a:spcBef>
            </a:pPr>
            <a:r>
              <a:rPr lang="en-US" sz="800" dirty="0">
                <a:latin typeface="Arial" pitchFamily="34" charset="0"/>
                <a:cs typeface="Arial" pitchFamily="34" charset="0"/>
              </a:rPr>
              <a:t>made quarterly with the help of Internet users eager to test upcoming (beta) versions. </a:t>
            </a:r>
          </a:p>
          <a:p>
            <a:pPr>
              <a:spcBef>
                <a:spcPts val="0"/>
              </a:spcBef>
            </a:pPr>
            <a:r>
              <a:rPr lang="en-US" sz="800" dirty="0">
                <a:latin typeface="Arial" pitchFamily="34" charset="0"/>
                <a:cs typeface="Arial" pitchFamily="34" charset="0"/>
              </a:rPr>
              <a:t>RFC 1925: The Twelve Networking Truths </a:t>
            </a:r>
          </a:p>
          <a:p>
            <a:pPr>
              <a:spcBef>
                <a:spcPts val="0"/>
              </a:spcBef>
            </a:pPr>
            <a:r>
              <a:rPr lang="en-US" sz="800" dirty="0">
                <a:latin typeface="Arial" pitchFamily="34" charset="0"/>
                <a:cs typeface="Arial" pitchFamily="34" charset="0"/>
              </a:rPr>
              <a:t>Restrictions on Internet use around the world: </a:t>
            </a:r>
          </a:p>
          <a:p>
            <a:pPr>
              <a:spcBef>
                <a:spcPts val="0"/>
              </a:spcBef>
            </a:pPr>
            <a:r>
              <a:rPr lang="en-US" sz="800" dirty="0">
                <a:latin typeface="Arial" pitchFamily="34" charset="0"/>
                <a:cs typeface="Arial" pitchFamily="34" charset="0"/>
              </a:rPr>
              <a:t>China: requires users and ISPs to register with the police </a:t>
            </a:r>
          </a:p>
          <a:p>
            <a:pPr>
              <a:spcBef>
                <a:spcPts val="0"/>
              </a:spcBef>
            </a:pPr>
            <a:r>
              <a:rPr lang="en-US" sz="800" dirty="0">
                <a:latin typeface="Arial" pitchFamily="34" charset="0"/>
                <a:cs typeface="Arial" pitchFamily="34" charset="0"/>
              </a:rPr>
              <a:t>Germany: cuts off access to some newsgroups carried on </a:t>
            </a:r>
            <a:r>
              <a:rPr lang="en-US" sz="800" dirty="0" err="1">
                <a:latin typeface="Arial" pitchFamily="34" charset="0"/>
                <a:cs typeface="Arial" pitchFamily="34" charset="0"/>
              </a:rPr>
              <a:t>Compuserve</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Saudi Arabia: confines Internet access to universities and hospitals </a:t>
            </a:r>
          </a:p>
          <a:p>
            <a:pPr>
              <a:spcBef>
                <a:spcPts val="0"/>
              </a:spcBef>
            </a:pPr>
            <a:r>
              <a:rPr lang="en-US" sz="800" dirty="0">
                <a:latin typeface="Arial" pitchFamily="34" charset="0"/>
                <a:cs typeface="Arial" pitchFamily="34" charset="0"/>
              </a:rPr>
              <a:t>Singapore: requires political and religious content providers to register with the state </a:t>
            </a:r>
          </a:p>
          <a:p>
            <a:pPr>
              <a:spcBef>
                <a:spcPts val="0"/>
              </a:spcBef>
            </a:pPr>
            <a:r>
              <a:rPr lang="en-US" sz="800" dirty="0">
                <a:latin typeface="Arial" pitchFamily="34" charset="0"/>
                <a:cs typeface="Arial" pitchFamily="34" charset="0"/>
              </a:rPr>
              <a:t>New Zealand: classifies computer disks as "publications" that can be censored and seized source: Human Rights Watch </a:t>
            </a:r>
          </a:p>
          <a:p>
            <a:pPr>
              <a:spcBef>
                <a:spcPts val="0"/>
              </a:spcBef>
            </a:pPr>
            <a:r>
              <a:rPr lang="en-US" sz="800" dirty="0">
                <a:latin typeface="Arial" pitchFamily="34" charset="0"/>
                <a:cs typeface="Arial" pitchFamily="34" charset="0"/>
              </a:rPr>
              <a:t>Country domains registered: Qatar (QA), Central </a:t>
            </a:r>
            <a:r>
              <a:rPr lang="en-US" sz="800" dirty="0" err="1">
                <a:latin typeface="Arial" pitchFamily="34" charset="0"/>
                <a:cs typeface="Arial" pitchFamily="34" charset="0"/>
              </a:rPr>
              <a:t>frican</a:t>
            </a:r>
            <a:r>
              <a:rPr lang="en-US" sz="800" dirty="0">
                <a:latin typeface="Arial" pitchFamily="34" charset="0"/>
                <a:cs typeface="Arial" pitchFamily="34" charset="0"/>
              </a:rPr>
              <a:t> Republic (CF), Oman (OM), Norfolk Island (NF), Tuvalu (TV), French Polynesia (PF), Syria (SY),</a:t>
            </a:r>
          </a:p>
          <a:p>
            <a:pPr>
              <a:spcBef>
                <a:spcPts val="0"/>
              </a:spcBef>
            </a:pPr>
            <a:r>
              <a:rPr lang="en-US" sz="800" dirty="0">
                <a:latin typeface="Arial" pitchFamily="34" charset="0"/>
                <a:cs typeface="Arial" pitchFamily="34" charset="0"/>
              </a:rPr>
              <a:t>Aruba (AW), Cambodia (KH), French Guiana (GF), Eritrea (ER), Cape Verde (CV), Burundi (BI), Benin (BJ) Bosnia-Herzegovina (BA), Andorra (AD),</a:t>
            </a:r>
          </a:p>
          <a:p>
            <a:pPr>
              <a:spcBef>
                <a:spcPts val="0"/>
              </a:spcBef>
            </a:pPr>
            <a:r>
              <a:rPr lang="en-US" sz="800" dirty="0">
                <a:latin typeface="Arial" pitchFamily="34" charset="0"/>
                <a:cs typeface="Arial" pitchFamily="34" charset="0"/>
              </a:rPr>
              <a:t>Guadeloupe (GP), Guernsey (GG), Isle of Man (IM), Jersey (JE), Lao (LA), Maldives (MV), Marshall Islands (MH), Mauritania (MR), Northern Mariana</a:t>
            </a:r>
          </a:p>
          <a:p>
            <a:pPr>
              <a:spcBef>
                <a:spcPts val="0"/>
              </a:spcBef>
            </a:pPr>
            <a:r>
              <a:rPr lang="en-US" sz="800" dirty="0">
                <a:latin typeface="Arial" pitchFamily="34" charset="0"/>
                <a:cs typeface="Arial" pitchFamily="34" charset="0"/>
              </a:rPr>
              <a:t>Islands (MP), Rwanda (RW), Togo (TG), Yemen (YE), Zaire (ZR) </a:t>
            </a:r>
          </a:p>
          <a:p>
            <a:pPr>
              <a:spcBef>
                <a:spcPts val="0"/>
              </a:spcBef>
            </a:pPr>
            <a:r>
              <a:rPr lang="en-US" sz="800" dirty="0">
                <a:latin typeface="Arial" pitchFamily="34" charset="0"/>
                <a:cs typeface="Arial" pitchFamily="34" charset="0"/>
              </a:rPr>
              <a:t>Top 10 Domains by Host #: com, </a:t>
            </a:r>
            <a:r>
              <a:rPr lang="en-US" sz="800" dirty="0" err="1">
                <a:latin typeface="Arial" pitchFamily="34" charset="0"/>
                <a:cs typeface="Arial" pitchFamily="34" charset="0"/>
              </a:rPr>
              <a:t>edu</a:t>
            </a:r>
            <a:r>
              <a:rPr lang="en-US" sz="800" dirty="0">
                <a:latin typeface="Arial" pitchFamily="34" charset="0"/>
                <a:cs typeface="Arial" pitchFamily="34" charset="0"/>
              </a:rPr>
              <a:t>, net, </a:t>
            </a:r>
            <a:r>
              <a:rPr lang="en-US" sz="800" dirty="0" err="1">
                <a:latin typeface="Arial" pitchFamily="34" charset="0"/>
                <a:cs typeface="Arial" pitchFamily="34" charset="0"/>
              </a:rPr>
              <a:t>uk</a:t>
            </a:r>
            <a:r>
              <a:rPr lang="en-US" sz="800" dirty="0">
                <a:latin typeface="Arial" pitchFamily="34" charset="0"/>
                <a:cs typeface="Arial" pitchFamily="34" charset="0"/>
              </a:rPr>
              <a:t>, de, </a:t>
            </a:r>
            <a:r>
              <a:rPr lang="en-US" sz="800" dirty="0" err="1">
                <a:latin typeface="Arial" pitchFamily="34" charset="0"/>
                <a:cs typeface="Arial" pitchFamily="34" charset="0"/>
              </a:rPr>
              <a:t>jp</a:t>
            </a:r>
            <a:r>
              <a:rPr lang="en-US" sz="800" dirty="0">
                <a:latin typeface="Arial" pitchFamily="34" charset="0"/>
                <a:cs typeface="Arial" pitchFamily="34" charset="0"/>
              </a:rPr>
              <a:t>, us, mil, ca, au </a:t>
            </a:r>
          </a:p>
          <a:p>
            <a:pPr>
              <a:spcBef>
                <a:spcPts val="0"/>
              </a:spcBef>
            </a:pPr>
            <a:r>
              <a:rPr lang="en-US" sz="800" dirty="0">
                <a:latin typeface="Arial" pitchFamily="34" charset="0"/>
                <a:cs typeface="Arial" pitchFamily="34" charset="0"/>
              </a:rPr>
              <a:t>Hacks of the Year: US Dept of Justice (17 Aug), CIA (19 Sep), Air Force (29 Dec), UK </a:t>
            </a:r>
            <a:r>
              <a:rPr lang="en-US" sz="800" dirty="0" err="1">
                <a:latin typeface="Arial" pitchFamily="34" charset="0"/>
                <a:cs typeface="Arial" pitchFamily="34" charset="0"/>
              </a:rPr>
              <a:t>Labour</a:t>
            </a:r>
            <a:r>
              <a:rPr lang="en-US" sz="800" dirty="0">
                <a:latin typeface="Arial" pitchFamily="34" charset="0"/>
                <a:cs typeface="Arial" pitchFamily="34" charset="0"/>
              </a:rPr>
              <a:t> Party (6 Dec), NASA DDCSOL - USAFE - US Air Force</a:t>
            </a:r>
          </a:p>
          <a:p>
            <a:pPr>
              <a:spcBef>
                <a:spcPts val="0"/>
              </a:spcBef>
            </a:pPr>
            <a:r>
              <a:rPr lang="en-US" sz="800" dirty="0">
                <a:latin typeface="Arial" pitchFamily="34" charset="0"/>
                <a:cs typeface="Arial" pitchFamily="34" charset="0"/>
              </a:rPr>
              <a:t>(30 Dec) </a:t>
            </a:r>
          </a:p>
          <a:p>
            <a:pPr>
              <a:spcBef>
                <a:spcPts val="0"/>
              </a:spcBef>
            </a:pPr>
            <a:r>
              <a:rPr lang="en-US" sz="800" dirty="0">
                <a:latin typeface="Arial" pitchFamily="34" charset="0"/>
                <a:cs typeface="Arial" pitchFamily="34" charset="0"/>
              </a:rPr>
              <a:t>Technologies of the Year: Search engines, JAVA, Internet Phone </a:t>
            </a:r>
          </a:p>
          <a:p>
            <a:pPr>
              <a:spcBef>
                <a:spcPts val="0"/>
              </a:spcBef>
            </a:pPr>
            <a:r>
              <a:rPr lang="en-US" sz="800" dirty="0">
                <a:latin typeface="Arial" pitchFamily="34" charset="0"/>
                <a:cs typeface="Arial" pitchFamily="34" charset="0"/>
              </a:rPr>
              <a:t>Emerging Technologies: Virtual environments (VRML), Collaborative tools, Internet appliance (Network Computer) </a:t>
            </a:r>
          </a:p>
          <a:p>
            <a:pPr>
              <a:spcBef>
                <a:spcPts val="0"/>
              </a:spcBef>
            </a:pPr>
            <a:r>
              <a:rPr lang="en-US" sz="800" dirty="0">
                <a:latin typeface="Arial" pitchFamily="34" charset="0"/>
                <a:cs typeface="Arial" pitchFamily="34" charset="0"/>
              </a:rPr>
              <a:t>1997 </a:t>
            </a:r>
          </a:p>
          <a:p>
            <a:pPr>
              <a:spcBef>
                <a:spcPts val="0"/>
              </a:spcBef>
            </a:pPr>
            <a:r>
              <a:rPr lang="en-US" sz="800" dirty="0">
                <a:latin typeface="Arial" pitchFamily="34" charset="0"/>
                <a:cs typeface="Arial" pitchFamily="34" charset="0"/>
              </a:rPr>
              <a:t>2000th RFC: "Internet Official Protocol Standards" </a:t>
            </a:r>
          </a:p>
          <a:p>
            <a:pPr>
              <a:spcBef>
                <a:spcPts val="0"/>
              </a:spcBef>
            </a:pPr>
            <a:r>
              <a:rPr lang="en-US" sz="800" dirty="0">
                <a:latin typeface="Arial" pitchFamily="34" charset="0"/>
                <a:cs typeface="Arial" pitchFamily="34" charset="0"/>
              </a:rPr>
              <a:t>71,618 mailing lists registered at Liszt, a mailing list directory </a:t>
            </a:r>
          </a:p>
          <a:p>
            <a:pPr>
              <a:spcBef>
                <a:spcPts val="0"/>
              </a:spcBef>
            </a:pPr>
            <a:r>
              <a:rPr lang="en-US" sz="800" dirty="0">
                <a:latin typeface="Arial" pitchFamily="34" charset="0"/>
                <a:cs typeface="Arial" pitchFamily="34" charset="0"/>
              </a:rPr>
              <a:t>The American Registry for Internet Numbers (ARIN) is established to handle administration and registration of IP numbers to the geographical areas currently</a:t>
            </a:r>
          </a:p>
          <a:p>
            <a:pPr>
              <a:spcBef>
                <a:spcPts val="0"/>
              </a:spcBef>
            </a:pPr>
            <a:r>
              <a:rPr lang="en-US" sz="800" dirty="0">
                <a:latin typeface="Arial" pitchFamily="34" charset="0"/>
                <a:cs typeface="Arial" pitchFamily="34" charset="0"/>
              </a:rPr>
              <a:t>handled by Network Solutions (</a:t>
            </a:r>
            <a:r>
              <a:rPr lang="en-US" sz="800" dirty="0" err="1">
                <a:latin typeface="Arial" pitchFamily="34" charset="0"/>
                <a:cs typeface="Arial" pitchFamily="34" charset="0"/>
              </a:rPr>
              <a:t>InterNIC</a:t>
            </a:r>
            <a:r>
              <a:rPr lang="en-US" sz="800" dirty="0">
                <a:latin typeface="Arial" pitchFamily="34" charset="0"/>
                <a:cs typeface="Arial" pitchFamily="34" charset="0"/>
              </a:rPr>
              <a:t>), starting March 1998. </a:t>
            </a:r>
          </a:p>
          <a:p>
            <a:pPr>
              <a:spcBef>
                <a:spcPts val="0"/>
              </a:spcBef>
            </a:pPr>
            <a:r>
              <a:rPr lang="en-US" sz="800" dirty="0">
                <a:latin typeface="Arial" pitchFamily="34" charset="0"/>
                <a:cs typeface="Arial" pitchFamily="34" charset="0"/>
              </a:rPr>
              <a:t>CA*net II launched in June to provide Canada's next generation Internet using ATM/SONET </a:t>
            </a:r>
          </a:p>
          <a:p>
            <a:pPr>
              <a:spcBef>
                <a:spcPts val="0"/>
              </a:spcBef>
            </a:pPr>
            <a:r>
              <a:rPr lang="en-US" sz="800" dirty="0">
                <a:latin typeface="Arial" pitchFamily="34" charset="0"/>
                <a:cs typeface="Arial" pitchFamily="34" charset="0"/>
              </a:rPr>
              <a:t>In protest of the DNS monopoly, </a:t>
            </a:r>
            <a:r>
              <a:rPr lang="en-US" sz="800" dirty="0" err="1">
                <a:latin typeface="Arial" pitchFamily="34" charset="0"/>
                <a:cs typeface="Arial" pitchFamily="34" charset="0"/>
              </a:rPr>
              <a:t>AlterNIC's</a:t>
            </a:r>
            <a:r>
              <a:rPr lang="en-US" sz="800" dirty="0">
                <a:latin typeface="Arial" pitchFamily="34" charset="0"/>
                <a:cs typeface="Arial" pitchFamily="34" charset="0"/>
              </a:rPr>
              <a:t> owner, Eugene </a:t>
            </a:r>
            <a:r>
              <a:rPr lang="en-US" sz="800" dirty="0" err="1">
                <a:latin typeface="Arial" pitchFamily="34" charset="0"/>
                <a:cs typeface="Arial" pitchFamily="34" charset="0"/>
              </a:rPr>
              <a:t>Kashpureff</a:t>
            </a:r>
            <a:r>
              <a:rPr lang="en-US" sz="800" dirty="0">
                <a:latin typeface="Arial" pitchFamily="34" charset="0"/>
                <a:cs typeface="Arial" pitchFamily="34" charset="0"/>
              </a:rPr>
              <a:t>, hacks DNS so users going to www.internic.net end up at www.alternic.net </a:t>
            </a:r>
          </a:p>
          <a:p>
            <a:pPr>
              <a:spcBef>
                <a:spcPts val="0"/>
              </a:spcBef>
            </a:pPr>
            <a:r>
              <a:rPr lang="en-US" sz="800" dirty="0">
                <a:latin typeface="Arial" pitchFamily="34" charset="0"/>
                <a:cs typeface="Arial" pitchFamily="34" charset="0"/>
              </a:rPr>
              <a:t>Domain name business.com sold for US$150,000 </a:t>
            </a:r>
          </a:p>
          <a:p>
            <a:pPr>
              <a:spcBef>
                <a:spcPts val="0"/>
              </a:spcBef>
            </a:pPr>
            <a:r>
              <a:rPr lang="en-US" sz="800" dirty="0">
                <a:latin typeface="Arial" pitchFamily="34" charset="0"/>
                <a:cs typeface="Arial" pitchFamily="34" charset="0"/>
              </a:rPr>
              <a:t>Early in the morning of 17 July, human error at Network Solutions causes the DNS table for .com and </a:t>
            </a:r>
            <a:r>
              <a:rPr lang="en-US" sz="800" dirty="0" err="1">
                <a:latin typeface="Arial" pitchFamily="34" charset="0"/>
                <a:cs typeface="Arial" pitchFamily="34" charset="0"/>
              </a:rPr>
              <a:t>.net</a:t>
            </a:r>
            <a:r>
              <a:rPr lang="en-US" sz="800" dirty="0">
                <a:latin typeface="Arial" pitchFamily="34" charset="0"/>
                <a:cs typeface="Arial" pitchFamily="34" charset="0"/>
              </a:rPr>
              <a:t> domains to become corrupted, making millions of</a:t>
            </a:r>
          </a:p>
          <a:p>
            <a:pPr>
              <a:spcBef>
                <a:spcPts val="0"/>
              </a:spcBef>
            </a:pPr>
            <a:r>
              <a:rPr lang="en-US" sz="800" dirty="0">
                <a:latin typeface="Arial" pitchFamily="34" charset="0"/>
                <a:cs typeface="Arial" pitchFamily="34" charset="0"/>
              </a:rPr>
              <a:t>systems unreachable. </a:t>
            </a:r>
          </a:p>
          <a:p>
            <a:pPr>
              <a:spcBef>
                <a:spcPts val="0"/>
              </a:spcBef>
            </a:pPr>
            <a:r>
              <a:rPr lang="en-US" sz="800" dirty="0">
                <a:latin typeface="Arial" pitchFamily="34" charset="0"/>
                <a:cs typeface="Arial" pitchFamily="34" charset="0"/>
              </a:rPr>
              <a:t>Longest hostname registered with </a:t>
            </a:r>
            <a:r>
              <a:rPr lang="en-US" sz="800" dirty="0" err="1">
                <a:latin typeface="Arial" pitchFamily="34" charset="0"/>
                <a:cs typeface="Arial" pitchFamily="34" charset="0"/>
              </a:rPr>
              <a:t>InterNIC</a:t>
            </a:r>
            <a:r>
              <a:rPr lang="en-US" sz="800" dirty="0">
                <a:latin typeface="Arial" pitchFamily="34" charset="0"/>
                <a:cs typeface="Arial" pitchFamily="34" charset="0"/>
              </a:rPr>
              <a:t>: CHALLENGER.MED.SYNAPSE.UAH.UALBERTA.CA </a:t>
            </a:r>
          </a:p>
          <a:p>
            <a:pPr>
              <a:spcBef>
                <a:spcPts val="0"/>
              </a:spcBef>
            </a:pPr>
            <a:r>
              <a:rPr lang="en-US" sz="800" dirty="0">
                <a:latin typeface="Arial" pitchFamily="34" charset="0"/>
                <a:cs typeface="Arial" pitchFamily="34" charset="0"/>
              </a:rPr>
              <a:t>101,803 Name Servers in </a:t>
            </a:r>
            <a:r>
              <a:rPr lang="en-US" sz="800" dirty="0" err="1">
                <a:latin typeface="Arial" pitchFamily="34" charset="0"/>
                <a:cs typeface="Arial" pitchFamily="34" charset="0"/>
              </a:rPr>
              <a:t>whois</a:t>
            </a:r>
            <a:r>
              <a:rPr lang="en-US" sz="800" dirty="0">
                <a:latin typeface="Arial" pitchFamily="34" charset="0"/>
                <a:cs typeface="Arial" pitchFamily="34" charset="0"/>
              </a:rPr>
              <a:t> database </a:t>
            </a:r>
          </a:p>
          <a:p>
            <a:pPr>
              <a:spcBef>
                <a:spcPts val="0"/>
              </a:spcBef>
            </a:pPr>
            <a:r>
              <a:rPr lang="en-US" sz="800" dirty="0">
                <a:latin typeface="Arial" pitchFamily="34" charset="0"/>
                <a:cs typeface="Arial" pitchFamily="34" charset="0"/>
              </a:rPr>
              <a:t>RFC 2100: The Naming of Hosts </a:t>
            </a:r>
          </a:p>
          <a:p>
            <a:pPr>
              <a:spcBef>
                <a:spcPts val="0"/>
              </a:spcBef>
            </a:pPr>
            <a:r>
              <a:rPr lang="en-US" sz="800" dirty="0">
                <a:latin typeface="Arial" pitchFamily="34" charset="0"/>
                <a:cs typeface="Arial" pitchFamily="34" charset="0"/>
              </a:rPr>
              <a:t>Country domains registered: Falkland Islands (FK), East Timor (TP), R of Congo (CG), Christmas Island (CX), Gambia (GM), Guinea-Bissau (GW), Haiti</a:t>
            </a:r>
          </a:p>
          <a:p>
            <a:pPr>
              <a:spcBef>
                <a:spcPts val="0"/>
              </a:spcBef>
            </a:pPr>
            <a:r>
              <a:rPr lang="en-US" sz="800" dirty="0">
                <a:latin typeface="Arial" pitchFamily="34" charset="0"/>
                <a:cs typeface="Arial" pitchFamily="34" charset="0"/>
              </a:rPr>
              <a:t>(HT), Iraq (IQ), Libya (LY), Malawi (MW), Martinique (MQ), Montserrat (MS), Myanmar (MM), French Reunion Island (RE), Seychelles (SC), Sierra</a:t>
            </a:r>
          </a:p>
          <a:p>
            <a:pPr>
              <a:spcBef>
                <a:spcPts val="0"/>
              </a:spcBef>
            </a:pPr>
            <a:r>
              <a:rPr lang="en-US" sz="800" dirty="0">
                <a:latin typeface="Arial" pitchFamily="34" charset="0"/>
                <a:cs typeface="Arial" pitchFamily="34" charset="0"/>
              </a:rPr>
              <a:t>Leone (SL), Somalia (SO), Sudan (SD), Tajikistan (TJ), Turkmenistan (TM), Turks and Caicos Islands (TC), British Virgin Islands (VG), Heard and</a:t>
            </a:r>
          </a:p>
          <a:p>
            <a:pPr>
              <a:spcBef>
                <a:spcPts val="0"/>
              </a:spcBef>
            </a:pPr>
            <a:r>
              <a:rPr lang="en-US" sz="800" dirty="0">
                <a:latin typeface="Arial" pitchFamily="34" charset="0"/>
                <a:cs typeface="Arial" pitchFamily="34" charset="0"/>
              </a:rPr>
              <a:t>McDonald Islands (HM), French Southern Territories (TF), British Indian Ocean Territory (IO), Svalbard and Jan </a:t>
            </a:r>
            <a:r>
              <a:rPr lang="en-US" sz="800" dirty="0" err="1">
                <a:latin typeface="Arial" pitchFamily="34" charset="0"/>
                <a:cs typeface="Arial" pitchFamily="34" charset="0"/>
              </a:rPr>
              <a:t>Mayen</a:t>
            </a:r>
            <a:r>
              <a:rPr lang="en-US" sz="800" dirty="0">
                <a:latin typeface="Arial" pitchFamily="34" charset="0"/>
                <a:cs typeface="Arial" pitchFamily="34" charset="0"/>
              </a:rPr>
              <a:t> Islands (SJ), St Pierre and Miquelon</a:t>
            </a:r>
          </a:p>
          <a:p>
            <a:pPr>
              <a:spcBef>
                <a:spcPts val="0"/>
              </a:spcBef>
            </a:pPr>
            <a:r>
              <a:rPr lang="en-US" sz="800" dirty="0">
                <a:latin typeface="Arial" pitchFamily="34" charset="0"/>
                <a:cs typeface="Arial" pitchFamily="34" charset="0"/>
              </a:rPr>
              <a:t>(PM), St Helena (SH), South Georgia/Sandwich Islands (GS), Sao Tome and Principe (ST), Ascension Island (AC), US Minor Outlying Islands (UM),</a:t>
            </a:r>
          </a:p>
          <a:p>
            <a:pPr>
              <a:spcBef>
                <a:spcPts val="0"/>
              </a:spcBef>
            </a:pPr>
            <a:r>
              <a:rPr lang="en-US" sz="800" dirty="0">
                <a:latin typeface="Arial" pitchFamily="34" charset="0"/>
                <a:cs typeface="Arial" pitchFamily="34" charset="0"/>
              </a:rPr>
              <a:t>Mayotte (YT), Wallis and Futuna Islands (WF), Tokelau Islands (TK), Chad Republic (TD), Afghanistan (AF), </a:t>
            </a:r>
            <a:r>
              <a:rPr lang="en-US" sz="800" dirty="0" err="1">
                <a:latin typeface="Arial" pitchFamily="34" charset="0"/>
                <a:cs typeface="Arial" pitchFamily="34" charset="0"/>
              </a:rPr>
              <a:t>Cocos</a:t>
            </a:r>
            <a:r>
              <a:rPr lang="en-US" sz="800" dirty="0">
                <a:latin typeface="Arial" pitchFamily="34" charset="0"/>
                <a:cs typeface="Arial" pitchFamily="34" charset="0"/>
              </a:rPr>
              <a:t> Island (CC), Bouvet Island (BV),</a:t>
            </a:r>
          </a:p>
          <a:p>
            <a:pPr>
              <a:spcBef>
                <a:spcPts val="0"/>
              </a:spcBef>
            </a:pPr>
            <a:r>
              <a:rPr lang="en-US" sz="800" dirty="0">
                <a:latin typeface="Arial" pitchFamily="34" charset="0"/>
                <a:cs typeface="Arial" pitchFamily="34" charset="0"/>
              </a:rPr>
              <a:t>Liberia (LR), American Samoa (AS), Niue (NU), Equatorial New Guinea (GQ), Bhutan (BT), Pitcairn Island (PN), Palau (PW), DR of Congo (CD) </a:t>
            </a:r>
          </a:p>
          <a:p>
            <a:pPr>
              <a:spcBef>
                <a:spcPts val="0"/>
              </a:spcBef>
            </a:pPr>
            <a:r>
              <a:rPr lang="en-US" sz="800" dirty="0">
                <a:latin typeface="Arial" pitchFamily="34" charset="0"/>
                <a:cs typeface="Arial" pitchFamily="34" charset="0"/>
              </a:rPr>
              <a:t>Top 10 Domains by Host #: com, </a:t>
            </a:r>
            <a:r>
              <a:rPr lang="en-US" sz="800" dirty="0" err="1">
                <a:latin typeface="Arial" pitchFamily="34" charset="0"/>
                <a:cs typeface="Arial" pitchFamily="34" charset="0"/>
              </a:rPr>
              <a:t>edu</a:t>
            </a:r>
            <a:r>
              <a:rPr lang="en-US" sz="800" dirty="0">
                <a:latin typeface="Arial" pitchFamily="34" charset="0"/>
                <a:cs typeface="Arial" pitchFamily="34" charset="0"/>
              </a:rPr>
              <a:t>, net, </a:t>
            </a:r>
            <a:r>
              <a:rPr lang="en-US" sz="800" dirty="0" err="1">
                <a:latin typeface="Arial" pitchFamily="34" charset="0"/>
                <a:cs typeface="Arial" pitchFamily="34" charset="0"/>
              </a:rPr>
              <a:t>jp</a:t>
            </a:r>
            <a:r>
              <a:rPr lang="en-US" sz="800" dirty="0">
                <a:latin typeface="Arial" pitchFamily="34" charset="0"/>
                <a:cs typeface="Arial" pitchFamily="34" charset="0"/>
              </a:rPr>
              <a:t>, </a:t>
            </a:r>
            <a:r>
              <a:rPr lang="en-US" sz="800" dirty="0" err="1">
                <a:latin typeface="Arial" pitchFamily="34" charset="0"/>
                <a:cs typeface="Arial" pitchFamily="34" charset="0"/>
              </a:rPr>
              <a:t>uk</a:t>
            </a:r>
            <a:r>
              <a:rPr lang="en-US" sz="800" dirty="0">
                <a:latin typeface="Arial" pitchFamily="34" charset="0"/>
                <a:cs typeface="Arial" pitchFamily="34" charset="0"/>
              </a:rPr>
              <a:t>, de, us, au, ca, mil </a:t>
            </a:r>
          </a:p>
          <a:p>
            <a:pPr>
              <a:spcBef>
                <a:spcPts val="0"/>
              </a:spcBef>
            </a:pPr>
            <a:r>
              <a:rPr lang="en-US" sz="800" dirty="0">
                <a:latin typeface="Arial" pitchFamily="34" charset="0"/>
                <a:cs typeface="Arial" pitchFamily="34" charset="0"/>
              </a:rPr>
              <a:t>Hacks of the Year: Indonesian </a:t>
            </a:r>
            <a:r>
              <a:rPr lang="en-US" sz="800" dirty="0" err="1">
                <a:latin typeface="Arial" pitchFamily="34" charset="0"/>
                <a:cs typeface="Arial" pitchFamily="34" charset="0"/>
              </a:rPr>
              <a:t>Govt</a:t>
            </a:r>
            <a:r>
              <a:rPr lang="en-US" sz="800" dirty="0">
                <a:latin typeface="Arial" pitchFamily="34" charset="0"/>
                <a:cs typeface="Arial" pitchFamily="34" charset="0"/>
              </a:rPr>
              <a:t> (19 Jan, 10 Feb, 24 Apr, 30 Jun, 22 Nov), NASA (5 Mar), UK Conservative Party (27 Apr), Spice Girls (14 Nov) </a:t>
            </a:r>
          </a:p>
          <a:p>
            <a:pPr>
              <a:spcBef>
                <a:spcPts val="0"/>
              </a:spcBef>
            </a:pPr>
            <a:r>
              <a:rPr lang="en-US" sz="800" dirty="0">
                <a:latin typeface="Arial" pitchFamily="34" charset="0"/>
                <a:cs typeface="Arial" pitchFamily="34" charset="0"/>
              </a:rPr>
              <a:t>Technologies of the Year: Push, Multicasting </a:t>
            </a:r>
          </a:p>
          <a:p>
            <a:pPr>
              <a:spcBef>
                <a:spcPts val="0"/>
              </a:spcBef>
            </a:pPr>
            <a:r>
              <a:rPr lang="en-US" sz="800" dirty="0">
                <a:latin typeface="Arial" pitchFamily="34" charset="0"/>
                <a:cs typeface="Arial" pitchFamily="34" charset="0"/>
              </a:rPr>
              <a:t>Emerging Technologies: Push, Streaming Media [:</a:t>
            </a:r>
            <a:r>
              <a:rPr lang="en-US" sz="800" dirty="0" err="1">
                <a:latin typeface="Arial" pitchFamily="34" charset="0"/>
                <a:cs typeface="Arial" pitchFamily="34" charset="0"/>
              </a:rPr>
              <a:t>twc</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1998 </a:t>
            </a:r>
          </a:p>
          <a:p>
            <a:pPr>
              <a:spcBef>
                <a:spcPts val="0"/>
              </a:spcBef>
            </a:pPr>
            <a:r>
              <a:rPr lang="en-US" sz="800" dirty="0">
                <a:latin typeface="Arial" pitchFamily="34" charset="0"/>
                <a:cs typeface="Arial" pitchFamily="34" charset="0"/>
              </a:rPr>
              <a:t>Hobbes' Internet Timeline is released as RFC 2235 &amp; FYI 32 </a:t>
            </a:r>
          </a:p>
          <a:p>
            <a:pPr>
              <a:spcBef>
                <a:spcPts val="0"/>
              </a:spcBef>
            </a:pPr>
            <a:r>
              <a:rPr lang="en-US" sz="800" dirty="0">
                <a:latin typeface="Arial" pitchFamily="34" charset="0"/>
                <a:cs typeface="Arial" pitchFamily="34" charset="0"/>
              </a:rPr>
              <a:t>US Depart of Commerce (</a:t>
            </a:r>
            <a:r>
              <a:rPr lang="en-US" sz="800" dirty="0" err="1">
                <a:latin typeface="Arial" pitchFamily="34" charset="0"/>
                <a:cs typeface="Arial" pitchFamily="34" charset="0"/>
              </a:rPr>
              <a:t>DoC</a:t>
            </a:r>
            <a:r>
              <a:rPr lang="en-US" sz="800" dirty="0">
                <a:latin typeface="Arial" pitchFamily="34" charset="0"/>
                <a:cs typeface="Arial" pitchFamily="34" charset="0"/>
              </a:rPr>
              <a:t>) releases the Green Paper outlining its plan to privatize DNS on 30 January. This is followed up by a White Paper on June 5 </a:t>
            </a:r>
          </a:p>
          <a:p>
            <a:pPr>
              <a:spcBef>
                <a:spcPts val="0"/>
              </a:spcBef>
            </a:pPr>
            <a:r>
              <a:rPr lang="en-US" sz="800" dirty="0">
                <a:latin typeface="Arial" pitchFamily="34" charset="0"/>
                <a:cs typeface="Arial" pitchFamily="34" charset="0"/>
              </a:rPr>
              <a:t>La Fête de </a:t>
            </a:r>
            <a:r>
              <a:rPr lang="en-US" sz="800" dirty="0" err="1">
                <a:latin typeface="Arial" pitchFamily="34" charset="0"/>
                <a:cs typeface="Arial" pitchFamily="34" charset="0"/>
              </a:rPr>
              <a:t>l'Internet</a:t>
            </a:r>
            <a:r>
              <a:rPr lang="en-US" sz="800" dirty="0">
                <a:latin typeface="Arial" pitchFamily="34" charset="0"/>
                <a:cs typeface="Arial" pitchFamily="34" charset="0"/>
              </a:rPr>
              <a:t>, a country-wide Internet fest, is held in France 20-21 March </a:t>
            </a:r>
          </a:p>
          <a:p>
            <a:pPr>
              <a:spcBef>
                <a:spcPts val="0"/>
              </a:spcBef>
            </a:pPr>
            <a:r>
              <a:rPr lang="en-US" sz="800" dirty="0">
                <a:latin typeface="Arial" pitchFamily="34" charset="0"/>
                <a:cs typeface="Arial" pitchFamily="34" charset="0"/>
              </a:rPr>
              <a:t>Web size estimates range between 275 (Digital) and 320 (NEC) million pages for 1Q </a:t>
            </a:r>
          </a:p>
          <a:p>
            <a:pPr>
              <a:spcBef>
                <a:spcPts val="0"/>
              </a:spcBef>
            </a:pPr>
            <a:r>
              <a:rPr lang="en-US" sz="800" dirty="0">
                <a:latin typeface="Arial" pitchFamily="34" charset="0"/>
                <a:cs typeface="Arial" pitchFamily="34" charset="0"/>
              </a:rPr>
              <a:t>Companies flock to the Turkmenistan NIC in order to register their name under the .tm domain, the English abbreviation for trademark </a:t>
            </a:r>
          </a:p>
          <a:p>
            <a:pPr>
              <a:spcBef>
                <a:spcPts val="0"/>
              </a:spcBef>
            </a:pPr>
            <a:r>
              <a:rPr lang="en-US" sz="800" dirty="0">
                <a:latin typeface="Arial" pitchFamily="34" charset="0"/>
                <a:cs typeface="Arial" pitchFamily="34" charset="0"/>
              </a:rPr>
              <a:t>Internet users get to be judges in a performance by 12 world champion ice skaters on 27 March, marking the first time a television sport show's outcome is</a:t>
            </a:r>
          </a:p>
          <a:p>
            <a:pPr>
              <a:spcBef>
                <a:spcPts val="0"/>
              </a:spcBef>
            </a:pPr>
            <a:r>
              <a:rPr lang="en-US" sz="800" dirty="0">
                <a:latin typeface="Arial" pitchFamily="34" charset="0"/>
                <a:cs typeface="Arial" pitchFamily="34" charset="0"/>
              </a:rPr>
              <a:t>determined by its viewers. </a:t>
            </a:r>
          </a:p>
          <a:p>
            <a:pPr>
              <a:spcBef>
                <a:spcPts val="0"/>
              </a:spcBef>
            </a:pPr>
            <a:r>
              <a:rPr lang="en-US" sz="800" dirty="0">
                <a:latin typeface="Arial" pitchFamily="34" charset="0"/>
                <a:cs typeface="Arial" pitchFamily="34" charset="0"/>
              </a:rPr>
              <a:t>Network Solutions registers its 2 millionth domain on 4 May </a:t>
            </a:r>
          </a:p>
          <a:p>
            <a:pPr>
              <a:spcBef>
                <a:spcPts val="0"/>
              </a:spcBef>
            </a:pPr>
            <a:r>
              <a:rPr lang="en-US" sz="800" dirty="0">
                <a:latin typeface="Arial" pitchFamily="34" charset="0"/>
                <a:cs typeface="Arial" pitchFamily="34" charset="0"/>
              </a:rPr>
              <a:t>Electronic postal stamps become a reality, with the US Postal Service allowing stamps to be purchased and downloaded for printing from the Web. </a:t>
            </a:r>
          </a:p>
          <a:p>
            <a:pPr>
              <a:spcBef>
                <a:spcPts val="0"/>
              </a:spcBef>
            </a:pPr>
            <a:r>
              <a:rPr lang="en-US" sz="800" dirty="0">
                <a:latin typeface="Arial" pitchFamily="34" charset="0"/>
                <a:cs typeface="Arial" pitchFamily="34" charset="0"/>
              </a:rPr>
              <a:t>Canada kicks off CA*net 3, the first national optical internet </a:t>
            </a:r>
          </a:p>
          <a:p>
            <a:pPr>
              <a:spcBef>
                <a:spcPts val="0"/>
              </a:spcBef>
            </a:pPr>
            <a:r>
              <a:rPr lang="en-US" sz="800" dirty="0">
                <a:latin typeface="Arial" pitchFamily="34" charset="0"/>
                <a:cs typeface="Arial" pitchFamily="34" charset="0"/>
              </a:rPr>
              <a:t>Compaq pays US$3.3million for altavista.com </a:t>
            </a:r>
          </a:p>
          <a:p>
            <a:pPr>
              <a:spcBef>
                <a:spcPts val="0"/>
              </a:spcBef>
            </a:pPr>
            <a:r>
              <a:rPr lang="en-US" sz="800" dirty="0">
                <a:latin typeface="Arial" pitchFamily="34" charset="0"/>
                <a:cs typeface="Arial" pitchFamily="34" charset="0"/>
              </a:rPr>
              <a:t>CDA II and a ban on Net taxes are signed into US law (21 October) </a:t>
            </a:r>
          </a:p>
          <a:p>
            <a:pPr>
              <a:spcBef>
                <a:spcPts val="0"/>
              </a:spcBef>
            </a:pPr>
            <a:r>
              <a:rPr lang="en-US" sz="800" dirty="0">
                <a:latin typeface="Arial" pitchFamily="34" charset="0"/>
                <a:cs typeface="Arial" pitchFamily="34" charset="0"/>
              </a:rPr>
              <a:t>ABCNews.com accidentally posts test US election returns one day early (2 November) </a:t>
            </a:r>
          </a:p>
          <a:p>
            <a:pPr>
              <a:spcBef>
                <a:spcPts val="0"/>
              </a:spcBef>
            </a:pPr>
            <a:r>
              <a:rPr lang="en-US" sz="800" dirty="0">
                <a:latin typeface="Arial" pitchFamily="34" charset="0"/>
                <a:cs typeface="Arial" pitchFamily="34" charset="0"/>
              </a:rPr>
              <a:t>Indian ISP market is deregulated in November causing a rush for ISP operation licenses </a:t>
            </a:r>
          </a:p>
          <a:p>
            <a:pPr>
              <a:spcBef>
                <a:spcPts val="0"/>
              </a:spcBef>
            </a:pPr>
            <a:r>
              <a:rPr lang="en-US" sz="800" dirty="0">
                <a:latin typeface="Arial" pitchFamily="34" charset="0"/>
                <a:cs typeface="Arial" pitchFamily="34" charset="0"/>
              </a:rPr>
              <a:t>US </a:t>
            </a:r>
            <a:r>
              <a:rPr lang="en-US" sz="800" dirty="0" err="1">
                <a:latin typeface="Arial" pitchFamily="34" charset="0"/>
                <a:cs typeface="Arial" pitchFamily="34" charset="0"/>
              </a:rPr>
              <a:t>DoC</a:t>
            </a:r>
            <a:r>
              <a:rPr lang="en-US" sz="800" dirty="0">
                <a:latin typeface="Arial" pitchFamily="34" charset="0"/>
                <a:cs typeface="Arial" pitchFamily="34" charset="0"/>
              </a:rPr>
              <a:t> enters into an agreement with the Internet Corporation for Assigned Numbers (ICANN) to establish a process for transitioning DNS from US</a:t>
            </a:r>
          </a:p>
          <a:p>
            <a:pPr>
              <a:spcBef>
                <a:spcPts val="0"/>
              </a:spcBef>
            </a:pPr>
            <a:r>
              <a:rPr lang="en-US" sz="800" dirty="0">
                <a:latin typeface="Arial" pitchFamily="34" charset="0"/>
                <a:cs typeface="Arial" pitchFamily="34" charset="0"/>
              </a:rPr>
              <a:t>Government management to industry (25 November) </a:t>
            </a:r>
          </a:p>
          <a:p>
            <a:pPr>
              <a:spcBef>
                <a:spcPts val="0"/>
              </a:spcBef>
            </a:pPr>
            <a:r>
              <a:rPr lang="en-US" sz="800" dirty="0">
                <a:latin typeface="Arial" pitchFamily="34" charset="0"/>
                <a:cs typeface="Arial" pitchFamily="34" charset="0"/>
              </a:rPr>
              <a:t>San Francisco sites without off-city mirrors go offline as the city blacks out on 8 December </a:t>
            </a:r>
          </a:p>
          <a:p>
            <a:pPr>
              <a:spcBef>
                <a:spcPts val="0"/>
              </a:spcBef>
            </a:pPr>
            <a:r>
              <a:rPr lang="en-US" sz="800" dirty="0">
                <a:latin typeface="Arial" pitchFamily="34" charset="0"/>
                <a:cs typeface="Arial" pitchFamily="34" charset="0"/>
              </a:rPr>
              <a:t>Chinese government puts Lin </a:t>
            </a:r>
            <a:r>
              <a:rPr lang="en-US" sz="800" dirty="0" err="1">
                <a:latin typeface="Arial" pitchFamily="34" charset="0"/>
                <a:cs typeface="Arial" pitchFamily="34" charset="0"/>
              </a:rPr>
              <a:t>Hai</a:t>
            </a:r>
            <a:r>
              <a:rPr lang="en-US" sz="800" dirty="0">
                <a:latin typeface="Arial" pitchFamily="34" charset="0"/>
                <a:cs typeface="Arial" pitchFamily="34" charset="0"/>
              </a:rPr>
              <a:t> on trial for "inciting the overthrow of state power" for providing 30,000 email addresses to a US Internet magazine</a:t>
            </a:r>
          </a:p>
          <a:p>
            <a:pPr>
              <a:spcBef>
                <a:spcPts val="0"/>
              </a:spcBef>
            </a:pPr>
            <a:r>
              <a:rPr lang="en-US" sz="800" dirty="0">
                <a:latin typeface="Arial" pitchFamily="34" charset="0"/>
                <a:cs typeface="Arial" pitchFamily="34" charset="0"/>
              </a:rPr>
              <a:t>(December) [ He is later sentenced to two years in jail ] </a:t>
            </a:r>
          </a:p>
          <a:p>
            <a:pPr>
              <a:spcBef>
                <a:spcPts val="0"/>
              </a:spcBef>
            </a:pPr>
            <a:r>
              <a:rPr lang="en-US" sz="800" dirty="0">
                <a:latin typeface="Arial" pitchFamily="34" charset="0"/>
                <a:cs typeface="Arial" pitchFamily="34" charset="0"/>
              </a:rPr>
              <a:t>French Internet users give up their access on 13 December to boycott France Telecom's local phone charges (which are in addition to the ISP charge) </a:t>
            </a:r>
          </a:p>
          <a:p>
            <a:pPr>
              <a:spcBef>
                <a:spcPts val="0"/>
              </a:spcBef>
            </a:pPr>
            <a:r>
              <a:rPr lang="en-US" sz="800" dirty="0">
                <a:latin typeface="Arial" pitchFamily="34" charset="0"/>
                <a:cs typeface="Arial" pitchFamily="34" charset="0"/>
              </a:rPr>
              <a:t>Open source software comes of age </a:t>
            </a:r>
          </a:p>
          <a:p>
            <a:pPr>
              <a:spcBef>
                <a:spcPts val="0"/>
              </a:spcBef>
            </a:pPr>
            <a:r>
              <a:rPr lang="en-US" sz="800" dirty="0">
                <a:latin typeface="Arial" pitchFamily="34" charset="0"/>
                <a:cs typeface="Arial" pitchFamily="34" charset="0"/>
              </a:rPr>
              <a:t>RFC 2321: RITA -- The Reliable Internetwork Troubleshooting Agent </a:t>
            </a:r>
          </a:p>
          <a:p>
            <a:pPr>
              <a:spcBef>
                <a:spcPts val="0"/>
              </a:spcBef>
            </a:pPr>
            <a:r>
              <a:rPr lang="en-US" sz="800" dirty="0">
                <a:latin typeface="Arial" pitchFamily="34" charset="0"/>
                <a:cs typeface="Arial" pitchFamily="34" charset="0"/>
              </a:rPr>
              <a:t>RFC 2322: Management of IP numbers by peg-</a:t>
            </a:r>
            <a:r>
              <a:rPr lang="en-US" sz="800" dirty="0" err="1">
                <a:latin typeface="Arial" pitchFamily="34" charset="0"/>
                <a:cs typeface="Arial" pitchFamily="34" charset="0"/>
              </a:rPr>
              <a:t>dhcp</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RFC 2323: IETF Identification and Security Guidelines </a:t>
            </a:r>
          </a:p>
          <a:p>
            <a:pPr>
              <a:spcBef>
                <a:spcPts val="0"/>
              </a:spcBef>
            </a:pPr>
            <a:r>
              <a:rPr lang="en-US" sz="800" dirty="0">
                <a:latin typeface="Arial" pitchFamily="34" charset="0"/>
                <a:cs typeface="Arial" pitchFamily="34" charset="0"/>
              </a:rPr>
              <a:t>RFC 2324: Hyper Text Coffee Pot Control Protocol (HTCPCP/1.0) </a:t>
            </a:r>
          </a:p>
          <a:p>
            <a:pPr>
              <a:spcBef>
                <a:spcPts val="0"/>
              </a:spcBef>
            </a:pPr>
            <a:r>
              <a:rPr lang="en-US" sz="800" dirty="0">
                <a:latin typeface="Arial" pitchFamily="34" charset="0"/>
                <a:cs typeface="Arial" pitchFamily="34" charset="0"/>
              </a:rPr>
              <a:t>Country domains registered: Nauru (NR), Comoros (KM) </a:t>
            </a:r>
          </a:p>
          <a:p>
            <a:pPr>
              <a:spcBef>
                <a:spcPts val="0"/>
              </a:spcBef>
            </a:pPr>
            <a:r>
              <a:rPr lang="en-US" sz="800" dirty="0">
                <a:latin typeface="Arial" pitchFamily="34" charset="0"/>
                <a:cs typeface="Arial" pitchFamily="34" charset="0"/>
              </a:rPr>
              <a:t>Bandwidth Generators: Winter Olympics (Feb), World Cup (Jun-Jul), Starr Report (11 Sep), Glenn space launch </a:t>
            </a:r>
          </a:p>
          <a:p>
            <a:pPr>
              <a:spcBef>
                <a:spcPts val="0"/>
              </a:spcBef>
            </a:pPr>
            <a:r>
              <a:rPr lang="en-US" sz="800" dirty="0">
                <a:latin typeface="Arial" pitchFamily="34" charset="0"/>
                <a:cs typeface="Arial" pitchFamily="34" charset="0"/>
              </a:rPr>
              <a:t>Top 10 Domains by Host #: com, net, </a:t>
            </a:r>
            <a:r>
              <a:rPr lang="en-US" sz="800" dirty="0" err="1">
                <a:latin typeface="Arial" pitchFamily="34" charset="0"/>
                <a:cs typeface="Arial" pitchFamily="34" charset="0"/>
              </a:rPr>
              <a:t>edu</a:t>
            </a:r>
            <a:r>
              <a:rPr lang="en-US" sz="800" dirty="0">
                <a:latin typeface="Arial" pitchFamily="34" charset="0"/>
                <a:cs typeface="Arial" pitchFamily="34" charset="0"/>
              </a:rPr>
              <a:t>, mil, </a:t>
            </a:r>
            <a:r>
              <a:rPr lang="en-US" sz="800" dirty="0" err="1">
                <a:latin typeface="Arial" pitchFamily="34" charset="0"/>
                <a:cs typeface="Arial" pitchFamily="34" charset="0"/>
              </a:rPr>
              <a:t>jp</a:t>
            </a:r>
            <a:r>
              <a:rPr lang="en-US" sz="800" dirty="0">
                <a:latin typeface="Arial" pitchFamily="34" charset="0"/>
                <a:cs typeface="Arial" pitchFamily="34" charset="0"/>
              </a:rPr>
              <a:t>, us, </a:t>
            </a:r>
            <a:r>
              <a:rPr lang="en-US" sz="800" dirty="0" err="1">
                <a:latin typeface="Arial" pitchFamily="34" charset="0"/>
                <a:cs typeface="Arial" pitchFamily="34" charset="0"/>
              </a:rPr>
              <a:t>uk</a:t>
            </a:r>
            <a:r>
              <a:rPr lang="en-US" sz="800" dirty="0">
                <a:latin typeface="Arial" pitchFamily="34" charset="0"/>
                <a:cs typeface="Arial" pitchFamily="34" charset="0"/>
              </a:rPr>
              <a:t> ,de, ca, au </a:t>
            </a:r>
          </a:p>
          <a:p>
            <a:pPr>
              <a:spcBef>
                <a:spcPts val="0"/>
              </a:spcBef>
            </a:pPr>
            <a:r>
              <a:rPr lang="en-US" sz="800" dirty="0">
                <a:latin typeface="Arial" pitchFamily="34" charset="0"/>
                <a:cs typeface="Arial" pitchFamily="34" charset="0"/>
              </a:rPr>
              <a:t>Hacks of the Year: US Dept of Commerce (20 Feb), New York Times (13 Sep), China Society for Human Rights Studies (26 Oct), UNICEF (7 Jan) </a:t>
            </a:r>
          </a:p>
          <a:p>
            <a:pPr>
              <a:spcBef>
                <a:spcPts val="0"/>
              </a:spcBef>
            </a:pPr>
            <a:r>
              <a:rPr lang="en-US" sz="800" dirty="0">
                <a:latin typeface="Arial" pitchFamily="34" charset="0"/>
                <a:cs typeface="Arial" pitchFamily="34" charset="0"/>
              </a:rPr>
              <a:t>Technologies of the Year: E-Commerce, E-Auctions, Portals </a:t>
            </a:r>
          </a:p>
          <a:p>
            <a:pPr>
              <a:spcBef>
                <a:spcPts val="0"/>
              </a:spcBef>
            </a:pPr>
            <a:r>
              <a:rPr lang="en-US" sz="800" dirty="0">
                <a:latin typeface="Arial" pitchFamily="34" charset="0"/>
                <a:cs typeface="Arial" pitchFamily="34" charset="0"/>
              </a:rPr>
              <a:t>Emerging Technologies: E-Trade, XML, Intrusion Detection </a:t>
            </a:r>
          </a:p>
          <a:p>
            <a:pPr>
              <a:spcBef>
                <a:spcPts val="0"/>
              </a:spcBef>
            </a:pPr>
            <a:r>
              <a:rPr lang="en-US" sz="800" dirty="0">
                <a:latin typeface="Arial" pitchFamily="34" charset="0"/>
                <a:cs typeface="Arial" pitchFamily="34" charset="0"/>
              </a:rPr>
              <a:t>1999 </a:t>
            </a:r>
          </a:p>
          <a:p>
            <a:pPr>
              <a:spcBef>
                <a:spcPts val="0"/>
              </a:spcBef>
            </a:pPr>
            <a:r>
              <a:rPr lang="en-US" sz="800" dirty="0">
                <a:latin typeface="Arial" pitchFamily="34" charset="0"/>
                <a:cs typeface="Arial" pitchFamily="34" charset="0"/>
              </a:rPr>
              <a:t>Internet access becomes available to the Saudi Arabian (.</a:t>
            </a:r>
            <a:r>
              <a:rPr lang="en-US" sz="800" dirty="0" err="1">
                <a:latin typeface="Arial" pitchFamily="34" charset="0"/>
                <a:cs typeface="Arial" pitchFamily="34" charset="0"/>
              </a:rPr>
              <a:t>sa</a:t>
            </a:r>
            <a:r>
              <a:rPr lang="en-US" sz="800" dirty="0">
                <a:latin typeface="Arial" pitchFamily="34" charset="0"/>
                <a:cs typeface="Arial" pitchFamily="34" charset="0"/>
              </a:rPr>
              <a:t>) public in January </a:t>
            </a:r>
          </a:p>
          <a:p>
            <a:pPr>
              <a:spcBef>
                <a:spcPts val="0"/>
              </a:spcBef>
            </a:pPr>
            <a:r>
              <a:rPr lang="en-US" sz="800" dirty="0" err="1">
                <a:latin typeface="Arial" pitchFamily="34" charset="0"/>
                <a:cs typeface="Arial" pitchFamily="34" charset="0"/>
              </a:rPr>
              <a:t>vBNS</a:t>
            </a:r>
            <a:r>
              <a:rPr lang="en-US" sz="800" dirty="0">
                <a:latin typeface="Arial" pitchFamily="34" charset="0"/>
                <a:cs typeface="Arial" pitchFamily="34" charset="0"/>
              </a:rPr>
              <a:t> sets up an OC48 link between </a:t>
            </a:r>
            <a:r>
              <a:rPr lang="en-US" sz="800" dirty="0" err="1">
                <a:latin typeface="Arial" pitchFamily="34" charset="0"/>
                <a:cs typeface="Arial" pitchFamily="34" charset="0"/>
              </a:rPr>
              <a:t>CalREN</a:t>
            </a:r>
            <a:r>
              <a:rPr lang="en-US" sz="800" dirty="0">
                <a:latin typeface="Arial" pitchFamily="34" charset="0"/>
                <a:cs typeface="Arial" pitchFamily="34" charset="0"/>
              </a:rPr>
              <a:t> South and North using Juniper M40 routers </a:t>
            </a:r>
          </a:p>
          <a:p>
            <a:pPr>
              <a:spcBef>
                <a:spcPts val="0"/>
              </a:spcBef>
            </a:pPr>
            <a:r>
              <a:rPr lang="en-US" sz="800" dirty="0">
                <a:latin typeface="Arial" pitchFamily="34" charset="0"/>
                <a:cs typeface="Arial" pitchFamily="34" charset="0"/>
              </a:rPr>
              <a:t>First Internet Bank of Indiana, the first full-service bank available only on the Net, opens for business on 22 February </a:t>
            </a:r>
          </a:p>
          <a:p>
            <a:pPr>
              <a:spcBef>
                <a:spcPts val="0"/>
              </a:spcBef>
            </a:pPr>
            <a:r>
              <a:rPr lang="en-US" sz="800" dirty="0">
                <a:latin typeface="Arial" pitchFamily="34" charset="0"/>
                <a:cs typeface="Arial" pitchFamily="34" charset="0"/>
              </a:rPr>
              <a:t>IBM becomes the first Corporate partner to be approved for Internet2 access </a:t>
            </a:r>
          </a:p>
          <a:p>
            <a:pPr>
              <a:spcBef>
                <a:spcPts val="0"/>
              </a:spcBef>
            </a:pPr>
            <a:r>
              <a:rPr lang="en-US" sz="800" dirty="0">
                <a:latin typeface="Arial" pitchFamily="34" charset="0"/>
                <a:cs typeface="Arial" pitchFamily="34" charset="0"/>
              </a:rPr>
              <a:t>European Parliament proposes banning the caching of Web pages by ISPs </a:t>
            </a:r>
          </a:p>
          <a:p>
            <a:pPr>
              <a:spcBef>
                <a:spcPts val="0"/>
              </a:spcBef>
            </a:pPr>
            <a:r>
              <a:rPr lang="en-US" sz="800" dirty="0">
                <a:latin typeface="Arial" pitchFamily="34" charset="0"/>
                <a:cs typeface="Arial" pitchFamily="34" charset="0"/>
              </a:rPr>
              <a:t>The Internet Fiesta kicks off in March across Europe, building on the success of La Fête de </a:t>
            </a:r>
            <a:r>
              <a:rPr lang="en-US" sz="800" dirty="0" err="1">
                <a:latin typeface="Arial" pitchFamily="34" charset="0"/>
                <a:cs typeface="Arial" pitchFamily="34" charset="0"/>
              </a:rPr>
              <a:t>l'Internet</a:t>
            </a:r>
            <a:r>
              <a:rPr lang="en-US" sz="800" dirty="0">
                <a:latin typeface="Arial" pitchFamily="34" charset="0"/>
                <a:cs typeface="Arial" pitchFamily="34" charset="0"/>
              </a:rPr>
              <a:t> held in 1998 </a:t>
            </a:r>
          </a:p>
          <a:p>
            <a:pPr>
              <a:spcBef>
                <a:spcPts val="0"/>
              </a:spcBef>
            </a:pPr>
            <a:r>
              <a:rPr lang="en-US" sz="800" dirty="0">
                <a:latin typeface="Arial" pitchFamily="34" charset="0"/>
                <a:cs typeface="Arial" pitchFamily="34" charset="0"/>
              </a:rPr>
              <a:t>US State Court rules that domain names are property that may be garnished </a:t>
            </a:r>
          </a:p>
          <a:p>
            <a:pPr>
              <a:spcBef>
                <a:spcPts val="0"/>
              </a:spcBef>
            </a:pPr>
            <a:r>
              <a:rPr lang="en-US" sz="800" dirty="0">
                <a:latin typeface="Arial" pitchFamily="34" charset="0"/>
                <a:cs typeface="Arial" pitchFamily="34" charset="0"/>
              </a:rPr>
              <a:t>MCI/</a:t>
            </a:r>
            <a:r>
              <a:rPr lang="en-US" sz="800" dirty="0" err="1">
                <a:latin typeface="Arial" pitchFamily="34" charset="0"/>
                <a:cs typeface="Arial" pitchFamily="34" charset="0"/>
              </a:rPr>
              <a:t>Worldcom</a:t>
            </a:r>
            <a:r>
              <a:rPr lang="en-US" sz="800" dirty="0">
                <a:latin typeface="Arial" pitchFamily="34" charset="0"/>
                <a:cs typeface="Arial" pitchFamily="34" charset="0"/>
              </a:rPr>
              <a:t>, the </a:t>
            </a:r>
            <a:r>
              <a:rPr lang="en-US" sz="800" dirty="0" err="1">
                <a:latin typeface="Arial" pitchFamily="34" charset="0"/>
                <a:cs typeface="Arial" pitchFamily="34" charset="0"/>
              </a:rPr>
              <a:t>vBNS</a:t>
            </a:r>
            <a:r>
              <a:rPr lang="en-US" sz="800" dirty="0">
                <a:latin typeface="Arial" pitchFamily="34" charset="0"/>
                <a:cs typeface="Arial" pitchFamily="34" charset="0"/>
              </a:rPr>
              <a:t> provider for NSF, begins upgrading the US backbone to 2.5GBps </a:t>
            </a:r>
          </a:p>
          <a:p>
            <a:pPr>
              <a:spcBef>
                <a:spcPts val="0"/>
              </a:spcBef>
            </a:pPr>
            <a:r>
              <a:rPr lang="en-US" sz="800" dirty="0">
                <a:latin typeface="Arial" pitchFamily="34" charset="0"/>
                <a:cs typeface="Arial" pitchFamily="34" charset="0"/>
              </a:rPr>
              <a:t>A forged Web page made to look like a Bloomberg financial news story raised shares of a small technology company by 31% on 7 April. </a:t>
            </a:r>
          </a:p>
          <a:p>
            <a:pPr>
              <a:spcBef>
                <a:spcPts val="0"/>
              </a:spcBef>
            </a:pPr>
            <a:r>
              <a:rPr lang="en-US" sz="800" dirty="0">
                <a:latin typeface="Arial" pitchFamily="34" charset="0"/>
                <a:cs typeface="Arial" pitchFamily="34" charset="0"/>
              </a:rPr>
              <a:t>ICANN announces the five </a:t>
            </a:r>
            <a:r>
              <a:rPr lang="en-US" sz="800" dirty="0" err="1">
                <a:latin typeface="Arial" pitchFamily="34" charset="0"/>
                <a:cs typeface="Arial" pitchFamily="34" charset="0"/>
              </a:rPr>
              <a:t>testbed</a:t>
            </a:r>
            <a:r>
              <a:rPr lang="en-US" sz="800" dirty="0">
                <a:latin typeface="Arial" pitchFamily="34" charset="0"/>
                <a:cs typeface="Arial" pitchFamily="34" charset="0"/>
              </a:rPr>
              <a:t> registrars for the competitive Shared Registry System on 21 April: AOL, CORE, France Telecom/</a:t>
            </a:r>
            <a:r>
              <a:rPr lang="en-US" sz="800" dirty="0" err="1">
                <a:latin typeface="Arial" pitchFamily="34" charset="0"/>
                <a:cs typeface="Arial" pitchFamily="34" charset="0"/>
              </a:rPr>
              <a:t>Oléane</a:t>
            </a:r>
            <a:r>
              <a:rPr lang="en-US" sz="800" dirty="0">
                <a:latin typeface="Arial" pitchFamily="34" charset="0"/>
                <a:cs typeface="Arial" pitchFamily="34" charset="0"/>
              </a:rPr>
              <a:t>, Melbourne IT,</a:t>
            </a:r>
          </a:p>
          <a:p>
            <a:pPr>
              <a:spcBef>
                <a:spcPts val="0"/>
              </a:spcBef>
            </a:pPr>
            <a:r>
              <a:rPr lang="en-US" sz="800" dirty="0">
                <a:latin typeface="Arial" pitchFamily="34" charset="0"/>
                <a:cs typeface="Arial" pitchFamily="34" charset="0"/>
              </a:rPr>
              <a:t>Register.com. 29 additional post-</a:t>
            </a:r>
            <a:r>
              <a:rPr lang="en-US" sz="800" dirty="0" err="1">
                <a:latin typeface="Arial" pitchFamily="34" charset="0"/>
                <a:cs typeface="Arial" pitchFamily="34" charset="0"/>
              </a:rPr>
              <a:t>testbed</a:t>
            </a:r>
            <a:r>
              <a:rPr lang="en-US" sz="800" dirty="0">
                <a:latin typeface="Arial" pitchFamily="34" charset="0"/>
                <a:cs typeface="Arial" pitchFamily="34" charset="0"/>
              </a:rPr>
              <a:t> registrars are also selected on 21 April, followed by 8 on 25 May, 15 on 6 July, and so on for a total of 98 by year's</a:t>
            </a:r>
          </a:p>
          <a:p>
            <a:pPr>
              <a:spcBef>
                <a:spcPts val="0"/>
              </a:spcBef>
            </a:pPr>
            <a:r>
              <a:rPr lang="en-US" sz="800" dirty="0">
                <a:latin typeface="Arial" pitchFamily="34" charset="0"/>
                <a:cs typeface="Arial" pitchFamily="34" charset="0"/>
              </a:rPr>
              <a:t>end. The </a:t>
            </a:r>
            <a:r>
              <a:rPr lang="en-US" sz="800" dirty="0" err="1">
                <a:latin typeface="Arial" pitchFamily="34" charset="0"/>
                <a:cs typeface="Arial" pitchFamily="34" charset="0"/>
              </a:rPr>
              <a:t>testbed</a:t>
            </a:r>
            <a:r>
              <a:rPr lang="en-US" sz="800" dirty="0">
                <a:latin typeface="Arial" pitchFamily="34" charset="0"/>
                <a:cs typeface="Arial" pitchFamily="34" charset="0"/>
              </a:rPr>
              <a:t>, originally scheduled to last until 24 June, is extended until 10 September, and then 30 November. The first registrar to come online is</a:t>
            </a:r>
          </a:p>
          <a:p>
            <a:pPr>
              <a:spcBef>
                <a:spcPts val="0"/>
              </a:spcBef>
            </a:pPr>
            <a:r>
              <a:rPr lang="en-US" sz="800" dirty="0">
                <a:latin typeface="Arial" pitchFamily="34" charset="0"/>
                <a:cs typeface="Arial" pitchFamily="34" charset="0"/>
              </a:rPr>
              <a:t>Register.com on 7 June </a:t>
            </a:r>
          </a:p>
          <a:p>
            <a:pPr>
              <a:spcBef>
                <a:spcPts val="0"/>
              </a:spcBef>
            </a:pPr>
            <a:r>
              <a:rPr lang="en-US" sz="800" dirty="0">
                <a:latin typeface="Arial" pitchFamily="34" charset="0"/>
                <a:cs typeface="Arial" pitchFamily="34" charset="0"/>
              </a:rPr>
              <a:t>First large-scale </a:t>
            </a:r>
            <a:r>
              <a:rPr lang="en-US" sz="800" dirty="0" err="1">
                <a:latin typeface="Arial" pitchFamily="34" charset="0"/>
                <a:cs typeface="Arial" pitchFamily="34" charset="0"/>
              </a:rPr>
              <a:t>Cyberwar</a:t>
            </a:r>
            <a:r>
              <a:rPr lang="en-US" sz="800" dirty="0">
                <a:latin typeface="Arial" pitchFamily="34" charset="0"/>
                <a:cs typeface="Arial" pitchFamily="34" charset="0"/>
              </a:rPr>
              <a:t> takes place simultaneously with the war in Serbia/Kosovo </a:t>
            </a:r>
          </a:p>
          <a:p>
            <a:pPr>
              <a:spcBef>
                <a:spcPts val="0"/>
              </a:spcBef>
            </a:pPr>
            <a:r>
              <a:rPr lang="en-US" sz="800" dirty="0">
                <a:latin typeface="Arial" pitchFamily="34" charset="0"/>
                <a:cs typeface="Arial" pitchFamily="34" charset="0"/>
              </a:rPr>
              <a:t>Abilene, the Internet2 network, reaches across the Atlantic and connects to </a:t>
            </a:r>
            <a:r>
              <a:rPr lang="en-US" sz="800" dirty="0" err="1">
                <a:latin typeface="Arial" pitchFamily="34" charset="0"/>
                <a:cs typeface="Arial" pitchFamily="34" charset="0"/>
              </a:rPr>
              <a:t>NORDUnet</a:t>
            </a:r>
            <a:r>
              <a:rPr lang="en-US" sz="800" dirty="0">
                <a:latin typeface="Arial" pitchFamily="34" charset="0"/>
                <a:cs typeface="Arial" pitchFamily="34" charset="0"/>
              </a:rPr>
              <a:t> and </a:t>
            </a:r>
            <a:r>
              <a:rPr lang="en-US" sz="800" dirty="0" err="1">
                <a:latin typeface="Arial" pitchFamily="34" charset="0"/>
                <a:cs typeface="Arial" pitchFamily="34" charset="0"/>
              </a:rPr>
              <a:t>SURFnet</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The Web becomes the focal point of British politics as a list of MI6 agents is released on a UK Web site. Though forced to remove the list from the site, it</a:t>
            </a:r>
          </a:p>
          <a:p>
            <a:pPr>
              <a:spcBef>
                <a:spcPts val="0"/>
              </a:spcBef>
            </a:pPr>
            <a:r>
              <a:rPr lang="en-US" sz="800" dirty="0">
                <a:latin typeface="Arial" pitchFamily="34" charset="0"/>
                <a:cs typeface="Arial" pitchFamily="34" charset="0"/>
              </a:rPr>
              <a:t>was too late as the list had already been replicated across the Net. (15 May) </a:t>
            </a:r>
          </a:p>
          <a:p>
            <a:pPr>
              <a:spcBef>
                <a:spcPts val="0"/>
              </a:spcBef>
            </a:pPr>
            <a:r>
              <a:rPr lang="en-US" sz="800" dirty="0">
                <a:latin typeface="Arial" pitchFamily="34" charset="0"/>
                <a:cs typeface="Arial" pitchFamily="34" charset="0"/>
              </a:rPr>
              <a:t>Activists Net-wide target the world's financial centers on 18 June, timed to coincide with the G8 Summit. Little actual impact is reported. </a:t>
            </a:r>
          </a:p>
          <a:p>
            <a:pPr>
              <a:spcBef>
                <a:spcPts val="0"/>
              </a:spcBef>
            </a:pPr>
            <a:r>
              <a:rPr lang="en-US" sz="800" dirty="0">
                <a:latin typeface="Arial" pitchFamily="34" charset="0"/>
                <a:cs typeface="Arial" pitchFamily="34" charset="0"/>
              </a:rPr>
              <a:t>MCI/</a:t>
            </a:r>
            <a:r>
              <a:rPr lang="en-US" sz="800" dirty="0" err="1">
                <a:latin typeface="Arial" pitchFamily="34" charset="0"/>
                <a:cs typeface="Arial" pitchFamily="34" charset="0"/>
              </a:rPr>
              <a:t>Worldcom</a:t>
            </a:r>
            <a:r>
              <a:rPr lang="en-US" sz="800" dirty="0">
                <a:latin typeface="Arial" pitchFamily="34" charset="0"/>
                <a:cs typeface="Arial" pitchFamily="34" charset="0"/>
              </a:rPr>
              <a:t> launches </a:t>
            </a:r>
            <a:r>
              <a:rPr lang="en-US" sz="800" dirty="0" err="1">
                <a:latin typeface="Arial" pitchFamily="34" charset="0"/>
                <a:cs typeface="Arial" pitchFamily="34" charset="0"/>
              </a:rPr>
              <a:t>vBNS</a:t>
            </a:r>
            <a:r>
              <a:rPr lang="en-US" sz="800" dirty="0">
                <a:latin typeface="Arial" pitchFamily="34" charset="0"/>
                <a:cs typeface="Arial" pitchFamily="34" charset="0"/>
              </a:rPr>
              <a:t>+, a commercialized version of </a:t>
            </a:r>
            <a:r>
              <a:rPr lang="en-US" sz="800" dirty="0" err="1">
                <a:latin typeface="Arial" pitchFamily="34" charset="0"/>
                <a:cs typeface="Arial" pitchFamily="34" charset="0"/>
              </a:rPr>
              <a:t>vBNS</a:t>
            </a:r>
            <a:r>
              <a:rPr lang="en-US" sz="800" dirty="0">
                <a:latin typeface="Arial" pitchFamily="34" charset="0"/>
                <a:cs typeface="Arial" pitchFamily="34" charset="0"/>
              </a:rPr>
              <a:t> targeted at smaller educational and research institutions </a:t>
            </a:r>
          </a:p>
          <a:p>
            <a:pPr>
              <a:spcBef>
                <a:spcPts val="0"/>
              </a:spcBef>
            </a:pPr>
            <a:r>
              <a:rPr lang="en-US" sz="800" dirty="0">
                <a:latin typeface="Arial" pitchFamily="34" charset="0"/>
                <a:cs typeface="Arial" pitchFamily="34" charset="0"/>
              </a:rPr>
              <a:t>Somalia gets its first ISP - Olympic Computer (Sep) </a:t>
            </a:r>
          </a:p>
          <a:p>
            <a:pPr>
              <a:spcBef>
                <a:spcPts val="0"/>
              </a:spcBef>
            </a:pPr>
            <a:r>
              <a:rPr lang="en-US" sz="800" dirty="0">
                <a:latin typeface="Arial" pitchFamily="34" charset="0"/>
                <a:cs typeface="Arial" pitchFamily="34" charset="0"/>
              </a:rPr>
              <a:t>ISOC approves the formation of the Internet Societal Task Force (ISTF). </a:t>
            </a:r>
            <a:r>
              <a:rPr lang="en-US" sz="800" dirty="0" err="1">
                <a:latin typeface="Arial" pitchFamily="34" charset="0"/>
                <a:cs typeface="Arial" pitchFamily="34" charset="0"/>
              </a:rPr>
              <a:t>Vint</a:t>
            </a:r>
            <a:r>
              <a:rPr lang="en-US" sz="800" dirty="0">
                <a:latin typeface="Arial" pitchFamily="34" charset="0"/>
                <a:cs typeface="Arial" pitchFamily="34" charset="0"/>
              </a:rPr>
              <a:t> Cerf serves as first chair </a:t>
            </a:r>
          </a:p>
          <a:p>
            <a:pPr>
              <a:spcBef>
                <a:spcPts val="0"/>
              </a:spcBef>
            </a:pPr>
            <a:r>
              <a:rPr lang="en-US" sz="800" dirty="0">
                <a:latin typeface="Arial" pitchFamily="34" charset="0"/>
                <a:cs typeface="Arial" pitchFamily="34" charset="0"/>
              </a:rPr>
              <a:t>Free computers are all the rage (as long as you sign a long term contract for Net service) </a:t>
            </a:r>
          </a:p>
          <a:p>
            <a:pPr>
              <a:spcBef>
                <a:spcPts val="0"/>
              </a:spcBef>
            </a:pPr>
            <a:r>
              <a:rPr lang="en-US" sz="800" dirty="0">
                <a:latin typeface="Arial" pitchFamily="34" charset="0"/>
                <a:cs typeface="Arial" pitchFamily="34" charset="0"/>
              </a:rPr>
              <a:t>.</a:t>
            </a:r>
            <a:r>
              <a:rPr lang="en-US" sz="800" dirty="0" err="1">
                <a:latin typeface="Arial" pitchFamily="34" charset="0"/>
                <a:cs typeface="Arial" pitchFamily="34" charset="0"/>
              </a:rPr>
              <a:t>ps</a:t>
            </a:r>
            <a:r>
              <a:rPr lang="en-US" sz="800" dirty="0">
                <a:latin typeface="Arial" pitchFamily="34" charset="0"/>
                <a:cs typeface="Arial" pitchFamily="34" charset="0"/>
              </a:rPr>
              <a:t> is registered to Palestine (11 Oct) </a:t>
            </a:r>
          </a:p>
          <a:p>
            <a:pPr>
              <a:spcBef>
                <a:spcPts val="0"/>
              </a:spcBef>
            </a:pPr>
            <a:r>
              <a:rPr lang="en-US" sz="800" dirty="0" err="1">
                <a:latin typeface="Arial" pitchFamily="34" charset="0"/>
                <a:cs typeface="Arial" pitchFamily="34" charset="0"/>
              </a:rPr>
              <a:t>vBNS</a:t>
            </a:r>
            <a:r>
              <a:rPr lang="en-US" sz="800" dirty="0">
                <a:latin typeface="Arial" pitchFamily="34" charset="0"/>
                <a:cs typeface="Arial" pitchFamily="34" charset="0"/>
              </a:rPr>
              <a:t> reaches 101 connections </a:t>
            </a:r>
          </a:p>
          <a:p>
            <a:pPr>
              <a:spcBef>
                <a:spcPts val="0"/>
              </a:spcBef>
            </a:pPr>
            <a:r>
              <a:rPr lang="en-US" sz="800" dirty="0">
                <a:latin typeface="Arial" pitchFamily="34" charset="0"/>
                <a:cs typeface="Arial" pitchFamily="34" charset="0"/>
              </a:rPr>
              <a:t>business.com is sold for US$7.5million (it was purchased in 1997 for US$150,000 (30 Nov) </a:t>
            </a:r>
          </a:p>
          <a:p>
            <a:pPr>
              <a:spcBef>
                <a:spcPts val="0"/>
              </a:spcBef>
            </a:pPr>
            <a:r>
              <a:rPr lang="en-US" sz="800" dirty="0">
                <a:latin typeface="Arial" pitchFamily="34" charset="0"/>
                <a:cs typeface="Arial" pitchFamily="34" charset="0"/>
              </a:rPr>
              <a:t>RFC 2549: IP over Avian Carriers with Quality of Service </a:t>
            </a:r>
          </a:p>
          <a:p>
            <a:pPr>
              <a:spcBef>
                <a:spcPts val="0"/>
              </a:spcBef>
            </a:pPr>
            <a:r>
              <a:rPr lang="en-US" sz="800" dirty="0">
                <a:latin typeface="Arial" pitchFamily="34" charset="0"/>
                <a:cs typeface="Arial" pitchFamily="34" charset="0"/>
              </a:rPr>
              <a:t>RFC 2550: Y10K and Beyond </a:t>
            </a:r>
          </a:p>
          <a:p>
            <a:pPr>
              <a:spcBef>
                <a:spcPts val="0"/>
              </a:spcBef>
            </a:pPr>
            <a:r>
              <a:rPr lang="en-US" sz="800" dirty="0">
                <a:latin typeface="Arial" pitchFamily="34" charset="0"/>
                <a:cs typeface="Arial" pitchFamily="34" charset="0"/>
              </a:rPr>
              <a:t>RFC 2551: The Roman Standards Process -- Revision III </a:t>
            </a:r>
          </a:p>
          <a:p>
            <a:pPr>
              <a:spcBef>
                <a:spcPts val="0"/>
              </a:spcBef>
            </a:pPr>
            <a:r>
              <a:rPr lang="en-US" sz="800" dirty="0">
                <a:latin typeface="Arial" pitchFamily="34" charset="0"/>
                <a:cs typeface="Arial" pitchFamily="34" charset="0"/>
              </a:rPr>
              <a:t>RFC 2555: 30 Years of RFCs </a:t>
            </a:r>
          </a:p>
          <a:p>
            <a:pPr>
              <a:spcBef>
                <a:spcPts val="0"/>
              </a:spcBef>
            </a:pPr>
            <a:r>
              <a:rPr lang="en-US" sz="800" dirty="0">
                <a:latin typeface="Arial" pitchFamily="34" charset="0"/>
                <a:cs typeface="Arial" pitchFamily="34" charset="0"/>
              </a:rPr>
              <a:t>RFC 2626: The Internet and the Millennium Problem (Year 2000) </a:t>
            </a:r>
          </a:p>
          <a:p>
            <a:pPr>
              <a:spcBef>
                <a:spcPts val="0"/>
              </a:spcBef>
            </a:pPr>
            <a:r>
              <a:rPr lang="en-US" sz="800" dirty="0">
                <a:latin typeface="Arial" pitchFamily="34" charset="0"/>
                <a:cs typeface="Arial" pitchFamily="34" charset="0"/>
              </a:rPr>
              <a:t>Top 10 TLDs by Host #: com, net, </a:t>
            </a:r>
            <a:r>
              <a:rPr lang="en-US" sz="800" dirty="0" err="1">
                <a:latin typeface="Arial" pitchFamily="34" charset="0"/>
                <a:cs typeface="Arial" pitchFamily="34" charset="0"/>
              </a:rPr>
              <a:t>edu</a:t>
            </a:r>
            <a:r>
              <a:rPr lang="en-US" sz="800" dirty="0">
                <a:latin typeface="Arial" pitchFamily="34" charset="0"/>
                <a:cs typeface="Arial" pitchFamily="34" charset="0"/>
              </a:rPr>
              <a:t>, </a:t>
            </a:r>
            <a:r>
              <a:rPr lang="en-US" sz="800" dirty="0" err="1">
                <a:latin typeface="Arial" pitchFamily="34" charset="0"/>
                <a:cs typeface="Arial" pitchFamily="34" charset="0"/>
              </a:rPr>
              <a:t>jp</a:t>
            </a:r>
            <a:r>
              <a:rPr lang="en-US" sz="800" dirty="0">
                <a:latin typeface="Arial" pitchFamily="34" charset="0"/>
                <a:cs typeface="Arial" pitchFamily="34" charset="0"/>
              </a:rPr>
              <a:t>, </a:t>
            </a:r>
            <a:r>
              <a:rPr lang="en-US" sz="800" dirty="0" err="1">
                <a:latin typeface="Arial" pitchFamily="34" charset="0"/>
                <a:cs typeface="Arial" pitchFamily="34" charset="0"/>
              </a:rPr>
              <a:t>uk</a:t>
            </a:r>
            <a:r>
              <a:rPr lang="en-US" sz="800" dirty="0">
                <a:latin typeface="Arial" pitchFamily="34" charset="0"/>
                <a:cs typeface="Arial" pitchFamily="34" charset="0"/>
              </a:rPr>
              <a:t>, mil, us, de, ca, au </a:t>
            </a:r>
          </a:p>
          <a:p>
            <a:pPr>
              <a:spcBef>
                <a:spcPts val="0"/>
              </a:spcBef>
            </a:pPr>
            <a:r>
              <a:rPr lang="en-US" sz="800" dirty="0">
                <a:latin typeface="Arial" pitchFamily="34" charset="0"/>
                <a:cs typeface="Arial" pitchFamily="34" charset="0"/>
              </a:rPr>
              <a:t>Hacks of the Year: Star Wars (8 Jan), .</a:t>
            </a:r>
            <a:r>
              <a:rPr lang="en-US" sz="800" dirty="0" err="1">
                <a:latin typeface="Arial" pitchFamily="34" charset="0"/>
                <a:cs typeface="Arial" pitchFamily="34" charset="0"/>
              </a:rPr>
              <a:t>tp</a:t>
            </a:r>
            <a:r>
              <a:rPr lang="en-US" sz="800" dirty="0">
                <a:latin typeface="Arial" pitchFamily="34" charset="0"/>
                <a:cs typeface="Arial" pitchFamily="34" charset="0"/>
              </a:rPr>
              <a:t> (Jan), USIA (23 Jan), E-Bay (13 Mar), US Senate (27 May), NSI (2 Jul), Paraguay </a:t>
            </a:r>
            <a:r>
              <a:rPr lang="en-US" sz="800" dirty="0" err="1">
                <a:latin typeface="Arial" pitchFamily="34" charset="0"/>
                <a:cs typeface="Arial" pitchFamily="34" charset="0"/>
              </a:rPr>
              <a:t>Gov't</a:t>
            </a:r>
            <a:r>
              <a:rPr lang="en-US" sz="800" dirty="0">
                <a:latin typeface="Arial" pitchFamily="34" charset="0"/>
                <a:cs typeface="Arial" pitchFamily="34" charset="0"/>
              </a:rPr>
              <a:t> (20 Jul), </a:t>
            </a:r>
            <a:r>
              <a:rPr lang="en-US" sz="800" dirty="0" err="1">
                <a:latin typeface="Arial" pitchFamily="34" charset="0"/>
                <a:cs typeface="Arial" pitchFamily="34" charset="0"/>
              </a:rPr>
              <a:t>AntiOnline</a:t>
            </a:r>
            <a:r>
              <a:rPr lang="en-US" sz="800" dirty="0">
                <a:latin typeface="Arial" pitchFamily="34" charset="0"/>
                <a:cs typeface="Arial" pitchFamily="34" charset="0"/>
              </a:rPr>
              <a:t> (5</a:t>
            </a:r>
          </a:p>
          <a:p>
            <a:pPr>
              <a:spcBef>
                <a:spcPts val="0"/>
              </a:spcBef>
            </a:pPr>
            <a:r>
              <a:rPr lang="en-US" sz="800" dirty="0">
                <a:latin typeface="Arial" pitchFamily="34" charset="0"/>
                <a:cs typeface="Arial" pitchFamily="34" charset="0"/>
              </a:rPr>
              <a:t>Aug), Microsoft (26 Oct), UK </a:t>
            </a:r>
            <a:r>
              <a:rPr lang="en-US" sz="800" dirty="0" err="1">
                <a:latin typeface="Arial" pitchFamily="34" charset="0"/>
                <a:cs typeface="Arial" pitchFamily="34" charset="0"/>
              </a:rPr>
              <a:t>Railtrack</a:t>
            </a:r>
            <a:r>
              <a:rPr lang="en-US" sz="800" dirty="0">
                <a:latin typeface="Arial" pitchFamily="34" charset="0"/>
                <a:cs typeface="Arial" pitchFamily="34" charset="0"/>
              </a:rPr>
              <a:t> (31 Dec) </a:t>
            </a:r>
          </a:p>
          <a:p>
            <a:pPr>
              <a:spcBef>
                <a:spcPts val="0"/>
              </a:spcBef>
            </a:pPr>
            <a:r>
              <a:rPr lang="en-US" sz="800" dirty="0">
                <a:latin typeface="Arial" pitchFamily="34" charset="0"/>
                <a:cs typeface="Arial" pitchFamily="34" charset="0"/>
              </a:rPr>
              <a:t>Technologies of the Year: E-Trade, Online Banking, MP3 </a:t>
            </a:r>
          </a:p>
          <a:p>
            <a:pPr>
              <a:spcBef>
                <a:spcPts val="0"/>
              </a:spcBef>
            </a:pPr>
            <a:r>
              <a:rPr lang="en-US" sz="800" dirty="0">
                <a:latin typeface="Arial" pitchFamily="34" charset="0"/>
                <a:cs typeface="Arial" pitchFamily="34" charset="0"/>
              </a:rPr>
              <a:t>Emerging Technologies: Net-Cell Phones, Thin Computing, Embedded Computing </a:t>
            </a:r>
          </a:p>
          <a:p>
            <a:pPr>
              <a:spcBef>
                <a:spcPts val="0"/>
              </a:spcBef>
            </a:pPr>
            <a:r>
              <a:rPr lang="en-US" sz="800" dirty="0">
                <a:latin typeface="Arial" pitchFamily="34" charset="0"/>
                <a:cs typeface="Arial" pitchFamily="34" charset="0"/>
              </a:rPr>
              <a:t>Viruses of the Year: Melissa (March), </a:t>
            </a:r>
            <a:r>
              <a:rPr lang="en-US" sz="800" dirty="0" err="1">
                <a:latin typeface="Arial" pitchFamily="34" charset="0"/>
                <a:cs typeface="Arial" pitchFamily="34" charset="0"/>
              </a:rPr>
              <a:t>ExploreZip</a:t>
            </a:r>
            <a:r>
              <a:rPr lang="en-US" sz="800" dirty="0">
                <a:latin typeface="Arial" pitchFamily="34" charset="0"/>
                <a:cs typeface="Arial" pitchFamily="34" charset="0"/>
              </a:rPr>
              <a:t> (June) </a:t>
            </a:r>
          </a:p>
          <a:p>
            <a:pPr>
              <a:spcBef>
                <a:spcPts val="0"/>
              </a:spcBef>
            </a:pPr>
            <a:r>
              <a:rPr lang="en-US" sz="800" dirty="0">
                <a:latin typeface="Arial" pitchFamily="34" charset="0"/>
                <a:cs typeface="Arial" pitchFamily="34" charset="0"/>
              </a:rPr>
              <a:t>2000 </a:t>
            </a:r>
          </a:p>
          <a:p>
            <a:pPr>
              <a:spcBef>
                <a:spcPts val="0"/>
              </a:spcBef>
            </a:pPr>
            <a:r>
              <a:rPr lang="en-US" sz="800" dirty="0">
                <a:latin typeface="Arial" pitchFamily="34" charset="0"/>
                <a:cs typeface="Arial" pitchFamily="34" charset="0"/>
              </a:rPr>
              <a:t>The US timekeeper (USNO) and a few other time services around the world report the new year as 19100 on 1 Jan </a:t>
            </a:r>
          </a:p>
          <a:p>
            <a:pPr>
              <a:spcBef>
                <a:spcPts val="0"/>
              </a:spcBef>
            </a:pPr>
            <a:r>
              <a:rPr lang="en-US" sz="800" dirty="0">
                <a:latin typeface="Arial" pitchFamily="34" charset="0"/>
                <a:cs typeface="Arial" pitchFamily="34" charset="0"/>
              </a:rPr>
              <a:t>Growth</a:t>
            </a:r>
          </a:p>
          <a:p>
            <a:pPr>
              <a:spcBef>
                <a:spcPts val="0"/>
              </a:spcBef>
            </a:pPr>
            <a:r>
              <a:rPr lang="en-US" sz="800" dirty="0">
                <a:latin typeface="Arial" pitchFamily="34" charset="0"/>
                <a:cs typeface="Arial" pitchFamily="34" charset="0"/>
              </a:rPr>
              <a:t>Internet | Networks | WWW | USENET | Security</a:t>
            </a:r>
          </a:p>
          <a:p>
            <a:pPr>
              <a:spcBef>
                <a:spcPts val="0"/>
              </a:spcBef>
            </a:pPr>
            <a:r>
              <a:rPr lang="en-US" sz="800" dirty="0" smtClean="0">
                <a:latin typeface="Arial" pitchFamily="34" charset="0"/>
                <a:cs typeface="Arial" pitchFamily="34" charset="0"/>
              </a:rPr>
              <a:t>*** </a:t>
            </a:r>
            <a:r>
              <a:rPr lang="en-US" sz="800" dirty="0">
                <a:latin typeface="Arial" pitchFamily="34" charset="0"/>
                <a:cs typeface="Arial" pitchFamily="34" charset="0"/>
              </a:rPr>
              <a:t>see Note below ***</a:t>
            </a:r>
          </a:p>
          <a:p>
            <a:pPr>
              <a:spcBef>
                <a:spcPts val="0"/>
              </a:spcBef>
            </a:pPr>
            <a:r>
              <a:rPr lang="en-US" sz="800" dirty="0">
                <a:latin typeface="Arial" pitchFamily="34" charset="0"/>
                <a:cs typeface="Arial" pitchFamily="34" charset="0"/>
              </a:rPr>
              <a:t>Hosts    = a computer system with registered </a:t>
            </a:r>
            <a:r>
              <a:rPr lang="en-US" sz="800" dirty="0" err="1">
                <a:latin typeface="Arial" pitchFamily="34" charset="0"/>
                <a:cs typeface="Arial" pitchFamily="34" charset="0"/>
              </a:rPr>
              <a:t>ip</a:t>
            </a:r>
            <a:r>
              <a:rPr lang="en-US" sz="800" dirty="0">
                <a:latin typeface="Arial" pitchFamily="34" charset="0"/>
                <a:cs typeface="Arial" pitchFamily="34" charset="0"/>
              </a:rPr>
              <a:t> address (an A record)</a:t>
            </a:r>
          </a:p>
          <a:p>
            <a:pPr>
              <a:spcBef>
                <a:spcPts val="0"/>
              </a:spcBef>
            </a:pPr>
            <a:r>
              <a:rPr lang="en-US" sz="800" dirty="0">
                <a:latin typeface="Arial" pitchFamily="34" charset="0"/>
                <a:cs typeface="Arial" pitchFamily="34" charset="0"/>
              </a:rPr>
              <a:t>Networks = registered class A/B/C addresses   </a:t>
            </a:r>
          </a:p>
          <a:p>
            <a:pPr>
              <a:spcBef>
                <a:spcPts val="0"/>
              </a:spcBef>
            </a:pPr>
            <a:r>
              <a:rPr lang="en-US" sz="800" dirty="0">
                <a:latin typeface="Arial" pitchFamily="34" charset="0"/>
                <a:cs typeface="Arial" pitchFamily="34" charset="0"/>
              </a:rPr>
              <a:t>Domains  = registered domain name (with name server record)</a:t>
            </a:r>
          </a:p>
          <a:p>
            <a:pPr>
              <a:spcBef>
                <a:spcPts val="0"/>
              </a:spcBef>
            </a:pPr>
            <a:r>
              <a:rPr lang="en-US" sz="800" dirty="0">
                <a:latin typeface="Arial" pitchFamily="34" charset="0"/>
                <a:cs typeface="Arial" pitchFamily="34" charset="0"/>
              </a:rPr>
              <a:t>Note: A more accurate survey mechanism was developed in 1/98; new and </a:t>
            </a:r>
          </a:p>
          <a:p>
            <a:pPr>
              <a:spcBef>
                <a:spcPts val="0"/>
              </a:spcBef>
            </a:pPr>
            <a:r>
              <a:rPr lang="en-US" sz="800" dirty="0">
                <a:latin typeface="Arial" pitchFamily="34" charset="0"/>
                <a:cs typeface="Arial" pitchFamily="34" charset="0"/>
              </a:rPr>
              <a:t>some corrected numbers are shown below.  For further info, see </a:t>
            </a:r>
          </a:p>
          <a:p>
            <a:pPr>
              <a:spcBef>
                <a:spcPts val="0"/>
              </a:spcBef>
            </a:pPr>
            <a:r>
              <a:rPr lang="en-US" sz="800" dirty="0">
                <a:latin typeface="Arial" pitchFamily="34" charset="0"/>
                <a:cs typeface="Arial" pitchFamily="34" charset="0"/>
              </a:rPr>
              <a:t>Sources section.</a:t>
            </a:r>
          </a:p>
          <a:p>
            <a:pPr>
              <a:spcBef>
                <a:spcPts val="0"/>
              </a:spcBef>
            </a:pPr>
            <a:r>
              <a:rPr lang="en-US" sz="800" dirty="0">
                <a:latin typeface="Arial" pitchFamily="34" charset="0"/>
                <a:cs typeface="Arial" pitchFamily="34" charset="0"/>
              </a:rPr>
              <a:t>Date      Hosts      |   Date      Hosts      |   Date      Hosts</a:t>
            </a:r>
          </a:p>
          <a:p>
            <a:pPr>
              <a:spcBef>
                <a:spcPts val="0"/>
              </a:spcBef>
            </a:pPr>
            <a:r>
              <a:rPr lang="en-US" sz="800" dirty="0">
                <a:latin typeface="Arial" pitchFamily="34" charset="0"/>
                <a:cs typeface="Arial" pitchFamily="34" charset="0"/>
              </a:rPr>
              <a:t>-----  -----------   +   -----  -----------   +   -----  -----------</a:t>
            </a:r>
          </a:p>
          <a:p>
            <a:pPr>
              <a:spcBef>
                <a:spcPts val="0"/>
              </a:spcBef>
            </a:pPr>
            <a:r>
              <a:rPr lang="en-US" sz="800" dirty="0">
                <a:latin typeface="Arial" pitchFamily="34" charset="0"/>
                <a:cs typeface="Arial" pitchFamily="34" charset="0"/>
              </a:rPr>
              <a:t>01/95    5,846,000   |  01/97    21,819,000   </a:t>
            </a:r>
            <a:endParaRPr lang="en-US" sz="800" dirty="0" smtClean="0">
              <a:latin typeface="Arial" pitchFamily="34" charset="0"/>
              <a:cs typeface="Arial" pitchFamily="34" charset="0"/>
            </a:endParaRPr>
          </a:p>
          <a:p>
            <a:pPr>
              <a:spcBef>
                <a:spcPts val="0"/>
              </a:spcBef>
            </a:pPr>
            <a:r>
              <a:rPr lang="en-US" sz="800" dirty="0" smtClean="0">
                <a:latin typeface="Arial" pitchFamily="34" charset="0"/>
                <a:cs typeface="Arial" pitchFamily="34" charset="0"/>
              </a:rPr>
              <a:t>Worldwide </a:t>
            </a:r>
            <a:r>
              <a:rPr lang="en-US" sz="800" dirty="0">
                <a:latin typeface="Arial" pitchFamily="34" charset="0"/>
                <a:cs typeface="Arial" pitchFamily="34" charset="0"/>
              </a:rPr>
              <a:t>Networks Growth: (I)</a:t>
            </a:r>
            <a:r>
              <a:rPr lang="en-US" sz="800" dirty="0" err="1">
                <a:latin typeface="Arial" pitchFamily="34" charset="0"/>
                <a:cs typeface="Arial" pitchFamily="34" charset="0"/>
              </a:rPr>
              <a:t>nternet</a:t>
            </a:r>
            <a:r>
              <a:rPr lang="en-US" sz="800" dirty="0">
                <a:latin typeface="Arial" pitchFamily="34" charset="0"/>
                <a:cs typeface="Arial" pitchFamily="34" charset="0"/>
              </a:rPr>
              <a:t> (B)ITNET (U)UCP (F)IDONET (O)SI </a:t>
            </a:r>
          </a:p>
          <a:p>
            <a:pPr>
              <a:spcBef>
                <a:spcPts val="0"/>
              </a:spcBef>
            </a:pPr>
            <a:r>
              <a:rPr lang="en-US" sz="800" dirty="0">
                <a:latin typeface="Arial" pitchFamily="34" charset="0"/>
                <a:cs typeface="Arial" pitchFamily="34" charset="0"/>
              </a:rPr>
              <a:t>____# Countries____                         ____# Countries____</a:t>
            </a:r>
          </a:p>
          <a:p>
            <a:pPr>
              <a:spcBef>
                <a:spcPts val="0"/>
              </a:spcBef>
            </a:pPr>
            <a:r>
              <a:rPr lang="en-US" sz="800" dirty="0">
                <a:latin typeface="Arial" pitchFamily="34" charset="0"/>
                <a:cs typeface="Arial" pitchFamily="34" charset="0"/>
              </a:rPr>
              <a:t>Date     I   B   U   F   O                  Date     I   B   U   F   O</a:t>
            </a:r>
          </a:p>
          <a:p>
            <a:pPr>
              <a:spcBef>
                <a:spcPts val="0"/>
              </a:spcBef>
            </a:pPr>
            <a:r>
              <a:rPr lang="en-US" sz="800" dirty="0">
                <a:latin typeface="Arial" pitchFamily="34" charset="0"/>
                <a:cs typeface="Arial" pitchFamily="34" charset="0"/>
              </a:rPr>
              <a:t>-----   --- --- --- --- ---                 -----   --- --- --- --- ---</a:t>
            </a:r>
          </a:p>
          <a:p>
            <a:pPr>
              <a:spcBef>
                <a:spcPts val="0"/>
              </a:spcBef>
            </a:pPr>
            <a:r>
              <a:rPr lang="en-US" sz="800" dirty="0">
                <a:latin typeface="Arial" pitchFamily="34" charset="0"/>
                <a:cs typeface="Arial" pitchFamily="34" charset="0"/>
              </a:rPr>
              <a:t>09/91    31  47  79  49                     02/94    62  51 125  88  31</a:t>
            </a:r>
          </a:p>
          <a:p>
            <a:pPr>
              <a:spcBef>
                <a:spcPts val="0"/>
              </a:spcBef>
            </a:pPr>
            <a:r>
              <a:rPr lang="en-US" sz="800" dirty="0">
                <a:latin typeface="Arial" pitchFamily="34" charset="0"/>
                <a:cs typeface="Arial" pitchFamily="34" charset="0"/>
              </a:rPr>
              <a:t>12/91    33  46  78  53                     07/94    75  52 129  89  31</a:t>
            </a:r>
          </a:p>
          <a:p>
            <a:pPr>
              <a:spcBef>
                <a:spcPts val="0"/>
              </a:spcBef>
            </a:pPr>
            <a:r>
              <a:rPr lang="en-US" sz="800" dirty="0">
                <a:latin typeface="Arial" pitchFamily="34" charset="0"/>
                <a:cs typeface="Arial" pitchFamily="34" charset="0"/>
              </a:rPr>
              <a:t>02/92    38  46  92  63                     11/94    81  51 133  95  --</a:t>
            </a:r>
          </a:p>
          <a:p>
            <a:pPr>
              <a:spcBef>
                <a:spcPts val="0"/>
              </a:spcBef>
            </a:pPr>
            <a:r>
              <a:rPr lang="en-US" sz="800" dirty="0">
                <a:latin typeface="Arial" pitchFamily="34" charset="0"/>
                <a:cs typeface="Arial" pitchFamily="34" charset="0"/>
              </a:rPr>
              <a:t>04/92    40  47  90  66  25                 02/95    86  48 141  98  --</a:t>
            </a:r>
          </a:p>
          <a:p>
            <a:pPr>
              <a:spcBef>
                <a:spcPts val="0"/>
              </a:spcBef>
            </a:pPr>
            <a:r>
              <a:rPr lang="en-US" sz="800" dirty="0">
                <a:latin typeface="Arial" pitchFamily="34" charset="0"/>
                <a:cs typeface="Arial" pitchFamily="34" charset="0"/>
              </a:rPr>
              <a:t>08/92    49  46  89  67  26                 06/95    96  47 144  99  --</a:t>
            </a:r>
          </a:p>
          <a:p>
            <a:pPr>
              <a:spcBef>
                <a:spcPts val="0"/>
              </a:spcBef>
            </a:pPr>
            <a:r>
              <a:rPr lang="en-US" sz="800" dirty="0">
                <a:latin typeface="Arial" pitchFamily="34" charset="0"/>
                <a:cs typeface="Arial" pitchFamily="34" charset="0"/>
              </a:rPr>
              <a:t>01/93    50  50 101  72  31                 06/96   134  -- 146 108  --</a:t>
            </a:r>
          </a:p>
          <a:p>
            <a:pPr>
              <a:spcBef>
                <a:spcPts val="0"/>
              </a:spcBef>
            </a:pPr>
            <a:r>
              <a:rPr lang="en-US" sz="800" dirty="0">
                <a:latin typeface="Arial" pitchFamily="34" charset="0"/>
                <a:cs typeface="Arial" pitchFamily="34" charset="0"/>
              </a:rPr>
              <a:t>04/93    56  51 107  79  31                 07/97   171  -- 147 108  --</a:t>
            </a:r>
          </a:p>
          <a:p>
            <a:pPr>
              <a:spcBef>
                <a:spcPts val="0"/>
              </a:spcBef>
            </a:pPr>
            <a:r>
              <a:rPr lang="en-US" sz="800" dirty="0">
                <a:latin typeface="Arial" pitchFamily="34" charset="0"/>
                <a:cs typeface="Arial" pitchFamily="34" charset="0"/>
              </a:rPr>
              <a:t>08/93    59  51 117  84  31</a:t>
            </a:r>
          </a:p>
          <a:p>
            <a:pPr>
              <a:spcBef>
                <a:spcPts val="0"/>
              </a:spcBef>
            </a:pPr>
            <a:r>
              <a:rPr lang="en-US" sz="800" dirty="0">
                <a:latin typeface="Arial" pitchFamily="34" charset="0"/>
                <a:cs typeface="Arial" pitchFamily="34" charset="0"/>
              </a:rPr>
              <a:t>Figure: Worldwide Networks Growth</a:t>
            </a:r>
          </a:p>
          <a:p>
            <a:pPr>
              <a:spcBef>
                <a:spcPts val="0"/>
              </a:spcBef>
            </a:pPr>
            <a:r>
              <a:rPr lang="en-US" sz="800" dirty="0" smtClean="0">
                <a:latin typeface="Arial" pitchFamily="34" charset="0"/>
                <a:cs typeface="Arial" pitchFamily="34" charset="0"/>
              </a:rPr>
              <a:t>Sites </a:t>
            </a:r>
            <a:r>
              <a:rPr lang="en-US" sz="800" dirty="0">
                <a:latin typeface="Arial" pitchFamily="34" charset="0"/>
                <a:cs typeface="Arial" pitchFamily="34" charset="0"/>
              </a:rPr>
              <a:t>= # of web servers (one host may have multiple sites by </a:t>
            </a:r>
          </a:p>
          <a:p>
            <a:pPr>
              <a:spcBef>
                <a:spcPts val="0"/>
              </a:spcBef>
            </a:pPr>
            <a:r>
              <a:rPr lang="en-US" sz="800" dirty="0">
                <a:latin typeface="Arial" pitchFamily="34" charset="0"/>
                <a:cs typeface="Arial" pitchFamily="34" charset="0"/>
              </a:rPr>
              <a:t>using different domains or port numbers)</a:t>
            </a:r>
          </a:p>
          <a:p>
            <a:pPr>
              <a:spcBef>
                <a:spcPts val="0"/>
              </a:spcBef>
            </a:pPr>
            <a:r>
              <a:rPr lang="en-US" sz="800" dirty="0">
                <a:latin typeface="Arial" pitchFamily="34" charset="0"/>
                <a:cs typeface="Arial" pitchFamily="34" charset="0"/>
              </a:rPr>
              <a:t>Figure: WWW Growth</a:t>
            </a:r>
          </a:p>
          <a:p>
            <a:pPr>
              <a:spcBef>
                <a:spcPts val="0"/>
              </a:spcBef>
            </a:pPr>
            <a:r>
              <a:rPr lang="en-US" sz="800" dirty="0" smtClean="0">
                <a:latin typeface="Arial" pitchFamily="34" charset="0"/>
                <a:cs typeface="Arial" pitchFamily="34" charset="0"/>
              </a:rPr>
              <a:t>Hobbes</a:t>
            </a:r>
            <a:r>
              <a:rPr lang="en-US" sz="800" dirty="0">
                <a:latin typeface="Arial" pitchFamily="34" charset="0"/>
                <a:cs typeface="Arial" pitchFamily="34" charset="0"/>
              </a:rPr>
              <a:t>' Internet Timeline FAQ</a:t>
            </a:r>
          </a:p>
          <a:p>
            <a:pPr>
              <a:spcBef>
                <a:spcPts val="0"/>
              </a:spcBef>
            </a:pPr>
            <a:r>
              <a:rPr lang="en-US" sz="800" dirty="0">
                <a:latin typeface="Arial" pitchFamily="34" charset="0"/>
                <a:cs typeface="Arial" pitchFamily="34" charset="0"/>
              </a:rPr>
              <a:t>How do I get Hobbes' Internet Timeline? </a:t>
            </a:r>
          </a:p>
          <a:p>
            <a:pPr>
              <a:spcBef>
                <a:spcPts val="0"/>
              </a:spcBef>
            </a:pPr>
            <a:r>
              <a:rPr lang="en-US" sz="800" dirty="0">
                <a:latin typeface="Arial" pitchFamily="34" charset="0"/>
                <a:cs typeface="Arial" pitchFamily="34" charset="0"/>
              </a:rPr>
              <a:t>The Timeline is archived at http://www.isoc.org/zakon/Internet/History/HIT.html. Should you only have email access, you can learn how to request this</a:t>
            </a:r>
          </a:p>
          <a:p>
            <a:pPr>
              <a:spcBef>
                <a:spcPts val="0"/>
              </a:spcBef>
            </a:pPr>
            <a:r>
              <a:rPr lang="en-US" sz="800" dirty="0">
                <a:latin typeface="Arial" pitchFamily="34" charset="0"/>
                <a:cs typeface="Arial" pitchFamily="34" charset="0"/>
              </a:rPr>
              <a:t>document and access the rest of the Internet by sending an email to one of the following addresses.</a:t>
            </a:r>
          </a:p>
          <a:p>
            <a:pPr>
              <a:spcBef>
                <a:spcPts val="0"/>
              </a:spcBef>
            </a:pPr>
            <a:r>
              <a:rPr lang="en-US" sz="800" dirty="0">
                <a:latin typeface="Arial" pitchFamily="34" charset="0"/>
                <a:cs typeface="Arial" pitchFamily="34" charset="0"/>
              </a:rPr>
              <a:t>mail-server@rtfm.mit.edu (Americas) with the following line in the body of the message:</a:t>
            </a:r>
          </a:p>
          <a:p>
            <a:pPr>
              <a:spcBef>
                <a:spcPts val="0"/>
              </a:spcBef>
            </a:pPr>
            <a:r>
              <a:rPr lang="en-US" sz="800" dirty="0">
                <a:latin typeface="Arial" pitchFamily="34" charset="0"/>
                <a:cs typeface="Arial" pitchFamily="34" charset="0"/>
              </a:rPr>
              <a:t>send </a:t>
            </a:r>
            <a:r>
              <a:rPr lang="en-US" sz="800" dirty="0" err="1">
                <a:latin typeface="Arial" pitchFamily="34" charset="0"/>
                <a:cs typeface="Arial" pitchFamily="34" charset="0"/>
              </a:rPr>
              <a:t>usenet</a:t>
            </a:r>
            <a:r>
              <a:rPr lang="en-US" sz="800" dirty="0">
                <a:latin typeface="Arial" pitchFamily="34" charset="0"/>
                <a:cs typeface="Arial" pitchFamily="34" charset="0"/>
              </a:rPr>
              <a:t>/</a:t>
            </a:r>
            <a:r>
              <a:rPr lang="en-US" sz="800" dirty="0" err="1">
                <a:latin typeface="Arial" pitchFamily="34" charset="0"/>
                <a:cs typeface="Arial" pitchFamily="34" charset="0"/>
              </a:rPr>
              <a:t>news.answers</a:t>
            </a:r>
            <a:r>
              <a:rPr lang="en-US" sz="800" dirty="0">
                <a:latin typeface="Arial" pitchFamily="34" charset="0"/>
                <a:cs typeface="Arial" pitchFamily="34" charset="0"/>
              </a:rPr>
              <a:t>/internet-services/access-via-email </a:t>
            </a:r>
          </a:p>
          <a:p>
            <a:pPr>
              <a:spcBef>
                <a:spcPts val="0"/>
              </a:spcBef>
            </a:pPr>
            <a:r>
              <a:rPr lang="en-US" sz="800" dirty="0">
                <a:latin typeface="Arial" pitchFamily="34" charset="0"/>
                <a:cs typeface="Arial" pitchFamily="34" charset="0"/>
              </a:rPr>
              <a:t>mailbase@mailbase.ac.uk (elsewhere) with the following line in the body of the message: send </a:t>
            </a:r>
            <a:r>
              <a:rPr lang="en-US" sz="800" dirty="0" err="1">
                <a:latin typeface="Arial" pitchFamily="34" charset="0"/>
                <a:cs typeface="Arial" pitchFamily="34" charset="0"/>
              </a:rPr>
              <a:t>lis-iis</a:t>
            </a:r>
            <a:r>
              <a:rPr lang="en-US" sz="800" dirty="0">
                <a:latin typeface="Arial" pitchFamily="34" charset="0"/>
                <a:cs typeface="Arial" pitchFamily="34" charset="0"/>
              </a:rPr>
              <a:t> e-access-inet.txt </a:t>
            </a:r>
          </a:p>
          <a:p>
            <a:pPr>
              <a:spcBef>
                <a:spcPts val="0"/>
              </a:spcBef>
            </a:pPr>
            <a:r>
              <a:rPr lang="en-US" sz="800" dirty="0">
                <a:latin typeface="Arial" pitchFamily="34" charset="0"/>
                <a:cs typeface="Arial" pitchFamily="34" charset="0"/>
              </a:rPr>
              <a:t>Why don't you list the Number of Internet users? </a:t>
            </a:r>
          </a:p>
          <a:p>
            <a:pPr>
              <a:spcBef>
                <a:spcPts val="0"/>
              </a:spcBef>
            </a:pPr>
            <a:r>
              <a:rPr lang="en-US" sz="800" dirty="0">
                <a:latin typeface="Arial" pitchFamily="34" charset="0"/>
                <a:cs typeface="Arial" pitchFamily="34" charset="0"/>
              </a:rPr>
              <a:t>This is too controversial, and relatively inaccurate, an issue which the author does not want to get flamed or spammed for. His guess would be between</a:t>
            </a:r>
          </a:p>
          <a:p>
            <a:pPr>
              <a:spcBef>
                <a:spcPts val="0"/>
              </a:spcBef>
            </a:pPr>
            <a:r>
              <a:rPr lang="en-US" sz="800" dirty="0">
                <a:latin typeface="Arial" pitchFamily="34" charset="0"/>
                <a:cs typeface="Arial" pitchFamily="34" charset="0"/>
              </a:rPr>
              <a:t>1 (himself) and 6 billion (but then again, one never knows if you're a dog on the Net). </a:t>
            </a:r>
          </a:p>
          <a:p>
            <a:pPr>
              <a:spcBef>
                <a:spcPts val="0"/>
              </a:spcBef>
            </a:pPr>
            <a:r>
              <a:rPr lang="en-US" sz="800" dirty="0">
                <a:latin typeface="Arial" pitchFamily="34" charset="0"/>
                <a:cs typeface="Arial" pitchFamily="34" charset="0"/>
              </a:rPr>
              <a:t>Is the Timeline available in other languages or editions? </a:t>
            </a:r>
          </a:p>
          <a:p>
            <a:pPr>
              <a:spcBef>
                <a:spcPts val="0"/>
              </a:spcBef>
            </a:pPr>
            <a:r>
              <a:rPr lang="en-US" sz="800" dirty="0">
                <a:latin typeface="Arial" pitchFamily="34" charset="0"/>
                <a:cs typeface="Arial" pitchFamily="34" charset="0"/>
              </a:rPr>
              <a:t>Chinese (Big5) by Tony Mao </a:t>
            </a:r>
          </a:p>
          <a:p>
            <a:pPr>
              <a:spcBef>
                <a:spcPts val="0"/>
              </a:spcBef>
            </a:pPr>
            <a:r>
              <a:rPr lang="en-US" sz="800" dirty="0">
                <a:latin typeface="Arial" pitchFamily="34" charset="0"/>
                <a:cs typeface="Arial" pitchFamily="34" charset="0"/>
              </a:rPr>
              <a:t>Chinese (GB) by </a:t>
            </a:r>
            <a:r>
              <a:rPr lang="en-US" sz="800" dirty="0" err="1">
                <a:latin typeface="Arial" pitchFamily="34" charset="0"/>
                <a:cs typeface="Arial" pitchFamily="34" charset="0"/>
              </a:rPr>
              <a:t>Guo</a:t>
            </a:r>
            <a:r>
              <a:rPr lang="en-US" sz="800" dirty="0">
                <a:latin typeface="Arial" pitchFamily="34" charset="0"/>
                <a:cs typeface="Arial" pitchFamily="34" charset="0"/>
              </a:rPr>
              <a:t> Li </a:t>
            </a:r>
          </a:p>
          <a:p>
            <a:pPr>
              <a:spcBef>
                <a:spcPts val="0"/>
              </a:spcBef>
            </a:pPr>
            <a:r>
              <a:rPr lang="en-US" sz="800" dirty="0">
                <a:latin typeface="Arial" pitchFamily="34" charset="0"/>
                <a:cs typeface="Arial" pitchFamily="34" charset="0"/>
              </a:rPr>
              <a:t>German by Michael </a:t>
            </a:r>
            <a:r>
              <a:rPr lang="en-US" sz="800" dirty="0" err="1">
                <a:latin typeface="Arial" pitchFamily="34" charset="0"/>
                <a:cs typeface="Arial" pitchFamily="34" charset="0"/>
              </a:rPr>
              <a:t>Kaul</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Japanese by </a:t>
            </a:r>
            <a:r>
              <a:rPr lang="en-US" sz="800" dirty="0" err="1">
                <a:latin typeface="Arial" pitchFamily="34" charset="0"/>
                <a:cs typeface="Arial" pitchFamily="34" charset="0"/>
              </a:rPr>
              <a:t>Katsunori</a:t>
            </a:r>
            <a:r>
              <a:rPr lang="en-US" sz="800" dirty="0">
                <a:latin typeface="Arial" pitchFamily="34" charset="0"/>
                <a:cs typeface="Arial" pitchFamily="34" charset="0"/>
              </a:rPr>
              <a:t> Tanaka (RFC/FYI translation) </a:t>
            </a:r>
          </a:p>
          <a:p>
            <a:pPr>
              <a:spcBef>
                <a:spcPts val="0"/>
              </a:spcBef>
            </a:pPr>
            <a:r>
              <a:rPr lang="en-US" sz="800" dirty="0">
                <a:latin typeface="Arial" pitchFamily="34" charset="0"/>
                <a:cs typeface="Arial" pitchFamily="34" charset="0"/>
              </a:rPr>
              <a:t>Spanish by Pablo </a:t>
            </a:r>
            <a:r>
              <a:rPr lang="en-US" sz="800" dirty="0" err="1">
                <a:latin typeface="Arial" pitchFamily="34" charset="0"/>
                <a:cs typeface="Arial" pitchFamily="34" charset="0"/>
              </a:rPr>
              <a:t>Ibarrolaza</a:t>
            </a:r>
            <a:r>
              <a:rPr lang="en-US" sz="800" dirty="0">
                <a:latin typeface="Arial" pitchFamily="34" charset="0"/>
                <a:cs typeface="Arial" pitchFamily="34" charset="0"/>
              </a:rPr>
              <a:t> &amp; Monica Piazza </a:t>
            </a:r>
          </a:p>
          <a:p>
            <a:pPr>
              <a:spcBef>
                <a:spcPts val="0"/>
              </a:spcBef>
            </a:pPr>
            <a:r>
              <a:rPr lang="en-US" sz="800" dirty="0">
                <a:latin typeface="Arial" pitchFamily="34" charset="0"/>
                <a:cs typeface="Arial" pitchFamily="34" charset="0"/>
              </a:rPr>
              <a:t>Apple Newton by Paul </a:t>
            </a:r>
            <a:r>
              <a:rPr lang="en-US" sz="800" dirty="0" err="1">
                <a:latin typeface="Arial" pitchFamily="34" charset="0"/>
                <a:cs typeface="Arial" pitchFamily="34" charset="0"/>
              </a:rPr>
              <a:t>Filmer</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If you are interested in translating to another language or format, email me first </a:t>
            </a:r>
          </a:p>
          <a:p>
            <a:pPr>
              <a:spcBef>
                <a:spcPts val="0"/>
              </a:spcBef>
            </a:pPr>
            <a:r>
              <a:rPr lang="en-US" sz="800" dirty="0">
                <a:latin typeface="Arial" pitchFamily="34" charset="0"/>
                <a:cs typeface="Arial" pitchFamily="34" charset="0"/>
              </a:rPr>
              <a:t>Can I re-print the Timeline or use parts of it for ... ? </a:t>
            </a:r>
          </a:p>
          <a:p>
            <a:pPr>
              <a:spcBef>
                <a:spcPts val="0"/>
              </a:spcBef>
            </a:pPr>
            <a:r>
              <a:rPr lang="en-US" sz="800" dirty="0">
                <a:latin typeface="Arial" pitchFamily="34" charset="0"/>
                <a:cs typeface="Arial" pitchFamily="34" charset="0"/>
              </a:rPr>
              <a:t>Drop me an email. The answer is most likely (though don't assume) 'yes' for non-profit use, and 'maybe' for for-profit; but to be sure you are not going  to break any copyright laws, drop me an email and wait for a reply. Also, please note that I get a bunch of requests with improperly formatted return email addresses. If you don't hear from me in a week (typical turn around is &lt; 1 hour), check your header and email again. BTW, don't forget to tell me who you are and your affiliation. </a:t>
            </a:r>
          </a:p>
          <a:p>
            <a:pPr>
              <a:spcBef>
                <a:spcPts val="0"/>
              </a:spcBef>
            </a:pPr>
            <a:r>
              <a:rPr lang="en-US" sz="800" dirty="0">
                <a:latin typeface="Arial" pitchFamily="34" charset="0"/>
                <a:cs typeface="Arial" pitchFamily="34" charset="0"/>
              </a:rPr>
              <a:t>What do you do when not updating the Timeline? </a:t>
            </a:r>
          </a:p>
          <a:p>
            <a:pPr>
              <a:spcBef>
                <a:spcPts val="0"/>
              </a:spcBef>
            </a:pPr>
            <a:r>
              <a:rPr lang="en-US" sz="800" dirty="0">
                <a:latin typeface="Arial" pitchFamily="34" charset="0"/>
                <a:cs typeface="Arial" pitchFamily="34" charset="0"/>
              </a:rPr>
              <a:t>You can find me discussing issues in the cognitive sciences, particularly philosophy, language, and learning. Playing with gizmos ranging from </a:t>
            </a:r>
            <a:r>
              <a:rPr lang="en-US" sz="800" dirty="0" err="1">
                <a:latin typeface="Arial" pitchFamily="34" charset="0"/>
                <a:cs typeface="Arial" pitchFamily="34" charset="0"/>
              </a:rPr>
              <a:t>iButtons</a:t>
            </a:r>
            <a:endParaRPr lang="en-US" sz="800" dirty="0">
              <a:latin typeface="Arial" pitchFamily="34" charset="0"/>
              <a:cs typeface="Arial" pitchFamily="34" charset="0"/>
            </a:endParaRPr>
          </a:p>
          <a:p>
            <a:pPr>
              <a:spcBef>
                <a:spcPts val="0"/>
              </a:spcBef>
            </a:pPr>
            <a:r>
              <a:rPr lang="en-US" sz="800" dirty="0">
                <a:latin typeface="Arial" pitchFamily="34" charset="0"/>
                <a:cs typeface="Arial" pitchFamily="34" charset="0"/>
              </a:rPr>
              <a:t>and Java rings to robots and biometrics. Sailing my 6 foot remote controlled </a:t>
            </a:r>
            <a:r>
              <a:rPr lang="en-US" sz="800" dirty="0" err="1">
                <a:latin typeface="Arial" pitchFamily="34" charset="0"/>
                <a:cs typeface="Arial" pitchFamily="34" charset="0"/>
              </a:rPr>
              <a:t>yatch</a:t>
            </a:r>
            <a:r>
              <a:rPr lang="en-US" sz="800" dirty="0">
                <a:latin typeface="Arial" pitchFamily="34" charset="0"/>
                <a:cs typeface="Arial" pitchFamily="34" charset="0"/>
              </a:rPr>
              <a:t>. Or performing my duties as Chief Technology Officer at an Internet</a:t>
            </a:r>
          </a:p>
          <a:p>
            <a:pPr>
              <a:spcBef>
                <a:spcPts val="0"/>
              </a:spcBef>
            </a:pPr>
            <a:r>
              <a:rPr lang="en-US" sz="800" dirty="0">
                <a:latin typeface="Arial" pitchFamily="34" charset="0"/>
                <a:cs typeface="Arial" pitchFamily="34" charset="0"/>
              </a:rPr>
              <a:t>Startup. </a:t>
            </a:r>
          </a:p>
          <a:p>
            <a:pPr>
              <a:spcBef>
                <a:spcPts val="0"/>
              </a:spcBef>
            </a:pPr>
            <a:r>
              <a:rPr lang="en-US" sz="800" dirty="0" err="1">
                <a:latin typeface="Arial" pitchFamily="34" charset="0"/>
                <a:cs typeface="Arial" pitchFamily="34" charset="0"/>
              </a:rPr>
              <a:t>Peddie</a:t>
            </a:r>
            <a:r>
              <a:rPr lang="en-US" sz="800" dirty="0">
                <a:latin typeface="Arial" pitchFamily="34" charset="0"/>
                <a:cs typeface="Arial" pitchFamily="34" charset="0"/>
              </a:rPr>
              <a:t> (Ala Viva!), CWRU (North Side), </a:t>
            </a:r>
            <a:r>
              <a:rPr lang="en-US" sz="800" dirty="0" err="1">
                <a:latin typeface="Arial" pitchFamily="34" charset="0"/>
                <a:cs typeface="Arial" pitchFamily="34" charset="0"/>
              </a:rPr>
              <a:t>Amici</a:t>
            </a:r>
            <a:r>
              <a:rPr lang="en-US" sz="800" dirty="0">
                <a:latin typeface="Arial" pitchFamily="34" charset="0"/>
                <a:cs typeface="Arial" pitchFamily="34" charset="0"/>
              </a:rPr>
              <a:t> (PHP OH-EP), </a:t>
            </a:r>
            <a:r>
              <a:rPr lang="en-US" sz="800" dirty="0" err="1">
                <a:latin typeface="Arial" pitchFamily="34" charset="0"/>
                <a:cs typeface="Arial" pitchFamily="34" charset="0"/>
              </a:rPr>
              <a:t>Colégio</a:t>
            </a:r>
            <a:r>
              <a:rPr lang="en-US" sz="800" dirty="0">
                <a:latin typeface="Arial" pitchFamily="34" charset="0"/>
                <a:cs typeface="Arial" pitchFamily="34" charset="0"/>
              </a:rPr>
              <a:t> Andrews (Rio), </a:t>
            </a:r>
            <a:r>
              <a:rPr lang="en-US" sz="800" dirty="0" err="1">
                <a:latin typeface="Arial" pitchFamily="34" charset="0"/>
                <a:cs typeface="Arial" pitchFamily="34" charset="0"/>
              </a:rPr>
              <a:t>Gordonstoun</a:t>
            </a:r>
            <a:r>
              <a:rPr lang="en-US" sz="800" dirty="0">
                <a:latin typeface="Arial" pitchFamily="34" charset="0"/>
                <a:cs typeface="Arial" pitchFamily="34" charset="0"/>
              </a:rPr>
              <a:t> </a:t>
            </a:r>
          </a:p>
          <a:p>
            <a:pPr>
              <a:spcBef>
                <a:spcPts val="0"/>
              </a:spcBef>
            </a:pPr>
            <a:r>
              <a:rPr lang="en-US" sz="800" dirty="0">
                <a:latin typeface="Arial" pitchFamily="34" charset="0"/>
                <a:cs typeface="Arial" pitchFamily="34" charset="0"/>
              </a:rPr>
              <a:t>E-mail me if you know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6699627" y="9040663"/>
            <a:ext cx="336275" cy="267842"/>
          </a:xfrm>
          <a:noFill/>
        </p:spPr>
        <p:txBody>
          <a:bodyPr/>
          <a:lstStyle/>
          <a:p>
            <a:fld id="{ADA4571F-3697-49D1-8065-12672D7CD04D}" type="slidenum">
              <a:rPr lang="en-US" smtClean="0"/>
              <a:pPr/>
              <a:t>29</a:t>
            </a:fld>
            <a:endParaRPr lang="en-US" smtClean="0"/>
          </a:p>
        </p:txBody>
      </p:sp>
      <p:sp>
        <p:nvSpPr>
          <p:cNvPr id="97283"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7284" name="Rectangle 3"/>
          <p:cNvSpPr>
            <a:spLocks noGrp="1" noChangeArrowheads="1"/>
          </p:cNvSpPr>
          <p:nvPr>
            <p:ph type="body" idx="1"/>
          </p:nvPr>
        </p:nvSpPr>
        <p:spPr>
          <a:xfrm>
            <a:off x="278191" y="5422901"/>
            <a:ext cx="6398381" cy="3271861"/>
          </a:xfrm>
          <a:noFill/>
          <a:ln/>
        </p:spPr>
        <p:txBody>
          <a:bodyPr wrap="square" lIns="83958" tIns="42769" rIns="83958" bIns="42769"/>
          <a:lstStyle/>
          <a:p>
            <a:pPr marL="0" indent="0" defTabSz="934947">
              <a:buNone/>
            </a:pPr>
            <a:r>
              <a:rPr lang="en-US" sz="900" b="1" dirty="0" smtClean="0">
                <a:solidFill>
                  <a:srgbClr val="3366CC"/>
                </a:solidFill>
                <a:latin typeface="Arial" pitchFamily="34" charset="0"/>
                <a:cs typeface="Arial" pitchFamily="34" charset="0"/>
              </a:rPr>
              <a:t>DSL</a:t>
            </a:r>
            <a:r>
              <a:rPr lang="en-US" sz="900" dirty="0" smtClean="0">
                <a:latin typeface="Arial" pitchFamily="34" charset="0"/>
                <a:cs typeface="Arial" pitchFamily="34" charset="0"/>
              </a:rPr>
              <a:t/>
            </a:r>
            <a:br>
              <a:rPr lang="en-US" sz="900" dirty="0" smtClean="0">
                <a:latin typeface="Arial" pitchFamily="34" charset="0"/>
                <a:cs typeface="Arial" pitchFamily="34" charset="0"/>
              </a:rPr>
            </a:br>
            <a:r>
              <a:rPr lang="en-US" sz="900" dirty="0" smtClean="0">
                <a:latin typeface="Arial" pitchFamily="34" charset="0"/>
                <a:cs typeface="Arial" pitchFamily="34" charset="0"/>
              </a:rPr>
              <a:t>There are several types of DSL (Digital Subscriber Line), including ADSL, which provides different upload</a:t>
            </a:r>
            <a:r>
              <a:rPr lang="en-US" sz="900" dirty="0" smtClean="0">
                <a:solidFill>
                  <a:srgbClr val="000000"/>
                </a:solidFill>
                <a:latin typeface="Arial" pitchFamily="34" charset="0"/>
                <a:cs typeface="Arial" pitchFamily="34" charset="0"/>
              </a:rPr>
              <a:t> </a:t>
            </a:r>
            <a:r>
              <a:rPr lang="en-US" sz="900" dirty="0" smtClean="0">
                <a:latin typeface="Arial" pitchFamily="34" charset="0"/>
                <a:cs typeface="Arial" pitchFamily="34" charset="0"/>
              </a:rPr>
              <a:t> and download</a:t>
            </a:r>
            <a:r>
              <a:rPr lang="en-US" sz="900" dirty="0" smtClean="0">
                <a:solidFill>
                  <a:srgbClr val="000000"/>
                </a:solidFill>
                <a:latin typeface="Arial" pitchFamily="34" charset="0"/>
                <a:cs typeface="Arial" pitchFamily="34" charset="0"/>
              </a:rPr>
              <a:t> </a:t>
            </a:r>
            <a:r>
              <a:rPr lang="en-US" sz="900" dirty="0" smtClean="0">
                <a:latin typeface="Arial" pitchFamily="34" charset="0"/>
                <a:cs typeface="Arial" pitchFamily="34" charset="0"/>
              </a:rPr>
              <a:t> speeds and is most popular with consumers, and SDSL, which provides the same speed in both directions and is most popular with businesses. However, this new technology is not yet available in many parts of the country. Furthermore, the speed you’re able to get depends on your distance from the telephone company’s local office and other factors. Because of these limitations, </a:t>
            </a:r>
            <a:r>
              <a:rPr lang="en-US" sz="900" dirty="0" err="1" smtClean="0">
                <a:latin typeface="Arial" pitchFamily="34" charset="0"/>
                <a:cs typeface="Arial" pitchFamily="34" charset="0"/>
              </a:rPr>
              <a:t>BizBuyer</a:t>
            </a:r>
            <a:r>
              <a:rPr lang="en-US" sz="900" dirty="0" smtClean="0">
                <a:latin typeface="Arial" pitchFamily="34" charset="0"/>
                <a:cs typeface="Arial" pitchFamily="34" charset="0"/>
              </a:rPr>
              <a:t> does not currently offer DSL. </a:t>
            </a:r>
            <a:br>
              <a:rPr lang="en-US" sz="900" dirty="0" smtClean="0">
                <a:latin typeface="Arial" pitchFamily="34" charset="0"/>
                <a:cs typeface="Arial" pitchFamily="34" charset="0"/>
              </a:rPr>
            </a:br>
            <a:r>
              <a:rPr lang="en-US" sz="900" dirty="0" smtClean="0">
                <a:latin typeface="Arial" pitchFamily="34" charset="0"/>
                <a:cs typeface="Arial" pitchFamily="34" charset="0"/>
              </a:rPr>
              <a:t/>
            </a:r>
            <a:br>
              <a:rPr lang="en-US" sz="900" dirty="0" smtClean="0">
                <a:latin typeface="Arial" pitchFamily="34" charset="0"/>
                <a:cs typeface="Arial" pitchFamily="34" charset="0"/>
              </a:rPr>
            </a:br>
            <a:r>
              <a:rPr lang="en-US" sz="900" b="1" dirty="0" smtClean="0">
                <a:solidFill>
                  <a:srgbClr val="3366CC"/>
                </a:solidFill>
                <a:latin typeface="Arial" pitchFamily="34" charset="0"/>
                <a:cs typeface="Arial" pitchFamily="34" charset="0"/>
              </a:rPr>
              <a:t>ISDN</a:t>
            </a:r>
            <a:r>
              <a:rPr lang="en-US" sz="900" dirty="0">
                <a:latin typeface="Arial" pitchFamily="34" charset="0"/>
                <a:cs typeface="Arial" pitchFamily="34" charset="0"/>
              </a:rPr>
              <a:t/>
            </a:r>
            <a:br>
              <a:rPr lang="en-US" sz="900" dirty="0">
                <a:latin typeface="Arial" pitchFamily="34" charset="0"/>
                <a:cs typeface="Arial" pitchFamily="34" charset="0"/>
              </a:rPr>
            </a:br>
            <a:r>
              <a:rPr lang="en-US" sz="900" dirty="0">
                <a:latin typeface="Arial" pitchFamily="34" charset="0"/>
                <a:cs typeface="Arial" pitchFamily="34" charset="0"/>
              </a:rPr>
              <a:t>ISDN (Integrated Services Digital Network) provides fast access to the Internet relative to standard dial-up access, but is slower and less scalable than the other technologies mentioned here. In addition, ISDN is not actually a true dedicated connection – it is not always on. You are assessed per-minute charges for the time you spend connected to the Internet, which can add up. For these reasons, the popularity of ISDN is waning, and it is not currently available through </a:t>
            </a:r>
            <a:r>
              <a:rPr lang="en-US" sz="900" dirty="0" err="1">
                <a:latin typeface="Arial" pitchFamily="34" charset="0"/>
                <a:cs typeface="Arial" pitchFamily="34" charset="0"/>
              </a:rPr>
              <a:t>BizBuyer</a:t>
            </a:r>
            <a:r>
              <a:rPr lang="en-US" sz="900" dirty="0">
                <a:latin typeface="Arial" pitchFamily="34" charset="0"/>
                <a:cs typeface="Arial" pitchFamily="34" charset="0"/>
              </a:rPr>
              <a:t>.</a:t>
            </a:r>
            <a:br>
              <a:rPr lang="en-US" sz="900" dirty="0">
                <a:latin typeface="Arial" pitchFamily="34" charset="0"/>
                <a:cs typeface="Arial" pitchFamily="34" charset="0"/>
              </a:rPr>
            </a:br>
            <a:endParaRPr lang="en-US" sz="900" dirty="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6699627" y="9040663"/>
            <a:ext cx="336275" cy="267842"/>
          </a:xfrm>
          <a:noFill/>
        </p:spPr>
        <p:txBody>
          <a:bodyPr/>
          <a:lstStyle/>
          <a:p>
            <a:fld id="{C0DC98B7-63F2-4515-B0A3-4ACCE8BF2E2D}" type="slidenum">
              <a:rPr lang="en-US" smtClean="0"/>
              <a:pPr/>
              <a:t>30</a:t>
            </a:fld>
            <a:endParaRPr lang="en-US" smtClean="0"/>
          </a:p>
        </p:txBody>
      </p:sp>
      <p:sp>
        <p:nvSpPr>
          <p:cNvPr id="99331"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99332" name="Rectangle 3"/>
          <p:cNvSpPr>
            <a:spLocks noGrp="1" noChangeArrowheads="1"/>
          </p:cNvSpPr>
          <p:nvPr>
            <p:ph type="body" idx="1"/>
          </p:nvPr>
        </p:nvSpPr>
        <p:spPr>
          <a:xfrm>
            <a:off x="445105" y="5907088"/>
            <a:ext cx="5842000" cy="1563701"/>
          </a:xfrm>
          <a:noFill/>
          <a:ln/>
        </p:spPr>
        <p:txBody>
          <a:bodyPr wrap="square" lIns="83958" tIns="42769" rIns="83958" bIns="42769"/>
          <a:lstStyle/>
          <a:p>
            <a:pPr marL="114765" indent="-114765" defTabSz="934947"/>
            <a:r>
              <a:rPr lang="en-US" sz="1000" dirty="0">
                <a:latin typeface="Arial" pitchFamily="34" charset="0"/>
                <a:cs typeface="Arial" pitchFamily="34" charset="0"/>
              </a:rPr>
              <a:t>With the growth of the Internet exceeding the original capabilities to provide network addresses, and some would argue even host addresses, the Internet Engineering Task Force defined Internet Protocol Version 6. Its definition is essentially complete, but it has not yet been proven in the marketplace.  The Reservation Protocol was defined to be the signaling protocol for the Internet. It has a strong multicast bias. However, there is a lack of deployment experience, and general skepticism re widespread applicability There is a strong sentiment amongst many in the Internet community that they are in the process of supplanting the existing voice and video networks</a:t>
            </a:r>
            <a:r>
              <a:rPr lang="en-US" sz="1000" dirty="0" smtClean="0">
                <a:latin typeface="Arial" pitchFamily="34" charset="0"/>
                <a:cs typeface="Arial" pitchFamily="34" charset="0"/>
              </a:rPr>
              <a:t>.</a:t>
            </a:r>
          </a:p>
          <a:p>
            <a:pPr marL="114765" indent="-114765" defTabSz="934947"/>
            <a:r>
              <a:rPr lang="en-US" sz="1000" dirty="0" smtClean="0">
                <a:latin typeface="Arial" pitchFamily="34" charset="0"/>
                <a:cs typeface="Arial" pitchFamily="34" charset="0"/>
              </a:rPr>
              <a:t>IPv6 has been built from the ground up with security in mind</a:t>
            </a:r>
          </a:p>
          <a:p>
            <a:pPr marL="0" indent="0" defTabSz="934947">
              <a:buNone/>
            </a:pPr>
            <a:r>
              <a:rPr lang="en-US" sz="1000" dirty="0" smtClean="0">
                <a:latin typeface="Arial" pitchFamily="34" charset="0"/>
                <a:cs typeface="Arial" pitchFamily="34" charset="0"/>
              </a:rPr>
              <a:t>Benefits</a:t>
            </a:r>
            <a:r>
              <a:rPr lang="en-US" sz="1000" baseline="0" dirty="0" smtClean="0">
                <a:latin typeface="Arial" pitchFamily="34" charset="0"/>
                <a:cs typeface="Arial" pitchFamily="34" charset="0"/>
              </a:rPr>
              <a:t> of IPv6:</a:t>
            </a:r>
            <a:endParaRPr lang="en-US" sz="1000" dirty="0">
              <a:latin typeface="Arial" pitchFamily="34" charset="0"/>
              <a:cs typeface="Arial" pitchFamily="34" charset="0"/>
            </a:endParaRPr>
          </a:p>
          <a:p>
            <a:pPr rtl="0"/>
            <a:r>
              <a:rPr lang="en-US" sz="1200" b="1" i="0" kern="1200" dirty="0" smtClean="0">
                <a:solidFill>
                  <a:schemeClr val="tx1"/>
                </a:solidFill>
                <a:effectLst/>
                <a:latin typeface="Times New Roman" pitchFamily="18" charset="0"/>
                <a:ea typeface="+mn-ea"/>
                <a:cs typeface="+mn-cs"/>
              </a:rPr>
              <a:t>More Efficient Routing</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IPv6 reduces the size of routing tables and makes routing more efficient and hierarchical. IPv6 allows ISPs to aggregate the prefixes of their customers' networks into a single prefix and announce this one prefix to the IPv6 Internet. In addition, in IPv6 networks, fragmentation is handled by the source device, rather than the router, using a protocol for discovery of the path's maximum transmission unit (MTU).</a:t>
            </a:r>
          </a:p>
          <a:p>
            <a:pPr rtl="0"/>
            <a:r>
              <a:rPr lang="en-US" sz="1200" b="1" i="0" kern="1200" dirty="0" smtClean="0">
                <a:solidFill>
                  <a:schemeClr val="tx1"/>
                </a:solidFill>
                <a:effectLst/>
                <a:latin typeface="Times New Roman" pitchFamily="18" charset="0"/>
                <a:ea typeface="+mn-ea"/>
                <a:cs typeface="+mn-cs"/>
              </a:rPr>
              <a:t>More Efficient Packet Processing</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IPv6's simplified packet header makes packet processing more efficient. Compared with IPv4, IPv6 contains no IP-level checksum, so the checksum does not need to be recalculated at every router hop. Getting rid of the IP-level checksum was possible because most link-layer technologies already contain checksum and error-control capabilities. In addition, most transport layers, which handle end-to-end connectivity, have a checksum that enables error detection.</a:t>
            </a:r>
          </a:p>
          <a:p>
            <a:pPr rtl="0"/>
            <a:r>
              <a:rPr lang="en-US" sz="1200" b="1" i="0" kern="1200" dirty="0" smtClean="0">
                <a:solidFill>
                  <a:schemeClr val="tx1"/>
                </a:solidFill>
                <a:effectLst/>
                <a:latin typeface="Times New Roman" pitchFamily="18" charset="0"/>
                <a:ea typeface="+mn-ea"/>
                <a:cs typeface="+mn-cs"/>
              </a:rPr>
              <a:t>Directed Data Flows</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IPv6 supports multicast rather than broadcast. Multicast allows bandwidth-intensive packet flows (like multimedia streams) to be sent to multiple destinations simultaneously, saving network bandwidth. Disinterested hosts no longer must process broadcast packets. In addition, the IPv6 header has a new field, named Flow Label, that can identify packets belonging to the same flow.</a:t>
            </a:r>
          </a:p>
          <a:p>
            <a:pPr rtl="0"/>
            <a:r>
              <a:rPr lang="en-US" sz="1200" b="1" i="0" kern="1200" dirty="0" smtClean="0">
                <a:solidFill>
                  <a:schemeClr val="tx1"/>
                </a:solidFill>
                <a:effectLst/>
                <a:latin typeface="Times New Roman" pitchFamily="18" charset="0"/>
                <a:ea typeface="+mn-ea"/>
                <a:cs typeface="+mn-cs"/>
              </a:rPr>
              <a:t>Simplified Network Configuration</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Address auto-configuration (address assignment) is built in to IPv6. A router will send the prefix of the local link in its router advertisements. A host can generate its own IP address by appending its link-layer (MAC) address, converted into Extended Universal Identifier (EUI) 64-bit format, to the 64 bits of the local link prefix.</a:t>
            </a:r>
          </a:p>
          <a:p>
            <a:pPr rtl="0"/>
            <a:r>
              <a:rPr lang="en-US" sz="1200" b="1" i="0" kern="1200" dirty="0" smtClean="0">
                <a:solidFill>
                  <a:schemeClr val="tx1"/>
                </a:solidFill>
                <a:effectLst/>
                <a:latin typeface="Times New Roman" pitchFamily="18" charset="0"/>
                <a:ea typeface="+mn-ea"/>
                <a:cs typeface="+mn-cs"/>
              </a:rPr>
              <a:t>Support For New Services</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By eliminating Network Address Translation (NAT), true end-to-end connectivity at the IP layer is restored, enabling new and valuable services. Peer-to-peer networks are easier to create and maintain, and services such as VoIP and Quality of Service (</a:t>
            </a:r>
            <a:r>
              <a:rPr lang="en-US" sz="1200" b="0" i="0" kern="1200" dirty="0" err="1" smtClean="0">
                <a:solidFill>
                  <a:schemeClr val="tx1"/>
                </a:solidFill>
                <a:effectLst/>
                <a:latin typeface="Times New Roman" pitchFamily="18" charset="0"/>
                <a:ea typeface="+mn-ea"/>
                <a:cs typeface="+mn-cs"/>
              </a:rPr>
              <a:t>QoS</a:t>
            </a:r>
            <a:r>
              <a:rPr lang="en-US" sz="1200" b="0" i="0" kern="1200" dirty="0" smtClean="0">
                <a:solidFill>
                  <a:schemeClr val="tx1"/>
                </a:solidFill>
                <a:effectLst/>
                <a:latin typeface="Times New Roman" pitchFamily="18" charset="0"/>
                <a:ea typeface="+mn-ea"/>
                <a:cs typeface="+mn-cs"/>
              </a:rPr>
              <a:t>) become more robust.</a:t>
            </a:r>
          </a:p>
          <a:p>
            <a:pPr rtl="0"/>
            <a:r>
              <a:rPr lang="en-US" sz="1200" b="1" i="0" kern="1200" dirty="0" smtClean="0">
                <a:solidFill>
                  <a:schemeClr val="tx1"/>
                </a:solidFill>
                <a:effectLst/>
                <a:latin typeface="Times New Roman" pitchFamily="18" charset="0"/>
                <a:ea typeface="+mn-ea"/>
                <a:cs typeface="+mn-cs"/>
              </a:rPr>
              <a:t>Security</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err="1" smtClean="0">
                <a:solidFill>
                  <a:schemeClr val="tx1"/>
                </a:solidFill>
                <a:effectLst/>
                <a:latin typeface="Times New Roman" pitchFamily="18" charset="0"/>
                <a:ea typeface="+mn-ea"/>
                <a:cs typeface="+mn-cs"/>
              </a:rPr>
              <a:t>IPSec</a:t>
            </a:r>
            <a:r>
              <a:rPr lang="en-US" sz="1200" b="0" i="0" kern="1200" dirty="0" smtClean="0">
                <a:solidFill>
                  <a:schemeClr val="tx1"/>
                </a:solidFill>
                <a:effectLst/>
                <a:latin typeface="Times New Roman" pitchFamily="18" charset="0"/>
                <a:ea typeface="+mn-ea"/>
                <a:cs typeface="+mn-cs"/>
              </a:rPr>
              <a:t>, which provides confidentiality, authentication and data integrity, is baked into in IPv6. Because of their potential to carry malware, IPv4 ICMP packets are often blocked by corporate firewalls, but ICMPv6, the implementation of the Internet Control Message Protocol for IPv6, may be permitted because </a:t>
            </a:r>
            <a:r>
              <a:rPr lang="en-US" sz="1200" b="0" i="0" kern="1200" dirty="0" err="1" smtClean="0">
                <a:solidFill>
                  <a:schemeClr val="tx1"/>
                </a:solidFill>
                <a:effectLst/>
                <a:latin typeface="Times New Roman" pitchFamily="18" charset="0"/>
                <a:ea typeface="+mn-ea"/>
                <a:cs typeface="+mn-cs"/>
              </a:rPr>
              <a:t>IPSec</a:t>
            </a:r>
            <a:r>
              <a:rPr lang="en-US" sz="1200" b="0" i="0" kern="1200" dirty="0" smtClean="0">
                <a:solidFill>
                  <a:schemeClr val="tx1"/>
                </a:solidFill>
                <a:effectLst/>
                <a:latin typeface="Times New Roman" pitchFamily="18" charset="0"/>
                <a:ea typeface="+mn-ea"/>
                <a:cs typeface="+mn-cs"/>
              </a:rPr>
              <a:t> can be applied to the ICMPv6 packets.</a:t>
            </a:r>
          </a:p>
          <a:p>
            <a:pPr marL="114765" indent="-114765" defTabSz="934947"/>
            <a:endParaRPr lang="en-US" sz="1000" dirty="0">
              <a:latin typeface="Arial" pitchFamily="34" charset="0"/>
              <a:cs typeface="Arial" pitchFamily="34" charset="0"/>
            </a:endParaRPr>
          </a:p>
          <a:p>
            <a:pPr marL="114765" indent="-114765" defTabSz="934947"/>
            <a:endParaRPr lang="en-US" sz="1000" dirty="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6699627" y="9040663"/>
            <a:ext cx="336275" cy="267842"/>
          </a:xfrm>
          <a:noFill/>
        </p:spPr>
        <p:txBody>
          <a:bodyPr/>
          <a:lstStyle/>
          <a:p>
            <a:fld id="{21B8840F-844E-4884-A0E0-0B5E1D195F32}" type="slidenum">
              <a:rPr lang="en-US" smtClean="0"/>
              <a:pPr/>
              <a:t>31</a:t>
            </a:fld>
            <a:endParaRPr lang="en-US" smtClean="0"/>
          </a:p>
        </p:txBody>
      </p:sp>
      <p:sp>
        <p:nvSpPr>
          <p:cNvPr id="102403"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102404" name="Rectangle 3"/>
          <p:cNvSpPr>
            <a:spLocks noGrp="1" noChangeArrowheads="1"/>
          </p:cNvSpPr>
          <p:nvPr>
            <p:ph type="body" idx="1"/>
          </p:nvPr>
        </p:nvSpPr>
        <p:spPr>
          <a:xfrm>
            <a:off x="310647" y="5190894"/>
            <a:ext cx="6572250" cy="3518414"/>
          </a:xfrm>
          <a:noFill/>
          <a:ln/>
        </p:spPr>
        <p:txBody>
          <a:bodyPr wrap="square" lIns="83958" tIns="42769" rIns="83958" bIns="42769"/>
          <a:lstStyle/>
          <a:p>
            <a:pPr marL="114765" indent="-114765" defTabSz="934947">
              <a:spcBef>
                <a:spcPts val="0"/>
              </a:spcBef>
            </a:pPr>
            <a:r>
              <a:rPr lang="en-US" sz="900" dirty="0" smtClean="0">
                <a:latin typeface="Arial" pitchFamily="34" charset="0"/>
                <a:cs typeface="Arial" pitchFamily="34" charset="0"/>
              </a:rPr>
              <a:t>http://noc.net.internet2.edu/i2network/maps-documentation/maps.html</a:t>
            </a:r>
          </a:p>
          <a:p>
            <a:pPr marL="114765" indent="-114765" defTabSz="934947">
              <a:spcBef>
                <a:spcPts val="0"/>
              </a:spcBef>
            </a:pPr>
            <a:r>
              <a:rPr lang="en-US" sz="900" dirty="0" smtClean="0">
                <a:latin typeface="Arial" pitchFamily="34" charset="0"/>
                <a:cs typeface="Arial" pitchFamily="34" charset="0"/>
              </a:rPr>
              <a:t>The second generation of the Internet, developed by a consortium of more than 200 universities, private companies and the U.S. government. It was not developed for commercial use or to replace the Internet, but is the reincarnation of it, intended primarily for research. Whereas the Internet was first designed to exchange text, Internet2 is designed for full-motion video and 3D animations. </a:t>
            </a:r>
          </a:p>
          <a:p>
            <a:pPr marL="114765" indent="-114765" defTabSz="934947">
              <a:spcBef>
                <a:spcPts val="0"/>
              </a:spcBef>
            </a:pPr>
            <a:r>
              <a:rPr lang="en-US" sz="900" dirty="0" smtClean="0">
                <a:latin typeface="Arial" pitchFamily="34" charset="0"/>
                <a:cs typeface="Arial" pitchFamily="34" charset="0"/>
              </a:rPr>
              <a:t>Originally named UCAID (University Corporation for Advanced Internet Development), Internet2 spawned the high-speed Abilene backbone plus other backbone works</a:t>
            </a:r>
          </a:p>
          <a:p>
            <a:pPr marL="114765" indent="-114765" defTabSz="934947">
              <a:spcBef>
                <a:spcPts val="0"/>
              </a:spcBef>
            </a:pPr>
            <a:r>
              <a:rPr lang="en-US" sz="900" b="1" dirty="0" smtClean="0">
                <a:latin typeface="Arial" pitchFamily="34" charset="0"/>
                <a:cs typeface="Arial" pitchFamily="34" charset="0"/>
              </a:rPr>
              <a:t>40G and 100G Ethernet vs. SONET </a:t>
            </a:r>
            <a:endParaRPr lang="en-US" sz="900" dirty="0" smtClean="0">
              <a:latin typeface="Arial" pitchFamily="34" charset="0"/>
              <a:cs typeface="Arial" pitchFamily="34" charset="0"/>
            </a:endParaRPr>
          </a:p>
          <a:p>
            <a:pPr marL="114765" indent="-114765" defTabSz="934947">
              <a:spcBef>
                <a:spcPts val="0"/>
              </a:spcBef>
            </a:pPr>
            <a:r>
              <a:rPr lang="en-US" sz="900" dirty="0" smtClean="0">
                <a:latin typeface="Arial" pitchFamily="34" charset="0"/>
                <a:cs typeface="Arial" pitchFamily="34" charset="0"/>
              </a:rPr>
              <a:t>Today, some Telco gear already supports 40 Gig in </a:t>
            </a:r>
            <a:r>
              <a:rPr lang="en-US" sz="900" dirty="0" err="1" smtClean="0">
                <a:latin typeface="Arial" pitchFamily="34" charset="0"/>
                <a:cs typeface="Arial" pitchFamily="34" charset="0"/>
              </a:rPr>
              <a:t>Sonet</a:t>
            </a:r>
            <a:r>
              <a:rPr lang="en-US" sz="900" dirty="0" smtClean="0">
                <a:latin typeface="Arial" pitchFamily="34" charset="0"/>
                <a:cs typeface="Arial" pitchFamily="34" charset="0"/>
              </a:rPr>
              <a:t> OC-768. According to Communications Industry Researchers, 40 G and 100G Ethernet are expected to kill off use of SONET by 2016, and SONET will probably stop at OC-768.4 </a:t>
            </a:r>
          </a:p>
          <a:p>
            <a:pPr marL="114765" indent="-114765" defTabSz="934947">
              <a:spcBef>
                <a:spcPts val="0"/>
              </a:spcBef>
              <a:buNone/>
            </a:pPr>
            <a:endParaRPr lang="en-US" sz="900" dirty="0" smtClean="0">
              <a:latin typeface="Arial" pitchFamily="34" charset="0"/>
              <a:cs typeface="Arial" pitchFamily="34" charset="0"/>
            </a:endParaRPr>
          </a:p>
          <a:p>
            <a:pPr marL="114765" indent="-114765" defTabSz="934947">
              <a:spcBef>
                <a:spcPts val="0"/>
              </a:spcBef>
              <a:buNone/>
            </a:pPr>
            <a:r>
              <a:rPr lang="en-US" sz="900" dirty="0" smtClean="0">
                <a:latin typeface="Arial" pitchFamily="34" charset="0"/>
                <a:cs typeface="Arial" pitchFamily="34" charset="0"/>
              </a:rPr>
              <a:t>Internet2 mission:</a:t>
            </a:r>
          </a:p>
          <a:p>
            <a:pPr marL="114765" indent="-114765" defTabSz="934947">
              <a:spcBef>
                <a:spcPts val="0"/>
              </a:spcBef>
            </a:pPr>
            <a:r>
              <a:rPr lang="en-US" sz="900" dirty="0" smtClean="0">
                <a:latin typeface="Arial" pitchFamily="34" charset="0"/>
                <a:cs typeface="Arial" pitchFamily="34" charset="0"/>
              </a:rPr>
              <a:t>Develop and deploy advanced network applications and technologies, accelerating the creation of tomorrow’s Internet.</a:t>
            </a:r>
          </a:p>
          <a:p>
            <a:pPr marL="114765" indent="-114765" defTabSz="934947">
              <a:spcBef>
                <a:spcPts val="0"/>
              </a:spcBef>
              <a:buNone/>
            </a:pPr>
            <a:r>
              <a:rPr lang="en-US" sz="900" dirty="0" smtClean="0">
                <a:latin typeface="Arial" pitchFamily="34" charset="0"/>
                <a:cs typeface="Arial" pitchFamily="34" charset="0"/>
              </a:rPr>
              <a:t>Internet2 Goals:</a:t>
            </a:r>
          </a:p>
          <a:p>
            <a:pPr marL="114765" indent="-114765" defTabSz="934947">
              <a:spcBef>
                <a:spcPts val="0"/>
              </a:spcBef>
              <a:buClr>
                <a:srgbClr val="FDFF42"/>
              </a:buClr>
            </a:pPr>
            <a:r>
              <a:rPr lang="en-US" sz="900" dirty="0" smtClean="0">
                <a:latin typeface="Arial" pitchFamily="34" charset="0"/>
                <a:cs typeface="Arial" pitchFamily="34" charset="0"/>
              </a:rPr>
              <a:t>Enable new generation of applications</a:t>
            </a:r>
          </a:p>
          <a:p>
            <a:pPr marL="114765" indent="-114765" defTabSz="934947">
              <a:spcBef>
                <a:spcPts val="0"/>
              </a:spcBef>
              <a:buClr>
                <a:srgbClr val="FDFF42"/>
              </a:buClr>
            </a:pPr>
            <a:r>
              <a:rPr lang="en-US" sz="900" dirty="0" smtClean="0">
                <a:latin typeface="Arial" pitchFamily="34" charset="0"/>
                <a:cs typeface="Arial" pitchFamily="34" charset="0"/>
              </a:rPr>
              <a:t>Re-create leading edge R&amp;E network capability</a:t>
            </a:r>
          </a:p>
          <a:p>
            <a:pPr marL="114765" indent="-114765" defTabSz="934947">
              <a:spcBef>
                <a:spcPts val="0"/>
              </a:spcBef>
              <a:buClr>
                <a:srgbClr val="FDFF42"/>
              </a:buClr>
            </a:pPr>
            <a:r>
              <a:rPr lang="en-US" sz="900" dirty="0" smtClean="0">
                <a:latin typeface="Arial" pitchFamily="34" charset="0"/>
                <a:cs typeface="Arial" pitchFamily="34" charset="0"/>
              </a:rPr>
              <a:t>Transfer technology and experience to the global production Internet</a:t>
            </a:r>
          </a:p>
          <a:p>
            <a:pPr marL="114765" indent="-114765" defTabSz="934947">
              <a:spcBef>
                <a:spcPts val="0"/>
              </a:spcBef>
              <a:buNone/>
            </a:pPr>
            <a:r>
              <a:rPr lang="en-US" altLang="en-US" sz="900" dirty="0" smtClean="0">
                <a:latin typeface="Arial" pitchFamily="34" charset="0"/>
                <a:cs typeface="Arial" pitchFamily="34" charset="0"/>
              </a:rPr>
              <a:t>Internet2 Universities</a:t>
            </a:r>
            <a:br>
              <a:rPr lang="en-US" altLang="en-US" sz="900" dirty="0" smtClean="0">
                <a:latin typeface="Arial" pitchFamily="34" charset="0"/>
                <a:cs typeface="Arial" pitchFamily="34" charset="0"/>
              </a:rPr>
            </a:br>
            <a:r>
              <a:rPr lang="en-US" altLang="en-US" sz="900" dirty="0" smtClean="0">
                <a:latin typeface="Arial" pitchFamily="34" charset="0"/>
                <a:cs typeface="Arial" pitchFamily="34" charset="0"/>
              </a:rPr>
              <a:t>206 University Members, January 2005</a:t>
            </a:r>
          </a:p>
          <a:p>
            <a:pPr marL="114765" indent="-114765" defTabSz="934947">
              <a:spcBef>
                <a:spcPts val="0"/>
              </a:spcBef>
            </a:pPr>
            <a:r>
              <a:rPr lang="en-US" sz="900" dirty="0" smtClean="0">
                <a:latin typeface="Arial" pitchFamily="34" charset="0"/>
                <a:cs typeface="Arial" pitchFamily="34" charset="0"/>
              </a:rPr>
              <a:t>Internet2 universities are recreating the partnerships that fostered the Internet in its infancy</a:t>
            </a:r>
          </a:p>
          <a:p>
            <a:pPr marL="567701" lvl="1" indent="-113234" defTabSz="934947">
              <a:spcBef>
                <a:spcPts val="0"/>
              </a:spcBef>
            </a:pPr>
            <a:r>
              <a:rPr lang="en-US" sz="900" dirty="0" smtClean="0">
                <a:latin typeface="Arial" pitchFamily="34" charset="0"/>
                <a:cs typeface="Arial" pitchFamily="34" charset="0"/>
              </a:rPr>
              <a:t>Industry</a:t>
            </a:r>
          </a:p>
          <a:p>
            <a:pPr marL="567701" lvl="1" indent="-113234" defTabSz="934947">
              <a:spcBef>
                <a:spcPts val="0"/>
              </a:spcBef>
            </a:pPr>
            <a:r>
              <a:rPr lang="en-US" sz="900" dirty="0" smtClean="0">
                <a:latin typeface="Arial" pitchFamily="34" charset="0"/>
                <a:cs typeface="Arial" pitchFamily="34" charset="0"/>
              </a:rPr>
              <a:t>Government</a:t>
            </a:r>
          </a:p>
          <a:p>
            <a:pPr marL="567701" lvl="1" indent="-113234" defTabSz="934947">
              <a:spcBef>
                <a:spcPts val="0"/>
              </a:spcBef>
            </a:pPr>
            <a:r>
              <a:rPr lang="en-US" sz="900" dirty="0" smtClean="0">
                <a:latin typeface="Arial" pitchFamily="34" charset="0"/>
                <a:cs typeface="Arial" pitchFamily="34" charset="0"/>
              </a:rPr>
              <a:t>International</a:t>
            </a:r>
          </a:p>
          <a:p>
            <a:pPr marL="0" indent="0" defTabSz="934947">
              <a:spcBef>
                <a:spcPts val="0"/>
              </a:spcBef>
              <a:buNone/>
            </a:pPr>
            <a:r>
              <a:rPr lang="en-US" sz="900" dirty="0" smtClean="0">
                <a:latin typeface="Arial" pitchFamily="34" charset="0"/>
                <a:cs typeface="Arial" pitchFamily="34" charset="0"/>
              </a:rPr>
              <a:t>With the growth of the Internet exceeding the original capabilities to provide network addresses, and some would argue even host addresses, the Internet Engineering Task Force defined Internet Protocol Version 6. Its definition is essentially complete, but it has not yet been proven in the marketplace. The Reservation Protocol was defined to be the signaling protocol for the Internet. It has a strong multicast bias. However, there is a lack of deployment experience, and general skepticism re widespread applicability  There is a strong sentiment amongst many in the Internet community that they are in the process of supplanting the existing voice and video networks. To meet the requirements of Internet2 applications and developers, there must be advanced-services support both within the campus and among the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Within the campus, there will be many ways to tackle this requirement, and we do not propose to enumerate them here. Among the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the wide area interconnect service must support differentiated Quality of Service as well as highly reliable, high-capacity transport. Since these capabilities are not yet available in the commodity backbone Internet, a special purpose inter-</a:t>
            </a:r>
            <a:r>
              <a:rPr lang="en-US" sz="900" dirty="0" err="1" smtClean="0">
                <a:latin typeface="Arial" pitchFamily="34" charset="0"/>
                <a:cs typeface="Arial" pitchFamily="34" charset="0"/>
              </a:rPr>
              <a:t>gigaPoP</a:t>
            </a:r>
            <a:r>
              <a:rPr lang="en-US" sz="900" dirty="0" smtClean="0">
                <a:latin typeface="Arial" pitchFamily="34" charset="0"/>
                <a:cs typeface="Arial" pitchFamily="34" charset="0"/>
              </a:rPr>
              <a:t> interconnect network will be established by the Collective Entity. We expect that initially this interconnect will be provided by the NSF </a:t>
            </a: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Over time, however, </a:t>
            </a: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connectivity will be augmented with other interconnection pathways to give Internet2 a redundant and comprehensive set of connections. The </a:t>
            </a:r>
            <a:r>
              <a:rPr lang="en-US" sz="900" dirty="0" err="1" smtClean="0">
                <a:latin typeface="Arial" pitchFamily="34" charset="0"/>
                <a:cs typeface="Arial" pitchFamily="34" charset="0"/>
              </a:rPr>
              <a:t>gigaPoP</a:t>
            </a:r>
            <a:r>
              <a:rPr lang="en-US" sz="900" dirty="0" smtClean="0">
                <a:latin typeface="Arial" pitchFamily="34" charset="0"/>
                <a:cs typeface="Arial" pitchFamily="34" charset="0"/>
              </a:rPr>
              <a:t> concept can greatly increase market competition among Internet service providers and help ensure cost-effective Internet2 services over the long run. It might become a common way for end-user networks to acquire a wide variety of communications services, from basic Internet transport through caching and content provision Internet2 has four major technical components:  applications that require Internet2-level services, such as those the Applications working group has outlined, and the equipment end users need to run the applications (denoted by solid-colored screens in Figure 1);  campus networks connecting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to end users in their labs, classrooms, or offices (solid clouds);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consolidating and managing traffic from campus networks (striped clouds); and finally Internet2 interconnections among the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(dotted cloud)  Industry's top analysts in Boston on November 21, leading telecom analyst group Ryan </a:t>
            </a:r>
            <a:r>
              <a:rPr lang="en-US" sz="900" dirty="0" err="1" smtClean="0">
                <a:latin typeface="Arial" pitchFamily="34" charset="0"/>
                <a:cs typeface="Arial" pitchFamily="34" charset="0"/>
              </a:rPr>
              <a:t>Hankin</a:t>
            </a:r>
            <a:r>
              <a:rPr lang="en-US" sz="900" dirty="0" smtClean="0">
                <a:latin typeface="Arial" pitchFamily="34" charset="0"/>
                <a:cs typeface="Arial" pitchFamily="34" charset="0"/>
              </a:rPr>
              <a:t> Kent (RHK) released a new Internet study that forecasts a 300-fold bandwidth boom over the coming decade. This boom, according to the study, will be driven by high-speed Internet access, disruptive technologies, and new applications.</a:t>
            </a:r>
          </a:p>
          <a:p>
            <a:pPr marL="114765" indent="-114765" defTabSz="934947">
              <a:spcBef>
                <a:spcPts val="0"/>
              </a:spcBef>
              <a:buNone/>
            </a:pPr>
            <a:endParaRPr lang="en-US" sz="900" dirty="0" smtClean="0">
              <a:latin typeface="Arial" pitchFamily="34" charset="0"/>
              <a:cs typeface="Arial" pitchFamily="34" charset="0"/>
            </a:endParaRPr>
          </a:p>
          <a:p>
            <a:pPr marL="114765" indent="-114765" defTabSz="934947">
              <a:spcBef>
                <a:spcPts val="0"/>
              </a:spcBef>
            </a:pPr>
            <a:r>
              <a:rPr lang="en-US" sz="900" dirty="0" smtClean="0">
                <a:latin typeface="Arial" pitchFamily="34" charset="0"/>
                <a:cs typeface="Arial" pitchFamily="34" charset="0"/>
              </a:rPr>
              <a:t>Internet2 is a testing-ground network for universities to work together and develop advanced Internet technologies such as telemedicine, digital libraries and virtual laboratories. </a:t>
            </a:r>
          </a:p>
          <a:p>
            <a:pPr marL="114765" indent="-114765" defTabSz="934947">
              <a:spcBef>
                <a:spcPts val="0"/>
              </a:spcBef>
            </a:pPr>
            <a:r>
              <a:rPr lang="en-US" sz="900" dirty="0" smtClean="0">
                <a:latin typeface="Arial" pitchFamily="34" charset="0"/>
                <a:cs typeface="Arial" pitchFamily="34" charset="0"/>
              </a:rPr>
              <a:t>Requiring state-of-the-art infrastructure, Internet2 universities are connected to the Abilene network </a:t>
            </a:r>
            <a:r>
              <a:rPr lang="en-US" sz="900" dirty="0" smtClean="0">
                <a:latin typeface="Arial" pitchFamily="34" charset="0"/>
                <a:cs typeface="Arial" pitchFamily="34" charset="0"/>
                <a:hlinkClick r:id="rId3"/>
              </a:rPr>
              <a:t>backbone</a:t>
            </a:r>
            <a:r>
              <a:rPr lang="en-US" sz="900" dirty="0" smtClean="0">
                <a:latin typeface="Arial" pitchFamily="34" charset="0"/>
                <a:cs typeface="Arial" pitchFamily="34" charset="0"/>
              </a:rPr>
              <a:t>, which uses regional network aggregation points called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high-speed </a:t>
            </a:r>
            <a:r>
              <a:rPr lang="en-US" sz="900" dirty="0" err="1" smtClean="0">
                <a:latin typeface="Arial" pitchFamily="34" charset="0"/>
                <a:cs typeface="Arial" pitchFamily="34" charset="0"/>
                <a:hlinkClick r:id="rId4"/>
              </a:rPr>
              <a:t>Sonet</a:t>
            </a:r>
            <a:r>
              <a:rPr lang="en-US" sz="900" dirty="0" smtClean="0">
                <a:latin typeface="Arial" pitchFamily="34" charset="0"/>
                <a:cs typeface="Arial" pitchFamily="34" charset="0"/>
              </a:rPr>
              <a:t> facilities, and IP-over-</a:t>
            </a:r>
            <a:r>
              <a:rPr lang="en-US" sz="900" dirty="0" err="1" smtClean="0">
                <a:latin typeface="Arial" pitchFamily="34" charset="0"/>
                <a:cs typeface="Arial" pitchFamily="34" charset="0"/>
              </a:rPr>
              <a:t>Sonet</a:t>
            </a:r>
            <a:r>
              <a:rPr lang="en-US" sz="900" dirty="0" smtClean="0">
                <a:latin typeface="Arial" pitchFamily="34" charset="0"/>
                <a:cs typeface="Arial" pitchFamily="34" charset="0"/>
              </a:rPr>
              <a:t> </a:t>
            </a:r>
            <a:r>
              <a:rPr lang="en-US" sz="900" dirty="0" smtClean="0">
                <a:latin typeface="Arial" pitchFamily="34" charset="0"/>
                <a:cs typeface="Arial" pitchFamily="34" charset="0"/>
                <a:hlinkClick r:id="rId5"/>
              </a:rPr>
              <a:t>routers</a:t>
            </a:r>
            <a:r>
              <a:rPr lang="en-US" sz="900" dirty="0" smtClean="0">
                <a:latin typeface="Arial" pitchFamily="34" charset="0"/>
                <a:cs typeface="Arial" pitchFamily="34" charset="0"/>
              </a:rPr>
              <a:t>. Abilene supports transfer rates between 2.4 </a:t>
            </a:r>
            <a:r>
              <a:rPr lang="en-US" sz="900" dirty="0" smtClean="0">
                <a:latin typeface="Arial" pitchFamily="34" charset="0"/>
                <a:cs typeface="Arial" pitchFamily="34" charset="0"/>
                <a:hlinkClick r:id="rId6"/>
              </a:rPr>
              <a:t>gigabits</a:t>
            </a:r>
            <a:r>
              <a:rPr lang="en-US" sz="900" dirty="0" smtClean="0">
                <a:latin typeface="Arial" pitchFamily="34" charset="0"/>
                <a:cs typeface="Arial" pitchFamily="34" charset="0"/>
              </a:rPr>
              <a:t> per second and 9.6 gigabits per second. </a:t>
            </a:r>
          </a:p>
          <a:p>
            <a:pPr marL="114765" indent="-114765" defTabSz="934947">
              <a:spcBef>
                <a:spcPts val="0"/>
              </a:spcBef>
            </a:pPr>
            <a:r>
              <a:rPr lang="en-US" sz="900" dirty="0" smtClean="0">
                <a:latin typeface="Arial" pitchFamily="34" charset="0"/>
                <a:cs typeface="Arial" pitchFamily="34" charset="0"/>
              </a:rPr>
              <a:t>With over 140 members, Internet2 currently has 30 </a:t>
            </a:r>
            <a:r>
              <a:rPr lang="en-US" sz="900" dirty="0" err="1" smtClean="0">
                <a:latin typeface="Arial" pitchFamily="34" charset="0"/>
                <a:cs typeface="Arial" pitchFamily="34" charset="0"/>
              </a:rPr>
              <a:t>gigaPoPs</a:t>
            </a:r>
            <a:r>
              <a:rPr lang="en-US" sz="900" dirty="0" smtClean="0">
                <a:latin typeface="Arial" pitchFamily="34" charset="0"/>
                <a:cs typeface="Arial" pitchFamily="34" charset="0"/>
              </a:rPr>
              <a:t>, about 150 </a:t>
            </a:r>
            <a:r>
              <a:rPr lang="en-US" sz="900" dirty="0" smtClean="0">
                <a:latin typeface="Arial" pitchFamily="34" charset="0"/>
                <a:cs typeface="Arial" pitchFamily="34" charset="0"/>
                <a:hlinkClick r:id="rId7"/>
              </a:rPr>
              <a:t>HPC</a:t>
            </a:r>
            <a:r>
              <a:rPr lang="en-US" sz="900" dirty="0" smtClean="0">
                <a:latin typeface="Arial" pitchFamily="34" charset="0"/>
                <a:cs typeface="Arial" pitchFamily="34" charset="0"/>
              </a:rPr>
              <a:t> s, two backbones, and around 1500 routes. </a:t>
            </a:r>
          </a:p>
          <a:p>
            <a:pPr marL="114765" indent="-114765" defTabSz="934947">
              <a:spcBef>
                <a:spcPts val="0"/>
              </a:spcBef>
            </a:pPr>
            <a:r>
              <a:rPr lang="en-US" sz="900" dirty="0" smtClean="0">
                <a:latin typeface="Arial" pitchFamily="34" charset="0"/>
                <a:cs typeface="Arial" pitchFamily="34" charset="0"/>
              </a:rPr>
              <a:t>In October of 1996, 34 US research universities began working on Internet2, and in September of 1997, the University Corporation for Advanced Internet Development (UCAID) was created to give an organizational body to the project. </a:t>
            </a:r>
          </a:p>
          <a:p>
            <a:pPr marL="114765" indent="-114765" defTabSz="934947">
              <a:spcBef>
                <a:spcPts val="0"/>
              </a:spcBef>
            </a:pPr>
            <a:endParaRPr lang="en-US" sz="900" dirty="0" smtClean="0">
              <a:latin typeface="Arial" pitchFamily="34" charset="0"/>
              <a:cs typeface="Arial" pitchFamily="34" charset="0"/>
            </a:endParaRPr>
          </a:p>
          <a:p>
            <a:pPr marL="114765" indent="-114765" defTabSz="934947">
              <a:spcBef>
                <a:spcPts val="0"/>
              </a:spcBef>
              <a:buNone/>
            </a:pPr>
            <a:r>
              <a:rPr lang="en-US" sz="900" b="1" dirty="0" smtClean="0">
                <a:latin typeface="Arial" pitchFamily="34" charset="0"/>
                <a:cs typeface="Arial" pitchFamily="34" charset="0"/>
              </a:rPr>
              <a:t>2000</a:t>
            </a:r>
          </a:p>
          <a:p>
            <a:pPr marL="114765" indent="-114765" defTabSz="934947">
              <a:spcBef>
                <a:spcPts val="0"/>
              </a:spcBef>
            </a:pP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begins upgrade to OC-48 POS Backbone </a:t>
            </a:r>
          </a:p>
          <a:p>
            <a:pPr marL="114765" indent="-114765" defTabSz="934947">
              <a:spcBef>
                <a:spcPts val="0"/>
              </a:spcBef>
            </a:pPr>
            <a:r>
              <a:rPr lang="en-US" sz="900" dirty="0" smtClean="0">
                <a:latin typeface="Arial" pitchFamily="34" charset="0"/>
                <a:cs typeface="Arial" pitchFamily="34" charset="0"/>
              </a:rPr>
              <a:t>Multi-protocol Label Switching (MPLS) deployed across </a:t>
            </a: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 First known MPLS deployment in the US </a:t>
            </a:r>
          </a:p>
          <a:p>
            <a:pPr marL="114765" indent="-114765" defTabSz="934947">
              <a:spcBef>
                <a:spcPts val="0"/>
              </a:spcBef>
            </a:pPr>
            <a:r>
              <a:rPr lang="en-US" sz="900" dirty="0" smtClean="0">
                <a:latin typeface="Arial" pitchFamily="34" charset="0"/>
                <a:cs typeface="Arial" pitchFamily="34" charset="0"/>
              </a:rPr>
              <a:t>Constrained Shortest Path First (CSPF) configured in combination with primary and secondary physically diverse label switched paths (LSPs), resulting in a technically superior backbone in speed, performance and restoration over any ATM-centric technology </a:t>
            </a:r>
          </a:p>
          <a:p>
            <a:pPr marL="114765" indent="-114765" defTabSz="934947">
              <a:spcBef>
                <a:spcPts val="0"/>
              </a:spcBef>
            </a:pPr>
            <a:r>
              <a:rPr lang="en-US" sz="900" dirty="0" smtClean="0">
                <a:latin typeface="Arial" pitchFamily="34" charset="0"/>
                <a:cs typeface="Arial" pitchFamily="34" charset="0"/>
              </a:rPr>
              <a:t>Commercial offering of </a:t>
            </a: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begins </a:t>
            </a:r>
          </a:p>
          <a:p>
            <a:pPr marL="114765" indent="-114765" defTabSz="934947">
              <a:spcBef>
                <a:spcPts val="0"/>
              </a:spcBef>
            </a:pPr>
            <a:r>
              <a:rPr lang="en-US" sz="900" dirty="0" smtClean="0">
                <a:latin typeface="Arial" pitchFamily="34" charset="0"/>
                <a:cs typeface="Arial" pitchFamily="34" charset="0"/>
              </a:rPr>
              <a:t>Trials of VoIP technology conducted </a:t>
            </a:r>
          </a:p>
          <a:p>
            <a:pPr marL="114765" indent="-114765" defTabSz="934947">
              <a:spcBef>
                <a:spcPts val="0"/>
              </a:spcBef>
            </a:pPr>
            <a:r>
              <a:rPr lang="en-US" sz="900" dirty="0" smtClean="0">
                <a:latin typeface="Arial" pitchFamily="34" charset="0"/>
                <a:cs typeface="Arial" pitchFamily="34" charset="0"/>
              </a:rPr>
              <a:t>* Patented high performance (&gt;100 Mbps) multicast test deployed and activated </a:t>
            </a:r>
          </a:p>
          <a:p>
            <a:pPr marL="114765" indent="-114765" defTabSz="934947">
              <a:spcBef>
                <a:spcPts val="0"/>
              </a:spcBef>
            </a:pPr>
            <a:r>
              <a:rPr lang="en-US" sz="900" dirty="0" smtClean="0">
                <a:latin typeface="Arial" pitchFamily="34" charset="0"/>
                <a:cs typeface="Arial" pitchFamily="34" charset="0"/>
              </a:rPr>
              <a:t>Content Distribution platforms (</a:t>
            </a:r>
            <a:r>
              <a:rPr lang="en-US" sz="900" dirty="0" err="1" smtClean="0">
                <a:latin typeface="Arial" pitchFamily="34" charset="0"/>
                <a:cs typeface="Arial" pitchFamily="34" charset="0"/>
              </a:rPr>
              <a:t>Cacheflows</a:t>
            </a:r>
            <a:r>
              <a:rPr lang="en-US" sz="900" dirty="0" smtClean="0">
                <a:latin typeface="Arial" pitchFamily="34" charset="0"/>
                <a:cs typeface="Arial" pitchFamily="34" charset="0"/>
              </a:rPr>
              <a:t>) added to network </a:t>
            </a:r>
          </a:p>
          <a:p>
            <a:pPr marL="114765" indent="-114765" defTabSz="934947">
              <a:spcBef>
                <a:spcPts val="0"/>
              </a:spcBef>
            </a:pPr>
            <a:r>
              <a:rPr lang="en-US" sz="900" dirty="0" smtClean="0">
                <a:latin typeface="Arial" pitchFamily="34" charset="0"/>
                <a:cs typeface="Arial" pitchFamily="34" charset="0"/>
              </a:rPr>
              <a:t>Prototype OC12MON developed for POS </a:t>
            </a:r>
          </a:p>
          <a:p>
            <a:pPr marL="114765" indent="-114765" defTabSz="934947">
              <a:spcBef>
                <a:spcPts val="0"/>
              </a:spcBef>
            </a:pPr>
            <a:r>
              <a:rPr lang="en-US" sz="900" dirty="0" smtClean="0">
                <a:latin typeface="Arial" pitchFamily="34" charset="0"/>
                <a:cs typeface="Arial" pitchFamily="34" charset="0"/>
              </a:rPr>
              <a:t>* SLA established promising 0.001% Packet loss and 100% availability </a:t>
            </a:r>
          </a:p>
          <a:p>
            <a:pPr marL="114765" indent="-114765" defTabSz="934947">
              <a:spcBef>
                <a:spcPts val="0"/>
              </a:spcBef>
            </a:pPr>
            <a:r>
              <a:rPr lang="en-US" sz="900" dirty="0" smtClean="0">
                <a:latin typeface="Arial" pitchFamily="34" charset="0"/>
                <a:cs typeface="Arial" pitchFamily="34" charset="0"/>
              </a:rPr>
              <a:t>Active performance system refined to IPERF based measurements </a:t>
            </a:r>
          </a:p>
          <a:p>
            <a:pPr marL="114765" indent="-114765" defTabSz="934947">
              <a:spcBef>
                <a:spcPts val="0"/>
              </a:spcBef>
            </a:pPr>
            <a:r>
              <a:rPr lang="en-US" sz="900" dirty="0" err="1" smtClean="0">
                <a:latin typeface="Arial" pitchFamily="34" charset="0"/>
                <a:cs typeface="Arial" pitchFamily="34" charset="0"/>
              </a:rPr>
              <a:t>vBNS</a:t>
            </a:r>
            <a:r>
              <a:rPr lang="en-US" sz="900" dirty="0" smtClean="0">
                <a:latin typeface="Arial" pitchFamily="34" charset="0"/>
                <a:cs typeface="Arial" pitchFamily="34" charset="0"/>
              </a:rPr>
              <a:t>+ releases an RFI (request for information) document detailing MCI's requirements for a next-generation </a:t>
            </a:r>
            <a:r>
              <a:rPr lang="en-US" sz="900" dirty="0" err="1" smtClean="0">
                <a:latin typeface="Arial" pitchFamily="34" charset="0"/>
                <a:cs typeface="Arial" pitchFamily="34" charset="0"/>
              </a:rPr>
              <a:t>QoS</a:t>
            </a:r>
            <a:r>
              <a:rPr lang="en-US" sz="900" dirty="0" smtClean="0">
                <a:latin typeface="Arial" pitchFamily="34" charset="0"/>
                <a:cs typeface="Arial" pitchFamily="34" charset="0"/>
              </a:rPr>
              <a:t> and multicast -capable edge router </a:t>
            </a:r>
          </a:p>
          <a:p>
            <a:pPr marL="114765" indent="-114765" defTabSz="934947">
              <a:spcBef>
                <a:spcPts val="0"/>
              </a:spcBef>
            </a:pPr>
            <a:r>
              <a:rPr lang="en-US" sz="900" dirty="0" smtClean="0">
                <a:latin typeface="Arial" pitchFamily="34" charset="0"/>
                <a:cs typeface="Arial" pitchFamily="34" charset="0"/>
              </a:rPr>
              <a:t>Advanced test suite developed to include documented regression testing applied to all new router code releases for both unicast and multicast testing </a:t>
            </a:r>
            <a:endParaRPr lang="en-US" dirty="0" smtClean="0"/>
          </a:p>
          <a:p>
            <a:r>
              <a:rPr lang="en-US" dirty="0" smtClean="0"/>
              <a:t>In 2011 Internet2 has received a $62.5 million federal stimulus grant from the National Telecommunications and Information Administration's Broadband Technology Opportunities Program (BTOP). The total project value is approximately $97M. The grant is funding a dramatic expansion of the Internet2 Network footprint and capacity. The upgraded network will have an unprecedented 8.8 Terabits of capacity and use brand new 100 Gigabit Ethernet technology. The Internet2 Network is the first national network to deploy 100 </a:t>
            </a:r>
            <a:r>
              <a:rPr lang="en-US" dirty="0" err="1" smtClean="0"/>
              <a:t>GigE</a:t>
            </a:r>
            <a:r>
              <a:rPr lang="en-US" dirty="0" smtClean="0"/>
              <a:t> waves on its entire footprint, and will become the most sophisticated research and education platform in the world.</a:t>
            </a:r>
          </a:p>
          <a:p>
            <a:r>
              <a:rPr lang="en-US" dirty="0" smtClean="0"/>
              <a:t>The upgraded network will be capable of supporting connectivity for all of the approximately 200,000 U.S. community anchor institutions (CAIs) as mandated by the grant, enabling CAIs to provide their communities with telemedicine, distance learning and other advanced applications not possible with consumer-grade Internet services, improving and creating new economic opportunities across the U.S. The enormous capacity can also be easily partitioned, enabling simultaneous support of logical networks for such diverse needs as GENI and national interconnect of public safety wireless networks.</a:t>
            </a:r>
          </a:p>
          <a:p>
            <a:pPr marL="111704" indent="-111704" defTabSz="887511">
              <a:defRPr/>
            </a:pPr>
            <a:r>
              <a:rPr lang="en-US" dirty="0" smtClean="0"/>
              <a:t>The first phase of the project, from New York and Washington to Sunnyvale and Chicago to Atlanta, will be completed in summer, 2011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6699627" y="9040663"/>
            <a:ext cx="336275" cy="267842"/>
          </a:xfrm>
          <a:noFill/>
        </p:spPr>
        <p:txBody>
          <a:bodyPr/>
          <a:lstStyle/>
          <a:p>
            <a:fld id="{641071E4-A66A-4F28-A9CF-DC63590A28FB}" type="slidenum">
              <a:rPr lang="en-US" smtClean="0"/>
              <a:pPr/>
              <a:t>32</a:t>
            </a:fld>
            <a:endParaRPr lang="en-US" smtClean="0"/>
          </a:p>
        </p:txBody>
      </p:sp>
      <p:sp>
        <p:nvSpPr>
          <p:cNvPr id="101379"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101380" name="Rectangle 3"/>
          <p:cNvSpPr>
            <a:spLocks noGrp="1" noChangeArrowheads="1"/>
          </p:cNvSpPr>
          <p:nvPr>
            <p:ph type="body" idx="1"/>
          </p:nvPr>
        </p:nvSpPr>
        <p:spPr>
          <a:xfrm>
            <a:off x="310648" y="5190895"/>
            <a:ext cx="6143373" cy="1563701"/>
          </a:xfrm>
          <a:noFill/>
          <a:ln/>
        </p:spPr>
        <p:txBody>
          <a:bodyPr wrap="square" lIns="83958" tIns="42769" rIns="83958" bIns="42769"/>
          <a:lstStyle/>
          <a:p>
            <a:pPr marL="114765" indent="-114765" defTabSz="934947"/>
            <a:r>
              <a:rPr lang="en-US" sz="1000" dirty="0" smtClean="0">
                <a:latin typeface="Arial" pitchFamily="34" charset="0"/>
                <a:cs typeface="Arial" pitchFamily="34" charset="0"/>
              </a:rPr>
              <a:t>http://www.guinnessworldrecords.com/world-records/internet2-land-speed-record</a:t>
            </a:r>
          </a:p>
          <a:p>
            <a:pPr marL="114765" indent="-114765" defTabSz="934947"/>
            <a:r>
              <a:rPr lang="en-US" sz="1000" dirty="0" smtClean="0">
                <a:latin typeface="Arial" pitchFamily="34" charset="0"/>
                <a:cs typeface="Arial" pitchFamily="34" charset="0"/>
              </a:rPr>
              <a:t>Download </a:t>
            </a:r>
            <a:r>
              <a:rPr lang="en-US" sz="1000" dirty="0">
                <a:latin typeface="Arial" pitchFamily="34" charset="0"/>
                <a:cs typeface="Arial" pitchFamily="34" charset="0"/>
              </a:rPr>
              <a:t>of “The Matrix” DVD </a:t>
            </a:r>
            <a:br>
              <a:rPr lang="en-US" sz="1000" dirty="0">
                <a:latin typeface="Arial" pitchFamily="34" charset="0"/>
                <a:cs typeface="Arial" pitchFamily="34" charset="0"/>
              </a:rPr>
            </a:br>
            <a:r>
              <a:rPr lang="en-US" sz="1000" dirty="0">
                <a:latin typeface="Arial" pitchFamily="34" charset="0"/>
                <a:cs typeface="Arial" pitchFamily="34" charset="0"/>
              </a:rPr>
              <a:t>(Comparison of the Internet2 Land Speed Record, Current Record 2006)</a:t>
            </a:r>
          </a:p>
          <a:p>
            <a:pPr marL="114765" indent="-114765" defTabSz="934947"/>
            <a:r>
              <a:rPr lang="en-US" sz="1000" b="1" dirty="0">
                <a:latin typeface="Arial" pitchFamily="34" charset="0"/>
                <a:cs typeface="Arial" pitchFamily="34" charset="0"/>
              </a:rPr>
              <a:t>Single Stream Class</a:t>
            </a:r>
            <a:r>
              <a:rPr lang="en-US" sz="1000" dirty="0">
                <a:latin typeface="Arial" pitchFamily="34" charset="0"/>
                <a:cs typeface="Arial" pitchFamily="34" charset="0"/>
              </a:rPr>
              <a:t>: 272,400 terabit-meters per second by a team consisting of members from the University of Tokyo, the WIDE Project, NTT Communications, and others accomplished by transferring 20.42 terabytes of data across 30,000 kilometers of network in about 300 minutes at </a:t>
            </a:r>
            <a:r>
              <a:rPr lang="en-US" sz="1000" b="1" dirty="0">
                <a:latin typeface="Arial" pitchFamily="34" charset="0"/>
                <a:cs typeface="Arial" pitchFamily="34" charset="0"/>
              </a:rPr>
              <a:t>an average rate of 9.08 gigabits per second</a:t>
            </a:r>
            <a:r>
              <a:rPr lang="en-US" sz="1000" dirty="0">
                <a:latin typeface="Arial" pitchFamily="34" charset="0"/>
                <a:cs typeface="Arial" pitchFamily="34" charset="0"/>
              </a:rPr>
              <a:t>.</a:t>
            </a:r>
          </a:p>
          <a:p>
            <a:pPr marL="114765" indent="-114765" defTabSz="934947"/>
            <a:r>
              <a:rPr lang="en-US" sz="1000" dirty="0">
                <a:latin typeface="Arial" pitchFamily="34" charset="0"/>
                <a:cs typeface="Arial" pitchFamily="34" charset="0"/>
              </a:rPr>
              <a:t>Researchers aren't the only ones excited about blazing data speeds. This record speed of 6.63Gbps is equivalent to transferring a full-length DVD movie in four seconds. </a:t>
            </a:r>
            <a:br>
              <a:rPr lang="en-US" sz="1000" dirty="0">
                <a:latin typeface="Arial" pitchFamily="34" charset="0"/>
                <a:cs typeface="Arial" pitchFamily="34" charset="0"/>
              </a:rPr>
            </a:br>
            <a:endParaRPr lang="en-US" sz="1000" dirty="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6699627" y="9040663"/>
            <a:ext cx="336275" cy="267842"/>
          </a:xfrm>
          <a:noFill/>
        </p:spPr>
        <p:txBody>
          <a:bodyPr/>
          <a:lstStyle/>
          <a:p>
            <a:fld id="{21B8840F-844E-4884-A0E0-0B5E1D195F32}" type="slidenum">
              <a:rPr lang="en-US" smtClean="0"/>
              <a:pPr/>
              <a:t>33</a:t>
            </a:fld>
            <a:endParaRPr lang="en-US" smtClean="0"/>
          </a:p>
        </p:txBody>
      </p:sp>
      <p:sp>
        <p:nvSpPr>
          <p:cNvPr id="102403"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102404" name="Rectangle 3"/>
          <p:cNvSpPr>
            <a:spLocks noGrp="1" noChangeArrowheads="1"/>
          </p:cNvSpPr>
          <p:nvPr>
            <p:ph type="body" idx="1"/>
          </p:nvPr>
        </p:nvSpPr>
        <p:spPr>
          <a:xfrm>
            <a:off x="278191" y="5616575"/>
            <a:ext cx="6572250" cy="787968"/>
          </a:xfrm>
          <a:noFill/>
          <a:ln/>
        </p:spPr>
        <p:txBody>
          <a:bodyPr wrap="square" lIns="83958" tIns="42769" rIns="83958" bIns="42769"/>
          <a:lstStyle/>
          <a:p>
            <a:pPr marL="114765" indent="-114765" algn="l" defTabSz="934947">
              <a:spcBef>
                <a:spcPct val="0"/>
              </a:spcBef>
              <a:buNone/>
            </a:pPr>
            <a:r>
              <a:rPr lang="en-US" sz="1100" dirty="0">
                <a:latin typeface="+mn-lt"/>
              </a:rPr>
              <a:t>This spiral represents one way of looking at the development of the Internet. As the Internet moved from a research project to a commercial service, </a:t>
            </a:r>
            <a:r>
              <a:rPr lang="en-US" sz="1100" dirty="0" smtClean="0">
                <a:latin typeface="+mn-lt"/>
              </a:rPr>
              <a:t>a</a:t>
            </a:r>
            <a:r>
              <a:rPr lang="en-US" sz="1100" baseline="0" dirty="0" smtClean="0">
                <a:latin typeface="+mn-lt"/>
              </a:rPr>
              <a:t> </a:t>
            </a:r>
            <a:r>
              <a:rPr lang="en-US" sz="1100" dirty="0" smtClean="0">
                <a:latin typeface="+mn-lt"/>
              </a:rPr>
              <a:t>set </a:t>
            </a:r>
            <a:r>
              <a:rPr lang="en-US" sz="1100" dirty="0">
                <a:latin typeface="+mn-lt"/>
              </a:rPr>
              <a:t>of partnerships fostered its development. During this process, the Internet grew in a number of ways: size, complexity, bandwidth, etc.  Internet2 is forming the partnerships needed for technologies in a second cycle of innovation make their way into the commercial Internet.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40" name="Slide Number Placeholder 3"/>
          <p:cNvSpPr>
            <a:spLocks noGrp="1"/>
          </p:cNvSpPr>
          <p:nvPr>
            <p:ph type="sldNum" sz="quarter" idx="5"/>
          </p:nvPr>
        </p:nvSpPr>
        <p:spPr>
          <a:xfrm>
            <a:off x="6699626" y="9040663"/>
            <a:ext cx="336275" cy="267842"/>
          </a:xfrm>
        </p:spPr>
        <p:txBody>
          <a:bodyPr/>
          <a:lstStyle/>
          <a:p>
            <a:pPr>
              <a:defRPr/>
            </a:pPr>
            <a:fld id="{F721B862-6493-4D38-AB90-EFB8ED3BF22D}" type="slidenum">
              <a:rPr lang="en-US" smtClean="0">
                <a:latin typeface="Arial" pitchFamily="34" charset="0"/>
              </a:rPr>
              <a:pPr>
                <a:defRPr/>
              </a:pPr>
              <a:t>34</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35</a:t>
            </a:fld>
            <a:endParaRPr lang="en-US"/>
          </a:p>
        </p:txBody>
      </p:sp>
      <p:sp>
        <p:nvSpPr>
          <p:cNvPr id="5" name="Notes Placeholder 4"/>
          <p:cNvSpPr>
            <a:spLocks noGrp="1"/>
          </p:cNvSpPr>
          <p:nvPr>
            <p:ph type="body" idx="1"/>
          </p:nvPr>
        </p:nvSpPr>
        <p:spPr>
          <a:xfrm>
            <a:off x="278190" y="4424266"/>
            <a:ext cx="6275009" cy="1551417"/>
          </a:xfrm>
        </p:spPr>
        <p:txBody>
          <a:bodyPr wrap="square">
            <a:normAutofit/>
          </a:bodyPr>
          <a:lstStyle/>
          <a:p>
            <a:r>
              <a:rPr lang="en-US" dirty="0" smtClean="0"/>
              <a:t>Not just computing</a:t>
            </a:r>
            <a:r>
              <a:rPr lang="en-US" baseline="0" dirty="0" smtClean="0"/>
              <a:t> has gone to the cloud but in fact communications as well as many other services are trending towards this paradigm</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true for telecommunications</a:t>
            </a:r>
            <a:r>
              <a:rPr lang="en-US" baseline="0" dirty="0" smtClean="0"/>
              <a:t> and the changes that are occurring</a:t>
            </a:r>
            <a:endParaRPr lang="en-US" dirty="0"/>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36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idx="5"/>
          </p:nvPr>
        </p:nvSpPr>
        <p:spPr>
          <a:xfrm>
            <a:off x="6699626" y="9040663"/>
            <a:ext cx="336275" cy="267842"/>
          </a:xfrm>
        </p:spPr>
        <p:txBody>
          <a:bodyPr/>
          <a:lstStyle/>
          <a:p>
            <a:fld id="{8E960593-4A3D-430E-B957-B65E64A31351}" type="slidenum">
              <a:rPr lang="en-GB"/>
              <a:pPr/>
              <a:t>37</a:t>
            </a:fld>
            <a:endParaRPr lang="en-GB"/>
          </a:p>
        </p:txBody>
      </p:sp>
      <p:sp>
        <p:nvSpPr>
          <p:cNvPr id="33795" name="Text Box 1"/>
          <p:cNvSpPr>
            <a:spLocks noGrp="1" noRot="1" noChangeAspect="1" noChangeArrowheads="1"/>
          </p:cNvSpPr>
          <p:nvPr>
            <p:ph type="sldImg"/>
          </p:nvPr>
        </p:nvSpPr>
        <p:spPr>
          <a:xfrm>
            <a:off x="1300163" y="731838"/>
            <a:ext cx="4881562" cy="3662362"/>
          </a:xfrm>
          <a:solidFill>
            <a:srgbClr val="FFFFFF"/>
          </a:solidFill>
          <a:ln/>
        </p:spPr>
      </p:sp>
      <p:sp>
        <p:nvSpPr>
          <p:cNvPr id="5" name="Notes Placeholder 4"/>
          <p:cNvSpPr>
            <a:spLocks noGrp="1"/>
          </p:cNvSpPr>
          <p:nvPr>
            <p:ph type="body" idx="1"/>
          </p:nvPr>
        </p:nvSpPr>
        <p:spPr>
          <a:xfrm>
            <a:off x="278191" y="4424264"/>
            <a:ext cx="6454019" cy="4110136"/>
          </a:xfrm>
        </p:spPr>
        <p:txBody>
          <a:bodyPr wrap="square">
            <a:noAutofit/>
          </a:bodyPr>
          <a:lstStyle/>
          <a:p>
            <a:pPr marL="0">
              <a:spcBef>
                <a:spcPts val="0"/>
              </a:spcBef>
            </a:pPr>
            <a:r>
              <a:rPr lang="en-US" sz="1000" dirty="0"/>
              <a:t>When everything can be a Thin Client, the leap to a virtualized desktop infrastructure becomes feasible</a:t>
            </a:r>
          </a:p>
          <a:p>
            <a:pPr marL="440695" lvl="1">
              <a:spcBef>
                <a:spcPts val="0"/>
              </a:spcBef>
            </a:pPr>
            <a:r>
              <a:rPr lang="en-US" sz="1000" dirty="0"/>
              <a:t>Syncing becomes obsolete when you access the same “desktop” on every device</a:t>
            </a:r>
          </a:p>
          <a:p>
            <a:pPr marL="440695" lvl="1">
              <a:spcBef>
                <a:spcPts val="0"/>
              </a:spcBef>
            </a:pPr>
            <a:r>
              <a:rPr lang="en-US" sz="1000" dirty="0"/>
              <a:t>Pristine image every time you log in</a:t>
            </a:r>
          </a:p>
          <a:p>
            <a:pPr marL="0">
              <a:spcBef>
                <a:spcPts val="0"/>
              </a:spcBef>
            </a:pPr>
            <a:r>
              <a:rPr lang="en-US" sz="1000" dirty="0"/>
              <a:t>Companies are slowly embracing VDI now</a:t>
            </a:r>
          </a:p>
          <a:p>
            <a:pPr marL="440695" lvl="1">
              <a:spcBef>
                <a:spcPts val="0"/>
              </a:spcBef>
            </a:pPr>
            <a:r>
              <a:rPr lang="en-US" sz="1000" dirty="0"/>
              <a:t>Moving beyond pilots into real deployments</a:t>
            </a:r>
          </a:p>
          <a:p>
            <a:pPr marL="440695" lvl="1">
              <a:spcBef>
                <a:spcPts val="0"/>
              </a:spcBef>
            </a:pPr>
            <a:r>
              <a:rPr lang="en-US" sz="1000" dirty="0"/>
              <a:t>Still too confusing and costly, but getting better</a:t>
            </a:r>
          </a:p>
          <a:p>
            <a:pPr eaLnBrk="1" hangingPunct="1"/>
            <a:r>
              <a:rPr lang="en-US" sz="1000" dirty="0">
                <a:ea typeface="ＭＳ Ｐゴシック" pitchFamily="28" charset="-128"/>
              </a:rPr>
              <a:t>Advantages of virtual machines:</a:t>
            </a:r>
          </a:p>
          <a:p>
            <a:pPr marL="0" lvl="1" eaLnBrk="1" hangingPunct="1">
              <a:spcBef>
                <a:spcPts val="0"/>
              </a:spcBef>
            </a:pPr>
            <a:r>
              <a:rPr lang="en-US" sz="1000" dirty="0">
                <a:ea typeface="ＭＳ Ｐゴシック" pitchFamily="28" charset="-128"/>
              </a:rPr>
              <a:t>Run operating systems where the physical hardware is unavailable,</a:t>
            </a:r>
          </a:p>
          <a:p>
            <a:pPr marL="0" lvl="1" eaLnBrk="1" hangingPunct="1">
              <a:spcBef>
                <a:spcPts val="0"/>
              </a:spcBef>
            </a:pPr>
            <a:r>
              <a:rPr lang="en-US" sz="1000" dirty="0">
                <a:ea typeface="ＭＳ Ｐゴシック" pitchFamily="28" charset="-128"/>
              </a:rPr>
              <a:t>Easier to create new machines, backup machines, etc.,</a:t>
            </a:r>
          </a:p>
          <a:p>
            <a:pPr marL="0" lvl="1" eaLnBrk="1" hangingPunct="1">
              <a:spcBef>
                <a:spcPts val="0"/>
              </a:spcBef>
            </a:pPr>
            <a:r>
              <a:rPr lang="en-US" sz="1000" dirty="0">
                <a:ea typeface="ＭＳ Ｐゴシック" pitchFamily="28" charset="-128"/>
              </a:rPr>
              <a:t>Software testing using “clean” installs of operating systems and software,</a:t>
            </a:r>
          </a:p>
          <a:p>
            <a:pPr marL="0" lvl="1" eaLnBrk="1" hangingPunct="1">
              <a:spcBef>
                <a:spcPts val="0"/>
              </a:spcBef>
            </a:pPr>
            <a:r>
              <a:rPr lang="en-US" sz="1000" dirty="0">
                <a:ea typeface="ＭＳ Ｐゴシック" pitchFamily="28" charset="-128"/>
              </a:rPr>
              <a:t>Emulate more machines than are physically available,</a:t>
            </a:r>
          </a:p>
          <a:p>
            <a:pPr marL="0" lvl="1" eaLnBrk="1" hangingPunct="1">
              <a:spcBef>
                <a:spcPts val="0"/>
              </a:spcBef>
            </a:pPr>
            <a:r>
              <a:rPr lang="en-US" sz="1000" dirty="0">
                <a:ea typeface="ＭＳ Ｐゴシック" pitchFamily="28" charset="-128"/>
              </a:rPr>
              <a:t>Timeshare lightly loaded systems on one host,</a:t>
            </a:r>
          </a:p>
          <a:p>
            <a:pPr marL="0" lvl="1" eaLnBrk="1" hangingPunct="1">
              <a:spcBef>
                <a:spcPts val="0"/>
              </a:spcBef>
            </a:pPr>
            <a:r>
              <a:rPr lang="en-US" sz="1000" dirty="0">
                <a:ea typeface="ＭＳ Ｐゴシック" pitchFamily="28" charset="-128"/>
              </a:rPr>
              <a:t>Debug problems (suspend and resume the problem machine),</a:t>
            </a:r>
          </a:p>
          <a:p>
            <a:pPr marL="0" lvl="1" eaLnBrk="1" hangingPunct="1">
              <a:spcBef>
                <a:spcPts val="0"/>
              </a:spcBef>
            </a:pPr>
            <a:r>
              <a:rPr lang="en-US" sz="1000" dirty="0">
                <a:ea typeface="ＭＳ Ｐゴシック" pitchFamily="28" charset="-128"/>
              </a:rPr>
              <a:t>Easy migration of virtual machines (shutdown needed or not).</a:t>
            </a:r>
          </a:p>
          <a:p>
            <a:pPr marL="0" lvl="1" eaLnBrk="1" hangingPunct="1">
              <a:spcBef>
                <a:spcPts val="0"/>
              </a:spcBef>
            </a:pPr>
            <a:r>
              <a:rPr lang="en-US" sz="1000" dirty="0">
                <a:ea typeface="ＭＳ Ｐゴシック" pitchFamily="28" charset="-128"/>
              </a:rPr>
              <a:t>Run legacy systems!</a:t>
            </a:r>
          </a:p>
          <a:p>
            <a:pPr>
              <a:buNone/>
            </a:pPr>
            <a:r>
              <a:rPr lang="en-GB" sz="1000" b="1" dirty="0"/>
              <a:t>Background</a:t>
            </a:r>
          </a:p>
          <a:p>
            <a:pPr marL="0" lvl="1">
              <a:spcBef>
                <a:spcPts val="0"/>
              </a:spcBef>
            </a:pPr>
            <a:r>
              <a:rPr lang="en-GB" sz="1000" dirty="0"/>
              <a:t>This vast processing power is made possible though distributed, large-scale </a:t>
            </a:r>
            <a:r>
              <a:rPr lang="en-GB" sz="1000" i="1" dirty="0"/>
              <a:t>cluster computing </a:t>
            </a:r>
            <a:r>
              <a:rPr lang="en-GB" sz="1000" dirty="0"/>
              <a:t> often in concert with </a:t>
            </a:r>
            <a:r>
              <a:rPr lang="en-GB" sz="1000" i="1" dirty="0"/>
              <a:t>server virtualization </a:t>
            </a:r>
            <a:r>
              <a:rPr lang="en-GB" sz="1000" dirty="0"/>
              <a:t>software, like </a:t>
            </a:r>
            <a:r>
              <a:rPr lang="en-GB" sz="1000" i="1" dirty="0" err="1"/>
              <a:t>Xen</a:t>
            </a:r>
            <a:r>
              <a:rPr lang="en-GB" sz="1000" dirty="0"/>
              <a:t>, and </a:t>
            </a:r>
            <a:r>
              <a:rPr lang="en-GB" sz="1000" i="1" dirty="0"/>
              <a:t>parallel processing</a:t>
            </a:r>
            <a:r>
              <a:rPr lang="en-GB" sz="1000" dirty="0"/>
              <a:t>. </a:t>
            </a:r>
          </a:p>
          <a:p>
            <a:pPr marL="0" lvl="1">
              <a:spcBef>
                <a:spcPts val="0"/>
              </a:spcBef>
            </a:pPr>
            <a:r>
              <a:rPr lang="en-GB" sz="1000" dirty="0"/>
              <a:t>Cloud computing can be contrasted with the traditional desktop computing model, where the resources of a single desktop, computer are used to complete tasks, and an expansion of the client/server model. </a:t>
            </a:r>
          </a:p>
          <a:p>
            <a:pPr marL="0" lvl="1">
              <a:spcBef>
                <a:spcPts val="0"/>
              </a:spcBef>
            </a:pPr>
            <a:r>
              <a:rPr lang="en-GB" sz="1000" dirty="0"/>
              <a:t>To paraphrase Sun Microsystems' famous adage, in cloud computing the </a:t>
            </a:r>
            <a:r>
              <a:rPr lang="en-GB" sz="1000" i="1" dirty="0"/>
              <a:t>network</a:t>
            </a:r>
            <a:r>
              <a:rPr lang="en-GB" sz="1000" dirty="0"/>
              <a:t> becomes the supercomputer. </a:t>
            </a:r>
          </a:p>
          <a:p>
            <a:pPr marL="0" lvl="1">
              <a:spcBef>
                <a:spcPts val="0"/>
              </a:spcBef>
            </a:pPr>
            <a:r>
              <a:rPr lang="en-GB" sz="1000" dirty="0"/>
              <a:t>Cloud computing is often used to sort through enormous amounts of data. </a:t>
            </a:r>
          </a:p>
          <a:p>
            <a:pPr marL="0" lvl="1">
              <a:spcBef>
                <a:spcPts val="0"/>
              </a:spcBef>
            </a:pPr>
            <a:r>
              <a:rPr lang="en-GB" sz="1000" dirty="0"/>
              <a:t>In fact, Google has an initial edge in cloud computing precisely because of its need to produce instant, accurate results for millions of incoming search inquires every day, parsing through the terabytes of Internet data cached on its </a:t>
            </a:r>
            <a:r>
              <a:rPr lang="en-GB" sz="1000" dirty="0" smtClean="0"/>
              <a:t>servers</a:t>
            </a:r>
            <a:endParaRPr lang="en-GB"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6699626" y="9040663"/>
            <a:ext cx="336275" cy="267842"/>
          </a:xfrm>
          <a:ln/>
        </p:spPr>
        <p:txBody>
          <a:bodyPr/>
          <a:lstStyle/>
          <a:p>
            <a:fld id="{4D462632-FD58-4EF5-8457-C554FFFAA5FE}" type="slidenum">
              <a:rPr lang="en-US"/>
              <a:pPr/>
              <a:t>38</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6870" y="4424264"/>
            <a:ext cx="3631088" cy="267842"/>
          </a:xfrm>
        </p:spPr>
        <p:txBody>
          <a:bodyPr/>
          <a:lstStyle/>
          <a:p>
            <a:pPr marL="111704" indent="-111704" defTabSz="887511">
              <a:defRPr/>
            </a:pPr>
            <a:r>
              <a:rPr lang="en-US" dirty="0" smtClean="0"/>
              <a:t>https://www.infoworld.com/article/2683784/cloud-computing/what-is-cloud-computing.html</a:t>
            </a:r>
          </a:p>
          <a:p>
            <a:pPr marL="111704" indent="-111704" defTabSz="887511">
              <a:defRPr/>
            </a:pPr>
            <a:r>
              <a:rPr lang="en-US" dirty="0" smtClean="0"/>
              <a:t>There is no unique and standard definition out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6784584" y="9040663"/>
            <a:ext cx="251317" cy="267842"/>
          </a:xfrm>
          <a:noFill/>
        </p:spPr>
        <p:txBody>
          <a:bodyPr/>
          <a:lstStyle/>
          <a:p>
            <a:fld id="{720F905E-B239-4B8C-8C35-F4D4B3719EBE}" type="slidenum">
              <a:rPr lang="en-US" smtClean="0">
                <a:solidFill>
                  <a:prstClr val="black"/>
                </a:solidFill>
              </a:rPr>
              <a:pPr/>
              <a:t>3</a:t>
            </a:fld>
            <a:endParaRPr lang="en-US" smtClean="0">
              <a:solidFill>
                <a:prstClr val="black"/>
              </a:solidFill>
            </a:endParaRPr>
          </a:p>
        </p:txBody>
      </p:sp>
      <p:sp>
        <p:nvSpPr>
          <p:cNvPr id="61443" name="Rectangle 2"/>
          <p:cNvSpPr>
            <a:spLocks noGrp="1" noRot="1" noChangeAspect="1" noChangeArrowheads="1" noTextEdit="1"/>
          </p:cNvSpPr>
          <p:nvPr>
            <p:ph type="sldImg"/>
          </p:nvPr>
        </p:nvSpPr>
        <p:spPr>
          <a:xfrm>
            <a:off x="1147763" y="690563"/>
            <a:ext cx="4673600" cy="3505200"/>
          </a:xfrm>
          <a:ln cap="flat"/>
        </p:spPr>
      </p:sp>
      <p:sp>
        <p:nvSpPr>
          <p:cNvPr id="61444" name="Rectangle 3"/>
          <p:cNvSpPr>
            <a:spLocks noGrp="1" noChangeArrowheads="1"/>
          </p:cNvSpPr>
          <p:nvPr>
            <p:ph type="body" idx="1"/>
          </p:nvPr>
        </p:nvSpPr>
        <p:spPr>
          <a:xfrm>
            <a:off x="235304" y="4424264"/>
            <a:ext cx="6608183" cy="4376659"/>
          </a:xfrm>
          <a:noFill/>
          <a:ln/>
        </p:spPr>
        <p:txBody>
          <a:bodyPr wrap="square"/>
          <a:lstStyle/>
          <a:p>
            <a:pPr marL="113234" indent="-113234" defTabSz="902813">
              <a:spcBef>
                <a:spcPts val="0"/>
              </a:spcBef>
            </a:pPr>
            <a:r>
              <a:rPr lang="en-US" sz="900" dirty="0"/>
              <a:t>Global Internet users </a:t>
            </a:r>
            <a:r>
              <a:rPr lang="en-US" sz="900" dirty="0" smtClean="0"/>
              <a:t>has</a:t>
            </a:r>
            <a:r>
              <a:rPr lang="en-US" sz="900" baseline="0" dirty="0" smtClean="0"/>
              <a:t> exceeded </a:t>
            </a:r>
            <a:r>
              <a:rPr lang="en-US" sz="900" dirty="0" smtClean="0"/>
              <a:t>3,424,971,237 </a:t>
            </a:r>
            <a:r>
              <a:rPr lang="en-US" sz="900" dirty="0"/>
              <a:t>Billion </a:t>
            </a:r>
            <a:r>
              <a:rPr lang="en-US" sz="900" dirty="0" smtClean="0"/>
              <a:t>users by end of July 2016</a:t>
            </a:r>
            <a:endParaRPr lang="en-US" sz="900" dirty="0"/>
          </a:p>
          <a:p>
            <a:pPr marL="113234" indent="-113234" defTabSz="902813">
              <a:spcBef>
                <a:spcPts val="0"/>
              </a:spcBef>
            </a:pPr>
            <a:r>
              <a:rPr lang="en-US" sz="900" dirty="0"/>
              <a:t>A Brief History of the Internet</a:t>
            </a:r>
          </a:p>
          <a:p>
            <a:pPr marL="113234" indent="-113234" defTabSz="902813">
              <a:spcBef>
                <a:spcPts val="0"/>
              </a:spcBef>
            </a:pPr>
            <a:endParaRPr lang="en-US" sz="900" dirty="0"/>
          </a:p>
          <a:p>
            <a:pPr marL="0" indent="0" defTabSz="902813">
              <a:spcBef>
                <a:spcPts val="0"/>
              </a:spcBef>
              <a:buNone/>
            </a:pPr>
            <a:r>
              <a:rPr lang="en-US" sz="900" dirty="0"/>
              <a:t>In the 40s and 50s, computers were dedicated devices. IBM tailored the mainframe computers to each corporation. Corporations had no interest or need to exchange information with each other. Ford Motor Company had a computer that could handle automobile manufacturing cost tracking and American Airlines had a computer (SABER) that could handle airline reservations and billing. (Incidentally, SABER was an adaptation of the NORAD military computer system for tracking Soviet bombers to deliver nuclear weapons, which is similar to tracking airliners to deliver passengers. This happened because one of the IBM engineers who built the NORAD computer system was named Smith. He was sitting in an American Airlines plane next to another guy who was also named Smith and who was also the president of American Airlines. It was a long flight and by the time they got off the airplane, they had invented SABER. So you can see that Ford's computers were really different from airline computers.)   </a:t>
            </a:r>
          </a:p>
          <a:p>
            <a:pPr marL="0" indent="0" defTabSz="902813">
              <a:spcBef>
                <a:spcPts val="0"/>
              </a:spcBef>
              <a:buNone/>
            </a:pPr>
            <a:endParaRPr lang="en-US" sz="900" dirty="0"/>
          </a:p>
          <a:p>
            <a:pPr marL="0" indent="0" defTabSz="902813">
              <a:spcBef>
                <a:spcPts val="0"/>
              </a:spcBef>
              <a:buNone/>
            </a:pPr>
            <a:r>
              <a:rPr lang="en-US" sz="900" dirty="0"/>
              <a:t>Anyway.  In 1969, the US Department of Defense's nuclear weapons researchers began linking their computers to exchange research data and other information. This first, primitive network was called ARPANET. They developed a data standard called TCP/IP (Transmission Control Protocol/Internet Protocol) so that data could be translated between different types of computers and networks over different types of transmission systems, including telephone lines, radio, laser beam, satellites, and so on.  In 1985, the National Science Foundation (NSF) created six supercomputer centers around the US.  To give researchers access to these supercomputers, the NSF built the NSFNET network to link university and corporate researchers to these supercomputers. The network used a 56 kbps line: state of the art at the time. Today, a 56 kbps modem costs about $85. The university students used NSFNET for e-mail and Usenet newsgroups.  </a:t>
            </a:r>
          </a:p>
          <a:p>
            <a:pPr marL="0" indent="0" defTabSz="902813">
              <a:spcBef>
                <a:spcPts val="0"/>
              </a:spcBef>
              <a:buNone/>
            </a:pPr>
            <a:endParaRPr lang="en-US" sz="900" dirty="0"/>
          </a:p>
          <a:p>
            <a:pPr marL="0" indent="0" defTabSz="902813">
              <a:spcBef>
                <a:spcPts val="0"/>
              </a:spcBef>
              <a:buNone/>
            </a:pPr>
            <a:r>
              <a:rPr lang="en-US" sz="900" dirty="0"/>
              <a:t>In 1987, the NSF created the NSFNET backbone with a 1.544 mbps T-1 line. It linked 170 networks. IBM, MCI, and Merit co-operated to build a 24-hour operations center.  In 1988, the IBM, MCI, and Merit team built the first T-3 backbone.  In 1990, the IBM, MCI, and Merit team was spun off into Advanced Network and Services (ANS) which installed the first 45 mbps backbone.  Within two years, some 3,500 networks were connected through the NSFNET backbone.   In 1993, Sprint, MCI and other companies were building backbones. The NSF got out of the backbone business and began building NAP (Network Access Points) which were the connections between backbones.  In April 1995, the NSF backbone was shut down. Backbones are now built and operated by private companies, such as Sprint, MCI, and so on.</a:t>
            </a:r>
          </a:p>
          <a:p>
            <a:pPr marL="113234" indent="-113234" defTabSz="902813">
              <a:spcBef>
                <a:spcPts val="0"/>
              </a:spcBef>
              <a:buNone/>
            </a:pPr>
            <a:endParaRPr lang="en-US" sz="900" dirty="0"/>
          </a:p>
          <a:p>
            <a:pPr marL="0" indent="0" defTabSz="902813">
              <a:spcBef>
                <a:spcPts val="0"/>
              </a:spcBef>
              <a:buNone/>
            </a:pPr>
            <a:r>
              <a:rPr lang="en-US" sz="900" dirty="0"/>
              <a:t>This information has been updated with latest data from the Spring 1999 </a:t>
            </a:r>
            <a:r>
              <a:rPr lang="en-US" sz="900" dirty="0" err="1"/>
              <a:t>CommerceNet</a:t>
            </a:r>
            <a:r>
              <a:rPr lang="en-US" sz="900" dirty="0"/>
              <a:t>/Nielsen Internet Demographic Survey. The projected growth has been adjusted to reflect this new data.  As of 1999, there are 92.2 million Internet users over the age of 16 in US/Canada.  Since 1997, we see a 59% increase in Internet users.</a:t>
            </a:r>
          </a:p>
          <a:p>
            <a:pPr marL="113234" indent="-113234" defTabSz="902813">
              <a:spcBef>
                <a:spcPts val="0"/>
              </a:spcBef>
              <a:buNone/>
            </a:pPr>
            <a:endParaRPr lang="en-US" sz="9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10206"/>
            <a:ext cx="6843485" cy="5623155"/>
          </a:xfrm>
        </p:spPr>
        <p:txBody>
          <a:bodyPr wrap="square">
            <a:spAutoFit/>
          </a:bodyPr>
          <a:lstStyle/>
          <a:p>
            <a:pPr algn="just">
              <a:spcBef>
                <a:spcPts val="0"/>
              </a:spcBef>
            </a:pPr>
            <a:r>
              <a:rPr lang="en-US" sz="800" dirty="0">
                <a:latin typeface="+mn-lt"/>
                <a:cs typeface="Arial" pitchFamily="34" charset="0"/>
              </a:rPr>
              <a:t>National Institute of Standards and Technology (NIST)</a:t>
            </a:r>
          </a:p>
          <a:p>
            <a:pPr algn="just">
              <a:spcBef>
                <a:spcPts val="0"/>
              </a:spcBef>
              <a:buNone/>
            </a:pPr>
            <a:r>
              <a:rPr lang="en-US" sz="800" dirty="0">
                <a:latin typeface="+mn-lt"/>
                <a:cs typeface="Arial" pitchFamily="34" charset="0"/>
              </a:rPr>
              <a:t>http://www.nist.gov/index.html</a:t>
            </a:r>
          </a:p>
          <a:p>
            <a:pPr algn="just">
              <a:spcBef>
                <a:spcPts val="0"/>
              </a:spcBef>
            </a:pPr>
            <a:r>
              <a:rPr lang="en-US" sz="800" b="1" dirty="0">
                <a:latin typeface="+mn-lt"/>
                <a:cs typeface="Arial" pitchFamily="34" charset="0"/>
              </a:rPr>
              <a:t>Essential Characteristics:</a:t>
            </a:r>
            <a:endParaRPr lang="en-US" sz="800" dirty="0">
              <a:latin typeface="+mn-lt"/>
              <a:cs typeface="Arial" pitchFamily="34" charset="0"/>
            </a:endParaRPr>
          </a:p>
          <a:p>
            <a:pPr algn="just">
              <a:spcBef>
                <a:spcPts val="0"/>
              </a:spcBef>
            </a:pPr>
            <a:r>
              <a:rPr lang="en-US" sz="800" i="1" dirty="0">
                <a:latin typeface="+mn-lt"/>
                <a:cs typeface="Arial" pitchFamily="34" charset="0"/>
              </a:rPr>
              <a:t>On-demand self-service.</a:t>
            </a:r>
            <a:r>
              <a:rPr lang="en-US" sz="800" dirty="0">
                <a:latin typeface="+mn-lt"/>
                <a:cs typeface="Arial" pitchFamily="34" charset="0"/>
              </a:rPr>
              <a:t> A consumer can unilaterally provision computing capabilities, such as server time and network storage, as needed automatically without requiring human interaction with each service’s provider. </a:t>
            </a:r>
          </a:p>
          <a:p>
            <a:pPr algn="just">
              <a:spcBef>
                <a:spcPts val="0"/>
              </a:spcBef>
            </a:pPr>
            <a:r>
              <a:rPr lang="en-US" sz="800" i="1" dirty="0">
                <a:latin typeface="+mn-lt"/>
                <a:cs typeface="Arial" pitchFamily="34" charset="0"/>
              </a:rPr>
              <a:t>Broad network access.</a:t>
            </a:r>
            <a:r>
              <a:rPr lang="en-US" sz="800" dirty="0">
                <a:latin typeface="+mn-lt"/>
                <a:cs typeface="Arial" pitchFamily="34" charset="0"/>
              </a:rPr>
              <a:t> Capabilities are available over the network and accessed through standard mechanisms that promote use by heterogeneous thin or thick client platforms (e.g., mobile phones, laptops, and PDAs).</a:t>
            </a:r>
          </a:p>
          <a:p>
            <a:pPr algn="just">
              <a:spcBef>
                <a:spcPts val="0"/>
              </a:spcBef>
            </a:pPr>
            <a:r>
              <a:rPr lang="en-US" sz="800" i="1" dirty="0">
                <a:latin typeface="+mn-lt"/>
                <a:cs typeface="Arial" pitchFamily="34" charset="0"/>
              </a:rPr>
              <a:t>Resource pooling.</a:t>
            </a:r>
            <a:r>
              <a:rPr lang="en-US" sz="800" dirty="0">
                <a:latin typeface="+mn-lt"/>
                <a:cs typeface="Arial" pitchFamily="34" charset="0"/>
              </a:rPr>
              <a:t> 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network bandwidth, and virtual machines.</a:t>
            </a:r>
          </a:p>
          <a:p>
            <a:pPr algn="just">
              <a:spcBef>
                <a:spcPts val="0"/>
              </a:spcBef>
            </a:pPr>
            <a:r>
              <a:rPr lang="en-US" sz="800" i="1" dirty="0">
                <a:latin typeface="+mn-lt"/>
                <a:cs typeface="Arial" pitchFamily="34" charset="0"/>
              </a:rPr>
              <a:t>Rapid elasticity.</a:t>
            </a:r>
            <a:r>
              <a:rPr lang="en-US" sz="800" dirty="0">
                <a:latin typeface="+mn-lt"/>
                <a:cs typeface="Arial" pitchFamily="34" charset="0"/>
              </a:rPr>
              <a:t> Capabilities can be rapidly and elastically provisioned, in some cases automatically, to quickly scale out and rapidly released to quickly scale in. To the consumer, the capabilities available for provisioning often appear to be unlimited and can be purchased in any quantity at any time.</a:t>
            </a:r>
          </a:p>
          <a:p>
            <a:pPr algn="just">
              <a:spcBef>
                <a:spcPts val="0"/>
              </a:spcBef>
            </a:pPr>
            <a:r>
              <a:rPr lang="en-US" sz="800" i="1" dirty="0">
                <a:latin typeface="+mn-lt"/>
                <a:cs typeface="Arial" pitchFamily="34" charset="0"/>
              </a:rPr>
              <a:t>Measured Service.</a:t>
            </a:r>
            <a:r>
              <a:rPr lang="en-US" sz="800" dirty="0">
                <a:latin typeface="+mn-lt"/>
                <a:cs typeface="Arial" pitchFamily="34" charset="0"/>
              </a:rPr>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a:t>
            </a:r>
          </a:p>
          <a:p>
            <a:pPr algn="just">
              <a:spcBef>
                <a:spcPts val="0"/>
              </a:spcBef>
            </a:pPr>
            <a:r>
              <a:rPr lang="en-US" sz="800" b="1" dirty="0">
                <a:latin typeface="+mn-lt"/>
                <a:cs typeface="Arial" pitchFamily="34" charset="0"/>
              </a:rPr>
              <a:t>Service Models:</a:t>
            </a:r>
            <a:endParaRPr lang="en-US" sz="800" dirty="0">
              <a:latin typeface="+mn-lt"/>
              <a:cs typeface="Arial" pitchFamily="34" charset="0"/>
            </a:endParaRPr>
          </a:p>
          <a:p>
            <a:pPr algn="just">
              <a:spcBef>
                <a:spcPts val="0"/>
              </a:spcBef>
            </a:pPr>
            <a:r>
              <a:rPr lang="en-US" sz="800" i="1" dirty="0">
                <a:latin typeface="+mn-lt"/>
                <a:cs typeface="Arial" pitchFamily="34" charset="0"/>
              </a:rPr>
              <a:t>Cloud Software as a Service (SaaS).</a:t>
            </a:r>
            <a:r>
              <a:rPr lang="en-US" sz="800" dirty="0">
                <a:latin typeface="+mn-lt"/>
                <a:cs typeface="Arial" pitchFamily="34" charset="0"/>
              </a:rPr>
              <a:t> The capability provided to the consumer is to use the provider’s applications running on a cloud infrastructure. The applications are accessible from various client devices through a thin client interface such as a web browser (e.g., web-based email). The consumer does not manage or control the underlying cloud infrastructure including network, servers, operating systems, storage, or even individual application capabilities, with the possible exception of limited user-specific application configuration settings.</a:t>
            </a:r>
          </a:p>
          <a:p>
            <a:pPr algn="just">
              <a:spcBef>
                <a:spcPts val="0"/>
              </a:spcBef>
            </a:pPr>
            <a:r>
              <a:rPr lang="en-US" sz="800" i="1" dirty="0">
                <a:latin typeface="+mn-lt"/>
                <a:cs typeface="Arial" pitchFamily="34" charset="0"/>
              </a:rPr>
              <a:t>Cloud Platform as a Service (</a:t>
            </a:r>
            <a:r>
              <a:rPr lang="en-US" sz="800" i="1" dirty="0" err="1">
                <a:latin typeface="+mn-lt"/>
                <a:cs typeface="Arial" pitchFamily="34" charset="0"/>
              </a:rPr>
              <a:t>PaaS</a:t>
            </a:r>
            <a:r>
              <a:rPr lang="en-US" sz="800" i="1" dirty="0">
                <a:latin typeface="+mn-lt"/>
                <a:cs typeface="Arial" pitchFamily="34" charset="0"/>
              </a:rPr>
              <a:t>)</a:t>
            </a:r>
            <a:r>
              <a:rPr lang="en-US" sz="800" dirty="0">
                <a:latin typeface="+mn-lt"/>
                <a:cs typeface="Arial" pitchFamily="34" charset="0"/>
              </a:rPr>
              <a:t>. The capability provided to the consumer is to deploy onto the cloud infrastructure consumer-created or acquired applications created using programming languages and tools supported by the provider. The consumer does not manage or control the underlying cloud infrastructure including network, servers, operating systems, or storage, but has control over the deployed applications and possibly application hosting environment configurations.</a:t>
            </a:r>
          </a:p>
          <a:p>
            <a:pPr algn="just">
              <a:spcBef>
                <a:spcPts val="0"/>
              </a:spcBef>
            </a:pPr>
            <a:r>
              <a:rPr lang="en-US" sz="800" i="1" dirty="0">
                <a:latin typeface="+mn-lt"/>
                <a:cs typeface="Arial" pitchFamily="34" charset="0"/>
              </a:rPr>
              <a:t>Cloud Infrastructure as a Service (</a:t>
            </a:r>
            <a:r>
              <a:rPr lang="en-US" sz="800" i="1" dirty="0" err="1">
                <a:latin typeface="+mn-lt"/>
                <a:cs typeface="Arial" pitchFamily="34" charset="0"/>
              </a:rPr>
              <a:t>IaaS</a:t>
            </a:r>
            <a:r>
              <a:rPr lang="en-US" sz="800" i="1" dirty="0">
                <a:latin typeface="+mn-lt"/>
                <a:cs typeface="Arial" pitchFamily="34" charset="0"/>
              </a:rPr>
              <a:t>). </a:t>
            </a:r>
            <a:r>
              <a:rPr lang="en-US" sz="800" dirty="0">
                <a:latin typeface="+mn-lt"/>
                <a:cs typeface="Arial" pitchFamily="34" charset="0"/>
              </a:rPr>
              <a:t>The capability provided to the consumer is to provision processing, storage, networks, and other fundamental computing resources where the consumer is able to deploy and run arbitrary software, which can include operating systems and applications. The consumer does not manage or control the underlying cloud infrastructure but has control over operating systems, storage, deployed applications, and possibly limited control of select networking components (e.g., host firewalls).</a:t>
            </a:r>
          </a:p>
          <a:p>
            <a:pPr algn="just">
              <a:spcBef>
                <a:spcPts val="0"/>
              </a:spcBef>
            </a:pPr>
            <a:r>
              <a:rPr lang="en-US" sz="800" b="1" dirty="0">
                <a:latin typeface="+mn-lt"/>
                <a:cs typeface="Arial" pitchFamily="34" charset="0"/>
              </a:rPr>
              <a:t>Deployment Models:</a:t>
            </a:r>
            <a:endParaRPr lang="en-US" sz="800" dirty="0">
              <a:latin typeface="+mn-lt"/>
              <a:cs typeface="Arial" pitchFamily="34" charset="0"/>
            </a:endParaRPr>
          </a:p>
          <a:p>
            <a:pPr algn="just">
              <a:spcBef>
                <a:spcPts val="0"/>
              </a:spcBef>
            </a:pPr>
            <a:r>
              <a:rPr lang="en-US" sz="800" i="1" dirty="0">
                <a:latin typeface="+mn-lt"/>
                <a:cs typeface="Arial" pitchFamily="34" charset="0"/>
              </a:rPr>
              <a:t>Private cloud. </a:t>
            </a:r>
            <a:r>
              <a:rPr lang="en-US" sz="800" dirty="0">
                <a:latin typeface="+mn-lt"/>
                <a:cs typeface="Arial" pitchFamily="34" charset="0"/>
              </a:rPr>
              <a:t>The cloud infrastructure is operated solely for an organization. It may be managed by the organization or a third party and may exist on premise or off premise.</a:t>
            </a:r>
          </a:p>
          <a:p>
            <a:pPr algn="just">
              <a:spcBef>
                <a:spcPts val="0"/>
              </a:spcBef>
            </a:pPr>
            <a:r>
              <a:rPr lang="en-US" sz="800" i="1" dirty="0">
                <a:latin typeface="+mn-lt"/>
                <a:cs typeface="Arial" pitchFamily="34" charset="0"/>
              </a:rPr>
              <a:t>Community cloud.</a:t>
            </a:r>
            <a:r>
              <a:rPr lang="en-US" sz="800" dirty="0">
                <a:latin typeface="+mn-lt"/>
                <a:cs typeface="Arial" pitchFamily="34" charset="0"/>
              </a:rPr>
              <a:t> The cloud infrastructure is shared by several organizations and supports a specific community that has shared concerns (e.g., mission, security requirements, policy, and compliance considerations). It may be managed by the organizations or a third party and may exist on premise or off premise.</a:t>
            </a:r>
          </a:p>
          <a:p>
            <a:pPr algn="just">
              <a:spcBef>
                <a:spcPts val="0"/>
              </a:spcBef>
            </a:pPr>
            <a:r>
              <a:rPr lang="en-US" sz="800" i="1" dirty="0">
                <a:latin typeface="+mn-lt"/>
                <a:cs typeface="Arial" pitchFamily="34" charset="0"/>
              </a:rPr>
              <a:t>Public cloud. </a:t>
            </a:r>
            <a:r>
              <a:rPr lang="en-US" sz="800" dirty="0">
                <a:latin typeface="+mn-lt"/>
                <a:cs typeface="Arial" pitchFamily="34" charset="0"/>
              </a:rPr>
              <a:t>The cloud infrastructure is made available to the general public or a large industry group and is owned by an organization selling cloud services.</a:t>
            </a:r>
          </a:p>
          <a:p>
            <a:pPr algn="just">
              <a:spcBef>
                <a:spcPts val="0"/>
              </a:spcBef>
            </a:pPr>
            <a:r>
              <a:rPr lang="en-US" sz="800" i="1" dirty="0">
                <a:latin typeface="+mn-lt"/>
                <a:cs typeface="Arial" pitchFamily="34" charset="0"/>
              </a:rPr>
              <a:t>Hybrid cloud</a:t>
            </a:r>
            <a:r>
              <a:rPr lang="en-US" sz="800" dirty="0">
                <a:latin typeface="+mn-lt"/>
                <a:cs typeface="Arial" pitchFamily="34" charset="0"/>
              </a:rPr>
              <a:t>. The cloud infrastructure is a composition of two or more clouds (private, community, or public) that remain unique entities but are bound together by standardized or proprietary technology that enables data and application portability (e.g., cloud bursting for load-balancing between clouds).</a:t>
            </a:r>
          </a:p>
          <a:p>
            <a:pPr algn="just">
              <a:spcBef>
                <a:spcPts val="0"/>
              </a:spcBef>
            </a:pPr>
            <a:r>
              <a:rPr lang="en-US" sz="800" dirty="0">
                <a:latin typeface="+mn-lt"/>
                <a:cs typeface="Arial" pitchFamily="34" charset="0"/>
              </a:rPr>
              <a:t>Note: Cloud software takes full advantage of the cloud paradigm by being service oriented with a focus on statelessness, low coupling, modularity, and semantic interoperability.</a:t>
            </a:r>
          </a:p>
          <a:p>
            <a:pPr algn="just">
              <a:spcBef>
                <a:spcPts val="0"/>
              </a:spcBef>
              <a:buNone/>
            </a:pPr>
            <a:endParaRPr lang="en-US" sz="800" dirty="0">
              <a:latin typeface="+mn-lt"/>
              <a:cs typeface="Arial" pitchFamily="34" charset="0"/>
            </a:endParaRPr>
          </a:p>
          <a:p>
            <a:pPr marL="0" indent="0" algn="just">
              <a:spcBef>
                <a:spcPts val="0"/>
              </a:spcBef>
              <a:buNone/>
            </a:pPr>
            <a:r>
              <a:rPr lang="en-US" sz="800" b="1" dirty="0">
                <a:latin typeface="+mn-lt"/>
              </a:rPr>
              <a:t>Wikipedia definition of </a:t>
            </a:r>
            <a:r>
              <a:rPr lang="en-US" sz="800" b="1" dirty="0">
                <a:latin typeface="+mn-lt"/>
                <a:hlinkClick r:id="rId3"/>
              </a:rPr>
              <a:t>cloud computing</a:t>
            </a:r>
            <a:r>
              <a:rPr lang="en-US" sz="800" b="1" dirty="0">
                <a:latin typeface="+mn-lt"/>
              </a:rPr>
              <a:t>:</a:t>
            </a:r>
            <a:endParaRPr lang="en-US" sz="800" dirty="0">
              <a:latin typeface="+mn-lt"/>
            </a:endParaRPr>
          </a:p>
          <a:p>
            <a:pPr algn="just">
              <a:spcBef>
                <a:spcPts val="0"/>
              </a:spcBef>
            </a:pPr>
            <a:r>
              <a:rPr lang="en-US" sz="800" dirty="0">
                <a:latin typeface="+mn-lt"/>
              </a:rPr>
              <a:t>"Cloud computing is the delivery of computing as a service rather than a product, whereby shared resources, software and information are provided to computers and other devices as a utility (like the electricity grid) over a network (typically the Internet)."</a:t>
            </a:r>
          </a:p>
          <a:p>
            <a:pPr algn="just">
              <a:spcBef>
                <a:spcPts val="0"/>
              </a:spcBef>
              <a:buNone/>
            </a:pPr>
            <a:endParaRPr lang="en-US" sz="800" dirty="0">
              <a:latin typeface="+mn-lt"/>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0743" y="4648200"/>
            <a:ext cx="6181036" cy="1117306"/>
          </a:xfrm>
        </p:spPr>
        <p:txBody>
          <a:bodyPr wrap="square">
            <a:spAutoFit/>
          </a:bodyPr>
          <a:lstStyle/>
          <a:p>
            <a:pPr marL="111704" indent="-111704" defTabSz="887511">
              <a:defRPr/>
            </a:pPr>
            <a:r>
              <a:rPr lang="en-GB" baseline="0" dirty="0" smtClean="0">
                <a:solidFill>
                  <a:schemeClr val="tx1"/>
                </a:solidFill>
                <a:uFillTx/>
              </a:rPr>
              <a:t>http://csrc.nist.gov/groups/SNS/cloud-computing/cloud-computing-v26.ppt </a:t>
            </a:r>
          </a:p>
          <a:p>
            <a:pPr marL="111704" indent="-111704" defTabSz="887511">
              <a:defRPr/>
            </a:pPr>
            <a:r>
              <a:rPr lang="en-US" baseline="0" dirty="0" smtClean="0">
                <a:solidFill>
                  <a:schemeClr val="tx1"/>
                </a:solidFill>
                <a:uFillTx/>
              </a:rPr>
              <a:t>The term "cloud" is used as a metaphor for the Internet, based on the cloud drawing used in the past to represent the telephone network, and later to depict the Internet in computer network diagrams as an abstraction of the underlying infrastructure it represents.</a:t>
            </a:r>
            <a:endParaRPr lang="en-GB" baseline="0" dirty="0" smtClean="0">
              <a:solidFill>
                <a:schemeClr val="tx1"/>
              </a:solidFill>
              <a:uFillTx/>
            </a:endParaRPr>
          </a:p>
          <a:p>
            <a:pPr marL="111704" indent="-111704" defTabSz="887511">
              <a:defRPr/>
            </a:pPr>
            <a:endParaRPr lang="en-GB" baseline="0" dirty="0" smtClean="0">
              <a:solidFill>
                <a:schemeClr val="tx1"/>
              </a:solidFill>
              <a:uFillTx/>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41</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869" y="4424264"/>
            <a:ext cx="5592788" cy="3710086"/>
          </a:xfrm>
        </p:spPr>
        <p:txBody>
          <a:bodyPr wrap="square">
            <a:normAutofit/>
          </a:bodyPr>
          <a:lstStyle/>
          <a:p>
            <a:pPr marL="111704" indent="-111704" defTabSz="887511">
              <a:defRPr/>
            </a:pPr>
            <a:r>
              <a:rPr lang="en-US" i="1" dirty="0"/>
              <a:t>Resource pooling.</a:t>
            </a:r>
            <a:r>
              <a:rPr lang="en-US" dirty="0"/>
              <a:t>   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network bandwidth, and virtual machines.</a:t>
            </a:r>
          </a:p>
          <a:p>
            <a:endParaRPr lang="en-US" dirty="0"/>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869" y="4424264"/>
            <a:ext cx="5314598" cy="3225899"/>
          </a:xfrm>
        </p:spPr>
        <p:txBody>
          <a:bodyPr wrap="square">
            <a:normAutofit/>
          </a:bodyPr>
          <a:lstStyle/>
          <a:p>
            <a:pPr marL="111704" indent="-111704" defTabSz="887511">
              <a:defRPr/>
            </a:pPr>
            <a:r>
              <a:rPr lang="en-US" i="1" dirty="0"/>
              <a:t>Broad </a:t>
            </a:r>
            <a:r>
              <a:rPr lang="en-US" i="1" dirty="0" smtClean="0"/>
              <a:t>Network </a:t>
            </a:r>
            <a:r>
              <a:rPr lang="en-US" i="1" dirty="0"/>
              <a:t>A</a:t>
            </a:r>
            <a:r>
              <a:rPr lang="en-US" i="1" dirty="0" smtClean="0"/>
              <a:t>ccess</a:t>
            </a:r>
            <a:r>
              <a:rPr lang="en-US" i="1" dirty="0"/>
              <a:t>.</a:t>
            </a:r>
            <a:r>
              <a:rPr lang="en-US" dirty="0"/>
              <a:t> Capabilities are available over the network and accessed through standard mechanisms that promote use by heterogeneous thin or thick client platforms (e.g., mobile phones, laptops, and PDAs).</a:t>
            </a:r>
          </a:p>
          <a:p>
            <a:r>
              <a:rPr lang="en-US" dirty="0" smtClean="0"/>
              <a:t>Private and public network access to cloud resources</a:t>
            </a:r>
          </a:p>
          <a:p>
            <a:r>
              <a:rPr lang="en-US" dirty="0" smtClean="0"/>
              <a:t>Representational</a:t>
            </a:r>
            <a:r>
              <a:rPr lang="en-US" baseline="0" dirty="0" smtClean="0"/>
              <a:t> State Transfer (REST) web services and Service Oriented Architectures (SOA) </a:t>
            </a:r>
          </a:p>
          <a:p>
            <a:r>
              <a:rPr lang="en-US" dirty="0" smtClean="0"/>
              <a:t>Representational State Transfer (REST) is a style of software architecture for distributed hypermedia systems such as the World Wide Web</a:t>
            </a:r>
            <a:endParaRPr lang="en-US" dirty="0"/>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870" y="4424266"/>
            <a:ext cx="4758216" cy="2576167"/>
          </a:xfrm>
        </p:spPr>
        <p:txBody>
          <a:bodyPr wrap="square">
            <a:spAutoFit/>
          </a:bodyPr>
          <a:lstStyle/>
          <a:p>
            <a:pPr marL="0" indent="0">
              <a:buNone/>
            </a:pPr>
            <a:r>
              <a:rPr lang="en-US" b="1" i="1" dirty="0" smtClean="0"/>
              <a:t>Pay-per-use:</a:t>
            </a:r>
            <a:endParaRPr lang="en-US" b="1" dirty="0" smtClean="0"/>
          </a:p>
          <a:p>
            <a:pPr lvl="1"/>
            <a:r>
              <a:rPr lang="en-US" dirty="0" smtClean="0"/>
              <a:t>You pay for cloud services only when you use them, either for the short term (for example, for CPU time) or for a longer duration (for example, for cloud-based storage or vault services).</a:t>
            </a:r>
          </a:p>
          <a:p>
            <a:pPr marL="0" indent="0">
              <a:buNone/>
            </a:pPr>
            <a:r>
              <a:rPr lang="en-US" b="1" i="1" dirty="0" smtClean="0"/>
              <a:t>On demand:</a:t>
            </a:r>
            <a:r>
              <a:rPr lang="en-US" b="1" dirty="0" smtClean="0"/>
              <a:t> </a:t>
            </a:r>
          </a:p>
          <a:p>
            <a:pPr lvl="1"/>
            <a:r>
              <a:rPr lang="en-US" dirty="0" smtClean="0"/>
              <a:t>Because you invoke cloud services only when you need them, they are not permanent parts of your IT infrastructure—a significant advantage for cloud use as opposed to internal IT services. With cloud services there is no need to have dedicated resources waiting to be used, as is the case with internal services.</a:t>
            </a:r>
          </a:p>
          <a:p>
            <a:pPr lvl="0">
              <a:buNone/>
            </a:pPr>
            <a:endParaRPr lang="en-US" dirty="0" smtClean="0"/>
          </a:p>
          <a:p>
            <a:endParaRPr lang="en-US" dirty="0"/>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658" y="4164013"/>
            <a:ext cx="5592787" cy="5069157"/>
          </a:xfrm>
        </p:spPr>
        <p:txBody>
          <a:bodyPr wrap="square">
            <a:spAutoFit/>
          </a:bodyPr>
          <a:lstStyle/>
          <a:p>
            <a:pPr marL="111704" lvl="1" indent="-111704" defTabSz="887511">
              <a:defRPr/>
            </a:pPr>
            <a:r>
              <a:rPr lang="en-US" dirty="0" smtClean="0"/>
              <a:t>Cloud computing gives you the ability to expand and reduce resources according to your specific service requirement. For example, you may need a large number of server resources for the duration of a specific task. You can then release these server resources after you complete your task.</a:t>
            </a:r>
          </a:p>
          <a:p>
            <a:pPr marL="0" indent="0">
              <a:buNone/>
            </a:pPr>
            <a:r>
              <a:rPr lang="en-US" b="1" i="1" dirty="0" smtClean="0"/>
              <a:t>Resiliency:</a:t>
            </a:r>
            <a:r>
              <a:rPr lang="en-US" b="1" dirty="0" smtClean="0"/>
              <a:t> </a:t>
            </a:r>
          </a:p>
          <a:p>
            <a:pPr lvl="0"/>
            <a:r>
              <a:rPr lang="en-US" dirty="0" smtClean="0"/>
              <a:t>The resiliency of a cloud service offering can completely isolate the failure of server and storage resources from cloud users. Work is migrated to a different physical resource in the cloud with or without user awareness and intervention.</a:t>
            </a:r>
          </a:p>
          <a:p>
            <a:pPr marL="0" indent="0">
              <a:buNone/>
            </a:pPr>
            <a:r>
              <a:rPr lang="en-US" b="1" i="1" dirty="0" smtClean="0"/>
              <a:t>Workload movement:</a:t>
            </a:r>
            <a:r>
              <a:rPr lang="en-US" b="1" dirty="0" smtClean="0"/>
              <a:t> </a:t>
            </a:r>
          </a:p>
          <a:p>
            <a:pPr lvl="0"/>
            <a:r>
              <a:rPr lang="en-US" dirty="0" smtClean="0"/>
              <a:t>This characteristic is related to resiliency and cost considerations. Here, cloud-computing providers can migrate workloads across servers—both inside the data center and across data centers (even in a different geographic area). This migration might be necessitated by cost (less expensive to run a workload in a data center in another country based on time of day or power requirements) or efficiency considerations (for example, network bandwidth). A third reason could be regulatory considerations for certain types of workloads.</a:t>
            </a:r>
          </a:p>
          <a:p>
            <a:pPr lvl="0">
              <a:buNone/>
            </a:pPr>
            <a:endParaRPr lang="en-US" dirty="0" smtClean="0"/>
          </a:p>
          <a:p>
            <a:pPr marL="0" indent="0">
              <a:buNone/>
            </a:pPr>
            <a:r>
              <a:rPr lang="en-US" b="1" i="1" dirty="0" smtClean="0"/>
              <a:t>Multi-Tenancy:</a:t>
            </a:r>
            <a:r>
              <a:rPr lang="en-US" b="1" dirty="0" smtClean="0"/>
              <a:t> </a:t>
            </a:r>
          </a:p>
          <a:p>
            <a:pPr lvl="0"/>
            <a:r>
              <a:rPr lang="en-US" dirty="0" smtClean="0"/>
              <a:t>Public cloud services providers often can host the cloud services for multiple users within the same infrastructure. Server and storage isolation may be physical or virtual—depending upon the specific user requirements.</a:t>
            </a:r>
          </a:p>
          <a:p>
            <a:pPr lvl="0">
              <a:buNone/>
            </a:pPr>
            <a:endParaRPr lang="en-US" dirty="0" smtClean="0"/>
          </a:p>
          <a:p>
            <a:pPr marL="111704" lvl="1" indent="-111704" defTabSz="887511">
              <a:defRPr/>
            </a:pPr>
            <a:endParaRPr lang="en-US" dirty="0" smtClean="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xfrm>
            <a:off x="556381" y="4424264"/>
            <a:ext cx="6149219" cy="3136320"/>
          </a:xfrm>
          <a:noFill/>
          <a:ln/>
        </p:spPr>
        <p:txBody>
          <a:bodyPr wrap="square"/>
          <a:lstStyle/>
          <a:p>
            <a:pPr lvl="0"/>
            <a:r>
              <a:rPr lang="en-US" sz="1200" smtClean="0">
                <a:latin typeface="+mn-lt"/>
              </a:rPr>
              <a:t>http://www.datacenterknowledge.com/special-report-the-worlds-largest-data-centers/largest-data-centers-io-data-centers-microsoft</a:t>
            </a:r>
          </a:p>
          <a:p>
            <a:pPr lvl="0"/>
            <a:r>
              <a:rPr lang="en-US" sz="1200" dirty="0" smtClean="0">
                <a:latin typeface="+mn-lt"/>
              </a:rPr>
              <a:t>https://storageservers.wordpress.com/2013/07/17/facts-and-stats-of-worlds-largest-data-centers/</a:t>
            </a:r>
          </a:p>
          <a:p>
            <a:pPr lvl="1"/>
            <a:r>
              <a:rPr lang="en-US" sz="1200" dirty="0" smtClean="0">
                <a:latin typeface="+mn-lt"/>
              </a:rPr>
              <a:t>Google – Million plus servers globally</a:t>
            </a:r>
          </a:p>
          <a:p>
            <a:pPr lvl="1"/>
            <a:r>
              <a:rPr lang="en-US" sz="1200" dirty="0" smtClean="0">
                <a:latin typeface="+mn-lt"/>
              </a:rPr>
              <a:t>Facebook</a:t>
            </a:r>
          </a:p>
          <a:p>
            <a:pPr lvl="1"/>
            <a:r>
              <a:rPr lang="en-US" sz="1200" dirty="0" smtClean="0">
                <a:latin typeface="+mn-lt"/>
              </a:rPr>
              <a:t>Amazon</a:t>
            </a:r>
          </a:p>
          <a:p>
            <a:pPr lvl="0"/>
            <a:r>
              <a:rPr lang="en-US" sz="1200" dirty="0" smtClean="0">
                <a:latin typeface="+mn-lt"/>
              </a:rPr>
              <a:t>Cloud </a:t>
            </a:r>
            <a:r>
              <a:rPr lang="en-US" sz="1200" dirty="0">
                <a:latin typeface="+mn-lt"/>
              </a:rPr>
              <a:t>computing systems are BIG</a:t>
            </a:r>
          </a:p>
          <a:p>
            <a:pPr lvl="1"/>
            <a:r>
              <a:rPr lang="en-US" sz="1200" b="1" u="sng" dirty="0">
                <a:latin typeface="+mn-lt"/>
              </a:rPr>
              <a:t>One</a:t>
            </a:r>
            <a:r>
              <a:rPr lang="en-US" sz="1200" dirty="0">
                <a:latin typeface="+mn-lt"/>
              </a:rPr>
              <a:t> Microsoft data center is 12x the size of a football field</a:t>
            </a:r>
          </a:p>
          <a:p>
            <a:pPr lvl="1"/>
            <a:r>
              <a:rPr lang="en-US" sz="1200" dirty="0">
                <a:latin typeface="+mn-lt"/>
              </a:rPr>
              <a:t>Entirely packed with “containers” full of computers</a:t>
            </a:r>
          </a:p>
          <a:p>
            <a:pPr lvl="0"/>
            <a:r>
              <a:rPr lang="en-US" sz="1200" dirty="0">
                <a:latin typeface="+mn-lt"/>
              </a:rPr>
              <a:t>A single system like this may have more horsepower than all the worlds supercomputers combined!</a:t>
            </a:r>
          </a:p>
          <a:p>
            <a:endParaRPr lang="en-US" sz="1200" dirty="0" smtClean="0">
              <a:latin typeface="+mn-lt"/>
            </a:endParaRPr>
          </a:p>
          <a:p>
            <a:r>
              <a:rPr lang="en-US" sz="1200" dirty="0" smtClean="0">
                <a:latin typeface="+mn-lt"/>
              </a:rPr>
              <a:t>Deploy infrastructure with a mouse or API</a:t>
            </a:r>
          </a:p>
          <a:p>
            <a:pPr lvl="1"/>
            <a:r>
              <a:rPr lang="en-US" sz="1200" dirty="0" smtClean="0">
                <a:latin typeface="+mn-lt"/>
              </a:rPr>
              <a:t>No cabling, screwdrivers, racking, </a:t>
            </a:r>
            <a:r>
              <a:rPr lang="en-US" sz="1200" dirty="0" err="1" smtClean="0">
                <a:latin typeface="+mn-lt"/>
              </a:rPr>
              <a:t>unboxing</a:t>
            </a:r>
            <a:r>
              <a:rPr lang="en-US" sz="1200" dirty="0" smtClean="0">
                <a:latin typeface="+mn-lt"/>
              </a:rPr>
              <a:t>, buying</a:t>
            </a:r>
          </a:p>
          <a:p>
            <a:pPr lvl="1"/>
            <a:r>
              <a:rPr lang="en-US" sz="1200" dirty="0" smtClean="0">
                <a:latin typeface="+mn-lt"/>
              </a:rPr>
              <a:t>Middle of the night</a:t>
            </a:r>
          </a:p>
          <a:p>
            <a:pPr lvl="1"/>
            <a:r>
              <a:rPr lang="en-US" sz="1200" dirty="0" smtClean="0">
                <a:latin typeface="+mn-lt"/>
              </a:rPr>
              <a:t>Do it yourself remotely from anywhere anytime</a:t>
            </a:r>
          </a:p>
        </p:txBody>
      </p:sp>
      <p:sp>
        <p:nvSpPr>
          <p:cNvPr id="47108" name="Slide Number Placeholder 3"/>
          <p:cNvSpPr>
            <a:spLocks noGrp="1"/>
          </p:cNvSpPr>
          <p:nvPr>
            <p:ph type="sldNum" sz="quarter" idx="5"/>
          </p:nvPr>
        </p:nvSpPr>
        <p:spPr>
          <a:xfrm>
            <a:off x="6699626" y="9040663"/>
            <a:ext cx="336275" cy="267842"/>
          </a:xfrm>
        </p:spPr>
        <p:txBody>
          <a:bodyPr/>
          <a:lstStyle/>
          <a:p>
            <a:pPr>
              <a:defRPr/>
            </a:pPr>
            <a:fld id="{19A300A6-3917-4E05-9FF2-C6B72CAF0064}" type="slidenum">
              <a:rPr lang="en-US" smtClean="0">
                <a:latin typeface="Arial" pitchFamily="34" charset="0"/>
              </a:rPr>
              <a:pPr>
                <a:defRPr/>
              </a:pPr>
              <a:t>46</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870" y="4424264"/>
            <a:ext cx="4980768" cy="2838549"/>
          </a:xfrm>
        </p:spPr>
        <p:txBody>
          <a:bodyPr wrap="square">
            <a:normAutofit/>
          </a:bodyPr>
          <a:lstStyle/>
          <a:p>
            <a:pPr marL="111704" indent="-111704" defTabSz="887511">
              <a:defRPr/>
            </a:pPr>
            <a:r>
              <a:rPr lang="en-US" b="1" i="1" dirty="0">
                <a:latin typeface="+mn-lt"/>
              </a:rPr>
              <a:t>Measured Service.</a:t>
            </a:r>
            <a:r>
              <a:rPr lang="en-US" b="1" dirty="0">
                <a:latin typeface="+mn-lt"/>
              </a:rPr>
              <a:t>   </a:t>
            </a:r>
            <a:r>
              <a:rPr lang="en-US" dirty="0">
                <a:latin typeface="+mn-lt"/>
              </a:rPr>
              <a:t>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a:t>
            </a:r>
          </a:p>
          <a:p>
            <a:endParaRPr lang="en-US" dirty="0">
              <a:latin typeface="+mn-lt"/>
            </a:endParaRPr>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xfrm>
            <a:off x="105157" y="4745040"/>
            <a:ext cx="6600443" cy="2853165"/>
          </a:xfrm>
          <a:noFill/>
          <a:ln/>
        </p:spPr>
        <p:txBody>
          <a:bodyPr wrap="square"/>
          <a:lstStyle/>
          <a:p>
            <a:pPr marL="0">
              <a:spcBef>
                <a:spcPts val="0"/>
              </a:spcBef>
              <a:buNone/>
            </a:pPr>
            <a:r>
              <a:rPr lang="en-US" b="1" dirty="0">
                <a:latin typeface="+mn-lt"/>
                <a:cs typeface="Arial" pitchFamily="34" charset="0"/>
              </a:rPr>
              <a:t>Almost like OSI Reference Model.</a:t>
            </a:r>
          </a:p>
          <a:p>
            <a:pPr marL="0">
              <a:spcBef>
                <a:spcPts val="0"/>
              </a:spcBef>
              <a:buNone/>
            </a:pPr>
            <a:r>
              <a:rPr lang="en-US" b="1" dirty="0" err="1" smtClean="0">
                <a:latin typeface="+mn-lt"/>
                <a:cs typeface="Arial" pitchFamily="34" charset="0"/>
              </a:rPr>
              <a:t>SaaS</a:t>
            </a:r>
            <a:r>
              <a:rPr lang="en-US" b="1" dirty="0" smtClean="0">
                <a:latin typeface="+mn-lt"/>
                <a:cs typeface="Arial" pitchFamily="34" charset="0"/>
              </a:rPr>
              <a:t>:  Software as a Service</a:t>
            </a:r>
          </a:p>
          <a:p>
            <a:pPr marL="0" lvl="1">
              <a:spcBef>
                <a:spcPts val="0"/>
              </a:spcBef>
            </a:pPr>
            <a:r>
              <a:rPr lang="en-US" dirty="0" smtClean="0">
                <a:latin typeface="+mn-lt"/>
                <a:cs typeface="Arial" pitchFamily="34" charset="0"/>
              </a:rPr>
              <a:t>Consumer uses provider’s applications running on provider's cloud infrastructure</a:t>
            </a:r>
          </a:p>
          <a:p>
            <a:pPr marL="0" lvl="1">
              <a:spcBef>
                <a:spcPts val="0"/>
              </a:spcBef>
            </a:pPr>
            <a:r>
              <a:rPr lang="en-US" dirty="0" smtClean="0">
                <a:latin typeface="+mn-lt"/>
                <a:cs typeface="Arial" pitchFamily="34" charset="0"/>
              </a:rPr>
              <a:t>Delivery of computer infrastructure (typically a platform virtualization environment) as a service</a:t>
            </a:r>
          </a:p>
          <a:p>
            <a:pPr marL="0">
              <a:spcBef>
                <a:spcPts val="0"/>
              </a:spcBef>
              <a:buNone/>
            </a:pPr>
            <a:endParaRPr lang="en-US" b="1" dirty="0" smtClean="0">
              <a:latin typeface="+mn-lt"/>
              <a:cs typeface="Arial" pitchFamily="34" charset="0"/>
            </a:endParaRPr>
          </a:p>
          <a:p>
            <a:pPr marL="0">
              <a:spcBef>
                <a:spcPts val="0"/>
              </a:spcBef>
              <a:buNone/>
            </a:pPr>
            <a:r>
              <a:rPr lang="en-US" b="1" dirty="0" err="1" smtClean="0">
                <a:latin typeface="+mn-lt"/>
                <a:cs typeface="Arial" pitchFamily="34" charset="0"/>
              </a:rPr>
              <a:t>PaaS</a:t>
            </a:r>
            <a:r>
              <a:rPr lang="en-US" b="1" dirty="0" smtClean="0">
                <a:latin typeface="+mn-lt"/>
                <a:cs typeface="Arial" pitchFamily="34" charset="0"/>
              </a:rPr>
              <a:t>:  Platform as a Service</a:t>
            </a:r>
          </a:p>
          <a:p>
            <a:pPr marL="0" lvl="1">
              <a:spcBef>
                <a:spcPts val="0"/>
              </a:spcBef>
            </a:pPr>
            <a:r>
              <a:rPr lang="en-US" dirty="0" smtClean="0">
                <a:latin typeface="+mn-lt"/>
                <a:cs typeface="Arial" pitchFamily="34" charset="0"/>
              </a:rPr>
              <a:t>Consumer can create custom applications using programming tools supported by the provider and deploy them onto the provider's cloud infrastructure</a:t>
            </a:r>
          </a:p>
          <a:p>
            <a:pPr marL="0" lvl="1">
              <a:spcBef>
                <a:spcPts val="0"/>
              </a:spcBef>
            </a:pPr>
            <a:r>
              <a:rPr lang="en-US" dirty="0" smtClean="0">
                <a:latin typeface="+mn-lt"/>
                <a:cs typeface="Arial" pitchFamily="34" charset="0"/>
              </a:rPr>
              <a:t>Delivery of computing platform &amp; solution stack as a service</a:t>
            </a:r>
          </a:p>
          <a:p>
            <a:pPr marL="0">
              <a:spcBef>
                <a:spcPts val="0"/>
              </a:spcBef>
              <a:buNone/>
            </a:pPr>
            <a:endParaRPr lang="en-US" b="1" dirty="0" smtClean="0">
              <a:latin typeface="+mn-lt"/>
              <a:cs typeface="Arial" pitchFamily="34" charset="0"/>
            </a:endParaRPr>
          </a:p>
          <a:p>
            <a:pPr marL="0">
              <a:spcBef>
                <a:spcPts val="0"/>
              </a:spcBef>
              <a:buNone/>
            </a:pPr>
            <a:r>
              <a:rPr lang="en-US" b="1" dirty="0" err="1" smtClean="0">
                <a:latin typeface="+mn-lt"/>
                <a:cs typeface="Arial" pitchFamily="34" charset="0"/>
              </a:rPr>
              <a:t>IaaS</a:t>
            </a:r>
            <a:r>
              <a:rPr lang="en-US" b="1" dirty="0">
                <a:latin typeface="+mn-lt"/>
                <a:cs typeface="Arial" pitchFamily="34" charset="0"/>
              </a:rPr>
              <a:t>:  Infrastructure as a Service</a:t>
            </a:r>
          </a:p>
          <a:p>
            <a:pPr marL="0" lvl="1">
              <a:spcBef>
                <a:spcPts val="0"/>
              </a:spcBef>
            </a:pPr>
            <a:r>
              <a:rPr lang="en-US" dirty="0">
                <a:latin typeface="+mn-lt"/>
                <a:cs typeface="Arial" pitchFamily="34" charset="0"/>
              </a:rPr>
              <a:t>Consumer can provision computing resources within provider's infrastructure upon which they can deploy and run arbitrary software, including OS and </a:t>
            </a:r>
            <a:r>
              <a:rPr lang="en-US" dirty="0" smtClean="0">
                <a:latin typeface="+mn-lt"/>
                <a:cs typeface="Arial" pitchFamily="34" charset="0"/>
              </a:rPr>
              <a:t>applications</a:t>
            </a:r>
            <a:endParaRPr lang="en-US" dirty="0">
              <a:latin typeface="+mn-lt"/>
              <a:cs typeface="Arial" pitchFamily="34" charset="0"/>
            </a:endParaRPr>
          </a:p>
          <a:p>
            <a:pPr marL="0" lvl="1">
              <a:spcBef>
                <a:spcPts val="0"/>
              </a:spcBef>
            </a:pPr>
            <a:r>
              <a:rPr lang="en-US" dirty="0">
                <a:latin typeface="+mn-lt"/>
                <a:cs typeface="Arial" pitchFamily="34" charset="0"/>
              </a:rPr>
              <a:t>Software deployment model whereby a provider licenses an application to customers for use as a service on demand</a:t>
            </a:r>
            <a:r>
              <a:rPr lang="en-US" b="1" dirty="0">
                <a:latin typeface="+mn-lt"/>
                <a:cs typeface="Arial" pitchFamily="34" charset="0"/>
              </a:rPr>
              <a:t> </a:t>
            </a:r>
            <a:endParaRPr lang="en-US" dirty="0">
              <a:latin typeface="+mn-lt"/>
              <a:cs typeface="Arial" pitchFamily="34" charset="0"/>
            </a:endParaRPr>
          </a:p>
        </p:txBody>
      </p:sp>
      <p:sp>
        <p:nvSpPr>
          <p:cNvPr id="46084" name="Slide Number Placeholder 3"/>
          <p:cNvSpPr>
            <a:spLocks noGrp="1"/>
          </p:cNvSpPr>
          <p:nvPr>
            <p:ph type="sldNum" sz="quarter" idx="5"/>
          </p:nvPr>
        </p:nvSpPr>
        <p:spPr>
          <a:xfrm>
            <a:off x="6699626" y="9040663"/>
            <a:ext cx="336275" cy="267842"/>
          </a:xfrm>
        </p:spPr>
        <p:txBody>
          <a:bodyPr/>
          <a:lstStyle/>
          <a:p>
            <a:pPr>
              <a:defRPr/>
            </a:pPr>
            <a:fld id="{35AF5EC6-5397-489D-876E-E3ABAB3090A0}" type="slidenum">
              <a:rPr lang="en-US" smtClean="0">
                <a:latin typeface="Arial" pitchFamily="34" charset="0"/>
              </a:rPr>
              <a:pPr>
                <a:defRPr/>
              </a:pPr>
              <a:t>48</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6784584" y="9040663"/>
            <a:ext cx="251317" cy="267842"/>
          </a:xfrm>
          <a:noFill/>
        </p:spPr>
        <p:txBody>
          <a:bodyPr/>
          <a:lstStyle/>
          <a:p>
            <a:fld id="{D19843DD-110F-4E4B-9BCF-FC258B133754}" type="slidenum">
              <a:rPr lang="en-US" smtClean="0">
                <a:solidFill>
                  <a:prstClr val="black"/>
                </a:solidFill>
              </a:rPr>
              <a:pPr/>
              <a:t>4</a:t>
            </a:fld>
            <a:endParaRPr lang="en-US" smtClean="0">
              <a:solidFill>
                <a:prstClr val="black"/>
              </a:solidFill>
            </a:endParaRPr>
          </a:p>
        </p:txBody>
      </p:sp>
      <p:sp>
        <p:nvSpPr>
          <p:cNvPr id="62467" name="Rectangle 2"/>
          <p:cNvSpPr>
            <a:spLocks noGrp="1" noChangeArrowheads="1"/>
          </p:cNvSpPr>
          <p:nvPr>
            <p:ph type="body" idx="1"/>
          </p:nvPr>
        </p:nvSpPr>
        <p:spPr>
          <a:xfrm>
            <a:off x="500743" y="4454526"/>
            <a:ext cx="6977894" cy="511105"/>
          </a:xfrm>
          <a:noFill/>
          <a:ln/>
        </p:spPr>
        <p:txBody>
          <a:bodyPr lIns="83958" tIns="42769" rIns="83958" bIns="42769"/>
          <a:lstStyle/>
          <a:p>
            <a:pPr marL="115888" indent="-115888" defTabSz="934947"/>
            <a:r>
              <a:rPr lang="en-US" baseline="0" dirty="0" smtClean="0"/>
              <a:t>The world total Internet Users was </a:t>
            </a:r>
            <a:r>
              <a:rPr lang="en-US" dirty="0" smtClean="0"/>
              <a:t>3,878,827,000</a:t>
            </a:r>
            <a:r>
              <a:rPr lang="en-US" baseline="0" dirty="0" smtClean="0"/>
              <a:t> as of March 24</a:t>
            </a:r>
            <a:r>
              <a:rPr lang="en-US" baseline="30000" dirty="0" smtClean="0"/>
              <a:t>th</a:t>
            </a:r>
            <a:r>
              <a:rPr lang="en-US" baseline="0" dirty="0" smtClean="0"/>
              <a:t>, 2018.</a:t>
            </a:r>
          </a:p>
          <a:p>
            <a:pPr marL="114765" indent="-114765" defTabSz="934947"/>
            <a:r>
              <a:rPr lang="en-US" dirty="0" smtClean="0"/>
              <a:t>http://www.internetlivestats.com/internet-users/</a:t>
            </a:r>
          </a:p>
          <a:p>
            <a:pPr marL="114765" indent="-114765" defTabSz="934947"/>
            <a:r>
              <a:rPr lang="en-US" dirty="0" smtClean="0"/>
              <a:t>http://www.internetlivestats.com/</a:t>
            </a:r>
          </a:p>
          <a:p>
            <a:pPr marL="114765" indent="-114765" defTabSz="934947"/>
            <a:endParaRPr lang="en-US" dirty="0" smtClean="0"/>
          </a:p>
        </p:txBody>
      </p:sp>
      <p:sp>
        <p:nvSpPr>
          <p:cNvPr id="62468"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6916" y="4256533"/>
            <a:ext cx="6565294" cy="5192267"/>
          </a:xfrm>
        </p:spPr>
        <p:txBody>
          <a:bodyPr wrap="square">
            <a:spAutoFit/>
          </a:bodyPr>
          <a:lstStyle/>
          <a:p>
            <a:pPr marL="111704" indent="-111704" defTabSz="887511">
              <a:spcBef>
                <a:spcPts val="0"/>
              </a:spcBef>
              <a:defRPr/>
            </a:pPr>
            <a:r>
              <a:rPr lang="en-US" sz="1000" dirty="0"/>
              <a:t>Simple examples of </a:t>
            </a:r>
            <a:r>
              <a:rPr lang="en-US" sz="1000" dirty="0" err="1"/>
              <a:t>SaaS</a:t>
            </a:r>
            <a:r>
              <a:rPr lang="en-US" sz="1000" dirty="0"/>
              <a:t> are the “free” email (also called web-based email) systems offered on the Internet such as Microsoft Hotmail, G-mail, and Yahoo Mail. </a:t>
            </a:r>
            <a:endParaRPr lang="en-US" sz="1000" i="1" dirty="0">
              <a:latin typeface="+mn-lt"/>
            </a:endParaRPr>
          </a:p>
          <a:p>
            <a:pPr marL="111704" indent="-111704" defTabSz="887511">
              <a:spcBef>
                <a:spcPts val="0"/>
              </a:spcBef>
              <a:defRPr/>
            </a:pPr>
            <a:r>
              <a:rPr lang="en-US" sz="1000" i="1" dirty="0">
                <a:latin typeface="+mn-lt"/>
              </a:rPr>
              <a:t>CRM Customer Relationship Management</a:t>
            </a:r>
          </a:p>
          <a:p>
            <a:pPr marL="111704" indent="-111704" defTabSz="887511">
              <a:spcBef>
                <a:spcPts val="0"/>
              </a:spcBef>
              <a:defRPr/>
            </a:pPr>
            <a:r>
              <a:rPr lang="en-US" sz="1000" i="1" dirty="0">
                <a:latin typeface="+mn-lt"/>
              </a:rPr>
              <a:t>Software as a service (SaaS):</a:t>
            </a:r>
            <a:r>
              <a:rPr lang="en-US" sz="1000" dirty="0">
                <a:latin typeface="+mn-lt"/>
              </a:rPr>
              <a:t> A SaaS application runs entirely in the cloud (that is, on servers at an internet-accessible service provider). The on-premises client is typically a browser or some other simple client. </a:t>
            </a:r>
            <a:endParaRPr lang="en-GB" sz="1000" b="1" dirty="0">
              <a:latin typeface="+mn-lt"/>
            </a:endParaRPr>
          </a:p>
          <a:p>
            <a:pPr lvl="0">
              <a:spcBef>
                <a:spcPts val="0"/>
              </a:spcBef>
            </a:pPr>
            <a:r>
              <a:rPr lang="en-GB" sz="1000" b="1" dirty="0" err="1">
                <a:latin typeface="+mn-lt"/>
              </a:rPr>
              <a:t>SaaS</a:t>
            </a:r>
            <a:r>
              <a:rPr lang="en-GB" sz="1000" b="1" dirty="0">
                <a:latin typeface="+mn-lt"/>
              </a:rPr>
              <a:t> Application Services</a:t>
            </a:r>
          </a:p>
          <a:p>
            <a:pPr marL="0" lvl="1">
              <a:spcBef>
                <a:spcPts val="0"/>
              </a:spcBef>
            </a:pPr>
            <a:r>
              <a:rPr lang="en-GB" sz="1000" dirty="0">
                <a:latin typeface="+mn-lt"/>
              </a:rPr>
              <a:t>Users in most enterprises today rely on both purchased and home-grown applications. As these applications expose their services to remote software, they become part of the on-premises platform.</a:t>
            </a:r>
          </a:p>
          <a:p>
            <a:pPr marL="0" lvl="1">
              <a:spcBef>
                <a:spcPts val="0"/>
              </a:spcBef>
            </a:pPr>
            <a:r>
              <a:rPr lang="en-GB" sz="1000" dirty="0">
                <a:latin typeface="+mn-lt"/>
              </a:rPr>
              <a:t>Similarly, </a:t>
            </a:r>
            <a:r>
              <a:rPr lang="en-GB" sz="1000" dirty="0" err="1">
                <a:latin typeface="+mn-lt"/>
              </a:rPr>
              <a:t>SaaS</a:t>
            </a:r>
            <a:r>
              <a:rPr lang="en-GB" sz="1000" dirty="0">
                <a:latin typeface="+mn-lt"/>
              </a:rPr>
              <a:t> applications today frequently expose services that can be accessed by on-premises applications or by other cloud applications. </a:t>
            </a:r>
          </a:p>
          <a:p>
            <a:pPr marL="0" lvl="1">
              <a:spcBef>
                <a:spcPts val="0"/>
              </a:spcBef>
            </a:pPr>
            <a:r>
              <a:rPr lang="en-GB" sz="1000" i="1" dirty="0" err="1">
                <a:latin typeface="+mn-lt"/>
              </a:rPr>
              <a:t>Salesforce.com</a:t>
            </a:r>
            <a:r>
              <a:rPr lang="en-GB" sz="1000" dirty="0" err="1">
                <a:latin typeface="+mn-lt"/>
              </a:rPr>
              <a:t>’</a:t>
            </a:r>
            <a:r>
              <a:rPr lang="en-GB" sz="1000" i="1" dirty="0" err="1">
                <a:latin typeface="+mn-lt"/>
              </a:rPr>
              <a:t>s</a:t>
            </a:r>
            <a:r>
              <a:rPr lang="en-GB" sz="1000" dirty="0">
                <a:latin typeface="+mn-lt"/>
              </a:rPr>
              <a:t> CRM application, for example, makes available a variety of services that can be used to integrate its functions with on-premises applications. </a:t>
            </a:r>
          </a:p>
          <a:p>
            <a:pPr marL="0" lvl="1">
              <a:spcBef>
                <a:spcPts val="0"/>
              </a:spcBef>
            </a:pPr>
            <a:r>
              <a:rPr lang="en-GB" sz="1000" dirty="0">
                <a:latin typeface="+mn-lt"/>
              </a:rPr>
              <a:t>As organizations begin to create their own </a:t>
            </a:r>
            <a:r>
              <a:rPr lang="en-GB" sz="1000" dirty="0" err="1">
                <a:latin typeface="+mn-lt"/>
              </a:rPr>
              <a:t>SaaS</a:t>
            </a:r>
            <a:r>
              <a:rPr lang="en-GB" sz="1000" dirty="0">
                <a:latin typeface="+mn-lt"/>
              </a:rPr>
              <a:t> applications running on a cloud foundation, those applications will also expose services. </a:t>
            </a:r>
          </a:p>
          <a:p>
            <a:pPr marL="0" lvl="1">
              <a:spcBef>
                <a:spcPts val="0"/>
              </a:spcBef>
            </a:pPr>
            <a:r>
              <a:rPr lang="en-GB" sz="1000" dirty="0">
                <a:latin typeface="+mn-lt"/>
              </a:rPr>
              <a:t>Just as packaged and custom on-premises applications today are part of the on-premises platform, the services exposed by packaged and custom </a:t>
            </a:r>
            <a:r>
              <a:rPr lang="en-GB" sz="1000" dirty="0" err="1">
                <a:latin typeface="+mn-lt"/>
              </a:rPr>
              <a:t>SaaS</a:t>
            </a:r>
            <a:r>
              <a:rPr lang="en-GB" sz="1000" dirty="0">
                <a:latin typeface="+mn-lt"/>
              </a:rPr>
              <a:t> applications are becoming part of the cloud platform</a:t>
            </a:r>
          </a:p>
          <a:p>
            <a:pPr marL="0" indent="0">
              <a:spcBef>
                <a:spcPts val="0"/>
              </a:spcBef>
              <a:buNone/>
            </a:pPr>
            <a:r>
              <a:rPr lang="en-US" sz="1000" b="1" dirty="0">
                <a:latin typeface="+mn-lt"/>
              </a:rPr>
              <a:t>Software as a Service</a:t>
            </a:r>
          </a:p>
          <a:p>
            <a:pPr marL="0">
              <a:spcBef>
                <a:spcPts val="0"/>
              </a:spcBef>
            </a:pPr>
            <a:r>
              <a:rPr lang="en-US" sz="1000" dirty="0">
                <a:latin typeface="+mn-lt"/>
              </a:rPr>
              <a:t>Consider the case of an enterprise with its set of software licenses for the various applications it uses. These applications could be in human resources, finance, or customer relationship management, to name a few. Instead of obtaining desktop and server licenses for software products it uses, an enterprise can obtain the same functions through a hosted service from a provider through a network connection. The interface to the software is usually through a web browser. </a:t>
            </a:r>
          </a:p>
          <a:p>
            <a:pPr marL="0">
              <a:spcBef>
                <a:spcPts val="0"/>
              </a:spcBef>
            </a:pPr>
            <a:r>
              <a:rPr lang="en-US" sz="1000" dirty="0">
                <a:latin typeface="+mn-lt"/>
              </a:rPr>
              <a:t>SaaS saves the complexity of software installation, maintenance, upgrades, and patches (for example, for security fixes) for the IT team within the enterprise, because the software is now managed centrally at the SaaS provider's facilities. </a:t>
            </a:r>
          </a:p>
          <a:p>
            <a:pPr marL="0">
              <a:spcBef>
                <a:spcPts val="0"/>
              </a:spcBef>
            </a:pPr>
            <a:r>
              <a:rPr lang="en-US" sz="1000" dirty="0">
                <a:latin typeface="+mn-lt"/>
              </a:rPr>
              <a:t>The SaaS provider can provide this service to multiple customers and enterprises, resulting in a multitenant model. </a:t>
            </a:r>
          </a:p>
          <a:p>
            <a:pPr marL="0">
              <a:spcBef>
                <a:spcPts val="0"/>
              </a:spcBef>
            </a:pPr>
            <a:r>
              <a:rPr lang="en-US" sz="1000" dirty="0">
                <a:latin typeface="+mn-lt"/>
              </a:rPr>
              <a:t>The pricing of such a SaaS service is typically on a per-user basis for a fixed bandwidth and storage. </a:t>
            </a:r>
          </a:p>
          <a:p>
            <a:pPr marL="0">
              <a:spcBef>
                <a:spcPts val="0"/>
              </a:spcBef>
            </a:pPr>
            <a:r>
              <a:rPr lang="en-US" sz="1000" dirty="0">
                <a:latin typeface="+mn-lt"/>
              </a:rPr>
              <a:t>Monitoring application-delivery performance is the responsibility of the SaaS provider.</a:t>
            </a:r>
          </a:p>
          <a:p>
            <a:pPr marL="0">
              <a:spcBef>
                <a:spcPts val="0"/>
              </a:spcBef>
            </a:pPr>
            <a:r>
              <a:rPr lang="en-GB" sz="1000" dirty="0" err="1">
                <a:solidFill>
                  <a:srgbClr val="3366FF"/>
                </a:solidFill>
                <a:latin typeface="+mn-lt"/>
                <a:ea typeface="ＭＳ Ｐゴシック" pitchFamily="28" charset="-128"/>
              </a:rPr>
              <a:t>SaaS</a:t>
            </a:r>
            <a:r>
              <a:rPr lang="en-GB" sz="1000" dirty="0">
                <a:solidFill>
                  <a:srgbClr val="3366FF"/>
                </a:solidFill>
                <a:latin typeface="+mn-lt"/>
                <a:ea typeface="ＭＳ Ｐゴシック" pitchFamily="28" charset="-128"/>
              </a:rPr>
              <a:t> </a:t>
            </a:r>
            <a:r>
              <a:rPr lang="en-GB" sz="1000" dirty="0">
                <a:latin typeface="+mn-lt"/>
                <a:ea typeface="ＭＳ Ｐゴシック" pitchFamily="28" charset="-128"/>
              </a:rPr>
              <a:t>is generally used to refer to business software rather than consumer software, falls under Web 2.0! </a:t>
            </a:r>
            <a:endParaRPr lang="en-US" sz="1000" dirty="0">
              <a:latin typeface="+mn-lt"/>
            </a:endParaRPr>
          </a:p>
          <a:p>
            <a:pPr marL="0" lvl="1" indent="-110174" eaLnBrk="1" hangingPunct="1">
              <a:spcBef>
                <a:spcPts val="0"/>
              </a:spcBef>
              <a:buFont typeface="Arial" pitchFamily="34" charset="0"/>
              <a:buChar char="•"/>
            </a:pPr>
            <a:r>
              <a:rPr lang="en-US" sz="1000" dirty="0">
                <a:latin typeface="+mn-lt"/>
                <a:cs typeface="Arial" pitchFamily="34" charset="0"/>
              </a:rPr>
              <a:t>Gov-Apps, Internet Services</a:t>
            </a:r>
          </a:p>
          <a:p>
            <a:pPr marL="0" lvl="1" indent="-110174" eaLnBrk="1" hangingPunct="1">
              <a:spcBef>
                <a:spcPts val="0"/>
              </a:spcBef>
              <a:buFont typeface="Arial" pitchFamily="34" charset="0"/>
              <a:buChar char="•"/>
            </a:pPr>
            <a:r>
              <a:rPr lang="en-US" sz="1000" dirty="0">
                <a:latin typeface="+mn-lt"/>
                <a:cs typeface="Arial" pitchFamily="34" charset="0"/>
              </a:rPr>
              <a:t>Blogging/Surveys/Twitter, Social Networking</a:t>
            </a:r>
          </a:p>
          <a:p>
            <a:pPr marL="0" lvl="1" indent="-110174" eaLnBrk="1" hangingPunct="1">
              <a:spcBef>
                <a:spcPts val="0"/>
              </a:spcBef>
              <a:buFont typeface="Arial" pitchFamily="34" charset="0"/>
              <a:buChar char="•"/>
            </a:pPr>
            <a:r>
              <a:rPr lang="en-US" sz="1000" dirty="0">
                <a:latin typeface="+mn-lt"/>
                <a:cs typeface="Arial" pitchFamily="34" charset="0"/>
              </a:rPr>
              <a:t>Information/Knowledge Sharing (Wiki)</a:t>
            </a:r>
          </a:p>
          <a:p>
            <a:pPr marL="0" lvl="1" indent="-110174" eaLnBrk="1" hangingPunct="1">
              <a:spcBef>
                <a:spcPts val="0"/>
              </a:spcBef>
              <a:buFont typeface="Arial" pitchFamily="34" charset="0"/>
              <a:buChar char="•"/>
            </a:pPr>
            <a:r>
              <a:rPr lang="en-US" sz="1000" dirty="0">
                <a:latin typeface="+mn-lt"/>
                <a:cs typeface="Arial" pitchFamily="34" charset="0"/>
              </a:rPr>
              <a:t>Communication (e-mail), Collaboration (e-meeting)</a:t>
            </a:r>
          </a:p>
          <a:p>
            <a:pPr marL="0" lvl="1" indent="-110174" eaLnBrk="1" hangingPunct="1">
              <a:spcBef>
                <a:spcPts val="0"/>
              </a:spcBef>
              <a:buFont typeface="Arial" pitchFamily="34" charset="0"/>
              <a:buChar char="•"/>
            </a:pPr>
            <a:r>
              <a:rPr lang="en-US" sz="1000" dirty="0">
                <a:latin typeface="+mn-lt"/>
                <a:cs typeface="Arial" pitchFamily="34" charset="0"/>
              </a:rPr>
              <a:t>Productivity Tools (office)</a:t>
            </a:r>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49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6699626" y="9040663"/>
            <a:ext cx="336275" cy="267842"/>
          </a:xfrm>
          <a:ln/>
        </p:spPr>
        <p:txBody>
          <a:bodyPr/>
          <a:lstStyle/>
          <a:p>
            <a:fld id="{54AB9FB4-ED3C-472B-BDAE-1307DEFB8472}" type="slidenum">
              <a:rPr lang="en-US"/>
              <a:pPr/>
              <a:t>50</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500743" y="4260851"/>
            <a:ext cx="6150327" cy="4145827"/>
          </a:xfrm>
        </p:spPr>
        <p:txBody>
          <a:bodyPr wrap="square"/>
          <a:lstStyle/>
          <a:p>
            <a:pPr>
              <a:spcBef>
                <a:spcPts val="0"/>
              </a:spcBef>
            </a:pPr>
            <a:r>
              <a:rPr lang="en-US" dirty="0" smtClean="0"/>
              <a:t>Amazon Web Services (AWS)</a:t>
            </a:r>
          </a:p>
          <a:p>
            <a:pPr lvl="0">
              <a:spcBef>
                <a:spcPts val="0"/>
              </a:spcBef>
            </a:pPr>
            <a:r>
              <a:rPr lang="en-US" dirty="0" smtClean="0"/>
              <a:t>Amazon Web Services logo Amazon Web Services (AWS) is a collection of remote computing services (also called web services) that together make up a cloud computing platform, offered over the Internet by Amazon.com. The most central and well-known of these services are Amazon EC2 and Amazon S3.</a:t>
            </a:r>
          </a:p>
          <a:p>
            <a:pPr lvl="0">
              <a:spcBef>
                <a:spcPts val="0"/>
              </a:spcBef>
            </a:pPr>
            <a:r>
              <a:rPr lang="en-US" dirty="0" smtClean="0"/>
              <a:t>Launched in July 2002[citation needed], Amazon Web Services provide online services for other web sites or client-side applications. Most of these services are not exposed directly to end users, but instead offer functionality that other developers can use. In June 2007, Amazon claimed that more than 330,000 developers had signed up to use Amazon Web Services</a:t>
            </a:r>
          </a:p>
          <a:p>
            <a:pPr marL="115888" marR="0" lvl="0" indent="-114300" algn="l" defTabSz="920750" rtl="0" eaLnBrk="0" fontAlgn="base" latinLnBrk="0" hangingPunct="0">
              <a:lnSpc>
                <a:spcPct val="100000"/>
              </a:lnSpc>
              <a:spcBef>
                <a:spcPts val="0"/>
              </a:spcBef>
              <a:spcAft>
                <a:spcPct val="0"/>
              </a:spcAft>
              <a:buClrTx/>
              <a:buSzTx/>
              <a:buFontTx/>
              <a:buChar char="•"/>
              <a:tabLst/>
              <a:defRPr/>
            </a:pPr>
            <a:r>
              <a:rPr lang="en-US" dirty="0" smtClean="0"/>
              <a:t>Amazon.com provides its Web Services portal and in particular Amazon Elastic Cloud Computing service (aka Amazon EC2) as a truly on demand, as needed computing power and web infrastructure solution. Of course, most of Amazon’s clientele for Amazon EC2 are businesses that do not want to spend the resources to build out expensive servers until they have the revenue necessary to warrant such actions.</a:t>
            </a:r>
          </a:p>
          <a:p>
            <a:pPr>
              <a:spcBef>
                <a:spcPts val="0"/>
              </a:spcBef>
            </a:pPr>
            <a:r>
              <a:rPr lang="en-US" dirty="0" smtClean="0"/>
              <a:t>http://www.saas-showplace.com/home.html</a:t>
            </a:r>
          </a:p>
          <a:p>
            <a:pPr>
              <a:spcBef>
                <a:spcPts val="0"/>
              </a:spcBef>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a:solidFill>
                  <a:srgbClr val="000000"/>
                </a:solidFill>
                <a:cs typeface="Lucida Sans Unicode" pitchFamily="34" charset="0"/>
              </a:rPr>
              <a:t>MS Live/</a:t>
            </a:r>
            <a:r>
              <a:rPr lang="en-US" dirty="0" err="1">
                <a:solidFill>
                  <a:srgbClr val="000000"/>
                </a:solidFill>
                <a:cs typeface="Lucida Sans Unicode" pitchFamily="34" charset="0"/>
              </a:rPr>
              <a:t>ExchangeLabs</a:t>
            </a:r>
            <a:r>
              <a:rPr lang="en-US" dirty="0">
                <a:solidFill>
                  <a:srgbClr val="000000"/>
                </a:solidFill>
                <a:cs typeface="Lucida Sans Unicode" pitchFamily="34" charset="0"/>
              </a:rPr>
              <a:t>, IBM, </a:t>
            </a:r>
          </a:p>
          <a:p>
            <a:pPr>
              <a:spcBef>
                <a:spcPts val="0"/>
              </a:spcBef>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a:solidFill>
                  <a:srgbClr val="000000"/>
                </a:solidFill>
                <a:cs typeface="Lucida Sans Unicode" pitchFamily="34" charset="0"/>
              </a:rPr>
              <a:t>Google Apps; Salesforce.com</a:t>
            </a:r>
          </a:p>
          <a:p>
            <a:pPr>
              <a:spcBef>
                <a:spcPts val="0"/>
              </a:spcBef>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a:solidFill>
                  <a:srgbClr val="000000"/>
                </a:solidFill>
                <a:cs typeface="Lucida Sans Unicode" pitchFamily="34" charset="0"/>
              </a:rPr>
              <a:t>Quicken Online, </a:t>
            </a:r>
            <a:r>
              <a:rPr lang="en-US" dirty="0" err="1">
                <a:solidFill>
                  <a:srgbClr val="000000"/>
                </a:solidFill>
                <a:cs typeface="Lucida Sans Unicode" pitchFamily="34" charset="0"/>
              </a:rPr>
              <a:t>Zoho</a:t>
            </a:r>
            <a:r>
              <a:rPr lang="en-US" dirty="0">
                <a:solidFill>
                  <a:srgbClr val="000000"/>
                </a:solidFill>
                <a:cs typeface="Lucida Sans Unicode" pitchFamily="34" charset="0"/>
              </a:rPr>
              <a:t>, Cisco</a:t>
            </a:r>
          </a:p>
          <a:p>
            <a:pPr>
              <a:spcBef>
                <a:spcPts val="0"/>
              </a:spcBef>
            </a:pPr>
            <a:r>
              <a:rPr lang="en-US" dirty="0" smtClean="0"/>
              <a:t>Online software sales still account for only a paltry $9.5 billion of the overall $284 billion software market, but SaaS sales are growing at a pace of 40% compared to just 3.4% in the industry overall.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2553" y="4260851"/>
            <a:ext cx="6565295" cy="7736002"/>
          </a:xfrm>
        </p:spPr>
        <p:txBody>
          <a:bodyPr wrap="square" rIns="0" bIns="0">
            <a:spAutoFit/>
          </a:bodyPr>
          <a:lstStyle/>
          <a:p>
            <a:pPr marL="0" indent="0" defTabSz="887511">
              <a:spcBef>
                <a:spcPts val="0"/>
              </a:spcBef>
              <a:buNone/>
              <a:defRPr/>
            </a:pPr>
            <a:r>
              <a:rPr lang="en-US" sz="900" dirty="0" err="1">
                <a:latin typeface="+mn-lt"/>
              </a:rPr>
              <a:t>PaaS</a:t>
            </a:r>
            <a:r>
              <a:rPr lang="en-US" sz="900" dirty="0">
                <a:latin typeface="+mn-lt"/>
              </a:rPr>
              <a:t> is a common reference to the layer of cloud technology architecture that contains all application infrastructure services, which are also known as "middleware" in other contexts. It is the middle layer of the software stack "in the cloud" intermediating between the underlying system infrastructure (operating systems, networks, virtualization, storage, etc.) and overlaying application software. </a:t>
            </a:r>
          </a:p>
          <a:p>
            <a:pPr>
              <a:spcBef>
                <a:spcPts val="0"/>
              </a:spcBef>
              <a:buNone/>
            </a:pPr>
            <a:r>
              <a:rPr lang="en-US" sz="900" dirty="0" smtClean="0">
                <a:latin typeface="+mn-lt"/>
              </a:rPr>
              <a:t>Examples </a:t>
            </a:r>
            <a:r>
              <a:rPr lang="en-US" sz="900" dirty="0">
                <a:latin typeface="+mn-lt"/>
              </a:rPr>
              <a:t>of </a:t>
            </a:r>
            <a:r>
              <a:rPr lang="en-US" sz="900" dirty="0" err="1">
                <a:latin typeface="+mn-lt"/>
              </a:rPr>
              <a:t>PaaS</a:t>
            </a:r>
            <a:r>
              <a:rPr lang="en-US" sz="900" dirty="0">
                <a:latin typeface="+mn-lt"/>
              </a:rPr>
              <a:t> solutions today include:</a:t>
            </a:r>
          </a:p>
          <a:p>
            <a:pPr>
              <a:spcBef>
                <a:spcPts val="0"/>
              </a:spcBef>
              <a:buNone/>
            </a:pPr>
            <a:r>
              <a:rPr lang="en-US" sz="900" dirty="0" err="1">
                <a:latin typeface="+mn-lt"/>
              </a:rPr>
              <a:t>AppEngine</a:t>
            </a:r>
            <a:r>
              <a:rPr lang="en-US" sz="900" dirty="0">
                <a:latin typeface="+mn-lt"/>
              </a:rPr>
              <a:t> from Google: based on Python and Java</a:t>
            </a:r>
          </a:p>
          <a:p>
            <a:pPr>
              <a:spcBef>
                <a:spcPts val="0"/>
              </a:spcBef>
              <a:buNone/>
            </a:pPr>
            <a:r>
              <a:rPr lang="en-US" sz="900" dirty="0">
                <a:latin typeface="+mn-lt"/>
              </a:rPr>
              <a:t>Force.com from </a:t>
            </a:r>
            <a:r>
              <a:rPr lang="en-US" sz="900" dirty="0" err="1">
                <a:latin typeface="+mn-lt"/>
              </a:rPr>
              <a:t>SalesForce</a:t>
            </a:r>
            <a:r>
              <a:rPr lang="en-US" sz="900" dirty="0">
                <a:latin typeface="+mn-lt"/>
              </a:rPr>
              <a:t>: based on the </a:t>
            </a:r>
            <a:r>
              <a:rPr lang="en-US" sz="900" dirty="0" err="1">
                <a:latin typeface="+mn-lt"/>
              </a:rPr>
              <a:t>SalesForce</a:t>
            </a:r>
            <a:r>
              <a:rPr lang="en-US" sz="900" dirty="0">
                <a:latin typeface="+mn-lt"/>
              </a:rPr>
              <a:t> </a:t>
            </a:r>
            <a:r>
              <a:rPr lang="en-US" sz="900" dirty="0" err="1">
                <a:latin typeface="+mn-lt"/>
              </a:rPr>
              <a:t>SaaS</a:t>
            </a:r>
            <a:r>
              <a:rPr lang="en-US" sz="900" dirty="0">
                <a:latin typeface="+mn-lt"/>
              </a:rPr>
              <a:t> infrastructure and Apex language</a:t>
            </a:r>
          </a:p>
          <a:p>
            <a:pPr>
              <a:spcBef>
                <a:spcPts val="0"/>
              </a:spcBef>
              <a:buNone/>
            </a:pPr>
            <a:r>
              <a:rPr lang="en-US" sz="900" dirty="0">
                <a:latin typeface="+mn-lt"/>
              </a:rPr>
              <a:t>Bungee Connect: visual development studio based on Java</a:t>
            </a:r>
          </a:p>
          <a:p>
            <a:pPr>
              <a:spcBef>
                <a:spcPts val="0"/>
              </a:spcBef>
              <a:buNone/>
            </a:pPr>
            <a:r>
              <a:rPr lang="en-US" sz="900" dirty="0" err="1">
                <a:latin typeface="+mn-lt"/>
              </a:rPr>
              <a:t>LongJump</a:t>
            </a:r>
            <a:r>
              <a:rPr lang="en-US" sz="900" dirty="0">
                <a:latin typeface="+mn-lt"/>
              </a:rPr>
              <a:t>: based on Java/Eclipse</a:t>
            </a:r>
          </a:p>
          <a:p>
            <a:pPr>
              <a:spcBef>
                <a:spcPts val="0"/>
              </a:spcBef>
              <a:buNone/>
            </a:pPr>
            <a:r>
              <a:rPr lang="en-US" sz="900" dirty="0" err="1">
                <a:latin typeface="+mn-lt"/>
              </a:rPr>
              <a:t>WaveMaker</a:t>
            </a:r>
            <a:r>
              <a:rPr lang="en-US" sz="900" dirty="0">
                <a:latin typeface="+mn-lt"/>
              </a:rPr>
              <a:t>: visual development studio based on Java and hosted on Amazon EC2</a:t>
            </a:r>
          </a:p>
          <a:p>
            <a:pPr>
              <a:spcBef>
                <a:spcPts val="0"/>
              </a:spcBef>
              <a:buNone/>
            </a:pPr>
            <a:endParaRPr lang="en-US" sz="900" dirty="0">
              <a:latin typeface="+mn-lt"/>
            </a:endParaRPr>
          </a:p>
          <a:p>
            <a:pPr>
              <a:spcBef>
                <a:spcPts val="0"/>
              </a:spcBef>
            </a:pPr>
            <a:endParaRPr lang="en-US" sz="900" dirty="0">
              <a:latin typeface="+mn-lt"/>
            </a:endParaRPr>
          </a:p>
          <a:p>
            <a:pPr>
              <a:spcBef>
                <a:spcPts val="0"/>
              </a:spcBef>
            </a:pPr>
            <a:r>
              <a:rPr lang="en-US" sz="900" dirty="0">
                <a:latin typeface="+mn-lt"/>
              </a:rPr>
              <a:t>Faster to market. Custom applications were developed and deployed in 76% less time and required 76% - 85% fewer developer hours;</a:t>
            </a:r>
          </a:p>
          <a:p>
            <a:pPr>
              <a:spcBef>
                <a:spcPts val="0"/>
              </a:spcBef>
            </a:pPr>
            <a:r>
              <a:rPr lang="en-US" sz="900" dirty="0">
                <a:latin typeface="+mn-lt"/>
              </a:rPr>
              <a:t>!"Lower cost. Companies were able to reduce their three year TCO by 54%, saving $560,000 per application;</a:t>
            </a:r>
          </a:p>
          <a:p>
            <a:pPr>
              <a:spcBef>
                <a:spcPts val="0"/>
              </a:spcBef>
            </a:pPr>
            <a:r>
              <a:rPr lang="en-US" sz="900" dirty="0">
                <a:latin typeface="+mn-lt"/>
              </a:rPr>
              <a:t>!"Higher quality. Users of the custom applications built on the Force.com platform reduced Annual Downtime by 97% and 60% less time dealing with the service desk;</a:t>
            </a:r>
          </a:p>
          <a:p>
            <a:pPr>
              <a:spcBef>
                <a:spcPts val="0"/>
              </a:spcBef>
            </a:pPr>
            <a:r>
              <a:rPr lang="en-US" sz="900" dirty="0">
                <a:latin typeface="+mn-lt"/>
              </a:rPr>
              <a:t>!"Better performance. The combination of the first three benefits contributed to better business performance and generated an additional $3.9 million in annual revenue for each firm.</a:t>
            </a:r>
            <a:endParaRPr lang="en-US" sz="900" i="1" dirty="0">
              <a:latin typeface="+mn-lt"/>
            </a:endParaRPr>
          </a:p>
          <a:p>
            <a:pPr marL="0">
              <a:spcBef>
                <a:spcPts val="0"/>
              </a:spcBef>
            </a:pPr>
            <a:r>
              <a:rPr lang="en-US" sz="900" i="1" dirty="0">
                <a:latin typeface="+mn-lt"/>
              </a:rPr>
              <a:t>Platform as a Service</a:t>
            </a:r>
            <a:r>
              <a:rPr lang="en-US" sz="900" dirty="0">
                <a:latin typeface="+mn-lt"/>
              </a:rPr>
              <a:t> (</a:t>
            </a:r>
            <a:r>
              <a:rPr lang="en-US" sz="900" dirty="0" err="1">
                <a:latin typeface="+mn-lt"/>
              </a:rPr>
              <a:t>PaaS</a:t>
            </a:r>
            <a:r>
              <a:rPr lang="en-US" sz="900" dirty="0">
                <a:latin typeface="+mn-lt"/>
              </a:rPr>
              <a:t>) provides a software platform on which users can build their own applications and host them on the </a:t>
            </a:r>
            <a:r>
              <a:rPr lang="en-US" sz="900" dirty="0" err="1">
                <a:latin typeface="+mn-lt"/>
              </a:rPr>
              <a:t>PaaS</a:t>
            </a:r>
            <a:r>
              <a:rPr lang="en-US" sz="900" dirty="0">
                <a:latin typeface="+mn-lt"/>
              </a:rPr>
              <a:t> provider's infrastructure. </a:t>
            </a:r>
          </a:p>
          <a:p>
            <a:pPr marL="0">
              <a:spcBef>
                <a:spcPts val="0"/>
              </a:spcBef>
            </a:pPr>
            <a:r>
              <a:rPr lang="en-US" sz="900" dirty="0">
                <a:latin typeface="+mn-lt"/>
              </a:rPr>
              <a:t>The software platform is used as a development framework to build, debug, and deploy applications. </a:t>
            </a:r>
          </a:p>
          <a:p>
            <a:pPr marL="0">
              <a:spcBef>
                <a:spcPts val="0"/>
              </a:spcBef>
            </a:pPr>
            <a:r>
              <a:rPr lang="en-US" sz="900" dirty="0">
                <a:latin typeface="+mn-lt"/>
              </a:rPr>
              <a:t>It often provides middleware-style services such as database and component services for use by applications. </a:t>
            </a:r>
          </a:p>
          <a:p>
            <a:pPr marL="0">
              <a:spcBef>
                <a:spcPts val="0"/>
              </a:spcBef>
            </a:pPr>
            <a:r>
              <a:rPr lang="en-US" sz="900" dirty="0" err="1">
                <a:latin typeface="+mn-lt"/>
              </a:rPr>
              <a:t>PaaS</a:t>
            </a:r>
            <a:r>
              <a:rPr lang="en-US" sz="900" dirty="0">
                <a:latin typeface="+mn-lt"/>
              </a:rPr>
              <a:t> is a true cloud model in that applications do not need to worry about the scalability of the underlying platform (hardware and software). When enterprises write their application to run over the </a:t>
            </a:r>
            <a:r>
              <a:rPr lang="en-US" sz="900" dirty="0" err="1">
                <a:latin typeface="+mn-lt"/>
              </a:rPr>
              <a:t>PaaS</a:t>
            </a:r>
            <a:r>
              <a:rPr lang="en-US" sz="900" dirty="0">
                <a:latin typeface="+mn-lt"/>
              </a:rPr>
              <a:t> provider's software platform, the elasticity and scalability is guaranteed transparently by the </a:t>
            </a:r>
            <a:r>
              <a:rPr lang="en-US" sz="900" dirty="0" err="1">
                <a:latin typeface="+mn-lt"/>
              </a:rPr>
              <a:t>PaaS</a:t>
            </a:r>
            <a:r>
              <a:rPr lang="en-US" sz="900" dirty="0">
                <a:latin typeface="+mn-lt"/>
              </a:rPr>
              <a:t> platform.</a:t>
            </a:r>
          </a:p>
          <a:p>
            <a:pPr marL="0">
              <a:spcBef>
                <a:spcPts val="0"/>
              </a:spcBef>
            </a:pPr>
            <a:r>
              <a:rPr lang="en-US" sz="900" dirty="0">
                <a:latin typeface="+mn-lt"/>
              </a:rPr>
              <a:t>The platforms offered by </a:t>
            </a:r>
            <a:r>
              <a:rPr lang="en-US" sz="900" dirty="0" err="1">
                <a:latin typeface="+mn-lt"/>
              </a:rPr>
              <a:t>PaaS</a:t>
            </a:r>
            <a:r>
              <a:rPr lang="en-US" sz="900" dirty="0">
                <a:latin typeface="+mn-lt"/>
              </a:rPr>
              <a:t> vendors like Google (with its App-Engine) or Force.com (the </a:t>
            </a:r>
            <a:r>
              <a:rPr lang="en-US" sz="900" dirty="0" err="1">
                <a:latin typeface="+mn-lt"/>
              </a:rPr>
              <a:t>PaaS</a:t>
            </a:r>
            <a:r>
              <a:rPr lang="en-US" sz="900" dirty="0">
                <a:latin typeface="+mn-lt"/>
              </a:rPr>
              <a:t> offering from Salesforce.com) require the applications to follow their own </a:t>
            </a:r>
            <a:r>
              <a:rPr lang="en-US" sz="900" i="1" dirty="0">
                <a:latin typeface="+mn-lt"/>
              </a:rPr>
              <a:t>Application Programming Interface</a:t>
            </a:r>
            <a:r>
              <a:rPr lang="en-US" sz="900" dirty="0">
                <a:latin typeface="+mn-lt"/>
              </a:rPr>
              <a:t> (API) and be written in a specific language. </a:t>
            </a:r>
          </a:p>
          <a:p>
            <a:pPr marL="0">
              <a:spcBef>
                <a:spcPts val="0"/>
              </a:spcBef>
            </a:pPr>
            <a:r>
              <a:rPr lang="en-US" sz="900" dirty="0" err="1">
                <a:latin typeface="+mn-lt"/>
              </a:rPr>
              <a:t>PaaS</a:t>
            </a:r>
            <a:r>
              <a:rPr lang="en-US" sz="900" dirty="0">
                <a:latin typeface="+mn-lt"/>
              </a:rPr>
              <a:t> sees the most success with new applications being developed specifically for the cloud.</a:t>
            </a:r>
          </a:p>
          <a:p>
            <a:pPr marL="0">
              <a:spcBef>
                <a:spcPts val="0"/>
              </a:spcBef>
            </a:pPr>
            <a:r>
              <a:rPr lang="en-US" sz="900" dirty="0">
                <a:latin typeface="+mn-lt"/>
              </a:rPr>
              <a:t>Monit­oring application-delivery performance is the responsibility of the </a:t>
            </a:r>
            <a:r>
              <a:rPr lang="en-US" sz="900" dirty="0" err="1">
                <a:latin typeface="+mn-lt"/>
              </a:rPr>
              <a:t>PaaS</a:t>
            </a:r>
            <a:r>
              <a:rPr lang="en-US" sz="900" dirty="0">
                <a:latin typeface="+mn-lt"/>
              </a:rPr>
              <a:t> provider. </a:t>
            </a:r>
          </a:p>
          <a:p>
            <a:pPr marL="0">
              <a:spcBef>
                <a:spcPts val="0"/>
              </a:spcBef>
            </a:pPr>
            <a:r>
              <a:rPr lang="en-US" sz="900" dirty="0">
                <a:latin typeface="+mn-lt"/>
              </a:rPr>
              <a:t>Pricing for </a:t>
            </a:r>
            <a:r>
              <a:rPr lang="en-US" sz="900" dirty="0" err="1">
                <a:latin typeface="+mn-lt"/>
              </a:rPr>
              <a:t>PaaS</a:t>
            </a:r>
            <a:r>
              <a:rPr lang="en-US" sz="900" dirty="0">
                <a:latin typeface="+mn-lt"/>
              </a:rPr>
              <a:t> can be on a per-application developer license and on a hosted-seats basis. </a:t>
            </a:r>
          </a:p>
          <a:p>
            <a:pPr marL="0">
              <a:spcBef>
                <a:spcPts val="0"/>
              </a:spcBef>
            </a:pPr>
            <a:r>
              <a:rPr lang="en-US" sz="900" dirty="0">
                <a:latin typeface="+mn-lt"/>
              </a:rPr>
              <a:t>Note that </a:t>
            </a:r>
            <a:r>
              <a:rPr lang="en-US" sz="900" dirty="0" err="1">
                <a:latin typeface="+mn-lt"/>
              </a:rPr>
              <a:t>PaaS</a:t>
            </a:r>
            <a:r>
              <a:rPr lang="en-US" sz="900" dirty="0">
                <a:latin typeface="+mn-lt"/>
              </a:rPr>
              <a:t> has a greater degree of user control than </a:t>
            </a:r>
            <a:r>
              <a:rPr lang="en-US" sz="900" dirty="0" err="1">
                <a:latin typeface="+mn-lt"/>
              </a:rPr>
              <a:t>SaaS</a:t>
            </a:r>
            <a:r>
              <a:rPr lang="en-US" sz="900" dirty="0">
                <a:latin typeface="+mn-lt"/>
              </a:rPr>
              <a:t>.</a:t>
            </a:r>
            <a:endParaRPr lang="en-US" sz="900" i="1" dirty="0">
              <a:latin typeface="+mn-lt"/>
            </a:endParaRPr>
          </a:p>
          <a:p>
            <a:pPr marL="111704" lvl="1" indent="-111704" defTabSz="887511">
              <a:spcBef>
                <a:spcPts val="0"/>
              </a:spcBef>
              <a:buNone/>
              <a:defRPr/>
            </a:pPr>
            <a:r>
              <a:rPr lang="en-US" sz="900" i="1" dirty="0">
                <a:latin typeface="+mn-lt"/>
              </a:rPr>
              <a:t>Cloud platforms:</a:t>
            </a:r>
            <a:r>
              <a:rPr lang="en-US" sz="900" dirty="0">
                <a:latin typeface="+mn-lt"/>
              </a:rPr>
              <a:t> A cloud platform provides cloud-based services for creating applications. Rather than building their own custom foundation, for example, the creators of a new SaaS application could instead build on a cloud platform.  The direct users of a cloud platform are developers, not end users.</a:t>
            </a:r>
          </a:p>
          <a:p>
            <a:pPr marL="0">
              <a:spcBef>
                <a:spcPts val="0"/>
              </a:spcBef>
            </a:pPr>
            <a:r>
              <a:rPr lang="en-US" sz="900" b="1" dirty="0">
                <a:latin typeface="+mn-lt"/>
              </a:rPr>
              <a:t>The Cloud Platform</a:t>
            </a:r>
          </a:p>
          <a:p>
            <a:pPr marL="0">
              <a:spcBef>
                <a:spcPts val="0"/>
              </a:spcBef>
            </a:pPr>
            <a:r>
              <a:rPr lang="en-US" sz="900" dirty="0">
                <a:latin typeface="+mn-lt"/>
              </a:rPr>
              <a:t>Understanding cloud platforms requires some agreement on what the word “platform” means in this context. One broad way to think about it is to view a platform as any software that provides developer accessible services for creating applications. </a:t>
            </a:r>
          </a:p>
          <a:p>
            <a:pPr marL="0">
              <a:spcBef>
                <a:spcPts val="0"/>
              </a:spcBef>
            </a:pPr>
            <a:r>
              <a:rPr lang="en-US" sz="900" dirty="0">
                <a:latin typeface="+mn-lt"/>
              </a:rPr>
              <a:t>Whether it’s on-premises or in the cloud, an application platform can be thought of as comprising three parts:</a:t>
            </a:r>
          </a:p>
          <a:p>
            <a:pPr marL="0" lvl="1">
              <a:spcBef>
                <a:spcPts val="0"/>
              </a:spcBef>
            </a:pPr>
            <a:r>
              <a:rPr lang="en-US" sz="900" i="1" dirty="0">
                <a:latin typeface="+mn-lt"/>
              </a:rPr>
              <a:t>A foundation:</a:t>
            </a:r>
            <a:r>
              <a:rPr lang="en-US" sz="900" dirty="0">
                <a:latin typeface="+mn-lt"/>
              </a:rPr>
              <a:t> Nearly every application uses some platform software on the machine it runs on. This typically includes various support functions, such as standard libraries and storage, and a base operating system.</a:t>
            </a:r>
          </a:p>
          <a:p>
            <a:pPr marL="0" lvl="1">
              <a:spcBef>
                <a:spcPts val="0"/>
              </a:spcBef>
            </a:pPr>
            <a:r>
              <a:rPr lang="en-US" sz="900" dirty="0">
                <a:latin typeface="+mn-lt"/>
              </a:rPr>
              <a:t>A group of </a:t>
            </a:r>
            <a:r>
              <a:rPr lang="en-US" sz="900" i="1" dirty="0">
                <a:latin typeface="+mn-lt"/>
              </a:rPr>
              <a:t>infrastructure services</a:t>
            </a:r>
            <a:r>
              <a:rPr lang="en-US" sz="900" dirty="0">
                <a:latin typeface="+mn-lt"/>
              </a:rPr>
              <a:t>: such as remote storage services,  integration services, an identity service.</a:t>
            </a:r>
          </a:p>
          <a:p>
            <a:pPr marL="0" lvl="1">
              <a:spcBef>
                <a:spcPts val="0"/>
              </a:spcBef>
            </a:pPr>
            <a:r>
              <a:rPr lang="en-US" sz="900" i="1" dirty="0">
                <a:latin typeface="+mn-lt"/>
              </a:rPr>
              <a:t>A set of</a:t>
            </a:r>
            <a:r>
              <a:rPr lang="en-US" sz="900" dirty="0">
                <a:latin typeface="+mn-lt"/>
              </a:rPr>
              <a:t> </a:t>
            </a:r>
            <a:r>
              <a:rPr lang="en-US" sz="900" i="1" dirty="0">
                <a:latin typeface="+mn-lt"/>
              </a:rPr>
              <a:t>application services</a:t>
            </a:r>
            <a:r>
              <a:rPr lang="en-US" sz="900" dirty="0">
                <a:latin typeface="+mn-lt"/>
              </a:rPr>
              <a:t>: service-oriented functions that are accessible to new applications. </a:t>
            </a:r>
          </a:p>
          <a:p>
            <a:pPr marL="0" lvl="1" indent="-110174" eaLnBrk="1" hangingPunct="1">
              <a:spcBef>
                <a:spcPts val="0"/>
              </a:spcBef>
              <a:buFont typeface="Arial" pitchFamily="34" charset="0"/>
              <a:buChar char="•"/>
            </a:pPr>
            <a:r>
              <a:rPr lang="en-US" sz="900" dirty="0">
                <a:latin typeface="+mn-lt"/>
                <a:cs typeface="Arial" pitchFamily="34" charset="0"/>
              </a:rPr>
              <a:t>Application Development, Data, Workflow, etc.</a:t>
            </a:r>
          </a:p>
          <a:p>
            <a:pPr marL="0" lvl="1" indent="-110174" eaLnBrk="1" hangingPunct="1">
              <a:spcBef>
                <a:spcPts val="0"/>
              </a:spcBef>
              <a:buFont typeface="Arial" pitchFamily="34" charset="0"/>
              <a:buChar char="•"/>
            </a:pPr>
            <a:r>
              <a:rPr lang="en-US" sz="900" dirty="0">
                <a:latin typeface="+mn-lt"/>
                <a:cs typeface="Arial" pitchFamily="34" charset="0"/>
              </a:rPr>
              <a:t>Security Services (Single Sign-On, Authentication, etc.)</a:t>
            </a:r>
          </a:p>
          <a:p>
            <a:pPr marL="0" lvl="1" indent="-110174" eaLnBrk="1" hangingPunct="1">
              <a:spcBef>
                <a:spcPts val="0"/>
              </a:spcBef>
              <a:buFont typeface="Arial" pitchFamily="34" charset="0"/>
              <a:buChar char="•"/>
            </a:pPr>
            <a:r>
              <a:rPr lang="en-US" sz="900" dirty="0">
                <a:latin typeface="+mn-lt"/>
                <a:cs typeface="Arial" pitchFamily="34" charset="0"/>
              </a:rPr>
              <a:t>Database Management</a:t>
            </a:r>
          </a:p>
          <a:p>
            <a:pPr marL="0" lvl="1" indent="-110174" eaLnBrk="1" hangingPunct="1">
              <a:spcBef>
                <a:spcPts val="0"/>
              </a:spcBef>
              <a:buFont typeface="Arial" pitchFamily="34" charset="0"/>
              <a:buChar char="•"/>
            </a:pPr>
            <a:r>
              <a:rPr lang="en-US" sz="900" dirty="0">
                <a:latin typeface="+mn-lt"/>
                <a:cs typeface="Arial" pitchFamily="34" charset="0"/>
              </a:rPr>
              <a:t>Directory </a:t>
            </a:r>
            <a:r>
              <a:rPr lang="en-US" sz="900" dirty="0" smtClean="0">
                <a:latin typeface="+mn-lt"/>
                <a:cs typeface="Arial" pitchFamily="34" charset="0"/>
              </a:rPr>
              <a:t>Services</a:t>
            </a:r>
            <a:endParaRPr lang="en-US" sz="900" dirty="0">
              <a:latin typeface="+mn-lt"/>
              <a:cs typeface="Arial" pitchFamily="34" charset="0"/>
            </a:endParaRPr>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51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871" y="4424264"/>
            <a:ext cx="2101567" cy="988040"/>
          </a:xfrm>
        </p:spPr>
        <p:txBody>
          <a:bodyPr/>
          <a:lstStyle/>
          <a:p>
            <a:pPr>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sz="1200" b="0" i="0" kern="1200" dirty="0" smtClean="0">
                <a:solidFill>
                  <a:schemeClr val="tx1"/>
                </a:solidFill>
                <a:effectLst/>
                <a:latin typeface="Times New Roman" pitchFamily="18" charset="0"/>
                <a:ea typeface="+mn-ea"/>
                <a:cs typeface="+mn-cs"/>
              </a:rPr>
              <a:t>Microsoft </a:t>
            </a:r>
            <a:r>
              <a:rPr lang="en-US" sz="1200" b="1" i="0" kern="1200" dirty="0" smtClean="0">
                <a:solidFill>
                  <a:schemeClr val="tx1"/>
                </a:solidFill>
                <a:effectLst/>
                <a:latin typeface="Times New Roman" pitchFamily="18" charset="0"/>
                <a:ea typeface="+mn-ea"/>
                <a:cs typeface="+mn-cs"/>
              </a:rPr>
              <a:t>Azure</a:t>
            </a:r>
            <a:r>
              <a:rPr lang="en-US" sz="1200" b="0" i="0" kern="1200" dirty="0" smtClean="0">
                <a:solidFill>
                  <a:schemeClr val="tx1"/>
                </a:solidFill>
                <a:effectLst/>
                <a:latin typeface="Times New Roman" pitchFamily="18" charset="0"/>
                <a:ea typeface="+mn-ea"/>
                <a:cs typeface="+mn-cs"/>
              </a:rPr>
              <a:t> /ˈ</a:t>
            </a:r>
            <a:r>
              <a:rPr lang="en-US" sz="1200" b="0" i="0" kern="1200" dirty="0" err="1" smtClean="0">
                <a:solidFill>
                  <a:schemeClr val="tx1"/>
                </a:solidFill>
                <a:effectLst/>
                <a:latin typeface="Times New Roman" pitchFamily="18" charset="0"/>
                <a:ea typeface="+mn-ea"/>
                <a:cs typeface="+mn-cs"/>
              </a:rPr>
              <a:t>æʒər</a:t>
            </a:r>
            <a:r>
              <a:rPr lang="en-US" sz="1200" b="0" i="0" kern="1200" dirty="0" smtClean="0">
                <a:solidFill>
                  <a:schemeClr val="tx1"/>
                </a:solidFill>
                <a:effectLst/>
                <a:latin typeface="Times New Roman" pitchFamily="18" charset="0"/>
                <a:ea typeface="+mn-ea"/>
                <a:cs typeface="+mn-cs"/>
              </a:rPr>
              <a:t>/ is a cloud computing service created by Microsoft for building, deploying, and managing applications and services through a global network of Microsoft-managed data centers.</a:t>
            </a:r>
            <a:endParaRPr lang="en-US" dirty="0" smtClean="0">
              <a:solidFill>
                <a:srgbClr val="000000"/>
              </a:solidFill>
              <a:cs typeface="Lucida Sans Unicode" pitchFamily="34" charset="0"/>
            </a:endParaRPr>
          </a:p>
          <a:p>
            <a:pPr>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smtClean="0">
                <a:solidFill>
                  <a:srgbClr val="000000"/>
                </a:solidFill>
                <a:cs typeface="Lucida Sans Unicode" pitchFamily="34" charset="0"/>
              </a:rPr>
              <a:t>Google </a:t>
            </a:r>
            <a:r>
              <a:rPr lang="en-US" dirty="0">
                <a:solidFill>
                  <a:srgbClr val="000000"/>
                </a:solidFill>
                <a:cs typeface="Lucida Sans Unicode" pitchFamily="34" charset="0"/>
              </a:rPr>
              <a:t>App Engine, </a:t>
            </a:r>
            <a:r>
              <a:rPr lang="en-US" dirty="0" err="1">
                <a:solidFill>
                  <a:srgbClr val="000000"/>
                </a:solidFill>
                <a:cs typeface="Lucida Sans Unicode" pitchFamily="34" charset="0"/>
              </a:rPr>
              <a:t>Mosso</a:t>
            </a:r>
            <a:r>
              <a:rPr lang="en-US" dirty="0">
                <a:solidFill>
                  <a:srgbClr val="000000"/>
                </a:solidFill>
                <a:cs typeface="Lucida Sans Unicode" pitchFamily="34" charset="0"/>
              </a:rPr>
              <a:t>,</a:t>
            </a:r>
          </a:p>
          <a:p>
            <a:pPr>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a:solidFill>
                  <a:srgbClr val="000000"/>
                </a:solidFill>
                <a:cs typeface="Lucida Sans Unicode" pitchFamily="34" charset="0"/>
              </a:rPr>
              <a:t>Force.com, Engine Yard,</a:t>
            </a:r>
          </a:p>
          <a:p>
            <a:pPr>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dirty="0" err="1" smtClean="0">
                <a:solidFill>
                  <a:srgbClr val="000000"/>
                </a:solidFill>
                <a:cs typeface="Lucida Sans Unicode" pitchFamily="34" charset="0"/>
              </a:rPr>
              <a:t>Heroku</a:t>
            </a:r>
            <a:r>
              <a:rPr lang="en-US" dirty="0">
                <a:solidFill>
                  <a:srgbClr val="000000"/>
                </a:solidFill>
                <a:cs typeface="Lucida Sans Unicode" pitchFamily="34" charset="0"/>
              </a:rPr>
              <a:t>,  AWS: S3</a:t>
            </a:r>
          </a:p>
          <a:p>
            <a:pPr>
              <a:buNone/>
            </a:pPr>
            <a:endParaRPr lang="en-US" dirty="0"/>
          </a:p>
        </p:txBody>
      </p:sp>
      <p:sp>
        <p:nvSpPr>
          <p:cNvPr id="4" name="Slide Number Placeholder 3"/>
          <p:cNvSpPr>
            <a:spLocks noGrp="1"/>
          </p:cNvSpPr>
          <p:nvPr>
            <p:ph type="sldNum" sz="quarter" idx="10"/>
          </p:nvPr>
        </p:nvSpPr>
        <p:spPr>
          <a:xfrm>
            <a:off x="6699626" y="9040663"/>
            <a:ext cx="336275" cy="267842"/>
          </a:xfrm>
        </p:spPr>
        <p:txBody>
          <a:bodyPr/>
          <a:lstStyle/>
          <a:p>
            <a:fld id="{0C2D7A0E-5770-4FBB-B93C-EBEA2B5CE6CC}" type="slidenum">
              <a:rPr lang="en-US" smtClean="0"/>
              <a:pPr/>
              <a:t>52</a:t>
            </a:fld>
            <a:endParaRPr lang="en-US"/>
          </a:p>
        </p:txBody>
      </p:sp>
    </p:spTree>
    <p:extLst>
      <p:ext uri="{BB962C8B-B14F-4D97-AF65-F5344CB8AC3E}">
        <p14:creationId xmlns:p14="http://schemas.microsoft.com/office/powerpoint/2010/main" val="35261878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xfrm>
            <a:off x="222553" y="4424263"/>
            <a:ext cx="6565295" cy="6177152"/>
          </a:xfrm>
          <a:noFill/>
        </p:spPr>
        <p:txBody>
          <a:bodyPr wrap="square" numCol="1" anchor="t" anchorCtr="0" compatLnSpc="1">
            <a:prstTxWarp prst="textNoShape">
              <a:avLst/>
            </a:prstTxWarp>
          </a:bodyPr>
          <a:lstStyle/>
          <a:p>
            <a:pPr marL="0" eaLnBrk="1" hangingPunct="1">
              <a:spcBef>
                <a:spcPts val="0"/>
              </a:spcBef>
            </a:pPr>
            <a:r>
              <a:rPr lang="en-US" sz="1000" dirty="0">
                <a:latin typeface="+mn-lt"/>
                <a:cs typeface="Arial" pitchFamily="34" charset="0"/>
              </a:rPr>
              <a:t>From Wikipedia, the free encyclopedia</a:t>
            </a:r>
          </a:p>
          <a:p>
            <a:pPr marL="0" eaLnBrk="1" hangingPunct="1">
              <a:spcBef>
                <a:spcPts val="0"/>
              </a:spcBef>
            </a:pPr>
            <a:r>
              <a:rPr lang="en-US" sz="1000" dirty="0" smtClean="0">
                <a:latin typeface="+mn-lt"/>
                <a:cs typeface="Arial" pitchFamily="34" charset="0"/>
              </a:rPr>
              <a:t>(</a:t>
            </a:r>
            <a:r>
              <a:rPr lang="en-US" sz="1000" dirty="0">
                <a:latin typeface="+mn-lt"/>
                <a:cs typeface="Arial" pitchFamily="34" charset="0"/>
              </a:rPr>
              <a:t>Redirected from Amazon EC2)</a:t>
            </a:r>
          </a:p>
          <a:p>
            <a:pPr marL="0" eaLnBrk="1" hangingPunct="1">
              <a:spcBef>
                <a:spcPts val="0"/>
              </a:spcBef>
            </a:pPr>
            <a:r>
              <a:rPr lang="en-US" sz="1000" dirty="0">
                <a:latin typeface="+mn-lt"/>
                <a:cs typeface="Arial" pitchFamily="34" charset="0"/>
              </a:rPr>
              <a:t>Jump to: navigation, search </a:t>
            </a:r>
          </a:p>
          <a:p>
            <a:pPr marL="0" eaLnBrk="1" hangingPunct="1">
              <a:spcBef>
                <a:spcPts val="0"/>
              </a:spcBef>
            </a:pPr>
            <a:r>
              <a:rPr lang="en-US" sz="1000" dirty="0">
                <a:latin typeface="+mn-lt"/>
                <a:cs typeface="Arial" pitchFamily="34" charset="0"/>
              </a:rPr>
              <a:t>Amazon Elastic Compute Cloud (EC2) is a central part of </a:t>
            </a:r>
            <a:r>
              <a:rPr lang="en-US" sz="1000" dirty="0" err="1">
                <a:latin typeface="+mn-lt"/>
                <a:cs typeface="Arial" pitchFamily="34" charset="0"/>
              </a:rPr>
              <a:t>Amazon.com's</a:t>
            </a:r>
            <a:r>
              <a:rPr lang="en-US" sz="1000" dirty="0">
                <a:latin typeface="+mn-lt"/>
                <a:cs typeface="Arial" pitchFamily="34" charset="0"/>
              </a:rPr>
              <a:t> cloud computing platform, Amazon Web Services (AWS). EC2 allows users to rent virtual computers on which to run their own computer applications. EC2 allows scalable deployment of applications by providing a web service through which a user can boot an Amazon Machine Image to create a virtual machine, which Amazon calls an "instance", containing any software desired</a:t>
            </a:r>
            <a:r>
              <a:rPr lang="en-US" sz="1000" dirty="0" smtClean="0">
                <a:latin typeface="+mn-lt"/>
                <a:cs typeface="Arial" pitchFamily="34" charset="0"/>
              </a:rPr>
              <a:t>.</a:t>
            </a:r>
            <a:endParaRPr lang="en-US" sz="1000" dirty="0">
              <a:latin typeface="+mn-lt"/>
              <a:cs typeface="Arial" pitchFamily="34" charset="0"/>
            </a:endParaRPr>
          </a:p>
          <a:p>
            <a:pPr marL="0" eaLnBrk="1" hangingPunct="1">
              <a:spcBef>
                <a:spcPts val="0"/>
              </a:spcBef>
            </a:pPr>
            <a:r>
              <a:rPr lang="en-US" sz="1000" dirty="0">
                <a:latin typeface="+mn-lt"/>
                <a:cs typeface="Arial" pitchFamily="34" charset="0"/>
              </a:rPr>
              <a:t>Cloud infrastructure services, also known as "Infrastructure as a Service (</a:t>
            </a:r>
            <a:r>
              <a:rPr lang="en-US" sz="1000" dirty="0" err="1">
                <a:latin typeface="+mn-lt"/>
                <a:cs typeface="Arial" pitchFamily="34" charset="0"/>
              </a:rPr>
              <a:t>IaaS</a:t>
            </a:r>
            <a:r>
              <a:rPr lang="en-US" sz="1000" dirty="0">
                <a:latin typeface="+mn-lt"/>
                <a:cs typeface="Arial" pitchFamily="34" charset="0"/>
              </a:rPr>
              <a:t>)", delivers computer infrastructure - typically a platform virtualization environment - as a service. Rather than purchasing servers, software, data-center space or network equipment, clients instead buy those resources as a fully outsourced service. Suppliers typically bill such services on a utility computing basis and amount of resources consumed (and therefore the cost) will typically reflect the level of activity. </a:t>
            </a:r>
            <a:r>
              <a:rPr lang="en-US" sz="1000" dirty="0" err="1">
                <a:latin typeface="+mn-lt"/>
                <a:cs typeface="Arial" pitchFamily="34" charset="0"/>
              </a:rPr>
              <a:t>IaaS</a:t>
            </a:r>
            <a:r>
              <a:rPr lang="en-US" sz="1000" dirty="0">
                <a:latin typeface="+mn-lt"/>
                <a:cs typeface="Arial" pitchFamily="34" charset="0"/>
              </a:rPr>
              <a:t> evolved from virtual private server offerings.</a:t>
            </a:r>
            <a:endParaRPr lang="en-IE" sz="1000" dirty="0">
              <a:latin typeface="+mn-lt"/>
              <a:cs typeface="Arial" pitchFamily="34" charset="0"/>
            </a:endParaRPr>
          </a:p>
          <a:p>
            <a:pPr marL="0" eaLnBrk="1" hangingPunct="1">
              <a:spcBef>
                <a:spcPts val="0"/>
              </a:spcBef>
            </a:pPr>
            <a:r>
              <a:rPr lang="en-IE" sz="1000" dirty="0">
                <a:latin typeface="+mn-lt"/>
                <a:cs typeface="Arial" pitchFamily="34" charset="0"/>
              </a:rPr>
              <a:t>Sometimes called Utility computing</a:t>
            </a:r>
          </a:p>
          <a:p>
            <a:pPr marL="0" indent="0">
              <a:spcBef>
                <a:spcPts val="0"/>
              </a:spcBef>
              <a:buNone/>
            </a:pPr>
            <a:r>
              <a:rPr lang="en-US" sz="1000" b="1" dirty="0">
                <a:latin typeface="+mn-lt"/>
                <a:cs typeface="Arial" pitchFamily="34" charset="0"/>
              </a:rPr>
              <a:t>Infrastructure as a Service</a:t>
            </a:r>
          </a:p>
          <a:p>
            <a:pPr marL="0">
              <a:spcBef>
                <a:spcPts val="0"/>
              </a:spcBef>
            </a:pPr>
            <a:r>
              <a:rPr lang="en-US" sz="1000" dirty="0">
                <a:latin typeface="+mn-lt"/>
                <a:cs typeface="Arial" pitchFamily="34" charset="0"/>
              </a:rPr>
              <a:t>An </a:t>
            </a:r>
            <a:r>
              <a:rPr lang="en-US" sz="1000" dirty="0" err="1">
                <a:latin typeface="+mn-lt"/>
                <a:cs typeface="Arial" pitchFamily="34" charset="0"/>
              </a:rPr>
              <a:t>IaaS</a:t>
            </a:r>
            <a:r>
              <a:rPr lang="en-US" sz="1000" dirty="0">
                <a:latin typeface="+mn-lt"/>
                <a:cs typeface="Arial" pitchFamily="34" charset="0"/>
              </a:rPr>
              <a:t> provider offers you "raw" computing, storage, and network infrastructure so that you can load your own software, including operating systems and applications, on to this infrastructure. </a:t>
            </a:r>
          </a:p>
          <a:p>
            <a:pPr marL="0">
              <a:spcBef>
                <a:spcPts val="0"/>
              </a:spcBef>
            </a:pPr>
            <a:r>
              <a:rPr lang="en-US" sz="1000" dirty="0">
                <a:latin typeface="+mn-lt"/>
                <a:cs typeface="Arial" pitchFamily="34" charset="0"/>
              </a:rPr>
              <a:t>This scenario is equivalent to a hosting provider provisioning physical servers and storage and letting you install your own OS, web services, and database applications over the provisioned machines. </a:t>
            </a:r>
          </a:p>
          <a:p>
            <a:pPr marL="0">
              <a:spcBef>
                <a:spcPts val="0"/>
              </a:spcBef>
            </a:pPr>
            <a:r>
              <a:rPr lang="en-US" sz="1000" dirty="0" err="1">
                <a:latin typeface="+mn-lt"/>
                <a:cs typeface="Arial" pitchFamily="34" charset="0"/>
              </a:rPr>
              <a:t>IaaS</a:t>
            </a:r>
            <a:r>
              <a:rPr lang="en-US" sz="1000" dirty="0">
                <a:latin typeface="+mn-lt"/>
                <a:cs typeface="Arial" pitchFamily="34" charset="0"/>
              </a:rPr>
              <a:t> offers you the greatest degree of control of the three models. </a:t>
            </a:r>
          </a:p>
          <a:p>
            <a:pPr marL="0">
              <a:spcBef>
                <a:spcPts val="0"/>
              </a:spcBef>
            </a:pPr>
            <a:r>
              <a:rPr lang="en-US" sz="1000" dirty="0">
                <a:latin typeface="+mn-lt"/>
                <a:cs typeface="Arial" pitchFamily="34" charset="0"/>
              </a:rPr>
              <a:t>You need to know the resource requirements for your specific application to exploit </a:t>
            </a:r>
            <a:r>
              <a:rPr lang="en-US" sz="1000" dirty="0" err="1">
                <a:latin typeface="+mn-lt"/>
                <a:cs typeface="Arial" pitchFamily="34" charset="0"/>
              </a:rPr>
              <a:t>IaaS</a:t>
            </a:r>
            <a:r>
              <a:rPr lang="en-US" sz="1000" dirty="0">
                <a:latin typeface="+mn-lt"/>
                <a:cs typeface="Arial" pitchFamily="34" charset="0"/>
              </a:rPr>
              <a:t> well. </a:t>
            </a:r>
          </a:p>
          <a:p>
            <a:pPr marL="0">
              <a:spcBef>
                <a:spcPts val="0"/>
              </a:spcBef>
            </a:pPr>
            <a:r>
              <a:rPr lang="en-US" sz="1000" dirty="0">
                <a:latin typeface="+mn-lt"/>
                <a:cs typeface="Arial" pitchFamily="34" charset="0"/>
              </a:rPr>
              <a:t>Scaling and elasticity are your—not the provider's—responsibility. </a:t>
            </a:r>
          </a:p>
          <a:p>
            <a:pPr marL="0">
              <a:spcBef>
                <a:spcPts val="0"/>
              </a:spcBef>
            </a:pPr>
            <a:r>
              <a:rPr lang="en-US" sz="1000" b="1" dirty="0">
                <a:latin typeface="+mn-lt"/>
                <a:cs typeface="Arial" pitchFamily="34" charset="0"/>
              </a:rPr>
              <a:t>Amazon uses virtualization as a critical underpinning of its EC2 service</a:t>
            </a:r>
            <a:r>
              <a:rPr lang="en-US" sz="1000" dirty="0">
                <a:latin typeface="+mn-lt"/>
                <a:cs typeface="Arial" pitchFamily="34" charset="0"/>
              </a:rPr>
              <a:t>.</a:t>
            </a:r>
          </a:p>
          <a:p>
            <a:pPr marL="0">
              <a:spcBef>
                <a:spcPts val="0"/>
              </a:spcBef>
            </a:pPr>
            <a:r>
              <a:rPr lang="en-US" sz="1000" dirty="0">
                <a:latin typeface="+mn-lt"/>
                <a:cs typeface="Arial" pitchFamily="34" charset="0"/>
              </a:rPr>
              <a:t>Pricing for the </a:t>
            </a:r>
            <a:r>
              <a:rPr lang="en-US" sz="1000" dirty="0" err="1">
                <a:latin typeface="+mn-lt"/>
                <a:cs typeface="Arial" pitchFamily="34" charset="0"/>
              </a:rPr>
              <a:t>IaaS</a:t>
            </a:r>
            <a:r>
              <a:rPr lang="en-US" sz="1000" dirty="0">
                <a:latin typeface="+mn-lt"/>
                <a:cs typeface="Arial" pitchFamily="34" charset="0"/>
              </a:rPr>
              <a:t> can be on a usage or subscription basis. CPU time, storage space, and network bandwidth (related to data movement) are some of the resources that can be billed on a usage basis.</a:t>
            </a:r>
          </a:p>
          <a:p>
            <a:pPr marL="0">
              <a:spcBef>
                <a:spcPts val="0"/>
              </a:spcBef>
              <a:buNone/>
            </a:pPr>
            <a:r>
              <a:rPr lang="en-US" sz="1000" dirty="0">
                <a:latin typeface="+mn-lt"/>
                <a:cs typeface="Arial" pitchFamily="34" charset="0"/>
              </a:rPr>
              <a:t>Servers</a:t>
            </a:r>
          </a:p>
          <a:p>
            <a:pPr marL="0" lvl="1" indent="-110174" eaLnBrk="1" hangingPunct="1">
              <a:spcBef>
                <a:spcPts val="0"/>
              </a:spcBef>
              <a:buFont typeface="Arial" pitchFamily="34" charset="0"/>
              <a:buChar char="•"/>
            </a:pPr>
            <a:r>
              <a:rPr lang="en-US" sz="1000" dirty="0">
                <a:latin typeface="+mn-lt"/>
                <a:cs typeface="Arial" pitchFamily="34" charset="0"/>
              </a:rPr>
              <a:t>Networks, Security, Mainframes, Servers, </a:t>
            </a:r>
            <a:r>
              <a:rPr lang="en-US" sz="1000" dirty="0" err="1">
                <a:latin typeface="+mn-lt"/>
                <a:cs typeface="Arial" pitchFamily="34" charset="0"/>
              </a:rPr>
              <a:t>StorHosting</a:t>
            </a:r>
            <a:r>
              <a:rPr lang="en-US" sz="1000" dirty="0">
                <a:latin typeface="+mn-lt"/>
                <a:cs typeface="Arial" pitchFamily="34" charset="0"/>
              </a:rPr>
              <a:t> </a:t>
            </a:r>
            <a:r>
              <a:rPr lang="en-US" sz="1000" dirty="0" smtClean="0">
                <a:latin typeface="+mn-lt"/>
                <a:cs typeface="Arial" pitchFamily="34" charset="0"/>
              </a:rPr>
              <a:t>Services</a:t>
            </a:r>
            <a:endParaRPr lang="en-US" sz="1000" dirty="0">
              <a:latin typeface="+mn-lt"/>
              <a:cs typeface="Arial" pitchFamily="34" charset="0"/>
            </a:endParaRPr>
          </a:p>
          <a:p>
            <a:pPr marL="0" lvl="1" indent="-110174" eaLnBrk="1" hangingPunct="1">
              <a:spcBef>
                <a:spcPts val="0"/>
              </a:spcBef>
              <a:buNone/>
            </a:pPr>
            <a:r>
              <a:rPr lang="en-US" sz="1000" dirty="0">
                <a:latin typeface="+mn-lt"/>
                <a:cs typeface="Arial" pitchFamily="34" charset="0"/>
              </a:rPr>
              <a:t>The capability provided to the consumer is to provision processing, storage, networks, and other fundamental computing resources where the consumer is able to deploy and run arbitrary software, which can include operating systems and applications. The consumer does not manage or control the underlying cloud infrastructure but has control over operating systems, storage, deployed applications, and possibly limited control of select networking components (e.g., host firewalls</a:t>
            </a:r>
            <a:r>
              <a:rPr lang="en-US" sz="1000" dirty="0" smtClean="0">
                <a:latin typeface="+mn-lt"/>
                <a:cs typeface="Arial" pitchFamily="34" charset="0"/>
              </a:rPr>
              <a:t>).</a:t>
            </a:r>
            <a:endParaRPr lang="en-US" sz="1000" dirty="0">
              <a:latin typeface="+mn-lt"/>
              <a:cs typeface="Arial" pitchFamily="34" charset="0"/>
            </a:endParaRPr>
          </a:p>
        </p:txBody>
      </p:sp>
      <p:sp>
        <p:nvSpPr>
          <p:cNvPr id="25604" name="Slide Number Placeholder 3"/>
          <p:cNvSpPr>
            <a:spLocks noGrp="1"/>
          </p:cNvSpPr>
          <p:nvPr>
            <p:ph type="sldNum" sz="quarter" idx="5"/>
          </p:nvPr>
        </p:nvSpPr>
        <p:spPr bwMode="auto">
          <a:xfrm>
            <a:off x="6775098" y="8855997"/>
            <a:ext cx="260803" cy="452508"/>
          </a:xfrm>
          <a:noFill/>
          <a:ln>
            <a:miter lim="800000"/>
            <a:headEnd/>
            <a:tailEnd/>
          </a:ln>
        </p:spPr>
        <p:txBody>
          <a:bodyPr wrap="square" numCol="1" anchorCtr="0" compatLnSpc="1">
            <a:prstTxWarp prst="textNoShape">
              <a:avLst/>
            </a:prstTxWarp>
          </a:bodyPr>
          <a:lstStyle/>
          <a:p>
            <a:fld id="{D33CFC27-DB3D-42A2-9D8E-6554D86DCF8C}" type="slidenum">
              <a:rPr lang="en-IE" smtClean="0">
                <a:latin typeface="Arial" pitchFamily="34" charset="0"/>
              </a:rPr>
              <a:pPr/>
              <a:t>53</a:t>
            </a:fld>
            <a:endParaRPr lang="en-IE"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6699626" y="9040663"/>
            <a:ext cx="336275" cy="267842"/>
          </a:xfrm>
          <a:ln/>
        </p:spPr>
        <p:txBody>
          <a:bodyPr/>
          <a:lstStyle/>
          <a:p>
            <a:fld id="{6A7DD5D6-271F-492A-B5CE-D5A97E5A7609}" type="slidenum">
              <a:rPr lang="en-US"/>
              <a:pPr/>
              <a:t>54</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445105" y="4841877"/>
            <a:ext cx="6184296" cy="2991665"/>
          </a:xfrm>
        </p:spPr>
        <p:txBody>
          <a:bodyPr wrap="square"/>
          <a:lstStyle/>
          <a:p>
            <a:pPr lvl="0">
              <a:defRPr/>
            </a:pPr>
            <a:r>
              <a:rPr lang="en-US" sz="1000" dirty="0">
                <a:solidFill>
                  <a:srgbClr val="000000"/>
                </a:solidFill>
                <a:latin typeface="Arial" pitchFamily="34" charset="0"/>
                <a:cs typeface="Arial" pitchFamily="34" charset="0"/>
              </a:rPr>
              <a:t>3Tera, </a:t>
            </a:r>
            <a:r>
              <a:rPr lang="en-US" sz="1000" dirty="0" err="1">
                <a:solidFill>
                  <a:srgbClr val="000000"/>
                </a:solidFill>
                <a:latin typeface="Arial" pitchFamily="34" charset="0"/>
                <a:cs typeface="Arial" pitchFamily="34" charset="0"/>
              </a:rPr>
              <a:t>SliceHost</a:t>
            </a:r>
            <a:r>
              <a:rPr lang="en-US" sz="1000" dirty="0">
                <a:solidFill>
                  <a:srgbClr val="000000"/>
                </a:solidFill>
                <a:latin typeface="Arial" pitchFamily="34" charset="0"/>
                <a:cs typeface="Arial" pitchFamily="34" charset="0"/>
              </a:rPr>
              <a:t>, </a:t>
            </a:r>
            <a:r>
              <a:rPr lang="en-US" sz="1000" dirty="0" err="1">
                <a:latin typeface="Arial" pitchFamily="34" charset="0"/>
                <a:cs typeface="Arial" pitchFamily="34" charset="0"/>
              </a:rPr>
              <a:t>Flexiscale</a:t>
            </a:r>
            <a:endParaRPr lang="en-US" sz="1000" dirty="0">
              <a:latin typeface="Arial" pitchFamily="34" charset="0"/>
              <a:cs typeface="Arial" pitchFamily="34" charset="0"/>
            </a:endParaRPr>
          </a:p>
          <a:p>
            <a:pPr lvl="0" eaLnBrk="1" hangingPunct="1">
              <a:lnSpc>
                <a:spcPct val="90000"/>
              </a:lnSpc>
              <a:defRPr/>
            </a:pPr>
            <a:r>
              <a:rPr lang="en-US" sz="1000" dirty="0">
                <a:latin typeface="Arial" pitchFamily="34" charset="0"/>
                <a:cs typeface="Arial" pitchFamily="34" charset="0"/>
              </a:rPr>
              <a:t>AWS: EC2</a:t>
            </a:r>
          </a:p>
          <a:p>
            <a:pPr eaLnBrk="1" hangingPunct="1">
              <a:lnSpc>
                <a:spcPct val="90000"/>
              </a:lnSpc>
              <a:defRPr/>
            </a:pPr>
            <a:r>
              <a:rPr lang="en-US" sz="1000" b="1" dirty="0">
                <a:latin typeface="Arial" pitchFamily="34" charset="0"/>
                <a:cs typeface="Arial" pitchFamily="34" charset="0"/>
              </a:rPr>
              <a:t>How Big is Amazon’s EC2?</a:t>
            </a:r>
            <a:r>
              <a:rPr lang="en-US" sz="1000" dirty="0">
                <a:latin typeface="Arial" pitchFamily="34" charset="0"/>
                <a:cs typeface="Arial" pitchFamily="34" charset="0"/>
              </a:rPr>
              <a:t/>
            </a:r>
            <a:br>
              <a:rPr lang="en-US" sz="1000" dirty="0">
                <a:latin typeface="Arial" pitchFamily="34" charset="0"/>
                <a:cs typeface="Arial" pitchFamily="34" charset="0"/>
              </a:rPr>
            </a:br>
            <a:r>
              <a:rPr lang="en-US" sz="1000" dirty="0">
                <a:latin typeface="Arial" pitchFamily="34" charset="0"/>
                <a:cs typeface="Arial" pitchFamily="34" charset="0"/>
              </a:rPr>
              <a:t>Big. </a:t>
            </a:r>
            <a:r>
              <a:rPr lang="en-US" sz="1000" dirty="0" smtClean="0">
                <a:latin typeface="Arial" pitchFamily="34" charset="0"/>
                <a:cs typeface="Arial" pitchFamily="34" charset="0"/>
              </a:rPr>
              <a:t>158,000 </a:t>
            </a:r>
            <a:r>
              <a:rPr lang="en-US" sz="1000" dirty="0">
                <a:latin typeface="Arial" pitchFamily="34" charset="0"/>
                <a:cs typeface="Arial" pitchFamily="34" charset="0"/>
              </a:rPr>
              <a:t>servers. </a:t>
            </a:r>
            <a:r>
              <a:rPr lang="en-US" sz="1000" dirty="0" smtClean="0">
                <a:latin typeface="Arial" pitchFamily="34" charset="0"/>
                <a:cs typeface="Arial" pitchFamily="34" charset="0"/>
              </a:rPr>
              <a:t>It</a:t>
            </a:r>
            <a:r>
              <a:rPr lang="en-US" sz="1000" baseline="0" dirty="0" smtClean="0">
                <a:latin typeface="Arial" pitchFamily="34" charset="0"/>
                <a:cs typeface="Arial" pitchFamily="34" charset="0"/>
              </a:rPr>
              <a:t> has been </a:t>
            </a:r>
            <a:r>
              <a:rPr lang="en-US" sz="1000" dirty="0" smtClean="0">
                <a:latin typeface="Arial" pitchFamily="34" charset="0"/>
                <a:cs typeface="Arial" pitchFamily="34" charset="0"/>
              </a:rPr>
              <a:t>independently </a:t>
            </a:r>
            <a:r>
              <a:rPr lang="en-US" sz="1000" dirty="0">
                <a:latin typeface="Arial" pitchFamily="34" charset="0"/>
                <a:cs typeface="Arial" pitchFamily="34" charset="0"/>
              </a:rPr>
              <a:t>confirmed this with at least two sources close to </a:t>
            </a:r>
            <a:r>
              <a:rPr lang="en-US" sz="1000" dirty="0" smtClean="0">
                <a:latin typeface="Arial" pitchFamily="34" charset="0"/>
                <a:cs typeface="Arial" pitchFamily="34" charset="0"/>
              </a:rPr>
              <a:t>EC2….hosted services</a:t>
            </a:r>
            <a:r>
              <a:rPr lang="en-US" sz="1000" baseline="0" dirty="0" smtClean="0">
                <a:latin typeface="Arial" pitchFamily="34" charset="0"/>
                <a:cs typeface="Arial" pitchFamily="34" charset="0"/>
              </a:rPr>
              <a:t> like Netflix and Instagram</a:t>
            </a:r>
            <a:endParaRPr lang="en-US" sz="1000" dirty="0">
              <a:solidFill>
                <a:srgbClr val="000000"/>
              </a:solidFill>
              <a:latin typeface="Arial" pitchFamily="34" charset="0"/>
              <a:cs typeface="Arial" pitchFamily="34" charset="0"/>
            </a:endParaRPr>
          </a:p>
          <a:p>
            <a:pPr>
              <a:tabLst>
                <a:tab pos="0" algn="l"/>
                <a:tab pos="390199" algn="l"/>
                <a:tab pos="783458" algn="l"/>
                <a:tab pos="1176718" algn="l"/>
                <a:tab pos="1568447" algn="l"/>
                <a:tab pos="1961705" algn="l"/>
                <a:tab pos="2354965" algn="l"/>
                <a:tab pos="2748223" algn="l"/>
                <a:tab pos="3139952" algn="l"/>
                <a:tab pos="3533212" algn="l"/>
                <a:tab pos="3926471" algn="l"/>
                <a:tab pos="4318200" algn="l"/>
                <a:tab pos="4711459" algn="l"/>
                <a:tab pos="5104718" algn="l"/>
                <a:tab pos="5497978" algn="l"/>
                <a:tab pos="5889707" algn="l"/>
                <a:tab pos="6282965" algn="l"/>
                <a:tab pos="6676225" algn="l"/>
                <a:tab pos="7067954" algn="l"/>
                <a:tab pos="7461213" algn="l"/>
                <a:tab pos="7854472" algn="l"/>
              </a:tabLst>
            </a:pPr>
            <a:r>
              <a:rPr lang="en-US" sz="1000" dirty="0" err="1">
                <a:solidFill>
                  <a:srgbClr val="000000"/>
                </a:solidFill>
                <a:latin typeface="Arial" pitchFamily="34" charset="0"/>
                <a:cs typeface="Arial" pitchFamily="34" charset="0"/>
              </a:rPr>
              <a:t>GoGrid</a:t>
            </a:r>
            <a:r>
              <a:rPr lang="en-US" sz="1000" dirty="0">
                <a:solidFill>
                  <a:srgbClr val="000000"/>
                </a:solidFill>
                <a:latin typeface="Arial" pitchFamily="34" charset="0"/>
                <a:cs typeface="Arial" pitchFamily="34" charset="0"/>
              </a:rPr>
              <a:t>, </a:t>
            </a:r>
            <a:r>
              <a:rPr lang="en-US" sz="1000" dirty="0" err="1">
                <a:solidFill>
                  <a:srgbClr val="000000"/>
                </a:solidFill>
                <a:latin typeface="Arial" pitchFamily="34" charset="0"/>
                <a:cs typeface="Arial" pitchFamily="34" charset="0"/>
              </a:rPr>
              <a:t>RightScale</a:t>
            </a:r>
            <a:r>
              <a:rPr lang="en-US" sz="1000" dirty="0">
                <a:solidFill>
                  <a:srgbClr val="000000"/>
                </a:solidFill>
                <a:latin typeface="Arial" pitchFamily="34" charset="0"/>
                <a:cs typeface="Arial" pitchFamily="34" charset="0"/>
              </a:rPr>
              <a:t>, </a:t>
            </a:r>
            <a:r>
              <a:rPr lang="en-US" sz="1000" dirty="0" err="1">
                <a:solidFill>
                  <a:srgbClr val="000000"/>
                </a:solidFill>
                <a:latin typeface="Arial" pitchFamily="34" charset="0"/>
                <a:cs typeface="Arial" pitchFamily="34" charset="0"/>
              </a:rPr>
              <a:t>Linode</a:t>
            </a:r>
            <a:endParaRPr lang="en-US" sz="1000" dirty="0">
              <a:solidFill>
                <a:srgbClr val="000000"/>
              </a:solidFill>
              <a:latin typeface="Arial" pitchFamily="34" charset="0"/>
              <a:cs typeface="Arial" pitchFamily="34" charset="0"/>
            </a:endParaRPr>
          </a:p>
          <a:p>
            <a:r>
              <a:rPr lang="en-US" sz="1000" dirty="0">
                <a:latin typeface="Arial" pitchFamily="34" charset="0"/>
                <a:cs typeface="Arial" pitchFamily="34" charset="0"/>
              </a:rPr>
              <a:t>Amazon is arguably the first major proponent of </a:t>
            </a:r>
            <a:r>
              <a:rPr lang="en-US" sz="1000" i="1" dirty="0">
                <a:latin typeface="Arial" pitchFamily="34" charset="0"/>
                <a:cs typeface="Arial" pitchFamily="34" charset="0"/>
              </a:rPr>
              <a:t>Infrastructure as a Service</a:t>
            </a:r>
            <a:r>
              <a:rPr lang="en-US" sz="1000" dirty="0">
                <a:latin typeface="Arial" pitchFamily="34" charset="0"/>
                <a:cs typeface="Arial" pitchFamily="34" charset="0"/>
              </a:rPr>
              <a:t> (</a:t>
            </a:r>
            <a:r>
              <a:rPr lang="en-US" sz="1000" dirty="0" err="1">
                <a:latin typeface="Arial" pitchFamily="34" charset="0"/>
                <a:cs typeface="Arial" pitchFamily="34" charset="0"/>
              </a:rPr>
              <a:t>IaaS</a:t>
            </a:r>
            <a:r>
              <a:rPr lang="en-US" sz="1000" dirty="0">
                <a:latin typeface="Arial" pitchFamily="34" charset="0"/>
                <a:cs typeface="Arial" pitchFamily="34" charset="0"/>
              </a:rPr>
              <a:t>) through its </a:t>
            </a:r>
            <a:r>
              <a:rPr lang="en-US" sz="1000" i="1" dirty="0">
                <a:latin typeface="Arial" pitchFamily="34" charset="0"/>
                <a:cs typeface="Arial" pitchFamily="34" charset="0"/>
              </a:rPr>
              <a:t>Elastic Computing Cloud</a:t>
            </a:r>
            <a:r>
              <a:rPr lang="en-US" sz="1000" dirty="0">
                <a:latin typeface="Arial" pitchFamily="34" charset="0"/>
                <a:cs typeface="Arial" pitchFamily="34" charset="0"/>
              </a:rPr>
              <a:t> (EC2) service. </a:t>
            </a:r>
          </a:p>
          <a:p>
            <a:r>
              <a:rPr lang="en-US" sz="1000" dirty="0">
                <a:latin typeface="Arial" pitchFamily="34" charset="0"/>
                <a:cs typeface="Arial" pitchFamily="34" charset="0"/>
              </a:rPr>
              <a:t>Amazon lets you rent servers with a certain CPU speed, memory, and disk capacity along with the OS and applications that you need to have installed on them.</a:t>
            </a:r>
          </a:p>
          <a:p>
            <a:pPr>
              <a:buNone/>
            </a:pPr>
            <a:r>
              <a:rPr lang="en-US" sz="1000" dirty="0">
                <a:solidFill>
                  <a:schemeClr val="bg1"/>
                </a:solidFill>
                <a:latin typeface="Arial" pitchFamily="34" charset="0"/>
                <a:cs typeface="Arial" pitchFamily="34" charset="0"/>
              </a:rPr>
              <a:t>Storage</a:t>
            </a:r>
          </a:p>
          <a:p>
            <a:pPr marL="275434" lvl="1" indent="-110174" defTabSz="887511" eaLnBrk="1" hangingPunct="1">
              <a:buNone/>
              <a:defRPr/>
            </a:pPr>
            <a:r>
              <a:rPr lang="en-US" sz="1000" dirty="0">
                <a:solidFill>
                  <a:srgbClr val="000000"/>
                </a:solidFill>
                <a:latin typeface="Arial" pitchFamily="34" charset="0"/>
                <a:cs typeface="Arial" pitchFamily="34" charset="0"/>
              </a:rPr>
              <a:t>Amazon S3, Dell, Apple, ...</a:t>
            </a:r>
          </a:p>
          <a:p>
            <a:endParaRPr lang="en-US" sz="1000" dirty="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6699626" y="9040663"/>
            <a:ext cx="336275" cy="267842"/>
          </a:xfrm>
          <a:ln/>
        </p:spPr>
        <p:txBody>
          <a:bodyPr/>
          <a:lstStyle/>
          <a:p>
            <a:fld id="{6A7DD5D6-271F-492A-B5CE-D5A97E5A7609}" type="slidenum">
              <a:rPr lang="en-US"/>
              <a:pPr/>
              <a:t>55</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445105" y="4841877"/>
            <a:ext cx="6184296" cy="2991665"/>
          </a:xfrm>
        </p:spPr>
        <p:txBody>
          <a:bodyPr wrap="square"/>
          <a:lstStyle/>
          <a:p>
            <a:r>
              <a:rPr lang="en-US" sz="1000" dirty="0" smtClean="0">
                <a:latin typeface="Arial" pitchFamily="34" charset="0"/>
                <a:cs typeface="Arial" pitchFamily="34" charset="0"/>
              </a:rPr>
              <a:t>https://www.quora.com/Is-Amazon-EC2-IaaS-or-PaaS</a:t>
            </a:r>
          </a:p>
          <a:p>
            <a:endParaRPr lang="en-US" sz="1000" dirty="0">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1181100" y="696913"/>
            <a:ext cx="4648200" cy="3486150"/>
          </a:xfrm>
          <a:ln/>
        </p:spPr>
      </p:sp>
      <p:sp>
        <p:nvSpPr>
          <p:cNvPr id="176131" name="Rectangle 3"/>
          <p:cNvSpPr>
            <a:spLocks noGrp="1" noChangeArrowheads="1"/>
          </p:cNvSpPr>
          <p:nvPr>
            <p:ph type="body" idx="1"/>
          </p:nvPr>
        </p:nvSpPr>
        <p:spPr>
          <a:xfrm>
            <a:off x="166915" y="4170479"/>
            <a:ext cx="7066038" cy="7623702"/>
          </a:xfrm>
        </p:spPr>
        <p:txBody>
          <a:bodyPr wrap="square"/>
          <a:lstStyle/>
          <a:p>
            <a:pPr marL="0" indent="0">
              <a:spcBef>
                <a:spcPts val="0"/>
              </a:spcBef>
              <a:buNone/>
            </a:pPr>
            <a:r>
              <a:rPr lang="en-US" sz="1000" b="1" dirty="0" smtClean="0"/>
              <a:t>(Internet) Private </a:t>
            </a:r>
            <a:r>
              <a:rPr lang="en-US" sz="1000" b="1" dirty="0"/>
              <a:t>cloud</a:t>
            </a:r>
          </a:p>
          <a:p>
            <a:pPr marL="0">
              <a:spcBef>
                <a:spcPts val="0"/>
              </a:spcBef>
            </a:pPr>
            <a:r>
              <a:rPr lang="en-US" sz="900" dirty="0">
                <a:latin typeface="+mn-lt"/>
              </a:rPr>
              <a:t>Douglas </a:t>
            </a:r>
            <a:r>
              <a:rPr lang="en-US" sz="900" dirty="0" err="1">
                <a:latin typeface="+mn-lt"/>
              </a:rPr>
              <a:t>Parkhill</a:t>
            </a:r>
            <a:r>
              <a:rPr lang="en-US" sz="900" dirty="0">
                <a:latin typeface="+mn-lt"/>
              </a:rPr>
              <a:t> first described the concept of a "private computer utility" in his 1966 book </a:t>
            </a:r>
            <a:r>
              <a:rPr lang="en-US" sz="900" i="1" dirty="0">
                <a:latin typeface="+mn-lt"/>
              </a:rPr>
              <a:t>The Challenge of the Computer Utility</a:t>
            </a:r>
            <a:r>
              <a:rPr lang="en-US" sz="900" dirty="0">
                <a:latin typeface="+mn-lt"/>
              </a:rPr>
              <a:t>. The idea was based upon direct comparison with other industries (e.g. the electricity industry) and the extensive use of hybrid supply models to balance and mitigate risks.</a:t>
            </a:r>
          </a:p>
          <a:p>
            <a:pPr marL="0">
              <a:spcBef>
                <a:spcPts val="0"/>
              </a:spcBef>
            </a:pPr>
            <a:r>
              <a:rPr lang="en-US" sz="900" i="1" dirty="0">
                <a:latin typeface="+mn-lt"/>
              </a:rPr>
              <a:t>Private cloud</a:t>
            </a:r>
            <a:r>
              <a:rPr lang="en-US" sz="900" dirty="0">
                <a:latin typeface="+mn-lt"/>
              </a:rPr>
              <a:t> and </a:t>
            </a:r>
            <a:r>
              <a:rPr lang="en-US" sz="900" i="1" dirty="0">
                <a:latin typeface="+mn-lt"/>
              </a:rPr>
              <a:t>internal cloud</a:t>
            </a:r>
            <a:r>
              <a:rPr lang="en-US" sz="900" dirty="0">
                <a:latin typeface="+mn-lt"/>
              </a:rPr>
              <a:t> have been described as </a:t>
            </a:r>
            <a:r>
              <a:rPr lang="en-US" sz="900" dirty="0">
                <a:latin typeface="+mn-lt"/>
                <a:hlinkClick r:id="rId3" action="ppaction://hlinkfile" tooltip="Neologisms"/>
              </a:rPr>
              <a:t>neologisms</a:t>
            </a:r>
            <a:r>
              <a:rPr lang="en-US" sz="900" dirty="0">
                <a:latin typeface="+mn-lt"/>
              </a:rPr>
              <a:t>, however the concepts themselves pre-date the term </a:t>
            </a:r>
            <a:r>
              <a:rPr lang="en-US" sz="900" i="1" dirty="0">
                <a:latin typeface="+mn-lt"/>
              </a:rPr>
              <a:t>cloud</a:t>
            </a:r>
            <a:r>
              <a:rPr lang="en-US" sz="900" dirty="0">
                <a:latin typeface="+mn-lt"/>
              </a:rPr>
              <a:t> by 40 years. Even within modern utility industries, hybrid models still exist despite the formation of reasonably well-functioning markets and the ability to combine multiple providers.</a:t>
            </a:r>
          </a:p>
          <a:p>
            <a:pPr marL="0">
              <a:spcBef>
                <a:spcPts val="0"/>
              </a:spcBef>
            </a:pPr>
            <a:r>
              <a:rPr lang="en-US" sz="900" dirty="0">
                <a:latin typeface="+mn-lt"/>
              </a:rPr>
              <a:t>Some vendors have used the terms to describe offerings that emulate cloud computing on private networks. These (typically </a:t>
            </a:r>
            <a:r>
              <a:rPr lang="en-US" sz="900" dirty="0">
                <a:latin typeface="+mn-lt"/>
                <a:hlinkClick r:id="rId4" action="ppaction://hlinkfile" tooltip="Platform virtualization"/>
              </a:rPr>
              <a:t>virtualization</a:t>
            </a:r>
            <a:r>
              <a:rPr lang="en-US" sz="900" dirty="0">
                <a:latin typeface="+mn-lt"/>
              </a:rPr>
              <a:t> </a:t>
            </a:r>
            <a:r>
              <a:rPr lang="en-US" sz="900" dirty="0">
                <a:latin typeface="+mn-lt"/>
                <a:hlinkClick r:id="rId5" action="ppaction://hlinkfile"/>
              </a:rPr>
              <a:t>automation</a:t>
            </a:r>
            <a:r>
              <a:rPr lang="en-US" sz="900" dirty="0">
                <a:latin typeface="+mn-lt"/>
              </a:rPr>
              <a:t>) products offer the ability to host applications or virtual machines in a company's own set of hosts. These provide the benefits of utility computing -shared hardware costs, the ability to recover from failure, and the ability to scale up or down depending upon demand.</a:t>
            </a:r>
          </a:p>
          <a:p>
            <a:pPr marL="0">
              <a:spcBef>
                <a:spcPts val="0"/>
              </a:spcBef>
            </a:pPr>
            <a:r>
              <a:rPr lang="en-US" sz="900" dirty="0">
                <a:latin typeface="+mn-lt"/>
              </a:rPr>
              <a:t>Private clouds have attracted criticism because users "still have to buy, build, and manage them" and thus do not benefit from lower up-front capital costs and less hands-on management,</a:t>
            </a:r>
            <a:r>
              <a:rPr lang="en-US" sz="900" baseline="30000" dirty="0">
                <a:latin typeface="+mn-lt"/>
                <a:hlinkClick r:id="" action="ppaction://hlinkfile"/>
              </a:rPr>
              <a:t>[52]</a:t>
            </a:r>
            <a:r>
              <a:rPr lang="en-US" sz="900" dirty="0">
                <a:latin typeface="+mn-lt"/>
              </a:rPr>
              <a:t> essentially "[lacking] the economic model that makes cloud computing such an intriguing concept".</a:t>
            </a:r>
            <a:r>
              <a:rPr lang="en-US" sz="900" baseline="30000" dirty="0">
                <a:latin typeface="+mn-lt"/>
                <a:hlinkClick r:id="" action="ppaction://hlinkfile"/>
              </a:rPr>
              <a:t>[54]</a:t>
            </a:r>
            <a:r>
              <a:rPr lang="en-US" sz="900" dirty="0">
                <a:latin typeface="+mn-lt"/>
              </a:rPr>
              <a:t> </a:t>
            </a:r>
            <a:r>
              <a:rPr lang="en-US" sz="900" baseline="30000" dirty="0">
                <a:latin typeface="+mn-lt"/>
                <a:hlinkClick r:id="" action="ppaction://hlinkfile"/>
              </a:rPr>
              <a:t>[55]</a:t>
            </a:r>
            <a:r>
              <a:rPr lang="en-US" sz="900" dirty="0">
                <a:latin typeface="+mn-lt"/>
              </a:rPr>
              <a:t> Enterprise IT organizations use their own private cloud(s) for mission critical and other operational systems to </a:t>
            </a:r>
            <a:r>
              <a:rPr lang="en-US" sz="900" dirty="0">
                <a:latin typeface="+mn-lt"/>
                <a:hlinkClick r:id="rId6" action="ppaction://hlinkfile" tooltip="Critical Infrastructure Protection"/>
              </a:rPr>
              <a:t>protect critical infrastructures</a:t>
            </a:r>
            <a:r>
              <a:rPr lang="en-US" sz="900" dirty="0">
                <a:latin typeface="+mn-lt"/>
              </a:rPr>
              <a:t>. </a:t>
            </a:r>
            <a:r>
              <a:rPr lang="en-US" sz="900" baseline="30000" dirty="0">
                <a:latin typeface="+mn-lt"/>
                <a:hlinkClick r:id="" action="ppaction://hlinkfile"/>
              </a:rPr>
              <a:t>[56]</a:t>
            </a:r>
            <a:endParaRPr lang="en-US" sz="900" b="1" dirty="0">
              <a:latin typeface="+mn-lt"/>
            </a:endParaRPr>
          </a:p>
          <a:p>
            <a:pPr marL="0" indent="0">
              <a:spcBef>
                <a:spcPts val="0"/>
              </a:spcBef>
              <a:buNone/>
            </a:pPr>
            <a:r>
              <a:rPr lang="en-US" sz="900" b="1" dirty="0">
                <a:latin typeface="+mn-lt"/>
              </a:rPr>
              <a:t>Community cloud</a:t>
            </a:r>
          </a:p>
          <a:p>
            <a:pPr marL="0">
              <a:spcBef>
                <a:spcPts val="0"/>
              </a:spcBef>
            </a:pPr>
            <a:r>
              <a:rPr lang="en-US" sz="900" dirty="0">
                <a:latin typeface="+mn-lt"/>
              </a:rPr>
              <a:t>A </a:t>
            </a:r>
            <a:r>
              <a:rPr lang="en-US" sz="900" i="1" dirty="0">
                <a:latin typeface="+mn-lt"/>
              </a:rPr>
              <a:t>community cloud</a:t>
            </a:r>
            <a:r>
              <a:rPr lang="en-US" sz="900" dirty="0">
                <a:latin typeface="+mn-lt"/>
              </a:rPr>
              <a:t> may be established where several organizations have similar requirements and seek to share infrastructure so as to realize some of the benefits of cloud computing. With the costs spread over fewer users than a </a:t>
            </a:r>
            <a:r>
              <a:rPr lang="en-US" sz="900" i="1" dirty="0">
                <a:latin typeface="+mn-lt"/>
              </a:rPr>
              <a:t>public cloud</a:t>
            </a:r>
            <a:r>
              <a:rPr lang="en-US" sz="900" dirty="0">
                <a:latin typeface="+mn-lt"/>
              </a:rPr>
              <a:t> (but more than a single tenant) this option is more expensive but may offer a higher level of privacy, security and/or policy compliance. Examples of </a:t>
            </a:r>
            <a:r>
              <a:rPr lang="en-US" sz="900" i="1" dirty="0">
                <a:latin typeface="+mn-lt"/>
              </a:rPr>
              <a:t>community cloud</a:t>
            </a:r>
            <a:r>
              <a:rPr lang="en-US" sz="900" dirty="0">
                <a:latin typeface="+mn-lt"/>
              </a:rPr>
              <a:t> include </a:t>
            </a:r>
            <a:r>
              <a:rPr lang="en-US" sz="900" dirty="0">
                <a:latin typeface="+mn-lt"/>
                <a:hlinkClick r:id="rId7" action="ppaction://hlinkfile"/>
              </a:rPr>
              <a:t>Google</a:t>
            </a:r>
            <a:r>
              <a:rPr lang="en-US" sz="900" dirty="0">
                <a:latin typeface="+mn-lt"/>
              </a:rPr>
              <a:t>'s "</a:t>
            </a:r>
            <a:r>
              <a:rPr lang="en-US" sz="900" dirty="0" err="1">
                <a:latin typeface="+mn-lt"/>
              </a:rPr>
              <a:t>Gov</a:t>
            </a:r>
            <a:r>
              <a:rPr lang="en-US" sz="900" dirty="0">
                <a:latin typeface="+mn-lt"/>
              </a:rPr>
              <a:t> Cloud".</a:t>
            </a:r>
            <a:r>
              <a:rPr lang="en-US" sz="900" baseline="30000" dirty="0">
                <a:latin typeface="+mn-lt"/>
                <a:hlinkClick r:id="" action="ppaction://hlinkfile"/>
              </a:rPr>
              <a:t>[47]</a:t>
            </a:r>
            <a:endParaRPr lang="en-US" sz="900" b="1" dirty="0">
              <a:latin typeface="+mn-lt"/>
            </a:endParaRPr>
          </a:p>
          <a:p>
            <a:pPr marL="0" indent="0">
              <a:spcBef>
                <a:spcPts val="0"/>
              </a:spcBef>
              <a:buNone/>
            </a:pPr>
            <a:r>
              <a:rPr lang="en-US" sz="900" b="1" dirty="0">
                <a:latin typeface="+mn-lt"/>
              </a:rPr>
              <a:t>Public cloud</a:t>
            </a:r>
          </a:p>
          <a:p>
            <a:pPr marL="0">
              <a:spcBef>
                <a:spcPts val="0"/>
              </a:spcBef>
            </a:pPr>
            <a:r>
              <a:rPr lang="en-US" sz="900" i="1" dirty="0">
                <a:latin typeface="+mn-lt"/>
              </a:rPr>
              <a:t>Public cloud</a:t>
            </a:r>
            <a:r>
              <a:rPr lang="en-US" sz="900" dirty="0">
                <a:latin typeface="+mn-lt"/>
              </a:rPr>
              <a:t> or </a:t>
            </a:r>
            <a:r>
              <a:rPr lang="en-US" sz="900" i="1" dirty="0">
                <a:latin typeface="+mn-lt"/>
              </a:rPr>
              <a:t>external cloud</a:t>
            </a:r>
            <a:r>
              <a:rPr lang="en-US" sz="900" dirty="0">
                <a:latin typeface="+mn-lt"/>
              </a:rPr>
              <a:t> describes cloud computing in the traditional mainstream sense, whereby resources are dynamically provisioned on a fine-grained, self-service basis over the Internet, via </a:t>
            </a:r>
            <a:r>
              <a:rPr lang="en-US" sz="900" dirty="0">
                <a:latin typeface="+mn-lt"/>
                <a:hlinkClick r:id="rId8" action="ppaction://hlinkfile" tooltip="Web application"/>
              </a:rPr>
              <a:t>web applications</a:t>
            </a:r>
            <a:r>
              <a:rPr lang="en-US" sz="900" dirty="0">
                <a:latin typeface="+mn-lt"/>
              </a:rPr>
              <a:t>/</a:t>
            </a:r>
            <a:r>
              <a:rPr lang="en-US" sz="900" dirty="0">
                <a:latin typeface="+mn-lt"/>
                <a:hlinkClick r:id="rId9" action="ppaction://hlinkfile" tooltip="Web service"/>
              </a:rPr>
              <a:t>web services</a:t>
            </a:r>
            <a:r>
              <a:rPr lang="en-US" sz="900" dirty="0">
                <a:latin typeface="+mn-lt"/>
              </a:rPr>
              <a:t>, from an off-site third-party provider who bills on a fine-grained </a:t>
            </a:r>
            <a:r>
              <a:rPr lang="en-US" sz="900" dirty="0">
                <a:latin typeface="+mn-lt"/>
                <a:hlinkClick r:id="rId10" action="ppaction://hlinkfile"/>
              </a:rPr>
              <a:t>utility computing</a:t>
            </a:r>
            <a:r>
              <a:rPr lang="en-US" sz="900" dirty="0">
                <a:latin typeface="+mn-lt"/>
              </a:rPr>
              <a:t> basis.</a:t>
            </a:r>
            <a:r>
              <a:rPr lang="en-US" sz="900" baseline="30000" dirty="0">
                <a:latin typeface="+mn-lt"/>
                <a:hlinkClick r:id="" action="ppaction://hlinkfile"/>
              </a:rPr>
              <a:t>[26]</a:t>
            </a:r>
            <a:endParaRPr lang="en-US" sz="900" dirty="0">
              <a:latin typeface="+mn-lt"/>
            </a:endParaRPr>
          </a:p>
          <a:p>
            <a:pPr marL="0" indent="0">
              <a:spcBef>
                <a:spcPts val="0"/>
              </a:spcBef>
              <a:buNone/>
            </a:pPr>
            <a:r>
              <a:rPr lang="en-US" sz="900" b="1" dirty="0">
                <a:latin typeface="+mn-lt"/>
              </a:rPr>
              <a:t>Hybrid cloud and hybrid IT delivery</a:t>
            </a:r>
          </a:p>
          <a:p>
            <a:pPr marL="0">
              <a:spcBef>
                <a:spcPts val="0"/>
              </a:spcBef>
            </a:pPr>
            <a:r>
              <a:rPr lang="en-US" sz="900" dirty="0">
                <a:latin typeface="+mn-lt"/>
              </a:rPr>
              <a:t>The main responsibility of the IT department is to deliver services to the business. With the proliferation of cloud computing (both private and public) and the fact that IT departments must also deliver services via traditional, in-house methods, the newest catch-phrase has become “hybrid cloud computing.”</a:t>
            </a:r>
            <a:r>
              <a:rPr lang="en-US" sz="900" baseline="30000" dirty="0">
                <a:latin typeface="+mn-lt"/>
                <a:hlinkClick r:id="" action="ppaction://hlinkfile"/>
              </a:rPr>
              <a:t>[48]</a:t>
            </a:r>
            <a:r>
              <a:rPr lang="en-US" sz="900" dirty="0">
                <a:latin typeface="+mn-lt"/>
              </a:rPr>
              <a:t> Hybrid cloud is also called hybrid delivery by the major vendors including </a:t>
            </a:r>
            <a:r>
              <a:rPr lang="en-US" sz="900" dirty="0">
                <a:latin typeface="+mn-lt"/>
                <a:hlinkClick r:id="rId11" action="ppaction://hlinkfile" tooltip="HP"/>
              </a:rPr>
              <a:t>HP</a:t>
            </a:r>
            <a:r>
              <a:rPr lang="en-US" sz="900" dirty="0">
                <a:latin typeface="+mn-lt"/>
              </a:rPr>
              <a:t>, </a:t>
            </a:r>
            <a:r>
              <a:rPr lang="en-US" sz="900" dirty="0">
                <a:latin typeface="+mn-lt"/>
                <a:hlinkClick r:id="rId12" action="ppaction://hlinkfile"/>
              </a:rPr>
              <a:t>IBM</a:t>
            </a:r>
            <a:r>
              <a:rPr lang="en-US" sz="900" dirty="0">
                <a:latin typeface="+mn-lt"/>
              </a:rPr>
              <a:t>, </a:t>
            </a:r>
            <a:r>
              <a:rPr lang="en-US" sz="900" dirty="0">
                <a:latin typeface="+mn-lt"/>
                <a:hlinkClick r:id="rId13" action="ppaction://hlinkfile"/>
              </a:rPr>
              <a:t>Oracle</a:t>
            </a:r>
            <a:r>
              <a:rPr lang="en-US" sz="900" dirty="0">
                <a:latin typeface="+mn-lt"/>
              </a:rPr>
              <a:t> and </a:t>
            </a:r>
            <a:r>
              <a:rPr lang="en-US" sz="900" dirty="0">
                <a:latin typeface="+mn-lt"/>
                <a:hlinkClick r:id="rId14" action="ppaction://hlinkfile"/>
              </a:rPr>
              <a:t>VMware</a:t>
            </a:r>
            <a:r>
              <a:rPr lang="en-US" sz="900" dirty="0">
                <a:latin typeface="+mn-lt"/>
              </a:rPr>
              <a:t> who offer technology to manage the complexity in managing the performance, security and privacy concerns that results from the mixed delivery methods of IT services.</a:t>
            </a:r>
            <a:r>
              <a:rPr lang="en-US" sz="900" baseline="30000" dirty="0">
                <a:latin typeface="+mn-lt"/>
                <a:hlinkClick r:id="" action="ppaction://hlinkfile"/>
              </a:rPr>
              <a:t>[49]</a:t>
            </a:r>
            <a:endParaRPr lang="en-US" sz="900" dirty="0">
              <a:latin typeface="+mn-lt"/>
            </a:endParaRPr>
          </a:p>
          <a:p>
            <a:pPr marL="0">
              <a:spcBef>
                <a:spcPts val="0"/>
              </a:spcBef>
            </a:pPr>
            <a:r>
              <a:rPr lang="en-US" sz="900" dirty="0">
                <a:latin typeface="+mn-lt"/>
              </a:rPr>
              <a:t>A hybrid storage cloud uses a combination of public and private storage clouds. Hybrid storage clouds are often useful for archiving and backup functions, allowing local data to be replicated to a public cloud.</a:t>
            </a:r>
            <a:r>
              <a:rPr lang="en-US" sz="900" baseline="30000" dirty="0">
                <a:latin typeface="+mn-lt"/>
                <a:hlinkClick r:id="" action="ppaction://hlinkfile"/>
              </a:rPr>
              <a:t>[50]</a:t>
            </a:r>
            <a:endParaRPr lang="en-US" sz="900" dirty="0">
              <a:latin typeface="+mn-lt"/>
            </a:endParaRPr>
          </a:p>
          <a:p>
            <a:pPr marL="0">
              <a:spcBef>
                <a:spcPts val="0"/>
              </a:spcBef>
            </a:pPr>
            <a:r>
              <a:rPr lang="en-US" sz="900" dirty="0">
                <a:latin typeface="+mn-lt"/>
              </a:rPr>
              <a:t>Another perspective on deploying a web application in the cloud is using Hybrid Web Hosting, where the hosting infrastructure is a mix between cloud hosting and </a:t>
            </a:r>
            <a:r>
              <a:rPr lang="en-US" sz="900" dirty="0">
                <a:latin typeface="+mn-lt"/>
                <a:hlinkClick r:id="rId15" action="ppaction://hlinkfile" tooltip="Managed dedicated server"/>
              </a:rPr>
              <a:t>managed dedicated servers</a:t>
            </a:r>
            <a:r>
              <a:rPr lang="en-US" sz="900" dirty="0">
                <a:latin typeface="+mn-lt"/>
              </a:rPr>
              <a:t> - this is most commonly achieved as part of a web cluster in which some of the nodes are running on real physical hardware and some are running on cloud server instances.</a:t>
            </a:r>
            <a:r>
              <a:rPr lang="en-US" sz="900" baseline="30000" dirty="0">
                <a:latin typeface="+mn-lt"/>
              </a:rPr>
              <a:t>[</a:t>
            </a:r>
            <a:r>
              <a:rPr lang="en-US" sz="900" i="1" baseline="30000" dirty="0">
                <a:latin typeface="+mn-lt"/>
                <a:hlinkClick r:id="rId16" action="ppaction://hlinkfile" tooltip="Wikipedia:Citation needed"/>
              </a:rPr>
              <a:t>citation needed</a:t>
            </a:r>
            <a:r>
              <a:rPr lang="en-US" sz="900" baseline="30000" dirty="0">
                <a:latin typeface="+mn-lt"/>
              </a:rPr>
              <a:t>]</a:t>
            </a:r>
            <a:endParaRPr lang="en-US" sz="900" dirty="0">
              <a:latin typeface="+mn-lt"/>
            </a:endParaRPr>
          </a:p>
          <a:p>
            <a:pPr marL="0" indent="0">
              <a:spcBef>
                <a:spcPts val="0"/>
              </a:spcBef>
              <a:buNone/>
            </a:pPr>
            <a:r>
              <a:rPr lang="en-US" sz="900" b="1" dirty="0">
                <a:latin typeface="+mn-lt"/>
              </a:rPr>
              <a:t>Combined cloud</a:t>
            </a:r>
          </a:p>
          <a:p>
            <a:pPr marL="0">
              <a:spcBef>
                <a:spcPts val="0"/>
              </a:spcBef>
            </a:pPr>
            <a:r>
              <a:rPr lang="en-US" sz="900" dirty="0">
                <a:latin typeface="+mn-lt"/>
              </a:rPr>
              <a:t>Two clouds that have been joined together are more correctly called a "combined cloud". A </a:t>
            </a:r>
            <a:r>
              <a:rPr lang="en-US" sz="900" i="1" dirty="0">
                <a:latin typeface="+mn-lt"/>
              </a:rPr>
              <a:t>combined cloud</a:t>
            </a:r>
            <a:r>
              <a:rPr lang="en-US" sz="900" dirty="0">
                <a:latin typeface="+mn-lt"/>
              </a:rPr>
              <a:t> environment consisting of multiple internal and/or external providers</a:t>
            </a:r>
            <a:r>
              <a:rPr lang="en-US" sz="900" baseline="30000" dirty="0">
                <a:latin typeface="+mn-lt"/>
                <a:hlinkClick r:id="" action="ppaction://hlinkfile"/>
              </a:rPr>
              <a:t>[51]</a:t>
            </a:r>
            <a:r>
              <a:rPr lang="en-US" sz="900" dirty="0">
                <a:latin typeface="+mn-lt"/>
              </a:rPr>
              <a:t> "will be typical for most enterprises".</a:t>
            </a:r>
            <a:r>
              <a:rPr lang="en-US" sz="900" baseline="30000" dirty="0">
                <a:latin typeface="+mn-lt"/>
                <a:hlinkClick r:id="" action="ppaction://hlinkfile"/>
              </a:rPr>
              <a:t>[52]</a:t>
            </a:r>
            <a:r>
              <a:rPr lang="en-US" sz="900" dirty="0">
                <a:latin typeface="+mn-lt"/>
              </a:rPr>
              <a:t> By integrating multiple cloud services users may be able to ease the transition to </a:t>
            </a:r>
            <a:r>
              <a:rPr lang="en-US" sz="900" i="1" dirty="0">
                <a:latin typeface="+mn-lt"/>
              </a:rPr>
              <a:t>public cloud</a:t>
            </a:r>
            <a:r>
              <a:rPr lang="en-US" sz="900" dirty="0">
                <a:latin typeface="+mn-lt"/>
              </a:rPr>
              <a:t> services while avoiding issues such as </a:t>
            </a:r>
            <a:r>
              <a:rPr lang="en-US" sz="900" dirty="0">
                <a:latin typeface="+mn-lt"/>
                <a:hlinkClick r:id="rId17" action="ppaction://hlinkfile" tooltip="Payment Card Industry Data Security Standard"/>
              </a:rPr>
              <a:t>PCI compliance</a:t>
            </a:r>
            <a:r>
              <a:rPr lang="en-US" sz="900" dirty="0">
                <a:latin typeface="+mn-lt"/>
              </a:rPr>
              <a:t>.</a:t>
            </a:r>
            <a:r>
              <a:rPr lang="en-US" sz="900" baseline="30000" dirty="0">
                <a:latin typeface="+mn-lt"/>
                <a:hlinkClick r:id="" action="ppaction://hlinkfile"/>
              </a:rPr>
              <a:t>[53]</a:t>
            </a:r>
            <a:endParaRPr lang="en-US" sz="900" dirty="0">
              <a:latin typeface="+mn-lt"/>
            </a:endParaRPr>
          </a:p>
          <a:p>
            <a:pPr marL="0" indent="-220348">
              <a:spcBef>
                <a:spcPts val="0"/>
              </a:spcBef>
              <a:buClr>
                <a:srgbClr val="0B1F65"/>
              </a:buClr>
              <a:buFont typeface="Wingdings" pitchFamily="2" charset="2"/>
              <a:buChar char="Ø"/>
            </a:pPr>
            <a:r>
              <a:rPr lang="en-US" sz="900" dirty="0">
                <a:latin typeface="+mn-lt"/>
                <a:cs typeface="Arial" pitchFamily="34" charset="0"/>
              </a:rPr>
              <a:t>Citizen Cloud – Cloud as defined by user access and perspective (not hosting location or data owner)</a:t>
            </a:r>
          </a:p>
          <a:p>
            <a:pPr marL="0" indent="-220348">
              <a:spcBef>
                <a:spcPts val="0"/>
              </a:spcBef>
              <a:buClr>
                <a:srgbClr val="0B1F65"/>
              </a:buClr>
              <a:buFont typeface="Wingdings" pitchFamily="2" charset="2"/>
              <a:buChar char="Ø"/>
            </a:pPr>
            <a:r>
              <a:rPr lang="en-US" sz="900" dirty="0">
                <a:latin typeface="+mn-lt"/>
                <a:cs typeface="Arial" pitchFamily="34" charset="0"/>
              </a:rPr>
              <a:t>Federal Civilian Cloud (i.e. non-</a:t>
            </a:r>
            <a:r>
              <a:rPr lang="en-US" sz="900" dirty="0" err="1">
                <a:latin typeface="+mn-lt"/>
                <a:cs typeface="Arial" pitchFamily="34" charset="0"/>
              </a:rPr>
              <a:t>DoD</a:t>
            </a:r>
            <a:r>
              <a:rPr lang="en-US" sz="900" dirty="0">
                <a:latin typeface="+mn-lt"/>
                <a:cs typeface="Arial" pitchFamily="34" charset="0"/>
              </a:rPr>
              <a:t>/Intel) – Cloud services provided within a established Federal cloud environment with government/commercial providers, managed by one agency, subscribed to many other agencies.  Specific attributes may include greater compliance with Federal policy and agency specific cloud services.  Additionally, greater interoperability amongst cloud services in the Federal Cloud. Leverages TIC.</a:t>
            </a:r>
          </a:p>
          <a:p>
            <a:pPr marL="0" indent="-220348">
              <a:spcBef>
                <a:spcPts val="0"/>
              </a:spcBef>
              <a:buClr>
                <a:srgbClr val="0B1F65"/>
              </a:buClr>
              <a:buFont typeface="Wingdings" pitchFamily="2" charset="2"/>
              <a:buChar char="Ø"/>
            </a:pPr>
            <a:r>
              <a:rPr lang="en-US" sz="900" dirty="0">
                <a:latin typeface="+mn-lt"/>
                <a:cs typeface="Arial" pitchFamily="34" charset="0"/>
              </a:rPr>
              <a:t>National Security Cloud – Managed by a DOD / Intel agency, with government/commercial providers. Traditional national security requirements and applications are provisioned within this cloud environment. Leverages TIC MTIPS providers.</a:t>
            </a:r>
          </a:p>
          <a:p>
            <a:pPr marL="0" indent="-220348">
              <a:spcBef>
                <a:spcPts val="0"/>
              </a:spcBef>
              <a:buClr>
                <a:srgbClr val="0B1F65"/>
              </a:buClr>
              <a:buFont typeface="Wingdings" pitchFamily="2" charset="2"/>
              <a:buChar char="Ø"/>
            </a:pPr>
            <a:r>
              <a:rPr lang="en-US" sz="900" dirty="0">
                <a:latin typeface="+mn-lt"/>
                <a:cs typeface="Arial" pitchFamily="34" charset="0"/>
              </a:rPr>
              <a:t>Federal, State, &amp; Local Government Cloud – Cloud services provided to facilitate enhanced government services, public safety, interoperability, and business operations amongst all American government Agencies</a:t>
            </a:r>
          </a:p>
          <a:p>
            <a:pPr marL="0" indent="0">
              <a:spcBef>
                <a:spcPts val="0"/>
              </a:spcBef>
              <a:buNone/>
            </a:pPr>
            <a:endParaRPr lang="en-US" sz="1000" dirty="0">
              <a:latin typeface="+mn-l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6915" y="4240212"/>
            <a:ext cx="6620933" cy="5132388"/>
          </a:xfrm>
        </p:spPr>
        <p:txBody>
          <a:bodyPr wrap="square">
            <a:noAutofit/>
          </a:bodyPr>
          <a:lstStyle/>
          <a:p>
            <a:pPr marL="0">
              <a:spcBef>
                <a:spcPts val="0"/>
              </a:spcBef>
              <a:buNone/>
            </a:pPr>
            <a:r>
              <a:rPr lang="en-US" sz="900" b="1" dirty="0">
                <a:latin typeface="+mn-lt"/>
                <a:ea typeface="ＭＳ Ｐゴシック" pitchFamily="28" charset="-128"/>
              </a:rPr>
              <a:t>Requires a constant Internet connection:</a:t>
            </a:r>
          </a:p>
          <a:p>
            <a:pPr marL="0" lvl="1">
              <a:spcBef>
                <a:spcPts val="0"/>
              </a:spcBef>
            </a:pPr>
            <a:r>
              <a:rPr lang="en-US" sz="900" dirty="0">
                <a:latin typeface="+mn-lt"/>
                <a:ea typeface="ＭＳ Ｐゴシック" pitchFamily="28" charset="-128"/>
              </a:rPr>
              <a:t>Cloud computing is impossible if you cannot connect to the Internet. </a:t>
            </a:r>
          </a:p>
          <a:p>
            <a:pPr marL="0" lvl="1">
              <a:spcBef>
                <a:spcPts val="0"/>
              </a:spcBef>
            </a:pPr>
            <a:r>
              <a:rPr lang="en-US" sz="900" dirty="0">
                <a:latin typeface="+mn-lt"/>
                <a:ea typeface="ＭＳ Ｐゴシック" pitchFamily="28" charset="-128"/>
              </a:rPr>
              <a:t>Since you use the Internet to connect to both your applications and documents, if you do not have an Internet connection you cannot access anything, even your own documents. </a:t>
            </a:r>
          </a:p>
          <a:p>
            <a:pPr marL="0" lvl="1">
              <a:spcBef>
                <a:spcPts val="0"/>
              </a:spcBef>
            </a:pPr>
            <a:r>
              <a:rPr lang="en-US" sz="900" dirty="0">
                <a:latin typeface="+mn-lt"/>
                <a:ea typeface="ＭＳ Ｐゴシック" pitchFamily="28" charset="-128"/>
              </a:rPr>
              <a:t>A dead Internet connection means no work and in areas where Internet connections are few or inherently unreliable, this could be a deal-breaker.</a:t>
            </a:r>
          </a:p>
          <a:p>
            <a:pPr marL="0">
              <a:spcBef>
                <a:spcPts val="0"/>
              </a:spcBef>
              <a:buNone/>
            </a:pPr>
            <a:r>
              <a:rPr lang="en-US" sz="900" b="1" dirty="0">
                <a:latin typeface="+mn-lt"/>
                <a:ea typeface="ＭＳ Ｐゴシック" pitchFamily="28" charset="-128"/>
              </a:rPr>
              <a:t>Does not work well with low-speed connections: </a:t>
            </a:r>
          </a:p>
          <a:p>
            <a:pPr marL="0" lvl="1">
              <a:spcBef>
                <a:spcPts val="0"/>
              </a:spcBef>
            </a:pPr>
            <a:r>
              <a:rPr lang="en-US" sz="900" dirty="0">
                <a:latin typeface="+mn-lt"/>
                <a:ea typeface="ＭＳ Ｐゴシック" pitchFamily="28" charset="-128"/>
              </a:rPr>
              <a:t>Similarly, a low-speed Internet connection, such as that found with dial-up services, makes cloud computing painful at best and often impossible. </a:t>
            </a:r>
          </a:p>
          <a:p>
            <a:pPr marL="0" lvl="1">
              <a:spcBef>
                <a:spcPts val="0"/>
              </a:spcBef>
            </a:pPr>
            <a:r>
              <a:rPr lang="en-US" sz="900" dirty="0">
                <a:latin typeface="+mn-lt"/>
                <a:ea typeface="ＭＳ Ｐゴシック" pitchFamily="28" charset="-128"/>
              </a:rPr>
              <a:t>Web-based applications require a lot of bandwidth to download, as do large documents. </a:t>
            </a:r>
          </a:p>
          <a:p>
            <a:pPr marL="0" lvl="1">
              <a:spcBef>
                <a:spcPts val="0"/>
              </a:spcBef>
            </a:pPr>
            <a:r>
              <a:rPr lang="en-US" sz="900" dirty="0">
                <a:latin typeface="+mn-lt"/>
                <a:ea typeface="ＭＳ Ｐゴシック" pitchFamily="28" charset="-128"/>
              </a:rPr>
              <a:t>If you are </a:t>
            </a:r>
            <a:r>
              <a:rPr lang="en-US" sz="900" dirty="0" err="1">
                <a:latin typeface="+mn-lt"/>
                <a:ea typeface="ＭＳ Ｐゴシック" pitchFamily="28" charset="-128"/>
              </a:rPr>
              <a:t>labouring</a:t>
            </a:r>
            <a:r>
              <a:rPr lang="en-US" sz="900" dirty="0">
                <a:latin typeface="+mn-lt"/>
                <a:ea typeface="ＭＳ Ｐゴシック" pitchFamily="28" charset="-128"/>
              </a:rPr>
              <a:t> with a low-speed dial-up connection, it might take seemingly forever just to change from page to page in a document, let alone to launch a feature-rich cloud service. </a:t>
            </a:r>
          </a:p>
          <a:p>
            <a:pPr marL="0" lvl="1">
              <a:spcBef>
                <a:spcPts val="0"/>
              </a:spcBef>
            </a:pPr>
            <a:r>
              <a:rPr lang="en-US" sz="900" dirty="0">
                <a:latin typeface="+mn-lt"/>
                <a:ea typeface="ＭＳ Ｐゴシック" pitchFamily="28" charset="-128"/>
              </a:rPr>
              <a:t>In other words, cloud computing is not for the broadband-impaired!</a:t>
            </a:r>
          </a:p>
          <a:p>
            <a:pPr marL="0" lvl="1">
              <a:spcBef>
                <a:spcPts val="0"/>
              </a:spcBef>
            </a:pPr>
            <a:r>
              <a:rPr lang="en-US" sz="900" dirty="0">
                <a:latin typeface="+mn-lt"/>
                <a:ea typeface="ＭＳ Ｐゴシック" pitchFamily="28" charset="-128"/>
              </a:rPr>
              <a:t>When you are offline, cloud computing simply does not work.</a:t>
            </a:r>
          </a:p>
          <a:p>
            <a:pPr marL="0">
              <a:spcBef>
                <a:spcPts val="0"/>
              </a:spcBef>
              <a:buNone/>
            </a:pPr>
            <a:r>
              <a:rPr lang="en-US" sz="900" b="1" dirty="0">
                <a:latin typeface="+mn-lt"/>
                <a:ea typeface="ＭＳ Ｐゴシック" pitchFamily="28" charset="-128"/>
              </a:rPr>
              <a:t>Can be slow:</a:t>
            </a:r>
          </a:p>
          <a:p>
            <a:pPr marL="0" lvl="1">
              <a:spcBef>
                <a:spcPts val="0"/>
              </a:spcBef>
            </a:pPr>
            <a:r>
              <a:rPr lang="en-US" sz="900" dirty="0">
                <a:latin typeface="+mn-lt"/>
                <a:ea typeface="ＭＳ Ｐゴシック" pitchFamily="28" charset="-128"/>
              </a:rPr>
              <a:t>Even with a fast connection, web-based applications can sometimes be slower than accessing a similar software program on your desktop PC. </a:t>
            </a:r>
          </a:p>
          <a:p>
            <a:pPr marL="0" lvl="1">
              <a:spcBef>
                <a:spcPts val="0"/>
              </a:spcBef>
            </a:pPr>
            <a:r>
              <a:rPr lang="en-US" sz="900" dirty="0">
                <a:latin typeface="+mn-lt"/>
                <a:ea typeface="ＭＳ Ｐゴシック" pitchFamily="28" charset="-128"/>
              </a:rPr>
              <a:t>Everything about the program, from the interface to the current document, has to be sent back and forth from your computer to the computers in the cloud. </a:t>
            </a:r>
          </a:p>
          <a:p>
            <a:pPr marL="0" lvl="1">
              <a:spcBef>
                <a:spcPts val="0"/>
              </a:spcBef>
            </a:pPr>
            <a:r>
              <a:rPr lang="en-US" sz="900" dirty="0">
                <a:latin typeface="+mn-lt"/>
                <a:ea typeface="ＭＳ Ｐゴシック" pitchFamily="28" charset="-128"/>
              </a:rPr>
              <a:t>If the cloud servers happen to be backed up at that moment, or if the Internet is having a slow day, you would not get the instantaneous access you might expect from desktop applications.</a:t>
            </a:r>
          </a:p>
          <a:p>
            <a:pPr marL="0">
              <a:spcBef>
                <a:spcPts val="0"/>
              </a:spcBef>
              <a:buNone/>
            </a:pPr>
            <a:r>
              <a:rPr lang="en-US" sz="900" b="1" dirty="0">
                <a:latin typeface="+mn-lt"/>
                <a:ea typeface="ＭＳ Ｐゴシック" pitchFamily="28" charset="-128"/>
              </a:rPr>
              <a:t>Features might be limited:</a:t>
            </a:r>
          </a:p>
          <a:p>
            <a:pPr marL="0" lvl="1">
              <a:spcBef>
                <a:spcPts val="0"/>
              </a:spcBef>
            </a:pPr>
            <a:r>
              <a:rPr lang="en-US" sz="900" dirty="0">
                <a:latin typeface="+mn-lt"/>
                <a:ea typeface="ＭＳ Ｐゴシック" pitchFamily="28" charset="-128"/>
              </a:rPr>
              <a:t>This situation is bound to change, but today many web-based applications simply are not as full-featured as their desktop-based applications.</a:t>
            </a:r>
          </a:p>
          <a:p>
            <a:pPr marL="0" lvl="1">
              <a:spcBef>
                <a:spcPts val="0"/>
              </a:spcBef>
            </a:pPr>
            <a:r>
              <a:rPr lang="en-US" sz="900" dirty="0">
                <a:latin typeface="+mn-lt"/>
                <a:ea typeface="ＭＳ Ｐゴシック" pitchFamily="28" charset="-128"/>
              </a:rPr>
              <a:t>For example, you can do a lot more with Microsoft PowerPoint than with Google Presentation's web-based offering. </a:t>
            </a:r>
          </a:p>
          <a:p>
            <a:pPr marL="0" lvl="1">
              <a:spcBef>
                <a:spcPts val="0"/>
              </a:spcBef>
            </a:pPr>
            <a:r>
              <a:rPr lang="en-US" sz="900" dirty="0">
                <a:latin typeface="+mn-lt"/>
                <a:ea typeface="ＭＳ Ｐゴシック" pitchFamily="28" charset="-128"/>
              </a:rPr>
              <a:t>The basics are similar, but the cloud application lacks many of PowerPoint's advanced features. </a:t>
            </a:r>
          </a:p>
          <a:p>
            <a:pPr marL="0" lvl="1">
              <a:spcBef>
                <a:spcPts val="0"/>
              </a:spcBef>
            </a:pPr>
            <a:r>
              <a:rPr lang="en-US" sz="900" dirty="0">
                <a:latin typeface="+mn-lt"/>
                <a:ea typeface="ＭＳ Ｐゴシック" pitchFamily="28" charset="-128"/>
              </a:rPr>
              <a:t>If you are a power user, you might not want to leap into cloud computing just yet.</a:t>
            </a:r>
            <a:endParaRPr lang="en-GB" sz="900" dirty="0">
              <a:latin typeface="+mn-lt"/>
              <a:ea typeface="ＭＳ Ｐゴシック" pitchFamily="28" charset="-128"/>
            </a:endParaRPr>
          </a:p>
          <a:p>
            <a:pPr marL="0">
              <a:spcBef>
                <a:spcPts val="0"/>
              </a:spcBef>
              <a:buNone/>
            </a:pPr>
            <a:r>
              <a:rPr lang="en-US" sz="900" b="1" dirty="0">
                <a:latin typeface="+mn-lt"/>
                <a:ea typeface="ＭＳ Ｐゴシック" pitchFamily="28" charset="-128"/>
              </a:rPr>
              <a:t>Stored data might not be secure:</a:t>
            </a:r>
          </a:p>
          <a:p>
            <a:pPr marL="0" lvl="1">
              <a:spcBef>
                <a:spcPts val="0"/>
              </a:spcBef>
            </a:pPr>
            <a:r>
              <a:rPr lang="en-US" sz="900" dirty="0">
                <a:latin typeface="+mn-lt"/>
                <a:ea typeface="ＭＳ Ｐゴシック" pitchFamily="28" charset="-128"/>
              </a:rPr>
              <a:t>With cloud computing, all your data is stored on the cloud. </a:t>
            </a:r>
          </a:p>
          <a:p>
            <a:pPr marL="0" lvl="1">
              <a:spcBef>
                <a:spcPts val="0"/>
              </a:spcBef>
            </a:pPr>
            <a:r>
              <a:rPr lang="en-US" sz="900" dirty="0">
                <a:latin typeface="+mn-lt"/>
                <a:ea typeface="ＭＳ Ｐゴシック" pitchFamily="28" charset="-128"/>
              </a:rPr>
              <a:t>The questions is </a:t>
            </a:r>
            <a:r>
              <a:rPr lang="en-US" sz="900" dirty="0">
                <a:solidFill>
                  <a:srgbClr val="3366FF"/>
                </a:solidFill>
                <a:latin typeface="+mn-lt"/>
                <a:ea typeface="ＭＳ Ｐゴシック" pitchFamily="28" charset="-128"/>
              </a:rPr>
              <a:t>How secure is the cloud? </a:t>
            </a:r>
          </a:p>
          <a:p>
            <a:pPr marL="0" lvl="1">
              <a:spcBef>
                <a:spcPts val="0"/>
              </a:spcBef>
            </a:pPr>
            <a:r>
              <a:rPr lang="en-US" sz="900" dirty="0">
                <a:latin typeface="+mn-lt"/>
                <a:ea typeface="ＭＳ Ｐゴシック" pitchFamily="28" charset="-128"/>
              </a:rPr>
              <a:t>Can </a:t>
            </a:r>
            <a:r>
              <a:rPr lang="en-US" sz="900" dirty="0" smtClean="0">
                <a:latin typeface="+mn-lt"/>
                <a:ea typeface="ＭＳ Ｐゴシック" pitchFamily="28" charset="-128"/>
              </a:rPr>
              <a:t>unauthorized </a:t>
            </a:r>
            <a:r>
              <a:rPr lang="en-US" sz="900" dirty="0">
                <a:latin typeface="+mn-lt"/>
                <a:ea typeface="ＭＳ Ｐゴシック" pitchFamily="28" charset="-128"/>
              </a:rPr>
              <a:t>users gain access to your confidential data? </a:t>
            </a:r>
          </a:p>
          <a:p>
            <a:pPr marL="0" lvl="1">
              <a:spcBef>
                <a:spcPts val="0"/>
              </a:spcBef>
            </a:pPr>
            <a:r>
              <a:rPr lang="en-US" sz="900" dirty="0">
                <a:latin typeface="+mn-lt"/>
                <a:ea typeface="ＭＳ Ｐゴシック" pitchFamily="28" charset="-128"/>
              </a:rPr>
              <a:t>Cloud computing companies say that data is secure, but it is too early to be completely sure of that. </a:t>
            </a:r>
          </a:p>
          <a:p>
            <a:pPr marL="0" lvl="1">
              <a:spcBef>
                <a:spcPts val="0"/>
              </a:spcBef>
            </a:pPr>
            <a:r>
              <a:rPr lang="en-US" sz="900" dirty="0">
                <a:latin typeface="+mn-lt"/>
                <a:ea typeface="ＭＳ Ｐゴシック" pitchFamily="28" charset="-128"/>
              </a:rPr>
              <a:t>Only time will tell if your data is secure in the cloud.</a:t>
            </a:r>
          </a:p>
          <a:p>
            <a:pPr marL="0">
              <a:spcBef>
                <a:spcPts val="0"/>
              </a:spcBef>
              <a:buNone/>
            </a:pPr>
            <a:r>
              <a:rPr lang="en-US" sz="900" b="1" dirty="0">
                <a:latin typeface="+mn-lt"/>
                <a:ea typeface="ＭＳ Ｐゴシック" pitchFamily="28" charset="-128"/>
              </a:rPr>
              <a:t>Stored data can be lost:</a:t>
            </a:r>
          </a:p>
          <a:p>
            <a:pPr marL="0" lvl="1">
              <a:spcBef>
                <a:spcPts val="0"/>
              </a:spcBef>
            </a:pPr>
            <a:r>
              <a:rPr lang="en-US" sz="900" dirty="0">
                <a:latin typeface="+mn-lt"/>
                <a:ea typeface="ＭＳ Ｐゴシック" pitchFamily="28" charset="-128"/>
              </a:rPr>
              <a:t>Theoretically, data stored in the cloud is safe, replicated across multiple machines. </a:t>
            </a:r>
          </a:p>
          <a:p>
            <a:pPr marL="0" lvl="1">
              <a:spcBef>
                <a:spcPts val="0"/>
              </a:spcBef>
            </a:pPr>
            <a:r>
              <a:rPr lang="en-US" sz="900" dirty="0">
                <a:latin typeface="+mn-lt"/>
                <a:ea typeface="ＭＳ Ｐゴシック" pitchFamily="28" charset="-128"/>
              </a:rPr>
              <a:t>But on the off chance that your data goes missing, you have no physical or local backup. </a:t>
            </a:r>
          </a:p>
          <a:p>
            <a:pPr marL="0" lvl="1">
              <a:spcBef>
                <a:spcPts val="0"/>
              </a:spcBef>
            </a:pPr>
            <a:r>
              <a:rPr lang="en-US" sz="900" dirty="0">
                <a:latin typeface="+mn-lt"/>
                <a:ea typeface="ＭＳ Ｐゴシック" pitchFamily="28" charset="-128"/>
              </a:rPr>
              <a:t>Put simply, relying on the cloud puts you at risk if the cloud lets you down.</a:t>
            </a:r>
          </a:p>
          <a:p>
            <a:pPr marL="0">
              <a:spcBef>
                <a:spcPts val="0"/>
              </a:spcBef>
              <a:buNone/>
            </a:pPr>
            <a:r>
              <a:rPr lang="en-US" sz="900" b="1" dirty="0">
                <a:latin typeface="+mn-lt"/>
                <a:ea typeface="ＭＳ Ｐゴシック" pitchFamily="28" charset="-128"/>
              </a:rPr>
              <a:t>Interoperability</a:t>
            </a:r>
          </a:p>
          <a:p>
            <a:pPr marL="0" lvl="1">
              <a:spcBef>
                <a:spcPts val="0"/>
              </a:spcBef>
            </a:pPr>
            <a:r>
              <a:rPr lang="en-US" sz="900" dirty="0">
                <a:latin typeface="+mn-lt"/>
                <a:ea typeface="ＭＳ Ｐゴシック" pitchFamily="28" charset="-128"/>
              </a:rPr>
              <a:t>Each cloud systems uses different protocols and different APIs… so it may not be possible to run applications between cloud based systems.</a:t>
            </a:r>
          </a:p>
          <a:p>
            <a:pPr marL="0" lvl="1">
              <a:spcBef>
                <a:spcPts val="0"/>
              </a:spcBef>
            </a:pPr>
            <a:r>
              <a:rPr lang="en-US" sz="900" dirty="0">
                <a:latin typeface="+mn-lt"/>
                <a:ea typeface="ＭＳ Ｐゴシック" pitchFamily="28" charset="-128"/>
              </a:rPr>
              <a:t>Amazon has created its own DB system (not SQL 92), and workflow system (many popular workflow systems out there) – so your normal applications will have to be adapted to execute on these platforms.</a:t>
            </a:r>
          </a:p>
          <a:p>
            <a:pPr marL="0">
              <a:spcBef>
                <a:spcPts val="0"/>
              </a:spcBef>
              <a:buNone/>
            </a:pPr>
            <a:endParaRPr lang="en-US" sz="900" dirty="0">
              <a:latin typeface="+mn-lt"/>
              <a:ea typeface="ＭＳ Ｐゴシック" pitchFamily="28" charset="-128"/>
            </a:endParaRPr>
          </a:p>
          <a:p>
            <a:pPr marL="0">
              <a:spcBef>
                <a:spcPts val="0"/>
              </a:spcBef>
              <a:buNone/>
            </a:pPr>
            <a:endParaRPr lang="en-GB" sz="900" dirty="0">
              <a:latin typeface="+mn-lt"/>
              <a:ea typeface="ＭＳ Ｐゴシック" pitchFamily="28" charset="-128"/>
            </a:endParaRPr>
          </a:p>
          <a:p>
            <a:pPr marL="0">
              <a:spcBef>
                <a:spcPts val="0"/>
              </a:spcBef>
              <a:buNone/>
            </a:pPr>
            <a:endParaRPr lang="en-US" sz="900" dirty="0">
              <a:latin typeface="+mn-lt"/>
              <a:ea typeface="ＭＳ Ｐゴシック" pitchFamily="28" charset="-128"/>
            </a:endParaRPr>
          </a:p>
          <a:p>
            <a:pPr marL="0">
              <a:spcBef>
                <a:spcPts val="0"/>
              </a:spcBef>
              <a:buNone/>
            </a:pPr>
            <a:endParaRPr lang="en-US" sz="900" dirty="0">
              <a:latin typeface="+mn-lt"/>
              <a:ea typeface="ＭＳ Ｐゴシック" pitchFamily="28" charset="-128"/>
            </a:endParaRPr>
          </a:p>
          <a:p>
            <a:pPr marL="0">
              <a:spcBef>
                <a:spcPts val="0"/>
              </a:spcBef>
            </a:pPr>
            <a:endParaRPr lang="en-US" sz="900" dirty="0">
              <a:latin typeface="+mn-lt"/>
            </a:endParaRPr>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57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xfrm>
            <a:off x="111276" y="4260850"/>
            <a:ext cx="6899124" cy="6854261"/>
          </a:xfrm>
          <a:noFill/>
          <a:ln/>
        </p:spPr>
        <p:txBody>
          <a:bodyPr wrap="square"/>
          <a:lstStyle/>
          <a:p>
            <a:pPr marL="0">
              <a:spcBef>
                <a:spcPts val="0"/>
              </a:spcBef>
            </a:pPr>
            <a:r>
              <a:rPr lang="en-US" sz="1000" b="1" dirty="0">
                <a:latin typeface="+mn-lt"/>
              </a:rPr>
              <a:t>Cost Savings</a:t>
            </a:r>
            <a:endParaRPr lang="en-US" sz="1000" dirty="0">
              <a:latin typeface="+mn-lt"/>
            </a:endParaRPr>
          </a:p>
          <a:p>
            <a:pPr marL="0">
              <a:spcBef>
                <a:spcPts val="0"/>
              </a:spcBef>
            </a:pPr>
            <a:r>
              <a:rPr lang="en-US" sz="1000" dirty="0">
                <a:latin typeface="+mn-lt"/>
              </a:rPr>
              <a:t>Organizations can reduce or eliminate IT capital expenditures and reduce ongoing operating expenditures by paying only for the services they use and, potentially, by reducing the size of their IT staffs.</a:t>
            </a:r>
          </a:p>
          <a:p>
            <a:pPr marL="0">
              <a:spcBef>
                <a:spcPts val="0"/>
              </a:spcBef>
            </a:pPr>
            <a:r>
              <a:rPr lang="en-US" sz="1000" b="1" dirty="0">
                <a:latin typeface="+mn-lt"/>
              </a:rPr>
              <a:t>Ease of Implementation</a:t>
            </a:r>
            <a:endParaRPr lang="en-US" sz="1000" dirty="0">
              <a:latin typeface="+mn-lt"/>
            </a:endParaRPr>
          </a:p>
          <a:p>
            <a:pPr marL="0">
              <a:spcBef>
                <a:spcPts val="0"/>
              </a:spcBef>
            </a:pPr>
            <a:r>
              <a:rPr lang="en-US" sz="1000" dirty="0">
                <a:latin typeface="+mn-lt"/>
              </a:rPr>
              <a:t>Without the need to purchase hardware, software licenses, or implementation services, an organization can implement cloud computing rapidly.</a:t>
            </a:r>
          </a:p>
          <a:p>
            <a:pPr marL="0">
              <a:spcBef>
                <a:spcPts val="0"/>
              </a:spcBef>
            </a:pPr>
            <a:r>
              <a:rPr lang="en-US" sz="1000" b="1" dirty="0">
                <a:latin typeface="+mn-lt"/>
              </a:rPr>
              <a:t>Flexibility</a:t>
            </a:r>
            <a:endParaRPr lang="en-US" sz="1000" dirty="0">
              <a:latin typeface="+mn-lt"/>
            </a:endParaRPr>
          </a:p>
          <a:p>
            <a:pPr marL="0">
              <a:spcBef>
                <a:spcPts val="0"/>
              </a:spcBef>
            </a:pPr>
            <a:r>
              <a:rPr lang="en-US" sz="1000" dirty="0">
                <a:latin typeface="+mn-lt"/>
              </a:rPr>
              <a:t>Cloud computing offers more flexibility (often called “elasticity”) in matching IT resources to business functions than past computing methods. It can also increase mobility of staff by allowing them to access business information and applications from a wider range of locations and/or devices.</a:t>
            </a:r>
          </a:p>
          <a:p>
            <a:pPr marL="0">
              <a:spcBef>
                <a:spcPts val="0"/>
              </a:spcBef>
            </a:pPr>
            <a:r>
              <a:rPr lang="en-US" sz="1000" b="1" dirty="0">
                <a:latin typeface="+mn-lt"/>
              </a:rPr>
              <a:t>Scalability</a:t>
            </a:r>
            <a:endParaRPr lang="en-US" sz="1000" dirty="0">
              <a:latin typeface="+mn-lt"/>
            </a:endParaRPr>
          </a:p>
          <a:p>
            <a:pPr marL="0">
              <a:spcBef>
                <a:spcPts val="0"/>
              </a:spcBef>
            </a:pPr>
            <a:r>
              <a:rPr lang="en-US" sz="1000" dirty="0">
                <a:latin typeface="+mn-lt"/>
              </a:rPr>
              <a:t>Organizations using cloud computing need not scramble to secure additional hardware and software when user loads increase, but can instead add and subtract capacity as the network load dictates.</a:t>
            </a:r>
          </a:p>
          <a:p>
            <a:pPr marL="0">
              <a:spcBef>
                <a:spcPts val="0"/>
              </a:spcBef>
            </a:pPr>
            <a:r>
              <a:rPr lang="en-US" sz="1000" b="1" dirty="0">
                <a:latin typeface="+mn-lt"/>
              </a:rPr>
              <a:t>Access to Top-End IT Capabilities</a:t>
            </a:r>
            <a:endParaRPr lang="en-US" sz="1000" dirty="0">
              <a:latin typeface="+mn-lt"/>
            </a:endParaRPr>
          </a:p>
          <a:p>
            <a:pPr marL="0">
              <a:spcBef>
                <a:spcPts val="0"/>
              </a:spcBef>
            </a:pPr>
            <a:r>
              <a:rPr lang="en-US" sz="1000" dirty="0">
                <a:latin typeface="+mn-lt"/>
              </a:rPr>
              <a:t>Particularly for smaller organizations, cloud computing can allow access to hardware, software, and IT staff of a caliber far beyond that which they can attract and/or afford for themselves.</a:t>
            </a:r>
          </a:p>
          <a:p>
            <a:pPr marL="0">
              <a:spcBef>
                <a:spcPts val="0"/>
              </a:spcBef>
            </a:pPr>
            <a:r>
              <a:rPr lang="en-US" sz="1000" b="1" dirty="0">
                <a:latin typeface="+mn-lt"/>
              </a:rPr>
              <a:t>Redeployment of IT Staff</a:t>
            </a:r>
            <a:endParaRPr lang="en-US" sz="1000" dirty="0">
              <a:latin typeface="+mn-lt"/>
            </a:endParaRPr>
          </a:p>
          <a:p>
            <a:pPr marL="0">
              <a:spcBef>
                <a:spcPts val="0"/>
              </a:spcBef>
            </a:pPr>
            <a:r>
              <a:rPr lang="en-US" sz="1000" dirty="0">
                <a:latin typeface="+mn-lt"/>
              </a:rPr>
              <a:t>By reducing or doing away with constant server updates and other computing issues, and eliminating expenditures of time and money on application development, organizations may be able to concentrate at least some of their IT staff on higher-value tasks.</a:t>
            </a:r>
          </a:p>
          <a:p>
            <a:pPr marL="0">
              <a:spcBef>
                <a:spcPts val="0"/>
              </a:spcBef>
            </a:pPr>
            <a:r>
              <a:rPr lang="en-US" sz="1000" b="1" dirty="0">
                <a:latin typeface="+mn-lt"/>
              </a:rPr>
              <a:t>Focusing on Core Competencies</a:t>
            </a:r>
            <a:endParaRPr lang="en-US" sz="1000" dirty="0">
              <a:latin typeface="+mn-lt"/>
            </a:endParaRPr>
          </a:p>
          <a:p>
            <a:pPr marL="0">
              <a:spcBef>
                <a:spcPts val="0"/>
              </a:spcBef>
            </a:pPr>
            <a:r>
              <a:rPr lang="en-US" sz="1000" dirty="0">
                <a:latin typeface="+mn-lt"/>
              </a:rPr>
              <a:t>Arguably, the ability to run data centers and to develop and manage software applications is not necessarily a core competency of most organizations. Cloud computing may make it much easier to reduce or shed these functions, allowing organizations to concentrate their efforts on issues central to their business such as (in government) the development of policy and design and delivery of public services.</a:t>
            </a:r>
          </a:p>
          <a:p>
            <a:pPr marL="0">
              <a:spcBef>
                <a:spcPts val="0"/>
              </a:spcBef>
            </a:pPr>
            <a:r>
              <a:rPr lang="en-US" sz="1000" b="1" dirty="0">
                <a:latin typeface="+mn-lt"/>
              </a:rPr>
              <a:t>Sustainability</a:t>
            </a:r>
            <a:endParaRPr lang="en-US" sz="1000" dirty="0">
              <a:latin typeface="+mn-lt"/>
            </a:endParaRPr>
          </a:p>
          <a:p>
            <a:pPr marL="0">
              <a:spcBef>
                <a:spcPts val="0"/>
              </a:spcBef>
            </a:pPr>
            <a:r>
              <a:rPr lang="en-US" sz="1000" dirty="0">
                <a:latin typeface="+mn-lt"/>
              </a:rPr>
              <a:t>The poor energy efficiency of most existing data centers, due to substandard design or inefficient asset utilization, is now understood to be environmentally and economically unsustainable. Cloud service providers, through leveraging economies of scale and their capacity to managing computing assets more efficiently, can consume far less energy and other resources than traditional data center operators.</a:t>
            </a:r>
          </a:p>
          <a:p>
            <a:pPr marL="0">
              <a:spcBef>
                <a:spcPts val="0"/>
              </a:spcBef>
            </a:pPr>
            <a:r>
              <a:rPr lang="en-GB" sz="1000" dirty="0">
                <a:latin typeface="+mn-lt"/>
              </a:rPr>
              <a:t>Benefits of Cloud Computing</a:t>
            </a:r>
          </a:p>
          <a:p>
            <a:pPr marL="0" lvl="1">
              <a:spcBef>
                <a:spcPts val="0"/>
              </a:spcBef>
            </a:pPr>
            <a:r>
              <a:rPr lang="en-US" sz="1000" dirty="0">
                <a:latin typeface="+mn-lt"/>
              </a:rPr>
              <a:t>IT resources provided as a service</a:t>
            </a:r>
          </a:p>
          <a:p>
            <a:pPr marL="0" lvl="2">
              <a:spcBef>
                <a:spcPts val="0"/>
              </a:spcBef>
            </a:pPr>
            <a:r>
              <a:rPr lang="en-US" sz="1000" dirty="0">
                <a:latin typeface="+mn-lt"/>
              </a:rPr>
              <a:t>Compute, storage, databases, queues</a:t>
            </a:r>
          </a:p>
          <a:p>
            <a:pPr marL="0" lvl="1">
              <a:spcBef>
                <a:spcPts val="0"/>
              </a:spcBef>
            </a:pPr>
            <a:r>
              <a:rPr lang="en-US" sz="1000" dirty="0">
                <a:latin typeface="+mn-lt"/>
              </a:rPr>
              <a:t>Clouds leverage economies of scale of commodity hardware</a:t>
            </a:r>
          </a:p>
          <a:p>
            <a:pPr marL="0" lvl="2">
              <a:spcBef>
                <a:spcPts val="0"/>
              </a:spcBef>
            </a:pPr>
            <a:r>
              <a:rPr lang="en-US" sz="1000" dirty="0">
                <a:latin typeface="+mn-lt"/>
              </a:rPr>
              <a:t>Cheap storage, high bandwidth networks &amp; </a:t>
            </a:r>
            <a:r>
              <a:rPr lang="en-US" sz="1000" dirty="0" err="1">
                <a:latin typeface="+mn-lt"/>
              </a:rPr>
              <a:t>multicore</a:t>
            </a:r>
            <a:r>
              <a:rPr lang="en-US" sz="1000" dirty="0">
                <a:latin typeface="+mn-lt"/>
              </a:rPr>
              <a:t> processors </a:t>
            </a:r>
          </a:p>
          <a:p>
            <a:pPr marL="0" lvl="2">
              <a:spcBef>
                <a:spcPts val="0"/>
              </a:spcBef>
            </a:pPr>
            <a:r>
              <a:rPr lang="en-US" sz="1000" dirty="0">
                <a:latin typeface="+mn-lt"/>
              </a:rPr>
              <a:t>Geographically distributed data centers</a:t>
            </a:r>
          </a:p>
          <a:p>
            <a:pPr marL="0" lvl="1">
              <a:spcBef>
                <a:spcPts val="0"/>
              </a:spcBef>
            </a:pPr>
            <a:r>
              <a:rPr lang="en-US" sz="1000" dirty="0">
                <a:latin typeface="+mn-lt"/>
              </a:rPr>
              <a:t>Cost &amp; management</a:t>
            </a:r>
          </a:p>
          <a:p>
            <a:pPr marL="0" lvl="2">
              <a:spcBef>
                <a:spcPts val="0"/>
              </a:spcBef>
            </a:pPr>
            <a:r>
              <a:rPr lang="en-US" sz="1000" dirty="0">
                <a:latin typeface="+mn-lt"/>
              </a:rPr>
              <a:t>Economies of scale, “out-sourced” resource management</a:t>
            </a:r>
          </a:p>
          <a:p>
            <a:pPr marL="0" lvl="1">
              <a:spcBef>
                <a:spcPts val="0"/>
              </a:spcBef>
            </a:pPr>
            <a:r>
              <a:rPr lang="en-US" sz="1000" dirty="0">
                <a:latin typeface="+mn-lt"/>
              </a:rPr>
              <a:t>Reduced Time to deployment</a:t>
            </a:r>
          </a:p>
          <a:p>
            <a:pPr marL="0" lvl="2">
              <a:spcBef>
                <a:spcPts val="0"/>
              </a:spcBef>
            </a:pPr>
            <a:r>
              <a:rPr lang="en-US" sz="1000" dirty="0">
                <a:latin typeface="+mn-lt"/>
              </a:rPr>
              <a:t>Ease of assembly, works “out of the box”</a:t>
            </a:r>
          </a:p>
          <a:p>
            <a:pPr marL="0" lvl="1">
              <a:spcBef>
                <a:spcPts val="0"/>
              </a:spcBef>
            </a:pPr>
            <a:r>
              <a:rPr lang="en-US" sz="1000" dirty="0">
                <a:latin typeface="+mn-lt"/>
              </a:rPr>
              <a:t>Scaling</a:t>
            </a:r>
          </a:p>
          <a:p>
            <a:pPr marL="0" lvl="2">
              <a:spcBef>
                <a:spcPts val="0"/>
              </a:spcBef>
            </a:pPr>
            <a:r>
              <a:rPr lang="en-US" sz="1000" dirty="0">
                <a:latin typeface="+mn-lt"/>
              </a:rPr>
              <a:t>On demand provisioning, co-locate data and compute</a:t>
            </a:r>
          </a:p>
          <a:p>
            <a:pPr marL="0" lvl="1">
              <a:spcBef>
                <a:spcPts val="0"/>
              </a:spcBef>
            </a:pPr>
            <a:r>
              <a:rPr lang="en-US" sz="1000" dirty="0">
                <a:latin typeface="+mn-lt"/>
              </a:rPr>
              <a:t>Reliability</a:t>
            </a:r>
          </a:p>
          <a:p>
            <a:pPr marL="0" lvl="2">
              <a:spcBef>
                <a:spcPts val="0"/>
              </a:spcBef>
            </a:pPr>
            <a:r>
              <a:rPr lang="en-US" sz="1000" dirty="0">
                <a:latin typeface="+mn-lt"/>
              </a:rPr>
              <a:t>Massive, redundant, shared resources</a:t>
            </a:r>
          </a:p>
          <a:p>
            <a:pPr marL="0">
              <a:spcBef>
                <a:spcPts val="0"/>
              </a:spcBef>
              <a:buNone/>
            </a:pPr>
            <a:endParaRPr lang="en-US" sz="1000" dirty="0">
              <a:latin typeface="+mn-lt"/>
              <a:ea typeface="MS Pゴシック" charset="0"/>
              <a:cs typeface="MS Pゴシック" charset="0"/>
            </a:endParaRPr>
          </a:p>
        </p:txBody>
      </p:sp>
      <p:sp>
        <p:nvSpPr>
          <p:cNvPr id="26628" name="Slide Number Placeholder 3"/>
          <p:cNvSpPr>
            <a:spLocks noGrp="1"/>
          </p:cNvSpPr>
          <p:nvPr>
            <p:ph type="sldNum" sz="quarter" idx="5"/>
          </p:nvPr>
        </p:nvSpPr>
        <p:spPr>
          <a:xfrm>
            <a:off x="6699626" y="9040663"/>
            <a:ext cx="336275" cy="267842"/>
          </a:xfrm>
          <a:noFill/>
        </p:spPr>
        <p:txBody>
          <a:bodyPr/>
          <a:lstStyle/>
          <a:p>
            <a:fld id="{2B976867-0947-44A6-AD49-3719B73BDB81}" type="slidenum">
              <a:rPr lang="en-US"/>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6784584" y="9040663"/>
            <a:ext cx="251317" cy="267842"/>
          </a:xfrm>
          <a:noFill/>
        </p:spPr>
        <p:txBody>
          <a:bodyPr/>
          <a:lstStyle/>
          <a:p>
            <a:fld id="{D865F06E-1419-4C93-A5CF-8C5D99AA794F}" type="slidenum">
              <a:rPr lang="en-US" smtClean="0"/>
              <a:pPr/>
              <a:t>5</a:t>
            </a:fld>
            <a:endParaRPr lang="en-US" smtClean="0"/>
          </a:p>
        </p:txBody>
      </p:sp>
      <p:sp>
        <p:nvSpPr>
          <p:cNvPr id="59395" name="Rectangle 2"/>
          <p:cNvSpPr>
            <a:spLocks noGrp="1" noRot="1" noChangeAspect="1" noChangeArrowheads="1" noTextEdit="1"/>
          </p:cNvSpPr>
          <p:nvPr>
            <p:ph type="sldImg"/>
          </p:nvPr>
        </p:nvSpPr>
        <p:spPr>
          <a:xfrm>
            <a:off x="1147763" y="690563"/>
            <a:ext cx="4673600" cy="3505200"/>
          </a:xfrm>
          <a:ln cap="flat"/>
        </p:spPr>
      </p:sp>
      <p:sp>
        <p:nvSpPr>
          <p:cNvPr id="59396" name="Rectangle 3"/>
          <p:cNvSpPr>
            <a:spLocks noGrp="1" noChangeArrowheads="1"/>
          </p:cNvSpPr>
          <p:nvPr>
            <p:ph type="body" idx="1"/>
          </p:nvPr>
        </p:nvSpPr>
        <p:spPr>
          <a:xfrm>
            <a:off x="111276" y="4430317"/>
            <a:ext cx="6676571" cy="7008149"/>
          </a:xfrm>
          <a:noFill/>
          <a:ln/>
        </p:spPr>
        <p:txBody>
          <a:bodyPr wrap="square"/>
          <a:lstStyle/>
          <a:p>
            <a:pPr marL="113234" indent="-113234" defTabSz="902813">
              <a:spcBef>
                <a:spcPts val="0"/>
              </a:spcBef>
            </a:pPr>
            <a:r>
              <a:rPr lang="en-US" sz="600" dirty="0" smtClean="0"/>
              <a:t>An </a:t>
            </a:r>
            <a:r>
              <a:rPr lang="en-US" sz="600" dirty="0"/>
              <a:t>Explanation of the </a:t>
            </a:r>
            <a:r>
              <a:rPr lang="en-US" sz="600" dirty="0" smtClean="0"/>
              <a:t>Internet</a:t>
            </a:r>
            <a:endParaRPr lang="en-US" sz="600" dirty="0"/>
          </a:p>
          <a:p>
            <a:pPr marL="0" indent="0" defTabSz="902813">
              <a:spcBef>
                <a:spcPts val="0"/>
              </a:spcBef>
              <a:buNone/>
            </a:pPr>
            <a:r>
              <a:rPr lang="en-US" sz="600" dirty="0"/>
              <a:t>The Internet is made up of networks that are linked with each other. There are some 3,500 major networks. Most universities, large companies, and the various departments of national and state governments have networks. Many of these networks are local (cities) or regional (such as states). There are also ISPs (Internet Service Provider, such as Netcom or AOL), which are commercial networks to which anyone may subscribe for service. ISPs may be in office towers with dozens of computer engineers and millions of dollars of equipment. An ISP may also be a kid with a Windows 95 computer in the closet. </a:t>
            </a:r>
          </a:p>
          <a:p>
            <a:pPr marL="113234" indent="-113234" defTabSz="902813">
              <a:spcBef>
                <a:spcPts val="0"/>
              </a:spcBef>
            </a:pPr>
            <a:endParaRPr lang="en-US" sz="600" dirty="0"/>
          </a:p>
          <a:p>
            <a:pPr marL="113234" indent="-113234" defTabSz="902813">
              <a:spcBef>
                <a:spcPts val="0"/>
              </a:spcBef>
            </a:pPr>
            <a:r>
              <a:rPr lang="en-US" sz="600" dirty="0"/>
              <a:t>Ford Motor Company link their network sites all over the USA by using a high-capacity line that is called a backbone. Backbones are measured by their transfer capacity in Mbps (million bits per second.) A T-1 backbone line can carry 1.5 Mbps (1.5 million bits per second.) A T-3 backbone carries 45 Mbps. There are also backbones based on fiber optical cable (OC). The OC-3 carries 155 Mbps and the OC-12 carries 622 Mbps.</a:t>
            </a:r>
          </a:p>
          <a:p>
            <a:pPr marL="113234" indent="-113234" defTabSz="902813">
              <a:spcBef>
                <a:spcPts val="0"/>
              </a:spcBef>
            </a:pPr>
            <a:r>
              <a:rPr lang="en-US" sz="600" dirty="0"/>
              <a:t>Despite what people say about thick pipes, these are thin cables, about the thickness of your phone line. Other backbones are based on satellite links.</a:t>
            </a:r>
          </a:p>
          <a:p>
            <a:pPr marL="113234" indent="-113234" defTabSz="902813">
              <a:spcBef>
                <a:spcPts val="0"/>
              </a:spcBef>
            </a:pPr>
            <a:r>
              <a:rPr lang="en-US" sz="600" dirty="0"/>
              <a:t>Satellites are cheap since they can project to an entire continent (for example, India or South America.) (Bill Gates and Craig McCaw, the boy</a:t>
            </a:r>
          </a:p>
          <a:p>
            <a:pPr marL="113234" indent="-113234" defTabSz="902813">
              <a:spcBef>
                <a:spcPts val="0"/>
              </a:spcBef>
              <a:buNone/>
            </a:pPr>
            <a:r>
              <a:rPr lang="en-US" sz="600" dirty="0"/>
              <a:t>    billionaires, are building </a:t>
            </a:r>
            <a:r>
              <a:rPr lang="en-US" sz="600" dirty="0" err="1"/>
              <a:t>Teledesic</a:t>
            </a:r>
            <a:r>
              <a:rPr lang="en-US" sz="600" dirty="0"/>
              <a:t> which will use 80 satellites to offer </a:t>
            </a:r>
            <a:r>
              <a:rPr lang="en-US" sz="600" dirty="0" err="1"/>
              <a:t>planetwide</a:t>
            </a:r>
            <a:r>
              <a:rPr lang="en-US" sz="600" dirty="0"/>
              <a:t> access via cell phones at ISDN speed.) </a:t>
            </a:r>
          </a:p>
          <a:p>
            <a:pPr marL="113234" indent="-113234" defTabSz="902813">
              <a:spcBef>
                <a:spcPts val="0"/>
              </a:spcBef>
            </a:pPr>
            <a:endParaRPr lang="en-US" sz="600" dirty="0"/>
          </a:p>
          <a:p>
            <a:pPr marL="113234" indent="-113234" defTabSz="902813">
              <a:spcBef>
                <a:spcPts val="0"/>
              </a:spcBef>
            </a:pPr>
            <a:r>
              <a:rPr lang="en-US" sz="600" dirty="0"/>
              <a:t>To illustrate the backbone speeds, a home computer usually has a 33.6 kbps modem that can transmit 33,600 bits per second. A T-1 line is about 45 times faster; a T-3 is line about 1,300 times faster. To illustrate this: a 16 MB file (roughly an 8,000 page book) takes 90 minutes to transfer on a 33.6 modem, two minutes on a T-1, and four seconds on a T-3. </a:t>
            </a:r>
          </a:p>
          <a:p>
            <a:pPr marL="113234" indent="-113234" defTabSz="902813">
              <a:spcBef>
                <a:spcPts val="0"/>
              </a:spcBef>
            </a:pPr>
            <a:endParaRPr lang="en-US" sz="600" dirty="0"/>
          </a:p>
          <a:p>
            <a:pPr marL="113234" indent="-113234" defTabSz="902813">
              <a:spcBef>
                <a:spcPts val="0"/>
              </a:spcBef>
            </a:pPr>
            <a:r>
              <a:rPr lang="en-US" sz="600" dirty="0"/>
              <a:t>In September 1997, there are 31 backbones in the USA, run by MCI, Sprint, ATT, etc. This number is growing fast. Qwest is opening an OC-12 optical cable backbone in late 1998 that will have more capacity than all present backbones. It will be able to transmit the Library of Congress (twenty million books) in several minutes. </a:t>
            </a:r>
          </a:p>
          <a:p>
            <a:pPr marL="113234" indent="-113234" defTabSz="902813">
              <a:spcBef>
                <a:spcPts val="0"/>
              </a:spcBef>
            </a:pPr>
            <a:endParaRPr lang="en-US" sz="600" dirty="0"/>
          </a:p>
          <a:p>
            <a:pPr marL="113234" indent="-113234" defTabSz="902813">
              <a:spcBef>
                <a:spcPts val="0"/>
              </a:spcBef>
            </a:pPr>
            <a:r>
              <a:rPr lang="en-US" sz="600" dirty="0"/>
              <a:t> These 31 backbones interlink with each other at eleven Network Access Points (NAPs). These NAPS are the hubs of the Internet. The NAP is somewhat like a train switching station where a train arrives at Kansas City and the first ten wagons are routed towards Chicago, the next five are sent to Dallas, and the last 7 are sent to Denver. NAPs route millions of bits per second. Silicon Valley has four NAPs (one of which is named Mae West).  Other NAPs are in Philadelphia (one), Chicago (two NAPs), Washington DC (two NAPs), Dallas, Houston, and Los Angeles. Many of the backbones often share the same buildings in many cities so the engineers have linked their backbones with each other slightly unofficially. Thus there are hundreds of NAPs. </a:t>
            </a:r>
          </a:p>
          <a:p>
            <a:pPr marL="113234" indent="-113234" defTabSz="902813">
              <a:spcBef>
                <a:spcPts val="0"/>
              </a:spcBef>
            </a:pPr>
            <a:endParaRPr lang="en-US" sz="600" dirty="0"/>
          </a:p>
          <a:p>
            <a:pPr marL="113234" indent="-113234" defTabSz="902813">
              <a:spcBef>
                <a:spcPts val="0"/>
              </a:spcBef>
            </a:pPr>
            <a:r>
              <a:rPr lang="en-US" sz="600" dirty="0"/>
              <a:t> Backbones have access points in large cities. The Internet Service Providers (ISPs) are smaller network services that link up to those 31 backbones.  They tap into the flow of information from the backbones and distribute to yet smaller customers, such as home subscribers. ATT WorldNet, when it started in 1996, was merely access to BBN Planet's network which in turn ran on MCI's backbone. The users paid ATT for the right to use BBN Planet. Microsoft Network (MSN), </a:t>
            </a:r>
            <a:r>
              <a:rPr lang="en-US" sz="600" dirty="0" err="1"/>
              <a:t>Earthlink</a:t>
            </a:r>
            <a:r>
              <a:rPr lang="en-US" sz="600" dirty="0"/>
              <a:t>, etc., are ISPs with local banks of modems, leased T-3s and T-1s. Some ISPs are regional, others are nationwide. </a:t>
            </a:r>
          </a:p>
          <a:p>
            <a:pPr marL="113234" indent="-113234" defTabSz="902813">
              <a:spcBef>
                <a:spcPts val="0"/>
              </a:spcBef>
            </a:pPr>
            <a:endParaRPr lang="en-US" sz="600" dirty="0"/>
          </a:p>
          <a:p>
            <a:pPr marL="113234" indent="-113234" defTabSz="902813">
              <a:spcBef>
                <a:spcPts val="0"/>
              </a:spcBef>
            </a:pPr>
            <a:r>
              <a:rPr lang="en-US" sz="600" dirty="0"/>
              <a:t>What's the difference between America Online (AOL) and Larry's ISP? Not much. Both offer a connection to the Internet. Once you've passed</a:t>
            </a:r>
          </a:p>
          <a:p>
            <a:pPr marL="113234" indent="-113234" defTabSz="902813">
              <a:spcBef>
                <a:spcPts val="0"/>
              </a:spcBef>
              <a:buNone/>
            </a:pPr>
            <a:r>
              <a:rPr lang="en-US" sz="600" dirty="0"/>
              <a:t>through their access point, you have equal access to any other computer on the net. You can create your own nationwide ISP without owning a single modem or computer: you just lease access to other ISPs and then sell that access. </a:t>
            </a:r>
          </a:p>
          <a:p>
            <a:pPr marL="113234" indent="-113234" defTabSz="902813">
              <a:spcBef>
                <a:spcPts val="0"/>
              </a:spcBef>
            </a:pPr>
            <a:endParaRPr lang="en-US" sz="600" dirty="0"/>
          </a:p>
          <a:p>
            <a:pPr marL="113234" indent="-113234" defTabSz="902813">
              <a:spcBef>
                <a:spcPts val="0"/>
              </a:spcBef>
            </a:pPr>
            <a:r>
              <a:rPr lang="en-US" sz="600" dirty="0"/>
              <a:t>To illustrate this: five kids have a local LAN (Local Area Network) by linking their home computers together with cables. One of the kids has an</a:t>
            </a:r>
          </a:p>
          <a:p>
            <a:pPr marL="0" indent="0" defTabSz="902813">
              <a:spcBef>
                <a:spcPts val="0"/>
              </a:spcBef>
              <a:buNone/>
            </a:pPr>
            <a:r>
              <a:rPr lang="en-US" sz="600" dirty="0"/>
              <a:t>Internet account with a local ISP, so they can send e-mail to the rest of the Internet. That local ISP is actually two guys with a Pentium in a closet, a leased line, and a hundred subscribers. That local ISP connects to a city-wide ISP which connects to a regional ISP which connects to the backbone.</a:t>
            </a:r>
          </a:p>
          <a:p>
            <a:pPr marL="113234" indent="-113234" defTabSz="902813">
              <a:spcBef>
                <a:spcPts val="0"/>
              </a:spcBef>
              <a:buNone/>
            </a:pPr>
            <a:endParaRPr lang="en-US" sz="600" dirty="0"/>
          </a:p>
          <a:p>
            <a:pPr marL="113234" indent="-113234" defTabSz="902813">
              <a:spcBef>
                <a:spcPts val="0"/>
              </a:spcBef>
            </a:pPr>
            <a:r>
              <a:rPr lang="en-US" sz="600" dirty="0"/>
              <a:t> The backbone carries the e-mail across the country and delivers it to a NAP, where it is routed onto another backbone, where it goes to a regional ISP, who delivers it to a local ISP, which delivers it to another kid's computer across the street. </a:t>
            </a:r>
          </a:p>
          <a:p>
            <a:pPr marL="113234" indent="-113234" defTabSz="902813">
              <a:spcBef>
                <a:spcPts val="0"/>
              </a:spcBef>
            </a:pPr>
            <a:endParaRPr lang="en-US" sz="600" dirty="0"/>
          </a:p>
          <a:p>
            <a:pPr marL="113234" indent="-113234" defTabSz="902813">
              <a:spcBef>
                <a:spcPts val="0"/>
              </a:spcBef>
            </a:pPr>
            <a:r>
              <a:rPr lang="en-US" sz="600" dirty="0"/>
              <a:t>  So you're wondering: what exactly is the Internet? Internet means Inter-connected Net-works. There is no single thing called The Internet. It's made up of eleven hubs (NAPs), thirty-one backbones, seventeen thousand ISPs, 200,000 networks, 1.3 million domain names, and some 40 million users.  It's doubling every six months. It's expected to reach 150 million users by the year 2,000 and 500 million users by 2010. </a:t>
            </a:r>
          </a:p>
          <a:p>
            <a:pPr marL="113234" indent="-113234" defTabSz="902813">
              <a:spcBef>
                <a:spcPts val="0"/>
              </a:spcBef>
            </a:pPr>
            <a:endParaRPr lang="en-US" sz="600" dirty="0"/>
          </a:p>
          <a:p>
            <a:pPr marL="113234" indent="-113234" defTabSz="902813">
              <a:spcBef>
                <a:spcPts val="0"/>
              </a:spcBef>
            </a:pPr>
            <a:r>
              <a:rPr lang="en-US" sz="600" dirty="0"/>
              <a:t>The Internet is totally different from any other kind of business. The more there is, the more valuable it becomes. The more it's sold, the more</a:t>
            </a:r>
          </a:p>
          <a:p>
            <a:pPr marL="113234" indent="-113234" defTabSz="902813">
              <a:spcBef>
                <a:spcPts val="0"/>
              </a:spcBef>
              <a:buNone/>
            </a:pPr>
            <a:r>
              <a:rPr lang="en-US" sz="600" dirty="0"/>
              <a:t>there is and thus yet more can be sold. Anyone who buys it can then sell yet more. The more middlemen in the game, the cheaper it becomes to the end user. Whereas most companies are extremely happy to see 10% yearly growth, it's perfectly normal for Internet companies to grow at 100% per year. Some grow at 5,000% per year.</a:t>
            </a:r>
          </a:p>
          <a:p>
            <a:pPr marL="113234" indent="-113234" defTabSz="902813">
              <a:spcBef>
                <a:spcPts val="0"/>
              </a:spcBef>
              <a:buNone/>
            </a:pPr>
            <a:r>
              <a:rPr lang="en-US" sz="600" dirty="0"/>
              <a:t> </a:t>
            </a:r>
          </a:p>
          <a:p>
            <a:pPr marL="113234" indent="-113234" defTabSz="902813">
              <a:spcBef>
                <a:spcPts val="0"/>
              </a:spcBef>
            </a:pPr>
            <a:r>
              <a:rPr lang="en-US" sz="600" dirty="0"/>
              <a:t>Who owns the Internet? Nobody. Different companies own the different networks. But the interconnection is not owned by anyone. Companies</a:t>
            </a:r>
          </a:p>
          <a:p>
            <a:pPr marL="113234" indent="-113234" defTabSz="902813">
              <a:spcBef>
                <a:spcPts val="0"/>
              </a:spcBef>
              <a:buNone/>
            </a:pPr>
            <a:r>
              <a:rPr lang="en-US" sz="600" dirty="0"/>
              <a:t>and governments choose to connect themselves to the net or not. </a:t>
            </a:r>
          </a:p>
          <a:p>
            <a:pPr marL="113234" indent="-113234" defTabSz="902813">
              <a:spcBef>
                <a:spcPts val="0"/>
              </a:spcBef>
            </a:pPr>
            <a:r>
              <a:rPr lang="en-US" sz="600" dirty="0"/>
              <a:t>What is the web? The web is just one of the transfer protocols (called HTTP, or Hypertext Transfer Protocol) on the Internet. The Internet also has other protocols such as SMTP (for email), ftp, telnet, and more.</a:t>
            </a:r>
          </a:p>
          <a:p>
            <a:pPr marL="113234" indent="-113234" defTabSz="902813">
              <a:spcBef>
                <a:spcPts val="0"/>
              </a:spcBef>
              <a:buNone/>
            </a:pPr>
            <a:r>
              <a:rPr lang="en-US" sz="600" dirty="0"/>
              <a:t> </a:t>
            </a:r>
          </a:p>
          <a:p>
            <a:pPr marL="113234" indent="-113234" defTabSz="902813">
              <a:spcBef>
                <a:spcPts val="0"/>
              </a:spcBef>
            </a:pPr>
            <a:r>
              <a:rPr lang="en-US" sz="600" dirty="0"/>
              <a:t>What is an IP Number and DNS? Each device (a computer, a printer, etc.) that is connected to the Internet has a unique identification number,</a:t>
            </a:r>
          </a:p>
          <a:p>
            <a:pPr marL="113234" indent="-113234" defTabSz="902813">
              <a:spcBef>
                <a:spcPts val="0"/>
              </a:spcBef>
              <a:buNone/>
            </a:pPr>
            <a:r>
              <a:rPr lang="en-US" sz="600" dirty="0"/>
              <a:t>which is like a telephone number. The number is called the IP number (Internet Protocol Number). For example, my web site is 209.24.47.8. In addition to this, there are also Domain Names. In the same way that telephone numbers can be 1-800-FLOWERS, the IP number can have a</a:t>
            </a:r>
          </a:p>
          <a:p>
            <a:pPr marL="113234" indent="-113234" defTabSz="902813">
              <a:spcBef>
                <a:spcPts val="0"/>
              </a:spcBef>
              <a:buNone/>
            </a:pPr>
            <a:r>
              <a:rPr lang="en-US" sz="600" dirty="0"/>
              <a:t>name associated to it, such as andreas.com. It's easier for people to remember the name.</a:t>
            </a:r>
          </a:p>
          <a:p>
            <a:pPr marL="113234" indent="-113234" defTabSz="902813">
              <a:spcBef>
                <a:spcPts val="0"/>
              </a:spcBef>
              <a:buNone/>
            </a:pPr>
            <a:endParaRPr lang="en-US" sz="600" dirty="0"/>
          </a:p>
          <a:p>
            <a:pPr marL="113234" indent="-113234" defTabSz="902813">
              <a:spcBef>
                <a:spcPts val="0"/>
              </a:spcBef>
            </a:pPr>
            <a:r>
              <a:rPr lang="en-US" sz="600" dirty="0"/>
              <a:t>This means that there has to be a database of IP numbers and Domain Names. There's an organization called the </a:t>
            </a:r>
            <a:r>
              <a:rPr lang="en-US" sz="600" dirty="0" err="1"/>
              <a:t>Internic</a:t>
            </a:r>
            <a:r>
              <a:rPr lang="en-US" sz="600" dirty="0"/>
              <a:t> where one can register a domain name. The </a:t>
            </a:r>
            <a:r>
              <a:rPr lang="en-US" sz="600" dirty="0" err="1"/>
              <a:t>Internic</a:t>
            </a:r>
            <a:r>
              <a:rPr lang="en-US" sz="600" dirty="0"/>
              <a:t> maintains this database. This is the DNS (Domain Name Server).</a:t>
            </a:r>
          </a:p>
          <a:p>
            <a:pPr marL="113234" indent="-113234" defTabSz="902813">
              <a:spcBef>
                <a:spcPts val="0"/>
              </a:spcBef>
            </a:pPr>
            <a:endParaRPr lang="en-US" sz="600" dirty="0"/>
          </a:p>
          <a:p>
            <a:pPr marL="113234" indent="-113234" defTabSz="902813">
              <a:spcBef>
                <a:spcPts val="0"/>
              </a:spcBef>
            </a:pPr>
            <a:r>
              <a:rPr lang="en-US" sz="600" dirty="0"/>
              <a:t>There are static and dynamic IP addresses. A static IP address doesn't change. My machine's IP number is 209.24.47.8 and it's always there,</a:t>
            </a:r>
          </a:p>
          <a:p>
            <a:pPr marL="113234" indent="-113234" defTabSz="902813">
              <a:spcBef>
                <a:spcPts val="0"/>
              </a:spcBef>
              <a:buNone/>
            </a:pPr>
            <a:r>
              <a:rPr lang="en-US" sz="600" dirty="0"/>
              <a:t>so it's a static address. When you start up your computer and connect to the web, your ISP or university has a pool of IP numbers. It assigns the next available number to you temporarily. During your connection, your machine has that IP address, so during your session, your machine is part of the Internet. When you disconnect, that number is released and it goes back into the pool for the next user. Therefore you have a</a:t>
            </a:r>
          </a:p>
          <a:p>
            <a:pPr marL="113234" indent="-113234" defTabSz="902813">
              <a:spcBef>
                <a:spcPts val="0"/>
              </a:spcBef>
              <a:buNone/>
            </a:pPr>
            <a:r>
              <a:rPr lang="en-US" sz="600" dirty="0"/>
              <a:t>dynamic IP address.</a:t>
            </a:r>
          </a:p>
          <a:p>
            <a:pPr marL="113234" indent="-113234" defTabSz="902813">
              <a:spcBef>
                <a:spcPts val="0"/>
              </a:spcBef>
              <a:buNone/>
            </a:pPr>
            <a:endParaRPr lang="en-US" sz="600" dirty="0"/>
          </a:p>
          <a:p>
            <a:pPr marL="113234" indent="-113234" defTabSz="902813">
              <a:spcBef>
                <a:spcPts val="0"/>
              </a:spcBef>
            </a:pPr>
            <a:r>
              <a:rPr lang="en-US" sz="600" dirty="0"/>
              <a:t>To illustrate: When you want to see a picture of my cat, you click www.andreas.com/willy and your browser sends an email to the DNS which</a:t>
            </a:r>
          </a:p>
          <a:p>
            <a:pPr marL="113234" indent="-113234" defTabSz="902813">
              <a:spcBef>
                <a:spcPts val="0"/>
              </a:spcBef>
              <a:buNone/>
            </a:pPr>
            <a:r>
              <a:rPr lang="en-US" sz="600" dirty="0"/>
              <a:t>looks up andreas.com. The DNS sees that andreas.com is a machine with the IP address 209.24.47.8. Your email is sent to my machine where</a:t>
            </a:r>
          </a:p>
          <a:p>
            <a:pPr marL="113234" indent="-113234" defTabSz="902813">
              <a:spcBef>
                <a:spcPts val="0"/>
              </a:spcBef>
              <a:buNone/>
            </a:pPr>
            <a:r>
              <a:rPr lang="en-US" sz="600" dirty="0"/>
              <a:t>a program called a daemon looks up the image file. My daemon looks at your email request, which contains your machine's dynamic IP address, so it sends the image off into the net, addressed to your dynamic IP address. Your browser receives the image and renders it onto your screen.  Willy shows up. </a:t>
            </a:r>
          </a:p>
          <a:p>
            <a:pPr marL="113234" indent="-113234" defTabSz="902813">
              <a:spcBef>
                <a:spcPts val="0"/>
              </a:spcBef>
              <a:buNone/>
            </a:pPr>
            <a:endParaRPr lang="en-US" sz="600" dirty="0"/>
          </a:p>
          <a:p>
            <a:pPr marL="113234" indent="-113234" defTabSz="902813">
              <a:spcBef>
                <a:spcPts val="0"/>
              </a:spcBef>
            </a:pPr>
            <a:r>
              <a:rPr lang="en-US" sz="600" dirty="0"/>
              <a:t>Who controls the Internet? Nobody. The only agreement is that everyone shall use a set of standards for data compatibility called Internet</a:t>
            </a:r>
          </a:p>
          <a:p>
            <a:pPr marL="113234" indent="-113234" defTabSz="902813">
              <a:spcBef>
                <a:spcPts val="0"/>
              </a:spcBef>
              <a:buNone/>
            </a:pPr>
            <a:r>
              <a:rPr lang="en-US" sz="600" dirty="0"/>
              <a:t>Protocol (IP). Anyone can put anything on their server: data, pictures, or programs, and it's up to others whether they use it or not. </a:t>
            </a:r>
          </a:p>
          <a:p>
            <a:pPr marL="113234" indent="-113234" defTabSz="902813">
              <a:spcBef>
                <a:spcPts val="0"/>
              </a:spcBef>
              <a:buNone/>
            </a:pPr>
            <a:endParaRPr lang="en-US" sz="600" dirty="0"/>
          </a:p>
          <a:p>
            <a:pPr marL="113234" indent="-113234" defTabSz="902813">
              <a:spcBef>
                <a:spcPts val="0"/>
              </a:spcBef>
            </a:pPr>
            <a:r>
              <a:rPr lang="en-US" sz="600" dirty="0"/>
              <a:t>Can one censor the Internet? Via the Internet, you can reach any computer anywhere. It is just as easy to connect to a computer in Singapore or next door. A local government can forbid something, but the local users can place their web sites on computers in other countries where it is permitted and other local users can visit those web sites. There's nothing that the local government can do about that.</a:t>
            </a:r>
          </a:p>
          <a:p>
            <a:pPr marL="113234" indent="-113234" defTabSz="902813">
              <a:spcBef>
                <a:spcPts val="0"/>
              </a:spcBef>
              <a:buNone/>
            </a:pPr>
            <a:endParaRPr lang="en-US" sz="600" dirty="0"/>
          </a:p>
          <a:p>
            <a:pPr marL="113234" indent="-113234" defTabSz="902813">
              <a:spcBef>
                <a:spcPts val="0"/>
              </a:spcBef>
            </a:pPr>
            <a:r>
              <a:rPr lang="en-US" sz="600" dirty="0"/>
              <a:t>By the way, just because a domain name may be catfood.uk, it doesn't mean that the computer is actually in the UK. Again, that's just a domain name and the IP number can be anywhere.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6699626" y="9040663"/>
            <a:ext cx="336275" cy="267842"/>
          </a:xfrm>
          <a:ln/>
        </p:spPr>
        <p:txBody>
          <a:bodyPr/>
          <a:lstStyle/>
          <a:p>
            <a:fld id="{FF75579A-4E6D-4A52-A47C-4B0A0EEBD08B}" type="slidenum">
              <a:rPr lang="en-US"/>
              <a:pPr/>
              <a:t>59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111277" y="4206645"/>
            <a:ext cx="6732209" cy="5623155"/>
          </a:xfrm>
        </p:spPr>
        <p:txBody>
          <a:bodyPr wrap="square"/>
          <a:lstStyle/>
          <a:p>
            <a:r>
              <a:rPr lang="en-US" sz="1000" b="1" dirty="0"/>
              <a:t>Geoffrey Moore's book, “Crossing the Chasm”</a:t>
            </a:r>
            <a:endParaRPr lang="en-US" sz="1000" dirty="0"/>
          </a:p>
          <a:p>
            <a:r>
              <a:rPr lang="en-US" sz="1000" dirty="0"/>
              <a:t>Many of us have spent years explaining to customers why our various versions of </a:t>
            </a:r>
            <a:r>
              <a:rPr lang="en-US" sz="1000" b="1" dirty="0">
                <a:hlinkClick r:id="rId3"/>
              </a:rPr>
              <a:t>Platform as a Service</a:t>
            </a:r>
            <a:r>
              <a:rPr lang="en-US" sz="1000" dirty="0"/>
              <a:t> (</a:t>
            </a:r>
            <a:r>
              <a:rPr lang="en-US" sz="1000" dirty="0" err="1"/>
              <a:t>PaaS</a:t>
            </a:r>
            <a:r>
              <a:rPr lang="en-US" sz="1000" dirty="0"/>
              <a:t>) are their best alternative for customization and deployment of business software applications.  Logically, there is little reason not to choose a </a:t>
            </a:r>
            <a:r>
              <a:rPr lang="en-US" sz="1000" dirty="0" err="1"/>
              <a:t>PaaS</a:t>
            </a:r>
            <a:r>
              <a:rPr lang="en-US" sz="1000" dirty="0"/>
              <a:t> as the core architecture for your businesses software.  However while there has been adoption, it hasn't occurred at the pace which it probably should given the magnitude of the value proposition.  This of course is the quandary called "the adoption cycle" that receives a lot of attention from authors and analysts alike.</a:t>
            </a:r>
          </a:p>
          <a:p>
            <a:r>
              <a:rPr lang="en-US" sz="1000" dirty="0"/>
              <a:t>Basically, the adoption cycle distinguishes early adopters, middle adopters and late adopters, and put's them all on a bell curve.  In technology, it is widely thought that there is a very large gap between the early adopters and the middle adopters, and for a company to actually overcome that gap is often referred to as "</a:t>
            </a:r>
            <a:r>
              <a:rPr lang="en-US" sz="1000" b="1" dirty="0">
                <a:hlinkClick r:id="rId4"/>
              </a:rPr>
              <a:t>crossing the chasm</a:t>
            </a:r>
            <a:r>
              <a:rPr lang="en-US" sz="1000" dirty="0"/>
              <a:t>".  Crossing the chasm is a mission critical endeavor because it is the difference between success and failure for a disruptive technology...you either cross it, or you die.</a:t>
            </a:r>
          </a:p>
          <a:p>
            <a:r>
              <a:rPr lang="en-US" sz="1000" dirty="0"/>
              <a:t>There's something happening in the market place today that is going to push </a:t>
            </a:r>
            <a:r>
              <a:rPr lang="en-US" sz="1000" dirty="0" err="1"/>
              <a:t>PaaS</a:t>
            </a:r>
            <a:r>
              <a:rPr lang="en-US" sz="1000" dirty="0"/>
              <a:t> across the chasm, and it's going to happen quicker then most of us probably thought.  It's not a sudden influx of end-user customers, like most of us planned/hoped for.  In fact, if you look at the earlier marketing efforts of most of the high profile platforms, you will see that their messages were targeted straight at the end user.  However, if you look at the marketing efforts of the surviving </a:t>
            </a:r>
            <a:r>
              <a:rPr lang="en-US" sz="1000" dirty="0" err="1"/>
              <a:t>PaaS</a:t>
            </a:r>
            <a:r>
              <a:rPr lang="en-US" sz="1000" dirty="0"/>
              <a:t> companies today, you will see a common change in messaging towards a wholly new direction.  They ("we" actually) aren't doing it because of theories...theorizing is what led us to chase what may arguably have been the wrong market, the late adopters whom we have no real power to influence.  We are shifting our focus because there is a lot of activity taking place; real deals are being cut, and at an increasing pace.</a:t>
            </a:r>
          </a:p>
          <a:p>
            <a:r>
              <a:rPr lang="en-US" sz="1000" dirty="0"/>
              <a:t>The ideas in Moore's book have been floating around in my head for several months now. The book </a:t>
            </a:r>
            <a:r>
              <a:rPr lang="en-US" sz="1000" dirty="0" smtClean="0"/>
              <a:t>succinctly </a:t>
            </a:r>
            <a:r>
              <a:rPr lang="en-US" sz="1000" dirty="0"/>
              <a:t>puts into words what have only been abstract ideas in my head. I've never been involved before with a product, </a:t>
            </a:r>
            <a:r>
              <a:rPr lang="en-US" sz="1000" dirty="0" err="1">
                <a:hlinkClick r:id="rId5"/>
              </a:rPr>
              <a:t>icloud</a:t>
            </a:r>
            <a:r>
              <a:rPr lang="en-US" sz="1000" dirty="0"/>
              <a:t>, much less an industry, </a:t>
            </a:r>
            <a:r>
              <a:rPr lang="en-US" sz="1000" dirty="0">
                <a:hlinkClick r:id="rId6"/>
              </a:rPr>
              <a:t>cloud computing</a:t>
            </a:r>
            <a:r>
              <a:rPr lang="en-US" sz="1000" dirty="0"/>
              <a:t>, that would be classified as disruptive. It's fascinating for me to be involved in this technological revolution.</a:t>
            </a:r>
            <a:br>
              <a:rPr lang="en-US" sz="1000" dirty="0"/>
            </a:br>
            <a:endParaRPr lang="en-US" sz="1000" dirty="0"/>
          </a:p>
          <a:p>
            <a:r>
              <a:rPr lang="en-US" sz="1000" dirty="0"/>
              <a:t>A year and a half ago, </a:t>
            </a:r>
            <a:r>
              <a:rPr lang="en-US" sz="1000" dirty="0">
                <a:hlinkClick r:id="rId7"/>
              </a:rPr>
              <a:t>IDC Exchange</a:t>
            </a:r>
            <a:r>
              <a:rPr lang="en-US" sz="1000" dirty="0"/>
              <a:t>, conducted a survey with 244 companies about their use of, and views about, IT Cloud Services. Frank Gens, an employee at IDC Exchange, wrote on September 29th about how he expected IT cloud services within the "next three years" to expand from Early Adopters to the Early Majority. He felt that that would be the "critical time to develop strong cloud offerings" in order to "play a leadership role in bringing customers...across the chasm."</a:t>
            </a:r>
          </a:p>
          <a:p>
            <a:r>
              <a:rPr lang="en-US" sz="1000" dirty="0"/>
              <a:t>Based on his hypothesis, we have 1 1/2 years left to successfully cross the chasm within cloud computing. </a:t>
            </a:r>
          </a:p>
          <a:p>
            <a:r>
              <a:rPr lang="en-US" sz="1000" dirty="0"/>
              <a:t>How successful has the industry been so far? Do you think the cloud computing chasm can be crossed within this time frame? What will it take for the cloud computing industry to survive this "leap of faith" by the consumer?</a:t>
            </a:r>
          </a:p>
          <a:p>
            <a:pPr>
              <a:buNone/>
            </a:pPr>
            <a:endParaRPr lang="en-US" sz="1000" dirty="0"/>
          </a:p>
          <a:p>
            <a:endParaRPr lang="en-US" sz="1000" dirty="0"/>
          </a:p>
          <a:p>
            <a:pPr>
              <a:buNone/>
            </a:pPr>
            <a:endParaRPr lang="en-US" sz="10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TextEdit="1"/>
          </p:cNvSpPr>
          <p:nvPr>
            <p:ph type="sldImg"/>
          </p:nvPr>
        </p:nvSpPr>
        <p:spPr bwMode="auto">
          <a:noFill/>
          <a:ln>
            <a:solidFill>
              <a:srgbClr val="000000"/>
            </a:solidFill>
            <a:miter lim="800000"/>
            <a:headEnd/>
            <a:tailEnd/>
          </a:ln>
        </p:spPr>
      </p:sp>
      <p:sp>
        <p:nvSpPr>
          <p:cNvPr id="11266" name="Rectangle 3"/>
          <p:cNvSpPr>
            <a:spLocks noGrp="1"/>
          </p:cNvSpPr>
          <p:nvPr>
            <p:ph type="body" idx="1"/>
          </p:nvPr>
        </p:nvSpPr>
        <p:spPr bwMode="auto">
          <a:xfrm>
            <a:off x="916871" y="4424264"/>
            <a:ext cx="283697" cy="267842"/>
          </a:xfrm>
          <a:noFill/>
        </p:spPr>
        <p:txBody>
          <a:bodyPr/>
          <a:lstStyle/>
          <a:p>
            <a:pPr eaLnBrk="1" hangingPunct="1"/>
            <a:endParaRPr lang="en-US" smtClean="0">
              <a:ea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5104" y="4470109"/>
            <a:ext cx="6287105" cy="3681510"/>
          </a:xfrm>
        </p:spPr>
        <p:txBody>
          <a:bodyPr wrap="square"/>
          <a:lstStyle/>
          <a:p>
            <a:pPr marL="0">
              <a:spcBef>
                <a:spcPts val="578"/>
              </a:spcBef>
              <a:defRPr/>
            </a:pPr>
            <a:r>
              <a:rPr lang="en-US" sz="1000" dirty="0">
                <a:latin typeface="Arial" pitchFamily="34" charset="0"/>
                <a:ea typeface="ＭＳ Ｐゴシック" pitchFamily="34" charset="-128"/>
                <a:cs typeface="Arial" pitchFamily="34" charset="0"/>
              </a:rPr>
              <a:t>When you embark on a discussion of “the cloud” you know that you are simultaneously dealing with a great movement of anticipation and an  associated  great surround of ambiguity.</a:t>
            </a:r>
          </a:p>
          <a:p>
            <a:pPr marL="0">
              <a:spcBef>
                <a:spcPts val="578"/>
              </a:spcBef>
              <a:defRPr/>
            </a:pPr>
            <a:r>
              <a:rPr lang="en-US" sz="1000" dirty="0">
                <a:latin typeface="Arial" pitchFamily="34" charset="0"/>
                <a:ea typeface="ＭＳ Ｐゴシック" pitchFamily="34" charset="-128"/>
                <a:cs typeface="Arial" pitchFamily="34" charset="0"/>
              </a:rPr>
              <a:t>Our point of view is based on the following:</a:t>
            </a:r>
          </a:p>
          <a:p>
            <a:pPr marL="0">
              <a:spcBef>
                <a:spcPts val="578"/>
              </a:spcBef>
              <a:defRPr/>
            </a:pPr>
            <a:r>
              <a:rPr lang="en-US" sz="1000" dirty="0">
                <a:latin typeface="Arial" pitchFamily="34" charset="0"/>
                <a:ea typeface="ＭＳ Ｐゴシック" pitchFamily="34" charset="-128"/>
                <a:cs typeface="Arial" pitchFamily="34" charset="0"/>
              </a:rPr>
              <a:t>The pursuit of cloud models, of which there will be many, will result in transitions</a:t>
            </a:r>
          </a:p>
          <a:p>
            <a:pPr marL="0">
              <a:spcBef>
                <a:spcPts val="578"/>
              </a:spcBef>
              <a:defRPr/>
            </a:pPr>
            <a:r>
              <a:rPr lang="en-US" sz="1000" dirty="0">
                <a:latin typeface="Arial" pitchFamily="34" charset="0"/>
                <a:ea typeface="ＭＳ Ｐゴシック" pitchFamily="34" charset="-128"/>
                <a:cs typeface="Arial" pitchFamily="34" charset="0"/>
              </a:rPr>
              <a:t>These transitions suggest that some elements will be premise based and some cloud based and timing will vary based on situation</a:t>
            </a:r>
          </a:p>
          <a:p>
            <a:pPr marL="0">
              <a:spcBef>
                <a:spcPts val="578"/>
              </a:spcBef>
              <a:defRPr/>
            </a:pPr>
            <a:r>
              <a:rPr lang="en-US" sz="1000" dirty="0">
                <a:latin typeface="Arial" pitchFamily="34" charset="0"/>
                <a:ea typeface="ＭＳ Ｐゴシック" pitchFamily="34" charset="-128"/>
                <a:cs typeface="Arial" pitchFamily="34" charset="0"/>
              </a:rPr>
              <a:t>Hence hybrid premises/cloud models will exist for the better part of a decade</a:t>
            </a:r>
          </a:p>
          <a:p>
            <a:pPr marL="0">
              <a:spcBef>
                <a:spcPts val="578"/>
              </a:spcBef>
              <a:defRPr/>
            </a:pPr>
            <a:r>
              <a:rPr lang="en-US" sz="1000" dirty="0">
                <a:latin typeface="Arial" pitchFamily="34" charset="0"/>
                <a:ea typeface="ＭＳ Ｐゴシック" pitchFamily="34" charset="-128"/>
                <a:cs typeface="Arial" pitchFamily="34" charset="0"/>
              </a:rPr>
              <a:t>In fact – studies show that the vast majority of enterprises , 80% will choose a hybrid cloud / on </a:t>
            </a:r>
            <a:r>
              <a:rPr lang="en-US" sz="1000" dirty="0" err="1">
                <a:latin typeface="Arial" pitchFamily="34" charset="0"/>
                <a:ea typeface="ＭＳ Ｐゴシック" pitchFamily="34" charset="-128"/>
                <a:cs typeface="Arial" pitchFamily="34" charset="0"/>
              </a:rPr>
              <a:t>prem</a:t>
            </a:r>
            <a:r>
              <a:rPr lang="en-US" sz="1000" dirty="0">
                <a:latin typeface="Arial" pitchFamily="34" charset="0"/>
                <a:ea typeface="ＭＳ Ｐゴシック" pitchFamily="34" charset="-128"/>
                <a:cs typeface="Arial" pitchFamily="34" charset="0"/>
              </a:rPr>
              <a:t> approach (Source </a:t>
            </a:r>
            <a:r>
              <a:rPr lang="en-US" sz="1000" dirty="0" err="1">
                <a:latin typeface="Arial" pitchFamily="34" charset="0"/>
                <a:ea typeface="ＭＳ Ｐゴシック" pitchFamily="34" charset="-128"/>
                <a:cs typeface="Arial" pitchFamily="34" charset="0"/>
              </a:rPr>
              <a:t>Wainhouse</a:t>
            </a:r>
            <a:r>
              <a:rPr lang="en-US" sz="1000" dirty="0">
                <a:latin typeface="Arial" pitchFamily="34" charset="0"/>
                <a:ea typeface="ＭＳ Ｐゴシック" pitchFamily="34" charset="-128"/>
                <a:cs typeface="Arial" pitchFamily="34" charset="0"/>
              </a:rPr>
              <a:t>).</a:t>
            </a:r>
          </a:p>
          <a:p>
            <a:pPr marL="0">
              <a:spcBef>
                <a:spcPts val="578"/>
              </a:spcBef>
              <a:defRPr/>
            </a:pPr>
            <a:r>
              <a:rPr lang="en-US" sz="1000" dirty="0">
                <a:latin typeface="Arial" pitchFamily="34" charset="0"/>
                <a:ea typeface="ＭＳ Ｐゴシック" pitchFamily="34" charset="-128"/>
                <a:cs typeface="Arial" pitchFamily="34" charset="0"/>
              </a:rPr>
              <a:t> The goal here is Universal collaboration –</a:t>
            </a:r>
            <a:r>
              <a:rPr lang="en-US" sz="1000" dirty="0">
                <a:latin typeface="Arial" pitchFamily="34" charset="0"/>
                <a:cs typeface="Arial" pitchFamily="34" charset="0"/>
              </a:rPr>
              <a:t>by delivering on-demand collaboration and customer service capabilities — voice, data, video and messaging, but also presence, context, location, applications and multivendor integration to any user, on any device in any enterprise. </a:t>
            </a:r>
          </a:p>
          <a:p>
            <a:pPr marL="0">
              <a:spcBef>
                <a:spcPts val="578"/>
              </a:spcBef>
            </a:pPr>
            <a:r>
              <a:rPr lang="en-US" sz="1000" dirty="0">
                <a:latin typeface="Arial" pitchFamily="34" charset="0"/>
                <a:cs typeface="Arial" pitchFamily="34" charset="0"/>
              </a:rPr>
              <a:t>IDC believes that the rise of Cloud computing is one of the most transformative developments in how information technology services are created, delivered, and accessed, in the last 20 years. Cloud computing stands alongside milestones like the commercialization of the Internet in the 1990's, the advent of Java in 1995, and the growth and standardization of the world wide Web (URLs, browsers, HTTP), as a transformative advance in how we understand and consume information technology.  Pervasive system availability and connectivity, a characteristic of the Internet and Web, is largely responsible for establishing the foundation for Cloud computing.</a:t>
            </a:r>
          </a:p>
        </p:txBody>
      </p:sp>
      <p:sp>
        <p:nvSpPr>
          <p:cNvPr id="4" name="Slide Number Placeholder 3"/>
          <p:cNvSpPr>
            <a:spLocks noGrp="1"/>
          </p:cNvSpPr>
          <p:nvPr>
            <p:ph type="sldNum" sz="quarter" idx="10"/>
          </p:nvPr>
        </p:nvSpPr>
        <p:spPr>
          <a:xfrm>
            <a:off x="6699627" y="9040663"/>
            <a:ext cx="336275" cy="267842"/>
          </a:xfrm>
        </p:spPr>
        <p:txBody>
          <a:bodyPr/>
          <a:lstStyle/>
          <a:p>
            <a:fld id="{0C2D7A0E-5770-4FBB-B93C-EBEA2B5CE6CC}" type="slidenum">
              <a:rPr lang="en-US" smtClean="0"/>
              <a:pPr/>
              <a:t>61</a:t>
            </a:fld>
            <a:endParaRPr lang="en-US"/>
          </a:p>
        </p:txBody>
      </p:sp>
    </p:spTree>
    <p:extLst>
      <p:ext uri="{BB962C8B-B14F-4D97-AF65-F5344CB8AC3E}">
        <p14:creationId xmlns:p14="http://schemas.microsoft.com/office/powerpoint/2010/main" val="2442641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xfrm>
            <a:off x="6699627" y="9040663"/>
            <a:ext cx="336275" cy="267842"/>
          </a:xfrm>
          <a:noFill/>
        </p:spPr>
        <p:txBody>
          <a:bodyPr/>
          <a:lstStyle/>
          <a:p>
            <a:fld id="{836410CC-61D1-4D58-91A5-C6829BB54BAA}" type="slidenum">
              <a:rPr lang="en-US" smtClean="0"/>
              <a:pPr/>
              <a:t>62</a:t>
            </a:fld>
            <a:endParaRPr lang="en-US" smtClean="0"/>
          </a:p>
        </p:txBody>
      </p:sp>
      <p:sp>
        <p:nvSpPr>
          <p:cNvPr id="103427" name="Rectangle 2"/>
          <p:cNvSpPr>
            <a:spLocks noGrp="1" noRot="1" noChangeAspect="1" noChangeArrowheads="1" noTextEdit="1"/>
          </p:cNvSpPr>
          <p:nvPr>
            <p:ph type="sldImg"/>
          </p:nvPr>
        </p:nvSpPr>
        <p:spPr>
          <a:xfrm>
            <a:off x="1147763" y="690563"/>
            <a:ext cx="4673600" cy="3505200"/>
          </a:xfrm>
          <a:ln cap="flat"/>
        </p:spPr>
      </p:sp>
      <p:sp>
        <p:nvSpPr>
          <p:cNvPr id="103428" name="Rectangle 3"/>
          <p:cNvSpPr>
            <a:spLocks noGrp="1" noChangeArrowheads="1"/>
          </p:cNvSpPr>
          <p:nvPr>
            <p:ph type="body" idx="1"/>
          </p:nvPr>
        </p:nvSpPr>
        <p:spPr>
          <a:xfrm>
            <a:off x="916870" y="4424265"/>
            <a:ext cx="280491" cy="267842"/>
          </a:xfrm>
          <a:noFill/>
          <a:ln/>
        </p:spPr>
        <p:txBody>
          <a:bodyPr/>
          <a:lstStyle/>
          <a:p>
            <a:pPr marL="113234" indent="-113234" defTabSz="902813"/>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6699627" y="9040663"/>
            <a:ext cx="336275" cy="267842"/>
          </a:xfrm>
          <a:noFill/>
        </p:spPr>
        <p:txBody>
          <a:bodyPr/>
          <a:lstStyle/>
          <a:p>
            <a:fld id="{623E7352-D3B8-4B06-830F-23D256AC1305}" type="slidenum">
              <a:rPr lang="en-US" smtClean="0"/>
              <a:pPr/>
              <a:t>63</a:t>
            </a:fld>
            <a:endParaRPr lang="en-US" smtClean="0"/>
          </a:p>
        </p:txBody>
      </p:sp>
      <p:sp>
        <p:nvSpPr>
          <p:cNvPr id="104451" name="Rectangle 2"/>
          <p:cNvSpPr>
            <a:spLocks noGrp="1" noRot="1" noChangeAspect="1" noChangeArrowheads="1" noTextEdit="1"/>
          </p:cNvSpPr>
          <p:nvPr>
            <p:ph type="sldImg"/>
          </p:nvPr>
        </p:nvSpPr>
        <p:spPr>
          <a:xfrm>
            <a:off x="30163" y="7938"/>
            <a:ext cx="6951662" cy="5214937"/>
          </a:xfrm>
          <a:ln cap="flat">
            <a:solidFill>
              <a:schemeClr val="tx1"/>
            </a:solidFill>
          </a:ln>
        </p:spPr>
      </p:sp>
      <p:sp>
        <p:nvSpPr>
          <p:cNvPr id="104452" name="Rectangle 3"/>
          <p:cNvSpPr>
            <a:spLocks noGrp="1" noChangeArrowheads="1"/>
          </p:cNvSpPr>
          <p:nvPr>
            <p:ph type="body" idx="1"/>
          </p:nvPr>
        </p:nvSpPr>
        <p:spPr>
          <a:xfrm>
            <a:off x="310646" y="5190895"/>
            <a:ext cx="285613" cy="271039"/>
          </a:xfrm>
          <a:noFill/>
          <a:ln/>
        </p:spPr>
        <p:txBody>
          <a:bodyPr lIns="83958" tIns="42769" rIns="83958" bIns="42769"/>
          <a:lstStyle/>
          <a:p>
            <a:pPr marL="114765" indent="-114765" defTabSz="934947"/>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xfrm>
            <a:off x="6699627" y="9040663"/>
            <a:ext cx="336275" cy="267842"/>
          </a:xfrm>
          <a:noFill/>
        </p:spPr>
        <p:txBody>
          <a:bodyPr/>
          <a:lstStyle/>
          <a:p>
            <a:fld id="{836410CC-61D1-4D58-91A5-C6829BB54BAA}" type="slidenum">
              <a:rPr lang="en-US" smtClean="0"/>
              <a:pPr/>
              <a:t>64</a:t>
            </a:fld>
            <a:endParaRPr lang="en-US" smtClean="0"/>
          </a:p>
        </p:txBody>
      </p:sp>
      <p:sp>
        <p:nvSpPr>
          <p:cNvPr id="103427" name="Rectangle 2"/>
          <p:cNvSpPr>
            <a:spLocks noGrp="1" noRot="1" noChangeAspect="1" noChangeArrowheads="1" noTextEdit="1"/>
          </p:cNvSpPr>
          <p:nvPr>
            <p:ph type="sldImg"/>
          </p:nvPr>
        </p:nvSpPr>
        <p:spPr>
          <a:xfrm>
            <a:off x="1147763" y="690563"/>
            <a:ext cx="4673600" cy="3505200"/>
          </a:xfrm>
          <a:ln cap="flat"/>
        </p:spPr>
      </p:sp>
      <p:sp>
        <p:nvSpPr>
          <p:cNvPr id="103428" name="Rectangle 3"/>
          <p:cNvSpPr>
            <a:spLocks noGrp="1" noChangeArrowheads="1"/>
          </p:cNvSpPr>
          <p:nvPr>
            <p:ph type="body" idx="1"/>
          </p:nvPr>
        </p:nvSpPr>
        <p:spPr>
          <a:xfrm>
            <a:off x="916870" y="4424265"/>
            <a:ext cx="280491" cy="267842"/>
          </a:xfrm>
          <a:noFill/>
          <a:ln/>
        </p:spPr>
        <p:txBody>
          <a:bodyPr/>
          <a:lstStyle/>
          <a:p>
            <a:pPr marL="113234" indent="-113234" defTabSz="902813"/>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xfrm>
            <a:off x="916870" y="4424266"/>
            <a:ext cx="4400208" cy="237065"/>
          </a:xfrm>
          <a:noFill/>
          <a:ln/>
        </p:spPr>
        <p:txBody>
          <a:bodyPr/>
          <a:lstStyle/>
          <a:p>
            <a:r>
              <a:rPr lang="en-US" sz="1000" dirty="0">
                <a:latin typeface="Arial" pitchFamily="34" charset="0"/>
                <a:cs typeface="Arial" pitchFamily="34" charset="0"/>
              </a:rPr>
              <a:t>http://www.opencrowd.com/assets/images/views/views_cloud-tax-lrg.png</a:t>
            </a:r>
          </a:p>
        </p:txBody>
      </p:sp>
      <p:sp>
        <p:nvSpPr>
          <p:cNvPr id="4" name="Slide Number Placeholder 3"/>
          <p:cNvSpPr>
            <a:spLocks noGrp="1"/>
          </p:cNvSpPr>
          <p:nvPr>
            <p:ph type="sldNum" sz="quarter" idx="5"/>
          </p:nvPr>
        </p:nvSpPr>
        <p:spPr>
          <a:xfrm>
            <a:off x="6699627" y="9040663"/>
            <a:ext cx="336275" cy="267842"/>
          </a:xfrm>
        </p:spPr>
        <p:txBody>
          <a:bodyPr/>
          <a:lstStyle/>
          <a:p>
            <a:fld id="{550FE69E-CC83-465F-BB82-5F2171AB68CA}" type="slidenum">
              <a:rPr lang="en-GB"/>
              <a:pPr/>
              <a:t>65</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66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67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6784584" y="9040663"/>
            <a:ext cx="251317" cy="267842"/>
          </a:xfrm>
          <a:noFill/>
        </p:spPr>
        <p:txBody>
          <a:bodyPr/>
          <a:lstStyle/>
          <a:p>
            <a:fld id="{BE95C857-2D4D-419B-8580-79119D02FE88}" type="slidenum">
              <a:rPr lang="en-US" smtClean="0"/>
              <a:pPr/>
              <a:t>6</a:t>
            </a:fld>
            <a:endParaRPr lang="en-US" smtClean="0"/>
          </a:p>
        </p:txBody>
      </p:sp>
      <p:sp>
        <p:nvSpPr>
          <p:cNvPr id="63491" name="Rectangle 2"/>
          <p:cNvSpPr>
            <a:spLocks noGrp="1" noChangeArrowheads="1"/>
          </p:cNvSpPr>
          <p:nvPr>
            <p:ph type="body" idx="1"/>
          </p:nvPr>
        </p:nvSpPr>
        <p:spPr>
          <a:xfrm>
            <a:off x="915711" y="4424264"/>
            <a:ext cx="5260118" cy="1803767"/>
          </a:xfrm>
          <a:noFill/>
          <a:ln/>
        </p:spPr>
        <p:txBody>
          <a:bodyPr wrap="square" lIns="83958" tIns="42769" rIns="83958" bIns="42769"/>
          <a:lstStyle/>
          <a:p>
            <a:pPr marL="114765" indent="-114765" defTabSz="934947"/>
            <a:r>
              <a:rPr lang="en-US" dirty="0" smtClean="0"/>
              <a:t>In computing, a protocol is a set of rules which is used by computers to communicate with each other across a network. A protocol is a convention or standard that controls or enables the connection, communication, and data transfer between computing endpoints. ...</a:t>
            </a:r>
          </a:p>
          <a:p>
            <a:pPr marL="114765" indent="-114765" defTabSz="934947"/>
            <a:r>
              <a:rPr lang="en-US" dirty="0" smtClean="0"/>
              <a:t>In the field of telecommunications, a communications protocol is the set of standard rules for data representation, signaling, authentication and error detection required to send information over a communications channel. ...</a:t>
            </a:r>
            <a:br>
              <a:rPr lang="en-US" dirty="0" smtClean="0"/>
            </a:br>
            <a:r>
              <a:rPr lang="en-US" dirty="0" smtClean="0"/>
              <a:t/>
            </a:r>
            <a:br>
              <a:rPr lang="en-US" dirty="0" smtClean="0"/>
            </a:br>
            <a:endParaRPr lang="en-US" dirty="0" smtClean="0"/>
          </a:p>
        </p:txBody>
      </p:sp>
      <p:sp>
        <p:nvSpPr>
          <p:cNvPr id="63492"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69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916871" y="4424264"/>
            <a:ext cx="283697" cy="267842"/>
          </a:xfrm>
          <a:noFill/>
          <a:ln/>
        </p:spPr>
        <p:txBody>
          <a:bodyPr/>
          <a:lstStyle/>
          <a:p>
            <a:endParaRPr lang="en-US" smtClean="0">
              <a:latin typeface="Arial" pitchFamily="34" charset="0"/>
            </a:endParaRPr>
          </a:p>
        </p:txBody>
      </p:sp>
      <p:sp>
        <p:nvSpPr>
          <p:cNvPr id="37892" name="Slide Number Placeholder 3"/>
          <p:cNvSpPr>
            <a:spLocks noGrp="1"/>
          </p:cNvSpPr>
          <p:nvPr>
            <p:ph type="sldNum" sz="quarter" idx="5"/>
          </p:nvPr>
        </p:nvSpPr>
        <p:spPr>
          <a:xfrm>
            <a:off x="6699626" y="9040663"/>
            <a:ext cx="336275" cy="267842"/>
          </a:xfrm>
        </p:spPr>
        <p:txBody>
          <a:bodyPr/>
          <a:lstStyle/>
          <a:p>
            <a:pPr>
              <a:defRPr/>
            </a:pPr>
            <a:fld id="{7F3A384A-97B8-49A8-9E77-44CC32B523AB}" type="slidenum">
              <a:rPr lang="en-US" smtClean="0">
                <a:latin typeface="Arial" pitchFamily="34" charset="0"/>
              </a:rPr>
              <a:pPr>
                <a:defRPr/>
              </a:pPr>
              <a:t>75</a:t>
            </a:fld>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6784584" y="9040663"/>
            <a:ext cx="251317" cy="267842"/>
          </a:xfrm>
          <a:noFill/>
        </p:spPr>
        <p:txBody>
          <a:bodyPr/>
          <a:lstStyle/>
          <a:p>
            <a:fld id="{62111904-9B2C-4F9F-854A-D4C5ACBB9294}" type="slidenum">
              <a:rPr lang="en-US" smtClean="0"/>
              <a:pPr/>
              <a:t>7</a:t>
            </a:fld>
            <a:endParaRPr lang="en-US" smtClean="0"/>
          </a:p>
        </p:txBody>
      </p:sp>
      <p:sp>
        <p:nvSpPr>
          <p:cNvPr id="64515" name="Rectangle 2"/>
          <p:cNvSpPr>
            <a:spLocks noGrp="1" noChangeArrowheads="1"/>
          </p:cNvSpPr>
          <p:nvPr>
            <p:ph type="body" idx="1"/>
          </p:nvPr>
        </p:nvSpPr>
        <p:spPr>
          <a:xfrm>
            <a:off x="111277" y="4164013"/>
            <a:ext cx="6732209" cy="4247512"/>
          </a:xfrm>
          <a:noFill/>
          <a:ln/>
        </p:spPr>
        <p:txBody>
          <a:bodyPr wrap="square" lIns="83958" tIns="42769" rIns="83958" bIns="42769"/>
          <a:lstStyle/>
          <a:p>
            <a:pPr marL="114765" indent="-114765" defTabSz="934947">
              <a:lnSpc>
                <a:spcPct val="80000"/>
              </a:lnSpc>
              <a:buNone/>
            </a:pPr>
            <a:r>
              <a:rPr lang="en-US" b="1" dirty="0" smtClean="0"/>
              <a:t>The OSI Reference Model</a:t>
            </a:r>
          </a:p>
          <a:p>
            <a:pPr marL="0" indent="-114765" defTabSz="934947">
              <a:spcBef>
                <a:spcPts val="0"/>
              </a:spcBef>
            </a:pPr>
            <a:r>
              <a:rPr lang="en-US" sz="800" dirty="0" smtClean="0"/>
              <a:t>Modern </a:t>
            </a:r>
            <a:r>
              <a:rPr lang="en-US" sz="800" dirty="0"/>
              <a:t>computer networks are designed in a highly structured way. To reduce their design complexity, most networks are organized as a series of layers, each one built upon its predecessor. </a:t>
            </a:r>
          </a:p>
          <a:p>
            <a:pPr marL="0" indent="-114765" defTabSz="934947">
              <a:spcBef>
                <a:spcPts val="0"/>
              </a:spcBef>
            </a:pPr>
            <a:r>
              <a:rPr lang="en-US" sz="800" dirty="0"/>
              <a:t>The OSI Reference Model is based on a proposal developed by the International Standards Organization (ISO). The model is called ISO OSI (Open systems Interconnection) Reference Model because it deals with connecting open systems - that is, systems that are open for communication with other systems. </a:t>
            </a:r>
          </a:p>
          <a:p>
            <a:pPr marL="0" indent="-114765" defTabSz="934947">
              <a:spcBef>
                <a:spcPts val="0"/>
              </a:spcBef>
            </a:pPr>
            <a:r>
              <a:rPr lang="en-US" sz="800" dirty="0"/>
              <a:t>The OSI model has seven layers. The principles that were applied to arrive at the seven layers are as follows: </a:t>
            </a:r>
          </a:p>
          <a:p>
            <a:pPr marL="0" indent="-114765" defTabSz="934947">
              <a:spcBef>
                <a:spcPts val="0"/>
              </a:spcBef>
              <a:buNone/>
            </a:pPr>
            <a:r>
              <a:rPr lang="en-US" sz="800" dirty="0"/>
              <a:t>1. A layer should be created where a different level of abstraction is needed. </a:t>
            </a:r>
          </a:p>
          <a:p>
            <a:pPr marL="0" indent="-114765" defTabSz="934947">
              <a:spcBef>
                <a:spcPts val="0"/>
              </a:spcBef>
              <a:buNone/>
            </a:pPr>
            <a:r>
              <a:rPr lang="en-US" sz="800" dirty="0"/>
              <a:t>2. Each layer should perform a well defined function. </a:t>
            </a:r>
          </a:p>
          <a:p>
            <a:pPr marL="0" indent="-114765" defTabSz="934947">
              <a:spcBef>
                <a:spcPts val="0"/>
              </a:spcBef>
              <a:buNone/>
            </a:pPr>
            <a:r>
              <a:rPr lang="en-US" sz="800" dirty="0"/>
              <a:t>3. The function of each layer should be chosen with an eye toward defining internationally standardized protocols. </a:t>
            </a:r>
          </a:p>
          <a:p>
            <a:pPr marL="0" indent="-114765" defTabSz="934947">
              <a:spcBef>
                <a:spcPts val="0"/>
              </a:spcBef>
              <a:buNone/>
            </a:pPr>
            <a:r>
              <a:rPr lang="en-US" sz="800" dirty="0"/>
              <a:t>4. The layer boundaries should be chosen to minimize the information flow across the interfaces. </a:t>
            </a:r>
          </a:p>
          <a:p>
            <a:pPr marL="0" indent="-114765" defTabSz="934947">
              <a:spcBef>
                <a:spcPts val="0"/>
              </a:spcBef>
              <a:buNone/>
            </a:pPr>
            <a:r>
              <a:rPr lang="en-US" sz="800" dirty="0"/>
              <a:t>5. The number of layers should be large enough that distinct functions need not be thrown together in the same layer out of necessity, and small enough that the architecture does not become unwieldy.</a:t>
            </a:r>
          </a:p>
          <a:p>
            <a:pPr marL="114765" indent="-114765" defTabSz="934947">
              <a:lnSpc>
                <a:spcPct val="80000"/>
              </a:lnSpc>
              <a:buNone/>
            </a:pPr>
            <a:r>
              <a:rPr lang="en-US" sz="800" dirty="0" smtClean="0"/>
              <a:t>===========================================================</a:t>
            </a:r>
            <a:endParaRPr lang="en-US" sz="800" dirty="0"/>
          </a:p>
          <a:p>
            <a:pPr marL="114765" indent="-114765" defTabSz="934947">
              <a:lnSpc>
                <a:spcPct val="80000"/>
              </a:lnSpc>
            </a:pPr>
            <a:r>
              <a:rPr lang="en-US" sz="800" dirty="0"/>
              <a:t>The seven layer Open System Interconnection (OSI) model is the reference structure for all data communication systems. All exiting data communication systems are compared to OSI model, one way of the other.</a:t>
            </a:r>
          </a:p>
          <a:p>
            <a:pPr marL="114765" indent="-114765" defTabSz="934947">
              <a:lnSpc>
                <a:spcPct val="80000"/>
              </a:lnSpc>
            </a:pPr>
            <a:r>
              <a:rPr lang="en-US" sz="800" dirty="0"/>
              <a:t>It was International Standards Organization (ISO) who had developed the OSI model in the early 1980’s.</a:t>
            </a:r>
          </a:p>
          <a:p>
            <a:pPr marL="114765" indent="-114765" defTabSz="934947">
              <a:lnSpc>
                <a:spcPct val="80000"/>
              </a:lnSpc>
            </a:pPr>
            <a:r>
              <a:rPr lang="en-US" sz="800" dirty="0"/>
              <a:t>Understanding data communication starts with the understanding of the OSI model, which is also called the 7-layer protocol stack.</a:t>
            </a:r>
          </a:p>
          <a:p>
            <a:pPr marL="114765" indent="-114765" defTabSz="934947">
              <a:lnSpc>
                <a:spcPct val="80000"/>
              </a:lnSpc>
            </a:pPr>
            <a:r>
              <a:rPr lang="en-US" sz="800" dirty="0"/>
              <a:t>Each layer has a specific set of functions it performs. It expects a set of services / functions from the layer below, and provides a set of services / functions to the layer immediately above it</a:t>
            </a:r>
          </a:p>
          <a:p>
            <a:pPr marL="114765" indent="-114765" defTabSz="934947">
              <a:lnSpc>
                <a:spcPct val="80000"/>
              </a:lnSpc>
            </a:pPr>
            <a:r>
              <a:rPr lang="en-US" sz="800" dirty="0"/>
              <a:t>There are protocols operating at each layer, communicating with similar OSI stack at the other end..</a:t>
            </a:r>
          </a:p>
          <a:p>
            <a:pPr marL="114765" indent="-114765" defTabSz="934947">
              <a:lnSpc>
                <a:spcPct val="80000"/>
              </a:lnSpc>
            </a:pPr>
            <a:r>
              <a:rPr lang="en-US" sz="800" dirty="0"/>
              <a:t>Physical Layer: Defines the physical characteristics of the interface, such as mechanical components and connectors, electrical aspects, and  functional aspects.</a:t>
            </a:r>
          </a:p>
          <a:p>
            <a:pPr marL="114765" indent="-114765" defTabSz="934947">
              <a:lnSpc>
                <a:spcPct val="80000"/>
              </a:lnSpc>
            </a:pPr>
            <a:r>
              <a:rPr lang="en-US" sz="800" dirty="0"/>
              <a:t>Data Link Layer: Defines the rules for sending and receiving information across a physical connection between two systems. Its main function is to divide the data stream into frames and send them across the physical link.</a:t>
            </a:r>
          </a:p>
          <a:p>
            <a:pPr marL="114765" indent="-114765" defTabSz="934947">
              <a:lnSpc>
                <a:spcPct val="80000"/>
              </a:lnSpc>
            </a:pPr>
            <a:r>
              <a:rPr lang="en-US" sz="800" dirty="0"/>
              <a:t>Network Layer: Ensures that packet of information reaches its destination when traveling across multiple point-to-point links; manages multiple data link connections</a:t>
            </a:r>
          </a:p>
          <a:p>
            <a:pPr marL="114765" indent="-114765" defTabSz="934947">
              <a:lnSpc>
                <a:spcPct val="80000"/>
              </a:lnSpc>
            </a:pPr>
            <a:r>
              <a:rPr lang="en-US" sz="800" dirty="0"/>
              <a:t>Transport Layer: Provides high level of control for moving information between end-systems in a communication session</a:t>
            </a:r>
          </a:p>
          <a:p>
            <a:pPr marL="114765" indent="-114765" defTabSz="934947">
              <a:lnSpc>
                <a:spcPct val="80000"/>
              </a:lnSpc>
            </a:pPr>
            <a:r>
              <a:rPr lang="en-US" sz="800" dirty="0"/>
              <a:t>Session Layer: Coordinates the exchange of information between systems by using conversational techniques or dialogs.</a:t>
            </a:r>
          </a:p>
          <a:p>
            <a:pPr marL="114765" indent="-114765" defTabSz="934947">
              <a:lnSpc>
                <a:spcPct val="80000"/>
              </a:lnSpc>
            </a:pPr>
            <a:r>
              <a:rPr lang="en-US" sz="800" dirty="0"/>
              <a:t>Presentation Layer: Defines how to present the information.</a:t>
            </a:r>
          </a:p>
          <a:p>
            <a:pPr marL="114765" indent="-114765" defTabSz="934947">
              <a:lnSpc>
                <a:spcPct val="80000"/>
              </a:lnSpc>
            </a:pPr>
            <a:r>
              <a:rPr lang="en-US" sz="800" dirty="0"/>
              <a:t>Application Layer: Used for a range of applications that employs the underlying layers</a:t>
            </a:r>
          </a:p>
          <a:p>
            <a:pPr marL="114765" indent="-114765" defTabSz="934947">
              <a:lnSpc>
                <a:spcPct val="80000"/>
              </a:lnSpc>
              <a:buNone/>
            </a:pPr>
            <a:r>
              <a:rPr lang="en-US" sz="800" dirty="0"/>
              <a:t> </a:t>
            </a:r>
          </a:p>
        </p:txBody>
      </p:sp>
      <p:sp>
        <p:nvSpPr>
          <p:cNvPr id="64516"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79</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80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81</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82</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699627" y="9040663"/>
            <a:ext cx="336275" cy="267842"/>
          </a:xfrm>
        </p:spPr>
        <p:txBody>
          <a:bodyPr/>
          <a:lstStyle/>
          <a:p>
            <a:pPr>
              <a:defRPr/>
            </a:pPr>
            <a:fld id="{106102D5-CBC3-433B-A02F-0D10F222E173}" type="slidenum">
              <a:rPr lang="en-US" smtClean="0"/>
              <a:pPr>
                <a:defRPr/>
              </a:pPr>
              <a:t>83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6784584" y="9040663"/>
            <a:ext cx="251317" cy="267842"/>
          </a:xfrm>
          <a:noFill/>
        </p:spPr>
        <p:txBody>
          <a:bodyPr/>
          <a:lstStyle/>
          <a:p>
            <a:fld id="{AC1E4E9D-BCCD-4269-9458-54B6A24DFFC8}" type="slidenum">
              <a:rPr lang="en-US" smtClean="0"/>
              <a:pPr/>
              <a:t>8</a:t>
            </a:fld>
            <a:endParaRPr lang="en-US" smtClean="0"/>
          </a:p>
        </p:txBody>
      </p:sp>
      <p:sp>
        <p:nvSpPr>
          <p:cNvPr id="65539" name="Rectangle 2"/>
          <p:cNvSpPr>
            <a:spLocks noGrp="1" noChangeArrowheads="1"/>
          </p:cNvSpPr>
          <p:nvPr>
            <p:ph type="body" idx="1"/>
          </p:nvPr>
        </p:nvSpPr>
        <p:spPr>
          <a:xfrm>
            <a:off x="222553" y="4412160"/>
            <a:ext cx="6676570" cy="4075158"/>
          </a:xfrm>
          <a:noFill/>
          <a:ln/>
        </p:spPr>
        <p:txBody>
          <a:bodyPr wrap="square" lIns="83958" tIns="42769" rIns="83958" bIns="42769"/>
          <a:lstStyle/>
          <a:p>
            <a:pPr marL="114765" indent="-114765" defTabSz="934947"/>
            <a:r>
              <a:rPr lang="en-US" sz="900" dirty="0"/>
              <a:t>The architecture envisages a never-ending set of Standards in the Physical Layer, perhaps involving additional Standards right up to (but not beyond) the Network Layer as signaling and switching technology advances. OSI standardization will never be complete in these layers. Equally, in the Application Layer, we expect to see an ever-increasing set of ASE Standards as new applications are proposed for standardization. Again, OSI standardization will never be complete in this layer. In the middle layers of application-independent and technology-independent standardization (Network Service, Transport Layer, Session Layer, and Presentation Layer - the heart of OSI), the standardization work is largely complete now, with only minor changes and extensions likely in the future.</a:t>
            </a:r>
          </a:p>
          <a:p>
            <a:pPr marL="114765" indent="-114765" defTabSz="934947"/>
            <a:r>
              <a:rPr lang="en-US" sz="900" dirty="0" smtClean="0"/>
              <a:t>There </a:t>
            </a:r>
            <a:r>
              <a:rPr lang="en-US" sz="900" dirty="0"/>
              <a:t>is no doubt that the OSI architecture is richer and more complicated than any other protocol architecture. It may be illuminating to compare the de facto architecture of another major suite of protocol specifications with the architecture of OSI. The suite we compare with is that of the USA Department of Defense (DoD) Advanced Research Projects Agency (DARPA) Internet Community better known as TCP/IP. </a:t>
            </a:r>
          </a:p>
          <a:p>
            <a:pPr marL="114765" indent="-114765" defTabSz="934947"/>
            <a:r>
              <a:rPr lang="en-US" sz="900" dirty="0" smtClean="0"/>
              <a:t>There </a:t>
            </a:r>
            <a:r>
              <a:rPr lang="en-US" sz="900" dirty="0"/>
              <a:t>is no formal document specifying the architecture of the TCP/IP-related (Internet) specifications, so there can be different views by different authors on the de facto architecture, and particularly on its relationship to the OSI architecture. The following treatment would probably be accepted by most workers, however.  The Internet became widely known and talked about in the early to mid 1990s. It is a world-wide collection of interlinked (hence the Inter) wide-area networks, with associated local area networks. In the 1970s it was better known as the Arpanet, when it was the first network to establish the viability of wide-area computer communication. It later became known as the </a:t>
            </a:r>
            <a:r>
              <a:rPr lang="en-US" sz="900" dirty="0" err="1"/>
              <a:t>Darpanet</a:t>
            </a:r>
            <a:r>
              <a:rPr lang="en-US" sz="900" dirty="0"/>
              <a:t> communication. It later became known as the </a:t>
            </a:r>
            <a:r>
              <a:rPr lang="en-US" sz="900" dirty="0" err="1"/>
              <a:t>Darpanet</a:t>
            </a:r>
            <a:r>
              <a:rPr lang="en-US" sz="900" dirty="0"/>
              <a:t> term the Internet is preferred today.  Up to the mid-1990s it was largely a research, military and educational network, with a very limited and restricted amount of commercial traffic over it. This situation changed dramatically in the mid-1990s with the growth of interest in the provision of World-Wide Web pages. (Whilst all the early TCP/IP protocols have equivalent or better OSI equivalents, there is no OSI equivalent for the protocol underlying the World-Wide Web, although the markup language used to author pages (HTML - Hyper-Text Markup Language) is based on an ISO Standard (SGML - Standard Generalized Markup Language). </a:t>
            </a:r>
          </a:p>
          <a:p>
            <a:pPr marL="114765" indent="-114765" defTabSz="934947"/>
            <a:r>
              <a:rPr lang="en-US" sz="900" dirty="0" smtClean="0"/>
              <a:t>Communication </a:t>
            </a:r>
            <a:r>
              <a:rPr lang="en-US" sz="900" dirty="0"/>
              <a:t>over the Internet is characterized by the use of Transmission Control Protocol (TCP) and Internet Protocol (IP), but particularly the latter, with a variety of other protocols on top. All the protocols in the suite are generally collectively known as "the TCP/IP protocols" (even if they do not actually use TCP), or more accurately as "the Internet protocols".  </a:t>
            </a:r>
          </a:p>
        </p:txBody>
      </p:sp>
      <p:sp>
        <p:nvSpPr>
          <p:cNvPr id="65540" name="Rectangle 3"/>
          <p:cNvSpPr>
            <a:spLocks noGrp="1" noRot="1" noChangeAspect="1" noChangeArrowheads="1" noTextEdit="1"/>
          </p:cNvSpPr>
          <p:nvPr>
            <p:ph type="sldImg"/>
          </p:nvPr>
        </p:nvSpPr>
        <p:spPr>
          <a:xfrm>
            <a:off x="1189038" y="703263"/>
            <a:ext cx="4632325" cy="3475037"/>
          </a:xfrm>
          <a:ln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7" name="Rectangle 5"/>
          <p:cNvSpPr>
            <a:spLocks noGrp="1" noChangeArrowheads="1"/>
          </p:cNvSpPr>
          <p:nvPr>
            <p:ph type="ctrTitle" sz="quarter"/>
          </p:nvPr>
        </p:nvSpPr>
        <p:spPr bwMode="auto">
          <a:xfrm>
            <a:off x="2374900" y="2981325"/>
            <a:ext cx="5754688" cy="515938"/>
          </a:xfrm>
        </p:spPr>
        <p:txBody>
          <a:bodyPr wrap="none" lIns="82550" tIns="41275" rIns="82550" bIns="41275" anchor="ctr"/>
          <a:lstStyle>
            <a:lvl1pPr>
              <a:defRPr/>
            </a:lvl1pPr>
          </a:lstStyle>
          <a:p>
            <a:r>
              <a:rPr lang="en-US"/>
              <a:t>Click to edit Master title style</a:t>
            </a:r>
          </a:p>
        </p:txBody>
      </p:sp>
      <p:sp>
        <p:nvSpPr>
          <p:cNvPr id="3078" name="Rectangle 6"/>
          <p:cNvSpPr>
            <a:spLocks noGrp="1" noChangeArrowheads="1"/>
          </p:cNvSpPr>
          <p:nvPr>
            <p:ph type="subTitle" sz="quarter" idx="1"/>
          </p:nvPr>
        </p:nvSpPr>
        <p:spPr bwMode="auto">
          <a:xfrm>
            <a:off x="2374900" y="5330825"/>
            <a:ext cx="5721350" cy="447675"/>
          </a:xfrm>
        </p:spPr>
        <p:txBody>
          <a:bodyPr lIns="82550" tIns="41275" rIns="82550" bIns="41275" anchor="ctr">
            <a:spAutoFit/>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 y="255588"/>
            <a:ext cx="8796338" cy="866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6850" y="1428750"/>
            <a:ext cx="4321175"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0425" y="1428750"/>
            <a:ext cx="4322763"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 y="255588"/>
            <a:ext cx="8796338" cy="866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6850" y="1428750"/>
            <a:ext cx="4321175"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0425" y="1428750"/>
            <a:ext cx="4322763" cy="235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0425" y="3937000"/>
            <a:ext cx="4322763" cy="235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03516" y="482982"/>
            <a:ext cx="6383283"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294759" y="1654165"/>
            <a:ext cx="3179379"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6000" y="2293927"/>
            <a:ext cx="3196897" cy="357939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19379" y="1654165"/>
            <a:ext cx="296742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28138" y="2293927"/>
            <a:ext cx="2958662" cy="3599239"/>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
          <p:cNvSpPr>
            <a:spLocks noGrp="1" noChangeArrowheads="1"/>
          </p:cNvSpPr>
          <p:nvPr>
            <p:ph type="ftr" sz="quarter" idx="10"/>
          </p:nvPr>
        </p:nvSpPr>
        <p:spPr>
          <a:xfrm>
            <a:off x="136525" y="5649913"/>
            <a:ext cx="1763713" cy="1041400"/>
          </a:xfrm>
          <a:prstGeom prst="rect">
            <a:avLst/>
          </a:prstGeom>
          <a:ln/>
        </p:spPr>
        <p:txBody>
          <a:bodyPr/>
          <a:lstStyle>
            <a:lvl1pPr>
              <a:defRPr/>
            </a:lvl1pPr>
          </a:lstStyle>
          <a:p>
            <a:r>
              <a:rPr lang="en-US" dirty="0"/>
              <a:t>Presentation Title</a:t>
            </a:r>
            <a:br>
              <a:rPr lang="en-US" dirty="0"/>
            </a:br>
            <a:r>
              <a:rPr lang="en-US" dirty="0"/>
              <a:t>—</a:t>
            </a:r>
            <a:fld id="{3452CC50-3261-4D3F-91A1-A5C65B76B138}" type="slidenum">
              <a:rPr lang="en-US"/>
              <a:pPr/>
              <a:t>‹#›</a:t>
            </a:fld>
            <a:r>
              <a:rPr lang="en-US" dirty="0"/>
              <a:t>—</a:t>
            </a:r>
            <a:br>
              <a:rPr lang="en-US" dirty="0"/>
            </a:br>
            <a:r>
              <a:rPr lang="en-US" dirty="0"/>
              <a:t>March 5, 2010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94"/>
            <a:ext cx="8382000" cy="609399"/>
          </a:xfrm>
        </p:spPr>
        <p:txBody>
          <a:bodyPr/>
          <a:lstStyle>
            <a:lvl1pPr>
              <a:defRPr sz="4400">
                <a:latin typeface="Candara"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5015127"/>
          </a:xfrm>
        </p:spPr>
        <p:txBody>
          <a:bodyPr/>
          <a:lstStyle>
            <a:lvl1pPr>
              <a:lnSpc>
                <a:spcPct val="90000"/>
              </a:lnSpc>
              <a:defRPr sz="2800">
                <a:latin typeface="Candara" pitchFamily="34" charset="0"/>
              </a:defRPr>
            </a:lvl1pPr>
            <a:lvl2pPr>
              <a:lnSpc>
                <a:spcPct val="90000"/>
              </a:lnSpc>
              <a:defRPr sz="2400">
                <a:latin typeface="Candara" pitchFamily="34" charset="0"/>
              </a:defRPr>
            </a:lvl2pPr>
            <a:lvl3pPr>
              <a:lnSpc>
                <a:spcPct val="90000"/>
              </a:lnSpc>
              <a:defRPr sz="2000">
                <a:latin typeface="Candara" pitchFamily="34" charset="0"/>
              </a:defRPr>
            </a:lvl3pPr>
            <a:lvl4pPr>
              <a:lnSpc>
                <a:spcPct val="90000"/>
              </a:lnSpc>
              <a:defRPr sz="2000">
                <a:latin typeface="Candara" pitchFamily="34" charset="0"/>
              </a:defRPr>
            </a:lvl4pPr>
            <a:lvl5pPr>
              <a:lnSpc>
                <a:spcPct val="90000"/>
              </a:lnSpc>
              <a:defRPr sz="2000">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gray">
          <a:xfrm>
            <a:off x="196850" y="1428750"/>
            <a:ext cx="8796338" cy="48641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 This is the first level bullet</a:t>
            </a:r>
          </a:p>
          <a:p>
            <a:pPr lvl="2"/>
            <a:r>
              <a:rPr lang="en-US" dirty="0" smtClean="0"/>
              <a:t>This is the second level bullet</a:t>
            </a:r>
          </a:p>
        </p:txBody>
      </p:sp>
      <p:sp>
        <p:nvSpPr>
          <p:cNvPr id="9219" name="Rectangle 3"/>
          <p:cNvSpPr>
            <a:spLocks noGrp="1" noChangeArrowheads="1"/>
          </p:cNvSpPr>
          <p:nvPr>
            <p:ph type="title"/>
          </p:nvPr>
        </p:nvSpPr>
        <p:spPr bwMode="gray">
          <a:xfrm>
            <a:off x="196850" y="255588"/>
            <a:ext cx="8796338" cy="8667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smtClean="0"/>
              <a:t>Title</a:t>
            </a:r>
            <a:br>
              <a:rPr lang="en-US" smtClean="0"/>
            </a:br>
            <a:r>
              <a:rPr lang="en-US" smtClean="0"/>
              <a:t>Subtitle</a:t>
            </a:r>
          </a:p>
        </p:txBody>
      </p:sp>
      <p:sp>
        <p:nvSpPr>
          <p:cNvPr id="1030" name="Rectangle 6"/>
          <p:cNvSpPr>
            <a:spLocks noChangeArrowheads="1"/>
          </p:cNvSpPr>
          <p:nvPr/>
        </p:nvSpPr>
        <p:spPr bwMode="auto">
          <a:xfrm>
            <a:off x="6705600" y="6602413"/>
            <a:ext cx="2438400" cy="168275"/>
          </a:xfrm>
          <a:prstGeom prst="rect">
            <a:avLst/>
          </a:prstGeom>
          <a:noFill/>
          <a:ln w="9525">
            <a:noFill/>
            <a:miter lim="800000"/>
            <a:headEnd/>
            <a:tailEnd/>
          </a:ln>
          <a:effectLst/>
        </p:spPr>
        <p:txBody>
          <a:bodyPr lIns="82550" tIns="0" rIns="82550" bIns="0">
            <a:spAutoFit/>
          </a:bodyPr>
          <a:lstStyle/>
          <a:p>
            <a:pPr algn="r">
              <a:defRPr/>
            </a:pPr>
            <a:r>
              <a:rPr lang="en-US" sz="1100" b="0" baseline="0" dirty="0" smtClean="0">
                <a:solidFill>
                  <a:srgbClr val="003BB2"/>
                </a:solidFill>
              </a:rPr>
              <a:t>April 3rd</a:t>
            </a:r>
            <a:r>
              <a:rPr lang="en-US" sz="1100" b="0" dirty="0" smtClean="0">
                <a:solidFill>
                  <a:srgbClr val="003BB2"/>
                </a:solidFill>
              </a:rPr>
              <a:t>, 2018 </a:t>
            </a:r>
            <a:endParaRPr lang="en-US" sz="1100" b="0" dirty="0">
              <a:solidFill>
                <a:srgbClr val="003BB2"/>
              </a:solidFill>
            </a:endParaRPr>
          </a:p>
        </p:txBody>
      </p:sp>
      <p:sp>
        <p:nvSpPr>
          <p:cNvPr id="1031" name="Rectangle 7"/>
          <p:cNvSpPr>
            <a:spLocks noChangeArrowheads="1"/>
          </p:cNvSpPr>
          <p:nvPr/>
        </p:nvSpPr>
        <p:spPr bwMode="auto">
          <a:xfrm>
            <a:off x="3038704" y="6530975"/>
            <a:ext cx="3071354" cy="252633"/>
          </a:xfrm>
          <a:prstGeom prst="rect">
            <a:avLst/>
          </a:prstGeom>
          <a:noFill/>
          <a:ln w="9525">
            <a:noFill/>
            <a:miter lim="800000"/>
            <a:headEnd/>
            <a:tailEnd/>
          </a:ln>
          <a:effectLst/>
        </p:spPr>
        <p:txBody>
          <a:bodyPr wrap="none" lIns="82550" tIns="41275" rIns="82550" bIns="41275">
            <a:spAutoFit/>
          </a:bodyPr>
          <a:lstStyle/>
          <a:p>
            <a:pPr>
              <a:defRPr/>
            </a:pPr>
            <a:r>
              <a:rPr lang="en-US" sz="1100" b="0" kern="1200" dirty="0" smtClean="0">
                <a:solidFill>
                  <a:srgbClr val="003BB2"/>
                </a:solidFill>
                <a:effectLst/>
                <a:latin typeface="Arial" charset="0"/>
                <a:ea typeface="+mn-ea"/>
                <a:cs typeface="+mn-cs"/>
              </a:rPr>
              <a:t>SYSC 4700</a:t>
            </a:r>
            <a:r>
              <a:rPr lang="en-US" sz="1100" b="0" dirty="0" smtClean="0">
                <a:solidFill>
                  <a:srgbClr val="003BB2"/>
                </a:solidFill>
              </a:rPr>
              <a:t>, </a:t>
            </a:r>
            <a:r>
              <a:rPr lang="en-US" sz="1100" b="0" dirty="0">
                <a:solidFill>
                  <a:srgbClr val="003BB2"/>
                </a:solidFill>
              </a:rPr>
              <a:t>Telecommunications Engineering</a:t>
            </a:r>
          </a:p>
        </p:txBody>
      </p:sp>
      <p:sp>
        <p:nvSpPr>
          <p:cNvPr id="6" name="Rectangle 6"/>
          <p:cNvSpPr>
            <a:spLocks noChangeArrowheads="1"/>
          </p:cNvSpPr>
          <p:nvPr/>
        </p:nvSpPr>
        <p:spPr bwMode="auto">
          <a:xfrm>
            <a:off x="0" y="6553200"/>
            <a:ext cx="2438400" cy="168275"/>
          </a:xfrm>
          <a:prstGeom prst="rect">
            <a:avLst/>
          </a:prstGeom>
          <a:noFill/>
          <a:ln w="9525">
            <a:noFill/>
            <a:miter lim="800000"/>
            <a:headEnd/>
            <a:tailEnd/>
          </a:ln>
          <a:effectLst/>
        </p:spPr>
        <p:txBody>
          <a:bodyPr lIns="82550" tIns="0" rIns="82550" bIns="0">
            <a:spAutoFit/>
          </a:bodyPr>
          <a:lstStyle/>
          <a:p>
            <a:pPr algn="l">
              <a:defRPr/>
            </a:pPr>
            <a:fld id="{65925AB4-8945-4E4E-9F39-48AD49C6A23E}" type="slidenum">
              <a:rPr lang="en-US" sz="1100" b="0" smtClean="0">
                <a:solidFill>
                  <a:srgbClr val="003BB2"/>
                </a:solidFill>
              </a:rPr>
              <a:pPr algn="l">
                <a:defRPr/>
              </a:pPr>
              <a:t>‹#›</a:t>
            </a:fld>
            <a:endParaRPr lang="en-US" sz="1100" b="0" dirty="0">
              <a:solidFill>
                <a:srgbClr val="003BB2"/>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77" r:id="rId2"/>
    <p:sldLayoutId id="2147483681" r:id="rId3"/>
    <p:sldLayoutId id="2147483687" r:id="rId4"/>
    <p:sldLayoutId id="2147483688" r:id="rId5"/>
    <p:sldLayoutId id="2147483690" r:id="rId6"/>
    <p:sldLayoutId id="2147483691" r:id="rId7"/>
    <p:sldLayoutId id="2147483692" r:id="rId8"/>
  </p:sldLayoutIdLst>
  <p:txStyles>
    <p:titleStyle>
      <a:lvl1pPr algn="l" rtl="0" eaLnBrk="0" fontAlgn="base" hangingPunct="0">
        <a:lnSpc>
          <a:spcPct val="89000"/>
        </a:lnSpc>
        <a:spcBef>
          <a:spcPct val="0"/>
        </a:spcBef>
        <a:spcAft>
          <a:spcPct val="0"/>
        </a:spcAft>
        <a:defRPr sz="3200" b="1">
          <a:solidFill>
            <a:srgbClr val="990000"/>
          </a:solidFill>
          <a:latin typeface="+mj-lt"/>
          <a:ea typeface="+mj-ea"/>
          <a:cs typeface="+mj-cs"/>
        </a:defRPr>
      </a:lvl1pPr>
      <a:lvl2pPr algn="l" rtl="0" eaLnBrk="0" fontAlgn="base" hangingPunct="0">
        <a:lnSpc>
          <a:spcPct val="89000"/>
        </a:lnSpc>
        <a:spcBef>
          <a:spcPct val="0"/>
        </a:spcBef>
        <a:spcAft>
          <a:spcPct val="0"/>
        </a:spcAft>
        <a:defRPr sz="3200" b="1">
          <a:solidFill>
            <a:srgbClr val="990000"/>
          </a:solidFill>
          <a:latin typeface="Arial" charset="0"/>
        </a:defRPr>
      </a:lvl2pPr>
      <a:lvl3pPr algn="l" rtl="0" eaLnBrk="0" fontAlgn="base" hangingPunct="0">
        <a:lnSpc>
          <a:spcPct val="89000"/>
        </a:lnSpc>
        <a:spcBef>
          <a:spcPct val="0"/>
        </a:spcBef>
        <a:spcAft>
          <a:spcPct val="0"/>
        </a:spcAft>
        <a:defRPr sz="3200" b="1">
          <a:solidFill>
            <a:srgbClr val="990000"/>
          </a:solidFill>
          <a:latin typeface="Arial" charset="0"/>
        </a:defRPr>
      </a:lvl3pPr>
      <a:lvl4pPr algn="l" rtl="0" eaLnBrk="0" fontAlgn="base" hangingPunct="0">
        <a:lnSpc>
          <a:spcPct val="89000"/>
        </a:lnSpc>
        <a:spcBef>
          <a:spcPct val="0"/>
        </a:spcBef>
        <a:spcAft>
          <a:spcPct val="0"/>
        </a:spcAft>
        <a:defRPr sz="3200" b="1">
          <a:solidFill>
            <a:srgbClr val="990000"/>
          </a:solidFill>
          <a:latin typeface="Arial" charset="0"/>
        </a:defRPr>
      </a:lvl4pPr>
      <a:lvl5pPr algn="l" rtl="0" eaLnBrk="0" fontAlgn="base" hangingPunct="0">
        <a:lnSpc>
          <a:spcPct val="89000"/>
        </a:lnSpc>
        <a:spcBef>
          <a:spcPct val="0"/>
        </a:spcBef>
        <a:spcAft>
          <a:spcPct val="0"/>
        </a:spcAft>
        <a:defRPr sz="3200" b="1">
          <a:solidFill>
            <a:srgbClr val="990000"/>
          </a:solidFill>
          <a:latin typeface="Arial" charset="0"/>
        </a:defRPr>
      </a:lvl5pPr>
      <a:lvl6pPr marL="457200" algn="l" rtl="0" eaLnBrk="0" fontAlgn="base" hangingPunct="0">
        <a:lnSpc>
          <a:spcPct val="89000"/>
        </a:lnSpc>
        <a:spcBef>
          <a:spcPct val="0"/>
        </a:spcBef>
        <a:spcAft>
          <a:spcPct val="0"/>
        </a:spcAft>
        <a:defRPr sz="3200" b="1">
          <a:solidFill>
            <a:srgbClr val="990000"/>
          </a:solidFill>
          <a:latin typeface="Arial" charset="0"/>
        </a:defRPr>
      </a:lvl6pPr>
      <a:lvl7pPr marL="914400" algn="l" rtl="0" eaLnBrk="0" fontAlgn="base" hangingPunct="0">
        <a:lnSpc>
          <a:spcPct val="89000"/>
        </a:lnSpc>
        <a:spcBef>
          <a:spcPct val="0"/>
        </a:spcBef>
        <a:spcAft>
          <a:spcPct val="0"/>
        </a:spcAft>
        <a:defRPr sz="3200" b="1">
          <a:solidFill>
            <a:srgbClr val="990000"/>
          </a:solidFill>
          <a:latin typeface="Arial" charset="0"/>
        </a:defRPr>
      </a:lvl7pPr>
      <a:lvl8pPr marL="1371600" algn="l" rtl="0" eaLnBrk="0" fontAlgn="base" hangingPunct="0">
        <a:lnSpc>
          <a:spcPct val="89000"/>
        </a:lnSpc>
        <a:spcBef>
          <a:spcPct val="0"/>
        </a:spcBef>
        <a:spcAft>
          <a:spcPct val="0"/>
        </a:spcAft>
        <a:defRPr sz="3200" b="1">
          <a:solidFill>
            <a:srgbClr val="990000"/>
          </a:solidFill>
          <a:latin typeface="Arial" charset="0"/>
        </a:defRPr>
      </a:lvl8pPr>
      <a:lvl9pPr marL="1828800" algn="l" rtl="0" eaLnBrk="0" fontAlgn="base" hangingPunct="0">
        <a:lnSpc>
          <a:spcPct val="89000"/>
        </a:lnSpc>
        <a:spcBef>
          <a:spcPct val="0"/>
        </a:spcBef>
        <a:spcAft>
          <a:spcPct val="0"/>
        </a:spcAft>
        <a:defRPr sz="3200" b="1">
          <a:solidFill>
            <a:srgbClr val="990000"/>
          </a:solidFill>
          <a:latin typeface="Arial" charset="0"/>
        </a:defRPr>
      </a:lvl9pPr>
    </p:titleStyle>
    <p:bodyStyle>
      <a:lvl1pPr marL="349250" indent="-349250" algn="l" rtl="0" eaLnBrk="0" fontAlgn="base" hangingPunct="0">
        <a:spcBef>
          <a:spcPct val="50000"/>
        </a:spcBef>
        <a:spcAft>
          <a:spcPct val="0"/>
        </a:spcAft>
        <a:buClr>
          <a:srgbClr val="990000"/>
        </a:buClr>
        <a:buSzPct val="110000"/>
        <a:buChar char="•"/>
        <a:defRPr sz="2400" b="1">
          <a:solidFill>
            <a:schemeClr val="tx1"/>
          </a:solidFill>
          <a:latin typeface="+mn-lt"/>
          <a:ea typeface="+mn-ea"/>
          <a:cs typeface="+mn-cs"/>
        </a:defRPr>
      </a:lvl1pPr>
      <a:lvl2pPr marL="800100" indent="-336550" algn="l" rtl="0" eaLnBrk="0" fontAlgn="base" hangingPunct="0">
        <a:spcBef>
          <a:spcPct val="30000"/>
        </a:spcBef>
        <a:spcAft>
          <a:spcPct val="0"/>
        </a:spcAft>
        <a:buClr>
          <a:srgbClr val="003399"/>
        </a:buClr>
        <a:buChar char="—"/>
        <a:defRPr sz="2000">
          <a:solidFill>
            <a:schemeClr val="tx1"/>
          </a:solidFill>
          <a:latin typeface="+mn-lt"/>
        </a:defRPr>
      </a:lvl2pPr>
      <a:lvl3pPr marL="1146175" indent="-231775" algn="l" rtl="0" eaLnBrk="0" fontAlgn="base" hangingPunct="0">
        <a:spcBef>
          <a:spcPct val="10000"/>
        </a:spcBef>
        <a:spcAft>
          <a:spcPct val="0"/>
        </a:spcAft>
        <a:buClr>
          <a:srgbClr val="003399"/>
        </a:buClr>
        <a:buChar char="–"/>
        <a:defRPr sz="2000">
          <a:solidFill>
            <a:schemeClr val="tx1"/>
          </a:solidFill>
          <a:latin typeface="+mn-lt"/>
        </a:defRPr>
      </a:lvl3pPr>
      <a:lvl4pPr marL="1485900" indent="-225425" algn="l" rtl="0" eaLnBrk="0" fontAlgn="base" hangingPunct="0">
        <a:spcBef>
          <a:spcPct val="20000"/>
        </a:spcBef>
        <a:spcAft>
          <a:spcPct val="0"/>
        </a:spcAft>
        <a:buClr>
          <a:schemeClr val="accent2"/>
        </a:buClr>
        <a:buSzPct val="119000"/>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6.xml"/><Relationship Id="rId7" Type="http://schemas.openxmlformats.org/officeDocument/2006/relationships/image" Target="../media/image16.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5.wmf"/><Relationship Id="rId10" Type="http://schemas.openxmlformats.org/officeDocument/2006/relationships/image" Target="../media/image19.jpeg"/><Relationship Id="rId4" Type="http://schemas.openxmlformats.org/officeDocument/2006/relationships/oleObject" Target="../embeddings/oleObject4.bin"/><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23.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oleObject" Target="../embeddings/oleObject6.bin"/><Relationship Id="rId9" Type="http://schemas.openxmlformats.org/officeDocument/2006/relationships/image" Target="../media/image24.wmf"/></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wmf"/><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7.gif"/></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allyoune%2040sec.wav"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images.google.com/imgres?imgurl=http://img.zdnet.com/techDirectory/_VIRTDC.JPG&amp;imgrefurl=http://dictionary.zdnet.com/definition/datacenter+container.html&amp;usg=__uPBFCdUWDIDthn6KgafKY1cadwU=&amp;h=375&amp;w=430&amp;sz=76&amp;hl=en&amp;start=14&amp;um=1&amp;tbnid=3N0IyjAevNhZ0M:&amp;tbnh=110&amp;tbnw=126&amp;prev=/images?q=data+center+container+truck+full+of+computers&amp;hl=en&amp;rls=com.microsoft:en-us:IE-SearchBox&amp;rlz=1I7GGIH_en&amp;um=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9.jpe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hyperlink" Target="http://www.microsoft.com/windowsazure/product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gi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6.wmf"/><Relationship Id="rId4"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8" Type="http://schemas.openxmlformats.org/officeDocument/2006/relationships/hyperlink" Target="http://cloudcomputing.sys-con.com/" TargetMode="External"/><Relationship Id="rId3" Type="http://schemas.openxmlformats.org/officeDocument/2006/relationships/hyperlink" Target="http://www.isoc.org/guest/zakon/Internet/History/HIT.html" TargetMode="External"/><Relationship Id="rId7" Type="http://schemas.openxmlformats.org/officeDocument/2006/relationships/hyperlink" Target="http://www.cisco.com/web/about/ac123/ac147/archived_issues/ipj_12-3/123_cloud1.html"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www.boardwatch.com/" TargetMode="External"/><Relationship Id="rId5" Type="http://schemas.openxmlformats.org/officeDocument/2006/relationships/hyperlink" Target="http://www.pbs.org/cringely/" TargetMode="External"/><Relationship Id="rId4" Type="http://schemas.openxmlformats.org/officeDocument/2006/relationships/hyperlink" Target="http://www.w3.org/History.html" TargetMode="External"/><Relationship Id="rId9" Type="http://schemas.openxmlformats.org/officeDocument/2006/relationships/hyperlink" Target="http://www.xmind.net/share/_embed/kvjacksn/cloud-computing-training/"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68.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jpe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scribd.com/doc/18172802/Cloud-Computing-Use-Cases-Whitepape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freedomhui.com/wp-content/uploads/2010/03/CloudOntology.pdf"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www.amazon.com/Alexa-Web-Search/b/ref=sc_fe_l_5?ie=UTF8&amp;node=269962011&amp;no=236156011&amp;me=A36L942TSJ2AJA" TargetMode="External"/><Relationship Id="rId3" Type="http://schemas.openxmlformats.org/officeDocument/2006/relationships/hyperlink" Target="http://www.amazon.com/AWS-home-page-Money/b?ie=UTF8&amp;node=3435361" TargetMode="External"/><Relationship Id="rId7" Type="http://schemas.openxmlformats.org/officeDocument/2006/relationships/hyperlink" Target="http://www.amazon.com/Mechanical-Turk-AWS-home-page/b/ref=sc_fe_l_4?ie=UTF8&amp;node=15879911&amp;no=3440661&amp;me=A36L942TSJ2AJA"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amazon.com/Simple-Queue-Service-home-page/b/ref=sc_fe_l_2?ie=UTF8&amp;node=13584001&amp;no=3435361&amp;me=A36L942TSJ2AJA" TargetMode="External"/><Relationship Id="rId5" Type="http://schemas.openxmlformats.org/officeDocument/2006/relationships/hyperlink" Target="http://www.amazon.com/S3-AWS-home-page-Money/b/ref=sc_fe_l_2?ie=UTF8&amp;node=16427261&amp;no=3435361&amp;me=A36L942TSJ2AJA" TargetMode="External"/><Relationship Id="rId4" Type="http://schemas.openxmlformats.org/officeDocument/2006/relationships/hyperlink" Target="http://www.amazon.com/EC2-AWS-Service-Pricing/b/ref=sc_fe_l_2?ie=UTF8&amp;node=201590011&amp;no=3435361&amp;me=A36L942TSJ2AJA" TargetMode="External"/><Relationship Id="rId9" Type="http://schemas.openxmlformats.org/officeDocument/2006/relationships/hyperlink" Target="http://www.amazon.com/SimpleDB-AWS-Service-Pricing/b/ref=sc_fe_l_2?ie=UTF8&amp;node=342335011&amp;no=3435361&amp;me=A36L942TSJ2AJA"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ChangeArrowheads="1"/>
          </p:cNvSpPr>
          <p:nvPr/>
        </p:nvSpPr>
        <p:spPr bwMode="auto">
          <a:xfrm>
            <a:off x="2209800" y="1447800"/>
            <a:ext cx="4191000" cy="2819400"/>
          </a:xfrm>
          <a:prstGeom prst="rect">
            <a:avLst/>
          </a:prstGeom>
          <a:noFill/>
          <a:ln w="9525">
            <a:noFill/>
            <a:miter lim="800000"/>
            <a:headEnd type="none" w="sm" len="sm"/>
            <a:tailEnd type="none" w="sm" len="sm"/>
          </a:ln>
        </p:spPr>
        <p:txBody>
          <a:bodyPr wrap="none" anchor="ctr"/>
          <a:lstStyle/>
          <a:p>
            <a:endParaRPr lang="en-US" dirty="0"/>
          </a:p>
        </p:txBody>
      </p:sp>
      <p:sp>
        <p:nvSpPr>
          <p:cNvPr id="5122" name="Rectangle 2"/>
          <p:cNvSpPr>
            <a:spLocks noGrp="1" noChangeArrowheads="1"/>
          </p:cNvSpPr>
          <p:nvPr>
            <p:ph type="subTitle" idx="1"/>
          </p:nvPr>
        </p:nvSpPr>
        <p:spPr>
          <a:xfrm>
            <a:off x="1447800" y="1235665"/>
            <a:ext cx="6477000" cy="3161122"/>
          </a:xfrm>
        </p:spPr>
        <p:txBody>
          <a:bodyPr/>
          <a:lstStyle/>
          <a:p>
            <a:pPr>
              <a:spcBef>
                <a:spcPts val="0"/>
              </a:spcBef>
              <a:defRPr/>
            </a:pPr>
            <a:r>
              <a:rPr lang="en-US" sz="4000" dirty="0" smtClean="0">
                <a:effectLst>
                  <a:outerShdw blurRad="38100" dist="38100" dir="2700000" algn="tl">
                    <a:srgbClr val="C0C0C0"/>
                  </a:outerShdw>
                </a:effectLst>
                <a:latin typeface="Times New Roman" pitchFamily="18" charset="0"/>
              </a:rPr>
              <a:t>Internet Technology </a:t>
            </a:r>
          </a:p>
          <a:p>
            <a:pPr>
              <a:spcBef>
                <a:spcPts val="0"/>
              </a:spcBef>
              <a:defRPr/>
            </a:pPr>
            <a:r>
              <a:rPr lang="en-US" sz="4000" dirty="0" smtClean="0">
                <a:effectLst>
                  <a:outerShdw blurRad="38100" dist="38100" dir="2700000" algn="tl">
                    <a:srgbClr val="C0C0C0"/>
                  </a:outerShdw>
                </a:effectLst>
                <a:latin typeface="Times New Roman" pitchFamily="18" charset="0"/>
              </a:rPr>
              <a:t>&amp; </a:t>
            </a:r>
          </a:p>
          <a:p>
            <a:pPr>
              <a:spcBef>
                <a:spcPts val="0"/>
              </a:spcBef>
              <a:defRPr/>
            </a:pPr>
            <a:r>
              <a:rPr lang="en-US" sz="4000" dirty="0" smtClean="0">
                <a:effectLst>
                  <a:outerShdw blurRad="38100" dist="38100" dir="2700000" algn="tl">
                    <a:srgbClr val="C0C0C0"/>
                  </a:outerShdw>
                </a:effectLst>
                <a:latin typeface="Times New Roman" pitchFamily="18" charset="0"/>
              </a:rPr>
              <a:t>Cloud Computing Services</a:t>
            </a:r>
            <a:r>
              <a:rPr lang="en-US" sz="4000" dirty="0" smtClean="0">
                <a:effectLst>
                  <a:outerShdw blurRad="38100" dist="38100" dir="2700000" algn="tl">
                    <a:srgbClr val="C0C0C0"/>
                  </a:outerShdw>
                </a:effectLst>
              </a:rPr>
              <a:t> </a:t>
            </a:r>
          </a:p>
          <a:p>
            <a:pPr>
              <a:spcBef>
                <a:spcPts val="0"/>
              </a:spcBef>
              <a:defRPr/>
            </a:pPr>
            <a:r>
              <a:rPr lang="en-US" sz="4000" dirty="0" smtClean="0">
                <a:effectLst>
                  <a:outerShdw blurRad="38100" dist="38100" dir="2700000" algn="tl">
                    <a:srgbClr val="C0C0C0"/>
                  </a:outerShdw>
                </a:effectLst>
                <a:latin typeface="Times New Roman" pitchFamily="18" charset="0"/>
              </a:rPr>
              <a:t>Overviews</a:t>
            </a:r>
          </a:p>
        </p:txBody>
      </p:sp>
      <p:sp>
        <p:nvSpPr>
          <p:cNvPr id="11268" name="Rectangle 3"/>
          <p:cNvSpPr>
            <a:spLocks noChangeArrowheads="1"/>
          </p:cNvSpPr>
          <p:nvPr/>
        </p:nvSpPr>
        <p:spPr bwMode="auto">
          <a:xfrm>
            <a:off x="3103471" y="4495800"/>
            <a:ext cx="3071995" cy="954750"/>
          </a:xfrm>
          <a:prstGeom prst="rect">
            <a:avLst/>
          </a:prstGeom>
          <a:noFill/>
          <a:ln w="25400">
            <a:solidFill>
              <a:schemeClr val="accent1"/>
            </a:solidFill>
            <a:miter lim="800000"/>
            <a:headEnd/>
            <a:tailEnd/>
          </a:ln>
        </p:spPr>
        <p:txBody>
          <a:bodyPr wrap="none" lIns="92075" tIns="46038" rIns="92075" bIns="46038">
            <a:spAutoFit/>
          </a:bodyPr>
          <a:lstStyle/>
          <a:p>
            <a:r>
              <a:rPr lang="en-US" b="0" dirty="0">
                <a:latin typeface="+mn-lt"/>
              </a:rPr>
              <a:t>Paul A. Kloppenburg, B.Eng., P.Eng.</a:t>
            </a:r>
          </a:p>
          <a:p>
            <a:r>
              <a:rPr lang="en-US" b="0" dirty="0" smtClean="0">
                <a:latin typeface="+mn-lt"/>
              </a:rPr>
              <a:t>UC Consultant Avaya CTO</a:t>
            </a:r>
            <a:endParaRPr lang="en-US" b="0" dirty="0">
              <a:solidFill>
                <a:schemeClr val="accent1"/>
              </a:solidFill>
              <a:latin typeface="+mn-lt"/>
            </a:endParaRPr>
          </a:p>
          <a:p>
            <a:r>
              <a:rPr lang="en-US" b="0" dirty="0" smtClean="0">
                <a:solidFill>
                  <a:schemeClr val="tx2"/>
                </a:solidFill>
                <a:latin typeface="+mn-lt"/>
              </a:rPr>
              <a:t>613 595-9003</a:t>
            </a:r>
            <a:endParaRPr lang="en-US" b="0" dirty="0">
              <a:solidFill>
                <a:schemeClr val="tx2"/>
              </a:solidFill>
              <a:latin typeface="+mn-lt"/>
            </a:endParaRPr>
          </a:p>
          <a:p>
            <a:r>
              <a:rPr lang="en-US" b="0" dirty="0">
                <a:latin typeface="+mn-lt"/>
              </a:rPr>
              <a:t>klopp@avaya.com</a:t>
            </a:r>
          </a:p>
        </p:txBody>
      </p:sp>
      <p:sp>
        <p:nvSpPr>
          <p:cNvPr id="11269" name="Rectangle 4"/>
          <p:cNvSpPr>
            <a:spLocks noChangeArrowheads="1"/>
          </p:cNvSpPr>
          <p:nvPr/>
        </p:nvSpPr>
        <p:spPr bwMode="auto">
          <a:xfrm>
            <a:off x="3094266" y="6359525"/>
            <a:ext cx="3071354" cy="421910"/>
          </a:xfrm>
          <a:prstGeom prst="rect">
            <a:avLst/>
          </a:prstGeom>
          <a:noFill/>
          <a:ln w="9525">
            <a:noFill/>
            <a:miter lim="800000"/>
            <a:headEnd/>
            <a:tailEnd/>
          </a:ln>
        </p:spPr>
        <p:txBody>
          <a:bodyPr wrap="none" lIns="82550" tIns="41275" rIns="82550" bIns="41275">
            <a:spAutoFit/>
          </a:bodyPr>
          <a:lstStyle/>
          <a:p>
            <a:r>
              <a:rPr lang="en-US" sz="1100" b="0" dirty="0">
                <a:solidFill>
                  <a:srgbClr val="003BB2"/>
                </a:solidFill>
              </a:rPr>
              <a:t>SYSC </a:t>
            </a:r>
            <a:r>
              <a:rPr lang="en-US" sz="1100" b="0" dirty="0" smtClean="0">
                <a:solidFill>
                  <a:srgbClr val="003BB2"/>
                </a:solidFill>
              </a:rPr>
              <a:t>4700, </a:t>
            </a:r>
            <a:r>
              <a:rPr lang="en-US" sz="1100" b="0" dirty="0">
                <a:solidFill>
                  <a:srgbClr val="003BB2"/>
                </a:solidFill>
              </a:rPr>
              <a:t>Telecommunications Engineering</a:t>
            </a:r>
          </a:p>
          <a:p>
            <a:r>
              <a:rPr lang="en-US" sz="1100" b="0" dirty="0">
                <a:solidFill>
                  <a:srgbClr val="003BB2"/>
                </a:solidFill>
              </a:rPr>
              <a:t>          </a:t>
            </a:r>
            <a:r>
              <a:rPr lang="en-US" sz="1100" b="0" dirty="0" smtClean="0">
                <a:solidFill>
                  <a:srgbClr val="003BB2"/>
                </a:solidFill>
              </a:rPr>
              <a:t>April 3rd,  2018</a:t>
            </a:r>
            <a:endParaRPr lang="en-US" sz="1100" b="0" dirty="0">
              <a:solidFill>
                <a:srgbClr val="003BB2"/>
              </a:solidFill>
            </a:endParaRPr>
          </a:p>
        </p:txBody>
      </p:sp>
    </p:spTree>
    <p:extLst>
      <p:ext uri="{BB962C8B-B14F-4D97-AF65-F5344CB8AC3E}">
        <p14:creationId xmlns:p14="http://schemas.microsoft.com/office/powerpoint/2010/main" val="210285408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7"/>
          <p:cNvSpPr>
            <a:spLocks noChangeArrowheads="1"/>
          </p:cNvSpPr>
          <p:nvPr/>
        </p:nvSpPr>
        <p:spPr bwMode="auto">
          <a:xfrm>
            <a:off x="3505200" y="3429000"/>
            <a:ext cx="2209800" cy="457200"/>
          </a:xfrm>
          <a:prstGeom prst="rect">
            <a:avLst/>
          </a:prstGeom>
          <a:solidFill>
            <a:srgbClr val="FFFF00"/>
          </a:solidFill>
          <a:ln w="9525">
            <a:noFill/>
            <a:miter lim="800000"/>
            <a:headEnd type="none" w="sm" len="sm"/>
            <a:tailEnd type="none" w="sm" len="sm"/>
          </a:ln>
        </p:spPr>
        <p:txBody>
          <a:bodyPr wrap="none" anchor="ctr"/>
          <a:lstStyle/>
          <a:p>
            <a:endParaRPr lang="en-US"/>
          </a:p>
        </p:txBody>
      </p:sp>
      <p:sp>
        <p:nvSpPr>
          <p:cNvPr id="21507" name="Rectangle 68"/>
          <p:cNvSpPr>
            <a:spLocks noChangeArrowheads="1"/>
          </p:cNvSpPr>
          <p:nvPr/>
        </p:nvSpPr>
        <p:spPr bwMode="auto">
          <a:xfrm>
            <a:off x="3505200" y="3886200"/>
            <a:ext cx="2209800" cy="457200"/>
          </a:xfrm>
          <a:prstGeom prst="rect">
            <a:avLst/>
          </a:prstGeom>
          <a:solidFill>
            <a:schemeClr val="accent2"/>
          </a:solidFill>
          <a:ln w="9525">
            <a:noFill/>
            <a:miter lim="800000"/>
            <a:headEnd type="none" w="sm" len="sm"/>
            <a:tailEnd type="none" w="sm" len="sm"/>
          </a:ln>
        </p:spPr>
        <p:txBody>
          <a:bodyPr wrap="none" anchor="ctr"/>
          <a:lstStyle/>
          <a:p>
            <a:endParaRPr lang="en-US"/>
          </a:p>
        </p:txBody>
      </p:sp>
      <p:sp>
        <p:nvSpPr>
          <p:cNvPr id="21508" name="Rectangle 69"/>
          <p:cNvSpPr>
            <a:spLocks noChangeArrowheads="1"/>
          </p:cNvSpPr>
          <p:nvPr/>
        </p:nvSpPr>
        <p:spPr bwMode="auto">
          <a:xfrm>
            <a:off x="3505200" y="4343400"/>
            <a:ext cx="2209800" cy="381000"/>
          </a:xfrm>
          <a:prstGeom prst="rect">
            <a:avLst/>
          </a:prstGeom>
          <a:solidFill>
            <a:srgbClr val="99FF33"/>
          </a:solidFill>
          <a:ln w="9525">
            <a:noFill/>
            <a:miter lim="800000"/>
            <a:headEnd type="none" w="sm" len="sm"/>
            <a:tailEnd type="none" w="sm" len="sm"/>
          </a:ln>
        </p:spPr>
        <p:txBody>
          <a:bodyPr wrap="none" anchor="ctr"/>
          <a:lstStyle/>
          <a:p>
            <a:endParaRPr lang="en-US"/>
          </a:p>
        </p:txBody>
      </p:sp>
      <p:sp>
        <p:nvSpPr>
          <p:cNvPr id="21509" name="Rectangle 70"/>
          <p:cNvSpPr>
            <a:spLocks noChangeArrowheads="1"/>
          </p:cNvSpPr>
          <p:nvPr/>
        </p:nvSpPr>
        <p:spPr bwMode="auto">
          <a:xfrm>
            <a:off x="3505200" y="4724400"/>
            <a:ext cx="2209800" cy="457200"/>
          </a:xfrm>
          <a:prstGeom prst="rect">
            <a:avLst/>
          </a:prstGeom>
          <a:solidFill>
            <a:schemeClr val="bg2"/>
          </a:solidFill>
          <a:ln w="9525">
            <a:noFill/>
            <a:miter lim="800000"/>
            <a:headEnd type="none" w="sm" len="sm"/>
            <a:tailEnd type="none" w="sm" len="sm"/>
          </a:ln>
        </p:spPr>
        <p:txBody>
          <a:bodyPr wrap="none" anchor="ctr"/>
          <a:lstStyle/>
          <a:p>
            <a:endParaRPr lang="en-US"/>
          </a:p>
        </p:txBody>
      </p:sp>
      <p:sp>
        <p:nvSpPr>
          <p:cNvPr id="21510" name="Rectangle 66"/>
          <p:cNvSpPr>
            <a:spLocks noChangeArrowheads="1"/>
          </p:cNvSpPr>
          <p:nvPr/>
        </p:nvSpPr>
        <p:spPr bwMode="auto">
          <a:xfrm>
            <a:off x="762000" y="3429000"/>
            <a:ext cx="2209800" cy="457200"/>
          </a:xfrm>
          <a:prstGeom prst="rect">
            <a:avLst/>
          </a:prstGeom>
          <a:solidFill>
            <a:srgbClr val="FFFF00"/>
          </a:solidFill>
          <a:ln w="9525">
            <a:noFill/>
            <a:miter lim="800000"/>
            <a:headEnd type="none" w="sm" len="sm"/>
            <a:tailEnd type="none" w="sm" len="sm"/>
          </a:ln>
        </p:spPr>
        <p:txBody>
          <a:bodyPr wrap="none" anchor="ctr"/>
          <a:lstStyle/>
          <a:p>
            <a:endParaRPr lang="en-US"/>
          </a:p>
        </p:txBody>
      </p:sp>
      <p:sp>
        <p:nvSpPr>
          <p:cNvPr id="21511" name="Rectangle 65"/>
          <p:cNvSpPr>
            <a:spLocks noChangeArrowheads="1"/>
          </p:cNvSpPr>
          <p:nvPr/>
        </p:nvSpPr>
        <p:spPr bwMode="auto">
          <a:xfrm>
            <a:off x="762000" y="3886200"/>
            <a:ext cx="2209800" cy="457200"/>
          </a:xfrm>
          <a:prstGeom prst="rect">
            <a:avLst/>
          </a:prstGeom>
          <a:solidFill>
            <a:schemeClr val="accent2"/>
          </a:solidFill>
          <a:ln w="9525">
            <a:noFill/>
            <a:miter lim="800000"/>
            <a:headEnd type="none" w="sm" len="sm"/>
            <a:tailEnd type="none" w="sm" len="sm"/>
          </a:ln>
        </p:spPr>
        <p:txBody>
          <a:bodyPr wrap="none" anchor="ctr"/>
          <a:lstStyle/>
          <a:p>
            <a:endParaRPr lang="en-US"/>
          </a:p>
        </p:txBody>
      </p:sp>
      <p:sp>
        <p:nvSpPr>
          <p:cNvPr id="21512" name="Rectangle 64"/>
          <p:cNvSpPr>
            <a:spLocks noChangeArrowheads="1"/>
          </p:cNvSpPr>
          <p:nvPr/>
        </p:nvSpPr>
        <p:spPr bwMode="auto">
          <a:xfrm>
            <a:off x="762000" y="4343400"/>
            <a:ext cx="2209800" cy="381000"/>
          </a:xfrm>
          <a:prstGeom prst="rect">
            <a:avLst/>
          </a:prstGeom>
          <a:solidFill>
            <a:srgbClr val="99FF33"/>
          </a:solidFill>
          <a:ln w="9525">
            <a:noFill/>
            <a:miter lim="800000"/>
            <a:headEnd type="none" w="sm" len="sm"/>
            <a:tailEnd type="none" w="sm" len="sm"/>
          </a:ln>
        </p:spPr>
        <p:txBody>
          <a:bodyPr wrap="none" anchor="ctr"/>
          <a:lstStyle/>
          <a:p>
            <a:endParaRPr lang="en-US"/>
          </a:p>
        </p:txBody>
      </p:sp>
      <p:sp>
        <p:nvSpPr>
          <p:cNvPr id="21513" name="Rectangle 63"/>
          <p:cNvSpPr>
            <a:spLocks noChangeArrowheads="1"/>
          </p:cNvSpPr>
          <p:nvPr/>
        </p:nvSpPr>
        <p:spPr bwMode="auto">
          <a:xfrm>
            <a:off x="762000" y="4724400"/>
            <a:ext cx="2209800" cy="457200"/>
          </a:xfrm>
          <a:prstGeom prst="rect">
            <a:avLst/>
          </a:prstGeom>
          <a:solidFill>
            <a:schemeClr val="bg2"/>
          </a:solidFill>
          <a:ln w="9525">
            <a:noFill/>
            <a:miter lim="800000"/>
            <a:headEnd type="none" w="sm" len="sm"/>
            <a:tailEnd type="none" w="sm" len="sm"/>
          </a:ln>
        </p:spPr>
        <p:txBody>
          <a:bodyPr wrap="none" anchor="ctr"/>
          <a:lstStyle/>
          <a:p>
            <a:endParaRPr lang="en-US"/>
          </a:p>
        </p:txBody>
      </p:sp>
      <p:sp>
        <p:nvSpPr>
          <p:cNvPr id="21514"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Data Encapsulation</a:t>
            </a:r>
          </a:p>
        </p:txBody>
      </p:sp>
      <p:sp>
        <p:nvSpPr>
          <p:cNvPr id="21515" name="Rectangle 5"/>
          <p:cNvSpPr>
            <a:spLocks noGrp="1" noChangeArrowheads="1"/>
          </p:cNvSpPr>
          <p:nvPr>
            <p:ph type="body" idx="1"/>
          </p:nvPr>
        </p:nvSpPr>
        <p:spPr>
          <a:xfrm>
            <a:off x="196850" y="1428750"/>
            <a:ext cx="8796338" cy="1249363"/>
          </a:xfrm>
          <a:noFill/>
        </p:spPr>
        <p:txBody>
          <a:bodyPr/>
          <a:lstStyle/>
          <a:p>
            <a:pPr>
              <a:lnSpc>
                <a:spcPct val="89000"/>
              </a:lnSpc>
            </a:pPr>
            <a:r>
              <a:rPr lang="en-US" smtClean="0"/>
              <a:t>Addition of header and possibly trailer</a:t>
            </a:r>
          </a:p>
          <a:p>
            <a:pPr lvl="1">
              <a:lnSpc>
                <a:spcPct val="89000"/>
              </a:lnSpc>
              <a:buClr>
                <a:srgbClr val="EF9100"/>
              </a:buClr>
            </a:pPr>
            <a:r>
              <a:rPr lang="en-US" smtClean="0"/>
              <a:t>Down = encapsulate</a:t>
            </a:r>
          </a:p>
          <a:p>
            <a:pPr lvl="1">
              <a:lnSpc>
                <a:spcPct val="89000"/>
              </a:lnSpc>
              <a:buClr>
                <a:srgbClr val="EF9100"/>
              </a:buClr>
            </a:pPr>
            <a:r>
              <a:rPr lang="en-US" smtClean="0"/>
              <a:t>Up = decapsulate</a:t>
            </a:r>
          </a:p>
        </p:txBody>
      </p:sp>
      <p:sp>
        <p:nvSpPr>
          <p:cNvPr id="21516" name="Freeform 6"/>
          <p:cNvSpPr>
            <a:spLocks/>
          </p:cNvSpPr>
          <p:nvPr/>
        </p:nvSpPr>
        <p:spPr bwMode="auto">
          <a:xfrm>
            <a:off x="2462213" y="3281363"/>
            <a:ext cx="1443037" cy="2551112"/>
          </a:xfrm>
          <a:custGeom>
            <a:avLst/>
            <a:gdLst>
              <a:gd name="T0" fmla="*/ 0 w 909"/>
              <a:gd name="T1" fmla="*/ 128587 h 1607"/>
              <a:gd name="T2" fmla="*/ 0 w 909"/>
              <a:gd name="T3" fmla="*/ 247650 h 1607"/>
              <a:gd name="T4" fmla="*/ 0 w 909"/>
              <a:gd name="T5" fmla="*/ 415925 h 1607"/>
              <a:gd name="T6" fmla="*/ 6350 w 909"/>
              <a:gd name="T7" fmla="*/ 558800 h 1607"/>
              <a:gd name="T8" fmla="*/ 6350 w 909"/>
              <a:gd name="T9" fmla="*/ 676275 h 1607"/>
              <a:gd name="T10" fmla="*/ 6350 w 909"/>
              <a:gd name="T11" fmla="*/ 819150 h 1607"/>
              <a:gd name="T12" fmla="*/ 6350 w 909"/>
              <a:gd name="T13" fmla="*/ 987425 h 1607"/>
              <a:gd name="T14" fmla="*/ 6350 w 909"/>
              <a:gd name="T15" fmla="*/ 1106487 h 1607"/>
              <a:gd name="T16" fmla="*/ 6350 w 909"/>
              <a:gd name="T17" fmla="*/ 1260475 h 1607"/>
              <a:gd name="T18" fmla="*/ 6350 w 909"/>
              <a:gd name="T19" fmla="*/ 1417637 h 1607"/>
              <a:gd name="T20" fmla="*/ 6350 w 909"/>
              <a:gd name="T21" fmla="*/ 1546225 h 1607"/>
              <a:gd name="T22" fmla="*/ 6350 w 909"/>
              <a:gd name="T23" fmla="*/ 1690687 h 1607"/>
              <a:gd name="T24" fmla="*/ 12700 w 909"/>
              <a:gd name="T25" fmla="*/ 1860550 h 1607"/>
              <a:gd name="T26" fmla="*/ 42862 w 909"/>
              <a:gd name="T27" fmla="*/ 2003425 h 1607"/>
              <a:gd name="T28" fmla="*/ 104775 w 909"/>
              <a:gd name="T29" fmla="*/ 2119312 h 1607"/>
              <a:gd name="T30" fmla="*/ 179387 w 909"/>
              <a:gd name="T31" fmla="*/ 2249487 h 1607"/>
              <a:gd name="T32" fmla="*/ 260350 w 909"/>
              <a:gd name="T33" fmla="*/ 2354262 h 1607"/>
              <a:gd name="T34" fmla="*/ 347662 w 909"/>
              <a:gd name="T35" fmla="*/ 2432050 h 1607"/>
              <a:gd name="T36" fmla="*/ 465137 w 909"/>
              <a:gd name="T37" fmla="*/ 2484437 h 1607"/>
              <a:gd name="T38" fmla="*/ 565150 w 909"/>
              <a:gd name="T39" fmla="*/ 2497137 h 1607"/>
              <a:gd name="T40" fmla="*/ 695325 w 909"/>
              <a:gd name="T41" fmla="*/ 2524125 h 1607"/>
              <a:gd name="T42" fmla="*/ 763587 w 909"/>
              <a:gd name="T43" fmla="*/ 2535237 h 1607"/>
              <a:gd name="T44" fmla="*/ 850900 w 909"/>
              <a:gd name="T45" fmla="*/ 2549525 h 1607"/>
              <a:gd name="T46" fmla="*/ 936625 w 909"/>
              <a:gd name="T47" fmla="*/ 2549525 h 1607"/>
              <a:gd name="T48" fmla="*/ 1004887 w 909"/>
              <a:gd name="T49" fmla="*/ 2549525 h 1607"/>
              <a:gd name="T50" fmla="*/ 1079500 w 909"/>
              <a:gd name="T51" fmla="*/ 2549525 h 1607"/>
              <a:gd name="T52" fmla="*/ 1147762 w 909"/>
              <a:gd name="T53" fmla="*/ 2549525 h 1607"/>
              <a:gd name="T54" fmla="*/ 1216025 w 909"/>
              <a:gd name="T55" fmla="*/ 2509837 h 1607"/>
              <a:gd name="T56" fmla="*/ 1290637 w 909"/>
              <a:gd name="T57" fmla="*/ 2419350 h 1607"/>
              <a:gd name="T58" fmla="*/ 1339850 w 909"/>
              <a:gd name="T59" fmla="*/ 2276475 h 1607"/>
              <a:gd name="T60" fmla="*/ 1371600 w 909"/>
              <a:gd name="T61" fmla="*/ 2119312 h 1607"/>
              <a:gd name="T62" fmla="*/ 1390650 w 909"/>
              <a:gd name="T63" fmla="*/ 1924050 h 1607"/>
              <a:gd name="T64" fmla="*/ 1408112 w 909"/>
              <a:gd name="T65" fmla="*/ 1768475 h 1607"/>
              <a:gd name="T66" fmla="*/ 1427162 w 909"/>
              <a:gd name="T67" fmla="*/ 1611312 h 1607"/>
              <a:gd name="T68" fmla="*/ 1433512 w 909"/>
              <a:gd name="T69" fmla="*/ 1482725 h 1607"/>
              <a:gd name="T70" fmla="*/ 1433512 w 909"/>
              <a:gd name="T71" fmla="*/ 1352550 h 1607"/>
              <a:gd name="T72" fmla="*/ 1433512 w 909"/>
              <a:gd name="T73" fmla="*/ 1222375 h 1607"/>
              <a:gd name="T74" fmla="*/ 1441450 w 909"/>
              <a:gd name="T75" fmla="*/ 1092200 h 1607"/>
              <a:gd name="T76" fmla="*/ 1441450 w 909"/>
              <a:gd name="T77" fmla="*/ 936625 h 1607"/>
              <a:gd name="T78" fmla="*/ 1441450 w 909"/>
              <a:gd name="T79" fmla="*/ 793750 h 1607"/>
              <a:gd name="T80" fmla="*/ 1441450 w 909"/>
              <a:gd name="T81" fmla="*/ 663575 h 1607"/>
              <a:gd name="T82" fmla="*/ 1441450 w 909"/>
              <a:gd name="T83" fmla="*/ 533400 h 1607"/>
              <a:gd name="T84" fmla="*/ 1433512 w 909"/>
              <a:gd name="T85" fmla="*/ 401637 h 1607"/>
              <a:gd name="T86" fmla="*/ 1433512 w 909"/>
              <a:gd name="T87" fmla="*/ 258762 h 1607"/>
              <a:gd name="T88" fmla="*/ 1433512 w 909"/>
              <a:gd name="T89" fmla="*/ 115887 h 1607"/>
              <a:gd name="T90" fmla="*/ 1433512 w 909"/>
              <a:gd name="T91" fmla="*/ 0 h 16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9"/>
              <a:gd name="T139" fmla="*/ 0 h 1607"/>
              <a:gd name="T140" fmla="*/ 909 w 909"/>
              <a:gd name="T141" fmla="*/ 1607 h 16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9" h="1607">
                <a:moveTo>
                  <a:pt x="0" y="16"/>
                </a:moveTo>
                <a:lnTo>
                  <a:pt x="0" y="57"/>
                </a:lnTo>
                <a:lnTo>
                  <a:pt x="0" y="81"/>
                </a:lnTo>
                <a:lnTo>
                  <a:pt x="0" y="106"/>
                </a:lnTo>
                <a:lnTo>
                  <a:pt x="0" y="131"/>
                </a:lnTo>
                <a:lnTo>
                  <a:pt x="0" y="156"/>
                </a:lnTo>
                <a:lnTo>
                  <a:pt x="0" y="197"/>
                </a:lnTo>
                <a:lnTo>
                  <a:pt x="0" y="238"/>
                </a:lnTo>
                <a:lnTo>
                  <a:pt x="0" y="262"/>
                </a:lnTo>
                <a:lnTo>
                  <a:pt x="0" y="295"/>
                </a:lnTo>
                <a:lnTo>
                  <a:pt x="0" y="328"/>
                </a:lnTo>
                <a:lnTo>
                  <a:pt x="4" y="352"/>
                </a:lnTo>
                <a:lnTo>
                  <a:pt x="4" y="377"/>
                </a:lnTo>
                <a:lnTo>
                  <a:pt x="4" y="401"/>
                </a:lnTo>
                <a:lnTo>
                  <a:pt x="4" y="426"/>
                </a:lnTo>
                <a:lnTo>
                  <a:pt x="4" y="459"/>
                </a:lnTo>
                <a:lnTo>
                  <a:pt x="4" y="483"/>
                </a:lnTo>
                <a:lnTo>
                  <a:pt x="4" y="516"/>
                </a:lnTo>
                <a:lnTo>
                  <a:pt x="4" y="557"/>
                </a:lnTo>
                <a:lnTo>
                  <a:pt x="4" y="598"/>
                </a:lnTo>
                <a:lnTo>
                  <a:pt x="4" y="622"/>
                </a:lnTo>
                <a:lnTo>
                  <a:pt x="4" y="647"/>
                </a:lnTo>
                <a:lnTo>
                  <a:pt x="4" y="671"/>
                </a:lnTo>
                <a:lnTo>
                  <a:pt x="4" y="697"/>
                </a:lnTo>
                <a:lnTo>
                  <a:pt x="4" y="721"/>
                </a:lnTo>
                <a:lnTo>
                  <a:pt x="4" y="745"/>
                </a:lnTo>
                <a:lnTo>
                  <a:pt x="4" y="794"/>
                </a:lnTo>
                <a:lnTo>
                  <a:pt x="4" y="828"/>
                </a:lnTo>
                <a:lnTo>
                  <a:pt x="4" y="860"/>
                </a:lnTo>
                <a:lnTo>
                  <a:pt x="4" y="893"/>
                </a:lnTo>
                <a:lnTo>
                  <a:pt x="4" y="925"/>
                </a:lnTo>
                <a:lnTo>
                  <a:pt x="4" y="950"/>
                </a:lnTo>
                <a:lnTo>
                  <a:pt x="4" y="974"/>
                </a:lnTo>
                <a:lnTo>
                  <a:pt x="4" y="1000"/>
                </a:lnTo>
                <a:lnTo>
                  <a:pt x="4" y="1032"/>
                </a:lnTo>
                <a:lnTo>
                  <a:pt x="4" y="1065"/>
                </a:lnTo>
                <a:lnTo>
                  <a:pt x="4" y="1098"/>
                </a:lnTo>
                <a:lnTo>
                  <a:pt x="4" y="1131"/>
                </a:lnTo>
                <a:lnTo>
                  <a:pt x="8" y="1172"/>
                </a:lnTo>
                <a:lnTo>
                  <a:pt x="12" y="1204"/>
                </a:lnTo>
                <a:lnTo>
                  <a:pt x="20" y="1238"/>
                </a:lnTo>
                <a:lnTo>
                  <a:pt x="27" y="1262"/>
                </a:lnTo>
                <a:lnTo>
                  <a:pt x="43" y="1286"/>
                </a:lnTo>
                <a:lnTo>
                  <a:pt x="55" y="1319"/>
                </a:lnTo>
                <a:lnTo>
                  <a:pt x="66" y="1335"/>
                </a:lnTo>
                <a:lnTo>
                  <a:pt x="82" y="1352"/>
                </a:lnTo>
                <a:lnTo>
                  <a:pt x="94" y="1393"/>
                </a:lnTo>
                <a:lnTo>
                  <a:pt x="113" y="1417"/>
                </a:lnTo>
                <a:lnTo>
                  <a:pt x="125" y="1434"/>
                </a:lnTo>
                <a:lnTo>
                  <a:pt x="145" y="1466"/>
                </a:lnTo>
                <a:lnTo>
                  <a:pt x="164" y="1483"/>
                </a:lnTo>
                <a:lnTo>
                  <a:pt x="176" y="1507"/>
                </a:lnTo>
                <a:lnTo>
                  <a:pt x="195" y="1515"/>
                </a:lnTo>
                <a:lnTo>
                  <a:pt x="219" y="1532"/>
                </a:lnTo>
                <a:lnTo>
                  <a:pt x="242" y="1549"/>
                </a:lnTo>
                <a:lnTo>
                  <a:pt x="270" y="1556"/>
                </a:lnTo>
                <a:lnTo>
                  <a:pt x="293" y="1565"/>
                </a:lnTo>
                <a:lnTo>
                  <a:pt x="324" y="1573"/>
                </a:lnTo>
                <a:lnTo>
                  <a:pt x="344" y="1573"/>
                </a:lnTo>
                <a:lnTo>
                  <a:pt x="356" y="1573"/>
                </a:lnTo>
                <a:lnTo>
                  <a:pt x="371" y="1590"/>
                </a:lnTo>
                <a:lnTo>
                  <a:pt x="407" y="1590"/>
                </a:lnTo>
                <a:lnTo>
                  <a:pt x="438" y="1590"/>
                </a:lnTo>
                <a:lnTo>
                  <a:pt x="450" y="1597"/>
                </a:lnTo>
                <a:lnTo>
                  <a:pt x="465" y="1597"/>
                </a:lnTo>
                <a:lnTo>
                  <a:pt x="481" y="1597"/>
                </a:lnTo>
                <a:lnTo>
                  <a:pt x="500" y="1597"/>
                </a:lnTo>
                <a:lnTo>
                  <a:pt x="516" y="1606"/>
                </a:lnTo>
                <a:lnTo>
                  <a:pt x="536" y="1606"/>
                </a:lnTo>
                <a:lnTo>
                  <a:pt x="559" y="1606"/>
                </a:lnTo>
                <a:lnTo>
                  <a:pt x="575" y="1606"/>
                </a:lnTo>
                <a:lnTo>
                  <a:pt x="590" y="1606"/>
                </a:lnTo>
                <a:lnTo>
                  <a:pt x="606" y="1606"/>
                </a:lnTo>
                <a:lnTo>
                  <a:pt x="618" y="1606"/>
                </a:lnTo>
                <a:lnTo>
                  <a:pt x="633" y="1606"/>
                </a:lnTo>
                <a:lnTo>
                  <a:pt x="649" y="1606"/>
                </a:lnTo>
                <a:lnTo>
                  <a:pt x="665" y="1606"/>
                </a:lnTo>
                <a:lnTo>
                  <a:pt x="680" y="1606"/>
                </a:lnTo>
                <a:lnTo>
                  <a:pt x="692" y="1606"/>
                </a:lnTo>
                <a:lnTo>
                  <a:pt x="708" y="1606"/>
                </a:lnTo>
                <a:lnTo>
                  <a:pt x="723" y="1606"/>
                </a:lnTo>
                <a:lnTo>
                  <a:pt x="739" y="1597"/>
                </a:lnTo>
                <a:lnTo>
                  <a:pt x="755" y="1590"/>
                </a:lnTo>
                <a:lnTo>
                  <a:pt x="766" y="1581"/>
                </a:lnTo>
                <a:lnTo>
                  <a:pt x="786" y="1573"/>
                </a:lnTo>
                <a:lnTo>
                  <a:pt x="798" y="1549"/>
                </a:lnTo>
                <a:lnTo>
                  <a:pt x="813" y="1524"/>
                </a:lnTo>
                <a:lnTo>
                  <a:pt x="825" y="1500"/>
                </a:lnTo>
                <a:lnTo>
                  <a:pt x="833" y="1474"/>
                </a:lnTo>
                <a:lnTo>
                  <a:pt x="844" y="1434"/>
                </a:lnTo>
                <a:lnTo>
                  <a:pt x="852" y="1401"/>
                </a:lnTo>
                <a:lnTo>
                  <a:pt x="856" y="1360"/>
                </a:lnTo>
                <a:lnTo>
                  <a:pt x="864" y="1335"/>
                </a:lnTo>
                <a:lnTo>
                  <a:pt x="868" y="1294"/>
                </a:lnTo>
                <a:lnTo>
                  <a:pt x="872" y="1262"/>
                </a:lnTo>
                <a:lnTo>
                  <a:pt x="876" y="1212"/>
                </a:lnTo>
                <a:lnTo>
                  <a:pt x="880" y="1180"/>
                </a:lnTo>
                <a:lnTo>
                  <a:pt x="887" y="1148"/>
                </a:lnTo>
                <a:lnTo>
                  <a:pt x="887" y="1114"/>
                </a:lnTo>
                <a:lnTo>
                  <a:pt x="891" y="1073"/>
                </a:lnTo>
                <a:lnTo>
                  <a:pt x="895" y="1049"/>
                </a:lnTo>
                <a:lnTo>
                  <a:pt x="899" y="1015"/>
                </a:lnTo>
                <a:lnTo>
                  <a:pt x="899" y="991"/>
                </a:lnTo>
                <a:lnTo>
                  <a:pt x="903" y="967"/>
                </a:lnTo>
                <a:lnTo>
                  <a:pt x="903" y="934"/>
                </a:lnTo>
                <a:lnTo>
                  <a:pt x="903" y="909"/>
                </a:lnTo>
                <a:lnTo>
                  <a:pt x="903" y="884"/>
                </a:lnTo>
                <a:lnTo>
                  <a:pt x="903" y="852"/>
                </a:lnTo>
                <a:lnTo>
                  <a:pt x="903" y="819"/>
                </a:lnTo>
                <a:lnTo>
                  <a:pt x="903" y="794"/>
                </a:lnTo>
                <a:lnTo>
                  <a:pt x="903" y="770"/>
                </a:lnTo>
                <a:lnTo>
                  <a:pt x="903" y="738"/>
                </a:lnTo>
                <a:lnTo>
                  <a:pt x="908" y="712"/>
                </a:lnTo>
                <a:lnTo>
                  <a:pt x="908" y="688"/>
                </a:lnTo>
                <a:lnTo>
                  <a:pt x="908" y="647"/>
                </a:lnTo>
                <a:lnTo>
                  <a:pt x="908" y="614"/>
                </a:lnTo>
                <a:lnTo>
                  <a:pt x="908" y="590"/>
                </a:lnTo>
                <a:lnTo>
                  <a:pt x="908" y="564"/>
                </a:lnTo>
                <a:lnTo>
                  <a:pt x="908" y="524"/>
                </a:lnTo>
                <a:lnTo>
                  <a:pt x="908" y="500"/>
                </a:lnTo>
                <a:lnTo>
                  <a:pt x="908" y="467"/>
                </a:lnTo>
                <a:lnTo>
                  <a:pt x="908" y="442"/>
                </a:lnTo>
                <a:lnTo>
                  <a:pt x="908" y="418"/>
                </a:lnTo>
                <a:lnTo>
                  <a:pt x="908" y="393"/>
                </a:lnTo>
                <a:lnTo>
                  <a:pt x="908" y="369"/>
                </a:lnTo>
                <a:lnTo>
                  <a:pt x="908" y="336"/>
                </a:lnTo>
                <a:lnTo>
                  <a:pt x="908" y="311"/>
                </a:lnTo>
                <a:lnTo>
                  <a:pt x="908" y="278"/>
                </a:lnTo>
                <a:lnTo>
                  <a:pt x="903" y="253"/>
                </a:lnTo>
                <a:lnTo>
                  <a:pt x="903" y="221"/>
                </a:lnTo>
                <a:lnTo>
                  <a:pt x="903" y="188"/>
                </a:lnTo>
                <a:lnTo>
                  <a:pt x="903" y="163"/>
                </a:lnTo>
                <a:lnTo>
                  <a:pt x="903" y="139"/>
                </a:lnTo>
                <a:lnTo>
                  <a:pt x="903" y="106"/>
                </a:lnTo>
                <a:lnTo>
                  <a:pt x="903" y="73"/>
                </a:lnTo>
                <a:lnTo>
                  <a:pt x="903" y="49"/>
                </a:lnTo>
                <a:lnTo>
                  <a:pt x="903" y="25"/>
                </a:lnTo>
                <a:lnTo>
                  <a:pt x="903" y="0"/>
                </a:lnTo>
              </a:path>
            </a:pathLst>
          </a:custGeom>
          <a:noFill/>
          <a:ln w="12700" cap="rnd">
            <a:solidFill>
              <a:schemeClr val="tx1"/>
            </a:solidFill>
            <a:round/>
            <a:headEnd type="none" w="sm" len="sm"/>
            <a:tailEnd type="stealth" w="med" len="med"/>
          </a:ln>
        </p:spPr>
        <p:txBody>
          <a:bodyPr/>
          <a:lstStyle/>
          <a:p>
            <a:endParaRPr lang="en-US"/>
          </a:p>
        </p:txBody>
      </p:sp>
      <p:sp>
        <p:nvSpPr>
          <p:cNvPr id="21517" name="Rectangle 7"/>
          <p:cNvSpPr>
            <a:spLocks noChangeArrowheads="1"/>
          </p:cNvSpPr>
          <p:nvPr/>
        </p:nvSpPr>
        <p:spPr bwMode="auto">
          <a:xfrm>
            <a:off x="3509963" y="2952750"/>
            <a:ext cx="2206625" cy="2206625"/>
          </a:xfrm>
          <a:prstGeom prst="rect">
            <a:avLst/>
          </a:prstGeom>
          <a:noFill/>
          <a:ln w="38100">
            <a:solidFill>
              <a:schemeClr val="tx1"/>
            </a:solidFill>
            <a:miter lim="800000"/>
            <a:headEnd/>
            <a:tailEnd/>
          </a:ln>
        </p:spPr>
        <p:txBody>
          <a:bodyPr wrap="none" anchor="ctr"/>
          <a:lstStyle/>
          <a:p>
            <a:endParaRPr lang="en-US"/>
          </a:p>
        </p:txBody>
      </p:sp>
      <p:sp>
        <p:nvSpPr>
          <p:cNvPr id="21518" name="Line 8"/>
          <p:cNvSpPr>
            <a:spLocks noChangeShapeType="1"/>
          </p:cNvSpPr>
          <p:nvPr/>
        </p:nvSpPr>
        <p:spPr bwMode="auto">
          <a:xfrm>
            <a:off x="3503613" y="3402013"/>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19" name="Line 9"/>
          <p:cNvSpPr>
            <a:spLocks noChangeShapeType="1"/>
          </p:cNvSpPr>
          <p:nvPr/>
        </p:nvSpPr>
        <p:spPr bwMode="auto">
          <a:xfrm>
            <a:off x="3516313" y="3857625"/>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20" name="Line 10"/>
          <p:cNvSpPr>
            <a:spLocks noChangeShapeType="1"/>
          </p:cNvSpPr>
          <p:nvPr/>
        </p:nvSpPr>
        <p:spPr bwMode="auto">
          <a:xfrm>
            <a:off x="3503613" y="4314825"/>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21" name="Line 11"/>
          <p:cNvSpPr>
            <a:spLocks noChangeShapeType="1"/>
          </p:cNvSpPr>
          <p:nvPr/>
        </p:nvSpPr>
        <p:spPr bwMode="auto">
          <a:xfrm>
            <a:off x="3513138" y="4725988"/>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22" name="Rectangle 12"/>
          <p:cNvSpPr>
            <a:spLocks noChangeArrowheads="1"/>
          </p:cNvSpPr>
          <p:nvPr/>
        </p:nvSpPr>
        <p:spPr bwMode="auto">
          <a:xfrm>
            <a:off x="4233863" y="3471863"/>
            <a:ext cx="803275" cy="301625"/>
          </a:xfrm>
          <a:prstGeom prst="rect">
            <a:avLst/>
          </a:prstGeom>
          <a:noFill/>
          <a:ln w="9525">
            <a:noFill/>
            <a:miter lim="800000"/>
            <a:headEnd/>
            <a:tailEnd/>
          </a:ln>
        </p:spPr>
        <p:txBody>
          <a:bodyPr wrap="none" lIns="90488" tIns="44450" rIns="90488" bIns="44450">
            <a:spAutoFit/>
          </a:bodyPr>
          <a:lstStyle/>
          <a:p>
            <a:r>
              <a:rPr lang="en-US"/>
              <a:t>Layer 4</a:t>
            </a:r>
          </a:p>
        </p:txBody>
      </p:sp>
      <p:sp>
        <p:nvSpPr>
          <p:cNvPr id="21523" name="Rectangle 13"/>
          <p:cNvSpPr>
            <a:spLocks noChangeArrowheads="1"/>
          </p:cNvSpPr>
          <p:nvPr/>
        </p:nvSpPr>
        <p:spPr bwMode="auto">
          <a:xfrm>
            <a:off x="4202113" y="3925888"/>
            <a:ext cx="803275" cy="301625"/>
          </a:xfrm>
          <a:prstGeom prst="rect">
            <a:avLst/>
          </a:prstGeom>
          <a:noFill/>
          <a:ln w="9525">
            <a:noFill/>
            <a:miter lim="800000"/>
            <a:headEnd/>
            <a:tailEnd/>
          </a:ln>
        </p:spPr>
        <p:txBody>
          <a:bodyPr wrap="none" lIns="90488" tIns="44450" rIns="90488" bIns="44450">
            <a:spAutoFit/>
          </a:bodyPr>
          <a:lstStyle/>
          <a:p>
            <a:r>
              <a:rPr lang="en-US"/>
              <a:t>Layer 3</a:t>
            </a:r>
          </a:p>
        </p:txBody>
      </p:sp>
      <p:sp>
        <p:nvSpPr>
          <p:cNvPr id="21524" name="Rectangle 14"/>
          <p:cNvSpPr>
            <a:spLocks noChangeArrowheads="1"/>
          </p:cNvSpPr>
          <p:nvPr/>
        </p:nvSpPr>
        <p:spPr bwMode="auto">
          <a:xfrm>
            <a:off x="4235450" y="4360863"/>
            <a:ext cx="804863" cy="301625"/>
          </a:xfrm>
          <a:prstGeom prst="rect">
            <a:avLst/>
          </a:prstGeom>
          <a:noFill/>
          <a:ln w="9525">
            <a:noFill/>
            <a:miter lim="800000"/>
            <a:headEnd/>
            <a:tailEnd/>
          </a:ln>
        </p:spPr>
        <p:txBody>
          <a:bodyPr wrap="none" lIns="90488" tIns="44450" rIns="90488" bIns="44450">
            <a:spAutoFit/>
          </a:bodyPr>
          <a:lstStyle/>
          <a:p>
            <a:r>
              <a:rPr lang="en-US"/>
              <a:t>Layer 2</a:t>
            </a:r>
          </a:p>
        </p:txBody>
      </p:sp>
      <p:sp>
        <p:nvSpPr>
          <p:cNvPr id="21525" name="Rectangle 15"/>
          <p:cNvSpPr>
            <a:spLocks noChangeArrowheads="1"/>
          </p:cNvSpPr>
          <p:nvPr/>
        </p:nvSpPr>
        <p:spPr bwMode="auto">
          <a:xfrm>
            <a:off x="4227513" y="4794250"/>
            <a:ext cx="801687" cy="301625"/>
          </a:xfrm>
          <a:prstGeom prst="rect">
            <a:avLst/>
          </a:prstGeom>
          <a:noFill/>
          <a:ln w="9525">
            <a:noFill/>
            <a:miter lim="800000"/>
            <a:headEnd/>
            <a:tailEnd/>
          </a:ln>
        </p:spPr>
        <p:txBody>
          <a:bodyPr wrap="none" lIns="90488" tIns="44450" rIns="90488" bIns="44450">
            <a:spAutoFit/>
          </a:bodyPr>
          <a:lstStyle/>
          <a:p>
            <a:r>
              <a:rPr lang="en-US"/>
              <a:t>Layer 1</a:t>
            </a:r>
          </a:p>
        </p:txBody>
      </p:sp>
      <p:sp>
        <p:nvSpPr>
          <p:cNvPr id="21526" name="Rectangle 16"/>
          <p:cNvSpPr>
            <a:spLocks noChangeArrowheads="1"/>
          </p:cNvSpPr>
          <p:nvPr/>
        </p:nvSpPr>
        <p:spPr bwMode="auto">
          <a:xfrm>
            <a:off x="3960813" y="3011488"/>
            <a:ext cx="1355725" cy="301625"/>
          </a:xfrm>
          <a:prstGeom prst="rect">
            <a:avLst/>
          </a:prstGeom>
          <a:noFill/>
          <a:ln w="9525">
            <a:noFill/>
            <a:miter lim="800000"/>
            <a:headEnd/>
            <a:tailEnd/>
          </a:ln>
        </p:spPr>
        <p:txBody>
          <a:bodyPr wrap="none" lIns="90488" tIns="44450" rIns="90488" bIns="44450">
            <a:spAutoFit/>
          </a:bodyPr>
          <a:lstStyle/>
          <a:p>
            <a:r>
              <a:rPr lang="en-US"/>
              <a:t>Host Program</a:t>
            </a:r>
          </a:p>
        </p:txBody>
      </p:sp>
      <p:sp>
        <p:nvSpPr>
          <p:cNvPr id="21527" name="Rectangle 18"/>
          <p:cNvSpPr>
            <a:spLocks noChangeArrowheads="1"/>
          </p:cNvSpPr>
          <p:nvPr/>
        </p:nvSpPr>
        <p:spPr bwMode="auto">
          <a:xfrm>
            <a:off x="793750" y="2952750"/>
            <a:ext cx="2208213" cy="2206625"/>
          </a:xfrm>
          <a:prstGeom prst="rect">
            <a:avLst/>
          </a:prstGeom>
          <a:noFill/>
          <a:ln w="38100">
            <a:solidFill>
              <a:schemeClr val="tx1"/>
            </a:solidFill>
            <a:miter lim="800000"/>
            <a:headEnd/>
            <a:tailEnd/>
          </a:ln>
        </p:spPr>
        <p:txBody>
          <a:bodyPr wrap="none" anchor="ctr"/>
          <a:lstStyle/>
          <a:p>
            <a:endParaRPr lang="en-US"/>
          </a:p>
        </p:txBody>
      </p:sp>
      <p:sp>
        <p:nvSpPr>
          <p:cNvPr id="21528" name="Line 19"/>
          <p:cNvSpPr>
            <a:spLocks noChangeShapeType="1"/>
          </p:cNvSpPr>
          <p:nvPr/>
        </p:nvSpPr>
        <p:spPr bwMode="auto">
          <a:xfrm>
            <a:off x="785813" y="3402013"/>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29" name="Line 20"/>
          <p:cNvSpPr>
            <a:spLocks noChangeShapeType="1"/>
          </p:cNvSpPr>
          <p:nvPr/>
        </p:nvSpPr>
        <p:spPr bwMode="auto">
          <a:xfrm>
            <a:off x="798513" y="3857625"/>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30" name="Line 21"/>
          <p:cNvSpPr>
            <a:spLocks noChangeShapeType="1"/>
          </p:cNvSpPr>
          <p:nvPr/>
        </p:nvSpPr>
        <p:spPr bwMode="auto">
          <a:xfrm>
            <a:off x="787400" y="4314825"/>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31" name="Line 22"/>
          <p:cNvSpPr>
            <a:spLocks noChangeShapeType="1"/>
          </p:cNvSpPr>
          <p:nvPr/>
        </p:nvSpPr>
        <p:spPr bwMode="auto">
          <a:xfrm>
            <a:off x="798513" y="4725988"/>
            <a:ext cx="2216150" cy="0"/>
          </a:xfrm>
          <a:prstGeom prst="line">
            <a:avLst/>
          </a:prstGeom>
          <a:noFill/>
          <a:ln w="28575">
            <a:solidFill>
              <a:schemeClr val="tx1"/>
            </a:solidFill>
            <a:round/>
            <a:headEnd type="none" w="sm" len="sm"/>
            <a:tailEnd type="none" w="sm" len="sm"/>
          </a:ln>
        </p:spPr>
        <p:txBody>
          <a:bodyPr wrap="none" anchor="ctr"/>
          <a:lstStyle/>
          <a:p>
            <a:endParaRPr lang="en-US"/>
          </a:p>
        </p:txBody>
      </p:sp>
      <p:sp>
        <p:nvSpPr>
          <p:cNvPr id="21532" name="Rectangle 23"/>
          <p:cNvSpPr>
            <a:spLocks noChangeArrowheads="1"/>
          </p:cNvSpPr>
          <p:nvPr/>
        </p:nvSpPr>
        <p:spPr bwMode="auto">
          <a:xfrm>
            <a:off x="1519238" y="3471863"/>
            <a:ext cx="803275" cy="301625"/>
          </a:xfrm>
          <a:prstGeom prst="rect">
            <a:avLst/>
          </a:prstGeom>
          <a:noFill/>
          <a:ln w="28575">
            <a:noFill/>
            <a:miter lim="800000"/>
            <a:headEnd/>
            <a:tailEnd/>
          </a:ln>
        </p:spPr>
        <p:txBody>
          <a:bodyPr wrap="none" lIns="90488" tIns="44450" rIns="90488" bIns="44450">
            <a:spAutoFit/>
          </a:bodyPr>
          <a:lstStyle/>
          <a:p>
            <a:r>
              <a:rPr lang="en-US"/>
              <a:t>Layer 4</a:t>
            </a:r>
          </a:p>
        </p:txBody>
      </p:sp>
      <p:sp>
        <p:nvSpPr>
          <p:cNvPr id="21533" name="Rectangle 24"/>
          <p:cNvSpPr>
            <a:spLocks noChangeArrowheads="1"/>
          </p:cNvSpPr>
          <p:nvPr/>
        </p:nvSpPr>
        <p:spPr bwMode="auto">
          <a:xfrm>
            <a:off x="1487488" y="3925888"/>
            <a:ext cx="803275" cy="301625"/>
          </a:xfrm>
          <a:prstGeom prst="rect">
            <a:avLst/>
          </a:prstGeom>
          <a:noFill/>
          <a:ln w="28575">
            <a:noFill/>
            <a:miter lim="800000"/>
            <a:headEnd/>
            <a:tailEnd/>
          </a:ln>
        </p:spPr>
        <p:txBody>
          <a:bodyPr wrap="none" lIns="90488" tIns="44450" rIns="90488" bIns="44450">
            <a:spAutoFit/>
          </a:bodyPr>
          <a:lstStyle/>
          <a:p>
            <a:r>
              <a:rPr lang="en-US"/>
              <a:t>Layer 3</a:t>
            </a:r>
          </a:p>
        </p:txBody>
      </p:sp>
      <p:sp>
        <p:nvSpPr>
          <p:cNvPr id="21534" name="Rectangle 25"/>
          <p:cNvSpPr>
            <a:spLocks noChangeArrowheads="1"/>
          </p:cNvSpPr>
          <p:nvPr/>
        </p:nvSpPr>
        <p:spPr bwMode="auto">
          <a:xfrm>
            <a:off x="1522413" y="4360863"/>
            <a:ext cx="800100" cy="301625"/>
          </a:xfrm>
          <a:prstGeom prst="rect">
            <a:avLst/>
          </a:prstGeom>
          <a:noFill/>
          <a:ln w="28575">
            <a:noFill/>
            <a:miter lim="800000"/>
            <a:headEnd/>
            <a:tailEnd/>
          </a:ln>
        </p:spPr>
        <p:txBody>
          <a:bodyPr wrap="none" lIns="90488" tIns="44450" rIns="90488" bIns="44450">
            <a:spAutoFit/>
          </a:bodyPr>
          <a:lstStyle/>
          <a:p>
            <a:r>
              <a:rPr lang="en-US"/>
              <a:t>Layer 2</a:t>
            </a:r>
          </a:p>
        </p:txBody>
      </p:sp>
      <p:sp>
        <p:nvSpPr>
          <p:cNvPr id="21535" name="Rectangle 26"/>
          <p:cNvSpPr>
            <a:spLocks noChangeArrowheads="1"/>
          </p:cNvSpPr>
          <p:nvPr/>
        </p:nvSpPr>
        <p:spPr bwMode="auto">
          <a:xfrm>
            <a:off x="1511300" y="4794250"/>
            <a:ext cx="801688" cy="301625"/>
          </a:xfrm>
          <a:prstGeom prst="rect">
            <a:avLst/>
          </a:prstGeom>
          <a:noFill/>
          <a:ln w="28575">
            <a:noFill/>
            <a:miter lim="800000"/>
            <a:headEnd/>
            <a:tailEnd/>
          </a:ln>
        </p:spPr>
        <p:txBody>
          <a:bodyPr wrap="none" lIns="90488" tIns="44450" rIns="90488" bIns="44450">
            <a:spAutoFit/>
          </a:bodyPr>
          <a:lstStyle/>
          <a:p>
            <a:r>
              <a:rPr lang="en-US"/>
              <a:t>Layer 1</a:t>
            </a:r>
          </a:p>
        </p:txBody>
      </p:sp>
      <p:sp>
        <p:nvSpPr>
          <p:cNvPr id="21536" name="Rectangle 27"/>
          <p:cNvSpPr>
            <a:spLocks noChangeArrowheads="1"/>
          </p:cNvSpPr>
          <p:nvPr/>
        </p:nvSpPr>
        <p:spPr bwMode="auto">
          <a:xfrm>
            <a:off x="1244600" y="3011488"/>
            <a:ext cx="1357313" cy="301625"/>
          </a:xfrm>
          <a:prstGeom prst="rect">
            <a:avLst/>
          </a:prstGeom>
          <a:noFill/>
          <a:ln w="28575">
            <a:noFill/>
            <a:miter lim="800000"/>
            <a:headEnd/>
            <a:tailEnd/>
          </a:ln>
        </p:spPr>
        <p:txBody>
          <a:bodyPr wrap="none" lIns="90488" tIns="44450" rIns="90488" bIns="44450">
            <a:spAutoFit/>
          </a:bodyPr>
          <a:lstStyle/>
          <a:p>
            <a:r>
              <a:rPr lang="en-US"/>
              <a:t>Host Program</a:t>
            </a:r>
          </a:p>
        </p:txBody>
      </p:sp>
      <p:grpSp>
        <p:nvGrpSpPr>
          <p:cNvPr id="21537" name="Group 40"/>
          <p:cNvGrpSpPr>
            <a:grpSpLocks/>
          </p:cNvGrpSpPr>
          <p:nvPr/>
        </p:nvGrpSpPr>
        <p:grpSpPr bwMode="auto">
          <a:xfrm>
            <a:off x="6364288" y="4376738"/>
            <a:ext cx="2017712" cy="307975"/>
            <a:chOff x="3844" y="2757"/>
            <a:chExt cx="1271" cy="194"/>
          </a:xfrm>
        </p:grpSpPr>
        <p:sp>
          <p:nvSpPr>
            <p:cNvPr id="21574" name="Rectangle 29"/>
            <p:cNvSpPr>
              <a:spLocks noChangeArrowheads="1"/>
            </p:cNvSpPr>
            <p:nvPr/>
          </p:nvSpPr>
          <p:spPr bwMode="auto">
            <a:xfrm>
              <a:off x="3844" y="2761"/>
              <a:ext cx="245" cy="190"/>
            </a:xfrm>
            <a:prstGeom prst="rect">
              <a:avLst/>
            </a:prstGeom>
            <a:noFill/>
            <a:ln w="9525">
              <a:noFill/>
              <a:miter lim="800000"/>
              <a:headEnd/>
              <a:tailEnd/>
            </a:ln>
          </p:spPr>
          <p:txBody>
            <a:bodyPr wrap="none" lIns="90488" tIns="44450" rIns="90488" bIns="44450">
              <a:spAutoFit/>
            </a:bodyPr>
            <a:lstStyle/>
            <a:p>
              <a:r>
                <a:rPr lang="en-US"/>
                <a:t>L2</a:t>
              </a:r>
            </a:p>
          </p:txBody>
        </p:sp>
        <p:sp>
          <p:nvSpPr>
            <p:cNvPr id="21575" name="Rectangle 30"/>
            <p:cNvSpPr>
              <a:spLocks noChangeArrowheads="1"/>
            </p:cNvSpPr>
            <p:nvPr/>
          </p:nvSpPr>
          <p:spPr bwMode="auto">
            <a:xfrm>
              <a:off x="3855" y="2759"/>
              <a:ext cx="223" cy="178"/>
            </a:xfrm>
            <a:prstGeom prst="rect">
              <a:avLst/>
            </a:prstGeom>
            <a:noFill/>
            <a:ln w="12700">
              <a:solidFill>
                <a:schemeClr val="tx1"/>
              </a:solidFill>
              <a:miter lim="800000"/>
              <a:headEnd/>
              <a:tailEnd/>
            </a:ln>
          </p:spPr>
          <p:txBody>
            <a:bodyPr wrap="none" anchor="ctr"/>
            <a:lstStyle/>
            <a:p>
              <a:endParaRPr lang="en-US"/>
            </a:p>
          </p:txBody>
        </p:sp>
        <p:grpSp>
          <p:nvGrpSpPr>
            <p:cNvPr id="21576" name="Group 39"/>
            <p:cNvGrpSpPr>
              <a:grpSpLocks/>
            </p:cNvGrpSpPr>
            <p:nvPr/>
          </p:nvGrpSpPr>
          <p:grpSpPr bwMode="auto">
            <a:xfrm>
              <a:off x="4065" y="2757"/>
              <a:ext cx="1050" cy="190"/>
              <a:chOff x="4065" y="2757"/>
              <a:chExt cx="1050" cy="190"/>
            </a:xfrm>
          </p:grpSpPr>
          <p:sp>
            <p:nvSpPr>
              <p:cNvPr id="21577" name="Rectangle 31"/>
              <p:cNvSpPr>
                <a:spLocks noChangeArrowheads="1"/>
              </p:cNvSpPr>
              <p:nvPr/>
            </p:nvSpPr>
            <p:spPr bwMode="auto">
              <a:xfrm>
                <a:off x="4065" y="2757"/>
                <a:ext cx="245" cy="190"/>
              </a:xfrm>
              <a:prstGeom prst="rect">
                <a:avLst/>
              </a:prstGeom>
              <a:noFill/>
              <a:ln w="9525">
                <a:noFill/>
                <a:miter lim="800000"/>
                <a:headEnd/>
                <a:tailEnd/>
              </a:ln>
            </p:spPr>
            <p:txBody>
              <a:bodyPr wrap="none" lIns="90488" tIns="44450" rIns="90488" bIns="44450">
                <a:spAutoFit/>
              </a:bodyPr>
              <a:lstStyle/>
              <a:p>
                <a:r>
                  <a:rPr lang="en-US"/>
                  <a:t>L3</a:t>
                </a:r>
              </a:p>
            </p:txBody>
          </p:sp>
          <p:sp>
            <p:nvSpPr>
              <p:cNvPr id="21578" name="Rectangle 32"/>
              <p:cNvSpPr>
                <a:spLocks noChangeArrowheads="1"/>
              </p:cNvSpPr>
              <p:nvPr/>
            </p:nvSpPr>
            <p:spPr bwMode="auto">
              <a:xfrm>
                <a:off x="4080" y="2759"/>
                <a:ext cx="223" cy="178"/>
              </a:xfrm>
              <a:prstGeom prst="rect">
                <a:avLst/>
              </a:prstGeom>
              <a:noFill/>
              <a:ln w="12700">
                <a:solidFill>
                  <a:schemeClr val="tx1"/>
                </a:solidFill>
                <a:miter lim="800000"/>
                <a:headEnd/>
                <a:tailEnd/>
              </a:ln>
            </p:spPr>
            <p:txBody>
              <a:bodyPr wrap="none" anchor="ctr"/>
              <a:lstStyle/>
              <a:p>
                <a:endParaRPr lang="en-US"/>
              </a:p>
            </p:txBody>
          </p:sp>
          <p:grpSp>
            <p:nvGrpSpPr>
              <p:cNvPr id="21579" name="Group 38"/>
              <p:cNvGrpSpPr>
                <a:grpSpLocks/>
              </p:cNvGrpSpPr>
              <p:nvPr/>
            </p:nvGrpSpPr>
            <p:grpSpPr bwMode="auto">
              <a:xfrm>
                <a:off x="4282" y="2757"/>
                <a:ext cx="833" cy="190"/>
                <a:chOff x="4282" y="2757"/>
                <a:chExt cx="833" cy="190"/>
              </a:xfrm>
            </p:grpSpPr>
            <p:sp>
              <p:nvSpPr>
                <p:cNvPr id="21580" name="Rectangle 33"/>
                <p:cNvSpPr>
                  <a:spLocks noChangeArrowheads="1"/>
                </p:cNvSpPr>
                <p:nvPr/>
              </p:nvSpPr>
              <p:spPr bwMode="auto">
                <a:xfrm>
                  <a:off x="4282" y="2757"/>
                  <a:ext cx="245" cy="190"/>
                </a:xfrm>
                <a:prstGeom prst="rect">
                  <a:avLst/>
                </a:prstGeom>
                <a:noFill/>
                <a:ln w="9525">
                  <a:noFill/>
                  <a:miter lim="800000"/>
                  <a:headEnd/>
                  <a:tailEnd/>
                </a:ln>
              </p:spPr>
              <p:txBody>
                <a:bodyPr wrap="none" lIns="90488" tIns="44450" rIns="90488" bIns="44450">
                  <a:spAutoFit/>
                </a:bodyPr>
                <a:lstStyle/>
                <a:p>
                  <a:r>
                    <a:rPr lang="en-US"/>
                    <a:t>L4</a:t>
                  </a:r>
                </a:p>
              </p:txBody>
            </p:sp>
            <p:sp>
              <p:nvSpPr>
                <p:cNvPr id="21581" name="Rectangle 34"/>
                <p:cNvSpPr>
                  <a:spLocks noChangeArrowheads="1"/>
                </p:cNvSpPr>
                <p:nvPr/>
              </p:nvSpPr>
              <p:spPr bwMode="auto">
                <a:xfrm>
                  <a:off x="4305" y="2759"/>
                  <a:ext cx="199" cy="178"/>
                </a:xfrm>
                <a:prstGeom prst="rect">
                  <a:avLst/>
                </a:prstGeom>
                <a:noFill/>
                <a:ln w="12700">
                  <a:solidFill>
                    <a:schemeClr val="tx1"/>
                  </a:solidFill>
                  <a:miter lim="800000"/>
                  <a:headEnd/>
                  <a:tailEnd/>
                </a:ln>
              </p:spPr>
              <p:txBody>
                <a:bodyPr wrap="none" anchor="ctr"/>
                <a:lstStyle/>
                <a:p>
                  <a:endParaRPr lang="en-US"/>
                </a:p>
              </p:txBody>
            </p:sp>
            <p:grpSp>
              <p:nvGrpSpPr>
                <p:cNvPr id="21582" name="Group 37"/>
                <p:cNvGrpSpPr>
                  <a:grpSpLocks/>
                </p:cNvGrpSpPr>
                <p:nvPr/>
              </p:nvGrpSpPr>
              <p:grpSpPr bwMode="auto">
                <a:xfrm>
                  <a:off x="4485" y="2757"/>
                  <a:ext cx="630" cy="190"/>
                  <a:chOff x="4485" y="2757"/>
                  <a:chExt cx="630" cy="190"/>
                </a:xfrm>
              </p:grpSpPr>
              <p:sp>
                <p:nvSpPr>
                  <p:cNvPr id="21583" name="Rectangle 35"/>
                  <p:cNvSpPr>
                    <a:spLocks noChangeArrowheads="1"/>
                  </p:cNvSpPr>
                  <p:nvPr/>
                </p:nvSpPr>
                <p:spPr bwMode="auto">
                  <a:xfrm>
                    <a:off x="4485" y="2757"/>
                    <a:ext cx="630" cy="190"/>
                  </a:xfrm>
                  <a:prstGeom prst="rect">
                    <a:avLst/>
                  </a:prstGeom>
                  <a:noFill/>
                  <a:ln w="9525">
                    <a:noFill/>
                    <a:miter lim="800000"/>
                    <a:headEnd/>
                    <a:tailEnd/>
                  </a:ln>
                </p:spPr>
                <p:txBody>
                  <a:bodyPr wrap="none" lIns="90488" tIns="44450" rIns="90488" bIns="44450">
                    <a:spAutoFit/>
                  </a:bodyPr>
                  <a:lstStyle/>
                  <a:p>
                    <a:r>
                      <a:rPr lang="en-US"/>
                      <a:t>Pgm Data</a:t>
                    </a:r>
                  </a:p>
                </p:txBody>
              </p:sp>
              <p:sp>
                <p:nvSpPr>
                  <p:cNvPr id="21584" name="Rectangle 36"/>
                  <p:cNvSpPr>
                    <a:spLocks noChangeArrowheads="1"/>
                  </p:cNvSpPr>
                  <p:nvPr/>
                </p:nvSpPr>
                <p:spPr bwMode="auto">
                  <a:xfrm>
                    <a:off x="4505" y="2759"/>
                    <a:ext cx="599" cy="178"/>
                  </a:xfrm>
                  <a:prstGeom prst="rect">
                    <a:avLst/>
                  </a:prstGeom>
                  <a:noFill/>
                  <a:ln w="12700">
                    <a:solidFill>
                      <a:schemeClr val="tx1"/>
                    </a:solidFill>
                    <a:miter lim="800000"/>
                    <a:headEnd/>
                    <a:tailEnd/>
                  </a:ln>
                </p:spPr>
                <p:txBody>
                  <a:bodyPr wrap="none" anchor="ctr"/>
                  <a:lstStyle/>
                  <a:p>
                    <a:endParaRPr lang="en-US"/>
                  </a:p>
                </p:txBody>
              </p:sp>
            </p:grpSp>
          </p:grpSp>
        </p:grpSp>
      </p:grpSp>
      <p:grpSp>
        <p:nvGrpSpPr>
          <p:cNvPr id="21538" name="Group 43"/>
          <p:cNvGrpSpPr>
            <a:grpSpLocks/>
          </p:cNvGrpSpPr>
          <p:nvPr/>
        </p:nvGrpSpPr>
        <p:grpSpPr bwMode="auto">
          <a:xfrm>
            <a:off x="7381875" y="2998788"/>
            <a:ext cx="1000125" cy="301625"/>
            <a:chOff x="4485" y="1889"/>
            <a:chExt cx="630" cy="190"/>
          </a:xfrm>
        </p:grpSpPr>
        <p:sp>
          <p:nvSpPr>
            <p:cNvPr id="21572" name="Rectangle 41"/>
            <p:cNvSpPr>
              <a:spLocks noChangeArrowheads="1"/>
            </p:cNvSpPr>
            <p:nvPr/>
          </p:nvSpPr>
          <p:spPr bwMode="auto">
            <a:xfrm>
              <a:off x="4485" y="1889"/>
              <a:ext cx="630" cy="190"/>
            </a:xfrm>
            <a:prstGeom prst="rect">
              <a:avLst/>
            </a:prstGeom>
            <a:noFill/>
            <a:ln w="9525">
              <a:noFill/>
              <a:miter lim="800000"/>
              <a:headEnd/>
              <a:tailEnd/>
            </a:ln>
          </p:spPr>
          <p:txBody>
            <a:bodyPr wrap="none" lIns="90488" tIns="44450" rIns="90488" bIns="44450">
              <a:spAutoFit/>
            </a:bodyPr>
            <a:lstStyle/>
            <a:p>
              <a:r>
                <a:rPr lang="en-US"/>
                <a:t>Pgm Data</a:t>
              </a:r>
            </a:p>
          </p:txBody>
        </p:sp>
        <p:sp>
          <p:nvSpPr>
            <p:cNvPr id="21573" name="Rectangle 42"/>
            <p:cNvSpPr>
              <a:spLocks noChangeArrowheads="1"/>
            </p:cNvSpPr>
            <p:nvPr/>
          </p:nvSpPr>
          <p:spPr bwMode="auto">
            <a:xfrm>
              <a:off x="4505" y="1891"/>
              <a:ext cx="599" cy="178"/>
            </a:xfrm>
            <a:prstGeom prst="rect">
              <a:avLst/>
            </a:prstGeom>
            <a:noFill/>
            <a:ln w="12700">
              <a:solidFill>
                <a:schemeClr val="tx1"/>
              </a:solidFill>
              <a:miter lim="800000"/>
              <a:headEnd/>
              <a:tailEnd/>
            </a:ln>
          </p:spPr>
          <p:txBody>
            <a:bodyPr wrap="none" anchor="ctr"/>
            <a:lstStyle/>
            <a:p>
              <a:endParaRPr lang="en-US"/>
            </a:p>
          </p:txBody>
        </p:sp>
      </p:grpSp>
      <p:grpSp>
        <p:nvGrpSpPr>
          <p:cNvPr id="21539" name="Group 52"/>
          <p:cNvGrpSpPr>
            <a:grpSpLocks/>
          </p:cNvGrpSpPr>
          <p:nvPr/>
        </p:nvGrpSpPr>
        <p:grpSpPr bwMode="auto">
          <a:xfrm>
            <a:off x="6715125" y="3921125"/>
            <a:ext cx="1666875" cy="301625"/>
            <a:chOff x="4065" y="2470"/>
            <a:chExt cx="1050" cy="190"/>
          </a:xfrm>
        </p:grpSpPr>
        <p:sp>
          <p:nvSpPr>
            <p:cNvPr id="21564" name="Rectangle 44"/>
            <p:cNvSpPr>
              <a:spLocks noChangeArrowheads="1"/>
            </p:cNvSpPr>
            <p:nvPr/>
          </p:nvSpPr>
          <p:spPr bwMode="auto">
            <a:xfrm>
              <a:off x="4065" y="2470"/>
              <a:ext cx="245" cy="190"/>
            </a:xfrm>
            <a:prstGeom prst="rect">
              <a:avLst/>
            </a:prstGeom>
            <a:noFill/>
            <a:ln w="9525">
              <a:noFill/>
              <a:miter lim="800000"/>
              <a:headEnd/>
              <a:tailEnd/>
            </a:ln>
          </p:spPr>
          <p:txBody>
            <a:bodyPr wrap="none" lIns="90488" tIns="44450" rIns="90488" bIns="44450">
              <a:spAutoFit/>
            </a:bodyPr>
            <a:lstStyle/>
            <a:p>
              <a:r>
                <a:rPr lang="en-US"/>
                <a:t>L3</a:t>
              </a:r>
            </a:p>
          </p:txBody>
        </p:sp>
        <p:sp>
          <p:nvSpPr>
            <p:cNvPr id="21565" name="Rectangle 45"/>
            <p:cNvSpPr>
              <a:spLocks noChangeArrowheads="1"/>
            </p:cNvSpPr>
            <p:nvPr/>
          </p:nvSpPr>
          <p:spPr bwMode="auto">
            <a:xfrm>
              <a:off x="4080" y="2472"/>
              <a:ext cx="223" cy="178"/>
            </a:xfrm>
            <a:prstGeom prst="rect">
              <a:avLst/>
            </a:prstGeom>
            <a:noFill/>
            <a:ln w="12700">
              <a:solidFill>
                <a:schemeClr val="tx1"/>
              </a:solidFill>
              <a:miter lim="800000"/>
              <a:headEnd/>
              <a:tailEnd/>
            </a:ln>
          </p:spPr>
          <p:txBody>
            <a:bodyPr wrap="none" anchor="ctr"/>
            <a:lstStyle/>
            <a:p>
              <a:endParaRPr lang="en-US"/>
            </a:p>
          </p:txBody>
        </p:sp>
        <p:grpSp>
          <p:nvGrpSpPr>
            <p:cNvPr id="21566" name="Group 51"/>
            <p:cNvGrpSpPr>
              <a:grpSpLocks/>
            </p:cNvGrpSpPr>
            <p:nvPr/>
          </p:nvGrpSpPr>
          <p:grpSpPr bwMode="auto">
            <a:xfrm>
              <a:off x="4282" y="2470"/>
              <a:ext cx="833" cy="190"/>
              <a:chOff x="4282" y="2470"/>
              <a:chExt cx="833" cy="190"/>
            </a:xfrm>
          </p:grpSpPr>
          <p:sp>
            <p:nvSpPr>
              <p:cNvPr id="21567" name="Rectangle 46"/>
              <p:cNvSpPr>
                <a:spLocks noChangeArrowheads="1"/>
              </p:cNvSpPr>
              <p:nvPr/>
            </p:nvSpPr>
            <p:spPr bwMode="auto">
              <a:xfrm>
                <a:off x="4282" y="2470"/>
                <a:ext cx="245" cy="190"/>
              </a:xfrm>
              <a:prstGeom prst="rect">
                <a:avLst/>
              </a:prstGeom>
              <a:noFill/>
              <a:ln w="9525">
                <a:noFill/>
                <a:miter lim="800000"/>
                <a:headEnd/>
                <a:tailEnd/>
              </a:ln>
            </p:spPr>
            <p:txBody>
              <a:bodyPr wrap="none" lIns="90488" tIns="44450" rIns="90488" bIns="44450">
                <a:spAutoFit/>
              </a:bodyPr>
              <a:lstStyle/>
              <a:p>
                <a:r>
                  <a:rPr lang="en-US"/>
                  <a:t>L4</a:t>
                </a:r>
              </a:p>
            </p:txBody>
          </p:sp>
          <p:sp>
            <p:nvSpPr>
              <p:cNvPr id="21568" name="Rectangle 47"/>
              <p:cNvSpPr>
                <a:spLocks noChangeArrowheads="1"/>
              </p:cNvSpPr>
              <p:nvPr/>
            </p:nvSpPr>
            <p:spPr bwMode="auto">
              <a:xfrm>
                <a:off x="4305" y="2472"/>
                <a:ext cx="199" cy="178"/>
              </a:xfrm>
              <a:prstGeom prst="rect">
                <a:avLst/>
              </a:prstGeom>
              <a:noFill/>
              <a:ln w="12700">
                <a:solidFill>
                  <a:schemeClr val="tx1"/>
                </a:solidFill>
                <a:miter lim="800000"/>
                <a:headEnd/>
                <a:tailEnd/>
              </a:ln>
            </p:spPr>
            <p:txBody>
              <a:bodyPr wrap="none" anchor="ctr"/>
              <a:lstStyle/>
              <a:p>
                <a:endParaRPr lang="en-US"/>
              </a:p>
            </p:txBody>
          </p:sp>
          <p:grpSp>
            <p:nvGrpSpPr>
              <p:cNvPr id="21569" name="Group 50"/>
              <p:cNvGrpSpPr>
                <a:grpSpLocks/>
              </p:cNvGrpSpPr>
              <p:nvPr/>
            </p:nvGrpSpPr>
            <p:grpSpPr bwMode="auto">
              <a:xfrm>
                <a:off x="4485" y="2470"/>
                <a:ext cx="630" cy="190"/>
                <a:chOff x="4485" y="2470"/>
                <a:chExt cx="630" cy="190"/>
              </a:xfrm>
            </p:grpSpPr>
            <p:sp>
              <p:nvSpPr>
                <p:cNvPr id="21570" name="Rectangle 48"/>
                <p:cNvSpPr>
                  <a:spLocks noChangeArrowheads="1"/>
                </p:cNvSpPr>
                <p:nvPr/>
              </p:nvSpPr>
              <p:spPr bwMode="auto">
                <a:xfrm>
                  <a:off x="4485" y="2470"/>
                  <a:ext cx="630" cy="190"/>
                </a:xfrm>
                <a:prstGeom prst="rect">
                  <a:avLst/>
                </a:prstGeom>
                <a:noFill/>
                <a:ln w="9525">
                  <a:noFill/>
                  <a:miter lim="800000"/>
                  <a:headEnd/>
                  <a:tailEnd/>
                </a:ln>
              </p:spPr>
              <p:txBody>
                <a:bodyPr wrap="none" lIns="90488" tIns="44450" rIns="90488" bIns="44450">
                  <a:spAutoFit/>
                </a:bodyPr>
                <a:lstStyle/>
                <a:p>
                  <a:r>
                    <a:rPr lang="en-US"/>
                    <a:t>Pgm Data</a:t>
                  </a:r>
                </a:p>
              </p:txBody>
            </p:sp>
            <p:sp>
              <p:nvSpPr>
                <p:cNvPr id="21571" name="Rectangle 49"/>
                <p:cNvSpPr>
                  <a:spLocks noChangeArrowheads="1"/>
                </p:cNvSpPr>
                <p:nvPr/>
              </p:nvSpPr>
              <p:spPr bwMode="auto">
                <a:xfrm>
                  <a:off x="4505" y="2472"/>
                  <a:ext cx="599" cy="178"/>
                </a:xfrm>
                <a:prstGeom prst="rect">
                  <a:avLst/>
                </a:prstGeom>
                <a:noFill/>
                <a:ln w="12700">
                  <a:solidFill>
                    <a:schemeClr val="tx1"/>
                  </a:solidFill>
                  <a:miter lim="800000"/>
                  <a:headEnd/>
                  <a:tailEnd/>
                </a:ln>
              </p:spPr>
              <p:txBody>
                <a:bodyPr wrap="none" anchor="ctr"/>
                <a:lstStyle/>
                <a:p>
                  <a:endParaRPr lang="en-US"/>
                </a:p>
              </p:txBody>
            </p:sp>
          </p:grpSp>
        </p:grpSp>
      </p:grpSp>
      <p:grpSp>
        <p:nvGrpSpPr>
          <p:cNvPr id="21540" name="Group 58"/>
          <p:cNvGrpSpPr>
            <a:grpSpLocks/>
          </p:cNvGrpSpPr>
          <p:nvPr/>
        </p:nvGrpSpPr>
        <p:grpSpPr bwMode="auto">
          <a:xfrm>
            <a:off x="7061200" y="3460750"/>
            <a:ext cx="1320800" cy="301625"/>
            <a:chOff x="4282" y="2180"/>
            <a:chExt cx="833" cy="190"/>
          </a:xfrm>
        </p:grpSpPr>
        <p:sp>
          <p:nvSpPr>
            <p:cNvPr id="21559" name="Rectangle 53"/>
            <p:cNvSpPr>
              <a:spLocks noChangeArrowheads="1"/>
            </p:cNvSpPr>
            <p:nvPr/>
          </p:nvSpPr>
          <p:spPr bwMode="auto">
            <a:xfrm>
              <a:off x="4282" y="2180"/>
              <a:ext cx="245" cy="190"/>
            </a:xfrm>
            <a:prstGeom prst="rect">
              <a:avLst/>
            </a:prstGeom>
            <a:noFill/>
            <a:ln w="9525">
              <a:noFill/>
              <a:miter lim="800000"/>
              <a:headEnd/>
              <a:tailEnd/>
            </a:ln>
          </p:spPr>
          <p:txBody>
            <a:bodyPr wrap="none" lIns="90488" tIns="44450" rIns="90488" bIns="44450">
              <a:spAutoFit/>
            </a:bodyPr>
            <a:lstStyle/>
            <a:p>
              <a:r>
                <a:rPr lang="en-US"/>
                <a:t>L4</a:t>
              </a:r>
            </a:p>
          </p:txBody>
        </p:sp>
        <p:sp>
          <p:nvSpPr>
            <p:cNvPr id="21560" name="Rectangle 54"/>
            <p:cNvSpPr>
              <a:spLocks noChangeArrowheads="1"/>
            </p:cNvSpPr>
            <p:nvPr/>
          </p:nvSpPr>
          <p:spPr bwMode="auto">
            <a:xfrm>
              <a:off x="4305" y="2182"/>
              <a:ext cx="199" cy="178"/>
            </a:xfrm>
            <a:prstGeom prst="rect">
              <a:avLst/>
            </a:prstGeom>
            <a:noFill/>
            <a:ln w="12700">
              <a:solidFill>
                <a:schemeClr val="tx1"/>
              </a:solidFill>
              <a:miter lim="800000"/>
              <a:headEnd/>
              <a:tailEnd/>
            </a:ln>
          </p:spPr>
          <p:txBody>
            <a:bodyPr wrap="none" anchor="ctr"/>
            <a:lstStyle/>
            <a:p>
              <a:endParaRPr lang="en-US"/>
            </a:p>
          </p:txBody>
        </p:sp>
        <p:grpSp>
          <p:nvGrpSpPr>
            <p:cNvPr id="21561" name="Group 57"/>
            <p:cNvGrpSpPr>
              <a:grpSpLocks/>
            </p:cNvGrpSpPr>
            <p:nvPr/>
          </p:nvGrpSpPr>
          <p:grpSpPr bwMode="auto">
            <a:xfrm>
              <a:off x="4485" y="2180"/>
              <a:ext cx="630" cy="190"/>
              <a:chOff x="4485" y="2180"/>
              <a:chExt cx="630" cy="190"/>
            </a:xfrm>
          </p:grpSpPr>
          <p:sp>
            <p:nvSpPr>
              <p:cNvPr id="21562" name="Rectangle 55"/>
              <p:cNvSpPr>
                <a:spLocks noChangeArrowheads="1"/>
              </p:cNvSpPr>
              <p:nvPr/>
            </p:nvSpPr>
            <p:spPr bwMode="auto">
              <a:xfrm>
                <a:off x="4485" y="2180"/>
                <a:ext cx="630" cy="190"/>
              </a:xfrm>
              <a:prstGeom prst="rect">
                <a:avLst/>
              </a:prstGeom>
              <a:noFill/>
              <a:ln w="9525">
                <a:noFill/>
                <a:miter lim="800000"/>
                <a:headEnd/>
                <a:tailEnd/>
              </a:ln>
            </p:spPr>
            <p:txBody>
              <a:bodyPr wrap="none" lIns="90488" tIns="44450" rIns="90488" bIns="44450">
                <a:spAutoFit/>
              </a:bodyPr>
              <a:lstStyle/>
              <a:p>
                <a:r>
                  <a:rPr lang="en-US"/>
                  <a:t>Pgm Data</a:t>
                </a:r>
              </a:p>
            </p:txBody>
          </p:sp>
          <p:sp>
            <p:nvSpPr>
              <p:cNvPr id="21563" name="Rectangle 56"/>
              <p:cNvSpPr>
                <a:spLocks noChangeArrowheads="1"/>
              </p:cNvSpPr>
              <p:nvPr/>
            </p:nvSpPr>
            <p:spPr bwMode="auto">
              <a:xfrm>
                <a:off x="4505" y="2182"/>
                <a:ext cx="599" cy="178"/>
              </a:xfrm>
              <a:prstGeom prst="rect">
                <a:avLst/>
              </a:prstGeom>
              <a:noFill/>
              <a:ln w="12700">
                <a:solidFill>
                  <a:schemeClr val="tx1"/>
                </a:solidFill>
                <a:miter lim="800000"/>
                <a:headEnd/>
                <a:tailEnd/>
              </a:ln>
            </p:spPr>
            <p:txBody>
              <a:bodyPr wrap="none" anchor="ctr"/>
              <a:lstStyle/>
              <a:p>
                <a:endParaRPr lang="en-US"/>
              </a:p>
            </p:txBody>
          </p:sp>
        </p:grpSp>
      </p:grpSp>
      <p:sp>
        <p:nvSpPr>
          <p:cNvPr id="21541" name="Freeform 59"/>
          <p:cNvSpPr>
            <a:spLocks/>
          </p:cNvSpPr>
          <p:nvPr/>
        </p:nvSpPr>
        <p:spPr bwMode="auto">
          <a:xfrm>
            <a:off x="2235200" y="5356225"/>
            <a:ext cx="319088" cy="406400"/>
          </a:xfrm>
          <a:custGeom>
            <a:avLst/>
            <a:gdLst>
              <a:gd name="T0" fmla="*/ 0 w 201"/>
              <a:gd name="T1" fmla="*/ 0 h 256"/>
              <a:gd name="T2" fmla="*/ 115888 w 201"/>
              <a:gd name="T3" fmla="*/ 260350 h 256"/>
              <a:gd name="T4" fmla="*/ 319088 w 201"/>
              <a:gd name="T5" fmla="*/ 406400 h 256"/>
              <a:gd name="T6" fmla="*/ 0 60000 65536"/>
              <a:gd name="T7" fmla="*/ 0 60000 65536"/>
              <a:gd name="T8" fmla="*/ 0 60000 65536"/>
              <a:gd name="T9" fmla="*/ 0 w 201"/>
              <a:gd name="T10" fmla="*/ 0 h 256"/>
              <a:gd name="T11" fmla="*/ 201 w 201"/>
              <a:gd name="T12" fmla="*/ 256 h 256"/>
            </a:gdLst>
            <a:ahLst/>
            <a:cxnLst>
              <a:cxn ang="T6">
                <a:pos x="T0" y="T1"/>
              </a:cxn>
              <a:cxn ang="T7">
                <a:pos x="T2" y="T3"/>
              </a:cxn>
              <a:cxn ang="T8">
                <a:pos x="T4" y="T5"/>
              </a:cxn>
            </a:cxnLst>
            <a:rect l="T9" t="T10" r="T11" b="T12"/>
            <a:pathLst>
              <a:path w="201" h="256">
                <a:moveTo>
                  <a:pt x="0" y="0"/>
                </a:moveTo>
                <a:cubicBezTo>
                  <a:pt x="10" y="79"/>
                  <a:pt x="9" y="121"/>
                  <a:pt x="73" y="164"/>
                </a:cubicBezTo>
                <a:cubicBezTo>
                  <a:pt x="92" y="224"/>
                  <a:pt x="136" y="256"/>
                  <a:pt x="201" y="256"/>
                </a:cubicBezTo>
              </a:path>
            </a:pathLst>
          </a:custGeom>
          <a:noFill/>
          <a:ln w="9525">
            <a:solidFill>
              <a:schemeClr val="tx1"/>
            </a:solidFill>
            <a:round/>
            <a:headEnd type="none" w="sm" len="sm"/>
            <a:tailEnd type="triangle" w="med" len="med"/>
          </a:ln>
        </p:spPr>
        <p:txBody>
          <a:bodyPr/>
          <a:lstStyle/>
          <a:p>
            <a:endParaRPr lang="en-US"/>
          </a:p>
        </p:txBody>
      </p:sp>
      <p:sp>
        <p:nvSpPr>
          <p:cNvPr id="21542" name="Text Box 60"/>
          <p:cNvSpPr txBox="1">
            <a:spLocks noChangeArrowheads="1"/>
          </p:cNvSpPr>
          <p:nvPr/>
        </p:nvSpPr>
        <p:spPr bwMode="auto">
          <a:xfrm>
            <a:off x="1143000" y="5486400"/>
            <a:ext cx="1206500" cy="304800"/>
          </a:xfrm>
          <a:prstGeom prst="rect">
            <a:avLst/>
          </a:prstGeom>
          <a:noFill/>
          <a:ln w="9525">
            <a:noFill/>
            <a:miter lim="800000"/>
            <a:headEnd type="none" w="sm" len="sm"/>
            <a:tailEnd type="none" w="sm" len="sm"/>
          </a:ln>
        </p:spPr>
        <p:txBody>
          <a:bodyPr wrap="none">
            <a:spAutoFit/>
          </a:bodyPr>
          <a:lstStyle/>
          <a:p>
            <a:r>
              <a:rPr lang="en-US"/>
              <a:t>encapsulate</a:t>
            </a:r>
          </a:p>
        </p:txBody>
      </p:sp>
      <p:sp>
        <p:nvSpPr>
          <p:cNvPr id="21543" name="Freeform 61"/>
          <p:cNvSpPr>
            <a:spLocks/>
          </p:cNvSpPr>
          <p:nvPr/>
        </p:nvSpPr>
        <p:spPr bwMode="auto">
          <a:xfrm>
            <a:off x="3948113" y="5297488"/>
            <a:ext cx="174625" cy="363537"/>
          </a:xfrm>
          <a:custGeom>
            <a:avLst/>
            <a:gdLst>
              <a:gd name="T0" fmla="*/ 0 w 110"/>
              <a:gd name="T1" fmla="*/ 363537 h 229"/>
              <a:gd name="T2" fmla="*/ 73025 w 110"/>
              <a:gd name="T3" fmla="*/ 304800 h 229"/>
              <a:gd name="T4" fmla="*/ 87313 w 110"/>
              <a:gd name="T5" fmla="*/ 247650 h 229"/>
              <a:gd name="T6" fmla="*/ 174625 w 110"/>
              <a:gd name="T7" fmla="*/ 0 h 229"/>
              <a:gd name="T8" fmla="*/ 0 60000 65536"/>
              <a:gd name="T9" fmla="*/ 0 60000 65536"/>
              <a:gd name="T10" fmla="*/ 0 60000 65536"/>
              <a:gd name="T11" fmla="*/ 0 60000 65536"/>
              <a:gd name="T12" fmla="*/ 0 w 110"/>
              <a:gd name="T13" fmla="*/ 0 h 229"/>
              <a:gd name="T14" fmla="*/ 110 w 110"/>
              <a:gd name="T15" fmla="*/ 229 h 229"/>
            </a:gdLst>
            <a:ahLst/>
            <a:cxnLst>
              <a:cxn ang="T8">
                <a:pos x="T0" y="T1"/>
              </a:cxn>
              <a:cxn ang="T9">
                <a:pos x="T2" y="T3"/>
              </a:cxn>
              <a:cxn ang="T10">
                <a:pos x="T4" y="T5"/>
              </a:cxn>
              <a:cxn ang="T11">
                <a:pos x="T6" y="T7"/>
              </a:cxn>
            </a:cxnLst>
            <a:rect l="T12" t="T13" r="T14" b="T15"/>
            <a:pathLst>
              <a:path w="110" h="229">
                <a:moveTo>
                  <a:pt x="0" y="229"/>
                </a:moveTo>
                <a:cubicBezTo>
                  <a:pt x="7" y="224"/>
                  <a:pt x="41" y="202"/>
                  <a:pt x="46" y="192"/>
                </a:cubicBezTo>
                <a:cubicBezTo>
                  <a:pt x="52" y="181"/>
                  <a:pt x="51" y="168"/>
                  <a:pt x="55" y="156"/>
                </a:cubicBezTo>
                <a:cubicBezTo>
                  <a:pt x="70" y="105"/>
                  <a:pt x="84" y="47"/>
                  <a:pt x="110" y="0"/>
                </a:cubicBezTo>
              </a:path>
            </a:pathLst>
          </a:custGeom>
          <a:noFill/>
          <a:ln w="9525">
            <a:solidFill>
              <a:schemeClr val="tx1"/>
            </a:solidFill>
            <a:round/>
            <a:headEnd type="none" w="sm" len="sm"/>
            <a:tailEnd type="triangle" w="med" len="med"/>
          </a:ln>
        </p:spPr>
        <p:txBody>
          <a:bodyPr/>
          <a:lstStyle/>
          <a:p>
            <a:endParaRPr lang="en-US"/>
          </a:p>
        </p:txBody>
      </p:sp>
      <p:sp>
        <p:nvSpPr>
          <p:cNvPr id="21544" name="Text Box 62"/>
          <p:cNvSpPr txBox="1">
            <a:spLocks noChangeArrowheads="1"/>
          </p:cNvSpPr>
          <p:nvPr/>
        </p:nvSpPr>
        <p:spPr bwMode="auto">
          <a:xfrm>
            <a:off x="4114800" y="5486400"/>
            <a:ext cx="1206500" cy="304800"/>
          </a:xfrm>
          <a:prstGeom prst="rect">
            <a:avLst/>
          </a:prstGeom>
          <a:noFill/>
          <a:ln w="9525">
            <a:noFill/>
            <a:miter lim="800000"/>
            <a:headEnd type="none" w="sm" len="sm"/>
            <a:tailEnd type="none" w="sm" len="sm"/>
          </a:ln>
        </p:spPr>
        <p:txBody>
          <a:bodyPr wrap="none">
            <a:spAutoFit/>
          </a:bodyPr>
          <a:lstStyle/>
          <a:p>
            <a:r>
              <a:rPr lang="en-US"/>
              <a:t>decapsulate</a:t>
            </a:r>
          </a:p>
        </p:txBody>
      </p:sp>
      <p:grpSp>
        <p:nvGrpSpPr>
          <p:cNvPr id="21545" name="Group 1075"/>
          <p:cNvGrpSpPr>
            <a:grpSpLocks/>
          </p:cNvGrpSpPr>
          <p:nvPr/>
        </p:nvGrpSpPr>
        <p:grpSpPr bwMode="auto">
          <a:xfrm>
            <a:off x="6357938" y="4800600"/>
            <a:ext cx="2017712" cy="307975"/>
            <a:chOff x="3844" y="2757"/>
            <a:chExt cx="1271" cy="194"/>
          </a:xfrm>
        </p:grpSpPr>
        <p:sp>
          <p:nvSpPr>
            <p:cNvPr id="21548" name="Rectangle 1076"/>
            <p:cNvSpPr>
              <a:spLocks noChangeArrowheads="1"/>
            </p:cNvSpPr>
            <p:nvPr/>
          </p:nvSpPr>
          <p:spPr bwMode="auto">
            <a:xfrm>
              <a:off x="3844" y="2761"/>
              <a:ext cx="245" cy="190"/>
            </a:xfrm>
            <a:prstGeom prst="rect">
              <a:avLst/>
            </a:prstGeom>
            <a:noFill/>
            <a:ln w="9525">
              <a:noFill/>
              <a:miter lim="800000"/>
              <a:headEnd/>
              <a:tailEnd/>
            </a:ln>
          </p:spPr>
          <p:txBody>
            <a:bodyPr wrap="none" lIns="90488" tIns="44450" rIns="90488" bIns="44450">
              <a:spAutoFit/>
            </a:bodyPr>
            <a:lstStyle/>
            <a:p>
              <a:r>
                <a:rPr lang="en-US"/>
                <a:t>L2</a:t>
              </a:r>
            </a:p>
          </p:txBody>
        </p:sp>
        <p:sp>
          <p:nvSpPr>
            <p:cNvPr id="21549" name="Rectangle 1077"/>
            <p:cNvSpPr>
              <a:spLocks noChangeArrowheads="1"/>
            </p:cNvSpPr>
            <p:nvPr/>
          </p:nvSpPr>
          <p:spPr bwMode="auto">
            <a:xfrm>
              <a:off x="3855" y="2759"/>
              <a:ext cx="223" cy="178"/>
            </a:xfrm>
            <a:prstGeom prst="rect">
              <a:avLst/>
            </a:prstGeom>
            <a:noFill/>
            <a:ln w="12700">
              <a:solidFill>
                <a:schemeClr val="tx1"/>
              </a:solidFill>
              <a:miter lim="800000"/>
              <a:headEnd/>
              <a:tailEnd/>
            </a:ln>
          </p:spPr>
          <p:txBody>
            <a:bodyPr wrap="none" anchor="ctr"/>
            <a:lstStyle/>
            <a:p>
              <a:endParaRPr lang="en-US"/>
            </a:p>
          </p:txBody>
        </p:sp>
        <p:grpSp>
          <p:nvGrpSpPr>
            <p:cNvPr id="21550" name="Group 1078"/>
            <p:cNvGrpSpPr>
              <a:grpSpLocks/>
            </p:cNvGrpSpPr>
            <p:nvPr/>
          </p:nvGrpSpPr>
          <p:grpSpPr bwMode="auto">
            <a:xfrm>
              <a:off x="4065" y="2757"/>
              <a:ext cx="1050" cy="190"/>
              <a:chOff x="4065" y="2757"/>
              <a:chExt cx="1050" cy="190"/>
            </a:xfrm>
          </p:grpSpPr>
          <p:sp>
            <p:nvSpPr>
              <p:cNvPr id="21551" name="Rectangle 1079"/>
              <p:cNvSpPr>
                <a:spLocks noChangeArrowheads="1"/>
              </p:cNvSpPr>
              <p:nvPr/>
            </p:nvSpPr>
            <p:spPr bwMode="auto">
              <a:xfrm>
                <a:off x="4065" y="2757"/>
                <a:ext cx="245" cy="190"/>
              </a:xfrm>
              <a:prstGeom prst="rect">
                <a:avLst/>
              </a:prstGeom>
              <a:noFill/>
              <a:ln w="9525">
                <a:noFill/>
                <a:miter lim="800000"/>
                <a:headEnd/>
                <a:tailEnd/>
              </a:ln>
            </p:spPr>
            <p:txBody>
              <a:bodyPr wrap="none" lIns="90488" tIns="44450" rIns="90488" bIns="44450">
                <a:spAutoFit/>
              </a:bodyPr>
              <a:lstStyle/>
              <a:p>
                <a:r>
                  <a:rPr lang="en-US"/>
                  <a:t>L3</a:t>
                </a:r>
              </a:p>
            </p:txBody>
          </p:sp>
          <p:sp>
            <p:nvSpPr>
              <p:cNvPr id="21552" name="Rectangle 1080"/>
              <p:cNvSpPr>
                <a:spLocks noChangeArrowheads="1"/>
              </p:cNvSpPr>
              <p:nvPr/>
            </p:nvSpPr>
            <p:spPr bwMode="auto">
              <a:xfrm>
                <a:off x="4080" y="2759"/>
                <a:ext cx="223" cy="178"/>
              </a:xfrm>
              <a:prstGeom prst="rect">
                <a:avLst/>
              </a:prstGeom>
              <a:noFill/>
              <a:ln w="12700">
                <a:solidFill>
                  <a:schemeClr val="tx1"/>
                </a:solidFill>
                <a:miter lim="800000"/>
                <a:headEnd/>
                <a:tailEnd/>
              </a:ln>
            </p:spPr>
            <p:txBody>
              <a:bodyPr wrap="none" anchor="ctr"/>
              <a:lstStyle/>
              <a:p>
                <a:endParaRPr lang="en-US"/>
              </a:p>
            </p:txBody>
          </p:sp>
          <p:grpSp>
            <p:nvGrpSpPr>
              <p:cNvPr id="21553" name="Group 1081"/>
              <p:cNvGrpSpPr>
                <a:grpSpLocks/>
              </p:cNvGrpSpPr>
              <p:nvPr/>
            </p:nvGrpSpPr>
            <p:grpSpPr bwMode="auto">
              <a:xfrm>
                <a:off x="4282" y="2757"/>
                <a:ext cx="833" cy="190"/>
                <a:chOff x="4282" y="2757"/>
                <a:chExt cx="833" cy="190"/>
              </a:xfrm>
            </p:grpSpPr>
            <p:sp>
              <p:nvSpPr>
                <p:cNvPr id="21554" name="Rectangle 1082"/>
                <p:cNvSpPr>
                  <a:spLocks noChangeArrowheads="1"/>
                </p:cNvSpPr>
                <p:nvPr/>
              </p:nvSpPr>
              <p:spPr bwMode="auto">
                <a:xfrm>
                  <a:off x="4282" y="2757"/>
                  <a:ext cx="245" cy="190"/>
                </a:xfrm>
                <a:prstGeom prst="rect">
                  <a:avLst/>
                </a:prstGeom>
                <a:noFill/>
                <a:ln w="9525">
                  <a:noFill/>
                  <a:miter lim="800000"/>
                  <a:headEnd/>
                  <a:tailEnd/>
                </a:ln>
              </p:spPr>
              <p:txBody>
                <a:bodyPr wrap="none" lIns="90488" tIns="44450" rIns="90488" bIns="44450">
                  <a:spAutoFit/>
                </a:bodyPr>
                <a:lstStyle/>
                <a:p>
                  <a:r>
                    <a:rPr lang="en-US"/>
                    <a:t>L4</a:t>
                  </a:r>
                </a:p>
              </p:txBody>
            </p:sp>
            <p:sp>
              <p:nvSpPr>
                <p:cNvPr id="21555" name="Rectangle 1083"/>
                <p:cNvSpPr>
                  <a:spLocks noChangeArrowheads="1"/>
                </p:cNvSpPr>
                <p:nvPr/>
              </p:nvSpPr>
              <p:spPr bwMode="auto">
                <a:xfrm>
                  <a:off x="4305" y="2759"/>
                  <a:ext cx="199" cy="178"/>
                </a:xfrm>
                <a:prstGeom prst="rect">
                  <a:avLst/>
                </a:prstGeom>
                <a:noFill/>
                <a:ln w="12700">
                  <a:solidFill>
                    <a:schemeClr val="tx1"/>
                  </a:solidFill>
                  <a:miter lim="800000"/>
                  <a:headEnd/>
                  <a:tailEnd/>
                </a:ln>
              </p:spPr>
              <p:txBody>
                <a:bodyPr wrap="none" anchor="ctr"/>
                <a:lstStyle/>
                <a:p>
                  <a:endParaRPr lang="en-US"/>
                </a:p>
              </p:txBody>
            </p:sp>
            <p:grpSp>
              <p:nvGrpSpPr>
                <p:cNvPr id="21556" name="Group 1084"/>
                <p:cNvGrpSpPr>
                  <a:grpSpLocks/>
                </p:cNvGrpSpPr>
                <p:nvPr/>
              </p:nvGrpSpPr>
              <p:grpSpPr bwMode="auto">
                <a:xfrm>
                  <a:off x="4485" y="2757"/>
                  <a:ext cx="630" cy="190"/>
                  <a:chOff x="4485" y="2757"/>
                  <a:chExt cx="630" cy="190"/>
                </a:xfrm>
              </p:grpSpPr>
              <p:sp>
                <p:nvSpPr>
                  <p:cNvPr id="21557" name="Rectangle 1085"/>
                  <p:cNvSpPr>
                    <a:spLocks noChangeArrowheads="1"/>
                  </p:cNvSpPr>
                  <p:nvPr/>
                </p:nvSpPr>
                <p:spPr bwMode="auto">
                  <a:xfrm>
                    <a:off x="4485" y="2757"/>
                    <a:ext cx="630" cy="190"/>
                  </a:xfrm>
                  <a:prstGeom prst="rect">
                    <a:avLst/>
                  </a:prstGeom>
                  <a:noFill/>
                  <a:ln w="9525">
                    <a:noFill/>
                    <a:miter lim="800000"/>
                    <a:headEnd/>
                    <a:tailEnd/>
                  </a:ln>
                </p:spPr>
                <p:txBody>
                  <a:bodyPr wrap="none" lIns="90488" tIns="44450" rIns="90488" bIns="44450">
                    <a:spAutoFit/>
                  </a:bodyPr>
                  <a:lstStyle/>
                  <a:p>
                    <a:r>
                      <a:rPr lang="en-US"/>
                      <a:t>Pgm Data</a:t>
                    </a:r>
                  </a:p>
                </p:txBody>
              </p:sp>
              <p:sp>
                <p:nvSpPr>
                  <p:cNvPr id="21558" name="Rectangle 1086"/>
                  <p:cNvSpPr>
                    <a:spLocks noChangeArrowheads="1"/>
                  </p:cNvSpPr>
                  <p:nvPr/>
                </p:nvSpPr>
                <p:spPr bwMode="auto">
                  <a:xfrm>
                    <a:off x="4505" y="2759"/>
                    <a:ext cx="599" cy="178"/>
                  </a:xfrm>
                  <a:prstGeom prst="rect">
                    <a:avLst/>
                  </a:prstGeom>
                  <a:noFill/>
                  <a:ln w="12700">
                    <a:solidFill>
                      <a:schemeClr val="tx1"/>
                    </a:solidFill>
                    <a:miter lim="800000"/>
                    <a:headEnd/>
                    <a:tailEnd/>
                  </a:ln>
                </p:spPr>
                <p:txBody>
                  <a:bodyPr wrap="none" anchor="ctr"/>
                  <a:lstStyle/>
                  <a:p>
                    <a:endParaRPr lang="en-US"/>
                  </a:p>
                </p:txBody>
              </p:sp>
            </p:grpSp>
          </p:grpSp>
        </p:grpSp>
      </p:grpSp>
      <p:sp>
        <p:nvSpPr>
          <p:cNvPr id="21546" name="Rectangle 1089"/>
          <p:cNvSpPr>
            <a:spLocks noChangeArrowheads="1"/>
          </p:cNvSpPr>
          <p:nvPr/>
        </p:nvSpPr>
        <p:spPr bwMode="auto">
          <a:xfrm>
            <a:off x="6053138" y="4803775"/>
            <a:ext cx="387350" cy="301625"/>
          </a:xfrm>
          <a:prstGeom prst="rect">
            <a:avLst/>
          </a:prstGeom>
          <a:noFill/>
          <a:ln w="9525">
            <a:noFill/>
            <a:miter lim="800000"/>
            <a:headEnd/>
            <a:tailEnd/>
          </a:ln>
        </p:spPr>
        <p:txBody>
          <a:bodyPr wrap="none" lIns="90488" tIns="44450" rIns="90488" bIns="44450">
            <a:spAutoFit/>
          </a:bodyPr>
          <a:lstStyle/>
          <a:p>
            <a:r>
              <a:rPr lang="en-US"/>
              <a:t>L1</a:t>
            </a:r>
          </a:p>
        </p:txBody>
      </p:sp>
      <p:sp>
        <p:nvSpPr>
          <p:cNvPr id="21547" name="Rectangle 1090"/>
          <p:cNvSpPr>
            <a:spLocks noChangeArrowheads="1"/>
          </p:cNvSpPr>
          <p:nvPr/>
        </p:nvSpPr>
        <p:spPr bwMode="auto">
          <a:xfrm>
            <a:off x="6059488" y="4803775"/>
            <a:ext cx="315912" cy="282575"/>
          </a:xfrm>
          <a:prstGeom prst="rect">
            <a:avLst/>
          </a:prstGeom>
          <a:no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6"/>
          <p:cNvSpPr>
            <a:spLocks noChangeArrowheads="1"/>
          </p:cNvSpPr>
          <p:nvPr/>
        </p:nvSpPr>
        <p:spPr bwMode="auto">
          <a:xfrm>
            <a:off x="838200" y="2438400"/>
            <a:ext cx="1752600" cy="457200"/>
          </a:xfrm>
          <a:prstGeom prst="rect">
            <a:avLst/>
          </a:prstGeom>
          <a:solidFill>
            <a:schemeClr val="accent2"/>
          </a:solidFill>
          <a:ln w="9525">
            <a:noFill/>
            <a:miter lim="800000"/>
            <a:headEnd type="none" w="sm" len="sm"/>
            <a:tailEnd type="none" w="sm" len="sm"/>
          </a:ln>
        </p:spPr>
        <p:txBody>
          <a:bodyPr wrap="none" anchor="ctr"/>
          <a:lstStyle/>
          <a:p>
            <a:endParaRPr lang="en-US"/>
          </a:p>
        </p:txBody>
      </p:sp>
      <p:sp>
        <p:nvSpPr>
          <p:cNvPr id="22531"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Data Protocols =&gt;Internet Protocol (IP)</a:t>
            </a:r>
          </a:p>
        </p:txBody>
      </p:sp>
      <p:sp>
        <p:nvSpPr>
          <p:cNvPr id="22532" name="Rectangle 5"/>
          <p:cNvSpPr>
            <a:spLocks noGrp="1" noChangeArrowheads="1"/>
          </p:cNvSpPr>
          <p:nvPr>
            <p:ph type="body" idx="1"/>
          </p:nvPr>
        </p:nvSpPr>
        <p:spPr>
          <a:xfrm>
            <a:off x="152400" y="762000"/>
            <a:ext cx="8796338" cy="4864100"/>
          </a:xfrm>
          <a:noFill/>
        </p:spPr>
        <p:txBody>
          <a:bodyPr/>
          <a:lstStyle/>
          <a:p>
            <a:pPr>
              <a:lnSpc>
                <a:spcPct val="89000"/>
              </a:lnSpc>
              <a:spcAft>
                <a:spcPct val="100000"/>
              </a:spcAft>
            </a:pPr>
            <a:r>
              <a:rPr lang="en-US" sz="1600" u="sng" smtClean="0"/>
              <a:t>Purpose</a:t>
            </a:r>
            <a:endParaRPr lang="en-US" sz="1600" smtClean="0"/>
          </a:p>
          <a:p>
            <a:pPr lvl="1">
              <a:lnSpc>
                <a:spcPct val="89000"/>
              </a:lnSpc>
              <a:buClr>
                <a:srgbClr val="EF9100"/>
              </a:buClr>
            </a:pPr>
            <a:r>
              <a:rPr lang="en-US" sz="1600" smtClean="0"/>
              <a:t>global data addressability</a:t>
            </a:r>
          </a:p>
          <a:p>
            <a:pPr lvl="1">
              <a:lnSpc>
                <a:spcPct val="89000"/>
              </a:lnSpc>
              <a:buClr>
                <a:srgbClr val="EF9100"/>
              </a:buClr>
            </a:pPr>
            <a:r>
              <a:rPr lang="en-US" sz="1600" smtClean="0"/>
              <a:t>network-type independence</a:t>
            </a:r>
          </a:p>
          <a:p>
            <a:pPr lvl="2">
              <a:lnSpc>
                <a:spcPct val="89000"/>
              </a:lnSpc>
              <a:buClr>
                <a:srgbClr val="EF9100"/>
              </a:buClr>
            </a:pPr>
            <a:r>
              <a:rPr lang="en-US" sz="1600" smtClean="0"/>
              <a:t>ethernet to frame relay</a:t>
            </a:r>
          </a:p>
          <a:p>
            <a:pPr lvl="2">
              <a:lnSpc>
                <a:spcPct val="89000"/>
              </a:lnSpc>
              <a:buClr>
                <a:srgbClr val="EF9100"/>
              </a:buClr>
            </a:pPr>
            <a:r>
              <a:rPr lang="en-US" sz="1600" smtClean="0"/>
              <a:t>leased-line to ATM</a:t>
            </a:r>
          </a:p>
        </p:txBody>
      </p:sp>
      <p:sp>
        <p:nvSpPr>
          <p:cNvPr id="22533" name="Rectangle 8"/>
          <p:cNvSpPr>
            <a:spLocks noChangeArrowheads="1"/>
          </p:cNvSpPr>
          <p:nvPr/>
        </p:nvSpPr>
        <p:spPr bwMode="gray">
          <a:xfrm>
            <a:off x="0" y="3886200"/>
            <a:ext cx="7467600" cy="2490788"/>
          </a:xfrm>
          <a:prstGeom prst="rect">
            <a:avLst/>
          </a:prstGeom>
          <a:noFill/>
          <a:ln w="9525">
            <a:noFill/>
            <a:miter lim="800000"/>
            <a:headEnd/>
            <a:tailEnd/>
          </a:ln>
        </p:spPr>
        <p:txBody>
          <a:bodyPr lIns="92075" tIns="46038" rIns="92075" bIns="46038"/>
          <a:lstStyle/>
          <a:p>
            <a:pPr marL="349250" indent="-349250" algn="l">
              <a:lnSpc>
                <a:spcPct val="89000"/>
              </a:lnSpc>
              <a:spcBef>
                <a:spcPct val="50000"/>
              </a:spcBef>
              <a:buClr>
                <a:srgbClr val="990000"/>
              </a:buClr>
              <a:buSzPct val="110000"/>
              <a:buFontTx/>
              <a:buChar char="•"/>
            </a:pPr>
            <a:r>
              <a:rPr lang="en-US" sz="1000"/>
              <a:t>IP Header fields</a:t>
            </a:r>
          </a:p>
          <a:p>
            <a:pPr marL="800100" lvl="1" indent="-336550" algn="l">
              <a:lnSpc>
                <a:spcPct val="89000"/>
              </a:lnSpc>
              <a:spcBef>
                <a:spcPct val="30000"/>
              </a:spcBef>
              <a:buClr>
                <a:srgbClr val="EF9100"/>
              </a:buClr>
              <a:buFontTx/>
              <a:buChar char="—"/>
            </a:pPr>
            <a:r>
              <a:rPr lang="en-US" sz="1000" b="0"/>
              <a:t>Version</a:t>
            </a:r>
          </a:p>
          <a:p>
            <a:pPr marL="800100" lvl="1" indent="-336550" algn="l">
              <a:lnSpc>
                <a:spcPct val="89000"/>
              </a:lnSpc>
              <a:spcBef>
                <a:spcPct val="30000"/>
              </a:spcBef>
              <a:buClr>
                <a:srgbClr val="EF9100"/>
              </a:buClr>
              <a:buFontTx/>
              <a:buChar char="—"/>
            </a:pPr>
            <a:r>
              <a:rPr lang="en-US" sz="1000" b="0"/>
              <a:t>Header Length</a:t>
            </a:r>
          </a:p>
          <a:p>
            <a:pPr marL="800100" lvl="1" indent="-336550" algn="l">
              <a:lnSpc>
                <a:spcPct val="89000"/>
              </a:lnSpc>
              <a:spcBef>
                <a:spcPct val="30000"/>
              </a:spcBef>
              <a:buClr>
                <a:srgbClr val="EF9100"/>
              </a:buClr>
              <a:buFontTx/>
              <a:buChar char="—"/>
            </a:pPr>
            <a:r>
              <a:rPr lang="en-US" sz="1000" b="0"/>
              <a:t>Service Type (TOS)</a:t>
            </a:r>
          </a:p>
          <a:p>
            <a:pPr marL="800100" lvl="1" indent="-336550" algn="l">
              <a:lnSpc>
                <a:spcPct val="89000"/>
              </a:lnSpc>
              <a:spcBef>
                <a:spcPct val="30000"/>
              </a:spcBef>
              <a:buClr>
                <a:srgbClr val="EF9100"/>
              </a:buClr>
              <a:buFontTx/>
              <a:buChar char="—"/>
            </a:pPr>
            <a:r>
              <a:rPr lang="en-US" sz="1000" b="0"/>
              <a:t>Total Length</a:t>
            </a:r>
          </a:p>
          <a:p>
            <a:pPr marL="800100" lvl="1" indent="-336550" algn="l">
              <a:lnSpc>
                <a:spcPct val="89000"/>
              </a:lnSpc>
              <a:spcBef>
                <a:spcPct val="30000"/>
              </a:spcBef>
              <a:buClr>
                <a:srgbClr val="EF9100"/>
              </a:buClr>
              <a:buFontTx/>
              <a:buChar char="—"/>
            </a:pPr>
            <a:r>
              <a:rPr lang="en-US" sz="1000" b="0"/>
              <a:t>Fragmentation Stuff (identification, flags, fragment offset)</a:t>
            </a:r>
          </a:p>
          <a:p>
            <a:pPr marL="800100" lvl="1" indent="-336550" algn="l">
              <a:lnSpc>
                <a:spcPct val="89000"/>
              </a:lnSpc>
              <a:spcBef>
                <a:spcPct val="30000"/>
              </a:spcBef>
              <a:buClr>
                <a:srgbClr val="EF9100"/>
              </a:buClr>
              <a:buFontTx/>
              <a:buChar char="—"/>
            </a:pPr>
            <a:r>
              <a:rPr lang="en-US" sz="1000" b="0"/>
              <a:t>Time to Live (TTL)</a:t>
            </a:r>
          </a:p>
          <a:p>
            <a:pPr marL="800100" lvl="1" indent="-336550" algn="l">
              <a:lnSpc>
                <a:spcPct val="89000"/>
              </a:lnSpc>
              <a:spcBef>
                <a:spcPct val="30000"/>
              </a:spcBef>
              <a:buClr>
                <a:srgbClr val="EF9100"/>
              </a:buClr>
              <a:buFontTx/>
              <a:buChar char="—"/>
            </a:pPr>
            <a:r>
              <a:rPr lang="en-US" sz="1000" b="0"/>
              <a:t>Protocol (of the layer above)</a:t>
            </a:r>
          </a:p>
          <a:p>
            <a:pPr marL="800100" lvl="1" indent="-336550" algn="l">
              <a:lnSpc>
                <a:spcPct val="89000"/>
              </a:lnSpc>
              <a:spcBef>
                <a:spcPct val="30000"/>
              </a:spcBef>
              <a:buClr>
                <a:srgbClr val="EF9100"/>
              </a:buClr>
              <a:buFontTx/>
              <a:buChar char="—"/>
            </a:pPr>
            <a:r>
              <a:rPr lang="en-US" sz="1000" b="0"/>
              <a:t>Source, Destination Addresses</a:t>
            </a:r>
          </a:p>
          <a:p>
            <a:pPr marL="800100" lvl="1" indent="-336550" algn="l">
              <a:lnSpc>
                <a:spcPct val="89000"/>
              </a:lnSpc>
              <a:spcBef>
                <a:spcPct val="30000"/>
              </a:spcBef>
              <a:buClr>
                <a:srgbClr val="EF9100"/>
              </a:buClr>
              <a:buFontTx/>
              <a:buChar char="—"/>
            </a:pPr>
            <a:r>
              <a:rPr lang="en-US" sz="1000" b="0"/>
              <a:t>IP Options</a:t>
            </a:r>
          </a:p>
          <a:p>
            <a:pPr marL="800100" lvl="1" indent="-336550" algn="l">
              <a:lnSpc>
                <a:spcPct val="89000"/>
              </a:lnSpc>
              <a:spcBef>
                <a:spcPct val="30000"/>
              </a:spcBef>
              <a:buClr>
                <a:srgbClr val="EF9100"/>
              </a:buClr>
              <a:buFontTx/>
              <a:buChar char="—"/>
            </a:pPr>
            <a:r>
              <a:rPr lang="en-US" sz="1000" b="0"/>
              <a:t>Padding</a:t>
            </a:r>
          </a:p>
        </p:txBody>
      </p:sp>
      <p:sp>
        <p:nvSpPr>
          <p:cNvPr id="22534" name="Rectangle 9"/>
          <p:cNvSpPr>
            <a:spLocks noChangeArrowheads="1"/>
          </p:cNvSpPr>
          <p:nvPr/>
        </p:nvSpPr>
        <p:spPr bwMode="auto">
          <a:xfrm>
            <a:off x="838200" y="2438400"/>
            <a:ext cx="7358063" cy="420688"/>
          </a:xfrm>
          <a:prstGeom prst="rect">
            <a:avLst/>
          </a:prstGeom>
          <a:noFill/>
          <a:ln w="38100">
            <a:solidFill>
              <a:schemeClr val="tx1"/>
            </a:solidFill>
            <a:miter lim="800000"/>
            <a:headEnd/>
            <a:tailEnd/>
          </a:ln>
        </p:spPr>
        <p:txBody>
          <a:bodyPr wrap="none" anchor="ctr"/>
          <a:lstStyle/>
          <a:p>
            <a:endParaRPr lang="en-US"/>
          </a:p>
        </p:txBody>
      </p:sp>
      <p:sp>
        <p:nvSpPr>
          <p:cNvPr id="22535" name="Rectangle 10"/>
          <p:cNvSpPr>
            <a:spLocks noChangeArrowheads="1"/>
          </p:cNvSpPr>
          <p:nvPr/>
        </p:nvSpPr>
        <p:spPr bwMode="auto">
          <a:xfrm>
            <a:off x="1143000" y="2514600"/>
            <a:ext cx="1001713" cy="301625"/>
          </a:xfrm>
          <a:prstGeom prst="rect">
            <a:avLst/>
          </a:prstGeom>
          <a:noFill/>
          <a:ln w="9525">
            <a:noFill/>
            <a:miter lim="800000"/>
            <a:headEnd/>
            <a:tailEnd/>
          </a:ln>
        </p:spPr>
        <p:txBody>
          <a:bodyPr wrap="none" lIns="90488" tIns="44450" rIns="90488" bIns="44450">
            <a:spAutoFit/>
          </a:bodyPr>
          <a:lstStyle/>
          <a:p>
            <a:r>
              <a:rPr lang="en-US"/>
              <a:t>IP Header</a:t>
            </a:r>
          </a:p>
        </p:txBody>
      </p:sp>
      <p:sp>
        <p:nvSpPr>
          <p:cNvPr id="22536" name="Rectangle 11"/>
          <p:cNvSpPr>
            <a:spLocks noChangeArrowheads="1"/>
          </p:cNvSpPr>
          <p:nvPr/>
        </p:nvSpPr>
        <p:spPr bwMode="auto">
          <a:xfrm>
            <a:off x="4421188" y="2514600"/>
            <a:ext cx="1609725" cy="301625"/>
          </a:xfrm>
          <a:prstGeom prst="rect">
            <a:avLst/>
          </a:prstGeom>
          <a:noFill/>
          <a:ln w="9525">
            <a:noFill/>
            <a:miter lim="800000"/>
            <a:headEnd/>
            <a:tailEnd/>
          </a:ln>
        </p:spPr>
        <p:txBody>
          <a:bodyPr wrap="none" lIns="90488" tIns="44450" rIns="90488" bIns="44450">
            <a:spAutoFit/>
          </a:bodyPr>
          <a:lstStyle/>
          <a:p>
            <a:r>
              <a:rPr lang="en-US"/>
              <a:t>IP Payload (data)</a:t>
            </a:r>
          </a:p>
        </p:txBody>
      </p:sp>
      <p:sp>
        <p:nvSpPr>
          <p:cNvPr id="22537" name="Line 12"/>
          <p:cNvSpPr>
            <a:spLocks noChangeShapeType="1"/>
          </p:cNvSpPr>
          <p:nvPr/>
        </p:nvSpPr>
        <p:spPr bwMode="auto">
          <a:xfrm>
            <a:off x="2590800" y="2438400"/>
            <a:ext cx="0" cy="419100"/>
          </a:xfrm>
          <a:prstGeom prst="line">
            <a:avLst/>
          </a:prstGeom>
          <a:noFill/>
          <a:ln w="38100">
            <a:solidFill>
              <a:schemeClr val="tx1"/>
            </a:solidFill>
            <a:round/>
            <a:headEnd type="none" w="sm" len="sm"/>
            <a:tailEnd type="none" w="sm" len="sm"/>
          </a:ln>
        </p:spPr>
        <p:txBody>
          <a:bodyPr wrap="none" anchor="ctr"/>
          <a:lstStyle/>
          <a:p>
            <a:endParaRPr lang="en-US"/>
          </a:p>
        </p:txBody>
      </p:sp>
      <p:sp>
        <p:nvSpPr>
          <p:cNvPr id="22538" name="Rectangle 13"/>
          <p:cNvSpPr>
            <a:spLocks noChangeArrowheads="1"/>
          </p:cNvSpPr>
          <p:nvPr/>
        </p:nvSpPr>
        <p:spPr bwMode="auto">
          <a:xfrm>
            <a:off x="4114800" y="3733800"/>
            <a:ext cx="4872038" cy="3195638"/>
          </a:xfrm>
          <a:prstGeom prst="rect">
            <a:avLst/>
          </a:prstGeom>
          <a:noFill/>
          <a:ln w="9525">
            <a:noFill/>
            <a:miter lim="800000"/>
            <a:headEnd/>
            <a:tailEnd/>
          </a:ln>
        </p:spPr>
        <p:txBody>
          <a:bodyPr lIns="92075" tIns="46038" rIns="92075" bIns="46038">
            <a:spAutoFit/>
          </a:bodyPr>
          <a:lstStyle/>
          <a:p>
            <a:pPr algn="l"/>
            <a:r>
              <a:rPr lang="en-US" sz="1200" b="0"/>
              <a:t> 0                   1                   2                   3   </a:t>
            </a:r>
          </a:p>
          <a:p>
            <a:pPr algn="l"/>
            <a:r>
              <a:rPr lang="en-US" sz="1200" b="0"/>
              <a:t>    0 1 2 3 4 5 6 7 8 9 0 1 2 3 4 5 6 7 8 9 0 1 2 3 4 5 6 7 8 9 0 1 </a:t>
            </a:r>
          </a:p>
          <a:p>
            <a:pPr algn="l"/>
            <a:r>
              <a:rPr lang="en-US" sz="1200" b="0"/>
              <a:t>   +-+-+-+-+-+-+-+-+-+-+-+-+-+-+-+-+-+-+-+-+-+-+-+-+-+-+-+-+-+-+-+-+</a:t>
            </a:r>
          </a:p>
          <a:p>
            <a:pPr algn="l"/>
            <a:r>
              <a:rPr lang="en-US" sz="1200" b="0"/>
              <a:t>   |Version|  IHL  |Type of Service|          Total Length         |</a:t>
            </a:r>
          </a:p>
          <a:p>
            <a:pPr algn="l"/>
            <a:r>
              <a:rPr lang="en-US" sz="1200" b="0"/>
              <a:t>   +-+-+-+-+-+-+-+-+-+-+-+-+-+-+-+-+-+-+-+-+-+-+-+-+-+-+-+-+-+-+-+-+</a:t>
            </a:r>
          </a:p>
          <a:p>
            <a:pPr algn="l"/>
            <a:r>
              <a:rPr lang="en-US" sz="1200" b="0"/>
              <a:t>   |         Identification        |Flags|      Fragment Offset    |</a:t>
            </a:r>
          </a:p>
          <a:p>
            <a:pPr algn="l"/>
            <a:r>
              <a:rPr lang="en-US" sz="1200" b="0"/>
              <a:t>   +-+-+-+-+-+-+-+-+-+-+-+-+-+-+-+-+-+-+-+-+-+-+-+-+-+-+-+-+-+-+-+-+</a:t>
            </a:r>
          </a:p>
          <a:p>
            <a:pPr algn="l"/>
            <a:r>
              <a:rPr lang="en-US" sz="1200" b="0"/>
              <a:t>   |  Time to Live |    Protocol   |         Header Checksum       |</a:t>
            </a:r>
          </a:p>
          <a:p>
            <a:pPr algn="l"/>
            <a:r>
              <a:rPr lang="en-US" sz="1200" b="0"/>
              <a:t>   +-+-+-+-+-+-+-+-+-+-+-+-+-+-+-+-+-+-+-+-+-+-+-+-+-+-+-+-+-+-+-+-+</a:t>
            </a:r>
          </a:p>
          <a:p>
            <a:pPr algn="l"/>
            <a:r>
              <a:rPr lang="en-US" sz="1200" b="0"/>
              <a:t>   |                       Source Address                          |</a:t>
            </a:r>
          </a:p>
          <a:p>
            <a:pPr algn="l"/>
            <a:r>
              <a:rPr lang="en-US" sz="1200" b="0"/>
              <a:t>   +-+-+-+-+-+-+-+-+-+-+-+-+-+-+-+-+-+-+-+-+-+-+-+-+-+-+-+-+-+-+-+-+</a:t>
            </a:r>
          </a:p>
          <a:p>
            <a:pPr algn="l"/>
            <a:r>
              <a:rPr lang="en-US" sz="1200" b="0"/>
              <a:t>   |                    Destination Address                        |</a:t>
            </a:r>
          </a:p>
          <a:p>
            <a:pPr algn="l"/>
            <a:r>
              <a:rPr lang="en-US" sz="1200" b="0"/>
              <a:t>   +-+-+-+-+-+-+-+-+-+-+-+-+-+-+-+-+-+-+-+-+-+-+-+-+-+-+-+-+-+-+-+-+</a:t>
            </a:r>
          </a:p>
          <a:p>
            <a:pPr algn="l"/>
            <a:r>
              <a:rPr lang="en-US" sz="1200" b="0"/>
              <a:t>   |                    Options                    |    Padding    |</a:t>
            </a:r>
          </a:p>
          <a:p>
            <a:pPr algn="l"/>
            <a:r>
              <a:rPr lang="en-US" sz="1200" b="0"/>
              <a:t>   +-+-+-+-+-+-+-+-+-+-+-+-+-+-+-+-+-+-+-+-+-+-+-+-+-+-+-+-+-+-+-+-+</a:t>
            </a:r>
          </a:p>
          <a:p>
            <a:pPr algn="l"/>
            <a:endParaRPr lang="en-US" sz="1200" b="0"/>
          </a:p>
          <a:p>
            <a:pPr algn="l"/>
            <a:endParaRPr lang="en-US" sz="1200" b="0"/>
          </a:p>
        </p:txBody>
      </p:sp>
      <p:sp>
        <p:nvSpPr>
          <p:cNvPr id="22539" name="Line 14"/>
          <p:cNvSpPr>
            <a:spLocks noChangeShapeType="1"/>
          </p:cNvSpPr>
          <p:nvPr/>
        </p:nvSpPr>
        <p:spPr bwMode="auto">
          <a:xfrm>
            <a:off x="838200" y="2895600"/>
            <a:ext cx="3352800" cy="36576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2540" name="Line 15"/>
          <p:cNvSpPr>
            <a:spLocks noChangeShapeType="1"/>
          </p:cNvSpPr>
          <p:nvPr/>
        </p:nvSpPr>
        <p:spPr bwMode="auto">
          <a:xfrm>
            <a:off x="2667000" y="2895600"/>
            <a:ext cx="6248400" cy="838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2541" name="Rectangle 1047"/>
          <p:cNvSpPr>
            <a:spLocks noChangeArrowheads="1"/>
          </p:cNvSpPr>
          <p:nvPr/>
        </p:nvSpPr>
        <p:spPr bwMode="auto">
          <a:xfrm>
            <a:off x="4191000" y="3733800"/>
            <a:ext cx="4724400" cy="2819400"/>
          </a:xfrm>
          <a:prstGeom prst="rect">
            <a:avLst/>
          </a:prstGeom>
          <a:noFill/>
          <a:ln w="9525">
            <a:solidFill>
              <a:schemeClr val="tx1"/>
            </a:solidFill>
            <a:miter lim="800000"/>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ChangeArrowheads="1"/>
          </p:cNvSpPr>
          <p:nvPr/>
        </p:nvSpPr>
        <p:spPr bwMode="auto">
          <a:xfrm>
            <a:off x="1981200" y="2590800"/>
            <a:ext cx="1371600" cy="457200"/>
          </a:xfrm>
          <a:prstGeom prst="rect">
            <a:avLst/>
          </a:prstGeom>
          <a:solidFill>
            <a:srgbClr val="FFFF00"/>
          </a:solidFill>
          <a:ln w="9525">
            <a:noFill/>
            <a:miter lim="800000"/>
            <a:headEnd type="none" w="sm" len="sm"/>
            <a:tailEnd type="none" w="sm" len="sm"/>
          </a:ln>
        </p:spPr>
        <p:txBody>
          <a:bodyPr wrap="none" anchor="ctr"/>
          <a:lstStyle/>
          <a:p>
            <a:endParaRPr lang="en-US"/>
          </a:p>
        </p:txBody>
      </p:sp>
      <p:sp>
        <p:nvSpPr>
          <p:cNvPr id="24579" name="Rectangle 17"/>
          <p:cNvSpPr>
            <a:spLocks noChangeArrowheads="1"/>
          </p:cNvSpPr>
          <p:nvPr/>
        </p:nvSpPr>
        <p:spPr bwMode="auto">
          <a:xfrm>
            <a:off x="838200" y="2590800"/>
            <a:ext cx="1143000" cy="457200"/>
          </a:xfrm>
          <a:prstGeom prst="rect">
            <a:avLst/>
          </a:prstGeom>
          <a:solidFill>
            <a:schemeClr val="accent2"/>
          </a:solidFill>
          <a:ln w="9525">
            <a:noFill/>
            <a:miter lim="800000"/>
            <a:headEnd type="none" w="sm" len="sm"/>
            <a:tailEnd type="none" w="sm" len="sm"/>
          </a:ln>
        </p:spPr>
        <p:txBody>
          <a:bodyPr wrap="none" anchor="ctr"/>
          <a:lstStyle/>
          <a:p>
            <a:endParaRPr lang="en-US"/>
          </a:p>
        </p:txBody>
      </p:sp>
      <p:sp>
        <p:nvSpPr>
          <p:cNvPr id="24580"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Data Protocols =&gt;User Datagram Protocol (UDP)</a:t>
            </a:r>
          </a:p>
        </p:txBody>
      </p:sp>
      <p:sp>
        <p:nvSpPr>
          <p:cNvPr id="24581" name="Rectangle 5"/>
          <p:cNvSpPr>
            <a:spLocks noGrp="1" noChangeArrowheads="1"/>
          </p:cNvSpPr>
          <p:nvPr>
            <p:ph type="body" idx="1"/>
          </p:nvPr>
        </p:nvSpPr>
        <p:spPr>
          <a:xfrm>
            <a:off x="152400" y="990600"/>
            <a:ext cx="8796338" cy="4864100"/>
          </a:xfrm>
          <a:noFill/>
        </p:spPr>
        <p:txBody>
          <a:bodyPr/>
          <a:lstStyle/>
          <a:p>
            <a:pPr>
              <a:lnSpc>
                <a:spcPct val="89000"/>
              </a:lnSpc>
              <a:spcAft>
                <a:spcPct val="100000"/>
              </a:spcAft>
            </a:pPr>
            <a:r>
              <a:rPr lang="en-US" sz="1600" u="sng" smtClean="0"/>
              <a:t>Purpose</a:t>
            </a:r>
            <a:endParaRPr lang="en-US" sz="1600" smtClean="0"/>
          </a:p>
          <a:p>
            <a:pPr lvl="1">
              <a:lnSpc>
                <a:spcPct val="89000"/>
              </a:lnSpc>
              <a:buClr>
                <a:srgbClr val="EF9100"/>
              </a:buClr>
            </a:pPr>
            <a:r>
              <a:rPr lang="en-US" sz="1600" smtClean="0"/>
              <a:t>a host interface has one IP address</a:t>
            </a:r>
          </a:p>
          <a:p>
            <a:pPr lvl="1">
              <a:lnSpc>
                <a:spcPct val="89000"/>
              </a:lnSpc>
              <a:buClr>
                <a:srgbClr val="EF9100"/>
              </a:buClr>
            </a:pPr>
            <a:r>
              <a:rPr lang="en-US" sz="1600" smtClean="0"/>
              <a:t>multiple host applications may be sending and receiving </a:t>
            </a:r>
          </a:p>
          <a:p>
            <a:pPr lvl="1">
              <a:lnSpc>
                <a:spcPct val="89000"/>
              </a:lnSpc>
              <a:buClr>
                <a:srgbClr val="EF9100"/>
              </a:buClr>
            </a:pPr>
            <a:r>
              <a:rPr lang="en-US" sz="1600" smtClean="0"/>
              <a:t>UDP provides multiplexing to different applications on a single host using a single IP address</a:t>
            </a:r>
          </a:p>
        </p:txBody>
      </p:sp>
      <p:sp>
        <p:nvSpPr>
          <p:cNvPr id="24582" name="Rectangle 7"/>
          <p:cNvSpPr>
            <a:spLocks noChangeArrowheads="1"/>
          </p:cNvSpPr>
          <p:nvPr/>
        </p:nvSpPr>
        <p:spPr bwMode="gray">
          <a:xfrm>
            <a:off x="685800" y="3962400"/>
            <a:ext cx="4953000" cy="2235200"/>
          </a:xfrm>
          <a:prstGeom prst="rect">
            <a:avLst/>
          </a:prstGeom>
          <a:noFill/>
          <a:ln w="9525">
            <a:noFill/>
            <a:miter lim="800000"/>
            <a:headEnd/>
            <a:tailEnd/>
          </a:ln>
        </p:spPr>
        <p:txBody>
          <a:bodyPr lIns="92075" tIns="46038" rIns="92075" bIns="46038"/>
          <a:lstStyle/>
          <a:p>
            <a:pPr marL="349250" indent="-349250" algn="l">
              <a:lnSpc>
                <a:spcPct val="69000"/>
              </a:lnSpc>
              <a:spcBef>
                <a:spcPct val="50000"/>
              </a:spcBef>
              <a:buClr>
                <a:srgbClr val="990000"/>
              </a:buClr>
              <a:buSzPct val="110000"/>
              <a:buFontTx/>
              <a:buChar char="•"/>
            </a:pPr>
            <a:r>
              <a:rPr lang="en-US"/>
              <a:t>UDP Header</a:t>
            </a:r>
          </a:p>
          <a:p>
            <a:pPr marL="800100" lvl="1" indent="-336550" algn="l">
              <a:lnSpc>
                <a:spcPct val="69000"/>
              </a:lnSpc>
              <a:spcBef>
                <a:spcPct val="30000"/>
              </a:spcBef>
              <a:buClr>
                <a:srgbClr val="EF9100"/>
              </a:buClr>
              <a:buFontTx/>
              <a:buChar char="—"/>
            </a:pPr>
            <a:r>
              <a:rPr lang="en-US" b="0"/>
              <a:t>UDP Source Port</a:t>
            </a:r>
          </a:p>
          <a:p>
            <a:pPr marL="800100" lvl="1" indent="-336550" algn="l">
              <a:lnSpc>
                <a:spcPct val="69000"/>
              </a:lnSpc>
              <a:spcBef>
                <a:spcPct val="30000"/>
              </a:spcBef>
              <a:buClr>
                <a:srgbClr val="EF9100"/>
              </a:buClr>
              <a:buFontTx/>
              <a:buChar char="—"/>
            </a:pPr>
            <a:r>
              <a:rPr lang="en-US" b="0"/>
              <a:t>UDP Destination Port</a:t>
            </a:r>
          </a:p>
          <a:p>
            <a:pPr marL="800100" lvl="1" indent="-336550" algn="l">
              <a:lnSpc>
                <a:spcPct val="69000"/>
              </a:lnSpc>
              <a:spcBef>
                <a:spcPct val="30000"/>
              </a:spcBef>
              <a:buClr>
                <a:srgbClr val="EF9100"/>
              </a:buClr>
              <a:buFontTx/>
              <a:buChar char="—"/>
            </a:pPr>
            <a:r>
              <a:rPr lang="en-US" b="0"/>
              <a:t>UDP Message Length</a:t>
            </a:r>
          </a:p>
          <a:p>
            <a:pPr marL="800100" lvl="1" indent="-336550" algn="l">
              <a:lnSpc>
                <a:spcPct val="69000"/>
              </a:lnSpc>
              <a:spcBef>
                <a:spcPct val="30000"/>
              </a:spcBef>
              <a:buClr>
                <a:srgbClr val="EF9100"/>
              </a:buClr>
              <a:buFontTx/>
              <a:buChar char="—"/>
            </a:pPr>
            <a:r>
              <a:rPr lang="en-US" b="0"/>
              <a:t>UDP Checksum</a:t>
            </a:r>
          </a:p>
          <a:p>
            <a:pPr marL="349250" indent="-349250" algn="l">
              <a:lnSpc>
                <a:spcPct val="69000"/>
              </a:lnSpc>
              <a:spcBef>
                <a:spcPct val="50000"/>
              </a:spcBef>
              <a:buClr>
                <a:srgbClr val="990000"/>
              </a:buClr>
              <a:buSzPct val="110000"/>
              <a:buFontTx/>
              <a:buChar char="•"/>
            </a:pPr>
            <a:r>
              <a:rPr lang="en-US"/>
              <a:t>Significant to host, not network</a:t>
            </a:r>
          </a:p>
          <a:p>
            <a:pPr marL="349250" indent="-349250" algn="l">
              <a:lnSpc>
                <a:spcPct val="69000"/>
              </a:lnSpc>
              <a:spcBef>
                <a:spcPct val="50000"/>
              </a:spcBef>
              <a:buClr>
                <a:srgbClr val="990000"/>
              </a:buClr>
              <a:buSzPct val="110000"/>
              <a:buFontTx/>
              <a:buChar char="•"/>
            </a:pPr>
            <a:r>
              <a:rPr lang="en-US"/>
              <a:t>Unreliable - no acknowledgment, retransmission</a:t>
            </a:r>
          </a:p>
          <a:p>
            <a:pPr marL="349250" indent="-349250" algn="l">
              <a:lnSpc>
                <a:spcPct val="69000"/>
              </a:lnSpc>
              <a:spcBef>
                <a:spcPct val="50000"/>
              </a:spcBef>
              <a:buClr>
                <a:srgbClr val="990000"/>
              </a:buClr>
              <a:buSzPct val="110000"/>
              <a:buFontTx/>
              <a:buChar char="•"/>
            </a:pPr>
            <a:r>
              <a:rPr lang="en-US"/>
              <a:t>Connectionless</a:t>
            </a:r>
          </a:p>
        </p:txBody>
      </p:sp>
      <p:sp>
        <p:nvSpPr>
          <p:cNvPr id="24583" name="Rectangle 8"/>
          <p:cNvSpPr>
            <a:spLocks noChangeArrowheads="1"/>
          </p:cNvSpPr>
          <p:nvPr/>
        </p:nvSpPr>
        <p:spPr bwMode="auto">
          <a:xfrm>
            <a:off x="838200" y="2590800"/>
            <a:ext cx="7358063" cy="420688"/>
          </a:xfrm>
          <a:prstGeom prst="rect">
            <a:avLst/>
          </a:prstGeom>
          <a:noFill/>
          <a:ln w="38100">
            <a:solidFill>
              <a:schemeClr val="tx1"/>
            </a:solidFill>
            <a:miter lim="800000"/>
            <a:headEnd/>
            <a:tailEnd/>
          </a:ln>
        </p:spPr>
        <p:txBody>
          <a:bodyPr wrap="none" anchor="ctr"/>
          <a:lstStyle/>
          <a:p>
            <a:endParaRPr lang="en-US"/>
          </a:p>
        </p:txBody>
      </p:sp>
      <p:sp>
        <p:nvSpPr>
          <p:cNvPr id="24584" name="Rectangle 9"/>
          <p:cNvSpPr>
            <a:spLocks noChangeArrowheads="1"/>
          </p:cNvSpPr>
          <p:nvPr/>
        </p:nvSpPr>
        <p:spPr bwMode="auto">
          <a:xfrm>
            <a:off x="914400" y="2667000"/>
            <a:ext cx="1001713" cy="301625"/>
          </a:xfrm>
          <a:prstGeom prst="rect">
            <a:avLst/>
          </a:prstGeom>
          <a:noFill/>
          <a:ln w="9525">
            <a:noFill/>
            <a:miter lim="800000"/>
            <a:headEnd/>
            <a:tailEnd/>
          </a:ln>
        </p:spPr>
        <p:txBody>
          <a:bodyPr wrap="none" lIns="90488" tIns="44450" rIns="90488" bIns="44450">
            <a:spAutoFit/>
          </a:bodyPr>
          <a:lstStyle/>
          <a:p>
            <a:r>
              <a:rPr lang="en-US"/>
              <a:t>IP Header</a:t>
            </a:r>
          </a:p>
        </p:txBody>
      </p:sp>
      <p:sp>
        <p:nvSpPr>
          <p:cNvPr id="24585" name="Rectangle 10"/>
          <p:cNvSpPr>
            <a:spLocks noChangeArrowheads="1"/>
          </p:cNvSpPr>
          <p:nvPr/>
        </p:nvSpPr>
        <p:spPr bwMode="auto">
          <a:xfrm>
            <a:off x="4497388" y="2667000"/>
            <a:ext cx="1816100" cy="301625"/>
          </a:xfrm>
          <a:prstGeom prst="rect">
            <a:avLst/>
          </a:prstGeom>
          <a:noFill/>
          <a:ln w="9525">
            <a:noFill/>
            <a:miter lim="800000"/>
            <a:headEnd/>
            <a:tailEnd/>
          </a:ln>
        </p:spPr>
        <p:txBody>
          <a:bodyPr wrap="none" lIns="90488" tIns="44450" rIns="90488" bIns="44450">
            <a:spAutoFit/>
          </a:bodyPr>
          <a:lstStyle/>
          <a:p>
            <a:r>
              <a:rPr lang="en-US"/>
              <a:t>UDP Payload (data)</a:t>
            </a:r>
          </a:p>
        </p:txBody>
      </p:sp>
      <p:sp>
        <p:nvSpPr>
          <p:cNvPr id="24586" name="Line 11"/>
          <p:cNvSpPr>
            <a:spLocks noChangeShapeType="1"/>
          </p:cNvSpPr>
          <p:nvPr/>
        </p:nvSpPr>
        <p:spPr bwMode="auto">
          <a:xfrm>
            <a:off x="1981200" y="2590800"/>
            <a:ext cx="0" cy="419100"/>
          </a:xfrm>
          <a:prstGeom prst="line">
            <a:avLst/>
          </a:prstGeom>
          <a:noFill/>
          <a:ln w="38100">
            <a:solidFill>
              <a:schemeClr val="tx1"/>
            </a:solidFill>
            <a:round/>
            <a:headEnd type="none" w="sm" len="sm"/>
            <a:tailEnd type="none" w="sm" len="sm"/>
          </a:ln>
        </p:spPr>
        <p:txBody>
          <a:bodyPr wrap="none" anchor="ctr"/>
          <a:lstStyle/>
          <a:p>
            <a:endParaRPr lang="en-US"/>
          </a:p>
        </p:txBody>
      </p:sp>
      <p:sp>
        <p:nvSpPr>
          <p:cNvPr id="24587" name="Line 12"/>
          <p:cNvSpPr>
            <a:spLocks noChangeShapeType="1"/>
          </p:cNvSpPr>
          <p:nvPr/>
        </p:nvSpPr>
        <p:spPr bwMode="auto">
          <a:xfrm>
            <a:off x="3352800" y="2590800"/>
            <a:ext cx="0" cy="419100"/>
          </a:xfrm>
          <a:prstGeom prst="line">
            <a:avLst/>
          </a:prstGeom>
          <a:noFill/>
          <a:ln w="38100">
            <a:solidFill>
              <a:schemeClr val="tx1"/>
            </a:solidFill>
            <a:round/>
            <a:headEnd type="none" w="sm" len="sm"/>
            <a:tailEnd type="none" w="sm" len="sm"/>
          </a:ln>
        </p:spPr>
        <p:txBody>
          <a:bodyPr wrap="none" anchor="ctr"/>
          <a:lstStyle/>
          <a:p>
            <a:endParaRPr lang="en-US"/>
          </a:p>
        </p:txBody>
      </p:sp>
      <p:sp>
        <p:nvSpPr>
          <p:cNvPr id="24588" name="Rectangle 13"/>
          <p:cNvSpPr>
            <a:spLocks noChangeArrowheads="1"/>
          </p:cNvSpPr>
          <p:nvPr/>
        </p:nvSpPr>
        <p:spPr bwMode="auto">
          <a:xfrm>
            <a:off x="1981200" y="2667000"/>
            <a:ext cx="1208088" cy="301625"/>
          </a:xfrm>
          <a:prstGeom prst="rect">
            <a:avLst/>
          </a:prstGeom>
          <a:noFill/>
          <a:ln w="9525">
            <a:noFill/>
            <a:miter lim="800000"/>
            <a:headEnd/>
            <a:tailEnd/>
          </a:ln>
        </p:spPr>
        <p:txBody>
          <a:bodyPr wrap="none" lIns="90488" tIns="44450" rIns="90488" bIns="44450">
            <a:spAutoFit/>
          </a:bodyPr>
          <a:lstStyle/>
          <a:p>
            <a:r>
              <a:rPr lang="en-US"/>
              <a:t>UDP Header</a:t>
            </a:r>
          </a:p>
        </p:txBody>
      </p:sp>
      <p:sp>
        <p:nvSpPr>
          <p:cNvPr id="24589" name="Rectangle 14"/>
          <p:cNvSpPr>
            <a:spLocks noChangeArrowheads="1"/>
          </p:cNvSpPr>
          <p:nvPr/>
        </p:nvSpPr>
        <p:spPr bwMode="auto">
          <a:xfrm>
            <a:off x="4267200" y="3200400"/>
            <a:ext cx="4551363" cy="3387725"/>
          </a:xfrm>
          <a:prstGeom prst="rect">
            <a:avLst/>
          </a:prstGeom>
          <a:noFill/>
          <a:ln w="9525">
            <a:noFill/>
            <a:miter lim="800000"/>
            <a:headEnd/>
            <a:tailEnd/>
          </a:ln>
        </p:spPr>
        <p:txBody>
          <a:bodyPr lIns="92075" tIns="46038" rIns="92075" bIns="46038">
            <a:spAutoFit/>
          </a:bodyPr>
          <a:lstStyle/>
          <a:p>
            <a:pPr algn="l"/>
            <a:r>
              <a:rPr lang="en-US" sz="1800" b="0"/>
              <a:t> </a:t>
            </a:r>
          </a:p>
          <a:p>
            <a:pPr algn="l"/>
            <a:r>
              <a:rPr lang="en-US" sz="1800" b="0"/>
              <a:t>                  0      7 8     15 16    23 24    31  </a:t>
            </a:r>
          </a:p>
          <a:p>
            <a:pPr algn="l"/>
            <a:r>
              <a:rPr lang="en-US" sz="1800" b="0"/>
              <a:t>                 +--------+--------+--------+--------+ </a:t>
            </a:r>
          </a:p>
          <a:p>
            <a:pPr algn="l"/>
            <a:r>
              <a:rPr lang="en-US" sz="1800" b="0"/>
              <a:t>                 |     Source      |   Destination   | </a:t>
            </a:r>
          </a:p>
          <a:p>
            <a:pPr algn="l"/>
            <a:r>
              <a:rPr lang="en-US" sz="1800" b="0"/>
              <a:t>                 |      Port       |      Port       | </a:t>
            </a:r>
          </a:p>
          <a:p>
            <a:pPr algn="l"/>
            <a:r>
              <a:rPr lang="en-US" sz="1800" b="0"/>
              <a:t>                 +--------+--------+--------+--------+ </a:t>
            </a:r>
          </a:p>
          <a:p>
            <a:pPr algn="l"/>
            <a:r>
              <a:rPr lang="en-US" sz="1800" b="0"/>
              <a:t>                 |                 |                 | </a:t>
            </a:r>
          </a:p>
          <a:p>
            <a:pPr algn="l"/>
            <a:r>
              <a:rPr lang="en-US" sz="1800" b="0"/>
              <a:t>                 |     Length      |    Checksum     | </a:t>
            </a:r>
          </a:p>
          <a:p>
            <a:pPr algn="l"/>
            <a:r>
              <a:rPr lang="en-US" sz="1800" b="0"/>
              <a:t>                 +--------+--------+--------+--------+ </a:t>
            </a:r>
          </a:p>
          <a:p>
            <a:pPr algn="l"/>
            <a:r>
              <a:rPr lang="en-US" sz="1800" b="0"/>
              <a:t>                 |                                     </a:t>
            </a:r>
          </a:p>
          <a:p>
            <a:pPr algn="l"/>
            <a:r>
              <a:rPr lang="en-US" sz="1800" b="0"/>
              <a:t>                 |          data octets ...            </a:t>
            </a:r>
          </a:p>
          <a:p>
            <a:pPr algn="l"/>
            <a:r>
              <a:rPr lang="en-US" sz="1800" b="0"/>
              <a:t>                 +---------------- ... </a:t>
            </a:r>
          </a:p>
        </p:txBody>
      </p:sp>
      <p:sp>
        <p:nvSpPr>
          <p:cNvPr id="24590" name="Line 15"/>
          <p:cNvSpPr>
            <a:spLocks noChangeShapeType="1"/>
          </p:cNvSpPr>
          <p:nvPr/>
        </p:nvSpPr>
        <p:spPr bwMode="auto">
          <a:xfrm>
            <a:off x="3352800" y="3048000"/>
            <a:ext cx="5334000" cy="457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4591" name="Line 16"/>
          <p:cNvSpPr>
            <a:spLocks noChangeShapeType="1"/>
          </p:cNvSpPr>
          <p:nvPr/>
        </p:nvSpPr>
        <p:spPr bwMode="auto">
          <a:xfrm>
            <a:off x="1981200" y="3048000"/>
            <a:ext cx="3276600" cy="34290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4592" name="Rectangle 0"/>
          <p:cNvSpPr>
            <a:spLocks noChangeArrowheads="1"/>
          </p:cNvSpPr>
          <p:nvPr/>
        </p:nvSpPr>
        <p:spPr bwMode="auto">
          <a:xfrm>
            <a:off x="5257800" y="3505200"/>
            <a:ext cx="3429000" cy="2971800"/>
          </a:xfrm>
          <a:prstGeom prst="rect">
            <a:avLst/>
          </a:prstGeom>
          <a:noFill/>
          <a:ln w="9525">
            <a:solidFill>
              <a:schemeClr val="tx1"/>
            </a:solidFill>
            <a:miter lim="800000"/>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2"/>
          <p:cNvSpPr>
            <a:spLocks noChangeArrowheads="1"/>
          </p:cNvSpPr>
          <p:nvPr/>
        </p:nvSpPr>
        <p:spPr bwMode="auto">
          <a:xfrm>
            <a:off x="838200" y="2286000"/>
            <a:ext cx="1219200" cy="457200"/>
          </a:xfrm>
          <a:prstGeom prst="rect">
            <a:avLst/>
          </a:prstGeom>
          <a:solidFill>
            <a:schemeClr val="accent2"/>
          </a:solidFill>
          <a:ln w="9525">
            <a:noFill/>
            <a:miter lim="800000"/>
            <a:headEnd type="none" w="sm" len="sm"/>
            <a:tailEnd type="none" w="sm" len="sm"/>
          </a:ln>
        </p:spPr>
        <p:txBody>
          <a:bodyPr wrap="none" anchor="ctr"/>
          <a:lstStyle/>
          <a:p>
            <a:endParaRPr lang="en-US"/>
          </a:p>
        </p:txBody>
      </p:sp>
      <p:sp>
        <p:nvSpPr>
          <p:cNvPr id="25603" name="Rectangle 21"/>
          <p:cNvSpPr>
            <a:spLocks noChangeArrowheads="1"/>
          </p:cNvSpPr>
          <p:nvPr/>
        </p:nvSpPr>
        <p:spPr bwMode="auto">
          <a:xfrm>
            <a:off x="2057400" y="2286000"/>
            <a:ext cx="1447800" cy="457200"/>
          </a:xfrm>
          <a:prstGeom prst="rect">
            <a:avLst/>
          </a:prstGeom>
          <a:solidFill>
            <a:srgbClr val="FFFF00"/>
          </a:solidFill>
          <a:ln w="9525">
            <a:noFill/>
            <a:miter lim="800000"/>
            <a:headEnd type="none" w="sm" len="sm"/>
            <a:tailEnd type="none" w="sm" len="sm"/>
          </a:ln>
        </p:spPr>
        <p:txBody>
          <a:bodyPr wrap="none" anchor="ctr"/>
          <a:lstStyle/>
          <a:p>
            <a:endParaRPr lang="en-US"/>
          </a:p>
        </p:txBody>
      </p:sp>
      <p:sp>
        <p:nvSpPr>
          <p:cNvPr id="25604" name="Rectangle 4"/>
          <p:cNvSpPr>
            <a:spLocks noGrp="1" noChangeArrowheads="1"/>
          </p:cNvSpPr>
          <p:nvPr>
            <p:ph type="title"/>
          </p:nvPr>
        </p:nvSpPr>
        <p:spPr>
          <a:xfrm>
            <a:off x="228600" y="381000"/>
            <a:ext cx="8915400" cy="354013"/>
          </a:xfrm>
          <a:noFill/>
        </p:spPr>
        <p:txBody>
          <a:bodyPr/>
          <a:lstStyle/>
          <a:p>
            <a:r>
              <a:rPr lang="en-US" sz="2600" dirty="0" smtClean="0">
                <a:solidFill>
                  <a:schemeClr val="tx1"/>
                </a:solidFill>
              </a:rPr>
              <a:t>Data Protocols =&gt;Transmission Control Protocol (TCP)</a:t>
            </a:r>
          </a:p>
        </p:txBody>
      </p:sp>
      <p:sp>
        <p:nvSpPr>
          <p:cNvPr id="25605" name="Rectangle 5"/>
          <p:cNvSpPr>
            <a:spLocks noGrp="1" noChangeArrowheads="1"/>
          </p:cNvSpPr>
          <p:nvPr>
            <p:ph type="body" idx="1"/>
          </p:nvPr>
        </p:nvSpPr>
        <p:spPr>
          <a:xfrm>
            <a:off x="152400" y="838200"/>
            <a:ext cx="7467600" cy="4746625"/>
          </a:xfrm>
          <a:noFill/>
        </p:spPr>
        <p:txBody>
          <a:bodyPr/>
          <a:lstStyle/>
          <a:p>
            <a:pPr>
              <a:lnSpc>
                <a:spcPct val="89000"/>
              </a:lnSpc>
              <a:spcAft>
                <a:spcPct val="100000"/>
              </a:spcAft>
            </a:pPr>
            <a:r>
              <a:rPr lang="en-US" sz="1400" u="sng" dirty="0" smtClean="0"/>
              <a:t>Purpose</a:t>
            </a:r>
            <a:endParaRPr lang="en-US" sz="1400" dirty="0" smtClean="0"/>
          </a:p>
          <a:p>
            <a:pPr lvl="1">
              <a:lnSpc>
                <a:spcPct val="89000"/>
              </a:lnSpc>
              <a:buClr>
                <a:srgbClr val="EF9100"/>
              </a:buClr>
            </a:pPr>
            <a:r>
              <a:rPr lang="en-US" sz="1200" dirty="0" smtClean="0"/>
              <a:t>reliable data transmission</a:t>
            </a:r>
          </a:p>
          <a:p>
            <a:pPr lvl="1">
              <a:lnSpc>
                <a:spcPct val="89000"/>
              </a:lnSpc>
              <a:spcAft>
                <a:spcPct val="66000"/>
              </a:spcAft>
              <a:buClr>
                <a:srgbClr val="EF9100"/>
              </a:buClr>
            </a:pPr>
            <a:r>
              <a:rPr lang="en-US" sz="1200" dirty="0" smtClean="0"/>
              <a:t>workhorse - lots of other good things</a:t>
            </a:r>
          </a:p>
          <a:p>
            <a:pPr lvl="1">
              <a:lnSpc>
                <a:spcPct val="89000"/>
              </a:lnSpc>
              <a:spcAft>
                <a:spcPct val="66000"/>
              </a:spcAft>
              <a:buClr>
                <a:srgbClr val="EF9100"/>
              </a:buClr>
            </a:pPr>
            <a:endParaRPr lang="en-US" sz="1400" dirty="0" smtClean="0"/>
          </a:p>
          <a:p>
            <a:pPr>
              <a:lnSpc>
                <a:spcPct val="89000"/>
              </a:lnSpc>
              <a:spcAft>
                <a:spcPct val="80000"/>
              </a:spcAft>
            </a:pPr>
            <a:endParaRPr lang="en-US" sz="1400" dirty="0" smtClean="0"/>
          </a:p>
          <a:p>
            <a:pPr>
              <a:lnSpc>
                <a:spcPct val="89000"/>
              </a:lnSpc>
              <a:spcAft>
                <a:spcPct val="80000"/>
              </a:spcAft>
            </a:pPr>
            <a:r>
              <a:rPr lang="en-US" sz="1400" dirty="0" smtClean="0"/>
              <a:t>Mechanism</a:t>
            </a:r>
          </a:p>
          <a:p>
            <a:pPr lvl="1">
              <a:lnSpc>
                <a:spcPct val="89000"/>
              </a:lnSpc>
              <a:buClr>
                <a:srgbClr val="EF9100"/>
              </a:buClr>
            </a:pPr>
            <a:r>
              <a:rPr lang="en-US" sz="1200" dirty="0" smtClean="0">
                <a:latin typeface="+mj-lt"/>
              </a:rPr>
              <a:t>send message, retain copy, start timer</a:t>
            </a:r>
          </a:p>
          <a:p>
            <a:pPr lvl="1">
              <a:lnSpc>
                <a:spcPct val="89000"/>
              </a:lnSpc>
              <a:buClr>
                <a:srgbClr val="EF9100"/>
              </a:buClr>
            </a:pPr>
            <a:r>
              <a:rPr lang="en-US" sz="1200" dirty="0" smtClean="0">
                <a:latin typeface="+mj-lt"/>
              </a:rPr>
              <a:t>analyze received message</a:t>
            </a:r>
          </a:p>
          <a:p>
            <a:pPr lvl="1">
              <a:lnSpc>
                <a:spcPct val="89000"/>
              </a:lnSpc>
              <a:buClr>
                <a:srgbClr val="EF9100"/>
              </a:buClr>
            </a:pPr>
            <a:r>
              <a:rPr lang="en-US" sz="1200" dirty="0" smtClean="0">
                <a:latin typeface="+mj-lt"/>
              </a:rPr>
              <a:t>acknowledge received message</a:t>
            </a:r>
          </a:p>
          <a:p>
            <a:pPr lvl="1">
              <a:lnSpc>
                <a:spcPct val="89000"/>
              </a:lnSpc>
              <a:buClr>
                <a:srgbClr val="EF9100"/>
              </a:buClr>
            </a:pPr>
            <a:r>
              <a:rPr lang="en-US" sz="1200" dirty="0" smtClean="0">
                <a:latin typeface="+mj-lt"/>
              </a:rPr>
              <a:t>resend if message not acknowledged</a:t>
            </a:r>
          </a:p>
        </p:txBody>
      </p:sp>
      <p:sp>
        <p:nvSpPr>
          <p:cNvPr id="25606" name="Rectangle 8"/>
          <p:cNvSpPr>
            <a:spLocks noChangeArrowheads="1"/>
          </p:cNvSpPr>
          <p:nvPr/>
        </p:nvSpPr>
        <p:spPr bwMode="gray">
          <a:xfrm>
            <a:off x="152400" y="4343400"/>
            <a:ext cx="3200400" cy="4746625"/>
          </a:xfrm>
          <a:prstGeom prst="rect">
            <a:avLst/>
          </a:prstGeom>
          <a:noFill/>
          <a:ln w="9525">
            <a:noFill/>
            <a:miter lim="800000"/>
            <a:headEnd/>
            <a:tailEnd/>
          </a:ln>
        </p:spPr>
        <p:txBody>
          <a:bodyPr lIns="92075" tIns="46038" rIns="92075" bIns="46038"/>
          <a:lstStyle/>
          <a:p>
            <a:pPr marL="349250" indent="-349250" algn="l">
              <a:lnSpc>
                <a:spcPct val="59000"/>
              </a:lnSpc>
              <a:spcBef>
                <a:spcPct val="50000"/>
              </a:spcBef>
              <a:buClr>
                <a:srgbClr val="990000"/>
              </a:buClr>
              <a:buSzPct val="110000"/>
              <a:buFontTx/>
              <a:buChar char="•"/>
            </a:pPr>
            <a:r>
              <a:rPr lang="en-US" sz="1200" dirty="0"/>
              <a:t>Connection Oriented Protocol</a:t>
            </a:r>
          </a:p>
          <a:p>
            <a:pPr marL="349250" indent="-349250" algn="l">
              <a:lnSpc>
                <a:spcPct val="59000"/>
              </a:lnSpc>
              <a:spcBef>
                <a:spcPct val="50000"/>
              </a:spcBef>
              <a:buClr>
                <a:srgbClr val="990000"/>
              </a:buClr>
              <a:buSzPct val="110000"/>
              <a:buFontTx/>
              <a:buChar char="•"/>
            </a:pPr>
            <a:r>
              <a:rPr lang="en-US" sz="1200" dirty="0"/>
              <a:t>TCP Header</a:t>
            </a:r>
          </a:p>
          <a:p>
            <a:pPr marL="800100" lvl="1" indent="-336550" algn="l">
              <a:lnSpc>
                <a:spcPct val="59000"/>
              </a:lnSpc>
              <a:spcBef>
                <a:spcPct val="30000"/>
              </a:spcBef>
              <a:buClr>
                <a:srgbClr val="EF9100"/>
              </a:buClr>
              <a:buFontTx/>
              <a:buChar char="—"/>
            </a:pPr>
            <a:r>
              <a:rPr lang="en-US" sz="1200" b="0" dirty="0"/>
              <a:t>Source port</a:t>
            </a:r>
          </a:p>
          <a:p>
            <a:pPr marL="800100" lvl="1" indent="-336550" algn="l">
              <a:lnSpc>
                <a:spcPct val="59000"/>
              </a:lnSpc>
              <a:spcBef>
                <a:spcPct val="30000"/>
              </a:spcBef>
              <a:buClr>
                <a:srgbClr val="EF9100"/>
              </a:buClr>
              <a:buFontTx/>
              <a:buChar char="—"/>
            </a:pPr>
            <a:r>
              <a:rPr lang="en-US" sz="1200" b="0" dirty="0"/>
              <a:t>Destination port</a:t>
            </a:r>
          </a:p>
          <a:p>
            <a:pPr marL="800100" lvl="1" indent="-336550" algn="l">
              <a:lnSpc>
                <a:spcPct val="59000"/>
              </a:lnSpc>
              <a:spcBef>
                <a:spcPct val="30000"/>
              </a:spcBef>
              <a:buClr>
                <a:srgbClr val="EF9100"/>
              </a:buClr>
              <a:buFontTx/>
              <a:buChar char="—"/>
            </a:pPr>
            <a:r>
              <a:rPr lang="en-US" sz="1200" b="0" dirty="0"/>
              <a:t>Sequence number</a:t>
            </a:r>
          </a:p>
          <a:p>
            <a:pPr marL="800100" lvl="1" indent="-336550" algn="l">
              <a:lnSpc>
                <a:spcPct val="59000"/>
              </a:lnSpc>
              <a:spcBef>
                <a:spcPct val="30000"/>
              </a:spcBef>
              <a:buClr>
                <a:srgbClr val="EF9100"/>
              </a:buClr>
              <a:buFontTx/>
              <a:buChar char="—"/>
            </a:pPr>
            <a:r>
              <a:rPr lang="en-US" sz="1200" b="0" dirty="0"/>
              <a:t>Acknowledgment number</a:t>
            </a:r>
          </a:p>
          <a:p>
            <a:pPr marL="800100" lvl="1" indent="-336550" algn="l">
              <a:lnSpc>
                <a:spcPct val="59000"/>
              </a:lnSpc>
              <a:spcBef>
                <a:spcPct val="30000"/>
              </a:spcBef>
              <a:buClr>
                <a:srgbClr val="EF9100"/>
              </a:buClr>
              <a:buFontTx/>
              <a:buChar char="—"/>
            </a:pPr>
            <a:r>
              <a:rPr lang="en-US" sz="1200" b="0" dirty="0"/>
              <a:t>Header length</a:t>
            </a:r>
          </a:p>
          <a:p>
            <a:pPr marL="800100" lvl="1" indent="-336550" algn="l">
              <a:lnSpc>
                <a:spcPct val="59000"/>
              </a:lnSpc>
              <a:spcBef>
                <a:spcPct val="30000"/>
              </a:spcBef>
              <a:buClr>
                <a:srgbClr val="EF9100"/>
              </a:buClr>
              <a:buFontTx/>
              <a:buChar char="—"/>
            </a:pPr>
            <a:r>
              <a:rPr lang="en-US" sz="1200" b="0" dirty="0"/>
              <a:t>(Reserved)</a:t>
            </a:r>
          </a:p>
          <a:p>
            <a:pPr marL="800100" lvl="1" indent="-336550" algn="l">
              <a:lnSpc>
                <a:spcPct val="59000"/>
              </a:lnSpc>
              <a:spcBef>
                <a:spcPct val="30000"/>
              </a:spcBef>
              <a:buClr>
                <a:srgbClr val="EF9100"/>
              </a:buClr>
              <a:buFontTx/>
              <a:buChar char="—"/>
            </a:pPr>
            <a:r>
              <a:rPr lang="en-US" sz="1200" b="0" dirty="0"/>
              <a:t>Code bits (flags)</a:t>
            </a:r>
          </a:p>
          <a:p>
            <a:pPr marL="800100" lvl="1" indent="-336550" algn="l">
              <a:lnSpc>
                <a:spcPct val="59000"/>
              </a:lnSpc>
              <a:spcBef>
                <a:spcPct val="30000"/>
              </a:spcBef>
              <a:buClr>
                <a:srgbClr val="EF9100"/>
              </a:buClr>
              <a:buFontTx/>
              <a:buChar char="—"/>
            </a:pPr>
            <a:r>
              <a:rPr lang="en-US" sz="1200" b="0" dirty="0"/>
              <a:t>Window size</a:t>
            </a:r>
          </a:p>
          <a:p>
            <a:pPr marL="800100" lvl="1" indent="-336550" algn="l">
              <a:lnSpc>
                <a:spcPct val="59000"/>
              </a:lnSpc>
              <a:spcBef>
                <a:spcPct val="30000"/>
              </a:spcBef>
              <a:buClr>
                <a:srgbClr val="EF9100"/>
              </a:buClr>
              <a:buFontTx/>
              <a:buChar char="—"/>
            </a:pPr>
            <a:r>
              <a:rPr lang="en-US" sz="1200" b="0" dirty="0"/>
              <a:t>Checksum</a:t>
            </a:r>
          </a:p>
          <a:p>
            <a:pPr marL="800100" lvl="1" indent="-336550" algn="l">
              <a:lnSpc>
                <a:spcPct val="59000"/>
              </a:lnSpc>
              <a:spcBef>
                <a:spcPct val="30000"/>
              </a:spcBef>
              <a:buClr>
                <a:srgbClr val="EF9100"/>
              </a:buClr>
              <a:buFontTx/>
              <a:buChar char="—"/>
            </a:pPr>
            <a:r>
              <a:rPr lang="en-US" sz="1200" b="0" dirty="0"/>
              <a:t>Urgent pointer</a:t>
            </a:r>
          </a:p>
          <a:p>
            <a:pPr marL="800100" lvl="1" indent="-336550" algn="l">
              <a:lnSpc>
                <a:spcPct val="59000"/>
              </a:lnSpc>
              <a:spcBef>
                <a:spcPct val="30000"/>
              </a:spcBef>
              <a:buClr>
                <a:srgbClr val="EF9100"/>
              </a:buClr>
              <a:buFontTx/>
              <a:buChar char="—"/>
            </a:pPr>
            <a:r>
              <a:rPr lang="en-US" sz="1200" b="0" dirty="0"/>
              <a:t>Options</a:t>
            </a:r>
          </a:p>
          <a:p>
            <a:pPr marL="800100" lvl="1" indent="-336550" algn="l">
              <a:lnSpc>
                <a:spcPct val="59000"/>
              </a:lnSpc>
              <a:spcBef>
                <a:spcPct val="30000"/>
              </a:spcBef>
              <a:buClr>
                <a:srgbClr val="EF9100"/>
              </a:buClr>
              <a:buFontTx/>
              <a:buChar char="—"/>
            </a:pPr>
            <a:r>
              <a:rPr lang="en-US" sz="1200" b="0" dirty="0"/>
              <a:t>Padding</a:t>
            </a:r>
          </a:p>
        </p:txBody>
      </p:sp>
      <p:sp>
        <p:nvSpPr>
          <p:cNvPr id="25607" name="Rectangle 9"/>
          <p:cNvSpPr>
            <a:spLocks noChangeArrowheads="1"/>
          </p:cNvSpPr>
          <p:nvPr/>
        </p:nvSpPr>
        <p:spPr bwMode="auto">
          <a:xfrm>
            <a:off x="838200" y="2286000"/>
            <a:ext cx="7358063" cy="420688"/>
          </a:xfrm>
          <a:prstGeom prst="rect">
            <a:avLst/>
          </a:prstGeom>
          <a:noFill/>
          <a:ln w="38100">
            <a:solidFill>
              <a:schemeClr val="tx1"/>
            </a:solidFill>
            <a:miter lim="800000"/>
            <a:headEnd/>
            <a:tailEnd/>
          </a:ln>
        </p:spPr>
        <p:txBody>
          <a:bodyPr wrap="none" anchor="ctr"/>
          <a:lstStyle/>
          <a:p>
            <a:endParaRPr lang="en-US"/>
          </a:p>
        </p:txBody>
      </p:sp>
      <p:sp>
        <p:nvSpPr>
          <p:cNvPr id="25608" name="Rectangle 10"/>
          <p:cNvSpPr>
            <a:spLocks noChangeArrowheads="1"/>
          </p:cNvSpPr>
          <p:nvPr/>
        </p:nvSpPr>
        <p:spPr bwMode="auto">
          <a:xfrm>
            <a:off x="990600" y="2362200"/>
            <a:ext cx="1001713" cy="301625"/>
          </a:xfrm>
          <a:prstGeom prst="rect">
            <a:avLst/>
          </a:prstGeom>
          <a:noFill/>
          <a:ln w="9525">
            <a:noFill/>
            <a:miter lim="800000"/>
            <a:headEnd/>
            <a:tailEnd/>
          </a:ln>
        </p:spPr>
        <p:txBody>
          <a:bodyPr wrap="none" lIns="90488" tIns="44450" rIns="90488" bIns="44450">
            <a:spAutoFit/>
          </a:bodyPr>
          <a:lstStyle/>
          <a:p>
            <a:r>
              <a:rPr lang="en-US"/>
              <a:t>IP Header</a:t>
            </a:r>
          </a:p>
        </p:txBody>
      </p:sp>
      <p:sp>
        <p:nvSpPr>
          <p:cNvPr id="25609" name="Rectangle 11"/>
          <p:cNvSpPr>
            <a:spLocks noChangeArrowheads="1"/>
          </p:cNvSpPr>
          <p:nvPr/>
        </p:nvSpPr>
        <p:spPr bwMode="auto">
          <a:xfrm>
            <a:off x="4724400" y="2362200"/>
            <a:ext cx="1795463" cy="301625"/>
          </a:xfrm>
          <a:prstGeom prst="rect">
            <a:avLst/>
          </a:prstGeom>
          <a:noFill/>
          <a:ln w="9525">
            <a:noFill/>
            <a:miter lim="800000"/>
            <a:headEnd/>
            <a:tailEnd/>
          </a:ln>
        </p:spPr>
        <p:txBody>
          <a:bodyPr wrap="none" lIns="90488" tIns="44450" rIns="90488" bIns="44450">
            <a:spAutoFit/>
          </a:bodyPr>
          <a:lstStyle/>
          <a:p>
            <a:r>
              <a:rPr lang="en-US"/>
              <a:t>TCP Payload (data)</a:t>
            </a:r>
          </a:p>
        </p:txBody>
      </p:sp>
      <p:sp>
        <p:nvSpPr>
          <p:cNvPr id="25610" name="Line 12"/>
          <p:cNvSpPr>
            <a:spLocks noChangeShapeType="1"/>
          </p:cNvSpPr>
          <p:nvPr/>
        </p:nvSpPr>
        <p:spPr bwMode="auto">
          <a:xfrm>
            <a:off x="2057400" y="2286000"/>
            <a:ext cx="0" cy="419100"/>
          </a:xfrm>
          <a:prstGeom prst="line">
            <a:avLst/>
          </a:prstGeom>
          <a:noFill/>
          <a:ln w="38100">
            <a:solidFill>
              <a:schemeClr val="tx1"/>
            </a:solidFill>
            <a:round/>
            <a:headEnd type="none" w="sm" len="sm"/>
            <a:tailEnd type="none" w="sm" len="sm"/>
          </a:ln>
        </p:spPr>
        <p:txBody>
          <a:bodyPr wrap="none" anchor="ctr"/>
          <a:lstStyle/>
          <a:p>
            <a:endParaRPr lang="en-US"/>
          </a:p>
        </p:txBody>
      </p:sp>
      <p:sp>
        <p:nvSpPr>
          <p:cNvPr id="25611" name="Line 13"/>
          <p:cNvSpPr>
            <a:spLocks noChangeShapeType="1"/>
          </p:cNvSpPr>
          <p:nvPr/>
        </p:nvSpPr>
        <p:spPr bwMode="auto">
          <a:xfrm>
            <a:off x="3505200" y="2286000"/>
            <a:ext cx="0" cy="419100"/>
          </a:xfrm>
          <a:prstGeom prst="line">
            <a:avLst/>
          </a:prstGeom>
          <a:noFill/>
          <a:ln w="38100">
            <a:solidFill>
              <a:schemeClr val="tx1"/>
            </a:solidFill>
            <a:round/>
            <a:headEnd type="none" w="sm" len="sm"/>
            <a:tailEnd type="none" w="sm" len="sm"/>
          </a:ln>
        </p:spPr>
        <p:txBody>
          <a:bodyPr wrap="none" anchor="ctr"/>
          <a:lstStyle/>
          <a:p>
            <a:endParaRPr lang="en-US"/>
          </a:p>
        </p:txBody>
      </p:sp>
      <p:sp>
        <p:nvSpPr>
          <p:cNvPr id="25612" name="Rectangle 14"/>
          <p:cNvSpPr>
            <a:spLocks noChangeArrowheads="1"/>
          </p:cNvSpPr>
          <p:nvPr/>
        </p:nvSpPr>
        <p:spPr bwMode="auto">
          <a:xfrm>
            <a:off x="2209800" y="2362200"/>
            <a:ext cx="1189038" cy="301625"/>
          </a:xfrm>
          <a:prstGeom prst="rect">
            <a:avLst/>
          </a:prstGeom>
          <a:noFill/>
          <a:ln w="9525">
            <a:noFill/>
            <a:miter lim="800000"/>
            <a:headEnd/>
            <a:tailEnd/>
          </a:ln>
        </p:spPr>
        <p:txBody>
          <a:bodyPr wrap="none" lIns="90488" tIns="44450" rIns="90488" bIns="44450">
            <a:spAutoFit/>
          </a:bodyPr>
          <a:lstStyle/>
          <a:p>
            <a:r>
              <a:rPr lang="en-US"/>
              <a:t>TCP Header</a:t>
            </a:r>
          </a:p>
        </p:txBody>
      </p:sp>
      <p:sp>
        <p:nvSpPr>
          <p:cNvPr id="25613" name="Rectangle 15"/>
          <p:cNvSpPr>
            <a:spLocks noChangeArrowheads="1"/>
          </p:cNvSpPr>
          <p:nvPr/>
        </p:nvSpPr>
        <p:spPr bwMode="auto">
          <a:xfrm>
            <a:off x="4114800" y="2916238"/>
            <a:ext cx="4876800" cy="3560762"/>
          </a:xfrm>
          <a:prstGeom prst="rect">
            <a:avLst/>
          </a:prstGeom>
          <a:noFill/>
          <a:ln w="9525">
            <a:noFill/>
            <a:miter lim="800000"/>
            <a:headEnd/>
            <a:tailEnd/>
          </a:ln>
        </p:spPr>
        <p:txBody>
          <a:bodyPr lIns="92075" tIns="46038" rIns="92075" bIns="46038">
            <a:spAutoFit/>
          </a:bodyPr>
          <a:lstStyle/>
          <a:p>
            <a:pPr algn="l"/>
            <a:r>
              <a:rPr lang="en-US" sz="1200" b="0"/>
              <a:t> 0                   1                   2                   3   </a:t>
            </a:r>
          </a:p>
          <a:p>
            <a:pPr algn="l"/>
            <a:r>
              <a:rPr lang="en-US" sz="1200" b="0"/>
              <a:t>    0 1 2 3 4 5 6 7 8 9 0 1 2 3 4 5 6 7 8 9 0 1 2 3 4 5 6 7 8 9 0 1 </a:t>
            </a:r>
          </a:p>
          <a:p>
            <a:pPr algn="l"/>
            <a:r>
              <a:rPr lang="en-US" sz="1200" b="0"/>
              <a:t>   +-+-+-+-+-+-+-+-+-+-+-+-+-+-+-+-+-+-+-+-+-+-+-+-+-+-+-+-+-+-+-+-+</a:t>
            </a:r>
          </a:p>
          <a:p>
            <a:pPr algn="l"/>
            <a:r>
              <a:rPr lang="en-US" sz="1200" b="0"/>
              <a:t>   |          </a:t>
            </a:r>
            <a:r>
              <a:rPr lang="en-US" sz="1200"/>
              <a:t>Source Port</a:t>
            </a:r>
            <a:r>
              <a:rPr lang="en-US" sz="1200" b="0"/>
              <a:t>          |       </a:t>
            </a:r>
            <a:r>
              <a:rPr lang="en-US" sz="1200"/>
              <a:t>Destination Port</a:t>
            </a:r>
            <a:r>
              <a:rPr lang="en-US" sz="1200" b="0"/>
              <a:t>        |</a:t>
            </a:r>
          </a:p>
          <a:p>
            <a:pPr algn="l"/>
            <a:r>
              <a:rPr lang="en-US" sz="1200" b="0"/>
              <a:t>   +-+-+-+-+-+-+-+-+-+-+-+-+-+-+-+-+-+-+-+-+-+-+-+-+-+-+-+-+-+-+-+-+</a:t>
            </a:r>
          </a:p>
          <a:p>
            <a:pPr algn="l"/>
            <a:r>
              <a:rPr lang="en-US" sz="1200" b="0"/>
              <a:t>   |                        Sequence Number                        |</a:t>
            </a:r>
          </a:p>
          <a:p>
            <a:pPr algn="l"/>
            <a:r>
              <a:rPr lang="en-US" sz="1200" b="0"/>
              <a:t>   +-+-+-+-+-+-+-+-+-+-+-+-+-+-+-+-+-+-+-+-+-+-+-+-+-+-+-+-+-+-+-+-+</a:t>
            </a:r>
          </a:p>
          <a:p>
            <a:pPr algn="l"/>
            <a:r>
              <a:rPr lang="en-US" sz="1200" b="0"/>
              <a:t>   |                    Acknowledgment Number                      |</a:t>
            </a:r>
          </a:p>
          <a:p>
            <a:pPr algn="l"/>
            <a:r>
              <a:rPr lang="en-US" sz="1200" b="0"/>
              <a:t>   +-+-+-+-+-+-+-+-+-+-+-+-+-+-+-+-+-+-+-+-+-+-+-+-+-+-+-+-+-+-+-+-+</a:t>
            </a:r>
          </a:p>
          <a:p>
            <a:pPr algn="l"/>
            <a:r>
              <a:rPr lang="en-US" sz="1200" b="0"/>
              <a:t>   |  Data |           |U|A|P|R|S|F|                               |</a:t>
            </a:r>
          </a:p>
          <a:p>
            <a:pPr algn="l"/>
            <a:r>
              <a:rPr lang="en-US" sz="1200" b="0"/>
              <a:t>   | Offset| Reserved  |R|C|S|S|Y|I|            Window             |</a:t>
            </a:r>
          </a:p>
          <a:p>
            <a:pPr algn="l"/>
            <a:r>
              <a:rPr lang="en-US" sz="1200" b="0"/>
              <a:t>   |       |           |G|K|H|T|N|N|                               |</a:t>
            </a:r>
          </a:p>
          <a:p>
            <a:pPr algn="l"/>
            <a:r>
              <a:rPr lang="en-US" sz="1200" b="0"/>
              <a:t>   +-+-+-+-+-+-+-+-+-+-+-+-+-+-+-+-+-+-+-+-+-+-+-+-+-+-+-+-+-+-+-+-+</a:t>
            </a:r>
          </a:p>
          <a:p>
            <a:pPr algn="l"/>
            <a:r>
              <a:rPr lang="en-US" sz="1200" b="0"/>
              <a:t>   |           Checksum            |         Urgent Pointer        |</a:t>
            </a:r>
          </a:p>
          <a:p>
            <a:pPr algn="l"/>
            <a:r>
              <a:rPr lang="en-US" sz="1200" b="0"/>
              <a:t>   +-+-+-+-+-+-+-+-+-+-+-+-+-+-+-+-+-+-+-+-+-+-+-+-+-+-+-+-+-+-+-+-+</a:t>
            </a:r>
          </a:p>
          <a:p>
            <a:pPr algn="l"/>
            <a:r>
              <a:rPr lang="en-US" sz="1200" b="0"/>
              <a:t>   |                    Options                    |    Padding    |</a:t>
            </a:r>
          </a:p>
          <a:p>
            <a:pPr algn="l"/>
            <a:r>
              <a:rPr lang="en-US" sz="1200" b="0"/>
              <a:t>   +-+-+-+-+-+-+-+-+-+-+-+-+-+-+-+-+-+-+-+-+-+-+-+-+-+-+-+-+-+-+-+-+</a:t>
            </a:r>
          </a:p>
          <a:p>
            <a:pPr algn="l"/>
            <a:r>
              <a:rPr lang="en-US" sz="1200" b="0"/>
              <a:t>   |                             data                              |</a:t>
            </a:r>
          </a:p>
          <a:p>
            <a:pPr algn="l"/>
            <a:r>
              <a:rPr lang="en-US" sz="1200" b="0"/>
              <a:t>   +-+-+-+-+-+-+-+-+-+-+-+-+-+-+-+-+-+-+-+-+-+-+-+-+-+-+-+-+-+-+-+-+</a:t>
            </a:r>
          </a:p>
        </p:txBody>
      </p:sp>
      <p:sp>
        <p:nvSpPr>
          <p:cNvPr id="25614" name="Line 16"/>
          <p:cNvSpPr>
            <a:spLocks noChangeShapeType="1"/>
          </p:cNvSpPr>
          <p:nvPr/>
        </p:nvSpPr>
        <p:spPr bwMode="auto">
          <a:xfrm>
            <a:off x="3505200" y="2743200"/>
            <a:ext cx="5410200" cy="2286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5615" name="Line 17"/>
          <p:cNvSpPr>
            <a:spLocks noChangeShapeType="1"/>
          </p:cNvSpPr>
          <p:nvPr/>
        </p:nvSpPr>
        <p:spPr bwMode="auto">
          <a:xfrm>
            <a:off x="2133600" y="2743200"/>
            <a:ext cx="1981200" cy="36576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25616" name="Line 18"/>
          <p:cNvSpPr>
            <a:spLocks noChangeShapeType="1"/>
          </p:cNvSpPr>
          <p:nvPr/>
        </p:nvSpPr>
        <p:spPr bwMode="auto">
          <a:xfrm>
            <a:off x="2133600" y="2057400"/>
            <a:ext cx="6096000" cy="0"/>
          </a:xfrm>
          <a:prstGeom prst="line">
            <a:avLst/>
          </a:prstGeom>
          <a:noFill/>
          <a:ln w="9525">
            <a:solidFill>
              <a:schemeClr val="tx1"/>
            </a:solidFill>
            <a:round/>
            <a:headEnd type="oval" w="med" len="med"/>
            <a:tailEnd type="oval" w="med" len="med"/>
          </a:ln>
        </p:spPr>
        <p:txBody>
          <a:bodyPr wrap="none" anchor="ctr"/>
          <a:lstStyle/>
          <a:p>
            <a:endParaRPr lang="en-US"/>
          </a:p>
        </p:txBody>
      </p:sp>
      <p:sp>
        <p:nvSpPr>
          <p:cNvPr id="25617" name="Rectangle 19"/>
          <p:cNvSpPr>
            <a:spLocks noChangeArrowheads="1"/>
          </p:cNvSpPr>
          <p:nvPr/>
        </p:nvSpPr>
        <p:spPr bwMode="gray">
          <a:xfrm>
            <a:off x="4267200" y="1676400"/>
            <a:ext cx="2622550" cy="323850"/>
          </a:xfrm>
          <a:prstGeom prst="rect">
            <a:avLst/>
          </a:prstGeom>
          <a:noFill/>
          <a:ln w="9525">
            <a:noFill/>
            <a:miter lim="800000"/>
            <a:headEnd/>
            <a:tailEnd/>
          </a:ln>
        </p:spPr>
        <p:txBody>
          <a:bodyPr lIns="92075" tIns="46038" rIns="92075" bIns="46038"/>
          <a:lstStyle/>
          <a:p>
            <a:pPr marL="349250" indent="-349250" algn="l">
              <a:lnSpc>
                <a:spcPct val="89000"/>
              </a:lnSpc>
              <a:spcBef>
                <a:spcPct val="50000"/>
              </a:spcBef>
              <a:buClr>
                <a:srgbClr val="990000"/>
              </a:buClr>
              <a:buSzPct val="110000"/>
            </a:pPr>
            <a:r>
              <a:rPr lang="en-US" sz="1600"/>
              <a:t>IP Data Payload</a:t>
            </a:r>
          </a:p>
        </p:txBody>
      </p:sp>
      <p:sp>
        <p:nvSpPr>
          <p:cNvPr id="25618" name="Rectangle 0"/>
          <p:cNvSpPr>
            <a:spLocks noChangeArrowheads="1"/>
          </p:cNvSpPr>
          <p:nvPr/>
        </p:nvSpPr>
        <p:spPr bwMode="auto">
          <a:xfrm>
            <a:off x="4114800" y="2971800"/>
            <a:ext cx="4800600" cy="3429000"/>
          </a:xfrm>
          <a:prstGeom prst="rect">
            <a:avLst/>
          </a:prstGeom>
          <a:noFill/>
          <a:ln w="9525">
            <a:solidFill>
              <a:schemeClr val="tx1"/>
            </a:solidFill>
            <a:miter lim="800000"/>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TCP Relationship (Connection Sequence)</a:t>
            </a:r>
          </a:p>
        </p:txBody>
      </p:sp>
      <p:sp>
        <p:nvSpPr>
          <p:cNvPr id="26627" name="Rectangle 5"/>
          <p:cNvSpPr>
            <a:spLocks noGrp="1" noChangeArrowheads="1"/>
          </p:cNvSpPr>
          <p:nvPr>
            <p:ph type="body" idx="1"/>
          </p:nvPr>
        </p:nvSpPr>
        <p:spPr>
          <a:xfrm>
            <a:off x="950913" y="1250950"/>
            <a:ext cx="7467600" cy="5383213"/>
          </a:xfrm>
          <a:noFill/>
        </p:spPr>
        <p:txBody>
          <a:bodyPr/>
          <a:lstStyle/>
          <a:p>
            <a:pPr>
              <a:lnSpc>
                <a:spcPct val="89000"/>
              </a:lnSpc>
              <a:buFontTx/>
              <a:buNone/>
            </a:pPr>
            <a:r>
              <a:rPr lang="en-US" sz="2000" smtClean="0"/>
              <a:t>Initiation		Data Transfer		    Termination</a:t>
            </a:r>
          </a:p>
        </p:txBody>
      </p:sp>
      <p:sp>
        <p:nvSpPr>
          <p:cNvPr id="26628" name="Line 6"/>
          <p:cNvSpPr>
            <a:spLocks noChangeShapeType="1"/>
          </p:cNvSpPr>
          <p:nvPr/>
        </p:nvSpPr>
        <p:spPr bwMode="auto">
          <a:xfrm>
            <a:off x="868363" y="1936750"/>
            <a:ext cx="0" cy="4391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29" name="Line 7"/>
          <p:cNvSpPr>
            <a:spLocks noChangeShapeType="1"/>
          </p:cNvSpPr>
          <p:nvPr/>
        </p:nvSpPr>
        <p:spPr bwMode="auto">
          <a:xfrm>
            <a:off x="2439988" y="1936750"/>
            <a:ext cx="0" cy="4391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30" name="Line 8"/>
          <p:cNvSpPr>
            <a:spLocks noChangeShapeType="1"/>
          </p:cNvSpPr>
          <p:nvPr/>
        </p:nvSpPr>
        <p:spPr bwMode="auto">
          <a:xfrm>
            <a:off x="876300" y="2489200"/>
            <a:ext cx="1555750" cy="592138"/>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31" name="Line 9"/>
          <p:cNvSpPr>
            <a:spLocks noChangeShapeType="1"/>
          </p:cNvSpPr>
          <p:nvPr/>
        </p:nvSpPr>
        <p:spPr bwMode="auto">
          <a:xfrm flipV="1">
            <a:off x="887413" y="3471863"/>
            <a:ext cx="1544637" cy="684212"/>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32" name="Line 10"/>
          <p:cNvSpPr>
            <a:spLocks noChangeShapeType="1"/>
          </p:cNvSpPr>
          <p:nvPr/>
        </p:nvSpPr>
        <p:spPr bwMode="auto">
          <a:xfrm>
            <a:off x="877888" y="4578350"/>
            <a:ext cx="1554162" cy="711200"/>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33" name="Rectangle 11"/>
          <p:cNvSpPr>
            <a:spLocks noChangeArrowheads="1"/>
          </p:cNvSpPr>
          <p:nvPr/>
        </p:nvSpPr>
        <p:spPr bwMode="auto">
          <a:xfrm>
            <a:off x="522288" y="1620838"/>
            <a:ext cx="676275" cy="301625"/>
          </a:xfrm>
          <a:prstGeom prst="rect">
            <a:avLst/>
          </a:prstGeom>
          <a:noFill/>
          <a:ln w="9525">
            <a:noFill/>
            <a:miter lim="800000"/>
            <a:headEnd/>
            <a:tailEnd/>
          </a:ln>
        </p:spPr>
        <p:txBody>
          <a:bodyPr wrap="none" lIns="90488" tIns="44450" rIns="90488" bIns="44450">
            <a:spAutoFit/>
          </a:bodyPr>
          <a:lstStyle/>
          <a:p>
            <a:r>
              <a:rPr lang="en-US"/>
              <a:t>Client</a:t>
            </a:r>
          </a:p>
        </p:txBody>
      </p:sp>
      <p:sp>
        <p:nvSpPr>
          <p:cNvPr id="26634" name="Rectangle 12"/>
          <p:cNvSpPr>
            <a:spLocks noChangeArrowheads="1"/>
          </p:cNvSpPr>
          <p:nvPr/>
        </p:nvSpPr>
        <p:spPr bwMode="auto">
          <a:xfrm>
            <a:off x="2076450" y="1579563"/>
            <a:ext cx="735013" cy="301625"/>
          </a:xfrm>
          <a:prstGeom prst="rect">
            <a:avLst/>
          </a:prstGeom>
          <a:noFill/>
          <a:ln w="9525">
            <a:noFill/>
            <a:miter lim="800000"/>
            <a:headEnd/>
            <a:tailEnd/>
          </a:ln>
        </p:spPr>
        <p:txBody>
          <a:bodyPr wrap="none" lIns="90488" tIns="44450" rIns="90488" bIns="44450">
            <a:spAutoFit/>
          </a:bodyPr>
          <a:lstStyle/>
          <a:p>
            <a:r>
              <a:rPr lang="en-US"/>
              <a:t>Server</a:t>
            </a:r>
          </a:p>
        </p:txBody>
      </p:sp>
      <p:sp>
        <p:nvSpPr>
          <p:cNvPr id="26635" name="Rectangle 13"/>
          <p:cNvSpPr>
            <a:spLocks noChangeArrowheads="1"/>
          </p:cNvSpPr>
          <p:nvPr/>
        </p:nvSpPr>
        <p:spPr bwMode="auto">
          <a:xfrm>
            <a:off x="1366838" y="2324100"/>
            <a:ext cx="546100" cy="301625"/>
          </a:xfrm>
          <a:prstGeom prst="rect">
            <a:avLst/>
          </a:prstGeom>
          <a:noFill/>
          <a:ln w="9525">
            <a:noFill/>
            <a:miter lim="800000"/>
            <a:headEnd/>
            <a:tailEnd/>
          </a:ln>
        </p:spPr>
        <p:txBody>
          <a:bodyPr wrap="none" lIns="90488" tIns="44450" rIns="90488" bIns="44450">
            <a:spAutoFit/>
          </a:bodyPr>
          <a:lstStyle/>
          <a:p>
            <a:r>
              <a:rPr lang="en-US"/>
              <a:t>SYN</a:t>
            </a:r>
          </a:p>
        </p:txBody>
      </p:sp>
      <p:sp>
        <p:nvSpPr>
          <p:cNvPr id="26636" name="Rectangle 14"/>
          <p:cNvSpPr>
            <a:spLocks noChangeArrowheads="1"/>
          </p:cNvSpPr>
          <p:nvPr/>
        </p:nvSpPr>
        <p:spPr bwMode="auto">
          <a:xfrm>
            <a:off x="1143000" y="3317875"/>
            <a:ext cx="982663" cy="301625"/>
          </a:xfrm>
          <a:prstGeom prst="rect">
            <a:avLst/>
          </a:prstGeom>
          <a:noFill/>
          <a:ln w="9525">
            <a:noFill/>
            <a:miter lim="800000"/>
            <a:headEnd/>
            <a:tailEnd/>
          </a:ln>
        </p:spPr>
        <p:txBody>
          <a:bodyPr wrap="none" lIns="90488" tIns="44450" rIns="90488" bIns="44450">
            <a:spAutoFit/>
          </a:bodyPr>
          <a:lstStyle/>
          <a:p>
            <a:r>
              <a:rPr lang="en-US"/>
              <a:t>SYN/ACK</a:t>
            </a:r>
          </a:p>
        </p:txBody>
      </p:sp>
      <p:sp>
        <p:nvSpPr>
          <p:cNvPr id="26637" name="Rectangle 15"/>
          <p:cNvSpPr>
            <a:spLocks noChangeArrowheads="1"/>
          </p:cNvSpPr>
          <p:nvPr/>
        </p:nvSpPr>
        <p:spPr bwMode="auto">
          <a:xfrm>
            <a:off x="1423988" y="4457700"/>
            <a:ext cx="568325" cy="301625"/>
          </a:xfrm>
          <a:prstGeom prst="rect">
            <a:avLst/>
          </a:prstGeom>
          <a:noFill/>
          <a:ln w="9525">
            <a:noFill/>
            <a:miter lim="800000"/>
            <a:headEnd/>
            <a:tailEnd/>
          </a:ln>
        </p:spPr>
        <p:txBody>
          <a:bodyPr wrap="none" lIns="90488" tIns="44450" rIns="90488" bIns="44450">
            <a:spAutoFit/>
          </a:bodyPr>
          <a:lstStyle/>
          <a:p>
            <a:r>
              <a:rPr lang="en-US"/>
              <a:t>ACK</a:t>
            </a:r>
          </a:p>
        </p:txBody>
      </p:sp>
      <p:grpSp>
        <p:nvGrpSpPr>
          <p:cNvPr id="26638" name="Group 28"/>
          <p:cNvGrpSpPr>
            <a:grpSpLocks/>
          </p:cNvGrpSpPr>
          <p:nvPr/>
        </p:nvGrpSpPr>
        <p:grpSpPr bwMode="auto">
          <a:xfrm>
            <a:off x="6456363" y="1557338"/>
            <a:ext cx="2149475" cy="4770437"/>
            <a:chOff x="4066" y="981"/>
            <a:chExt cx="1355" cy="3005"/>
          </a:xfrm>
        </p:grpSpPr>
        <p:sp>
          <p:nvSpPr>
            <p:cNvPr id="26661" name="Line 16"/>
            <p:cNvSpPr>
              <a:spLocks noChangeShapeType="1"/>
            </p:cNvSpPr>
            <p:nvPr/>
          </p:nvSpPr>
          <p:spPr bwMode="auto">
            <a:xfrm>
              <a:off x="4279" y="1220"/>
              <a:ext cx="0" cy="276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62" name="Line 17"/>
            <p:cNvSpPr>
              <a:spLocks noChangeShapeType="1"/>
            </p:cNvSpPr>
            <p:nvPr/>
          </p:nvSpPr>
          <p:spPr bwMode="auto">
            <a:xfrm>
              <a:off x="5220" y="1220"/>
              <a:ext cx="0" cy="276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63" name="Line 18"/>
            <p:cNvSpPr>
              <a:spLocks noChangeShapeType="1"/>
            </p:cNvSpPr>
            <p:nvPr/>
          </p:nvSpPr>
          <p:spPr bwMode="auto">
            <a:xfrm>
              <a:off x="4275" y="1739"/>
              <a:ext cx="932" cy="332"/>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64" name="Line 19"/>
            <p:cNvSpPr>
              <a:spLocks noChangeShapeType="1"/>
            </p:cNvSpPr>
            <p:nvPr/>
          </p:nvSpPr>
          <p:spPr bwMode="auto">
            <a:xfrm flipV="1">
              <a:off x="4289" y="2210"/>
              <a:ext cx="925" cy="35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65" name="Line 20"/>
            <p:cNvSpPr>
              <a:spLocks noChangeShapeType="1"/>
            </p:cNvSpPr>
            <p:nvPr/>
          </p:nvSpPr>
          <p:spPr bwMode="auto">
            <a:xfrm flipH="1">
              <a:off x="4274" y="2885"/>
              <a:ext cx="941" cy="358"/>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66" name="Rectangle 21"/>
            <p:cNvSpPr>
              <a:spLocks noChangeArrowheads="1"/>
            </p:cNvSpPr>
            <p:nvPr/>
          </p:nvSpPr>
          <p:spPr bwMode="auto">
            <a:xfrm>
              <a:off x="4066" y="981"/>
              <a:ext cx="431" cy="190"/>
            </a:xfrm>
            <a:prstGeom prst="rect">
              <a:avLst/>
            </a:prstGeom>
            <a:noFill/>
            <a:ln w="9525">
              <a:noFill/>
              <a:miter lim="800000"/>
              <a:headEnd/>
              <a:tailEnd/>
            </a:ln>
          </p:spPr>
          <p:txBody>
            <a:bodyPr wrap="none" lIns="90488" tIns="44450" rIns="90488" bIns="44450">
              <a:spAutoFit/>
            </a:bodyPr>
            <a:lstStyle/>
            <a:p>
              <a:r>
                <a:rPr lang="en-US"/>
                <a:t>Either</a:t>
              </a:r>
            </a:p>
          </p:txBody>
        </p:sp>
        <p:sp>
          <p:nvSpPr>
            <p:cNvPr id="26667" name="Rectangle 22"/>
            <p:cNvSpPr>
              <a:spLocks noChangeArrowheads="1"/>
            </p:cNvSpPr>
            <p:nvPr/>
          </p:nvSpPr>
          <p:spPr bwMode="auto">
            <a:xfrm>
              <a:off x="5008" y="995"/>
              <a:ext cx="413" cy="190"/>
            </a:xfrm>
            <a:prstGeom prst="rect">
              <a:avLst/>
            </a:prstGeom>
            <a:noFill/>
            <a:ln w="9525">
              <a:noFill/>
              <a:miter lim="800000"/>
              <a:headEnd/>
              <a:tailEnd/>
            </a:ln>
          </p:spPr>
          <p:txBody>
            <a:bodyPr wrap="none" lIns="90488" tIns="44450" rIns="90488" bIns="44450">
              <a:spAutoFit/>
            </a:bodyPr>
            <a:lstStyle/>
            <a:p>
              <a:r>
                <a:rPr lang="en-US"/>
                <a:t>Other</a:t>
              </a:r>
            </a:p>
          </p:txBody>
        </p:sp>
        <p:sp>
          <p:nvSpPr>
            <p:cNvPr id="26668" name="Line 23"/>
            <p:cNvSpPr>
              <a:spLocks noChangeShapeType="1"/>
            </p:cNvSpPr>
            <p:nvPr/>
          </p:nvSpPr>
          <p:spPr bwMode="auto">
            <a:xfrm flipH="1" flipV="1">
              <a:off x="4273" y="3570"/>
              <a:ext cx="954" cy="276"/>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69" name="Rectangle 24"/>
            <p:cNvSpPr>
              <a:spLocks noChangeArrowheads="1"/>
            </p:cNvSpPr>
            <p:nvPr/>
          </p:nvSpPr>
          <p:spPr bwMode="auto">
            <a:xfrm>
              <a:off x="4554" y="1656"/>
              <a:ext cx="294" cy="190"/>
            </a:xfrm>
            <a:prstGeom prst="rect">
              <a:avLst/>
            </a:prstGeom>
            <a:noFill/>
            <a:ln w="9525">
              <a:noFill/>
              <a:miter lim="800000"/>
              <a:headEnd/>
              <a:tailEnd/>
            </a:ln>
          </p:spPr>
          <p:txBody>
            <a:bodyPr wrap="none" lIns="90488" tIns="44450" rIns="90488" bIns="44450">
              <a:spAutoFit/>
            </a:bodyPr>
            <a:lstStyle/>
            <a:p>
              <a:r>
                <a:rPr lang="en-US"/>
                <a:t>FIN</a:t>
              </a:r>
            </a:p>
          </p:txBody>
        </p:sp>
        <p:sp>
          <p:nvSpPr>
            <p:cNvPr id="26670" name="Rectangle 25"/>
            <p:cNvSpPr>
              <a:spLocks noChangeArrowheads="1"/>
            </p:cNvSpPr>
            <p:nvPr/>
          </p:nvSpPr>
          <p:spPr bwMode="auto">
            <a:xfrm>
              <a:off x="4566" y="2173"/>
              <a:ext cx="357" cy="190"/>
            </a:xfrm>
            <a:prstGeom prst="rect">
              <a:avLst/>
            </a:prstGeom>
            <a:noFill/>
            <a:ln w="9525">
              <a:noFill/>
              <a:miter lim="800000"/>
              <a:headEnd/>
              <a:tailEnd/>
            </a:ln>
          </p:spPr>
          <p:txBody>
            <a:bodyPr wrap="none" lIns="90488" tIns="44450" rIns="90488" bIns="44450">
              <a:spAutoFit/>
            </a:bodyPr>
            <a:lstStyle/>
            <a:p>
              <a:r>
                <a:rPr lang="en-US"/>
                <a:t>ACK</a:t>
              </a:r>
            </a:p>
          </p:txBody>
        </p:sp>
        <p:sp>
          <p:nvSpPr>
            <p:cNvPr id="26671" name="Rectangle 26"/>
            <p:cNvSpPr>
              <a:spLocks noChangeArrowheads="1"/>
            </p:cNvSpPr>
            <p:nvPr/>
          </p:nvSpPr>
          <p:spPr bwMode="auto">
            <a:xfrm>
              <a:off x="4555" y="2834"/>
              <a:ext cx="294" cy="190"/>
            </a:xfrm>
            <a:prstGeom prst="rect">
              <a:avLst/>
            </a:prstGeom>
            <a:noFill/>
            <a:ln w="9525">
              <a:noFill/>
              <a:miter lim="800000"/>
              <a:headEnd/>
              <a:tailEnd/>
            </a:ln>
          </p:spPr>
          <p:txBody>
            <a:bodyPr wrap="none" lIns="90488" tIns="44450" rIns="90488" bIns="44450">
              <a:spAutoFit/>
            </a:bodyPr>
            <a:lstStyle/>
            <a:p>
              <a:r>
                <a:rPr lang="en-US"/>
                <a:t>FIN</a:t>
              </a:r>
            </a:p>
          </p:txBody>
        </p:sp>
        <p:sp>
          <p:nvSpPr>
            <p:cNvPr id="26672" name="Rectangle 27"/>
            <p:cNvSpPr>
              <a:spLocks noChangeArrowheads="1"/>
            </p:cNvSpPr>
            <p:nvPr/>
          </p:nvSpPr>
          <p:spPr bwMode="auto">
            <a:xfrm>
              <a:off x="4559" y="3449"/>
              <a:ext cx="357" cy="190"/>
            </a:xfrm>
            <a:prstGeom prst="rect">
              <a:avLst/>
            </a:prstGeom>
            <a:noFill/>
            <a:ln w="9525">
              <a:noFill/>
              <a:miter lim="800000"/>
              <a:headEnd/>
              <a:tailEnd/>
            </a:ln>
          </p:spPr>
          <p:txBody>
            <a:bodyPr wrap="none" lIns="90488" tIns="44450" rIns="90488" bIns="44450">
              <a:spAutoFit/>
            </a:bodyPr>
            <a:lstStyle/>
            <a:p>
              <a:r>
                <a:rPr lang="en-US"/>
                <a:t>ACK</a:t>
              </a:r>
            </a:p>
          </p:txBody>
        </p:sp>
      </p:grpSp>
      <p:sp>
        <p:nvSpPr>
          <p:cNvPr id="26639" name="Line 29"/>
          <p:cNvSpPr>
            <a:spLocks noChangeShapeType="1"/>
          </p:cNvSpPr>
          <p:nvPr/>
        </p:nvSpPr>
        <p:spPr bwMode="auto">
          <a:xfrm>
            <a:off x="3827463" y="1936750"/>
            <a:ext cx="0" cy="4391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40" name="Line 30"/>
          <p:cNvSpPr>
            <a:spLocks noChangeShapeType="1"/>
          </p:cNvSpPr>
          <p:nvPr/>
        </p:nvSpPr>
        <p:spPr bwMode="auto">
          <a:xfrm>
            <a:off x="5321300" y="1936750"/>
            <a:ext cx="0" cy="4391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6641" name="Rectangle 31"/>
          <p:cNvSpPr>
            <a:spLocks noChangeArrowheads="1"/>
          </p:cNvSpPr>
          <p:nvPr/>
        </p:nvSpPr>
        <p:spPr bwMode="auto">
          <a:xfrm>
            <a:off x="3490913" y="1557338"/>
            <a:ext cx="682625" cy="301625"/>
          </a:xfrm>
          <a:prstGeom prst="rect">
            <a:avLst/>
          </a:prstGeom>
          <a:noFill/>
          <a:ln w="9525">
            <a:noFill/>
            <a:miter lim="800000"/>
            <a:headEnd/>
            <a:tailEnd/>
          </a:ln>
        </p:spPr>
        <p:txBody>
          <a:bodyPr wrap="none" lIns="90488" tIns="44450" rIns="90488" bIns="44450">
            <a:spAutoFit/>
          </a:bodyPr>
          <a:lstStyle/>
          <a:p>
            <a:r>
              <a:rPr lang="en-US"/>
              <a:t>Either</a:t>
            </a:r>
          </a:p>
        </p:txBody>
      </p:sp>
      <p:sp>
        <p:nvSpPr>
          <p:cNvPr id="26642" name="Rectangle 32"/>
          <p:cNvSpPr>
            <a:spLocks noChangeArrowheads="1"/>
          </p:cNvSpPr>
          <p:nvPr/>
        </p:nvSpPr>
        <p:spPr bwMode="auto">
          <a:xfrm>
            <a:off x="4984750" y="1579563"/>
            <a:ext cx="655638" cy="301625"/>
          </a:xfrm>
          <a:prstGeom prst="rect">
            <a:avLst/>
          </a:prstGeom>
          <a:noFill/>
          <a:ln w="9525">
            <a:noFill/>
            <a:miter lim="800000"/>
            <a:headEnd/>
            <a:tailEnd/>
          </a:ln>
        </p:spPr>
        <p:txBody>
          <a:bodyPr wrap="none" lIns="90488" tIns="44450" rIns="90488" bIns="44450">
            <a:spAutoFit/>
          </a:bodyPr>
          <a:lstStyle/>
          <a:p>
            <a:r>
              <a:rPr lang="en-US"/>
              <a:t>Other</a:t>
            </a:r>
          </a:p>
        </p:txBody>
      </p:sp>
      <p:grpSp>
        <p:nvGrpSpPr>
          <p:cNvPr id="26643" name="Group 35"/>
          <p:cNvGrpSpPr>
            <a:grpSpLocks/>
          </p:cNvGrpSpPr>
          <p:nvPr/>
        </p:nvGrpSpPr>
        <p:grpSpPr bwMode="auto">
          <a:xfrm>
            <a:off x="3821113" y="2628900"/>
            <a:ext cx="1479550" cy="658813"/>
            <a:chOff x="2407" y="1656"/>
            <a:chExt cx="932" cy="415"/>
          </a:xfrm>
        </p:grpSpPr>
        <p:sp>
          <p:nvSpPr>
            <p:cNvPr id="26659" name="Line 33"/>
            <p:cNvSpPr>
              <a:spLocks noChangeShapeType="1"/>
            </p:cNvSpPr>
            <p:nvPr/>
          </p:nvSpPr>
          <p:spPr bwMode="auto">
            <a:xfrm>
              <a:off x="2407" y="1739"/>
              <a:ext cx="932" cy="332"/>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60" name="Rectangle 34"/>
            <p:cNvSpPr>
              <a:spLocks noChangeArrowheads="1"/>
            </p:cNvSpPr>
            <p:nvPr/>
          </p:nvSpPr>
          <p:spPr bwMode="auto">
            <a:xfrm>
              <a:off x="2654" y="1656"/>
              <a:ext cx="357" cy="190"/>
            </a:xfrm>
            <a:prstGeom prst="rect">
              <a:avLst/>
            </a:prstGeom>
            <a:noFill/>
            <a:ln w="9525">
              <a:noFill/>
              <a:miter lim="800000"/>
              <a:headEnd/>
              <a:tailEnd/>
            </a:ln>
          </p:spPr>
          <p:txBody>
            <a:bodyPr wrap="none" lIns="90488" tIns="44450" rIns="90488" bIns="44450">
              <a:spAutoFit/>
            </a:bodyPr>
            <a:lstStyle/>
            <a:p>
              <a:r>
                <a:rPr lang="en-US"/>
                <a:t>Data</a:t>
              </a:r>
            </a:p>
          </p:txBody>
        </p:sp>
      </p:grpSp>
      <p:grpSp>
        <p:nvGrpSpPr>
          <p:cNvPr id="26644" name="Group 38"/>
          <p:cNvGrpSpPr>
            <a:grpSpLocks/>
          </p:cNvGrpSpPr>
          <p:nvPr/>
        </p:nvGrpSpPr>
        <p:grpSpPr bwMode="auto">
          <a:xfrm>
            <a:off x="3843338" y="3795713"/>
            <a:ext cx="1470025" cy="628650"/>
            <a:chOff x="2421" y="2391"/>
            <a:chExt cx="925" cy="396"/>
          </a:xfrm>
        </p:grpSpPr>
        <p:sp>
          <p:nvSpPr>
            <p:cNvPr id="26657" name="Line 36"/>
            <p:cNvSpPr>
              <a:spLocks noChangeShapeType="1"/>
            </p:cNvSpPr>
            <p:nvPr/>
          </p:nvSpPr>
          <p:spPr bwMode="auto">
            <a:xfrm flipV="1">
              <a:off x="2421" y="2428"/>
              <a:ext cx="925" cy="35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58" name="Rectangle 37"/>
            <p:cNvSpPr>
              <a:spLocks noChangeArrowheads="1"/>
            </p:cNvSpPr>
            <p:nvPr/>
          </p:nvSpPr>
          <p:spPr bwMode="auto">
            <a:xfrm>
              <a:off x="2698" y="2391"/>
              <a:ext cx="357" cy="190"/>
            </a:xfrm>
            <a:prstGeom prst="rect">
              <a:avLst/>
            </a:prstGeom>
            <a:noFill/>
            <a:ln w="9525">
              <a:noFill/>
              <a:miter lim="800000"/>
              <a:headEnd/>
              <a:tailEnd/>
            </a:ln>
          </p:spPr>
          <p:txBody>
            <a:bodyPr wrap="none" lIns="90488" tIns="44450" rIns="90488" bIns="44450">
              <a:spAutoFit/>
            </a:bodyPr>
            <a:lstStyle/>
            <a:p>
              <a:r>
                <a:rPr lang="en-US"/>
                <a:t>ACK</a:t>
              </a:r>
            </a:p>
          </p:txBody>
        </p:sp>
      </p:grpSp>
      <p:grpSp>
        <p:nvGrpSpPr>
          <p:cNvPr id="26645" name="Group 41"/>
          <p:cNvGrpSpPr>
            <a:grpSpLocks/>
          </p:cNvGrpSpPr>
          <p:nvPr/>
        </p:nvGrpSpPr>
        <p:grpSpPr bwMode="auto">
          <a:xfrm>
            <a:off x="3833813" y="4164013"/>
            <a:ext cx="1468437" cy="628650"/>
            <a:chOff x="2415" y="2623"/>
            <a:chExt cx="925" cy="396"/>
          </a:xfrm>
        </p:grpSpPr>
        <p:sp>
          <p:nvSpPr>
            <p:cNvPr id="26655" name="Line 39"/>
            <p:cNvSpPr>
              <a:spLocks noChangeShapeType="1"/>
            </p:cNvSpPr>
            <p:nvPr/>
          </p:nvSpPr>
          <p:spPr bwMode="auto">
            <a:xfrm flipV="1">
              <a:off x="2415" y="2660"/>
              <a:ext cx="925" cy="35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56" name="Rectangle 40"/>
            <p:cNvSpPr>
              <a:spLocks noChangeArrowheads="1"/>
            </p:cNvSpPr>
            <p:nvPr/>
          </p:nvSpPr>
          <p:spPr bwMode="auto">
            <a:xfrm>
              <a:off x="2692" y="2623"/>
              <a:ext cx="357" cy="190"/>
            </a:xfrm>
            <a:prstGeom prst="rect">
              <a:avLst/>
            </a:prstGeom>
            <a:noFill/>
            <a:ln w="9525">
              <a:noFill/>
              <a:miter lim="800000"/>
              <a:headEnd/>
              <a:tailEnd/>
            </a:ln>
          </p:spPr>
          <p:txBody>
            <a:bodyPr wrap="none" lIns="90488" tIns="44450" rIns="90488" bIns="44450">
              <a:spAutoFit/>
            </a:bodyPr>
            <a:lstStyle/>
            <a:p>
              <a:r>
                <a:rPr lang="en-US"/>
                <a:t>ACK</a:t>
              </a:r>
            </a:p>
          </p:txBody>
        </p:sp>
      </p:grpSp>
      <p:grpSp>
        <p:nvGrpSpPr>
          <p:cNvPr id="26646" name="Group 44"/>
          <p:cNvGrpSpPr>
            <a:grpSpLocks/>
          </p:cNvGrpSpPr>
          <p:nvPr/>
        </p:nvGrpSpPr>
        <p:grpSpPr bwMode="auto">
          <a:xfrm>
            <a:off x="3846513" y="4545013"/>
            <a:ext cx="1466850" cy="628650"/>
            <a:chOff x="2422" y="2863"/>
            <a:chExt cx="925" cy="396"/>
          </a:xfrm>
        </p:grpSpPr>
        <p:sp>
          <p:nvSpPr>
            <p:cNvPr id="26653" name="Line 42"/>
            <p:cNvSpPr>
              <a:spLocks noChangeShapeType="1"/>
            </p:cNvSpPr>
            <p:nvPr/>
          </p:nvSpPr>
          <p:spPr bwMode="auto">
            <a:xfrm flipV="1">
              <a:off x="2422" y="2900"/>
              <a:ext cx="925" cy="35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26654" name="Rectangle 43"/>
            <p:cNvSpPr>
              <a:spLocks noChangeArrowheads="1"/>
            </p:cNvSpPr>
            <p:nvPr/>
          </p:nvSpPr>
          <p:spPr bwMode="auto">
            <a:xfrm>
              <a:off x="2699" y="2863"/>
              <a:ext cx="357" cy="190"/>
            </a:xfrm>
            <a:prstGeom prst="rect">
              <a:avLst/>
            </a:prstGeom>
            <a:noFill/>
            <a:ln w="9525">
              <a:noFill/>
              <a:miter lim="800000"/>
              <a:headEnd/>
              <a:tailEnd/>
            </a:ln>
          </p:spPr>
          <p:txBody>
            <a:bodyPr wrap="none" lIns="90488" tIns="44450" rIns="90488" bIns="44450">
              <a:spAutoFit/>
            </a:bodyPr>
            <a:lstStyle/>
            <a:p>
              <a:r>
                <a:rPr lang="en-US"/>
                <a:t>ACK</a:t>
              </a:r>
            </a:p>
          </p:txBody>
        </p:sp>
      </p:grpSp>
      <p:grpSp>
        <p:nvGrpSpPr>
          <p:cNvPr id="26647" name="Group 47"/>
          <p:cNvGrpSpPr>
            <a:grpSpLocks/>
          </p:cNvGrpSpPr>
          <p:nvPr/>
        </p:nvGrpSpPr>
        <p:grpSpPr bwMode="auto">
          <a:xfrm>
            <a:off x="3833813" y="3019425"/>
            <a:ext cx="1479550" cy="658813"/>
            <a:chOff x="2414" y="1902"/>
            <a:chExt cx="932" cy="415"/>
          </a:xfrm>
        </p:grpSpPr>
        <p:sp>
          <p:nvSpPr>
            <p:cNvPr id="26651" name="Line 45"/>
            <p:cNvSpPr>
              <a:spLocks noChangeShapeType="1"/>
            </p:cNvSpPr>
            <p:nvPr/>
          </p:nvSpPr>
          <p:spPr bwMode="auto">
            <a:xfrm>
              <a:off x="2414" y="1985"/>
              <a:ext cx="932" cy="332"/>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52" name="Rectangle 46"/>
            <p:cNvSpPr>
              <a:spLocks noChangeArrowheads="1"/>
            </p:cNvSpPr>
            <p:nvPr/>
          </p:nvSpPr>
          <p:spPr bwMode="auto">
            <a:xfrm>
              <a:off x="2661" y="1902"/>
              <a:ext cx="357" cy="190"/>
            </a:xfrm>
            <a:prstGeom prst="rect">
              <a:avLst/>
            </a:prstGeom>
            <a:noFill/>
            <a:ln w="9525">
              <a:noFill/>
              <a:miter lim="800000"/>
              <a:headEnd/>
              <a:tailEnd/>
            </a:ln>
          </p:spPr>
          <p:txBody>
            <a:bodyPr wrap="none" lIns="90488" tIns="44450" rIns="90488" bIns="44450">
              <a:spAutoFit/>
            </a:bodyPr>
            <a:lstStyle/>
            <a:p>
              <a:r>
                <a:rPr lang="en-US"/>
                <a:t>Data</a:t>
              </a:r>
            </a:p>
          </p:txBody>
        </p:sp>
      </p:grpSp>
      <p:grpSp>
        <p:nvGrpSpPr>
          <p:cNvPr id="26648" name="Group 50"/>
          <p:cNvGrpSpPr>
            <a:grpSpLocks/>
          </p:cNvGrpSpPr>
          <p:nvPr/>
        </p:nvGrpSpPr>
        <p:grpSpPr bwMode="auto">
          <a:xfrm>
            <a:off x="3833813" y="3387725"/>
            <a:ext cx="1479550" cy="658813"/>
            <a:chOff x="2415" y="2134"/>
            <a:chExt cx="932" cy="415"/>
          </a:xfrm>
        </p:grpSpPr>
        <p:sp>
          <p:nvSpPr>
            <p:cNvPr id="26649" name="Line 48"/>
            <p:cNvSpPr>
              <a:spLocks noChangeShapeType="1"/>
            </p:cNvSpPr>
            <p:nvPr/>
          </p:nvSpPr>
          <p:spPr bwMode="auto">
            <a:xfrm>
              <a:off x="2415" y="2217"/>
              <a:ext cx="932" cy="332"/>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26650" name="Rectangle 49"/>
            <p:cNvSpPr>
              <a:spLocks noChangeArrowheads="1"/>
            </p:cNvSpPr>
            <p:nvPr/>
          </p:nvSpPr>
          <p:spPr bwMode="auto">
            <a:xfrm>
              <a:off x="2662" y="2134"/>
              <a:ext cx="357" cy="190"/>
            </a:xfrm>
            <a:prstGeom prst="rect">
              <a:avLst/>
            </a:prstGeom>
            <a:noFill/>
            <a:ln w="9525">
              <a:noFill/>
              <a:miter lim="800000"/>
              <a:headEnd/>
              <a:tailEnd/>
            </a:ln>
          </p:spPr>
          <p:txBody>
            <a:bodyPr wrap="none" lIns="90488" tIns="44450" rIns="90488" bIns="44450">
              <a:spAutoFit/>
            </a:bodyPr>
            <a:lstStyle/>
            <a:p>
              <a:r>
                <a:rPr lang="en-US"/>
                <a:t>Data</a:t>
              </a: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File Transfer Protocol (FTP)</a:t>
            </a:r>
          </a:p>
        </p:txBody>
      </p:sp>
      <p:sp>
        <p:nvSpPr>
          <p:cNvPr id="3076" name="Rectangle 5"/>
          <p:cNvSpPr>
            <a:spLocks noGrp="1" noChangeArrowheads="1"/>
          </p:cNvSpPr>
          <p:nvPr>
            <p:ph type="body" idx="1"/>
          </p:nvPr>
        </p:nvSpPr>
        <p:spPr>
          <a:xfrm>
            <a:off x="196850" y="1428750"/>
            <a:ext cx="8796338" cy="1466850"/>
          </a:xfrm>
          <a:noFill/>
        </p:spPr>
        <p:txBody>
          <a:bodyPr/>
          <a:lstStyle/>
          <a:p>
            <a:pPr>
              <a:lnSpc>
                <a:spcPct val="89000"/>
              </a:lnSpc>
              <a:spcAft>
                <a:spcPct val="100000"/>
              </a:spcAft>
            </a:pPr>
            <a:r>
              <a:rPr lang="en-US" sz="1800" smtClean="0"/>
              <a:t>Purpose</a:t>
            </a:r>
          </a:p>
          <a:p>
            <a:pPr lvl="1">
              <a:lnSpc>
                <a:spcPct val="89000"/>
              </a:lnSpc>
              <a:buClr>
                <a:srgbClr val="EF9100"/>
              </a:buClr>
            </a:pPr>
            <a:r>
              <a:rPr lang="en-US" sz="1800" smtClean="0"/>
              <a:t>file transfer</a:t>
            </a:r>
          </a:p>
          <a:p>
            <a:pPr lvl="1">
              <a:lnSpc>
                <a:spcPct val="89000"/>
              </a:lnSpc>
              <a:buClr>
                <a:srgbClr val="EF9100"/>
              </a:buClr>
            </a:pPr>
            <a:r>
              <a:rPr lang="en-US" sz="1800" smtClean="0"/>
              <a:t>control independent of machine type</a:t>
            </a:r>
          </a:p>
        </p:txBody>
      </p:sp>
      <p:sp>
        <p:nvSpPr>
          <p:cNvPr id="3077" name="Rectangle 6"/>
          <p:cNvSpPr>
            <a:spLocks noChangeArrowheads="1"/>
          </p:cNvSpPr>
          <p:nvPr/>
        </p:nvSpPr>
        <p:spPr bwMode="gray">
          <a:xfrm>
            <a:off x="196850" y="2876550"/>
            <a:ext cx="8796338" cy="3371850"/>
          </a:xfrm>
          <a:prstGeom prst="rect">
            <a:avLst/>
          </a:prstGeom>
          <a:noFill/>
          <a:ln w="9525">
            <a:noFill/>
            <a:miter lim="800000"/>
            <a:headEnd/>
            <a:tailEnd/>
          </a:ln>
        </p:spPr>
        <p:txBody>
          <a:bodyPr lIns="92075" tIns="46038" rIns="92075" bIns="46038"/>
          <a:lstStyle/>
          <a:p>
            <a:pPr marL="349250" indent="-349250" algn="l">
              <a:lnSpc>
                <a:spcPct val="89000"/>
              </a:lnSpc>
              <a:spcBef>
                <a:spcPct val="50000"/>
              </a:spcBef>
              <a:buClr>
                <a:srgbClr val="990000"/>
              </a:buClr>
              <a:buSzPct val="110000"/>
              <a:buFontTx/>
              <a:buChar char="•"/>
            </a:pPr>
            <a:r>
              <a:rPr lang="en-US" sz="1800"/>
              <a:t>TCP ‘connections’ for control, data</a:t>
            </a:r>
          </a:p>
          <a:p>
            <a:pPr marL="349250" indent="-349250" algn="l">
              <a:lnSpc>
                <a:spcPct val="89000"/>
              </a:lnSpc>
              <a:spcBef>
                <a:spcPct val="50000"/>
              </a:spcBef>
              <a:buClr>
                <a:srgbClr val="990000"/>
              </a:buClr>
              <a:buSzPct val="110000"/>
              <a:buFontTx/>
              <a:buChar char="•"/>
            </a:pPr>
            <a:r>
              <a:rPr lang="en-US" sz="1800"/>
              <a:t>Well-known ports (21, 20) at server</a:t>
            </a:r>
          </a:p>
          <a:p>
            <a:pPr marL="349250" indent="-349250" algn="l">
              <a:lnSpc>
                <a:spcPct val="89000"/>
              </a:lnSpc>
              <a:spcBef>
                <a:spcPct val="50000"/>
              </a:spcBef>
              <a:buClr>
                <a:srgbClr val="990000"/>
              </a:buClr>
              <a:buSzPct val="110000"/>
              <a:buFontTx/>
              <a:buChar char="•"/>
            </a:pPr>
            <a:r>
              <a:rPr lang="en-US" sz="1800"/>
              <a:t>Dynamically assigned ports at client</a:t>
            </a:r>
          </a:p>
          <a:p>
            <a:pPr marL="349250" indent="-349250" algn="l">
              <a:lnSpc>
                <a:spcPct val="89000"/>
              </a:lnSpc>
              <a:spcBef>
                <a:spcPct val="50000"/>
              </a:spcBef>
              <a:buClr>
                <a:srgbClr val="990000"/>
              </a:buClr>
              <a:buSzPct val="110000"/>
              <a:buFontTx/>
              <a:buChar char="•"/>
            </a:pPr>
            <a:r>
              <a:rPr lang="en-US" sz="1800"/>
              <a:t>Multiple sessions possible</a:t>
            </a:r>
          </a:p>
          <a:p>
            <a:pPr marL="349250" indent="-349250" algn="l">
              <a:lnSpc>
                <a:spcPct val="89000"/>
              </a:lnSpc>
              <a:spcBef>
                <a:spcPct val="50000"/>
              </a:spcBef>
              <a:buClr>
                <a:srgbClr val="990000"/>
              </a:buClr>
              <a:buSzPct val="110000"/>
              <a:buFontTx/>
              <a:buChar char="•"/>
            </a:pPr>
            <a:r>
              <a:rPr lang="en-US" sz="1800"/>
              <a:t>Interactive control, e.g. ls, get, put</a:t>
            </a:r>
          </a:p>
          <a:p>
            <a:pPr marL="349250" indent="-349250" algn="l">
              <a:lnSpc>
                <a:spcPct val="89000"/>
              </a:lnSpc>
              <a:spcBef>
                <a:spcPct val="50000"/>
              </a:spcBef>
              <a:buClr>
                <a:srgbClr val="990000"/>
              </a:buClr>
              <a:buSzPct val="110000"/>
              <a:buFontTx/>
              <a:buChar char="•"/>
            </a:pPr>
            <a:r>
              <a:rPr lang="en-US" sz="1800"/>
              <a:t>Format specification, e.g. ASCII, binary</a:t>
            </a:r>
          </a:p>
          <a:p>
            <a:pPr marL="349250" indent="-349250" algn="l">
              <a:lnSpc>
                <a:spcPct val="89000"/>
              </a:lnSpc>
              <a:spcBef>
                <a:spcPct val="50000"/>
              </a:spcBef>
              <a:buClr>
                <a:srgbClr val="990000"/>
              </a:buClr>
              <a:buSzPct val="110000"/>
              <a:buFontTx/>
              <a:buChar char="•"/>
            </a:pPr>
            <a:r>
              <a:rPr lang="en-US" sz="1800"/>
              <a:t>Authentication</a:t>
            </a:r>
          </a:p>
          <a:p>
            <a:pPr marL="800100" lvl="1" indent="-336550" algn="l">
              <a:lnSpc>
                <a:spcPct val="89000"/>
              </a:lnSpc>
              <a:spcBef>
                <a:spcPct val="30000"/>
              </a:spcBef>
              <a:buClr>
                <a:srgbClr val="EF9100"/>
              </a:buClr>
              <a:buFontTx/>
              <a:buChar char="—"/>
            </a:pPr>
            <a:r>
              <a:rPr lang="en-US" sz="1800" b="0"/>
              <a:t>user_id/password or anonymous</a:t>
            </a:r>
          </a:p>
        </p:txBody>
      </p:sp>
      <p:graphicFrame>
        <p:nvGraphicFramePr>
          <p:cNvPr id="3074" name="Object 8">
            <a:hlinkClick r:id="" action="ppaction://ole?verb=0"/>
          </p:cNvPr>
          <p:cNvGraphicFramePr>
            <a:graphicFrameLocks/>
          </p:cNvGraphicFramePr>
          <p:nvPr/>
        </p:nvGraphicFramePr>
        <p:xfrm>
          <a:off x="5868988" y="609600"/>
          <a:ext cx="871537" cy="822325"/>
        </p:xfrm>
        <a:graphic>
          <a:graphicData uri="http://schemas.openxmlformats.org/presentationml/2006/ole">
            <mc:AlternateContent xmlns:mc="http://schemas.openxmlformats.org/markup-compatibility/2006">
              <mc:Choice xmlns:v="urn:schemas-microsoft-com:vml" Requires="v">
                <p:oleObj spid="_x0000_s3351" name="Clip" r:id="rId4" imgW="969840" imgH="914400" progId="">
                  <p:embed/>
                </p:oleObj>
              </mc:Choice>
              <mc:Fallback>
                <p:oleObj name="Clip" r:id="rId4" imgW="969840" imgH="914400" progId="">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988" y="609600"/>
                        <a:ext cx="871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Rectangle 10"/>
          <p:cNvSpPr>
            <a:spLocks noChangeArrowheads="1"/>
          </p:cNvSpPr>
          <p:nvPr/>
        </p:nvSpPr>
        <p:spPr bwMode="auto">
          <a:xfrm>
            <a:off x="7010400" y="1219200"/>
            <a:ext cx="941388" cy="941388"/>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3079" name="Rectangle 11"/>
          <p:cNvSpPr>
            <a:spLocks noChangeArrowheads="1"/>
          </p:cNvSpPr>
          <p:nvPr/>
        </p:nvSpPr>
        <p:spPr bwMode="auto">
          <a:xfrm>
            <a:off x="7169150" y="1431925"/>
            <a:ext cx="622300" cy="476250"/>
          </a:xfrm>
          <a:prstGeom prst="rect">
            <a:avLst/>
          </a:prstGeom>
          <a:noFill/>
          <a:ln w="9525">
            <a:noFill/>
            <a:miter lim="800000"/>
            <a:headEnd/>
            <a:tailEnd/>
          </a:ln>
        </p:spPr>
        <p:txBody>
          <a:bodyPr wrap="none" lIns="80962" tIns="39688" rIns="80962" bIns="39688">
            <a:spAutoFit/>
          </a:bodyPr>
          <a:lstStyle/>
          <a:p>
            <a:pPr defTabSz="739775"/>
            <a:r>
              <a:rPr lang="en-US" sz="1300"/>
              <a:t>FTP</a:t>
            </a:r>
          </a:p>
          <a:p>
            <a:pPr defTabSz="739775"/>
            <a:r>
              <a:rPr lang="en-US" sz="1300"/>
              <a:t>Client</a:t>
            </a:r>
          </a:p>
        </p:txBody>
      </p:sp>
      <p:sp>
        <p:nvSpPr>
          <p:cNvPr id="3080" name="Rectangle 13"/>
          <p:cNvSpPr>
            <a:spLocks noChangeArrowheads="1"/>
          </p:cNvSpPr>
          <p:nvPr/>
        </p:nvSpPr>
        <p:spPr bwMode="auto">
          <a:xfrm>
            <a:off x="7010400" y="4191000"/>
            <a:ext cx="944563" cy="941388"/>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3081" name="Rectangle 14"/>
          <p:cNvSpPr>
            <a:spLocks noChangeArrowheads="1"/>
          </p:cNvSpPr>
          <p:nvPr/>
        </p:nvSpPr>
        <p:spPr bwMode="auto">
          <a:xfrm>
            <a:off x="6991350" y="4403725"/>
            <a:ext cx="1038225" cy="476250"/>
          </a:xfrm>
          <a:prstGeom prst="rect">
            <a:avLst/>
          </a:prstGeom>
          <a:noFill/>
          <a:ln w="9525">
            <a:noFill/>
            <a:miter lim="800000"/>
            <a:headEnd/>
            <a:tailEnd/>
          </a:ln>
        </p:spPr>
        <p:txBody>
          <a:bodyPr wrap="none" lIns="80962" tIns="39688" rIns="80962" bIns="39688">
            <a:spAutoFit/>
          </a:bodyPr>
          <a:lstStyle/>
          <a:p>
            <a:pPr defTabSz="739775"/>
            <a:r>
              <a:rPr lang="en-US" sz="1300"/>
              <a:t>FTP</a:t>
            </a:r>
          </a:p>
          <a:p>
            <a:pPr defTabSz="739775"/>
            <a:r>
              <a:rPr lang="en-US" sz="1300"/>
              <a:t>application</a:t>
            </a:r>
          </a:p>
        </p:txBody>
      </p:sp>
      <p:sp>
        <p:nvSpPr>
          <p:cNvPr id="3082" name="Rectangle 15"/>
          <p:cNvSpPr>
            <a:spLocks noChangeArrowheads="1"/>
          </p:cNvSpPr>
          <p:nvPr/>
        </p:nvSpPr>
        <p:spPr bwMode="auto">
          <a:xfrm>
            <a:off x="6172200" y="1524000"/>
            <a:ext cx="749300" cy="674688"/>
          </a:xfrm>
          <a:prstGeom prst="rect">
            <a:avLst/>
          </a:prstGeom>
          <a:noFill/>
          <a:ln w="9525">
            <a:noFill/>
            <a:miter lim="800000"/>
            <a:headEnd/>
            <a:tailEnd/>
          </a:ln>
        </p:spPr>
        <p:txBody>
          <a:bodyPr wrap="none" lIns="80962" tIns="39688" rIns="80962" bIns="39688">
            <a:spAutoFit/>
          </a:bodyPr>
          <a:lstStyle/>
          <a:p>
            <a:pPr defTabSz="739775"/>
            <a:r>
              <a:rPr lang="en-US" sz="1300"/>
              <a:t>Client</a:t>
            </a:r>
          </a:p>
          <a:p>
            <a:pPr defTabSz="739775"/>
            <a:r>
              <a:rPr lang="en-US" sz="1300"/>
              <a:t>System</a:t>
            </a:r>
          </a:p>
          <a:p>
            <a:pPr defTabSz="739775"/>
            <a:r>
              <a:rPr lang="en-US" sz="1300"/>
              <a:t>Format</a:t>
            </a:r>
          </a:p>
        </p:txBody>
      </p:sp>
      <p:sp>
        <p:nvSpPr>
          <p:cNvPr id="3083" name="Rectangle 17"/>
          <p:cNvSpPr>
            <a:spLocks noChangeArrowheads="1"/>
          </p:cNvSpPr>
          <p:nvPr/>
        </p:nvSpPr>
        <p:spPr bwMode="auto">
          <a:xfrm>
            <a:off x="7086600" y="533400"/>
            <a:ext cx="693738" cy="674688"/>
          </a:xfrm>
          <a:prstGeom prst="rect">
            <a:avLst/>
          </a:prstGeom>
          <a:noFill/>
          <a:ln w="9525">
            <a:noFill/>
            <a:miter lim="800000"/>
            <a:headEnd/>
            <a:tailEnd/>
          </a:ln>
        </p:spPr>
        <p:txBody>
          <a:bodyPr wrap="none" lIns="80962" tIns="39688" rIns="80962" bIns="39688">
            <a:spAutoFit/>
          </a:bodyPr>
          <a:lstStyle/>
          <a:p>
            <a:pPr algn="l" defTabSz="739775"/>
            <a:r>
              <a:rPr lang="en-US" sz="1300"/>
              <a:t>User's</a:t>
            </a:r>
          </a:p>
          <a:p>
            <a:pPr algn="l" defTabSz="739775"/>
            <a:r>
              <a:rPr lang="en-US" sz="1300"/>
              <a:t>I/O</a:t>
            </a:r>
          </a:p>
          <a:p>
            <a:pPr algn="l" defTabSz="739775"/>
            <a:r>
              <a:rPr lang="en-US" sz="1300"/>
              <a:t>Device</a:t>
            </a:r>
          </a:p>
        </p:txBody>
      </p:sp>
      <p:sp>
        <p:nvSpPr>
          <p:cNvPr id="3084" name="Freeform 18"/>
          <p:cNvSpPr>
            <a:spLocks/>
          </p:cNvSpPr>
          <p:nvPr/>
        </p:nvSpPr>
        <p:spPr bwMode="auto">
          <a:xfrm>
            <a:off x="6618288" y="1103313"/>
            <a:ext cx="654050" cy="130175"/>
          </a:xfrm>
          <a:custGeom>
            <a:avLst/>
            <a:gdLst>
              <a:gd name="T0" fmla="*/ 0 w 412"/>
              <a:gd name="T1" fmla="*/ 0 h 82"/>
              <a:gd name="T2" fmla="*/ 581025 w 412"/>
              <a:gd name="T3" fmla="*/ 57150 h 82"/>
              <a:gd name="T4" fmla="*/ 654050 w 412"/>
              <a:gd name="T5" fmla="*/ 130175 h 82"/>
              <a:gd name="T6" fmla="*/ 0 60000 65536"/>
              <a:gd name="T7" fmla="*/ 0 60000 65536"/>
              <a:gd name="T8" fmla="*/ 0 60000 65536"/>
              <a:gd name="T9" fmla="*/ 0 w 412"/>
              <a:gd name="T10" fmla="*/ 0 h 82"/>
              <a:gd name="T11" fmla="*/ 412 w 412"/>
              <a:gd name="T12" fmla="*/ 82 h 82"/>
            </a:gdLst>
            <a:ahLst/>
            <a:cxnLst>
              <a:cxn ang="T6">
                <a:pos x="T0" y="T1"/>
              </a:cxn>
              <a:cxn ang="T7">
                <a:pos x="T2" y="T3"/>
              </a:cxn>
              <a:cxn ang="T8">
                <a:pos x="T4" y="T5"/>
              </a:cxn>
            </a:cxnLst>
            <a:rect l="T9" t="T10" r="T11" b="T12"/>
            <a:pathLst>
              <a:path w="412" h="82">
                <a:moveTo>
                  <a:pt x="0" y="0"/>
                </a:moveTo>
                <a:cubicBezTo>
                  <a:pt x="185" y="26"/>
                  <a:pt x="94" y="26"/>
                  <a:pt x="366" y="36"/>
                </a:cubicBezTo>
                <a:cubicBezTo>
                  <a:pt x="393" y="46"/>
                  <a:pt x="412" y="50"/>
                  <a:pt x="412" y="82"/>
                </a:cubicBezTo>
              </a:path>
            </a:pathLst>
          </a:custGeom>
          <a:noFill/>
          <a:ln w="9525">
            <a:solidFill>
              <a:schemeClr val="tx1"/>
            </a:solidFill>
            <a:round/>
            <a:headEnd type="none" w="sm" len="sm"/>
            <a:tailEnd type="none" w="sm" len="sm"/>
          </a:ln>
        </p:spPr>
        <p:txBody>
          <a:bodyPr/>
          <a:lstStyle/>
          <a:p>
            <a:endParaRPr lang="en-US"/>
          </a:p>
        </p:txBody>
      </p:sp>
      <p:sp>
        <p:nvSpPr>
          <p:cNvPr id="3085" name="Line 19"/>
          <p:cNvSpPr>
            <a:spLocks noChangeShapeType="1"/>
          </p:cNvSpPr>
          <p:nvPr/>
        </p:nvSpPr>
        <p:spPr bwMode="auto">
          <a:xfrm>
            <a:off x="7162800" y="2133600"/>
            <a:ext cx="0" cy="2057400"/>
          </a:xfrm>
          <a:prstGeom prst="line">
            <a:avLst/>
          </a:prstGeom>
          <a:noFill/>
          <a:ln w="9525">
            <a:solidFill>
              <a:schemeClr val="tx1"/>
            </a:solidFill>
            <a:round/>
            <a:headEnd type="arrow" w="med" len="med"/>
            <a:tailEnd type="arrow" w="med" len="med"/>
          </a:ln>
        </p:spPr>
        <p:txBody>
          <a:bodyPr/>
          <a:lstStyle/>
          <a:p>
            <a:endParaRPr lang="en-US"/>
          </a:p>
        </p:txBody>
      </p:sp>
      <p:sp>
        <p:nvSpPr>
          <p:cNvPr id="3086" name="Line 20"/>
          <p:cNvSpPr>
            <a:spLocks noChangeShapeType="1"/>
          </p:cNvSpPr>
          <p:nvPr/>
        </p:nvSpPr>
        <p:spPr bwMode="auto">
          <a:xfrm>
            <a:off x="7696200" y="2133600"/>
            <a:ext cx="0" cy="2057400"/>
          </a:xfrm>
          <a:prstGeom prst="line">
            <a:avLst/>
          </a:prstGeom>
          <a:noFill/>
          <a:ln w="9525">
            <a:solidFill>
              <a:schemeClr val="tx1"/>
            </a:solidFill>
            <a:round/>
            <a:headEnd type="arrow" w="med" len="med"/>
            <a:tailEnd type="arrow" w="med" len="med"/>
          </a:ln>
        </p:spPr>
        <p:txBody>
          <a:bodyPr/>
          <a:lstStyle/>
          <a:p>
            <a:endParaRPr lang="en-US"/>
          </a:p>
        </p:txBody>
      </p:sp>
      <p:sp>
        <p:nvSpPr>
          <p:cNvPr id="3087" name="Text Box 21"/>
          <p:cNvSpPr txBox="1">
            <a:spLocks noChangeArrowheads="1"/>
          </p:cNvSpPr>
          <p:nvPr/>
        </p:nvSpPr>
        <p:spPr bwMode="auto">
          <a:xfrm>
            <a:off x="5791200" y="3810000"/>
            <a:ext cx="1347788" cy="517525"/>
          </a:xfrm>
          <a:prstGeom prst="rect">
            <a:avLst/>
          </a:prstGeom>
          <a:noFill/>
          <a:ln w="9525">
            <a:noFill/>
            <a:miter lim="800000"/>
            <a:headEnd type="none" w="sm" len="sm"/>
            <a:tailEnd type="none" w="sm" len="sm"/>
          </a:ln>
        </p:spPr>
        <p:txBody>
          <a:bodyPr wrap="none">
            <a:spAutoFit/>
          </a:bodyPr>
          <a:lstStyle/>
          <a:p>
            <a:r>
              <a:rPr lang="en-US"/>
              <a:t>Server listens</a:t>
            </a:r>
          </a:p>
          <a:p>
            <a:r>
              <a:rPr lang="en-US"/>
              <a:t>On Port 21</a:t>
            </a:r>
          </a:p>
        </p:txBody>
      </p:sp>
      <p:sp>
        <p:nvSpPr>
          <p:cNvPr id="3088" name="Text Box 23"/>
          <p:cNvSpPr txBox="1">
            <a:spLocks noChangeArrowheads="1"/>
          </p:cNvSpPr>
          <p:nvPr/>
        </p:nvSpPr>
        <p:spPr bwMode="auto">
          <a:xfrm>
            <a:off x="7847013" y="3810000"/>
            <a:ext cx="1296987" cy="517525"/>
          </a:xfrm>
          <a:prstGeom prst="rect">
            <a:avLst/>
          </a:prstGeom>
          <a:noFill/>
          <a:ln w="9525">
            <a:noFill/>
            <a:miter lim="800000"/>
            <a:headEnd type="none" w="sm" len="sm"/>
            <a:tailEnd type="none" w="sm" len="sm"/>
          </a:ln>
        </p:spPr>
        <p:txBody>
          <a:bodyPr wrap="none">
            <a:spAutoFit/>
          </a:bodyPr>
          <a:lstStyle/>
          <a:p>
            <a:r>
              <a:rPr lang="en-US"/>
              <a:t>Server sends</a:t>
            </a:r>
          </a:p>
          <a:p>
            <a:r>
              <a:rPr lang="en-US"/>
              <a:t>On Port 20</a:t>
            </a:r>
          </a:p>
        </p:txBody>
      </p:sp>
      <p:sp>
        <p:nvSpPr>
          <p:cNvPr id="3089" name="Text Box 24"/>
          <p:cNvSpPr txBox="1">
            <a:spLocks noChangeArrowheads="1"/>
          </p:cNvSpPr>
          <p:nvPr/>
        </p:nvSpPr>
        <p:spPr bwMode="auto">
          <a:xfrm>
            <a:off x="7772400" y="2819400"/>
            <a:ext cx="1157288" cy="517525"/>
          </a:xfrm>
          <a:prstGeom prst="rect">
            <a:avLst/>
          </a:prstGeom>
          <a:noFill/>
          <a:ln w="9525">
            <a:noFill/>
            <a:miter lim="800000"/>
            <a:headEnd type="none" w="sm" len="sm"/>
            <a:tailEnd type="none" w="sm" len="sm"/>
          </a:ln>
        </p:spPr>
        <p:txBody>
          <a:bodyPr wrap="none">
            <a:spAutoFit/>
          </a:bodyPr>
          <a:lstStyle/>
          <a:p>
            <a:r>
              <a:rPr lang="en-US"/>
              <a:t>Data</a:t>
            </a:r>
          </a:p>
          <a:p>
            <a:r>
              <a:rPr lang="en-US"/>
              <a:t>Connection</a:t>
            </a:r>
          </a:p>
        </p:txBody>
      </p:sp>
      <p:sp>
        <p:nvSpPr>
          <p:cNvPr id="3090" name="Text Box 25"/>
          <p:cNvSpPr txBox="1">
            <a:spLocks noChangeArrowheads="1"/>
          </p:cNvSpPr>
          <p:nvPr/>
        </p:nvSpPr>
        <p:spPr bwMode="auto">
          <a:xfrm>
            <a:off x="5410200" y="2819400"/>
            <a:ext cx="1830388" cy="517525"/>
          </a:xfrm>
          <a:prstGeom prst="rect">
            <a:avLst/>
          </a:prstGeom>
          <a:noFill/>
          <a:ln w="9525">
            <a:noFill/>
            <a:miter lim="800000"/>
            <a:headEnd type="none" w="sm" len="sm"/>
            <a:tailEnd type="none" w="sm" len="sm"/>
          </a:ln>
        </p:spPr>
        <p:txBody>
          <a:bodyPr wrap="none">
            <a:spAutoFit/>
          </a:bodyPr>
          <a:lstStyle/>
          <a:p>
            <a:r>
              <a:rPr lang="en-US"/>
              <a:t>FTP</a:t>
            </a:r>
          </a:p>
          <a:p>
            <a:r>
              <a:rPr lang="en-US"/>
              <a:t>Commands/Replies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Freeform 6"/>
          <p:cNvSpPr>
            <a:spLocks/>
          </p:cNvSpPr>
          <p:nvPr/>
        </p:nvSpPr>
        <p:spPr bwMode="auto">
          <a:xfrm>
            <a:off x="1357313" y="3505200"/>
            <a:ext cx="2954337" cy="371475"/>
          </a:xfrm>
          <a:custGeom>
            <a:avLst/>
            <a:gdLst>
              <a:gd name="T0" fmla="*/ 0 w 1862"/>
              <a:gd name="T1" fmla="*/ 157163 h 234"/>
              <a:gd name="T2" fmla="*/ 14280 w 1862"/>
              <a:gd name="T3" fmla="*/ 188912 h 234"/>
              <a:gd name="T4" fmla="*/ 22213 w 1862"/>
              <a:gd name="T5" fmla="*/ 211138 h 234"/>
              <a:gd name="T6" fmla="*/ 36493 w 1862"/>
              <a:gd name="T7" fmla="*/ 241300 h 234"/>
              <a:gd name="T8" fmla="*/ 44426 w 1862"/>
              <a:gd name="T9" fmla="*/ 263525 h 234"/>
              <a:gd name="T10" fmla="*/ 68226 w 1862"/>
              <a:gd name="T11" fmla="*/ 285750 h 234"/>
              <a:gd name="T12" fmla="*/ 82506 w 1862"/>
              <a:gd name="T13" fmla="*/ 309563 h 234"/>
              <a:gd name="T14" fmla="*/ 112652 w 1862"/>
              <a:gd name="T15" fmla="*/ 323850 h 234"/>
              <a:gd name="T16" fmla="*/ 136452 w 1862"/>
              <a:gd name="T17" fmla="*/ 323850 h 234"/>
              <a:gd name="T18" fmla="*/ 158665 w 1862"/>
              <a:gd name="T19" fmla="*/ 331788 h 234"/>
              <a:gd name="T20" fmla="*/ 180878 w 1862"/>
              <a:gd name="T21" fmla="*/ 331788 h 234"/>
              <a:gd name="T22" fmla="*/ 203091 w 1862"/>
              <a:gd name="T23" fmla="*/ 339725 h 234"/>
              <a:gd name="T24" fmla="*/ 234824 w 1862"/>
              <a:gd name="T25" fmla="*/ 339725 h 234"/>
              <a:gd name="T26" fmla="*/ 257037 w 1862"/>
              <a:gd name="T27" fmla="*/ 339725 h 234"/>
              <a:gd name="T28" fmla="*/ 279250 w 1862"/>
              <a:gd name="T29" fmla="*/ 347663 h 234"/>
              <a:gd name="T30" fmla="*/ 309396 w 1862"/>
              <a:gd name="T31" fmla="*/ 347663 h 234"/>
              <a:gd name="T32" fmla="*/ 339542 w 1862"/>
              <a:gd name="T33" fmla="*/ 347663 h 234"/>
              <a:gd name="T34" fmla="*/ 361756 w 1862"/>
              <a:gd name="T35" fmla="*/ 347663 h 234"/>
              <a:gd name="T36" fmla="*/ 385555 w 1862"/>
              <a:gd name="T37" fmla="*/ 355600 h 234"/>
              <a:gd name="T38" fmla="*/ 415702 w 1862"/>
              <a:gd name="T39" fmla="*/ 361950 h 234"/>
              <a:gd name="T40" fmla="*/ 439501 w 1862"/>
              <a:gd name="T41" fmla="*/ 369888 h 234"/>
              <a:gd name="T42" fmla="*/ 461714 w 1862"/>
              <a:gd name="T43" fmla="*/ 369888 h 234"/>
              <a:gd name="T44" fmla="*/ 483927 w 1862"/>
              <a:gd name="T45" fmla="*/ 369888 h 234"/>
              <a:gd name="T46" fmla="*/ 514074 w 1862"/>
              <a:gd name="T47" fmla="*/ 369888 h 234"/>
              <a:gd name="T48" fmla="*/ 552153 w 1862"/>
              <a:gd name="T49" fmla="*/ 369888 h 234"/>
              <a:gd name="T50" fmla="*/ 574366 w 1862"/>
              <a:gd name="T51" fmla="*/ 369888 h 234"/>
              <a:gd name="T52" fmla="*/ 598166 w 1862"/>
              <a:gd name="T53" fmla="*/ 369888 h 234"/>
              <a:gd name="T54" fmla="*/ 628312 w 1862"/>
              <a:gd name="T55" fmla="*/ 369888 h 234"/>
              <a:gd name="T56" fmla="*/ 656872 w 1862"/>
              <a:gd name="T57" fmla="*/ 361950 h 234"/>
              <a:gd name="T58" fmla="*/ 680672 w 1862"/>
              <a:gd name="T59" fmla="*/ 355600 h 234"/>
              <a:gd name="T60" fmla="*/ 702885 w 1862"/>
              <a:gd name="T61" fmla="*/ 347663 h 234"/>
              <a:gd name="T62" fmla="*/ 726684 w 1862"/>
              <a:gd name="T63" fmla="*/ 339725 h 234"/>
              <a:gd name="T64" fmla="*/ 748897 w 1862"/>
              <a:gd name="T65" fmla="*/ 323850 h 234"/>
              <a:gd name="T66" fmla="*/ 772697 w 1862"/>
              <a:gd name="T67" fmla="*/ 309563 h 234"/>
              <a:gd name="T68" fmla="*/ 794910 w 1862"/>
              <a:gd name="T69" fmla="*/ 285750 h 234"/>
              <a:gd name="T70" fmla="*/ 817123 w 1862"/>
              <a:gd name="T71" fmla="*/ 271463 h 234"/>
              <a:gd name="T72" fmla="*/ 839337 w 1862"/>
              <a:gd name="T73" fmla="*/ 249238 h 234"/>
              <a:gd name="T74" fmla="*/ 855203 w 1862"/>
              <a:gd name="T75" fmla="*/ 227013 h 234"/>
              <a:gd name="T76" fmla="*/ 877416 w 1862"/>
              <a:gd name="T77" fmla="*/ 203200 h 234"/>
              <a:gd name="T78" fmla="*/ 893283 w 1862"/>
              <a:gd name="T79" fmla="*/ 180975 h 234"/>
              <a:gd name="T80" fmla="*/ 2134041 w 1862"/>
              <a:gd name="T81" fmla="*/ 0 h 234"/>
              <a:gd name="T82" fmla="*/ 2952750 w 1862"/>
              <a:gd name="T83" fmla="*/ 0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2"/>
              <a:gd name="T127" fmla="*/ 0 h 234"/>
              <a:gd name="T128" fmla="*/ 1862 w 1862"/>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2" h="234">
                <a:moveTo>
                  <a:pt x="0" y="99"/>
                </a:moveTo>
                <a:lnTo>
                  <a:pt x="9" y="119"/>
                </a:lnTo>
                <a:lnTo>
                  <a:pt x="14" y="133"/>
                </a:lnTo>
                <a:lnTo>
                  <a:pt x="23" y="152"/>
                </a:lnTo>
                <a:lnTo>
                  <a:pt x="28" y="166"/>
                </a:lnTo>
                <a:lnTo>
                  <a:pt x="43" y="180"/>
                </a:lnTo>
                <a:lnTo>
                  <a:pt x="52" y="195"/>
                </a:lnTo>
                <a:lnTo>
                  <a:pt x="71" y="204"/>
                </a:lnTo>
                <a:lnTo>
                  <a:pt x="86" y="204"/>
                </a:lnTo>
                <a:lnTo>
                  <a:pt x="100" y="209"/>
                </a:lnTo>
                <a:lnTo>
                  <a:pt x="114" y="209"/>
                </a:lnTo>
                <a:lnTo>
                  <a:pt x="128" y="214"/>
                </a:lnTo>
                <a:lnTo>
                  <a:pt x="148" y="214"/>
                </a:lnTo>
                <a:lnTo>
                  <a:pt x="162" y="214"/>
                </a:lnTo>
                <a:lnTo>
                  <a:pt x="176" y="219"/>
                </a:lnTo>
                <a:lnTo>
                  <a:pt x="195" y="219"/>
                </a:lnTo>
                <a:lnTo>
                  <a:pt x="214" y="219"/>
                </a:lnTo>
                <a:lnTo>
                  <a:pt x="228" y="219"/>
                </a:lnTo>
                <a:lnTo>
                  <a:pt x="243" y="224"/>
                </a:lnTo>
                <a:lnTo>
                  <a:pt x="262" y="228"/>
                </a:lnTo>
                <a:lnTo>
                  <a:pt x="277" y="233"/>
                </a:lnTo>
                <a:lnTo>
                  <a:pt x="291" y="233"/>
                </a:lnTo>
                <a:lnTo>
                  <a:pt x="305" y="233"/>
                </a:lnTo>
                <a:lnTo>
                  <a:pt x="324" y="233"/>
                </a:lnTo>
                <a:lnTo>
                  <a:pt x="348" y="233"/>
                </a:lnTo>
                <a:lnTo>
                  <a:pt x="362" y="233"/>
                </a:lnTo>
                <a:lnTo>
                  <a:pt x="377" y="233"/>
                </a:lnTo>
                <a:lnTo>
                  <a:pt x="396" y="233"/>
                </a:lnTo>
                <a:lnTo>
                  <a:pt x="414" y="228"/>
                </a:lnTo>
                <a:lnTo>
                  <a:pt x="429" y="224"/>
                </a:lnTo>
                <a:lnTo>
                  <a:pt x="443" y="219"/>
                </a:lnTo>
                <a:lnTo>
                  <a:pt x="458" y="214"/>
                </a:lnTo>
                <a:lnTo>
                  <a:pt x="472" y="204"/>
                </a:lnTo>
                <a:lnTo>
                  <a:pt x="487" y="195"/>
                </a:lnTo>
                <a:lnTo>
                  <a:pt x="501" y="180"/>
                </a:lnTo>
                <a:lnTo>
                  <a:pt x="515" y="171"/>
                </a:lnTo>
                <a:lnTo>
                  <a:pt x="529" y="157"/>
                </a:lnTo>
                <a:lnTo>
                  <a:pt x="539" y="143"/>
                </a:lnTo>
                <a:lnTo>
                  <a:pt x="553" y="128"/>
                </a:lnTo>
                <a:lnTo>
                  <a:pt x="563" y="114"/>
                </a:lnTo>
                <a:lnTo>
                  <a:pt x="1345" y="0"/>
                </a:lnTo>
                <a:lnTo>
                  <a:pt x="1861" y="0"/>
                </a:lnTo>
              </a:path>
            </a:pathLst>
          </a:custGeom>
          <a:noFill/>
          <a:ln w="12700" cap="rnd">
            <a:solidFill>
              <a:schemeClr val="tx1"/>
            </a:solidFill>
            <a:round/>
            <a:headEnd type="none" w="sm" len="sm"/>
            <a:tailEnd type="none" w="sm" len="sm"/>
          </a:ln>
        </p:spPr>
        <p:txBody>
          <a:bodyPr/>
          <a:lstStyle/>
          <a:p>
            <a:endParaRPr lang="en-US"/>
          </a:p>
        </p:txBody>
      </p:sp>
      <p:sp>
        <p:nvSpPr>
          <p:cNvPr id="29" name="AutoShape 3"/>
          <p:cNvSpPr>
            <a:spLocks noChangeArrowheads="1"/>
          </p:cNvSpPr>
          <p:nvPr/>
        </p:nvSpPr>
        <p:spPr bwMode="auto">
          <a:xfrm>
            <a:off x="1600200" y="3048000"/>
            <a:ext cx="2362200" cy="1066800"/>
          </a:xfrm>
          <a:prstGeom prst="cloudCallout">
            <a:avLst>
              <a:gd name="adj1" fmla="val -20634"/>
              <a:gd name="adj2" fmla="val 9069"/>
            </a:avLst>
          </a:prstGeom>
          <a:solidFill>
            <a:srgbClr val="9DBEFF"/>
          </a:solidFill>
          <a:ln w="12700">
            <a:noFill/>
            <a:round/>
            <a:headEnd/>
            <a:tailEnd/>
          </a:ln>
        </p:spPr>
        <p:txBody>
          <a:bodyPr rIns="0"/>
          <a:lstStyle/>
          <a:p>
            <a:pPr algn="ctr"/>
            <a:endParaRPr lang="en-US" altLang="ja-JP" sz="1600" b="0" dirty="0">
              <a:solidFill>
                <a:srgbClr val="0066FF"/>
              </a:solidFill>
              <a:ea typeface="ＭＳ Ｐゴシック" charset="-128"/>
            </a:endParaRPr>
          </a:p>
        </p:txBody>
      </p:sp>
      <p:sp>
        <p:nvSpPr>
          <p:cNvPr id="4100" name="Rectangle 4"/>
          <p:cNvSpPr>
            <a:spLocks noGrp="1" noChangeArrowheads="1"/>
          </p:cNvSpPr>
          <p:nvPr>
            <p:ph type="title"/>
          </p:nvPr>
        </p:nvSpPr>
        <p:spPr>
          <a:xfrm>
            <a:off x="196850" y="255588"/>
            <a:ext cx="8796338" cy="383503"/>
          </a:xfrm>
          <a:noFill/>
        </p:spPr>
        <p:txBody>
          <a:bodyPr/>
          <a:lstStyle/>
          <a:p>
            <a:r>
              <a:rPr lang="en-US" sz="2800" dirty="0" err="1" smtClean="0">
                <a:solidFill>
                  <a:schemeClr val="tx1"/>
                </a:solidFill>
              </a:rPr>
              <a:t>HyperText</a:t>
            </a:r>
            <a:r>
              <a:rPr lang="en-US" sz="2800" dirty="0" smtClean="0">
                <a:solidFill>
                  <a:schemeClr val="tx1"/>
                </a:solidFill>
              </a:rPr>
              <a:t> Transfer Protocol (HTTP)</a:t>
            </a:r>
          </a:p>
        </p:txBody>
      </p:sp>
      <p:sp>
        <p:nvSpPr>
          <p:cNvPr id="4101" name="Rectangle 5"/>
          <p:cNvSpPr>
            <a:spLocks noGrp="1" noChangeArrowheads="1"/>
          </p:cNvSpPr>
          <p:nvPr>
            <p:ph type="body" sz="half" idx="1"/>
          </p:nvPr>
        </p:nvSpPr>
        <p:spPr>
          <a:noFill/>
        </p:spPr>
        <p:txBody>
          <a:bodyPr/>
          <a:lstStyle/>
          <a:p>
            <a:pPr>
              <a:lnSpc>
                <a:spcPct val="89000"/>
              </a:lnSpc>
            </a:pPr>
            <a:r>
              <a:rPr lang="en-US" sz="2000" u="sng" smtClean="0"/>
              <a:t>Purpose</a:t>
            </a:r>
            <a:r>
              <a:rPr lang="en-US" sz="2000" smtClean="0"/>
              <a:t> – Web Browsing</a:t>
            </a:r>
          </a:p>
        </p:txBody>
      </p:sp>
      <p:graphicFrame>
        <p:nvGraphicFramePr>
          <p:cNvPr id="4098" name="Object 7">
            <a:hlinkClick r:id="" action="ppaction://ole?verb=0"/>
          </p:cNvPr>
          <p:cNvGraphicFramePr>
            <a:graphicFrameLocks/>
          </p:cNvGraphicFramePr>
          <p:nvPr/>
        </p:nvGraphicFramePr>
        <p:xfrm>
          <a:off x="419100" y="3430588"/>
          <a:ext cx="1027113" cy="968375"/>
        </p:xfrm>
        <a:graphic>
          <a:graphicData uri="http://schemas.openxmlformats.org/presentationml/2006/ole">
            <mc:AlternateContent xmlns:mc="http://schemas.openxmlformats.org/markup-compatibility/2006">
              <mc:Choice xmlns:v="urn:schemas-microsoft-com:vml" Requires="v">
                <p:oleObj spid="_x0000_s4652" name="Clip" r:id="rId4" imgW="1466640" imgH="1382400" progId="">
                  <p:embed/>
                </p:oleObj>
              </mc:Choice>
              <mc:Fallback>
                <p:oleObj name="Clip" r:id="rId4" imgW="1466640" imgH="138240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3430588"/>
                        <a:ext cx="1027113"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Rectangle 8"/>
          <p:cNvSpPr>
            <a:spLocks noChangeArrowheads="1"/>
          </p:cNvSpPr>
          <p:nvPr/>
        </p:nvSpPr>
        <p:spPr bwMode="auto">
          <a:xfrm>
            <a:off x="382588" y="3024188"/>
            <a:ext cx="409575" cy="215900"/>
          </a:xfrm>
          <a:prstGeom prst="rect">
            <a:avLst/>
          </a:prstGeom>
          <a:noFill/>
          <a:ln w="9525">
            <a:noFill/>
            <a:miter lim="800000"/>
            <a:headEnd/>
            <a:tailEnd/>
          </a:ln>
        </p:spPr>
        <p:txBody>
          <a:bodyPr wrap="none" lIns="63500" tIns="31750" rIns="63500" bIns="31750">
            <a:spAutoFit/>
          </a:bodyPr>
          <a:lstStyle/>
          <a:p>
            <a:pPr defTabSz="447675"/>
            <a:r>
              <a:rPr lang="en-US" sz="1000"/>
              <a:t>User</a:t>
            </a:r>
          </a:p>
        </p:txBody>
      </p:sp>
      <p:sp>
        <p:nvSpPr>
          <p:cNvPr id="4104" name="Rectangle 9"/>
          <p:cNvSpPr>
            <a:spLocks noChangeArrowheads="1"/>
          </p:cNvSpPr>
          <p:nvPr/>
        </p:nvSpPr>
        <p:spPr bwMode="auto">
          <a:xfrm>
            <a:off x="1181100" y="3206750"/>
            <a:ext cx="481013" cy="215900"/>
          </a:xfrm>
          <a:prstGeom prst="rect">
            <a:avLst/>
          </a:prstGeom>
          <a:noFill/>
          <a:ln w="9525">
            <a:noFill/>
            <a:miter lim="800000"/>
            <a:headEnd/>
            <a:tailEnd/>
          </a:ln>
        </p:spPr>
        <p:txBody>
          <a:bodyPr wrap="none" lIns="63500" tIns="31750" rIns="63500" bIns="31750">
            <a:spAutoFit/>
          </a:bodyPr>
          <a:lstStyle/>
          <a:p>
            <a:pPr defTabSz="447675"/>
            <a:r>
              <a:rPr lang="en-US" sz="1000"/>
              <a:t>Client</a:t>
            </a:r>
          </a:p>
        </p:txBody>
      </p:sp>
      <p:sp>
        <p:nvSpPr>
          <p:cNvPr id="4105" name="Rectangle 10"/>
          <p:cNvSpPr>
            <a:spLocks noChangeArrowheads="1"/>
          </p:cNvSpPr>
          <p:nvPr/>
        </p:nvSpPr>
        <p:spPr bwMode="auto">
          <a:xfrm>
            <a:off x="4379913" y="2482850"/>
            <a:ext cx="522287" cy="215900"/>
          </a:xfrm>
          <a:prstGeom prst="rect">
            <a:avLst/>
          </a:prstGeom>
          <a:noFill/>
          <a:ln w="9525">
            <a:noFill/>
            <a:miter lim="800000"/>
            <a:headEnd/>
            <a:tailEnd/>
          </a:ln>
        </p:spPr>
        <p:txBody>
          <a:bodyPr wrap="none" lIns="63500" tIns="31750" rIns="63500" bIns="31750">
            <a:spAutoFit/>
          </a:bodyPr>
          <a:lstStyle/>
          <a:p>
            <a:pPr defTabSz="447675"/>
            <a:r>
              <a:rPr lang="en-US" sz="1000"/>
              <a:t>Server</a:t>
            </a:r>
          </a:p>
        </p:txBody>
      </p:sp>
      <p:graphicFrame>
        <p:nvGraphicFramePr>
          <p:cNvPr id="4099" name="Object 20">
            <a:hlinkClick r:id="" action="ppaction://ole?verb=0"/>
          </p:cNvPr>
          <p:cNvGraphicFramePr>
            <a:graphicFrameLocks/>
          </p:cNvGraphicFramePr>
          <p:nvPr/>
        </p:nvGraphicFramePr>
        <p:xfrm>
          <a:off x="3937000" y="2732088"/>
          <a:ext cx="1968500" cy="1549400"/>
        </p:xfrm>
        <a:graphic>
          <a:graphicData uri="http://schemas.openxmlformats.org/presentationml/2006/ole">
            <mc:AlternateContent xmlns:mc="http://schemas.openxmlformats.org/markup-compatibility/2006">
              <mc:Choice xmlns:v="urn:schemas-microsoft-com:vml" Requires="v">
                <p:oleObj spid="_x0000_s4653" name="Clip" r:id="rId6" imgW="2814480" imgH="2214360" progId="">
                  <p:embed/>
                </p:oleObj>
              </mc:Choice>
              <mc:Fallback>
                <p:oleObj name="Clip" r:id="rId6" imgW="2814480" imgH="2214360" progId="">
                  <p:embed/>
                  <p:pic>
                    <p:nvPicPr>
                      <p:cNvPr id="0" name="Object 2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0" y="2732088"/>
                        <a:ext cx="19685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7" name="Rectangle 21"/>
          <p:cNvSpPr>
            <a:spLocks noChangeArrowheads="1"/>
          </p:cNvSpPr>
          <p:nvPr/>
        </p:nvSpPr>
        <p:spPr bwMode="auto">
          <a:xfrm>
            <a:off x="4732689" y="4214748"/>
            <a:ext cx="1240724" cy="433452"/>
          </a:xfrm>
          <a:prstGeom prst="rect">
            <a:avLst/>
          </a:prstGeom>
          <a:noFill/>
          <a:ln w="9525">
            <a:noFill/>
            <a:miter lim="800000"/>
            <a:headEnd/>
            <a:tailEnd/>
          </a:ln>
        </p:spPr>
        <p:txBody>
          <a:bodyPr wrap="none" lIns="63500" tIns="31750" rIns="63500" bIns="31750">
            <a:spAutoFit/>
          </a:bodyPr>
          <a:lstStyle/>
          <a:p>
            <a:pPr defTabSz="447675"/>
            <a:r>
              <a:rPr lang="en-US" sz="1200" dirty="0" smtClean="0"/>
              <a:t>IT Maintenance</a:t>
            </a:r>
            <a:endParaRPr lang="en-US" sz="1200" dirty="0"/>
          </a:p>
          <a:p>
            <a:pPr defTabSz="447675"/>
            <a:r>
              <a:rPr lang="en-US" sz="1200" dirty="0"/>
              <a:t>Person</a:t>
            </a:r>
          </a:p>
        </p:txBody>
      </p:sp>
      <p:sp>
        <p:nvSpPr>
          <p:cNvPr id="4108" name="Rectangle 22"/>
          <p:cNvSpPr>
            <a:spLocks noChangeArrowheads="1"/>
          </p:cNvSpPr>
          <p:nvPr/>
        </p:nvSpPr>
        <p:spPr bwMode="auto">
          <a:xfrm>
            <a:off x="2493963" y="3268663"/>
            <a:ext cx="393700" cy="215900"/>
          </a:xfrm>
          <a:prstGeom prst="rect">
            <a:avLst/>
          </a:prstGeom>
          <a:noFill/>
          <a:ln w="12700">
            <a:noFill/>
            <a:miter lim="800000"/>
            <a:headEnd/>
            <a:tailEnd/>
          </a:ln>
        </p:spPr>
        <p:txBody>
          <a:bodyPr wrap="none" lIns="63500" tIns="31750" rIns="63500" bIns="31750">
            <a:spAutoFit/>
          </a:bodyPr>
          <a:lstStyle/>
          <a:p>
            <a:pPr defTabSz="447675"/>
            <a:r>
              <a:rPr lang="en-US" sz="1000"/>
              <a:t>DNS</a:t>
            </a:r>
          </a:p>
        </p:txBody>
      </p:sp>
      <p:sp>
        <p:nvSpPr>
          <p:cNvPr id="4109" name="Rectangle 23"/>
          <p:cNvSpPr>
            <a:spLocks noChangeArrowheads="1"/>
          </p:cNvSpPr>
          <p:nvPr/>
        </p:nvSpPr>
        <p:spPr bwMode="auto">
          <a:xfrm>
            <a:off x="1625600" y="2536825"/>
            <a:ext cx="1974850" cy="215900"/>
          </a:xfrm>
          <a:prstGeom prst="rect">
            <a:avLst/>
          </a:prstGeom>
          <a:noFill/>
          <a:ln w="9525">
            <a:noFill/>
            <a:miter lim="800000"/>
            <a:headEnd/>
            <a:tailEnd/>
          </a:ln>
        </p:spPr>
        <p:txBody>
          <a:bodyPr wrap="none" lIns="63500" tIns="31750" rIns="63500" bIns="31750">
            <a:spAutoFit/>
          </a:bodyPr>
          <a:lstStyle/>
          <a:p>
            <a:pPr defTabSz="447675"/>
            <a:r>
              <a:rPr lang="en-US" sz="1000"/>
              <a:t>Domain Name Server directory</a:t>
            </a:r>
          </a:p>
        </p:txBody>
      </p:sp>
      <p:sp>
        <p:nvSpPr>
          <p:cNvPr id="4110" name="Freeform 25"/>
          <p:cNvSpPr>
            <a:spLocks/>
          </p:cNvSpPr>
          <p:nvPr/>
        </p:nvSpPr>
        <p:spPr bwMode="auto">
          <a:xfrm>
            <a:off x="2687638" y="2665413"/>
            <a:ext cx="968375" cy="541337"/>
          </a:xfrm>
          <a:custGeom>
            <a:avLst/>
            <a:gdLst>
              <a:gd name="T0" fmla="*/ 876300 w 610"/>
              <a:gd name="T1" fmla="*/ 0 h 341"/>
              <a:gd name="T2" fmla="*/ 906463 w 610"/>
              <a:gd name="T3" fmla="*/ 6350 h 341"/>
              <a:gd name="T4" fmla="*/ 928688 w 610"/>
              <a:gd name="T5" fmla="*/ 22225 h 341"/>
              <a:gd name="T6" fmla="*/ 936625 w 610"/>
              <a:gd name="T7" fmla="*/ 39687 h 341"/>
              <a:gd name="T8" fmla="*/ 950913 w 610"/>
              <a:gd name="T9" fmla="*/ 61912 h 341"/>
              <a:gd name="T10" fmla="*/ 966788 w 610"/>
              <a:gd name="T11" fmla="*/ 87312 h 341"/>
              <a:gd name="T12" fmla="*/ 966788 w 610"/>
              <a:gd name="T13" fmla="*/ 111125 h 341"/>
              <a:gd name="T14" fmla="*/ 966788 w 610"/>
              <a:gd name="T15" fmla="*/ 133350 h 341"/>
              <a:gd name="T16" fmla="*/ 966788 w 610"/>
              <a:gd name="T17" fmla="*/ 150812 h 341"/>
              <a:gd name="T18" fmla="*/ 950913 w 610"/>
              <a:gd name="T19" fmla="*/ 173037 h 341"/>
              <a:gd name="T20" fmla="*/ 928688 w 610"/>
              <a:gd name="T21" fmla="*/ 198437 h 341"/>
              <a:gd name="T22" fmla="*/ 906463 w 610"/>
              <a:gd name="T23" fmla="*/ 206375 h 341"/>
              <a:gd name="T24" fmla="*/ 892175 w 610"/>
              <a:gd name="T25" fmla="*/ 214312 h 341"/>
              <a:gd name="T26" fmla="*/ 862013 w 610"/>
              <a:gd name="T27" fmla="*/ 222250 h 341"/>
              <a:gd name="T28" fmla="*/ 846138 w 610"/>
              <a:gd name="T29" fmla="*/ 222250 h 341"/>
              <a:gd name="T30" fmla="*/ 825500 w 610"/>
              <a:gd name="T31" fmla="*/ 228600 h 341"/>
              <a:gd name="T32" fmla="*/ 803275 w 610"/>
              <a:gd name="T33" fmla="*/ 228600 h 341"/>
              <a:gd name="T34" fmla="*/ 773112 w 610"/>
              <a:gd name="T35" fmla="*/ 228600 h 341"/>
              <a:gd name="T36" fmla="*/ 752475 w 610"/>
              <a:gd name="T37" fmla="*/ 228600 h 341"/>
              <a:gd name="T38" fmla="*/ 736600 w 610"/>
              <a:gd name="T39" fmla="*/ 228600 h 341"/>
              <a:gd name="T40" fmla="*/ 700087 w 610"/>
              <a:gd name="T41" fmla="*/ 228600 h 341"/>
              <a:gd name="T42" fmla="*/ 677862 w 610"/>
              <a:gd name="T43" fmla="*/ 228600 h 341"/>
              <a:gd name="T44" fmla="*/ 649287 w 610"/>
              <a:gd name="T45" fmla="*/ 228600 h 341"/>
              <a:gd name="T46" fmla="*/ 633412 w 610"/>
              <a:gd name="T47" fmla="*/ 228600 h 341"/>
              <a:gd name="T48" fmla="*/ 611187 w 610"/>
              <a:gd name="T49" fmla="*/ 228600 h 341"/>
              <a:gd name="T50" fmla="*/ 588962 w 610"/>
              <a:gd name="T51" fmla="*/ 228600 h 341"/>
              <a:gd name="T52" fmla="*/ 560387 w 610"/>
              <a:gd name="T53" fmla="*/ 228600 h 341"/>
              <a:gd name="T54" fmla="*/ 530225 w 610"/>
              <a:gd name="T55" fmla="*/ 228600 h 341"/>
              <a:gd name="T56" fmla="*/ 501650 w 610"/>
              <a:gd name="T57" fmla="*/ 228600 h 341"/>
              <a:gd name="T58" fmla="*/ 477838 w 610"/>
              <a:gd name="T59" fmla="*/ 228600 h 341"/>
              <a:gd name="T60" fmla="*/ 457200 w 610"/>
              <a:gd name="T61" fmla="*/ 228600 h 341"/>
              <a:gd name="T62" fmla="*/ 427038 w 610"/>
              <a:gd name="T63" fmla="*/ 228600 h 341"/>
              <a:gd name="T64" fmla="*/ 404812 w 610"/>
              <a:gd name="T65" fmla="*/ 228600 h 341"/>
              <a:gd name="T66" fmla="*/ 368300 w 610"/>
              <a:gd name="T67" fmla="*/ 228600 h 341"/>
              <a:gd name="T68" fmla="*/ 346075 w 610"/>
              <a:gd name="T69" fmla="*/ 228600 h 341"/>
              <a:gd name="T70" fmla="*/ 330200 w 610"/>
              <a:gd name="T71" fmla="*/ 228600 h 341"/>
              <a:gd name="T72" fmla="*/ 301625 w 610"/>
              <a:gd name="T73" fmla="*/ 228600 h 341"/>
              <a:gd name="T74" fmla="*/ 279400 w 610"/>
              <a:gd name="T75" fmla="*/ 228600 h 341"/>
              <a:gd name="T76" fmla="*/ 257175 w 610"/>
              <a:gd name="T77" fmla="*/ 236537 h 341"/>
              <a:gd name="T78" fmla="*/ 236538 w 610"/>
              <a:gd name="T79" fmla="*/ 236537 h 341"/>
              <a:gd name="T80" fmla="*/ 220663 w 610"/>
              <a:gd name="T81" fmla="*/ 244475 h 341"/>
              <a:gd name="T82" fmla="*/ 192087 w 610"/>
              <a:gd name="T83" fmla="*/ 261937 h 341"/>
              <a:gd name="T84" fmla="*/ 176212 w 610"/>
              <a:gd name="T85" fmla="*/ 269875 h 341"/>
              <a:gd name="T86" fmla="*/ 147637 w 610"/>
              <a:gd name="T87" fmla="*/ 284162 h 341"/>
              <a:gd name="T88" fmla="*/ 123825 w 610"/>
              <a:gd name="T89" fmla="*/ 309562 h 341"/>
              <a:gd name="T90" fmla="*/ 103188 w 610"/>
              <a:gd name="T91" fmla="*/ 325437 h 341"/>
              <a:gd name="T92" fmla="*/ 80962 w 610"/>
              <a:gd name="T93" fmla="*/ 347662 h 341"/>
              <a:gd name="T94" fmla="*/ 65087 w 610"/>
              <a:gd name="T95" fmla="*/ 365125 h 341"/>
              <a:gd name="T96" fmla="*/ 42862 w 610"/>
              <a:gd name="T97" fmla="*/ 388937 h 341"/>
              <a:gd name="T98" fmla="*/ 28575 w 610"/>
              <a:gd name="T99" fmla="*/ 411162 h 341"/>
              <a:gd name="T100" fmla="*/ 28575 w 610"/>
              <a:gd name="T101" fmla="*/ 428625 h 341"/>
              <a:gd name="T102" fmla="*/ 20637 w 610"/>
              <a:gd name="T103" fmla="*/ 450850 h 341"/>
              <a:gd name="T104" fmla="*/ 14288 w 610"/>
              <a:gd name="T105" fmla="*/ 476250 h 341"/>
              <a:gd name="T106" fmla="*/ 6350 w 610"/>
              <a:gd name="T107" fmla="*/ 500062 h 341"/>
              <a:gd name="T108" fmla="*/ 0 w 610"/>
              <a:gd name="T109" fmla="*/ 522287 h 341"/>
              <a:gd name="T110" fmla="*/ 0 w 610"/>
              <a:gd name="T111" fmla="*/ 539750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0"/>
              <a:gd name="T169" fmla="*/ 0 h 341"/>
              <a:gd name="T170" fmla="*/ 610 w 610"/>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0" h="341">
                <a:moveTo>
                  <a:pt x="552" y="0"/>
                </a:moveTo>
                <a:lnTo>
                  <a:pt x="571" y="4"/>
                </a:lnTo>
                <a:lnTo>
                  <a:pt x="585" y="14"/>
                </a:lnTo>
                <a:lnTo>
                  <a:pt x="590" y="25"/>
                </a:lnTo>
                <a:lnTo>
                  <a:pt x="599" y="39"/>
                </a:lnTo>
                <a:lnTo>
                  <a:pt x="609" y="55"/>
                </a:lnTo>
                <a:lnTo>
                  <a:pt x="609" y="70"/>
                </a:lnTo>
                <a:lnTo>
                  <a:pt x="609" y="84"/>
                </a:lnTo>
                <a:lnTo>
                  <a:pt x="609" y="95"/>
                </a:lnTo>
                <a:lnTo>
                  <a:pt x="599" y="109"/>
                </a:lnTo>
                <a:lnTo>
                  <a:pt x="585" y="125"/>
                </a:lnTo>
                <a:lnTo>
                  <a:pt x="571" y="130"/>
                </a:lnTo>
                <a:lnTo>
                  <a:pt x="562" y="135"/>
                </a:lnTo>
                <a:lnTo>
                  <a:pt x="543" y="140"/>
                </a:lnTo>
                <a:lnTo>
                  <a:pt x="533" y="140"/>
                </a:lnTo>
                <a:lnTo>
                  <a:pt x="520" y="144"/>
                </a:lnTo>
                <a:lnTo>
                  <a:pt x="506" y="144"/>
                </a:lnTo>
                <a:lnTo>
                  <a:pt x="487" y="144"/>
                </a:lnTo>
                <a:lnTo>
                  <a:pt x="474" y="144"/>
                </a:lnTo>
                <a:lnTo>
                  <a:pt x="464" y="144"/>
                </a:lnTo>
                <a:lnTo>
                  <a:pt x="441" y="144"/>
                </a:lnTo>
                <a:lnTo>
                  <a:pt x="427" y="144"/>
                </a:lnTo>
                <a:lnTo>
                  <a:pt x="409" y="144"/>
                </a:lnTo>
                <a:lnTo>
                  <a:pt x="399" y="144"/>
                </a:lnTo>
                <a:lnTo>
                  <a:pt x="385" y="144"/>
                </a:lnTo>
                <a:lnTo>
                  <a:pt x="371" y="144"/>
                </a:lnTo>
                <a:lnTo>
                  <a:pt x="353" y="144"/>
                </a:lnTo>
                <a:lnTo>
                  <a:pt x="334" y="144"/>
                </a:lnTo>
                <a:lnTo>
                  <a:pt x="316" y="144"/>
                </a:lnTo>
                <a:lnTo>
                  <a:pt x="301" y="144"/>
                </a:lnTo>
                <a:lnTo>
                  <a:pt x="288" y="144"/>
                </a:lnTo>
                <a:lnTo>
                  <a:pt x="269" y="144"/>
                </a:lnTo>
                <a:lnTo>
                  <a:pt x="255" y="144"/>
                </a:lnTo>
                <a:lnTo>
                  <a:pt x="232" y="144"/>
                </a:lnTo>
                <a:lnTo>
                  <a:pt x="218" y="144"/>
                </a:lnTo>
                <a:lnTo>
                  <a:pt x="208" y="144"/>
                </a:lnTo>
                <a:lnTo>
                  <a:pt x="190" y="144"/>
                </a:lnTo>
                <a:lnTo>
                  <a:pt x="176" y="144"/>
                </a:lnTo>
                <a:lnTo>
                  <a:pt x="162" y="149"/>
                </a:lnTo>
                <a:lnTo>
                  <a:pt x="149" y="149"/>
                </a:lnTo>
                <a:lnTo>
                  <a:pt x="139" y="154"/>
                </a:lnTo>
                <a:lnTo>
                  <a:pt x="121" y="165"/>
                </a:lnTo>
                <a:lnTo>
                  <a:pt x="111" y="170"/>
                </a:lnTo>
                <a:lnTo>
                  <a:pt x="93" y="179"/>
                </a:lnTo>
                <a:lnTo>
                  <a:pt x="78" y="195"/>
                </a:lnTo>
                <a:lnTo>
                  <a:pt x="65" y="205"/>
                </a:lnTo>
                <a:lnTo>
                  <a:pt x="51" y="219"/>
                </a:lnTo>
                <a:lnTo>
                  <a:pt x="41" y="230"/>
                </a:lnTo>
                <a:lnTo>
                  <a:pt x="27" y="245"/>
                </a:lnTo>
                <a:lnTo>
                  <a:pt x="18" y="259"/>
                </a:lnTo>
                <a:lnTo>
                  <a:pt x="18" y="270"/>
                </a:lnTo>
                <a:lnTo>
                  <a:pt x="13" y="284"/>
                </a:lnTo>
                <a:lnTo>
                  <a:pt x="9" y="300"/>
                </a:lnTo>
                <a:lnTo>
                  <a:pt x="4" y="315"/>
                </a:lnTo>
                <a:lnTo>
                  <a:pt x="0" y="329"/>
                </a:lnTo>
                <a:lnTo>
                  <a:pt x="0" y="340"/>
                </a:lnTo>
              </a:path>
            </a:pathLst>
          </a:custGeom>
          <a:noFill/>
          <a:ln w="12700" cap="rnd">
            <a:solidFill>
              <a:schemeClr val="tx1"/>
            </a:solidFill>
            <a:round/>
            <a:headEnd type="none" w="sm" len="sm"/>
            <a:tailEnd type="stealth" w="med" len="med"/>
          </a:ln>
        </p:spPr>
        <p:txBody>
          <a:bodyPr/>
          <a:lstStyle/>
          <a:p>
            <a:endParaRPr lang="en-US"/>
          </a:p>
        </p:txBody>
      </p:sp>
      <p:sp>
        <p:nvSpPr>
          <p:cNvPr id="4111" name="Rectangle 29"/>
          <p:cNvSpPr>
            <a:spLocks noChangeArrowheads="1"/>
          </p:cNvSpPr>
          <p:nvPr/>
        </p:nvSpPr>
        <p:spPr bwMode="auto">
          <a:xfrm>
            <a:off x="1524000" y="4953000"/>
            <a:ext cx="6324600" cy="1371600"/>
          </a:xfrm>
          <a:prstGeom prst="rect">
            <a:avLst/>
          </a:prstGeom>
          <a:noFill/>
          <a:ln w="9525">
            <a:noFill/>
            <a:miter lim="800000"/>
            <a:headEnd type="none" w="sm" len="sm"/>
            <a:tailEnd type="none" w="sm" len="sm"/>
          </a:ln>
        </p:spPr>
        <p:txBody>
          <a:bodyPr wrap="none" anchor="ctr"/>
          <a:lstStyle/>
          <a:p>
            <a:pPr algn="l">
              <a:buFontTx/>
              <a:buChar char="•"/>
            </a:pPr>
            <a:r>
              <a:rPr lang="en-US" sz="1600" dirty="0">
                <a:solidFill>
                  <a:srgbClr val="000000"/>
                </a:solidFill>
                <a:cs typeface="Arial" charset="0"/>
              </a:rPr>
              <a:t>Father of World Wide Web (WWW)</a:t>
            </a:r>
          </a:p>
          <a:p>
            <a:pPr algn="l"/>
            <a:r>
              <a:rPr lang="en-US" dirty="0">
                <a:solidFill>
                  <a:srgbClr val="000000"/>
                </a:solidFill>
                <a:cs typeface="Arial" charset="0"/>
              </a:rPr>
              <a:t>Tim Berners - Lee</a:t>
            </a:r>
            <a:r>
              <a:rPr lang="en-US" sz="1200" b="0" dirty="0">
                <a:solidFill>
                  <a:srgbClr val="000000"/>
                </a:solidFill>
                <a:cs typeface="Arial" charset="0"/>
              </a:rPr>
              <a:t> was the driving force behind the development of the WWW </a:t>
            </a:r>
          </a:p>
          <a:p>
            <a:pPr algn="l"/>
            <a:r>
              <a:rPr lang="en-US" sz="1200" b="0" dirty="0">
                <a:solidFill>
                  <a:srgbClr val="000000"/>
                </a:solidFill>
                <a:cs typeface="Arial" charset="0"/>
              </a:rPr>
              <a:t>He wrote the first WWW client and the first WWW server and defined standards </a:t>
            </a:r>
          </a:p>
          <a:p>
            <a:pPr algn="l"/>
            <a:r>
              <a:rPr lang="en-US" sz="1200" b="0" dirty="0">
                <a:solidFill>
                  <a:srgbClr val="000000"/>
                </a:solidFill>
                <a:cs typeface="Arial" charset="0"/>
              </a:rPr>
              <a:t>such as URL, </a:t>
            </a:r>
            <a:r>
              <a:rPr lang="en-US" sz="1200" b="0" dirty="0" err="1">
                <a:solidFill>
                  <a:srgbClr val="000000"/>
                </a:solidFill>
                <a:cs typeface="Arial" charset="0"/>
              </a:rPr>
              <a:t>HyperText</a:t>
            </a:r>
            <a:r>
              <a:rPr lang="en-US" sz="1200" b="0" dirty="0">
                <a:solidFill>
                  <a:srgbClr val="000000"/>
                </a:solidFill>
                <a:cs typeface="Arial" charset="0"/>
              </a:rPr>
              <a:t> Makeup Language (HTML) and HTTP</a:t>
            </a:r>
          </a:p>
          <a:p>
            <a:pPr algn="l"/>
            <a:endParaRPr lang="en-US" sz="1200" b="0" dirty="0">
              <a:solidFill>
                <a:srgbClr val="000000"/>
              </a:solidFill>
              <a:cs typeface="Arial" charset="0"/>
            </a:endParaRPr>
          </a:p>
          <a:p>
            <a:pPr algn="l">
              <a:buFontTx/>
              <a:buChar char="•"/>
            </a:pPr>
            <a:r>
              <a:rPr lang="en-US" sz="1600" dirty="0">
                <a:solidFill>
                  <a:srgbClr val="000000"/>
                </a:solidFill>
              </a:rPr>
              <a:t>Marc Andreessen</a:t>
            </a:r>
            <a:r>
              <a:rPr lang="en-US" sz="1600" b="0" dirty="0">
                <a:solidFill>
                  <a:srgbClr val="000000"/>
                </a:solidFill>
              </a:rPr>
              <a:t> </a:t>
            </a:r>
            <a:r>
              <a:rPr lang="en-US" sz="1200" b="0" dirty="0">
                <a:solidFill>
                  <a:srgbClr val="000000"/>
                </a:solidFill>
              </a:rPr>
              <a:t>developed first browser</a:t>
            </a:r>
            <a:r>
              <a:rPr lang="en-US" sz="1600" b="0" dirty="0">
                <a:solidFill>
                  <a:srgbClr val="000000"/>
                </a:solidFill>
              </a:rPr>
              <a:t> </a:t>
            </a:r>
            <a:r>
              <a:rPr lang="en-US" sz="1200" b="0" dirty="0">
                <a:solidFill>
                  <a:srgbClr val="000000"/>
                </a:solidFill>
              </a:rPr>
              <a:t>called </a:t>
            </a:r>
            <a:r>
              <a:rPr lang="en-US" sz="1600" dirty="0">
                <a:solidFill>
                  <a:srgbClr val="000000"/>
                </a:solidFill>
              </a:rPr>
              <a:t>Mosaic (1993)</a:t>
            </a:r>
            <a:r>
              <a:rPr lang="en-US" sz="1600" b="0" dirty="0">
                <a:solidFill>
                  <a:srgbClr val="000000"/>
                </a:solidFill>
              </a:rPr>
              <a:t> </a:t>
            </a:r>
          </a:p>
          <a:p>
            <a:pPr algn="l"/>
            <a:r>
              <a:rPr lang="en-US" sz="1200" b="0" dirty="0">
                <a:solidFill>
                  <a:srgbClr val="000000"/>
                </a:solidFill>
              </a:rPr>
              <a:t>which evolved into Netscape</a:t>
            </a:r>
            <a:r>
              <a:rPr lang="en-US" b="0" dirty="0">
                <a:solidFill>
                  <a:srgbClr val="000000"/>
                </a:solidFill>
              </a:rPr>
              <a:t> </a:t>
            </a:r>
            <a:endParaRPr lang="en-US" sz="1200" b="0" dirty="0">
              <a:solidFill>
                <a:srgbClr val="000000"/>
              </a:solidFill>
              <a:latin typeface="Verdana" pitchFamily="34" charset="0"/>
            </a:endParaRPr>
          </a:p>
        </p:txBody>
      </p:sp>
      <p:pic>
        <p:nvPicPr>
          <p:cNvPr id="4112" name="Picture 30" descr="timbl"/>
          <p:cNvPicPr>
            <a:picLocks noChangeAspect="1" noChangeArrowheads="1"/>
          </p:cNvPicPr>
          <p:nvPr/>
        </p:nvPicPr>
        <p:blipFill>
          <a:blip r:embed="rId8" cstate="print"/>
          <a:srcRect/>
          <a:stretch>
            <a:fillRect/>
          </a:stretch>
        </p:blipFill>
        <p:spPr bwMode="auto">
          <a:xfrm>
            <a:off x="762000" y="4876800"/>
            <a:ext cx="838200" cy="800100"/>
          </a:xfrm>
          <a:prstGeom prst="rect">
            <a:avLst/>
          </a:prstGeom>
          <a:noFill/>
          <a:ln w="9525">
            <a:noFill/>
            <a:miter lim="800000"/>
            <a:headEnd/>
            <a:tailEnd/>
          </a:ln>
        </p:spPr>
      </p:pic>
      <p:sp>
        <p:nvSpPr>
          <p:cNvPr id="4113" name="Rectangle 31"/>
          <p:cNvSpPr>
            <a:spLocks noChangeArrowheads="1"/>
          </p:cNvSpPr>
          <p:nvPr/>
        </p:nvSpPr>
        <p:spPr bwMode="auto">
          <a:xfrm>
            <a:off x="685800" y="4876800"/>
            <a:ext cx="6781800" cy="1676400"/>
          </a:xfrm>
          <a:prstGeom prst="rect">
            <a:avLst/>
          </a:prstGeom>
          <a:noFill/>
          <a:ln w="9525">
            <a:solidFill>
              <a:schemeClr val="tx1"/>
            </a:solidFill>
            <a:miter lim="800000"/>
            <a:headEnd type="none" w="sm" len="sm"/>
            <a:tailEnd type="none" w="sm" len="sm"/>
          </a:ln>
        </p:spPr>
        <p:txBody>
          <a:bodyPr wrap="none" anchor="ctr"/>
          <a:lstStyle/>
          <a:p>
            <a:endParaRPr lang="en-US"/>
          </a:p>
        </p:txBody>
      </p:sp>
      <p:pic>
        <p:nvPicPr>
          <p:cNvPr id="4114" name="Picture 32" descr="andreessen"/>
          <p:cNvPicPr>
            <a:picLocks noChangeAspect="1" noChangeArrowheads="1"/>
          </p:cNvPicPr>
          <p:nvPr/>
        </p:nvPicPr>
        <p:blipFill>
          <a:blip r:embed="rId9" cstate="print"/>
          <a:srcRect/>
          <a:stretch>
            <a:fillRect/>
          </a:stretch>
        </p:blipFill>
        <p:spPr bwMode="auto">
          <a:xfrm>
            <a:off x="762000" y="5715000"/>
            <a:ext cx="838200" cy="793750"/>
          </a:xfrm>
          <a:prstGeom prst="rect">
            <a:avLst/>
          </a:prstGeom>
          <a:noFill/>
          <a:ln w="9525">
            <a:noFill/>
            <a:miter lim="800000"/>
            <a:headEnd/>
            <a:tailEnd/>
          </a:ln>
        </p:spPr>
      </p:pic>
      <p:sp>
        <p:nvSpPr>
          <p:cNvPr id="4115" name="Text Box 34"/>
          <p:cNvSpPr txBox="1">
            <a:spLocks noChangeArrowheads="1"/>
          </p:cNvSpPr>
          <p:nvPr/>
        </p:nvSpPr>
        <p:spPr bwMode="auto">
          <a:xfrm>
            <a:off x="2209800" y="3657600"/>
            <a:ext cx="1103313" cy="304800"/>
          </a:xfrm>
          <a:prstGeom prst="rect">
            <a:avLst/>
          </a:prstGeom>
          <a:noFill/>
          <a:ln w="9525">
            <a:noFill/>
            <a:miter lim="800000"/>
            <a:headEnd type="none" w="sm" len="sm"/>
            <a:tailEnd type="none" w="sm" len="sm"/>
          </a:ln>
        </p:spPr>
        <p:txBody>
          <a:bodyPr wrap="none">
            <a:spAutoFit/>
          </a:bodyPr>
          <a:lstStyle/>
          <a:p>
            <a:r>
              <a:rPr lang="en-US" dirty="0"/>
              <a:t>IP Network</a:t>
            </a:r>
          </a:p>
        </p:txBody>
      </p:sp>
      <p:pic>
        <p:nvPicPr>
          <p:cNvPr id="4116" name="Picture 518" descr="work"/>
          <p:cNvPicPr>
            <a:picLocks noGrp="1" noChangeAspect="1" noChangeArrowheads="1"/>
          </p:cNvPicPr>
          <p:nvPr>
            <p:ph sz="half" idx="2"/>
          </p:nvPr>
        </p:nvPicPr>
        <p:blipFill>
          <a:blip r:embed="rId10" cstate="print"/>
          <a:srcRect/>
          <a:stretch>
            <a:fillRect/>
          </a:stretch>
        </p:blipFill>
        <p:spPr bwMode="auto">
          <a:xfrm>
            <a:off x="6248400" y="1828800"/>
            <a:ext cx="2527300" cy="2527300"/>
          </a:xfr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962400" y="3657600"/>
            <a:ext cx="7772400" cy="525463"/>
          </a:xfrm>
          <a:noFill/>
        </p:spPr>
        <p:txBody>
          <a:bodyPr lIns="92075" tIns="46038" rIns="92075" bIns="46038" anchor="b"/>
          <a:lstStyle/>
          <a:p>
            <a:r>
              <a:rPr lang="en-US" smtClean="0">
                <a:solidFill>
                  <a:schemeClr val="tx1"/>
                </a:solidFill>
              </a:rPr>
              <a:t>(Domain Name Space)</a:t>
            </a:r>
          </a:p>
        </p:txBody>
      </p:sp>
      <p:grpSp>
        <p:nvGrpSpPr>
          <p:cNvPr id="28675" name="Group 56"/>
          <p:cNvGrpSpPr>
            <a:grpSpLocks/>
          </p:cNvGrpSpPr>
          <p:nvPr/>
        </p:nvGrpSpPr>
        <p:grpSpPr bwMode="auto">
          <a:xfrm>
            <a:off x="227013" y="1109663"/>
            <a:ext cx="8670925" cy="4054475"/>
            <a:chOff x="142" y="699"/>
            <a:chExt cx="5463" cy="2554"/>
          </a:xfrm>
        </p:grpSpPr>
        <p:sp>
          <p:nvSpPr>
            <p:cNvPr id="28678" name="Line 3"/>
            <p:cNvSpPr>
              <a:spLocks noChangeShapeType="1"/>
            </p:cNvSpPr>
            <p:nvPr/>
          </p:nvSpPr>
          <p:spPr bwMode="auto">
            <a:xfrm>
              <a:off x="5214" y="1600"/>
              <a:ext cx="0" cy="1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9" name="Line 4"/>
            <p:cNvSpPr>
              <a:spLocks noChangeShapeType="1"/>
            </p:cNvSpPr>
            <p:nvPr/>
          </p:nvSpPr>
          <p:spPr bwMode="auto">
            <a:xfrm>
              <a:off x="3153" y="1600"/>
              <a:ext cx="0" cy="1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0" name="Line 5"/>
            <p:cNvSpPr>
              <a:spLocks noChangeShapeType="1"/>
            </p:cNvSpPr>
            <p:nvPr/>
          </p:nvSpPr>
          <p:spPr bwMode="auto">
            <a:xfrm>
              <a:off x="1738" y="2697"/>
              <a:ext cx="0" cy="183"/>
            </a:xfrm>
            <a:prstGeom prst="line">
              <a:avLst/>
            </a:prstGeom>
            <a:noFill/>
            <a:ln w="9525">
              <a:noFill/>
              <a:round/>
              <a:headEnd type="none" w="sm" len="sm"/>
              <a:tailEnd type="none" w="sm" len="sm"/>
            </a:ln>
          </p:spPr>
          <p:txBody>
            <a:bodyPr wrap="none" anchor="ctr"/>
            <a:lstStyle/>
            <a:p>
              <a:endParaRPr lang="en-US"/>
            </a:p>
          </p:txBody>
        </p:sp>
        <p:sp>
          <p:nvSpPr>
            <p:cNvPr id="28681" name="Rectangle 6"/>
            <p:cNvSpPr>
              <a:spLocks noChangeArrowheads="1"/>
            </p:cNvSpPr>
            <p:nvPr/>
          </p:nvSpPr>
          <p:spPr bwMode="auto">
            <a:xfrm>
              <a:off x="199" y="3003"/>
              <a:ext cx="445" cy="250"/>
            </a:xfrm>
            <a:prstGeom prst="rect">
              <a:avLst/>
            </a:prstGeom>
            <a:noFill/>
            <a:ln w="9525">
              <a:noFill/>
              <a:miter lim="800000"/>
              <a:headEnd/>
              <a:tailEnd/>
            </a:ln>
          </p:spPr>
          <p:txBody>
            <a:bodyPr wrap="none" lIns="92075" tIns="46038" rIns="92075" bIns="46038">
              <a:spAutoFit/>
            </a:bodyPr>
            <a:lstStyle/>
            <a:p>
              <a:pPr algn="l"/>
              <a:r>
                <a:rPr lang="en-US" sz="2000"/>
                <a:t>pine</a:t>
              </a:r>
            </a:p>
          </p:txBody>
        </p:sp>
        <p:sp>
          <p:nvSpPr>
            <p:cNvPr id="28682" name="Rectangle 7"/>
            <p:cNvSpPr>
              <a:spLocks noChangeArrowheads="1"/>
            </p:cNvSpPr>
            <p:nvPr/>
          </p:nvSpPr>
          <p:spPr bwMode="auto">
            <a:xfrm>
              <a:off x="3149" y="699"/>
              <a:ext cx="454" cy="250"/>
            </a:xfrm>
            <a:prstGeom prst="rect">
              <a:avLst/>
            </a:prstGeom>
            <a:noFill/>
            <a:ln w="9525">
              <a:noFill/>
              <a:miter lim="800000"/>
              <a:headEnd/>
              <a:tailEnd/>
            </a:ln>
          </p:spPr>
          <p:txBody>
            <a:bodyPr wrap="none" lIns="92075" tIns="46038" rIns="92075" bIns="46038">
              <a:spAutoFit/>
            </a:bodyPr>
            <a:lstStyle/>
            <a:p>
              <a:pPr algn="l"/>
              <a:r>
                <a:rPr lang="en-US" sz="2000" b="0"/>
                <a:t>Root</a:t>
              </a:r>
            </a:p>
          </p:txBody>
        </p:sp>
        <p:sp>
          <p:nvSpPr>
            <p:cNvPr id="28683" name="Rectangle 8"/>
            <p:cNvSpPr>
              <a:spLocks noChangeArrowheads="1"/>
            </p:cNvSpPr>
            <p:nvPr/>
          </p:nvSpPr>
          <p:spPr bwMode="auto">
            <a:xfrm>
              <a:off x="2974" y="1798"/>
              <a:ext cx="383" cy="250"/>
            </a:xfrm>
            <a:prstGeom prst="rect">
              <a:avLst/>
            </a:prstGeom>
            <a:noFill/>
            <a:ln w="9525">
              <a:noFill/>
              <a:miter lim="800000"/>
              <a:headEnd/>
              <a:tailEnd/>
            </a:ln>
          </p:spPr>
          <p:txBody>
            <a:bodyPr wrap="none" lIns="92075" tIns="46038" rIns="92075" bIns="46038">
              <a:spAutoFit/>
            </a:bodyPr>
            <a:lstStyle/>
            <a:p>
              <a:pPr algn="l"/>
              <a:r>
                <a:rPr lang="en-US" sz="2000" b="0"/>
                <a:t>ddn</a:t>
              </a:r>
            </a:p>
          </p:txBody>
        </p:sp>
        <p:sp>
          <p:nvSpPr>
            <p:cNvPr id="28684" name="Rectangle 9"/>
            <p:cNvSpPr>
              <a:spLocks noChangeArrowheads="1"/>
            </p:cNvSpPr>
            <p:nvPr/>
          </p:nvSpPr>
          <p:spPr bwMode="auto">
            <a:xfrm>
              <a:off x="4991" y="1798"/>
              <a:ext cx="614" cy="250"/>
            </a:xfrm>
            <a:prstGeom prst="rect">
              <a:avLst/>
            </a:prstGeom>
            <a:noFill/>
            <a:ln w="9525">
              <a:noFill/>
              <a:miter lim="800000"/>
              <a:headEnd/>
              <a:tailEnd/>
            </a:ln>
          </p:spPr>
          <p:txBody>
            <a:bodyPr wrap="none" lIns="92075" tIns="46038" rIns="92075" bIns="46038">
              <a:spAutoFit/>
            </a:bodyPr>
            <a:lstStyle/>
            <a:p>
              <a:pPr algn="l"/>
              <a:r>
                <a:rPr lang="en-US" sz="2000" b="0"/>
                <a:t>in-addr</a:t>
              </a:r>
            </a:p>
          </p:txBody>
        </p:sp>
        <p:sp>
          <p:nvSpPr>
            <p:cNvPr id="28685" name="Rectangle 10"/>
            <p:cNvSpPr>
              <a:spLocks noChangeArrowheads="1"/>
            </p:cNvSpPr>
            <p:nvPr/>
          </p:nvSpPr>
          <p:spPr bwMode="auto">
            <a:xfrm>
              <a:off x="862" y="3003"/>
              <a:ext cx="516" cy="250"/>
            </a:xfrm>
            <a:prstGeom prst="rect">
              <a:avLst/>
            </a:prstGeom>
            <a:noFill/>
            <a:ln w="9525">
              <a:noFill/>
              <a:miter lim="800000"/>
              <a:headEnd/>
              <a:tailEnd/>
            </a:ln>
          </p:spPr>
          <p:txBody>
            <a:bodyPr wrap="none" lIns="92075" tIns="46038" rIns="92075" bIns="46038">
              <a:spAutoFit/>
            </a:bodyPr>
            <a:lstStyle/>
            <a:p>
              <a:pPr algn="l"/>
              <a:r>
                <a:rPr lang="en-US" sz="2000" b="0"/>
                <a:t>cedar</a:t>
              </a:r>
            </a:p>
          </p:txBody>
        </p:sp>
        <p:sp>
          <p:nvSpPr>
            <p:cNvPr id="28686" name="Rectangle 11"/>
            <p:cNvSpPr>
              <a:spLocks noChangeArrowheads="1"/>
            </p:cNvSpPr>
            <p:nvPr/>
          </p:nvSpPr>
          <p:spPr bwMode="auto">
            <a:xfrm>
              <a:off x="1630" y="3003"/>
              <a:ext cx="552" cy="250"/>
            </a:xfrm>
            <a:prstGeom prst="rect">
              <a:avLst/>
            </a:prstGeom>
            <a:noFill/>
            <a:ln w="9525">
              <a:noFill/>
              <a:miter lim="800000"/>
              <a:headEnd/>
              <a:tailEnd/>
            </a:ln>
          </p:spPr>
          <p:txBody>
            <a:bodyPr wrap="none" lIns="92075" tIns="46038" rIns="92075" bIns="46038">
              <a:spAutoFit/>
            </a:bodyPr>
            <a:lstStyle/>
            <a:p>
              <a:pPr algn="l"/>
              <a:r>
                <a:rPr lang="en-US" sz="2000" b="0"/>
                <a:t>maple</a:t>
              </a:r>
            </a:p>
          </p:txBody>
        </p:sp>
        <p:sp>
          <p:nvSpPr>
            <p:cNvPr id="28687" name="Rectangle 12"/>
            <p:cNvSpPr>
              <a:spLocks noChangeArrowheads="1"/>
            </p:cNvSpPr>
            <p:nvPr/>
          </p:nvSpPr>
          <p:spPr bwMode="auto">
            <a:xfrm>
              <a:off x="2350" y="3003"/>
              <a:ext cx="374" cy="250"/>
            </a:xfrm>
            <a:prstGeom prst="rect">
              <a:avLst/>
            </a:prstGeom>
            <a:noFill/>
            <a:ln w="9525">
              <a:noFill/>
              <a:miter lim="800000"/>
              <a:headEnd/>
              <a:tailEnd/>
            </a:ln>
          </p:spPr>
          <p:txBody>
            <a:bodyPr wrap="none" lIns="92075" tIns="46038" rIns="92075" bIns="46038">
              <a:spAutoFit/>
            </a:bodyPr>
            <a:lstStyle/>
            <a:p>
              <a:pPr algn="l"/>
              <a:r>
                <a:rPr lang="en-US" sz="2000" b="0"/>
                <a:t>oak</a:t>
              </a:r>
            </a:p>
          </p:txBody>
        </p:sp>
        <p:sp>
          <p:nvSpPr>
            <p:cNvPr id="28688" name="Rectangle 13"/>
            <p:cNvSpPr>
              <a:spLocks noChangeArrowheads="1"/>
            </p:cNvSpPr>
            <p:nvPr/>
          </p:nvSpPr>
          <p:spPr bwMode="auto">
            <a:xfrm>
              <a:off x="2974" y="3003"/>
              <a:ext cx="464" cy="250"/>
            </a:xfrm>
            <a:prstGeom prst="rect">
              <a:avLst/>
            </a:prstGeom>
            <a:noFill/>
            <a:ln w="9525">
              <a:noFill/>
              <a:miter lim="800000"/>
              <a:headEnd/>
              <a:tailEnd/>
            </a:ln>
          </p:spPr>
          <p:txBody>
            <a:bodyPr wrap="none" lIns="92075" tIns="46038" rIns="92075" bIns="46038">
              <a:spAutoFit/>
            </a:bodyPr>
            <a:lstStyle/>
            <a:p>
              <a:pPr algn="l"/>
              <a:r>
                <a:rPr lang="en-US" sz="2000" b="0"/>
                <a:t>palm</a:t>
              </a:r>
            </a:p>
          </p:txBody>
        </p:sp>
        <p:sp>
          <p:nvSpPr>
            <p:cNvPr id="28689" name="Freeform 14"/>
            <p:cNvSpPr>
              <a:spLocks/>
            </p:cNvSpPr>
            <p:nvPr/>
          </p:nvSpPr>
          <p:spPr bwMode="auto">
            <a:xfrm>
              <a:off x="3112" y="849"/>
              <a:ext cx="20" cy="30"/>
            </a:xfrm>
            <a:custGeom>
              <a:avLst/>
              <a:gdLst>
                <a:gd name="T0" fmla="*/ 0 w 20"/>
                <a:gd name="T1" fmla="*/ 29 h 30"/>
                <a:gd name="T2" fmla="*/ 0 w 20"/>
                <a:gd name="T3" fmla="*/ 0 h 30"/>
                <a:gd name="T4" fmla="*/ 19 w 20"/>
                <a:gd name="T5" fmla="*/ 0 h 30"/>
                <a:gd name="T6" fmla="*/ 19 w 20"/>
                <a:gd name="T7" fmla="*/ 29 h 30"/>
                <a:gd name="T8" fmla="*/ 0 w 20"/>
                <a:gd name="T9" fmla="*/ 29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0" y="29"/>
                  </a:moveTo>
                  <a:lnTo>
                    <a:pt x="0" y="0"/>
                  </a:lnTo>
                  <a:lnTo>
                    <a:pt x="19" y="0"/>
                  </a:lnTo>
                  <a:lnTo>
                    <a:pt x="19" y="29"/>
                  </a:lnTo>
                  <a:lnTo>
                    <a:pt x="0" y="29"/>
                  </a:lnTo>
                </a:path>
              </a:pathLst>
            </a:custGeom>
            <a:solidFill>
              <a:srgbClr val="000000"/>
            </a:solidFill>
            <a:ln w="9525" cap="rnd">
              <a:noFill/>
              <a:round/>
              <a:headEnd/>
              <a:tailEnd/>
            </a:ln>
          </p:spPr>
          <p:txBody>
            <a:bodyPr/>
            <a:lstStyle/>
            <a:p>
              <a:endParaRPr lang="en-US"/>
            </a:p>
          </p:txBody>
        </p:sp>
        <p:sp>
          <p:nvSpPr>
            <p:cNvPr id="28690" name="Line 15"/>
            <p:cNvSpPr>
              <a:spLocks noChangeShapeType="1"/>
            </p:cNvSpPr>
            <p:nvPr/>
          </p:nvSpPr>
          <p:spPr bwMode="auto">
            <a:xfrm flipH="1">
              <a:off x="1115" y="1052"/>
              <a:ext cx="1989" cy="183"/>
            </a:xfrm>
            <a:prstGeom prst="line">
              <a:avLst/>
            </a:prstGeom>
            <a:noFill/>
            <a:ln w="9525">
              <a:noFill/>
              <a:round/>
              <a:headEnd type="none" w="sm" len="sm"/>
              <a:tailEnd type="none" w="sm" len="sm"/>
            </a:ln>
          </p:spPr>
          <p:txBody>
            <a:bodyPr wrap="none" anchor="ctr"/>
            <a:lstStyle/>
            <a:p>
              <a:endParaRPr lang="en-US"/>
            </a:p>
          </p:txBody>
        </p:sp>
        <p:sp>
          <p:nvSpPr>
            <p:cNvPr id="28691" name="Oval 16"/>
            <p:cNvSpPr>
              <a:spLocks noChangeArrowheads="1"/>
            </p:cNvSpPr>
            <p:nvPr/>
          </p:nvSpPr>
          <p:spPr bwMode="auto">
            <a:xfrm>
              <a:off x="3103" y="847"/>
              <a:ext cx="41" cy="80"/>
            </a:xfrm>
            <a:prstGeom prst="ellipse">
              <a:avLst/>
            </a:prstGeom>
            <a:solidFill>
              <a:schemeClr val="accent1"/>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28692" name="Rectangle 17"/>
            <p:cNvSpPr>
              <a:spLocks noChangeArrowheads="1"/>
            </p:cNvSpPr>
            <p:nvPr/>
          </p:nvSpPr>
          <p:spPr bwMode="auto">
            <a:xfrm>
              <a:off x="943" y="1275"/>
              <a:ext cx="445" cy="250"/>
            </a:xfrm>
            <a:prstGeom prst="rect">
              <a:avLst/>
            </a:prstGeom>
            <a:noFill/>
            <a:ln w="9525">
              <a:noFill/>
              <a:miter lim="800000"/>
              <a:headEnd/>
              <a:tailEnd/>
            </a:ln>
          </p:spPr>
          <p:txBody>
            <a:bodyPr wrap="none" lIns="92075" tIns="46038" rIns="92075" bIns="46038">
              <a:spAutoFit/>
            </a:bodyPr>
            <a:lstStyle/>
            <a:p>
              <a:pPr algn="l"/>
              <a:r>
                <a:rPr lang="en-US" sz="2000"/>
                <a:t>com</a:t>
              </a:r>
            </a:p>
          </p:txBody>
        </p:sp>
        <p:sp>
          <p:nvSpPr>
            <p:cNvPr id="28693" name="Rectangle 18"/>
            <p:cNvSpPr>
              <a:spLocks noChangeArrowheads="1"/>
            </p:cNvSpPr>
            <p:nvPr/>
          </p:nvSpPr>
          <p:spPr bwMode="auto">
            <a:xfrm>
              <a:off x="1630" y="1275"/>
              <a:ext cx="383" cy="250"/>
            </a:xfrm>
            <a:prstGeom prst="rect">
              <a:avLst/>
            </a:prstGeom>
            <a:noFill/>
            <a:ln w="9525">
              <a:noFill/>
              <a:miter lim="800000"/>
              <a:headEnd/>
              <a:tailEnd/>
            </a:ln>
          </p:spPr>
          <p:txBody>
            <a:bodyPr wrap="none" lIns="92075" tIns="46038" rIns="92075" bIns="46038">
              <a:spAutoFit/>
            </a:bodyPr>
            <a:lstStyle/>
            <a:p>
              <a:pPr algn="l"/>
              <a:r>
                <a:rPr lang="en-US" sz="2000" b="0"/>
                <a:t>edu</a:t>
              </a:r>
            </a:p>
          </p:txBody>
        </p:sp>
        <p:sp>
          <p:nvSpPr>
            <p:cNvPr id="28694" name="Rectangle 19"/>
            <p:cNvSpPr>
              <a:spLocks noChangeArrowheads="1"/>
            </p:cNvSpPr>
            <p:nvPr/>
          </p:nvSpPr>
          <p:spPr bwMode="auto">
            <a:xfrm>
              <a:off x="2350" y="1275"/>
              <a:ext cx="374" cy="250"/>
            </a:xfrm>
            <a:prstGeom prst="rect">
              <a:avLst/>
            </a:prstGeom>
            <a:noFill/>
            <a:ln w="9525">
              <a:noFill/>
              <a:miter lim="800000"/>
              <a:headEnd/>
              <a:tailEnd/>
            </a:ln>
          </p:spPr>
          <p:txBody>
            <a:bodyPr wrap="none" lIns="92075" tIns="46038" rIns="92075" bIns="46038">
              <a:spAutoFit/>
            </a:bodyPr>
            <a:lstStyle/>
            <a:p>
              <a:pPr algn="l"/>
              <a:r>
                <a:rPr lang="en-US" sz="2000" b="0"/>
                <a:t>gov</a:t>
              </a:r>
            </a:p>
          </p:txBody>
        </p:sp>
        <p:sp>
          <p:nvSpPr>
            <p:cNvPr id="28695" name="Rectangle 20"/>
            <p:cNvSpPr>
              <a:spLocks noChangeArrowheads="1"/>
            </p:cNvSpPr>
            <p:nvPr/>
          </p:nvSpPr>
          <p:spPr bwMode="auto">
            <a:xfrm>
              <a:off x="3022" y="1275"/>
              <a:ext cx="321" cy="250"/>
            </a:xfrm>
            <a:prstGeom prst="rect">
              <a:avLst/>
            </a:prstGeom>
            <a:noFill/>
            <a:ln w="9525">
              <a:noFill/>
              <a:miter lim="800000"/>
              <a:headEnd/>
              <a:tailEnd/>
            </a:ln>
          </p:spPr>
          <p:txBody>
            <a:bodyPr wrap="none" lIns="92075" tIns="46038" rIns="92075" bIns="46038">
              <a:spAutoFit/>
            </a:bodyPr>
            <a:lstStyle/>
            <a:p>
              <a:pPr algn="l"/>
              <a:r>
                <a:rPr lang="en-US" sz="2000" b="0"/>
                <a:t>mil</a:t>
              </a:r>
            </a:p>
          </p:txBody>
        </p:sp>
        <p:sp>
          <p:nvSpPr>
            <p:cNvPr id="28696" name="Rectangle 21"/>
            <p:cNvSpPr>
              <a:spLocks noChangeArrowheads="1"/>
            </p:cNvSpPr>
            <p:nvPr/>
          </p:nvSpPr>
          <p:spPr bwMode="auto">
            <a:xfrm>
              <a:off x="3742" y="1275"/>
              <a:ext cx="338" cy="250"/>
            </a:xfrm>
            <a:prstGeom prst="rect">
              <a:avLst/>
            </a:prstGeom>
            <a:noFill/>
            <a:ln w="9525">
              <a:noFill/>
              <a:miter lim="800000"/>
              <a:headEnd/>
              <a:tailEnd/>
            </a:ln>
          </p:spPr>
          <p:txBody>
            <a:bodyPr wrap="none" lIns="92075" tIns="46038" rIns="92075" bIns="46038">
              <a:spAutoFit/>
            </a:bodyPr>
            <a:lstStyle/>
            <a:p>
              <a:pPr algn="l"/>
              <a:r>
                <a:rPr lang="en-US" sz="2000" b="0"/>
                <a:t>net</a:t>
              </a:r>
            </a:p>
          </p:txBody>
        </p:sp>
        <p:sp>
          <p:nvSpPr>
            <p:cNvPr id="28697" name="Rectangle 22"/>
            <p:cNvSpPr>
              <a:spLocks noChangeArrowheads="1"/>
            </p:cNvSpPr>
            <p:nvPr/>
          </p:nvSpPr>
          <p:spPr bwMode="auto">
            <a:xfrm>
              <a:off x="4511" y="1275"/>
              <a:ext cx="347" cy="250"/>
            </a:xfrm>
            <a:prstGeom prst="rect">
              <a:avLst/>
            </a:prstGeom>
            <a:noFill/>
            <a:ln w="9525">
              <a:noFill/>
              <a:miter lim="800000"/>
              <a:headEnd/>
              <a:tailEnd/>
            </a:ln>
          </p:spPr>
          <p:txBody>
            <a:bodyPr wrap="none" lIns="92075" tIns="46038" rIns="92075" bIns="46038">
              <a:spAutoFit/>
            </a:bodyPr>
            <a:lstStyle/>
            <a:p>
              <a:pPr algn="l"/>
              <a:r>
                <a:rPr lang="en-US" sz="2000" b="0"/>
                <a:t>org</a:t>
              </a:r>
            </a:p>
          </p:txBody>
        </p:sp>
        <p:sp>
          <p:nvSpPr>
            <p:cNvPr id="28698" name="Rectangle 23"/>
            <p:cNvSpPr>
              <a:spLocks noChangeArrowheads="1"/>
            </p:cNvSpPr>
            <p:nvPr/>
          </p:nvSpPr>
          <p:spPr bwMode="auto">
            <a:xfrm>
              <a:off x="5087" y="1275"/>
              <a:ext cx="436" cy="250"/>
            </a:xfrm>
            <a:prstGeom prst="rect">
              <a:avLst/>
            </a:prstGeom>
            <a:noFill/>
            <a:ln w="9525">
              <a:noFill/>
              <a:miter lim="800000"/>
              <a:headEnd/>
              <a:tailEnd/>
            </a:ln>
          </p:spPr>
          <p:txBody>
            <a:bodyPr wrap="none" lIns="92075" tIns="46038" rIns="92075" bIns="46038">
              <a:spAutoFit/>
            </a:bodyPr>
            <a:lstStyle/>
            <a:p>
              <a:pPr algn="l"/>
              <a:r>
                <a:rPr lang="en-US" sz="2000" b="0"/>
                <a:t>arpa</a:t>
              </a:r>
            </a:p>
          </p:txBody>
        </p:sp>
        <p:sp>
          <p:nvSpPr>
            <p:cNvPr id="28699" name="Line 24"/>
            <p:cNvSpPr>
              <a:spLocks noChangeShapeType="1"/>
            </p:cNvSpPr>
            <p:nvPr/>
          </p:nvSpPr>
          <p:spPr bwMode="auto">
            <a:xfrm>
              <a:off x="3120" y="912"/>
              <a:ext cx="0" cy="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0" name="Line 25"/>
            <p:cNvSpPr>
              <a:spLocks noChangeShapeType="1"/>
            </p:cNvSpPr>
            <p:nvPr/>
          </p:nvSpPr>
          <p:spPr bwMode="auto">
            <a:xfrm>
              <a:off x="1152" y="1008"/>
              <a:ext cx="412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1" name="Line 26"/>
            <p:cNvSpPr>
              <a:spLocks noChangeShapeType="1"/>
            </p:cNvSpPr>
            <p:nvPr/>
          </p:nvSpPr>
          <p:spPr bwMode="auto">
            <a:xfrm>
              <a:off x="1152"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2" name="Line 27"/>
            <p:cNvSpPr>
              <a:spLocks noChangeShapeType="1"/>
            </p:cNvSpPr>
            <p:nvPr/>
          </p:nvSpPr>
          <p:spPr bwMode="auto">
            <a:xfrm>
              <a:off x="1824"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3" name="Line 28"/>
            <p:cNvSpPr>
              <a:spLocks noChangeShapeType="1"/>
            </p:cNvSpPr>
            <p:nvPr/>
          </p:nvSpPr>
          <p:spPr bwMode="auto">
            <a:xfrm>
              <a:off x="2496"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4" name="Line 29"/>
            <p:cNvSpPr>
              <a:spLocks noChangeShapeType="1"/>
            </p:cNvSpPr>
            <p:nvPr/>
          </p:nvSpPr>
          <p:spPr bwMode="auto">
            <a:xfrm>
              <a:off x="3168"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5" name="Line 30"/>
            <p:cNvSpPr>
              <a:spLocks noChangeShapeType="1"/>
            </p:cNvSpPr>
            <p:nvPr/>
          </p:nvSpPr>
          <p:spPr bwMode="auto">
            <a:xfrm>
              <a:off x="3888"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6" name="Line 31"/>
            <p:cNvSpPr>
              <a:spLocks noChangeShapeType="1"/>
            </p:cNvSpPr>
            <p:nvPr/>
          </p:nvSpPr>
          <p:spPr bwMode="auto">
            <a:xfrm>
              <a:off x="4656"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7" name="Line 32"/>
            <p:cNvSpPr>
              <a:spLocks noChangeShapeType="1"/>
            </p:cNvSpPr>
            <p:nvPr/>
          </p:nvSpPr>
          <p:spPr bwMode="auto">
            <a:xfrm>
              <a:off x="5280" y="1008"/>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08" name="Rectangle 33"/>
            <p:cNvSpPr>
              <a:spLocks noChangeArrowheads="1"/>
            </p:cNvSpPr>
            <p:nvPr/>
          </p:nvSpPr>
          <p:spPr bwMode="auto">
            <a:xfrm>
              <a:off x="1566" y="1798"/>
              <a:ext cx="463" cy="250"/>
            </a:xfrm>
            <a:prstGeom prst="rect">
              <a:avLst/>
            </a:prstGeom>
            <a:noFill/>
            <a:ln w="9525">
              <a:noFill/>
              <a:miter lim="800000"/>
              <a:headEnd/>
              <a:tailEnd/>
            </a:ln>
          </p:spPr>
          <p:txBody>
            <a:bodyPr wrap="none" lIns="92075" tIns="46038" rIns="92075" bIns="46038">
              <a:spAutoFit/>
            </a:bodyPr>
            <a:lstStyle/>
            <a:p>
              <a:pPr algn="l"/>
              <a:r>
                <a:rPr lang="en-US" sz="2000"/>
                <a:t>corp</a:t>
              </a:r>
            </a:p>
          </p:txBody>
        </p:sp>
        <p:sp>
          <p:nvSpPr>
            <p:cNvPr id="28709" name="Rectangle 34"/>
            <p:cNvSpPr>
              <a:spLocks noChangeArrowheads="1"/>
            </p:cNvSpPr>
            <p:nvPr/>
          </p:nvSpPr>
          <p:spPr bwMode="auto">
            <a:xfrm>
              <a:off x="142" y="1798"/>
              <a:ext cx="579" cy="250"/>
            </a:xfrm>
            <a:prstGeom prst="rect">
              <a:avLst/>
            </a:prstGeom>
            <a:noFill/>
            <a:ln w="9525">
              <a:noFill/>
              <a:miter lim="800000"/>
              <a:headEnd/>
              <a:tailEnd/>
            </a:ln>
          </p:spPr>
          <p:txBody>
            <a:bodyPr wrap="none" lIns="92075" tIns="46038" rIns="92075" bIns="46038">
              <a:spAutoFit/>
            </a:bodyPr>
            <a:lstStyle/>
            <a:p>
              <a:pPr algn="l"/>
              <a:r>
                <a:rPr lang="en-US" sz="2000" b="0"/>
                <a:t>abcinc</a:t>
              </a:r>
            </a:p>
          </p:txBody>
        </p:sp>
        <p:sp>
          <p:nvSpPr>
            <p:cNvPr id="28710" name="Rectangle 35"/>
            <p:cNvSpPr>
              <a:spLocks noChangeArrowheads="1"/>
            </p:cNvSpPr>
            <p:nvPr/>
          </p:nvSpPr>
          <p:spPr bwMode="auto">
            <a:xfrm>
              <a:off x="910" y="1798"/>
              <a:ext cx="507" cy="250"/>
            </a:xfrm>
            <a:prstGeom prst="rect">
              <a:avLst/>
            </a:prstGeom>
            <a:noFill/>
            <a:ln w="9525">
              <a:noFill/>
              <a:miter lim="800000"/>
              <a:headEnd/>
              <a:tailEnd/>
            </a:ln>
          </p:spPr>
          <p:txBody>
            <a:bodyPr wrap="none" lIns="92075" tIns="46038" rIns="92075" bIns="46038">
              <a:spAutoFit/>
            </a:bodyPr>
            <a:lstStyle/>
            <a:p>
              <a:pPr algn="l"/>
              <a:r>
                <a:rPr lang="en-US" sz="2000" b="0"/>
                <a:t>acme</a:t>
              </a:r>
            </a:p>
          </p:txBody>
        </p:sp>
        <p:sp>
          <p:nvSpPr>
            <p:cNvPr id="28711" name="Line 36"/>
            <p:cNvSpPr>
              <a:spLocks noChangeShapeType="1"/>
            </p:cNvSpPr>
            <p:nvPr/>
          </p:nvSpPr>
          <p:spPr bwMode="auto">
            <a:xfrm>
              <a:off x="1164" y="1600"/>
              <a:ext cx="0" cy="183"/>
            </a:xfrm>
            <a:prstGeom prst="line">
              <a:avLst/>
            </a:prstGeom>
            <a:noFill/>
            <a:ln w="9525">
              <a:noFill/>
              <a:round/>
              <a:headEnd type="none" w="sm" len="sm"/>
              <a:tailEnd type="none" w="sm" len="sm"/>
            </a:ln>
          </p:spPr>
          <p:txBody>
            <a:bodyPr wrap="none" anchor="ctr"/>
            <a:lstStyle/>
            <a:p>
              <a:endParaRPr lang="en-US"/>
            </a:p>
          </p:txBody>
        </p:sp>
        <p:sp>
          <p:nvSpPr>
            <p:cNvPr id="28712" name="Line 37"/>
            <p:cNvSpPr>
              <a:spLocks noChangeShapeType="1"/>
            </p:cNvSpPr>
            <p:nvPr/>
          </p:nvSpPr>
          <p:spPr bwMode="auto">
            <a:xfrm>
              <a:off x="480" y="1632"/>
              <a:ext cx="134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13" name="Line 38"/>
            <p:cNvSpPr>
              <a:spLocks noChangeShapeType="1"/>
            </p:cNvSpPr>
            <p:nvPr/>
          </p:nvSpPr>
          <p:spPr bwMode="auto">
            <a:xfrm>
              <a:off x="480" y="1632"/>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14" name="Line 39"/>
            <p:cNvSpPr>
              <a:spLocks noChangeShapeType="1"/>
            </p:cNvSpPr>
            <p:nvPr/>
          </p:nvSpPr>
          <p:spPr bwMode="auto">
            <a:xfrm>
              <a:off x="1152" y="1536"/>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15" name="Line 40"/>
            <p:cNvSpPr>
              <a:spLocks noChangeShapeType="1"/>
            </p:cNvSpPr>
            <p:nvPr/>
          </p:nvSpPr>
          <p:spPr bwMode="auto">
            <a:xfrm>
              <a:off x="1824" y="1632"/>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16" name="Line 41"/>
            <p:cNvSpPr>
              <a:spLocks noChangeShapeType="1"/>
            </p:cNvSpPr>
            <p:nvPr/>
          </p:nvSpPr>
          <p:spPr bwMode="auto">
            <a:xfrm>
              <a:off x="1212" y="2149"/>
              <a:ext cx="0" cy="183"/>
            </a:xfrm>
            <a:prstGeom prst="line">
              <a:avLst/>
            </a:prstGeom>
            <a:noFill/>
            <a:ln w="9525">
              <a:noFill/>
              <a:round/>
              <a:headEnd type="none" w="sm" len="sm"/>
              <a:tailEnd type="none" w="sm" len="sm"/>
            </a:ln>
          </p:spPr>
          <p:txBody>
            <a:bodyPr wrap="none" anchor="ctr"/>
            <a:lstStyle/>
            <a:p>
              <a:endParaRPr lang="en-US"/>
            </a:p>
          </p:txBody>
        </p:sp>
        <p:sp>
          <p:nvSpPr>
            <p:cNvPr id="28717" name="Rectangle 42"/>
            <p:cNvSpPr>
              <a:spLocks noChangeArrowheads="1"/>
            </p:cNvSpPr>
            <p:nvPr/>
          </p:nvSpPr>
          <p:spPr bwMode="auto">
            <a:xfrm>
              <a:off x="1720" y="2390"/>
              <a:ext cx="303" cy="250"/>
            </a:xfrm>
            <a:prstGeom prst="rect">
              <a:avLst/>
            </a:prstGeom>
            <a:noFill/>
            <a:ln w="9525">
              <a:noFill/>
              <a:miter lim="800000"/>
              <a:headEnd/>
              <a:tailEnd/>
            </a:ln>
          </p:spPr>
          <p:txBody>
            <a:bodyPr wrap="none" lIns="92075" tIns="46038" rIns="92075" bIns="46038">
              <a:spAutoFit/>
            </a:bodyPr>
            <a:lstStyle/>
            <a:p>
              <a:pPr algn="l"/>
              <a:r>
                <a:rPr lang="en-US" sz="2000"/>
                <a:t>ny</a:t>
              </a:r>
            </a:p>
          </p:txBody>
        </p:sp>
        <p:sp>
          <p:nvSpPr>
            <p:cNvPr id="28718" name="Rectangle 43"/>
            <p:cNvSpPr>
              <a:spLocks noChangeArrowheads="1"/>
            </p:cNvSpPr>
            <p:nvPr/>
          </p:nvSpPr>
          <p:spPr bwMode="auto">
            <a:xfrm>
              <a:off x="286" y="2390"/>
              <a:ext cx="241" cy="250"/>
            </a:xfrm>
            <a:prstGeom prst="rect">
              <a:avLst/>
            </a:prstGeom>
            <a:noFill/>
            <a:ln w="9525">
              <a:noFill/>
              <a:miter lim="800000"/>
              <a:headEnd/>
              <a:tailEnd/>
            </a:ln>
          </p:spPr>
          <p:txBody>
            <a:bodyPr wrap="none" lIns="92075" tIns="46038" rIns="92075" bIns="46038">
              <a:spAutoFit/>
            </a:bodyPr>
            <a:lstStyle/>
            <a:p>
              <a:pPr algn="l"/>
              <a:r>
                <a:rPr lang="en-US" sz="2000" b="0"/>
                <a:t>la</a:t>
              </a:r>
            </a:p>
          </p:txBody>
        </p:sp>
        <p:sp>
          <p:nvSpPr>
            <p:cNvPr id="28719" name="Rectangle 44"/>
            <p:cNvSpPr>
              <a:spLocks noChangeArrowheads="1"/>
            </p:cNvSpPr>
            <p:nvPr/>
          </p:nvSpPr>
          <p:spPr bwMode="auto">
            <a:xfrm>
              <a:off x="1006" y="2390"/>
              <a:ext cx="302" cy="250"/>
            </a:xfrm>
            <a:prstGeom prst="rect">
              <a:avLst/>
            </a:prstGeom>
            <a:noFill/>
            <a:ln w="9525">
              <a:noFill/>
              <a:miter lim="800000"/>
              <a:headEnd/>
              <a:tailEnd/>
            </a:ln>
          </p:spPr>
          <p:txBody>
            <a:bodyPr wrap="none" lIns="92075" tIns="46038" rIns="92075" bIns="46038">
              <a:spAutoFit/>
            </a:bodyPr>
            <a:lstStyle/>
            <a:p>
              <a:pPr algn="l"/>
              <a:r>
                <a:rPr lang="en-US" sz="2000" b="0"/>
                <a:t>tor</a:t>
              </a:r>
            </a:p>
          </p:txBody>
        </p:sp>
        <p:sp>
          <p:nvSpPr>
            <p:cNvPr id="28720" name="Line 45"/>
            <p:cNvSpPr>
              <a:spLocks noChangeShapeType="1"/>
            </p:cNvSpPr>
            <p:nvPr/>
          </p:nvSpPr>
          <p:spPr bwMode="auto">
            <a:xfrm>
              <a:off x="1068" y="2128"/>
              <a:ext cx="0" cy="183"/>
            </a:xfrm>
            <a:prstGeom prst="line">
              <a:avLst/>
            </a:prstGeom>
            <a:noFill/>
            <a:ln w="9525">
              <a:noFill/>
              <a:round/>
              <a:headEnd type="none" w="sm" len="sm"/>
              <a:tailEnd type="none" w="sm" len="sm"/>
            </a:ln>
          </p:spPr>
          <p:txBody>
            <a:bodyPr wrap="none" anchor="ctr"/>
            <a:lstStyle/>
            <a:p>
              <a:endParaRPr lang="en-US"/>
            </a:p>
          </p:txBody>
        </p:sp>
        <p:sp>
          <p:nvSpPr>
            <p:cNvPr id="28721" name="Line 46"/>
            <p:cNvSpPr>
              <a:spLocks noChangeShapeType="1"/>
            </p:cNvSpPr>
            <p:nvPr/>
          </p:nvSpPr>
          <p:spPr bwMode="auto">
            <a:xfrm>
              <a:off x="384" y="2160"/>
              <a:ext cx="148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2" name="Line 47"/>
            <p:cNvSpPr>
              <a:spLocks noChangeShapeType="1"/>
            </p:cNvSpPr>
            <p:nvPr/>
          </p:nvSpPr>
          <p:spPr bwMode="auto">
            <a:xfrm>
              <a:off x="384" y="2160"/>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3" name="Line 48"/>
            <p:cNvSpPr>
              <a:spLocks noChangeShapeType="1"/>
            </p:cNvSpPr>
            <p:nvPr/>
          </p:nvSpPr>
          <p:spPr bwMode="auto">
            <a:xfrm>
              <a:off x="1152" y="2064"/>
              <a:ext cx="0" cy="2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4" name="Line 49"/>
            <p:cNvSpPr>
              <a:spLocks noChangeShapeType="1"/>
            </p:cNvSpPr>
            <p:nvPr/>
          </p:nvSpPr>
          <p:spPr bwMode="auto">
            <a:xfrm>
              <a:off x="1872" y="2160"/>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5" name="Line 50"/>
            <p:cNvSpPr>
              <a:spLocks noChangeShapeType="1"/>
            </p:cNvSpPr>
            <p:nvPr/>
          </p:nvSpPr>
          <p:spPr bwMode="auto">
            <a:xfrm>
              <a:off x="384" y="2832"/>
              <a:ext cx="28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6" name="Line 51"/>
            <p:cNvSpPr>
              <a:spLocks noChangeShapeType="1"/>
            </p:cNvSpPr>
            <p:nvPr/>
          </p:nvSpPr>
          <p:spPr bwMode="auto">
            <a:xfrm>
              <a:off x="1872" y="2688"/>
              <a:ext cx="0" cy="28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7" name="Line 52"/>
            <p:cNvSpPr>
              <a:spLocks noChangeShapeType="1"/>
            </p:cNvSpPr>
            <p:nvPr/>
          </p:nvSpPr>
          <p:spPr bwMode="auto">
            <a:xfrm>
              <a:off x="384" y="2832"/>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8" name="Line 53"/>
            <p:cNvSpPr>
              <a:spLocks noChangeShapeType="1"/>
            </p:cNvSpPr>
            <p:nvPr/>
          </p:nvSpPr>
          <p:spPr bwMode="auto">
            <a:xfrm>
              <a:off x="1104" y="2832"/>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29" name="Line 54"/>
            <p:cNvSpPr>
              <a:spLocks noChangeShapeType="1"/>
            </p:cNvSpPr>
            <p:nvPr/>
          </p:nvSpPr>
          <p:spPr bwMode="auto">
            <a:xfrm>
              <a:off x="2496" y="2832"/>
              <a:ext cx="0" cy="14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730" name="Line 55"/>
            <p:cNvSpPr>
              <a:spLocks noChangeShapeType="1"/>
            </p:cNvSpPr>
            <p:nvPr/>
          </p:nvSpPr>
          <p:spPr bwMode="auto">
            <a:xfrm>
              <a:off x="3216" y="2832"/>
              <a:ext cx="0" cy="144"/>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28676" name="Rectangle 57"/>
          <p:cNvSpPr>
            <a:spLocks noChangeArrowheads="1"/>
          </p:cNvSpPr>
          <p:nvPr/>
        </p:nvSpPr>
        <p:spPr bwMode="auto">
          <a:xfrm>
            <a:off x="455613" y="5376863"/>
            <a:ext cx="7747000" cy="641350"/>
          </a:xfrm>
          <a:prstGeom prst="rect">
            <a:avLst/>
          </a:prstGeom>
          <a:noFill/>
          <a:ln w="9525">
            <a:noFill/>
            <a:miter lim="800000"/>
            <a:headEnd/>
            <a:tailEnd/>
          </a:ln>
        </p:spPr>
        <p:txBody>
          <a:bodyPr wrap="none" lIns="92075" tIns="46038" rIns="92075" bIns="46038">
            <a:spAutoFit/>
          </a:bodyPr>
          <a:lstStyle/>
          <a:p>
            <a:pPr algn="l"/>
            <a:r>
              <a:rPr lang="en-US" sz="1800" b="0"/>
              <a:t>A message to an individual could be </a:t>
            </a:r>
            <a:r>
              <a:rPr lang="en-US" sz="1800"/>
              <a:t>”smith@pine.ny.corp.com”</a:t>
            </a:r>
          </a:p>
          <a:p>
            <a:pPr algn="l"/>
            <a:r>
              <a:rPr lang="en-US" sz="1800" b="0"/>
              <a:t>where the domain name is  pine.ny.corp.com &lt;=&gt; IP address 155.138.18.5</a:t>
            </a:r>
          </a:p>
        </p:txBody>
      </p:sp>
      <p:sp>
        <p:nvSpPr>
          <p:cNvPr id="28677" name="Rectangle 58"/>
          <p:cNvSpPr>
            <a:spLocks noChangeArrowheads="1"/>
          </p:cNvSpPr>
          <p:nvPr/>
        </p:nvSpPr>
        <p:spPr bwMode="gray">
          <a:xfrm>
            <a:off x="642938" y="336322"/>
            <a:ext cx="7772400" cy="476478"/>
          </a:xfrm>
          <a:prstGeom prst="rect">
            <a:avLst/>
          </a:prstGeom>
          <a:noFill/>
          <a:ln w="9525">
            <a:noFill/>
            <a:miter lim="800000"/>
            <a:headEnd/>
            <a:tailEnd/>
          </a:ln>
        </p:spPr>
        <p:txBody>
          <a:bodyPr lIns="92075" tIns="46038" rIns="92075" bIns="46038" anchor="b">
            <a:spAutoFit/>
          </a:bodyPr>
          <a:lstStyle/>
          <a:p>
            <a:pPr algn="l">
              <a:lnSpc>
                <a:spcPct val="89000"/>
              </a:lnSpc>
            </a:pPr>
            <a:r>
              <a:rPr lang="en-US" sz="2800" dirty="0"/>
              <a:t>Domain Name Service (DNS)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6850" y="266700"/>
            <a:ext cx="8796338" cy="383503"/>
          </a:xfrm>
          <a:noFill/>
        </p:spPr>
        <p:txBody>
          <a:bodyPr/>
          <a:lstStyle/>
          <a:p>
            <a:r>
              <a:rPr lang="en-US" sz="2800" dirty="0" smtClean="0">
                <a:solidFill>
                  <a:schemeClr val="tx1"/>
                </a:solidFill>
              </a:rPr>
              <a:t>Protocol Summary</a:t>
            </a:r>
          </a:p>
        </p:txBody>
      </p:sp>
      <p:sp>
        <p:nvSpPr>
          <p:cNvPr id="32771" name="Line 3"/>
          <p:cNvSpPr>
            <a:spLocks noChangeShapeType="1"/>
          </p:cNvSpPr>
          <p:nvPr/>
        </p:nvSpPr>
        <p:spPr bwMode="auto">
          <a:xfrm flipV="1">
            <a:off x="5003800" y="3460750"/>
            <a:ext cx="1033463" cy="487363"/>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72" name="Line 4"/>
          <p:cNvSpPr>
            <a:spLocks noChangeShapeType="1"/>
          </p:cNvSpPr>
          <p:nvPr/>
        </p:nvSpPr>
        <p:spPr bwMode="auto">
          <a:xfrm flipH="1" flipV="1">
            <a:off x="3251200" y="2794000"/>
            <a:ext cx="963613" cy="773113"/>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73" name="Line 5"/>
          <p:cNvSpPr>
            <a:spLocks noChangeShapeType="1"/>
          </p:cNvSpPr>
          <p:nvPr/>
        </p:nvSpPr>
        <p:spPr bwMode="auto">
          <a:xfrm flipV="1">
            <a:off x="4495800" y="4198938"/>
            <a:ext cx="0" cy="1177925"/>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74" name="Line 6"/>
          <p:cNvSpPr>
            <a:spLocks noChangeShapeType="1"/>
          </p:cNvSpPr>
          <p:nvPr/>
        </p:nvSpPr>
        <p:spPr bwMode="auto">
          <a:xfrm flipH="1" flipV="1">
            <a:off x="3036888" y="5576888"/>
            <a:ext cx="854075" cy="561975"/>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75" name="Rectangle 7"/>
          <p:cNvSpPr>
            <a:spLocks noChangeArrowheads="1"/>
          </p:cNvSpPr>
          <p:nvPr/>
        </p:nvSpPr>
        <p:spPr bwMode="auto">
          <a:xfrm>
            <a:off x="5246688" y="2160588"/>
            <a:ext cx="1331912"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UDP</a:t>
            </a:r>
          </a:p>
          <a:p>
            <a:pPr defTabSz="762000">
              <a:lnSpc>
                <a:spcPct val="75000"/>
              </a:lnSpc>
            </a:pPr>
            <a:r>
              <a:rPr lang="en-US" sz="2400">
                <a:solidFill>
                  <a:schemeClr val="tx2"/>
                </a:solidFill>
                <a:latin typeface="Times New Roman" pitchFamily="18" charset="0"/>
              </a:rPr>
              <a:t>(Ports)</a:t>
            </a:r>
          </a:p>
        </p:txBody>
      </p:sp>
      <p:sp>
        <p:nvSpPr>
          <p:cNvPr id="32776" name="Rectangle 8"/>
          <p:cNvSpPr>
            <a:spLocks noChangeArrowheads="1"/>
          </p:cNvSpPr>
          <p:nvPr/>
        </p:nvSpPr>
        <p:spPr bwMode="auto">
          <a:xfrm>
            <a:off x="2436813" y="2136775"/>
            <a:ext cx="1333500"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TCP</a:t>
            </a:r>
          </a:p>
          <a:p>
            <a:pPr defTabSz="762000">
              <a:lnSpc>
                <a:spcPct val="75000"/>
              </a:lnSpc>
            </a:pPr>
            <a:r>
              <a:rPr lang="en-US" sz="2400">
                <a:solidFill>
                  <a:schemeClr val="tx2"/>
                </a:solidFill>
                <a:latin typeface="Times New Roman" pitchFamily="18" charset="0"/>
              </a:rPr>
              <a:t>(Ports)</a:t>
            </a:r>
          </a:p>
        </p:txBody>
      </p:sp>
      <p:sp>
        <p:nvSpPr>
          <p:cNvPr id="32777" name="Rectangle 9"/>
          <p:cNvSpPr>
            <a:spLocks noChangeArrowheads="1"/>
          </p:cNvSpPr>
          <p:nvPr/>
        </p:nvSpPr>
        <p:spPr bwMode="auto">
          <a:xfrm>
            <a:off x="1651000" y="4398963"/>
            <a:ext cx="1331913"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ARP</a:t>
            </a:r>
          </a:p>
        </p:txBody>
      </p:sp>
      <p:sp>
        <p:nvSpPr>
          <p:cNvPr id="32778" name="Rectangle 10"/>
          <p:cNvSpPr>
            <a:spLocks noChangeArrowheads="1"/>
          </p:cNvSpPr>
          <p:nvPr/>
        </p:nvSpPr>
        <p:spPr bwMode="auto">
          <a:xfrm>
            <a:off x="6008688" y="3255963"/>
            <a:ext cx="1331912"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ICMP</a:t>
            </a:r>
          </a:p>
        </p:txBody>
      </p:sp>
      <p:sp>
        <p:nvSpPr>
          <p:cNvPr id="32779" name="Rectangle 11"/>
          <p:cNvSpPr>
            <a:spLocks noChangeArrowheads="1"/>
          </p:cNvSpPr>
          <p:nvPr/>
        </p:nvSpPr>
        <p:spPr bwMode="auto">
          <a:xfrm>
            <a:off x="3841750" y="3565525"/>
            <a:ext cx="1331913"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IP</a:t>
            </a:r>
          </a:p>
          <a:p>
            <a:pPr defTabSz="762000">
              <a:lnSpc>
                <a:spcPct val="75000"/>
              </a:lnSpc>
            </a:pPr>
            <a:r>
              <a:rPr lang="en-US" sz="2400">
                <a:solidFill>
                  <a:schemeClr val="tx2"/>
                </a:solidFill>
                <a:latin typeface="Times New Roman" pitchFamily="18" charset="0"/>
              </a:rPr>
              <a:t>(Protocol)</a:t>
            </a:r>
          </a:p>
        </p:txBody>
      </p:sp>
      <p:sp>
        <p:nvSpPr>
          <p:cNvPr id="32780" name="Rectangle 12"/>
          <p:cNvSpPr>
            <a:spLocks noChangeArrowheads="1"/>
          </p:cNvSpPr>
          <p:nvPr/>
        </p:nvSpPr>
        <p:spPr bwMode="auto">
          <a:xfrm>
            <a:off x="3841750" y="5360988"/>
            <a:ext cx="1331913" cy="9128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Ethernet</a:t>
            </a:r>
          </a:p>
          <a:p>
            <a:pPr defTabSz="762000">
              <a:lnSpc>
                <a:spcPct val="75000"/>
              </a:lnSpc>
            </a:pPr>
            <a:r>
              <a:rPr lang="en-US" sz="2400">
                <a:solidFill>
                  <a:schemeClr val="tx2"/>
                </a:solidFill>
                <a:latin typeface="Times New Roman" pitchFamily="18" charset="0"/>
              </a:rPr>
              <a:t>(Type)</a:t>
            </a:r>
          </a:p>
        </p:txBody>
      </p:sp>
      <p:sp>
        <p:nvSpPr>
          <p:cNvPr id="32781" name="Rectangle 13"/>
          <p:cNvSpPr>
            <a:spLocks noChangeArrowheads="1"/>
          </p:cNvSpPr>
          <p:nvPr/>
        </p:nvSpPr>
        <p:spPr bwMode="auto">
          <a:xfrm>
            <a:off x="1708150" y="5194300"/>
            <a:ext cx="1331913" cy="660400"/>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RARP</a:t>
            </a:r>
          </a:p>
        </p:txBody>
      </p:sp>
      <p:sp>
        <p:nvSpPr>
          <p:cNvPr id="32782" name="Line 14"/>
          <p:cNvSpPr>
            <a:spLocks noChangeShapeType="1"/>
          </p:cNvSpPr>
          <p:nvPr/>
        </p:nvSpPr>
        <p:spPr bwMode="auto">
          <a:xfrm flipH="1" flipV="1">
            <a:off x="2965450" y="4984750"/>
            <a:ext cx="877888" cy="592138"/>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83" name="Line 15"/>
          <p:cNvSpPr>
            <a:spLocks noChangeShapeType="1"/>
          </p:cNvSpPr>
          <p:nvPr/>
        </p:nvSpPr>
        <p:spPr bwMode="auto">
          <a:xfrm flipV="1">
            <a:off x="4824413" y="2794000"/>
            <a:ext cx="936625" cy="773113"/>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84" name="Rectangle 16"/>
          <p:cNvSpPr>
            <a:spLocks noChangeArrowheads="1"/>
          </p:cNvSpPr>
          <p:nvPr/>
        </p:nvSpPr>
        <p:spPr bwMode="auto">
          <a:xfrm>
            <a:off x="7348538" y="1079500"/>
            <a:ext cx="1231900" cy="493713"/>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BOOTP</a:t>
            </a:r>
          </a:p>
        </p:txBody>
      </p:sp>
      <p:sp>
        <p:nvSpPr>
          <p:cNvPr id="32785" name="Rectangle 17"/>
          <p:cNvSpPr>
            <a:spLocks noChangeArrowheads="1"/>
          </p:cNvSpPr>
          <p:nvPr/>
        </p:nvSpPr>
        <p:spPr bwMode="auto">
          <a:xfrm>
            <a:off x="712788" y="1079500"/>
            <a:ext cx="1231900" cy="493713"/>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Telnet</a:t>
            </a:r>
          </a:p>
        </p:txBody>
      </p:sp>
      <p:sp>
        <p:nvSpPr>
          <p:cNvPr id="32786" name="Rectangle 18"/>
          <p:cNvSpPr>
            <a:spLocks noChangeArrowheads="1"/>
          </p:cNvSpPr>
          <p:nvPr/>
        </p:nvSpPr>
        <p:spPr bwMode="auto">
          <a:xfrm>
            <a:off x="2127250" y="922338"/>
            <a:ext cx="1231900" cy="4937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FTP</a:t>
            </a:r>
          </a:p>
        </p:txBody>
      </p:sp>
      <p:sp>
        <p:nvSpPr>
          <p:cNvPr id="32787" name="Rectangle 19"/>
          <p:cNvSpPr>
            <a:spLocks noChangeArrowheads="1"/>
          </p:cNvSpPr>
          <p:nvPr/>
        </p:nvSpPr>
        <p:spPr bwMode="auto">
          <a:xfrm>
            <a:off x="5881688" y="922338"/>
            <a:ext cx="1231900" cy="4937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SNMP</a:t>
            </a:r>
          </a:p>
        </p:txBody>
      </p:sp>
      <p:sp>
        <p:nvSpPr>
          <p:cNvPr id="32788" name="Rectangle 20"/>
          <p:cNvSpPr>
            <a:spLocks noChangeArrowheads="1"/>
          </p:cNvSpPr>
          <p:nvPr/>
        </p:nvSpPr>
        <p:spPr bwMode="auto">
          <a:xfrm>
            <a:off x="4032250" y="922338"/>
            <a:ext cx="1231900" cy="4937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DNS</a:t>
            </a:r>
          </a:p>
        </p:txBody>
      </p:sp>
      <p:sp>
        <p:nvSpPr>
          <p:cNvPr id="32789" name="Rectangle 21"/>
          <p:cNvSpPr>
            <a:spLocks noChangeArrowheads="1"/>
          </p:cNvSpPr>
          <p:nvPr/>
        </p:nvSpPr>
        <p:spPr bwMode="auto">
          <a:xfrm>
            <a:off x="176213" y="1741488"/>
            <a:ext cx="1231900" cy="4937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SMTP</a:t>
            </a:r>
          </a:p>
        </p:txBody>
      </p:sp>
      <p:sp>
        <p:nvSpPr>
          <p:cNvPr id="32790" name="Rectangle 22"/>
          <p:cNvSpPr>
            <a:spLocks noChangeArrowheads="1"/>
          </p:cNvSpPr>
          <p:nvPr/>
        </p:nvSpPr>
        <p:spPr bwMode="auto">
          <a:xfrm>
            <a:off x="7573963" y="1741488"/>
            <a:ext cx="1231900" cy="493712"/>
          </a:xfrm>
          <a:prstGeom prst="rect">
            <a:avLst/>
          </a:prstGeom>
          <a:solidFill>
            <a:schemeClr val="bg2"/>
          </a:solidFill>
          <a:ln w="12700">
            <a:solidFill>
              <a:schemeClr val="tx1"/>
            </a:solidFill>
            <a:miter lim="800000"/>
            <a:headEnd/>
            <a:tailEnd/>
          </a:ln>
        </p:spPr>
        <p:txBody>
          <a:bodyPr wrap="none" lIns="90488" tIns="44450" rIns="90488" bIns="44450" anchor="ctr"/>
          <a:lstStyle/>
          <a:p>
            <a:pPr defTabSz="762000">
              <a:lnSpc>
                <a:spcPct val="75000"/>
              </a:lnSpc>
            </a:pPr>
            <a:r>
              <a:rPr lang="en-US" sz="2400">
                <a:solidFill>
                  <a:schemeClr val="tx2"/>
                </a:solidFill>
                <a:latin typeface="Times New Roman" pitchFamily="18" charset="0"/>
              </a:rPr>
              <a:t>TFTP</a:t>
            </a:r>
          </a:p>
        </p:txBody>
      </p:sp>
      <p:sp>
        <p:nvSpPr>
          <p:cNvPr id="32791" name="Line 23"/>
          <p:cNvSpPr>
            <a:spLocks noChangeShapeType="1"/>
          </p:cNvSpPr>
          <p:nvPr/>
        </p:nvSpPr>
        <p:spPr bwMode="auto">
          <a:xfrm flipH="1" flipV="1">
            <a:off x="1395413" y="1984375"/>
            <a:ext cx="1035050" cy="296863"/>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2" name="Line 24"/>
          <p:cNvSpPr>
            <a:spLocks noChangeShapeType="1"/>
          </p:cNvSpPr>
          <p:nvPr/>
        </p:nvSpPr>
        <p:spPr bwMode="auto">
          <a:xfrm flipH="1" flipV="1">
            <a:off x="1776413" y="1603375"/>
            <a:ext cx="914400" cy="558800"/>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3" name="Line 25"/>
          <p:cNvSpPr>
            <a:spLocks noChangeShapeType="1"/>
          </p:cNvSpPr>
          <p:nvPr/>
        </p:nvSpPr>
        <p:spPr bwMode="auto">
          <a:xfrm flipH="1" flipV="1">
            <a:off x="2846388" y="1412875"/>
            <a:ext cx="177800" cy="725488"/>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4" name="Line 26"/>
          <p:cNvSpPr>
            <a:spLocks noChangeShapeType="1"/>
          </p:cNvSpPr>
          <p:nvPr/>
        </p:nvSpPr>
        <p:spPr bwMode="auto">
          <a:xfrm flipV="1">
            <a:off x="6621463" y="1960563"/>
            <a:ext cx="914400" cy="368300"/>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5" name="Line 27"/>
          <p:cNvSpPr>
            <a:spLocks noChangeShapeType="1"/>
          </p:cNvSpPr>
          <p:nvPr/>
        </p:nvSpPr>
        <p:spPr bwMode="auto">
          <a:xfrm flipV="1">
            <a:off x="6361113" y="1579563"/>
            <a:ext cx="1130300" cy="558800"/>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6" name="Line 28"/>
          <p:cNvSpPr>
            <a:spLocks noChangeShapeType="1"/>
          </p:cNvSpPr>
          <p:nvPr/>
        </p:nvSpPr>
        <p:spPr bwMode="auto">
          <a:xfrm flipV="1">
            <a:off x="5930900" y="1436688"/>
            <a:ext cx="533400" cy="749300"/>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32797" name="Line 29"/>
          <p:cNvSpPr>
            <a:spLocks noChangeShapeType="1"/>
          </p:cNvSpPr>
          <p:nvPr/>
        </p:nvSpPr>
        <p:spPr bwMode="auto">
          <a:xfrm flipV="1">
            <a:off x="3503613" y="1412875"/>
            <a:ext cx="914400" cy="749300"/>
          </a:xfrm>
          <a:prstGeom prst="line">
            <a:avLst/>
          </a:prstGeom>
          <a:noFill/>
          <a:ln w="12700">
            <a:solidFill>
              <a:schemeClr val="tx1"/>
            </a:solidFill>
            <a:prstDash val="sysDot"/>
            <a:round/>
            <a:headEnd type="none" w="sm" len="sm"/>
            <a:tailEnd type="stealth" w="med" len="med"/>
          </a:ln>
        </p:spPr>
        <p:txBody>
          <a:bodyPr wrap="none" anchor="ctr"/>
          <a:lstStyle/>
          <a:p>
            <a:endParaRPr lang="en-US"/>
          </a:p>
        </p:txBody>
      </p:sp>
      <p:sp>
        <p:nvSpPr>
          <p:cNvPr id="32798" name="Line 30"/>
          <p:cNvSpPr>
            <a:spLocks noChangeShapeType="1"/>
          </p:cNvSpPr>
          <p:nvPr/>
        </p:nvSpPr>
        <p:spPr bwMode="auto">
          <a:xfrm flipH="1" flipV="1">
            <a:off x="4846638" y="1436688"/>
            <a:ext cx="677862" cy="725487"/>
          </a:xfrm>
          <a:prstGeom prst="line">
            <a:avLst/>
          </a:prstGeom>
          <a:noFill/>
          <a:ln w="12700">
            <a:solidFill>
              <a:schemeClr val="tx1"/>
            </a:solidFill>
            <a:prstDash val="sysDot"/>
            <a:round/>
            <a:headEnd type="none" w="sm" len="sm"/>
            <a:tailEnd type="stealth" w="med" len="med"/>
          </a:ln>
        </p:spPr>
        <p:txBody>
          <a:bodyPr wrap="none" anchor="ctr"/>
          <a:lstStyle/>
          <a:p>
            <a:endParaRPr lang="en-US"/>
          </a:p>
        </p:txBody>
      </p:sp>
      <p:sp>
        <p:nvSpPr>
          <p:cNvPr id="62495" name="Rectangle 31"/>
          <p:cNvSpPr>
            <a:spLocks noChangeArrowheads="1"/>
          </p:cNvSpPr>
          <p:nvPr/>
        </p:nvSpPr>
        <p:spPr bwMode="auto">
          <a:xfrm>
            <a:off x="1703388" y="1728788"/>
            <a:ext cx="434975" cy="363537"/>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3EBA"/>
                </a:solidFill>
                <a:effectLst>
                  <a:outerShdw blurRad="38100" dist="38100" dir="2700000" algn="tl">
                    <a:srgbClr val="C0C0C0"/>
                  </a:outerShdw>
                </a:effectLst>
              </a:rPr>
              <a:t>23</a:t>
            </a:r>
          </a:p>
        </p:txBody>
      </p:sp>
      <p:sp>
        <p:nvSpPr>
          <p:cNvPr id="62496" name="Rectangle 32"/>
          <p:cNvSpPr>
            <a:spLocks noChangeArrowheads="1"/>
          </p:cNvSpPr>
          <p:nvPr/>
        </p:nvSpPr>
        <p:spPr bwMode="auto">
          <a:xfrm>
            <a:off x="2476500" y="1481138"/>
            <a:ext cx="434975" cy="501650"/>
          </a:xfrm>
          <a:prstGeom prst="rect">
            <a:avLst/>
          </a:prstGeom>
          <a:noFill/>
          <a:ln w="9525">
            <a:noFill/>
            <a:miter lim="800000"/>
            <a:headEnd/>
            <a:tailEnd/>
          </a:ln>
          <a:effectLst/>
        </p:spPr>
        <p:txBody>
          <a:bodyPr wrap="none" lIns="90488" tIns="44450" rIns="90488" bIns="44450">
            <a:spAutoFit/>
          </a:bodyPr>
          <a:lstStyle/>
          <a:p>
            <a:pPr algn="l">
              <a:lnSpc>
                <a:spcPct val="75000"/>
              </a:lnSpc>
              <a:defRPr/>
            </a:pPr>
            <a:r>
              <a:rPr lang="en-US" sz="1800">
                <a:solidFill>
                  <a:srgbClr val="003EBA"/>
                </a:solidFill>
                <a:effectLst>
                  <a:outerShdw blurRad="38100" dist="38100" dir="2700000" algn="tl">
                    <a:srgbClr val="C0C0C0"/>
                  </a:outerShdw>
                </a:effectLst>
              </a:rPr>
              <a:t>20</a:t>
            </a:r>
          </a:p>
          <a:p>
            <a:pPr algn="l">
              <a:lnSpc>
                <a:spcPct val="75000"/>
              </a:lnSpc>
              <a:defRPr/>
            </a:pPr>
            <a:r>
              <a:rPr lang="en-US" sz="1800">
                <a:solidFill>
                  <a:srgbClr val="003EBA"/>
                </a:solidFill>
                <a:effectLst>
                  <a:outerShdw blurRad="38100" dist="38100" dir="2700000" algn="tl">
                    <a:srgbClr val="C0C0C0"/>
                  </a:outerShdw>
                </a:effectLst>
              </a:rPr>
              <a:t>21</a:t>
            </a:r>
          </a:p>
        </p:txBody>
      </p:sp>
      <p:sp>
        <p:nvSpPr>
          <p:cNvPr id="62497" name="Rectangle 33"/>
          <p:cNvSpPr>
            <a:spLocks noChangeArrowheads="1"/>
          </p:cNvSpPr>
          <p:nvPr/>
        </p:nvSpPr>
        <p:spPr bwMode="auto">
          <a:xfrm>
            <a:off x="1770063" y="2178050"/>
            <a:ext cx="434975" cy="363538"/>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3EBA"/>
                </a:solidFill>
                <a:effectLst>
                  <a:outerShdw blurRad="38100" dist="38100" dir="2700000" algn="tl">
                    <a:srgbClr val="C0C0C0"/>
                  </a:outerShdw>
                </a:effectLst>
              </a:rPr>
              <a:t>25</a:t>
            </a:r>
          </a:p>
        </p:txBody>
      </p:sp>
      <p:sp>
        <p:nvSpPr>
          <p:cNvPr id="62498" name="Rectangle 34"/>
          <p:cNvSpPr>
            <a:spLocks noChangeArrowheads="1"/>
          </p:cNvSpPr>
          <p:nvPr/>
        </p:nvSpPr>
        <p:spPr bwMode="auto">
          <a:xfrm>
            <a:off x="3948113" y="1776413"/>
            <a:ext cx="434975" cy="363537"/>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3EBA"/>
                </a:solidFill>
                <a:effectLst>
                  <a:outerShdw blurRad="38100" dist="38100" dir="2700000" algn="tl">
                    <a:srgbClr val="C0C0C0"/>
                  </a:outerShdw>
                </a:effectLst>
              </a:rPr>
              <a:t>53</a:t>
            </a:r>
          </a:p>
        </p:txBody>
      </p:sp>
      <p:sp>
        <p:nvSpPr>
          <p:cNvPr id="62499" name="Rectangle 35"/>
          <p:cNvSpPr>
            <a:spLocks noChangeArrowheads="1"/>
          </p:cNvSpPr>
          <p:nvPr/>
        </p:nvSpPr>
        <p:spPr bwMode="auto">
          <a:xfrm>
            <a:off x="4846638" y="1776413"/>
            <a:ext cx="434975" cy="363537"/>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FF5008"/>
                </a:solidFill>
                <a:effectLst>
                  <a:outerShdw blurRad="38100" dist="38100" dir="2700000" algn="tl">
                    <a:srgbClr val="C0C0C0"/>
                  </a:outerShdw>
                </a:effectLst>
              </a:rPr>
              <a:t>53</a:t>
            </a:r>
          </a:p>
        </p:txBody>
      </p:sp>
      <p:sp>
        <p:nvSpPr>
          <p:cNvPr id="62500" name="Rectangle 36"/>
          <p:cNvSpPr>
            <a:spLocks noChangeArrowheads="1"/>
          </p:cNvSpPr>
          <p:nvPr/>
        </p:nvSpPr>
        <p:spPr bwMode="auto">
          <a:xfrm>
            <a:off x="5691188" y="1458913"/>
            <a:ext cx="561975" cy="501650"/>
          </a:xfrm>
          <a:prstGeom prst="rect">
            <a:avLst/>
          </a:prstGeom>
          <a:noFill/>
          <a:ln w="9525">
            <a:noFill/>
            <a:miter lim="800000"/>
            <a:headEnd/>
            <a:tailEnd/>
          </a:ln>
          <a:effectLst/>
        </p:spPr>
        <p:txBody>
          <a:bodyPr wrap="none" lIns="90488" tIns="44450" rIns="90488" bIns="44450">
            <a:spAutoFit/>
          </a:bodyPr>
          <a:lstStyle/>
          <a:p>
            <a:pPr algn="l">
              <a:lnSpc>
                <a:spcPct val="75000"/>
              </a:lnSpc>
              <a:defRPr/>
            </a:pPr>
            <a:r>
              <a:rPr lang="en-US" sz="1800">
                <a:solidFill>
                  <a:srgbClr val="FF5008"/>
                </a:solidFill>
                <a:effectLst>
                  <a:outerShdw blurRad="38100" dist="38100" dir="2700000" algn="tl">
                    <a:srgbClr val="C0C0C0"/>
                  </a:outerShdw>
                </a:effectLst>
              </a:rPr>
              <a:t>160</a:t>
            </a:r>
          </a:p>
          <a:p>
            <a:pPr algn="l">
              <a:lnSpc>
                <a:spcPct val="75000"/>
              </a:lnSpc>
              <a:defRPr/>
            </a:pPr>
            <a:r>
              <a:rPr lang="en-US" sz="1800">
                <a:solidFill>
                  <a:srgbClr val="FF5008"/>
                </a:solidFill>
                <a:effectLst>
                  <a:outerShdw blurRad="38100" dist="38100" dir="2700000" algn="tl">
                    <a:srgbClr val="C0C0C0"/>
                  </a:outerShdw>
                </a:effectLst>
              </a:rPr>
              <a:t>161</a:t>
            </a:r>
          </a:p>
        </p:txBody>
      </p:sp>
      <p:sp>
        <p:nvSpPr>
          <p:cNvPr id="62501" name="Rectangle 37"/>
          <p:cNvSpPr>
            <a:spLocks noChangeArrowheads="1"/>
          </p:cNvSpPr>
          <p:nvPr/>
        </p:nvSpPr>
        <p:spPr bwMode="auto">
          <a:xfrm>
            <a:off x="6850063" y="1593850"/>
            <a:ext cx="434975" cy="501650"/>
          </a:xfrm>
          <a:prstGeom prst="rect">
            <a:avLst/>
          </a:prstGeom>
          <a:noFill/>
          <a:ln w="9525">
            <a:noFill/>
            <a:miter lim="800000"/>
            <a:headEnd/>
            <a:tailEnd/>
          </a:ln>
          <a:effectLst/>
        </p:spPr>
        <p:txBody>
          <a:bodyPr wrap="none" lIns="90488" tIns="44450" rIns="90488" bIns="44450">
            <a:spAutoFit/>
          </a:bodyPr>
          <a:lstStyle/>
          <a:p>
            <a:pPr algn="l">
              <a:lnSpc>
                <a:spcPct val="75000"/>
              </a:lnSpc>
              <a:defRPr/>
            </a:pPr>
            <a:r>
              <a:rPr lang="en-US" sz="1800">
                <a:solidFill>
                  <a:srgbClr val="FF5008"/>
                </a:solidFill>
                <a:effectLst>
                  <a:outerShdw blurRad="38100" dist="38100" dir="2700000" algn="tl">
                    <a:srgbClr val="C0C0C0"/>
                  </a:outerShdw>
                </a:effectLst>
              </a:rPr>
              <a:t>67</a:t>
            </a:r>
          </a:p>
          <a:p>
            <a:pPr algn="l">
              <a:lnSpc>
                <a:spcPct val="75000"/>
              </a:lnSpc>
              <a:defRPr/>
            </a:pPr>
            <a:r>
              <a:rPr lang="en-US" sz="1800">
                <a:solidFill>
                  <a:srgbClr val="FF5008"/>
                </a:solidFill>
                <a:effectLst>
                  <a:outerShdw blurRad="38100" dist="38100" dir="2700000" algn="tl">
                    <a:srgbClr val="C0C0C0"/>
                  </a:outerShdw>
                </a:effectLst>
              </a:rPr>
              <a:t>68</a:t>
            </a:r>
          </a:p>
        </p:txBody>
      </p:sp>
      <p:sp>
        <p:nvSpPr>
          <p:cNvPr id="62502" name="Rectangle 38"/>
          <p:cNvSpPr>
            <a:spLocks noChangeArrowheads="1"/>
          </p:cNvSpPr>
          <p:nvPr/>
        </p:nvSpPr>
        <p:spPr bwMode="auto">
          <a:xfrm>
            <a:off x="6948488" y="2195513"/>
            <a:ext cx="434975" cy="295275"/>
          </a:xfrm>
          <a:prstGeom prst="rect">
            <a:avLst/>
          </a:prstGeom>
          <a:noFill/>
          <a:ln w="9525">
            <a:noFill/>
            <a:miter lim="800000"/>
            <a:headEnd/>
            <a:tailEnd/>
          </a:ln>
          <a:effectLst/>
        </p:spPr>
        <p:txBody>
          <a:bodyPr wrap="none" lIns="90488" tIns="44450" rIns="90488" bIns="44450">
            <a:spAutoFit/>
          </a:bodyPr>
          <a:lstStyle/>
          <a:p>
            <a:pPr algn="l">
              <a:lnSpc>
                <a:spcPct val="75000"/>
              </a:lnSpc>
              <a:defRPr/>
            </a:pPr>
            <a:r>
              <a:rPr lang="en-US" sz="1800">
                <a:solidFill>
                  <a:srgbClr val="FF5008"/>
                </a:solidFill>
                <a:effectLst>
                  <a:outerShdw blurRad="38100" dist="38100" dir="2700000" algn="tl">
                    <a:srgbClr val="C0C0C0"/>
                  </a:outerShdw>
                </a:effectLst>
              </a:rPr>
              <a:t>69</a:t>
            </a:r>
          </a:p>
        </p:txBody>
      </p:sp>
      <p:sp>
        <p:nvSpPr>
          <p:cNvPr id="62503" name="Rectangle 39"/>
          <p:cNvSpPr>
            <a:spLocks noChangeArrowheads="1"/>
          </p:cNvSpPr>
          <p:nvPr/>
        </p:nvSpPr>
        <p:spPr bwMode="auto">
          <a:xfrm>
            <a:off x="5370513" y="3719513"/>
            <a:ext cx="307975" cy="363537"/>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9900"/>
                </a:solidFill>
                <a:effectLst>
                  <a:outerShdw blurRad="38100" dist="38100" dir="2700000" algn="tl">
                    <a:srgbClr val="C0C0C0"/>
                  </a:outerShdw>
                </a:effectLst>
              </a:rPr>
              <a:t>1</a:t>
            </a:r>
          </a:p>
        </p:txBody>
      </p:sp>
      <p:sp>
        <p:nvSpPr>
          <p:cNvPr id="62504" name="Rectangle 40"/>
          <p:cNvSpPr>
            <a:spLocks noChangeArrowheads="1"/>
          </p:cNvSpPr>
          <p:nvPr/>
        </p:nvSpPr>
        <p:spPr bwMode="auto">
          <a:xfrm>
            <a:off x="3581400" y="3209925"/>
            <a:ext cx="307975" cy="363538"/>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9900"/>
                </a:solidFill>
                <a:effectLst>
                  <a:outerShdw blurRad="38100" dist="38100" dir="2700000" algn="tl">
                    <a:srgbClr val="C0C0C0"/>
                  </a:outerShdw>
                </a:effectLst>
              </a:rPr>
              <a:t>6</a:t>
            </a:r>
          </a:p>
        </p:txBody>
      </p:sp>
      <p:sp>
        <p:nvSpPr>
          <p:cNvPr id="62505" name="Rectangle 41"/>
          <p:cNvSpPr>
            <a:spLocks noChangeArrowheads="1"/>
          </p:cNvSpPr>
          <p:nvPr/>
        </p:nvSpPr>
        <p:spPr bwMode="auto">
          <a:xfrm>
            <a:off x="5141913" y="3209925"/>
            <a:ext cx="434975" cy="363538"/>
          </a:xfrm>
          <a:prstGeom prst="rect">
            <a:avLst/>
          </a:prstGeom>
          <a:noFill/>
          <a:ln w="9525">
            <a:noFill/>
            <a:miter lim="800000"/>
            <a:headEnd/>
            <a:tailEnd/>
          </a:ln>
          <a:effectLst/>
        </p:spPr>
        <p:txBody>
          <a:bodyPr wrap="none" lIns="90488" tIns="44450" rIns="90488" bIns="44450">
            <a:spAutoFit/>
          </a:bodyPr>
          <a:lstStyle/>
          <a:p>
            <a:pPr algn="l">
              <a:defRPr/>
            </a:pPr>
            <a:r>
              <a:rPr lang="en-US" sz="1800">
                <a:solidFill>
                  <a:srgbClr val="009900"/>
                </a:solidFill>
                <a:effectLst>
                  <a:outerShdw blurRad="38100" dist="38100" dir="2700000" algn="tl">
                    <a:srgbClr val="C0C0C0"/>
                  </a:outerShdw>
                </a:effectLst>
              </a:rPr>
              <a:t>17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8"/>
          <p:cNvSpPr>
            <a:spLocks noGrp="1" noChangeArrowheads="1"/>
          </p:cNvSpPr>
          <p:nvPr>
            <p:ph type="title"/>
          </p:nvPr>
        </p:nvSpPr>
        <p:spPr>
          <a:xfrm>
            <a:off x="152400" y="228600"/>
            <a:ext cx="8796338" cy="383503"/>
          </a:xfrm>
          <a:noFill/>
        </p:spPr>
        <p:txBody>
          <a:bodyPr/>
          <a:lstStyle/>
          <a:p>
            <a:r>
              <a:rPr lang="en-US" sz="2800" dirty="0" smtClean="0">
                <a:solidFill>
                  <a:schemeClr val="tx1"/>
                </a:solidFill>
              </a:rPr>
              <a:t>Internet Protocol Addressing (IPv4)</a:t>
            </a:r>
          </a:p>
        </p:txBody>
      </p:sp>
      <p:sp>
        <p:nvSpPr>
          <p:cNvPr id="34819" name="Text Box 1031"/>
          <p:cNvSpPr txBox="1">
            <a:spLocks noChangeArrowheads="1"/>
          </p:cNvSpPr>
          <p:nvPr/>
        </p:nvSpPr>
        <p:spPr bwMode="auto">
          <a:xfrm>
            <a:off x="152400" y="838200"/>
            <a:ext cx="8839200" cy="5588000"/>
          </a:xfrm>
          <a:prstGeom prst="rect">
            <a:avLst/>
          </a:prstGeom>
          <a:noFill/>
          <a:ln w="9525">
            <a:noFill/>
            <a:miter lim="800000"/>
            <a:headEnd type="none" w="sm" len="sm"/>
            <a:tailEnd type="none" w="sm" len="sm"/>
          </a:ln>
        </p:spPr>
        <p:txBody>
          <a:bodyPr>
            <a:spAutoFit/>
          </a:bodyPr>
          <a:lstStyle/>
          <a:p>
            <a:pPr algn="l"/>
            <a:r>
              <a:rPr lang="en-US" sz="1800" dirty="0"/>
              <a:t>IP Address</a:t>
            </a:r>
          </a:p>
          <a:p>
            <a:pPr lvl="1" algn="l">
              <a:buFontTx/>
              <a:buChar char="•"/>
            </a:pPr>
            <a:r>
              <a:rPr lang="en-US" sz="1600" b="0" dirty="0"/>
              <a:t>Unique Device (Host Address)</a:t>
            </a:r>
          </a:p>
          <a:p>
            <a:pPr lvl="1" algn="l">
              <a:buFontTx/>
              <a:buChar char="•"/>
            </a:pPr>
            <a:r>
              <a:rPr lang="en-US" sz="1600" b="0" dirty="0"/>
              <a:t>IPv4 is a </a:t>
            </a:r>
            <a:r>
              <a:rPr lang="en-US" sz="1600" b="0" dirty="0" smtClean="0"/>
              <a:t>32 bit </a:t>
            </a:r>
            <a:r>
              <a:rPr lang="en-US" sz="1600" b="0" dirty="0"/>
              <a:t>address of binary 1s or 0s</a:t>
            </a:r>
          </a:p>
          <a:p>
            <a:pPr lvl="1" algn="l">
              <a:buFontTx/>
              <a:buChar char="•"/>
            </a:pPr>
            <a:endParaRPr lang="en-US" sz="1600" b="0" dirty="0"/>
          </a:p>
          <a:p>
            <a:pPr algn="l"/>
            <a:r>
              <a:rPr lang="en-US" sz="1800" dirty="0"/>
              <a:t>Subnet Mask</a:t>
            </a:r>
          </a:p>
          <a:p>
            <a:pPr lvl="1" algn="l">
              <a:buFontTx/>
              <a:buChar char="•"/>
            </a:pPr>
            <a:r>
              <a:rPr lang="en-US" sz="1600" b="0" dirty="0"/>
              <a:t>Identifies which portion of IP Address is the </a:t>
            </a:r>
            <a:r>
              <a:rPr lang="en-US" sz="1600" dirty="0"/>
              <a:t>Network ID</a:t>
            </a:r>
            <a:r>
              <a:rPr lang="en-US" sz="1600" b="0" dirty="0"/>
              <a:t> and which portion is the </a:t>
            </a:r>
            <a:r>
              <a:rPr lang="en-US" sz="1600" dirty="0"/>
              <a:t>Host ID</a:t>
            </a:r>
          </a:p>
          <a:p>
            <a:pPr lvl="1" algn="l"/>
            <a:r>
              <a:rPr lang="en-US" sz="1600" dirty="0"/>
              <a:t>Address Classes:</a:t>
            </a:r>
          </a:p>
          <a:p>
            <a:pPr marL="457200" lvl="2" algn="l"/>
            <a:r>
              <a:rPr lang="en-US" dirty="0"/>
              <a:t>Class A (1</a:t>
            </a:r>
            <a:r>
              <a:rPr lang="en-US" baseline="30000" dirty="0"/>
              <a:t>st</a:t>
            </a:r>
            <a:r>
              <a:rPr lang="en-US" dirty="0"/>
              <a:t> Octet 1-127)		Network ID	Host ID/Networks</a:t>
            </a:r>
          </a:p>
          <a:p>
            <a:pPr marL="457200" lvl="2" algn="l">
              <a:buFont typeface="Wingdings" pitchFamily="2" charset="2"/>
              <a:buChar char="Ø"/>
            </a:pPr>
            <a:r>
              <a:rPr lang="en-US" b="0" dirty="0"/>
              <a:t>Network.Host.Host.Host		</a:t>
            </a:r>
            <a:r>
              <a:rPr lang="en-US" sz="1600" b="0" dirty="0"/>
              <a:t>126		</a:t>
            </a:r>
            <a:r>
              <a:rPr lang="en-US" sz="1600" b="0" dirty="0" smtClean="0"/>
              <a:t>16,777,214</a:t>
            </a:r>
            <a:endParaRPr lang="en-US" sz="1600" b="0" dirty="0"/>
          </a:p>
          <a:p>
            <a:pPr marL="457200" lvl="2" algn="l">
              <a:lnSpc>
                <a:spcPct val="80000"/>
              </a:lnSpc>
            </a:pPr>
            <a:endParaRPr lang="en-US" b="0" dirty="0"/>
          </a:p>
          <a:p>
            <a:pPr marL="457200" lvl="2" algn="l">
              <a:buFont typeface="Wingdings" pitchFamily="2" charset="2"/>
              <a:buNone/>
            </a:pPr>
            <a:r>
              <a:rPr lang="en-US" dirty="0"/>
              <a:t>Class B (1</a:t>
            </a:r>
            <a:r>
              <a:rPr lang="en-US" baseline="30000" dirty="0"/>
              <a:t>st</a:t>
            </a:r>
            <a:r>
              <a:rPr lang="en-US" dirty="0"/>
              <a:t> Octet 128-191)</a:t>
            </a:r>
          </a:p>
          <a:p>
            <a:pPr marL="457200" lvl="2" algn="l">
              <a:buFont typeface="Wingdings" pitchFamily="2" charset="2"/>
              <a:buChar char="Ø"/>
            </a:pPr>
            <a:r>
              <a:rPr lang="en-US" b="0" dirty="0"/>
              <a:t>Network.Network.Host.Host	</a:t>
            </a:r>
            <a:r>
              <a:rPr lang="en-US" sz="1600" b="0" dirty="0" smtClean="0"/>
              <a:t>16,384</a:t>
            </a:r>
            <a:r>
              <a:rPr lang="en-US" sz="1600" b="0" dirty="0"/>
              <a:t>		</a:t>
            </a:r>
            <a:r>
              <a:rPr lang="en-US" sz="1600" b="0" dirty="0" smtClean="0"/>
              <a:t>65,534</a:t>
            </a:r>
            <a:endParaRPr lang="en-US" sz="1600" b="0" dirty="0"/>
          </a:p>
          <a:p>
            <a:pPr marL="457200" lvl="2" algn="l">
              <a:lnSpc>
                <a:spcPct val="80000"/>
              </a:lnSpc>
              <a:buFont typeface="Wingdings" pitchFamily="2" charset="2"/>
              <a:buChar char="Ø"/>
            </a:pPr>
            <a:endParaRPr lang="en-US" b="0" dirty="0"/>
          </a:p>
          <a:p>
            <a:pPr marL="457200" lvl="2" algn="l">
              <a:buFont typeface="Wingdings" pitchFamily="2" charset="2"/>
              <a:buNone/>
            </a:pPr>
            <a:r>
              <a:rPr lang="en-US" dirty="0"/>
              <a:t>Class C (1</a:t>
            </a:r>
            <a:r>
              <a:rPr lang="en-US" baseline="30000" dirty="0"/>
              <a:t>st</a:t>
            </a:r>
            <a:r>
              <a:rPr lang="en-US" dirty="0"/>
              <a:t> Octet 192-223)</a:t>
            </a:r>
          </a:p>
          <a:p>
            <a:pPr marL="457200" lvl="2" algn="l">
              <a:buFont typeface="Wingdings" pitchFamily="2" charset="2"/>
              <a:buChar char="Ø"/>
            </a:pPr>
            <a:r>
              <a:rPr lang="en-US" b="0" dirty="0"/>
              <a:t>Network.Network.Network.Host	</a:t>
            </a:r>
            <a:r>
              <a:rPr lang="en-US" sz="1600" b="0" dirty="0" smtClean="0"/>
              <a:t>2</a:t>
            </a:r>
            <a:r>
              <a:rPr lang="en-US" sz="1600" b="0" dirty="0"/>
              <a:t>, 097, 152	254</a:t>
            </a:r>
          </a:p>
          <a:p>
            <a:pPr lvl="1" algn="l"/>
            <a:endParaRPr lang="en-US" b="0" dirty="0"/>
          </a:p>
          <a:p>
            <a:pPr algn="l"/>
            <a:endParaRPr lang="en-US" sz="1600" dirty="0"/>
          </a:p>
          <a:p>
            <a:pPr algn="l"/>
            <a:endParaRPr lang="en-US" sz="1100" dirty="0"/>
          </a:p>
          <a:p>
            <a:pPr algn="l"/>
            <a:r>
              <a:rPr lang="en-US" sz="1800" dirty="0"/>
              <a:t>Default Gateway</a:t>
            </a:r>
          </a:p>
          <a:p>
            <a:pPr lvl="1" algn="l">
              <a:buFontTx/>
              <a:buChar char="•"/>
            </a:pPr>
            <a:r>
              <a:rPr lang="en-US" sz="1600" b="0" dirty="0"/>
              <a:t>IP address of the router on the same physical segment</a:t>
            </a:r>
          </a:p>
          <a:p>
            <a:pPr algn="l"/>
            <a:endParaRPr lang="en-US" sz="900" b="0" dirty="0"/>
          </a:p>
          <a:p>
            <a:pPr lvl="4" algn="l"/>
            <a:r>
              <a:rPr lang="en-US" dirty="0"/>
              <a:t>152.107.102.7	(IP Address) (32 bit Class B IPv4 Address)</a:t>
            </a:r>
          </a:p>
          <a:p>
            <a:pPr lvl="4" algn="l"/>
            <a:r>
              <a:rPr lang="en-US" dirty="0"/>
              <a:t>255.255.0.0	(Subnet Mask)</a:t>
            </a:r>
          </a:p>
          <a:p>
            <a:pPr lvl="4" algn="l"/>
            <a:r>
              <a:rPr lang="en-US" dirty="0"/>
              <a:t>152.107.102.1	(Default Gateway)</a:t>
            </a:r>
          </a:p>
        </p:txBody>
      </p:sp>
      <p:sp>
        <p:nvSpPr>
          <p:cNvPr id="34820" name="Text Box 1032"/>
          <p:cNvSpPr txBox="1">
            <a:spLocks noChangeArrowheads="1"/>
          </p:cNvSpPr>
          <p:nvPr/>
        </p:nvSpPr>
        <p:spPr bwMode="auto">
          <a:xfrm>
            <a:off x="1373188" y="6354763"/>
            <a:ext cx="6192837" cy="274637"/>
          </a:xfrm>
          <a:prstGeom prst="rect">
            <a:avLst/>
          </a:prstGeom>
          <a:noFill/>
          <a:ln w="9525">
            <a:noFill/>
            <a:miter lim="800000"/>
            <a:headEnd type="none" w="sm" len="sm"/>
            <a:tailEnd type="none" w="sm" len="sm"/>
          </a:ln>
        </p:spPr>
        <p:txBody>
          <a:bodyPr wrap="none">
            <a:spAutoFit/>
          </a:bodyPr>
          <a:lstStyle/>
          <a:p>
            <a:r>
              <a:rPr lang="en-US" sz="1200" b="0"/>
              <a:t>*Note:  IPv6 (128 Bit Address) and Classless Inter-Domain Routing (CIDR) is not covered</a:t>
            </a:r>
          </a:p>
        </p:txBody>
      </p:sp>
      <p:sp>
        <p:nvSpPr>
          <p:cNvPr id="34821" name="Text Box 1034"/>
          <p:cNvSpPr txBox="1">
            <a:spLocks noChangeArrowheads="1"/>
          </p:cNvSpPr>
          <p:nvPr/>
        </p:nvSpPr>
        <p:spPr bwMode="auto">
          <a:xfrm>
            <a:off x="2170113" y="4419600"/>
            <a:ext cx="4013200" cy="457200"/>
          </a:xfrm>
          <a:prstGeom prst="rect">
            <a:avLst/>
          </a:prstGeom>
          <a:noFill/>
          <a:ln w="9525">
            <a:noFill/>
            <a:miter lim="800000"/>
            <a:headEnd type="none" w="sm" len="sm"/>
            <a:tailEnd type="none" w="sm" len="sm"/>
          </a:ln>
        </p:spPr>
        <p:txBody>
          <a:bodyPr wrap="none">
            <a:spAutoFit/>
          </a:bodyPr>
          <a:lstStyle/>
          <a:p>
            <a:pPr algn="l"/>
            <a:r>
              <a:rPr lang="en-US" sz="1200" b="0"/>
              <a:t>Note: =&gt;99.5% of Class A, B and C addresses are public</a:t>
            </a:r>
          </a:p>
          <a:p>
            <a:pPr algn="l"/>
            <a:r>
              <a:rPr lang="en-US" sz="1200" b="0"/>
              <a:t>          =&gt;0.5% are private addresses I.e. 192.168.10.1</a:t>
            </a:r>
          </a:p>
        </p:txBody>
      </p:sp>
      <p:sp>
        <p:nvSpPr>
          <p:cNvPr id="34822" name="Rectangle 1036"/>
          <p:cNvSpPr>
            <a:spLocks noChangeArrowheads="1"/>
          </p:cNvSpPr>
          <p:nvPr/>
        </p:nvSpPr>
        <p:spPr bwMode="auto">
          <a:xfrm>
            <a:off x="609600" y="2133600"/>
            <a:ext cx="8305800" cy="2286000"/>
          </a:xfrm>
          <a:prstGeom prst="rect">
            <a:avLst/>
          </a:prstGeom>
          <a:noFill/>
          <a:ln w="9525">
            <a:solidFill>
              <a:schemeClr val="tx1"/>
            </a:solidFill>
            <a:miter lim="800000"/>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1524000" y="533400"/>
            <a:ext cx="6096000" cy="6019800"/>
          </a:xfrm>
          <a:prstGeom prst="rect">
            <a:avLst/>
          </a:prstGeom>
          <a:solidFill>
            <a:schemeClr val="bg1"/>
          </a:solidFill>
          <a:ln w="9525">
            <a:solidFill>
              <a:schemeClr val="tx1"/>
            </a:solidFill>
            <a:miter lim="800000"/>
            <a:headEnd type="none" w="sm" len="sm"/>
            <a:tailEnd type="none" w="sm" len="sm"/>
          </a:ln>
          <a:effectLst/>
        </p:spPr>
        <p:txBody>
          <a:bodyPr wrap="none" anchor="ctr"/>
          <a:lstStyle/>
          <a:p>
            <a:pPr>
              <a:defRPr/>
            </a:pPr>
            <a:endParaRPr lang="en-US" dirty="0"/>
          </a:p>
        </p:txBody>
      </p:sp>
      <p:sp>
        <p:nvSpPr>
          <p:cNvPr id="12291" name="Text Box 4"/>
          <p:cNvSpPr txBox="1">
            <a:spLocks noChangeArrowheads="1"/>
          </p:cNvSpPr>
          <p:nvPr/>
        </p:nvSpPr>
        <p:spPr bwMode="auto">
          <a:xfrm>
            <a:off x="2057400" y="533400"/>
            <a:ext cx="5334000" cy="5758499"/>
          </a:xfrm>
          <a:prstGeom prst="rect">
            <a:avLst/>
          </a:prstGeom>
          <a:noFill/>
          <a:ln w="9525">
            <a:noFill/>
            <a:miter lim="800000"/>
            <a:headEnd type="none" w="sm" len="sm"/>
            <a:tailEnd type="none" w="sm" len="sm"/>
          </a:ln>
        </p:spPr>
        <p:txBody>
          <a:bodyPr>
            <a:spAutoFit/>
          </a:bodyPr>
          <a:lstStyle/>
          <a:p>
            <a:pPr algn="l"/>
            <a:endParaRPr lang="en-US" sz="1600" dirty="0" smtClean="0"/>
          </a:p>
          <a:p>
            <a:pPr algn="l"/>
            <a:r>
              <a:rPr lang="en-US" sz="1600" dirty="0" smtClean="0"/>
              <a:t>The </a:t>
            </a:r>
            <a:r>
              <a:rPr lang="en-US" sz="1600" dirty="0"/>
              <a:t>Internet</a:t>
            </a:r>
          </a:p>
          <a:p>
            <a:pPr lvl="1" algn="l">
              <a:buFont typeface="Wingdings" pitchFamily="2" charset="2"/>
              <a:buChar char="Ø"/>
            </a:pPr>
            <a:r>
              <a:rPr lang="en-US" sz="1200" b="0" dirty="0"/>
              <a:t>What is the Internet</a:t>
            </a:r>
          </a:p>
          <a:p>
            <a:pPr lvl="1" algn="l">
              <a:buFont typeface="Wingdings" pitchFamily="2" charset="2"/>
              <a:buChar char="Ø"/>
            </a:pPr>
            <a:r>
              <a:rPr lang="en-US" sz="1200" b="0" dirty="0"/>
              <a:t>Brief </a:t>
            </a:r>
            <a:r>
              <a:rPr lang="en-US" sz="1200" b="0" dirty="0" smtClean="0"/>
              <a:t>history</a:t>
            </a:r>
          </a:p>
          <a:p>
            <a:pPr lvl="1" algn="l">
              <a:buFont typeface="Wingdings" pitchFamily="2" charset="2"/>
              <a:buChar char="Ø"/>
            </a:pPr>
            <a:endParaRPr lang="en-US" sz="800" dirty="0"/>
          </a:p>
          <a:p>
            <a:pPr lvl="1" algn="l">
              <a:lnSpc>
                <a:spcPct val="50000"/>
              </a:lnSpc>
              <a:buFont typeface="Wingdings" pitchFamily="2" charset="2"/>
              <a:buChar char="Ø"/>
            </a:pPr>
            <a:endParaRPr lang="en-US" sz="1200" dirty="0"/>
          </a:p>
          <a:p>
            <a:pPr algn="l">
              <a:buFont typeface="Wingdings" pitchFamily="2" charset="2"/>
              <a:buNone/>
            </a:pPr>
            <a:r>
              <a:rPr lang="en-US" sz="1600" dirty="0"/>
              <a:t>Internet Protocols</a:t>
            </a:r>
          </a:p>
          <a:p>
            <a:pPr lvl="1" algn="l">
              <a:spcBef>
                <a:spcPts val="0"/>
              </a:spcBef>
              <a:buFont typeface="Wingdings" pitchFamily="2" charset="2"/>
              <a:buChar char="Ø"/>
            </a:pPr>
            <a:r>
              <a:rPr lang="en-US" sz="1100" b="0" dirty="0"/>
              <a:t>What is a Protocol?</a:t>
            </a:r>
          </a:p>
          <a:p>
            <a:pPr lvl="1" algn="l">
              <a:spcBef>
                <a:spcPts val="0"/>
              </a:spcBef>
              <a:buFont typeface="Wingdings" pitchFamily="2" charset="2"/>
              <a:buChar char="Ø"/>
            </a:pPr>
            <a:r>
              <a:rPr lang="en-US" sz="1100" b="0" dirty="0"/>
              <a:t>Open Systems Interconnections (OSI) reference model (1983</a:t>
            </a:r>
            <a:r>
              <a:rPr lang="en-US" sz="1100" b="0" dirty="0" smtClean="0"/>
              <a:t>)</a:t>
            </a:r>
            <a:endParaRPr lang="en-US" sz="1100" b="0" dirty="0"/>
          </a:p>
          <a:p>
            <a:pPr lvl="1" algn="l">
              <a:spcBef>
                <a:spcPts val="0"/>
              </a:spcBef>
              <a:buFont typeface="Wingdings" pitchFamily="2" charset="2"/>
              <a:buChar char="Ø"/>
            </a:pPr>
            <a:r>
              <a:rPr lang="en-US" sz="1100" b="0" dirty="0"/>
              <a:t>Data </a:t>
            </a:r>
            <a:r>
              <a:rPr lang="en-US" sz="1100" b="0" dirty="0" smtClean="0"/>
              <a:t>Protocols</a:t>
            </a:r>
            <a:endParaRPr lang="en-US" sz="1100" b="0" dirty="0"/>
          </a:p>
          <a:p>
            <a:pPr lvl="1" algn="l">
              <a:spcBef>
                <a:spcPts val="0"/>
              </a:spcBef>
              <a:buFont typeface="Wingdings" pitchFamily="2" charset="2"/>
              <a:buChar char="Ø"/>
            </a:pPr>
            <a:r>
              <a:rPr lang="en-US" sz="1100" b="0" dirty="0"/>
              <a:t>Application </a:t>
            </a:r>
            <a:r>
              <a:rPr lang="en-US" sz="1100" b="0" dirty="0" smtClean="0"/>
              <a:t>Protocols</a:t>
            </a:r>
            <a:endParaRPr lang="en-US" sz="1100" b="0" dirty="0"/>
          </a:p>
          <a:p>
            <a:pPr lvl="1" algn="l">
              <a:spcBef>
                <a:spcPts val="0"/>
              </a:spcBef>
              <a:buFont typeface="Wingdings" pitchFamily="2" charset="2"/>
              <a:buChar char="Ø"/>
            </a:pPr>
            <a:r>
              <a:rPr lang="en-US" sz="1100" b="0" dirty="0"/>
              <a:t>Control Management </a:t>
            </a:r>
            <a:r>
              <a:rPr lang="en-US" sz="1100" b="0" dirty="0" smtClean="0"/>
              <a:t>Protocols</a:t>
            </a:r>
            <a:endParaRPr lang="en-US" sz="1100" b="0" dirty="0"/>
          </a:p>
          <a:p>
            <a:pPr lvl="1" algn="l">
              <a:spcBef>
                <a:spcPts val="0"/>
              </a:spcBef>
              <a:buFont typeface="Wingdings" pitchFamily="2" charset="2"/>
              <a:buChar char="Ø"/>
            </a:pPr>
            <a:r>
              <a:rPr lang="en-US" sz="1100" b="0" dirty="0"/>
              <a:t>Internet Data Transfer Protocol </a:t>
            </a:r>
            <a:r>
              <a:rPr lang="en-US" sz="1100" b="0" dirty="0" smtClean="0"/>
              <a:t>Summary</a:t>
            </a:r>
            <a:endParaRPr lang="en-US" sz="1100" b="0" dirty="0"/>
          </a:p>
          <a:p>
            <a:pPr lvl="1" algn="l">
              <a:spcBef>
                <a:spcPts val="0"/>
              </a:spcBef>
              <a:buFont typeface="Wingdings" pitchFamily="2" charset="2"/>
              <a:buChar char="Ø"/>
            </a:pPr>
            <a:r>
              <a:rPr lang="en-US" sz="1100" b="0" dirty="0"/>
              <a:t>Protocol </a:t>
            </a:r>
            <a:r>
              <a:rPr lang="en-US" sz="1100" b="0" dirty="0" smtClean="0"/>
              <a:t>Summary</a:t>
            </a:r>
            <a:endParaRPr lang="en-US" sz="1100" b="0" dirty="0"/>
          </a:p>
          <a:p>
            <a:pPr lvl="1" algn="l">
              <a:spcBef>
                <a:spcPts val="0"/>
              </a:spcBef>
              <a:buFont typeface="Wingdings" pitchFamily="2" charset="2"/>
              <a:buChar char="Ø"/>
            </a:pPr>
            <a:r>
              <a:rPr lang="en-US" sz="1100" b="0" dirty="0"/>
              <a:t>Data Flow </a:t>
            </a:r>
            <a:r>
              <a:rPr lang="en-US" sz="1100" b="0" dirty="0" smtClean="0"/>
              <a:t>Summary</a:t>
            </a:r>
          </a:p>
          <a:p>
            <a:pPr lvl="1" algn="l">
              <a:spcBef>
                <a:spcPts val="0"/>
              </a:spcBef>
              <a:buFont typeface="Wingdings" pitchFamily="2" charset="2"/>
              <a:buChar char="Ø"/>
            </a:pPr>
            <a:r>
              <a:rPr lang="en-US" sz="1100" b="0" dirty="0" smtClean="0"/>
              <a:t>Internet </a:t>
            </a:r>
            <a:r>
              <a:rPr lang="en-US" sz="1100" b="0" dirty="0"/>
              <a:t>Protocol </a:t>
            </a:r>
            <a:r>
              <a:rPr lang="en-US" sz="1100" b="0" dirty="0" smtClean="0"/>
              <a:t>Addressing</a:t>
            </a:r>
          </a:p>
          <a:p>
            <a:pPr lvl="1" algn="l">
              <a:spcBef>
                <a:spcPts val="600"/>
              </a:spcBef>
              <a:buFont typeface="Wingdings" pitchFamily="2" charset="2"/>
              <a:buChar char="Ø"/>
            </a:pPr>
            <a:endParaRPr lang="en-US" sz="800" dirty="0" smtClean="0"/>
          </a:p>
          <a:p>
            <a:pPr algn="l"/>
            <a:r>
              <a:rPr lang="en-US" sz="1600" dirty="0" smtClean="0"/>
              <a:t>Internet LAN Devices</a:t>
            </a:r>
          </a:p>
          <a:p>
            <a:pPr algn="l"/>
            <a:endParaRPr lang="en-US" sz="800" b="0" dirty="0" smtClean="0"/>
          </a:p>
          <a:p>
            <a:pPr algn="l">
              <a:buFont typeface="Wingdings" pitchFamily="2" charset="2"/>
              <a:buNone/>
            </a:pPr>
            <a:r>
              <a:rPr lang="en-US" sz="1600" dirty="0" smtClean="0"/>
              <a:t>Internet WAN Devices</a:t>
            </a:r>
            <a:endParaRPr lang="en-US" sz="1600" b="0" dirty="0" smtClean="0"/>
          </a:p>
          <a:p>
            <a:pPr algn="l">
              <a:buFont typeface="Wingdings" pitchFamily="2" charset="2"/>
              <a:buNone/>
            </a:pPr>
            <a:endParaRPr lang="en-US" sz="800" dirty="0" smtClean="0"/>
          </a:p>
          <a:p>
            <a:pPr algn="l">
              <a:buFont typeface="Wingdings" pitchFamily="2" charset="2"/>
              <a:buNone/>
            </a:pPr>
            <a:r>
              <a:rPr lang="en-US" sz="1600" dirty="0" smtClean="0"/>
              <a:t>Internet Applications</a:t>
            </a:r>
            <a:endParaRPr lang="en-US" sz="1600" b="0" dirty="0" smtClean="0"/>
          </a:p>
          <a:p>
            <a:pPr algn="l">
              <a:buFont typeface="Wingdings" pitchFamily="2" charset="2"/>
              <a:buNone/>
            </a:pPr>
            <a:endParaRPr lang="en-US" sz="800" dirty="0" smtClean="0"/>
          </a:p>
          <a:p>
            <a:pPr algn="l">
              <a:buFont typeface="Wingdings" pitchFamily="2" charset="2"/>
              <a:buNone/>
            </a:pPr>
            <a:r>
              <a:rPr lang="en-US" sz="1600" dirty="0" smtClean="0"/>
              <a:t>Internet Access</a:t>
            </a:r>
            <a:endParaRPr lang="en-US" sz="1600" b="0" dirty="0" smtClean="0"/>
          </a:p>
          <a:p>
            <a:pPr algn="l">
              <a:buFont typeface="Wingdings" pitchFamily="2" charset="2"/>
              <a:buNone/>
            </a:pPr>
            <a:endParaRPr lang="en-US" sz="800" dirty="0"/>
          </a:p>
          <a:p>
            <a:pPr algn="l">
              <a:buFont typeface="Wingdings" pitchFamily="2" charset="2"/>
              <a:buNone/>
            </a:pPr>
            <a:r>
              <a:rPr lang="en-US" sz="1600" dirty="0" smtClean="0"/>
              <a:t>Future of the Internet</a:t>
            </a:r>
          </a:p>
          <a:p>
            <a:pPr algn="l">
              <a:buFont typeface="Wingdings" pitchFamily="2" charset="2"/>
              <a:buNone/>
            </a:pPr>
            <a:endParaRPr lang="en-US" sz="800" dirty="0" smtClean="0"/>
          </a:p>
          <a:p>
            <a:pPr algn="l">
              <a:buFont typeface="Wingdings" pitchFamily="2" charset="2"/>
              <a:buNone/>
            </a:pPr>
            <a:r>
              <a:rPr lang="en-US" sz="1600" dirty="0" smtClean="0"/>
              <a:t>Clouding Computing Services Overview</a:t>
            </a:r>
          </a:p>
          <a:p>
            <a:pPr algn="l">
              <a:buFont typeface="Wingdings" pitchFamily="2" charset="2"/>
              <a:buNone/>
            </a:pPr>
            <a:endParaRPr lang="en-US" sz="800" dirty="0" smtClean="0"/>
          </a:p>
          <a:p>
            <a:pPr algn="l">
              <a:buFont typeface="Wingdings" pitchFamily="2" charset="2"/>
              <a:buNone/>
            </a:pPr>
            <a:r>
              <a:rPr lang="en-US" sz="1600" dirty="0" smtClean="0"/>
              <a:t>Summary</a:t>
            </a:r>
          </a:p>
          <a:p>
            <a:pPr lvl="1" algn="l">
              <a:lnSpc>
                <a:spcPct val="85000"/>
              </a:lnSpc>
              <a:buFont typeface="Wingdings" pitchFamily="2" charset="2"/>
              <a:buChar char="Ø"/>
            </a:pPr>
            <a:endParaRPr lang="en-US" sz="1200" dirty="0"/>
          </a:p>
        </p:txBody>
      </p:sp>
      <p:sp>
        <p:nvSpPr>
          <p:cNvPr id="12292" name="Rectangle 6"/>
          <p:cNvSpPr>
            <a:spLocks noChangeArrowheads="1"/>
          </p:cNvSpPr>
          <p:nvPr/>
        </p:nvSpPr>
        <p:spPr bwMode="auto">
          <a:xfrm>
            <a:off x="3935919" y="53975"/>
            <a:ext cx="1503938" cy="523220"/>
          </a:xfrm>
          <a:prstGeom prst="rect">
            <a:avLst/>
          </a:prstGeom>
          <a:noFill/>
          <a:ln w="9525">
            <a:noFill/>
            <a:miter lim="800000"/>
            <a:headEnd type="none" w="sm" len="sm"/>
            <a:tailEnd type="none" w="sm" len="sm"/>
          </a:ln>
        </p:spPr>
        <p:txBody>
          <a:bodyPr wrap="none">
            <a:spAutoFit/>
          </a:bodyPr>
          <a:lstStyle/>
          <a:p>
            <a:r>
              <a:rPr lang="en-US" sz="2800" dirty="0"/>
              <a:t>Agenda</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6850" y="153988"/>
            <a:ext cx="8796338" cy="383503"/>
          </a:xfrm>
          <a:noFill/>
        </p:spPr>
        <p:txBody>
          <a:bodyPr/>
          <a:lstStyle/>
          <a:p>
            <a:r>
              <a:rPr lang="en-US" sz="2800" dirty="0" smtClean="0">
                <a:solidFill>
                  <a:schemeClr val="tx1"/>
                </a:solidFill>
              </a:rPr>
              <a:t>Internet Routing Protocols</a:t>
            </a:r>
          </a:p>
        </p:txBody>
      </p:sp>
      <p:sp>
        <p:nvSpPr>
          <p:cNvPr id="35843" name="Rectangle 3"/>
          <p:cNvSpPr>
            <a:spLocks noGrp="1" noChangeArrowheads="1"/>
          </p:cNvSpPr>
          <p:nvPr>
            <p:ph type="body" idx="1"/>
          </p:nvPr>
        </p:nvSpPr>
        <p:spPr>
          <a:xfrm>
            <a:off x="152400" y="698500"/>
            <a:ext cx="8796338" cy="5930900"/>
          </a:xfrm>
          <a:noFill/>
        </p:spPr>
        <p:txBody>
          <a:bodyPr/>
          <a:lstStyle/>
          <a:p>
            <a:pPr marL="0" indent="0">
              <a:spcBef>
                <a:spcPts val="0"/>
              </a:spcBef>
              <a:buNone/>
            </a:pPr>
            <a:r>
              <a:rPr lang="en-US" sz="2000" dirty="0" smtClean="0">
                <a:cs typeface="Arial" charset="0"/>
              </a:rPr>
              <a:t>Purpose: Exchange </a:t>
            </a:r>
            <a:r>
              <a:rPr lang="en-US" sz="2000" dirty="0">
                <a:cs typeface="Arial" charset="0"/>
              </a:rPr>
              <a:t>R</a:t>
            </a:r>
            <a:r>
              <a:rPr lang="en-US" sz="2000" dirty="0" smtClean="0">
                <a:cs typeface="Arial" charset="0"/>
              </a:rPr>
              <a:t>eachability and Topology</a:t>
            </a:r>
          </a:p>
          <a:p>
            <a:pPr lvl="1">
              <a:spcBef>
                <a:spcPts val="0"/>
              </a:spcBef>
              <a:buClr>
                <a:srgbClr val="C00000"/>
              </a:buClr>
              <a:buFont typeface="Wingdings" pitchFamily="2" charset="2"/>
              <a:buChar char="§"/>
            </a:pPr>
            <a:r>
              <a:rPr lang="en-US" sz="1400" dirty="0" smtClean="0">
                <a:cs typeface="Arial" charset="0"/>
              </a:rPr>
              <a:t>Reachability: This address is located here</a:t>
            </a:r>
          </a:p>
          <a:p>
            <a:pPr lvl="1">
              <a:spcBef>
                <a:spcPts val="0"/>
              </a:spcBef>
              <a:buClr>
                <a:srgbClr val="C00000"/>
              </a:buClr>
              <a:buFont typeface="Wingdings" pitchFamily="2" charset="2"/>
              <a:buChar char="§"/>
            </a:pPr>
            <a:r>
              <a:rPr lang="en-US" sz="1400" dirty="0" smtClean="0">
                <a:cs typeface="Arial" charset="0"/>
              </a:rPr>
              <a:t>Topology: There is a 10 </a:t>
            </a:r>
            <a:r>
              <a:rPr lang="en-US" sz="1400" dirty="0">
                <a:cs typeface="Arial" charset="0"/>
              </a:rPr>
              <a:t>M</a:t>
            </a:r>
            <a:r>
              <a:rPr lang="en-US" sz="1400" dirty="0" smtClean="0">
                <a:cs typeface="Arial" charset="0"/>
              </a:rPr>
              <a:t>bit/s link between me and him</a:t>
            </a:r>
          </a:p>
          <a:p>
            <a:pPr marL="0" indent="0">
              <a:spcBef>
                <a:spcPts val="0"/>
              </a:spcBef>
              <a:buNone/>
            </a:pPr>
            <a:endParaRPr lang="en-US" sz="1800" dirty="0" smtClean="0">
              <a:cs typeface="Arial" charset="0"/>
            </a:endParaRPr>
          </a:p>
          <a:p>
            <a:pPr marL="0" indent="0">
              <a:spcBef>
                <a:spcPts val="0"/>
              </a:spcBef>
              <a:buNone/>
            </a:pPr>
            <a:r>
              <a:rPr lang="en-US" sz="1800" dirty="0" smtClean="0">
                <a:cs typeface="Arial" charset="0"/>
              </a:rPr>
              <a:t>Dynamically learn and react to new or failed links &amp; devices</a:t>
            </a:r>
          </a:p>
          <a:p>
            <a:pPr lvl="1">
              <a:spcBef>
                <a:spcPts val="0"/>
              </a:spcBef>
              <a:buClr>
                <a:srgbClr val="C00000"/>
              </a:buClr>
              <a:buFont typeface="Wingdings" pitchFamily="2" charset="2"/>
              <a:buChar char="§"/>
            </a:pPr>
            <a:r>
              <a:rPr lang="en-US" sz="1400" dirty="0">
                <a:cs typeface="Arial" charset="0"/>
              </a:rPr>
              <a:t>N</a:t>
            </a:r>
            <a:r>
              <a:rPr lang="en-US" sz="1400" dirty="0" smtClean="0">
                <a:cs typeface="Arial" charset="0"/>
              </a:rPr>
              <a:t>ot (usually) sensitive to load</a:t>
            </a:r>
          </a:p>
          <a:p>
            <a:pPr marL="0" indent="0">
              <a:spcBef>
                <a:spcPts val="0"/>
              </a:spcBef>
              <a:buNone/>
            </a:pPr>
            <a:endParaRPr lang="en-US" sz="1800" dirty="0" smtClean="0">
              <a:cs typeface="Arial" charset="0"/>
            </a:endParaRPr>
          </a:p>
          <a:p>
            <a:pPr marL="0" indent="0">
              <a:spcBef>
                <a:spcPts val="0"/>
              </a:spcBef>
              <a:buNone/>
            </a:pPr>
            <a:r>
              <a:rPr lang="en-US" sz="2000" dirty="0" smtClean="0">
                <a:cs typeface="Arial" charset="0"/>
              </a:rPr>
              <a:t>Opposite static routes which are explicitly defined and not learned</a:t>
            </a:r>
          </a:p>
          <a:p>
            <a:pPr marL="0" indent="0">
              <a:spcBef>
                <a:spcPts val="0"/>
              </a:spcBef>
              <a:buNone/>
            </a:pPr>
            <a:endParaRPr lang="en-US" sz="1800" dirty="0" smtClean="0">
              <a:cs typeface="Arial" charset="0"/>
            </a:endParaRPr>
          </a:p>
          <a:p>
            <a:pPr marL="0" indent="0">
              <a:spcBef>
                <a:spcPts val="0"/>
              </a:spcBef>
              <a:buNone/>
            </a:pPr>
            <a:r>
              <a:rPr lang="en-US" sz="2000" dirty="0" smtClean="0">
                <a:cs typeface="Arial" charset="0"/>
              </a:rPr>
              <a:t>Autonomous Systems (AS) </a:t>
            </a:r>
            <a:r>
              <a:rPr lang="en-US" sz="1400" b="0" dirty="0" smtClean="0">
                <a:cs typeface="Arial" charset="0"/>
              </a:rPr>
              <a:t>= set of routers and networks under the same administration</a:t>
            </a:r>
          </a:p>
          <a:p>
            <a:pPr marL="803275" lvl="1" indent="-339725">
              <a:spcBef>
                <a:spcPts val="0"/>
              </a:spcBef>
              <a:buClr>
                <a:srgbClr val="C00000"/>
              </a:buClr>
              <a:buFont typeface="Wingdings" pitchFamily="2" charset="2"/>
              <a:buChar char="§"/>
            </a:pPr>
            <a:r>
              <a:rPr lang="en-US" sz="1400" dirty="0" smtClean="0">
                <a:cs typeface="Arial" charset="0"/>
              </a:rPr>
              <a:t>No theoretical limit to the size of the AS</a:t>
            </a:r>
          </a:p>
          <a:p>
            <a:pPr marL="0" indent="0">
              <a:spcBef>
                <a:spcPts val="0"/>
              </a:spcBef>
              <a:buNone/>
            </a:pPr>
            <a:endParaRPr lang="en-US" sz="1800" dirty="0" smtClean="0">
              <a:cs typeface="Arial" charset="0"/>
            </a:endParaRPr>
          </a:p>
          <a:p>
            <a:pPr marL="0" indent="0">
              <a:spcBef>
                <a:spcPts val="0"/>
              </a:spcBef>
              <a:buNone/>
            </a:pPr>
            <a:r>
              <a:rPr lang="en-US" sz="2000" dirty="0" smtClean="0">
                <a:cs typeface="Arial" charset="0"/>
              </a:rPr>
              <a:t>Two categories</a:t>
            </a:r>
          </a:p>
          <a:p>
            <a:pPr marL="806450" lvl="1" indent="-342900">
              <a:spcBef>
                <a:spcPts val="0"/>
              </a:spcBef>
              <a:buClr>
                <a:schemeClr val="folHlink"/>
              </a:buClr>
              <a:buNone/>
            </a:pPr>
            <a:r>
              <a:rPr lang="en-US" sz="1800" b="1" u="sng" dirty="0" smtClean="0">
                <a:cs typeface="Arial" charset="0"/>
              </a:rPr>
              <a:t>Intra-Domain Routing Protocols - Interior Gateway Protocols (IGP)</a:t>
            </a:r>
            <a:endParaRPr lang="en-US" sz="1000" dirty="0" smtClean="0">
              <a:cs typeface="Arial" charset="0"/>
            </a:endParaRPr>
          </a:p>
          <a:p>
            <a:pPr marL="803275" lvl="2" indent="-346075">
              <a:spcBef>
                <a:spcPts val="0"/>
              </a:spcBef>
              <a:buClr>
                <a:schemeClr val="folHlink"/>
              </a:buClr>
              <a:buFont typeface="Wingdings" pitchFamily="2" charset="2"/>
              <a:buChar char="§"/>
            </a:pPr>
            <a:r>
              <a:rPr lang="en-US" sz="1400" b="1" dirty="0" smtClean="0">
                <a:cs typeface="Arial" charset="0"/>
              </a:rPr>
              <a:t>Routing Information Protocol </a:t>
            </a:r>
            <a:r>
              <a:rPr lang="en-US" sz="1400" dirty="0" smtClean="0">
                <a:cs typeface="Arial" charset="0"/>
              </a:rPr>
              <a:t>(RIP) version (1 (RFC 1058) &amp; 2(RFC 1388)) </a:t>
            </a:r>
            <a:r>
              <a:rPr lang="en-US" sz="1400" dirty="0" smtClean="0">
                <a:latin typeface="Arial" charset="0"/>
                <a:cs typeface="Arial" charset="0"/>
              </a:rPr>
              <a:t> </a:t>
            </a:r>
          </a:p>
          <a:p>
            <a:pPr marL="803275" lvl="2" indent="-346075">
              <a:spcBef>
                <a:spcPts val="0"/>
              </a:spcBef>
              <a:buClr>
                <a:schemeClr val="folHlink"/>
              </a:buClr>
              <a:buFont typeface="Wingdings" pitchFamily="2" charset="2"/>
              <a:buChar char="§"/>
            </a:pPr>
            <a:r>
              <a:rPr lang="en-US" sz="1400" b="1" dirty="0" smtClean="0">
                <a:cs typeface="Arial" charset="0"/>
              </a:rPr>
              <a:t>Open Shortest Path First </a:t>
            </a:r>
            <a:r>
              <a:rPr lang="en-US" sz="1400" dirty="0" smtClean="0">
                <a:cs typeface="Arial" charset="0"/>
              </a:rPr>
              <a:t>(OSPF) (RFC 1583)</a:t>
            </a:r>
          </a:p>
          <a:p>
            <a:pPr marL="803275" lvl="2" indent="-346075">
              <a:spcBef>
                <a:spcPts val="0"/>
              </a:spcBef>
              <a:buClr>
                <a:schemeClr val="folHlink"/>
              </a:buClr>
              <a:buFont typeface="Wingdings" pitchFamily="2" charset="2"/>
              <a:buChar char="§"/>
            </a:pPr>
            <a:r>
              <a:rPr lang="en-US" sz="1400" b="1" dirty="0" smtClean="0">
                <a:cs typeface="Arial" charset="0"/>
              </a:rPr>
              <a:t>Intermediate System to Intermediate System </a:t>
            </a:r>
            <a:r>
              <a:rPr lang="en-US" sz="1400" dirty="0" smtClean="0">
                <a:cs typeface="Arial" charset="0"/>
              </a:rPr>
              <a:t>(IS-IS) (RFC 1142)</a:t>
            </a:r>
          </a:p>
          <a:p>
            <a:pPr marL="693738" lvl="1" indent="-236538">
              <a:spcBef>
                <a:spcPts val="0"/>
              </a:spcBef>
              <a:buNone/>
            </a:pPr>
            <a:endParaRPr lang="en-US" sz="1600" b="1" u="sng" dirty="0" smtClean="0"/>
          </a:p>
          <a:p>
            <a:pPr marL="693738" lvl="1" indent="-236538">
              <a:spcBef>
                <a:spcPts val="0"/>
              </a:spcBef>
              <a:buNone/>
            </a:pPr>
            <a:r>
              <a:rPr lang="en-US" sz="1800" b="1" u="sng" dirty="0"/>
              <a:t>Inter-Domain Routing Protocols </a:t>
            </a:r>
          </a:p>
          <a:p>
            <a:pPr marL="803275" lvl="1" indent="-339725">
              <a:spcBef>
                <a:spcPts val="0"/>
              </a:spcBef>
              <a:buClr>
                <a:schemeClr val="folHlink"/>
              </a:buClr>
              <a:buFont typeface="Wingdings" pitchFamily="2" charset="2"/>
              <a:buChar char="§"/>
            </a:pPr>
            <a:r>
              <a:rPr lang="en-US" sz="1400" b="1" dirty="0" smtClean="0"/>
              <a:t>Exterior Gateway Protocol </a:t>
            </a:r>
            <a:r>
              <a:rPr lang="en-US" sz="1400" dirty="0" smtClean="0"/>
              <a:t>(EGP)</a:t>
            </a:r>
            <a:endParaRPr lang="en-US" sz="1400" dirty="0"/>
          </a:p>
          <a:p>
            <a:pPr marL="803275" lvl="1" indent="-339725">
              <a:spcBef>
                <a:spcPts val="0"/>
              </a:spcBef>
              <a:buClr>
                <a:schemeClr val="folHlink"/>
              </a:buClr>
              <a:buFont typeface="Wingdings" pitchFamily="2" charset="2"/>
              <a:buChar char="§"/>
            </a:pPr>
            <a:r>
              <a:rPr lang="en-US" sz="1400" b="1" dirty="0" smtClean="0"/>
              <a:t>Border </a:t>
            </a:r>
            <a:r>
              <a:rPr lang="en-US" sz="1400" b="1" dirty="0"/>
              <a:t>Gateway Protocol </a:t>
            </a:r>
            <a:r>
              <a:rPr lang="en-US" sz="1400" dirty="0"/>
              <a:t>(BGP) </a:t>
            </a:r>
            <a:r>
              <a:rPr lang="en-US" sz="1400" dirty="0" smtClean="0"/>
              <a:t>4…replacing EGP</a:t>
            </a:r>
            <a:endParaRPr lang="en-US" sz="1400" dirty="0"/>
          </a:p>
        </p:txBody>
      </p:sp>
    </p:spTree>
    <p:extLst>
      <p:ext uri="{BB962C8B-B14F-4D97-AF65-F5344CB8AC3E}">
        <p14:creationId xmlns:p14="http://schemas.microsoft.com/office/powerpoint/2010/main" val="10657779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6850" y="152400"/>
            <a:ext cx="8796338" cy="383503"/>
          </a:xfrm>
          <a:noFill/>
        </p:spPr>
        <p:txBody>
          <a:bodyPr/>
          <a:lstStyle/>
          <a:p>
            <a:r>
              <a:rPr lang="en-US" sz="2800" dirty="0" smtClean="0">
                <a:solidFill>
                  <a:schemeClr val="tx1"/>
                </a:solidFill>
              </a:rPr>
              <a:t>Internet Routing Protocols (cont’d)</a:t>
            </a:r>
          </a:p>
        </p:txBody>
      </p:sp>
      <p:sp>
        <p:nvSpPr>
          <p:cNvPr id="37891" name="Rectangle 3"/>
          <p:cNvSpPr>
            <a:spLocks noGrp="1" noChangeArrowheads="1"/>
          </p:cNvSpPr>
          <p:nvPr>
            <p:ph type="body" idx="1"/>
          </p:nvPr>
        </p:nvSpPr>
        <p:spPr>
          <a:xfrm>
            <a:off x="152400" y="609600"/>
            <a:ext cx="8796337" cy="4864100"/>
          </a:xfrm>
          <a:noFill/>
        </p:spPr>
        <p:txBody>
          <a:bodyPr/>
          <a:lstStyle/>
          <a:p>
            <a:pPr marL="0" indent="0">
              <a:spcBef>
                <a:spcPts val="0"/>
              </a:spcBef>
              <a:buNone/>
            </a:pPr>
            <a:r>
              <a:rPr lang="en-US" sz="2000" dirty="0" smtClean="0"/>
              <a:t>Distance-Vector (DV): </a:t>
            </a:r>
            <a:r>
              <a:rPr lang="en-US" sz="1600" dirty="0" smtClean="0"/>
              <a:t>(Bellman-Ford)</a:t>
            </a:r>
          </a:p>
          <a:p>
            <a:pPr lvl="1">
              <a:spcBef>
                <a:spcPts val="0"/>
              </a:spcBef>
              <a:buClr>
                <a:srgbClr val="C00000"/>
              </a:buClr>
              <a:buFont typeface="Wingdings" pitchFamily="2" charset="2"/>
              <a:buChar char="§"/>
            </a:pPr>
            <a:r>
              <a:rPr lang="en-US" sz="1600" dirty="0" smtClean="0"/>
              <a:t>‘how far away’ via each ‘next hop’</a:t>
            </a:r>
          </a:p>
          <a:p>
            <a:pPr lvl="1">
              <a:spcBef>
                <a:spcPts val="0"/>
              </a:spcBef>
              <a:buClr>
                <a:srgbClr val="C00000"/>
              </a:buClr>
              <a:buFont typeface="Wingdings" pitchFamily="2" charset="2"/>
              <a:buChar char="§"/>
            </a:pPr>
            <a:r>
              <a:rPr lang="en-US" sz="1600" dirty="0"/>
              <a:t>S</a:t>
            </a:r>
            <a:r>
              <a:rPr lang="en-US" sz="1600" dirty="0" smtClean="0"/>
              <a:t>o different knowledge in each router i.e. RIP, RIP VII, EGP</a:t>
            </a:r>
          </a:p>
          <a:p>
            <a:pPr marL="0" indent="0">
              <a:spcBef>
                <a:spcPts val="0"/>
              </a:spcBef>
              <a:buNone/>
            </a:pPr>
            <a:endParaRPr lang="en-US" sz="2000" dirty="0" smtClean="0"/>
          </a:p>
          <a:p>
            <a:pPr marL="0" indent="0">
              <a:spcBef>
                <a:spcPts val="0"/>
              </a:spcBef>
              <a:buNone/>
            </a:pPr>
            <a:r>
              <a:rPr lang="en-US" sz="2000" dirty="0" smtClean="0"/>
              <a:t>Link State (SPF): </a:t>
            </a:r>
            <a:r>
              <a:rPr lang="en-US" sz="1600" dirty="0" smtClean="0"/>
              <a:t>(Shortest Path First, </a:t>
            </a:r>
            <a:r>
              <a:rPr lang="en-US" sz="1600" dirty="0" err="1" smtClean="0"/>
              <a:t>Dijkstra</a:t>
            </a:r>
            <a:r>
              <a:rPr lang="en-US" sz="1600" dirty="0" smtClean="0"/>
              <a:t>)</a:t>
            </a:r>
            <a:r>
              <a:rPr lang="en-US" sz="2000" dirty="0" smtClean="0"/>
              <a:t> </a:t>
            </a:r>
          </a:p>
          <a:p>
            <a:pPr lvl="1">
              <a:spcBef>
                <a:spcPts val="0"/>
              </a:spcBef>
              <a:buClr>
                <a:srgbClr val="C00000"/>
              </a:buClr>
              <a:buFont typeface="Wingdings" pitchFamily="2" charset="2"/>
              <a:buChar char="§"/>
            </a:pPr>
            <a:r>
              <a:rPr lang="en-US" sz="1600" dirty="0"/>
              <a:t>A</a:t>
            </a:r>
            <a:r>
              <a:rPr lang="en-US" sz="1600" dirty="0" smtClean="0"/>
              <a:t>ll routers and links within an autonomous system</a:t>
            </a:r>
          </a:p>
          <a:p>
            <a:pPr lvl="1">
              <a:spcBef>
                <a:spcPts val="0"/>
              </a:spcBef>
              <a:buClr>
                <a:srgbClr val="C00000"/>
              </a:buClr>
              <a:buFont typeface="Wingdings" pitchFamily="2" charset="2"/>
              <a:buChar char="§"/>
            </a:pPr>
            <a:r>
              <a:rPr lang="en-US" sz="1600" dirty="0"/>
              <a:t>S</a:t>
            </a:r>
            <a:r>
              <a:rPr lang="en-US" sz="1600" dirty="0" smtClean="0"/>
              <a:t>ame information in each router i.e. OSPF, IS-IS</a:t>
            </a:r>
          </a:p>
          <a:p>
            <a:pPr marL="0" indent="0">
              <a:spcBef>
                <a:spcPts val="0"/>
              </a:spcBef>
              <a:buNone/>
            </a:pPr>
            <a:endParaRPr lang="en-US" sz="2000" dirty="0" smtClean="0"/>
          </a:p>
          <a:p>
            <a:pPr marL="0" indent="0">
              <a:spcBef>
                <a:spcPts val="0"/>
              </a:spcBef>
              <a:buNone/>
            </a:pPr>
            <a:r>
              <a:rPr lang="en-US" sz="2000" dirty="0" smtClean="0"/>
              <a:t>Path Vector (PV) (RFC 1322):</a:t>
            </a:r>
            <a:r>
              <a:rPr lang="en-US" sz="1800" dirty="0" smtClean="0"/>
              <a:t> </a:t>
            </a:r>
          </a:p>
          <a:p>
            <a:pPr lvl="1">
              <a:spcBef>
                <a:spcPts val="0"/>
              </a:spcBef>
              <a:buClr>
                <a:srgbClr val="C00000"/>
              </a:buClr>
              <a:buFont typeface="Wingdings" pitchFamily="2" charset="2"/>
              <a:buChar char="§"/>
            </a:pPr>
            <a:r>
              <a:rPr lang="en-US" sz="1600" dirty="0"/>
              <a:t>E</a:t>
            </a:r>
            <a:r>
              <a:rPr lang="en-US" sz="1600" dirty="0" smtClean="0"/>
              <a:t>xchanging network reachability between autonomous systems</a:t>
            </a:r>
          </a:p>
          <a:p>
            <a:pPr lvl="1">
              <a:spcBef>
                <a:spcPts val="0"/>
              </a:spcBef>
              <a:buClr>
                <a:srgbClr val="C00000"/>
              </a:buClr>
              <a:buFont typeface="Wingdings" pitchFamily="2" charset="2"/>
              <a:buChar char="§"/>
            </a:pPr>
            <a:r>
              <a:rPr lang="en-US" sz="1600" dirty="0">
                <a:cs typeface="Courier New" pitchFamily="49" charset="0"/>
              </a:rPr>
              <a:t>A</a:t>
            </a:r>
            <a:r>
              <a:rPr lang="en-US" sz="1600" dirty="0" smtClean="0">
                <a:cs typeface="Courier New" pitchFamily="49" charset="0"/>
              </a:rPr>
              <a:t>ugments the advertisement of reachable destinations with information </a:t>
            </a:r>
          </a:p>
          <a:p>
            <a:pPr marL="795338" lvl="1" indent="0">
              <a:spcBef>
                <a:spcPts val="0"/>
              </a:spcBef>
              <a:buClr>
                <a:srgbClr val="C00000"/>
              </a:buClr>
              <a:buNone/>
            </a:pPr>
            <a:r>
              <a:rPr lang="en-US" sz="1600" dirty="0" smtClean="0">
                <a:cs typeface="Courier New" pitchFamily="49" charset="0"/>
              </a:rPr>
              <a:t>that describes various properties of the paths to these destinations.</a:t>
            </a:r>
            <a:r>
              <a:rPr lang="en-US" sz="1600" dirty="0" smtClean="0">
                <a:latin typeface="Courier New" pitchFamily="49" charset="0"/>
                <a:cs typeface="Courier New" pitchFamily="49" charset="0"/>
              </a:rPr>
              <a:t> </a:t>
            </a:r>
            <a:endParaRPr lang="en-US" sz="1600" dirty="0" smtClean="0"/>
          </a:p>
          <a:p>
            <a:pPr lvl="1">
              <a:spcBef>
                <a:spcPts val="0"/>
              </a:spcBef>
              <a:buClr>
                <a:srgbClr val="C00000"/>
              </a:buClr>
              <a:buFont typeface="Wingdings" pitchFamily="2" charset="2"/>
              <a:buChar char="§"/>
            </a:pPr>
            <a:r>
              <a:rPr lang="en-US" sz="1600" dirty="0" smtClean="0"/>
              <a:t>BGP4</a:t>
            </a:r>
          </a:p>
        </p:txBody>
      </p:sp>
      <p:grpSp>
        <p:nvGrpSpPr>
          <p:cNvPr id="37892" name="Group 10"/>
          <p:cNvGrpSpPr>
            <a:grpSpLocks/>
          </p:cNvGrpSpPr>
          <p:nvPr/>
        </p:nvGrpSpPr>
        <p:grpSpPr bwMode="auto">
          <a:xfrm>
            <a:off x="1066800" y="4321175"/>
            <a:ext cx="6407150" cy="2308225"/>
            <a:chOff x="860" y="2818"/>
            <a:chExt cx="4036" cy="1454"/>
          </a:xfrm>
        </p:grpSpPr>
        <p:sp>
          <p:nvSpPr>
            <p:cNvPr id="37893" name="Rectangle 5"/>
            <p:cNvSpPr>
              <a:spLocks noChangeArrowheads="1"/>
            </p:cNvSpPr>
            <p:nvPr/>
          </p:nvSpPr>
          <p:spPr bwMode="auto">
            <a:xfrm>
              <a:off x="1776" y="2914"/>
              <a:ext cx="3120" cy="1358"/>
            </a:xfrm>
            <a:prstGeom prst="rect">
              <a:avLst/>
            </a:prstGeom>
            <a:noFill/>
            <a:ln w="9525">
              <a:noFill/>
              <a:miter lim="800000"/>
              <a:headEnd type="none" w="sm" len="sm"/>
              <a:tailEnd type="none" w="sm" len="sm"/>
            </a:ln>
          </p:spPr>
          <p:txBody>
            <a:bodyPr>
              <a:spAutoFit/>
            </a:bodyPr>
            <a:lstStyle/>
            <a:p>
              <a:pPr algn="l"/>
              <a:r>
                <a:rPr lang="en-US" sz="1800">
                  <a:latin typeface="Arial Unicode MS" pitchFamily="34" charset="-128"/>
                </a:rPr>
                <a:t>RIP 	  OSPF 	   IS-IS      EGP 	   BGP4 </a:t>
              </a:r>
            </a:p>
            <a:p>
              <a:pPr algn="l">
                <a:lnSpc>
                  <a:spcPct val="120000"/>
                </a:lnSpc>
              </a:pPr>
              <a:r>
                <a:rPr lang="en-US" b="0">
                  <a:latin typeface="Arial Unicode MS" pitchFamily="34" charset="-128"/>
                </a:rPr>
                <a:t>IGP	      IGP	       IGP	    EGP	      EGP</a:t>
              </a:r>
            </a:p>
            <a:p>
              <a:pPr algn="l">
                <a:lnSpc>
                  <a:spcPct val="120000"/>
                </a:lnSpc>
              </a:pPr>
              <a:r>
                <a:rPr lang="en-US" b="0">
                  <a:latin typeface="Arial Unicode MS" pitchFamily="34" charset="-128"/>
                </a:rPr>
                <a:t>DV	     SPF	       SPF	     DV	       PV</a:t>
              </a:r>
            </a:p>
            <a:p>
              <a:pPr algn="l">
                <a:lnSpc>
                  <a:spcPct val="120000"/>
                </a:lnSpc>
              </a:pPr>
              <a:r>
                <a:rPr lang="en-US" b="0">
                  <a:latin typeface="Arial Unicode MS" pitchFamily="34" charset="-128"/>
                </a:rPr>
                <a:t>Hop Count	   Arbitrary	    Arbitrary	    Policy	      Policy</a:t>
              </a:r>
            </a:p>
            <a:p>
              <a:pPr algn="l">
                <a:lnSpc>
                  <a:spcPct val="120000"/>
                </a:lnSpc>
              </a:pPr>
              <a:r>
                <a:rPr lang="en-US" b="0">
                  <a:latin typeface="Arial Unicode MS" pitchFamily="34" charset="-128"/>
                </a:rPr>
                <a:t>Slow	     Fast	       Fast	     Slow	       Fast</a:t>
              </a:r>
            </a:p>
            <a:p>
              <a:pPr algn="l">
                <a:lnSpc>
                  <a:spcPct val="120000"/>
                </a:lnSpc>
              </a:pPr>
              <a:r>
                <a:rPr lang="en-US" b="0">
                  <a:latin typeface="Arial Unicode MS" pitchFamily="34" charset="-128"/>
                </a:rPr>
                <a:t>IETF	     IETF	        ISO	    History	        IETF</a:t>
              </a:r>
            </a:p>
            <a:p>
              <a:pPr algn="l">
                <a:lnSpc>
                  <a:spcPct val="120000"/>
                </a:lnSpc>
              </a:pPr>
              <a:r>
                <a:rPr lang="en-US" b="0">
                  <a:latin typeface="Arial Unicode MS" pitchFamily="34" charset="-128"/>
                </a:rPr>
                <a:t>Simple 	   Complex	    Complex	     Simple	      Complex	</a:t>
              </a:r>
              <a:r>
                <a:rPr lang="en-US" sz="1000" b="0">
                  <a:latin typeface="Arial Unicode MS" pitchFamily="34" charset="-128"/>
                </a:rPr>
                <a:t>			 </a:t>
              </a:r>
              <a:endParaRPr lang="en-US" sz="2400" b="0">
                <a:latin typeface="Times New Roman" pitchFamily="18" charset="0"/>
              </a:endParaRPr>
            </a:p>
          </p:txBody>
        </p:sp>
        <p:sp>
          <p:nvSpPr>
            <p:cNvPr id="37894" name="Rectangle 6"/>
            <p:cNvSpPr>
              <a:spLocks noChangeArrowheads="1"/>
            </p:cNvSpPr>
            <p:nvPr/>
          </p:nvSpPr>
          <p:spPr bwMode="auto">
            <a:xfrm>
              <a:off x="864" y="2818"/>
              <a:ext cx="3936" cy="1296"/>
            </a:xfrm>
            <a:prstGeom prst="rect">
              <a:avLst/>
            </a:prstGeom>
            <a:noFill/>
            <a:ln w="9525">
              <a:solidFill>
                <a:schemeClr val="tx1"/>
              </a:solidFill>
              <a:miter lim="800000"/>
              <a:headEnd type="none" w="sm" len="sm"/>
              <a:tailEnd type="none" w="sm" len="sm"/>
            </a:ln>
          </p:spPr>
          <p:txBody>
            <a:bodyPr wrap="none" anchor="ctr"/>
            <a:lstStyle/>
            <a:p>
              <a:endParaRPr lang="en-US"/>
            </a:p>
          </p:txBody>
        </p:sp>
        <p:sp>
          <p:nvSpPr>
            <p:cNvPr id="37895" name="Text Box 7"/>
            <p:cNvSpPr txBox="1">
              <a:spLocks noChangeArrowheads="1"/>
            </p:cNvSpPr>
            <p:nvPr/>
          </p:nvSpPr>
          <p:spPr bwMode="auto">
            <a:xfrm>
              <a:off x="860" y="2914"/>
              <a:ext cx="780" cy="1197"/>
            </a:xfrm>
            <a:prstGeom prst="rect">
              <a:avLst/>
            </a:prstGeom>
            <a:noFill/>
            <a:ln w="9525">
              <a:noFill/>
              <a:miter lim="800000"/>
              <a:headEnd type="none" w="sm" len="sm"/>
              <a:tailEnd type="none" w="sm" len="sm"/>
            </a:ln>
          </p:spPr>
          <p:txBody>
            <a:bodyPr wrap="none">
              <a:spAutoFit/>
            </a:bodyPr>
            <a:lstStyle/>
            <a:p>
              <a:pPr algn="l"/>
              <a:r>
                <a:rPr lang="en-US" sz="1800"/>
                <a:t>Protocol</a:t>
              </a:r>
            </a:p>
            <a:p>
              <a:pPr algn="l">
                <a:lnSpc>
                  <a:spcPct val="120000"/>
                </a:lnSpc>
              </a:pPr>
              <a:r>
                <a:rPr lang="en-US" b="0"/>
                <a:t>Type</a:t>
              </a:r>
            </a:p>
            <a:p>
              <a:pPr algn="l">
                <a:lnSpc>
                  <a:spcPct val="120000"/>
                </a:lnSpc>
              </a:pPr>
              <a:r>
                <a:rPr lang="en-US" b="0"/>
                <a:t>Algorithm</a:t>
              </a:r>
            </a:p>
            <a:p>
              <a:pPr algn="l">
                <a:lnSpc>
                  <a:spcPct val="120000"/>
                </a:lnSpc>
              </a:pPr>
              <a:r>
                <a:rPr lang="en-US" b="0"/>
                <a:t>Metric</a:t>
              </a:r>
            </a:p>
            <a:p>
              <a:pPr algn="l">
                <a:lnSpc>
                  <a:spcPct val="120000"/>
                </a:lnSpc>
              </a:pPr>
              <a:r>
                <a:rPr lang="en-US" b="0"/>
                <a:t>Convergence</a:t>
              </a:r>
            </a:p>
            <a:p>
              <a:pPr algn="l">
                <a:lnSpc>
                  <a:spcPct val="120000"/>
                </a:lnSpc>
              </a:pPr>
              <a:r>
                <a:rPr lang="en-US" b="0"/>
                <a:t>Standard</a:t>
              </a:r>
            </a:p>
            <a:p>
              <a:pPr algn="l">
                <a:lnSpc>
                  <a:spcPct val="120000"/>
                </a:lnSpc>
              </a:pPr>
              <a:r>
                <a:rPr lang="en-US" b="0"/>
                <a:t>Complexity</a:t>
              </a:r>
            </a:p>
          </p:txBody>
        </p:sp>
        <p:sp>
          <p:nvSpPr>
            <p:cNvPr id="37896" name="Line 8"/>
            <p:cNvSpPr>
              <a:spLocks noChangeShapeType="1"/>
            </p:cNvSpPr>
            <p:nvPr/>
          </p:nvSpPr>
          <p:spPr bwMode="auto">
            <a:xfrm>
              <a:off x="864" y="3106"/>
              <a:ext cx="3936" cy="0"/>
            </a:xfrm>
            <a:prstGeom prst="line">
              <a:avLst/>
            </a:prstGeom>
            <a:noFill/>
            <a:ln w="9525">
              <a:solidFill>
                <a:schemeClr val="tx1"/>
              </a:solidFill>
              <a:round/>
              <a:headEnd type="none" w="sm" len="sm"/>
              <a:tailEnd type="none" w="sm" len="sm"/>
            </a:ln>
          </p:spPr>
          <p:txBody>
            <a:bodyPr/>
            <a:lstStyle/>
            <a:p>
              <a:endParaRPr lang="en-US"/>
            </a:p>
          </p:txBody>
        </p:sp>
        <p:sp>
          <p:nvSpPr>
            <p:cNvPr id="37897" name="Line 9"/>
            <p:cNvSpPr>
              <a:spLocks noChangeShapeType="1"/>
            </p:cNvSpPr>
            <p:nvPr/>
          </p:nvSpPr>
          <p:spPr bwMode="auto">
            <a:xfrm>
              <a:off x="1632" y="2818"/>
              <a:ext cx="0" cy="1296"/>
            </a:xfrm>
            <a:prstGeom prst="line">
              <a:avLst/>
            </a:prstGeom>
            <a:noFill/>
            <a:ln w="9525">
              <a:solidFill>
                <a:schemeClr val="tx1"/>
              </a:solidFill>
              <a:round/>
              <a:headEnd type="none" w="sm" len="sm"/>
              <a:tailEnd type="none" w="sm" len="sm"/>
            </a:ln>
          </p:spPr>
          <p:txBody>
            <a:bodyPr/>
            <a:lstStyle/>
            <a:p>
              <a:endParaRPr lang="en-US"/>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9"/>
          <p:cNvSpPr>
            <a:spLocks noChangeArrowheads="1"/>
          </p:cNvSpPr>
          <p:nvPr/>
        </p:nvSpPr>
        <p:spPr bwMode="auto">
          <a:xfrm>
            <a:off x="1066800" y="2971800"/>
            <a:ext cx="1676400" cy="609600"/>
          </a:xfrm>
          <a:prstGeom prst="rect">
            <a:avLst/>
          </a:prstGeom>
          <a:solidFill>
            <a:srgbClr val="FFFF00"/>
          </a:solidFill>
          <a:ln w="9525">
            <a:solidFill>
              <a:schemeClr val="tx1"/>
            </a:solidFill>
            <a:miter lim="800000"/>
            <a:headEnd type="none" w="sm" len="sm"/>
            <a:tailEnd type="none" w="sm" len="sm"/>
          </a:ln>
        </p:spPr>
        <p:txBody>
          <a:bodyPr wrap="none" anchor="ctr"/>
          <a:lstStyle/>
          <a:p>
            <a:endParaRPr lang="en-US"/>
          </a:p>
        </p:txBody>
      </p:sp>
      <p:sp>
        <p:nvSpPr>
          <p:cNvPr id="39939" name="Rectangle 48"/>
          <p:cNvSpPr>
            <a:spLocks noChangeArrowheads="1"/>
          </p:cNvSpPr>
          <p:nvPr/>
        </p:nvSpPr>
        <p:spPr bwMode="auto">
          <a:xfrm>
            <a:off x="1066800" y="3581400"/>
            <a:ext cx="1676400" cy="609600"/>
          </a:xfrm>
          <a:prstGeom prst="rect">
            <a:avLst/>
          </a:prstGeom>
          <a:solidFill>
            <a:schemeClr val="accent2"/>
          </a:solidFill>
          <a:ln w="9525">
            <a:solidFill>
              <a:schemeClr val="tx1"/>
            </a:solidFill>
            <a:miter lim="800000"/>
            <a:headEnd type="none" w="sm" len="sm"/>
            <a:tailEnd type="none" w="sm" len="sm"/>
          </a:ln>
        </p:spPr>
        <p:txBody>
          <a:bodyPr wrap="none" anchor="ctr"/>
          <a:lstStyle/>
          <a:p>
            <a:endParaRPr lang="en-US"/>
          </a:p>
        </p:txBody>
      </p:sp>
      <p:sp>
        <p:nvSpPr>
          <p:cNvPr id="39940" name="Rectangle 47"/>
          <p:cNvSpPr>
            <a:spLocks noChangeArrowheads="1"/>
          </p:cNvSpPr>
          <p:nvPr/>
        </p:nvSpPr>
        <p:spPr bwMode="auto">
          <a:xfrm>
            <a:off x="1066800" y="4191000"/>
            <a:ext cx="1676400" cy="609600"/>
          </a:xfrm>
          <a:prstGeom prst="rect">
            <a:avLst/>
          </a:prstGeom>
          <a:solidFill>
            <a:srgbClr val="99FF33"/>
          </a:solidFill>
          <a:ln w="9525">
            <a:solidFill>
              <a:schemeClr val="tx1"/>
            </a:solidFill>
            <a:miter lim="800000"/>
            <a:headEnd type="none" w="sm" len="sm"/>
            <a:tailEnd type="none" w="sm" len="sm"/>
          </a:ln>
        </p:spPr>
        <p:txBody>
          <a:bodyPr wrap="none" anchor="ctr"/>
          <a:lstStyle/>
          <a:p>
            <a:endParaRPr lang="en-US"/>
          </a:p>
        </p:txBody>
      </p:sp>
      <p:sp>
        <p:nvSpPr>
          <p:cNvPr id="39941" name="Rectangle 46"/>
          <p:cNvSpPr>
            <a:spLocks noChangeArrowheads="1"/>
          </p:cNvSpPr>
          <p:nvPr/>
        </p:nvSpPr>
        <p:spPr bwMode="auto">
          <a:xfrm>
            <a:off x="1066800" y="4724400"/>
            <a:ext cx="1676400" cy="609600"/>
          </a:xfrm>
          <a:prstGeom prst="rect">
            <a:avLst/>
          </a:prstGeom>
          <a:solidFill>
            <a:schemeClr val="bg2"/>
          </a:solidFill>
          <a:ln w="9525">
            <a:solidFill>
              <a:schemeClr val="tx1"/>
            </a:solidFill>
            <a:miter lim="800000"/>
            <a:headEnd type="none" w="sm" len="sm"/>
            <a:tailEnd type="none" w="sm" len="sm"/>
          </a:ln>
        </p:spPr>
        <p:txBody>
          <a:bodyPr wrap="none" anchor="ctr"/>
          <a:lstStyle/>
          <a:p>
            <a:endParaRPr lang="en-US"/>
          </a:p>
        </p:txBody>
      </p:sp>
      <p:sp>
        <p:nvSpPr>
          <p:cNvPr id="39942" name="Rectangle 4"/>
          <p:cNvSpPr>
            <a:spLocks noGrp="1" noChangeArrowheads="1"/>
          </p:cNvSpPr>
          <p:nvPr>
            <p:ph type="title"/>
          </p:nvPr>
        </p:nvSpPr>
        <p:spPr>
          <a:xfrm>
            <a:off x="196850" y="449943"/>
            <a:ext cx="8796338" cy="476478"/>
          </a:xfrm>
          <a:noFill/>
        </p:spPr>
        <p:txBody>
          <a:bodyPr lIns="92075" tIns="46038" rIns="92075" bIns="46038" anchor="ctr"/>
          <a:lstStyle/>
          <a:p>
            <a:r>
              <a:rPr lang="en-US" sz="2800" dirty="0" smtClean="0">
                <a:solidFill>
                  <a:schemeClr val="tx1"/>
                </a:solidFill>
              </a:rPr>
              <a:t>Internet Local Area Network (LAN) Devices</a:t>
            </a:r>
          </a:p>
        </p:txBody>
      </p:sp>
      <p:sp>
        <p:nvSpPr>
          <p:cNvPr id="39943" name="Freeform 5"/>
          <p:cNvSpPr>
            <a:spLocks/>
          </p:cNvSpPr>
          <p:nvPr/>
        </p:nvSpPr>
        <p:spPr bwMode="auto">
          <a:xfrm>
            <a:off x="6477000" y="2971800"/>
            <a:ext cx="855663" cy="2427288"/>
          </a:xfrm>
          <a:custGeom>
            <a:avLst/>
            <a:gdLst>
              <a:gd name="T0" fmla="*/ 0 w 735"/>
              <a:gd name="T1" fmla="*/ 2425075 h 1097"/>
              <a:gd name="T2" fmla="*/ 854499 w 735"/>
              <a:gd name="T3" fmla="*/ 2425075 h 1097"/>
              <a:gd name="T4" fmla="*/ 854499 w 735"/>
              <a:gd name="T5" fmla="*/ 0 h 1097"/>
              <a:gd name="T6" fmla="*/ 0 w 735"/>
              <a:gd name="T7" fmla="*/ 0 h 1097"/>
              <a:gd name="T8" fmla="*/ 0 w 735"/>
              <a:gd name="T9" fmla="*/ 2425075 h 1097"/>
              <a:gd name="T10" fmla="*/ 0 60000 65536"/>
              <a:gd name="T11" fmla="*/ 0 60000 65536"/>
              <a:gd name="T12" fmla="*/ 0 60000 65536"/>
              <a:gd name="T13" fmla="*/ 0 60000 65536"/>
              <a:gd name="T14" fmla="*/ 0 60000 65536"/>
              <a:gd name="T15" fmla="*/ 0 w 735"/>
              <a:gd name="T16" fmla="*/ 0 h 1097"/>
              <a:gd name="T17" fmla="*/ 735 w 735"/>
              <a:gd name="T18" fmla="*/ 1097 h 1097"/>
            </a:gdLst>
            <a:ahLst/>
            <a:cxnLst>
              <a:cxn ang="T10">
                <a:pos x="T0" y="T1"/>
              </a:cxn>
              <a:cxn ang="T11">
                <a:pos x="T2" y="T3"/>
              </a:cxn>
              <a:cxn ang="T12">
                <a:pos x="T4" y="T5"/>
              </a:cxn>
              <a:cxn ang="T13">
                <a:pos x="T6" y="T7"/>
              </a:cxn>
              <a:cxn ang="T14">
                <a:pos x="T8" y="T9"/>
              </a:cxn>
            </a:cxnLst>
            <a:rect l="T15" t="T16" r="T17" b="T18"/>
            <a:pathLst>
              <a:path w="735" h="1097">
                <a:moveTo>
                  <a:pt x="0" y="1096"/>
                </a:moveTo>
                <a:lnTo>
                  <a:pt x="734" y="1096"/>
                </a:lnTo>
                <a:lnTo>
                  <a:pt x="734" y="0"/>
                </a:lnTo>
                <a:lnTo>
                  <a:pt x="0" y="0"/>
                </a:lnTo>
                <a:lnTo>
                  <a:pt x="0" y="1096"/>
                </a:lnTo>
              </a:path>
            </a:pathLst>
          </a:custGeom>
          <a:solidFill>
            <a:srgbClr val="FFFFFF"/>
          </a:solidFill>
          <a:ln w="12700" cap="rnd">
            <a:solidFill>
              <a:schemeClr val="tx2"/>
            </a:solidFill>
            <a:round/>
            <a:headEnd/>
            <a:tailEnd/>
          </a:ln>
        </p:spPr>
        <p:txBody>
          <a:bodyPr/>
          <a:lstStyle/>
          <a:p>
            <a:endParaRPr lang="en-US"/>
          </a:p>
        </p:txBody>
      </p:sp>
      <p:sp>
        <p:nvSpPr>
          <p:cNvPr id="39944" name="Line 6"/>
          <p:cNvSpPr>
            <a:spLocks noChangeShapeType="1"/>
          </p:cNvSpPr>
          <p:nvPr/>
        </p:nvSpPr>
        <p:spPr bwMode="auto">
          <a:xfrm>
            <a:off x="2767013" y="4470400"/>
            <a:ext cx="178435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39945" name="Freeform 7"/>
          <p:cNvSpPr>
            <a:spLocks/>
          </p:cNvSpPr>
          <p:nvPr/>
        </p:nvSpPr>
        <p:spPr bwMode="auto">
          <a:xfrm>
            <a:off x="4494213" y="4460875"/>
            <a:ext cx="915987" cy="903288"/>
          </a:xfrm>
          <a:custGeom>
            <a:avLst/>
            <a:gdLst>
              <a:gd name="T0" fmla="*/ 0 w 743"/>
              <a:gd name="T1" fmla="*/ 901700 h 569"/>
              <a:gd name="T2" fmla="*/ 914754 w 743"/>
              <a:gd name="T3" fmla="*/ 901700 h 569"/>
              <a:gd name="T4" fmla="*/ 914754 w 743"/>
              <a:gd name="T5" fmla="*/ 0 h 569"/>
              <a:gd name="T6" fmla="*/ 0 w 743"/>
              <a:gd name="T7" fmla="*/ 0 h 569"/>
              <a:gd name="T8" fmla="*/ 0 w 743"/>
              <a:gd name="T9" fmla="*/ 901700 h 569"/>
              <a:gd name="T10" fmla="*/ 0 60000 65536"/>
              <a:gd name="T11" fmla="*/ 0 60000 65536"/>
              <a:gd name="T12" fmla="*/ 0 60000 65536"/>
              <a:gd name="T13" fmla="*/ 0 60000 65536"/>
              <a:gd name="T14" fmla="*/ 0 60000 65536"/>
              <a:gd name="T15" fmla="*/ 0 w 743"/>
              <a:gd name="T16" fmla="*/ 0 h 569"/>
              <a:gd name="T17" fmla="*/ 743 w 743"/>
              <a:gd name="T18" fmla="*/ 569 h 569"/>
            </a:gdLst>
            <a:ahLst/>
            <a:cxnLst>
              <a:cxn ang="T10">
                <a:pos x="T0" y="T1"/>
              </a:cxn>
              <a:cxn ang="T11">
                <a:pos x="T2" y="T3"/>
              </a:cxn>
              <a:cxn ang="T12">
                <a:pos x="T4" y="T5"/>
              </a:cxn>
              <a:cxn ang="T13">
                <a:pos x="T6" y="T7"/>
              </a:cxn>
              <a:cxn ang="T14">
                <a:pos x="T8" y="T9"/>
              </a:cxn>
            </a:cxnLst>
            <a:rect l="T15" t="T16" r="T17" b="T18"/>
            <a:pathLst>
              <a:path w="743" h="569">
                <a:moveTo>
                  <a:pt x="0" y="568"/>
                </a:moveTo>
                <a:lnTo>
                  <a:pt x="742" y="568"/>
                </a:lnTo>
                <a:lnTo>
                  <a:pt x="742" y="0"/>
                </a:lnTo>
                <a:lnTo>
                  <a:pt x="0" y="0"/>
                </a:lnTo>
                <a:lnTo>
                  <a:pt x="0" y="568"/>
                </a:lnTo>
              </a:path>
            </a:pathLst>
          </a:custGeom>
          <a:noFill/>
          <a:ln w="12700" cap="rnd">
            <a:solidFill>
              <a:schemeClr val="tx2"/>
            </a:solidFill>
            <a:round/>
            <a:headEnd/>
            <a:tailEnd/>
          </a:ln>
        </p:spPr>
        <p:txBody>
          <a:bodyPr/>
          <a:lstStyle/>
          <a:p>
            <a:endParaRPr lang="en-US"/>
          </a:p>
        </p:txBody>
      </p:sp>
      <p:sp>
        <p:nvSpPr>
          <p:cNvPr id="39946" name="Rectangle 8"/>
          <p:cNvSpPr>
            <a:spLocks noChangeArrowheads="1"/>
          </p:cNvSpPr>
          <p:nvPr/>
        </p:nvSpPr>
        <p:spPr bwMode="auto">
          <a:xfrm>
            <a:off x="392113" y="14478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7</a:t>
            </a:r>
          </a:p>
        </p:txBody>
      </p:sp>
      <p:sp>
        <p:nvSpPr>
          <p:cNvPr id="39947" name="Rectangle 9"/>
          <p:cNvSpPr>
            <a:spLocks noChangeArrowheads="1"/>
          </p:cNvSpPr>
          <p:nvPr/>
        </p:nvSpPr>
        <p:spPr bwMode="auto">
          <a:xfrm>
            <a:off x="392113" y="20193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6</a:t>
            </a:r>
          </a:p>
        </p:txBody>
      </p:sp>
      <p:sp>
        <p:nvSpPr>
          <p:cNvPr id="39948" name="Rectangle 10"/>
          <p:cNvSpPr>
            <a:spLocks noChangeArrowheads="1"/>
          </p:cNvSpPr>
          <p:nvPr/>
        </p:nvSpPr>
        <p:spPr bwMode="auto">
          <a:xfrm>
            <a:off x="392113" y="25908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5</a:t>
            </a:r>
          </a:p>
        </p:txBody>
      </p:sp>
      <p:sp>
        <p:nvSpPr>
          <p:cNvPr id="39949" name="Rectangle 11"/>
          <p:cNvSpPr>
            <a:spLocks noChangeArrowheads="1"/>
          </p:cNvSpPr>
          <p:nvPr/>
        </p:nvSpPr>
        <p:spPr bwMode="auto">
          <a:xfrm>
            <a:off x="392113" y="31623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4</a:t>
            </a:r>
          </a:p>
        </p:txBody>
      </p:sp>
      <p:sp>
        <p:nvSpPr>
          <p:cNvPr id="39950" name="Rectangle 12"/>
          <p:cNvSpPr>
            <a:spLocks noChangeArrowheads="1"/>
          </p:cNvSpPr>
          <p:nvPr/>
        </p:nvSpPr>
        <p:spPr bwMode="auto">
          <a:xfrm>
            <a:off x="392113" y="37338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3</a:t>
            </a:r>
          </a:p>
        </p:txBody>
      </p:sp>
      <p:sp>
        <p:nvSpPr>
          <p:cNvPr id="39951" name="Rectangle 13"/>
          <p:cNvSpPr>
            <a:spLocks noChangeArrowheads="1"/>
          </p:cNvSpPr>
          <p:nvPr/>
        </p:nvSpPr>
        <p:spPr bwMode="auto">
          <a:xfrm>
            <a:off x="392113" y="43053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2</a:t>
            </a:r>
          </a:p>
        </p:txBody>
      </p:sp>
      <p:sp>
        <p:nvSpPr>
          <p:cNvPr id="39952" name="Rectangle 14"/>
          <p:cNvSpPr>
            <a:spLocks noChangeArrowheads="1"/>
          </p:cNvSpPr>
          <p:nvPr/>
        </p:nvSpPr>
        <p:spPr bwMode="auto">
          <a:xfrm>
            <a:off x="392113" y="4876800"/>
            <a:ext cx="374650" cy="425450"/>
          </a:xfrm>
          <a:prstGeom prst="rect">
            <a:avLst/>
          </a:prstGeom>
          <a:noFill/>
          <a:ln w="12700">
            <a:solidFill>
              <a:schemeClr val="tx2"/>
            </a:solidFill>
            <a:miter lim="800000"/>
            <a:headEnd/>
            <a:tailEnd/>
          </a:ln>
        </p:spPr>
        <p:txBody>
          <a:bodyPr wrap="none" lIns="111125" tIns="53975" rIns="111125" bIns="53975">
            <a:spAutoFit/>
          </a:bodyPr>
          <a:lstStyle/>
          <a:p>
            <a:pPr algn="l" defTabSz="1320800"/>
            <a:r>
              <a:rPr lang="en-US" sz="2000">
                <a:solidFill>
                  <a:schemeClr val="tx2"/>
                </a:solidFill>
              </a:rPr>
              <a:t>1</a:t>
            </a:r>
          </a:p>
        </p:txBody>
      </p:sp>
      <p:sp>
        <p:nvSpPr>
          <p:cNvPr id="39953" name="Rectangle 15"/>
          <p:cNvSpPr>
            <a:spLocks noChangeArrowheads="1"/>
          </p:cNvSpPr>
          <p:nvPr/>
        </p:nvSpPr>
        <p:spPr bwMode="auto">
          <a:xfrm>
            <a:off x="6400800" y="3733800"/>
            <a:ext cx="989013" cy="352425"/>
          </a:xfrm>
          <a:prstGeom prst="rect">
            <a:avLst/>
          </a:prstGeom>
          <a:noFill/>
          <a:ln w="9525">
            <a:noFill/>
            <a:miter lim="800000"/>
            <a:headEnd/>
            <a:tailEnd/>
          </a:ln>
        </p:spPr>
        <p:txBody>
          <a:bodyPr wrap="none" lIns="111125" tIns="53975" rIns="111125" bIns="53975">
            <a:spAutoFit/>
          </a:bodyPr>
          <a:lstStyle/>
          <a:p>
            <a:pPr algn="l" defTabSz="1320800"/>
            <a:r>
              <a:rPr lang="en-US" sz="1600">
                <a:solidFill>
                  <a:schemeClr val="tx2"/>
                </a:solidFill>
              </a:rPr>
              <a:t>Routers</a:t>
            </a:r>
          </a:p>
        </p:txBody>
      </p:sp>
      <p:sp>
        <p:nvSpPr>
          <p:cNvPr id="39954" name="Rectangle 16"/>
          <p:cNvSpPr>
            <a:spLocks noChangeArrowheads="1"/>
          </p:cNvSpPr>
          <p:nvPr/>
        </p:nvSpPr>
        <p:spPr bwMode="auto">
          <a:xfrm>
            <a:off x="4495800" y="4648200"/>
            <a:ext cx="977900" cy="352425"/>
          </a:xfrm>
          <a:prstGeom prst="rect">
            <a:avLst/>
          </a:prstGeom>
          <a:noFill/>
          <a:ln w="9525">
            <a:noFill/>
            <a:miter lim="800000"/>
            <a:headEnd/>
            <a:tailEnd/>
          </a:ln>
        </p:spPr>
        <p:txBody>
          <a:bodyPr wrap="none" lIns="111125" tIns="53975" rIns="111125" bIns="53975">
            <a:spAutoFit/>
          </a:bodyPr>
          <a:lstStyle/>
          <a:p>
            <a:pPr algn="l" defTabSz="1320800"/>
            <a:r>
              <a:rPr lang="en-US" sz="1600">
                <a:solidFill>
                  <a:schemeClr val="tx2"/>
                </a:solidFill>
              </a:rPr>
              <a:t>Bridges</a:t>
            </a:r>
          </a:p>
        </p:txBody>
      </p:sp>
      <p:sp>
        <p:nvSpPr>
          <p:cNvPr id="39955" name="Rectangle 18"/>
          <p:cNvSpPr>
            <a:spLocks noChangeArrowheads="1"/>
          </p:cNvSpPr>
          <p:nvPr/>
        </p:nvSpPr>
        <p:spPr bwMode="auto">
          <a:xfrm>
            <a:off x="2909888" y="4838700"/>
            <a:ext cx="1571625" cy="533400"/>
          </a:xfrm>
          <a:prstGeom prst="rect">
            <a:avLst/>
          </a:prstGeom>
          <a:noFill/>
          <a:ln w="9525">
            <a:noFill/>
            <a:miter lim="800000"/>
            <a:headEnd/>
            <a:tailEnd/>
          </a:ln>
        </p:spPr>
        <p:txBody>
          <a:bodyPr wrap="none" lIns="111125" tIns="53975" rIns="111125" bIns="53975">
            <a:spAutoFit/>
          </a:bodyPr>
          <a:lstStyle/>
          <a:p>
            <a:pPr defTabSz="1320800"/>
            <a:r>
              <a:rPr lang="en-US">
                <a:solidFill>
                  <a:schemeClr val="tx2"/>
                </a:solidFill>
              </a:rPr>
              <a:t>Modems</a:t>
            </a:r>
          </a:p>
          <a:p>
            <a:pPr defTabSz="1320800"/>
            <a:r>
              <a:rPr lang="en-US">
                <a:solidFill>
                  <a:schemeClr val="tx2"/>
                </a:solidFill>
              </a:rPr>
              <a:t>Repeaters/Hubs</a:t>
            </a:r>
          </a:p>
        </p:txBody>
      </p:sp>
      <p:sp>
        <p:nvSpPr>
          <p:cNvPr id="39956" name="Rectangle 19"/>
          <p:cNvSpPr>
            <a:spLocks noChangeArrowheads="1"/>
          </p:cNvSpPr>
          <p:nvPr/>
        </p:nvSpPr>
        <p:spPr bwMode="auto">
          <a:xfrm>
            <a:off x="1200150" y="1495425"/>
            <a:ext cx="1427163"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APPLICATION</a:t>
            </a:r>
          </a:p>
        </p:txBody>
      </p:sp>
      <p:sp>
        <p:nvSpPr>
          <p:cNvPr id="39957" name="Rectangle 20"/>
          <p:cNvSpPr>
            <a:spLocks noChangeArrowheads="1"/>
          </p:cNvSpPr>
          <p:nvPr/>
        </p:nvSpPr>
        <p:spPr bwMode="auto">
          <a:xfrm>
            <a:off x="1104900" y="2066925"/>
            <a:ext cx="1614488"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PRESENTATION</a:t>
            </a:r>
          </a:p>
        </p:txBody>
      </p:sp>
      <p:sp>
        <p:nvSpPr>
          <p:cNvPr id="39958" name="Rectangle 21"/>
          <p:cNvSpPr>
            <a:spLocks noChangeArrowheads="1"/>
          </p:cNvSpPr>
          <p:nvPr/>
        </p:nvSpPr>
        <p:spPr bwMode="auto">
          <a:xfrm>
            <a:off x="1401763" y="2597150"/>
            <a:ext cx="1011237"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SESSION</a:t>
            </a:r>
          </a:p>
        </p:txBody>
      </p:sp>
      <p:sp>
        <p:nvSpPr>
          <p:cNvPr id="39959" name="Rectangle 22"/>
          <p:cNvSpPr>
            <a:spLocks noChangeArrowheads="1"/>
          </p:cNvSpPr>
          <p:nvPr/>
        </p:nvSpPr>
        <p:spPr bwMode="auto">
          <a:xfrm>
            <a:off x="1274763" y="3171825"/>
            <a:ext cx="1327150"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TRANSPORT</a:t>
            </a:r>
          </a:p>
        </p:txBody>
      </p:sp>
      <p:sp>
        <p:nvSpPr>
          <p:cNvPr id="39960" name="Rectangle 23"/>
          <p:cNvSpPr>
            <a:spLocks noChangeArrowheads="1"/>
          </p:cNvSpPr>
          <p:nvPr/>
        </p:nvSpPr>
        <p:spPr bwMode="auto">
          <a:xfrm>
            <a:off x="1357313" y="3784600"/>
            <a:ext cx="1139825"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NETWORK</a:t>
            </a:r>
          </a:p>
        </p:txBody>
      </p:sp>
      <p:sp>
        <p:nvSpPr>
          <p:cNvPr id="39961" name="Rectangle 24"/>
          <p:cNvSpPr>
            <a:spLocks noChangeArrowheads="1"/>
          </p:cNvSpPr>
          <p:nvPr/>
        </p:nvSpPr>
        <p:spPr bwMode="auto">
          <a:xfrm>
            <a:off x="1333500" y="4356100"/>
            <a:ext cx="1179513"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DATA LINK</a:t>
            </a:r>
          </a:p>
        </p:txBody>
      </p:sp>
      <p:sp>
        <p:nvSpPr>
          <p:cNvPr id="39962" name="Rectangle 25"/>
          <p:cNvSpPr>
            <a:spLocks noChangeArrowheads="1"/>
          </p:cNvSpPr>
          <p:nvPr/>
        </p:nvSpPr>
        <p:spPr bwMode="auto">
          <a:xfrm>
            <a:off x="1363663" y="4927600"/>
            <a:ext cx="1119187" cy="320675"/>
          </a:xfrm>
          <a:prstGeom prst="rect">
            <a:avLst/>
          </a:prstGeom>
          <a:noFill/>
          <a:ln w="9525">
            <a:noFill/>
            <a:miter lim="800000"/>
            <a:headEnd/>
            <a:tailEnd/>
          </a:ln>
        </p:spPr>
        <p:txBody>
          <a:bodyPr wrap="none" lIns="111125" tIns="53975" rIns="111125" bIns="53975">
            <a:spAutoFit/>
          </a:bodyPr>
          <a:lstStyle/>
          <a:p>
            <a:pPr algn="l" defTabSz="1320800"/>
            <a:r>
              <a:rPr lang="en-US">
                <a:solidFill>
                  <a:schemeClr val="tx2"/>
                </a:solidFill>
              </a:rPr>
              <a:t>PHYSICAL</a:t>
            </a:r>
          </a:p>
        </p:txBody>
      </p:sp>
      <p:grpSp>
        <p:nvGrpSpPr>
          <p:cNvPr id="39963" name="Group 33"/>
          <p:cNvGrpSpPr>
            <a:grpSpLocks/>
          </p:cNvGrpSpPr>
          <p:nvPr/>
        </p:nvGrpSpPr>
        <p:grpSpPr bwMode="auto">
          <a:xfrm>
            <a:off x="1073150" y="1349375"/>
            <a:ext cx="1677988" cy="4014788"/>
            <a:chOff x="676" y="850"/>
            <a:chExt cx="1057" cy="2529"/>
          </a:xfrm>
        </p:grpSpPr>
        <p:sp>
          <p:nvSpPr>
            <p:cNvPr id="39969" name="Freeform 26"/>
            <p:cNvSpPr>
              <a:spLocks/>
            </p:cNvSpPr>
            <p:nvPr/>
          </p:nvSpPr>
          <p:spPr bwMode="auto">
            <a:xfrm>
              <a:off x="676" y="850"/>
              <a:ext cx="1057" cy="2529"/>
            </a:xfrm>
            <a:custGeom>
              <a:avLst/>
              <a:gdLst>
                <a:gd name="T0" fmla="*/ 0 w 1057"/>
                <a:gd name="T1" fmla="*/ 2528 h 2529"/>
                <a:gd name="T2" fmla="*/ 1056 w 1057"/>
                <a:gd name="T3" fmla="*/ 2528 h 2529"/>
                <a:gd name="T4" fmla="*/ 1056 w 1057"/>
                <a:gd name="T5" fmla="*/ 0 h 2529"/>
                <a:gd name="T6" fmla="*/ 0 w 1057"/>
                <a:gd name="T7" fmla="*/ 0 h 2529"/>
                <a:gd name="T8" fmla="*/ 0 w 1057"/>
                <a:gd name="T9" fmla="*/ 2528 h 2529"/>
                <a:gd name="T10" fmla="*/ 0 60000 65536"/>
                <a:gd name="T11" fmla="*/ 0 60000 65536"/>
                <a:gd name="T12" fmla="*/ 0 60000 65536"/>
                <a:gd name="T13" fmla="*/ 0 60000 65536"/>
                <a:gd name="T14" fmla="*/ 0 60000 65536"/>
                <a:gd name="T15" fmla="*/ 0 w 1057"/>
                <a:gd name="T16" fmla="*/ 0 h 2529"/>
                <a:gd name="T17" fmla="*/ 1057 w 1057"/>
                <a:gd name="T18" fmla="*/ 2529 h 2529"/>
              </a:gdLst>
              <a:ahLst/>
              <a:cxnLst>
                <a:cxn ang="T10">
                  <a:pos x="T0" y="T1"/>
                </a:cxn>
                <a:cxn ang="T11">
                  <a:pos x="T2" y="T3"/>
                </a:cxn>
                <a:cxn ang="T12">
                  <a:pos x="T4" y="T5"/>
                </a:cxn>
                <a:cxn ang="T13">
                  <a:pos x="T6" y="T7"/>
                </a:cxn>
                <a:cxn ang="T14">
                  <a:pos x="T8" y="T9"/>
                </a:cxn>
              </a:cxnLst>
              <a:rect l="T15" t="T16" r="T17" b="T18"/>
              <a:pathLst>
                <a:path w="1057" h="2529">
                  <a:moveTo>
                    <a:pt x="0" y="2528"/>
                  </a:moveTo>
                  <a:lnTo>
                    <a:pt x="1056" y="2528"/>
                  </a:lnTo>
                  <a:lnTo>
                    <a:pt x="1056" y="0"/>
                  </a:lnTo>
                  <a:lnTo>
                    <a:pt x="0" y="0"/>
                  </a:lnTo>
                  <a:lnTo>
                    <a:pt x="0" y="2528"/>
                  </a:lnTo>
                </a:path>
              </a:pathLst>
            </a:custGeom>
            <a:noFill/>
            <a:ln w="57150" cap="rnd">
              <a:solidFill>
                <a:schemeClr val="tx2"/>
              </a:solidFill>
              <a:round/>
              <a:headEnd/>
              <a:tailEnd/>
            </a:ln>
          </p:spPr>
          <p:txBody>
            <a:bodyPr/>
            <a:lstStyle/>
            <a:p>
              <a:endParaRPr lang="en-US"/>
            </a:p>
          </p:txBody>
        </p:sp>
        <p:sp>
          <p:nvSpPr>
            <p:cNvPr id="39970" name="Line 27"/>
            <p:cNvSpPr>
              <a:spLocks noChangeShapeType="1"/>
            </p:cNvSpPr>
            <p:nvPr/>
          </p:nvSpPr>
          <p:spPr bwMode="auto">
            <a:xfrm>
              <a:off x="676" y="1188"/>
              <a:ext cx="1044" cy="0"/>
            </a:xfrm>
            <a:prstGeom prst="line">
              <a:avLst/>
            </a:prstGeom>
            <a:noFill/>
            <a:ln w="57150">
              <a:solidFill>
                <a:schemeClr val="tx2"/>
              </a:solidFill>
              <a:round/>
              <a:headEnd type="none" w="sm" len="sm"/>
              <a:tailEnd type="none" w="sm" len="sm"/>
            </a:ln>
          </p:spPr>
          <p:txBody>
            <a:bodyPr wrap="none" anchor="ctr"/>
            <a:lstStyle/>
            <a:p>
              <a:endParaRPr lang="en-US"/>
            </a:p>
          </p:txBody>
        </p:sp>
        <p:sp>
          <p:nvSpPr>
            <p:cNvPr id="39971" name="Line 28"/>
            <p:cNvSpPr>
              <a:spLocks noChangeShapeType="1"/>
            </p:cNvSpPr>
            <p:nvPr/>
          </p:nvSpPr>
          <p:spPr bwMode="auto">
            <a:xfrm>
              <a:off x="676" y="1544"/>
              <a:ext cx="1044" cy="0"/>
            </a:xfrm>
            <a:prstGeom prst="line">
              <a:avLst/>
            </a:prstGeom>
            <a:noFill/>
            <a:ln w="57150">
              <a:solidFill>
                <a:schemeClr val="tx2"/>
              </a:solidFill>
              <a:round/>
              <a:headEnd type="none" w="sm" len="sm"/>
              <a:tailEnd type="none" w="sm" len="sm"/>
            </a:ln>
          </p:spPr>
          <p:txBody>
            <a:bodyPr wrap="none" anchor="ctr"/>
            <a:lstStyle/>
            <a:p>
              <a:endParaRPr lang="en-US"/>
            </a:p>
          </p:txBody>
        </p:sp>
        <p:sp>
          <p:nvSpPr>
            <p:cNvPr id="39972" name="Line 29"/>
            <p:cNvSpPr>
              <a:spLocks noChangeShapeType="1"/>
            </p:cNvSpPr>
            <p:nvPr/>
          </p:nvSpPr>
          <p:spPr bwMode="auto">
            <a:xfrm>
              <a:off x="676" y="1892"/>
              <a:ext cx="1044" cy="0"/>
            </a:xfrm>
            <a:prstGeom prst="line">
              <a:avLst/>
            </a:prstGeom>
            <a:noFill/>
            <a:ln w="57150">
              <a:solidFill>
                <a:schemeClr val="tx2"/>
              </a:solidFill>
              <a:round/>
              <a:headEnd type="none" w="sm" len="sm"/>
              <a:tailEnd type="none" w="sm" len="sm"/>
            </a:ln>
          </p:spPr>
          <p:txBody>
            <a:bodyPr wrap="none" anchor="ctr"/>
            <a:lstStyle/>
            <a:p>
              <a:endParaRPr lang="en-US"/>
            </a:p>
          </p:txBody>
        </p:sp>
        <p:sp>
          <p:nvSpPr>
            <p:cNvPr id="39973" name="Line 30"/>
            <p:cNvSpPr>
              <a:spLocks noChangeShapeType="1"/>
            </p:cNvSpPr>
            <p:nvPr/>
          </p:nvSpPr>
          <p:spPr bwMode="auto">
            <a:xfrm>
              <a:off x="676" y="2276"/>
              <a:ext cx="1052" cy="0"/>
            </a:xfrm>
            <a:prstGeom prst="line">
              <a:avLst/>
            </a:prstGeom>
            <a:noFill/>
            <a:ln w="57150">
              <a:solidFill>
                <a:schemeClr val="tx2"/>
              </a:solidFill>
              <a:round/>
              <a:headEnd type="none" w="sm" len="sm"/>
              <a:tailEnd type="none" w="sm" len="sm"/>
            </a:ln>
          </p:spPr>
          <p:txBody>
            <a:bodyPr wrap="none" anchor="ctr"/>
            <a:lstStyle/>
            <a:p>
              <a:endParaRPr lang="en-US"/>
            </a:p>
          </p:txBody>
        </p:sp>
        <p:sp>
          <p:nvSpPr>
            <p:cNvPr id="39974" name="Line 31"/>
            <p:cNvSpPr>
              <a:spLocks noChangeShapeType="1"/>
            </p:cNvSpPr>
            <p:nvPr/>
          </p:nvSpPr>
          <p:spPr bwMode="auto">
            <a:xfrm>
              <a:off x="683" y="2630"/>
              <a:ext cx="1034" cy="0"/>
            </a:xfrm>
            <a:prstGeom prst="line">
              <a:avLst/>
            </a:prstGeom>
            <a:noFill/>
            <a:ln w="57150">
              <a:solidFill>
                <a:schemeClr val="tx2"/>
              </a:solidFill>
              <a:round/>
              <a:headEnd type="none" w="sm" len="sm"/>
              <a:tailEnd type="none" w="sm" len="sm"/>
            </a:ln>
          </p:spPr>
          <p:txBody>
            <a:bodyPr wrap="none" anchor="ctr"/>
            <a:lstStyle/>
            <a:p>
              <a:endParaRPr lang="en-US"/>
            </a:p>
          </p:txBody>
        </p:sp>
        <p:sp>
          <p:nvSpPr>
            <p:cNvPr id="39975" name="Line 32"/>
            <p:cNvSpPr>
              <a:spLocks noChangeShapeType="1"/>
            </p:cNvSpPr>
            <p:nvPr/>
          </p:nvSpPr>
          <p:spPr bwMode="auto">
            <a:xfrm>
              <a:off x="676" y="2998"/>
              <a:ext cx="1044" cy="0"/>
            </a:xfrm>
            <a:prstGeom prst="line">
              <a:avLst/>
            </a:prstGeom>
            <a:noFill/>
            <a:ln w="57150">
              <a:solidFill>
                <a:schemeClr val="tx2"/>
              </a:solidFill>
              <a:round/>
              <a:headEnd type="none" w="sm" len="sm"/>
              <a:tailEnd type="none" w="sm" len="sm"/>
            </a:ln>
          </p:spPr>
          <p:txBody>
            <a:bodyPr wrap="none" anchor="ctr"/>
            <a:lstStyle/>
            <a:p>
              <a:endParaRPr lang="en-US"/>
            </a:p>
          </p:txBody>
        </p:sp>
      </p:grpSp>
      <p:sp>
        <p:nvSpPr>
          <p:cNvPr id="39964" name="Freeform 34"/>
          <p:cNvSpPr>
            <a:spLocks/>
          </p:cNvSpPr>
          <p:nvPr/>
        </p:nvSpPr>
        <p:spPr bwMode="auto">
          <a:xfrm>
            <a:off x="2971800" y="4797425"/>
            <a:ext cx="1447800" cy="566738"/>
          </a:xfrm>
          <a:custGeom>
            <a:avLst/>
            <a:gdLst>
              <a:gd name="T0" fmla="*/ 0 w 745"/>
              <a:gd name="T1" fmla="*/ 565150 h 357"/>
              <a:gd name="T2" fmla="*/ 1445857 w 745"/>
              <a:gd name="T3" fmla="*/ 565150 h 357"/>
              <a:gd name="T4" fmla="*/ 1445857 w 745"/>
              <a:gd name="T5" fmla="*/ 0 h 357"/>
              <a:gd name="T6" fmla="*/ 0 w 745"/>
              <a:gd name="T7" fmla="*/ 0 h 357"/>
              <a:gd name="T8" fmla="*/ 0 w 745"/>
              <a:gd name="T9" fmla="*/ 565150 h 357"/>
              <a:gd name="T10" fmla="*/ 0 60000 65536"/>
              <a:gd name="T11" fmla="*/ 0 60000 65536"/>
              <a:gd name="T12" fmla="*/ 0 60000 65536"/>
              <a:gd name="T13" fmla="*/ 0 60000 65536"/>
              <a:gd name="T14" fmla="*/ 0 60000 65536"/>
              <a:gd name="T15" fmla="*/ 0 w 745"/>
              <a:gd name="T16" fmla="*/ 0 h 357"/>
              <a:gd name="T17" fmla="*/ 745 w 745"/>
              <a:gd name="T18" fmla="*/ 357 h 357"/>
            </a:gdLst>
            <a:ahLst/>
            <a:cxnLst>
              <a:cxn ang="T10">
                <a:pos x="T0" y="T1"/>
              </a:cxn>
              <a:cxn ang="T11">
                <a:pos x="T2" y="T3"/>
              </a:cxn>
              <a:cxn ang="T12">
                <a:pos x="T4" y="T5"/>
              </a:cxn>
              <a:cxn ang="T13">
                <a:pos x="T6" y="T7"/>
              </a:cxn>
              <a:cxn ang="T14">
                <a:pos x="T8" y="T9"/>
              </a:cxn>
            </a:cxnLst>
            <a:rect l="T15" t="T16" r="T17" b="T18"/>
            <a:pathLst>
              <a:path w="745" h="357">
                <a:moveTo>
                  <a:pt x="0" y="356"/>
                </a:moveTo>
                <a:lnTo>
                  <a:pt x="744" y="356"/>
                </a:lnTo>
                <a:lnTo>
                  <a:pt x="744" y="0"/>
                </a:lnTo>
                <a:lnTo>
                  <a:pt x="0" y="0"/>
                </a:lnTo>
                <a:lnTo>
                  <a:pt x="0" y="356"/>
                </a:lnTo>
              </a:path>
            </a:pathLst>
          </a:custGeom>
          <a:noFill/>
          <a:ln w="12700" cap="rnd">
            <a:solidFill>
              <a:schemeClr val="tx2"/>
            </a:solidFill>
            <a:round/>
            <a:headEnd/>
            <a:tailEnd/>
          </a:ln>
        </p:spPr>
        <p:txBody>
          <a:bodyPr/>
          <a:lstStyle/>
          <a:p>
            <a:endParaRPr lang="en-US"/>
          </a:p>
        </p:txBody>
      </p:sp>
      <p:sp>
        <p:nvSpPr>
          <p:cNvPr id="39965" name="Line 35"/>
          <p:cNvSpPr>
            <a:spLocks noChangeShapeType="1"/>
          </p:cNvSpPr>
          <p:nvPr/>
        </p:nvSpPr>
        <p:spPr bwMode="auto">
          <a:xfrm>
            <a:off x="2743200" y="3657600"/>
            <a:ext cx="317341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39966" name="Freeform 38"/>
          <p:cNvSpPr>
            <a:spLocks/>
          </p:cNvSpPr>
          <p:nvPr/>
        </p:nvSpPr>
        <p:spPr bwMode="auto">
          <a:xfrm>
            <a:off x="5486400" y="3657600"/>
            <a:ext cx="931863" cy="1741488"/>
          </a:xfrm>
          <a:custGeom>
            <a:avLst/>
            <a:gdLst>
              <a:gd name="T0" fmla="*/ 0 w 735"/>
              <a:gd name="T1" fmla="*/ 1739901 h 1097"/>
              <a:gd name="T2" fmla="*/ 930595 w 735"/>
              <a:gd name="T3" fmla="*/ 1739901 h 1097"/>
              <a:gd name="T4" fmla="*/ 930595 w 735"/>
              <a:gd name="T5" fmla="*/ 0 h 1097"/>
              <a:gd name="T6" fmla="*/ 0 w 735"/>
              <a:gd name="T7" fmla="*/ 0 h 1097"/>
              <a:gd name="T8" fmla="*/ 0 w 735"/>
              <a:gd name="T9" fmla="*/ 1739901 h 1097"/>
              <a:gd name="T10" fmla="*/ 0 60000 65536"/>
              <a:gd name="T11" fmla="*/ 0 60000 65536"/>
              <a:gd name="T12" fmla="*/ 0 60000 65536"/>
              <a:gd name="T13" fmla="*/ 0 60000 65536"/>
              <a:gd name="T14" fmla="*/ 0 60000 65536"/>
              <a:gd name="T15" fmla="*/ 0 w 735"/>
              <a:gd name="T16" fmla="*/ 0 h 1097"/>
              <a:gd name="T17" fmla="*/ 735 w 735"/>
              <a:gd name="T18" fmla="*/ 1097 h 1097"/>
            </a:gdLst>
            <a:ahLst/>
            <a:cxnLst>
              <a:cxn ang="T10">
                <a:pos x="T0" y="T1"/>
              </a:cxn>
              <a:cxn ang="T11">
                <a:pos x="T2" y="T3"/>
              </a:cxn>
              <a:cxn ang="T12">
                <a:pos x="T4" y="T5"/>
              </a:cxn>
              <a:cxn ang="T13">
                <a:pos x="T6" y="T7"/>
              </a:cxn>
              <a:cxn ang="T14">
                <a:pos x="T8" y="T9"/>
              </a:cxn>
            </a:cxnLst>
            <a:rect l="T15" t="T16" r="T17" b="T18"/>
            <a:pathLst>
              <a:path w="735" h="1097">
                <a:moveTo>
                  <a:pt x="0" y="1096"/>
                </a:moveTo>
                <a:lnTo>
                  <a:pt x="734" y="1096"/>
                </a:lnTo>
                <a:lnTo>
                  <a:pt x="734" y="0"/>
                </a:lnTo>
                <a:lnTo>
                  <a:pt x="0" y="0"/>
                </a:lnTo>
                <a:lnTo>
                  <a:pt x="0" y="1096"/>
                </a:lnTo>
              </a:path>
            </a:pathLst>
          </a:custGeom>
          <a:solidFill>
            <a:srgbClr val="FFFFFF"/>
          </a:solidFill>
          <a:ln w="12700" cap="rnd">
            <a:solidFill>
              <a:schemeClr val="tx2"/>
            </a:solidFill>
            <a:round/>
            <a:headEnd/>
            <a:tailEnd/>
          </a:ln>
        </p:spPr>
        <p:txBody>
          <a:bodyPr/>
          <a:lstStyle/>
          <a:p>
            <a:endParaRPr lang="en-US"/>
          </a:p>
        </p:txBody>
      </p:sp>
      <p:sp>
        <p:nvSpPr>
          <p:cNvPr id="39967" name="Rectangle 39"/>
          <p:cNvSpPr>
            <a:spLocks noChangeArrowheads="1"/>
          </p:cNvSpPr>
          <p:nvPr/>
        </p:nvSpPr>
        <p:spPr bwMode="auto">
          <a:xfrm>
            <a:off x="5410200" y="4038600"/>
            <a:ext cx="1103313" cy="352425"/>
          </a:xfrm>
          <a:prstGeom prst="rect">
            <a:avLst/>
          </a:prstGeom>
          <a:noFill/>
          <a:ln w="9525">
            <a:noFill/>
            <a:miter lim="800000"/>
            <a:headEnd/>
            <a:tailEnd/>
          </a:ln>
        </p:spPr>
        <p:txBody>
          <a:bodyPr wrap="none" lIns="111125" tIns="53975" rIns="111125" bIns="53975">
            <a:spAutoFit/>
          </a:bodyPr>
          <a:lstStyle/>
          <a:p>
            <a:pPr algn="l" defTabSz="1320800"/>
            <a:r>
              <a:rPr lang="en-US" sz="1600">
                <a:solidFill>
                  <a:schemeClr val="tx2"/>
                </a:solidFill>
              </a:rPr>
              <a:t>Switches</a:t>
            </a:r>
          </a:p>
        </p:txBody>
      </p:sp>
      <p:sp>
        <p:nvSpPr>
          <p:cNvPr id="39968" name="Line 40"/>
          <p:cNvSpPr>
            <a:spLocks noChangeShapeType="1"/>
          </p:cNvSpPr>
          <p:nvPr/>
        </p:nvSpPr>
        <p:spPr bwMode="auto">
          <a:xfrm>
            <a:off x="2743200" y="2971800"/>
            <a:ext cx="3733800" cy="0"/>
          </a:xfrm>
          <a:prstGeom prst="line">
            <a:avLst/>
          </a:prstGeom>
          <a:noFill/>
          <a:ln w="12700">
            <a:solidFill>
              <a:schemeClr val="tx2"/>
            </a:solidFill>
            <a:round/>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52462" y="312738"/>
            <a:ext cx="8796338" cy="383503"/>
          </a:xfrm>
          <a:noFill/>
        </p:spPr>
        <p:txBody>
          <a:bodyPr/>
          <a:lstStyle/>
          <a:p>
            <a:r>
              <a:rPr lang="en-US" sz="2800" dirty="0" smtClean="0">
                <a:solidFill>
                  <a:schemeClr val="tx1"/>
                </a:solidFill>
              </a:rPr>
              <a:t>Modems (Wireless, Wireline, Cable, etc.)</a:t>
            </a:r>
          </a:p>
        </p:txBody>
      </p:sp>
      <p:graphicFrame>
        <p:nvGraphicFramePr>
          <p:cNvPr id="5122" name="Object 5">
            <a:hlinkClick r:id="" action="ppaction://ole?verb=0"/>
          </p:cNvPr>
          <p:cNvGraphicFramePr>
            <a:graphicFrameLocks/>
          </p:cNvGraphicFramePr>
          <p:nvPr/>
        </p:nvGraphicFramePr>
        <p:xfrm>
          <a:off x="652463" y="3048000"/>
          <a:ext cx="1647825" cy="820738"/>
        </p:xfrm>
        <a:graphic>
          <a:graphicData uri="http://schemas.openxmlformats.org/presentationml/2006/ole">
            <mc:AlternateContent xmlns:mc="http://schemas.openxmlformats.org/markup-compatibility/2006">
              <mc:Choice xmlns:v="urn:schemas-microsoft-com:vml" Requires="v">
                <p:oleObj spid="_x0000_s5399" name="Clip" r:id="rId4" imgW="1647720" imgH="820440" progId="">
                  <p:embed/>
                </p:oleObj>
              </mc:Choice>
              <mc:Fallback>
                <p:oleObj name="Clip" r:id="rId4" imgW="1647720" imgH="820440" progId="">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3" y="3048000"/>
                        <a:ext cx="1647825"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24" name="Group 13"/>
          <p:cNvGrpSpPr>
            <a:grpSpLocks/>
          </p:cNvGrpSpPr>
          <p:nvPr/>
        </p:nvGrpSpPr>
        <p:grpSpPr bwMode="auto">
          <a:xfrm>
            <a:off x="2922588" y="3363913"/>
            <a:ext cx="1992312" cy="1149350"/>
            <a:chOff x="1841" y="2119"/>
            <a:chExt cx="1255" cy="724"/>
          </a:xfrm>
        </p:grpSpPr>
        <p:sp>
          <p:nvSpPr>
            <p:cNvPr id="5298" name="Oval 6"/>
            <p:cNvSpPr>
              <a:spLocks noChangeArrowheads="1"/>
            </p:cNvSpPr>
            <p:nvPr/>
          </p:nvSpPr>
          <p:spPr bwMode="auto">
            <a:xfrm>
              <a:off x="1841" y="2156"/>
              <a:ext cx="701" cy="469"/>
            </a:xfrm>
            <a:prstGeom prst="ellipse">
              <a:avLst/>
            </a:prstGeom>
            <a:solidFill>
              <a:schemeClr val="bg2"/>
            </a:solidFill>
            <a:ln w="12700">
              <a:solidFill>
                <a:schemeClr val="bg1"/>
              </a:solidFill>
              <a:round/>
              <a:headEnd/>
              <a:tailEnd/>
            </a:ln>
          </p:spPr>
          <p:txBody>
            <a:bodyPr wrap="none" anchor="ctr"/>
            <a:lstStyle/>
            <a:p>
              <a:endParaRPr lang="en-US"/>
            </a:p>
          </p:txBody>
        </p:sp>
        <p:sp>
          <p:nvSpPr>
            <p:cNvPr id="5299" name="Oval 7"/>
            <p:cNvSpPr>
              <a:spLocks noChangeArrowheads="1"/>
            </p:cNvSpPr>
            <p:nvPr/>
          </p:nvSpPr>
          <p:spPr bwMode="auto">
            <a:xfrm>
              <a:off x="2215" y="2119"/>
              <a:ext cx="701" cy="471"/>
            </a:xfrm>
            <a:prstGeom prst="ellipse">
              <a:avLst/>
            </a:prstGeom>
            <a:solidFill>
              <a:schemeClr val="bg2"/>
            </a:solidFill>
            <a:ln w="12700">
              <a:solidFill>
                <a:schemeClr val="bg1"/>
              </a:solidFill>
              <a:round/>
              <a:headEnd/>
              <a:tailEnd/>
            </a:ln>
          </p:spPr>
          <p:txBody>
            <a:bodyPr wrap="none" anchor="ctr"/>
            <a:lstStyle/>
            <a:p>
              <a:endParaRPr lang="en-US"/>
            </a:p>
          </p:txBody>
        </p:sp>
        <p:sp>
          <p:nvSpPr>
            <p:cNvPr id="5300" name="Oval 8"/>
            <p:cNvSpPr>
              <a:spLocks noChangeArrowheads="1"/>
            </p:cNvSpPr>
            <p:nvPr/>
          </p:nvSpPr>
          <p:spPr bwMode="auto">
            <a:xfrm>
              <a:off x="1885" y="2337"/>
              <a:ext cx="706" cy="469"/>
            </a:xfrm>
            <a:prstGeom prst="ellipse">
              <a:avLst/>
            </a:prstGeom>
            <a:solidFill>
              <a:schemeClr val="bg2"/>
            </a:solidFill>
            <a:ln w="12700">
              <a:solidFill>
                <a:schemeClr val="bg1"/>
              </a:solidFill>
              <a:round/>
              <a:headEnd/>
              <a:tailEnd/>
            </a:ln>
          </p:spPr>
          <p:txBody>
            <a:bodyPr wrap="none" anchor="ctr"/>
            <a:lstStyle/>
            <a:p>
              <a:endParaRPr lang="en-US"/>
            </a:p>
          </p:txBody>
        </p:sp>
        <p:sp>
          <p:nvSpPr>
            <p:cNvPr id="5301" name="Oval 9"/>
            <p:cNvSpPr>
              <a:spLocks noChangeArrowheads="1"/>
            </p:cNvSpPr>
            <p:nvPr/>
          </p:nvSpPr>
          <p:spPr bwMode="auto">
            <a:xfrm>
              <a:off x="2395" y="2374"/>
              <a:ext cx="701" cy="469"/>
            </a:xfrm>
            <a:prstGeom prst="ellipse">
              <a:avLst/>
            </a:prstGeom>
            <a:solidFill>
              <a:schemeClr val="bg2"/>
            </a:solidFill>
            <a:ln w="12700">
              <a:solidFill>
                <a:schemeClr val="bg1"/>
              </a:solidFill>
              <a:round/>
              <a:headEnd/>
              <a:tailEnd/>
            </a:ln>
          </p:spPr>
          <p:txBody>
            <a:bodyPr wrap="none" anchor="ctr"/>
            <a:lstStyle/>
            <a:p>
              <a:endParaRPr lang="en-US"/>
            </a:p>
          </p:txBody>
        </p:sp>
        <p:sp>
          <p:nvSpPr>
            <p:cNvPr id="5302" name="Oval 10"/>
            <p:cNvSpPr>
              <a:spLocks noChangeArrowheads="1"/>
            </p:cNvSpPr>
            <p:nvPr/>
          </p:nvSpPr>
          <p:spPr bwMode="auto">
            <a:xfrm>
              <a:off x="2034" y="2243"/>
              <a:ext cx="772" cy="480"/>
            </a:xfrm>
            <a:prstGeom prst="ellipse">
              <a:avLst/>
            </a:prstGeom>
            <a:solidFill>
              <a:schemeClr val="bg2"/>
            </a:solidFill>
            <a:ln w="9525">
              <a:noFill/>
              <a:round/>
              <a:headEnd/>
              <a:tailEnd/>
            </a:ln>
          </p:spPr>
          <p:txBody>
            <a:bodyPr wrap="none" anchor="ctr"/>
            <a:lstStyle/>
            <a:p>
              <a:endParaRPr lang="en-US"/>
            </a:p>
          </p:txBody>
        </p:sp>
        <p:sp>
          <p:nvSpPr>
            <p:cNvPr id="5303" name="Rectangle 11"/>
            <p:cNvSpPr>
              <a:spLocks noChangeArrowheads="1"/>
            </p:cNvSpPr>
            <p:nvPr/>
          </p:nvSpPr>
          <p:spPr bwMode="auto">
            <a:xfrm>
              <a:off x="1980" y="2244"/>
              <a:ext cx="894" cy="451"/>
            </a:xfrm>
            <a:prstGeom prst="rect">
              <a:avLst/>
            </a:prstGeom>
            <a:solidFill>
              <a:schemeClr val="bg2"/>
            </a:solidFill>
            <a:ln w="9525">
              <a:noFill/>
              <a:miter lim="800000"/>
              <a:headEnd/>
              <a:tailEnd/>
            </a:ln>
          </p:spPr>
          <p:txBody>
            <a:bodyPr wrap="none" anchor="ctr"/>
            <a:lstStyle/>
            <a:p>
              <a:endParaRPr lang="en-US"/>
            </a:p>
          </p:txBody>
        </p:sp>
        <p:sp>
          <p:nvSpPr>
            <p:cNvPr id="5304" name="Rectangle 12"/>
            <p:cNvSpPr>
              <a:spLocks noChangeArrowheads="1"/>
            </p:cNvSpPr>
            <p:nvPr/>
          </p:nvSpPr>
          <p:spPr bwMode="auto">
            <a:xfrm>
              <a:off x="1953" y="2336"/>
              <a:ext cx="879" cy="473"/>
            </a:xfrm>
            <a:prstGeom prst="rect">
              <a:avLst/>
            </a:prstGeom>
            <a:solidFill>
              <a:schemeClr val="bg2"/>
            </a:solidFill>
            <a:ln w="9525">
              <a:noFill/>
              <a:miter lim="800000"/>
              <a:headEnd/>
              <a:tailEnd/>
            </a:ln>
          </p:spPr>
          <p:txBody>
            <a:bodyPr lIns="90488" tIns="44450" rIns="90488" bIns="44450">
              <a:spAutoFit/>
            </a:bodyPr>
            <a:lstStyle/>
            <a:p>
              <a:pPr>
                <a:lnSpc>
                  <a:spcPct val="90000"/>
                </a:lnSpc>
              </a:pPr>
              <a:r>
                <a:rPr lang="en-US" sz="1600" dirty="0" err="1">
                  <a:solidFill>
                    <a:schemeClr val="tx2"/>
                  </a:solidFill>
                </a:rPr>
                <a:t>WireLine</a:t>
              </a:r>
              <a:endParaRPr lang="en-US" sz="1600" dirty="0">
                <a:solidFill>
                  <a:schemeClr val="tx2"/>
                </a:solidFill>
              </a:endParaRPr>
            </a:p>
            <a:p>
              <a:pPr>
                <a:lnSpc>
                  <a:spcPct val="90000"/>
                </a:lnSpc>
              </a:pPr>
              <a:r>
                <a:rPr lang="en-US" sz="1600" dirty="0">
                  <a:solidFill>
                    <a:schemeClr val="tx2"/>
                  </a:solidFill>
                </a:rPr>
                <a:t>Telco/ Carrier</a:t>
              </a:r>
            </a:p>
          </p:txBody>
        </p:sp>
      </p:grpSp>
      <p:sp>
        <p:nvSpPr>
          <p:cNvPr id="5125" name="Oval 14"/>
          <p:cNvSpPr>
            <a:spLocks noChangeArrowheads="1"/>
          </p:cNvSpPr>
          <p:nvPr/>
        </p:nvSpPr>
        <p:spPr bwMode="auto">
          <a:xfrm>
            <a:off x="3789363" y="2278063"/>
            <a:ext cx="857250" cy="257175"/>
          </a:xfrm>
          <a:prstGeom prst="ellipse">
            <a:avLst/>
          </a:prstGeom>
          <a:solidFill>
            <a:schemeClr val="folHlink"/>
          </a:solidFill>
          <a:ln w="12700">
            <a:solidFill>
              <a:schemeClr val="bg1"/>
            </a:solidFill>
            <a:round/>
            <a:headEnd/>
            <a:tailEnd/>
          </a:ln>
        </p:spPr>
        <p:txBody>
          <a:bodyPr wrap="none" anchor="ctr"/>
          <a:lstStyle/>
          <a:p>
            <a:endParaRPr lang="en-US"/>
          </a:p>
        </p:txBody>
      </p:sp>
      <p:sp>
        <p:nvSpPr>
          <p:cNvPr id="5126" name="Oval 15"/>
          <p:cNvSpPr>
            <a:spLocks noChangeArrowheads="1"/>
          </p:cNvSpPr>
          <p:nvPr/>
        </p:nvSpPr>
        <p:spPr bwMode="auto">
          <a:xfrm>
            <a:off x="3567113" y="2301875"/>
            <a:ext cx="685800" cy="434975"/>
          </a:xfrm>
          <a:prstGeom prst="ellipse">
            <a:avLst/>
          </a:prstGeom>
          <a:solidFill>
            <a:schemeClr val="bg2"/>
          </a:solidFill>
          <a:ln w="12700">
            <a:solidFill>
              <a:schemeClr val="bg1"/>
            </a:solidFill>
            <a:round/>
            <a:headEnd/>
            <a:tailEnd/>
          </a:ln>
        </p:spPr>
        <p:txBody>
          <a:bodyPr wrap="none" anchor="ctr"/>
          <a:lstStyle/>
          <a:p>
            <a:endParaRPr lang="en-US"/>
          </a:p>
        </p:txBody>
      </p:sp>
      <p:sp>
        <p:nvSpPr>
          <p:cNvPr id="5127" name="Oval 16"/>
          <p:cNvSpPr>
            <a:spLocks noChangeArrowheads="1"/>
          </p:cNvSpPr>
          <p:nvPr/>
        </p:nvSpPr>
        <p:spPr bwMode="auto">
          <a:xfrm>
            <a:off x="4011613" y="2336800"/>
            <a:ext cx="850900" cy="434975"/>
          </a:xfrm>
          <a:prstGeom prst="ellipse">
            <a:avLst/>
          </a:prstGeom>
          <a:solidFill>
            <a:schemeClr val="bg2"/>
          </a:solidFill>
          <a:ln w="12700">
            <a:solidFill>
              <a:schemeClr val="bg1"/>
            </a:solidFill>
            <a:round/>
            <a:headEnd/>
            <a:tailEnd/>
          </a:ln>
        </p:spPr>
        <p:txBody>
          <a:bodyPr wrap="none" anchor="ctr"/>
          <a:lstStyle/>
          <a:p>
            <a:endParaRPr lang="en-US"/>
          </a:p>
        </p:txBody>
      </p:sp>
      <p:sp>
        <p:nvSpPr>
          <p:cNvPr id="5128" name="Oval 17"/>
          <p:cNvSpPr>
            <a:spLocks noChangeArrowheads="1"/>
          </p:cNvSpPr>
          <p:nvPr/>
        </p:nvSpPr>
        <p:spPr bwMode="auto">
          <a:xfrm>
            <a:off x="3570288" y="2211388"/>
            <a:ext cx="944562" cy="450850"/>
          </a:xfrm>
          <a:prstGeom prst="ellipse">
            <a:avLst/>
          </a:prstGeom>
          <a:solidFill>
            <a:schemeClr val="bg2"/>
          </a:solidFill>
          <a:ln w="9525">
            <a:noFill/>
            <a:round/>
            <a:headEnd/>
            <a:tailEnd/>
          </a:ln>
        </p:spPr>
        <p:txBody>
          <a:bodyPr wrap="none" anchor="ctr"/>
          <a:lstStyle/>
          <a:p>
            <a:endParaRPr lang="en-US"/>
          </a:p>
        </p:txBody>
      </p:sp>
      <p:sp>
        <p:nvSpPr>
          <p:cNvPr id="5129" name="Rectangle 18"/>
          <p:cNvSpPr>
            <a:spLocks noChangeArrowheads="1"/>
          </p:cNvSpPr>
          <p:nvPr/>
        </p:nvSpPr>
        <p:spPr bwMode="auto">
          <a:xfrm>
            <a:off x="3506788" y="2319338"/>
            <a:ext cx="917575" cy="314325"/>
          </a:xfrm>
          <a:prstGeom prst="rect">
            <a:avLst/>
          </a:prstGeom>
          <a:solidFill>
            <a:schemeClr val="folHlink"/>
          </a:solidFill>
          <a:ln w="9525">
            <a:noFill/>
            <a:miter lim="800000"/>
            <a:headEnd/>
            <a:tailEnd/>
          </a:ln>
        </p:spPr>
        <p:txBody>
          <a:bodyPr wrap="none" anchor="ctr"/>
          <a:lstStyle/>
          <a:p>
            <a:endParaRPr lang="en-US"/>
          </a:p>
        </p:txBody>
      </p:sp>
      <p:sp>
        <p:nvSpPr>
          <p:cNvPr id="5130" name="Rectangle 19"/>
          <p:cNvSpPr>
            <a:spLocks noChangeArrowheads="1"/>
          </p:cNvSpPr>
          <p:nvPr/>
        </p:nvSpPr>
        <p:spPr bwMode="auto">
          <a:xfrm>
            <a:off x="3668713" y="2286000"/>
            <a:ext cx="901700" cy="431800"/>
          </a:xfrm>
          <a:prstGeom prst="rect">
            <a:avLst/>
          </a:prstGeom>
          <a:solidFill>
            <a:schemeClr val="bg2"/>
          </a:solidFill>
          <a:ln w="9525">
            <a:noFill/>
            <a:miter lim="800000"/>
            <a:headEnd/>
            <a:tailEnd/>
          </a:ln>
        </p:spPr>
        <p:txBody>
          <a:bodyPr lIns="73025" tIns="36512" rIns="73025" bIns="36512">
            <a:spAutoFit/>
          </a:bodyPr>
          <a:lstStyle/>
          <a:p>
            <a:pPr defTabSz="585788">
              <a:lnSpc>
                <a:spcPct val="90000"/>
              </a:lnSpc>
            </a:pPr>
            <a:r>
              <a:rPr lang="en-US" sz="1300">
                <a:solidFill>
                  <a:schemeClr val="tx2"/>
                </a:solidFill>
              </a:rPr>
              <a:t>Wireless Provider</a:t>
            </a:r>
          </a:p>
        </p:txBody>
      </p:sp>
      <p:pic>
        <p:nvPicPr>
          <p:cNvPr id="5131" name="Picture 20"/>
          <p:cNvPicPr>
            <a:picLocks noChangeArrowheads="1"/>
          </p:cNvPicPr>
          <p:nvPr/>
        </p:nvPicPr>
        <p:blipFill>
          <a:blip r:embed="rId6" cstate="print"/>
          <a:srcRect/>
          <a:stretch>
            <a:fillRect/>
          </a:stretch>
        </p:blipFill>
        <p:spPr bwMode="auto">
          <a:xfrm>
            <a:off x="677863" y="1828800"/>
            <a:ext cx="1601787" cy="806450"/>
          </a:xfrm>
          <a:prstGeom prst="rect">
            <a:avLst/>
          </a:prstGeom>
          <a:noFill/>
          <a:ln w="9525">
            <a:noFill/>
            <a:miter lim="800000"/>
            <a:headEnd/>
            <a:tailEnd/>
          </a:ln>
        </p:spPr>
      </p:pic>
      <p:grpSp>
        <p:nvGrpSpPr>
          <p:cNvPr id="5132" name="Group 25"/>
          <p:cNvGrpSpPr>
            <a:grpSpLocks/>
          </p:cNvGrpSpPr>
          <p:nvPr/>
        </p:nvGrpSpPr>
        <p:grpSpPr bwMode="auto">
          <a:xfrm>
            <a:off x="3417888" y="2365375"/>
            <a:ext cx="523875" cy="741363"/>
            <a:chOff x="2153" y="1490"/>
            <a:chExt cx="330" cy="467"/>
          </a:xfrm>
        </p:grpSpPr>
        <p:pic>
          <p:nvPicPr>
            <p:cNvPr id="5294" name="Picture 21"/>
            <p:cNvPicPr>
              <a:picLocks noChangeArrowheads="1"/>
            </p:cNvPicPr>
            <p:nvPr/>
          </p:nvPicPr>
          <p:blipFill>
            <a:blip r:embed="rId7" cstate="print"/>
            <a:srcRect/>
            <a:stretch>
              <a:fillRect/>
            </a:stretch>
          </p:blipFill>
          <p:spPr bwMode="auto">
            <a:xfrm>
              <a:off x="2153" y="1490"/>
              <a:ext cx="330" cy="467"/>
            </a:xfrm>
            <a:prstGeom prst="rect">
              <a:avLst/>
            </a:prstGeom>
            <a:noFill/>
            <a:ln w="9525">
              <a:noFill/>
              <a:miter lim="800000"/>
              <a:headEnd/>
              <a:tailEnd/>
            </a:ln>
          </p:spPr>
        </p:pic>
        <p:grpSp>
          <p:nvGrpSpPr>
            <p:cNvPr id="5295" name="Group 24"/>
            <p:cNvGrpSpPr>
              <a:grpSpLocks/>
            </p:cNvGrpSpPr>
            <p:nvPr/>
          </p:nvGrpSpPr>
          <p:grpSpPr bwMode="auto">
            <a:xfrm>
              <a:off x="2185" y="1587"/>
              <a:ext cx="91" cy="28"/>
              <a:chOff x="2185" y="1587"/>
              <a:chExt cx="91" cy="28"/>
            </a:xfrm>
          </p:grpSpPr>
          <p:sp>
            <p:nvSpPr>
              <p:cNvPr id="5296" name="Oval 22"/>
              <p:cNvSpPr>
                <a:spLocks noChangeArrowheads="1"/>
              </p:cNvSpPr>
              <p:nvPr/>
            </p:nvSpPr>
            <p:spPr bwMode="auto">
              <a:xfrm>
                <a:off x="2201" y="1587"/>
                <a:ext cx="75" cy="28"/>
              </a:xfrm>
              <a:prstGeom prst="ellipse">
                <a:avLst/>
              </a:prstGeom>
              <a:gradFill rotWithShape="0">
                <a:gsLst>
                  <a:gs pos="0">
                    <a:srgbClr val="FFFFFF"/>
                  </a:gs>
                  <a:gs pos="100000">
                    <a:srgbClr val="000000"/>
                  </a:gs>
                </a:gsLst>
                <a:lin ang="5400000" scaled="1"/>
              </a:gradFill>
              <a:ln w="12700">
                <a:solidFill>
                  <a:schemeClr val="tx1"/>
                </a:solidFill>
                <a:round/>
                <a:headEnd/>
                <a:tailEnd/>
              </a:ln>
            </p:spPr>
            <p:txBody>
              <a:bodyPr wrap="none" anchor="ctr"/>
              <a:lstStyle/>
              <a:p>
                <a:endParaRPr lang="en-US"/>
              </a:p>
            </p:txBody>
          </p:sp>
          <p:sp>
            <p:nvSpPr>
              <p:cNvPr id="5297" name="Oval 23"/>
              <p:cNvSpPr>
                <a:spLocks noChangeArrowheads="1"/>
              </p:cNvSpPr>
              <p:nvPr/>
            </p:nvSpPr>
            <p:spPr bwMode="auto">
              <a:xfrm>
                <a:off x="2185" y="1587"/>
                <a:ext cx="75" cy="28"/>
              </a:xfrm>
              <a:prstGeom prst="ellipse">
                <a:avLst/>
              </a:prstGeom>
              <a:gradFill rotWithShape="0">
                <a:gsLst>
                  <a:gs pos="0">
                    <a:srgbClr val="FFFFFF"/>
                  </a:gs>
                  <a:gs pos="100000">
                    <a:srgbClr val="000000"/>
                  </a:gs>
                </a:gsLst>
                <a:lin ang="5400000" scaled="1"/>
              </a:gradFill>
              <a:ln w="12700">
                <a:solidFill>
                  <a:schemeClr val="tx1"/>
                </a:solidFill>
                <a:round/>
                <a:headEnd/>
                <a:tailEnd/>
              </a:ln>
            </p:spPr>
            <p:txBody>
              <a:bodyPr wrap="none" anchor="ctr"/>
              <a:lstStyle/>
              <a:p>
                <a:endParaRPr lang="en-US"/>
              </a:p>
            </p:txBody>
          </p:sp>
        </p:grpSp>
      </p:grpSp>
      <p:grpSp>
        <p:nvGrpSpPr>
          <p:cNvPr id="5133" name="Group 28"/>
          <p:cNvGrpSpPr>
            <a:grpSpLocks/>
          </p:cNvGrpSpPr>
          <p:nvPr/>
        </p:nvGrpSpPr>
        <p:grpSpPr bwMode="auto">
          <a:xfrm>
            <a:off x="2011363" y="2133600"/>
            <a:ext cx="1276350" cy="249238"/>
            <a:chOff x="1267" y="1344"/>
            <a:chExt cx="803" cy="157"/>
          </a:xfrm>
        </p:grpSpPr>
        <p:sp>
          <p:nvSpPr>
            <p:cNvPr id="5292" name="Freeform 26"/>
            <p:cNvSpPr>
              <a:spLocks/>
            </p:cNvSpPr>
            <p:nvPr/>
          </p:nvSpPr>
          <p:spPr bwMode="auto">
            <a:xfrm>
              <a:off x="1267" y="1344"/>
              <a:ext cx="803" cy="157"/>
            </a:xfrm>
            <a:custGeom>
              <a:avLst/>
              <a:gdLst>
                <a:gd name="T0" fmla="*/ 17 w 803"/>
                <a:gd name="T1" fmla="*/ 3 h 157"/>
                <a:gd name="T2" fmla="*/ 802 w 803"/>
                <a:gd name="T3" fmla="*/ 156 h 157"/>
                <a:gd name="T4" fmla="*/ 407 w 803"/>
                <a:gd name="T5" fmla="*/ 64 h 157"/>
                <a:gd name="T6" fmla="*/ 407 w 803"/>
                <a:gd name="T7" fmla="*/ 103 h 157"/>
                <a:gd name="T8" fmla="*/ 0 w 803"/>
                <a:gd name="T9" fmla="*/ 0 h 157"/>
                <a:gd name="T10" fmla="*/ 17 w 803"/>
                <a:gd name="T11" fmla="*/ 3 h 157"/>
                <a:gd name="T12" fmla="*/ 0 60000 65536"/>
                <a:gd name="T13" fmla="*/ 0 60000 65536"/>
                <a:gd name="T14" fmla="*/ 0 60000 65536"/>
                <a:gd name="T15" fmla="*/ 0 60000 65536"/>
                <a:gd name="T16" fmla="*/ 0 60000 65536"/>
                <a:gd name="T17" fmla="*/ 0 60000 65536"/>
                <a:gd name="T18" fmla="*/ 0 w 803"/>
                <a:gd name="T19" fmla="*/ 0 h 157"/>
                <a:gd name="T20" fmla="*/ 803 w 803"/>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803" h="157">
                  <a:moveTo>
                    <a:pt x="17" y="3"/>
                  </a:moveTo>
                  <a:lnTo>
                    <a:pt x="802" y="156"/>
                  </a:lnTo>
                  <a:lnTo>
                    <a:pt x="407" y="64"/>
                  </a:lnTo>
                  <a:lnTo>
                    <a:pt x="407" y="103"/>
                  </a:lnTo>
                  <a:lnTo>
                    <a:pt x="0" y="0"/>
                  </a:lnTo>
                  <a:lnTo>
                    <a:pt x="17" y="3"/>
                  </a:lnTo>
                </a:path>
              </a:pathLst>
            </a:custGeom>
            <a:solidFill>
              <a:schemeClr val="accent1"/>
            </a:solidFill>
            <a:ln w="12700" cap="rnd">
              <a:solidFill>
                <a:schemeClr val="accent1"/>
              </a:solidFill>
              <a:round/>
              <a:headEnd type="none" w="sm" len="sm"/>
              <a:tailEnd type="none" w="sm" len="sm"/>
            </a:ln>
          </p:spPr>
          <p:txBody>
            <a:bodyPr/>
            <a:lstStyle/>
            <a:p>
              <a:endParaRPr lang="en-US"/>
            </a:p>
          </p:txBody>
        </p:sp>
        <p:sp>
          <p:nvSpPr>
            <p:cNvPr id="5293" name="Freeform 27"/>
            <p:cNvSpPr>
              <a:spLocks/>
            </p:cNvSpPr>
            <p:nvPr/>
          </p:nvSpPr>
          <p:spPr bwMode="auto">
            <a:xfrm>
              <a:off x="1267" y="1344"/>
              <a:ext cx="803" cy="157"/>
            </a:xfrm>
            <a:custGeom>
              <a:avLst/>
              <a:gdLst>
                <a:gd name="T0" fmla="*/ 17 w 803"/>
                <a:gd name="T1" fmla="*/ 3 h 157"/>
                <a:gd name="T2" fmla="*/ 802 w 803"/>
                <a:gd name="T3" fmla="*/ 156 h 157"/>
                <a:gd name="T4" fmla="*/ 407 w 803"/>
                <a:gd name="T5" fmla="*/ 64 h 157"/>
                <a:gd name="T6" fmla="*/ 407 w 803"/>
                <a:gd name="T7" fmla="*/ 103 h 157"/>
                <a:gd name="T8" fmla="*/ 0 w 803"/>
                <a:gd name="T9" fmla="*/ 0 h 157"/>
                <a:gd name="T10" fmla="*/ 0 60000 65536"/>
                <a:gd name="T11" fmla="*/ 0 60000 65536"/>
                <a:gd name="T12" fmla="*/ 0 60000 65536"/>
                <a:gd name="T13" fmla="*/ 0 60000 65536"/>
                <a:gd name="T14" fmla="*/ 0 60000 65536"/>
                <a:gd name="T15" fmla="*/ 0 w 803"/>
                <a:gd name="T16" fmla="*/ 0 h 157"/>
                <a:gd name="T17" fmla="*/ 803 w 803"/>
                <a:gd name="T18" fmla="*/ 157 h 157"/>
              </a:gdLst>
              <a:ahLst/>
              <a:cxnLst>
                <a:cxn ang="T10">
                  <a:pos x="T0" y="T1"/>
                </a:cxn>
                <a:cxn ang="T11">
                  <a:pos x="T2" y="T3"/>
                </a:cxn>
                <a:cxn ang="T12">
                  <a:pos x="T4" y="T5"/>
                </a:cxn>
                <a:cxn ang="T13">
                  <a:pos x="T6" y="T7"/>
                </a:cxn>
                <a:cxn ang="T14">
                  <a:pos x="T8" y="T9"/>
                </a:cxn>
              </a:cxnLst>
              <a:rect l="T15" t="T16" r="T17" b="T18"/>
              <a:pathLst>
                <a:path w="803" h="157">
                  <a:moveTo>
                    <a:pt x="17" y="3"/>
                  </a:moveTo>
                  <a:lnTo>
                    <a:pt x="802" y="156"/>
                  </a:lnTo>
                  <a:lnTo>
                    <a:pt x="407" y="64"/>
                  </a:lnTo>
                  <a:lnTo>
                    <a:pt x="407" y="103"/>
                  </a:lnTo>
                  <a:lnTo>
                    <a:pt x="0" y="0"/>
                  </a:lnTo>
                </a:path>
              </a:pathLst>
            </a:custGeom>
            <a:solidFill>
              <a:schemeClr val="accent1"/>
            </a:solidFill>
            <a:ln w="12700" cap="rnd">
              <a:solidFill>
                <a:schemeClr val="accent1"/>
              </a:solidFill>
              <a:round/>
              <a:headEnd type="none" w="sm" len="sm"/>
              <a:tailEnd type="none" w="sm" len="sm"/>
            </a:ln>
          </p:spPr>
          <p:txBody>
            <a:bodyPr/>
            <a:lstStyle/>
            <a:p>
              <a:endParaRPr lang="en-US"/>
            </a:p>
          </p:txBody>
        </p:sp>
      </p:grpSp>
      <p:grpSp>
        <p:nvGrpSpPr>
          <p:cNvPr id="5134" name="Group 31"/>
          <p:cNvGrpSpPr>
            <a:grpSpLocks/>
          </p:cNvGrpSpPr>
          <p:nvPr/>
        </p:nvGrpSpPr>
        <p:grpSpPr bwMode="auto">
          <a:xfrm>
            <a:off x="2051050" y="2444750"/>
            <a:ext cx="1198563" cy="469900"/>
            <a:chOff x="1292" y="1540"/>
            <a:chExt cx="755" cy="296"/>
          </a:xfrm>
        </p:grpSpPr>
        <p:sp>
          <p:nvSpPr>
            <p:cNvPr id="5290" name="Freeform 29"/>
            <p:cNvSpPr>
              <a:spLocks/>
            </p:cNvSpPr>
            <p:nvPr/>
          </p:nvSpPr>
          <p:spPr bwMode="auto">
            <a:xfrm>
              <a:off x="1292" y="1540"/>
              <a:ext cx="755" cy="296"/>
            </a:xfrm>
            <a:custGeom>
              <a:avLst/>
              <a:gdLst>
                <a:gd name="T0" fmla="*/ 16 w 755"/>
                <a:gd name="T1" fmla="*/ 289 h 296"/>
                <a:gd name="T2" fmla="*/ 754 w 755"/>
                <a:gd name="T3" fmla="*/ 0 h 296"/>
                <a:gd name="T4" fmla="*/ 383 w 755"/>
                <a:gd name="T5" fmla="*/ 174 h 296"/>
                <a:gd name="T6" fmla="*/ 383 w 755"/>
                <a:gd name="T7" fmla="*/ 100 h 296"/>
                <a:gd name="T8" fmla="*/ 0 w 755"/>
                <a:gd name="T9" fmla="*/ 295 h 296"/>
                <a:gd name="T10" fmla="*/ 16 w 755"/>
                <a:gd name="T11" fmla="*/ 289 h 296"/>
                <a:gd name="T12" fmla="*/ 0 60000 65536"/>
                <a:gd name="T13" fmla="*/ 0 60000 65536"/>
                <a:gd name="T14" fmla="*/ 0 60000 65536"/>
                <a:gd name="T15" fmla="*/ 0 60000 65536"/>
                <a:gd name="T16" fmla="*/ 0 60000 65536"/>
                <a:gd name="T17" fmla="*/ 0 60000 65536"/>
                <a:gd name="T18" fmla="*/ 0 w 755"/>
                <a:gd name="T19" fmla="*/ 0 h 296"/>
                <a:gd name="T20" fmla="*/ 755 w 755"/>
                <a:gd name="T21" fmla="*/ 296 h 296"/>
              </a:gdLst>
              <a:ahLst/>
              <a:cxnLst>
                <a:cxn ang="T12">
                  <a:pos x="T0" y="T1"/>
                </a:cxn>
                <a:cxn ang="T13">
                  <a:pos x="T2" y="T3"/>
                </a:cxn>
                <a:cxn ang="T14">
                  <a:pos x="T4" y="T5"/>
                </a:cxn>
                <a:cxn ang="T15">
                  <a:pos x="T6" y="T7"/>
                </a:cxn>
                <a:cxn ang="T16">
                  <a:pos x="T8" y="T9"/>
                </a:cxn>
                <a:cxn ang="T17">
                  <a:pos x="T10" y="T11"/>
                </a:cxn>
              </a:cxnLst>
              <a:rect l="T18" t="T19" r="T20" b="T21"/>
              <a:pathLst>
                <a:path w="755" h="296">
                  <a:moveTo>
                    <a:pt x="16" y="289"/>
                  </a:moveTo>
                  <a:lnTo>
                    <a:pt x="754" y="0"/>
                  </a:lnTo>
                  <a:lnTo>
                    <a:pt x="383" y="174"/>
                  </a:lnTo>
                  <a:lnTo>
                    <a:pt x="383" y="100"/>
                  </a:lnTo>
                  <a:lnTo>
                    <a:pt x="0" y="295"/>
                  </a:lnTo>
                  <a:lnTo>
                    <a:pt x="16" y="289"/>
                  </a:lnTo>
                </a:path>
              </a:pathLst>
            </a:custGeom>
            <a:solidFill>
              <a:schemeClr val="accent1"/>
            </a:solidFill>
            <a:ln w="12700" cap="rnd">
              <a:solidFill>
                <a:schemeClr val="accent1"/>
              </a:solidFill>
              <a:round/>
              <a:headEnd type="none" w="sm" len="sm"/>
              <a:tailEnd type="none" w="sm" len="sm"/>
            </a:ln>
          </p:spPr>
          <p:txBody>
            <a:bodyPr/>
            <a:lstStyle/>
            <a:p>
              <a:endParaRPr lang="en-US"/>
            </a:p>
          </p:txBody>
        </p:sp>
        <p:sp>
          <p:nvSpPr>
            <p:cNvPr id="5291" name="Freeform 30"/>
            <p:cNvSpPr>
              <a:spLocks/>
            </p:cNvSpPr>
            <p:nvPr/>
          </p:nvSpPr>
          <p:spPr bwMode="auto">
            <a:xfrm>
              <a:off x="1292" y="1540"/>
              <a:ext cx="755" cy="296"/>
            </a:xfrm>
            <a:custGeom>
              <a:avLst/>
              <a:gdLst>
                <a:gd name="T0" fmla="*/ 16 w 755"/>
                <a:gd name="T1" fmla="*/ 289 h 296"/>
                <a:gd name="T2" fmla="*/ 754 w 755"/>
                <a:gd name="T3" fmla="*/ 0 h 296"/>
                <a:gd name="T4" fmla="*/ 383 w 755"/>
                <a:gd name="T5" fmla="*/ 174 h 296"/>
                <a:gd name="T6" fmla="*/ 383 w 755"/>
                <a:gd name="T7" fmla="*/ 100 h 296"/>
                <a:gd name="T8" fmla="*/ 0 w 755"/>
                <a:gd name="T9" fmla="*/ 295 h 296"/>
                <a:gd name="T10" fmla="*/ 0 60000 65536"/>
                <a:gd name="T11" fmla="*/ 0 60000 65536"/>
                <a:gd name="T12" fmla="*/ 0 60000 65536"/>
                <a:gd name="T13" fmla="*/ 0 60000 65536"/>
                <a:gd name="T14" fmla="*/ 0 60000 65536"/>
                <a:gd name="T15" fmla="*/ 0 w 755"/>
                <a:gd name="T16" fmla="*/ 0 h 296"/>
                <a:gd name="T17" fmla="*/ 755 w 755"/>
                <a:gd name="T18" fmla="*/ 296 h 296"/>
              </a:gdLst>
              <a:ahLst/>
              <a:cxnLst>
                <a:cxn ang="T10">
                  <a:pos x="T0" y="T1"/>
                </a:cxn>
                <a:cxn ang="T11">
                  <a:pos x="T2" y="T3"/>
                </a:cxn>
                <a:cxn ang="T12">
                  <a:pos x="T4" y="T5"/>
                </a:cxn>
                <a:cxn ang="T13">
                  <a:pos x="T6" y="T7"/>
                </a:cxn>
                <a:cxn ang="T14">
                  <a:pos x="T8" y="T9"/>
                </a:cxn>
              </a:cxnLst>
              <a:rect l="T15" t="T16" r="T17" b="T18"/>
              <a:pathLst>
                <a:path w="755" h="296">
                  <a:moveTo>
                    <a:pt x="16" y="289"/>
                  </a:moveTo>
                  <a:lnTo>
                    <a:pt x="754" y="0"/>
                  </a:lnTo>
                  <a:lnTo>
                    <a:pt x="383" y="174"/>
                  </a:lnTo>
                  <a:lnTo>
                    <a:pt x="383" y="100"/>
                  </a:lnTo>
                  <a:lnTo>
                    <a:pt x="0" y="295"/>
                  </a:lnTo>
                </a:path>
              </a:pathLst>
            </a:custGeom>
            <a:solidFill>
              <a:schemeClr val="accent1"/>
            </a:solidFill>
            <a:ln w="12700" cap="rnd">
              <a:solidFill>
                <a:schemeClr val="accent1"/>
              </a:solidFill>
              <a:round/>
              <a:headEnd type="none" w="sm" len="sm"/>
              <a:tailEnd type="none" w="sm" len="sm"/>
            </a:ln>
          </p:spPr>
          <p:txBody>
            <a:bodyPr/>
            <a:lstStyle/>
            <a:p>
              <a:endParaRPr lang="en-US"/>
            </a:p>
          </p:txBody>
        </p:sp>
      </p:grpSp>
      <p:grpSp>
        <p:nvGrpSpPr>
          <p:cNvPr id="5135" name="Group 35"/>
          <p:cNvGrpSpPr>
            <a:grpSpLocks/>
          </p:cNvGrpSpPr>
          <p:nvPr/>
        </p:nvGrpSpPr>
        <p:grpSpPr bwMode="auto">
          <a:xfrm>
            <a:off x="882650" y="2597150"/>
            <a:ext cx="1192213" cy="628650"/>
            <a:chOff x="556" y="1636"/>
            <a:chExt cx="751" cy="396"/>
          </a:xfrm>
        </p:grpSpPr>
        <p:sp>
          <p:nvSpPr>
            <p:cNvPr id="5287" name="Freeform 32"/>
            <p:cNvSpPr>
              <a:spLocks/>
            </p:cNvSpPr>
            <p:nvPr/>
          </p:nvSpPr>
          <p:spPr bwMode="auto">
            <a:xfrm>
              <a:off x="596" y="1757"/>
              <a:ext cx="202" cy="49"/>
            </a:xfrm>
            <a:custGeom>
              <a:avLst/>
              <a:gdLst>
                <a:gd name="T0" fmla="*/ 0 w 202"/>
                <a:gd name="T1" fmla="*/ 30 h 49"/>
                <a:gd name="T2" fmla="*/ 0 w 202"/>
                <a:gd name="T3" fmla="*/ 34 h 49"/>
                <a:gd name="T4" fmla="*/ 2 w 202"/>
                <a:gd name="T5" fmla="*/ 38 h 49"/>
                <a:gd name="T6" fmla="*/ 9 w 202"/>
                <a:gd name="T7" fmla="*/ 40 h 49"/>
                <a:gd name="T8" fmla="*/ 16 w 202"/>
                <a:gd name="T9" fmla="*/ 40 h 49"/>
                <a:gd name="T10" fmla="*/ 23 w 202"/>
                <a:gd name="T11" fmla="*/ 40 h 49"/>
                <a:gd name="T12" fmla="*/ 30 w 202"/>
                <a:gd name="T13" fmla="*/ 40 h 49"/>
                <a:gd name="T14" fmla="*/ 37 w 202"/>
                <a:gd name="T15" fmla="*/ 40 h 49"/>
                <a:gd name="T16" fmla="*/ 48 w 202"/>
                <a:gd name="T17" fmla="*/ 39 h 49"/>
                <a:gd name="T18" fmla="*/ 56 w 202"/>
                <a:gd name="T19" fmla="*/ 38 h 49"/>
                <a:gd name="T20" fmla="*/ 65 w 202"/>
                <a:gd name="T21" fmla="*/ 38 h 49"/>
                <a:gd name="T22" fmla="*/ 72 w 202"/>
                <a:gd name="T23" fmla="*/ 38 h 49"/>
                <a:gd name="T24" fmla="*/ 79 w 202"/>
                <a:gd name="T25" fmla="*/ 36 h 49"/>
                <a:gd name="T26" fmla="*/ 88 w 202"/>
                <a:gd name="T27" fmla="*/ 35 h 49"/>
                <a:gd name="T28" fmla="*/ 95 w 202"/>
                <a:gd name="T29" fmla="*/ 34 h 49"/>
                <a:gd name="T30" fmla="*/ 102 w 202"/>
                <a:gd name="T31" fmla="*/ 34 h 49"/>
                <a:gd name="T32" fmla="*/ 112 w 202"/>
                <a:gd name="T33" fmla="*/ 34 h 49"/>
                <a:gd name="T34" fmla="*/ 120 w 202"/>
                <a:gd name="T35" fmla="*/ 34 h 49"/>
                <a:gd name="T36" fmla="*/ 127 w 202"/>
                <a:gd name="T37" fmla="*/ 33 h 49"/>
                <a:gd name="T38" fmla="*/ 134 w 202"/>
                <a:gd name="T39" fmla="*/ 33 h 49"/>
                <a:gd name="T40" fmla="*/ 144 w 202"/>
                <a:gd name="T41" fmla="*/ 30 h 49"/>
                <a:gd name="T42" fmla="*/ 151 w 202"/>
                <a:gd name="T43" fmla="*/ 30 h 49"/>
                <a:gd name="T44" fmla="*/ 158 w 202"/>
                <a:gd name="T45" fmla="*/ 28 h 49"/>
                <a:gd name="T46" fmla="*/ 161 w 202"/>
                <a:gd name="T47" fmla="*/ 24 h 49"/>
                <a:gd name="T48" fmla="*/ 161 w 202"/>
                <a:gd name="T49" fmla="*/ 19 h 49"/>
                <a:gd name="T50" fmla="*/ 159 w 202"/>
                <a:gd name="T51" fmla="*/ 16 h 49"/>
                <a:gd name="T52" fmla="*/ 156 w 202"/>
                <a:gd name="T53" fmla="*/ 13 h 49"/>
                <a:gd name="T54" fmla="*/ 151 w 202"/>
                <a:gd name="T55" fmla="*/ 9 h 49"/>
                <a:gd name="T56" fmla="*/ 144 w 202"/>
                <a:gd name="T57" fmla="*/ 6 h 49"/>
                <a:gd name="T58" fmla="*/ 137 w 202"/>
                <a:gd name="T59" fmla="*/ 4 h 49"/>
                <a:gd name="T60" fmla="*/ 127 w 202"/>
                <a:gd name="T61" fmla="*/ 1 h 49"/>
                <a:gd name="T62" fmla="*/ 116 w 202"/>
                <a:gd name="T63" fmla="*/ 1 h 49"/>
                <a:gd name="T64" fmla="*/ 107 w 202"/>
                <a:gd name="T65" fmla="*/ 0 h 49"/>
                <a:gd name="T66" fmla="*/ 100 w 202"/>
                <a:gd name="T67" fmla="*/ 1 h 49"/>
                <a:gd name="T68" fmla="*/ 93 w 202"/>
                <a:gd name="T69" fmla="*/ 4 h 49"/>
                <a:gd name="T70" fmla="*/ 89 w 202"/>
                <a:gd name="T71" fmla="*/ 6 h 49"/>
                <a:gd name="T72" fmla="*/ 88 w 202"/>
                <a:gd name="T73" fmla="*/ 9 h 49"/>
                <a:gd name="T74" fmla="*/ 88 w 202"/>
                <a:gd name="T75" fmla="*/ 14 h 49"/>
                <a:gd name="T76" fmla="*/ 91 w 202"/>
                <a:gd name="T77" fmla="*/ 16 h 49"/>
                <a:gd name="T78" fmla="*/ 97 w 202"/>
                <a:gd name="T79" fmla="*/ 19 h 49"/>
                <a:gd name="T80" fmla="*/ 102 w 202"/>
                <a:gd name="T81" fmla="*/ 23 h 49"/>
                <a:gd name="T82" fmla="*/ 109 w 202"/>
                <a:gd name="T83" fmla="*/ 26 h 49"/>
                <a:gd name="T84" fmla="*/ 118 w 202"/>
                <a:gd name="T85" fmla="*/ 29 h 49"/>
                <a:gd name="T86" fmla="*/ 125 w 202"/>
                <a:gd name="T87" fmla="*/ 31 h 49"/>
                <a:gd name="T88" fmla="*/ 132 w 202"/>
                <a:gd name="T89" fmla="*/ 33 h 49"/>
                <a:gd name="T90" fmla="*/ 139 w 202"/>
                <a:gd name="T91" fmla="*/ 33 h 49"/>
                <a:gd name="T92" fmla="*/ 148 w 202"/>
                <a:gd name="T93" fmla="*/ 34 h 49"/>
                <a:gd name="T94" fmla="*/ 158 w 202"/>
                <a:gd name="T95" fmla="*/ 35 h 49"/>
                <a:gd name="T96" fmla="*/ 165 w 202"/>
                <a:gd name="T97" fmla="*/ 35 h 49"/>
                <a:gd name="T98" fmla="*/ 177 w 202"/>
                <a:gd name="T99" fmla="*/ 38 h 49"/>
                <a:gd name="T100" fmla="*/ 184 w 202"/>
                <a:gd name="T101" fmla="*/ 40 h 49"/>
                <a:gd name="T102" fmla="*/ 188 w 202"/>
                <a:gd name="T103" fmla="*/ 43 h 49"/>
                <a:gd name="T104" fmla="*/ 195 w 202"/>
                <a:gd name="T105" fmla="*/ 45 h 49"/>
                <a:gd name="T106" fmla="*/ 200 w 202"/>
                <a:gd name="T107" fmla="*/ 48 h 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2"/>
                <a:gd name="T163" fmla="*/ 0 h 49"/>
                <a:gd name="T164" fmla="*/ 202 w 202"/>
                <a:gd name="T165" fmla="*/ 49 h 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2" h="49">
                  <a:moveTo>
                    <a:pt x="0" y="29"/>
                  </a:moveTo>
                  <a:lnTo>
                    <a:pt x="0" y="30"/>
                  </a:lnTo>
                  <a:lnTo>
                    <a:pt x="0" y="33"/>
                  </a:lnTo>
                  <a:lnTo>
                    <a:pt x="0" y="34"/>
                  </a:lnTo>
                  <a:lnTo>
                    <a:pt x="0" y="35"/>
                  </a:lnTo>
                  <a:lnTo>
                    <a:pt x="2" y="38"/>
                  </a:lnTo>
                  <a:lnTo>
                    <a:pt x="5" y="38"/>
                  </a:lnTo>
                  <a:lnTo>
                    <a:pt x="9" y="40"/>
                  </a:lnTo>
                  <a:lnTo>
                    <a:pt x="12" y="40"/>
                  </a:lnTo>
                  <a:lnTo>
                    <a:pt x="16" y="40"/>
                  </a:lnTo>
                  <a:lnTo>
                    <a:pt x="19" y="40"/>
                  </a:lnTo>
                  <a:lnTo>
                    <a:pt x="23" y="40"/>
                  </a:lnTo>
                  <a:lnTo>
                    <a:pt x="27" y="40"/>
                  </a:lnTo>
                  <a:lnTo>
                    <a:pt x="30" y="40"/>
                  </a:lnTo>
                  <a:lnTo>
                    <a:pt x="34" y="40"/>
                  </a:lnTo>
                  <a:lnTo>
                    <a:pt x="37" y="40"/>
                  </a:lnTo>
                  <a:lnTo>
                    <a:pt x="42" y="39"/>
                  </a:lnTo>
                  <a:lnTo>
                    <a:pt x="48" y="39"/>
                  </a:lnTo>
                  <a:lnTo>
                    <a:pt x="52" y="39"/>
                  </a:lnTo>
                  <a:lnTo>
                    <a:pt x="56" y="38"/>
                  </a:lnTo>
                  <a:lnTo>
                    <a:pt x="59" y="38"/>
                  </a:lnTo>
                  <a:lnTo>
                    <a:pt x="65" y="38"/>
                  </a:lnTo>
                  <a:lnTo>
                    <a:pt x="68" y="38"/>
                  </a:lnTo>
                  <a:lnTo>
                    <a:pt x="72" y="38"/>
                  </a:lnTo>
                  <a:lnTo>
                    <a:pt x="75" y="38"/>
                  </a:lnTo>
                  <a:lnTo>
                    <a:pt x="79" y="36"/>
                  </a:lnTo>
                  <a:lnTo>
                    <a:pt x="82" y="36"/>
                  </a:lnTo>
                  <a:lnTo>
                    <a:pt x="88" y="35"/>
                  </a:lnTo>
                  <a:lnTo>
                    <a:pt x="91" y="35"/>
                  </a:lnTo>
                  <a:lnTo>
                    <a:pt x="95" y="34"/>
                  </a:lnTo>
                  <a:lnTo>
                    <a:pt x="98" y="34"/>
                  </a:lnTo>
                  <a:lnTo>
                    <a:pt x="102" y="34"/>
                  </a:lnTo>
                  <a:lnTo>
                    <a:pt x="107" y="34"/>
                  </a:lnTo>
                  <a:lnTo>
                    <a:pt x="112" y="34"/>
                  </a:lnTo>
                  <a:lnTo>
                    <a:pt x="116" y="34"/>
                  </a:lnTo>
                  <a:lnTo>
                    <a:pt x="120" y="34"/>
                  </a:lnTo>
                  <a:lnTo>
                    <a:pt x="123" y="33"/>
                  </a:lnTo>
                  <a:lnTo>
                    <a:pt x="127" y="33"/>
                  </a:lnTo>
                  <a:lnTo>
                    <a:pt x="130" y="33"/>
                  </a:lnTo>
                  <a:lnTo>
                    <a:pt x="134" y="33"/>
                  </a:lnTo>
                  <a:lnTo>
                    <a:pt x="139" y="30"/>
                  </a:lnTo>
                  <a:lnTo>
                    <a:pt x="144" y="30"/>
                  </a:lnTo>
                  <a:lnTo>
                    <a:pt x="148" y="30"/>
                  </a:lnTo>
                  <a:lnTo>
                    <a:pt x="151" y="30"/>
                  </a:lnTo>
                  <a:lnTo>
                    <a:pt x="156" y="29"/>
                  </a:lnTo>
                  <a:lnTo>
                    <a:pt x="158" y="28"/>
                  </a:lnTo>
                  <a:lnTo>
                    <a:pt x="161" y="26"/>
                  </a:lnTo>
                  <a:lnTo>
                    <a:pt x="161" y="24"/>
                  </a:lnTo>
                  <a:lnTo>
                    <a:pt x="161" y="21"/>
                  </a:lnTo>
                  <a:lnTo>
                    <a:pt x="161" y="19"/>
                  </a:lnTo>
                  <a:lnTo>
                    <a:pt x="161" y="18"/>
                  </a:lnTo>
                  <a:lnTo>
                    <a:pt x="159" y="16"/>
                  </a:lnTo>
                  <a:lnTo>
                    <a:pt x="159" y="14"/>
                  </a:lnTo>
                  <a:lnTo>
                    <a:pt x="156" y="13"/>
                  </a:lnTo>
                  <a:lnTo>
                    <a:pt x="156" y="11"/>
                  </a:lnTo>
                  <a:lnTo>
                    <a:pt x="151" y="9"/>
                  </a:lnTo>
                  <a:lnTo>
                    <a:pt x="148" y="8"/>
                  </a:lnTo>
                  <a:lnTo>
                    <a:pt x="144" y="6"/>
                  </a:lnTo>
                  <a:lnTo>
                    <a:pt x="141" y="4"/>
                  </a:lnTo>
                  <a:lnTo>
                    <a:pt x="137" y="4"/>
                  </a:lnTo>
                  <a:lnTo>
                    <a:pt x="134" y="3"/>
                  </a:lnTo>
                  <a:lnTo>
                    <a:pt x="127" y="1"/>
                  </a:lnTo>
                  <a:lnTo>
                    <a:pt x="120" y="1"/>
                  </a:lnTo>
                  <a:lnTo>
                    <a:pt x="116" y="1"/>
                  </a:lnTo>
                  <a:lnTo>
                    <a:pt x="111" y="1"/>
                  </a:lnTo>
                  <a:lnTo>
                    <a:pt x="107" y="0"/>
                  </a:lnTo>
                  <a:lnTo>
                    <a:pt x="104" y="1"/>
                  </a:lnTo>
                  <a:lnTo>
                    <a:pt x="100" y="1"/>
                  </a:lnTo>
                  <a:lnTo>
                    <a:pt x="97" y="1"/>
                  </a:lnTo>
                  <a:lnTo>
                    <a:pt x="93" y="4"/>
                  </a:lnTo>
                  <a:lnTo>
                    <a:pt x="89" y="4"/>
                  </a:lnTo>
                  <a:lnTo>
                    <a:pt x="89" y="6"/>
                  </a:lnTo>
                  <a:lnTo>
                    <a:pt x="88" y="8"/>
                  </a:lnTo>
                  <a:lnTo>
                    <a:pt x="88" y="9"/>
                  </a:lnTo>
                  <a:lnTo>
                    <a:pt x="88" y="11"/>
                  </a:lnTo>
                  <a:lnTo>
                    <a:pt x="88" y="14"/>
                  </a:lnTo>
                  <a:lnTo>
                    <a:pt x="88" y="15"/>
                  </a:lnTo>
                  <a:lnTo>
                    <a:pt x="91" y="16"/>
                  </a:lnTo>
                  <a:lnTo>
                    <a:pt x="93" y="19"/>
                  </a:lnTo>
                  <a:lnTo>
                    <a:pt x="97" y="19"/>
                  </a:lnTo>
                  <a:lnTo>
                    <a:pt x="98" y="21"/>
                  </a:lnTo>
                  <a:lnTo>
                    <a:pt x="102" y="23"/>
                  </a:lnTo>
                  <a:lnTo>
                    <a:pt x="105" y="25"/>
                  </a:lnTo>
                  <a:lnTo>
                    <a:pt x="109" y="26"/>
                  </a:lnTo>
                  <a:lnTo>
                    <a:pt x="112" y="28"/>
                  </a:lnTo>
                  <a:lnTo>
                    <a:pt x="118" y="29"/>
                  </a:lnTo>
                  <a:lnTo>
                    <a:pt x="120" y="30"/>
                  </a:lnTo>
                  <a:lnTo>
                    <a:pt x="125" y="31"/>
                  </a:lnTo>
                  <a:lnTo>
                    <a:pt x="128" y="31"/>
                  </a:lnTo>
                  <a:lnTo>
                    <a:pt x="132" y="33"/>
                  </a:lnTo>
                  <a:lnTo>
                    <a:pt x="135" y="33"/>
                  </a:lnTo>
                  <a:lnTo>
                    <a:pt x="139" y="33"/>
                  </a:lnTo>
                  <a:lnTo>
                    <a:pt x="144" y="34"/>
                  </a:lnTo>
                  <a:lnTo>
                    <a:pt x="148" y="34"/>
                  </a:lnTo>
                  <a:lnTo>
                    <a:pt x="154" y="35"/>
                  </a:lnTo>
                  <a:lnTo>
                    <a:pt x="158" y="35"/>
                  </a:lnTo>
                  <a:lnTo>
                    <a:pt x="161" y="35"/>
                  </a:lnTo>
                  <a:lnTo>
                    <a:pt x="165" y="35"/>
                  </a:lnTo>
                  <a:lnTo>
                    <a:pt x="174" y="38"/>
                  </a:lnTo>
                  <a:lnTo>
                    <a:pt x="177" y="38"/>
                  </a:lnTo>
                  <a:lnTo>
                    <a:pt x="181" y="40"/>
                  </a:lnTo>
                  <a:lnTo>
                    <a:pt x="184" y="40"/>
                  </a:lnTo>
                  <a:lnTo>
                    <a:pt x="188" y="41"/>
                  </a:lnTo>
                  <a:lnTo>
                    <a:pt x="188" y="43"/>
                  </a:lnTo>
                  <a:lnTo>
                    <a:pt x="191" y="44"/>
                  </a:lnTo>
                  <a:lnTo>
                    <a:pt x="195" y="45"/>
                  </a:lnTo>
                  <a:lnTo>
                    <a:pt x="198" y="46"/>
                  </a:lnTo>
                  <a:lnTo>
                    <a:pt x="200" y="48"/>
                  </a:lnTo>
                  <a:lnTo>
                    <a:pt x="201" y="48"/>
                  </a:lnTo>
                </a:path>
              </a:pathLst>
            </a:custGeom>
            <a:noFill/>
            <a:ln w="25400" cap="rnd">
              <a:solidFill>
                <a:srgbClr val="919191"/>
              </a:solidFill>
              <a:round/>
              <a:headEnd type="none" w="sm" len="sm"/>
              <a:tailEnd type="none" w="sm" len="sm"/>
            </a:ln>
            <a:effectLst>
              <a:prstShdw prst="shdw17" dist="17961" dir="2700000">
                <a:srgbClr val="575757"/>
              </a:prstShdw>
            </a:effectLst>
          </p:spPr>
          <p:txBody>
            <a:bodyPr/>
            <a:lstStyle/>
            <a:p>
              <a:endParaRPr lang="en-US"/>
            </a:p>
          </p:txBody>
        </p:sp>
        <p:pic>
          <p:nvPicPr>
            <p:cNvPr id="5288" name="Picture 33"/>
            <p:cNvPicPr>
              <a:picLocks noChangeArrowheads="1"/>
            </p:cNvPicPr>
            <p:nvPr/>
          </p:nvPicPr>
          <p:blipFill>
            <a:blip r:embed="rId8" cstate="print"/>
            <a:srcRect/>
            <a:stretch>
              <a:fillRect/>
            </a:stretch>
          </p:blipFill>
          <p:spPr bwMode="auto">
            <a:xfrm>
              <a:off x="556" y="1636"/>
              <a:ext cx="214" cy="323"/>
            </a:xfrm>
            <a:prstGeom prst="rect">
              <a:avLst/>
            </a:prstGeom>
            <a:noFill/>
            <a:ln w="9525">
              <a:noFill/>
              <a:miter lim="800000"/>
              <a:headEnd/>
              <a:tailEnd/>
            </a:ln>
          </p:spPr>
        </p:pic>
        <p:pic>
          <p:nvPicPr>
            <p:cNvPr id="5289" name="Picture 34"/>
            <p:cNvPicPr>
              <a:picLocks noChangeArrowheads="1"/>
            </p:cNvPicPr>
            <p:nvPr/>
          </p:nvPicPr>
          <p:blipFill>
            <a:blip r:embed="rId9" cstate="print"/>
            <a:srcRect/>
            <a:stretch>
              <a:fillRect/>
            </a:stretch>
          </p:blipFill>
          <p:spPr bwMode="auto">
            <a:xfrm>
              <a:off x="779" y="1688"/>
              <a:ext cx="528" cy="344"/>
            </a:xfrm>
            <a:prstGeom prst="rect">
              <a:avLst/>
            </a:prstGeom>
            <a:noFill/>
            <a:ln w="9525">
              <a:noFill/>
              <a:miter lim="800000"/>
              <a:headEnd/>
              <a:tailEnd/>
            </a:ln>
          </p:spPr>
        </p:pic>
      </p:grpSp>
      <p:grpSp>
        <p:nvGrpSpPr>
          <p:cNvPr id="5136" name="Group 43"/>
          <p:cNvGrpSpPr>
            <a:grpSpLocks/>
          </p:cNvGrpSpPr>
          <p:nvPr/>
        </p:nvGrpSpPr>
        <p:grpSpPr bwMode="auto">
          <a:xfrm>
            <a:off x="3803650" y="4581525"/>
            <a:ext cx="1147763" cy="550863"/>
            <a:chOff x="2396" y="2886"/>
            <a:chExt cx="722" cy="347"/>
          </a:xfrm>
        </p:grpSpPr>
        <p:sp>
          <p:nvSpPr>
            <p:cNvPr id="5280" name="Oval 36"/>
            <p:cNvSpPr>
              <a:spLocks noChangeArrowheads="1"/>
            </p:cNvSpPr>
            <p:nvPr/>
          </p:nvSpPr>
          <p:spPr bwMode="auto">
            <a:xfrm>
              <a:off x="2396" y="2904"/>
              <a:ext cx="402" cy="224"/>
            </a:xfrm>
            <a:prstGeom prst="ellipse">
              <a:avLst/>
            </a:prstGeom>
            <a:solidFill>
              <a:schemeClr val="bg2"/>
            </a:solidFill>
            <a:ln w="12700">
              <a:solidFill>
                <a:schemeClr val="bg1"/>
              </a:solidFill>
              <a:round/>
              <a:headEnd/>
              <a:tailEnd/>
            </a:ln>
          </p:spPr>
          <p:txBody>
            <a:bodyPr wrap="none" anchor="ctr"/>
            <a:lstStyle/>
            <a:p>
              <a:endParaRPr lang="en-US"/>
            </a:p>
          </p:txBody>
        </p:sp>
        <p:sp>
          <p:nvSpPr>
            <p:cNvPr id="5281" name="Oval 37"/>
            <p:cNvSpPr>
              <a:spLocks noChangeArrowheads="1"/>
            </p:cNvSpPr>
            <p:nvPr/>
          </p:nvSpPr>
          <p:spPr bwMode="auto">
            <a:xfrm>
              <a:off x="2611" y="2886"/>
              <a:ext cx="404" cy="225"/>
            </a:xfrm>
            <a:prstGeom prst="ellipse">
              <a:avLst/>
            </a:prstGeom>
            <a:solidFill>
              <a:schemeClr val="bg2"/>
            </a:solidFill>
            <a:ln w="12700">
              <a:solidFill>
                <a:schemeClr val="bg1"/>
              </a:solidFill>
              <a:round/>
              <a:headEnd/>
              <a:tailEnd/>
            </a:ln>
          </p:spPr>
          <p:txBody>
            <a:bodyPr wrap="none" anchor="ctr"/>
            <a:lstStyle/>
            <a:p>
              <a:endParaRPr lang="en-US"/>
            </a:p>
          </p:txBody>
        </p:sp>
        <p:sp>
          <p:nvSpPr>
            <p:cNvPr id="5282" name="Oval 38"/>
            <p:cNvSpPr>
              <a:spLocks noChangeArrowheads="1"/>
            </p:cNvSpPr>
            <p:nvPr/>
          </p:nvSpPr>
          <p:spPr bwMode="auto">
            <a:xfrm>
              <a:off x="2421" y="2991"/>
              <a:ext cx="406" cy="224"/>
            </a:xfrm>
            <a:prstGeom prst="ellipse">
              <a:avLst/>
            </a:prstGeom>
            <a:solidFill>
              <a:schemeClr val="bg2"/>
            </a:solidFill>
            <a:ln w="12700">
              <a:solidFill>
                <a:schemeClr val="bg1"/>
              </a:solidFill>
              <a:round/>
              <a:headEnd/>
              <a:tailEnd/>
            </a:ln>
          </p:spPr>
          <p:txBody>
            <a:bodyPr wrap="none" anchor="ctr"/>
            <a:lstStyle/>
            <a:p>
              <a:endParaRPr lang="en-US"/>
            </a:p>
          </p:txBody>
        </p:sp>
        <p:sp>
          <p:nvSpPr>
            <p:cNvPr id="5283" name="Oval 39"/>
            <p:cNvSpPr>
              <a:spLocks noChangeArrowheads="1"/>
            </p:cNvSpPr>
            <p:nvPr/>
          </p:nvSpPr>
          <p:spPr bwMode="auto">
            <a:xfrm>
              <a:off x="2716" y="3009"/>
              <a:ext cx="402" cy="224"/>
            </a:xfrm>
            <a:prstGeom prst="ellipse">
              <a:avLst/>
            </a:prstGeom>
            <a:solidFill>
              <a:schemeClr val="bg2"/>
            </a:solidFill>
            <a:ln w="12700">
              <a:solidFill>
                <a:schemeClr val="bg1"/>
              </a:solidFill>
              <a:round/>
              <a:headEnd/>
              <a:tailEnd/>
            </a:ln>
          </p:spPr>
          <p:txBody>
            <a:bodyPr wrap="none" anchor="ctr"/>
            <a:lstStyle/>
            <a:p>
              <a:endParaRPr lang="en-US"/>
            </a:p>
          </p:txBody>
        </p:sp>
        <p:sp>
          <p:nvSpPr>
            <p:cNvPr id="5284" name="Oval 40"/>
            <p:cNvSpPr>
              <a:spLocks noChangeArrowheads="1"/>
            </p:cNvSpPr>
            <p:nvPr/>
          </p:nvSpPr>
          <p:spPr bwMode="auto">
            <a:xfrm>
              <a:off x="2507" y="2945"/>
              <a:ext cx="445" cy="231"/>
            </a:xfrm>
            <a:prstGeom prst="ellipse">
              <a:avLst/>
            </a:prstGeom>
            <a:solidFill>
              <a:schemeClr val="bg2"/>
            </a:solidFill>
            <a:ln w="9525">
              <a:noFill/>
              <a:round/>
              <a:headEnd/>
              <a:tailEnd/>
            </a:ln>
          </p:spPr>
          <p:txBody>
            <a:bodyPr wrap="none" anchor="ctr"/>
            <a:lstStyle/>
            <a:p>
              <a:endParaRPr lang="en-US"/>
            </a:p>
          </p:txBody>
        </p:sp>
        <p:sp>
          <p:nvSpPr>
            <p:cNvPr id="5285" name="Rectangle 41"/>
            <p:cNvSpPr>
              <a:spLocks noChangeArrowheads="1"/>
            </p:cNvSpPr>
            <p:nvPr/>
          </p:nvSpPr>
          <p:spPr bwMode="auto">
            <a:xfrm>
              <a:off x="2476" y="2946"/>
              <a:ext cx="514" cy="216"/>
            </a:xfrm>
            <a:prstGeom prst="rect">
              <a:avLst/>
            </a:prstGeom>
            <a:solidFill>
              <a:schemeClr val="bg2"/>
            </a:solidFill>
            <a:ln w="9525">
              <a:noFill/>
              <a:miter lim="800000"/>
              <a:headEnd/>
              <a:tailEnd/>
            </a:ln>
          </p:spPr>
          <p:txBody>
            <a:bodyPr wrap="none" anchor="ctr"/>
            <a:lstStyle/>
            <a:p>
              <a:endParaRPr lang="en-US"/>
            </a:p>
          </p:txBody>
        </p:sp>
        <p:sp>
          <p:nvSpPr>
            <p:cNvPr id="5286" name="Rectangle 42"/>
            <p:cNvSpPr>
              <a:spLocks noChangeArrowheads="1"/>
            </p:cNvSpPr>
            <p:nvPr/>
          </p:nvSpPr>
          <p:spPr bwMode="auto">
            <a:xfrm>
              <a:off x="2549" y="2975"/>
              <a:ext cx="415" cy="150"/>
            </a:xfrm>
            <a:prstGeom prst="rect">
              <a:avLst/>
            </a:prstGeom>
            <a:solidFill>
              <a:schemeClr val="bg2"/>
            </a:solidFill>
            <a:ln w="9525">
              <a:noFill/>
              <a:miter lim="800000"/>
              <a:headEnd/>
              <a:tailEnd/>
            </a:ln>
          </p:spPr>
          <p:txBody>
            <a:bodyPr wrap="none" anchor="ctr"/>
            <a:lstStyle/>
            <a:p>
              <a:endParaRPr lang="en-US"/>
            </a:p>
          </p:txBody>
        </p:sp>
      </p:grpSp>
      <p:sp>
        <p:nvSpPr>
          <p:cNvPr id="5137" name="Rectangle 44"/>
          <p:cNvSpPr>
            <a:spLocks noChangeArrowheads="1"/>
          </p:cNvSpPr>
          <p:nvPr/>
        </p:nvSpPr>
        <p:spPr bwMode="auto">
          <a:xfrm>
            <a:off x="3827463" y="4565650"/>
            <a:ext cx="1047750" cy="473075"/>
          </a:xfrm>
          <a:prstGeom prst="rect">
            <a:avLst/>
          </a:prstGeom>
          <a:solidFill>
            <a:schemeClr val="bg2"/>
          </a:solidFill>
          <a:ln w="9525">
            <a:noFill/>
            <a:miter lim="800000"/>
            <a:headEnd/>
            <a:tailEnd/>
          </a:ln>
        </p:spPr>
        <p:txBody>
          <a:bodyPr lIns="90488" tIns="44450" rIns="90488" bIns="44450">
            <a:spAutoFit/>
          </a:bodyPr>
          <a:lstStyle/>
          <a:p>
            <a:pPr defTabSz="709613">
              <a:lnSpc>
                <a:spcPct val="90000"/>
              </a:lnSpc>
              <a:spcBef>
                <a:spcPct val="30000"/>
              </a:spcBef>
            </a:pPr>
            <a:r>
              <a:rPr lang="en-US">
                <a:solidFill>
                  <a:schemeClr val="tx2"/>
                </a:solidFill>
              </a:rPr>
              <a:t>Cable Operator</a:t>
            </a:r>
          </a:p>
        </p:txBody>
      </p:sp>
      <p:sp>
        <p:nvSpPr>
          <p:cNvPr id="5138" name="Line 45"/>
          <p:cNvSpPr>
            <a:spLocks noChangeShapeType="1"/>
          </p:cNvSpPr>
          <p:nvPr/>
        </p:nvSpPr>
        <p:spPr bwMode="auto">
          <a:xfrm>
            <a:off x="2024063" y="3489325"/>
            <a:ext cx="781050" cy="10636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5139" name="Line 46"/>
          <p:cNvSpPr>
            <a:spLocks noChangeShapeType="1"/>
          </p:cNvSpPr>
          <p:nvPr/>
        </p:nvSpPr>
        <p:spPr bwMode="auto">
          <a:xfrm flipV="1">
            <a:off x="1752600" y="3689350"/>
            <a:ext cx="1068388" cy="427038"/>
          </a:xfrm>
          <a:prstGeom prst="line">
            <a:avLst/>
          </a:prstGeom>
          <a:noFill/>
          <a:ln w="25400">
            <a:solidFill>
              <a:schemeClr val="tx1"/>
            </a:solidFill>
            <a:round/>
            <a:headEnd type="none" w="sm" len="sm"/>
            <a:tailEnd type="none" w="sm" len="sm"/>
          </a:ln>
        </p:spPr>
        <p:txBody>
          <a:bodyPr wrap="none" anchor="ctr"/>
          <a:lstStyle/>
          <a:p>
            <a:endParaRPr lang="en-US"/>
          </a:p>
        </p:txBody>
      </p:sp>
      <p:grpSp>
        <p:nvGrpSpPr>
          <p:cNvPr id="5140" name="Group 49"/>
          <p:cNvGrpSpPr>
            <a:grpSpLocks/>
          </p:cNvGrpSpPr>
          <p:nvPr/>
        </p:nvGrpSpPr>
        <p:grpSpPr bwMode="auto">
          <a:xfrm>
            <a:off x="2051050" y="2798763"/>
            <a:ext cx="1198563" cy="471487"/>
            <a:chOff x="1292" y="1763"/>
            <a:chExt cx="755" cy="297"/>
          </a:xfrm>
        </p:grpSpPr>
        <p:sp>
          <p:nvSpPr>
            <p:cNvPr id="5278" name="Freeform 47"/>
            <p:cNvSpPr>
              <a:spLocks/>
            </p:cNvSpPr>
            <p:nvPr/>
          </p:nvSpPr>
          <p:spPr bwMode="auto">
            <a:xfrm>
              <a:off x="1292" y="1763"/>
              <a:ext cx="755" cy="297"/>
            </a:xfrm>
            <a:custGeom>
              <a:avLst/>
              <a:gdLst>
                <a:gd name="T0" fmla="*/ 16 w 755"/>
                <a:gd name="T1" fmla="*/ 290 h 297"/>
                <a:gd name="T2" fmla="*/ 754 w 755"/>
                <a:gd name="T3" fmla="*/ 0 h 297"/>
                <a:gd name="T4" fmla="*/ 383 w 755"/>
                <a:gd name="T5" fmla="*/ 174 h 297"/>
                <a:gd name="T6" fmla="*/ 383 w 755"/>
                <a:gd name="T7" fmla="*/ 100 h 297"/>
                <a:gd name="T8" fmla="*/ 0 w 755"/>
                <a:gd name="T9" fmla="*/ 296 h 297"/>
                <a:gd name="T10" fmla="*/ 16 w 755"/>
                <a:gd name="T11" fmla="*/ 290 h 297"/>
                <a:gd name="T12" fmla="*/ 0 60000 65536"/>
                <a:gd name="T13" fmla="*/ 0 60000 65536"/>
                <a:gd name="T14" fmla="*/ 0 60000 65536"/>
                <a:gd name="T15" fmla="*/ 0 60000 65536"/>
                <a:gd name="T16" fmla="*/ 0 60000 65536"/>
                <a:gd name="T17" fmla="*/ 0 60000 65536"/>
                <a:gd name="T18" fmla="*/ 0 w 755"/>
                <a:gd name="T19" fmla="*/ 0 h 297"/>
                <a:gd name="T20" fmla="*/ 755 w 755"/>
                <a:gd name="T21" fmla="*/ 297 h 297"/>
              </a:gdLst>
              <a:ahLst/>
              <a:cxnLst>
                <a:cxn ang="T12">
                  <a:pos x="T0" y="T1"/>
                </a:cxn>
                <a:cxn ang="T13">
                  <a:pos x="T2" y="T3"/>
                </a:cxn>
                <a:cxn ang="T14">
                  <a:pos x="T4" y="T5"/>
                </a:cxn>
                <a:cxn ang="T15">
                  <a:pos x="T6" y="T7"/>
                </a:cxn>
                <a:cxn ang="T16">
                  <a:pos x="T8" y="T9"/>
                </a:cxn>
                <a:cxn ang="T17">
                  <a:pos x="T10" y="T11"/>
                </a:cxn>
              </a:cxnLst>
              <a:rect l="T18" t="T19" r="T20" b="T21"/>
              <a:pathLst>
                <a:path w="755" h="297">
                  <a:moveTo>
                    <a:pt x="16" y="290"/>
                  </a:moveTo>
                  <a:lnTo>
                    <a:pt x="754" y="0"/>
                  </a:lnTo>
                  <a:lnTo>
                    <a:pt x="383" y="174"/>
                  </a:lnTo>
                  <a:lnTo>
                    <a:pt x="383" y="100"/>
                  </a:lnTo>
                  <a:lnTo>
                    <a:pt x="0" y="296"/>
                  </a:lnTo>
                  <a:lnTo>
                    <a:pt x="16" y="290"/>
                  </a:lnTo>
                </a:path>
              </a:pathLst>
            </a:custGeom>
            <a:solidFill>
              <a:schemeClr val="accent1"/>
            </a:solidFill>
            <a:ln w="12700" cap="rnd">
              <a:solidFill>
                <a:schemeClr val="accent1"/>
              </a:solidFill>
              <a:round/>
              <a:headEnd type="none" w="sm" len="sm"/>
              <a:tailEnd type="none" w="sm" len="sm"/>
            </a:ln>
          </p:spPr>
          <p:txBody>
            <a:bodyPr/>
            <a:lstStyle/>
            <a:p>
              <a:endParaRPr lang="en-US"/>
            </a:p>
          </p:txBody>
        </p:sp>
        <p:sp>
          <p:nvSpPr>
            <p:cNvPr id="5279" name="Freeform 48"/>
            <p:cNvSpPr>
              <a:spLocks/>
            </p:cNvSpPr>
            <p:nvPr/>
          </p:nvSpPr>
          <p:spPr bwMode="auto">
            <a:xfrm>
              <a:off x="1292" y="1763"/>
              <a:ext cx="755" cy="297"/>
            </a:xfrm>
            <a:custGeom>
              <a:avLst/>
              <a:gdLst>
                <a:gd name="T0" fmla="*/ 16 w 755"/>
                <a:gd name="T1" fmla="*/ 290 h 297"/>
                <a:gd name="T2" fmla="*/ 754 w 755"/>
                <a:gd name="T3" fmla="*/ 0 h 297"/>
                <a:gd name="T4" fmla="*/ 383 w 755"/>
                <a:gd name="T5" fmla="*/ 174 h 297"/>
                <a:gd name="T6" fmla="*/ 383 w 755"/>
                <a:gd name="T7" fmla="*/ 100 h 297"/>
                <a:gd name="T8" fmla="*/ 0 w 755"/>
                <a:gd name="T9" fmla="*/ 296 h 297"/>
                <a:gd name="T10" fmla="*/ 0 60000 65536"/>
                <a:gd name="T11" fmla="*/ 0 60000 65536"/>
                <a:gd name="T12" fmla="*/ 0 60000 65536"/>
                <a:gd name="T13" fmla="*/ 0 60000 65536"/>
                <a:gd name="T14" fmla="*/ 0 60000 65536"/>
                <a:gd name="T15" fmla="*/ 0 w 755"/>
                <a:gd name="T16" fmla="*/ 0 h 297"/>
                <a:gd name="T17" fmla="*/ 755 w 755"/>
                <a:gd name="T18" fmla="*/ 297 h 297"/>
              </a:gdLst>
              <a:ahLst/>
              <a:cxnLst>
                <a:cxn ang="T10">
                  <a:pos x="T0" y="T1"/>
                </a:cxn>
                <a:cxn ang="T11">
                  <a:pos x="T2" y="T3"/>
                </a:cxn>
                <a:cxn ang="T12">
                  <a:pos x="T4" y="T5"/>
                </a:cxn>
                <a:cxn ang="T13">
                  <a:pos x="T6" y="T7"/>
                </a:cxn>
                <a:cxn ang="T14">
                  <a:pos x="T8" y="T9"/>
                </a:cxn>
              </a:cxnLst>
              <a:rect l="T15" t="T16" r="T17" b="T18"/>
              <a:pathLst>
                <a:path w="755" h="297">
                  <a:moveTo>
                    <a:pt x="16" y="290"/>
                  </a:moveTo>
                  <a:lnTo>
                    <a:pt x="754" y="0"/>
                  </a:lnTo>
                  <a:lnTo>
                    <a:pt x="383" y="174"/>
                  </a:lnTo>
                  <a:lnTo>
                    <a:pt x="383" y="100"/>
                  </a:lnTo>
                  <a:lnTo>
                    <a:pt x="0" y="296"/>
                  </a:lnTo>
                </a:path>
              </a:pathLst>
            </a:custGeom>
            <a:solidFill>
              <a:schemeClr val="accent1"/>
            </a:solidFill>
            <a:ln w="12700" cap="rnd">
              <a:solidFill>
                <a:schemeClr val="accent1"/>
              </a:solidFill>
              <a:round/>
              <a:headEnd type="none" w="sm" len="sm"/>
              <a:tailEnd type="none" w="sm" len="sm"/>
            </a:ln>
          </p:spPr>
          <p:txBody>
            <a:bodyPr/>
            <a:lstStyle/>
            <a:p>
              <a:endParaRPr lang="en-US"/>
            </a:p>
          </p:txBody>
        </p:sp>
      </p:grpSp>
      <p:grpSp>
        <p:nvGrpSpPr>
          <p:cNvPr id="5141" name="Group 53"/>
          <p:cNvGrpSpPr>
            <a:grpSpLocks/>
          </p:cNvGrpSpPr>
          <p:nvPr/>
        </p:nvGrpSpPr>
        <p:grpSpPr bwMode="auto">
          <a:xfrm>
            <a:off x="858838" y="3810000"/>
            <a:ext cx="1047750" cy="682625"/>
            <a:chOff x="541" y="2400"/>
            <a:chExt cx="660" cy="430"/>
          </a:xfrm>
        </p:grpSpPr>
        <p:pic>
          <p:nvPicPr>
            <p:cNvPr id="5275" name="Picture 50"/>
            <p:cNvPicPr>
              <a:picLocks noChangeArrowheads="1"/>
            </p:cNvPicPr>
            <p:nvPr/>
          </p:nvPicPr>
          <p:blipFill>
            <a:blip r:embed="rId10" cstate="print"/>
            <a:srcRect/>
            <a:stretch>
              <a:fillRect/>
            </a:stretch>
          </p:blipFill>
          <p:spPr bwMode="auto">
            <a:xfrm>
              <a:off x="694" y="2485"/>
              <a:ext cx="500" cy="345"/>
            </a:xfrm>
            <a:prstGeom prst="rect">
              <a:avLst/>
            </a:prstGeom>
            <a:noFill/>
            <a:ln w="9525">
              <a:noFill/>
              <a:miter lim="800000"/>
              <a:headEnd/>
              <a:tailEnd/>
            </a:ln>
          </p:spPr>
        </p:pic>
        <p:sp>
          <p:nvSpPr>
            <p:cNvPr id="5276" name="Freeform 51"/>
            <p:cNvSpPr>
              <a:spLocks/>
            </p:cNvSpPr>
            <p:nvPr/>
          </p:nvSpPr>
          <p:spPr bwMode="auto">
            <a:xfrm>
              <a:off x="541" y="2400"/>
              <a:ext cx="660" cy="151"/>
            </a:xfrm>
            <a:custGeom>
              <a:avLst/>
              <a:gdLst>
                <a:gd name="T0" fmla="*/ 0 w 660"/>
                <a:gd name="T1" fmla="*/ 150 h 151"/>
                <a:gd name="T2" fmla="*/ 330 w 660"/>
                <a:gd name="T3" fmla="*/ 0 h 151"/>
                <a:gd name="T4" fmla="*/ 659 w 660"/>
                <a:gd name="T5" fmla="*/ 142 h 151"/>
                <a:gd name="T6" fmla="*/ 0 60000 65536"/>
                <a:gd name="T7" fmla="*/ 0 60000 65536"/>
                <a:gd name="T8" fmla="*/ 0 60000 65536"/>
                <a:gd name="T9" fmla="*/ 0 w 660"/>
                <a:gd name="T10" fmla="*/ 0 h 151"/>
                <a:gd name="T11" fmla="*/ 660 w 660"/>
                <a:gd name="T12" fmla="*/ 151 h 151"/>
              </a:gdLst>
              <a:ahLst/>
              <a:cxnLst>
                <a:cxn ang="T6">
                  <a:pos x="T0" y="T1"/>
                </a:cxn>
                <a:cxn ang="T7">
                  <a:pos x="T2" y="T3"/>
                </a:cxn>
                <a:cxn ang="T8">
                  <a:pos x="T4" y="T5"/>
                </a:cxn>
              </a:cxnLst>
              <a:rect l="T9" t="T10" r="T11" b="T12"/>
              <a:pathLst>
                <a:path w="660" h="151">
                  <a:moveTo>
                    <a:pt x="0" y="150"/>
                  </a:moveTo>
                  <a:lnTo>
                    <a:pt x="330" y="0"/>
                  </a:lnTo>
                  <a:lnTo>
                    <a:pt x="659" y="142"/>
                  </a:lnTo>
                </a:path>
              </a:pathLst>
            </a:custGeom>
            <a:noFill/>
            <a:ln w="25400" cap="rnd">
              <a:solidFill>
                <a:schemeClr val="accent2"/>
              </a:solidFill>
              <a:round/>
              <a:headEnd type="none" w="sm" len="sm"/>
              <a:tailEnd type="none" w="sm" len="sm"/>
            </a:ln>
          </p:spPr>
          <p:txBody>
            <a:bodyPr/>
            <a:lstStyle/>
            <a:p>
              <a:endParaRPr lang="en-US"/>
            </a:p>
          </p:txBody>
        </p:sp>
        <p:sp>
          <p:nvSpPr>
            <p:cNvPr id="5277" name="Freeform 52"/>
            <p:cNvSpPr>
              <a:spLocks/>
            </p:cNvSpPr>
            <p:nvPr/>
          </p:nvSpPr>
          <p:spPr bwMode="auto">
            <a:xfrm>
              <a:off x="678" y="2524"/>
              <a:ext cx="382" cy="178"/>
            </a:xfrm>
            <a:custGeom>
              <a:avLst/>
              <a:gdLst>
                <a:gd name="T0" fmla="*/ 0 w 382"/>
                <a:gd name="T1" fmla="*/ 5 h 178"/>
                <a:gd name="T2" fmla="*/ 0 w 382"/>
                <a:gd name="T3" fmla="*/ 177 h 178"/>
                <a:gd name="T4" fmla="*/ 381 w 382"/>
                <a:gd name="T5" fmla="*/ 177 h 178"/>
                <a:gd name="T6" fmla="*/ 381 w 382"/>
                <a:gd name="T7" fmla="*/ 0 h 178"/>
                <a:gd name="T8" fmla="*/ 0 60000 65536"/>
                <a:gd name="T9" fmla="*/ 0 60000 65536"/>
                <a:gd name="T10" fmla="*/ 0 60000 65536"/>
                <a:gd name="T11" fmla="*/ 0 60000 65536"/>
                <a:gd name="T12" fmla="*/ 0 w 382"/>
                <a:gd name="T13" fmla="*/ 0 h 178"/>
                <a:gd name="T14" fmla="*/ 382 w 382"/>
                <a:gd name="T15" fmla="*/ 178 h 178"/>
              </a:gdLst>
              <a:ahLst/>
              <a:cxnLst>
                <a:cxn ang="T8">
                  <a:pos x="T0" y="T1"/>
                </a:cxn>
                <a:cxn ang="T9">
                  <a:pos x="T2" y="T3"/>
                </a:cxn>
                <a:cxn ang="T10">
                  <a:pos x="T4" y="T5"/>
                </a:cxn>
                <a:cxn ang="T11">
                  <a:pos x="T6" y="T7"/>
                </a:cxn>
              </a:cxnLst>
              <a:rect l="T12" t="T13" r="T14" b="T15"/>
              <a:pathLst>
                <a:path w="382" h="178">
                  <a:moveTo>
                    <a:pt x="0" y="5"/>
                  </a:moveTo>
                  <a:lnTo>
                    <a:pt x="0" y="177"/>
                  </a:lnTo>
                  <a:lnTo>
                    <a:pt x="381" y="177"/>
                  </a:lnTo>
                  <a:lnTo>
                    <a:pt x="381" y="0"/>
                  </a:lnTo>
                </a:path>
              </a:pathLst>
            </a:custGeom>
            <a:noFill/>
            <a:ln w="25400" cap="rnd">
              <a:solidFill>
                <a:schemeClr val="accent2"/>
              </a:solidFill>
              <a:round/>
              <a:headEnd type="none" w="sm" len="sm"/>
              <a:tailEnd type="none" w="sm" len="sm"/>
            </a:ln>
          </p:spPr>
          <p:txBody>
            <a:bodyPr/>
            <a:lstStyle/>
            <a:p>
              <a:endParaRPr lang="en-US"/>
            </a:p>
          </p:txBody>
        </p:sp>
      </p:grpSp>
      <p:grpSp>
        <p:nvGrpSpPr>
          <p:cNvPr id="5142" name="Group 109"/>
          <p:cNvGrpSpPr>
            <a:grpSpLocks/>
          </p:cNvGrpSpPr>
          <p:nvPr/>
        </p:nvGrpSpPr>
        <p:grpSpPr bwMode="auto">
          <a:xfrm>
            <a:off x="2801938" y="3551238"/>
            <a:ext cx="593725" cy="230187"/>
            <a:chOff x="1765" y="2237"/>
            <a:chExt cx="373" cy="145"/>
          </a:xfrm>
        </p:grpSpPr>
        <p:sp>
          <p:nvSpPr>
            <p:cNvPr id="5220" name="Rectangle 54"/>
            <p:cNvSpPr>
              <a:spLocks noChangeArrowheads="1"/>
            </p:cNvSpPr>
            <p:nvPr/>
          </p:nvSpPr>
          <p:spPr bwMode="auto">
            <a:xfrm>
              <a:off x="1781" y="2237"/>
              <a:ext cx="357" cy="144"/>
            </a:xfrm>
            <a:prstGeom prst="rect">
              <a:avLst/>
            </a:prstGeom>
            <a:noFill/>
            <a:ln w="9525">
              <a:noFill/>
              <a:miter lim="800000"/>
              <a:headEnd/>
              <a:tailEnd/>
            </a:ln>
          </p:spPr>
          <p:txBody>
            <a:bodyPr wrap="none" lIns="58738" tIns="31750" rIns="58738" bIns="31750">
              <a:spAutoFit/>
            </a:bodyPr>
            <a:lstStyle/>
            <a:p>
              <a:pPr algn="l" defTabSz="422275">
                <a:lnSpc>
                  <a:spcPct val="90000"/>
                </a:lnSpc>
              </a:pPr>
              <a:r>
                <a:rPr lang="en-US" sz="1200" b="0"/>
                <a:t>Switch</a:t>
              </a:r>
            </a:p>
          </p:txBody>
        </p:sp>
        <p:sp>
          <p:nvSpPr>
            <p:cNvPr id="5221" name="Freeform 55"/>
            <p:cNvSpPr>
              <a:spLocks/>
            </p:cNvSpPr>
            <p:nvPr/>
          </p:nvSpPr>
          <p:spPr bwMode="auto">
            <a:xfrm>
              <a:off x="2073" y="2370"/>
              <a:ext cx="17" cy="12"/>
            </a:xfrm>
            <a:custGeom>
              <a:avLst/>
              <a:gdLst>
                <a:gd name="T0" fmla="*/ 4 w 17"/>
                <a:gd name="T1" fmla="*/ 11 h 12"/>
                <a:gd name="T2" fmla="*/ 16 w 17"/>
                <a:gd name="T3" fmla="*/ 0 h 12"/>
                <a:gd name="T4" fmla="*/ 0 w 17"/>
                <a:gd name="T5" fmla="*/ 0 h 12"/>
                <a:gd name="T6" fmla="*/ 4 w 17"/>
                <a:gd name="T7" fmla="*/ 11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4" y="11"/>
                  </a:moveTo>
                  <a:lnTo>
                    <a:pt x="16" y="0"/>
                  </a:lnTo>
                  <a:lnTo>
                    <a:pt x="0" y="0"/>
                  </a:lnTo>
                  <a:lnTo>
                    <a:pt x="4" y="11"/>
                  </a:lnTo>
                </a:path>
              </a:pathLst>
            </a:custGeom>
            <a:solidFill>
              <a:srgbClr val="000000"/>
            </a:solidFill>
            <a:ln w="9525" cap="rnd">
              <a:noFill/>
              <a:round/>
              <a:headEnd type="none" w="sm" len="sm"/>
              <a:tailEnd type="none" w="sm" len="sm"/>
            </a:ln>
          </p:spPr>
          <p:txBody>
            <a:bodyPr/>
            <a:lstStyle/>
            <a:p>
              <a:endParaRPr lang="en-US"/>
            </a:p>
          </p:txBody>
        </p:sp>
        <p:sp>
          <p:nvSpPr>
            <p:cNvPr id="5222" name="Freeform 56"/>
            <p:cNvSpPr>
              <a:spLocks/>
            </p:cNvSpPr>
            <p:nvPr/>
          </p:nvSpPr>
          <p:spPr bwMode="auto">
            <a:xfrm>
              <a:off x="2092" y="2238"/>
              <a:ext cx="20" cy="130"/>
            </a:xfrm>
            <a:custGeom>
              <a:avLst/>
              <a:gdLst>
                <a:gd name="T0" fmla="*/ 0 w 20"/>
                <a:gd name="T1" fmla="*/ 12 h 130"/>
                <a:gd name="T2" fmla="*/ 19 w 20"/>
                <a:gd name="T3" fmla="*/ 0 h 130"/>
                <a:gd name="T4" fmla="*/ 19 w 20"/>
                <a:gd name="T5" fmla="*/ 117 h 130"/>
                <a:gd name="T6" fmla="*/ 0 w 20"/>
                <a:gd name="T7" fmla="*/ 129 h 130"/>
                <a:gd name="T8" fmla="*/ 0 w 20"/>
                <a:gd name="T9" fmla="*/ 12 h 130"/>
                <a:gd name="T10" fmla="*/ 0 60000 65536"/>
                <a:gd name="T11" fmla="*/ 0 60000 65536"/>
                <a:gd name="T12" fmla="*/ 0 60000 65536"/>
                <a:gd name="T13" fmla="*/ 0 60000 65536"/>
                <a:gd name="T14" fmla="*/ 0 60000 65536"/>
                <a:gd name="T15" fmla="*/ 0 w 20"/>
                <a:gd name="T16" fmla="*/ 0 h 130"/>
                <a:gd name="T17" fmla="*/ 20 w 20"/>
                <a:gd name="T18" fmla="*/ 130 h 130"/>
              </a:gdLst>
              <a:ahLst/>
              <a:cxnLst>
                <a:cxn ang="T10">
                  <a:pos x="T0" y="T1"/>
                </a:cxn>
                <a:cxn ang="T11">
                  <a:pos x="T2" y="T3"/>
                </a:cxn>
                <a:cxn ang="T12">
                  <a:pos x="T4" y="T5"/>
                </a:cxn>
                <a:cxn ang="T13">
                  <a:pos x="T6" y="T7"/>
                </a:cxn>
                <a:cxn ang="T14">
                  <a:pos x="T8" y="T9"/>
                </a:cxn>
              </a:cxnLst>
              <a:rect l="T15" t="T16" r="T17" b="T18"/>
              <a:pathLst>
                <a:path w="20" h="130">
                  <a:moveTo>
                    <a:pt x="0" y="12"/>
                  </a:moveTo>
                  <a:lnTo>
                    <a:pt x="19" y="0"/>
                  </a:lnTo>
                  <a:lnTo>
                    <a:pt x="19" y="117"/>
                  </a:lnTo>
                  <a:lnTo>
                    <a:pt x="0" y="129"/>
                  </a:lnTo>
                  <a:lnTo>
                    <a:pt x="0" y="12"/>
                  </a:lnTo>
                </a:path>
              </a:pathLst>
            </a:custGeom>
            <a:solidFill>
              <a:srgbClr val="676767"/>
            </a:solidFill>
            <a:ln w="9525" cap="rnd">
              <a:noFill/>
              <a:round/>
              <a:headEnd type="none" w="sm" len="sm"/>
              <a:tailEnd type="none" w="sm" len="sm"/>
            </a:ln>
          </p:spPr>
          <p:txBody>
            <a:bodyPr/>
            <a:lstStyle/>
            <a:p>
              <a:endParaRPr lang="en-US"/>
            </a:p>
          </p:txBody>
        </p:sp>
        <p:sp>
          <p:nvSpPr>
            <p:cNvPr id="5223" name="Freeform 57"/>
            <p:cNvSpPr>
              <a:spLocks/>
            </p:cNvSpPr>
            <p:nvPr/>
          </p:nvSpPr>
          <p:spPr bwMode="auto">
            <a:xfrm>
              <a:off x="1766" y="2238"/>
              <a:ext cx="346" cy="11"/>
            </a:xfrm>
            <a:custGeom>
              <a:avLst/>
              <a:gdLst>
                <a:gd name="T0" fmla="*/ 0 w 346"/>
                <a:gd name="T1" fmla="*/ 10 h 11"/>
                <a:gd name="T2" fmla="*/ 21 w 346"/>
                <a:gd name="T3" fmla="*/ 0 h 11"/>
                <a:gd name="T4" fmla="*/ 345 w 346"/>
                <a:gd name="T5" fmla="*/ 0 h 11"/>
                <a:gd name="T6" fmla="*/ 321 w 346"/>
                <a:gd name="T7" fmla="*/ 10 h 11"/>
                <a:gd name="T8" fmla="*/ 0 w 346"/>
                <a:gd name="T9" fmla="*/ 10 h 11"/>
                <a:gd name="T10" fmla="*/ 0 60000 65536"/>
                <a:gd name="T11" fmla="*/ 0 60000 65536"/>
                <a:gd name="T12" fmla="*/ 0 60000 65536"/>
                <a:gd name="T13" fmla="*/ 0 60000 65536"/>
                <a:gd name="T14" fmla="*/ 0 60000 65536"/>
                <a:gd name="T15" fmla="*/ 0 w 346"/>
                <a:gd name="T16" fmla="*/ 0 h 11"/>
                <a:gd name="T17" fmla="*/ 346 w 346"/>
                <a:gd name="T18" fmla="*/ 11 h 11"/>
              </a:gdLst>
              <a:ahLst/>
              <a:cxnLst>
                <a:cxn ang="T10">
                  <a:pos x="T0" y="T1"/>
                </a:cxn>
                <a:cxn ang="T11">
                  <a:pos x="T2" y="T3"/>
                </a:cxn>
                <a:cxn ang="T12">
                  <a:pos x="T4" y="T5"/>
                </a:cxn>
                <a:cxn ang="T13">
                  <a:pos x="T6" y="T7"/>
                </a:cxn>
                <a:cxn ang="T14">
                  <a:pos x="T8" y="T9"/>
                </a:cxn>
              </a:cxnLst>
              <a:rect l="T15" t="T16" r="T17" b="T18"/>
              <a:pathLst>
                <a:path w="346" h="11">
                  <a:moveTo>
                    <a:pt x="0" y="10"/>
                  </a:moveTo>
                  <a:lnTo>
                    <a:pt x="21" y="0"/>
                  </a:lnTo>
                  <a:lnTo>
                    <a:pt x="345" y="0"/>
                  </a:lnTo>
                  <a:lnTo>
                    <a:pt x="321" y="10"/>
                  </a:lnTo>
                  <a:lnTo>
                    <a:pt x="0" y="10"/>
                  </a:lnTo>
                </a:path>
              </a:pathLst>
            </a:custGeom>
            <a:solidFill>
              <a:srgbClr val="676767"/>
            </a:solidFill>
            <a:ln w="9525" cap="rnd">
              <a:noFill/>
              <a:round/>
              <a:headEnd type="none" w="sm" len="sm"/>
              <a:tailEnd type="none" w="sm" len="sm"/>
            </a:ln>
          </p:spPr>
          <p:txBody>
            <a:bodyPr/>
            <a:lstStyle/>
            <a:p>
              <a:endParaRPr lang="en-US"/>
            </a:p>
          </p:txBody>
        </p:sp>
        <p:sp>
          <p:nvSpPr>
            <p:cNvPr id="5224" name="Rectangle 58"/>
            <p:cNvSpPr>
              <a:spLocks noChangeArrowheads="1"/>
            </p:cNvSpPr>
            <p:nvPr/>
          </p:nvSpPr>
          <p:spPr bwMode="auto">
            <a:xfrm>
              <a:off x="1766" y="2251"/>
              <a:ext cx="324" cy="117"/>
            </a:xfrm>
            <a:prstGeom prst="rect">
              <a:avLst/>
            </a:prstGeom>
            <a:solidFill>
              <a:srgbClr val="919191"/>
            </a:solidFill>
            <a:ln w="9525">
              <a:noFill/>
              <a:miter lim="800000"/>
              <a:headEnd/>
              <a:tailEnd/>
            </a:ln>
          </p:spPr>
          <p:txBody>
            <a:bodyPr wrap="none" anchor="ctr"/>
            <a:lstStyle/>
            <a:p>
              <a:endParaRPr lang="en-US"/>
            </a:p>
          </p:txBody>
        </p:sp>
        <p:sp>
          <p:nvSpPr>
            <p:cNvPr id="5225" name="Rectangle 59"/>
            <p:cNvSpPr>
              <a:spLocks noChangeArrowheads="1"/>
            </p:cNvSpPr>
            <p:nvPr/>
          </p:nvSpPr>
          <p:spPr bwMode="auto">
            <a:xfrm>
              <a:off x="1779" y="2371"/>
              <a:ext cx="292" cy="2"/>
            </a:xfrm>
            <a:prstGeom prst="rect">
              <a:avLst/>
            </a:prstGeom>
            <a:solidFill>
              <a:srgbClr val="000000"/>
            </a:solidFill>
            <a:ln w="9525">
              <a:noFill/>
              <a:miter lim="800000"/>
              <a:headEnd/>
              <a:tailEnd/>
            </a:ln>
          </p:spPr>
          <p:txBody>
            <a:bodyPr wrap="none" anchor="ctr"/>
            <a:lstStyle/>
            <a:p>
              <a:endParaRPr lang="en-US"/>
            </a:p>
          </p:txBody>
        </p:sp>
        <p:sp>
          <p:nvSpPr>
            <p:cNvPr id="5226" name="Rectangle 60"/>
            <p:cNvSpPr>
              <a:spLocks noChangeArrowheads="1"/>
            </p:cNvSpPr>
            <p:nvPr/>
          </p:nvSpPr>
          <p:spPr bwMode="auto">
            <a:xfrm>
              <a:off x="1770" y="2251"/>
              <a:ext cx="44" cy="117"/>
            </a:xfrm>
            <a:prstGeom prst="rect">
              <a:avLst/>
            </a:prstGeom>
            <a:solidFill>
              <a:srgbClr val="CECECE"/>
            </a:solidFill>
            <a:ln w="9525">
              <a:noFill/>
              <a:miter lim="800000"/>
              <a:headEnd/>
              <a:tailEnd/>
            </a:ln>
          </p:spPr>
          <p:txBody>
            <a:bodyPr wrap="none" anchor="ctr"/>
            <a:lstStyle/>
            <a:p>
              <a:endParaRPr lang="en-US"/>
            </a:p>
          </p:txBody>
        </p:sp>
        <p:sp>
          <p:nvSpPr>
            <p:cNvPr id="5227" name="Line 61"/>
            <p:cNvSpPr>
              <a:spLocks noChangeShapeType="1"/>
            </p:cNvSpPr>
            <p:nvPr/>
          </p:nvSpPr>
          <p:spPr bwMode="auto">
            <a:xfrm flipH="1">
              <a:off x="1786" y="2319"/>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28" name="Line 62"/>
            <p:cNvSpPr>
              <a:spLocks noChangeShapeType="1"/>
            </p:cNvSpPr>
            <p:nvPr/>
          </p:nvSpPr>
          <p:spPr bwMode="auto">
            <a:xfrm flipH="1">
              <a:off x="1786" y="2322"/>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29" name="Line 63"/>
            <p:cNvSpPr>
              <a:spLocks noChangeShapeType="1"/>
            </p:cNvSpPr>
            <p:nvPr/>
          </p:nvSpPr>
          <p:spPr bwMode="auto">
            <a:xfrm flipH="1">
              <a:off x="1786" y="2325"/>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0" name="Line 64"/>
            <p:cNvSpPr>
              <a:spLocks noChangeShapeType="1"/>
            </p:cNvSpPr>
            <p:nvPr/>
          </p:nvSpPr>
          <p:spPr bwMode="auto">
            <a:xfrm flipH="1">
              <a:off x="1786" y="2328"/>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1" name="Line 65"/>
            <p:cNvSpPr>
              <a:spLocks noChangeShapeType="1"/>
            </p:cNvSpPr>
            <p:nvPr/>
          </p:nvSpPr>
          <p:spPr bwMode="auto">
            <a:xfrm flipH="1">
              <a:off x="1786" y="2329"/>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2" name="Line 66"/>
            <p:cNvSpPr>
              <a:spLocks noChangeShapeType="1"/>
            </p:cNvSpPr>
            <p:nvPr/>
          </p:nvSpPr>
          <p:spPr bwMode="auto">
            <a:xfrm flipH="1">
              <a:off x="1786" y="2333"/>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3" name="Line 67"/>
            <p:cNvSpPr>
              <a:spLocks noChangeShapeType="1"/>
            </p:cNvSpPr>
            <p:nvPr/>
          </p:nvSpPr>
          <p:spPr bwMode="auto">
            <a:xfrm flipH="1">
              <a:off x="1786" y="2335"/>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4" name="Line 68"/>
            <p:cNvSpPr>
              <a:spLocks noChangeShapeType="1"/>
            </p:cNvSpPr>
            <p:nvPr/>
          </p:nvSpPr>
          <p:spPr bwMode="auto">
            <a:xfrm flipH="1">
              <a:off x="1786" y="2339"/>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5" name="Line 69"/>
            <p:cNvSpPr>
              <a:spLocks noChangeShapeType="1"/>
            </p:cNvSpPr>
            <p:nvPr/>
          </p:nvSpPr>
          <p:spPr bwMode="auto">
            <a:xfrm flipH="1">
              <a:off x="1786" y="2341"/>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6" name="Line 70"/>
            <p:cNvSpPr>
              <a:spLocks noChangeShapeType="1"/>
            </p:cNvSpPr>
            <p:nvPr/>
          </p:nvSpPr>
          <p:spPr bwMode="auto">
            <a:xfrm flipH="1">
              <a:off x="1786" y="2343"/>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7" name="Line 71"/>
            <p:cNvSpPr>
              <a:spLocks noChangeShapeType="1"/>
            </p:cNvSpPr>
            <p:nvPr/>
          </p:nvSpPr>
          <p:spPr bwMode="auto">
            <a:xfrm flipH="1">
              <a:off x="1786" y="2347"/>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8" name="Line 72"/>
            <p:cNvSpPr>
              <a:spLocks noChangeShapeType="1"/>
            </p:cNvSpPr>
            <p:nvPr/>
          </p:nvSpPr>
          <p:spPr bwMode="auto">
            <a:xfrm flipH="1">
              <a:off x="1786" y="2350"/>
              <a:ext cx="3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39" name="Rectangle 73"/>
            <p:cNvSpPr>
              <a:spLocks noChangeArrowheads="1"/>
            </p:cNvSpPr>
            <p:nvPr/>
          </p:nvSpPr>
          <p:spPr bwMode="auto">
            <a:xfrm>
              <a:off x="1826" y="2251"/>
              <a:ext cx="44" cy="117"/>
            </a:xfrm>
            <a:prstGeom prst="rect">
              <a:avLst/>
            </a:prstGeom>
            <a:solidFill>
              <a:srgbClr val="CECECE"/>
            </a:solidFill>
            <a:ln w="9525">
              <a:noFill/>
              <a:miter lim="800000"/>
              <a:headEnd/>
              <a:tailEnd/>
            </a:ln>
          </p:spPr>
          <p:txBody>
            <a:bodyPr wrap="none" anchor="ctr"/>
            <a:lstStyle/>
            <a:p>
              <a:endParaRPr lang="en-US"/>
            </a:p>
          </p:txBody>
        </p:sp>
        <p:sp>
          <p:nvSpPr>
            <p:cNvPr id="5240" name="Line 74"/>
            <p:cNvSpPr>
              <a:spLocks noChangeShapeType="1"/>
            </p:cNvSpPr>
            <p:nvPr/>
          </p:nvSpPr>
          <p:spPr bwMode="auto">
            <a:xfrm flipH="1">
              <a:off x="1844" y="2319"/>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1" name="Line 75"/>
            <p:cNvSpPr>
              <a:spLocks noChangeShapeType="1"/>
            </p:cNvSpPr>
            <p:nvPr/>
          </p:nvSpPr>
          <p:spPr bwMode="auto">
            <a:xfrm flipH="1">
              <a:off x="1844" y="2322"/>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2" name="Line 76"/>
            <p:cNvSpPr>
              <a:spLocks noChangeShapeType="1"/>
            </p:cNvSpPr>
            <p:nvPr/>
          </p:nvSpPr>
          <p:spPr bwMode="auto">
            <a:xfrm flipH="1">
              <a:off x="1844" y="2325"/>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3" name="Line 77"/>
            <p:cNvSpPr>
              <a:spLocks noChangeShapeType="1"/>
            </p:cNvSpPr>
            <p:nvPr/>
          </p:nvSpPr>
          <p:spPr bwMode="auto">
            <a:xfrm flipH="1">
              <a:off x="1844" y="2328"/>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4" name="Line 78"/>
            <p:cNvSpPr>
              <a:spLocks noChangeShapeType="1"/>
            </p:cNvSpPr>
            <p:nvPr/>
          </p:nvSpPr>
          <p:spPr bwMode="auto">
            <a:xfrm flipH="1">
              <a:off x="1844" y="2329"/>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5" name="Line 79"/>
            <p:cNvSpPr>
              <a:spLocks noChangeShapeType="1"/>
            </p:cNvSpPr>
            <p:nvPr/>
          </p:nvSpPr>
          <p:spPr bwMode="auto">
            <a:xfrm flipH="1">
              <a:off x="1844" y="2333"/>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6" name="Line 80"/>
            <p:cNvSpPr>
              <a:spLocks noChangeShapeType="1"/>
            </p:cNvSpPr>
            <p:nvPr/>
          </p:nvSpPr>
          <p:spPr bwMode="auto">
            <a:xfrm flipH="1">
              <a:off x="1844" y="2335"/>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7" name="Line 81"/>
            <p:cNvSpPr>
              <a:spLocks noChangeShapeType="1"/>
            </p:cNvSpPr>
            <p:nvPr/>
          </p:nvSpPr>
          <p:spPr bwMode="auto">
            <a:xfrm flipH="1">
              <a:off x="1844" y="2339"/>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8" name="Line 82"/>
            <p:cNvSpPr>
              <a:spLocks noChangeShapeType="1"/>
            </p:cNvSpPr>
            <p:nvPr/>
          </p:nvSpPr>
          <p:spPr bwMode="auto">
            <a:xfrm flipH="1">
              <a:off x="1844" y="2341"/>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49" name="Line 83"/>
            <p:cNvSpPr>
              <a:spLocks noChangeShapeType="1"/>
            </p:cNvSpPr>
            <p:nvPr/>
          </p:nvSpPr>
          <p:spPr bwMode="auto">
            <a:xfrm flipH="1">
              <a:off x="1844" y="2343"/>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50" name="Line 84"/>
            <p:cNvSpPr>
              <a:spLocks noChangeShapeType="1"/>
            </p:cNvSpPr>
            <p:nvPr/>
          </p:nvSpPr>
          <p:spPr bwMode="auto">
            <a:xfrm flipH="1">
              <a:off x="1844" y="2347"/>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51" name="Line 85"/>
            <p:cNvSpPr>
              <a:spLocks noChangeShapeType="1"/>
            </p:cNvSpPr>
            <p:nvPr/>
          </p:nvSpPr>
          <p:spPr bwMode="auto">
            <a:xfrm flipH="1">
              <a:off x="1844" y="2350"/>
              <a:ext cx="3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5252" name="Rectangle 86"/>
            <p:cNvSpPr>
              <a:spLocks noChangeArrowheads="1"/>
            </p:cNvSpPr>
            <p:nvPr/>
          </p:nvSpPr>
          <p:spPr bwMode="auto">
            <a:xfrm>
              <a:off x="1880" y="2251"/>
              <a:ext cx="44" cy="117"/>
            </a:xfrm>
            <a:prstGeom prst="rect">
              <a:avLst/>
            </a:prstGeom>
            <a:solidFill>
              <a:srgbClr val="CECECE"/>
            </a:solidFill>
            <a:ln w="9525">
              <a:noFill/>
              <a:miter lim="800000"/>
              <a:headEnd/>
              <a:tailEnd/>
            </a:ln>
          </p:spPr>
          <p:txBody>
            <a:bodyPr wrap="none" anchor="ctr"/>
            <a:lstStyle/>
            <a:p>
              <a:endParaRPr lang="en-US"/>
            </a:p>
          </p:txBody>
        </p:sp>
        <p:sp>
          <p:nvSpPr>
            <p:cNvPr id="5253" name="Rectangle 87"/>
            <p:cNvSpPr>
              <a:spLocks noChangeArrowheads="1"/>
            </p:cNvSpPr>
            <p:nvPr/>
          </p:nvSpPr>
          <p:spPr bwMode="auto">
            <a:xfrm>
              <a:off x="1932" y="2251"/>
              <a:ext cx="44" cy="117"/>
            </a:xfrm>
            <a:prstGeom prst="rect">
              <a:avLst/>
            </a:prstGeom>
            <a:solidFill>
              <a:srgbClr val="CECECE"/>
            </a:solidFill>
            <a:ln w="9525">
              <a:noFill/>
              <a:miter lim="800000"/>
              <a:headEnd/>
              <a:tailEnd/>
            </a:ln>
          </p:spPr>
          <p:txBody>
            <a:bodyPr wrap="none" anchor="ctr"/>
            <a:lstStyle/>
            <a:p>
              <a:endParaRPr lang="en-US"/>
            </a:p>
          </p:txBody>
        </p:sp>
        <p:sp>
          <p:nvSpPr>
            <p:cNvPr id="5254" name="Rectangle 88"/>
            <p:cNvSpPr>
              <a:spLocks noChangeArrowheads="1"/>
            </p:cNvSpPr>
            <p:nvPr/>
          </p:nvSpPr>
          <p:spPr bwMode="auto">
            <a:xfrm>
              <a:off x="1986" y="2251"/>
              <a:ext cx="44" cy="117"/>
            </a:xfrm>
            <a:prstGeom prst="rect">
              <a:avLst/>
            </a:prstGeom>
            <a:solidFill>
              <a:srgbClr val="CECECE"/>
            </a:solidFill>
            <a:ln w="9525">
              <a:noFill/>
              <a:miter lim="800000"/>
              <a:headEnd/>
              <a:tailEnd/>
            </a:ln>
          </p:spPr>
          <p:txBody>
            <a:bodyPr wrap="none" anchor="ctr"/>
            <a:lstStyle/>
            <a:p>
              <a:endParaRPr lang="en-US"/>
            </a:p>
          </p:txBody>
        </p:sp>
        <p:sp>
          <p:nvSpPr>
            <p:cNvPr id="5255" name="Rectangle 89"/>
            <p:cNvSpPr>
              <a:spLocks noChangeArrowheads="1"/>
            </p:cNvSpPr>
            <p:nvPr/>
          </p:nvSpPr>
          <p:spPr bwMode="auto">
            <a:xfrm>
              <a:off x="2042" y="2251"/>
              <a:ext cx="41" cy="117"/>
            </a:xfrm>
            <a:prstGeom prst="rect">
              <a:avLst/>
            </a:prstGeom>
            <a:solidFill>
              <a:srgbClr val="CECECE"/>
            </a:solidFill>
            <a:ln w="9525">
              <a:noFill/>
              <a:miter lim="800000"/>
              <a:headEnd/>
              <a:tailEnd/>
            </a:ln>
          </p:spPr>
          <p:txBody>
            <a:bodyPr wrap="none" anchor="ctr"/>
            <a:lstStyle/>
            <a:p>
              <a:endParaRPr lang="en-US"/>
            </a:p>
          </p:txBody>
        </p:sp>
        <p:sp>
          <p:nvSpPr>
            <p:cNvPr id="5256" name="Rectangle 90"/>
            <p:cNvSpPr>
              <a:spLocks noChangeArrowheads="1"/>
            </p:cNvSpPr>
            <p:nvPr/>
          </p:nvSpPr>
          <p:spPr bwMode="auto">
            <a:xfrm>
              <a:off x="1770" y="2249"/>
              <a:ext cx="44" cy="11"/>
            </a:xfrm>
            <a:prstGeom prst="rect">
              <a:avLst/>
            </a:prstGeom>
            <a:solidFill>
              <a:srgbClr val="E6E6E6"/>
            </a:solidFill>
            <a:ln w="9525">
              <a:noFill/>
              <a:miter lim="800000"/>
              <a:headEnd/>
              <a:tailEnd/>
            </a:ln>
          </p:spPr>
          <p:txBody>
            <a:bodyPr wrap="none" anchor="ctr"/>
            <a:lstStyle/>
            <a:p>
              <a:endParaRPr lang="en-US"/>
            </a:p>
          </p:txBody>
        </p:sp>
        <p:sp>
          <p:nvSpPr>
            <p:cNvPr id="5257" name="Rectangle 91"/>
            <p:cNvSpPr>
              <a:spLocks noChangeArrowheads="1"/>
            </p:cNvSpPr>
            <p:nvPr/>
          </p:nvSpPr>
          <p:spPr bwMode="auto">
            <a:xfrm>
              <a:off x="1770" y="2306"/>
              <a:ext cx="44" cy="11"/>
            </a:xfrm>
            <a:prstGeom prst="rect">
              <a:avLst/>
            </a:prstGeom>
            <a:solidFill>
              <a:srgbClr val="E6E6E6"/>
            </a:solidFill>
            <a:ln w="9525">
              <a:noFill/>
              <a:miter lim="800000"/>
              <a:headEnd/>
              <a:tailEnd/>
            </a:ln>
          </p:spPr>
          <p:txBody>
            <a:bodyPr wrap="none" anchor="ctr"/>
            <a:lstStyle/>
            <a:p>
              <a:endParaRPr lang="en-US"/>
            </a:p>
          </p:txBody>
        </p:sp>
        <p:sp>
          <p:nvSpPr>
            <p:cNvPr id="5258" name="Rectangle 92"/>
            <p:cNvSpPr>
              <a:spLocks noChangeArrowheads="1"/>
            </p:cNvSpPr>
            <p:nvPr/>
          </p:nvSpPr>
          <p:spPr bwMode="auto">
            <a:xfrm>
              <a:off x="1770" y="2368"/>
              <a:ext cx="44" cy="1"/>
            </a:xfrm>
            <a:prstGeom prst="rect">
              <a:avLst/>
            </a:prstGeom>
            <a:solidFill>
              <a:srgbClr val="E6E6E6"/>
            </a:solidFill>
            <a:ln w="9525">
              <a:noFill/>
              <a:miter lim="800000"/>
              <a:headEnd/>
              <a:tailEnd/>
            </a:ln>
          </p:spPr>
          <p:txBody>
            <a:bodyPr wrap="none" anchor="ctr"/>
            <a:lstStyle/>
            <a:p>
              <a:endParaRPr lang="en-US"/>
            </a:p>
          </p:txBody>
        </p:sp>
        <p:sp>
          <p:nvSpPr>
            <p:cNvPr id="5259" name="Rectangle 93"/>
            <p:cNvSpPr>
              <a:spLocks noChangeArrowheads="1"/>
            </p:cNvSpPr>
            <p:nvPr/>
          </p:nvSpPr>
          <p:spPr bwMode="auto">
            <a:xfrm>
              <a:off x="1826" y="2249"/>
              <a:ext cx="44" cy="11"/>
            </a:xfrm>
            <a:prstGeom prst="rect">
              <a:avLst/>
            </a:prstGeom>
            <a:solidFill>
              <a:srgbClr val="E6E6E6"/>
            </a:solidFill>
            <a:ln w="9525">
              <a:noFill/>
              <a:miter lim="800000"/>
              <a:headEnd/>
              <a:tailEnd/>
            </a:ln>
          </p:spPr>
          <p:txBody>
            <a:bodyPr wrap="none" anchor="ctr"/>
            <a:lstStyle/>
            <a:p>
              <a:endParaRPr lang="en-US"/>
            </a:p>
          </p:txBody>
        </p:sp>
        <p:sp>
          <p:nvSpPr>
            <p:cNvPr id="5260" name="Rectangle 94"/>
            <p:cNvSpPr>
              <a:spLocks noChangeArrowheads="1"/>
            </p:cNvSpPr>
            <p:nvPr/>
          </p:nvSpPr>
          <p:spPr bwMode="auto">
            <a:xfrm>
              <a:off x="1826" y="2306"/>
              <a:ext cx="44" cy="11"/>
            </a:xfrm>
            <a:prstGeom prst="rect">
              <a:avLst/>
            </a:prstGeom>
            <a:solidFill>
              <a:srgbClr val="E6E6E6"/>
            </a:solidFill>
            <a:ln w="9525">
              <a:noFill/>
              <a:miter lim="800000"/>
              <a:headEnd/>
              <a:tailEnd/>
            </a:ln>
          </p:spPr>
          <p:txBody>
            <a:bodyPr wrap="none" anchor="ctr"/>
            <a:lstStyle/>
            <a:p>
              <a:endParaRPr lang="en-US"/>
            </a:p>
          </p:txBody>
        </p:sp>
        <p:sp>
          <p:nvSpPr>
            <p:cNvPr id="5261" name="Rectangle 95"/>
            <p:cNvSpPr>
              <a:spLocks noChangeArrowheads="1"/>
            </p:cNvSpPr>
            <p:nvPr/>
          </p:nvSpPr>
          <p:spPr bwMode="auto">
            <a:xfrm>
              <a:off x="1826" y="2368"/>
              <a:ext cx="44" cy="1"/>
            </a:xfrm>
            <a:prstGeom prst="rect">
              <a:avLst/>
            </a:prstGeom>
            <a:solidFill>
              <a:srgbClr val="E6E6E6"/>
            </a:solidFill>
            <a:ln w="9525">
              <a:noFill/>
              <a:miter lim="800000"/>
              <a:headEnd/>
              <a:tailEnd/>
            </a:ln>
          </p:spPr>
          <p:txBody>
            <a:bodyPr wrap="none" anchor="ctr"/>
            <a:lstStyle/>
            <a:p>
              <a:endParaRPr lang="en-US"/>
            </a:p>
          </p:txBody>
        </p:sp>
        <p:sp>
          <p:nvSpPr>
            <p:cNvPr id="5262" name="Rectangle 96"/>
            <p:cNvSpPr>
              <a:spLocks noChangeArrowheads="1"/>
            </p:cNvSpPr>
            <p:nvPr/>
          </p:nvSpPr>
          <p:spPr bwMode="auto">
            <a:xfrm>
              <a:off x="1880" y="2249"/>
              <a:ext cx="44" cy="11"/>
            </a:xfrm>
            <a:prstGeom prst="rect">
              <a:avLst/>
            </a:prstGeom>
            <a:solidFill>
              <a:srgbClr val="E6E6E6"/>
            </a:solidFill>
            <a:ln w="9525">
              <a:noFill/>
              <a:miter lim="800000"/>
              <a:headEnd/>
              <a:tailEnd/>
            </a:ln>
          </p:spPr>
          <p:txBody>
            <a:bodyPr wrap="none" anchor="ctr"/>
            <a:lstStyle/>
            <a:p>
              <a:endParaRPr lang="en-US"/>
            </a:p>
          </p:txBody>
        </p:sp>
        <p:sp>
          <p:nvSpPr>
            <p:cNvPr id="5263" name="Rectangle 97"/>
            <p:cNvSpPr>
              <a:spLocks noChangeArrowheads="1"/>
            </p:cNvSpPr>
            <p:nvPr/>
          </p:nvSpPr>
          <p:spPr bwMode="auto">
            <a:xfrm>
              <a:off x="1880" y="2306"/>
              <a:ext cx="44" cy="11"/>
            </a:xfrm>
            <a:prstGeom prst="rect">
              <a:avLst/>
            </a:prstGeom>
            <a:solidFill>
              <a:srgbClr val="E6E6E6"/>
            </a:solidFill>
            <a:ln w="9525">
              <a:noFill/>
              <a:miter lim="800000"/>
              <a:headEnd/>
              <a:tailEnd/>
            </a:ln>
          </p:spPr>
          <p:txBody>
            <a:bodyPr wrap="none" anchor="ctr"/>
            <a:lstStyle/>
            <a:p>
              <a:endParaRPr lang="en-US"/>
            </a:p>
          </p:txBody>
        </p:sp>
        <p:sp>
          <p:nvSpPr>
            <p:cNvPr id="5264" name="Rectangle 98"/>
            <p:cNvSpPr>
              <a:spLocks noChangeArrowheads="1"/>
            </p:cNvSpPr>
            <p:nvPr/>
          </p:nvSpPr>
          <p:spPr bwMode="auto">
            <a:xfrm>
              <a:off x="1880" y="2368"/>
              <a:ext cx="44" cy="1"/>
            </a:xfrm>
            <a:prstGeom prst="rect">
              <a:avLst/>
            </a:prstGeom>
            <a:solidFill>
              <a:srgbClr val="E6E6E6"/>
            </a:solidFill>
            <a:ln w="9525">
              <a:noFill/>
              <a:miter lim="800000"/>
              <a:headEnd/>
              <a:tailEnd/>
            </a:ln>
          </p:spPr>
          <p:txBody>
            <a:bodyPr wrap="none" anchor="ctr"/>
            <a:lstStyle/>
            <a:p>
              <a:endParaRPr lang="en-US"/>
            </a:p>
          </p:txBody>
        </p:sp>
        <p:sp>
          <p:nvSpPr>
            <p:cNvPr id="5265" name="Rectangle 99"/>
            <p:cNvSpPr>
              <a:spLocks noChangeArrowheads="1"/>
            </p:cNvSpPr>
            <p:nvPr/>
          </p:nvSpPr>
          <p:spPr bwMode="auto">
            <a:xfrm>
              <a:off x="1932" y="2249"/>
              <a:ext cx="44" cy="11"/>
            </a:xfrm>
            <a:prstGeom prst="rect">
              <a:avLst/>
            </a:prstGeom>
            <a:solidFill>
              <a:srgbClr val="E6E6E6"/>
            </a:solidFill>
            <a:ln w="9525">
              <a:noFill/>
              <a:miter lim="800000"/>
              <a:headEnd/>
              <a:tailEnd/>
            </a:ln>
          </p:spPr>
          <p:txBody>
            <a:bodyPr wrap="none" anchor="ctr"/>
            <a:lstStyle/>
            <a:p>
              <a:endParaRPr lang="en-US"/>
            </a:p>
          </p:txBody>
        </p:sp>
        <p:sp>
          <p:nvSpPr>
            <p:cNvPr id="5266" name="Rectangle 100"/>
            <p:cNvSpPr>
              <a:spLocks noChangeArrowheads="1"/>
            </p:cNvSpPr>
            <p:nvPr/>
          </p:nvSpPr>
          <p:spPr bwMode="auto">
            <a:xfrm>
              <a:off x="1932" y="2306"/>
              <a:ext cx="44" cy="11"/>
            </a:xfrm>
            <a:prstGeom prst="rect">
              <a:avLst/>
            </a:prstGeom>
            <a:solidFill>
              <a:srgbClr val="E6E6E6"/>
            </a:solidFill>
            <a:ln w="9525">
              <a:noFill/>
              <a:miter lim="800000"/>
              <a:headEnd/>
              <a:tailEnd/>
            </a:ln>
          </p:spPr>
          <p:txBody>
            <a:bodyPr wrap="none" anchor="ctr"/>
            <a:lstStyle/>
            <a:p>
              <a:endParaRPr lang="en-US"/>
            </a:p>
          </p:txBody>
        </p:sp>
        <p:sp>
          <p:nvSpPr>
            <p:cNvPr id="5267" name="Rectangle 101"/>
            <p:cNvSpPr>
              <a:spLocks noChangeArrowheads="1"/>
            </p:cNvSpPr>
            <p:nvPr/>
          </p:nvSpPr>
          <p:spPr bwMode="auto">
            <a:xfrm>
              <a:off x="1932" y="2368"/>
              <a:ext cx="44" cy="1"/>
            </a:xfrm>
            <a:prstGeom prst="rect">
              <a:avLst/>
            </a:prstGeom>
            <a:solidFill>
              <a:srgbClr val="E6E6E6"/>
            </a:solidFill>
            <a:ln w="9525">
              <a:noFill/>
              <a:miter lim="800000"/>
              <a:headEnd/>
              <a:tailEnd/>
            </a:ln>
          </p:spPr>
          <p:txBody>
            <a:bodyPr wrap="none" anchor="ctr"/>
            <a:lstStyle/>
            <a:p>
              <a:endParaRPr lang="en-US"/>
            </a:p>
          </p:txBody>
        </p:sp>
        <p:sp>
          <p:nvSpPr>
            <p:cNvPr id="5268" name="Rectangle 102"/>
            <p:cNvSpPr>
              <a:spLocks noChangeArrowheads="1"/>
            </p:cNvSpPr>
            <p:nvPr/>
          </p:nvSpPr>
          <p:spPr bwMode="auto">
            <a:xfrm>
              <a:off x="1986" y="2249"/>
              <a:ext cx="44" cy="11"/>
            </a:xfrm>
            <a:prstGeom prst="rect">
              <a:avLst/>
            </a:prstGeom>
            <a:solidFill>
              <a:srgbClr val="E6E6E6"/>
            </a:solidFill>
            <a:ln w="9525">
              <a:noFill/>
              <a:miter lim="800000"/>
              <a:headEnd/>
              <a:tailEnd/>
            </a:ln>
          </p:spPr>
          <p:txBody>
            <a:bodyPr wrap="none" anchor="ctr"/>
            <a:lstStyle/>
            <a:p>
              <a:endParaRPr lang="en-US"/>
            </a:p>
          </p:txBody>
        </p:sp>
        <p:sp>
          <p:nvSpPr>
            <p:cNvPr id="5269" name="Rectangle 103"/>
            <p:cNvSpPr>
              <a:spLocks noChangeArrowheads="1"/>
            </p:cNvSpPr>
            <p:nvPr/>
          </p:nvSpPr>
          <p:spPr bwMode="auto">
            <a:xfrm>
              <a:off x="1986" y="2306"/>
              <a:ext cx="44" cy="11"/>
            </a:xfrm>
            <a:prstGeom prst="rect">
              <a:avLst/>
            </a:prstGeom>
            <a:solidFill>
              <a:srgbClr val="E6E6E6"/>
            </a:solidFill>
            <a:ln w="9525">
              <a:noFill/>
              <a:miter lim="800000"/>
              <a:headEnd/>
              <a:tailEnd/>
            </a:ln>
          </p:spPr>
          <p:txBody>
            <a:bodyPr wrap="none" anchor="ctr"/>
            <a:lstStyle/>
            <a:p>
              <a:endParaRPr lang="en-US"/>
            </a:p>
          </p:txBody>
        </p:sp>
        <p:sp>
          <p:nvSpPr>
            <p:cNvPr id="5270" name="Rectangle 104"/>
            <p:cNvSpPr>
              <a:spLocks noChangeArrowheads="1"/>
            </p:cNvSpPr>
            <p:nvPr/>
          </p:nvSpPr>
          <p:spPr bwMode="auto">
            <a:xfrm>
              <a:off x="1986" y="2368"/>
              <a:ext cx="44" cy="1"/>
            </a:xfrm>
            <a:prstGeom prst="rect">
              <a:avLst/>
            </a:prstGeom>
            <a:solidFill>
              <a:srgbClr val="E6E6E6"/>
            </a:solidFill>
            <a:ln w="9525">
              <a:noFill/>
              <a:miter lim="800000"/>
              <a:headEnd/>
              <a:tailEnd/>
            </a:ln>
          </p:spPr>
          <p:txBody>
            <a:bodyPr wrap="none" anchor="ctr"/>
            <a:lstStyle/>
            <a:p>
              <a:endParaRPr lang="en-US"/>
            </a:p>
          </p:txBody>
        </p:sp>
        <p:sp>
          <p:nvSpPr>
            <p:cNvPr id="5271" name="Rectangle 105"/>
            <p:cNvSpPr>
              <a:spLocks noChangeArrowheads="1"/>
            </p:cNvSpPr>
            <p:nvPr/>
          </p:nvSpPr>
          <p:spPr bwMode="auto">
            <a:xfrm>
              <a:off x="2042" y="2249"/>
              <a:ext cx="41" cy="11"/>
            </a:xfrm>
            <a:prstGeom prst="rect">
              <a:avLst/>
            </a:prstGeom>
            <a:solidFill>
              <a:srgbClr val="E6E6E6"/>
            </a:solidFill>
            <a:ln w="9525">
              <a:noFill/>
              <a:miter lim="800000"/>
              <a:headEnd/>
              <a:tailEnd/>
            </a:ln>
          </p:spPr>
          <p:txBody>
            <a:bodyPr wrap="none" anchor="ctr"/>
            <a:lstStyle/>
            <a:p>
              <a:endParaRPr lang="en-US"/>
            </a:p>
          </p:txBody>
        </p:sp>
        <p:sp>
          <p:nvSpPr>
            <p:cNvPr id="5272" name="Rectangle 106"/>
            <p:cNvSpPr>
              <a:spLocks noChangeArrowheads="1"/>
            </p:cNvSpPr>
            <p:nvPr/>
          </p:nvSpPr>
          <p:spPr bwMode="auto">
            <a:xfrm>
              <a:off x="2042" y="2306"/>
              <a:ext cx="41" cy="11"/>
            </a:xfrm>
            <a:prstGeom prst="rect">
              <a:avLst/>
            </a:prstGeom>
            <a:solidFill>
              <a:srgbClr val="E6E6E6"/>
            </a:solidFill>
            <a:ln w="9525">
              <a:noFill/>
              <a:miter lim="800000"/>
              <a:headEnd/>
              <a:tailEnd/>
            </a:ln>
          </p:spPr>
          <p:txBody>
            <a:bodyPr wrap="none" anchor="ctr"/>
            <a:lstStyle/>
            <a:p>
              <a:endParaRPr lang="en-US"/>
            </a:p>
          </p:txBody>
        </p:sp>
        <p:sp>
          <p:nvSpPr>
            <p:cNvPr id="5273" name="Rectangle 107"/>
            <p:cNvSpPr>
              <a:spLocks noChangeArrowheads="1"/>
            </p:cNvSpPr>
            <p:nvPr/>
          </p:nvSpPr>
          <p:spPr bwMode="auto">
            <a:xfrm>
              <a:off x="2042" y="2368"/>
              <a:ext cx="41" cy="1"/>
            </a:xfrm>
            <a:prstGeom prst="rect">
              <a:avLst/>
            </a:prstGeom>
            <a:solidFill>
              <a:srgbClr val="E6E6E6"/>
            </a:solidFill>
            <a:ln w="9525">
              <a:noFill/>
              <a:miter lim="800000"/>
              <a:headEnd/>
              <a:tailEnd/>
            </a:ln>
          </p:spPr>
          <p:txBody>
            <a:bodyPr wrap="none" anchor="ctr"/>
            <a:lstStyle/>
            <a:p>
              <a:endParaRPr lang="en-US"/>
            </a:p>
          </p:txBody>
        </p:sp>
        <p:sp>
          <p:nvSpPr>
            <p:cNvPr id="5274" name="Freeform 108"/>
            <p:cNvSpPr>
              <a:spLocks/>
            </p:cNvSpPr>
            <p:nvPr/>
          </p:nvSpPr>
          <p:spPr bwMode="auto">
            <a:xfrm>
              <a:off x="1765" y="2238"/>
              <a:ext cx="350" cy="136"/>
            </a:xfrm>
            <a:custGeom>
              <a:avLst/>
              <a:gdLst>
                <a:gd name="T0" fmla="*/ 25 w 350"/>
                <a:gd name="T1" fmla="*/ 0 h 136"/>
                <a:gd name="T2" fmla="*/ 349 w 350"/>
                <a:gd name="T3" fmla="*/ 0 h 136"/>
                <a:gd name="T4" fmla="*/ 349 w 350"/>
                <a:gd name="T5" fmla="*/ 119 h 136"/>
                <a:gd name="T6" fmla="*/ 324 w 350"/>
                <a:gd name="T7" fmla="*/ 131 h 136"/>
                <a:gd name="T8" fmla="*/ 318 w 350"/>
                <a:gd name="T9" fmla="*/ 131 h 136"/>
                <a:gd name="T10" fmla="*/ 312 w 350"/>
                <a:gd name="T11" fmla="*/ 135 h 136"/>
                <a:gd name="T12" fmla="*/ 13 w 350"/>
                <a:gd name="T13" fmla="*/ 135 h 136"/>
                <a:gd name="T14" fmla="*/ 13 w 350"/>
                <a:gd name="T15" fmla="*/ 131 h 136"/>
                <a:gd name="T16" fmla="*/ 0 w 350"/>
                <a:gd name="T17" fmla="*/ 131 h 136"/>
                <a:gd name="T18" fmla="*/ 0 w 350"/>
                <a:gd name="T19" fmla="*/ 12 h 136"/>
                <a:gd name="T20" fmla="*/ 25 w 350"/>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
                <a:gd name="T34" fmla="*/ 0 h 136"/>
                <a:gd name="T35" fmla="*/ 350 w 350"/>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 h="136">
                  <a:moveTo>
                    <a:pt x="25" y="0"/>
                  </a:moveTo>
                  <a:lnTo>
                    <a:pt x="349" y="0"/>
                  </a:lnTo>
                  <a:lnTo>
                    <a:pt x="349" y="119"/>
                  </a:lnTo>
                  <a:lnTo>
                    <a:pt x="324" y="131"/>
                  </a:lnTo>
                  <a:lnTo>
                    <a:pt x="318" y="131"/>
                  </a:lnTo>
                  <a:lnTo>
                    <a:pt x="312" y="135"/>
                  </a:lnTo>
                  <a:lnTo>
                    <a:pt x="13" y="135"/>
                  </a:lnTo>
                  <a:lnTo>
                    <a:pt x="13" y="131"/>
                  </a:lnTo>
                  <a:lnTo>
                    <a:pt x="0" y="131"/>
                  </a:lnTo>
                  <a:lnTo>
                    <a:pt x="0" y="12"/>
                  </a:lnTo>
                  <a:lnTo>
                    <a:pt x="25" y="0"/>
                  </a:lnTo>
                </a:path>
              </a:pathLst>
            </a:custGeom>
            <a:noFill/>
            <a:ln w="12700" cap="rnd">
              <a:solidFill>
                <a:srgbClr val="000000"/>
              </a:solidFill>
              <a:round/>
              <a:headEnd type="none" w="sm" len="sm"/>
              <a:tailEnd type="none" w="sm" len="sm"/>
            </a:ln>
          </p:spPr>
          <p:txBody>
            <a:bodyPr/>
            <a:lstStyle/>
            <a:p>
              <a:endParaRPr lang="en-US"/>
            </a:p>
          </p:txBody>
        </p:sp>
      </p:grpSp>
      <p:grpSp>
        <p:nvGrpSpPr>
          <p:cNvPr id="5143" name="Group 113"/>
          <p:cNvGrpSpPr>
            <a:grpSpLocks/>
          </p:cNvGrpSpPr>
          <p:nvPr/>
        </p:nvGrpSpPr>
        <p:grpSpPr bwMode="auto">
          <a:xfrm>
            <a:off x="842963" y="4548188"/>
            <a:ext cx="1047750" cy="682625"/>
            <a:chOff x="531" y="2865"/>
            <a:chExt cx="660" cy="430"/>
          </a:xfrm>
        </p:grpSpPr>
        <p:pic>
          <p:nvPicPr>
            <p:cNvPr id="5217" name="Picture 110"/>
            <p:cNvPicPr>
              <a:picLocks noChangeArrowheads="1"/>
            </p:cNvPicPr>
            <p:nvPr/>
          </p:nvPicPr>
          <p:blipFill>
            <a:blip r:embed="rId11" cstate="print"/>
            <a:srcRect/>
            <a:stretch>
              <a:fillRect/>
            </a:stretch>
          </p:blipFill>
          <p:spPr bwMode="auto">
            <a:xfrm>
              <a:off x="684" y="2950"/>
              <a:ext cx="500" cy="345"/>
            </a:xfrm>
            <a:prstGeom prst="rect">
              <a:avLst/>
            </a:prstGeom>
            <a:noFill/>
            <a:ln w="9525">
              <a:noFill/>
              <a:miter lim="800000"/>
              <a:headEnd/>
              <a:tailEnd/>
            </a:ln>
          </p:spPr>
        </p:pic>
        <p:sp>
          <p:nvSpPr>
            <p:cNvPr id="5218" name="Freeform 111"/>
            <p:cNvSpPr>
              <a:spLocks/>
            </p:cNvSpPr>
            <p:nvPr/>
          </p:nvSpPr>
          <p:spPr bwMode="auto">
            <a:xfrm>
              <a:off x="531" y="2865"/>
              <a:ext cx="660" cy="151"/>
            </a:xfrm>
            <a:custGeom>
              <a:avLst/>
              <a:gdLst>
                <a:gd name="T0" fmla="*/ 0 w 660"/>
                <a:gd name="T1" fmla="*/ 150 h 151"/>
                <a:gd name="T2" fmla="*/ 330 w 660"/>
                <a:gd name="T3" fmla="*/ 0 h 151"/>
                <a:gd name="T4" fmla="*/ 659 w 660"/>
                <a:gd name="T5" fmla="*/ 142 h 151"/>
                <a:gd name="T6" fmla="*/ 0 60000 65536"/>
                <a:gd name="T7" fmla="*/ 0 60000 65536"/>
                <a:gd name="T8" fmla="*/ 0 60000 65536"/>
                <a:gd name="T9" fmla="*/ 0 w 660"/>
                <a:gd name="T10" fmla="*/ 0 h 151"/>
                <a:gd name="T11" fmla="*/ 660 w 660"/>
                <a:gd name="T12" fmla="*/ 151 h 151"/>
              </a:gdLst>
              <a:ahLst/>
              <a:cxnLst>
                <a:cxn ang="T6">
                  <a:pos x="T0" y="T1"/>
                </a:cxn>
                <a:cxn ang="T7">
                  <a:pos x="T2" y="T3"/>
                </a:cxn>
                <a:cxn ang="T8">
                  <a:pos x="T4" y="T5"/>
                </a:cxn>
              </a:cxnLst>
              <a:rect l="T9" t="T10" r="T11" b="T12"/>
              <a:pathLst>
                <a:path w="660" h="151">
                  <a:moveTo>
                    <a:pt x="0" y="150"/>
                  </a:moveTo>
                  <a:lnTo>
                    <a:pt x="330" y="0"/>
                  </a:lnTo>
                  <a:lnTo>
                    <a:pt x="659" y="142"/>
                  </a:lnTo>
                </a:path>
              </a:pathLst>
            </a:custGeom>
            <a:noFill/>
            <a:ln w="25400" cap="rnd">
              <a:solidFill>
                <a:schemeClr val="accent2"/>
              </a:solidFill>
              <a:round/>
              <a:headEnd type="none" w="sm" len="sm"/>
              <a:tailEnd type="none" w="sm" len="sm"/>
            </a:ln>
          </p:spPr>
          <p:txBody>
            <a:bodyPr/>
            <a:lstStyle/>
            <a:p>
              <a:endParaRPr lang="en-US"/>
            </a:p>
          </p:txBody>
        </p:sp>
        <p:sp>
          <p:nvSpPr>
            <p:cNvPr id="5219" name="Freeform 112"/>
            <p:cNvSpPr>
              <a:spLocks/>
            </p:cNvSpPr>
            <p:nvPr/>
          </p:nvSpPr>
          <p:spPr bwMode="auto">
            <a:xfrm>
              <a:off x="668" y="2989"/>
              <a:ext cx="382" cy="178"/>
            </a:xfrm>
            <a:custGeom>
              <a:avLst/>
              <a:gdLst>
                <a:gd name="T0" fmla="*/ 0 w 382"/>
                <a:gd name="T1" fmla="*/ 5 h 178"/>
                <a:gd name="T2" fmla="*/ 0 w 382"/>
                <a:gd name="T3" fmla="*/ 177 h 178"/>
                <a:gd name="T4" fmla="*/ 381 w 382"/>
                <a:gd name="T5" fmla="*/ 177 h 178"/>
                <a:gd name="T6" fmla="*/ 381 w 382"/>
                <a:gd name="T7" fmla="*/ 0 h 178"/>
                <a:gd name="T8" fmla="*/ 0 60000 65536"/>
                <a:gd name="T9" fmla="*/ 0 60000 65536"/>
                <a:gd name="T10" fmla="*/ 0 60000 65536"/>
                <a:gd name="T11" fmla="*/ 0 60000 65536"/>
                <a:gd name="T12" fmla="*/ 0 w 382"/>
                <a:gd name="T13" fmla="*/ 0 h 178"/>
                <a:gd name="T14" fmla="*/ 382 w 382"/>
                <a:gd name="T15" fmla="*/ 178 h 178"/>
              </a:gdLst>
              <a:ahLst/>
              <a:cxnLst>
                <a:cxn ang="T8">
                  <a:pos x="T0" y="T1"/>
                </a:cxn>
                <a:cxn ang="T9">
                  <a:pos x="T2" y="T3"/>
                </a:cxn>
                <a:cxn ang="T10">
                  <a:pos x="T4" y="T5"/>
                </a:cxn>
                <a:cxn ang="T11">
                  <a:pos x="T6" y="T7"/>
                </a:cxn>
              </a:cxnLst>
              <a:rect l="T12" t="T13" r="T14" b="T15"/>
              <a:pathLst>
                <a:path w="382" h="178">
                  <a:moveTo>
                    <a:pt x="0" y="5"/>
                  </a:moveTo>
                  <a:lnTo>
                    <a:pt x="0" y="177"/>
                  </a:lnTo>
                  <a:lnTo>
                    <a:pt x="381" y="177"/>
                  </a:lnTo>
                  <a:lnTo>
                    <a:pt x="381" y="0"/>
                  </a:lnTo>
                </a:path>
              </a:pathLst>
            </a:custGeom>
            <a:noFill/>
            <a:ln w="25400" cap="rnd">
              <a:solidFill>
                <a:schemeClr val="accent2"/>
              </a:solidFill>
              <a:round/>
              <a:headEnd type="none" w="sm" len="sm"/>
              <a:tailEnd type="none" w="sm" len="sm"/>
            </a:ln>
          </p:spPr>
          <p:txBody>
            <a:bodyPr/>
            <a:lstStyle/>
            <a:p>
              <a:endParaRPr lang="en-US"/>
            </a:p>
          </p:txBody>
        </p:sp>
      </p:grpSp>
      <p:sp>
        <p:nvSpPr>
          <p:cNvPr id="5144" name="Rectangle 114"/>
          <p:cNvSpPr>
            <a:spLocks noChangeArrowheads="1"/>
          </p:cNvSpPr>
          <p:nvPr/>
        </p:nvSpPr>
        <p:spPr bwMode="auto">
          <a:xfrm>
            <a:off x="3557588" y="4806950"/>
            <a:ext cx="339725" cy="198438"/>
          </a:xfrm>
          <a:prstGeom prst="rect">
            <a:avLst/>
          </a:prstGeom>
          <a:solidFill>
            <a:schemeClr val="accent1"/>
          </a:solidFill>
          <a:ln w="9525">
            <a:noFill/>
            <a:miter lim="800000"/>
            <a:headEnd/>
            <a:tailEnd/>
          </a:ln>
        </p:spPr>
        <p:txBody>
          <a:bodyPr wrap="none" anchor="ctr"/>
          <a:lstStyle/>
          <a:p>
            <a:endParaRPr lang="en-US"/>
          </a:p>
        </p:txBody>
      </p:sp>
      <p:grpSp>
        <p:nvGrpSpPr>
          <p:cNvPr id="5145" name="Group 123"/>
          <p:cNvGrpSpPr>
            <a:grpSpLocks/>
          </p:cNvGrpSpPr>
          <p:nvPr/>
        </p:nvGrpSpPr>
        <p:grpSpPr bwMode="auto">
          <a:xfrm>
            <a:off x="1839913" y="4830763"/>
            <a:ext cx="1601787" cy="247650"/>
            <a:chOff x="1159" y="3043"/>
            <a:chExt cx="1009" cy="156"/>
          </a:xfrm>
        </p:grpSpPr>
        <p:sp>
          <p:nvSpPr>
            <p:cNvPr id="5209" name="Oval 115"/>
            <p:cNvSpPr>
              <a:spLocks noChangeArrowheads="1"/>
            </p:cNvSpPr>
            <p:nvPr/>
          </p:nvSpPr>
          <p:spPr bwMode="auto">
            <a:xfrm>
              <a:off x="1782" y="3045"/>
              <a:ext cx="88" cy="56"/>
            </a:xfrm>
            <a:prstGeom prst="ellipse">
              <a:avLst/>
            </a:prstGeom>
            <a:solidFill>
              <a:schemeClr val="bg1"/>
            </a:solidFill>
            <a:ln w="25400">
              <a:solidFill>
                <a:schemeClr val="tx1"/>
              </a:solidFill>
              <a:round/>
              <a:headEnd/>
              <a:tailEnd/>
            </a:ln>
          </p:spPr>
          <p:txBody>
            <a:bodyPr wrap="none" anchor="ctr"/>
            <a:lstStyle/>
            <a:p>
              <a:endParaRPr lang="en-US"/>
            </a:p>
          </p:txBody>
        </p:sp>
        <p:sp>
          <p:nvSpPr>
            <p:cNvPr id="5210" name="Arc 116"/>
            <p:cNvSpPr>
              <a:spLocks/>
            </p:cNvSpPr>
            <p:nvPr/>
          </p:nvSpPr>
          <p:spPr bwMode="auto">
            <a:xfrm rot="8820000">
              <a:off x="1819" y="3043"/>
              <a:ext cx="349" cy="136"/>
            </a:xfrm>
            <a:custGeom>
              <a:avLst/>
              <a:gdLst>
                <a:gd name="T0" fmla="*/ 0 w 21662"/>
                <a:gd name="T1" fmla="*/ 0 h 21600"/>
                <a:gd name="T2" fmla="*/ 6 w 21662"/>
                <a:gd name="T3" fmla="*/ 1 h 21600"/>
                <a:gd name="T4" fmla="*/ 0 w 21662"/>
                <a:gd name="T5" fmla="*/ 1 h 21600"/>
                <a:gd name="T6" fmla="*/ 0 60000 65536"/>
                <a:gd name="T7" fmla="*/ 0 60000 65536"/>
                <a:gd name="T8" fmla="*/ 0 60000 65536"/>
                <a:gd name="T9" fmla="*/ 0 w 21662"/>
                <a:gd name="T10" fmla="*/ 0 h 21600"/>
                <a:gd name="T11" fmla="*/ 21662 w 21662"/>
                <a:gd name="T12" fmla="*/ 21600 h 21600"/>
              </a:gdLst>
              <a:ahLst/>
              <a:cxnLst>
                <a:cxn ang="T6">
                  <a:pos x="T0" y="T1"/>
                </a:cxn>
                <a:cxn ang="T7">
                  <a:pos x="T2" y="T3"/>
                </a:cxn>
                <a:cxn ang="T8">
                  <a:pos x="T4" y="T5"/>
                </a:cxn>
              </a:cxnLst>
              <a:rect l="T9" t="T10" r="T11" b="T12"/>
              <a:pathLst>
                <a:path w="21662" h="21600" fill="none" extrusionOk="0">
                  <a:moveTo>
                    <a:pt x="0" y="0"/>
                  </a:moveTo>
                  <a:cubicBezTo>
                    <a:pt x="20" y="0"/>
                    <a:pt x="41" y="-1"/>
                    <a:pt x="62" y="0"/>
                  </a:cubicBezTo>
                  <a:cubicBezTo>
                    <a:pt x="11991" y="0"/>
                    <a:pt x="21662" y="9670"/>
                    <a:pt x="21662" y="21600"/>
                  </a:cubicBezTo>
                </a:path>
                <a:path w="21662" h="21600" stroke="0" extrusionOk="0">
                  <a:moveTo>
                    <a:pt x="0" y="0"/>
                  </a:moveTo>
                  <a:cubicBezTo>
                    <a:pt x="20" y="0"/>
                    <a:pt x="41" y="-1"/>
                    <a:pt x="62" y="0"/>
                  </a:cubicBezTo>
                  <a:cubicBezTo>
                    <a:pt x="11991" y="0"/>
                    <a:pt x="21662" y="9670"/>
                    <a:pt x="21662" y="21600"/>
                  </a:cubicBezTo>
                  <a:lnTo>
                    <a:pt x="62"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5211" name="AutoShape 117"/>
            <p:cNvSpPr>
              <a:spLocks noChangeArrowheads="1"/>
            </p:cNvSpPr>
            <p:nvPr/>
          </p:nvSpPr>
          <p:spPr bwMode="auto">
            <a:xfrm rot="10800000" flipH="1">
              <a:off x="1796" y="3088"/>
              <a:ext cx="62" cy="20"/>
            </a:xfrm>
            <a:prstGeom prst="triangle">
              <a:avLst>
                <a:gd name="adj" fmla="val 49829"/>
              </a:avLst>
            </a:prstGeom>
            <a:solidFill>
              <a:schemeClr val="bg1"/>
            </a:solidFill>
            <a:ln w="25400">
              <a:solidFill>
                <a:schemeClr val="bg1"/>
              </a:solidFill>
              <a:miter lim="800000"/>
              <a:headEnd/>
              <a:tailEnd/>
            </a:ln>
          </p:spPr>
          <p:txBody>
            <a:bodyPr wrap="none" anchor="ctr"/>
            <a:lstStyle/>
            <a:p>
              <a:endParaRPr lang="en-US"/>
            </a:p>
          </p:txBody>
        </p:sp>
        <p:grpSp>
          <p:nvGrpSpPr>
            <p:cNvPr id="5212" name="Group 122"/>
            <p:cNvGrpSpPr>
              <a:grpSpLocks/>
            </p:cNvGrpSpPr>
            <p:nvPr/>
          </p:nvGrpSpPr>
          <p:grpSpPr bwMode="auto">
            <a:xfrm>
              <a:off x="1159" y="3063"/>
              <a:ext cx="650" cy="136"/>
              <a:chOff x="1159" y="3063"/>
              <a:chExt cx="650" cy="136"/>
            </a:xfrm>
          </p:grpSpPr>
          <p:sp>
            <p:nvSpPr>
              <p:cNvPr id="5213" name="Oval 118"/>
              <p:cNvSpPr>
                <a:spLocks noChangeArrowheads="1"/>
              </p:cNvSpPr>
              <p:nvPr/>
            </p:nvSpPr>
            <p:spPr bwMode="auto">
              <a:xfrm>
                <a:off x="1425" y="3065"/>
                <a:ext cx="88" cy="56"/>
              </a:xfrm>
              <a:prstGeom prst="ellipse">
                <a:avLst/>
              </a:prstGeom>
              <a:solidFill>
                <a:schemeClr val="bg1"/>
              </a:solidFill>
              <a:ln w="25400">
                <a:solidFill>
                  <a:schemeClr val="tx1"/>
                </a:solidFill>
                <a:round/>
                <a:headEnd/>
                <a:tailEnd/>
              </a:ln>
            </p:spPr>
            <p:txBody>
              <a:bodyPr wrap="none" anchor="ctr"/>
              <a:lstStyle/>
              <a:p>
                <a:endParaRPr lang="en-US"/>
              </a:p>
            </p:txBody>
          </p:sp>
          <p:sp>
            <p:nvSpPr>
              <p:cNvPr id="5214" name="Arc 119"/>
              <p:cNvSpPr>
                <a:spLocks/>
              </p:cNvSpPr>
              <p:nvPr/>
            </p:nvSpPr>
            <p:spPr bwMode="auto">
              <a:xfrm rot="-8820000">
                <a:off x="1159" y="3063"/>
                <a:ext cx="347" cy="136"/>
              </a:xfrm>
              <a:custGeom>
                <a:avLst/>
                <a:gdLst>
                  <a:gd name="T0" fmla="*/ 0 w 21469"/>
                  <a:gd name="T1" fmla="*/ 1 h 21600"/>
                  <a:gd name="T2" fmla="*/ 6 w 21469"/>
                  <a:gd name="T3" fmla="*/ 0 h 21600"/>
                  <a:gd name="T4" fmla="*/ 6 w 21469"/>
                  <a:gd name="T5" fmla="*/ 1 h 21600"/>
                  <a:gd name="T6" fmla="*/ 0 60000 65536"/>
                  <a:gd name="T7" fmla="*/ 0 60000 65536"/>
                  <a:gd name="T8" fmla="*/ 0 60000 65536"/>
                  <a:gd name="T9" fmla="*/ 0 w 21469"/>
                  <a:gd name="T10" fmla="*/ 0 h 21600"/>
                  <a:gd name="T11" fmla="*/ 21469 w 21469"/>
                  <a:gd name="T12" fmla="*/ 21600 h 21600"/>
                </a:gdLst>
                <a:ahLst/>
                <a:cxnLst>
                  <a:cxn ang="T6">
                    <a:pos x="T0" y="T1"/>
                  </a:cxn>
                  <a:cxn ang="T7">
                    <a:pos x="T2" y="T3"/>
                  </a:cxn>
                  <a:cxn ang="T8">
                    <a:pos x="T4" y="T5"/>
                  </a:cxn>
                </a:cxnLst>
                <a:rect l="T9" t="T10" r="T11" b="T12"/>
                <a:pathLst>
                  <a:path w="21469" h="21600" fill="none" extrusionOk="0">
                    <a:moveTo>
                      <a:pt x="-1" y="19224"/>
                    </a:moveTo>
                    <a:cubicBezTo>
                      <a:pt x="1207" y="8305"/>
                      <a:pt x="10420" y="31"/>
                      <a:pt x="21407" y="0"/>
                    </a:cubicBezTo>
                  </a:path>
                  <a:path w="21469" h="21600" stroke="0" extrusionOk="0">
                    <a:moveTo>
                      <a:pt x="-1" y="19224"/>
                    </a:moveTo>
                    <a:cubicBezTo>
                      <a:pt x="1207" y="8305"/>
                      <a:pt x="10420" y="31"/>
                      <a:pt x="21407" y="0"/>
                    </a:cubicBezTo>
                    <a:lnTo>
                      <a:pt x="21469"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5215" name="Arc 120"/>
              <p:cNvSpPr>
                <a:spLocks/>
              </p:cNvSpPr>
              <p:nvPr/>
            </p:nvSpPr>
            <p:spPr bwMode="auto">
              <a:xfrm rot="8820000">
                <a:off x="1459" y="3063"/>
                <a:ext cx="350" cy="135"/>
              </a:xfrm>
              <a:custGeom>
                <a:avLst/>
                <a:gdLst>
                  <a:gd name="T0" fmla="*/ 0 w 21662"/>
                  <a:gd name="T1" fmla="*/ 0 h 21600"/>
                  <a:gd name="T2" fmla="*/ 6 w 21662"/>
                  <a:gd name="T3" fmla="*/ 1 h 21600"/>
                  <a:gd name="T4" fmla="*/ 0 w 21662"/>
                  <a:gd name="T5" fmla="*/ 1 h 21600"/>
                  <a:gd name="T6" fmla="*/ 0 60000 65536"/>
                  <a:gd name="T7" fmla="*/ 0 60000 65536"/>
                  <a:gd name="T8" fmla="*/ 0 60000 65536"/>
                  <a:gd name="T9" fmla="*/ 0 w 21662"/>
                  <a:gd name="T10" fmla="*/ 0 h 21600"/>
                  <a:gd name="T11" fmla="*/ 21662 w 21662"/>
                  <a:gd name="T12" fmla="*/ 21600 h 21600"/>
                </a:gdLst>
                <a:ahLst/>
                <a:cxnLst>
                  <a:cxn ang="T6">
                    <a:pos x="T0" y="T1"/>
                  </a:cxn>
                  <a:cxn ang="T7">
                    <a:pos x="T2" y="T3"/>
                  </a:cxn>
                  <a:cxn ang="T8">
                    <a:pos x="T4" y="T5"/>
                  </a:cxn>
                </a:cxnLst>
                <a:rect l="T9" t="T10" r="T11" b="T12"/>
                <a:pathLst>
                  <a:path w="21662" h="21600" fill="none" extrusionOk="0">
                    <a:moveTo>
                      <a:pt x="0" y="0"/>
                    </a:moveTo>
                    <a:cubicBezTo>
                      <a:pt x="20" y="0"/>
                      <a:pt x="41" y="-1"/>
                      <a:pt x="62" y="0"/>
                    </a:cubicBezTo>
                    <a:cubicBezTo>
                      <a:pt x="11991" y="0"/>
                      <a:pt x="21662" y="9670"/>
                      <a:pt x="21662" y="21600"/>
                    </a:cubicBezTo>
                  </a:path>
                  <a:path w="21662" h="21600" stroke="0" extrusionOk="0">
                    <a:moveTo>
                      <a:pt x="0" y="0"/>
                    </a:moveTo>
                    <a:cubicBezTo>
                      <a:pt x="20" y="0"/>
                      <a:pt x="41" y="-1"/>
                      <a:pt x="62" y="0"/>
                    </a:cubicBezTo>
                    <a:cubicBezTo>
                      <a:pt x="11991" y="0"/>
                      <a:pt x="21662" y="9670"/>
                      <a:pt x="21662" y="21600"/>
                    </a:cubicBezTo>
                    <a:lnTo>
                      <a:pt x="62"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5216" name="AutoShape 121"/>
              <p:cNvSpPr>
                <a:spLocks noChangeArrowheads="1"/>
              </p:cNvSpPr>
              <p:nvPr/>
            </p:nvSpPr>
            <p:spPr bwMode="auto">
              <a:xfrm rot="10800000" flipH="1">
                <a:off x="1439" y="3108"/>
                <a:ext cx="62" cy="20"/>
              </a:xfrm>
              <a:prstGeom prst="triangle">
                <a:avLst>
                  <a:gd name="adj" fmla="val 49829"/>
                </a:avLst>
              </a:prstGeom>
              <a:solidFill>
                <a:schemeClr val="bg1"/>
              </a:solidFill>
              <a:ln w="25400">
                <a:solidFill>
                  <a:schemeClr val="bg1"/>
                </a:solidFill>
                <a:miter lim="800000"/>
                <a:headEnd/>
                <a:tailEnd/>
              </a:ln>
            </p:spPr>
            <p:txBody>
              <a:bodyPr wrap="none" anchor="ctr"/>
              <a:lstStyle/>
              <a:p>
                <a:endParaRPr lang="en-US"/>
              </a:p>
            </p:txBody>
          </p:sp>
        </p:grpSp>
      </p:grpSp>
      <p:grpSp>
        <p:nvGrpSpPr>
          <p:cNvPr id="5146" name="Group 135"/>
          <p:cNvGrpSpPr>
            <a:grpSpLocks/>
          </p:cNvGrpSpPr>
          <p:nvPr/>
        </p:nvGrpSpPr>
        <p:grpSpPr bwMode="auto">
          <a:xfrm>
            <a:off x="4337050" y="3386138"/>
            <a:ext cx="811213" cy="696912"/>
            <a:chOff x="2732" y="2133"/>
            <a:chExt cx="510" cy="439"/>
          </a:xfrm>
        </p:grpSpPr>
        <p:sp>
          <p:nvSpPr>
            <p:cNvPr id="5198" name="Rectangle 124"/>
            <p:cNvSpPr>
              <a:spLocks noChangeArrowheads="1"/>
            </p:cNvSpPr>
            <p:nvPr/>
          </p:nvSpPr>
          <p:spPr bwMode="auto">
            <a:xfrm>
              <a:off x="2750" y="2133"/>
              <a:ext cx="469" cy="410"/>
            </a:xfrm>
            <a:prstGeom prst="rect">
              <a:avLst/>
            </a:prstGeom>
            <a:solidFill>
              <a:schemeClr val="accent2"/>
            </a:solidFill>
            <a:ln w="25400">
              <a:solidFill>
                <a:srgbClr val="00279F"/>
              </a:solidFill>
              <a:miter lim="800000"/>
              <a:headEnd/>
              <a:tailEnd/>
            </a:ln>
          </p:spPr>
          <p:txBody>
            <a:bodyPr wrap="none" anchor="ctr"/>
            <a:lstStyle/>
            <a:p>
              <a:endParaRPr lang="en-US"/>
            </a:p>
          </p:txBody>
        </p:sp>
        <p:grpSp>
          <p:nvGrpSpPr>
            <p:cNvPr id="5199" name="Group 133"/>
            <p:cNvGrpSpPr>
              <a:grpSpLocks/>
            </p:cNvGrpSpPr>
            <p:nvPr/>
          </p:nvGrpSpPr>
          <p:grpSpPr bwMode="auto">
            <a:xfrm>
              <a:off x="2828" y="2158"/>
              <a:ext cx="322" cy="254"/>
              <a:chOff x="2828" y="2158"/>
              <a:chExt cx="322" cy="254"/>
            </a:xfrm>
          </p:grpSpPr>
          <p:sp>
            <p:nvSpPr>
              <p:cNvPr id="5201" name="Freeform 125"/>
              <p:cNvSpPr>
                <a:spLocks/>
              </p:cNvSpPr>
              <p:nvPr/>
            </p:nvSpPr>
            <p:spPr bwMode="auto">
              <a:xfrm>
                <a:off x="2857" y="2176"/>
                <a:ext cx="133" cy="214"/>
              </a:xfrm>
              <a:custGeom>
                <a:avLst/>
                <a:gdLst>
                  <a:gd name="T0" fmla="*/ 10 w 133"/>
                  <a:gd name="T1" fmla="*/ 0 h 214"/>
                  <a:gd name="T2" fmla="*/ 132 w 133"/>
                  <a:gd name="T3" fmla="*/ 0 h 214"/>
                  <a:gd name="T4" fmla="*/ 132 w 133"/>
                  <a:gd name="T5" fmla="*/ 213 h 214"/>
                  <a:gd name="T6" fmla="*/ 0 w 133"/>
                  <a:gd name="T7" fmla="*/ 213 h 214"/>
                  <a:gd name="T8" fmla="*/ 0 60000 65536"/>
                  <a:gd name="T9" fmla="*/ 0 60000 65536"/>
                  <a:gd name="T10" fmla="*/ 0 60000 65536"/>
                  <a:gd name="T11" fmla="*/ 0 60000 65536"/>
                  <a:gd name="T12" fmla="*/ 0 w 133"/>
                  <a:gd name="T13" fmla="*/ 0 h 214"/>
                  <a:gd name="T14" fmla="*/ 133 w 133"/>
                  <a:gd name="T15" fmla="*/ 214 h 214"/>
                </a:gdLst>
                <a:ahLst/>
                <a:cxnLst>
                  <a:cxn ang="T8">
                    <a:pos x="T0" y="T1"/>
                  </a:cxn>
                  <a:cxn ang="T9">
                    <a:pos x="T2" y="T3"/>
                  </a:cxn>
                  <a:cxn ang="T10">
                    <a:pos x="T4" y="T5"/>
                  </a:cxn>
                  <a:cxn ang="T11">
                    <a:pos x="T6" y="T7"/>
                  </a:cxn>
                </a:cxnLst>
                <a:rect l="T12" t="T13" r="T14" b="T15"/>
                <a:pathLst>
                  <a:path w="133" h="214">
                    <a:moveTo>
                      <a:pt x="10" y="0"/>
                    </a:moveTo>
                    <a:lnTo>
                      <a:pt x="132" y="0"/>
                    </a:lnTo>
                    <a:lnTo>
                      <a:pt x="132" y="213"/>
                    </a:lnTo>
                    <a:lnTo>
                      <a:pt x="0" y="213"/>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202" name="Line 126"/>
              <p:cNvSpPr>
                <a:spLocks noChangeShapeType="1"/>
              </p:cNvSpPr>
              <p:nvPr/>
            </p:nvSpPr>
            <p:spPr bwMode="auto">
              <a:xfrm flipH="1">
                <a:off x="2843" y="2278"/>
                <a:ext cx="162" cy="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5203" name="Rectangle 127"/>
              <p:cNvSpPr>
                <a:spLocks noChangeArrowheads="1"/>
              </p:cNvSpPr>
              <p:nvPr/>
            </p:nvSpPr>
            <p:spPr bwMode="auto">
              <a:xfrm>
                <a:off x="2828" y="2158"/>
                <a:ext cx="66" cy="47"/>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204" name="Rectangle 128"/>
              <p:cNvSpPr>
                <a:spLocks noChangeArrowheads="1"/>
              </p:cNvSpPr>
              <p:nvPr/>
            </p:nvSpPr>
            <p:spPr bwMode="auto">
              <a:xfrm>
                <a:off x="2828" y="2365"/>
                <a:ext cx="66" cy="47"/>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205" name="Rectangle 129"/>
              <p:cNvSpPr>
                <a:spLocks noChangeArrowheads="1"/>
              </p:cNvSpPr>
              <p:nvPr/>
            </p:nvSpPr>
            <p:spPr bwMode="auto">
              <a:xfrm>
                <a:off x="2828" y="2259"/>
                <a:ext cx="66" cy="48"/>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206" name="Freeform 130"/>
              <p:cNvSpPr>
                <a:spLocks/>
              </p:cNvSpPr>
              <p:nvPr/>
            </p:nvSpPr>
            <p:spPr bwMode="auto">
              <a:xfrm>
                <a:off x="2987" y="2222"/>
                <a:ext cx="134" cy="119"/>
              </a:xfrm>
              <a:custGeom>
                <a:avLst/>
                <a:gdLst>
                  <a:gd name="T0" fmla="*/ 123 w 134"/>
                  <a:gd name="T1" fmla="*/ 0 h 119"/>
                  <a:gd name="T2" fmla="*/ 0 w 134"/>
                  <a:gd name="T3" fmla="*/ 0 h 119"/>
                  <a:gd name="T4" fmla="*/ 0 w 134"/>
                  <a:gd name="T5" fmla="*/ 118 h 119"/>
                  <a:gd name="T6" fmla="*/ 133 w 134"/>
                  <a:gd name="T7" fmla="*/ 118 h 119"/>
                  <a:gd name="T8" fmla="*/ 0 60000 65536"/>
                  <a:gd name="T9" fmla="*/ 0 60000 65536"/>
                  <a:gd name="T10" fmla="*/ 0 60000 65536"/>
                  <a:gd name="T11" fmla="*/ 0 60000 65536"/>
                  <a:gd name="T12" fmla="*/ 0 w 134"/>
                  <a:gd name="T13" fmla="*/ 0 h 119"/>
                  <a:gd name="T14" fmla="*/ 134 w 134"/>
                  <a:gd name="T15" fmla="*/ 119 h 119"/>
                </a:gdLst>
                <a:ahLst/>
                <a:cxnLst>
                  <a:cxn ang="T8">
                    <a:pos x="T0" y="T1"/>
                  </a:cxn>
                  <a:cxn ang="T9">
                    <a:pos x="T2" y="T3"/>
                  </a:cxn>
                  <a:cxn ang="T10">
                    <a:pos x="T4" y="T5"/>
                  </a:cxn>
                  <a:cxn ang="T11">
                    <a:pos x="T6" y="T7"/>
                  </a:cxn>
                </a:cxnLst>
                <a:rect l="T12" t="T13" r="T14" b="T15"/>
                <a:pathLst>
                  <a:path w="134" h="119">
                    <a:moveTo>
                      <a:pt x="123" y="0"/>
                    </a:moveTo>
                    <a:lnTo>
                      <a:pt x="0" y="0"/>
                    </a:lnTo>
                    <a:lnTo>
                      <a:pt x="0" y="118"/>
                    </a:lnTo>
                    <a:lnTo>
                      <a:pt x="133" y="118"/>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207" name="Rectangle 131"/>
              <p:cNvSpPr>
                <a:spLocks noChangeArrowheads="1"/>
              </p:cNvSpPr>
              <p:nvPr/>
            </p:nvSpPr>
            <p:spPr bwMode="auto">
              <a:xfrm>
                <a:off x="3083" y="2195"/>
                <a:ext cx="67" cy="48"/>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208" name="Rectangle 132"/>
              <p:cNvSpPr>
                <a:spLocks noChangeArrowheads="1"/>
              </p:cNvSpPr>
              <p:nvPr/>
            </p:nvSpPr>
            <p:spPr bwMode="auto">
              <a:xfrm>
                <a:off x="3083" y="2325"/>
                <a:ext cx="67" cy="47"/>
              </a:xfrm>
              <a:prstGeom prst="rect">
                <a:avLst/>
              </a:prstGeom>
              <a:solidFill>
                <a:schemeClr val="accent2"/>
              </a:solidFill>
              <a:ln w="25400">
                <a:solidFill>
                  <a:schemeClr val="bg1"/>
                </a:solidFill>
                <a:miter lim="800000"/>
                <a:headEnd/>
                <a:tailEnd/>
              </a:ln>
            </p:spPr>
            <p:txBody>
              <a:bodyPr wrap="none" anchor="ctr"/>
              <a:lstStyle/>
              <a:p>
                <a:endParaRPr lang="en-US"/>
              </a:p>
            </p:txBody>
          </p:sp>
        </p:grpSp>
        <p:sp>
          <p:nvSpPr>
            <p:cNvPr id="5200" name="Rectangle 134"/>
            <p:cNvSpPr>
              <a:spLocks noChangeArrowheads="1"/>
            </p:cNvSpPr>
            <p:nvPr/>
          </p:nvSpPr>
          <p:spPr bwMode="auto">
            <a:xfrm>
              <a:off x="2732" y="2431"/>
              <a:ext cx="510" cy="141"/>
            </a:xfrm>
            <a:prstGeom prst="rect">
              <a:avLst/>
            </a:prstGeom>
            <a:solidFill>
              <a:schemeClr val="accent2"/>
            </a:solidFill>
            <a:ln w="9525">
              <a:noFill/>
              <a:miter lim="800000"/>
              <a:headEnd/>
              <a:tailEnd/>
            </a:ln>
          </p:spPr>
          <p:txBody>
            <a:bodyPr lIns="44450" tIns="22225" rIns="44450" bIns="22225">
              <a:spAutoFit/>
            </a:bodyPr>
            <a:lstStyle/>
            <a:p>
              <a:pPr defTabSz="215900">
                <a:lnSpc>
                  <a:spcPct val="90000"/>
                </a:lnSpc>
                <a:spcBef>
                  <a:spcPct val="30000"/>
                </a:spcBef>
              </a:pPr>
              <a:r>
                <a:rPr lang="en-US" sz="1300">
                  <a:solidFill>
                    <a:schemeClr val="bg1"/>
                  </a:solidFill>
                </a:rPr>
                <a:t>ISP A</a:t>
              </a:r>
            </a:p>
          </p:txBody>
        </p:sp>
      </p:grpSp>
      <p:grpSp>
        <p:nvGrpSpPr>
          <p:cNvPr id="5147" name="Group 146"/>
          <p:cNvGrpSpPr>
            <a:grpSpLocks/>
          </p:cNvGrpSpPr>
          <p:nvPr/>
        </p:nvGrpSpPr>
        <p:grpSpPr bwMode="auto">
          <a:xfrm>
            <a:off x="4786313" y="4575175"/>
            <a:ext cx="649287" cy="473075"/>
            <a:chOff x="3014" y="2882"/>
            <a:chExt cx="410" cy="298"/>
          </a:xfrm>
        </p:grpSpPr>
        <p:sp>
          <p:nvSpPr>
            <p:cNvPr id="5188" name="Rectangle 136"/>
            <p:cNvSpPr>
              <a:spLocks noChangeArrowheads="1"/>
            </p:cNvSpPr>
            <p:nvPr/>
          </p:nvSpPr>
          <p:spPr bwMode="auto">
            <a:xfrm>
              <a:off x="3031" y="2882"/>
              <a:ext cx="372" cy="268"/>
            </a:xfrm>
            <a:prstGeom prst="rect">
              <a:avLst/>
            </a:prstGeom>
            <a:solidFill>
              <a:schemeClr val="accent2"/>
            </a:solidFill>
            <a:ln w="25400">
              <a:solidFill>
                <a:srgbClr val="00279F"/>
              </a:solidFill>
              <a:miter lim="800000"/>
              <a:headEnd/>
              <a:tailEnd/>
            </a:ln>
          </p:spPr>
          <p:txBody>
            <a:bodyPr wrap="none" anchor="ctr"/>
            <a:lstStyle/>
            <a:p>
              <a:endParaRPr lang="en-US"/>
            </a:p>
          </p:txBody>
        </p:sp>
        <p:sp>
          <p:nvSpPr>
            <p:cNvPr id="5189" name="Freeform 137"/>
            <p:cNvSpPr>
              <a:spLocks/>
            </p:cNvSpPr>
            <p:nvPr/>
          </p:nvSpPr>
          <p:spPr bwMode="auto">
            <a:xfrm>
              <a:off x="3115" y="2909"/>
              <a:ext cx="106" cy="141"/>
            </a:xfrm>
            <a:custGeom>
              <a:avLst/>
              <a:gdLst>
                <a:gd name="T0" fmla="*/ 8 w 106"/>
                <a:gd name="T1" fmla="*/ 0 h 141"/>
                <a:gd name="T2" fmla="*/ 105 w 106"/>
                <a:gd name="T3" fmla="*/ 0 h 141"/>
                <a:gd name="T4" fmla="*/ 105 w 106"/>
                <a:gd name="T5" fmla="*/ 140 h 141"/>
                <a:gd name="T6" fmla="*/ 0 w 106"/>
                <a:gd name="T7" fmla="*/ 140 h 141"/>
                <a:gd name="T8" fmla="*/ 0 60000 65536"/>
                <a:gd name="T9" fmla="*/ 0 60000 65536"/>
                <a:gd name="T10" fmla="*/ 0 60000 65536"/>
                <a:gd name="T11" fmla="*/ 0 60000 65536"/>
                <a:gd name="T12" fmla="*/ 0 w 106"/>
                <a:gd name="T13" fmla="*/ 0 h 141"/>
                <a:gd name="T14" fmla="*/ 106 w 106"/>
                <a:gd name="T15" fmla="*/ 141 h 141"/>
              </a:gdLst>
              <a:ahLst/>
              <a:cxnLst>
                <a:cxn ang="T8">
                  <a:pos x="T0" y="T1"/>
                </a:cxn>
                <a:cxn ang="T9">
                  <a:pos x="T2" y="T3"/>
                </a:cxn>
                <a:cxn ang="T10">
                  <a:pos x="T4" y="T5"/>
                </a:cxn>
                <a:cxn ang="T11">
                  <a:pos x="T6" y="T7"/>
                </a:cxn>
              </a:cxnLst>
              <a:rect l="T12" t="T13" r="T14" b="T15"/>
              <a:pathLst>
                <a:path w="106" h="141">
                  <a:moveTo>
                    <a:pt x="8" y="0"/>
                  </a:moveTo>
                  <a:lnTo>
                    <a:pt x="105" y="0"/>
                  </a:lnTo>
                  <a:lnTo>
                    <a:pt x="105" y="140"/>
                  </a:lnTo>
                  <a:lnTo>
                    <a:pt x="0" y="140"/>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190" name="Line 138"/>
            <p:cNvSpPr>
              <a:spLocks noChangeShapeType="1"/>
            </p:cNvSpPr>
            <p:nvPr/>
          </p:nvSpPr>
          <p:spPr bwMode="auto">
            <a:xfrm flipH="1">
              <a:off x="3104" y="2976"/>
              <a:ext cx="132" cy="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5191" name="Rectangle 139"/>
            <p:cNvSpPr>
              <a:spLocks noChangeArrowheads="1"/>
            </p:cNvSpPr>
            <p:nvPr/>
          </p:nvSpPr>
          <p:spPr bwMode="auto">
            <a:xfrm>
              <a:off x="3094" y="2898"/>
              <a:ext cx="48" cy="29"/>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92" name="Rectangle 140"/>
            <p:cNvSpPr>
              <a:spLocks noChangeArrowheads="1"/>
            </p:cNvSpPr>
            <p:nvPr/>
          </p:nvSpPr>
          <p:spPr bwMode="auto">
            <a:xfrm>
              <a:off x="3094" y="3034"/>
              <a:ext cx="48" cy="29"/>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93" name="Rectangle 141"/>
            <p:cNvSpPr>
              <a:spLocks noChangeArrowheads="1"/>
            </p:cNvSpPr>
            <p:nvPr/>
          </p:nvSpPr>
          <p:spPr bwMode="auto">
            <a:xfrm>
              <a:off x="3094" y="2965"/>
              <a:ext cx="48" cy="29"/>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94" name="Freeform 142"/>
            <p:cNvSpPr>
              <a:spLocks/>
            </p:cNvSpPr>
            <p:nvPr/>
          </p:nvSpPr>
          <p:spPr bwMode="auto">
            <a:xfrm>
              <a:off x="3221" y="2939"/>
              <a:ext cx="105" cy="79"/>
            </a:xfrm>
            <a:custGeom>
              <a:avLst/>
              <a:gdLst>
                <a:gd name="T0" fmla="*/ 96 w 105"/>
                <a:gd name="T1" fmla="*/ 0 h 79"/>
                <a:gd name="T2" fmla="*/ 0 w 105"/>
                <a:gd name="T3" fmla="*/ 0 h 79"/>
                <a:gd name="T4" fmla="*/ 0 w 105"/>
                <a:gd name="T5" fmla="*/ 78 h 79"/>
                <a:gd name="T6" fmla="*/ 104 w 105"/>
                <a:gd name="T7" fmla="*/ 78 h 79"/>
                <a:gd name="T8" fmla="*/ 0 60000 65536"/>
                <a:gd name="T9" fmla="*/ 0 60000 65536"/>
                <a:gd name="T10" fmla="*/ 0 60000 65536"/>
                <a:gd name="T11" fmla="*/ 0 60000 65536"/>
                <a:gd name="T12" fmla="*/ 0 w 105"/>
                <a:gd name="T13" fmla="*/ 0 h 79"/>
                <a:gd name="T14" fmla="*/ 105 w 105"/>
                <a:gd name="T15" fmla="*/ 79 h 79"/>
              </a:gdLst>
              <a:ahLst/>
              <a:cxnLst>
                <a:cxn ang="T8">
                  <a:pos x="T0" y="T1"/>
                </a:cxn>
                <a:cxn ang="T9">
                  <a:pos x="T2" y="T3"/>
                </a:cxn>
                <a:cxn ang="T10">
                  <a:pos x="T4" y="T5"/>
                </a:cxn>
                <a:cxn ang="T11">
                  <a:pos x="T6" y="T7"/>
                </a:cxn>
              </a:cxnLst>
              <a:rect l="T12" t="T13" r="T14" b="T15"/>
              <a:pathLst>
                <a:path w="105" h="79">
                  <a:moveTo>
                    <a:pt x="96" y="0"/>
                  </a:moveTo>
                  <a:lnTo>
                    <a:pt x="0" y="0"/>
                  </a:lnTo>
                  <a:lnTo>
                    <a:pt x="0" y="78"/>
                  </a:lnTo>
                  <a:lnTo>
                    <a:pt x="104" y="78"/>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195" name="Rectangle 143"/>
            <p:cNvSpPr>
              <a:spLocks noChangeArrowheads="1"/>
            </p:cNvSpPr>
            <p:nvPr/>
          </p:nvSpPr>
          <p:spPr bwMode="auto">
            <a:xfrm>
              <a:off x="3298" y="2922"/>
              <a:ext cx="50" cy="30"/>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96" name="Rectangle 144"/>
            <p:cNvSpPr>
              <a:spLocks noChangeArrowheads="1"/>
            </p:cNvSpPr>
            <p:nvPr/>
          </p:nvSpPr>
          <p:spPr bwMode="auto">
            <a:xfrm>
              <a:off x="3298" y="3008"/>
              <a:ext cx="50" cy="29"/>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97" name="Rectangle 145"/>
            <p:cNvSpPr>
              <a:spLocks noChangeArrowheads="1"/>
            </p:cNvSpPr>
            <p:nvPr/>
          </p:nvSpPr>
          <p:spPr bwMode="auto">
            <a:xfrm>
              <a:off x="3014" y="3072"/>
              <a:ext cx="410" cy="108"/>
            </a:xfrm>
            <a:prstGeom prst="rect">
              <a:avLst/>
            </a:prstGeom>
            <a:solidFill>
              <a:schemeClr val="accent2"/>
            </a:solidFill>
            <a:ln w="9525">
              <a:noFill/>
              <a:miter lim="800000"/>
              <a:headEnd/>
              <a:tailEnd/>
            </a:ln>
          </p:spPr>
          <p:txBody>
            <a:bodyPr lIns="34925" tIns="17462" rIns="34925" bIns="17462">
              <a:spAutoFit/>
            </a:bodyPr>
            <a:lstStyle/>
            <a:p>
              <a:pPr defTabSz="138113">
                <a:lnSpc>
                  <a:spcPct val="90000"/>
                </a:lnSpc>
                <a:spcBef>
                  <a:spcPct val="30000"/>
                </a:spcBef>
              </a:pPr>
              <a:r>
                <a:rPr lang="en-US" sz="1000">
                  <a:solidFill>
                    <a:schemeClr val="bg1"/>
                  </a:solidFill>
                </a:rPr>
                <a:t>ISP C</a:t>
              </a:r>
            </a:p>
          </p:txBody>
        </p:sp>
      </p:grpSp>
      <p:grpSp>
        <p:nvGrpSpPr>
          <p:cNvPr id="5148" name="Group 157"/>
          <p:cNvGrpSpPr>
            <a:grpSpLocks/>
          </p:cNvGrpSpPr>
          <p:nvPr/>
        </p:nvGrpSpPr>
        <p:grpSpPr bwMode="auto">
          <a:xfrm>
            <a:off x="4535488" y="2403475"/>
            <a:ext cx="650875" cy="511175"/>
            <a:chOff x="2857" y="1514"/>
            <a:chExt cx="410" cy="322"/>
          </a:xfrm>
        </p:grpSpPr>
        <p:sp>
          <p:nvSpPr>
            <p:cNvPr id="5178" name="Rectangle 147"/>
            <p:cNvSpPr>
              <a:spLocks noChangeArrowheads="1"/>
            </p:cNvSpPr>
            <p:nvPr/>
          </p:nvSpPr>
          <p:spPr bwMode="auto">
            <a:xfrm>
              <a:off x="2874" y="1514"/>
              <a:ext cx="372" cy="299"/>
            </a:xfrm>
            <a:prstGeom prst="rect">
              <a:avLst/>
            </a:prstGeom>
            <a:solidFill>
              <a:schemeClr val="accent2"/>
            </a:solidFill>
            <a:ln w="25400">
              <a:solidFill>
                <a:srgbClr val="00279F"/>
              </a:solidFill>
              <a:miter lim="800000"/>
              <a:headEnd/>
              <a:tailEnd/>
            </a:ln>
          </p:spPr>
          <p:txBody>
            <a:bodyPr wrap="none" anchor="ctr"/>
            <a:lstStyle/>
            <a:p>
              <a:endParaRPr lang="en-US"/>
            </a:p>
          </p:txBody>
        </p:sp>
        <p:sp>
          <p:nvSpPr>
            <p:cNvPr id="5179" name="Freeform 148"/>
            <p:cNvSpPr>
              <a:spLocks/>
            </p:cNvSpPr>
            <p:nvPr/>
          </p:nvSpPr>
          <p:spPr bwMode="auto">
            <a:xfrm>
              <a:off x="2958" y="1544"/>
              <a:ext cx="106" cy="158"/>
            </a:xfrm>
            <a:custGeom>
              <a:avLst/>
              <a:gdLst>
                <a:gd name="T0" fmla="*/ 8 w 106"/>
                <a:gd name="T1" fmla="*/ 0 h 158"/>
                <a:gd name="T2" fmla="*/ 105 w 106"/>
                <a:gd name="T3" fmla="*/ 0 h 158"/>
                <a:gd name="T4" fmla="*/ 105 w 106"/>
                <a:gd name="T5" fmla="*/ 157 h 158"/>
                <a:gd name="T6" fmla="*/ 0 w 106"/>
                <a:gd name="T7" fmla="*/ 157 h 158"/>
                <a:gd name="T8" fmla="*/ 0 60000 65536"/>
                <a:gd name="T9" fmla="*/ 0 60000 65536"/>
                <a:gd name="T10" fmla="*/ 0 60000 65536"/>
                <a:gd name="T11" fmla="*/ 0 60000 65536"/>
                <a:gd name="T12" fmla="*/ 0 w 106"/>
                <a:gd name="T13" fmla="*/ 0 h 158"/>
                <a:gd name="T14" fmla="*/ 106 w 106"/>
                <a:gd name="T15" fmla="*/ 158 h 158"/>
              </a:gdLst>
              <a:ahLst/>
              <a:cxnLst>
                <a:cxn ang="T8">
                  <a:pos x="T0" y="T1"/>
                </a:cxn>
                <a:cxn ang="T9">
                  <a:pos x="T2" y="T3"/>
                </a:cxn>
                <a:cxn ang="T10">
                  <a:pos x="T4" y="T5"/>
                </a:cxn>
                <a:cxn ang="T11">
                  <a:pos x="T6" y="T7"/>
                </a:cxn>
              </a:cxnLst>
              <a:rect l="T12" t="T13" r="T14" b="T15"/>
              <a:pathLst>
                <a:path w="106" h="158">
                  <a:moveTo>
                    <a:pt x="8" y="0"/>
                  </a:moveTo>
                  <a:lnTo>
                    <a:pt x="105" y="0"/>
                  </a:lnTo>
                  <a:lnTo>
                    <a:pt x="105" y="157"/>
                  </a:lnTo>
                  <a:lnTo>
                    <a:pt x="0" y="157"/>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180" name="Line 149"/>
            <p:cNvSpPr>
              <a:spLocks noChangeShapeType="1"/>
            </p:cNvSpPr>
            <p:nvPr/>
          </p:nvSpPr>
          <p:spPr bwMode="auto">
            <a:xfrm flipH="1">
              <a:off x="2947" y="1619"/>
              <a:ext cx="132" cy="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5181" name="Rectangle 150"/>
            <p:cNvSpPr>
              <a:spLocks noChangeArrowheads="1"/>
            </p:cNvSpPr>
            <p:nvPr/>
          </p:nvSpPr>
          <p:spPr bwMode="auto">
            <a:xfrm>
              <a:off x="2937" y="1532"/>
              <a:ext cx="48" cy="32"/>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82" name="Rectangle 151"/>
            <p:cNvSpPr>
              <a:spLocks noChangeArrowheads="1"/>
            </p:cNvSpPr>
            <p:nvPr/>
          </p:nvSpPr>
          <p:spPr bwMode="auto">
            <a:xfrm>
              <a:off x="2937" y="1684"/>
              <a:ext cx="48" cy="32"/>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83" name="Rectangle 152"/>
            <p:cNvSpPr>
              <a:spLocks noChangeArrowheads="1"/>
            </p:cNvSpPr>
            <p:nvPr/>
          </p:nvSpPr>
          <p:spPr bwMode="auto">
            <a:xfrm>
              <a:off x="2937" y="1606"/>
              <a:ext cx="48" cy="33"/>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84" name="Freeform 153"/>
            <p:cNvSpPr>
              <a:spLocks/>
            </p:cNvSpPr>
            <p:nvPr/>
          </p:nvSpPr>
          <p:spPr bwMode="auto">
            <a:xfrm>
              <a:off x="3064" y="1578"/>
              <a:ext cx="105" cy="88"/>
            </a:xfrm>
            <a:custGeom>
              <a:avLst/>
              <a:gdLst>
                <a:gd name="T0" fmla="*/ 96 w 105"/>
                <a:gd name="T1" fmla="*/ 0 h 88"/>
                <a:gd name="T2" fmla="*/ 0 w 105"/>
                <a:gd name="T3" fmla="*/ 0 h 88"/>
                <a:gd name="T4" fmla="*/ 0 w 105"/>
                <a:gd name="T5" fmla="*/ 87 h 88"/>
                <a:gd name="T6" fmla="*/ 104 w 105"/>
                <a:gd name="T7" fmla="*/ 87 h 88"/>
                <a:gd name="T8" fmla="*/ 0 60000 65536"/>
                <a:gd name="T9" fmla="*/ 0 60000 65536"/>
                <a:gd name="T10" fmla="*/ 0 60000 65536"/>
                <a:gd name="T11" fmla="*/ 0 60000 65536"/>
                <a:gd name="T12" fmla="*/ 0 w 105"/>
                <a:gd name="T13" fmla="*/ 0 h 88"/>
                <a:gd name="T14" fmla="*/ 105 w 105"/>
                <a:gd name="T15" fmla="*/ 88 h 88"/>
              </a:gdLst>
              <a:ahLst/>
              <a:cxnLst>
                <a:cxn ang="T8">
                  <a:pos x="T0" y="T1"/>
                </a:cxn>
                <a:cxn ang="T9">
                  <a:pos x="T2" y="T3"/>
                </a:cxn>
                <a:cxn ang="T10">
                  <a:pos x="T4" y="T5"/>
                </a:cxn>
                <a:cxn ang="T11">
                  <a:pos x="T6" y="T7"/>
                </a:cxn>
              </a:cxnLst>
              <a:rect l="T12" t="T13" r="T14" b="T15"/>
              <a:pathLst>
                <a:path w="105" h="88">
                  <a:moveTo>
                    <a:pt x="96" y="0"/>
                  </a:moveTo>
                  <a:lnTo>
                    <a:pt x="0" y="0"/>
                  </a:lnTo>
                  <a:lnTo>
                    <a:pt x="0" y="87"/>
                  </a:lnTo>
                  <a:lnTo>
                    <a:pt x="104" y="87"/>
                  </a:lnTo>
                </a:path>
              </a:pathLst>
            </a:custGeom>
            <a:solidFill>
              <a:schemeClr val="accent2"/>
            </a:solidFill>
            <a:ln w="25400" cap="rnd">
              <a:solidFill>
                <a:schemeClr val="bg1"/>
              </a:solidFill>
              <a:round/>
              <a:headEnd type="none" w="sm" len="sm"/>
              <a:tailEnd type="none" w="sm" len="sm"/>
            </a:ln>
          </p:spPr>
          <p:txBody>
            <a:bodyPr/>
            <a:lstStyle/>
            <a:p>
              <a:endParaRPr lang="en-US"/>
            </a:p>
          </p:txBody>
        </p:sp>
        <p:sp>
          <p:nvSpPr>
            <p:cNvPr id="5185" name="Rectangle 154"/>
            <p:cNvSpPr>
              <a:spLocks noChangeArrowheads="1"/>
            </p:cNvSpPr>
            <p:nvPr/>
          </p:nvSpPr>
          <p:spPr bwMode="auto">
            <a:xfrm>
              <a:off x="3141" y="1559"/>
              <a:ext cx="50" cy="33"/>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86" name="Rectangle 155"/>
            <p:cNvSpPr>
              <a:spLocks noChangeArrowheads="1"/>
            </p:cNvSpPr>
            <p:nvPr/>
          </p:nvSpPr>
          <p:spPr bwMode="auto">
            <a:xfrm>
              <a:off x="3141" y="1654"/>
              <a:ext cx="50" cy="33"/>
            </a:xfrm>
            <a:prstGeom prst="rect">
              <a:avLst/>
            </a:prstGeom>
            <a:solidFill>
              <a:schemeClr val="accent2"/>
            </a:solidFill>
            <a:ln w="25400">
              <a:solidFill>
                <a:schemeClr val="bg1"/>
              </a:solidFill>
              <a:miter lim="800000"/>
              <a:headEnd/>
              <a:tailEnd/>
            </a:ln>
          </p:spPr>
          <p:txBody>
            <a:bodyPr wrap="none" anchor="ctr"/>
            <a:lstStyle/>
            <a:p>
              <a:endParaRPr lang="en-US"/>
            </a:p>
          </p:txBody>
        </p:sp>
        <p:sp>
          <p:nvSpPr>
            <p:cNvPr id="5187" name="Rectangle 156"/>
            <p:cNvSpPr>
              <a:spLocks noChangeArrowheads="1"/>
            </p:cNvSpPr>
            <p:nvPr/>
          </p:nvSpPr>
          <p:spPr bwMode="auto">
            <a:xfrm>
              <a:off x="2857" y="1728"/>
              <a:ext cx="410" cy="108"/>
            </a:xfrm>
            <a:prstGeom prst="rect">
              <a:avLst/>
            </a:prstGeom>
            <a:solidFill>
              <a:schemeClr val="accent2"/>
            </a:solidFill>
            <a:ln w="9525">
              <a:noFill/>
              <a:miter lim="800000"/>
              <a:headEnd/>
              <a:tailEnd/>
            </a:ln>
          </p:spPr>
          <p:txBody>
            <a:bodyPr lIns="34925" tIns="17462" rIns="34925" bIns="17462">
              <a:spAutoFit/>
            </a:bodyPr>
            <a:lstStyle/>
            <a:p>
              <a:pPr defTabSz="138113">
                <a:lnSpc>
                  <a:spcPct val="90000"/>
                </a:lnSpc>
                <a:spcBef>
                  <a:spcPct val="30000"/>
                </a:spcBef>
              </a:pPr>
              <a:r>
                <a:rPr lang="en-US" sz="1000">
                  <a:solidFill>
                    <a:schemeClr val="bg1"/>
                  </a:solidFill>
                </a:rPr>
                <a:t>ISP B</a:t>
              </a:r>
            </a:p>
          </p:txBody>
        </p:sp>
      </p:grpSp>
      <p:sp>
        <p:nvSpPr>
          <p:cNvPr id="5149" name="AutoShape 158"/>
          <p:cNvSpPr>
            <a:spLocks noChangeArrowheads="1"/>
          </p:cNvSpPr>
          <p:nvPr/>
        </p:nvSpPr>
        <p:spPr bwMode="auto">
          <a:xfrm rot="1680000">
            <a:off x="5694363" y="2613025"/>
            <a:ext cx="566737" cy="247650"/>
          </a:xfrm>
          <a:prstGeom prst="rightArrow">
            <a:avLst>
              <a:gd name="adj1" fmla="val 50000"/>
              <a:gd name="adj2" fmla="val 114815"/>
            </a:avLst>
          </a:prstGeom>
          <a:solidFill>
            <a:schemeClr val="bg1"/>
          </a:solidFill>
          <a:ln w="25400">
            <a:solidFill>
              <a:srgbClr val="00279F"/>
            </a:solidFill>
            <a:miter lim="800000"/>
            <a:headEnd/>
            <a:tailEnd/>
          </a:ln>
        </p:spPr>
        <p:txBody>
          <a:bodyPr wrap="none" anchor="ctr"/>
          <a:lstStyle/>
          <a:p>
            <a:endParaRPr lang="en-US"/>
          </a:p>
        </p:txBody>
      </p:sp>
      <p:grpSp>
        <p:nvGrpSpPr>
          <p:cNvPr id="5150" name="Group 166"/>
          <p:cNvGrpSpPr>
            <a:grpSpLocks/>
          </p:cNvGrpSpPr>
          <p:nvPr/>
        </p:nvGrpSpPr>
        <p:grpSpPr bwMode="auto">
          <a:xfrm>
            <a:off x="6659563" y="3355975"/>
            <a:ext cx="1606550" cy="849313"/>
            <a:chOff x="4195" y="2114"/>
            <a:chExt cx="1012" cy="535"/>
          </a:xfrm>
        </p:grpSpPr>
        <p:sp>
          <p:nvSpPr>
            <p:cNvPr id="5171" name="Oval 159"/>
            <p:cNvSpPr>
              <a:spLocks noChangeArrowheads="1"/>
            </p:cNvSpPr>
            <p:nvPr/>
          </p:nvSpPr>
          <p:spPr bwMode="auto">
            <a:xfrm>
              <a:off x="4195" y="2114"/>
              <a:ext cx="572" cy="367"/>
            </a:xfrm>
            <a:prstGeom prst="ellipse">
              <a:avLst/>
            </a:prstGeom>
            <a:solidFill>
              <a:srgbClr val="C0C0C0"/>
            </a:solidFill>
            <a:ln w="12700">
              <a:solidFill>
                <a:srgbClr val="676767"/>
              </a:solidFill>
              <a:round/>
              <a:headEnd/>
              <a:tailEnd/>
            </a:ln>
          </p:spPr>
          <p:txBody>
            <a:bodyPr wrap="none" anchor="ctr"/>
            <a:lstStyle/>
            <a:p>
              <a:endParaRPr lang="en-US"/>
            </a:p>
          </p:txBody>
        </p:sp>
        <p:sp>
          <p:nvSpPr>
            <p:cNvPr id="5172" name="Oval 160"/>
            <p:cNvSpPr>
              <a:spLocks noChangeArrowheads="1"/>
            </p:cNvSpPr>
            <p:nvPr/>
          </p:nvSpPr>
          <p:spPr bwMode="auto">
            <a:xfrm>
              <a:off x="4500" y="2116"/>
              <a:ext cx="707" cy="334"/>
            </a:xfrm>
            <a:prstGeom prst="ellipse">
              <a:avLst/>
            </a:prstGeom>
            <a:solidFill>
              <a:srgbClr val="C0C0C0"/>
            </a:solidFill>
            <a:ln w="12700">
              <a:solidFill>
                <a:srgbClr val="676767"/>
              </a:solidFill>
              <a:round/>
              <a:headEnd/>
              <a:tailEnd/>
            </a:ln>
          </p:spPr>
          <p:txBody>
            <a:bodyPr wrap="none" anchor="ctr"/>
            <a:lstStyle/>
            <a:p>
              <a:endParaRPr lang="en-US"/>
            </a:p>
          </p:txBody>
        </p:sp>
        <p:sp>
          <p:nvSpPr>
            <p:cNvPr id="5173" name="Oval 161"/>
            <p:cNvSpPr>
              <a:spLocks noChangeArrowheads="1"/>
            </p:cNvSpPr>
            <p:nvPr/>
          </p:nvSpPr>
          <p:spPr bwMode="auto">
            <a:xfrm>
              <a:off x="4230" y="2254"/>
              <a:ext cx="578" cy="367"/>
            </a:xfrm>
            <a:prstGeom prst="ellipse">
              <a:avLst/>
            </a:prstGeom>
            <a:solidFill>
              <a:srgbClr val="C0C0C0"/>
            </a:solidFill>
            <a:ln w="12700">
              <a:solidFill>
                <a:srgbClr val="676767"/>
              </a:solidFill>
              <a:round/>
              <a:headEnd/>
              <a:tailEnd/>
            </a:ln>
          </p:spPr>
          <p:txBody>
            <a:bodyPr wrap="none" anchor="ctr"/>
            <a:lstStyle/>
            <a:p>
              <a:endParaRPr lang="en-US"/>
            </a:p>
          </p:txBody>
        </p:sp>
        <p:sp>
          <p:nvSpPr>
            <p:cNvPr id="5174" name="Oval 162"/>
            <p:cNvSpPr>
              <a:spLocks noChangeArrowheads="1"/>
            </p:cNvSpPr>
            <p:nvPr/>
          </p:nvSpPr>
          <p:spPr bwMode="auto">
            <a:xfrm>
              <a:off x="4649" y="2285"/>
              <a:ext cx="524" cy="364"/>
            </a:xfrm>
            <a:prstGeom prst="ellipse">
              <a:avLst/>
            </a:prstGeom>
            <a:solidFill>
              <a:srgbClr val="C0C0C0"/>
            </a:solidFill>
            <a:ln w="12700">
              <a:solidFill>
                <a:srgbClr val="676767"/>
              </a:solidFill>
              <a:round/>
              <a:headEnd/>
              <a:tailEnd/>
            </a:ln>
          </p:spPr>
          <p:txBody>
            <a:bodyPr wrap="none" anchor="ctr"/>
            <a:lstStyle/>
            <a:p>
              <a:endParaRPr lang="en-US"/>
            </a:p>
          </p:txBody>
        </p:sp>
        <p:sp>
          <p:nvSpPr>
            <p:cNvPr id="5175" name="Oval 163"/>
            <p:cNvSpPr>
              <a:spLocks noChangeArrowheads="1"/>
            </p:cNvSpPr>
            <p:nvPr/>
          </p:nvSpPr>
          <p:spPr bwMode="auto">
            <a:xfrm>
              <a:off x="4351" y="2181"/>
              <a:ext cx="635" cy="374"/>
            </a:xfrm>
            <a:prstGeom prst="ellipse">
              <a:avLst/>
            </a:prstGeom>
            <a:solidFill>
              <a:srgbClr val="C0C0C0"/>
            </a:solidFill>
            <a:ln w="9525">
              <a:noFill/>
              <a:round/>
              <a:headEnd/>
              <a:tailEnd/>
            </a:ln>
          </p:spPr>
          <p:txBody>
            <a:bodyPr wrap="none" anchor="ctr"/>
            <a:lstStyle/>
            <a:p>
              <a:endParaRPr lang="en-US"/>
            </a:p>
          </p:txBody>
        </p:sp>
        <p:sp>
          <p:nvSpPr>
            <p:cNvPr id="5176" name="Rectangle 164"/>
            <p:cNvSpPr>
              <a:spLocks noChangeArrowheads="1"/>
            </p:cNvSpPr>
            <p:nvPr/>
          </p:nvSpPr>
          <p:spPr bwMode="auto">
            <a:xfrm>
              <a:off x="4308" y="2182"/>
              <a:ext cx="731" cy="352"/>
            </a:xfrm>
            <a:prstGeom prst="rect">
              <a:avLst/>
            </a:prstGeom>
            <a:solidFill>
              <a:srgbClr val="C0C0C0"/>
            </a:solidFill>
            <a:ln w="9525">
              <a:noFill/>
              <a:miter lim="800000"/>
              <a:headEnd/>
              <a:tailEnd/>
            </a:ln>
          </p:spPr>
          <p:txBody>
            <a:bodyPr wrap="none" anchor="ctr"/>
            <a:lstStyle/>
            <a:p>
              <a:endParaRPr lang="en-US"/>
            </a:p>
          </p:txBody>
        </p:sp>
        <p:sp>
          <p:nvSpPr>
            <p:cNvPr id="5177" name="Rectangle 165"/>
            <p:cNvSpPr>
              <a:spLocks noChangeArrowheads="1"/>
            </p:cNvSpPr>
            <p:nvPr/>
          </p:nvSpPr>
          <p:spPr bwMode="auto">
            <a:xfrm>
              <a:off x="4524" y="2187"/>
              <a:ext cx="651" cy="358"/>
            </a:xfrm>
            <a:prstGeom prst="rect">
              <a:avLst/>
            </a:prstGeom>
            <a:solidFill>
              <a:srgbClr val="C0C0C0"/>
            </a:solidFill>
            <a:ln w="9525">
              <a:noFill/>
              <a:miter lim="800000"/>
              <a:headEnd/>
              <a:tailEnd/>
            </a:ln>
          </p:spPr>
          <p:txBody>
            <a:bodyPr lIns="73025" tIns="36512" rIns="73025" bIns="36512">
              <a:spAutoFit/>
            </a:bodyPr>
            <a:lstStyle/>
            <a:p>
              <a:pPr defTabSz="585788">
                <a:lnSpc>
                  <a:spcPct val="90000"/>
                </a:lnSpc>
              </a:pPr>
              <a:r>
                <a:rPr lang="en-US" sz="1800"/>
                <a:t>Global Internet</a:t>
              </a:r>
            </a:p>
          </p:txBody>
        </p:sp>
      </p:grpSp>
      <p:sp>
        <p:nvSpPr>
          <p:cNvPr id="5151" name="Oval 167"/>
          <p:cNvSpPr>
            <a:spLocks noChangeArrowheads="1"/>
          </p:cNvSpPr>
          <p:nvPr/>
        </p:nvSpPr>
        <p:spPr bwMode="auto">
          <a:xfrm>
            <a:off x="6862763" y="3055938"/>
            <a:ext cx="898525" cy="552450"/>
          </a:xfrm>
          <a:prstGeom prst="ellipse">
            <a:avLst/>
          </a:prstGeom>
          <a:solidFill>
            <a:schemeClr val="bg2"/>
          </a:solidFill>
          <a:ln w="9525">
            <a:solidFill>
              <a:schemeClr val="tx1"/>
            </a:solidFill>
            <a:round/>
            <a:headEnd/>
            <a:tailEnd/>
          </a:ln>
        </p:spPr>
        <p:txBody>
          <a:bodyPr lIns="73025" tIns="36512" rIns="73025" bIns="36512">
            <a:spAutoFit/>
          </a:bodyPr>
          <a:lstStyle/>
          <a:p>
            <a:pPr defTabSz="454025">
              <a:lnSpc>
                <a:spcPct val="90000"/>
              </a:lnSpc>
              <a:spcBef>
                <a:spcPct val="30000"/>
              </a:spcBef>
            </a:pPr>
            <a:r>
              <a:rPr lang="en-US" sz="1200">
                <a:solidFill>
                  <a:srgbClr val="660066"/>
                </a:solidFill>
              </a:rPr>
              <a:t>NAP/MAE</a:t>
            </a:r>
          </a:p>
        </p:txBody>
      </p:sp>
      <p:sp>
        <p:nvSpPr>
          <p:cNvPr id="5152" name="Oval 168"/>
          <p:cNvSpPr>
            <a:spLocks noChangeArrowheads="1"/>
          </p:cNvSpPr>
          <p:nvPr/>
        </p:nvSpPr>
        <p:spPr bwMode="auto">
          <a:xfrm>
            <a:off x="6059488" y="3324225"/>
            <a:ext cx="900112" cy="542925"/>
          </a:xfrm>
          <a:prstGeom prst="ellipse">
            <a:avLst/>
          </a:prstGeom>
          <a:solidFill>
            <a:schemeClr val="bg2"/>
          </a:solidFill>
          <a:ln w="9525">
            <a:noFill/>
            <a:round/>
            <a:headEnd/>
            <a:tailEnd/>
          </a:ln>
        </p:spPr>
        <p:txBody>
          <a:bodyPr lIns="73025" tIns="36512" rIns="73025" bIns="36512">
            <a:spAutoFit/>
          </a:bodyPr>
          <a:lstStyle/>
          <a:p>
            <a:pPr defTabSz="454025">
              <a:lnSpc>
                <a:spcPct val="90000"/>
              </a:lnSpc>
              <a:spcBef>
                <a:spcPct val="30000"/>
              </a:spcBef>
            </a:pPr>
            <a:r>
              <a:rPr lang="en-US" sz="1200">
                <a:solidFill>
                  <a:srgbClr val="660066"/>
                </a:solidFill>
              </a:rPr>
              <a:t>NAP/MAE</a:t>
            </a:r>
          </a:p>
        </p:txBody>
      </p:sp>
      <p:sp>
        <p:nvSpPr>
          <p:cNvPr id="5153" name="Oval 169"/>
          <p:cNvSpPr>
            <a:spLocks noChangeArrowheads="1"/>
          </p:cNvSpPr>
          <p:nvPr/>
        </p:nvSpPr>
        <p:spPr bwMode="auto">
          <a:xfrm>
            <a:off x="6513513" y="3925888"/>
            <a:ext cx="901700" cy="542925"/>
          </a:xfrm>
          <a:prstGeom prst="ellipse">
            <a:avLst/>
          </a:prstGeom>
          <a:solidFill>
            <a:schemeClr val="bg2"/>
          </a:solidFill>
          <a:ln w="9525">
            <a:noFill/>
            <a:round/>
            <a:headEnd/>
            <a:tailEnd/>
          </a:ln>
        </p:spPr>
        <p:txBody>
          <a:bodyPr lIns="73025" tIns="36512" rIns="73025" bIns="36512">
            <a:spAutoFit/>
          </a:bodyPr>
          <a:lstStyle/>
          <a:p>
            <a:pPr defTabSz="454025">
              <a:lnSpc>
                <a:spcPct val="90000"/>
              </a:lnSpc>
              <a:spcBef>
                <a:spcPct val="30000"/>
              </a:spcBef>
            </a:pPr>
            <a:r>
              <a:rPr lang="en-US" sz="1200">
                <a:solidFill>
                  <a:srgbClr val="660066"/>
                </a:solidFill>
              </a:rPr>
              <a:t>NAP/MAE</a:t>
            </a:r>
          </a:p>
        </p:txBody>
      </p:sp>
      <p:sp>
        <p:nvSpPr>
          <p:cNvPr id="5154" name="AutoShape 170"/>
          <p:cNvSpPr>
            <a:spLocks noChangeArrowheads="1"/>
          </p:cNvSpPr>
          <p:nvPr/>
        </p:nvSpPr>
        <p:spPr bwMode="auto">
          <a:xfrm rot="9120000" flipH="1">
            <a:off x="5916613" y="4338638"/>
            <a:ext cx="566737" cy="252412"/>
          </a:xfrm>
          <a:prstGeom prst="rightArrow">
            <a:avLst>
              <a:gd name="adj1" fmla="val 50000"/>
              <a:gd name="adj2" fmla="val 112150"/>
            </a:avLst>
          </a:prstGeom>
          <a:solidFill>
            <a:schemeClr val="bg1"/>
          </a:solidFill>
          <a:ln w="25400">
            <a:solidFill>
              <a:srgbClr val="00279F"/>
            </a:solidFill>
            <a:miter lim="800000"/>
            <a:headEnd/>
            <a:tailEnd/>
          </a:ln>
        </p:spPr>
        <p:txBody>
          <a:bodyPr wrap="none" anchor="ctr"/>
          <a:lstStyle/>
          <a:p>
            <a:endParaRPr lang="en-US"/>
          </a:p>
        </p:txBody>
      </p:sp>
      <p:sp>
        <p:nvSpPr>
          <p:cNvPr id="5155" name="AutoShape 171"/>
          <p:cNvSpPr>
            <a:spLocks noChangeArrowheads="1"/>
          </p:cNvSpPr>
          <p:nvPr/>
        </p:nvSpPr>
        <p:spPr bwMode="auto">
          <a:xfrm>
            <a:off x="5389563" y="3513138"/>
            <a:ext cx="577850" cy="255587"/>
          </a:xfrm>
          <a:prstGeom prst="rightArrow">
            <a:avLst>
              <a:gd name="adj1" fmla="val 50000"/>
              <a:gd name="adj2" fmla="val 113431"/>
            </a:avLst>
          </a:prstGeom>
          <a:solidFill>
            <a:schemeClr val="bg1"/>
          </a:solidFill>
          <a:ln w="25400">
            <a:solidFill>
              <a:srgbClr val="00279F"/>
            </a:solidFill>
            <a:miter lim="800000"/>
            <a:headEnd/>
            <a:tailEnd/>
          </a:ln>
        </p:spPr>
        <p:txBody>
          <a:bodyPr wrap="none" anchor="ctr"/>
          <a:lstStyle/>
          <a:p>
            <a:endParaRPr lang="en-US"/>
          </a:p>
        </p:txBody>
      </p:sp>
      <p:grpSp>
        <p:nvGrpSpPr>
          <p:cNvPr id="5156" name="Group 174"/>
          <p:cNvGrpSpPr>
            <a:grpSpLocks/>
          </p:cNvGrpSpPr>
          <p:nvPr/>
        </p:nvGrpSpPr>
        <p:grpSpPr bwMode="auto">
          <a:xfrm>
            <a:off x="5600700" y="2482850"/>
            <a:ext cx="1677988" cy="2311400"/>
            <a:chOff x="3528" y="1564"/>
            <a:chExt cx="1057" cy="1456"/>
          </a:xfrm>
        </p:grpSpPr>
        <p:sp>
          <p:nvSpPr>
            <p:cNvPr id="5169" name="Arc 172"/>
            <p:cNvSpPr>
              <a:spLocks/>
            </p:cNvSpPr>
            <p:nvPr/>
          </p:nvSpPr>
          <p:spPr bwMode="auto">
            <a:xfrm>
              <a:off x="3528" y="2277"/>
              <a:ext cx="1057" cy="743"/>
            </a:xfrm>
            <a:custGeom>
              <a:avLst/>
              <a:gdLst>
                <a:gd name="T0" fmla="*/ 52 w 21600"/>
                <a:gd name="T1" fmla="*/ 26 h 21600"/>
                <a:gd name="T2" fmla="*/ 0 w 21600"/>
                <a:gd name="T3" fmla="*/ 0 h 21600"/>
                <a:gd name="T4" fmla="*/ 5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5170" name="Arc 173"/>
            <p:cNvSpPr>
              <a:spLocks/>
            </p:cNvSpPr>
            <p:nvPr/>
          </p:nvSpPr>
          <p:spPr bwMode="auto">
            <a:xfrm>
              <a:off x="3529" y="1564"/>
              <a:ext cx="1056" cy="743"/>
            </a:xfrm>
            <a:custGeom>
              <a:avLst/>
              <a:gdLst>
                <a:gd name="T0" fmla="*/ 0 w 21582"/>
                <a:gd name="T1" fmla="*/ 25 h 21600"/>
                <a:gd name="T2" fmla="*/ 52 w 21582"/>
                <a:gd name="T3" fmla="*/ 0 h 21600"/>
                <a:gd name="T4" fmla="*/ 52 w 21582"/>
                <a:gd name="T5" fmla="*/ 26 h 21600"/>
                <a:gd name="T6" fmla="*/ 0 60000 65536"/>
                <a:gd name="T7" fmla="*/ 0 60000 65536"/>
                <a:gd name="T8" fmla="*/ 0 60000 65536"/>
                <a:gd name="T9" fmla="*/ 0 w 21582"/>
                <a:gd name="T10" fmla="*/ 0 h 21600"/>
                <a:gd name="T11" fmla="*/ 21582 w 21582"/>
                <a:gd name="T12" fmla="*/ 21600 h 21600"/>
              </a:gdLst>
              <a:ahLst/>
              <a:cxnLst>
                <a:cxn ang="T6">
                  <a:pos x="T0" y="T1"/>
                </a:cxn>
                <a:cxn ang="T7">
                  <a:pos x="T2" y="T3"/>
                </a:cxn>
                <a:cxn ang="T8">
                  <a:pos x="T4" y="T5"/>
                </a:cxn>
              </a:cxnLst>
              <a:rect l="T9" t="T10" r="T11" b="T12"/>
              <a:pathLst>
                <a:path w="21582" h="21600" fill="none" extrusionOk="0">
                  <a:moveTo>
                    <a:pt x="-1" y="20728"/>
                  </a:moveTo>
                  <a:cubicBezTo>
                    <a:pt x="466" y="9155"/>
                    <a:pt x="9979" y="10"/>
                    <a:pt x="21562" y="0"/>
                  </a:cubicBezTo>
                </a:path>
                <a:path w="21582" h="21600" stroke="0" extrusionOk="0">
                  <a:moveTo>
                    <a:pt x="-1" y="20728"/>
                  </a:moveTo>
                  <a:cubicBezTo>
                    <a:pt x="466" y="9155"/>
                    <a:pt x="9979" y="10"/>
                    <a:pt x="21562" y="0"/>
                  </a:cubicBezTo>
                  <a:lnTo>
                    <a:pt x="21582" y="21600"/>
                  </a:lnTo>
                  <a:close/>
                </a:path>
              </a:pathLst>
            </a:custGeom>
            <a:noFill/>
            <a:ln w="12700" cap="rnd">
              <a:solidFill>
                <a:schemeClr val="tx1"/>
              </a:solidFill>
              <a:round/>
              <a:headEnd type="none" w="sm" len="sm"/>
              <a:tailEnd type="none" w="sm" len="sm"/>
            </a:ln>
          </p:spPr>
          <p:txBody>
            <a:bodyPr wrap="none" anchor="ctr"/>
            <a:lstStyle/>
            <a:p>
              <a:endParaRPr lang="en-US"/>
            </a:p>
          </p:txBody>
        </p:sp>
      </p:grpSp>
      <p:grpSp>
        <p:nvGrpSpPr>
          <p:cNvPr id="5157" name="Group 177"/>
          <p:cNvGrpSpPr>
            <a:grpSpLocks/>
          </p:cNvGrpSpPr>
          <p:nvPr/>
        </p:nvGrpSpPr>
        <p:grpSpPr bwMode="auto">
          <a:xfrm>
            <a:off x="4713288" y="2132013"/>
            <a:ext cx="1927225" cy="3016250"/>
            <a:chOff x="2969" y="1343"/>
            <a:chExt cx="1213" cy="1900"/>
          </a:xfrm>
        </p:grpSpPr>
        <p:sp>
          <p:nvSpPr>
            <p:cNvPr id="5167" name="Arc 175"/>
            <p:cNvSpPr>
              <a:spLocks/>
            </p:cNvSpPr>
            <p:nvPr/>
          </p:nvSpPr>
          <p:spPr bwMode="auto">
            <a:xfrm>
              <a:off x="2969" y="2276"/>
              <a:ext cx="1212" cy="967"/>
            </a:xfrm>
            <a:custGeom>
              <a:avLst/>
              <a:gdLst>
                <a:gd name="T0" fmla="*/ 68 w 21600"/>
                <a:gd name="T1" fmla="*/ 43 h 21600"/>
                <a:gd name="T2" fmla="*/ 0 w 21600"/>
                <a:gd name="T3" fmla="*/ 0 h 21600"/>
                <a:gd name="T4" fmla="*/ 68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5168" name="Arc 176"/>
            <p:cNvSpPr>
              <a:spLocks/>
            </p:cNvSpPr>
            <p:nvPr/>
          </p:nvSpPr>
          <p:spPr bwMode="auto">
            <a:xfrm>
              <a:off x="2971" y="1343"/>
              <a:ext cx="1211" cy="967"/>
            </a:xfrm>
            <a:custGeom>
              <a:avLst/>
              <a:gdLst>
                <a:gd name="T0" fmla="*/ 0 w 21588"/>
                <a:gd name="T1" fmla="*/ 42 h 21600"/>
                <a:gd name="T2" fmla="*/ 68 w 21588"/>
                <a:gd name="T3" fmla="*/ 0 h 21600"/>
                <a:gd name="T4" fmla="*/ 68 w 21588"/>
                <a:gd name="T5" fmla="*/ 43 h 21600"/>
                <a:gd name="T6" fmla="*/ 0 60000 65536"/>
                <a:gd name="T7" fmla="*/ 0 60000 65536"/>
                <a:gd name="T8" fmla="*/ 0 60000 65536"/>
                <a:gd name="T9" fmla="*/ 0 w 21588"/>
                <a:gd name="T10" fmla="*/ 0 h 21600"/>
                <a:gd name="T11" fmla="*/ 21588 w 21588"/>
                <a:gd name="T12" fmla="*/ 21600 h 21600"/>
              </a:gdLst>
              <a:ahLst/>
              <a:cxnLst>
                <a:cxn ang="T6">
                  <a:pos x="T0" y="T1"/>
                </a:cxn>
                <a:cxn ang="T7">
                  <a:pos x="T2" y="T3"/>
                </a:cxn>
                <a:cxn ang="T8">
                  <a:pos x="T4" y="T5"/>
                </a:cxn>
              </a:cxnLst>
              <a:rect l="T9" t="T10" r="T11" b="T12"/>
              <a:pathLst>
                <a:path w="21588" h="21600" fill="none" extrusionOk="0">
                  <a:moveTo>
                    <a:pt x="-1" y="20885"/>
                  </a:moveTo>
                  <a:cubicBezTo>
                    <a:pt x="384" y="9247"/>
                    <a:pt x="9925" y="9"/>
                    <a:pt x="21570" y="0"/>
                  </a:cubicBezTo>
                </a:path>
                <a:path w="21588" h="21600" stroke="0" extrusionOk="0">
                  <a:moveTo>
                    <a:pt x="-1" y="20885"/>
                  </a:moveTo>
                  <a:cubicBezTo>
                    <a:pt x="384" y="9247"/>
                    <a:pt x="9925" y="9"/>
                    <a:pt x="21570" y="0"/>
                  </a:cubicBezTo>
                  <a:lnTo>
                    <a:pt x="21588" y="21600"/>
                  </a:lnTo>
                  <a:close/>
                </a:path>
              </a:pathLst>
            </a:custGeom>
            <a:noFill/>
            <a:ln w="12700" cap="rnd">
              <a:solidFill>
                <a:schemeClr val="tx1"/>
              </a:solidFill>
              <a:round/>
              <a:headEnd type="none" w="sm" len="sm"/>
              <a:tailEnd type="none" w="sm" len="sm"/>
            </a:ln>
          </p:spPr>
          <p:txBody>
            <a:bodyPr wrap="none" anchor="ctr"/>
            <a:lstStyle/>
            <a:p>
              <a:endParaRPr lang="en-US"/>
            </a:p>
          </p:txBody>
        </p:sp>
      </p:grpSp>
      <p:sp>
        <p:nvSpPr>
          <p:cNvPr id="5158" name="Rectangle 178"/>
          <p:cNvSpPr>
            <a:spLocks noChangeArrowheads="1"/>
          </p:cNvSpPr>
          <p:nvPr/>
        </p:nvSpPr>
        <p:spPr bwMode="auto">
          <a:xfrm>
            <a:off x="6380163" y="2374900"/>
            <a:ext cx="1714500" cy="584200"/>
          </a:xfrm>
          <a:prstGeom prst="rect">
            <a:avLst/>
          </a:prstGeom>
          <a:solidFill>
            <a:schemeClr val="bg1"/>
          </a:solidFill>
          <a:ln w="9525">
            <a:noFill/>
            <a:miter lim="800000"/>
            <a:headEnd/>
            <a:tailEnd/>
          </a:ln>
        </p:spPr>
        <p:txBody>
          <a:bodyPr lIns="90488" tIns="44450" rIns="90488" bIns="44450">
            <a:spAutoFit/>
          </a:bodyPr>
          <a:lstStyle/>
          <a:p>
            <a:pPr algn="l" defTabSz="709613">
              <a:lnSpc>
                <a:spcPct val="90000"/>
              </a:lnSpc>
              <a:spcBef>
                <a:spcPct val="30000"/>
              </a:spcBef>
            </a:pPr>
            <a:r>
              <a:rPr lang="en-US" sz="1200"/>
              <a:t>Direct connection to NAP or via ISP “hierarchy”</a:t>
            </a:r>
          </a:p>
        </p:txBody>
      </p:sp>
      <p:sp>
        <p:nvSpPr>
          <p:cNvPr id="5159" name="AutoShape 179"/>
          <p:cNvSpPr>
            <a:spLocks noChangeArrowheads="1"/>
          </p:cNvSpPr>
          <p:nvPr/>
        </p:nvSpPr>
        <p:spPr bwMode="auto">
          <a:xfrm>
            <a:off x="5541963" y="3665538"/>
            <a:ext cx="577850" cy="255587"/>
          </a:xfrm>
          <a:prstGeom prst="rightArrow">
            <a:avLst>
              <a:gd name="adj1" fmla="val 50000"/>
              <a:gd name="adj2" fmla="val 113431"/>
            </a:avLst>
          </a:prstGeom>
          <a:solidFill>
            <a:schemeClr val="bg1"/>
          </a:solidFill>
          <a:ln w="25400">
            <a:solidFill>
              <a:srgbClr val="00279F"/>
            </a:solidFill>
            <a:miter lim="800000"/>
            <a:headEnd/>
            <a:tailEnd/>
          </a:ln>
        </p:spPr>
        <p:txBody>
          <a:bodyPr wrap="none" anchor="ctr"/>
          <a:lstStyle/>
          <a:p>
            <a:endParaRPr lang="en-US"/>
          </a:p>
        </p:txBody>
      </p:sp>
      <p:sp>
        <p:nvSpPr>
          <p:cNvPr id="5160" name="Text Box 180"/>
          <p:cNvSpPr txBox="1">
            <a:spLocks noChangeArrowheads="1"/>
          </p:cNvSpPr>
          <p:nvPr/>
        </p:nvSpPr>
        <p:spPr bwMode="auto">
          <a:xfrm>
            <a:off x="2895600" y="5791200"/>
            <a:ext cx="3211513" cy="336550"/>
          </a:xfrm>
          <a:prstGeom prst="rect">
            <a:avLst/>
          </a:prstGeom>
          <a:noFill/>
          <a:ln w="9525">
            <a:noFill/>
            <a:miter lim="800000"/>
            <a:headEnd type="none" w="sm" len="sm"/>
            <a:tailEnd type="none" w="sm" len="sm"/>
          </a:ln>
        </p:spPr>
        <p:txBody>
          <a:bodyPr wrap="none">
            <a:spAutoFit/>
          </a:bodyPr>
          <a:lstStyle/>
          <a:p>
            <a:r>
              <a:rPr lang="en-US" sz="1600"/>
              <a:t>MO</a:t>
            </a:r>
            <a:r>
              <a:rPr lang="en-US" sz="1600" b="0"/>
              <a:t>dulate</a:t>
            </a:r>
            <a:r>
              <a:rPr lang="en-US" sz="1600"/>
              <a:t> DEM</a:t>
            </a:r>
            <a:r>
              <a:rPr lang="en-US" sz="1600" b="0"/>
              <a:t>odulate</a:t>
            </a:r>
            <a:r>
              <a:rPr lang="en-US" sz="1600"/>
              <a:t> (MODEM)</a:t>
            </a:r>
          </a:p>
        </p:txBody>
      </p:sp>
      <p:sp>
        <p:nvSpPr>
          <p:cNvPr id="5161" name="Rectangle 181"/>
          <p:cNvSpPr>
            <a:spLocks noChangeArrowheads="1"/>
          </p:cNvSpPr>
          <p:nvPr/>
        </p:nvSpPr>
        <p:spPr bwMode="auto">
          <a:xfrm>
            <a:off x="1676400" y="4800600"/>
            <a:ext cx="381000" cy="228600"/>
          </a:xfrm>
          <a:prstGeom prst="rect">
            <a:avLst/>
          </a:prstGeom>
          <a:solidFill>
            <a:schemeClr val="bg2"/>
          </a:solidFill>
          <a:ln w="9525">
            <a:solidFill>
              <a:schemeClr val="tx1"/>
            </a:solidFill>
            <a:miter lim="800000"/>
            <a:headEnd type="none" w="sm" len="sm"/>
            <a:tailEnd type="none" w="sm" len="sm"/>
          </a:ln>
        </p:spPr>
        <p:txBody>
          <a:bodyPr wrap="none" anchor="ctr"/>
          <a:lstStyle/>
          <a:p>
            <a:endParaRPr lang="en-US"/>
          </a:p>
        </p:txBody>
      </p:sp>
      <p:sp>
        <p:nvSpPr>
          <p:cNvPr id="5162" name="Rectangle 182"/>
          <p:cNvSpPr>
            <a:spLocks noChangeArrowheads="1"/>
          </p:cNvSpPr>
          <p:nvPr/>
        </p:nvSpPr>
        <p:spPr bwMode="auto">
          <a:xfrm>
            <a:off x="1752600" y="4038600"/>
            <a:ext cx="381000" cy="228600"/>
          </a:xfrm>
          <a:prstGeom prst="rect">
            <a:avLst/>
          </a:prstGeom>
          <a:solidFill>
            <a:schemeClr val="accent5"/>
          </a:solidFill>
          <a:ln w="9525">
            <a:solidFill>
              <a:schemeClr val="tx1"/>
            </a:solidFill>
            <a:miter lim="800000"/>
            <a:headEnd type="none" w="sm" len="sm"/>
            <a:tailEnd type="none" w="sm" len="sm"/>
          </a:ln>
        </p:spPr>
        <p:txBody>
          <a:bodyPr wrap="none" anchor="ctr"/>
          <a:lstStyle/>
          <a:p>
            <a:endParaRPr lang="en-US"/>
          </a:p>
        </p:txBody>
      </p:sp>
      <p:sp>
        <p:nvSpPr>
          <p:cNvPr id="5163" name="Rectangle 183"/>
          <p:cNvSpPr>
            <a:spLocks noChangeArrowheads="1"/>
          </p:cNvSpPr>
          <p:nvPr/>
        </p:nvSpPr>
        <p:spPr bwMode="auto">
          <a:xfrm>
            <a:off x="1828800" y="3276600"/>
            <a:ext cx="381000" cy="228600"/>
          </a:xfrm>
          <a:prstGeom prst="rect">
            <a:avLst/>
          </a:prstGeom>
          <a:solidFill>
            <a:schemeClr val="accent2"/>
          </a:solidFill>
          <a:ln w="9525">
            <a:solidFill>
              <a:schemeClr val="tx1"/>
            </a:solidFill>
            <a:miter lim="800000"/>
            <a:headEnd type="none" w="sm" len="sm"/>
            <a:tailEnd type="none" w="sm" len="sm"/>
          </a:ln>
        </p:spPr>
        <p:txBody>
          <a:bodyPr wrap="none" anchor="ctr"/>
          <a:lstStyle/>
          <a:p>
            <a:endParaRPr lang="en-US"/>
          </a:p>
        </p:txBody>
      </p:sp>
      <p:sp>
        <p:nvSpPr>
          <p:cNvPr id="5164" name="Rectangle 184"/>
          <p:cNvSpPr>
            <a:spLocks noChangeArrowheads="1"/>
          </p:cNvSpPr>
          <p:nvPr/>
        </p:nvSpPr>
        <p:spPr bwMode="auto">
          <a:xfrm>
            <a:off x="1828800" y="2743200"/>
            <a:ext cx="381000" cy="228600"/>
          </a:xfrm>
          <a:prstGeom prst="rect">
            <a:avLst/>
          </a:prstGeom>
          <a:solidFill>
            <a:srgbClr val="FFFF00"/>
          </a:solidFill>
          <a:ln w="9525">
            <a:solidFill>
              <a:schemeClr val="tx1"/>
            </a:solidFill>
            <a:miter lim="800000"/>
            <a:headEnd type="none" w="sm" len="sm"/>
            <a:tailEnd type="none" w="sm" len="sm"/>
          </a:ln>
        </p:spPr>
        <p:txBody>
          <a:bodyPr wrap="none" anchor="ctr"/>
          <a:lstStyle/>
          <a:p>
            <a:endParaRPr lang="en-US"/>
          </a:p>
        </p:txBody>
      </p:sp>
      <p:sp>
        <p:nvSpPr>
          <p:cNvPr id="5165" name="Rectangle 185"/>
          <p:cNvSpPr>
            <a:spLocks noChangeArrowheads="1"/>
          </p:cNvSpPr>
          <p:nvPr/>
        </p:nvSpPr>
        <p:spPr bwMode="auto">
          <a:xfrm>
            <a:off x="1828800" y="1981200"/>
            <a:ext cx="381000" cy="228600"/>
          </a:xfrm>
          <a:prstGeom prst="rect">
            <a:avLst/>
          </a:prstGeom>
          <a:solidFill>
            <a:schemeClr val="accent4">
              <a:lumMod val="75000"/>
              <a:lumOff val="25000"/>
            </a:schemeClr>
          </a:solidFill>
          <a:ln w="9525">
            <a:solidFill>
              <a:schemeClr val="tx1"/>
            </a:solidFill>
            <a:miter lim="800000"/>
            <a:headEnd type="none" w="sm" len="sm"/>
            <a:tailEnd type="none" w="sm" len="sm"/>
          </a:ln>
        </p:spPr>
        <p:txBody>
          <a:bodyPr wrap="none" anchor="ctr"/>
          <a:lstStyle/>
          <a:p>
            <a:endParaRPr lang="en-US"/>
          </a:p>
        </p:txBody>
      </p:sp>
      <p:sp>
        <p:nvSpPr>
          <p:cNvPr id="5166" name="Freeform 186"/>
          <p:cNvSpPr>
            <a:spLocks/>
          </p:cNvSpPr>
          <p:nvPr/>
        </p:nvSpPr>
        <p:spPr bwMode="auto">
          <a:xfrm>
            <a:off x="2032000" y="5138738"/>
            <a:ext cx="785813" cy="855662"/>
          </a:xfrm>
          <a:custGeom>
            <a:avLst/>
            <a:gdLst>
              <a:gd name="T0" fmla="*/ 785813 w 494"/>
              <a:gd name="T1" fmla="*/ 855662 h 539"/>
              <a:gd name="T2" fmla="*/ 435856 w 494"/>
              <a:gd name="T3" fmla="*/ 768349 h 539"/>
              <a:gd name="T4" fmla="*/ 246561 w 494"/>
              <a:gd name="T5" fmla="*/ 638175 h 539"/>
              <a:gd name="T6" fmla="*/ 174979 w 494"/>
              <a:gd name="T7" fmla="*/ 536575 h 539"/>
              <a:gd name="T8" fmla="*/ 42949 w 494"/>
              <a:gd name="T9" fmla="*/ 390525 h 539"/>
              <a:gd name="T10" fmla="*/ 0 w 494"/>
              <a:gd name="T11" fmla="*/ 0 h 539"/>
              <a:gd name="T12" fmla="*/ 0 60000 65536"/>
              <a:gd name="T13" fmla="*/ 0 60000 65536"/>
              <a:gd name="T14" fmla="*/ 0 60000 65536"/>
              <a:gd name="T15" fmla="*/ 0 60000 65536"/>
              <a:gd name="T16" fmla="*/ 0 60000 65536"/>
              <a:gd name="T17" fmla="*/ 0 60000 65536"/>
              <a:gd name="T18" fmla="*/ 0 w 494"/>
              <a:gd name="T19" fmla="*/ 0 h 539"/>
              <a:gd name="T20" fmla="*/ 494 w 494"/>
              <a:gd name="T21" fmla="*/ 539 h 539"/>
            </a:gdLst>
            <a:ahLst/>
            <a:cxnLst>
              <a:cxn ang="T12">
                <a:pos x="T0" y="T1"/>
              </a:cxn>
              <a:cxn ang="T13">
                <a:pos x="T2" y="T3"/>
              </a:cxn>
              <a:cxn ang="T14">
                <a:pos x="T4" y="T5"/>
              </a:cxn>
              <a:cxn ang="T15">
                <a:pos x="T6" y="T7"/>
              </a:cxn>
              <a:cxn ang="T16">
                <a:pos x="T8" y="T9"/>
              </a:cxn>
              <a:cxn ang="T17">
                <a:pos x="T10" y="T11"/>
              </a:cxn>
            </a:cxnLst>
            <a:rect l="T18" t="T19" r="T20" b="T21"/>
            <a:pathLst>
              <a:path w="494" h="539">
                <a:moveTo>
                  <a:pt x="494" y="539"/>
                </a:moveTo>
                <a:cubicBezTo>
                  <a:pt x="423" y="516"/>
                  <a:pt x="341" y="521"/>
                  <a:pt x="274" y="484"/>
                </a:cubicBezTo>
                <a:cubicBezTo>
                  <a:pt x="237" y="464"/>
                  <a:pt x="185" y="432"/>
                  <a:pt x="155" y="402"/>
                </a:cubicBezTo>
                <a:cubicBezTo>
                  <a:pt x="137" y="384"/>
                  <a:pt x="127" y="358"/>
                  <a:pt x="110" y="338"/>
                </a:cubicBezTo>
                <a:cubicBezTo>
                  <a:pt x="84" y="307"/>
                  <a:pt x="56" y="275"/>
                  <a:pt x="27" y="246"/>
                </a:cubicBezTo>
                <a:cubicBezTo>
                  <a:pt x="0" y="166"/>
                  <a:pt x="38" y="76"/>
                  <a:pt x="0" y="0"/>
                </a:cubicBezTo>
              </a:path>
            </a:pathLst>
          </a:custGeom>
          <a:noFill/>
          <a:ln w="9525">
            <a:solidFill>
              <a:schemeClr val="tx1"/>
            </a:solidFill>
            <a:round/>
            <a:headEnd type="none" w="sm" len="sm"/>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304800"/>
            <a:ext cx="8796338" cy="383503"/>
          </a:xfrm>
          <a:noFill/>
        </p:spPr>
        <p:txBody>
          <a:bodyPr/>
          <a:lstStyle/>
          <a:p>
            <a:r>
              <a:rPr lang="en-US" sz="2800" dirty="0" smtClean="0">
                <a:solidFill>
                  <a:schemeClr val="tx1"/>
                </a:solidFill>
              </a:rPr>
              <a:t>Repeaters/Hubs</a:t>
            </a:r>
          </a:p>
        </p:txBody>
      </p:sp>
      <p:sp>
        <p:nvSpPr>
          <p:cNvPr id="40963" name="Rectangle 5"/>
          <p:cNvSpPr>
            <a:spLocks noGrp="1" noChangeArrowheads="1"/>
          </p:cNvSpPr>
          <p:nvPr>
            <p:ph type="body" idx="1"/>
          </p:nvPr>
        </p:nvSpPr>
        <p:spPr>
          <a:xfrm>
            <a:off x="120650" y="1295400"/>
            <a:ext cx="8796338" cy="2533650"/>
          </a:xfrm>
          <a:noFill/>
        </p:spPr>
        <p:txBody>
          <a:bodyPr/>
          <a:lstStyle/>
          <a:p>
            <a:pPr marL="0" indent="0">
              <a:lnSpc>
                <a:spcPct val="90000"/>
              </a:lnSpc>
              <a:buNone/>
            </a:pPr>
            <a:r>
              <a:rPr lang="en-US" sz="1800" dirty="0" smtClean="0"/>
              <a:t>NICs: Network Interface Cards</a:t>
            </a:r>
          </a:p>
          <a:p>
            <a:pPr marL="400050" lvl="1" indent="-285750">
              <a:lnSpc>
                <a:spcPct val="90000"/>
              </a:lnSpc>
              <a:buClr>
                <a:srgbClr val="C00000"/>
              </a:buClr>
              <a:buFont typeface="Wingdings" pitchFamily="2" charset="2"/>
              <a:buChar char="§"/>
            </a:pPr>
            <a:r>
              <a:rPr lang="en-US" sz="1600" dirty="0"/>
              <a:t>P</a:t>
            </a:r>
            <a:r>
              <a:rPr lang="en-US" sz="1600" dirty="0" smtClean="0"/>
              <a:t>ut into PC, if not already included</a:t>
            </a:r>
          </a:p>
          <a:p>
            <a:pPr marL="400050" lvl="1" indent="-285750">
              <a:lnSpc>
                <a:spcPct val="90000"/>
              </a:lnSpc>
              <a:buClr>
                <a:srgbClr val="C00000"/>
              </a:buClr>
              <a:buFont typeface="Wingdings" pitchFamily="2" charset="2"/>
              <a:buChar char="§"/>
            </a:pPr>
            <a:r>
              <a:rPr lang="en-US" sz="1600" dirty="0"/>
              <a:t>M</a:t>
            </a:r>
            <a:r>
              <a:rPr lang="en-US" sz="1600" dirty="0" smtClean="0"/>
              <a:t>ay include separate processor</a:t>
            </a:r>
          </a:p>
          <a:p>
            <a:pPr marL="400050" lvl="1" indent="-285750">
              <a:lnSpc>
                <a:spcPct val="90000"/>
              </a:lnSpc>
              <a:spcBef>
                <a:spcPts val="0"/>
              </a:spcBef>
              <a:buClr>
                <a:srgbClr val="C00000"/>
              </a:buClr>
              <a:buFont typeface="Wingdings" pitchFamily="2" charset="2"/>
              <a:buChar char="§"/>
            </a:pPr>
            <a:r>
              <a:rPr lang="en-US" sz="1600" dirty="0" smtClean="0"/>
              <a:t>Hardware defined Media Access Control (MAC) Address </a:t>
            </a:r>
            <a:r>
              <a:rPr lang="en-US" sz="1800" b="1" dirty="0" smtClean="0"/>
              <a:t>006038:302206</a:t>
            </a:r>
            <a:endParaRPr lang="en-US" sz="1600" dirty="0" smtClean="0"/>
          </a:p>
          <a:p>
            <a:pPr marL="0" indent="0">
              <a:lnSpc>
                <a:spcPct val="90000"/>
              </a:lnSpc>
              <a:spcBef>
                <a:spcPts val="0"/>
              </a:spcBef>
              <a:buNone/>
            </a:pPr>
            <a:endParaRPr lang="en-US" sz="1600" dirty="0" smtClean="0"/>
          </a:p>
          <a:p>
            <a:pPr marL="0" indent="0">
              <a:lnSpc>
                <a:spcPct val="90000"/>
              </a:lnSpc>
              <a:spcBef>
                <a:spcPts val="0"/>
              </a:spcBef>
              <a:buNone/>
            </a:pPr>
            <a:r>
              <a:rPr lang="en-US" sz="1800" dirty="0" smtClean="0"/>
              <a:t>Repeaters/Hubs</a:t>
            </a:r>
          </a:p>
          <a:p>
            <a:pPr marL="400050" lvl="1" indent="-285750">
              <a:lnSpc>
                <a:spcPct val="90000"/>
              </a:lnSpc>
              <a:buClr>
                <a:srgbClr val="C00000"/>
              </a:buClr>
              <a:buFont typeface="Wingdings" pitchFamily="2" charset="2"/>
              <a:buChar char="§"/>
            </a:pPr>
            <a:r>
              <a:rPr lang="en-US" sz="1600" dirty="0" smtClean="0"/>
              <a:t>‘Patch panel’ where the signals are repeated from/to all stations</a:t>
            </a:r>
          </a:p>
          <a:p>
            <a:pPr marL="400050" lvl="1" indent="-285750">
              <a:lnSpc>
                <a:spcPct val="90000"/>
              </a:lnSpc>
              <a:buClr>
                <a:srgbClr val="C00000"/>
              </a:buClr>
              <a:buFont typeface="Wingdings" pitchFamily="2" charset="2"/>
              <a:buChar char="§"/>
            </a:pPr>
            <a:r>
              <a:rPr lang="en-US" sz="1600" dirty="0"/>
              <a:t>M</a:t>
            </a:r>
            <a:r>
              <a:rPr lang="en-US" sz="1600" dirty="0" smtClean="0"/>
              <a:t>ay include management (monitoring) processor</a:t>
            </a:r>
          </a:p>
          <a:p>
            <a:pPr marL="400050" lvl="1" indent="-285750">
              <a:lnSpc>
                <a:spcPct val="90000"/>
              </a:lnSpc>
              <a:buClr>
                <a:srgbClr val="C00000"/>
              </a:buClr>
              <a:buFont typeface="Wingdings" pitchFamily="2" charset="2"/>
              <a:buChar char="§"/>
            </a:pPr>
            <a:r>
              <a:rPr lang="en-US" sz="1600" dirty="0" smtClean="0"/>
              <a:t>Also known as repeater, Multi-station Access Unit, ...</a:t>
            </a:r>
          </a:p>
        </p:txBody>
      </p:sp>
      <p:sp>
        <p:nvSpPr>
          <p:cNvPr id="40964" name="Line 6"/>
          <p:cNvSpPr>
            <a:spLocks noChangeShapeType="1"/>
          </p:cNvSpPr>
          <p:nvPr/>
        </p:nvSpPr>
        <p:spPr bwMode="auto">
          <a:xfrm flipH="1">
            <a:off x="4445000" y="5275263"/>
            <a:ext cx="14668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0965" name="Rectangle 7"/>
          <p:cNvSpPr>
            <a:spLocks noChangeArrowheads="1"/>
          </p:cNvSpPr>
          <p:nvPr/>
        </p:nvSpPr>
        <p:spPr bwMode="auto">
          <a:xfrm>
            <a:off x="3848100" y="5713413"/>
            <a:ext cx="1119188" cy="687387"/>
          </a:xfrm>
          <a:prstGeom prst="rect">
            <a:avLst/>
          </a:prstGeom>
          <a:noFill/>
          <a:ln w="9525">
            <a:noFill/>
            <a:miter lim="800000"/>
            <a:headEnd/>
            <a:tailEnd/>
          </a:ln>
        </p:spPr>
        <p:txBody>
          <a:bodyPr wrap="none" lIns="82550" tIns="41275" rIns="82550" bIns="41275">
            <a:spAutoFit/>
          </a:bodyPr>
          <a:lstStyle/>
          <a:p>
            <a:pPr defTabSz="739775">
              <a:lnSpc>
                <a:spcPct val="120000"/>
              </a:lnSpc>
            </a:pPr>
            <a:r>
              <a:rPr lang="en-US" sz="1100"/>
              <a:t>Ethernet Hubs</a:t>
            </a:r>
          </a:p>
          <a:p>
            <a:pPr defTabSz="739775">
              <a:lnSpc>
                <a:spcPct val="120000"/>
              </a:lnSpc>
            </a:pPr>
            <a:r>
              <a:rPr lang="en-US" sz="1100"/>
              <a:t>Or</a:t>
            </a:r>
          </a:p>
          <a:p>
            <a:pPr defTabSz="739775">
              <a:lnSpc>
                <a:spcPct val="120000"/>
              </a:lnSpc>
            </a:pPr>
            <a:r>
              <a:rPr lang="en-US" sz="1100"/>
              <a:t>Repeaters</a:t>
            </a:r>
          </a:p>
        </p:txBody>
      </p:sp>
      <p:grpSp>
        <p:nvGrpSpPr>
          <p:cNvPr id="40966" name="Group 552"/>
          <p:cNvGrpSpPr>
            <a:grpSpLocks/>
          </p:cNvGrpSpPr>
          <p:nvPr/>
        </p:nvGrpSpPr>
        <p:grpSpPr bwMode="auto">
          <a:xfrm>
            <a:off x="5562600" y="4610100"/>
            <a:ext cx="1592263" cy="1409700"/>
            <a:chOff x="4044" y="2442"/>
            <a:chExt cx="1002" cy="888"/>
          </a:xfrm>
        </p:grpSpPr>
        <p:grpSp>
          <p:nvGrpSpPr>
            <p:cNvPr id="41559" name="Group 143"/>
            <p:cNvGrpSpPr>
              <a:grpSpLocks/>
            </p:cNvGrpSpPr>
            <p:nvPr/>
          </p:nvGrpSpPr>
          <p:grpSpPr bwMode="auto">
            <a:xfrm>
              <a:off x="4044" y="2442"/>
              <a:ext cx="714" cy="600"/>
              <a:chOff x="4044" y="2442"/>
              <a:chExt cx="714" cy="600"/>
            </a:xfrm>
          </p:grpSpPr>
          <p:sp>
            <p:nvSpPr>
              <p:cNvPr id="41968" name="Rectangle 8"/>
              <p:cNvSpPr>
                <a:spLocks noChangeArrowheads="1"/>
              </p:cNvSpPr>
              <p:nvPr/>
            </p:nvSpPr>
            <p:spPr bwMode="auto">
              <a:xfrm>
                <a:off x="4188" y="2812"/>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69" name="Freeform 9"/>
              <p:cNvSpPr>
                <a:spLocks/>
              </p:cNvSpPr>
              <p:nvPr/>
            </p:nvSpPr>
            <p:spPr bwMode="auto">
              <a:xfrm>
                <a:off x="4183" y="2760"/>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970" name="Line 10"/>
              <p:cNvSpPr>
                <a:spLocks noChangeShapeType="1"/>
              </p:cNvSpPr>
              <p:nvPr/>
            </p:nvSpPr>
            <p:spPr bwMode="auto">
              <a:xfrm>
                <a:off x="4190" y="2797"/>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71" name="Freeform 11"/>
              <p:cNvSpPr>
                <a:spLocks/>
              </p:cNvSpPr>
              <p:nvPr/>
            </p:nvSpPr>
            <p:spPr bwMode="auto">
              <a:xfrm>
                <a:off x="4200"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2" name="Freeform 12"/>
              <p:cNvSpPr>
                <a:spLocks/>
              </p:cNvSpPr>
              <p:nvPr/>
            </p:nvSpPr>
            <p:spPr bwMode="auto">
              <a:xfrm>
                <a:off x="4206"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3" name="Freeform 13"/>
              <p:cNvSpPr>
                <a:spLocks/>
              </p:cNvSpPr>
              <p:nvPr/>
            </p:nvSpPr>
            <p:spPr bwMode="auto">
              <a:xfrm>
                <a:off x="4212"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4" name="Freeform 14"/>
              <p:cNvSpPr>
                <a:spLocks/>
              </p:cNvSpPr>
              <p:nvPr/>
            </p:nvSpPr>
            <p:spPr bwMode="auto">
              <a:xfrm>
                <a:off x="4219"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5" name="Freeform 15"/>
              <p:cNvSpPr>
                <a:spLocks/>
              </p:cNvSpPr>
              <p:nvPr/>
            </p:nvSpPr>
            <p:spPr bwMode="auto">
              <a:xfrm>
                <a:off x="4226"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6" name="Freeform 16"/>
              <p:cNvSpPr>
                <a:spLocks/>
              </p:cNvSpPr>
              <p:nvPr/>
            </p:nvSpPr>
            <p:spPr bwMode="auto">
              <a:xfrm>
                <a:off x="4232"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7" name="Freeform 17"/>
              <p:cNvSpPr>
                <a:spLocks/>
              </p:cNvSpPr>
              <p:nvPr/>
            </p:nvSpPr>
            <p:spPr bwMode="auto">
              <a:xfrm>
                <a:off x="4238"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8" name="Freeform 18"/>
              <p:cNvSpPr>
                <a:spLocks/>
              </p:cNvSpPr>
              <p:nvPr/>
            </p:nvSpPr>
            <p:spPr bwMode="auto">
              <a:xfrm>
                <a:off x="4245"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79" name="Freeform 19"/>
              <p:cNvSpPr>
                <a:spLocks/>
              </p:cNvSpPr>
              <p:nvPr/>
            </p:nvSpPr>
            <p:spPr bwMode="auto">
              <a:xfrm>
                <a:off x="4252"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0" name="Freeform 20"/>
              <p:cNvSpPr>
                <a:spLocks/>
              </p:cNvSpPr>
              <p:nvPr/>
            </p:nvSpPr>
            <p:spPr bwMode="auto">
              <a:xfrm>
                <a:off x="4258"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1" name="Freeform 21"/>
              <p:cNvSpPr>
                <a:spLocks/>
              </p:cNvSpPr>
              <p:nvPr/>
            </p:nvSpPr>
            <p:spPr bwMode="auto">
              <a:xfrm>
                <a:off x="4265"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2" name="Freeform 22"/>
              <p:cNvSpPr>
                <a:spLocks/>
              </p:cNvSpPr>
              <p:nvPr/>
            </p:nvSpPr>
            <p:spPr bwMode="auto">
              <a:xfrm>
                <a:off x="4271"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3" name="Freeform 23"/>
              <p:cNvSpPr>
                <a:spLocks/>
              </p:cNvSpPr>
              <p:nvPr/>
            </p:nvSpPr>
            <p:spPr bwMode="auto">
              <a:xfrm>
                <a:off x="4278"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4" name="Freeform 24"/>
              <p:cNvSpPr>
                <a:spLocks/>
              </p:cNvSpPr>
              <p:nvPr/>
            </p:nvSpPr>
            <p:spPr bwMode="auto">
              <a:xfrm>
                <a:off x="4283"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5" name="Freeform 25"/>
              <p:cNvSpPr>
                <a:spLocks/>
              </p:cNvSpPr>
              <p:nvPr/>
            </p:nvSpPr>
            <p:spPr bwMode="auto">
              <a:xfrm>
                <a:off x="4290"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6" name="Freeform 26"/>
              <p:cNvSpPr>
                <a:spLocks/>
              </p:cNvSpPr>
              <p:nvPr/>
            </p:nvSpPr>
            <p:spPr bwMode="auto">
              <a:xfrm>
                <a:off x="4296" y="2915"/>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987" name="Freeform 27"/>
              <p:cNvSpPr>
                <a:spLocks/>
              </p:cNvSpPr>
              <p:nvPr/>
            </p:nvSpPr>
            <p:spPr bwMode="auto">
              <a:xfrm>
                <a:off x="4306"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88" name="Freeform 28"/>
              <p:cNvSpPr>
                <a:spLocks/>
              </p:cNvSpPr>
              <p:nvPr/>
            </p:nvSpPr>
            <p:spPr bwMode="auto">
              <a:xfrm>
                <a:off x="4311"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89" name="Freeform 29"/>
              <p:cNvSpPr>
                <a:spLocks/>
              </p:cNvSpPr>
              <p:nvPr/>
            </p:nvSpPr>
            <p:spPr bwMode="auto">
              <a:xfrm>
                <a:off x="4318"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0" name="Freeform 30"/>
              <p:cNvSpPr>
                <a:spLocks/>
              </p:cNvSpPr>
              <p:nvPr/>
            </p:nvSpPr>
            <p:spPr bwMode="auto">
              <a:xfrm>
                <a:off x="4324"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1" name="Freeform 31"/>
              <p:cNvSpPr>
                <a:spLocks/>
              </p:cNvSpPr>
              <p:nvPr/>
            </p:nvSpPr>
            <p:spPr bwMode="auto">
              <a:xfrm>
                <a:off x="4331"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2" name="Freeform 32"/>
              <p:cNvSpPr>
                <a:spLocks/>
              </p:cNvSpPr>
              <p:nvPr/>
            </p:nvSpPr>
            <p:spPr bwMode="auto">
              <a:xfrm>
                <a:off x="4337"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3" name="Freeform 33"/>
              <p:cNvSpPr>
                <a:spLocks/>
              </p:cNvSpPr>
              <p:nvPr/>
            </p:nvSpPr>
            <p:spPr bwMode="auto">
              <a:xfrm>
                <a:off x="4344"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4" name="Freeform 34"/>
              <p:cNvSpPr>
                <a:spLocks/>
              </p:cNvSpPr>
              <p:nvPr/>
            </p:nvSpPr>
            <p:spPr bwMode="auto">
              <a:xfrm>
                <a:off x="4350"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5" name="Freeform 35"/>
              <p:cNvSpPr>
                <a:spLocks/>
              </p:cNvSpPr>
              <p:nvPr/>
            </p:nvSpPr>
            <p:spPr bwMode="auto">
              <a:xfrm>
                <a:off x="4358"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6" name="Freeform 36"/>
              <p:cNvSpPr>
                <a:spLocks/>
              </p:cNvSpPr>
              <p:nvPr/>
            </p:nvSpPr>
            <p:spPr bwMode="auto">
              <a:xfrm>
                <a:off x="4364"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7" name="Freeform 37"/>
              <p:cNvSpPr>
                <a:spLocks/>
              </p:cNvSpPr>
              <p:nvPr/>
            </p:nvSpPr>
            <p:spPr bwMode="auto">
              <a:xfrm>
                <a:off x="4371"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8" name="Freeform 38"/>
              <p:cNvSpPr>
                <a:spLocks/>
              </p:cNvSpPr>
              <p:nvPr/>
            </p:nvSpPr>
            <p:spPr bwMode="auto">
              <a:xfrm>
                <a:off x="4377"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99" name="Freeform 39"/>
              <p:cNvSpPr>
                <a:spLocks/>
              </p:cNvSpPr>
              <p:nvPr/>
            </p:nvSpPr>
            <p:spPr bwMode="auto">
              <a:xfrm>
                <a:off x="438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0" name="Freeform 40"/>
              <p:cNvSpPr>
                <a:spLocks/>
              </p:cNvSpPr>
              <p:nvPr/>
            </p:nvSpPr>
            <p:spPr bwMode="auto">
              <a:xfrm>
                <a:off x="4390"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1" name="Freeform 41"/>
              <p:cNvSpPr>
                <a:spLocks/>
              </p:cNvSpPr>
              <p:nvPr/>
            </p:nvSpPr>
            <p:spPr bwMode="auto">
              <a:xfrm>
                <a:off x="4397"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2" name="Freeform 42"/>
              <p:cNvSpPr>
                <a:spLocks/>
              </p:cNvSpPr>
              <p:nvPr/>
            </p:nvSpPr>
            <p:spPr bwMode="auto">
              <a:xfrm>
                <a:off x="440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3" name="Freeform 43"/>
              <p:cNvSpPr>
                <a:spLocks/>
              </p:cNvSpPr>
              <p:nvPr/>
            </p:nvSpPr>
            <p:spPr bwMode="auto">
              <a:xfrm>
                <a:off x="4414"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4" name="Freeform 44"/>
              <p:cNvSpPr>
                <a:spLocks/>
              </p:cNvSpPr>
              <p:nvPr/>
            </p:nvSpPr>
            <p:spPr bwMode="auto">
              <a:xfrm>
                <a:off x="4420"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5" name="Freeform 45"/>
              <p:cNvSpPr>
                <a:spLocks/>
              </p:cNvSpPr>
              <p:nvPr/>
            </p:nvSpPr>
            <p:spPr bwMode="auto">
              <a:xfrm>
                <a:off x="4426"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6" name="Freeform 46"/>
              <p:cNvSpPr>
                <a:spLocks/>
              </p:cNvSpPr>
              <p:nvPr/>
            </p:nvSpPr>
            <p:spPr bwMode="auto">
              <a:xfrm>
                <a:off x="4432"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7" name="Freeform 47"/>
              <p:cNvSpPr>
                <a:spLocks/>
              </p:cNvSpPr>
              <p:nvPr/>
            </p:nvSpPr>
            <p:spPr bwMode="auto">
              <a:xfrm>
                <a:off x="4440"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8" name="Freeform 48"/>
              <p:cNvSpPr>
                <a:spLocks/>
              </p:cNvSpPr>
              <p:nvPr/>
            </p:nvSpPr>
            <p:spPr bwMode="auto">
              <a:xfrm>
                <a:off x="4447"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09" name="Freeform 49"/>
              <p:cNvSpPr>
                <a:spLocks/>
              </p:cNvSpPr>
              <p:nvPr/>
            </p:nvSpPr>
            <p:spPr bwMode="auto">
              <a:xfrm>
                <a:off x="4452"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0" name="Freeform 50"/>
              <p:cNvSpPr>
                <a:spLocks/>
              </p:cNvSpPr>
              <p:nvPr/>
            </p:nvSpPr>
            <p:spPr bwMode="auto">
              <a:xfrm>
                <a:off x="4458"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1" name="Freeform 51"/>
              <p:cNvSpPr>
                <a:spLocks/>
              </p:cNvSpPr>
              <p:nvPr/>
            </p:nvSpPr>
            <p:spPr bwMode="auto">
              <a:xfrm>
                <a:off x="4467"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2" name="Freeform 52"/>
              <p:cNvSpPr>
                <a:spLocks/>
              </p:cNvSpPr>
              <p:nvPr/>
            </p:nvSpPr>
            <p:spPr bwMode="auto">
              <a:xfrm>
                <a:off x="447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3" name="Freeform 53"/>
              <p:cNvSpPr>
                <a:spLocks/>
              </p:cNvSpPr>
              <p:nvPr/>
            </p:nvSpPr>
            <p:spPr bwMode="auto">
              <a:xfrm>
                <a:off x="4479"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4" name="Freeform 54"/>
              <p:cNvSpPr>
                <a:spLocks/>
              </p:cNvSpPr>
              <p:nvPr/>
            </p:nvSpPr>
            <p:spPr bwMode="auto">
              <a:xfrm>
                <a:off x="4485"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5" name="Freeform 55"/>
              <p:cNvSpPr>
                <a:spLocks/>
              </p:cNvSpPr>
              <p:nvPr/>
            </p:nvSpPr>
            <p:spPr bwMode="auto">
              <a:xfrm>
                <a:off x="449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6" name="Freeform 56"/>
              <p:cNvSpPr>
                <a:spLocks/>
              </p:cNvSpPr>
              <p:nvPr/>
            </p:nvSpPr>
            <p:spPr bwMode="auto">
              <a:xfrm>
                <a:off x="4499"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7" name="Freeform 57"/>
              <p:cNvSpPr>
                <a:spLocks/>
              </p:cNvSpPr>
              <p:nvPr/>
            </p:nvSpPr>
            <p:spPr bwMode="auto">
              <a:xfrm>
                <a:off x="4504"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8" name="Freeform 58"/>
              <p:cNvSpPr>
                <a:spLocks/>
              </p:cNvSpPr>
              <p:nvPr/>
            </p:nvSpPr>
            <p:spPr bwMode="auto">
              <a:xfrm>
                <a:off x="4511"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19" name="Freeform 59"/>
              <p:cNvSpPr>
                <a:spLocks/>
              </p:cNvSpPr>
              <p:nvPr/>
            </p:nvSpPr>
            <p:spPr bwMode="auto">
              <a:xfrm>
                <a:off x="4520"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0" name="Freeform 60"/>
              <p:cNvSpPr>
                <a:spLocks/>
              </p:cNvSpPr>
              <p:nvPr/>
            </p:nvSpPr>
            <p:spPr bwMode="auto">
              <a:xfrm>
                <a:off x="4526"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1" name="Freeform 61"/>
              <p:cNvSpPr>
                <a:spLocks/>
              </p:cNvSpPr>
              <p:nvPr/>
            </p:nvSpPr>
            <p:spPr bwMode="auto">
              <a:xfrm>
                <a:off x="453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2" name="Freeform 62"/>
              <p:cNvSpPr>
                <a:spLocks/>
              </p:cNvSpPr>
              <p:nvPr/>
            </p:nvSpPr>
            <p:spPr bwMode="auto">
              <a:xfrm>
                <a:off x="4539"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3" name="Freeform 63"/>
              <p:cNvSpPr>
                <a:spLocks/>
              </p:cNvSpPr>
              <p:nvPr/>
            </p:nvSpPr>
            <p:spPr bwMode="auto">
              <a:xfrm>
                <a:off x="4546"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4" name="Freeform 64"/>
              <p:cNvSpPr>
                <a:spLocks/>
              </p:cNvSpPr>
              <p:nvPr/>
            </p:nvSpPr>
            <p:spPr bwMode="auto">
              <a:xfrm>
                <a:off x="4552"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5" name="Freeform 65"/>
              <p:cNvSpPr>
                <a:spLocks/>
              </p:cNvSpPr>
              <p:nvPr/>
            </p:nvSpPr>
            <p:spPr bwMode="auto">
              <a:xfrm>
                <a:off x="4558"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6" name="Freeform 66"/>
              <p:cNvSpPr>
                <a:spLocks/>
              </p:cNvSpPr>
              <p:nvPr/>
            </p:nvSpPr>
            <p:spPr bwMode="auto">
              <a:xfrm>
                <a:off x="4565"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7" name="Freeform 67"/>
              <p:cNvSpPr>
                <a:spLocks/>
              </p:cNvSpPr>
              <p:nvPr/>
            </p:nvSpPr>
            <p:spPr bwMode="auto">
              <a:xfrm>
                <a:off x="4573"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8" name="Freeform 68"/>
              <p:cNvSpPr>
                <a:spLocks/>
              </p:cNvSpPr>
              <p:nvPr/>
            </p:nvSpPr>
            <p:spPr bwMode="auto">
              <a:xfrm>
                <a:off x="4579"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29" name="Freeform 69"/>
              <p:cNvSpPr>
                <a:spLocks/>
              </p:cNvSpPr>
              <p:nvPr/>
            </p:nvSpPr>
            <p:spPr bwMode="auto">
              <a:xfrm>
                <a:off x="4586"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0" name="Freeform 70"/>
              <p:cNvSpPr>
                <a:spLocks/>
              </p:cNvSpPr>
              <p:nvPr/>
            </p:nvSpPr>
            <p:spPr bwMode="auto">
              <a:xfrm>
                <a:off x="4592"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1" name="Freeform 71"/>
              <p:cNvSpPr>
                <a:spLocks/>
              </p:cNvSpPr>
              <p:nvPr/>
            </p:nvSpPr>
            <p:spPr bwMode="auto">
              <a:xfrm>
                <a:off x="4599"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2" name="Freeform 72"/>
              <p:cNvSpPr>
                <a:spLocks/>
              </p:cNvSpPr>
              <p:nvPr/>
            </p:nvSpPr>
            <p:spPr bwMode="auto">
              <a:xfrm>
                <a:off x="4605"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3" name="Freeform 73"/>
              <p:cNvSpPr>
                <a:spLocks/>
              </p:cNvSpPr>
              <p:nvPr/>
            </p:nvSpPr>
            <p:spPr bwMode="auto">
              <a:xfrm>
                <a:off x="4611"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4" name="Freeform 74"/>
              <p:cNvSpPr>
                <a:spLocks/>
              </p:cNvSpPr>
              <p:nvPr/>
            </p:nvSpPr>
            <p:spPr bwMode="auto">
              <a:xfrm>
                <a:off x="4618" y="2914"/>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2035" name="Rectangle 75"/>
              <p:cNvSpPr>
                <a:spLocks noChangeArrowheads="1"/>
              </p:cNvSpPr>
              <p:nvPr/>
            </p:nvSpPr>
            <p:spPr bwMode="auto">
              <a:xfrm>
                <a:off x="4199" y="2823"/>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36" name="Rectangle 76"/>
              <p:cNvSpPr>
                <a:spLocks noChangeArrowheads="1"/>
              </p:cNvSpPr>
              <p:nvPr/>
            </p:nvSpPr>
            <p:spPr bwMode="auto">
              <a:xfrm>
                <a:off x="4293" y="2823"/>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37" name="Rectangle 77"/>
              <p:cNvSpPr>
                <a:spLocks noChangeArrowheads="1"/>
              </p:cNvSpPr>
              <p:nvPr/>
            </p:nvSpPr>
            <p:spPr bwMode="auto">
              <a:xfrm>
                <a:off x="4425" y="2823"/>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38" name="Rectangle 78"/>
              <p:cNvSpPr>
                <a:spLocks noChangeArrowheads="1"/>
              </p:cNvSpPr>
              <p:nvPr/>
            </p:nvSpPr>
            <p:spPr bwMode="auto">
              <a:xfrm>
                <a:off x="4567" y="2823"/>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39" name="Rectangle 79"/>
              <p:cNvSpPr>
                <a:spLocks noChangeArrowheads="1"/>
              </p:cNvSpPr>
              <p:nvPr/>
            </p:nvSpPr>
            <p:spPr bwMode="auto">
              <a:xfrm>
                <a:off x="4594" y="2832"/>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40" name="Rectangle 80"/>
              <p:cNvSpPr>
                <a:spLocks noChangeArrowheads="1"/>
              </p:cNvSpPr>
              <p:nvPr/>
            </p:nvSpPr>
            <p:spPr bwMode="auto">
              <a:xfrm>
                <a:off x="4597" y="2843"/>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41" name="Rectangle 81"/>
              <p:cNvSpPr>
                <a:spLocks noChangeArrowheads="1"/>
              </p:cNvSpPr>
              <p:nvPr/>
            </p:nvSpPr>
            <p:spPr bwMode="auto">
              <a:xfrm rot="10800000" flipH="1">
                <a:off x="4575" y="2833"/>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2042" name="Rectangle 82"/>
              <p:cNvSpPr>
                <a:spLocks noChangeArrowheads="1"/>
              </p:cNvSpPr>
              <p:nvPr/>
            </p:nvSpPr>
            <p:spPr bwMode="auto">
              <a:xfrm rot="10800000" flipH="1">
                <a:off x="4575" y="2854"/>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2043" name="Rectangle 83"/>
              <p:cNvSpPr>
                <a:spLocks noChangeArrowheads="1"/>
              </p:cNvSpPr>
              <p:nvPr/>
            </p:nvSpPr>
            <p:spPr bwMode="auto">
              <a:xfrm>
                <a:off x="4336" y="2834"/>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44" name="Rectangle 84"/>
              <p:cNvSpPr>
                <a:spLocks noChangeArrowheads="1"/>
              </p:cNvSpPr>
              <p:nvPr/>
            </p:nvSpPr>
            <p:spPr bwMode="auto">
              <a:xfrm>
                <a:off x="4336" y="2846"/>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45" name="Freeform 85"/>
              <p:cNvSpPr>
                <a:spLocks/>
              </p:cNvSpPr>
              <p:nvPr/>
            </p:nvSpPr>
            <p:spPr bwMode="auto">
              <a:xfrm>
                <a:off x="4295" y="2839"/>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2046" name="Rectangle 86"/>
              <p:cNvSpPr>
                <a:spLocks noChangeArrowheads="1"/>
              </p:cNvSpPr>
              <p:nvPr/>
            </p:nvSpPr>
            <p:spPr bwMode="auto">
              <a:xfrm rot="10800000" flipH="1">
                <a:off x="4298" y="2833"/>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2047" name="Rectangle 87"/>
              <p:cNvSpPr>
                <a:spLocks noChangeArrowheads="1"/>
              </p:cNvSpPr>
              <p:nvPr/>
            </p:nvSpPr>
            <p:spPr bwMode="auto">
              <a:xfrm>
                <a:off x="4395" y="2870"/>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48" name="Freeform 88"/>
              <p:cNvSpPr>
                <a:spLocks/>
              </p:cNvSpPr>
              <p:nvPr/>
            </p:nvSpPr>
            <p:spPr bwMode="auto">
              <a:xfrm>
                <a:off x="4201"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49" name="Freeform 89"/>
              <p:cNvSpPr>
                <a:spLocks/>
              </p:cNvSpPr>
              <p:nvPr/>
            </p:nvSpPr>
            <p:spPr bwMode="auto">
              <a:xfrm>
                <a:off x="4206"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0" name="Freeform 90"/>
              <p:cNvSpPr>
                <a:spLocks/>
              </p:cNvSpPr>
              <p:nvPr/>
            </p:nvSpPr>
            <p:spPr bwMode="auto">
              <a:xfrm>
                <a:off x="4211"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1" name="Freeform 91"/>
              <p:cNvSpPr>
                <a:spLocks/>
              </p:cNvSpPr>
              <p:nvPr/>
            </p:nvSpPr>
            <p:spPr bwMode="auto">
              <a:xfrm>
                <a:off x="4215"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2" name="Freeform 92"/>
              <p:cNvSpPr>
                <a:spLocks/>
              </p:cNvSpPr>
              <p:nvPr/>
            </p:nvSpPr>
            <p:spPr bwMode="auto">
              <a:xfrm>
                <a:off x="4221"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3" name="Freeform 93"/>
              <p:cNvSpPr>
                <a:spLocks/>
              </p:cNvSpPr>
              <p:nvPr/>
            </p:nvSpPr>
            <p:spPr bwMode="auto">
              <a:xfrm>
                <a:off x="4226"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4" name="Freeform 94"/>
              <p:cNvSpPr>
                <a:spLocks/>
              </p:cNvSpPr>
              <p:nvPr/>
            </p:nvSpPr>
            <p:spPr bwMode="auto">
              <a:xfrm>
                <a:off x="4230"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5" name="Freeform 95"/>
              <p:cNvSpPr>
                <a:spLocks/>
              </p:cNvSpPr>
              <p:nvPr/>
            </p:nvSpPr>
            <p:spPr bwMode="auto">
              <a:xfrm>
                <a:off x="4235"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6" name="Freeform 96"/>
              <p:cNvSpPr>
                <a:spLocks/>
              </p:cNvSpPr>
              <p:nvPr/>
            </p:nvSpPr>
            <p:spPr bwMode="auto">
              <a:xfrm>
                <a:off x="4240"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7" name="Freeform 97"/>
              <p:cNvSpPr>
                <a:spLocks/>
              </p:cNvSpPr>
              <p:nvPr/>
            </p:nvSpPr>
            <p:spPr bwMode="auto">
              <a:xfrm>
                <a:off x="4246"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8" name="Freeform 98"/>
              <p:cNvSpPr>
                <a:spLocks/>
              </p:cNvSpPr>
              <p:nvPr/>
            </p:nvSpPr>
            <p:spPr bwMode="auto">
              <a:xfrm>
                <a:off x="4250"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59" name="Freeform 99"/>
              <p:cNvSpPr>
                <a:spLocks/>
              </p:cNvSpPr>
              <p:nvPr/>
            </p:nvSpPr>
            <p:spPr bwMode="auto">
              <a:xfrm>
                <a:off x="4254"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60" name="Freeform 100"/>
              <p:cNvSpPr>
                <a:spLocks/>
              </p:cNvSpPr>
              <p:nvPr/>
            </p:nvSpPr>
            <p:spPr bwMode="auto">
              <a:xfrm>
                <a:off x="4261"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61" name="Freeform 101"/>
              <p:cNvSpPr>
                <a:spLocks/>
              </p:cNvSpPr>
              <p:nvPr/>
            </p:nvSpPr>
            <p:spPr bwMode="auto">
              <a:xfrm>
                <a:off x="4265"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62" name="Freeform 102"/>
              <p:cNvSpPr>
                <a:spLocks/>
              </p:cNvSpPr>
              <p:nvPr/>
            </p:nvSpPr>
            <p:spPr bwMode="auto">
              <a:xfrm>
                <a:off x="4270"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63" name="Freeform 103"/>
              <p:cNvSpPr>
                <a:spLocks/>
              </p:cNvSpPr>
              <p:nvPr/>
            </p:nvSpPr>
            <p:spPr bwMode="auto">
              <a:xfrm>
                <a:off x="4274" y="2871"/>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2064" name="Freeform 104"/>
              <p:cNvSpPr>
                <a:spLocks/>
              </p:cNvSpPr>
              <p:nvPr/>
            </p:nvSpPr>
            <p:spPr bwMode="auto">
              <a:xfrm>
                <a:off x="4194" y="2858"/>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2065" name="Rectangle 105"/>
              <p:cNvSpPr>
                <a:spLocks noChangeArrowheads="1"/>
              </p:cNvSpPr>
              <p:nvPr/>
            </p:nvSpPr>
            <p:spPr bwMode="auto">
              <a:xfrm>
                <a:off x="4052" y="3034"/>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66" name="Freeform 106"/>
              <p:cNvSpPr>
                <a:spLocks/>
              </p:cNvSpPr>
              <p:nvPr/>
            </p:nvSpPr>
            <p:spPr bwMode="auto">
              <a:xfrm>
                <a:off x="4044" y="2941"/>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2067" name="Freeform 107"/>
              <p:cNvSpPr>
                <a:spLocks/>
              </p:cNvSpPr>
              <p:nvPr/>
            </p:nvSpPr>
            <p:spPr bwMode="auto">
              <a:xfrm>
                <a:off x="4064" y="2952"/>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2068" name="Freeform 108"/>
              <p:cNvSpPr>
                <a:spLocks/>
              </p:cNvSpPr>
              <p:nvPr/>
            </p:nvSpPr>
            <p:spPr bwMode="auto">
              <a:xfrm>
                <a:off x="4122" y="2950"/>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2069" name="Freeform 109"/>
              <p:cNvSpPr>
                <a:spLocks/>
              </p:cNvSpPr>
              <p:nvPr/>
            </p:nvSpPr>
            <p:spPr bwMode="auto">
              <a:xfrm>
                <a:off x="4177" y="2950"/>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2070" name="Freeform 110"/>
              <p:cNvSpPr>
                <a:spLocks/>
              </p:cNvSpPr>
              <p:nvPr/>
            </p:nvSpPr>
            <p:spPr bwMode="auto">
              <a:xfrm>
                <a:off x="4290" y="2950"/>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2071" name="Freeform 111"/>
              <p:cNvSpPr>
                <a:spLocks/>
              </p:cNvSpPr>
              <p:nvPr/>
            </p:nvSpPr>
            <p:spPr bwMode="auto">
              <a:xfrm>
                <a:off x="4391" y="2950"/>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2072" name="Freeform 112"/>
              <p:cNvSpPr>
                <a:spLocks/>
              </p:cNvSpPr>
              <p:nvPr/>
            </p:nvSpPr>
            <p:spPr bwMode="auto">
              <a:xfrm>
                <a:off x="4496" y="2950"/>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2073" name="Freeform 113"/>
              <p:cNvSpPr>
                <a:spLocks/>
              </p:cNvSpPr>
              <p:nvPr/>
            </p:nvSpPr>
            <p:spPr bwMode="auto">
              <a:xfrm>
                <a:off x="4591" y="2958"/>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2074" name="Line 114"/>
              <p:cNvSpPr>
                <a:spLocks noChangeShapeType="1"/>
              </p:cNvSpPr>
              <p:nvPr/>
            </p:nvSpPr>
            <p:spPr bwMode="auto">
              <a:xfrm>
                <a:off x="4150" y="2974"/>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75" name="Line 115"/>
              <p:cNvSpPr>
                <a:spLocks noChangeShapeType="1"/>
              </p:cNvSpPr>
              <p:nvPr/>
            </p:nvSpPr>
            <p:spPr bwMode="auto">
              <a:xfrm>
                <a:off x="4161" y="2984"/>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76" name="Line 116"/>
              <p:cNvSpPr>
                <a:spLocks noChangeShapeType="1"/>
              </p:cNvSpPr>
              <p:nvPr/>
            </p:nvSpPr>
            <p:spPr bwMode="auto">
              <a:xfrm>
                <a:off x="4165" y="2993"/>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77" name="Line 117"/>
              <p:cNvSpPr>
                <a:spLocks noChangeShapeType="1"/>
              </p:cNvSpPr>
              <p:nvPr/>
            </p:nvSpPr>
            <p:spPr bwMode="auto">
              <a:xfrm>
                <a:off x="4171" y="3004"/>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78" name="Line 118"/>
              <p:cNvSpPr>
                <a:spLocks noChangeShapeType="1"/>
              </p:cNvSpPr>
              <p:nvPr/>
            </p:nvSpPr>
            <p:spPr bwMode="auto">
              <a:xfrm>
                <a:off x="4111" y="2978"/>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79" name="Line 119"/>
              <p:cNvSpPr>
                <a:spLocks noChangeShapeType="1"/>
              </p:cNvSpPr>
              <p:nvPr/>
            </p:nvSpPr>
            <p:spPr bwMode="auto">
              <a:xfrm>
                <a:off x="4107" y="2988"/>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0" name="Line 120"/>
              <p:cNvSpPr>
                <a:spLocks noChangeShapeType="1"/>
              </p:cNvSpPr>
              <p:nvPr/>
            </p:nvSpPr>
            <p:spPr bwMode="auto">
              <a:xfrm>
                <a:off x="4100" y="2998"/>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1" name="Line 121"/>
              <p:cNvSpPr>
                <a:spLocks noChangeShapeType="1"/>
              </p:cNvSpPr>
              <p:nvPr/>
            </p:nvSpPr>
            <p:spPr bwMode="auto">
              <a:xfrm>
                <a:off x="4214" y="3004"/>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2" name="Line 122"/>
              <p:cNvSpPr>
                <a:spLocks noChangeShapeType="1"/>
              </p:cNvSpPr>
              <p:nvPr/>
            </p:nvSpPr>
            <p:spPr bwMode="auto">
              <a:xfrm>
                <a:off x="4441" y="2972"/>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3" name="Line 123"/>
              <p:cNvSpPr>
                <a:spLocks noChangeShapeType="1"/>
              </p:cNvSpPr>
              <p:nvPr/>
            </p:nvSpPr>
            <p:spPr bwMode="auto">
              <a:xfrm>
                <a:off x="4450" y="2984"/>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4" name="Line 124"/>
              <p:cNvSpPr>
                <a:spLocks noChangeShapeType="1"/>
              </p:cNvSpPr>
              <p:nvPr/>
            </p:nvSpPr>
            <p:spPr bwMode="auto">
              <a:xfrm>
                <a:off x="4429" y="2994"/>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5" name="Line 125"/>
              <p:cNvSpPr>
                <a:spLocks noChangeShapeType="1"/>
              </p:cNvSpPr>
              <p:nvPr/>
            </p:nvSpPr>
            <p:spPr bwMode="auto">
              <a:xfrm>
                <a:off x="4385" y="3004"/>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6" name="Line 126"/>
              <p:cNvSpPr>
                <a:spLocks noChangeShapeType="1"/>
              </p:cNvSpPr>
              <p:nvPr/>
            </p:nvSpPr>
            <p:spPr bwMode="auto">
              <a:xfrm>
                <a:off x="4421" y="3004"/>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7" name="Line 127"/>
              <p:cNvSpPr>
                <a:spLocks noChangeShapeType="1"/>
              </p:cNvSpPr>
              <p:nvPr/>
            </p:nvSpPr>
            <p:spPr bwMode="auto">
              <a:xfrm>
                <a:off x="4496" y="2978"/>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8" name="Line 128"/>
              <p:cNvSpPr>
                <a:spLocks noChangeShapeType="1"/>
              </p:cNvSpPr>
              <p:nvPr/>
            </p:nvSpPr>
            <p:spPr bwMode="auto">
              <a:xfrm>
                <a:off x="4506" y="2991"/>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9" name="Line 129"/>
              <p:cNvSpPr>
                <a:spLocks noChangeShapeType="1"/>
              </p:cNvSpPr>
              <p:nvPr/>
            </p:nvSpPr>
            <p:spPr bwMode="auto">
              <a:xfrm>
                <a:off x="4507" y="3005"/>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0" name="Line 130"/>
              <p:cNvSpPr>
                <a:spLocks noChangeShapeType="1"/>
              </p:cNvSpPr>
              <p:nvPr/>
            </p:nvSpPr>
            <p:spPr bwMode="auto">
              <a:xfrm>
                <a:off x="4599" y="2978"/>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1" name="Line 131"/>
              <p:cNvSpPr>
                <a:spLocks noChangeShapeType="1"/>
              </p:cNvSpPr>
              <p:nvPr/>
            </p:nvSpPr>
            <p:spPr bwMode="auto">
              <a:xfrm>
                <a:off x="4593" y="2989"/>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2" name="Line 132"/>
              <p:cNvSpPr>
                <a:spLocks noChangeShapeType="1"/>
              </p:cNvSpPr>
              <p:nvPr/>
            </p:nvSpPr>
            <p:spPr bwMode="auto">
              <a:xfrm>
                <a:off x="4599" y="2998"/>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3" name="Line 133"/>
              <p:cNvSpPr>
                <a:spLocks noChangeShapeType="1"/>
              </p:cNvSpPr>
              <p:nvPr/>
            </p:nvSpPr>
            <p:spPr bwMode="auto">
              <a:xfrm>
                <a:off x="4597" y="3007"/>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4" name="Line 134"/>
              <p:cNvSpPr>
                <a:spLocks noChangeShapeType="1"/>
              </p:cNvSpPr>
              <p:nvPr/>
            </p:nvSpPr>
            <p:spPr bwMode="auto">
              <a:xfrm>
                <a:off x="4665" y="2990"/>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5" name="Line 135"/>
              <p:cNvSpPr>
                <a:spLocks noChangeShapeType="1"/>
              </p:cNvSpPr>
              <p:nvPr/>
            </p:nvSpPr>
            <p:spPr bwMode="auto">
              <a:xfrm>
                <a:off x="4672" y="3003"/>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96" name="Freeform 136"/>
              <p:cNvSpPr>
                <a:spLocks/>
              </p:cNvSpPr>
              <p:nvPr/>
            </p:nvSpPr>
            <p:spPr bwMode="auto">
              <a:xfrm>
                <a:off x="4254" y="2747"/>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2097" name="Rectangle 137"/>
              <p:cNvSpPr>
                <a:spLocks noChangeArrowheads="1"/>
              </p:cNvSpPr>
              <p:nvPr/>
            </p:nvSpPr>
            <p:spPr bwMode="auto">
              <a:xfrm>
                <a:off x="4262" y="2777"/>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2098" name="Freeform 138"/>
              <p:cNvSpPr>
                <a:spLocks/>
              </p:cNvSpPr>
              <p:nvPr/>
            </p:nvSpPr>
            <p:spPr bwMode="auto">
              <a:xfrm>
                <a:off x="4325" y="2725"/>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2099" name="AutoShape 139"/>
              <p:cNvSpPr>
                <a:spLocks noChangeArrowheads="1"/>
              </p:cNvSpPr>
              <p:nvPr/>
            </p:nvSpPr>
            <p:spPr bwMode="auto">
              <a:xfrm>
                <a:off x="4224" y="2442"/>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2100" name="AutoShape 140"/>
              <p:cNvSpPr>
                <a:spLocks noChangeArrowheads="1"/>
              </p:cNvSpPr>
              <p:nvPr/>
            </p:nvSpPr>
            <p:spPr bwMode="auto">
              <a:xfrm>
                <a:off x="4266" y="2474"/>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2101" name="AutoShape 141"/>
              <p:cNvSpPr>
                <a:spLocks noChangeArrowheads="1"/>
              </p:cNvSpPr>
              <p:nvPr/>
            </p:nvSpPr>
            <p:spPr bwMode="auto">
              <a:xfrm>
                <a:off x="4282" y="2487"/>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2102" name="Rectangle 142"/>
              <p:cNvSpPr>
                <a:spLocks noChangeArrowheads="1"/>
              </p:cNvSpPr>
              <p:nvPr/>
            </p:nvSpPr>
            <p:spPr bwMode="auto">
              <a:xfrm rot="10800000" flipH="1">
                <a:off x="4545" y="2721"/>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560" name="Group 279"/>
            <p:cNvGrpSpPr>
              <a:grpSpLocks/>
            </p:cNvGrpSpPr>
            <p:nvPr/>
          </p:nvGrpSpPr>
          <p:grpSpPr bwMode="auto">
            <a:xfrm>
              <a:off x="4140" y="2538"/>
              <a:ext cx="714" cy="600"/>
              <a:chOff x="4140" y="2538"/>
              <a:chExt cx="714" cy="600"/>
            </a:xfrm>
          </p:grpSpPr>
          <p:sp>
            <p:nvSpPr>
              <p:cNvPr id="41833" name="Rectangle 144"/>
              <p:cNvSpPr>
                <a:spLocks noChangeArrowheads="1"/>
              </p:cNvSpPr>
              <p:nvPr/>
            </p:nvSpPr>
            <p:spPr bwMode="auto">
              <a:xfrm>
                <a:off x="4284" y="2908"/>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834" name="Freeform 145"/>
              <p:cNvSpPr>
                <a:spLocks/>
              </p:cNvSpPr>
              <p:nvPr/>
            </p:nvSpPr>
            <p:spPr bwMode="auto">
              <a:xfrm>
                <a:off x="4279" y="2856"/>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835" name="Line 146"/>
              <p:cNvSpPr>
                <a:spLocks noChangeShapeType="1"/>
              </p:cNvSpPr>
              <p:nvPr/>
            </p:nvSpPr>
            <p:spPr bwMode="auto">
              <a:xfrm>
                <a:off x="4286" y="2893"/>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36" name="Freeform 147"/>
              <p:cNvSpPr>
                <a:spLocks/>
              </p:cNvSpPr>
              <p:nvPr/>
            </p:nvSpPr>
            <p:spPr bwMode="auto">
              <a:xfrm>
                <a:off x="4296"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37" name="Freeform 148"/>
              <p:cNvSpPr>
                <a:spLocks/>
              </p:cNvSpPr>
              <p:nvPr/>
            </p:nvSpPr>
            <p:spPr bwMode="auto">
              <a:xfrm>
                <a:off x="4302"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38" name="Freeform 149"/>
              <p:cNvSpPr>
                <a:spLocks/>
              </p:cNvSpPr>
              <p:nvPr/>
            </p:nvSpPr>
            <p:spPr bwMode="auto">
              <a:xfrm>
                <a:off x="4308"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39" name="Freeform 150"/>
              <p:cNvSpPr>
                <a:spLocks/>
              </p:cNvSpPr>
              <p:nvPr/>
            </p:nvSpPr>
            <p:spPr bwMode="auto">
              <a:xfrm>
                <a:off x="4315"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0" name="Freeform 151"/>
              <p:cNvSpPr>
                <a:spLocks/>
              </p:cNvSpPr>
              <p:nvPr/>
            </p:nvSpPr>
            <p:spPr bwMode="auto">
              <a:xfrm>
                <a:off x="4322"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1" name="Freeform 152"/>
              <p:cNvSpPr>
                <a:spLocks/>
              </p:cNvSpPr>
              <p:nvPr/>
            </p:nvSpPr>
            <p:spPr bwMode="auto">
              <a:xfrm>
                <a:off x="4328"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2" name="Freeform 153"/>
              <p:cNvSpPr>
                <a:spLocks/>
              </p:cNvSpPr>
              <p:nvPr/>
            </p:nvSpPr>
            <p:spPr bwMode="auto">
              <a:xfrm>
                <a:off x="433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3" name="Freeform 154"/>
              <p:cNvSpPr>
                <a:spLocks/>
              </p:cNvSpPr>
              <p:nvPr/>
            </p:nvSpPr>
            <p:spPr bwMode="auto">
              <a:xfrm>
                <a:off x="4341"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4" name="Freeform 155"/>
              <p:cNvSpPr>
                <a:spLocks/>
              </p:cNvSpPr>
              <p:nvPr/>
            </p:nvSpPr>
            <p:spPr bwMode="auto">
              <a:xfrm>
                <a:off x="4348"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5" name="Freeform 156"/>
              <p:cNvSpPr>
                <a:spLocks/>
              </p:cNvSpPr>
              <p:nvPr/>
            </p:nvSpPr>
            <p:spPr bwMode="auto">
              <a:xfrm>
                <a:off x="435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6" name="Freeform 157"/>
              <p:cNvSpPr>
                <a:spLocks/>
              </p:cNvSpPr>
              <p:nvPr/>
            </p:nvSpPr>
            <p:spPr bwMode="auto">
              <a:xfrm>
                <a:off x="4361"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7" name="Freeform 158"/>
              <p:cNvSpPr>
                <a:spLocks/>
              </p:cNvSpPr>
              <p:nvPr/>
            </p:nvSpPr>
            <p:spPr bwMode="auto">
              <a:xfrm>
                <a:off x="4367"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8" name="Freeform 159"/>
              <p:cNvSpPr>
                <a:spLocks/>
              </p:cNvSpPr>
              <p:nvPr/>
            </p:nvSpPr>
            <p:spPr bwMode="auto">
              <a:xfrm>
                <a:off x="437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49" name="Freeform 160"/>
              <p:cNvSpPr>
                <a:spLocks/>
              </p:cNvSpPr>
              <p:nvPr/>
            </p:nvSpPr>
            <p:spPr bwMode="auto">
              <a:xfrm>
                <a:off x="4379"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50" name="Freeform 161"/>
              <p:cNvSpPr>
                <a:spLocks/>
              </p:cNvSpPr>
              <p:nvPr/>
            </p:nvSpPr>
            <p:spPr bwMode="auto">
              <a:xfrm>
                <a:off x="4386"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51" name="Freeform 162"/>
              <p:cNvSpPr>
                <a:spLocks/>
              </p:cNvSpPr>
              <p:nvPr/>
            </p:nvSpPr>
            <p:spPr bwMode="auto">
              <a:xfrm>
                <a:off x="4392"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852" name="Freeform 163"/>
              <p:cNvSpPr>
                <a:spLocks/>
              </p:cNvSpPr>
              <p:nvPr/>
            </p:nvSpPr>
            <p:spPr bwMode="auto">
              <a:xfrm>
                <a:off x="440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3" name="Freeform 164"/>
              <p:cNvSpPr>
                <a:spLocks/>
              </p:cNvSpPr>
              <p:nvPr/>
            </p:nvSpPr>
            <p:spPr bwMode="auto">
              <a:xfrm>
                <a:off x="440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4" name="Freeform 165"/>
              <p:cNvSpPr>
                <a:spLocks/>
              </p:cNvSpPr>
              <p:nvPr/>
            </p:nvSpPr>
            <p:spPr bwMode="auto">
              <a:xfrm>
                <a:off x="441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5" name="Freeform 166"/>
              <p:cNvSpPr>
                <a:spLocks/>
              </p:cNvSpPr>
              <p:nvPr/>
            </p:nvSpPr>
            <p:spPr bwMode="auto">
              <a:xfrm>
                <a:off x="442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6" name="Freeform 167"/>
              <p:cNvSpPr>
                <a:spLocks/>
              </p:cNvSpPr>
              <p:nvPr/>
            </p:nvSpPr>
            <p:spPr bwMode="auto">
              <a:xfrm>
                <a:off x="442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7" name="Freeform 168"/>
              <p:cNvSpPr>
                <a:spLocks/>
              </p:cNvSpPr>
              <p:nvPr/>
            </p:nvSpPr>
            <p:spPr bwMode="auto">
              <a:xfrm>
                <a:off x="443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8" name="Freeform 169"/>
              <p:cNvSpPr>
                <a:spLocks/>
              </p:cNvSpPr>
              <p:nvPr/>
            </p:nvSpPr>
            <p:spPr bwMode="auto">
              <a:xfrm>
                <a:off x="444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59" name="Freeform 170"/>
              <p:cNvSpPr>
                <a:spLocks/>
              </p:cNvSpPr>
              <p:nvPr/>
            </p:nvSpPr>
            <p:spPr bwMode="auto">
              <a:xfrm>
                <a:off x="444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0" name="Freeform 171"/>
              <p:cNvSpPr>
                <a:spLocks/>
              </p:cNvSpPr>
              <p:nvPr/>
            </p:nvSpPr>
            <p:spPr bwMode="auto">
              <a:xfrm>
                <a:off x="445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1" name="Freeform 172"/>
              <p:cNvSpPr>
                <a:spLocks/>
              </p:cNvSpPr>
              <p:nvPr/>
            </p:nvSpPr>
            <p:spPr bwMode="auto">
              <a:xfrm>
                <a:off x="446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2" name="Freeform 173"/>
              <p:cNvSpPr>
                <a:spLocks/>
              </p:cNvSpPr>
              <p:nvPr/>
            </p:nvSpPr>
            <p:spPr bwMode="auto">
              <a:xfrm>
                <a:off x="446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3" name="Freeform 174"/>
              <p:cNvSpPr>
                <a:spLocks/>
              </p:cNvSpPr>
              <p:nvPr/>
            </p:nvSpPr>
            <p:spPr bwMode="auto">
              <a:xfrm>
                <a:off x="447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4" name="Freeform 175"/>
              <p:cNvSpPr>
                <a:spLocks/>
              </p:cNvSpPr>
              <p:nvPr/>
            </p:nvSpPr>
            <p:spPr bwMode="auto">
              <a:xfrm>
                <a:off x="447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5" name="Freeform 176"/>
              <p:cNvSpPr>
                <a:spLocks/>
              </p:cNvSpPr>
              <p:nvPr/>
            </p:nvSpPr>
            <p:spPr bwMode="auto">
              <a:xfrm>
                <a:off x="448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6" name="Freeform 177"/>
              <p:cNvSpPr>
                <a:spLocks/>
              </p:cNvSpPr>
              <p:nvPr/>
            </p:nvSpPr>
            <p:spPr bwMode="auto">
              <a:xfrm>
                <a:off x="449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7" name="Freeform 178"/>
              <p:cNvSpPr>
                <a:spLocks/>
              </p:cNvSpPr>
              <p:nvPr/>
            </p:nvSpPr>
            <p:spPr bwMode="auto">
              <a:xfrm>
                <a:off x="449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8" name="Freeform 179"/>
              <p:cNvSpPr>
                <a:spLocks/>
              </p:cNvSpPr>
              <p:nvPr/>
            </p:nvSpPr>
            <p:spPr bwMode="auto">
              <a:xfrm>
                <a:off x="451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69" name="Freeform 180"/>
              <p:cNvSpPr>
                <a:spLocks/>
              </p:cNvSpPr>
              <p:nvPr/>
            </p:nvSpPr>
            <p:spPr bwMode="auto">
              <a:xfrm>
                <a:off x="451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0" name="Freeform 181"/>
              <p:cNvSpPr>
                <a:spLocks/>
              </p:cNvSpPr>
              <p:nvPr/>
            </p:nvSpPr>
            <p:spPr bwMode="auto">
              <a:xfrm>
                <a:off x="452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1" name="Freeform 182"/>
              <p:cNvSpPr>
                <a:spLocks/>
              </p:cNvSpPr>
              <p:nvPr/>
            </p:nvSpPr>
            <p:spPr bwMode="auto">
              <a:xfrm>
                <a:off x="452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2" name="Freeform 183"/>
              <p:cNvSpPr>
                <a:spLocks/>
              </p:cNvSpPr>
              <p:nvPr/>
            </p:nvSpPr>
            <p:spPr bwMode="auto">
              <a:xfrm>
                <a:off x="453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3" name="Freeform 184"/>
              <p:cNvSpPr>
                <a:spLocks/>
              </p:cNvSpPr>
              <p:nvPr/>
            </p:nvSpPr>
            <p:spPr bwMode="auto">
              <a:xfrm>
                <a:off x="454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4" name="Freeform 185"/>
              <p:cNvSpPr>
                <a:spLocks/>
              </p:cNvSpPr>
              <p:nvPr/>
            </p:nvSpPr>
            <p:spPr bwMode="auto">
              <a:xfrm>
                <a:off x="454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5" name="Freeform 186"/>
              <p:cNvSpPr>
                <a:spLocks/>
              </p:cNvSpPr>
              <p:nvPr/>
            </p:nvSpPr>
            <p:spPr bwMode="auto">
              <a:xfrm>
                <a:off x="455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6" name="Freeform 187"/>
              <p:cNvSpPr>
                <a:spLocks/>
              </p:cNvSpPr>
              <p:nvPr/>
            </p:nvSpPr>
            <p:spPr bwMode="auto">
              <a:xfrm>
                <a:off x="456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7" name="Freeform 188"/>
              <p:cNvSpPr>
                <a:spLocks/>
              </p:cNvSpPr>
              <p:nvPr/>
            </p:nvSpPr>
            <p:spPr bwMode="auto">
              <a:xfrm>
                <a:off x="456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8" name="Freeform 189"/>
              <p:cNvSpPr>
                <a:spLocks/>
              </p:cNvSpPr>
              <p:nvPr/>
            </p:nvSpPr>
            <p:spPr bwMode="auto">
              <a:xfrm>
                <a:off x="457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79" name="Freeform 190"/>
              <p:cNvSpPr>
                <a:spLocks/>
              </p:cNvSpPr>
              <p:nvPr/>
            </p:nvSpPr>
            <p:spPr bwMode="auto">
              <a:xfrm>
                <a:off x="458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0" name="Freeform 191"/>
              <p:cNvSpPr>
                <a:spLocks/>
              </p:cNvSpPr>
              <p:nvPr/>
            </p:nvSpPr>
            <p:spPr bwMode="auto">
              <a:xfrm>
                <a:off x="458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1" name="Freeform 192"/>
              <p:cNvSpPr>
                <a:spLocks/>
              </p:cNvSpPr>
              <p:nvPr/>
            </p:nvSpPr>
            <p:spPr bwMode="auto">
              <a:xfrm>
                <a:off x="459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2" name="Freeform 193"/>
              <p:cNvSpPr>
                <a:spLocks/>
              </p:cNvSpPr>
              <p:nvPr/>
            </p:nvSpPr>
            <p:spPr bwMode="auto">
              <a:xfrm>
                <a:off x="460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3" name="Freeform 194"/>
              <p:cNvSpPr>
                <a:spLocks/>
              </p:cNvSpPr>
              <p:nvPr/>
            </p:nvSpPr>
            <p:spPr bwMode="auto">
              <a:xfrm>
                <a:off x="460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4" name="Freeform 195"/>
              <p:cNvSpPr>
                <a:spLocks/>
              </p:cNvSpPr>
              <p:nvPr/>
            </p:nvSpPr>
            <p:spPr bwMode="auto">
              <a:xfrm>
                <a:off x="461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5" name="Freeform 196"/>
              <p:cNvSpPr>
                <a:spLocks/>
              </p:cNvSpPr>
              <p:nvPr/>
            </p:nvSpPr>
            <p:spPr bwMode="auto">
              <a:xfrm>
                <a:off x="462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6" name="Freeform 197"/>
              <p:cNvSpPr>
                <a:spLocks/>
              </p:cNvSpPr>
              <p:nvPr/>
            </p:nvSpPr>
            <p:spPr bwMode="auto">
              <a:xfrm>
                <a:off x="462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7" name="Freeform 198"/>
              <p:cNvSpPr>
                <a:spLocks/>
              </p:cNvSpPr>
              <p:nvPr/>
            </p:nvSpPr>
            <p:spPr bwMode="auto">
              <a:xfrm>
                <a:off x="463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8" name="Freeform 199"/>
              <p:cNvSpPr>
                <a:spLocks/>
              </p:cNvSpPr>
              <p:nvPr/>
            </p:nvSpPr>
            <p:spPr bwMode="auto">
              <a:xfrm>
                <a:off x="464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89" name="Freeform 200"/>
              <p:cNvSpPr>
                <a:spLocks/>
              </p:cNvSpPr>
              <p:nvPr/>
            </p:nvSpPr>
            <p:spPr bwMode="auto">
              <a:xfrm>
                <a:off x="464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0" name="Freeform 201"/>
              <p:cNvSpPr>
                <a:spLocks/>
              </p:cNvSpPr>
              <p:nvPr/>
            </p:nvSpPr>
            <p:spPr bwMode="auto">
              <a:xfrm>
                <a:off x="465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1" name="Freeform 202"/>
              <p:cNvSpPr>
                <a:spLocks/>
              </p:cNvSpPr>
              <p:nvPr/>
            </p:nvSpPr>
            <p:spPr bwMode="auto">
              <a:xfrm>
                <a:off x="466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2" name="Freeform 203"/>
              <p:cNvSpPr>
                <a:spLocks/>
              </p:cNvSpPr>
              <p:nvPr/>
            </p:nvSpPr>
            <p:spPr bwMode="auto">
              <a:xfrm>
                <a:off x="466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3" name="Freeform 204"/>
              <p:cNvSpPr>
                <a:spLocks/>
              </p:cNvSpPr>
              <p:nvPr/>
            </p:nvSpPr>
            <p:spPr bwMode="auto">
              <a:xfrm>
                <a:off x="467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4" name="Freeform 205"/>
              <p:cNvSpPr>
                <a:spLocks/>
              </p:cNvSpPr>
              <p:nvPr/>
            </p:nvSpPr>
            <p:spPr bwMode="auto">
              <a:xfrm>
                <a:off x="468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5" name="Freeform 206"/>
              <p:cNvSpPr>
                <a:spLocks/>
              </p:cNvSpPr>
              <p:nvPr/>
            </p:nvSpPr>
            <p:spPr bwMode="auto">
              <a:xfrm>
                <a:off x="468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6" name="Freeform 207"/>
              <p:cNvSpPr>
                <a:spLocks/>
              </p:cNvSpPr>
              <p:nvPr/>
            </p:nvSpPr>
            <p:spPr bwMode="auto">
              <a:xfrm>
                <a:off x="469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7" name="Freeform 208"/>
              <p:cNvSpPr>
                <a:spLocks/>
              </p:cNvSpPr>
              <p:nvPr/>
            </p:nvSpPr>
            <p:spPr bwMode="auto">
              <a:xfrm>
                <a:off x="470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8" name="Freeform 209"/>
              <p:cNvSpPr>
                <a:spLocks/>
              </p:cNvSpPr>
              <p:nvPr/>
            </p:nvSpPr>
            <p:spPr bwMode="auto">
              <a:xfrm>
                <a:off x="470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899" name="Freeform 210"/>
              <p:cNvSpPr>
                <a:spLocks/>
              </p:cNvSpPr>
              <p:nvPr/>
            </p:nvSpPr>
            <p:spPr bwMode="auto">
              <a:xfrm>
                <a:off x="471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900" name="Rectangle 211"/>
              <p:cNvSpPr>
                <a:spLocks noChangeArrowheads="1"/>
              </p:cNvSpPr>
              <p:nvPr/>
            </p:nvSpPr>
            <p:spPr bwMode="auto">
              <a:xfrm>
                <a:off x="4295" y="2919"/>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1" name="Rectangle 212"/>
              <p:cNvSpPr>
                <a:spLocks noChangeArrowheads="1"/>
              </p:cNvSpPr>
              <p:nvPr/>
            </p:nvSpPr>
            <p:spPr bwMode="auto">
              <a:xfrm>
                <a:off x="4389" y="2919"/>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2" name="Rectangle 213"/>
              <p:cNvSpPr>
                <a:spLocks noChangeArrowheads="1"/>
              </p:cNvSpPr>
              <p:nvPr/>
            </p:nvSpPr>
            <p:spPr bwMode="auto">
              <a:xfrm>
                <a:off x="4521" y="2919"/>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3" name="Rectangle 214"/>
              <p:cNvSpPr>
                <a:spLocks noChangeArrowheads="1"/>
              </p:cNvSpPr>
              <p:nvPr/>
            </p:nvSpPr>
            <p:spPr bwMode="auto">
              <a:xfrm>
                <a:off x="4663" y="2919"/>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4" name="Rectangle 215"/>
              <p:cNvSpPr>
                <a:spLocks noChangeArrowheads="1"/>
              </p:cNvSpPr>
              <p:nvPr/>
            </p:nvSpPr>
            <p:spPr bwMode="auto">
              <a:xfrm>
                <a:off x="4690" y="2928"/>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5" name="Rectangle 216"/>
              <p:cNvSpPr>
                <a:spLocks noChangeArrowheads="1"/>
              </p:cNvSpPr>
              <p:nvPr/>
            </p:nvSpPr>
            <p:spPr bwMode="auto">
              <a:xfrm>
                <a:off x="4693" y="2939"/>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6" name="Rectangle 217"/>
              <p:cNvSpPr>
                <a:spLocks noChangeArrowheads="1"/>
              </p:cNvSpPr>
              <p:nvPr/>
            </p:nvSpPr>
            <p:spPr bwMode="auto">
              <a:xfrm rot="10800000" flipH="1">
                <a:off x="4671" y="2929"/>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907" name="Rectangle 218"/>
              <p:cNvSpPr>
                <a:spLocks noChangeArrowheads="1"/>
              </p:cNvSpPr>
              <p:nvPr/>
            </p:nvSpPr>
            <p:spPr bwMode="auto">
              <a:xfrm rot="10800000" flipH="1">
                <a:off x="4671" y="2950"/>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908" name="Rectangle 219"/>
              <p:cNvSpPr>
                <a:spLocks noChangeArrowheads="1"/>
              </p:cNvSpPr>
              <p:nvPr/>
            </p:nvSpPr>
            <p:spPr bwMode="auto">
              <a:xfrm>
                <a:off x="4432" y="2930"/>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09" name="Rectangle 220"/>
              <p:cNvSpPr>
                <a:spLocks noChangeArrowheads="1"/>
              </p:cNvSpPr>
              <p:nvPr/>
            </p:nvSpPr>
            <p:spPr bwMode="auto">
              <a:xfrm>
                <a:off x="4432" y="2942"/>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10" name="Freeform 221"/>
              <p:cNvSpPr>
                <a:spLocks/>
              </p:cNvSpPr>
              <p:nvPr/>
            </p:nvSpPr>
            <p:spPr bwMode="auto">
              <a:xfrm>
                <a:off x="4391" y="2935"/>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911" name="Rectangle 222"/>
              <p:cNvSpPr>
                <a:spLocks noChangeArrowheads="1"/>
              </p:cNvSpPr>
              <p:nvPr/>
            </p:nvSpPr>
            <p:spPr bwMode="auto">
              <a:xfrm rot="10800000" flipH="1">
                <a:off x="4394" y="2929"/>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912" name="Rectangle 223"/>
              <p:cNvSpPr>
                <a:spLocks noChangeArrowheads="1"/>
              </p:cNvSpPr>
              <p:nvPr/>
            </p:nvSpPr>
            <p:spPr bwMode="auto">
              <a:xfrm>
                <a:off x="4491" y="2966"/>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13" name="Freeform 224"/>
              <p:cNvSpPr>
                <a:spLocks/>
              </p:cNvSpPr>
              <p:nvPr/>
            </p:nvSpPr>
            <p:spPr bwMode="auto">
              <a:xfrm>
                <a:off x="4297"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4" name="Freeform 225"/>
              <p:cNvSpPr>
                <a:spLocks/>
              </p:cNvSpPr>
              <p:nvPr/>
            </p:nvSpPr>
            <p:spPr bwMode="auto">
              <a:xfrm>
                <a:off x="4302"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5" name="Freeform 226"/>
              <p:cNvSpPr>
                <a:spLocks/>
              </p:cNvSpPr>
              <p:nvPr/>
            </p:nvSpPr>
            <p:spPr bwMode="auto">
              <a:xfrm>
                <a:off x="4307"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6" name="Freeform 227"/>
              <p:cNvSpPr>
                <a:spLocks/>
              </p:cNvSpPr>
              <p:nvPr/>
            </p:nvSpPr>
            <p:spPr bwMode="auto">
              <a:xfrm>
                <a:off x="4311"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7" name="Freeform 228"/>
              <p:cNvSpPr>
                <a:spLocks/>
              </p:cNvSpPr>
              <p:nvPr/>
            </p:nvSpPr>
            <p:spPr bwMode="auto">
              <a:xfrm>
                <a:off x="4317"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8" name="Freeform 229"/>
              <p:cNvSpPr>
                <a:spLocks/>
              </p:cNvSpPr>
              <p:nvPr/>
            </p:nvSpPr>
            <p:spPr bwMode="auto">
              <a:xfrm>
                <a:off x="4322"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19" name="Freeform 230"/>
              <p:cNvSpPr>
                <a:spLocks/>
              </p:cNvSpPr>
              <p:nvPr/>
            </p:nvSpPr>
            <p:spPr bwMode="auto">
              <a:xfrm>
                <a:off x="4326"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0" name="Freeform 231"/>
              <p:cNvSpPr>
                <a:spLocks/>
              </p:cNvSpPr>
              <p:nvPr/>
            </p:nvSpPr>
            <p:spPr bwMode="auto">
              <a:xfrm>
                <a:off x="4331"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1" name="Freeform 232"/>
              <p:cNvSpPr>
                <a:spLocks/>
              </p:cNvSpPr>
              <p:nvPr/>
            </p:nvSpPr>
            <p:spPr bwMode="auto">
              <a:xfrm>
                <a:off x="4336"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2" name="Freeform 233"/>
              <p:cNvSpPr>
                <a:spLocks/>
              </p:cNvSpPr>
              <p:nvPr/>
            </p:nvSpPr>
            <p:spPr bwMode="auto">
              <a:xfrm>
                <a:off x="4342"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3" name="Freeform 234"/>
              <p:cNvSpPr>
                <a:spLocks/>
              </p:cNvSpPr>
              <p:nvPr/>
            </p:nvSpPr>
            <p:spPr bwMode="auto">
              <a:xfrm>
                <a:off x="4346"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4" name="Freeform 235"/>
              <p:cNvSpPr>
                <a:spLocks/>
              </p:cNvSpPr>
              <p:nvPr/>
            </p:nvSpPr>
            <p:spPr bwMode="auto">
              <a:xfrm>
                <a:off x="4350"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5" name="Freeform 236"/>
              <p:cNvSpPr>
                <a:spLocks/>
              </p:cNvSpPr>
              <p:nvPr/>
            </p:nvSpPr>
            <p:spPr bwMode="auto">
              <a:xfrm>
                <a:off x="4357"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6" name="Freeform 237"/>
              <p:cNvSpPr>
                <a:spLocks/>
              </p:cNvSpPr>
              <p:nvPr/>
            </p:nvSpPr>
            <p:spPr bwMode="auto">
              <a:xfrm>
                <a:off x="4361"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7" name="Freeform 238"/>
              <p:cNvSpPr>
                <a:spLocks/>
              </p:cNvSpPr>
              <p:nvPr/>
            </p:nvSpPr>
            <p:spPr bwMode="auto">
              <a:xfrm>
                <a:off x="4366"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8" name="Freeform 239"/>
              <p:cNvSpPr>
                <a:spLocks/>
              </p:cNvSpPr>
              <p:nvPr/>
            </p:nvSpPr>
            <p:spPr bwMode="auto">
              <a:xfrm>
                <a:off x="4370"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929" name="Freeform 240"/>
              <p:cNvSpPr>
                <a:spLocks/>
              </p:cNvSpPr>
              <p:nvPr/>
            </p:nvSpPr>
            <p:spPr bwMode="auto">
              <a:xfrm>
                <a:off x="4290" y="2954"/>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930" name="Rectangle 241"/>
              <p:cNvSpPr>
                <a:spLocks noChangeArrowheads="1"/>
              </p:cNvSpPr>
              <p:nvPr/>
            </p:nvSpPr>
            <p:spPr bwMode="auto">
              <a:xfrm>
                <a:off x="4148" y="3130"/>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31" name="Freeform 242"/>
              <p:cNvSpPr>
                <a:spLocks/>
              </p:cNvSpPr>
              <p:nvPr/>
            </p:nvSpPr>
            <p:spPr bwMode="auto">
              <a:xfrm>
                <a:off x="4140" y="3037"/>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932" name="Freeform 243"/>
              <p:cNvSpPr>
                <a:spLocks/>
              </p:cNvSpPr>
              <p:nvPr/>
            </p:nvSpPr>
            <p:spPr bwMode="auto">
              <a:xfrm>
                <a:off x="4160" y="3048"/>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933" name="Freeform 244"/>
              <p:cNvSpPr>
                <a:spLocks/>
              </p:cNvSpPr>
              <p:nvPr/>
            </p:nvSpPr>
            <p:spPr bwMode="auto">
              <a:xfrm>
                <a:off x="4218" y="3046"/>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934" name="Freeform 245"/>
              <p:cNvSpPr>
                <a:spLocks/>
              </p:cNvSpPr>
              <p:nvPr/>
            </p:nvSpPr>
            <p:spPr bwMode="auto">
              <a:xfrm>
                <a:off x="4273" y="3046"/>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935" name="Freeform 246"/>
              <p:cNvSpPr>
                <a:spLocks/>
              </p:cNvSpPr>
              <p:nvPr/>
            </p:nvSpPr>
            <p:spPr bwMode="auto">
              <a:xfrm>
                <a:off x="4386" y="3046"/>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936" name="Freeform 247"/>
              <p:cNvSpPr>
                <a:spLocks/>
              </p:cNvSpPr>
              <p:nvPr/>
            </p:nvSpPr>
            <p:spPr bwMode="auto">
              <a:xfrm>
                <a:off x="4487" y="3046"/>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937" name="Freeform 248"/>
              <p:cNvSpPr>
                <a:spLocks/>
              </p:cNvSpPr>
              <p:nvPr/>
            </p:nvSpPr>
            <p:spPr bwMode="auto">
              <a:xfrm>
                <a:off x="4592" y="3046"/>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938" name="Freeform 249"/>
              <p:cNvSpPr>
                <a:spLocks/>
              </p:cNvSpPr>
              <p:nvPr/>
            </p:nvSpPr>
            <p:spPr bwMode="auto">
              <a:xfrm>
                <a:off x="4687" y="3054"/>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939" name="Line 250"/>
              <p:cNvSpPr>
                <a:spLocks noChangeShapeType="1"/>
              </p:cNvSpPr>
              <p:nvPr/>
            </p:nvSpPr>
            <p:spPr bwMode="auto">
              <a:xfrm>
                <a:off x="4246" y="3070"/>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0" name="Line 251"/>
              <p:cNvSpPr>
                <a:spLocks noChangeShapeType="1"/>
              </p:cNvSpPr>
              <p:nvPr/>
            </p:nvSpPr>
            <p:spPr bwMode="auto">
              <a:xfrm>
                <a:off x="4257" y="3080"/>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1" name="Line 252"/>
              <p:cNvSpPr>
                <a:spLocks noChangeShapeType="1"/>
              </p:cNvSpPr>
              <p:nvPr/>
            </p:nvSpPr>
            <p:spPr bwMode="auto">
              <a:xfrm>
                <a:off x="4261" y="3089"/>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2" name="Line 253"/>
              <p:cNvSpPr>
                <a:spLocks noChangeShapeType="1"/>
              </p:cNvSpPr>
              <p:nvPr/>
            </p:nvSpPr>
            <p:spPr bwMode="auto">
              <a:xfrm>
                <a:off x="4267" y="3100"/>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3" name="Line 254"/>
              <p:cNvSpPr>
                <a:spLocks noChangeShapeType="1"/>
              </p:cNvSpPr>
              <p:nvPr/>
            </p:nvSpPr>
            <p:spPr bwMode="auto">
              <a:xfrm>
                <a:off x="4207" y="3074"/>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4" name="Line 255"/>
              <p:cNvSpPr>
                <a:spLocks noChangeShapeType="1"/>
              </p:cNvSpPr>
              <p:nvPr/>
            </p:nvSpPr>
            <p:spPr bwMode="auto">
              <a:xfrm>
                <a:off x="4203" y="3084"/>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5" name="Line 256"/>
              <p:cNvSpPr>
                <a:spLocks noChangeShapeType="1"/>
              </p:cNvSpPr>
              <p:nvPr/>
            </p:nvSpPr>
            <p:spPr bwMode="auto">
              <a:xfrm>
                <a:off x="4196" y="3094"/>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6" name="Line 257"/>
              <p:cNvSpPr>
                <a:spLocks noChangeShapeType="1"/>
              </p:cNvSpPr>
              <p:nvPr/>
            </p:nvSpPr>
            <p:spPr bwMode="auto">
              <a:xfrm>
                <a:off x="4310" y="3100"/>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7" name="Line 258"/>
              <p:cNvSpPr>
                <a:spLocks noChangeShapeType="1"/>
              </p:cNvSpPr>
              <p:nvPr/>
            </p:nvSpPr>
            <p:spPr bwMode="auto">
              <a:xfrm>
                <a:off x="4537" y="3068"/>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8" name="Line 259"/>
              <p:cNvSpPr>
                <a:spLocks noChangeShapeType="1"/>
              </p:cNvSpPr>
              <p:nvPr/>
            </p:nvSpPr>
            <p:spPr bwMode="auto">
              <a:xfrm>
                <a:off x="4546" y="3080"/>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49" name="Line 260"/>
              <p:cNvSpPr>
                <a:spLocks noChangeShapeType="1"/>
              </p:cNvSpPr>
              <p:nvPr/>
            </p:nvSpPr>
            <p:spPr bwMode="auto">
              <a:xfrm>
                <a:off x="4525" y="3090"/>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0" name="Line 261"/>
              <p:cNvSpPr>
                <a:spLocks noChangeShapeType="1"/>
              </p:cNvSpPr>
              <p:nvPr/>
            </p:nvSpPr>
            <p:spPr bwMode="auto">
              <a:xfrm>
                <a:off x="4481" y="3100"/>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1" name="Line 262"/>
              <p:cNvSpPr>
                <a:spLocks noChangeShapeType="1"/>
              </p:cNvSpPr>
              <p:nvPr/>
            </p:nvSpPr>
            <p:spPr bwMode="auto">
              <a:xfrm>
                <a:off x="4517" y="3100"/>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2" name="Line 263"/>
              <p:cNvSpPr>
                <a:spLocks noChangeShapeType="1"/>
              </p:cNvSpPr>
              <p:nvPr/>
            </p:nvSpPr>
            <p:spPr bwMode="auto">
              <a:xfrm>
                <a:off x="4592" y="3074"/>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3" name="Line 264"/>
              <p:cNvSpPr>
                <a:spLocks noChangeShapeType="1"/>
              </p:cNvSpPr>
              <p:nvPr/>
            </p:nvSpPr>
            <p:spPr bwMode="auto">
              <a:xfrm>
                <a:off x="4602" y="3087"/>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4" name="Line 265"/>
              <p:cNvSpPr>
                <a:spLocks noChangeShapeType="1"/>
              </p:cNvSpPr>
              <p:nvPr/>
            </p:nvSpPr>
            <p:spPr bwMode="auto">
              <a:xfrm>
                <a:off x="4603" y="3101"/>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5" name="Line 266"/>
              <p:cNvSpPr>
                <a:spLocks noChangeShapeType="1"/>
              </p:cNvSpPr>
              <p:nvPr/>
            </p:nvSpPr>
            <p:spPr bwMode="auto">
              <a:xfrm>
                <a:off x="4695" y="3074"/>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6" name="Line 267"/>
              <p:cNvSpPr>
                <a:spLocks noChangeShapeType="1"/>
              </p:cNvSpPr>
              <p:nvPr/>
            </p:nvSpPr>
            <p:spPr bwMode="auto">
              <a:xfrm>
                <a:off x="4689" y="3085"/>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7" name="Line 268"/>
              <p:cNvSpPr>
                <a:spLocks noChangeShapeType="1"/>
              </p:cNvSpPr>
              <p:nvPr/>
            </p:nvSpPr>
            <p:spPr bwMode="auto">
              <a:xfrm>
                <a:off x="4695" y="3094"/>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8" name="Line 269"/>
              <p:cNvSpPr>
                <a:spLocks noChangeShapeType="1"/>
              </p:cNvSpPr>
              <p:nvPr/>
            </p:nvSpPr>
            <p:spPr bwMode="auto">
              <a:xfrm>
                <a:off x="4693" y="3103"/>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59" name="Line 270"/>
              <p:cNvSpPr>
                <a:spLocks noChangeShapeType="1"/>
              </p:cNvSpPr>
              <p:nvPr/>
            </p:nvSpPr>
            <p:spPr bwMode="auto">
              <a:xfrm>
                <a:off x="4761" y="3086"/>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60" name="Line 271"/>
              <p:cNvSpPr>
                <a:spLocks noChangeShapeType="1"/>
              </p:cNvSpPr>
              <p:nvPr/>
            </p:nvSpPr>
            <p:spPr bwMode="auto">
              <a:xfrm>
                <a:off x="4768" y="3099"/>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961" name="Freeform 272"/>
              <p:cNvSpPr>
                <a:spLocks/>
              </p:cNvSpPr>
              <p:nvPr/>
            </p:nvSpPr>
            <p:spPr bwMode="auto">
              <a:xfrm>
                <a:off x="4350" y="2843"/>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962" name="Rectangle 273"/>
              <p:cNvSpPr>
                <a:spLocks noChangeArrowheads="1"/>
              </p:cNvSpPr>
              <p:nvPr/>
            </p:nvSpPr>
            <p:spPr bwMode="auto">
              <a:xfrm>
                <a:off x="4358" y="2873"/>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963" name="Freeform 274"/>
              <p:cNvSpPr>
                <a:spLocks/>
              </p:cNvSpPr>
              <p:nvPr/>
            </p:nvSpPr>
            <p:spPr bwMode="auto">
              <a:xfrm>
                <a:off x="4421" y="2821"/>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964" name="AutoShape 275"/>
              <p:cNvSpPr>
                <a:spLocks noChangeArrowheads="1"/>
              </p:cNvSpPr>
              <p:nvPr/>
            </p:nvSpPr>
            <p:spPr bwMode="auto">
              <a:xfrm>
                <a:off x="4320" y="2538"/>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965" name="AutoShape 276"/>
              <p:cNvSpPr>
                <a:spLocks noChangeArrowheads="1"/>
              </p:cNvSpPr>
              <p:nvPr/>
            </p:nvSpPr>
            <p:spPr bwMode="auto">
              <a:xfrm>
                <a:off x="4362" y="2570"/>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966" name="AutoShape 277"/>
              <p:cNvSpPr>
                <a:spLocks noChangeArrowheads="1"/>
              </p:cNvSpPr>
              <p:nvPr/>
            </p:nvSpPr>
            <p:spPr bwMode="auto">
              <a:xfrm>
                <a:off x="4378" y="2583"/>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967" name="Rectangle 278"/>
              <p:cNvSpPr>
                <a:spLocks noChangeArrowheads="1"/>
              </p:cNvSpPr>
              <p:nvPr/>
            </p:nvSpPr>
            <p:spPr bwMode="auto">
              <a:xfrm rot="10800000" flipH="1">
                <a:off x="4641" y="2817"/>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561" name="Group 415"/>
            <p:cNvGrpSpPr>
              <a:grpSpLocks/>
            </p:cNvGrpSpPr>
            <p:nvPr/>
          </p:nvGrpSpPr>
          <p:grpSpPr bwMode="auto">
            <a:xfrm>
              <a:off x="4236" y="2634"/>
              <a:ext cx="714" cy="600"/>
              <a:chOff x="4236" y="2634"/>
              <a:chExt cx="714" cy="600"/>
            </a:xfrm>
          </p:grpSpPr>
          <p:sp>
            <p:nvSpPr>
              <p:cNvPr id="41698" name="Rectangle 280"/>
              <p:cNvSpPr>
                <a:spLocks noChangeArrowheads="1"/>
              </p:cNvSpPr>
              <p:nvPr/>
            </p:nvSpPr>
            <p:spPr bwMode="auto">
              <a:xfrm>
                <a:off x="4380" y="3004"/>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99" name="Freeform 281"/>
              <p:cNvSpPr>
                <a:spLocks/>
              </p:cNvSpPr>
              <p:nvPr/>
            </p:nvSpPr>
            <p:spPr bwMode="auto">
              <a:xfrm>
                <a:off x="4375" y="2952"/>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700" name="Line 282"/>
              <p:cNvSpPr>
                <a:spLocks noChangeShapeType="1"/>
              </p:cNvSpPr>
              <p:nvPr/>
            </p:nvSpPr>
            <p:spPr bwMode="auto">
              <a:xfrm>
                <a:off x="4382" y="2989"/>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701" name="Freeform 283"/>
              <p:cNvSpPr>
                <a:spLocks/>
              </p:cNvSpPr>
              <p:nvPr/>
            </p:nvSpPr>
            <p:spPr bwMode="auto">
              <a:xfrm>
                <a:off x="4392"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2" name="Freeform 284"/>
              <p:cNvSpPr>
                <a:spLocks/>
              </p:cNvSpPr>
              <p:nvPr/>
            </p:nvSpPr>
            <p:spPr bwMode="auto">
              <a:xfrm>
                <a:off x="4398"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3" name="Freeform 285"/>
              <p:cNvSpPr>
                <a:spLocks/>
              </p:cNvSpPr>
              <p:nvPr/>
            </p:nvSpPr>
            <p:spPr bwMode="auto">
              <a:xfrm>
                <a:off x="4404"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4" name="Freeform 286"/>
              <p:cNvSpPr>
                <a:spLocks/>
              </p:cNvSpPr>
              <p:nvPr/>
            </p:nvSpPr>
            <p:spPr bwMode="auto">
              <a:xfrm>
                <a:off x="4411"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5" name="Freeform 287"/>
              <p:cNvSpPr>
                <a:spLocks/>
              </p:cNvSpPr>
              <p:nvPr/>
            </p:nvSpPr>
            <p:spPr bwMode="auto">
              <a:xfrm>
                <a:off x="4418"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6" name="Freeform 288"/>
              <p:cNvSpPr>
                <a:spLocks/>
              </p:cNvSpPr>
              <p:nvPr/>
            </p:nvSpPr>
            <p:spPr bwMode="auto">
              <a:xfrm>
                <a:off x="4424"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7" name="Freeform 289"/>
              <p:cNvSpPr>
                <a:spLocks/>
              </p:cNvSpPr>
              <p:nvPr/>
            </p:nvSpPr>
            <p:spPr bwMode="auto">
              <a:xfrm>
                <a:off x="443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8" name="Freeform 290"/>
              <p:cNvSpPr>
                <a:spLocks/>
              </p:cNvSpPr>
              <p:nvPr/>
            </p:nvSpPr>
            <p:spPr bwMode="auto">
              <a:xfrm>
                <a:off x="4437"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09" name="Freeform 291"/>
              <p:cNvSpPr>
                <a:spLocks/>
              </p:cNvSpPr>
              <p:nvPr/>
            </p:nvSpPr>
            <p:spPr bwMode="auto">
              <a:xfrm>
                <a:off x="4444"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0" name="Freeform 292"/>
              <p:cNvSpPr>
                <a:spLocks/>
              </p:cNvSpPr>
              <p:nvPr/>
            </p:nvSpPr>
            <p:spPr bwMode="auto">
              <a:xfrm>
                <a:off x="445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1" name="Freeform 293"/>
              <p:cNvSpPr>
                <a:spLocks/>
              </p:cNvSpPr>
              <p:nvPr/>
            </p:nvSpPr>
            <p:spPr bwMode="auto">
              <a:xfrm>
                <a:off x="4457"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2" name="Freeform 294"/>
              <p:cNvSpPr>
                <a:spLocks/>
              </p:cNvSpPr>
              <p:nvPr/>
            </p:nvSpPr>
            <p:spPr bwMode="auto">
              <a:xfrm>
                <a:off x="4463"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3" name="Freeform 295"/>
              <p:cNvSpPr>
                <a:spLocks/>
              </p:cNvSpPr>
              <p:nvPr/>
            </p:nvSpPr>
            <p:spPr bwMode="auto">
              <a:xfrm>
                <a:off x="447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4" name="Freeform 296"/>
              <p:cNvSpPr>
                <a:spLocks/>
              </p:cNvSpPr>
              <p:nvPr/>
            </p:nvSpPr>
            <p:spPr bwMode="auto">
              <a:xfrm>
                <a:off x="4475"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5" name="Freeform 297"/>
              <p:cNvSpPr>
                <a:spLocks/>
              </p:cNvSpPr>
              <p:nvPr/>
            </p:nvSpPr>
            <p:spPr bwMode="auto">
              <a:xfrm>
                <a:off x="4482"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6" name="Freeform 298"/>
              <p:cNvSpPr>
                <a:spLocks/>
              </p:cNvSpPr>
              <p:nvPr/>
            </p:nvSpPr>
            <p:spPr bwMode="auto">
              <a:xfrm>
                <a:off x="4488"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717" name="Freeform 299"/>
              <p:cNvSpPr>
                <a:spLocks/>
              </p:cNvSpPr>
              <p:nvPr/>
            </p:nvSpPr>
            <p:spPr bwMode="auto">
              <a:xfrm>
                <a:off x="449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18" name="Freeform 300"/>
              <p:cNvSpPr>
                <a:spLocks/>
              </p:cNvSpPr>
              <p:nvPr/>
            </p:nvSpPr>
            <p:spPr bwMode="auto">
              <a:xfrm>
                <a:off x="450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19" name="Freeform 301"/>
              <p:cNvSpPr>
                <a:spLocks/>
              </p:cNvSpPr>
              <p:nvPr/>
            </p:nvSpPr>
            <p:spPr bwMode="auto">
              <a:xfrm>
                <a:off x="451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0" name="Freeform 302"/>
              <p:cNvSpPr>
                <a:spLocks/>
              </p:cNvSpPr>
              <p:nvPr/>
            </p:nvSpPr>
            <p:spPr bwMode="auto">
              <a:xfrm>
                <a:off x="451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1" name="Freeform 303"/>
              <p:cNvSpPr>
                <a:spLocks/>
              </p:cNvSpPr>
              <p:nvPr/>
            </p:nvSpPr>
            <p:spPr bwMode="auto">
              <a:xfrm>
                <a:off x="452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2" name="Freeform 304"/>
              <p:cNvSpPr>
                <a:spLocks/>
              </p:cNvSpPr>
              <p:nvPr/>
            </p:nvSpPr>
            <p:spPr bwMode="auto">
              <a:xfrm>
                <a:off x="452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3" name="Freeform 305"/>
              <p:cNvSpPr>
                <a:spLocks/>
              </p:cNvSpPr>
              <p:nvPr/>
            </p:nvSpPr>
            <p:spPr bwMode="auto">
              <a:xfrm>
                <a:off x="453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4" name="Freeform 306"/>
              <p:cNvSpPr>
                <a:spLocks/>
              </p:cNvSpPr>
              <p:nvPr/>
            </p:nvSpPr>
            <p:spPr bwMode="auto">
              <a:xfrm>
                <a:off x="454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5" name="Freeform 307"/>
              <p:cNvSpPr>
                <a:spLocks/>
              </p:cNvSpPr>
              <p:nvPr/>
            </p:nvSpPr>
            <p:spPr bwMode="auto">
              <a:xfrm>
                <a:off x="455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6" name="Freeform 308"/>
              <p:cNvSpPr>
                <a:spLocks/>
              </p:cNvSpPr>
              <p:nvPr/>
            </p:nvSpPr>
            <p:spPr bwMode="auto">
              <a:xfrm>
                <a:off x="455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7" name="Freeform 309"/>
              <p:cNvSpPr>
                <a:spLocks/>
              </p:cNvSpPr>
              <p:nvPr/>
            </p:nvSpPr>
            <p:spPr bwMode="auto">
              <a:xfrm>
                <a:off x="456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8" name="Freeform 310"/>
              <p:cNvSpPr>
                <a:spLocks/>
              </p:cNvSpPr>
              <p:nvPr/>
            </p:nvSpPr>
            <p:spPr bwMode="auto">
              <a:xfrm>
                <a:off x="456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29" name="Freeform 311"/>
              <p:cNvSpPr>
                <a:spLocks/>
              </p:cNvSpPr>
              <p:nvPr/>
            </p:nvSpPr>
            <p:spPr bwMode="auto">
              <a:xfrm>
                <a:off x="457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0" name="Freeform 312"/>
              <p:cNvSpPr>
                <a:spLocks/>
              </p:cNvSpPr>
              <p:nvPr/>
            </p:nvSpPr>
            <p:spPr bwMode="auto">
              <a:xfrm>
                <a:off x="458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1" name="Freeform 313"/>
              <p:cNvSpPr>
                <a:spLocks/>
              </p:cNvSpPr>
              <p:nvPr/>
            </p:nvSpPr>
            <p:spPr bwMode="auto">
              <a:xfrm>
                <a:off x="458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2" name="Freeform 314"/>
              <p:cNvSpPr>
                <a:spLocks/>
              </p:cNvSpPr>
              <p:nvPr/>
            </p:nvSpPr>
            <p:spPr bwMode="auto">
              <a:xfrm>
                <a:off x="459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3" name="Freeform 315"/>
              <p:cNvSpPr>
                <a:spLocks/>
              </p:cNvSpPr>
              <p:nvPr/>
            </p:nvSpPr>
            <p:spPr bwMode="auto">
              <a:xfrm>
                <a:off x="460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4" name="Freeform 316"/>
              <p:cNvSpPr>
                <a:spLocks/>
              </p:cNvSpPr>
              <p:nvPr/>
            </p:nvSpPr>
            <p:spPr bwMode="auto">
              <a:xfrm>
                <a:off x="461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5" name="Freeform 317"/>
              <p:cNvSpPr>
                <a:spLocks/>
              </p:cNvSpPr>
              <p:nvPr/>
            </p:nvSpPr>
            <p:spPr bwMode="auto">
              <a:xfrm>
                <a:off x="461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6" name="Freeform 318"/>
              <p:cNvSpPr>
                <a:spLocks/>
              </p:cNvSpPr>
              <p:nvPr/>
            </p:nvSpPr>
            <p:spPr bwMode="auto">
              <a:xfrm>
                <a:off x="462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7" name="Freeform 319"/>
              <p:cNvSpPr>
                <a:spLocks/>
              </p:cNvSpPr>
              <p:nvPr/>
            </p:nvSpPr>
            <p:spPr bwMode="auto">
              <a:xfrm>
                <a:off x="463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8" name="Freeform 320"/>
              <p:cNvSpPr>
                <a:spLocks/>
              </p:cNvSpPr>
              <p:nvPr/>
            </p:nvSpPr>
            <p:spPr bwMode="auto">
              <a:xfrm>
                <a:off x="463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39" name="Freeform 321"/>
              <p:cNvSpPr>
                <a:spLocks/>
              </p:cNvSpPr>
              <p:nvPr/>
            </p:nvSpPr>
            <p:spPr bwMode="auto">
              <a:xfrm>
                <a:off x="464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0" name="Freeform 322"/>
              <p:cNvSpPr>
                <a:spLocks/>
              </p:cNvSpPr>
              <p:nvPr/>
            </p:nvSpPr>
            <p:spPr bwMode="auto">
              <a:xfrm>
                <a:off x="465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1" name="Freeform 323"/>
              <p:cNvSpPr>
                <a:spLocks/>
              </p:cNvSpPr>
              <p:nvPr/>
            </p:nvSpPr>
            <p:spPr bwMode="auto">
              <a:xfrm>
                <a:off x="465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2" name="Freeform 324"/>
              <p:cNvSpPr>
                <a:spLocks/>
              </p:cNvSpPr>
              <p:nvPr/>
            </p:nvSpPr>
            <p:spPr bwMode="auto">
              <a:xfrm>
                <a:off x="466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3" name="Freeform 325"/>
              <p:cNvSpPr>
                <a:spLocks/>
              </p:cNvSpPr>
              <p:nvPr/>
            </p:nvSpPr>
            <p:spPr bwMode="auto">
              <a:xfrm>
                <a:off x="467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4" name="Freeform 326"/>
              <p:cNvSpPr>
                <a:spLocks/>
              </p:cNvSpPr>
              <p:nvPr/>
            </p:nvSpPr>
            <p:spPr bwMode="auto">
              <a:xfrm>
                <a:off x="467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5" name="Freeform 327"/>
              <p:cNvSpPr>
                <a:spLocks/>
              </p:cNvSpPr>
              <p:nvPr/>
            </p:nvSpPr>
            <p:spPr bwMode="auto">
              <a:xfrm>
                <a:off x="468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6" name="Freeform 328"/>
              <p:cNvSpPr>
                <a:spLocks/>
              </p:cNvSpPr>
              <p:nvPr/>
            </p:nvSpPr>
            <p:spPr bwMode="auto">
              <a:xfrm>
                <a:off x="469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7" name="Freeform 329"/>
              <p:cNvSpPr>
                <a:spLocks/>
              </p:cNvSpPr>
              <p:nvPr/>
            </p:nvSpPr>
            <p:spPr bwMode="auto">
              <a:xfrm>
                <a:off x="469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8" name="Freeform 330"/>
              <p:cNvSpPr>
                <a:spLocks/>
              </p:cNvSpPr>
              <p:nvPr/>
            </p:nvSpPr>
            <p:spPr bwMode="auto">
              <a:xfrm>
                <a:off x="470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49" name="Freeform 331"/>
              <p:cNvSpPr>
                <a:spLocks/>
              </p:cNvSpPr>
              <p:nvPr/>
            </p:nvSpPr>
            <p:spPr bwMode="auto">
              <a:xfrm>
                <a:off x="471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0" name="Freeform 332"/>
              <p:cNvSpPr>
                <a:spLocks/>
              </p:cNvSpPr>
              <p:nvPr/>
            </p:nvSpPr>
            <p:spPr bwMode="auto">
              <a:xfrm>
                <a:off x="471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1" name="Freeform 333"/>
              <p:cNvSpPr>
                <a:spLocks/>
              </p:cNvSpPr>
              <p:nvPr/>
            </p:nvSpPr>
            <p:spPr bwMode="auto">
              <a:xfrm>
                <a:off x="472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2" name="Freeform 334"/>
              <p:cNvSpPr>
                <a:spLocks/>
              </p:cNvSpPr>
              <p:nvPr/>
            </p:nvSpPr>
            <p:spPr bwMode="auto">
              <a:xfrm>
                <a:off x="473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3" name="Freeform 335"/>
              <p:cNvSpPr>
                <a:spLocks/>
              </p:cNvSpPr>
              <p:nvPr/>
            </p:nvSpPr>
            <p:spPr bwMode="auto">
              <a:xfrm>
                <a:off x="473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4" name="Freeform 336"/>
              <p:cNvSpPr>
                <a:spLocks/>
              </p:cNvSpPr>
              <p:nvPr/>
            </p:nvSpPr>
            <p:spPr bwMode="auto">
              <a:xfrm>
                <a:off x="474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5" name="Freeform 337"/>
              <p:cNvSpPr>
                <a:spLocks/>
              </p:cNvSpPr>
              <p:nvPr/>
            </p:nvSpPr>
            <p:spPr bwMode="auto">
              <a:xfrm>
                <a:off x="475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6" name="Freeform 338"/>
              <p:cNvSpPr>
                <a:spLocks/>
              </p:cNvSpPr>
              <p:nvPr/>
            </p:nvSpPr>
            <p:spPr bwMode="auto">
              <a:xfrm>
                <a:off x="475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7" name="Freeform 339"/>
              <p:cNvSpPr>
                <a:spLocks/>
              </p:cNvSpPr>
              <p:nvPr/>
            </p:nvSpPr>
            <p:spPr bwMode="auto">
              <a:xfrm>
                <a:off x="476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8" name="Freeform 340"/>
              <p:cNvSpPr>
                <a:spLocks/>
              </p:cNvSpPr>
              <p:nvPr/>
            </p:nvSpPr>
            <p:spPr bwMode="auto">
              <a:xfrm>
                <a:off x="477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59" name="Freeform 341"/>
              <p:cNvSpPr>
                <a:spLocks/>
              </p:cNvSpPr>
              <p:nvPr/>
            </p:nvSpPr>
            <p:spPr bwMode="auto">
              <a:xfrm>
                <a:off x="477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0" name="Freeform 342"/>
              <p:cNvSpPr>
                <a:spLocks/>
              </p:cNvSpPr>
              <p:nvPr/>
            </p:nvSpPr>
            <p:spPr bwMode="auto">
              <a:xfrm>
                <a:off x="478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1" name="Freeform 343"/>
              <p:cNvSpPr>
                <a:spLocks/>
              </p:cNvSpPr>
              <p:nvPr/>
            </p:nvSpPr>
            <p:spPr bwMode="auto">
              <a:xfrm>
                <a:off x="479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2" name="Freeform 344"/>
              <p:cNvSpPr>
                <a:spLocks/>
              </p:cNvSpPr>
              <p:nvPr/>
            </p:nvSpPr>
            <p:spPr bwMode="auto">
              <a:xfrm>
                <a:off x="479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3" name="Freeform 345"/>
              <p:cNvSpPr>
                <a:spLocks/>
              </p:cNvSpPr>
              <p:nvPr/>
            </p:nvSpPr>
            <p:spPr bwMode="auto">
              <a:xfrm>
                <a:off x="480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4" name="Freeform 346"/>
              <p:cNvSpPr>
                <a:spLocks/>
              </p:cNvSpPr>
              <p:nvPr/>
            </p:nvSpPr>
            <p:spPr bwMode="auto">
              <a:xfrm>
                <a:off x="481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765" name="Rectangle 347"/>
              <p:cNvSpPr>
                <a:spLocks noChangeArrowheads="1"/>
              </p:cNvSpPr>
              <p:nvPr/>
            </p:nvSpPr>
            <p:spPr bwMode="auto">
              <a:xfrm>
                <a:off x="4391" y="3015"/>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66" name="Rectangle 348"/>
              <p:cNvSpPr>
                <a:spLocks noChangeArrowheads="1"/>
              </p:cNvSpPr>
              <p:nvPr/>
            </p:nvSpPr>
            <p:spPr bwMode="auto">
              <a:xfrm>
                <a:off x="4485" y="3015"/>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67" name="Rectangle 349"/>
              <p:cNvSpPr>
                <a:spLocks noChangeArrowheads="1"/>
              </p:cNvSpPr>
              <p:nvPr/>
            </p:nvSpPr>
            <p:spPr bwMode="auto">
              <a:xfrm>
                <a:off x="4617" y="3015"/>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68" name="Rectangle 350"/>
              <p:cNvSpPr>
                <a:spLocks noChangeArrowheads="1"/>
              </p:cNvSpPr>
              <p:nvPr/>
            </p:nvSpPr>
            <p:spPr bwMode="auto">
              <a:xfrm>
                <a:off x="4759" y="3015"/>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69" name="Rectangle 351"/>
              <p:cNvSpPr>
                <a:spLocks noChangeArrowheads="1"/>
              </p:cNvSpPr>
              <p:nvPr/>
            </p:nvSpPr>
            <p:spPr bwMode="auto">
              <a:xfrm>
                <a:off x="4786" y="3024"/>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70" name="Rectangle 352"/>
              <p:cNvSpPr>
                <a:spLocks noChangeArrowheads="1"/>
              </p:cNvSpPr>
              <p:nvPr/>
            </p:nvSpPr>
            <p:spPr bwMode="auto">
              <a:xfrm>
                <a:off x="4789" y="3035"/>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71" name="Rectangle 353"/>
              <p:cNvSpPr>
                <a:spLocks noChangeArrowheads="1"/>
              </p:cNvSpPr>
              <p:nvPr/>
            </p:nvSpPr>
            <p:spPr bwMode="auto">
              <a:xfrm rot="10800000" flipH="1">
                <a:off x="4767" y="3025"/>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772" name="Rectangle 354"/>
              <p:cNvSpPr>
                <a:spLocks noChangeArrowheads="1"/>
              </p:cNvSpPr>
              <p:nvPr/>
            </p:nvSpPr>
            <p:spPr bwMode="auto">
              <a:xfrm rot="10800000" flipH="1">
                <a:off x="4767" y="3046"/>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773" name="Rectangle 355"/>
              <p:cNvSpPr>
                <a:spLocks noChangeArrowheads="1"/>
              </p:cNvSpPr>
              <p:nvPr/>
            </p:nvSpPr>
            <p:spPr bwMode="auto">
              <a:xfrm>
                <a:off x="4528" y="3026"/>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74" name="Rectangle 356"/>
              <p:cNvSpPr>
                <a:spLocks noChangeArrowheads="1"/>
              </p:cNvSpPr>
              <p:nvPr/>
            </p:nvSpPr>
            <p:spPr bwMode="auto">
              <a:xfrm>
                <a:off x="4528" y="3038"/>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75" name="Freeform 357"/>
              <p:cNvSpPr>
                <a:spLocks/>
              </p:cNvSpPr>
              <p:nvPr/>
            </p:nvSpPr>
            <p:spPr bwMode="auto">
              <a:xfrm>
                <a:off x="4487" y="3031"/>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776" name="Rectangle 358"/>
              <p:cNvSpPr>
                <a:spLocks noChangeArrowheads="1"/>
              </p:cNvSpPr>
              <p:nvPr/>
            </p:nvSpPr>
            <p:spPr bwMode="auto">
              <a:xfrm rot="10800000" flipH="1">
                <a:off x="4490" y="3025"/>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777" name="Rectangle 359"/>
              <p:cNvSpPr>
                <a:spLocks noChangeArrowheads="1"/>
              </p:cNvSpPr>
              <p:nvPr/>
            </p:nvSpPr>
            <p:spPr bwMode="auto">
              <a:xfrm>
                <a:off x="4587" y="3062"/>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78" name="Freeform 360"/>
              <p:cNvSpPr>
                <a:spLocks/>
              </p:cNvSpPr>
              <p:nvPr/>
            </p:nvSpPr>
            <p:spPr bwMode="auto">
              <a:xfrm>
                <a:off x="4393"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79" name="Freeform 361"/>
              <p:cNvSpPr>
                <a:spLocks/>
              </p:cNvSpPr>
              <p:nvPr/>
            </p:nvSpPr>
            <p:spPr bwMode="auto">
              <a:xfrm>
                <a:off x="4398"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0" name="Freeform 362"/>
              <p:cNvSpPr>
                <a:spLocks/>
              </p:cNvSpPr>
              <p:nvPr/>
            </p:nvSpPr>
            <p:spPr bwMode="auto">
              <a:xfrm>
                <a:off x="4403"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1" name="Freeform 363"/>
              <p:cNvSpPr>
                <a:spLocks/>
              </p:cNvSpPr>
              <p:nvPr/>
            </p:nvSpPr>
            <p:spPr bwMode="auto">
              <a:xfrm>
                <a:off x="4407"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2" name="Freeform 364"/>
              <p:cNvSpPr>
                <a:spLocks/>
              </p:cNvSpPr>
              <p:nvPr/>
            </p:nvSpPr>
            <p:spPr bwMode="auto">
              <a:xfrm>
                <a:off x="4413"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3" name="Freeform 365"/>
              <p:cNvSpPr>
                <a:spLocks/>
              </p:cNvSpPr>
              <p:nvPr/>
            </p:nvSpPr>
            <p:spPr bwMode="auto">
              <a:xfrm>
                <a:off x="4418"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4" name="Freeform 366"/>
              <p:cNvSpPr>
                <a:spLocks/>
              </p:cNvSpPr>
              <p:nvPr/>
            </p:nvSpPr>
            <p:spPr bwMode="auto">
              <a:xfrm>
                <a:off x="4422"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5" name="Freeform 367"/>
              <p:cNvSpPr>
                <a:spLocks/>
              </p:cNvSpPr>
              <p:nvPr/>
            </p:nvSpPr>
            <p:spPr bwMode="auto">
              <a:xfrm>
                <a:off x="4427"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6" name="Freeform 368"/>
              <p:cNvSpPr>
                <a:spLocks/>
              </p:cNvSpPr>
              <p:nvPr/>
            </p:nvSpPr>
            <p:spPr bwMode="auto">
              <a:xfrm>
                <a:off x="4432"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7" name="Freeform 369"/>
              <p:cNvSpPr>
                <a:spLocks/>
              </p:cNvSpPr>
              <p:nvPr/>
            </p:nvSpPr>
            <p:spPr bwMode="auto">
              <a:xfrm>
                <a:off x="4438"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8" name="Freeform 370"/>
              <p:cNvSpPr>
                <a:spLocks/>
              </p:cNvSpPr>
              <p:nvPr/>
            </p:nvSpPr>
            <p:spPr bwMode="auto">
              <a:xfrm>
                <a:off x="4442"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89" name="Freeform 371"/>
              <p:cNvSpPr>
                <a:spLocks/>
              </p:cNvSpPr>
              <p:nvPr/>
            </p:nvSpPr>
            <p:spPr bwMode="auto">
              <a:xfrm>
                <a:off x="4446"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90" name="Freeform 372"/>
              <p:cNvSpPr>
                <a:spLocks/>
              </p:cNvSpPr>
              <p:nvPr/>
            </p:nvSpPr>
            <p:spPr bwMode="auto">
              <a:xfrm>
                <a:off x="4453"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91" name="Freeform 373"/>
              <p:cNvSpPr>
                <a:spLocks/>
              </p:cNvSpPr>
              <p:nvPr/>
            </p:nvSpPr>
            <p:spPr bwMode="auto">
              <a:xfrm>
                <a:off x="4457"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92" name="Freeform 374"/>
              <p:cNvSpPr>
                <a:spLocks/>
              </p:cNvSpPr>
              <p:nvPr/>
            </p:nvSpPr>
            <p:spPr bwMode="auto">
              <a:xfrm>
                <a:off x="4462"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93" name="Freeform 375"/>
              <p:cNvSpPr>
                <a:spLocks/>
              </p:cNvSpPr>
              <p:nvPr/>
            </p:nvSpPr>
            <p:spPr bwMode="auto">
              <a:xfrm>
                <a:off x="4466"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794" name="Freeform 376"/>
              <p:cNvSpPr>
                <a:spLocks/>
              </p:cNvSpPr>
              <p:nvPr/>
            </p:nvSpPr>
            <p:spPr bwMode="auto">
              <a:xfrm>
                <a:off x="4386" y="3050"/>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795" name="Rectangle 377"/>
              <p:cNvSpPr>
                <a:spLocks noChangeArrowheads="1"/>
              </p:cNvSpPr>
              <p:nvPr/>
            </p:nvSpPr>
            <p:spPr bwMode="auto">
              <a:xfrm>
                <a:off x="4244" y="3226"/>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796" name="Freeform 378"/>
              <p:cNvSpPr>
                <a:spLocks/>
              </p:cNvSpPr>
              <p:nvPr/>
            </p:nvSpPr>
            <p:spPr bwMode="auto">
              <a:xfrm>
                <a:off x="4236" y="3133"/>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797" name="Freeform 379"/>
              <p:cNvSpPr>
                <a:spLocks/>
              </p:cNvSpPr>
              <p:nvPr/>
            </p:nvSpPr>
            <p:spPr bwMode="auto">
              <a:xfrm>
                <a:off x="4256" y="3144"/>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798" name="Freeform 380"/>
              <p:cNvSpPr>
                <a:spLocks/>
              </p:cNvSpPr>
              <p:nvPr/>
            </p:nvSpPr>
            <p:spPr bwMode="auto">
              <a:xfrm>
                <a:off x="4314" y="3142"/>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799" name="Freeform 381"/>
              <p:cNvSpPr>
                <a:spLocks/>
              </p:cNvSpPr>
              <p:nvPr/>
            </p:nvSpPr>
            <p:spPr bwMode="auto">
              <a:xfrm>
                <a:off x="4369" y="3142"/>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800" name="Freeform 382"/>
              <p:cNvSpPr>
                <a:spLocks/>
              </p:cNvSpPr>
              <p:nvPr/>
            </p:nvSpPr>
            <p:spPr bwMode="auto">
              <a:xfrm>
                <a:off x="4482" y="3142"/>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801" name="Freeform 383"/>
              <p:cNvSpPr>
                <a:spLocks/>
              </p:cNvSpPr>
              <p:nvPr/>
            </p:nvSpPr>
            <p:spPr bwMode="auto">
              <a:xfrm>
                <a:off x="4583" y="3142"/>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802" name="Freeform 384"/>
              <p:cNvSpPr>
                <a:spLocks/>
              </p:cNvSpPr>
              <p:nvPr/>
            </p:nvSpPr>
            <p:spPr bwMode="auto">
              <a:xfrm>
                <a:off x="4688" y="3142"/>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803" name="Freeform 385"/>
              <p:cNvSpPr>
                <a:spLocks/>
              </p:cNvSpPr>
              <p:nvPr/>
            </p:nvSpPr>
            <p:spPr bwMode="auto">
              <a:xfrm>
                <a:off x="4783" y="3150"/>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804" name="Line 386"/>
              <p:cNvSpPr>
                <a:spLocks noChangeShapeType="1"/>
              </p:cNvSpPr>
              <p:nvPr/>
            </p:nvSpPr>
            <p:spPr bwMode="auto">
              <a:xfrm>
                <a:off x="4342" y="3166"/>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05" name="Line 387"/>
              <p:cNvSpPr>
                <a:spLocks noChangeShapeType="1"/>
              </p:cNvSpPr>
              <p:nvPr/>
            </p:nvSpPr>
            <p:spPr bwMode="auto">
              <a:xfrm>
                <a:off x="4353" y="3176"/>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06" name="Line 388"/>
              <p:cNvSpPr>
                <a:spLocks noChangeShapeType="1"/>
              </p:cNvSpPr>
              <p:nvPr/>
            </p:nvSpPr>
            <p:spPr bwMode="auto">
              <a:xfrm>
                <a:off x="4357" y="3185"/>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07" name="Line 389"/>
              <p:cNvSpPr>
                <a:spLocks noChangeShapeType="1"/>
              </p:cNvSpPr>
              <p:nvPr/>
            </p:nvSpPr>
            <p:spPr bwMode="auto">
              <a:xfrm>
                <a:off x="4363" y="3196"/>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08" name="Line 390"/>
              <p:cNvSpPr>
                <a:spLocks noChangeShapeType="1"/>
              </p:cNvSpPr>
              <p:nvPr/>
            </p:nvSpPr>
            <p:spPr bwMode="auto">
              <a:xfrm>
                <a:off x="4303" y="3170"/>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09" name="Line 391"/>
              <p:cNvSpPr>
                <a:spLocks noChangeShapeType="1"/>
              </p:cNvSpPr>
              <p:nvPr/>
            </p:nvSpPr>
            <p:spPr bwMode="auto">
              <a:xfrm>
                <a:off x="4299" y="3180"/>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0" name="Line 392"/>
              <p:cNvSpPr>
                <a:spLocks noChangeShapeType="1"/>
              </p:cNvSpPr>
              <p:nvPr/>
            </p:nvSpPr>
            <p:spPr bwMode="auto">
              <a:xfrm>
                <a:off x="4292" y="3190"/>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1" name="Line 393"/>
              <p:cNvSpPr>
                <a:spLocks noChangeShapeType="1"/>
              </p:cNvSpPr>
              <p:nvPr/>
            </p:nvSpPr>
            <p:spPr bwMode="auto">
              <a:xfrm>
                <a:off x="4406" y="3196"/>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2" name="Line 394"/>
              <p:cNvSpPr>
                <a:spLocks noChangeShapeType="1"/>
              </p:cNvSpPr>
              <p:nvPr/>
            </p:nvSpPr>
            <p:spPr bwMode="auto">
              <a:xfrm>
                <a:off x="4633" y="3164"/>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3" name="Line 395"/>
              <p:cNvSpPr>
                <a:spLocks noChangeShapeType="1"/>
              </p:cNvSpPr>
              <p:nvPr/>
            </p:nvSpPr>
            <p:spPr bwMode="auto">
              <a:xfrm>
                <a:off x="4642" y="3176"/>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4" name="Line 396"/>
              <p:cNvSpPr>
                <a:spLocks noChangeShapeType="1"/>
              </p:cNvSpPr>
              <p:nvPr/>
            </p:nvSpPr>
            <p:spPr bwMode="auto">
              <a:xfrm>
                <a:off x="4621" y="3186"/>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5" name="Line 397"/>
              <p:cNvSpPr>
                <a:spLocks noChangeShapeType="1"/>
              </p:cNvSpPr>
              <p:nvPr/>
            </p:nvSpPr>
            <p:spPr bwMode="auto">
              <a:xfrm>
                <a:off x="4577" y="3196"/>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6" name="Line 398"/>
              <p:cNvSpPr>
                <a:spLocks noChangeShapeType="1"/>
              </p:cNvSpPr>
              <p:nvPr/>
            </p:nvSpPr>
            <p:spPr bwMode="auto">
              <a:xfrm>
                <a:off x="4613" y="3196"/>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7" name="Line 399"/>
              <p:cNvSpPr>
                <a:spLocks noChangeShapeType="1"/>
              </p:cNvSpPr>
              <p:nvPr/>
            </p:nvSpPr>
            <p:spPr bwMode="auto">
              <a:xfrm>
                <a:off x="4688" y="3170"/>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8" name="Line 400"/>
              <p:cNvSpPr>
                <a:spLocks noChangeShapeType="1"/>
              </p:cNvSpPr>
              <p:nvPr/>
            </p:nvSpPr>
            <p:spPr bwMode="auto">
              <a:xfrm>
                <a:off x="4698" y="3183"/>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19" name="Line 401"/>
              <p:cNvSpPr>
                <a:spLocks noChangeShapeType="1"/>
              </p:cNvSpPr>
              <p:nvPr/>
            </p:nvSpPr>
            <p:spPr bwMode="auto">
              <a:xfrm>
                <a:off x="4699" y="3197"/>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0" name="Line 402"/>
              <p:cNvSpPr>
                <a:spLocks noChangeShapeType="1"/>
              </p:cNvSpPr>
              <p:nvPr/>
            </p:nvSpPr>
            <p:spPr bwMode="auto">
              <a:xfrm>
                <a:off x="4791" y="3170"/>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1" name="Line 403"/>
              <p:cNvSpPr>
                <a:spLocks noChangeShapeType="1"/>
              </p:cNvSpPr>
              <p:nvPr/>
            </p:nvSpPr>
            <p:spPr bwMode="auto">
              <a:xfrm>
                <a:off x="4785" y="3181"/>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2" name="Line 404"/>
              <p:cNvSpPr>
                <a:spLocks noChangeShapeType="1"/>
              </p:cNvSpPr>
              <p:nvPr/>
            </p:nvSpPr>
            <p:spPr bwMode="auto">
              <a:xfrm>
                <a:off x="4791" y="3190"/>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3" name="Line 405"/>
              <p:cNvSpPr>
                <a:spLocks noChangeShapeType="1"/>
              </p:cNvSpPr>
              <p:nvPr/>
            </p:nvSpPr>
            <p:spPr bwMode="auto">
              <a:xfrm>
                <a:off x="4789" y="3199"/>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4" name="Line 406"/>
              <p:cNvSpPr>
                <a:spLocks noChangeShapeType="1"/>
              </p:cNvSpPr>
              <p:nvPr/>
            </p:nvSpPr>
            <p:spPr bwMode="auto">
              <a:xfrm>
                <a:off x="4857" y="3182"/>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5" name="Line 407"/>
              <p:cNvSpPr>
                <a:spLocks noChangeShapeType="1"/>
              </p:cNvSpPr>
              <p:nvPr/>
            </p:nvSpPr>
            <p:spPr bwMode="auto">
              <a:xfrm>
                <a:off x="4864" y="3195"/>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826" name="Freeform 408"/>
              <p:cNvSpPr>
                <a:spLocks/>
              </p:cNvSpPr>
              <p:nvPr/>
            </p:nvSpPr>
            <p:spPr bwMode="auto">
              <a:xfrm>
                <a:off x="4446" y="2939"/>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827" name="Rectangle 409"/>
              <p:cNvSpPr>
                <a:spLocks noChangeArrowheads="1"/>
              </p:cNvSpPr>
              <p:nvPr/>
            </p:nvSpPr>
            <p:spPr bwMode="auto">
              <a:xfrm>
                <a:off x="4454" y="2969"/>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828" name="Freeform 410"/>
              <p:cNvSpPr>
                <a:spLocks/>
              </p:cNvSpPr>
              <p:nvPr/>
            </p:nvSpPr>
            <p:spPr bwMode="auto">
              <a:xfrm>
                <a:off x="4517" y="2917"/>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829" name="AutoShape 411"/>
              <p:cNvSpPr>
                <a:spLocks noChangeArrowheads="1"/>
              </p:cNvSpPr>
              <p:nvPr/>
            </p:nvSpPr>
            <p:spPr bwMode="auto">
              <a:xfrm>
                <a:off x="4416" y="2634"/>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830" name="AutoShape 412"/>
              <p:cNvSpPr>
                <a:spLocks noChangeArrowheads="1"/>
              </p:cNvSpPr>
              <p:nvPr/>
            </p:nvSpPr>
            <p:spPr bwMode="auto">
              <a:xfrm>
                <a:off x="4458" y="2666"/>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831" name="AutoShape 413"/>
              <p:cNvSpPr>
                <a:spLocks noChangeArrowheads="1"/>
              </p:cNvSpPr>
              <p:nvPr/>
            </p:nvSpPr>
            <p:spPr bwMode="auto">
              <a:xfrm>
                <a:off x="4474" y="2679"/>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832" name="Rectangle 414"/>
              <p:cNvSpPr>
                <a:spLocks noChangeArrowheads="1"/>
              </p:cNvSpPr>
              <p:nvPr/>
            </p:nvSpPr>
            <p:spPr bwMode="auto">
              <a:xfrm rot="10800000" flipH="1">
                <a:off x="4737" y="2913"/>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562" name="Group 551"/>
            <p:cNvGrpSpPr>
              <a:grpSpLocks/>
            </p:cNvGrpSpPr>
            <p:nvPr/>
          </p:nvGrpSpPr>
          <p:grpSpPr bwMode="auto">
            <a:xfrm>
              <a:off x="4332" y="2730"/>
              <a:ext cx="714" cy="600"/>
              <a:chOff x="4332" y="2730"/>
              <a:chExt cx="714" cy="600"/>
            </a:xfrm>
          </p:grpSpPr>
          <p:sp>
            <p:nvSpPr>
              <p:cNvPr id="41563" name="Rectangle 416"/>
              <p:cNvSpPr>
                <a:spLocks noChangeArrowheads="1"/>
              </p:cNvSpPr>
              <p:nvPr/>
            </p:nvSpPr>
            <p:spPr bwMode="auto">
              <a:xfrm>
                <a:off x="4476" y="3100"/>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64" name="Freeform 417"/>
              <p:cNvSpPr>
                <a:spLocks/>
              </p:cNvSpPr>
              <p:nvPr/>
            </p:nvSpPr>
            <p:spPr bwMode="auto">
              <a:xfrm>
                <a:off x="4471" y="3048"/>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565" name="Line 418"/>
              <p:cNvSpPr>
                <a:spLocks noChangeShapeType="1"/>
              </p:cNvSpPr>
              <p:nvPr/>
            </p:nvSpPr>
            <p:spPr bwMode="auto">
              <a:xfrm>
                <a:off x="4478" y="3085"/>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66" name="Freeform 419"/>
              <p:cNvSpPr>
                <a:spLocks/>
              </p:cNvSpPr>
              <p:nvPr/>
            </p:nvSpPr>
            <p:spPr bwMode="auto">
              <a:xfrm>
                <a:off x="4488"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67" name="Freeform 420"/>
              <p:cNvSpPr>
                <a:spLocks/>
              </p:cNvSpPr>
              <p:nvPr/>
            </p:nvSpPr>
            <p:spPr bwMode="auto">
              <a:xfrm>
                <a:off x="4494"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68" name="Freeform 421"/>
              <p:cNvSpPr>
                <a:spLocks/>
              </p:cNvSpPr>
              <p:nvPr/>
            </p:nvSpPr>
            <p:spPr bwMode="auto">
              <a:xfrm>
                <a:off x="4500"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69" name="Freeform 422"/>
              <p:cNvSpPr>
                <a:spLocks/>
              </p:cNvSpPr>
              <p:nvPr/>
            </p:nvSpPr>
            <p:spPr bwMode="auto">
              <a:xfrm>
                <a:off x="4507"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0" name="Freeform 423"/>
              <p:cNvSpPr>
                <a:spLocks/>
              </p:cNvSpPr>
              <p:nvPr/>
            </p:nvSpPr>
            <p:spPr bwMode="auto">
              <a:xfrm>
                <a:off x="4514"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1" name="Freeform 424"/>
              <p:cNvSpPr>
                <a:spLocks/>
              </p:cNvSpPr>
              <p:nvPr/>
            </p:nvSpPr>
            <p:spPr bwMode="auto">
              <a:xfrm>
                <a:off x="4520"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2" name="Freeform 425"/>
              <p:cNvSpPr>
                <a:spLocks/>
              </p:cNvSpPr>
              <p:nvPr/>
            </p:nvSpPr>
            <p:spPr bwMode="auto">
              <a:xfrm>
                <a:off x="452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3" name="Freeform 426"/>
              <p:cNvSpPr>
                <a:spLocks/>
              </p:cNvSpPr>
              <p:nvPr/>
            </p:nvSpPr>
            <p:spPr bwMode="auto">
              <a:xfrm>
                <a:off x="4533"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4" name="Freeform 427"/>
              <p:cNvSpPr>
                <a:spLocks/>
              </p:cNvSpPr>
              <p:nvPr/>
            </p:nvSpPr>
            <p:spPr bwMode="auto">
              <a:xfrm>
                <a:off x="4540"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5" name="Freeform 428"/>
              <p:cNvSpPr>
                <a:spLocks/>
              </p:cNvSpPr>
              <p:nvPr/>
            </p:nvSpPr>
            <p:spPr bwMode="auto">
              <a:xfrm>
                <a:off x="454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6" name="Freeform 429"/>
              <p:cNvSpPr>
                <a:spLocks/>
              </p:cNvSpPr>
              <p:nvPr/>
            </p:nvSpPr>
            <p:spPr bwMode="auto">
              <a:xfrm>
                <a:off x="4553"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7" name="Freeform 430"/>
              <p:cNvSpPr>
                <a:spLocks/>
              </p:cNvSpPr>
              <p:nvPr/>
            </p:nvSpPr>
            <p:spPr bwMode="auto">
              <a:xfrm>
                <a:off x="4559"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8" name="Freeform 431"/>
              <p:cNvSpPr>
                <a:spLocks/>
              </p:cNvSpPr>
              <p:nvPr/>
            </p:nvSpPr>
            <p:spPr bwMode="auto">
              <a:xfrm>
                <a:off x="456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79" name="Freeform 432"/>
              <p:cNvSpPr>
                <a:spLocks/>
              </p:cNvSpPr>
              <p:nvPr/>
            </p:nvSpPr>
            <p:spPr bwMode="auto">
              <a:xfrm>
                <a:off x="4571"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80" name="Freeform 433"/>
              <p:cNvSpPr>
                <a:spLocks/>
              </p:cNvSpPr>
              <p:nvPr/>
            </p:nvSpPr>
            <p:spPr bwMode="auto">
              <a:xfrm>
                <a:off x="4578"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81" name="Freeform 434"/>
              <p:cNvSpPr>
                <a:spLocks/>
              </p:cNvSpPr>
              <p:nvPr/>
            </p:nvSpPr>
            <p:spPr bwMode="auto">
              <a:xfrm>
                <a:off x="4584"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582" name="Freeform 435"/>
              <p:cNvSpPr>
                <a:spLocks/>
              </p:cNvSpPr>
              <p:nvPr/>
            </p:nvSpPr>
            <p:spPr bwMode="auto">
              <a:xfrm>
                <a:off x="459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3" name="Freeform 436"/>
              <p:cNvSpPr>
                <a:spLocks/>
              </p:cNvSpPr>
              <p:nvPr/>
            </p:nvSpPr>
            <p:spPr bwMode="auto">
              <a:xfrm>
                <a:off x="459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4" name="Freeform 437"/>
              <p:cNvSpPr>
                <a:spLocks/>
              </p:cNvSpPr>
              <p:nvPr/>
            </p:nvSpPr>
            <p:spPr bwMode="auto">
              <a:xfrm>
                <a:off x="460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5" name="Freeform 438"/>
              <p:cNvSpPr>
                <a:spLocks/>
              </p:cNvSpPr>
              <p:nvPr/>
            </p:nvSpPr>
            <p:spPr bwMode="auto">
              <a:xfrm>
                <a:off x="461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6" name="Freeform 439"/>
              <p:cNvSpPr>
                <a:spLocks/>
              </p:cNvSpPr>
              <p:nvPr/>
            </p:nvSpPr>
            <p:spPr bwMode="auto">
              <a:xfrm>
                <a:off x="461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7" name="Freeform 440"/>
              <p:cNvSpPr>
                <a:spLocks/>
              </p:cNvSpPr>
              <p:nvPr/>
            </p:nvSpPr>
            <p:spPr bwMode="auto">
              <a:xfrm>
                <a:off x="462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8" name="Freeform 441"/>
              <p:cNvSpPr>
                <a:spLocks/>
              </p:cNvSpPr>
              <p:nvPr/>
            </p:nvSpPr>
            <p:spPr bwMode="auto">
              <a:xfrm>
                <a:off x="463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89" name="Freeform 442"/>
              <p:cNvSpPr>
                <a:spLocks/>
              </p:cNvSpPr>
              <p:nvPr/>
            </p:nvSpPr>
            <p:spPr bwMode="auto">
              <a:xfrm>
                <a:off x="463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0" name="Freeform 443"/>
              <p:cNvSpPr>
                <a:spLocks/>
              </p:cNvSpPr>
              <p:nvPr/>
            </p:nvSpPr>
            <p:spPr bwMode="auto">
              <a:xfrm>
                <a:off x="464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1" name="Freeform 444"/>
              <p:cNvSpPr>
                <a:spLocks/>
              </p:cNvSpPr>
              <p:nvPr/>
            </p:nvSpPr>
            <p:spPr bwMode="auto">
              <a:xfrm>
                <a:off x="465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2" name="Freeform 445"/>
              <p:cNvSpPr>
                <a:spLocks/>
              </p:cNvSpPr>
              <p:nvPr/>
            </p:nvSpPr>
            <p:spPr bwMode="auto">
              <a:xfrm>
                <a:off x="465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3" name="Freeform 446"/>
              <p:cNvSpPr>
                <a:spLocks/>
              </p:cNvSpPr>
              <p:nvPr/>
            </p:nvSpPr>
            <p:spPr bwMode="auto">
              <a:xfrm>
                <a:off x="466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4" name="Freeform 447"/>
              <p:cNvSpPr>
                <a:spLocks/>
              </p:cNvSpPr>
              <p:nvPr/>
            </p:nvSpPr>
            <p:spPr bwMode="auto">
              <a:xfrm>
                <a:off x="467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5" name="Freeform 448"/>
              <p:cNvSpPr>
                <a:spLocks/>
              </p:cNvSpPr>
              <p:nvPr/>
            </p:nvSpPr>
            <p:spPr bwMode="auto">
              <a:xfrm>
                <a:off x="467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6" name="Freeform 449"/>
              <p:cNvSpPr>
                <a:spLocks/>
              </p:cNvSpPr>
              <p:nvPr/>
            </p:nvSpPr>
            <p:spPr bwMode="auto">
              <a:xfrm>
                <a:off x="468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7" name="Freeform 450"/>
              <p:cNvSpPr>
                <a:spLocks/>
              </p:cNvSpPr>
              <p:nvPr/>
            </p:nvSpPr>
            <p:spPr bwMode="auto">
              <a:xfrm>
                <a:off x="469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8" name="Freeform 451"/>
              <p:cNvSpPr>
                <a:spLocks/>
              </p:cNvSpPr>
              <p:nvPr/>
            </p:nvSpPr>
            <p:spPr bwMode="auto">
              <a:xfrm>
                <a:off x="470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599" name="Freeform 452"/>
              <p:cNvSpPr>
                <a:spLocks/>
              </p:cNvSpPr>
              <p:nvPr/>
            </p:nvSpPr>
            <p:spPr bwMode="auto">
              <a:xfrm>
                <a:off x="470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0" name="Freeform 453"/>
              <p:cNvSpPr>
                <a:spLocks/>
              </p:cNvSpPr>
              <p:nvPr/>
            </p:nvSpPr>
            <p:spPr bwMode="auto">
              <a:xfrm>
                <a:off x="471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1" name="Freeform 454"/>
              <p:cNvSpPr>
                <a:spLocks/>
              </p:cNvSpPr>
              <p:nvPr/>
            </p:nvSpPr>
            <p:spPr bwMode="auto">
              <a:xfrm>
                <a:off x="472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2" name="Freeform 455"/>
              <p:cNvSpPr>
                <a:spLocks/>
              </p:cNvSpPr>
              <p:nvPr/>
            </p:nvSpPr>
            <p:spPr bwMode="auto">
              <a:xfrm>
                <a:off x="472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3" name="Freeform 456"/>
              <p:cNvSpPr>
                <a:spLocks/>
              </p:cNvSpPr>
              <p:nvPr/>
            </p:nvSpPr>
            <p:spPr bwMode="auto">
              <a:xfrm>
                <a:off x="473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4" name="Freeform 457"/>
              <p:cNvSpPr>
                <a:spLocks/>
              </p:cNvSpPr>
              <p:nvPr/>
            </p:nvSpPr>
            <p:spPr bwMode="auto">
              <a:xfrm>
                <a:off x="474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5" name="Freeform 458"/>
              <p:cNvSpPr>
                <a:spLocks/>
              </p:cNvSpPr>
              <p:nvPr/>
            </p:nvSpPr>
            <p:spPr bwMode="auto">
              <a:xfrm>
                <a:off x="474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6" name="Freeform 459"/>
              <p:cNvSpPr>
                <a:spLocks/>
              </p:cNvSpPr>
              <p:nvPr/>
            </p:nvSpPr>
            <p:spPr bwMode="auto">
              <a:xfrm>
                <a:off x="475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7" name="Freeform 460"/>
              <p:cNvSpPr>
                <a:spLocks/>
              </p:cNvSpPr>
              <p:nvPr/>
            </p:nvSpPr>
            <p:spPr bwMode="auto">
              <a:xfrm>
                <a:off x="476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8" name="Freeform 461"/>
              <p:cNvSpPr>
                <a:spLocks/>
              </p:cNvSpPr>
              <p:nvPr/>
            </p:nvSpPr>
            <p:spPr bwMode="auto">
              <a:xfrm>
                <a:off x="476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09" name="Freeform 462"/>
              <p:cNvSpPr>
                <a:spLocks/>
              </p:cNvSpPr>
              <p:nvPr/>
            </p:nvSpPr>
            <p:spPr bwMode="auto">
              <a:xfrm>
                <a:off x="477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0" name="Freeform 463"/>
              <p:cNvSpPr>
                <a:spLocks/>
              </p:cNvSpPr>
              <p:nvPr/>
            </p:nvSpPr>
            <p:spPr bwMode="auto">
              <a:xfrm>
                <a:off x="478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1" name="Freeform 464"/>
              <p:cNvSpPr>
                <a:spLocks/>
              </p:cNvSpPr>
              <p:nvPr/>
            </p:nvSpPr>
            <p:spPr bwMode="auto">
              <a:xfrm>
                <a:off x="478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2" name="Freeform 465"/>
              <p:cNvSpPr>
                <a:spLocks/>
              </p:cNvSpPr>
              <p:nvPr/>
            </p:nvSpPr>
            <p:spPr bwMode="auto">
              <a:xfrm>
                <a:off x="479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3" name="Freeform 466"/>
              <p:cNvSpPr>
                <a:spLocks/>
              </p:cNvSpPr>
              <p:nvPr/>
            </p:nvSpPr>
            <p:spPr bwMode="auto">
              <a:xfrm>
                <a:off x="479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4" name="Freeform 467"/>
              <p:cNvSpPr>
                <a:spLocks/>
              </p:cNvSpPr>
              <p:nvPr/>
            </p:nvSpPr>
            <p:spPr bwMode="auto">
              <a:xfrm>
                <a:off x="480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5" name="Freeform 468"/>
              <p:cNvSpPr>
                <a:spLocks/>
              </p:cNvSpPr>
              <p:nvPr/>
            </p:nvSpPr>
            <p:spPr bwMode="auto">
              <a:xfrm>
                <a:off x="481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6" name="Freeform 469"/>
              <p:cNvSpPr>
                <a:spLocks/>
              </p:cNvSpPr>
              <p:nvPr/>
            </p:nvSpPr>
            <p:spPr bwMode="auto">
              <a:xfrm>
                <a:off x="482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7" name="Freeform 470"/>
              <p:cNvSpPr>
                <a:spLocks/>
              </p:cNvSpPr>
              <p:nvPr/>
            </p:nvSpPr>
            <p:spPr bwMode="auto">
              <a:xfrm>
                <a:off x="482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8" name="Freeform 471"/>
              <p:cNvSpPr>
                <a:spLocks/>
              </p:cNvSpPr>
              <p:nvPr/>
            </p:nvSpPr>
            <p:spPr bwMode="auto">
              <a:xfrm>
                <a:off x="483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19" name="Freeform 472"/>
              <p:cNvSpPr>
                <a:spLocks/>
              </p:cNvSpPr>
              <p:nvPr/>
            </p:nvSpPr>
            <p:spPr bwMode="auto">
              <a:xfrm>
                <a:off x="484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0" name="Freeform 473"/>
              <p:cNvSpPr>
                <a:spLocks/>
              </p:cNvSpPr>
              <p:nvPr/>
            </p:nvSpPr>
            <p:spPr bwMode="auto">
              <a:xfrm>
                <a:off x="484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1" name="Freeform 474"/>
              <p:cNvSpPr>
                <a:spLocks/>
              </p:cNvSpPr>
              <p:nvPr/>
            </p:nvSpPr>
            <p:spPr bwMode="auto">
              <a:xfrm>
                <a:off x="485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2" name="Freeform 475"/>
              <p:cNvSpPr>
                <a:spLocks/>
              </p:cNvSpPr>
              <p:nvPr/>
            </p:nvSpPr>
            <p:spPr bwMode="auto">
              <a:xfrm>
                <a:off x="486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3" name="Freeform 476"/>
              <p:cNvSpPr>
                <a:spLocks/>
              </p:cNvSpPr>
              <p:nvPr/>
            </p:nvSpPr>
            <p:spPr bwMode="auto">
              <a:xfrm>
                <a:off x="486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4" name="Freeform 477"/>
              <p:cNvSpPr>
                <a:spLocks/>
              </p:cNvSpPr>
              <p:nvPr/>
            </p:nvSpPr>
            <p:spPr bwMode="auto">
              <a:xfrm>
                <a:off x="487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5" name="Freeform 478"/>
              <p:cNvSpPr>
                <a:spLocks/>
              </p:cNvSpPr>
              <p:nvPr/>
            </p:nvSpPr>
            <p:spPr bwMode="auto">
              <a:xfrm>
                <a:off x="488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6" name="Freeform 479"/>
              <p:cNvSpPr>
                <a:spLocks/>
              </p:cNvSpPr>
              <p:nvPr/>
            </p:nvSpPr>
            <p:spPr bwMode="auto">
              <a:xfrm>
                <a:off x="488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7" name="Freeform 480"/>
              <p:cNvSpPr>
                <a:spLocks/>
              </p:cNvSpPr>
              <p:nvPr/>
            </p:nvSpPr>
            <p:spPr bwMode="auto">
              <a:xfrm>
                <a:off x="489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8" name="Freeform 481"/>
              <p:cNvSpPr>
                <a:spLocks/>
              </p:cNvSpPr>
              <p:nvPr/>
            </p:nvSpPr>
            <p:spPr bwMode="auto">
              <a:xfrm>
                <a:off x="489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29" name="Freeform 482"/>
              <p:cNvSpPr>
                <a:spLocks/>
              </p:cNvSpPr>
              <p:nvPr/>
            </p:nvSpPr>
            <p:spPr bwMode="auto">
              <a:xfrm>
                <a:off x="490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630" name="Rectangle 483"/>
              <p:cNvSpPr>
                <a:spLocks noChangeArrowheads="1"/>
              </p:cNvSpPr>
              <p:nvPr/>
            </p:nvSpPr>
            <p:spPr bwMode="auto">
              <a:xfrm>
                <a:off x="4487" y="3111"/>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1" name="Rectangle 484"/>
              <p:cNvSpPr>
                <a:spLocks noChangeArrowheads="1"/>
              </p:cNvSpPr>
              <p:nvPr/>
            </p:nvSpPr>
            <p:spPr bwMode="auto">
              <a:xfrm>
                <a:off x="4581" y="3111"/>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2" name="Rectangle 485"/>
              <p:cNvSpPr>
                <a:spLocks noChangeArrowheads="1"/>
              </p:cNvSpPr>
              <p:nvPr/>
            </p:nvSpPr>
            <p:spPr bwMode="auto">
              <a:xfrm>
                <a:off x="4713" y="3111"/>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3" name="Rectangle 486"/>
              <p:cNvSpPr>
                <a:spLocks noChangeArrowheads="1"/>
              </p:cNvSpPr>
              <p:nvPr/>
            </p:nvSpPr>
            <p:spPr bwMode="auto">
              <a:xfrm>
                <a:off x="4855" y="3111"/>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4" name="Rectangle 487"/>
              <p:cNvSpPr>
                <a:spLocks noChangeArrowheads="1"/>
              </p:cNvSpPr>
              <p:nvPr/>
            </p:nvSpPr>
            <p:spPr bwMode="auto">
              <a:xfrm>
                <a:off x="4882" y="3120"/>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5" name="Rectangle 488"/>
              <p:cNvSpPr>
                <a:spLocks noChangeArrowheads="1"/>
              </p:cNvSpPr>
              <p:nvPr/>
            </p:nvSpPr>
            <p:spPr bwMode="auto">
              <a:xfrm>
                <a:off x="4885" y="3131"/>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6" name="Rectangle 489"/>
              <p:cNvSpPr>
                <a:spLocks noChangeArrowheads="1"/>
              </p:cNvSpPr>
              <p:nvPr/>
            </p:nvSpPr>
            <p:spPr bwMode="auto">
              <a:xfrm rot="10800000" flipH="1">
                <a:off x="4863" y="3121"/>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637" name="Rectangle 490"/>
              <p:cNvSpPr>
                <a:spLocks noChangeArrowheads="1"/>
              </p:cNvSpPr>
              <p:nvPr/>
            </p:nvSpPr>
            <p:spPr bwMode="auto">
              <a:xfrm rot="10800000" flipH="1">
                <a:off x="4863" y="3142"/>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638" name="Rectangle 491"/>
              <p:cNvSpPr>
                <a:spLocks noChangeArrowheads="1"/>
              </p:cNvSpPr>
              <p:nvPr/>
            </p:nvSpPr>
            <p:spPr bwMode="auto">
              <a:xfrm>
                <a:off x="4624" y="3122"/>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39" name="Rectangle 492"/>
              <p:cNvSpPr>
                <a:spLocks noChangeArrowheads="1"/>
              </p:cNvSpPr>
              <p:nvPr/>
            </p:nvSpPr>
            <p:spPr bwMode="auto">
              <a:xfrm>
                <a:off x="4624" y="3134"/>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40" name="Freeform 493"/>
              <p:cNvSpPr>
                <a:spLocks/>
              </p:cNvSpPr>
              <p:nvPr/>
            </p:nvSpPr>
            <p:spPr bwMode="auto">
              <a:xfrm>
                <a:off x="4583" y="3127"/>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641" name="Rectangle 494"/>
              <p:cNvSpPr>
                <a:spLocks noChangeArrowheads="1"/>
              </p:cNvSpPr>
              <p:nvPr/>
            </p:nvSpPr>
            <p:spPr bwMode="auto">
              <a:xfrm rot="10800000" flipH="1">
                <a:off x="4586" y="3121"/>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642" name="Rectangle 495"/>
              <p:cNvSpPr>
                <a:spLocks noChangeArrowheads="1"/>
              </p:cNvSpPr>
              <p:nvPr/>
            </p:nvSpPr>
            <p:spPr bwMode="auto">
              <a:xfrm>
                <a:off x="4683" y="3158"/>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43" name="Freeform 496"/>
              <p:cNvSpPr>
                <a:spLocks/>
              </p:cNvSpPr>
              <p:nvPr/>
            </p:nvSpPr>
            <p:spPr bwMode="auto">
              <a:xfrm>
                <a:off x="4489"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4" name="Freeform 497"/>
              <p:cNvSpPr>
                <a:spLocks/>
              </p:cNvSpPr>
              <p:nvPr/>
            </p:nvSpPr>
            <p:spPr bwMode="auto">
              <a:xfrm>
                <a:off x="4494"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5" name="Freeform 498"/>
              <p:cNvSpPr>
                <a:spLocks/>
              </p:cNvSpPr>
              <p:nvPr/>
            </p:nvSpPr>
            <p:spPr bwMode="auto">
              <a:xfrm>
                <a:off x="4499"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6" name="Freeform 499"/>
              <p:cNvSpPr>
                <a:spLocks/>
              </p:cNvSpPr>
              <p:nvPr/>
            </p:nvSpPr>
            <p:spPr bwMode="auto">
              <a:xfrm>
                <a:off x="4503"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7" name="Freeform 500"/>
              <p:cNvSpPr>
                <a:spLocks/>
              </p:cNvSpPr>
              <p:nvPr/>
            </p:nvSpPr>
            <p:spPr bwMode="auto">
              <a:xfrm>
                <a:off x="4509"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8" name="Freeform 501"/>
              <p:cNvSpPr>
                <a:spLocks/>
              </p:cNvSpPr>
              <p:nvPr/>
            </p:nvSpPr>
            <p:spPr bwMode="auto">
              <a:xfrm>
                <a:off x="4514"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49" name="Freeform 502"/>
              <p:cNvSpPr>
                <a:spLocks/>
              </p:cNvSpPr>
              <p:nvPr/>
            </p:nvSpPr>
            <p:spPr bwMode="auto">
              <a:xfrm>
                <a:off x="4518"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0" name="Freeform 503"/>
              <p:cNvSpPr>
                <a:spLocks/>
              </p:cNvSpPr>
              <p:nvPr/>
            </p:nvSpPr>
            <p:spPr bwMode="auto">
              <a:xfrm>
                <a:off x="4523"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1" name="Freeform 504"/>
              <p:cNvSpPr>
                <a:spLocks/>
              </p:cNvSpPr>
              <p:nvPr/>
            </p:nvSpPr>
            <p:spPr bwMode="auto">
              <a:xfrm>
                <a:off x="4528"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2" name="Freeform 505"/>
              <p:cNvSpPr>
                <a:spLocks/>
              </p:cNvSpPr>
              <p:nvPr/>
            </p:nvSpPr>
            <p:spPr bwMode="auto">
              <a:xfrm>
                <a:off x="4534"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3" name="Freeform 506"/>
              <p:cNvSpPr>
                <a:spLocks/>
              </p:cNvSpPr>
              <p:nvPr/>
            </p:nvSpPr>
            <p:spPr bwMode="auto">
              <a:xfrm>
                <a:off x="4538"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4" name="Freeform 507"/>
              <p:cNvSpPr>
                <a:spLocks/>
              </p:cNvSpPr>
              <p:nvPr/>
            </p:nvSpPr>
            <p:spPr bwMode="auto">
              <a:xfrm>
                <a:off x="4542"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5" name="Freeform 508"/>
              <p:cNvSpPr>
                <a:spLocks/>
              </p:cNvSpPr>
              <p:nvPr/>
            </p:nvSpPr>
            <p:spPr bwMode="auto">
              <a:xfrm>
                <a:off x="4549"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6" name="Freeform 509"/>
              <p:cNvSpPr>
                <a:spLocks/>
              </p:cNvSpPr>
              <p:nvPr/>
            </p:nvSpPr>
            <p:spPr bwMode="auto">
              <a:xfrm>
                <a:off x="4553"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7" name="Freeform 510"/>
              <p:cNvSpPr>
                <a:spLocks/>
              </p:cNvSpPr>
              <p:nvPr/>
            </p:nvSpPr>
            <p:spPr bwMode="auto">
              <a:xfrm>
                <a:off x="4558"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8" name="Freeform 511"/>
              <p:cNvSpPr>
                <a:spLocks/>
              </p:cNvSpPr>
              <p:nvPr/>
            </p:nvSpPr>
            <p:spPr bwMode="auto">
              <a:xfrm>
                <a:off x="4562"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659" name="Freeform 512"/>
              <p:cNvSpPr>
                <a:spLocks/>
              </p:cNvSpPr>
              <p:nvPr/>
            </p:nvSpPr>
            <p:spPr bwMode="auto">
              <a:xfrm>
                <a:off x="4482" y="3146"/>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660" name="Rectangle 513"/>
              <p:cNvSpPr>
                <a:spLocks noChangeArrowheads="1"/>
              </p:cNvSpPr>
              <p:nvPr/>
            </p:nvSpPr>
            <p:spPr bwMode="auto">
              <a:xfrm>
                <a:off x="4340" y="3322"/>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61" name="Freeform 514"/>
              <p:cNvSpPr>
                <a:spLocks/>
              </p:cNvSpPr>
              <p:nvPr/>
            </p:nvSpPr>
            <p:spPr bwMode="auto">
              <a:xfrm>
                <a:off x="4332" y="3229"/>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662" name="Freeform 515"/>
              <p:cNvSpPr>
                <a:spLocks/>
              </p:cNvSpPr>
              <p:nvPr/>
            </p:nvSpPr>
            <p:spPr bwMode="auto">
              <a:xfrm>
                <a:off x="4352" y="3240"/>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663" name="Freeform 516"/>
              <p:cNvSpPr>
                <a:spLocks/>
              </p:cNvSpPr>
              <p:nvPr/>
            </p:nvSpPr>
            <p:spPr bwMode="auto">
              <a:xfrm>
                <a:off x="4410" y="3238"/>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664" name="Freeform 517"/>
              <p:cNvSpPr>
                <a:spLocks/>
              </p:cNvSpPr>
              <p:nvPr/>
            </p:nvSpPr>
            <p:spPr bwMode="auto">
              <a:xfrm>
                <a:off x="4465" y="3238"/>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665" name="Freeform 518"/>
              <p:cNvSpPr>
                <a:spLocks/>
              </p:cNvSpPr>
              <p:nvPr/>
            </p:nvSpPr>
            <p:spPr bwMode="auto">
              <a:xfrm>
                <a:off x="4578" y="3238"/>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666" name="Freeform 519"/>
              <p:cNvSpPr>
                <a:spLocks/>
              </p:cNvSpPr>
              <p:nvPr/>
            </p:nvSpPr>
            <p:spPr bwMode="auto">
              <a:xfrm>
                <a:off x="4679" y="3238"/>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667" name="Freeform 520"/>
              <p:cNvSpPr>
                <a:spLocks/>
              </p:cNvSpPr>
              <p:nvPr/>
            </p:nvSpPr>
            <p:spPr bwMode="auto">
              <a:xfrm>
                <a:off x="4784" y="3238"/>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668" name="Freeform 521"/>
              <p:cNvSpPr>
                <a:spLocks/>
              </p:cNvSpPr>
              <p:nvPr/>
            </p:nvSpPr>
            <p:spPr bwMode="auto">
              <a:xfrm>
                <a:off x="4879" y="3246"/>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669" name="Line 522"/>
              <p:cNvSpPr>
                <a:spLocks noChangeShapeType="1"/>
              </p:cNvSpPr>
              <p:nvPr/>
            </p:nvSpPr>
            <p:spPr bwMode="auto">
              <a:xfrm>
                <a:off x="4438" y="3262"/>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0" name="Line 523"/>
              <p:cNvSpPr>
                <a:spLocks noChangeShapeType="1"/>
              </p:cNvSpPr>
              <p:nvPr/>
            </p:nvSpPr>
            <p:spPr bwMode="auto">
              <a:xfrm>
                <a:off x="4449" y="3272"/>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1" name="Line 524"/>
              <p:cNvSpPr>
                <a:spLocks noChangeShapeType="1"/>
              </p:cNvSpPr>
              <p:nvPr/>
            </p:nvSpPr>
            <p:spPr bwMode="auto">
              <a:xfrm>
                <a:off x="4453" y="3281"/>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2" name="Line 525"/>
              <p:cNvSpPr>
                <a:spLocks noChangeShapeType="1"/>
              </p:cNvSpPr>
              <p:nvPr/>
            </p:nvSpPr>
            <p:spPr bwMode="auto">
              <a:xfrm>
                <a:off x="4459" y="3292"/>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3" name="Line 526"/>
              <p:cNvSpPr>
                <a:spLocks noChangeShapeType="1"/>
              </p:cNvSpPr>
              <p:nvPr/>
            </p:nvSpPr>
            <p:spPr bwMode="auto">
              <a:xfrm>
                <a:off x="4399" y="3266"/>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4" name="Line 527"/>
              <p:cNvSpPr>
                <a:spLocks noChangeShapeType="1"/>
              </p:cNvSpPr>
              <p:nvPr/>
            </p:nvSpPr>
            <p:spPr bwMode="auto">
              <a:xfrm>
                <a:off x="4395" y="3276"/>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5" name="Line 528"/>
              <p:cNvSpPr>
                <a:spLocks noChangeShapeType="1"/>
              </p:cNvSpPr>
              <p:nvPr/>
            </p:nvSpPr>
            <p:spPr bwMode="auto">
              <a:xfrm>
                <a:off x="4388" y="3286"/>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6" name="Line 529"/>
              <p:cNvSpPr>
                <a:spLocks noChangeShapeType="1"/>
              </p:cNvSpPr>
              <p:nvPr/>
            </p:nvSpPr>
            <p:spPr bwMode="auto">
              <a:xfrm>
                <a:off x="4502" y="3292"/>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7" name="Line 530"/>
              <p:cNvSpPr>
                <a:spLocks noChangeShapeType="1"/>
              </p:cNvSpPr>
              <p:nvPr/>
            </p:nvSpPr>
            <p:spPr bwMode="auto">
              <a:xfrm>
                <a:off x="4729" y="3260"/>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8" name="Line 531"/>
              <p:cNvSpPr>
                <a:spLocks noChangeShapeType="1"/>
              </p:cNvSpPr>
              <p:nvPr/>
            </p:nvSpPr>
            <p:spPr bwMode="auto">
              <a:xfrm>
                <a:off x="4738" y="3272"/>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79" name="Line 532"/>
              <p:cNvSpPr>
                <a:spLocks noChangeShapeType="1"/>
              </p:cNvSpPr>
              <p:nvPr/>
            </p:nvSpPr>
            <p:spPr bwMode="auto">
              <a:xfrm>
                <a:off x="4717" y="3282"/>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0" name="Line 533"/>
              <p:cNvSpPr>
                <a:spLocks noChangeShapeType="1"/>
              </p:cNvSpPr>
              <p:nvPr/>
            </p:nvSpPr>
            <p:spPr bwMode="auto">
              <a:xfrm>
                <a:off x="4673" y="3292"/>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1" name="Line 534"/>
              <p:cNvSpPr>
                <a:spLocks noChangeShapeType="1"/>
              </p:cNvSpPr>
              <p:nvPr/>
            </p:nvSpPr>
            <p:spPr bwMode="auto">
              <a:xfrm>
                <a:off x="4709" y="3292"/>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2" name="Line 535"/>
              <p:cNvSpPr>
                <a:spLocks noChangeShapeType="1"/>
              </p:cNvSpPr>
              <p:nvPr/>
            </p:nvSpPr>
            <p:spPr bwMode="auto">
              <a:xfrm>
                <a:off x="4784" y="3266"/>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3" name="Line 536"/>
              <p:cNvSpPr>
                <a:spLocks noChangeShapeType="1"/>
              </p:cNvSpPr>
              <p:nvPr/>
            </p:nvSpPr>
            <p:spPr bwMode="auto">
              <a:xfrm>
                <a:off x="4794" y="3279"/>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4" name="Line 537"/>
              <p:cNvSpPr>
                <a:spLocks noChangeShapeType="1"/>
              </p:cNvSpPr>
              <p:nvPr/>
            </p:nvSpPr>
            <p:spPr bwMode="auto">
              <a:xfrm>
                <a:off x="4795" y="3293"/>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5" name="Line 538"/>
              <p:cNvSpPr>
                <a:spLocks noChangeShapeType="1"/>
              </p:cNvSpPr>
              <p:nvPr/>
            </p:nvSpPr>
            <p:spPr bwMode="auto">
              <a:xfrm>
                <a:off x="4887" y="3266"/>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6" name="Line 539"/>
              <p:cNvSpPr>
                <a:spLocks noChangeShapeType="1"/>
              </p:cNvSpPr>
              <p:nvPr/>
            </p:nvSpPr>
            <p:spPr bwMode="auto">
              <a:xfrm>
                <a:off x="4881" y="3277"/>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7" name="Line 540"/>
              <p:cNvSpPr>
                <a:spLocks noChangeShapeType="1"/>
              </p:cNvSpPr>
              <p:nvPr/>
            </p:nvSpPr>
            <p:spPr bwMode="auto">
              <a:xfrm>
                <a:off x="4887" y="3286"/>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8" name="Line 541"/>
              <p:cNvSpPr>
                <a:spLocks noChangeShapeType="1"/>
              </p:cNvSpPr>
              <p:nvPr/>
            </p:nvSpPr>
            <p:spPr bwMode="auto">
              <a:xfrm>
                <a:off x="4885" y="3295"/>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89" name="Line 542"/>
              <p:cNvSpPr>
                <a:spLocks noChangeShapeType="1"/>
              </p:cNvSpPr>
              <p:nvPr/>
            </p:nvSpPr>
            <p:spPr bwMode="auto">
              <a:xfrm>
                <a:off x="4953" y="3278"/>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90" name="Line 543"/>
              <p:cNvSpPr>
                <a:spLocks noChangeShapeType="1"/>
              </p:cNvSpPr>
              <p:nvPr/>
            </p:nvSpPr>
            <p:spPr bwMode="auto">
              <a:xfrm>
                <a:off x="4960" y="3291"/>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691" name="Freeform 544"/>
              <p:cNvSpPr>
                <a:spLocks/>
              </p:cNvSpPr>
              <p:nvPr/>
            </p:nvSpPr>
            <p:spPr bwMode="auto">
              <a:xfrm>
                <a:off x="4542" y="3035"/>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692" name="Rectangle 545"/>
              <p:cNvSpPr>
                <a:spLocks noChangeArrowheads="1"/>
              </p:cNvSpPr>
              <p:nvPr/>
            </p:nvSpPr>
            <p:spPr bwMode="auto">
              <a:xfrm>
                <a:off x="4550" y="3065"/>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693" name="Freeform 546"/>
              <p:cNvSpPr>
                <a:spLocks/>
              </p:cNvSpPr>
              <p:nvPr/>
            </p:nvSpPr>
            <p:spPr bwMode="auto">
              <a:xfrm>
                <a:off x="4613" y="3013"/>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694" name="AutoShape 547"/>
              <p:cNvSpPr>
                <a:spLocks noChangeArrowheads="1"/>
              </p:cNvSpPr>
              <p:nvPr/>
            </p:nvSpPr>
            <p:spPr bwMode="auto">
              <a:xfrm>
                <a:off x="4512" y="2730"/>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695" name="AutoShape 548"/>
              <p:cNvSpPr>
                <a:spLocks noChangeArrowheads="1"/>
              </p:cNvSpPr>
              <p:nvPr/>
            </p:nvSpPr>
            <p:spPr bwMode="auto">
              <a:xfrm>
                <a:off x="4554" y="2762"/>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696" name="AutoShape 549"/>
              <p:cNvSpPr>
                <a:spLocks noChangeArrowheads="1"/>
              </p:cNvSpPr>
              <p:nvPr/>
            </p:nvSpPr>
            <p:spPr bwMode="auto">
              <a:xfrm>
                <a:off x="4570" y="2775"/>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697" name="Rectangle 550"/>
              <p:cNvSpPr>
                <a:spLocks noChangeArrowheads="1"/>
              </p:cNvSpPr>
              <p:nvPr/>
            </p:nvSpPr>
            <p:spPr bwMode="auto">
              <a:xfrm rot="10800000" flipH="1">
                <a:off x="4833" y="3009"/>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sp>
        <p:nvSpPr>
          <p:cNvPr id="40967" name="Line 553"/>
          <p:cNvSpPr>
            <a:spLocks noChangeShapeType="1"/>
          </p:cNvSpPr>
          <p:nvPr/>
        </p:nvSpPr>
        <p:spPr bwMode="auto">
          <a:xfrm flipH="1">
            <a:off x="2692400" y="5351463"/>
            <a:ext cx="1466850" cy="0"/>
          </a:xfrm>
          <a:prstGeom prst="line">
            <a:avLst/>
          </a:prstGeom>
          <a:noFill/>
          <a:ln w="12700">
            <a:solidFill>
              <a:schemeClr val="tx1"/>
            </a:solidFill>
            <a:round/>
            <a:headEnd type="none" w="sm" len="sm"/>
            <a:tailEnd type="none" w="sm" len="sm"/>
          </a:ln>
        </p:spPr>
        <p:txBody>
          <a:bodyPr wrap="none" anchor="ctr"/>
          <a:lstStyle/>
          <a:p>
            <a:endParaRPr lang="en-US"/>
          </a:p>
        </p:txBody>
      </p:sp>
      <p:pic>
        <p:nvPicPr>
          <p:cNvPr id="40968" name="Picture 554"/>
          <p:cNvPicPr>
            <a:picLocks noChangeArrowheads="1"/>
          </p:cNvPicPr>
          <p:nvPr/>
        </p:nvPicPr>
        <p:blipFill>
          <a:blip r:embed="rId3" cstate="print"/>
          <a:srcRect/>
          <a:stretch>
            <a:fillRect/>
          </a:stretch>
        </p:blipFill>
        <p:spPr bwMode="auto">
          <a:xfrm>
            <a:off x="3919538" y="5233988"/>
            <a:ext cx="830262" cy="438150"/>
          </a:xfrm>
          <a:prstGeom prst="rect">
            <a:avLst/>
          </a:prstGeom>
          <a:noFill/>
          <a:ln w="9525">
            <a:noFill/>
            <a:miter lim="800000"/>
            <a:headEnd/>
            <a:tailEnd/>
          </a:ln>
        </p:spPr>
      </p:pic>
      <p:grpSp>
        <p:nvGrpSpPr>
          <p:cNvPr id="40969" name="Group 75"/>
          <p:cNvGrpSpPr>
            <a:grpSpLocks/>
          </p:cNvGrpSpPr>
          <p:nvPr/>
        </p:nvGrpSpPr>
        <p:grpSpPr bwMode="auto">
          <a:xfrm>
            <a:off x="1447800" y="4762500"/>
            <a:ext cx="1592263" cy="1409700"/>
            <a:chOff x="1452" y="2538"/>
            <a:chExt cx="1002" cy="888"/>
          </a:xfrm>
        </p:grpSpPr>
        <p:grpSp>
          <p:nvGrpSpPr>
            <p:cNvPr id="41015" name="Group 690"/>
            <p:cNvGrpSpPr>
              <a:grpSpLocks/>
            </p:cNvGrpSpPr>
            <p:nvPr/>
          </p:nvGrpSpPr>
          <p:grpSpPr bwMode="auto">
            <a:xfrm>
              <a:off x="1452" y="2538"/>
              <a:ext cx="714" cy="600"/>
              <a:chOff x="1452" y="2538"/>
              <a:chExt cx="714" cy="600"/>
            </a:xfrm>
          </p:grpSpPr>
          <p:sp>
            <p:nvSpPr>
              <p:cNvPr id="41424" name="Rectangle 555"/>
              <p:cNvSpPr>
                <a:spLocks noChangeArrowheads="1"/>
              </p:cNvSpPr>
              <p:nvPr/>
            </p:nvSpPr>
            <p:spPr bwMode="auto">
              <a:xfrm>
                <a:off x="1596" y="2908"/>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25" name="Freeform 556"/>
              <p:cNvSpPr>
                <a:spLocks/>
              </p:cNvSpPr>
              <p:nvPr/>
            </p:nvSpPr>
            <p:spPr bwMode="auto">
              <a:xfrm>
                <a:off x="1591" y="2856"/>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426" name="Line 557"/>
              <p:cNvSpPr>
                <a:spLocks noChangeShapeType="1"/>
              </p:cNvSpPr>
              <p:nvPr/>
            </p:nvSpPr>
            <p:spPr bwMode="auto">
              <a:xfrm>
                <a:off x="1598" y="2893"/>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27" name="Freeform 558"/>
              <p:cNvSpPr>
                <a:spLocks/>
              </p:cNvSpPr>
              <p:nvPr/>
            </p:nvSpPr>
            <p:spPr bwMode="auto">
              <a:xfrm>
                <a:off x="1608"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28" name="Freeform 559"/>
              <p:cNvSpPr>
                <a:spLocks/>
              </p:cNvSpPr>
              <p:nvPr/>
            </p:nvSpPr>
            <p:spPr bwMode="auto">
              <a:xfrm>
                <a:off x="161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29" name="Freeform 560"/>
              <p:cNvSpPr>
                <a:spLocks/>
              </p:cNvSpPr>
              <p:nvPr/>
            </p:nvSpPr>
            <p:spPr bwMode="auto">
              <a:xfrm>
                <a:off x="1620"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0" name="Freeform 561"/>
              <p:cNvSpPr>
                <a:spLocks/>
              </p:cNvSpPr>
              <p:nvPr/>
            </p:nvSpPr>
            <p:spPr bwMode="auto">
              <a:xfrm>
                <a:off x="1627"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1" name="Freeform 562"/>
              <p:cNvSpPr>
                <a:spLocks/>
              </p:cNvSpPr>
              <p:nvPr/>
            </p:nvSpPr>
            <p:spPr bwMode="auto">
              <a:xfrm>
                <a:off x="163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2" name="Freeform 563"/>
              <p:cNvSpPr>
                <a:spLocks/>
              </p:cNvSpPr>
              <p:nvPr/>
            </p:nvSpPr>
            <p:spPr bwMode="auto">
              <a:xfrm>
                <a:off x="1640"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3" name="Freeform 564"/>
              <p:cNvSpPr>
                <a:spLocks/>
              </p:cNvSpPr>
              <p:nvPr/>
            </p:nvSpPr>
            <p:spPr bwMode="auto">
              <a:xfrm>
                <a:off x="1646"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4" name="Freeform 565"/>
              <p:cNvSpPr>
                <a:spLocks/>
              </p:cNvSpPr>
              <p:nvPr/>
            </p:nvSpPr>
            <p:spPr bwMode="auto">
              <a:xfrm>
                <a:off x="1653"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5" name="Freeform 566"/>
              <p:cNvSpPr>
                <a:spLocks/>
              </p:cNvSpPr>
              <p:nvPr/>
            </p:nvSpPr>
            <p:spPr bwMode="auto">
              <a:xfrm>
                <a:off x="1660"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6" name="Freeform 567"/>
              <p:cNvSpPr>
                <a:spLocks/>
              </p:cNvSpPr>
              <p:nvPr/>
            </p:nvSpPr>
            <p:spPr bwMode="auto">
              <a:xfrm>
                <a:off x="1666"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7" name="Freeform 568"/>
              <p:cNvSpPr>
                <a:spLocks/>
              </p:cNvSpPr>
              <p:nvPr/>
            </p:nvSpPr>
            <p:spPr bwMode="auto">
              <a:xfrm>
                <a:off x="1673"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8" name="Freeform 569"/>
              <p:cNvSpPr>
                <a:spLocks/>
              </p:cNvSpPr>
              <p:nvPr/>
            </p:nvSpPr>
            <p:spPr bwMode="auto">
              <a:xfrm>
                <a:off x="1679"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39" name="Freeform 570"/>
              <p:cNvSpPr>
                <a:spLocks/>
              </p:cNvSpPr>
              <p:nvPr/>
            </p:nvSpPr>
            <p:spPr bwMode="auto">
              <a:xfrm>
                <a:off x="1686"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40" name="Freeform 571"/>
              <p:cNvSpPr>
                <a:spLocks/>
              </p:cNvSpPr>
              <p:nvPr/>
            </p:nvSpPr>
            <p:spPr bwMode="auto">
              <a:xfrm>
                <a:off x="1691"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41" name="Freeform 572"/>
              <p:cNvSpPr>
                <a:spLocks/>
              </p:cNvSpPr>
              <p:nvPr/>
            </p:nvSpPr>
            <p:spPr bwMode="auto">
              <a:xfrm>
                <a:off x="1698"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42" name="Freeform 573"/>
              <p:cNvSpPr>
                <a:spLocks/>
              </p:cNvSpPr>
              <p:nvPr/>
            </p:nvSpPr>
            <p:spPr bwMode="auto">
              <a:xfrm>
                <a:off x="1704" y="3011"/>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443" name="Freeform 574"/>
              <p:cNvSpPr>
                <a:spLocks/>
              </p:cNvSpPr>
              <p:nvPr/>
            </p:nvSpPr>
            <p:spPr bwMode="auto">
              <a:xfrm>
                <a:off x="171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4" name="Freeform 575"/>
              <p:cNvSpPr>
                <a:spLocks/>
              </p:cNvSpPr>
              <p:nvPr/>
            </p:nvSpPr>
            <p:spPr bwMode="auto">
              <a:xfrm>
                <a:off x="171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5" name="Freeform 576"/>
              <p:cNvSpPr>
                <a:spLocks/>
              </p:cNvSpPr>
              <p:nvPr/>
            </p:nvSpPr>
            <p:spPr bwMode="auto">
              <a:xfrm>
                <a:off x="172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6" name="Freeform 577"/>
              <p:cNvSpPr>
                <a:spLocks/>
              </p:cNvSpPr>
              <p:nvPr/>
            </p:nvSpPr>
            <p:spPr bwMode="auto">
              <a:xfrm>
                <a:off x="173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7" name="Freeform 578"/>
              <p:cNvSpPr>
                <a:spLocks/>
              </p:cNvSpPr>
              <p:nvPr/>
            </p:nvSpPr>
            <p:spPr bwMode="auto">
              <a:xfrm>
                <a:off x="173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8" name="Freeform 579"/>
              <p:cNvSpPr>
                <a:spLocks/>
              </p:cNvSpPr>
              <p:nvPr/>
            </p:nvSpPr>
            <p:spPr bwMode="auto">
              <a:xfrm>
                <a:off x="174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49" name="Freeform 580"/>
              <p:cNvSpPr>
                <a:spLocks/>
              </p:cNvSpPr>
              <p:nvPr/>
            </p:nvSpPr>
            <p:spPr bwMode="auto">
              <a:xfrm>
                <a:off x="175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0" name="Freeform 581"/>
              <p:cNvSpPr>
                <a:spLocks/>
              </p:cNvSpPr>
              <p:nvPr/>
            </p:nvSpPr>
            <p:spPr bwMode="auto">
              <a:xfrm>
                <a:off x="175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1" name="Freeform 582"/>
              <p:cNvSpPr>
                <a:spLocks/>
              </p:cNvSpPr>
              <p:nvPr/>
            </p:nvSpPr>
            <p:spPr bwMode="auto">
              <a:xfrm>
                <a:off x="176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2" name="Freeform 583"/>
              <p:cNvSpPr>
                <a:spLocks/>
              </p:cNvSpPr>
              <p:nvPr/>
            </p:nvSpPr>
            <p:spPr bwMode="auto">
              <a:xfrm>
                <a:off x="177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3" name="Freeform 584"/>
              <p:cNvSpPr>
                <a:spLocks/>
              </p:cNvSpPr>
              <p:nvPr/>
            </p:nvSpPr>
            <p:spPr bwMode="auto">
              <a:xfrm>
                <a:off x="177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4" name="Freeform 585"/>
              <p:cNvSpPr>
                <a:spLocks/>
              </p:cNvSpPr>
              <p:nvPr/>
            </p:nvSpPr>
            <p:spPr bwMode="auto">
              <a:xfrm>
                <a:off x="178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5" name="Freeform 586"/>
              <p:cNvSpPr>
                <a:spLocks/>
              </p:cNvSpPr>
              <p:nvPr/>
            </p:nvSpPr>
            <p:spPr bwMode="auto">
              <a:xfrm>
                <a:off x="179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6" name="Freeform 587"/>
              <p:cNvSpPr>
                <a:spLocks/>
              </p:cNvSpPr>
              <p:nvPr/>
            </p:nvSpPr>
            <p:spPr bwMode="auto">
              <a:xfrm>
                <a:off x="179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7" name="Freeform 588"/>
              <p:cNvSpPr>
                <a:spLocks/>
              </p:cNvSpPr>
              <p:nvPr/>
            </p:nvSpPr>
            <p:spPr bwMode="auto">
              <a:xfrm>
                <a:off x="180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8" name="Freeform 589"/>
              <p:cNvSpPr>
                <a:spLocks/>
              </p:cNvSpPr>
              <p:nvPr/>
            </p:nvSpPr>
            <p:spPr bwMode="auto">
              <a:xfrm>
                <a:off x="181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59" name="Freeform 590"/>
              <p:cNvSpPr>
                <a:spLocks/>
              </p:cNvSpPr>
              <p:nvPr/>
            </p:nvSpPr>
            <p:spPr bwMode="auto">
              <a:xfrm>
                <a:off x="182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0" name="Freeform 591"/>
              <p:cNvSpPr>
                <a:spLocks/>
              </p:cNvSpPr>
              <p:nvPr/>
            </p:nvSpPr>
            <p:spPr bwMode="auto">
              <a:xfrm>
                <a:off x="182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1" name="Freeform 592"/>
              <p:cNvSpPr>
                <a:spLocks/>
              </p:cNvSpPr>
              <p:nvPr/>
            </p:nvSpPr>
            <p:spPr bwMode="auto">
              <a:xfrm>
                <a:off x="183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2" name="Freeform 593"/>
              <p:cNvSpPr>
                <a:spLocks/>
              </p:cNvSpPr>
              <p:nvPr/>
            </p:nvSpPr>
            <p:spPr bwMode="auto">
              <a:xfrm>
                <a:off x="184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3" name="Freeform 594"/>
              <p:cNvSpPr>
                <a:spLocks/>
              </p:cNvSpPr>
              <p:nvPr/>
            </p:nvSpPr>
            <p:spPr bwMode="auto">
              <a:xfrm>
                <a:off x="184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4" name="Freeform 595"/>
              <p:cNvSpPr>
                <a:spLocks/>
              </p:cNvSpPr>
              <p:nvPr/>
            </p:nvSpPr>
            <p:spPr bwMode="auto">
              <a:xfrm>
                <a:off x="185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5" name="Freeform 596"/>
              <p:cNvSpPr>
                <a:spLocks/>
              </p:cNvSpPr>
              <p:nvPr/>
            </p:nvSpPr>
            <p:spPr bwMode="auto">
              <a:xfrm>
                <a:off x="186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6" name="Freeform 597"/>
              <p:cNvSpPr>
                <a:spLocks/>
              </p:cNvSpPr>
              <p:nvPr/>
            </p:nvSpPr>
            <p:spPr bwMode="auto">
              <a:xfrm>
                <a:off x="186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7" name="Freeform 598"/>
              <p:cNvSpPr>
                <a:spLocks/>
              </p:cNvSpPr>
              <p:nvPr/>
            </p:nvSpPr>
            <p:spPr bwMode="auto">
              <a:xfrm>
                <a:off x="1875"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8" name="Freeform 599"/>
              <p:cNvSpPr>
                <a:spLocks/>
              </p:cNvSpPr>
              <p:nvPr/>
            </p:nvSpPr>
            <p:spPr bwMode="auto">
              <a:xfrm>
                <a:off x="188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69" name="Freeform 600"/>
              <p:cNvSpPr>
                <a:spLocks/>
              </p:cNvSpPr>
              <p:nvPr/>
            </p:nvSpPr>
            <p:spPr bwMode="auto">
              <a:xfrm>
                <a:off x="188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0" name="Freeform 601"/>
              <p:cNvSpPr>
                <a:spLocks/>
              </p:cNvSpPr>
              <p:nvPr/>
            </p:nvSpPr>
            <p:spPr bwMode="auto">
              <a:xfrm>
                <a:off x="189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1" name="Freeform 602"/>
              <p:cNvSpPr>
                <a:spLocks/>
              </p:cNvSpPr>
              <p:nvPr/>
            </p:nvSpPr>
            <p:spPr bwMode="auto">
              <a:xfrm>
                <a:off x="190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2" name="Freeform 603"/>
              <p:cNvSpPr>
                <a:spLocks/>
              </p:cNvSpPr>
              <p:nvPr/>
            </p:nvSpPr>
            <p:spPr bwMode="auto">
              <a:xfrm>
                <a:off x="190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3" name="Freeform 604"/>
              <p:cNvSpPr>
                <a:spLocks/>
              </p:cNvSpPr>
              <p:nvPr/>
            </p:nvSpPr>
            <p:spPr bwMode="auto">
              <a:xfrm>
                <a:off x="1912"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4" name="Freeform 605"/>
              <p:cNvSpPr>
                <a:spLocks/>
              </p:cNvSpPr>
              <p:nvPr/>
            </p:nvSpPr>
            <p:spPr bwMode="auto">
              <a:xfrm>
                <a:off x="191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5" name="Freeform 606"/>
              <p:cNvSpPr>
                <a:spLocks/>
              </p:cNvSpPr>
              <p:nvPr/>
            </p:nvSpPr>
            <p:spPr bwMode="auto">
              <a:xfrm>
                <a:off x="1928"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6" name="Freeform 607"/>
              <p:cNvSpPr>
                <a:spLocks/>
              </p:cNvSpPr>
              <p:nvPr/>
            </p:nvSpPr>
            <p:spPr bwMode="auto">
              <a:xfrm>
                <a:off x="193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7" name="Freeform 608"/>
              <p:cNvSpPr>
                <a:spLocks/>
              </p:cNvSpPr>
              <p:nvPr/>
            </p:nvSpPr>
            <p:spPr bwMode="auto">
              <a:xfrm>
                <a:off x="194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8" name="Freeform 609"/>
              <p:cNvSpPr>
                <a:spLocks/>
              </p:cNvSpPr>
              <p:nvPr/>
            </p:nvSpPr>
            <p:spPr bwMode="auto">
              <a:xfrm>
                <a:off x="194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79" name="Freeform 610"/>
              <p:cNvSpPr>
                <a:spLocks/>
              </p:cNvSpPr>
              <p:nvPr/>
            </p:nvSpPr>
            <p:spPr bwMode="auto">
              <a:xfrm>
                <a:off x="195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0" name="Freeform 611"/>
              <p:cNvSpPr>
                <a:spLocks/>
              </p:cNvSpPr>
              <p:nvPr/>
            </p:nvSpPr>
            <p:spPr bwMode="auto">
              <a:xfrm>
                <a:off x="196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1" name="Freeform 612"/>
              <p:cNvSpPr>
                <a:spLocks/>
              </p:cNvSpPr>
              <p:nvPr/>
            </p:nvSpPr>
            <p:spPr bwMode="auto">
              <a:xfrm>
                <a:off x="196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2" name="Freeform 613"/>
              <p:cNvSpPr>
                <a:spLocks/>
              </p:cNvSpPr>
              <p:nvPr/>
            </p:nvSpPr>
            <p:spPr bwMode="auto">
              <a:xfrm>
                <a:off x="197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3" name="Freeform 614"/>
              <p:cNvSpPr>
                <a:spLocks/>
              </p:cNvSpPr>
              <p:nvPr/>
            </p:nvSpPr>
            <p:spPr bwMode="auto">
              <a:xfrm>
                <a:off x="1981"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4" name="Freeform 615"/>
              <p:cNvSpPr>
                <a:spLocks/>
              </p:cNvSpPr>
              <p:nvPr/>
            </p:nvSpPr>
            <p:spPr bwMode="auto">
              <a:xfrm>
                <a:off x="198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5" name="Freeform 616"/>
              <p:cNvSpPr>
                <a:spLocks/>
              </p:cNvSpPr>
              <p:nvPr/>
            </p:nvSpPr>
            <p:spPr bwMode="auto">
              <a:xfrm>
                <a:off x="1994"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6" name="Freeform 617"/>
              <p:cNvSpPr>
                <a:spLocks/>
              </p:cNvSpPr>
              <p:nvPr/>
            </p:nvSpPr>
            <p:spPr bwMode="auto">
              <a:xfrm>
                <a:off x="2000"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7" name="Freeform 618"/>
              <p:cNvSpPr>
                <a:spLocks/>
              </p:cNvSpPr>
              <p:nvPr/>
            </p:nvSpPr>
            <p:spPr bwMode="auto">
              <a:xfrm>
                <a:off x="2007"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8" name="Freeform 619"/>
              <p:cNvSpPr>
                <a:spLocks/>
              </p:cNvSpPr>
              <p:nvPr/>
            </p:nvSpPr>
            <p:spPr bwMode="auto">
              <a:xfrm>
                <a:off x="2013"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89" name="Freeform 620"/>
              <p:cNvSpPr>
                <a:spLocks/>
              </p:cNvSpPr>
              <p:nvPr/>
            </p:nvSpPr>
            <p:spPr bwMode="auto">
              <a:xfrm>
                <a:off x="2019"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90" name="Freeform 621"/>
              <p:cNvSpPr>
                <a:spLocks/>
              </p:cNvSpPr>
              <p:nvPr/>
            </p:nvSpPr>
            <p:spPr bwMode="auto">
              <a:xfrm>
                <a:off x="2026" y="3010"/>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491" name="Rectangle 622"/>
              <p:cNvSpPr>
                <a:spLocks noChangeArrowheads="1"/>
              </p:cNvSpPr>
              <p:nvPr/>
            </p:nvSpPr>
            <p:spPr bwMode="auto">
              <a:xfrm>
                <a:off x="1607" y="2919"/>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2" name="Rectangle 623"/>
              <p:cNvSpPr>
                <a:spLocks noChangeArrowheads="1"/>
              </p:cNvSpPr>
              <p:nvPr/>
            </p:nvSpPr>
            <p:spPr bwMode="auto">
              <a:xfrm>
                <a:off x="1701" y="2919"/>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3" name="Rectangle 624"/>
              <p:cNvSpPr>
                <a:spLocks noChangeArrowheads="1"/>
              </p:cNvSpPr>
              <p:nvPr/>
            </p:nvSpPr>
            <p:spPr bwMode="auto">
              <a:xfrm>
                <a:off x="1833" y="2919"/>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4" name="Rectangle 625"/>
              <p:cNvSpPr>
                <a:spLocks noChangeArrowheads="1"/>
              </p:cNvSpPr>
              <p:nvPr/>
            </p:nvSpPr>
            <p:spPr bwMode="auto">
              <a:xfrm>
                <a:off x="1975" y="2919"/>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5" name="Rectangle 626"/>
              <p:cNvSpPr>
                <a:spLocks noChangeArrowheads="1"/>
              </p:cNvSpPr>
              <p:nvPr/>
            </p:nvSpPr>
            <p:spPr bwMode="auto">
              <a:xfrm>
                <a:off x="2002" y="2928"/>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6" name="Rectangle 627"/>
              <p:cNvSpPr>
                <a:spLocks noChangeArrowheads="1"/>
              </p:cNvSpPr>
              <p:nvPr/>
            </p:nvSpPr>
            <p:spPr bwMode="auto">
              <a:xfrm>
                <a:off x="2005" y="2939"/>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97" name="Rectangle 628"/>
              <p:cNvSpPr>
                <a:spLocks noChangeArrowheads="1"/>
              </p:cNvSpPr>
              <p:nvPr/>
            </p:nvSpPr>
            <p:spPr bwMode="auto">
              <a:xfrm rot="10800000" flipH="1">
                <a:off x="1983" y="2929"/>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498" name="Rectangle 629"/>
              <p:cNvSpPr>
                <a:spLocks noChangeArrowheads="1"/>
              </p:cNvSpPr>
              <p:nvPr/>
            </p:nvSpPr>
            <p:spPr bwMode="auto">
              <a:xfrm rot="10800000" flipH="1">
                <a:off x="1983" y="2950"/>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499" name="Rectangle 630"/>
              <p:cNvSpPr>
                <a:spLocks noChangeArrowheads="1"/>
              </p:cNvSpPr>
              <p:nvPr/>
            </p:nvSpPr>
            <p:spPr bwMode="auto">
              <a:xfrm>
                <a:off x="1744" y="2930"/>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00" name="Rectangle 631"/>
              <p:cNvSpPr>
                <a:spLocks noChangeArrowheads="1"/>
              </p:cNvSpPr>
              <p:nvPr/>
            </p:nvSpPr>
            <p:spPr bwMode="auto">
              <a:xfrm>
                <a:off x="1744" y="2942"/>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01" name="Freeform 632"/>
              <p:cNvSpPr>
                <a:spLocks/>
              </p:cNvSpPr>
              <p:nvPr/>
            </p:nvSpPr>
            <p:spPr bwMode="auto">
              <a:xfrm>
                <a:off x="1703" y="2935"/>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502" name="Rectangle 633"/>
              <p:cNvSpPr>
                <a:spLocks noChangeArrowheads="1"/>
              </p:cNvSpPr>
              <p:nvPr/>
            </p:nvSpPr>
            <p:spPr bwMode="auto">
              <a:xfrm rot="10800000" flipH="1">
                <a:off x="1706" y="2929"/>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503" name="Rectangle 634"/>
              <p:cNvSpPr>
                <a:spLocks noChangeArrowheads="1"/>
              </p:cNvSpPr>
              <p:nvPr/>
            </p:nvSpPr>
            <p:spPr bwMode="auto">
              <a:xfrm>
                <a:off x="1803" y="2966"/>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04" name="Freeform 635"/>
              <p:cNvSpPr>
                <a:spLocks/>
              </p:cNvSpPr>
              <p:nvPr/>
            </p:nvSpPr>
            <p:spPr bwMode="auto">
              <a:xfrm>
                <a:off x="1609"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05" name="Freeform 636"/>
              <p:cNvSpPr>
                <a:spLocks/>
              </p:cNvSpPr>
              <p:nvPr/>
            </p:nvSpPr>
            <p:spPr bwMode="auto">
              <a:xfrm>
                <a:off x="1614"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06" name="Freeform 637"/>
              <p:cNvSpPr>
                <a:spLocks/>
              </p:cNvSpPr>
              <p:nvPr/>
            </p:nvSpPr>
            <p:spPr bwMode="auto">
              <a:xfrm>
                <a:off x="1619"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07" name="Freeform 638"/>
              <p:cNvSpPr>
                <a:spLocks/>
              </p:cNvSpPr>
              <p:nvPr/>
            </p:nvSpPr>
            <p:spPr bwMode="auto">
              <a:xfrm>
                <a:off x="1623"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08" name="Freeform 639"/>
              <p:cNvSpPr>
                <a:spLocks/>
              </p:cNvSpPr>
              <p:nvPr/>
            </p:nvSpPr>
            <p:spPr bwMode="auto">
              <a:xfrm>
                <a:off x="1629"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09" name="Freeform 640"/>
              <p:cNvSpPr>
                <a:spLocks/>
              </p:cNvSpPr>
              <p:nvPr/>
            </p:nvSpPr>
            <p:spPr bwMode="auto">
              <a:xfrm>
                <a:off x="1634"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0" name="Freeform 641"/>
              <p:cNvSpPr>
                <a:spLocks/>
              </p:cNvSpPr>
              <p:nvPr/>
            </p:nvSpPr>
            <p:spPr bwMode="auto">
              <a:xfrm>
                <a:off x="1638"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1" name="Freeform 642"/>
              <p:cNvSpPr>
                <a:spLocks/>
              </p:cNvSpPr>
              <p:nvPr/>
            </p:nvSpPr>
            <p:spPr bwMode="auto">
              <a:xfrm>
                <a:off x="1643"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2" name="Freeform 643"/>
              <p:cNvSpPr>
                <a:spLocks/>
              </p:cNvSpPr>
              <p:nvPr/>
            </p:nvSpPr>
            <p:spPr bwMode="auto">
              <a:xfrm>
                <a:off x="1648"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3" name="Freeform 644"/>
              <p:cNvSpPr>
                <a:spLocks/>
              </p:cNvSpPr>
              <p:nvPr/>
            </p:nvSpPr>
            <p:spPr bwMode="auto">
              <a:xfrm>
                <a:off x="1654"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4" name="Freeform 645"/>
              <p:cNvSpPr>
                <a:spLocks/>
              </p:cNvSpPr>
              <p:nvPr/>
            </p:nvSpPr>
            <p:spPr bwMode="auto">
              <a:xfrm>
                <a:off x="1658"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5" name="Freeform 646"/>
              <p:cNvSpPr>
                <a:spLocks/>
              </p:cNvSpPr>
              <p:nvPr/>
            </p:nvSpPr>
            <p:spPr bwMode="auto">
              <a:xfrm>
                <a:off x="1662"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6" name="Freeform 647"/>
              <p:cNvSpPr>
                <a:spLocks/>
              </p:cNvSpPr>
              <p:nvPr/>
            </p:nvSpPr>
            <p:spPr bwMode="auto">
              <a:xfrm>
                <a:off x="1669"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7" name="Freeform 648"/>
              <p:cNvSpPr>
                <a:spLocks/>
              </p:cNvSpPr>
              <p:nvPr/>
            </p:nvSpPr>
            <p:spPr bwMode="auto">
              <a:xfrm>
                <a:off x="1673"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8" name="Freeform 649"/>
              <p:cNvSpPr>
                <a:spLocks/>
              </p:cNvSpPr>
              <p:nvPr/>
            </p:nvSpPr>
            <p:spPr bwMode="auto">
              <a:xfrm>
                <a:off x="1678"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19" name="Freeform 650"/>
              <p:cNvSpPr>
                <a:spLocks/>
              </p:cNvSpPr>
              <p:nvPr/>
            </p:nvSpPr>
            <p:spPr bwMode="auto">
              <a:xfrm>
                <a:off x="1682" y="2967"/>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520" name="Freeform 651"/>
              <p:cNvSpPr>
                <a:spLocks/>
              </p:cNvSpPr>
              <p:nvPr/>
            </p:nvSpPr>
            <p:spPr bwMode="auto">
              <a:xfrm>
                <a:off x="1602" y="2954"/>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521" name="Rectangle 652"/>
              <p:cNvSpPr>
                <a:spLocks noChangeArrowheads="1"/>
              </p:cNvSpPr>
              <p:nvPr/>
            </p:nvSpPr>
            <p:spPr bwMode="auto">
              <a:xfrm>
                <a:off x="1460" y="3130"/>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22" name="Freeform 653"/>
              <p:cNvSpPr>
                <a:spLocks/>
              </p:cNvSpPr>
              <p:nvPr/>
            </p:nvSpPr>
            <p:spPr bwMode="auto">
              <a:xfrm>
                <a:off x="1452" y="3037"/>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523" name="Freeform 654"/>
              <p:cNvSpPr>
                <a:spLocks/>
              </p:cNvSpPr>
              <p:nvPr/>
            </p:nvSpPr>
            <p:spPr bwMode="auto">
              <a:xfrm>
                <a:off x="1472" y="3048"/>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524" name="Freeform 655"/>
              <p:cNvSpPr>
                <a:spLocks/>
              </p:cNvSpPr>
              <p:nvPr/>
            </p:nvSpPr>
            <p:spPr bwMode="auto">
              <a:xfrm>
                <a:off x="1530" y="3046"/>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525" name="Freeform 656"/>
              <p:cNvSpPr>
                <a:spLocks/>
              </p:cNvSpPr>
              <p:nvPr/>
            </p:nvSpPr>
            <p:spPr bwMode="auto">
              <a:xfrm>
                <a:off x="1585" y="3046"/>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526" name="Freeform 657"/>
              <p:cNvSpPr>
                <a:spLocks/>
              </p:cNvSpPr>
              <p:nvPr/>
            </p:nvSpPr>
            <p:spPr bwMode="auto">
              <a:xfrm>
                <a:off x="1698" y="3046"/>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527" name="Freeform 658"/>
              <p:cNvSpPr>
                <a:spLocks/>
              </p:cNvSpPr>
              <p:nvPr/>
            </p:nvSpPr>
            <p:spPr bwMode="auto">
              <a:xfrm>
                <a:off x="1799" y="3046"/>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528" name="Freeform 659"/>
              <p:cNvSpPr>
                <a:spLocks/>
              </p:cNvSpPr>
              <p:nvPr/>
            </p:nvSpPr>
            <p:spPr bwMode="auto">
              <a:xfrm>
                <a:off x="1904" y="3046"/>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529" name="Freeform 660"/>
              <p:cNvSpPr>
                <a:spLocks/>
              </p:cNvSpPr>
              <p:nvPr/>
            </p:nvSpPr>
            <p:spPr bwMode="auto">
              <a:xfrm>
                <a:off x="1999" y="3054"/>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530" name="Line 661"/>
              <p:cNvSpPr>
                <a:spLocks noChangeShapeType="1"/>
              </p:cNvSpPr>
              <p:nvPr/>
            </p:nvSpPr>
            <p:spPr bwMode="auto">
              <a:xfrm>
                <a:off x="1558" y="3070"/>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1" name="Line 662"/>
              <p:cNvSpPr>
                <a:spLocks noChangeShapeType="1"/>
              </p:cNvSpPr>
              <p:nvPr/>
            </p:nvSpPr>
            <p:spPr bwMode="auto">
              <a:xfrm>
                <a:off x="1569" y="3080"/>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2" name="Line 663"/>
              <p:cNvSpPr>
                <a:spLocks noChangeShapeType="1"/>
              </p:cNvSpPr>
              <p:nvPr/>
            </p:nvSpPr>
            <p:spPr bwMode="auto">
              <a:xfrm>
                <a:off x="1573" y="3089"/>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3" name="Line 664"/>
              <p:cNvSpPr>
                <a:spLocks noChangeShapeType="1"/>
              </p:cNvSpPr>
              <p:nvPr/>
            </p:nvSpPr>
            <p:spPr bwMode="auto">
              <a:xfrm>
                <a:off x="1579" y="3100"/>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4" name="Line 665"/>
              <p:cNvSpPr>
                <a:spLocks noChangeShapeType="1"/>
              </p:cNvSpPr>
              <p:nvPr/>
            </p:nvSpPr>
            <p:spPr bwMode="auto">
              <a:xfrm>
                <a:off x="1519" y="3074"/>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5" name="Line 666"/>
              <p:cNvSpPr>
                <a:spLocks noChangeShapeType="1"/>
              </p:cNvSpPr>
              <p:nvPr/>
            </p:nvSpPr>
            <p:spPr bwMode="auto">
              <a:xfrm>
                <a:off x="1515" y="3084"/>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6" name="Line 667"/>
              <p:cNvSpPr>
                <a:spLocks noChangeShapeType="1"/>
              </p:cNvSpPr>
              <p:nvPr/>
            </p:nvSpPr>
            <p:spPr bwMode="auto">
              <a:xfrm>
                <a:off x="1508" y="3094"/>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7" name="Line 668"/>
              <p:cNvSpPr>
                <a:spLocks noChangeShapeType="1"/>
              </p:cNvSpPr>
              <p:nvPr/>
            </p:nvSpPr>
            <p:spPr bwMode="auto">
              <a:xfrm>
                <a:off x="1622" y="3100"/>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8" name="Line 669"/>
              <p:cNvSpPr>
                <a:spLocks noChangeShapeType="1"/>
              </p:cNvSpPr>
              <p:nvPr/>
            </p:nvSpPr>
            <p:spPr bwMode="auto">
              <a:xfrm>
                <a:off x="1849" y="3068"/>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39" name="Line 670"/>
              <p:cNvSpPr>
                <a:spLocks noChangeShapeType="1"/>
              </p:cNvSpPr>
              <p:nvPr/>
            </p:nvSpPr>
            <p:spPr bwMode="auto">
              <a:xfrm>
                <a:off x="1858" y="3080"/>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0" name="Line 671"/>
              <p:cNvSpPr>
                <a:spLocks noChangeShapeType="1"/>
              </p:cNvSpPr>
              <p:nvPr/>
            </p:nvSpPr>
            <p:spPr bwMode="auto">
              <a:xfrm>
                <a:off x="1837" y="3090"/>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1" name="Line 672"/>
              <p:cNvSpPr>
                <a:spLocks noChangeShapeType="1"/>
              </p:cNvSpPr>
              <p:nvPr/>
            </p:nvSpPr>
            <p:spPr bwMode="auto">
              <a:xfrm>
                <a:off x="1793" y="3100"/>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2" name="Line 673"/>
              <p:cNvSpPr>
                <a:spLocks noChangeShapeType="1"/>
              </p:cNvSpPr>
              <p:nvPr/>
            </p:nvSpPr>
            <p:spPr bwMode="auto">
              <a:xfrm>
                <a:off x="1829" y="3100"/>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3" name="Line 674"/>
              <p:cNvSpPr>
                <a:spLocks noChangeShapeType="1"/>
              </p:cNvSpPr>
              <p:nvPr/>
            </p:nvSpPr>
            <p:spPr bwMode="auto">
              <a:xfrm>
                <a:off x="1904" y="3074"/>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4" name="Line 675"/>
              <p:cNvSpPr>
                <a:spLocks noChangeShapeType="1"/>
              </p:cNvSpPr>
              <p:nvPr/>
            </p:nvSpPr>
            <p:spPr bwMode="auto">
              <a:xfrm>
                <a:off x="1914" y="3087"/>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5" name="Line 676"/>
              <p:cNvSpPr>
                <a:spLocks noChangeShapeType="1"/>
              </p:cNvSpPr>
              <p:nvPr/>
            </p:nvSpPr>
            <p:spPr bwMode="auto">
              <a:xfrm>
                <a:off x="1915" y="3101"/>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6" name="Line 677"/>
              <p:cNvSpPr>
                <a:spLocks noChangeShapeType="1"/>
              </p:cNvSpPr>
              <p:nvPr/>
            </p:nvSpPr>
            <p:spPr bwMode="auto">
              <a:xfrm>
                <a:off x="2007" y="3074"/>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7" name="Line 678"/>
              <p:cNvSpPr>
                <a:spLocks noChangeShapeType="1"/>
              </p:cNvSpPr>
              <p:nvPr/>
            </p:nvSpPr>
            <p:spPr bwMode="auto">
              <a:xfrm>
                <a:off x="2001" y="3085"/>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8" name="Line 679"/>
              <p:cNvSpPr>
                <a:spLocks noChangeShapeType="1"/>
              </p:cNvSpPr>
              <p:nvPr/>
            </p:nvSpPr>
            <p:spPr bwMode="auto">
              <a:xfrm>
                <a:off x="2007" y="3094"/>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49" name="Line 680"/>
              <p:cNvSpPr>
                <a:spLocks noChangeShapeType="1"/>
              </p:cNvSpPr>
              <p:nvPr/>
            </p:nvSpPr>
            <p:spPr bwMode="auto">
              <a:xfrm>
                <a:off x="2005" y="3103"/>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50" name="Line 681"/>
              <p:cNvSpPr>
                <a:spLocks noChangeShapeType="1"/>
              </p:cNvSpPr>
              <p:nvPr/>
            </p:nvSpPr>
            <p:spPr bwMode="auto">
              <a:xfrm>
                <a:off x="2073" y="3086"/>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51" name="Line 682"/>
              <p:cNvSpPr>
                <a:spLocks noChangeShapeType="1"/>
              </p:cNvSpPr>
              <p:nvPr/>
            </p:nvSpPr>
            <p:spPr bwMode="auto">
              <a:xfrm>
                <a:off x="2080" y="3099"/>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552" name="Freeform 683"/>
              <p:cNvSpPr>
                <a:spLocks/>
              </p:cNvSpPr>
              <p:nvPr/>
            </p:nvSpPr>
            <p:spPr bwMode="auto">
              <a:xfrm>
                <a:off x="1662" y="2843"/>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553" name="Rectangle 684"/>
              <p:cNvSpPr>
                <a:spLocks noChangeArrowheads="1"/>
              </p:cNvSpPr>
              <p:nvPr/>
            </p:nvSpPr>
            <p:spPr bwMode="auto">
              <a:xfrm>
                <a:off x="1670" y="2873"/>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554" name="Freeform 685"/>
              <p:cNvSpPr>
                <a:spLocks/>
              </p:cNvSpPr>
              <p:nvPr/>
            </p:nvSpPr>
            <p:spPr bwMode="auto">
              <a:xfrm>
                <a:off x="1733" y="2821"/>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555" name="AutoShape 686"/>
              <p:cNvSpPr>
                <a:spLocks noChangeArrowheads="1"/>
              </p:cNvSpPr>
              <p:nvPr/>
            </p:nvSpPr>
            <p:spPr bwMode="auto">
              <a:xfrm>
                <a:off x="1632" y="2538"/>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556" name="AutoShape 687"/>
              <p:cNvSpPr>
                <a:spLocks noChangeArrowheads="1"/>
              </p:cNvSpPr>
              <p:nvPr/>
            </p:nvSpPr>
            <p:spPr bwMode="auto">
              <a:xfrm>
                <a:off x="1674" y="2570"/>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557" name="AutoShape 688"/>
              <p:cNvSpPr>
                <a:spLocks noChangeArrowheads="1"/>
              </p:cNvSpPr>
              <p:nvPr/>
            </p:nvSpPr>
            <p:spPr bwMode="auto">
              <a:xfrm>
                <a:off x="1690" y="2583"/>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558" name="Rectangle 689"/>
              <p:cNvSpPr>
                <a:spLocks noChangeArrowheads="1"/>
              </p:cNvSpPr>
              <p:nvPr/>
            </p:nvSpPr>
            <p:spPr bwMode="auto">
              <a:xfrm rot="10800000" flipH="1">
                <a:off x="1953" y="2817"/>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016" name="Group 826"/>
            <p:cNvGrpSpPr>
              <a:grpSpLocks/>
            </p:cNvGrpSpPr>
            <p:nvPr/>
          </p:nvGrpSpPr>
          <p:grpSpPr bwMode="auto">
            <a:xfrm>
              <a:off x="1548" y="2634"/>
              <a:ext cx="714" cy="600"/>
              <a:chOff x="1548" y="2634"/>
              <a:chExt cx="714" cy="600"/>
            </a:xfrm>
          </p:grpSpPr>
          <p:sp>
            <p:nvSpPr>
              <p:cNvPr id="41289" name="Rectangle 691"/>
              <p:cNvSpPr>
                <a:spLocks noChangeArrowheads="1"/>
              </p:cNvSpPr>
              <p:nvPr/>
            </p:nvSpPr>
            <p:spPr bwMode="auto">
              <a:xfrm>
                <a:off x="1692" y="3004"/>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90" name="Freeform 692"/>
              <p:cNvSpPr>
                <a:spLocks/>
              </p:cNvSpPr>
              <p:nvPr/>
            </p:nvSpPr>
            <p:spPr bwMode="auto">
              <a:xfrm>
                <a:off x="1687" y="2952"/>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291" name="Line 693"/>
              <p:cNvSpPr>
                <a:spLocks noChangeShapeType="1"/>
              </p:cNvSpPr>
              <p:nvPr/>
            </p:nvSpPr>
            <p:spPr bwMode="auto">
              <a:xfrm>
                <a:off x="1694" y="2989"/>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92" name="Freeform 694"/>
              <p:cNvSpPr>
                <a:spLocks/>
              </p:cNvSpPr>
              <p:nvPr/>
            </p:nvSpPr>
            <p:spPr bwMode="auto">
              <a:xfrm>
                <a:off x="1704"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3" name="Freeform 695"/>
              <p:cNvSpPr>
                <a:spLocks/>
              </p:cNvSpPr>
              <p:nvPr/>
            </p:nvSpPr>
            <p:spPr bwMode="auto">
              <a:xfrm>
                <a:off x="171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4" name="Freeform 696"/>
              <p:cNvSpPr>
                <a:spLocks/>
              </p:cNvSpPr>
              <p:nvPr/>
            </p:nvSpPr>
            <p:spPr bwMode="auto">
              <a:xfrm>
                <a:off x="1716"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5" name="Freeform 697"/>
              <p:cNvSpPr>
                <a:spLocks/>
              </p:cNvSpPr>
              <p:nvPr/>
            </p:nvSpPr>
            <p:spPr bwMode="auto">
              <a:xfrm>
                <a:off x="1723"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6" name="Freeform 698"/>
              <p:cNvSpPr>
                <a:spLocks/>
              </p:cNvSpPr>
              <p:nvPr/>
            </p:nvSpPr>
            <p:spPr bwMode="auto">
              <a:xfrm>
                <a:off x="173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7" name="Freeform 699"/>
              <p:cNvSpPr>
                <a:spLocks/>
              </p:cNvSpPr>
              <p:nvPr/>
            </p:nvSpPr>
            <p:spPr bwMode="auto">
              <a:xfrm>
                <a:off x="1736"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8" name="Freeform 700"/>
              <p:cNvSpPr>
                <a:spLocks/>
              </p:cNvSpPr>
              <p:nvPr/>
            </p:nvSpPr>
            <p:spPr bwMode="auto">
              <a:xfrm>
                <a:off x="1742"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299" name="Freeform 701"/>
              <p:cNvSpPr>
                <a:spLocks/>
              </p:cNvSpPr>
              <p:nvPr/>
            </p:nvSpPr>
            <p:spPr bwMode="auto">
              <a:xfrm>
                <a:off x="1749"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0" name="Freeform 702"/>
              <p:cNvSpPr>
                <a:spLocks/>
              </p:cNvSpPr>
              <p:nvPr/>
            </p:nvSpPr>
            <p:spPr bwMode="auto">
              <a:xfrm>
                <a:off x="1756"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1" name="Freeform 703"/>
              <p:cNvSpPr>
                <a:spLocks/>
              </p:cNvSpPr>
              <p:nvPr/>
            </p:nvSpPr>
            <p:spPr bwMode="auto">
              <a:xfrm>
                <a:off x="1762"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2" name="Freeform 704"/>
              <p:cNvSpPr>
                <a:spLocks/>
              </p:cNvSpPr>
              <p:nvPr/>
            </p:nvSpPr>
            <p:spPr bwMode="auto">
              <a:xfrm>
                <a:off x="1769"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3" name="Freeform 705"/>
              <p:cNvSpPr>
                <a:spLocks/>
              </p:cNvSpPr>
              <p:nvPr/>
            </p:nvSpPr>
            <p:spPr bwMode="auto">
              <a:xfrm>
                <a:off x="1775"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4" name="Freeform 706"/>
              <p:cNvSpPr>
                <a:spLocks/>
              </p:cNvSpPr>
              <p:nvPr/>
            </p:nvSpPr>
            <p:spPr bwMode="auto">
              <a:xfrm>
                <a:off x="1782"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5" name="Freeform 707"/>
              <p:cNvSpPr>
                <a:spLocks/>
              </p:cNvSpPr>
              <p:nvPr/>
            </p:nvSpPr>
            <p:spPr bwMode="auto">
              <a:xfrm>
                <a:off x="1787"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6" name="Freeform 708"/>
              <p:cNvSpPr>
                <a:spLocks/>
              </p:cNvSpPr>
              <p:nvPr/>
            </p:nvSpPr>
            <p:spPr bwMode="auto">
              <a:xfrm>
                <a:off x="1794"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7" name="Freeform 709"/>
              <p:cNvSpPr>
                <a:spLocks/>
              </p:cNvSpPr>
              <p:nvPr/>
            </p:nvSpPr>
            <p:spPr bwMode="auto">
              <a:xfrm>
                <a:off x="1800" y="3107"/>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308" name="Freeform 710"/>
              <p:cNvSpPr>
                <a:spLocks/>
              </p:cNvSpPr>
              <p:nvPr/>
            </p:nvSpPr>
            <p:spPr bwMode="auto">
              <a:xfrm>
                <a:off x="181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09" name="Freeform 711"/>
              <p:cNvSpPr>
                <a:spLocks/>
              </p:cNvSpPr>
              <p:nvPr/>
            </p:nvSpPr>
            <p:spPr bwMode="auto">
              <a:xfrm>
                <a:off x="181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0" name="Freeform 712"/>
              <p:cNvSpPr>
                <a:spLocks/>
              </p:cNvSpPr>
              <p:nvPr/>
            </p:nvSpPr>
            <p:spPr bwMode="auto">
              <a:xfrm>
                <a:off x="182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1" name="Freeform 713"/>
              <p:cNvSpPr>
                <a:spLocks/>
              </p:cNvSpPr>
              <p:nvPr/>
            </p:nvSpPr>
            <p:spPr bwMode="auto">
              <a:xfrm>
                <a:off x="182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2" name="Freeform 714"/>
              <p:cNvSpPr>
                <a:spLocks/>
              </p:cNvSpPr>
              <p:nvPr/>
            </p:nvSpPr>
            <p:spPr bwMode="auto">
              <a:xfrm>
                <a:off x="183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3" name="Freeform 715"/>
              <p:cNvSpPr>
                <a:spLocks/>
              </p:cNvSpPr>
              <p:nvPr/>
            </p:nvSpPr>
            <p:spPr bwMode="auto">
              <a:xfrm>
                <a:off x="184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4" name="Freeform 716"/>
              <p:cNvSpPr>
                <a:spLocks/>
              </p:cNvSpPr>
              <p:nvPr/>
            </p:nvSpPr>
            <p:spPr bwMode="auto">
              <a:xfrm>
                <a:off x="184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5" name="Freeform 717"/>
              <p:cNvSpPr>
                <a:spLocks/>
              </p:cNvSpPr>
              <p:nvPr/>
            </p:nvSpPr>
            <p:spPr bwMode="auto">
              <a:xfrm>
                <a:off x="185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6" name="Freeform 718"/>
              <p:cNvSpPr>
                <a:spLocks/>
              </p:cNvSpPr>
              <p:nvPr/>
            </p:nvSpPr>
            <p:spPr bwMode="auto">
              <a:xfrm>
                <a:off x="186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7" name="Freeform 719"/>
              <p:cNvSpPr>
                <a:spLocks/>
              </p:cNvSpPr>
              <p:nvPr/>
            </p:nvSpPr>
            <p:spPr bwMode="auto">
              <a:xfrm>
                <a:off x="186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8" name="Freeform 720"/>
              <p:cNvSpPr>
                <a:spLocks/>
              </p:cNvSpPr>
              <p:nvPr/>
            </p:nvSpPr>
            <p:spPr bwMode="auto">
              <a:xfrm>
                <a:off x="187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19" name="Freeform 721"/>
              <p:cNvSpPr>
                <a:spLocks/>
              </p:cNvSpPr>
              <p:nvPr/>
            </p:nvSpPr>
            <p:spPr bwMode="auto">
              <a:xfrm>
                <a:off x="188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0" name="Freeform 722"/>
              <p:cNvSpPr>
                <a:spLocks/>
              </p:cNvSpPr>
              <p:nvPr/>
            </p:nvSpPr>
            <p:spPr bwMode="auto">
              <a:xfrm>
                <a:off x="188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1" name="Freeform 723"/>
              <p:cNvSpPr>
                <a:spLocks/>
              </p:cNvSpPr>
              <p:nvPr/>
            </p:nvSpPr>
            <p:spPr bwMode="auto">
              <a:xfrm>
                <a:off x="189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2" name="Freeform 724"/>
              <p:cNvSpPr>
                <a:spLocks/>
              </p:cNvSpPr>
              <p:nvPr/>
            </p:nvSpPr>
            <p:spPr bwMode="auto">
              <a:xfrm>
                <a:off x="190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3" name="Freeform 725"/>
              <p:cNvSpPr>
                <a:spLocks/>
              </p:cNvSpPr>
              <p:nvPr/>
            </p:nvSpPr>
            <p:spPr bwMode="auto">
              <a:xfrm>
                <a:off x="190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4" name="Freeform 726"/>
              <p:cNvSpPr>
                <a:spLocks/>
              </p:cNvSpPr>
              <p:nvPr/>
            </p:nvSpPr>
            <p:spPr bwMode="auto">
              <a:xfrm>
                <a:off x="191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5" name="Freeform 727"/>
              <p:cNvSpPr>
                <a:spLocks/>
              </p:cNvSpPr>
              <p:nvPr/>
            </p:nvSpPr>
            <p:spPr bwMode="auto">
              <a:xfrm>
                <a:off x="192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6" name="Freeform 728"/>
              <p:cNvSpPr>
                <a:spLocks/>
              </p:cNvSpPr>
              <p:nvPr/>
            </p:nvSpPr>
            <p:spPr bwMode="auto">
              <a:xfrm>
                <a:off x="193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7" name="Freeform 729"/>
              <p:cNvSpPr>
                <a:spLocks/>
              </p:cNvSpPr>
              <p:nvPr/>
            </p:nvSpPr>
            <p:spPr bwMode="auto">
              <a:xfrm>
                <a:off x="193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8" name="Freeform 730"/>
              <p:cNvSpPr>
                <a:spLocks/>
              </p:cNvSpPr>
              <p:nvPr/>
            </p:nvSpPr>
            <p:spPr bwMode="auto">
              <a:xfrm>
                <a:off x="194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29" name="Freeform 731"/>
              <p:cNvSpPr>
                <a:spLocks/>
              </p:cNvSpPr>
              <p:nvPr/>
            </p:nvSpPr>
            <p:spPr bwMode="auto">
              <a:xfrm>
                <a:off x="195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0" name="Freeform 732"/>
              <p:cNvSpPr>
                <a:spLocks/>
              </p:cNvSpPr>
              <p:nvPr/>
            </p:nvSpPr>
            <p:spPr bwMode="auto">
              <a:xfrm>
                <a:off x="195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1" name="Freeform 733"/>
              <p:cNvSpPr>
                <a:spLocks/>
              </p:cNvSpPr>
              <p:nvPr/>
            </p:nvSpPr>
            <p:spPr bwMode="auto">
              <a:xfrm>
                <a:off x="196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2" name="Freeform 734"/>
              <p:cNvSpPr>
                <a:spLocks/>
              </p:cNvSpPr>
              <p:nvPr/>
            </p:nvSpPr>
            <p:spPr bwMode="auto">
              <a:xfrm>
                <a:off x="1971"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3" name="Freeform 735"/>
              <p:cNvSpPr>
                <a:spLocks/>
              </p:cNvSpPr>
              <p:nvPr/>
            </p:nvSpPr>
            <p:spPr bwMode="auto">
              <a:xfrm>
                <a:off x="197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4" name="Freeform 736"/>
              <p:cNvSpPr>
                <a:spLocks/>
              </p:cNvSpPr>
              <p:nvPr/>
            </p:nvSpPr>
            <p:spPr bwMode="auto">
              <a:xfrm>
                <a:off x="198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5" name="Freeform 737"/>
              <p:cNvSpPr>
                <a:spLocks/>
              </p:cNvSpPr>
              <p:nvPr/>
            </p:nvSpPr>
            <p:spPr bwMode="auto">
              <a:xfrm>
                <a:off x="198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6" name="Freeform 738"/>
              <p:cNvSpPr>
                <a:spLocks/>
              </p:cNvSpPr>
              <p:nvPr/>
            </p:nvSpPr>
            <p:spPr bwMode="auto">
              <a:xfrm>
                <a:off x="199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7" name="Freeform 739"/>
              <p:cNvSpPr>
                <a:spLocks/>
              </p:cNvSpPr>
              <p:nvPr/>
            </p:nvSpPr>
            <p:spPr bwMode="auto">
              <a:xfrm>
                <a:off x="200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8" name="Freeform 740"/>
              <p:cNvSpPr>
                <a:spLocks/>
              </p:cNvSpPr>
              <p:nvPr/>
            </p:nvSpPr>
            <p:spPr bwMode="auto">
              <a:xfrm>
                <a:off x="2008"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39" name="Freeform 741"/>
              <p:cNvSpPr>
                <a:spLocks/>
              </p:cNvSpPr>
              <p:nvPr/>
            </p:nvSpPr>
            <p:spPr bwMode="auto">
              <a:xfrm>
                <a:off x="201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0" name="Freeform 742"/>
              <p:cNvSpPr>
                <a:spLocks/>
              </p:cNvSpPr>
              <p:nvPr/>
            </p:nvSpPr>
            <p:spPr bwMode="auto">
              <a:xfrm>
                <a:off x="2024"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1" name="Freeform 743"/>
              <p:cNvSpPr>
                <a:spLocks/>
              </p:cNvSpPr>
              <p:nvPr/>
            </p:nvSpPr>
            <p:spPr bwMode="auto">
              <a:xfrm>
                <a:off x="203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2" name="Freeform 744"/>
              <p:cNvSpPr>
                <a:spLocks/>
              </p:cNvSpPr>
              <p:nvPr/>
            </p:nvSpPr>
            <p:spPr bwMode="auto">
              <a:xfrm>
                <a:off x="203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3" name="Freeform 745"/>
              <p:cNvSpPr>
                <a:spLocks/>
              </p:cNvSpPr>
              <p:nvPr/>
            </p:nvSpPr>
            <p:spPr bwMode="auto">
              <a:xfrm>
                <a:off x="204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4" name="Freeform 746"/>
              <p:cNvSpPr>
                <a:spLocks/>
              </p:cNvSpPr>
              <p:nvPr/>
            </p:nvSpPr>
            <p:spPr bwMode="auto">
              <a:xfrm>
                <a:off x="205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5" name="Freeform 747"/>
              <p:cNvSpPr>
                <a:spLocks/>
              </p:cNvSpPr>
              <p:nvPr/>
            </p:nvSpPr>
            <p:spPr bwMode="auto">
              <a:xfrm>
                <a:off x="205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6" name="Freeform 748"/>
              <p:cNvSpPr>
                <a:spLocks/>
              </p:cNvSpPr>
              <p:nvPr/>
            </p:nvSpPr>
            <p:spPr bwMode="auto">
              <a:xfrm>
                <a:off x="206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7" name="Freeform 749"/>
              <p:cNvSpPr>
                <a:spLocks/>
              </p:cNvSpPr>
              <p:nvPr/>
            </p:nvSpPr>
            <p:spPr bwMode="auto">
              <a:xfrm>
                <a:off x="206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8" name="Freeform 750"/>
              <p:cNvSpPr>
                <a:spLocks/>
              </p:cNvSpPr>
              <p:nvPr/>
            </p:nvSpPr>
            <p:spPr bwMode="auto">
              <a:xfrm>
                <a:off x="2077"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49" name="Freeform 751"/>
              <p:cNvSpPr>
                <a:spLocks/>
              </p:cNvSpPr>
              <p:nvPr/>
            </p:nvSpPr>
            <p:spPr bwMode="auto">
              <a:xfrm>
                <a:off x="208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0" name="Freeform 752"/>
              <p:cNvSpPr>
                <a:spLocks/>
              </p:cNvSpPr>
              <p:nvPr/>
            </p:nvSpPr>
            <p:spPr bwMode="auto">
              <a:xfrm>
                <a:off x="2090"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1" name="Freeform 753"/>
              <p:cNvSpPr>
                <a:spLocks/>
              </p:cNvSpPr>
              <p:nvPr/>
            </p:nvSpPr>
            <p:spPr bwMode="auto">
              <a:xfrm>
                <a:off x="2096"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2" name="Freeform 754"/>
              <p:cNvSpPr>
                <a:spLocks/>
              </p:cNvSpPr>
              <p:nvPr/>
            </p:nvSpPr>
            <p:spPr bwMode="auto">
              <a:xfrm>
                <a:off x="2103"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3" name="Freeform 755"/>
              <p:cNvSpPr>
                <a:spLocks/>
              </p:cNvSpPr>
              <p:nvPr/>
            </p:nvSpPr>
            <p:spPr bwMode="auto">
              <a:xfrm>
                <a:off x="2109"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4" name="Freeform 756"/>
              <p:cNvSpPr>
                <a:spLocks/>
              </p:cNvSpPr>
              <p:nvPr/>
            </p:nvSpPr>
            <p:spPr bwMode="auto">
              <a:xfrm>
                <a:off x="2115"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5" name="Freeform 757"/>
              <p:cNvSpPr>
                <a:spLocks/>
              </p:cNvSpPr>
              <p:nvPr/>
            </p:nvSpPr>
            <p:spPr bwMode="auto">
              <a:xfrm>
                <a:off x="2122" y="3106"/>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356" name="Rectangle 758"/>
              <p:cNvSpPr>
                <a:spLocks noChangeArrowheads="1"/>
              </p:cNvSpPr>
              <p:nvPr/>
            </p:nvSpPr>
            <p:spPr bwMode="auto">
              <a:xfrm>
                <a:off x="1703" y="3015"/>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57" name="Rectangle 759"/>
              <p:cNvSpPr>
                <a:spLocks noChangeArrowheads="1"/>
              </p:cNvSpPr>
              <p:nvPr/>
            </p:nvSpPr>
            <p:spPr bwMode="auto">
              <a:xfrm>
                <a:off x="1797" y="3015"/>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58" name="Rectangle 760"/>
              <p:cNvSpPr>
                <a:spLocks noChangeArrowheads="1"/>
              </p:cNvSpPr>
              <p:nvPr/>
            </p:nvSpPr>
            <p:spPr bwMode="auto">
              <a:xfrm>
                <a:off x="1929" y="3015"/>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59" name="Rectangle 761"/>
              <p:cNvSpPr>
                <a:spLocks noChangeArrowheads="1"/>
              </p:cNvSpPr>
              <p:nvPr/>
            </p:nvSpPr>
            <p:spPr bwMode="auto">
              <a:xfrm>
                <a:off x="2071" y="3015"/>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0" name="Rectangle 762"/>
              <p:cNvSpPr>
                <a:spLocks noChangeArrowheads="1"/>
              </p:cNvSpPr>
              <p:nvPr/>
            </p:nvSpPr>
            <p:spPr bwMode="auto">
              <a:xfrm>
                <a:off x="2098" y="3024"/>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1" name="Rectangle 763"/>
              <p:cNvSpPr>
                <a:spLocks noChangeArrowheads="1"/>
              </p:cNvSpPr>
              <p:nvPr/>
            </p:nvSpPr>
            <p:spPr bwMode="auto">
              <a:xfrm>
                <a:off x="2101" y="3035"/>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2" name="Rectangle 764"/>
              <p:cNvSpPr>
                <a:spLocks noChangeArrowheads="1"/>
              </p:cNvSpPr>
              <p:nvPr/>
            </p:nvSpPr>
            <p:spPr bwMode="auto">
              <a:xfrm rot="10800000" flipH="1">
                <a:off x="2079" y="3025"/>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363" name="Rectangle 765"/>
              <p:cNvSpPr>
                <a:spLocks noChangeArrowheads="1"/>
              </p:cNvSpPr>
              <p:nvPr/>
            </p:nvSpPr>
            <p:spPr bwMode="auto">
              <a:xfrm rot="10800000" flipH="1">
                <a:off x="2079" y="3046"/>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364" name="Rectangle 766"/>
              <p:cNvSpPr>
                <a:spLocks noChangeArrowheads="1"/>
              </p:cNvSpPr>
              <p:nvPr/>
            </p:nvSpPr>
            <p:spPr bwMode="auto">
              <a:xfrm>
                <a:off x="1840" y="3026"/>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5" name="Rectangle 767"/>
              <p:cNvSpPr>
                <a:spLocks noChangeArrowheads="1"/>
              </p:cNvSpPr>
              <p:nvPr/>
            </p:nvSpPr>
            <p:spPr bwMode="auto">
              <a:xfrm>
                <a:off x="1840" y="3038"/>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6" name="Freeform 768"/>
              <p:cNvSpPr>
                <a:spLocks/>
              </p:cNvSpPr>
              <p:nvPr/>
            </p:nvSpPr>
            <p:spPr bwMode="auto">
              <a:xfrm>
                <a:off x="1799" y="3031"/>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367" name="Rectangle 769"/>
              <p:cNvSpPr>
                <a:spLocks noChangeArrowheads="1"/>
              </p:cNvSpPr>
              <p:nvPr/>
            </p:nvSpPr>
            <p:spPr bwMode="auto">
              <a:xfrm rot="10800000" flipH="1">
                <a:off x="1802" y="3025"/>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368" name="Rectangle 770"/>
              <p:cNvSpPr>
                <a:spLocks noChangeArrowheads="1"/>
              </p:cNvSpPr>
              <p:nvPr/>
            </p:nvSpPr>
            <p:spPr bwMode="auto">
              <a:xfrm>
                <a:off x="1899" y="3062"/>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69" name="Freeform 771"/>
              <p:cNvSpPr>
                <a:spLocks/>
              </p:cNvSpPr>
              <p:nvPr/>
            </p:nvSpPr>
            <p:spPr bwMode="auto">
              <a:xfrm>
                <a:off x="1705"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0" name="Freeform 772"/>
              <p:cNvSpPr>
                <a:spLocks/>
              </p:cNvSpPr>
              <p:nvPr/>
            </p:nvSpPr>
            <p:spPr bwMode="auto">
              <a:xfrm>
                <a:off x="1710"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1" name="Freeform 773"/>
              <p:cNvSpPr>
                <a:spLocks/>
              </p:cNvSpPr>
              <p:nvPr/>
            </p:nvSpPr>
            <p:spPr bwMode="auto">
              <a:xfrm>
                <a:off x="1715"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2" name="Freeform 774"/>
              <p:cNvSpPr>
                <a:spLocks/>
              </p:cNvSpPr>
              <p:nvPr/>
            </p:nvSpPr>
            <p:spPr bwMode="auto">
              <a:xfrm>
                <a:off x="1719"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3" name="Freeform 775"/>
              <p:cNvSpPr>
                <a:spLocks/>
              </p:cNvSpPr>
              <p:nvPr/>
            </p:nvSpPr>
            <p:spPr bwMode="auto">
              <a:xfrm>
                <a:off x="1725"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4" name="Freeform 776"/>
              <p:cNvSpPr>
                <a:spLocks/>
              </p:cNvSpPr>
              <p:nvPr/>
            </p:nvSpPr>
            <p:spPr bwMode="auto">
              <a:xfrm>
                <a:off x="1730"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5" name="Freeform 777"/>
              <p:cNvSpPr>
                <a:spLocks/>
              </p:cNvSpPr>
              <p:nvPr/>
            </p:nvSpPr>
            <p:spPr bwMode="auto">
              <a:xfrm>
                <a:off x="1734"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6" name="Freeform 778"/>
              <p:cNvSpPr>
                <a:spLocks/>
              </p:cNvSpPr>
              <p:nvPr/>
            </p:nvSpPr>
            <p:spPr bwMode="auto">
              <a:xfrm>
                <a:off x="1739"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7" name="Freeform 779"/>
              <p:cNvSpPr>
                <a:spLocks/>
              </p:cNvSpPr>
              <p:nvPr/>
            </p:nvSpPr>
            <p:spPr bwMode="auto">
              <a:xfrm>
                <a:off x="1744"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8" name="Freeform 780"/>
              <p:cNvSpPr>
                <a:spLocks/>
              </p:cNvSpPr>
              <p:nvPr/>
            </p:nvSpPr>
            <p:spPr bwMode="auto">
              <a:xfrm>
                <a:off x="1750"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79" name="Freeform 781"/>
              <p:cNvSpPr>
                <a:spLocks/>
              </p:cNvSpPr>
              <p:nvPr/>
            </p:nvSpPr>
            <p:spPr bwMode="auto">
              <a:xfrm>
                <a:off x="1754"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0" name="Freeform 782"/>
              <p:cNvSpPr>
                <a:spLocks/>
              </p:cNvSpPr>
              <p:nvPr/>
            </p:nvSpPr>
            <p:spPr bwMode="auto">
              <a:xfrm>
                <a:off x="1758"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1" name="Freeform 783"/>
              <p:cNvSpPr>
                <a:spLocks/>
              </p:cNvSpPr>
              <p:nvPr/>
            </p:nvSpPr>
            <p:spPr bwMode="auto">
              <a:xfrm>
                <a:off x="1765"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2" name="Freeform 784"/>
              <p:cNvSpPr>
                <a:spLocks/>
              </p:cNvSpPr>
              <p:nvPr/>
            </p:nvSpPr>
            <p:spPr bwMode="auto">
              <a:xfrm>
                <a:off x="1769"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3" name="Freeform 785"/>
              <p:cNvSpPr>
                <a:spLocks/>
              </p:cNvSpPr>
              <p:nvPr/>
            </p:nvSpPr>
            <p:spPr bwMode="auto">
              <a:xfrm>
                <a:off x="1774"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4" name="Freeform 786"/>
              <p:cNvSpPr>
                <a:spLocks/>
              </p:cNvSpPr>
              <p:nvPr/>
            </p:nvSpPr>
            <p:spPr bwMode="auto">
              <a:xfrm>
                <a:off x="1778" y="3063"/>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385" name="Freeform 787"/>
              <p:cNvSpPr>
                <a:spLocks/>
              </p:cNvSpPr>
              <p:nvPr/>
            </p:nvSpPr>
            <p:spPr bwMode="auto">
              <a:xfrm>
                <a:off x="1698" y="3050"/>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386" name="Rectangle 788"/>
              <p:cNvSpPr>
                <a:spLocks noChangeArrowheads="1"/>
              </p:cNvSpPr>
              <p:nvPr/>
            </p:nvSpPr>
            <p:spPr bwMode="auto">
              <a:xfrm>
                <a:off x="1556" y="3226"/>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387" name="Freeform 789"/>
              <p:cNvSpPr>
                <a:spLocks/>
              </p:cNvSpPr>
              <p:nvPr/>
            </p:nvSpPr>
            <p:spPr bwMode="auto">
              <a:xfrm>
                <a:off x="1548" y="3133"/>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388" name="Freeform 790"/>
              <p:cNvSpPr>
                <a:spLocks/>
              </p:cNvSpPr>
              <p:nvPr/>
            </p:nvSpPr>
            <p:spPr bwMode="auto">
              <a:xfrm>
                <a:off x="1568" y="3144"/>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389" name="Freeform 791"/>
              <p:cNvSpPr>
                <a:spLocks/>
              </p:cNvSpPr>
              <p:nvPr/>
            </p:nvSpPr>
            <p:spPr bwMode="auto">
              <a:xfrm>
                <a:off x="1626" y="3142"/>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390" name="Freeform 792"/>
              <p:cNvSpPr>
                <a:spLocks/>
              </p:cNvSpPr>
              <p:nvPr/>
            </p:nvSpPr>
            <p:spPr bwMode="auto">
              <a:xfrm>
                <a:off x="1681" y="3142"/>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391" name="Freeform 793"/>
              <p:cNvSpPr>
                <a:spLocks/>
              </p:cNvSpPr>
              <p:nvPr/>
            </p:nvSpPr>
            <p:spPr bwMode="auto">
              <a:xfrm>
                <a:off x="1794" y="3142"/>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392" name="Freeform 794"/>
              <p:cNvSpPr>
                <a:spLocks/>
              </p:cNvSpPr>
              <p:nvPr/>
            </p:nvSpPr>
            <p:spPr bwMode="auto">
              <a:xfrm>
                <a:off x="1895" y="3142"/>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393" name="Freeform 795"/>
              <p:cNvSpPr>
                <a:spLocks/>
              </p:cNvSpPr>
              <p:nvPr/>
            </p:nvSpPr>
            <p:spPr bwMode="auto">
              <a:xfrm>
                <a:off x="2000" y="3142"/>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394" name="Freeform 796"/>
              <p:cNvSpPr>
                <a:spLocks/>
              </p:cNvSpPr>
              <p:nvPr/>
            </p:nvSpPr>
            <p:spPr bwMode="auto">
              <a:xfrm>
                <a:off x="2095" y="3150"/>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395" name="Line 797"/>
              <p:cNvSpPr>
                <a:spLocks noChangeShapeType="1"/>
              </p:cNvSpPr>
              <p:nvPr/>
            </p:nvSpPr>
            <p:spPr bwMode="auto">
              <a:xfrm>
                <a:off x="1654" y="3166"/>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396" name="Line 798"/>
              <p:cNvSpPr>
                <a:spLocks noChangeShapeType="1"/>
              </p:cNvSpPr>
              <p:nvPr/>
            </p:nvSpPr>
            <p:spPr bwMode="auto">
              <a:xfrm>
                <a:off x="1665" y="3176"/>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397" name="Line 799"/>
              <p:cNvSpPr>
                <a:spLocks noChangeShapeType="1"/>
              </p:cNvSpPr>
              <p:nvPr/>
            </p:nvSpPr>
            <p:spPr bwMode="auto">
              <a:xfrm>
                <a:off x="1669" y="3185"/>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398" name="Line 800"/>
              <p:cNvSpPr>
                <a:spLocks noChangeShapeType="1"/>
              </p:cNvSpPr>
              <p:nvPr/>
            </p:nvSpPr>
            <p:spPr bwMode="auto">
              <a:xfrm>
                <a:off x="1675" y="3196"/>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399" name="Line 801"/>
              <p:cNvSpPr>
                <a:spLocks noChangeShapeType="1"/>
              </p:cNvSpPr>
              <p:nvPr/>
            </p:nvSpPr>
            <p:spPr bwMode="auto">
              <a:xfrm>
                <a:off x="1615" y="3170"/>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0" name="Line 802"/>
              <p:cNvSpPr>
                <a:spLocks noChangeShapeType="1"/>
              </p:cNvSpPr>
              <p:nvPr/>
            </p:nvSpPr>
            <p:spPr bwMode="auto">
              <a:xfrm>
                <a:off x="1611" y="3180"/>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1" name="Line 803"/>
              <p:cNvSpPr>
                <a:spLocks noChangeShapeType="1"/>
              </p:cNvSpPr>
              <p:nvPr/>
            </p:nvSpPr>
            <p:spPr bwMode="auto">
              <a:xfrm>
                <a:off x="1604" y="3190"/>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2" name="Line 804"/>
              <p:cNvSpPr>
                <a:spLocks noChangeShapeType="1"/>
              </p:cNvSpPr>
              <p:nvPr/>
            </p:nvSpPr>
            <p:spPr bwMode="auto">
              <a:xfrm>
                <a:off x="1718" y="3196"/>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3" name="Line 805"/>
              <p:cNvSpPr>
                <a:spLocks noChangeShapeType="1"/>
              </p:cNvSpPr>
              <p:nvPr/>
            </p:nvSpPr>
            <p:spPr bwMode="auto">
              <a:xfrm>
                <a:off x="1945" y="3164"/>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4" name="Line 806"/>
              <p:cNvSpPr>
                <a:spLocks noChangeShapeType="1"/>
              </p:cNvSpPr>
              <p:nvPr/>
            </p:nvSpPr>
            <p:spPr bwMode="auto">
              <a:xfrm>
                <a:off x="1954" y="3176"/>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5" name="Line 807"/>
              <p:cNvSpPr>
                <a:spLocks noChangeShapeType="1"/>
              </p:cNvSpPr>
              <p:nvPr/>
            </p:nvSpPr>
            <p:spPr bwMode="auto">
              <a:xfrm>
                <a:off x="1933" y="3186"/>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6" name="Line 808"/>
              <p:cNvSpPr>
                <a:spLocks noChangeShapeType="1"/>
              </p:cNvSpPr>
              <p:nvPr/>
            </p:nvSpPr>
            <p:spPr bwMode="auto">
              <a:xfrm>
                <a:off x="1889" y="3196"/>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7" name="Line 809"/>
              <p:cNvSpPr>
                <a:spLocks noChangeShapeType="1"/>
              </p:cNvSpPr>
              <p:nvPr/>
            </p:nvSpPr>
            <p:spPr bwMode="auto">
              <a:xfrm>
                <a:off x="1925" y="3196"/>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8" name="Line 810"/>
              <p:cNvSpPr>
                <a:spLocks noChangeShapeType="1"/>
              </p:cNvSpPr>
              <p:nvPr/>
            </p:nvSpPr>
            <p:spPr bwMode="auto">
              <a:xfrm>
                <a:off x="2000" y="3170"/>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09" name="Line 811"/>
              <p:cNvSpPr>
                <a:spLocks noChangeShapeType="1"/>
              </p:cNvSpPr>
              <p:nvPr/>
            </p:nvSpPr>
            <p:spPr bwMode="auto">
              <a:xfrm>
                <a:off x="2010" y="3183"/>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0" name="Line 812"/>
              <p:cNvSpPr>
                <a:spLocks noChangeShapeType="1"/>
              </p:cNvSpPr>
              <p:nvPr/>
            </p:nvSpPr>
            <p:spPr bwMode="auto">
              <a:xfrm>
                <a:off x="2011" y="3197"/>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1" name="Line 813"/>
              <p:cNvSpPr>
                <a:spLocks noChangeShapeType="1"/>
              </p:cNvSpPr>
              <p:nvPr/>
            </p:nvSpPr>
            <p:spPr bwMode="auto">
              <a:xfrm>
                <a:off x="2103" y="3170"/>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2" name="Line 814"/>
              <p:cNvSpPr>
                <a:spLocks noChangeShapeType="1"/>
              </p:cNvSpPr>
              <p:nvPr/>
            </p:nvSpPr>
            <p:spPr bwMode="auto">
              <a:xfrm>
                <a:off x="2097" y="3181"/>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3" name="Line 815"/>
              <p:cNvSpPr>
                <a:spLocks noChangeShapeType="1"/>
              </p:cNvSpPr>
              <p:nvPr/>
            </p:nvSpPr>
            <p:spPr bwMode="auto">
              <a:xfrm>
                <a:off x="2103" y="3190"/>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4" name="Line 816"/>
              <p:cNvSpPr>
                <a:spLocks noChangeShapeType="1"/>
              </p:cNvSpPr>
              <p:nvPr/>
            </p:nvSpPr>
            <p:spPr bwMode="auto">
              <a:xfrm>
                <a:off x="2101" y="3199"/>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5" name="Line 817"/>
              <p:cNvSpPr>
                <a:spLocks noChangeShapeType="1"/>
              </p:cNvSpPr>
              <p:nvPr/>
            </p:nvSpPr>
            <p:spPr bwMode="auto">
              <a:xfrm>
                <a:off x="2169" y="3182"/>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6" name="Line 818"/>
              <p:cNvSpPr>
                <a:spLocks noChangeShapeType="1"/>
              </p:cNvSpPr>
              <p:nvPr/>
            </p:nvSpPr>
            <p:spPr bwMode="auto">
              <a:xfrm>
                <a:off x="2176" y="3195"/>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417" name="Freeform 819"/>
              <p:cNvSpPr>
                <a:spLocks/>
              </p:cNvSpPr>
              <p:nvPr/>
            </p:nvSpPr>
            <p:spPr bwMode="auto">
              <a:xfrm>
                <a:off x="1758" y="2939"/>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418" name="Rectangle 820"/>
              <p:cNvSpPr>
                <a:spLocks noChangeArrowheads="1"/>
              </p:cNvSpPr>
              <p:nvPr/>
            </p:nvSpPr>
            <p:spPr bwMode="auto">
              <a:xfrm>
                <a:off x="1766" y="2969"/>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419" name="Freeform 821"/>
              <p:cNvSpPr>
                <a:spLocks/>
              </p:cNvSpPr>
              <p:nvPr/>
            </p:nvSpPr>
            <p:spPr bwMode="auto">
              <a:xfrm>
                <a:off x="1829" y="2917"/>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420" name="AutoShape 822"/>
              <p:cNvSpPr>
                <a:spLocks noChangeArrowheads="1"/>
              </p:cNvSpPr>
              <p:nvPr/>
            </p:nvSpPr>
            <p:spPr bwMode="auto">
              <a:xfrm>
                <a:off x="1728" y="2634"/>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421" name="AutoShape 823"/>
              <p:cNvSpPr>
                <a:spLocks noChangeArrowheads="1"/>
              </p:cNvSpPr>
              <p:nvPr/>
            </p:nvSpPr>
            <p:spPr bwMode="auto">
              <a:xfrm>
                <a:off x="1770" y="2666"/>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422" name="AutoShape 824"/>
              <p:cNvSpPr>
                <a:spLocks noChangeArrowheads="1"/>
              </p:cNvSpPr>
              <p:nvPr/>
            </p:nvSpPr>
            <p:spPr bwMode="auto">
              <a:xfrm>
                <a:off x="1786" y="2679"/>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423" name="Rectangle 825"/>
              <p:cNvSpPr>
                <a:spLocks noChangeArrowheads="1"/>
              </p:cNvSpPr>
              <p:nvPr/>
            </p:nvSpPr>
            <p:spPr bwMode="auto">
              <a:xfrm rot="10800000" flipH="1">
                <a:off x="2049" y="2913"/>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017" name="Group 962"/>
            <p:cNvGrpSpPr>
              <a:grpSpLocks/>
            </p:cNvGrpSpPr>
            <p:nvPr/>
          </p:nvGrpSpPr>
          <p:grpSpPr bwMode="auto">
            <a:xfrm>
              <a:off x="1644" y="2730"/>
              <a:ext cx="714" cy="600"/>
              <a:chOff x="1644" y="2730"/>
              <a:chExt cx="714" cy="600"/>
            </a:xfrm>
          </p:grpSpPr>
          <p:sp>
            <p:nvSpPr>
              <p:cNvPr id="41154" name="Rectangle 827"/>
              <p:cNvSpPr>
                <a:spLocks noChangeArrowheads="1"/>
              </p:cNvSpPr>
              <p:nvPr/>
            </p:nvSpPr>
            <p:spPr bwMode="auto">
              <a:xfrm>
                <a:off x="1788" y="3100"/>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155" name="Freeform 828"/>
              <p:cNvSpPr>
                <a:spLocks/>
              </p:cNvSpPr>
              <p:nvPr/>
            </p:nvSpPr>
            <p:spPr bwMode="auto">
              <a:xfrm>
                <a:off x="1783" y="3048"/>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156" name="Line 829"/>
              <p:cNvSpPr>
                <a:spLocks noChangeShapeType="1"/>
              </p:cNvSpPr>
              <p:nvPr/>
            </p:nvSpPr>
            <p:spPr bwMode="auto">
              <a:xfrm>
                <a:off x="1790" y="3085"/>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57" name="Freeform 830"/>
              <p:cNvSpPr>
                <a:spLocks/>
              </p:cNvSpPr>
              <p:nvPr/>
            </p:nvSpPr>
            <p:spPr bwMode="auto">
              <a:xfrm>
                <a:off x="1800"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58" name="Freeform 831"/>
              <p:cNvSpPr>
                <a:spLocks/>
              </p:cNvSpPr>
              <p:nvPr/>
            </p:nvSpPr>
            <p:spPr bwMode="auto">
              <a:xfrm>
                <a:off x="180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59" name="Freeform 832"/>
              <p:cNvSpPr>
                <a:spLocks/>
              </p:cNvSpPr>
              <p:nvPr/>
            </p:nvSpPr>
            <p:spPr bwMode="auto">
              <a:xfrm>
                <a:off x="1812"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0" name="Freeform 833"/>
              <p:cNvSpPr>
                <a:spLocks/>
              </p:cNvSpPr>
              <p:nvPr/>
            </p:nvSpPr>
            <p:spPr bwMode="auto">
              <a:xfrm>
                <a:off x="1819"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1" name="Freeform 834"/>
              <p:cNvSpPr>
                <a:spLocks/>
              </p:cNvSpPr>
              <p:nvPr/>
            </p:nvSpPr>
            <p:spPr bwMode="auto">
              <a:xfrm>
                <a:off x="182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2" name="Freeform 835"/>
              <p:cNvSpPr>
                <a:spLocks/>
              </p:cNvSpPr>
              <p:nvPr/>
            </p:nvSpPr>
            <p:spPr bwMode="auto">
              <a:xfrm>
                <a:off x="1832"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3" name="Freeform 836"/>
              <p:cNvSpPr>
                <a:spLocks/>
              </p:cNvSpPr>
              <p:nvPr/>
            </p:nvSpPr>
            <p:spPr bwMode="auto">
              <a:xfrm>
                <a:off x="1838"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4" name="Freeform 837"/>
              <p:cNvSpPr>
                <a:spLocks/>
              </p:cNvSpPr>
              <p:nvPr/>
            </p:nvSpPr>
            <p:spPr bwMode="auto">
              <a:xfrm>
                <a:off x="1845"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5" name="Freeform 838"/>
              <p:cNvSpPr>
                <a:spLocks/>
              </p:cNvSpPr>
              <p:nvPr/>
            </p:nvSpPr>
            <p:spPr bwMode="auto">
              <a:xfrm>
                <a:off x="1852"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6" name="Freeform 839"/>
              <p:cNvSpPr>
                <a:spLocks/>
              </p:cNvSpPr>
              <p:nvPr/>
            </p:nvSpPr>
            <p:spPr bwMode="auto">
              <a:xfrm>
                <a:off x="1858"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7" name="Freeform 840"/>
              <p:cNvSpPr>
                <a:spLocks/>
              </p:cNvSpPr>
              <p:nvPr/>
            </p:nvSpPr>
            <p:spPr bwMode="auto">
              <a:xfrm>
                <a:off x="1865"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8" name="Freeform 841"/>
              <p:cNvSpPr>
                <a:spLocks/>
              </p:cNvSpPr>
              <p:nvPr/>
            </p:nvSpPr>
            <p:spPr bwMode="auto">
              <a:xfrm>
                <a:off x="1871"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69" name="Freeform 842"/>
              <p:cNvSpPr>
                <a:spLocks/>
              </p:cNvSpPr>
              <p:nvPr/>
            </p:nvSpPr>
            <p:spPr bwMode="auto">
              <a:xfrm>
                <a:off x="1878"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70" name="Freeform 843"/>
              <p:cNvSpPr>
                <a:spLocks/>
              </p:cNvSpPr>
              <p:nvPr/>
            </p:nvSpPr>
            <p:spPr bwMode="auto">
              <a:xfrm>
                <a:off x="1883"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71" name="Freeform 844"/>
              <p:cNvSpPr>
                <a:spLocks/>
              </p:cNvSpPr>
              <p:nvPr/>
            </p:nvSpPr>
            <p:spPr bwMode="auto">
              <a:xfrm>
                <a:off x="1890"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72" name="Freeform 845"/>
              <p:cNvSpPr>
                <a:spLocks/>
              </p:cNvSpPr>
              <p:nvPr/>
            </p:nvSpPr>
            <p:spPr bwMode="auto">
              <a:xfrm>
                <a:off x="1896" y="3203"/>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173" name="Freeform 846"/>
              <p:cNvSpPr>
                <a:spLocks/>
              </p:cNvSpPr>
              <p:nvPr/>
            </p:nvSpPr>
            <p:spPr bwMode="auto">
              <a:xfrm>
                <a:off x="190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4" name="Freeform 847"/>
              <p:cNvSpPr>
                <a:spLocks/>
              </p:cNvSpPr>
              <p:nvPr/>
            </p:nvSpPr>
            <p:spPr bwMode="auto">
              <a:xfrm>
                <a:off x="191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5" name="Freeform 848"/>
              <p:cNvSpPr>
                <a:spLocks/>
              </p:cNvSpPr>
              <p:nvPr/>
            </p:nvSpPr>
            <p:spPr bwMode="auto">
              <a:xfrm>
                <a:off x="191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6" name="Freeform 849"/>
              <p:cNvSpPr>
                <a:spLocks/>
              </p:cNvSpPr>
              <p:nvPr/>
            </p:nvSpPr>
            <p:spPr bwMode="auto">
              <a:xfrm>
                <a:off x="192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7" name="Freeform 850"/>
              <p:cNvSpPr>
                <a:spLocks/>
              </p:cNvSpPr>
              <p:nvPr/>
            </p:nvSpPr>
            <p:spPr bwMode="auto">
              <a:xfrm>
                <a:off x="193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8" name="Freeform 851"/>
              <p:cNvSpPr>
                <a:spLocks/>
              </p:cNvSpPr>
              <p:nvPr/>
            </p:nvSpPr>
            <p:spPr bwMode="auto">
              <a:xfrm>
                <a:off x="193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79" name="Freeform 852"/>
              <p:cNvSpPr>
                <a:spLocks/>
              </p:cNvSpPr>
              <p:nvPr/>
            </p:nvSpPr>
            <p:spPr bwMode="auto">
              <a:xfrm>
                <a:off x="194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0" name="Freeform 853"/>
              <p:cNvSpPr>
                <a:spLocks/>
              </p:cNvSpPr>
              <p:nvPr/>
            </p:nvSpPr>
            <p:spPr bwMode="auto">
              <a:xfrm>
                <a:off x="195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1" name="Freeform 854"/>
              <p:cNvSpPr>
                <a:spLocks/>
              </p:cNvSpPr>
              <p:nvPr/>
            </p:nvSpPr>
            <p:spPr bwMode="auto">
              <a:xfrm>
                <a:off x="195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2" name="Freeform 855"/>
              <p:cNvSpPr>
                <a:spLocks/>
              </p:cNvSpPr>
              <p:nvPr/>
            </p:nvSpPr>
            <p:spPr bwMode="auto">
              <a:xfrm>
                <a:off x="196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3" name="Freeform 856"/>
              <p:cNvSpPr>
                <a:spLocks/>
              </p:cNvSpPr>
              <p:nvPr/>
            </p:nvSpPr>
            <p:spPr bwMode="auto">
              <a:xfrm>
                <a:off x="197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4" name="Freeform 857"/>
              <p:cNvSpPr>
                <a:spLocks/>
              </p:cNvSpPr>
              <p:nvPr/>
            </p:nvSpPr>
            <p:spPr bwMode="auto">
              <a:xfrm>
                <a:off x="197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5" name="Freeform 858"/>
              <p:cNvSpPr>
                <a:spLocks/>
              </p:cNvSpPr>
              <p:nvPr/>
            </p:nvSpPr>
            <p:spPr bwMode="auto">
              <a:xfrm>
                <a:off x="198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6" name="Freeform 859"/>
              <p:cNvSpPr>
                <a:spLocks/>
              </p:cNvSpPr>
              <p:nvPr/>
            </p:nvSpPr>
            <p:spPr bwMode="auto">
              <a:xfrm>
                <a:off x="199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7" name="Freeform 860"/>
              <p:cNvSpPr>
                <a:spLocks/>
              </p:cNvSpPr>
              <p:nvPr/>
            </p:nvSpPr>
            <p:spPr bwMode="auto">
              <a:xfrm>
                <a:off x="199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8" name="Freeform 861"/>
              <p:cNvSpPr>
                <a:spLocks/>
              </p:cNvSpPr>
              <p:nvPr/>
            </p:nvSpPr>
            <p:spPr bwMode="auto">
              <a:xfrm>
                <a:off x="200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89" name="Freeform 862"/>
              <p:cNvSpPr>
                <a:spLocks/>
              </p:cNvSpPr>
              <p:nvPr/>
            </p:nvSpPr>
            <p:spPr bwMode="auto">
              <a:xfrm>
                <a:off x="201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0" name="Freeform 863"/>
              <p:cNvSpPr>
                <a:spLocks/>
              </p:cNvSpPr>
              <p:nvPr/>
            </p:nvSpPr>
            <p:spPr bwMode="auto">
              <a:xfrm>
                <a:off x="202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1" name="Freeform 864"/>
              <p:cNvSpPr>
                <a:spLocks/>
              </p:cNvSpPr>
              <p:nvPr/>
            </p:nvSpPr>
            <p:spPr bwMode="auto">
              <a:xfrm>
                <a:off x="202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2" name="Freeform 865"/>
              <p:cNvSpPr>
                <a:spLocks/>
              </p:cNvSpPr>
              <p:nvPr/>
            </p:nvSpPr>
            <p:spPr bwMode="auto">
              <a:xfrm>
                <a:off x="203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3" name="Freeform 866"/>
              <p:cNvSpPr>
                <a:spLocks/>
              </p:cNvSpPr>
              <p:nvPr/>
            </p:nvSpPr>
            <p:spPr bwMode="auto">
              <a:xfrm>
                <a:off x="204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4" name="Freeform 867"/>
              <p:cNvSpPr>
                <a:spLocks/>
              </p:cNvSpPr>
              <p:nvPr/>
            </p:nvSpPr>
            <p:spPr bwMode="auto">
              <a:xfrm>
                <a:off x="204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5" name="Freeform 868"/>
              <p:cNvSpPr>
                <a:spLocks/>
              </p:cNvSpPr>
              <p:nvPr/>
            </p:nvSpPr>
            <p:spPr bwMode="auto">
              <a:xfrm>
                <a:off x="205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6" name="Freeform 869"/>
              <p:cNvSpPr>
                <a:spLocks/>
              </p:cNvSpPr>
              <p:nvPr/>
            </p:nvSpPr>
            <p:spPr bwMode="auto">
              <a:xfrm>
                <a:off x="205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7" name="Freeform 870"/>
              <p:cNvSpPr>
                <a:spLocks/>
              </p:cNvSpPr>
              <p:nvPr/>
            </p:nvSpPr>
            <p:spPr bwMode="auto">
              <a:xfrm>
                <a:off x="2067"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8" name="Freeform 871"/>
              <p:cNvSpPr>
                <a:spLocks/>
              </p:cNvSpPr>
              <p:nvPr/>
            </p:nvSpPr>
            <p:spPr bwMode="auto">
              <a:xfrm>
                <a:off x="207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199" name="Freeform 872"/>
              <p:cNvSpPr>
                <a:spLocks/>
              </p:cNvSpPr>
              <p:nvPr/>
            </p:nvSpPr>
            <p:spPr bwMode="auto">
              <a:xfrm>
                <a:off x="207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0" name="Freeform 873"/>
              <p:cNvSpPr>
                <a:spLocks/>
              </p:cNvSpPr>
              <p:nvPr/>
            </p:nvSpPr>
            <p:spPr bwMode="auto">
              <a:xfrm>
                <a:off x="208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1" name="Freeform 874"/>
              <p:cNvSpPr>
                <a:spLocks/>
              </p:cNvSpPr>
              <p:nvPr/>
            </p:nvSpPr>
            <p:spPr bwMode="auto">
              <a:xfrm>
                <a:off x="209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2" name="Freeform 875"/>
              <p:cNvSpPr>
                <a:spLocks/>
              </p:cNvSpPr>
              <p:nvPr/>
            </p:nvSpPr>
            <p:spPr bwMode="auto">
              <a:xfrm>
                <a:off x="209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3" name="Freeform 876"/>
              <p:cNvSpPr>
                <a:spLocks/>
              </p:cNvSpPr>
              <p:nvPr/>
            </p:nvSpPr>
            <p:spPr bwMode="auto">
              <a:xfrm>
                <a:off x="2104"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4" name="Freeform 877"/>
              <p:cNvSpPr>
                <a:spLocks/>
              </p:cNvSpPr>
              <p:nvPr/>
            </p:nvSpPr>
            <p:spPr bwMode="auto">
              <a:xfrm>
                <a:off x="211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5" name="Freeform 878"/>
              <p:cNvSpPr>
                <a:spLocks/>
              </p:cNvSpPr>
              <p:nvPr/>
            </p:nvSpPr>
            <p:spPr bwMode="auto">
              <a:xfrm>
                <a:off x="2120"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6" name="Freeform 879"/>
              <p:cNvSpPr>
                <a:spLocks/>
              </p:cNvSpPr>
              <p:nvPr/>
            </p:nvSpPr>
            <p:spPr bwMode="auto">
              <a:xfrm>
                <a:off x="212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7" name="Freeform 880"/>
              <p:cNvSpPr>
                <a:spLocks/>
              </p:cNvSpPr>
              <p:nvPr/>
            </p:nvSpPr>
            <p:spPr bwMode="auto">
              <a:xfrm>
                <a:off x="213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8" name="Freeform 881"/>
              <p:cNvSpPr>
                <a:spLocks/>
              </p:cNvSpPr>
              <p:nvPr/>
            </p:nvSpPr>
            <p:spPr bwMode="auto">
              <a:xfrm>
                <a:off x="213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09" name="Freeform 882"/>
              <p:cNvSpPr>
                <a:spLocks/>
              </p:cNvSpPr>
              <p:nvPr/>
            </p:nvSpPr>
            <p:spPr bwMode="auto">
              <a:xfrm>
                <a:off x="214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0" name="Freeform 883"/>
              <p:cNvSpPr>
                <a:spLocks/>
              </p:cNvSpPr>
              <p:nvPr/>
            </p:nvSpPr>
            <p:spPr bwMode="auto">
              <a:xfrm>
                <a:off x="215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1" name="Freeform 884"/>
              <p:cNvSpPr>
                <a:spLocks/>
              </p:cNvSpPr>
              <p:nvPr/>
            </p:nvSpPr>
            <p:spPr bwMode="auto">
              <a:xfrm>
                <a:off x="215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2" name="Freeform 885"/>
              <p:cNvSpPr>
                <a:spLocks/>
              </p:cNvSpPr>
              <p:nvPr/>
            </p:nvSpPr>
            <p:spPr bwMode="auto">
              <a:xfrm>
                <a:off x="216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3" name="Freeform 886"/>
              <p:cNvSpPr>
                <a:spLocks/>
              </p:cNvSpPr>
              <p:nvPr/>
            </p:nvSpPr>
            <p:spPr bwMode="auto">
              <a:xfrm>
                <a:off x="2173"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4" name="Freeform 887"/>
              <p:cNvSpPr>
                <a:spLocks/>
              </p:cNvSpPr>
              <p:nvPr/>
            </p:nvSpPr>
            <p:spPr bwMode="auto">
              <a:xfrm>
                <a:off x="217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5" name="Freeform 888"/>
              <p:cNvSpPr>
                <a:spLocks/>
              </p:cNvSpPr>
              <p:nvPr/>
            </p:nvSpPr>
            <p:spPr bwMode="auto">
              <a:xfrm>
                <a:off x="2186"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6" name="Freeform 889"/>
              <p:cNvSpPr>
                <a:spLocks/>
              </p:cNvSpPr>
              <p:nvPr/>
            </p:nvSpPr>
            <p:spPr bwMode="auto">
              <a:xfrm>
                <a:off x="2192"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7" name="Freeform 890"/>
              <p:cNvSpPr>
                <a:spLocks/>
              </p:cNvSpPr>
              <p:nvPr/>
            </p:nvSpPr>
            <p:spPr bwMode="auto">
              <a:xfrm>
                <a:off x="2199"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8" name="Freeform 891"/>
              <p:cNvSpPr>
                <a:spLocks/>
              </p:cNvSpPr>
              <p:nvPr/>
            </p:nvSpPr>
            <p:spPr bwMode="auto">
              <a:xfrm>
                <a:off x="2205"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19" name="Freeform 892"/>
              <p:cNvSpPr>
                <a:spLocks/>
              </p:cNvSpPr>
              <p:nvPr/>
            </p:nvSpPr>
            <p:spPr bwMode="auto">
              <a:xfrm>
                <a:off x="2211"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20" name="Freeform 893"/>
              <p:cNvSpPr>
                <a:spLocks/>
              </p:cNvSpPr>
              <p:nvPr/>
            </p:nvSpPr>
            <p:spPr bwMode="auto">
              <a:xfrm>
                <a:off x="2218" y="3202"/>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221" name="Rectangle 894"/>
              <p:cNvSpPr>
                <a:spLocks noChangeArrowheads="1"/>
              </p:cNvSpPr>
              <p:nvPr/>
            </p:nvSpPr>
            <p:spPr bwMode="auto">
              <a:xfrm>
                <a:off x="1799" y="3111"/>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2" name="Rectangle 895"/>
              <p:cNvSpPr>
                <a:spLocks noChangeArrowheads="1"/>
              </p:cNvSpPr>
              <p:nvPr/>
            </p:nvSpPr>
            <p:spPr bwMode="auto">
              <a:xfrm>
                <a:off x="1893" y="3111"/>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3" name="Rectangle 896"/>
              <p:cNvSpPr>
                <a:spLocks noChangeArrowheads="1"/>
              </p:cNvSpPr>
              <p:nvPr/>
            </p:nvSpPr>
            <p:spPr bwMode="auto">
              <a:xfrm>
                <a:off x="2025" y="3111"/>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4" name="Rectangle 897"/>
              <p:cNvSpPr>
                <a:spLocks noChangeArrowheads="1"/>
              </p:cNvSpPr>
              <p:nvPr/>
            </p:nvSpPr>
            <p:spPr bwMode="auto">
              <a:xfrm>
                <a:off x="2167" y="3111"/>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5" name="Rectangle 898"/>
              <p:cNvSpPr>
                <a:spLocks noChangeArrowheads="1"/>
              </p:cNvSpPr>
              <p:nvPr/>
            </p:nvSpPr>
            <p:spPr bwMode="auto">
              <a:xfrm>
                <a:off x="2194" y="3120"/>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6" name="Rectangle 899"/>
              <p:cNvSpPr>
                <a:spLocks noChangeArrowheads="1"/>
              </p:cNvSpPr>
              <p:nvPr/>
            </p:nvSpPr>
            <p:spPr bwMode="auto">
              <a:xfrm>
                <a:off x="2197" y="3131"/>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27" name="Rectangle 900"/>
              <p:cNvSpPr>
                <a:spLocks noChangeArrowheads="1"/>
              </p:cNvSpPr>
              <p:nvPr/>
            </p:nvSpPr>
            <p:spPr bwMode="auto">
              <a:xfrm rot="10800000" flipH="1">
                <a:off x="2175" y="3121"/>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228" name="Rectangle 901"/>
              <p:cNvSpPr>
                <a:spLocks noChangeArrowheads="1"/>
              </p:cNvSpPr>
              <p:nvPr/>
            </p:nvSpPr>
            <p:spPr bwMode="auto">
              <a:xfrm rot="10800000" flipH="1">
                <a:off x="2175" y="3142"/>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229" name="Rectangle 902"/>
              <p:cNvSpPr>
                <a:spLocks noChangeArrowheads="1"/>
              </p:cNvSpPr>
              <p:nvPr/>
            </p:nvSpPr>
            <p:spPr bwMode="auto">
              <a:xfrm>
                <a:off x="1936" y="3122"/>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30" name="Rectangle 903"/>
              <p:cNvSpPr>
                <a:spLocks noChangeArrowheads="1"/>
              </p:cNvSpPr>
              <p:nvPr/>
            </p:nvSpPr>
            <p:spPr bwMode="auto">
              <a:xfrm>
                <a:off x="1936" y="3134"/>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31" name="Freeform 904"/>
              <p:cNvSpPr>
                <a:spLocks/>
              </p:cNvSpPr>
              <p:nvPr/>
            </p:nvSpPr>
            <p:spPr bwMode="auto">
              <a:xfrm>
                <a:off x="1895" y="3127"/>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232" name="Rectangle 905"/>
              <p:cNvSpPr>
                <a:spLocks noChangeArrowheads="1"/>
              </p:cNvSpPr>
              <p:nvPr/>
            </p:nvSpPr>
            <p:spPr bwMode="auto">
              <a:xfrm rot="10800000" flipH="1">
                <a:off x="1898" y="3121"/>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233" name="Rectangle 906"/>
              <p:cNvSpPr>
                <a:spLocks noChangeArrowheads="1"/>
              </p:cNvSpPr>
              <p:nvPr/>
            </p:nvSpPr>
            <p:spPr bwMode="auto">
              <a:xfrm>
                <a:off x="1995" y="3158"/>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34" name="Freeform 907"/>
              <p:cNvSpPr>
                <a:spLocks/>
              </p:cNvSpPr>
              <p:nvPr/>
            </p:nvSpPr>
            <p:spPr bwMode="auto">
              <a:xfrm>
                <a:off x="1801"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35" name="Freeform 908"/>
              <p:cNvSpPr>
                <a:spLocks/>
              </p:cNvSpPr>
              <p:nvPr/>
            </p:nvSpPr>
            <p:spPr bwMode="auto">
              <a:xfrm>
                <a:off x="1806"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36" name="Freeform 909"/>
              <p:cNvSpPr>
                <a:spLocks/>
              </p:cNvSpPr>
              <p:nvPr/>
            </p:nvSpPr>
            <p:spPr bwMode="auto">
              <a:xfrm>
                <a:off x="1811"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37" name="Freeform 910"/>
              <p:cNvSpPr>
                <a:spLocks/>
              </p:cNvSpPr>
              <p:nvPr/>
            </p:nvSpPr>
            <p:spPr bwMode="auto">
              <a:xfrm>
                <a:off x="1815"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38" name="Freeform 911"/>
              <p:cNvSpPr>
                <a:spLocks/>
              </p:cNvSpPr>
              <p:nvPr/>
            </p:nvSpPr>
            <p:spPr bwMode="auto">
              <a:xfrm>
                <a:off x="1821"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39" name="Freeform 912"/>
              <p:cNvSpPr>
                <a:spLocks/>
              </p:cNvSpPr>
              <p:nvPr/>
            </p:nvSpPr>
            <p:spPr bwMode="auto">
              <a:xfrm>
                <a:off x="1826"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0" name="Freeform 913"/>
              <p:cNvSpPr>
                <a:spLocks/>
              </p:cNvSpPr>
              <p:nvPr/>
            </p:nvSpPr>
            <p:spPr bwMode="auto">
              <a:xfrm>
                <a:off x="1830"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1" name="Freeform 914"/>
              <p:cNvSpPr>
                <a:spLocks/>
              </p:cNvSpPr>
              <p:nvPr/>
            </p:nvSpPr>
            <p:spPr bwMode="auto">
              <a:xfrm>
                <a:off x="1835"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2" name="Freeform 915"/>
              <p:cNvSpPr>
                <a:spLocks/>
              </p:cNvSpPr>
              <p:nvPr/>
            </p:nvSpPr>
            <p:spPr bwMode="auto">
              <a:xfrm>
                <a:off x="1840"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3" name="Freeform 916"/>
              <p:cNvSpPr>
                <a:spLocks/>
              </p:cNvSpPr>
              <p:nvPr/>
            </p:nvSpPr>
            <p:spPr bwMode="auto">
              <a:xfrm>
                <a:off x="1846"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4" name="Freeform 917"/>
              <p:cNvSpPr>
                <a:spLocks/>
              </p:cNvSpPr>
              <p:nvPr/>
            </p:nvSpPr>
            <p:spPr bwMode="auto">
              <a:xfrm>
                <a:off x="1850"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5" name="Freeform 918"/>
              <p:cNvSpPr>
                <a:spLocks/>
              </p:cNvSpPr>
              <p:nvPr/>
            </p:nvSpPr>
            <p:spPr bwMode="auto">
              <a:xfrm>
                <a:off x="1854"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6" name="Freeform 919"/>
              <p:cNvSpPr>
                <a:spLocks/>
              </p:cNvSpPr>
              <p:nvPr/>
            </p:nvSpPr>
            <p:spPr bwMode="auto">
              <a:xfrm>
                <a:off x="1861"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7" name="Freeform 920"/>
              <p:cNvSpPr>
                <a:spLocks/>
              </p:cNvSpPr>
              <p:nvPr/>
            </p:nvSpPr>
            <p:spPr bwMode="auto">
              <a:xfrm>
                <a:off x="1865"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8" name="Freeform 921"/>
              <p:cNvSpPr>
                <a:spLocks/>
              </p:cNvSpPr>
              <p:nvPr/>
            </p:nvSpPr>
            <p:spPr bwMode="auto">
              <a:xfrm>
                <a:off x="1870"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49" name="Freeform 922"/>
              <p:cNvSpPr>
                <a:spLocks/>
              </p:cNvSpPr>
              <p:nvPr/>
            </p:nvSpPr>
            <p:spPr bwMode="auto">
              <a:xfrm>
                <a:off x="1874" y="3159"/>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250" name="Freeform 923"/>
              <p:cNvSpPr>
                <a:spLocks/>
              </p:cNvSpPr>
              <p:nvPr/>
            </p:nvSpPr>
            <p:spPr bwMode="auto">
              <a:xfrm>
                <a:off x="1794" y="3146"/>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251" name="Rectangle 924"/>
              <p:cNvSpPr>
                <a:spLocks noChangeArrowheads="1"/>
              </p:cNvSpPr>
              <p:nvPr/>
            </p:nvSpPr>
            <p:spPr bwMode="auto">
              <a:xfrm>
                <a:off x="1652" y="3322"/>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52" name="Freeform 925"/>
              <p:cNvSpPr>
                <a:spLocks/>
              </p:cNvSpPr>
              <p:nvPr/>
            </p:nvSpPr>
            <p:spPr bwMode="auto">
              <a:xfrm>
                <a:off x="1644" y="3229"/>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253" name="Freeform 926"/>
              <p:cNvSpPr>
                <a:spLocks/>
              </p:cNvSpPr>
              <p:nvPr/>
            </p:nvSpPr>
            <p:spPr bwMode="auto">
              <a:xfrm>
                <a:off x="1664" y="3240"/>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254" name="Freeform 927"/>
              <p:cNvSpPr>
                <a:spLocks/>
              </p:cNvSpPr>
              <p:nvPr/>
            </p:nvSpPr>
            <p:spPr bwMode="auto">
              <a:xfrm>
                <a:off x="1722" y="3238"/>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255" name="Freeform 928"/>
              <p:cNvSpPr>
                <a:spLocks/>
              </p:cNvSpPr>
              <p:nvPr/>
            </p:nvSpPr>
            <p:spPr bwMode="auto">
              <a:xfrm>
                <a:off x="1777" y="3238"/>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256" name="Freeform 929"/>
              <p:cNvSpPr>
                <a:spLocks/>
              </p:cNvSpPr>
              <p:nvPr/>
            </p:nvSpPr>
            <p:spPr bwMode="auto">
              <a:xfrm>
                <a:off x="1890" y="3238"/>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257" name="Freeform 930"/>
              <p:cNvSpPr>
                <a:spLocks/>
              </p:cNvSpPr>
              <p:nvPr/>
            </p:nvSpPr>
            <p:spPr bwMode="auto">
              <a:xfrm>
                <a:off x="1991" y="3238"/>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258" name="Freeform 931"/>
              <p:cNvSpPr>
                <a:spLocks/>
              </p:cNvSpPr>
              <p:nvPr/>
            </p:nvSpPr>
            <p:spPr bwMode="auto">
              <a:xfrm>
                <a:off x="2096" y="3238"/>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259" name="Freeform 932"/>
              <p:cNvSpPr>
                <a:spLocks/>
              </p:cNvSpPr>
              <p:nvPr/>
            </p:nvSpPr>
            <p:spPr bwMode="auto">
              <a:xfrm>
                <a:off x="2191" y="3246"/>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260" name="Line 933"/>
              <p:cNvSpPr>
                <a:spLocks noChangeShapeType="1"/>
              </p:cNvSpPr>
              <p:nvPr/>
            </p:nvSpPr>
            <p:spPr bwMode="auto">
              <a:xfrm>
                <a:off x="1750" y="3262"/>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1" name="Line 934"/>
              <p:cNvSpPr>
                <a:spLocks noChangeShapeType="1"/>
              </p:cNvSpPr>
              <p:nvPr/>
            </p:nvSpPr>
            <p:spPr bwMode="auto">
              <a:xfrm>
                <a:off x="1761" y="3272"/>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2" name="Line 935"/>
              <p:cNvSpPr>
                <a:spLocks noChangeShapeType="1"/>
              </p:cNvSpPr>
              <p:nvPr/>
            </p:nvSpPr>
            <p:spPr bwMode="auto">
              <a:xfrm>
                <a:off x="1765" y="3281"/>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3" name="Line 936"/>
              <p:cNvSpPr>
                <a:spLocks noChangeShapeType="1"/>
              </p:cNvSpPr>
              <p:nvPr/>
            </p:nvSpPr>
            <p:spPr bwMode="auto">
              <a:xfrm>
                <a:off x="1771" y="3292"/>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4" name="Line 937"/>
              <p:cNvSpPr>
                <a:spLocks noChangeShapeType="1"/>
              </p:cNvSpPr>
              <p:nvPr/>
            </p:nvSpPr>
            <p:spPr bwMode="auto">
              <a:xfrm>
                <a:off x="1711" y="3266"/>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5" name="Line 938"/>
              <p:cNvSpPr>
                <a:spLocks noChangeShapeType="1"/>
              </p:cNvSpPr>
              <p:nvPr/>
            </p:nvSpPr>
            <p:spPr bwMode="auto">
              <a:xfrm>
                <a:off x="1707" y="3276"/>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6" name="Line 939"/>
              <p:cNvSpPr>
                <a:spLocks noChangeShapeType="1"/>
              </p:cNvSpPr>
              <p:nvPr/>
            </p:nvSpPr>
            <p:spPr bwMode="auto">
              <a:xfrm>
                <a:off x="1700" y="3286"/>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7" name="Line 940"/>
              <p:cNvSpPr>
                <a:spLocks noChangeShapeType="1"/>
              </p:cNvSpPr>
              <p:nvPr/>
            </p:nvSpPr>
            <p:spPr bwMode="auto">
              <a:xfrm>
                <a:off x="1814" y="3292"/>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8" name="Line 941"/>
              <p:cNvSpPr>
                <a:spLocks noChangeShapeType="1"/>
              </p:cNvSpPr>
              <p:nvPr/>
            </p:nvSpPr>
            <p:spPr bwMode="auto">
              <a:xfrm>
                <a:off x="2041" y="3260"/>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69" name="Line 942"/>
              <p:cNvSpPr>
                <a:spLocks noChangeShapeType="1"/>
              </p:cNvSpPr>
              <p:nvPr/>
            </p:nvSpPr>
            <p:spPr bwMode="auto">
              <a:xfrm>
                <a:off x="2050" y="3272"/>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0" name="Line 943"/>
              <p:cNvSpPr>
                <a:spLocks noChangeShapeType="1"/>
              </p:cNvSpPr>
              <p:nvPr/>
            </p:nvSpPr>
            <p:spPr bwMode="auto">
              <a:xfrm>
                <a:off x="2029" y="3282"/>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1" name="Line 944"/>
              <p:cNvSpPr>
                <a:spLocks noChangeShapeType="1"/>
              </p:cNvSpPr>
              <p:nvPr/>
            </p:nvSpPr>
            <p:spPr bwMode="auto">
              <a:xfrm>
                <a:off x="1985" y="3292"/>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2" name="Line 945"/>
              <p:cNvSpPr>
                <a:spLocks noChangeShapeType="1"/>
              </p:cNvSpPr>
              <p:nvPr/>
            </p:nvSpPr>
            <p:spPr bwMode="auto">
              <a:xfrm>
                <a:off x="2021" y="3292"/>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3" name="Line 946"/>
              <p:cNvSpPr>
                <a:spLocks noChangeShapeType="1"/>
              </p:cNvSpPr>
              <p:nvPr/>
            </p:nvSpPr>
            <p:spPr bwMode="auto">
              <a:xfrm>
                <a:off x="2096" y="3266"/>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4" name="Line 947"/>
              <p:cNvSpPr>
                <a:spLocks noChangeShapeType="1"/>
              </p:cNvSpPr>
              <p:nvPr/>
            </p:nvSpPr>
            <p:spPr bwMode="auto">
              <a:xfrm>
                <a:off x="2106" y="3279"/>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5" name="Line 948"/>
              <p:cNvSpPr>
                <a:spLocks noChangeShapeType="1"/>
              </p:cNvSpPr>
              <p:nvPr/>
            </p:nvSpPr>
            <p:spPr bwMode="auto">
              <a:xfrm>
                <a:off x="2107" y="3293"/>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6" name="Line 949"/>
              <p:cNvSpPr>
                <a:spLocks noChangeShapeType="1"/>
              </p:cNvSpPr>
              <p:nvPr/>
            </p:nvSpPr>
            <p:spPr bwMode="auto">
              <a:xfrm>
                <a:off x="2199" y="3266"/>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7" name="Line 950"/>
              <p:cNvSpPr>
                <a:spLocks noChangeShapeType="1"/>
              </p:cNvSpPr>
              <p:nvPr/>
            </p:nvSpPr>
            <p:spPr bwMode="auto">
              <a:xfrm>
                <a:off x="2193" y="3277"/>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8" name="Line 951"/>
              <p:cNvSpPr>
                <a:spLocks noChangeShapeType="1"/>
              </p:cNvSpPr>
              <p:nvPr/>
            </p:nvSpPr>
            <p:spPr bwMode="auto">
              <a:xfrm>
                <a:off x="2199" y="3286"/>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79" name="Line 952"/>
              <p:cNvSpPr>
                <a:spLocks noChangeShapeType="1"/>
              </p:cNvSpPr>
              <p:nvPr/>
            </p:nvSpPr>
            <p:spPr bwMode="auto">
              <a:xfrm>
                <a:off x="2197" y="3295"/>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80" name="Line 953"/>
              <p:cNvSpPr>
                <a:spLocks noChangeShapeType="1"/>
              </p:cNvSpPr>
              <p:nvPr/>
            </p:nvSpPr>
            <p:spPr bwMode="auto">
              <a:xfrm>
                <a:off x="2265" y="3278"/>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81" name="Line 954"/>
              <p:cNvSpPr>
                <a:spLocks noChangeShapeType="1"/>
              </p:cNvSpPr>
              <p:nvPr/>
            </p:nvSpPr>
            <p:spPr bwMode="auto">
              <a:xfrm>
                <a:off x="2272" y="3291"/>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282" name="Freeform 955"/>
              <p:cNvSpPr>
                <a:spLocks/>
              </p:cNvSpPr>
              <p:nvPr/>
            </p:nvSpPr>
            <p:spPr bwMode="auto">
              <a:xfrm>
                <a:off x="1854" y="3035"/>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283" name="Rectangle 956"/>
              <p:cNvSpPr>
                <a:spLocks noChangeArrowheads="1"/>
              </p:cNvSpPr>
              <p:nvPr/>
            </p:nvSpPr>
            <p:spPr bwMode="auto">
              <a:xfrm>
                <a:off x="1862" y="3065"/>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284" name="Freeform 957"/>
              <p:cNvSpPr>
                <a:spLocks/>
              </p:cNvSpPr>
              <p:nvPr/>
            </p:nvSpPr>
            <p:spPr bwMode="auto">
              <a:xfrm>
                <a:off x="1925" y="3013"/>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285" name="AutoShape 958"/>
              <p:cNvSpPr>
                <a:spLocks noChangeArrowheads="1"/>
              </p:cNvSpPr>
              <p:nvPr/>
            </p:nvSpPr>
            <p:spPr bwMode="auto">
              <a:xfrm>
                <a:off x="1824" y="2730"/>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286" name="AutoShape 959"/>
              <p:cNvSpPr>
                <a:spLocks noChangeArrowheads="1"/>
              </p:cNvSpPr>
              <p:nvPr/>
            </p:nvSpPr>
            <p:spPr bwMode="auto">
              <a:xfrm>
                <a:off x="1866" y="2762"/>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287" name="AutoShape 960"/>
              <p:cNvSpPr>
                <a:spLocks noChangeArrowheads="1"/>
              </p:cNvSpPr>
              <p:nvPr/>
            </p:nvSpPr>
            <p:spPr bwMode="auto">
              <a:xfrm>
                <a:off x="1882" y="2775"/>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288" name="Rectangle 961"/>
              <p:cNvSpPr>
                <a:spLocks noChangeArrowheads="1"/>
              </p:cNvSpPr>
              <p:nvPr/>
            </p:nvSpPr>
            <p:spPr bwMode="auto">
              <a:xfrm rot="10800000" flipH="1">
                <a:off x="2145" y="3009"/>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nvGrpSpPr>
            <p:cNvPr id="41018" name="Group 74"/>
            <p:cNvGrpSpPr>
              <a:grpSpLocks/>
            </p:cNvGrpSpPr>
            <p:nvPr/>
          </p:nvGrpSpPr>
          <p:grpSpPr bwMode="auto">
            <a:xfrm>
              <a:off x="1740" y="2826"/>
              <a:ext cx="714" cy="600"/>
              <a:chOff x="1740" y="2826"/>
              <a:chExt cx="714" cy="600"/>
            </a:xfrm>
          </p:grpSpPr>
          <p:sp>
            <p:nvSpPr>
              <p:cNvPr id="41019" name="Rectangle 963"/>
              <p:cNvSpPr>
                <a:spLocks noChangeArrowheads="1"/>
              </p:cNvSpPr>
              <p:nvPr/>
            </p:nvSpPr>
            <p:spPr bwMode="auto">
              <a:xfrm>
                <a:off x="1884" y="3196"/>
                <a:ext cx="438" cy="134"/>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20" name="Freeform 964"/>
              <p:cNvSpPr>
                <a:spLocks/>
              </p:cNvSpPr>
              <p:nvPr/>
            </p:nvSpPr>
            <p:spPr bwMode="auto">
              <a:xfrm>
                <a:off x="1879" y="3144"/>
                <a:ext cx="451" cy="45"/>
              </a:xfrm>
              <a:custGeom>
                <a:avLst/>
                <a:gdLst>
                  <a:gd name="T0" fmla="*/ 0 w 451"/>
                  <a:gd name="T1" fmla="*/ 44 h 45"/>
                  <a:gd name="T2" fmla="*/ 450 w 451"/>
                  <a:gd name="T3" fmla="*/ 44 h 45"/>
                  <a:gd name="T4" fmla="*/ 408 w 451"/>
                  <a:gd name="T5" fmla="*/ 0 h 45"/>
                  <a:gd name="T6" fmla="*/ 47 w 451"/>
                  <a:gd name="T7" fmla="*/ 0 h 45"/>
                  <a:gd name="T8" fmla="*/ 0 w 451"/>
                  <a:gd name="T9" fmla="*/ 44 h 45"/>
                  <a:gd name="T10" fmla="*/ 0 60000 65536"/>
                  <a:gd name="T11" fmla="*/ 0 60000 65536"/>
                  <a:gd name="T12" fmla="*/ 0 60000 65536"/>
                  <a:gd name="T13" fmla="*/ 0 60000 65536"/>
                  <a:gd name="T14" fmla="*/ 0 60000 65536"/>
                  <a:gd name="T15" fmla="*/ 0 w 451"/>
                  <a:gd name="T16" fmla="*/ 0 h 45"/>
                  <a:gd name="T17" fmla="*/ 451 w 451"/>
                  <a:gd name="T18" fmla="*/ 45 h 45"/>
                </a:gdLst>
                <a:ahLst/>
                <a:cxnLst>
                  <a:cxn ang="T10">
                    <a:pos x="T0" y="T1"/>
                  </a:cxn>
                  <a:cxn ang="T11">
                    <a:pos x="T2" y="T3"/>
                  </a:cxn>
                  <a:cxn ang="T12">
                    <a:pos x="T4" y="T5"/>
                  </a:cxn>
                  <a:cxn ang="T13">
                    <a:pos x="T6" y="T7"/>
                  </a:cxn>
                  <a:cxn ang="T14">
                    <a:pos x="T8" y="T9"/>
                  </a:cxn>
                </a:cxnLst>
                <a:rect l="T15" t="T16" r="T17" b="T18"/>
                <a:pathLst>
                  <a:path w="451" h="45">
                    <a:moveTo>
                      <a:pt x="0" y="44"/>
                    </a:moveTo>
                    <a:lnTo>
                      <a:pt x="450" y="44"/>
                    </a:lnTo>
                    <a:lnTo>
                      <a:pt x="408" y="0"/>
                    </a:lnTo>
                    <a:lnTo>
                      <a:pt x="47" y="0"/>
                    </a:lnTo>
                    <a:lnTo>
                      <a:pt x="0" y="44"/>
                    </a:lnTo>
                  </a:path>
                </a:pathLst>
              </a:custGeom>
              <a:solidFill>
                <a:srgbClr val="C0C0C0"/>
              </a:solidFill>
              <a:ln w="12700" cap="rnd">
                <a:solidFill>
                  <a:srgbClr val="000000"/>
                </a:solidFill>
                <a:round/>
                <a:headEnd/>
                <a:tailEnd/>
              </a:ln>
            </p:spPr>
            <p:txBody>
              <a:bodyPr/>
              <a:lstStyle/>
              <a:p>
                <a:endParaRPr lang="en-US"/>
              </a:p>
            </p:txBody>
          </p:sp>
          <p:sp>
            <p:nvSpPr>
              <p:cNvPr id="41021" name="Line 965"/>
              <p:cNvSpPr>
                <a:spLocks noChangeShapeType="1"/>
              </p:cNvSpPr>
              <p:nvPr/>
            </p:nvSpPr>
            <p:spPr bwMode="auto">
              <a:xfrm>
                <a:off x="1886" y="3181"/>
                <a:ext cx="4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022" name="Freeform 966"/>
              <p:cNvSpPr>
                <a:spLocks/>
              </p:cNvSpPr>
              <p:nvPr/>
            </p:nvSpPr>
            <p:spPr bwMode="auto">
              <a:xfrm>
                <a:off x="1896"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3" name="Freeform 967"/>
              <p:cNvSpPr>
                <a:spLocks/>
              </p:cNvSpPr>
              <p:nvPr/>
            </p:nvSpPr>
            <p:spPr bwMode="auto">
              <a:xfrm>
                <a:off x="1902"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4" name="Freeform 968"/>
              <p:cNvSpPr>
                <a:spLocks/>
              </p:cNvSpPr>
              <p:nvPr/>
            </p:nvSpPr>
            <p:spPr bwMode="auto">
              <a:xfrm>
                <a:off x="1908"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5" name="Freeform 969"/>
              <p:cNvSpPr>
                <a:spLocks/>
              </p:cNvSpPr>
              <p:nvPr/>
            </p:nvSpPr>
            <p:spPr bwMode="auto">
              <a:xfrm>
                <a:off x="1915"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6" name="Freeform 970"/>
              <p:cNvSpPr>
                <a:spLocks/>
              </p:cNvSpPr>
              <p:nvPr/>
            </p:nvSpPr>
            <p:spPr bwMode="auto">
              <a:xfrm>
                <a:off x="1922"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7" name="Freeform 971"/>
              <p:cNvSpPr>
                <a:spLocks/>
              </p:cNvSpPr>
              <p:nvPr/>
            </p:nvSpPr>
            <p:spPr bwMode="auto">
              <a:xfrm>
                <a:off x="1928"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8" name="Freeform 972"/>
              <p:cNvSpPr>
                <a:spLocks/>
              </p:cNvSpPr>
              <p:nvPr/>
            </p:nvSpPr>
            <p:spPr bwMode="auto">
              <a:xfrm>
                <a:off x="1934"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29" name="Freeform 973"/>
              <p:cNvSpPr>
                <a:spLocks/>
              </p:cNvSpPr>
              <p:nvPr/>
            </p:nvSpPr>
            <p:spPr bwMode="auto">
              <a:xfrm>
                <a:off x="1941"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0" name="Freeform 974"/>
              <p:cNvSpPr>
                <a:spLocks/>
              </p:cNvSpPr>
              <p:nvPr/>
            </p:nvSpPr>
            <p:spPr bwMode="auto">
              <a:xfrm>
                <a:off x="1948"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1" name="Freeform 975"/>
              <p:cNvSpPr>
                <a:spLocks/>
              </p:cNvSpPr>
              <p:nvPr/>
            </p:nvSpPr>
            <p:spPr bwMode="auto">
              <a:xfrm>
                <a:off x="1954"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2" name="Freeform 976"/>
              <p:cNvSpPr>
                <a:spLocks/>
              </p:cNvSpPr>
              <p:nvPr/>
            </p:nvSpPr>
            <p:spPr bwMode="auto">
              <a:xfrm>
                <a:off x="1961"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3" name="Freeform 977"/>
              <p:cNvSpPr>
                <a:spLocks/>
              </p:cNvSpPr>
              <p:nvPr/>
            </p:nvSpPr>
            <p:spPr bwMode="auto">
              <a:xfrm>
                <a:off x="1967"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4" name="Freeform 978"/>
              <p:cNvSpPr>
                <a:spLocks/>
              </p:cNvSpPr>
              <p:nvPr/>
            </p:nvSpPr>
            <p:spPr bwMode="auto">
              <a:xfrm>
                <a:off x="1974"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5" name="Freeform 979"/>
              <p:cNvSpPr>
                <a:spLocks/>
              </p:cNvSpPr>
              <p:nvPr/>
            </p:nvSpPr>
            <p:spPr bwMode="auto">
              <a:xfrm>
                <a:off x="1979"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6" name="Freeform 980"/>
              <p:cNvSpPr>
                <a:spLocks/>
              </p:cNvSpPr>
              <p:nvPr/>
            </p:nvSpPr>
            <p:spPr bwMode="auto">
              <a:xfrm>
                <a:off x="1986"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7" name="Freeform 981"/>
              <p:cNvSpPr>
                <a:spLocks/>
              </p:cNvSpPr>
              <p:nvPr/>
            </p:nvSpPr>
            <p:spPr bwMode="auto">
              <a:xfrm>
                <a:off x="1992" y="3299"/>
                <a:ext cx="17" cy="33"/>
              </a:xfrm>
              <a:custGeom>
                <a:avLst/>
                <a:gdLst>
                  <a:gd name="T0" fmla="*/ 0 w 17"/>
                  <a:gd name="T1" fmla="*/ 0 h 33"/>
                  <a:gd name="T2" fmla="*/ 16 w 17"/>
                  <a:gd name="T3" fmla="*/ 0 h 33"/>
                  <a:gd name="T4" fmla="*/ 16 w 17"/>
                  <a:gd name="T5" fmla="*/ 32 h 33"/>
                  <a:gd name="T6" fmla="*/ 0 w 17"/>
                  <a:gd name="T7" fmla="*/ 32 h 33"/>
                  <a:gd name="T8" fmla="*/ 0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0"/>
                    </a:moveTo>
                    <a:lnTo>
                      <a:pt x="16" y="0"/>
                    </a:lnTo>
                    <a:lnTo>
                      <a:pt x="16" y="32"/>
                    </a:lnTo>
                    <a:lnTo>
                      <a:pt x="0" y="32"/>
                    </a:lnTo>
                    <a:lnTo>
                      <a:pt x="0" y="0"/>
                    </a:lnTo>
                  </a:path>
                </a:pathLst>
              </a:custGeom>
              <a:solidFill>
                <a:srgbClr val="000000"/>
              </a:solidFill>
              <a:ln w="9525" cap="rnd">
                <a:noFill/>
                <a:round/>
                <a:headEnd/>
                <a:tailEnd/>
              </a:ln>
            </p:spPr>
            <p:txBody>
              <a:bodyPr/>
              <a:lstStyle/>
              <a:p>
                <a:endParaRPr lang="en-US"/>
              </a:p>
            </p:txBody>
          </p:sp>
          <p:sp>
            <p:nvSpPr>
              <p:cNvPr id="41038" name="Freeform 982"/>
              <p:cNvSpPr>
                <a:spLocks/>
              </p:cNvSpPr>
              <p:nvPr/>
            </p:nvSpPr>
            <p:spPr bwMode="auto">
              <a:xfrm>
                <a:off x="2002"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39" name="Freeform 983"/>
              <p:cNvSpPr>
                <a:spLocks/>
              </p:cNvSpPr>
              <p:nvPr/>
            </p:nvSpPr>
            <p:spPr bwMode="auto">
              <a:xfrm>
                <a:off x="2007"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0" name="Freeform 984"/>
              <p:cNvSpPr>
                <a:spLocks/>
              </p:cNvSpPr>
              <p:nvPr/>
            </p:nvSpPr>
            <p:spPr bwMode="auto">
              <a:xfrm>
                <a:off x="2014"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1" name="Freeform 985"/>
              <p:cNvSpPr>
                <a:spLocks/>
              </p:cNvSpPr>
              <p:nvPr/>
            </p:nvSpPr>
            <p:spPr bwMode="auto">
              <a:xfrm>
                <a:off x="2020"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2" name="Freeform 986"/>
              <p:cNvSpPr>
                <a:spLocks/>
              </p:cNvSpPr>
              <p:nvPr/>
            </p:nvSpPr>
            <p:spPr bwMode="auto">
              <a:xfrm>
                <a:off x="2027"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3" name="Freeform 987"/>
              <p:cNvSpPr>
                <a:spLocks/>
              </p:cNvSpPr>
              <p:nvPr/>
            </p:nvSpPr>
            <p:spPr bwMode="auto">
              <a:xfrm>
                <a:off x="2033"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4" name="Freeform 988"/>
              <p:cNvSpPr>
                <a:spLocks/>
              </p:cNvSpPr>
              <p:nvPr/>
            </p:nvSpPr>
            <p:spPr bwMode="auto">
              <a:xfrm>
                <a:off x="2040"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5" name="Freeform 989"/>
              <p:cNvSpPr>
                <a:spLocks/>
              </p:cNvSpPr>
              <p:nvPr/>
            </p:nvSpPr>
            <p:spPr bwMode="auto">
              <a:xfrm>
                <a:off x="2046"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6" name="Freeform 990"/>
              <p:cNvSpPr>
                <a:spLocks/>
              </p:cNvSpPr>
              <p:nvPr/>
            </p:nvSpPr>
            <p:spPr bwMode="auto">
              <a:xfrm>
                <a:off x="2054"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7" name="Freeform 991"/>
              <p:cNvSpPr>
                <a:spLocks/>
              </p:cNvSpPr>
              <p:nvPr/>
            </p:nvSpPr>
            <p:spPr bwMode="auto">
              <a:xfrm>
                <a:off x="2060"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8" name="Freeform 992"/>
              <p:cNvSpPr>
                <a:spLocks/>
              </p:cNvSpPr>
              <p:nvPr/>
            </p:nvSpPr>
            <p:spPr bwMode="auto">
              <a:xfrm>
                <a:off x="2067"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49" name="Freeform 993"/>
              <p:cNvSpPr>
                <a:spLocks/>
              </p:cNvSpPr>
              <p:nvPr/>
            </p:nvSpPr>
            <p:spPr bwMode="auto">
              <a:xfrm>
                <a:off x="2073"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0" name="Freeform 994"/>
              <p:cNvSpPr>
                <a:spLocks/>
              </p:cNvSpPr>
              <p:nvPr/>
            </p:nvSpPr>
            <p:spPr bwMode="auto">
              <a:xfrm>
                <a:off x="207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1" name="Freeform 995"/>
              <p:cNvSpPr>
                <a:spLocks/>
              </p:cNvSpPr>
              <p:nvPr/>
            </p:nvSpPr>
            <p:spPr bwMode="auto">
              <a:xfrm>
                <a:off x="2086"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2" name="Freeform 996"/>
              <p:cNvSpPr>
                <a:spLocks/>
              </p:cNvSpPr>
              <p:nvPr/>
            </p:nvSpPr>
            <p:spPr bwMode="auto">
              <a:xfrm>
                <a:off x="2093"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3" name="Freeform 997"/>
              <p:cNvSpPr>
                <a:spLocks/>
              </p:cNvSpPr>
              <p:nvPr/>
            </p:nvSpPr>
            <p:spPr bwMode="auto">
              <a:xfrm>
                <a:off x="209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4" name="Freeform 998"/>
              <p:cNvSpPr>
                <a:spLocks/>
              </p:cNvSpPr>
              <p:nvPr/>
            </p:nvSpPr>
            <p:spPr bwMode="auto">
              <a:xfrm>
                <a:off x="2110"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5" name="Freeform 999"/>
              <p:cNvSpPr>
                <a:spLocks/>
              </p:cNvSpPr>
              <p:nvPr/>
            </p:nvSpPr>
            <p:spPr bwMode="auto">
              <a:xfrm>
                <a:off x="2116"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6" name="Freeform 1000"/>
              <p:cNvSpPr>
                <a:spLocks/>
              </p:cNvSpPr>
              <p:nvPr/>
            </p:nvSpPr>
            <p:spPr bwMode="auto">
              <a:xfrm>
                <a:off x="2122"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7" name="Freeform 1001"/>
              <p:cNvSpPr>
                <a:spLocks/>
              </p:cNvSpPr>
              <p:nvPr/>
            </p:nvSpPr>
            <p:spPr bwMode="auto">
              <a:xfrm>
                <a:off x="2128"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8" name="Freeform 1002"/>
              <p:cNvSpPr>
                <a:spLocks/>
              </p:cNvSpPr>
              <p:nvPr/>
            </p:nvSpPr>
            <p:spPr bwMode="auto">
              <a:xfrm>
                <a:off x="2136"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59" name="Freeform 1003"/>
              <p:cNvSpPr>
                <a:spLocks/>
              </p:cNvSpPr>
              <p:nvPr/>
            </p:nvSpPr>
            <p:spPr bwMode="auto">
              <a:xfrm>
                <a:off x="2143"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0" name="Freeform 1004"/>
              <p:cNvSpPr>
                <a:spLocks/>
              </p:cNvSpPr>
              <p:nvPr/>
            </p:nvSpPr>
            <p:spPr bwMode="auto">
              <a:xfrm>
                <a:off x="2148"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1" name="Freeform 1005"/>
              <p:cNvSpPr>
                <a:spLocks/>
              </p:cNvSpPr>
              <p:nvPr/>
            </p:nvSpPr>
            <p:spPr bwMode="auto">
              <a:xfrm>
                <a:off x="2154"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2" name="Freeform 1006"/>
              <p:cNvSpPr>
                <a:spLocks/>
              </p:cNvSpPr>
              <p:nvPr/>
            </p:nvSpPr>
            <p:spPr bwMode="auto">
              <a:xfrm>
                <a:off x="2163"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3" name="Freeform 1007"/>
              <p:cNvSpPr>
                <a:spLocks/>
              </p:cNvSpPr>
              <p:nvPr/>
            </p:nvSpPr>
            <p:spPr bwMode="auto">
              <a:xfrm>
                <a:off x="216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4" name="Freeform 1008"/>
              <p:cNvSpPr>
                <a:spLocks/>
              </p:cNvSpPr>
              <p:nvPr/>
            </p:nvSpPr>
            <p:spPr bwMode="auto">
              <a:xfrm>
                <a:off x="2175"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5" name="Freeform 1009"/>
              <p:cNvSpPr>
                <a:spLocks/>
              </p:cNvSpPr>
              <p:nvPr/>
            </p:nvSpPr>
            <p:spPr bwMode="auto">
              <a:xfrm>
                <a:off x="2181"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6" name="Freeform 1010"/>
              <p:cNvSpPr>
                <a:spLocks/>
              </p:cNvSpPr>
              <p:nvPr/>
            </p:nvSpPr>
            <p:spPr bwMode="auto">
              <a:xfrm>
                <a:off x="218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7" name="Freeform 1011"/>
              <p:cNvSpPr>
                <a:spLocks/>
              </p:cNvSpPr>
              <p:nvPr/>
            </p:nvSpPr>
            <p:spPr bwMode="auto">
              <a:xfrm>
                <a:off x="2195"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8" name="Freeform 1012"/>
              <p:cNvSpPr>
                <a:spLocks/>
              </p:cNvSpPr>
              <p:nvPr/>
            </p:nvSpPr>
            <p:spPr bwMode="auto">
              <a:xfrm>
                <a:off x="2200"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69" name="Freeform 1013"/>
              <p:cNvSpPr>
                <a:spLocks/>
              </p:cNvSpPr>
              <p:nvPr/>
            </p:nvSpPr>
            <p:spPr bwMode="auto">
              <a:xfrm>
                <a:off x="2207"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0" name="Freeform 1014"/>
              <p:cNvSpPr>
                <a:spLocks/>
              </p:cNvSpPr>
              <p:nvPr/>
            </p:nvSpPr>
            <p:spPr bwMode="auto">
              <a:xfrm>
                <a:off x="2216"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1" name="Freeform 1015"/>
              <p:cNvSpPr>
                <a:spLocks/>
              </p:cNvSpPr>
              <p:nvPr/>
            </p:nvSpPr>
            <p:spPr bwMode="auto">
              <a:xfrm>
                <a:off x="2222"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2" name="Freeform 1016"/>
              <p:cNvSpPr>
                <a:spLocks/>
              </p:cNvSpPr>
              <p:nvPr/>
            </p:nvSpPr>
            <p:spPr bwMode="auto">
              <a:xfrm>
                <a:off x="222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3" name="Freeform 1017"/>
              <p:cNvSpPr>
                <a:spLocks/>
              </p:cNvSpPr>
              <p:nvPr/>
            </p:nvSpPr>
            <p:spPr bwMode="auto">
              <a:xfrm>
                <a:off x="2235"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4" name="Freeform 1018"/>
              <p:cNvSpPr>
                <a:spLocks/>
              </p:cNvSpPr>
              <p:nvPr/>
            </p:nvSpPr>
            <p:spPr bwMode="auto">
              <a:xfrm>
                <a:off x="2242"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5" name="Freeform 1019"/>
              <p:cNvSpPr>
                <a:spLocks/>
              </p:cNvSpPr>
              <p:nvPr/>
            </p:nvSpPr>
            <p:spPr bwMode="auto">
              <a:xfrm>
                <a:off x="2248"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6" name="Freeform 1020"/>
              <p:cNvSpPr>
                <a:spLocks/>
              </p:cNvSpPr>
              <p:nvPr/>
            </p:nvSpPr>
            <p:spPr bwMode="auto">
              <a:xfrm>
                <a:off x="2254"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7" name="Freeform 1021"/>
              <p:cNvSpPr>
                <a:spLocks/>
              </p:cNvSpPr>
              <p:nvPr/>
            </p:nvSpPr>
            <p:spPr bwMode="auto">
              <a:xfrm>
                <a:off x="2261"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8" name="Freeform 1022"/>
              <p:cNvSpPr>
                <a:spLocks/>
              </p:cNvSpPr>
              <p:nvPr/>
            </p:nvSpPr>
            <p:spPr bwMode="auto">
              <a:xfrm>
                <a:off x="2269"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79" name="Freeform 1023"/>
              <p:cNvSpPr>
                <a:spLocks/>
              </p:cNvSpPr>
              <p:nvPr/>
            </p:nvSpPr>
            <p:spPr bwMode="auto">
              <a:xfrm>
                <a:off x="2275"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0" name="Freeform 0"/>
              <p:cNvSpPr>
                <a:spLocks/>
              </p:cNvSpPr>
              <p:nvPr/>
            </p:nvSpPr>
            <p:spPr bwMode="auto">
              <a:xfrm>
                <a:off x="2282"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1" name="Freeform 1"/>
              <p:cNvSpPr>
                <a:spLocks/>
              </p:cNvSpPr>
              <p:nvPr/>
            </p:nvSpPr>
            <p:spPr bwMode="auto">
              <a:xfrm>
                <a:off x="2288"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2" name="Freeform 2"/>
              <p:cNvSpPr>
                <a:spLocks/>
              </p:cNvSpPr>
              <p:nvPr/>
            </p:nvSpPr>
            <p:spPr bwMode="auto">
              <a:xfrm>
                <a:off x="2295"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3" name="Freeform 3"/>
              <p:cNvSpPr>
                <a:spLocks/>
              </p:cNvSpPr>
              <p:nvPr/>
            </p:nvSpPr>
            <p:spPr bwMode="auto">
              <a:xfrm>
                <a:off x="2301"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4" name="Freeform 4"/>
              <p:cNvSpPr>
                <a:spLocks/>
              </p:cNvSpPr>
              <p:nvPr/>
            </p:nvSpPr>
            <p:spPr bwMode="auto">
              <a:xfrm>
                <a:off x="2307"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5" name="Freeform 5"/>
              <p:cNvSpPr>
                <a:spLocks/>
              </p:cNvSpPr>
              <p:nvPr/>
            </p:nvSpPr>
            <p:spPr bwMode="auto">
              <a:xfrm>
                <a:off x="2314" y="3298"/>
                <a:ext cx="17" cy="34"/>
              </a:xfrm>
              <a:custGeom>
                <a:avLst/>
                <a:gdLst>
                  <a:gd name="T0" fmla="*/ 0 w 17"/>
                  <a:gd name="T1" fmla="*/ 0 h 34"/>
                  <a:gd name="T2" fmla="*/ 16 w 17"/>
                  <a:gd name="T3" fmla="*/ 0 h 34"/>
                  <a:gd name="T4" fmla="*/ 16 w 17"/>
                  <a:gd name="T5" fmla="*/ 33 h 34"/>
                  <a:gd name="T6" fmla="*/ 0 w 17"/>
                  <a:gd name="T7" fmla="*/ 33 h 34"/>
                  <a:gd name="T8" fmla="*/ 0 w 17"/>
                  <a:gd name="T9" fmla="*/ 0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0"/>
                    </a:moveTo>
                    <a:lnTo>
                      <a:pt x="16" y="0"/>
                    </a:lnTo>
                    <a:lnTo>
                      <a:pt x="16" y="33"/>
                    </a:lnTo>
                    <a:lnTo>
                      <a:pt x="0" y="33"/>
                    </a:lnTo>
                    <a:lnTo>
                      <a:pt x="0" y="0"/>
                    </a:lnTo>
                  </a:path>
                </a:pathLst>
              </a:custGeom>
              <a:solidFill>
                <a:srgbClr val="000000"/>
              </a:solidFill>
              <a:ln w="9525" cap="rnd">
                <a:noFill/>
                <a:round/>
                <a:headEnd/>
                <a:tailEnd/>
              </a:ln>
            </p:spPr>
            <p:txBody>
              <a:bodyPr/>
              <a:lstStyle/>
              <a:p>
                <a:endParaRPr lang="en-US"/>
              </a:p>
            </p:txBody>
          </p:sp>
          <p:sp>
            <p:nvSpPr>
              <p:cNvPr id="41086" name="Rectangle 6"/>
              <p:cNvSpPr>
                <a:spLocks noChangeArrowheads="1"/>
              </p:cNvSpPr>
              <p:nvPr/>
            </p:nvSpPr>
            <p:spPr bwMode="auto">
              <a:xfrm>
                <a:off x="1895" y="3207"/>
                <a:ext cx="79"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87" name="Rectangle 7"/>
              <p:cNvSpPr>
                <a:spLocks noChangeArrowheads="1"/>
              </p:cNvSpPr>
              <p:nvPr/>
            </p:nvSpPr>
            <p:spPr bwMode="auto">
              <a:xfrm>
                <a:off x="1989" y="3207"/>
                <a:ext cx="117"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88" name="Rectangle 8"/>
              <p:cNvSpPr>
                <a:spLocks noChangeArrowheads="1"/>
              </p:cNvSpPr>
              <p:nvPr/>
            </p:nvSpPr>
            <p:spPr bwMode="auto">
              <a:xfrm>
                <a:off x="2121" y="3207"/>
                <a:ext cx="12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89" name="Rectangle 9"/>
              <p:cNvSpPr>
                <a:spLocks noChangeArrowheads="1"/>
              </p:cNvSpPr>
              <p:nvPr/>
            </p:nvSpPr>
            <p:spPr bwMode="auto">
              <a:xfrm>
                <a:off x="2263" y="3207"/>
                <a:ext cx="48" cy="62"/>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0" name="Rectangle 10"/>
              <p:cNvSpPr>
                <a:spLocks noChangeArrowheads="1"/>
              </p:cNvSpPr>
              <p:nvPr/>
            </p:nvSpPr>
            <p:spPr bwMode="auto">
              <a:xfrm>
                <a:off x="2290" y="3216"/>
                <a:ext cx="8" cy="23"/>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1" name="Rectangle 11"/>
              <p:cNvSpPr>
                <a:spLocks noChangeArrowheads="1"/>
              </p:cNvSpPr>
              <p:nvPr/>
            </p:nvSpPr>
            <p:spPr bwMode="auto">
              <a:xfrm>
                <a:off x="2293" y="3227"/>
                <a:ext cx="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2" name="Rectangle 12"/>
              <p:cNvSpPr>
                <a:spLocks noChangeArrowheads="1"/>
              </p:cNvSpPr>
              <p:nvPr/>
            </p:nvSpPr>
            <p:spPr bwMode="auto">
              <a:xfrm rot="10800000" flipH="1">
                <a:off x="2271" y="3217"/>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093" name="Rectangle 13"/>
              <p:cNvSpPr>
                <a:spLocks noChangeArrowheads="1"/>
              </p:cNvSpPr>
              <p:nvPr/>
            </p:nvSpPr>
            <p:spPr bwMode="auto">
              <a:xfrm rot="10800000" flipH="1">
                <a:off x="2271" y="3238"/>
                <a:ext cx="8" cy="8"/>
              </a:xfrm>
              <a:prstGeom prst="rect">
                <a:avLst/>
              </a:prstGeom>
              <a:solidFill>
                <a:srgbClr val="C0C0C0"/>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094" name="Rectangle 14"/>
              <p:cNvSpPr>
                <a:spLocks noChangeArrowheads="1"/>
              </p:cNvSpPr>
              <p:nvPr/>
            </p:nvSpPr>
            <p:spPr bwMode="auto">
              <a:xfrm>
                <a:off x="2032" y="3218"/>
                <a:ext cx="31" cy="13"/>
              </a:xfrm>
              <a:prstGeom prst="rect">
                <a:avLst/>
              </a:prstGeom>
              <a:solidFill>
                <a:srgbClr val="80808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5" name="Rectangle 15"/>
              <p:cNvSpPr>
                <a:spLocks noChangeArrowheads="1"/>
              </p:cNvSpPr>
              <p:nvPr/>
            </p:nvSpPr>
            <p:spPr bwMode="auto">
              <a:xfrm>
                <a:off x="2032" y="3230"/>
                <a:ext cx="31"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6" name="Freeform 16"/>
              <p:cNvSpPr>
                <a:spLocks/>
              </p:cNvSpPr>
              <p:nvPr/>
            </p:nvSpPr>
            <p:spPr bwMode="auto">
              <a:xfrm>
                <a:off x="1991" y="3223"/>
                <a:ext cx="116" cy="17"/>
              </a:xfrm>
              <a:custGeom>
                <a:avLst/>
                <a:gdLst>
                  <a:gd name="T0" fmla="*/ 0 w 116"/>
                  <a:gd name="T1" fmla="*/ 0 h 17"/>
                  <a:gd name="T2" fmla="*/ 115 w 116"/>
                  <a:gd name="T3" fmla="*/ 0 h 17"/>
                  <a:gd name="T4" fmla="*/ 115 w 116"/>
                  <a:gd name="T5" fmla="*/ 16 h 17"/>
                  <a:gd name="T6" fmla="*/ 0 w 116"/>
                  <a:gd name="T7" fmla="*/ 16 h 17"/>
                  <a:gd name="T8" fmla="*/ 0 w 116"/>
                  <a:gd name="T9" fmla="*/ 0 h 17"/>
                  <a:gd name="T10" fmla="*/ 0 60000 65536"/>
                  <a:gd name="T11" fmla="*/ 0 60000 65536"/>
                  <a:gd name="T12" fmla="*/ 0 60000 65536"/>
                  <a:gd name="T13" fmla="*/ 0 60000 65536"/>
                  <a:gd name="T14" fmla="*/ 0 60000 65536"/>
                  <a:gd name="T15" fmla="*/ 0 w 116"/>
                  <a:gd name="T16" fmla="*/ 0 h 17"/>
                  <a:gd name="T17" fmla="*/ 116 w 116"/>
                  <a:gd name="T18" fmla="*/ 17 h 17"/>
                </a:gdLst>
                <a:ahLst/>
                <a:cxnLst>
                  <a:cxn ang="T10">
                    <a:pos x="T0" y="T1"/>
                  </a:cxn>
                  <a:cxn ang="T11">
                    <a:pos x="T2" y="T3"/>
                  </a:cxn>
                  <a:cxn ang="T12">
                    <a:pos x="T4" y="T5"/>
                  </a:cxn>
                  <a:cxn ang="T13">
                    <a:pos x="T6" y="T7"/>
                  </a:cxn>
                  <a:cxn ang="T14">
                    <a:pos x="T8" y="T9"/>
                  </a:cxn>
                </a:cxnLst>
                <a:rect l="T15" t="T16" r="T17" b="T18"/>
                <a:pathLst>
                  <a:path w="116" h="17">
                    <a:moveTo>
                      <a:pt x="0" y="0"/>
                    </a:moveTo>
                    <a:lnTo>
                      <a:pt x="115" y="0"/>
                    </a:lnTo>
                    <a:lnTo>
                      <a:pt x="115" y="16"/>
                    </a:lnTo>
                    <a:lnTo>
                      <a:pt x="0" y="16"/>
                    </a:lnTo>
                    <a:lnTo>
                      <a:pt x="0" y="0"/>
                    </a:lnTo>
                  </a:path>
                </a:pathLst>
              </a:custGeom>
              <a:solidFill>
                <a:srgbClr val="000000"/>
              </a:solidFill>
              <a:ln w="9525" cap="rnd">
                <a:noFill/>
                <a:round/>
                <a:headEnd/>
                <a:tailEnd/>
              </a:ln>
            </p:spPr>
            <p:txBody>
              <a:bodyPr/>
              <a:lstStyle/>
              <a:p>
                <a:endParaRPr lang="en-US"/>
              </a:p>
            </p:txBody>
          </p:sp>
          <p:sp>
            <p:nvSpPr>
              <p:cNvPr id="41097" name="Rectangle 17"/>
              <p:cNvSpPr>
                <a:spLocks noChangeArrowheads="1"/>
              </p:cNvSpPr>
              <p:nvPr/>
            </p:nvSpPr>
            <p:spPr bwMode="auto">
              <a:xfrm rot="10800000" flipH="1">
                <a:off x="1994" y="3217"/>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sp>
            <p:nvSpPr>
              <p:cNvPr id="41098" name="Rectangle 18"/>
              <p:cNvSpPr>
                <a:spLocks noChangeArrowheads="1"/>
              </p:cNvSpPr>
              <p:nvPr/>
            </p:nvSpPr>
            <p:spPr bwMode="auto">
              <a:xfrm>
                <a:off x="2091" y="3254"/>
                <a:ext cx="8" cy="8"/>
              </a:xfrm>
              <a:prstGeom prst="rect">
                <a:avLst/>
              </a:prstGeom>
              <a:solidFill>
                <a:srgbClr val="00000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099" name="Freeform 19"/>
              <p:cNvSpPr>
                <a:spLocks/>
              </p:cNvSpPr>
              <p:nvPr/>
            </p:nvSpPr>
            <p:spPr bwMode="auto">
              <a:xfrm>
                <a:off x="1897"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0" name="Freeform 20"/>
              <p:cNvSpPr>
                <a:spLocks/>
              </p:cNvSpPr>
              <p:nvPr/>
            </p:nvSpPr>
            <p:spPr bwMode="auto">
              <a:xfrm>
                <a:off x="1902"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1" name="Freeform 21"/>
              <p:cNvSpPr>
                <a:spLocks/>
              </p:cNvSpPr>
              <p:nvPr/>
            </p:nvSpPr>
            <p:spPr bwMode="auto">
              <a:xfrm>
                <a:off x="1907"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2" name="Freeform 22"/>
              <p:cNvSpPr>
                <a:spLocks/>
              </p:cNvSpPr>
              <p:nvPr/>
            </p:nvSpPr>
            <p:spPr bwMode="auto">
              <a:xfrm>
                <a:off x="1911"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3" name="Freeform 23"/>
              <p:cNvSpPr>
                <a:spLocks/>
              </p:cNvSpPr>
              <p:nvPr/>
            </p:nvSpPr>
            <p:spPr bwMode="auto">
              <a:xfrm>
                <a:off x="1917"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4" name="Freeform 24"/>
              <p:cNvSpPr>
                <a:spLocks/>
              </p:cNvSpPr>
              <p:nvPr/>
            </p:nvSpPr>
            <p:spPr bwMode="auto">
              <a:xfrm>
                <a:off x="1922"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5" name="Freeform 25"/>
              <p:cNvSpPr>
                <a:spLocks/>
              </p:cNvSpPr>
              <p:nvPr/>
            </p:nvSpPr>
            <p:spPr bwMode="auto">
              <a:xfrm>
                <a:off x="1926"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6" name="Freeform 26"/>
              <p:cNvSpPr>
                <a:spLocks/>
              </p:cNvSpPr>
              <p:nvPr/>
            </p:nvSpPr>
            <p:spPr bwMode="auto">
              <a:xfrm>
                <a:off x="1931"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7" name="Freeform 27"/>
              <p:cNvSpPr>
                <a:spLocks/>
              </p:cNvSpPr>
              <p:nvPr/>
            </p:nvSpPr>
            <p:spPr bwMode="auto">
              <a:xfrm>
                <a:off x="1936"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8" name="Freeform 28"/>
              <p:cNvSpPr>
                <a:spLocks/>
              </p:cNvSpPr>
              <p:nvPr/>
            </p:nvSpPr>
            <p:spPr bwMode="auto">
              <a:xfrm>
                <a:off x="1942"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09" name="Freeform 29"/>
              <p:cNvSpPr>
                <a:spLocks/>
              </p:cNvSpPr>
              <p:nvPr/>
            </p:nvSpPr>
            <p:spPr bwMode="auto">
              <a:xfrm>
                <a:off x="1946"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0" name="Freeform 30"/>
              <p:cNvSpPr>
                <a:spLocks/>
              </p:cNvSpPr>
              <p:nvPr/>
            </p:nvSpPr>
            <p:spPr bwMode="auto">
              <a:xfrm>
                <a:off x="1950"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1" name="Freeform 31"/>
              <p:cNvSpPr>
                <a:spLocks/>
              </p:cNvSpPr>
              <p:nvPr/>
            </p:nvSpPr>
            <p:spPr bwMode="auto">
              <a:xfrm>
                <a:off x="1957"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2" name="Freeform 32"/>
              <p:cNvSpPr>
                <a:spLocks/>
              </p:cNvSpPr>
              <p:nvPr/>
            </p:nvSpPr>
            <p:spPr bwMode="auto">
              <a:xfrm>
                <a:off x="1961"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3" name="Freeform 33"/>
              <p:cNvSpPr>
                <a:spLocks/>
              </p:cNvSpPr>
              <p:nvPr/>
            </p:nvSpPr>
            <p:spPr bwMode="auto">
              <a:xfrm>
                <a:off x="1966"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4" name="Freeform 34"/>
              <p:cNvSpPr>
                <a:spLocks/>
              </p:cNvSpPr>
              <p:nvPr/>
            </p:nvSpPr>
            <p:spPr bwMode="auto">
              <a:xfrm>
                <a:off x="1970" y="3255"/>
                <a:ext cx="17" cy="18"/>
              </a:xfrm>
              <a:custGeom>
                <a:avLst/>
                <a:gdLst>
                  <a:gd name="T0" fmla="*/ 0 w 17"/>
                  <a:gd name="T1" fmla="*/ 0 h 18"/>
                  <a:gd name="T2" fmla="*/ 16 w 17"/>
                  <a:gd name="T3" fmla="*/ 0 h 18"/>
                  <a:gd name="T4" fmla="*/ 16 w 17"/>
                  <a:gd name="T5" fmla="*/ 17 h 18"/>
                  <a:gd name="T6" fmla="*/ 0 w 17"/>
                  <a:gd name="T7" fmla="*/ 17 h 18"/>
                  <a:gd name="T8" fmla="*/ 0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0"/>
                    </a:moveTo>
                    <a:lnTo>
                      <a:pt x="16" y="0"/>
                    </a:lnTo>
                    <a:lnTo>
                      <a:pt x="16" y="17"/>
                    </a:lnTo>
                    <a:lnTo>
                      <a:pt x="0" y="17"/>
                    </a:lnTo>
                    <a:lnTo>
                      <a:pt x="0" y="0"/>
                    </a:lnTo>
                  </a:path>
                </a:pathLst>
              </a:custGeom>
              <a:solidFill>
                <a:srgbClr val="000000"/>
              </a:solidFill>
              <a:ln w="9525" cap="rnd">
                <a:noFill/>
                <a:round/>
                <a:headEnd/>
                <a:tailEnd/>
              </a:ln>
            </p:spPr>
            <p:txBody>
              <a:bodyPr/>
              <a:lstStyle/>
              <a:p>
                <a:endParaRPr lang="en-US"/>
              </a:p>
            </p:txBody>
          </p:sp>
          <p:sp>
            <p:nvSpPr>
              <p:cNvPr id="41115" name="Freeform 35"/>
              <p:cNvSpPr>
                <a:spLocks/>
              </p:cNvSpPr>
              <p:nvPr/>
            </p:nvSpPr>
            <p:spPr bwMode="auto">
              <a:xfrm>
                <a:off x="1890" y="3242"/>
                <a:ext cx="428" cy="17"/>
              </a:xfrm>
              <a:custGeom>
                <a:avLst/>
                <a:gdLst>
                  <a:gd name="T0" fmla="*/ 0 w 428"/>
                  <a:gd name="T1" fmla="*/ 12 h 17"/>
                  <a:gd name="T2" fmla="*/ 186 w 428"/>
                  <a:gd name="T3" fmla="*/ 12 h 17"/>
                  <a:gd name="T4" fmla="*/ 186 w 428"/>
                  <a:gd name="T5" fmla="*/ 0 h 17"/>
                  <a:gd name="T6" fmla="*/ 218 w 428"/>
                  <a:gd name="T7" fmla="*/ 0 h 17"/>
                  <a:gd name="T8" fmla="*/ 218 w 428"/>
                  <a:gd name="T9" fmla="*/ 16 h 17"/>
                  <a:gd name="T10" fmla="*/ 427 w 428"/>
                  <a:gd name="T11" fmla="*/ 16 h 17"/>
                  <a:gd name="T12" fmla="*/ 0 60000 65536"/>
                  <a:gd name="T13" fmla="*/ 0 60000 65536"/>
                  <a:gd name="T14" fmla="*/ 0 60000 65536"/>
                  <a:gd name="T15" fmla="*/ 0 60000 65536"/>
                  <a:gd name="T16" fmla="*/ 0 60000 65536"/>
                  <a:gd name="T17" fmla="*/ 0 60000 65536"/>
                  <a:gd name="T18" fmla="*/ 0 w 428"/>
                  <a:gd name="T19" fmla="*/ 0 h 17"/>
                  <a:gd name="T20" fmla="*/ 428 w 4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8" h="17">
                    <a:moveTo>
                      <a:pt x="0" y="12"/>
                    </a:moveTo>
                    <a:lnTo>
                      <a:pt x="186" y="12"/>
                    </a:lnTo>
                    <a:lnTo>
                      <a:pt x="186" y="0"/>
                    </a:lnTo>
                    <a:lnTo>
                      <a:pt x="218" y="0"/>
                    </a:lnTo>
                    <a:lnTo>
                      <a:pt x="218" y="16"/>
                    </a:lnTo>
                    <a:lnTo>
                      <a:pt x="427" y="16"/>
                    </a:lnTo>
                  </a:path>
                </a:pathLst>
              </a:custGeom>
              <a:noFill/>
              <a:ln w="12700" cap="rnd">
                <a:solidFill>
                  <a:srgbClr val="000000"/>
                </a:solidFill>
                <a:round/>
                <a:headEnd type="none" w="sm" len="sm"/>
                <a:tailEnd type="none" w="sm" len="sm"/>
              </a:ln>
            </p:spPr>
            <p:txBody>
              <a:bodyPr/>
              <a:lstStyle/>
              <a:p>
                <a:endParaRPr lang="en-US"/>
              </a:p>
            </p:txBody>
          </p:sp>
          <p:sp>
            <p:nvSpPr>
              <p:cNvPr id="41116" name="Rectangle 36"/>
              <p:cNvSpPr>
                <a:spLocks noChangeArrowheads="1"/>
              </p:cNvSpPr>
              <p:nvPr/>
            </p:nvSpPr>
            <p:spPr bwMode="auto">
              <a:xfrm>
                <a:off x="1748" y="3418"/>
                <a:ext cx="698" cy="8"/>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117" name="Freeform 37"/>
              <p:cNvSpPr>
                <a:spLocks/>
              </p:cNvSpPr>
              <p:nvPr/>
            </p:nvSpPr>
            <p:spPr bwMode="auto">
              <a:xfrm>
                <a:off x="1740" y="3325"/>
                <a:ext cx="714" cy="87"/>
              </a:xfrm>
              <a:custGeom>
                <a:avLst/>
                <a:gdLst>
                  <a:gd name="T0" fmla="*/ 0 w 714"/>
                  <a:gd name="T1" fmla="*/ 86 h 87"/>
                  <a:gd name="T2" fmla="*/ 713 w 714"/>
                  <a:gd name="T3" fmla="*/ 86 h 87"/>
                  <a:gd name="T4" fmla="*/ 671 w 714"/>
                  <a:gd name="T5" fmla="*/ 0 h 87"/>
                  <a:gd name="T6" fmla="*/ 50 w 714"/>
                  <a:gd name="T7" fmla="*/ 0 h 87"/>
                  <a:gd name="T8" fmla="*/ 0 w 714"/>
                  <a:gd name="T9" fmla="*/ 86 h 87"/>
                  <a:gd name="T10" fmla="*/ 0 60000 65536"/>
                  <a:gd name="T11" fmla="*/ 0 60000 65536"/>
                  <a:gd name="T12" fmla="*/ 0 60000 65536"/>
                  <a:gd name="T13" fmla="*/ 0 60000 65536"/>
                  <a:gd name="T14" fmla="*/ 0 60000 65536"/>
                  <a:gd name="T15" fmla="*/ 0 w 714"/>
                  <a:gd name="T16" fmla="*/ 0 h 87"/>
                  <a:gd name="T17" fmla="*/ 714 w 714"/>
                  <a:gd name="T18" fmla="*/ 87 h 87"/>
                </a:gdLst>
                <a:ahLst/>
                <a:cxnLst>
                  <a:cxn ang="T10">
                    <a:pos x="T0" y="T1"/>
                  </a:cxn>
                  <a:cxn ang="T11">
                    <a:pos x="T2" y="T3"/>
                  </a:cxn>
                  <a:cxn ang="T12">
                    <a:pos x="T4" y="T5"/>
                  </a:cxn>
                  <a:cxn ang="T13">
                    <a:pos x="T6" y="T7"/>
                  </a:cxn>
                  <a:cxn ang="T14">
                    <a:pos x="T8" y="T9"/>
                  </a:cxn>
                </a:cxnLst>
                <a:rect l="T15" t="T16" r="T17" b="T18"/>
                <a:pathLst>
                  <a:path w="714" h="87">
                    <a:moveTo>
                      <a:pt x="0" y="86"/>
                    </a:moveTo>
                    <a:lnTo>
                      <a:pt x="713" y="86"/>
                    </a:lnTo>
                    <a:lnTo>
                      <a:pt x="671" y="0"/>
                    </a:lnTo>
                    <a:lnTo>
                      <a:pt x="50" y="0"/>
                    </a:lnTo>
                    <a:lnTo>
                      <a:pt x="0" y="86"/>
                    </a:lnTo>
                  </a:path>
                </a:pathLst>
              </a:custGeom>
              <a:solidFill>
                <a:srgbClr val="C0C0C0"/>
              </a:solidFill>
              <a:ln w="12700" cap="rnd">
                <a:solidFill>
                  <a:srgbClr val="000000"/>
                </a:solidFill>
                <a:round/>
                <a:headEnd/>
                <a:tailEnd/>
              </a:ln>
            </p:spPr>
            <p:txBody>
              <a:bodyPr/>
              <a:lstStyle/>
              <a:p>
                <a:endParaRPr lang="en-US"/>
              </a:p>
            </p:txBody>
          </p:sp>
          <p:sp>
            <p:nvSpPr>
              <p:cNvPr id="41118" name="Freeform 38"/>
              <p:cNvSpPr>
                <a:spLocks/>
              </p:cNvSpPr>
              <p:nvPr/>
            </p:nvSpPr>
            <p:spPr bwMode="auto">
              <a:xfrm>
                <a:off x="1760" y="3336"/>
                <a:ext cx="669" cy="66"/>
              </a:xfrm>
              <a:custGeom>
                <a:avLst/>
                <a:gdLst>
                  <a:gd name="T0" fmla="*/ 38 w 669"/>
                  <a:gd name="T1" fmla="*/ 0 h 66"/>
                  <a:gd name="T2" fmla="*/ 0 w 669"/>
                  <a:gd name="T3" fmla="*/ 65 h 66"/>
                  <a:gd name="T4" fmla="*/ 668 w 669"/>
                  <a:gd name="T5" fmla="*/ 65 h 66"/>
                  <a:gd name="T6" fmla="*/ 638 w 669"/>
                  <a:gd name="T7" fmla="*/ 0 h 66"/>
                  <a:gd name="T8" fmla="*/ 0 60000 65536"/>
                  <a:gd name="T9" fmla="*/ 0 60000 65536"/>
                  <a:gd name="T10" fmla="*/ 0 60000 65536"/>
                  <a:gd name="T11" fmla="*/ 0 60000 65536"/>
                  <a:gd name="T12" fmla="*/ 0 w 669"/>
                  <a:gd name="T13" fmla="*/ 0 h 66"/>
                  <a:gd name="T14" fmla="*/ 669 w 669"/>
                  <a:gd name="T15" fmla="*/ 66 h 66"/>
                </a:gdLst>
                <a:ahLst/>
                <a:cxnLst>
                  <a:cxn ang="T8">
                    <a:pos x="T0" y="T1"/>
                  </a:cxn>
                  <a:cxn ang="T9">
                    <a:pos x="T2" y="T3"/>
                  </a:cxn>
                  <a:cxn ang="T10">
                    <a:pos x="T4" y="T5"/>
                  </a:cxn>
                  <a:cxn ang="T11">
                    <a:pos x="T6" y="T7"/>
                  </a:cxn>
                </a:cxnLst>
                <a:rect l="T12" t="T13" r="T14" b="T15"/>
                <a:pathLst>
                  <a:path w="669" h="66">
                    <a:moveTo>
                      <a:pt x="38" y="0"/>
                    </a:moveTo>
                    <a:lnTo>
                      <a:pt x="0" y="65"/>
                    </a:lnTo>
                    <a:lnTo>
                      <a:pt x="668" y="65"/>
                    </a:lnTo>
                    <a:lnTo>
                      <a:pt x="638" y="0"/>
                    </a:lnTo>
                  </a:path>
                </a:pathLst>
              </a:custGeom>
              <a:noFill/>
              <a:ln w="12700" cap="rnd">
                <a:solidFill>
                  <a:srgbClr val="000000"/>
                </a:solidFill>
                <a:round/>
                <a:headEnd type="none" w="sm" len="sm"/>
                <a:tailEnd type="none" w="sm" len="sm"/>
              </a:ln>
            </p:spPr>
            <p:txBody>
              <a:bodyPr/>
              <a:lstStyle/>
              <a:p>
                <a:endParaRPr lang="en-US"/>
              </a:p>
            </p:txBody>
          </p:sp>
          <p:sp>
            <p:nvSpPr>
              <p:cNvPr id="41119" name="Freeform 39"/>
              <p:cNvSpPr>
                <a:spLocks/>
              </p:cNvSpPr>
              <p:nvPr/>
            </p:nvSpPr>
            <p:spPr bwMode="auto">
              <a:xfrm>
                <a:off x="1818" y="3334"/>
                <a:ext cx="22" cy="17"/>
              </a:xfrm>
              <a:custGeom>
                <a:avLst/>
                <a:gdLst>
                  <a:gd name="T0" fmla="*/ 6 w 22"/>
                  <a:gd name="T1" fmla="*/ 0 h 17"/>
                  <a:gd name="T2" fmla="*/ 21 w 22"/>
                  <a:gd name="T3" fmla="*/ 0 h 17"/>
                  <a:gd name="T4" fmla="*/ 16 w 22"/>
                  <a:gd name="T5" fmla="*/ 16 h 17"/>
                  <a:gd name="T6" fmla="*/ 0 w 22"/>
                  <a:gd name="T7" fmla="*/ 16 h 17"/>
                  <a:gd name="T8" fmla="*/ 6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6" y="0"/>
                    </a:moveTo>
                    <a:lnTo>
                      <a:pt x="21" y="0"/>
                    </a:lnTo>
                    <a:lnTo>
                      <a:pt x="16" y="16"/>
                    </a:lnTo>
                    <a:lnTo>
                      <a:pt x="0" y="16"/>
                    </a:lnTo>
                    <a:lnTo>
                      <a:pt x="6" y="0"/>
                    </a:lnTo>
                  </a:path>
                </a:pathLst>
              </a:custGeom>
              <a:solidFill>
                <a:srgbClr val="808080"/>
              </a:solidFill>
              <a:ln w="12700" cap="rnd">
                <a:solidFill>
                  <a:srgbClr val="000000"/>
                </a:solidFill>
                <a:round/>
                <a:headEnd/>
                <a:tailEnd/>
              </a:ln>
            </p:spPr>
            <p:txBody>
              <a:bodyPr/>
              <a:lstStyle/>
              <a:p>
                <a:endParaRPr lang="en-US"/>
              </a:p>
            </p:txBody>
          </p:sp>
          <p:sp>
            <p:nvSpPr>
              <p:cNvPr id="41120" name="Freeform 40"/>
              <p:cNvSpPr>
                <a:spLocks/>
              </p:cNvSpPr>
              <p:nvPr/>
            </p:nvSpPr>
            <p:spPr bwMode="auto">
              <a:xfrm>
                <a:off x="1873" y="3334"/>
                <a:ext cx="88" cy="17"/>
              </a:xfrm>
              <a:custGeom>
                <a:avLst/>
                <a:gdLst>
                  <a:gd name="T0" fmla="*/ 4 w 88"/>
                  <a:gd name="T1" fmla="*/ 0 h 17"/>
                  <a:gd name="T2" fmla="*/ 87 w 88"/>
                  <a:gd name="T3" fmla="*/ 0 h 17"/>
                  <a:gd name="T4" fmla="*/ 85 w 88"/>
                  <a:gd name="T5" fmla="*/ 16 h 17"/>
                  <a:gd name="T6" fmla="*/ 0 w 88"/>
                  <a:gd name="T7" fmla="*/ 16 h 17"/>
                  <a:gd name="T8" fmla="*/ 4 w 88"/>
                  <a:gd name="T9" fmla="*/ 0 h 17"/>
                  <a:gd name="T10" fmla="*/ 0 60000 65536"/>
                  <a:gd name="T11" fmla="*/ 0 60000 65536"/>
                  <a:gd name="T12" fmla="*/ 0 60000 65536"/>
                  <a:gd name="T13" fmla="*/ 0 60000 65536"/>
                  <a:gd name="T14" fmla="*/ 0 60000 65536"/>
                  <a:gd name="T15" fmla="*/ 0 w 88"/>
                  <a:gd name="T16" fmla="*/ 0 h 17"/>
                  <a:gd name="T17" fmla="*/ 88 w 88"/>
                  <a:gd name="T18" fmla="*/ 17 h 17"/>
                </a:gdLst>
                <a:ahLst/>
                <a:cxnLst>
                  <a:cxn ang="T10">
                    <a:pos x="T0" y="T1"/>
                  </a:cxn>
                  <a:cxn ang="T11">
                    <a:pos x="T2" y="T3"/>
                  </a:cxn>
                  <a:cxn ang="T12">
                    <a:pos x="T4" y="T5"/>
                  </a:cxn>
                  <a:cxn ang="T13">
                    <a:pos x="T6" y="T7"/>
                  </a:cxn>
                  <a:cxn ang="T14">
                    <a:pos x="T8" y="T9"/>
                  </a:cxn>
                </a:cxnLst>
                <a:rect l="T15" t="T16" r="T17" b="T18"/>
                <a:pathLst>
                  <a:path w="88" h="17">
                    <a:moveTo>
                      <a:pt x="4" y="0"/>
                    </a:moveTo>
                    <a:lnTo>
                      <a:pt x="87" y="0"/>
                    </a:lnTo>
                    <a:lnTo>
                      <a:pt x="85" y="16"/>
                    </a:lnTo>
                    <a:lnTo>
                      <a:pt x="0" y="16"/>
                    </a:lnTo>
                    <a:lnTo>
                      <a:pt x="4" y="0"/>
                    </a:lnTo>
                  </a:path>
                </a:pathLst>
              </a:custGeom>
              <a:solidFill>
                <a:srgbClr val="808080"/>
              </a:solidFill>
              <a:ln w="12700" cap="rnd">
                <a:solidFill>
                  <a:srgbClr val="000000"/>
                </a:solidFill>
                <a:round/>
                <a:headEnd/>
                <a:tailEnd/>
              </a:ln>
            </p:spPr>
            <p:txBody>
              <a:bodyPr/>
              <a:lstStyle/>
              <a:p>
                <a:endParaRPr lang="en-US"/>
              </a:p>
            </p:txBody>
          </p:sp>
          <p:sp>
            <p:nvSpPr>
              <p:cNvPr id="41121" name="Freeform 41"/>
              <p:cNvSpPr>
                <a:spLocks/>
              </p:cNvSpPr>
              <p:nvPr/>
            </p:nvSpPr>
            <p:spPr bwMode="auto">
              <a:xfrm>
                <a:off x="1986" y="3334"/>
                <a:ext cx="84" cy="17"/>
              </a:xfrm>
              <a:custGeom>
                <a:avLst/>
                <a:gdLst>
                  <a:gd name="T0" fmla="*/ 3 w 84"/>
                  <a:gd name="T1" fmla="*/ 0 h 17"/>
                  <a:gd name="T2" fmla="*/ 83 w 84"/>
                  <a:gd name="T3" fmla="*/ 0 h 17"/>
                  <a:gd name="T4" fmla="*/ 82 w 84"/>
                  <a:gd name="T5" fmla="*/ 16 h 17"/>
                  <a:gd name="T6" fmla="*/ 0 w 84"/>
                  <a:gd name="T7" fmla="*/ 16 h 17"/>
                  <a:gd name="T8" fmla="*/ 3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3" y="0"/>
                    </a:moveTo>
                    <a:lnTo>
                      <a:pt x="83" y="0"/>
                    </a:lnTo>
                    <a:lnTo>
                      <a:pt x="82" y="16"/>
                    </a:lnTo>
                    <a:lnTo>
                      <a:pt x="0" y="16"/>
                    </a:lnTo>
                    <a:lnTo>
                      <a:pt x="3" y="0"/>
                    </a:lnTo>
                  </a:path>
                </a:pathLst>
              </a:custGeom>
              <a:solidFill>
                <a:srgbClr val="808080"/>
              </a:solidFill>
              <a:ln w="12700" cap="rnd">
                <a:solidFill>
                  <a:srgbClr val="000000"/>
                </a:solidFill>
                <a:round/>
                <a:headEnd/>
                <a:tailEnd/>
              </a:ln>
            </p:spPr>
            <p:txBody>
              <a:bodyPr/>
              <a:lstStyle/>
              <a:p>
                <a:endParaRPr lang="en-US"/>
              </a:p>
            </p:txBody>
          </p:sp>
          <p:sp>
            <p:nvSpPr>
              <p:cNvPr id="41122" name="Freeform 42"/>
              <p:cNvSpPr>
                <a:spLocks/>
              </p:cNvSpPr>
              <p:nvPr/>
            </p:nvSpPr>
            <p:spPr bwMode="auto">
              <a:xfrm>
                <a:off x="2087" y="3334"/>
                <a:ext cx="87" cy="17"/>
              </a:xfrm>
              <a:custGeom>
                <a:avLst/>
                <a:gdLst>
                  <a:gd name="T0" fmla="*/ 1 w 87"/>
                  <a:gd name="T1" fmla="*/ 0 h 17"/>
                  <a:gd name="T2" fmla="*/ 86 w 87"/>
                  <a:gd name="T3" fmla="*/ 0 h 17"/>
                  <a:gd name="T4" fmla="*/ 86 w 87"/>
                  <a:gd name="T5" fmla="*/ 16 h 17"/>
                  <a:gd name="T6" fmla="*/ 0 w 87"/>
                  <a:gd name="T7" fmla="*/ 16 h 17"/>
                  <a:gd name="T8" fmla="*/ 1 w 87"/>
                  <a:gd name="T9" fmla="*/ 0 h 17"/>
                  <a:gd name="T10" fmla="*/ 0 60000 65536"/>
                  <a:gd name="T11" fmla="*/ 0 60000 65536"/>
                  <a:gd name="T12" fmla="*/ 0 60000 65536"/>
                  <a:gd name="T13" fmla="*/ 0 60000 65536"/>
                  <a:gd name="T14" fmla="*/ 0 60000 65536"/>
                  <a:gd name="T15" fmla="*/ 0 w 87"/>
                  <a:gd name="T16" fmla="*/ 0 h 17"/>
                  <a:gd name="T17" fmla="*/ 87 w 87"/>
                  <a:gd name="T18" fmla="*/ 17 h 17"/>
                </a:gdLst>
                <a:ahLst/>
                <a:cxnLst>
                  <a:cxn ang="T10">
                    <a:pos x="T0" y="T1"/>
                  </a:cxn>
                  <a:cxn ang="T11">
                    <a:pos x="T2" y="T3"/>
                  </a:cxn>
                  <a:cxn ang="T12">
                    <a:pos x="T4" y="T5"/>
                  </a:cxn>
                  <a:cxn ang="T13">
                    <a:pos x="T6" y="T7"/>
                  </a:cxn>
                  <a:cxn ang="T14">
                    <a:pos x="T8" y="T9"/>
                  </a:cxn>
                </a:cxnLst>
                <a:rect l="T15" t="T16" r="T17" b="T18"/>
                <a:pathLst>
                  <a:path w="87" h="17">
                    <a:moveTo>
                      <a:pt x="1" y="0"/>
                    </a:moveTo>
                    <a:lnTo>
                      <a:pt x="86" y="0"/>
                    </a:lnTo>
                    <a:lnTo>
                      <a:pt x="86" y="16"/>
                    </a:lnTo>
                    <a:lnTo>
                      <a:pt x="0" y="16"/>
                    </a:lnTo>
                    <a:lnTo>
                      <a:pt x="1" y="0"/>
                    </a:lnTo>
                  </a:path>
                </a:pathLst>
              </a:custGeom>
              <a:solidFill>
                <a:srgbClr val="808080"/>
              </a:solidFill>
              <a:ln w="12700" cap="rnd">
                <a:solidFill>
                  <a:srgbClr val="000000"/>
                </a:solidFill>
                <a:round/>
                <a:headEnd/>
                <a:tailEnd/>
              </a:ln>
            </p:spPr>
            <p:txBody>
              <a:bodyPr/>
              <a:lstStyle/>
              <a:p>
                <a:endParaRPr lang="en-US"/>
              </a:p>
            </p:txBody>
          </p:sp>
          <p:sp>
            <p:nvSpPr>
              <p:cNvPr id="41123" name="Freeform 43"/>
              <p:cNvSpPr>
                <a:spLocks/>
              </p:cNvSpPr>
              <p:nvPr/>
            </p:nvSpPr>
            <p:spPr bwMode="auto">
              <a:xfrm>
                <a:off x="2192" y="3334"/>
                <a:ext cx="76" cy="17"/>
              </a:xfrm>
              <a:custGeom>
                <a:avLst/>
                <a:gdLst>
                  <a:gd name="T0" fmla="*/ 0 w 76"/>
                  <a:gd name="T1" fmla="*/ 0 h 17"/>
                  <a:gd name="T2" fmla="*/ 73 w 76"/>
                  <a:gd name="T3" fmla="*/ 0 h 17"/>
                  <a:gd name="T4" fmla="*/ 75 w 76"/>
                  <a:gd name="T5" fmla="*/ 16 h 17"/>
                  <a:gd name="T6" fmla="*/ 0 w 76"/>
                  <a:gd name="T7" fmla="*/ 16 h 17"/>
                  <a:gd name="T8" fmla="*/ 0 w 76"/>
                  <a:gd name="T9" fmla="*/ 0 h 17"/>
                  <a:gd name="T10" fmla="*/ 0 60000 65536"/>
                  <a:gd name="T11" fmla="*/ 0 60000 65536"/>
                  <a:gd name="T12" fmla="*/ 0 60000 65536"/>
                  <a:gd name="T13" fmla="*/ 0 60000 65536"/>
                  <a:gd name="T14" fmla="*/ 0 60000 65536"/>
                  <a:gd name="T15" fmla="*/ 0 w 76"/>
                  <a:gd name="T16" fmla="*/ 0 h 17"/>
                  <a:gd name="T17" fmla="*/ 76 w 76"/>
                  <a:gd name="T18" fmla="*/ 17 h 17"/>
                </a:gdLst>
                <a:ahLst/>
                <a:cxnLst>
                  <a:cxn ang="T10">
                    <a:pos x="T0" y="T1"/>
                  </a:cxn>
                  <a:cxn ang="T11">
                    <a:pos x="T2" y="T3"/>
                  </a:cxn>
                  <a:cxn ang="T12">
                    <a:pos x="T4" y="T5"/>
                  </a:cxn>
                  <a:cxn ang="T13">
                    <a:pos x="T6" y="T7"/>
                  </a:cxn>
                  <a:cxn ang="T14">
                    <a:pos x="T8" y="T9"/>
                  </a:cxn>
                </a:cxnLst>
                <a:rect l="T15" t="T16" r="T17" b="T18"/>
                <a:pathLst>
                  <a:path w="76" h="17">
                    <a:moveTo>
                      <a:pt x="0" y="0"/>
                    </a:moveTo>
                    <a:lnTo>
                      <a:pt x="73" y="0"/>
                    </a:lnTo>
                    <a:lnTo>
                      <a:pt x="75" y="16"/>
                    </a:lnTo>
                    <a:lnTo>
                      <a:pt x="0"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124" name="Freeform 44"/>
              <p:cNvSpPr>
                <a:spLocks/>
              </p:cNvSpPr>
              <p:nvPr/>
            </p:nvSpPr>
            <p:spPr bwMode="auto">
              <a:xfrm>
                <a:off x="2287" y="3342"/>
                <a:ext cx="93" cy="17"/>
              </a:xfrm>
              <a:custGeom>
                <a:avLst/>
                <a:gdLst>
                  <a:gd name="T0" fmla="*/ 0 w 93"/>
                  <a:gd name="T1" fmla="*/ 0 h 17"/>
                  <a:gd name="T2" fmla="*/ 84 w 93"/>
                  <a:gd name="T3" fmla="*/ 0 h 17"/>
                  <a:gd name="T4" fmla="*/ 92 w 93"/>
                  <a:gd name="T5" fmla="*/ 16 h 17"/>
                  <a:gd name="T6" fmla="*/ 3 w 93"/>
                  <a:gd name="T7" fmla="*/ 16 h 17"/>
                  <a:gd name="T8" fmla="*/ 0 w 93"/>
                  <a:gd name="T9" fmla="*/ 0 h 17"/>
                  <a:gd name="T10" fmla="*/ 0 60000 65536"/>
                  <a:gd name="T11" fmla="*/ 0 60000 65536"/>
                  <a:gd name="T12" fmla="*/ 0 60000 65536"/>
                  <a:gd name="T13" fmla="*/ 0 60000 65536"/>
                  <a:gd name="T14" fmla="*/ 0 60000 65536"/>
                  <a:gd name="T15" fmla="*/ 0 w 93"/>
                  <a:gd name="T16" fmla="*/ 0 h 17"/>
                  <a:gd name="T17" fmla="*/ 93 w 93"/>
                  <a:gd name="T18" fmla="*/ 17 h 17"/>
                </a:gdLst>
                <a:ahLst/>
                <a:cxnLst>
                  <a:cxn ang="T10">
                    <a:pos x="T0" y="T1"/>
                  </a:cxn>
                  <a:cxn ang="T11">
                    <a:pos x="T2" y="T3"/>
                  </a:cxn>
                  <a:cxn ang="T12">
                    <a:pos x="T4" y="T5"/>
                  </a:cxn>
                  <a:cxn ang="T13">
                    <a:pos x="T6" y="T7"/>
                  </a:cxn>
                  <a:cxn ang="T14">
                    <a:pos x="T8" y="T9"/>
                  </a:cxn>
                </a:cxnLst>
                <a:rect l="T15" t="T16" r="T17" b="T18"/>
                <a:pathLst>
                  <a:path w="93" h="17">
                    <a:moveTo>
                      <a:pt x="0" y="0"/>
                    </a:moveTo>
                    <a:lnTo>
                      <a:pt x="84" y="0"/>
                    </a:lnTo>
                    <a:lnTo>
                      <a:pt x="92" y="16"/>
                    </a:lnTo>
                    <a:lnTo>
                      <a:pt x="3" y="16"/>
                    </a:lnTo>
                    <a:lnTo>
                      <a:pt x="0" y="0"/>
                    </a:lnTo>
                  </a:path>
                </a:pathLst>
              </a:custGeom>
              <a:solidFill>
                <a:srgbClr val="808080"/>
              </a:solidFill>
              <a:ln w="12700" cap="rnd">
                <a:solidFill>
                  <a:srgbClr val="000000"/>
                </a:solidFill>
                <a:round/>
                <a:headEnd/>
                <a:tailEnd/>
              </a:ln>
            </p:spPr>
            <p:txBody>
              <a:bodyPr/>
              <a:lstStyle/>
              <a:p>
                <a:endParaRPr lang="en-US"/>
              </a:p>
            </p:txBody>
          </p:sp>
          <p:sp>
            <p:nvSpPr>
              <p:cNvPr id="41125" name="Line 45"/>
              <p:cNvSpPr>
                <a:spLocks noChangeShapeType="1"/>
              </p:cNvSpPr>
              <p:nvPr/>
            </p:nvSpPr>
            <p:spPr bwMode="auto">
              <a:xfrm>
                <a:off x="1846" y="3358"/>
                <a:ext cx="2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26" name="Line 46"/>
              <p:cNvSpPr>
                <a:spLocks noChangeShapeType="1"/>
              </p:cNvSpPr>
              <p:nvPr/>
            </p:nvSpPr>
            <p:spPr bwMode="auto">
              <a:xfrm>
                <a:off x="1857" y="3368"/>
                <a:ext cx="28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27" name="Line 47"/>
              <p:cNvSpPr>
                <a:spLocks noChangeShapeType="1"/>
              </p:cNvSpPr>
              <p:nvPr/>
            </p:nvSpPr>
            <p:spPr bwMode="auto">
              <a:xfrm>
                <a:off x="1861" y="3377"/>
                <a:ext cx="24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28" name="Line 48"/>
              <p:cNvSpPr>
                <a:spLocks noChangeShapeType="1"/>
              </p:cNvSpPr>
              <p:nvPr/>
            </p:nvSpPr>
            <p:spPr bwMode="auto">
              <a:xfrm>
                <a:off x="1867" y="3388"/>
                <a:ext cx="32"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29" name="Line 49"/>
              <p:cNvSpPr>
                <a:spLocks noChangeShapeType="1"/>
              </p:cNvSpPr>
              <p:nvPr/>
            </p:nvSpPr>
            <p:spPr bwMode="auto">
              <a:xfrm>
                <a:off x="1807" y="3362"/>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0" name="Line 50"/>
              <p:cNvSpPr>
                <a:spLocks noChangeShapeType="1"/>
              </p:cNvSpPr>
              <p:nvPr/>
            </p:nvSpPr>
            <p:spPr bwMode="auto">
              <a:xfrm>
                <a:off x="1803" y="3372"/>
                <a:ext cx="2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1" name="Line 51"/>
              <p:cNvSpPr>
                <a:spLocks noChangeShapeType="1"/>
              </p:cNvSpPr>
              <p:nvPr/>
            </p:nvSpPr>
            <p:spPr bwMode="auto">
              <a:xfrm>
                <a:off x="1796" y="3382"/>
                <a:ext cx="4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2" name="Line 52"/>
              <p:cNvSpPr>
                <a:spLocks noChangeShapeType="1"/>
              </p:cNvSpPr>
              <p:nvPr/>
            </p:nvSpPr>
            <p:spPr bwMode="auto">
              <a:xfrm>
                <a:off x="1910" y="3388"/>
                <a:ext cx="16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3" name="Line 53"/>
              <p:cNvSpPr>
                <a:spLocks noChangeShapeType="1"/>
              </p:cNvSpPr>
              <p:nvPr/>
            </p:nvSpPr>
            <p:spPr bwMode="auto">
              <a:xfrm>
                <a:off x="2137" y="3356"/>
                <a:ext cx="3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4" name="Line 54"/>
              <p:cNvSpPr>
                <a:spLocks noChangeShapeType="1"/>
              </p:cNvSpPr>
              <p:nvPr/>
            </p:nvSpPr>
            <p:spPr bwMode="auto">
              <a:xfrm>
                <a:off x="2146" y="3368"/>
                <a:ext cx="3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5" name="Line 55"/>
              <p:cNvSpPr>
                <a:spLocks noChangeShapeType="1"/>
              </p:cNvSpPr>
              <p:nvPr/>
            </p:nvSpPr>
            <p:spPr bwMode="auto">
              <a:xfrm>
                <a:off x="2125" y="3378"/>
                <a:ext cx="5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6" name="Line 56"/>
              <p:cNvSpPr>
                <a:spLocks noChangeShapeType="1"/>
              </p:cNvSpPr>
              <p:nvPr/>
            </p:nvSpPr>
            <p:spPr bwMode="auto">
              <a:xfrm>
                <a:off x="2081" y="3388"/>
                <a:ext cx="2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7" name="Line 57"/>
              <p:cNvSpPr>
                <a:spLocks noChangeShapeType="1"/>
              </p:cNvSpPr>
              <p:nvPr/>
            </p:nvSpPr>
            <p:spPr bwMode="auto">
              <a:xfrm>
                <a:off x="2117" y="3388"/>
                <a:ext cx="5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8" name="Line 58"/>
              <p:cNvSpPr>
                <a:spLocks noChangeShapeType="1"/>
              </p:cNvSpPr>
              <p:nvPr/>
            </p:nvSpPr>
            <p:spPr bwMode="auto">
              <a:xfrm>
                <a:off x="2192" y="3362"/>
                <a:ext cx="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39" name="Line 59"/>
              <p:cNvSpPr>
                <a:spLocks noChangeShapeType="1"/>
              </p:cNvSpPr>
              <p:nvPr/>
            </p:nvSpPr>
            <p:spPr bwMode="auto">
              <a:xfrm>
                <a:off x="2202" y="3375"/>
                <a:ext cx="67"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0" name="Line 60"/>
              <p:cNvSpPr>
                <a:spLocks noChangeShapeType="1"/>
              </p:cNvSpPr>
              <p:nvPr/>
            </p:nvSpPr>
            <p:spPr bwMode="auto">
              <a:xfrm>
                <a:off x="2203" y="3389"/>
                <a:ext cx="7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1" name="Line 61"/>
              <p:cNvSpPr>
                <a:spLocks noChangeShapeType="1"/>
              </p:cNvSpPr>
              <p:nvPr/>
            </p:nvSpPr>
            <p:spPr bwMode="auto">
              <a:xfrm>
                <a:off x="2295" y="3362"/>
                <a:ext cx="7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2" name="Line 62"/>
              <p:cNvSpPr>
                <a:spLocks noChangeShapeType="1"/>
              </p:cNvSpPr>
              <p:nvPr/>
            </p:nvSpPr>
            <p:spPr bwMode="auto">
              <a:xfrm>
                <a:off x="2289" y="3373"/>
                <a:ext cx="5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3" name="Line 63"/>
              <p:cNvSpPr>
                <a:spLocks noChangeShapeType="1"/>
              </p:cNvSpPr>
              <p:nvPr/>
            </p:nvSpPr>
            <p:spPr bwMode="auto">
              <a:xfrm>
                <a:off x="2295" y="3382"/>
                <a:ext cx="5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4" name="Line 64"/>
              <p:cNvSpPr>
                <a:spLocks noChangeShapeType="1"/>
              </p:cNvSpPr>
              <p:nvPr/>
            </p:nvSpPr>
            <p:spPr bwMode="auto">
              <a:xfrm>
                <a:off x="2293" y="3391"/>
                <a:ext cx="7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5" name="Line 65"/>
              <p:cNvSpPr>
                <a:spLocks noChangeShapeType="1"/>
              </p:cNvSpPr>
              <p:nvPr/>
            </p:nvSpPr>
            <p:spPr bwMode="auto">
              <a:xfrm>
                <a:off x="2361" y="3374"/>
                <a:ext cx="1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6" name="Line 66"/>
              <p:cNvSpPr>
                <a:spLocks noChangeShapeType="1"/>
              </p:cNvSpPr>
              <p:nvPr/>
            </p:nvSpPr>
            <p:spPr bwMode="auto">
              <a:xfrm>
                <a:off x="2368" y="3387"/>
                <a:ext cx="1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1147" name="Freeform 67"/>
              <p:cNvSpPr>
                <a:spLocks/>
              </p:cNvSpPr>
              <p:nvPr/>
            </p:nvSpPr>
            <p:spPr bwMode="auto">
              <a:xfrm>
                <a:off x="1950" y="3131"/>
                <a:ext cx="311" cy="24"/>
              </a:xfrm>
              <a:custGeom>
                <a:avLst/>
                <a:gdLst>
                  <a:gd name="T0" fmla="*/ 0 w 311"/>
                  <a:gd name="T1" fmla="*/ 23 h 24"/>
                  <a:gd name="T2" fmla="*/ 310 w 311"/>
                  <a:gd name="T3" fmla="*/ 23 h 24"/>
                  <a:gd name="T4" fmla="*/ 292 w 311"/>
                  <a:gd name="T5" fmla="*/ 0 h 24"/>
                  <a:gd name="T6" fmla="*/ 19 w 311"/>
                  <a:gd name="T7" fmla="*/ 0 h 24"/>
                  <a:gd name="T8" fmla="*/ 0 w 311"/>
                  <a:gd name="T9" fmla="*/ 23 h 24"/>
                  <a:gd name="T10" fmla="*/ 0 60000 65536"/>
                  <a:gd name="T11" fmla="*/ 0 60000 65536"/>
                  <a:gd name="T12" fmla="*/ 0 60000 65536"/>
                  <a:gd name="T13" fmla="*/ 0 60000 65536"/>
                  <a:gd name="T14" fmla="*/ 0 60000 65536"/>
                  <a:gd name="T15" fmla="*/ 0 w 311"/>
                  <a:gd name="T16" fmla="*/ 0 h 24"/>
                  <a:gd name="T17" fmla="*/ 311 w 311"/>
                  <a:gd name="T18" fmla="*/ 24 h 24"/>
                </a:gdLst>
                <a:ahLst/>
                <a:cxnLst>
                  <a:cxn ang="T10">
                    <a:pos x="T0" y="T1"/>
                  </a:cxn>
                  <a:cxn ang="T11">
                    <a:pos x="T2" y="T3"/>
                  </a:cxn>
                  <a:cxn ang="T12">
                    <a:pos x="T4" y="T5"/>
                  </a:cxn>
                  <a:cxn ang="T13">
                    <a:pos x="T6" y="T7"/>
                  </a:cxn>
                  <a:cxn ang="T14">
                    <a:pos x="T8" y="T9"/>
                  </a:cxn>
                </a:cxnLst>
                <a:rect l="T15" t="T16" r="T17" b="T18"/>
                <a:pathLst>
                  <a:path w="311" h="24">
                    <a:moveTo>
                      <a:pt x="0" y="23"/>
                    </a:moveTo>
                    <a:lnTo>
                      <a:pt x="310" y="23"/>
                    </a:lnTo>
                    <a:lnTo>
                      <a:pt x="292" y="0"/>
                    </a:lnTo>
                    <a:lnTo>
                      <a:pt x="19" y="0"/>
                    </a:lnTo>
                    <a:lnTo>
                      <a:pt x="0" y="23"/>
                    </a:lnTo>
                  </a:path>
                </a:pathLst>
              </a:custGeom>
              <a:solidFill>
                <a:srgbClr val="C0C0C0"/>
              </a:solidFill>
              <a:ln w="12700" cap="rnd">
                <a:solidFill>
                  <a:srgbClr val="000000"/>
                </a:solidFill>
                <a:round/>
                <a:headEnd/>
                <a:tailEnd/>
              </a:ln>
            </p:spPr>
            <p:txBody>
              <a:bodyPr/>
              <a:lstStyle/>
              <a:p>
                <a:endParaRPr lang="en-US"/>
              </a:p>
            </p:txBody>
          </p:sp>
          <p:sp>
            <p:nvSpPr>
              <p:cNvPr id="41148" name="Rectangle 68"/>
              <p:cNvSpPr>
                <a:spLocks noChangeArrowheads="1"/>
              </p:cNvSpPr>
              <p:nvPr/>
            </p:nvSpPr>
            <p:spPr bwMode="auto">
              <a:xfrm>
                <a:off x="1958" y="3161"/>
                <a:ext cx="294" cy="9"/>
              </a:xfrm>
              <a:prstGeom prst="rect">
                <a:avLst/>
              </a:prstGeom>
              <a:solidFill>
                <a:srgbClr val="C0C0C0"/>
              </a:solidFill>
              <a:ln w="12700">
                <a:solidFill>
                  <a:schemeClr val="tx1"/>
                </a:solidFill>
                <a:miter lim="800000"/>
                <a:headEnd/>
                <a:tailEnd/>
              </a:ln>
            </p:spPr>
            <p:txBody>
              <a:bodyPr wrap="none" lIns="90488" tIns="44450" rIns="90488" bIns="44450" anchor="ctr"/>
              <a:lstStyle/>
              <a:p>
                <a:pPr algn="l">
                  <a:spcBef>
                    <a:spcPct val="50000"/>
                  </a:spcBef>
                </a:pPr>
                <a:endParaRPr lang="en-US" sz="2400" b="0"/>
              </a:p>
            </p:txBody>
          </p:sp>
          <p:sp>
            <p:nvSpPr>
              <p:cNvPr id="41149" name="Freeform 69"/>
              <p:cNvSpPr>
                <a:spLocks/>
              </p:cNvSpPr>
              <p:nvPr/>
            </p:nvSpPr>
            <p:spPr bwMode="auto">
              <a:xfrm>
                <a:off x="2021" y="3109"/>
                <a:ext cx="165" cy="46"/>
              </a:xfrm>
              <a:custGeom>
                <a:avLst/>
                <a:gdLst>
                  <a:gd name="T0" fmla="*/ 0 w 165"/>
                  <a:gd name="T1" fmla="*/ 26 h 46"/>
                  <a:gd name="T2" fmla="*/ 0 w 165"/>
                  <a:gd name="T3" fmla="*/ 0 h 46"/>
                  <a:gd name="T4" fmla="*/ 164 w 165"/>
                  <a:gd name="T5" fmla="*/ 0 h 46"/>
                  <a:gd name="T6" fmla="*/ 164 w 165"/>
                  <a:gd name="T7" fmla="*/ 27 h 46"/>
                  <a:gd name="T8" fmla="*/ 163 w 165"/>
                  <a:gd name="T9" fmla="*/ 29 h 46"/>
                  <a:gd name="T10" fmla="*/ 162 w 165"/>
                  <a:gd name="T11" fmla="*/ 31 h 46"/>
                  <a:gd name="T12" fmla="*/ 159 w 165"/>
                  <a:gd name="T13" fmla="*/ 33 h 46"/>
                  <a:gd name="T14" fmla="*/ 156 w 165"/>
                  <a:gd name="T15" fmla="*/ 35 h 46"/>
                  <a:gd name="T16" fmla="*/ 150 w 165"/>
                  <a:gd name="T17" fmla="*/ 37 h 46"/>
                  <a:gd name="T18" fmla="*/ 146 w 165"/>
                  <a:gd name="T19" fmla="*/ 39 h 46"/>
                  <a:gd name="T20" fmla="*/ 141 w 165"/>
                  <a:gd name="T21" fmla="*/ 39 h 46"/>
                  <a:gd name="T22" fmla="*/ 135 w 165"/>
                  <a:gd name="T23" fmla="*/ 41 h 46"/>
                  <a:gd name="T24" fmla="*/ 129 w 165"/>
                  <a:gd name="T25" fmla="*/ 41 h 46"/>
                  <a:gd name="T26" fmla="*/ 120 w 165"/>
                  <a:gd name="T27" fmla="*/ 43 h 46"/>
                  <a:gd name="T28" fmla="*/ 114 w 165"/>
                  <a:gd name="T29" fmla="*/ 43 h 46"/>
                  <a:gd name="T30" fmla="*/ 106 w 165"/>
                  <a:gd name="T31" fmla="*/ 44 h 46"/>
                  <a:gd name="T32" fmla="*/ 99 w 165"/>
                  <a:gd name="T33" fmla="*/ 45 h 46"/>
                  <a:gd name="T34" fmla="*/ 90 w 165"/>
                  <a:gd name="T35" fmla="*/ 45 h 46"/>
                  <a:gd name="T36" fmla="*/ 78 w 165"/>
                  <a:gd name="T37" fmla="*/ 45 h 46"/>
                  <a:gd name="T38" fmla="*/ 67 w 165"/>
                  <a:gd name="T39" fmla="*/ 45 h 46"/>
                  <a:gd name="T40" fmla="*/ 57 w 165"/>
                  <a:gd name="T41" fmla="*/ 44 h 46"/>
                  <a:gd name="T42" fmla="*/ 47 w 165"/>
                  <a:gd name="T43" fmla="*/ 43 h 46"/>
                  <a:gd name="T44" fmla="*/ 40 w 165"/>
                  <a:gd name="T45" fmla="*/ 42 h 46"/>
                  <a:gd name="T46" fmla="*/ 34 w 165"/>
                  <a:gd name="T47" fmla="*/ 41 h 46"/>
                  <a:gd name="T48" fmla="*/ 26 w 165"/>
                  <a:gd name="T49" fmla="*/ 40 h 46"/>
                  <a:gd name="T50" fmla="*/ 20 w 165"/>
                  <a:gd name="T51" fmla="*/ 39 h 46"/>
                  <a:gd name="T52" fmla="*/ 15 w 165"/>
                  <a:gd name="T53" fmla="*/ 38 h 46"/>
                  <a:gd name="T54" fmla="*/ 9 w 165"/>
                  <a:gd name="T55" fmla="*/ 35 h 46"/>
                  <a:gd name="T56" fmla="*/ 6 w 165"/>
                  <a:gd name="T57" fmla="*/ 33 h 46"/>
                  <a:gd name="T58" fmla="*/ 4 w 165"/>
                  <a:gd name="T59" fmla="*/ 33 h 46"/>
                  <a:gd name="T60" fmla="*/ 2 w 165"/>
                  <a:gd name="T61" fmla="*/ 30 h 46"/>
                  <a:gd name="T62" fmla="*/ 1 w 165"/>
                  <a:gd name="T63" fmla="*/ 28 h 46"/>
                  <a:gd name="T64" fmla="*/ 0 w 165"/>
                  <a:gd name="T65" fmla="*/ 26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
                  <a:gd name="T100" fmla="*/ 0 h 46"/>
                  <a:gd name="T101" fmla="*/ 165 w 16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 h="46">
                    <a:moveTo>
                      <a:pt x="0" y="26"/>
                    </a:moveTo>
                    <a:lnTo>
                      <a:pt x="0" y="0"/>
                    </a:lnTo>
                    <a:lnTo>
                      <a:pt x="164" y="0"/>
                    </a:lnTo>
                    <a:lnTo>
                      <a:pt x="164" y="27"/>
                    </a:lnTo>
                    <a:lnTo>
                      <a:pt x="163" y="29"/>
                    </a:lnTo>
                    <a:lnTo>
                      <a:pt x="162" y="31"/>
                    </a:lnTo>
                    <a:lnTo>
                      <a:pt x="159" y="33"/>
                    </a:lnTo>
                    <a:lnTo>
                      <a:pt x="156" y="35"/>
                    </a:lnTo>
                    <a:lnTo>
                      <a:pt x="150" y="37"/>
                    </a:lnTo>
                    <a:lnTo>
                      <a:pt x="146" y="39"/>
                    </a:lnTo>
                    <a:lnTo>
                      <a:pt x="141" y="39"/>
                    </a:lnTo>
                    <a:lnTo>
                      <a:pt x="135" y="41"/>
                    </a:lnTo>
                    <a:lnTo>
                      <a:pt x="129" y="41"/>
                    </a:lnTo>
                    <a:lnTo>
                      <a:pt x="120" y="43"/>
                    </a:lnTo>
                    <a:lnTo>
                      <a:pt x="114" y="43"/>
                    </a:lnTo>
                    <a:lnTo>
                      <a:pt x="106" y="44"/>
                    </a:lnTo>
                    <a:lnTo>
                      <a:pt x="99" y="45"/>
                    </a:lnTo>
                    <a:lnTo>
                      <a:pt x="90" y="45"/>
                    </a:lnTo>
                    <a:lnTo>
                      <a:pt x="78" y="45"/>
                    </a:lnTo>
                    <a:lnTo>
                      <a:pt x="67" y="45"/>
                    </a:lnTo>
                    <a:lnTo>
                      <a:pt x="57" y="44"/>
                    </a:lnTo>
                    <a:lnTo>
                      <a:pt x="47" y="43"/>
                    </a:lnTo>
                    <a:lnTo>
                      <a:pt x="40" y="42"/>
                    </a:lnTo>
                    <a:lnTo>
                      <a:pt x="34" y="41"/>
                    </a:lnTo>
                    <a:lnTo>
                      <a:pt x="26" y="40"/>
                    </a:lnTo>
                    <a:lnTo>
                      <a:pt x="20" y="39"/>
                    </a:lnTo>
                    <a:lnTo>
                      <a:pt x="15" y="38"/>
                    </a:lnTo>
                    <a:lnTo>
                      <a:pt x="9" y="35"/>
                    </a:lnTo>
                    <a:lnTo>
                      <a:pt x="6" y="33"/>
                    </a:lnTo>
                    <a:lnTo>
                      <a:pt x="4" y="33"/>
                    </a:lnTo>
                    <a:lnTo>
                      <a:pt x="2" y="30"/>
                    </a:lnTo>
                    <a:lnTo>
                      <a:pt x="1" y="28"/>
                    </a:lnTo>
                    <a:lnTo>
                      <a:pt x="0" y="26"/>
                    </a:lnTo>
                  </a:path>
                </a:pathLst>
              </a:custGeom>
              <a:solidFill>
                <a:srgbClr val="C0C0C0"/>
              </a:solidFill>
              <a:ln w="12700" cap="rnd">
                <a:solidFill>
                  <a:srgbClr val="000000"/>
                </a:solidFill>
                <a:round/>
                <a:headEnd/>
                <a:tailEnd/>
              </a:ln>
            </p:spPr>
            <p:txBody>
              <a:bodyPr/>
              <a:lstStyle/>
              <a:p>
                <a:endParaRPr lang="en-US"/>
              </a:p>
            </p:txBody>
          </p:sp>
          <p:sp>
            <p:nvSpPr>
              <p:cNvPr id="41150" name="AutoShape 70"/>
              <p:cNvSpPr>
                <a:spLocks noChangeArrowheads="1"/>
              </p:cNvSpPr>
              <p:nvPr/>
            </p:nvSpPr>
            <p:spPr bwMode="auto">
              <a:xfrm>
                <a:off x="1920" y="2826"/>
                <a:ext cx="370" cy="285"/>
              </a:xfrm>
              <a:prstGeom prst="roundRect">
                <a:avLst>
                  <a:gd name="adj" fmla="val 12491"/>
                </a:avLst>
              </a:prstGeom>
              <a:solidFill>
                <a:srgbClr val="C0C0C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151" name="AutoShape 71"/>
              <p:cNvSpPr>
                <a:spLocks noChangeArrowheads="1"/>
              </p:cNvSpPr>
              <p:nvPr/>
            </p:nvSpPr>
            <p:spPr bwMode="auto">
              <a:xfrm>
                <a:off x="1962" y="2858"/>
                <a:ext cx="284" cy="220"/>
              </a:xfrm>
              <a:prstGeom prst="roundRect">
                <a:avLst>
                  <a:gd name="adj" fmla="val 12491"/>
                </a:avLst>
              </a:prstGeom>
              <a:solidFill>
                <a:srgbClr val="808080"/>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152" name="AutoShape 72"/>
              <p:cNvSpPr>
                <a:spLocks noChangeArrowheads="1"/>
              </p:cNvSpPr>
              <p:nvPr/>
            </p:nvSpPr>
            <p:spPr bwMode="auto">
              <a:xfrm>
                <a:off x="1978" y="2871"/>
                <a:ext cx="251" cy="195"/>
              </a:xfrm>
              <a:prstGeom prst="roundRect">
                <a:avLst>
                  <a:gd name="adj" fmla="val 12491"/>
                </a:avLst>
              </a:prstGeom>
              <a:solidFill>
                <a:srgbClr val="FFFFFF"/>
              </a:solidFill>
              <a:ln w="12700">
                <a:solidFill>
                  <a:schemeClr val="tx1"/>
                </a:solidFill>
                <a:round/>
                <a:headEnd/>
                <a:tailEnd/>
              </a:ln>
            </p:spPr>
            <p:txBody>
              <a:bodyPr wrap="none" lIns="90488" tIns="44450" rIns="90488" bIns="44450" anchor="ctr"/>
              <a:lstStyle/>
              <a:p>
                <a:pPr algn="l">
                  <a:spcBef>
                    <a:spcPct val="50000"/>
                  </a:spcBef>
                </a:pPr>
                <a:endParaRPr lang="en-US" sz="2400" b="0"/>
              </a:p>
            </p:txBody>
          </p:sp>
          <p:sp>
            <p:nvSpPr>
              <p:cNvPr id="41153" name="Rectangle 73"/>
              <p:cNvSpPr>
                <a:spLocks noChangeArrowheads="1"/>
              </p:cNvSpPr>
              <p:nvPr/>
            </p:nvSpPr>
            <p:spPr bwMode="auto">
              <a:xfrm rot="10800000" flipH="1">
                <a:off x="2241" y="3105"/>
                <a:ext cx="8" cy="8"/>
              </a:xfrm>
              <a:prstGeom prst="rect">
                <a:avLst/>
              </a:prstGeom>
              <a:solidFill>
                <a:srgbClr val="FFFFFF"/>
              </a:solidFill>
              <a:ln w="12700">
                <a:solidFill>
                  <a:schemeClr val="tx1"/>
                </a:solidFill>
                <a:miter lim="800000"/>
                <a:headEnd/>
                <a:tailEnd/>
              </a:ln>
            </p:spPr>
            <p:txBody>
              <a:bodyPr rot="10800000" wrap="none" lIns="90488" tIns="44450" rIns="90488" bIns="44450" anchor="ctr"/>
              <a:lstStyle/>
              <a:p>
                <a:pPr algn="l">
                  <a:spcBef>
                    <a:spcPct val="50000"/>
                  </a:spcBef>
                </a:pPr>
                <a:endParaRPr lang="en-US" sz="2400" b="0"/>
              </a:p>
            </p:txBody>
          </p:sp>
        </p:grpSp>
      </p:grpSp>
      <p:pic>
        <p:nvPicPr>
          <p:cNvPr id="40970" name="Picture 76"/>
          <p:cNvPicPr>
            <a:picLocks noChangeArrowheads="1"/>
          </p:cNvPicPr>
          <p:nvPr/>
        </p:nvPicPr>
        <p:blipFill>
          <a:blip r:embed="rId4" cstate="print"/>
          <a:srcRect/>
          <a:stretch>
            <a:fillRect/>
          </a:stretch>
        </p:blipFill>
        <p:spPr bwMode="auto">
          <a:xfrm>
            <a:off x="4381500" y="381000"/>
            <a:ext cx="2654300" cy="1562100"/>
          </a:xfrm>
          <a:prstGeom prst="rect">
            <a:avLst/>
          </a:prstGeom>
          <a:noFill/>
          <a:ln w="9525">
            <a:noFill/>
            <a:miter lim="800000"/>
            <a:headEnd/>
            <a:tailEnd/>
          </a:ln>
        </p:spPr>
      </p:pic>
      <p:sp>
        <p:nvSpPr>
          <p:cNvPr id="40971" name="Rectangle 77"/>
          <p:cNvSpPr>
            <a:spLocks noChangeArrowheads="1"/>
          </p:cNvSpPr>
          <p:nvPr/>
        </p:nvSpPr>
        <p:spPr bwMode="auto">
          <a:xfrm>
            <a:off x="4343400" y="3962400"/>
            <a:ext cx="3429000" cy="990600"/>
          </a:xfrm>
          <a:prstGeom prst="rect">
            <a:avLst/>
          </a:prstGeom>
          <a:noFill/>
          <a:ln w="9525">
            <a:noFill/>
            <a:miter lim="800000"/>
            <a:headEnd/>
            <a:tailEnd/>
          </a:ln>
        </p:spPr>
        <p:txBody>
          <a:bodyPr lIns="92075" tIns="46038" rIns="92075" bIns="46038"/>
          <a:lstStyle/>
          <a:p>
            <a:pPr marL="349250" indent="-349250" algn="l">
              <a:spcBef>
                <a:spcPct val="50000"/>
              </a:spcBef>
              <a:buClr>
                <a:srgbClr val="990000"/>
              </a:buClr>
              <a:buSzPct val="110000"/>
            </a:pPr>
            <a:r>
              <a:rPr lang="en-US" sz="1200"/>
              <a:t>Cable, Connectors, Terminators</a:t>
            </a:r>
            <a:endParaRPr lang="en-US" sz="1200" b="0"/>
          </a:p>
          <a:p>
            <a:pPr marL="800100" lvl="1" indent="-336550" algn="l">
              <a:spcBef>
                <a:spcPct val="30000"/>
              </a:spcBef>
              <a:buClr>
                <a:srgbClr val="003399"/>
              </a:buClr>
              <a:buFontTx/>
              <a:buChar char="—"/>
            </a:pPr>
            <a:endParaRPr lang="en-US" sz="1200"/>
          </a:p>
        </p:txBody>
      </p:sp>
      <p:grpSp>
        <p:nvGrpSpPr>
          <p:cNvPr id="40972" name="Group 78"/>
          <p:cNvGrpSpPr>
            <a:grpSpLocks/>
          </p:cNvGrpSpPr>
          <p:nvPr/>
        </p:nvGrpSpPr>
        <p:grpSpPr bwMode="auto">
          <a:xfrm>
            <a:off x="6781800" y="1243013"/>
            <a:ext cx="1676400" cy="738187"/>
            <a:chOff x="2550" y="1533"/>
            <a:chExt cx="1469" cy="903"/>
          </a:xfrm>
        </p:grpSpPr>
        <p:grpSp>
          <p:nvGrpSpPr>
            <p:cNvPr id="40983" name="Group 79"/>
            <p:cNvGrpSpPr>
              <a:grpSpLocks/>
            </p:cNvGrpSpPr>
            <p:nvPr/>
          </p:nvGrpSpPr>
          <p:grpSpPr bwMode="auto">
            <a:xfrm>
              <a:off x="2550" y="1533"/>
              <a:ext cx="1416" cy="903"/>
              <a:chOff x="2550" y="1533"/>
              <a:chExt cx="1416" cy="903"/>
            </a:xfrm>
          </p:grpSpPr>
          <p:sp>
            <p:nvSpPr>
              <p:cNvPr id="40985" name="Rectangle 80"/>
              <p:cNvSpPr>
                <a:spLocks noChangeArrowheads="1"/>
              </p:cNvSpPr>
              <p:nvPr/>
            </p:nvSpPr>
            <p:spPr bwMode="auto">
              <a:xfrm>
                <a:off x="2550" y="1686"/>
                <a:ext cx="1290" cy="651"/>
              </a:xfrm>
              <a:prstGeom prst="rect">
                <a:avLst/>
              </a:prstGeom>
              <a:solidFill>
                <a:srgbClr val="51DC00"/>
              </a:solidFill>
              <a:ln w="38100" cmpd="dbl">
                <a:solidFill>
                  <a:schemeClr val="tx1"/>
                </a:solidFill>
                <a:miter lim="800000"/>
                <a:headEnd/>
                <a:tailEnd/>
              </a:ln>
            </p:spPr>
            <p:txBody>
              <a:bodyPr wrap="none" anchor="ctr"/>
              <a:lstStyle/>
              <a:p>
                <a:endParaRPr lang="en-US"/>
              </a:p>
            </p:txBody>
          </p:sp>
          <p:grpSp>
            <p:nvGrpSpPr>
              <p:cNvPr id="40986" name="Group 81"/>
              <p:cNvGrpSpPr>
                <a:grpSpLocks/>
              </p:cNvGrpSpPr>
              <p:nvPr/>
            </p:nvGrpSpPr>
            <p:grpSpPr bwMode="auto">
              <a:xfrm>
                <a:off x="3864" y="1533"/>
                <a:ext cx="102" cy="894"/>
                <a:chOff x="3864" y="1533"/>
                <a:chExt cx="102" cy="894"/>
              </a:xfrm>
            </p:grpSpPr>
            <p:sp>
              <p:nvSpPr>
                <p:cNvPr id="41013" name="Rectangle 82"/>
                <p:cNvSpPr>
                  <a:spLocks noChangeArrowheads="1"/>
                </p:cNvSpPr>
                <p:nvPr/>
              </p:nvSpPr>
              <p:spPr bwMode="auto">
                <a:xfrm>
                  <a:off x="3864" y="1533"/>
                  <a:ext cx="12" cy="894"/>
                </a:xfrm>
                <a:prstGeom prst="rect">
                  <a:avLst/>
                </a:prstGeom>
                <a:noFill/>
                <a:ln w="38100" cmpd="dbl">
                  <a:solidFill>
                    <a:schemeClr val="tx1"/>
                  </a:solidFill>
                  <a:miter lim="800000"/>
                  <a:headEnd/>
                  <a:tailEnd/>
                </a:ln>
              </p:spPr>
              <p:txBody>
                <a:bodyPr wrap="none" anchor="ctr"/>
                <a:lstStyle/>
                <a:p>
                  <a:endParaRPr lang="en-US"/>
                </a:p>
              </p:txBody>
            </p:sp>
            <p:sp>
              <p:nvSpPr>
                <p:cNvPr id="41014" name="Rectangle 83"/>
                <p:cNvSpPr>
                  <a:spLocks noChangeArrowheads="1"/>
                </p:cNvSpPr>
                <p:nvPr/>
              </p:nvSpPr>
              <p:spPr bwMode="auto">
                <a:xfrm>
                  <a:off x="3900" y="1542"/>
                  <a:ext cx="66" cy="30"/>
                </a:xfrm>
                <a:prstGeom prst="rect">
                  <a:avLst/>
                </a:prstGeom>
                <a:noFill/>
                <a:ln w="38100" cmpd="dbl">
                  <a:solidFill>
                    <a:schemeClr val="tx1"/>
                  </a:solidFill>
                  <a:miter lim="800000"/>
                  <a:headEnd/>
                  <a:tailEnd/>
                </a:ln>
              </p:spPr>
              <p:txBody>
                <a:bodyPr wrap="none" anchor="ctr"/>
                <a:lstStyle/>
                <a:p>
                  <a:endParaRPr lang="en-US"/>
                </a:p>
              </p:txBody>
            </p:sp>
          </p:grpSp>
          <p:sp>
            <p:nvSpPr>
              <p:cNvPr id="40987" name="Rectangle 84"/>
              <p:cNvSpPr>
                <a:spLocks noChangeArrowheads="1"/>
              </p:cNvSpPr>
              <p:nvPr/>
            </p:nvSpPr>
            <p:spPr bwMode="auto">
              <a:xfrm>
                <a:off x="3117" y="2361"/>
                <a:ext cx="624" cy="75"/>
              </a:xfrm>
              <a:prstGeom prst="rect">
                <a:avLst/>
              </a:prstGeom>
              <a:solidFill>
                <a:srgbClr val="FAFD00"/>
              </a:solidFill>
              <a:ln w="38100" cmpd="dbl">
                <a:solidFill>
                  <a:schemeClr val="tx1"/>
                </a:solidFill>
                <a:miter lim="800000"/>
                <a:headEnd/>
                <a:tailEnd/>
              </a:ln>
            </p:spPr>
            <p:txBody>
              <a:bodyPr wrap="none" anchor="ctr"/>
              <a:lstStyle/>
              <a:p>
                <a:endParaRPr lang="en-US"/>
              </a:p>
            </p:txBody>
          </p:sp>
          <p:sp>
            <p:nvSpPr>
              <p:cNvPr id="40988" name="Rectangle 85"/>
              <p:cNvSpPr>
                <a:spLocks noChangeArrowheads="1"/>
              </p:cNvSpPr>
              <p:nvPr/>
            </p:nvSpPr>
            <p:spPr bwMode="auto">
              <a:xfrm>
                <a:off x="2650" y="1777"/>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9" name="Rectangle 86"/>
              <p:cNvSpPr>
                <a:spLocks noChangeArrowheads="1"/>
              </p:cNvSpPr>
              <p:nvPr/>
            </p:nvSpPr>
            <p:spPr bwMode="auto">
              <a:xfrm>
                <a:off x="2650" y="1930"/>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90" name="Rectangle 87"/>
              <p:cNvSpPr>
                <a:spLocks noChangeArrowheads="1"/>
              </p:cNvSpPr>
              <p:nvPr/>
            </p:nvSpPr>
            <p:spPr bwMode="auto">
              <a:xfrm>
                <a:off x="2650" y="2074"/>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91" name="Rectangle 88"/>
              <p:cNvSpPr>
                <a:spLocks noChangeArrowheads="1"/>
              </p:cNvSpPr>
              <p:nvPr/>
            </p:nvSpPr>
            <p:spPr bwMode="auto">
              <a:xfrm>
                <a:off x="2650" y="2209"/>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92" name="Rectangle 89"/>
              <p:cNvSpPr>
                <a:spLocks noChangeArrowheads="1"/>
              </p:cNvSpPr>
              <p:nvPr/>
            </p:nvSpPr>
            <p:spPr bwMode="auto">
              <a:xfrm>
                <a:off x="3622" y="1759"/>
                <a:ext cx="127" cy="208"/>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0993" name="Oval 90"/>
              <p:cNvSpPr>
                <a:spLocks noChangeArrowheads="1"/>
              </p:cNvSpPr>
              <p:nvPr/>
            </p:nvSpPr>
            <p:spPr bwMode="auto">
              <a:xfrm>
                <a:off x="3711" y="2028"/>
                <a:ext cx="39" cy="30"/>
              </a:xfrm>
              <a:prstGeom prst="ellipse">
                <a:avLst/>
              </a:prstGeom>
              <a:solidFill>
                <a:schemeClr val="bg2"/>
              </a:solidFill>
              <a:ln w="38100" cmpd="dbl">
                <a:solidFill>
                  <a:schemeClr val="tx1"/>
                </a:solidFill>
                <a:round/>
                <a:headEnd/>
                <a:tailEnd/>
              </a:ln>
            </p:spPr>
            <p:txBody>
              <a:bodyPr wrap="none" anchor="ctr"/>
              <a:lstStyle/>
              <a:p>
                <a:endParaRPr lang="en-US"/>
              </a:p>
            </p:txBody>
          </p:sp>
          <p:sp>
            <p:nvSpPr>
              <p:cNvPr id="40994" name="Oval 91"/>
              <p:cNvSpPr>
                <a:spLocks noChangeArrowheads="1"/>
              </p:cNvSpPr>
              <p:nvPr/>
            </p:nvSpPr>
            <p:spPr bwMode="auto">
              <a:xfrm>
                <a:off x="3711" y="2109"/>
                <a:ext cx="39" cy="30"/>
              </a:xfrm>
              <a:prstGeom prst="ellipse">
                <a:avLst/>
              </a:prstGeom>
              <a:solidFill>
                <a:schemeClr val="bg2"/>
              </a:solidFill>
              <a:ln w="38100" cmpd="dbl">
                <a:solidFill>
                  <a:schemeClr val="tx1"/>
                </a:solidFill>
                <a:round/>
                <a:headEnd/>
                <a:tailEnd/>
              </a:ln>
            </p:spPr>
            <p:txBody>
              <a:bodyPr wrap="none" anchor="ctr"/>
              <a:lstStyle/>
              <a:p>
                <a:endParaRPr lang="en-US"/>
              </a:p>
            </p:txBody>
          </p:sp>
          <p:sp>
            <p:nvSpPr>
              <p:cNvPr id="40995" name="Oval 92"/>
              <p:cNvSpPr>
                <a:spLocks noChangeArrowheads="1"/>
              </p:cNvSpPr>
              <p:nvPr/>
            </p:nvSpPr>
            <p:spPr bwMode="auto">
              <a:xfrm>
                <a:off x="3711" y="2190"/>
                <a:ext cx="39" cy="30"/>
              </a:xfrm>
              <a:prstGeom prst="ellipse">
                <a:avLst/>
              </a:prstGeom>
              <a:solidFill>
                <a:schemeClr val="bg2"/>
              </a:solidFill>
              <a:ln w="38100" cmpd="dbl">
                <a:solidFill>
                  <a:schemeClr val="tx1"/>
                </a:solidFill>
                <a:round/>
                <a:headEnd/>
                <a:tailEnd/>
              </a:ln>
            </p:spPr>
            <p:txBody>
              <a:bodyPr wrap="none" anchor="ctr"/>
              <a:lstStyle/>
              <a:p>
                <a:endParaRPr lang="en-US"/>
              </a:p>
            </p:txBody>
          </p:sp>
          <p:sp>
            <p:nvSpPr>
              <p:cNvPr id="40996" name="Oval 93"/>
              <p:cNvSpPr>
                <a:spLocks noChangeArrowheads="1"/>
              </p:cNvSpPr>
              <p:nvPr/>
            </p:nvSpPr>
            <p:spPr bwMode="auto">
              <a:xfrm>
                <a:off x="3711" y="2271"/>
                <a:ext cx="39" cy="30"/>
              </a:xfrm>
              <a:prstGeom prst="ellipse">
                <a:avLst/>
              </a:prstGeom>
              <a:solidFill>
                <a:schemeClr val="bg2"/>
              </a:solidFill>
              <a:ln w="38100" cmpd="dbl">
                <a:solidFill>
                  <a:schemeClr val="tx1"/>
                </a:solidFill>
                <a:round/>
                <a:headEnd/>
                <a:tailEnd/>
              </a:ln>
            </p:spPr>
            <p:txBody>
              <a:bodyPr wrap="none" anchor="ctr"/>
              <a:lstStyle/>
              <a:p>
                <a:endParaRPr lang="en-US"/>
              </a:p>
            </p:txBody>
          </p:sp>
          <p:sp>
            <p:nvSpPr>
              <p:cNvPr id="40997" name="Rectangle 94"/>
              <p:cNvSpPr>
                <a:spLocks noChangeArrowheads="1"/>
              </p:cNvSpPr>
              <p:nvPr/>
            </p:nvSpPr>
            <p:spPr bwMode="auto">
              <a:xfrm>
                <a:off x="3442" y="1750"/>
                <a:ext cx="73" cy="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0998" name="Rectangle 95"/>
              <p:cNvSpPr>
                <a:spLocks noChangeArrowheads="1"/>
              </p:cNvSpPr>
              <p:nvPr/>
            </p:nvSpPr>
            <p:spPr bwMode="auto">
              <a:xfrm>
                <a:off x="3442" y="1822"/>
                <a:ext cx="73" cy="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0999" name="Rectangle 96"/>
              <p:cNvSpPr>
                <a:spLocks noChangeArrowheads="1"/>
              </p:cNvSpPr>
              <p:nvPr/>
            </p:nvSpPr>
            <p:spPr bwMode="auto">
              <a:xfrm>
                <a:off x="3442" y="1903"/>
                <a:ext cx="73" cy="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1000" name="Rectangle 97"/>
              <p:cNvSpPr>
                <a:spLocks noChangeArrowheads="1"/>
              </p:cNvSpPr>
              <p:nvPr/>
            </p:nvSpPr>
            <p:spPr bwMode="auto">
              <a:xfrm>
                <a:off x="3442" y="1984"/>
                <a:ext cx="73" cy="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1001" name="Rectangle 98"/>
              <p:cNvSpPr>
                <a:spLocks noChangeArrowheads="1"/>
              </p:cNvSpPr>
              <p:nvPr/>
            </p:nvSpPr>
            <p:spPr bwMode="auto">
              <a:xfrm>
                <a:off x="2893" y="1777"/>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2" name="Rectangle 99"/>
              <p:cNvSpPr>
                <a:spLocks noChangeArrowheads="1"/>
              </p:cNvSpPr>
              <p:nvPr/>
            </p:nvSpPr>
            <p:spPr bwMode="auto">
              <a:xfrm>
                <a:off x="3154" y="1786"/>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3" name="Rectangle 100"/>
              <p:cNvSpPr>
                <a:spLocks noChangeArrowheads="1"/>
              </p:cNvSpPr>
              <p:nvPr/>
            </p:nvSpPr>
            <p:spPr bwMode="auto">
              <a:xfrm>
                <a:off x="3154" y="1912"/>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4" name="Rectangle 101"/>
              <p:cNvSpPr>
                <a:spLocks noChangeArrowheads="1"/>
              </p:cNvSpPr>
              <p:nvPr/>
            </p:nvSpPr>
            <p:spPr bwMode="auto">
              <a:xfrm>
                <a:off x="3154" y="2029"/>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5" name="Rectangle 102"/>
              <p:cNvSpPr>
                <a:spLocks noChangeArrowheads="1"/>
              </p:cNvSpPr>
              <p:nvPr/>
            </p:nvSpPr>
            <p:spPr bwMode="auto">
              <a:xfrm>
                <a:off x="3154" y="2146"/>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6" name="Rectangle 103"/>
              <p:cNvSpPr>
                <a:spLocks noChangeArrowheads="1"/>
              </p:cNvSpPr>
              <p:nvPr/>
            </p:nvSpPr>
            <p:spPr bwMode="auto">
              <a:xfrm>
                <a:off x="2929" y="2182"/>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7" name="Rectangle 104"/>
              <p:cNvSpPr>
                <a:spLocks noChangeArrowheads="1"/>
              </p:cNvSpPr>
              <p:nvPr/>
            </p:nvSpPr>
            <p:spPr bwMode="auto">
              <a:xfrm>
                <a:off x="2929" y="2056"/>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8" name="Rectangle 105"/>
              <p:cNvSpPr>
                <a:spLocks noChangeArrowheads="1"/>
              </p:cNvSpPr>
              <p:nvPr/>
            </p:nvSpPr>
            <p:spPr bwMode="auto">
              <a:xfrm>
                <a:off x="2929" y="1939"/>
                <a:ext cx="172" cy="7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1009" name="Rectangle 106"/>
              <p:cNvSpPr>
                <a:spLocks noChangeArrowheads="1"/>
              </p:cNvSpPr>
              <p:nvPr/>
            </p:nvSpPr>
            <p:spPr bwMode="auto">
              <a:xfrm>
                <a:off x="3388" y="2182"/>
                <a:ext cx="73" cy="37"/>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41010" name="Rectangle 107"/>
              <p:cNvSpPr>
                <a:spLocks noChangeArrowheads="1"/>
              </p:cNvSpPr>
              <p:nvPr/>
            </p:nvSpPr>
            <p:spPr bwMode="auto">
              <a:xfrm>
                <a:off x="3532" y="2128"/>
                <a:ext cx="73" cy="37"/>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41011" name="Rectangle 108"/>
              <p:cNvSpPr>
                <a:spLocks noChangeArrowheads="1"/>
              </p:cNvSpPr>
              <p:nvPr/>
            </p:nvSpPr>
            <p:spPr bwMode="auto">
              <a:xfrm>
                <a:off x="3541" y="2209"/>
                <a:ext cx="73" cy="37"/>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41012" name="Rectangle 109"/>
              <p:cNvSpPr>
                <a:spLocks noChangeArrowheads="1"/>
              </p:cNvSpPr>
              <p:nvPr/>
            </p:nvSpPr>
            <p:spPr bwMode="auto">
              <a:xfrm>
                <a:off x="3595" y="2047"/>
                <a:ext cx="73" cy="37"/>
              </a:xfrm>
              <a:prstGeom prst="rect">
                <a:avLst/>
              </a:prstGeom>
              <a:solidFill>
                <a:schemeClr val="hlink"/>
              </a:solidFill>
              <a:ln w="12700">
                <a:solidFill>
                  <a:schemeClr val="tx1"/>
                </a:solidFill>
                <a:miter lim="800000"/>
                <a:headEnd/>
                <a:tailEnd/>
              </a:ln>
            </p:spPr>
            <p:txBody>
              <a:bodyPr wrap="none" anchor="ctr"/>
              <a:lstStyle/>
              <a:p>
                <a:endParaRPr lang="en-US"/>
              </a:p>
            </p:txBody>
          </p:sp>
        </p:grpSp>
        <p:sp>
          <p:nvSpPr>
            <p:cNvPr id="40984" name="Rectangle 110"/>
            <p:cNvSpPr>
              <a:spLocks noChangeArrowheads="1"/>
            </p:cNvSpPr>
            <p:nvPr/>
          </p:nvSpPr>
          <p:spPr bwMode="auto">
            <a:xfrm>
              <a:off x="3901" y="1723"/>
              <a:ext cx="118" cy="64"/>
            </a:xfrm>
            <a:prstGeom prst="rect">
              <a:avLst/>
            </a:prstGeom>
            <a:solidFill>
              <a:srgbClr val="DADADA"/>
            </a:solidFill>
            <a:ln w="12700">
              <a:solidFill>
                <a:schemeClr val="tx1"/>
              </a:solidFill>
              <a:miter lim="800000"/>
              <a:headEnd/>
              <a:tailEnd/>
            </a:ln>
          </p:spPr>
          <p:txBody>
            <a:bodyPr wrap="none" anchor="ctr"/>
            <a:lstStyle/>
            <a:p>
              <a:endParaRPr lang="en-US"/>
            </a:p>
          </p:txBody>
        </p:sp>
      </p:grpSp>
      <p:sp>
        <p:nvSpPr>
          <p:cNvPr id="40973" name="Line 111"/>
          <p:cNvSpPr>
            <a:spLocks noChangeShapeType="1"/>
          </p:cNvSpPr>
          <p:nvPr/>
        </p:nvSpPr>
        <p:spPr bwMode="auto">
          <a:xfrm>
            <a:off x="4357688" y="3886200"/>
            <a:ext cx="4786312" cy="0"/>
          </a:xfrm>
          <a:prstGeom prst="line">
            <a:avLst/>
          </a:prstGeom>
          <a:noFill/>
          <a:ln w="76200">
            <a:solidFill>
              <a:schemeClr val="tx1"/>
            </a:solidFill>
            <a:round/>
            <a:headEnd type="none" w="sm" len="sm"/>
            <a:tailEnd type="none" w="sm" len="sm"/>
          </a:ln>
        </p:spPr>
        <p:txBody>
          <a:bodyPr/>
          <a:lstStyle/>
          <a:p>
            <a:endParaRPr lang="en-US"/>
          </a:p>
        </p:txBody>
      </p:sp>
      <p:sp>
        <p:nvSpPr>
          <p:cNvPr id="40974" name="Line 112"/>
          <p:cNvSpPr>
            <a:spLocks noChangeShapeType="1"/>
          </p:cNvSpPr>
          <p:nvPr/>
        </p:nvSpPr>
        <p:spPr bwMode="auto">
          <a:xfrm>
            <a:off x="8610600" y="1447800"/>
            <a:ext cx="0" cy="2438400"/>
          </a:xfrm>
          <a:prstGeom prst="line">
            <a:avLst/>
          </a:prstGeom>
          <a:noFill/>
          <a:ln w="50800">
            <a:solidFill>
              <a:schemeClr val="tx1"/>
            </a:solidFill>
            <a:round/>
            <a:headEnd type="none" w="sm" len="sm"/>
            <a:tailEnd type="none" w="sm" len="sm"/>
          </a:ln>
        </p:spPr>
        <p:txBody>
          <a:bodyPr/>
          <a:lstStyle/>
          <a:p>
            <a:endParaRPr lang="en-US"/>
          </a:p>
        </p:txBody>
      </p:sp>
      <p:sp>
        <p:nvSpPr>
          <p:cNvPr id="40975" name="Rectangle 113"/>
          <p:cNvSpPr>
            <a:spLocks noChangeArrowheads="1"/>
          </p:cNvSpPr>
          <p:nvPr/>
        </p:nvSpPr>
        <p:spPr bwMode="auto">
          <a:xfrm>
            <a:off x="6553200" y="762000"/>
            <a:ext cx="2590800" cy="549275"/>
          </a:xfrm>
          <a:prstGeom prst="rect">
            <a:avLst/>
          </a:prstGeom>
          <a:noFill/>
          <a:ln w="9525">
            <a:noFill/>
            <a:miter lim="800000"/>
            <a:headEnd type="none" w="sm" len="sm"/>
            <a:tailEnd type="none" w="sm" len="sm"/>
          </a:ln>
        </p:spPr>
        <p:txBody>
          <a:bodyPr>
            <a:spAutoFit/>
          </a:bodyPr>
          <a:lstStyle/>
          <a:p>
            <a:pPr algn="l">
              <a:spcBef>
                <a:spcPct val="50000"/>
              </a:spcBef>
              <a:buClr>
                <a:srgbClr val="990000"/>
              </a:buClr>
              <a:buSzPct val="110000"/>
              <a:buFontTx/>
              <a:buChar char="•"/>
            </a:pPr>
            <a:r>
              <a:rPr lang="en-US" sz="1200"/>
              <a:t>NIC</a:t>
            </a:r>
          </a:p>
          <a:p>
            <a:pPr algn="l">
              <a:spcBef>
                <a:spcPct val="50000"/>
              </a:spcBef>
              <a:buClr>
                <a:srgbClr val="003399"/>
              </a:buClr>
              <a:buFontTx/>
              <a:buChar char="—"/>
            </a:pPr>
            <a:r>
              <a:rPr lang="en-US" sz="1200" b="0"/>
              <a:t>Network Interface Card</a:t>
            </a:r>
          </a:p>
        </p:txBody>
      </p:sp>
      <p:grpSp>
        <p:nvGrpSpPr>
          <p:cNvPr id="40976" name="Group 114"/>
          <p:cNvGrpSpPr>
            <a:grpSpLocks/>
          </p:cNvGrpSpPr>
          <p:nvPr/>
        </p:nvGrpSpPr>
        <p:grpSpPr bwMode="auto">
          <a:xfrm>
            <a:off x="6324600" y="3848100"/>
            <a:ext cx="195263" cy="114300"/>
            <a:chOff x="1995" y="3138"/>
            <a:chExt cx="123" cy="72"/>
          </a:xfrm>
        </p:grpSpPr>
        <p:sp>
          <p:nvSpPr>
            <p:cNvPr id="40981" name="Rectangle 115"/>
            <p:cNvSpPr>
              <a:spLocks noChangeArrowheads="1"/>
            </p:cNvSpPr>
            <p:nvPr/>
          </p:nvSpPr>
          <p:spPr bwMode="auto">
            <a:xfrm>
              <a:off x="1995" y="3138"/>
              <a:ext cx="123" cy="24"/>
            </a:xfrm>
            <a:prstGeom prst="rect">
              <a:avLst/>
            </a:prstGeom>
            <a:solidFill>
              <a:srgbClr val="DADADA"/>
            </a:solidFill>
            <a:ln w="76200">
              <a:solidFill>
                <a:schemeClr val="tx1"/>
              </a:solidFill>
              <a:miter lim="800000"/>
              <a:headEnd/>
              <a:tailEnd/>
            </a:ln>
          </p:spPr>
          <p:txBody>
            <a:bodyPr wrap="none" anchor="ctr"/>
            <a:lstStyle/>
            <a:p>
              <a:endParaRPr lang="en-US"/>
            </a:p>
          </p:txBody>
        </p:sp>
        <p:sp>
          <p:nvSpPr>
            <p:cNvPr id="40982" name="Rectangle 116"/>
            <p:cNvSpPr>
              <a:spLocks noChangeArrowheads="1"/>
            </p:cNvSpPr>
            <p:nvPr/>
          </p:nvSpPr>
          <p:spPr bwMode="auto">
            <a:xfrm flipV="1">
              <a:off x="2040" y="3207"/>
              <a:ext cx="33" cy="3"/>
            </a:xfrm>
            <a:prstGeom prst="rect">
              <a:avLst/>
            </a:prstGeom>
            <a:solidFill>
              <a:srgbClr val="DADADA"/>
            </a:solidFill>
            <a:ln w="76200">
              <a:solidFill>
                <a:schemeClr val="tx1"/>
              </a:solidFill>
              <a:miter lim="800000"/>
              <a:headEnd/>
              <a:tailEnd/>
            </a:ln>
          </p:spPr>
          <p:txBody>
            <a:bodyPr wrap="none" anchor="ctr"/>
            <a:lstStyle/>
            <a:p>
              <a:endParaRPr lang="en-US"/>
            </a:p>
          </p:txBody>
        </p:sp>
      </p:grpSp>
      <p:grpSp>
        <p:nvGrpSpPr>
          <p:cNvPr id="40977" name="Group 117"/>
          <p:cNvGrpSpPr>
            <a:grpSpLocks/>
          </p:cNvGrpSpPr>
          <p:nvPr/>
        </p:nvGrpSpPr>
        <p:grpSpPr bwMode="auto">
          <a:xfrm>
            <a:off x="8491538" y="3733800"/>
            <a:ext cx="195262" cy="114300"/>
            <a:chOff x="4218" y="3090"/>
            <a:chExt cx="123" cy="72"/>
          </a:xfrm>
        </p:grpSpPr>
        <p:sp>
          <p:nvSpPr>
            <p:cNvPr id="40979" name="Rectangle 118"/>
            <p:cNvSpPr>
              <a:spLocks noChangeArrowheads="1"/>
            </p:cNvSpPr>
            <p:nvPr/>
          </p:nvSpPr>
          <p:spPr bwMode="auto">
            <a:xfrm>
              <a:off x="4218" y="3138"/>
              <a:ext cx="123" cy="24"/>
            </a:xfrm>
            <a:prstGeom prst="rect">
              <a:avLst/>
            </a:prstGeom>
            <a:solidFill>
              <a:srgbClr val="DADADA"/>
            </a:solidFill>
            <a:ln w="76200">
              <a:solidFill>
                <a:schemeClr val="tx1"/>
              </a:solidFill>
              <a:miter lim="800000"/>
              <a:headEnd/>
              <a:tailEnd/>
            </a:ln>
          </p:spPr>
          <p:txBody>
            <a:bodyPr wrap="none" anchor="ctr"/>
            <a:lstStyle/>
            <a:p>
              <a:endParaRPr lang="en-US"/>
            </a:p>
          </p:txBody>
        </p:sp>
        <p:sp>
          <p:nvSpPr>
            <p:cNvPr id="40980" name="Rectangle 119"/>
            <p:cNvSpPr>
              <a:spLocks noChangeArrowheads="1"/>
            </p:cNvSpPr>
            <p:nvPr/>
          </p:nvSpPr>
          <p:spPr bwMode="auto">
            <a:xfrm flipV="1">
              <a:off x="4263" y="3090"/>
              <a:ext cx="33" cy="3"/>
            </a:xfrm>
            <a:prstGeom prst="rect">
              <a:avLst/>
            </a:prstGeom>
            <a:solidFill>
              <a:srgbClr val="DADADA"/>
            </a:solidFill>
            <a:ln w="76200">
              <a:solidFill>
                <a:schemeClr val="tx1"/>
              </a:solidFill>
              <a:miter lim="800000"/>
              <a:headEnd/>
              <a:tailEnd/>
            </a:ln>
          </p:spPr>
          <p:txBody>
            <a:bodyPr wrap="none" anchor="ctr"/>
            <a:lstStyle/>
            <a:p>
              <a:endParaRPr lang="en-US"/>
            </a:p>
          </p:txBody>
        </p:sp>
      </p:grpSp>
      <p:sp>
        <p:nvSpPr>
          <p:cNvPr id="40978" name="Line 120"/>
          <p:cNvSpPr>
            <a:spLocks noChangeShapeType="1"/>
          </p:cNvSpPr>
          <p:nvPr/>
        </p:nvSpPr>
        <p:spPr bwMode="auto">
          <a:xfrm>
            <a:off x="8382000" y="1447800"/>
            <a:ext cx="258763" cy="0"/>
          </a:xfrm>
          <a:prstGeom prst="line">
            <a:avLst/>
          </a:prstGeom>
          <a:noFill/>
          <a:ln w="57150">
            <a:solidFill>
              <a:schemeClr val="tx1"/>
            </a:solidFill>
            <a:round/>
            <a:headEnd type="none" w="sm" len="sm"/>
            <a:tailEnd type="none" w="sm" len="sm"/>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312738"/>
            <a:ext cx="8796338" cy="383503"/>
          </a:xfrm>
          <a:noFill/>
        </p:spPr>
        <p:txBody>
          <a:bodyPr/>
          <a:lstStyle/>
          <a:p>
            <a:r>
              <a:rPr lang="en-US" sz="2800" dirty="0" smtClean="0">
                <a:solidFill>
                  <a:schemeClr val="tx1"/>
                </a:solidFill>
              </a:rPr>
              <a:t>Bridges</a:t>
            </a:r>
          </a:p>
        </p:txBody>
      </p:sp>
      <p:sp>
        <p:nvSpPr>
          <p:cNvPr id="44035" name="Rectangle 3"/>
          <p:cNvSpPr>
            <a:spLocks noGrp="1" noChangeArrowheads="1"/>
          </p:cNvSpPr>
          <p:nvPr>
            <p:ph type="body" idx="1"/>
          </p:nvPr>
        </p:nvSpPr>
        <p:spPr>
          <a:xfrm>
            <a:off x="-228600" y="895350"/>
            <a:ext cx="9525000" cy="3371850"/>
          </a:xfrm>
          <a:noFill/>
        </p:spPr>
        <p:txBody>
          <a:bodyPr/>
          <a:lstStyle/>
          <a:p>
            <a:pPr marL="463550" lvl="1" indent="0">
              <a:buNone/>
            </a:pPr>
            <a:r>
              <a:rPr lang="en-US" sz="1600" b="1" dirty="0" smtClean="0"/>
              <a:t>Extend a LAN further than wiring limits would allow</a:t>
            </a:r>
          </a:p>
          <a:p>
            <a:pPr lvl="2">
              <a:buClr>
                <a:srgbClr val="C00000"/>
              </a:buClr>
              <a:buFont typeface="Wingdings" pitchFamily="2" charset="2"/>
              <a:buChar char="§"/>
            </a:pPr>
            <a:r>
              <a:rPr lang="en-US" sz="1400" dirty="0"/>
              <a:t>A</a:t>
            </a:r>
            <a:r>
              <a:rPr lang="en-US" sz="1400" dirty="0" smtClean="0"/>
              <a:t>ny frame on one side goes out the other (obsolete)</a:t>
            </a:r>
          </a:p>
          <a:p>
            <a:pPr marL="463550" lvl="1" indent="0">
              <a:buNone/>
            </a:pPr>
            <a:r>
              <a:rPr lang="en-US" sz="1600" b="1" dirty="0" smtClean="0"/>
              <a:t>‘Learning’ bridges learn which stations are on which side, only repeat what is necessary</a:t>
            </a:r>
          </a:p>
          <a:p>
            <a:pPr lvl="2">
              <a:buClr>
                <a:srgbClr val="C00000"/>
              </a:buClr>
              <a:buFont typeface="Wingdings" pitchFamily="2" charset="2"/>
              <a:buChar char="§"/>
            </a:pPr>
            <a:r>
              <a:rPr lang="en-US" sz="1400" dirty="0"/>
              <a:t>U</a:t>
            </a:r>
            <a:r>
              <a:rPr lang="en-US" sz="1400" dirty="0" smtClean="0"/>
              <a:t>se source and destination MAC addresses</a:t>
            </a:r>
          </a:p>
          <a:p>
            <a:pPr lvl="2">
              <a:buClr>
                <a:srgbClr val="C00000"/>
              </a:buClr>
              <a:buFont typeface="Wingdings" pitchFamily="2" charset="2"/>
              <a:buChar char="§"/>
            </a:pPr>
            <a:r>
              <a:rPr lang="en-US" sz="1400" dirty="0" smtClean="0"/>
              <a:t>48-bits, IEEE ‘universally administered’ or locally administered.</a:t>
            </a:r>
          </a:p>
          <a:p>
            <a:pPr marL="463550" lvl="1" indent="0">
              <a:buNone/>
            </a:pPr>
            <a:r>
              <a:rPr lang="en-US" sz="1600" b="1" dirty="0" smtClean="0"/>
              <a:t>Multiport bridges are commonly (incorrectly) called switches</a:t>
            </a:r>
          </a:p>
          <a:p>
            <a:pPr lvl="2">
              <a:buClr>
                <a:srgbClr val="C00000"/>
              </a:buClr>
              <a:buFont typeface="Wingdings" pitchFamily="2" charset="2"/>
              <a:buChar char="§"/>
            </a:pPr>
            <a:r>
              <a:rPr lang="en-US" sz="1400" dirty="0" smtClean="0"/>
              <a:t>Recent extensive sales to move from shared to dedicated bandwidth, and mix 10/100/1000 Mbit/s</a:t>
            </a:r>
          </a:p>
          <a:p>
            <a:pPr marL="463550" lvl="1" indent="0">
              <a:buNone/>
            </a:pPr>
            <a:r>
              <a:rPr lang="en-US" sz="1600" b="1" dirty="0" smtClean="0"/>
              <a:t>Flat address space, single ‘broadcast’ domain</a:t>
            </a:r>
          </a:p>
        </p:txBody>
      </p:sp>
      <p:pic>
        <p:nvPicPr>
          <p:cNvPr id="44036" name="Picture 6"/>
          <p:cNvPicPr>
            <a:picLocks noChangeArrowheads="1"/>
          </p:cNvPicPr>
          <p:nvPr/>
        </p:nvPicPr>
        <p:blipFill>
          <a:blip r:embed="rId3" cstate="print"/>
          <a:srcRect/>
          <a:stretch>
            <a:fillRect/>
          </a:stretch>
        </p:blipFill>
        <p:spPr bwMode="auto">
          <a:xfrm>
            <a:off x="457200" y="3648075"/>
            <a:ext cx="3932238" cy="2295525"/>
          </a:xfrm>
          <a:prstGeom prst="rect">
            <a:avLst/>
          </a:prstGeom>
          <a:noFill/>
          <a:ln w="9525">
            <a:noFill/>
            <a:miter lim="800000"/>
            <a:headEnd/>
            <a:tailEnd/>
          </a:ln>
        </p:spPr>
      </p:pic>
      <p:pic>
        <p:nvPicPr>
          <p:cNvPr id="44037" name="Picture 7"/>
          <p:cNvPicPr>
            <a:picLocks noChangeArrowheads="1"/>
          </p:cNvPicPr>
          <p:nvPr/>
        </p:nvPicPr>
        <p:blipFill>
          <a:blip r:embed="rId3" cstate="print"/>
          <a:srcRect/>
          <a:stretch>
            <a:fillRect/>
          </a:stretch>
        </p:blipFill>
        <p:spPr bwMode="auto">
          <a:xfrm>
            <a:off x="4495800" y="3648075"/>
            <a:ext cx="3932238" cy="2295525"/>
          </a:xfrm>
          <a:prstGeom prst="rect">
            <a:avLst/>
          </a:prstGeom>
          <a:noFill/>
          <a:ln w="9525">
            <a:noFill/>
            <a:miter lim="800000"/>
            <a:headEnd/>
            <a:tailEnd/>
          </a:ln>
        </p:spPr>
      </p:pic>
      <p:sp>
        <p:nvSpPr>
          <p:cNvPr id="75784" name="Rectangle 8"/>
          <p:cNvSpPr>
            <a:spLocks noChangeArrowheads="1"/>
          </p:cNvSpPr>
          <p:nvPr/>
        </p:nvSpPr>
        <p:spPr bwMode="auto">
          <a:xfrm>
            <a:off x="4192588" y="4508500"/>
            <a:ext cx="736600" cy="508000"/>
          </a:xfrm>
          <a:prstGeom prst="rect">
            <a:avLst/>
          </a:prstGeom>
          <a:solidFill>
            <a:schemeClr val="bg2"/>
          </a:solidFill>
          <a:ln w="25400">
            <a:solidFill>
              <a:schemeClr val="tx2"/>
            </a:solidFill>
            <a:miter lim="800000"/>
            <a:headEnd/>
            <a:tailEnd/>
          </a:ln>
          <a:effectLst>
            <a:outerShdw algn="ctr" rotWithShape="0">
              <a:srgbClr val="000000"/>
            </a:outerShdw>
          </a:effectLst>
        </p:spPr>
        <p:txBody>
          <a:bodyPr wrap="none" anchor="ctr"/>
          <a:lstStyle/>
          <a:p>
            <a:pPr>
              <a:defRPr/>
            </a:pPr>
            <a:endParaRPr lang="en-US"/>
          </a:p>
        </p:txBody>
      </p:sp>
      <p:sp>
        <p:nvSpPr>
          <p:cNvPr id="44039" name="Rectangle 9"/>
          <p:cNvSpPr>
            <a:spLocks noChangeArrowheads="1"/>
          </p:cNvSpPr>
          <p:nvPr/>
        </p:nvSpPr>
        <p:spPr bwMode="auto">
          <a:xfrm>
            <a:off x="4216400" y="4594225"/>
            <a:ext cx="698500" cy="304800"/>
          </a:xfrm>
          <a:prstGeom prst="rect">
            <a:avLst/>
          </a:prstGeom>
          <a:noFill/>
          <a:ln w="9525">
            <a:noFill/>
            <a:miter lim="800000"/>
            <a:headEnd/>
            <a:tailEnd/>
          </a:ln>
        </p:spPr>
        <p:txBody>
          <a:bodyPr wrap="none" lIns="92075" tIns="46038" rIns="92075" bIns="46038">
            <a:spAutoFit/>
          </a:bodyPr>
          <a:lstStyle/>
          <a:p>
            <a:r>
              <a:rPr lang="en-US" b="0"/>
              <a:t>Bridge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347662" y="449943"/>
            <a:ext cx="8796338" cy="476478"/>
          </a:xfrm>
          <a:noFill/>
        </p:spPr>
        <p:txBody>
          <a:bodyPr lIns="92075" tIns="46038" rIns="92075" bIns="46038" anchor="ctr"/>
          <a:lstStyle/>
          <a:p>
            <a:r>
              <a:rPr lang="en-US" sz="2800" dirty="0" smtClean="0">
                <a:solidFill>
                  <a:schemeClr val="tx1"/>
                </a:solidFill>
              </a:rPr>
              <a:t>Ethernet Switches (Hardware Switching)</a:t>
            </a:r>
          </a:p>
        </p:txBody>
      </p:sp>
      <p:sp>
        <p:nvSpPr>
          <p:cNvPr id="45059" name="Rectangle 5"/>
          <p:cNvSpPr>
            <a:spLocks noGrp="1" noChangeArrowheads="1"/>
          </p:cNvSpPr>
          <p:nvPr>
            <p:ph type="body" idx="1"/>
          </p:nvPr>
        </p:nvSpPr>
        <p:spPr>
          <a:xfrm>
            <a:off x="347662" y="1524000"/>
            <a:ext cx="8796338" cy="4864100"/>
          </a:xfrm>
          <a:noFill/>
        </p:spPr>
        <p:txBody>
          <a:bodyPr/>
          <a:lstStyle/>
          <a:p>
            <a:r>
              <a:rPr lang="en-US" sz="1800" dirty="0" smtClean="0"/>
              <a:t>OSI Layer 2 and 3 switches</a:t>
            </a:r>
          </a:p>
          <a:p>
            <a:r>
              <a:rPr lang="en-US" sz="1800" dirty="0" smtClean="0"/>
              <a:t>Hardware ASIC based switching ==&gt; FAST Data Packet Flow</a:t>
            </a:r>
          </a:p>
          <a:p>
            <a:r>
              <a:rPr lang="en-US" sz="1800" dirty="0" smtClean="0"/>
              <a:t>High-density Ethernet connectivity</a:t>
            </a:r>
          </a:p>
          <a:p>
            <a:r>
              <a:rPr lang="en-US" sz="1800" dirty="0" smtClean="0"/>
              <a:t>“Route (Software Switch) when you must Hardware Switch when you can” </a:t>
            </a:r>
          </a:p>
        </p:txBody>
      </p:sp>
      <p:pic>
        <p:nvPicPr>
          <p:cNvPr id="45060" name="Picture 6"/>
          <p:cNvPicPr>
            <a:picLocks noChangeArrowheads="1"/>
          </p:cNvPicPr>
          <p:nvPr/>
        </p:nvPicPr>
        <p:blipFill>
          <a:blip r:embed="rId3" cstate="print"/>
          <a:srcRect/>
          <a:stretch>
            <a:fillRect/>
          </a:stretch>
        </p:blipFill>
        <p:spPr bwMode="auto">
          <a:xfrm>
            <a:off x="1985963" y="3276600"/>
            <a:ext cx="1416050" cy="1946275"/>
          </a:xfrm>
          <a:prstGeom prst="rect">
            <a:avLst/>
          </a:prstGeom>
          <a:noFill/>
          <a:ln w="9525">
            <a:noFill/>
            <a:miter lim="800000"/>
            <a:headEnd/>
            <a:tailEnd/>
          </a:ln>
        </p:spPr>
      </p:pic>
      <p:pic>
        <p:nvPicPr>
          <p:cNvPr id="45061" name="Picture 7"/>
          <p:cNvPicPr>
            <a:picLocks noChangeArrowheads="1"/>
          </p:cNvPicPr>
          <p:nvPr/>
        </p:nvPicPr>
        <p:blipFill>
          <a:blip r:embed="rId4" cstate="print"/>
          <a:srcRect/>
          <a:stretch>
            <a:fillRect/>
          </a:stretch>
        </p:blipFill>
        <p:spPr bwMode="auto">
          <a:xfrm>
            <a:off x="4919663" y="3048000"/>
            <a:ext cx="2844800" cy="2347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8"/>
          <p:cNvSpPr>
            <a:spLocks noGrp="1" noChangeArrowheads="1"/>
          </p:cNvSpPr>
          <p:nvPr>
            <p:ph type="title"/>
          </p:nvPr>
        </p:nvSpPr>
        <p:spPr>
          <a:xfrm>
            <a:off x="196850" y="449943"/>
            <a:ext cx="8796338" cy="476478"/>
          </a:xfrm>
          <a:noFill/>
        </p:spPr>
        <p:txBody>
          <a:bodyPr lIns="92075" tIns="46038" rIns="92075" bIns="46038" anchor="ctr"/>
          <a:lstStyle/>
          <a:p>
            <a:r>
              <a:rPr lang="en-US" sz="2800" dirty="0" smtClean="0">
                <a:solidFill>
                  <a:schemeClr val="tx1"/>
                </a:solidFill>
              </a:rPr>
              <a:t>Routers (Software Switching)</a:t>
            </a:r>
          </a:p>
        </p:txBody>
      </p:sp>
      <p:pic>
        <p:nvPicPr>
          <p:cNvPr id="46084" name="Picture 1030"/>
          <p:cNvPicPr>
            <a:picLocks noChangeArrowheads="1"/>
          </p:cNvPicPr>
          <p:nvPr/>
        </p:nvPicPr>
        <p:blipFill>
          <a:blip r:embed="rId3" cstate="print"/>
          <a:srcRect/>
          <a:stretch>
            <a:fillRect/>
          </a:stretch>
        </p:blipFill>
        <p:spPr bwMode="auto">
          <a:xfrm>
            <a:off x="2944813" y="4267200"/>
            <a:ext cx="3113087" cy="2238375"/>
          </a:xfrm>
          <a:prstGeom prst="rect">
            <a:avLst/>
          </a:prstGeom>
          <a:noFill/>
          <a:ln w="9525">
            <a:noFill/>
            <a:miter lim="800000"/>
            <a:headEnd/>
            <a:tailEnd/>
          </a:ln>
        </p:spPr>
      </p:pic>
      <p:sp>
        <p:nvSpPr>
          <p:cNvPr id="3" name="Rectangle 2"/>
          <p:cNvSpPr/>
          <p:nvPr/>
        </p:nvSpPr>
        <p:spPr>
          <a:xfrm>
            <a:off x="268014" y="1117800"/>
            <a:ext cx="8534400" cy="2492990"/>
          </a:xfrm>
          <a:prstGeom prst="rect">
            <a:avLst/>
          </a:prstGeom>
        </p:spPr>
        <p:txBody>
          <a:bodyPr wrap="square">
            <a:spAutoFit/>
          </a:bodyPr>
          <a:lstStyle/>
          <a:p>
            <a:pPr algn="l"/>
            <a:r>
              <a:rPr lang="en-US" sz="2000" dirty="0"/>
              <a:t>OSI layer 2, 3 and 4</a:t>
            </a:r>
          </a:p>
          <a:p>
            <a:pPr algn="l"/>
            <a:endParaRPr lang="en-US" sz="1600" dirty="0" smtClean="0"/>
          </a:p>
          <a:p>
            <a:pPr algn="l"/>
            <a:r>
              <a:rPr lang="en-US" sz="2000" dirty="0" smtClean="0"/>
              <a:t>Use </a:t>
            </a:r>
            <a:r>
              <a:rPr lang="en-US" sz="2000" dirty="0"/>
              <a:t>a ‘network’ address with ‘geographic’ significance</a:t>
            </a:r>
          </a:p>
          <a:p>
            <a:pPr marL="285750" indent="-285750" algn="l">
              <a:buClr>
                <a:srgbClr val="C00000"/>
              </a:buClr>
              <a:buFont typeface="Wingdings" pitchFamily="2" charset="2"/>
              <a:buChar char="§"/>
            </a:pPr>
            <a:r>
              <a:rPr lang="en-US" sz="1600" b="0" dirty="0"/>
              <a:t>M</a:t>
            </a:r>
            <a:r>
              <a:rPr lang="en-US" sz="1600" b="0" dirty="0" smtClean="0"/>
              <a:t>any </a:t>
            </a:r>
            <a:r>
              <a:rPr lang="en-US" sz="1600" b="0" dirty="0"/>
              <a:t>different network address formats and network </a:t>
            </a:r>
            <a:r>
              <a:rPr lang="en-US" sz="1600" b="0" dirty="0" smtClean="0"/>
              <a:t>protocols most </a:t>
            </a:r>
            <a:r>
              <a:rPr lang="en-US" sz="1600" b="0" dirty="0"/>
              <a:t>‘locally administered’, except IP</a:t>
            </a:r>
          </a:p>
          <a:p>
            <a:pPr algn="l"/>
            <a:endParaRPr lang="en-US" sz="1600" dirty="0"/>
          </a:p>
          <a:p>
            <a:pPr algn="l"/>
            <a:r>
              <a:rPr lang="en-US" sz="2000" dirty="0"/>
              <a:t>End system network addresses must be on right router port</a:t>
            </a:r>
          </a:p>
          <a:p>
            <a:pPr marL="285750" indent="-285750" algn="l">
              <a:buClr>
                <a:srgbClr val="C00000"/>
              </a:buClr>
              <a:buFont typeface="Wingdings" pitchFamily="2" charset="2"/>
              <a:buChar char="§"/>
            </a:pPr>
            <a:r>
              <a:rPr lang="en-US" sz="1600" b="0" dirty="0"/>
              <a:t>P</a:t>
            </a:r>
            <a:r>
              <a:rPr lang="en-US" sz="1600" b="0" dirty="0" smtClean="0"/>
              <a:t>rovides </a:t>
            </a:r>
            <a:r>
              <a:rPr lang="en-US" sz="1600" b="0" dirty="0"/>
              <a:t>geographic significance that makes routing </a:t>
            </a:r>
            <a:r>
              <a:rPr lang="en-US" sz="1600" b="0" dirty="0" smtClean="0"/>
              <a:t>‘scalable’ but </a:t>
            </a:r>
            <a:r>
              <a:rPr lang="en-US" sz="1600" b="0" dirty="0"/>
              <a:t>introduces ‘moves and changes’ and ‘mobile user’ problems</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0"/>
            <a:ext cx="1752600" cy="227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04862" y="76200"/>
            <a:ext cx="7500938" cy="476478"/>
          </a:xfrm>
          <a:noFill/>
        </p:spPr>
        <p:txBody>
          <a:bodyPr lIns="92075" tIns="46038" rIns="92075" bIns="46038" anchor="ctr"/>
          <a:lstStyle/>
          <a:p>
            <a:r>
              <a:rPr lang="en-US" sz="2800" dirty="0" smtClean="0">
                <a:solidFill>
                  <a:schemeClr val="tx1"/>
                </a:solidFill>
              </a:rPr>
              <a:t>Internet Wide Area Network (WAN) Devices</a:t>
            </a:r>
          </a:p>
        </p:txBody>
      </p:sp>
      <p:pic>
        <p:nvPicPr>
          <p:cNvPr id="47107" name="Picture 76"/>
          <p:cNvPicPr>
            <a:picLocks noChangeAspect="1" noChangeArrowheads="1"/>
          </p:cNvPicPr>
          <p:nvPr/>
        </p:nvPicPr>
        <p:blipFill>
          <a:blip r:embed="rId3" cstate="print"/>
          <a:srcRect/>
          <a:stretch>
            <a:fillRect/>
          </a:stretch>
        </p:blipFill>
        <p:spPr bwMode="auto">
          <a:xfrm>
            <a:off x="3733800" y="3352800"/>
            <a:ext cx="4191000" cy="2590800"/>
          </a:xfrm>
          <a:prstGeom prst="rect">
            <a:avLst/>
          </a:prstGeom>
          <a:noFill/>
          <a:ln w="9525">
            <a:noFill/>
            <a:miter lim="800000"/>
            <a:headEnd/>
            <a:tailEnd/>
          </a:ln>
        </p:spPr>
      </p:pic>
      <p:sp>
        <p:nvSpPr>
          <p:cNvPr id="47108" name="Line 77"/>
          <p:cNvSpPr>
            <a:spLocks noChangeShapeType="1"/>
          </p:cNvSpPr>
          <p:nvPr/>
        </p:nvSpPr>
        <p:spPr bwMode="auto">
          <a:xfrm>
            <a:off x="7239000" y="5181600"/>
            <a:ext cx="914400" cy="0"/>
          </a:xfrm>
          <a:prstGeom prst="line">
            <a:avLst/>
          </a:prstGeom>
          <a:noFill/>
          <a:ln w="38100">
            <a:solidFill>
              <a:schemeClr val="tx1"/>
            </a:solidFill>
            <a:round/>
            <a:headEnd/>
            <a:tailEnd/>
          </a:ln>
        </p:spPr>
        <p:txBody>
          <a:bodyPr wrap="none" anchor="ctr"/>
          <a:lstStyle/>
          <a:p>
            <a:endParaRPr lang="en-US"/>
          </a:p>
        </p:txBody>
      </p:sp>
      <p:sp>
        <p:nvSpPr>
          <p:cNvPr id="47109" name="Line 78"/>
          <p:cNvSpPr>
            <a:spLocks noChangeShapeType="1"/>
          </p:cNvSpPr>
          <p:nvPr/>
        </p:nvSpPr>
        <p:spPr bwMode="auto">
          <a:xfrm>
            <a:off x="2743200" y="5029200"/>
            <a:ext cx="609600" cy="0"/>
          </a:xfrm>
          <a:prstGeom prst="line">
            <a:avLst/>
          </a:prstGeom>
          <a:noFill/>
          <a:ln w="38100">
            <a:solidFill>
              <a:schemeClr val="tx1"/>
            </a:solidFill>
            <a:round/>
            <a:headEnd/>
            <a:tailEnd/>
          </a:ln>
        </p:spPr>
        <p:txBody>
          <a:bodyPr wrap="none" anchor="ctr"/>
          <a:lstStyle/>
          <a:p>
            <a:endParaRPr lang="en-US"/>
          </a:p>
        </p:txBody>
      </p:sp>
      <p:sp>
        <p:nvSpPr>
          <p:cNvPr id="47110" name="Line 79"/>
          <p:cNvSpPr>
            <a:spLocks noChangeShapeType="1"/>
          </p:cNvSpPr>
          <p:nvPr/>
        </p:nvSpPr>
        <p:spPr bwMode="auto">
          <a:xfrm>
            <a:off x="4419600" y="3962400"/>
            <a:ext cx="0" cy="457200"/>
          </a:xfrm>
          <a:prstGeom prst="line">
            <a:avLst/>
          </a:prstGeom>
          <a:noFill/>
          <a:ln w="38100">
            <a:solidFill>
              <a:schemeClr val="tx1"/>
            </a:solidFill>
            <a:round/>
            <a:headEnd/>
            <a:tailEnd/>
          </a:ln>
        </p:spPr>
        <p:txBody>
          <a:bodyPr wrap="none" anchor="ctr"/>
          <a:lstStyle/>
          <a:p>
            <a:endParaRPr lang="en-US"/>
          </a:p>
        </p:txBody>
      </p:sp>
      <p:sp>
        <p:nvSpPr>
          <p:cNvPr id="47111" name="Line 80"/>
          <p:cNvSpPr>
            <a:spLocks noChangeShapeType="1"/>
          </p:cNvSpPr>
          <p:nvPr/>
        </p:nvSpPr>
        <p:spPr bwMode="auto">
          <a:xfrm>
            <a:off x="838200" y="5029200"/>
            <a:ext cx="1447800" cy="0"/>
          </a:xfrm>
          <a:prstGeom prst="line">
            <a:avLst/>
          </a:prstGeom>
          <a:noFill/>
          <a:ln w="9525">
            <a:solidFill>
              <a:schemeClr val="tx1"/>
            </a:solidFill>
            <a:round/>
            <a:headEnd/>
            <a:tailEnd/>
          </a:ln>
        </p:spPr>
        <p:txBody>
          <a:bodyPr wrap="none" anchor="ctr"/>
          <a:lstStyle/>
          <a:p>
            <a:endParaRPr lang="en-US"/>
          </a:p>
        </p:txBody>
      </p:sp>
      <p:sp>
        <p:nvSpPr>
          <p:cNvPr id="47112" name="Line 81"/>
          <p:cNvSpPr>
            <a:spLocks noChangeShapeType="1"/>
          </p:cNvSpPr>
          <p:nvPr/>
        </p:nvSpPr>
        <p:spPr bwMode="auto">
          <a:xfrm flipH="1" flipV="1">
            <a:off x="685800" y="4267200"/>
            <a:ext cx="685800" cy="762000"/>
          </a:xfrm>
          <a:prstGeom prst="line">
            <a:avLst/>
          </a:prstGeom>
          <a:noFill/>
          <a:ln w="9525">
            <a:solidFill>
              <a:schemeClr val="tx1"/>
            </a:solidFill>
            <a:round/>
            <a:headEnd/>
            <a:tailEnd/>
          </a:ln>
        </p:spPr>
        <p:txBody>
          <a:bodyPr wrap="none" anchor="ctr"/>
          <a:lstStyle/>
          <a:p>
            <a:endParaRPr lang="en-US"/>
          </a:p>
        </p:txBody>
      </p:sp>
      <p:pic>
        <p:nvPicPr>
          <p:cNvPr id="47113" name="Picture 82" descr="Phone2"/>
          <p:cNvPicPr>
            <a:picLocks noChangeAspect="1" noChangeArrowheads="1"/>
          </p:cNvPicPr>
          <p:nvPr/>
        </p:nvPicPr>
        <p:blipFill>
          <a:blip r:embed="rId4" cstate="print"/>
          <a:srcRect/>
          <a:stretch>
            <a:fillRect/>
          </a:stretch>
        </p:blipFill>
        <p:spPr bwMode="auto">
          <a:xfrm>
            <a:off x="228600" y="4038600"/>
            <a:ext cx="652463" cy="523875"/>
          </a:xfrm>
          <a:prstGeom prst="rect">
            <a:avLst/>
          </a:prstGeom>
          <a:noFill/>
          <a:ln w="9525">
            <a:noFill/>
            <a:miter lim="800000"/>
            <a:headEnd/>
            <a:tailEnd/>
          </a:ln>
        </p:spPr>
      </p:pic>
      <p:pic>
        <p:nvPicPr>
          <p:cNvPr id="47114" name="Picture 83" descr="Computr2"/>
          <p:cNvPicPr>
            <a:picLocks noChangeAspect="1" noChangeArrowheads="1"/>
          </p:cNvPicPr>
          <p:nvPr/>
        </p:nvPicPr>
        <p:blipFill>
          <a:blip r:embed="rId5" cstate="print"/>
          <a:srcRect/>
          <a:stretch>
            <a:fillRect/>
          </a:stretch>
        </p:blipFill>
        <p:spPr bwMode="auto">
          <a:xfrm>
            <a:off x="152400" y="4648200"/>
            <a:ext cx="779463" cy="609600"/>
          </a:xfrm>
          <a:prstGeom prst="rect">
            <a:avLst/>
          </a:prstGeom>
          <a:noFill/>
          <a:ln w="9525">
            <a:noFill/>
            <a:miter lim="800000"/>
            <a:headEnd/>
            <a:tailEnd/>
          </a:ln>
        </p:spPr>
      </p:pic>
      <p:grpSp>
        <p:nvGrpSpPr>
          <p:cNvPr id="47115" name="Group 84"/>
          <p:cNvGrpSpPr>
            <a:grpSpLocks/>
          </p:cNvGrpSpPr>
          <p:nvPr/>
        </p:nvGrpSpPr>
        <p:grpSpPr bwMode="auto">
          <a:xfrm>
            <a:off x="2209800" y="4648200"/>
            <a:ext cx="639763" cy="631825"/>
            <a:chOff x="1968" y="2544"/>
            <a:chExt cx="402" cy="398"/>
          </a:xfrm>
        </p:grpSpPr>
        <p:sp>
          <p:nvSpPr>
            <p:cNvPr id="47294" name="Freeform 85"/>
            <p:cNvSpPr>
              <a:spLocks/>
            </p:cNvSpPr>
            <p:nvPr/>
          </p:nvSpPr>
          <p:spPr bwMode="auto">
            <a:xfrm>
              <a:off x="1968" y="2544"/>
              <a:ext cx="402" cy="398"/>
            </a:xfrm>
            <a:custGeom>
              <a:avLst/>
              <a:gdLst>
                <a:gd name="T0" fmla="*/ 0 w 532"/>
                <a:gd name="T1" fmla="*/ 0 h 518"/>
                <a:gd name="T2" fmla="*/ 218 w 532"/>
                <a:gd name="T3" fmla="*/ 0 h 518"/>
                <a:gd name="T4" fmla="*/ 282 w 532"/>
                <a:gd name="T5" fmla="*/ 61 h 518"/>
                <a:gd name="T6" fmla="*/ 302 w 532"/>
                <a:gd name="T7" fmla="*/ 121 h 518"/>
                <a:gd name="T8" fmla="*/ 340 w 532"/>
                <a:gd name="T9" fmla="*/ 121 h 518"/>
                <a:gd name="T10" fmla="*/ 401 w 532"/>
                <a:gd name="T11" fmla="*/ 183 h 518"/>
                <a:gd name="T12" fmla="*/ 401 w 532"/>
                <a:gd name="T13" fmla="*/ 273 h 518"/>
                <a:gd name="T14" fmla="*/ 326 w 532"/>
                <a:gd name="T15" fmla="*/ 273 h 518"/>
                <a:gd name="T16" fmla="*/ 261 w 532"/>
                <a:gd name="T17" fmla="*/ 397 h 518"/>
                <a:gd name="T18" fmla="*/ 64 w 532"/>
                <a:gd name="T19" fmla="*/ 397 h 518"/>
                <a:gd name="T20" fmla="*/ 0 w 532"/>
                <a:gd name="T21" fmla="*/ 335 h 518"/>
                <a:gd name="T22" fmla="*/ 0 w 532"/>
                <a:gd name="T23" fmla="*/ 0 h 5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2"/>
                <a:gd name="T37" fmla="*/ 0 h 518"/>
                <a:gd name="T38" fmla="*/ 532 w 532"/>
                <a:gd name="T39" fmla="*/ 518 h 5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2" h="518">
                  <a:moveTo>
                    <a:pt x="0" y="0"/>
                  </a:moveTo>
                  <a:lnTo>
                    <a:pt x="288" y="0"/>
                  </a:lnTo>
                  <a:lnTo>
                    <a:pt x="373" y="80"/>
                  </a:lnTo>
                  <a:lnTo>
                    <a:pt x="400" y="157"/>
                  </a:lnTo>
                  <a:lnTo>
                    <a:pt x="450" y="157"/>
                  </a:lnTo>
                  <a:lnTo>
                    <a:pt x="531" y="238"/>
                  </a:lnTo>
                  <a:lnTo>
                    <a:pt x="531" y="355"/>
                  </a:lnTo>
                  <a:lnTo>
                    <a:pt x="432" y="355"/>
                  </a:lnTo>
                  <a:lnTo>
                    <a:pt x="346" y="517"/>
                  </a:lnTo>
                  <a:lnTo>
                    <a:pt x="85" y="517"/>
                  </a:lnTo>
                  <a:lnTo>
                    <a:pt x="0" y="436"/>
                  </a:lnTo>
                  <a:lnTo>
                    <a:pt x="0" y="0"/>
                  </a:lnTo>
                </a:path>
              </a:pathLst>
            </a:custGeom>
            <a:solidFill>
              <a:srgbClr val="0078AA"/>
            </a:solidFill>
            <a:ln w="12700" cap="rnd">
              <a:solidFill>
                <a:schemeClr val="tx1"/>
              </a:solidFill>
              <a:round/>
              <a:headEnd/>
              <a:tailEnd/>
            </a:ln>
          </p:spPr>
          <p:txBody>
            <a:bodyPr/>
            <a:lstStyle/>
            <a:p>
              <a:endParaRPr lang="en-US"/>
            </a:p>
          </p:txBody>
        </p:sp>
        <p:sp>
          <p:nvSpPr>
            <p:cNvPr id="47295" name="Freeform 86"/>
            <p:cNvSpPr>
              <a:spLocks/>
            </p:cNvSpPr>
            <p:nvPr/>
          </p:nvSpPr>
          <p:spPr bwMode="auto">
            <a:xfrm>
              <a:off x="2033" y="2606"/>
              <a:ext cx="337" cy="336"/>
            </a:xfrm>
            <a:custGeom>
              <a:avLst/>
              <a:gdLst>
                <a:gd name="T0" fmla="*/ 0 w 446"/>
                <a:gd name="T1" fmla="*/ 0 h 437"/>
                <a:gd name="T2" fmla="*/ 217 w 446"/>
                <a:gd name="T3" fmla="*/ 0 h 437"/>
                <a:gd name="T4" fmla="*/ 271 w 446"/>
                <a:gd name="T5" fmla="*/ 121 h 437"/>
                <a:gd name="T6" fmla="*/ 336 w 446"/>
                <a:gd name="T7" fmla="*/ 121 h 437"/>
                <a:gd name="T8" fmla="*/ 336 w 446"/>
                <a:gd name="T9" fmla="*/ 211 h 437"/>
                <a:gd name="T10" fmla="*/ 271 w 446"/>
                <a:gd name="T11" fmla="*/ 211 h 437"/>
                <a:gd name="T12" fmla="*/ 203 w 446"/>
                <a:gd name="T13" fmla="*/ 335 h 437"/>
                <a:gd name="T14" fmla="*/ 0 w 446"/>
                <a:gd name="T15" fmla="*/ 335 h 437"/>
                <a:gd name="T16" fmla="*/ 0 w 446"/>
                <a:gd name="T17" fmla="*/ 0 h 4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
                <a:gd name="T28" fmla="*/ 0 h 437"/>
                <a:gd name="T29" fmla="*/ 446 w 446"/>
                <a:gd name="T30" fmla="*/ 437 h 4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 h="437">
                  <a:moveTo>
                    <a:pt x="0" y="0"/>
                  </a:moveTo>
                  <a:lnTo>
                    <a:pt x="287" y="0"/>
                  </a:lnTo>
                  <a:lnTo>
                    <a:pt x="359" y="157"/>
                  </a:lnTo>
                  <a:lnTo>
                    <a:pt x="445" y="157"/>
                  </a:lnTo>
                  <a:lnTo>
                    <a:pt x="445" y="274"/>
                  </a:lnTo>
                  <a:lnTo>
                    <a:pt x="359" y="274"/>
                  </a:lnTo>
                  <a:lnTo>
                    <a:pt x="269" y="436"/>
                  </a:lnTo>
                  <a:lnTo>
                    <a:pt x="0" y="436"/>
                  </a:lnTo>
                  <a:lnTo>
                    <a:pt x="0" y="0"/>
                  </a:lnTo>
                </a:path>
              </a:pathLst>
            </a:custGeom>
            <a:solidFill>
              <a:srgbClr val="0096D5"/>
            </a:solidFill>
            <a:ln w="12700" cap="rnd">
              <a:solidFill>
                <a:schemeClr val="bg2"/>
              </a:solidFill>
              <a:round/>
              <a:headEnd/>
              <a:tailEnd/>
            </a:ln>
          </p:spPr>
          <p:txBody>
            <a:bodyPr/>
            <a:lstStyle/>
            <a:p>
              <a:endParaRPr lang="en-US"/>
            </a:p>
          </p:txBody>
        </p:sp>
        <p:sp>
          <p:nvSpPr>
            <p:cNvPr id="47296" name="Line 87"/>
            <p:cNvSpPr>
              <a:spLocks noChangeShapeType="1"/>
            </p:cNvSpPr>
            <p:nvPr/>
          </p:nvSpPr>
          <p:spPr bwMode="auto">
            <a:xfrm>
              <a:off x="1968" y="2544"/>
              <a:ext cx="61" cy="6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60856" name="Freeform 88"/>
            <p:cNvSpPr>
              <a:spLocks/>
            </p:cNvSpPr>
            <p:nvPr/>
          </p:nvSpPr>
          <p:spPr bwMode="auto">
            <a:xfrm>
              <a:off x="2067" y="2785"/>
              <a:ext cx="227" cy="115"/>
            </a:xfrm>
            <a:custGeom>
              <a:avLst/>
              <a:gdLst/>
              <a:ahLst/>
              <a:cxnLst>
                <a:cxn ang="0">
                  <a:pos x="0" y="144"/>
                </a:cxn>
                <a:cxn ang="0">
                  <a:pos x="131" y="148"/>
                </a:cxn>
                <a:cxn ang="0">
                  <a:pos x="300" y="0"/>
                </a:cxn>
              </a:cxnLst>
              <a:rect l="0" t="0" r="r" b="b"/>
              <a:pathLst>
                <a:path w="301" h="149">
                  <a:moveTo>
                    <a:pt x="0" y="144"/>
                  </a:moveTo>
                  <a:lnTo>
                    <a:pt x="131" y="148"/>
                  </a:lnTo>
                  <a:lnTo>
                    <a:pt x="300" y="0"/>
                  </a:lnTo>
                </a:path>
              </a:pathLst>
            </a:custGeom>
            <a:noFill/>
            <a:ln w="25400" cap="rnd" cmpd="sng">
              <a:solidFill>
                <a:srgbClr val="EAEAEA"/>
              </a:solidFill>
              <a:prstDash val="solid"/>
              <a:round/>
              <a:headEnd type="none" w="sm" len="sm"/>
              <a:tailEnd type="stealth" w="med" len="lg"/>
            </a:ln>
            <a:effectLst>
              <a:outerShdw dist="12700" dir="5400000" algn="ctr" rotWithShape="0">
                <a:schemeClr val="tx1"/>
              </a:outerShdw>
            </a:effectLst>
          </p:spPr>
          <p:txBody>
            <a:bodyPr/>
            <a:lstStyle/>
            <a:p>
              <a:pPr>
                <a:defRPr/>
              </a:pPr>
              <a:endParaRPr lang="en-US"/>
            </a:p>
          </p:txBody>
        </p:sp>
        <p:sp>
          <p:nvSpPr>
            <p:cNvPr id="160857" name="Line 89"/>
            <p:cNvSpPr>
              <a:spLocks noChangeShapeType="1"/>
            </p:cNvSpPr>
            <p:nvPr/>
          </p:nvSpPr>
          <p:spPr bwMode="auto">
            <a:xfrm>
              <a:off x="2067" y="2769"/>
              <a:ext cx="207" cy="0"/>
            </a:xfrm>
            <a:prstGeom prst="line">
              <a:avLst/>
            </a:prstGeom>
            <a:noFill/>
            <a:ln w="25400">
              <a:solidFill>
                <a:srgbClr val="EAEAEA"/>
              </a:solidFill>
              <a:round/>
              <a:headEnd type="none" w="sm" len="sm"/>
              <a:tailEnd type="stealth" w="med" len="lg"/>
            </a:ln>
            <a:effectLst>
              <a:outerShdw dist="12700" dir="5400000" algn="ctr" rotWithShape="0">
                <a:schemeClr val="tx1"/>
              </a:outerShdw>
            </a:effectLst>
          </p:spPr>
          <p:txBody>
            <a:bodyPr wrap="none" anchor="ctr"/>
            <a:lstStyle/>
            <a:p>
              <a:pPr>
                <a:defRPr/>
              </a:pPr>
              <a:endParaRPr lang="en-US"/>
            </a:p>
          </p:txBody>
        </p:sp>
        <p:sp>
          <p:nvSpPr>
            <p:cNvPr id="160858" name="Freeform 90"/>
            <p:cNvSpPr>
              <a:spLocks/>
            </p:cNvSpPr>
            <p:nvPr/>
          </p:nvSpPr>
          <p:spPr bwMode="auto">
            <a:xfrm>
              <a:off x="2072" y="2640"/>
              <a:ext cx="212" cy="110"/>
            </a:xfrm>
            <a:custGeom>
              <a:avLst/>
              <a:gdLst/>
              <a:ahLst/>
              <a:cxnLst>
                <a:cxn ang="0">
                  <a:pos x="0" y="3"/>
                </a:cxn>
                <a:cxn ang="0">
                  <a:pos x="131" y="0"/>
                </a:cxn>
                <a:cxn ang="0">
                  <a:pos x="280" y="142"/>
                </a:cxn>
              </a:cxnLst>
              <a:rect l="0" t="0" r="r" b="b"/>
              <a:pathLst>
                <a:path w="281" h="143">
                  <a:moveTo>
                    <a:pt x="0" y="3"/>
                  </a:moveTo>
                  <a:lnTo>
                    <a:pt x="131" y="0"/>
                  </a:lnTo>
                  <a:lnTo>
                    <a:pt x="280" y="142"/>
                  </a:lnTo>
                </a:path>
              </a:pathLst>
            </a:custGeom>
            <a:noFill/>
            <a:ln w="25400" cap="rnd" cmpd="sng">
              <a:solidFill>
                <a:srgbClr val="EAEAEA"/>
              </a:solidFill>
              <a:prstDash val="solid"/>
              <a:round/>
              <a:headEnd type="none" w="sm" len="sm"/>
              <a:tailEnd type="stealth" w="med" len="lg"/>
            </a:ln>
            <a:effectLst>
              <a:outerShdw dist="12700" dir="5400000" algn="ctr" rotWithShape="0">
                <a:schemeClr val="tx1"/>
              </a:outerShdw>
            </a:effectLst>
          </p:spPr>
          <p:txBody>
            <a:bodyPr/>
            <a:lstStyle/>
            <a:p>
              <a:pPr>
                <a:defRPr/>
              </a:pPr>
              <a:endParaRPr lang="en-US"/>
            </a:p>
          </p:txBody>
        </p:sp>
      </p:grpSp>
      <p:pic>
        <p:nvPicPr>
          <p:cNvPr id="47116" name="Picture 92" descr="Big_Cloud"/>
          <p:cNvPicPr>
            <a:picLocks noChangeArrowheads="1"/>
          </p:cNvPicPr>
          <p:nvPr/>
        </p:nvPicPr>
        <p:blipFill>
          <a:blip r:embed="rId6" cstate="print">
            <a:lum bright="20000" contrast="-20000"/>
          </a:blip>
          <a:srcRect/>
          <a:stretch>
            <a:fillRect/>
          </a:stretch>
        </p:blipFill>
        <p:spPr bwMode="auto">
          <a:xfrm>
            <a:off x="7924800" y="4800600"/>
            <a:ext cx="1219200" cy="887413"/>
          </a:xfrm>
          <a:prstGeom prst="rect">
            <a:avLst/>
          </a:prstGeom>
          <a:noFill/>
          <a:ln w="9525">
            <a:noFill/>
            <a:miter lim="800000"/>
            <a:headEnd/>
            <a:tailEnd/>
          </a:ln>
        </p:spPr>
      </p:pic>
      <p:sp>
        <p:nvSpPr>
          <p:cNvPr id="47117" name="Line 94"/>
          <p:cNvSpPr>
            <a:spLocks noChangeShapeType="1"/>
          </p:cNvSpPr>
          <p:nvPr/>
        </p:nvSpPr>
        <p:spPr bwMode="auto">
          <a:xfrm>
            <a:off x="533400" y="6096000"/>
            <a:ext cx="2057400" cy="0"/>
          </a:xfrm>
          <a:prstGeom prst="line">
            <a:avLst/>
          </a:prstGeom>
          <a:noFill/>
          <a:ln w="19050">
            <a:solidFill>
              <a:schemeClr val="tx1"/>
            </a:solidFill>
            <a:round/>
            <a:headEnd type="diamond" w="lg" len="lg"/>
            <a:tailEnd type="diamond" w="lg" len="lg"/>
          </a:ln>
        </p:spPr>
        <p:txBody>
          <a:bodyPr wrap="none" anchor="ctr"/>
          <a:lstStyle/>
          <a:p>
            <a:endParaRPr lang="en-US"/>
          </a:p>
        </p:txBody>
      </p:sp>
      <p:sp>
        <p:nvSpPr>
          <p:cNvPr id="47118" name="Text Box 95"/>
          <p:cNvSpPr txBox="1">
            <a:spLocks noChangeArrowheads="1"/>
          </p:cNvSpPr>
          <p:nvPr/>
        </p:nvSpPr>
        <p:spPr bwMode="auto">
          <a:xfrm>
            <a:off x="990600" y="6096000"/>
            <a:ext cx="1311275" cy="274638"/>
          </a:xfrm>
          <a:prstGeom prst="rect">
            <a:avLst/>
          </a:prstGeom>
          <a:noFill/>
          <a:ln w="9525">
            <a:noFill/>
            <a:miter lim="800000"/>
            <a:headEnd/>
            <a:tailEnd/>
          </a:ln>
        </p:spPr>
        <p:txBody>
          <a:bodyPr wrap="none">
            <a:spAutoFit/>
          </a:bodyPr>
          <a:lstStyle/>
          <a:p>
            <a:pPr algn="l"/>
            <a:r>
              <a:rPr lang="en-US" sz="1200">
                <a:latin typeface="Arial Rounded MT Bold" pitchFamily="34" charset="0"/>
              </a:rPr>
              <a:t>PPPoE Session</a:t>
            </a:r>
          </a:p>
        </p:txBody>
      </p:sp>
      <p:sp>
        <p:nvSpPr>
          <p:cNvPr id="47119" name="AutoShape 96"/>
          <p:cNvSpPr>
            <a:spLocks noChangeArrowheads="1"/>
          </p:cNvSpPr>
          <p:nvPr/>
        </p:nvSpPr>
        <p:spPr bwMode="auto">
          <a:xfrm>
            <a:off x="2045525" y="3452813"/>
            <a:ext cx="1143000" cy="533400"/>
          </a:xfrm>
          <a:prstGeom prst="wedgeRectCallout">
            <a:avLst>
              <a:gd name="adj1" fmla="val 115742"/>
              <a:gd name="adj2" fmla="val 159555"/>
            </a:avLst>
          </a:prstGeom>
          <a:solidFill>
            <a:srgbClr val="FFCCCC"/>
          </a:solidFill>
          <a:ln w="9525">
            <a:noFill/>
            <a:miter lim="800000"/>
            <a:headEnd/>
            <a:tailEnd/>
          </a:ln>
        </p:spPr>
        <p:txBody>
          <a:bodyPr wrap="none" anchor="ctr"/>
          <a:lstStyle/>
          <a:p>
            <a:r>
              <a:rPr lang="en-US" sz="1200" dirty="0" smtClean="0">
                <a:latin typeface="Arial Rounded MT Bold" pitchFamily="34" charset="0"/>
              </a:rPr>
              <a:t>ATM/Ethernet</a:t>
            </a:r>
            <a:endParaRPr lang="en-US" sz="1200" dirty="0">
              <a:latin typeface="Arial Rounded MT Bold" pitchFamily="34" charset="0"/>
            </a:endParaRPr>
          </a:p>
          <a:p>
            <a:r>
              <a:rPr lang="en-US" sz="1200" dirty="0">
                <a:latin typeface="Arial Rounded MT Bold" pitchFamily="34" charset="0"/>
              </a:rPr>
              <a:t>Switches</a:t>
            </a:r>
          </a:p>
        </p:txBody>
      </p:sp>
      <p:sp>
        <p:nvSpPr>
          <p:cNvPr id="47120" name="Text Box 97"/>
          <p:cNvSpPr txBox="1">
            <a:spLocks noChangeArrowheads="1"/>
          </p:cNvSpPr>
          <p:nvPr/>
        </p:nvSpPr>
        <p:spPr bwMode="auto">
          <a:xfrm>
            <a:off x="138113" y="5251450"/>
            <a:ext cx="892175" cy="457200"/>
          </a:xfrm>
          <a:prstGeom prst="rect">
            <a:avLst/>
          </a:prstGeom>
          <a:noFill/>
          <a:ln w="9525">
            <a:noFill/>
            <a:miter lim="800000"/>
            <a:headEnd/>
            <a:tailEnd/>
          </a:ln>
        </p:spPr>
        <p:txBody>
          <a:bodyPr wrap="none">
            <a:spAutoFit/>
          </a:bodyPr>
          <a:lstStyle/>
          <a:p>
            <a:r>
              <a:rPr lang="en-US" sz="1200">
                <a:latin typeface="Arial Rounded MT Bold" pitchFamily="34" charset="0"/>
              </a:rPr>
              <a:t>Customer</a:t>
            </a:r>
          </a:p>
          <a:p>
            <a:r>
              <a:rPr lang="en-US" sz="1200">
                <a:latin typeface="Arial Rounded MT Bold" pitchFamily="34" charset="0"/>
              </a:rPr>
              <a:t>Premise</a:t>
            </a:r>
          </a:p>
        </p:txBody>
      </p:sp>
      <p:sp>
        <p:nvSpPr>
          <p:cNvPr id="47121" name="Text Box 98"/>
          <p:cNvSpPr txBox="1">
            <a:spLocks noChangeArrowheads="1"/>
          </p:cNvSpPr>
          <p:nvPr/>
        </p:nvSpPr>
        <p:spPr bwMode="auto">
          <a:xfrm>
            <a:off x="2157413" y="5327650"/>
            <a:ext cx="723900" cy="274638"/>
          </a:xfrm>
          <a:prstGeom prst="rect">
            <a:avLst/>
          </a:prstGeom>
          <a:noFill/>
          <a:ln w="9525">
            <a:noFill/>
            <a:miter lim="800000"/>
            <a:headEnd/>
            <a:tailEnd/>
          </a:ln>
        </p:spPr>
        <p:txBody>
          <a:bodyPr wrap="none">
            <a:spAutoFit/>
          </a:bodyPr>
          <a:lstStyle/>
          <a:p>
            <a:r>
              <a:rPr lang="en-US" sz="1200">
                <a:latin typeface="Arial Rounded MT Bold" pitchFamily="34" charset="0"/>
              </a:rPr>
              <a:t>DSLAM</a:t>
            </a:r>
          </a:p>
        </p:txBody>
      </p:sp>
      <p:sp>
        <p:nvSpPr>
          <p:cNvPr id="47122" name="Text Box 99"/>
          <p:cNvSpPr txBox="1">
            <a:spLocks noChangeArrowheads="1"/>
          </p:cNvSpPr>
          <p:nvPr/>
        </p:nvSpPr>
        <p:spPr bwMode="auto">
          <a:xfrm>
            <a:off x="3243263" y="3575050"/>
            <a:ext cx="990600" cy="457200"/>
          </a:xfrm>
          <a:prstGeom prst="rect">
            <a:avLst/>
          </a:prstGeom>
          <a:noFill/>
          <a:ln w="9525">
            <a:noFill/>
            <a:miter lim="800000"/>
            <a:headEnd/>
            <a:tailEnd/>
          </a:ln>
        </p:spPr>
        <p:txBody>
          <a:bodyPr wrap="none">
            <a:spAutoFit/>
          </a:bodyPr>
          <a:lstStyle/>
          <a:p>
            <a:pPr algn="r"/>
            <a:r>
              <a:rPr lang="en-US" sz="1200">
                <a:latin typeface="Arial Rounded MT Bold" pitchFamily="34" charset="0"/>
              </a:rPr>
              <a:t>Broadband</a:t>
            </a:r>
          </a:p>
          <a:p>
            <a:pPr algn="r"/>
            <a:r>
              <a:rPr lang="en-US" sz="1200">
                <a:latin typeface="Arial Rounded MT Bold" pitchFamily="34" charset="0"/>
              </a:rPr>
              <a:t>Gateway</a:t>
            </a:r>
          </a:p>
        </p:txBody>
      </p:sp>
      <p:sp>
        <p:nvSpPr>
          <p:cNvPr id="47123" name="Line 100"/>
          <p:cNvSpPr>
            <a:spLocks noChangeShapeType="1"/>
          </p:cNvSpPr>
          <p:nvPr/>
        </p:nvSpPr>
        <p:spPr bwMode="auto">
          <a:xfrm>
            <a:off x="2743200" y="6096000"/>
            <a:ext cx="5791200" cy="0"/>
          </a:xfrm>
          <a:prstGeom prst="line">
            <a:avLst/>
          </a:prstGeom>
          <a:noFill/>
          <a:ln w="19050">
            <a:solidFill>
              <a:schemeClr val="tx1"/>
            </a:solidFill>
            <a:round/>
            <a:headEnd type="diamond" w="lg" len="lg"/>
            <a:tailEnd type="stealth" w="lg" len="lg"/>
          </a:ln>
        </p:spPr>
        <p:txBody>
          <a:bodyPr wrap="none" anchor="ctr"/>
          <a:lstStyle/>
          <a:p>
            <a:endParaRPr lang="en-US"/>
          </a:p>
        </p:txBody>
      </p:sp>
      <p:sp>
        <p:nvSpPr>
          <p:cNvPr id="47124" name="Text Box 101"/>
          <p:cNvSpPr txBox="1">
            <a:spLocks noChangeArrowheads="1"/>
          </p:cNvSpPr>
          <p:nvPr/>
        </p:nvSpPr>
        <p:spPr bwMode="auto">
          <a:xfrm>
            <a:off x="5257800" y="6096000"/>
            <a:ext cx="896938" cy="274638"/>
          </a:xfrm>
          <a:prstGeom prst="rect">
            <a:avLst/>
          </a:prstGeom>
          <a:noFill/>
          <a:ln w="9525">
            <a:noFill/>
            <a:miter lim="800000"/>
            <a:headEnd/>
            <a:tailEnd/>
          </a:ln>
        </p:spPr>
        <p:txBody>
          <a:bodyPr wrap="none">
            <a:spAutoFit/>
          </a:bodyPr>
          <a:lstStyle/>
          <a:p>
            <a:r>
              <a:rPr lang="en-US" sz="1200">
                <a:latin typeface="Arial Rounded MT Bold" pitchFamily="34" charset="0"/>
              </a:rPr>
              <a:t>Routed IP</a:t>
            </a:r>
          </a:p>
        </p:txBody>
      </p:sp>
      <p:sp>
        <p:nvSpPr>
          <p:cNvPr id="47125" name="Text Box 102"/>
          <p:cNvSpPr txBox="1">
            <a:spLocks noChangeArrowheads="1"/>
          </p:cNvSpPr>
          <p:nvPr/>
        </p:nvSpPr>
        <p:spPr bwMode="auto">
          <a:xfrm>
            <a:off x="8161338" y="5022850"/>
            <a:ext cx="784225" cy="457200"/>
          </a:xfrm>
          <a:prstGeom prst="rect">
            <a:avLst/>
          </a:prstGeom>
          <a:noFill/>
          <a:ln w="9525">
            <a:noFill/>
            <a:miter lim="800000"/>
            <a:headEnd/>
            <a:tailEnd/>
          </a:ln>
        </p:spPr>
        <p:txBody>
          <a:bodyPr wrap="none">
            <a:spAutoFit/>
          </a:bodyPr>
          <a:lstStyle/>
          <a:p>
            <a:r>
              <a:rPr lang="en-US" sz="1200">
                <a:latin typeface="Arial Rounded MT Bold" pitchFamily="34" charset="0"/>
              </a:rPr>
              <a:t>ISP</a:t>
            </a:r>
          </a:p>
          <a:p>
            <a:r>
              <a:rPr lang="en-US" sz="1200">
                <a:latin typeface="Arial Rounded MT Bold" pitchFamily="34" charset="0"/>
              </a:rPr>
              <a:t>Network</a:t>
            </a:r>
          </a:p>
        </p:txBody>
      </p:sp>
      <p:grpSp>
        <p:nvGrpSpPr>
          <p:cNvPr id="47126" name="Group 104"/>
          <p:cNvGrpSpPr>
            <a:grpSpLocks/>
          </p:cNvGrpSpPr>
          <p:nvPr/>
        </p:nvGrpSpPr>
        <p:grpSpPr bwMode="auto">
          <a:xfrm>
            <a:off x="4191000" y="3505200"/>
            <a:ext cx="557213" cy="573088"/>
            <a:chOff x="2928" y="3361"/>
            <a:chExt cx="351" cy="361"/>
          </a:xfrm>
        </p:grpSpPr>
        <p:sp>
          <p:nvSpPr>
            <p:cNvPr id="47264" name="Oval 105"/>
            <p:cNvSpPr>
              <a:spLocks noChangeArrowheads="1"/>
            </p:cNvSpPr>
            <p:nvPr/>
          </p:nvSpPr>
          <p:spPr bwMode="auto">
            <a:xfrm>
              <a:off x="2929" y="3607"/>
              <a:ext cx="350" cy="115"/>
            </a:xfrm>
            <a:prstGeom prst="ellipse">
              <a:avLst/>
            </a:prstGeom>
            <a:solidFill>
              <a:srgbClr val="FFFF00"/>
            </a:solidFill>
            <a:ln w="3175">
              <a:solidFill>
                <a:srgbClr val="FF99FF"/>
              </a:solidFill>
              <a:round/>
              <a:headEnd/>
              <a:tailEnd/>
            </a:ln>
          </p:spPr>
          <p:txBody>
            <a:bodyPr/>
            <a:lstStyle/>
            <a:p>
              <a:endParaRPr lang="en-US"/>
            </a:p>
          </p:txBody>
        </p:sp>
        <p:sp>
          <p:nvSpPr>
            <p:cNvPr id="47265" name="Rectangle 106"/>
            <p:cNvSpPr>
              <a:spLocks noChangeArrowheads="1"/>
            </p:cNvSpPr>
            <p:nvPr/>
          </p:nvSpPr>
          <p:spPr bwMode="auto">
            <a:xfrm>
              <a:off x="2928" y="3419"/>
              <a:ext cx="350" cy="247"/>
            </a:xfrm>
            <a:prstGeom prst="rect">
              <a:avLst/>
            </a:prstGeom>
            <a:solidFill>
              <a:srgbClr val="FFFF00"/>
            </a:solidFill>
            <a:ln w="9525">
              <a:noFill/>
              <a:miter lim="800000"/>
              <a:headEnd/>
              <a:tailEnd/>
            </a:ln>
          </p:spPr>
          <p:txBody>
            <a:bodyPr/>
            <a:lstStyle/>
            <a:p>
              <a:endParaRPr lang="en-US"/>
            </a:p>
          </p:txBody>
        </p:sp>
        <p:sp>
          <p:nvSpPr>
            <p:cNvPr id="47266" name="Rectangle 107"/>
            <p:cNvSpPr>
              <a:spLocks noChangeArrowheads="1"/>
            </p:cNvSpPr>
            <p:nvPr/>
          </p:nvSpPr>
          <p:spPr bwMode="auto">
            <a:xfrm>
              <a:off x="2928" y="3419"/>
              <a:ext cx="350" cy="247"/>
            </a:xfrm>
            <a:prstGeom prst="rect">
              <a:avLst/>
            </a:prstGeom>
            <a:solidFill>
              <a:srgbClr val="FFFF00"/>
            </a:solidFill>
            <a:ln w="9525">
              <a:noFill/>
              <a:miter lim="800000"/>
              <a:headEnd/>
              <a:tailEnd/>
            </a:ln>
          </p:spPr>
          <p:txBody>
            <a:bodyPr/>
            <a:lstStyle/>
            <a:p>
              <a:endParaRPr lang="en-US"/>
            </a:p>
          </p:txBody>
        </p:sp>
        <p:sp>
          <p:nvSpPr>
            <p:cNvPr id="47267" name="Oval 108"/>
            <p:cNvSpPr>
              <a:spLocks noChangeArrowheads="1"/>
            </p:cNvSpPr>
            <p:nvPr/>
          </p:nvSpPr>
          <p:spPr bwMode="auto">
            <a:xfrm>
              <a:off x="2929" y="3361"/>
              <a:ext cx="350" cy="115"/>
            </a:xfrm>
            <a:prstGeom prst="ellipse">
              <a:avLst/>
            </a:prstGeom>
            <a:solidFill>
              <a:srgbClr val="FFFF00"/>
            </a:solidFill>
            <a:ln w="3175">
              <a:solidFill>
                <a:srgbClr val="FF99FF"/>
              </a:solidFill>
              <a:round/>
              <a:headEnd/>
              <a:tailEnd/>
            </a:ln>
          </p:spPr>
          <p:txBody>
            <a:bodyPr/>
            <a:lstStyle/>
            <a:p>
              <a:endParaRPr lang="en-US"/>
            </a:p>
          </p:txBody>
        </p:sp>
        <p:grpSp>
          <p:nvGrpSpPr>
            <p:cNvPr id="47268" name="Group 109"/>
            <p:cNvGrpSpPr>
              <a:grpSpLocks/>
            </p:cNvGrpSpPr>
            <p:nvPr/>
          </p:nvGrpSpPr>
          <p:grpSpPr bwMode="auto">
            <a:xfrm>
              <a:off x="2981" y="3374"/>
              <a:ext cx="244" cy="89"/>
              <a:chOff x="2981" y="3374"/>
              <a:chExt cx="244" cy="89"/>
            </a:xfrm>
          </p:grpSpPr>
          <p:grpSp>
            <p:nvGrpSpPr>
              <p:cNvPr id="47276" name="Group 110"/>
              <p:cNvGrpSpPr>
                <a:grpSpLocks/>
              </p:cNvGrpSpPr>
              <p:nvPr/>
            </p:nvGrpSpPr>
            <p:grpSpPr bwMode="auto">
              <a:xfrm>
                <a:off x="2981" y="3374"/>
                <a:ext cx="241" cy="86"/>
                <a:chOff x="2981" y="3374"/>
                <a:chExt cx="241" cy="86"/>
              </a:xfrm>
            </p:grpSpPr>
            <p:sp>
              <p:nvSpPr>
                <p:cNvPr id="47286" name="Freeform 111"/>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FFFF00"/>
                </a:solidFill>
                <a:ln w="9525">
                  <a:noFill/>
                  <a:round/>
                  <a:headEnd/>
                  <a:tailEnd/>
                </a:ln>
              </p:spPr>
              <p:txBody>
                <a:bodyPr/>
                <a:lstStyle/>
                <a:p>
                  <a:endParaRPr lang="en-US"/>
                </a:p>
              </p:txBody>
            </p:sp>
            <p:sp>
              <p:nvSpPr>
                <p:cNvPr id="47287" name="Freeform 112"/>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FFFF00"/>
                </a:solidFill>
                <a:ln w="9525">
                  <a:noFill/>
                  <a:round/>
                  <a:headEnd/>
                  <a:tailEnd/>
                </a:ln>
              </p:spPr>
              <p:txBody>
                <a:bodyPr/>
                <a:lstStyle/>
                <a:p>
                  <a:endParaRPr lang="en-US"/>
                </a:p>
              </p:txBody>
            </p:sp>
            <p:sp>
              <p:nvSpPr>
                <p:cNvPr id="47288" name="Freeform 113"/>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FFFF00"/>
                </a:solidFill>
                <a:ln w="9525">
                  <a:noFill/>
                  <a:round/>
                  <a:headEnd/>
                  <a:tailEnd/>
                </a:ln>
              </p:spPr>
              <p:txBody>
                <a:bodyPr/>
                <a:lstStyle/>
                <a:p>
                  <a:endParaRPr lang="en-US"/>
                </a:p>
              </p:txBody>
            </p:sp>
            <p:sp>
              <p:nvSpPr>
                <p:cNvPr id="47289" name="Freeform 114"/>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FFFF00"/>
                </a:solidFill>
                <a:ln w="9525">
                  <a:noFill/>
                  <a:round/>
                  <a:headEnd/>
                  <a:tailEnd/>
                </a:ln>
              </p:spPr>
              <p:txBody>
                <a:bodyPr/>
                <a:lstStyle/>
                <a:p>
                  <a:endParaRPr lang="en-US"/>
                </a:p>
              </p:txBody>
            </p:sp>
            <p:sp>
              <p:nvSpPr>
                <p:cNvPr id="47290" name="Freeform 115"/>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FFFF00"/>
                </a:solidFill>
                <a:ln w="9525">
                  <a:noFill/>
                  <a:round/>
                  <a:headEnd/>
                  <a:tailEnd/>
                </a:ln>
              </p:spPr>
              <p:txBody>
                <a:bodyPr/>
                <a:lstStyle/>
                <a:p>
                  <a:endParaRPr lang="en-US"/>
                </a:p>
              </p:txBody>
            </p:sp>
            <p:sp>
              <p:nvSpPr>
                <p:cNvPr id="47291" name="Freeform 116"/>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FFFF00"/>
                </a:solidFill>
                <a:ln w="9525">
                  <a:noFill/>
                  <a:round/>
                  <a:headEnd/>
                  <a:tailEnd/>
                </a:ln>
              </p:spPr>
              <p:txBody>
                <a:bodyPr/>
                <a:lstStyle/>
                <a:p>
                  <a:endParaRPr lang="en-US"/>
                </a:p>
              </p:txBody>
            </p:sp>
            <p:sp>
              <p:nvSpPr>
                <p:cNvPr id="47292" name="Freeform 117"/>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FFFF00"/>
                </a:solidFill>
                <a:ln w="9525">
                  <a:noFill/>
                  <a:round/>
                  <a:headEnd/>
                  <a:tailEnd/>
                </a:ln>
              </p:spPr>
              <p:txBody>
                <a:bodyPr/>
                <a:lstStyle/>
                <a:p>
                  <a:endParaRPr lang="en-US"/>
                </a:p>
              </p:txBody>
            </p:sp>
            <p:sp>
              <p:nvSpPr>
                <p:cNvPr id="47293" name="Freeform 118"/>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FFFF00"/>
                </a:solidFill>
                <a:ln w="9525">
                  <a:noFill/>
                  <a:round/>
                  <a:headEnd/>
                  <a:tailEnd/>
                </a:ln>
              </p:spPr>
              <p:txBody>
                <a:bodyPr/>
                <a:lstStyle/>
                <a:p>
                  <a:endParaRPr lang="en-US"/>
                </a:p>
              </p:txBody>
            </p:sp>
          </p:grpSp>
          <p:grpSp>
            <p:nvGrpSpPr>
              <p:cNvPr id="47277" name="Group 119"/>
              <p:cNvGrpSpPr>
                <a:grpSpLocks/>
              </p:cNvGrpSpPr>
              <p:nvPr/>
            </p:nvGrpSpPr>
            <p:grpSpPr bwMode="auto">
              <a:xfrm>
                <a:off x="2983" y="3376"/>
                <a:ext cx="242" cy="87"/>
                <a:chOff x="2983" y="3376"/>
                <a:chExt cx="242" cy="87"/>
              </a:xfrm>
            </p:grpSpPr>
            <p:sp>
              <p:nvSpPr>
                <p:cNvPr id="47278" name="Freeform 120"/>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00"/>
                </a:solidFill>
                <a:ln w="9525">
                  <a:noFill/>
                  <a:round/>
                  <a:headEnd/>
                  <a:tailEnd/>
                </a:ln>
              </p:spPr>
              <p:txBody>
                <a:bodyPr/>
                <a:lstStyle/>
                <a:p>
                  <a:endParaRPr lang="en-US"/>
                </a:p>
              </p:txBody>
            </p:sp>
            <p:sp>
              <p:nvSpPr>
                <p:cNvPr id="47279" name="Freeform 121"/>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00"/>
                </a:solidFill>
                <a:ln w="9525">
                  <a:noFill/>
                  <a:round/>
                  <a:headEnd/>
                  <a:tailEnd/>
                </a:ln>
              </p:spPr>
              <p:txBody>
                <a:bodyPr/>
                <a:lstStyle/>
                <a:p>
                  <a:endParaRPr lang="en-US"/>
                </a:p>
              </p:txBody>
            </p:sp>
            <p:sp>
              <p:nvSpPr>
                <p:cNvPr id="47280" name="Freeform 122"/>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00"/>
                </a:solidFill>
                <a:ln w="9525">
                  <a:noFill/>
                  <a:round/>
                  <a:headEnd/>
                  <a:tailEnd/>
                </a:ln>
              </p:spPr>
              <p:txBody>
                <a:bodyPr/>
                <a:lstStyle/>
                <a:p>
                  <a:endParaRPr lang="en-US"/>
                </a:p>
              </p:txBody>
            </p:sp>
            <p:sp>
              <p:nvSpPr>
                <p:cNvPr id="47281" name="Freeform 123"/>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00"/>
                </a:solidFill>
                <a:ln w="9525">
                  <a:noFill/>
                  <a:round/>
                  <a:headEnd/>
                  <a:tailEnd/>
                </a:ln>
              </p:spPr>
              <p:txBody>
                <a:bodyPr/>
                <a:lstStyle/>
                <a:p>
                  <a:endParaRPr lang="en-US"/>
                </a:p>
              </p:txBody>
            </p:sp>
            <p:sp>
              <p:nvSpPr>
                <p:cNvPr id="47282" name="Freeform 124"/>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00"/>
                </a:solidFill>
                <a:ln w="9525">
                  <a:noFill/>
                  <a:round/>
                  <a:headEnd/>
                  <a:tailEnd/>
                </a:ln>
              </p:spPr>
              <p:txBody>
                <a:bodyPr/>
                <a:lstStyle/>
                <a:p>
                  <a:endParaRPr lang="en-US"/>
                </a:p>
              </p:txBody>
            </p:sp>
            <p:sp>
              <p:nvSpPr>
                <p:cNvPr id="47283" name="Freeform 125"/>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00"/>
                </a:solidFill>
                <a:ln w="9525">
                  <a:noFill/>
                  <a:round/>
                  <a:headEnd/>
                  <a:tailEnd/>
                </a:ln>
              </p:spPr>
              <p:txBody>
                <a:bodyPr/>
                <a:lstStyle/>
                <a:p>
                  <a:endParaRPr lang="en-US"/>
                </a:p>
              </p:txBody>
            </p:sp>
            <p:sp>
              <p:nvSpPr>
                <p:cNvPr id="47284" name="Freeform 126"/>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00"/>
                </a:solidFill>
                <a:ln w="9525">
                  <a:noFill/>
                  <a:round/>
                  <a:headEnd/>
                  <a:tailEnd/>
                </a:ln>
              </p:spPr>
              <p:txBody>
                <a:bodyPr/>
                <a:lstStyle/>
                <a:p>
                  <a:endParaRPr lang="en-US"/>
                </a:p>
              </p:txBody>
            </p:sp>
            <p:sp>
              <p:nvSpPr>
                <p:cNvPr id="47285" name="Freeform 127"/>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00"/>
                </a:solidFill>
                <a:ln w="9525">
                  <a:noFill/>
                  <a:round/>
                  <a:headEnd/>
                  <a:tailEnd/>
                </a:ln>
              </p:spPr>
              <p:txBody>
                <a:bodyPr/>
                <a:lstStyle/>
                <a:p>
                  <a:endParaRPr lang="en-US"/>
                </a:p>
              </p:txBody>
            </p:sp>
          </p:grpSp>
        </p:grpSp>
        <p:sp>
          <p:nvSpPr>
            <p:cNvPr id="47269" name="Line 128"/>
            <p:cNvSpPr>
              <a:spLocks noChangeShapeType="1"/>
            </p:cNvSpPr>
            <p:nvPr/>
          </p:nvSpPr>
          <p:spPr bwMode="auto">
            <a:xfrm>
              <a:off x="2928" y="3417"/>
              <a:ext cx="1" cy="247"/>
            </a:xfrm>
            <a:prstGeom prst="line">
              <a:avLst/>
            </a:prstGeom>
            <a:noFill/>
            <a:ln w="3175">
              <a:solidFill>
                <a:srgbClr val="FF99FF"/>
              </a:solidFill>
              <a:round/>
              <a:headEnd/>
              <a:tailEnd/>
            </a:ln>
          </p:spPr>
          <p:txBody>
            <a:bodyPr/>
            <a:lstStyle/>
            <a:p>
              <a:endParaRPr lang="en-US"/>
            </a:p>
          </p:txBody>
        </p:sp>
        <p:sp>
          <p:nvSpPr>
            <p:cNvPr id="47270" name="Line 129"/>
            <p:cNvSpPr>
              <a:spLocks noChangeShapeType="1"/>
            </p:cNvSpPr>
            <p:nvPr/>
          </p:nvSpPr>
          <p:spPr bwMode="auto">
            <a:xfrm>
              <a:off x="3278" y="3417"/>
              <a:ext cx="1" cy="247"/>
            </a:xfrm>
            <a:prstGeom prst="line">
              <a:avLst/>
            </a:prstGeom>
            <a:noFill/>
            <a:ln w="3175">
              <a:solidFill>
                <a:srgbClr val="FF99FF"/>
              </a:solidFill>
              <a:round/>
              <a:headEnd/>
              <a:tailEnd/>
            </a:ln>
          </p:spPr>
          <p:txBody>
            <a:bodyPr/>
            <a:lstStyle/>
            <a:p>
              <a:endParaRPr lang="en-US"/>
            </a:p>
          </p:txBody>
        </p:sp>
        <p:grpSp>
          <p:nvGrpSpPr>
            <p:cNvPr id="47271" name="Group 130"/>
            <p:cNvGrpSpPr>
              <a:grpSpLocks/>
            </p:cNvGrpSpPr>
            <p:nvPr/>
          </p:nvGrpSpPr>
          <p:grpSpPr bwMode="auto">
            <a:xfrm>
              <a:off x="2969" y="3483"/>
              <a:ext cx="268" cy="211"/>
              <a:chOff x="2969" y="3483"/>
              <a:chExt cx="268" cy="211"/>
            </a:xfrm>
          </p:grpSpPr>
          <p:sp>
            <p:nvSpPr>
              <p:cNvPr id="47272" name="Freeform 131"/>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00"/>
              </a:solidFill>
              <a:ln w="9525">
                <a:noFill/>
                <a:round/>
                <a:headEnd/>
                <a:tailEnd/>
              </a:ln>
            </p:spPr>
            <p:txBody>
              <a:bodyPr/>
              <a:lstStyle/>
              <a:p>
                <a:endParaRPr lang="en-US"/>
              </a:p>
            </p:txBody>
          </p:sp>
          <p:sp>
            <p:nvSpPr>
              <p:cNvPr id="47273" name="Freeform 132"/>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00"/>
              </a:solidFill>
              <a:ln w="9525">
                <a:noFill/>
                <a:round/>
                <a:headEnd/>
                <a:tailEnd/>
              </a:ln>
            </p:spPr>
            <p:txBody>
              <a:bodyPr/>
              <a:lstStyle/>
              <a:p>
                <a:endParaRPr lang="en-US"/>
              </a:p>
            </p:txBody>
          </p:sp>
          <p:sp>
            <p:nvSpPr>
              <p:cNvPr id="47274" name="Freeform 133"/>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00"/>
              </a:solidFill>
              <a:ln w="9525">
                <a:noFill/>
                <a:round/>
                <a:headEnd/>
                <a:tailEnd/>
              </a:ln>
            </p:spPr>
            <p:txBody>
              <a:bodyPr/>
              <a:lstStyle/>
              <a:p>
                <a:endParaRPr lang="en-US"/>
              </a:p>
            </p:txBody>
          </p:sp>
          <p:sp>
            <p:nvSpPr>
              <p:cNvPr id="47275" name="Freeform 134"/>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00"/>
              </a:solidFill>
              <a:ln w="9525">
                <a:noFill/>
                <a:round/>
                <a:headEnd/>
                <a:tailEnd/>
              </a:ln>
            </p:spPr>
            <p:txBody>
              <a:bodyPr/>
              <a:lstStyle/>
              <a:p>
                <a:endParaRPr lang="en-US"/>
              </a:p>
            </p:txBody>
          </p:sp>
        </p:grpSp>
      </p:grpSp>
      <p:sp>
        <p:nvSpPr>
          <p:cNvPr id="47127" name="Arc 135"/>
          <p:cNvSpPr>
            <a:spLocks/>
          </p:cNvSpPr>
          <p:nvPr/>
        </p:nvSpPr>
        <p:spPr bwMode="auto">
          <a:xfrm flipV="1">
            <a:off x="762000" y="3962400"/>
            <a:ext cx="3657600" cy="1066800"/>
          </a:xfrm>
          <a:custGeom>
            <a:avLst/>
            <a:gdLst>
              <a:gd name="T0" fmla="*/ 0 w 21600"/>
              <a:gd name="T1" fmla="*/ 0 h 21600"/>
              <a:gd name="T2" fmla="*/ 619353545 w 21600"/>
              <a:gd name="T3" fmla="*/ 52688072 h 21600"/>
              <a:gd name="T4" fmla="*/ 0 w 21600"/>
              <a:gd name="T5" fmla="*/ 5268807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alpha val="50195"/>
              </a:srgbClr>
            </a:solidFill>
            <a:round/>
            <a:headEnd/>
            <a:tailEnd/>
          </a:ln>
        </p:spPr>
        <p:txBody>
          <a:bodyPr wrap="none" anchor="ctr"/>
          <a:lstStyle/>
          <a:p>
            <a:endParaRPr lang="en-US"/>
          </a:p>
        </p:txBody>
      </p:sp>
      <p:grpSp>
        <p:nvGrpSpPr>
          <p:cNvPr id="47128" name="Group 136"/>
          <p:cNvGrpSpPr>
            <a:grpSpLocks/>
          </p:cNvGrpSpPr>
          <p:nvPr/>
        </p:nvGrpSpPr>
        <p:grpSpPr bwMode="auto">
          <a:xfrm>
            <a:off x="7086600" y="4876800"/>
            <a:ext cx="533400" cy="533400"/>
            <a:chOff x="3851" y="681"/>
            <a:chExt cx="351" cy="361"/>
          </a:xfrm>
        </p:grpSpPr>
        <p:sp>
          <p:nvSpPr>
            <p:cNvPr id="47234" name="Oval 137"/>
            <p:cNvSpPr>
              <a:spLocks noChangeArrowheads="1"/>
            </p:cNvSpPr>
            <p:nvPr/>
          </p:nvSpPr>
          <p:spPr bwMode="auto">
            <a:xfrm>
              <a:off x="3852" y="927"/>
              <a:ext cx="350" cy="115"/>
            </a:xfrm>
            <a:prstGeom prst="ellipse">
              <a:avLst/>
            </a:prstGeom>
            <a:solidFill>
              <a:srgbClr val="FF6600"/>
            </a:solidFill>
            <a:ln w="3175">
              <a:solidFill>
                <a:srgbClr val="FF99FF"/>
              </a:solidFill>
              <a:round/>
              <a:headEnd/>
              <a:tailEnd/>
            </a:ln>
          </p:spPr>
          <p:txBody>
            <a:bodyPr/>
            <a:lstStyle/>
            <a:p>
              <a:endParaRPr lang="en-US"/>
            </a:p>
          </p:txBody>
        </p:sp>
        <p:sp>
          <p:nvSpPr>
            <p:cNvPr id="47235" name="Rectangle 138"/>
            <p:cNvSpPr>
              <a:spLocks noChangeArrowheads="1"/>
            </p:cNvSpPr>
            <p:nvPr/>
          </p:nvSpPr>
          <p:spPr bwMode="auto">
            <a:xfrm>
              <a:off x="3851" y="739"/>
              <a:ext cx="350" cy="247"/>
            </a:xfrm>
            <a:prstGeom prst="rect">
              <a:avLst/>
            </a:prstGeom>
            <a:solidFill>
              <a:srgbClr val="0078AA"/>
            </a:solidFill>
            <a:ln w="9525">
              <a:noFill/>
              <a:miter lim="800000"/>
              <a:headEnd/>
              <a:tailEnd/>
            </a:ln>
          </p:spPr>
          <p:txBody>
            <a:bodyPr/>
            <a:lstStyle/>
            <a:p>
              <a:endParaRPr lang="en-US"/>
            </a:p>
          </p:txBody>
        </p:sp>
        <p:sp>
          <p:nvSpPr>
            <p:cNvPr id="47236" name="Rectangle 139"/>
            <p:cNvSpPr>
              <a:spLocks noChangeArrowheads="1"/>
            </p:cNvSpPr>
            <p:nvPr/>
          </p:nvSpPr>
          <p:spPr bwMode="auto">
            <a:xfrm>
              <a:off x="3851" y="739"/>
              <a:ext cx="350" cy="247"/>
            </a:xfrm>
            <a:prstGeom prst="rect">
              <a:avLst/>
            </a:prstGeom>
            <a:solidFill>
              <a:srgbClr val="FF6600"/>
            </a:solidFill>
            <a:ln w="9525">
              <a:noFill/>
              <a:miter lim="800000"/>
              <a:headEnd/>
              <a:tailEnd/>
            </a:ln>
          </p:spPr>
          <p:txBody>
            <a:bodyPr/>
            <a:lstStyle/>
            <a:p>
              <a:endParaRPr lang="en-US"/>
            </a:p>
          </p:txBody>
        </p:sp>
        <p:sp>
          <p:nvSpPr>
            <p:cNvPr id="47237" name="Oval 140"/>
            <p:cNvSpPr>
              <a:spLocks noChangeArrowheads="1"/>
            </p:cNvSpPr>
            <p:nvPr/>
          </p:nvSpPr>
          <p:spPr bwMode="auto">
            <a:xfrm>
              <a:off x="3852" y="681"/>
              <a:ext cx="350" cy="115"/>
            </a:xfrm>
            <a:prstGeom prst="ellipse">
              <a:avLst/>
            </a:prstGeom>
            <a:solidFill>
              <a:srgbClr val="FF9933"/>
            </a:solidFill>
            <a:ln w="3175">
              <a:solidFill>
                <a:srgbClr val="FFCC99"/>
              </a:solidFill>
              <a:round/>
              <a:headEnd/>
              <a:tailEnd/>
            </a:ln>
          </p:spPr>
          <p:txBody>
            <a:bodyPr/>
            <a:lstStyle/>
            <a:p>
              <a:endParaRPr lang="en-US"/>
            </a:p>
          </p:txBody>
        </p:sp>
        <p:grpSp>
          <p:nvGrpSpPr>
            <p:cNvPr id="47238" name="Group 141"/>
            <p:cNvGrpSpPr>
              <a:grpSpLocks/>
            </p:cNvGrpSpPr>
            <p:nvPr/>
          </p:nvGrpSpPr>
          <p:grpSpPr bwMode="auto">
            <a:xfrm>
              <a:off x="3904" y="694"/>
              <a:ext cx="244" cy="89"/>
              <a:chOff x="2981" y="3374"/>
              <a:chExt cx="244" cy="89"/>
            </a:xfrm>
          </p:grpSpPr>
          <p:grpSp>
            <p:nvGrpSpPr>
              <p:cNvPr id="47246" name="Group 142"/>
              <p:cNvGrpSpPr>
                <a:grpSpLocks/>
              </p:cNvGrpSpPr>
              <p:nvPr/>
            </p:nvGrpSpPr>
            <p:grpSpPr bwMode="auto">
              <a:xfrm>
                <a:off x="2981" y="3374"/>
                <a:ext cx="241" cy="86"/>
                <a:chOff x="2981" y="3374"/>
                <a:chExt cx="241" cy="86"/>
              </a:xfrm>
            </p:grpSpPr>
            <p:sp>
              <p:nvSpPr>
                <p:cNvPr id="47256" name="Freeform 143"/>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000000"/>
                </a:solidFill>
                <a:ln w="9525">
                  <a:noFill/>
                  <a:round/>
                  <a:headEnd/>
                  <a:tailEnd/>
                </a:ln>
              </p:spPr>
              <p:txBody>
                <a:bodyPr/>
                <a:lstStyle/>
                <a:p>
                  <a:endParaRPr lang="en-US"/>
                </a:p>
              </p:txBody>
            </p:sp>
            <p:sp>
              <p:nvSpPr>
                <p:cNvPr id="47257" name="Freeform 144"/>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000000"/>
                </a:solidFill>
                <a:ln w="9525">
                  <a:noFill/>
                  <a:round/>
                  <a:headEnd/>
                  <a:tailEnd/>
                </a:ln>
              </p:spPr>
              <p:txBody>
                <a:bodyPr/>
                <a:lstStyle/>
                <a:p>
                  <a:endParaRPr lang="en-US"/>
                </a:p>
              </p:txBody>
            </p:sp>
            <p:sp>
              <p:nvSpPr>
                <p:cNvPr id="47258" name="Freeform 145"/>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000000"/>
                </a:solidFill>
                <a:ln w="9525">
                  <a:noFill/>
                  <a:round/>
                  <a:headEnd/>
                  <a:tailEnd/>
                </a:ln>
              </p:spPr>
              <p:txBody>
                <a:bodyPr/>
                <a:lstStyle/>
                <a:p>
                  <a:endParaRPr lang="en-US"/>
                </a:p>
              </p:txBody>
            </p:sp>
            <p:sp>
              <p:nvSpPr>
                <p:cNvPr id="47259" name="Freeform 146"/>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000000"/>
                </a:solidFill>
                <a:ln w="9525">
                  <a:noFill/>
                  <a:round/>
                  <a:headEnd/>
                  <a:tailEnd/>
                </a:ln>
              </p:spPr>
              <p:txBody>
                <a:bodyPr/>
                <a:lstStyle/>
                <a:p>
                  <a:endParaRPr lang="en-US"/>
                </a:p>
              </p:txBody>
            </p:sp>
            <p:sp>
              <p:nvSpPr>
                <p:cNvPr id="47260" name="Freeform 147"/>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000000"/>
                </a:solidFill>
                <a:ln w="9525">
                  <a:noFill/>
                  <a:round/>
                  <a:headEnd/>
                  <a:tailEnd/>
                </a:ln>
              </p:spPr>
              <p:txBody>
                <a:bodyPr/>
                <a:lstStyle/>
                <a:p>
                  <a:endParaRPr lang="en-US"/>
                </a:p>
              </p:txBody>
            </p:sp>
            <p:sp>
              <p:nvSpPr>
                <p:cNvPr id="47261" name="Freeform 148"/>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000000"/>
                </a:solidFill>
                <a:ln w="9525">
                  <a:noFill/>
                  <a:round/>
                  <a:headEnd/>
                  <a:tailEnd/>
                </a:ln>
              </p:spPr>
              <p:txBody>
                <a:bodyPr/>
                <a:lstStyle/>
                <a:p>
                  <a:endParaRPr lang="en-US"/>
                </a:p>
              </p:txBody>
            </p:sp>
            <p:sp>
              <p:nvSpPr>
                <p:cNvPr id="47262" name="Freeform 149"/>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000000"/>
                </a:solidFill>
                <a:ln w="9525">
                  <a:noFill/>
                  <a:round/>
                  <a:headEnd/>
                  <a:tailEnd/>
                </a:ln>
              </p:spPr>
              <p:txBody>
                <a:bodyPr/>
                <a:lstStyle/>
                <a:p>
                  <a:endParaRPr lang="en-US"/>
                </a:p>
              </p:txBody>
            </p:sp>
            <p:sp>
              <p:nvSpPr>
                <p:cNvPr id="47263" name="Freeform 150"/>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000000"/>
                </a:solidFill>
                <a:ln w="9525">
                  <a:noFill/>
                  <a:round/>
                  <a:headEnd/>
                  <a:tailEnd/>
                </a:ln>
              </p:spPr>
              <p:txBody>
                <a:bodyPr/>
                <a:lstStyle/>
                <a:p>
                  <a:endParaRPr lang="en-US"/>
                </a:p>
              </p:txBody>
            </p:sp>
          </p:grpSp>
          <p:grpSp>
            <p:nvGrpSpPr>
              <p:cNvPr id="47247" name="Group 151"/>
              <p:cNvGrpSpPr>
                <a:grpSpLocks/>
              </p:cNvGrpSpPr>
              <p:nvPr/>
            </p:nvGrpSpPr>
            <p:grpSpPr bwMode="auto">
              <a:xfrm>
                <a:off x="2983" y="3376"/>
                <a:ext cx="242" cy="87"/>
                <a:chOff x="2983" y="3376"/>
                <a:chExt cx="242" cy="87"/>
              </a:xfrm>
            </p:grpSpPr>
            <p:sp>
              <p:nvSpPr>
                <p:cNvPr id="47248" name="Freeform 152"/>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FF"/>
                </a:solidFill>
                <a:ln w="9525">
                  <a:noFill/>
                  <a:round/>
                  <a:headEnd/>
                  <a:tailEnd/>
                </a:ln>
              </p:spPr>
              <p:txBody>
                <a:bodyPr/>
                <a:lstStyle/>
                <a:p>
                  <a:endParaRPr lang="en-US"/>
                </a:p>
              </p:txBody>
            </p:sp>
            <p:sp>
              <p:nvSpPr>
                <p:cNvPr id="47249" name="Freeform 153"/>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FF"/>
                </a:solidFill>
                <a:ln w="9525">
                  <a:noFill/>
                  <a:round/>
                  <a:headEnd/>
                  <a:tailEnd/>
                </a:ln>
              </p:spPr>
              <p:txBody>
                <a:bodyPr/>
                <a:lstStyle/>
                <a:p>
                  <a:endParaRPr lang="en-US"/>
                </a:p>
              </p:txBody>
            </p:sp>
            <p:sp>
              <p:nvSpPr>
                <p:cNvPr id="47250" name="Freeform 154"/>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FF"/>
                </a:solidFill>
                <a:ln w="9525">
                  <a:noFill/>
                  <a:round/>
                  <a:headEnd/>
                  <a:tailEnd/>
                </a:ln>
              </p:spPr>
              <p:txBody>
                <a:bodyPr/>
                <a:lstStyle/>
                <a:p>
                  <a:endParaRPr lang="en-US"/>
                </a:p>
              </p:txBody>
            </p:sp>
            <p:sp>
              <p:nvSpPr>
                <p:cNvPr id="47251" name="Freeform 155"/>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FF"/>
                </a:solidFill>
                <a:ln w="9525">
                  <a:noFill/>
                  <a:round/>
                  <a:headEnd/>
                  <a:tailEnd/>
                </a:ln>
              </p:spPr>
              <p:txBody>
                <a:bodyPr/>
                <a:lstStyle/>
                <a:p>
                  <a:endParaRPr lang="en-US"/>
                </a:p>
              </p:txBody>
            </p:sp>
            <p:sp>
              <p:nvSpPr>
                <p:cNvPr id="47252" name="Freeform 156"/>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FF"/>
                </a:solidFill>
                <a:ln w="9525">
                  <a:noFill/>
                  <a:round/>
                  <a:headEnd/>
                  <a:tailEnd/>
                </a:ln>
              </p:spPr>
              <p:txBody>
                <a:bodyPr/>
                <a:lstStyle/>
                <a:p>
                  <a:endParaRPr lang="en-US"/>
                </a:p>
              </p:txBody>
            </p:sp>
            <p:sp>
              <p:nvSpPr>
                <p:cNvPr id="47253" name="Freeform 157"/>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FF"/>
                </a:solidFill>
                <a:ln w="9525">
                  <a:noFill/>
                  <a:round/>
                  <a:headEnd/>
                  <a:tailEnd/>
                </a:ln>
              </p:spPr>
              <p:txBody>
                <a:bodyPr/>
                <a:lstStyle/>
                <a:p>
                  <a:endParaRPr lang="en-US"/>
                </a:p>
              </p:txBody>
            </p:sp>
            <p:sp>
              <p:nvSpPr>
                <p:cNvPr id="47254" name="Freeform 158"/>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FF"/>
                </a:solidFill>
                <a:ln w="9525">
                  <a:noFill/>
                  <a:round/>
                  <a:headEnd/>
                  <a:tailEnd/>
                </a:ln>
              </p:spPr>
              <p:txBody>
                <a:bodyPr/>
                <a:lstStyle/>
                <a:p>
                  <a:endParaRPr lang="en-US"/>
                </a:p>
              </p:txBody>
            </p:sp>
            <p:sp>
              <p:nvSpPr>
                <p:cNvPr id="47255" name="Freeform 159"/>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FF"/>
                </a:solidFill>
                <a:ln w="9525">
                  <a:noFill/>
                  <a:round/>
                  <a:headEnd/>
                  <a:tailEnd/>
                </a:ln>
              </p:spPr>
              <p:txBody>
                <a:bodyPr/>
                <a:lstStyle/>
                <a:p>
                  <a:endParaRPr lang="en-US"/>
                </a:p>
              </p:txBody>
            </p:sp>
          </p:grpSp>
        </p:grpSp>
        <p:sp>
          <p:nvSpPr>
            <p:cNvPr id="47239" name="Line 160"/>
            <p:cNvSpPr>
              <a:spLocks noChangeShapeType="1"/>
            </p:cNvSpPr>
            <p:nvPr/>
          </p:nvSpPr>
          <p:spPr bwMode="auto">
            <a:xfrm>
              <a:off x="3851" y="737"/>
              <a:ext cx="1" cy="247"/>
            </a:xfrm>
            <a:prstGeom prst="line">
              <a:avLst/>
            </a:prstGeom>
            <a:noFill/>
            <a:ln w="3175">
              <a:solidFill>
                <a:srgbClr val="FFCC99"/>
              </a:solidFill>
              <a:round/>
              <a:headEnd/>
              <a:tailEnd/>
            </a:ln>
          </p:spPr>
          <p:txBody>
            <a:bodyPr/>
            <a:lstStyle/>
            <a:p>
              <a:endParaRPr lang="en-US"/>
            </a:p>
          </p:txBody>
        </p:sp>
        <p:sp>
          <p:nvSpPr>
            <p:cNvPr id="47240" name="Line 161"/>
            <p:cNvSpPr>
              <a:spLocks noChangeShapeType="1"/>
            </p:cNvSpPr>
            <p:nvPr/>
          </p:nvSpPr>
          <p:spPr bwMode="auto">
            <a:xfrm>
              <a:off x="4201" y="737"/>
              <a:ext cx="1" cy="247"/>
            </a:xfrm>
            <a:prstGeom prst="line">
              <a:avLst/>
            </a:prstGeom>
            <a:noFill/>
            <a:ln w="3175">
              <a:solidFill>
                <a:srgbClr val="FFCC99"/>
              </a:solidFill>
              <a:round/>
              <a:headEnd/>
              <a:tailEnd/>
            </a:ln>
          </p:spPr>
          <p:txBody>
            <a:bodyPr/>
            <a:lstStyle/>
            <a:p>
              <a:endParaRPr lang="en-US"/>
            </a:p>
          </p:txBody>
        </p:sp>
        <p:grpSp>
          <p:nvGrpSpPr>
            <p:cNvPr id="47241" name="Group 162"/>
            <p:cNvGrpSpPr>
              <a:grpSpLocks/>
            </p:cNvGrpSpPr>
            <p:nvPr/>
          </p:nvGrpSpPr>
          <p:grpSpPr bwMode="auto">
            <a:xfrm>
              <a:off x="3892" y="803"/>
              <a:ext cx="268" cy="211"/>
              <a:chOff x="2969" y="3483"/>
              <a:chExt cx="268" cy="211"/>
            </a:xfrm>
          </p:grpSpPr>
          <p:sp>
            <p:nvSpPr>
              <p:cNvPr id="47242" name="Freeform 163"/>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000000"/>
              </a:solidFill>
              <a:ln w="9525">
                <a:noFill/>
                <a:round/>
                <a:headEnd/>
                <a:tailEnd/>
              </a:ln>
            </p:spPr>
            <p:txBody>
              <a:bodyPr/>
              <a:lstStyle/>
              <a:p>
                <a:endParaRPr lang="en-US"/>
              </a:p>
            </p:txBody>
          </p:sp>
          <p:sp>
            <p:nvSpPr>
              <p:cNvPr id="47243" name="Freeform 164"/>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000000"/>
              </a:solidFill>
              <a:ln w="9525">
                <a:noFill/>
                <a:round/>
                <a:headEnd/>
                <a:tailEnd/>
              </a:ln>
            </p:spPr>
            <p:txBody>
              <a:bodyPr/>
              <a:lstStyle/>
              <a:p>
                <a:endParaRPr lang="en-US"/>
              </a:p>
            </p:txBody>
          </p:sp>
          <p:sp>
            <p:nvSpPr>
              <p:cNvPr id="47244" name="Freeform 165"/>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FF"/>
              </a:solidFill>
              <a:ln w="9525">
                <a:noFill/>
                <a:round/>
                <a:headEnd/>
                <a:tailEnd/>
              </a:ln>
            </p:spPr>
            <p:txBody>
              <a:bodyPr/>
              <a:lstStyle/>
              <a:p>
                <a:endParaRPr lang="en-US"/>
              </a:p>
            </p:txBody>
          </p:sp>
          <p:sp>
            <p:nvSpPr>
              <p:cNvPr id="47245" name="Freeform 166"/>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FF"/>
              </a:solidFill>
              <a:ln w="9525">
                <a:noFill/>
                <a:round/>
                <a:headEnd/>
                <a:tailEnd/>
              </a:ln>
            </p:spPr>
            <p:txBody>
              <a:bodyPr/>
              <a:lstStyle/>
              <a:p>
                <a:endParaRPr lang="en-US"/>
              </a:p>
            </p:txBody>
          </p:sp>
        </p:grpSp>
      </p:grpSp>
      <p:sp>
        <p:nvSpPr>
          <p:cNvPr id="47129" name="Text Box 169"/>
          <p:cNvSpPr txBox="1">
            <a:spLocks noChangeArrowheads="1"/>
          </p:cNvSpPr>
          <p:nvPr/>
        </p:nvSpPr>
        <p:spPr bwMode="auto">
          <a:xfrm>
            <a:off x="7021513" y="5410200"/>
            <a:ext cx="712787" cy="457200"/>
          </a:xfrm>
          <a:prstGeom prst="rect">
            <a:avLst/>
          </a:prstGeom>
          <a:noFill/>
          <a:ln w="9525">
            <a:noFill/>
            <a:miter lim="800000"/>
            <a:headEnd/>
            <a:tailEnd/>
          </a:ln>
        </p:spPr>
        <p:txBody>
          <a:bodyPr wrap="none">
            <a:spAutoFit/>
          </a:bodyPr>
          <a:lstStyle/>
          <a:p>
            <a:r>
              <a:rPr lang="en-US" sz="1200">
                <a:latin typeface="Arial Rounded MT Bold" pitchFamily="34" charset="0"/>
              </a:rPr>
              <a:t>Access</a:t>
            </a:r>
          </a:p>
          <a:p>
            <a:r>
              <a:rPr lang="en-US" sz="1200">
                <a:latin typeface="Arial Rounded MT Bold" pitchFamily="34" charset="0"/>
              </a:rPr>
              <a:t>Router</a:t>
            </a:r>
          </a:p>
        </p:txBody>
      </p:sp>
      <p:sp>
        <p:nvSpPr>
          <p:cNvPr id="160938" name="Cloud" descr="50%"/>
          <p:cNvSpPr>
            <a:spLocks noChangeAspect="1" noEditPoints="1" noChangeArrowheads="1"/>
          </p:cNvSpPr>
          <p:nvPr/>
        </p:nvSpPr>
        <p:spPr bwMode="auto">
          <a:xfrm>
            <a:off x="4419600" y="3962400"/>
            <a:ext cx="2133600" cy="14239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pattFill prst="pct50">
            <a:fgClr>
              <a:srgbClr val="C0C0C0">
                <a:alpha val="89999"/>
              </a:srgbClr>
            </a:fgClr>
            <a:bgClr>
              <a:srgbClr val="FFFFFF">
                <a:alpha val="89999"/>
              </a:srgbClr>
            </a:bgClr>
          </a:pattFill>
          <a:ln w="9525">
            <a:solidFill>
              <a:srgbClr val="000000"/>
            </a:solidFill>
            <a:miter lim="800000"/>
            <a:headEnd/>
            <a:tailEnd/>
          </a:ln>
          <a:effectLst>
            <a:outerShdw dist="107763" dir="2700000" algn="ctr" rotWithShape="0">
              <a:srgbClr val="808080"/>
            </a:outerShdw>
          </a:effectLst>
        </p:spPr>
        <p:txBody>
          <a:bodyPr/>
          <a:lstStyle/>
          <a:p>
            <a:pPr algn="l">
              <a:defRPr/>
            </a:pPr>
            <a:endParaRPr lang="en-US" sz="1000" b="0"/>
          </a:p>
        </p:txBody>
      </p:sp>
      <p:sp>
        <p:nvSpPr>
          <p:cNvPr id="47131" name="Oval 171"/>
          <p:cNvSpPr>
            <a:spLocks noChangeArrowheads="1"/>
          </p:cNvSpPr>
          <p:nvPr/>
        </p:nvSpPr>
        <p:spPr bwMode="auto">
          <a:xfrm>
            <a:off x="4572000" y="4191000"/>
            <a:ext cx="1752600" cy="1057275"/>
          </a:xfrm>
          <a:prstGeom prst="ellipse">
            <a:avLst/>
          </a:prstGeom>
          <a:noFill/>
          <a:ln w="38100">
            <a:solidFill>
              <a:schemeClr val="tx1"/>
            </a:solidFill>
            <a:round/>
            <a:headEnd/>
            <a:tailEnd/>
          </a:ln>
        </p:spPr>
        <p:txBody>
          <a:bodyPr wrap="none" anchor="ctr"/>
          <a:lstStyle/>
          <a:p>
            <a:endParaRPr lang="en-US"/>
          </a:p>
        </p:txBody>
      </p:sp>
      <p:pic>
        <p:nvPicPr>
          <p:cNvPr id="47132" name="Picture 172"/>
          <p:cNvPicPr>
            <a:picLocks noChangeAspect="1" noChangeArrowheads="1"/>
          </p:cNvPicPr>
          <p:nvPr/>
        </p:nvPicPr>
        <p:blipFill>
          <a:blip r:embed="rId7" cstate="print"/>
          <a:srcRect/>
          <a:stretch>
            <a:fillRect/>
          </a:stretch>
        </p:blipFill>
        <p:spPr bwMode="auto">
          <a:xfrm>
            <a:off x="5943600" y="3276600"/>
            <a:ext cx="2362200" cy="1465263"/>
          </a:xfrm>
          <a:prstGeom prst="rect">
            <a:avLst/>
          </a:prstGeom>
          <a:noFill/>
          <a:ln w="9525">
            <a:noFill/>
            <a:miter lim="800000"/>
            <a:headEnd/>
            <a:tailEnd/>
          </a:ln>
        </p:spPr>
      </p:pic>
      <p:sp>
        <p:nvSpPr>
          <p:cNvPr id="47133" name="Text Box 173"/>
          <p:cNvSpPr txBox="1">
            <a:spLocks noChangeArrowheads="1"/>
          </p:cNvSpPr>
          <p:nvPr/>
        </p:nvSpPr>
        <p:spPr bwMode="auto">
          <a:xfrm>
            <a:off x="6400800" y="3657600"/>
            <a:ext cx="1392238" cy="581025"/>
          </a:xfrm>
          <a:prstGeom prst="rect">
            <a:avLst/>
          </a:prstGeom>
          <a:noFill/>
          <a:ln w="9525">
            <a:noFill/>
            <a:miter lim="800000"/>
            <a:headEnd/>
            <a:tailEnd/>
          </a:ln>
        </p:spPr>
        <p:txBody>
          <a:bodyPr wrap="none">
            <a:spAutoFit/>
          </a:bodyPr>
          <a:lstStyle/>
          <a:p>
            <a:r>
              <a:rPr lang="en-US" sz="1600">
                <a:latin typeface="Arial Rounded MT Bold" pitchFamily="34" charset="0"/>
              </a:rPr>
              <a:t>Frame Relay</a:t>
            </a:r>
          </a:p>
          <a:p>
            <a:r>
              <a:rPr lang="en-US" sz="1600">
                <a:latin typeface="Arial Rounded MT Bold" pitchFamily="34" charset="0"/>
              </a:rPr>
              <a:t>Network</a:t>
            </a:r>
          </a:p>
        </p:txBody>
      </p:sp>
      <p:pic>
        <p:nvPicPr>
          <p:cNvPr id="47232" name="Picture 91"/>
          <p:cNvPicPr>
            <a:picLocks noChangeAspect="1" noChangeArrowheads="1"/>
          </p:cNvPicPr>
          <p:nvPr/>
        </p:nvPicPr>
        <p:blipFill>
          <a:blip r:embed="rId7" cstate="print"/>
          <a:srcRect/>
          <a:stretch>
            <a:fillRect/>
          </a:stretch>
        </p:blipFill>
        <p:spPr bwMode="auto">
          <a:xfrm>
            <a:off x="3124200" y="4724400"/>
            <a:ext cx="1676400" cy="1447800"/>
          </a:xfrm>
          <a:prstGeom prst="rect">
            <a:avLst/>
          </a:prstGeom>
          <a:noFill/>
          <a:ln w="9525">
            <a:noFill/>
            <a:miter lim="800000"/>
            <a:headEnd/>
            <a:tailEnd/>
          </a:ln>
        </p:spPr>
      </p:pic>
      <p:sp>
        <p:nvSpPr>
          <p:cNvPr id="47233" name="Text Box 93"/>
          <p:cNvSpPr txBox="1">
            <a:spLocks noChangeArrowheads="1"/>
          </p:cNvSpPr>
          <p:nvPr/>
        </p:nvSpPr>
        <p:spPr bwMode="auto">
          <a:xfrm>
            <a:off x="3288093" y="5191780"/>
            <a:ext cx="1371145" cy="523220"/>
          </a:xfrm>
          <a:prstGeom prst="rect">
            <a:avLst/>
          </a:prstGeom>
          <a:noFill/>
          <a:ln w="9525">
            <a:noFill/>
            <a:miter lim="800000"/>
            <a:headEnd/>
            <a:tailEnd/>
          </a:ln>
        </p:spPr>
        <p:txBody>
          <a:bodyPr wrap="square">
            <a:spAutoFit/>
          </a:bodyPr>
          <a:lstStyle/>
          <a:p>
            <a:r>
              <a:rPr lang="en-US" dirty="0" smtClean="0">
                <a:latin typeface="Arial Rounded MT Bold" pitchFamily="34" charset="0"/>
              </a:rPr>
              <a:t>ATM/Ethernet</a:t>
            </a:r>
            <a:endParaRPr lang="en-US" dirty="0">
              <a:latin typeface="Arial Rounded MT Bold" pitchFamily="34" charset="0"/>
            </a:endParaRPr>
          </a:p>
          <a:p>
            <a:r>
              <a:rPr lang="en-US" dirty="0">
                <a:latin typeface="Arial Rounded MT Bold" pitchFamily="34" charset="0"/>
              </a:rPr>
              <a:t>Network</a:t>
            </a:r>
          </a:p>
        </p:txBody>
      </p:sp>
      <p:grpSp>
        <p:nvGrpSpPr>
          <p:cNvPr id="47135" name="Group 175"/>
          <p:cNvGrpSpPr>
            <a:grpSpLocks/>
          </p:cNvGrpSpPr>
          <p:nvPr/>
        </p:nvGrpSpPr>
        <p:grpSpPr bwMode="auto">
          <a:xfrm>
            <a:off x="4495800" y="4800600"/>
            <a:ext cx="423863" cy="247650"/>
            <a:chOff x="2317" y="3060"/>
            <a:chExt cx="332" cy="195"/>
          </a:xfrm>
        </p:grpSpPr>
        <p:sp>
          <p:nvSpPr>
            <p:cNvPr id="47222" name="Rectangle 176"/>
            <p:cNvSpPr>
              <a:spLocks noChangeArrowheads="1"/>
            </p:cNvSpPr>
            <p:nvPr/>
          </p:nvSpPr>
          <p:spPr bwMode="auto">
            <a:xfrm>
              <a:off x="2317" y="3083"/>
              <a:ext cx="295" cy="172"/>
            </a:xfrm>
            <a:prstGeom prst="rect">
              <a:avLst/>
            </a:prstGeom>
            <a:solidFill>
              <a:srgbClr val="0096D5"/>
            </a:solidFill>
            <a:ln w="9525">
              <a:noFill/>
              <a:miter lim="800000"/>
              <a:headEnd/>
              <a:tailEnd/>
            </a:ln>
          </p:spPr>
          <p:txBody>
            <a:bodyPr/>
            <a:lstStyle/>
            <a:p>
              <a:endParaRPr lang="en-US"/>
            </a:p>
          </p:txBody>
        </p:sp>
        <p:sp>
          <p:nvSpPr>
            <p:cNvPr id="47223" name="Rectangle 177"/>
            <p:cNvSpPr>
              <a:spLocks noChangeArrowheads="1"/>
            </p:cNvSpPr>
            <p:nvPr/>
          </p:nvSpPr>
          <p:spPr bwMode="auto">
            <a:xfrm>
              <a:off x="2318" y="3084"/>
              <a:ext cx="293" cy="170"/>
            </a:xfrm>
            <a:prstGeom prst="rect">
              <a:avLst/>
            </a:prstGeom>
            <a:solidFill>
              <a:srgbClr val="FF0000"/>
            </a:solidFill>
            <a:ln w="3175">
              <a:solidFill>
                <a:srgbClr val="FF9999"/>
              </a:solidFill>
              <a:miter lim="800000"/>
              <a:headEnd/>
              <a:tailEnd/>
            </a:ln>
          </p:spPr>
          <p:txBody>
            <a:bodyPr/>
            <a:lstStyle/>
            <a:p>
              <a:endParaRPr lang="en-US"/>
            </a:p>
          </p:txBody>
        </p:sp>
        <p:sp>
          <p:nvSpPr>
            <p:cNvPr id="47224" name="Freeform 178"/>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00B4FF"/>
            </a:solidFill>
            <a:ln w="9525">
              <a:noFill/>
              <a:round/>
              <a:headEnd/>
              <a:tailEnd/>
            </a:ln>
          </p:spPr>
          <p:txBody>
            <a:bodyPr/>
            <a:lstStyle/>
            <a:p>
              <a:endParaRPr lang="en-US"/>
            </a:p>
          </p:txBody>
        </p:sp>
        <p:sp>
          <p:nvSpPr>
            <p:cNvPr id="47225" name="Freeform 179"/>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FF5050"/>
            </a:solidFill>
            <a:ln w="3175">
              <a:solidFill>
                <a:srgbClr val="FF9999"/>
              </a:solidFill>
              <a:round/>
              <a:headEnd/>
              <a:tailEnd/>
            </a:ln>
          </p:spPr>
          <p:txBody>
            <a:bodyPr/>
            <a:lstStyle/>
            <a:p>
              <a:endParaRPr lang="en-US"/>
            </a:p>
          </p:txBody>
        </p:sp>
        <p:sp>
          <p:nvSpPr>
            <p:cNvPr id="47226" name="Freeform 180"/>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005A80"/>
            </a:solidFill>
            <a:ln w="9525">
              <a:noFill/>
              <a:round/>
              <a:headEnd/>
              <a:tailEnd/>
            </a:ln>
          </p:spPr>
          <p:txBody>
            <a:bodyPr/>
            <a:lstStyle/>
            <a:p>
              <a:endParaRPr lang="en-US"/>
            </a:p>
          </p:txBody>
        </p:sp>
        <p:sp>
          <p:nvSpPr>
            <p:cNvPr id="47227" name="Freeform 181"/>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A50021"/>
            </a:solidFill>
            <a:ln w="3175">
              <a:solidFill>
                <a:srgbClr val="FF9999"/>
              </a:solidFill>
              <a:round/>
              <a:headEnd/>
              <a:tailEnd/>
            </a:ln>
          </p:spPr>
          <p:txBody>
            <a:bodyPr/>
            <a:lstStyle/>
            <a:p>
              <a:endParaRPr lang="en-US"/>
            </a:p>
          </p:txBody>
        </p:sp>
        <p:sp>
          <p:nvSpPr>
            <p:cNvPr id="47228" name="Freeform 182"/>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29" name="Freeform 183"/>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30" name="Freeform 184"/>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sp>
          <p:nvSpPr>
            <p:cNvPr id="47231" name="Freeform 185"/>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grpSp>
      <p:grpSp>
        <p:nvGrpSpPr>
          <p:cNvPr id="47136" name="Group 186"/>
          <p:cNvGrpSpPr>
            <a:grpSpLocks/>
          </p:cNvGrpSpPr>
          <p:nvPr/>
        </p:nvGrpSpPr>
        <p:grpSpPr bwMode="auto">
          <a:xfrm>
            <a:off x="4267200" y="4267200"/>
            <a:ext cx="423863" cy="247650"/>
            <a:chOff x="2317" y="3060"/>
            <a:chExt cx="332" cy="195"/>
          </a:xfrm>
        </p:grpSpPr>
        <p:sp>
          <p:nvSpPr>
            <p:cNvPr id="47212" name="Rectangle 187"/>
            <p:cNvSpPr>
              <a:spLocks noChangeArrowheads="1"/>
            </p:cNvSpPr>
            <p:nvPr/>
          </p:nvSpPr>
          <p:spPr bwMode="auto">
            <a:xfrm>
              <a:off x="2317" y="3083"/>
              <a:ext cx="295" cy="172"/>
            </a:xfrm>
            <a:prstGeom prst="rect">
              <a:avLst/>
            </a:prstGeom>
            <a:solidFill>
              <a:srgbClr val="0096D5"/>
            </a:solidFill>
            <a:ln w="9525">
              <a:noFill/>
              <a:miter lim="800000"/>
              <a:headEnd/>
              <a:tailEnd/>
            </a:ln>
          </p:spPr>
          <p:txBody>
            <a:bodyPr/>
            <a:lstStyle/>
            <a:p>
              <a:endParaRPr lang="en-US"/>
            </a:p>
          </p:txBody>
        </p:sp>
        <p:sp>
          <p:nvSpPr>
            <p:cNvPr id="47213" name="Rectangle 188"/>
            <p:cNvSpPr>
              <a:spLocks noChangeArrowheads="1"/>
            </p:cNvSpPr>
            <p:nvPr/>
          </p:nvSpPr>
          <p:spPr bwMode="auto">
            <a:xfrm>
              <a:off x="2318" y="3084"/>
              <a:ext cx="293" cy="170"/>
            </a:xfrm>
            <a:prstGeom prst="rect">
              <a:avLst/>
            </a:prstGeom>
            <a:solidFill>
              <a:srgbClr val="FF0000"/>
            </a:solidFill>
            <a:ln w="3175">
              <a:solidFill>
                <a:srgbClr val="FF9999"/>
              </a:solidFill>
              <a:miter lim="800000"/>
              <a:headEnd/>
              <a:tailEnd/>
            </a:ln>
          </p:spPr>
          <p:txBody>
            <a:bodyPr/>
            <a:lstStyle/>
            <a:p>
              <a:endParaRPr lang="en-US"/>
            </a:p>
          </p:txBody>
        </p:sp>
        <p:sp>
          <p:nvSpPr>
            <p:cNvPr id="47214" name="Freeform 189"/>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00B4FF"/>
            </a:solidFill>
            <a:ln w="9525">
              <a:noFill/>
              <a:round/>
              <a:headEnd/>
              <a:tailEnd/>
            </a:ln>
          </p:spPr>
          <p:txBody>
            <a:bodyPr/>
            <a:lstStyle/>
            <a:p>
              <a:endParaRPr lang="en-US"/>
            </a:p>
          </p:txBody>
        </p:sp>
        <p:sp>
          <p:nvSpPr>
            <p:cNvPr id="47215" name="Freeform 190"/>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FF5050"/>
            </a:solidFill>
            <a:ln w="3175">
              <a:solidFill>
                <a:srgbClr val="FF9999"/>
              </a:solidFill>
              <a:round/>
              <a:headEnd/>
              <a:tailEnd/>
            </a:ln>
          </p:spPr>
          <p:txBody>
            <a:bodyPr/>
            <a:lstStyle/>
            <a:p>
              <a:endParaRPr lang="en-US"/>
            </a:p>
          </p:txBody>
        </p:sp>
        <p:sp>
          <p:nvSpPr>
            <p:cNvPr id="47216" name="Freeform 191"/>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005A80"/>
            </a:solidFill>
            <a:ln w="9525">
              <a:noFill/>
              <a:round/>
              <a:headEnd/>
              <a:tailEnd/>
            </a:ln>
          </p:spPr>
          <p:txBody>
            <a:bodyPr/>
            <a:lstStyle/>
            <a:p>
              <a:endParaRPr lang="en-US"/>
            </a:p>
          </p:txBody>
        </p:sp>
        <p:sp>
          <p:nvSpPr>
            <p:cNvPr id="47217" name="Freeform 192"/>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A50021"/>
            </a:solidFill>
            <a:ln w="3175">
              <a:solidFill>
                <a:srgbClr val="FF9999"/>
              </a:solidFill>
              <a:round/>
              <a:headEnd/>
              <a:tailEnd/>
            </a:ln>
          </p:spPr>
          <p:txBody>
            <a:bodyPr/>
            <a:lstStyle/>
            <a:p>
              <a:endParaRPr lang="en-US"/>
            </a:p>
          </p:txBody>
        </p:sp>
        <p:sp>
          <p:nvSpPr>
            <p:cNvPr id="47218" name="Freeform 193"/>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19" name="Freeform 194"/>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20" name="Freeform 195"/>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sp>
          <p:nvSpPr>
            <p:cNvPr id="47221" name="Freeform 196"/>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grpSp>
      <p:grpSp>
        <p:nvGrpSpPr>
          <p:cNvPr id="47137" name="Group 197"/>
          <p:cNvGrpSpPr>
            <a:grpSpLocks/>
          </p:cNvGrpSpPr>
          <p:nvPr/>
        </p:nvGrpSpPr>
        <p:grpSpPr bwMode="auto">
          <a:xfrm>
            <a:off x="6019800" y="4191000"/>
            <a:ext cx="423863" cy="247650"/>
            <a:chOff x="2317" y="3060"/>
            <a:chExt cx="332" cy="195"/>
          </a:xfrm>
        </p:grpSpPr>
        <p:sp>
          <p:nvSpPr>
            <p:cNvPr id="47202" name="Rectangle 198"/>
            <p:cNvSpPr>
              <a:spLocks noChangeArrowheads="1"/>
            </p:cNvSpPr>
            <p:nvPr/>
          </p:nvSpPr>
          <p:spPr bwMode="auto">
            <a:xfrm>
              <a:off x="2317" y="3083"/>
              <a:ext cx="295" cy="172"/>
            </a:xfrm>
            <a:prstGeom prst="rect">
              <a:avLst/>
            </a:prstGeom>
            <a:solidFill>
              <a:srgbClr val="0096D5"/>
            </a:solidFill>
            <a:ln w="9525">
              <a:noFill/>
              <a:miter lim="800000"/>
              <a:headEnd/>
              <a:tailEnd/>
            </a:ln>
          </p:spPr>
          <p:txBody>
            <a:bodyPr/>
            <a:lstStyle/>
            <a:p>
              <a:endParaRPr lang="en-US"/>
            </a:p>
          </p:txBody>
        </p:sp>
        <p:sp>
          <p:nvSpPr>
            <p:cNvPr id="47203" name="Rectangle 199"/>
            <p:cNvSpPr>
              <a:spLocks noChangeArrowheads="1"/>
            </p:cNvSpPr>
            <p:nvPr/>
          </p:nvSpPr>
          <p:spPr bwMode="auto">
            <a:xfrm>
              <a:off x="2318" y="3084"/>
              <a:ext cx="293" cy="170"/>
            </a:xfrm>
            <a:prstGeom prst="rect">
              <a:avLst/>
            </a:prstGeom>
            <a:solidFill>
              <a:srgbClr val="FF0000"/>
            </a:solidFill>
            <a:ln w="3175">
              <a:solidFill>
                <a:srgbClr val="FF9999"/>
              </a:solidFill>
              <a:miter lim="800000"/>
              <a:headEnd/>
              <a:tailEnd/>
            </a:ln>
          </p:spPr>
          <p:txBody>
            <a:bodyPr/>
            <a:lstStyle/>
            <a:p>
              <a:endParaRPr lang="en-US"/>
            </a:p>
          </p:txBody>
        </p:sp>
        <p:sp>
          <p:nvSpPr>
            <p:cNvPr id="47204" name="Freeform 200"/>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00B4FF"/>
            </a:solidFill>
            <a:ln w="9525">
              <a:noFill/>
              <a:round/>
              <a:headEnd/>
              <a:tailEnd/>
            </a:ln>
          </p:spPr>
          <p:txBody>
            <a:bodyPr/>
            <a:lstStyle/>
            <a:p>
              <a:endParaRPr lang="en-US"/>
            </a:p>
          </p:txBody>
        </p:sp>
        <p:sp>
          <p:nvSpPr>
            <p:cNvPr id="47205" name="Freeform 201"/>
            <p:cNvSpPr>
              <a:spLocks/>
            </p:cNvSpPr>
            <p:nvPr/>
          </p:nvSpPr>
          <p:spPr bwMode="auto">
            <a:xfrm>
              <a:off x="2317" y="3060"/>
              <a:ext cx="332" cy="23"/>
            </a:xfrm>
            <a:custGeom>
              <a:avLst/>
              <a:gdLst>
                <a:gd name="T0" fmla="*/ 0 w 332"/>
                <a:gd name="T1" fmla="*/ 23 h 23"/>
                <a:gd name="T2" fmla="*/ 38 w 332"/>
                <a:gd name="T3" fmla="*/ 0 h 23"/>
                <a:gd name="T4" fmla="*/ 332 w 332"/>
                <a:gd name="T5" fmla="*/ 0 h 23"/>
                <a:gd name="T6" fmla="*/ 295 w 332"/>
                <a:gd name="T7" fmla="*/ 23 h 23"/>
                <a:gd name="T8" fmla="*/ 0 w 332"/>
                <a:gd name="T9" fmla="*/ 23 h 23"/>
                <a:gd name="T10" fmla="*/ 0 60000 65536"/>
                <a:gd name="T11" fmla="*/ 0 60000 65536"/>
                <a:gd name="T12" fmla="*/ 0 60000 65536"/>
                <a:gd name="T13" fmla="*/ 0 60000 65536"/>
                <a:gd name="T14" fmla="*/ 0 60000 65536"/>
                <a:gd name="T15" fmla="*/ 0 w 332"/>
                <a:gd name="T16" fmla="*/ 0 h 23"/>
                <a:gd name="T17" fmla="*/ 332 w 332"/>
                <a:gd name="T18" fmla="*/ 23 h 23"/>
              </a:gdLst>
              <a:ahLst/>
              <a:cxnLst>
                <a:cxn ang="T10">
                  <a:pos x="T0" y="T1"/>
                </a:cxn>
                <a:cxn ang="T11">
                  <a:pos x="T2" y="T3"/>
                </a:cxn>
                <a:cxn ang="T12">
                  <a:pos x="T4" y="T5"/>
                </a:cxn>
                <a:cxn ang="T13">
                  <a:pos x="T6" y="T7"/>
                </a:cxn>
                <a:cxn ang="T14">
                  <a:pos x="T8" y="T9"/>
                </a:cxn>
              </a:cxnLst>
              <a:rect l="T15" t="T16" r="T17" b="T18"/>
              <a:pathLst>
                <a:path w="332" h="23">
                  <a:moveTo>
                    <a:pt x="0" y="23"/>
                  </a:moveTo>
                  <a:lnTo>
                    <a:pt x="38" y="0"/>
                  </a:lnTo>
                  <a:lnTo>
                    <a:pt x="332" y="0"/>
                  </a:lnTo>
                  <a:lnTo>
                    <a:pt x="295" y="23"/>
                  </a:lnTo>
                  <a:lnTo>
                    <a:pt x="0" y="23"/>
                  </a:lnTo>
                  <a:close/>
                </a:path>
              </a:pathLst>
            </a:custGeom>
            <a:solidFill>
              <a:srgbClr val="FF5050"/>
            </a:solidFill>
            <a:ln w="3175">
              <a:solidFill>
                <a:srgbClr val="FF9999"/>
              </a:solidFill>
              <a:round/>
              <a:headEnd/>
              <a:tailEnd/>
            </a:ln>
          </p:spPr>
          <p:txBody>
            <a:bodyPr/>
            <a:lstStyle/>
            <a:p>
              <a:endParaRPr lang="en-US"/>
            </a:p>
          </p:txBody>
        </p:sp>
        <p:sp>
          <p:nvSpPr>
            <p:cNvPr id="47206" name="Freeform 202"/>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005A80"/>
            </a:solidFill>
            <a:ln w="9525">
              <a:noFill/>
              <a:round/>
              <a:headEnd/>
              <a:tailEnd/>
            </a:ln>
          </p:spPr>
          <p:txBody>
            <a:bodyPr/>
            <a:lstStyle/>
            <a:p>
              <a:endParaRPr lang="en-US"/>
            </a:p>
          </p:txBody>
        </p:sp>
        <p:sp>
          <p:nvSpPr>
            <p:cNvPr id="47207" name="Freeform 203"/>
            <p:cNvSpPr>
              <a:spLocks/>
            </p:cNvSpPr>
            <p:nvPr/>
          </p:nvSpPr>
          <p:spPr bwMode="auto">
            <a:xfrm>
              <a:off x="2612" y="3060"/>
              <a:ext cx="37" cy="192"/>
            </a:xfrm>
            <a:custGeom>
              <a:avLst/>
              <a:gdLst>
                <a:gd name="T0" fmla="*/ 0 w 37"/>
                <a:gd name="T1" fmla="*/ 22 h 192"/>
                <a:gd name="T2" fmla="*/ 37 w 37"/>
                <a:gd name="T3" fmla="*/ 0 h 192"/>
                <a:gd name="T4" fmla="*/ 37 w 37"/>
                <a:gd name="T5" fmla="*/ 172 h 192"/>
                <a:gd name="T6" fmla="*/ 0 w 37"/>
                <a:gd name="T7" fmla="*/ 192 h 192"/>
                <a:gd name="T8" fmla="*/ 0 w 37"/>
                <a:gd name="T9" fmla="*/ 22 h 192"/>
                <a:gd name="T10" fmla="*/ 0 60000 65536"/>
                <a:gd name="T11" fmla="*/ 0 60000 65536"/>
                <a:gd name="T12" fmla="*/ 0 60000 65536"/>
                <a:gd name="T13" fmla="*/ 0 60000 65536"/>
                <a:gd name="T14" fmla="*/ 0 60000 65536"/>
                <a:gd name="T15" fmla="*/ 0 w 37"/>
                <a:gd name="T16" fmla="*/ 0 h 192"/>
                <a:gd name="T17" fmla="*/ 37 w 37"/>
                <a:gd name="T18" fmla="*/ 192 h 192"/>
              </a:gdLst>
              <a:ahLst/>
              <a:cxnLst>
                <a:cxn ang="T10">
                  <a:pos x="T0" y="T1"/>
                </a:cxn>
                <a:cxn ang="T11">
                  <a:pos x="T2" y="T3"/>
                </a:cxn>
                <a:cxn ang="T12">
                  <a:pos x="T4" y="T5"/>
                </a:cxn>
                <a:cxn ang="T13">
                  <a:pos x="T6" y="T7"/>
                </a:cxn>
                <a:cxn ang="T14">
                  <a:pos x="T8" y="T9"/>
                </a:cxn>
              </a:cxnLst>
              <a:rect l="T15" t="T16" r="T17" b="T18"/>
              <a:pathLst>
                <a:path w="37" h="192">
                  <a:moveTo>
                    <a:pt x="0" y="22"/>
                  </a:moveTo>
                  <a:lnTo>
                    <a:pt x="37" y="0"/>
                  </a:lnTo>
                  <a:lnTo>
                    <a:pt x="37" y="172"/>
                  </a:lnTo>
                  <a:lnTo>
                    <a:pt x="0" y="192"/>
                  </a:lnTo>
                  <a:lnTo>
                    <a:pt x="0" y="22"/>
                  </a:lnTo>
                  <a:close/>
                </a:path>
              </a:pathLst>
            </a:custGeom>
            <a:solidFill>
              <a:srgbClr val="A50021"/>
            </a:solidFill>
            <a:ln w="3175">
              <a:solidFill>
                <a:srgbClr val="FF9999"/>
              </a:solidFill>
              <a:round/>
              <a:headEnd/>
              <a:tailEnd/>
            </a:ln>
          </p:spPr>
          <p:txBody>
            <a:bodyPr/>
            <a:lstStyle/>
            <a:p>
              <a:endParaRPr lang="en-US"/>
            </a:p>
          </p:txBody>
        </p:sp>
        <p:sp>
          <p:nvSpPr>
            <p:cNvPr id="47208" name="Freeform 204"/>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09" name="Freeform 205"/>
            <p:cNvSpPr>
              <a:spLocks/>
            </p:cNvSpPr>
            <p:nvPr/>
          </p:nvSpPr>
          <p:spPr bwMode="auto">
            <a:xfrm>
              <a:off x="2339" y="3098"/>
              <a:ext cx="257" cy="144"/>
            </a:xfrm>
            <a:custGeom>
              <a:avLst/>
              <a:gdLst>
                <a:gd name="T0" fmla="*/ 38 w 257"/>
                <a:gd name="T1" fmla="*/ 0 h 144"/>
                <a:gd name="T2" fmla="*/ 38 w 257"/>
                <a:gd name="T3" fmla="*/ 18 h 144"/>
                <a:gd name="T4" fmla="*/ 97 w 257"/>
                <a:gd name="T5" fmla="*/ 18 h 144"/>
                <a:gd name="T6" fmla="*/ 129 w 257"/>
                <a:gd name="T7" fmla="*/ 57 h 144"/>
                <a:gd name="T8" fmla="*/ 160 w 257"/>
                <a:gd name="T9" fmla="*/ 18 h 144"/>
                <a:gd name="T10" fmla="*/ 217 w 257"/>
                <a:gd name="T11" fmla="*/ 18 h 144"/>
                <a:gd name="T12" fmla="*/ 217 w 257"/>
                <a:gd name="T13" fmla="*/ 0 h 144"/>
                <a:gd name="T14" fmla="*/ 257 w 257"/>
                <a:gd name="T15" fmla="*/ 21 h 144"/>
                <a:gd name="T16" fmla="*/ 217 w 257"/>
                <a:gd name="T17" fmla="*/ 44 h 144"/>
                <a:gd name="T18" fmla="*/ 217 w 257"/>
                <a:gd name="T19" fmla="*/ 27 h 144"/>
                <a:gd name="T20" fmla="*/ 176 w 257"/>
                <a:gd name="T21" fmla="*/ 27 h 144"/>
                <a:gd name="T22" fmla="*/ 140 w 257"/>
                <a:gd name="T23" fmla="*/ 71 h 144"/>
                <a:gd name="T24" fmla="*/ 176 w 257"/>
                <a:gd name="T25" fmla="*/ 117 h 144"/>
                <a:gd name="T26" fmla="*/ 217 w 257"/>
                <a:gd name="T27" fmla="*/ 117 h 144"/>
                <a:gd name="T28" fmla="*/ 217 w 257"/>
                <a:gd name="T29" fmla="*/ 100 h 144"/>
                <a:gd name="T30" fmla="*/ 257 w 257"/>
                <a:gd name="T31" fmla="*/ 123 h 144"/>
                <a:gd name="T32" fmla="*/ 217 w 257"/>
                <a:gd name="T33" fmla="*/ 144 h 144"/>
                <a:gd name="T34" fmla="*/ 217 w 257"/>
                <a:gd name="T35" fmla="*/ 130 h 144"/>
                <a:gd name="T36" fmla="*/ 160 w 257"/>
                <a:gd name="T37" fmla="*/ 130 h 144"/>
                <a:gd name="T38" fmla="*/ 129 w 257"/>
                <a:gd name="T39" fmla="*/ 89 h 144"/>
                <a:gd name="T40" fmla="*/ 97 w 257"/>
                <a:gd name="T41" fmla="*/ 130 h 144"/>
                <a:gd name="T42" fmla="*/ 38 w 257"/>
                <a:gd name="T43" fmla="*/ 130 h 144"/>
                <a:gd name="T44" fmla="*/ 38 w 257"/>
                <a:gd name="T45" fmla="*/ 144 h 144"/>
                <a:gd name="T46" fmla="*/ 0 w 257"/>
                <a:gd name="T47" fmla="*/ 123 h 144"/>
                <a:gd name="T48" fmla="*/ 38 w 257"/>
                <a:gd name="T49" fmla="*/ 100 h 144"/>
                <a:gd name="T50" fmla="*/ 38 w 257"/>
                <a:gd name="T51" fmla="*/ 117 h 144"/>
                <a:gd name="T52" fmla="*/ 77 w 257"/>
                <a:gd name="T53" fmla="*/ 117 h 144"/>
                <a:gd name="T54" fmla="*/ 115 w 257"/>
                <a:gd name="T55" fmla="*/ 71 h 144"/>
                <a:gd name="T56" fmla="*/ 77 w 257"/>
                <a:gd name="T57" fmla="*/ 27 h 144"/>
                <a:gd name="T58" fmla="*/ 38 w 257"/>
                <a:gd name="T59" fmla="*/ 27 h 144"/>
                <a:gd name="T60" fmla="*/ 38 w 257"/>
                <a:gd name="T61" fmla="*/ 44 h 144"/>
                <a:gd name="T62" fmla="*/ 0 w 257"/>
                <a:gd name="T63" fmla="*/ 21 h 144"/>
                <a:gd name="T64" fmla="*/ 38 w 257"/>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4"/>
                <a:gd name="T101" fmla="*/ 257 w 257"/>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4">
                  <a:moveTo>
                    <a:pt x="38" y="0"/>
                  </a:moveTo>
                  <a:lnTo>
                    <a:pt x="38" y="18"/>
                  </a:lnTo>
                  <a:lnTo>
                    <a:pt x="97" y="18"/>
                  </a:lnTo>
                  <a:lnTo>
                    <a:pt x="129" y="57"/>
                  </a:lnTo>
                  <a:lnTo>
                    <a:pt x="160" y="18"/>
                  </a:lnTo>
                  <a:lnTo>
                    <a:pt x="217" y="18"/>
                  </a:lnTo>
                  <a:lnTo>
                    <a:pt x="217" y="0"/>
                  </a:lnTo>
                  <a:lnTo>
                    <a:pt x="257" y="21"/>
                  </a:lnTo>
                  <a:lnTo>
                    <a:pt x="217" y="44"/>
                  </a:lnTo>
                  <a:lnTo>
                    <a:pt x="217" y="27"/>
                  </a:lnTo>
                  <a:lnTo>
                    <a:pt x="176" y="27"/>
                  </a:lnTo>
                  <a:lnTo>
                    <a:pt x="140" y="71"/>
                  </a:lnTo>
                  <a:lnTo>
                    <a:pt x="176" y="117"/>
                  </a:lnTo>
                  <a:lnTo>
                    <a:pt x="217" y="117"/>
                  </a:lnTo>
                  <a:lnTo>
                    <a:pt x="217" y="100"/>
                  </a:lnTo>
                  <a:lnTo>
                    <a:pt x="257" y="123"/>
                  </a:lnTo>
                  <a:lnTo>
                    <a:pt x="217" y="144"/>
                  </a:lnTo>
                  <a:lnTo>
                    <a:pt x="217" y="130"/>
                  </a:lnTo>
                  <a:lnTo>
                    <a:pt x="160" y="130"/>
                  </a:lnTo>
                  <a:lnTo>
                    <a:pt x="129" y="89"/>
                  </a:lnTo>
                  <a:lnTo>
                    <a:pt x="97" y="130"/>
                  </a:lnTo>
                  <a:lnTo>
                    <a:pt x="38" y="130"/>
                  </a:lnTo>
                  <a:lnTo>
                    <a:pt x="38" y="144"/>
                  </a:lnTo>
                  <a:lnTo>
                    <a:pt x="0" y="123"/>
                  </a:lnTo>
                  <a:lnTo>
                    <a:pt x="38" y="100"/>
                  </a:lnTo>
                  <a:lnTo>
                    <a:pt x="38" y="117"/>
                  </a:lnTo>
                  <a:lnTo>
                    <a:pt x="77" y="117"/>
                  </a:lnTo>
                  <a:lnTo>
                    <a:pt x="115" y="71"/>
                  </a:lnTo>
                  <a:lnTo>
                    <a:pt x="77" y="27"/>
                  </a:lnTo>
                  <a:lnTo>
                    <a:pt x="38" y="27"/>
                  </a:lnTo>
                  <a:lnTo>
                    <a:pt x="38" y="44"/>
                  </a:lnTo>
                  <a:lnTo>
                    <a:pt x="0" y="21"/>
                  </a:lnTo>
                  <a:lnTo>
                    <a:pt x="38" y="0"/>
                  </a:lnTo>
                  <a:close/>
                </a:path>
              </a:pathLst>
            </a:custGeom>
            <a:solidFill>
              <a:srgbClr val="000000"/>
            </a:solidFill>
            <a:ln w="9525">
              <a:noFill/>
              <a:round/>
              <a:headEnd/>
              <a:tailEnd/>
            </a:ln>
          </p:spPr>
          <p:txBody>
            <a:bodyPr/>
            <a:lstStyle/>
            <a:p>
              <a:endParaRPr lang="en-US"/>
            </a:p>
          </p:txBody>
        </p:sp>
        <p:sp>
          <p:nvSpPr>
            <p:cNvPr id="47210" name="Freeform 206"/>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sp>
          <p:nvSpPr>
            <p:cNvPr id="47211" name="Freeform 207"/>
            <p:cNvSpPr>
              <a:spLocks/>
            </p:cNvSpPr>
            <p:nvPr/>
          </p:nvSpPr>
          <p:spPr bwMode="auto">
            <a:xfrm>
              <a:off x="2343" y="3099"/>
              <a:ext cx="255" cy="146"/>
            </a:xfrm>
            <a:custGeom>
              <a:avLst/>
              <a:gdLst>
                <a:gd name="T0" fmla="*/ 38 w 255"/>
                <a:gd name="T1" fmla="*/ 0 h 146"/>
                <a:gd name="T2" fmla="*/ 38 w 255"/>
                <a:gd name="T3" fmla="*/ 17 h 146"/>
                <a:gd name="T4" fmla="*/ 95 w 255"/>
                <a:gd name="T5" fmla="*/ 17 h 146"/>
                <a:gd name="T6" fmla="*/ 128 w 255"/>
                <a:gd name="T7" fmla="*/ 57 h 146"/>
                <a:gd name="T8" fmla="*/ 158 w 255"/>
                <a:gd name="T9" fmla="*/ 17 h 146"/>
                <a:gd name="T10" fmla="*/ 217 w 255"/>
                <a:gd name="T11" fmla="*/ 17 h 146"/>
                <a:gd name="T12" fmla="*/ 217 w 255"/>
                <a:gd name="T13" fmla="*/ 0 h 146"/>
                <a:gd name="T14" fmla="*/ 255 w 255"/>
                <a:gd name="T15" fmla="*/ 21 h 146"/>
                <a:gd name="T16" fmla="*/ 217 w 255"/>
                <a:gd name="T17" fmla="*/ 44 h 146"/>
                <a:gd name="T18" fmla="*/ 217 w 255"/>
                <a:gd name="T19" fmla="*/ 28 h 146"/>
                <a:gd name="T20" fmla="*/ 176 w 255"/>
                <a:gd name="T21" fmla="*/ 28 h 146"/>
                <a:gd name="T22" fmla="*/ 140 w 255"/>
                <a:gd name="T23" fmla="*/ 73 h 146"/>
                <a:gd name="T24" fmla="*/ 176 w 255"/>
                <a:gd name="T25" fmla="*/ 117 h 146"/>
                <a:gd name="T26" fmla="*/ 217 w 255"/>
                <a:gd name="T27" fmla="*/ 117 h 146"/>
                <a:gd name="T28" fmla="*/ 217 w 255"/>
                <a:gd name="T29" fmla="*/ 101 h 146"/>
                <a:gd name="T30" fmla="*/ 255 w 255"/>
                <a:gd name="T31" fmla="*/ 124 h 146"/>
                <a:gd name="T32" fmla="*/ 217 w 255"/>
                <a:gd name="T33" fmla="*/ 146 h 146"/>
                <a:gd name="T34" fmla="*/ 217 w 255"/>
                <a:gd name="T35" fmla="*/ 130 h 146"/>
                <a:gd name="T36" fmla="*/ 158 w 255"/>
                <a:gd name="T37" fmla="*/ 130 h 146"/>
                <a:gd name="T38" fmla="*/ 128 w 255"/>
                <a:gd name="T39" fmla="*/ 90 h 146"/>
                <a:gd name="T40" fmla="*/ 95 w 255"/>
                <a:gd name="T41" fmla="*/ 130 h 146"/>
                <a:gd name="T42" fmla="*/ 38 w 255"/>
                <a:gd name="T43" fmla="*/ 130 h 146"/>
                <a:gd name="T44" fmla="*/ 38 w 255"/>
                <a:gd name="T45" fmla="*/ 146 h 146"/>
                <a:gd name="T46" fmla="*/ 0 w 255"/>
                <a:gd name="T47" fmla="*/ 124 h 146"/>
                <a:gd name="T48" fmla="*/ 38 w 255"/>
                <a:gd name="T49" fmla="*/ 101 h 146"/>
                <a:gd name="T50" fmla="*/ 38 w 255"/>
                <a:gd name="T51" fmla="*/ 117 h 146"/>
                <a:gd name="T52" fmla="*/ 77 w 255"/>
                <a:gd name="T53" fmla="*/ 117 h 146"/>
                <a:gd name="T54" fmla="*/ 115 w 255"/>
                <a:gd name="T55" fmla="*/ 73 h 146"/>
                <a:gd name="T56" fmla="*/ 77 w 255"/>
                <a:gd name="T57" fmla="*/ 28 h 146"/>
                <a:gd name="T58" fmla="*/ 38 w 255"/>
                <a:gd name="T59" fmla="*/ 28 h 146"/>
                <a:gd name="T60" fmla="*/ 38 w 255"/>
                <a:gd name="T61" fmla="*/ 44 h 146"/>
                <a:gd name="T62" fmla="*/ 0 w 255"/>
                <a:gd name="T63" fmla="*/ 21 h 146"/>
                <a:gd name="T64" fmla="*/ 38 w 255"/>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46"/>
                <a:gd name="T101" fmla="*/ 255 w 25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46">
                  <a:moveTo>
                    <a:pt x="38" y="0"/>
                  </a:moveTo>
                  <a:lnTo>
                    <a:pt x="38" y="17"/>
                  </a:lnTo>
                  <a:lnTo>
                    <a:pt x="95" y="17"/>
                  </a:lnTo>
                  <a:lnTo>
                    <a:pt x="128" y="57"/>
                  </a:lnTo>
                  <a:lnTo>
                    <a:pt x="158" y="17"/>
                  </a:lnTo>
                  <a:lnTo>
                    <a:pt x="217" y="17"/>
                  </a:lnTo>
                  <a:lnTo>
                    <a:pt x="217" y="0"/>
                  </a:lnTo>
                  <a:lnTo>
                    <a:pt x="255" y="21"/>
                  </a:lnTo>
                  <a:lnTo>
                    <a:pt x="217" y="44"/>
                  </a:lnTo>
                  <a:lnTo>
                    <a:pt x="217" y="28"/>
                  </a:lnTo>
                  <a:lnTo>
                    <a:pt x="176" y="28"/>
                  </a:lnTo>
                  <a:lnTo>
                    <a:pt x="140" y="73"/>
                  </a:lnTo>
                  <a:lnTo>
                    <a:pt x="176" y="117"/>
                  </a:lnTo>
                  <a:lnTo>
                    <a:pt x="217" y="117"/>
                  </a:lnTo>
                  <a:lnTo>
                    <a:pt x="217" y="101"/>
                  </a:lnTo>
                  <a:lnTo>
                    <a:pt x="255" y="124"/>
                  </a:lnTo>
                  <a:lnTo>
                    <a:pt x="217" y="146"/>
                  </a:lnTo>
                  <a:lnTo>
                    <a:pt x="217" y="130"/>
                  </a:lnTo>
                  <a:lnTo>
                    <a:pt x="158" y="130"/>
                  </a:lnTo>
                  <a:lnTo>
                    <a:pt x="128" y="90"/>
                  </a:lnTo>
                  <a:lnTo>
                    <a:pt x="95" y="130"/>
                  </a:lnTo>
                  <a:lnTo>
                    <a:pt x="38" y="130"/>
                  </a:lnTo>
                  <a:lnTo>
                    <a:pt x="38" y="146"/>
                  </a:lnTo>
                  <a:lnTo>
                    <a:pt x="0" y="124"/>
                  </a:lnTo>
                  <a:lnTo>
                    <a:pt x="38" y="101"/>
                  </a:lnTo>
                  <a:lnTo>
                    <a:pt x="38" y="117"/>
                  </a:lnTo>
                  <a:lnTo>
                    <a:pt x="77" y="117"/>
                  </a:lnTo>
                  <a:lnTo>
                    <a:pt x="115" y="73"/>
                  </a:lnTo>
                  <a:lnTo>
                    <a:pt x="77" y="28"/>
                  </a:lnTo>
                  <a:lnTo>
                    <a:pt x="38" y="28"/>
                  </a:lnTo>
                  <a:lnTo>
                    <a:pt x="38" y="44"/>
                  </a:lnTo>
                  <a:lnTo>
                    <a:pt x="0" y="21"/>
                  </a:lnTo>
                  <a:lnTo>
                    <a:pt x="38" y="0"/>
                  </a:lnTo>
                  <a:close/>
                </a:path>
              </a:pathLst>
            </a:custGeom>
            <a:solidFill>
              <a:srgbClr val="FFFFFF"/>
            </a:solidFill>
            <a:ln w="9525">
              <a:noFill/>
              <a:round/>
              <a:headEnd/>
              <a:tailEnd/>
            </a:ln>
          </p:spPr>
          <p:txBody>
            <a:bodyPr/>
            <a:lstStyle/>
            <a:p>
              <a:endParaRPr lang="en-US"/>
            </a:p>
          </p:txBody>
        </p:sp>
      </p:grpSp>
      <p:grpSp>
        <p:nvGrpSpPr>
          <p:cNvPr id="47138" name="Group 208"/>
          <p:cNvGrpSpPr>
            <a:grpSpLocks/>
          </p:cNvGrpSpPr>
          <p:nvPr/>
        </p:nvGrpSpPr>
        <p:grpSpPr bwMode="auto">
          <a:xfrm>
            <a:off x="3200400" y="4800600"/>
            <a:ext cx="457200" cy="420688"/>
            <a:chOff x="2928" y="3361"/>
            <a:chExt cx="351" cy="361"/>
          </a:xfrm>
        </p:grpSpPr>
        <p:sp>
          <p:nvSpPr>
            <p:cNvPr id="47172" name="Oval 209"/>
            <p:cNvSpPr>
              <a:spLocks noChangeArrowheads="1"/>
            </p:cNvSpPr>
            <p:nvPr/>
          </p:nvSpPr>
          <p:spPr bwMode="auto">
            <a:xfrm>
              <a:off x="2929" y="3607"/>
              <a:ext cx="350" cy="115"/>
            </a:xfrm>
            <a:prstGeom prst="ellipse">
              <a:avLst/>
            </a:prstGeom>
            <a:solidFill>
              <a:srgbClr val="990099"/>
            </a:solidFill>
            <a:ln w="3175">
              <a:solidFill>
                <a:schemeClr val="bg2"/>
              </a:solidFill>
              <a:round/>
              <a:headEnd/>
              <a:tailEnd/>
            </a:ln>
          </p:spPr>
          <p:txBody>
            <a:bodyPr/>
            <a:lstStyle/>
            <a:p>
              <a:endParaRPr lang="en-US"/>
            </a:p>
          </p:txBody>
        </p:sp>
        <p:sp>
          <p:nvSpPr>
            <p:cNvPr id="47173" name="Rectangle 210"/>
            <p:cNvSpPr>
              <a:spLocks noChangeArrowheads="1"/>
            </p:cNvSpPr>
            <p:nvPr/>
          </p:nvSpPr>
          <p:spPr bwMode="auto">
            <a:xfrm>
              <a:off x="2928" y="3419"/>
              <a:ext cx="350" cy="247"/>
            </a:xfrm>
            <a:prstGeom prst="rect">
              <a:avLst/>
            </a:prstGeom>
            <a:solidFill>
              <a:srgbClr val="0078AA"/>
            </a:solidFill>
            <a:ln w="9525">
              <a:solidFill>
                <a:schemeClr val="bg2"/>
              </a:solidFill>
              <a:miter lim="800000"/>
              <a:headEnd/>
              <a:tailEnd/>
            </a:ln>
          </p:spPr>
          <p:txBody>
            <a:bodyPr/>
            <a:lstStyle/>
            <a:p>
              <a:endParaRPr lang="en-US"/>
            </a:p>
          </p:txBody>
        </p:sp>
        <p:sp>
          <p:nvSpPr>
            <p:cNvPr id="47174" name="Rectangle 211"/>
            <p:cNvSpPr>
              <a:spLocks noChangeArrowheads="1"/>
            </p:cNvSpPr>
            <p:nvPr/>
          </p:nvSpPr>
          <p:spPr bwMode="auto">
            <a:xfrm>
              <a:off x="2928" y="3419"/>
              <a:ext cx="350" cy="247"/>
            </a:xfrm>
            <a:prstGeom prst="rect">
              <a:avLst/>
            </a:prstGeom>
            <a:solidFill>
              <a:srgbClr val="990099"/>
            </a:solidFill>
            <a:ln w="9525">
              <a:solidFill>
                <a:schemeClr val="bg2"/>
              </a:solidFill>
              <a:miter lim="800000"/>
              <a:headEnd/>
              <a:tailEnd/>
            </a:ln>
          </p:spPr>
          <p:txBody>
            <a:bodyPr/>
            <a:lstStyle/>
            <a:p>
              <a:endParaRPr lang="en-US"/>
            </a:p>
          </p:txBody>
        </p:sp>
        <p:sp>
          <p:nvSpPr>
            <p:cNvPr id="47175" name="Oval 212"/>
            <p:cNvSpPr>
              <a:spLocks noChangeArrowheads="1"/>
            </p:cNvSpPr>
            <p:nvPr/>
          </p:nvSpPr>
          <p:spPr bwMode="auto">
            <a:xfrm>
              <a:off x="2929" y="3361"/>
              <a:ext cx="350" cy="115"/>
            </a:xfrm>
            <a:prstGeom prst="ellipse">
              <a:avLst/>
            </a:prstGeom>
            <a:solidFill>
              <a:srgbClr val="CC0099"/>
            </a:solidFill>
            <a:ln w="3175">
              <a:solidFill>
                <a:schemeClr val="bg2"/>
              </a:solidFill>
              <a:round/>
              <a:headEnd/>
              <a:tailEnd/>
            </a:ln>
          </p:spPr>
          <p:txBody>
            <a:bodyPr/>
            <a:lstStyle/>
            <a:p>
              <a:endParaRPr lang="en-US"/>
            </a:p>
          </p:txBody>
        </p:sp>
        <p:grpSp>
          <p:nvGrpSpPr>
            <p:cNvPr id="47176" name="Group 213"/>
            <p:cNvGrpSpPr>
              <a:grpSpLocks/>
            </p:cNvGrpSpPr>
            <p:nvPr/>
          </p:nvGrpSpPr>
          <p:grpSpPr bwMode="auto">
            <a:xfrm>
              <a:off x="2981" y="3374"/>
              <a:ext cx="244" cy="89"/>
              <a:chOff x="2981" y="3374"/>
              <a:chExt cx="244" cy="89"/>
            </a:xfrm>
          </p:grpSpPr>
          <p:grpSp>
            <p:nvGrpSpPr>
              <p:cNvPr id="47184" name="Group 214"/>
              <p:cNvGrpSpPr>
                <a:grpSpLocks/>
              </p:cNvGrpSpPr>
              <p:nvPr/>
            </p:nvGrpSpPr>
            <p:grpSpPr bwMode="auto">
              <a:xfrm>
                <a:off x="2981" y="3374"/>
                <a:ext cx="241" cy="86"/>
                <a:chOff x="2981" y="3374"/>
                <a:chExt cx="241" cy="86"/>
              </a:xfrm>
            </p:grpSpPr>
            <p:sp>
              <p:nvSpPr>
                <p:cNvPr id="47194" name="Freeform 215"/>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000000"/>
                </a:solidFill>
                <a:ln w="9525">
                  <a:solidFill>
                    <a:schemeClr val="bg2"/>
                  </a:solidFill>
                  <a:round/>
                  <a:headEnd/>
                  <a:tailEnd/>
                </a:ln>
              </p:spPr>
              <p:txBody>
                <a:bodyPr/>
                <a:lstStyle/>
                <a:p>
                  <a:endParaRPr lang="en-US"/>
                </a:p>
              </p:txBody>
            </p:sp>
            <p:sp>
              <p:nvSpPr>
                <p:cNvPr id="47195" name="Freeform 216"/>
                <p:cNvSpPr>
                  <a:spLocks/>
                </p:cNvSpPr>
                <p:nvPr/>
              </p:nvSpPr>
              <p:spPr bwMode="auto">
                <a:xfrm>
                  <a:off x="3107" y="3376"/>
                  <a:ext cx="115" cy="37"/>
                </a:xfrm>
                <a:custGeom>
                  <a:avLst/>
                  <a:gdLst>
                    <a:gd name="T0" fmla="*/ 0 w 115"/>
                    <a:gd name="T1" fmla="*/ 29 h 37"/>
                    <a:gd name="T2" fmla="*/ 26 w 115"/>
                    <a:gd name="T3" fmla="*/ 37 h 37"/>
                    <a:gd name="T4" fmla="*/ 88 w 115"/>
                    <a:gd name="T5" fmla="*/ 13 h 37"/>
                    <a:gd name="T6" fmla="*/ 115 w 115"/>
                    <a:gd name="T7" fmla="*/ 21 h 37"/>
                    <a:gd name="T8" fmla="*/ 100 w 115"/>
                    <a:gd name="T9" fmla="*/ 0 h 37"/>
                    <a:gd name="T10" fmla="*/ 28 w 115"/>
                    <a:gd name="T11" fmla="*/ 0 h 37"/>
                    <a:gd name="T12" fmla="*/ 58 w 115"/>
                    <a:gd name="T13" fmla="*/ 7 h 37"/>
                    <a:gd name="T14" fmla="*/ 0 w 115"/>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29"/>
                      </a:moveTo>
                      <a:lnTo>
                        <a:pt x="26" y="37"/>
                      </a:lnTo>
                      <a:lnTo>
                        <a:pt x="88" y="13"/>
                      </a:lnTo>
                      <a:lnTo>
                        <a:pt x="115" y="21"/>
                      </a:lnTo>
                      <a:lnTo>
                        <a:pt x="100" y="0"/>
                      </a:lnTo>
                      <a:lnTo>
                        <a:pt x="28" y="0"/>
                      </a:lnTo>
                      <a:lnTo>
                        <a:pt x="58" y="7"/>
                      </a:lnTo>
                      <a:lnTo>
                        <a:pt x="0" y="29"/>
                      </a:lnTo>
                      <a:close/>
                    </a:path>
                  </a:pathLst>
                </a:custGeom>
                <a:solidFill>
                  <a:srgbClr val="000000"/>
                </a:solidFill>
                <a:ln w="9525">
                  <a:solidFill>
                    <a:schemeClr val="bg2"/>
                  </a:solidFill>
                  <a:round/>
                  <a:headEnd/>
                  <a:tailEnd/>
                </a:ln>
              </p:spPr>
              <p:txBody>
                <a:bodyPr/>
                <a:lstStyle/>
                <a:p>
                  <a:endParaRPr lang="en-US"/>
                </a:p>
              </p:txBody>
            </p:sp>
            <p:sp>
              <p:nvSpPr>
                <p:cNvPr id="47196" name="Freeform 217"/>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000000"/>
                </a:solidFill>
                <a:ln w="9525">
                  <a:solidFill>
                    <a:schemeClr val="bg2"/>
                  </a:solidFill>
                  <a:round/>
                  <a:headEnd/>
                  <a:tailEnd/>
                </a:ln>
              </p:spPr>
              <p:txBody>
                <a:bodyPr/>
                <a:lstStyle/>
                <a:p>
                  <a:endParaRPr lang="en-US"/>
                </a:p>
              </p:txBody>
            </p:sp>
            <p:sp>
              <p:nvSpPr>
                <p:cNvPr id="47197" name="Freeform 218"/>
                <p:cNvSpPr>
                  <a:spLocks/>
                </p:cNvSpPr>
                <p:nvPr/>
              </p:nvSpPr>
              <p:spPr bwMode="auto">
                <a:xfrm>
                  <a:off x="2981" y="3419"/>
                  <a:ext cx="116" cy="39"/>
                </a:xfrm>
                <a:custGeom>
                  <a:avLst/>
                  <a:gdLst>
                    <a:gd name="T0" fmla="*/ 116 w 116"/>
                    <a:gd name="T1" fmla="*/ 9 h 39"/>
                    <a:gd name="T2" fmla="*/ 90 w 116"/>
                    <a:gd name="T3" fmla="*/ 0 h 39"/>
                    <a:gd name="T4" fmla="*/ 30 w 116"/>
                    <a:gd name="T5" fmla="*/ 25 h 39"/>
                    <a:gd name="T6" fmla="*/ 0 w 116"/>
                    <a:gd name="T7" fmla="*/ 17 h 39"/>
                    <a:gd name="T8" fmla="*/ 15 w 116"/>
                    <a:gd name="T9" fmla="*/ 39 h 39"/>
                    <a:gd name="T10" fmla="*/ 90 w 116"/>
                    <a:gd name="T11" fmla="*/ 39 h 39"/>
                    <a:gd name="T12" fmla="*/ 58 w 116"/>
                    <a:gd name="T13" fmla="*/ 31 h 39"/>
                    <a:gd name="T14" fmla="*/ 116 w 116"/>
                    <a:gd name="T15" fmla="*/ 9 h 39"/>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9"/>
                    <a:gd name="T26" fmla="*/ 116 w 116"/>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9">
                      <a:moveTo>
                        <a:pt x="116" y="9"/>
                      </a:moveTo>
                      <a:lnTo>
                        <a:pt x="90" y="0"/>
                      </a:lnTo>
                      <a:lnTo>
                        <a:pt x="30" y="25"/>
                      </a:lnTo>
                      <a:lnTo>
                        <a:pt x="0" y="17"/>
                      </a:lnTo>
                      <a:lnTo>
                        <a:pt x="15" y="39"/>
                      </a:lnTo>
                      <a:lnTo>
                        <a:pt x="90" y="39"/>
                      </a:lnTo>
                      <a:lnTo>
                        <a:pt x="58" y="31"/>
                      </a:lnTo>
                      <a:lnTo>
                        <a:pt x="116" y="9"/>
                      </a:lnTo>
                      <a:close/>
                    </a:path>
                  </a:pathLst>
                </a:custGeom>
                <a:solidFill>
                  <a:srgbClr val="000000"/>
                </a:solidFill>
                <a:ln w="9525">
                  <a:solidFill>
                    <a:schemeClr val="bg2"/>
                  </a:solidFill>
                  <a:round/>
                  <a:headEnd/>
                  <a:tailEnd/>
                </a:ln>
              </p:spPr>
              <p:txBody>
                <a:bodyPr/>
                <a:lstStyle/>
                <a:p>
                  <a:endParaRPr lang="en-US"/>
                </a:p>
              </p:txBody>
            </p:sp>
            <p:sp>
              <p:nvSpPr>
                <p:cNvPr id="47198" name="Freeform 219"/>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000000"/>
                </a:solidFill>
                <a:ln w="9525">
                  <a:solidFill>
                    <a:schemeClr val="bg2"/>
                  </a:solidFill>
                  <a:round/>
                  <a:headEnd/>
                  <a:tailEnd/>
                </a:ln>
              </p:spPr>
              <p:txBody>
                <a:bodyPr/>
                <a:lstStyle/>
                <a:p>
                  <a:endParaRPr lang="en-US"/>
                </a:p>
              </p:txBody>
            </p:sp>
            <p:sp>
              <p:nvSpPr>
                <p:cNvPr id="47199" name="Freeform 220"/>
                <p:cNvSpPr>
                  <a:spLocks/>
                </p:cNvSpPr>
                <p:nvPr/>
              </p:nvSpPr>
              <p:spPr bwMode="auto">
                <a:xfrm>
                  <a:off x="2988" y="3374"/>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7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7" y="37"/>
                      </a:lnTo>
                      <a:lnTo>
                        <a:pt x="57" y="31"/>
                      </a:lnTo>
                      <a:lnTo>
                        <a:pt x="0" y="9"/>
                      </a:lnTo>
                      <a:close/>
                    </a:path>
                  </a:pathLst>
                </a:custGeom>
                <a:solidFill>
                  <a:srgbClr val="000000"/>
                </a:solidFill>
                <a:ln w="9525">
                  <a:solidFill>
                    <a:schemeClr val="bg2"/>
                  </a:solidFill>
                  <a:round/>
                  <a:headEnd/>
                  <a:tailEnd/>
                </a:ln>
              </p:spPr>
              <p:txBody>
                <a:bodyPr/>
                <a:lstStyle/>
                <a:p>
                  <a:endParaRPr lang="en-US"/>
                </a:p>
              </p:txBody>
            </p:sp>
            <p:sp>
              <p:nvSpPr>
                <p:cNvPr id="47200" name="Freeform 221"/>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000000"/>
                </a:solidFill>
                <a:ln w="9525">
                  <a:solidFill>
                    <a:schemeClr val="bg2"/>
                  </a:solidFill>
                  <a:round/>
                  <a:headEnd/>
                  <a:tailEnd/>
                </a:ln>
              </p:spPr>
              <p:txBody>
                <a:bodyPr/>
                <a:lstStyle/>
                <a:p>
                  <a:endParaRPr lang="en-US"/>
                </a:p>
              </p:txBody>
            </p:sp>
            <p:sp>
              <p:nvSpPr>
                <p:cNvPr id="47201" name="Freeform 222"/>
                <p:cNvSpPr>
                  <a:spLocks/>
                </p:cNvSpPr>
                <p:nvPr/>
              </p:nvSpPr>
              <p:spPr bwMode="auto">
                <a:xfrm>
                  <a:off x="3103" y="3424"/>
                  <a:ext cx="115" cy="36"/>
                </a:xfrm>
                <a:custGeom>
                  <a:avLst/>
                  <a:gdLst>
                    <a:gd name="T0" fmla="*/ 115 w 115"/>
                    <a:gd name="T1" fmla="*/ 28 h 36"/>
                    <a:gd name="T2" fmla="*/ 90 w 115"/>
                    <a:gd name="T3" fmla="*/ 36 h 36"/>
                    <a:gd name="T4" fmla="*/ 30 w 115"/>
                    <a:gd name="T5" fmla="*/ 12 h 36"/>
                    <a:gd name="T6" fmla="*/ 0 w 115"/>
                    <a:gd name="T7" fmla="*/ 20 h 36"/>
                    <a:gd name="T8" fmla="*/ 15 w 115"/>
                    <a:gd name="T9" fmla="*/ 0 h 36"/>
                    <a:gd name="T10" fmla="*/ 90 w 115"/>
                    <a:gd name="T11" fmla="*/ 0 h 36"/>
                    <a:gd name="T12" fmla="*/ 58 w 115"/>
                    <a:gd name="T13" fmla="*/ 6 h 36"/>
                    <a:gd name="T14" fmla="*/ 115 w 115"/>
                    <a:gd name="T15" fmla="*/ 28 h 36"/>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6"/>
                    <a:gd name="T26" fmla="*/ 115 w 115"/>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6">
                      <a:moveTo>
                        <a:pt x="115" y="28"/>
                      </a:moveTo>
                      <a:lnTo>
                        <a:pt x="90" y="36"/>
                      </a:lnTo>
                      <a:lnTo>
                        <a:pt x="30" y="12"/>
                      </a:lnTo>
                      <a:lnTo>
                        <a:pt x="0" y="20"/>
                      </a:lnTo>
                      <a:lnTo>
                        <a:pt x="15" y="0"/>
                      </a:lnTo>
                      <a:lnTo>
                        <a:pt x="90" y="0"/>
                      </a:lnTo>
                      <a:lnTo>
                        <a:pt x="58" y="6"/>
                      </a:lnTo>
                      <a:lnTo>
                        <a:pt x="115" y="28"/>
                      </a:lnTo>
                      <a:close/>
                    </a:path>
                  </a:pathLst>
                </a:custGeom>
                <a:solidFill>
                  <a:srgbClr val="000000"/>
                </a:solidFill>
                <a:ln w="9525">
                  <a:solidFill>
                    <a:schemeClr val="bg2"/>
                  </a:solidFill>
                  <a:round/>
                  <a:headEnd/>
                  <a:tailEnd/>
                </a:ln>
              </p:spPr>
              <p:txBody>
                <a:bodyPr/>
                <a:lstStyle/>
                <a:p>
                  <a:endParaRPr lang="en-US"/>
                </a:p>
              </p:txBody>
            </p:sp>
          </p:grpSp>
          <p:grpSp>
            <p:nvGrpSpPr>
              <p:cNvPr id="47185" name="Group 223"/>
              <p:cNvGrpSpPr>
                <a:grpSpLocks/>
              </p:cNvGrpSpPr>
              <p:nvPr/>
            </p:nvGrpSpPr>
            <p:grpSpPr bwMode="auto">
              <a:xfrm>
                <a:off x="2983" y="3376"/>
                <a:ext cx="242" cy="87"/>
                <a:chOff x="2983" y="3376"/>
                <a:chExt cx="242" cy="87"/>
              </a:xfrm>
            </p:grpSpPr>
            <p:sp>
              <p:nvSpPr>
                <p:cNvPr id="47186" name="Freeform 224"/>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FF"/>
                </a:solidFill>
                <a:ln w="9525">
                  <a:solidFill>
                    <a:schemeClr val="bg2"/>
                  </a:solidFill>
                  <a:round/>
                  <a:headEnd/>
                  <a:tailEnd/>
                </a:ln>
              </p:spPr>
              <p:txBody>
                <a:bodyPr/>
                <a:lstStyle/>
                <a:p>
                  <a:endParaRPr lang="en-US"/>
                </a:p>
              </p:txBody>
            </p:sp>
            <p:sp>
              <p:nvSpPr>
                <p:cNvPr id="47187" name="Freeform 225"/>
                <p:cNvSpPr>
                  <a:spLocks/>
                </p:cNvSpPr>
                <p:nvPr/>
              </p:nvSpPr>
              <p:spPr bwMode="auto">
                <a:xfrm>
                  <a:off x="3109" y="3378"/>
                  <a:ext cx="116" cy="37"/>
                </a:xfrm>
                <a:custGeom>
                  <a:avLst/>
                  <a:gdLst>
                    <a:gd name="T0" fmla="*/ 0 w 116"/>
                    <a:gd name="T1" fmla="*/ 29 h 37"/>
                    <a:gd name="T2" fmla="*/ 26 w 116"/>
                    <a:gd name="T3" fmla="*/ 37 h 37"/>
                    <a:gd name="T4" fmla="*/ 88 w 116"/>
                    <a:gd name="T5" fmla="*/ 13 h 37"/>
                    <a:gd name="T6" fmla="*/ 116 w 116"/>
                    <a:gd name="T7" fmla="*/ 21 h 37"/>
                    <a:gd name="T8" fmla="*/ 101 w 116"/>
                    <a:gd name="T9" fmla="*/ 0 h 37"/>
                    <a:gd name="T10" fmla="*/ 28 w 116"/>
                    <a:gd name="T11" fmla="*/ 0 h 37"/>
                    <a:gd name="T12" fmla="*/ 58 w 116"/>
                    <a:gd name="T13" fmla="*/ 7 h 37"/>
                    <a:gd name="T14" fmla="*/ 0 w 116"/>
                    <a:gd name="T15" fmla="*/ 29 h 37"/>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7"/>
                    <a:gd name="T26" fmla="*/ 116 w 11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7">
                      <a:moveTo>
                        <a:pt x="0" y="29"/>
                      </a:moveTo>
                      <a:lnTo>
                        <a:pt x="26" y="37"/>
                      </a:lnTo>
                      <a:lnTo>
                        <a:pt x="88" y="13"/>
                      </a:lnTo>
                      <a:lnTo>
                        <a:pt x="116" y="21"/>
                      </a:lnTo>
                      <a:lnTo>
                        <a:pt x="101" y="0"/>
                      </a:lnTo>
                      <a:lnTo>
                        <a:pt x="28" y="0"/>
                      </a:lnTo>
                      <a:lnTo>
                        <a:pt x="58" y="7"/>
                      </a:lnTo>
                      <a:lnTo>
                        <a:pt x="0" y="29"/>
                      </a:lnTo>
                      <a:close/>
                    </a:path>
                  </a:pathLst>
                </a:custGeom>
                <a:solidFill>
                  <a:srgbClr val="FFFFFF"/>
                </a:solidFill>
                <a:ln w="9525">
                  <a:solidFill>
                    <a:schemeClr val="bg2"/>
                  </a:solidFill>
                  <a:round/>
                  <a:headEnd/>
                  <a:tailEnd/>
                </a:ln>
              </p:spPr>
              <p:txBody>
                <a:bodyPr/>
                <a:lstStyle/>
                <a:p>
                  <a:endParaRPr lang="en-US"/>
                </a:p>
              </p:txBody>
            </p:sp>
            <p:sp>
              <p:nvSpPr>
                <p:cNvPr id="47188" name="Freeform 226"/>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FF"/>
                </a:solidFill>
                <a:ln w="9525">
                  <a:solidFill>
                    <a:schemeClr val="bg2"/>
                  </a:solidFill>
                  <a:round/>
                  <a:headEnd/>
                  <a:tailEnd/>
                </a:ln>
              </p:spPr>
              <p:txBody>
                <a:bodyPr/>
                <a:lstStyle/>
                <a:p>
                  <a:endParaRPr lang="en-US"/>
                </a:p>
              </p:txBody>
            </p:sp>
            <p:sp>
              <p:nvSpPr>
                <p:cNvPr id="47189" name="Freeform 227"/>
                <p:cNvSpPr>
                  <a:spLocks/>
                </p:cNvSpPr>
                <p:nvPr/>
              </p:nvSpPr>
              <p:spPr bwMode="auto">
                <a:xfrm>
                  <a:off x="2983" y="3422"/>
                  <a:ext cx="116" cy="38"/>
                </a:xfrm>
                <a:custGeom>
                  <a:avLst/>
                  <a:gdLst>
                    <a:gd name="T0" fmla="*/ 116 w 116"/>
                    <a:gd name="T1" fmla="*/ 8 h 38"/>
                    <a:gd name="T2" fmla="*/ 90 w 116"/>
                    <a:gd name="T3" fmla="*/ 0 h 38"/>
                    <a:gd name="T4" fmla="*/ 30 w 116"/>
                    <a:gd name="T5" fmla="*/ 24 h 38"/>
                    <a:gd name="T6" fmla="*/ 0 w 116"/>
                    <a:gd name="T7" fmla="*/ 16 h 38"/>
                    <a:gd name="T8" fmla="*/ 15 w 116"/>
                    <a:gd name="T9" fmla="*/ 38 h 38"/>
                    <a:gd name="T10" fmla="*/ 90 w 116"/>
                    <a:gd name="T11" fmla="*/ 38 h 38"/>
                    <a:gd name="T12" fmla="*/ 58 w 116"/>
                    <a:gd name="T13" fmla="*/ 30 h 38"/>
                    <a:gd name="T14" fmla="*/ 116 w 116"/>
                    <a:gd name="T15" fmla="*/ 8 h 3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8"/>
                    <a:gd name="T26" fmla="*/ 116 w 11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8">
                      <a:moveTo>
                        <a:pt x="116" y="8"/>
                      </a:moveTo>
                      <a:lnTo>
                        <a:pt x="90" y="0"/>
                      </a:lnTo>
                      <a:lnTo>
                        <a:pt x="30" y="24"/>
                      </a:lnTo>
                      <a:lnTo>
                        <a:pt x="0" y="16"/>
                      </a:lnTo>
                      <a:lnTo>
                        <a:pt x="15" y="38"/>
                      </a:lnTo>
                      <a:lnTo>
                        <a:pt x="90" y="38"/>
                      </a:lnTo>
                      <a:lnTo>
                        <a:pt x="58" y="30"/>
                      </a:lnTo>
                      <a:lnTo>
                        <a:pt x="116" y="8"/>
                      </a:lnTo>
                      <a:close/>
                    </a:path>
                  </a:pathLst>
                </a:custGeom>
                <a:solidFill>
                  <a:srgbClr val="FFFFFF"/>
                </a:solidFill>
                <a:ln w="9525">
                  <a:solidFill>
                    <a:schemeClr val="bg2"/>
                  </a:solidFill>
                  <a:round/>
                  <a:headEnd/>
                  <a:tailEnd/>
                </a:ln>
              </p:spPr>
              <p:txBody>
                <a:bodyPr/>
                <a:lstStyle/>
                <a:p>
                  <a:endParaRPr lang="en-US"/>
                </a:p>
              </p:txBody>
            </p:sp>
            <p:sp>
              <p:nvSpPr>
                <p:cNvPr id="47190" name="Freeform 228"/>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FF"/>
                </a:solidFill>
                <a:ln w="9525">
                  <a:solidFill>
                    <a:schemeClr val="bg2"/>
                  </a:solidFill>
                  <a:round/>
                  <a:headEnd/>
                  <a:tailEnd/>
                </a:ln>
              </p:spPr>
              <p:txBody>
                <a:bodyPr/>
                <a:lstStyle/>
                <a:p>
                  <a:endParaRPr lang="en-US"/>
                </a:p>
              </p:txBody>
            </p:sp>
            <p:sp>
              <p:nvSpPr>
                <p:cNvPr id="47191" name="Freeform 229"/>
                <p:cNvSpPr>
                  <a:spLocks/>
                </p:cNvSpPr>
                <p:nvPr/>
              </p:nvSpPr>
              <p:spPr bwMode="auto">
                <a:xfrm>
                  <a:off x="2990" y="3376"/>
                  <a:ext cx="115" cy="37"/>
                </a:xfrm>
                <a:custGeom>
                  <a:avLst/>
                  <a:gdLst>
                    <a:gd name="T0" fmla="*/ 0 w 115"/>
                    <a:gd name="T1" fmla="*/ 9 h 37"/>
                    <a:gd name="T2" fmla="*/ 25 w 115"/>
                    <a:gd name="T3" fmla="*/ 0 h 37"/>
                    <a:gd name="T4" fmla="*/ 87 w 115"/>
                    <a:gd name="T5" fmla="*/ 23 h 37"/>
                    <a:gd name="T6" fmla="*/ 115 w 115"/>
                    <a:gd name="T7" fmla="*/ 17 h 37"/>
                    <a:gd name="T8" fmla="*/ 100 w 115"/>
                    <a:gd name="T9" fmla="*/ 37 h 37"/>
                    <a:gd name="T10" fmla="*/ 28 w 115"/>
                    <a:gd name="T11" fmla="*/ 37 h 37"/>
                    <a:gd name="T12" fmla="*/ 57 w 115"/>
                    <a:gd name="T13" fmla="*/ 31 h 37"/>
                    <a:gd name="T14" fmla="*/ 0 w 115"/>
                    <a:gd name="T15" fmla="*/ 9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0" y="9"/>
                      </a:moveTo>
                      <a:lnTo>
                        <a:pt x="25" y="0"/>
                      </a:lnTo>
                      <a:lnTo>
                        <a:pt x="87" y="23"/>
                      </a:lnTo>
                      <a:lnTo>
                        <a:pt x="115" y="17"/>
                      </a:lnTo>
                      <a:lnTo>
                        <a:pt x="100" y="37"/>
                      </a:lnTo>
                      <a:lnTo>
                        <a:pt x="28" y="37"/>
                      </a:lnTo>
                      <a:lnTo>
                        <a:pt x="57" y="31"/>
                      </a:lnTo>
                      <a:lnTo>
                        <a:pt x="0" y="9"/>
                      </a:lnTo>
                      <a:close/>
                    </a:path>
                  </a:pathLst>
                </a:custGeom>
                <a:solidFill>
                  <a:srgbClr val="FFFFFF"/>
                </a:solidFill>
                <a:ln w="9525">
                  <a:solidFill>
                    <a:schemeClr val="bg2"/>
                  </a:solidFill>
                  <a:round/>
                  <a:headEnd/>
                  <a:tailEnd/>
                </a:ln>
              </p:spPr>
              <p:txBody>
                <a:bodyPr/>
                <a:lstStyle/>
                <a:p>
                  <a:endParaRPr lang="en-US"/>
                </a:p>
              </p:txBody>
            </p:sp>
            <p:sp>
              <p:nvSpPr>
                <p:cNvPr id="47192" name="Freeform 230"/>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FF"/>
                </a:solidFill>
                <a:ln w="9525">
                  <a:solidFill>
                    <a:schemeClr val="bg2"/>
                  </a:solidFill>
                  <a:round/>
                  <a:headEnd/>
                  <a:tailEnd/>
                </a:ln>
              </p:spPr>
              <p:txBody>
                <a:bodyPr/>
                <a:lstStyle/>
                <a:p>
                  <a:endParaRPr lang="en-US"/>
                </a:p>
              </p:txBody>
            </p:sp>
            <p:sp>
              <p:nvSpPr>
                <p:cNvPr id="47193" name="Freeform 231"/>
                <p:cNvSpPr>
                  <a:spLocks/>
                </p:cNvSpPr>
                <p:nvPr/>
              </p:nvSpPr>
              <p:spPr bwMode="auto">
                <a:xfrm>
                  <a:off x="3105" y="3426"/>
                  <a:ext cx="115" cy="37"/>
                </a:xfrm>
                <a:custGeom>
                  <a:avLst/>
                  <a:gdLst>
                    <a:gd name="T0" fmla="*/ 115 w 115"/>
                    <a:gd name="T1" fmla="*/ 28 h 37"/>
                    <a:gd name="T2" fmla="*/ 90 w 115"/>
                    <a:gd name="T3" fmla="*/ 37 h 37"/>
                    <a:gd name="T4" fmla="*/ 30 w 115"/>
                    <a:gd name="T5" fmla="*/ 12 h 37"/>
                    <a:gd name="T6" fmla="*/ 0 w 115"/>
                    <a:gd name="T7" fmla="*/ 20 h 37"/>
                    <a:gd name="T8" fmla="*/ 15 w 115"/>
                    <a:gd name="T9" fmla="*/ 0 h 37"/>
                    <a:gd name="T10" fmla="*/ 90 w 115"/>
                    <a:gd name="T11" fmla="*/ 0 h 37"/>
                    <a:gd name="T12" fmla="*/ 58 w 115"/>
                    <a:gd name="T13" fmla="*/ 6 h 37"/>
                    <a:gd name="T14" fmla="*/ 115 w 115"/>
                    <a:gd name="T15" fmla="*/ 28 h 3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37"/>
                    <a:gd name="T26" fmla="*/ 115 w 1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37">
                      <a:moveTo>
                        <a:pt x="115" y="28"/>
                      </a:moveTo>
                      <a:lnTo>
                        <a:pt x="90" y="37"/>
                      </a:lnTo>
                      <a:lnTo>
                        <a:pt x="30" y="12"/>
                      </a:lnTo>
                      <a:lnTo>
                        <a:pt x="0" y="20"/>
                      </a:lnTo>
                      <a:lnTo>
                        <a:pt x="15" y="0"/>
                      </a:lnTo>
                      <a:lnTo>
                        <a:pt x="90" y="0"/>
                      </a:lnTo>
                      <a:lnTo>
                        <a:pt x="58" y="6"/>
                      </a:lnTo>
                      <a:lnTo>
                        <a:pt x="115" y="28"/>
                      </a:lnTo>
                      <a:close/>
                    </a:path>
                  </a:pathLst>
                </a:custGeom>
                <a:solidFill>
                  <a:srgbClr val="FFFFFF"/>
                </a:solidFill>
                <a:ln w="9525">
                  <a:solidFill>
                    <a:schemeClr val="bg2"/>
                  </a:solidFill>
                  <a:round/>
                  <a:headEnd/>
                  <a:tailEnd/>
                </a:ln>
              </p:spPr>
              <p:txBody>
                <a:bodyPr/>
                <a:lstStyle/>
                <a:p>
                  <a:endParaRPr lang="en-US"/>
                </a:p>
              </p:txBody>
            </p:sp>
          </p:grpSp>
        </p:grpSp>
        <p:sp>
          <p:nvSpPr>
            <p:cNvPr id="47177" name="Line 232"/>
            <p:cNvSpPr>
              <a:spLocks noChangeShapeType="1"/>
            </p:cNvSpPr>
            <p:nvPr/>
          </p:nvSpPr>
          <p:spPr bwMode="auto">
            <a:xfrm>
              <a:off x="2928" y="3417"/>
              <a:ext cx="1" cy="247"/>
            </a:xfrm>
            <a:prstGeom prst="line">
              <a:avLst/>
            </a:prstGeom>
            <a:noFill/>
            <a:ln w="3175">
              <a:solidFill>
                <a:schemeClr val="bg2"/>
              </a:solidFill>
              <a:round/>
              <a:headEnd/>
              <a:tailEnd/>
            </a:ln>
          </p:spPr>
          <p:txBody>
            <a:bodyPr/>
            <a:lstStyle/>
            <a:p>
              <a:endParaRPr lang="en-US"/>
            </a:p>
          </p:txBody>
        </p:sp>
        <p:sp>
          <p:nvSpPr>
            <p:cNvPr id="47178" name="Line 233"/>
            <p:cNvSpPr>
              <a:spLocks noChangeShapeType="1"/>
            </p:cNvSpPr>
            <p:nvPr/>
          </p:nvSpPr>
          <p:spPr bwMode="auto">
            <a:xfrm>
              <a:off x="3278" y="3417"/>
              <a:ext cx="1" cy="247"/>
            </a:xfrm>
            <a:prstGeom prst="line">
              <a:avLst/>
            </a:prstGeom>
            <a:noFill/>
            <a:ln w="3175">
              <a:solidFill>
                <a:schemeClr val="bg2"/>
              </a:solidFill>
              <a:round/>
              <a:headEnd/>
              <a:tailEnd/>
            </a:ln>
          </p:spPr>
          <p:txBody>
            <a:bodyPr/>
            <a:lstStyle/>
            <a:p>
              <a:endParaRPr lang="en-US"/>
            </a:p>
          </p:txBody>
        </p:sp>
        <p:grpSp>
          <p:nvGrpSpPr>
            <p:cNvPr id="47179" name="Group 234"/>
            <p:cNvGrpSpPr>
              <a:grpSpLocks/>
            </p:cNvGrpSpPr>
            <p:nvPr/>
          </p:nvGrpSpPr>
          <p:grpSpPr bwMode="auto">
            <a:xfrm>
              <a:off x="2969" y="3483"/>
              <a:ext cx="268" cy="211"/>
              <a:chOff x="2969" y="3483"/>
              <a:chExt cx="268" cy="211"/>
            </a:xfrm>
          </p:grpSpPr>
          <p:sp>
            <p:nvSpPr>
              <p:cNvPr id="47180" name="Freeform 235"/>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000000"/>
              </a:solidFill>
              <a:ln w="9525">
                <a:solidFill>
                  <a:schemeClr val="bg2"/>
                </a:solidFill>
                <a:round/>
                <a:headEnd/>
                <a:tailEnd/>
              </a:ln>
            </p:spPr>
            <p:txBody>
              <a:bodyPr/>
              <a:lstStyle/>
              <a:p>
                <a:endParaRPr lang="en-US"/>
              </a:p>
            </p:txBody>
          </p:sp>
          <p:sp>
            <p:nvSpPr>
              <p:cNvPr id="47181" name="Freeform 236"/>
              <p:cNvSpPr>
                <a:spLocks/>
              </p:cNvSpPr>
              <p:nvPr/>
            </p:nvSpPr>
            <p:spPr bwMode="auto">
              <a:xfrm>
                <a:off x="2969" y="3483"/>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000000"/>
              </a:solidFill>
              <a:ln w="9525">
                <a:solidFill>
                  <a:schemeClr val="bg2"/>
                </a:solidFill>
                <a:round/>
                <a:headEnd/>
                <a:tailEnd/>
              </a:ln>
            </p:spPr>
            <p:txBody>
              <a:bodyPr/>
              <a:lstStyle/>
              <a:p>
                <a:endParaRPr lang="en-US"/>
              </a:p>
            </p:txBody>
          </p:sp>
          <p:sp>
            <p:nvSpPr>
              <p:cNvPr id="47182" name="Freeform 237"/>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FF"/>
              </a:solidFill>
              <a:ln w="9525">
                <a:solidFill>
                  <a:schemeClr val="bg2"/>
                </a:solidFill>
                <a:round/>
                <a:headEnd/>
                <a:tailEnd/>
              </a:ln>
            </p:spPr>
            <p:txBody>
              <a:bodyPr/>
              <a:lstStyle/>
              <a:p>
                <a:endParaRPr lang="en-US"/>
              </a:p>
            </p:txBody>
          </p:sp>
          <p:sp>
            <p:nvSpPr>
              <p:cNvPr id="47183" name="Freeform 238"/>
              <p:cNvSpPr>
                <a:spLocks/>
              </p:cNvSpPr>
              <p:nvPr/>
            </p:nvSpPr>
            <p:spPr bwMode="auto">
              <a:xfrm>
                <a:off x="2971" y="3485"/>
                <a:ext cx="266" cy="209"/>
              </a:xfrm>
              <a:custGeom>
                <a:avLst/>
                <a:gdLst>
                  <a:gd name="T0" fmla="*/ 38 w 266"/>
                  <a:gd name="T1" fmla="*/ 0 h 209"/>
                  <a:gd name="T2" fmla="*/ 38 w 266"/>
                  <a:gd name="T3" fmla="*/ 27 h 209"/>
                  <a:gd name="T4" fmla="*/ 100 w 266"/>
                  <a:gd name="T5" fmla="*/ 27 h 209"/>
                  <a:gd name="T6" fmla="*/ 132 w 266"/>
                  <a:gd name="T7" fmla="*/ 82 h 209"/>
                  <a:gd name="T8" fmla="*/ 166 w 266"/>
                  <a:gd name="T9" fmla="*/ 27 h 209"/>
                  <a:gd name="T10" fmla="*/ 228 w 266"/>
                  <a:gd name="T11" fmla="*/ 27 h 209"/>
                  <a:gd name="T12" fmla="*/ 228 w 266"/>
                  <a:gd name="T13" fmla="*/ 0 h 209"/>
                  <a:gd name="T14" fmla="*/ 266 w 266"/>
                  <a:gd name="T15" fmla="*/ 33 h 209"/>
                  <a:gd name="T16" fmla="*/ 228 w 266"/>
                  <a:gd name="T17" fmla="*/ 66 h 209"/>
                  <a:gd name="T18" fmla="*/ 228 w 266"/>
                  <a:gd name="T19" fmla="*/ 43 h 209"/>
                  <a:gd name="T20" fmla="*/ 183 w 266"/>
                  <a:gd name="T21" fmla="*/ 43 h 209"/>
                  <a:gd name="T22" fmla="*/ 147 w 266"/>
                  <a:gd name="T23" fmla="*/ 105 h 209"/>
                  <a:gd name="T24" fmla="*/ 183 w 266"/>
                  <a:gd name="T25" fmla="*/ 168 h 209"/>
                  <a:gd name="T26" fmla="*/ 228 w 266"/>
                  <a:gd name="T27" fmla="*/ 168 h 209"/>
                  <a:gd name="T28" fmla="*/ 228 w 266"/>
                  <a:gd name="T29" fmla="*/ 146 h 209"/>
                  <a:gd name="T30" fmla="*/ 266 w 266"/>
                  <a:gd name="T31" fmla="*/ 176 h 209"/>
                  <a:gd name="T32" fmla="*/ 228 w 266"/>
                  <a:gd name="T33" fmla="*/ 209 h 209"/>
                  <a:gd name="T34" fmla="*/ 228 w 266"/>
                  <a:gd name="T35" fmla="*/ 185 h 209"/>
                  <a:gd name="T36" fmla="*/ 166 w 266"/>
                  <a:gd name="T37" fmla="*/ 185 h 209"/>
                  <a:gd name="T38" fmla="*/ 132 w 266"/>
                  <a:gd name="T39" fmla="*/ 127 h 209"/>
                  <a:gd name="T40" fmla="*/ 100 w 266"/>
                  <a:gd name="T41" fmla="*/ 187 h 209"/>
                  <a:gd name="T42" fmla="*/ 38 w 266"/>
                  <a:gd name="T43" fmla="*/ 187 h 209"/>
                  <a:gd name="T44" fmla="*/ 38 w 266"/>
                  <a:gd name="T45" fmla="*/ 209 h 209"/>
                  <a:gd name="T46" fmla="*/ 0 w 266"/>
                  <a:gd name="T47" fmla="*/ 176 h 209"/>
                  <a:gd name="T48" fmla="*/ 38 w 266"/>
                  <a:gd name="T49" fmla="*/ 146 h 209"/>
                  <a:gd name="T50" fmla="*/ 38 w 266"/>
                  <a:gd name="T51" fmla="*/ 168 h 209"/>
                  <a:gd name="T52" fmla="*/ 81 w 266"/>
                  <a:gd name="T53" fmla="*/ 168 h 209"/>
                  <a:gd name="T54" fmla="*/ 119 w 266"/>
                  <a:gd name="T55" fmla="*/ 105 h 209"/>
                  <a:gd name="T56" fmla="*/ 81 w 266"/>
                  <a:gd name="T57" fmla="*/ 43 h 209"/>
                  <a:gd name="T58" fmla="*/ 38 w 266"/>
                  <a:gd name="T59" fmla="*/ 43 h 209"/>
                  <a:gd name="T60" fmla="*/ 38 w 266"/>
                  <a:gd name="T61" fmla="*/ 64 h 209"/>
                  <a:gd name="T62" fmla="*/ 0 w 266"/>
                  <a:gd name="T63" fmla="*/ 33 h 209"/>
                  <a:gd name="T64" fmla="*/ 38 w 266"/>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209"/>
                  <a:gd name="T101" fmla="*/ 266 w 266"/>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209">
                    <a:moveTo>
                      <a:pt x="38" y="0"/>
                    </a:moveTo>
                    <a:lnTo>
                      <a:pt x="38" y="27"/>
                    </a:lnTo>
                    <a:lnTo>
                      <a:pt x="100" y="27"/>
                    </a:lnTo>
                    <a:lnTo>
                      <a:pt x="132" y="82"/>
                    </a:lnTo>
                    <a:lnTo>
                      <a:pt x="166" y="27"/>
                    </a:lnTo>
                    <a:lnTo>
                      <a:pt x="228" y="27"/>
                    </a:lnTo>
                    <a:lnTo>
                      <a:pt x="228" y="0"/>
                    </a:lnTo>
                    <a:lnTo>
                      <a:pt x="266" y="33"/>
                    </a:lnTo>
                    <a:lnTo>
                      <a:pt x="228" y="66"/>
                    </a:lnTo>
                    <a:lnTo>
                      <a:pt x="228" y="43"/>
                    </a:lnTo>
                    <a:lnTo>
                      <a:pt x="183" y="43"/>
                    </a:lnTo>
                    <a:lnTo>
                      <a:pt x="147" y="105"/>
                    </a:lnTo>
                    <a:lnTo>
                      <a:pt x="183" y="168"/>
                    </a:lnTo>
                    <a:lnTo>
                      <a:pt x="228" y="168"/>
                    </a:lnTo>
                    <a:lnTo>
                      <a:pt x="228" y="146"/>
                    </a:lnTo>
                    <a:lnTo>
                      <a:pt x="266" y="176"/>
                    </a:lnTo>
                    <a:lnTo>
                      <a:pt x="228" y="209"/>
                    </a:lnTo>
                    <a:lnTo>
                      <a:pt x="228" y="185"/>
                    </a:lnTo>
                    <a:lnTo>
                      <a:pt x="166" y="185"/>
                    </a:lnTo>
                    <a:lnTo>
                      <a:pt x="132" y="127"/>
                    </a:lnTo>
                    <a:lnTo>
                      <a:pt x="100" y="187"/>
                    </a:lnTo>
                    <a:lnTo>
                      <a:pt x="38" y="187"/>
                    </a:lnTo>
                    <a:lnTo>
                      <a:pt x="38" y="209"/>
                    </a:lnTo>
                    <a:lnTo>
                      <a:pt x="0" y="176"/>
                    </a:lnTo>
                    <a:lnTo>
                      <a:pt x="38" y="146"/>
                    </a:lnTo>
                    <a:lnTo>
                      <a:pt x="38" y="168"/>
                    </a:lnTo>
                    <a:lnTo>
                      <a:pt x="81" y="168"/>
                    </a:lnTo>
                    <a:lnTo>
                      <a:pt x="119" y="105"/>
                    </a:lnTo>
                    <a:lnTo>
                      <a:pt x="81" y="43"/>
                    </a:lnTo>
                    <a:lnTo>
                      <a:pt x="38" y="43"/>
                    </a:lnTo>
                    <a:lnTo>
                      <a:pt x="38" y="64"/>
                    </a:lnTo>
                    <a:lnTo>
                      <a:pt x="0" y="33"/>
                    </a:lnTo>
                    <a:lnTo>
                      <a:pt x="38" y="0"/>
                    </a:lnTo>
                    <a:close/>
                  </a:path>
                </a:pathLst>
              </a:custGeom>
              <a:solidFill>
                <a:srgbClr val="FFFFFF"/>
              </a:solidFill>
              <a:ln w="9525">
                <a:solidFill>
                  <a:schemeClr val="bg2"/>
                </a:solidFill>
                <a:round/>
                <a:headEnd/>
                <a:tailEnd/>
              </a:ln>
            </p:spPr>
            <p:txBody>
              <a:bodyPr/>
              <a:lstStyle/>
              <a:p>
                <a:endParaRPr lang="en-US"/>
              </a:p>
            </p:txBody>
          </p:sp>
        </p:grpSp>
      </p:grpSp>
      <p:pic>
        <p:nvPicPr>
          <p:cNvPr id="47139" name="Picture 240"/>
          <p:cNvPicPr>
            <a:picLocks noChangeAspect="1" noChangeArrowheads="1"/>
          </p:cNvPicPr>
          <p:nvPr/>
        </p:nvPicPr>
        <p:blipFill>
          <a:blip r:embed="rId8" cstate="print"/>
          <a:srcRect/>
          <a:stretch>
            <a:fillRect/>
          </a:stretch>
        </p:blipFill>
        <p:spPr bwMode="auto">
          <a:xfrm>
            <a:off x="1562100" y="3187788"/>
            <a:ext cx="550070" cy="1549224"/>
          </a:xfrm>
          <a:prstGeom prst="rect">
            <a:avLst/>
          </a:prstGeom>
          <a:noFill/>
          <a:ln w="9525">
            <a:noFill/>
            <a:miter lim="800000"/>
            <a:headEnd/>
            <a:tailEnd/>
          </a:ln>
        </p:spPr>
      </p:pic>
      <p:sp>
        <p:nvSpPr>
          <p:cNvPr id="47140" name="AutoShape 241"/>
          <p:cNvSpPr>
            <a:spLocks noChangeArrowheads="1"/>
          </p:cNvSpPr>
          <p:nvPr/>
        </p:nvSpPr>
        <p:spPr bwMode="auto">
          <a:xfrm>
            <a:off x="4579752" y="2127662"/>
            <a:ext cx="1143000" cy="533400"/>
          </a:xfrm>
          <a:prstGeom prst="wedgeRectCallout">
            <a:avLst>
              <a:gd name="adj1" fmla="val 67820"/>
              <a:gd name="adj2" fmla="val 174089"/>
            </a:avLst>
          </a:prstGeom>
          <a:solidFill>
            <a:schemeClr val="accent2">
              <a:lumMod val="60000"/>
              <a:lumOff val="40000"/>
            </a:schemeClr>
          </a:solidFill>
          <a:ln w="9525">
            <a:noFill/>
            <a:miter lim="800000"/>
            <a:headEnd/>
            <a:tailEnd/>
          </a:ln>
        </p:spPr>
        <p:txBody>
          <a:bodyPr wrap="none" anchor="ctr"/>
          <a:lstStyle/>
          <a:p>
            <a:r>
              <a:rPr lang="en-US" sz="1200" dirty="0">
                <a:latin typeface="Arial Rounded MT Bold" pitchFamily="34" charset="0"/>
              </a:rPr>
              <a:t>Optical</a:t>
            </a:r>
          </a:p>
          <a:p>
            <a:r>
              <a:rPr lang="en-US" sz="1200" dirty="0">
                <a:latin typeface="Arial Rounded MT Bold" pitchFamily="34" charset="0"/>
              </a:rPr>
              <a:t>Switches</a:t>
            </a:r>
          </a:p>
        </p:txBody>
      </p:sp>
      <p:pic>
        <p:nvPicPr>
          <p:cNvPr id="47141" name="Picture 242" descr="BOX"/>
          <p:cNvPicPr>
            <a:picLocks noChangeAspect="1" noChangeArrowheads="1"/>
          </p:cNvPicPr>
          <p:nvPr/>
        </p:nvPicPr>
        <p:blipFill>
          <a:blip r:embed="rId9" cstate="print"/>
          <a:srcRect/>
          <a:stretch>
            <a:fillRect/>
          </a:stretch>
        </p:blipFill>
        <p:spPr bwMode="auto">
          <a:xfrm>
            <a:off x="5722752" y="2509213"/>
            <a:ext cx="863971" cy="752600"/>
          </a:xfrm>
          <a:prstGeom prst="rect">
            <a:avLst/>
          </a:prstGeom>
          <a:noFill/>
          <a:ln w="9525">
            <a:noFill/>
            <a:miter lim="800000"/>
            <a:headEnd/>
            <a:tailEnd/>
          </a:ln>
        </p:spPr>
      </p:pic>
      <p:pic>
        <p:nvPicPr>
          <p:cNvPr id="47142" name="Picture 243" descr="DWDM"/>
          <p:cNvPicPr>
            <a:picLocks noChangeAspect="1" noChangeArrowheads="1"/>
          </p:cNvPicPr>
          <p:nvPr/>
        </p:nvPicPr>
        <p:blipFill>
          <a:blip r:embed="rId10" cstate="print"/>
          <a:srcRect/>
          <a:stretch>
            <a:fillRect/>
          </a:stretch>
        </p:blipFill>
        <p:spPr bwMode="auto">
          <a:xfrm>
            <a:off x="5139082" y="2718781"/>
            <a:ext cx="1149683" cy="475253"/>
          </a:xfrm>
          <a:prstGeom prst="rect">
            <a:avLst/>
          </a:prstGeom>
          <a:noFill/>
          <a:ln w="9525">
            <a:noFill/>
            <a:miter lim="800000"/>
            <a:headEnd/>
            <a:tailEnd/>
          </a:ln>
        </p:spPr>
      </p:pic>
      <p:sp>
        <p:nvSpPr>
          <p:cNvPr id="47143" name="AutoShape 245"/>
          <p:cNvSpPr>
            <a:spLocks noChangeArrowheads="1"/>
          </p:cNvSpPr>
          <p:nvPr/>
        </p:nvSpPr>
        <p:spPr bwMode="auto">
          <a:xfrm>
            <a:off x="5715000" y="1600200"/>
            <a:ext cx="1143000" cy="533400"/>
          </a:xfrm>
          <a:prstGeom prst="wedgeRectCallout">
            <a:avLst>
              <a:gd name="adj1" fmla="val 95972"/>
              <a:gd name="adj2" fmla="val 285713"/>
            </a:avLst>
          </a:prstGeom>
          <a:gradFill rotWithShape="0">
            <a:gsLst>
              <a:gs pos="0">
                <a:srgbClr val="FFFF00"/>
              </a:gs>
              <a:gs pos="100000">
                <a:srgbClr val="003EBA"/>
              </a:gs>
            </a:gsLst>
            <a:lin ang="0" scaled="1"/>
          </a:gradFill>
          <a:ln w="9525">
            <a:noFill/>
            <a:miter lim="800000"/>
            <a:headEnd/>
            <a:tailEnd/>
          </a:ln>
        </p:spPr>
        <p:txBody>
          <a:bodyPr wrap="none" anchor="ctr"/>
          <a:lstStyle/>
          <a:p>
            <a:r>
              <a:rPr lang="en-US" sz="1200">
                <a:latin typeface="Arial Rounded MT Bold" pitchFamily="34" charset="0"/>
              </a:rPr>
              <a:t>Frame Relay</a:t>
            </a:r>
          </a:p>
          <a:p>
            <a:r>
              <a:rPr lang="en-US" sz="1200">
                <a:latin typeface="Arial Rounded MT Bold" pitchFamily="34" charset="0"/>
              </a:rPr>
              <a:t>Switches</a:t>
            </a:r>
          </a:p>
        </p:txBody>
      </p:sp>
      <p:pic>
        <p:nvPicPr>
          <p:cNvPr id="47144" name="Picture 246"/>
          <p:cNvPicPr>
            <a:picLocks noChangeAspect="1" noChangeArrowheads="1"/>
          </p:cNvPicPr>
          <p:nvPr/>
        </p:nvPicPr>
        <p:blipFill>
          <a:blip r:embed="rId8" cstate="print"/>
          <a:srcRect/>
          <a:stretch>
            <a:fillRect/>
          </a:stretch>
        </p:blipFill>
        <p:spPr bwMode="auto">
          <a:xfrm>
            <a:off x="7010400" y="1066800"/>
            <a:ext cx="571500" cy="1612900"/>
          </a:xfrm>
          <a:prstGeom prst="rect">
            <a:avLst/>
          </a:prstGeom>
          <a:noFill/>
          <a:ln w="9525">
            <a:noFill/>
            <a:miter lim="800000"/>
            <a:headEnd/>
            <a:tailEnd/>
          </a:ln>
        </p:spPr>
      </p:pic>
      <p:grpSp>
        <p:nvGrpSpPr>
          <p:cNvPr id="47145" name="Group 247"/>
          <p:cNvGrpSpPr>
            <a:grpSpLocks/>
          </p:cNvGrpSpPr>
          <p:nvPr/>
        </p:nvGrpSpPr>
        <p:grpSpPr bwMode="auto">
          <a:xfrm>
            <a:off x="7086600" y="3124200"/>
            <a:ext cx="609600" cy="398463"/>
            <a:chOff x="1371" y="3411"/>
            <a:chExt cx="332" cy="194"/>
          </a:xfrm>
        </p:grpSpPr>
        <p:sp>
          <p:nvSpPr>
            <p:cNvPr id="47147" name="Freeform 248"/>
            <p:cNvSpPr>
              <a:spLocks/>
            </p:cNvSpPr>
            <p:nvPr/>
          </p:nvSpPr>
          <p:spPr bwMode="auto">
            <a:xfrm>
              <a:off x="1371" y="3411"/>
              <a:ext cx="332" cy="34"/>
            </a:xfrm>
            <a:custGeom>
              <a:avLst/>
              <a:gdLst>
                <a:gd name="T0" fmla="*/ 0 w 332"/>
                <a:gd name="T1" fmla="*/ 34 h 34"/>
                <a:gd name="T2" fmla="*/ 38 w 332"/>
                <a:gd name="T3" fmla="*/ 0 h 34"/>
                <a:gd name="T4" fmla="*/ 332 w 332"/>
                <a:gd name="T5" fmla="*/ 0 h 34"/>
                <a:gd name="T6" fmla="*/ 294 w 332"/>
                <a:gd name="T7" fmla="*/ 34 h 34"/>
                <a:gd name="T8" fmla="*/ 0 w 332"/>
                <a:gd name="T9" fmla="*/ 34 h 34"/>
                <a:gd name="T10" fmla="*/ 0 60000 65536"/>
                <a:gd name="T11" fmla="*/ 0 60000 65536"/>
                <a:gd name="T12" fmla="*/ 0 60000 65536"/>
                <a:gd name="T13" fmla="*/ 0 60000 65536"/>
                <a:gd name="T14" fmla="*/ 0 60000 65536"/>
                <a:gd name="T15" fmla="*/ 0 w 332"/>
                <a:gd name="T16" fmla="*/ 0 h 34"/>
                <a:gd name="T17" fmla="*/ 332 w 332"/>
                <a:gd name="T18" fmla="*/ 34 h 34"/>
              </a:gdLst>
              <a:ahLst/>
              <a:cxnLst>
                <a:cxn ang="T10">
                  <a:pos x="T0" y="T1"/>
                </a:cxn>
                <a:cxn ang="T11">
                  <a:pos x="T2" y="T3"/>
                </a:cxn>
                <a:cxn ang="T12">
                  <a:pos x="T4" y="T5"/>
                </a:cxn>
                <a:cxn ang="T13">
                  <a:pos x="T6" y="T7"/>
                </a:cxn>
                <a:cxn ang="T14">
                  <a:pos x="T8" y="T9"/>
                </a:cxn>
              </a:cxnLst>
              <a:rect l="T15" t="T16" r="T17" b="T18"/>
              <a:pathLst>
                <a:path w="332" h="34">
                  <a:moveTo>
                    <a:pt x="0" y="34"/>
                  </a:moveTo>
                  <a:lnTo>
                    <a:pt x="38" y="0"/>
                  </a:lnTo>
                  <a:lnTo>
                    <a:pt x="332" y="0"/>
                  </a:lnTo>
                  <a:lnTo>
                    <a:pt x="294" y="34"/>
                  </a:lnTo>
                  <a:lnTo>
                    <a:pt x="0" y="34"/>
                  </a:lnTo>
                  <a:close/>
                </a:path>
              </a:pathLst>
            </a:custGeom>
            <a:solidFill>
              <a:srgbClr val="3C8665"/>
            </a:solidFill>
            <a:ln w="9525">
              <a:noFill/>
              <a:round/>
              <a:headEnd/>
              <a:tailEnd/>
            </a:ln>
          </p:spPr>
          <p:txBody>
            <a:bodyPr/>
            <a:lstStyle/>
            <a:p>
              <a:endParaRPr lang="en-US"/>
            </a:p>
          </p:txBody>
        </p:sp>
        <p:sp>
          <p:nvSpPr>
            <p:cNvPr id="47148" name="Freeform 249"/>
            <p:cNvSpPr>
              <a:spLocks/>
            </p:cNvSpPr>
            <p:nvPr/>
          </p:nvSpPr>
          <p:spPr bwMode="auto">
            <a:xfrm>
              <a:off x="1371" y="3411"/>
              <a:ext cx="332" cy="34"/>
            </a:xfrm>
            <a:custGeom>
              <a:avLst/>
              <a:gdLst>
                <a:gd name="T0" fmla="*/ 0 w 332"/>
                <a:gd name="T1" fmla="*/ 34 h 34"/>
                <a:gd name="T2" fmla="*/ 38 w 332"/>
                <a:gd name="T3" fmla="*/ 0 h 34"/>
                <a:gd name="T4" fmla="*/ 332 w 332"/>
                <a:gd name="T5" fmla="*/ 0 h 34"/>
                <a:gd name="T6" fmla="*/ 294 w 332"/>
                <a:gd name="T7" fmla="*/ 34 h 34"/>
                <a:gd name="T8" fmla="*/ 0 w 332"/>
                <a:gd name="T9" fmla="*/ 34 h 34"/>
                <a:gd name="T10" fmla="*/ 0 60000 65536"/>
                <a:gd name="T11" fmla="*/ 0 60000 65536"/>
                <a:gd name="T12" fmla="*/ 0 60000 65536"/>
                <a:gd name="T13" fmla="*/ 0 60000 65536"/>
                <a:gd name="T14" fmla="*/ 0 60000 65536"/>
                <a:gd name="T15" fmla="*/ 0 w 332"/>
                <a:gd name="T16" fmla="*/ 0 h 34"/>
                <a:gd name="T17" fmla="*/ 332 w 332"/>
                <a:gd name="T18" fmla="*/ 34 h 34"/>
              </a:gdLst>
              <a:ahLst/>
              <a:cxnLst>
                <a:cxn ang="T10">
                  <a:pos x="T0" y="T1"/>
                </a:cxn>
                <a:cxn ang="T11">
                  <a:pos x="T2" y="T3"/>
                </a:cxn>
                <a:cxn ang="T12">
                  <a:pos x="T4" y="T5"/>
                </a:cxn>
                <a:cxn ang="T13">
                  <a:pos x="T6" y="T7"/>
                </a:cxn>
                <a:cxn ang="T14">
                  <a:pos x="T8" y="T9"/>
                </a:cxn>
              </a:cxnLst>
              <a:rect l="T15" t="T16" r="T17" b="T18"/>
              <a:pathLst>
                <a:path w="332" h="34">
                  <a:moveTo>
                    <a:pt x="0" y="34"/>
                  </a:moveTo>
                  <a:lnTo>
                    <a:pt x="38" y="0"/>
                  </a:lnTo>
                  <a:lnTo>
                    <a:pt x="332" y="0"/>
                  </a:lnTo>
                  <a:lnTo>
                    <a:pt x="294" y="34"/>
                  </a:lnTo>
                  <a:lnTo>
                    <a:pt x="0" y="34"/>
                  </a:lnTo>
                  <a:close/>
                </a:path>
              </a:pathLst>
            </a:custGeom>
            <a:solidFill>
              <a:srgbClr val="4CA87E"/>
            </a:solidFill>
            <a:ln w="3175">
              <a:solidFill>
                <a:srgbClr val="99FF99"/>
              </a:solidFill>
              <a:round/>
              <a:headEnd/>
              <a:tailEnd/>
            </a:ln>
          </p:spPr>
          <p:txBody>
            <a:bodyPr/>
            <a:lstStyle/>
            <a:p>
              <a:endParaRPr lang="en-US"/>
            </a:p>
          </p:txBody>
        </p:sp>
        <p:sp>
          <p:nvSpPr>
            <p:cNvPr id="47149" name="Freeform 250"/>
            <p:cNvSpPr>
              <a:spLocks/>
            </p:cNvSpPr>
            <p:nvPr/>
          </p:nvSpPr>
          <p:spPr bwMode="auto">
            <a:xfrm>
              <a:off x="1665" y="3411"/>
              <a:ext cx="38" cy="188"/>
            </a:xfrm>
            <a:custGeom>
              <a:avLst/>
              <a:gdLst>
                <a:gd name="T0" fmla="*/ 0 w 38"/>
                <a:gd name="T1" fmla="*/ 34 h 188"/>
                <a:gd name="T2" fmla="*/ 38 w 38"/>
                <a:gd name="T3" fmla="*/ 0 h 188"/>
                <a:gd name="T4" fmla="*/ 38 w 38"/>
                <a:gd name="T5" fmla="*/ 154 h 188"/>
                <a:gd name="T6" fmla="*/ 0 w 38"/>
                <a:gd name="T7" fmla="*/ 188 h 188"/>
                <a:gd name="T8" fmla="*/ 0 w 38"/>
                <a:gd name="T9" fmla="*/ 34 h 188"/>
                <a:gd name="T10" fmla="*/ 0 60000 65536"/>
                <a:gd name="T11" fmla="*/ 0 60000 65536"/>
                <a:gd name="T12" fmla="*/ 0 60000 65536"/>
                <a:gd name="T13" fmla="*/ 0 60000 65536"/>
                <a:gd name="T14" fmla="*/ 0 60000 65536"/>
                <a:gd name="T15" fmla="*/ 0 w 38"/>
                <a:gd name="T16" fmla="*/ 0 h 188"/>
                <a:gd name="T17" fmla="*/ 38 w 38"/>
                <a:gd name="T18" fmla="*/ 188 h 188"/>
              </a:gdLst>
              <a:ahLst/>
              <a:cxnLst>
                <a:cxn ang="T10">
                  <a:pos x="T0" y="T1"/>
                </a:cxn>
                <a:cxn ang="T11">
                  <a:pos x="T2" y="T3"/>
                </a:cxn>
                <a:cxn ang="T12">
                  <a:pos x="T4" y="T5"/>
                </a:cxn>
                <a:cxn ang="T13">
                  <a:pos x="T6" y="T7"/>
                </a:cxn>
                <a:cxn ang="T14">
                  <a:pos x="T8" y="T9"/>
                </a:cxn>
              </a:cxnLst>
              <a:rect l="T15" t="T16" r="T17" b="T18"/>
              <a:pathLst>
                <a:path w="38" h="188">
                  <a:moveTo>
                    <a:pt x="0" y="34"/>
                  </a:moveTo>
                  <a:lnTo>
                    <a:pt x="38" y="0"/>
                  </a:lnTo>
                  <a:lnTo>
                    <a:pt x="38" y="154"/>
                  </a:lnTo>
                  <a:lnTo>
                    <a:pt x="0" y="188"/>
                  </a:lnTo>
                  <a:lnTo>
                    <a:pt x="0" y="34"/>
                  </a:lnTo>
                  <a:close/>
                </a:path>
              </a:pathLst>
            </a:custGeom>
            <a:solidFill>
              <a:srgbClr val="3C8665"/>
            </a:solidFill>
            <a:ln w="9525">
              <a:noFill/>
              <a:round/>
              <a:headEnd/>
              <a:tailEnd/>
            </a:ln>
          </p:spPr>
          <p:txBody>
            <a:bodyPr/>
            <a:lstStyle/>
            <a:p>
              <a:endParaRPr lang="en-US"/>
            </a:p>
          </p:txBody>
        </p:sp>
        <p:sp>
          <p:nvSpPr>
            <p:cNvPr id="47150" name="Freeform 251"/>
            <p:cNvSpPr>
              <a:spLocks/>
            </p:cNvSpPr>
            <p:nvPr/>
          </p:nvSpPr>
          <p:spPr bwMode="auto">
            <a:xfrm>
              <a:off x="1665" y="3411"/>
              <a:ext cx="38" cy="188"/>
            </a:xfrm>
            <a:custGeom>
              <a:avLst/>
              <a:gdLst>
                <a:gd name="T0" fmla="*/ 0 w 38"/>
                <a:gd name="T1" fmla="*/ 34 h 188"/>
                <a:gd name="T2" fmla="*/ 38 w 38"/>
                <a:gd name="T3" fmla="*/ 0 h 188"/>
                <a:gd name="T4" fmla="*/ 38 w 38"/>
                <a:gd name="T5" fmla="*/ 154 h 188"/>
                <a:gd name="T6" fmla="*/ 0 w 38"/>
                <a:gd name="T7" fmla="*/ 188 h 188"/>
                <a:gd name="T8" fmla="*/ 0 w 38"/>
                <a:gd name="T9" fmla="*/ 34 h 188"/>
                <a:gd name="T10" fmla="*/ 0 60000 65536"/>
                <a:gd name="T11" fmla="*/ 0 60000 65536"/>
                <a:gd name="T12" fmla="*/ 0 60000 65536"/>
                <a:gd name="T13" fmla="*/ 0 60000 65536"/>
                <a:gd name="T14" fmla="*/ 0 60000 65536"/>
                <a:gd name="T15" fmla="*/ 0 w 38"/>
                <a:gd name="T16" fmla="*/ 0 h 188"/>
                <a:gd name="T17" fmla="*/ 38 w 38"/>
                <a:gd name="T18" fmla="*/ 188 h 188"/>
              </a:gdLst>
              <a:ahLst/>
              <a:cxnLst>
                <a:cxn ang="T10">
                  <a:pos x="T0" y="T1"/>
                </a:cxn>
                <a:cxn ang="T11">
                  <a:pos x="T2" y="T3"/>
                </a:cxn>
                <a:cxn ang="T12">
                  <a:pos x="T4" y="T5"/>
                </a:cxn>
                <a:cxn ang="T13">
                  <a:pos x="T6" y="T7"/>
                </a:cxn>
                <a:cxn ang="T14">
                  <a:pos x="T8" y="T9"/>
                </a:cxn>
              </a:cxnLst>
              <a:rect l="T15" t="T16" r="T17" b="T18"/>
              <a:pathLst>
                <a:path w="38" h="188">
                  <a:moveTo>
                    <a:pt x="0" y="34"/>
                  </a:moveTo>
                  <a:lnTo>
                    <a:pt x="38" y="0"/>
                  </a:lnTo>
                  <a:lnTo>
                    <a:pt x="38" y="154"/>
                  </a:lnTo>
                  <a:lnTo>
                    <a:pt x="0" y="188"/>
                  </a:lnTo>
                  <a:lnTo>
                    <a:pt x="0" y="34"/>
                  </a:lnTo>
                  <a:close/>
                </a:path>
              </a:pathLst>
            </a:custGeom>
            <a:solidFill>
              <a:srgbClr val="2C6048"/>
            </a:solidFill>
            <a:ln w="3175">
              <a:solidFill>
                <a:srgbClr val="99FF99"/>
              </a:solidFill>
              <a:round/>
              <a:headEnd/>
              <a:tailEnd/>
            </a:ln>
          </p:spPr>
          <p:txBody>
            <a:bodyPr/>
            <a:lstStyle/>
            <a:p>
              <a:endParaRPr lang="en-US"/>
            </a:p>
          </p:txBody>
        </p:sp>
        <p:sp>
          <p:nvSpPr>
            <p:cNvPr id="47151" name="Rectangle 252"/>
            <p:cNvSpPr>
              <a:spLocks noChangeArrowheads="1"/>
            </p:cNvSpPr>
            <p:nvPr/>
          </p:nvSpPr>
          <p:spPr bwMode="auto">
            <a:xfrm>
              <a:off x="1371" y="3445"/>
              <a:ext cx="294" cy="154"/>
            </a:xfrm>
            <a:prstGeom prst="rect">
              <a:avLst/>
            </a:prstGeom>
            <a:solidFill>
              <a:srgbClr val="3C8665"/>
            </a:solidFill>
            <a:ln w="9525">
              <a:noFill/>
              <a:miter lim="800000"/>
              <a:headEnd/>
              <a:tailEnd/>
            </a:ln>
          </p:spPr>
          <p:txBody>
            <a:bodyPr/>
            <a:lstStyle/>
            <a:p>
              <a:endParaRPr lang="en-US"/>
            </a:p>
          </p:txBody>
        </p:sp>
        <p:sp>
          <p:nvSpPr>
            <p:cNvPr id="47152" name="Rectangle 253"/>
            <p:cNvSpPr>
              <a:spLocks noChangeArrowheads="1"/>
            </p:cNvSpPr>
            <p:nvPr/>
          </p:nvSpPr>
          <p:spPr bwMode="auto">
            <a:xfrm>
              <a:off x="1374" y="3444"/>
              <a:ext cx="292" cy="161"/>
            </a:xfrm>
            <a:prstGeom prst="rect">
              <a:avLst/>
            </a:prstGeom>
            <a:solidFill>
              <a:srgbClr val="3C8665"/>
            </a:solidFill>
            <a:ln w="3175">
              <a:solidFill>
                <a:srgbClr val="99FF99"/>
              </a:solidFill>
              <a:miter lim="800000"/>
              <a:headEnd/>
              <a:tailEnd/>
            </a:ln>
          </p:spPr>
          <p:txBody>
            <a:bodyPr/>
            <a:lstStyle/>
            <a:p>
              <a:endParaRPr lang="en-US"/>
            </a:p>
          </p:txBody>
        </p:sp>
        <p:grpSp>
          <p:nvGrpSpPr>
            <p:cNvPr id="47153" name="Group 254"/>
            <p:cNvGrpSpPr>
              <a:grpSpLocks/>
            </p:cNvGrpSpPr>
            <p:nvPr/>
          </p:nvGrpSpPr>
          <p:grpSpPr bwMode="auto">
            <a:xfrm>
              <a:off x="1392" y="3464"/>
              <a:ext cx="247" cy="115"/>
              <a:chOff x="1392" y="3464"/>
              <a:chExt cx="247" cy="115"/>
            </a:xfrm>
          </p:grpSpPr>
          <p:grpSp>
            <p:nvGrpSpPr>
              <p:cNvPr id="47154" name="Group 255"/>
              <p:cNvGrpSpPr>
                <a:grpSpLocks/>
              </p:cNvGrpSpPr>
              <p:nvPr/>
            </p:nvGrpSpPr>
            <p:grpSpPr bwMode="auto">
              <a:xfrm>
                <a:off x="1392" y="3464"/>
                <a:ext cx="245" cy="112"/>
                <a:chOff x="1392" y="3464"/>
                <a:chExt cx="245" cy="112"/>
              </a:xfrm>
            </p:grpSpPr>
            <p:sp>
              <p:nvSpPr>
                <p:cNvPr id="47164" name="Line 256"/>
                <p:cNvSpPr>
                  <a:spLocks noChangeShapeType="1"/>
                </p:cNvSpPr>
                <p:nvPr/>
              </p:nvSpPr>
              <p:spPr bwMode="auto">
                <a:xfrm>
                  <a:off x="1452" y="3491"/>
                  <a:ext cx="128" cy="55"/>
                </a:xfrm>
                <a:prstGeom prst="line">
                  <a:avLst/>
                </a:prstGeom>
                <a:noFill/>
                <a:ln w="9525">
                  <a:solidFill>
                    <a:srgbClr val="000000"/>
                  </a:solidFill>
                  <a:round/>
                  <a:headEnd/>
                  <a:tailEnd/>
                </a:ln>
              </p:spPr>
              <p:txBody>
                <a:bodyPr/>
                <a:lstStyle/>
                <a:p>
                  <a:endParaRPr lang="en-US"/>
                </a:p>
              </p:txBody>
            </p:sp>
            <p:sp>
              <p:nvSpPr>
                <p:cNvPr id="47165" name="Line 257"/>
                <p:cNvSpPr>
                  <a:spLocks noChangeShapeType="1"/>
                </p:cNvSpPr>
                <p:nvPr/>
              </p:nvSpPr>
              <p:spPr bwMode="auto">
                <a:xfrm>
                  <a:off x="1409" y="3478"/>
                  <a:ext cx="211" cy="1"/>
                </a:xfrm>
                <a:prstGeom prst="line">
                  <a:avLst/>
                </a:prstGeom>
                <a:noFill/>
                <a:ln w="9525">
                  <a:solidFill>
                    <a:srgbClr val="000000"/>
                  </a:solidFill>
                  <a:round/>
                  <a:headEnd/>
                  <a:tailEnd/>
                </a:ln>
              </p:spPr>
              <p:txBody>
                <a:bodyPr/>
                <a:lstStyle/>
                <a:p>
                  <a:endParaRPr lang="en-US"/>
                </a:p>
              </p:txBody>
            </p:sp>
            <p:sp>
              <p:nvSpPr>
                <p:cNvPr id="47166" name="Line 258"/>
                <p:cNvSpPr>
                  <a:spLocks noChangeShapeType="1"/>
                </p:cNvSpPr>
                <p:nvPr/>
              </p:nvSpPr>
              <p:spPr bwMode="auto">
                <a:xfrm>
                  <a:off x="1409" y="3557"/>
                  <a:ext cx="211" cy="2"/>
                </a:xfrm>
                <a:prstGeom prst="line">
                  <a:avLst/>
                </a:prstGeom>
                <a:noFill/>
                <a:ln w="9525">
                  <a:solidFill>
                    <a:srgbClr val="000000"/>
                  </a:solidFill>
                  <a:round/>
                  <a:headEnd/>
                  <a:tailEnd/>
                </a:ln>
              </p:spPr>
              <p:txBody>
                <a:bodyPr/>
                <a:lstStyle/>
                <a:p>
                  <a:endParaRPr lang="en-US"/>
                </a:p>
              </p:txBody>
            </p:sp>
            <p:sp>
              <p:nvSpPr>
                <p:cNvPr id="47167" name="Rectangle 259"/>
                <p:cNvSpPr>
                  <a:spLocks noChangeArrowheads="1"/>
                </p:cNvSpPr>
                <p:nvPr/>
              </p:nvSpPr>
              <p:spPr bwMode="auto">
                <a:xfrm>
                  <a:off x="1392" y="3464"/>
                  <a:ext cx="65" cy="32"/>
                </a:xfrm>
                <a:prstGeom prst="rect">
                  <a:avLst/>
                </a:prstGeom>
                <a:solidFill>
                  <a:srgbClr val="000000"/>
                </a:solidFill>
                <a:ln w="3175">
                  <a:solidFill>
                    <a:srgbClr val="000000"/>
                  </a:solidFill>
                  <a:miter lim="800000"/>
                  <a:headEnd/>
                  <a:tailEnd/>
                </a:ln>
              </p:spPr>
              <p:txBody>
                <a:bodyPr/>
                <a:lstStyle/>
                <a:p>
                  <a:endParaRPr lang="en-US"/>
                </a:p>
              </p:txBody>
            </p:sp>
            <p:sp>
              <p:nvSpPr>
                <p:cNvPr id="47168" name="Rectangle 260"/>
                <p:cNvSpPr>
                  <a:spLocks noChangeArrowheads="1"/>
                </p:cNvSpPr>
                <p:nvPr/>
              </p:nvSpPr>
              <p:spPr bwMode="auto">
                <a:xfrm>
                  <a:off x="1574" y="3464"/>
                  <a:ext cx="63" cy="32"/>
                </a:xfrm>
                <a:prstGeom prst="rect">
                  <a:avLst/>
                </a:prstGeom>
                <a:solidFill>
                  <a:srgbClr val="000000"/>
                </a:solidFill>
                <a:ln w="3175">
                  <a:solidFill>
                    <a:srgbClr val="000000"/>
                  </a:solidFill>
                  <a:miter lim="800000"/>
                  <a:headEnd/>
                  <a:tailEnd/>
                </a:ln>
              </p:spPr>
              <p:txBody>
                <a:bodyPr/>
                <a:lstStyle/>
                <a:p>
                  <a:endParaRPr lang="en-US"/>
                </a:p>
              </p:txBody>
            </p:sp>
            <p:sp>
              <p:nvSpPr>
                <p:cNvPr id="47169" name="Rectangle 261"/>
                <p:cNvSpPr>
                  <a:spLocks noChangeArrowheads="1"/>
                </p:cNvSpPr>
                <p:nvPr/>
              </p:nvSpPr>
              <p:spPr bwMode="auto">
                <a:xfrm>
                  <a:off x="1392" y="3543"/>
                  <a:ext cx="65" cy="33"/>
                </a:xfrm>
                <a:prstGeom prst="rect">
                  <a:avLst/>
                </a:prstGeom>
                <a:solidFill>
                  <a:srgbClr val="000000"/>
                </a:solidFill>
                <a:ln w="3175">
                  <a:solidFill>
                    <a:srgbClr val="000000"/>
                  </a:solidFill>
                  <a:miter lim="800000"/>
                  <a:headEnd/>
                  <a:tailEnd/>
                </a:ln>
              </p:spPr>
              <p:txBody>
                <a:bodyPr/>
                <a:lstStyle/>
                <a:p>
                  <a:endParaRPr lang="en-US"/>
                </a:p>
              </p:txBody>
            </p:sp>
            <p:sp>
              <p:nvSpPr>
                <p:cNvPr id="47170" name="Rectangle 262"/>
                <p:cNvSpPr>
                  <a:spLocks noChangeArrowheads="1"/>
                </p:cNvSpPr>
                <p:nvPr/>
              </p:nvSpPr>
              <p:spPr bwMode="auto">
                <a:xfrm>
                  <a:off x="1574" y="3543"/>
                  <a:ext cx="63" cy="33"/>
                </a:xfrm>
                <a:prstGeom prst="rect">
                  <a:avLst/>
                </a:prstGeom>
                <a:solidFill>
                  <a:srgbClr val="000000"/>
                </a:solidFill>
                <a:ln w="3175">
                  <a:solidFill>
                    <a:srgbClr val="000000"/>
                  </a:solidFill>
                  <a:miter lim="800000"/>
                  <a:headEnd/>
                  <a:tailEnd/>
                </a:ln>
              </p:spPr>
              <p:txBody>
                <a:bodyPr/>
                <a:lstStyle/>
                <a:p>
                  <a:endParaRPr lang="en-US"/>
                </a:p>
              </p:txBody>
            </p:sp>
            <p:sp>
              <p:nvSpPr>
                <p:cNvPr id="47171" name="Line 263"/>
                <p:cNvSpPr>
                  <a:spLocks noChangeShapeType="1"/>
                </p:cNvSpPr>
                <p:nvPr/>
              </p:nvSpPr>
              <p:spPr bwMode="auto">
                <a:xfrm flipH="1">
                  <a:off x="1448" y="3491"/>
                  <a:ext cx="129" cy="55"/>
                </a:xfrm>
                <a:prstGeom prst="line">
                  <a:avLst/>
                </a:prstGeom>
                <a:noFill/>
                <a:ln w="9525">
                  <a:solidFill>
                    <a:srgbClr val="000000"/>
                  </a:solidFill>
                  <a:round/>
                  <a:headEnd/>
                  <a:tailEnd/>
                </a:ln>
              </p:spPr>
              <p:txBody>
                <a:bodyPr/>
                <a:lstStyle/>
                <a:p>
                  <a:endParaRPr lang="en-US"/>
                </a:p>
              </p:txBody>
            </p:sp>
          </p:grpSp>
          <p:grpSp>
            <p:nvGrpSpPr>
              <p:cNvPr id="47155" name="Group 264"/>
              <p:cNvGrpSpPr>
                <a:grpSpLocks/>
              </p:cNvGrpSpPr>
              <p:nvPr/>
            </p:nvGrpSpPr>
            <p:grpSpPr bwMode="auto">
              <a:xfrm>
                <a:off x="1396" y="3467"/>
                <a:ext cx="243" cy="112"/>
                <a:chOff x="1396" y="3467"/>
                <a:chExt cx="243" cy="112"/>
              </a:xfrm>
            </p:grpSpPr>
            <p:sp>
              <p:nvSpPr>
                <p:cNvPr id="47156" name="Line 265"/>
                <p:cNvSpPr>
                  <a:spLocks noChangeShapeType="1"/>
                </p:cNvSpPr>
                <p:nvPr/>
              </p:nvSpPr>
              <p:spPr bwMode="auto">
                <a:xfrm>
                  <a:off x="1456" y="3494"/>
                  <a:ext cx="126" cy="55"/>
                </a:xfrm>
                <a:prstGeom prst="line">
                  <a:avLst/>
                </a:prstGeom>
                <a:noFill/>
                <a:ln w="9525">
                  <a:solidFill>
                    <a:srgbClr val="FFFFFF"/>
                  </a:solidFill>
                  <a:round/>
                  <a:headEnd/>
                  <a:tailEnd/>
                </a:ln>
              </p:spPr>
              <p:txBody>
                <a:bodyPr/>
                <a:lstStyle/>
                <a:p>
                  <a:endParaRPr lang="en-US"/>
                </a:p>
              </p:txBody>
            </p:sp>
            <p:sp>
              <p:nvSpPr>
                <p:cNvPr id="47157" name="Line 266"/>
                <p:cNvSpPr>
                  <a:spLocks noChangeShapeType="1"/>
                </p:cNvSpPr>
                <p:nvPr/>
              </p:nvSpPr>
              <p:spPr bwMode="auto">
                <a:xfrm>
                  <a:off x="1413" y="3481"/>
                  <a:ext cx="211" cy="1"/>
                </a:xfrm>
                <a:prstGeom prst="line">
                  <a:avLst/>
                </a:prstGeom>
                <a:noFill/>
                <a:ln w="9525">
                  <a:solidFill>
                    <a:srgbClr val="FFFFFF"/>
                  </a:solidFill>
                  <a:round/>
                  <a:headEnd/>
                  <a:tailEnd/>
                </a:ln>
              </p:spPr>
              <p:txBody>
                <a:bodyPr/>
                <a:lstStyle/>
                <a:p>
                  <a:endParaRPr lang="en-US"/>
                </a:p>
              </p:txBody>
            </p:sp>
            <p:sp>
              <p:nvSpPr>
                <p:cNvPr id="47158" name="Line 267"/>
                <p:cNvSpPr>
                  <a:spLocks noChangeShapeType="1"/>
                </p:cNvSpPr>
                <p:nvPr/>
              </p:nvSpPr>
              <p:spPr bwMode="auto">
                <a:xfrm>
                  <a:off x="1413" y="3560"/>
                  <a:ext cx="211" cy="1"/>
                </a:xfrm>
                <a:prstGeom prst="line">
                  <a:avLst/>
                </a:prstGeom>
                <a:noFill/>
                <a:ln w="9525">
                  <a:solidFill>
                    <a:srgbClr val="FFFFFF"/>
                  </a:solidFill>
                  <a:round/>
                  <a:headEnd/>
                  <a:tailEnd/>
                </a:ln>
              </p:spPr>
              <p:txBody>
                <a:bodyPr/>
                <a:lstStyle/>
                <a:p>
                  <a:endParaRPr lang="en-US"/>
                </a:p>
              </p:txBody>
            </p:sp>
            <p:sp>
              <p:nvSpPr>
                <p:cNvPr id="47159" name="Rectangle 268"/>
                <p:cNvSpPr>
                  <a:spLocks noChangeArrowheads="1"/>
                </p:cNvSpPr>
                <p:nvPr/>
              </p:nvSpPr>
              <p:spPr bwMode="auto">
                <a:xfrm>
                  <a:off x="1396" y="3467"/>
                  <a:ext cx="65" cy="32"/>
                </a:xfrm>
                <a:prstGeom prst="rect">
                  <a:avLst/>
                </a:prstGeom>
                <a:solidFill>
                  <a:srgbClr val="FFFFFF"/>
                </a:solidFill>
                <a:ln w="3175">
                  <a:solidFill>
                    <a:srgbClr val="FFFFFF"/>
                  </a:solidFill>
                  <a:miter lim="800000"/>
                  <a:headEnd/>
                  <a:tailEnd/>
                </a:ln>
              </p:spPr>
              <p:txBody>
                <a:bodyPr/>
                <a:lstStyle/>
                <a:p>
                  <a:endParaRPr lang="en-US"/>
                </a:p>
              </p:txBody>
            </p:sp>
            <p:sp>
              <p:nvSpPr>
                <p:cNvPr id="47160" name="Rectangle 269"/>
                <p:cNvSpPr>
                  <a:spLocks noChangeArrowheads="1"/>
                </p:cNvSpPr>
                <p:nvPr/>
              </p:nvSpPr>
              <p:spPr bwMode="auto">
                <a:xfrm>
                  <a:off x="1578" y="3467"/>
                  <a:ext cx="61" cy="32"/>
                </a:xfrm>
                <a:prstGeom prst="rect">
                  <a:avLst/>
                </a:prstGeom>
                <a:solidFill>
                  <a:srgbClr val="FFFFFF"/>
                </a:solidFill>
                <a:ln w="3175">
                  <a:solidFill>
                    <a:srgbClr val="FFFFFF"/>
                  </a:solidFill>
                  <a:miter lim="800000"/>
                  <a:headEnd/>
                  <a:tailEnd/>
                </a:ln>
              </p:spPr>
              <p:txBody>
                <a:bodyPr/>
                <a:lstStyle/>
                <a:p>
                  <a:endParaRPr lang="en-US"/>
                </a:p>
              </p:txBody>
            </p:sp>
            <p:sp>
              <p:nvSpPr>
                <p:cNvPr id="47161" name="Rectangle 270"/>
                <p:cNvSpPr>
                  <a:spLocks noChangeArrowheads="1"/>
                </p:cNvSpPr>
                <p:nvPr/>
              </p:nvSpPr>
              <p:spPr bwMode="auto">
                <a:xfrm>
                  <a:off x="1396" y="3547"/>
                  <a:ext cx="65" cy="32"/>
                </a:xfrm>
                <a:prstGeom prst="rect">
                  <a:avLst/>
                </a:prstGeom>
                <a:solidFill>
                  <a:srgbClr val="FFFFFF"/>
                </a:solidFill>
                <a:ln w="3175">
                  <a:solidFill>
                    <a:srgbClr val="FFFFFF"/>
                  </a:solidFill>
                  <a:miter lim="800000"/>
                  <a:headEnd/>
                  <a:tailEnd/>
                </a:ln>
              </p:spPr>
              <p:txBody>
                <a:bodyPr/>
                <a:lstStyle/>
                <a:p>
                  <a:endParaRPr lang="en-US"/>
                </a:p>
              </p:txBody>
            </p:sp>
            <p:sp>
              <p:nvSpPr>
                <p:cNvPr id="47162" name="Rectangle 271"/>
                <p:cNvSpPr>
                  <a:spLocks noChangeArrowheads="1"/>
                </p:cNvSpPr>
                <p:nvPr/>
              </p:nvSpPr>
              <p:spPr bwMode="auto">
                <a:xfrm>
                  <a:off x="1578" y="3547"/>
                  <a:ext cx="61" cy="32"/>
                </a:xfrm>
                <a:prstGeom prst="rect">
                  <a:avLst/>
                </a:prstGeom>
                <a:solidFill>
                  <a:srgbClr val="FFFFFF"/>
                </a:solidFill>
                <a:ln w="3175">
                  <a:solidFill>
                    <a:srgbClr val="FFFFFF"/>
                  </a:solidFill>
                  <a:miter lim="800000"/>
                  <a:headEnd/>
                  <a:tailEnd/>
                </a:ln>
              </p:spPr>
              <p:txBody>
                <a:bodyPr/>
                <a:lstStyle/>
                <a:p>
                  <a:endParaRPr lang="en-US"/>
                </a:p>
              </p:txBody>
            </p:sp>
            <p:sp>
              <p:nvSpPr>
                <p:cNvPr id="47163" name="Line 272"/>
                <p:cNvSpPr>
                  <a:spLocks noChangeShapeType="1"/>
                </p:cNvSpPr>
                <p:nvPr/>
              </p:nvSpPr>
              <p:spPr bwMode="auto">
                <a:xfrm flipH="1">
                  <a:off x="1452" y="3494"/>
                  <a:ext cx="128" cy="55"/>
                </a:xfrm>
                <a:prstGeom prst="line">
                  <a:avLst/>
                </a:prstGeom>
                <a:noFill/>
                <a:ln w="9525">
                  <a:solidFill>
                    <a:srgbClr val="FFFFFF"/>
                  </a:solidFill>
                  <a:round/>
                  <a:headEnd/>
                  <a:tailEnd/>
                </a:ln>
              </p:spPr>
              <p:txBody>
                <a:bodyPr/>
                <a:lstStyle/>
                <a:p>
                  <a:endParaRPr lang="en-US"/>
                </a:p>
              </p:txBody>
            </p:sp>
          </p:grpSp>
        </p:grpSp>
      </p:grpSp>
      <p:sp>
        <p:nvSpPr>
          <p:cNvPr id="47146" name="Text Box 273"/>
          <p:cNvSpPr txBox="1">
            <a:spLocks noChangeArrowheads="1"/>
          </p:cNvSpPr>
          <p:nvPr/>
        </p:nvSpPr>
        <p:spPr bwMode="auto">
          <a:xfrm>
            <a:off x="5003800" y="4419600"/>
            <a:ext cx="985838" cy="581025"/>
          </a:xfrm>
          <a:prstGeom prst="rect">
            <a:avLst/>
          </a:prstGeom>
          <a:noFill/>
          <a:ln w="9525">
            <a:noFill/>
            <a:miter lim="800000"/>
            <a:headEnd/>
            <a:tailEnd/>
          </a:ln>
        </p:spPr>
        <p:txBody>
          <a:bodyPr wrap="none">
            <a:spAutoFit/>
          </a:bodyPr>
          <a:lstStyle/>
          <a:p>
            <a:r>
              <a:rPr lang="en-US" sz="1600">
                <a:latin typeface="Arial Rounded MT Bold" pitchFamily="34" charset="0"/>
              </a:rPr>
              <a:t>Optical</a:t>
            </a:r>
          </a:p>
          <a:p>
            <a:r>
              <a:rPr lang="en-US" sz="1600">
                <a:latin typeface="Arial Rounded MT Bold" pitchFamily="34" charset="0"/>
              </a:rPr>
              <a:t>Network</a:t>
            </a:r>
          </a:p>
        </p:txBody>
      </p:sp>
      <p:pic>
        <p:nvPicPr>
          <p:cNvPr id="1229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741" y="603478"/>
            <a:ext cx="2652992" cy="249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 name="AutoShape 241"/>
          <p:cNvSpPr>
            <a:spLocks noChangeArrowheads="1"/>
          </p:cNvSpPr>
          <p:nvPr/>
        </p:nvSpPr>
        <p:spPr bwMode="auto">
          <a:xfrm>
            <a:off x="3049587" y="1447800"/>
            <a:ext cx="1331119" cy="533400"/>
          </a:xfrm>
          <a:prstGeom prst="wedgeRectCallout">
            <a:avLst>
              <a:gd name="adj1" fmla="val 127041"/>
              <a:gd name="adj2" fmla="val 367781"/>
            </a:avLst>
          </a:prstGeom>
          <a:solidFill>
            <a:srgbClr val="99FF33"/>
          </a:solidFill>
          <a:ln w="9525">
            <a:noFill/>
            <a:miter lim="800000"/>
            <a:headEnd/>
            <a:tailEnd/>
          </a:ln>
        </p:spPr>
        <p:txBody>
          <a:bodyPr wrap="none" anchor="ctr"/>
          <a:lstStyle/>
          <a:p>
            <a:r>
              <a:rPr lang="en-US" sz="1200" dirty="0" smtClean="0">
                <a:latin typeface="Arial Rounded MT Bold" pitchFamily="34" charset="0"/>
              </a:rPr>
              <a:t>Software Defined </a:t>
            </a:r>
          </a:p>
          <a:p>
            <a:r>
              <a:rPr lang="en-US" sz="1200" dirty="0" smtClean="0">
                <a:latin typeface="Arial Rounded MT Bold" pitchFamily="34" charset="0"/>
              </a:rPr>
              <a:t>Networking</a:t>
            </a:r>
            <a:endParaRPr lang="en-US" sz="1200" dirty="0">
              <a:latin typeface="Arial Rounded MT Bold"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196850" y="449943"/>
            <a:ext cx="8796338" cy="476478"/>
          </a:xfrm>
          <a:noFill/>
        </p:spPr>
        <p:txBody>
          <a:bodyPr lIns="92075" tIns="46038" rIns="92075" bIns="46038" anchor="ctr"/>
          <a:lstStyle/>
          <a:p>
            <a:r>
              <a:rPr lang="en-US" sz="2800" dirty="0" smtClean="0">
                <a:solidFill>
                  <a:schemeClr val="tx1"/>
                </a:solidFill>
              </a:rPr>
              <a:t>Internet Applications</a:t>
            </a:r>
          </a:p>
        </p:txBody>
      </p:sp>
      <p:sp>
        <p:nvSpPr>
          <p:cNvPr id="48131" name="Rectangle 5"/>
          <p:cNvSpPr>
            <a:spLocks noGrp="1" noChangeArrowheads="1"/>
          </p:cNvSpPr>
          <p:nvPr>
            <p:ph type="body" sz="half" idx="1"/>
          </p:nvPr>
        </p:nvSpPr>
        <p:spPr>
          <a:xfrm>
            <a:off x="273050" y="1143000"/>
            <a:ext cx="5441950" cy="5562600"/>
          </a:xfrm>
          <a:noFill/>
        </p:spPr>
        <p:txBody>
          <a:bodyPr/>
          <a:lstStyle/>
          <a:p>
            <a:pPr marL="0" indent="0">
              <a:buNone/>
            </a:pPr>
            <a:r>
              <a:rPr lang="en-US" sz="1800" dirty="0" smtClean="0"/>
              <a:t>Electronic Mail: ken.hayward@sce.carleton.ca</a:t>
            </a:r>
          </a:p>
          <a:p>
            <a:pPr marL="0" lvl="1" indent="114300">
              <a:buClr>
                <a:srgbClr val="C00000"/>
              </a:buClr>
              <a:buFont typeface="Wingdings" pitchFamily="2" charset="2"/>
              <a:buChar char="§"/>
            </a:pPr>
            <a:r>
              <a:rPr lang="en-US" sz="1200" dirty="0"/>
              <a:t>O</a:t>
            </a:r>
            <a:r>
              <a:rPr lang="en-US" sz="1200" dirty="0" smtClean="0"/>
              <a:t>riginally textual messages, worldwide availability</a:t>
            </a:r>
          </a:p>
          <a:p>
            <a:pPr marL="0" indent="0">
              <a:buNone/>
            </a:pPr>
            <a:r>
              <a:rPr lang="en-US" sz="1800" dirty="0" smtClean="0"/>
              <a:t>World Wide Web: http://www.carleton.ca</a:t>
            </a:r>
          </a:p>
          <a:p>
            <a:pPr marL="0" indent="0">
              <a:spcBef>
                <a:spcPct val="30000"/>
              </a:spcBef>
              <a:buNone/>
            </a:pPr>
            <a:r>
              <a:rPr lang="en-US" sz="1800" dirty="0" smtClean="0"/>
              <a:t>Instant Messaging (IM)</a:t>
            </a:r>
          </a:p>
          <a:p>
            <a:pPr marL="0" indent="0">
              <a:spcBef>
                <a:spcPct val="30000"/>
              </a:spcBef>
              <a:buNone/>
            </a:pPr>
            <a:r>
              <a:rPr lang="en-US" sz="1800" dirty="0" smtClean="0"/>
              <a:t>Multi-player games</a:t>
            </a:r>
          </a:p>
          <a:p>
            <a:pPr marL="0" indent="0">
              <a:spcBef>
                <a:spcPct val="30000"/>
              </a:spcBef>
              <a:buNone/>
            </a:pPr>
            <a:r>
              <a:rPr lang="en-US" sz="1800" dirty="0" smtClean="0"/>
              <a:t>Music &amp; Video Streaming</a:t>
            </a:r>
          </a:p>
          <a:p>
            <a:pPr marL="0" indent="0">
              <a:spcBef>
                <a:spcPct val="30000"/>
              </a:spcBef>
              <a:buNone/>
            </a:pPr>
            <a:r>
              <a:rPr lang="en-US" sz="1800" dirty="0" smtClean="0"/>
              <a:t>Newsgroups</a:t>
            </a:r>
          </a:p>
          <a:p>
            <a:pPr marL="0" indent="0">
              <a:spcBef>
                <a:spcPct val="30000"/>
              </a:spcBef>
              <a:buNone/>
            </a:pPr>
            <a:r>
              <a:rPr lang="en-US" sz="1800" dirty="0" smtClean="0"/>
              <a:t>VoIP</a:t>
            </a:r>
          </a:p>
          <a:p>
            <a:pPr marL="0" indent="0">
              <a:spcBef>
                <a:spcPct val="30000"/>
              </a:spcBef>
              <a:buNone/>
            </a:pPr>
            <a:r>
              <a:rPr lang="en-US" sz="1800" dirty="0"/>
              <a:t>Blogs (~450M)</a:t>
            </a:r>
          </a:p>
          <a:p>
            <a:pPr marL="0" indent="0">
              <a:spcBef>
                <a:spcPct val="30000"/>
              </a:spcBef>
              <a:buNone/>
            </a:pPr>
            <a:r>
              <a:rPr lang="en-US" sz="1800" dirty="0"/>
              <a:t>YouTube (5B views/day)</a:t>
            </a:r>
          </a:p>
          <a:p>
            <a:pPr marL="0" indent="0">
              <a:spcBef>
                <a:spcPct val="30000"/>
              </a:spcBef>
              <a:buNone/>
            </a:pPr>
            <a:r>
              <a:rPr lang="en-US" sz="1800" dirty="0" smtClean="0"/>
              <a:t>WhatsApp (1.5B Active users)</a:t>
            </a:r>
          </a:p>
          <a:p>
            <a:pPr marL="0" indent="0">
              <a:spcBef>
                <a:spcPct val="30000"/>
              </a:spcBef>
              <a:buNone/>
            </a:pPr>
            <a:r>
              <a:rPr lang="en-US" sz="1800" dirty="0" smtClean="0"/>
              <a:t>Facebook (2.19B users)</a:t>
            </a:r>
          </a:p>
          <a:p>
            <a:pPr marL="0" indent="0">
              <a:spcBef>
                <a:spcPct val="30000"/>
              </a:spcBef>
              <a:buNone/>
            </a:pPr>
            <a:r>
              <a:rPr lang="en-US" sz="1800" dirty="0" smtClean="0"/>
              <a:t>Twitter (3.32B registered users)</a:t>
            </a:r>
          </a:p>
          <a:p>
            <a:pPr marL="0" indent="0">
              <a:spcBef>
                <a:spcPct val="30000"/>
              </a:spcBef>
              <a:buNone/>
            </a:pPr>
            <a:r>
              <a:rPr lang="en-US" sz="1800" dirty="0" smtClean="0"/>
              <a:t>Internet of Things (</a:t>
            </a:r>
            <a:r>
              <a:rPr lang="en-US" sz="1800" dirty="0" err="1" smtClean="0"/>
              <a:t>IoT</a:t>
            </a:r>
            <a:r>
              <a:rPr lang="en-US" sz="1800" dirty="0" smtClean="0"/>
              <a:t>)</a:t>
            </a:r>
          </a:p>
          <a:p>
            <a:pPr marL="0" indent="0">
              <a:spcBef>
                <a:spcPct val="30000"/>
              </a:spcBef>
            </a:pPr>
            <a:r>
              <a:rPr lang="en-US" sz="1200" dirty="0" smtClean="0"/>
              <a:t>Gartner predicts 500 smart devices per home 2022</a:t>
            </a:r>
          </a:p>
          <a:p>
            <a:pPr marL="0" indent="0">
              <a:spcBef>
                <a:spcPct val="30000"/>
              </a:spcBef>
            </a:pPr>
            <a:r>
              <a:rPr lang="en-US" sz="1200" dirty="0" smtClean="0"/>
              <a:t>Predicted Market value of 10Trillion dollars by 2025</a:t>
            </a:r>
          </a:p>
        </p:txBody>
      </p:sp>
      <p:pic>
        <p:nvPicPr>
          <p:cNvPr id="48132" name="Picture 13"/>
          <p:cNvPicPr>
            <a:picLocks noChangeAspect="1" noChangeArrowheads="1"/>
          </p:cNvPicPr>
          <p:nvPr/>
        </p:nvPicPr>
        <p:blipFill>
          <a:blip r:embed="rId3" cstate="print"/>
          <a:srcRect/>
          <a:stretch>
            <a:fillRect/>
          </a:stretch>
        </p:blipFill>
        <p:spPr bwMode="auto">
          <a:xfrm>
            <a:off x="4953000" y="1752600"/>
            <a:ext cx="457200" cy="428625"/>
          </a:xfrm>
          <a:prstGeom prst="rect">
            <a:avLst/>
          </a:prstGeom>
          <a:noFill/>
          <a:ln w="9525">
            <a:noFill/>
            <a:miter lim="800000"/>
            <a:headEnd type="none" w="sm" len="sm"/>
            <a:tailEnd type="none" w="sm" len="sm"/>
          </a:ln>
        </p:spPr>
      </p:pic>
      <p:pic>
        <p:nvPicPr>
          <p:cNvPr id="48133" name="Picture 14"/>
          <p:cNvPicPr>
            <a:picLocks noChangeAspect="1" noChangeArrowheads="1"/>
          </p:cNvPicPr>
          <p:nvPr/>
        </p:nvPicPr>
        <p:blipFill>
          <a:blip r:embed="rId4" cstate="print"/>
          <a:srcRect/>
          <a:stretch>
            <a:fillRect/>
          </a:stretch>
        </p:blipFill>
        <p:spPr bwMode="auto">
          <a:xfrm>
            <a:off x="5562600" y="1143000"/>
            <a:ext cx="457200" cy="442913"/>
          </a:xfrm>
          <a:prstGeom prst="rect">
            <a:avLst/>
          </a:prstGeom>
          <a:noFill/>
          <a:ln w="9525">
            <a:noFill/>
            <a:miter lim="800000"/>
            <a:headEnd type="none" w="sm" len="sm"/>
            <a:tailEnd type="none" w="sm" len="sm"/>
          </a:ln>
        </p:spPr>
      </p:pic>
      <p:pic>
        <p:nvPicPr>
          <p:cNvPr id="48134" name="Picture 15"/>
          <p:cNvPicPr>
            <a:picLocks noChangeAspect="1" noChangeArrowheads="1"/>
          </p:cNvPicPr>
          <p:nvPr/>
        </p:nvPicPr>
        <p:blipFill>
          <a:blip r:embed="rId5" cstate="print"/>
          <a:srcRect/>
          <a:stretch>
            <a:fillRect/>
          </a:stretch>
        </p:blipFill>
        <p:spPr bwMode="auto">
          <a:xfrm>
            <a:off x="2667000" y="2514600"/>
            <a:ext cx="381000" cy="381000"/>
          </a:xfrm>
          <a:prstGeom prst="rect">
            <a:avLst/>
          </a:prstGeom>
          <a:noFill/>
          <a:ln w="9525">
            <a:noFill/>
            <a:miter lim="800000"/>
            <a:headEnd type="none" w="sm" len="sm"/>
            <a:tailEnd type="none" w="sm" len="sm"/>
          </a:ln>
        </p:spPr>
      </p:pic>
      <p:pic>
        <p:nvPicPr>
          <p:cNvPr id="48135" name="Picture 16"/>
          <p:cNvPicPr>
            <a:picLocks noChangeAspect="1" noChangeArrowheads="1"/>
          </p:cNvPicPr>
          <p:nvPr/>
        </p:nvPicPr>
        <p:blipFill>
          <a:blip r:embed="rId6" cstate="print"/>
          <a:srcRect/>
          <a:stretch>
            <a:fillRect/>
          </a:stretch>
        </p:blipFill>
        <p:spPr bwMode="auto">
          <a:xfrm>
            <a:off x="1905000" y="3581400"/>
            <a:ext cx="381000" cy="357188"/>
          </a:xfrm>
          <a:prstGeom prst="rect">
            <a:avLst/>
          </a:prstGeom>
          <a:noFill/>
          <a:ln w="9525">
            <a:noFill/>
            <a:miter lim="800000"/>
            <a:headEnd type="none" w="sm" len="sm"/>
            <a:tailEnd type="none" w="sm" len="sm"/>
          </a:ln>
        </p:spPr>
      </p:pic>
      <p:pic>
        <p:nvPicPr>
          <p:cNvPr id="48136" name="Picture 17"/>
          <p:cNvPicPr>
            <a:picLocks noChangeAspect="1" noChangeArrowheads="1"/>
          </p:cNvPicPr>
          <p:nvPr/>
        </p:nvPicPr>
        <p:blipFill>
          <a:blip r:embed="rId7" cstate="print"/>
          <a:srcRect/>
          <a:stretch>
            <a:fillRect/>
          </a:stretch>
        </p:blipFill>
        <p:spPr bwMode="auto">
          <a:xfrm>
            <a:off x="4724400" y="2362200"/>
            <a:ext cx="1952625" cy="1396669"/>
          </a:xfrm>
          <a:prstGeom prst="rect">
            <a:avLst/>
          </a:prstGeom>
          <a:noFill/>
          <a:ln w="9525">
            <a:noFill/>
            <a:miter lim="800000"/>
            <a:headEnd type="none" w="sm" len="sm"/>
            <a:tailEnd type="none" w="sm" len="sm"/>
          </a:ln>
        </p:spPr>
      </p:pic>
      <p:sp>
        <p:nvSpPr>
          <p:cNvPr id="48137" name="Text Box 18"/>
          <p:cNvSpPr txBox="1">
            <a:spLocks noChangeArrowheads="1"/>
          </p:cNvSpPr>
          <p:nvPr/>
        </p:nvSpPr>
        <p:spPr bwMode="auto">
          <a:xfrm>
            <a:off x="6677025" y="2743200"/>
            <a:ext cx="1364476" cy="830997"/>
          </a:xfrm>
          <a:prstGeom prst="rect">
            <a:avLst/>
          </a:prstGeom>
          <a:noFill/>
          <a:ln w="9525">
            <a:noFill/>
            <a:miter lim="800000"/>
            <a:headEnd type="none" w="sm" len="sm"/>
            <a:tailEnd type="none" w="sm" len="sm"/>
          </a:ln>
        </p:spPr>
        <p:txBody>
          <a:bodyPr wrap="none">
            <a:spAutoFit/>
          </a:bodyPr>
          <a:lstStyle/>
          <a:p>
            <a:r>
              <a:rPr lang="en-US" sz="1800" dirty="0" smtClean="0"/>
              <a:t>2.8 </a:t>
            </a:r>
            <a:r>
              <a:rPr lang="en-US" sz="1800" dirty="0"/>
              <a:t>Million </a:t>
            </a:r>
          </a:p>
          <a:p>
            <a:r>
              <a:rPr lang="en-US" sz="1800" dirty="0"/>
              <a:t>Viewings</a:t>
            </a:r>
          </a:p>
          <a:p>
            <a:r>
              <a:rPr lang="en-US" sz="1200" b="0" dirty="0"/>
              <a:t>*YouTube</a:t>
            </a:r>
          </a:p>
        </p:txBody>
      </p:sp>
      <p:pic>
        <p:nvPicPr>
          <p:cNvPr id="48138" name="Picture 10" descr="story"/>
          <p:cNvPicPr>
            <a:picLocks noGrp="1" noChangeAspect="1" noChangeArrowheads="1"/>
          </p:cNvPicPr>
          <p:nvPr>
            <p:ph sz="quarter" idx="3"/>
          </p:nvPr>
        </p:nvPicPr>
        <p:blipFill>
          <a:blip r:embed="rId8" cstate="print"/>
          <a:srcRect/>
          <a:stretch>
            <a:fillRect/>
          </a:stretch>
        </p:blipFill>
        <p:spPr bwMode="auto">
          <a:xfrm>
            <a:off x="6553200" y="762000"/>
            <a:ext cx="2087563" cy="1594456"/>
          </a:xfrm>
          <a:noFill/>
        </p:spPr>
      </p:pic>
      <p:sp>
        <p:nvSpPr>
          <p:cNvPr id="11" name="Rectangle 15"/>
          <p:cNvSpPr>
            <a:spLocks noChangeArrowheads="1"/>
          </p:cNvSpPr>
          <p:nvPr/>
        </p:nvSpPr>
        <p:spPr bwMode="auto">
          <a:xfrm>
            <a:off x="3657600" y="4451090"/>
            <a:ext cx="381000" cy="1340110"/>
          </a:xfrm>
          <a:prstGeom prst="rect">
            <a:avLst/>
          </a:prstGeom>
          <a:noFill/>
          <a:ln w="9525">
            <a:noFill/>
            <a:miter lim="800000"/>
            <a:headEnd/>
            <a:tailEnd/>
          </a:ln>
        </p:spPr>
        <p:txBody>
          <a:bodyPr wrap="square" lIns="106362" tIns="53975" rIns="106362" bIns="53975">
            <a:spAutoFit/>
          </a:bodyPr>
          <a:lstStyle/>
          <a:p>
            <a:pPr algn="l" defTabSz="1212850"/>
            <a:r>
              <a:rPr lang="en-US" sz="8000" b="0" dirty="0">
                <a:solidFill>
                  <a:schemeClr val="bg2"/>
                </a:solidFill>
              </a:rPr>
              <a:t>}</a:t>
            </a:r>
          </a:p>
        </p:txBody>
      </p:sp>
      <p:sp>
        <p:nvSpPr>
          <p:cNvPr id="14" name="TextBox 13"/>
          <p:cNvSpPr txBox="1"/>
          <p:nvPr/>
        </p:nvSpPr>
        <p:spPr>
          <a:xfrm>
            <a:off x="3962400" y="4825425"/>
            <a:ext cx="880369" cy="584775"/>
          </a:xfrm>
          <a:prstGeom prst="rect">
            <a:avLst/>
          </a:prstGeom>
          <a:noFill/>
        </p:spPr>
        <p:txBody>
          <a:bodyPr wrap="none" rtlCol="0">
            <a:spAutoFit/>
          </a:bodyPr>
          <a:lstStyle/>
          <a:p>
            <a:r>
              <a:rPr lang="en-US" sz="1600" dirty="0" smtClean="0"/>
              <a:t>Social </a:t>
            </a:r>
          </a:p>
          <a:p>
            <a:r>
              <a:rPr lang="en-US" sz="1600" dirty="0" smtClean="0"/>
              <a:t>Media</a:t>
            </a:r>
            <a:endParaRPr lang="en-US" sz="1600" dirty="0"/>
          </a:p>
        </p:txBody>
      </p:sp>
      <p:pic>
        <p:nvPicPr>
          <p:cNvPr id="1024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3667" y="3998877"/>
            <a:ext cx="2171219" cy="223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6408" y="4114800"/>
            <a:ext cx="2161592" cy="219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8923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90800" y="382588"/>
            <a:ext cx="5638800" cy="384175"/>
          </a:xfrm>
          <a:noFill/>
        </p:spPr>
        <p:txBody>
          <a:bodyPr/>
          <a:lstStyle/>
          <a:p>
            <a:pPr>
              <a:lnSpc>
                <a:spcPct val="90000"/>
              </a:lnSpc>
            </a:pPr>
            <a:r>
              <a:rPr lang="en-US" sz="2800" dirty="0" smtClean="0">
                <a:solidFill>
                  <a:schemeClr val="tx1"/>
                </a:solidFill>
              </a:rPr>
              <a:t>How the Internet began</a:t>
            </a:r>
          </a:p>
        </p:txBody>
      </p:sp>
      <p:pic>
        <p:nvPicPr>
          <p:cNvPr id="14339" name="Picture 3"/>
          <p:cNvPicPr>
            <a:picLocks noChangeArrowheads="1"/>
          </p:cNvPicPr>
          <p:nvPr/>
        </p:nvPicPr>
        <p:blipFill>
          <a:blip r:embed="rId3" cstate="print"/>
          <a:srcRect/>
          <a:stretch>
            <a:fillRect/>
          </a:stretch>
        </p:blipFill>
        <p:spPr bwMode="auto">
          <a:xfrm>
            <a:off x="1295400" y="1219200"/>
            <a:ext cx="6400800" cy="4052888"/>
          </a:xfrm>
          <a:prstGeom prst="rect">
            <a:avLst/>
          </a:prstGeom>
          <a:noFill/>
          <a:ln w="9525">
            <a:noFill/>
            <a:miter lim="800000"/>
            <a:headEnd/>
            <a:tailEnd/>
          </a:ln>
        </p:spPr>
      </p:pic>
      <p:sp>
        <p:nvSpPr>
          <p:cNvPr id="14340" name="Rectangle 4"/>
          <p:cNvSpPr>
            <a:spLocks noChangeArrowheads="1"/>
          </p:cNvSpPr>
          <p:nvPr/>
        </p:nvSpPr>
        <p:spPr bwMode="auto">
          <a:xfrm>
            <a:off x="1660831" y="5562600"/>
            <a:ext cx="6206828" cy="523862"/>
          </a:xfrm>
          <a:prstGeom prst="rect">
            <a:avLst/>
          </a:prstGeom>
          <a:noFill/>
          <a:ln w="9525">
            <a:noFill/>
            <a:miter lim="800000"/>
            <a:headEnd/>
            <a:tailEnd/>
          </a:ln>
        </p:spPr>
        <p:txBody>
          <a:bodyPr wrap="none" lIns="92075" tIns="46038" rIns="92075" bIns="46038">
            <a:spAutoFit/>
          </a:bodyPr>
          <a:lstStyle/>
          <a:p>
            <a:r>
              <a:rPr lang="en-US" dirty="0"/>
              <a:t>ARPA (Advanced Research Project Agency</a:t>
            </a:r>
            <a:r>
              <a:rPr lang="en-US" dirty="0" smtClean="0"/>
              <a:t>)</a:t>
            </a:r>
          </a:p>
          <a:p>
            <a:r>
              <a:rPr lang="en-US" dirty="0" smtClean="0"/>
              <a:t>Paul Baron “On Distributed Communications Networks” at RAND Corp.</a:t>
            </a:r>
            <a:endParaRPr lang="en-US" dirty="0"/>
          </a:p>
        </p:txBody>
      </p:sp>
      <p:sp>
        <p:nvSpPr>
          <p:cNvPr id="14341" name="Text Box 5"/>
          <p:cNvSpPr txBox="1">
            <a:spLocks noChangeArrowheads="1"/>
          </p:cNvSpPr>
          <p:nvPr/>
        </p:nvSpPr>
        <p:spPr bwMode="auto">
          <a:xfrm>
            <a:off x="6088063" y="2754313"/>
            <a:ext cx="1093787" cy="304800"/>
          </a:xfrm>
          <a:prstGeom prst="rect">
            <a:avLst/>
          </a:prstGeom>
          <a:noFill/>
          <a:ln w="9525">
            <a:noFill/>
            <a:miter lim="800000"/>
            <a:headEnd type="none" w="sm" len="sm"/>
            <a:tailEnd type="none" w="sm" len="sm"/>
          </a:ln>
        </p:spPr>
        <p:txBody>
          <a:bodyPr wrap="none">
            <a:spAutoFit/>
          </a:bodyPr>
          <a:lstStyle/>
          <a:p>
            <a:r>
              <a:rPr lang="en-US" dirty="0"/>
              <a:t>ARPA NET</a:t>
            </a:r>
          </a:p>
        </p:txBody>
      </p:sp>
      <p:sp>
        <p:nvSpPr>
          <p:cNvPr id="14342" name="Line 6"/>
          <p:cNvSpPr>
            <a:spLocks noChangeShapeType="1"/>
          </p:cNvSpPr>
          <p:nvPr/>
        </p:nvSpPr>
        <p:spPr bwMode="auto">
          <a:xfrm flipH="1" flipV="1">
            <a:off x="5638800" y="2438400"/>
            <a:ext cx="457200" cy="381000"/>
          </a:xfrm>
          <a:prstGeom prst="line">
            <a:avLst/>
          </a:prstGeom>
          <a:noFill/>
          <a:ln w="9525">
            <a:solidFill>
              <a:schemeClr val="tx1"/>
            </a:solidFill>
            <a:round/>
            <a:headEnd/>
            <a:tailEnd type="triangle" w="med" len="med"/>
          </a:ln>
        </p:spPr>
        <p:txBody>
          <a:bodyPr/>
          <a:lstStyle/>
          <a:p>
            <a:endParaRPr lang="en-US" dirty="0"/>
          </a:p>
        </p:txBody>
      </p:sp>
      <p:sp>
        <p:nvSpPr>
          <p:cNvPr id="14343" name="Text Box 7"/>
          <p:cNvSpPr txBox="1">
            <a:spLocks noChangeArrowheads="1"/>
          </p:cNvSpPr>
          <p:nvPr/>
        </p:nvSpPr>
        <p:spPr bwMode="auto">
          <a:xfrm>
            <a:off x="3048000" y="1066800"/>
            <a:ext cx="3200400" cy="304800"/>
          </a:xfrm>
          <a:prstGeom prst="rect">
            <a:avLst/>
          </a:prstGeom>
          <a:noFill/>
          <a:ln w="9525">
            <a:noFill/>
            <a:miter lim="800000"/>
            <a:headEnd type="none" w="sm" len="sm"/>
            <a:tailEnd type="none" w="sm" len="sm"/>
          </a:ln>
        </p:spPr>
        <p:txBody>
          <a:bodyPr wrap="square">
            <a:spAutoFit/>
          </a:bodyPr>
          <a:lstStyle/>
          <a:p>
            <a:r>
              <a:rPr lang="en-US" dirty="0"/>
              <a:t>UCLA	    	</a:t>
            </a:r>
            <a:r>
              <a:rPr lang="en-US" dirty="0" smtClean="0"/>
              <a:t>     Stanford</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457200" y="378505"/>
            <a:ext cx="8796338" cy="476478"/>
          </a:xfrm>
          <a:noFill/>
        </p:spPr>
        <p:txBody>
          <a:bodyPr lIns="92075" tIns="46038" rIns="92075" bIns="46038" anchor="ctr"/>
          <a:lstStyle/>
          <a:p>
            <a:r>
              <a:rPr lang="en-US" sz="2800" dirty="0" smtClean="0">
                <a:solidFill>
                  <a:schemeClr val="tx1"/>
                </a:solidFill>
              </a:rPr>
              <a:t>Internet Access Types</a:t>
            </a:r>
          </a:p>
        </p:txBody>
      </p:sp>
      <p:grpSp>
        <p:nvGrpSpPr>
          <p:cNvPr id="49155" name="Group 22"/>
          <p:cNvGrpSpPr>
            <a:grpSpLocks/>
          </p:cNvGrpSpPr>
          <p:nvPr/>
        </p:nvGrpSpPr>
        <p:grpSpPr bwMode="auto">
          <a:xfrm>
            <a:off x="876300" y="3335338"/>
            <a:ext cx="265113" cy="423862"/>
            <a:chOff x="552" y="2101"/>
            <a:chExt cx="167" cy="267"/>
          </a:xfrm>
        </p:grpSpPr>
        <p:grpSp>
          <p:nvGrpSpPr>
            <p:cNvPr id="49649" name="Group 11"/>
            <p:cNvGrpSpPr>
              <a:grpSpLocks/>
            </p:cNvGrpSpPr>
            <p:nvPr/>
          </p:nvGrpSpPr>
          <p:grpSpPr bwMode="auto">
            <a:xfrm>
              <a:off x="552" y="2101"/>
              <a:ext cx="167" cy="267"/>
              <a:chOff x="552" y="2101"/>
              <a:chExt cx="167" cy="267"/>
            </a:xfrm>
          </p:grpSpPr>
          <p:sp>
            <p:nvSpPr>
              <p:cNvPr id="49660" name="Freeform 5"/>
              <p:cNvSpPr>
                <a:spLocks/>
              </p:cNvSpPr>
              <p:nvPr/>
            </p:nvSpPr>
            <p:spPr bwMode="auto">
              <a:xfrm>
                <a:off x="552" y="2158"/>
                <a:ext cx="167" cy="38"/>
              </a:xfrm>
              <a:custGeom>
                <a:avLst/>
                <a:gdLst>
                  <a:gd name="T0" fmla="*/ 123 w 167"/>
                  <a:gd name="T1" fmla="*/ 37 h 38"/>
                  <a:gd name="T2" fmla="*/ 166 w 167"/>
                  <a:gd name="T3" fmla="*/ 17 h 38"/>
                  <a:gd name="T4" fmla="*/ 46 w 167"/>
                  <a:gd name="T5" fmla="*/ 0 h 38"/>
                  <a:gd name="T6" fmla="*/ 0 w 167"/>
                  <a:gd name="T7" fmla="*/ 20 h 38"/>
                  <a:gd name="T8" fmla="*/ 123 w 167"/>
                  <a:gd name="T9" fmla="*/ 37 h 38"/>
                  <a:gd name="T10" fmla="*/ 0 60000 65536"/>
                  <a:gd name="T11" fmla="*/ 0 60000 65536"/>
                  <a:gd name="T12" fmla="*/ 0 60000 65536"/>
                  <a:gd name="T13" fmla="*/ 0 60000 65536"/>
                  <a:gd name="T14" fmla="*/ 0 60000 65536"/>
                  <a:gd name="T15" fmla="*/ 0 w 167"/>
                  <a:gd name="T16" fmla="*/ 0 h 38"/>
                  <a:gd name="T17" fmla="*/ 167 w 167"/>
                  <a:gd name="T18" fmla="*/ 38 h 38"/>
                </a:gdLst>
                <a:ahLst/>
                <a:cxnLst>
                  <a:cxn ang="T10">
                    <a:pos x="T0" y="T1"/>
                  </a:cxn>
                  <a:cxn ang="T11">
                    <a:pos x="T2" y="T3"/>
                  </a:cxn>
                  <a:cxn ang="T12">
                    <a:pos x="T4" y="T5"/>
                  </a:cxn>
                  <a:cxn ang="T13">
                    <a:pos x="T6" y="T7"/>
                  </a:cxn>
                  <a:cxn ang="T14">
                    <a:pos x="T8" y="T9"/>
                  </a:cxn>
                </a:cxnLst>
                <a:rect l="T15" t="T16" r="T17" b="T18"/>
                <a:pathLst>
                  <a:path w="167" h="38">
                    <a:moveTo>
                      <a:pt x="123" y="37"/>
                    </a:moveTo>
                    <a:lnTo>
                      <a:pt x="166" y="17"/>
                    </a:lnTo>
                    <a:lnTo>
                      <a:pt x="46" y="0"/>
                    </a:lnTo>
                    <a:lnTo>
                      <a:pt x="0" y="20"/>
                    </a:lnTo>
                    <a:lnTo>
                      <a:pt x="123" y="37"/>
                    </a:lnTo>
                  </a:path>
                </a:pathLst>
              </a:custGeom>
              <a:solidFill>
                <a:srgbClr val="5FBF00"/>
              </a:solidFill>
              <a:ln w="9525" cap="rnd">
                <a:noFill/>
                <a:round/>
                <a:headEnd type="none" w="sm" len="sm"/>
                <a:tailEnd type="none" w="sm" len="sm"/>
              </a:ln>
            </p:spPr>
            <p:txBody>
              <a:bodyPr/>
              <a:lstStyle/>
              <a:p>
                <a:endParaRPr lang="en-US"/>
              </a:p>
            </p:txBody>
          </p:sp>
          <p:sp>
            <p:nvSpPr>
              <p:cNvPr id="49661" name="Freeform 6"/>
              <p:cNvSpPr>
                <a:spLocks/>
              </p:cNvSpPr>
              <p:nvPr/>
            </p:nvSpPr>
            <p:spPr bwMode="auto">
              <a:xfrm>
                <a:off x="560" y="2101"/>
                <a:ext cx="139" cy="20"/>
              </a:xfrm>
              <a:custGeom>
                <a:avLst/>
                <a:gdLst>
                  <a:gd name="T0" fmla="*/ 0 w 139"/>
                  <a:gd name="T1" fmla="*/ 10 h 20"/>
                  <a:gd name="T2" fmla="*/ 108 w 139"/>
                  <a:gd name="T3" fmla="*/ 19 h 20"/>
                  <a:gd name="T4" fmla="*/ 138 w 139"/>
                  <a:gd name="T5" fmla="*/ 10 h 20"/>
                  <a:gd name="T6" fmla="*/ 33 w 139"/>
                  <a:gd name="T7" fmla="*/ 0 h 20"/>
                  <a:gd name="T8" fmla="*/ 0 w 139"/>
                  <a:gd name="T9" fmla="*/ 10 h 20"/>
                  <a:gd name="T10" fmla="*/ 0 60000 65536"/>
                  <a:gd name="T11" fmla="*/ 0 60000 65536"/>
                  <a:gd name="T12" fmla="*/ 0 60000 65536"/>
                  <a:gd name="T13" fmla="*/ 0 60000 65536"/>
                  <a:gd name="T14" fmla="*/ 0 60000 65536"/>
                  <a:gd name="T15" fmla="*/ 0 w 139"/>
                  <a:gd name="T16" fmla="*/ 0 h 20"/>
                  <a:gd name="T17" fmla="*/ 139 w 139"/>
                  <a:gd name="T18" fmla="*/ 20 h 20"/>
                </a:gdLst>
                <a:ahLst/>
                <a:cxnLst>
                  <a:cxn ang="T10">
                    <a:pos x="T0" y="T1"/>
                  </a:cxn>
                  <a:cxn ang="T11">
                    <a:pos x="T2" y="T3"/>
                  </a:cxn>
                  <a:cxn ang="T12">
                    <a:pos x="T4" y="T5"/>
                  </a:cxn>
                  <a:cxn ang="T13">
                    <a:pos x="T6" y="T7"/>
                  </a:cxn>
                  <a:cxn ang="T14">
                    <a:pos x="T8" y="T9"/>
                  </a:cxn>
                </a:cxnLst>
                <a:rect l="T15" t="T16" r="T17" b="T18"/>
                <a:pathLst>
                  <a:path w="139" h="20">
                    <a:moveTo>
                      <a:pt x="0" y="10"/>
                    </a:moveTo>
                    <a:lnTo>
                      <a:pt x="108" y="19"/>
                    </a:lnTo>
                    <a:lnTo>
                      <a:pt x="138" y="10"/>
                    </a:lnTo>
                    <a:lnTo>
                      <a:pt x="33" y="0"/>
                    </a:lnTo>
                    <a:lnTo>
                      <a:pt x="0" y="10"/>
                    </a:lnTo>
                  </a:path>
                </a:pathLst>
              </a:custGeom>
              <a:solidFill>
                <a:srgbClr val="5FBF00"/>
              </a:solidFill>
              <a:ln w="9525" cap="rnd">
                <a:noFill/>
                <a:round/>
                <a:headEnd type="none" w="sm" len="sm"/>
                <a:tailEnd type="none" w="sm" len="sm"/>
              </a:ln>
            </p:spPr>
            <p:txBody>
              <a:bodyPr/>
              <a:lstStyle/>
              <a:p>
                <a:endParaRPr lang="en-US"/>
              </a:p>
            </p:txBody>
          </p:sp>
          <p:sp>
            <p:nvSpPr>
              <p:cNvPr id="49662" name="Freeform 7"/>
              <p:cNvSpPr>
                <a:spLocks/>
              </p:cNvSpPr>
              <p:nvPr/>
            </p:nvSpPr>
            <p:spPr bwMode="auto">
              <a:xfrm>
                <a:off x="668" y="2111"/>
                <a:ext cx="31" cy="78"/>
              </a:xfrm>
              <a:custGeom>
                <a:avLst/>
                <a:gdLst>
                  <a:gd name="T0" fmla="*/ 0 w 31"/>
                  <a:gd name="T1" fmla="*/ 8 h 78"/>
                  <a:gd name="T2" fmla="*/ 30 w 31"/>
                  <a:gd name="T3" fmla="*/ 0 h 78"/>
                  <a:gd name="T4" fmla="*/ 30 w 31"/>
                  <a:gd name="T5" fmla="*/ 64 h 78"/>
                  <a:gd name="T6" fmla="*/ 0 w 31"/>
                  <a:gd name="T7" fmla="*/ 77 h 78"/>
                  <a:gd name="T8" fmla="*/ 0 w 31"/>
                  <a:gd name="T9" fmla="*/ 8 h 78"/>
                  <a:gd name="T10" fmla="*/ 0 60000 65536"/>
                  <a:gd name="T11" fmla="*/ 0 60000 65536"/>
                  <a:gd name="T12" fmla="*/ 0 60000 65536"/>
                  <a:gd name="T13" fmla="*/ 0 60000 65536"/>
                  <a:gd name="T14" fmla="*/ 0 60000 65536"/>
                  <a:gd name="T15" fmla="*/ 0 w 31"/>
                  <a:gd name="T16" fmla="*/ 0 h 78"/>
                  <a:gd name="T17" fmla="*/ 31 w 31"/>
                  <a:gd name="T18" fmla="*/ 78 h 78"/>
                </a:gdLst>
                <a:ahLst/>
                <a:cxnLst>
                  <a:cxn ang="T10">
                    <a:pos x="T0" y="T1"/>
                  </a:cxn>
                  <a:cxn ang="T11">
                    <a:pos x="T2" y="T3"/>
                  </a:cxn>
                  <a:cxn ang="T12">
                    <a:pos x="T4" y="T5"/>
                  </a:cxn>
                  <a:cxn ang="T13">
                    <a:pos x="T6" y="T7"/>
                  </a:cxn>
                  <a:cxn ang="T14">
                    <a:pos x="T8" y="T9"/>
                  </a:cxn>
                </a:cxnLst>
                <a:rect l="T15" t="T16" r="T17" b="T18"/>
                <a:pathLst>
                  <a:path w="31" h="78">
                    <a:moveTo>
                      <a:pt x="0" y="8"/>
                    </a:moveTo>
                    <a:lnTo>
                      <a:pt x="30" y="0"/>
                    </a:lnTo>
                    <a:lnTo>
                      <a:pt x="30" y="64"/>
                    </a:lnTo>
                    <a:lnTo>
                      <a:pt x="0" y="77"/>
                    </a:lnTo>
                    <a:lnTo>
                      <a:pt x="0" y="8"/>
                    </a:lnTo>
                  </a:path>
                </a:pathLst>
              </a:custGeom>
              <a:solidFill>
                <a:srgbClr val="00FF00"/>
              </a:solidFill>
              <a:ln w="9525" cap="rnd">
                <a:noFill/>
                <a:round/>
                <a:headEnd type="none" w="sm" len="sm"/>
                <a:tailEnd type="none" w="sm" len="sm"/>
              </a:ln>
            </p:spPr>
            <p:txBody>
              <a:bodyPr/>
              <a:lstStyle/>
              <a:p>
                <a:endParaRPr lang="en-US"/>
              </a:p>
            </p:txBody>
          </p:sp>
          <p:sp>
            <p:nvSpPr>
              <p:cNvPr id="49663" name="Freeform 8"/>
              <p:cNvSpPr>
                <a:spLocks/>
              </p:cNvSpPr>
              <p:nvPr/>
            </p:nvSpPr>
            <p:spPr bwMode="auto">
              <a:xfrm>
                <a:off x="560" y="2110"/>
                <a:ext cx="109" cy="79"/>
              </a:xfrm>
              <a:custGeom>
                <a:avLst/>
                <a:gdLst>
                  <a:gd name="T0" fmla="*/ 0 w 109"/>
                  <a:gd name="T1" fmla="*/ 0 h 79"/>
                  <a:gd name="T2" fmla="*/ 108 w 109"/>
                  <a:gd name="T3" fmla="*/ 9 h 79"/>
                  <a:gd name="T4" fmla="*/ 108 w 109"/>
                  <a:gd name="T5" fmla="*/ 78 h 79"/>
                  <a:gd name="T6" fmla="*/ 0 w 109"/>
                  <a:gd name="T7" fmla="*/ 62 h 79"/>
                  <a:gd name="T8" fmla="*/ 0 w 109"/>
                  <a:gd name="T9" fmla="*/ 0 h 79"/>
                  <a:gd name="T10" fmla="*/ 0 60000 65536"/>
                  <a:gd name="T11" fmla="*/ 0 60000 65536"/>
                  <a:gd name="T12" fmla="*/ 0 60000 65536"/>
                  <a:gd name="T13" fmla="*/ 0 60000 65536"/>
                  <a:gd name="T14" fmla="*/ 0 60000 65536"/>
                  <a:gd name="T15" fmla="*/ 0 w 109"/>
                  <a:gd name="T16" fmla="*/ 0 h 79"/>
                  <a:gd name="T17" fmla="*/ 109 w 109"/>
                  <a:gd name="T18" fmla="*/ 79 h 79"/>
                </a:gdLst>
                <a:ahLst/>
                <a:cxnLst>
                  <a:cxn ang="T10">
                    <a:pos x="T0" y="T1"/>
                  </a:cxn>
                  <a:cxn ang="T11">
                    <a:pos x="T2" y="T3"/>
                  </a:cxn>
                  <a:cxn ang="T12">
                    <a:pos x="T4" y="T5"/>
                  </a:cxn>
                  <a:cxn ang="T13">
                    <a:pos x="T6" y="T7"/>
                  </a:cxn>
                  <a:cxn ang="T14">
                    <a:pos x="T8" y="T9"/>
                  </a:cxn>
                </a:cxnLst>
                <a:rect l="T15" t="T16" r="T17" b="T18"/>
                <a:pathLst>
                  <a:path w="109" h="79">
                    <a:moveTo>
                      <a:pt x="0" y="0"/>
                    </a:moveTo>
                    <a:lnTo>
                      <a:pt x="108" y="9"/>
                    </a:lnTo>
                    <a:lnTo>
                      <a:pt x="108" y="78"/>
                    </a:lnTo>
                    <a:lnTo>
                      <a:pt x="0" y="62"/>
                    </a:lnTo>
                    <a:lnTo>
                      <a:pt x="0" y="0"/>
                    </a:lnTo>
                  </a:path>
                </a:pathLst>
              </a:custGeom>
              <a:solidFill>
                <a:srgbClr val="7FFF00"/>
              </a:solidFill>
              <a:ln w="9525" cap="rnd">
                <a:noFill/>
                <a:round/>
                <a:headEnd type="none" w="sm" len="sm"/>
                <a:tailEnd type="none" w="sm" len="sm"/>
              </a:ln>
            </p:spPr>
            <p:txBody>
              <a:bodyPr/>
              <a:lstStyle/>
              <a:p>
                <a:endParaRPr lang="en-US"/>
              </a:p>
            </p:txBody>
          </p:sp>
          <p:sp>
            <p:nvSpPr>
              <p:cNvPr id="49664" name="Freeform 9"/>
              <p:cNvSpPr>
                <a:spLocks/>
              </p:cNvSpPr>
              <p:nvPr/>
            </p:nvSpPr>
            <p:spPr bwMode="auto">
              <a:xfrm>
                <a:off x="675" y="2175"/>
                <a:ext cx="44" cy="193"/>
              </a:xfrm>
              <a:custGeom>
                <a:avLst/>
                <a:gdLst>
                  <a:gd name="T0" fmla="*/ 43 w 44"/>
                  <a:gd name="T1" fmla="*/ 0 h 193"/>
                  <a:gd name="T2" fmla="*/ 0 w 44"/>
                  <a:gd name="T3" fmla="*/ 20 h 193"/>
                  <a:gd name="T4" fmla="*/ 0 w 44"/>
                  <a:gd name="T5" fmla="*/ 192 h 193"/>
                  <a:gd name="T6" fmla="*/ 43 w 44"/>
                  <a:gd name="T7" fmla="*/ 167 h 193"/>
                  <a:gd name="T8" fmla="*/ 43 w 44"/>
                  <a:gd name="T9" fmla="*/ 0 h 193"/>
                  <a:gd name="T10" fmla="*/ 0 60000 65536"/>
                  <a:gd name="T11" fmla="*/ 0 60000 65536"/>
                  <a:gd name="T12" fmla="*/ 0 60000 65536"/>
                  <a:gd name="T13" fmla="*/ 0 60000 65536"/>
                  <a:gd name="T14" fmla="*/ 0 60000 65536"/>
                  <a:gd name="T15" fmla="*/ 0 w 44"/>
                  <a:gd name="T16" fmla="*/ 0 h 193"/>
                  <a:gd name="T17" fmla="*/ 44 w 44"/>
                  <a:gd name="T18" fmla="*/ 193 h 193"/>
                </a:gdLst>
                <a:ahLst/>
                <a:cxnLst>
                  <a:cxn ang="T10">
                    <a:pos x="T0" y="T1"/>
                  </a:cxn>
                  <a:cxn ang="T11">
                    <a:pos x="T2" y="T3"/>
                  </a:cxn>
                  <a:cxn ang="T12">
                    <a:pos x="T4" y="T5"/>
                  </a:cxn>
                  <a:cxn ang="T13">
                    <a:pos x="T6" y="T7"/>
                  </a:cxn>
                  <a:cxn ang="T14">
                    <a:pos x="T8" y="T9"/>
                  </a:cxn>
                </a:cxnLst>
                <a:rect l="T15" t="T16" r="T17" b="T18"/>
                <a:pathLst>
                  <a:path w="44" h="193">
                    <a:moveTo>
                      <a:pt x="43" y="0"/>
                    </a:moveTo>
                    <a:lnTo>
                      <a:pt x="0" y="20"/>
                    </a:lnTo>
                    <a:lnTo>
                      <a:pt x="0" y="192"/>
                    </a:lnTo>
                    <a:lnTo>
                      <a:pt x="43" y="167"/>
                    </a:lnTo>
                    <a:lnTo>
                      <a:pt x="43" y="0"/>
                    </a:lnTo>
                  </a:path>
                </a:pathLst>
              </a:custGeom>
              <a:solidFill>
                <a:srgbClr val="00FF00"/>
              </a:solidFill>
              <a:ln w="9525" cap="rnd">
                <a:noFill/>
                <a:round/>
                <a:headEnd type="none" w="sm" len="sm"/>
                <a:tailEnd type="none" w="sm" len="sm"/>
              </a:ln>
            </p:spPr>
            <p:txBody>
              <a:bodyPr/>
              <a:lstStyle/>
              <a:p>
                <a:endParaRPr lang="en-US"/>
              </a:p>
            </p:txBody>
          </p:sp>
          <p:sp>
            <p:nvSpPr>
              <p:cNvPr id="49665" name="Freeform 10"/>
              <p:cNvSpPr>
                <a:spLocks/>
              </p:cNvSpPr>
              <p:nvPr/>
            </p:nvSpPr>
            <p:spPr bwMode="auto">
              <a:xfrm>
                <a:off x="552" y="2178"/>
                <a:ext cx="124" cy="190"/>
              </a:xfrm>
              <a:custGeom>
                <a:avLst/>
                <a:gdLst>
                  <a:gd name="T0" fmla="*/ 0 w 124"/>
                  <a:gd name="T1" fmla="*/ 0 h 190"/>
                  <a:gd name="T2" fmla="*/ 123 w 124"/>
                  <a:gd name="T3" fmla="*/ 17 h 190"/>
                  <a:gd name="T4" fmla="*/ 123 w 124"/>
                  <a:gd name="T5" fmla="*/ 189 h 190"/>
                  <a:gd name="T6" fmla="*/ 0 w 124"/>
                  <a:gd name="T7" fmla="*/ 166 h 190"/>
                  <a:gd name="T8" fmla="*/ 0 w 124"/>
                  <a:gd name="T9" fmla="*/ 0 h 190"/>
                  <a:gd name="T10" fmla="*/ 0 60000 65536"/>
                  <a:gd name="T11" fmla="*/ 0 60000 65536"/>
                  <a:gd name="T12" fmla="*/ 0 60000 65536"/>
                  <a:gd name="T13" fmla="*/ 0 60000 65536"/>
                  <a:gd name="T14" fmla="*/ 0 60000 65536"/>
                  <a:gd name="T15" fmla="*/ 0 w 124"/>
                  <a:gd name="T16" fmla="*/ 0 h 190"/>
                  <a:gd name="T17" fmla="*/ 124 w 124"/>
                  <a:gd name="T18" fmla="*/ 190 h 190"/>
                </a:gdLst>
                <a:ahLst/>
                <a:cxnLst>
                  <a:cxn ang="T10">
                    <a:pos x="T0" y="T1"/>
                  </a:cxn>
                  <a:cxn ang="T11">
                    <a:pos x="T2" y="T3"/>
                  </a:cxn>
                  <a:cxn ang="T12">
                    <a:pos x="T4" y="T5"/>
                  </a:cxn>
                  <a:cxn ang="T13">
                    <a:pos x="T6" y="T7"/>
                  </a:cxn>
                  <a:cxn ang="T14">
                    <a:pos x="T8" y="T9"/>
                  </a:cxn>
                </a:cxnLst>
                <a:rect l="T15" t="T16" r="T17" b="T18"/>
                <a:pathLst>
                  <a:path w="124" h="190">
                    <a:moveTo>
                      <a:pt x="0" y="0"/>
                    </a:moveTo>
                    <a:lnTo>
                      <a:pt x="123" y="17"/>
                    </a:lnTo>
                    <a:lnTo>
                      <a:pt x="123" y="189"/>
                    </a:lnTo>
                    <a:lnTo>
                      <a:pt x="0" y="166"/>
                    </a:lnTo>
                    <a:lnTo>
                      <a:pt x="0" y="0"/>
                    </a:lnTo>
                  </a:path>
                </a:pathLst>
              </a:custGeom>
              <a:solidFill>
                <a:srgbClr val="7FFF00"/>
              </a:solidFill>
              <a:ln w="9525" cap="rnd">
                <a:noFill/>
                <a:round/>
                <a:headEnd type="none" w="sm" len="sm"/>
                <a:tailEnd type="none" w="sm" len="sm"/>
              </a:ln>
            </p:spPr>
            <p:txBody>
              <a:bodyPr/>
              <a:lstStyle/>
              <a:p>
                <a:endParaRPr lang="en-US"/>
              </a:p>
            </p:txBody>
          </p:sp>
        </p:grpSp>
        <p:grpSp>
          <p:nvGrpSpPr>
            <p:cNvPr id="49650" name="Group 21"/>
            <p:cNvGrpSpPr>
              <a:grpSpLocks/>
            </p:cNvGrpSpPr>
            <p:nvPr/>
          </p:nvGrpSpPr>
          <p:grpSpPr bwMode="auto">
            <a:xfrm>
              <a:off x="565" y="2113"/>
              <a:ext cx="105" cy="114"/>
              <a:chOff x="565" y="2113"/>
              <a:chExt cx="105" cy="114"/>
            </a:xfrm>
          </p:grpSpPr>
          <p:sp>
            <p:nvSpPr>
              <p:cNvPr id="49651" name="Freeform 12"/>
              <p:cNvSpPr>
                <a:spLocks/>
              </p:cNvSpPr>
              <p:nvPr/>
            </p:nvSpPr>
            <p:spPr bwMode="auto">
              <a:xfrm>
                <a:off x="565" y="2113"/>
                <a:ext cx="17" cy="8"/>
              </a:xfrm>
              <a:custGeom>
                <a:avLst/>
                <a:gdLst>
                  <a:gd name="T0" fmla="*/ 0 w 17"/>
                  <a:gd name="T1" fmla="*/ 0 h 8"/>
                  <a:gd name="T2" fmla="*/ 16 w 17"/>
                  <a:gd name="T3" fmla="*/ 2 h 8"/>
                  <a:gd name="T4" fmla="*/ 16 w 17"/>
                  <a:gd name="T5" fmla="*/ 7 h 8"/>
                  <a:gd name="T6" fmla="*/ 0 w 17"/>
                  <a:gd name="T7" fmla="*/ 5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2"/>
                    </a:lnTo>
                    <a:lnTo>
                      <a:pt x="16"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2" name="Freeform 13"/>
              <p:cNvSpPr>
                <a:spLocks/>
              </p:cNvSpPr>
              <p:nvPr/>
            </p:nvSpPr>
            <p:spPr bwMode="auto">
              <a:xfrm>
                <a:off x="586" y="2125"/>
                <a:ext cx="17" cy="7"/>
              </a:xfrm>
              <a:custGeom>
                <a:avLst/>
                <a:gdLst>
                  <a:gd name="T0" fmla="*/ 0 w 17"/>
                  <a:gd name="T1" fmla="*/ 0 h 7"/>
                  <a:gd name="T2" fmla="*/ 16 w 17"/>
                  <a:gd name="T3" fmla="*/ 1 h 7"/>
                  <a:gd name="T4" fmla="*/ 16 w 17"/>
                  <a:gd name="T5" fmla="*/ 6 h 7"/>
                  <a:gd name="T6" fmla="*/ 0 w 17"/>
                  <a:gd name="T7" fmla="*/ 5 h 7"/>
                  <a:gd name="T8" fmla="*/ 0 w 17"/>
                  <a:gd name="T9" fmla="*/ 0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0"/>
                    </a:moveTo>
                    <a:lnTo>
                      <a:pt x="16" y="1"/>
                    </a:lnTo>
                    <a:lnTo>
                      <a:pt x="16" y="6"/>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3" name="Freeform 14"/>
              <p:cNvSpPr>
                <a:spLocks/>
              </p:cNvSpPr>
              <p:nvPr/>
            </p:nvSpPr>
            <p:spPr bwMode="auto">
              <a:xfrm>
                <a:off x="608" y="2117"/>
                <a:ext cx="17" cy="8"/>
              </a:xfrm>
              <a:custGeom>
                <a:avLst/>
                <a:gdLst>
                  <a:gd name="T0" fmla="*/ 0 w 17"/>
                  <a:gd name="T1" fmla="*/ 0 h 8"/>
                  <a:gd name="T2" fmla="*/ 16 w 17"/>
                  <a:gd name="T3" fmla="*/ 2 h 8"/>
                  <a:gd name="T4" fmla="*/ 16 w 17"/>
                  <a:gd name="T5" fmla="*/ 7 h 8"/>
                  <a:gd name="T6" fmla="*/ 0 w 17"/>
                  <a:gd name="T7" fmla="*/ 5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2"/>
                    </a:lnTo>
                    <a:lnTo>
                      <a:pt x="16"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4" name="Freeform 15"/>
              <p:cNvSpPr>
                <a:spLocks/>
              </p:cNvSpPr>
              <p:nvPr/>
            </p:nvSpPr>
            <p:spPr bwMode="auto">
              <a:xfrm>
                <a:off x="632" y="2120"/>
                <a:ext cx="17" cy="7"/>
              </a:xfrm>
              <a:custGeom>
                <a:avLst/>
                <a:gdLst>
                  <a:gd name="T0" fmla="*/ 0 w 17"/>
                  <a:gd name="T1" fmla="*/ 0 h 7"/>
                  <a:gd name="T2" fmla="*/ 16 w 17"/>
                  <a:gd name="T3" fmla="*/ 1 h 7"/>
                  <a:gd name="T4" fmla="*/ 16 w 17"/>
                  <a:gd name="T5" fmla="*/ 6 h 7"/>
                  <a:gd name="T6" fmla="*/ 0 w 17"/>
                  <a:gd name="T7" fmla="*/ 5 h 7"/>
                  <a:gd name="T8" fmla="*/ 0 w 17"/>
                  <a:gd name="T9" fmla="*/ 0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0"/>
                    </a:moveTo>
                    <a:lnTo>
                      <a:pt x="16" y="1"/>
                    </a:lnTo>
                    <a:lnTo>
                      <a:pt x="16" y="6"/>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5" name="Freeform 16"/>
              <p:cNvSpPr>
                <a:spLocks/>
              </p:cNvSpPr>
              <p:nvPr/>
            </p:nvSpPr>
            <p:spPr bwMode="auto">
              <a:xfrm>
                <a:off x="632" y="2130"/>
                <a:ext cx="17" cy="8"/>
              </a:xfrm>
              <a:custGeom>
                <a:avLst/>
                <a:gdLst>
                  <a:gd name="T0" fmla="*/ 0 w 17"/>
                  <a:gd name="T1" fmla="*/ 0 h 8"/>
                  <a:gd name="T2" fmla="*/ 16 w 17"/>
                  <a:gd name="T3" fmla="*/ 2 h 8"/>
                  <a:gd name="T4" fmla="*/ 16 w 17"/>
                  <a:gd name="T5" fmla="*/ 7 h 8"/>
                  <a:gd name="T6" fmla="*/ 0 w 17"/>
                  <a:gd name="T7" fmla="*/ 5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2"/>
                    </a:lnTo>
                    <a:lnTo>
                      <a:pt x="16"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6" name="Freeform 17"/>
              <p:cNvSpPr>
                <a:spLocks/>
              </p:cNvSpPr>
              <p:nvPr/>
            </p:nvSpPr>
            <p:spPr bwMode="auto">
              <a:xfrm>
                <a:off x="608" y="2140"/>
                <a:ext cx="16" cy="8"/>
              </a:xfrm>
              <a:custGeom>
                <a:avLst/>
                <a:gdLst>
                  <a:gd name="T0" fmla="*/ 0 w 16"/>
                  <a:gd name="T1" fmla="*/ 0 h 8"/>
                  <a:gd name="T2" fmla="*/ 15 w 16"/>
                  <a:gd name="T3" fmla="*/ 2 h 8"/>
                  <a:gd name="T4" fmla="*/ 15 w 16"/>
                  <a:gd name="T5" fmla="*/ 7 h 8"/>
                  <a:gd name="T6" fmla="*/ 0 w 16"/>
                  <a:gd name="T7" fmla="*/ 5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5" y="2"/>
                    </a:lnTo>
                    <a:lnTo>
                      <a:pt x="15"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7" name="Freeform 18"/>
              <p:cNvSpPr>
                <a:spLocks/>
              </p:cNvSpPr>
              <p:nvPr/>
            </p:nvSpPr>
            <p:spPr bwMode="auto">
              <a:xfrm>
                <a:off x="632" y="2152"/>
                <a:ext cx="17" cy="8"/>
              </a:xfrm>
              <a:custGeom>
                <a:avLst/>
                <a:gdLst>
                  <a:gd name="T0" fmla="*/ 0 w 17"/>
                  <a:gd name="T1" fmla="*/ 0 h 8"/>
                  <a:gd name="T2" fmla="*/ 16 w 17"/>
                  <a:gd name="T3" fmla="*/ 1 h 8"/>
                  <a:gd name="T4" fmla="*/ 16 w 17"/>
                  <a:gd name="T5" fmla="*/ 7 h 8"/>
                  <a:gd name="T6" fmla="*/ 0 w 17"/>
                  <a:gd name="T7" fmla="*/ 5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1"/>
                    </a:lnTo>
                    <a:lnTo>
                      <a:pt x="16"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8" name="Freeform 19"/>
              <p:cNvSpPr>
                <a:spLocks/>
              </p:cNvSpPr>
              <p:nvPr/>
            </p:nvSpPr>
            <p:spPr bwMode="auto">
              <a:xfrm>
                <a:off x="653" y="2198"/>
                <a:ext cx="17" cy="8"/>
              </a:xfrm>
              <a:custGeom>
                <a:avLst/>
                <a:gdLst>
                  <a:gd name="T0" fmla="*/ 0 w 17"/>
                  <a:gd name="T1" fmla="*/ 0 h 8"/>
                  <a:gd name="T2" fmla="*/ 16 w 17"/>
                  <a:gd name="T3" fmla="*/ 2 h 8"/>
                  <a:gd name="T4" fmla="*/ 16 w 17"/>
                  <a:gd name="T5" fmla="*/ 7 h 8"/>
                  <a:gd name="T6" fmla="*/ 0 w 17"/>
                  <a:gd name="T7" fmla="*/ 5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2"/>
                    </a:lnTo>
                    <a:lnTo>
                      <a:pt x="16" y="7"/>
                    </a:lnTo>
                    <a:lnTo>
                      <a:pt x="0" y="5"/>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59" name="Freeform 20"/>
              <p:cNvSpPr>
                <a:spLocks/>
              </p:cNvSpPr>
              <p:nvPr/>
            </p:nvSpPr>
            <p:spPr bwMode="auto">
              <a:xfrm>
                <a:off x="654" y="2219"/>
                <a:ext cx="16" cy="8"/>
              </a:xfrm>
              <a:custGeom>
                <a:avLst/>
                <a:gdLst>
                  <a:gd name="T0" fmla="*/ 0 w 16"/>
                  <a:gd name="T1" fmla="*/ 0 h 8"/>
                  <a:gd name="T2" fmla="*/ 15 w 16"/>
                  <a:gd name="T3" fmla="*/ 2 h 8"/>
                  <a:gd name="T4" fmla="*/ 15 w 16"/>
                  <a:gd name="T5" fmla="*/ 7 h 8"/>
                  <a:gd name="T6" fmla="*/ 0 w 16"/>
                  <a:gd name="T7" fmla="*/ 6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5" y="2"/>
                    </a:lnTo>
                    <a:lnTo>
                      <a:pt x="15" y="7"/>
                    </a:lnTo>
                    <a:lnTo>
                      <a:pt x="0" y="6"/>
                    </a:lnTo>
                    <a:lnTo>
                      <a:pt x="0" y="0"/>
                    </a:lnTo>
                  </a:path>
                </a:pathLst>
              </a:custGeom>
              <a:solidFill>
                <a:srgbClr val="000000"/>
              </a:solidFill>
              <a:ln w="9525" cap="rnd">
                <a:noFill/>
                <a:round/>
                <a:headEnd type="none" w="sm" len="sm"/>
                <a:tailEnd type="none" w="sm" len="sm"/>
              </a:ln>
            </p:spPr>
            <p:txBody>
              <a:bodyPr/>
              <a:lstStyle/>
              <a:p>
                <a:endParaRPr lang="en-US"/>
              </a:p>
            </p:txBody>
          </p:sp>
        </p:grpSp>
      </p:grpSp>
      <p:grpSp>
        <p:nvGrpSpPr>
          <p:cNvPr id="49156" name="Group 55"/>
          <p:cNvGrpSpPr>
            <a:grpSpLocks/>
          </p:cNvGrpSpPr>
          <p:nvPr/>
        </p:nvGrpSpPr>
        <p:grpSpPr bwMode="auto">
          <a:xfrm>
            <a:off x="1085850" y="3278188"/>
            <a:ext cx="328613" cy="590550"/>
            <a:chOff x="684" y="2065"/>
            <a:chExt cx="206" cy="372"/>
          </a:xfrm>
        </p:grpSpPr>
        <p:grpSp>
          <p:nvGrpSpPr>
            <p:cNvPr id="49617" name="Group 32"/>
            <p:cNvGrpSpPr>
              <a:grpSpLocks/>
            </p:cNvGrpSpPr>
            <p:nvPr/>
          </p:nvGrpSpPr>
          <p:grpSpPr bwMode="auto">
            <a:xfrm>
              <a:off x="684" y="2065"/>
              <a:ext cx="206" cy="372"/>
              <a:chOff x="684" y="2065"/>
              <a:chExt cx="206" cy="372"/>
            </a:xfrm>
          </p:grpSpPr>
          <p:sp>
            <p:nvSpPr>
              <p:cNvPr id="49640" name="Freeform 23"/>
              <p:cNvSpPr>
                <a:spLocks/>
              </p:cNvSpPr>
              <p:nvPr/>
            </p:nvSpPr>
            <p:spPr bwMode="auto">
              <a:xfrm>
                <a:off x="685" y="2171"/>
                <a:ext cx="205" cy="72"/>
              </a:xfrm>
              <a:custGeom>
                <a:avLst/>
                <a:gdLst>
                  <a:gd name="T0" fmla="*/ 0 w 205"/>
                  <a:gd name="T1" fmla="*/ 52 h 72"/>
                  <a:gd name="T2" fmla="*/ 115 w 205"/>
                  <a:gd name="T3" fmla="*/ 71 h 72"/>
                  <a:gd name="T4" fmla="*/ 204 w 205"/>
                  <a:gd name="T5" fmla="*/ 14 h 72"/>
                  <a:gd name="T6" fmla="*/ 93 w 205"/>
                  <a:gd name="T7" fmla="*/ 0 h 72"/>
                  <a:gd name="T8" fmla="*/ 0 w 205"/>
                  <a:gd name="T9" fmla="*/ 52 h 72"/>
                  <a:gd name="T10" fmla="*/ 0 60000 65536"/>
                  <a:gd name="T11" fmla="*/ 0 60000 65536"/>
                  <a:gd name="T12" fmla="*/ 0 60000 65536"/>
                  <a:gd name="T13" fmla="*/ 0 60000 65536"/>
                  <a:gd name="T14" fmla="*/ 0 60000 65536"/>
                  <a:gd name="T15" fmla="*/ 0 w 205"/>
                  <a:gd name="T16" fmla="*/ 0 h 72"/>
                  <a:gd name="T17" fmla="*/ 205 w 205"/>
                  <a:gd name="T18" fmla="*/ 72 h 72"/>
                </a:gdLst>
                <a:ahLst/>
                <a:cxnLst>
                  <a:cxn ang="T10">
                    <a:pos x="T0" y="T1"/>
                  </a:cxn>
                  <a:cxn ang="T11">
                    <a:pos x="T2" y="T3"/>
                  </a:cxn>
                  <a:cxn ang="T12">
                    <a:pos x="T4" y="T5"/>
                  </a:cxn>
                  <a:cxn ang="T13">
                    <a:pos x="T6" y="T7"/>
                  </a:cxn>
                  <a:cxn ang="T14">
                    <a:pos x="T8" y="T9"/>
                  </a:cxn>
                </a:cxnLst>
                <a:rect l="T15" t="T16" r="T17" b="T18"/>
                <a:pathLst>
                  <a:path w="205" h="72">
                    <a:moveTo>
                      <a:pt x="0" y="52"/>
                    </a:moveTo>
                    <a:lnTo>
                      <a:pt x="115" y="71"/>
                    </a:lnTo>
                    <a:lnTo>
                      <a:pt x="204" y="14"/>
                    </a:lnTo>
                    <a:lnTo>
                      <a:pt x="93" y="0"/>
                    </a:lnTo>
                    <a:lnTo>
                      <a:pt x="0" y="52"/>
                    </a:lnTo>
                  </a:path>
                </a:pathLst>
              </a:custGeom>
              <a:solidFill>
                <a:srgbClr val="FF5F1F"/>
              </a:solidFill>
              <a:ln w="9525" cap="rnd">
                <a:noFill/>
                <a:round/>
                <a:headEnd type="none" w="sm" len="sm"/>
                <a:tailEnd type="none" w="sm" len="sm"/>
              </a:ln>
            </p:spPr>
            <p:txBody>
              <a:bodyPr/>
              <a:lstStyle/>
              <a:p>
                <a:endParaRPr lang="en-US"/>
              </a:p>
            </p:txBody>
          </p:sp>
          <p:sp>
            <p:nvSpPr>
              <p:cNvPr id="49641" name="Freeform 24"/>
              <p:cNvSpPr>
                <a:spLocks/>
              </p:cNvSpPr>
              <p:nvPr/>
            </p:nvSpPr>
            <p:spPr bwMode="auto">
              <a:xfrm>
                <a:off x="713" y="2110"/>
                <a:ext cx="86" cy="122"/>
              </a:xfrm>
              <a:custGeom>
                <a:avLst/>
                <a:gdLst>
                  <a:gd name="T0" fmla="*/ 0 w 86"/>
                  <a:gd name="T1" fmla="*/ 0 h 122"/>
                  <a:gd name="T2" fmla="*/ 85 w 86"/>
                  <a:gd name="T3" fmla="*/ 6 h 122"/>
                  <a:gd name="T4" fmla="*/ 85 w 86"/>
                  <a:gd name="T5" fmla="*/ 121 h 122"/>
                  <a:gd name="T6" fmla="*/ 0 w 86"/>
                  <a:gd name="T7" fmla="*/ 105 h 122"/>
                  <a:gd name="T8" fmla="*/ 0 w 86"/>
                  <a:gd name="T9" fmla="*/ 0 h 122"/>
                  <a:gd name="T10" fmla="*/ 0 60000 65536"/>
                  <a:gd name="T11" fmla="*/ 0 60000 65536"/>
                  <a:gd name="T12" fmla="*/ 0 60000 65536"/>
                  <a:gd name="T13" fmla="*/ 0 60000 65536"/>
                  <a:gd name="T14" fmla="*/ 0 60000 65536"/>
                  <a:gd name="T15" fmla="*/ 0 w 86"/>
                  <a:gd name="T16" fmla="*/ 0 h 122"/>
                  <a:gd name="T17" fmla="*/ 86 w 86"/>
                  <a:gd name="T18" fmla="*/ 122 h 122"/>
                </a:gdLst>
                <a:ahLst/>
                <a:cxnLst>
                  <a:cxn ang="T10">
                    <a:pos x="T0" y="T1"/>
                  </a:cxn>
                  <a:cxn ang="T11">
                    <a:pos x="T2" y="T3"/>
                  </a:cxn>
                  <a:cxn ang="T12">
                    <a:pos x="T4" y="T5"/>
                  </a:cxn>
                  <a:cxn ang="T13">
                    <a:pos x="T6" y="T7"/>
                  </a:cxn>
                  <a:cxn ang="T14">
                    <a:pos x="T8" y="T9"/>
                  </a:cxn>
                </a:cxnLst>
                <a:rect l="T15" t="T16" r="T17" b="T18"/>
                <a:pathLst>
                  <a:path w="86" h="122">
                    <a:moveTo>
                      <a:pt x="0" y="0"/>
                    </a:moveTo>
                    <a:lnTo>
                      <a:pt x="85" y="6"/>
                    </a:lnTo>
                    <a:lnTo>
                      <a:pt x="85" y="121"/>
                    </a:lnTo>
                    <a:lnTo>
                      <a:pt x="0" y="105"/>
                    </a:lnTo>
                    <a:lnTo>
                      <a:pt x="0" y="0"/>
                    </a:lnTo>
                  </a:path>
                </a:pathLst>
              </a:custGeom>
              <a:solidFill>
                <a:srgbClr val="FF5F00"/>
              </a:solidFill>
              <a:ln w="9525" cap="rnd">
                <a:noFill/>
                <a:round/>
                <a:headEnd type="none" w="sm" len="sm"/>
                <a:tailEnd type="none" w="sm" len="sm"/>
              </a:ln>
            </p:spPr>
            <p:txBody>
              <a:bodyPr/>
              <a:lstStyle/>
              <a:p>
                <a:endParaRPr lang="en-US"/>
              </a:p>
            </p:txBody>
          </p:sp>
          <p:sp>
            <p:nvSpPr>
              <p:cNvPr id="49642" name="Freeform 25"/>
              <p:cNvSpPr>
                <a:spLocks/>
              </p:cNvSpPr>
              <p:nvPr/>
            </p:nvSpPr>
            <p:spPr bwMode="auto">
              <a:xfrm>
                <a:off x="797" y="2090"/>
                <a:ext cx="74" cy="142"/>
              </a:xfrm>
              <a:custGeom>
                <a:avLst/>
                <a:gdLst>
                  <a:gd name="T0" fmla="*/ 0 w 74"/>
                  <a:gd name="T1" fmla="*/ 26 h 142"/>
                  <a:gd name="T2" fmla="*/ 0 w 74"/>
                  <a:gd name="T3" fmla="*/ 141 h 142"/>
                  <a:gd name="T4" fmla="*/ 73 w 74"/>
                  <a:gd name="T5" fmla="*/ 95 h 142"/>
                  <a:gd name="T6" fmla="*/ 73 w 74"/>
                  <a:gd name="T7" fmla="*/ 0 h 142"/>
                  <a:gd name="T8" fmla="*/ 0 w 74"/>
                  <a:gd name="T9" fmla="*/ 26 h 142"/>
                  <a:gd name="T10" fmla="*/ 0 60000 65536"/>
                  <a:gd name="T11" fmla="*/ 0 60000 65536"/>
                  <a:gd name="T12" fmla="*/ 0 60000 65536"/>
                  <a:gd name="T13" fmla="*/ 0 60000 65536"/>
                  <a:gd name="T14" fmla="*/ 0 60000 65536"/>
                  <a:gd name="T15" fmla="*/ 0 w 74"/>
                  <a:gd name="T16" fmla="*/ 0 h 142"/>
                  <a:gd name="T17" fmla="*/ 74 w 74"/>
                  <a:gd name="T18" fmla="*/ 142 h 142"/>
                </a:gdLst>
                <a:ahLst/>
                <a:cxnLst>
                  <a:cxn ang="T10">
                    <a:pos x="T0" y="T1"/>
                  </a:cxn>
                  <a:cxn ang="T11">
                    <a:pos x="T2" y="T3"/>
                  </a:cxn>
                  <a:cxn ang="T12">
                    <a:pos x="T4" y="T5"/>
                  </a:cxn>
                  <a:cxn ang="T13">
                    <a:pos x="T6" y="T7"/>
                  </a:cxn>
                  <a:cxn ang="T14">
                    <a:pos x="T8" y="T9"/>
                  </a:cxn>
                </a:cxnLst>
                <a:rect l="T15" t="T16" r="T17" b="T18"/>
                <a:pathLst>
                  <a:path w="74" h="142">
                    <a:moveTo>
                      <a:pt x="0" y="26"/>
                    </a:moveTo>
                    <a:lnTo>
                      <a:pt x="0" y="141"/>
                    </a:lnTo>
                    <a:lnTo>
                      <a:pt x="73" y="95"/>
                    </a:lnTo>
                    <a:lnTo>
                      <a:pt x="73" y="0"/>
                    </a:lnTo>
                    <a:lnTo>
                      <a:pt x="0" y="26"/>
                    </a:lnTo>
                  </a:path>
                </a:pathLst>
              </a:custGeom>
              <a:solidFill>
                <a:srgbClr val="BF3F00"/>
              </a:solidFill>
              <a:ln w="9525" cap="rnd">
                <a:noFill/>
                <a:round/>
                <a:headEnd type="none" w="sm" len="sm"/>
                <a:tailEnd type="none" w="sm" len="sm"/>
              </a:ln>
            </p:spPr>
            <p:txBody>
              <a:bodyPr/>
              <a:lstStyle/>
              <a:p>
                <a:endParaRPr lang="en-US"/>
              </a:p>
            </p:txBody>
          </p:sp>
          <p:sp>
            <p:nvSpPr>
              <p:cNvPr id="49643" name="Freeform 26"/>
              <p:cNvSpPr>
                <a:spLocks/>
              </p:cNvSpPr>
              <p:nvPr/>
            </p:nvSpPr>
            <p:spPr bwMode="auto">
              <a:xfrm>
                <a:off x="713" y="2085"/>
                <a:ext cx="158" cy="32"/>
              </a:xfrm>
              <a:custGeom>
                <a:avLst/>
                <a:gdLst>
                  <a:gd name="T0" fmla="*/ 0 w 158"/>
                  <a:gd name="T1" fmla="*/ 25 h 32"/>
                  <a:gd name="T2" fmla="*/ 84 w 158"/>
                  <a:gd name="T3" fmla="*/ 31 h 32"/>
                  <a:gd name="T4" fmla="*/ 157 w 158"/>
                  <a:gd name="T5" fmla="*/ 5 h 32"/>
                  <a:gd name="T6" fmla="*/ 84 w 158"/>
                  <a:gd name="T7" fmla="*/ 0 h 32"/>
                  <a:gd name="T8" fmla="*/ 0 w 158"/>
                  <a:gd name="T9" fmla="*/ 25 h 32"/>
                  <a:gd name="T10" fmla="*/ 0 60000 65536"/>
                  <a:gd name="T11" fmla="*/ 0 60000 65536"/>
                  <a:gd name="T12" fmla="*/ 0 60000 65536"/>
                  <a:gd name="T13" fmla="*/ 0 60000 65536"/>
                  <a:gd name="T14" fmla="*/ 0 60000 65536"/>
                  <a:gd name="T15" fmla="*/ 0 w 158"/>
                  <a:gd name="T16" fmla="*/ 0 h 32"/>
                  <a:gd name="T17" fmla="*/ 158 w 158"/>
                  <a:gd name="T18" fmla="*/ 32 h 32"/>
                </a:gdLst>
                <a:ahLst/>
                <a:cxnLst>
                  <a:cxn ang="T10">
                    <a:pos x="T0" y="T1"/>
                  </a:cxn>
                  <a:cxn ang="T11">
                    <a:pos x="T2" y="T3"/>
                  </a:cxn>
                  <a:cxn ang="T12">
                    <a:pos x="T4" y="T5"/>
                  </a:cxn>
                  <a:cxn ang="T13">
                    <a:pos x="T6" y="T7"/>
                  </a:cxn>
                  <a:cxn ang="T14">
                    <a:pos x="T8" y="T9"/>
                  </a:cxn>
                </a:cxnLst>
                <a:rect l="T15" t="T16" r="T17" b="T18"/>
                <a:pathLst>
                  <a:path w="158" h="32">
                    <a:moveTo>
                      <a:pt x="0" y="25"/>
                    </a:moveTo>
                    <a:lnTo>
                      <a:pt x="84" y="31"/>
                    </a:lnTo>
                    <a:lnTo>
                      <a:pt x="157" y="5"/>
                    </a:lnTo>
                    <a:lnTo>
                      <a:pt x="84" y="0"/>
                    </a:lnTo>
                    <a:lnTo>
                      <a:pt x="0" y="25"/>
                    </a:lnTo>
                  </a:path>
                </a:pathLst>
              </a:custGeom>
              <a:solidFill>
                <a:srgbClr val="FF5F1F"/>
              </a:solidFill>
              <a:ln w="9525" cap="rnd">
                <a:noFill/>
                <a:round/>
                <a:headEnd type="none" w="sm" len="sm"/>
                <a:tailEnd type="none" w="sm" len="sm"/>
              </a:ln>
            </p:spPr>
            <p:txBody>
              <a:bodyPr/>
              <a:lstStyle/>
              <a:p>
                <a:endParaRPr lang="en-US"/>
              </a:p>
            </p:txBody>
          </p:sp>
          <p:sp>
            <p:nvSpPr>
              <p:cNvPr id="49644" name="Freeform 27"/>
              <p:cNvSpPr>
                <a:spLocks/>
              </p:cNvSpPr>
              <p:nvPr/>
            </p:nvSpPr>
            <p:spPr bwMode="auto">
              <a:xfrm>
                <a:off x="733" y="2065"/>
                <a:ext cx="116" cy="19"/>
              </a:xfrm>
              <a:custGeom>
                <a:avLst/>
                <a:gdLst>
                  <a:gd name="T0" fmla="*/ 0 w 116"/>
                  <a:gd name="T1" fmla="*/ 14 h 19"/>
                  <a:gd name="T2" fmla="*/ 61 w 116"/>
                  <a:gd name="T3" fmla="*/ 18 h 19"/>
                  <a:gd name="T4" fmla="*/ 115 w 116"/>
                  <a:gd name="T5" fmla="*/ 4 h 19"/>
                  <a:gd name="T6" fmla="*/ 57 w 116"/>
                  <a:gd name="T7" fmla="*/ 0 h 19"/>
                  <a:gd name="T8" fmla="*/ 0 w 116"/>
                  <a:gd name="T9" fmla="*/ 14 h 19"/>
                  <a:gd name="T10" fmla="*/ 0 60000 65536"/>
                  <a:gd name="T11" fmla="*/ 0 60000 65536"/>
                  <a:gd name="T12" fmla="*/ 0 60000 65536"/>
                  <a:gd name="T13" fmla="*/ 0 60000 65536"/>
                  <a:gd name="T14" fmla="*/ 0 60000 65536"/>
                  <a:gd name="T15" fmla="*/ 0 w 116"/>
                  <a:gd name="T16" fmla="*/ 0 h 19"/>
                  <a:gd name="T17" fmla="*/ 116 w 116"/>
                  <a:gd name="T18" fmla="*/ 19 h 19"/>
                </a:gdLst>
                <a:ahLst/>
                <a:cxnLst>
                  <a:cxn ang="T10">
                    <a:pos x="T0" y="T1"/>
                  </a:cxn>
                  <a:cxn ang="T11">
                    <a:pos x="T2" y="T3"/>
                  </a:cxn>
                  <a:cxn ang="T12">
                    <a:pos x="T4" y="T5"/>
                  </a:cxn>
                  <a:cxn ang="T13">
                    <a:pos x="T6" y="T7"/>
                  </a:cxn>
                  <a:cxn ang="T14">
                    <a:pos x="T8" y="T9"/>
                  </a:cxn>
                </a:cxnLst>
                <a:rect l="T15" t="T16" r="T17" b="T18"/>
                <a:pathLst>
                  <a:path w="116" h="19">
                    <a:moveTo>
                      <a:pt x="0" y="14"/>
                    </a:moveTo>
                    <a:lnTo>
                      <a:pt x="61" y="18"/>
                    </a:lnTo>
                    <a:lnTo>
                      <a:pt x="115" y="4"/>
                    </a:lnTo>
                    <a:lnTo>
                      <a:pt x="57" y="0"/>
                    </a:lnTo>
                    <a:lnTo>
                      <a:pt x="0" y="14"/>
                    </a:lnTo>
                  </a:path>
                </a:pathLst>
              </a:custGeom>
              <a:solidFill>
                <a:srgbClr val="FF5F1F"/>
              </a:solidFill>
              <a:ln w="9525" cap="rnd">
                <a:noFill/>
                <a:round/>
                <a:headEnd type="none" w="sm" len="sm"/>
                <a:tailEnd type="none" w="sm" len="sm"/>
              </a:ln>
            </p:spPr>
            <p:txBody>
              <a:bodyPr/>
              <a:lstStyle/>
              <a:p>
                <a:endParaRPr lang="en-US"/>
              </a:p>
            </p:txBody>
          </p:sp>
          <p:sp>
            <p:nvSpPr>
              <p:cNvPr id="49645" name="Freeform 28"/>
              <p:cNvSpPr>
                <a:spLocks/>
              </p:cNvSpPr>
              <p:nvPr/>
            </p:nvSpPr>
            <p:spPr bwMode="auto">
              <a:xfrm>
                <a:off x="733" y="2080"/>
                <a:ext cx="61" cy="30"/>
              </a:xfrm>
              <a:custGeom>
                <a:avLst/>
                <a:gdLst>
                  <a:gd name="T0" fmla="*/ 0 w 61"/>
                  <a:gd name="T1" fmla="*/ 0 h 30"/>
                  <a:gd name="T2" fmla="*/ 60 w 61"/>
                  <a:gd name="T3" fmla="*/ 3 h 30"/>
                  <a:gd name="T4" fmla="*/ 60 w 61"/>
                  <a:gd name="T5" fmla="*/ 29 h 30"/>
                  <a:gd name="T6" fmla="*/ 0 w 61"/>
                  <a:gd name="T7" fmla="*/ 24 h 30"/>
                  <a:gd name="T8" fmla="*/ 0 w 61"/>
                  <a:gd name="T9" fmla="*/ 0 h 30"/>
                  <a:gd name="T10" fmla="*/ 0 60000 65536"/>
                  <a:gd name="T11" fmla="*/ 0 60000 65536"/>
                  <a:gd name="T12" fmla="*/ 0 60000 65536"/>
                  <a:gd name="T13" fmla="*/ 0 60000 65536"/>
                  <a:gd name="T14" fmla="*/ 0 60000 65536"/>
                  <a:gd name="T15" fmla="*/ 0 w 61"/>
                  <a:gd name="T16" fmla="*/ 0 h 30"/>
                  <a:gd name="T17" fmla="*/ 61 w 61"/>
                  <a:gd name="T18" fmla="*/ 30 h 30"/>
                </a:gdLst>
                <a:ahLst/>
                <a:cxnLst>
                  <a:cxn ang="T10">
                    <a:pos x="T0" y="T1"/>
                  </a:cxn>
                  <a:cxn ang="T11">
                    <a:pos x="T2" y="T3"/>
                  </a:cxn>
                  <a:cxn ang="T12">
                    <a:pos x="T4" y="T5"/>
                  </a:cxn>
                  <a:cxn ang="T13">
                    <a:pos x="T6" y="T7"/>
                  </a:cxn>
                  <a:cxn ang="T14">
                    <a:pos x="T8" y="T9"/>
                  </a:cxn>
                </a:cxnLst>
                <a:rect l="T15" t="T16" r="T17" b="T18"/>
                <a:pathLst>
                  <a:path w="61" h="30">
                    <a:moveTo>
                      <a:pt x="0" y="0"/>
                    </a:moveTo>
                    <a:lnTo>
                      <a:pt x="60" y="3"/>
                    </a:lnTo>
                    <a:lnTo>
                      <a:pt x="60" y="29"/>
                    </a:lnTo>
                    <a:lnTo>
                      <a:pt x="0" y="24"/>
                    </a:lnTo>
                    <a:lnTo>
                      <a:pt x="0" y="0"/>
                    </a:lnTo>
                  </a:path>
                </a:pathLst>
              </a:custGeom>
              <a:solidFill>
                <a:srgbClr val="FF5F00"/>
              </a:solidFill>
              <a:ln w="9525" cap="rnd">
                <a:noFill/>
                <a:round/>
                <a:headEnd type="none" w="sm" len="sm"/>
                <a:tailEnd type="none" w="sm" len="sm"/>
              </a:ln>
            </p:spPr>
            <p:txBody>
              <a:bodyPr/>
              <a:lstStyle/>
              <a:p>
                <a:endParaRPr lang="en-US"/>
              </a:p>
            </p:txBody>
          </p:sp>
          <p:sp>
            <p:nvSpPr>
              <p:cNvPr id="49646" name="Freeform 29"/>
              <p:cNvSpPr>
                <a:spLocks/>
              </p:cNvSpPr>
              <p:nvPr/>
            </p:nvSpPr>
            <p:spPr bwMode="auto">
              <a:xfrm>
                <a:off x="793" y="2069"/>
                <a:ext cx="56" cy="41"/>
              </a:xfrm>
              <a:custGeom>
                <a:avLst/>
                <a:gdLst>
                  <a:gd name="T0" fmla="*/ 0 w 56"/>
                  <a:gd name="T1" fmla="*/ 15 h 41"/>
                  <a:gd name="T2" fmla="*/ 0 w 56"/>
                  <a:gd name="T3" fmla="*/ 40 h 41"/>
                  <a:gd name="T4" fmla="*/ 55 w 56"/>
                  <a:gd name="T5" fmla="*/ 21 h 41"/>
                  <a:gd name="T6" fmla="*/ 55 w 56"/>
                  <a:gd name="T7" fmla="*/ 0 h 41"/>
                  <a:gd name="T8" fmla="*/ 0 w 56"/>
                  <a:gd name="T9" fmla="*/ 15 h 41"/>
                  <a:gd name="T10" fmla="*/ 0 60000 65536"/>
                  <a:gd name="T11" fmla="*/ 0 60000 65536"/>
                  <a:gd name="T12" fmla="*/ 0 60000 65536"/>
                  <a:gd name="T13" fmla="*/ 0 60000 65536"/>
                  <a:gd name="T14" fmla="*/ 0 60000 65536"/>
                  <a:gd name="T15" fmla="*/ 0 w 56"/>
                  <a:gd name="T16" fmla="*/ 0 h 41"/>
                  <a:gd name="T17" fmla="*/ 56 w 56"/>
                  <a:gd name="T18" fmla="*/ 41 h 41"/>
                </a:gdLst>
                <a:ahLst/>
                <a:cxnLst>
                  <a:cxn ang="T10">
                    <a:pos x="T0" y="T1"/>
                  </a:cxn>
                  <a:cxn ang="T11">
                    <a:pos x="T2" y="T3"/>
                  </a:cxn>
                  <a:cxn ang="T12">
                    <a:pos x="T4" y="T5"/>
                  </a:cxn>
                  <a:cxn ang="T13">
                    <a:pos x="T6" y="T7"/>
                  </a:cxn>
                  <a:cxn ang="T14">
                    <a:pos x="T8" y="T9"/>
                  </a:cxn>
                </a:cxnLst>
                <a:rect l="T15" t="T16" r="T17" b="T18"/>
                <a:pathLst>
                  <a:path w="56" h="41">
                    <a:moveTo>
                      <a:pt x="0" y="15"/>
                    </a:moveTo>
                    <a:lnTo>
                      <a:pt x="0" y="40"/>
                    </a:lnTo>
                    <a:lnTo>
                      <a:pt x="55" y="21"/>
                    </a:lnTo>
                    <a:lnTo>
                      <a:pt x="55" y="0"/>
                    </a:lnTo>
                    <a:lnTo>
                      <a:pt x="0" y="15"/>
                    </a:lnTo>
                  </a:path>
                </a:pathLst>
              </a:custGeom>
              <a:solidFill>
                <a:srgbClr val="BF3F00"/>
              </a:solidFill>
              <a:ln w="9525" cap="rnd">
                <a:noFill/>
                <a:round/>
                <a:headEnd type="none" w="sm" len="sm"/>
                <a:tailEnd type="none" w="sm" len="sm"/>
              </a:ln>
            </p:spPr>
            <p:txBody>
              <a:bodyPr/>
              <a:lstStyle/>
              <a:p>
                <a:endParaRPr lang="en-US"/>
              </a:p>
            </p:txBody>
          </p:sp>
          <p:sp>
            <p:nvSpPr>
              <p:cNvPr id="49647" name="Freeform 30"/>
              <p:cNvSpPr>
                <a:spLocks/>
              </p:cNvSpPr>
              <p:nvPr/>
            </p:nvSpPr>
            <p:spPr bwMode="auto">
              <a:xfrm>
                <a:off x="799" y="2184"/>
                <a:ext cx="91" cy="253"/>
              </a:xfrm>
              <a:custGeom>
                <a:avLst/>
                <a:gdLst>
                  <a:gd name="T0" fmla="*/ 90 w 91"/>
                  <a:gd name="T1" fmla="*/ 0 h 253"/>
                  <a:gd name="T2" fmla="*/ 1 w 91"/>
                  <a:gd name="T3" fmla="*/ 58 h 253"/>
                  <a:gd name="T4" fmla="*/ 0 w 91"/>
                  <a:gd name="T5" fmla="*/ 252 h 253"/>
                  <a:gd name="T6" fmla="*/ 90 w 91"/>
                  <a:gd name="T7" fmla="*/ 176 h 253"/>
                  <a:gd name="T8" fmla="*/ 90 w 91"/>
                  <a:gd name="T9" fmla="*/ 0 h 253"/>
                  <a:gd name="T10" fmla="*/ 0 60000 65536"/>
                  <a:gd name="T11" fmla="*/ 0 60000 65536"/>
                  <a:gd name="T12" fmla="*/ 0 60000 65536"/>
                  <a:gd name="T13" fmla="*/ 0 60000 65536"/>
                  <a:gd name="T14" fmla="*/ 0 60000 65536"/>
                  <a:gd name="T15" fmla="*/ 0 w 91"/>
                  <a:gd name="T16" fmla="*/ 0 h 253"/>
                  <a:gd name="T17" fmla="*/ 91 w 91"/>
                  <a:gd name="T18" fmla="*/ 253 h 253"/>
                </a:gdLst>
                <a:ahLst/>
                <a:cxnLst>
                  <a:cxn ang="T10">
                    <a:pos x="T0" y="T1"/>
                  </a:cxn>
                  <a:cxn ang="T11">
                    <a:pos x="T2" y="T3"/>
                  </a:cxn>
                  <a:cxn ang="T12">
                    <a:pos x="T4" y="T5"/>
                  </a:cxn>
                  <a:cxn ang="T13">
                    <a:pos x="T6" y="T7"/>
                  </a:cxn>
                  <a:cxn ang="T14">
                    <a:pos x="T8" y="T9"/>
                  </a:cxn>
                </a:cxnLst>
                <a:rect l="T15" t="T16" r="T17" b="T18"/>
                <a:pathLst>
                  <a:path w="91" h="253">
                    <a:moveTo>
                      <a:pt x="90" y="0"/>
                    </a:moveTo>
                    <a:lnTo>
                      <a:pt x="1" y="58"/>
                    </a:lnTo>
                    <a:lnTo>
                      <a:pt x="0" y="252"/>
                    </a:lnTo>
                    <a:lnTo>
                      <a:pt x="90" y="176"/>
                    </a:lnTo>
                    <a:lnTo>
                      <a:pt x="90" y="0"/>
                    </a:lnTo>
                  </a:path>
                </a:pathLst>
              </a:custGeom>
              <a:solidFill>
                <a:srgbClr val="BF3F00"/>
              </a:solidFill>
              <a:ln w="9525" cap="rnd">
                <a:noFill/>
                <a:round/>
                <a:headEnd type="none" w="sm" len="sm"/>
                <a:tailEnd type="none" w="sm" len="sm"/>
              </a:ln>
            </p:spPr>
            <p:txBody>
              <a:bodyPr/>
              <a:lstStyle/>
              <a:p>
                <a:endParaRPr lang="en-US"/>
              </a:p>
            </p:txBody>
          </p:sp>
          <p:sp>
            <p:nvSpPr>
              <p:cNvPr id="49648" name="Freeform 31"/>
              <p:cNvSpPr>
                <a:spLocks/>
              </p:cNvSpPr>
              <p:nvPr/>
            </p:nvSpPr>
            <p:spPr bwMode="auto">
              <a:xfrm>
                <a:off x="684" y="2223"/>
                <a:ext cx="117" cy="214"/>
              </a:xfrm>
              <a:custGeom>
                <a:avLst/>
                <a:gdLst>
                  <a:gd name="T0" fmla="*/ 1 w 117"/>
                  <a:gd name="T1" fmla="*/ 0 h 214"/>
                  <a:gd name="T2" fmla="*/ 116 w 117"/>
                  <a:gd name="T3" fmla="*/ 19 h 214"/>
                  <a:gd name="T4" fmla="*/ 116 w 117"/>
                  <a:gd name="T5" fmla="*/ 213 h 214"/>
                  <a:gd name="T6" fmla="*/ 0 w 117"/>
                  <a:gd name="T7" fmla="*/ 178 h 214"/>
                  <a:gd name="T8" fmla="*/ 1 w 117"/>
                  <a:gd name="T9" fmla="*/ 0 h 214"/>
                  <a:gd name="T10" fmla="*/ 0 60000 65536"/>
                  <a:gd name="T11" fmla="*/ 0 60000 65536"/>
                  <a:gd name="T12" fmla="*/ 0 60000 65536"/>
                  <a:gd name="T13" fmla="*/ 0 60000 65536"/>
                  <a:gd name="T14" fmla="*/ 0 60000 65536"/>
                  <a:gd name="T15" fmla="*/ 0 w 117"/>
                  <a:gd name="T16" fmla="*/ 0 h 214"/>
                  <a:gd name="T17" fmla="*/ 117 w 117"/>
                  <a:gd name="T18" fmla="*/ 214 h 214"/>
                </a:gdLst>
                <a:ahLst/>
                <a:cxnLst>
                  <a:cxn ang="T10">
                    <a:pos x="T0" y="T1"/>
                  </a:cxn>
                  <a:cxn ang="T11">
                    <a:pos x="T2" y="T3"/>
                  </a:cxn>
                  <a:cxn ang="T12">
                    <a:pos x="T4" y="T5"/>
                  </a:cxn>
                  <a:cxn ang="T13">
                    <a:pos x="T6" y="T7"/>
                  </a:cxn>
                  <a:cxn ang="T14">
                    <a:pos x="T8" y="T9"/>
                  </a:cxn>
                </a:cxnLst>
                <a:rect l="T15" t="T16" r="T17" b="T18"/>
                <a:pathLst>
                  <a:path w="117" h="214">
                    <a:moveTo>
                      <a:pt x="1" y="0"/>
                    </a:moveTo>
                    <a:lnTo>
                      <a:pt x="116" y="19"/>
                    </a:lnTo>
                    <a:lnTo>
                      <a:pt x="116" y="213"/>
                    </a:lnTo>
                    <a:lnTo>
                      <a:pt x="0" y="178"/>
                    </a:lnTo>
                    <a:lnTo>
                      <a:pt x="1" y="0"/>
                    </a:lnTo>
                  </a:path>
                </a:pathLst>
              </a:custGeom>
              <a:solidFill>
                <a:srgbClr val="FF5F00"/>
              </a:solidFill>
              <a:ln w="9525" cap="rnd">
                <a:noFill/>
                <a:round/>
                <a:headEnd type="none" w="sm" len="sm"/>
                <a:tailEnd type="none" w="sm" len="sm"/>
              </a:ln>
            </p:spPr>
            <p:txBody>
              <a:bodyPr/>
              <a:lstStyle/>
              <a:p>
                <a:endParaRPr lang="en-US"/>
              </a:p>
            </p:txBody>
          </p:sp>
        </p:grpSp>
        <p:grpSp>
          <p:nvGrpSpPr>
            <p:cNvPr id="49618" name="Group 54"/>
            <p:cNvGrpSpPr>
              <a:grpSpLocks/>
            </p:cNvGrpSpPr>
            <p:nvPr/>
          </p:nvGrpSpPr>
          <p:grpSpPr bwMode="auto">
            <a:xfrm>
              <a:off x="697" y="2114"/>
              <a:ext cx="93" cy="159"/>
              <a:chOff x="697" y="2114"/>
              <a:chExt cx="93" cy="159"/>
            </a:xfrm>
          </p:grpSpPr>
          <p:grpSp>
            <p:nvGrpSpPr>
              <p:cNvPr id="49619" name="Group 37"/>
              <p:cNvGrpSpPr>
                <a:grpSpLocks/>
              </p:cNvGrpSpPr>
              <p:nvPr/>
            </p:nvGrpSpPr>
            <p:grpSpPr bwMode="auto">
              <a:xfrm>
                <a:off x="719" y="2114"/>
                <a:ext cx="71" cy="36"/>
                <a:chOff x="719" y="2114"/>
                <a:chExt cx="71" cy="36"/>
              </a:xfrm>
            </p:grpSpPr>
            <p:sp>
              <p:nvSpPr>
                <p:cNvPr id="49636" name="Freeform 33"/>
                <p:cNvSpPr>
                  <a:spLocks/>
                </p:cNvSpPr>
                <p:nvPr/>
              </p:nvSpPr>
              <p:spPr bwMode="auto">
                <a:xfrm>
                  <a:off x="719" y="2114"/>
                  <a:ext cx="15" cy="29"/>
                </a:xfrm>
                <a:custGeom>
                  <a:avLst/>
                  <a:gdLst>
                    <a:gd name="T0" fmla="*/ 0 w 15"/>
                    <a:gd name="T1" fmla="*/ 0 h 29"/>
                    <a:gd name="T2" fmla="*/ 14 w 15"/>
                    <a:gd name="T3" fmla="*/ 1 h 29"/>
                    <a:gd name="T4" fmla="*/ 14 w 15"/>
                    <a:gd name="T5" fmla="*/ 28 h 29"/>
                    <a:gd name="T6" fmla="*/ 0 w 15"/>
                    <a:gd name="T7" fmla="*/ 26 h 29"/>
                    <a:gd name="T8" fmla="*/ 0 w 15"/>
                    <a:gd name="T9" fmla="*/ 0 h 29"/>
                    <a:gd name="T10" fmla="*/ 0 60000 65536"/>
                    <a:gd name="T11" fmla="*/ 0 60000 65536"/>
                    <a:gd name="T12" fmla="*/ 0 60000 65536"/>
                    <a:gd name="T13" fmla="*/ 0 60000 65536"/>
                    <a:gd name="T14" fmla="*/ 0 60000 65536"/>
                    <a:gd name="T15" fmla="*/ 0 w 15"/>
                    <a:gd name="T16" fmla="*/ 0 h 29"/>
                    <a:gd name="T17" fmla="*/ 15 w 15"/>
                    <a:gd name="T18" fmla="*/ 29 h 29"/>
                  </a:gdLst>
                  <a:ahLst/>
                  <a:cxnLst>
                    <a:cxn ang="T10">
                      <a:pos x="T0" y="T1"/>
                    </a:cxn>
                    <a:cxn ang="T11">
                      <a:pos x="T2" y="T3"/>
                    </a:cxn>
                    <a:cxn ang="T12">
                      <a:pos x="T4" y="T5"/>
                    </a:cxn>
                    <a:cxn ang="T13">
                      <a:pos x="T6" y="T7"/>
                    </a:cxn>
                    <a:cxn ang="T14">
                      <a:pos x="T8" y="T9"/>
                    </a:cxn>
                  </a:cxnLst>
                  <a:rect l="T15" t="T16" r="T17" b="T18"/>
                  <a:pathLst>
                    <a:path w="15" h="29">
                      <a:moveTo>
                        <a:pt x="0" y="0"/>
                      </a:moveTo>
                      <a:lnTo>
                        <a:pt x="14" y="1"/>
                      </a:lnTo>
                      <a:lnTo>
                        <a:pt x="14" y="28"/>
                      </a:lnTo>
                      <a:lnTo>
                        <a:pt x="0" y="26"/>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7" name="Freeform 34"/>
                <p:cNvSpPr>
                  <a:spLocks/>
                </p:cNvSpPr>
                <p:nvPr/>
              </p:nvSpPr>
              <p:spPr bwMode="auto">
                <a:xfrm>
                  <a:off x="737" y="2116"/>
                  <a:ext cx="15" cy="30"/>
                </a:xfrm>
                <a:custGeom>
                  <a:avLst/>
                  <a:gdLst>
                    <a:gd name="T0" fmla="*/ 0 w 15"/>
                    <a:gd name="T1" fmla="*/ 0 h 30"/>
                    <a:gd name="T2" fmla="*/ 14 w 15"/>
                    <a:gd name="T3" fmla="*/ 1 h 30"/>
                    <a:gd name="T4" fmla="*/ 14 w 15"/>
                    <a:gd name="T5" fmla="*/ 29 h 30"/>
                    <a:gd name="T6" fmla="*/ 0 w 15"/>
                    <a:gd name="T7" fmla="*/ 27 h 30"/>
                    <a:gd name="T8" fmla="*/ 0 w 15"/>
                    <a:gd name="T9" fmla="*/ 0 h 30"/>
                    <a:gd name="T10" fmla="*/ 0 60000 65536"/>
                    <a:gd name="T11" fmla="*/ 0 60000 65536"/>
                    <a:gd name="T12" fmla="*/ 0 60000 65536"/>
                    <a:gd name="T13" fmla="*/ 0 60000 65536"/>
                    <a:gd name="T14" fmla="*/ 0 60000 65536"/>
                    <a:gd name="T15" fmla="*/ 0 w 15"/>
                    <a:gd name="T16" fmla="*/ 0 h 30"/>
                    <a:gd name="T17" fmla="*/ 15 w 15"/>
                    <a:gd name="T18" fmla="*/ 30 h 30"/>
                  </a:gdLst>
                  <a:ahLst/>
                  <a:cxnLst>
                    <a:cxn ang="T10">
                      <a:pos x="T0" y="T1"/>
                    </a:cxn>
                    <a:cxn ang="T11">
                      <a:pos x="T2" y="T3"/>
                    </a:cxn>
                    <a:cxn ang="T12">
                      <a:pos x="T4" y="T5"/>
                    </a:cxn>
                    <a:cxn ang="T13">
                      <a:pos x="T6" y="T7"/>
                    </a:cxn>
                    <a:cxn ang="T14">
                      <a:pos x="T8" y="T9"/>
                    </a:cxn>
                  </a:cxnLst>
                  <a:rect l="T15" t="T16" r="T17" b="T18"/>
                  <a:pathLst>
                    <a:path w="15" h="30">
                      <a:moveTo>
                        <a:pt x="0" y="0"/>
                      </a:moveTo>
                      <a:lnTo>
                        <a:pt x="14" y="1"/>
                      </a:lnTo>
                      <a:lnTo>
                        <a:pt x="14" y="29"/>
                      </a:lnTo>
                      <a:lnTo>
                        <a:pt x="0" y="27"/>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8" name="Freeform 35"/>
                <p:cNvSpPr>
                  <a:spLocks/>
                </p:cNvSpPr>
                <p:nvPr/>
              </p:nvSpPr>
              <p:spPr bwMode="auto">
                <a:xfrm>
                  <a:off x="755" y="2117"/>
                  <a:ext cx="16" cy="31"/>
                </a:xfrm>
                <a:custGeom>
                  <a:avLst/>
                  <a:gdLst>
                    <a:gd name="T0" fmla="*/ 0 w 16"/>
                    <a:gd name="T1" fmla="*/ 0 h 31"/>
                    <a:gd name="T2" fmla="*/ 15 w 16"/>
                    <a:gd name="T3" fmla="*/ 1 h 31"/>
                    <a:gd name="T4" fmla="*/ 14 w 16"/>
                    <a:gd name="T5" fmla="*/ 30 h 31"/>
                    <a:gd name="T6" fmla="*/ 0 w 16"/>
                    <a:gd name="T7" fmla="*/ 28 h 31"/>
                    <a:gd name="T8" fmla="*/ 0 w 16"/>
                    <a:gd name="T9" fmla="*/ 0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0"/>
                      </a:moveTo>
                      <a:lnTo>
                        <a:pt x="15" y="1"/>
                      </a:lnTo>
                      <a:lnTo>
                        <a:pt x="14" y="30"/>
                      </a:lnTo>
                      <a:lnTo>
                        <a:pt x="0" y="28"/>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9" name="Freeform 36"/>
                <p:cNvSpPr>
                  <a:spLocks/>
                </p:cNvSpPr>
                <p:nvPr/>
              </p:nvSpPr>
              <p:spPr bwMode="auto">
                <a:xfrm>
                  <a:off x="775" y="2119"/>
                  <a:ext cx="15" cy="31"/>
                </a:xfrm>
                <a:custGeom>
                  <a:avLst/>
                  <a:gdLst>
                    <a:gd name="T0" fmla="*/ 0 w 15"/>
                    <a:gd name="T1" fmla="*/ 0 h 31"/>
                    <a:gd name="T2" fmla="*/ 14 w 15"/>
                    <a:gd name="T3" fmla="*/ 1 h 31"/>
                    <a:gd name="T4" fmla="*/ 14 w 15"/>
                    <a:gd name="T5" fmla="*/ 30 h 31"/>
                    <a:gd name="T6" fmla="*/ 0 w 15"/>
                    <a:gd name="T7" fmla="*/ 28 h 31"/>
                    <a:gd name="T8" fmla="*/ 0 w 15"/>
                    <a:gd name="T9" fmla="*/ 0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0" y="0"/>
                      </a:moveTo>
                      <a:lnTo>
                        <a:pt x="14" y="1"/>
                      </a:lnTo>
                      <a:lnTo>
                        <a:pt x="14" y="30"/>
                      </a:lnTo>
                      <a:lnTo>
                        <a:pt x="0" y="28"/>
                      </a:lnTo>
                      <a:lnTo>
                        <a:pt x="0" y="0"/>
                      </a:lnTo>
                    </a:path>
                  </a:pathLst>
                </a:custGeom>
                <a:solidFill>
                  <a:srgbClr val="000000"/>
                </a:solidFill>
                <a:ln w="9525" cap="rnd">
                  <a:noFill/>
                  <a:round/>
                  <a:headEnd type="none" w="sm" len="sm"/>
                  <a:tailEnd type="none" w="sm" len="sm"/>
                </a:ln>
              </p:spPr>
              <p:txBody>
                <a:bodyPr/>
                <a:lstStyle/>
                <a:p>
                  <a:endParaRPr lang="en-US"/>
                </a:p>
              </p:txBody>
            </p:sp>
          </p:grpSp>
          <p:grpSp>
            <p:nvGrpSpPr>
              <p:cNvPr id="49620" name="Group 42"/>
              <p:cNvGrpSpPr>
                <a:grpSpLocks/>
              </p:cNvGrpSpPr>
              <p:nvPr/>
            </p:nvGrpSpPr>
            <p:grpSpPr bwMode="auto">
              <a:xfrm>
                <a:off x="718" y="2148"/>
                <a:ext cx="71" cy="38"/>
                <a:chOff x="718" y="2148"/>
                <a:chExt cx="71" cy="38"/>
              </a:xfrm>
            </p:grpSpPr>
            <p:sp>
              <p:nvSpPr>
                <p:cNvPr id="49632" name="Freeform 38"/>
                <p:cNvSpPr>
                  <a:spLocks/>
                </p:cNvSpPr>
                <p:nvPr/>
              </p:nvSpPr>
              <p:spPr bwMode="auto">
                <a:xfrm>
                  <a:off x="718" y="2148"/>
                  <a:ext cx="16" cy="30"/>
                </a:xfrm>
                <a:custGeom>
                  <a:avLst/>
                  <a:gdLst>
                    <a:gd name="T0" fmla="*/ 0 w 16"/>
                    <a:gd name="T1" fmla="*/ 0 h 30"/>
                    <a:gd name="T2" fmla="*/ 15 w 16"/>
                    <a:gd name="T3" fmla="*/ 2 h 30"/>
                    <a:gd name="T4" fmla="*/ 15 w 16"/>
                    <a:gd name="T5" fmla="*/ 29 h 30"/>
                    <a:gd name="T6" fmla="*/ 0 w 16"/>
                    <a:gd name="T7" fmla="*/ 27 h 30"/>
                    <a:gd name="T8" fmla="*/ 0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0"/>
                      </a:moveTo>
                      <a:lnTo>
                        <a:pt x="15" y="2"/>
                      </a:lnTo>
                      <a:lnTo>
                        <a:pt x="15" y="29"/>
                      </a:lnTo>
                      <a:lnTo>
                        <a:pt x="0" y="27"/>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3" name="Freeform 39"/>
                <p:cNvSpPr>
                  <a:spLocks/>
                </p:cNvSpPr>
                <p:nvPr/>
              </p:nvSpPr>
              <p:spPr bwMode="auto">
                <a:xfrm>
                  <a:off x="737" y="2150"/>
                  <a:ext cx="15" cy="31"/>
                </a:xfrm>
                <a:custGeom>
                  <a:avLst/>
                  <a:gdLst>
                    <a:gd name="T0" fmla="*/ 0 w 15"/>
                    <a:gd name="T1" fmla="*/ 0 h 31"/>
                    <a:gd name="T2" fmla="*/ 14 w 15"/>
                    <a:gd name="T3" fmla="*/ 3 h 31"/>
                    <a:gd name="T4" fmla="*/ 14 w 15"/>
                    <a:gd name="T5" fmla="*/ 30 h 31"/>
                    <a:gd name="T6" fmla="*/ 0 w 15"/>
                    <a:gd name="T7" fmla="*/ 28 h 31"/>
                    <a:gd name="T8" fmla="*/ 0 w 15"/>
                    <a:gd name="T9" fmla="*/ 0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0" y="0"/>
                      </a:moveTo>
                      <a:lnTo>
                        <a:pt x="14" y="3"/>
                      </a:lnTo>
                      <a:lnTo>
                        <a:pt x="14" y="30"/>
                      </a:lnTo>
                      <a:lnTo>
                        <a:pt x="0" y="28"/>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4" name="Freeform 40"/>
                <p:cNvSpPr>
                  <a:spLocks/>
                </p:cNvSpPr>
                <p:nvPr/>
              </p:nvSpPr>
              <p:spPr bwMode="auto">
                <a:xfrm>
                  <a:off x="755" y="2153"/>
                  <a:ext cx="16" cy="30"/>
                </a:xfrm>
                <a:custGeom>
                  <a:avLst/>
                  <a:gdLst>
                    <a:gd name="T0" fmla="*/ 0 w 16"/>
                    <a:gd name="T1" fmla="*/ 0 h 30"/>
                    <a:gd name="T2" fmla="*/ 15 w 16"/>
                    <a:gd name="T3" fmla="*/ 1 h 30"/>
                    <a:gd name="T4" fmla="*/ 14 w 16"/>
                    <a:gd name="T5" fmla="*/ 29 h 30"/>
                    <a:gd name="T6" fmla="*/ 0 w 16"/>
                    <a:gd name="T7" fmla="*/ 27 h 30"/>
                    <a:gd name="T8" fmla="*/ 0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0"/>
                      </a:moveTo>
                      <a:lnTo>
                        <a:pt x="15" y="1"/>
                      </a:lnTo>
                      <a:lnTo>
                        <a:pt x="14" y="29"/>
                      </a:lnTo>
                      <a:lnTo>
                        <a:pt x="0" y="27"/>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5" name="Freeform 41"/>
                <p:cNvSpPr>
                  <a:spLocks/>
                </p:cNvSpPr>
                <p:nvPr/>
              </p:nvSpPr>
              <p:spPr bwMode="auto">
                <a:xfrm>
                  <a:off x="774" y="2155"/>
                  <a:ext cx="15" cy="31"/>
                </a:xfrm>
                <a:custGeom>
                  <a:avLst/>
                  <a:gdLst>
                    <a:gd name="T0" fmla="*/ 0 w 15"/>
                    <a:gd name="T1" fmla="*/ 0 h 31"/>
                    <a:gd name="T2" fmla="*/ 14 w 15"/>
                    <a:gd name="T3" fmla="*/ 2 h 31"/>
                    <a:gd name="T4" fmla="*/ 14 w 15"/>
                    <a:gd name="T5" fmla="*/ 30 h 31"/>
                    <a:gd name="T6" fmla="*/ 0 w 15"/>
                    <a:gd name="T7" fmla="*/ 28 h 31"/>
                    <a:gd name="T8" fmla="*/ 0 w 15"/>
                    <a:gd name="T9" fmla="*/ 0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0" y="0"/>
                      </a:moveTo>
                      <a:lnTo>
                        <a:pt x="14" y="2"/>
                      </a:lnTo>
                      <a:lnTo>
                        <a:pt x="14" y="30"/>
                      </a:lnTo>
                      <a:lnTo>
                        <a:pt x="0" y="28"/>
                      </a:lnTo>
                      <a:lnTo>
                        <a:pt x="0" y="0"/>
                      </a:lnTo>
                    </a:path>
                  </a:pathLst>
                </a:custGeom>
                <a:solidFill>
                  <a:srgbClr val="000000"/>
                </a:solidFill>
                <a:ln w="9525" cap="rnd">
                  <a:noFill/>
                  <a:round/>
                  <a:headEnd type="none" w="sm" len="sm"/>
                  <a:tailEnd type="none" w="sm" len="sm"/>
                </a:ln>
              </p:spPr>
              <p:txBody>
                <a:bodyPr/>
                <a:lstStyle/>
                <a:p>
                  <a:endParaRPr lang="en-US"/>
                </a:p>
              </p:txBody>
            </p:sp>
          </p:grpSp>
          <p:grpSp>
            <p:nvGrpSpPr>
              <p:cNvPr id="49621" name="Group 53"/>
              <p:cNvGrpSpPr>
                <a:grpSpLocks/>
              </p:cNvGrpSpPr>
              <p:nvPr/>
            </p:nvGrpSpPr>
            <p:grpSpPr bwMode="auto">
              <a:xfrm>
                <a:off x="697" y="2230"/>
                <a:ext cx="89" cy="43"/>
                <a:chOff x="697" y="2230"/>
                <a:chExt cx="89" cy="43"/>
              </a:xfrm>
            </p:grpSpPr>
            <p:grpSp>
              <p:nvGrpSpPr>
                <p:cNvPr id="49622" name="Group 47"/>
                <p:cNvGrpSpPr>
                  <a:grpSpLocks/>
                </p:cNvGrpSpPr>
                <p:nvPr/>
              </p:nvGrpSpPr>
              <p:grpSpPr bwMode="auto">
                <a:xfrm>
                  <a:off x="697" y="2230"/>
                  <a:ext cx="89" cy="28"/>
                  <a:chOff x="697" y="2230"/>
                  <a:chExt cx="89" cy="28"/>
                </a:xfrm>
              </p:grpSpPr>
              <p:sp>
                <p:nvSpPr>
                  <p:cNvPr id="49628" name="Freeform 43"/>
                  <p:cNvSpPr>
                    <a:spLocks/>
                  </p:cNvSpPr>
                  <p:nvPr/>
                </p:nvSpPr>
                <p:spPr bwMode="auto">
                  <a:xfrm>
                    <a:off x="719" y="2234"/>
                    <a:ext cx="20" cy="15"/>
                  </a:xfrm>
                  <a:custGeom>
                    <a:avLst/>
                    <a:gdLst>
                      <a:gd name="T0" fmla="*/ 0 w 20"/>
                      <a:gd name="T1" fmla="*/ 0 h 15"/>
                      <a:gd name="T2" fmla="*/ 19 w 20"/>
                      <a:gd name="T3" fmla="*/ 3 h 15"/>
                      <a:gd name="T4" fmla="*/ 19 w 20"/>
                      <a:gd name="T5" fmla="*/ 14 h 15"/>
                      <a:gd name="T6" fmla="*/ 0 w 20"/>
                      <a:gd name="T7" fmla="*/ 1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3"/>
                        </a:lnTo>
                        <a:lnTo>
                          <a:pt x="19" y="14"/>
                        </a:lnTo>
                        <a:lnTo>
                          <a:pt x="0" y="1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29" name="Freeform 44"/>
                  <p:cNvSpPr>
                    <a:spLocks/>
                  </p:cNvSpPr>
                  <p:nvPr/>
                </p:nvSpPr>
                <p:spPr bwMode="auto">
                  <a:xfrm>
                    <a:off x="743" y="2238"/>
                    <a:ext cx="19" cy="15"/>
                  </a:xfrm>
                  <a:custGeom>
                    <a:avLst/>
                    <a:gdLst>
                      <a:gd name="T0" fmla="*/ 0 w 19"/>
                      <a:gd name="T1" fmla="*/ 0 h 15"/>
                      <a:gd name="T2" fmla="*/ 18 w 19"/>
                      <a:gd name="T3" fmla="*/ 3 h 15"/>
                      <a:gd name="T4" fmla="*/ 18 w 19"/>
                      <a:gd name="T5" fmla="*/ 14 h 15"/>
                      <a:gd name="T6" fmla="*/ 0 w 19"/>
                      <a:gd name="T7" fmla="*/ 11 h 15"/>
                      <a:gd name="T8" fmla="*/ 0 w 19"/>
                      <a:gd name="T9" fmla="*/ 0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0" y="0"/>
                        </a:moveTo>
                        <a:lnTo>
                          <a:pt x="18" y="3"/>
                        </a:lnTo>
                        <a:lnTo>
                          <a:pt x="18" y="14"/>
                        </a:lnTo>
                        <a:lnTo>
                          <a:pt x="0" y="11"/>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0" name="Freeform 45"/>
                  <p:cNvSpPr>
                    <a:spLocks/>
                  </p:cNvSpPr>
                  <p:nvPr/>
                </p:nvSpPr>
                <p:spPr bwMode="auto">
                  <a:xfrm>
                    <a:off x="766" y="2242"/>
                    <a:ext cx="20" cy="16"/>
                  </a:xfrm>
                  <a:custGeom>
                    <a:avLst/>
                    <a:gdLst>
                      <a:gd name="T0" fmla="*/ 0 w 20"/>
                      <a:gd name="T1" fmla="*/ 0 h 16"/>
                      <a:gd name="T2" fmla="*/ 19 w 20"/>
                      <a:gd name="T3" fmla="*/ 4 h 16"/>
                      <a:gd name="T4" fmla="*/ 19 w 20"/>
                      <a:gd name="T5" fmla="*/ 15 h 16"/>
                      <a:gd name="T6" fmla="*/ 0 w 20"/>
                      <a:gd name="T7" fmla="*/ 11 h 16"/>
                      <a:gd name="T8" fmla="*/ 0 w 20"/>
                      <a:gd name="T9" fmla="*/ 0 h 16"/>
                      <a:gd name="T10" fmla="*/ 0 60000 65536"/>
                      <a:gd name="T11" fmla="*/ 0 60000 65536"/>
                      <a:gd name="T12" fmla="*/ 0 60000 65536"/>
                      <a:gd name="T13" fmla="*/ 0 60000 65536"/>
                      <a:gd name="T14" fmla="*/ 0 60000 65536"/>
                      <a:gd name="T15" fmla="*/ 0 w 20"/>
                      <a:gd name="T16" fmla="*/ 0 h 16"/>
                      <a:gd name="T17" fmla="*/ 20 w 20"/>
                      <a:gd name="T18" fmla="*/ 16 h 16"/>
                    </a:gdLst>
                    <a:ahLst/>
                    <a:cxnLst>
                      <a:cxn ang="T10">
                        <a:pos x="T0" y="T1"/>
                      </a:cxn>
                      <a:cxn ang="T11">
                        <a:pos x="T2" y="T3"/>
                      </a:cxn>
                      <a:cxn ang="T12">
                        <a:pos x="T4" y="T5"/>
                      </a:cxn>
                      <a:cxn ang="T13">
                        <a:pos x="T6" y="T7"/>
                      </a:cxn>
                      <a:cxn ang="T14">
                        <a:pos x="T8" y="T9"/>
                      </a:cxn>
                    </a:cxnLst>
                    <a:rect l="T15" t="T16" r="T17" b="T18"/>
                    <a:pathLst>
                      <a:path w="20" h="16">
                        <a:moveTo>
                          <a:pt x="0" y="0"/>
                        </a:moveTo>
                        <a:lnTo>
                          <a:pt x="19" y="4"/>
                        </a:lnTo>
                        <a:lnTo>
                          <a:pt x="19" y="15"/>
                        </a:lnTo>
                        <a:lnTo>
                          <a:pt x="0" y="11"/>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31" name="Freeform 46"/>
                  <p:cNvSpPr>
                    <a:spLocks/>
                  </p:cNvSpPr>
                  <p:nvPr/>
                </p:nvSpPr>
                <p:spPr bwMode="auto">
                  <a:xfrm>
                    <a:off x="697" y="2230"/>
                    <a:ext cx="20" cy="15"/>
                  </a:xfrm>
                  <a:custGeom>
                    <a:avLst/>
                    <a:gdLst>
                      <a:gd name="T0" fmla="*/ 0 w 20"/>
                      <a:gd name="T1" fmla="*/ 0 h 15"/>
                      <a:gd name="T2" fmla="*/ 19 w 20"/>
                      <a:gd name="T3" fmla="*/ 3 h 15"/>
                      <a:gd name="T4" fmla="*/ 19 w 20"/>
                      <a:gd name="T5" fmla="*/ 14 h 15"/>
                      <a:gd name="T6" fmla="*/ 0 w 20"/>
                      <a:gd name="T7" fmla="*/ 1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3"/>
                        </a:lnTo>
                        <a:lnTo>
                          <a:pt x="19" y="14"/>
                        </a:lnTo>
                        <a:lnTo>
                          <a:pt x="0" y="10"/>
                        </a:lnTo>
                        <a:lnTo>
                          <a:pt x="0" y="0"/>
                        </a:lnTo>
                      </a:path>
                    </a:pathLst>
                  </a:custGeom>
                  <a:solidFill>
                    <a:srgbClr val="000000"/>
                  </a:solidFill>
                  <a:ln w="9525" cap="rnd">
                    <a:noFill/>
                    <a:round/>
                    <a:headEnd type="none" w="sm" len="sm"/>
                    <a:tailEnd type="none" w="sm" len="sm"/>
                  </a:ln>
                </p:spPr>
                <p:txBody>
                  <a:bodyPr/>
                  <a:lstStyle/>
                  <a:p>
                    <a:endParaRPr lang="en-US"/>
                  </a:p>
                </p:txBody>
              </p:sp>
            </p:grpSp>
            <p:grpSp>
              <p:nvGrpSpPr>
                <p:cNvPr id="49623" name="Group 52"/>
                <p:cNvGrpSpPr>
                  <a:grpSpLocks/>
                </p:cNvGrpSpPr>
                <p:nvPr/>
              </p:nvGrpSpPr>
              <p:grpSpPr bwMode="auto">
                <a:xfrm>
                  <a:off x="697" y="2245"/>
                  <a:ext cx="89" cy="28"/>
                  <a:chOff x="697" y="2245"/>
                  <a:chExt cx="89" cy="28"/>
                </a:xfrm>
              </p:grpSpPr>
              <p:sp>
                <p:nvSpPr>
                  <p:cNvPr id="49624" name="Freeform 48"/>
                  <p:cNvSpPr>
                    <a:spLocks/>
                  </p:cNvSpPr>
                  <p:nvPr/>
                </p:nvSpPr>
                <p:spPr bwMode="auto">
                  <a:xfrm>
                    <a:off x="719" y="2249"/>
                    <a:ext cx="20" cy="15"/>
                  </a:xfrm>
                  <a:custGeom>
                    <a:avLst/>
                    <a:gdLst>
                      <a:gd name="T0" fmla="*/ 0 w 20"/>
                      <a:gd name="T1" fmla="*/ 0 h 15"/>
                      <a:gd name="T2" fmla="*/ 19 w 20"/>
                      <a:gd name="T3" fmla="*/ 3 h 15"/>
                      <a:gd name="T4" fmla="*/ 19 w 20"/>
                      <a:gd name="T5" fmla="*/ 14 h 15"/>
                      <a:gd name="T6" fmla="*/ 0 w 20"/>
                      <a:gd name="T7" fmla="*/ 11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3"/>
                        </a:lnTo>
                        <a:lnTo>
                          <a:pt x="19" y="14"/>
                        </a:lnTo>
                        <a:lnTo>
                          <a:pt x="0" y="11"/>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25" name="Freeform 49"/>
                  <p:cNvSpPr>
                    <a:spLocks/>
                  </p:cNvSpPr>
                  <p:nvPr/>
                </p:nvSpPr>
                <p:spPr bwMode="auto">
                  <a:xfrm>
                    <a:off x="742" y="2253"/>
                    <a:ext cx="20" cy="15"/>
                  </a:xfrm>
                  <a:custGeom>
                    <a:avLst/>
                    <a:gdLst>
                      <a:gd name="T0" fmla="*/ 0 w 20"/>
                      <a:gd name="T1" fmla="*/ 0 h 15"/>
                      <a:gd name="T2" fmla="*/ 19 w 20"/>
                      <a:gd name="T3" fmla="*/ 4 h 15"/>
                      <a:gd name="T4" fmla="*/ 19 w 20"/>
                      <a:gd name="T5" fmla="*/ 14 h 15"/>
                      <a:gd name="T6" fmla="*/ 0 w 20"/>
                      <a:gd name="T7" fmla="*/ 11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4"/>
                        </a:lnTo>
                        <a:lnTo>
                          <a:pt x="19" y="14"/>
                        </a:lnTo>
                        <a:lnTo>
                          <a:pt x="0" y="11"/>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26" name="Freeform 50"/>
                  <p:cNvSpPr>
                    <a:spLocks/>
                  </p:cNvSpPr>
                  <p:nvPr/>
                </p:nvSpPr>
                <p:spPr bwMode="auto">
                  <a:xfrm>
                    <a:off x="766" y="2258"/>
                    <a:ext cx="20" cy="15"/>
                  </a:xfrm>
                  <a:custGeom>
                    <a:avLst/>
                    <a:gdLst>
                      <a:gd name="T0" fmla="*/ 0 w 20"/>
                      <a:gd name="T1" fmla="*/ 0 h 15"/>
                      <a:gd name="T2" fmla="*/ 19 w 20"/>
                      <a:gd name="T3" fmla="*/ 4 h 15"/>
                      <a:gd name="T4" fmla="*/ 19 w 20"/>
                      <a:gd name="T5" fmla="*/ 14 h 15"/>
                      <a:gd name="T6" fmla="*/ 0 w 20"/>
                      <a:gd name="T7" fmla="*/ 1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4"/>
                        </a:lnTo>
                        <a:lnTo>
                          <a:pt x="19" y="14"/>
                        </a:lnTo>
                        <a:lnTo>
                          <a:pt x="0" y="1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27" name="Freeform 51"/>
                  <p:cNvSpPr>
                    <a:spLocks/>
                  </p:cNvSpPr>
                  <p:nvPr/>
                </p:nvSpPr>
                <p:spPr bwMode="auto">
                  <a:xfrm>
                    <a:off x="697" y="2245"/>
                    <a:ext cx="20" cy="15"/>
                  </a:xfrm>
                  <a:custGeom>
                    <a:avLst/>
                    <a:gdLst>
                      <a:gd name="T0" fmla="*/ 0 w 20"/>
                      <a:gd name="T1" fmla="*/ 0 h 15"/>
                      <a:gd name="T2" fmla="*/ 19 w 20"/>
                      <a:gd name="T3" fmla="*/ 3 h 15"/>
                      <a:gd name="T4" fmla="*/ 19 w 20"/>
                      <a:gd name="T5" fmla="*/ 14 h 15"/>
                      <a:gd name="T6" fmla="*/ 0 w 20"/>
                      <a:gd name="T7" fmla="*/ 11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19" y="3"/>
                        </a:lnTo>
                        <a:lnTo>
                          <a:pt x="19" y="14"/>
                        </a:lnTo>
                        <a:lnTo>
                          <a:pt x="0" y="11"/>
                        </a:lnTo>
                        <a:lnTo>
                          <a:pt x="0" y="0"/>
                        </a:lnTo>
                      </a:path>
                    </a:pathLst>
                  </a:custGeom>
                  <a:solidFill>
                    <a:srgbClr val="000000"/>
                  </a:solidFill>
                  <a:ln w="9525" cap="rnd">
                    <a:noFill/>
                    <a:round/>
                    <a:headEnd type="none" w="sm" len="sm"/>
                    <a:tailEnd type="none" w="sm" len="sm"/>
                  </a:ln>
                </p:spPr>
                <p:txBody>
                  <a:bodyPr/>
                  <a:lstStyle/>
                  <a:p>
                    <a:endParaRPr lang="en-US"/>
                  </a:p>
                </p:txBody>
              </p:sp>
            </p:grpSp>
          </p:grpSp>
        </p:grpSp>
      </p:grpSp>
      <p:grpSp>
        <p:nvGrpSpPr>
          <p:cNvPr id="49157" name="Group 81"/>
          <p:cNvGrpSpPr>
            <a:grpSpLocks/>
          </p:cNvGrpSpPr>
          <p:nvPr/>
        </p:nvGrpSpPr>
        <p:grpSpPr bwMode="auto">
          <a:xfrm>
            <a:off x="1295400" y="3489325"/>
            <a:ext cx="233363" cy="534988"/>
            <a:chOff x="816" y="2198"/>
            <a:chExt cx="146" cy="337"/>
          </a:xfrm>
        </p:grpSpPr>
        <p:grpSp>
          <p:nvGrpSpPr>
            <p:cNvPr id="49592" name="Group 67"/>
            <p:cNvGrpSpPr>
              <a:grpSpLocks/>
            </p:cNvGrpSpPr>
            <p:nvPr/>
          </p:nvGrpSpPr>
          <p:grpSpPr bwMode="auto">
            <a:xfrm>
              <a:off x="816" y="2198"/>
              <a:ext cx="146" cy="337"/>
              <a:chOff x="816" y="2198"/>
              <a:chExt cx="146" cy="337"/>
            </a:xfrm>
          </p:grpSpPr>
          <p:sp>
            <p:nvSpPr>
              <p:cNvPr id="49606" name="Freeform 56"/>
              <p:cNvSpPr>
                <a:spLocks/>
              </p:cNvSpPr>
              <p:nvPr/>
            </p:nvSpPr>
            <p:spPr bwMode="auto">
              <a:xfrm>
                <a:off x="843" y="2209"/>
                <a:ext cx="86" cy="30"/>
              </a:xfrm>
              <a:custGeom>
                <a:avLst/>
                <a:gdLst>
                  <a:gd name="T0" fmla="*/ 0 w 86"/>
                  <a:gd name="T1" fmla="*/ 23 h 30"/>
                  <a:gd name="T2" fmla="*/ 52 w 86"/>
                  <a:gd name="T3" fmla="*/ 29 h 30"/>
                  <a:gd name="T4" fmla="*/ 85 w 86"/>
                  <a:gd name="T5" fmla="*/ 4 h 30"/>
                  <a:gd name="T6" fmla="*/ 36 w 86"/>
                  <a:gd name="T7" fmla="*/ 0 h 30"/>
                  <a:gd name="T8" fmla="*/ 0 w 86"/>
                  <a:gd name="T9" fmla="*/ 23 h 30"/>
                  <a:gd name="T10" fmla="*/ 0 60000 65536"/>
                  <a:gd name="T11" fmla="*/ 0 60000 65536"/>
                  <a:gd name="T12" fmla="*/ 0 60000 65536"/>
                  <a:gd name="T13" fmla="*/ 0 60000 65536"/>
                  <a:gd name="T14" fmla="*/ 0 60000 65536"/>
                  <a:gd name="T15" fmla="*/ 0 w 86"/>
                  <a:gd name="T16" fmla="*/ 0 h 30"/>
                  <a:gd name="T17" fmla="*/ 86 w 86"/>
                  <a:gd name="T18" fmla="*/ 30 h 30"/>
                </a:gdLst>
                <a:ahLst/>
                <a:cxnLst>
                  <a:cxn ang="T10">
                    <a:pos x="T0" y="T1"/>
                  </a:cxn>
                  <a:cxn ang="T11">
                    <a:pos x="T2" y="T3"/>
                  </a:cxn>
                  <a:cxn ang="T12">
                    <a:pos x="T4" y="T5"/>
                  </a:cxn>
                  <a:cxn ang="T13">
                    <a:pos x="T6" y="T7"/>
                  </a:cxn>
                  <a:cxn ang="T14">
                    <a:pos x="T8" y="T9"/>
                  </a:cxn>
                </a:cxnLst>
                <a:rect l="T15" t="T16" r="T17" b="T18"/>
                <a:pathLst>
                  <a:path w="86" h="30">
                    <a:moveTo>
                      <a:pt x="0" y="23"/>
                    </a:moveTo>
                    <a:lnTo>
                      <a:pt x="52" y="29"/>
                    </a:lnTo>
                    <a:lnTo>
                      <a:pt x="85" y="4"/>
                    </a:lnTo>
                    <a:lnTo>
                      <a:pt x="36" y="0"/>
                    </a:lnTo>
                    <a:lnTo>
                      <a:pt x="0" y="23"/>
                    </a:lnTo>
                  </a:path>
                </a:pathLst>
              </a:custGeom>
              <a:solidFill>
                <a:srgbClr val="00DFFF"/>
              </a:solidFill>
              <a:ln w="9525" cap="rnd">
                <a:noFill/>
                <a:round/>
                <a:headEnd type="none" w="sm" len="sm"/>
                <a:tailEnd type="none" w="sm" len="sm"/>
              </a:ln>
            </p:spPr>
            <p:txBody>
              <a:bodyPr/>
              <a:lstStyle/>
              <a:p>
                <a:endParaRPr lang="en-US"/>
              </a:p>
            </p:txBody>
          </p:sp>
          <p:grpSp>
            <p:nvGrpSpPr>
              <p:cNvPr id="49607" name="Group 60"/>
              <p:cNvGrpSpPr>
                <a:grpSpLocks/>
              </p:cNvGrpSpPr>
              <p:nvPr/>
            </p:nvGrpSpPr>
            <p:grpSpPr bwMode="auto">
              <a:xfrm>
                <a:off x="856" y="2198"/>
                <a:ext cx="61" cy="36"/>
                <a:chOff x="856" y="2198"/>
                <a:chExt cx="61" cy="36"/>
              </a:xfrm>
            </p:grpSpPr>
            <p:sp>
              <p:nvSpPr>
                <p:cNvPr id="49614" name="Freeform 57"/>
                <p:cNvSpPr>
                  <a:spLocks/>
                </p:cNvSpPr>
                <p:nvPr/>
              </p:nvSpPr>
              <p:spPr bwMode="auto">
                <a:xfrm>
                  <a:off x="856" y="2212"/>
                  <a:ext cx="37" cy="22"/>
                </a:xfrm>
                <a:custGeom>
                  <a:avLst/>
                  <a:gdLst>
                    <a:gd name="T0" fmla="*/ 0 w 37"/>
                    <a:gd name="T1" fmla="*/ 0 h 22"/>
                    <a:gd name="T2" fmla="*/ 36 w 37"/>
                    <a:gd name="T3" fmla="*/ 3 h 22"/>
                    <a:gd name="T4" fmla="*/ 36 w 37"/>
                    <a:gd name="T5" fmla="*/ 21 h 22"/>
                    <a:gd name="T6" fmla="*/ 0 w 37"/>
                    <a:gd name="T7" fmla="*/ 17 h 22"/>
                    <a:gd name="T8" fmla="*/ 0 w 37"/>
                    <a:gd name="T9" fmla="*/ 0 h 22"/>
                    <a:gd name="T10" fmla="*/ 0 60000 65536"/>
                    <a:gd name="T11" fmla="*/ 0 60000 65536"/>
                    <a:gd name="T12" fmla="*/ 0 60000 65536"/>
                    <a:gd name="T13" fmla="*/ 0 60000 65536"/>
                    <a:gd name="T14" fmla="*/ 0 60000 65536"/>
                    <a:gd name="T15" fmla="*/ 0 w 37"/>
                    <a:gd name="T16" fmla="*/ 0 h 22"/>
                    <a:gd name="T17" fmla="*/ 37 w 37"/>
                    <a:gd name="T18" fmla="*/ 22 h 22"/>
                  </a:gdLst>
                  <a:ahLst/>
                  <a:cxnLst>
                    <a:cxn ang="T10">
                      <a:pos x="T0" y="T1"/>
                    </a:cxn>
                    <a:cxn ang="T11">
                      <a:pos x="T2" y="T3"/>
                    </a:cxn>
                    <a:cxn ang="T12">
                      <a:pos x="T4" y="T5"/>
                    </a:cxn>
                    <a:cxn ang="T13">
                      <a:pos x="T6" y="T7"/>
                    </a:cxn>
                    <a:cxn ang="T14">
                      <a:pos x="T8" y="T9"/>
                    </a:cxn>
                  </a:cxnLst>
                  <a:rect l="T15" t="T16" r="T17" b="T18"/>
                  <a:pathLst>
                    <a:path w="37" h="22">
                      <a:moveTo>
                        <a:pt x="0" y="0"/>
                      </a:moveTo>
                      <a:lnTo>
                        <a:pt x="36" y="3"/>
                      </a:lnTo>
                      <a:lnTo>
                        <a:pt x="36" y="21"/>
                      </a:lnTo>
                      <a:lnTo>
                        <a:pt x="0" y="17"/>
                      </a:lnTo>
                      <a:lnTo>
                        <a:pt x="0" y="0"/>
                      </a:lnTo>
                    </a:path>
                  </a:pathLst>
                </a:custGeom>
                <a:solidFill>
                  <a:srgbClr val="00BFDF"/>
                </a:solidFill>
                <a:ln w="9525" cap="rnd">
                  <a:noFill/>
                  <a:round/>
                  <a:headEnd type="none" w="sm" len="sm"/>
                  <a:tailEnd type="none" w="sm" len="sm"/>
                </a:ln>
              </p:spPr>
              <p:txBody>
                <a:bodyPr/>
                <a:lstStyle/>
                <a:p>
                  <a:endParaRPr lang="en-US"/>
                </a:p>
              </p:txBody>
            </p:sp>
            <p:sp>
              <p:nvSpPr>
                <p:cNvPr id="49615" name="Freeform 58"/>
                <p:cNvSpPr>
                  <a:spLocks/>
                </p:cNvSpPr>
                <p:nvPr/>
              </p:nvSpPr>
              <p:spPr bwMode="auto">
                <a:xfrm>
                  <a:off x="892" y="2201"/>
                  <a:ext cx="25" cy="33"/>
                </a:xfrm>
                <a:custGeom>
                  <a:avLst/>
                  <a:gdLst>
                    <a:gd name="T0" fmla="*/ 0 w 25"/>
                    <a:gd name="T1" fmla="*/ 15 h 33"/>
                    <a:gd name="T2" fmla="*/ 0 w 25"/>
                    <a:gd name="T3" fmla="*/ 32 h 33"/>
                    <a:gd name="T4" fmla="*/ 24 w 25"/>
                    <a:gd name="T5" fmla="*/ 15 h 33"/>
                    <a:gd name="T6" fmla="*/ 24 w 25"/>
                    <a:gd name="T7" fmla="*/ 0 h 33"/>
                    <a:gd name="T8" fmla="*/ 0 w 25"/>
                    <a:gd name="T9" fmla="*/ 15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0" y="15"/>
                      </a:moveTo>
                      <a:lnTo>
                        <a:pt x="0" y="32"/>
                      </a:lnTo>
                      <a:lnTo>
                        <a:pt x="24" y="15"/>
                      </a:lnTo>
                      <a:lnTo>
                        <a:pt x="24" y="0"/>
                      </a:lnTo>
                      <a:lnTo>
                        <a:pt x="0" y="15"/>
                      </a:lnTo>
                    </a:path>
                  </a:pathLst>
                </a:custGeom>
                <a:solidFill>
                  <a:srgbClr val="009FBF"/>
                </a:solidFill>
                <a:ln w="9525" cap="rnd">
                  <a:noFill/>
                  <a:round/>
                  <a:headEnd type="none" w="sm" len="sm"/>
                  <a:tailEnd type="none" w="sm" len="sm"/>
                </a:ln>
              </p:spPr>
              <p:txBody>
                <a:bodyPr/>
                <a:lstStyle/>
                <a:p>
                  <a:endParaRPr lang="en-US"/>
                </a:p>
              </p:txBody>
            </p:sp>
            <p:sp>
              <p:nvSpPr>
                <p:cNvPr id="49616" name="Freeform 59"/>
                <p:cNvSpPr>
                  <a:spLocks/>
                </p:cNvSpPr>
                <p:nvPr/>
              </p:nvSpPr>
              <p:spPr bwMode="auto">
                <a:xfrm>
                  <a:off x="857" y="2198"/>
                  <a:ext cx="60" cy="19"/>
                </a:xfrm>
                <a:custGeom>
                  <a:avLst/>
                  <a:gdLst>
                    <a:gd name="T0" fmla="*/ 0 w 60"/>
                    <a:gd name="T1" fmla="*/ 14 h 19"/>
                    <a:gd name="T2" fmla="*/ 35 w 60"/>
                    <a:gd name="T3" fmla="*/ 18 h 19"/>
                    <a:gd name="T4" fmla="*/ 59 w 60"/>
                    <a:gd name="T5" fmla="*/ 3 h 19"/>
                    <a:gd name="T6" fmla="*/ 24 w 60"/>
                    <a:gd name="T7" fmla="*/ 0 h 19"/>
                    <a:gd name="T8" fmla="*/ 0 w 60"/>
                    <a:gd name="T9" fmla="*/ 14 h 19"/>
                    <a:gd name="T10" fmla="*/ 0 60000 65536"/>
                    <a:gd name="T11" fmla="*/ 0 60000 65536"/>
                    <a:gd name="T12" fmla="*/ 0 60000 65536"/>
                    <a:gd name="T13" fmla="*/ 0 60000 65536"/>
                    <a:gd name="T14" fmla="*/ 0 60000 65536"/>
                    <a:gd name="T15" fmla="*/ 0 w 60"/>
                    <a:gd name="T16" fmla="*/ 0 h 19"/>
                    <a:gd name="T17" fmla="*/ 60 w 60"/>
                    <a:gd name="T18" fmla="*/ 19 h 19"/>
                  </a:gdLst>
                  <a:ahLst/>
                  <a:cxnLst>
                    <a:cxn ang="T10">
                      <a:pos x="T0" y="T1"/>
                    </a:cxn>
                    <a:cxn ang="T11">
                      <a:pos x="T2" y="T3"/>
                    </a:cxn>
                    <a:cxn ang="T12">
                      <a:pos x="T4" y="T5"/>
                    </a:cxn>
                    <a:cxn ang="T13">
                      <a:pos x="T6" y="T7"/>
                    </a:cxn>
                    <a:cxn ang="T14">
                      <a:pos x="T8" y="T9"/>
                    </a:cxn>
                  </a:cxnLst>
                  <a:rect l="T15" t="T16" r="T17" b="T18"/>
                  <a:pathLst>
                    <a:path w="60" h="19">
                      <a:moveTo>
                        <a:pt x="0" y="14"/>
                      </a:moveTo>
                      <a:lnTo>
                        <a:pt x="35" y="18"/>
                      </a:lnTo>
                      <a:lnTo>
                        <a:pt x="59" y="3"/>
                      </a:lnTo>
                      <a:lnTo>
                        <a:pt x="24" y="0"/>
                      </a:lnTo>
                      <a:lnTo>
                        <a:pt x="0" y="14"/>
                      </a:lnTo>
                    </a:path>
                  </a:pathLst>
                </a:custGeom>
                <a:solidFill>
                  <a:srgbClr val="00DFFF"/>
                </a:solidFill>
                <a:ln w="9525" cap="rnd">
                  <a:noFill/>
                  <a:round/>
                  <a:headEnd type="none" w="sm" len="sm"/>
                  <a:tailEnd type="none" w="sm" len="sm"/>
                </a:ln>
              </p:spPr>
              <p:txBody>
                <a:bodyPr/>
                <a:lstStyle/>
                <a:p>
                  <a:endParaRPr lang="en-US"/>
                </a:p>
              </p:txBody>
            </p:sp>
          </p:grpSp>
          <p:sp>
            <p:nvSpPr>
              <p:cNvPr id="49608" name="Freeform 61"/>
              <p:cNvSpPr>
                <a:spLocks/>
              </p:cNvSpPr>
              <p:nvPr/>
            </p:nvSpPr>
            <p:spPr bwMode="auto">
              <a:xfrm>
                <a:off x="843" y="2232"/>
                <a:ext cx="53" cy="117"/>
              </a:xfrm>
              <a:custGeom>
                <a:avLst/>
                <a:gdLst>
                  <a:gd name="T0" fmla="*/ 0 w 53"/>
                  <a:gd name="T1" fmla="*/ 0 h 117"/>
                  <a:gd name="T2" fmla="*/ 52 w 53"/>
                  <a:gd name="T3" fmla="*/ 6 h 117"/>
                  <a:gd name="T4" fmla="*/ 52 w 53"/>
                  <a:gd name="T5" fmla="*/ 116 h 117"/>
                  <a:gd name="T6" fmla="*/ 0 w 53"/>
                  <a:gd name="T7" fmla="*/ 104 h 117"/>
                  <a:gd name="T8" fmla="*/ 0 w 53"/>
                  <a:gd name="T9" fmla="*/ 0 h 117"/>
                  <a:gd name="T10" fmla="*/ 0 60000 65536"/>
                  <a:gd name="T11" fmla="*/ 0 60000 65536"/>
                  <a:gd name="T12" fmla="*/ 0 60000 65536"/>
                  <a:gd name="T13" fmla="*/ 0 60000 65536"/>
                  <a:gd name="T14" fmla="*/ 0 60000 65536"/>
                  <a:gd name="T15" fmla="*/ 0 w 53"/>
                  <a:gd name="T16" fmla="*/ 0 h 117"/>
                  <a:gd name="T17" fmla="*/ 53 w 53"/>
                  <a:gd name="T18" fmla="*/ 117 h 117"/>
                </a:gdLst>
                <a:ahLst/>
                <a:cxnLst>
                  <a:cxn ang="T10">
                    <a:pos x="T0" y="T1"/>
                  </a:cxn>
                  <a:cxn ang="T11">
                    <a:pos x="T2" y="T3"/>
                  </a:cxn>
                  <a:cxn ang="T12">
                    <a:pos x="T4" y="T5"/>
                  </a:cxn>
                  <a:cxn ang="T13">
                    <a:pos x="T6" y="T7"/>
                  </a:cxn>
                  <a:cxn ang="T14">
                    <a:pos x="T8" y="T9"/>
                  </a:cxn>
                </a:cxnLst>
                <a:rect l="T15" t="T16" r="T17" b="T18"/>
                <a:pathLst>
                  <a:path w="53" h="117">
                    <a:moveTo>
                      <a:pt x="0" y="0"/>
                    </a:moveTo>
                    <a:lnTo>
                      <a:pt x="52" y="6"/>
                    </a:lnTo>
                    <a:lnTo>
                      <a:pt x="52" y="116"/>
                    </a:lnTo>
                    <a:lnTo>
                      <a:pt x="0" y="104"/>
                    </a:lnTo>
                    <a:lnTo>
                      <a:pt x="0" y="0"/>
                    </a:lnTo>
                  </a:path>
                </a:pathLst>
              </a:custGeom>
              <a:solidFill>
                <a:srgbClr val="00BFDF"/>
              </a:solidFill>
              <a:ln w="9525" cap="rnd">
                <a:noFill/>
                <a:round/>
                <a:headEnd type="none" w="sm" len="sm"/>
                <a:tailEnd type="none" w="sm" len="sm"/>
              </a:ln>
            </p:spPr>
            <p:txBody>
              <a:bodyPr/>
              <a:lstStyle/>
              <a:p>
                <a:endParaRPr lang="en-US"/>
              </a:p>
            </p:txBody>
          </p:sp>
          <p:sp>
            <p:nvSpPr>
              <p:cNvPr id="49609" name="Freeform 62"/>
              <p:cNvSpPr>
                <a:spLocks/>
              </p:cNvSpPr>
              <p:nvPr/>
            </p:nvSpPr>
            <p:spPr bwMode="auto">
              <a:xfrm>
                <a:off x="895" y="2214"/>
                <a:ext cx="33" cy="135"/>
              </a:xfrm>
              <a:custGeom>
                <a:avLst/>
                <a:gdLst>
                  <a:gd name="T0" fmla="*/ 0 w 33"/>
                  <a:gd name="T1" fmla="*/ 24 h 135"/>
                  <a:gd name="T2" fmla="*/ 32 w 33"/>
                  <a:gd name="T3" fmla="*/ 0 h 135"/>
                  <a:gd name="T4" fmla="*/ 32 w 33"/>
                  <a:gd name="T5" fmla="*/ 103 h 135"/>
                  <a:gd name="T6" fmla="*/ 0 w 33"/>
                  <a:gd name="T7" fmla="*/ 134 h 135"/>
                  <a:gd name="T8" fmla="*/ 0 w 33"/>
                  <a:gd name="T9" fmla="*/ 24 h 135"/>
                  <a:gd name="T10" fmla="*/ 0 60000 65536"/>
                  <a:gd name="T11" fmla="*/ 0 60000 65536"/>
                  <a:gd name="T12" fmla="*/ 0 60000 65536"/>
                  <a:gd name="T13" fmla="*/ 0 60000 65536"/>
                  <a:gd name="T14" fmla="*/ 0 60000 65536"/>
                  <a:gd name="T15" fmla="*/ 0 w 33"/>
                  <a:gd name="T16" fmla="*/ 0 h 135"/>
                  <a:gd name="T17" fmla="*/ 33 w 33"/>
                  <a:gd name="T18" fmla="*/ 135 h 135"/>
                </a:gdLst>
                <a:ahLst/>
                <a:cxnLst>
                  <a:cxn ang="T10">
                    <a:pos x="T0" y="T1"/>
                  </a:cxn>
                  <a:cxn ang="T11">
                    <a:pos x="T2" y="T3"/>
                  </a:cxn>
                  <a:cxn ang="T12">
                    <a:pos x="T4" y="T5"/>
                  </a:cxn>
                  <a:cxn ang="T13">
                    <a:pos x="T6" y="T7"/>
                  </a:cxn>
                  <a:cxn ang="T14">
                    <a:pos x="T8" y="T9"/>
                  </a:cxn>
                </a:cxnLst>
                <a:rect l="T15" t="T16" r="T17" b="T18"/>
                <a:pathLst>
                  <a:path w="33" h="135">
                    <a:moveTo>
                      <a:pt x="0" y="24"/>
                    </a:moveTo>
                    <a:lnTo>
                      <a:pt x="32" y="0"/>
                    </a:lnTo>
                    <a:lnTo>
                      <a:pt x="32" y="103"/>
                    </a:lnTo>
                    <a:lnTo>
                      <a:pt x="0" y="134"/>
                    </a:lnTo>
                    <a:lnTo>
                      <a:pt x="0" y="24"/>
                    </a:lnTo>
                  </a:path>
                </a:pathLst>
              </a:custGeom>
              <a:solidFill>
                <a:srgbClr val="009FBF"/>
              </a:solidFill>
              <a:ln w="9525" cap="rnd">
                <a:noFill/>
                <a:round/>
                <a:headEnd type="none" w="sm" len="sm"/>
                <a:tailEnd type="none" w="sm" len="sm"/>
              </a:ln>
            </p:spPr>
            <p:txBody>
              <a:bodyPr/>
              <a:lstStyle/>
              <a:p>
                <a:endParaRPr lang="en-US"/>
              </a:p>
            </p:txBody>
          </p:sp>
          <p:sp>
            <p:nvSpPr>
              <p:cNvPr id="49610" name="Freeform 63"/>
              <p:cNvSpPr>
                <a:spLocks/>
              </p:cNvSpPr>
              <p:nvPr/>
            </p:nvSpPr>
            <p:spPr bwMode="auto">
              <a:xfrm>
                <a:off x="894" y="2316"/>
                <a:ext cx="68" cy="97"/>
              </a:xfrm>
              <a:custGeom>
                <a:avLst/>
                <a:gdLst>
                  <a:gd name="T0" fmla="*/ 33 w 68"/>
                  <a:gd name="T1" fmla="*/ 0 h 97"/>
                  <a:gd name="T2" fmla="*/ 0 w 68"/>
                  <a:gd name="T3" fmla="*/ 31 h 97"/>
                  <a:gd name="T4" fmla="*/ 13 w 68"/>
                  <a:gd name="T5" fmla="*/ 96 h 97"/>
                  <a:gd name="T6" fmla="*/ 67 w 68"/>
                  <a:gd name="T7" fmla="*/ 35 h 97"/>
                  <a:gd name="T8" fmla="*/ 33 w 68"/>
                  <a:gd name="T9" fmla="*/ 0 h 97"/>
                  <a:gd name="T10" fmla="*/ 0 60000 65536"/>
                  <a:gd name="T11" fmla="*/ 0 60000 65536"/>
                  <a:gd name="T12" fmla="*/ 0 60000 65536"/>
                  <a:gd name="T13" fmla="*/ 0 60000 65536"/>
                  <a:gd name="T14" fmla="*/ 0 60000 65536"/>
                  <a:gd name="T15" fmla="*/ 0 w 68"/>
                  <a:gd name="T16" fmla="*/ 0 h 97"/>
                  <a:gd name="T17" fmla="*/ 68 w 68"/>
                  <a:gd name="T18" fmla="*/ 97 h 97"/>
                </a:gdLst>
                <a:ahLst/>
                <a:cxnLst>
                  <a:cxn ang="T10">
                    <a:pos x="T0" y="T1"/>
                  </a:cxn>
                  <a:cxn ang="T11">
                    <a:pos x="T2" y="T3"/>
                  </a:cxn>
                  <a:cxn ang="T12">
                    <a:pos x="T4" y="T5"/>
                  </a:cxn>
                  <a:cxn ang="T13">
                    <a:pos x="T6" y="T7"/>
                  </a:cxn>
                  <a:cxn ang="T14">
                    <a:pos x="T8" y="T9"/>
                  </a:cxn>
                </a:cxnLst>
                <a:rect l="T15" t="T16" r="T17" b="T18"/>
                <a:pathLst>
                  <a:path w="68" h="97">
                    <a:moveTo>
                      <a:pt x="33" y="0"/>
                    </a:moveTo>
                    <a:lnTo>
                      <a:pt x="0" y="31"/>
                    </a:lnTo>
                    <a:lnTo>
                      <a:pt x="13" y="96"/>
                    </a:lnTo>
                    <a:lnTo>
                      <a:pt x="67" y="35"/>
                    </a:lnTo>
                    <a:lnTo>
                      <a:pt x="33" y="0"/>
                    </a:lnTo>
                  </a:path>
                </a:pathLst>
              </a:custGeom>
              <a:solidFill>
                <a:srgbClr val="008080"/>
              </a:solidFill>
              <a:ln w="9525" cap="rnd">
                <a:noFill/>
                <a:round/>
                <a:headEnd type="none" w="sm" len="sm"/>
                <a:tailEnd type="none" w="sm" len="sm"/>
              </a:ln>
            </p:spPr>
            <p:txBody>
              <a:bodyPr/>
              <a:lstStyle/>
              <a:p>
                <a:endParaRPr lang="en-US"/>
              </a:p>
            </p:txBody>
          </p:sp>
          <p:sp>
            <p:nvSpPr>
              <p:cNvPr id="49611" name="Freeform 64"/>
              <p:cNvSpPr>
                <a:spLocks/>
              </p:cNvSpPr>
              <p:nvPr/>
            </p:nvSpPr>
            <p:spPr bwMode="auto">
              <a:xfrm>
                <a:off x="816" y="2336"/>
                <a:ext cx="92" cy="77"/>
              </a:xfrm>
              <a:custGeom>
                <a:avLst/>
                <a:gdLst>
                  <a:gd name="T0" fmla="*/ 26 w 92"/>
                  <a:gd name="T1" fmla="*/ 0 h 77"/>
                  <a:gd name="T2" fmla="*/ 79 w 92"/>
                  <a:gd name="T3" fmla="*/ 12 h 77"/>
                  <a:gd name="T4" fmla="*/ 91 w 92"/>
                  <a:gd name="T5" fmla="*/ 76 h 77"/>
                  <a:gd name="T6" fmla="*/ 0 w 92"/>
                  <a:gd name="T7" fmla="*/ 55 h 77"/>
                  <a:gd name="T8" fmla="*/ 26 w 92"/>
                  <a:gd name="T9" fmla="*/ 0 h 77"/>
                  <a:gd name="T10" fmla="*/ 0 60000 65536"/>
                  <a:gd name="T11" fmla="*/ 0 60000 65536"/>
                  <a:gd name="T12" fmla="*/ 0 60000 65536"/>
                  <a:gd name="T13" fmla="*/ 0 60000 65536"/>
                  <a:gd name="T14" fmla="*/ 0 60000 65536"/>
                  <a:gd name="T15" fmla="*/ 0 w 92"/>
                  <a:gd name="T16" fmla="*/ 0 h 77"/>
                  <a:gd name="T17" fmla="*/ 92 w 92"/>
                  <a:gd name="T18" fmla="*/ 77 h 77"/>
                </a:gdLst>
                <a:ahLst/>
                <a:cxnLst>
                  <a:cxn ang="T10">
                    <a:pos x="T0" y="T1"/>
                  </a:cxn>
                  <a:cxn ang="T11">
                    <a:pos x="T2" y="T3"/>
                  </a:cxn>
                  <a:cxn ang="T12">
                    <a:pos x="T4" y="T5"/>
                  </a:cxn>
                  <a:cxn ang="T13">
                    <a:pos x="T6" y="T7"/>
                  </a:cxn>
                  <a:cxn ang="T14">
                    <a:pos x="T8" y="T9"/>
                  </a:cxn>
                </a:cxnLst>
                <a:rect l="T15" t="T16" r="T17" b="T18"/>
                <a:pathLst>
                  <a:path w="92" h="77">
                    <a:moveTo>
                      <a:pt x="26" y="0"/>
                    </a:moveTo>
                    <a:lnTo>
                      <a:pt x="79" y="12"/>
                    </a:lnTo>
                    <a:lnTo>
                      <a:pt x="91" y="76"/>
                    </a:lnTo>
                    <a:lnTo>
                      <a:pt x="0" y="55"/>
                    </a:lnTo>
                    <a:lnTo>
                      <a:pt x="26" y="0"/>
                    </a:lnTo>
                  </a:path>
                </a:pathLst>
              </a:custGeom>
              <a:solidFill>
                <a:srgbClr val="009FBF"/>
              </a:solidFill>
              <a:ln w="9525" cap="rnd">
                <a:noFill/>
                <a:round/>
                <a:headEnd type="none" w="sm" len="sm"/>
                <a:tailEnd type="none" w="sm" len="sm"/>
              </a:ln>
            </p:spPr>
            <p:txBody>
              <a:bodyPr/>
              <a:lstStyle/>
              <a:p>
                <a:endParaRPr lang="en-US"/>
              </a:p>
            </p:txBody>
          </p:sp>
          <p:sp>
            <p:nvSpPr>
              <p:cNvPr id="49612" name="Freeform 65"/>
              <p:cNvSpPr>
                <a:spLocks/>
              </p:cNvSpPr>
              <p:nvPr/>
            </p:nvSpPr>
            <p:spPr bwMode="auto">
              <a:xfrm>
                <a:off x="906" y="2352"/>
                <a:ext cx="56" cy="183"/>
              </a:xfrm>
              <a:custGeom>
                <a:avLst/>
                <a:gdLst>
                  <a:gd name="T0" fmla="*/ 0 w 56"/>
                  <a:gd name="T1" fmla="*/ 60 h 183"/>
                  <a:gd name="T2" fmla="*/ 55 w 56"/>
                  <a:gd name="T3" fmla="*/ 0 h 183"/>
                  <a:gd name="T4" fmla="*/ 55 w 56"/>
                  <a:gd name="T5" fmla="*/ 99 h 183"/>
                  <a:gd name="T6" fmla="*/ 0 w 56"/>
                  <a:gd name="T7" fmla="*/ 182 h 183"/>
                  <a:gd name="T8" fmla="*/ 0 w 56"/>
                  <a:gd name="T9" fmla="*/ 60 h 183"/>
                  <a:gd name="T10" fmla="*/ 0 60000 65536"/>
                  <a:gd name="T11" fmla="*/ 0 60000 65536"/>
                  <a:gd name="T12" fmla="*/ 0 60000 65536"/>
                  <a:gd name="T13" fmla="*/ 0 60000 65536"/>
                  <a:gd name="T14" fmla="*/ 0 60000 65536"/>
                  <a:gd name="T15" fmla="*/ 0 w 56"/>
                  <a:gd name="T16" fmla="*/ 0 h 183"/>
                  <a:gd name="T17" fmla="*/ 56 w 56"/>
                  <a:gd name="T18" fmla="*/ 183 h 183"/>
                </a:gdLst>
                <a:ahLst/>
                <a:cxnLst>
                  <a:cxn ang="T10">
                    <a:pos x="T0" y="T1"/>
                  </a:cxn>
                  <a:cxn ang="T11">
                    <a:pos x="T2" y="T3"/>
                  </a:cxn>
                  <a:cxn ang="T12">
                    <a:pos x="T4" y="T5"/>
                  </a:cxn>
                  <a:cxn ang="T13">
                    <a:pos x="T6" y="T7"/>
                  </a:cxn>
                  <a:cxn ang="T14">
                    <a:pos x="T8" y="T9"/>
                  </a:cxn>
                </a:cxnLst>
                <a:rect l="T15" t="T16" r="T17" b="T18"/>
                <a:pathLst>
                  <a:path w="56" h="183">
                    <a:moveTo>
                      <a:pt x="0" y="60"/>
                    </a:moveTo>
                    <a:lnTo>
                      <a:pt x="55" y="0"/>
                    </a:lnTo>
                    <a:lnTo>
                      <a:pt x="55" y="99"/>
                    </a:lnTo>
                    <a:lnTo>
                      <a:pt x="0" y="182"/>
                    </a:lnTo>
                    <a:lnTo>
                      <a:pt x="0" y="60"/>
                    </a:lnTo>
                  </a:path>
                </a:pathLst>
              </a:custGeom>
              <a:solidFill>
                <a:srgbClr val="009FBF"/>
              </a:solidFill>
              <a:ln w="9525" cap="rnd">
                <a:noFill/>
                <a:round/>
                <a:headEnd type="none" w="sm" len="sm"/>
                <a:tailEnd type="none" w="sm" len="sm"/>
              </a:ln>
            </p:spPr>
            <p:txBody>
              <a:bodyPr/>
              <a:lstStyle/>
              <a:p>
                <a:endParaRPr lang="en-US"/>
              </a:p>
            </p:txBody>
          </p:sp>
          <p:sp>
            <p:nvSpPr>
              <p:cNvPr id="49613" name="Freeform 66"/>
              <p:cNvSpPr>
                <a:spLocks/>
              </p:cNvSpPr>
              <p:nvPr/>
            </p:nvSpPr>
            <p:spPr bwMode="auto">
              <a:xfrm>
                <a:off x="816" y="2391"/>
                <a:ext cx="91" cy="144"/>
              </a:xfrm>
              <a:custGeom>
                <a:avLst/>
                <a:gdLst>
                  <a:gd name="T0" fmla="*/ 0 w 91"/>
                  <a:gd name="T1" fmla="*/ 0 h 144"/>
                  <a:gd name="T2" fmla="*/ 90 w 91"/>
                  <a:gd name="T3" fmla="*/ 21 h 144"/>
                  <a:gd name="T4" fmla="*/ 90 w 91"/>
                  <a:gd name="T5" fmla="*/ 143 h 144"/>
                  <a:gd name="T6" fmla="*/ 0 w 91"/>
                  <a:gd name="T7" fmla="*/ 115 h 144"/>
                  <a:gd name="T8" fmla="*/ 0 w 91"/>
                  <a:gd name="T9" fmla="*/ 0 h 144"/>
                  <a:gd name="T10" fmla="*/ 0 60000 65536"/>
                  <a:gd name="T11" fmla="*/ 0 60000 65536"/>
                  <a:gd name="T12" fmla="*/ 0 60000 65536"/>
                  <a:gd name="T13" fmla="*/ 0 60000 65536"/>
                  <a:gd name="T14" fmla="*/ 0 60000 65536"/>
                  <a:gd name="T15" fmla="*/ 0 w 91"/>
                  <a:gd name="T16" fmla="*/ 0 h 144"/>
                  <a:gd name="T17" fmla="*/ 91 w 91"/>
                  <a:gd name="T18" fmla="*/ 144 h 144"/>
                </a:gdLst>
                <a:ahLst/>
                <a:cxnLst>
                  <a:cxn ang="T10">
                    <a:pos x="T0" y="T1"/>
                  </a:cxn>
                  <a:cxn ang="T11">
                    <a:pos x="T2" y="T3"/>
                  </a:cxn>
                  <a:cxn ang="T12">
                    <a:pos x="T4" y="T5"/>
                  </a:cxn>
                  <a:cxn ang="T13">
                    <a:pos x="T6" y="T7"/>
                  </a:cxn>
                  <a:cxn ang="T14">
                    <a:pos x="T8" y="T9"/>
                  </a:cxn>
                </a:cxnLst>
                <a:rect l="T15" t="T16" r="T17" b="T18"/>
                <a:pathLst>
                  <a:path w="91" h="144">
                    <a:moveTo>
                      <a:pt x="0" y="0"/>
                    </a:moveTo>
                    <a:lnTo>
                      <a:pt x="90" y="21"/>
                    </a:lnTo>
                    <a:lnTo>
                      <a:pt x="90" y="143"/>
                    </a:lnTo>
                    <a:lnTo>
                      <a:pt x="0" y="115"/>
                    </a:lnTo>
                    <a:lnTo>
                      <a:pt x="0" y="0"/>
                    </a:lnTo>
                  </a:path>
                </a:pathLst>
              </a:custGeom>
              <a:solidFill>
                <a:srgbClr val="00BFDF"/>
              </a:solidFill>
              <a:ln w="9525" cap="rnd">
                <a:noFill/>
                <a:round/>
                <a:headEnd type="none" w="sm" len="sm"/>
                <a:tailEnd type="none" w="sm" len="sm"/>
              </a:ln>
            </p:spPr>
            <p:txBody>
              <a:bodyPr/>
              <a:lstStyle/>
              <a:p>
                <a:endParaRPr lang="en-US"/>
              </a:p>
            </p:txBody>
          </p:sp>
        </p:grpSp>
        <p:grpSp>
          <p:nvGrpSpPr>
            <p:cNvPr id="49593" name="Group 80"/>
            <p:cNvGrpSpPr>
              <a:grpSpLocks/>
            </p:cNvGrpSpPr>
            <p:nvPr/>
          </p:nvGrpSpPr>
          <p:grpSpPr bwMode="auto">
            <a:xfrm>
              <a:off x="848" y="2237"/>
              <a:ext cx="40" cy="76"/>
              <a:chOff x="848" y="2237"/>
              <a:chExt cx="40" cy="76"/>
            </a:xfrm>
          </p:grpSpPr>
          <p:grpSp>
            <p:nvGrpSpPr>
              <p:cNvPr id="49594" name="Group 71"/>
              <p:cNvGrpSpPr>
                <a:grpSpLocks/>
              </p:cNvGrpSpPr>
              <p:nvPr/>
            </p:nvGrpSpPr>
            <p:grpSpPr bwMode="auto">
              <a:xfrm>
                <a:off x="848" y="2237"/>
                <a:ext cx="40" cy="26"/>
                <a:chOff x="848" y="2237"/>
                <a:chExt cx="40" cy="26"/>
              </a:xfrm>
            </p:grpSpPr>
            <p:sp>
              <p:nvSpPr>
                <p:cNvPr id="49603" name="Freeform 68"/>
                <p:cNvSpPr>
                  <a:spLocks/>
                </p:cNvSpPr>
                <p:nvPr/>
              </p:nvSpPr>
              <p:spPr bwMode="auto">
                <a:xfrm>
                  <a:off x="848" y="2237"/>
                  <a:ext cx="10" cy="22"/>
                </a:xfrm>
                <a:custGeom>
                  <a:avLst/>
                  <a:gdLst>
                    <a:gd name="T0" fmla="*/ 0 w 10"/>
                    <a:gd name="T1" fmla="*/ 0 h 22"/>
                    <a:gd name="T2" fmla="*/ 9 w 10"/>
                    <a:gd name="T3" fmla="*/ 1 h 22"/>
                    <a:gd name="T4" fmla="*/ 9 w 10"/>
                    <a:gd name="T5" fmla="*/ 21 h 22"/>
                    <a:gd name="T6" fmla="*/ 0 w 10"/>
                    <a:gd name="T7" fmla="*/ 20 h 22"/>
                    <a:gd name="T8" fmla="*/ 0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0"/>
                      </a:moveTo>
                      <a:lnTo>
                        <a:pt x="9" y="1"/>
                      </a:lnTo>
                      <a:lnTo>
                        <a:pt x="9" y="21"/>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04" name="Freeform 69"/>
                <p:cNvSpPr>
                  <a:spLocks/>
                </p:cNvSpPr>
                <p:nvPr/>
              </p:nvSpPr>
              <p:spPr bwMode="auto">
                <a:xfrm>
                  <a:off x="863" y="2239"/>
                  <a:ext cx="10" cy="22"/>
                </a:xfrm>
                <a:custGeom>
                  <a:avLst/>
                  <a:gdLst>
                    <a:gd name="T0" fmla="*/ 0 w 10"/>
                    <a:gd name="T1" fmla="*/ 0 h 22"/>
                    <a:gd name="T2" fmla="*/ 9 w 10"/>
                    <a:gd name="T3" fmla="*/ 1 h 22"/>
                    <a:gd name="T4" fmla="*/ 9 w 10"/>
                    <a:gd name="T5" fmla="*/ 21 h 22"/>
                    <a:gd name="T6" fmla="*/ 0 w 10"/>
                    <a:gd name="T7" fmla="*/ 20 h 22"/>
                    <a:gd name="T8" fmla="*/ 0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0"/>
                      </a:moveTo>
                      <a:lnTo>
                        <a:pt x="9" y="1"/>
                      </a:lnTo>
                      <a:lnTo>
                        <a:pt x="9" y="21"/>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05" name="Freeform 70"/>
                <p:cNvSpPr>
                  <a:spLocks/>
                </p:cNvSpPr>
                <p:nvPr/>
              </p:nvSpPr>
              <p:spPr bwMode="auto">
                <a:xfrm>
                  <a:off x="879" y="2241"/>
                  <a:ext cx="9" cy="22"/>
                </a:xfrm>
                <a:custGeom>
                  <a:avLst/>
                  <a:gdLst>
                    <a:gd name="T0" fmla="*/ 0 w 9"/>
                    <a:gd name="T1" fmla="*/ 0 h 22"/>
                    <a:gd name="T2" fmla="*/ 8 w 9"/>
                    <a:gd name="T3" fmla="*/ 1 h 22"/>
                    <a:gd name="T4" fmla="*/ 8 w 9"/>
                    <a:gd name="T5" fmla="*/ 21 h 22"/>
                    <a:gd name="T6" fmla="*/ 0 w 9"/>
                    <a:gd name="T7" fmla="*/ 20 h 22"/>
                    <a:gd name="T8" fmla="*/ 0 w 9"/>
                    <a:gd name="T9" fmla="*/ 0 h 22"/>
                    <a:gd name="T10" fmla="*/ 0 60000 65536"/>
                    <a:gd name="T11" fmla="*/ 0 60000 65536"/>
                    <a:gd name="T12" fmla="*/ 0 60000 65536"/>
                    <a:gd name="T13" fmla="*/ 0 60000 65536"/>
                    <a:gd name="T14" fmla="*/ 0 60000 65536"/>
                    <a:gd name="T15" fmla="*/ 0 w 9"/>
                    <a:gd name="T16" fmla="*/ 0 h 22"/>
                    <a:gd name="T17" fmla="*/ 9 w 9"/>
                    <a:gd name="T18" fmla="*/ 22 h 22"/>
                  </a:gdLst>
                  <a:ahLst/>
                  <a:cxnLst>
                    <a:cxn ang="T10">
                      <a:pos x="T0" y="T1"/>
                    </a:cxn>
                    <a:cxn ang="T11">
                      <a:pos x="T2" y="T3"/>
                    </a:cxn>
                    <a:cxn ang="T12">
                      <a:pos x="T4" y="T5"/>
                    </a:cxn>
                    <a:cxn ang="T13">
                      <a:pos x="T6" y="T7"/>
                    </a:cxn>
                    <a:cxn ang="T14">
                      <a:pos x="T8" y="T9"/>
                    </a:cxn>
                  </a:cxnLst>
                  <a:rect l="T15" t="T16" r="T17" b="T18"/>
                  <a:pathLst>
                    <a:path w="9" h="22">
                      <a:moveTo>
                        <a:pt x="0" y="0"/>
                      </a:moveTo>
                      <a:lnTo>
                        <a:pt x="8" y="1"/>
                      </a:lnTo>
                      <a:lnTo>
                        <a:pt x="8" y="21"/>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grpSp>
          <p:grpSp>
            <p:nvGrpSpPr>
              <p:cNvPr id="49595" name="Group 75"/>
              <p:cNvGrpSpPr>
                <a:grpSpLocks/>
              </p:cNvGrpSpPr>
              <p:nvPr/>
            </p:nvGrpSpPr>
            <p:grpSpPr bwMode="auto">
              <a:xfrm>
                <a:off x="848" y="2261"/>
                <a:ext cx="40" cy="28"/>
                <a:chOff x="848" y="2261"/>
                <a:chExt cx="40" cy="28"/>
              </a:xfrm>
            </p:grpSpPr>
            <p:sp>
              <p:nvSpPr>
                <p:cNvPr id="49600" name="Freeform 72"/>
                <p:cNvSpPr>
                  <a:spLocks/>
                </p:cNvSpPr>
                <p:nvPr/>
              </p:nvSpPr>
              <p:spPr bwMode="auto">
                <a:xfrm>
                  <a:off x="848" y="2261"/>
                  <a:ext cx="10" cy="22"/>
                </a:xfrm>
                <a:custGeom>
                  <a:avLst/>
                  <a:gdLst>
                    <a:gd name="T0" fmla="*/ 0 w 10"/>
                    <a:gd name="T1" fmla="*/ 0 h 22"/>
                    <a:gd name="T2" fmla="*/ 9 w 10"/>
                    <a:gd name="T3" fmla="*/ 2 h 22"/>
                    <a:gd name="T4" fmla="*/ 9 w 10"/>
                    <a:gd name="T5" fmla="*/ 21 h 22"/>
                    <a:gd name="T6" fmla="*/ 0 w 10"/>
                    <a:gd name="T7" fmla="*/ 19 h 22"/>
                    <a:gd name="T8" fmla="*/ 0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0"/>
                      </a:moveTo>
                      <a:lnTo>
                        <a:pt x="9" y="2"/>
                      </a:lnTo>
                      <a:lnTo>
                        <a:pt x="9" y="21"/>
                      </a:lnTo>
                      <a:lnTo>
                        <a:pt x="0" y="19"/>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01" name="Freeform 73"/>
                <p:cNvSpPr>
                  <a:spLocks/>
                </p:cNvSpPr>
                <p:nvPr/>
              </p:nvSpPr>
              <p:spPr bwMode="auto">
                <a:xfrm>
                  <a:off x="863" y="2264"/>
                  <a:ext cx="10" cy="22"/>
                </a:xfrm>
                <a:custGeom>
                  <a:avLst/>
                  <a:gdLst>
                    <a:gd name="T0" fmla="*/ 0 w 10"/>
                    <a:gd name="T1" fmla="*/ 0 h 22"/>
                    <a:gd name="T2" fmla="*/ 9 w 10"/>
                    <a:gd name="T3" fmla="*/ 2 h 22"/>
                    <a:gd name="T4" fmla="*/ 9 w 10"/>
                    <a:gd name="T5" fmla="*/ 21 h 22"/>
                    <a:gd name="T6" fmla="*/ 0 w 10"/>
                    <a:gd name="T7" fmla="*/ 20 h 22"/>
                    <a:gd name="T8" fmla="*/ 0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0"/>
                      </a:moveTo>
                      <a:lnTo>
                        <a:pt x="9" y="2"/>
                      </a:lnTo>
                      <a:lnTo>
                        <a:pt x="9" y="21"/>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602" name="Freeform 74"/>
                <p:cNvSpPr>
                  <a:spLocks/>
                </p:cNvSpPr>
                <p:nvPr/>
              </p:nvSpPr>
              <p:spPr bwMode="auto">
                <a:xfrm>
                  <a:off x="879" y="2267"/>
                  <a:ext cx="9" cy="22"/>
                </a:xfrm>
                <a:custGeom>
                  <a:avLst/>
                  <a:gdLst>
                    <a:gd name="T0" fmla="*/ 0 w 9"/>
                    <a:gd name="T1" fmla="*/ 0 h 22"/>
                    <a:gd name="T2" fmla="*/ 8 w 9"/>
                    <a:gd name="T3" fmla="*/ 2 h 22"/>
                    <a:gd name="T4" fmla="*/ 8 w 9"/>
                    <a:gd name="T5" fmla="*/ 21 h 22"/>
                    <a:gd name="T6" fmla="*/ 0 w 9"/>
                    <a:gd name="T7" fmla="*/ 19 h 22"/>
                    <a:gd name="T8" fmla="*/ 0 w 9"/>
                    <a:gd name="T9" fmla="*/ 0 h 22"/>
                    <a:gd name="T10" fmla="*/ 0 60000 65536"/>
                    <a:gd name="T11" fmla="*/ 0 60000 65536"/>
                    <a:gd name="T12" fmla="*/ 0 60000 65536"/>
                    <a:gd name="T13" fmla="*/ 0 60000 65536"/>
                    <a:gd name="T14" fmla="*/ 0 60000 65536"/>
                    <a:gd name="T15" fmla="*/ 0 w 9"/>
                    <a:gd name="T16" fmla="*/ 0 h 22"/>
                    <a:gd name="T17" fmla="*/ 9 w 9"/>
                    <a:gd name="T18" fmla="*/ 22 h 22"/>
                  </a:gdLst>
                  <a:ahLst/>
                  <a:cxnLst>
                    <a:cxn ang="T10">
                      <a:pos x="T0" y="T1"/>
                    </a:cxn>
                    <a:cxn ang="T11">
                      <a:pos x="T2" y="T3"/>
                    </a:cxn>
                    <a:cxn ang="T12">
                      <a:pos x="T4" y="T5"/>
                    </a:cxn>
                    <a:cxn ang="T13">
                      <a:pos x="T6" y="T7"/>
                    </a:cxn>
                    <a:cxn ang="T14">
                      <a:pos x="T8" y="T9"/>
                    </a:cxn>
                  </a:cxnLst>
                  <a:rect l="T15" t="T16" r="T17" b="T18"/>
                  <a:pathLst>
                    <a:path w="9" h="22">
                      <a:moveTo>
                        <a:pt x="0" y="0"/>
                      </a:moveTo>
                      <a:lnTo>
                        <a:pt x="8" y="2"/>
                      </a:lnTo>
                      <a:lnTo>
                        <a:pt x="8" y="21"/>
                      </a:lnTo>
                      <a:lnTo>
                        <a:pt x="0" y="19"/>
                      </a:lnTo>
                      <a:lnTo>
                        <a:pt x="0" y="0"/>
                      </a:lnTo>
                    </a:path>
                  </a:pathLst>
                </a:custGeom>
                <a:solidFill>
                  <a:srgbClr val="000000"/>
                </a:solidFill>
                <a:ln w="9525" cap="rnd">
                  <a:noFill/>
                  <a:round/>
                  <a:headEnd type="none" w="sm" len="sm"/>
                  <a:tailEnd type="none" w="sm" len="sm"/>
                </a:ln>
              </p:spPr>
              <p:txBody>
                <a:bodyPr/>
                <a:lstStyle/>
                <a:p>
                  <a:endParaRPr lang="en-US"/>
                </a:p>
              </p:txBody>
            </p:sp>
          </p:grpSp>
          <p:grpSp>
            <p:nvGrpSpPr>
              <p:cNvPr id="49596" name="Group 79"/>
              <p:cNvGrpSpPr>
                <a:grpSpLocks/>
              </p:cNvGrpSpPr>
              <p:nvPr/>
            </p:nvGrpSpPr>
            <p:grpSpPr bwMode="auto">
              <a:xfrm>
                <a:off x="848" y="2285"/>
                <a:ext cx="40" cy="28"/>
                <a:chOff x="848" y="2285"/>
                <a:chExt cx="40" cy="28"/>
              </a:xfrm>
            </p:grpSpPr>
            <p:sp>
              <p:nvSpPr>
                <p:cNvPr id="49597" name="Freeform 76"/>
                <p:cNvSpPr>
                  <a:spLocks/>
                </p:cNvSpPr>
                <p:nvPr/>
              </p:nvSpPr>
              <p:spPr bwMode="auto">
                <a:xfrm>
                  <a:off x="848" y="2285"/>
                  <a:ext cx="10" cy="23"/>
                </a:xfrm>
                <a:custGeom>
                  <a:avLst/>
                  <a:gdLst>
                    <a:gd name="T0" fmla="*/ 0 w 10"/>
                    <a:gd name="T1" fmla="*/ 0 h 23"/>
                    <a:gd name="T2" fmla="*/ 9 w 10"/>
                    <a:gd name="T3" fmla="*/ 2 h 23"/>
                    <a:gd name="T4" fmla="*/ 9 w 10"/>
                    <a:gd name="T5" fmla="*/ 22 h 23"/>
                    <a:gd name="T6" fmla="*/ 0 w 10"/>
                    <a:gd name="T7" fmla="*/ 20 h 23"/>
                    <a:gd name="T8" fmla="*/ 0 w 10"/>
                    <a:gd name="T9" fmla="*/ 0 h 23"/>
                    <a:gd name="T10" fmla="*/ 0 60000 65536"/>
                    <a:gd name="T11" fmla="*/ 0 60000 65536"/>
                    <a:gd name="T12" fmla="*/ 0 60000 65536"/>
                    <a:gd name="T13" fmla="*/ 0 60000 65536"/>
                    <a:gd name="T14" fmla="*/ 0 60000 65536"/>
                    <a:gd name="T15" fmla="*/ 0 w 10"/>
                    <a:gd name="T16" fmla="*/ 0 h 23"/>
                    <a:gd name="T17" fmla="*/ 10 w 10"/>
                    <a:gd name="T18" fmla="*/ 23 h 23"/>
                  </a:gdLst>
                  <a:ahLst/>
                  <a:cxnLst>
                    <a:cxn ang="T10">
                      <a:pos x="T0" y="T1"/>
                    </a:cxn>
                    <a:cxn ang="T11">
                      <a:pos x="T2" y="T3"/>
                    </a:cxn>
                    <a:cxn ang="T12">
                      <a:pos x="T4" y="T5"/>
                    </a:cxn>
                    <a:cxn ang="T13">
                      <a:pos x="T6" y="T7"/>
                    </a:cxn>
                    <a:cxn ang="T14">
                      <a:pos x="T8" y="T9"/>
                    </a:cxn>
                  </a:cxnLst>
                  <a:rect l="T15" t="T16" r="T17" b="T18"/>
                  <a:pathLst>
                    <a:path w="10" h="23">
                      <a:moveTo>
                        <a:pt x="0" y="0"/>
                      </a:moveTo>
                      <a:lnTo>
                        <a:pt x="9" y="2"/>
                      </a:lnTo>
                      <a:lnTo>
                        <a:pt x="9" y="22"/>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598" name="Freeform 77"/>
                <p:cNvSpPr>
                  <a:spLocks/>
                </p:cNvSpPr>
                <p:nvPr/>
              </p:nvSpPr>
              <p:spPr bwMode="auto">
                <a:xfrm>
                  <a:off x="863" y="2289"/>
                  <a:ext cx="10" cy="22"/>
                </a:xfrm>
                <a:custGeom>
                  <a:avLst/>
                  <a:gdLst>
                    <a:gd name="T0" fmla="*/ 0 w 10"/>
                    <a:gd name="T1" fmla="*/ 0 h 22"/>
                    <a:gd name="T2" fmla="*/ 9 w 10"/>
                    <a:gd name="T3" fmla="*/ 1 h 22"/>
                    <a:gd name="T4" fmla="*/ 9 w 10"/>
                    <a:gd name="T5" fmla="*/ 21 h 22"/>
                    <a:gd name="T6" fmla="*/ 0 w 10"/>
                    <a:gd name="T7" fmla="*/ 20 h 22"/>
                    <a:gd name="T8" fmla="*/ 0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0" y="0"/>
                      </a:moveTo>
                      <a:lnTo>
                        <a:pt x="9" y="1"/>
                      </a:lnTo>
                      <a:lnTo>
                        <a:pt x="9" y="21"/>
                      </a:lnTo>
                      <a:lnTo>
                        <a:pt x="0" y="20"/>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599" name="Freeform 78"/>
                <p:cNvSpPr>
                  <a:spLocks/>
                </p:cNvSpPr>
                <p:nvPr/>
              </p:nvSpPr>
              <p:spPr bwMode="auto">
                <a:xfrm>
                  <a:off x="879" y="2291"/>
                  <a:ext cx="9" cy="22"/>
                </a:xfrm>
                <a:custGeom>
                  <a:avLst/>
                  <a:gdLst>
                    <a:gd name="T0" fmla="*/ 0 w 9"/>
                    <a:gd name="T1" fmla="*/ 0 h 22"/>
                    <a:gd name="T2" fmla="*/ 8 w 9"/>
                    <a:gd name="T3" fmla="*/ 2 h 22"/>
                    <a:gd name="T4" fmla="*/ 8 w 9"/>
                    <a:gd name="T5" fmla="*/ 21 h 22"/>
                    <a:gd name="T6" fmla="*/ 0 w 9"/>
                    <a:gd name="T7" fmla="*/ 19 h 22"/>
                    <a:gd name="T8" fmla="*/ 0 w 9"/>
                    <a:gd name="T9" fmla="*/ 0 h 22"/>
                    <a:gd name="T10" fmla="*/ 0 60000 65536"/>
                    <a:gd name="T11" fmla="*/ 0 60000 65536"/>
                    <a:gd name="T12" fmla="*/ 0 60000 65536"/>
                    <a:gd name="T13" fmla="*/ 0 60000 65536"/>
                    <a:gd name="T14" fmla="*/ 0 60000 65536"/>
                    <a:gd name="T15" fmla="*/ 0 w 9"/>
                    <a:gd name="T16" fmla="*/ 0 h 22"/>
                    <a:gd name="T17" fmla="*/ 9 w 9"/>
                    <a:gd name="T18" fmla="*/ 22 h 22"/>
                  </a:gdLst>
                  <a:ahLst/>
                  <a:cxnLst>
                    <a:cxn ang="T10">
                      <a:pos x="T0" y="T1"/>
                    </a:cxn>
                    <a:cxn ang="T11">
                      <a:pos x="T2" y="T3"/>
                    </a:cxn>
                    <a:cxn ang="T12">
                      <a:pos x="T4" y="T5"/>
                    </a:cxn>
                    <a:cxn ang="T13">
                      <a:pos x="T6" y="T7"/>
                    </a:cxn>
                    <a:cxn ang="T14">
                      <a:pos x="T8" y="T9"/>
                    </a:cxn>
                  </a:cxnLst>
                  <a:rect l="T15" t="T16" r="T17" b="T18"/>
                  <a:pathLst>
                    <a:path w="9" h="22">
                      <a:moveTo>
                        <a:pt x="0" y="0"/>
                      </a:moveTo>
                      <a:lnTo>
                        <a:pt x="8" y="2"/>
                      </a:lnTo>
                      <a:lnTo>
                        <a:pt x="8" y="21"/>
                      </a:lnTo>
                      <a:lnTo>
                        <a:pt x="0" y="19"/>
                      </a:lnTo>
                      <a:lnTo>
                        <a:pt x="0" y="0"/>
                      </a:lnTo>
                    </a:path>
                  </a:pathLst>
                </a:custGeom>
                <a:solidFill>
                  <a:srgbClr val="000000"/>
                </a:solidFill>
                <a:ln w="9525" cap="rnd">
                  <a:noFill/>
                  <a:round/>
                  <a:headEnd type="none" w="sm" len="sm"/>
                  <a:tailEnd type="none" w="sm" len="sm"/>
                </a:ln>
              </p:spPr>
              <p:txBody>
                <a:bodyPr/>
                <a:lstStyle/>
                <a:p>
                  <a:endParaRPr lang="en-US"/>
                </a:p>
              </p:txBody>
            </p:sp>
          </p:grpSp>
        </p:grpSp>
      </p:grpSp>
      <p:grpSp>
        <p:nvGrpSpPr>
          <p:cNvPr id="49158" name="Group 110"/>
          <p:cNvGrpSpPr>
            <a:grpSpLocks/>
          </p:cNvGrpSpPr>
          <p:nvPr/>
        </p:nvGrpSpPr>
        <p:grpSpPr bwMode="auto">
          <a:xfrm>
            <a:off x="685800" y="3376613"/>
            <a:ext cx="347663" cy="652462"/>
            <a:chOff x="432" y="2127"/>
            <a:chExt cx="218" cy="411"/>
          </a:xfrm>
        </p:grpSpPr>
        <p:sp>
          <p:nvSpPr>
            <p:cNvPr id="49564" name="Freeform 82"/>
            <p:cNvSpPr>
              <a:spLocks/>
            </p:cNvSpPr>
            <p:nvPr/>
          </p:nvSpPr>
          <p:spPr bwMode="auto">
            <a:xfrm>
              <a:off x="432" y="2151"/>
              <a:ext cx="217" cy="46"/>
            </a:xfrm>
            <a:custGeom>
              <a:avLst/>
              <a:gdLst>
                <a:gd name="T0" fmla="*/ 0 w 217"/>
                <a:gd name="T1" fmla="*/ 27 h 46"/>
                <a:gd name="T2" fmla="*/ 123 w 217"/>
                <a:gd name="T3" fmla="*/ 45 h 46"/>
                <a:gd name="T4" fmla="*/ 216 w 217"/>
                <a:gd name="T5" fmla="*/ 13 h 46"/>
                <a:gd name="T6" fmla="*/ 103 w 217"/>
                <a:gd name="T7" fmla="*/ 0 h 46"/>
                <a:gd name="T8" fmla="*/ 0 w 217"/>
                <a:gd name="T9" fmla="*/ 27 h 46"/>
                <a:gd name="T10" fmla="*/ 0 60000 65536"/>
                <a:gd name="T11" fmla="*/ 0 60000 65536"/>
                <a:gd name="T12" fmla="*/ 0 60000 65536"/>
                <a:gd name="T13" fmla="*/ 0 60000 65536"/>
                <a:gd name="T14" fmla="*/ 0 60000 65536"/>
                <a:gd name="T15" fmla="*/ 0 w 217"/>
                <a:gd name="T16" fmla="*/ 0 h 46"/>
                <a:gd name="T17" fmla="*/ 217 w 217"/>
                <a:gd name="T18" fmla="*/ 46 h 46"/>
              </a:gdLst>
              <a:ahLst/>
              <a:cxnLst>
                <a:cxn ang="T10">
                  <a:pos x="T0" y="T1"/>
                </a:cxn>
                <a:cxn ang="T11">
                  <a:pos x="T2" y="T3"/>
                </a:cxn>
                <a:cxn ang="T12">
                  <a:pos x="T4" y="T5"/>
                </a:cxn>
                <a:cxn ang="T13">
                  <a:pos x="T6" y="T7"/>
                </a:cxn>
                <a:cxn ang="T14">
                  <a:pos x="T8" y="T9"/>
                </a:cxn>
              </a:cxnLst>
              <a:rect l="T15" t="T16" r="T17" b="T18"/>
              <a:pathLst>
                <a:path w="217" h="46">
                  <a:moveTo>
                    <a:pt x="0" y="27"/>
                  </a:moveTo>
                  <a:lnTo>
                    <a:pt x="123" y="45"/>
                  </a:lnTo>
                  <a:lnTo>
                    <a:pt x="216" y="13"/>
                  </a:lnTo>
                  <a:lnTo>
                    <a:pt x="103" y="0"/>
                  </a:lnTo>
                  <a:lnTo>
                    <a:pt x="0" y="27"/>
                  </a:lnTo>
                </a:path>
              </a:pathLst>
            </a:custGeom>
            <a:solidFill>
              <a:srgbClr val="DF3F5F"/>
            </a:solidFill>
            <a:ln w="9525" cap="rnd">
              <a:noFill/>
              <a:round/>
              <a:headEnd type="none" w="sm" len="sm"/>
              <a:tailEnd type="none" w="sm" len="sm"/>
            </a:ln>
          </p:spPr>
          <p:txBody>
            <a:bodyPr/>
            <a:lstStyle/>
            <a:p>
              <a:endParaRPr lang="en-US"/>
            </a:p>
          </p:txBody>
        </p:sp>
        <p:sp>
          <p:nvSpPr>
            <p:cNvPr id="49565" name="Freeform 83"/>
            <p:cNvSpPr>
              <a:spLocks/>
            </p:cNvSpPr>
            <p:nvPr/>
          </p:nvSpPr>
          <p:spPr bwMode="auto">
            <a:xfrm>
              <a:off x="432" y="2177"/>
              <a:ext cx="124" cy="361"/>
            </a:xfrm>
            <a:custGeom>
              <a:avLst/>
              <a:gdLst>
                <a:gd name="T0" fmla="*/ 0 w 124"/>
                <a:gd name="T1" fmla="*/ 0 h 361"/>
                <a:gd name="T2" fmla="*/ 123 w 124"/>
                <a:gd name="T3" fmla="*/ 19 h 361"/>
                <a:gd name="T4" fmla="*/ 123 w 124"/>
                <a:gd name="T5" fmla="*/ 360 h 361"/>
                <a:gd name="T6" fmla="*/ 97 w 124"/>
                <a:gd name="T7" fmla="*/ 352 h 361"/>
                <a:gd name="T8" fmla="*/ 97 w 124"/>
                <a:gd name="T9" fmla="*/ 309 h 361"/>
                <a:gd name="T10" fmla="*/ 62 w 124"/>
                <a:gd name="T11" fmla="*/ 296 h 361"/>
                <a:gd name="T12" fmla="*/ 62 w 124"/>
                <a:gd name="T13" fmla="*/ 335 h 361"/>
                <a:gd name="T14" fmla="*/ 43 w 124"/>
                <a:gd name="T15" fmla="*/ 327 h 361"/>
                <a:gd name="T16" fmla="*/ 43 w 124"/>
                <a:gd name="T17" fmla="*/ 289 h 361"/>
                <a:gd name="T18" fmla="*/ 15 w 124"/>
                <a:gd name="T19" fmla="*/ 277 h 361"/>
                <a:gd name="T20" fmla="*/ 15 w 124"/>
                <a:gd name="T21" fmla="*/ 316 h 361"/>
                <a:gd name="T22" fmla="*/ 0 w 124"/>
                <a:gd name="T23" fmla="*/ 310 h 361"/>
                <a:gd name="T24" fmla="*/ 0 w 124"/>
                <a:gd name="T25" fmla="*/ 0 h 3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361"/>
                <a:gd name="T41" fmla="*/ 124 w 124"/>
                <a:gd name="T42" fmla="*/ 361 h 3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361">
                  <a:moveTo>
                    <a:pt x="0" y="0"/>
                  </a:moveTo>
                  <a:lnTo>
                    <a:pt x="123" y="19"/>
                  </a:lnTo>
                  <a:lnTo>
                    <a:pt x="123" y="360"/>
                  </a:lnTo>
                  <a:lnTo>
                    <a:pt x="97" y="352"/>
                  </a:lnTo>
                  <a:lnTo>
                    <a:pt x="97" y="309"/>
                  </a:lnTo>
                  <a:lnTo>
                    <a:pt x="62" y="296"/>
                  </a:lnTo>
                  <a:lnTo>
                    <a:pt x="62" y="335"/>
                  </a:lnTo>
                  <a:lnTo>
                    <a:pt x="43" y="327"/>
                  </a:lnTo>
                  <a:lnTo>
                    <a:pt x="43" y="289"/>
                  </a:lnTo>
                  <a:lnTo>
                    <a:pt x="15" y="277"/>
                  </a:lnTo>
                  <a:lnTo>
                    <a:pt x="15" y="316"/>
                  </a:lnTo>
                  <a:lnTo>
                    <a:pt x="0" y="310"/>
                  </a:lnTo>
                  <a:lnTo>
                    <a:pt x="0" y="0"/>
                  </a:lnTo>
                </a:path>
              </a:pathLst>
            </a:custGeom>
            <a:solidFill>
              <a:srgbClr val="FF5F7F"/>
            </a:solidFill>
            <a:ln w="9525" cap="rnd">
              <a:noFill/>
              <a:round/>
              <a:headEnd type="none" w="sm" len="sm"/>
              <a:tailEnd type="none" w="sm" len="sm"/>
            </a:ln>
          </p:spPr>
          <p:txBody>
            <a:bodyPr/>
            <a:lstStyle/>
            <a:p>
              <a:endParaRPr lang="en-US"/>
            </a:p>
          </p:txBody>
        </p:sp>
        <p:grpSp>
          <p:nvGrpSpPr>
            <p:cNvPr id="49566" name="Group 109"/>
            <p:cNvGrpSpPr>
              <a:grpSpLocks/>
            </p:cNvGrpSpPr>
            <p:nvPr/>
          </p:nvGrpSpPr>
          <p:grpSpPr bwMode="auto">
            <a:xfrm>
              <a:off x="440" y="2127"/>
              <a:ext cx="210" cy="411"/>
              <a:chOff x="440" y="2127"/>
              <a:chExt cx="210" cy="411"/>
            </a:xfrm>
          </p:grpSpPr>
          <p:sp>
            <p:nvSpPr>
              <p:cNvPr id="49567" name="Freeform 84"/>
              <p:cNvSpPr>
                <a:spLocks/>
              </p:cNvSpPr>
              <p:nvPr/>
            </p:nvSpPr>
            <p:spPr bwMode="auto">
              <a:xfrm>
                <a:off x="555" y="2164"/>
                <a:ext cx="95" cy="374"/>
              </a:xfrm>
              <a:custGeom>
                <a:avLst/>
                <a:gdLst>
                  <a:gd name="T0" fmla="*/ 0 w 95"/>
                  <a:gd name="T1" fmla="*/ 31 h 374"/>
                  <a:gd name="T2" fmla="*/ 93 w 95"/>
                  <a:gd name="T3" fmla="*/ 0 h 374"/>
                  <a:gd name="T4" fmla="*/ 94 w 95"/>
                  <a:gd name="T5" fmla="*/ 288 h 374"/>
                  <a:gd name="T6" fmla="*/ 0 w 95"/>
                  <a:gd name="T7" fmla="*/ 373 h 374"/>
                  <a:gd name="T8" fmla="*/ 0 w 95"/>
                  <a:gd name="T9" fmla="*/ 31 h 374"/>
                  <a:gd name="T10" fmla="*/ 0 60000 65536"/>
                  <a:gd name="T11" fmla="*/ 0 60000 65536"/>
                  <a:gd name="T12" fmla="*/ 0 60000 65536"/>
                  <a:gd name="T13" fmla="*/ 0 60000 65536"/>
                  <a:gd name="T14" fmla="*/ 0 60000 65536"/>
                  <a:gd name="T15" fmla="*/ 0 w 95"/>
                  <a:gd name="T16" fmla="*/ 0 h 374"/>
                  <a:gd name="T17" fmla="*/ 95 w 95"/>
                  <a:gd name="T18" fmla="*/ 374 h 374"/>
                </a:gdLst>
                <a:ahLst/>
                <a:cxnLst>
                  <a:cxn ang="T10">
                    <a:pos x="T0" y="T1"/>
                  </a:cxn>
                  <a:cxn ang="T11">
                    <a:pos x="T2" y="T3"/>
                  </a:cxn>
                  <a:cxn ang="T12">
                    <a:pos x="T4" y="T5"/>
                  </a:cxn>
                  <a:cxn ang="T13">
                    <a:pos x="T6" y="T7"/>
                  </a:cxn>
                  <a:cxn ang="T14">
                    <a:pos x="T8" y="T9"/>
                  </a:cxn>
                </a:cxnLst>
                <a:rect l="T15" t="T16" r="T17" b="T18"/>
                <a:pathLst>
                  <a:path w="95" h="374">
                    <a:moveTo>
                      <a:pt x="0" y="31"/>
                    </a:moveTo>
                    <a:lnTo>
                      <a:pt x="93" y="0"/>
                    </a:lnTo>
                    <a:lnTo>
                      <a:pt x="94" y="288"/>
                    </a:lnTo>
                    <a:lnTo>
                      <a:pt x="0" y="373"/>
                    </a:lnTo>
                    <a:lnTo>
                      <a:pt x="0" y="31"/>
                    </a:lnTo>
                  </a:path>
                </a:pathLst>
              </a:custGeom>
              <a:solidFill>
                <a:srgbClr val="DF1F3F"/>
              </a:solidFill>
              <a:ln w="9525" cap="rnd">
                <a:noFill/>
                <a:round/>
                <a:headEnd type="none" w="sm" len="sm"/>
                <a:tailEnd type="none" w="sm" len="sm"/>
              </a:ln>
            </p:spPr>
            <p:txBody>
              <a:bodyPr/>
              <a:lstStyle/>
              <a:p>
                <a:endParaRPr lang="en-US"/>
              </a:p>
            </p:txBody>
          </p:sp>
          <p:grpSp>
            <p:nvGrpSpPr>
              <p:cNvPr id="49568" name="Group 87"/>
              <p:cNvGrpSpPr>
                <a:grpSpLocks/>
              </p:cNvGrpSpPr>
              <p:nvPr/>
            </p:nvGrpSpPr>
            <p:grpSpPr bwMode="auto">
              <a:xfrm>
                <a:off x="494" y="2472"/>
                <a:ext cx="38" cy="41"/>
                <a:chOff x="494" y="2472"/>
                <a:chExt cx="38" cy="41"/>
              </a:xfrm>
            </p:grpSpPr>
            <p:sp>
              <p:nvSpPr>
                <p:cNvPr id="49590" name="Freeform 85"/>
                <p:cNvSpPr>
                  <a:spLocks/>
                </p:cNvSpPr>
                <p:nvPr/>
              </p:nvSpPr>
              <p:spPr bwMode="auto">
                <a:xfrm>
                  <a:off x="514" y="2480"/>
                  <a:ext cx="18" cy="29"/>
                </a:xfrm>
                <a:custGeom>
                  <a:avLst/>
                  <a:gdLst>
                    <a:gd name="T0" fmla="*/ 0 w 18"/>
                    <a:gd name="T1" fmla="*/ 0 h 29"/>
                    <a:gd name="T2" fmla="*/ 0 w 18"/>
                    <a:gd name="T3" fmla="*/ 21 h 29"/>
                    <a:gd name="T4" fmla="*/ 17 w 18"/>
                    <a:gd name="T5" fmla="*/ 28 h 29"/>
                    <a:gd name="T6" fmla="*/ 17 w 18"/>
                    <a:gd name="T7" fmla="*/ 6 h 29"/>
                    <a:gd name="T8" fmla="*/ 0 w 18"/>
                    <a:gd name="T9" fmla="*/ 0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0" y="0"/>
                      </a:moveTo>
                      <a:lnTo>
                        <a:pt x="0" y="21"/>
                      </a:lnTo>
                      <a:lnTo>
                        <a:pt x="17" y="28"/>
                      </a:lnTo>
                      <a:lnTo>
                        <a:pt x="17" y="6"/>
                      </a:lnTo>
                      <a:lnTo>
                        <a:pt x="0" y="0"/>
                      </a:lnTo>
                    </a:path>
                  </a:pathLst>
                </a:custGeom>
                <a:solidFill>
                  <a:srgbClr val="FF001F"/>
                </a:solidFill>
                <a:ln w="9525" cap="rnd">
                  <a:noFill/>
                  <a:round/>
                  <a:headEnd type="none" w="sm" len="sm"/>
                  <a:tailEnd type="none" w="sm" len="sm"/>
                </a:ln>
              </p:spPr>
              <p:txBody>
                <a:bodyPr/>
                <a:lstStyle/>
                <a:p>
                  <a:endParaRPr lang="en-US"/>
                </a:p>
              </p:txBody>
            </p:sp>
            <p:sp>
              <p:nvSpPr>
                <p:cNvPr id="49591" name="Freeform 86"/>
                <p:cNvSpPr>
                  <a:spLocks/>
                </p:cNvSpPr>
                <p:nvPr/>
              </p:nvSpPr>
              <p:spPr bwMode="auto">
                <a:xfrm>
                  <a:off x="494" y="2472"/>
                  <a:ext cx="22" cy="41"/>
                </a:xfrm>
                <a:custGeom>
                  <a:avLst/>
                  <a:gdLst>
                    <a:gd name="T0" fmla="*/ 0 w 22"/>
                    <a:gd name="T1" fmla="*/ 0 h 41"/>
                    <a:gd name="T2" fmla="*/ 0 w 22"/>
                    <a:gd name="T3" fmla="*/ 40 h 41"/>
                    <a:gd name="T4" fmla="*/ 21 w 22"/>
                    <a:gd name="T5" fmla="*/ 28 h 41"/>
                    <a:gd name="T6" fmla="*/ 21 w 22"/>
                    <a:gd name="T7" fmla="*/ 8 h 41"/>
                    <a:gd name="T8" fmla="*/ 0 w 22"/>
                    <a:gd name="T9" fmla="*/ 0 h 41"/>
                    <a:gd name="T10" fmla="*/ 0 60000 65536"/>
                    <a:gd name="T11" fmla="*/ 0 60000 65536"/>
                    <a:gd name="T12" fmla="*/ 0 60000 65536"/>
                    <a:gd name="T13" fmla="*/ 0 60000 65536"/>
                    <a:gd name="T14" fmla="*/ 0 60000 65536"/>
                    <a:gd name="T15" fmla="*/ 0 w 22"/>
                    <a:gd name="T16" fmla="*/ 0 h 41"/>
                    <a:gd name="T17" fmla="*/ 22 w 22"/>
                    <a:gd name="T18" fmla="*/ 41 h 41"/>
                  </a:gdLst>
                  <a:ahLst/>
                  <a:cxnLst>
                    <a:cxn ang="T10">
                      <a:pos x="T0" y="T1"/>
                    </a:cxn>
                    <a:cxn ang="T11">
                      <a:pos x="T2" y="T3"/>
                    </a:cxn>
                    <a:cxn ang="T12">
                      <a:pos x="T4" y="T5"/>
                    </a:cxn>
                    <a:cxn ang="T13">
                      <a:pos x="T6" y="T7"/>
                    </a:cxn>
                    <a:cxn ang="T14">
                      <a:pos x="T8" y="T9"/>
                    </a:cxn>
                  </a:cxnLst>
                  <a:rect l="T15" t="T16" r="T17" b="T18"/>
                  <a:pathLst>
                    <a:path w="22" h="41">
                      <a:moveTo>
                        <a:pt x="0" y="0"/>
                      </a:moveTo>
                      <a:lnTo>
                        <a:pt x="0" y="40"/>
                      </a:lnTo>
                      <a:lnTo>
                        <a:pt x="21" y="28"/>
                      </a:lnTo>
                      <a:lnTo>
                        <a:pt x="21" y="8"/>
                      </a:lnTo>
                      <a:lnTo>
                        <a:pt x="0" y="0"/>
                      </a:lnTo>
                    </a:path>
                  </a:pathLst>
                </a:custGeom>
                <a:solidFill>
                  <a:srgbClr val="DF1F3F"/>
                </a:solidFill>
                <a:ln w="9525" cap="rnd">
                  <a:noFill/>
                  <a:round/>
                  <a:headEnd type="none" w="sm" len="sm"/>
                  <a:tailEnd type="none" w="sm" len="sm"/>
                </a:ln>
              </p:spPr>
              <p:txBody>
                <a:bodyPr/>
                <a:lstStyle/>
                <a:p>
                  <a:endParaRPr lang="en-US"/>
                </a:p>
              </p:txBody>
            </p:sp>
          </p:grpSp>
          <p:grpSp>
            <p:nvGrpSpPr>
              <p:cNvPr id="49569" name="Group 90"/>
              <p:cNvGrpSpPr>
                <a:grpSpLocks/>
              </p:cNvGrpSpPr>
              <p:nvPr/>
            </p:nvGrpSpPr>
            <p:grpSpPr bwMode="auto">
              <a:xfrm>
                <a:off x="447" y="2453"/>
                <a:ext cx="37" cy="42"/>
                <a:chOff x="447" y="2453"/>
                <a:chExt cx="37" cy="42"/>
              </a:xfrm>
            </p:grpSpPr>
            <p:sp>
              <p:nvSpPr>
                <p:cNvPr id="49588" name="Freeform 88"/>
                <p:cNvSpPr>
                  <a:spLocks/>
                </p:cNvSpPr>
                <p:nvPr/>
              </p:nvSpPr>
              <p:spPr bwMode="auto">
                <a:xfrm>
                  <a:off x="467" y="2461"/>
                  <a:ext cx="17" cy="29"/>
                </a:xfrm>
                <a:custGeom>
                  <a:avLst/>
                  <a:gdLst>
                    <a:gd name="T0" fmla="*/ 0 w 17"/>
                    <a:gd name="T1" fmla="*/ 0 h 29"/>
                    <a:gd name="T2" fmla="*/ 0 w 17"/>
                    <a:gd name="T3" fmla="*/ 21 h 29"/>
                    <a:gd name="T4" fmla="*/ 16 w 17"/>
                    <a:gd name="T5" fmla="*/ 28 h 29"/>
                    <a:gd name="T6" fmla="*/ 16 w 17"/>
                    <a:gd name="T7" fmla="*/ 6 h 29"/>
                    <a:gd name="T8" fmla="*/ 0 w 17"/>
                    <a:gd name="T9" fmla="*/ 0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0"/>
                      </a:moveTo>
                      <a:lnTo>
                        <a:pt x="0" y="21"/>
                      </a:lnTo>
                      <a:lnTo>
                        <a:pt x="16" y="28"/>
                      </a:lnTo>
                      <a:lnTo>
                        <a:pt x="16" y="6"/>
                      </a:lnTo>
                      <a:lnTo>
                        <a:pt x="0" y="0"/>
                      </a:lnTo>
                    </a:path>
                  </a:pathLst>
                </a:custGeom>
                <a:solidFill>
                  <a:srgbClr val="FF001F"/>
                </a:solidFill>
                <a:ln w="9525" cap="rnd">
                  <a:noFill/>
                  <a:round/>
                  <a:headEnd type="none" w="sm" len="sm"/>
                  <a:tailEnd type="none" w="sm" len="sm"/>
                </a:ln>
              </p:spPr>
              <p:txBody>
                <a:bodyPr/>
                <a:lstStyle/>
                <a:p>
                  <a:endParaRPr lang="en-US"/>
                </a:p>
              </p:txBody>
            </p:sp>
            <p:sp>
              <p:nvSpPr>
                <p:cNvPr id="49589" name="Freeform 89"/>
                <p:cNvSpPr>
                  <a:spLocks/>
                </p:cNvSpPr>
                <p:nvPr/>
              </p:nvSpPr>
              <p:spPr bwMode="auto">
                <a:xfrm>
                  <a:off x="447" y="2453"/>
                  <a:ext cx="22" cy="42"/>
                </a:xfrm>
                <a:custGeom>
                  <a:avLst/>
                  <a:gdLst>
                    <a:gd name="T0" fmla="*/ 0 w 22"/>
                    <a:gd name="T1" fmla="*/ 0 h 42"/>
                    <a:gd name="T2" fmla="*/ 0 w 22"/>
                    <a:gd name="T3" fmla="*/ 41 h 42"/>
                    <a:gd name="T4" fmla="*/ 21 w 22"/>
                    <a:gd name="T5" fmla="*/ 30 h 42"/>
                    <a:gd name="T6" fmla="*/ 21 w 22"/>
                    <a:gd name="T7" fmla="*/ 9 h 42"/>
                    <a:gd name="T8" fmla="*/ 0 w 22"/>
                    <a:gd name="T9" fmla="*/ 0 h 42"/>
                    <a:gd name="T10" fmla="*/ 0 60000 65536"/>
                    <a:gd name="T11" fmla="*/ 0 60000 65536"/>
                    <a:gd name="T12" fmla="*/ 0 60000 65536"/>
                    <a:gd name="T13" fmla="*/ 0 60000 65536"/>
                    <a:gd name="T14" fmla="*/ 0 60000 65536"/>
                    <a:gd name="T15" fmla="*/ 0 w 22"/>
                    <a:gd name="T16" fmla="*/ 0 h 42"/>
                    <a:gd name="T17" fmla="*/ 22 w 22"/>
                    <a:gd name="T18" fmla="*/ 42 h 42"/>
                  </a:gdLst>
                  <a:ahLst/>
                  <a:cxnLst>
                    <a:cxn ang="T10">
                      <a:pos x="T0" y="T1"/>
                    </a:cxn>
                    <a:cxn ang="T11">
                      <a:pos x="T2" y="T3"/>
                    </a:cxn>
                    <a:cxn ang="T12">
                      <a:pos x="T4" y="T5"/>
                    </a:cxn>
                    <a:cxn ang="T13">
                      <a:pos x="T6" y="T7"/>
                    </a:cxn>
                    <a:cxn ang="T14">
                      <a:pos x="T8" y="T9"/>
                    </a:cxn>
                  </a:cxnLst>
                  <a:rect l="T15" t="T16" r="T17" b="T18"/>
                  <a:pathLst>
                    <a:path w="22" h="42">
                      <a:moveTo>
                        <a:pt x="0" y="0"/>
                      </a:moveTo>
                      <a:lnTo>
                        <a:pt x="0" y="41"/>
                      </a:lnTo>
                      <a:lnTo>
                        <a:pt x="21" y="30"/>
                      </a:lnTo>
                      <a:lnTo>
                        <a:pt x="21" y="9"/>
                      </a:lnTo>
                      <a:lnTo>
                        <a:pt x="0" y="0"/>
                      </a:lnTo>
                    </a:path>
                  </a:pathLst>
                </a:custGeom>
                <a:solidFill>
                  <a:srgbClr val="DF1F3F"/>
                </a:solidFill>
                <a:ln w="9525" cap="rnd">
                  <a:noFill/>
                  <a:round/>
                  <a:headEnd type="none" w="sm" len="sm"/>
                  <a:tailEnd type="none" w="sm" len="sm"/>
                </a:ln>
              </p:spPr>
              <p:txBody>
                <a:bodyPr/>
                <a:lstStyle/>
                <a:p>
                  <a:endParaRPr lang="en-US"/>
                </a:p>
              </p:txBody>
            </p:sp>
          </p:grpSp>
          <p:grpSp>
            <p:nvGrpSpPr>
              <p:cNvPr id="49570" name="Group 102"/>
              <p:cNvGrpSpPr>
                <a:grpSpLocks/>
              </p:cNvGrpSpPr>
              <p:nvPr/>
            </p:nvGrpSpPr>
            <p:grpSpPr bwMode="auto">
              <a:xfrm>
                <a:off x="440" y="2186"/>
                <a:ext cx="103" cy="285"/>
                <a:chOff x="440" y="2186"/>
                <a:chExt cx="103" cy="285"/>
              </a:xfrm>
            </p:grpSpPr>
            <p:sp>
              <p:nvSpPr>
                <p:cNvPr id="49577" name="Freeform 91"/>
                <p:cNvSpPr>
                  <a:spLocks/>
                </p:cNvSpPr>
                <p:nvPr/>
              </p:nvSpPr>
              <p:spPr bwMode="auto">
                <a:xfrm>
                  <a:off x="440" y="2186"/>
                  <a:ext cx="102" cy="285"/>
                </a:xfrm>
                <a:custGeom>
                  <a:avLst/>
                  <a:gdLst>
                    <a:gd name="T0" fmla="*/ 0 w 102"/>
                    <a:gd name="T1" fmla="*/ 0 h 285"/>
                    <a:gd name="T2" fmla="*/ 101 w 102"/>
                    <a:gd name="T3" fmla="*/ 15 h 285"/>
                    <a:gd name="T4" fmla="*/ 101 w 102"/>
                    <a:gd name="T5" fmla="*/ 284 h 285"/>
                    <a:gd name="T6" fmla="*/ 1 w 102"/>
                    <a:gd name="T7" fmla="*/ 246 h 285"/>
                    <a:gd name="T8" fmla="*/ 0 w 102"/>
                    <a:gd name="T9" fmla="*/ 0 h 285"/>
                    <a:gd name="T10" fmla="*/ 0 60000 65536"/>
                    <a:gd name="T11" fmla="*/ 0 60000 65536"/>
                    <a:gd name="T12" fmla="*/ 0 60000 65536"/>
                    <a:gd name="T13" fmla="*/ 0 60000 65536"/>
                    <a:gd name="T14" fmla="*/ 0 60000 65536"/>
                    <a:gd name="T15" fmla="*/ 0 w 102"/>
                    <a:gd name="T16" fmla="*/ 0 h 285"/>
                    <a:gd name="T17" fmla="*/ 102 w 102"/>
                    <a:gd name="T18" fmla="*/ 285 h 285"/>
                  </a:gdLst>
                  <a:ahLst/>
                  <a:cxnLst>
                    <a:cxn ang="T10">
                      <a:pos x="T0" y="T1"/>
                    </a:cxn>
                    <a:cxn ang="T11">
                      <a:pos x="T2" y="T3"/>
                    </a:cxn>
                    <a:cxn ang="T12">
                      <a:pos x="T4" y="T5"/>
                    </a:cxn>
                    <a:cxn ang="T13">
                      <a:pos x="T6" y="T7"/>
                    </a:cxn>
                    <a:cxn ang="T14">
                      <a:pos x="T8" y="T9"/>
                    </a:cxn>
                  </a:cxnLst>
                  <a:rect l="T15" t="T16" r="T17" b="T18"/>
                  <a:pathLst>
                    <a:path w="102" h="285">
                      <a:moveTo>
                        <a:pt x="0" y="0"/>
                      </a:moveTo>
                      <a:lnTo>
                        <a:pt x="101" y="15"/>
                      </a:lnTo>
                      <a:lnTo>
                        <a:pt x="101" y="284"/>
                      </a:lnTo>
                      <a:lnTo>
                        <a:pt x="1" y="246"/>
                      </a:lnTo>
                      <a:lnTo>
                        <a:pt x="0" y="0"/>
                      </a:lnTo>
                    </a:path>
                  </a:pathLst>
                </a:custGeom>
                <a:solidFill>
                  <a:srgbClr val="000000"/>
                </a:solidFill>
                <a:ln w="9525" cap="rnd">
                  <a:noFill/>
                  <a:round/>
                  <a:headEnd type="none" w="sm" len="sm"/>
                  <a:tailEnd type="none" w="sm" len="sm"/>
                </a:ln>
              </p:spPr>
              <p:txBody>
                <a:bodyPr/>
                <a:lstStyle/>
                <a:p>
                  <a:endParaRPr lang="en-US"/>
                </a:p>
              </p:txBody>
            </p:sp>
            <p:grpSp>
              <p:nvGrpSpPr>
                <p:cNvPr id="49578" name="Group 101"/>
                <p:cNvGrpSpPr>
                  <a:grpSpLocks/>
                </p:cNvGrpSpPr>
                <p:nvPr/>
              </p:nvGrpSpPr>
              <p:grpSpPr bwMode="auto">
                <a:xfrm>
                  <a:off x="442" y="2192"/>
                  <a:ext cx="101" cy="268"/>
                  <a:chOff x="442" y="2192"/>
                  <a:chExt cx="101" cy="268"/>
                </a:xfrm>
              </p:grpSpPr>
              <p:sp>
                <p:nvSpPr>
                  <p:cNvPr id="49579" name="Line 92"/>
                  <p:cNvSpPr>
                    <a:spLocks noChangeShapeType="1"/>
                  </p:cNvSpPr>
                  <p:nvPr/>
                </p:nvSpPr>
                <p:spPr bwMode="auto">
                  <a:xfrm>
                    <a:off x="443" y="2405"/>
                    <a:ext cx="100" cy="24"/>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0" name="Line 93"/>
                  <p:cNvSpPr>
                    <a:spLocks noChangeShapeType="1"/>
                  </p:cNvSpPr>
                  <p:nvPr/>
                </p:nvSpPr>
                <p:spPr bwMode="auto">
                  <a:xfrm>
                    <a:off x="442" y="2369"/>
                    <a:ext cx="100" cy="19"/>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1" name="Line 94"/>
                  <p:cNvSpPr>
                    <a:spLocks noChangeShapeType="1"/>
                  </p:cNvSpPr>
                  <p:nvPr/>
                </p:nvSpPr>
                <p:spPr bwMode="auto">
                  <a:xfrm>
                    <a:off x="444" y="2332"/>
                    <a:ext cx="98" cy="16"/>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2" name="Line 95"/>
                  <p:cNvSpPr>
                    <a:spLocks noChangeShapeType="1"/>
                  </p:cNvSpPr>
                  <p:nvPr/>
                </p:nvSpPr>
                <p:spPr bwMode="auto">
                  <a:xfrm>
                    <a:off x="443" y="2294"/>
                    <a:ext cx="98" cy="14"/>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3" name="Line 96"/>
                  <p:cNvSpPr>
                    <a:spLocks noChangeShapeType="1"/>
                  </p:cNvSpPr>
                  <p:nvPr/>
                </p:nvSpPr>
                <p:spPr bwMode="auto">
                  <a:xfrm>
                    <a:off x="445" y="2257"/>
                    <a:ext cx="96" cy="10"/>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4" name="Line 97"/>
                  <p:cNvSpPr>
                    <a:spLocks noChangeShapeType="1"/>
                  </p:cNvSpPr>
                  <p:nvPr/>
                </p:nvSpPr>
                <p:spPr bwMode="auto">
                  <a:xfrm>
                    <a:off x="442" y="2224"/>
                    <a:ext cx="98" cy="6"/>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5" name="Line 98"/>
                  <p:cNvSpPr>
                    <a:spLocks noChangeShapeType="1"/>
                  </p:cNvSpPr>
                  <p:nvPr/>
                </p:nvSpPr>
                <p:spPr bwMode="auto">
                  <a:xfrm>
                    <a:off x="462" y="2192"/>
                    <a:ext cx="1" cy="249"/>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6" name="Line 99"/>
                  <p:cNvSpPr>
                    <a:spLocks noChangeShapeType="1"/>
                  </p:cNvSpPr>
                  <p:nvPr/>
                </p:nvSpPr>
                <p:spPr bwMode="auto">
                  <a:xfrm>
                    <a:off x="487" y="2196"/>
                    <a:ext cx="1" cy="256"/>
                  </a:xfrm>
                  <a:prstGeom prst="line">
                    <a:avLst/>
                  </a:prstGeom>
                  <a:noFill/>
                  <a:ln w="12700">
                    <a:solidFill>
                      <a:srgbClr val="FF5F7F"/>
                    </a:solidFill>
                    <a:round/>
                    <a:headEnd type="none" w="sm" len="sm"/>
                    <a:tailEnd type="none" w="sm" len="sm"/>
                  </a:ln>
                </p:spPr>
                <p:txBody>
                  <a:bodyPr wrap="none" anchor="ctr"/>
                  <a:lstStyle/>
                  <a:p>
                    <a:endParaRPr lang="en-US"/>
                  </a:p>
                </p:txBody>
              </p:sp>
              <p:sp>
                <p:nvSpPr>
                  <p:cNvPr id="49587" name="Line 100"/>
                  <p:cNvSpPr>
                    <a:spLocks noChangeShapeType="1"/>
                  </p:cNvSpPr>
                  <p:nvPr/>
                </p:nvSpPr>
                <p:spPr bwMode="auto">
                  <a:xfrm>
                    <a:off x="514" y="2200"/>
                    <a:ext cx="1" cy="260"/>
                  </a:xfrm>
                  <a:prstGeom prst="line">
                    <a:avLst/>
                  </a:prstGeom>
                  <a:noFill/>
                  <a:ln w="12700">
                    <a:solidFill>
                      <a:srgbClr val="FF5F7F"/>
                    </a:solidFill>
                    <a:round/>
                    <a:headEnd type="none" w="sm" len="sm"/>
                    <a:tailEnd type="none" w="sm" len="sm"/>
                  </a:ln>
                </p:spPr>
                <p:txBody>
                  <a:bodyPr wrap="none" anchor="ctr"/>
                  <a:lstStyle/>
                  <a:p>
                    <a:endParaRPr lang="en-US"/>
                  </a:p>
                </p:txBody>
              </p:sp>
            </p:grpSp>
          </p:grpSp>
          <p:grpSp>
            <p:nvGrpSpPr>
              <p:cNvPr id="49571" name="Group 108"/>
              <p:cNvGrpSpPr>
                <a:grpSpLocks/>
              </p:cNvGrpSpPr>
              <p:nvPr/>
            </p:nvGrpSpPr>
            <p:grpSpPr bwMode="auto">
              <a:xfrm>
                <a:off x="478" y="2127"/>
                <a:ext cx="130" cy="59"/>
                <a:chOff x="478" y="2127"/>
                <a:chExt cx="130" cy="59"/>
              </a:xfrm>
            </p:grpSpPr>
            <p:grpSp>
              <p:nvGrpSpPr>
                <p:cNvPr id="49572" name="Group 106"/>
                <p:cNvGrpSpPr>
                  <a:grpSpLocks/>
                </p:cNvGrpSpPr>
                <p:nvPr/>
              </p:nvGrpSpPr>
              <p:grpSpPr bwMode="auto">
                <a:xfrm>
                  <a:off x="478" y="2127"/>
                  <a:ext cx="130" cy="59"/>
                  <a:chOff x="478" y="2127"/>
                  <a:chExt cx="130" cy="59"/>
                </a:xfrm>
              </p:grpSpPr>
              <p:sp>
                <p:nvSpPr>
                  <p:cNvPr id="49574" name="Freeform 103"/>
                  <p:cNvSpPr>
                    <a:spLocks/>
                  </p:cNvSpPr>
                  <p:nvPr/>
                </p:nvSpPr>
                <p:spPr bwMode="auto">
                  <a:xfrm>
                    <a:off x="478" y="2127"/>
                    <a:ext cx="130" cy="24"/>
                  </a:xfrm>
                  <a:custGeom>
                    <a:avLst/>
                    <a:gdLst>
                      <a:gd name="T0" fmla="*/ 0 w 130"/>
                      <a:gd name="T1" fmla="*/ 15 h 24"/>
                      <a:gd name="T2" fmla="*/ 75 w 130"/>
                      <a:gd name="T3" fmla="*/ 23 h 24"/>
                      <a:gd name="T4" fmla="*/ 129 w 130"/>
                      <a:gd name="T5" fmla="*/ 7 h 24"/>
                      <a:gd name="T6" fmla="*/ 56 w 130"/>
                      <a:gd name="T7" fmla="*/ 0 h 24"/>
                      <a:gd name="T8" fmla="*/ 0 w 130"/>
                      <a:gd name="T9" fmla="*/ 15 h 24"/>
                      <a:gd name="T10" fmla="*/ 0 60000 65536"/>
                      <a:gd name="T11" fmla="*/ 0 60000 65536"/>
                      <a:gd name="T12" fmla="*/ 0 60000 65536"/>
                      <a:gd name="T13" fmla="*/ 0 60000 65536"/>
                      <a:gd name="T14" fmla="*/ 0 60000 65536"/>
                      <a:gd name="T15" fmla="*/ 0 w 130"/>
                      <a:gd name="T16" fmla="*/ 0 h 24"/>
                      <a:gd name="T17" fmla="*/ 130 w 130"/>
                      <a:gd name="T18" fmla="*/ 24 h 24"/>
                    </a:gdLst>
                    <a:ahLst/>
                    <a:cxnLst>
                      <a:cxn ang="T10">
                        <a:pos x="T0" y="T1"/>
                      </a:cxn>
                      <a:cxn ang="T11">
                        <a:pos x="T2" y="T3"/>
                      </a:cxn>
                      <a:cxn ang="T12">
                        <a:pos x="T4" y="T5"/>
                      </a:cxn>
                      <a:cxn ang="T13">
                        <a:pos x="T6" y="T7"/>
                      </a:cxn>
                      <a:cxn ang="T14">
                        <a:pos x="T8" y="T9"/>
                      </a:cxn>
                    </a:cxnLst>
                    <a:rect l="T15" t="T16" r="T17" b="T18"/>
                    <a:pathLst>
                      <a:path w="130" h="24">
                        <a:moveTo>
                          <a:pt x="0" y="15"/>
                        </a:moveTo>
                        <a:lnTo>
                          <a:pt x="75" y="23"/>
                        </a:lnTo>
                        <a:lnTo>
                          <a:pt x="129" y="7"/>
                        </a:lnTo>
                        <a:lnTo>
                          <a:pt x="56" y="0"/>
                        </a:lnTo>
                        <a:lnTo>
                          <a:pt x="0" y="15"/>
                        </a:lnTo>
                      </a:path>
                    </a:pathLst>
                  </a:custGeom>
                  <a:solidFill>
                    <a:srgbClr val="DF3F5F"/>
                  </a:solidFill>
                  <a:ln w="9525" cap="rnd">
                    <a:noFill/>
                    <a:round/>
                    <a:headEnd type="none" w="sm" len="sm"/>
                    <a:tailEnd type="none" w="sm" len="sm"/>
                  </a:ln>
                </p:spPr>
                <p:txBody>
                  <a:bodyPr/>
                  <a:lstStyle/>
                  <a:p>
                    <a:endParaRPr lang="en-US"/>
                  </a:p>
                </p:txBody>
              </p:sp>
              <p:sp>
                <p:nvSpPr>
                  <p:cNvPr id="49575" name="Freeform 104"/>
                  <p:cNvSpPr>
                    <a:spLocks/>
                  </p:cNvSpPr>
                  <p:nvPr/>
                </p:nvSpPr>
                <p:spPr bwMode="auto">
                  <a:xfrm>
                    <a:off x="553" y="2134"/>
                    <a:ext cx="54" cy="52"/>
                  </a:xfrm>
                  <a:custGeom>
                    <a:avLst/>
                    <a:gdLst>
                      <a:gd name="T0" fmla="*/ 0 w 54"/>
                      <a:gd name="T1" fmla="*/ 16 h 52"/>
                      <a:gd name="T2" fmla="*/ 53 w 54"/>
                      <a:gd name="T3" fmla="*/ 0 h 52"/>
                      <a:gd name="T4" fmla="*/ 53 w 54"/>
                      <a:gd name="T5" fmla="*/ 32 h 52"/>
                      <a:gd name="T6" fmla="*/ 0 w 54"/>
                      <a:gd name="T7" fmla="*/ 51 h 52"/>
                      <a:gd name="T8" fmla="*/ 0 w 54"/>
                      <a:gd name="T9" fmla="*/ 16 h 52"/>
                      <a:gd name="T10" fmla="*/ 0 60000 65536"/>
                      <a:gd name="T11" fmla="*/ 0 60000 65536"/>
                      <a:gd name="T12" fmla="*/ 0 60000 65536"/>
                      <a:gd name="T13" fmla="*/ 0 60000 65536"/>
                      <a:gd name="T14" fmla="*/ 0 60000 65536"/>
                      <a:gd name="T15" fmla="*/ 0 w 54"/>
                      <a:gd name="T16" fmla="*/ 0 h 52"/>
                      <a:gd name="T17" fmla="*/ 54 w 54"/>
                      <a:gd name="T18" fmla="*/ 52 h 52"/>
                    </a:gdLst>
                    <a:ahLst/>
                    <a:cxnLst>
                      <a:cxn ang="T10">
                        <a:pos x="T0" y="T1"/>
                      </a:cxn>
                      <a:cxn ang="T11">
                        <a:pos x="T2" y="T3"/>
                      </a:cxn>
                      <a:cxn ang="T12">
                        <a:pos x="T4" y="T5"/>
                      </a:cxn>
                      <a:cxn ang="T13">
                        <a:pos x="T6" y="T7"/>
                      </a:cxn>
                      <a:cxn ang="T14">
                        <a:pos x="T8" y="T9"/>
                      </a:cxn>
                    </a:cxnLst>
                    <a:rect l="T15" t="T16" r="T17" b="T18"/>
                    <a:pathLst>
                      <a:path w="54" h="52">
                        <a:moveTo>
                          <a:pt x="0" y="16"/>
                        </a:moveTo>
                        <a:lnTo>
                          <a:pt x="53" y="0"/>
                        </a:lnTo>
                        <a:lnTo>
                          <a:pt x="53" y="32"/>
                        </a:lnTo>
                        <a:lnTo>
                          <a:pt x="0" y="51"/>
                        </a:lnTo>
                        <a:lnTo>
                          <a:pt x="0" y="16"/>
                        </a:lnTo>
                      </a:path>
                    </a:pathLst>
                  </a:custGeom>
                  <a:solidFill>
                    <a:srgbClr val="DF1F3F"/>
                  </a:solidFill>
                  <a:ln w="9525" cap="rnd">
                    <a:noFill/>
                    <a:round/>
                    <a:headEnd type="none" w="sm" len="sm"/>
                    <a:tailEnd type="none" w="sm" len="sm"/>
                  </a:ln>
                </p:spPr>
                <p:txBody>
                  <a:bodyPr/>
                  <a:lstStyle/>
                  <a:p>
                    <a:endParaRPr lang="en-US"/>
                  </a:p>
                </p:txBody>
              </p:sp>
              <p:sp>
                <p:nvSpPr>
                  <p:cNvPr id="49576" name="Freeform 105"/>
                  <p:cNvSpPr>
                    <a:spLocks/>
                  </p:cNvSpPr>
                  <p:nvPr/>
                </p:nvSpPr>
                <p:spPr bwMode="auto">
                  <a:xfrm>
                    <a:off x="478" y="2142"/>
                    <a:ext cx="76" cy="44"/>
                  </a:xfrm>
                  <a:custGeom>
                    <a:avLst/>
                    <a:gdLst>
                      <a:gd name="T0" fmla="*/ 75 w 76"/>
                      <a:gd name="T1" fmla="*/ 8 h 44"/>
                      <a:gd name="T2" fmla="*/ 75 w 76"/>
                      <a:gd name="T3" fmla="*/ 43 h 44"/>
                      <a:gd name="T4" fmla="*/ 0 w 76"/>
                      <a:gd name="T5" fmla="*/ 33 h 44"/>
                      <a:gd name="T6" fmla="*/ 0 w 76"/>
                      <a:gd name="T7" fmla="*/ 0 h 44"/>
                      <a:gd name="T8" fmla="*/ 75 w 76"/>
                      <a:gd name="T9" fmla="*/ 8 h 44"/>
                      <a:gd name="T10" fmla="*/ 0 60000 65536"/>
                      <a:gd name="T11" fmla="*/ 0 60000 65536"/>
                      <a:gd name="T12" fmla="*/ 0 60000 65536"/>
                      <a:gd name="T13" fmla="*/ 0 60000 65536"/>
                      <a:gd name="T14" fmla="*/ 0 60000 65536"/>
                      <a:gd name="T15" fmla="*/ 0 w 76"/>
                      <a:gd name="T16" fmla="*/ 0 h 44"/>
                      <a:gd name="T17" fmla="*/ 76 w 76"/>
                      <a:gd name="T18" fmla="*/ 44 h 44"/>
                    </a:gdLst>
                    <a:ahLst/>
                    <a:cxnLst>
                      <a:cxn ang="T10">
                        <a:pos x="T0" y="T1"/>
                      </a:cxn>
                      <a:cxn ang="T11">
                        <a:pos x="T2" y="T3"/>
                      </a:cxn>
                      <a:cxn ang="T12">
                        <a:pos x="T4" y="T5"/>
                      </a:cxn>
                      <a:cxn ang="T13">
                        <a:pos x="T6" y="T7"/>
                      </a:cxn>
                      <a:cxn ang="T14">
                        <a:pos x="T8" y="T9"/>
                      </a:cxn>
                    </a:cxnLst>
                    <a:rect l="T15" t="T16" r="T17" b="T18"/>
                    <a:pathLst>
                      <a:path w="76" h="44">
                        <a:moveTo>
                          <a:pt x="75" y="8"/>
                        </a:moveTo>
                        <a:lnTo>
                          <a:pt x="75" y="43"/>
                        </a:lnTo>
                        <a:lnTo>
                          <a:pt x="0" y="33"/>
                        </a:lnTo>
                        <a:lnTo>
                          <a:pt x="0" y="0"/>
                        </a:lnTo>
                        <a:lnTo>
                          <a:pt x="75" y="8"/>
                        </a:lnTo>
                      </a:path>
                    </a:pathLst>
                  </a:custGeom>
                  <a:solidFill>
                    <a:srgbClr val="FF5F7F"/>
                  </a:solidFill>
                  <a:ln w="9525" cap="rnd">
                    <a:noFill/>
                    <a:round/>
                    <a:headEnd type="none" w="sm" len="sm"/>
                    <a:tailEnd type="none" w="sm" len="sm"/>
                  </a:ln>
                </p:spPr>
                <p:txBody>
                  <a:bodyPr/>
                  <a:lstStyle/>
                  <a:p>
                    <a:endParaRPr lang="en-US"/>
                  </a:p>
                </p:txBody>
              </p:sp>
            </p:grpSp>
            <p:sp>
              <p:nvSpPr>
                <p:cNvPr id="49573" name="Freeform 107"/>
                <p:cNvSpPr>
                  <a:spLocks/>
                </p:cNvSpPr>
                <p:nvPr/>
              </p:nvSpPr>
              <p:spPr bwMode="auto">
                <a:xfrm>
                  <a:off x="488" y="2149"/>
                  <a:ext cx="44" cy="11"/>
                </a:xfrm>
                <a:custGeom>
                  <a:avLst/>
                  <a:gdLst>
                    <a:gd name="T0" fmla="*/ 0 w 44"/>
                    <a:gd name="T1" fmla="*/ 0 h 11"/>
                    <a:gd name="T2" fmla="*/ 43 w 44"/>
                    <a:gd name="T3" fmla="*/ 4 h 11"/>
                    <a:gd name="T4" fmla="*/ 43 w 44"/>
                    <a:gd name="T5" fmla="*/ 10 h 11"/>
                    <a:gd name="T6" fmla="*/ 0 w 44"/>
                    <a:gd name="T7" fmla="*/ 6 h 11"/>
                    <a:gd name="T8" fmla="*/ 0 w 44"/>
                    <a:gd name="T9" fmla="*/ 0 h 11"/>
                    <a:gd name="T10" fmla="*/ 0 60000 65536"/>
                    <a:gd name="T11" fmla="*/ 0 60000 65536"/>
                    <a:gd name="T12" fmla="*/ 0 60000 65536"/>
                    <a:gd name="T13" fmla="*/ 0 60000 65536"/>
                    <a:gd name="T14" fmla="*/ 0 60000 65536"/>
                    <a:gd name="T15" fmla="*/ 0 w 44"/>
                    <a:gd name="T16" fmla="*/ 0 h 11"/>
                    <a:gd name="T17" fmla="*/ 44 w 44"/>
                    <a:gd name="T18" fmla="*/ 11 h 11"/>
                  </a:gdLst>
                  <a:ahLst/>
                  <a:cxnLst>
                    <a:cxn ang="T10">
                      <a:pos x="T0" y="T1"/>
                    </a:cxn>
                    <a:cxn ang="T11">
                      <a:pos x="T2" y="T3"/>
                    </a:cxn>
                    <a:cxn ang="T12">
                      <a:pos x="T4" y="T5"/>
                    </a:cxn>
                    <a:cxn ang="T13">
                      <a:pos x="T6" y="T7"/>
                    </a:cxn>
                    <a:cxn ang="T14">
                      <a:pos x="T8" y="T9"/>
                    </a:cxn>
                  </a:cxnLst>
                  <a:rect l="T15" t="T16" r="T17" b="T18"/>
                  <a:pathLst>
                    <a:path w="44" h="11">
                      <a:moveTo>
                        <a:pt x="0" y="0"/>
                      </a:moveTo>
                      <a:lnTo>
                        <a:pt x="43" y="4"/>
                      </a:lnTo>
                      <a:lnTo>
                        <a:pt x="43" y="10"/>
                      </a:lnTo>
                      <a:lnTo>
                        <a:pt x="0" y="6"/>
                      </a:lnTo>
                      <a:lnTo>
                        <a:pt x="0" y="0"/>
                      </a:lnTo>
                    </a:path>
                  </a:pathLst>
                </a:custGeom>
                <a:solidFill>
                  <a:srgbClr val="000000"/>
                </a:solidFill>
                <a:ln w="9525" cap="rnd">
                  <a:noFill/>
                  <a:round/>
                  <a:headEnd type="none" w="sm" len="sm"/>
                  <a:tailEnd type="none" w="sm" len="sm"/>
                </a:ln>
              </p:spPr>
              <p:txBody>
                <a:bodyPr/>
                <a:lstStyle/>
                <a:p>
                  <a:endParaRPr lang="en-US"/>
                </a:p>
              </p:txBody>
            </p:sp>
          </p:grpSp>
        </p:grpSp>
      </p:grpSp>
      <p:grpSp>
        <p:nvGrpSpPr>
          <p:cNvPr id="49159" name="Group 124"/>
          <p:cNvGrpSpPr>
            <a:grpSpLocks/>
          </p:cNvGrpSpPr>
          <p:nvPr/>
        </p:nvGrpSpPr>
        <p:grpSpPr bwMode="auto">
          <a:xfrm>
            <a:off x="909638" y="3582988"/>
            <a:ext cx="330200" cy="522287"/>
            <a:chOff x="573" y="2257"/>
            <a:chExt cx="208" cy="329"/>
          </a:xfrm>
        </p:grpSpPr>
        <p:grpSp>
          <p:nvGrpSpPr>
            <p:cNvPr id="49551" name="Group 118"/>
            <p:cNvGrpSpPr>
              <a:grpSpLocks/>
            </p:cNvGrpSpPr>
            <p:nvPr/>
          </p:nvGrpSpPr>
          <p:grpSpPr bwMode="auto">
            <a:xfrm>
              <a:off x="573" y="2257"/>
              <a:ext cx="208" cy="329"/>
              <a:chOff x="573" y="2257"/>
              <a:chExt cx="208" cy="329"/>
            </a:xfrm>
          </p:grpSpPr>
          <p:sp>
            <p:nvSpPr>
              <p:cNvPr id="49557" name="Freeform 111"/>
              <p:cNvSpPr>
                <a:spLocks/>
              </p:cNvSpPr>
              <p:nvPr/>
            </p:nvSpPr>
            <p:spPr bwMode="auto">
              <a:xfrm>
                <a:off x="573" y="2262"/>
                <a:ext cx="208" cy="90"/>
              </a:xfrm>
              <a:custGeom>
                <a:avLst/>
                <a:gdLst>
                  <a:gd name="T0" fmla="*/ 0 w 208"/>
                  <a:gd name="T1" fmla="*/ 65 h 90"/>
                  <a:gd name="T2" fmla="*/ 100 w 208"/>
                  <a:gd name="T3" fmla="*/ 89 h 90"/>
                  <a:gd name="T4" fmla="*/ 207 w 208"/>
                  <a:gd name="T5" fmla="*/ 16 h 90"/>
                  <a:gd name="T6" fmla="*/ 121 w 208"/>
                  <a:gd name="T7" fmla="*/ 0 h 90"/>
                  <a:gd name="T8" fmla="*/ 0 w 208"/>
                  <a:gd name="T9" fmla="*/ 65 h 90"/>
                  <a:gd name="T10" fmla="*/ 0 60000 65536"/>
                  <a:gd name="T11" fmla="*/ 0 60000 65536"/>
                  <a:gd name="T12" fmla="*/ 0 60000 65536"/>
                  <a:gd name="T13" fmla="*/ 0 60000 65536"/>
                  <a:gd name="T14" fmla="*/ 0 60000 65536"/>
                  <a:gd name="T15" fmla="*/ 0 w 208"/>
                  <a:gd name="T16" fmla="*/ 0 h 90"/>
                  <a:gd name="T17" fmla="*/ 208 w 208"/>
                  <a:gd name="T18" fmla="*/ 90 h 90"/>
                </a:gdLst>
                <a:ahLst/>
                <a:cxnLst>
                  <a:cxn ang="T10">
                    <a:pos x="T0" y="T1"/>
                  </a:cxn>
                  <a:cxn ang="T11">
                    <a:pos x="T2" y="T3"/>
                  </a:cxn>
                  <a:cxn ang="T12">
                    <a:pos x="T4" y="T5"/>
                  </a:cxn>
                  <a:cxn ang="T13">
                    <a:pos x="T6" y="T7"/>
                  </a:cxn>
                  <a:cxn ang="T14">
                    <a:pos x="T8" y="T9"/>
                  </a:cxn>
                </a:cxnLst>
                <a:rect l="T15" t="T16" r="T17" b="T18"/>
                <a:pathLst>
                  <a:path w="208" h="90">
                    <a:moveTo>
                      <a:pt x="0" y="65"/>
                    </a:moveTo>
                    <a:lnTo>
                      <a:pt x="100" y="89"/>
                    </a:lnTo>
                    <a:lnTo>
                      <a:pt x="207" y="16"/>
                    </a:lnTo>
                    <a:lnTo>
                      <a:pt x="121" y="0"/>
                    </a:lnTo>
                    <a:lnTo>
                      <a:pt x="0" y="65"/>
                    </a:lnTo>
                  </a:path>
                </a:pathLst>
              </a:custGeom>
              <a:solidFill>
                <a:srgbClr val="DF9FFF"/>
              </a:solidFill>
              <a:ln w="9525" cap="rnd">
                <a:noFill/>
                <a:round/>
                <a:headEnd type="none" w="sm" len="sm"/>
                <a:tailEnd type="none" w="sm" len="sm"/>
              </a:ln>
            </p:spPr>
            <p:txBody>
              <a:bodyPr/>
              <a:lstStyle/>
              <a:p>
                <a:endParaRPr lang="en-US"/>
              </a:p>
            </p:txBody>
          </p:sp>
          <p:sp>
            <p:nvSpPr>
              <p:cNvPr id="49558" name="Freeform 112"/>
              <p:cNvSpPr>
                <a:spLocks/>
              </p:cNvSpPr>
              <p:nvPr/>
            </p:nvSpPr>
            <p:spPr bwMode="auto">
              <a:xfrm>
                <a:off x="573" y="2327"/>
                <a:ext cx="101" cy="259"/>
              </a:xfrm>
              <a:custGeom>
                <a:avLst/>
                <a:gdLst>
                  <a:gd name="T0" fmla="*/ 0 w 101"/>
                  <a:gd name="T1" fmla="*/ 0 h 259"/>
                  <a:gd name="T2" fmla="*/ 100 w 101"/>
                  <a:gd name="T3" fmla="*/ 23 h 259"/>
                  <a:gd name="T4" fmla="*/ 100 w 101"/>
                  <a:gd name="T5" fmla="*/ 258 h 259"/>
                  <a:gd name="T6" fmla="*/ 0 w 101"/>
                  <a:gd name="T7" fmla="*/ 219 h 259"/>
                  <a:gd name="T8" fmla="*/ 0 w 101"/>
                  <a:gd name="T9" fmla="*/ 0 h 259"/>
                  <a:gd name="T10" fmla="*/ 0 60000 65536"/>
                  <a:gd name="T11" fmla="*/ 0 60000 65536"/>
                  <a:gd name="T12" fmla="*/ 0 60000 65536"/>
                  <a:gd name="T13" fmla="*/ 0 60000 65536"/>
                  <a:gd name="T14" fmla="*/ 0 60000 65536"/>
                  <a:gd name="T15" fmla="*/ 0 w 101"/>
                  <a:gd name="T16" fmla="*/ 0 h 259"/>
                  <a:gd name="T17" fmla="*/ 101 w 101"/>
                  <a:gd name="T18" fmla="*/ 259 h 259"/>
                </a:gdLst>
                <a:ahLst/>
                <a:cxnLst>
                  <a:cxn ang="T10">
                    <a:pos x="T0" y="T1"/>
                  </a:cxn>
                  <a:cxn ang="T11">
                    <a:pos x="T2" y="T3"/>
                  </a:cxn>
                  <a:cxn ang="T12">
                    <a:pos x="T4" y="T5"/>
                  </a:cxn>
                  <a:cxn ang="T13">
                    <a:pos x="T6" y="T7"/>
                  </a:cxn>
                  <a:cxn ang="T14">
                    <a:pos x="T8" y="T9"/>
                  </a:cxn>
                </a:cxnLst>
                <a:rect l="T15" t="T16" r="T17" b="T18"/>
                <a:pathLst>
                  <a:path w="101" h="259">
                    <a:moveTo>
                      <a:pt x="0" y="0"/>
                    </a:moveTo>
                    <a:lnTo>
                      <a:pt x="100" y="23"/>
                    </a:lnTo>
                    <a:lnTo>
                      <a:pt x="100" y="258"/>
                    </a:lnTo>
                    <a:lnTo>
                      <a:pt x="0" y="219"/>
                    </a:lnTo>
                    <a:lnTo>
                      <a:pt x="0" y="0"/>
                    </a:lnTo>
                  </a:path>
                </a:pathLst>
              </a:custGeom>
              <a:solidFill>
                <a:srgbClr val="BF5FFF"/>
              </a:solidFill>
              <a:ln w="9525" cap="rnd">
                <a:noFill/>
                <a:round/>
                <a:headEnd type="none" w="sm" len="sm"/>
                <a:tailEnd type="none" w="sm" len="sm"/>
              </a:ln>
            </p:spPr>
            <p:txBody>
              <a:bodyPr/>
              <a:lstStyle/>
              <a:p>
                <a:endParaRPr lang="en-US"/>
              </a:p>
            </p:txBody>
          </p:sp>
          <p:sp>
            <p:nvSpPr>
              <p:cNvPr id="49559" name="Freeform 113"/>
              <p:cNvSpPr>
                <a:spLocks/>
              </p:cNvSpPr>
              <p:nvPr/>
            </p:nvSpPr>
            <p:spPr bwMode="auto">
              <a:xfrm>
                <a:off x="673" y="2278"/>
                <a:ext cx="108" cy="308"/>
              </a:xfrm>
              <a:custGeom>
                <a:avLst/>
                <a:gdLst>
                  <a:gd name="T0" fmla="*/ 0 w 108"/>
                  <a:gd name="T1" fmla="*/ 73 h 308"/>
                  <a:gd name="T2" fmla="*/ 0 w 108"/>
                  <a:gd name="T3" fmla="*/ 307 h 308"/>
                  <a:gd name="T4" fmla="*/ 107 w 108"/>
                  <a:gd name="T5" fmla="*/ 196 h 308"/>
                  <a:gd name="T6" fmla="*/ 107 w 108"/>
                  <a:gd name="T7" fmla="*/ 0 h 308"/>
                  <a:gd name="T8" fmla="*/ 0 w 108"/>
                  <a:gd name="T9" fmla="*/ 73 h 308"/>
                  <a:gd name="T10" fmla="*/ 0 60000 65536"/>
                  <a:gd name="T11" fmla="*/ 0 60000 65536"/>
                  <a:gd name="T12" fmla="*/ 0 60000 65536"/>
                  <a:gd name="T13" fmla="*/ 0 60000 65536"/>
                  <a:gd name="T14" fmla="*/ 0 60000 65536"/>
                  <a:gd name="T15" fmla="*/ 0 w 108"/>
                  <a:gd name="T16" fmla="*/ 0 h 308"/>
                  <a:gd name="T17" fmla="*/ 108 w 108"/>
                  <a:gd name="T18" fmla="*/ 308 h 308"/>
                </a:gdLst>
                <a:ahLst/>
                <a:cxnLst>
                  <a:cxn ang="T10">
                    <a:pos x="T0" y="T1"/>
                  </a:cxn>
                  <a:cxn ang="T11">
                    <a:pos x="T2" y="T3"/>
                  </a:cxn>
                  <a:cxn ang="T12">
                    <a:pos x="T4" y="T5"/>
                  </a:cxn>
                  <a:cxn ang="T13">
                    <a:pos x="T6" y="T7"/>
                  </a:cxn>
                  <a:cxn ang="T14">
                    <a:pos x="T8" y="T9"/>
                  </a:cxn>
                </a:cxnLst>
                <a:rect l="T15" t="T16" r="T17" b="T18"/>
                <a:pathLst>
                  <a:path w="108" h="308">
                    <a:moveTo>
                      <a:pt x="0" y="73"/>
                    </a:moveTo>
                    <a:lnTo>
                      <a:pt x="0" y="307"/>
                    </a:lnTo>
                    <a:lnTo>
                      <a:pt x="107" y="196"/>
                    </a:lnTo>
                    <a:lnTo>
                      <a:pt x="107" y="0"/>
                    </a:lnTo>
                    <a:lnTo>
                      <a:pt x="0" y="73"/>
                    </a:lnTo>
                  </a:path>
                </a:pathLst>
              </a:custGeom>
              <a:solidFill>
                <a:srgbClr val="9F3FDF"/>
              </a:solidFill>
              <a:ln w="9525" cap="rnd">
                <a:noFill/>
                <a:round/>
                <a:headEnd type="none" w="sm" len="sm"/>
                <a:tailEnd type="none" w="sm" len="sm"/>
              </a:ln>
            </p:spPr>
            <p:txBody>
              <a:bodyPr/>
              <a:lstStyle/>
              <a:p>
                <a:endParaRPr lang="en-US"/>
              </a:p>
            </p:txBody>
          </p:sp>
          <p:grpSp>
            <p:nvGrpSpPr>
              <p:cNvPr id="49560" name="Group 117"/>
              <p:cNvGrpSpPr>
                <a:grpSpLocks/>
              </p:cNvGrpSpPr>
              <p:nvPr/>
            </p:nvGrpSpPr>
            <p:grpSpPr bwMode="auto">
              <a:xfrm>
                <a:off x="599" y="2257"/>
                <a:ext cx="159" cy="82"/>
                <a:chOff x="599" y="2257"/>
                <a:chExt cx="159" cy="82"/>
              </a:xfrm>
            </p:grpSpPr>
            <p:sp>
              <p:nvSpPr>
                <p:cNvPr id="49561" name="Freeform 114"/>
                <p:cNvSpPr>
                  <a:spLocks/>
                </p:cNvSpPr>
                <p:nvPr/>
              </p:nvSpPr>
              <p:spPr bwMode="auto">
                <a:xfrm>
                  <a:off x="599" y="2257"/>
                  <a:ext cx="159" cy="68"/>
                </a:xfrm>
                <a:custGeom>
                  <a:avLst/>
                  <a:gdLst>
                    <a:gd name="T0" fmla="*/ 0 w 159"/>
                    <a:gd name="T1" fmla="*/ 50 h 68"/>
                    <a:gd name="T2" fmla="*/ 72 w 159"/>
                    <a:gd name="T3" fmla="*/ 67 h 68"/>
                    <a:gd name="T4" fmla="*/ 158 w 159"/>
                    <a:gd name="T5" fmla="*/ 11 h 68"/>
                    <a:gd name="T6" fmla="*/ 94 w 159"/>
                    <a:gd name="T7" fmla="*/ 0 h 68"/>
                    <a:gd name="T8" fmla="*/ 0 w 159"/>
                    <a:gd name="T9" fmla="*/ 50 h 68"/>
                    <a:gd name="T10" fmla="*/ 0 60000 65536"/>
                    <a:gd name="T11" fmla="*/ 0 60000 65536"/>
                    <a:gd name="T12" fmla="*/ 0 60000 65536"/>
                    <a:gd name="T13" fmla="*/ 0 60000 65536"/>
                    <a:gd name="T14" fmla="*/ 0 60000 65536"/>
                    <a:gd name="T15" fmla="*/ 0 w 159"/>
                    <a:gd name="T16" fmla="*/ 0 h 68"/>
                    <a:gd name="T17" fmla="*/ 159 w 159"/>
                    <a:gd name="T18" fmla="*/ 68 h 68"/>
                  </a:gdLst>
                  <a:ahLst/>
                  <a:cxnLst>
                    <a:cxn ang="T10">
                      <a:pos x="T0" y="T1"/>
                    </a:cxn>
                    <a:cxn ang="T11">
                      <a:pos x="T2" y="T3"/>
                    </a:cxn>
                    <a:cxn ang="T12">
                      <a:pos x="T4" y="T5"/>
                    </a:cxn>
                    <a:cxn ang="T13">
                      <a:pos x="T6" y="T7"/>
                    </a:cxn>
                    <a:cxn ang="T14">
                      <a:pos x="T8" y="T9"/>
                    </a:cxn>
                  </a:cxnLst>
                  <a:rect l="T15" t="T16" r="T17" b="T18"/>
                  <a:pathLst>
                    <a:path w="159" h="68">
                      <a:moveTo>
                        <a:pt x="0" y="50"/>
                      </a:moveTo>
                      <a:lnTo>
                        <a:pt x="72" y="67"/>
                      </a:lnTo>
                      <a:lnTo>
                        <a:pt x="158" y="11"/>
                      </a:lnTo>
                      <a:lnTo>
                        <a:pt x="94" y="0"/>
                      </a:lnTo>
                      <a:lnTo>
                        <a:pt x="0" y="50"/>
                      </a:lnTo>
                    </a:path>
                  </a:pathLst>
                </a:custGeom>
                <a:solidFill>
                  <a:srgbClr val="DF9FFF"/>
                </a:solidFill>
                <a:ln w="9525" cap="rnd">
                  <a:noFill/>
                  <a:round/>
                  <a:headEnd type="none" w="sm" len="sm"/>
                  <a:tailEnd type="none" w="sm" len="sm"/>
                </a:ln>
              </p:spPr>
              <p:txBody>
                <a:bodyPr/>
                <a:lstStyle/>
                <a:p>
                  <a:endParaRPr lang="en-US"/>
                </a:p>
              </p:txBody>
            </p:sp>
            <p:sp>
              <p:nvSpPr>
                <p:cNvPr id="49562" name="Freeform 115"/>
                <p:cNvSpPr>
                  <a:spLocks/>
                </p:cNvSpPr>
                <p:nvPr/>
              </p:nvSpPr>
              <p:spPr bwMode="auto">
                <a:xfrm>
                  <a:off x="671" y="2268"/>
                  <a:ext cx="87" cy="71"/>
                </a:xfrm>
                <a:custGeom>
                  <a:avLst/>
                  <a:gdLst>
                    <a:gd name="T0" fmla="*/ 0 w 87"/>
                    <a:gd name="T1" fmla="*/ 56 h 71"/>
                    <a:gd name="T2" fmla="*/ 86 w 87"/>
                    <a:gd name="T3" fmla="*/ 0 h 71"/>
                    <a:gd name="T4" fmla="*/ 86 w 87"/>
                    <a:gd name="T5" fmla="*/ 13 h 71"/>
                    <a:gd name="T6" fmla="*/ 0 w 87"/>
                    <a:gd name="T7" fmla="*/ 70 h 71"/>
                    <a:gd name="T8" fmla="*/ 0 w 87"/>
                    <a:gd name="T9" fmla="*/ 56 h 71"/>
                    <a:gd name="T10" fmla="*/ 0 60000 65536"/>
                    <a:gd name="T11" fmla="*/ 0 60000 65536"/>
                    <a:gd name="T12" fmla="*/ 0 60000 65536"/>
                    <a:gd name="T13" fmla="*/ 0 60000 65536"/>
                    <a:gd name="T14" fmla="*/ 0 60000 65536"/>
                    <a:gd name="T15" fmla="*/ 0 w 87"/>
                    <a:gd name="T16" fmla="*/ 0 h 71"/>
                    <a:gd name="T17" fmla="*/ 87 w 87"/>
                    <a:gd name="T18" fmla="*/ 71 h 71"/>
                  </a:gdLst>
                  <a:ahLst/>
                  <a:cxnLst>
                    <a:cxn ang="T10">
                      <a:pos x="T0" y="T1"/>
                    </a:cxn>
                    <a:cxn ang="T11">
                      <a:pos x="T2" y="T3"/>
                    </a:cxn>
                    <a:cxn ang="T12">
                      <a:pos x="T4" y="T5"/>
                    </a:cxn>
                    <a:cxn ang="T13">
                      <a:pos x="T6" y="T7"/>
                    </a:cxn>
                    <a:cxn ang="T14">
                      <a:pos x="T8" y="T9"/>
                    </a:cxn>
                  </a:cxnLst>
                  <a:rect l="T15" t="T16" r="T17" b="T18"/>
                  <a:pathLst>
                    <a:path w="87" h="71">
                      <a:moveTo>
                        <a:pt x="0" y="56"/>
                      </a:moveTo>
                      <a:lnTo>
                        <a:pt x="86" y="0"/>
                      </a:lnTo>
                      <a:lnTo>
                        <a:pt x="86" y="13"/>
                      </a:lnTo>
                      <a:lnTo>
                        <a:pt x="0" y="70"/>
                      </a:lnTo>
                      <a:lnTo>
                        <a:pt x="0" y="56"/>
                      </a:lnTo>
                    </a:path>
                  </a:pathLst>
                </a:custGeom>
                <a:solidFill>
                  <a:srgbClr val="9F3FDF"/>
                </a:solidFill>
                <a:ln w="9525" cap="rnd">
                  <a:noFill/>
                  <a:round/>
                  <a:headEnd type="none" w="sm" len="sm"/>
                  <a:tailEnd type="none" w="sm" len="sm"/>
                </a:ln>
              </p:spPr>
              <p:txBody>
                <a:bodyPr/>
                <a:lstStyle/>
                <a:p>
                  <a:endParaRPr lang="en-US"/>
                </a:p>
              </p:txBody>
            </p:sp>
            <p:sp>
              <p:nvSpPr>
                <p:cNvPr id="49563" name="Freeform 116"/>
                <p:cNvSpPr>
                  <a:spLocks/>
                </p:cNvSpPr>
                <p:nvPr/>
              </p:nvSpPr>
              <p:spPr bwMode="auto">
                <a:xfrm>
                  <a:off x="599" y="2307"/>
                  <a:ext cx="73" cy="32"/>
                </a:xfrm>
                <a:custGeom>
                  <a:avLst/>
                  <a:gdLst>
                    <a:gd name="T0" fmla="*/ 72 w 73"/>
                    <a:gd name="T1" fmla="*/ 16 h 32"/>
                    <a:gd name="T2" fmla="*/ 72 w 73"/>
                    <a:gd name="T3" fmla="*/ 31 h 32"/>
                    <a:gd name="T4" fmla="*/ 0 w 73"/>
                    <a:gd name="T5" fmla="*/ 14 h 32"/>
                    <a:gd name="T6" fmla="*/ 0 w 73"/>
                    <a:gd name="T7" fmla="*/ 0 h 32"/>
                    <a:gd name="T8" fmla="*/ 72 w 73"/>
                    <a:gd name="T9" fmla="*/ 16 h 32"/>
                    <a:gd name="T10" fmla="*/ 0 60000 65536"/>
                    <a:gd name="T11" fmla="*/ 0 60000 65536"/>
                    <a:gd name="T12" fmla="*/ 0 60000 65536"/>
                    <a:gd name="T13" fmla="*/ 0 60000 65536"/>
                    <a:gd name="T14" fmla="*/ 0 60000 65536"/>
                    <a:gd name="T15" fmla="*/ 0 w 73"/>
                    <a:gd name="T16" fmla="*/ 0 h 32"/>
                    <a:gd name="T17" fmla="*/ 73 w 73"/>
                    <a:gd name="T18" fmla="*/ 32 h 32"/>
                  </a:gdLst>
                  <a:ahLst/>
                  <a:cxnLst>
                    <a:cxn ang="T10">
                      <a:pos x="T0" y="T1"/>
                    </a:cxn>
                    <a:cxn ang="T11">
                      <a:pos x="T2" y="T3"/>
                    </a:cxn>
                    <a:cxn ang="T12">
                      <a:pos x="T4" y="T5"/>
                    </a:cxn>
                    <a:cxn ang="T13">
                      <a:pos x="T6" y="T7"/>
                    </a:cxn>
                    <a:cxn ang="T14">
                      <a:pos x="T8" y="T9"/>
                    </a:cxn>
                  </a:cxnLst>
                  <a:rect l="T15" t="T16" r="T17" b="T18"/>
                  <a:pathLst>
                    <a:path w="73" h="32">
                      <a:moveTo>
                        <a:pt x="72" y="16"/>
                      </a:moveTo>
                      <a:lnTo>
                        <a:pt x="72" y="31"/>
                      </a:lnTo>
                      <a:lnTo>
                        <a:pt x="0" y="14"/>
                      </a:lnTo>
                      <a:lnTo>
                        <a:pt x="0" y="0"/>
                      </a:lnTo>
                      <a:lnTo>
                        <a:pt x="72" y="16"/>
                      </a:lnTo>
                    </a:path>
                  </a:pathLst>
                </a:custGeom>
                <a:solidFill>
                  <a:srgbClr val="BF5FFF"/>
                </a:solidFill>
                <a:ln w="9525" cap="rnd">
                  <a:noFill/>
                  <a:round/>
                  <a:headEnd type="none" w="sm" len="sm"/>
                  <a:tailEnd type="none" w="sm" len="sm"/>
                </a:ln>
              </p:spPr>
              <p:txBody>
                <a:bodyPr/>
                <a:lstStyle/>
                <a:p>
                  <a:endParaRPr lang="en-US"/>
                </a:p>
              </p:txBody>
            </p:sp>
          </p:grpSp>
        </p:grpSp>
        <p:grpSp>
          <p:nvGrpSpPr>
            <p:cNvPr id="49552" name="Group 123"/>
            <p:cNvGrpSpPr>
              <a:grpSpLocks/>
            </p:cNvGrpSpPr>
            <p:nvPr/>
          </p:nvGrpSpPr>
          <p:grpSpPr bwMode="auto">
            <a:xfrm>
              <a:off x="578" y="2336"/>
              <a:ext cx="91" cy="240"/>
              <a:chOff x="578" y="2336"/>
              <a:chExt cx="91" cy="240"/>
            </a:xfrm>
          </p:grpSpPr>
          <p:sp>
            <p:nvSpPr>
              <p:cNvPr id="49553" name="Freeform 119"/>
              <p:cNvSpPr>
                <a:spLocks/>
              </p:cNvSpPr>
              <p:nvPr/>
            </p:nvSpPr>
            <p:spPr bwMode="auto">
              <a:xfrm>
                <a:off x="578" y="2336"/>
                <a:ext cx="91" cy="240"/>
              </a:xfrm>
              <a:custGeom>
                <a:avLst/>
                <a:gdLst>
                  <a:gd name="T0" fmla="*/ 0 w 91"/>
                  <a:gd name="T1" fmla="*/ 0 h 240"/>
                  <a:gd name="T2" fmla="*/ 90 w 91"/>
                  <a:gd name="T3" fmla="*/ 21 h 240"/>
                  <a:gd name="T4" fmla="*/ 90 w 91"/>
                  <a:gd name="T5" fmla="*/ 239 h 240"/>
                  <a:gd name="T6" fmla="*/ 0 w 91"/>
                  <a:gd name="T7" fmla="*/ 203 h 240"/>
                  <a:gd name="T8" fmla="*/ 0 w 91"/>
                  <a:gd name="T9" fmla="*/ 0 h 240"/>
                  <a:gd name="T10" fmla="*/ 0 60000 65536"/>
                  <a:gd name="T11" fmla="*/ 0 60000 65536"/>
                  <a:gd name="T12" fmla="*/ 0 60000 65536"/>
                  <a:gd name="T13" fmla="*/ 0 60000 65536"/>
                  <a:gd name="T14" fmla="*/ 0 60000 65536"/>
                  <a:gd name="T15" fmla="*/ 0 w 91"/>
                  <a:gd name="T16" fmla="*/ 0 h 240"/>
                  <a:gd name="T17" fmla="*/ 91 w 91"/>
                  <a:gd name="T18" fmla="*/ 240 h 240"/>
                </a:gdLst>
                <a:ahLst/>
                <a:cxnLst>
                  <a:cxn ang="T10">
                    <a:pos x="T0" y="T1"/>
                  </a:cxn>
                  <a:cxn ang="T11">
                    <a:pos x="T2" y="T3"/>
                  </a:cxn>
                  <a:cxn ang="T12">
                    <a:pos x="T4" y="T5"/>
                  </a:cxn>
                  <a:cxn ang="T13">
                    <a:pos x="T6" y="T7"/>
                  </a:cxn>
                  <a:cxn ang="T14">
                    <a:pos x="T8" y="T9"/>
                  </a:cxn>
                </a:cxnLst>
                <a:rect l="T15" t="T16" r="T17" b="T18"/>
                <a:pathLst>
                  <a:path w="91" h="240">
                    <a:moveTo>
                      <a:pt x="0" y="0"/>
                    </a:moveTo>
                    <a:lnTo>
                      <a:pt x="90" y="21"/>
                    </a:lnTo>
                    <a:lnTo>
                      <a:pt x="90" y="239"/>
                    </a:lnTo>
                    <a:lnTo>
                      <a:pt x="0" y="203"/>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554" name="Freeform 120"/>
              <p:cNvSpPr>
                <a:spLocks/>
              </p:cNvSpPr>
              <p:nvPr/>
            </p:nvSpPr>
            <p:spPr bwMode="auto">
              <a:xfrm>
                <a:off x="591" y="2338"/>
                <a:ext cx="11" cy="213"/>
              </a:xfrm>
              <a:custGeom>
                <a:avLst/>
                <a:gdLst>
                  <a:gd name="T0" fmla="*/ 0 w 11"/>
                  <a:gd name="T1" fmla="*/ 0 h 213"/>
                  <a:gd name="T2" fmla="*/ 0 w 11"/>
                  <a:gd name="T3" fmla="*/ 209 h 213"/>
                  <a:gd name="T4" fmla="*/ 10 w 11"/>
                  <a:gd name="T5" fmla="*/ 212 h 213"/>
                  <a:gd name="T6" fmla="*/ 10 w 11"/>
                  <a:gd name="T7" fmla="*/ 2 h 213"/>
                  <a:gd name="T8" fmla="*/ 0 w 11"/>
                  <a:gd name="T9" fmla="*/ 0 h 213"/>
                  <a:gd name="T10" fmla="*/ 0 60000 65536"/>
                  <a:gd name="T11" fmla="*/ 0 60000 65536"/>
                  <a:gd name="T12" fmla="*/ 0 60000 65536"/>
                  <a:gd name="T13" fmla="*/ 0 60000 65536"/>
                  <a:gd name="T14" fmla="*/ 0 60000 65536"/>
                  <a:gd name="T15" fmla="*/ 0 w 11"/>
                  <a:gd name="T16" fmla="*/ 0 h 213"/>
                  <a:gd name="T17" fmla="*/ 11 w 11"/>
                  <a:gd name="T18" fmla="*/ 213 h 213"/>
                </a:gdLst>
                <a:ahLst/>
                <a:cxnLst>
                  <a:cxn ang="T10">
                    <a:pos x="T0" y="T1"/>
                  </a:cxn>
                  <a:cxn ang="T11">
                    <a:pos x="T2" y="T3"/>
                  </a:cxn>
                  <a:cxn ang="T12">
                    <a:pos x="T4" y="T5"/>
                  </a:cxn>
                  <a:cxn ang="T13">
                    <a:pos x="T6" y="T7"/>
                  </a:cxn>
                  <a:cxn ang="T14">
                    <a:pos x="T8" y="T9"/>
                  </a:cxn>
                </a:cxnLst>
                <a:rect l="T15" t="T16" r="T17" b="T18"/>
                <a:pathLst>
                  <a:path w="11" h="213">
                    <a:moveTo>
                      <a:pt x="0" y="0"/>
                    </a:moveTo>
                    <a:lnTo>
                      <a:pt x="0" y="209"/>
                    </a:lnTo>
                    <a:lnTo>
                      <a:pt x="10" y="212"/>
                    </a:lnTo>
                    <a:lnTo>
                      <a:pt x="10" y="2"/>
                    </a:lnTo>
                    <a:lnTo>
                      <a:pt x="0" y="0"/>
                    </a:lnTo>
                  </a:path>
                </a:pathLst>
              </a:custGeom>
              <a:solidFill>
                <a:srgbClr val="BF5FFF"/>
              </a:solidFill>
              <a:ln w="9525" cap="rnd">
                <a:noFill/>
                <a:round/>
                <a:headEnd type="none" w="sm" len="sm"/>
                <a:tailEnd type="none" w="sm" len="sm"/>
              </a:ln>
            </p:spPr>
            <p:txBody>
              <a:bodyPr/>
              <a:lstStyle/>
              <a:p>
                <a:endParaRPr lang="en-US"/>
              </a:p>
            </p:txBody>
          </p:sp>
          <p:sp>
            <p:nvSpPr>
              <p:cNvPr id="49555" name="Freeform 121"/>
              <p:cNvSpPr>
                <a:spLocks/>
              </p:cNvSpPr>
              <p:nvPr/>
            </p:nvSpPr>
            <p:spPr bwMode="auto">
              <a:xfrm>
                <a:off x="616" y="2343"/>
                <a:ext cx="11" cy="217"/>
              </a:xfrm>
              <a:custGeom>
                <a:avLst/>
                <a:gdLst>
                  <a:gd name="T0" fmla="*/ 0 w 11"/>
                  <a:gd name="T1" fmla="*/ 0 h 217"/>
                  <a:gd name="T2" fmla="*/ 0 w 11"/>
                  <a:gd name="T3" fmla="*/ 212 h 217"/>
                  <a:gd name="T4" fmla="*/ 10 w 11"/>
                  <a:gd name="T5" fmla="*/ 216 h 217"/>
                  <a:gd name="T6" fmla="*/ 10 w 11"/>
                  <a:gd name="T7" fmla="*/ 3 h 217"/>
                  <a:gd name="T8" fmla="*/ 0 w 11"/>
                  <a:gd name="T9" fmla="*/ 0 h 217"/>
                  <a:gd name="T10" fmla="*/ 0 60000 65536"/>
                  <a:gd name="T11" fmla="*/ 0 60000 65536"/>
                  <a:gd name="T12" fmla="*/ 0 60000 65536"/>
                  <a:gd name="T13" fmla="*/ 0 60000 65536"/>
                  <a:gd name="T14" fmla="*/ 0 60000 65536"/>
                  <a:gd name="T15" fmla="*/ 0 w 11"/>
                  <a:gd name="T16" fmla="*/ 0 h 217"/>
                  <a:gd name="T17" fmla="*/ 11 w 11"/>
                  <a:gd name="T18" fmla="*/ 217 h 217"/>
                </a:gdLst>
                <a:ahLst/>
                <a:cxnLst>
                  <a:cxn ang="T10">
                    <a:pos x="T0" y="T1"/>
                  </a:cxn>
                  <a:cxn ang="T11">
                    <a:pos x="T2" y="T3"/>
                  </a:cxn>
                  <a:cxn ang="T12">
                    <a:pos x="T4" y="T5"/>
                  </a:cxn>
                  <a:cxn ang="T13">
                    <a:pos x="T6" y="T7"/>
                  </a:cxn>
                  <a:cxn ang="T14">
                    <a:pos x="T8" y="T9"/>
                  </a:cxn>
                </a:cxnLst>
                <a:rect l="T15" t="T16" r="T17" b="T18"/>
                <a:pathLst>
                  <a:path w="11" h="217">
                    <a:moveTo>
                      <a:pt x="0" y="0"/>
                    </a:moveTo>
                    <a:lnTo>
                      <a:pt x="0" y="212"/>
                    </a:lnTo>
                    <a:lnTo>
                      <a:pt x="10" y="216"/>
                    </a:lnTo>
                    <a:lnTo>
                      <a:pt x="10" y="3"/>
                    </a:lnTo>
                    <a:lnTo>
                      <a:pt x="0" y="0"/>
                    </a:lnTo>
                  </a:path>
                </a:pathLst>
              </a:custGeom>
              <a:solidFill>
                <a:srgbClr val="BF5FFF"/>
              </a:solidFill>
              <a:ln w="9525" cap="rnd">
                <a:noFill/>
                <a:round/>
                <a:headEnd type="none" w="sm" len="sm"/>
                <a:tailEnd type="none" w="sm" len="sm"/>
              </a:ln>
            </p:spPr>
            <p:txBody>
              <a:bodyPr/>
              <a:lstStyle/>
              <a:p>
                <a:endParaRPr lang="en-US"/>
              </a:p>
            </p:txBody>
          </p:sp>
          <p:sp>
            <p:nvSpPr>
              <p:cNvPr id="49556" name="Freeform 122"/>
              <p:cNvSpPr>
                <a:spLocks/>
              </p:cNvSpPr>
              <p:nvPr/>
            </p:nvSpPr>
            <p:spPr bwMode="auto">
              <a:xfrm>
                <a:off x="642" y="2351"/>
                <a:ext cx="11" cy="218"/>
              </a:xfrm>
              <a:custGeom>
                <a:avLst/>
                <a:gdLst>
                  <a:gd name="T0" fmla="*/ 0 w 11"/>
                  <a:gd name="T1" fmla="*/ 0 h 218"/>
                  <a:gd name="T2" fmla="*/ 0 w 11"/>
                  <a:gd name="T3" fmla="*/ 212 h 218"/>
                  <a:gd name="T4" fmla="*/ 10 w 11"/>
                  <a:gd name="T5" fmla="*/ 217 h 218"/>
                  <a:gd name="T6" fmla="*/ 9 w 11"/>
                  <a:gd name="T7" fmla="*/ 2 h 218"/>
                  <a:gd name="T8" fmla="*/ 0 w 11"/>
                  <a:gd name="T9" fmla="*/ 0 h 218"/>
                  <a:gd name="T10" fmla="*/ 0 60000 65536"/>
                  <a:gd name="T11" fmla="*/ 0 60000 65536"/>
                  <a:gd name="T12" fmla="*/ 0 60000 65536"/>
                  <a:gd name="T13" fmla="*/ 0 60000 65536"/>
                  <a:gd name="T14" fmla="*/ 0 60000 65536"/>
                  <a:gd name="T15" fmla="*/ 0 w 11"/>
                  <a:gd name="T16" fmla="*/ 0 h 218"/>
                  <a:gd name="T17" fmla="*/ 11 w 11"/>
                  <a:gd name="T18" fmla="*/ 218 h 218"/>
                </a:gdLst>
                <a:ahLst/>
                <a:cxnLst>
                  <a:cxn ang="T10">
                    <a:pos x="T0" y="T1"/>
                  </a:cxn>
                  <a:cxn ang="T11">
                    <a:pos x="T2" y="T3"/>
                  </a:cxn>
                  <a:cxn ang="T12">
                    <a:pos x="T4" y="T5"/>
                  </a:cxn>
                  <a:cxn ang="T13">
                    <a:pos x="T6" y="T7"/>
                  </a:cxn>
                  <a:cxn ang="T14">
                    <a:pos x="T8" y="T9"/>
                  </a:cxn>
                </a:cxnLst>
                <a:rect l="T15" t="T16" r="T17" b="T18"/>
                <a:pathLst>
                  <a:path w="11" h="218">
                    <a:moveTo>
                      <a:pt x="0" y="0"/>
                    </a:moveTo>
                    <a:lnTo>
                      <a:pt x="0" y="212"/>
                    </a:lnTo>
                    <a:lnTo>
                      <a:pt x="10" y="217"/>
                    </a:lnTo>
                    <a:lnTo>
                      <a:pt x="9" y="2"/>
                    </a:lnTo>
                    <a:lnTo>
                      <a:pt x="0" y="0"/>
                    </a:lnTo>
                  </a:path>
                </a:pathLst>
              </a:custGeom>
              <a:solidFill>
                <a:srgbClr val="BF5FFF"/>
              </a:solidFill>
              <a:ln w="9525" cap="rnd">
                <a:noFill/>
                <a:round/>
                <a:headEnd type="none" w="sm" len="sm"/>
                <a:tailEnd type="none" w="sm" len="sm"/>
              </a:ln>
            </p:spPr>
            <p:txBody>
              <a:bodyPr/>
              <a:lstStyle/>
              <a:p>
                <a:endParaRPr lang="en-US"/>
              </a:p>
            </p:txBody>
          </p:sp>
        </p:grpSp>
      </p:grpSp>
      <p:grpSp>
        <p:nvGrpSpPr>
          <p:cNvPr id="49160" name="Group 146"/>
          <p:cNvGrpSpPr>
            <a:grpSpLocks/>
          </p:cNvGrpSpPr>
          <p:nvPr/>
        </p:nvGrpSpPr>
        <p:grpSpPr bwMode="auto">
          <a:xfrm>
            <a:off x="1138238" y="3608388"/>
            <a:ext cx="307975" cy="609600"/>
            <a:chOff x="717" y="2273"/>
            <a:chExt cx="193" cy="384"/>
          </a:xfrm>
        </p:grpSpPr>
        <p:grpSp>
          <p:nvGrpSpPr>
            <p:cNvPr id="49530" name="Group 136"/>
            <p:cNvGrpSpPr>
              <a:grpSpLocks/>
            </p:cNvGrpSpPr>
            <p:nvPr/>
          </p:nvGrpSpPr>
          <p:grpSpPr bwMode="auto">
            <a:xfrm>
              <a:off x="717" y="2273"/>
              <a:ext cx="193" cy="384"/>
              <a:chOff x="717" y="2273"/>
              <a:chExt cx="193" cy="384"/>
            </a:xfrm>
          </p:grpSpPr>
          <p:grpSp>
            <p:nvGrpSpPr>
              <p:cNvPr id="49540" name="Group 127"/>
              <p:cNvGrpSpPr>
                <a:grpSpLocks/>
              </p:cNvGrpSpPr>
              <p:nvPr/>
            </p:nvGrpSpPr>
            <p:grpSpPr bwMode="auto">
              <a:xfrm>
                <a:off x="739" y="2562"/>
                <a:ext cx="150" cy="95"/>
                <a:chOff x="739" y="2562"/>
                <a:chExt cx="150" cy="95"/>
              </a:xfrm>
            </p:grpSpPr>
            <p:sp>
              <p:nvSpPr>
                <p:cNvPr id="49549" name="Freeform 125"/>
                <p:cNvSpPr>
                  <a:spLocks/>
                </p:cNvSpPr>
                <p:nvPr/>
              </p:nvSpPr>
              <p:spPr bwMode="auto">
                <a:xfrm>
                  <a:off x="739" y="2598"/>
                  <a:ext cx="96" cy="59"/>
                </a:xfrm>
                <a:custGeom>
                  <a:avLst/>
                  <a:gdLst>
                    <a:gd name="T0" fmla="*/ 0 w 96"/>
                    <a:gd name="T1" fmla="*/ 0 h 59"/>
                    <a:gd name="T2" fmla="*/ 0 w 96"/>
                    <a:gd name="T3" fmla="*/ 18 h 59"/>
                    <a:gd name="T4" fmla="*/ 95 w 96"/>
                    <a:gd name="T5" fmla="*/ 58 h 59"/>
                    <a:gd name="T6" fmla="*/ 95 w 96"/>
                    <a:gd name="T7" fmla="*/ 40 h 59"/>
                    <a:gd name="T8" fmla="*/ 0 w 96"/>
                    <a:gd name="T9" fmla="*/ 0 h 59"/>
                    <a:gd name="T10" fmla="*/ 0 60000 65536"/>
                    <a:gd name="T11" fmla="*/ 0 60000 65536"/>
                    <a:gd name="T12" fmla="*/ 0 60000 65536"/>
                    <a:gd name="T13" fmla="*/ 0 60000 65536"/>
                    <a:gd name="T14" fmla="*/ 0 60000 65536"/>
                    <a:gd name="T15" fmla="*/ 0 w 96"/>
                    <a:gd name="T16" fmla="*/ 0 h 59"/>
                    <a:gd name="T17" fmla="*/ 96 w 96"/>
                    <a:gd name="T18" fmla="*/ 59 h 59"/>
                  </a:gdLst>
                  <a:ahLst/>
                  <a:cxnLst>
                    <a:cxn ang="T10">
                      <a:pos x="T0" y="T1"/>
                    </a:cxn>
                    <a:cxn ang="T11">
                      <a:pos x="T2" y="T3"/>
                    </a:cxn>
                    <a:cxn ang="T12">
                      <a:pos x="T4" y="T5"/>
                    </a:cxn>
                    <a:cxn ang="T13">
                      <a:pos x="T6" y="T7"/>
                    </a:cxn>
                    <a:cxn ang="T14">
                      <a:pos x="T8" y="T9"/>
                    </a:cxn>
                  </a:cxnLst>
                  <a:rect l="T15" t="T16" r="T17" b="T18"/>
                  <a:pathLst>
                    <a:path w="96" h="59">
                      <a:moveTo>
                        <a:pt x="0" y="0"/>
                      </a:moveTo>
                      <a:lnTo>
                        <a:pt x="0" y="18"/>
                      </a:lnTo>
                      <a:lnTo>
                        <a:pt x="95" y="58"/>
                      </a:lnTo>
                      <a:lnTo>
                        <a:pt x="95" y="40"/>
                      </a:lnTo>
                      <a:lnTo>
                        <a:pt x="0" y="0"/>
                      </a:lnTo>
                    </a:path>
                  </a:pathLst>
                </a:custGeom>
                <a:solidFill>
                  <a:srgbClr val="001F9F"/>
                </a:solidFill>
                <a:ln w="9525" cap="rnd">
                  <a:noFill/>
                  <a:round/>
                  <a:headEnd type="none" w="sm" len="sm"/>
                  <a:tailEnd type="none" w="sm" len="sm"/>
                </a:ln>
              </p:spPr>
              <p:txBody>
                <a:bodyPr/>
                <a:lstStyle/>
                <a:p>
                  <a:endParaRPr lang="en-US"/>
                </a:p>
              </p:txBody>
            </p:sp>
            <p:sp>
              <p:nvSpPr>
                <p:cNvPr id="49550" name="Freeform 126"/>
                <p:cNvSpPr>
                  <a:spLocks/>
                </p:cNvSpPr>
                <p:nvPr/>
              </p:nvSpPr>
              <p:spPr bwMode="auto">
                <a:xfrm>
                  <a:off x="834" y="2562"/>
                  <a:ext cx="55" cy="95"/>
                </a:xfrm>
                <a:custGeom>
                  <a:avLst/>
                  <a:gdLst>
                    <a:gd name="T0" fmla="*/ 0 w 55"/>
                    <a:gd name="T1" fmla="*/ 76 h 95"/>
                    <a:gd name="T2" fmla="*/ 0 w 55"/>
                    <a:gd name="T3" fmla="*/ 94 h 95"/>
                    <a:gd name="T4" fmla="*/ 54 w 55"/>
                    <a:gd name="T5" fmla="*/ 15 h 95"/>
                    <a:gd name="T6" fmla="*/ 54 w 55"/>
                    <a:gd name="T7" fmla="*/ 0 h 95"/>
                    <a:gd name="T8" fmla="*/ 0 w 55"/>
                    <a:gd name="T9" fmla="*/ 76 h 95"/>
                    <a:gd name="T10" fmla="*/ 0 60000 65536"/>
                    <a:gd name="T11" fmla="*/ 0 60000 65536"/>
                    <a:gd name="T12" fmla="*/ 0 60000 65536"/>
                    <a:gd name="T13" fmla="*/ 0 60000 65536"/>
                    <a:gd name="T14" fmla="*/ 0 60000 65536"/>
                    <a:gd name="T15" fmla="*/ 0 w 55"/>
                    <a:gd name="T16" fmla="*/ 0 h 95"/>
                    <a:gd name="T17" fmla="*/ 55 w 55"/>
                    <a:gd name="T18" fmla="*/ 95 h 95"/>
                  </a:gdLst>
                  <a:ahLst/>
                  <a:cxnLst>
                    <a:cxn ang="T10">
                      <a:pos x="T0" y="T1"/>
                    </a:cxn>
                    <a:cxn ang="T11">
                      <a:pos x="T2" y="T3"/>
                    </a:cxn>
                    <a:cxn ang="T12">
                      <a:pos x="T4" y="T5"/>
                    </a:cxn>
                    <a:cxn ang="T13">
                      <a:pos x="T6" y="T7"/>
                    </a:cxn>
                    <a:cxn ang="T14">
                      <a:pos x="T8" y="T9"/>
                    </a:cxn>
                  </a:cxnLst>
                  <a:rect l="T15" t="T16" r="T17" b="T18"/>
                  <a:pathLst>
                    <a:path w="55" h="95">
                      <a:moveTo>
                        <a:pt x="0" y="76"/>
                      </a:moveTo>
                      <a:lnTo>
                        <a:pt x="0" y="94"/>
                      </a:lnTo>
                      <a:lnTo>
                        <a:pt x="54" y="15"/>
                      </a:lnTo>
                      <a:lnTo>
                        <a:pt x="54" y="0"/>
                      </a:lnTo>
                      <a:lnTo>
                        <a:pt x="0" y="76"/>
                      </a:lnTo>
                    </a:path>
                  </a:pathLst>
                </a:custGeom>
                <a:solidFill>
                  <a:srgbClr val="001F5F"/>
                </a:solidFill>
                <a:ln w="9525" cap="rnd">
                  <a:noFill/>
                  <a:round/>
                  <a:headEnd type="none" w="sm" len="sm"/>
                  <a:tailEnd type="none" w="sm" len="sm"/>
                </a:ln>
              </p:spPr>
              <p:txBody>
                <a:bodyPr/>
                <a:lstStyle/>
                <a:p>
                  <a:endParaRPr lang="en-US"/>
                </a:p>
              </p:txBody>
            </p:sp>
          </p:grpSp>
          <p:sp>
            <p:nvSpPr>
              <p:cNvPr id="49541" name="Freeform 128"/>
              <p:cNvSpPr>
                <a:spLocks/>
              </p:cNvSpPr>
              <p:nvPr/>
            </p:nvSpPr>
            <p:spPr bwMode="auto">
              <a:xfrm>
                <a:off x="717" y="2499"/>
                <a:ext cx="193" cy="146"/>
              </a:xfrm>
              <a:custGeom>
                <a:avLst/>
                <a:gdLst>
                  <a:gd name="T0" fmla="*/ 0 w 193"/>
                  <a:gd name="T1" fmla="*/ 91 h 146"/>
                  <a:gd name="T2" fmla="*/ 128 w 193"/>
                  <a:gd name="T3" fmla="*/ 145 h 146"/>
                  <a:gd name="T4" fmla="*/ 192 w 193"/>
                  <a:gd name="T5" fmla="*/ 49 h 146"/>
                  <a:gd name="T6" fmla="*/ 70 w 193"/>
                  <a:gd name="T7" fmla="*/ 0 h 146"/>
                  <a:gd name="T8" fmla="*/ 0 w 193"/>
                  <a:gd name="T9" fmla="*/ 91 h 146"/>
                  <a:gd name="T10" fmla="*/ 0 60000 65536"/>
                  <a:gd name="T11" fmla="*/ 0 60000 65536"/>
                  <a:gd name="T12" fmla="*/ 0 60000 65536"/>
                  <a:gd name="T13" fmla="*/ 0 60000 65536"/>
                  <a:gd name="T14" fmla="*/ 0 60000 65536"/>
                  <a:gd name="T15" fmla="*/ 0 w 193"/>
                  <a:gd name="T16" fmla="*/ 0 h 146"/>
                  <a:gd name="T17" fmla="*/ 193 w 193"/>
                  <a:gd name="T18" fmla="*/ 146 h 146"/>
                </a:gdLst>
                <a:ahLst/>
                <a:cxnLst>
                  <a:cxn ang="T10">
                    <a:pos x="T0" y="T1"/>
                  </a:cxn>
                  <a:cxn ang="T11">
                    <a:pos x="T2" y="T3"/>
                  </a:cxn>
                  <a:cxn ang="T12">
                    <a:pos x="T4" y="T5"/>
                  </a:cxn>
                  <a:cxn ang="T13">
                    <a:pos x="T6" y="T7"/>
                  </a:cxn>
                  <a:cxn ang="T14">
                    <a:pos x="T8" y="T9"/>
                  </a:cxn>
                </a:cxnLst>
                <a:rect l="T15" t="T16" r="T17" b="T18"/>
                <a:pathLst>
                  <a:path w="193" h="146">
                    <a:moveTo>
                      <a:pt x="0" y="91"/>
                    </a:moveTo>
                    <a:lnTo>
                      <a:pt x="128" y="145"/>
                    </a:lnTo>
                    <a:lnTo>
                      <a:pt x="192" y="49"/>
                    </a:lnTo>
                    <a:lnTo>
                      <a:pt x="70" y="0"/>
                    </a:lnTo>
                    <a:lnTo>
                      <a:pt x="0" y="91"/>
                    </a:lnTo>
                  </a:path>
                </a:pathLst>
              </a:custGeom>
              <a:solidFill>
                <a:srgbClr val="5F7FFF"/>
              </a:solidFill>
              <a:ln w="9525" cap="rnd">
                <a:noFill/>
                <a:round/>
                <a:headEnd type="none" w="sm" len="sm"/>
                <a:tailEnd type="none" w="sm" len="sm"/>
              </a:ln>
            </p:spPr>
            <p:txBody>
              <a:bodyPr/>
              <a:lstStyle/>
              <a:p>
                <a:endParaRPr lang="en-US"/>
              </a:p>
            </p:txBody>
          </p:sp>
          <p:sp>
            <p:nvSpPr>
              <p:cNvPr id="49542" name="Freeform 129"/>
              <p:cNvSpPr>
                <a:spLocks/>
              </p:cNvSpPr>
              <p:nvPr/>
            </p:nvSpPr>
            <p:spPr bwMode="auto">
              <a:xfrm>
                <a:off x="734" y="2409"/>
                <a:ext cx="153" cy="83"/>
              </a:xfrm>
              <a:custGeom>
                <a:avLst/>
                <a:gdLst>
                  <a:gd name="T0" fmla="*/ 100 w 153"/>
                  <a:gd name="T1" fmla="*/ 82 h 83"/>
                  <a:gd name="T2" fmla="*/ 152 w 153"/>
                  <a:gd name="T3" fmla="*/ 29 h 83"/>
                  <a:gd name="T4" fmla="*/ 57 w 153"/>
                  <a:gd name="T5" fmla="*/ 0 h 83"/>
                  <a:gd name="T6" fmla="*/ 0 w 153"/>
                  <a:gd name="T7" fmla="*/ 52 h 83"/>
                  <a:gd name="T8" fmla="*/ 100 w 153"/>
                  <a:gd name="T9" fmla="*/ 82 h 83"/>
                  <a:gd name="T10" fmla="*/ 0 60000 65536"/>
                  <a:gd name="T11" fmla="*/ 0 60000 65536"/>
                  <a:gd name="T12" fmla="*/ 0 60000 65536"/>
                  <a:gd name="T13" fmla="*/ 0 60000 65536"/>
                  <a:gd name="T14" fmla="*/ 0 60000 65536"/>
                  <a:gd name="T15" fmla="*/ 0 w 153"/>
                  <a:gd name="T16" fmla="*/ 0 h 83"/>
                  <a:gd name="T17" fmla="*/ 153 w 153"/>
                  <a:gd name="T18" fmla="*/ 83 h 83"/>
                </a:gdLst>
                <a:ahLst/>
                <a:cxnLst>
                  <a:cxn ang="T10">
                    <a:pos x="T0" y="T1"/>
                  </a:cxn>
                  <a:cxn ang="T11">
                    <a:pos x="T2" y="T3"/>
                  </a:cxn>
                  <a:cxn ang="T12">
                    <a:pos x="T4" y="T5"/>
                  </a:cxn>
                  <a:cxn ang="T13">
                    <a:pos x="T6" y="T7"/>
                  </a:cxn>
                  <a:cxn ang="T14">
                    <a:pos x="T8" y="T9"/>
                  </a:cxn>
                </a:cxnLst>
                <a:rect l="T15" t="T16" r="T17" b="T18"/>
                <a:pathLst>
                  <a:path w="153" h="83">
                    <a:moveTo>
                      <a:pt x="100" y="82"/>
                    </a:moveTo>
                    <a:lnTo>
                      <a:pt x="152" y="29"/>
                    </a:lnTo>
                    <a:lnTo>
                      <a:pt x="57" y="0"/>
                    </a:lnTo>
                    <a:lnTo>
                      <a:pt x="0" y="52"/>
                    </a:lnTo>
                    <a:lnTo>
                      <a:pt x="100" y="82"/>
                    </a:lnTo>
                  </a:path>
                </a:pathLst>
              </a:custGeom>
              <a:solidFill>
                <a:srgbClr val="9FBFFF"/>
              </a:solidFill>
              <a:ln w="9525" cap="rnd">
                <a:noFill/>
                <a:round/>
                <a:headEnd type="none" w="sm" len="sm"/>
                <a:tailEnd type="none" w="sm" len="sm"/>
              </a:ln>
            </p:spPr>
            <p:txBody>
              <a:bodyPr/>
              <a:lstStyle/>
              <a:p>
                <a:endParaRPr lang="en-US"/>
              </a:p>
            </p:txBody>
          </p:sp>
          <p:sp>
            <p:nvSpPr>
              <p:cNvPr id="49543" name="Freeform 130"/>
              <p:cNvSpPr>
                <a:spLocks/>
              </p:cNvSpPr>
              <p:nvPr/>
            </p:nvSpPr>
            <p:spPr bwMode="auto">
              <a:xfrm>
                <a:off x="810" y="2274"/>
                <a:ext cx="54" cy="97"/>
              </a:xfrm>
              <a:custGeom>
                <a:avLst/>
                <a:gdLst>
                  <a:gd name="T0" fmla="*/ 0 w 54"/>
                  <a:gd name="T1" fmla="*/ 0 h 97"/>
                  <a:gd name="T2" fmla="*/ 13 w 54"/>
                  <a:gd name="T3" fmla="*/ 96 h 97"/>
                  <a:gd name="T4" fmla="*/ 53 w 54"/>
                  <a:gd name="T5" fmla="*/ 64 h 97"/>
                  <a:gd name="T6" fmla="*/ 0 w 54"/>
                  <a:gd name="T7" fmla="*/ 0 h 97"/>
                  <a:gd name="T8" fmla="*/ 0 60000 65536"/>
                  <a:gd name="T9" fmla="*/ 0 60000 65536"/>
                  <a:gd name="T10" fmla="*/ 0 60000 65536"/>
                  <a:gd name="T11" fmla="*/ 0 60000 65536"/>
                  <a:gd name="T12" fmla="*/ 0 w 54"/>
                  <a:gd name="T13" fmla="*/ 0 h 97"/>
                  <a:gd name="T14" fmla="*/ 54 w 54"/>
                  <a:gd name="T15" fmla="*/ 97 h 97"/>
                </a:gdLst>
                <a:ahLst/>
                <a:cxnLst>
                  <a:cxn ang="T8">
                    <a:pos x="T0" y="T1"/>
                  </a:cxn>
                  <a:cxn ang="T9">
                    <a:pos x="T2" y="T3"/>
                  </a:cxn>
                  <a:cxn ang="T10">
                    <a:pos x="T4" y="T5"/>
                  </a:cxn>
                  <a:cxn ang="T11">
                    <a:pos x="T6" y="T7"/>
                  </a:cxn>
                </a:cxnLst>
                <a:rect l="T12" t="T13" r="T14" b="T15"/>
                <a:pathLst>
                  <a:path w="54" h="97">
                    <a:moveTo>
                      <a:pt x="0" y="0"/>
                    </a:moveTo>
                    <a:lnTo>
                      <a:pt x="13" y="96"/>
                    </a:lnTo>
                    <a:lnTo>
                      <a:pt x="53" y="64"/>
                    </a:lnTo>
                    <a:lnTo>
                      <a:pt x="0" y="0"/>
                    </a:lnTo>
                  </a:path>
                </a:pathLst>
              </a:custGeom>
              <a:solidFill>
                <a:srgbClr val="5F7FFF"/>
              </a:solidFill>
              <a:ln w="9525" cap="rnd">
                <a:noFill/>
                <a:round/>
                <a:headEnd type="none" w="sm" len="sm"/>
                <a:tailEnd type="none" w="sm" len="sm"/>
              </a:ln>
            </p:spPr>
            <p:txBody>
              <a:bodyPr/>
              <a:lstStyle/>
              <a:p>
                <a:endParaRPr lang="en-US"/>
              </a:p>
            </p:txBody>
          </p:sp>
          <p:sp>
            <p:nvSpPr>
              <p:cNvPr id="49544" name="Freeform 131"/>
              <p:cNvSpPr>
                <a:spLocks/>
              </p:cNvSpPr>
              <p:nvPr/>
            </p:nvSpPr>
            <p:spPr bwMode="auto">
              <a:xfrm>
                <a:off x="765" y="2273"/>
                <a:ext cx="59" cy="98"/>
              </a:xfrm>
              <a:custGeom>
                <a:avLst/>
                <a:gdLst>
                  <a:gd name="T0" fmla="*/ 46 w 59"/>
                  <a:gd name="T1" fmla="*/ 0 h 98"/>
                  <a:gd name="T2" fmla="*/ 58 w 59"/>
                  <a:gd name="T3" fmla="*/ 97 h 98"/>
                  <a:gd name="T4" fmla="*/ 0 w 59"/>
                  <a:gd name="T5" fmla="*/ 87 h 98"/>
                  <a:gd name="T6" fmla="*/ 46 w 59"/>
                  <a:gd name="T7" fmla="*/ 0 h 98"/>
                  <a:gd name="T8" fmla="*/ 0 60000 65536"/>
                  <a:gd name="T9" fmla="*/ 0 60000 65536"/>
                  <a:gd name="T10" fmla="*/ 0 60000 65536"/>
                  <a:gd name="T11" fmla="*/ 0 60000 65536"/>
                  <a:gd name="T12" fmla="*/ 0 w 59"/>
                  <a:gd name="T13" fmla="*/ 0 h 98"/>
                  <a:gd name="T14" fmla="*/ 59 w 59"/>
                  <a:gd name="T15" fmla="*/ 98 h 98"/>
                </a:gdLst>
                <a:ahLst/>
                <a:cxnLst>
                  <a:cxn ang="T8">
                    <a:pos x="T0" y="T1"/>
                  </a:cxn>
                  <a:cxn ang="T9">
                    <a:pos x="T2" y="T3"/>
                  </a:cxn>
                  <a:cxn ang="T10">
                    <a:pos x="T4" y="T5"/>
                  </a:cxn>
                  <a:cxn ang="T11">
                    <a:pos x="T6" y="T7"/>
                  </a:cxn>
                </a:cxnLst>
                <a:rect l="T12" t="T13" r="T14" b="T15"/>
                <a:pathLst>
                  <a:path w="59" h="98">
                    <a:moveTo>
                      <a:pt x="46" y="0"/>
                    </a:moveTo>
                    <a:lnTo>
                      <a:pt x="58" y="97"/>
                    </a:lnTo>
                    <a:lnTo>
                      <a:pt x="0" y="87"/>
                    </a:lnTo>
                    <a:lnTo>
                      <a:pt x="46" y="0"/>
                    </a:lnTo>
                  </a:path>
                </a:pathLst>
              </a:custGeom>
              <a:solidFill>
                <a:srgbClr val="9FBFFF"/>
              </a:solidFill>
              <a:ln w="9525" cap="rnd">
                <a:noFill/>
                <a:round/>
                <a:headEnd type="none" w="sm" len="sm"/>
                <a:tailEnd type="none" w="sm" len="sm"/>
              </a:ln>
            </p:spPr>
            <p:txBody>
              <a:bodyPr/>
              <a:lstStyle/>
              <a:p>
                <a:endParaRPr lang="en-US"/>
              </a:p>
            </p:txBody>
          </p:sp>
          <p:sp>
            <p:nvSpPr>
              <p:cNvPr id="49545" name="Freeform 132"/>
              <p:cNvSpPr>
                <a:spLocks/>
              </p:cNvSpPr>
              <p:nvPr/>
            </p:nvSpPr>
            <p:spPr bwMode="auto">
              <a:xfrm>
                <a:off x="765" y="2360"/>
                <a:ext cx="59" cy="119"/>
              </a:xfrm>
              <a:custGeom>
                <a:avLst/>
                <a:gdLst>
                  <a:gd name="T0" fmla="*/ 0 w 59"/>
                  <a:gd name="T1" fmla="*/ 0 h 119"/>
                  <a:gd name="T2" fmla="*/ 58 w 59"/>
                  <a:gd name="T3" fmla="*/ 10 h 119"/>
                  <a:gd name="T4" fmla="*/ 58 w 59"/>
                  <a:gd name="T5" fmla="*/ 118 h 119"/>
                  <a:gd name="T6" fmla="*/ 0 w 59"/>
                  <a:gd name="T7" fmla="*/ 100 h 119"/>
                  <a:gd name="T8" fmla="*/ 0 w 59"/>
                  <a:gd name="T9" fmla="*/ 0 h 119"/>
                  <a:gd name="T10" fmla="*/ 0 60000 65536"/>
                  <a:gd name="T11" fmla="*/ 0 60000 65536"/>
                  <a:gd name="T12" fmla="*/ 0 60000 65536"/>
                  <a:gd name="T13" fmla="*/ 0 60000 65536"/>
                  <a:gd name="T14" fmla="*/ 0 60000 65536"/>
                  <a:gd name="T15" fmla="*/ 0 w 59"/>
                  <a:gd name="T16" fmla="*/ 0 h 119"/>
                  <a:gd name="T17" fmla="*/ 59 w 59"/>
                  <a:gd name="T18" fmla="*/ 119 h 119"/>
                </a:gdLst>
                <a:ahLst/>
                <a:cxnLst>
                  <a:cxn ang="T10">
                    <a:pos x="T0" y="T1"/>
                  </a:cxn>
                  <a:cxn ang="T11">
                    <a:pos x="T2" y="T3"/>
                  </a:cxn>
                  <a:cxn ang="T12">
                    <a:pos x="T4" y="T5"/>
                  </a:cxn>
                  <a:cxn ang="T13">
                    <a:pos x="T6" y="T7"/>
                  </a:cxn>
                  <a:cxn ang="T14">
                    <a:pos x="T8" y="T9"/>
                  </a:cxn>
                </a:cxnLst>
                <a:rect l="T15" t="T16" r="T17" b="T18"/>
                <a:pathLst>
                  <a:path w="59" h="119">
                    <a:moveTo>
                      <a:pt x="0" y="0"/>
                    </a:moveTo>
                    <a:lnTo>
                      <a:pt x="58" y="10"/>
                    </a:lnTo>
                    <a:lnTo>
                      <a:pt x="58" y="118"/>
                    </a:lnTo>
                    <a:lnTo>
                      <a:pt x="0" y="100"/>
                    </a:lnTo>
                    <a:lnTo>
                      <a:pt x="0" y="0"/>
                    </a:lnTo>
                  </a:path>
                </a:pathLst>
              </a:custGeom>
              <a:solidFill>
                <a:srgbClr val="5F7FFF"/>
              </a:solidFill>
              <a:ln w="9525" cap="rnd">
                <a:noFill/>
                <a:round/>
                <a:headEnd type="none" w="sm" len="sm"/>
                <a:tailEnd type="none" w="sm" len="sm"/>
              </a:ln>
            </p:spPr>
            <p:txBody>
              <a:bodyPr/>
              <a:lstStyle/>
              <a:p>
                <a:endParaRPr lang="en-US"/>
              </a:p>
            </p:txBody>
          </p:sp>
          <p:sp>
            <p:nvSpPr>
              <p:cNvPr id="49546" name="Freeform 133"/>
              <p:cNvSpPr>
                <a:spLocks/>
              </p:cNvSpPr>
              <p:nvPr/>
            </p:nvSpPr>
            <p:spPr bwMode="auto">
              <a:xfrm>
                <a:off x="823" y="2338"/>
                <a:ext cx="41" cy="141"/>
              </a:xfrm>
              <a:custGeom>
                <a:avLst/>
                <a:gdLst>
                  <a:gd name="T0" fmla="*/ 0 w 41"/>
                  <a:gd name="T1" fmla="*/ 32 h 141"/>
                  <a:gd name="T2" fmla="*/ 40 w 41"/>
                  <a:gd name="T3" fmla="*/ 0 h 141"/>
                  <a:gd name="T4" fmla="*/ 40 w 41"/>
                  <a:gd name="T5" fmla="*/ 100 h 141"/>
                  <a:gd name="T6" fmla="*/ 0 w 41"/>
                  <a:gd name="T7" fmla="*/ 140 h 141"/>
                  <a:gd name="T8" fmla="*/ 0 w 41"/>
                  <a:gd name="T9" fmla="*/ 32 h 141"/>
                  <a:gd name="T10" fmla="*/ 0 60000 65536"/>
                  <a:gd name="T11" fmla="*/ 0 60000 65536"/>
                  <a:gd name="T12" fmla="*/ 0 60000 65536"/>
                  <a:gd name="T13" fmla="*/ 0 60000 65536"/>
                  <a:gd name="T14" fmla="*/ 0 60000 65536"/>
                  <a:gd name="T15" fmla="*/ 0 w 41"/>
                  <a:gd name="T16" fmla="*/ 0 h 141"/>
                  <a:gd name="T17" fmla="*/ 41 w 41"/>
                  <a:gd name="T18" fmla="*/ 141 h 141"/>
                </a:gdLst>
                <a:ahLst/>
                <a:cxnLst>
                  <a:cxn ang="T10">
                    <a:pos x="T0" y="T1"/>
                  </a:cxn>
                  <a:cxn ang="T11">
                    <a:pos x="T2" y="T3"/>
                  </a:cxn>
                  <a:cxn ang="T12">
                    <a:pos x="T4" y="T5"/>
                  </a:cxn>
                  <a:cxn ang="T13">
                    <a:pos x="T6" y="T7"/>
                  </a:cxn>
                  <a:cxn ang="T14">
                    <a:pos x="T8" y="T9"/>
                  </a:cxn>
                </a:cxnLst>
                <a:rect l="T15" t="T16" r="T17" b="T18"/>
                <a:pathLst>
                  <a:path w="41" h="141">
                    <a:moveTo>
                      <a:pt x="0" y="32"/>
                    </a:moveTo>
                    <a:lnTo>
                      <a:pt x="40" y="0"/>
                    </a:lnTo>
                    <a:lnTo>
                      <a:pt x="40" y="100"/>
                    </a:lnTo>
                    <a:lnTo>
                      <a:pt x="0" y="140"/>
                    </a:lnTo>
                    <a:lnTo>
                      <a:pt x="0" y="32"/>
                    </a:lnTo>
                  </a:path>
                </a:pathLst>
              </a:custGeom>
              <a:solidFill>
                <a:srgbClr val="3F7FFF"/>
              </a:solidFill>
              <a:ln w="9525" cap="rnd">
                <a:noFill/>
                <a:round/>
                <a:headEnd type="none" w="sm" len="sm"/>
                <a:tailEnd type="none" w="sm" len="sm"/>
              </a:ln>
            </p:spPr>
            <p:txBody>
              <a:bodyPr/>
              <a:lstStyle/>
              <a:p>
                <a:endParaRPr lang="en-US"/>
              </a:p>
            </p:txBody>
          </p:sp>
          <p:sp>
            <p:nvSpPr>
              <p:cNvPr id="49547" name="Freeform 134"/>
              <p:cNvSpPr>
                <a:spLocks/>
              </p:cNvSpPr>
              <p:nvPr/>
            </p:nvSpPr>
            <p:spPr bwMode="auto">
              <a:xfrm>
                <a:off x="734" y="2461"/>
                <a:ext cx="100" cy="159"/>
              </a:xfrm>
              <a:custGeom>
                <a:avLst/>
                <a:gdLst>
                  <a:gd name="T0" fmla="*/ 0 w 100"/>
                  <a:gd name="T1" fmla="*/ 0 h 159"/>
                  <a:gd name="T2" fmla="*/ 99 w 100"/>
                  <a:gd name="T3" fmla="*/ 30 h 159"/>
                  <a:gd name="T4" fmla="*/ 99 w 100"/>
                  <a:gd name="T5" fmla="*/ 158 h 159"/>
                  <a:gd name="T6" fmla="*/ 0 w 100"/>
                  <a:gd name="T7" fmla="*/ 119 h 159"/>
                  <a:gd name="T8" fmla="*/ 0 w 100"/>
                  <a:gd name="T9" fmla="*/ 0 h 159"/>
                  <a:gd name="T10" fmla="*/ 0 60000 65536"/>
                  <a:gd name="T11" fmla="*/ 0 60000 65536"/>
                  <a:gd name="T12" fmla="*/ 0 60000 65536"/>
                  <a:gd name="T13" fmla="*/ 0 60000 65536"/>
                  <a:gd name="T14" fmla="*/ 0 60000 65536"/>
                  <a:gd name="T15" fmla="*/ 0 w 100"/>
                  <a:gd name="T16" fmla="*/ 0 h 159"/>
                  <a:gd name="T17" fmla="*/ 100 w 100"/>
                  <a:gd name="T18" fmla="*/ 159 h 159"/>
                </a:gdLst>
                <a:ahLst/>
                <a:cxnLst>
                  <a:cxn ang="T10">
                    <a:pos x="T0" y="T1"/>
                  </a:cxn>
                  <a:cxn ang="T11">
                    <a:pos x="T2" y="T3"/>
                  </a:cxn>
                  <a:cxn ang="T12">
                    <a:pos x="T4" y="T5"/>
                  </a:cxn>
                  <a:cxn ang="T13">
                    <a:pos x="T6" y="T7"/>
                  </a:cxn>
                  <a:cxn ang="T14">
                    <a:pos x="T8" y="T9"/>
                  </a:cxn>
                </a:cxnLst>
                <a:rect l="T15" t="T16" r="T17" b="T18"/>
                <a:pathLst>
                  <a:path w="100" h="159">
                    <a:moveTo>
                      <a:pt x="0" y="0"/>
                    </a:moveTo>
                    <a:lnTo>
                      <a:pt x="99" y="30"/>
                    </a:lnTo>
                    <a:lnTo>
                      <a:pt x="99" y="158"/>
                    </a:lnTo>
                    <a:lnTo>
                      <a:pt x="0" y="119"/>
                    </a:lnTo>
                    <a:lnTo>
                      <a:pt x="0" y="0"/>
                    </a:lnTo>
                  </a:path>
                </a:pathLst>
              </a:custGeom>
              <a:solidFill>
                <a:srgbClr val="3F7FFF"/>
              </a:solidFill>
              <a:ln w="9525" cap="rnd">
                <a:noFill/>
                <a:round/>
                <a:headEnd type="none" w="sm" len="sm"/>
                <a:tailEnd type="none" w="sm" len="sm"/>
              </a:ln>
            </p:spPr>
            <p:txBody>
              <a:bodyPr/>
              <a:lstStyle/>
              <a:p>
                <a:endParaRPr lang="en-US"/>
              </a:p>
            </p:txBody>
          </p:sp>
          <p:sp>
            <p:nvSpPr>
              <p:cNvPr id="49548" name="Freeform 135"/>
              <p:cNvSpPr>
                <a:spLocks/>
              </p:cNvSpPr>
              <p:nvPr/>
            </p:nvSpPr>
            <p:spPr bwMode="auto">
              <a:xfrm>
                <a:off x="834" y="2437"/>
                <a:ext cx="53" cy="183"/>
              </a:xfrm>
              <a:custGeom>
                <a:avLst/>
                <a:gdLst>
                  <a:gd name="T0" fmla="*/ 0 w 53"/>
                  <a:gd name="T1" fmla="*/ 54 h 183"/>
                  <a:gd name="T2" fmla="*/ 52 w 53"/>
                  <a:gd name="T3" fmla="*/ 0 h 183"/>
                  <a:gd name="T4" fmla="*/ 52 w 53"/>
                  <a:gd name="T5" fmla="*/ 109 h 183"/>
                  <a:gd name="T6" fmla="*/ 0 w 53"/>
                  <a:gd name="T7" fmla="*/ 182 h 183"/>
                  <a:gd name="T8" fmla="*/ 0 w 53"/>
                  <a:gd name="T9" fmla="*/ 54 h 183"/>
                  <a:gd name="T10" fmla="*/ 0 60000 65536"/>
                  <a:gd name="T11" fmla="*/ 0 60000 65536"/>
                  <a:gd name="T12" fmla="*/ 0 60000 65536"/>
                  <a:gd name="T13" fmla="*/ 0 60000 65536"/>
                  <a:gd name="T14" fmla="*/ 0 60000 65536"/>
                  <a:gd name="T15" fmla="*/ 0 w 53"/>
                  <a:gd name="T16" fmla="*/ 0 h 183"/>
                  <a:gd name="T17" fmla="*/ 53 w 53"/>
                  <a:gd name="T18" fmla="*/ 183 h 183"/>
                </a:gdLst>
                <a:ahLst/>
                <a:cxnLst>
                  <a:cxn ang="T10">
                    <a:pos x="T0" y="T1"/>
                  </a:cxn>
                  <a:cxn ang="T11">
                    <a:pos x="T2" y="T3"/>
                  </a:cxn>
                  <a:cxn ang="T12">
                    <a:pos x="T4" y="T5"/>
                  </a:cxn>
                  <a:cxn ang="T13">
                    <a:pos x="T6" y="T7"/>
                  </a:cxn>
                  <a:cxn ang="T14">
                    <a:pos x="T8" y="T9"/>
                  </a:cxn>
                </a:cxnLst>
                <a:rect l="T15" t="T16" r="T17" b="T18"/>
                <a:pathLst>
                  <a:path w="53" h="183">
                    <a:moveTo>
                      <a:pt x="0" y="54"/>
                    </a:moveTo>
                    <a:lnTo>
                      <a:pt x="52" y="0"/>
                    </a:lnTo>
                    <a:lnTo>
                      <a:pt x="52" y="109"/>
                    </a:lnTo>
                    <a:lnTo>
                      <a:pt x="0" y="182"/>
                    </a:lnTo>
                    <a:lnTo>
                      <a:pt x="0" y="54"/>
                    </a:lnTo>
                  </a:path>
                </a:pathLst>
              </a:custGeom>
              <a:solidFill>
                <a:srgbClr val="001F9F"/>
              </a:solidFill>
              <a:ln w="9525" cap="rnd">
                <a:noFill/>
                <a:round/>
                <a:headEnd type="none" w="sm" len="sm"/>
                <a:tailEnd type="none" w="sm" len="sm"/>
              </a:ln>
            </p:spPr>
            <p:txBody>
              <a:bodyPr/>
              <a:lstStyle/>
              <a:p>
                <a:endParaRPr lang="en-US"/>
              </a:p>
            </p:txBody>
          </p:sp>
        </p:grpSp>
        <p:grpSp>
          <p:nvGrpSpPr>
            <p:cNvPr id="49531" name="Group 145"/>
            <p:cNvGrpSpPr>
              <a:grpSpLocks/>
            </p:cNvGrpSpPr>
            <p:nvPr/>
          </p:nvGrpSpPr>
          <p:grpSpPr bwMode="auto">
            <a:xfrm>
              <a:off x="753" y="2378"/>
              <a:ext cx="62" cy="216"/>
              <a:chOff x="753" y="2378"/>
              <a:chExt cx="62" cy="216"/>
            </a:xfrm>
          </p:grpSpPr>
          <p:grpSp>
            <p:nvGrpSpPr>
              <p:cNvPr id="49532" name="Group 141"/>
              <p:cNvGrpSpPr>
                <a:grpSpLocks/>
              </p:cNvGrpSpPr>
              <p:nvPr/>
            </p:nvGrpSpPr>
            <p:grpSpPr bwMode="auto">
              <a:xfrm>
                <a:off x="783" y="2378"/>
                <a:ext cx="21" cy="58"/>
                <a:chOff x="783" y="2378"/>
                <a:chExt cx="21" cy="58"/>
              </a:xfrm>
            </p:grpSpPr>
            <p:sp>
              <p:nvSpPr>
                <p:cNvPr id="49536" name="Arc 137"/>
                <p:cNvSpPr>
                  <a:spLocks/>
                </p:cNvSpPr>
                <p:nvPr/>
              </p:nvSpPr>
              <p:spPr bwMode="auto">
                <a:xfrm>
                  <a:off x="796" y="2379"/>
                  <a:ext cx="4" cy="27"/>
                </a:xfrm>
                <a:custGeom>
                  <a:avLst/>
                  <a:gdLst>
                    <a:gd name="T0" fmla="*/ 0 w 21600"/>
                    <a:gd name="T1" fmla="*/ 0 h 22728"/>
                    <a:gd name="T2" fmla="*/ 0 w 21600"/>
                    <a:gd name="T3" fmla="*/ 0 h 22728"/>
                    <a:gd name="T4" fmla="*/ 0 w 21600"/>
                    <a:gd name="T5" fmla="*/ 0 h 22728"/>
                    <a:gd name="T6" fmla="*/ 0 60000 65536"/>
                    <a:gd name="T7" fmla="*/ 0 60000 65536"/>
                    <a:gd name="T8" fmla="*/ 0 60000 65536"/>
                    <a:gd name="T9" fmla="*/ 0 w 21600"/>
                    <a:gd name="T10" fmla="*/ 0 h 22728"/>
                    <a:gd name="T11" fmla="*/ 21600 w 21600"/>
                    <a:gd name="T12" fmla="*/ 22728 h 22728"/>
                  </a:gdLst>
                  <a:ahLst/>
                  <a:cxnLst>
                    <a:cxn ang="T6">
                      <a:pos x="T0" y="T1"/>
                    </a:cxn>
                    <a:cxn ang="T7">
                      <a:pos x="T2" y="T3"/>
                    </a:cxn>
                    <a:cxn ang="T8">
                      <a:pos x="T4" y="T5"/>
                    </a:cxn>
                  </a:cxnLst>
                  <a:rect l="T9" t="T10" r="T11" b="T12"/>
                  <a:pathLst>
                    <a:path w="21600" h="22728" fill="none" extrusionOk="0">
                      <a:moveTo>
                        <a:pt x="-1" y="0"/>
                      </a:moveTo>
                      <a:cubicBezTo>
                        <a:pt x="11929" y="0"/>
                        <a:pt x="21600" y="9670"/>
                        <a:pt x="21600" y="21600"/>
                      </a:cubicBezTo>
                      <a:cubicBezTo>
                        <a:pt x="21600" y="21976"/>
                        <a:pt x="21590" y="22352"/>
                        <a:pt x="21570" y="22727"/>
                      </a:cubicBezTo>
                    </a:path>
                    <a:path w="21600" h="22728" stroke="0" extrusionOk="0">
                      <a:moveTo>
                        <a:pt x="-1" y="0"/>
                      </a:moveTo>
                      <a:cubicBezTo>
                        <a:pt x="11929" y="0"/>
                        <a:pt x="21600" y="9670"/>
                        <a:pt x="21600" y="21600"/>
                      </a:cubicBezTo>
                      <a:cubicBezTo>
                        <a:pt x="21600" y="21976"/>
                        <a:pt x="21590" y="22352"/>
                        <a:pt x="21570" y="22727"/>
                      </a:cubicBezTo>
                      <a:lnTo>
                        <a:pt x="0" y="21600"/>
                      </a:lnTo>
                      <a:close/>
                    </a:path>
                  </a:pathLst>
                </a:custGeom>
                <a:solidFill>
                  <a:srgbClr val="000000"/>
                </a:solidFill>
                <a:ln w="12700" cap="rnd">
                  <a:solidFill>
                    <a:srgbClr val="000000"/>
                  </a:solidFill>
                  <a:round/>
                  <a:headEnd/>
                  <a:tailEnd/>
                </a:ln>
              </p:spPr>
              <p:txBody>
                <a:bodyPr wrap="none" anchor="ctr"/>
                <a:lstStyle/>
                <a:p>
                  <a:endParaRPr lang="en-US"/>
                </a:p>
              </p:txBody>
            </p:sp>
            <p:sp>
              <p:nvSpPr>
                <p:cNvPr id="49537" name="Arc 138"/>
                <p:cNvSpPr>
                  <a:spLocks/>
                </p:cNvSpPr>
                <p:nvPr/>
              </p:nvSpPr>
              <p:spPr bwMode="auto">
                <a:xfrm>
                  <a:off x="790" y="2378"/>
                  <a:ext cx="3" cy="27"/>
                </a:xfrm>
                <a:custGeom>
                  <a:avLst/>
                  <a:gdLst>
                    <a:gd name="T0" fmla="*/ 0 w 21367"/>
                    <a:gd name="T1" fmla="*/ 0 h 21600"/>
                    <a:gd name="T2" fmla="*/ 0 w 21367"/>
                    <a:gd name="T3" fmla="*/ 0 h 21600"/>
                    <a:gd name="T4" fmla="*/ 0 w 21367"/>
                    <a:gd name="T5" fmla="*/ 0 h 21600"/>
                    <a:gd name="T6" fmla="*/ 0 60000 65536"/>
                    <a:gd name="T7" fmla="*/ 0 60000 65536"/>
                    <a:gd name="T8" fmla="*/ 0 60000 65536"/>
                    <a:gd name="T9" fmla="*/ 0 w 21367"/>
                    <a:gd name="T10" fmla="*/ 0 h 21600"/>
                    <a:gd name="T11" fmla="*/ 21367 w 21367"/>
                    <a:gd name="T12" fmla="*/ 21600 h 21600"/>
                  </a:gdLst>
                  <a:ahLst/>
                  <a:cxnLst>
                    <a:cxn ang="T6">
                      <a:pos x="T0" y="T1"/>
                    </a:cxn>
                    <a:cxn ang="T7">
                      <a:pos x="T2" y="T3"/>
                    </a:cxn>
                    <a:cxn ang="T8">
                      <a:pos x="T4" y="T5"/>
                    </a:cxn>
                  </a:cxnLst>
                  <a:rect l="T9" t="T10" r="T11" b="T12"/>
                  <a:pathLst>
                    <a:path w="21367" h="21600" fill="none" extrusionOk="0">
                      <a:moveTo>
                        <a:pt x="0" y="18435"/>
                      </a:moveTo>
                      <a:cubicBezTo>
                        <a:pt x="1568" y="7843"/>
                        <a:pt x="10660" y="0"/>
                        <a:pt x="21366" y="0"/>
                      </a:cubicBezTo>
                    </a:path>
                    <a:path w="21367" h="21600" stroke="0" extrusionOk="0">
                      <a:moveTo>
                        <a:pt x="0" y="18435"/>
                      </a:moveTo>
                      <a:cubicBezTo>
                        <a:pt x="1568" y="7843"/>
                        <a:pt x="10660" y="0"/>
                        <a:pt x="21366" y="0"/>
                      </a:cubicBezTo>
                      <a:lnTo>
                        <a:pt x="21367" y="21600"/>
                      </a:lnTo>
                      <a:close/>
                    </a:path>
                  </a:pathLst>
                </a:custGeom>
                <a:solidFill>
                  <a:srgbClr val="000000"/>
                </a:solidFill>
                <a:ln w="12700" cap="rnd">
                  <a:solidFill>
                    <a:srgbClr val="000000"/>
                  </a:solidFill>
                  <a:round/>
                  <a:headEnd/>
                  <a:tailEnd/>
                </a:ln>
              </p:spPr>
              <p:txBody>
                <a:bodyPr wrap="none" anchor="ctr"/>
                <a:lstStyle/>
                <a:p>
                  <a:endParaRPr lang="en-US"/>
                </a:p>
              </p:txBody>
            </p:sp>
            <p:sp>
              <p:nvSpPr>
                <p:cNvPr id="49538" name="Freeform 139"/>
                <p:cNvSpPr>
                  <a:spLocks/>
                </p:cNvSpPr>
                <p:nvPr/>
              </p:nvSpPr>
              <p:spPr bwMode="auto">
                <a:xfrm>
                  <a:off x="783" y="2404"/>
                  <a:ext cx="8" cy="29"/>
                </a:xfrm>
                <a:custGeom>
                  <a:avLst/>
                  <a:gdLst>
                    <a:gd name="T0" fmla="*/ 0 w 8"/>
                    <a:gd name="T1" fmla="*/ 0 h 29"/>
                    <a:gd name="T2" fmla="*/ 0 w 8"/>
                    <a:gd name="T3" fmla="*/ 26 h 29"/>
                    <a:gd name="T4" fmla="*/ 7 w 8"/>
                    <a:gd name="T5" fmla="*/ 28 h 29"/>
                    <a:gd name="T6" fmla="*/ 7 w 8"/>
                    <a:gd name="T7" fmla="*/ 3 h 29"/>
                    <a:gd name="T8" fmla="*/ 0 w 8"/>
                    <a:gd name="T9" fmla="*/ 0 h 29"/>
                    <a:gd name="T10" fmla="*/ 0 60000 65536"/>
                    <a:gd name="T11" fmla="*/ 0 60000 65536"/>
                    <a:gd name="T12" fmla="*/ 0 60000 65536"/>
                    <a:gd name="T13" fmla="*/ 0 60000 65536"/>
                    <a:gd name="T14" fmla="*/ 0 60000 65536"/>
                    <a:gd name="T15" fmla="*/ 0 w 8"/>
                    <a:gd name="T16" fmla="*/ 0 h 29"/>
                    <a:gd name="T17" fmla="*/ 8 w 8"/>
                    <a:gd name="T18" fmla="*/ 29 h 29"/>
                  </a:gdLst>
                  <a:ahLst/>
                  <a:cxnLst>
                    <a:cxn ang="T10">
                      <a:pos x="T0" y="T1"/>
                    </a:cxn>
                    <a:cxn ang="T11">
                      <a:pos x="T2" y="T3"/>
                    </a:cxn>
                    <a:cxn ang="T12">
                      <a:pos x="T4" y="T5"/>
                    </a:cxn>
                    <a:cxn ang="T13">
                      <a:pos x="T6" y="T7"/>
                    </a:cxn>
                    <a:cxn ang="T14">
                      <a:pos x="T8" y="T9"/>
                    </a:cxn>
                  </a:cxnLst>
                  <a:rect l="T15" t="T16" r="T17" b="T18"/>
                  <a:pathLst>
                    <a:path w="8" h="29">
                      <a:moveTo>
                        <a:pt x="0" y="0"/>
                      </a:moveTo>
                      <a:lnTo>
                        <a:pt x="0" y="26"/>
                      </a:lnTo>
                      <a:lnTo>
                        <a:pt x="7" y="28"/>
                      </a:lnTo>
                      <a:lnTo>
                        <a:pt x="7" y="3"/>
                      </a:lnTo>
                      <a:lnTo>
                        <a:pt x="0" y="0"/>
                      </a:lnTo>
                    </a:path>
                  </a:pathLst>
                </a:custGeom>
                <a:solidFill>
                  <a:srgbClr val="000000"/>
                </a:solidFill>
                <a:ln w="12700" cap="rnd">
                  <a:solidFill>
                    <a:srgbClr val="000000"/>
                  </a:solidFill>
                  <a:round/>
                  <a:headEnd type="none" w="sm" len="sm"/>
                  <a:tailEnd type="none" w="sm" len="sm"/>
                </a:ln>
              </p:spPr>
              <p:txBody>
                <a:bodyPr/>
                <a:lstStyle/>
                <a:p>
                  <a:endParaRPr lang="en-US"/>
                </a:p>
              </p:txBody>
            </p:sp>
            <p:sp>
              <p:nvSpPr>
                <p:cNvPr id="49539" name="Freeform 140"/>
                <p:cNvSpPr>
                  <a:spLocks/>
                </p:cNvSpPr>
                <p:nvPr/>
              </p:nvSpPr>
              <p:spPr bwMode="auto">
                <a:xfrm>
                  <a:off x="796" y="2408"/>
                  <a:ext cx="8" cy="28"/>
                </a:xfrm>
                <a:custGeom>
                  <a:avLst/>
                  <a:gdLst>
                    <a:gd name="T0" fmla="*/ 0 w 8"/>
                    <a:gd name="T1" fmla="*/ 0 h 28"/>
                    <a:gd name="T2" fmla="*/ 0 w 8"/>
                    <a:gd name="T3" fmla="*/ 25 h 28"/>
                    <a:gd name="T4" fmla="*/ 7 w 8"/>
                    <a:gd name="T5" fmla="*/ 27 h 28"/>
                    <a:gd name="T6" fmla="*/ 7 w 8"/>
                    <a:gd name="T7" fmla="*/ 3 h 28"/>
                    <a:gd name="T8" fmla="*/ 0 w 8"/>
                    <a:gd name="T9" fmla="*/ 0 h 28"/>
                    <a:gd name="T10" fmla="*/ 0 60000 65536"/>
                    <a:gd name="T11" fmla="*/ 0 60000 65536"/>
                    <a:gd name="T12" fmla="*/ 0 60000 65536"/>
                    <a:gd name="T13" fmla="*/ 0 60000 65536"/>
                    <a:gd name="T14" fmla="*/ 0 60000 65536"/>
                    <a:gd name="T15" fmla="*/ 0 w 8"/>
                    <a:gd name="T16" fmla="*/ 0 h 28"/>
                    <a:gd name="T17" fmla="*/ 8 w 8"/>
                    <a:gd name="T18" fmla="*/ 28 h 28"/>
                  </a:gdLst>
                  <a:ahLst/>
                  <a:cxnLst>
                    <a:cxn ang="T10">
                      <a:pos x="T0" y="T1"/>
                    </a:cxn>
                    <a:cxn ang="T11">
                      <a:pos x="T2" y="T3"/>
                    </a:cxn>
                    <a:cxn ang="T12">
                      <a:pos x="T4" y="T5"/>
                    </a:cxn>
                    <a:cxn ang="T13">
                      <a:pos x="T6" y="T7"/>
                    </a:cxn>
                    <a:cxn ang="T14">
                      <a:pos x="T8" y="T9"/>
                    </a:cxn>
                  </a:cxnLst>
                  <a:rect l="T15" t="T16" r="T17" b="T18"/>
                  <a:pathLst>
                    <a:path w="8" h="28">
                      <a:moveTo>
                        <a:pt x="0" y="0"/>
                      </a:moveTo>
                      <a:lnTo>
                        <a:pt x="0" y="25"/>
                      </a:lnTo>
                      <a:lnTo>
                        <a:pt x="7" y="27"/>
                      </a:lnTo>
                      <a:lnTo>
                        <a:pt x="7" y="3"/>
                      </a:lnTo>
                      <a:lnTo>
                        <a:pt x="0" y="0"/>
                      </a:lnTo>
                    </a:path>
                  </a:pathLst>
                </a:custGeom>
                <a:solidFill>
                  <a:srgbClr val="000000"/>
                </a:solidFill>
                <a:ln w="12700" cap="rnd">
                  <a:solidFill>
                    <a:srgbClr val="000000"/>
                  </a:solidFill>
                  <a:round/>
                  <a:headEnd type="none" w="sm" len="sm"/>
                  <a:tailEnd type="none" w="sm" len="sm"/>
                </a:ln>
              </p:spPr>
              <p:txBody>
                <a:bodyPr/>
                <a:lstStyle/>
                <a:p>
                  <a:endParaRPr lang="en-US"/>
                </a:p>
              </p:txBody>
            </p:sp>
          </p:grpSp>
          <p:grpSp>
            <p:nvGrpSpPr>
              <p:cNvPr id="49533" name="Group 144"/>
              <p:cNvGrpSpPr>
                <a:grpSpLocks/>
              </p:cNvGrpSpPr>
              <p:nvPr/>
            </p:nvGrpSpPr>
            <p:grpSpPr bwMode="auto">
              <a:xfrm>
                <a:off x="753" y="2495"/>
                <a:ext cx="62" cy="99"/>
                <a:chOff x="753" y="2495"/>
                <a:chExt cx="62" cy="99"/>
              </a:xfrm>
            </p:grpSpPr>
            <p:sp>
              <p:nvSpPr>
                <p:cNvPr id="49534" name="Freeform 142"/>
                <p:cNvSpPr>
                  <a:spLocks/>
                </p:cNvSpPr>
                <p:nvPr/>
              </p:nvSpPr>
              <p:spPr bwMode="auto">
                <a:xfrm>
                  <a:off x="753" y="2529"/>
                  <a:ext cx="62" cy="65"/>
                </a:xfrm>
                <a:custGeom>
                  <a:avLst/>
                  <a:gdLst>
                    <a:gd name="T0" fmla="*/ 0 w 62"/>
                    <a:gd name="T1" fmla="*/ 0 h 65"/>
                    <a:gd name="T2" fmla="*/ 0 w 62"/>
                    <a:gd name="T3" fmla="*/ 40 h 65"/>
                    <a:gd name="T4" fmla="*/ 61 w 62"/>
                    <a:gd name="T5" fmla="*/ 64 h 65"/>
                    <a:gd name="T6" fmla="*/ 61 w 62"/>
                    <a:gd name="T7" fmla="*/ 23 h 65"/>
                    <a:gd name="T8" fmla="*/ 0 w 62"/>
                    <a:gd name="T9" fmla="*/ 0 h 65"/>
                    <a:gd name="T10" fmla="*/ 0 60000 65536"/>
                    <a:gd name="T11" fmla="*/ 0 60000 65536"/>
                    <a:gd name="T12" fmla="*/ 0 60000 65536"/>
                    <a:gd name="T13" fmla="*/ 0 60000 65536"/>
                    <a:gd name="T14" fmla="*/ 0 60000 65536"/>
                    <a:gd name="T15" fmla="*/ 0 w 62"/>
                    <a:gd name="T16" fmla="*/ 0 h 65"/>
                    <a:gd name="T17" fmla="*/ 62 w 62"/>
                    <a:gd name="T18" fmla="*/ 65 h 65"/>
                  </a:gdLst>
                  <a:ahLst/>
                  <a:cxnLst>
                    <a:cxn ang="T10">
                      <a:pos x="T0" y="T1"/>
                    </a:cxn>
                    <a:cxn ang="T11">
                      <a:pos x="T2" y="T3"/>
                    </a:cxn>
                    <a:cxn ang="T12">
                      <a:pos x="T4" y="T5"/>
                    </a:cxn>
                    <a:cxn ang="T13">
                      <a:pos x="T6" y="T7"/>
                    </a:cxn>
                    <a:cxn ang="T14">
                      <a:pos x="T8" y="T9"/>
                    </a:cxn>
                  </a:cxnLst>
                  <a:rect l="T15" t="T16" r="T17" b="T18"/>
                  <a:pathLst>
                    <a:path w="62" h="65">
                      <a:moveTo>
                        <a:pt x="0" y="0"/>
                      </a:moveTo>
                      <a:lnTo>
                        <a:pt x="0" y="40"/>
                      </a:lnTo>
                      <a:lnTo>
                        <a:pt x="61" y="64"/>
                      </a:lnTo>
                      <a:lnTo>
                        <a:pt x="61" y="23"/>
                      </a:lnTo>
                      <a:lnTo>
                        <a:pt x="0" y="0"/>
                      </a:lnTo>
                    </a:path>
                  </a:pathLst>
                </a:custGeom>
                <a:solidFill>
                  <a:srgbClr val="000000"/>
                </a:solidFill>
                <a:ln w="9525" cap="rnd">
                  <a:noFill/>
                  <a:round/>
                  <a:headEnd type="none" w="sm" len="sm"/>
                  <a:tailEnd type="none" w="sm" len="sm"/>
                </a:ln>
              </p:spPr>
              <p:txBody>
                <a:bodyPr/>
                <a:lstStyle/>
                <a:p>
                  <a:endParaRPr lang="en-US"/>
                </a:p>
              </p:txBody>
            </p:sp>
            <p:sp>
              <p:nvSpPr>
                <p:cNvPr id="49535" name="Freeform 143"/>
                <p:cNvSpPr>
                  <a:spLocks/>
                </p:cNvSpPr>
                <p:nvPr/>
              </p:nvSpPr>
              <p:spPr bwMode="auto">
                <a:xfrm>
                  <a:off x="754" y="2495"/>
                  <a:ext cx="59" cy="49"/>
                </a:xfrm>
                <a:custGeom>
                  <a:avLst/>
                  <a:gdLst>
                    <a:gd name="T0" fmla="*/ 0 w 59"/>
                    <a:gd name="T1" fmla="*/ 0 h 49"/>
                    <a:gd name="T2" fmla="*/ 0 w 59"/>
                    <a:gd name="T3" fmla="*/ 28 h 49"/>
                    <a:gd name="T4" fmla="*/ 58 w 59"/>
                    <a:gd name="T5" fmla="*/ 48 h 49"/>
                    <a:gd name="T6" fmla="*/ 58 w 59"/>
                    <a:gd name="T7" fmla="*/ 20 h 49"/>
                    <a:gd name="T8" fmla="*/ 0 w 59"/>
                    <a:gd name="T9" fmla="*/ 0 h 49"/>
                    <a:gd name="T10" fmla="*/ 0 60000 65536"/>
                    <a:gd name="T11" fmla="*/ 0 60000 65536"/>
                    <a:gd name="T12" fmla="*/ 0 60000 65536"/>
                    <a:gd name="T13" fmla="*/ 0 60000 65536"/>
                    <a:gd name="T14" fmla="*/ 0 60000 65536"/>
                    <a:gd name="T15" fmla="*/ 0 w 59"/>
                    <a:gd name="T16" fmla="*/ 0 h 49"/>
                    <a:gd name="T17" fmla="*/ 59 w 59"/>
                    <a:gd name="T18" fmla="*/ 49 h 49"/>
                  </a:gdLst>
                  <a:ahLst/>
                  <a:cxnLst>
                    <a:cxn ang="T10">
                      <a:pos x="T0" y="T1"/>
                    </a:cxn>
                    <a:cxn ang="T11">
                      <a:pos x="T2" y="T3"/>
                    </a:cxn>
                    <a:cxn ang="T12">
                      <a:pos x="T4" y="T5"/>
                    </a:cxn>
                    <a:cxn ang="T13">
                      <a:pos x="T6" y="T7"/>
                    </a:cxn>
                    <a:cxn ang="T14">
                      <a:pos x="T8" y="T9"/>
                    </a:cxn>
                  </a:cxnLst>
                  <a:rect l="T15" t="T16" r="T17" b="T18"/>
                  <a:pathLst>
                    <a:path w="59" h="49">
                      <a:moveTo>
                        <a:pt x="0" y="0"/>
                      </a:moveTo>
                      <a:lnTo>
                        <a:pt x="0" y="28"/>
                      </a:lnTo>
                      <a:lnTo>
                        <a:pt x="58" y="48"/>
                      </a:lnTo>
                      <a:lnTo>
                        <a:pt x="58" y="20"/>
                      </a:lnTo>
                      <a:lnTo>
                        <a:pt x="0" y="0"/>
                      </a:lnTo>
                    </a:path>
                  </a:pathLst>
                </a:custGeom>
                <a:solidFill>
                  <a:srgbClr val="000000"/>
                </a:solidFill>
                <a:ln w="9525" cap="rnd">
                  <a:noFill/>
                  <a:round/>
                  <a:headEnd type="none" w="sm" len="sm"/>
                  <a:tailEnd type="none" w="sm" len="sm"/>
                </a:ln>
              </p:spPr>
              <p:txBody>
                <a:bodyPr/>
                <a:lstStyle/>
                <a:p>
                  <a:endParaRPr lang="en-US"/>
                </a:p>
              </p:txBody>
            </p:sp>
          </p:grpSp>
        </p:grpSp>
      </p:grpSp>
      <p:grpSp>
        <p:nvGrpSpPr>
          <p:cNvPr id="49161" name="Group 293"/>
          <p:cNvGrpSpPr>
            <a:grpSpLocks/>
          </p:cNvGrpSpPr>
          <p:nvPr/>
        </p:nvGrpSpPr>
        <p:grpSpPr bwMode="auto">
          <a:xfrm>
            <a:off x="595313" y="2392363"/>
            <a:ext cx="463550" cy="249237"/>
            <a:chOff x="374" y="1507"/>
            <a:chExt cx="293" cy="157"/>
          </a:xfrm>
        </p:grpSpPr>
        <p:sp>
          <p:nvSpPr>
            <p:cNvPr id="49384" name="Freeform 147"/>
            <p:cNvSpPr>
              <a:spLocks/>
            </p:cNvSpPr>
            <p:nvPr/>
          </p:nvSpPr>
          <p:spPr bwMode="auto">
            <a:xfrm>
              <a:off x="374" y="1626"/>
              <a:ext cx="30" cy="12"/>
            </a:xfrm>
            <a:custGeom>
              <a:avLst/>
              <a:gdLst>
                <a:gd name="T0" fmla="*/ 28 w 30"/>
                <a:gd name="T1" fmla="*/ 0 h 12"/>
                <a:gd name="T2" fmla="*/ 22 w 30"/>
                <a:gd name="T3" fmla="*/ 0 h 12"/>
                <a:gd name="T4" fmla="*/ 18 w 30"/>
                <a:gd name="T5" fmla="*/ 0 h 12"/>
                <a:gd name="T6" fmla="*/ 14 w 30"/>
                <a:gd name="T7" fmla="*/ 1 h 12"/>
                <a:gd name="T8" fmla="*/ 10 w 30"/>
                <a:gd name="T9" fmla="*/ 1 h 12"/>
                <a:gd name="T10" fmla="*/ 7 w 30"/>
                <a:gd name="T11" fmla="*/ 2 h 12"/>
                <a:gd name="T12" fmla="*/ 4 w 30"/>
                <a:gd name="T13" fmla="*/ 2 h 12"/>
                <a:gd name="T14" fmla="*/ 3 w 30"/>
                <a:gd name="T15" fmla="*/ 3 h 12"/>
                <a:gd name="T16" fmla="*/ 1 w 30"/>
                <a:gd name="T17" fmla="*/ 3 h 12"/>
                <a:gd name="T18" fmla="*/ 1 w 30"/>
                <a:gd name="T19" fmla="*/ 4 h 12"/>
                <a:gd name="T20" fmla="*/ 0 w 30"/>
                <a:gd name="T21" fmla="*/ 5 h 12"/>
                <a:gd name="T22" fmla="*/ 0 w 30"/>
                <a:gd name="T23" fmla="*/ 6 h 12"/>
                <a:gd name="T24" fmla="*/ 1 w 30"/>
                <a:gd name="T25" fmla="*/ 7 h 12"/>
                <a:gd name="T26" fmla="*/ 2 w 30"/>
                <a:gd name="T27" fmla="*/ 7 h 12"/>
                <a:gd name="T28" fmla="*/ 4 w 30"/>
                <a:gd name="T29" fmla="*/ 7 h 12"/>
                <a:gd name="T30" fmla="*/ 6 w 30"/>
                <a:gd name="T31" fmla="*/ 7 h 12"/>
                <a:gd name="T32" fmla="*/ 9 w 30"/>
                <a:gd name="T33" fmla="*/ 7 h 12"/>
                <a:gd name="T34" fmla="*/ 12 w 30"/>
                <a:gd name="T35" fmla="*/ 7 h 12"/>
                <a:gd name="T36" fmla="*/ 15 w 30"/>
                <a:gd name="T37" fmla="*/ 7 h 12"/>
                <a:gd name="T38" fmla="*/ 17 w 30"/>
                <a:gd name="T39" fmla="*/ 7 h 12"/>
                <a:gd name="T40" fmla="*/ 20 w 30"/>
                <a:gd name="T41" fmla="*/ 8 h 12"/>
                <a:gd name="T42" fmla="*/ 22 w 30"/>
                <a:gd name="T43" fmla="*/ 8 h 12"/>
                <a:gd name="T44" fmla="*/ 29 w 30"/>
                <a:gd name="T45" fmla="*/ 11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12"/>
                <a:gd name="T71" fmla="*/ 30 w 30"/>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12">
                  <a:moveTo>
                    <a:pt x="28" y="0"/>
                  </a:moveTo>
                  <a:lnTo>
                    <a:pt x="22" y="0"/>
                  </a:lnTo>
                  <a:lnTo>
                    <a:pt x="18" y="0"/>
                  </a:lnTo>
                  <a:lnTo>
                    <a:pt x="14" y="1"/>
                  </a:lnTo>
                  <a:lnTo>
                    <a:pt x="10" y="1"/>
                  </a:lnTo>
                  <a:lnTo>
                    <a:pt x="7" y="2"/>
                  </a:lnTo>
                  <a:lnTo>
                    <a:pt x="4" y="2"/>
                  </a:lnTo>
                  <a:lnTo>
                    <a:pt x="3" y="3"/>
                  </a:lnTo>
                  <a:lnTo>
                    <a:pt x="1" y="3"/>
                  </a:lnTo>
                  <a:lnTo>
                    <a:pt x="1" y="4"/>
                  </a:lnTo>
                  <a:lnTo>
                    <a:pt x="0" y="5"/>
                  </a:lnTo>
                  <a:lnTo>
                    <a:pt x="0" y="6"/>
                  </a:lnTo>
                  <a:lnTo>
                    <a:pt x="1" y="7"/>
                  </a:lnTo>
                  <a:lnTo>
                    <a:pt x="2" y="7"/>
                  </a:lnTo>
                  <a:lnTo>
                    <a:pt x="4" y="7"/>
                  </a:lnTo>
                  <a:lnTo>
                    <a:pt x="6" y="7"/>
                  </a:lnTo>
                  <a:lnTo>
                    <a:pt x="9" y="7"/>
                  </a:lnTo>
                  <a:lnTo>
                    <a:pt x="12" y="7"/>
                  </a:lnTo>
                  <a:lnTo>
                    <a:pt x="15" y="7"/>
                  </a:lnTo>
                  <a:lnTo>
                    <a:pt x="17" y="7"/>
                  </a:lnTo>
                  <a:lnTo>
                    <a:pt x="20" y="8"/>
                  </a:lnTo>
                  <a:lnTo>
                    <a:pt x="22" y="8"/>
                  </a:lnTo>
                  <a:lnTo>
                    <a:pt x="29" y="11"/>
                  </a:lnTo>
                </a:path>
              </a:pathLst>
            </a:custGeom>
            <a:noFill/>
            <a:ln w="12700" cap="rnd">
              <a:solidFill>
                <a:srgbClr val="808080"/>
              </a:solidFill>
              <a:round/>
              <a:headEnd type="none" w="sm" len="sm"/>
              <a:tailEnd type="none" w="sm" len="sm"/>
            </a:ln>
          </p:spPr>
          <p:txBody>
            <a:bodyPr/>
            <a:lstStyle/>
            <a:p>
              <a:endParaRPr lang="en-US"/>
            </a:p>
          </p:txBody>
        </p:sp>
        <p:grpSp>
          <p:nvGrpSpPr>
            <p:cNvPr id="49385" name="Group 155"/>
            <p:cNvGrpSpPr>
              <a:grpSpLocks/>
            </p:cNvGrpSpPr>
            <p:nvPr/>
          </p:nvGrpSpPr>
          <p:grpSpPr bwMode="auto">
            <a:xfrm>
              <a:off x="399" y="1593"/>
              <a:ext cx="230" cy="55"/>
              <a:chOff x="399" y="1593"/>
              <a:chExt cx="230" cy="55"/>
            </a:xfrm>
          </p:grpSpPr>
          <p:sp>
            <p:nvSpPr>
              <p:cNvPr id="49523" name="Freeform 148"/>
              <p:cNvSpPr>
                <a:spLocks/>
              </p:cNvSpPr>
              <p:nvPr/>
            </p:nvSpPr>
            <p:spPr bwMode="auto">
              <a:xfrm>
                <a:off x="400" y="1620"/>
                <a:ext cx="229" cy="28"/>
              </a:xfrm>
              <a:custGeom>
                <a:avLst/>
                <a:gdLst>
                  <a:gd name="T0" fmla="*/ 0 w 229"/>
                  <a:gd name="T1" fmla="*/ 2 h 28"/>
                  <a:gd name="T2" fmla="*/ 0 w 229"/>
                  <a:gd name="T3" fmla="*/ 14 h 28"/>
                  <a:gd name="T4" fmla="*/ 185 w 229"/>
                  <a:gd name="T5" fmla="*/ 27 h 28"/>
                  <a:gd name="T6" fmla="*/ 228 w 229"/>
                  <a:gd name="T7" fmla="*/ 11 h 28"/>
                  <a:gd name="T8" fmla="*/ 228 w 229"/>
                  <a:gd name="T9" fmla="*/ 0 h 28"/>
                  <a:gd name="T10" fmla="*/ 184 w 229"/>
                  <a:gd name="T11" fmla="*/ 14 h 28"/>
                  <a:gd name="T12" fmla="*/ 0 w 229"/>
                  <a:gd name="T13" fmla="*/ 2 h 28"/>
                  <a:gd name="T14" fmla="*/ 0 60000 65536"/>
                  <a:gd name="T15" fmla="*/ 0 60000 65536"/>
                  <a:gd name="T16" fmla="*/ 0 60000 65536"/>
                  <a:gd name="T17" fmla="*/ 0 60000 65536"/>
                  <a:gd name="T18" fmla="*/ 0 60000 65536"/>
                  <a:gd name="T19" fmla="*/ 0 60000 65536"/>
                  <a:gd name="T20" fmla="*/ 0 60000 65536"/>
                  <a:gd name="T21" fmla="*/ 0 w 229"/>
                  <a:gd name="T22" fmla="*/ 0 h 28"/>
                  <a:gd name="T23" fmla="*/ 229 w 2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28">
                    <a:moveTo>
                      <a:pt x="0" y="2"/>
                    </a:moveTo>
                    <a:lnTo>
                      <a:pt x="0" y="14"/>
                    </a:lnTo>
                    <a:lnTo>
                      <a:pt x="185" y="27"/>
                    </a:lnTo>
                    <a:lnTo>
                      <a:pt x="228" y="11"/>
                    </a:lnTo>
                    <a:lnTo>
                      <a:pt x="228" y="0"/>
                    </a:lnTo>
                    <a:lnTo>
                      <a:pt x="184" y="14"/>
                    </a:lnTo>
                    <a:lnTo>
                      <a:pt x="0" y="2"/>
                    </a:lnTo>
                  </a:path>
                </a:pathLst>
              </a:custGeom>
              <a:solidFill>
                <a:srgbClr val="9F9F9F"/>
              </a:solidFill>
              <a:ln w="9525" cap="rnd">
                <a:noFill/>
                <a:round/>
                <a:headEnd type="none" w="sm" len="sm"/>
                <a:tailEnd type="none" w="sm" len="sm"/>
              </a:ln>
            </p:spPr>
            <p:txBody>
              <a:bodyPr/>
              <a:lstStyle/>
              <a:p>
                <a:endParaRPr lang="en-US"/>
              </a:p>
            </p:txBody>
          </p:sp>
          <p:sp>
            <p:nvSpPr>
              <p:cNvPr id="49524" name="Freeform 149"/>
              <p:cNvSpPr>
                <a:spLocks/>
              </p:cNvSpPr>
              <p:nvPr/>
            </p:nvSpPr>
            <p:spPr bwMode="auto">
              <a:xfrm>
                <a:off x="399" y="1593"/>
                <a:ext cx="186" cy="42"/>
              </a:xfrm>
              <a:custGeom>
                <a:avLst/>
                <a:gdLst>
                  <a:gd name="T0" fmla="*/ 0 w 186"/>
                  <a:gd name="T1" fmla="*/ 0 h 42"/>
                  <a:gd name="T2" fmla="*/ 185 w 186"/>
                  <a:gd name="T3" fmla="*/ 9 h 42"/>
                  <a:gd name="T4" fmla="*/ 185 w 186"/>
                  <a:gd name="T5" fmla="*/ 41 h 42"/>
                  <a:gd name="T6" fmla="*/ 0 w 186"/>
                  <a:gd name="T7" fmla="*/ 29 h 42"/>
                  <a:gd name="T8" fmla="*/ 0 w 186"/>
                  <a:gd name="T9" fmla="*/ 0 h 42"/>
                  <a:gd name="T10" fmla="*/ 0 60000 65536"/>
                  <a:gd name="T11" fmla="*/ 0 60000 65536"/>
                  <a:gd name="T12" fmla="*/ 0 60000 65536"/>
                  <a:gd name="T13" fmla="*/ 0 60000 65536"/>
                  <a:gd name="T14" fmla="*/ 0 60000 65536"/>
                  <a:gd name="T15" fmla="*/ 0 w 186"/>
                  <a:gd name="T16" fmla="*/ 0 h 42"/>
                  <a:gd name="T17" fmla="*/ 186 w 186"/>
                  <a:gd name="T18" fmla="*/ 42 h 42"/>
                </a:gdLst>
                <a:ahLst/>
                <a:cxnLst>
                  <a:cxn ang="T10">
                    <a:pos x="T0" y="T1"/>
                  </a:cxn>
                  <a:cxn ang="T11">
                    <a:pos x="T2" y="T3"/>
                  </a:cxn>
                  <a:cxn ang="T12">
                    <a:pos x="T4" y="T5"/>
                  </a:cxn>
                  <a:cxn ang="T13">
                    <a:pos x="T6" y="T7"/>
                  </a:cxn>
                  <a:cxn ang="T14">
                    <a:pos x="T8" y="T9"/>
                  </a:cxn>
                </a:cxnLst>
                <a:rect l="T15" t="T16" r="T17" b="T18"/>
                <a:pathLst>
                  <a:path w="186" h="42">
                    <a:moveTo>
                      <a:pt x="0" y="0"/>
                    </a:moveTo>
                    <a:lnTo>
                      <a:pt x="185" y="9"/>
                    </a:lnTo>
                    <a:lnTo>
                      <a:pt x="185" y="41"/>
                    </a:lnTo>
                    <a:lnTo>
                      <a:pt x="0" y="29"/>
                    </a:lnTo>
                    <a:lnTo>
                      <a:pt x="0" y="0"/>
                    </a:lnTo>
                  </a:path>
                </a:pathLst>
              </a:custGeom>
              <a:solidFill>
                <a:srgbClr val="C0C0C0"/>
              </a:solidFill>
              <a:ln w="9525" cap="rnd">
                <a:noFill/>
                <a:round/>
                <a:headEnd type="none" w="sm" len="sm"/>
                <a:tailEnd type="none" w="sm" len="sm"/>
              </a:ln>
            </p:spPr>
            <p:txBody>
              <a:bodyPr/>
              <a:lstStyle/>
              <a:p>
                <a:endParaRPr lang="en-US"/>
              </a:p>
            </p:txBody>
          </p:sp>
          <p:grpSp>
            <p:nvGrpSpPr>
              <p:cNvPr id="49525" name="Group 154"/>
              <p:cNvGrpSpPr>
                <a:grpSpLocks/>
              </p:cNvGrpSpPr>
              <p:nvPr/>
            </p:nvGrpSpPr>
            <p:grpSpPr bwMode="auto">
              <a:xfrm>
                <a:off x="405" y="1606"/>
                <a:ext cx="175" cy="7"/>
                <a:chOff x="405" y="1606"/>
                <a:chExt cx="175" cy="7"/>
              </a:xfrm>
            </p:grpSpPr>
            <p:sp>
              <p:nvSpPr>
                <p:cNvPr id="49526" name="Line 150"/>
                <p:cNvSpPr>
                  <a:spLocks noChangeShapeType="1"/>
                </p:cNvSpPr>
                <p:nvPr/>
              </p:nvSpPr>
              <p:spPr bwMode="auto">
                <a:xfrm>
                  <a:off x="405" y="1606"/>
                  <a:ext cx="175"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527" name="Line 151"/>
                <p:cNvSpPr>
                  <a:spLocks noChangeShapeType="1"/>
                </p:cNvSpPr>
                <p:nvPr/>
              </p:nvSpPr>
              <p:spPr bwMode="auto">
                <a:xfrm>
                  <a:off x="541" y="1610"/>
                  <a:ext cx="29" cy="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528" name="Line 152"/>
                <p:cNvSpPr>
                  <a:spLocks noChangeShapeType="1"/>
                </p:cNvSpPr>
                <p:nvPr/>
              </p:nvSpPr>
              <p:spPr bwMode="auto">
                <a:xfrm>
                  <a:off x="496" y="1607"/>
                  <a:ext cx="29" cy="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529" name="Line 153"/>
                <p:cNvSpPr>
                  <a:spLocks noChangeShapeType="1"/>
                </p:cNvSpPr>
                <p:nvPr/>
              </p:nvSpPr>
              <p:spPr bwMode="auto">
                <a:xfrm>
                  <a:off x="405" y="1612"/>
                  <a:ext cx="175" cy="1"/>
                </a:xfrm>
                <a:prstGeom prst="line">
                  <a:avLst/>
                </a:prstGeom>
                <a:noFill/>
                <a:ln w="12700">
                  <a:solidFill>
                    <a:srgbClr val="000000"/>
                  </a:solidFill>
                  <a:round/>
                  <a:headEnd type="none" w="sm" len="sm"/>
                  <a:tailEnd type="none" w="sm" len="sm"/>
                </a:ln>
              </p:spPr>
              <p:txBody>
                <a:bodyPr wrap="none" anchor="ctr"/>
                <a:lstStyle/>
                <a:p>
                  <a:endParaRPr lang="en-US"/>
                </a:p>
              </p:txBody>
            </p:sp>
          </p:grpSp>
        </p:grpSp>
        <p:grpSp>
          <p:nvGrpSpPr>
            <p:cNvPr id="49386" name="Group 158"/>
            <p:cNvGrpSpPr>
              <a:grpSpLocks/>
            </p:cNvGrpSpPr>
            <p:nvPr/>
          </p:nvGrpSpPr>
          <p:grpSpPr bwMode="auto">
            <a:xfrm>
              <a:off x="399" y="1587"/>
              <a:ext cx="230" cy="16"/>
              <a:chOff x="399" y="1587"/>
              <a:chExt cx="230" cy="16"/>
            </a:xfrm>
          </p:grpSpPr>
          <p:sp>
            <p:nvSpPr>
              <p:cNvPr id="49521" name="Freeform 156"/>
              <p:cNvSpPr>
                <a:spLocks/>
              </p:cNvSpPr>
              <p:nvPr/>
            </p:nvSpPr>
            <p:spPr bwMode="auto">
              <a:xfrm>
                <a:off x="399" y="1587"/>
                <a:ext cx="230" cy="16"/>
              </a:xfrm>
              <a:custGeom>
                <a:avLst/>
                <a:gdLst>
                  <a:gd name="T0" fmla="*/ 0 w 230"/>
                  <a:gd name="T1" fmla="*/ 6 h 16"/>
                  <a:gd name="T2" fmla="*/ 185 w 230"/>
                  <a:gd name="T3" fmla="*/ 15 h 16"/>
                  <a:gd name="T4" fmla="*/ 229 w 230"/>
                  <a:gd name="T5" fmla="*/ 6 h 16"/>
                  <a:gd name="T6" fmla="*/ 213 w 230"/>
                  <a:gd name="T7" fmla="*/ 5 h 16"/>
                  <a:gd name="T8" fmla="*/ 70 w 230"/>
                  <a:gd name="T9" fmla="*/ 0 h 16"/>
                  <a:gd name="T10" fmla="*/ 0 w 230"/>
                  <a:gd name="T11" fmla="*/ 6 h 16"/>
                  <a:gd name="T12" fmla="*/ 0 60000 65536"/>
                  <a:gd name="T13" fmla="*/ 0 60000 65536"/>
                  <a:gd name="T14" fmla="*/ 0 60000 65536"/>
                  <a:gd name="T15" fmla="*/ 0 60000 65536"/>
                  <a:gd name="T16" fmla="*/ 0 60000 65536"/>
                  <a:gd name="T17" fmla="*/ 0 60000 65536"/>
                  <a:gd name="T18" fmla="*/ 0 w 230"/>
                  <a:gd name="T19" fmla="*/ 0 h 16"/>
                  <a:gd name="T20" fmla="*/ 230 w 23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30" h="16">
                    <a:moveTo>
                      <a:pt x="0" y="6"/>
                    </a:moveTo>
                    <a:lnTo>
                      <a:pt x="185" y="15"/>
                    </a:lnTo>
                    <a:lnTo>
                      <a:pt x="229" y="6"/>
                    </a:lnTo>
                    <a:lnTo>
                      <a:pt x="213" y="5"/>
                    </a:lnTo>
                    <a:lnTo>
                      <a:pt x="70" y="0"/>
                    </a:lnTo>
                    <a:lnTo>
                      <a:pt x="0" y="6"/>
                    </a:lnTo>
                  </a:path>
                </a:pathLst>
              </a:custGeom>
              <a:solidFill>
                <a:srgbClr val="DFDFDF"/>
              </a:solidFill>
              <a:ln w="9525" cap="rnd">
                <a:noFill/>
                <a:round/>
                <a:headEnd type="none" w="sm" len="sm"/>
                <a:tailEnd type="none" w="sm" len="sm"/>
              </a:ln>
            </p:spPr>
            <p:txBody>
              <a:bodyPr/>
              <a:lstStyle/>
              <a:p>
                <a:endParaRPr lang="en-US"/>
              </a:p>
            </p:txBody>
          </p:sp>
          <p:sp>
            <p:nvSpPr>
              <p:cNvPr id="49522" name="Freeform 157"/>
              <p:cNvSpPr>
                <a:spLocks/>
              </p:cNvSpPr>
              <p:nvPr/>
            </p:nvSpPr>
            <p:spPr bwMode="auto">
              <a:xfrm>
                <a:off x="451" y="1591"/>
                <a:ext cx="170" cy="10"/>
              </a:xfrm>
              <a:custGeom>
                <a:avLst/>
                <a:gdLst>
                  <a:gd name="T0" fmla="*/ 14 w 170"/>
                  <a:gd name="T1" fmla="*/ 0 h 10"/>
                  <a:gd name="T2" fmla="*/ 0 w 170"/>
                  <a:gd name="T3" fmla="*/ 3 h 10"/>
                  <a:gd name="T4" fmla="*/ 136 w 170"/>
                  <a:gd name="T5" fmla="*/ 9 h 10"/>
                  <a:gd name="T6" fmla="*/ 159 w 170"/>
                  <a:gd name="T7" fmla="*/ 5 h 10"/>
                  <a:gd name="T8" fmla="*/ 157 w 170"/>
                  <a:gd name="T9" fmla="*/ 4 h 10"/>
                  <a:gd name="T10" fmla="*/ 169 w 170"/>
                  <a:gd name="T11" fmla="*/ 2 h 10"/>
                  <a:gd name="T12" fmla="*/ 161 w 170"/>
                  <a:gd name="T13" fmla="*/ 2 h 10"/>
                  <a:gd name="T14" fmla="*/ 14 w 17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10"/>
                  <a:gd name="T26" fmla="*/ 170 w 17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10">
                    <a:moveTo>
                      <a:pt x="14" y="0"/>
                    </a:moveTo>
                    <a:lnTo>
                      <a:pt x="0" y="3"/>
                    </a:lnTo>
                    <a:lnTo>
                      <a:pt x="136" y="9"/>
                    </a:lnTo>
                    <a:lnTo>
                      <a:pt x="159" y="5"/>
                    </a:lnTo>
                    <a:lnTo>
                      <a:pt x="157" y="4"/>
                    </a:lnTo>
                    <a:lnTo>
                      <a:pt x="169" y="2"/>
                    </a:lnTo>
                    <a:lnTo>
                      <a:pt x="161" y="2"/>
                    </a:lnTo>
                    <a:lnTo>
                      <a:pt x="14" y="0"/>
                    </a:lnTo>
                  </a:path>
                </a:pathLst>
              </a:custGeom>
              <a:solidFill>
                <a:srgbClr val="5F5F5F"/>
              </a:solidFill>
              <a:ln w="9525" cap="rnd">
                <a:noFill/>
                <a:round/>
                <a:headEnd type="none" w="sm" len="sm"/>
                <a:tailEnd type="none" w="sm" len="sm"/>
              </a:ln>
            </p:spPr>
            <p:txBody>
              <a:bodyPr/>
              <a:lstStyle/>
              <a:p>
                <a:endParaRPr lang="en-US"/>
              </a:p>
            </p:txBody>
          </p:sp>
        </p:grpSp>
        <p:grpSp>
          <p:nvGrpSpPr>
            <p:cNvPr id="49387" name="Group 189"/>
            <p:cNvGrpSpPr>
              <a:grpSpLocks/>
            </p:cNvGrpSpPr>
            <p:nvPr/>
          </p:nvGrpSpPr>
          <p:grpSpPr bwMode="auto">
            <a:xfrm>
              <a:off x="586" y="1508"/>
              <a:ext cx="43" cy="91"/>
              <a:chOff x="586" y="1508"/>
              <a:chExt cx="43" cy="91"/>
            </a:xfrm>
          </p:grpSpPr>
          <p:grpSp>
            <p:nvGrpSpPr>
              <p:cNvPr id="49491" name="Group 185"/>
              <p:cNvGrpSpPr>
                <a:grpSpLocks/>
              </p:cNvGrpSpPr>
              <p:nvPr/>
            </p:nvGrpSpPr>
            <p:grpSpPr bwMode="auto">
              <a:xfrm>
                <a:off x="602" y="1520"/>
                <a:ext cx="27" cy="76"/>
                <a:chOff x="602" y="1520"/>
                <a:chExt cx="27" cy="76"/>
              </a:xfrm>
            </p:grpSpPr>
            <p:sp>
              <p:nvSpPr>
                <p:cNvPr id="49495" name="Freeform 159"/>
                <p:cNvSpPr>
                  <a:spLocks/>
                </p:cNvSpPr>
                <p:nvPr/>
              </p:nvSpPr>
              <p:spPr bwMode="auto">
                <a:xfrm>
                  <a:off x="602" y="1520"/>
                  <a:ext cx="27" cy="76"/>
                </a:xfrm>
                <a:custGeom>
                  <a:avLst/>
                  <a:gdLst>
                    <a:gd name="T0" fmla="*/ 2 w 27"/>
                    <a:gd name="T1" fmla="*/ 0 h 76"/>
                    <a:gd name="T2" fmla="*/ 26 w 27"/>
                    <a:gd name="T3" fmla="*/ 6 h 76"/>
                    <a:gd name="T4" fmla="*/ 24 w 27"/>
                    <a:gd name="T5" fmla="*/ 35 h 76"/>
                    <a:gd name="T6" fmla="*/ 21 w 27"/>
                    <a:gd name="T7" fmla="*/ 71 h 76"/>
                    <a:gd name="T8" fmla="*/ 0 w 27"/>
                    <a:gd name="T9" fmla="*/ 75 h 76"/>
                    <a:gd name="T10" fmla="*/ 2 w 27"/>
                    <a:gd name="T11" fmla="*/ 0 h 76"/>
                    <a:gd name="T12" fmla="*/ 0 60000 65536"/>
                    <a:gd name="T13" fmla="*/ 0 60000 65536"/>
                    <a:gd name="T14" fmla="*/ 0 60000 65536"/>
                    <a:gd name="T15" fmla="*/ 0 60000 65536"/>
                    <a:gd name="T16" fmla="*/ 0 60000 65536"/>
                    <a:gd name="T17" fmla="*/ 0 60000 65536"/>
                    <a:gd name="T18" fmla="*/ 0 w 27"/>
                    <a:gd name="T19" fmla="*/ 0 h 76"/>
                    <a:gd name="T20" fmla="*/ 27 w 27"/>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27" h="76">
                      <a:moveTo>
                        <a:pt x="2" y="0"/>
                      </a:moveTo>
                      <a:lnTo>
                        <a:pt x="26" y="6"/>
                      </a:lnTo>
                      <a:lnTo>
                        <a:pt x="24" y="35"/>
                      </a:lnTo>
                      <a:lnTo>
                        <a:pt x="21" y="71"/>
                      </a:lnTo>
                      <a:lnTo>
                        <a:pt x="0" y="75"/>
                      </a:lnTo>
                      <a:lnTo>
                        <a:pt x="2" y="0"/>
                      </a:lnTo>
                    </a:path>
                  </a:pathLst>
                </a:custGeom>
                <a:solidFill>
                  <a:srgbClr val="9F9F9F"/>
                </a:solidFill>
                <a:ln w="9525" cap="rnd">
                  <a:noFill/>
                  <a:round/>
                  <a:headEnd type="none" w="sm" len="sm"/>
                  <a:tailEnd type="none" w="sm" len="sm"/>
                </a:ln>
              </p:spPr>
              <p:txBody>
                <a:bodyPr/>
                <a:lstStyle/>
                <a:p>
                  <a:endParaRPr lang="en-US"/>
                </a:p>
              </p:txBody>
            </p:sp>
            <p:grpSp>
              <p:nvGrpSpPr>
                <p:cNvPr id="49496" name="Group 184"/>
                <p:cNvGrpSpPr>
                  <a:grpSpLocks/>
                </p:cNvGrpSpPr>
                <p:nvPr/>
              </p:nvGrpSpPr>
              <p:grpSpPr bwMode="auto">
                <a:xfrm>
                  <a:off x="608" y="1525"/>
                  <a:ext cx="16" cy="64"/>
                  <a:chOff x="608" y="1525"/>
                  <a:chExt cx="16" cy="64"/>
                </a:xfrm>
              </p:grpSpPr>
              <p:grpSp>
                <p:nvGrpSpPr>
                  <p:cNvPr id="49497" name="Group 182"/>
                  <p:cNvGrpSpPr>
                    <a:grpSpLocks/>
                  </p:cNvGrpSpPr>
                  <p:nvPr/>
                </p:nvGrpSpPr>
                <p:grpSpPr bwMode="auto">
                  <a:xfrm>
                    <a:off x="608" y="1525"/>
                    <a:ext cx="16" cy="64"/>
                    <a:chOff x="608" y="1525"/>
                    <a:chExt cx="16" cy="64"/>
                  </a:xfrm>
                </p:grpSpPr>
                <p:grpSp>
                  <p:nvGrpSpPr>
                    <p:cNvPr id="49499" name="Group 172"/>
                    <p:cNvGrpSpPr>
                      <a:grpSpLocks/>
                    </p:cNvGrpSpPr>
                    <p:nvPr/>
                  </p:nvGrpSpPr>
                  <p:grpSpPr bwMode="auto">
                    <a:xfrm>
                      <a:off x="608" y="1525"/>
                      <a:ext cx="16" cy="36"/>
                      <a:chOff x="608" y="1525"/>
                      <a:chExt cx="16" cy="36"/>
                    </a:xfrm>
                  </p:grpSpPr>
                  <p:grpSp>
                    <p:nvGrpSpPr>
                      <p:cNvPr id="49509" name="Group 166"/>
                      <p:cNvGrpSpPr>
                        <a:grpSpLocks/>
                      </p:cNvGrpSpPr>
                      <p:nvPr/>
                    </p:nvGrpSpPr>
                    <p:grpSpPr bwMode="auto">
                      <a:xfrm>
                        <a:off x="610" y="1525"/>
                        <a:ext cx="14" cy="18"/>
                        <a:chOff x="610" y="1525"/>
                        <a:chExt cx="14" cy="18"/>
                      </a:xfrm>
                    </p:grpSpPr>
                    <p:sp>
                      <p:nvSpPr>
                        <p:cNvPr id="49515" name="Line 160"/>
                        <p:cNvSpPr>
                          <a:spLocks noChangeShapeType="1"/>
                        </p:cNvSpPr>
                        <p:nvPr/>
                      </p:nvSpPr>
                      <p:spPr bwMode="auto">
                        <a:xfrm>
                          <a:off x="611" y="1525"/>
                          <a:ext cx="13" cy="4"/>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6" name="Line 161"/>
                        <p:cNvSpPr>
                          <a:spLocks noChangeShapeType="1"/>
                        </p:cNvSpPr>
                        <p:nvPr/>
                      </p:nvSpPr>
                      <p:spPr bwMode="auto">
                        <a:xfrm>
                          <a:off x="611" y="1528"/>
                          <a:ext cx="12" cy="4"/>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7" name="Line 162"/>
                        <p:cNvSpPr>
                          <a:spLocks noChangeShapeType="1"/>
                        </p:cNvSpPr>
                        <p:nvPr/>
                      </p:nvSpPr>
                      <p:spPr bwMode="auto">
                        <a:xfrm>
                          <a:off x="611" y="1532"/>
                          <a:ext cx="12"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8" name="Line 163"/>
                        <p:cNvSpPr>
                          <a:spLocks noChangeShapeType="1"/>
                        </p:cNvSpPr>
                        <p:nvPr/>
                      </p:nvSpPr>
                      <p:spPr bwMode="auto">
                        <a:xfrm>
                          <a:off x="611" y="1535"/>
                          <a:ext cx="12"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9" name="Line 164"/>
                        <p:cNvSpPr>
                          <a:spLocks noChangeShapeType="1"/>
                        </p:cNvSpPr>
                        <p:nvPr/>
                      </p:nvSpPr>
                      <p:spPr bwMode="auto">
                        <a:xfrm>
                          <a:off x="610" y="1538"/>
                          <a:ext cx="13"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20" name="Line 165"/>
                        <p:cNvSpPr>
                          <a:spLocks noChangeShapeType="1"/>
                        </p:cNvSpPr>
                        <p:nvPr/>
                      </p:nvSpPr>
                      <p:spPr bwMode="auto">
                        <a:xfrm>
                          <a:off x="610" y="1541"/>
                          <a:ext cx="13" cy="2"/>
                        </a:xfrm>
                        <a:prstGeom prst="line">
                          <a:avLst/>
                        </a:prstGeom>
                        <a:noFill/>
                        <a:ln w="12700">
                          <a:solidFill>
                            <a:srgbClr val="7F7F7F"/>
                          </a:solidFill>
                          <a:round/>
                          <a:headEnd type="none" w="sm" len="sm"/>
                          <a:tailEnd type="none" w="sm" len="sm"/>
                        </a:ln>
                      </p:spPr>
                      <p:txBody>
                        <a:bodyPr wrap="none" anchor="ctr"/>
                        <a:lstStyle/>
                        <a:p>
                          <a:endParaRPr lang="en-US"/>
                        </a:p>
                      </p:txBody>
                    </p:sp>
                  </p:grpSp>
                  <p:sp>
                    <p:nvSpPr>
                      <p:cNvPr id="49510" name="Line 167"/>
                      <p:cNvSpPr>
                        <a:spLocks noChangeShapeType="1"/>
                      </p:cNvSpPr>
                      <p:nvPr/>
                    </p:nvSpPr>
                    <p:spPr bwMode="auto">
                      <a:xfrm>
                        <a:off x="608" y="1548"/>
                        <a:ext cx="14"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1" name="Line 168"/>
                      <p:cNvSpPr>
                        <a:spLocks noChangeShapeType="1"/>
                      </p:cNvSpPr>
                      <p:nvPr/>
                    </p:nvSpPr>
                    <p:spPr bwMode="auto">
                      <a:xfrm>
                        <a:off x="609" y="1551"/>
                        <a:ext cx="13"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2" name="Line 169"/>
                      <p:cNvSpPr>
                        <a:spLocks noChangeShapeType="1"/>
                      </p:cNvSpPr>
                      <p:nvPr/>
                    </p:nvSpPr>
                    <p:spPr bwMode="auto">
                      <a:xfrm>
                        <a:off x="608" y="1554"/>
                        <a:ext cx="13"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3" name="Line 170"/>
                      <p:cNvSpPr>
                        <a:spLocks noChangeShapeType="1"/>
                      </p:cNvSpPr>
                      <p:nvPr/>
                    </p:nvSpPr>
                    <p:spPr bwMode="auto">
                      <a:xfrm>
                        <a:off x="609" y="1557"/>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14" name="Line 171"/>
                      <p:cNvSpPr>
                        <a:spLocks noChangeShapeType="1"/>
                      </p:cNvSpPr>
                      <p:nvPr/>
                    </p:nvSpPr>
                    <p:spPr bwMode="auto">
                      <a:xfrm>
                        <a:off x="609" y="1560"/>
                        <a:ext cx="12" cy="1"/>
                      </a:xfrm>
                      <a:prstGeom prst="line">
                        <a:avLst/>
                      </a:prstGeom>
                      <a:noFill/>
                      <a:ln w="12700">
                        <a:solidFill>
                          <a:srgbClr val="7F7F7F"/>
                        </a:solidFill>
                        <a:round/>
                        <a:headEnd type="none" w="sm" len="sm"/>
                        <a:tailEnd type="none" w="sm" len="sm"/>
                      </a:ln>
                    </p:spPr>
                    <p:txBody>
                      <a:bodyPr wrap="none" anchor="ctr"/>
                      <a:lstStyle/>
                      <a:p>
                        <a:endParaRPr lang="en-US"/>
                      </a:p>
                    </p:txBody>
                  </p:sp>
                </p:grpSp>
                <p:grpSp>
                  <p:nvGrpSpPr>
                    <p:cNvPr id="49500" name="Group 181"/>
                    <p:cNvGrpSpPr>
                      <a:grpSpLocks/>
                    </p:cNvGrpSpPr>
                    <p:nvPr/>
                  </p:nvGrpSpPr>
                  <p:grpSpPr bwMode="auto">
                    <a:xfrm>
                      <a:off x="608" y="1563"/>
                      <a:ext cx="13" cy="26"/>
                      <a:chOff x="608" y="1563"/>
                      <a:chExt cx="13" cy="26"/>
                    </a:xfrm>
                  </p:grpSpPr>
                  <p:sp>
                    <p:nvSpPr>
                      <p:cNvPr id="49501" name="Line 173"/>
                      <p:cNvSpPr>
                        <a:spLocks noChangeShapeType="1"/>
                      </p:cNvSpPr>
                      <p:nvPr/>
                    </p:nvSpPr>
                    <p:spPr bwMode="auto">
                      <a:xfrm>
                        <a:off x="609" y="1563"/>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2" name="Line 174"/>
                      <p:cNvSpPr>
                        <a:spLocks noChangeShapeType="1"/>
                      </p:cNvSpPr>
                      <p:nvPr/>
                    </p:nvSpPr>
                    <p:spPr bwMode="auto">
                      <a:xfrm>
                        <a:off x="609" y="1566"/>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3" name="Line 175"/>
                      <p:cNvSpPr>
                        <a:spLocks noChangeShapeType="1"/>
                      </p:cNvSpPr>
                      <p:nvPr/>
                    </p:nvSpPr>
                    <p:spPr bwMode="auto">
                      <a:xfrm>
                        <a:off x="609" y="1570"/>
                        <a:ext cx="11"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4" name="Line 176"/>
                      <p:cNvSpPr>
                        <a:spLocks noChangeShapeType="1"/>
                      </p:cNvSpPr>
                      <p:nvPr/>
                    </p:nvSpPr>
                    <p:spPr bwMode="auto">
                      <a:xfrm>
                        <a:off x="608" y="1573"/>
                        <a:ext cx="11" cy="0"/>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5" name="Line 177"/>
                      <p:cNvSpPr>
                        <a:spLocks noChangeShapeType="1"/>
                      </p:cNvSpPr>
                      <p:nvPr/>
                    </p:nvSpPr>
                    <p:spPr bwMode="auto">
                      <a:xfrm>
                        <a:off x="608" y="1575"/>
                        <a:ext cx="11" cy="0"/>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6" name="Line 178"/>
                      <p:cNvSpPr>
                        <a:spLocks noChangeShapeType="1"/>
                      </p:cNvSpPr>
                      <p:nvPr/>
                    </p:nvSpPr>
                    <p:spPr bwMode="auto">
                      <a:xfrm flipV="1">
                        <a:off x="608" y="1575"/>
                        <a:ext cx="11" cy="8"/>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7" name="Line 179"/>
                      <p:cNvSpPr>
                        <a:spLocks noChangeShapeType="1"/>
                      </p:cNvSpPr>
                      <p:nvPr/>
                    </p:nvSpPr>
                    <p:spPr bwMode="auto">
                      <a:xfrm flipV="1">
                        <a:off x="608" y="1578"/>
                        <a:ext cx="11" cy="8"/>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508" name="Line 180"/>
                      <p:cNvSpPr>
                        <a:spLocks noChangeShapeType="1"/>
                      </p:cNvSpPr>
                      <p:nvPr/>
                    </p:nvSpPr>
                    <p:spPr bwMode="auto">
                      <a:xfrm flipV="1">
                        <a:off x="608" y="1581"/>
                        <a:ext cx="10" cy="8"/>
                      </a:xfrm>
                      <a:prstGeom prst="line">
                        <a:avLst/>
                      </a:prstGeom>
                      <a:noFill/>
                      <a:ln w="12700">
                        <a:solidFill>
                          <a:srgbClr val="7F7F7F"/>
                        </a:solidFill>
                        <a:round/>
                        <a:headEnd type="none" w="sm" len="sm"/>
                        <a:tailEnd type="none" w="sm" len="sm"/>
                      </a:ln>
                    </p:spPr>
                    <p:txBody>
                      <a:bodyPr wrap="none" anchor="ctr"/>
                      <a:lstStyle/>
                      <a:p>
                        <a:endParaRPr lang="en-US"/>
                      </a:p>
                    </p:txBody>
                  </p:sp>
                </p:grpSp>
              </p:grpSp>
              <p:sp>
                <p:nvSpPr>
                  <p:cNvPr id="49498" name="Line 183"/>
                  <p:cNvSpPr>
                    <a:spLocks noChangeShapeType="1"/>
                  </p:cNvSpPr>
                  <p:nvPr/>
                </p:nvSpPr>
                <p:spPr bwMode="auto">
                  <a:xfrm>
                    <a:off x="610" y="1545"/>
                    <a:ext cx="12" cy="1"/>
                  </a:xfrm>
                  <a:prstGeom prst="line">
                    <a:avLst/>
                  </a:prstGeom>
                  <a:noFill/>
                  <a:ln w="12700">
                    <a:solidFill>
                      <a:srgbClr val="7F7F7F"/>
                    </a:solidFill>
                    <a:round/>
                    <a:headEnd type="none" w="sm" len="sm"/>
                    <a:tailEnd type="none" w="sm" len="sm"/>
                  </a:ln>
                </p:spPr>
                <p:txBody>
                  <a:bodyPr wrap="none" anchor="ctr"/>
                  <a:lstStyle/>
                  <a:p>
                    <a:endParaRPr lang="en-US"/>
                  </a:p>
                </p:txBody>
              </p:sp>
            </p:grpSp>
          </p:grpSp>
          <p:grpSp>
            <p:nvGrpSpPr>
              <p:cNvPr id="49492" name="Group 188"/>
              <p:cNvGrpSpPr>
                <a:grpSpLocks/>
              </p:cNvGrpSpPr>
              <p:nvPr/>
            </p:nvGrpSpPr>
            <p:grpSpPr bwMode="auto">
              <a:xfrm>
                <a:off x="586" y="1508"/>
                <a:ext cx="23" cy="91"/>
                <a:chOff x="586" y="1508"/>
                <a:chExt cx="23" cy="91"/>
              </a:xfrm>
            </p:grpSpPr>
            <p:sp>
              <p:nvSpPr>
                <p:cNvPr id="49493" name="Freeform 186"/>
                <p:cNvSpPr>
                  <a:spLocks/>
                </p:cNvSpPr>
                <p:nvPr/>
              </p:nvSpPr>
              <p:spPr bwMode="auto">
                <a:xfrm>
                  <a:off x="586" y="1508"/>
                  <a:ext cx="23" cy="91"/>
                </a:xfrm>
                <a:custGeom>
                  <a:avLst/>
                  <a:gdLst>
                    <a:gd name="T0" fmla="*/ 5 w 23"/>
                    <a:gd name="T1" fmla="*/ 0 h 91"/>
                    <a:gd name="T2" fmla="*/ 21 w 23"/>
                    <a:gd name="T3" fmla="*/ 5 h 91"/>
                    <a:gd name="T4" fmla="*/ 22 w 23"/>
                    <a:gd name="T5" fmla="*/ 6 h 91"/>
                    <a:gd name="T6" fmla="*/ 17 w 23"/>
                    <a:gd name="T7" fmla="*/ 86 h 91"/>
                    <a:gd name="T8" fmla="*/ 15 w 23"/>
                    <a:gd name="T9" fmla="*/ 87 h 91"/>
                    <a:gd name="T10" fmla="*/ 0 w 23"/>
                    <a:gd name="T11" fmla="*/ 90 h 91"/>
                    <a:gd name="T12" fmla="*/ 2 w 23"/>
                    <a:gd name="T13" fmla="*/ 89 h 91"/>
                    <a:gd name="T14" fmla="*/ 2 w 23"/>
                    <a:gd name="T15" fmla="*/ 87 h 91"/>
                    <a:gd name="T16" fmla="*/ 5 w 23"/>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1"/>
                    <a:gd name="T29" fmla="*/ 23 w 23"/>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1">
                      <a:moveTo>
                        <a:pt x="5" y="0"/>
                      </a:moveTo>
                      <a:lnTo>
                        <a:pt x="21" y="5"/>
                      </a:lnTo>
                      <a:lnTo>
                        <a:pt x="22" y="6"/>
                      </a:lnTo>
                      <a:lnTo>
                        <a:pt x="17" y="86"/>
                      </a:lnTo>
                      <a:lnTo>
                        <a:pt x="15" y="87"/>
                      </a:lnTo>
                      <a:lnTo>
                        <a:pt x="0" y="90"/>
                      </a:lnTo>
                      <a:lnTo>
                        <a:pt x="2" y="89"/>
                      </a:lnTo>
                      <a:lnTo>
                        <a:pt x="2" y="87"/>
                      </a:lnTo>
                      <a:lnTo>
                        <a:pt x="5" y="0"/>
                      </a:lnTo>
                    </a:path>
                  </a:pathLst>
                </a:custGeom>
                <a:solidFill>
                  <a:srgbClr val="BFBFBF"/>
                </a:solidFill>
                <a:ln w="9525" cap="rnd">
                  <a:noFill/>
                  <a:round/>
                  <a:headEnd type="none" w="sm" len="sm"/>
                  <a:tailEnd type="none" w="sm" len="sm"/>
                </a:ln>
              </p:spPr>
              <p:txBody>
                <a:bodyPr/>
                <a:lstStyle/>
                <a:p>
                  <a:endParaRPr lang="en-US"/>
                </a:p>
              </p:txBody>
            </p:sp>
            <p:sp>
              <p:nvSpPr>
                <p:cNvPr id="49494" name="Arc 187"/>
                <p:cNvSpPr>
                  <a:spLocks/>
                </p:cNvSpPr>
                <p:nvPr/>
              </p:nvSpPr>
              <p:spPr bwMode="auto">
                <a:xfrm>
                  <a:off x="607" y="1515"/>
                  <a:ext cx="2" cy="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FBFBF"/>
                </a:solidFill>
                <a:ln w="9525" cap="rnd">
                  <a:noFill/>
                  <a:round/>
                  <a:headEnd/>
                  <a:tailEnd/>
                </a:ln>
              </p:spPr>
              <p:txBody>
                <a:bodyPr wrap="none" anchor="ctr"/>
                <a:lstStyle/>
                <a:p>
                  <a:endParaRPr lang="en-US"/>
                </a:p>
              </p:txBody>
            </p:sp>
          </p:grpSp>
        </p:grpSp>
        <p:grpSp>
          <p:nvGrpSpPr>
            <p:cNvPr id="49388" name="Group 201"/>
            <p:cNvGrpSpPr>
              <a:grpSpLocks/>
            </p:cNvGrpSpPr>
            <p:nvPr/>
          </p:nvGrpSpPr>
          <p:grpSpPr bwMode="auto">
            <a:xfrm>
              <a:off x="595" y="1643"/>
              <a:ext cx="72" cy="21"/>
              <a:chOff x="595" y="1643"/>
              <a:chExt cx="72" cy="21"/>
            </a:xfrm>
          </p:grpSpPr>
          <p:sp>
            <p:nvSpPr>
              <p:cNvPr id="49480" name="Freeform 190"/>
              <p:cNvSpPr>
                <a:spLocks/>
              </p:cNvSpPr>
              <p:nvPr/>
            </p:nvSpPr>
            <p:spPr bwMode="auto">
              <a:xfrm>
                <a:off x="595" y="1643"/>
                <a:ext cx="72" cy="14"/>
              </a:xfrm>
              <a:custGeom>
                <a:avLst/>
                <a:gdLst>
                  <a:gd name="T0" fmla="*/ 0 w 72"/>
                  <a:gd name="T1" fmla="*/ 0 h 14"/>
                  <a:gd name="T2" fmla="*/ 13 w 72"/>
                  <a:gd name="T3" fmla="*/ 1 h 14"/>
                  <a:gd name="T4" fmla="*/ 23 w 72"/>
                  <a:gd name="T5" fmla="*/ 1 h 14"/>
                  <a:gd name="T6" fmla="*/ 32 w 72"/>
                  <a:gd name="T7" fmla="*/ 2 h 14"/>
                  <a:gd name="T8" fmla="*/ 41 w 72"/>
                  <a:gd name="T9" fmla="*/ 2 h 14"/>
                  <a:gd name="T10" fmla="*/ 47 w 72"/>
                  <a:gd name="T11" fmla="*/ 3 h 14"/>
                  <a:gd name="T12" fmla="*/ 54 w 72"/>
                  <a:gd name="T13" fmla="*/ 4 h 14"/>
                  <a:gd name="T14" fmla="*/ 58 w 72"/>
                  <a:gd name="T15" fmla="*/ 4 h 14"/>
                  <a:gd name="T16" fmla="*/ 62 w 72"/>
                  <a:gd name="T17" fmla="*/ 5 h 14"/>
                  <a:gd name="T18" fmla="*/ 63 w 72"/>
                  <a:gd name="T19" fmla="*/ 5 h 14"/>
                  <a:gd name="T20" fmla="*/ 65 w 72"/>
                  <a:gd name="T21" fmla="*/ 6 h 14"/>
                  <a:gd name="T22" fmla="*/ 67 w 72"/>
                  <a:gd name="T23" fmla="*/ 6 h 14"/>
                  <a:gd name="T24" fmla="*/ 68 w 72"/>
                  <a:gd name="T25" fmla="*/ 6 h 14"/>
                  <a:gd name="T26" fmla="*/ 70 w 72"/>
                  <a:gd name="T27" fmla="*/ 7 h 14"/>
                  <a:gd name="T28" fmla="*/ 71 w 72"/>
                  <a:gd name="T29" fmla="*/ 8 h 14"/>
                  <a:gd name="T30" fmla="*/ 71 w 72"/>
                  <a:gd name="T31" fmla="*/ 9 h 14"/>
                  <a:gd name="T32" fmla="*/ 70 w 72"/>
                  <a:gd name="T33" fmla="*/ 10 h 14"/>
                  <a:gd name="T34" fmla="*/ 69 w 72"/>
                  <a:gd name="T35" fmla="*/ 11 h 14"/>
                  <a:gd name="T36" fmla="*/ 68 w 72"/>
                  <a:gd name="T37" fmla="*/ 11 h 14"/>
                  <a:gd name="T38" fmla="*/ 66 w 72"/>
                  <a:gd name="T39" fmla="*/ 12 h 14"/>
                  <a:gd name="T40" fmla="*/ 65 w 72"/>
                  <a:gd name="T41" fmla="*/ 13 h 14"/>
                  <a:gd name="T42" fmla="*/ 63 w 72"/>
                  <a:gd name="T43" fmla="*/ 13 h 14"/>
                  <a:gd name="T44" fmla="*/ 61 w 72"/>
                  <a:gd name="T45" fmla="*/ 13 h 14"/>
                  <a:gd name="T46" fmla="*/ 58 w 72"/>
                  <a:gd name="T47" fmla="*/ 13 h 14"/>
                  <a:gd name="T48" fmla="*/ 56 w 72"/>
                  <a:gd name="T49" fmla="*/ 13 h 14"/>
                  <a:gd name="T50" fmla="*/ 52 w 72"/>
                  <a:gd name="T51" fmla="*/ 1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4"/>
                  <a:gd name="T80" fmla="*/ 72 w 7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4">
                    <a:moveTo>
                      <a:pt x="0" y="0"/>
                    </a:moveTo>
                    <a:lnTo>
                      <a:pt x="13" y="1"/>
                    </a:lnTo>
                    <a:lnTo>
                      <a:pt x="23" y="1"/>
                    </a:lnTo>
                    <a:lnTo>
                      <a:pt x="32" y="2"/>
                    </a:lnTo>
                    <a:lnTo>
                      <a:pt x="41" y="2"/>
                    </a:lnTo>
                    <a:lnTo>
                      <a:pt x="47" y="3"/>
                    </a:lnTo>
                    <a:lnTo>
                      <a:pt x="54" y="4"/>
                    </a:lnTo>
                    <a:lnTo>
                      <a:pt x="58" y="4"/>
                    </a:lnTo>
                    <a:lnTo>
                      <a:pt x="62" y="5"/>
                    </a:lnTo>
                    <a:lnTo>
                      <a:pt x="63" y="5"/>
                    </a:lnTo>
                    <a:lnTo>
                      <a:pt x="65" y="6"/>
                    </a:lnTo>
                    <a:lnTo>
                      <a:pt x="67" y="6"/>
                    </a:lnTo>
                    <a:lnTo>
                      <a:pt x="68" y="6"/>
                    </a:lnTo>
                    <a:lnTo>
                      <a:pt x="70" y="7"/>
                    </a:lnTo>
                    <a:lnTo>
                      <a:pt x="71" y="8"/>
                    </a:lnTo>
                    <a:lnTo>
                      <a:pt x="71" y="9"/>
                    </a:lnTo>
                    <a:lnTo>
                      <a:pt x="70" y="10"/>
                    </a:lnTo>
                    <a:lnTo>
                      <a:pt x="69" y="11"/>
                    </a:lnTo>
                    <a:lnTo>
                      <a:pt x="68" y="11"/>
                    </a:lnTo>
                    <a:lnTo>
                      <a:pt x="66" y="12"/>
                    </a:lnTo>
                    <a:lnTo>
                      <a:pt x="65" y="13"/>
                    </a:lnTo>
                    <a:lnTo>
                      <a:pt x="63" y="13"/>
                    </a:lnTo>
                    <a:lnTo>
                      <a:pt x="61" y="13"/>
                    </a:lnTo>
                    <a:lnTo>
                      <a:pt x="58" y="13"/>
                    </a:lnTo>
                    <a:lnTo>
                      <a:pt x="56" y="13"/>
                    </a:lnTo>
                    <a:lnTo>
                      <a:pt x="52" y="12"/>
                    </a:lnTo>
                  </a:path>
                </a:pathLst>
              </a:custGeom>
              <a:noFill/>
              <a:ln w="12700" cap="rnd">
                <a:solidFill>
                  <a:srgbClr val="C0C0C0"/>
                </a:solidFill>
                <a:round/>
                <a:headEnd type="none" w="sm" len="sm"/>
                <a:tailEnd type="none" w="sm" len="sm"/>
              </a:ln>
            </p:spPr>
            <p:txBody>
              <a:bodyPr/>
              <a:lstStyle/>
              <a:p>
                <a:endParaRPr lang="en-US"/>
              </a:p>
            </p:txBody>
          </p:sp>
          <p:grpSp>
            <p:nvGrpSpPr>
              <p:cNvPr id="49481" name="Group 200"/>
              <p:cNvGrpSpPr>
                <a:grpSpLocks/>
              </p:cNvGrpSpPr>
              <p:nvPr/>
            </p:nvGrpSpPr>
            <p:grpSpPr bwMode="auto">
              <a:xfrm>
                <a:off x="598" y="1650"/>
                <a:ext cx="51" cy="14"/>
                <a:chOff x="598" y="1650"/>
                <a:chExt cx="51" cy="14"/>
              </a:xfrm>
            </p:grpSpPr>
            <p:grpSp>
              <p:nvGrpSpPr>
                <p:cNvPr id="49482" name="Group 195"/>
                <p:cNvGrpSpPr>
                  <a:grpSpLocks/>
                </p:cNvGrpSpPr>
                <p:nvPr/>
              </p:nvGrpSpPr>
              <p:grpSpPr bwMode="auto">
                <a:xfrm>
                  <a:off x="598" y="1650"/>
                  <a:ext cx="51" cy="14"/>
                  <a:chOff x="598" y="1650"/>
                  <a:chExt cx="51" cy="14"/>
                </a:xfrm>
              </p:grpSpPr>
              <p:sp>
                <p:nvSpPr>
                  <p:cNvPr id="49487" name="Freeform 191"/>
                  <p:cNvSpPr>
                    <a:spLocks/>
                  </p:cNvSpPr>
                  <p:nvPr/>
                </p:nvSpPr>
                <p:spPr bwMode="auto">
                  <a:xfrm>
                    <a:off x="598" y="1650"/>
                    <a:ext cx="32" cy="9"/>
                  </a:xfrm>
                  <a:custGeom>
                    <a:avLst/>
                    <a:gdLst>
                      <a:gd name="T0" fmla="*/ 0 w 32"/>
                      <a:gd name="T1" fmla="*/ 5 h 9"/>
                      <a:gd name="T2" fmla="*/ 8 w 32"/>
                      <a:gd name="T3" fmla="*/ 0 h 9"/>
                      <a:gd name="T4" fmla="*/ 31 w 32"/>
                      <a:gd name="T5" fmla="*/ 3 h 9"/>
                      <a:gd name="T6" fmla="*/ 22 w 32"/>
                      <a:gd name="T7" fmla="*/ 8 h 9"/>
                      <a:gd name="T8" fmla="*/ 0 w 32"/>
                      <a:gd name="T9" fmla="*/ 5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0" y="5"/>
                        </a:moveTo>
                        <a:lnTo>
                          <a:pt x="8" y="0"/>
                        </a:lnTo>
                        <a:lnTo>
                          <a:pt x="31" y="3"/>
                        </a:lnTo>
                        <a:lnTo>
                          <a:pt x="22" y="8"/>
                        </a:lnTo>
                        <a:lnTo>
                          <a:pt x="0" y="5"/>
                        </a:lnTo>
                      </a:path>
                    </a:pathLst>
                  </a:custGeom>
                  <a:solidFill>
                    <a:srgbClr val="DFDFDF"/>
                  </a:solidFill>
                  <a:ln w="9525" cap="rnd">
                    <a:noFill/>
                    <a:round/>
                    <a:headEnd type="none" w="sm" len="sm"/>
                    <a:tailEnd type="none" w="sm" len="sm"/>
                  </a:ln>
                </p:spPr>
                <p:txBody>
                  <a:bodyPr/>
                  <a:lstStyle/>
                  <a:p>
                    <a:endParaRPr lang="en-US"/>
                  </a:p>
                </p:txBody>
              </p:sp>
              <p:sp>
                <p:nvSpPr>
                  <p:cNvPr id="49488" name="Freeform 192"/>
                  <p:cNvSpPr>
                    <a:spLocks/>
                  </p:cNvSpPr>
                  <p:nvPr/>
                </p:nvSpPr>
                <p:spPr bwMode="auto">
                  <a:xfrm>
                    <a:off x="598" y="1655"/>
                    <a:ext cx="23" cy="9"/>
                  </a:xfrm>
                  <a:custGeom>
                    <a:avLst/>
                    <a:gdLst>
                      <a:gd name="T0" fmla="*/ 0 w 23"/>
                      <a:gd name="T1" fmla="*/ 0 h 9"/>
                      <a:gd name="T2" fmla="*/ 0 w 23"/>
                      <a:gd name="T3" fmla="*/ 4 h 9"/>
                      <a:gd name="T4" fmla="*/ 22 w 23"/>
                      <a:gd name="T5" fmla="*/ 8 h 9"/>
                      <a:gd name="T6" fmla="*/ 22 w 23"/>
                      <a:gd name="T7" fmla="*/ 3 h 9"/>
                      <a:gd name="T8" fmla="*/ 0 w 23"/>
                      <a:gd name="T9" fmla="*/ 0 h 9"/>
                      <a:gd name="T10" fmla="*/ 0 60000 65536"/>
                      <a:gd name="T11" fmla="*/ 0 60000 65536"/>
                      <a:gd name="T12" fmla="*/ 0 60000 65536"/>
                      <a:gd name="T13" fmla="*/ 0 60000 65536"/>
                      <a:gd name="T14" fmla="*/ 0 60000 65536"/>
                      <a:gd name="T15" fmla="*/ 0 w 23"/>
                      <a:gd name="T16" fmla="*/ 0 h 9"/>
                      <a:gd name="T17" fmla="*/ 23 w 23"/>
                      <a:gd name="T18" fmla="*/ 9 h 9"/>
                    </a:gdLst>
                    <a:ahLst/>
                    <a:cxnLst>
                      <a:cxn ang="T10">
                        <a:pos x="T0" y="T1"/>
                      </a:cxn>
                      <a:cxn ang="T11">
                        <a:pos x="T2" y="T3"/>
                      </a:cxn>
                      <a:cxn ang="T12">
                        <a:pos x="T4" y="T5"/>
                      </a:cxn>
                      <a:cxn ang="T13">
                        <a:pos x="T6" y="T7"/>
                      </a:cxn>
                      <a:cxn ang="T14">
                        <a:pos x="T8" y="T9"/>
                      </a:cxn>
                    </a:cxnLst>
                    <a:rect l="T15" t="T16" r="T17" b="T18"/>
                    <a:pathLst>
                      <a:path w="23" h="9">
                        <a:moveTo>
                          <a:pt x="0" y="0"/>
                        </a:moveTo>
                        <a:lnTo>
                          <a:pt x="0" y="4"/>
                        </a:lnTo>
                        <a:lnTo>
                          <a:pt x="22" y="8"/>
                        </a:lnTo>
                        <a:lnTo>
                          <a:pt x="22" y="3"/>
                        </a:lnTo>
                        <a:lnTo>
                          <a:pt x="0" y="0"/>
                        </a:lnTo>
                      </a:path>
                    </a:pathLst>
                  </a:custGeom>
                  <a:solidFill>
                    <a:srgbClr val="C0C0C0"/>
                  </a:solidFill>
                  <a:ln w="9525" cap="rnd">
                    <a:noFill/>
                    <a:round/>
                    <a:headEnd type="none" w="sm" len="sm"/>
                    <a:tailEnd type="none" w="sm" len="sm"/>
                  </a:ln>
                </p:spPr>
                <p:txBody>
                  <a:bodyPr/>
                  <a:lstStyle/>
                  <a:p>
                    <a:endParaRPr lang="en-US"/>
                  </a:p>
                </p:txBody>
              </p:sp>
              <p:sp>
                <p:nvSpPr>
                  <p:cNvPr id="49489" name="Freeform 193"/>
                  <p:cNvSpPr>
                    <a:spLocks/>
                  </p:cNvSpPr>
                  <p:nvPr/>
                </p:nvSpPr>
                <p:spPr bwMode="auto">
                  <a:xfrm>
                    <a:off x="620" y="1653"/>
                    <a:ext cx="29" cy="11"/>
                  </a:xfrm>
                  <a:custGeom>
                    <a:avLst/>
                    <a:gdLst>
                      <a:gd name="T0" fmla="*/ 0 w 29"/>
                      <a:gd name="T1" fmla="*/ 5 h 11"/>
                      <a:gd name="T2" fmla="*/ 9 w 29"/>
                      <a:gd name="T3" fmla="*/ 0 h 11"/>
                      <a:gd name="T4" fmla="*/ 28 w 29"/>
                      <a:gd name="T5" fmla="*/ 1 h 11"/>
                      <a:gd name="T6" fmla="*/ 28 w 29"/>
                      <a:gd name="T7" fmla="*/ 6 h 11"/>
                      <a:gd name="T8" fmla="*/ 0 w 29"/>
                      <a:gd name="T9" fmla="*/ 10 h 11"/>
                      <a:gd name="T10" fmla="*/ 0 w 29"/>
                      <a:gd name="T11" fmla="*/ 5 h 11"/>
                      <a:gd name="T12" fmla="*/ 0 60000 65536"/>
                      <a:gd name="T13" fmla="*/ 0 60000 65536"/>
                      <a:gd name="T14" fmla="*/ 0 60000 65536"/>
                      <a:gd name="T15" fmla="*/ 0 60000 65536"/>
                      <a:gd name="T16" fmla="*/ 0 60000 65536"/>
                      <a:gd name="T17" fmla="*/ 0 60000 65536"/>
                      <a:gd name="T18" fmla="*/ 0 w 29"/>
                      <a:gd name="T19" fmla="*/ 0 h 11"/>
                      <a:gd name="T20" fmla="*/ 29 w 2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9" h="11">
                        <a:moveTo>
                          <a:pt x="0" y="5"/>
                        </a:moveTo>
                        <a:lnTo>
                          <a:pt x="9" y="0"/>
                        </a:lnTo>
                        <a:lnTo>
                          <a:pt x="28" y="1"/>
                        </a:lnTo>
                        <a:lnTo>
                          <a:pt x="28" y="6"/>
                        </a:lnTo>
                        <a:lnTo>
                          <a:pt x="0" y="10"/>
                        </a:lnTo>
                        <a:lnTo>
                          <a:pt x="0" y="5"/>
                        </a:lnTo>
                      </a:path>
                    </a:pathLst>
                  </a:custGeom>
                  <a:solidFill>
                    <a:srgbClr val="9F9F9F"/>
                  </a:solidFill>
                  <a:ln w="9525" cap="rnd">
                    <a:noFill/>
                    <a:round/>
                    <a:headEnd type="none" w="sm" len="sm"/>
                    <a:tailEnd type="none" w="sm" len="sm"/>
                  </a:ln>
                </p:spPr>
                <p:txBody>
                  <a:bodyPr/>
                  <a:lstStyle/>
                  <a:p>
                    <a:endParaRPr lang="en-US"/>
                  </a:p>
                </p:txBody>
              </p:sp>
              <p:sp>
                <p:nvSpPr>
                  <p:cNvPr id="49490" name="Freeform 194"/>
                  <p:cNvSpPr>
                    <a:spLocks/>
                  </p:cNvSpPr>
                  <p:nvPr/>
                </p:nvSpPr>
                <p:spPr bwMode="auto">
                  <a:xfrm>
                    <a:off x="606" y="1650"/>
                    <a:ext cx="43" cy="5"/>
                  </a:xfrm>
                  <a:custGeom>
                    <a:avLst/>
                    <a:gdLst>
                      <a:gd name="T0" fmla="*/ 0 w 43"/>
                      <a:gd name="T1" fmla="*/ 0 h 5"/>
                      <a:gd name="T2" fmla="*/ 21 w 43"/>
                      <a:gd name="T3" fmla="*/ 1 h 5"/>
                      <a:gd name="T4" fmla="*/ 42 w 43"/>
                      <a:gd name="T5" fmla="*/ 4 h 5"/>
                      <a:gd name="T6" fmla="*/ 23 w 43"/>
                      <a:gd name="T7" fmla="*/ 3 h 5"/>
                      <a:gd name="T8" fmla="*/ 0 w 43"/>
                      <a:gd name="T9" fmla="*/ 0 h 5"/>
                      <a:gd name="T10" fmla="*/ 0 60000 65536"/>
                      <a:gd name="T11" fmla="*/ 0 60000 65536"/>
                      <a:gd name="T12" fmla="*/ 0 60000 65536"/>
                      <a:gd name="T13" fmla="*/ 0 60000 65536"/>
                      <a:gd name="T14" fmla="*/ 0 60000 65536"/>
                      <a:gd name="T15" fmla="*/ 0 w 43"/>
                      <a:gd name="T16" fmla="*/ 0 h 5"/>
                      <a:gd name="T17" fmla="*/ 43 w 43"/>
                      <a:gd name="T18" fmla="*/ 5 h 5"/>
                    </a:gdLst>
                    <a:ahLst/>
                    <a:cxnLst>
                      <a:cxn ang="T10">
                        <a:pos x="T0" y="T1"/>
                      </a:cxn>
                      <a:cxn ang="T11">
                        <a:pos x="T2" y="T3"/>
                      </a:cxn>
                      <a:cxn ang="T12">
                        <a:pos x="T4" y="T5"/>
                      </a:cxn>
                      <a:cxn ang="T13">
                        <a:pos x="T6" y="T7"/>
                      </a:cxn>
                      <a:cxn ang="T14">
                        <a:pos x="T8" y="T9"/>
                      </a:cxn>
                    </a:cxnLst>
                    <a:rect l="T15" t="T16" r="T17" b="T18"/>
                    <a:pathLst>
                      <a:path w="43" h="5">
                        <a:moveTo>
                          <a:pt x="0" y="0"/>
                        </a:moveTo>
                        <a:lnTo>
                          <a:pt x="21" y="1"/>
                        </a:lnTo>
                        <a:lnTo>
                          <a:pt x="42" y="4"/>
                        </a:lnTo>
                        <a:lnTo>
                          <a:pt x="23" y="3"/>
                        </a:lnTo>
                        <a:lnTo>
                          <a:pt x="0" y="0"/>
                        </a:lnTo>
                      </a:path>
                    </a:pathLst>
                  </a:custGeom>
                  <a:solidFill>
                    <a:srgbClr val="7F7F7F"/>
                  </a:solidFill>
                  <a:ln w="9525" cap="rnd">
                    <a:noFill/>
                    <a:round/>
                    <a:headEnd type="none" w="sm" len="sm"/>
                    <a:tailEnd type="none" w="sm" len="sm"/>
                  </a:ln>
                </p:spPr>
                <p:txBody>
                  <a:bodyPr/>
                  <a:lstStyle/>
                  <a:p>
                    <a:endParaRPr lang="en-US"/>
                  </a:p>
                </p:txBody>
              </p:sp>
            </p:grpSp>
            <p:grpSp>
              <p:nvGrpSpPr>
                <p:cNvPr id="49483" name="Group 199"/>
                <p:cNvGrpSpPr>
                  <a:grpSpLocks/>
                </p:cNvGrpSpPr>
                <p:nvPr/>
              </p:nvGrpSpPr>
              <p:grpSpPr bwMode="auto">
                <a:xfrm>
                  <a:off x="604" y="1651"/>
                  <a:ext cx="39" cy="11"/>
                  <a:chOff x="604" y="1651"/>
                  <a:chExt cx="39" cy="11"/>
                </a:xfrm>
              </p:grpSpPr>
              <p:sp>
                <p:nvSpPr>
                  <p:cNvPr id="49484" name="Line 196"/>
                  <p:cNvSpPr>
                    <a:spLocks noChangeShapeType="1"/>
                  </p:cNvSpPr>
                  <p:nvPr/>
                </p:nvSpPr>
                <p:spPr bwMode="auto">
                  <a:xfrm>
                    <a:off x="604" y="1658"/>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485" name="Line 197"/>
                  <p:cNvSpPr>
                    <a:spLocks noChangeShapeType="1"/>
                  </p:cNvSpPr>
                  <p:nvPr/>
                </p:nvSpPr>
                <p:spPr bwMode="auto">
                  <a:xfrm flipV="1">
                    <a:off x="624" y="1651"/>
                    <a:ext cx="0" cy="11"/>
                  </a:xfrm>
                  <a:prstGeom prst="line">
                    <a:avLst/>
                  </a:prstGeom>
                  <a:noFill/>
                  <a:ln w="12700">
                    <a:solidFill>
                      <a:srgbClr val="5F5F5F"/>
                    </a:solidFill>
                    <a:round/>
                    <a:headEnd type="none" w="sm" len="sm"/>
                    <a:tailEnd type="none" w="sm" len="sm"/>
                  </a:ln>
                </p:spPr>
                <p:txBody>
                  <a:bodyPr wrap="none" anchor="ctr"/>
                  <a:lstStyle/>
                  <a:p>
                    <a:endParaRPr lang="en-US"/>
                  </a:p>
                </p:txBody>
              </p:sp>
              <p:sp>
                <p:nvSpPr>
                  <p:cNvPr id="49486" name="Line 198"/>
                  <p:cNvSpPr>
                    <a:spLocks noChangeShapeType="1"/>
                  </p:cNvSpPr>
                  <p:nvPr/>
                </p:nvSpPr>
                <p:spPr bwMode="auto">
                  <a:xfrm>
                    <a:off x="635" y="1654"/>
                    <a:ext cx="8" cy="1"/>
                  </a:xfrm>
                  <a:prstGeom prst="line">
                    <a:avLst/>
                  </a:prstGeom>
                  <a:noFill/>
                  <a:ln w="12700">
                    <a:solidFill>
                      <a:srgbClr val="5F5F5F"/>
                    </a:solidFill>
                    <a:round/>
                    <a:headEnd type="none" w="sm" len="sm"/>
                    <a:tailEnd type="none" w="sm" len="sm"/>
                  </a:ln>
                </p:spPr>
                <p:txBody>
                  <a:bodyPr wrap="none" anchor="ctr"/>
                  <a:lstStyle/>
                  <a:p>
                    <a:endParaRPr lang="en-US"/>
                  </a:p>
                </p:txBody>
              </p:sp>
            </p:grpSp>
          </p:grpSp>
        </p:grpSp>
        <p:sp>
          <p:nvSpPr>
            <p:cNvPr id="49389" name="Freeform 202"/>
            <p:cNvSpPr>
              <a:spLocks/>
            </p:cNvSpPr>
            <p:nvPr/>
          </p:nvSpPr>
          <p:spPr bwMode="auto">
            <a:xfrm>
              <a:off x="585" y="1619"/>
              <a:ext cx="44" cy="29"/>
            </a:xfrm>
            <a:custGeom>
              <a:avLst/>
              <a:gdLst>
                <a:gd name="T0" fmla="*/ 0 w 44"/>
                <a:gd name="T1" fmla="*/ 14 h 29"/>
                <a:gd name="T2" fmla="*/ 43 w 44"/>
                <a:gd name="T3" fmla="*/ 0 h 29"/>
                <a:gd name="T4" fmla="*/ 43 w 44"/>
                <a:gd name="T5" fmla="*/ 11 h 29"/>
                <a:gd name="T6" fmla="*/ 0 w 44"/>
                <a:gd name="T7" fmla="*/ 28 h 29"/>
                <a:gd name="T8" fmla="*/ 0 w 44"/>
                <a:gd name="T9" fmla="*/ 14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0" y="14"/>
                  </a:moveTo>
                  <a:lnTo>
                    <a:pt x="43" y="0"/>
                  </a:lnTo>
                  <a:lnTo>
                    <a:pt x="43" y="11"/>
                  </a:lnTo>
                  <a:lnTo>
                    <a:pt x="0" y="28"/>
                  </a:lnTo>
                  <a:lnTo>
                    <a:pt x="0" y="14"/>
                  </a:lnTo>
                </a:path>
              </a:pathLst>
            </a:custGeom>
            <a:solidFill>
              <a:srgbClr val="5F5F5F"/>
            </a:solidFill>
            <a:ln w="9525" cap="rnd">
              <a:noFill/>
              <a:round/>
              <a:headEnd type="none" w="sm" len="sm"/>
              <a:tailEnd type="none" w="sm" len="sm"/>
            </a:ln>
          </p:spPr>
          <p:txBody>
            <a:bodyPr/>
            <a:lstStyle/>
            <a:p>
              <a:endParaRPr lang="en-US"/>
            </a:p>
          </p:txBody>
        </p:sp>
        <p:sp>
          <p:nvSpPr>
            <p:cNvPr id="49390" name="Freeform 203"/>
            <p:cNvSpPr>
              <a:spLocks/>
            </p:cNvSpPr>
            <p:nvPr/>
          </p:nvSpPr>
          <p:spPr bwMode="auto">
            <a:xfrm>
              <a:off x="584" y="1594"/>
              <a:ext cx="46" cy="41"/>
            </a:xfrm>
            <a:custGeom>
              <a:avLst/>
              <a:gdLst>
                <a:gd name="T0" fmla="*/ 0 w 46"/>
                <a:gd name="T1" fmla="*/ 9 h 41"/>
                <a:gd name="T2" fmla="*/ 45 w 46"/>
                <a:gd name="T3" fmla="*/ 0 h 41"/>
                <a:gd name="T4" fmla="*/ 45 w 46"/>
                <a:gd name="T5" fmla="*/ 26 h 41"/>
                <a:gd name="T6" fmla="*/ 0 w 46"/>
                <a:gd name="T7" fmla="*/ 40 h 41"/>
                <a:gd name="T8" fmla="*/ 0 w 46"/>
                <a:gd name="T9" fmla="*/ 9 h 41"/>
                <a:gd name="T10" fmla="*/ 0 60000 65536"/>
                <a:gd name="T11" fmla="*/ 0 60000 65536"/>
                <a:gd name="T12" fmla="*/ 0 60000 65536"/>
                <a:gd name="T13" fmla="*/ 0 60000 65536"/>
                <a:gd name="T14" fmla="*/ 0 60000 65536"/>
                <a:gd name="T15" fmla="*/ 0 w 46"/>
                <a:gd name="T16" fmla="*/ 0 h 41"/>
                <a:gd name="T17" fmla="*/ 46 w 46"/>
                <a:gd name="T18" fmla="*/ 41 h 41"/>
              </a:gdLst>
              <a:ahLst/>
              <a:cxnLst>
                <a:cxn ang="T10">
                  <a:pos x="T0" y="T1"/>
                </a:cxn>
                <a:cxn ang="T11">
                  <a:pos x="T2" y="T3"/>
                </a:cxn>
                <a:cxn ang="T12">
                  <a:pos x="T4" y="T5"/>
                </a:cxn>
                <a:cxn ang="T13">
                  <a:pos x="T6" y="T7"/>
                </a:cxn>
                <a:cxn ang="T14">
                  <a:pos x="T8" y="T9"/>
                </a:cxn>
              </a:cxnLst>
              <a:rect l="T15" t="T16" r="T17" b="T18"/>
              <a:pathLst>
                <a:path w="46" h="41">
                  <a:moveTo>
                    <a:pt x="0" y="9"/>
                  </a:moveTo>
                  <a:lnTo>
                    <a:pt x="45" y="0"/>
                  </a:lnTo>
                  <a:lnTo>
                    <a:pt x="45" y="26"/>
                  </a:lnTo>
                  <a:lnTo>
                    <a:pt x="0" y="40"/>
                  </a:lnTo>
                  <a:lnTo>
                    <a:pt x="0" y="9"/>
                  </a:lnTo>
                </a:path>
              </a:pathLst>
            </a:custGeom>
            <a:solidFill>
              <a:srgbClr val="BFBFBF"/>
            </a:solidFill>
            <a:ln w="9525" cap="rnd">
              <a:noFill/>
              <a:round/>
              <a:headEnd type="none" w="sm" len="sm"/>
              <a:tailEnd type="none" w="sm" len="sm"/>
            </a:ln>
          </p:spPr>
          <p:txBody>
            <a:bodyPr/>
            <a:lstStyle/>
            <a:p>
              <a:endParaRPr lang="en-US"/>
            </a:p>
          </p:txBody>
        </p:sp>
        <p:sp>
          <p:nvSpPr>
            <p:cNvPr id="49391" name="Freeform 204"/>
            <p:cNvSpPr>
              <a:spLocks/>
            </p:cNvSpPr>
            <p:nvPr/>
          </p:nvSpPr>
          <p:spPr bwMode="auto">
            <a:xfrm>
              <a:off x="464" y="1521"/>
              <a:ext cx="111" cy="63"/>
            </a:xfrm>
            <a:custGeom>
              <a:avLst/>
              <a:gdLst>
                <a:gd name="T0" fmla="*/ 4 w 111"/>
                <a:gd name="T1" fmla="*/ 0 h 63"/>
                <a:gd name="T2" fmla="*/ 110 w 111"/>
                <a:gd name="T3" fmla="*/ 0 h 63"/>
                <a:gd name="T4" fmla="*/ 106 w 111"/>
                <a:gd name="T5" fmla="*/ 62 h 63"/>
                <a:gd name="T6" fmla="*/ 0 w 111"/>
                <a:gd name="T7" fmla="*/ 58 h 63"/>
                <a:gd name="T8" fmla="*/ 4 w 111"/>
                <a:gd name="T9" fmla="*/ 0 h 63"/>
                <a:gd name="T10" fmla="*/ 0 60000 65536"/>
                <a:gd name="T11" fmla="*/ 0 60000 65536"/>
                <a:gd name="T12" fmla="*/ 0 60000 65536"/>
                <a:gd name="T13" fmla="*/ 0 60000 65536"/>
                <a:gd name="T14" fmla="*/ 0 60000 65536"/>
                <a:gd name="T15" fmla="*/ 0 w 111"/>
                <a:gd name="T16" fmla="*/ 0 h 63"/>
                <a:gd name="T17" fmla="*/ 111 w 111"/>
                <a:gd name="T18" fmla="*/ 63 h 63"/>
              </a:gdLst>
              <a:ahLst/>
              <a:cxnLst>
                <a:cxn ang="T10">
                  <a:pos x="T0" y="T1"/>
                </a:cxn>
                <a:cxn ang="T11">
                  <a:pos x="T2" y="T3"/>
                </a:cxn>
                <a:cxn ang="T12">
                  <a:pos x="T4" y="T5"/>
                </a:cxn>
                <a:cxn ang="T13">
                  <a:pos x="T6" y="T7"/>
                </a:cxn>
                <a:cxn ang="T14">
                  <a:pos x="T8" y="T9"/>
                </a:cxn>
              </a:cxnLst>
              <a:rect l="T15" t="T16" r="T17" b="T18"/>
              <a:pathLst>
                <a:path w="111" h="63">
                  <a:moveTo>
                    <a:pt x="4" y="0"/>
                  </a:moveTo>
                  <a:lnTo>
                    <a:pt x="110" y="0"/>
                  </a:lnTo>
                  <a:lnTo>
                    <a:pt x="106" y="62"/>
                  </a:lnTo>
                  <a:lnTo>
                    <a:pt x="0" y="58"/>
                  </a:lnTo>
                  <a:lnTo>
                    <a:pt x="4" y="0"/>
                  </a:lnTo>
                </a:path>
              </a:pathLst>
            </a:custGeom>
            <a:solidFill>
              <a:srgbClr val="C0C0C0"/>
            </a:solidFill>
            <a:ln w="9525" cap="rnd">
              <a:noFill/>
              <a:round/>
              <a:headEnd type="none" w="sm" len="sm"/>
              <a:tailEnd type="none" w="sm" len="sm"/>
            </a:ln>
          </p:spPr>
          <p:txBody>
            <a:bodyPr/>
            <a:lstStyle/>
            <a:p>
              <a:endParaRPr lang="en-US"/>
            </a:p>
          </p:txBody>
        </p:sp>
        <p:sp>
          <p:nvSpPr>
            <p:cNvPr id="49392" name="Freeform 205"/>
            <p:cNvSpPr>
              <a:spLocks/>
            </p:cNvSpPr>
            <p:nvPr/>
          </p:nvSpPr>
          <p:spPr bwMode="auto">
            <a:xfrm>
              <a:off x="392" y="1625"/>
              <a:ext cx="206" cy="30"/>
            </a:xfrm>
            <a:custGeom>
              <a:avLst/>
              <a:gdLst>
                <a:gd name="T0" fmla="*/ 33 w 206"/>
                <a:gd name="T1" fmla="*/ 0 h 30"/>
                <a:gd name="T2" fmla="*/ 205 w 206"/>
                <a:gd name="T3" fmla="*/ 12 h 30"/>
                <a:gd name="T4" fmla="*/ 193 w 206"/>
                <a:gd name="T5" fmla="*/ 22 h 30"/>
                <a:gd name="T6" fmla="*/ 181 w 206"/>
                <a:gd name="T7" fmla="*/ 29 h 30"/>
                <a:gd name="T8" fmla="*/ 0 w 206"/>
                <a:gd name="T9" fmla="*/ 14 h 30"/>
                <a:gd name="T10" fmla="*/ 14 w 206"/>
                <a:gd name="T11" fmla="*/ 10 h 30"/>
                <a:gd name="T12" fmla="*/ 33 w 206"/>
                <a:gd name="T13" fmla="*/ 0 h 30"/>
                <a:gd name="T14" fmla="*/ 0 60000 65536"/>
                <a:gd name="T15" fmla="*/ 0 60000 65536"/>
                <a:gd name="T16" fmla="*/ 0 60000 65536"/>
                <a:gd name="T17" fmla="*/ 0 60000 65536"/>
                <a:gd name="T18" fmla="*/ 0 60000 65536"/>
                <a:gd name="T19" fmla="*/ 0 60000 65536"/>
                <a:gd name="T20" fmla="*/ 0 60000 65536"/>
                <a:gd name="T21" fmla="*/ 0 w 206"/>
                <a:gd name="T22" fmla="*/ 0 h 30"/>
                <a:gd name="T23" fmla="*/ 206 w 2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30">
                  <a:moveTo>
                    <a:pt x="33" y="0"/>
                  </a:moveTo>
                  <a:lnTo>
                    <a:pt x="205" y="12"/>
                  </a:lnTo>
                  <a:lnTo>
                    <a:pt x="193" y="22"/>
                  </a:lnTo>
                  <a:lnTo>
                    <a:pt x="181" y="29"/>
                  </a:lnTo>
                  <a:lnTo>
                    <a:pt x="0" y="14"/>
                  </a:lnTo>
                  <a:lnTo>
                    <a:pt x="14" y="10"/>
                  </a:lnTo>
                  <a:lnTo>
                    <a:pt x="33" y="0"/>
                  </a:lnTo>
                </a:path>
              </a:pathLst>
            </a:custGeom>
            <a:solidFill>
              <a:srgbClr val="DFDFDF"/>
            </a:solidFill>
            <a:ln w="9525" cap="rnd">
              <a:noFill/>
              <a:round/>
              <a:headEnd type="none" w="sm" len="sm"/>
              <a:tailEnd type="none" w="sm" len="sm"/>
            </a:ln>
          </p:spPr>
          <p:txBody>
            <a:bodyPr/>
            <a:lstStyle/>
            <a:p>
              <a:endParaRPr lang="en-US"/>
            </a:p>
          </p:txBody>
        </p:sp>
        <p:grpSp>
          <p:nvGrpSpPr>
            <p:cNvPr id="49393" name="Group 215"/>
            <p:cNvGrpSpPr>
              <a:grpSpLocks/>
            </p:cNvGrpSpPr>
            <p:nvPr/>
          </p:nvGrpSpPr>
          <p:grpSpPr bwMode="auto">
            <a:xfrm>
              <a:off x="589" y="1593"/>
              <a:ext cx="34" cy="39"/>
              <a:chOff x="589" y="1593"/>
              <a:chExt cx="34" cy="39"/>
            </a:xfrm>
          </p:grpSpPr>
          <p:sp>
            <p:nvSpPr>
              <p:cNvPr id="49471" name="Line 206"/>
              <p:cNvSpPr>
                <a:spLocks noChangeShapeType="1"/>
              </p:cNvSpPr>
              <p:nvPr/>
            </p:nvSpPr>
            <p:spPr bwMode="auto">
              <a:xfrm flipV="1">
                <a:off x="589" y="1603"/>
                <a:ext cx="34"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2" name="Line 207"/>
              <p:cNvSpPr>
                <a:spLocks noChangeShapeType="1"/>
              </p:cNvSpPr>
              <p:nvPr/>
            </p:nvSpPr>
            <p:spPr bwMode="auto">
              <a:xfrm flipV="1">
                <a:off x="597" y="1606"/>
                <a:ext cx="26" cy="16"/>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3" name="Line 208"/>
              <p:cNvSpPr>
                <a:spLocks noChangeShapeType="1"/>
              </p:cNvSpPr>
              <p:nvPr/>
            </p:nvSpPr>
            <p:spPr bwMode="auto">
              <a:xfrm flipV="1">
                <a:off x="597" y="1609"/>
                <a:ext cx="26" cy="16"/>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4" name="Line 209"/>
              <p:cNvSpPr>
                <a:spLocks noChangeShapeType="1"/>
              </p:cNvSpPr>
              <p:nvPr/>
            </p:nvSpPr>
            <p:spPr bwMode="auto">
              <a:xfrm flipV="1">
                <a:off x="597" y="1612"/>
                <a:ext cx="26"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5" name="Line 210"/>
              <p:cNvSpPr>
                <a:spLocks noChangeShapeType="1"/>
              </p:cNvSpPr>
              <p:nvPr/>
            </p:nvSpPr>
            <p:spPr bwMode="auto">
              <a:xfrm flipV="1">
                <a:off x="597" y="1615"/>
                <a:ext cx="26"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6" name="Line 211"/>
              <p:cNvSpPr>
                <a:spLocks noChangeShapeType="1"/>
              </p:cNvSpPr>
              <p:nvPr/>
            </p:nvSpPr>
            <p:spPr bwMode="auto">
              <a:xfrm flipV="1">
                <a:off x="597" y="1600"/>
                <a:ext cx="26" cy="15"/>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7" name="Line 212"/>
              <p:cNvSpPr>
                <a:spLocks noChangeShapeType="1"/>
              </p:cNvSpPr>
              <p:nvPr/>
            </p:nvSpPr>
            <p:spPr bwMode="auto">
              <a:xfrm flipV="1">
                <a:off x="597" y="1597"/>
                <a:ext cx="26" cy="14"/>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8" name="Line 213"/>
              <p:cNvSpPr>
                <a:spLocks noChangeShapeType="1"/>
              </p:cNvSpPr>
              <p:nvPr/>
            </p:nvSpPr>
            <p:spPr bwMode="auto">
              <a:xfrm flipV="1">
                <a:off x="597" y="1593"/>
                <a:ext cx="26" cy="14"/>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479" name="Line 214"/>
              <p:cNvSpPr>
                <a:spLocks noChangeShapeType="1"/>
              </p:cNvSpPr>
              <p:nvPr/>
            </p:nvSpPr>
            <p:spPr bwMode="auto">
              <a:xfrm flipH="1">
                <a:off x="589" y="1607"/>
                <a:ext cx="8" cy="21"/>
              </a:xfrm>
              <a:prstGeom prst="line">
                <a:avLst/>
              </a:prstGeom>
              <a:noFill/>
              <a:ln w="12700">
                <a:solidFill>
                  <a:srgbClr val="808080"/>
                </a:solidFill>
                <a:round/>
                <a:headEnd type="none" w="sm" len="sm"/>
                <a:tailEnd type="none" w="sm" len="sm"/>
              </a:ln>
            </p:spPr>
            <p:txBody>
              <a:bodyPr wrap="none" anchor="ctr"/>
              <a:lstStyle/>
              <a:p>
                <a:endParaRPr lang="en-US"/>
              </a:p>
            </p:txBody>
          </p:sp>
        </p:grpSp>
        <p:grpSp>
          <p:nvGrpSpPr>
            <p:cNvPr id="49394" name="Group 233"/>
            <p:cNvGrpSpPr>
              <a:grpSpLocks/>
            </p:cNvGrpSpPr>
            <p:nvPr/>
          </p:nvGrpSpPr>
          <p:grpSpPr bwMode="auto">
            <a:xfrm>
              <a:off x="449" y="1507"/>
              <a:ext cx="146" cy="92"/>
              <a:chOff x="449" y="1507"/>
              <a:chExt cx="146" cy="92"/>
            </a:xfrm>
          </p:grpSpPr>
          <p:grpSp>
            <p:nvGrpSpPr>
              <p:cNvPr id="49454" name="Group 231"/>
              <p:cNvGrpSpPr>
                <a:grpSpLocks/>
              </p:cNvGrpSpPr>
              <p:nvPr/>
            </p:nvGrpSpPr>
            <p:grpSpPr bwMode="auto">
              <a:xfrm>
                <a:off x="449" y="1507"/>
                <a:ext cx="146" cy="92"/>
                <a:chOff x="449" y="1507"/>
                <a:chExt cx="146" cy="92"/>
              </a:xfrm>
            </p:grpSpPr>
            <p:grpSp>
              <p:nvGrpSpPr>
                <p:cNvPr id="49456" name="Group 220"/>
                <p:cNvGrpSpPr>
                  <a:grpSpLocks/>
                </p:cNvGrpSpPr>
                <p:nvPr/>
              </p:nvGrpSpPr>
              <p:grpSpPr bwMode="auto">
                <a:xfrm>
                  <a:off x="449" y="1507"/>
                  <a:ext cx="146" cy="92"/>
                  <a:chOff x="449" y="1507"/>
                  <a:chExt cx="146" cy="92"/>
                </a:xfrm>
              </p:grpSpPr>
              <p:sp>
                <p:nvSpPr>
                  <p:cNvPr id="49467" name="Freeform 216"/>
                  <p:cNvSpPr>
                    <a:spLocks/>
                  </p:cNvSpPr>
                  <p:nvPr/>
                </p:nvSpPr>
                <p:spPr bwMode="auto">
                  <a:xfrm>
                    <a:off x="449" y="1507"/>
                    <a:ext cx="146" cy="92"/>
                  </a:xfrm>
                  <a:custGeom>
                    <a:avLst/>
                    <a:gdLst>
                      <a:gd name="T0" fmla="*/ 12 w 146"/>
                      <a:gd name="T1" fmla="*/ 2 h 92"/>
                      <a:gd name="T2" fmla="*/ 24 w 146"/>
                      <a:gd name="T3" fmla="*/ 1 h 92"/>
                      <a:gd name="T4" fmla="*/ 41 w 146"/>
                      <a:gd name="T5" fmla="*/ 0 h 92"/>
                      <a:gd name="T6" fmla="*/ 58 w 146"/>
                      <a:gd name="T7" fmla="*/ 0 h 92"/>
                      <a:gd name="T8" fmla="*/ 79 w 146"/>
                      <a:gd name="T9" fmla="*/ 0 h 92"/>
                      <a:gd name="T10" fmla="*/ 93 w 146"/>
                      <a:gd name="T11" fmla="*/ 0 h 92"/>
                      <a:gd name="T12" fmla="*/ 116 w 146"/>
                      <a:gd name="T13" fmla="*/ 1 h 92"/>
                      <a:gd name="T14" fmla="*/ 137 w 146"/>
                      <a:gd name="T15" fmla="*/ 1 h 92"/>
                      <a:gd name="T16" fmla="*/ 142 w 146"/>
                      <a:gd name="T17" fmla="*/ 2 h 92"/>
                      <a:gd name="T18" fmla="*/ 143 w 146"/>
                      <a:gd name="T19" fmla="*/ 2 h 92"/>
                      <a:gd name="T20" fmla="*/ 144 w 146"/>
                      <a:gd name="T21" fmla="*/ 2 h 92"/>
                      <a:gd name="T22" fmla="*/ 145 w 146"/>
                      <a:gd name="T23" fmla="*/ 3 h 92"/>
                      <a:gd name="T24" fmla="*/ 145 w 146"/>
                      <a:gd name="T25" fmla="*/ 4 h 92"/>
                      <a:gd name="T26" fmla="*/ 140 w 146"/>
                      <a:gd name="T27" fmla="*/ 89 h 92"/>
                      <a:gd name="T28" fmla="*/ 139 w 146"/>
                      <a:gd name="T29" fmla="*/ 91 h 92"/>
                      <a:gd name="T30" fmla="*/ 137 w 146"/>
                      <a:gd name="T31" fmla="*/ 91 h 92"/>
                      <a:gd name="T32" fmla="*/ 90 w 146"/>
                      <a:gd name="T33" fmla="*/ 89 h 92"/>
                      <a:gd name="T34" fmla="*/ 44 w 146"/>
                      <a:gd name="T35" fmla="*/ 87 h 92"/>
                      <a:gd name="T36" fmla="*/ 2 w 146"/>
                      <a:gd name="T37" fmla="*/ 84 h 92"/>
                      <a:gd name="T38" fmla="*/ 0 w 146"/>
                      <a:gd name="T39" fmla="*/ 82 h 92"/>
                      <a:gd name="T40" fmla="*/ 6 w 146"/>
                      <a:gd name="T41" fmla="*/ 4 h 92"/>
                      <a:gd name="T42" fmla="*/ 12 w 146"/>
                      <a:gd name="T43" fmla="*/ 2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6"/>
                      <a:gd name="T67" fmla="*/ 0 h 92"/>
                      <a:gd name="T68" fmla="*/ 146 w 146"/>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6" h="92">
                        <a:moveTo>
                          <a:pt x="12" y="2"/>
                        </a:moveTo>
                        <a:lnTo>
                          <a:pt x="24" y="1"/>
                        </a:lnTo>
                        <a:lnTo>
                          <a:pt x="41" y="0"/>
                        </a:lnTo>
                        <a:lnTo>
                          <a:pt x="58" y="0"/>
                        </a:lnTo>
                        <a:lnTo>
                          <a:pt x="79" y="0"/>
                        </a:lnTo>
                        <a:lnTo>
                          <a:pt x="93" y="0"/>
                        </a:lnTo>
                        <a:lnTo>
                          <a:pt x="116" y="1"/>
                        </a:lnTo>
                        <a:lnTo>
                          <a:pt x="137" y="1"/>
                        </a:lnTo>
                        <a:lnTo>
                          <a:pt x="142" y="2"/>
                        </a:lnTo>
                        <a:lnTo>
                          <a:pt x="143" y="2"/>
                        </a:lnTo>
                        <a:lnTo>
                          <a:pt x="144" y="2"/>
                        </a:lnTo>
                        <a:lnTo>
                          <a:pt x="145" y="3"/>
                        </a:lnTo>
                        <a:lnTo>
                          <a:pt x="145" y="4"/>
                        </a:lnTo>
                        <a:lnTo>
                          <a:pt x="140" y="89"/>
                        </a:lnTo>
                        <a:lnTo>
                          <a:pt x="139" y="91"/>
                        </a:lnTo>
                        <a:lnTo>
                          <a:pt x="137" y="91"/>
                        </a:lnTo>
                        <a:lnTo>
                          <a:pt x="90" y="89"/>
                        </a:lnTo>
                        <a:lnTo>
                          <a:pt x="44" y="87"/>
                        </a:lnTo>
                        <a:lnTo>
                          <a:pt x="2" y="84"/>
                        </a:lnTo>
                        <a:lnTo>
                          <a:pt x="0" y="82"/>
                        </a:lnTo>
                        <a:lnTo>
                          <a:pt x="6" y="4"/>
                        </a:lnTo>
                        <a:lnTo>
                          <a:pt x="12" y="2"/>
                        </a:lnTo>
                      </a:path>
                    </a:pathLst>
                  </a:custGeom>
                  <a:solidFill>
                    <a:srgbClr val="C0C0C0"/>
                  </a:solidFill>
                  <a:ln w="9525" cap="rnd">
                    <a:noFill/>
                    <a:round/>
                    <a:headEnd type="none" w="sm" len="sm"/>
                    <a:tailEnd type="none" w="sm" len="sm"/>
                  </a:ln>
                </p:spPr>
                <p:txBody>
                  <a:bodyPr/>
                  <a:lstStyle/>
                  <a:p>
                    <a:endParaRPr lang="en-US"/>
                  </a:p>
                </p:txBody>
              </p:sp>
              <p:sp>
                <p:nvSpPr>
                  <p:cNvPr id="49468" name="Arc 217"/>
                  <p:cNvSpPr>
                    <a:spLocks/>
                  </p:cNvSpPr>
                  <p:nvPr/>
                </p:nvSpPr>
                <p:spPr bwMode="auto">
                  <a:xfrm>
                    <a:off x="590" y="1510"/>
                    <a:ext cx="4" cy="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C0C0C0"/>
                  </a:solidFill>
                  <a:ln w="9525" cap="rnd">
                    <a:noFill/>
                    <a:round/>
                    <a:headEnd/>
                    <a:tailEnd/>
                  </a:ln>
                </p:spPr>
                <p:txBody>
                  <a:bodyPr wrap="none" anchor="ctr"/>
                  <a:lstStyle/>
                  <a:p>
                    <a:endParaRPr lang="en-US"/>
                  </a:p>
                </p:txBody>
              </p:sp>
              <p:sp>
                <p:nvSpPr>
                  <p:cNvPr id="49469" name="Arc 218"/>
                  <p:cNvSpPr>
                    <a:spLocks/>
                  </p:cNvSpPr>
                  <p:nvPr/>
                </p:nvSpPr>
                <p:spPr bwMode="auto">
                  <a:xfrm>
                    <a:off x="457" y="1510"/>
                    <a:ext cx="7" cy="4"/>
                  </a:xfrm>
                  <a:custGeom>
                    <a:avLst/>
                    <a:gdLst>
                      <a:gd name="T0" fmla="*/ 0 w 20955"/>
                      <a:gd name="T1" fmla="*/ 0 h 21600"/>
                      <a:gd name="T2" fmla="*/ 0 w 20955"/>
                      <a:gd name="T3" fmla="*/ 0 h 21600"/>
                      <a:gd name="T4" fmla="*/ 0 w 20955"/>
                      <a:gd name="T5" fmla="*/ 0 h 21600"/>
                      <a:gd name="T6" fmla="*/ 0 60000 65536"/>
                      <a:gd name="T7" fmla="*/ 0 60000 65536"/>
                      <a:gd name="T8" fmla="*/ 0 60000 65536"/>
                      <a:gd name="T9" fmla="*/ 0 w 20955"/>
                      <a:gd name="T10" fmla="*/ 0 h 21600"/>
                      <a:gd name="T11" fmla="*/ 20955 w 20955"/>
                      <a:gd name="T12" fmla="*/ 21600 h 21600"/>
                    </a:gdLst>
                    <a:ahLst/>
                    <a:cxnLst>
                      <a:cxn ang="T6">
                        <a:pos x="T0" y="T1"/>
                      </a:cxn>
                      <a:cxn ang="T7">
                        <a:pos x="T2" y="T3"/>
                      </a:cxn>
                      <a:cxn ang="T8">
                        <a:pos x="T4" y="T5"/>
                      </a:cxn>
                    </a:cxnLst>
                    <a:rect l="T9" t="T10" r="T11" b="T12"/>
                    <a:pathLst>
                      <a:path w="20955" h="21600" fill="none" extrusionOk="0">
                        <a:moveTo>
                          <a:pt x="-1" y="16360"/>
                        </a:moveTo>
                        <a:cubicBezTo>
                          <a:pt x="2403" y="6745"/>
                          <a:pt x="11043" y="0"/>
                          <a:pt x="20954" y="0"/>
                        </a:cubicBezTo>
                      </a:path>
                      <a:path w="20955" h="21600" stroke="0" extrusionOk="0">
                        <a:moveTo>
                          <a:pt x="-1" y="16360"/>
                        </a:moveTo>
                        <a:cubicBezTo>
                          <a:pt x="2403" y="6745"/>
                          <a:pt x="11043" y="0"/>
                          <a:pt x="20954" y="0"/>
                        </a:cubicBezTo>
                        <a:lnTo>
                          <a:pt x="20955" y="21600"/>
                        </a:lnTo>
                        <a:close/>
                      </a:path>
                    </a:pathLst>
                  </a:custGeom>
                  <a:solidFill>
                    <a:srgbClr val="C0C0C0"/>
                  </a:solidFill>
                  <a:ln w="9525" cap="rnd">
                    <a:noFill/>
                    <a:round/>
                    <a:headEnd/>
                    <a:tailEnd/>
                  </a:ln>
                </p:spPr>
                <p:txBody>
                  <a:bodyPr wrap="none" anchor="ctr"/>
                  <a:lstStyle/>
                  <a:p>
                    <a:endParaRPr lang="en-US"/>
                  </a:p>
                </p:txBody>
              </p:sp>
              <p:sp>
                <p:nvSpPr>
                  <p:cNvPr id="49470" name="Arc 219"/>
                  <p:cNvSpPr>
                    <a:spLocks/>
                  </p:cNvSpPr>
                  <p:nvPr/>
                </p:nvSpPr>
                <p:spPr bwMode="auto">
                  <a:xfrm>
                    <a:off x="451" y="1589"/>
                    <a:ext cx="3" cy="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C0C0C0"/>
                  </a:solidFill>
                  <a:ln w="9525" cap="rnd">
                    <a:noFill/>
                    <a:round/>
                    <a:headEnd/>
                    <a:tailEnd/>
                  </a:ln>
                </p:spPr>
                <p:txBody>
                  <a:bodyPr wrap="none" anchor="ctr"/>
                  <a:lstStyle/>
                  <a:p>
                    <a:endParaRPr lang="en-US"/>
                  </a:p>
                </p:txBody>
              </p:sp>
            </p:grpSp>
            <p:grpSp>
              <p:nvGrpSpPr>
                <p:cNvPr id="49457" name="Group 230"/>
                <p:cNvGrpSpPr>
                  <a:grpSpLocks/>
                </p:cNvGrpSpPr>
                <p:nvPr/>
              </p:nvGrpSpPr>
              <p:grpSpPr bwMode="auto">
                <a:xfrm>
                  <a:off x="464" y="1521"/>
                  <a:ext cx="111" cy="63"/>
                  <a:chOff x="464" y="1521"/>
                  <a:chExt cx="111" cy="63"/>
                </a:xfrm>
              </p:grpSpPr>
              <p:grpSp>
                <p:nvGrpSpPr>
                  <p:cNvPr id="49458" name="Group 225"/>
                  <p:cNvGrpSpPr>
                    <a:grpSpLocks/>
                  </p:cNvGrpSpPr>
                  <p:nvPr/>
                </p:nvGrpSpPr>
                <p:grpSpPr bwMode="auto">
                  <a:xfrm>
                    <a:off x="464" y="1521"/>
                    <a:ext cx="111" cy="63"/>
                    <a:chOff x="464" y="1521"/>
                    <a:chExt cx="111" cy="63"/>
                  </a:xfrm>
                </p:grpSpPr>
                <p:sp>
                  <p:nvSpPr>
                    <p:cNvPr id="49463" name="Freeform 221"/>
                    <p:cNvSpPr>
                      <a:spLocks/>
                    </p:cNvSpPr>
                    <p:nvPr/>
                  </p:nvSpPr>
                  <p:spPr bwMode="auto">
                    <a:xfrm>
                      <a:off x="468" y="1521"/>
                      <a:ext cx="107" cy="2"/>
                    </a:xfrm>
                    <a:custGeom>
                      <a:avLst/>
                      <a:gdLst>
                        <a:gd name="T0" fmla="*/ 0 w 107"/>
                        <a:gd name="T1" fmla="*/ 0 h 2"/>
                        <a:gd name="T2" fmla="*/ 106 w 107"/>
                        <a:gd name="T3" fmla="*/ 0 h 2"/>
                        <a:gd name="T4" fmla="*/ 104 w 107"/>
                        <a:gd name="T5" fmla="*/ 1 h 2"/>
                        <a:gd name="T6" fmla="*/ 2 w 107"/>
                        <a:gd name="T7" fmla="*/ 1 h 2"/>
                        <a:gd name="T8" fmla="*/ 0 w 107"/>
                        <a:gd name="T9" fmla="*/ 0 h 2"/>
                        <a:gd name="T10" fmla="*/ 0 60000 65536"/>
                        <a:gd name="T11" fmla="*/ 0 60000 65536"/>
                        <a:gd name="T12" fmla="*/ 0 60000 65536"/>
                        <a:gd name="T13" fmla="*/ 0 60000 65536"/>
                        <a:gd name="T14" fmla="*/ 0 60000 65536"/>
                        <a:gd name="T15" fmla="*/ 0 w 107"/>
                        <a:gd name="T16" fmla="*/ 0 h 2"/>
                        <a:gd name="T17" fmla="*/ 107 w 107"/>
                        <a:gd name="T18" fmla="*/ 2 h 2"/>
                      </a:gdLst>
                      <a:ahLst/>
                      <a:cxnLst>
                        <a:cxn ang="T10">
                          <a:pos x="T0" y="T1"/>
                        </a:cxn>
                        <a:cxn ang="T11">
                          <a:pos x="T2" y="T3"/>
                        </a:cxn>
                        <a:cxn ang="T12">
                          <a:pos x="T4" y="T5"/>
                        </a:cxn>
                        <a:cxn ang="T13">
                          <a:pos x="T6" y="T7"/>
                        </a:cxn>
                        <a:cxn ang="T14">
                          <a:pos x="T8" y="T9"/>
                        </a:cxn>
                      </a:cxnLst>
                      <a:rect l="T15" t="T16" r="T17" b="T18"/>
                      <a:pathLst>
                        <a:path w="107" h="2">
                          <a:moveTo>
                            <a:pt x="0" y="0"/>
                          </a:moveTo>
                          <a:lnTo>
                            <a:pt x="106" y="0"/>
                          </a:lnTo>
                          <a:lnTo>
                            <a:pt x="104" y="1"/>
                          </a:lnTo>
                          <a:lnTo>
                            <a:pt x="2" y="1"/>
                          </a:lnTo>
                          <a:lnTo>
                            <a:pt x="0" y="0"/>
                          </a:lnTo>
                        </a:path>
                      </a:pathLst>
                    </a:custGeom>
                    <a:solidFill>
                      <a:srgbClr val="808080"/>
                    </a:solidFill>
                    <a:ln w="9525" cap="rnd">
                      <a:noFill/>
                      <a:round/>
                      <a:headEnd type="none" w="sm" len="sm"/>
                      <a:tailEnd type="none" w="sm" len="sm"/>
                    </a:ln>
                  </p:spPr>
                  <p:txBody>
                    <a:bodyPr/>
                    <a:lstStyle/>
                    <a:p>
                      <a:endParaRPr lang="en-US"/>
                    </a:p>
                  </p:txBody>
                </p:sp>
                <p:sp>
                  <p:nvSpPr>
                    <p:cNvPr id="49464" name="Freeform 222"/>
                    <p:cNvSpPr>
                      <a:spLocks/>
                    </p:cNvSpPr>
                    <p:nvPr/>
                  </p:nvSpPr>
                  <p:spPr bwMode="auto">
                    <a:xfrm>
                      <a:off x="567" y="1521"/>
                      <a:ext cx="8" cy="63"/>
                    </a:xfrm>
                    <a:custGeom>
                      <a:avLst/>
                      <a:gdLst>
                        <a:gd name="T0" fmla="*/ 4 w 8"/>
                        <a:gd name="T1" fmla="*/ 1 h 63"/>
                        <a:gd name="T2" fmla="*/ 7 w 8"/>
                        <a:gd name="T3" fmla="*/ 0 h 63"/>
                        <a:gd name="T4" fmla="*/ 4 w 8"/>
                        <a:gd name="T5" fmla="*/ 34 h 63"/>
                        <a:gd name="T6" fmla="*/ 2 w 8"/>
                        <a:gd name="T7" fmla="*/ 62 h 63"/>
                        <a:gd name="T8" fmla="*/ 0 w 8"/>
                        <a:gd name="T9" fmla="*/ 60 h 63"/>
                        <a:gd name="T10" fmla="*/ 4 w 8"/>
                        <a:gd name="T11" fmla="*/ 1 h 63"/>
                        <a:gd name="T12" fmla="*/ 0 60000 65536"/>
                        <a:gd name="T13" fmla="*/ 0 60000 65536"/>
                        <a:gd name="T14" fmla="*/ 0 60000 65536"/>
                        <a:gd name="T15" fmla="*/ 0 60000 65536"/>
                        <a:gd name="T16" fmla="*/ 0 60000 65536"/>
                        <a:gd name="T17" fmla="*/ 0 60000 65536"/>
                        <a:gd name="T18" fmla="*/ 0 w 8"/>
                        <a:gd name="T19" fmla="*/ 0 h 63"/>
                        <a:gd name="T20" fmla="*/ 8 w 8"/>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8" h="63">
                          <a:moveTo>
                            <a:pt x="4" y="1"/>
                          </a:moveTo>
                          <a:lnTo>
                            <a:pt x="7" y="0"/>
                          </a:lnTo>
                          <a:lnTo>
                            <a:pt x="4" y="34"/>
                          </a:lnTo>
                          <a:lnTo>
                            <a:pt x="2" y="62"/>
                          </a:lnTo>
                          <a:lnTo>
                            <a:pt x="0" y="60"/>
                          </a:lnTo>
                          <a:lnTo>
                            <a:pt x="4" y="1"/>
                          </a:lnTo>
                        </a:path>
                      </a:pathLst>
                    </a:custGeom>
                    <a:solidFill>
                      <a:srgbClr val="FFFFFF"/>
                    </a:solidFill>
                    <a:ln w="9525" cap="rnd">
                      <a:noFill/>
                      <a:round/>
                      <a:headEnd type="none" w="sm" len="sm"/>
                      <a:tailEnd type="none" w="sm" len="sm"/>
                    </a:ln>
                  </p:spPr>
                  <p:txBody>
                    <a:bodyPr/>
                    <a:lstStyle/>
                    <a:p>
                      <a:endParaRPr lang="en-US"/>
                    </a:p>
                  </p:txBody>
                </p:sp>
                <p:sp>
                  <p:nvSpPr>
                    <p:cNvPr id="49465" name="Freeform 223"/>
                    <p:cNvSpPr>
                      <a:spLocks/>
                    </p:cNvSpPr>
                    <p:nvPr/>
                  </p:nvSpPr>
                  <p:spPr bwMode="auto">
                    <a:xfrm>
                      <a:off x="464" y="1578"/>
                      <a:ext cx="106" cy="6"/>
                    </a:xfrm>
                    <a:custGeom>
                      <a:avLst/>
                      <a:gdLst>
                        <a:gd name="T0" fmla="*/ 3 w 106"/>
                        <a:gd name="T1" fmla="*/ 0 h 6"/>
                        <a:gd name="T2" fmla="*/ 0 w 106"/>
                        <a:gd name="T3" fmla="*/ 2 h 6"/>
                        <a:gd name="T4" fmla="*/ 105 w 106"/>
                        <a:gd name="T5" fmla="*/ 5 h 6"/>
                        <a:gd name="T6" fmla="*/ 103 w 106"/>
                        <a:gd name="T7" fmla="*/ 3 h 6"/>
                        <a:gd name="T8" fmla="*/ 3 w 106"/>
                        <a:gd name="T9" fmla="*/ 0 h 6"/>
                        <a:gd name="T10" fmla="*/ 0 60000 65536"/>
                        <a:gd name="T11" fmla="*/ 0 60000 65536"/>
                        <a:gd name="T12" fmla="*/ 0 60000 65536"/>
                        <a:gd name="T13" fmla="*/ 0 60000 65536"/>
                        <a:gd name="T14" fmla="*/ 0 60000 65536"/>
                        <a:gd name="T15" fmla="*/ 0 w 106"/>
                        <a:gd name="T16" fmla="*/ 0 h 6"/>
                        <a:gd name="T17" fmla="*/ 106 w 106"/>
                        <a:gd name="T18" fmla="*/ 6 h 6"/>
                      </a:gdLst>
                      <a:ahLst/>
                      <a:cxnLst>
                        <a:cxn ang="T10">
                          <a:pos x="T0" y="T1"/>
                        </a:cxn>
                        <a:cxn ang="T11">
                          <a:pos x="T2" y="T3"/>
                        </a:cxn>
                        <a:cxn ang="T12">
                          <a:pos x="T4" y="T5"/>
                        </a:cxn>
                        <a:cxn ang="T13">
                          <a:pos x="T6" y="T7"/>
                        </a:cxn>
                        <a:cxn ang="T14">
                          <a:pos x="T8" y="T9"/>
                        </a:cxn>
                      </a:cxnLst>
                      <a:rect l="T15" t="T16" r="T17" b="T18"/>
                      <a:pathLst>
                        <a:path w="106" h="6">
                          <a:moveTo>
                            <a:pt x="3" y="0"/>
                          </a:moveTo>
                          <a:lnTo>
                            <a:pt x="0" y="2"/>
                          </a:lnTo>
                          <a:lnTo>
                            <a:pt x="105" y="5"/>
                          </a:lnTo>
                          <a:lnTo>
                            <a:pt x="103" y="3"/>
                          </a:lnTo>
                          <a:lnTo>
                            <a:pt x="3" y="0"/>
                          </a:lnTo>
                        </a:path>
                      </a:pathLst>
                    </a:custGeom>
                    <a:solidFill>
                      <a:srgbClr val="DFDFDF"/>
                    </a:solidFill>
                    <a:ln w="9525" cap="rnd">
                      <a:noFill/>
                      <a:round/>
                      <a:headEnd type="none" w="sm" len="sm"/>
                      <a:tailEnd type="none" w="sm" len="sm"/>
                    </a:ln>
                  </p:spPr>
                  <p:txBody>
                    <a:bodyPr/>
                    <a:lstStyle/>
                    <a:p>
                      <a:endParaRPr lang="en-US"/>
                    </a:p>
                  </p:txBody>
                </p:sp>
                <p:sp>
                  <p:nvSpPr>
                    <p:cNvPr id="49466" name="Freeform 224"/>
                    <p:cNvSpPr>
                      <a:spLocks/>
                    </p:cNvSpPr>
                    <p:nvPr/>
                  </p:nvSpPr>
                  <p:spPr bwMode="auto">
                    <a:xfrm>
                      <a:off x="464" y="1521"/>
                      <a:ext cx="8" cy="60"/>
                    </a:xfrm>
                    <a:custGeom>
                      <a:avLst/>
                      <a:gdLst>
                        <a:gd name="T0" fmla="*/ 5 w 8"/>
                        <a:gd name="T1" fmla="*/ 0 h 60"/>
                        <a:gd name="T2" fmla="*/ 7 w 8"/>
                        <a:gd name="T3" fmla="*/ 1 h 60"/>
                        <a:gd name="T4" fmla="*/ 3 w 8"/>
                        <a:gd name="T5" fmla="*/ 57 h 60"/>
                        <a:gd name="T6" fmla="*/ 0 w 8"/>
                        <a:gd name="T7" fmla="*/ 59 h 60"/>
                        <a:gd name="T8" fmla="*/ 5 w 8"/>
                        <a:gd name="T9" fmla="*/ 0 h 60"/>
                        <a:gd name="T10" fmla="*/ 0 60000 65536"/>
                        <a:gd name="T11" fmla="*/ 0 60000 65536"/>
                        <a:gd name="T12" fmla="*/ 0 60000 65536"/>
                        <a:gd name="T13" fmla="*/ 0 60000 65536"/>
                        <a:gd name="T14" fmla="*/ 0 60000 65536"/>
                        <a:gd name="T15" fmla="*/ 0 w 8"/>
                        <a:gd name="T16" fmla="*/ 0 h 60"/>
                        <a:gd name="T17" fmla="*/ 8 w 8"/>
                        <a:gd name="T18" fmla="*/ 60 h 60"/>
                      </a:gdLst>
                      <a:ahLst/>
                      <a:cxnLst>
                        <a:cxn ang="T10">
                          <a:pos x="T0" y="T1"/>
                        </a:cxn>
                        <a:cxn ang="T11">
                          <a:pos x="T2" y="T3"/>
                        </a:cxn>
                        <a:cxn ang="T12">
                          <a:pos x="T4" y="T5"/>
                        </a:cxn>
                        <a:cxn ang="T13">
                          <a:pos x="T6" y="T7"/>
                        </a:cxn>
                        <a:cxn ang="T14">
                          <a:pos x="T8" y="T9"/>
                        </a:cxn>
                      </a:cxnLst>
                      <a:rect l="T15" t="T16" r="T17" b="T18"/>
                      <a:pathLst>
                        <a:path w="8" h="60">
                          <a:moveTo>
                            <a:pt x="5" y="0"/>
                          </a:moveTo>
                          <a:lnTo>
                            <a:pt x="7" y="1"/>
                          </a:lnTo>
                          <a:lnTo>
                            <a:pt x="3" y="57"/>
                          </a:lnTo>
                          <a:lnTo>
                            <a:pt x="0" y="59"/>
                          </a:lnTo>
                          <a:lnTo>
                            <a:pt x="5" y="0"/>
                          </a:lnTo>
                        </a:path>
                      </a:pathLst>
                    </a:custGeom>
                    <a:solidFill>
                      <a:srgbClr val="BFBFBF"/>
                    </a:solidFill>
                    <a:ln w="9525" cap="rnd">
                      <a:noFill/>
                      <a:round/>
                      <a:headEnd type="none" w="sm" len="sm"/>
                      <a:tailEnd type="none" w="sm" len="sm"/>
                    </a:ln>
                  </p:spPr>
                  <p:txBody>
                    <a:bodyPr/>
                    <a:lstStyle/>
                    <a:p>
                      <a:endParaRPr lang="en-US"/>
                    </a:p>
                  </p:txBody>
                </p:sp>
              </p:grpSp>
              <p:grpSp>
                <p:nvGrpSpPr>
                  <p:cNvPr id="49459" name="Group 229"/>
                  <p:cNvGrpSpPr>
                    <a:grpSpLocks/>
                  </p:cNvGrpSpPr>
                  <p:nvPr/>
                </p:nvGrpSpPr>
                <p:grpSpPr bwMode="auto">
                  <a:xfrm>
                    <a:off x="466" y="1522"/>
                    <a:ext cx="106" cy="60"/>
                    <a:chOff x="466" y="1522"/>
                    <a:chExt cx="106" cy="60"/>
                  </a:xfrm>
                </p:grpSpPr>
                <p:sp>
                  <p:nvSpPr>
                    <p:cNvPr id="49460" name="Freeform 226"/>
                    <p:cNvSpPr>
                      <a:spLocks/>
                    </p:cNvSpPr>
                    <p:nvPr/>
                  </p:nvSpPr>
                  <p:spPr bwMode="auto">
                    <a:xfrm>
                      <a:off x="466" y="1522"/>
                      <a:ext cx="106" cy="60"/>
                    </a:xfrm>
                    <a:custGeom>
                      <a:avLst/>
                      <a:gdLst>
                        <a:gd name="T0" fmla="*/ 4 w 106"/>
                        <a:gd name="T1" fmla="*/ 0 h 60"/>
                        <a:gd name="T2" fmla="*/ 105 w 106"/>
                        <a:gd name="T3" fmla="*/ 0 h 60"/>
                        <a:gd name="T4" fmla="*/ 101 w 106"/>
                        <a:gd name="T5" fmla="*/ 59 h 60"/>
                        <a:gd name="T6" fmla="*/ 0 w 106"/>
                        <a:gd name="T7" fmla="*/ 56 h 60"/>
                        <a:gd name="T8" fmla="*/ 4 w 106"/>
                        <a:gd name="T9" fmla="*/ 0 h 60"/>
                        <a:gd name="T10" fmla="*/ 0 60000 65536"/>
                        <a:gd name="T11" fmla="*/ 0 60000 65536"/>
                        <a:gd name="T12" fmla="*/ 0 60000 65536"/>
                        <a:gd name="T13" fmla="*/ 0 60000 65536"/>
                        <a:gd name="T14" fmla="*/ 0 60000 65536"/>
                        <a:gd name="T15" fmla="*/ 0 w 106"/>
                        <a:gd name="T16" fmla="*/ 0 h 60"/>
                        <a:gd name="T17" fmla="*/ 106 w 106"/>
                        <a:gd name="T18" fmla="*/ 60 h 60"/>
                      </a:gdLst>
                      <a:ahLst/>
                      <a:cxnLst>
                        <a:cxn ang="T10">
                          <a:pos x="T0" y="T1"/>
                        </a:cxn>
                        <a:cxn ang="T11">
                          <a:pos x="T2" y="T3"/>
                        </a:cxn>
                        <a:cxn ang="T12">
                          <a:pos x="T4" y="T5"/>
                        </a:cxn>
                        <a:cxn ang="T13">
                          <a:pos x="T6" y="T7"/>
                        </a:cxn>
                        <a:cxn ang="T14">
                          <a:pos x="T8" y="T9"/>
                        </a:cxn>
                      </a:cxnLst>
                      <a:rect l="T15" t="T16" r="T17" b="T18"/>
                      <a:pathLst>
                        <a:path w="106" h="60">
                          <a:moveTo>
                            <a:pt x="4" y="0"/>
                          </a:moveTo>
                          <a:lnTo>
                            <a:pt x="105" y="0"/>
                          </a:lnTo>
                          <a:lnTo>
                            <a:pt x="101" y="59"/>
                          </a:lnTo>
                          <a:lnTo>
                            <a:pt x="0" y="56"/>
                          </a:lnTo>
                          <a:lnTo>
                            <a:pt x="4" y="0"/>
                          </a:lnTo>
                        </a:path>
                      </a:pathLst>
                    </a:custGeom>
                    <a:solidFill>
                      <a:srgbClr val="000000"/>
                    </a:solidFill>
                    <a:ln w="9525" cap="rnd">
                      <a:noFill/>
                      <a:round/>
                      <a:headEnd type="none" w="sm" len="sm"/>
                      <a:tailEnd type="none" w="sm" len="sm"/>
                    </a:ln>
                  </p:spPr>
                  <p:txBody>
                    <a:bodyPr/>
                    <a:lstStyle/>
                    <a:p>
                      <a:endParaRPr lang="en-US"/>
                    </a:p>
                  </p:txBody>
                </p:sp>
                <p:sp>
                  <p:nvSpPr>
                    <p:cNvPr id="49461" name="Freeform 227"/>
                    <p:cNvSpPr>
                      <a:spLocks/>
                    </p:cNvSpPr>
                    <p:nvPr/>
                  </p:nvSpPr>
                  <p:spPr bwMode="auto">
                    <a:xfrm>
                      <a:off x="470" y="1524"/>
                      <a:ext cx="99" cy="56"/>
                    </a:xfrm>
                    <a:custGeom>
                      <a:avLst/>
                      <a:gdLst>
                        <a:gd name="T0" fmla="*/ 4 w 99"/>
                        <a:gd name="T1" fmla="*/ 0 h 56"/>
                        <a:gd name="T2" fmla="*/ 98 w 99"/>
                        <a:gd name="T3" fmla="*/ 0 h 56"/>
                        <a:gd name="T4" fmla="*/ 94 w 99"/>
                        <a:gd name="T5" fmla="*/ 55 h 56"/>
                        <a:gd name="T6" fmla="*/ 0 w 99"/>
                        <a:gd name="T7" fmla="*/ 52 h 56"/>
                        <a:gd name="T8" fmla="*/ 4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4" y="0"/>
                          </a:moveTo>
                          <a:lnTo>
                            <a:pt x="98" y="0"/>
                          </a:lnTo>
                          <a:lnTo>
                            <a:pt x="94" y="55"/>
                          </a:lnTo>
                          <a:lnTo>
                            <a:pt x="0" y="52"/>
                          </a:lnTo>
                          <a:lnTo>
                            <a:pt x="4" y="0"/>
                          </a:lnTo>
                        </a:path>
                      </a:pathLst>
                    </a:custGeom>
                    <a:solidFill>
                      <a:srgbClr val="C0C0C0"/>
                    </a:solidFill>
                    <a:ln w="9525" cap="rnd">
                      <a:noFill/>
                      <a:round/>
                      <a:headEnd type="none" w="sm" len="sm"/>
                      <a:tailEnd type="none" w="sm" len="sm"/>
                    </a:ln>
                  </p:spPr>
                  <p:txBody>
                    <a:bodyPr/>
                    <a:lstStyle/>
                    <a:p>
                      <a:endParaRPr lang="en-US"/>
                    </a:p>
                  </p:txBody>
                </p:sp>
                <p:sp>
                  <p:nvSpPr>
                    <p:cNvPr id="49462" name="Freeform 228"/>
                    <p:cNvSpPr>
                      <a:spLocks/>
                    </p:cNvSpPr>
                    <p:nvPr/>
                  </p:nvSpPr>
                  <p:spPr bwMode="auto">
                    <a:xfrm>
                      <a:off x="471" y="1528"/>
                      <a:ext cx="94" cy="50"/>
                    </a:xfrm>
                    <a:custGeom>
                      <a:avLst/>
                      <a:gdLst>
                        <a:gd name="T0" fmla="*/ 3 w 94"/>
                        <a:gd name="T1" fmla="*/ 0 h 50"/>
                        <a:gd name="T2" fmla="*/ 93 w 94"/>
                        <a:gd name="T3" fmla="*/ 0 h 50"/>
                        <a:gd name="T4" fmla="*/ 89 w 94"/>
                        <a:gd name="T5" fmla="*/ 49 h 50"/>
                        <a:gd name="T6" fmla="*/ 0 w 94"/>
                        <a:gd name="T7" fmla="*/ 47 h 50"/>
                        <a:gd name="T8" fmla="*/ 3 w 94"/>
                        <a:gd name="T9" fmla="*/ 0 h 50"/>
                        <a:gd name="T10" fmla="*/ 0 60000 65536"/>
                        <a:gd name="T11" fmla="*/ 0 60000 65536"/>
                        <a:gd name="T12" fmla="*/ 0 60000 65536"/>
                        <a:gd name="T13" fmla="*/ 0 60000 65536"/>
                        <a:gd name="T14" fmla="*/ 0 60000 65536"/>
                        <a:gd name="T15" fmla="*/ 0 w 94"/>
                        <a:gd name="T16" fmla="*/ 0 h 50"/>
                        <a:gd name="T17" fmla="*/ 94 w 94"/>
                        <a:gd name="T18" fmla="*/ 50 h 50"/>
                      </a:gdLst>
                      <a:ahLst/>
                      <a:cxnLst>
                        <a:cxn ang="T10">
                          <a:pos x="T0" y="T1"/>
                        </a:cxn>
                        <a:cxn ang="T11">
                          <a:pos x="T2" y="T3"/>
                        </a:cxn>
                        <a:cxn ang="T12">
                          <a:pos x="T4" y="T5"/>
                        </a:cxn>
                        <a:cxn ang="T13">
                          <a:pos x="T6" y="T7"/>
                        </a:cxn>
                        <a:cxn ang="T14">
                          <a:pos x="T8" y="T9"/>
                        </a:cxn>
                      </a:cxnLst>
                      <a:rect l="T15" t="T16" r="T17" b="T18"/>
                      <a:pathLst>
                        <a:path w="94" h="50">
                          <a:moveTo>
                            <a:pt x="3" y="0"/>
                          </a:moveTo>
                          <a:lnTo>
                            <a:pt x="93" y="0"/>
                          </a:lnTo>
                          <a:lnTo>
                            <a:pt x="89" y="49"/>
                          </a:lnTo>
                          <a:lnTo>
                            <a:pt x="0" y="47"/>
                          </a:lnTo>
                          <a:lnTo>
                            <a:pt x="3" y="0"/>
                          </a:lnTo>
                        </a:path>
                      </a:pathLst>
                    </a:custGeom>
                    <a:solidFill>
                      <a:srgbClr val="0000FF"/>
                    </a:solidFill>
                    <a:ln w="9525" cap="rnd">
                      <a:noFill/>
                      <a:round/>
                      <a:headEnd type="none" w="sm" len="sm"/>
                      <a:tailEnd type="none" w="sm" len="sm"/>
                    </a:ln>
                  </p:spPr>
                  <p:txBody>
                    <a:bodyPr/>
                    <a:lstStyle/>
                    <a:p>
                      <a:endParaRPr lang="en-US"/>
                    </a:p>
                  </p:txBody>
                </p:sp>
              </p:grpSp>
            </p:grpSp>
          </p:grpSp>
          <p:sp>
            <p:nvSpPr>
              <p:cNvPr id="49455" name="Freeform 232"/>
              <p:cNvSpPr>
                <a:spLocks/>
              </p:cNvSpPr>
              <p:nvPr/>
            </p:nvSpPr>
            <p:spPr bwMode="auto">
              <a:xfrm>
                <a:off x="565" y="1591"/>
                <a:ext cx="7" cy="2"/>
              </a:xfrm>
              <a:custGeom>
                <a:avLst/>
                <a:gdLst>
                  <a:gd name="T0" fmla="*/ 0 w 7"/>
                  <a:gd name="T1" fmla="*/ 0 h 2"/>
                  <a:gd name="T2" fmla="*/ 6 w 7"/>
                  <a:gd name="T3" fmla="*/ 0 h 2"/>
                  <a:gd name="T4" fmla="*/ 6 w 7"/>
                  <a:gd name="T5" fmla="*/ 1 h 2"/>
                  <a:gd name="T6" fmla="*/ 0 w 7"/>
                  <a:gd name="T7" fmla="*/ 1 h 2"/>
                  <a:gd name="T8" fmla="*/ 0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0"/>
                    </a:moveTo>
                    <a:lnTo>
                      <a:pt x="6" y="0"/>
                    </a:lnTo>
                    <a:lnTo>
                      <a:pt x="6" y="1"/>
                    </a:lnTo>
                    <a:lnTo>
                      <a:pt x="0" y="1"/>
                    </a:lnTo>
                    <a:lnTo>
                      <a:pt x="0" y="0"/>
                    </a:lnTo>
                  </a:path>
                </a:pathLst>
              </a:custGeom>
              <a:solidFill>
                <a:srgbClr val="008000"/>
              </a:solidFill>
              <a:ln w="9525" cap="rnd">
                <a:noFill/>
                <a:round/>
                <a:headEnd type="none" w="sm" len="sm"/>
                <a:tailEnd type="none" w="sm" len="sm"/>
              </a:ln>
            </p:spPr>
            <p:txBody>
              <a:bodyPr/>
              <a:lstStyle/>
              <a:p>
                <a:endParaRPr lang="en-US"/>
              </a:p>
            </p:txBody>
          </p:sp>
        </p:grpSp>
        <p:grpSp>
          <p:nvGrpSpPr>
            <p:cNvPr id="49395" name="Group 292"/>
            <p:cNvGrpSpPr>
              <a:grpSpLocks/>
            </p:cNvGrpSpPr>
            <p:nvPr/>
          </p:nvGrpSpPr>
          <p:grpSpPr bwMode="auto">
            <a:xfrm>
              <a:off x="392" y="1624"/>
              <a:ext cx="206" cy="36"/>
              <a:chOff x="392" y="1624"/>
              <a:chExt cx="206" cy="36"/>
            </a:xfrm>
          </p:grpSpPr>
          <p:sp>
            <p:nvSpPr>
              <p:cNvPr id="49396" name="Freeform 234"/>
              <p:cNvSpPr>
                <a:spLocks/>
              </p:cNvSpPr>
              <p:nvPr/>
            </p:nvSpPr>
            <p:spPr bwMode="auto">
              <a:xfrm>
                <a:off x="533" y="1636"/>
                <a:ext cx="50" cy="15"/>
              </a:xfrm>
              <a:custGeom>
                <a:avLst/>
                <a:gdLst>
                  <a:gd name="T0" fmla="*/ 19 w 50"/>
                  <a:gd name="T1" fmla="*/ 0 h 15"/>
                  <a:gd name="T2" fmla="*/ 7 w 50"/>
                  <a:gd name="T3" fmla="*/ 8 h 15"/>
                  <a:gd name="T4" fmla="*/ 0 w 50"/>
                  <a:gd name="T5" fmla="*/ 12 h 15"/>
                  <a:gd name="T6" fmla="*/ 32 w 50"/>
                  <a:gd name="T7" fmla="*/ 14 h 15"/>
                  <a:gd name="T8" fmla="*/ 40 w 50"/>
                  <a:gd name="T9" fmla="*/ 10 h 15"/>
                  <a:gd name="T10" fmla="*/ 49 w 50"/>
                  <a:gd name="T11" fmla="*/ 2 h 15"/>
                  <a:gd name="T12" fmla="*/ 19 w 50"/>
                  <a:gd name="T13" fmla="*/ 0 h 15"/>
                  <a:gd name="T14" fmla="*/ 0 60000 65536"/>
                  <a:gd name="T15" fmla="*/ 0 60000 65536"/>
                  <a:gd name="T16" fmla="*/ 0 60000 65536"/>
                  <a:gd name="T17" fmla="*/ 0 60000 65536"/>
                  <a:gd name="T18" fmla="*/ 0 60000 65536"/>
                  <a:gd name="T19" fmla="*/ 0 60000 65536"/>
                  <a:gd name="T20" fmla="*/ 0 60000 65536"/>
                  <a:gd name="T21" fmla="*/ 0 w 50"/>
                  <a:gd name="T22" fmla="*/ 0 h 15"/>
                  <a:gd name="T23" fmla="*/ 50 w 50"/>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5">
                    <a:moveTo>
                      <a:pt x="19" y="0"/>
                    </a:moveTo>
                    <a:lnTo>
                      <a:pt x="7" y="8"/>
                    </a:lnTo>
                    <a:lnTo>
                      <a:pt x="0" y="12"/>
                    </a:lnTo>
                    <a:lnTo>
                      <a:pt x="32" y="14"/>
                    </a:lnTo>
                    <a:lnTo>
                      <a:pt x="40" y="10"/>
                    </a:lnTo>
                    <a:lnTo>
                      <a:pt x="49" y="2"/>
                    </a:lnTo>
                    <a:lnTo>
                      <a:pt x="19" y="0"/>
                    </a:lnTo>
                  </a:path>
                </a:pathLst>
              </a:custGeom>
              <a:solidFill>
                <a:srgbClr val="808080"/>
              </a:solidFill>
              <a:ln w="9525" cap="rnd">
                <a:noFill/>
                <a:round/>
                <a:headEnd type="none" w="sm" len="sm"/>
                <a:tailEnd type="none" w="sm" len="sm"/>
              </a:ln>
            </p:spPr>
            <p:txBody>
              <a:bodyPr/>
              <a:lstStyle/>
              <a:p>
                <a:endParaRPr lang="en-US"/>
              </a:p>
            </p:txBody>
          </p:sp>
          <p:grpSp>
            <p:nvGrpSpPr>
              <p:cNvPr id="49397" name="Group 291"/>
              <p:cNvGrpSpPr>
                <a:grpSpLocks/>
              </p:cNvGrpSpPr>
              <p:nvPr/>
            </p:nvGrpSpPr>
            <p:grpSpPr bwMode="auto">
              <a:xfrm>
                <a:off x="392" y="1624"/>
                <a:ext cx="206" cy="36"/>
                <a:chOff x="392" y="1624"/>
                <a:chExt cx="206" cy="36"/>
              </a:xfrm>
            </p:grpSpPr>
            <p:sp>
              <p:nvSpPr>
                <p:cNvPr id="49398" name="Freeform 235"/>
                <p:cNvSpPr>
                  <a:spLocks/>
                </p:cNvSpPr>
                <p:nvPr/>
              </p:nvSpPr>
              <p:spPr bwMode="auto">
                <a:xfrm>
                  <a:off x="392" y="1639"/>
                  <a:ext cx="182" cy="21"/>
                </a:xfrm>
                <a:custGeom>
                  <a:avLst/>
                  <a:gdLst>
                    <a:gd name="T0" fmla="*/ 0 w 182"/>
                    <a:gd name="T1" fmla="*/ 0 h 21"/>
                    <a:gd name="T2" fmla="*/ 0 w 182"/>
                    <a:gd name="T3" fmla="*/ 5 h 21"/>
                    <a:gd name="T4" fmla="*/ 181 w 182"/>
                    <a:gd name="T5" fmla="*/ 20 h 21"/>
                    <a:gd name="T6" fmla="*/ 181 w 182"/>
                    <a:gd name="T7" fmla="*/ 15 h 21"/>
                    <a:gd name="T8" fmla="*/ 0 w 182"/>
                    <a:gd name="T9" fmla="*/ 0 h 21"/>
                    <a:gd name="T10" fmla="*/ 0 60000 65536"/>
                    <a:gd name="T11" fmla="*/ 0 60000 65536"/>
                    <a:gd name="T12" fmla="*/ 0 60000 65536"/>
                    <a:gd name="T13" fmla="*/ 0 60000 65536"/>
                    <a:gd name="T14" fmla="*/ 0 60000 65536"/>
                    <a:gd name="T15" fmla="*/ 0 w 182"/>
                    <a:gd name="T16" fmla="*/ 0 h 21"/>
                    <a:gd name="T17" fmla="*/ 182 w 182"/>
                    <a:gd name="T18" fmla="*/ 21 h 21"/>
                  </a:gdLst>
                  <a:ahLst/>
                  <a:cxnLst>
                    <a:cxn ang="T10">
                      <a:pos x="T0" y="T1"/>
                    </a:cxn>
                    <a:cxn ang="T11">
                      <a:pos x="T2" y="T3"/>
                    </a:cxn>
                    <a:cxn ang="T12">
                      <a:pos x="T4" y="T5"/>
                    </a:cxn>
                    <a:cxn ang="T13">
                      <a:pos x="T6" y="T7"/>
                    </a:cxn>
                    <a:cxn ang="T14">
                      <a:pos x="T8" y="T9"/>
                    </a:cxn>
                  </a:cxnLst>
                  <a:rect l="T15" t="T16" r="T17" b="T18"/>
                  <a:pathLst>
                    <a:path w="182" h="21">
                      <a:moveTo>
                        <a:pt x="0" y="0"/>
                      </a:moveTo>
                      <a:lnTo>
                        <a:pt x="0" y="5"/>
                      </a:lnTo>
                      <a:lnTo>
                        <a:pt x="181" y="20"/>
                      </a:lnTo>
                      <a:lnTo>
                        <a:pt x="181" y="15"/>
                      </a:lnTo>
                      <a:lnTo>
                        <a:pt x="0" y="0"/>
                      </a:lnTo>
                    </a:path>
                  </a:pathLst>
                </a:custGeom>
                <a:solidFill>
                  <a:srgbClr val="C0C0C0"/>
                </a:solidFill>
                <a:ln w="9525" cap="rnd">
                  <a:noFill/>
                  <a:round/>
                  <a:headEnd type="none" w="sm" len="sm"/>
                  <a:tailEnd type="none" w="sm" len="sm"/>
                </a:ln>
              </p:spPr>
              <p:txBody>
                <a:bodyPr/>
                <a:lstStyle/>
                <a:p>
                  <a:endParaRPr lang="en-US"/>
                </a:p>
              </p:txBody>
            </p:sp>
            <p:sp>
              <p:nvSpPr>
                <p:cNvPr id="49399" name="Freeform 236"/>
                <p:cNvSpPr>
                  <a:spLocks/>
                </p:cNvSpPr>
                <p:nvPr/>
              </p:nvSpPr>
              <p:spPr bwMode="auto">
                <a:xfrm>
                  <a:off x="573" y="1637"/>
                  <a:ext cx="25" cy="23"/>
                </a:xfrm>
                <a:custGeom>
                  <a:avLst/>
                  <a:gdLst>
                    <a:gd name="T0" fmla="*/ 0 w 25"/>
                    <a:gd name="T1" fmla="*/ 17 h 23"/>
                    <a:gd name="T2" fmla="*/ 0 w 25"/>
                    <a:gd name="T3" fmla="*/ 22 h 23"/>
                    <a:gd name="T4" fmla="*/ 10 w 25"/>
                    <a:gd name="T5" fmla="*/ 17 h 23"/>
                    <a:gd name="T6" fmla="*/ 15 w 25"/>
                    <a:gd name="T7" fmla="*/ 14 h 23"/>
                    <a:gd name="T8" fmla="*/ 24 w 25"/>
                    <a:gd name="T9" fmla="*/ 6 h 23"/>
                    <a:gd name="T10" fmla="*/ 24 w 25"/>
                    <a:gd name="T11" fmla="*/ 0 h 23"/>
                    <a:gd name="T12" fmla="*/ 12 w 25"/>
                    <a:gd name="T13" fmla="*/ 10 h 23"/>
                    <a:gd name="T14" fmla="*/ 0 w 25"/>
                    <a:gd name="T15" fmla="*/ 17 h 2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3"/>
                    <a:gd name="T26" fmla="*/ 25 w 2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3">
                      <a:moveTo>
                        <a:pt x="0" y="17"/>
                      </a:moveTo>
                      <a:lnTo>
                        <a:pt x="0" y="22"/>
                      </a:lnTo>
                      <a:lnTo>
                        <a:pt x="10" y="17"/>
                      </a:lnTo>
                      <a:lnTo>
                        <a:pt x="15" y="14"/>
                      </a:lnTo>
                      <a:lnTo>
                        <a:pt x="24" y="6"/>
                      </a:lnTo>
                      <a:lnTo>
                        <a:pt x="24" y="0"/>
                      </a:lnTo>
                      <a:lnTo>
                        <a:pt x="12" y="10"/>
                      </a:lnTo>
                      <a:lnTo>
                        <a:pt x="0" y="17"/>
                      </a:lnTo>
                    </a:path>
                  </a:pathLst>
                </a:custGeom>
                <a:solidFill>
                  <a:srgbClr val="5F5F5F"/>
                </a:solidFill>
                <a:ln w="9525" cap="rnd">
                  <a:noFill/>
                  <a:round/>
                  <a:headEnd type="none" w="sm" len="sm"/>
                  <a:tailEnd type="none" w="sm" len="sm"/>
                </a:ln>
              </p:spPr>
              <p:txBody>
                <a:bodyPr/>
                <a:lstStyle/>
                <a:p>
                  <a:endParaRPr lang="en-US"/>
                </a:p>
              </p:txBody>
            </p:sp>
            <p:sp>
              <p:nvSpPr>
                <p:cNvPr id="49400" name="Line 237"/>
                <p:cNvSpPr>
                  <a:spLocks noChangeShapeType="1"/>
                </p:cNvSpPr>
                <p:nvPr/>
              </p:nvSpPr>
              <p:spPr bwMode="auto">
                <a:xfrm>
                  <a:off x="399" y="1647"/>
                  <a:ext cx="170" cy="4"/>
                </a:xfrm>
                <a:prstGeom prst="line">
                  <a:avLst/>
                </a:prstGeom>
                <a:noFill/>
                <a:ln w="12700">
                  <a:solidFill>
                    <a:srgbClr val="7F7F7F"/>
                  </a:solidFill>
                  <a:round/>
                  <a:headEnd type="none" w="sm" len="sm"/>
                  <a:tailEnd type="none" w="sm" len="sm"/>
                </a:ln>
              </p:spPr>
              <p:txBody>
                <a:bodyPr wrap="none" anchor="ctr"/>
                <a:lstStyle/>
                <a:p>
                  <a:endParaRPr lang="en-US"/>
                </a:p>
              </p:txBody>
            </p:sp>
            <p:grpSp>
              <p:nvGrpSpPr>
                <p:cNvPr id="49401" name="Group 287"/>
                <p:cNvGrpSpPr>
                  <a:grpSpLocks/>
                </p:cNvGrpSpPr>
                <p:nvPr/>
              </p:nvGrpSpPr>
              <p:grpSpPr bwMode="auto">
                <a:xfrm>
                  <a:off x="404" y="1624"/>
                  <a:ext cx="170" cy="30"/>
                  <a:chOff x="404" y="1624"/>
                  <a:chExt cx="170" cy="30"/>
                </a:xfrm>
              </p:grpSpPr>
              <p:sp>
                <p:nvSpPr>
                  <p:cNvPr id="49405" name="Freeform 238"/>
                  <p:cNvSpPr>
                    <a:spLocks/>
                  </p:cNvSpPr>
                  <p:nvPr/>
                </p:nvSpPr>
                <p:spPr bwMode="auto">
                  <a:xfrm>
                    <a:off x="404" y="1628"/>
                    <a:ext cx="135" cy="20"/>
                  </a:xfrm>
                  <a:custGeom>
                    <a:avLst/>
                    <a:gdLst>
                      <a:gd name="T0" fmla="*/ 23 w 135"/>
                      <a:gd name="T1" fmla="*/ 0 h 20"/>
                      <a:gd name="T2" fmla="*/ 7 w 135"/>
                      <a:gd name="T3" fmla="*/ 8 h 20"/>
                      <a:gd name="T4" fmla="*/ 0 w 135"/>
                      <a:gd name="T5" fmla="*/ 11 h 20"/>
                      <a:gd name="T6" fmla="*/ 114 w 135"/>
                      <a:gd name="T7" fmla="*/ 19 h 20"/>
                      <a:gd name="T8" fmla="*/ 122 w 135"/>
                      <a:gd name="T9" fmla="*/ 15 h 20"/>
                      <a:gd name="T10" fmla="*/ 134 w 135"/>
                      <a:gd name="T11" fmla="*/ 8 h 20"/>
                      <a:gd name="T12" fmla="*/ 23 w 135"/>
                      <a:gd name="T13" fmla="*/ 0 h 20"/>
                      <a:gd name="T14" fmla="*/ 0 60000 65536"/>
                      <a:gd name="T15" fmla="*/ 0 60000 65536"/>
                      <a:gd name="T16" fmla="*/ 0 60000 65536"/>
                      <a:gd name="T17" fmla="*/ 0 60000 65536"/>
                      <a:gd name="T18" fmla="*/ 0 60000 65536"/>
                      <a:gd name="T19" fmla="*/ 0 60000 65536"/>
                      <a:gd name="T20" fmla="*/ 0 60000 65536"/>
                      <a:gd name="T21" fmla="*/ 0 w 135"/>
                      <a:gd name="T22" fmla="*/ 0 h 20"/>
                      <a:gd name="T23" fmla="*/ 135 w 13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20">
                        <a:moveTo>
                          <a:pt x="23" y="0"/>
                        </a:moveTo>
                        <a:lnTo>
                          <a:pt x="7" y="8"/>
                        </a:lnTo>
                        <a:lnTo>
                          <a:pt x="0" y="11"/>
                        </a:lnTo>
                        <a:lnTo>
                          <a:pt x="114" y="19"/>
                        </a:lnTo>
                        <a:lnTo>
                          <a:pt x="122" y="15"/>
                        </a:lnTo>
                        <a:lnTo>
                          <a:pt x="134" y="8"/>
                        </a:lnTo>
                        <a:lnTo>
                          <a:pt x="23" y="0"/>
                        </a:lnTo>
                      </a:path>
                    </a:pathLst>
                  </a:custGeom>
                  <a:solidFill>
                    <a:srgbClr val="808080"/>
                  </a:solidFill>
                  <a:ln w="9525" cap="rnd">
                    <a:noFill/>
                    <a:round/>
                    <a:headEnd type="none" w="sm" len="sm"/>
                    <a:tailEnd type="none" w="sm" len="sm"/>
                  </a:ln>
                </p:spPr>
                <p:txBody>
                  <a:bodyPr/>
                  <a:lstStyle/>
                  <a:p>
                    <a:endParaRPr lang="en-US"/>
                  </a:p>
                </p:txBody>
              </p:sp>
              <p:grpSp>
                <p:nvGrpSpPr>
                  <p:cNvPr id="49406" name="Group 286"/>
                  <p:cNvGrpSpPr>
                    <a:grpSpLocks/>
                  </p:cNvGrpSpPr>
                  <p:nvPr/>
                </p:nvGrpSpPr>
                <p:grpSpPr bwMode="auto">
                  <a:xfrm>
                    <a:off x="414" y="1624"/>
                    <a:ext cx="160" cy="30"/>
                    <a:chOff x="414" y="1624"/>
                    <a:chExt cx="160" cy="30"/>
                  </a:xfrm>
                </p:grpSpPr>
                <p:grpSp>
                  <p:nvGrpSpPr>
                    <p:cNvPr id="49407" name="Group 272"/>
                    <p:cNvGrpSpPr>
                      <a:grpSpLocks/>
                    </p:cNvGrpSpPr>
                    <p:nvPr/>
                  </p:nvGrpSpPr>
                  <p:grpSpPr bwMode="auto">
                    <a:xfrm>
                      <a:off x="414" y="1624"/>
                      <a:ext cx="116" cy="25"/>
                      <a:chOff x="414" y="1624"/>
                      <a:chExt cx="116" cy="25"/>
                    </a:xfrm>
                  </p:grpSpPr>
                  <p:grpSp>
                    <p:nvGrpSpPr>
                      <p:cNvPr id="49421" name="Group 241"/>
                      <p:cNvGrpSpPr>
                        <a:grpSpLocks/>
                      </p:cNvGrpSpPr>
                      <p:nvPr/>
                    </p:nvGrpSpPr>
                    <p:grpSpPr bwMode="auto">
                      <a:xfrm>
                        <a:off x="414" y="1624"/>
                        <a:ext cx="17" cy="19"/>
                        <a:chOff x="414" y="1624"/>
                        <a:chExt cx="17" cy="19"/>
                      </a:xfrm>
                    </p:grpSpPr>
                    <p:sp>
                      <p:nvSpPr>
                        <p:cNvPr id="49452" name="Line 239"/>
                        <p:cNvSpPr>
                          <a:spLocks noChangeShapeType="1"/>
                        </p:cNvSpPr>
                        <p:nvPr/>
                      </p:nvSpPr>
                      <p:spPr bwMode="auto">
                        <a:xfrm flipV="1">
                          <a:off x="414" y="1634"/>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53" name="Line 240"/>
                        <p:cNvSpPr>
                          <a:spLocks noChangeShapeType="1"/>
                        </p:cNvSpPr>
                        <p:nvPr/>
                      </p:nvSpPr>
                      <p:spPr bwMode="auto">
                        <a:xfrm flipV="1">
                          <a:off x="424" y="1624"/>
                          <a:ext cx="7"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2" name="Group 244"/>
                      <p:cNvGrpSpPr>
                        <a:grpSpLocks/>
                      </p:cNvGrpSpPr>
                      <p:nvPr/>
                    </p:nvGrpSpPr>
                    <p:grpSpPr bwMode="auto">
                      <a:xfrm>
                        <a:off x="424" y="1625"/>
                        <a:ext cx="18" cy="19"/>
                        <a:chOff x="424" y="1625"/>
                        <a:chExt cx="18" cy="19"/>
                      </a:xfrm>
                    </p:grpSpPr>
                    <p:sp>
                      <p:nvSpPr>
                        <p:cNvPr id="49450" name="Line 242"/>
                        <p:cNvSpPr>
                          <a:spLocks noChangeShapeType="1"/>
                        </p:cNvSpPr>
                        <p:nvPr/>
                      </p:nvSpPr>
                      <p:spPr bwMode="auto">
                        <a:xfrm flipV="1">
                          <a:off x="424" y="1635"/>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51" name="Line 243"/>
                        <p:cNvSpPr>
                          <a:spLocks noChangeShapeType="1"/>
                        </p:cNvSpPr>
                        <p:nvPr/>
                      </p:nvSpPr>
                      <p:spPr bwMode="auto">
                        <a:xfrm flipV="1">
                          <a:off x="434" y="1625"/>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3" name="Group 247"/>
                      <p:cNvGrpSpPr>
                        <a:grpSpLocks/>
                      </p:cNvGrpSpPr>
                      <p:nvPr/>
                    </p:nvGrpSpPr>
                    <p:grpSpPr bwMode="auto">
                      <a:xfrm>
                        <a:off x="432" y="1625"/>
                        <a:ext cx="20" cy="19"/>
                        <a:chOff x="432" y="1625"/>
                        <a:chExt cx="20" cy="19"/>
                      </a:xfrm>
                    </p:grpSpPr>
                    <p:sp>
                      <p:nvSpPr>
                        <p:cNvPr id="49448" name="Line 245"/>
                        <p:cNvSpPr>
                          <a:spLocks noChangeShapeType="1"/>
                        </p:cNvSpPr>
                        <p:nvPr/>
                      </p:nvSpPr>
                      <p:spPr bwMode="auto">
                        <a:xfrm flipV="1">
                          <a:off x="432" y="1635"/>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49" name="Line 246"/>
                        <p:cNvSpPr>
                          <a:spLocks noChangeShapeType="1"/>
                        </p:cNvSpPr>
                        <p:nvPr/>
                      </p:nvSpPr>
                      <p:spPr bwMode="auto">
                        <a:xfrm flipV="1">
                          <a:off x="444" y="1625"/>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4" name="Group 250"/>
                      <p:cNvGrpSpPr>
                        <a:grpSpLocks/>
                      </p:cNvGrpSpPr>
                      <p:nvPr/>
                    </p:nvGrpSpPr>
                    <p:grpSpPr bwMode="auto">
                      <a:xfrm>
                        <a:off x="444" y="1626"/>
                        <a:ext cx="18" cy="19"/>
                        <a:chOff x="444" y="1626"/>
                        <a:chExt cx="18" cy="19"/>
                      </a:xfrm>
                    </p:grpSpPr>
                    <p:sp>
                      <p:nvSpPr>
                        <p:cNvPr id="49446" name="Line 248"/>
                        <p:cNvSpPr>
                          <a:spLocks noChangeShapeType="1"/>
                        </p:cNvSpPr>
                        <p:nvPr/>
                      </p:nvSpPr>
                      <p:spPr bwMode="auto">
                        <a:xfrm flipV="1">
                          <a:off x="444" y="1636"/>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47" name="Line 249"/>
                        <p:cNvSpPr>
                          <a:spLocks noChangeShapeType="1"/>
                        </p:cNvSpPr>
                        <p:nvPr/>
                      </p:nvSpPr>
                      <p:spPr bwMode="auto">
                        <a:xfrm flipV="1">
                          <a:off x="454" y="1626"/>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5" name="Group 253"/>
                      <p:cNvGrpSpPr>
                        <a:grpSpLocks/>
                      </p:cNvGrpSpPr>
                      <p:nvPr/>
                    </p:nvGrpSpPr>
                    <p:grpSpPr bwMode="auto">
                      <a:xfrm>
                        <a:off x="452" y="1627"/>
                        <a:ext cx="20" cy="18"/>
                        <a:chOff x="452" y="1627"/>
                        <a:chExt cx="20" cy="18"/>
                      </a:xfrm>
                    </p:grpSpPr>
                    <p:sp>
                      <p:nvSpPr>
                        <p:cNvPr id="49444" name="Line 251"/>
                        <p:cNvSpPr>
                          <a:spLocks noChangeShapeType="1"/>
                        </p:cNvSpPr>
                        <p:nvPr/>
                      </p:nvSpPr>
                      <p:spPr bwMode="auto">
                        <a:xfrm flipV="1">
                          <a:off x="452" y="1636"/>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45" name="Line 252"/>
                        <p:cNvSpPr>
                          <a:spLocks noChangeShapeType="1"/>
                        </p:cNvSpPr>
                        <p:nvPr/>
                      </p:nvSpPr>
                      <p:spPr bwMode="auto">
                        <a:xfrm flipV="1">
                          <a:off x="464" y="1627"/>
                          <a:ext cx="8" cy="15"/>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6" name="Group 256"/>
                      <p:cNvGrpSpPr>
                        <a:grpSpLocks/>
                      </p:cNvGrpSpPr>
                      <p:nvPr/>
                    </p:nvGrpSpPr>
                    <p:grpSpPr bwMode="auto">
                      <a:xfrm>
                        <a:off x="462" y="1627"/>
                        <a:ext cx="20" cy="19"/>
                        <a:chOff x="462" y="1627"/>
                        <a:chExt cx="20" cy="19"/>
                      </a:xfrm>
                    </p:grpSpPr>
                    <p:sp>
                      <p:nvSpPr>
                        <p:cNvPr id="49442" name="Line 254"/>
                        <p:cNvSpPr>
                          <a:spLocks noChangeShapeType="1"/>
                        </p:cNvSpPr>
                        <p:nvPr/>
                      </p:nvSpPr>
                      <p:spPr bwMode="auto">
                        <a:xfrm flipV="1">
                          <a:off x="462" y="1637"/>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43" name="Line 255"/>
                        <p:cNvSpPr>
                          <a:spLocks noChangeShapeType="1"/>
                        </p:cNvSpPr>
                        <p:nvPr/>
                      </p:nvSpPr>
                      <p:spPr bwMode="auto">
                        <a:xfrm flipV="1">
                          <a:off x="474" y="1627"/>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7" name="Group 259"/>
                      <p:cNvGrpSpPr>
                        <a:grpSpLocks/>
                      </p:cNvGrpSpPr>
                      <p:nvPr/>
                    </p:nvGrpSpPr>
                    <p:grpSpPr bwMode="auto">
                      <a:xfrm>
                        <a:off x="472" y="1628"/>
                        <a:ext cx="20" cy="19"/>
                        <a:chOff x="472" y="1628"/>
                        <a:chExt cx="20" cy="19"/>
                      </a:xfrm>
                    </p:grpSpPr>
                    <p:sp>
                      <p:nvSpPr>
                        <p:cNvPr id="49440" name="Line 257"/>
                        <p:cNvSpPr>
                          <a:spLocks noChangeShapeType="1"/>
                        </p:cNvSpPr>
                        <p:nvPr/>
                      </p:nvSpPr>
                      <p:spPr bwMode="auto">
                        <a:xfrm flipV="1">
                          <a:off x="472" y="1638"/>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41" name="Line 258"/>
                        <p:cNvSpPr>
                          <a:spLocks noChangeShapeType="1"/>
                        </p:cNvSpPr>
                        <p:nvPr/>
                      </p:nvSpPr>
                      <p:spPr bwMode="auto">
                        <a:xfrm flipV="1">
                          <a:off x="484" y="1628"/>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8" name="Group 262"/>
                      <p:cNvGrpSpPr>
                        <a:grpSpLocks/>
                      </p:cNvGrpSpPr>
                      <p:nvPr/>
                    </p:nvGrpSpPr>
                    <p:grpSpPr bwMode="auto">
                      <a:xfrm>
                        <a:off x="481" y="1629"/>
                        <a:ext cx="20" cy="19"/>
                        <a:chOff x="481" y="1629"/>
                        <a:chExt cx="20" cy="19"/>
                      </a:xfrm>
                    </p:grpSpPr>
                    <p:sp>
                      <p:nvSpPr>
                        <p:cNvPr id="49438" name="Line 260"/>
                        <p:cNvSpPr>
                          <a:spLocks noChangeShapeType="1"/>
                        </p:cNvSpPr>
                        <p:nvPr/>
                      </p:nvSpPr>
                      <p:spPr bwMode="auto">
                        <a:xfrm flipV="1">
                          <a:off x="481" y="1639"/>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39" name="Line 261"/>
                        <p:cNvSpPr>
                          <a:spLocks noChangeShapeType="1"/>
                        </p:cNvSpPr>
                        <p:nvPr/>
                      </p:nvSpPr>
                      <p:spPr bwMode="auto">
                        <a:xfrm flipV="1">
                          <a:off x="493" y="1629"/>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29" name="Group 265"/>
                      <p:cNvGrpSpPr>
                        <a:grpSpLocks/>
                      </p:cNvGrpSpPr>
                      <p:nvPr/>
                    </p:nvGrpSpPr>
                    <p:grpSpPr bwMode="auto">
                      <a:xfrm>
                        <a:off x="491" y="1630"/>
                        <a:ext cx="20" cy="18"/>
                        <a:chOff x="491" y="1630"/>
                        <a:chExt cx="20" cy="18"/>
                      </a:xfrm>
                    </p:grpSpPr>
                    <p:sp>
                      <p:nvSpPr>
                        <p:cNvPr id="49436" name="Line 263"/>
                        <p:cNvSpPr>
                          <a:spLocks noChangeShapeType="1"/>
                        </p:cNvSpPr>
                        <p:nvPr/>
                      </p:nvSpPr>
                      <p:spPr bwMode="auto">
                        <a:xfrm flipV="1">
                          <a:off x="491" y="1639"/>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37" name="Line 264"/>
                        <p:cNvSpPr>
                          <a:spLocks noChangeShapeType="1"/>
                        </p:cNvSpPr>
                        <p:nvPr/>
                      </p:nvSpPr>
                      <p:spPr bwMode="auto">
                        <a:xfrm flipV="1">
                          <a:off x="503" y="1630"/>
                          <a:ext cx="8" cy="15"/>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30" name="Group 268"/>
                      <p:cNvGrpSpPr>
                        <a:grpSpLocks/>
                      </p:cNvGrpSpPr>
                      <p:nvPr/>
                    </p:nvGrpSpPr>
                    <p:grpSpPr bwMode="auto">
                      <a:xfrm>
                        <a:off x="503" y="1630"/>
                        <a:ext cx="18" cy="19"/>
                        <a:chOff x="503" y="1630"/>
                        <a:chExt cx="18" cy="19"/>
                      </a:xfrm>
                    </p:grpSpPr>
                    <p:sp>
                      <p:nvSpPr>
                        <p:cNvPr id="49434" name="Line 266"/>
                        <p:cNvSpPr>
                          <a:spLocks noChangeShapeType="1"/>
                        </p:cNvSpPr>
                        <p:nvPr/>
                      </p:nvSpPr>
                      <p:spPr bwMode="auto">
                        <a:xfrm flipV="1">
                          <a:off x="503" y="1640"/>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35" name="Line 267"/>
                        <p:cNvSpPr>
                          <a:spLocks noChangeShapeType="1"/>
                        </p:cNvSpPr>
                        <p:nvPr/>
                      </p:nvSpPr>
                      <p:spPr bwMode="auto">
                        <a:xfrm flipV="1">
                          <a:off x="513" y="1630"/>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31" name="Group 271"/>
                      <p:cNvGrpSpPr>
                        <a:grpSpLocks/>
                      </p:cNvGrpSpPr>
                      <p:nvPr/>
                    </p:nvGrpSpPr>
                    <p:grpSpPr bwMode="auto">
                      <a:xfrm>
                        <a:off x="510" y="1630"/>
                        <a:ext cx="20" cy="19"/>
                        <a:chOff x="510" y="1630"/>
                        <a:chExt cx="20" cy="19"/>
                      </a:xfrm>
                    </p:grpSpPr>
                    <p:sp>
                      <p:nvSpPr>
                        <p:cNvPr id="49432" name="Line 269"/>
                        <p:cNvSpPr>
                          <a:spLocks noChangeShapeType="1"/>
                        </p:cNvSpPr>
                        <p:nvPr/>
                      </p:nvSpPr>
                      <p:spPr bwMode="auto">
                        <a:xfrm flipV="1">
                          <a:off x="510" y="1640"/>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33" name="Line 270"/>
                        <p:cNvSpPr>
                          <a:spLocks noChangeShapeType="1"/>
                        </p:cNvSpPr>
                        <p:nvPr/>
                      </p:nvSpPr>
                      <p:spPr bwMode="auto">
                        <a:xfrm flipV="1">
                          <a:off x="522" y="1630"/>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grpSp>
                  <p:nvGrpSpPr>
                    <p:cNvPr id="49408" name="Group 282"/>
                    <p:cNvGrpSpPr>
                      <a:grpSpLocks/>
                    </p:cNvGrpSpPr>
                    <p:nvPr/>
                  </p:nvGrpSpPr>
                  <p:grpSpPr bwMode="auto">
                    <a:xfrm>
                      <a:off x="540" y="1633"/>
                      <a:ext cx="32" cy="21"/>
                      <a:chOff x="540" y="1633"/>
                      <a:chExt cx="32" cy="21"/>
                    </a:xfrm>
                  </p:grpSpPr>
                  <p:grpSp>
                    <p:nvGrpSpPr>
                      <p:cNvPr id="49412" name="Group 275"/>
                      <p:cNvGrpSpPr>
                        <a:grpSpLocks/>
                      </p:cNvGrpSpPr>
                      <p:nvPr/>
                    </p:nvGrpSpPr>
                    <p:grpSpPr bwMode="auto">
                      <a:xfrm>
                        <a:off x="556" y="1633"/>
                        <a:ext cx="16" cy="21"/>
                        <a:chOff x="556" y="1633"/>
                        <a:chExt cx="16" cy="21"/>
                      </a:xfrm>
                    </p:grpSpPr>
                    <p:sp>
                      <p:nvSpPr>
                        <p:cNvPr id="49419" name="Line 273"/>
                        <p:cNvSpPr>
                          <a:spLocks noChangeShapeType="1"/>
                        </p:cNvSpPr>
                        <p:nvPr/>
                      </p:nvSpPr>
                      <p:spPr bwMode="auto">
                        <a:xfrm flipV="1">
                          <a:off x="556" y="1644"/>
                          <a:ext cx="5" cy="10"/>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20" name="Line 274"/>
                        <p:cNvSpPr>
                          <a:spLocks noChangeShapeType="1"/>
                        </p:cNvSpPr>
                        <p:nvPr/>
                      </p:nvSpPr>
                      <p:spPr bwMode="auto">
                        <a:xfrm flipV="1">
                          <a:off x="567" y="1633"/>
                          <a:ext cx="5" cy="17"/>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13" name="Group 278"/>
                      <p:cNvGrpSpPr>
                        <a:grpSpLocks/>
                      </p:cNvGrpSpPr>
                      <p:nvPr/>
                    </p:nvGrpSpPr>
                    <p:grpSpPr bwMode="auto">
                      <a:xfrm>
                        <a:off x="548" y="1633"/>
                        <a:ext cx="17" cy="20"/>
                        <a:chOff x="548" y="1633"/>
                        <a:chExt cx="17" cy="20"/>
                      </a:xfrm>
                    </p:grpSpPr>
                    <p:sp>
                      <p:nvSpPr>
                        <p:cNvPr id="49417" name="Line 276"/>
                        <p:cNvSpPr>
                          <a:spLocks noChangeShapeType="1"/>
                        </p:cNvSpPr>
                        <p:nvPr/>
                      </p:nvSpPr>
                      <p:spPr bwMode="auto">
                        <a:xfrm flipV="1">
                          <a:off x="548" y="1643"/>
                          <a:ext cx="6" cy="10"/>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18" name="Line 277"/>
                        <p:cNvSpPr>
                          <a:spLocks noChangeShapeType="1"/>
                        </p:cNvSpPr>
                        <p:nvPr/>
                      </p:nvSpPr>
                      <p:spPr bwMode="auto">
                        <a:xfrm flipV="1">
                          <a:off x="560" y="1633"/>
                          <a:ext cx="5"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414" name="Group 281"/>
                      <p:cNvGrpSpPr>
                        <a:grpSpLocks/>
                      </p:cNvGrpSpPr>
                      <p:nvPr/>
                    </p:nvGrpSpPr>
                    <p:grpSpPr bwMode="auto">
                      <a:xfrm>
                        <a:off x="540" y="1633"/>
                        <a:ext cx="16" cy="19"/>
                        <a:chOff x="540" y="1633"/>
                        <a:chExt cx="16" cy="19"/>
                      </a:xfrm>
                    </p:grpSpPr>
                    <p:sp>
                      <p:nvSpPr>
                        <p:cNvPr id="49415" name="Line 279"/>
                        <p:cNvSpPr>
                          <a:spLocks noChangeShapeType="1"/>
                        </p:cNvSpPr>
                        <p:nvPr/>
                      </p:nvSpPr>
                      <p:spPr bwMode="auto">
                        <a:xfrm flipV="1">
                          <a:off x="540" y="1643"/>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16" name="Line 280"/>
                        <p:cNvSpPr>
                          <a:spLocks noChangeShapeType="1"/>
                        </p:cNvSpPr>
                        <p:nvPr/>
                      </p:nvSpPr>
                      <p:spPr bwMode="auto">
                        <a:xfrm flipV="1">
                          <a:off x="552" y="1633"/>
                          <a:ext cx="4"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sp>
                  <p:nvSpPr>
                    <p:cNvPr id="49409" name="Line 283"/>
                    <p:cNvSpPr>
                      <a:spLocks noChangeShapeType="1"/>
                    </p:cNvSpPr>
                    <p:nvPr/>
                  </p:nvSpPr>
                  <p:spPr bwMode="auto">
                    <a:xfrm>
                      <a:off x="425" y="1636"/>
                      <a:ext cx="149" cy="1"/>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10" name="Line 284"/>
                    <p:cNvSpPr>
                      <a:spLocks noChangeShapeType="1"/>
                    </p:cNvSpPr>
                    <p:nvPr/>
                  </p:nvSpPr>
                  <p:spPr bwMode="auto">
                    <a:xfrm>
                      <a:off x="420" y="1639"/>
                      <a:ext cx="152" cy="1"/>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411" name="Line 285"/>
                    <p:cNvSpPr>
                      <a:spLocks noChangeShapeType="1"/>
                    </p:cNvSpPr>
                    <p:nvPr/>
                  </p:nvSpPr>
                  <p:spPr bwMode="auto">
                    <a:xfrm>
                      <a:off x="414" y="1642"/>
                      <a:ext cx="153" cy="2"/>
                    </a:xfrm>
                    <a:prstGeom prst="line">
                      <a:avLst/>
                    </a:prstGeom>
                    <a:noFill/>
                    <a:ln w="12700">
                      <a:solidFill>
                        <a:srgbClr val="DFDFDF"/>
                      </a:solidFill>
                      <a:round/>
                      <a:headEnd type="none" w="sm" len="sm"/>
                      <a:tailEnd type="none" w="sm" len="sm"/>
                    </a:ln>
                  </p:spPr>
                  <p:txBody>
                    <a:bodyPr wrap="none" anchor="ctr"/>
                    <a:lstStyle/>
                    <a:p>
                      <a:endParaRPr lang="en-US"/>
                    </a:p>
                  </p:txBody>
                </p:sp>
              </p:grpSp>
            </p:grpSp>
            <p:grpSp>
              <p:nvGrpSpPr>
                <p:cNvPr id="49402" name="Group 290"/>
                <p:cNvGrpSpPr>
                  <a:grpSpLocks/>
                </p:cNvGrpSpPr>
                <p:nvPr/>
              </p:nvGrpSpPr>
              <p:grpSpPr bwMode="auto">
                <a:xfrm>
                  <a:off x="578" y="1636"/>
                  <a:ext cx="14" cy="22"/>
                  <a:chOff x="578" y="1636"/>
                  <a:chExt cx="14" cy="22"/>
                </a:xfrm>
              </p:grpSpPr>
              <p:sp>
                <p:nvSpPr>
                  <p:cNvPr id="49403" name="Line 288"/>
                  <p:cNvSpPr>
                    <a:spLocks noChangeShapeType="1"/>
                  </p:cNvSpPr>
                  <p:nvPr/>
                </p:nvSpPr>
                <p:spPr bwMode="auto">
                  <a:xfrm flipV="1">
                    <a:off x="578" y="1645"/>
                    <a:ext cx="3" cy="13"/>
                  </a:xfrm>
                  <a:prstGeom prst="line">
                    <a:avLst/>
                  </a:prstGeom>
                  <a:noFill/>
                  <a:ln w="12700">
                    <a:solidFill>
                      <a:srgbClr val="3F3F3F"/>
                    </a:solidFill>
                    <a:round/>
                    <a:headEnd type="none" w="sm" len="sm"/>
                    <a:tailEnd type="none" w="sm" len="sm"/>
                  </a:ln>
                </p:spPr>
                <p:txBody>
                  <a:bodyPr wrap="none" anchor="ctr"/>
                  <a:lstStyle/>
                  <a:p>
                    <a:endParaRPr lang="en-US"/>
                  </a:p>
                </p:txBody>
              </p:sp>
              <p:sp>
                <p:nvSpPr>
                  <p:cNvPr id="49404" name="Line 289"/>
                  <p:cNvSpPr>
                    <a:spLocks noChangeShapeType="1"/>
                  </p:cNvSpPr>
                  <p:nvPr/>
                </p:nvSpPr>
                <p:spPr bwMode="auto">
                  <a:xfrm flipV="1">
                    <a:off x="591" y="1636"/>
                    <a:ext cx="1" cy="15"/>
                  </a:xfrm>
                  <a:prstGeom prst="line">
                    <a:avLst/>
                  </a:prstGeom>
                  <a:noFill/>
                  <a:ln w="12700">
                    <a:solidFill>
                      <a:srgbClr val="3F3F3F"/>
                    </a:solidFill>
                    <a:round/>
                    <a:headEnd type="none" w="sm" len="sm"/>
                    <a:tailEnd type="none" w="sm" len="sm"/>
                  </a:ln>
                </p:spPr>
                <p:txBody>
                  <a:bodyPr wrap="none" anchor="ctr"/>
                  <a:lstStyle/>
                  <a:p>
                    <a:endParaRPr lang="en-US"/>
                  </a:p>
                </p:txBody>
              </p:sp>
            </p:grpSp>
          </p:grpSp>
        </p:grpSp>
      </p:grpSp>
      <p:sp>
        <p:nvSpPr>
          <p:cNvPr id="49162" name="Rectangle 294"/>
          <p:cNvSpPr>
            <a:spLocks noChangeArrowheads="1"/>
          </p:cNvSpPr>
          <p:nvPr/>
        </p:nvSpPr>
        <p:spPr bwMode="auto">
          <a:xfrm>
            <a:off x="590550" y="2393950"/>
            <a:ext cx="495300" cy="265113"/>
          </a:xfrm>
          <a:prstGeom prst="rect">
            <a:avLst/>
          </a:prstGeom>
          <a:noFill/>
          <a:ln w="12700">
            <a:solidFill>
              <a:srgbClr val="3333CC"/>
            </a:solidFill>
            <a:miter lim="800000"/>
            <a:headEnd/>
            <a:tailEnd/>
          </a:ln>
        </p:spPr>
        <p:txBody>
          <a:bodyPr wrap="none" anchor="ctr"/>
          <a:lstStyle/>
          <a:p>
            <a:endParaRPr lang="en-US"/>
          </a:p>
        </p:txBody>
      </p:sp>
      <p:grpSp>
        <p:nvGrpSpPr>
          <p:cNvPr id="49163" name="Group 297"/>
          <p:cNvGrpSpPr>
            <a:grpSpLocks/>
          </p:cNvGrpSpPr>
          <p:nvPr/>
        </p:nvGrpSpPr>
        <p:grpSpPr bwMode="auto">
          <a:xfrm>
            <a:off x="304800" y="2209800"/>
            <a:ext cx="1039813" cy="492125"/>
            <a:chOff x="192" y="1392"/>
            <a:chExt cx="654" cy="310"/>
          </a:xfrm>
        </p:grpSpPr>
        <p:sp>
          <p:nvSpPr>
            <p:cNvPr id="49382" name="Freeform 295"/>
            <p:cNvSpPr>
              <a:spLocks/>
            </p:cNvSpPr>
            <p:nvPr/>
          </p:nvSpPr>
          <p:spPr bwMode="auto">
            <a:xfrm>
              <a:off x="192" y="1392"/>
              <a:ext cx="654" cy="155"/>
            </a:xfrm>
            <a:custGeom>
              <a:avLst/>
              <a:gdLst>
                <a:gd name="T0" fmla="*/ 0 w 654"/>
                <a:gd name="T1" fmla="*/ 154 h 155"/>
                <a:gd name="T2" fmla="*/ 327 w 654"/>
                <a:gd name="T3" fmla="*/ 0 h 155"/>
                <a:gd name="T4" fmla="*/ 653 w 654"/>
                <a:gd name="T5" fmla="*/ 146 h 155"/>
                <a:gd name="T6" fmla="*/ 0 60000 65536"/>
                <a:gd name="T7" fmla="*/ 0 60000 65536"/>
                <a:gd name="T8" fmla="*/ 0 60000 65536"/>
                <a:gd name="T9" fmla="*/ 0 w 654"/>
                <a:gd name="T10" fmla="*/ 0 h 155"/>
                <a:gd name="T11" fmla="*/ 654 w 654"/>
                <a:gd name="T12" fmla="*/ 155 h 155"/>
              </a:gdLst>
              <a:ahLst/>
              <a:cxnLst>
                <a:cxn ang="T6">
                  <a:pos x="T0" y="T1"/>
                </a:cxn>
                <a:cxn ang="T7">
                  <a:pos x="T2" y="T3"/>
                </a:cxn>
                <a:cxn ang="T8">
                  <a:pos x="T4" y="T5"/>
                </a:cxn>
              </a:cxnLst>
              <a:rect l="T9" t="T10" r="T11" b="T12"/>
              <a:pathLst>
                <a:path w="654" h="155">
                  <a:moveTo>
                    <a:pt x="0" y="154"/>
                  </a:moveTo>
                  <a:lnTo>
                    <a:pt x="327" y="0"/>
                  </a:lnTo>
                  <a:lnTo>
                    <a:pt x="653" y="146"/>
                  </a:lnTo>
                </a:path>
              </a:pathLst>
            </a:custGeom>
            <a:noFill/>
            <a:ln w="25400" cap="rnd">
              <a:solidFill>
                <a:schemeClr val="accent2"/>
              </a:solidFill>
              <a:round/>
              <a:headEnd type="none" w="sm" len="sm"/>
              <a:tailEnd type="none" w="sm" len="sm"/>
            </a:ln>
          </p:spPr>
          <p:txBody>
            <a:bodyPr/>
            <a:lstStyle/>
            <a:p>
              <a:endParaRPr lang="en-US"/>
            </a:p>
          </p:txBody>
        </p:sp>
        <p:sp>
          <p:nvSpPr>
            <p:cNvPr id="49383" name="Freeform 296"/>
            <p:cNvSpPr>
              <a:spLocks/>
            </p:cNvSpPr>
            <p:nvPr/>
          </p:nvSpPr>
          <p:spPr bwMode="auto">
            <a:xfrm>
              <a:off x="328" y="1519"/>
              <a:ext cx="378" cy="183"/>
            </a:xfrm>
            <a:custGeom>
              <a:avLst/>
              <a:gdLst>
                <a:gd name="T0" fmla="*/ 0 w 378"/>
                <a:gd name="T1" fmla="*/ 5 h 183"/>
                <a:gd name="T2" fmla="*/ 0 w 378"/>
                <a:gd name="T3" fmla="*/ 182 h 183"/>
                <a:gd name="T4" fmla="*/ 377 w 378"/>
                <a:gd name="T5" fmla="*/ 182 h 183"/>
                <a:gd name="T6" fmla="*/ 377 w 378"/>
                <a:gd name="T7" fmla="*/ 0 h 183"/>
                <a:gd name="T8" fmla="*/ 0 60000 65536"/>
                <a:gd name="T9" fmla="*/ 0 60000 65536"/>
                <a:gd name="T10" fmla="*/ 0 60000 65536"/>
                <a:gd name="T11" fmla="*/ 0 60000 65536"/>
                <a:gd name="T12" fmla="*/ 0 w 378"/>
                <a:gd name="T13" fmla="*/ 0 h 183"/>
                <a:gd name="T14" fmla="*/ 378 w 378"/>
                <a:gd name="T15" fmla="*/ 183 h 183"/>
              </a:gdLst>
              <a:ahLst/>
              <a:cxnLst>
                <a:cxn ang="T8">
                  <a:pos x="T0" y="T1"/>
                </a:cxn>
                <a:cxn ang="T9">
                  <a:pos x="T2" y="T3"/>
                </a:cxn>
                <a:cxn ang="T10">
                  <a:pos x="T4" y="T5"/>
                </a:cxn>
                <a:cxn ang="T11">
                  <a:pos x="T6" y="T7"/>
                </a:cxn>
              </a:cxnLst>
              <a:rect l="T12" t="T13" r="T14" b="T15"/>
              <a:pathLst>
                <a:path w="378" h="183">
                  <a:moveTo>
                    <a:pt x="0" y="5"/>
                  </a:moveTo>
                  <a:lnTo>
                    <a:pt x="0" y="182"/>
                  </a:lnTo>
                  <a:lnTo>
                    <a:pt x="377" y="182"/>
                  </a:lnTo>
                  <a:lnTo>
                    <a:pt x="377" y="0"/>
                  </a:lnTo>
                </a:path>
              </a:pathLst>
            </a:custGeom>
            <a:noFill/>
            <a:ln w="25400" cap="rnd">
              <a:solidFill>
                <a:schemeClr val="accent2"/>
              </a:solidFill>
              <a:round/>
              <a:headEnd type="none" w="sm" len="sm"/>
              <a:tailEnd type="none" w="sm" len="sm"/>
            </a:ln>
          </p:spPr>
          <p:txBody>
            <a:bodyPr/>
            <a:lstStyle/>
            <a:p>
              <a:endParaRPr lang="en-US"/>
            </a:p>
          </p:txBody>
        </p:sp>
      </p:grpSp>
      <p:grpSp>
        <p:nvGrpSpPr>
          <p:cNvPr id="49164" name="Group 302"/>
          <p:cNvGrpSpPr>
            <a:grpSpLocks/>
          </p:cNvGrpSpPr>
          <p:nvPr/>
        </p:nvGrpSpPr>
        <p:grpSpPr bwMode="auto">
          <a:xfrm>
            <a:off x="1763713" y="2706688"/>
            <a:ext cx="896937" cy="1071562"/>
            <a:chOff x="1110" y="1705"/>
            <a:chExt cx="566" cy="675"/>
          </a:xfrm>
        </p:grpSpPr>
        <p:sp>
          <p:nvSpPr>
            <p:cNvPr id="49378" name="Line 298"/>
            <p:cNvSpPr>
              <a:spLocks noChangeShapeType="1"/>
            </p:cNvSpPr>
            <p:nvPr/>
          </p:nvSpPr>
          <p:spPr bwMode="auto">
            <a:xfrm>
              <a:off x="1158" y="1705"/>
              <a:ext cx="170"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379" name="Line 299"/>
            <p:cNvSpPr>
              <a:spLocks noChangeShapeType="1"/>
            </p:cNvSpPr>
            <p:nvPr/>
          </p:nvSpPr>
          <p:spPr bwMode="auto">
            <a:xfrm>
              <a:off x="1110" y="2377"/>
              <a:ext cx="186"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380" name="Line 300"/>
            <p:cNvSpPr>
              <a:spLocks noChangeShapeType="1"/>
            </p:cNvSpPr>
            <p:nvPr/>
          </p:nvSpPr>
          <p:spPr bwMode="auto">
            <a:xfrm>
              <a:off x="1302" y="1711"/>
              <a:ext cx="374" cy="349"/>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381" name="Line 301"/>
            <p:cNvSpPr>
              <a:spLocks noChangeShapeType="1"/>
            </p:cNvSpPr>
            <p:nvPr/>
          </p:nvSpPr>
          <p:spPr bwMode="auto">
            <a:xfrm flipV="1">
              <a:off x="1301" y="2038"/>
              <a:ext cx="374" cy="342"/>
            </a:xfrm>
            <a:prstGeom prst="line">
              <a:avLst/>
            </a:prstGeom>
            <a:noFill/>
            <a:ln w="12700">
              <a:solidFill>
                <a:srgbClr val="000000"/>
              </a:solidFill>
              <a:round/>
              <a:headEnd type="none" w="sm" len="sm"/>
              <a:tailEnd type="stealth" w="med" len="med"/>
            </a:ln>
          </p:spPr>
          <p:txBody>
            <a:bodyPr wrap="none" anchor="ctr"/>
            <a:lstStyle/>
            <a:p>
              <a:endParaRPr lang="en-US"/>
            </a:p>
          </p:txBody>
        </p:sp>
      </p:grpSp>
      <p:grpSp>
        <p:nvGrpSpPr>
          <p:cNvPr id="49165" name="Group 449"/>
          <p:cNvGrpSpPr>
            <a:grpSpLocks/>
          </p:cNvGrpSpPr>
          <p:nvPr/>
        </p:nvGrpSpPr>
        <p:grpSpPr bwMode="auto">
          <a:xfrm>
            <a:off x="976313" y="2697163"/>
            <a:ext cx="463550" cy="249237"/>
            <a:chOff x="614" y="1699"/>
            <a:chExt cx="293" cy="157"/>
          </a:xfrm>
        </p:grpSpPr>
        <p:sp>
          <p:nvSpPr>
            <p:cNvPr id="49232" name="Freeform 303"/>
            <p:cNvSpPr>
              <a:spLocks/>
            </p:cNvSpPr>
            <p:nvPr/>
          </p:nvSpPr>
          <p:spPr bwMode="auto">
            <a:xfrm>
              <a:off x="614" y="1818"/>
              <a:ext cx="30" cy="12"/>
            </a:xfrm>
            <a:custGeom>
              <a:avLst/>
              <a:gdLst>
                <a:gd name="T0" fmla="*/ 28 w 30"/>
                <a:gd name="T1" fmla="*/ 0 h 12"/>
                <a:gd name="T2" fmla="*/ 22 w 30"/>
                <a:gd name="T3" fmla="*/ 0 h 12"/>
                <a:gd name="T4" fmla="*/ 18 w 30"/>
                <a:gd name="T5" fmla="*/ 0 h 12"/>
                <a:gd name="T6" fmla="*/ 14 w 30"/>
                <a:gd name="T7" fmla="*/ 1 h 12"/>
                <a:gd name="T8" fmla="*/ 10 w 30"/>
                <a:gd name="T9" fmla="*/ 1 h 12"/>
                <a:gd name="T10" fmla="*/ 7 w 30"/>
                <a:gd name="T11" fmla="*/ 2 h 12"/>
                <a:gd name="T12" fmla="*/ 4 w 30"/>
                <a:gd name="T13" fmla="*/ 2 h 12"/>
                <a:gd name="T14" fmla="*/ 3 w 30"/>
                <a:gd name="T15" fmla="*/ 3 h 12"/>
                <a:gd name="T16" fmla="*/ 1 w 30"/>
                <a:gd name="T17" fmla="*/ 3 h 12"/>
                <a:gd name="T18" fmla="*/ 1 w 30"/>
                <a:gd name="T19" fmla="*/ 4 h 12"/>
                <a:gd name="T20" fmla="*/ 0 w 30"/>
                <a:gd name="T21" fmla="*/ 5 h 12"/>
                <a:gd name="T22" fmla="*/ 0 w 30"/>
                <a:gd name="T23" fmla="*/ 6 h 12"/>
                <a:gd name="T24" fmla="*/ 1 w 30"/>
                <a:gd name="T25" fmla="*/ 7 h 12"/>
                <a:gd name="T26" fmla="*/ 2 w 30"/>
                <a:gd name="T27" fmla="*/ 7 h 12"/>
                <a:gd name="T28" fmla="*/ 4 w 30"/>
                <a:gd name="T29" fmla="*/ 7 h 12"/>
                <a:gd name="T30" fmla="*/ 6 w 30"/>
                <a:gd name="T31" fmla="*/ 7 h 12"/>
                <a:gd name="T32" fmla="*/ 9 w 30"/>
                <a:gd name="T33" fmla="*/ 7 h 12"/>
                <a:gd name="T34" fmla="*/ 12 w 30"/>
                <a:gd name="T35" fmla="*/ 7 h 12"/>
                <a:gd name="T36" fmla="*/ 15 w 30"/>
                <a:gd name="T37" fmla="*/ 7 h 12"/>
                <a:gd name="T38" fmla="*/ 17 w 30"/>
                <a:gd name="T39" fmla="*/ 7 h 12"/>
                <a:gd name="T40" fmla="*/ 20 w 30"/>
                <a:gd name="T41" fmla="*/ 8 h 12"/>
                <a:gd name="T42" fmla="*/ 22 w 30"/>
                <a:gd name="T43" fmla="*/ 8 h 12"/>
                <a:gd name="T44" fmla="*/ 29 w 30"/>
                <a:gd name="T45" fmla="*/ 11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12"/>
                <a:gd name="T71" fmla="*/ 30 w 30"/>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12">
                  <a:moveTo>
                    <a:pt x="28" y="0"/>
                  </a:moveTo>
                  <a:lnTo>
                    <a:pt x="22" y="0"/>
                  </a:lnTo>
                  <a:lnTo>
                    <a:pt x="18" y="0"/>
                  </a:lnTo>
                  <a:lnTo>
                    <a:pt x="14" y="1"/>
                  </a:lnTo>
                  <a:lnTo>
                    <a:pt x="10" y="1"/>
                  </a:lnTo>
                  <a:lnTo>
                    <a:pt x="7" y="2"/>
                  </a:lnTo>
                  <a:lnTo>
                    <a:pt x="4" y="2"/>
                  </a:lnTo>
                  <a:lnTo>
                    <a:pt x="3" y="3"/>
                  </a:lnTo>
                  <a:lnTo>
                    <a:pt x="1" y="3"/>
                  </a:lnTo>
                  <a:lnTo>
                    <a:pt x="1" y="4"/>
                  </a:lnTo>
                  <a:lnTo>
                    <a:pt x="0" y="5"/>
                  </a:lnTo>
                  <a:lnTo>
                    <a:pt x="0" y="6"/>
                  </a:lnTo>
                  <a:lnTo>
                    <a:pt x="1" y="7"/>
                  </a:lnTo>
                  <a:lnTo>
                    <a:pt x="2" y="7"/>
                  </a:lnTo>
                  <a:lnTo>
                    <a:pt x="4" y="7"/>
                  </a:lnTo>
                  <a:lnTo>
                    <a:pt x="6" y="7"/>
                  </a:lnTo>
                  <a:lnTo>
                    <a:pt x="9" y="7"/>
                  </a:lnTo>
                  <a:lnTo>
                    <a:pt x="12" y="7"/>
                  </a:lnTo>
                  <a:lnTo>
                    <a:pt x="15" y="7"/>
                  </a:lnTo>
                  <a:lnTo>
                    <a:pt x="17" y="7"/>
                  </a:lnTo>
                  <a:lnTo>
                    <a:pt x="20" y="8"/>
                  </a:lnTo>
                  <a:lnTo>
                    <a:pt x="22" y="8"/>
                  </a:lnTo>
                  <a:lnTo>
                    <a:pt x="29" y="11"/>
                  </a:lnTo>
                </a:path>
              </a:pathLst>
            </a:custGeom>
            <a:noFill/>
            <a:ln w="12700" cap="rnd">
              <a:solidFill>
                <a:srgbClr val="808080"/>
              </a:solidFill>
              <a:round/>
              <a:headEnd type="none" w="sm" len="sm"/>
              <a:tailEnd type="none" w="sm" len="sm"/>
            </a:ln>
          </p:spPr>
          <p:txBody>
            <a:bodyPr/>
            <a:lstStyle/>
            <a:p>
              <a:endParaRPr lang="en-US"/>
            </a:p>
          </p:txBody>
        </p:sp>
        <p:grpSp>
          <p:nvGrpSpPr>
            <p:cNvPr id="49233" name="Group 311"/>
            <p:cNvGrpSpPr>
              <a:grpSpLocks/>
            </p:cNvGrpSpPr>
            <p:nvPr/>
          </p:nvGrpSpPr>
          <p:grpSpPr bwMode="auto">
            <a:xfrm>
              <a:off x="639" y="1785"/>
              <a:ext cx="230" cy="55"/>
              <a:chOff x="639" y="1785"/>
              <a:chExt cx="230" cy="55"/>
            </a:xfrm>
          </p:grpSpPr>
          <p:sp>
            <p:nvSpPr>
              <p:cNvPr id="49371" name="Freeform 304"/>
              <p:cNvSpPr>
                <a:spLocks/>
              </p:cNvSpPr>
              <p:nvPr/>
            </p:nvSpPr>
            <p:spPr bwMode="auto">
              <a:xfrm>
                <a:off x="640" y="1812"/>
                <a:ext cx="229" cy="28"/>
              </a:xfrm>
              <a:custGeom>
                <a:avLst/>
                <a:gdLst>
                  <a:gd name="T0" fmla="*/ 0 w 229"/>
                  <a:gd name="T1" fmla="*/ 2 h 28"/>
                  <a:gd name="T2" fmla="*/ 0 w 229"/>
                  <a:gd name="T3" fmla="*/ 14 h 28"/>
                  <a:gd name="T4" fmla="*/ 185 w 229"/>
                  <a:gd name="T5" fmla="*/ 27 h 28"/>
                  <a:gd name="T6" fmla="*/ 228 w 229"/>
                  <a:gd name="T7" fmla="*/ 11 h 28"/>
                  <a:gd name="T8" fmla="*/ 228 w 229"/>
                  <a:gd name="T9" fmla="*/ 0 h 28"/>
                  <a:gd name="T10" fmla="*/ 184 w 229"/>
                  <a:gd name="T11" fmla="*/ 14 h 28"/>
                  <a:gd name="T12" fmla="*/ 0 w 229"/>
                  <a:gd name="T13" fmla="*/ 2 h 28"/>
                  <a:gd name="T14" fmla="*/ 0 60000 65536"/>
                  <a:gd name="T15" fmla="*/ 0 60000 65536"/>
                  <a:gd name="T16" fmla="*/ 0 60000 65536"/>
                  <a:gd name="T17" fmla="*/ 0 60000 65536"/>
                  <a:gd name="T18" fmla="*/ 0 60000 65536"/>
                  <a:gd name="T19" fmla="*/ 0 60000 65536"/>
                  <a:gd name="T20" fmla="*/ 0 60000 65536"/>
                  <a:gd name="T21" fmla="*/ 0 w 229"/>
                  <a:gd name="T22" fmla="*/ 0 h 28"/>
                  <a:gd name="T23" fmla="*/ 229 w 2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28">
                    <a:moveTo>
                      <a:pt x="0" y="2"/>
                    </a:moveTo>
                    <a:lnTo>
                      <a:pt x="0" y="14"/>
                    </a:lnTo>
                    <a:lnTo>
                      <a:pt x="185" y="27"/>
                    </a:lnTo>
                    <a:lnTo>
                      <a:pt x="228" y="11"/>
                    </a:lnTo>
                    <a:lnTo>
                      <a:pt x="228" y="0"/>
                    </a:lnTo>
                    <a:lnTo>
                      <a:pt x="184" y="14"/>
                    </a:lnTo>
                    <a:lnTo>
                      <a:pt x="0" y="2"/>
                    </a:lnTo>
                  </a:path>
                </a:pathLst>
              </a:custGeom>
              <a:solidFill>
                <a:srgbClr val="9F9F9F"/>
              </a:solidFill>
              <a:ln w="9525" cap="rnd">
                <a:noFill/>
                <a:round/>
                <a:headEnd type="none" w="sm" len="sm"/>
                <a:tailEnd type="none" w="sm" len="sm"/>
              </a:ln>
            </p:spPr>
            <p:txBody>
              <a:bodyPr/>
              <a:lstStyle/>
              <a:p>
                <a:endParaRPr lang="en-US"/>
              </a:p>
            </p:txBody>
          </p:sp>
          <p:sp>
            <p:nvSpPr>
              <p:cNvPr id="49372" name="Freeform 305"/>
              <p:cNvSpPr>
                <a:spLocks/>
              </p:cNvSpPr>
              <p:nvPr/>
            </p:nvSpPr>
            <p:spPr bwMode="auto">
              <a:xfrm>
                <a:off x="639" y="1785"/>
                <a:ext cx="186" cy="42"/>
              </a:xfrm>
              <a:custGeom>
                <a:avLst/>
                <a:gdLst>
                  <a:gd name="T0" fmla="*/ 0 w 186"/>
                  <a:gd name="T1" fmla="*/ 0 h 42"/>
                  <a:gd name="T2" fmla="*/ 185 w 186"/>
                  <a:gd name="T3" fmla="*/ 9 h 42"/>
                  <a:gd name="T4" fmla="*/ 185 w 186"/>
                  <a:gd name="T5" fmla="*/ 41 h 42"/>
                  <a:gd name="T6" fmla="*/ 0 w 186"/>
                  <a:gd name="T7" fmla="*/ 29 h 42"/>
                  <a:gd name="T8" fmla="*/ 0 w 186"/>
                  <a:gd name="T9" fmla="*/ 0 h 42"/>
                  <a:gd name="T10" fmla="*/ 0 60000 65536"/>
                  <a:gd name="T11" fmla="*/ 0 60000 65536"/>
                  <a:gd name="T12" fmla="*/ 0 60000 65536"/>
                  <a:gd name="T13" fmla="*/ 0 60000 65536"/>
                  <a:gd name="T14" fmla="*/ 0 60000 65536"/>
                  <a:gd name="T15" fmla="*/ 0 w 186"/>
                  <a:gd name="T16" fmla="*/ 0 h 42"/>
                  <a:gd name="T17" fmla="*/ 186 w 186"/>
                  <a:gd name="T18" fmla="*/ 42 h 42"/>
                </a:gdLst>
                <a:ahLst/>
                <a:cxnLst>
                  <a:cxn ang="T10">
                    <a:pos x="T0" y="T1"/>
                  </a:cxn>
                  <a:cxn ang="T11">
                    <a:pos x="T2" y="T3"/>
                  </a:cxn>
                  <a:cxn ang="T12">
                    <a:pos x="T4" y="T5"/>
                  </a:cxn>
                  <a:cxn ang="T13">
                    <a:pos x="T6" y="T7"/>
                  </a:cxn>
                  <a:cxn ang="T14">
                    <a:pos x="T8" y="T9"/>
                  </a:cxn>
                </a:cxnLst>
                <a:rect l="T15" t="T16" r="T17" b="T18"/>
                <a:pathLst>
                  <a:path w="186" h="42">
                    <a:moveTo>
                      <a:pt x="0" y="0"/>
                    </a:moveTo>
                    <a:lnTo>
                      <a:pt x="185" y="9"/>
                    </a:lnTo>
                    <a:lnTo>
                      <a:pt x="185" y="41"/>
                    </a:lnTo>
                    <a:lnTo>
                      <a:pt x="0" y="29"/>
                    </a:lnTo>
                    <a:lnTo>
                      <a:pt x="0" y="0"/>
                    </a:lnTo>
                  </a:path>
                </a:pathLst>
              </a:custGeom>
              <a:solidFill>
                <a:srgbClr val="C0C0C0"/>
              </a:solidFill>
              <a:ln w="9525" cap="rnd">
                <a:noFill/>
                <a:round/>
                <a:headEnd type="none" w="sm" len="sm"/>
                <a:tailEnd type="none" w="sm" len="sm"/>
              </a:ln>
            </p:spPr>
            <p:txBody>
              <a:bodyPr/>
              <a:lstStyle/>
              <a:p>
                <a:endParaRPr lang="en-US"/>
              </a:p>
            </p:txBody>
          </p:sp>
          <p:grpSp>
            <p:nvGrpSpPr>
              <p:cNvPr id="49373" name="Group 310"/>
              <p:cNvGrpSpPr>
                <a:grpSpLocks/>
              </p:cNvGrpSpPr>
              <p:nvPr/>
            </p:nvGrpSpPr>
            <p:grpSpPr bwMode="auto">
              <a:xfrm>
                <a:off x="645" y="1798"/>
                <a:ext cx="175" cy="7"/>
                <a:chOff x="645" y="1798"/>
                <a:chExt cx="175" cy="7"/>
              </a:xfrm>
            </p:grpSpPr>
            <p:sp>
              <p:nvSpPr>
                <p:cNvPr id="49374" name="Line 306"/>
                <p:cNvSpPr>
                  <a:spLocks noChangeShapeType="1"/>
                </p:cNvSpPr>
                <p:nvPr/>
              </p:nvSpPr>
              <p:spPr bwMode="auto">
                <a:xfrm>
                  <a:off x="645" y="1798"/>
                  <a:ext cx="175"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375" name="Line 307"/>
                <p:cNvSpPr>
                  <a:spLocks noChangeShapeType="1"/>
                </p:cNvSpPr>
                <p:nvPr/>
              </p:nvSpPr>
              <p:spPr bwMode="auto">
                <a:xfrm>
                  <a:off x="781" y="1802"/>
                  <a:ext cx="29" cy="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376" name="Line 308"/>
                <p:cNvSpPr>
                  <a:spLocks noChangeShapeType="1"/>
                </p:cNvSpPr>
                <p:nvPr/>
              </p:nvSpPr>
              <p:spPr bwMode="auto">
                <a:xfrm>
                  <a:off x="736" y="1799"/>
                  <a:ext cx="29" cy="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377" name="Line 309"/>
                <p:cNvSpPr>
                  <a:spLocks noChangeShapeType="1"/>
                </p:cNvSpPr>
                <p:nvPr/>
              </p:nvSpPr>
              <p:spPr bwMode="auto">
                <a:xfrm>
                  <a:off x="645" y="1804"/>
                  <a:ext cx="175" cy="1"/>
                </a:xfrm>
                <a:prstGeom prst="line">
                  <a:avLst/>
                </a:prstGeom>
                <a:noFill/>
                <a:ln w="12700">
                  <a:solidFill>
                    <a:srgbClr val="000000"/>
                  </a:solidFill>
                  <a:round/>
                  <a:headEnd type="none" w="sm" len="sm"/>
                  <a:tailEnd type="none" w="sm" len="sm"/>
                </a:ln>
              </p:spPr>
              <p:txBody>
                <a:bodyPr wrap="none" anchor="ctr"/>
                <a:lstStyle/>
                <a:p>
                  <a:endParaRPr lang="en-US"/>
                </a:p>
              </p:txBody>
            </p:sp>
          </p:grpSp>
        </p:grpSp>
        <p:grpSp>
          <p:nvGrpSpPr>
            <p:cNvPr id="49234" name="Group 314"/>
            <p:cNvGrpSpPr>
              <a:grpSpLocks/>
            </p:cNvGrpSpPr>
            <p:nvPr/>
          </p:nvGrpSpPr>
          <p:grpSpPr bwMode="auto">
            <a:xfrm>
              <a:off x="639" y="1779"/>
              <a:ext cx="230" cy="16"/>
              <a:chOff x="639" y="1779"/>
              <a:chExt cx="230" cy="16"/>
            </a:xfrm>
          </p:grpSpPr>
          <p:sp>
            <p:nvSpPr>
              <p:cNvPr id="49369" name="Freeform 312"/>
              <p:cNvSpPr>
                <a:spLocks/>
              </p:cNvSpPr>
              <p:nvPr/>
            </p:nvSpPr>
            <p:spPr bwMode="auto">
              <a:xfrm>
                <a:off x="639" y="1779"/>
                <a:ext cx="230" cy="16"/>
              </a:xfrm>
              <a:custGeom>
                <a:avLst/>
                <a:gdLst>
                  <a:gd name="T0" fmla="*/ 0 w 230"/>
                  <a:gd name="T1" fmla="*/ 6 h 16"/>
                  <a:gd name="T2" fmla="*/ 185 w 230"/>
                  <a:gd name="T3" fmla="*/ 15 h 16"/>
                  <a:gd name="T4" fmla="*/ 229 w 230"/>
                  <a:gd name="T5" fmla="*/ 6 h 16"/>
                  <a:gd name="T6" fmla="*/ 213 w 230"/>
                  <a:gd name="T7" fmla="*/ 5 h 16"/>
                  <a:gd name="T8" fmla="*/ 70 w 230"/>
                  <a:gd name="T9" fmla="*/ 0 h 16"/>
                  <a:gd name="T10" fmla="*/ 0 w 230"/>
                  <a:gd name="T11" fmla="*/ 6 h 16"/>
                  <a:gd name="T12" fmla="*/ 0 60000 65536"/>
                  <a:gd name="T13" fmla="*/ 0 60000 65536"/>
                  <a:gd name="T14" fmla="*/ 0 60000 65536"/>
                  <a:gd name="T15" fmla="*/ 0 60000 65536"/>
                  <a:gd name="T16" fmla="*/ 0 60000 65536"/>
                  <a:gd name="T17" fmla="*/ 0 60000 65536"/>
                  <a:gd name="T18" fmla="*/ 0 w 230"/>
                  <a:gd name="T19" fmla="*/ 0 h 16"/>
                  <a:gd name="T20" fmla="*/ 230 w 23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30" h="16">
                    <a:moveTo>
                      <a:pt x="0" y="6"/>
                    </a:moveTo>
                    <a:lnTo>
                      <a:pt x="185" y="15"/>
                    </a:lnTo>
                    <a:lnTo>
                      <a:pt x="229" y="6"/>
                    </a:lnTo>
                    <a:lnTo>
                      <a:pt x="213" y="5"/>
                    </a:lnTo>
                    <a:lnTo>
                      <a:pt x="70" y="0"/>
                    </a:lnTo>
                    <a:lnTo>
                      <a:pt x="0" y="6"/>
                    </a:lnTo>
                  </a:path>
                </a:pathLst>
              </a:custGeom>
              <a:solidFill>
                <a:srgbClr val="DFDFDF"/>
              </a:solidFill>
              <a:ln w="9525" cap="rnd">
                <a:noFill/>
                <a:round/>
                <a:headEnd type="none" w="sm" len="sm"/>
                <a:tailEnd type="none" w="sm" len="sm"/>
              </a:ln>
            </p:spPr>
            <p:txBody>
              <a:bodyPr/>
              <a:lstStyle/>
              <a:p>
                <a:endParaRPr lang="en-US"/>
              </a:p>
            </p:txBody>
          </p:sp>
          <p:sp>
            <p:nvSpPr>
              <p:cNvPr id="49370" name="Freeform 313"/>
              <p:cNvSpPr>
                <a:spLocks/>
              </p:cNvSpPr>
              <p:nvPr/>
            </p:nvSpPr>
            <p:spPr bwMode="auto">
              <a:xfrm>
                <a:off x="691" y="1783"/>
                <a:ext cx="170" cy="10"/>
              </a:xfrm>
              <a:custGeom>
                <a:avLst/>
                <a:gdLst>
                  <a:gd name="T0" fmla="*/ 14 w 170"/>
                  <a:gd name="T1" fmla="*/ 0 h 10"/>
                  <a:gd name="T2" fmla="*/ 0 w 170"/>
                  <a:gd name="T3" fmla="*/ 3 h 10"/>
                  <a:gd name="T4" fmla="*/ 136 w 170"/>
                  <a:gd name="T5" fmla="*/ 9 h 10"/>
                  <a:gd name="T6" fmla="*/ 159 w 170"/>
                  <a:gd name="T7" fmla="*/ 5 h 10"/>
                  <a:gd name="T8" fmla="*/ 157 w 170"/>
                  <a:gd name="T9" fmla="*/ 4 h 10"/>
                  <a:gd name="T10" fmla="*/ 169 w 170"/>
                  <a:gd name="T11" fmla="*/ 2 h 10"/>
                  <a:gd name="T12" fmla="*/ 161 w 170"/>
                  <a:gd name="T13" fmla="*/ 2 h 10"/>
                  <a:gd name="T14" fmla="*/ 14 w 17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10"/>
                  <a:gd name="T26" fmla="*/ 170 w 17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10">
                    <a:moveTo>
                      <a:pt x="14" y="0"/>
                    </a:moveTo>
                    <a:lnTo>
                      <a:pt x="0" y="3"/>
                    </a:lnTo>
                    <a:lnTo>
                      <a:pt x="136" y="9"/>
                    </a:lnTo>
                    <a:lnTo>
                      <a:pt x="159" y="5"/>
                    </a:lnTo>
                    <a:lnTo>
                      <a:pt x="157" y="4"/>
                    </a:lnTo>
                    <a:lnTo>
                      <a:pt x="169" y="2"/>
                    </a:lnTo>
                    <a:lnTo>
                      <a:pt x="161" y="2"/>
                    </a:lnTo>
                    <a:lnTo>
                      <a:pt x="14" y="0"/>
                    </a:lnTo>
                  </a:path>
                </a:pathLst>
              </a:custGeom>
              <a:solidFill>
                <a:srgbClr val="5F5F5F"/>
              </a:solidFill>
              <a:ln w="9525" cap="rnd">
                <a:noFill/>
                <a:round/>
                <a:headEnd type="none" w="sm" len="sm"/>
                <a:tailEnd type="none" w="sm" len="sm"/>
              </a:ln>
            </p:spPr>
            <p:txBody>
              <a:bodyPr/>
              <a:lstStyle/>
              <a:p>
                <a:endParaRPr lang="en-US"/>
              </a:p>
            </p:txBody>
          </p:sp>
        </p:grpSp>
        <p:grpSp>
          <p:nvGrpSpPr>
            <p:cNvPr id="49235" name="Group 345"/>
            <p:cNvGrpSpPr>
              <a:grpSpLocks/>
            </p:cNvGrpSpPr>
            <p:nvPr/>
          </p:nvGrpSpPr>
          <p:grpSpPr bwMode="auto">
            <a:xfrm>
              <a:off x="826" y="1700"/>
              <a:ext cx="43" cy="91"/>
              <a:chOff x="826" y="1700"/>
              <a:chExt cx="43" cy="91"/>
            </a:xfrm>
          </p:grpSpPr>
          <p:grpSp>
            <p:nvGrpSpPr>
              <p:cNvPr id="49339" name="Group 341"/>
              <p:cNvGrpSpPr>
                <a:grpSpLocks/>
              </p:cNvGrpSpPr>
              <p:nvPr/>
            </p:nvGrpSpPr>
            <p:grpSpPr bwMode="auto">
              <a:xfrm>
                <a:off x="842" y="1712"/>
                <a:ext cx="27" cy="76"/>
                <a:chOff x="842" y="1712"/>
                <a:chExt cx="27" cy="76"/>
              </a:xfrm>
            </p:grpSpPr>
            <p:sp>
              <p:nvSpPr>
                <p:cNvPr id="49343" name="Freeform 315"/>
                <p:cNvSpPr>
                  <a:spLocks/>
                </p:cNvSpPr>
                <p:nvPr/>
              </p:nvSpPr>
              <p:spPr bwMode="auto">
                <a:xfrm>
                  <a:off x="842" y="1712"/>
                  <a:ext cx="27" cy="76"/>
                </a:xfrm>
                <a:custGeom>
                  <a:avLst/>
                  <a:gdLst>
                    <a:gd name="T0" fmla="*/ 2 w 27"/>
                    <a:gd name="T1" fmla="*/ 0 h 76"/>
                    <a:gd name="T2" fmla="*/ 26 w 27"/>
                    <a:gd name="T3" fmla="*/ 6 h 76"/>
                    <a:gd name="T4" fmla="*/ 24 w 27"/>
                    <a:gd name="T5" fmla="*/ 35 h 76"/>
                    <a:gd name="T6" fmla="*/ 21 w 27"/>
                    <a:gd name="T7" fmla="*/ 71 h 76"/>
                    <a:gd name="T8" fmla="*/ 0 w 27"/>
                    <a:gd name="T9" fmla="*/ 75 h 76"/>
                    <a:gd name="T10" fmla="*/ 2 w 27"/>
                    <a:gd name="T11" fmla="*/ 0 h 76"/>
                    <a:gd name="T12" fmla="*/ 0 60000 65536"/>
                    <a:gd name="T13" fmla="*/ 0 60000 65536"/>
                    <a:gd name="T14" fmla="*/ 0 60000 65536"/>
                    <a:gd name="T15" fmla="*/ 0 60000 65536"/>
                    <a:gd name="T16" fmla="*/ 0 60000 65536"/>
                    <a:gd name="T17" fmla="*/ 0 60000 65536"/>
                    <a:gd name="T18" fmla="*/ 0 w 27"/>
                    <a:gd name="T19" fmla="*/ 0 h 76"/>
                    <a:gd name="T20" fmla="*/ 27 w 27"/>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27" h="76">
                      <a:moveTo>
                        <a:pt x="2" y="0"/>
                      </a:moveTo>
                      <a:lnTo>
                        <a:pt x="26" y="6"/>
                      </a:lnTo>
                      <a:lnTo>
                        <a:pt x="24" y="35"/>
                      </a:lnTo>
                      <a:lnTo>
                        <a:pt x="21" y="71"/>
                      </a:lnTo>
                      <a:lnTo>
                        <a:pt x="0" y="75"/>
                      </a:lnTo>
                      <a:lnTo>
                        <a:pt x="2" y="0"/>
                      </a:lnTo>
                    </a:path>
                  </a:pathLst>
                </a:custGeom>
                <a:solidFill>
                  <a:srgbClr val="9F9F9F"/>
                </a:solidFill>
                <a:ln w="9525" cap="rnd">
                  <a:noFill/>
                  <a:round/>
                  <a:headEnd type="none" w="sm" len="sm"/>
                  <a:tailEnd type="none" w="sm" len="sm"/>
                </a:ln>
              </p:spPr>
              <p:txBody>
                <a:bodyPr/>
                <a:lstStyle/>
                <a:p>
                  <a:endParaRPr lang="en-US"/>
                </a:p>
              </p:txBody>
            </p:sp>
            <p:grpSp>
              <p:nvGrpSpPr>
                <p:cNvPr id="49344" name="Group 340"/>
                <p:cNvGrpSpPr>
                  <a:grpSpLocks/>
                </p:cNvGrpSpPr>
                <p:nvPr/>
              </p:nvGrpSpPr>
              <p:grpSpPr bwMode="auto">
                <a:xfrm>
                  <a:off x="848" y="1717"/>
                  <a:ext cx="16" cy="64"/>
                  <a:chOff x="848" y="1717"/>
                  <a:chExt cx="16" cy="64"/>
                </a:xfrm>
              </p:grpSpPr>
              <p:grpSp>
                <p:nvGrpSpPr>
                  <p:cNvPr id="49345" name="Group 338"/>
                  <p:cNvGrpSpPr>
                    <a:grpSpLocks/>
                  </p:cNvGrpSpPr>
                  <p:nvPr/>
                </p:nvGrpSpPr>
                <p:grpSpPr bwMode="auto">
                  <a:xfrm>
                    <a:off x="848" y="1717"/>
                    <a:ext cx="16" cy="64"/>
                    <a:chOff x="848" y="1717"/>
                    <a:chExt cx="16" cy="64"/>
                  </a:xfrm>
                </p:grpSpPr>
                <p:grpSp>
                  <p:nvGrpSpPr>
                    <p:cNvPr id="49347" name="Group 328"/>
                    <p:cNvGrpSpPr>
                      <a:grpSpLocks/>
                    </p:cNvGrpSpPr>
                    <p:nvPr/>
                  </p:nvGrpSpPr>
                  <p:grpSpPr bwMode="auto">
                    <a:xfrm>
                      <a:off x="848" y="1717"/>
                      <a:ext cx="16" cy="36"/>
                      <a:chOff x="848" y="1717"/>
                      <a:chExt cx="16" cy="36"/>
                    </a:xfrm>
                  </p:grpSpPr>
                  <p:grpSp>
                    <p:nvGrpSpPr>
                      <p:cNvPr id="49357" name="Group 322"/>
                      <p:cNvGrpSpPr>
                        <a:grpSpLocks/>
                      </p:cNvGrpSpPr>
                      <p:nvPr/>
                    </p:nvGrpSpPr>
                    <p:grpSpPr bwMode="auto">
                      <a:xfrm>
                        <a:off x="850" y="1717"/>
                        <a:ext cx="14" cy="18"/>
                        <a:chOff x="850" y="1717"/>
                        <a:chExt cx="14" cy="18"/>
                      </a:xfrm>
                    </p:grpSpPr>
                    <p:sp>
                      <p:nvSpPr>
                        <p:cNvPr id="49363" name="Line 316"/>
                        <p:cNvSpPr>
                          <a:spLocks noChangeShapeType="1"/>
                        </p:cNvSpPr>
                        <p:nvPr/>
                      </p:nvSpPr>
                      <p:spPr bwMode="auto">
                        <a:xfrm>
                          <a:off x="851" y="1717"/>
                          <a:ext cx="13" cy="4"/>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4" name="Line 317"/>
                        <p:cNvSpPr>
                          <a:spLocks noChangeShapeType="1"/>
                        </p:cNvSpPr>
                        <p:nvPr/>
                      </p:nvSpPr>
                      <p:spPr bwMode="auto">
                        <a:xfrm>
                          <a:off x="851" y="1720"/>
                          <a:ext cx="12" cy="4"/>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5" name="Line 318"/>
                        <p:cNvSpPr>
                          <a:spLocks noChangeShapeType="1"/>
                        </p:cNvSpPr>
                        <p:nvPr/>
                      </p:nvSpPr>
                      <p:spPr bwMode="auto">
                        <a:xfrm>
                          <a:off x="851" y="1724"/>
                          <a:ext cx="12"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6" name="Line 319"/>
                        <p:cNvSpPr>
                          <a:spLocks noChangeShapeType="1"/>
                        </p:cNvSpPr>
                        <p:nvPr/>
                      </p:nvSpPr>
                      <p:spPr bwMode="auto">
                        <a:xfrm>
                          <a:off x="851" y="1727"/>
                          <a:ext cx="12"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7" name="Line 320"/>
                        <p:cNvSpPr>
                          <a:spLocks noChangeShapeType="1"/>
                        </p:cNvSpPr>
                        <p:nvPr/>
                      </p:nvSpPr>
                      <p:spPr bwMode="auto">
                        <a:xfrm>
                          <a:off x="850" y="1730"/>
                          <a:ext cx="13" cy="3"/>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8" name="Line 321"/>
                        <p:cNvSpPr>
                          <a:spLocks noChangeShapeType="1"/>
                        </p:cNvSpPr>
                        <p:nvPr/>
                      </p:nvSpPr>
                      <p:spPr bwMode="auto">
                        <a:xfrm>
                          <a:off x="850" y="1733"/>
                          <a:ext cx="13" cy="2"/>
                        </a:xfrm>
                        <a:prstGeom prst="line">
                          <a:avLst/>
                        </a:prstGeom>
                        <a:noFill/>
                        <a:ln w="12700">
                          <a:solidFill>
                            <a:srgbClr val="7F7F7F"/>
                          </a:solidFill>
                          <a:round/>
                          <a:headEnd type="none" w="sm" len="sm"/>
                          <a:tailEnd type="none" w="sm" len="sm"/>
                        </a:ln>
                      </p:spPr>
                      <p:txBody>
                        <a:bodyPr wrap="none" anchor="ctr"/>
                        <a:lstStyle/>
                        <a:p>
                          <a:endParaRPr lang="en-US"/>
                        </a:p>
                      </p:txBody>
                    </p:sp>
                  </p:grpSp>
                  <p:sp>
                    <p:nvSpPr>
                      <p:cNvPr id="49358" name="Line 323"/>
                      <p:cNvSpPr>
                        <a:spLocks noChangeShapeType="1"/>
                      </p:cNvSpPr>
                      <p:nvPr/>
                    </p:nvSpPr>
                    <p:spPr bwMode="auto">
                      <a:xfrm>
                        <a:off x="848" y="1740"/>
                        <a:ext cx="14"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9" name="Line 324"/>
                      <p:cNvSpPr>
                        <a:spLocks noChangeShapeType="1"/>
                      </p:cNvSpPr>
                      <p:nvPr/>
                    </p:nvSpPr>
                    <p:spPr bwMode="auto">
                      <a:xfrm>
                        <a:off x="849" y="1743"/>
                        <a:ext cx="13"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0" name="Line 325"/>
                      <p:cNvSpPr>
                        <a:spLocks noChangeShapeType="1"/>
                      </p:cNvSpPr>
                      <p:nvPr/>
                    </p:nvSpPr>
                    <p:spPr bwMode="auto">
                      <a:xfrm>
                        <a:off x="848" y="1746"/>
                        <a:ext cx="13"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1" name="Line 326"/>
                      <p:cNvSpPr>
                        <a:spLocks noChangeShapeType="1"/>
                      </p:cNvSpPr>
                      <p:nvPr/>
                    </p:nvSpPr>
                    <p:spPr bwMode="auto">
                      <a:xfrm>
                        <a:off x="849" y="1749"/>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62" name="Line 327"/>
                      <p:cNvSpPr>
                        <a:spLocks noChangeShapeType="1"/>
                      </p:cNvSpPr>
                      <p:nvPr/>
                    </p:nvSpPr>
                    <p:spPr bwMode="auto">
                      <a:xfrm>
                        <a:off x="849" y="1752"/>
                        <a:ext cx="12" cy="1"/>
                      </a:xfrm>
                      <a:prstGeom prst="line">
                        <a:avLst/>
                      </a:prstGeom>
                      <a:noFill/>
                      <a:ln w="12700">
                        <a:solidFill>
                          <a:srgbClr val="7F7F7F"/>
                        </a:solidFill>
                        <a:round/>
                        <a:headEnd type="none" w="sm" len="sm"/>
                        <a:tailEnd type="none" w="sm" len="sm"/>
                      </a:ln>
                    </p:spPr>
                    <p:txBody>
                      <a:bodyPr wrap="none" anchor="ctr"/>
                      <a:lstStyle/>
                      <a:p>
                        <a:endParaRPr lang="en-US"/>
                      </a:p>
                    </p:txBody>
                  </p:sp>
                </p:grpSp>
                <p:grpSp>
                  <p:nvGrpSpPr>
                    <p:cNvPr id="49348" name="Group 337"/>
                    <p:cNvGrpSpPr>
                      <a:grpSpLocks/>
                    </p:cNvGrpSpPr>
                    <p:nvPr/>
                  </p:nvGrpSpPr>
                  <p:grpSpPr bwMode="auto">
                    <a:xfrm>
                      <a:off x="848" y="1755"/>
                      <a:ext cx="13" cy="26"/>
                      <a:chOff x="848" y="1755"/>
                      <a:chExt cx="13" cy="26"/>
                    </a:xfrm>
                  </p:grpSpPr>
                  <p:sp>
                    <p:nvSpPr>
                      <p:cNvPr id="49349" name="Line 329"/>
                      <p:cNvSpPr>
                        <a:spLocks noChangeShapeType="1"/>
                      </p:cNvSpPr>
                      <p:nvPr/>
                    </p:nvSpPr>
                    <p:spPr bwMode="auto">
                      <a:xfrm>
                        <a:off x="849" y="1755"/>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0" name="Line 330"/>
                      <p:cNvSpPr>
                        <a:spLocks noChangeShapeType="1"/>
                      </p:cNvSpPr>
                      <p:nvPr/>
                    </p:nvSpPr>
                    <p:spPr bwMode="auto">
                      <a:xfrm>
                        <a:off x="849" y="1758"/>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1" name="Line 331"/>
                      <p:cNvSpPr>
                        <a:spLocks noChangeShapeType="1"/>
                      </p:cNvSpPr>
                      <p:nvPr/>
                    </p:nvSpPr>
                    <p:spPr bwMode="auto">
                      <a:xfrm>
                        <a:off x="849" y="1762"/>
                        <a:ext cx="11"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2" name="Line 332"/>
                      <p:cNvSpPr>
                        <a:spLocks noChangeShapeType="1"/>
                      </p:cNvSpPr>
                      <p:nvPr/>
                    </p:nvSpPr>
                    <p:spPr bwMode="auto">
                      <a:xfrm>
                        <a:off x="848" y="1765"/>
                        <a:ext cx="11" cy="0"/>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3" name="Line 333"/>
                      <p:cNvSpPr>
                        <a:spLocks noChangeShapeType="1"/>
                      </p:cNvSpPr>
                      <p:nvPr/>
                    </p:nvSpPr>
                    <p:spPr bwMode="auto">
                      <a:xfrm>
                        <a:off x="848" y="1767"/>
                        <a:ext cx="11" cy="0"/>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4" name="Line 334"/>
                      <p:cNvSpPr>
                        <a:spLocks noChangeShapeType="1"/>
                      </p:cNvSpPr>
                      <p:nvPr/>
                    </p:nvSpPr>
                    <p:spPr bwMode="auto">
                      <a:xfrm flipV="1">
                        <a:off x="848" y="1767"/>
                        <a:ext cx="11" cy="8"/>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5" name="Line 335"/>
                      <p:cNvSpPr>
                        <a:spLocks noChangeShapeType="1"/>
                      </p:cNvSpPr>
                      <p:nvPr/>
                    </p:nvSpPr>
                    <p:spPr bwMode="auto">
                      <a:xfrm flipV="1">
                        <a:off x="848" y="1770"/>
                        <a:ext cx="11" cy="8"/>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56" name="Line 336"/>
                      <p:cNvSpPr>
                        <a:spLocks noChangeShapeType="1"/>
                      </p:cNvSpPr>
                      <p:nvPr/>
                    </p:nvSpPr>
                    <p:spPr bwMode="auto">
                      <a:xfrm flipV="1">
                        <a:off x="848" y="1773"/>
                        <a:ext cx="10" cy="8"/>
                      </a:xfrm>
                      <a:prstGeom prst="line">
                        <a:avLst/>
                      </a:prstGeom>
                      <a:noFill/>
                      <a:ln w="12700">
                        <a:solidFill>
                          <a:srgbClr val="7F7F7F"/>
                        </a:solidFill>
                        <a:round/>
                        <a:headEnd type="none" w="sm" len="sm"/>
                        <a:tailEnd type="none" w="sm" len="sm"/>
                      </a:ln>
                    </p:spPr>
                    <p:txBody>
                      <a:bodyPr wrap="none" anchor="ctr"/>
                      <a:lstStyle/>
                      <a:p>
                        <a:endParaRPr lang="en-US"/>
                      </a:p>
                    </p:txBody>
                  </p:sp>
                </p:grpSp>
              </p:grpSp>
              <p:sp>
                <p:nvSpPr>
                  <p:cNvPr id="49346" name="Line 339"/>
                  <p:cNvSpPr>
                    <a:spLocks noChangeShapeType="1"/>
                  </p:cNvSpPr>
                  <p:nvPr/>
                </p:nvSpPr>
                <p:spPr bwMode="auto">
                  <a:xfrm>
                    <a:off x="850" y="1737"/>
                    <a:ext cx="12" cy="1"/>
                  </a:xfrm>
                  <a:prstGeom prst="line">
                    <a:avLst/>
                  </a:prstGeom>
                  <a:noFill/>
                  <a:ln w="12700">
                    <a:solidFill>
                      <a:srgbClr val="7F7F7F"/>
                    </a:solidFill>
                    <a:round/>
                    <a:headEnd type="none" w="sm" len="sm"/>
                    <a:tailEnd type="none" w="sm" len="sm"/>
                  </a:ln>
                </p:spPr>
                <p:txBody>
                  <a:bodyPr wrap="none" anchor="ctr"/>
                  <a:lstStyle/>
                  <a:p>
                    <a:endParaRPr lang="en-US"/>
                  </a:p>
                </p:txBody>
              </p:sp>
            </p:grpSp>
          </p:grpSp>
          <p:grpSp>
            <p:nvGrpSpPr>
              <p:cNvPr id="49340" name="Group 344"/>
              <p:cNvGrpSpPr>
                <a:grpSpLocks/>
              </p:cNvGrpSpPr>
              <p:nvPr/>
            </p:nvGrpSpPr>
            <p:grpSpPr bwMode="auto">
              <a:xfrm>
                <a:off x="826" y="1700"/>
                <a:ext cx="23" cy="91"/>
                <a:chOff x="826" y="1700"/>
                <a:chExt cx="23" cy="91"/>
              </a:xfrm>
            </p:grpSpPr>
            <p:sp>
              <p:nvSpPr>
                <p:cNvPr id="49341" name="Freeform 342"/>
                <p:cNvSpPr>
                  <a:spLocks/>
                </p:cNvSpPr>
                <p:nvPr/>
              </p:nvSpPr>
              <p:spPr bwMode="auto">
                <a:xfrm>
                  <a:off x="826" y="1700"/>
                  <a:ext cx="23" cy="91"/>
                </a:xfrm>
                <a:custGeom>
                  <a:avLst/>
                  <a:gdLst>
                    <a:gd name="T0" fmla="*/ 5 w 23"/>
                    <a:gd name="T1" fmla="*/ 0 h 91"/>
                    <a:gd name="T2" fmla="*/ 21 w 23"/>
                    <a:gd name="T3" fmla="*/ 5 h 91"/>
                    <a:gd name="T4" fmla="*/ 22 w 23"/>
                    <a:gd name="T5" fmla="*/ 6 h 91"/>
                    <a:gd name="T6" fmla="*/ 17 w 23"/>
                    <a:gd name="T7" fmla="*/ 86 h 91"/>
                    <a:gd name="T8" fmla="*/ 15 w 23"/>
                    <a:gd name="T9" fmla="*/ 87 h 91"/>
                    <a:gd name="T10" fmla="*/ 0 w 23"/>
                    <a:gd name="T11" fmla="*/ 90 h 91"/>
                    <a:gd name="T12" fmla="*/ 2 w 23"/>
                    <a:gd name="T13" fmla="*/ 89 h 91"/>
                    <a:gd name="T14" fmla="*/ 2 w 23"/>
                    <a:gd name="T15" fmla="*/ 87 h 91"/>
                    <a:gd name="T16" fmla="*/ 5 w 23"/>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1"/>
                    <a:gd name="T29" fmla="*/ 23 w 23"/>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1">
                      <a:moveTo>
                        <a:pt x="5" y="0"/>
                      </a:moveTo>
                      <a:lnTo>
                        <a:pt x="21" y="5"/>
                      </a:lnTo>
                      <a:lnTo>
                        <a:pt x="22" y="6"/>
                      </a:lnTo>
                      <a:lnTo>
                        <a:pt x="17" y="86"/>
                      </a:lnTo>
                      <a:lnTo>
                        <a:pt x="15" y="87"/>
                      </a:lnTo>
                      <a:lnTo>
                        <a:pt x="0" y="90"/>
                      </a:lnTo>
                      <a:lnTo>
                        <a:pt x="2" y="89"/>
                      </a:lnTo>
                      <a:lnTo>
                        <a:pt x="2" y="87"/>
                      </a:lnTo>
                      <a:lnTo>
                        <a:pt x="5" y="0"/>
                      </a:lnTo>
                    </a:path>
                  </a:pathLst>
                </a:custGeom>
                <a:solidFill>
                  <a:srgbClr val="BFBFBF"/>
                </a:solidFill>
                <a:ln w="9525" cap="rnd">
                  <a:noFill/>
                  <a:round/>
                  <a:headEnd type="none" w="sm" len="sm"/>
                  <a:tailEnd type="none" w="sm" len="sm"/>
                </a:ln>
              </p:spPr>
              <p:txBody>
                <a:bodyPr/>
                <a:lstStyle/>
                <a:p>
                  <a:endParaRPr lang="en-US"/>
                </a:p>
              </p:txBody>
            </p:sp>
            <p:sp>
              <p:nvSpPr>
                <p:cNvPr id="49342" name="Arc 343"/>
                <p:cNvSpPr>
                  <a:spLocks/>
                </p:cNvSpPr>
                <p:nvPr/>
              </p:nvSpPr>
              <p:spPr bwMode="auto">
                <a:xfrm>
                  <a:off x="847" y="1707"/>
                  <a:ext cx="2" cy="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FBFBF"/>
                </a:solidFill>
                <a:ln w="9525" cap="rnd">
                  <a:noFill/>
                  <a:round/>
                  <a:headEnd/>
                  <a:tailEnd/>
                </a:ln>
              </p:spPr>
              <p:txBody>
                <a:bodyPr wrap="none" anchor="ctr"/>
                <a:lstStyle/>
                <a:p>
                  <a:endParaRPr lang="en-US"/>
                </a:p>
              </p:txBody>
            </p:sp>
          </p:grpSp>
        </p:grpSp>
        <p:grpSp>
          <p:nvGrpSpPr>
            <p:cNvPr id="49236" name="Group 357"/>
            <p:cNvGrpSpPr>
              <a:grpSpLocks/>
            </p:cNvGrpSpPr>
            <p:nvPr/>
          </p:nvGrpSpPr>
          <p:grpSpPr bwMode="auto">
            <a:xfrm>
              <a:off x="835" y="1835"/>
              <a:ext cx="72" cy="21"/>
              <a:chOff x="835" y="1835"/>
              <a:chExt cx="72" cy="21"/>
            </a:xfrm>
          </p:grpSpPr>
          <p:sp>
            <p:nvSpPr>
              <p:cNvPr id="49328" name="Freeform 346"/>
              <p:cNvSpPr>
                <a:spLocks/>
              </p:cNvSpPr>
              <p:nvPr/>
            </p:nvSpPr>
            <p:spPr bwMode="auto">
              <a:xfrm>
                <a:off x="835" y="1835"/>
                <a:ext cx="72" cy="14"/>
              </a:xfrm>
              <a:custGeom>
                <a:avLst/>
                <a:gdLst>
                  <a:gd name="T0" fmla="*/ 0 w 72"/>
                  <a:gd name="T1" fmla="*/ 0 h 14"/>
                  <a:gd name="T2" fmla="*/ 13 w 72"/>
                  <a:gd name="T3" fmla="*/ 1 h 14"/>
                  <a:gd name="T4" fmla="*/ 23 w 72"/>
                  <a:gd name="T5" fmla="*/ 1 h 14"/>
                  <a:gd name="T6" fmla="*/ 32 w 72"/>
                  <a:gd name="T7" fmla="*/ 2 h 14"/>
                  <a:gd name="T8" fmla="*/ 41 w 72"/>
                  <a:gd name="T9" fmla="*/ 2 h 14"/>
                  <a:gd name="T10" fmla="*/ 47 w 72"/>
                  <a:gd name="T11" fmla="*/ 3 h 14"/>
                  <a:gd name="T12" fmla="*/ 54 w 72"/>
                  <a:gd name="T13" fmla="*/ 4 h 14"/>
                  <a:gd name="T14" fmla="*/ 58 w 72"/>
                  <a:gd name="T15" fmla="*/ 4 h 14"/>
                  <a:gd name="T16" fmla="*/ 62 w 72"/>
                  <a:gd name="T17" fmla="*/ 5 h 14"/>
                  <a:gd name="T18" fmla="*/ 63 w 72"/>
                  <a:gd name="T19" fmla="*/ 5 h 14"/>
                  <a:gd name="T20" fmla="*/ 65 w 72"/>
                  <a:gd name="T21" fmla="*/ 6 h 14"/>
                  <a:gd name="T22" fmla="*/ 67 w 72"/>
                  <a:gd name="T23" fmla="*/ 6 h 14"/>
                  <a:gd name="T24" fmla="*/ 68 w 72"/>
                  <a:gd name="T25" fmla="*/ 6 h 14"/>
                  <a:gd name="T26" fmla="*/ 70 w 72"/>
                  <a:gd name="T27" fmla="*/ 7 h 14"/>
                  <a:gd name="T28" fmla="*/ 71 w 72"/>
                  <a:gd name="T29" fmla="*/ 8 h 14"/>
                  <a:gd name="T30" fmla="*/ 71 w 72"/>
                  <a:gd name="T31" fmla="*/ 9 h 14"/>
                  <a:gd name="T32" fmla="*/ 70 w 72"/>
                  <a:gd name="T33" fmla="*/ 10 h 14"/>
                  <a:gd name="T34" fmla="*/ 69 w 72"/>
                  <a:gd name="T35" fmla="*/ 11 h 14"/>
                  <a:gd name="T36" fmla="*/ 68 w 72"/>
                  <a:gd name="T37" fmla="*/ 11 h 14"/>
                  <a:gd name="T38" fmla="*/ 66 w 72"/>
                  <a:gd name="T39" fmla="*/ 12 h 14"/>
                  <a:gd name="T40" fmla="*/ 65 w 72"/>
                  <a:gd name="T41" fmla="*/ 13 h 14"/>
                  <a:gd name="T42" fmla="*/ 63 w 72"/>
                  <a:gd name="T43" fmla="*/ 13 h 14"/>
                  <a:gd name="T44" fmla="*/ 61 w 72"/>
                  <a:gd name="T45" fmla="*/ 13 h 14"/>
                  <a:gd name="T46" fmla="*/ 58 w 72"/>
                  <a:gd name="T47" fmla="*/ 13 h 14"/>
                  <a:gd name="T48" fmla="*/ 56 w 72"/>
                  <a:gd name="T49" fmla="*/ 13 h 14"/>
                  <a:gd name="T50" fmla="*/ 52 w 72"/>
                  <a:gd name="T51" fmla="*/ 1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4"/>
                  <a:gd name="T80" fmla="*/ 72 w 7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4">
                    <a:moveTo>
                      <a:pt x="0" y="0"/>
                    </a:moveTo>
                    <a:lnTo>
                      <a:pt x="13" y="1"/>
                    </a:lnTo>
                    <a:lnTo>
                      <a:pt x="23" y="1"/>
                    </a:lnTo>
                    <a:lnTo>
                      <a:pt x="32" y="2"/>
                    </a:lnTo>
                    <a:lnTo>
                      <a:pt x="41" y="2"/>
                    </a:lnTo>
                    <a:lnTo>
                      <a:pt x="47" y="3"/>
                    </a:lnTo>
                    <a:lnTo>
                      <a:pt x="54" y="4"/>
                    </a:lnTo>
                    <a:lnTo>
                      <a:pt x="58" y="4"/>
                    </a:lnTo>
                    <a:lnTo>
                      <a:pt x="62" y="5"/>
                    </a:lnTo>
                    <a:lnTo>
                      <a:pt x="63" y="5"/>
                    </a:lnTo>
                    <a:lnTo>
                      <a:pt x="65" y="6"/>
                    </a:lnTo>
                    <a:lnTo>
                      <a:pt x="67" y="6"/>
                    </a:lnTo>
                    <a:lnTo>
                      <a:pt x="68" y="6"/>
                    </a:lnTo>
                    <a:lnTo>
                      <a:pt x="70" y="7"/>
                    </a:lnTo>
                    <a:lnTo>
                      <a:pt x="71" y="8"/>
                    </a:lnTo>
                    <a:lnTo>
                      <a:pt x="71" y="9"/>
                    </a:lnTo>
                    <a:lnTo>
                      <a:pt x="70" y="10"/>
                    </a:lnTo>
                    <a:lnTo>
                      <a:pt x="69" y="11"/>
                    </a:lnTo>
                    <a:lnTo>
                      <a:pt x="68" y="11"/>
                    </a:lnTo>
                    <a:lnTo>
                      <a:pt x="66" y="12"/>
                    </a:lnTo>
                    <a:lnTo>
                      <a:pt x="65" y="13"/>
                    </a:lnTo>
                    <a:lnTo>
                      <a:pt x="63" y="13"/>
                    </a:lnTo>
                    <a:lnTo>
                      <a:pt x="61" y="13"/>
                    </a:lnTo>
                    <a:lnTo>
                      <a:pt x="58" y="13"/>
                    </a:lnTo>
                    <a:lnTo>
                      <a:pt x="56" y="13"/>
                    </a:lnTo>
                    <a:lnTo>
                      <a:pt x="52" y="12"/>
                    </a:lnTo>
                  </a:path>
                </a:pathLst>
              </a:custGeom>
              <a:noFill/>
              <a:ln w="12700" cap="rnd">
                <a:solidFill>
                  <a:srgbClr val="C0C0C0"/>
                </a:solidFill>
                <a:round/>
                <a:headEnd type="none" w="sm" len="sm"/>
                <a:tailEnd type="none" w="sm" len="sm"/>
              </a:ln>
            </p:spPr>
            <p:txBody>
              <a:bodyPr/>
              <a:lstStyle/>
              <a:p>
                <a:endParaRPr lang="en-US"/>
              </a:p>
            </p:txBody>
          </p:sp>
          <p:grpSp>
            <p:nvGrpSpPr>
              <p:cNvPr id="49329" name="Group 356"/>
              <p:cNvGrpSpPr>
                <a:grpSpLocks/>
              </p:cNvGrpSpPr>
              <p:nvPr/>
            </p:nvGrpSpPr>
            <p:grpSpPr bwMode="auto">
              <a:xfrm>
                <a:off x="838" y="1842"/>
                <a:ext cx="51" cy="14"/>
                <a:chOff x="838" y="1842"/>
                <a:chExt cx="51" cy="14"/>
              </a:xfrm>
            </p:grpSpPr>
            <p:grpSp>
              <p:nvGrpSpPr>
                <p:cNvPr id="49330" name="Group 351"/>
                <p:cNvGrpSpPr>
                  <a:grpSpLocks/>
                </p:cNvGrpSpPr>
                <p:nvPr/>
              </p:nvGrpSpPr>
              <p:grpSpPr bwMode="auto">
                <a:xfrm>
                  <a:off x="838" y="1842"/>
                  <a:ext cx="51" cy="14"/>
                  <a:chOff x="838" y="1842"/>
                  <a:chExt cx="51" cy="14"/>
                </a:xfrm>
              </p:grpSpPr>
              <p:sp>
                <p:nvSpPr>
                  <p:cNvPr id="49335" name="Freeform 347"/>
                  <p:cNvSpPr>
                    <a:spLocks/>
                  </p:cNvSpPr>
                  <p:nvPr/>
                </p:nvSpPr>
                <p:spPr bwMode="auto">
                  <a:xfrm>
                    <a:off x="838" y="1842"/>
                    <a:ext cx="32" cy="9"/>
                  </a:xfrm>
                  <a:custGeom>
                    <a:avLst/>
                    <a:gdLst>
                      <a:gd name="T0" fmla="*/ 0 w 32"/>
                      <a:gd name="T1" fmla="*/ 5 h 9"/>
                      <a:gd name="T2" fmla="*/ 8 w 32"/>
                      <a:gd name="T3" fmla="*/ 0 h 9"/>
                      <a:gd name="T4" fmla="*/ 31 w 32"/>
                      <a:gd name="T5" fmla="*/ 3 h 9"/>
                      <a:gd name="T6" fmla="*/ 22 w 32"/>
                      <a:gd name="T7" fmla="*/ 8 h 9"/>
                      <a:gd name="T8" fmla="*/ 0 w 32"/>
                      <a:gd name="T9" fmla="*/ 5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0" y="5"/>
                        </a:moveTo>
                        <a:lnTo>
                          <a:pt x="8" y="0"/>
                        </a:lnTo>
                        <a:lnTo>
                          <a:pt x="31" y="3"/>
                        </a:lnTo>
                        <a:lnTo>
                          <a:pt x="22" y="8"/>
                        </a:lnTo>
                        <a:lnTo>
                          <a:pt x="0" y="5"/>
                        </a:lnTo>
                      </a:path>
                    </a:pathLst>
                  </a:custGeom>
                  <a:solidFill>
                    <a:srgbClr val="DFDFDF"/>
                  </a:solidFill>
                  <a:ln w="9525" cap="rnd">
                    <a:noFill/>
                    <a:round/>
                    <a:headEnd type="none" w="sm" len="sm"/>
                    <a:tailEnd type="none" w="sm" len="sm"/>
                  </a:ln>
                </p:spPr>
                <p:txBody>
                  <a:bodyPr/>
                  <a:lstStyle/>
                  <a:p>
                    <a:endParaRPr lang="en-US"/>
                  </a:p>
                </p:txBody>
              </p:sp>
              <p:sp>
                <p:nvSpPr>
                  <p:cNvPr id="49336" name="Freeform 348"/>
                  <p:cNvSpPr>
                    <a:spLocks/>
                  </p:cNvSpPr>
                  <p:nvPr/>
                </p:nvSpPr>
                <p:spPr bwMode="auto">
                  <a:xfrm>
                    <a:off x="838" y="1847"/>
                    <a:ext cx="23" cy="9"/>
                  </a:xfrm>
                  <a:custGeom>
                    <a:avLst/>
                    <a:gdLst>
                      <a:gd name="T0" fmla="*/ 0 w 23"/>
                      <a:gd name="T1" fmla="*/ 0 h 9"/>
                      <a:gd name="T2" fmla="*/ 0 w 23"/>
                      <a:gd name="T3" fmla="*/ 4 h 9"/>
                      <a:gd name="T4" fmla="*/ 22 w 23"/>
                      <a:gd name="T5" fmla="*/ 8 h 9"/>
                      <a:gd name="T6" fmla="*/ 22 w 23"/>
                      <a:gd name="T7" fmla="*/ 3 h 9"/>
                      <a:gd name="T8" fmla="*/ 0 w 23"/>
                      <a:gd name="T9" fmla="*/ 0 h 9"/>
                      <a:gd name="T10" fmla="*/ 0 60000 65536"/>
                      <a:gd name="T11" fmla="*/ 0 60000 65536"/>
                      <a:gd name="T12" fmla="*/ 0 60000 65536"/>
                      <a:gd name="T13" fmla="*/ 0 60000 65536"/>
                      <a:gd name="T14" fmla="*/ 0 60000 65536"/>
                      <a:gd name="T15" fmla="*/ 0 w 23"/>
                      <a:gd name="T16" fmla="*/ 0 h 9"/>
                      <a:gd name="T17" fmla="*/ 23 w 23"/>
                      <a:gd name="T18" fmla="*/ 9 h 9"/>
                    </a:gdLst>
                    <a:ahLst/>
                    <a:cxnLst>
                      <a:cxn ang="T10">
                        <a:pos x="T0" y="T1"/>
                      </a:cxn>
                      <a:cxn ang="T11">
                        <a:pos x="T2" y="T3"/>
                      </a:cxn>
                      <a:cxn ang="T12">
                        <a:pos x="T4" y="T5"/>
                      </a:cxn>
                      <a:cxn ang="T13">
                        <a:pos x="T6" y="T7"/>
                      </a:cxn>
                      <a:cxn ang="T14">
                        <a:pos x="T8" y="T9"/>
                      </a:cxn>
                    </a:cxnLst>
                    <a:rect l="T15" t="T16" r="T17" b="T18"/>
                    <a:pathLst>
                      <a:path w="23" h="9">
                        <a:moveTo>
                          <a:pt x="0" y="0"/>
                        </a:moveTo>
                        <a:lnTo>
                          <a:pt x="0" y="4"/>
                        </a:lnTo>
                        <a:lnTo>
                          <a:pt x="22" y="8"/>
                        </a:lnTo>
                        <a:lnTo>
                          <a:pt x="22" y="3"/>
                        </a:lnTo>
                        <a:lnTo>
                          <a:pt x="0" y="0"/>
                        </a:lnTo>
                      </a:path>
                    </a:pathLst>
                  </a:custGeom>
                  <a:solidFill>
                    <a:srgbClr val="C0C0C0"/>
                  </a:solidFill>
                  <a:ln w="9525" cap="rnd">
                    <a:noFill/>
                    <a:round/>
                    <a:headEnd type="none" w="sm" len="sm"/>
                    <a:tailEnd type="none" w="sm" len="sm"/>
                  </a:ln>
                </p:spPr>
                <p:txBody>
                  <a:bodyPr/>
                  <a:lstStyle/>
                  <a:p>
                    <a:endParaRPr lang="en-US"/>
                  </a:p>
                </p:txBody>
              </p:sp>
              <p:sp>
                <p:nvSpPr>
                  <p:cNvPr id="49337" name="Freeform 349"/>
                  <p:cNvSpPr>
                    <a:spLocks/>
                  </p:cNvSpPr>
                  <p:nvPr/>
                </p:nvSpPr>
                <p:spPr bwMode="auto">
                  <a:xfrm>
                    <a:off x="860" y="1845"/>
                    <a:ext cx="29" cy="11"/>
                  </a:xfrm>
                  <a:custGeom>
                    <a:avLst/>
                    <a:gdLst>
                      <a:gd name="T0" fmla="*/ 0 w 29"/>
                      <a:gd name="T1" fmla="*/ 5 h 11"/>
                      <a:gd name="T2" fmla="*/ 9 w 29"/>
                      <a:gd name="T3" fmla="*/ 0 h 11"/>
                      <a:gd name="T4" fmla="*/ 28 w 29"/>
                      <a:gd name="T5" fmla="*/ 1 h 11"/>
                      <a:gd name="T6" fmla="*/ 28 w 29"/>
                      <a:gd name="T7" fmla="*/ 6 h 11"/>
                      <a:gd name="T8" fmla="*/ 0 w 29"/>
                      <a:gd name="T9" fmla="*/ 10 h 11"/>
                      <a:gd name="T10" fmla="*/ 0 w 29"/>
                      <a:gd name="T11" fmla="*/ 5 h 11"/>
                      <a:gd name="T12" fmla="*/ 0 60000 65536"/>
                      <a:gd name="T13" fmla="*/ 0 60000 65536"/>
                      <a:gd name="T14" fmla="*/ 0 60000 65536"/>
                      <a:gd name="T15" fmla="*/ 0 60000 65536"/>
                      <a:gd name="T16" fmla="*/ 0 60000 65536"/>
                      <a:gd name="T17" fmla="*/ 0 60000 65536"/>
                      <a:gd name="T18" fmla="*/ 0 w 29"/>
                      <a:gd name="T19" fmla="*/ 0 h 11"/>
                      <a:gd name="T20" fmla="*/ 29 w 2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9" h="11">
                        <a:moveTo>
                          <a:pt x="0" y="5"/>
                        </a:moveTo>
                        <a:lnTo>
                          <a:pt x="9" y="0"/>
                        </a:lnTo>
                        <a:lnTo>
                          <a:pt x="28" y="1"/>
                        </a:lnTo>
                        <a:lnTo>
                          <a:pt x="28" y="6"/>
                        </a:lnTo>
                        <a:lnTo>
                          <a:pt x="0" y="10"/>
                        </a:lnTo>
                        <a:lnTo>
                          <a:pt x="0" y="5"/>
                        </a:lnTo>
                      </a:path>
                    </a:pathLst>
                  </a:custGeom>
                  <a:solidFill>
                    <a:srgbClr val="9F9F9F"/>
                  </a:solidFill>
                  <a:ln w="9525" cap="rnd">
                    <a:noFill/>
                    <a:round/>
                    <a:headEnd type="none" w="sm" len="sm"/>
                    <a:tailEnd type="none" w="sm" len="sm"/>
                  </a:ln>
                </p:spPr>
                <p:txBody>
                  <a:bodyPr/>
                  <a:lstStyle/>
                  <a:p>
                    <a:endParaRPr lang="en-US"/>
                  </a:p>
                </p:txBody>
              </p:sp>
              <p:sp>
                <p:nvSpPr>
                  <p:cNvPr id="49338" name="Freeform 350"/>
                  <p:cNvSpPr>
                    <a:spLocks/>
                  </p:cNvSpPr>
                  <p:nvPr/>
                </p:nvSpPr>
                <p:spPr bwMode="auto">
                  <a:xfrm>
                    <a:off x="846" y="1842"/>
                    <a:ext cx="43" cy="5"/>
                  </a:xfrm>
                  <a:custGeom>
                    <a:avLst/>
                    <a:gdLst>
                      <a:gd name="T0" fmla="*/ 0 w 43"/>
                      <a:gd name="T1" fmla="*/ 0 h 5"/>
                      <a:gd name="T2" fmla="*/ 21 w 43"/>
                      <a:gd name="T3" fmla="*/ 1 h 5"/>
                      <a:gd name="T4" fmla="*/ 42 w 43"/>
                      <a:gd name="T5" fmla="*/ 4 h 5"/>
                      <a:gd name="T6" fmla="*/ 23 w 43"/>
                      <a:gd name="T7" fmla="*/ 3 h 5"/>
                      <a:gd name="T8" fmla="*/ 0 w 43"/>
                      <a:gd name="T9" fmla="*/ 0 h 5"/>
                      <a:gd name="T10" fmla="*/ 0 60000 65536"/>
                      <a:gd name="T11" fmla="*/ 0 60000 65536"/>
                      <a:gd name="T12" fmla="*/ 0 60000 65536"/>
                      <a:gd name="T13" fmla="*/ 0 60000 65536"/>
                      <a:gd name="T14" fmla="*/ 0 60000 65536"/>
                      <a:gd name="T15" fmla="*/ 0 w 43"/>
                      <a:gd name="T16" fmla="*/ 0 h 5"/>
                      <a:gd name="T17" fmla="*/ 43 w 43"/>
                      <a:gd name="T18" fmla="*/ 5 h 5"/>
                    </a:gdLst>
                    <a:ahLst/>
                    <a:cxnLst>
                      <a:cxn ang="T10">
                        <a:pos x="T0" y="T1"/>
                      </a:cxn>
                      <a:cxn ang="T11">
                        <a:pos x="T2" y="T3"/>
                      </a:cxn>
                      <a:cxn ang="T12">
                        <a:pos x="T4" y="T5"/>
                      </a:cxn>
                      <a:cxn ang="T13">
                        <a:pos x="T6" y="T7"/>
                      </a:cxn>
                      <a:cxn ang="T14">
                        <a:pos x="T8" y="T9"/>
                      </a:cxn>
                    </a:cxnLst>
                    <a:rect l="T15" t="T16" r="T17" b="T18"/>
                    <a:pathLst>
                      <a:path w="43" h="5">
                        <a:moveTo>
                          <a:pt x="0" y="0"/>
                        </a:moveTo>
                        <a:lnTo>
                          <a:pt x="21" y="1"/>
                        </a:lnTo>
                        <a:lnTo>
                          <a:pt x="42" y="4"/>
                        </a:lnTo>
                        <a:lnTo>
                          <a:pt x="23" y="3"/>
                        </a:lnTo>
                        <a:lnTo>
                          <a:pt x="0" y="0"/>
                        </a:lnTo>
                      </a:path>
                    </a:pathLst>
                  </a:custGeom>
                  <a:solidFill>
                    <a:srgbClr val="7F7F7F"/>
                  </a:solidFill>
                  <a:ln w="9525" cap="rnd">
                    <a:noFill/>
                    <a:round/>
                    <a:headEnd type="none" w="sm" len="sm"/>
                    <a:tailEnd type="none" w="sm" len="sm"/>
                  </a:ln>
                </p:spPr>
                <p:txBody>
                  <a:bodyPr/>
                  <a:lstStyle/>
                  <a:p>
                    <a:endParaRPr lang="en-US"/>
                  </a:p>
                </p:txBody>
              </p:sp>
            </p:grpSp>
            <p:grpSp>
              <p:nvGrpSpPr>
                <p:cNvPr id="49331" name="Group 355"/>
                <p:cNvGrpSpPr>
                  <a:grpSpLocks/>
                </p:cNvGrpSpPr>
                <p:nvPr/>
              </p:nvGrpSpPr>
              <p:grpSpPr bwMode="auto">
                <a:xfrm>
                  <a:off x="844" y="1843"/>
                  <a:ext cx="39" cy="11"/>
                  <a:chOff x="844" y="1843"/>
                  <a:chExt cx="39" cy="11"/>
                </a:xfrm>
              </p:grpSpPr>
              <p:sp>
                <p:nvSpPr>
                  <p:cNvPr id="49332" name="Line 352"/>
                  <p:cNvSpPr>
                    <a:spLocks noChangeShapeType="1"/>
                  </p:cNvSpPr>
                  <p:nvPr/>
                </p:nvSpPr>
                <p:spPr bwMode="auto">
                  <a:xfrm>
                    <a:off x="844" y="1850"/>
                    <a:ext cx="12" cy="1"/>
                  </a:xfrm>
                  <a:prstGeom prst="line">
                    <a:avLst/>
                  </a:prstGeom>
                  <a:noFill/>
                  <a:ln w="12700">
                    <a:solidFill>
                      <a:srgbClr val="7F7F7F"/>
                    </a:solidFill>
                    <a:round/>
                    <a:headEnd type="none" w="sm" len="sm"/>
                    <a:tailEnd type="none" w="sm" len="sm"/>
                  </a:ln>
                </p:spPr>
                <p:txBody>
                  <a:bodyPr wrap="none" anchor="ctr"/>
                  <a:lstStyle/>
                  <a:p>
                    <a:endParaRPr lang="en-US"/>
                  </a:p>
                </p:txBody>
              </p:sp>
              <p:sp>
                <p:nvSpPr>
                  <p:cNvPr id="49333" name="Line 353"/>
                  <p:cNvSpPr>
                    <a:spLocks noChangeShapeType="1"/>
                  </p:cNvSpPr>
                  <p:nvPr/>
                </p:nvSpPr>
                <p:spPr bwMode="auto">
                  <a:xfrm flipV="1">
                    <a:off x="864" y="1843"/>
                    <a:ext cx="0" cy="11"/>
                  </a:xfrm>
                  <a:prstGeom prst="line">
                    <a:avLst/>
                  </a:prstGeom>
                  <a:noFill/>
                  <a:ln w="12700">
                    <a:solidFill>
                      <a:srgbClr val="5F5F5F"/>
                    </a:solidFill>
                    <a:round/>
                    <a:headEnd type="none" w="sm" len="sm"/>
                    <a:tailEnd type="none" w="sm" len="sm"/>
                  </a:ln>
                </p:spPr>
                <p:txBody>
                  <a:bodyPr wrap="none" anchor="ctr"/>
                  <a:lstStyle/>
                  <a:p>
                    <a:endParaRPr lang="en-US"/>
                  </a:p>
                </p:txBody>
              </p:sp>
              <p:sp>
                <p:nvSpPr>
                  <p:cNvPr id="49334" name="Line 354"/>
                  <p:cNvSpPr>
                    <a:spLocks noChangeShapeType="1"/>
                  </p:cNvSpPr>
                  <p:nvPr/>
                </p:nvSpPr>
                <p:spPr bwMode="auto">
                  <a:xfrm>
                    <a:off x="875" y="1846"/>
                    <a:ext cx="8" cy="1"/>
                  </a:xfrm>
                  <a:prstGeom prst="line">
                    <a:avLst/>
                  </a:prstGeom>
                  <a:noFill/>
                  <a:ln w="12700">
                    <a:solidFill>
                      <a:srgbClr val="5F5F5F"/>
                    </a:solidFill>
                    <a:round/>
                    <a:headEnd type="none" w="sm" len="sm"/>
                    <a:tailEnd type="none" w="sm" len="sm"/>
                  </a:ln>
                </p:spPr>
                <p:txBody>
                  <a:bodyPr wrap="none" anchor="ctr"/>
                  <a:lstStyle/>
                  <a:p>
                    <a:endParaRPr lang="en-US"/>
                  </a:p>
                </p:txBody>
              </p:sp>
            </p:grpSp>
          </p:grpSp>
        </p:grpSp>
        <p:sp>
          <p:nvSpPr>
            <p:cNvPr id="49237" name="Freeform 358"/>
            <p:cNvSpPr>
              <a:spLocks/>
            </p:cNvSpPr>
            <p:nvPr/>
          </p:nvSpPr>
          <p:spPr bwMode="auto">
            <a:xfrm>
              <a:off x="825" y="1811"/>
              <a:ext cx="44" cy="29"/>
            </a:xfrm>
            <a:custGeom>
              <a:avLst/>
              <a:gdLst>
                <a:gd name="T0" fmla="*/ 0 w 44"/>
                <a:gd name="T1" fmla="*/ 14 h 29"/>
                <a:gd name="T2" fmla="*/ 43 w 44"/>
                <a:gd name="T3" fmla="*/ 0 h 29"/>
                <a:gd name="T4" fmla="*/ 43 w 44"/>
                <a:gd name="T5" fmla="*/ 11 h 29"/>
                <a:gd name="T6" fmla="*/ 0 w 44"/>
                <a:gd name="T7" fmla="*/ 28 h 29"/>
                <a:gd name="T8" fmla="*/ 0 w 44"/>
                <a:gd name="T9" fmla="*/ 14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0" y="14"/>
                  </a:moveTo>
                  <a:lnTo>
                    <a:pt x="43" y="0"/>
                  </a:lnTo>
                  <a:lnTo>
                    <a:pt x="43" y="11"/>
                  </a:lnTo>
                  <a:lnTo>
                    <a:pt x="0" y="28"/>
                  </a:lnTo>
                  <a:lnTo>
                    <a:pt x="0" y="14"/>
                  </a:lnTo>
                </a:path>
              </a:pathLst>
            </a:custGeom>
            <a:solidFill>
              <a:srgbClr val="5F5F5F"/>
            </a:solidFill>
            <a:ln w="9525" cap="rnd">
              <a:noFill/>
              <a:round/>
              <a:headEnd type="none" w="sm" len="sm"/>
              <a:tailEnd type="none" w="sm" len="sm"/>
            </a:ln>
          </p:spPr>
          <p:txBody>
            <a:bodyPr/>
            <a:lstStyle/>
            <a:p>
              <a:endParaRPr lang="en-US"/>
            </a:p>
          </p:txBody>
        </p:sp>
        <p:sp>
          <p:nvSpPr>
            <p:cNvPr id="49238" name="Freeform 359"/>
            <p:cNvSpPr>
              <a:spLocks/>
            </p:cNvSpPr>
            <p:nvPr/>
          </p:nvSpPr>
          <p:spPr bwMode="auto">
            <a:xfrm>
              <a:off x="824" y="1786"/>
              <a:ext cx="46" cy="41"/>
            </a:xfrm>
            <a:custGeom>
              <a:avLst/>
              <a:gdLst>
                <a:gd name="T0" fmla="*/ 0 w 46"/>
                <a:gd name="T1" fmla="*/ 9 h 41"/>
                <a:gd name="T2" fmla="*/ 45 w 46"/>
                <a:gd name="T3" fmla="*/ 0 h 41"/>
                <a:gd name="T4" fmla="*/ 45 w 46"/>
                <a:gd name="T5" fmla="*/ 26 h 41"/>
                <a:gd name="T6" fmla="*/ 0 w 46"/>
                <a:gd name="T7" fmla="*/ 40 h 41"/>
                <a:gd name="T8" fmla="*/ 0 w 46"/>
                <a:gd name="T9" fmla="*/ 9 h 41"/>
                <a:gd name="T10" fmla="*/ 0 60000 65536"/>
                <a:gd name="T11" fmla="*/ 0 60000 65536"/>
                <a:gd name="T12" fmla="*/ 0 60000 65536"/>
                <a:gd name="T13" fmla="*/ 0 60000 65536"/>
                <a:gd name="T14" fmla="*/ 0 60000 65536"/>
                <a:gd name="T15" fmla="*/ 0 w 46"/>
                <a:gd name="T16" fmla="*/ 0 h 41"/>
                <a:gd name="T17" fmla="*/ 46 w 46"/>
                <a:gd name="T18" fmla="*/ 41 h 41"/>
              </a:gdLst>
              <a:ahLst/>
              <a:cxnLst>
                <a:cxn ang="T10">
                  <a:pos x="T0" y="T1"/>
                </a:cxn>
                <a:cxn ang="T11">
                  <a:pos x="T2" y="T3"/>
                </a:cxn>
                <a:cxn ang="T12">
                  <a:pos x="T4" y="T5"/>
                </a:cxn>
                <a:cxn ang="T13">
                  <a:pos x="T6" y="T7"/>
                </a:cxn>
                <a:cxn ang="T14">
                  <a:pos x="T8" y="T9"/>
                </a:cxn>
              </a:cxnLst>
              <a:rect l="T15" t="T16" r="T17" b="T18"/>
              <a:pathLst>
                <a:path w="46" h="41">
                  <a:moveTo>
                    <a:pt x="0" y="9"/>
                  </a:moveTo>
                  <a:lnTo>
                    <a:pt x="45" y="0"/>
                  </a:lnTo>
                  <a:lnTo>
                    <a:pt x="45" y="26"/>
                  </a:lnTo>
                  <a:lnTo>
                    <a:pt x="0" y="40"/>
                  </a:lnTo>
                  <a:lnTo>
                    <a:pt x="0" y="9"/>
                  </a:lnTo>
                </a:path>
              </a:pathLst>
            </a:custGeom>
            <a:solidFill>
              <a:srgbClr val="BFBFBF"/>
            </a:solidFill>
            <a:ln w="9525" cap="rnd">
              <a:noFill/>
              <a:round/>
              <a:headEnd type="none" w="sm" len="sm"/>
              <a:tailEnd type="none" w="sm" len="sm"/>
            </a:ln>
          </p:spPr>
          <p:txBody>
            <a:bodyPr/>
            <a:lstStyle/>
            <a:p>
              <a:endParaRPr lang="en-US"/>
            </a:p>
          </p:txBody>
        </p:sp>
        <p:sp>
          <p:nvSpPr>
            <p:cNvPr id="49239" name="Freeform 360"/>
            <p:cNvSpPr>
              <a:spLocks/>
            </p:cNvSpPr>
            <p:nvPr/>
          </p:nvSpPr>
          <p:spPr bwMode="auto">
            <a:xfrm>
              <a:off x="704" y="1713"/>
              <a:ext cx="111" cy="63"/>
            </a:xfrm>
            <a:custGeom>
              <a:avLst/>
              <a:gdLst>
                <a:gd name="T0" fmla="*/ 4 w 111"/>
                <a:gd name="T1" fmla="*/ 0 h 63"/>
                <a:gd name="T2" fmla="*/ 110 w 111"/>
                <a:gd name="T3" fmla="*/ 0 h 63"/>
                <a:gd name="T4" fmla="*/ 106 w 111"/>
                <a:gd name="T5" fmla="*/ 62 h 63"/>
                <a:gd name="T6" fmla="*/ 0 w 111"/>
                <a:gd name="T7" fmla="*/ 58 h 63"/>
                <a:gd name="T8" fmla="*/ 4 w 111"/>
                <a:gd name="T9" fmla="*/ 0 h 63"/>
                <a:gd name="T10" fmla="*/ 0 60000 65536"/>
                <a:gd name="T11" fmla="*/ 0 60000 65536"/>
                <a:gd name="T12" fmla="*/ 0 60000 65536"/>
                <a:gd name="T13" fmla="*/ 0 60000 65536"/>
                <a:gd name="T14" fmla="*/ 0 60000 65536"/>
                <a:gd name="T15" fmla="*/ 0 w 111"/>
                <a:gd name="T16" fmla="*/ 0 h 63"/>
                <a:gd name="T17" fmla="*/ 111 w 111"/>
                <a:gd name="T18" fmla="*/ 63 h 63"/>
              </a:gdLst>
              <a:ahLst/>
              <a:cxnLst>
                <a:cxn ang="T10">
                  <a:pos x="T0" y="T1"/>
                </a:cxn>
                <a:cxn ang="T11">
                  <a:pos x="T2" y="T3"/>
                </a:cxn>
                <a:cxn ang="T12">
                  <a:pos x="T4" y="T5"/>
                </a:cxn>
                <a:cxn ang="T13">
                  <a:pos x="T6" y="T7"/>
                </a:cxn>
                <a:cxn ang="T14">
                  <a:pos x="T8" y="T9"/>
                </a:cxn>
              </a:cxnLst>
              <a:rect l="T15" t="T16" r="T17" b="T18"/>
              <a:pathLst>
                <a:path w="111" h="63">
                  <a:moveTo>
                    <a:pt x="4" y="0"/>
                  </a:moveTo>
                  <a:lnTo>
                    <a:pt x="110" y="0"/>
                  </a:lnTo>
                  <a:lnTo>
                    <a:pt x="106" y="62"/>
                  </a:lnTo>
                  <a:lnTo>
                    <a:pt x="0" y="58"/>
                  </a:lnTo>
                  <a:lnTo>
                    <a:pt x="4" y="0"/>
                  </a:lnTo>
                </a:path>
              </a:pathLst>
            </a:custGeom>
            <a:solidFill>
              <a:srgbClr val="C0C0C0"/>
            </a:solidFill>
            <a:ln w="9525" cap="rnd">
              <a:noFill/>
              <a:round/>
              <a:headEnd type="none" w="sm" len="sm"/>
              <a:tailEnd type="none" w="sm" len="sm"/>
            </a:ln>
          </p:spPr>
          <p:txBody>
            <a:bodyPr/>
            <a:lstStyle/>
            <a:p>
              <a:endParaRPr lang="en-US"/>
            </a:p>
          </p:txBody>
        </p:sp>
        <p:sp>
          <p:nvSpPr>
            <p:cNvPr id="49240" name="Freeform 361"/>
            <p:cNvSpPr>
              <a:spLocks/>
            </p:cNvSpPr>
            <p:nvPr/>
          </p:nvSpPr>
          <p:spPr bwMode="auto">
            <a:xfrm>
              <a:off x="632" y="1817"/>
              <a:ext cx="206" cy="30"/>
            </a:xfrm>
            <a:custGeom>
              <a:avLst/>
              <a:gdLst>
                <a:gd name="T0" fmla="*/ 33 w 206"/>
                <a:gd name="T1" fmla="*/ 0 h 30"/>
                <a:gd name="T2" fmla="*/ 205 w 206"/>
                <a:gd name="T3" fmla="*/ 12 h 30"/>
                <a:gd name="T4" fmla="*/ 193 w 206"/>
                <a:gd name="T5" fmla="*/ 22 h 30"/>
                <a:gd name="T6" fmla="*/ 181 w 206"/>
                <a:gd name="T7" fmla="*/ 29 h 30"/>
                <a:gd name="T8" fmla="*/ 0 w 206"/>
                <a:gd name="T9" fmla="*/ 14 h 30"/>
                <a:gd name="T10" fmla="*/ 14 w 206"/>
                <a:gd name="T11" fmla="*/ 10 h 30"/>
                <a:gd name="T12" fmla="*/ 33 w 206"/>
                <a:gd name="T13" fmla="*/ 0 h 30"/>
                <a:gd name="T14" fmla="*/ 0 60000 65536"/>
                <a:gd name="T15" fmla="*/ 0 60000 65536"/>
                <a:gd name="T16" fmla="*/ 0 60000 65536"/>
                <a:gd name="T17" fmla="*/ 0 60000 65536"/>
                <a:gd name="T18" fmla="*/ 0 60000 65536"/>
                <a:gd name="T19" fmla="*/ 0 60000 65536"/>
                <a:gd name="T20" fmla="*/ 0 60000 65536"/>
                <a:gd name="T21" fmla="*/ 0 w 206"/>
                <a:gd name="T22" fmla="*/ 0 h 30"/>
                <a:gd name="T23" fmla="*/ 206 w 2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30">
                  <a:moveTo>
                    <a:pt x="33" y="0"/>
                  </a:moveTo>
                  <a:lnTo>
                    <a:pt x="205" y="12"/>
                  </a:lnTo>
                  <a:lnTo>
                    <a:pt x="193" y="22"/>
                  </a:lnTo>
                  <a:lnTo>
                    <a:pt x="181" y="29"/>
                  </a:lnTo>
                  <a:lnTo>
                    <a:pt x="0" y="14"/>
                  </a:lnTo>
                  <a:lnTo>
                    <a:pt x="14" y="10"/>
                  </a:lnTo>
                  <a:lnTo>
                    <a:pt x="33" y="0"/>
                  </a:lnTo>
                </a:path>
              </a:pathLst>
            </a:custGeom>
            <a:solidFill>
              <a:srgbClr val="DFDFDF"/>
            </a:solidFill>
            <a:ln w="9525" cap="rnd">
              <a:noFill/>
              <a:round/>
              <a:headEnd type="none" w="sm" len="sm"/>
              <a:tailEnd type="none" w="sm" len="sm"/>
            </a:ln>
          </p:spPr>
          <p:txBody>
            <a:bodyPr/>
            <a:lstStyle/>
            <a:p>
              <a:endParaRPr lang="en-US"/>
            </a:p>
          </p:txBody>
        </p:sp>
        <p:grpSp>
          <p:nvGrpSpPr>
            <p:cNvPr id="49241" name="Group 371"/>
            <p:cNvGrpSpPr>
              <a:grpSpLocks/>
            </p:cNvGrpSpPr>
            <p:nvPr/>
          </p:nvGrpSpPr>
          <p:grpSpPr bwMode="auto">
            <a:xfrm>
              <a:off x="829" y="1785"/>
              <a:ext cx="34" cy="39"/>
              <a:chOff x="829" y="1785"/>
              <a:chExt cx="34" cy="39"/>
            </a:xfrm>
          </p:grpSpPr>
          <p:sp>
            <p:nvSpPr>
              <p:cNvPr id="49319" name="Line 362"/>
              <p:cNvSpPr>
                <a:spLocks noChangeShapeType="1"/>
              </p:cNvSpPr>
              <p:nvPr/>
            </p:nvSpPr>
            <p:spPr bwMode="auto">
              <a:xfrm flipV="1">
                <a:off x="829" y="1795"/>
                <a:ext cx="34"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0" name="Line 363"/>
              <p:cNvSpPr>
                <a:spLocks noChangeShapeType="1"/>
              </p:cNvSpPr>
              <p:nvPr/>
            </p:nvSpPr>
            <p:spPr bwMode="auto">
              <a:xfrm flipV="1">
                <a:off x="837" y="1798"/>
                <a:ext cx="26" cy="16"/>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1" name="Line 364"/>
              <p:cNvSpPr>
                <a:spLocks noChangeShapeType="1"/>
              </p:cNvSpPr>
              <p:nvPr/>
            </p:nvSpPr>
            <p:spPr bwMode="auto">
              <a:xfrm flipV="1">
                <a:off x="837" y="1801"/>
                <a:ext cx="26" cy="16"/>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2" name="Line 365"/>
              <p:cNvSpPr>
                <a:spLocks noChangeShapeType="1"/>
              </p:cNvSpPr>
              <p:nvPr/>
            </p:nvSpPr>
            <p:spPr bwMode="auto">
              <a:xfrm flipV="1">
                <a:off x="837" y="1804"/>
                <a:ext cx="26"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3" name="Line 366"/>
              <p:cNvSpPr>
                <a:spLocks noChangeShapeType="1"/>
              </p:cNvSpPr>
              <p:nvPr/>
            </p:nvSpPr>
            <p:spPr bwMode="auto">
              <a:xfrm flipV="1">
                <a:off x="837" y="1807"/>
                <a:ext cx="26" cy="17"/>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4" name="Line 367"/>
              <p:cNvSpPr>
                <a:spLocks noChangeShapeType="1"/>
              </p:cNvSpPr>
              <p:nvPr/>
            </p:nvSpPr>
            <p:spPr bwMode="auto">
              <a:xfrm flipV="1">
                <a:off x="837" y="1792"/>
                <a:ext cx="26" cy="15"/>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5" name="Line 368"/>
              <p:cNvSpPr>
                <a:spLocks noChangeShapeType="1"/>
              </p:cNvSpPr>
              <p:nvPr/>
            </p:nvSpPr>
            <p:spPr bwMode="auto">
              <a:xfrm flipV="1">
                <a:off x="837" y="1789"/>
                <a:ext cx="26" cy="14"/>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6" name="Line 369"/>
              <p:cNvSpPr>
                <a:spLocks noChangeShapeType="1"/>
              </p:cNvSpPr>
              <p:nvPr/>
            </p:nvSpPr>
            <p:spPr bwMode="auto">
              <a:xfrm flipV="1">
                <a:off x="837" y="1785"/>
                <a:ext cx="26" cy="14"/>
              </a:xfrm>
              <a:prstGeom prst="line">
                <a:avLst/>
              </a:prstGeom>
              <a:noFill/>
              <a:ln w="12700">
                <a:solidFill>
                  <a:srgbClr val="808080"/>
                </a:solidFill>
                <a:round/>
                <a:headEnd type="none" w="sm" len="sm"/>
                <a:tailEnd type="none" w="sm" len="sm"/>
              </a:ln>
            </p:spPr>
            <p:txBody>
              <a:bodyPr wrap="none" anchor="ctr"/>
              <a:lstStyle/>
              <a:p>
                <a:endParaRPr lang="en-US"/>
              </a:p>
            </p:txBody>
          </p:sp>
          <p:sp>
            <p:nvSpPr>
              <p:cNvPr id="49327" name="Line 370"/>
              <p:cNvSpPr>
                <a:spLocks noChangeShapeType="1"/>
              </p:cNvSpPr>
              <p:nvPr/>
            </p:nvSpPr>
            <p:spPr bwMode="auto">
              <a:xfrm flipH="1">
                <a:off x="829" y="1799"/>
                <a:ext cx="8" cy="21"/>
              </a:xfrm>
              <a:prstGeom prst="line">
                <a:avLst/>
              </a:prstGeom>
              <a:noFill/>
              <a:ln w="12700">
                <a:solidFill>
                  <a:srgbClr val="808080"/>
                </a:solidFill>
                <a:round/>
                <a:headEnd type="none" w="sm" len="sm"/>
                <a:tailEnd type="none" w="sm" len="sm"/>
              </a:ln>
            </p:spPr>
            <p:txBody>
              <a:bodyPr wrap="none" anchor="ctr"/>
              <a:lstStyle/>
              <a:p>
                <a:endParaRPr lang="en-US"/>
              </a:p>
            </p:txBody>
          </p:sp>
        </p:grpSp>
        <p:grpSp>
          <p:nvGrpSpPr>
            <p:cNvPr id="49242" name="Group 389"/>
            <p:cNvGrpSpPr>
              <a:grpSpLocks/>
            </p:cNvGrpSpPr>
            <p:nvPr/>
          </p:nvGrpSpPr>
          <p:grpSpPr bwMode="auto">
            <a:xfrm>
              <a:off x="689" y="1699"/>
              <a:ext cx="146" cy="92"/>
              <a:chOff x="689" y="1699"/>
              <a:chExt cx="146" cy="92"/>
            </a:xfrm>
          </p:grpSpPr>
          <p:grpSp>
            <p:nvGrpSpPr>
              <p:cNvPr id="49302" name="Group 387"/>
              <p:cNvGrpSpPr>
                <a:grpSpLocks/>
              </p:cNvGrpSpPr>
              <p:nvPr/>
            </p:nvGrpSpPr>
            <p:grpSpPr bwMode="auto">
              <a:xfrm>
                <a:off x="689" y="1699"/>
                <a:ext cx="146" cy="92"/>
                <a:chOff x="689" y="1699"/>
                <a:chExt cx="146" cy="92"/>
              </a:xfrm>
            </p:grpSpPr>
            <p:grpSp>
              <p:nvGrpSpPr>
                <p:cNvPr id="49304" name="Group 376"/>
                <p:cNvGrpSpPr>
                  <a:grpSpLocks/>
                </p:cNvGrpSpPr>
                <p:nvPr/>
              </p:nvGrpSpPr>
              <p:grpSpPr bwMode="auto">
                <a:xfrm>
                  <a:off x="689" y="1699"/>
                  <a:ext cx="146" cy="92"/>
                  <a:chOff x="689" y="1699"/>
                  <a:chExt cx="146" cy="92"/>
                </a:xfrm>
              </p:grpSpPr>
              <p:sp>
                <p:nvSpPr>
                  <p:cNvPr id="49315" name="Freeform 372"/>
                  <p:cNvSpPr>
                    <a:spLocks/>
                  </p:cNvSpPr>
                  <p:nvPr/>
                </p:nvSpPr>
                <p:spPr bwMode="auto">
                  <a:xfrm>
                    <a:off x="689" y="1699"/>
                    <a:ext cx="146" cy="92"/>
                  </a:xfrm>
                  <a:custGeom>
                    <a:avLst/>
                    <a:gdLst>
                      <a:gd name="T0" fmla="*/ 12 w 146"/>
                      <a:gd name="T1" fmla="*/ 2 h 92"/>
                      <a:gd name="T2" fmla="*/ 24 w 146"/>
                      <a:gd name="T3" fmla="*/ 1 h 92"/>
                      <a:gd name="T4" fmla="*/ 41 w 146"/>
                      <a:gd name="T5" fmla="*/ 0 h 92"/>
                      <a:gd name="T6" fmla="*/ 58 w 146"/>
                      <a:gd name="T7" fmla="*/ 0 h 92"/>
                      <a:gd name="T8" fmla="*/ 79 w 146"/>
                      <a:gd name="T9" fmla="*/ 0 h 92"/>
                      <a:gd name="T10" fmla="*/ 93 w 146"/>
                      <a:gd name="T11" fmla="*/ 0 h 92"/>
                      <a:gd name="T12" fmla="*/ 116 w 146"/>
                      <a:gd name="T13" fmla="*/ 1 h 92"/>
                      <a:gd name="T14" fmla="*/ 137 w 146"/>
                      <a:gd name="T15" fmla="*/ 1 h 92"/>
                      <a:gd name="T16" fmla="*/ 142 w 146"/>
                      <a:gd name="T17" fmla="*/ 2 h 92"/>
                      <a:gd name="T18" fmla="*/ 143 w 146"/>
                      <a:gd name="T19" fmla="*/ 2 h 92"/>
                      <a:gd name="T20" fmla="*/ 144 w 146"/>
                      <a:gd name="T21" fmla="*/ 2 h 92"/>
                      <a:gd name="T22" fmla="*/ 145 w 146"/>
                      <a:gd name="T23" fmla="*/ 3 h 92"/>
                      <a:gd name="T24" fmla="*/ 145 w 146"/>
                      <a:gd name="T25" fmla="*/ 4 h 92"/>
                      <a:gd name="T26" fmla="*/ 140 w 146"/>
                      <a:gd name="T27" fmla="*/ 89 h 92"/>
                      <a:gd name="T28" fmla="*/ 139 w 146"/>
                      <a:gd name="T29" fmla="*/ 91 h 92"/>
                      <a:gd name="T30" fmla="*/ 137 w 146"/>
                      <a:gd name="T31" fmla="*/ 91 h 92"/>
                      <a:gd name="T32" fmla="*/ 90 w 146"/>
                      <a:gd name="T33" fmla="*/ 89 h 92"/>
                      <a:gd name="T34" fmla="*/ 44 w 146"/>
                      <a:gd name="T35" fmla="*/ 87 h 92"/>
                      <a:gd name="T36" fmla="*/ 2 w 146"/>
                      <a:gd name="T37" fmla="*/ 84 h 92"/>
                      <a:gd name="T38" fmla="*/ 0 w 146"/>
                      <a:gd name="T39" fmla="*/ 82 h 92"/>
                      <a:gd name="T40" fmla="*/ 6 w 146"/>
                      <a:gd name="T41" fmla="*/ 4 h 92"/>
                      <a:gd name="T42" fmla="*/ 12 w 146"/>
                      <a:gd name="T43" fmla="*/ 2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6"/>
                      <a:gd name="T67" fmla="*/ 0 h 92"/>
                      <a:gd name="T68" fmla="*/ 146 w 146"/>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6" h="92">
                        <a:moveTo>
                          <a:pt x="12" y="2"/>
                        </a:moveTo>
                        <a:lnTo>
                          <a:pt x="24" y="1"/>
                        </a:lnTo>
                        <a:lnTo>
                          <a:pt x="41" y="0"/>
                        </a:lnTo>
                        <a:lnTo>
                          <a:pt x="58" y="0"/>
                        </a:lnTo>
                        <a:lnTo>
                          <a:pt x="79" y="0"/>
                        </a:lnTo>
                        <a:lnTo>
                          <a:pt x="93" y="0"/>
                        </a:lnTo>
                        <a:lnTo>
                          <a:pt x="116" y="1"/>
                        </a:lnTo>
                        <a:lnTo>
                          <a:pt x="137" y="1"/>
                        </a:lnTo>
                        <a:lnTo>
                          <a:pt x="142" y="2"/>
                        </a:lnTo>
                        <a:lnTo>
                          <a:pt x="143" y="2"/>
                        </a:lnTo>
                        <a:lnTo>
                          <a:pt x="144" y="2"/>
                        </a:lnTo>
                        <a:lnTo>
                          <a:pt x="145" y="3"/>
                        </a:lnTo>
                        <a:lnTo>
                          <a:pt x="145" y="4"/>
                        </a:lnTo>
                        <a:lnTo>
                          <a:pt x="140" y="89"/>
                        </a:lnTo>
                        <a:lnTo>
                          <a:pt x="139" y="91"/>
                        </a:lnTo>
                        <a:lnTo>
                          <a:pt x="137" y="91"/>
                        </a:lnTo>
                        <a:lnTo>
                          <a:pt x="90" y="89"/>
                        </a:lnTo>
                        <a:lnTo>
                          <a:pt x="44" y="87"/>
                        </a:lnTo>
                        <a:lnTo>
                          <a:pt x="2" y="84"/>
                        </a:lnTo>
                        <a:lnTo>
                          <a:pt x="0" y="82"/>
                        </a:lnTo>
                        <a:lnTo>
                          <a:pt x="6" y="4"/>
                        </a:lnTo>
                        <a:lnTo>
                          <a:pt x="12" y="2"/>
                        </a:lnTo>
                      </a:path>
                    </a:pathLst>
                  </a:custGeom>
                  <a:solidFill>
                    <a:srgbClr val="C0C0C0"/>
                  </a:solidFill>
                  <a:ln w="9525" cap="rnd">
                    <a:noFill/>
                    <a:round/>
                    <a:headEnd type="none" w="sm" len="sm"/>
                    <a:tailEnd type="none" w="sm" len="sm"/>
                  </a:ln>
                </p:spPr>
                <p:txBody>
                  <a:bodyPr/>
                  <a:lstStyle/>
                  <a:p>
                    <a:endParaRPr lang="en-US"/>
                  </a:p>
                </p:txBody>
              </p:sp>
              <p:sp>
                <p:nvSpPr>
                  <p:cNvPr id="49316" name="Arc 373"/>
                  <p:cNvSpPr>
                    <a:spLocks/>
                  </p:cNvSpPr>
                  <p:nvPr/>
                </p:nvSpPr>
                <p:spPr bwMode="auto">
                  <a:xfrm>
                    <a:off x="830" y="1702"/>
                    <a:ext cx="4" cy="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C0C0C0"/>
                  </a:solidFill>
                  <a:ln w="9525" cap="rnd">
                    <a:noFill/>
                    <a:round/>
                    <a:headEnd/>
                    <a:tailEnd/>
                  </a:ln>
                </p:spPr>
                <p:txBody>
                  <a:bodyPr wrap="none" anchor="ctr"/>
                  <a:lstStyle/>
                  <a:p>
                    <a:endParaRPr lang="en-US"/>
                  </a:p>
                </p:txBody>
              </p:sp>
              <p:sp>
                <p:nvSpPr>
                  <p:cNvPr id="49317" name="Arc 374"/>
                  <p:cNvSpPr>
                    <a:spLocks/>
                  </p:cNvSpPr>
                  <p:nvPr/>
                </p:nvSpPr>
                <p:spPr bwMode="auto">
                  <a:xfrm>
                    <a:off x="697" y="1702"/>
                    <a:ext cx="7" cy="4"/>
                  </a:xfrm>
                  <a:custGeom>
                    <a:avLst/>
                    <a:gdLst>
                      <a:gd name="T0" fmla="*/ 0 w 20955"/>
                      <a:gd name="T1" fmla="*/ 0 h 21600"/>
                      <a:gd name="T2" fmla="*/ 0 w 20955"/>
                      <a:gd name="T3" fmla="*/ 0 h 21600"/>
                      <a:gd name="T4" fmla="*/ 0 w 20955"/>
                      <a:gd name="T5" fmla="*/ 0 h 21600"/>
                      <a:gd name="T6" fmla="*/ 0 60000 65536"/>
                      <a:gd name="T7" fmla="*/ 0 60000 65536"/>
                      <a:gd name="T8" fmla="*/ 0 60000 65536"/>
                      <a:gd name="T9" fmla="*/ 0 w 20955"/>
                      <a:gd name="T10" fmla="*/ 0 h 21600"/>
                      <a:gd name="T11" fmla="*/ 20955 w 20955"/>
                      <a:gd name="T12" fmla="*/ 21600 h 21600"/>
                    </a:gdLst>
                    <a:ahLst/>
                    <a:cxnLst>
                      <a:cxn ang="T6">
                        <a:pos x="T0" y="T1"/>
                      </a:cxn>
                      <a:cxn ang="T7">
                        <a:pos x="T2" y="T3"/>
                      </a:cxn>
                      <a:cxn ang="T8">
                        <a:pos x="T4" y="T5"/>
                      </a:cxn>
                    </a:cxnLst>
                    <a:rect l="T9" t="T10" r="T11" b="T12"/>
                    <a:pathLst>
                      <a:path w="20955" h="21600" fill="none" extrusionOk="0">
                        <a:moveTo>
                          <a:pt x="-1" y="16360"/>
                        </a:moveTo>
                        <a:cubicBezTo>
                          <a:pt x="2403" y="6745"/>
                          <a:pt x="11043" y="0"/>
                          <a:pt x="20954" y="0"/>
                        </a:cubicBezTo>
                      </a:path>
                      <a:path w="20955" h="21600" stroke="0" extrusionOk="0">
                        <a:moveTo>
                          <a:pt x="-1" y="16360"/>
                        </a:moveTo>
                        <a:cubicBezTo>
                          <a:pt x="2403" y="6745"/>
                          <a:pt x="11043" y="0"/>
                          <a:pt x="20954" y="0"/>
                        </a:cubicBezTo>
                        <a:lnTo>
                          <a:pt x="20955" y="21600"/>
                        </a:lnTo>
                        <a:close/>
                      </a:path>
                    </a:pathLst>
                  </a:custGeom>
                  <a:solidFill>
                    <a:srgbClr val="C0C0C0"/>
                  </a:solidFill>
                  <a:ln w="9525" cap="rnd">
                    <a:noFill/>
                    <a:round/>
                    <a:headEnd/>
                    <a:tailEnd/>
                  </a:ln>
                </p:spPr>
                <p:txBody>
                  <a:bodyPr wrap="none" anchor="ctr"/>
                  <a:lstStyle/>
                  <a:p>
                    <a:endParaRPr lang="en-US"/>
                  </a:p>
                </p:txBody>
              </p:sp>
              <p:sp>
                <p:nvSpPr>
                  <p:cNvPr id="49318" name="Arc 375"/>
                  <p:cNvSpPr>
                    <a:spLocks/>
                  </p:cNvSpPr>
                  <p:nvPr/>
                </p:nvSpPr>
                <p:spPr bwMode="auto">
                  <a:xfrm>
                    <a:off x="691" y="1781"/>
                    <a:ext cx="3" cy="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C0C0C0"/>
                  </a:solidFill>
                  <a:ln w="9525" cap="rnd">
                    <a:noFill/>
                    <a:round/>
                    <a:headEnd/>
                    <a:tailEnd/>
                  </a:ln>
                </p:spPr>
                <p:txBody>
                  <a:bodyPr wrap="none" anchor="ctr"/>
                  <a:lstStyle/>
                  <a:p>
                    <a:endParaRPr lang="en-US"/>
                  </a:p>
                </p:txBody>
              </p:sp>
            </p:grpSp>
            <p:grpSp>
              <p:nvGrpSpPr>
                <p:cNvPr id="49305" name="Group 386"/>
                <p:cNvGrpSpPr>
                  <a:grpSpLocks/>
                </p:cNvGrpSpPr>
                <p:nvPr/>
              </p:nvGrpSpPr>
              <p:grpSpPr bwMode="auto">
                <a:xfrm>
                  <a:off x="704" y="1713"/>
                  <a:ext cx="111" cy="63"/>
                  <a:chOff x="704" y="1713"/>
                  <a:chExt cx="111" cy="63"/>
                </a:xfrm>
              </p:grpSpPr>
              <p:grpSp>
                <p:nvGrpSpPr>
                  <p:cNvPr id="49306" name="Group 381"/>
                  <p:cNvGrpSpPr>
                    <a:grpSpLocks/>
                  </p:cNvGrpSpPr>
                  <p:nvPr/>
                </p:nvGrpSpPr>
                <p:grpSpPr bwMode="auto">
                  <a:xfrm>
                    <a:off x="704" y="1713"/>
                    <a:ext cx="111" cy="63"/>
                    <a:chOff x="704" y="1713"/>
                    <a:chExt cx="111" cy="63"/>
                  </a:xfrm>
                </p:grpSpPr>
                <p:sp>
                  <p:nvSpPr>
                    <p:cNvPr id="49311" name="Freeform 377"/>
                    <p:cNvSpPr>
                      <a:spLocks/>
                    </p:cNvSpPr>
                    <p:nvPr/>
                  </p:nvSpPr>
                  <p:spPr bwMode="auto">
                    <a:xfrm>
                      <a:off x="708" y="1713"/>
                      <a:ext cx="107" cy="2"/>
                    </a:xfrm>
                    <a:custGeom>
                      <a:avLst/>
                      <a:gdLst>
                        <a:gd name="T0" fmla="*/ 0 w 107"/>
                        <a:gd name="T1" fmla="*/ 0 h 2"/>
                        <a:gd name="T2" fmla="*/ 106 w 107"/>
                        <a:gd name="T3" fmla="*/ 0 h 2"/>
                        <a:gd name="T4" fmla="*/ 104 w 107"/>
                        <a:gd name="T5" fmla="*/ 1 h 2"/>
                        <a:gd name="T6" fmla="*/ 2 w 107"/>
                        <a:gd name="T7" fmla="*/ 1 h 2"/>
                        <a:gd name="T8" fmla="*/ 0 w 107"/>
                        <a:gd name="T9" fmla="*/ 0 h 2"/>
                        <a:gd name="T10" fmla="*/ 0 60000 65536"/>
                        <a:gd name="T11" fmla="*/ 0 60000 65536"/>
                        <a:gd name="T12" fmla="*/ 0 60000 65536"/>
                        <a:gd name="T13" fmla="*/ 0 60000 65536"/>
                        <a:gd name="T14" fmla="*/ 0 60000 65536"/>
                        <a:gd name="T15" fmla="*/ 0 w 107"/>
                        <a:gd name="T16" fmla="*/ 0 h 2"/>
                        <a:gd name="T17" fmla="*/ 107 w 107"/>
                        <a:gd name="T18" fmla="*/ 2 h 2"/>
                      </a:gdLst>
                      <a:ahLst/>
                      <a:cxnLst>
                        <a:cxn ang="T10">
                          <a:pos x="T0" y="T1"/>
                        </a:cxn>
                        <a:cxn ang="T11">
                          <a:pos x="T2" y="T3"/>
                        </a:cxn>
                        <a:cxn ang="T12">
                          <a:pos x="T4" y="T5"/>
                        </a:cxn>
                        <a:cxn ang="T13">
                          <a:pos x="T6" y="T7"/>
                        </a:cxn>
                        <a:cxn ang="T14">
                          <a:pos x="T8" y="T9"/>
                        </a:cxn>
                      </a:cxnLst>
                      <a:rect l="T15" t="T16" r="T17" b="T18"/>
                      <a:pathLst>
                        <a:path w="107" h="2">
                          <a:moveTo>
                            <a:pt x="0" y="0"/>
                          </a:moveTo>
                          <a:lnTo>
                            <a:pt x="106" y="0"/>
                          </a:lnTo>
                          <a:lnTo>
                            <a:pt x="104" y="1"/>
                          </a:lnTo>
                          <a:lnTo>
                            <a:pt x="2" y="1"/>
                          </a:lnTo>
                          <a:lnTo>
                            <a:pt x="0" y="0"/>
                          </a:lnTo>
                        </a:path>
                      </a:pathLst>
                    </a:custGeom>
                    <a:solidFill>
                      <a:srgbClr val="808080"/>
                    </a:solidFill>
                    <a:ln w="9525" cap="rnd">
                      <a:noFill/>
                      <a:round/>
                      <a:headEnd type="none" w="sm" len="sm"/>
                      <a:tailEnd type="none" w="sm" len="sm"/>
                    </a:ln>
                  </p:spPr>
                  <p:txBody>
                    <a:bodyPr/>
                    <a:lstStyle/>
                    <a:p>
                      <a:endParaRPr lang="en-US"/>
                    </a:p>
                  </p:txBody>
                </p:sp>
                <p:sp>
                  <p:nvSpPr>
                    <p:cNvPr id="49312" name="Freeform 378"/>
                    <p:cNvSpPr>
                      <a:spLocks/>
                    </p:cNvSpPr>
                    <p:nvPr/>
                  </p:nvSpPr>
                  <p:spPr bwMode="auto">
                    <a:xfrm>
                      <a:off x="807" y="1713"/>
                      <a:ext cx="8" cy="63"/>
                    </a:xfrm>
                    <a:custGeom>
                      <a:avLst/>
                      <a:gdLst>
                        <a:gd name="T0" fmla="*/ 4 w 8"/>
                        <a:gd name="T1" fmla="*/ 1 h 63"/>
                        <a:gd name="T2" fmla="*/ 7 w 8"/>
                        <a:gd name="T3" fmla="*/ 0 h 63"/>
                        <a:gd name="T4" fmla="*/ 4 w 8"/>
                        <a:gd name="T5" fmla="*/ 34 h 63"/>
                        <a:gd name="T6" fmla="*/ 2 w 8"/>
                        <a:gd name="T7" fmla="*/ 62 h 63"/>
                        <a:gd name="T8" fmla="*/ 0 w 8"/>
                        <a:gd name="T9" fmla="*/ 60 h 63"/>
                        <a:gd name="T10" fmla="*/ 4 w 8"/>
                        <a:gd name="T11" fmla="*/ 1 h 63"/>
                        <a:gd name="T12" fmla="*/ 0 60000 65536"/>
                        <a:gd name="T13" fmla="*/ 0 60000 65536"/>
                        <a:gd name="T14" fmla="*/ 0 60000 65536"/>
                        <a:gd name="T15" fmla="*/ 0 60000 65536"/>
                        <a:gd name="T16" fmla="*/ 0 60000 65536"/>
                        <a:gd name="T17" fmla="*/ 0 60000 65536"/>
                        <a:gd name="T18" fmla="*/ 0 w 8"/>
                        <a:gd name="T19" fmla="*/ 0 h 63"/>
                        <a:gd name="T20" fmla="*/ 8 w 8"/>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8" h="63">
                          <a:moveTo>
                            <a:pt x="4" y="1"/>
                          </a:moveTo>
                          <a:lnTo>
                            <a:pt x="7" y="0"/>
                          </a:lnTo>
                          <a:lnTo>
                            <a:pt x="4" y="34"/>
                          </a:lnTo>
                          <a:lnTo>
                            <a:pt x="2" y="62"/>
                          </a:lnTo>
                          <a:lnTo>
                            <a:pt x="0" y="60"/>
                          </a:lnTo>
                          <a:lnTo>
                            <a:pt x="4" y="1"/>
                          </a:lnTo>
                        </a:path>
                      </a:pathLst>
                    </a:custGeom>
                    <a:solidFill>
                      <a:srgbClr val="FFFFFF"/>
                    </a:solidFill>
                    <a:ln w="9525" cap="rnd">
                      <a:noFill/>
                      <a:round/>
                      <a:headEnd type="none" w="sm" len="sm"/>
                      <a:tailEnd type="none" w="sm" len="sm"/>
                    </a:ln>
                  </p:spPr>
                  <p:txBody>
                    <a:bodyPr/>
                    <a:lstStyle/>
                    <a:p>
                      <a:endParaRPr lang="en-US"/>
                    </a:p>
                  </p:txBody>
                </p:sp>
                <p:sp>
                  <p:nvSpPr>
                    <p:cNvPr id="49313" name="Freeform 379"/>
                    <p:cNvSpPr>
                      <a:spLocks/>
                    </p:cNvSpPr>
                    <p:nvPr/>
                  </p:nvSpPr>
                  <p:spPr bwMode="auto">
                    <a:xfrm>
                      <a:off x="704" y="1770"/>
                      <a:ext cx="106" cy="6"/>
                    </a:xfrm>
                    <a:custGeom>
                      <a:avLst/>
                      <a:gdLst>
                        <a:gd name="T0" fmla="*/ 3 w 106"/>
                        <a:gd name="T1" fmla="*/ 0 h 6"/>
                        <a:gd name="T2" fmla="*/ 0 w 106"/>
                        <a:gd name="T3" fmla="*/ 2 h 6"/>
                        <a:gd name="T4" fmla="*/ 105 w 106"/>
                        <a:gd name="T5" fmla="*/ 5 h 6"/>
                        <a:gd name="T6" fmla="*/ 103 w 106"/>
                        <a:gd name="T7" fmla="*/ 3 h 6"/>
                        <a:gd name="T8" fmla="*/ 3 w 106"/>
                        <a:gd name="T9" fmla="*/ 0 h 6"/>
                        <a:gd name="T10" fmla="*/ 0 60000 65536"/>
                        <a:gd name="T11" fmla="*/ 0 60000 65536"/>
                        <a:gd name="T12" fmla="*/ 0 60000 65536"/>
                        <a:gd name="T13" fmla="*/ 0 60000 65536"/>
                        <a:gd name="T14" fmla="*/ 0 60000 65536"/>
                        <a:gd name="T15" fmla="*/ 0 w 106"/>
                        <a:gd name="T16" fmla="*/ 0 h 6"/>
                        <a:gd name="T17" fmla="*/ 106 w 106"/>
                        <a:gd name="T18" fmla="*/ 6 h 6"/>
                      </a:gdLst>
                      <a:ahLst/>
                      <a:cxnLst>
                        <a:cxn ang="T10">
                          <a:pos x="T0" y="T1"/>
                        </a:cxn>
                        <a:cxn ang="T11">
                          <a:pos x="T2" y="T3"/>
                        </a:cxn>
                        <a:cxn ang="T12">
                          <a:pos x="T4" y="T5"/>
                        </a:cxn>
                        <a:cxn ang="T13">
                          <a:pos x="T6" y="T7"/>
                        </a:cxn>
                        <a:cxn ang="T14">
                          <a:pos x="T8" y="T9"/>
                        </a:cxn>
                      </a:cxnLst>
                      <a:rect l="T15" t="T16" r="T17" b="T18"/>
                      <a:pathLst>
                        <a:path w="106" h="6">
                          <a:moveTo>
                            <a:pt x="3" y="0"/>
                          </a:moveTo>
                          <a:lnTo>
                            <a:pt x="0" y="2"/>
                          </a:lnTo>
                          <a:lnTo>
                            <a:pt x="105" y="5"/>
                          </a:lnTo>
                          <a:lnTo>
                            <a:pt x="103" y="3"/>
                          </a:lnTo>
                          <a:lnTo>
                            <a:pt x="3" y="0"/>
                          </a:lnTo>
                        </a:path>
                      </a:pathLst>
                    </a:custGeom>
                    <a:solidFill>
                      <a:srgbClr val="DFDFDF"/>
                    </a:solidFill>
                    <a:ln w="9525" cap="rnd">
                      <a:noFill/>
                      <a:round/>
                      <a:headEnd type="none" w="sm" len="sm"/>
                      <a:tailEnd type="none" w="sm" len="sm"/>
                    </a:ln>
                  </p:spPr>
                  <p:txBody>
                    <a:bodyPr/>
                    <a:lstStyle/>
                    <a:p>
                      <a:endParaRPr lang="en-US"/>
                    </a:p>
                  </p:txBody>
                </p:sp>
                <p:sp>
                  <p:nvSpPr>
                    <p:cNvPr id="49314" name="Freeform 380"/>
                    <p:cNvSpPr>
                      <a:spLocks/>
                    </p:cNvSpPr>
                    <p:nvPr/>
                  </p:nvSpPr>
                  <p:spPr bwMode="auto">
                    <a:xfrm>
                      <a:off x="704" y="1713"/>
                      <a:ext cx="8" cy="60"/>
                    </a:xfrm>
                    <a:custGeom>
                      <a:avLst/>
                      <a:gdLst>
                        <a:gd name="T0" fmla="*/ 5 w 8"/>
                        <a:gd name="T1" fmla="*/ 0 h 60"/>
                        <a:gd name="T2" fmla="*/ 7 w 8"/>
                        <a:gd name="T3" fmla="*/ 1 h 60"/>
                        <a:gd name="T4" fmla="*/ 3 w 8"/>
                        <a:gd name="T5" fmla="*/ 57 h 60"/>
                        <a:gd name="T6" fmla="*/ 0 w 8"/>
                        <a:gd name="T7" fmla="*/ 59 h 60"/>
                        <a:gd name="T8" fmla="*/ 5 w 8"/>
                        <a:gd name="T9" fmla="*/ 0 h 60"/>
                        <a:gd name="T10" fmla="*/ 0 60000 65536"/>
                        <a:gd name="T11" fmla="*/ 0 60000 65536"/>
                        <a:gd name="T12" fmla="*/ 0 60000 65536"/>
                        <a:gd name="T13" fmla="*/ 0 60000 65536"/>
                        <a:gd name="T14" fmla="*/ 0 60000 65536"/>
                        <a:gd name="T15" fmla="*/ 0 w 8"/>
                        <a:gd name="T16" fmla="*/ 0 h 60"/>
                        <a:gd name="T17" fmla="*/ 8 w 8"/>
                        <a:gd name="T18" fmla="*/ 60 h 60"/>
                      </a:gdLst>
                      <a:ahLst/>
                      <a:cxnLst>
                        <a:cxn ang="T10">
                          <a:pos x="T0" y="T1"/>
                        </a:cxn>
                        <a:cxn ang="T11">
                          <a:pos x="T2" y="T3"/>
                        </a:cxn>
                        <a:cxn ang="T12">
                          <a:pos x="T4" y="T5"/>
                        </a:cxn>
                        <a:cxn ang="T13">
                          <a:pos x="T6" y="T7"/>
                        </a:cxn>
                        <a:cxn ang="T14">
                          <a:pos x="T8" y="T9"/>
                        </a:cxn>
                      </a:cxnLst>
                      <a:rect l="T15" t="T16" r="T17" b="T18"/>
                      <a:pathLst>
                        <a:path w="8" h="60">
                          <a:moveTo>
                            <a:pt x="5" y="0"/>
                          </a:moveTo>
                          <a:lnTo>
                            <a:pt x="7" y="1"/>
                          </a:lnTo>
                          <a:lnTo>
                            <a:pt x="3" y="57"/>
                          </a:lnTo>
                          <a:lnTo>
                            <a:pt x="0" y="59"/>
                          </a:lnTo>
                          <a:lnTo>
                            <a:pt x="5" y="0"/>
                          </a:lnTo>
                        </a:path>
                      </a:pathLst>
                    </a:custGeom>
                    <a:solidFill>
                      <a:srgbClr val="BFBFBF"/>
                    </a:solidFill>
                    <a:ln w="9525" cap="rnd">
                      <a:noFill/>
                      <a:round/>
                      <a:headEnd type="none" w="sm" len="sm"/>
                      <a:tailEnd type="none" w="sm" len="sm"/>
                    </a:ln>
                  </p:spPr>
                  <p:txBody>
                    <a:bodyPr/>
                    <a:lstStyle/>
                    <a:p>
                      <a:endParaRPr lang="en-US"/>
                    </a:p>
                  </p:txBody>
                </p:sp>
              </p:grpSp>
              <p:grpSp>
                <p:nvGrpSpPr>
                  <p:cNvPr id="49307" name="Group 385"/>
                  <p:cNvGrpSpPr>
                    <a:grpSpLocks/>
                  </p:cNvGrpSpPr>
                  <p:nvPr/>
                </p:nvGrpSpPr>
                <p:grpSpPr bwMode="auto">
                  <a:xfrm>
                    <a:off x="706" y="1714"/>
                    <a:ext cx="106" cy="60"/>
                    <a:chOff x="706" y="1714"/>
                    <a:chExt cx="106" cy="60"/>
                  </a:xfrm>
                </p:grpSpPr>
                <p:sp>
                  <p:nvSpPr>
                    <p:cNvPr id="49308" name="Freeform 382"/>
                    <p:cNvSpPr>
                      <a:spLocks/>
                    </p:cNvSpPr>
                    <p:nvPr/>
                  </p:nvSpPr>
                  <p:spPr bwMode="auto">
                    <a:xfrm>
                      <a:off x="706" y="1714"/>
                      <a:ext cx="106" cy="60"/>
                    </a:xfrm>
                    <a:custGeom>
                      <a:avLst/>
                      <a:gdLst>
                        <a:gd name="T0" fmla="*/ 4 w 106"/>
                        <a:gd name="T1" fmla="*/ 0 h 60"/>
                        <a:gd name="T2" fmla="*/ 105 w 106"/>
                        <a:gd name="T3" fmla="*/ 0 h 60"/>
                        <a:gd name="T4" fmla="*/ 101 w 106"/>
                        <a:gd name="T5" fmla="*/ 59 h 60"/>
                        <a:gd name="T6" fmla="*/ 0 w 106"/>
                        <a:gd name="T7" fmla="*/ 56 h 60"/>
                        <a:gd name="T8" fmla="*/ 4 w 106"/>
                        <a:gd name="T9" fmla="*/ 0 h 60"/>
                        <a:gd name="T10" fmla="*/ 0 60000 65536"/>
                        <a:gd name="T11" fmla="*/ 0 60000 65536"/>
                        <a:gd name="T12" fmla="*/ 0 60000 65536"/>
                        <a:gd name="T13" fmla="*/ 0 60000 65536"/>
                        <a:gd name="T14" fmla="*/ 0 60000 65536"/>
                        <a:gd name="T15" fmla="*/ 0 w 106"/>
                        <a:gd name="T16" fmla="*/ 0 h 60"/>
                        <a:gd name="T17" fmla="*/ 106 w 106"/>
                        <a:gd name="T18" fmla="*/ 60 h 60"/>
                      </a:gdLst>
                      <a:ahLst/>
                      <a:cxnLst>
                        <a:cxn ang="T10">
                          <a:pos x="T0" y="T1"/>
                        </a:cxn>
                        <a:cxn ang="T11">
                          <a:pos x="T2" y="T3"/>
                        </a:cxn>
                        <a:cxn ang="T12">
                          <a:pos x="T4" y="T5"/>
                        </a:cxn>
                        <a:cxn ang="T13">
                          <a:pos x="T6" y="T7"/>
                        </a:cxn>
                        <a:cxn ang="T14">
                          <a:pos x="T8" y="T9"/>
                        </a:cxn>
                      </a:cxnLst>
                      <a:rect l="T15" t="T16" r="T17" b="T18"/>
                      <a:pathLst>
                        <a:path w="106" h="60">
                          <a:moveTo>
                            <a:pt x="4" y="0"/>
                          </a:moveTo>
                          <a:lnTo>
                            <a:pt x="105" y="0"/>
                          </a:lnTo>
                          <a:lnTo>
                            <a:pt x="101" y="59"/>
                          </a:lnTo>
                          <a:lnTo>
                            <a:pt x="0" y="56"/>
                          </a:lnTo>
                          <a:lnTo>
                            <a:pt x="4" y="0"/>
                          </a:lnTo>
                        </a:path>
                      </a:pathLst>
                    </a:custGeom>
                    <a:solidFill>
                      <a:srgbClr val="000000"/>
                    </a:solidFill>
                    <a:ln w="9525" cap="rnd">
                      <a:noFill/>
                      <a:round/>
                      <a:headEnd type="none" w="sm" len="sm"/>
                      <a:tailEnd type="none" w="sm" len="sm"/>
                    </a:ln>
                  </p:spPr>
                  <p:txBody>
                    <a:bodyPr/>
                    <a:lstStyle/>
                    <a:p>
                      <a:endParaRPr lang="en-US"/>
                    </a:p>
                  </p:txBody>
                </p:sp>
                <p:sp>
                  <p:nvSpPr>
                    <p:cNvPr id="49309" name="Freeform 383"/>
                    <p:cNvSpPr>
                      <a:spLocks/>
                    </p:cNvSpPr>
                    <p:nvPr/>
                  </p:nvSpPr>
                  <p:spPr bwMode="auto">
                    <a:xfrm>
                      <a:off x="710" y="1716"/>
                      <a:ext cx="99" cy="56"/>
                    </a:xfrm>
                    <a:custGeom>
                      <a:avLst/>
                      <a:gdLst>
                        <a:gd name="T0" fmla="*/ 4 w 99"/>
                        <a:gd name="T1" fmla="*/ 0 h 56"/>
                        <a:gd name="T2" fmla="*/ 98 w 99"/>
                        <a:gd name="T3" fmla="*/ 0 h 56"/>
                        <a:gd name="T4" fmla="*/ 94 w 99"/>
                        <a:gd name="T5" fmla="*/ 55 h 56"/>
                        <a:gd name="T6" fmla="*/ 0 w 99"/>
                        <a:gd name="T7" fmla="*/ 52 h 56"/>
                        <a:gd name="T8" fmla="*/ 4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4" y="0"/>
                          </a:moveTo>
                          <a:lnTo>
                            <a:pt x="98" y="0"/>
                          </a:lnTo>
                          <a:lnTo>
                            <a:pt x="94" y="55"/>
                          </a:lnTo>
                          <a:lnTo>
                            <a:pt x="0" y="52"/>
                          </a:lnTo>
                          <a:lnTo>
                            <a:pt x="4" y="0"/>
                          </a:lnTo>
                        </a:path>
                      </a:pathLst>
                    </a:custGeom>
                    <a:solidFill>
                      <a:srgbClr val="C0C0C0"/>
                    </a:solidFill>
                    <a:ln w="9525" cap="rnd">
                      <a:noFill/>
                      <a:round/>
                      <a:headEnd type="none" w="sm" len="sm"/>
                      <a:tailEnd type="none" w="sm" len="sm"/>
                    </a:ln>
                  </p:spPr>
                  <p:txBody>
                    <a:bodyPr/>
                    <a:lstStyle/>
                    <a:p>
                      <a:endParaRPr lang="en-US"/>
                    </a:p>
                  </p:txBody>
                </p:sp>
                <p:sp>
                  <p:nvSpPr>
                    <p:cNvPr id="49310" name="Freeform 384"/>
                    <p:cNvSpPr>
                      <a:spLocks/>
                    </p:cNvSpPr>
                    <p:nvPr/>
                  </p:nvSpPr>
                  <p:spPr bwMode="auto">
                    <a:xfrm>
                      <a:off x="711" y="1720"/>
                      <a:ext cx="94" cy="50"/>
                    </a:xfrm>
                    <a:custGeom>
                      <a:avLst/>
                      <a:gdLst>
                        <a:gd name="T0" fmla="*/ 3 w 94"/>
                        <a:gd name="T1" fmla="*/ 0 h 50"/>
                        <a:gd name="T2" fmla="*/ 93 w 94"/>
                        <a:gd name="T3" fmla="*/ 0 h 50"/>
                        <a:gd name="T4" fmla="*/ 89 w 94"/>
                        <a:gd name="T5" fmla="*/ 49 h 50"/>
                        <a:gd name="T6" fmla="*/ 0 w 94"/>
                        <a:gd name="T7" fmla="*/ 47 h 50"/>
                        <a:gd name="T8" fmla="*/ 3 w 94"/>
                        <a:gd name="T9" fmla="*/ 0 h 50"/>
                        <a:gd name="T10" fmla="*/ 0 60000 65536"/>
                        <a:gd name="T11" fmla="*/ 0 60000 65536"/>
                        <a:gd name="T12" fmla="*/ 0 60000 65536"/>
                        <a:gd name="T13" fmla="*/ 0 60000 65536"/>
                        <a:gd name="T14" fmla="*/ 0 60000 65536"/>
                        <a:gd name="T15" fmla="*/ 0 w 94"/>
                        <a:gd name="T16" fmla="*/ 0 h 50"/>
                        <a:gd name="T17" fmla="*/ 94 w 94"/>
                        <a:gd name="T18" fmla="*/ 50 h 50"/>
                      </a:gdLst>
                      <a:ahLst/>
                      <a:cxnLst>
                        <a:cxn ang="T10">
                          <a:pos x="T0" y="T1"/>
                        </a:cxn>
                        <a:cxn ang="T11">
                          <a:pos x="T2" y="T3"/>
                        </a:cxn>
                        <a:cxn ang="T12">
                          <a:pos x="T4" y="T5"/>
                        </a:cxn>
                        <a:cxn ang="T13">
                          <a:pos x="T6" y="T7"/>
                        </a:cxn>
                        <a:cxn ang="T14">
                          <a:pos x="T8" y="T9"/>
                        </a:cxn>
                      </a:cxnLst>
                      <a:rect l="T15" t="T16" r="T17" b="T18"/>
                      <a:pathLst>
                        <a:path w="94" h="50">
                          <a:moveTo>
                            <a:pt x="3" y="0"/>
                          </a:moveTo>
                          <a:lnTo>
                            <a:pt x="93" y="0"/>
                          </a:lnTo>
                          <a:lnTo>
                            <a:pt x="89" y="49"/>
                          </a:lnTo>
                          <a:lnTo>
                            <a:pt x="0" y="47"/>
                          </a:lnTo>
                          <a:lnTo>
                            <a:pt x="3" y="0"/>
                          </a:lnTo>
                        </a:path>
                      </a:pathLst>
                    </a:custGeom>
                    <a:solidFill>
                      <a:srgbClr val="0000FF"/>
                    </a:solidFill>
                    <a:ln w="9525" cap="rnd">
                      <a:noFill/>
                      <a:round/>
                      <a:headEnd type="none" w="sm" len="sm"/>
                      <a:tailEnd type="none" w="sm" len="sm"/>
                    </a:ln>
                  </p:spPr>
                  <p:txBody>
                    <a:bodyPr/>
                    <a:lstStyle/>
                    <a:p>
                      <a:endParaRPr lang="en-US"/>
                    </a:p>
                  </p:txBody>
                </p:sp>
              </p:grpSp>
            </p:grpSp>
          </p:grpSp>
          <p:sp>
            <p:nvSpPr>
              <p:cNvPr id="49303" name="Freeform 388"/>
              <p:cNvSpPr>
                <a:spLocks/>
              </p:cNvSpPr>
              <p:nvPr/>
            </p:nvSpPr>
            <p:spPr bwMode="auto">
              <a:xfrm>
                <a:off x="805" y="1783"/>
                <a:ext cx="7" cy="2"/>
              </a:xfrm>
              <a:custGeom>
                <a:avLst/>
                <a:gdLst>
                  <a:gd name="T0" fmla="*/ 0 w 7"/>
                  <a:gd name="T1" fmla="*/ 0 h 2"/>
                  <a:gd name="T2" fmla="*/ 6 w 7"/>
                  <a:gd name="T3" fmla="*/ 0 h 2"/>
                  <a:gd name="T4" fmla="*/ 6 w 7"/>
                  <a:gd name="T5" fmla="*/ 1 h 2"/>
                  <a:gd name="T6" fmla="*/ 0 w 7"/>
                  <a:gd name="T7" fmla="*/ 1 h 2"/>
                  <a:gd name="T8" fmla="*/ 0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0"/>
                    </a:moveTo>
                    <a:lnTo>
                      <a:pt x="6" y="0"/>
                    </a:lnTo>
                    <a:lnTo>
                      <a:pt x="6" y="1"/>
                    </a:lnTo>
                    <a:lnTo>
                      <a:pt x="0" y="1"/>
                    </a:lnTo>
                    <a:lnTo>
                      <a:pt x="0" y="0"/>
                    </a:lnTo>
                  </a:path>
                </a:pathLst>
              </a:custGeom>
              <a:solidFill>
                <a:srgbClr val="008000"/>
              </a:solidFill>
              <a:ln w="9525" cap="rnd">
                <a:noFill/>
                <a:round/>
                <a:headEnd type="none" w="sm" len="sm"/>
                <a:tailEnd type="none" w="sm" len="sm"/>
              </a:ln>
            </p:spPr>
            <p:txBody>
              <a:bodyPr/>
              <a:lstStyle/>
              <a:p>
                <a:endParaRPr lang="en-US"/>
              </a:p>
            </p:txBody>
          </p:sp>
        </p:grpSp>
        <p:grpSp>
          <p:nvGrpSpPr>
            <p:cNvPr id="49243" name="Group 448"/>
            <p:cNvGrpSpPr>
              <a:grpSpLocks/>
            </p:cNvGrpSpPr>
            <p:nvPr/>
          </p:nvGrpSpPr>
          <p:grpSpPr bwMode="auto">
            <a:xfrm>
              <a:off x="632" y="1816"/>
              <a:ext cx="206" cy="36"/>
              <a:chOff x="632" y="1816"/>
              <a:chExt cx="206" cy="36"/>
            </a:xfrm>
          </p:grpSpPr>
          <p:sp>
            <p:nvSpPr>
              <p:cNvPr id="49244" name="Freeform 390"/>
              <p:cNvSpPr>
                <a:spLocks/>
              </p:cNvSpPr>
              <p:nvPr/>
            </p:nvSpPr>
            <p:spPr bwMode="auto">
              <a:xfrm>
                <a:off x="773" y="1828"/>
                <a:ext cx="50" cy="15"/>
              </a:xfrm>
              <a:custGeom>
                <a:avLst/>
                <a:gdLst>
                  <a:gd name="T0" fmla="*/ 19 w 50"/>
                  <a:gd name="T1" fmla="*/ 0 h 15"/>
                  <a:gd name="T2" fmla="*/ 7 w 50"/>
                  <a:gd name="T3" fmla="*/ 8 h 15"/>
                  <a:gd name="T4" fmla="*/ 0 w 50"/>
                  <a:gd name="T5" fmla="*/ 12 h 15"/>
                  <a:gd name="T6" fmla="*/ 32 w 50"/>
                  <a:gd name="T7" fmla="*/ 14 h 15"/>
                  <a:gd name="T8" fmla="*/ 40 w 50"/>
                  <a:gd name="T9" fmla="*/ 10 h 15"/>
                  <a:gd name="T10" fmla="*/ 49 w 50"/>
                  <a:gd name="T11" fmla="*/ 2 h 15"/>
                  <a:gd name="T12" fmla="*/ 19 w 50"/>
                  <a:gd name="T13" fmla="*/ 0 h 15"/>
                  <a:gd name="T14" fmla="*/ 0 60000 65536"/>
                  <a:gd name="T15" fmla="*/ 0 60000 65536"/>
                  <a:gd name="T16" fmla="*/ 0 60000 65536"/>
                  <a:gd name="T17" fmla="*/ 0 60000 65536"/>
                  <a:gd name="T18" fmla="*/ 0 60000 65536"/>
                  <a:gd name="T19" fmla="*/ 0 60000 65536"/>
                  <a:gd name="T20" fmla="*/ 0 60000 65536"/>
                  <a:gd name="T21" fmla="*/ 0 w 50"/>
                  <a:gd name="T22" fmla="*/ 0 h 15"/>
                  <a:gd name="T23" fmla="*/ 50 w 50"/>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5">
                    <a:moveTo>
                      <a:pt x="19" y="0"/>
                    </a:moveTo>
                    <a:lnTo>
                      <a:pt x="7" y="8"/>
                    </a:lnTo>
                    <a:lnTo>
                      <a:pt x="0" y="12"/>
                    </a:lnTo>
                    <a:lnTo>
                      <a:pt x="32" y="14"/>
                    </a:lnTo>
                    <a:lnTo>
                      <a:pt x="40" y="10"/>
                    </a:lnTo>
                    <a:lnTo>
                      <a:pt x="49" y="2"/>
                    </a:lnTo>
                    <a:lnTo>
                      <a:pt x="19" y="0"/>
                    </a:lnTo>
                  </a:path>
                </a:pathLst>
              </a:custGeom>
              <a:solidFill>
                <a:srgbClr val="808080"/>
              </a:solidFill>
              <a:ln w="9525" cap="rnd">
                <a:noFill/>
                <a:round/>
                <a:headEnd type="none" w="sm" len="sm"/>
                <a:tailEnd type="none" w="sm" len="sm"/>
              </a:ln>
            </p:spPr>
            <p:txBody>
              <a:bodyPr/>
              <a:lstStyle/>
              <a:p>
                <a:endParaRPr lang="en-US"/>
              </a:p>
            </p:txBody>
          </p:sp>
          <p:grpSp>
            <p:nvGrpSpPr>
              <p:cNvPr id="49245" name="Group 447"/>
              <p:cNvGrpSpPr>
                <a:grpSpLocks/>
              </p:cNvGrpSpPr>
              <p:nvPr/>
            </p:nvGrpSpPr>
            <p:grpSpPr bwMode="auto">
              <a:xfrm>
                <a:off x="632" y="1816"/>
                <a:ext cx="206" cy="36"/>
                <a:chOff x="632" y="1816"/>
                <a:chExt cx="206" cy="36"/>
              </a:xfrm>
            </p:grpSpPr>
            <p:sp>
              <p:nvSpPr>
                <p:cNvPr id="49246" name="Freeform 391"/>
                <p:cNvSpPr>
                  <a:spLocks/>
                </p:cNvSpPr>
                <p:nvPr/>
              </p:nvSpPr>
              <p:spPr bwMode="auto">
                <a:xfrm>
                  <a:off x="632" y="1831"/>
                  <a:ext cx="182" cy="21"/>
                </a:xfrm>
                <a:custGeom>
                  <a:avLst/>
                  <a:gdLst>
                    <a:gd name="T0" fmla="*/ 0 w 182"/>
                    <a:gd name="T1" fmla="*/ 0 h 21"/>
                    <a:gd name="T2" fmla="*/ 0 w 182"/>
                    <a:gd name="T3" fmla="*/ 5 h 21"/>
                    <a:gd name="T4" fmla="*/ 181 w 182"/>
                    <a:gd name="T5" fmla="*/ 20 h 21"/>
                    <a:gd name="T6" fmla="*/ 181 w 182"/>
                    <a:gd name="T7" fmla="*/ 15 h 21"/>
                    <a:gd name="T8" fmla="*/ 0 w 182"/>
                    <a:gd name="T9" fmla="*/ 0 h 21"/>
                    <a:gd name="T10" fmla="*/ 0 60000 65536"/>
                    <a:gd name="T11" fmla="*/ 0 60000 65536"/>
                    <a:gd name="T12" fmla="*/ 0 60000 65536"/>
                    <a:gd name="T13" fmla="*/ 0 60000 65536"/>
                    <a:gd name="T14" fmla="*/ 0 60000 65536"/>
                    <a:gd name="T15" fmla="*/ 0 w 182"/>
                    <a:gd name="T16" fmla="*/ 0 h 21"/>
                    <a:gd name="T17" fmla="*/ 182 w 182"/>
                    <a:gd name="T18" fmla="*/ 21 h 21"/>
                  </a:gdLst>
                  <a:ahLst/>
                  <a:cxnLst>
                    <a:cxn ang="T10">
                      <a:pos x="T0" y="T1"/>
                    </a:cxn>
                    <a:cxn ang="T11">
                      <a:pos x="T2" y="T3"/>
                    </a:cxn>
                    <a:cxn ang="T12">
                      <a:pos x="T4" y="T5"/>
                    </a:cxn>
                    <a:cxn ang="T13">
                      <a:pos x="T6" y="T7"/>
                    </a:cxn>
                    <a:cxn ang="T14">
                      <a:pos x="T8" y="T9"/>
                    </a:cxn>
                  </a:cxnLst>
                  <a:rect l="T15" t="T16" r="T17" b="T18"/>
                  <a:pathLst>
                    <a:path w="182" h="21">
                      <a:moveTo>
                        <a:pt x="0" y="0"/>
                      </a:moveTo>
                      <a:lnTo>
                        <a:pt x="0" y="5"/>
                      </a:lnTo>
                      <a:lnTo>
                        <a:pt x="181" y="20"/>
                      </a:lnTo>
                      <a:lnTo>
                        <a:pt x="181" y="15"/>
                      </a:lnTo>
                      <a:lnTo>
                        <a:pt x="0" y="0"/>
                      </a:lnTo>
                    </a:path>
                  </a:pathLst>
                </a:custGeom>
                <a:solidFill>
                  <a:srgbClr val="C0C0C0"/>
                </a:solidFill>
                <a:ln w="9525" cap="rnd">
                  <a:noFill/>
                  <a:round/>
                  <a:headEnd type="none" w="sm" len="sm"/>
                  <a:tailEnd type="none" w="sm" len="sm"/>
                </a:ln>
              </p:spPr>
              <p:txBody>
                <a:bodyPr/>
                <a:lstStyle/>
                <a:p>
                  <a:endParaRPr lang="en-US"/>
                </a:p>
              </p:txBody>
            </p:sp>
            <p:sp>
              <p:nvSpPr>
                <p:cNvPr id="49247" name="Freeform 392"/>
                <p:cNvSpPr>
                  <a:spLocks/>
                </p:cNvSpPr>
                <p:nvPr/>
              </p:nvSpPr>
              <p:spPr bwMode="auto">
                <a:xfrm>
                  <a:off x="813" y="1829"/>
                  <a:ext cx="25" cy="23"/>
                </a:xfrm>
                <a:custGeom>
                  <a:avLst/>
                  <a:gdLst>
                    <a:gd name="T0" fmla="*/ 0 w 25"/>
                    <a:gd name="T1" fmla="*/ 17 h 23"/>
                    <a:gd name="T2" fmla="*/ 0 w 25"/>
                    <a:gd name="T3" fmla="*/ 22 h 23"/>
                    <a:gd name="T4" fmla="*/ 10 w 25"/>
                    <a:gd name="T5" fmla="*/ 17 h 23"/>
                    <a:gd name="T6" fmla="*/ 15 w 25"/>
                    <a:gd name="T7" fmla="*/ 14 h 23"/>
                    <a:gd name="T8" fmla="*/ 24 w 25"/>
                    <a:gd name="T9" fmla="*/ 6 h 23"/>
                    <a:gd name="T10" fmla="*/ 24 w 25"/>
                    <a:gd name="T11" fmla="*/ 0 h 23"/>
                    <a:gd name="T12" fmla="*/ 12 w 25"/>
                    <a:gd name="T13" fmla="*/ 10 h 23"/>
                    <a:gd name="T14" fmla="*/ 0 w 25"/>
                    <a:gd name="T15" fmla="*/ 17 h 2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3"/>
                    <a:gd name="T26" fmla="*/ 25 w 2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3">
                      <a:moveTo>
                        <a:pt x="0" y="17"/>
                      </a:moveTo>
                      <a:lnTo>
                        <a:pt x="0" y="22"/>
                      </a:lnTo>
                      <a:lnTo>
                        <a:pt x="10" y="17"/>
                      </a:lnTo>
                      <a:lnTo>
                        <a:pt x="15" y="14"/>
                      </a:lnTo>
                      <a:lnTo>
                        <a:pt x="24" y="6"/>
                      </a:lnTo>
                      <a:lnTo>
                        <a:pt x="24" y="0"/>
                      </a:lnTo>
                      <a:lnTo>
                        <a:pt x="12" y="10"/>
                      </a:lnTo>
                      <a:lnTo>
                        <a:pt x="0" y="17"/>
                      </a:lnTo>
                    </a:path>
                  </a:pathLst>
                </a:custGeom>
                <a:solidFill>
                  <a:srgbClr val="5F5F5F"/>
                </a:solidFill>
                <a:ln w="9525" cap="rnd">
                  <a:noFill/>
                  <a:round/>
                  <a:headEnd type="none" w="sm" len="sm"/>
                  <a:tailEnd type="none" w="sm" len="sm"/>
                </a:ln>
              </p:spPr>
              <p:txBody>
                <a:bodyPr/>
                <a:lstStyle/>
                <a:p>
                  <a:endParaRPr lang="en-US"/>
                </a:p>
              </p:txBody>
            </p:sp>
            <p:sp>
              <p:nvSpPr>
                <p:cNvPr id="49248" name="Line 393"/>
                <p:cNvSpPr>
                  <a:spLocks noChangeShapeType="1"/>
                </p:cNvSpPr>
                <p:nvPr/>
              </p:nvSpPr>
              <p:spPr bwMode="auto">
                <a:xfrm>
                  <a:off x="639" y="1839"/>
                  <a:ext cx="170" cy="4"/>
                </a:xfrm>
                <a:prstGeom prst="line">
                  <a:avLst/>
                </a:prstGeom>
                <a:noFill/>
                <a:ln w="12700">
                  <a:solidFill>
                    <a:srgbClr val="7F7F7F"/>
                  </a:solidFill>
                  <a:round/>
                  <a:headEnd type="none" w="sm" len="sm"/>
                  <a:tailEnd type="none" w="sm" len="sm"/>
                </a:ln>
              </p:spPr>
              <p:txBody>
                <a:bodyPr wrap="none" anchor="ctr"/>
                <a:lstStyle/>
                <a:p>
                  <a:endParaRPr lang="en-US"/>
                </a:p>
              </p:txBody>
            </p:sp>
            <p:grpSp>
              <p:nvGrpSpPr>
                <p:cNvPr id="49249" name="Group 443"/>
                <p:cNvGrpSpPr>
                  <a:grpSpLocks/>
                </p:cNvGrpSpPr>
                <p:nvPr/>
              </p:nvGrpSpPr>
              <p:grpSpPr bwMode="auto">
                <a:xfrm>
                  <a:off x="644" y="1816"/>
                  <a:ext cx="170" cy="30"/>
                  <a:chOff x="644" y="1816"/>
                  <a:chExt cx="170" cy="30"/>
                </a:xfrm>
              </p:grpSpPr>
              <p:sp>
                <p:nvSpPr>
                  <p:cNvPr id="49253" name="Freeform 394"/>
                  <p:cNvSpPr>
                    <a:spLocks/>
                  </p:cNvSpPr>
                  <p:nvPr/>
                </p:nvSpPr>
                <p:spPr bwMode="auto">
                  <a:xfrm>
                    <a:off x="644" y="1820"/>
                    <a:ext cx="135" cy="20"/>
                  </a:xfrm>
                  <a:custGeom>
                    <a:avLst/>
                    <a:gdLst>
                      <a:gd name="T0" fmla="*/ 23 w 135"/>
                      <a:gd name="T1" fmla="*/ 0 h 20"/>
                      <a:gd name="T2" fmla="*/ 7 w 135"/>
                      <a:gd name="T3" fmla="*/ 8 h 20"/>
                      <a:gd name="T4" fmla="*/ 0 w 135"/>
                      <a:gd name="T5" fmla="*/ 11 h 20"/>
                      <a:gd name="T6" fmla="*/ 114 w 135"/>
                      <a:gd name="T7" fmla="*/ 19 h 20"/>
                      <a:gd name="T8" fmla="*/ 122 w 135"/>
                      <a:gd name="T9" fmla="*/ 15 h 20"/>
                      <a:gd name="T10" fmla="*/ 134 w 135"/>
                      <a:gd name="T11" fmla="*/ 8 h 20"/>
                      <a:gd name="T12" fmla="*/ 23 w 135"/>
                      <a:gd name="T13" fmla="*/ 0 h 20"/>
                      <a:gd name="T14" fmla="*/ 0 60000 65536"/>
                      <a:gd name="T15" fmla="*/ 0 60000 65536"/>
                      <a:gd name="T16" fmla="*/ 0 60000 65536"/>
                      <a:gd name="T17" fmla="*/ 0 60000 65536"/>
                      <a:gd name="T18" fmla="*/ 0 60000 65536"/>
                      <a:gd name="T19" fmla="*/ 0 60000 65536"/>
                      <a:gd name="T20" fmla="*/ 0 60000 65536"/>
                      <a:gd name="T21" fmla="*/ 0 w 135"/>
                      <a:gd name="T22" fmla="*/ 0 h 20"/>
                      <a:gd name="T23" fmla="*/ 135 w 13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20">
                        <a:moveTo>
                          <a:pt x="23" y="0"/>
                        </a:moveTo>
                        <a:lnTo>
                          <a:pt x="7" y="8"/>
                        </a:lnTo>
                        <a:lnTo>
                          <a:pt x="0" y="11"/>
                        </a:lnTo>
                        <a:lnTo>
                          <a:pt x="114" y="19"/>
                        </a:lnTo>
                        <a:lnTo>
                          <a:pt x="122" y="15"/>
                        </a:lnTo>
                        <a:lnTo>
                          <a:pt x="134" y="8"/>
                        </a:lnTo>
                        <a:lnTo>
                          <a:pt x="23" y="0"/>
                        </a:lnTo>
                      </a:path>
                    </a:pathLst>
                  </a:custGeom>
                  <a:solidFill>
                    <a:srgbClr val="808080"/>
                  </a:solidFill>
                  <a:ln w="9525" cap="rnd">
                    <a:noFill/>
                    <a:round/>
                    <a:headEnd type="none" w="sm" len="sm"/>
                    <a:tailEnd type="none" w="sm" len="sm"/>
                  </a:ln>
                </p:spPr>
                <p:txBody>
                  <a:bodyPr/>
                  <a:lstStyle/>
                  <a:p>
                    <a:endParaRPr lang="en-US"/>
                  </a:p>
                </p:txBody>
              </p:sp>
              <p:grpSp>
                <p:nvGrpSpPr>
                  <p:cNvPr id="49254" name="Group 442"/>
                  <p:cNvGrpSpPr>
                    <a:grpSpLocks/>
                  </p:cNvGrpSpPr>
                  <p:nvPr/>
                </p:nvGrpSpPr>
                <p:grpSpPr bwMode="auto">
                  <a:xfrm>
                    <a:off x="654" y="1816"/>
                    <a:ext cx="160" cy="30"/>
                    <a:chOff x="654" y="1816"/>
                    <a:chExt cx="160" cy="30"/>
                  </a:xfrm>
                </p:grpSpPr>
                <p:grpSp>
                  <p:nvGrpSpPr>
                    <p:cNvPr id="49255" name="Group 428"/>
                    <p:cNvGrpSpPr>
                      <a:grpSpLocks/>
                    </p:cNvGrpSpPr>
                    <p:nvPr/>
                  </p:nvGrpSpPr>
                  <p:grpSpPr bwMode="auto">
                    <a:xfrm>
                      <a:off x="654" y="1816"/>
                      <a:ext cx="116" cy="25"/>
                      <a:chOff x="654" y="1816"/>
                      <a:chExt cx="116" cy="25"/>
                    </a:xfrm>
                  </p:grpSpPr>
                  <p:grpSp>
                    <p:nvGrpSpPr>
                      <p:cNvPr id="49269" name="Group 397"/>
                      <p:cNvGrpSpPr>
                        <a:grpSpLocks/>
                      </p:cNvGrpSpPr>
                      <p:nvPr/>
                    </p:nvGrpSpPr>
                    <p:grpSpPr bwMode="auto">
                      <a:xfrm>
                        <a:off x="654" y="1816"/>
                        <a:ext cx="17" cy="19"/>
                        <a:chOff x="654" y="1816"/>
                        <a:chExt cx="17" cy="19"/>
                      </a:xfrm>
                    </p:grpSpPr>
                    <p:sp>
                      <p:nvSpPr>
                        <p:cNvPr id="49300" name="Line 395"/>
                        <p:cNvSpPr>
                          <a:spLocks noChangeShapeType="1"/>
                        </p:cNvSpPr>
                        <p:nvPr/>
                      </p:nvSpPr>
                      <p:spPr bwMode="auto">
                        <a:xfrm flipV="1">
                          <a:off x="654" y="1826"/>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301" name="Line 396"/>
                        <p:cNvSpPr>
                          <a:spLocks noChangeShapeType="1"/>
                        </p:cNvSpPr>
                        <p:nvPr/>
                      </p:nvSpPr>
                      <p:spPr bwMode="auto">
                        <a:xfrm flipV="1">
                          <a:off x="664" y="1816"/>
                          <a:ext cx="7"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0" name="Group 400"/>
                      <p:cNvGrpSpPr>
                        <a:grpSpLocks/>
                      </p:cNvGrpSpPr>
                      <p:nvPr/>
                    </p:nvGrpSpPr>
                    <p:grpSpPr bwMode="auto">
                      <a:xfrm>
                        <a:off x="664" y="1817"/>
                        <a:ext cx="18" cy="19"/>
                        <a:chOff x="664" y="1817"/>
                        <a:chExt cx="18" cy="19"/>
                      </a:xfrm>
                    </p:grpSpPr>
                    <p:sp>
                      <p:nvSpPr>
                        <p:cNvPr id="49298" name="Line 398"/>
                        <p:cNvSpPr>
                          <a:spLocks noChangeShapeType="1"/>
                        </p:cNvSpPr>
                        <p:nvPr/>
                      </p:nvSpPr>
                      <p:spPr bwMode="auto">
                        <a:xfrm flipV="1">
                          <a:off x="664" y="1827"/>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99" name="Line 399"/>
                        <p:cNvSpPr>
                          <a:spLocks noChangeShapeType="1"/>
                        </p:cNvSpPr>
                        <p:nvPr/>
                      </p:nvSpPr>
                      <p:spPr bwMode="auto">
                        <a:xfrm flipV="1">
                          <a:off x="674" y="1817"/>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1" name="Group 403"/>
                      <p:cNvGrpSpPr>
                        <a:grpSpLocks/>
                      </p:cNvGrpSpPr>
                      <p:nvPr/>
                    </p:nvGrpSpPr>
                    <p:grpSpPr bwMode="auto">
                      <a:xfrm>
                        <a:off x="672" y="1817"/>
                        <a:ext cx="20" cy="19"/>
                        <a:chOff x="672" y="1817"/>
                        <a:chExt cx="20" cy="19"/>
                      </a:xfrm>
                    </p:grpSpPr>
                    <p:sp>
                      <p:nvSpPr>
                        <p:cNvPr id="49296" name="Line 401"/>
                        <p:cNvSpPr>
                          <a:spLocks noChangeShapeType="1"/>
                        </p:cNvSpPr>
                        <p:nvPr/>
                      </p:nvSpPr>
                      <p:spPr bwMode="auto">
                        <a:xfrm flipV="1">
                          <a:off x="672" y="1827"/>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97" name="Line 402"/>
                        <p:cNvSpPr>
                          <a:spLocks noChangeShapeType="1"/>
                        </p:cNvSpPr>
                        <p:nvPr/>
                      </p:nvSpPr>
                      <p:spPr bwMode="auto">
                        <a:xfrm flipV="1">
                          <a:off x="684" y="1817"/>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2" name="Group 406"/>
                      <p:cNvGrpSpPr>
                        <a:grpSpLocks/>
                      </p:cNvGrpSpPr>
                      <p:nvPr/>
                    </p:nvGrpSpPr>
                    <p:grpSpPr bwMode="auto">
                      <a:xfrm>
                        <a:off x="684" y="1818"/>
                        <a:ext cx="18" cy="19"/>
                        <a:chOff x="684" y="1818"/>
                        <a:chExt cx="18" cy="19"/>
                      </a:xfrm>
                    </p:grpSpPr>
                    <p:sp>
                      <p:nvSpPr>
                        <p:cNvPr id="49294" name="Line 404"/>
                        <p:cNvSpPr>
                          <a:spLocks noChangeShapeType="1"/>
                        </p:cNvSpPr>
                        <p:nvPr/>
                      </p:nvSpPr>
                      <p:spPr bwMode="auto">
                        <a:xfrm flipV="1">
                          <a:off x="684" y="1828"/>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95" name="Line 405"/>
                        <p:cNvSpPr>
                          <a:spLocks noChangeShapeType="1"/>
                        </p:cNvSpPr>
                        <p:nvPr/>
                      </p:nvSpPr>
                      <p:spPr bwMode="auto">
                        <a:xfrm flipV="1">
                          <a:off x="694" y="1818"/>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3" name="Group 409"/>
                      <p:cNvGrpSpPr>
                        <a:grpSpLocks/>
                      </p:cNvGrpSpPr>
                      <p:nvPr/>
                    </p:nvGrpSpPr>
                    <p:grpSpPr bwMode="auto">
                      <a:xfrm>
                        <a:off x="692" y="1819"/>
                        <a:ext cx="20" cy="18"/>
                        <a:chOff x="692" y="1819"/>
                        <a:chExt cx="20" cy="18"/>
                      </a:xfrm>
                    </p:grpSpPr>
                    <p:sp>
                      <p:nvSpPr>
                        <p:cNvPr id="49292" name="Line 407"/>
                        <p:cNvSpPr>
                          <a:spLocks noChangeShapeType="1"/>
                        </p:cNvSpPr>
                        <p:nvPr/>
                      </p:nvSpPr>
                      <p:spPr bwMode="auto">
                        <a:xfrm flipV="1">
                          <a:off x="692" y="1828"/>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93" name="Line 408"/>
                        <p:cNvSpPr>
                          <a:spLocks noChangeShapeType="1"/>
                        </p:cNvSpPr>
                        <p:nvPr/>
                      </p:nvSpPr>
                      <p:spPr bwMode="auto">
                        <a:xfrm flipV="1">
                          <a:off x="704" y="1819"/>
                          <a:ext cx="8" cy="15"/>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4" name="Group 412"/>
                      <p:cNvGrpSpPr>
                        <a:grpSpLocks/>
                      </p:cNvGrpSpPr>
                      <p:nvPr/>
                    </p:nvGrpSpPr>
                    <p:grpSpPr bwMode="auto">
                      <a:xfrm>
                        <a:off x="702" y="1819"/>
                        <a:ext cx="20" cy="19"/>
                        <a:chOff x="702" y="1819"/>
                        <a:chExt cx="20" cy="19"/>
                      </a:xfrm>
                    </p:grpSpPr>
                    <p:sp>
                      <p:nvSpPr>
                        <p:cNvPr id="49290" name="Line 410"/>
                        <p:cNvSpPr>
                          <a:spLocks noChangeShapeType="1"/>
                        </p:cNvSpPr>
                        <p:nvPr/>
                      </p:nvSpPr>
                      <p:spPr bwMode="auto">
                        <a:xfrm flipV="1">
                          <a:off x="702" y="1829"/>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91" name="Line 411"/>
                        <p:cNvSpPr>
                          <a:spLocks noChangeShapeType="1"/>
                        </p:cNvSpPr>
                        <p:nvPr/>
                      </p:nvSpPr>
                      <p:spPr bwMode="auto">
                        <a:xfrm flipV="1">
                          <a:off x="714" y="1819"/>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5" name="Group 415"/>
                      <p:cNvGrpSpPr>
                        <a:grpSpLocks/>
                      </p:cNvGrpSpPr>
                      <p:nvPr/>
                    </p:nvGrpSpPr>
                    <p:grpSpPr bwMode="auto">
                      <a:xfrm>
                        <a:off x="712" y="1820"/>
                        <a:ext cx="20" cy="19"/>
                        <a:chOff x="712" y="1820"/>
                        <a:chExt cx="20" cy="19"/>
                      </a:xfrm>
                    </p:grpSpPr>
                    <p:sp>
                      <p:nvSpPr>
                        <p:cNvPr id="49288" name="Line 413"/>
                        <p:cNvSpPr>
                          <a:spLocks noChangeShapeType="1"/>
                        </p:cNvSpPr>
                        <p:nvPr/>
                      </p:nvSpPr>
                      <p:spPr bwMode="auto">
                        <a:xfrm flipV="1">
                          <a:off x="712" y="1830"/>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89" name="Line 414"/>
                        <p:cNvSpPr>
                          <a:spLocks noChangeShapeType="1"/>
                        </p:cNvSpPr>
                        <p:nvPr/>
                      </p:nvSpPr>
                      <p:spPr bwMode="auto">
                        <a:xfrm flipV="1">
                          <a:off x="724" y="1820"/>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6" name="Group 418"/>
                      <p:cNvGrpSpPr>
                        <a:grpSpLocks/>
                      </p:cNvGrpSpPr>
                      <p:nvPr/>
                    </p:nvGrpSpPr>
                    <p:grpSpPr bwMode="auto">
                      <a:xfrm>
                        <a:off x="721" y="1821"/>
                        <a:ext cx="20" cy="19"/>
                        <a:chOff x="721" y="1821"/>
                        <a:chExt cx="20" cy="19"/>
                      </a:xfrm>
                    </p:grpSpPr>
                    <p:sp>
                      <p:nvSpPr>
                        <p:cNvPr id="49286" name="Line 416"/>
                        <p:cNvSpPr>
                          <a:spLocks noChangeShapeType="1"/>
                        </p:cNvSpPr>
                        <p:nvPr/>
                      </p:nvSpPr>
                      <p:spPr bwMode="auto">
                        <a:xfrm flipV="1">
                          <a:off x="721" y="1831"/>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87" name="Line 417"/>
                        <p:cNvSpPr>
                          <a:spLocks noChangeShapeType="1"/>
                        </p:cNvSpPr>
                        <p:nvPr/>
                      </p:nvSpPr>
                      <p:spPr bwMode="auto">
                        <a:xfrm flipV="1">
                          <a:off x="733" y="1821"/>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7" name="Group 421"/>
                      <p:cNvGrpSpPr>
                        <a:grpSpLocks/>
                      </p:cNvGrpSpPr>
                      <p:nvPr/>
                    </p:nvGrpSpPr>
                    <p:grpSpPr bwMode="auto">
                      <a:xfrm>
                        <a:off x="731" y="1822"/>
                        <a:ext cx="20" cy="18"/>
                        <a:chOff x="731" y="1822"/>
                        <a:chExt cx="20" cy="18"/>
                      </a:xfrm>
                    </p:grpSpPr>
                    <p:sp>
                      <p:nvSpPr>
                        <p:cNvPr id="49284" name="Line 419"/>
                        <p:cNvSpPr>
                          <a:spLocks noChangeShapeType="1"/>
                        </p:cNvSpPr>
                        <p:nvPr/>
                      </p:nvSpPr>
                      <p:spPr bwMode="auto">
                        <a:xfrm flipV="1">
                          <a:off x="731" y="1831"/>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85" name="Line 420"/>
                        <p:cNvSpPr>
                          <a:spLocks noChangeShapeType="1"/>
                        </p:cNvSpPr>
                        <p:nvPr/>
                      </p:nvSpPr>
                      <p:spPr bwMode="auto">
                        <a:xfrm flipV="1">
                          <a:off x="743" y="1822"/>
                          <a:ext cx="8" cy="15"/>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8" name="Group 424"/>
                      <p:cNvGrpSpPr>
                        <a:grpSpLocks/>
                      </p:cNvGrpSpPr>
                      <p:nvPr/>
                    </p:nvGrpSpPr>
                    <p:grpSpPr bwMode="auto">
                      <a:xfrm>
                        <a:off x="743" y="1822"/>
                        <a:ext cx="18" cy="19"/>
                        <a:chOff x="743" y="1822"/>
                        <a:chExt cx="18" cy="19"/>
                      </a:xfrm>
                    </p:grpSpPr>
                    <p:sp>
                      <p:nvSpPr>
                        <p:cNvPr id="49282" name="Line 422"/>
                        <p:cNvSpPr>
                          <a:spLocks noChangeShapeType="1"/>
                        </p:cNvSpPr>
                        <p:nvPr/>
                      </p:nvSpPr>
                      <p:spPr bwMode="auto">
                        <a:xfrm flipV="1">
                          <a:off x="743" y="1832"/>
                          <a:ext cx="0"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83" name="Line 423"/>
                        <p:cNvSpPr>
                          <a:spLocks noChangeShapeType="1"/>
                        </p:cNvSpPr>
                        <p:nvPr/>
                      </p:nvSpPr>
                      <p:spPr bwMode="auto">
                        <a:xfrm flipV="1">
                          <a:off x="753" y="1822"/>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79" name="Group 427"/>
                      <p:cNvGrpSpPr>
                        <a:grpSpLocks/>
                      </p:cNvGrpSpPr>
                      <p:nvPr/>
                    </p:nvGrpSpPr>
                    <p:grpSpPr bwMode="auto">
                      <a:xfrm>
                        <a:off x="750" y="1822"/>
                        <a:ext cx="20" cy="19"/>
                        <a:chOff x="750" y="1822"/>
                        <a:chExt cx="20" cy="19"/>
                      </a:xfrm>
                    </p:grpSpPr>
                    <p:sp>
                      <p:nvSpPr>
                        <p:cNvPr id="49280" name="Line 425"/>
                        <p:cNvSpPr>
                          <a:spLocks noChangeShapeType="1"/>
                        </p:cNvSpPr>
                        <p:nvPr/>
                      </p:nvSpPr>
                      <p:spPr bwMode="auto">
                        <a:xfrm flipV="1">
                          <a:off x="750" y="1832"/>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81" name="Line 426"/>
                        <p:cNvSpPr>
                          <a:spLocks noChangeShapeType="1"/>
                        </p:cNvSpPr>
                        <p:nvPr/>
                      </p:nvSpPr>
                      <p:spPr bwMode="auto">
                        <a:xfrm flipV="1">
                          <a:off x="762" y="1822"/>
                          <a:ext cx="8"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grpSp>
                  <p:nvGrpSpPr>
                    <p:cNvPr id="49256" name="Group 438"/>
                    <p:cNvGrpSpPr>
                      <a:grpSpLocks/>
                    </p:cNvGrpSpPr>
                    <p:nvPr/>
                  </p:nvGrpSpPr>
                  <p:grpSpPr bwMode="auto">
                    <a:xfrm>
                      <a:off x="780" y="1825"/>
                      <a:ext cx="32" cy="21"/>
                      <a:chOff x="780" y="1825"/>
                      <a:chExt cx="32" cy="21"/>
                    </a:xfrm>
                  </p:grpSpPr>
                  <p:grpSp>
                    <p:nvGrpSpPr>
                      <p:cNvPr id="49260" name="Group 431"/>
                      <p:cNvGrpSpPr>
                        <a:grpSpLocks/>
                      </p:cNvGrpSpPr>
                      <p:nvPr/>
                    </p:nvGrpSpPr>
                    <p:grpSpPr bwMode="auto">
                      <a:xfrm>
                        <a:off x="796" y="1825"/>
                        <a:ext cx="16" cy="21"/>
                        <a:chOff x="796" y="1825"/>
                        <a:chExt cx="16" cy="21"/>
                      </a:xfrm>
                    </p:grpSpPr>
                    <p:sp>
                      <p:nvSpPr>
                        <p:cNvPr id="49267" name="Line 429"/>
                        <p:cNvSpPr>
                          <a:spLocks noChangeShapeType="1"/>
                        </p:cNvSpPr>
                        <p:nvPr/>
                      </p:nvSpPr>
                      <p:spPr bwMode="auto">
                        <a:xfrm flipV="1">
                          <a:off x="796" y="1836"/>
                          <a:ext cx="5" cy="10"/>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68" name="Line 430"/>
                        <p:cNvSpPr>
                          <a:spLocks noChangeShapeType="1"/>
                        </p:cNvSpPr>
                        <p:nvPr/>
                      </p:nvSpPr>
                      <p:spPr bwMode="auto">
                        <a:xfrm flipV="1">
                          <a:off x="807" y="1825"/>
                          <a:ext cx="5" cy="17"/>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61" name="Group 434"/>
                      <p:cNvGrpSpPr>
                        <a:grpSpLocks/>
                      </p:cNvGrpSpPr>
                      <p:nvPr/>
                    </p:nvGrpSpPr>
                    <p:grpSpPr bwMode="auto">
                      <a:xfrm>
                        <a:off x="788" y="1825"/>
                        <a:ext cx="17" cy="20"/>
                        <a:chOff x="788" y="1825"/>
                        <a:chExt cx="17" cy="20"/>
                      </a:xfrm>
                    </p:grpSpPr>
                    <p:sp>
                      <p:nvSpPr>
                        <p:cNvPr id="49265" name="Line 432"/>
                        <p:cNvSpPr>
                          <a:spLocks noChangeShapeType="1"/>
                        </p:cNvSpPr>
                        <p:nvPr/>
                      </p:nvSpPr>
                      <p:spPr bwMode="auto">
                        <a:xfrm flipV="1">
                          <a:off x="788" y="1835"/>
                          <a:ext cx="6" cy="10"/>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66" name="Line 433"/>
                        <p:cNvSpPr>
                          <a:spLocks noChangeShapeType="1"/>
                        </p:cNvSpPr>
                        <p:nvPr/>
                      </p:nvSpPr>
                      <p:spPr bwMode="auto">
                        <a:xfrm flipV="1">
                          <a:off x="800" y="1825"/>
                          <a:ext cx="5"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nvGrpSpPr>
                      <p:cNvPr id="49262" name="Group 437"/>
                      <p:cNvGrpSpPr>
                        <a:grpSpLocks/>
                      </p:cNvGrpSpPr>
                      <p:nvPr/>
                    </p:nvGrpSpPr>
                    <p:grpSpPr bwMode="auto">
                      <a:xfrm>
                        <a:off x="780" y="1825"/>
                        <a:ext cx="16" cy="19"/>
                        <a:chOff x="780" y="1825"/>
                        <a:chExt cx="16" cy="19"/>
                      </a:xfrm>
                    </p:grpSpPr>
                    <p:sp>
                      <p:nvSpPr>
                        <p:cNvPr id="49263" name="Line 435"/>
                        <p:cNvSpPr>
                          <a:spLocks noChangeShapeType="1"/>
                        </p:cNvSpPr>
                        <p:nvPr/>
                      </p:nvSpPr>
                      <p:spPr bwMode="auto">
                        <a:xfrm flipV="1">
                          <a:off x="780" y="1835"/>
                          <a:ext cx="6" cy="9"/>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64" name="Line 436"/>
                        <p:cNvSpPr>
                          <a:spLocks noChangeShapeType="1"/>
                        </p:cNvSpPr>
                        <p:nvPr/>
                      </p:nvSpPr>
                      <p:spPr bwMode="auto">
                        <a:xfrm flipV="1">
                          <a:off x="792" y="1825"/>
                          <a:ext cx="4" cy="16"/>
                        </a:xfrm>
                        <a:prstGeom prst="line">
                          <a:avLst/>
                        </a:prstGeom>
                        <a:noFill/>
                        <a:ln w="12700">
                          <a:solidFill>
                            <a:srgbClr val="DFDFDF"/>
                          </a:solidFill>
                          <a:round/>
                          <a:headEnd type="none" w="sm" len="sm"/>
                          <a:tailEnd type="none" w="sm" len="sm"/>
                        </a:ln>
                      </p:spPr>
                      <p:txBody>
                        <a:bodyPr wrap="none" anchor="ctr"/>
                        <a:lstStyle/>
                        <a:p>
                          <a:endParaRPr lang="en-US"/>
                        </a:p>
                      </p:txBody>
                    </p:sp>
                  </p:grpSp>
                </p:grpSp>
                <p:sp>
                  <p:nvSpPr>
                    <p:cNvPr id="49257" name="Line 439"/>
                    <p:cNvSpPr>
                      <a:spLocks noChangeShapeType="1"/>
                    </p:cNvSpPr>
                    <p:nvPr/>
                  </p:nvSpPr>
                  <p:spPr bwMode="auto">
                    <a:xfrm>
                      <a:off x="665" y="1828"/>
                      <a:ext cx="149" cy="1"/>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58" name="Line 440"/>
                    <p:cNvSpPr>
                      <a:spLocks noChangeShapeType="1"/>
                    </p:cNvSpPr>
                    <p:nvPr/>
                  </p:nvSpPr>
                  <p:spPr bwMode="auto">
                    <a:xfrm>
                      <a:off x="660" y="1831"/>
                      <a:ext cx="152" cy="1"/>
                    </a:xfrm>
                    <a:prstGeom prst="line">
                      <a:avLst/>
                    </a:prstGeom>
                    <a:noFill/>
                    <a:ln w="12700">
                      <a:solidFill>
                        <a:srgbClr val="DFDFDF"/>
                      </a:solidFill>
                      <a:round/>
                      <a:headEnd type="none" w="sm" len="sm"/>
                      <a:tailEnd type="none" w="sm" len="sm"/>
                    </a:ln>
                  </p:spPr>
                  <p:txBody>
                    <a:bodyPr wrap="none" anchor="ctr"/>
                    <a:lstStyle/>
                    <a:p>
                      <a:endParaRPr lang="en-US"/>
                    </a:p>
                  </p:txBody>
                </p:sp>
                <p:sp>
                  <p:nvSpPr>
                    <p:cNvPr id="49259" name="Line 441"/>
                    <p:cNvSpPr>
                      <a:spLocks noChangeShapeType="1"/>
                    </p:cNvSpPr>
                    <p:nvPr/>
                  </p:nvSpPr>
                  <p:spPr bwMode="auto">
                    <a:xfrm>
                      <a:off x="654" y="1834"/>
                      <a:ext cx="153" cy="2"/>
                    </a:xfrm>
                    <a:prstGeom prst="line">
                      <a:avLst/>
                    </a:prstGeom>
                    <a:noFill/>
                    <a:ln w="12700">
                      <a:solidFill>
                        <a:srgbClr val="DFDFDF"/>
                      </a:solidFill>
                      <a:round/>
                      <a:headEnd type="none" w="sm" len="sm"/>
                      <a:tailEnd type="none" w="sm" len="sm"/>
                    </a:ln>
                  </p:spPr>
                  <p:txBody>
                    <a:bodyPr wrap="none" anchor="ctr"/>
                    <a:lstStyle/>
                    <a:p>
                      <a:endParaRPr lang="en-US"/>
                    </a:p>
                  </p:txBody>
                </p:sp>
              </p:grpSp>
            </p:grpSp>
            <p:grpSp>
              <p:nvGrpSpPr>
                <p:cNvPr id="49250" name="Group 446"/>
                <p:cNvGrpSpPr>
                  <a:grpSpLocks/>
                </p:cNvGrpSpPr>
                <p:nvPr/>
              </p:nvGrpSpPr>
              <p:grpSpPr bwMode="auto">
                <a:xfrm>
                  <a:off x="818" y="1828"/>
                  <a:ext cx="14" cy="22"/>
                  <a:chOff x="818" y="1828"/>
                  <a:chExt cx="14" cy="22"/>
                </a:xfrm>
              </p:grpSpPr>
              <p:sp>
                <p:nvSpPr>
                  <p:cNvPr id="49251" name="Line 444"/>
                  <p:cNvSpPr>
                    <a:spLocks noChangeShapeType="1"/>
                  </p:cNvSpPr>
                  <p:nvPr/>
                </p:nvSpPr>
                <p:spPr bwMode="auto">
                  <a:xfrm flipV="1">
                    <a:off x="818" y="1837"/>
                    <a:ext cx="3" cy="13"/>
                  </a:xfrm>
                  <a:prstGeom prst="line">
                    <a:avLst/>
                  </a:prstGeom>
                  <a:noFill/>
                  <a:ln w="12700">
                    <a:solidFill>
                      <a:srgbClr val="3F3F3F"/>
                    </a:solidFill>
                    <a:round/>
                    <a:headEnd type="none" w="sm" len="sm"/>
                    <a:tailEnd type="none" w="sm" len="sm"/>
                  </a:ln>
                </p:spPr>
                <p:txBody>
                  <a:bodyPr wrap="none" anchor="ctr"/>
                  <a:lstStyle/>
                  <a:p>
                    <a:endParaRPr lang="en-US"/>
                  </a:p>
                </p:txBody>
              </p:sp>
              <p:sp>
                <p:nvSpPr>
                  <p:cNvPr id="49252" name="Line 445"/>
                  <p:cNvSpPr>
                    <a:spLocks noChangeShapeType="1"/>
                  </p:cNvSpPr>
                  <p:nvPr/>
                </p:nvSpPr>
                <p:spPr bwMode="auto">
                  <a:xfrm flipV="1">
                    <a:off x="831" y="1828"/>
                    <a:ext cx="1" cy="15"/>
                  </a:xfrm>
                  <a:prstGeom prst="line">
                    <a:avLst/>
                  </a:prstGeom>
                  <a:noFill/>
                  <a:ln w="12700">
                    <a:solidFill>
                      <a:srgbClr val="3F3F3F"/>
                    </a:solidFill>
                    <a:round/>
                    <a:headEnd type="none" w="sm" len="sm"/>
                    <a:tailEnd type="none" w="sm" len="sm"/>
                  </a:ln>
                </p:spPr>
                <p:txBody>
                  <a:bodyPr wrap="none" anchor="ctr"/>
                  <a:lstStyle/>
                  <a:p>
                    <a:endParaRPr lang="en-US"/>
                  </a:p>
                </p:txBody>
              </p:sp>
            </p:grpSp>
          </p:grpSp>
        </p:grpSp>
      </p:grpSp>
      <p:sp>
        <p:nvSpPr>
          <p:cNvPr id="49166" name="Rectangle 450"/>
          <p:cNvSpPr>
            <a:spLocks noChangeArrowheads="1"/>
          </p:cNvSpPr>
          <p:nvPr/>
        </p:nvSpPr>
        <p:spPr bwMode="auto">
          <a:xfrm>
            <a:off x="971550" y="2698750"/>
            <a:ext cx="495300" cy="265113"/>
          </a:xfrm>
          <a:prstGeom prst="rect">
            <a:avLst/>
          </a:prstGeom>
          <a:noFill/>
          <a:ln w="12700">
            <a:solidFill>
              <a:srgbClr val="3333CC"/>
            </a:solidFill>
            <a:miter lim="800000"/>
            <a:headEnd/>
            <a:tailEnd/>
          </a:ln>
        </p:spPr>
        <p:txBody>
          <a:bodyPr wrap="none" anchor="ctr"/>
          <a:lstStyle/>
          <a:p>
            <a:endParaRPr lang="en-US"/>
          </a:p>
        </p:txBody>
      </p:sp>
      <p:grpSp>
        <p:nvGrpSpPr>
          <p:cNvPr id="49167" name="Group 453"/>
          <p:cNvGrpSpPr>
            <a:grpSpLocks/>
          </p:cNvGrpSpPr>
          <p:nvPr/>
        </p:nvGrpSpPr>
        <p:grpSpPr bwMode="auto">
          <a:xfrm>
            <a:off x="685800" y="2514600"/>
            <a:ext cx="1039813" cy="492125"/>
            <a:chOff x="432" y="1584"/>
            <a:chExt cx="654" cy="310"/>
          </a:xfrm>
        </p:grpSpPr>
        <p:sp>
          <p:nvSpPr>
            <p:cNvPr id="49230" name="Freeform 451"/>
            <p:cNvSpPr>
              <a:spLocks/>
            </p:cNvSpPr>
            <p:nvPr/>
          </p:nvSpPr>
          <p:spPr bwMode="auto">
            <a:xfrm>
              <a:off x="432" y="1584"/>
              <a:ext cx="654" cy="155"/>
            </a:xfrm>
            <a:custGeom>
              <a:avLst/>
              <a:gdLst>
                <a:gd name="T0" fmla="*/ 0 w 654"/>
                <a:gd name="T1" fmla="*/ 154 h 155"/>
                <a:gd name="T2" fmla="*/ 327 w 654"/>
                <a:gd name="T3" fmla="*/ 0 h 155"/>
                <a:gd name="T4" fmla="*/ 653 w 654"/>
                <a:gd name="T5" fmla="*/ 146 h 155"/>
                <a:gd name="T6" fmla="*/ 0 60000 65536"/>
                <a:gd name="T7" fmla="*/ 0 60000 65536"/>
                <a:gd name="T8" fmla="*/ 0 60000 65536"/>
                <a:gd name="T9" fmla="*/ 0 w 654"/>
                <a:gd name="T10" fmla="*/ 0 h 155"/>
                <a:gd name="T11" fmla="*/ 654 w 654"/>
                <a:gd name="T12" fmla="*/ 155 h 155"/>
              </a:gdLst>
              <a:ahLst/>
              <a:cxnLst>
                <a:cxn ang="T6">
                  <a:pos x="T0" y="T1"/>
                </a:cxn>
                <a:cxn ang="T7">
                  <a:pos x="T2" y="T3"/>
                </a:cxn>
                <a:cxn ang="T8">
                  <a:pos x="T4" y="T5"/>
                </a:cxn>
              </a:cxnLst>
              <a:rect l="T9" t="T10" r="T11" b="T12"/>
              <a:pathLst>
                <a:path w="654" h="155">
                  <a:moveTo>
                    <a:pt x="0" y="154"/>
                  </a:moveTo>
                  <a:lnTo>
                    <a:pt x="327" y="0"/>
                  </a:lnTo>
                  <a:lnTo>
                    <a:pt x="653" y="146"/>
                  </a:lnTo>
                </a:path>
              </a:pathLst>
            </a:custGeom>
            <a:noFill/>
            <a:ln w="25400" cap="rnd">
              <a:solidFill>
                <a:schemeClr val="accent2"/>
              </a:solidFill>
              <a:round/>
              <a:headEnd type="none" w="sm" len="sm"/>
              <a:tailEnd type="none" w="sm" len="sm"/>
            </a:ln>
          </p:spPr>
          <p:txBody>
            <a:bodyPr/>
            <a:lstStyle/>
            <a:p>
              <a:endParaRPr lang="en-US"/>
            </a:p>
          </p:txBody>
        </p:sp>
        <p:sp>
          <p:nvSpPr>
            <p:cNvPr id="49231" name="Freeform 452"/>
            <p:cNvSpPr>
              <a:spLocks/>
            </p:cNvSpPr>
            <p:nvPr/>
          </p:nvSpPr>
          <p:spPr bwMode="auto">
            <a:xfrm>
              <a:off x="568" y="1711"/>
              <a:ext cx="378" cy="183"/>
            </a:xfrm>
            <a:custGeom>
              <a:avLst/>
              <a:gdLst>
                <a:gd name="T0" fmla="*/ 0 w 378"/>
                <a:gd name="T1" fmla="*/ 5 h 183"/>
                <a:gd name="T2" fmla="*/ 0 w 378"/>
                <a:gd name="T3" fmla="*/ 182 h 183"/>
                <a:gd name="T4" fmla="*/ 377 w 378"/>
                <a:gd name="T5" fmla="*/ 182 h 183"/>
                <a:gd name="T6" fmla="*/ 377 w 378"/>
                <a:gd name="T7" fmla="*/ 0 h 183"/>
                <a:gd name="T8" fmla="*/ 0 60000 65536"/>
                <a:gd name="T9" fmla="*/ 0 60000 65536"/>
                <a:gd name="T10" fmla="*/ 0 60000 65536"/>
                <a:gd name="T11" fmla="*/ 0 60000 65536"/>
                <a:gd name="T12" fmla="*/ 0 w 378"/>
                <a:gd name="T13" fmla="*/ 0 h 183"/>
                <a:gd name="T14" fmla="*/ 378 w 378"/>
                <a:gd name="T15" fmla="*/ 183 h 183"/>
              </a:gdLst>
              <a:ahLst/>
              <a:cxnLst>
                <a:cxn ang="T8">
                  <a:pos x="T0" y="T1"/>
                </a:cxn>
                <a:cxn ang="T9">
                  <a:pos x="T2" y="T3"/>
                </a:cxn>
                <a:cxn ang="T10">
                  <a:pos x="T4" y="T5"/>
                </a:cxn>
                <a:cxn ang="T11">
                  <a:pos x="T6" y="T7"/>
                </a:cxn>
              </a:cxnLst>
              <a:rect l="T12" t="T13" r="T14" b="T15"/>
              <a:pathLst>
                <a:path w="378" h="183">
                  <a:moveTo>
                    <a:pt x="0" y="5"/>
                  </a:moveTo>
                  <a:lnTo>
                    <a:pt x="0" y="182"/>
                  </a:lnTo>
                  <a:lnTo>
                    <a:pt x="377" y="182"/>
                  </a:lnTo>
                  <a:lnTo>
                    <a:pt x="377" y="0"/>
                  </a:lnTo>
                </a:path>
              </a:pathLst>
            </a:custGeom>
            <a:noFill/>
            <a:ln w="25400" cap="rnd">
              <a:solidFill>
                <a:schemeClr val="accent2"/>
              </a:solidFill>
              <a:round/>
              <a:headEnd type="none" w="sm" len="sm"/>
              <a:tailEnd type="none" w="sm" len="sm"/>
            </a:ln>
          </p:spPr>
          <p:txBody>
            <a:bodyPr/>
            <a:lstStyle/>
            <a:p>
              <a:endParaRPr lang="en-US"/>
            </a:p>
          </p:txBody>
        </p:sp>
      </p:grpSp>
      <p:sp>
        <p:nvSpPr>
          <p:cNvPr id="49168" name="Rectangle 454"/>
          <p:cNvSpPr>
            <a:spLocks noChangeArrowheads="1"/>
          </p:cNvSpPr>
          <p:nvPr/>
        </p:nvSpPr>
        <p:spPr bwMode="auto">
          <a:xfrm>
            <a:off x="3581400" y="1524000"/>
            <a:ext cx="976313" cy="454025"/>
          </a:xfrm>
          <a:prstGeom prst="rect">
            <a:avLst/>
          </a:prstGeom>
          <a:noFill/>
          <a:ln w="9525">
            <a:noFill/>
            <a:miter lim="800000"/>
            <a:headEnd/>
            <a:tailEnd/>
          </a:ln>
        </p:spPr>
        <p:txBody>
          <a:bodyPr lIns="90488" tIns="44450" rIns="90488" bIns="44450">
            <a:spAutoFit/>
          </a:bodyPr>
          <a:lstStyle/>
          <a:p>
            <a:endParaRPr lang="en-US" sz="1200"/>
          </a:p>
          <a:p>
            <a:r>
              <a:rPr lang="en-US" sz="1200"/>
              <a:t>56kB</a:t>
            </a:r>
          </a:p>
        </p:txBody>
      </p:sp>
      <p:sp>
        <p:nvSpPr>
          <p:cNvPr id="49169" name="Line 455"/>
          <p:cNvSpPr>
            <a:spLocks noChangeShapeType="1"/>
          </p:cNvSpPr>
          <p:nvPr/>
        </p:nvSpPr>
        <p:spPr bwMode="auto">
          <a:xfrm flipV="1">
            <a:off x="3505200" y="2286000"/>
            <a:ext cx="1219200" cy="63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0" name="Line 456"/>
          <p:cNvSpPr>
            <a:spLocks noChangeShapeType="1"/>
          </p:cNvSpPr>
          <p:nvPr/>
        </p:nvSpPr>
        <p:spPr bwMode="auto">
          <a:xfrm flipV="1">
            <a:off x="3505200" y="1905000"/>
            <a:ext cx="1143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1" name="Rectangle 457"/>
          <p:cNvSpPr>
            <a:spLocks noChangeArrowheads="1"/>
          </p:cNvSpPr>
          <p:nvPr/>
        </p:nvSpPr>
        <p:spPr bwMode="auto">
          <a:xfrm>
            <a:off x="3741738" y="1981200"/>
            <a:ext cx="601662" cy="333375"/>
          </a:xfrm>
          <a:prstGeom prst="rect">
            <a:avLst/>
          </a:prstGeom>
          <a:noFill/>
          <a:ln w="9525">
            <a:noFill/>
            <a:miter lim="800000"/>
            <a:headEnd/>
            <a:tailEnd/>
          </a:ln>
        </p:spPr>
        <p:txBody>
          <a:bodyPr wrap="none" lIns="90488" tIns="44450" rIns="90488" bIns="44450">
            <a:spAutoFit/>
          </a:bodyPr>
          <a:lstStyle/>
          <a:p>
            <a:pPr algn="l"/>
            <a:r>
              <a:rPr lang="en-US" sz="1600"/>
              <a:t> </a:t>
            </a:r>
            <a:r>
              <a:rPr lang="en-US" sz="1200"/>
              <a:t>ISDN</a:t>
            </a:r>
          </a:p>
        </p:txBody>
      </p:sp>
      <p:sp>
        <p:nvSpPr>
          <p:cNvPr id="49172" name="Line 458"/>
          <p:cNvSpPr>
            <a:spLocks noChangeShapeType="1"/>
          </p:cNvSpPr>
          <p:nvPr/>
        </p:nvSpPr>
        <p:spPr bwMode="auto">
          <a:xfrm>
            <a:off x="3505200" y="26670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3" name="Rectangle 459"/>
          <p:cNvSpPr>
            <a:spLocks noChangeArrowheads="1"/>
          </p:cNvSpPr>
          <p:nvPr/>
        </p:nvSpPr>
        <p:spPr bwMode="auto">
          <a:xfrm>
            <a:off x="3810000" y="2438400"/>
            <a:ext cx="595313" cy="271463"/>
          </a:xfrm>
          <a:prstGeom prst="rect">
            <a:avLst/>
          </a:prstGeom>
          <a:noFill/>
          <a:ln w="9525">
            <a:noFill/>
            <a:miter lim="800000"/>
            <a:headEnd/>
            <a:tailEnd/>
          </a:ln>
        </p:spPr>
        <p:txBody>
          <a:bodyPr wrap="none" lIns="90488" tIns="44450" rIns="90488" bIns="44450">
            <a:spAutoFit/>
          </a:bodyPr>
          <a:lstStyle/>
          <a:p>
            <a:pPr algn="l"/>
            <a:r>
              <a:rPr lang="en-US" sz="1200"/>
              <a:t>ASDL</a:t>
            </a:r>
          </a:p>
        </p:txBody>
      </p:sp>
      <p:sp>
        <p:nvSpPr>
          <p:cNvPr id="49174" name="Line 460"/>
          <p:cNvSpPr>
            <a:spLocks noChangeShapeType="1"/>
          </p:cNvSpPr>
          <p:nvPr/>
        </p:nvSpPr>
        <p:spPr bwMode="auto">
          <a:xfrm flipV="1">
            <a:off x="2678113" y="2667000"/>
            <a:ext cx="827087" cy="619125"/>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175" name="Line 461"/>
          <p:cNvSpPr>
            <a:spLocks noChangeShapeType="1"/>
          </p:cNvSpPr>
          <p:nvPr/>
        </p:nvSpPr>
        <p:spPr bwMode="auto">
          <a:xfrm flipV="1">
            <a:off x="2674938" y="1905000"/>
            <a:ext cx="830262" cy="13398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6" name="Line 462"/>
          <p:cNvSpPr>
            <a:spLocks noChangeShapeType="1"/>
          </p:cNvSpPr>
          <p:nvPr/>
        </p:nvSpPr>
        <p:spPr bwMode="auto">
          <a:xfrm flipV="1">
            <a:off x="2674938" y="2286000"/>
            <a:ext cx="830262" cy="99536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7" name="Line 463"/>
          <p:cNvSpPr>
            <a:spLocks noChangeShapeType="1"/>
          </p:cNvSpPr>
          <p:nvPr/>
        </p:nvSpPr>
        <p:spPr bwMode="auto">
          <a:xfrm flipV="1">
            <a:off x="2601913" y="3048000"/>
            <a:ext cx="903287" cy="238125"/>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178" name="Line 465"/>
          <p:cNvSpPr>
            <a:spLocks noChangeShapeType="1"/>
          </p:cNvSpPr>
          <p:nvPr/>
        </p:nvSpPr>
        <p:spPr bwMode="auto">
          <a:xfrm>
            <a:off x="3581400" y="46482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79" name="Rectangle 466"/>
          <p:cNvSpPr>
            <a:spLocks noChangeArrowheads="1"/>
          </p:cNvSpPr>
          <p:nvPr/>
        </p:nvSpPr>
        <p:spPr bwMode="auto">
          <a:xfrm>
            <a:off x="3352800" y="4422775"/>
            <a:ext cx="1447800" cy="271463"/>
          </a:xfrm>
          <a:prstGeom prst="rect">
            <a:avLst/>
          </a:prstGeom>
          <a:noFill/>
          <a:ln w="9525">
            <a:noFill/>
            <a:miter lim="800000"/>
            <a:headEnd/>
            <a:tailEnd/>
          </a:ln>
        </p:spPr>
        <p:txBody>
          <a:bodyPr lIns="90488" tIns="44450" rIns="90488" bIns="44450">
            <a:spAutoFit/>
          </a:bodyPr>
          <a:lstStyle/>
          <a:p>
            <a:pPr>
              <a:spcBef>
                <a:spcPct val="50000"/>
              </a:spcBef>
            </a:pPr>
            <a:r>
              <a:rPr lang="en-US" sz="1200" dirty="0"/>
              <a:t>Leased Lines</a:t>
            </a:r>
          </a:p>
        </p:txBody>
      </p:sp>
      <p:sp>
        <p:nvSpPr>
          <p:cNvPr id="49180" name="Line 467"/>
          <p:cNvSpPr>
            <a:spLocks noChangeShapeType="1"/>
          </p:cNvSpPr>
          <p:nvPr/>
        </p:nvSpPr>
        <p:spPr bwMode="auto">
          <a:xfrm flipH="1" flipV="1">
            <a:off x="4724400" y="2286000"/>
            <a:ext cx="846138" cy="836613"/>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181" name="Line 468"/>
          <p:cNvSpPr>
            <a:spLocks noChangeShapeType="1"/>
          </p:cNvSpPr>
          <p:nvPr/>
        </p:nvSpPr>
        <p:spPr bwMode="auto">
          <a:xfrm flipH="1" flipV="1">
            <a:off x="4724400" y="3048000"/>
            <a:ext cx="839788" cy="7778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82" name="Line 469"/>
          <p:cNvSpPr>
            <a:spLocks noChangeShapeType="1"/>
          </p:cNvSpPr>
          <p:nvPr/>
        </p:nvSpPr>
        <p:spPr bwMode="auto">
          <a:xfrm flipH="1" flipV="1">
            <a:off x="4724400" y="2667000"/>
            <a:ext cx="842963" cy="45878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83" name="Line 471"/>
          <p:cNvSpPr>
            <a:spLocks noChangeShapeType="1"/>
          </p:cNvSpPr>
          <p:nvPr/>
        </p:nvSpPr>
        <p:spPr bwMode="auto">
          <a:xfrm flipV="1">
            <a:off x="5570538" y="2473325"/>
            <a:ext cx="1050925" cy="655638"/>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184" name="Line 472"/>
          <p:cNvSpPr>
            <a:spLocks noChangeShapeType="1"/>
          </p:cNvSpPr>
          <p:nvPr/>
        </p:nvSpPr>
        <p:spPr bwMode="auto">
          <a:xfrm flipV="1">
            <a:off x="5570538" y="1519238"/>
            <a:ext cx="1050925" cy="1609725"/>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49185" name="Line 473"/>
          <p:cNvSpPr>
            <a:spLocks noChangeShapeType="1"/>
          </p:cNvSpPr>
          <p:nvPr/>
        </p:nvSpPr>
        <p:spPr bwMode="auto">
          <a:xfrm flipV="1">
            <a:off x="5570538" y="1747838"/>
            <a:ext cx="1050925" cy="1381125"/>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49186" name="Line 474"/>
          <p:cNvSpPr>
            <a:spLocks noChangeShapeType="1"/>
          </p:cNvSpPr>
          <p:nvPr/>
        </p:nvSpPr>
        <p:spPr bwMode="auto">
          <a:xfrm flipV="1">
            <a:off x="5570538" y="2778125"/>
            <a:ext cx="1050925" cy="350838"/>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187" name="Rectangle 475"/>
          <p:cNvSpPr>
            <a:spLocks noChangeArrowheads="1"/>
          </p:cNvSpPr>
          <p:nvPr/>
        </p:nvSpPr>
        <p:spPr bwMode="auto">
          <a:xfrm>
            <a:off x="687388" y="1677988"/>
            <a:ext cx="679450" cy="346075"/>
          </a:xfrm>
          <a:prstGeom prst="rect">
            <a:avLst/>
          </a:prstGeom>
          <a:solidFill>
            <a:srgbClr val="CCECFF"/>
          </a:solidFill>
          <a:ln w="12700">
            <a:solidFill>
              <a:schemeClr val="tx1"/>
            </a:solidFill>
            <a:miter lim="800000"/>
            <a:headEnd/>
            <a:tailEnd/>
          </a:ln>
        </p:spPr>
        <p:txBody>
          <a:bodyPr wrap="none" lIns="90488" tIns="44450" rIns="90488" bIns="44450">
            <a:spAutoFit/>
          </a:bodyPr>
          <a:lstStyle/>
          <a:p>
            <a:pPr algn="l"/>
            <a:r>
              <a:rPr lang="en-US" sz="1600">
                <a:solidFill>
                  <a:schemeClr val="folHlink"/>
                </a:solidFill>
                <a:latin typeface="Times New Roman" pitchFamily="18" charset="0"/>
              </a:rPr>
              <a:t>Users</a:t>
            </a:r>
          </a:p>
        </p:txBody>
      </p:sp>
      <p:sp>
        <p:nvSpPr>
          <p:cNvPr id="49188" name="Rectangle 476"/>
          <p:cNvSpPr>
            <a:spLocks noChangeArrowheads="1"/>
          </p:cNvSpPr>
          <p:nvPr/>
        </p:nvSpPr>
        <p:spPr bwMode="auto">
          <a:xfrm>
            <a:off x="1747838" y="2397125"/>
            <a:ext cx="900112" cy="271463"/>
          </a:xfrm>
          <a:prstGeom prst="rect">
            <a:avLst/>
          </a:prstGeom>
          <a:noFill/>
          <a:ln w="9525">
            <a:noFill/>
            <a:miter lim="800000"/>
            <a:headEnd/>
            <a:tailEnd/>
          </a:ln>
        </p:spPr>
        <p:txBody>
          <a:bodyPr wrap="none" lIns="90488" tIns="44450" rIns="90488" bIns="44450">
            <a:spAutoFit/>
          </a:bodyPr>
          <a:lstStyle/>
          <a:p>
            <a:pPr algn="l"/>
            <a:r>
              <a:rPr lang="en-US" sz="1200" b="0">
                <a:latin typeface="Times New Roman" pitchFamily="18" charset="0"/>
              </a:rPr>
              <a:t>Households</a:t>
            </a:r>
          </a:p>
        </p:txBody>
      </p:sp>
      <p:sp>
        <p:nvSpPr>
          <p:cNvPr id="49189" name="Rectangle 477"/>
          <p:cNvSpPr>
            <a:spLocks noChangeArrowheads="1"/>
          </p:cNvSpPr>
          <p:nvPr/>
        </p:nvSpPr>
        <p:spPr bwMode="auto">
          <a:xfrm>
            <a:off x="1671638" y="3768725"/>
            <a:ext cx="849312" cy="271463"/>
          </a:xfrm>
          <a:prstGeom prst="rect">
            <a:avLst/>
          </a:prstGeom>
          <a:noFill/>
          <a:ln w="9525">
            <a:noFill/>
            <a:miter lim="800000"/>
            <a:headEnd/>
            <a:tailEnd/>
          </a:ln>
        </p:spPr>
        <p:txBody>
          <a:bodyPr wrap="none" lIns="90488" tIns="44450" rIns="90488" bIns="44450">
            <a:spAutoFit/>
          </a:bodyPr>
          <a:lstStyle/>
          <a:p>
            <a:pPr algn="l"/>
            <a:r>
              <a:rPr lang="en-US" sz="1200" b="0">
                <a:latin typeface="Times New Roman" pitchFamily="18" charset="0"/>
              </a:rPr>
              <a:t>Businesses</a:t>
            </a:r>
          </a:p>
        </p:txBody>
      </p:sp>
      <p:sp>
        <p:nvSpPr>
          <p:cNvPr id="49190" name="Rectangle 478"/>
          <p:cNvSpPr>
            <a:spLocks noChangeArrowheads="1"/>
          </p:cNvSpPr>
          <p:nvPr/>
        </p:nvSpPr>
        <p:spPr bwMode="auto">
          <a:xfrm>
            <a:off x="6624638" y="1366838"/>
            <a:ext cx="1973262" cy="4367212"/>
          </a:xfrm>
          <a:prstGeom prst="rect">
            <a:avLst/>
          </a:prstGeom>
          <a:noFill/>
          <a:ln w="9525">
            <a:noFill/>
            <a:miter lim="800000"/>
            <a:headEnd/>
            <a:tailEnd/>
          </a:ln>
        </p:spPr>
        <p:txBody>
          <a:bodyPr wrap="none" lIns="90488" tIns="44450" rIns="90488" bIns="44450">
            <a:spAutoFit/>
          </a:bodyPr>
          <a:lstStyle/>
          <a:p>
            <a:pPr algn="l"/>
            <a:r>
              <a:rPr lang="en-US" sz="1600">
                <a:latin typeface="Times New Roman" pitchFamily="18" charset="0"/>
              </a:rPr>
              <a:t>WWW</a:t>
            </a:r>
          </a:p>
          <a:p>
            <a:pPr algn="l"/>
            <a:r>
              <a:rPr lang="en-US" sz="1600">
                <a:latin typeface="Times New Roman" pitchFamily="18" charset="0"/>
              </a:rPr>
              <a:t>E-commerce</a:t>
            </a:r>
          </a:p>
          <a:p>
            <a:pPr algn="l"/>
            <a:r>
              <a:rPr lang="en-US" sz="1600">
                <a:latin typeface="Times New Roman" pitchFamily="18" charset="0"/>
              </a:rPr>
              <a:t>IP Telephony/Fax</a:t>
            </a:r>
          </a:p>
          <a:p>
            <a:pPr algn="l"/>
            <a:r>
              <a:rPr lang="en-US" sz="1600">
                <a:latin typeface="Times New Roman" pitchFamily="18" charset="0"/>
              </a:rPr>
              <a:t>Electronic Mail</a:t>
            </a:r>
          </a:p>
          <a:p>
            <a:pPr algn="l"/>
            <a:r>
              <a:rPr lang="en-US" sz="1600">
                <a:latin typeface="Times New Roman" pitchFamily="18" charset="0"/>
              </a:rPr>
              <a:t>Real Audio/Video</a:t>
            </a:r>
          </a:p>
          <a:p>
            <a:pPr algn="l"/>
            <a:r>
              <a:rPr lang="en-US" sz="1600">
                <a:latin typeface="Times New Roman" pitchFamily="18" charset="0"/>
              </a:rPr>
              <a:t>Distance Learning</a:t>
            </a:r>
          </a:p>
          <a:p>
            <a:pPr algn="l"/>
            <a:r>
              <a:rPr lang="en-US" sz="1600">
                <a:latin typeface="Times New Roman" pitchFamily="18" charset="0"/>
              </a:rPr>
              <a:t>Video on Demand</a:t>
            </a:r>
          </a:p>
          <a:p>
            <a:pPr algn="l"/>
            <a:r>
              <a:rPr lang="en-US" sz="1600">
                <a:latin typeface="Times New Roman" pitchFamily="18" charset="0"/>
              </a:rPr>
              <a:t>Remote Surveillance</a:t>
            </a:r>
          </a:p>
          <a:p>
            <a:pPr algn="l"/>
            <a:r>
              <a:rPr lang="en-US" sz="1600">
                <a:latin typeface="Times New Roman" pitchFamily="18" charset="0"/>
              </a:rPr>
              <a:t>Medical Imaging</a:t>
            </a:r>
          </a:p>
          <a:p>
            <a:pPr algn="l"/>
            <a:r>
              <a:rPr lang="en-US" sz="1600">
                <a:latin typeface="Times New Roman" pitchFamily="18" charset="0"/>
              </a:rPr>
              <a:t>VPN</a:t>
            </a:r>
          </a:p>
          <a:p>
            <a:pPr algn="l"/>
            <a:r>
              <a:rPr lang="en-US" sz="1600">
                <a:latin typeface="Times New Roman" pitchFamily="18" charset="0"/>
              </a:rPr>
              <a:t>Intranets</a:t>
            </a:r>
          </a:p>
          <a:p>
            <a:pPr algn="l"/>
            <a:r>
              <a:rPr lang="en-US" sz="1600">
                <a:latin typeface="Times New Roman" pitchFamily="18" charset="0"/>
              </a:rPr>
              <a:t>Extranets</a:t>
            </a:r>
          </a:p>
          <a:p>
            <a:pPr algn="l"/>
            <a:r>
              <a:rPr lang="en-US" sz="1600">
                <a:latin typeface="Times New Roman" pitchFamily="18" charset="0"/>
              </a:rPr>
              <a:t>Videoconferencing</a:t>
            </a:r>
          </a:p>
          <a:p>
            <a:pPr algn="l"/>
            <a:r>
              <a:rPr lang="en-US" sz="1600">
                <a:latin typeface="Times New Roman" pitchFamily="18" charset="0"/>
              </a:rPr>
              <a:t>Multicasting</a:t>
            </a:r>
          </a:p>
          <a:p>
            <a:pPr algn="l"/>
            <a:r>
              <a:rPr lang="en-US" sz="1600">
                <a:latin typeface="Times New Roman" pitchFamily="18" charset="0"/>
              </a:rPr>
              <a:t>Web Hosting</a:t>
            </a:r>
          </a:p>
          <a:p>
            <a:pPr algn="l"/>
            <a:r>
              <a:rPr lang="en-US" sz="1600">
                <a:latin typeface="Times New Roman" pitchFamily="18" charset="0"/>
              </a:rPr>
              <a:t>Ethernet PN</a:t>
            </a:r>
          </a:p>
          <a:p>
            <a:pPr algn="l">
              <a:lnSpc>
                <a:spcPct val="50000"/>
              </a:lnSpc>
            </a:pPr>
            <a:r>
              <a:rPr lang="en-US" sz="1600">
                <a:latin typeface="Times New Roman" pitchFamily="18" charset="0"/>
              </a:rPr>
              <a:t>.</a:t>
            </a:r>
          </a:p>
          <a:p>
            <a:pPr algn="l">
              <a:lnSpc>
                <a:spcPct val="50000"/>
              </a:lnSpc>
            </a:pPr>
            <a:r>
              <a:rPr lang="en-US" sz="1600">
                <a:latin typeface="Times New Roman" pitchFamily="18" charset="0"/>
              </a:rPr>
              <a:t>.</a:t>
            </a:r>
          </a:p>
          <a:p>
            <a:pPr algn="l">
              <a:lnSpc>
                <a:spcPct val="50000"/>
              </a:lnSpc>
            </a:pPr>
            <a:r>
              <a:rPr lang="en-US" sz="1600">
                <a:latin typeface="Times New Roman" pitchFamily="18" charset="0"/>
              </a:rPr>
              <a:t>.</a:t>
            </a:r>
          </a:p>
        </p:txBody>
      </p:sp>
      <p:sp>
        <p:nvSpPr>
          <p:cNvPr id="49191" name="Rectangle 479"/>
          <p:cNvSpPr>
            <a:spLocks noChangeArrowheads="1"/>
          </p:cNvSpPr>
          <p:nvPr/>
        </p:nvSpPr>
        <p:spPr bwMode="auto">
          <a:xfrm>
            <a:off x="3657600" y="1066800"/>
            <a:ext cx="771525" cy="346075"/>
          </a:xfrm>
          <a:prstGeom prst="rect">
            <a:avLst/>
          </a:prstGeom>
          <a:solidFill>
            <a:srgbClr val="CCECFF"/>
          </a:solidFill>
          <a:ln w="12700">
            <a:solidFill>
              <a:schemeClr val="tx1"/>
            </a:solidFill>
            <a:miter lim="800000"/>
            <a:headEnd/>
            <a:tailEnd/>
          </a:ln>
        </p:spPr>
        <p:txBody>
          <a:bodyPr wrap="none" lIns="90488" tIns="44450" rIns="90488" bIns="44450">
            <a:spAutoFit/>
          </a:bodyPr>
          <a:lstStyle/>
          <a:p>
            <a:pPr algn="l"/>
            <a:r>
              <a:rPr lang="en-US" sz="1600">
                <a:solidFill>
                  <a:schemeClr val="folHlink"/>
                </a:solidFill>
                <a:latin typeface="Times New Roman" pitchFamily="18" charset="0"/>
              </a:rPr>
              <a:t>Access</a:t>
            </a:r>
          </a:p>
        </p:txBody>
      </p:sp>
      <p:sp>
        <p:nvSpPr>
          <p:cNvPr id="49192" name="Rectangle 480"/>
          <p:cNvSpPr>
            <a:spLocks noChangeArrowheads="1"/>
          </p:cNvSpPr>
          <p:nvPr/>
        </p:nvSpPr>
        <p:spPr bwMode="auto">
          <a:xfrm>
            <a:off x="6554788" y="1068388"/>
            <a:ext cx="1289050" cy="346075"/>
          </a:xfrm>
          <a:prstGeom prst="rect">
            <a:avLst/>
          </a:prstGeom>
          <a:solidFill>
            <a:srgbClr val="CCECFF"/>
          </a:solidFill>
          <a:ln w="12700">
            <a:solidFill>
              <a:schemeClr val="tx1"/>
            </a:solidFill>
            <a:miter lim="800000"/>
            <a:headEnd/>
            <a:tailEnd/>
          </a:ln>
        </p:spPr>
        <p:txBody>
          <a:bodyPr wrap="none" lIns="90488" tIns="44450" rIns="90488" bIns="44450">
            <a:spAutoFit/>
          </a:bodyPr>
          <a:lstStyle/>
          <a:p>
            <a:pPr algn="l"/>
            <a:r>
              <a:rPr lang="en-US" sz="1600">
                <a:solidFill>
                  <a:schemeClr val="folHlink"/>
                </a:solidFill>
                <a:latin typeface="Times New Roman" pitchFamily="18" charset="0"/>
              </a:rPr>
              <a:t>Applications</a:t>
            </a:r>
          </a:p>
        </p:txBody>
      </p:sp>
      <p:sp>
        <p:nvSpPr>
          <p:cNvPr id="49193" name="Line 481"/>
          <p:cNvSpPr>
            <a:spLocks noChangeShapeType="1"/>
          </p:cNvSpPr>
          <p:nvPr/>
        </p:nvSpPr>
        <p:spPr bwMode="auto">
          <a:xfrm flipV="1">
            <a:off x="5570538" y="1976438"/>
            <a:ext cx="1050925" cy="1152525"/>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49194" name="Line 482"/>
          <p:cNvSpPr>
            <a:spLocks noChangeShapeType="1"/>
          </p:cNvSpPr>
          <p:nvPr/>
        </p:nvSpPr>
        <p:spPr bwMode="auto">
          <a:xfrm flipV="1">
            <a:off x="5570538" y="2244725"/>
            <a:ext cx="1050925" cy="884238"/>
          </a:xfrm>
          <a:prstGeom prst="line">
            <a:avLst/>
          </a:prstGeom>
          <a:noFill/>
          <a:ln w="12700">
            <a:solidFill>
              <a:schemeClr val="tx1"/>
            </a:solidFill>
            <a:round/>
            <a:headEnd type="none" w="sm" len="sm"/>
            <a:tailEnd type="stealth" w="med" len="med"/>
          </a:ln>
        </p:spPr>
        <p:txBody>
          <a:bodyPr wrap="none" anchor="ctr"/>
          <a:lstStyle/>
          <a:p>
            <a:endParaRPr lang="en-US"/>
          </a:p>
        </p:txBody>
      </p:sp>
      <p:sp>
        <p:nvSpPr>
          <p:cNvPr id="49195" name="Line 483"/>
          <p:cNvSpPr>
            <a:spLocks noChangeShapeType="1"/>
          </p:cNvSpPr>
          <p:nvPr/>
        </p:nvSpPr>
        <p:spPr bwMode="auto">
          <a:xfrm>
            <a:off x="4648200" y="1905000"/>
            <a:ext cx="908050" cy="12128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196" name="Line 484"/>
          <p:cNvSpPr>
            <a:spLocks noChangeShapeType="1"/>
          </p:cNvSpPr>
          <p:nvPr/>
        </p:nvSpPr>
        <p:spPr bwMode="auto">
          <a:xfrm flipV="1">
            <a:off x="5570538" y="3006725"/>
            <a:ext cx="1050925" cy="122238"/>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197" name="Line 485"/>
          <p:cNvSpPr>
            <a:spLocks noChangeShapeType="1"/>
          </p:cNvSpPr>
          <p:nvPr/>
        </p:nvSpPr>
        <p:spPr bwMode="auto">
          <a:xfrm>
            <a:off x="5573713" y="3133725"/>
            <a:ext cx="1049337" cy="100013"/>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198" name="Line 486"/>
          <p:cNvSpPr>
            <a:spLocks noChangeShapeType="1"/>
          </p:cNvSpPr>
          <p:nvPr/>
        </p:nvSpPr>
        <p:spPr bwMode="auto">
          <a:xfrm>
            <a:off x="5573713" y="3097213"/>
            <a:ext cx="1049337" cy="365125"/>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199" name="Line 487"/>
          <p:cNvSpPr>
            <a:spLocks noChangeShapeType="1"/>
          </p:cNvSpPr>
          <p:nvPr/>
        </p:nvSpPr>
        <p:spPr bwMode="auto">
          <a:xfrm>
            <a:off x="5573713" y="3097213"/>
            <a:ext cx="1049337" cy="669925"/>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0" name="Line 488"/>
          <p:cNvSpPr>
            <a:spLocks noChangeShapeType="1"/>
          </p:cNvSpPr>
          <p:nvPr/>
        </p:nvSpPr>
        <p:spPr bwMode="auto">
          <a:xfrm>
            <a:off x="5573713" y="3097213"/>
            <a:ext cx="1049337" cy="898525"/>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1" name="Line 489"/>
          <p:cNvSpPr>
            <a:spLocks noChangeShapeType="1"/>
          </p:cNvSpPr>
          <p:nvPr/>
        </p:nvSpPr>
        <p:spPr bwMode="auto">
          <a:xfrm>
            <a:off x="5649913" y="3173413"/>
            <a:ext cx="973137" cy="1050925"/>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2" name="Line 490"/>
          <p:cNvSpPr>
            <a:spLocks noChangeShapeType="1"/>
          </p:cNvSpPr>
          <p:nvPr/>
        </p:nvSpPr>
        <p:spPr bwMode="auto">
          <a:xfrm>
            <a:off x="5573713" y="3133725"/>
            <a:ext cx="1049337" cy="1319213"/>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3" name="Line 491"/>
          <p:cNvSpPr>
            <a:spLocks noChangeShapeType="1"/>
          </p:cNvSpPr>
          <p:nvPr/>
        </p:nvSpPr>
        <p:spPr bwMode="auto">
          <a:xfrm>
            <a:off x="5573713" y="3133725"/>
            <a:ext cx="1049337" cy="1547813"/>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4" name="Line 492"/>
          <p:cNvSpPr>
            <a:spLocks noChangeShapeType="1"/>
          </p:cNvSpPr>
          <p:nvPr/>
        </p:nvSpPr>
        <p:spPr bwMode="auto">
          <a:xfrm>
            <a:off x="5573713" y="3097213"/>
            <a:ext cx="1049337" cy="1812925"/>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5" name="Line 493"/>
          <p:cNvSpPr>
            <a:spLocks noChangeShapeType="1"/>
          </p:cNvSpPr>
          <p:nvPr/>
        </p:nvSpPr>
        <p:spPr bwMode="auto">
          <a:xfrm>
            <a:off x="5573713" y="3133725"/>
            <a:ext cx="1049337" cy="2081213"/>
          </a:xfrm>
          <a:prstGeom prst="line">
            <a:avLst/>
          </a:prstGeom>
          <a:noFill/>
          <a:ln w="12700">
            <a:solidFill>
              <a:srgbClr val="000000"/>
            </a:solidFill>
            <a:round/>
            <a:headEnd type="none" w="sm" len="sm"/>
            <a:tailEnd type="stealth" w="med" len="med"/>
          </a:ln>
        </p:spPr>
        <p:txBody>
          <a:bodyPr wrap="none" anchor="ctr"/>
          <a:lstStyle/>
          <a:p>
            <a:endParaRPr lang="en-US"/>
          </a:p>
        </p:txBody>
      </p:sp>
      <p:sp>
        <p:nvSpPr>
          <p:cNvPr id="49206" name="Line 494"/>
          <p:cNvSpPr>
            <a:spLocks noChangeShapeType="1"/>
          </p:cNvSpPr>
          <p:nvPr/>
        </p:nvSpPr>
        <p:spPr bwMode="auto">
          <a:xfrm>
            <a:off x="3505200" y="30480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07" name="Line 495"/>
          <p:cNvSpPr>
            <a:spLocks noChangeShapeType="1"/>
          </p:cNvSpPr>
          <p:nvPr/>
        </p:nvSpPr>
        <p:spPr bwMode="auto">
          <a:xfrm>
            <a:off x="3505200" y="33528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08" name="Line 496"/>
          <p:cNvSpPr>
            <a:spLocks noChangeShapeType="1"/>
          </p:cNvSpPr>
          <p:nvPr/>
        </p:nvSpPr>
        <p:spPr bwMode="auto">
          <a:xfrm>
            <a:off x="3581400" y="39624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09" name="Rectangle 497"/>
          <p:cNvSpPr>
            <a:spLocks noChangeArrowheads="1"/>
          </p:cNvSpPr>
          <p:nvPr/>
        </p:nvSpPr>
        <p:spPr bwMode="auto">
          <a:xfrm>
            <a:off x="3760787" y="2819400"/>
            <a:ext cx="658813" cy="271463"/>
          </a:xfrm>
          <a:prstGeom prst="rect">
            <a:avLst/>
          </a:prstGeom>
          <a:noFill/>
          <a:ln w="9525">
            <a:noFill/>
            <a:miter lim="800000"/>
            <a:headEnd/>
            <a:tailEnd/>
          </a:ln>
        </p:spPr>
        <p:txBody>
          <a:bodyPr wrap="none" lIns="90488" tIns="44450" rIns="90488" bIns="44450">
            <a:spAutoFit/>
          </a:bodyPr>
          <a:lstStyle/>
          <a:p>
            <a:pPr algn="l"/>
            <a:r>
              <a:rPr lang="en-US" sz="1200" dirty="0"/>
              <a:t>G. Lite</a:t>
            </a:r>
          </a:p>
        </p:txBody>
      </p:sp>
      <p:sp>
        <p:nvSpPr>
          <p:cNvPr id="49210" name="Rectangle 498"/>
          <p:cNvSpPr>
            <a:spLocks noChangeArrowheads="1"/>
          </p:cNvSpPr>
          <p:nvPr/>
        </p:nvSpPr>
        <p:spPr bwMode="auto">
          <a:xfrm>
            <a:off x="3810000" y="3124200"/>
            <a:ext cx="528638" cy="271463"/>
          </a:xfrm>
          <a:prstGeom prst="rect">
            <a:avLst/>
          </a:prstGeom>
          <a:noFill/>
          <a:ln w="9525">
            <a:noFill/>
            <a:miter lim="800000"/>
            <a:headEnd/>
            <a:tailEnd/>
          </a:ln>
        </p:spPr>
        <p:txBody>
          <a:bodyPr wrap="none" lIns="90488" tIns="44450" rIns="90488" bIns="44450">
            <a:spAutoFit/>
          </a:bodyPr>
          <a:lstStyle/>
          <a:p>
            <a:pPr algn="l"/>
            <a:r>
              <a:rPr lang="en-US" sz="1200" dirty="0"/>
              <a:t>IDSL</a:t>
            </a:r>
          </a:p>
        </p:txBody>
      </p:sp>
      <p:sp>
        <p:nvSpPr>
          <p:cNvPr id="49211" name="Rectangle 499"/>
          <p:cNvSpPr>
            <a:spLocks noChangeArrowheads="1"/>
          </p:cNvSpPr>
          <p:nvPr/>
        </p:nvSpPr>
        <p:spPr bwMode="auto">
          <a:xfrm>
            <a:off x="3733800" y="3733800"/>
            <a:ext cx="588963" cy="271463"/>
          </a:xfrm>
          <a:prstGeom prst="rect">
            <a:avLst/>
          </a:prstGeom>
          <a:noFill/>
          <a:ln w="9525">
            <a:noFill/>
            <a:miter lim="800000"/>
            <a:headEnd/>
            <a:tailEnd/>
          </a:ln>
        </p:spPr>
        <p:txBody>
          <a:bodyPr wrap="none" lIns="90488" tIns="44450" rIns="90488" bIns="44450">
            <a:spAutoFit/>
          </a:bodyPr>
          <a:lstStyle/>
          <a:p>
            <a:pPr algn="l"/>
            <a:r>
              <a:rPr lang="en-US" sz="1200" dirty="0"/>
              <a:t>VDSL</a:t>
            </a:r>
          </a:p>
        </p:txBody>
      </p:sp>
      <p:sp>
        <p:nvSpPr>
          <p:cNvPr id="49212" name="Line 500"/>
          <p:cNvSpPr>
            <a:spLocks noChangeShapeType="1"/>
          </p:cNvSpPr>
          <p:nvPr/>
        </p:nvSpPr>
        <p:spPr bwMode="auto">
          <a:xfrm>
            <a:off x="2590800" y="3276600"/>
            <a:ext cx="914400" cy="762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3" name="Line 501"/>
          <p:cNvSpPr>
            <a:spLocks noChangeShapeType="1"/>
          </p:cNvSpPr>
          <p:nvPr/>
        </p:nvSpPr>
        <p:spPr bwMode="auto">
          <a:xfrm>
            <a:off x="2590800" y="3276600"/>
            <a:ext cx="990600" cy="6858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4" name="Line 502"/>
          <p:cNvSpPr>
            <a:spLocks noChangeShapeType="1"/>
          </p:cNvSpPr>
          <p:nvPr/>
        </p:nvSpPr>
        <p:spPr bwMode="auto">
          <a:xfrm>
            <a:off x="2590800" y="3276600"/>
            <a:ext cx="990600" cy="13716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5" name="Line 503"/>
          <p:cNvSpPr>
            <a:spLocks noChangeShapeType="1"/>
          </p:cNvSpPr>
          <p:nvPr/>
        </p:nvSpPr>
        <p:spPr bwMode="auto">
          <a:xfrm flipH="1">
            <a:off x="4724400" y="3124200"/>
            <a:ext cx="838200" cy="2286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6" name="Line 504"/>
          <p:cNvSpPr>
            <a:spLocks noChangeShapeType="1"/>
          </p:cNvSpPr>
          <p:nvPr/>
        </p:nvSpPr>
        <p:spPr bwMode="auto">
          <a:xfrm flipH="1">
            <a:off x="4800600" y="3124200"/>
            <a:ext cx="762000" cy="8382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7" name="Line 505"/>
          <p:cNvSpPr>
            <a:spLocks noChangeShapeType="1"/>
          </p:cNvSpPr>
          <p:nvPr/>
        </p:nvSpPr>
        <p:spPr bwMode="auto">
          <a:xfrm flipH="1">
            <a:off x="4800600" y="3124200"/>
            <a:ext cx="762000" cy="15240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18" name="Line 506"/>
          <p:cNvSpPr>
            <a:spLocks noChangeShapeType="1"/>
          </p:cNvSpPr>
          <p:nvPr/>
        </p:nvSpPr>
        <p:spPr bwMode="auto">
          <a:xfrm>
            <a:off x="3581400" y="36576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19" name="Line 507"/>
          <p:cNvSpPr>
            <a:spLocks noChangeShapeType="1"/>
          </p:cNvSpPr>
          <p:nvPr/>
        </p:nvSpPr>
        <p:spPr bwMode="auto">
          <a:xfrm flipH="1">
            <a:off x="4800600" y="3124200"/>
            <a:ext cx="762000" cy="5334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20" name="Rectangle 508"/>
          <p:cNvSpPr>
            <a:spLocks noChangeArrowheads="1"/>
          </p:cNvSpPr>
          <p:nvPr/>
        </p:nvSpPr>
        <p:spPr bwMode="auto">
          <a:xfrm>
            <a:off x="3733800" y="3429000"/>
            <a:ext cx="595313" cy="271463"/>
          </a:xfrm>
          <a:prstGeom prst="rect">
            <a:avLst/>
          </a:prstGeom>
          <a:noFill/>
          <a:ln w="9525">
            <a:noFill/>
            <a:miter lim="800000"/>
            <a:headEnd/>
            <a:tailEnd/>
          </a:ln>
        </p:spPr>
        <p:txBody>
          <a:bodyPr wrap="none" lIns="90488" tIns="44450" rIns="90488" bIns="44450">
            <a:spAutoFit/>
          </a:bodyPr>
          <a:lstStyle/>
          <a:p>
            <a:pPr algn="l"/>
            <a:r>
              <a:rPr lang="en-US" sz="1200" dirty="0"/>
              <a:t>HDSL</a:t>
            </a:r>
          </a:p>
        </p:txBody>
      </p:sp>
      <p:sp>
        <p:nvSpPr>
          <p:cNvPr id="49221" name="Line 509"/>
          <p:cNvSpPr>
            <a:spLocks noChangeShapeType="1"/>
          </p:cNvSpPr>
          <p:nvPr/>
        </p:nvSpPr>
        <p:spPr bwMode="auto">
          <a:xfrm>
            <a:off x="2590800" y="3276600"/>
            <a:ext cx="990600" cy="3810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22" name="Line 510"/>
          <p:cNvSpPr>
            <a:spLocks noChangeShapeType="1"/>
          </p:cNvSpPr>
          <p:nvPr/>
        </p:nvSpPr>
        <p:spPr bwMode="auto">
          <a:xfrm>
            <a:off x="3657600" y="5181600"/>
            <a:ext cx="1143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23" name="Line 511"/>
          <p:cNvSpPr>
            <a:spLocks noChangeShapeType="1"/>
          </p:cNvSpPr>
          <p:nvPr/>
        </p:nvSpPr>
        <p:spPr bwMode="auto">
          <a:xfrm flipH="1">
            <a:off x="4800600" y="3124200"/>
            <a:ext cx="762000" cy="20574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24" name="Line 512"/>
          <p:cNvSpPr>
            <a:spLocks noChangeShapeType="1"/>
          </p:cNvSpPr>
          <p:nvPr/>
        </p:nvSpPr>
        <p:spPr bwMode="auto">
          <a:xfrm>
            <a:off x="2590800" y="3276600"/>
            <a:ext cx="1066800" cy="19050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25" name="Rectangle 513"/>
          <p:cNvSpPr>
            <a:spLocks noChangeArrowheads="1"/>
          </p:cNvSpPr>
          <p:nvPr/>
        </p:nvSpPr>
        <p:spPr bwMode="auto">
          <a:xfrm>
            <a:off x="3352800" y="4803775"/>
            <a:ext cx="1447800" cy="459100"/>
          </a:xfrm>
          <a:prstGeom prst="rect">
            <a:avLst/>
          </a:prstGeom>
          <a:noFill/>
          <a:ln w="9525">
            <a:noFill/>
            <a:miter lim="800000"/>
            <a:headEnd/>
            <a:tailEnd/>
          </a:ln>
        </p:spPr>
        <p:txBody>
          <a:bodyPr lIns="90488" tIns="44450" rIns="90488" bIns="44450">
            <a:spAutoFit/>
          </a:bodyPr>
          <a:lstStyle/>
          <a:p>
            <a:pPr>
              <a:spcBef>
                <a:spcPct val="50000"/>
              </a:spcBef>
            </a:pPr>
            <a:r>
              <a:rPr lang="en-US" sz="1200" dirty="0" smtClean="0"/>
              <a:t>3G/4G/5G </a:t>
            </a:r>
            <a:r>
              <a:rPr lang="en-US" sz="1200" dirty="0"/>
              <a:t>Wireless Lines</a:t>
            </a:r>
          </a:p>
        </p:txBody>
      </p:sp>
      <p:sp>
        <p:nvSpPr>
          <p:cNvPr id="49226" name="Line 514"/>
          <p:cNvSpPr>
            <a:spLocks noChangeShapeType="1"/>
          </p:cNvSpPr>
          <p:nvPr/>
        </p:nvSpPr>
        <p:spPr bwMode="auto">
          <a:xfrm>
            <a:off x="3581400" y="4343400"/>
            <a:ext cx="121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9227" name="Rectangle 515"/>
          <p:cNvSpPr>
            <a:spLocks noChangeArrowheads="1"/>
          </p:cNvSpPr>
          <p:nvPr/>
        </p:nvSpPr>
        <p:spPr bwMode="auto">
          <a:xfrm>
            <a:off x="3657600" y="4114800"/>
            <a:ext cx="1828800" cy="274434"/>
          </a:xfrm>
          <a:prstGeom prst="rect">
            <a:avLst/>
          </a:prstGeom>
          <a:noFill/>
          <a:ln w="9525">
            <a:noFill/>
            <a:miter lim="800000"/>
            <a:headEnd/>
            <a:tailEnd/>
          </a:ln>
        </p:spPr>
        <p:txBody>
          <a:bodyPr lIns="90488" tIns="44450" rIns="90488" bIns="44450">
            <a:spAutoFit/>
          </a:bodyPr>
          <a:lstStyle/>
          <a:p>
            <a:pPr algn="l">
              <a:spcBef>
                <a:spcPct val="50000"/>
              </a:spcBef>
            </a:pPr>
            <a:r>
              <a:rPr lang="en-US" sz="1200" dirty="0"/>
              <a:t>DOCSIS </a:t>
            </a:r>
          </a:p>
        </p:txBody>
      </p:sp>
      <p:sp>
        <p:nvSpPr>
          <p:cNvPr id="49228" name="Line 516"/>
          <p:cNvSpPr>
            <a:spLocks noChangeShapeType="1"/>
          </p:cNvSpPr>
          <p:nvPr/>
        </p:nvSpPr>
        <p:spPr bwMode="auto">
          <a:xfrm flipH="1">
            <a:off x="4800600" y="3124200"/>
            <a:ext cx="762000" cy="121920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9229" name="Line 517"/>
          <p:cNvSpPr>
            <a:spLocks noChangeShapeType="1"/>
          </p:cNvSpPr>
          <p:nvPr/>
        </p:nvSpPr>
        <p:spPr bwMode="auto">
          <a:xfrm>
            <a:off x="2590800" y="3276600"/>
            <a:ext cx="990600" cy="1066800"/>
          </a:xfrm>
          <a:prstGeom prst="line">
            <a:avLst/>
          </a:prstGeom>
          <a:noFill/>
          <a:ln w="12700">
            <a:solidFill>
              <a:srgbClr val="000000"/>
            </a:solidFill>
            <a:round/>
            <a:headEnd type="none" w="sm" len="sm"/>
            <a:tailEnd type="none" w="sm" len="sm"/>
          </a:ln>
        </p:spPr>
        <p:txBody>
          <a:bodyPr wrap="none" anchor="ctr"/>
          <a:lstStyle/>
          <a:p>
            <a:endParaRPr lang="en-US"/>
          </a:p>
        </p:txBody>
      </p:sp>
      <p:pic>
        <p:nvPicPr>
          <p:cNvPr id="2" name="dial-up-modem-02 - Fin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1638" y="55626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a:xfrm>
            <a:off x="347662" y="302305"/>
            <a:ext cx="8796338" cy="476478"/>
          </a:xfrm>
          <a:noFill/>
        </p:spPr>
        <p:txBody>
          <a:bodyPr lIns="92075" tIns="46038" rIns="92075" bIns="46038" anchor="ctr"/>
          <a:lstStyle/>
          <a:p>
            <a:r>
              <a:rPr lang="en-US" sz="2800" dirty="0" smtClean="0">
                <a:solidFill>
                  <a:schemeClr val="tx1"/>
                </a:solidFill>
              </a:rPr>
              <a:t>Future of the Internet (IPv6)</a:t>
            </a:r>
          </a:p>
        </p:txBody>
      </p:sp>
      <p:sp>
        <p:nvSpPr>
          <p:cNvPr id="50179" name="Rectangle 5"/>
          <p:cNvSpPr>
            <a:spLocks noGrp="1" noChangeArrowheads="1"/>
          </p:cNvSpPr>
          <p:nvPr>
            <p:ph type="body" sz="half" idx="1"/>
          </p:nvPr>
        </p:nvSpPr>
        <p:spPr>
          <a:xfrm>
            <a:off x="349250" y="990600"/>
            <a:ext cx="8489950" cy="5334000"/>
          </a:xfrm>
          <a:noFill/>
        </p:spPr>
        <p:txBody>
          <a:bodyPr/>
          <a:lstStyle/>
          <a:p>
            <a:pPr marL="0" indent="0">
              <a:buNone/>
            </a:pPr>
            <a:r>
              <a:rPr lang="en-US" sz="1800" dirty="0" smtClean="0"/>
              <a:t>IPv6: 128 bit addresses, flow labels, security, more ‘plug and play’</a:t>
            </a:r>
          </a:p>
          <a:p>
            <a:pPr marL="0" indent="0">
              <a:buNone/>
            </a:pPr>
            <a:r>
              <a:rPr lang="en-US" sz="1800" dirty="0" smtClean="0"/>
              <a:t>Estimated that one will be able to assign 1,000 addresses to every square meter of space in the world with IPv6 addressing or</a:t>
            </a:r>
          </a:p>
          <a:p>
            <a:pPr marL="0" indent="0">
              <a:buNone/>
            </a:pPr>
            <a:r>
              <a:rPr lang="en-US" sz="1800" dirty="0" smtClean="0"/>
              <a:t>IPv6 extends IPv4’s theoretical limit of 4.3 billion addresses to 340 trillion, trillion, trillion </a:t>
            </a:r>
          </a:p>
          <a:p>
            <a:pPr marL="0" indent="0">
              <a:buNone/>
            </a:pPr>
            <a:r>
              <a:rPr lang="en-US" sz="1800" dirty="0"/>
              <a:t>Some benefits of IPv6:</a:t>
            </a:r>
          </a:p>
          <a:p>
            <a:r>
              <a:rPr lang="en-US" sz="1800" b="0" dirty="0"/>
              <a:t>More Efficient Routing</a:t>
            </a:r>
          </a:p>
          <a:p>
            <a:r>
              <a:rPr lang="en-US" sz="1800" b="0" dirty="0"/>
              <a:t>More Efficient Packet Processing</a:t>
            </a:r>
          </a:p>
          <a:p>
            <a:r>
              <a:rPr lang="en-US" sz="1800" b="0" dirty="0"/>
              <a:t>Directed Data Flows</a:t>
            </a:r>
          </a:p>
          <a:p>
            <a:r>
              <a:rPr lang="en-US" sz="1800" b="0" dirty="0"/>
              <a:t>Simplified Network Configuration</a:t>
            </a:r>
          </a:p>
          <a:p>
            <a:r>
              <a:rPr lang="en-US" sz="1800" b="0" dirty="0"/>
              <a:t>Support of New Services</a:t>
            </a:r>
          </a:p>
          <a:p>
            <a:r>
              <a:rPr lang="en-US" sz="1800" b="0" dirty="0"/>
              <a:t>Security</a:t>
            </a:r>
          </a:p>
        </p:txBody>
      </p:sp>
      <p:pic>
        <p:nvPicPr>
          <p:cNvPr id="50180" name="Picture 8" descr="story"/>
          <p:cNvPicPr>
            <a:picLocks noGrp="1" noChangeAspect="1" noChangeArrowheads="1"/>
          </p:cNvPicPr>
          <p:nvPr>
            <p:ph sz="half" idx="2"/>
          </p:nvPr>
        </p:nvPicPr>
        <p:blipFill>
          <a:blip r:embed="rId3" cstate="print"/>
          <a:srcRect/>
          <a:stretch>
            <a:fillRect/>
          </a:stretch>
        </p:blipFill>
        <p:spPr bwMode="auto">
          <a:xfrm>
            <a:off x="4648200" y="3071813"/>
            <a:ext cx="3162300" cy="2414587"/>
          </a:xfr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01650" y="152400"/>
            <a:ext cx="5441950" cy="476478"/>
          </a:xfrm>
          <a:noFill/>
        </p:spPr>
        <p:txBody>
          <a:bodyPr lIns="92075" tIns="46038" rIns="92075" bIns="46038" anchor="ctr"/>
          <a:lstStyle/>
          <a:p>
            <a:r>
              <a:rPr lang="en-US" sz="2800" dirty="0" smtClean="0">
                <a:solidFill>
                  <a:schemeClr val="tx1"/>
                </a:solidFill>
              </a:rPr>
              <a:t>Internet2</a:t>
            </a:r>
          </a:p>
        </p:txBody>
      </p:sp>
      <p:sp>
        <p:nvSpPr>
          <p:cNvPr id="4" name="Rectangle 3"/>
          <p:cNvSpPr/>
          <p:nvPr/>
        </p:nvSpPr>
        <p:spPr>
          <a:xfrm>
            <a:off x="76200" y="6229290"/>
            <a:ext cx="8839200" cy="400110"/>
          </a:xfrm>
          <a:prstGeom prst="rect">
            <a:avLst/>
          </a:prstGeom>
        </p:spPr>
        <p:txBody>
          <a:bodyPr wrap="square">
            <a:spAutoFit/>
          </a:bodyPr>
          <a:lstStyle/>
          <a:p>
            <a:r>
              <a:rPr lang="en-US" sz="2000" dirty="0" smtClean="0"/>
              <a:t>8.8 Terabits of capacity - new 100 Gigabit Ethernet Technology </a:t>
            </a:r>
            <a:endParaRPr lang="en-US" sz="2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153400" cy="566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47662" y="313776"/>
            <a:ext cx="8796338" cy="750399"/>
          </a:xfrm>
          <a:noFill/>
        </p:spPr>
        <p:txBody>
          <a:bodyPr lIns="92075" tIns="46038" rIns="92075" bIns="46038" anchor="ctr"/>
          <a:lstStyle/>
          <a:p>
            <a:r>
              <a:rPr lang="en-US" sz="2800" dirty="0" smtClean="0">
                <a:solidFill>
                  <a:schemeClr val="tx1"/>
                </a:solidFill>
              </a:rPr>
              <a:t>Download of “The Matrix” DVD</a:t>
            </a:r>
            <a:r>
              <a:rPr lang="en-US" sz="2400" dirty="0" smtClean="0">
                <a:solidFill>
                  <a:schemeClr val="tx1"/>
                </a:solidFill>
              </a:rPr>
              <a:t/>
            </a:r>
            <a:br>
              <a:rPr lang="en-US" sz="2400" dirty="0" smtClean="0">
                <a:solidFill>
                  <a:schemeClr val="tx1"/>
                </a:solidFill>
              </a:rPr>
            </a:br>
            <a:r>
              <a:rPr lang="en-US" sz="2000" dirty="0" smtClean="0">
                <a:solidFill>
                  <a:srgbClr val="FF0000"/>
                </a:solidFill>
              </a:rPr>
              <a:t>(Comparison of the Internet2 Land Speed Record)</a:t>
            </a:r>
          </a:p>
        </p:txBody>
      </p:sp>
      <p:pic>
        <p:nvPicPr>
          <p:cNvPr id="51203" name="Picture 7" descr="netgraf"/>
          <p:cNvPicPr>
            <a:picLocks noGrp="1" noChangeAspect="1" noChangeArrowheads="1"/>
          </p:cNvPicPr>
          <p:nvPr>
            <p:ph idx="1"/>
          </p:nvPr>
        </p:nvPicPr>
        <p:blipFill>
          <a:blip r:embed="rId3" cstate="print"/>
          <a:srcRect/>
          <a:stretch>
            <a:fillRect/>
          </a:stretch>
        </p:blipFill>
        <p:spPr bwMode="auto">
          <a:xfrm>
            <a:off x="468313" y="1447800"/>
            <a:ext cx="8370887" cy="3124200"/>
          </a:xfrm>
          <a:noFill/>
        </p:spPr>
      </p:pic>
      <p:sp>
        <p:nvSpPr>
          <p:cNvPr id="51204" name="Rectangle 9"/>
          <p:cNvSpPr>
            <a:spLocks noChangeArrowheads="1"/>
          </p:cNvSpPr>
          <p:nvPr/>
        </p:nvSpPr>
        <p:spPr bwMode="auto">
          <a:xfrm>
            <a:off x="381000" y="4876800"/>
            <a:ext cx="8763000" cy="1446550"/>
          </a:xfrm>
          <a:prstGeom prst="rect">
            <a:avLst/>
          </a:prstGeom>
          <a:noFill/>
          <a:ln w="9525">
            <a:noFill/>
            <a:miter lim="800000"/>
            <a:headEnd type="none" w="sm" len="sm"/>
            <a:tailEnd type="none" w="sm" len="sm"/>
          </a:ln>
        </p:spPr>
        <p:txBody>
          <a:bodyPr>
            <a:spAutoFit/>
          </a:bodyPr>
          <a:lstStyle/>
          <a:p>
            <a:pPr algn="l">
              <a:buFontTx/>
              <a:buChar char="•"/>
            </a:pPr>
            <a:r>
              <a:rPr lang="en-US" sz="2200" b="0" dirty="0"/>
              <a:t>Backbones </a:t>
            </a:r>
            <a:r>
              <a:rPr lang="en-US" sz="2200" b="0" dirty="0" smtClean="0"/>
              <a:t>10 </a:t>
            </a:r>
            <a:r>
              <a:rPr lang="en-US" sz="2200" b="0" dirty="0" err="1" smtClean="0"/>
              <a:t>Gbps</a:t>
            </a:r>
            <a:r>
              <a:rPr lang="en-US" sz="2200" b="0" dirty="0"/>
              <a:t> </a:t>
            </a:r>
            <a:r>
              <a:rPr lang="en-US" sz="2200" b="0" dirty="0" smtClean="0"/>
              <a:t>to 100 </a:t>
            </a:r>
            <a:r>
              <a:rPr lang="en-US" sz="2200" b="0" dirty="0" err="1" smtClean="0"/>
              <a:t>Gbps</a:t>
            </a:r>
            <a:r>
              <a:rPr lang="en-US" sz="2200" b="0" dirty="0" smtClean="0"/>
              <a:t> capacity </a:t>
            </a:r>
            <a:r>
              <a:rPr lang="en-US" sz="2200" b="0" dirty="0"/>
              <a:t>today</a:t>
            </a:r>
          </a:p>
          <a:p>
            <a:pPr algn="l">
              <a:buFontTx/>
              <a:buChar char="•"/>
            </a:pPr>
            <a:r>
              <a:rPr lang="en-US" sz="2200" b="0" dirty="0" err="1"/>
              <a:t>GigaPoPs</a:t>
            </a:r>
            <a:r>
              <a:rPr lang="en-US" sz="2200" b="0" dirty="0"/>
              <a:t> provide regional high-performance aggregation points</a:t>
            </a:r>
          </a:p>
          <a:p>
            <a:pPr algn="l">
              <a:buFontTx/>
              <a:buChar char="•"/>
            </a:pPr>
            <a:r>
              <a:rPr lang="en-US" sz="2200" b="0" dirty="0"/>
              <a:t>Local campus networks provide </a:t>
            </a:r>
            <a:r>
              <a:rPr lang="en-US" sz="2200" b="0" dirty="0" smtClean="0"/>
              <a:t>100/1000 </a:t>
            </a:r>
            <a:r>
              <a:rPr lang="en-US" sz="2200" b="0" dirty="0"/>
              <a:t>Mbps to the </a:t>
            </a:r>
            <a:r>
              <a:rPr lang="en-US" sz="2200" b="0" dirty="0" smtClean="0"/>
              <a:t>desktop</a:t>
            </a:r>
          </a:p>
          <a:p>
            <a:pPr algn="l">
              <a:buFontTx/>
              <a:buChar char="•"/>
            </a:pPr>
            <a:r>
              <a:rPr lang="en-US" sz="2200" dirty="0" smtClean="0"/>
              <a:t>Current 2006 record stands at 4 seconds</a:t>
            </a:r>
            <a:endParaRPr lang="en-US" sz="22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302305"/>
            <a:ext cx="5441950" cy="476478"/>
          </a:xfrm>
          <a:noFill/>
        </p:spPr>
        <p:txBody>
          <a:bodyPr lIns="92075" tIns="46038" rIns="92075" bIns="46038" anchor="ctr"/>
          <a:lstStyle/>
          <a:p>
            <a:r>
              <a:rPr lang="en-US" sz="2800" dirty="0" smtClean="0">
                <a:solidFill>
                  <a:schemeClr val="tx1"/>
                </a:solidFill>
              </a:rPr>
              <a:t>Internet Development Spiral</a:t>
            </a:r>
          </a:p>
        </p:txBody>
      </p:sp>
      <p:sp>
        <p:nvSpPr>
          <p:cNvPr id="52227" name="Line 7"/>
          <p:cNvSpPr>
            <a:spLocks noChangeAspect="1" noChangeShapeType="1"/>
          </p:cNvSpPr>
          <p:nvPr/>
        </p:nvSpPr>
        <p:spPr bwMode="auto">
          <a:xfrm>
            <a:off x="4778375" y="1400175"/>
            <a:ext cx="1588" cy="4619625"/>
          </a:xfrm>
          <a:prstGeom prst="line">
            <a:avLst/>
          </a:prstGeom>
          <a:noFill/>
          <a:ln w="26988">
            <a:solidFill>
              <a:srgbClr val="4463A4"/>
            </a:solidFill>
            <a:round/>
            <a:headEnd/>
            <a:tailEnd/>
          </a:ln>
        </p:spPr>
        <p:txBody>
          <a:bodyPr/>
          <a:lstStyle/>
          <a:p>
            <a:endParaRPr lang="en-US"/>
          </a:p>
        </p:txBody>
      </p:sp>
      <p:sp>
        <p:nvSpPr>
          <p:cNvPr id="52228" name="Line 8"/>
          <p:cNvSpPr>
            <a:spLocks noChangeAspect="1" noChangeShapeType="1"/>
          </p:cNvSpPr>
          <p:nvPr/>
        </p:nvSpPr>
        <p:spPr bwMode="auto">
          <a:xfrm>
            <a:off x="1790700" y="3722688"/>
            <a:ext cx="6134100" cy="0"/>
          </a:xfrm>
          <a:prstGeom prst="line">
            <a:avLst/>
          </a:prstGeom>
          <a:noFill/>
          <a:ln w="27051">
            <a:solidFill>
              <a:srgbClr val="000080"/>
            </a:solidFill>
            <a:round/>
            <a:headEnd/>
            <a:tailEnd/>
          </a:ln>
        </p:spPr>
        <p:txBody>
          <a:bodyPr/>
          <a:lstStyle/>
          <a:p>
            <a:endParaRPr lang="en-US"/>
          </a:p>
        </p:txBody>
      </p:sp>
      <p:sp>
        <p:nvSpPr>
          <p:cNvPr id="52229" name="Freeform 9"/>
          <p:cNvSpPr>
            <a:spLocks noChangeAspect="1"/>
          </p:cNvSpPr>
          <p:nvPr/>
        </p:nvSpPr>
        <p:spPr bwMode="auto">
          <a:xfrm>
            <a:off x="2662238" y="1693863"/>
            <a:ext cx="2036762" cy="1936750"/>
          </a:xfrm>
          <a:custGeom>
            <a:avLst/>
            <a:gdLst>
              <a:gd name="T0" fmla="*/ 0 w 1537"/>
              <a:gd name="T1" fmla="*/ 1914214 h 1461"/>
              <a:gd name="T2" fmla="*/ 0 w 1537"/>
              <a:gd name="T3" fmla="*/ 1846607 h 1461"/>
              <a:gd name="T4" fmla="*/ 0 w 1537"/>
              <a:gd name="T5" fmla="*/ 1789605 h 1461"/>
              <a:gd name="T6" fmla="*/ 10601 w 1537"/>
              <a:gd name="T7" fmla="*/ 1732603 h 1461"/>
              <a:gd name="T8" fmla="*/ 10601 w 1537"/>
              <a:gd name="T9" fmla="*/ 1676926 h 1461"/>
              <a:gd name="T10" fmla="*/ 22528 w 1537"/>
              <a:gd name="T11" fmla="*/ 1619924 h 1461"/>
              <a:gd name="T12" fmla="*/ 34454 w 1537"/>
              <a:gd name="T13" fmla="*/ 1562922 h 1461"/>
              <a:gd name="T14" fmla="*/ 45055 w 1537"/>
              <a:gd name="T15" fmla="*/ 1507245 h 1461"/>
              <a:gd name="T16" fmla="*/ 56982 w 1537"/>
              <a:gd name="T17" fmla="*/ 1450243 h 1461"/>
              <a:gd name="T18" fmla="*/ 67583 w 1537"/>
              <a:gd name="T19" fmla="*/ 1393241 h 1461"/>
              <a:gd name="T20" fmla="*/ 90110 w 1537"/>
              <a:gd name="T21" fmla="*/ 1348169 h 1461"/>
              <a:gd name="T22" fmla="*/ 102037 w 1537"/>
              <a:gd name="T23" fmla="*/ 1291167 h 1461"/>
              <a:gd name="T24" fmla="*/ 124564 w 1537"/>
              <a:gd name="T25" fmla="*/ 1235490 h 1461"/>
              <a:gd name="T26" fmla="*/ 147092 w 1537"/>
              <a:gd name="T27" fmla="*/ 1189093 h 1461"/>
              <a:gd name="T28" fmla="*/ 169620 w 1537"/>
              <a:gd name="T29" fmla="*/ 1133416 h 1461"/>
              <a:gd name="T30" fmla="*/ 192147 w 1537"/>
              <a:gd name="T31" fmla="*/ 1087019 h 1461"/>
              <a:gd name="T32" fmla="*/ 214675 w 1537"/>
              <a:gd name="T33" fmla="*/ 1041948 h 1461"/>
              <a:gd name="T34" fmla="*/ 237203 w 1537"/>
              <a:gd name="T35" fmla="*/ 996876 h 1461"/>
              <a:gd name="T36" fmla="*/ 271657 w 1537"/>
              <a:gd name="T37" fmla="*/ 939874 h 1461"/>
              <a:gd name="T38" fmla="*/ 294184 w 1537"/>
              <a:gd name="T39" fmla="*/ 894802 h 1461"/>
              <a:gd name="T40" fmla="*/ 328638 w 1537"/>
              <a:gd name="T41" fmla="*/ 849731 h 1461"/>
              <a:gd name="T42" fmla="*/ 361767 w 1537"/>
              <a:gd name="T43" fmla="*/ 804659 h 1461"/>
              <a:gd name="T44" fmla="*/ 396221 w 1537"/>
              <a:gd name="T45" fmla="*/ 770193 h 1461"/>
              <a:gd name="T46" fmla="*/ 429350 w 1537"/>
              <a:gd name="T47" fmla="*/ 725121 h 1461"/>
              <a:gd name="T48" fmla="*/ 463804 w 1537"/>
              <a:gd name="T49" fmla="*/ 680050 h 1461"/>
              <a:gd name="T50" fmla="*/ 498258 w 1537"/>
              <a:gd name="T51" fmla="*/ 645583 h 1461"/>
              <a:gd name="T52" fmla="*/ 531387 w 1537"/>
              <a:gd name="T53" fmla="*/ 600512 h 1461"/>
              <a:gd name="T54" fmla="*/ 577767 w 1537"/>
              <a:gd name="T55" fmla="*/ 566045 h 1461"/>
              <a:gd name="T56" fmla="*/ 610896 w 1537"/>
              <a:gd name="T57" fmla="*/ 532905 h 1461"/>
              <a:gd name="T58" fmla="*/ 655951 w 1537"/>
              <a:gd name="T59" fmla="*/ 487833 h 1461"/>
              <a:gd name="T60" fmla="*/ 690405 w 1537"/>
              <a:gd name="T61" fmla="*/ 453367 h 1461"/>
              <a:gd name="T62" fmla="*/ 735461 w 1537"/>
              <a:gd name="T63" fmla="*/ 418900 h 1461"/>
              <a:gd name="T64" fmla="*/ 780516 w 1537"/>
              <a:gd name="T65" fmla="*/ 396364 h 1461"/>
              <a:gd name="T66" fmla="*/ 825571 w 1537"/>
              <a:gd name="T67" fmla="*/ 363224 h 1461"/>
              <a:gd name="T68" fmla="*/ 871952 w 1537"/>
              <a:gd name="T69" fmla="*/ 328757 h 1461"/>
              <a:gd name="T70" fmla="*/ 917007 w 1537"/>
              <a:gd name="T71" fmla="*/ 306221 h 1461"/>
              <a:gd name="T72" fmla="*/ 962062 w 1537"/>
              <a:gd name="T73" fmla="*/ 271755 h 1461"/>
              <a:gd name="T74" fmla="*/ 1007117 w 1537"/>
              <a:gd name="T75" fmla="*/ 249219 h 1461"/>
              <a:gd name="T76" fmla="*/ 1064099 w 1537"/>
              <a:gd name="T77" fmla="*/ 216078 h 1461"/>
              <a:gd name="T78" fmla="*/ 1109154 w 1537"/>
              <a:gd name="T79" fmla="*/ 193542 h 1461"/>
              <a:gd name="T80" fmla="*/ 1166136 w 1537"/>
              <a:gd name="T81" fmla="*/ 169681 h 1461"/>
              <a:gd name="T82" fmla="*/ 1211191 w 1537"/>
              <a:gd name="T83" fmla="*/ 147145 h 1461"/>
              <a:gd name="T84" fmla="*/ 1268172 w 1537"/>
              <a:gd name="T85" fmla="*/ 136540 h 1461"/>
              <a:gd name="T86" fmla="*/ 1323829 w 1537"/>
              <a:gd name="T87" fmla="*/ 114004 h 1461"/>
              <a:gd name="T88" fmla="*/ 1368884 w 1537"/>
              <a:gd name="T89" fmla="*/ 91469 h 1461"/>
              <a:gd name="T90" fmla="*/ 1425866 w 1537"/>
              <a:gd name="T91" fmla="*/ 79538 h 1461"/>
              <a:gd name="T92" fmla="*/ 1482848 w 1537"/>
              <a:gd name="T93" fmla="*/ 68933 h 1461"/>
              <a:gd name="T94" fmla="*/ 1539829 w 1537"/>
              <a:gd name="T95" fmla="*/ 57002 h 1461"/>
              <a:gd name="T96" fmla="*/ 1595486 w 1537"/>
              <a:gd name="T97" fmla="*/ 34466 h 1461"/>
              <a:gd name="T98" fmla="*/ 1652467 w 1537"/>
              <a:gd name="T99" fmla="*/ 34466 h 1461"/>
              <a:gd name="T100" fmla="*/ 1709449 w 1537"/>
              <a:gd name="T101" fmla="*/ 22536 h 1461"/>
              <a:gd name="T102" fmla="*/ 1765105 w 1537"/>
              <a:gd name="T103" fmla="*/ 11931 h 1461"/>
              <a:gd name="T104" fmla="*/ 1822087 w 1537"/>
              <a:gd name="T105" fmla="*/ 11931 h 1461"/>
              <a:gd name="T106" fmla="*/ 1879069 w 1537"/>
              <a:gd name="T107" fmla="*/ 0 h 1461"/>
              <a:gd name="T108" fmla="*/ 1946652 w 1537"/>
              <a:gd name="T109" fmla="*/ 0 h 1461"/>
              <a:gd name="T110" fmla="*/ 2003633 w 1537"/>
              <a:gd name="T111" fmla="*/ 0 h 1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37"/>
              <a:gd name="T169" fmla="*/ 0 h 1461"/>
              <a:gd name="T170" fmla="*/ 1537 w 1537"/>
              <a:gd name="T171" fmla="*/ 1461 h 14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37" h="1461">
                <a:moveTo>
                  <a:pt x="0" y="1461"/>
                </a:moveTo>
                <a:lnTo>
                  <a:pt x="0" y="1444"/>
                </a:lnTo>
                <a:lnTo>
                  <a:pt x="0" y="1418"/>
                </a:lnTo>
                <a:lnTo>
                  <a:pt x="0" y="1393"/>
                </a:lnTo>
                <a:lnTo>
                  <a:pt x="0" y="1376"/>
                </a:lnTo>
                <a:lnTo>
                  <a:pt x="0" y="1350"/>
                </a:lnTo>
                <a:lnTo>
                  <a:pt x="0" y="1333"/>
                </a:lnTo>
                <a:lnTo>
                  <a:pt x="8" y="1307"/>
                </a:lnTo>
                <a:lnTo>
                  <a:pt x="8" y="1282"/>
                </a:lnTo>
                <a:lnTo>
                  <a:pt x="8" y="1265"/>
                </a:lnTo>
                <a:lnTo>
                  <a:pt x="17" y="1239"/>
                </a:lnTo>
                <a:lnTo>
                  <a:pt x="17" y="1222"/>
                </a:lnTo>
                <a:lnTo>
                  <a:pt x="17" y="1196"/>
                </a:lnTo>
                <a:lnTo>
                  <a:pt x="26" y="1179"/>
                </a:lnTo>
                <a:lnTo>
                  <a:pt x="26" y="1154"/>
                </a:lnTo>
                <a:lnTo>
                  <a:pt x="34" y="1137"/>
                </a:lnTo>
                <a:lnTo>
                  <a:pt x="34" y="1119"/>
                </a:lnTo>
                <a:lnTo>
                  <a:pt x="43" y="1094"/>
                </a:lnTo>
                <a:lnTo>
                  <a:pt x="51" y="1077"/>
                </a:lnTo>
                <a:lnTo>
                  <a:pt x="51" y="1051"/>
                </a:lnTo>
                <a:lnTo>
                  <a:pt x="60" y="1034"/>
                </a:lnTo>
                <a:lnTo>
                  <a:pt x="68" y="1017"/>
                </a:lnTo>
                <a:lnTo>
                  <a:pt x="77" y="991"/>
                </a:lnTo>
                <a:lnTo>
                  <a:pt x="77" y="974"/>
                </a:lnTo>
                <a:lnTo>
                  <a:pt x="85" y="957"/>
                </a:lnTo>
                <a:lnTo>
                  <a:pt x="94" y="932"/>
                </a:lnTo>
                <a:lnTo>
                  <a:pt x="102" y="914"/>
                </a:lnTo>
                <a:lnTo>
                  <a:pt x="111" y="897"/>
                </a:lnTo>
                <a:lnTo>
                  <a:pt x="119" y="880"/>
                </a:lnTo>
                <a:lnTo>
                  <a:pt x="128" y="855"/>
                </a:lnTo>
                <a:lnTo>
                  <a:pt x="137" y="838"/>
                </a:lnTo>
                <a:lnTo>
                  <a:pt x="145" y="820"/>
                </a:lnTo>
                <a:lnTo>
                  <a:pt x="154" y="803"/>
                </a:lnTo>
                <a:lnTo>
                  <a:pt x="162" y="786"/>
                </a:lnTo>
                <a:lnTo>
                  <a:pt x="171" y="769"/>
                </a:lnTo>
                <a:lnTo>
                  <a:pt x="179" y="752"/>
                </a:lnTo>
                <a:lnTo>
                  <a:pt x="196" y="727"/>
                </a:lnTo>
                <a:lnTo>
                  <a:pt x="205" y="709"/>
                </a:lnTo>
                <a:lnTo>
                  <a:pt x="213" y="692"/>
                </a:lnTo>
                <a:lnTo>
                  <a:pt x="222" y="675"/>
                </a:lnTo>
                <a:lnTo>
                  <a:pt x="239" y="658"/>
                </a:lnTo>
                <a:lnTo>
                  <a:pt x="248" y="641"/>
                </a:lnTo>
                <a:lnTo>
                  <a:pt x="256" y="624"/>
                </a:lnTo>
                <a:lnTo>
                  <a:pt x="273" y="607"/>
                </a:lnTo>
                <a:lnTo>
                  <a:pt x="282" y="598"/>
                </a:lnTo>
                <a:lnTo>
                  <a:pt x="299" y="581"/>
                </a:lnTo>
                <a:lnTo>
                  <a:pt x="307" y="564"/>
                </a:lnTo>
                <a:lnTo>
                  <a:pt x="324" y="547"/>
                </a:lnTo>
                <a:lnTo>
                  <a:pt x="333" y="530"/>
                </a:lnTo>
                <a:lnTo>
                  <a:pt x="350" y="513"/>
                </a:lnTo>
                <a:lnTo>
                  <a:pt x="359" y="496"/>
                </a:lnTo>
                <a:lnTo>
                  <a:pt x="376" y="487"/>
                </a:lnTo>
                <a:lnTo>
                  <a:pt x="393" y="470"/>
                </a:lnTo>
                <a:lnTo>
                  <a:pt x="401" y="453"/>
                </a:lnTo>
                <a:lnTo>
                  <a:pt x="418" y="445"/>
                </a:lnTo>
                <a:lnTo>
                  <a:pt x="436" y="427"/>
                </a:lnTo>
                <a:lnTo>
                  <a:pt x="444" y="410"/>
                </a:lnTo>
                <a:lnTo>
                  <a:pt x="461" y="402"/>
                </a:lnTo>
                <a:lnTo>
                  <a:pt x="478" y="385"/>
                </a:lnTo>
                <a:lnTo>
                  <a:pt x="495" y="368"/>
                </a:lnTo>
                <a:lnTo>
                  <a:pt x="512" y="359"/>
                </a:lnTo>
                <a:lnTo>
                  <a:pt x="521" y="342"/>
                </a:lnTo>
                <a:lnTo>
                  <a:pt x="538" y="334"/>
                </a:lnTo>
                <a:lnTo>
                  <a:pt x="555" y="316"/>
                </a:lnTo>
                <a:lnTo>
                  <a:pt x="572" y="308"/>
                </a:lnTo>
                <a:lnTo>
                  <a:pt x="589" y="299"/>
                </a:lnTo>
                <a:lnTo>
                  <a:pt x="606" y="282"/>
                </a:lnTo>
                <a:lnTo>
                  <a:pt x="623" y="274"/>
                </a:lnTo>
                <a:lnTo>
                  <a:pt x="640" y="257"/>
                </a:lnTo>
                <a:lnTo>
                  <a:pt x="658" y="248"/>
                </a:lnTo>
                <a:lnTo>
                  <a:pt x="675" y="240"/>
                </a:lnTo>
                <a:lnTo>
                  <a:pt x="692" y="231"/>
                </a:lnTo>
                <a:lnTo>
                  <a:pt x="709" y="214"/>
                </a:lnTo>
                <a:lnTo>
                  <a:pt x="726" y="205"/>
                </a:lnTo>
                <a:lnTo>
                  <a:pt x="743" y="197"/>
                </a:lnTo>
                <a:lnTo>
                  <a:pt x="760" y="188"/>
                </a:lnTo>
                <a:lnTo>
                  <a:pt x="786" y="180"/>
                </a:lnTo>
                <a:lnTo>
                  <a:pt x="803" y="163"/>
                </a:lnTo>
                <a:lnTo>
                  <a:pt x="820" y="154"/>
                </a:lnTo>
                <a:lnTo>
                  <a:pt x="837" y="146"/>
                </a:lnTo>
                <a:lnTo>
                  <a:pt x="854" y="137"/>
                </a:lnTo>
                <a:lnTo>
                  <a:pt x="880" y="128"/>
                </a:lnTo>
                <a:lnTo>
                  <a:pt x="897" y="120"/>
                </a:lnTo>
                <a:lnTo>
                  <a:pt x="914" y="111"/>
                </a:lnTo>
                <a:lnTo>
                  <a:pt x="939" y="111"/>
                </a:lnTo>
                <a:lnTo>
                  <a:pt x="957" y="103"/>
                </a:lnTo>
                <a:lnTo>
                  <a:pt x="974" y="94"/>
                </a:lnTo>
                <a:lnTo>
                  <a:pt x="999" y="86"/>
                </a:lnTo>
                <a:lnTo>
                  <a:pt x="1016" y="77"/>
                </a:lnTo>
                <a:lnTo>
                  <a:pt x="1033" y="69"/>
                </a:lnTo>
                <a:lnTo>
                  <a:pt x="1059" y="69"/>
                </a:lnTo>
                <a:lnTo>
                  <a:pt x="1076" y="60"/>
                </a:lnTo>
                <a:lnTo>
                  <a:pt x="1093" y="52"/>
                </a:lnTo>
                <a:lnTo>
                  <a:pt x="1119" y="52"/>
                </a:lnTo>
                <a:lnTo>
                  <a:pt x="1136" y="43"/>
                </a:lnTo>
                <a:lnTo>
                  <a:pt x="1162" y="43"/>
                </a:lnTo>
                <a:lnTo>
                  <a:pt x="1179" y="35"/>
                </a:lnTo>
                <a:lnTo>
                  <a:pt x="1204" y="26"/>
                </a:lnTo>
                <a:lnTo>
                  <a:pt x="1221" y="26"/>
                </a:lnTo>
                <a:lnTo>
                  <a:pt x="1247" y="26"/>
                </a:lnTo>
                <a:lnTo>
                  <a:pt x="1264" y="17"/>
                </a:lnTo>
                <a:lnTo>
                  <a:pt x="1290" y="17"/>
                </a:lnTo>
                <a:lnTo>
                  <a:pt x="1307" y="9"/>
                </a:lnTo>
                <a:lnTo>
                  <a:pt x="1332" y="9"/>
                </a:lnTo>
                <a:lnTo>
                  <a:pt x="1358" y="9"/>
                </a:lnTo>
                <a:lnTo>
                  <a:pt x="1375" y="9"/>
                </a:lnTo>
                <a:lnTo>
                  <a:pt x="1401" y="0"/>
                </a:lnTo>
                <a:lnTo>
                  <a:pt x="1418" y="0"/>
                </a:lnTo>
                <a:lnTo>
                  <a:pt x="1443" y="0"/>
                </a:lnTo>
                <a:lnTo>
                  <a:pt x="1469" y="0"/>
                </a:lnTo>
                <a:lnTo>
                  <a:pt x="1486" y="0"/>
                </a:lnTo>
                <a:lnTo>
                  <a:pt x="1512" y="0"/>
                </a:lnTo>
                <a:lnTo>
                  <a:pt x="1537" y="0"/>
                </a:lnTo>
              </a:path>
            </a:pathLst>
          </a:custGeom>
          <a:noFill/>
          <a:ln w="149225">
            <a:solidFill>
              <a:srgbClr val="22006E"/>
            </a:solidFill>
            <a:round/>
            <a:headEnd/>
            <a:tailEnd/>
          </a:ln>
        </p:spPr>
        <p:txBody>
          <a:bodyPr/>
          <a:lstStyle/>
          <a:p>
            <a:endParaRPr lang="en-US"/>
          </a:p>
        </p:txBody>
      </p:sp>
      <p:sp>
        <p:nvSpPr>
          <p:cNvPr id="52230" name="Freeform 10"/>
          <p:cNvSpPr>
            <a:spLocks noChangeAspect="1"/>
          </p:cNvSpPr>
          <p:nvPr/>
        </p:nvSpPr>
        <p:spPr bwMode="auto">
          <a:xfrm>
            <a:off x="4699000" y="1693863"/>
            <a:ext cx="1619250" cy="1619250"/>
          </a:xfrm>
          <a:custGeom>
            <a:avLst/>
            <a:gdLst>
              <a:gd name="T0" fmla="*/ 22526 w 1222"/>
              <a:gd name="T1" fmla="*/ 0 h 1222"/>
              <a:gd name="T2" fmla="*/ 79505 w 1222"/>
              <a:gd name="T3" fmla="*/ 0 h 1222"/>
              <a:gd name="T4" fmla="*/ 136483 w 1222"/>
              <a:gd name="T5" fmla="*/ 0 h 1222"/>
              <a:gd name="T6" fmla="*/ 204063 w 1222"/>
              <a:gd name="T7" fmla="*/ 11926 h 1222"/>
              <a:gd name="T8" fmla="*/ 261041 w 1222"/>
              <a:gd name="T9" fmla="*/ 22526 h 1222"/>
              <a:gd name="T10" fmla="*/ 316695 w 1222"/>
              <a:gd name="T11" fmla="*/ 22526 h 1222"/>
              <a:gd name="T12" fmla="*/ 373673 w 1222"/>
              <a:gd name="T13" fmla="*/ 34452 h 1222"/>
              <a:gd name="T14" fmla="*/ 418726 w 1222"/>
              <a:gd name="T15" fmla="*/ 56979 h 1222"/>
              <a:gd name="T16" fmla="*/ 475704 w 1222"/>
              <a:gd name="T17" fmla="*/ 68904 h 1222"/>
              <a:gd name="T18" fmla="*/ 532683 w 1222"/>
              <a:gd name="T19" fmla="*/ 91431 h 1222"/>
              <a:gd name="T20" fmla="*/ 588336 w 1222"/>
              <a:gd name="T21" fmla="*/ 102031 h 1222"/>
              <a:gd name="T22" fmla="*/ 634714 w 1222"/>
              <a:gd name="T23" fmla="*/ 124558 h 1222"/>
              <a:gd name="T24" fmla="*/ 690368 w 1222"/>
              <a:gd name="T25" fmla="*/ 147084 h 1222"/>
              <a:gd name="T26" fmla="*/ 735420 w 1222"/>
              <a:gd name="T27" fmla="*/ 169610 h 1222"/>
              <a:gd name="T28" fmla="*/ 781798 w 1222"/>
              <a:gd name="T29" fmla="*/ 204063 h 1222"/>
              <a:gd name="T30" fmla="*/ 837452 w 1222"/>
              <a:gd name="T31" fmla="*/ 226589 h 1222"/>
              <a:gd name="T32" fmla="*/ 883830 w 1222"/>
              <a:gd name="T33" fmla="*/ 261041 h 1222"/>
              <a:gd name="T34" fmla="*/ 928882 w 1222"/>
              <a:gd name="T35" fmla="*/ 283567 h 1222"/>
              <a:gd name="T36" fmla="*/ 973935 w 1222"/>
              <a:gd name="T37" fmla="*/ 318020 h 1222"/>
              <a:gd name="T38" fmla="*/ 1018988 w 1222"/>
              <a:gd name="T39" fmla="*/ 351147 h 1222"/>
              <a:gd name="T40" fmla="*/ 1053440 w 1222"/>
              <a:gd name="T41" fmla="*/ 385599 h 1222"/>
              <a:gd name="T42" fmla="*/ 1098493 w 1222"/>
              <a:gd name="T43" fmla="*/ 430652 h 1222"/>
              <a:gd name="T44" fmla="*/ 1131620 w 1222"/>
              <a:gd name="T45" fmla="*/ 465104 h 1222"/>
              <a:gd name="T46" fmla="*/ 1177998 w 1222"/>
              <a:gd name="T47" fmla="*/ 498231 h 1222"/>
              <a:gd name="T48" fmla="*/ 1211125 w 1222"/>
              <a:gd name="T49" fmla="*/ 543283 h 1222"/>
              <a:gd name="T50" fmla="*/ 1245577 w 1222"/>
              <a:gd name="T51" fmla="*/ 589661 h 1222"/>
              <a:gd name="T52" fmla="*/ 1278704 w 1222"/>
              <a:gd name="T53" fmla="*/ 622788 h 1222"/>
              <a:gd name="T54" fmla="*/ 1313156 w 1222"/>
              <a:gd name="T55" fmla="*/ 667841 h 1222"/>
              <a:gd name="T56" fmla="*/ 1347608 w 1222"/>
              <a:gd name="T57" fmla="*/ 714219 h 1222"/>
              <a:gd name="T58" fmla="*/ 1380735 w 1222"/>
              <a:gd name="T59" fmla="*/ 759272 h 1222"/>
              <a:gd name="T60" fmla="*/ 1403262 w 1222"/>
              <a:gd name="T61" fmla="*/ 814925 h 1222"/>
              <a:gd name="T62" fmla="*/ 1437714 w 1222"/>
              <a:gd name="T63" fmla="*/ 861303 h 1222"/>
              <a:gd name="T64" fmla="*/ 1460240 w 1222"/>
              <a:gd name="T65" fmla="*/ 906356 h 1222"/>
              <a:gd name="T66" fmla="*/ 1482767 w 1222"/>
              <a:gd name="T67" fmla="*/ 963334 h 1222"/>
              <a:gd name="T68" fmla="*/ 1505293 w 1222"/>
              <a:gd name="T69" fmla="*/ 1008387 h 1222"/>
              <a:gd name="T70" fmla="*/ 1527819 w 1222"/>
              <a:gd name="T71" fmla="*/ 1064041 h 1222"/>
              <a:gd name="T72" fmla="*/ 1539745 w 1222"/>
              <a:gd name="T73" fmla="*/ 1110418 h 1222"/>
              <a:gd name="T74" fmla="*/ 1562272 w 1222"/>
              <a:gd name="T75" fmla="*/ 1166072 h 1222"/>
              <a:gd name="T76" fmla="*/ 1574197 w 1222"/>
              <a:gd name="T77" fmla="*/ 1223050 h 1222"/>
              <a:gd name="T78" fmla="*/ 1584798 w 1222"/>
              <a:gd name="T79" fmla="*/ 1280029 h 1222"/>
              <a:gd name="T80" fmla="*/ 1596724 w 1222"/>
              <a:gd name="T81" fmla="*/ 1335682 h 1222"/>
              <a:gd name="T82" fmla="*/ 1607324 w 1222"/>
              <a:gd name="T83" fmla="*/ 1392661 h 1222"/>
              <a:gd name="T84" fmla="*/ 1619250 w 1222"/>
              <a:gd name="T85" fmla="*/ 1449640 h 1222"/>
              <a:gd name="T86" fmla="*/ 1619250 w 1222"/>
              <a:gd name="T87" fmla="*/ 1506618 h 1222"/>
              <a:gd name="T88" fmla="*/ 1619250 w 1222"/>
              <a:gd name="T89" fmla="*/ 1562272 h 1222"/>
              <a:gd name="T90" fmla="*/ 1619250 w 1222"/>
              <a:gd name="T91" fmla="*/ 1619250 h 1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2"/>
              <a:gd name="T139" fmla="*/ 0 h 1222"/>
              <a:gd name="T140" fmla="*/ 1222 w 1222"/>
              <a:gd name="T141" fmla="*/ 1222 h 1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2" h="1222">
                <a:moveTo>
                  <a:pt x="0" y="0"/>
                </a:moveTo>
                <a:lnTo>
                  <a:pt x="17" y="0"/>
                </a:lnTo>
                <a:lnTo>
                  <a:pt x="43" y="0"/>
                </a:lnTo>
                <a:lnTo>
                  <a:pt x="60" y="0"/>
                </a:lnTo>
                <a:lnTo>
                  <a:pt x="86" y="0"/>
                </a:lnTo>
                <a:lnTo>
                  <a:pt x="103" y="0"/>
                </a:lnTo>
                <a:lnTo>
                  <a:pt x="128" y="9"/>
                </a:lnTo>
                <a:lnTo>
                  <a:pt x="154" y="9"/>
                </a:lnTo>
                <a:lnTo>
                  <a:pt x="171" y="9"/>
                </a:lnTo>
                <a:lnTo>
                  <a:pt x="197" y="17"/>
                </a:lnTo>
                <a:lnTo>
                  <a:pt x="214" y="17"/>
                </a:lnTo>
                <a:lnTo>
                  <a:pt x="239" y="17"/>
                </a:lnTo>
                <a:lnTo>
                  <a:pt x="257" y="26"/>
                </a:lnTo>
                <a:lnTo>
                  <a:pt x="282" y="26"/>
                </a:lnTo>
                <a:lnTo>
                  <a:pt x="299" y="35"/>
                </a:lnTo>
                <a:lnTo>
                  <a:pt x="316" y="43"/>
                </a:lnTo>
                <a:lnTo>
                  <a:pt x="342" y="43"/>
                </a:lnTo>
                <a:lnTo>
                  <a:pt x="359" y="52"/>
                </a:lnTo>
                <a:lnTo>
                  <a:pt x="385" y="60"/>
                </a:lnTo>
                <a:lnTo>
                  <a:pt x="402" y="69"/>
                </a:lnTo>
                <a:lnTo>
                  <a:pt x="419" y="69"/>
                </a:lnTo>
                <a:lnTo>
                  <a:pt x="444" y="77"/>
                </a:lnTo>
                <a:lnTo>
                  <a:pt x="462" y="86"/>
                </a:lnTo>
                <a:lnTo>
                  <a:pt x="479" y="94"/>
                </a:lnTo>
                <a:lnTo>
                  <a:pt x="496" y="103"/>
                </a:lnTo>
                <a:lnTo>
                  <a:pt x="521" y="111"/>
                </a:lnTo>
                <a:lnTo>
                  <a:pt x="538" y="120"/>
                </a:lnTo>
                <a:lnTo>
                  <a:pt x="555" y="128"/>
                </a:lnTo>
                <a:lnTo>
                  <a:pt x="573" y="146"/>
                </a:lnTo>
                <a:lnTo>
                  <a:pt x="590" y="154"/>
                </a:lnTo>
                <a:lnTo>
                  <a:pt x="607" y="163"/>
                </a:lnTo>
                <a:lnTo>
                  <a:pt x="632" y="171"/>
                </a:lnTo>
                <a:lnTo>
                  <a:pt x="649" y="180"/>
                </a:lnTo>
                <a:lnTo>
                  <a:pt x="667" y="197"/>
                </a:lnTo>
                <a:lnTo>
                  <a:pt x="684" y="205"/>
                </a:lnTo>
                <a:lnTo>
                  <a:pt x="701" y="214"/>
                </a:lnTo>
                <a:lnTo>
                  <a:pt x="718" y="231"/>
                </a:lnTo>
                <a:lnTo>
                  <a:pt x="735" y="240"/>
                </a:lnTo>
                <a:lnTo>
                  <a:pt x="752" y="257"/>
                </a:lnTo>
                <a:lnTo>
                  <a:pt x="769" y="265"/>
                </a:lnTo>
                <a:lnTo>
                  <a:pt x="778" y="282"/>
                </a:lnTo>
                <a:lnTo>
                  <a:pt x="795" y="291"/>
                </a:lnTo>
                <a:lnTo>
                  <a:pt x="812" y="308"/>
                </a:lnTo>
                <a:lnTo>
                  <a:pt x="829" y="325"/>
                </a:lnTo>
                <a:lnTo>
                  <a:pt x="846" y="334"/>
                </a:lnTo>
                <a:lnTo>
                  <a:pt x="854" y="351"/>
                </a:lnTo>
                <a:lnTo>
                  <a:pt x="872" y="368"/>
                </a:lnTo>
                <a:lnTo>
                  <a:pt x="889" y="376"/>
                </a:lnTo>
                <a:lnTo>
                  <a:pt x="897" y="393"/>
                </a:lnTo>
                <a:lnTo>
                  <a:pt x="914" y="410"/>
                </a:lnTo>
                <a:lnTo>
                  <a:pt x="931" y="427"/>
                </a:lnTo>
                <a:lnTo>
                  <a:pt x="940" y="445"/>
                </a:lnTo>
                <a:lnTo>
                  <a:pt x="957" y="462"/>
                </a:lnTo>
                <a:lnTo>
                  <a:pt x="965" y="470"/>
                </a:lnTo>
                <a:lnTo>
                  <a:pt x="983" y="487"/>
                </a:lnTo>
                <a:lnTo>
                  <a:pt x="991" y="504"/>
                </a:lnTo>
                <a:lnTo>
                  <a:pt x="1008" y="521"/>
                </a:lnTo>
                <a:lnTo>
                  <a:pt x="1017" y="539"/>
                </a:lnTo>
                <a:lnTo>
                  <a:pt x="1025" y="556"/>
                </a:lnTo>
                <a:lnTo>
                  <a:pt x="1042" y="573"/>
                </a:lnTo>
                <a:lnTo>
                  <a:pt x="1051" y="590"/>
                </a:lnTo>
                <a:lnTo>
                  <a:pt x="1059" y="615"/>
                </a:lnTo>
                <a:lnTo>
                  <a:pt x="1068" y="633"/>
                </a:lnTo>
                <a:lnTo>
                  <a:pt x="1085" y="650"/>
                </a:lnTo>
                <a:lnTo>
                  <a:pt x="1094" y="667"/>
                </a:lnTo>
                <a:lnTo>
                  <a:pt x="1102" y="684"/>
                </a:lnTo>
                <a:lnTo>
                  <a:pt x="1111" y="701"/>
                </a:lnTo>
                <a:lnTo>
                  <a:pt x="1119" y="727"/>
                </a:lnTo>
                <a:lnTo>
                  <a:pt x="1128" y="744"/>
                </a:lnTo>
                <a:lnTo>
                  <a:pt x="1136" y="761"/>
                </a:lnTo>
                <a:lnTo>
                  <a:pt x="1145" y="778"/>
                </a:lnTo>
                <a:lnTo>
                  <a:pt x="1153" y="803"/>
                </a:lnTo>
                <a:lnTo>
                  <a:pt x="1153" y="820"/>
                </a:lnTo>
                <a:lnTo>
                  <a:pt x="1162" y="838"/>
                </a:lnTo>
                <a:lnTo>
                  <a:pt x="1170" y="863"/>
                </a:lnTo>
                <a:lnTo>
                  <a:pt x="1179" y="880"/>
                </a:lnTo>
                <a:lnTo>
                  <a:pt x="1179" y="906"/>
                </a:lnTo>
                <a:lnTo>
                  <a:pt x="1188" y="923"/>
                </a:lnTo>
                <a:lnTo>
                  <a:pt x="1196" y="940"/>
                </a:lnTo>
                <a:lnTo>
                  <a:pt x="1196" y="966"/>
                </a:lnTo>
                <a:lnTo>
                  <a:pt x="1205" y="983"/>
                </a:lnTo>
                <a:lnTo>
                  <a:pt x="1205" y="1008"/>
                </a:lnTo>
                <a:lnTo>
                  <a:pt x="1213" y="1026"/>
                </a:lnTo>
                <a:lnTo>
                  <a:pt x="1213" y="1051"/>
                </a:lnTo>
                <a:lnTo>
                  <a:pt x="1213" y="1068"/>
                </a:lnTo>
                <a:lnTo>
                  <a:pt x="1222" y="1094"/>
                </a:lnTo>
                <a:lnTo>
                  <a:pt x="1222" y="1119"/>
                </a:lnTo>
                <a:lnTo>
                  <a:pt x="1222" y="1137"/>
                </a:lnTo>
                <a:lnTo>
                  <a:pt x="1222" y="1162"/>
                </a:lnTo>
                <a:lnTo>
                  <a:pt x="1222" y="1179"/>
                </a:lnTo>
                <a:lnTo>
                  <a:pt x="1222" y="1205"/>
                </a:lnTo>
                <a:lnTo>
                  <a:pt x="1222" y="1222"/>
                </a:lnTo>
              </a:path>
            </a:pathLst>
          </a:custGeom>
          <a:noFill/>
          <a:ln w="149225">
            <a:solidFill>
              <a:srgbClr val="22006E"/>
            </a:solidFill>
            <a:round/>
            <a:headEnd/>
            <a:tailEnd/>
          </a:ln>
        </p:spPr>
        <p:txBody>
          <a:bodyPr/>
          <a:lstStyle/>
          <a:p>
            <a:endParaRPr lang="en-US"/>
          </a:p>
        </p:txBody>
      </p:sp>
      <p:sp>
        <p:nvSpPr>
          <p:cNvPr id="52231" name="Freeform 11"/>
          <p:cNvSpPr>
            <a:spLocks noChangeAspect="1"/>
          </p:cNvSpPr>
          <p:nvPr/>
        </p:nvSpPr>
        <p:spPr bwMode="auto">
          <a:xfrm>
            <a:off x="5014913" y="3313113"/>
            <a:ext cx="1303337" cy="1301750"/>
          </a:xfrm>
          <a:custGeom>
            <a:avLst/>
            <a:gdLst>
              <a:gd name="T0" fmla="*/ 1303337 w 983"/>
              <a:gd name="T1" fmla="*/ 34466 h 982"/>
              <a:gd name="T2" fmla="*/ 1303337 w 983"/>
              <a:gd name="T3" fmla="*/ 90142 h 982"/>
              <a:gd name="T4" fmla="*/ 1303337 w 983"/>
              <a:gd name="T5" fmla="*/ 147143 h 982"/>
              <a:gd name="T6" fmla="*/ 1291404 w 983"/>
              <a:gd name="T7" fmla="*/ 204144 h 982"/>
              <a:gd name="T8" fmla="*/ 1280797 w 983"/>
              <a:gd name="T9" fmla="*/ 259820 h 982"/>
              <a:gd name="T10" fmla="*/ 1268864 w 983"/>
              <a:gd name="T11" fmla="*/ 316821 h 982"/>
              <a:gd name="T12" fmla="*/ 1258257 w 983"/>
              <a:gd name="T13" fmla="*/ 373822 h 982"/>
              <a:gd name="T14" fmla="*/ 1234391 w 983"/>
              <a:gd name="T15" fmla="*/ 430824 h 982"/>
              <a:gd name="T16" fmla="*/ 1223784 w 983"/>
              <a:gd name="T17" fmla="*/ 475894 h 982"/>
              <a:gd name="T18" fmla="*/ 1201245 w 983"/>
              <a:gd name="T19" fmla="*/ 532896 h 982"/>
              <a:gd name="T20" fmla="*/ 1178705 w 983"/>
              <a:gd name="T21" fmla="*/ 577966 h 982"/>
              <a:gd name="T22" fmla="*/ 1144232 w 983"/>
              <a:gd name="T23" fmla="*/ 633642 h 982"/>
              <a:gd name="T24" fmla="*/ 1121692 w 983"/>
              <a:gd name="T25" fmla="*/ 680039 h 982"/>
              <a:gd name="T26" fmla="*/ 1087219 w 983"/>
              <a:gd name="T27" fmla="*/ 725109 h 982"/>
              <a:gd name="T28" fmla="*/ 1054072 w 983"/>
              <a:gd name="T29" fmla="*/ 770180 h 982"/>
              <a:gd name="T30" fmla="*/ 1031532 w 983"/>
              <a:gd name="T31" fmla="*/ 815251 h 982"/>
              <a:gd name="T32" fmla="*/ 986452 w 983"/>
              <a:gd name="T33" fmla="*/ 860322 h 982"/>
              <a:gd name="T34" fmla="*/ 951980 w 983"/>
              <a:gd name="T35" fmla="*/ 894788 h 982"/>
              <a:gd name="T36" fmla="*/ 917507 w 983"/>
              <a:gd name="T37" fmla="*/ 939858 h 982"/>
              <a:gd name="T38" fmla="*/ 872427 w 983"/>
              <a:gd name="T39" fmla="*/ 974324 h 982"/>
              <a:gd name="T40" fmla="*/ 839280 w 983"/>
              <a:gd name="T41" fmla="*/ 1007464 h 982"/>
              <a:gd name="T42" fmla="*/ 792875 w 983"/>
              <a:gd name="T43" fmla="*/ 1041930 h 982"/>
              <a:gd name="T44" fmla="*/ 747795 w 983"/>
              <a:gd name="T45" fmla="*/ 1076396 h 982"/>
              <a:gd name="T46" fmla="*/ 702715 w 983"/>
              <a:gd name="T47" fmla="*/ 1109536 h 982"/>
              <a:gd name="T48" fmla="*/ 657635 w 983"/>
              <a:gd name="T49" fmla="*/ 1132072 h 982"/>
              <a:gd name="T50" fmla="*/ 600622 w 983"/>
              <a:gd name="T51" fmla="*/ 1166538 h 982"/>
              <a:gd name="T52" fmla="*/ 555542 w 983"/>
              <a:gd name="T53" fmla="*/ 1189073 h 982"/>
              <a:gd name="T54" fmla="*/ 510463 w 983"/>
              <a:gd name="T55" fmla="*/ 1211608 h 982"/>
              <a:gd name="T56" fmla="*/ 453450 w 983"/>
              <a:gd name="T57" fmla="*/ 1223539 h 982"/>
              <a:gd name="T58" fmla="*/ 396437 w 983"/>
              <a:gd name="T59" fmla="*/ 1246074 h 982"/>
              <a:gd name="T60" fmla="*/ 340750 w 983"/>
              <a:gd name="T61" fmla="*/ 1256679 h 982"/>
              <a:gd name="T62" fmla="*/ 295671 w 983"/>
              <a:gd name="T63" fmla="*/ 1279215 h 982"/>
              <a:gd name="T64" fmla="*/ 238658 w 983"/>
              <a:gd name="T65" fmla="*/ 1291145 h 982"/>
              <a:gd name="T66" fmla="*/ 181645 w 983"/>
              <a:gd name="T67" fmla="*/ 1291145 h 982"/>
              <a:gd name="T68" fmla="*/ 124632 w 983"/>
              <a:gd name="T69" fmla="*/ 1301750 h 982"/>
              <a:gd name="T70" fmla="*/ 57013 w 983"/>
              <a:gd name="T71" fmla="*/ 1301750 h 982"/>
              <a:gd name="T72" fmla="*/ 0 w 983"/>
              <a:gd name="T73" fmla="*/ 1301750 h 9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982"/>
              <a:gd name="T113" fmla="*/ 983 w 983"/>
              <a:gd name="T114" fmla="*/ 982 h 9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982">
                <a:moveTo>
                  <a:pt x="983" y="0"/>
                </a:moveTo>
                <a:lnTo>
                  <a:pt x="983" y="26"/>
                </a:lnTo>
                <a:lnTo>
                  <a:pt x="983" y="51"/>
                </a:lnTo>
                <a:lnTo>
                  <a:pt x="983" y="68"/>
                </a:lnTo>
                <a:lnTo>
                  <a:pt x="983" y="94"/>
                </a:lnTo>
                <a:lnTo>
                  <a:pt x="983" y="111"/>
                </a:lnTo>
                <a:lnTo>
                  <a:pt x="974" y="137"/>
                </a:lnTo>
                <a:lnTo>
                  <a:pt x="974" y="154"/>
                </a:lnTo>
                <a:lnTo>
                  <a:pt x="974" y="179"/>
                </a:lnTo>
                <a:lnTo>
                  <a:pt x="966" y="196"/>
                </a:lnTo>
                <a:lnTo>
                  <a:pt x="966" y="222"/>
                </a:lnTo>
                <a:lnTo>
                  <a:pt x="957" y="239"/>
                </a:lnTo>
                <a:lnTo>
                  <a:pt x="949" y="265"/>
                </a:lnTo>
                <a:lnTo>
                  <a:pt x="949" y="282"/>
                </a:lnTo>
                <a:lnTo>
                  <a:pt x="940" y="299"/>
                </a:lnTo>
                <a:lnTo>
                  <a:pt x="931" y="325"/>
                </a:lnTo>
                <a:lnTo>
                  <a:pt x="923" y="342"/>
                </a:lnTo>
                <a:lnTo>
                  <a:pt x="923" y="359"/>
                </a:lnTo>
                <a:lnTo>
                  <a:pt x="914" y="384"/>
                </a:lnTo>
                <a:lnTo>
                  <a:pt x="906" y="402"/>
                </a:lnTo>
                <a:lnTo>
                  <a:pt x="897" y="419"/>
                </a:lnTo>
                <a:lnTo>
                  <a:pt x="889" y="436"/>
                </a:lnTo>
                <a:lnTo>
                  <a:pt x="872" y="461"/>
                </a:lnTo>
                <a:lnTo>
                  <a:pt x="863" y="478"/>
                </a:lnTo>
                <a:lnTo>
                  <a:pt x="855" y="495"/>
                </a:lnTo>
                <a:lnTo>
                  <a:pt x="846" y="513"/>
                </a:lnTo>
                <a:lnTo>
                  <a:pt x="838" y="530"/>
                </a:lnTo>
                <a:lnTo>
                  <a:pt x="820" y="547"/>
                </a:lnTo>
                <a:lnTo>
                  <a:pt x="812" y="564"/>
                </a:lnTo>
                <a:lnTo>
                  <a:pt x="795" y="581"/>
                </a:lnTo>
                <a:lnTo>
                  <a:pt x="786" y="598"/>
                </a:lnTo>
                <a:lnTo>
                  <a:pt x="778" y="615"/>
                </a:lnTo>
                <a:lnTo>
                  <a:pt x="761" y="632"/>
                </a:lnTo>
                <a:lnTo>
                  <a:pt x="744" y="649"/>
                </a:lnTo>
                <a:lnTo>
                  <a:pt x="735" y="658"/>
                </a:lnTo>
                <a:lnTo>
                  <a:pt x="718" y="675"/>
                </a:lnTo>
                <a:lnTo>
                  <a:pt x="709" y="692"/>
                </a:lnTo>
                <a:lnTo>
                  <a:pt x="692" y="709"/>
                </a:lnTo>
                <a:lnTo>
                  <a:pt x="675" y="718"/>
                </a:lnTo>
                <a:lnTo>
                  <a:pt x="658" y="735"/>
                </a:lnTo>
                <a:lnTo>
                  <a:pt x="641" y="752"/>
                </a:lnTo>
                <a:lnTo>
                  <a:pt x="633" y="760"/>
                </a:lnTo>
                <a:lnTo>
                  <a:pt x="615" y="777"/>
                </a:lnTo>
                <a:lnTo>
                  <a:pt x="598" y="786"/>
                </a:lnTo>
                <a:lnTo>
                  <a:pt x="581" y="803"/>
                </a:lnTo>
                <a:lnTo>
                  <a:pt x="564" y="812"/>
                </a:lnTo>
                <a:lnTo>
                  <a:pt x="547" y="820"/>
                </a:lnTo>
                <a:lnTo>
                  <a:pt x="530" y="837"/>
                </a:lnTo>
                <a:lnTo>
                  <a:pt x="513" y="846"/>
                </a:lnTo>
                <a:lnTo>
                  <a:pt x="496" y="854"/>
                </a:lnTo>
                <a:lnTo>
                  <a:pt x="479" y="863"/>
                </a:lnTo>
                <a:lnTo>
                  <a:pt x="453" y="880"/>
                </a:lnTo>
                <a:lnTo>
                  <a:pt x="436" y="888"/>
                </a:lnTo>
                <a:lnTo>
                  <a:pt x="419" y="897"/>
                </a:lnTo>
                <a:lnTo>
                  <a:pt x="402" y="906"/>
                </a:lnTo>
                <a:lnTo>
                  <a:pt x="385" y="914"/>
                </a:lnTo>
                <a:lnTo>
                  <a:pt x="359" y="923"/>
                </a:lnTo>
                <a:lnTo>
                  <a:pt x="342" y="923"/>
                </a:lnTo>
                <a:lnTo>
                  <a:pt x="325" y="931"/>
                </a:lnTo>
                <a:lnTo>
                  <a:pt x="299" y="940"/>
                </a:lnTo>
                <a:lnTo>
                  <a:pt x="282" y="948"/>
                </a:lnTo>
                <a:lnTo>
                  <a:pt x="257" y="948"/>
                </a:lnTo>
                <a:lnTo>
                  <a:pt x="240" y="957"/>
                </a:lnTo>
                <a:lnTo>
                  <a:pt x="223" y="965"/>
                </a:lnTo>
                <a:lnTo>
                  <a:pt x="197" y="965"/>
                </a:lnTo>
                <a:lnTo>
                  <a:pt x="180" y="974"/>
                </a:lnTo>
                <a:lnTo>
                  <a:pt x="154" y="974"/>
                </a:lnTo>
                <a:lnTo>
                  <a:pt x="137" y="974"/>
                </a:lnTo>
                <a:lnTo>
                  <a:pt x="112" y="982"/>
                </a:lnTo>
                <a:lnTo>
                  <a:pt x="94" y="982"/>
                </a:lnTo>
                <a:lnTo>
                  <a:pt x="69" y="982"/>
                </a:lnTo>
                <a:lnTo>
                  <a:pt x="43" y="982"/>
                </a:lnTo>
                <a:lnTo>
                  <a:pt x="26" y="982"/>
                </a:lnTo>
                <a:lnTo>
                  <a:pt x="0" y="982"/>
                </a:lnTo>
              </a:path>
            </a:pathLst>
          </a:custGeom>
          <a:noFill/>
          <a:ln w="149225">
            <a:solidFill>
              <a:srgbClr val="22006E"/>
            </a:solidFill>
            <a:round/>
            <a:headEnd/>
            <a:tailEnd/>
          </a:ln>
        </p:spPr>
        <p:txBody>
          <a:bodyPr/>
          <a:lstStyle/>
          <a:p>
            <a:endParaRPr lang="en-US"/>
          </a:p>
        </p:txBody>
      </p:sp>
      <p:sp>
        <p:nvSpPr>
          <p:cNvPr id="52232" name="Freeform 12"/>
          <p:cNvSpPr>
            <a:spLocks noChangeAspect="1"/>
          </p:cNvSpPr>
          <p:nvPr/>
        </p:nvSpPr>
        <p:spPr bwMode="auto">
          <a:xfrm>
            <a:off x="3975100" y="3732213"/>
            <a:ext cx="1039813" cy="882650"/>
          </a:xfrm>
          <a:custGeom>
            <a:avLst/>
            <a:gdLst>
              <a:gd name="T0" fmla="*/ 1039813 w 785"/>
              <a:gd name="T1" fmla="*/ 882650 h 666"/>
              <a:gd name="T2" fmla="*/ 1006698 w 785"/>
              <a:gd name="T3" fmla="*/ 882650 h 666"/>
              <a:gd name="T4" fmla="*/ 984180 w 785"/>
              <a:gd name="T5" fmla="*/ 882650 h 666"/>
              <a:gd name="T6" fmla="*/ 949740 w 785"/>
              <a:gd name="T7" fmla="*/ 882650 h 666"/>
              <a:gd name="T8" fmla="*/ 916625 w 785"/>
              <a:gd name="T9" fmla="*/ 882650 h 666"/>
              <a:gd name="T10" fmla="*/ 882185 w 785"/>
              <a:gd name="T11" fmla="*/ 872048 h 666"/>
              <a:gd name="T12" fmla="*/ 847746 w 785"/>
              <a:gd name="T13" fmla="*/ 872048 h 666"/>
              <a:gd name="T14" fmla="*/ 825227 w 785"/>
              <a:gd name="T15" fmla="*/ 860120 h 666"/>
              <a:gd name="T16" fmla="*/ 792112 w 785"/>
              <a:gd name="T17" fmla="*/ 860120 h 666"/>
              <a:gd name="T18" fmla="*/ 757673 w 785"/>
              <a:gd name="T19" fmla="*/ 849518 h 666"/>
              <a:gd name="T20" fmla="*/ 735155 w 785"/>
              <a:gd name="T21" fmla="*/ 837590 h 666"/>
              <a:gd name="T22" fmla="*/ 700715 w 785"/>
              <a:gd name="T23" fmla="*/ 837590 h 666"/>
              <a:gd name="T24" fmla="*/ 678197 w 785"/>
              <a:gd name="T25" fmla="*/ 826987 h 666"/>
              <a:gd name="T26" fmla="*/ 645081 w 785"/>
              <a:gd name="T27" fmla="*/ 815060 h 666"/>
              <a:gd name="T28" fmla="*/ 621239 w 785"/>
              <a:gd name="T29" fmla="*/ 804457 h 666"/>
              <a:gd name="T30" fmla="*/ 588124 w 785"/>
              <a:gd name="T31" fmla="*/ 792530 h 666"/>
              <a:gd name="T32" fmla="*/ 565605 w 785"/>
              <a:gd name="T33" fmla="*/ 781927 h 666"/>
              <a:gd name="T34" fmla="*/ 531166 w 785"/>
              <a:gd name="T35" fmla="*/ 758072 h 666"/>
              <a:gd name="T36" fmla="*/ 508647 w 785"/>
              <a:gd name="T37" fmla="*/ 747469 h 666"/>
              <a:gd name="T38" fmla="*/ 486129 w 785"/>
              <a:gd name="T39" fmla="*/ 735542 h 666"/>
              <a:gd name="T40" fmla="*/ 451689 w 785"/>
              <a:gd name="T41" fmla="*/ 713012 h 666"/>
              <a:gd name="T42" fmla="*/ 429171 w 785"/>
              <a:gd name="T43" fmla="*/ 702409 h 666"/>
              <a:gd name="T44" fmla="*/ 406653 w 785"/>
              <a:gd name="T45" fmla="*/ 690482 h 666"/>
              <a:gd name="T46" fmla="*/ 384135 w 785"/>
              <a:gd name="T47" fmla="*/ 667951 h 666"/>
              <a:gd name="T48" fmla="*/ 361617 w 785"/>
              <a:gd name="T49" fmla="*/ 657349 h 666"/>
              <a:gd name="T50" fmla="*/ 339098 w 785"/>
              <a:gd name="T51" fmla="*/ 633493 h 666"/>
              <a:gd name="T52" fmla="*/ 316580 w 785"/>
              <a:gd name="T53" fmla="*/ 610963 h 666"/>
              <a:gd name="T54" fmla="*/ 294062 w 785"/>
              <a:gd name="T55" fmla="*/ 600361 h 666"/>
              <a:gd name="T56" fmla="*/ 271544 w 785"/>
              <a:gd name="T57" fmla="*/ 577831 h 666"/>
              <a:gd name="T58" fmla="*/ 249025 w 785"/>
              <a:gd name="T59" fmla="*/ 555301 h 666"/>
              <a:gd name="T60" fmla="*/ 237104 w 785"/>
              <a:gd name="T61" fmla="*/ 532771 h 666"/>
              <a:gd name="T62" fmla="*/ 214586 w 785"/>
              <a:gd name="T63" fmla="*/ 520843 h 666"/>
              <a:gd name="T64" fmla="*/ 192067 w 785"/>
              <a:gd name="T65" fmla="*/ 498313 h 666"/>
              <a:gd name="T66" fmla="*/ 180146 w 785"/>
              <a:gd name="T67" fmla="*/ 475783 h 666"/>
              <a:gd name="T68" fmla="*/ 157628 w 785"/>
              <a:gd name="T69" fmla="*/ 453253 h 666"/>
              <a:gd name="T70" fmla="*/ 147031 w 785"/>
              <a:gd name="T71" fmla="*/ 430723 h 666"/>
              <a:gd name="T72" fmla="*/ 135109 w 785"/>
              <a:gd name="T73" fmla="*/ 408193 h 666"/>
              <a:gd name="T74" fmla="*/ 112591 w 785"/>
              <a:gd name="T75" fmla="*/ 385662 h 666"/>
              <a:gd name="T76" fmla="*/ 101994 w 785"/>
              <a:gd name="T77" fmla="*/ 361807 h 666"/>
              <a:gd name="T78" fmla="*/ 90073 w 785"/>
              <a:gd name="T79" fmla="*/ 339277 h 666"/>
              <a:gd name="T80" fmla="*/ 78152 w 785"/>
              <a:gd name="T81" fmla="*/ 316747 h 666"/>
              <a:gd name="T82" fmla="*/ 67555 w 785"/>
              <a:gd name="T83" fmla="*/ 294217 h 666"/>
              <a:gd name="T84" fmla="*/ 55633 w 785"/>
              <a:gd name="T85" fmla="*/ 271687 h 666"/>
              <a:gd name="T86" fmla="*/ 45036 w 785"/>
              <a:gd name="T87" fmla="*/ 249156 h 666"/>
              <a:gd name="T88" fmla="*/ 33115 w 785"/>
              <a:gd name="T89" fmla="*/ 214699 h 666"/>
              <a:gd name="T90" fmla="*/ 33115 w 785"/>
              <a:gd name="T91" fmla="*/ 192169 h 666"/>
              <a:gd name="T92" fmla="*/ 22518 w 785"/>
              <a:gd name="T93" fmla="*/ 169638 h 666"/>
              <a:gd name="T94" fmla="*/ 22518 w 785"/>
              <a:gd name="T95" fmla="*/ 147108 h 666"/>
              <a:gd name="T96" fmla="*/ 10597 w 785"/>
              <a:gd name="T97" fmla="*/ 124578 h 666"/>
              <a:gd name="T98" fmla="*/ 10597 w 785"/>
              <a:gd name="T99" fmla="*/ 102048 h 666"/>
              <a:gd name="T100" fmla="*/ 10597 w 785"/>
              <a:gd name="T101" fmla="*/ 79518 h 666"/>
              <a:gd name="T102" fmla="*/ 0 w 785"/>
              <a:gd name="T103" fmla="*/ 45060 h 666"/>
              <a:gd name="T104" fmla="*/ 0 w 785"/>
              <a:gd name="T105" fmla="*/ 22530 h 666"/>
              <a:gd name="T106" fmla="*/ 0 w 785"/>
              <a:gd name="T107" fmla="*/ 0 h 6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5"/>
              <a:gd name="T163" fmla="*/ 0 h 666"/>
              <a:gd name="T164" fmla="*/ 785 w 785"/>
              <a:gd name="T165" fmla="*/ 666 h 6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5" h="666">
                <a:moveTo>
                  <a:pt x="785" y="666"/>
                </a:moveTo>
                <a:lnTo>
                  <a:pt x="760" y="666"/>
                </a:lnTo>
                <a:lnTo>
                  <a:pt x="743" y="666"/>
                </a:lnTo>
                <a:lnTo>
                  <a:pt x="717" y="666"/>
                </a:lnTo>
                <a:lnTo>
                  <a:pt x="692" y="666"/>
                </a:lnTo>
                <a:lnTo>
                  <a:pt x="666" y="658"/>
                </a:lnTo>
                <a:lnTo>
                  <a:pt x="640" y="658"/>
                </a:lnTo>
                <a:lnTo>
                  <a:pt x="623" y="649"/>
                </a:lnTo>
                <a:lnTo>
                  <a:pt x="598" y="649"/>
                </a:lnTo>
                <a:lnTo>
                  <a:pt x="572" y="641"/>
                </a:lnTo>
                <a:lnTo>
                  <a:pt x="555" y="632"/>
                </a:lnTo>
                <a:lnTo>
                  <a:pt x="529" y="632"/>
                </a:lnTo>
                <a:lnTo>
                  <a:pt x="512" y="624"/>
                </a:lnTo>
                <a:lnTo>
                  <a:pt x="487" y="615"/>
                </a:lnTo>
                <a:lnTo>
                  <a:pt x="469" y="607"/>
                </a:lnTo>
                <a:lnTo>
                  <a:pt x="444" y="598"/>
                </a:lnTo>
                <a:lnTo>
                  <a:pt x="427" y="590"/>
                </a:lnTo>
                <a:lnTo>
                  <a:pt x="401" y="572"/>
                </a:lnTo>
                <a:lnTo>
                  <a:pt x="384" y="564"/>
                </a:lnTo>
                <a:lnTo>
                  <a:pt x="367" y="555"/>
                </a:lnTo>
                <a:lnTo>
                  <a:pt x="341" y="538"/>
                </a:lnTo>
                <a:lnTo>
                  <a:pt x="324" y="530"/>
                </a:lnTo>
                <a:lnTo>
                  <a:pt x="307" y="521"/>
                </a:lnTo>
                <a:lnTo>
                  <a:pt x="290" y="504"/>
                </a:lnTo>
                <a:lnTo>
                  <a:pt x="273" y="496"/>
                </a:lnTo>
                <a:lnTo>
                  <a:pt x="256" y="478"/>
                </a:lnTo>
                <a:lnTo>
                  <a:pt x="239" y="461"/>
                </a:lnTo>
                <a:lnTo>
                  <a:pt x="222" y="453"/>
                </a:lnTo>
                <a:lnTo>
                  <a:pt x="205" y="436"/>
                </a:lnTo>
                <a:lnTo>
                  <a:pt x="188" y="419"/>
                </a:lnTo>
                <a:lnTo>
                  <a:pt x="179" y="402"/>
                </a:lnTo>
                <a:lnTo>
                  <a:pt x="162" y="393"/>
                </a:lnTo>
                <a:lnTo>
                  <a:pt x="145" y="376"/>
                </a:lnTo>
                <a:lnTo>
                  <a:pt x="136" y="359"/>
                </a:lnTo>
                <a:lnTo>
                  <a:pt x="119" y="342"/>
                </a:lnTo>
                <a:lnTo>
                  <a:pt x="111" y="325"/>
                </a:lnTo>
                <a:lnTo>
                  <a:pt x="102" y="308"/>
                </a:lnTo>
                <a:lnTo>
                  <a:pt x="85" y="291"/>
                </a:lnTo>
                <a:lnTo>
                  <a:pt x="77" y="273"/>
                </a:lnTo>
                <a:lnTo>
                  <a:pt x="68" y="256"/>
                </a:lnTo>
                <a:lnTo>
                  <a:pt x="59" y="239"/>
                </a:lnTo>
                <a:lnTo>
                  <a:pt x="51" y="222"/>
                </a:lnTo>
                <a:lnTo>
                  <a:pt x="42" y="205"/>
                </a:lnTo>
                <a:lnTo>
                  <a:pt x="34" y="188"/>
                </a:lnTo>
                <a:lnTo>
                  <a:pt x="25" y="162"/>
                </a:lnTo>
                <a:lnTo>
                  <a:pt x="25" y="145"/>
                </a:lnTo>
                <a:lnTo>
                  <a:pt x="17" y="128"/>
                </a:lnTo>
                <a:lnTo>
                  <a:pt x="17" y="111"/>
                </a:lnTo>
                <a:lnTo>
                  <a:pt x="8" y="94"/>
                </a:lnTo>
                <a:lnTo>
                  <a:pt x="8" y="77"/>
                </a:lnTo>
                <a:lnTo>
                  <a:pt x="8" y="60"/>
                </a:lnTo>
                <a:lnTo>
                  <a:pt x="0" y="34"/>
                </a:lnTo>
                <a:lnTo>
                  <a:pt x="0" y="17"/>
                </a:lnTo>
                <a:lnTo>
                  <a:pt x="0" y="0"/>
                </a:lnTo>
              </a:path>
            </a:pathLst>
          </a:custGeom>
          <a:noFill/>
          <a:ln w="149225">
            <a:solidFill>
              <a:srgbClr val="22006E"/>
            </a:solidFill>
            <a:round/>
            <a:headEnd/>
            <a:tailEnd/>
          </a:ln>
        </p:spPr>
        <p:txBody>
          <a:bodyPr/>
          <a:lstStyle/>
          <a:p>
            <a:endParaRPr lang="en-US"/>
          </a:p>
        </p:txBody>
      </p:sp>
      <p:sp>
        <p:nvSpPr>
          <p:cNvPr id="52233" name="Freeform 13"/>
          <p:cNvSpPr>
            <a:spLocks noChangeAspect="1"/>
          </p:cNvSpPr>
          <p:nvPr/>
        </p:nvSpPr>
        <p:spPr bwMode="auto">
          <a:xfrm>
            <a:off x="4652963" y="5135563"/>
            <a:ext cx="930275" cy="227012"/>
          </a:xfrm>
          <a:custGeom>
            <a:avLst/>
            <a:gdLst>
              <a:gd name="T0" fmla="*/ 930275 w 701"/>
              <a:gd name="T1" fmla="*/ 0 h 171"/>
              <a:gd name="T2" fmla="*/ 895771 w 701"/>
              <a:gd name="T3" fmla="*/ 23896 h 171"/>
              <a:gd name="T4" fmla="*/ 873211 w 701"/>
              <a:gd name="T5" fmla="*/ 34516 h 171"/>
              <a:gd name="T6" fmla="*/ 838707 w 701"/>
              <a:gd name="T7" fmla="*/ 46464 h 171"/>
              <a:gd name="T8" fmla="*/ 816147 w 701"/>
              <a:gd name="T9" fmla="*/ 57085 h 171"/>
              <a:gd name="T10" fmla="*/ 781643 w 701"/>
              <a:gd name="T11" fmla="*/ 69033 h 171"/>
              <a:gd name="T12" fmla="*/ 759083 w 701"/>
              <a:gd name="T13" fmla="*/ 79653 h 171"/>
              <a:gd name="T14" fmla="*/ 725907 w 701"/>
              <a:gd name="T15" fmla="*/ 91601 h 171"/>
              <a:gd name="T16" fmla="*/ 691403 w 701"/>
              <a:gd name="T17" fmla="*/ 102222 h 171"/>
              <a:gd name="T18" fmla="*/ 668842 w 701"/>
              <a:gd name="T19" fmla="*/ 114170 h 171"/>
              <a:gd name="T20" fmla="*/ 634339 w 701"/>
              <a:gd name="T21" fmla="*/ 124790 h 171"/>
              <a:gd name="T22" fmla="*/ 611779 w 701"/>
              <a:gd name="T23" fmla="*/ 136738 h 171"/>
              <a:gd name="T24" fmla="*/ 578602 w 701"/>
              <a:gd name="T25" fmla="*/ 147359 h 171"/>
              <a:gd name="T26" fmla="*/ 544098 w 701"/>
              <a:gd name="T27" fmla="*/ 147359 h 171"/>
              <a:gd name="T28" fmla="*/ 510921 w 701"/>
              <a:gd name="T29" fmla="*/ 159307 h 171"/>
              <a:gd name="T30" fmla="*/ 487034 w 701"/>
              <a:gd name="T31" fmla="*/ 171255 h 171"/>
              <a:gd name="T32" fmla="*/ 453857 w 701"/>
              <a:gd name="T33" fmla="*/ 181875 h 171"/>
              <a:gd name="T34" fmla="*/ 419354 w 701"/>
              <a:gd name="T35" fmla="*/ 181875 h 171"/>
              <a:gd name="T36" fmla="*/ 386177 w 701"/>
              <a:gd name="T37" fmla="*/ 193823 h 171"/>
              <a:gd name="T38" fmla="*/ 362290 w 701"/>
              <a:gd name="T39" fmla="*/ 193823 h 171"/>
              <a:gd name="T40" fmla="*/ 329113 w 701"/>
              <a:gd name="T41" fmla="*/ 204444 h 171"/>
              <a:gd name="T42" fmla="*/ 294609 w 701"/>
              <a:gd name="T43" fmla="*/ 204444 h 171"/>
              <a:gd name="T44" fmla="*/ 261432 w 701"/>
              <a:gd name="T45" fmla="*/ 216392 h 171"/>
              <a:gd name="T46" fmla="*/ 226929 w 701"/>
              <a:gd name="T47" fmla="*/ 216392 h 171"/>
              <a:gd name="T48" fmla="*/ 192425 w 701"/>
              <a:gd name="T49" fmla="*/ 216392 h 171"/>
              <a:gd name="T50" fmla="*/ 169865 w 701"/>
              <a:gd name="T51" fmla="*/ 216392 h 171"/>
              <a:gd name="T52" fmla="*/ 136688 w 701"/>
              <a:gd name="T53" fmla="*/ 227012 h 171"/>
              <a:gd name="T54" fmla="*/ 102184 w 701"/>
              <a:gd name="T55" fmla="*/ 227012 h 171"/>
              <a:gd name="T56" fmla="*/ 67680 w 701"/>
              <a:gd name="T57" fmla="*/ 227012 h 171"/>
              <a:gd name="T58" fmla="*/ 34504 w 701"/>
              <a:gd name="T59" fmla="*/ 227012 h 171"/>
              <a:gd name="T60" fmla="*/ 0 w 701"/>
              <a:gd name="T61" fmla="*/ 227012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1"/>
              <a:gd name="T94" fmla="*/ 0 h 171"/>
              <a:gd name="T95" fmla="*/ 701 w 701"/>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1" h="171">
                <a:moveTo>
                  <a:pt x="701" y="0"/>
                </a:moveTo>
                <a:lnTo>
                  <a:pt x="675" y="18"/>
                </a:lnTo>
                <a:lnTo>
                  <a:pt x="658" y="26"/>
                </a:lnTo>
                <a:lnTo>
                  <a:pt x="632" y="35"/>
                </a:lnTo>
                <a:lnTo>
                  <a:pt x="615" y="43"/>
                </a:lnTo>
                <a:lnTo>
                  <a:pt x="589" y="52"/>
                </a:lnTo>
                <a:lnTo>
                  <a:pt x="572" y="60"/>
                </a:lnTo>
                <a:lnTo>
                  <a:pt x="547" y="69"/>
                </a:lnTo>
                <a:lnTo>
                  <a:pt x="521" y="77"/>
                </a:lnTo>
                <a:lnTo>
                  <a:pt x="504" y="86"/>
                </a:lnTo>
                <a:lnTo>
                  <a:pt x="478" y="94"/>
                </a:lnTo>
                <a:lnTo>
                  <a:pt x="461" y="103"/>
                </a:lnTo>
                <a:lnTo>
                  <a:pt x="436" y="111"/>
                </a:lnTo>
                <a:lnTo>
                  <a:pt x="410" y="111"/>
                </a:lnTo>
                <a:lnTo>
                  <a:pt x="385" y="120"/>
                </a:lnTo>
                <a:lnTo>
                  <a:pt x="367" y="129"/>
                </a:lnTo>
                <a:lnTo>
                  <a:pt x="342" y="137"/>
                </a:lnTo>
                <a:lnTo>
                  <a:pt x="316" y="137"/>
                </a:lnTo>
                <a:lnTo>
                  <a:pt x="291" y="146"/>
                </a:lnTo>
                <a:lnTo>
                  <a:pt x="273" y="146"/>
                </a:lnTo>
                <a:lnTo>
                  <a:pt x="248" y="154"/>
                </a:lnTo>
                <a:lnTo>
                  <a:pt x="222" y="154"/>
                </a:lnTo>
                <a:lnTo>
                  <a:pt x="197" y="163"/>
                </a:lnTo>
                <a:lnTo>
                  <a:pt x="171" y="163"/>
                </a:lnTo>
                <a:lnTo>
                  <a:pt x="145" y="163"/>
                </a:lnTo>
                <a:lnTo>
                  <a:pt x="128" y="163"/>
                </a:lnTo>
                <a:lnTo>
                  <a:pt x="103" y="171"/>
                </a:lnTo>
                <a:lnTo>
                  <a:pt x="77" y="171"/>
                </a:lnTo>
                <a:lnTo>
                  <a:pt x="51" y="171"/>
                </a:lnTo>
                <a:lnTo>
                  <a:pt x="26" y="171"/>
                </a:lnTo>
                <a:lnTo>
                  <a:pt x="0" y="171"/>
                </a:lnTo>
              </a:path>
            </a:pathLst>
          </a:custGeom>
          <a:noFill/>
          <a:ln w="149225">
            <a:solidFill>
              <a:srgbClr val="22006E"/>
            </a:solidFill>
            <a:round/>
            <a:headEnd/>
            <a:tailEnd/>
          </a:ln>
        </p:spPr>
        <p:txBody>
          <a:bodyPr/>
          <a:lstStyle/>
          <a:p>
            <a:endParaRPr lang="en-US"/>
          </a:p>
        </p:txBody>
      </p:sp>
      <p:sp>
        <p:nvSpPr>
          <p:cNvPr id="52234" name="Freeform 14"/>
          <p:cNvSpPr>
            <a:spLocks noChangeAspect="1"/>
          </p:cNvSpPr>
          <p:nvPr/>
        </p:nvSpPr>
        <p:spPr bwMode="auto">
          <a:xfrm>
            <a:off x="3024188" y="3732213"/>
            <a:ext cx="1628775" cy="1630362"/>
          </a:xfrm>
          <a:custGeom>
            <a:avLst/>
            <a:gdLst>
              <a:gd name="T0" fmla="*/ 1595670 w 1230"/>
              <a:gd name="T1" fmla="*/ 1630362 h 1230"/>
              <a:gd name="T2" fmla="*/ 1538729 w 1230"/>
              <a:gd name="T3" fmla="*/ 1630362 h 1230"/>
              <a:gd name="T4" fmla="*/ 1481788 w 1230"/>
              <a:gd name="T5" fmla="*/ 1619758 h 1230"/>
              <a:gd name="T6" fmla="*/ 1424847 w 1230"/>
              <a:gd name="T7" fmla="*/ 1619758 h 1230"/>
              <a:gd name="T8" fmla="*/ 1369230 w 1230"/>
              <a:gd name="T9" fmla="*/ 1607829 h 1230"/>
              <a:gd name="T10" fmla="*/ 1312289 w 1230"/>
              <a:gd name="T11" fmla="*/ 1597225 h 1230"/>
              <a:gd name="T12" fmla="*/ 1255348 w 1230"/>
              <a:gd name="T13" fmla="*/ 1585295 h 1230"/>
              <a:gd name="T14" fmla="*/ 1199732 w 1230"/>
              <a:gd name="T15" fmla="*/ 1574691 h 1230"/>
              <a:gd name="T16" fmla="*/ 1142791 w 1230"/>
              <a:gd name="T17" fmla="*/ 1562762 h 1230"/>
              <a:gd name="T18" fmla="*/ 1097768 w 1230"/>
              <a:gd name="T19" fmla="*/ 1540228 h 1230"/>
              <a:gd name="T20" fmla="*/ 1040827 w 1230"/>
              <a:gd name="T21" fmla="*/ 1517695 h 1230"/>
              <a:gd name="T22" fmla="*/ 983886 w 1230"/>
              <a:gd name="T23" fmla="*/ 1495161 h 1230"/>
              <a:gd name="T24" fmla="*/ 938863 w 1230"/>
              <a:gd name="T25" fmla="*/ 1472628 h 1230"/>
              <a:gd name="T26" fmla="*/ 893840 w 1230"/>
              <a:gd name="T27" fmla="*/ 1450094 h 1230"/>
              <a:gd name="T28" fmla="*/ 836899 w 1230"/>
              <a:gd name="T29" fmla="*/ 1427561 h 1230"/>
              <a:gd name="T30" fmla="*/ 791876 w 1230"/>
              <a:gd name="T31" fmla="*/ 1403702 h 1230"/>
              <a:gd name="T32" fmla="*/ 746853 w 1230"/>
              <a:gd name="T33" fmla="*/ 1370565 h 1230"/>
              <a:gd name="T34" fmla="*/ 701830 w 1230"/>
              <a:gd name="T35" fmla="*/ 1336101 h 1230"/>
              <a:gd name="T36" fmla="*/ 656807 w 1230"/>
              <a:gd name="T37" fmla="*/ 1302964 h 1230"/>
              <a:gd name="T38" fmla="*/ 610459 w 1230"/>
              <a:gd name="T39" fmla="*/ 1268501 h 1230"/>
              <a:gd name="T40" fmla="*/ 565436 w 1230"/>
              <a:gd name="T41" fmla="*/ 1234038 h 1230"/>
              <a:gd name="T42" fmla="*/ 532331 w 1230"/>
              <a:gd name="T43" fmla="*/ 1200901 h 1230"/>
              <a:gd name="T44" fmla="*/ 485984 w 1230"/>
              <a:gd name="T45" fmla="*/ 1166438 h 1230"/>
              <a:gd name="T46" fmla="*/ 452879 w 1230"/>
              <a:gd name="T47" fmla="*/ 1121371 h 1230"/>
              <a:gd name="T48" fmla="*/ 407856 w 1230"/>
              <a:gd name="T49" fmla="*/ 1086908 h 1230"/>
              <a:gd name="T50" fmla="*/ 373426 w 1230"/>
              <a:gd name="T51" fmla="*/ 1041841 h 1230"/>
              <a:gd name="T52" fmla="*/ 338997 w 1230"/>
              <a:gd name="T53" fmla="*/ 996774 h 1230"/>
              <a:gd name="T54" fmla="*/ 305892 w 1230"/>
              <a:gd name="T55" fmla="*/ 951707 h 1230"/>
              <a:gd name="T56" fmla="*/ 283380 w 1230"/>
              <a:gd name="T57" fmla="*/ 906640 h 1230"/>
              <a:gd name="T58" fmla="*/ 248951 w 1230"/>
              <a:gd name="T59" fmla="*/ 860248 h 1230"/>
              <a:gd name="T60" fmla="*/ 215846 w 1230"/>
              <a:gd name="T61" fmla="*/ 815181 h 1230"/>
              <a:gd name="T62" fmla="*/ 192010 w 1230"/>
              <a:gd name="T63" fmla="*/ 770114 h 1230"/>
              <a:gd name="T64" fmla="*/ 169499 w 1230"/>
              <a:gd name="T65" fmla="*/ 713118 h 1230"/>
              <a:gd name="T66" fmla="*/ 146987 w 1230"/>
              <a:gd name="T67" fmla="*/ 668051 h 1230"/>
              <a:gd name="T68" fmla="*/ 124475 w 1230"/>
              <a:gd name="T69" fmla="*/ 611054 h 1230"/>
              <a:gd name="T70" fmla="*/ 101964 w 1230"/>
              <a:gd name="T71" fmla="*/ 565987 h 1230"/>
              <a:gd name="T72" fmla="*/ 79452 w 1230"/>
              <a:gd name="T73" fmla="*/ 510317 h 1230"/>
              <a:gd name="T74" fmla="*/ 67535 w 1230"/>
              <a:gd name="T75" fmla="*/ 453320 h 1230"/>
              <a:gd name="T76" fmla="*/ 56941 w 1230"/>
              <a:gd name="T77" fmla="*/ 408253 h 1230"/>
              <a:gd name="T78" fmla="*/ 34429 w 1230"/>
              <a:gd name="T79" fmla="*/ 351257 h 1230"/>
              <a:gd name="T80" fmla="*/ 22512 w 1230"/>
              <a:gd name="T81" fmla="*/ 294260 h 1230"/>
              <a:gd name="T82" fmla="*/ 22512 w 1230"/>
              <a:gd name="T83" fmla="*/ 237264 h 1230"/>
              <a:gd name="T84" fmla="*/ 11918 w 1230"/>
              <a:gd name="T85" fmla="*/ 181593 h 1230"/>
              <a:gd name="T86" fmla="*/ 11918 w 1230"/>
              <a:gd name="T87" fmla="*/ 124597 h 1230"/>
              <a:gd name="T88" fmla="*/ 0 w 1230"/>
              <a:gd name="T89" fmla="*/ 56996 h 1230"/>
              <a:gd name="T90" fmla="*/ 0 w 1230"/>
              <a:gd name="T91" fmla="*/ 0 h 1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0"/>
              <a:gd name="T139" fmla="*/ 0 h 1230"/>
              <a:gd name="T140" fmla="*/ 1230 w 1230"/>
              <a:gd name="T141" fmla="*/ 1230 h 1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0" h="1230">
                <a:moveTo>
                  <a:pt x="1230" y="1230"/>
                </a:moveTo>
                <a:lnTo>
                  <a:pt x="1205" y="1230"/>
                </a:lnTo>
                <a:lnTo>
                  <a:pt x="1187" y="1230"/>
                </a:lnTo>
                <a:lnTo>
                  <a:pt x="1162" y="1230"/>
                </a:lnTo>
                <a:lnTo>
                  <a:pt x="1145" y="1230"/>
                </a:lnTo>
                <a:lnTo>
                  <a:pt x="1119" y="1222"/>
                </a:lnTo>
                <a:lnTo>
                  <a:pt x="1102" y="1222"/>
                </a:lnTo>
                <a:lnTo>
                  <a:pt x="1076" y="1222"/>
                </a:lnTo>
                <a:lnTo>
                  <a:pt x="1051" y="1222"/>
                </a:lnTo>
                <a:lnTo>
                  <a:pt x="1034" y="1213"/>
                </a:lnTo>
                <a:lnTo>
                  <a:pt x="1008" y="1213"/>
                </a:lnTo>
                <a:lnTo>
                  <a:pt x="991" y="1205"/>
                </a:lnTo>
                <a:lnTo>
                  <a:pt x="965" y="1205"/>
                </a:lnTo>
                <a:lnTo>
                  <a:pt x="948" y="1196"/>
                </a:lnTo>
                <a:lnTo>
                  <a:pt x="931" y="1196"/>
                </a:lnTo>
                <a:lnTo>
                  <a:pt x="906" y="1188"/>
                </a:lnTo>
                <a:lnTo>
                  <a:pt x="889" y="1179"/>
                </a:lnTo>
                <a:lnTo>
                  <a:pt x="863" y="1179"/>
                </a:lnTo>
                <a:lnTo>
                  <a:pt x="846" y="1170"/>
                </a:lnTo>
                <a:lnTo>
                  <a:pt x="829" y="1162"/>
                </a:lnTo>
                <a:lnTo>
                  <a:pt x="803" y="1153"/>
                </a:lnTo>
                <a:lnTo>
                  <a:pt x="786" y="1145"/>
                </a:lnTo>
                <a:lnTo>
                  <a:pt x="769" y="1136"/>
                </a:lnTo>
                <a:lnTo>
                  <a:pt x="743" y="1128"/>
                </a:lnTo>
                <a:lnTo>
                  <a:pt x="726" y="1119"/>
                </a:lnTo>
                <a:lnTo>
                  <a:pt x="709" y="1111"/>
                </a:lnTo>
                <a:lnTo>
                  <a:pt x="692" y="1102"/>
                </a:lnTo>
                <a:lnTo>
                  <a:pt x="675" y="1094"/>
                </a:lnTo>
                <a:lnTo>
                  <a:pt x="649" y="1085"/>
                </a:lnTo>
                <a:lnTo>
                  <a:pt x="632" y="1077"/>
                </a:lnTo>
                <a:lnTo>
                  <a:pt x="615" y="1068"/>
                </a:lnTo>
                <a:lnTo>
                  <a:pt x="598" y="1059"/>
                </a:lnTo>
                <a:lnTo>
                  <a:pt x="581" y="1042"/>
                </a:lnTo>
                <a:lnTo>
                  <a:pt x="564" y="1034"/>
                </a:lnTo>
                <a:lnTo>
                  <a:pt x="547" y="1025"/>
                </a:lnTo>
                <a:lnTo>
                  <a:pt x="530" y="1008"/>
                </a:lnTo>
                <a:lnTo>
                  <a:pt x="513" y="1000"/>
                </a:lnTo>
                <a:lnTo>
                  <a:pt x="496" y="983"/>
                </a:lnTo>
                <a:lnTo>
                  <a:pt x="479" y="974"/>
                </a:lnTo>
                <a:lnTo>
                  <a:pt x="461" y="957"/>
                </a:lnTo>
                <a:lnTo>
                  <a:pt x="444" y="948"/>
                </a:lnTo>
                <a:lnTo>
                  <a:pt x="427" y="931"/>
                </a:lnTo>
                <a:lnTo>
                  <a:pt x="410" y="923"/>
                </a:lnTo>
                <a:lnTo>
                  <a:pt x="402" y="906"/>
                </a:lnTo>
                <a:lnTo>
                  <a:pt x="385" y="889"/>
                </a:lnTo>
                <a:lnTo>
                  <a:pt x="367" y="880"/>
                </a:lnTo>
                <a:lnTo>
                  <a:pt x="350" y="863"/>
                </a:lnTo>
                <a:lnTo>
                  <a:pt x="342" y="846"/>
                </a:lnTo>
                <a:lnTo>
                  <a:pt x="325" y="837"/>
                </a:lnTo>
                <a:lnTo>
                  <a:pt x="308" y="820"/>
                </a:lnTo>
                <a:lnTo>
                  <a:pt x="299" y="803"/>
                </a:lnTo>
                <a:lnTo>
                  <a:pt x="282" y="786"/>
                </a:lnTo>
                <a:lnTo>
                  <a:pt x="274" y="769"/>
                </a:lnTo>
                <a:lnTo>
                  <a:pt x="256" y="752"/>
                </a:lnTo>
                <a:lnTo>
                  <a:pt x="248" y="735"/>
                </a:lnTo>
                <a:lnTo>
                  <a:pt x="231" y="718"/>
                </a:lnTo>
                <a:lnTo>
                  <a:pt x="222" y="701"/>
                </a:lnTo>
                <a:lnTo>
                  <a:pt x="214" y="684"/>
                </a:lnTo>
                <a:lnTo>
                  <a:pt x="197" y="666"/>
                </a:lnTo>
                <a:lnTo>
                  <a:pt x="188" y="649"/>
                </a:lnTo>
                <a:lnTo>
                  <a:pt x="180" y="632"/>
                </a:lnTo>
                <a:lnTo>
                  <a:pt x="163" y="615"/>
                </a:lnTo>
                <a:lnTo>
                  <a:pt x="154" y="598"/>
                </a:lnTo>
                <a:lnTo>
                  <a:pt x="145" y="581"/>
                </a:lnTo>
                <a:lnTo>
                  <a:pt x="137" y="564"/>
                </a:lnTo>
                <a:lnTo>
                  <a:pt x="128" y="538"/>
                </a:lnTo>
                <a:lnTo>
                  <a:pt x="120" y="521"/>
                </a:lnTo>
                <a:lnTo>
                  <a:pt x="111" y="504"/>
                </a:lnTo>
                <a:lnTo>
                  <a:pt x="103" y="487"/>
                </a:lnTo>
                <a:lnTo>
                  <a:pt x="94" y="461"/>
                </a:lnTo>
                <a:lnTo>
                  <a:pt x="86" y="444"/>
                </a:lnTo>
                <a:lnTo>
                  <a:pt x="77" y="427"/>
                </a:lnTo>
                <a:lnTo>
                  <a:pt x="69" y="410"/>
                </a:lnTo>
                <a:lnTo>
                  <a:pt x="60" y="385"/>
                </a:lnTo>
                <a:lnTo>
                  <a:pt x="60" y="367"/>
                </a:lnTo>
                <a:lnTo>
                  <a:pt x="51" y="342"/>
                </a:lnTo>
                <a:lnTo>
                  <a:pt x="43" y="325"/>
                </a:lnTo>
                <a:lnTo>
                  <a:pt x="43" y="308"/>
                </a:lnTo>
                <a:lnTo>
                  <a:pt x="34" y="282"/>
                </a:lnTo>
                <a:lnTo>
                  <a:pt x="26" y="265"/>
                </a:lnTo>
                <a:lnTo>
                  <a:pt x="26" y="239"/>
                </a:lnTo>
                <a:lnTo>
                  <a:pt x="17" y="222"/>
                </a:lnTo>
                <a:lnTo>
                  <a:pt x="17" y="197"/>
                </a:lnTo>
                <a:lnTo>
                  <a:pt x="17" y="179"/>
                </a:lnTo>
                <a:lnTo>
                  <a:pt x="9" y="154"/>
                </a:lnTo>
                <a:lnTo>
                  <a:pt x="9" y="137"/>
                </a:lnTo>
                <a:lnTo>
                  <a:pt x="9" y="111"/>
                </a:lnTo>
                <a:lnTo>
                  <a:pt x="9" y="94"/>
                </a:lnTo>
                <a:lnTo>
                  <a:pt x="0" y="68"/>
                </a:lnTo>
                <a:lnTo>
                  <a:pt x="0" y="43"/>
                </a:lnTo>
                <a:lnTo>
                  <a:pt x="0" y="26"/>
                </a:lnTo>
                <a:lnTo>
                  <a:pt x="0" y="0"/>
                </a:lnTo>
              </a:path>
            </a:pathLst>
          </a:custGeom>
          <a:noFill/>
          <a:ln w="149225">
            <a:solidFill>
              <a:srgbClr val="22006E"/>
            </a:solidFill>
            <a:round/>
            <a:headEnd/>
            <a:tailEnd/>
          </a:ln>
        </p:spPr>
        <p:txBody>
          <a:bodyPr/>
          <a:lstStyle/>
          <a:p>
            <a:endParaRPr lang="en-US"/>
          </a:p>
        </p:txBody>
      </p:sp>
      <p:sp>
        <p:nvSpPr>
          <p:cNvPr id="52235" name="Freeform 15"/>
          <p:cNvSpPr>
            <a:spLocks noChangeAspect="1"/>
          </p:cNvSpPr>
          <p:nvPr/>
        </p:nvSpPr>
        <p:spPr bwMode="auto">
          <a:xfrm>
            <a:off x="2662238" y="1693863"/>
            <a:ext cx="2036762" cy="1936750"/>
          </a:xfrm>
          <a:custGeom>
            <a:avLst/>
            <a:gdLst>
              <a:gd name="T0" fmla="*/ 0 w 1537"/>
              <a:gd name="T1" fmla="*/ 1914214 h 1461"/>
              <a:gd name="T2" fmla="*/ 0 w 1537"/>
              <a:gd name="T3" fmla="*/ 1846607 h 1461"/>
              <a:gd name="T4" fmla="*/ 0 w 1537"/>
              <a:gd name="T5" fmla="*/ 1789605 h 1461"/>
              <a:gd name="T6" fmla="*/ 10601 w 1537"/>
              <a:gd name="T7" fmla="*/ 1732603 h 1461"/>
              <a:gd name="T8" fmla="*/ 10601 w 1537"/>
              <a:gd name="T9" fmla="*/ 1676926 h 1461"/>
              <a:gd name="T10" fmla="*/ 22528 w 1537"/>
              <a:gd name="T11" fmla="*/ 1619924 h 1461"/>
              <a:gd name="T12" fmla="*/ 34454 w 1537"/>
              <a:gd name="T13" fmla="*/ 1562922 h 1461"/>
              <a:gd name="T14" fmla="*/ 45055 w 1537"/>
              <a:gd name="T15" fmla="*/ 1507245 h 1461"/>
              <a:gd name="T16" fmla="*/ 56982 w 1537"/>
              <a:gd name="T17" fmla="*/ 1450243 h 1461"/>
              <a:gd name="T18" fmla="*/ 67583 w 1537"/>
              <a:gd name="T19" fmla="*/ 1393241 h 1461"/>
              <a:gd name="T20" fmla="*/ 90110 w 1537"/>
              <a:gd name="T21" fmla="*/ 1348169 h 1461"/>
              <a:gd name="T22" fmla="*/ 102037 w 1537"/>
              <a:gd name="T23" fmla="*/ 1291167 h 1461"/>
              <a:gd name="T24" fmla="*/ 124564 w 1537"/>
              <a:gd name="T25" fmla="*/ 1235490 h 1461"/>
              <a:gd name="T26" fmla="*/ 147092 w 1537"/>
              <a:gd name="T27" fmla="*/ 1189093 h 1461"/>
              <a:gd name="T28" fmla="*/ 169620 w 1537"/>
              <a:gd name="T29" fmla="*/ 1133416 h 1461"/>
              <a:gd name="T30" fmla="*/ 192147 w 1537"/>
              <a:gd name="T31" fmla="*/ 1087019 h 1461"/>
              <a:gd name="T32" fmla="*/ 214675 w 1537"/>
              <a:gd name="T33" fmla="*/ 1041948 h 1461"/>
              <a:gd name="T34" fmla="*/ 237203 w 1537"/>
              <a:gd name="T35" fmla="*/ 996876 h 1461"/>
              <a:gd name="T36" fmla="*/ 271657 w 1537"/>
              <a:gd name="T37" fmla="*/ 939874 h 1461"/>
              <a:gd name="T38" fmla="*/ 294184 w 1537"/>
              <a:gd name="T39" fmla="*/ 894802 h 1461"/>
              <a:gd name="T40" fmla="*/ 328638 w 1537"/>
              <a:gd name="T41" fmla="*/ 849731 h 1461"/>
              <a:gd name="T42" fmla="*/ 361767 w 1537"/>
              <a:gd name="T43" fmla="*/ 804659 h 1461"/>
              <a:gd name="T44" fmla="*/ 396221 w 1537"/>
              <a:gd name="T45" fmla="*/ 770193 h 1461"/>
              <a:gd name="T46" fmla="*/ 429350 w 1537"/>
              <a:gd name="T47" fmla="*/ 725121 h 1461"/>
              <a:gd name="T48" fmla="*/ 463804 w 1537"/>
              <a:gd name="T49" fmla="*/ 680050 h 1461"/>
              <a:gd name="T50" fmla="*/ 498258 w 1537"/>
              <a:gd name="T51" fmla="*/ 645583 h 1461"/>
              <a:gd name="T52" fmla="*/ 531387 w 1537"/>
              <a:gd name="T53" fmla="*/ 600512 h 1461"/>
              <a:gd name="T54" fmla="*/ 577767 w 1537"/>
              <a:gd name="T55" fmla="*/ 566045 h 1461"/>
              <a:gd name="T56" fmla="*/ 610896 w 1537"/>
              <a:gd name="T57" fmla="*/ 532905 h 1461"/>
              <a:gd name="T58" fmla="*/ 655951 w 1537"/>
              <a:gd name="T59" fmla="*/ 487833 h 1461"/>
              <a:gd name="T60" fmla="*/ 690405 w 1537"/>
              <a:gd name="T61" fmla="*/ 453367 h 1461"/>
              <a:gd name="T62" fmla="*/ 735461 w 1537"/>
              <a:gd name="T63" fmla="*/ 418900 h 1461"/>
              <a:gd name="T64" fmla="*/ 780516 w 1537"/>
              <a:gd name="T65" fmla="*/ 396364 h 1461"/>
              <a:gd name="T66" fmla="*/ 825571 w 1537"/>
              <a:gd name="T67" fmla="*/ 363224 h 1461"/>
              <a:gd name="T68" fmla="*/ 871952 w 1537"/>
              <a:gd name="T69" fmla="*/ 328757 h 1461"/>
              <a:gd name="T70" fmla="*/ 917007 w 1537"/>
              <a:gd name="T71" fmla="*/ 306221 h 1461"/>
              <a:gd name="T72" fmla="*/ 962062 w 1537"/>
              <a:gd name="T73" fmla="*/ 271755 h 1461"/>
              <a:gd name="T74" fmla="*/ 1007117 w 1537"/>
              <a:gd name="T75" fmla="*/ 249219 h 1461"/>
              <a:gd name="T76" fmla="*/ 1064099 w 1537"/>
              <a:gd name="T77" fmla="*/ 216078 h 1461"/>
              <a:gd name="T78" fmla="*/ 1109154 w 1537"/>
              <a:gd name="T79" fmla="*/ 193542 h 1461"/>
              <a:gd name="T80" fmla="*/ 1166136 w 1537"/>
              <a:gd name="T81" fmla="*/ 169681 h 1461"/>
              <a:gd name="T82" fmla="*/ 1211191 w 1537"/>
              <a:gd name="T83" fmla="*/ 147145 h 1461"/>
              <a:gd name="T84" fmla="*/ 1268172 w 1537"/>
              <a:gd name="T85" fmla="*/ 136540 h 1461"/>
              <a:gd name="T86" fmla="*/ 1323829 w 1537"/>
              <a:gd name="T87" fmla="*/ 114004 h 1461"/>
              <a:gd name="T88" fmla="*/ 1368884 w 1537"/>
              <a:gd name="T89" fmla="*/ 91469 h 1461"/>
              <a:gd name="T90" fmla="*/ 1425866 w 1537"/>
              <a:gd name="T91" fmla="*/ 79538 h 1461"/>
              <a:gd name="T92" fmla="*/ 1482848 w 1537"/>
              <a:gd name="T93" fmla="*/ 68933 h 1461"/>
              <a:gd name="T94" fmla="*/ 1539829 w 1537"/>
              <a:gd name="T95" fmla="*/ 57002 h 1461"/>
              <a:gd name="T96" fmla="*/ 1595486 w 1537"/>
              <a:gd name="T97" fmla="*/ 34466 h 1461"/>
              <a:gd name="T98" fmla="*/ 1652467 w 1537"/>
              <a:gd name="T99" fmla="*/ 34466 h 1461"/>
              <a:gd name="T100" fmla="*/ 1709449 w 1537"/>
              <a:gd name="T101" fmla="*/ 22536 h 1461"/>
              <a:gd name="T102" fmla="*/ 1765105 w 1537"/>
              <a:gd name="T103" fmla="*/ 11931 h 1461"/>
              <a:gd name="T104" fmla="*/ 1822087 w 1537"/>
              <a:gd name="T105" fmla="*/ 11931 h 1461"/>
              <a:gd name="T106" fmla="*/ 1879069 w 1537"/>
              <a:gd name="T107" fmla="*/ 0 h 1461"/>
              <a:gd name="T108" fmla="*/ 1946652 w 1537"/>
              <a:gd name="T109" fmla="*/ 0 h 1461"/>
              <a:gd name="T110" fmla="*/ 2003633 w 1537"/>
              <a:gd name="T111" fmla="*/ 0 h 1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37"/>
              <a:gd name="T169" fmla="*/ 0 h 1461"/>
              <a:gd name="T170" fmla="*/ 1537 w 1537"/>
              <a:gd name="T171" fmla="*/ 1461 h 14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37" h="1461">
                <a:moveTo>
                  <a:pt x="0" y="1461"/>
                </a:moveTo>
                <a:lnTo>
                  <a:pt x="0" y="1444"/>
                </a:lnTo>
                <a:lnTo>
                  <a:pt x="0" y="1418"/>
                </a:lnTo>
                <a:lnTo>
                  <a:pt x="0" y="1393"/>
                </a:lnTo>
                <a:lnTo>
                  <a:pt x="0" y="1376"/>
                </a:lnTo>
                <a:lnTo>
                  <a:pt x="0" y="1350"/>
                </a:lnTo>
                <a:lnTo>
                  <a:pt x="0" y="1333"/>
                </a:lnTo>
                <a:lnTo>
                  <a:pt x="8" y="1307"/>
                </a:lnTo>
                <a:lnTo>
                  <a:pt x="8" y="1282"/>
                </a:lnTo>
                <a:lnTo>
                  <a:pt x="8" y="1265"/>
                </a:lnTo>
                <a:lnTo>
                  <a:pt x="17" y="1239"/>
                </a:lnTo>
                <a:lnTo>
                  <a:pt x="17" y="1222"/>
                </a:lnTo>
                <a:lnTo>
                  <a:pt x="17" y="1196"/>
                </a:lnTo>
                <a:lnTo>
                  <a:pt x="26" y="1179"/>
                </a:lnTo>
                <a:lnTo>
                  <a:pt x="26" y="1154"/>
                </a:lnTo>
                <a:lnTo>
                  <a:pt x="34" y="1137"/>
                </a:lnTo>
                <a:lnTo>
                  <a:pt x="34" y="1119"/>
                </a:lnTo>
                <a:lnTo>
                  <a:pt x="43" y="1094"/>
                </a:lnTo>
                <a:lnTo>
                  <a:pt x="51" y="1077"/>
                </a:lnTo>
                <a:lnTo>
                  <a:pt x="51" y="1051"/>
                </a:lnTo>
                <a:lnTo>
                  <a:pt x="60" y="1034"/>
                </a:lnTo>
                <a:lnTo>
                  <a:pt x="68" y="1017"/>
                </a:lnTo>
                <a:lnTo>
                  <a:pt x="77" y="991"/>
                </a:lnTo>
                <a:lnTo>
                  <a:pt x="77" y="974"/>
                </a:lnTo>
                <a:lnTo>
                  <a:pt x="85" y="957"/>
                </a:lnTo>
                <a:lnTo>
                  <a:pt x="94" y="932"/>
                </a:lnTo>
                <a:lnTo>
                  <a:pt x="102" y="914"/>
                </a:lnTo>
                <a:lnTo>
                  <a:pt x="111" y="897"/>
                </a:lnTo>
                <a:lnTo>
                  <a:pt x="119" y="880"/>
                </a:lnTo>
                <a:lnTo>
                  <a:pt x="128" y="855"/>
                </a:lnTo>
                <a:lnTo>
                  <a:pt x="137" y="838"/>
                </a:lnTo>
                <a:lnTo>
                  <a:pt x="145" y="820"/>
                </a:lnTo>
                <a:lnTo>
                  <a:pt x="154" y="803"/>
                </a:lnTo>
                <a:lnTo>
                  <a:pt x="162" y="786"/>
                </a:lnTo>
                <a:lnTo>
                  <a:pt x="171" y="769"/>
                </a:lnTo>
                <a:lnTo>
                  <a:pt x="179" y="752"/>
                </a:lnTo>
                <a:lnTo>
                  <a:pt x="196" y="727"/>
                </a:lnTo>
                <a:lnTo>
                  <a:pt x="205" y="709"/>
                </a:lnTo>
                <a:lnTo>
                  <a:pt x="213" y="692"/>
                </a:lnTo>
                <a:lnTo>
                  <a:pt x="222" y="675"/>
                </a:lnTo>
                <a:lnTo>
                  <a:pt x="239" y="658"/>
                </a:lnTo>
                <a:lnTo>
                  <a:pt x="248" y="641"/>
                </a:lnTo>
                <a:lnTo>
                  <a:pt x="256" y="624"/>
                </a:lnTo>
                <a:lnTo>
                  <a:pt x="273" y="607"/>
                </a:lnTo>
                <a:lnTo>
                  <a:pt x="282" y="598"/>
                </a:lnTo>
                <a:lnTo>
                  <a:pt x="299" y="581"/>
                </a:lnTo>
                <a:lnTo>
                  <a:pt x="307" y="564"/>
                </a:lnTo>
                <a:lnTo>
                  <a:pt x="324" y="547"/>
                </a:lnTo>
                <a:lnTo>
                  <a:pt x="333" y="530"/>
                </a:lnTo>
                <a:lnTo>
                  <a:pt x="350" y="513"/>
                </a:lnTo>
                <a:lnTo>
                  <a:pt x="359" y="496"/>
                </a:lnTo>
                <a:lnTo>
                  <a:pt x="376" y="487"/>
                </a:lnTo>
                <a:lnTo>
                  <a:pt x="393" y="470"/>
                </a:lnTo>
                <a:lnTo>
                  <a:pt x="401" y="453"/>
                </a:lnTo>
                <a:lnTo>
                  <a:pt x="418" y="445"/>
                </a:lnTo>
                <a:lnTo>
                  <a:pt x="436" y="427"/>
                </a:lnTo>
                <a:lnTo>
                  <a:pt x="444" y="410"/>
                </a:lnTo>
                <a:lnTo>
                  <a:pt x="461" y="402"/>
                </a:lnTo>
                <a:lnTo>
                  <a:pt x="478" y="385"/>
                </a:lnTo>
                <a:lnTo>
                  <a:pt x="495" y="368"/>
                </a:lnTo>
                <a:lnTo>
                  <a:pt x="512" y="359"/>
                </a:lnTo>
                <a:lnTo>
                  <a:pt x="521" y="342"/>
                </a:lnTo>
                <a:lnTo>
                  <a:pt x="538" y="334"/>
                </a:lnTo>
                <a:lnTo>
                  <a:pt x="555" y="316"/>
                </a:lnTo>
                <a:lnTo>
                  <a:pt x="572" y="308"/>
                </a:lnTo>
                <a:lnTo>
                  <a:pt x="589" y="299"/>
                </a:lnTo>
                <a:lnTo>
                  <a:pt x="606" y="282"/>
                </a:lnTo>
                <a:lnTo>
                  <a:pt x="623" y="274"/>
                </a:lnTo>
                <a:lnTo>
                  <a:pt x="640" y="257"/>
                </a:lnTo>
                <a:lnTo>
                  <a:pt x="658" y="248"/>
                </a:lnTo>
                <a:lnTo>
                  <a:pt x="675" y="240"/>
                </a:lnTo>
                <a:lnTo>
                  <a:pt x="692" y="231"/>
                </a:lnTo>
                <a:lnTo>
                  <a:pt x="709" y="214"/>
                </a:lnTo>
                <a:lnTo>
                  <a:pt x="726" y="205"/>
                </a:lnTo>
                <a:lnTo>
                  <a:pt x="743" y="197"/>
                </a:lnTo>
                <a:lnTo>
                  <a:pt x="760" y="188"/>
                </a:lnTo>
                <a:lnTo>
                  <a:pt x="786" y="180"/>
                </a:lnTo>
                <a:lnTo>
                  <a:pt x="803" y="163"/>
                </a:lnTo>
                <a:lnTo>
                  <a:pt x="820" y="154"/>
                </a:lnTo>
                <a:lnTo>
                  <a:pt x="837" y="146"/>
                </a:lnTo>
                <a:lnTo>
                  <a:pt x="854" y="137"/>
                </a:lnTo>
                <a:lnTo>
                  <a:pt x="880" y="128"/>
                </a:lnTo>
                <a:lnTo>
                  <a:pt x="897" y="120"/>
                </a:lnTo>
                <a:lnTo>
                  <a:pt x="914" y="111"/>
                </a:lnTo>
                <a:lnTo>
                  <a:pt x="939" y="111"/>
                </a:lnTo>
                <a:lnTo>
                  <a:pt x="957" y="103"/>
                </a:lnTo>
                <a:lnTo>
                  <a:pt x="974" y="94"/>
                </a:lnTo>
                <a:lnTo>
                  <a:pt x="999" y="86"/>
                </a:lnTo>
                <a:lnTo>
                  <a:pt x="1016" y="77"/>
                </a:lnTo>
                <a:lnTo>
                  <a:pt x="1033" y="69"/>
                </a:lnTo>
                <a:lnTo>
                  <a:pt x="1059" y="69"/>
                </a:lnTo>
                <a:lnTo>
                  <a:pt x="1076" y="60"/>
                </a:lnTo>
                <a:lnTo>
                  <a:pt x="1093" y="52"/>
                </a:lnTo>
                <a:lnTo>
                  <a:pt x="1119" y="52"/>
                </a:lnTo>
                <a:lnTo>
                  <a:pt x="1136" y="43"/>
                </a:lnTo>
                <a:lnTo>
                  <a:pt x="1162" y="43"/>
                </a:lnTo>
                <a:lnTo>
                  <a:pt x="1179" y="35"/>
                </a:lnTo>
                <a:lnTo>
                  <a:pt x="1204" y="26"/>
                </a:lnTo>
                <a:lnTo>
                  <a:pt x="1221" y="26"/>
                </a:lnTo>
                <a:lnTo>
                  <a:pt x="1247" y="26"/>
                </a:lnTo>
                <a:lnTo>
                  <a:pt x="1264" y="17"/>
                </a:lnTo>
                <a:lnTo>
                  <a:pt x="1290" y="17"/>
                </a:lnTo>
                <a:lnTo>
                  <a:pt x="1307" y="9"/>
                </a:lnTo>
                <a:lnTo>
                  <a:pt x="1332" y="9"/>
                </a:lnTo>
                <a:lnTo>
                  <a:pt x="1358" y="9"/>
                </a:lnTo>
                <a:lnTo>
                  <a:pt x="1375" y="9"/>
                </a:lnTo>
                <a:lnTo>
                  <a:pt x="1401" y="0"/>
                </a:lnTo>
                <a:lnTo>
                  <a:pt x="1418" y="0"/>
                </a:lnTo>
                <a:lnTo>
                  <a:pt x="1443" y="0"/>
                </a:lnTo>
                <a:lnTo>
                  <a:pt x="1469" y="0"/>
                </a:lnTo>
                <a:lnTo>
                  <a:pt x="1486" y="0"/>
                </a:lnTo>
                <a:lnTo>
                  <a:pt x="1512" y="0"/>
                </a:lnTo>
                <a:lnTo>
                  <a:pt x="1537" y="0"/>
                </a:lnTo>
              </a:path>
            </a:pathLst>
          </a:custGeom>
          <a:noFill/>
          <a:ln w="95250">
            <a:solidFill>
              <a:srgbClr val="47228B"/>
            </a:solidFill>
            <a:round/>
            <a:headEnd/>
            <a:tailEnd/>
          </a:ln>
        </p:spPr>
        <p:txBody>
          <a:bodyPr/>
          <a:lstStyle/>
          <a:p>
            <a:endParaRPr lang="en-US"/>
          </a:p>
        </p:txBody>
      </p:sp>
      <p:sp>
        <p:nvSpPr>
          <p:cNvPr id="52236" name="Freeform 16"/>
          <p:cNvSpPr>
            <a:spLocks noChangeAspect="1"/>
          </p:cNvSpPr>
          <p:nvPr/>
        </p:nvSpPr>
        <p:spPr bwMode="auto">
          <a:xfrm>
            <a:off x="4699000" y="1693863"/>
            <a:ext cx="1619250" cy="1619250"/>
          </a:xfrm>
          <a:custGeom>
            <a:avLst/>
            <a:gdLst>
              <a:gd name="T0" fmla="*/ 22526 w 1222"/>
              <a:gd name="T1" fmla="*/ 0 h 1222"/>
              <a:gd name="T2" fmla="*/ 79505 w 1222"/>
              <a:gd name="T3" fmla="*/ 0 h 1222"/>
              <a:gd name="T4" fmla="*/ 136483 w 1222"/>
              <a:gd name="T5" fmla="*/ 0 h 1222"/>
              <a:gd name="T6" fmla="*/ 204063 w 1222"/>
              <a:gd name="T7" fmla="*/ 11926 h 1222"/>
              <a:gd name="T8" fmla="*/ 261041 w 1222"/>
              <a:gd name="T9" fmla="*/ 22526 h 1222"/>
              <a:gd name="T10" fmla="*/ 316695 w 1222"/>
              <a:gd name="T11" fmla="*/ 22526 h 1222"/>
              <a:gd name="T12" fmla="*/ 373673 w 1222"/>
              <a:gd name="T13" fmla="*/ 34452 h 1222"/>
              <a:gd name="T14" fmla="*/ 418726 w 1222"/>
              <a:gd name="T15" fmla="*/ 56979 h 1222"/>
              <a:gd name="T16" fmla="*/ 475704 w 1222"/>
              <a:gd name="T17" fmla="*/ 68904 h 1222"/>
              <a:gd name="T18" fmla="*/ 532683 w 1222"/>
              <a:gd name="T19" fmla="*/ 91431 h 1222"/>
              <a:gd name="T20" fmla="*/ 588336 w 1222"/>
              <a:gd name="T21" fmla="*/ 102031 h 1222"/>
              <a:gd name="T22" fmla="*/ 634714 w 1222"/>
              <a:gd name="T23" fmla="*/ 124558 h 1222"/>
              <a:gd name="T24" fmla="*/ 690368 w 1222"/>
              <a:gd name="T25" fmla="*/ 147084 h 1222"/>
              <a:gd name="T26" fmla="*/ 735420 w 1222"/>
              <a:gd name="T27" fmla="*/ 169610 h 1222"/>
              <a:gd name="T28" fmla="*/ 781798 w 1222"/>
              <a:gd name="T29" fmla="*/ 204063 h 1222"/>
              <a:gd name="T30" fmla="*/ 837452 w 1222"/>
              <a:gd name="T31" fmla="*/ 226589 h 1222"/>
              <a:gd name="T32" fmla="*/ 883830 w 1222"/>
              <a:gd name="T33" fmla="*/ 261041 h 1222"/>
              <a:gd name="T34" fmla="*/ 928882 w 1222"/>
              <a:gd name="T35" fmla="*/ 283567 h 1222"/>
              <a:gd name="T36" fmla="*/ 973935 w 1222"/>
              <a:gd name="T37" fmla="*/ 318020 h 1222"/>
              <a:gd name="T38" fmla="*/ 1018988 w 1222"/>
              <a:gd name="T39" fmla="*/ 351147 h 1222"/>
              <a:gd name="T40" fmla="*/ 1053440 w 1222"/>
              <a:gd name="T41" fmla="*/ 385599 h 1222"/>
              <a:gd name="T42" fmla="*/ 1098493 w 1222"/>
              <a:gd name="T43" fmla="*/ 430652 h 1222"/>
              <a:gd name="T44" fmla="*/ 1131620 w 1222"/>
              <a:gd name="T45" fmla="*/ 465104 h 1222"/>
              <a:gd name="T46" fmla="*/ 1177998 w 1222"/>
              <a:gd name="T47" fmla="*/ 498231 h 1222"/>
              <a:gd name="T48" fmla="*/ 1211125 w 1222"/>
              <a:gd name="T49" fmla="*/ 543283 h 1222"/>
              <a:gd name="T50" fmla="*/ 1245577 w 1222"/>
              <a:gd name="T51" fmla="*/ 589661 h 1222"/>
              <a:gd name="T52" fmla="*/ 1278704 w 1222"/>
              <a:gd name="T53" fmla="*/ 622788 h 1222"/>
              <a:gd name="T54" fmla="*/ 1313156 w 1222"/>
              <a:gd name="T55" fmla="*/ 667841 h 1222"/>
              <a:gd name="T56" fmla="*/ 1347608 w 1222"/>
              <a:gd name="T57" fmla="*/ 714219 h 1222"/>
              <a:gd name="T58" fmla="*/ 1380735 w 1222"/>
              <a:gd name="T59" fmla="*/ 759272 h 1222"/>
              <a:gd name="T60" fmla="*/ 1403262 w 1222"/>
              <a:gd name="T61" fmla="*/ 814925 h 1222"/>
              <a:gd name="T62" fmla="*/ 1437714 w 1222"/>
              <a:gd name="T63" fmla="*/ 861303 h 1222"/>
              <a:gd name="T64" fmla="*/ 1460240 w 1222"/>
              <a:gd name="T65" fmla="*/ 906356 h 1222"/>
              <a:gd name="T66" fmla="*/ 1482767 w 1222"/>
              <a:gd name="T67" fmla="*/ 963334 h 1222"/>
              <a:gd name="T68" fmla="*/ 1505293 w 1222"/>
              <a:gd name="T69" fmla="*/ 1008387 h 1222"/>
              <a:gd name="T70" fmla="*/ 1527819 w 1222"/>
              <a:gd name="T71" fmla="*/ 1064041 h 1222"/>
              <a:gd name="T72" fmla="*/ 1539745 w 1222"/>
              <a:gd name="T73" fmla="*/ 1110418 h 1222"/>
              <a:gd name="T74" fmla="*/ 1562272 w 1222"/>
              <a:gd name="T75" fmla="*/ 1166072 h 1222"/>
              <a:gd name="T76" fmla="*/ 1574197 w 1222"/>
              <a:gd name="T77" fmla="*/ 1223050 h 1222"/>
              <a:gd name="T78" fmla="*/ 1584798 w 1222"/>
              <a:gd name="T79" fmla="*/ 1280029 h 1222"/>
              <a:gd name="T80" fmla="*/ 1596724 w 1222"/>
              <a:gd name="T81" fmla="*/ 1335682 h 1222"/>
              <a:gd name="T82" fmla="*/ 1607324 w 1222"/>
              <a:gd name="T83" fmla="*/ 1392661 h 1222"/>
              <a:gd name="T84" fmla="*/ 1619250 w 1222"/>
              <a:gd name="T85" fmla="*/ 1449640 h 1222"/>
              <a:gd name="T86" fmla="*/ 1619250 w 1222"/>
              <a:gd name="T87" fmla="*/ 1506618 h 1222"/>
              <a:gd name="T88" fmla="*/ 1619250 w 1222"/>
              <a:gd name="T89" fmla="*/ 1562272 h 1222"/>
              <a:gd name="T90" fmla="*/ 1619250 w 1222"/>
              <a:gd name="T91" fmla="*/ 1619250 h 1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2"/>
              <a:gd name="T139" fmla="*/ 0 h 1222"/>
              <a:gd name="T140" fmla="*/ 1222 w 1222"/>
              <a:gd name="T141" fmla="*/ 1222 h 1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2" h="1222">
                <a:moveTo>
                  <a:pt x="0" y="0"/>
                </a:moveTo>
                <a:lnTo>
                  <a:pt x="17" y="0"/>
                </a:lnTo>
                <a:lnTo>
                  <a:pt x="43" y="0"/>
                </a:lnTo>
                <a:lnTo>
                  <a:pt x="60" y="0"/>
                </a:lnTo>
                <a:lnTo>
                  <a:pt x="86" y="0"/>
                </a:lnTo>
                <a:lnTo>
                  <a:pt x="103" y="0"/>
                </a:lnTo>
                <a:lnTo>
                  <a:pt x="128" y="9"/>
                </a:lnTo>
                <a:lnTo>
                  <a:pt x="154" y="9"/>
                </a:lnTo>
                <a:lnTo>
                  <a:pt x="171" y="9"/>
                </a:lnTo>
                <a:lnTo>
                  <a:pt x="197" y="17"/>
                </a:lnTo>
                <a:lnTo>
                  <a:pt x="214" y="17"/>
                </a:lnTo>
                <a:lnTo>
                  <a:pt x="239" y="17"/>
                </a:lnTo>
                <a:lnTo>
                  <a:pt x="257" y="26"/>
                </a:lnTo>
                <a:lnTo>
                  <a:pt x="282" y="26"/>
                </a:lnTo>
                <a:lnTo>
                  <a:pt x="299" y="35"/>
                </a:lnTo>
                <a:lnTo>
                  <a:pt x="316" y="43"/>
                </a:lnTo>
                <a:lnTo>
                  <a:pt x="342" y="43"/>
                </a:lnTo>
                <a:lnTo>
                  <a:pt x="359" y="52"/>
                </a:lnTo>
                <a:lnTo>
                  <a:pt x="385" y="60"/>
                </a:lnTo>
                <a:lnTo>
                  <a:pt x="402" y="69"/>
                </a:lnTo>
                <a:lnTo>
                  <a:pt x="419" y="69"/>
                </a:lnTo>
                <a:lnTo>
                  <a:pt x="444" y="77"/>
                </a:lnTo>
                <a:lnTo>
                  <a:pt x="462" y="86"/>
                </a:lnTo>
                <a:lnTo>
                  <a:pt x="479" y="94"/>
                </a:lnTo>
                <a:lnTo>
                  <a:pt x="496" y="103"/>
                </a:lnTo>
                <a:lnTo>
                  <a:pt x="521" y="111"/>
                </a:lnTo>
                <a:lnTo>
                  <a:pt x="538" y="120"/>
                </a:lnTo>
                <a:lnTo>
                  <a:pt x="555" y="128"/>
                </a:lnTo>
                <a:lnTo>
                  <a:pt x="573" y="146"/>
                </a:lnTo>
                <a:lnTo>
                  <a:pt x="590" y="154"/>
                </a:lnTo>
                <a:lnTo>
                  <a:pt x="607" y="163"/>
                </a:lnTo>
                <a:lnTo>
                  <a:pt x="632" y="171"/>
                </a:lnTo>
                <a:lnTo>
                  <a:pt x="649" y="180"/>
                </a:lnTo>
                <a:lnTo>
                  <a:pt x="667" y="197"/>
                </a:lnTo>
                <a:lnTo>
                  <a:pt x="684" y="205"/>
                </a:lnTo>
                <a:lnTo>
                  <a:pt x="701" y="214"/>
                </a:lnTo>
                <a:lnTo>
                  <a:pt x="718" y="231"/>
                </a:lnTo>
                <a:lnTo>
                  <a:pt x="735" y="240"/>
                </a:lnTo>
                <a:lnTo>
                  <a:pt x="752" y="257"/>
                </a:lnTo>
                <a:lnTo>
                  <a:pt x="769" y="265"/>
                </a:lnTo>
                <a:lnTo>
                  <a:pt x="778" y="282"/>
                </a:lnTo>
                <a:lnTo>
                  <a:pt x="795" y="291"/>
                </a:lnTo>
                <a:lnTo>
                  <a:pt x="812" y="308"/>
                </a:lnTo>
                <a:lnTo>
                  <a:pt x="829" y="325"/>
                </a:lnTo>
                <a:lnTo>
                  <a:pt x="846" y="334"/>
                </a:lnTo>
                <a:lnTo>
                  <a:pt x="854" y="351"/>
                </a:lnTo>
                <a:lnTo>
                  <a:pt x="872" y="368"/>
                </a:lnTo>
                <a:lnTo>
                  <a:pt x="889" y="376"/>
                </a:lnTo>
                <a:lnTo>
                  <a:pt x="897" y="393"/>
                </a:lnTo>
                <a:lnTo>
                  <a:pt x="914" y="410"/>
                </a:lnTo>
                <a:lnTo>
                  <a:pt x="931" y="427"/>
                </a:lnTo>
                <a:lnTo>
                  <a:pt x="940" y="445"/>
                </a:lnTo>
                <a:lnTo>
                  <a:pt x="957" y="462"/>
                </a:lnTo>
                <a:lnTo>
                  <a:pt x="965" y="470"/>
                </a:lnTo>
                <a:lnTo>
                  <a:pt x="983" y="487"/>
                </a:lnTo>
                <a:lnTo>
                  <a:pt x="991" y="504"/>
                </a:lnTo>
                <a:lnTo>
                  <a:pt x="1008" y="521"/>
                </a:lnTo>
                <a:lnTo>
                  <a:pt x="1017" y="539"/>
                </a:lnTo>
                <a:lnTo>
                  <a:pt x="1025" y="556"/>
                </a:lnTo>
                <a:lnTo>
                  <a:pt x="1042" y="573"/>
                </a:lnTo>
                <a:lnTo>
                  <a:pt x="1051" y="590"/>
                </a:lnTo>
                <a:lnTo>
                  <a:pt x="1059" y="615"/>
                </a:lnTo>
                <a:lnTo>
                  <a:pt x="1068" y="633"/>
                </a:lnTo>
                <a:lnTo>
                  <a:pt x="1085" y="650"/>
                </a:lnTo>
                <a:lnTo>
                  <a:pt x="1094" y="667"/>
                </a:lnTo>
                <a:lnTo>
                  <a:pt x="1102" y="684"/>
                </a:lnTo>
                <a:lnTo>
                  <a:pt x="1111" y="701"/>
                </a:lnTo>
                <a:lnTo>
                  <a:pt x="1119" y="727"/>
                </a:lnTo>
                <a:lnTo>
                  <a:pt x="1128" y="744"/>
                </a:lnTo>
                <a:lnTo>
                  <a:pt x="1136" y="761"/>
                </a:lnTo>
                <a:lnTo>
                  <a:pt x="1145" y="778"/>
                </a:lnTo>
                <a:lnTo>
                  <a:pt x="1153" y="803"/>
                </a:lnTo>
                <a:lnTo>
                  <a:pt x="1153" y="820"/>
                </a:lnTo>
                <a:lnTo>
                  <a:pt x="1162" y="838"/>
                </a:lnTo>
                <a:lnTo>
                  <a:pt x="1170" y="863"/>
                </a:lnTo>
                <a:lnTo>
                  <a:pt x="1179" y="880"/>
                </a:lnTo>
                <a:lnTo>
                  <a:pt x="1179" y="906"/>
                </a:lnTo>
                <a:lnTo>
                  <a:pt x="1188" y="923"/>
                </a:lnTo>
                <a:lnTo>
                  <a:pt x="1196" y="940"/>
                </a:lnTo>
                <a:lnTo>
                  <a:pt x="1196" y="966"/>
                </a:lnTo>
                <a:lnTo>
                  <a:pt x="1205" y="983"/>
                </a:lnTo>
                <a:lnTo>
                  <a:pt x="1205" y="1008"/>
                </a:lnTo>
                <a:lnTo>
                  <a:pt x="1213" y="1026"/>
                </a:lnTo>
                <a:lnTo>
                  <a:pt x="1213" y="1051"/>
                </a:lnTo>
                <a:lnTo>
                  <a:pt x="1213" y="1068"/>
                </a:lnTo>
                <a:lnTo>
                  <a:pt x="1222" y="1094"/>
                </a:lnTo>
                <a:lnTo>
                  <a:pt x="1222" y="1119"/>
                </a:lnTo>
                <a:lnTo>
                  <a:pt x="1222" y="1137"/>
                </a:lnTo>
                <a:lnTo>
                  <a:pt x="1222" y="1162"/>
                </a:lnTo>
                <a:lnTo>
                  <a:pt x="1222" y="1179"/>
                </a:lnTo>
                <a:lnTo>
                  <a:pt x="1222" y="1205"/>
                </a:lnTo>
                <a:lnTo>
                  <a:pt x="1222" y="1222"/>
                </a:lnTo>
              </a:path>
            </a:pathLst>
          </a:custGeom>
          <a:noFill/>
          <a:ln w="95250">
            <a:solidFill>
              <a:srgbClr val="47228B"/>
            </a:solidFill>
            <a:round/>
            <a:headEnd/>
            <a:tailEnd/>
          </a:ln>
        </p:spPr>
        <p:txBody>
          <a:bodyPr/>
          <a:lstStyle/>
          <a:p>
            <a:endParaRPr lang="en-US"/>
          </a:p>
        </p:txBody>
      </p:sp>
      <p:sp>
        <p:nvSpPr>
          <p:cNvPr id="52237" name="Freeform 17"/>
          <p:cNvSpPr>
            <a:spLocks noChangeAspect="1"/>
          </p:cNvSpPr>
          <p:nvPr/>
        </p:nvSpPr>
        <p:spPr bwMode="auto">
          <a:xfrm>
            <a:off x="5014913" y="3313113"/>
            <a:ext cx="1303337" cy="1301750"/>
          </a:xfrm>
          <a:custGeom>
            <a:avLst/>
            <a:gdLst>
              <a:gd name="T0" fmla="*/ 1303337 w 983"/>
              <a:gd name="T1" fmla="*/ 34466 h 982"/>
              <a:gd name="T2" fmla="*/ 1303337 w 983"/>
              <a:gd name="T3" fmla="*/ 90142 h 982"/>
              <a:gd name="T4" fmla="*/ 1303337 w 983"/>
              <a:gd name="T5" fmla="*/ 147143 h 982"/>
              <a:gd name="T6" fmla="*/ 1291404 w 983"/>
              <a:gd name="T7" fmla="*/ 204144 h 982"/>
              <a:gd name="T8" fmla="*/ 1280797 w 983"/>
              <a:gd name="T9" fmla="*/ 259820 h 982"/>
              <a:gd name="T10" fmla="*/ 1268864 w 983"/>
              <a:gd name="T11" fmla="*/ 316821 h 982"/>
              <a:gd name="T12" fmla="*/ 1258257 w 983"/>
              <a:gd name="T13" fmla="*/ 373822 h 982"/>
              <a:gd name="T14" fmla="*/ 1234391 w 983"/>
              <a:gd name="T15" fmla="*/ 430824 h 982"/>
              <a:gd name="T16" fmla="*/ 1223784 w 983"/>
              <a:gd name="T17" fmla="*/ 475894 h 982"/>
              <a:gd name="T18" fmla="*/ 1201245 w 983"/>
              <a:gd name="T19" fmla="*/ 532896 h 982"/>
              <a:gd name="T20" fmla="*/ 1178705 w 983"/>
              <a:gd name="T21" fmla="*/ 577966 h 982"/>
              <a:gd name="T22" fmla="*/ 1144232 w 983"/>
              <a:gd name="T23" fmla="*/ 633642 h 982"/>
              <a:gd name="T24" fmla="*/ 1121692 w 983"/>
              <a:gd name="T25" fmla="*/ 680039 h 982"/>
              <a:gd name="T26" fmla="*/ 1087219 w 983"/>
              <a:gd name="T27" fmla="*/ 725109 h 982"/>
              <a:gd name="T28" fmla="*/ 1054072 w 983"/>
              <a:gd name="T29" fmla="*/ 770180 h 982"/>
              <a:gd name="T30" fmla="*/ 1031532 w 983"/>
              <a:gd name="T31" fmla="*/ 815251 h 982"/>
              <a:gd name="T32" fmla="*/ 986452 w 983"/>
              <a:gd name="T33" fmla="*/ 860322 h 982"/>
              <a:gd name="T34" fmla="*/ 951980 w 983"/>
              <a:gd name="T35" fmla="*/ 894788 h 982"/>
              <a:gd name="T36" fmla="*/ 917507 w 983"/>
              <a:gd name="T37" fmla="*/ 939858 h 982"/>
              <a:gd name="T38" fmla="*/ 872427 w 983"/>
              <a:gd name="T39" fmla="*/ 974324 h 982"/>
              <a:gd name="T40" fmla="*/ 839280 w 983"/>
              <a:gd name="T41" fmla="*/ 1007464 h 982"/>
              <a:gd name="T42" fmla="*/ 792875 w 983"/>
              <a:gd name="T43" fmla="*/ 1041930 h 982"/>
              <a:gd name="T44" fmla="*/ 747795 w 983"/>
              <a:gd name="T45" fmla="*/ 1076396 h 982"/>
              <a:gd name="T46" fmla="*/ 702715 w 983"/>
              <a:gd name="T47" fmla="*/ 1109536 h 982"/>
              <a:gd name="T48" fmla="*/ 657635 w 983"/>
              <a:gd name="T49" fmla="*/ 1132072 h 982"/>
              <a:gd name="T50" fmla="*/ 600622 w 983"/>
              <a:gd name="T51" fmla="*/ 1166538 h 982"/>
              <a:gd name="T52" fmla="*/ 555542 w 983"/>
              <a:gd name="T53" fmla="*/ 1189073 h 982"/>
              <a:gd name="T54" fmla="*/ 510463 w 983"/>
              <a:gd name="T55" fmla="*/ 1211608 h 982"/>
              <a:gd name="T56" fmla="*/ 453450 w 983"/>
              <a:gd name="T57" fmla="*/ 1223539 h 982"/>
              <a:gd name="T58" fmla="*/ 396437 w 983"/>
              <a:gd name="T59" fmla="*/ 1246074 h 982"/>
              <a:gd name="T60" fmla="*/ 340750 w 983"/>
              <a:gd name="T61" fmla="*/ 1256679 h 982"/>
              <a:gd name="T62" fmla="*/ 295671 w 983"/>
              <a:gd name="T63" fmla="*/ 1279215 h 982"/>
              <a:gd name="T64" fmla="*/ 238658 w 983"/>
              <a:gd name="T65" fmla="*/ 1291145 h 982"/>
              <a:gd name="T66" fmla="*/ 181645 w 983"/>
              <a:gd name="T67" fmla="*/ 1291145 h 982"/>
              <a:gd name="T68" fmla="*/ 124632 w 983"/>
              <a:gd name="T69" fmla="*/ 1301750 h 982"/>
              <a:gd name="T70" fmla="*/ 57013 w 983"/>
              <a:gd name="T71" fmla="*/ 1301750 h 982"/>
              <a:gd name="T72" fmla="*/ 0 w 983"/>
              <a:gd name="T73" fmla="*/ 1301750 h 9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982"/>
              <a:gd name="T113" fmla="*/ 983 w 983"/>
              <a:gd name="T114" fmla="*/ 982 h 9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982">
                <a:moveTo>
                  <a:pt x="983" y="0"/>
                </a:moveTo>
                <a:lnTo>
                  <a:pt x="983" y="26"/>
                </a:lnTo>
                <a:lnTo>
                  <a:pt x="983" y="51"/>
                </a:lnTo>
                <a:lnTo>
                  <a:pt x="983" y="68"/>
                </a:lnTo>
                <a:lnTo>
                  <a:pt x="983" y="94"/>
                </a:lnTo>
                <a:lnTo>
                  <a:pt x="983" y="111"/>
                </a:lnTo>
                <a:lnTo>
                  <a:pt x="974" y="137"/>
                </a:lnTo>
                <a:lnTo>
                  <a:pt x="974" y="154"/>
                </a:lnTo>
                <a:lnTo>
                  <a:pt x="974" y="179"/>
                </a:lnTo>
                <a:lnTo>
                  <a:pt x="966" y="196"/>
                </a:lnTo>
                <a:lnTo>
                  <a:pt x="966" y="222"/>
                </a:lnTo>
                <a:lnTo>
                  <a:pt x="957" y="239"/>
                </a:lnTo>
                <a:lnTo>
                  <a:pt x="949" y="265"/>
                </a:lnTo>
                <a:lnTo>
                  <a:pt x="949" y="282"/>
                </a:lnTo>
                <a:lnTo>
                  <a:pt x="940" y="299"/>
                </a:lnTo>
                <a:lnTo>
                  <a:pt x="931" y="325"/>
                </a:lnTo>
                <a:lnTo>
                  <a:pt x="923" y="342"/>
                </a:lnTo>
                <a:lnTo>
                  <a:pt x="923" y="359"/>
                </a:lnTo>
                <a:lnTo>
                  <a:pt x="914" y="384"/>
                </a:lnTo>
                <a:lnTo>
                  <a:pt x="906" y="402"/>
                </a:lnTo>
                <a:lnTo>
                  <a:pt x="897" y="419"/>
                </a:lnTo>
                <a:lnTo>
                  <a:pt x="889" y="436"/>
                </a:lnTo>
                <a:lnTo>
                  <a:pt x="872" y="461"/>
                </a:lnTo>
                <a:lnTo>
                  <a:pt x="863" y="478"/>
                </a:lnTo>
                <a:lnTo>
                  <a:pt x="855" y="495"/>
                </a:lnTo>
                <a:lnTo>
                  <a:pt x="846" y="513"/>
                </a:lnTo>
                <a:lnTo>
                  <a:pt x="838" y="530"/>
                </a:lnTo>
                <a:lnTo>
                  <a:pt x="820" y="547"/>
                </a:lnTo>
                <a:lnTo>
                  <a:pt x="812" y="564"/>
                </a:lnTo>
                <a:lnTo>
                  <a:pt x="795" y="581"/>
                </a:lnTo>
                <a:lnTo>
                  <a:pt x="786" y="598"/>
                </a:lnTo>
                <a:lnTo>
                  <a:pt x="778" y="615"/>
                </a:lnTo>
                <a:lnTo>
                  <a:pt x="761" y="632"/>
                </a:lnTo>
                <a:lnTo>
                  <a:pt x="744" y="649"/>
                </a:lnTo>
                <a:lnTo>
                  <a:pt x="735" y="658"/>
                </a:lnTo>
                <a:lnTo>
                  <a:pt x="718" y="675"/>
                </a:lnTo>
                <a:lnTo>
                  <a:pt x="709" y="692"/>
                </a:lnTo>
                <a:lnTo>
                  <a:pt x="692" y="709"/>
                </a:lnTo>
                <a:lnTo>
                  <a:pt x="675" y="718"/>
                </a:lnTo>
                <a:lnTo>
                  <a:pt x="658" y="735"/>
                </a:lnTo>
                <a:lnTo>
                  <a:pt x="641" y="752"/>
                </a:lnTo>
                <a:lnTo>
                  <a:pt x="633" y="760"/>
                </a:lnTo>
                <a:lnTo>
                  <a:pt x="615" y="777"/>
                </a:lnTo>
                <a:lnTo>
                  <a:pt x="598" y="786"/>
                </a:lnTo>
                <a:lnTo>
                  <a:pt x="581" y="803"/>
                </a:lnTo>
                <a:lnTo>
                  <a:pt x="564" y="812"/>
                </a:lnTo>
                <a:lnTo>
                  <a:pt x="547" y="820"/>
                </a:lnTo>
                <a:lnTo>
                  <a:pt x="530" y="837"/>
                </a:lnTo>
                <a:lnTo>
                  <a:pt x="513" y="846"/>
                </a:lnTo>
                <a:lnTo>
                  <a:pt x="496" y="854"/>
                </a:lnTo>
                <a:lnTo>
                  <a:pt x="479" y="863"/>
                </a:lnTo>
                <a:lnTo>
                  <a:pt x="453" y="880"/>
                </a:lnTo>
                <a:lnTo>
                  <a:pt x="436" y="888"/>
                </a:lnTo>
                <a:lnTo>
                  <a:pt x="419" y="897"/>
                </a:lnTo>
                <a:lnTo>
                  <a:pt x="402" y="906"/>
                </a:lnTo>
                <a:lnTo>
                  <a:pt x="385" y="914"/>
                </a:lnTo>
                <a:lnTo>
                  <a:pt x="359" y="923"/>
                </a:lnTo>
                <a:lnTo>
                  <a:pt x="342" y="923"/>
                </a:lnTo>
                <a:lnTo>
                  <a:pt x="325" y="931"/>
                </a:lnTo>
                <a:lnTo>
                  <a:pt x="299" y="940"/>
                </a:lnTo>
                <a:lnTo>
                  <a:pt x="282" y="948"/>
                </a:lnTo>
                <a:lnTo>
                  <a:pt x="257" y="948"/>
                </a:lnTo>
                <a:lnTo>
                  <a:pt x="240" y="957"/>
                </a:lnTo>
                <a:lnTo>
                  <a:pt x="223" y="965"/>
                </a:lnTo>
                <a:lnTo>
                  <a:pt x="197" y="965"/>
                </a:lnTo>
                <a:lnTo>
                  <a:pt x="180" y="974"/>
                </a:lnTo>
                <a:lnTo>
                  <a:pt x="154" y="974"/>
                </a:lnTo>
                <a:lnTo>
                  <a:pt x="137" y="974"/>
                </a:lnTo>
                <a:lnTo>
                  <a:pt x="112" y="982"/>
                </a:lnTo>
                <a:lnTo>
                  <a:pt x="94" y="982"/>
                </a:lnTo>
                <a:lnTo>
                  <a:pt x="69" y="982"/>
                </a:lnTo>
                <a:lnTo>
                  <a:pt x="43" y="982"/>
                </a:lnTo>
                <a:lnTo>
                  <a:pt x="26" y="982"/>
                </a:lnTo>
                <a:lnTo>
                  <a:pt x="0" y="982"/>
                </a:lnTo>
              </a:path>
            </a:pathLst>
          </a:custGeom>
          <a:noFill/>
          <a:ln w="95250">
            <a:solidFill>
              <a:srgbClr val="47228B"/>
            </a:solidFill>
            <a:round/>
            <a:headEnd/>
            <a:tailEnd/>
          </a:ln>
        </p:spPr>
        <p:txBody>
          <a:bodyPr/>
          <a:lstStyle/>
          <a:p>
            <a:endParaRPr lang="en-US"/>
          </a:p>
        </p:txBody>
      </p:sp>
      <p:sp>
        <p:nvSpPr>
          <p:cNvPr id="52238" name="Freeform 18"/>
          <p:cNvSpPr>
            <a:spLocks noChangeAspect="1"/>
          </p:cNvSpPr>
          <p:nvPr/>
        </p:nvSpPr>
        <p:spPr bwMode="auto">
          <a:xfrm>
            <a:off x="3975100" y="3732213"/>
            <a:ext cx="1039813" cy="882650"/>
          </a:xfrm>
          <a:custGeom>
            <a:avLst/>
            <a:gdLst>
              <a:gd name="T0" fmla="*/ 1039813 w 785"/>
              <a:gd name="T1" fmla="*/ 882650 h 666"/>
              <a:gd name="T2" fmla="*/ 1006698 w 785"/>
              <a:gd name="T3" fmla="*/ 882650 h 666"/>
              <a:gd name="T4" fmla="*/ 984180 w 785"/>
              <a:gd name="T5" fmla="*/ 882650 h 666"/>
              <a:gd name="T6" fmla="*/ 949740 w 785"/>
              <a:gd name="T7" fmla="*/ 882650 h 666"/>
              <a:gd name="T8" fmla="*/ 916625 w 785"/>
              <a:gd name="T9" fmla="*/ 882650 h 666"/>
              <a:gd name="T10" fmla="*/ 882185 w 785"/>
              <a:gd name="T11" fmla="*/ 872048 h 666"/>
              <a:gd name="T12" fmla="*/ 847746 w 785"/>
              <a:gd name="T13" fmla="*/ 872048 h 666"/>
              <a:gd name="T14" fmla="*/ 825227 w 785"/>
              <a:gd name="T15" fmla="*/ 860120 h 666"/>
              <a:gd name="T16" fmla="*/ 792112 w 785"/>
              <a:gd name="T17" fmla="*/ 860120 h 666"/>
              <a:gd name="T18" fmla="*/ 757673 w 785"/>
              <a:gd name="T19" fmla="*/ 849518 h 666"/>
              <a:gd name="T20" fmla="*/ 735155 w 785"/>
              <a:gd name="T21" fmla="*/ 837590 h 666"/>
              <a:gd name="T22" fmla="*/ 700715 w 785"/>
              <a:gd name="T23" fmla="*/ 837590 h 666"/>
              <a:gd name="T24" fmla="*/ 678197 w 785"/>
              <a:gd name="T25" fmla="*/ 826987 h 666"/>
              <a:gd name="T26" fmla="*/ 645081 w 785"/>
              <a:gd name="T27" fmla="*/ 815060 h 666"/>
              <a:gd name="T28" fmla="*/ 621239 w 785"/>
              <a:gd name="T29" fmla="*/ 804457 h 666"/>
              <a:gd name="T30" fmla="*/ 588124 w 785"/>
              <a:gd name="T31" fmla="*/ 792530 h 666"/>
              <a:gd name="T32" fmla="*/ 565605 w 785"/>
              <a:gd name="T33" fmla="*/ 781927 h 666"/>
              <a:gd name="T34" fmla="*/ 531166 w 785"/>
              <a:gd name="T35" fmla="*/ 758072 h 666"/>
              <a:gd name="T36" fmla="*/ 508647 w 785"/>
              <a:gd name="T37" fmla="*/ 747469 h 666"/>
              <a:gd name="T38" fmla="*/ 486129 w 785"/>
              <a:gd name="T39" fmla="*/ 735542 h 666"/>
              <a:gd name="T40" fmla="*/ 451689 w 785"/>
              <a:gd name="T41" fmla="*/ 713012 h 666"/>
              <a:gd name="T42" fmla="*/ 429171 w 785"/>
              <a:gd name="T43" fmla="*/ 702409 h 666"/>
              <a:gd name="T44" fmla="*/ 406653 w 785"/>
              <a:gd name="T45" fmla="*/ 690482 h 666"/>
              <a:gd name="T46" fmla="*/ 384135 w 785"/>
              <a:gd name="T47" fmla="*/ 667951 h 666"/>
              <a:gd name="T48" fmla="*/ 361617 w 785"/>
              <a:gd name="T49" fmla="*/ 657349 h 666"/>
              <a:gd name="T50" fmla="*/ 339098 w 785"/>
              <a:gd name="T51" fmla="*/ 633493 h 666"/>
              <a:gd name="T52" fmla="*/ 316580 w 785"/>
              <a:gd name="T53" fmla="*/ 610963 h 666"/>
              <a:gd name="T54" fmla="*/ 294062 w 785"/>
              <a:gd name="T55" fmla="*/ 600361 h 666"/>
              <a:gd name="T56" fmla="*/ 271544 w 785"/>
              <a:gd name="T57" fmla="*/ 577831 h 666"/>
              <a:gd name="T58" fmla="*/ 249025 w 785"/>
              <a:gd name="T59" fmla="*/ 555301 h 666"/>
              <a:gd name="T60" fmla="*/ 237104 w 785"/>
              <a:gd name="T61" fmla="*/ 532771 h 666"/>
              <a:gd name="T62" fmla="*/ 214586 w 785"/>
              <a:gd name="T63" fmla="*/ 520843 h 666"/>
              <a:gd name="T64" fmla="*/ 192067 w 785"/>
              <a:gd name="T65" fmla="*/ 498313 h 666"/>
              <a:gd name="T66" fmla="*/ 180146 w 785"/>
              <a:gd name="T67" fmla="*/ 475783 h 666"/>
              <a:gd name="T68" fmla="*/ 157628 w 785"/>
              <a:gd name="T69" fmla="*/ 453253 h 666"/>
              <a:gd name="T70" fmla="*/ 147031 w 785"/>
              <a:gd name="T71" fmla="*/ 430723 h 666"/>
              <a:gd name="T72" fmla="*/ 135109 w 785"/>
              <a:gd name="T73" fmla="*/ 408193 h 666"/>
              <a:gd name="T74" fmla="*/ 112591 w 785"/>
              <a:gd name="T75" fmla="*/ 385662 h 666"/>
              <a:gd name="T76" fmla="*/ 101994 w 785"/>
              <a:gd name="T77" fmla="*/ 361807 h 666"/>
              <a:gd name="T78" fmla="*/ 90073 w 785"/>
              <a:gd name="T79" fmla="*/ 339277 h 666"/>
              <a:gd name="T80" fmla="*/ 78152 w 785"/>
              <a:gd name="T81" fmla="*/ 316747 h 666"/>
              <a:gd name="T82" fmla="*/ 67555 w 785"/>
              <a:gd name="T83" fmla="*/ 294217 h 666"/>
              <a:gd name="T84" fmla="*/ 55633 w 785"/>
              <a:gd name="T85" fmla="*/ 271687 h 666"/>
              <a:gd name="T86" fmla="*/ 45036 w 785"/>
              <a:gd name="T87" fmla="*/ 249156 h 666"/>
              <a:gd name="T88" fmla="*/ 33115 w 785"/>
              <a:gd name="T89" fmla="*/ 214699 h 666"/>
              <a:gd name="T90" fmla="*/ 33115 w 785"/>
              <a:gd name="T91" fmla="*/ 192169 h 666"/>
              <a:gd name="T92" fmla="*/ 22518 w 785"/>
              <a:gd name="T93" fmla="*/ 169638 h 666"/>
              <a:gd name="T94" fmla="*/ 22518 w 785"/>
              <a:gd name="T95" fmla="*/ 147108 h 666"/>
              <a:gd name="T96" fmla="*/ 10597 w 785"/>
              <a:gd name="T97" fmla="*/ 124578 h 666"/>
              <a:gd name="T98" fmla="*/ 10597 w 785"/>
              <a:gd name="T99" fmla="*/ 102048 h 666"/>
              <a:gd name="T100" fmla="*/ 10597 w 785"/>
              <a:gd name="T101" fmla="*/ 79518 h 666"/>
              <a:gd name="T102" fmla="*/ 0 w 785"/>
              <a:gd name="T103" fmla="*/ 45060 h 666"/>
              <a:gd name="T104" fmla="*/ 0 w 785"/>
              <a:gd name="T105" fmla="*/ 22530 h 666"/>
              <a:gd name="T106" fmla="*/ 0 w 785"/>
              <a:gd name="T107" fmla="*/ 0 h 6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5"/>
              <a:gd name="T163" fmla="*/ 0 h 666"/>
              <a:gd name="T164" fmla="*/ 785 w 785"/>
              <a:gd name="T165" fmla="*/ 666 h 6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5" h="666">
                <a:moveTo>
                  <a:pt x="785" y="666"/>
                </a:moveTo>
                <a:lnTo>
                  <a:pt x="760" y="666"/>
                </a:lnTo>
                <a:lnTo>
                  <a:pt x="743" y="666"/>
                </a:lnTo>
                <a:lnTo>
                  <a:pt x="717" y="666"/>
                </a:lnTo>
                <a:lnTo>
                  <a:pt x="692" y="666"/>
                </a:lnTo>
                <a:lnTo>
                  <a:pt x="666" y="658"/>
                </a:lnTo>
                <a:lnTo>
                  <a:pt x="640" y="658"/>
                </a:lnTo>
                <a:lnTo>
                  <a:pt x="623" y="649"/>
                </a:lnTo>
                <a:lnTo>
                  <a:pt x="598" y="649"/>
                </a:lnTo>
                <a:lnTo>
                  <a:pt x="572" y="641"/>
                </a:lnTo>
                <a:lnTo>
                  <a:pt x="555" y="632"/>
                </a:lnTo>
                <a:lnTo>
                  <a:pt x="529" y="632"/>
                </a:lnTo>
                <a:lnTo>
                  <a:pt x="512" y="624"/>
                </a:lnTo>
                <a:lnTo>
                  <a:pt x="487" y="615"/>
                </a:lnTo>
                <a:lnTo>
                  <a:pt x="469" y="607"/>
                </a:lnTo>
                <a:lnTo>
                  <a:pt x="444" y="598"/>
                </a:lnTo>
                <a:lnTo>
                  <a:pt x="427" y="590"/>
                </a:lnTo>
                <a:lnTo>
                  <a:pt x="401" y="572"/>
                </a:lnTo>
                <a:lnTo>
                  <a:pt x="384" y="564"/>
                </a:lnTo>
                <a:lnTo>
                  <a:pt x="367" y="555"/>
                </a:lnTo>
                <a:lnTo>
                  <a:pt x="341" y="538"/>
                </a:lnTo>
                <a:lnTo>
                  <a:pt x="324" y="530"/>
                </a:lnTo>
                <a:lnTo>
                  <a:pt x="307" y="521"/>
                </a:lnTo>
                <a:lnTo>
                  <a:pt x="290" y="504"/>
                </a:lnTo>
                <a:lnTo>
                  <a:pt x="273" y="496"/>
                </a:lnTo>
                <a:lnTo>
                  <a:pt x="256" y="478"/>
                </a:lnTo>
                <a:lnTo>
                  <a:pt x="239" y="461"/>
                </a:lnTo>
                <a:lnTo>
                  <a:pt x="222" y="453"/>
                </a:lnTo>
                <a:lnTo>
                  <a:pt x="205" y="436"/>
                </a:lnTo>
                <a:lnTo>
                  <a:pt x="188" y="419"/>
                </a:lnTo>
                <a:lnTo>
                  <a:pt x="179" y="402"/>
                </a:lnTo>
                <a:lnTo>
                  <a:pt x="162" y="393"/>
                </a:lnTo>
                <a:lnTo>
                  <a:pt x="145" y="376"/>
                </a:lnTo>
                <a:lnTo>
                  <a:pt x="136" y="359"/>
                </a:lnTo>
                <a:lnTo>
                  <a:pt x="119" y="342"/>
                </a:lnTo>
                <a:lnTo>
                  <a:pt x="111" y="325"/>
                </a:lnTo>
                <a:lnTo>
                  <a:pt x="102" y="308"/>
                </a:lnTo>
                <a:lnTo>
                  <a:pt x="85" y="291"/>
                </a:lnTo>
                <a:lnTo>
                  <a:pt x="77" y="273"/>
                </a:lnTo>
                <a:lnTo>
                  <a:pt x="68" y="256"/>
                </a:lnTo>
                <a:lnTo>
                  <a:pt x="59" y="239"/>
                </a:lnTo>
                <a:lnTo>
                  <a:pt x="51" y="222"/>
                </a:lnTo>
                <a:lnTo>
                  <a:pt x="42" y="205"/>
                </a:lnTo>
                <a:lnTo>
                  <a:pt x="34" y="188"/>
                </a:lnTo>
                <a:lnTo>
                  <a:pt x="25" y="162"/>
                </a:lnTo>
                <a:lnTo>
                  <a:pt x="25" y="145"/>
                </a:lnTo>
                <a:lnTo>
                  <a:pt x="17" y="128"/>
                </a:lnTo>
                <a:lnTo>
                  <a:pt x="17" y="111"/>
                </a:lnTo>
                <a:lnTo>
                  <a:pt x="8" y="94"/>
                </a:lnTo>
                <a:lnTo>
                  <a:pt x="8" y="77"/>
                </a:lnTo>
                <a:lnTo>
                  <a:pt x="8" y="60"/>
                </a:lnTo>
                <a:lnTo>
                  <a:pt x="0" y="34"/>
                </a:lnTo>
                <a:lnTo>
                  <a:pt x="0" y="17"/>
                </a:lnTo>
                <a:lnTo>
                  <a:pt x="0" y="0"/>
                </a:lnTo>
              </a:path>
            </a:pathLst>
          </a:custGeom>
          <a:noFill/>
          <a:ln w="95250">
            <a:solidFill>
              <a:srgbClr val="47228B"/>
            </a:solidFill>
            <a:round/>
            <a:headEnd/>
            <a:tailEnd/>
          </a:ln>
        </p:spPr>
        <p:txBody>
          <a:bodyPr/>
          <a:lstStyle/>
          <a:p>
            <a:endParaRPr lang="en-US"/>
          </a:p>
        </p:txBody>
      </p:sp>
      <p:sp>
        <p:nvSpPr>
          <p:cNvPr id="52239" name="Freeform 19"/>
          <p:cNvSpPr>
            <a:spLocks noChangeAspect="1"/>
          </p:cNvSpPr>
          <p:nvPr/>
        </p:nvSpPr>
        <p:spPr bwMode="auto">
          <a:xfrm>
            <a:off x="4652963" y="5135563"/>
            <a:ext cx="930275" cy="227012"/>
          </a:xfrm>
          <a:custGeom>
            <a:avLst/>
            <a:gdLst>
              <a:gd name="T0" fmla="*/ 930275 w 701"/>
              <a:gd name="T1" fmla="*/ 0 h 171"/>
              <a:gd name="T2" fmla="*/ 895771 w 701"/>
              <a:gd name="T3" fmla="*/ 23896 h 171"/>
              <a:gd name="T4" fmla="*/ 873211 w 701"/>
              <a:gd name="T5" fmla="*/ 34516 h 171"/>
              <a:gd name="T6" fmla="*/ 838707 w 701"/>
              <a:gd name="T7" fmla="*/ 46464 h 171"/>
              <a:gd name="T8" fmla="*/ 816147 w 701"/>
              <a:gd name="T9" fmla="*/ 57085 h 171"/>
              <a:gd name="T10" fmla="*/ 781643 w 701"/>
              <a:gd name="T11" fmla="*/ 69033 h 171"/>
              <a:gd name="T12" fmla="*/ 759083 w 701"/>
              <a:gd name="T13" fmla="*/ 79653 h 171"/>
              <a:gd name="T14" fmla="*/ 725907 w 701"/>
              <a:gd name="T15" fmla="*/ 91601 h 171"/>
              <a:gd name="T16" fmla="*/ 691403 w 701"/>
              <a:gd name="T17" fmla="*/ 102222 h 171"/>
              <a:gd name="T18" fmla="*/ 668842 w 701"/>
              <a:gd name="T19" fmla="*/ 114170 h 171"/>
              <a:gd name="T20" fmla="*/ 634339 w 701"/>
              <a:gd name="T21" fmla="*/ 124790 h 171"/>
              <a:gd name="T22" fmla="*/ 611779 w 701"/>
              <a:gd name="T23" fmla="*/ 136738 h 171"/>
              <a:gd name="T24" fmla="*/ 578602 w 701"/>
              <a:gd name="T25" fmla="*/ 147359 h 171"/>
              <a:gd name="T26" fmla="*/ 544098 w 701"/>
              <a:gd name="T27" fmla="*/ 147359 h 171"/>
              <a:gd name="T28" fmla="*/ 510921 w 701"/>
              <a:gd name="T29" fmla="*/ 159307 h 171"/>
              <a:gd name="T30" fmla="*/ 487034 w 701"/>
              <a:gd name="T31" fmla="*/ 171255 h 171"/>
              <a:gd name="T32" fmla="*/ 453857 w 701"/>
              <a:gd name="T33" fmla="*/ 181875 h 171"/>
              <a:gd name="T34" fmla="*/ 419354 w 701"/>
              <a:gd name="T35" fmla="*/ 181875 h 171"/>
              <a:gd name="T36" fmla="*/ 386177 w 701"/>
              <a:gd name="T37" fmla="*/ 193823 h 171"/>
              <a:gd name="T38" fmla="*/ 362290 w 701"/>
              <a:gd name="T39" fmla="*/ 193823 h 171"/>
              <a:gd name="T40" fmla="*/ 329113 w 701"/>
              <a:gd name="T41" fmla="*/ 204444 h 171"/>
              <a:gd name="T42" fmla="*/ 294609 w 701"/>
              <a:gd name="T43" fmla="*/ 204444 h 171"/>
              <a:gd name="T44" fmla="*/ 261432 w 701"/>
              <a:gd name="T45" fmla="*/ 216392 h 171"/>
              <a:gd name="T46" fmla="*/ 226929 w 701"/>
              <a:gd name="T47" fmla="*/ 216392 h 171"/>
              <a:gd name="T48" fmla="*/ 192425 w 701"/>
              <a:gd name="T49" fmla="*/ 216392 h 171"/>
              <a:gd name="T50" fmla="*/ 169865 w 701"/>
              <a:gd name="T51" fmla="*/ 216392 h 171"/>
              <a:gd name="T52" fmla="*/ 136688 w 701"/>
              <a:gd name="T53" fmla="*/ 227012 h 171"/>
              <a:gd name="T54" fmla="*/ 102184 w 701"/>
              <a:gd name="T55" fmla="*/ 227012 h 171"/>
              <a:gd name="T56" fmla="*/ 67680 w 701"/>
              <a:gd name="T57" fmla="*/ 227012 h 171"/>
              <a:gd name="T58" fmla="*/ 34504 w 701"/>
              <a:gd name="T59" fmla="*/ 227012 h 171"/>
              <a:gd name="T60" fmla="*/ 0 w 701"/>
              <a:gd name="T61" fmla="*/ 227012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1"/>
              <a:gd name="T94" fmla="*/ 0 h 171"/>
              <a:gd name="T95" fmla="*/ 701 w 701"/>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1" h="171">
                <a:moveTo>
                  <a:pt x="701" y="0"/>
                </a:moveTo>
                <a:lnTo>
                  <a:pt x="675" y="18"/>
                </a:lnTo>
                <a:lnTo>
                  <a:pt x="658" y="26"/>
                </a:lnTo>
                <a:lnTo>
                  <a:pt x="632" y="35"/>
                </a:lnTo>
                <a:lnTo>
                  <a:pt x="615" y="43"/>
                </a:lnTo>
                <a:lnTo>
                  <a:pt x="589" y="52"/>
                </a:lnTo>
                <a:lnTo>
                  <a:pt x="572" y="60"/>
                </a:lnTo>
                <a:lnTo>
                  <a:pt x="547" y="69"/>
                </a:lnTo>
                <a:lnTo>
                  <a:pt x="521" y="77"/>
                </a:lnTo>
                <a:lnTo>
                  <a:pt x="504" y="86"/>
                </a:lnTo>
                <a:lnTo>
                  <a:pt x="478" y="94"/>
                </a:lnTo>
                <a:lnTo>
                  <a:pt x="461" y="103"/>
                </a:lnTo>
                <a:lnTo>
                  <a:pt x="436" y="111"/>
                </a:lnTo>
                <a:lnTo>
                  <a:pt x="410" y="111"/>
                </a:lnTo>
                <a:lnTo>
                  <a:pt x="385" y="120"/>
                </a:lnTo>
                <a:lnTo>
                  <a:pt x="367" y="129"/>
                </a:lnTo>
                <a:lnTo>
                  <a:pt x="342" y="137"/>
                </a:lnTo>
                <a:lnTo>
                  <a:pt x="316" y="137"/>
                </a:lnTo>
                <a:lnTo>
                  <a:pt x="291" y="146"/>
                </a:lnTo>
                <a:lnTo>
                  <a:pt x="273" y="146"/>
                </a:lnTo>
                <a:lnTo>
                  <a:pt x="248" y="154"/>
                </a:lnTo>
                <a:lnTo>
                  <a:pt x="222" y="154"/>
                </a:lnTo>
                <a:lnTo>
                  <a:pt x="197" y="163"/>
                </a:lnTo>
                <a:lnTo>
                  <a:pt x="171" y="163"/>
                </a:lnTo>
                <a:lnTo>
                  <a:pt x="145" y="163"/>
                </a:lnTo>
                <a:lnTo>
                  <a:pt x="128" y="163"/>
                </a:lnTo>
                <a:lnTo>
                  <a:pt x="103" y="171"/>
                </a:lnTo>
                <a:lnTo>
                  <a:pt x="77" y="171"/>
                </a:lnTo>
                <a:lnTo>
                  <a:pt x="51" y="171"/>
                </a:lnTo>
                <a:lnTo>
                  <a:pt x="26" y="171"/>
                </a:lnTo>
                <a:lnTo>
                  <a:pt x="0" y="171"/>
                </a:lnTo>
              </a:path>
            </a:pathLst>
          </a:custGeom>
          <a:noFill/>
          <a:ln w="95250">
            <a:solidFill>
              <a:srgbClr val="47228B"/>
            </a:solidFill>
            <a:round/>
            <a:headEnd/>
            <a:tailEnd/>
          </a:ln>
        </p:spPr>
        <p:txBody>
          <a:bodyPr/>
          <a:lstStyle/>
          <a:p>
            <a:endParaRPr lang="en-US"/>
          </a:p>
        </p:txBody>
      </p:sp>
      <p:sp>
        <p:nvSpPr>
          <p:cNvPr id="52240" name="Freeform 20"/>
          <p:cNvSpPr>
            <a:spLocks noChangeAspect="1"/>
          </p:cNvSpPr>
          <p:nvPr/>
        </p:nvSpPr>
        <p:spPr bwMode="auto">
          <a:xfrm>
            <a:off x="3024188" y="3732213"/>
            <a:ext cx="1628775" cy="1630362"/>
          </a:xfrm>
          <a:custGeom>
            <a:avLst/>
            <a:gdLst>
              <a:gd name="T0" fmla="*/ 1595670 w 1230"/>
              <a:gd name="T1" fmla="*/ 1630362 h 1230"/>
              <a:gd name="T2" fmla="*/ 1538729 w 1230"/>
              <a:gd name="T3" fmla="*/ 1630362 h 1230"/>
              <a:gd name="T4" fmla="*/ 1481788 w 1230"/>
              <a:gd name="T5" fmla="*/ 1619758 h 1230"/>
              <a:gd name="T6" fmla="*/ 1424847 w 1230"/>
              <a:gd name="T7" fmla="*/ 1619758 h 1230"/>
              <a:gd name="T8" fmla="*/ 1369230 w 1230"/>
              <a:gd name="T9" fmla="*/ 1607829 h 1230"/>
              <a:gd name="T10" fmla="*/ 1312289 w 1230"/>
              <a:gd name="T11" fmla="*/ 1597225 h 1230"/>
              <a:gd name="T12" fmla="*/ 1255348 w 1230"/>
              <a:gd name="T13" fmla="*/ 1585295 h 1230"/>
              <a:gd name="T14" fmla="*/ 1199732 w 1230"/>
              <a:gd name="T15" fmla="*/ 1574691 h 1230"/>
              <a:gd name="T16" fmla="*/ 1142791 w 1230"/>
              <a:gd name="T17" fmla="*/ 1562762 h 1230"/>
              <a:gd name="T18" fmla="*/ 1097768 w 1230"/>
              <a:gd name="T19" fmla="*/ 1540228 h 1230"/>
              <a:gd name="T20" fmla="*/ 1040827 w 1230"/>
              <a:gd name="T21" fmla="*/ 1517695 h 1230"/>
              <a:gd name="T22" fmla="*/ 983886 w 1230"/>
              <a:gd name="T23" fmla="*/ 1495161 h 1230"/>
              <a:gd name="T24" fmla="*/ 938863 w 1230"/>
              <a:gd name="T25" fmla="*/ 1472628 h 1230"/>
              <a:gd name="T26" fmla="*/ 893840 w 1230"/>
              <a:gd name="T27" fmla="*/ 1450094 h 1230"/>
              <a:gd name="T28" fmla="*/ 836899 w 1230"/>
              <a:gd name="T29" fmla="*/ 1427561 h 1230"/>
              <a:gd name="T30" fmla="*/ 791876 w 1230"/>
              <a:gd name="T31" fmla="*/ 1403702 h 1230"/>
              <a:gd name="T32" fmla="*/ 746853 w 1230"/>
              <a:gd name="T33" fmla="*/ 1370565 h 1230"/>
              <a:gd name="T34" fmla="*/ 701830 w 1230"/>
              <a:gd name="T35" fmla="*/ 1336101 h 1230"/>
              <a:gd name="T36" fmla="*/ 656807 w 1230"/>
              <a:gd name="T37" fmla="*/ 1302964 h 1230"/>
              <a:gd name="T38" fmla="*/ 610459 w 1230"/>
              <a:gd name="T39" fmla="*/ 1268501 h 1230"/>
              <a:gd name="T40" fmla="*/ 565436 w 1230"/>
              <a:gd name="T41" fmla="*/ 1234038 h 1230"/>
              <a:gd name="T42" fmla="*/ 532331 w 1230"/>
              <a:gd name="T43" fmla="*/ 1200901 h 1230"/>
              <a:gd name="T44" fmla="*/ 485984 w 1230"/>
              <a:gd name="T45" fmla="*/ 1166438 h 1230"/>
              <a:gd name="T46" fmla="*/ 452879 w 1230"/>
              <a:gd name="T47" fmla="*/ 1121371 h 1230"/>
              <a:gd name="T48" fmla="*/ 407856 w 1230"/>
              <a:gd name="T49" fmla="*/ 1086908 h 1230"/>
              <a:gd name="T50" fmla="*/ 373426 w 1230"/>
              <a:gd name="T51" fmla="*/ 1041841 h 1230"/>
              <a:gd name="T52" fmla="*/ 338997 w 1230"/>
              <a:gd name="T53" fmla="*/ 996774 h 1230"/>
              <a:gd name="T54" fmla="*/ 305892 w 1230"/>
              <a:gd name="T55" fmla="*/ 951707 h 1230"/>
              <a:gd name="T56" fmla="*/ 283380 w 1230"/>
              <a:gd name="T57" fmla="*/ 906640 h 1230"/>
              <a:gd name="T58" fmla="*/ 248951 w 1230"/>
              <a:gd name="T59" fmla="*/ 860248 h 1230"/>
              <a:gd name="T60" fmla="*/ 215846 w 1230"/>
              <a:gd name="T61" fmla="*/ 815181 h 1230"/>
              <a:gd name="T62" fmla="*/ 192010 w 1230"/>
              <a:gd name="T63" fmla="*/ 770114 h 1230"/>
              <a:gd name="T64" fmla="*/ 169499 w 1230"/>
              <a:gd name="T65" fmla="*/ 713118 h 1230"/>
              <a:gd name="T66" fmla="*/ 146987 w 1230"/>
              <a:gd name="T67" fmla="*/ 668051 h 1230"/>
              <a:gd name="T68" fmla="*/ 124475 w 1230"/>
              <a:gd name="T69" fmla="*/ 611054 h 1230"/>
              <a:gd name="T70" fmla="*/ 101964 w 1230"/>
              <a:gd name="T71" fmla="*/ 565987 h 1230"/>
              <a:gd name="T72" fmla="*/ 79452 w 1230"/>
              <a:gd name="T73" fmla="*/ 510317 h 1230"/>
              <a:gd name="T74" fmla="*/ 67535 w 1230"/>
              <a:gd name="T75" fmla="*/ 453320 h 1230"/>
              <a:gd name="T76" fmla="*/ 56941 w 1230"/>
              <a:gd name="T77" fmla="*/ 408253 h 1230"/>
              <a:gd name="T78" fmla="*/ 34429 w 1230"/>
              <a:gd name="T79" fmla="*/ 351257 h 1230"/>
              <a:gd name="T80" fmla="*/ 22512 w 1230"/>
              <a:gd name="T81" fmla="*/ 294260 h 1230"/>
              <a:gd name="T82" fmla="*/ 22512 w 1230"/>
              <a:gd name="T83" fmla="*/ 237264 h 1230"/>
              <a:gd name="T84" fmla="*/ 11918 w 1230"/>
              <a:gd name="T85" fmla="*/ 181593 h 1230"/>
              <a:gd name="T86" fmla="*/ 11918 w 1230"/>
              <a:gd name="T87" fmla="*/ 124597 h 1230"/>
              <a:gd name="T88" fmla="*/ 0 w 1230"/>
              <a:gd name="T89" fmla="*/ 56996 h 1230"/>
              <a:gd name="T90" fmla="*/ 0 w 1230"/>
              <a:gd name="T91" fmla="*/ 0 h 1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0"/>
              <a:gd name="T139" fmla="*/ 0 h 1230"/>
              <a:gd name="T140" fmla="*/ 1230 w 1230"/>
              <a:gd name="T141" fmla="*/ 1230 h 1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0" h="1230">
                <a:moveTo>
                  <a:pt x="1230" y="1230"/>
                </a:moveTo>
                <a:lnTo>
                  <a:pt x="1205" y="1230"/>
                </a:lnTo>
                <a:lnTo>
                  <a:pt x="1187" y="1230"/>
                </a:lnTo>
                <a:lnTo>
                  <a:pt x="1162" y="1230"/>
                </a:lnTo>
                <a:lnTo>
                  <a:pt x="1145" y="1230"/>
                </a:lnTo>
                <a:lnTo>
                  <a:pt x="1119" y="1222"/>
                </a:lnTo>
                <a:lnTo>
                  <a:pt x="1102" y="1222"/>
                </a:lnTo>
                <a:lnTo>
                  <a:pt x="1076" y="1222"/>
                </a:lnTo>
                <a:lnTo>
                  <a:pt x="1051" y="1222"/>
                </a:lnTo>
                <a:lnTo>
                  <a:pt x="1034" y="1213"/>
                </a:lnTo>
                <a:lnTo>
                  <a:pt x="1008" y="1213"/>
                </a:lnTo>
                <a:lnTo>
                  <a:pt x="991" y="1205"/>
                </a:lnTo>
                <a:lnTo>
                  <a:pt x="965" y="1205"/>
                </a:lnTo>
                <a:lnTo>
                  <a:pt x="948" y="1196"/>
                </a:lnTo>
                <a:lnTo>
                  <a:pt x="931" y="1196"/>
                </a:lnTo>
                <a:lnTo>
                  <a:pt x="906" y="1188"/>
                </a:lnTo>
                <a:lnTo>
                  <a:pt x="889" y="1179"/>
                </a:lnTo>
                <a:lnTo>
                  <a:pt x="863" y="1179"/>
                </a:lnTo>
                <a:lnTo>
                  <a:pt x="846" y="1170"/>
                </a:lnTo>
                <a:lnTo>
                  <a:pt x="829" y="1162"/>
                </a:lnTo>
                <a:lnTo>
                  <a:pt x="803" y="1153"/>
                </a:lnTo>
                <a:lnTo>
                  <a:pt x="786" y="1145"/>
                </a:lnTo>
                <a:lnTo>
                  <a:pt x="769" y="1136"/>
                </a:lnTo>
                <a:lnTo>
                  <a:pt x="743" y="1128"/>
                </a:lnTo>
                <a:lnTo>
                  <a:pt x="726" y="1119"/>
                </a:lnTo>
                <a:lnTo>
                  <a:pt x="709" y="1111"/>
                </a:lnTo>
                <a:lnTo>
                  <a:pt x="692" y="1102"/>
                </a:lnTo>
                <a:lnTo>
                  <a:pt x="675" y="1094"/>
                </a:lnTo>
                <a:lnTo>
                  <a:pt x="649" y="1085"/>
                </a:lnTo>
                <a:lnTo>
                  <a:pt x="632" y="1077"/>
                </a:lnTo>
                <a:lnTo>
                  <a:pt x="615" y="1068"/>
                </a:lnTo>
                <a:lnTo>
                  <a:pt x="598" y="1059"/>
                </a:lnTo>
                <a:lnTo>
                  <a:pt x="581" y="1042"/>
                </a:lnTo>
                <a:lnTo>
                  <a:pt x="564" y="1034"/>
                </a:lnTo>
                <a:lnTo>
                  <a:pt x="547" y="1025"/>
                </a:lnTo>
                <a:lnTo>
                  <a:pt x="530" y="1008"/>
                </a:lnTo>
                <a:lnTo>
                  <a:pt x="513" y="1000"/>
                </a:lnTo>
                <a:lnTo>
                  <a:pt x="496" y="983"/>
                </a:lnTo>
                <a:lnTo>
                  <a:pt x="479" y="974"/>
                </a:lnTo>
                <a:lnTo>
                  <a:pt x="461" y="957"/>
                </a:lnTo>
                <a:lnTo>
                  <a:pt x="444" y="948"/>
                </a:lnTo>
                <a:lnTo>
                  <a:pt x="427" y="931"/>
                </a:lnTo>
                <a:lnTo>
                  <a:pt x="410" y="923"/>
                </a:lnTo>
                <a:lnTo>
                  <a:pt x="402" y="906"/>
                </a:lnTo>
                <a:lnTo>
                  <a:pt x="385" y="889"/>
                </a:lnTo>
                <a:lnTo>
                  <a:pt x="367" y="880"/>
                </a:lnTo>
                <a:lnTo>
                  <a:pt x="350" y="863"/>
                </a:lnTo>
                <a:lnTo>
                  <a:pt x="342" y="846"/>
                </a:lnTo>
                <a:lnTo>
                  <a:pt x="325" y="837"/>
                </a:lnTo>
                <a:lnTo>
                  <a:pt x="308" y="820"/>
                </a:lnTo>
                <a:lnTo>
                  <a:pt x="299" y="803"/>
                </a:lnTo>
                <a:lnTo>
                  <a:pt x="282" y="786"/>
                </a:lnTo>
                <a:lnTo>
                  <a:pt x="274" y="769"/>
                </a:lnTo>
                <a:lnTo>
                  <a:pt x="256" y="752"/>
                </a:lnTo>
                <a:lnTo>
                  <a:pt x="248" y="735"/>
                </a:lnTo>
                <a:lnTo>
                  <a:pt x="231" y="718"/>
                </a:lnTo>
                <a:lnTo>
                  <a:pt x="222" y="701"/>
                </a:lnTo>
                <a:lnTo>
                  <a:pt x="214" y="684"/>
                </a:lnTo>
                <a:lnTo>
                  <a:pt x="197" y="666"/>
                </a:lnTo>
                <a:lnTo>
                  <a:pt x="188" y="649"/>
                </a:lnTo>
                <a:lnTo>
                  <a:pt x="180" y="632"/>
                </a:lnTo>
                <a:lnTo>
                  <a:pt x="163" y="615"/>
                </a:lnTo>
                <a:lnTo>
                  <a:pt x="154" y="598"/>
                </a:lnTo>
                <a:lnTo>
                  <a:pt x="145" y="581"/>
                </a:lnTo>
                <a:lnTo>
                  <a:pt x="137" y="564"/>
                </a:lnTo>
                <a:lnTo>
                  <a:pt x="128" y="538"/>
                </a:lnTo>
                <a:lnTo>
                  <a:pt x="120" y="521"/>
                </a:lnTo>
                <a:lnTo>
                  <a:pt x="111" y="504"/>
                </a:lnTo>
                <a:lnTo>
                  <a:pt x="103" y="487"/>
                </a:lnTo>
                <a:lnTo>
                  <a:pt x="94" y="461"/>
                </a:lnTo>
                <a:lnTo>
                  <a:pt x="86" y="444"/>
                </a:lnTo>
                <a:lnTo>
                  <a:pt x="77" y="427"/>
                </a:lnTo>
                <a:lnTo>
                  <a:pt x="69" y="410"/>
                </a:lnTo>
                <a:lnTo>
                  <a:pt x="60" y="385"/>
                </a:lnTo>
                <a:lnTo>
                  <a:pt x="60" y="367"/>
                </a:lnTo>
                <a:lnTo>
                  <a:pt x="51" y="342"/>
                </a:lnTo>
                <a:lnTo>
                  <a:pt x="43" y="325"/>
                </a:lnTo>
                <a:lnTo>
                  <a:pt x="43" y="308"/>
                </a:lnTo>
                <a:lnTo>
                  <a:pt x="34" y="282"/>
                </a:lnTo>
                <a:lnTo>
                  <a:pt x="26" y="265"/>
                </a:lnTo>
                <a:lnTo>
                  <a:pt x="26" y="239"/>
                </a:lnTo>
                <a:lnTo>
                  <a:pt x="17" y="222"/>
                </a:lnTo>
                <a:lnTo>
                  <a:pt x="17" y="197"/>
                </a:lnTo>
                <a:lnTo>
                  <a:pt x="17" y="179"/>
                </a:lnTo>
                <a:lnTo>
                  <a:pt x="9" y="154"/>
                </a:lnTo>
                <a:lnTo>
                  <a:pt x="9" y="137"/>
                </a:lnTo>
                <a:lnTo>
                  <a:pt x="9" y="111"/>
                </a:lnTo>
                <a:lnTo>
                  <a:pt x="9" y="94"/>
                </a:lnTo>
                <a:lnTo>
                  <a:pt x="0" y="68"/>
                </a:lnTo>
                <a:lnTo>
                  <a:pt x="0" y="43"/>
                </a:lnTo>
                <a:lnTo>
                  <a:pt x="0" y="26"/>
                </a:lnTo>
                <a:lnTo>
                  <a:pt x="0" y="0"/>
                </a:lnTo>
              </a:path>
            </a:pathLst>
          </a:custGeom>
          <a:noFill/>
          <a:ln w="95250">
            <a:solidFill>
              <a:srgbClr val="47228B"/>
            </a:solidFill>
            <a:round/>
            <a:headEnd/>
            <a:tailEnd/>
          </a:ln>
        </p:spPr>
        <p:txBody>
          <a:bodyPr/>
          <a:lstStyle/>
          <a:p>
            <a:endParaRPr lang="en-US"/>
          </a:p>
        </p:txBody>
      </p:sp>
      <p:sp>
        <p:nvSpPr>
          <p:cNvPr id="52241" name="Freeform 21"/>
          <p:cNvSpPr>
            <a:spLocks noChangeAspect="1"/>
          </p:cNvSpPr>
          <p:nvPr/>
        </p:nvSpPr>
        <p:spPr bwMode="auto">
          <a:xfrm>
            <a:off x="2662238" y="1693863"/>
            <a:ext cx="2036762" cy="1936750"/>
          </a:xfrm>
          <a:custGeom>
            <a:avLst/>
            <a:gdLst>
              <a:gd name="T0" fmla="*/ 0 w 1537"/>
              <a:gd name="T1" fmla="*/ 1914214 h 1461"/>
              <a:gd name="T2" fmla="*/ 0 w 1537"/>
              <a:gd name="T3" fmla="*/ 1846607 h 1461"/>
              <a:gd name="T4" fmla="*/ 0 w 1537"/>
              <a:gd name="T5" fmla="*/ 1789605 h 1461"/>
              <a:gd name="T6" fmla="*/ 10601 w 1537"/>
              <a:gd name="T7" fmla="*/ 1732603 h 1461"/>
              <a:gd name="T8" fmla="*/ 10601 w 1537"/>
              <a:gd name="T9" fmla="*/ 1676926 h 1461"/>
              <a:gd name="T10" fmla="*/ 22528 w 1537"/>
              <a:gd name="T11" fmla="*/ 1619924 h 1461"/>
              <a:gd name="T12" fmla="*/ 34454 w 1537"/>
              <a:gd name="T13" fmla="*/ 1562922 h 1461"/>
              <a:gd name="T14" fmla="*/ 45055 w 1537"/>
              <a:gd name="T15" fmla="*/ 1507245 h 1461"/>
              <a:gd name="T16" fmla="*/ 56982 w 1537"/>
              <a:gd name="T17" fmla="*/ 1450243 h 1461"/>
              <a:gd name="T18" fmla="*/ 67583 w 1537"/>
              <a:gd name="T19" fmla="*/ 1393241 h 1461"/>
              <a:gd name="T20" fmla="*/ 90110 w 1537"/>
              <a:gd name="T21" fmla="*/ 1348169 h 1461"/>
              <a:gd name="T22" fmla="*/ 102037 w 1537"/>
              <a:gd name="T23" fmla="*/ 1291167 h 1461"/>
              <a:gd name="T24" fmla="*/ 124564 w 1537"/>
              <a:gd name="T25" fmla="*/ 1235490 h 1461"/>
              <a:gd name="T26" fmla="*/ 147092 w 1537"/>
              <a:gd name="T27" fmla="*/ 1189093 h 1461"/>
              <a:gd name="T28" fmla="*/ 169620 w 1537"/>
              <a:gd name="T29" fmla="*/ 1133416 h 1461"/>
              <a:gd name="T30" fmla="*/ 192147 w 1537"/>
              <a:gd name="T31" fmla="*/ 1087019 h 1461"/>
              <a:gd name="T32" fmla="*/ 214675 w 1537"/>
              <a:gd name="T33" fmla="*/ 1041948 h 1461"/>
              <a:gd name="T34" fmla="*/ 237203 w 1537"/>
              <a:gd name="T35" fmla="*/ 996876 h 1461"/>
              <a:gd name="T36" fmla="*/ 271657 w 1537"/>
              <a:gd name="T37" fmla="*/ 939874 h 1461"/>
              <a:gd name="T38" fmla="*/ 294184 w 1537"/>
              <a:gd name="T39" fmla="*/ 894802 h 1461"/>
              <a:gd name="T40" fmla="*/ 328638 w 1537"/>
              <a:gd name="T41" fmla="*/ 849731 h 1461"/>
              <a:gd name="T42" fmla="*/ 361767 w 1537"/>
              <a:gd name="T43" fmla="*/ 804659 h 1461"/>
              <a:gd name="T44" fmla="*/ 396221 w 1537"/>
              <a:gd name="T45" fmla="*/ 770193 h 1461"/>
              <a:gd name="T46" fmla="*/ 429350 w 1537"/>
              <a:gd name="T47" fmla="*/ 725121 h 1461"/>
              <a:gd name="T48" fmla="*/ 463804 w 1537"/>
              <a:gd name="T49" fmla="*/ 680050 h 1461"/>
              <a:gd name="T50" fmla="*/ 498258 w 1537"/>
              <a:gd name="T51" fmla="*/ 645583 h 1461"/>
              <a:gd name="T52" fmla="*/ 531387 w 1537"/>
              <a:gd name="T53" fmla="*/ 600512 h 1461"/>
              <a:gd name="T54" fmla="*/ 577767 w 1537"/>
              <a:gd name="T55" fmla="*/ 566045 h 1461"/>
              <a:gd name="T56" fmla="*/ 610896 w 1537"/>
              <a:gd name="T57" fmla="*/ 532905 h 1461"/>
              <a:gd name="T58" fmla="*/ 655951 w 1537"/>
              <a:gd name="T59" fmla="*/ 487833 h 1461"/>
              <a:gd name="T60" fmla="*/ 690405 w 1537"/>
              <a:gd name="T61" fmla="*/ 453367 h 1461"/>
              <a:gd name="T62" fmla="*/ 735461 w 1537"/>
              <a:gd name="T63" fmla="*/ 418900 h 1461"/>
              <a:gd name="T64" fmla="*/ 780516 w 1537"/>
              <a:gd name="T65" fmla="*/ 396364 h 1461"/>
              <a:gd name="T66" fmla="*/ 825571 w 1537"/>
              <a:gd name="T67" fmla="*/ 363224 h 1461"/>
              <a:gd name="T68" fmla="*/ 871952 w 1537"/>
              <a:gd name="T69" fmla="*/ 328757 h 1461"/>
              <a:gd name="T70" fmla="*/ 917007 w 1537"/>
              <a:gd name="T71" fmla="*/ 306221 h 1461"/>
              <a:gd name="T72" fmla="*/ 962062 w 1537"/>
              <a:gd name="T73" fmla="*/ 271755 h 1461"/>
              <a:gd name="T74" fmla="*/ 1007117 w 1537"/>
              <a:gd name="T75" fmla="*/ 249219 h 1461"/>
              <a:gd name="T76" fmla="*/ 1064099 w 1537"/>
              <a:gd name="T77" fmla="*/ 216078 h 1461"/>
              <a:gd name="T78" fmla="*/ 1109154 w 1537"/>
              <a:gd name="T79" fmla="*/ 193542 h 1461"/>
              <a:gd name="T80" fmla="*/ 1166136 w 1537"/>
              <a:gd name="T81" fmla="*/ 169681 h 1461"/>
              <a:gd name="T82" fmla="*/ 1211191 w 1537"/>
              <a:gd name="T83" fmla="*/ 147145 h 1461"/>
              <a:gd name="T84" fmla="*/ 1268172 w 1537"/>
              <a:gd name="T85" fmla="*/ 136540 h 1461"/>
              <a:gd name="T86" fmla="*/ 1323829 w 1537"/>
              <a:gd name="T87" fmla="*/ 114004 h 1461"/>
              <a:gd name="T88" fmla="*/ 1368884 w 1537"/>
              <a:gd name="T89" fmla="*/ 91469 h 1461"/>
              <a:gd name="T90" fmla="*/ 1425866 w 1537"/>
              <a:gd name="T91" fmla="*/ 79538 h 1461"/>
              <a:gd name="T92" fmla="*/ 1482848 w 1537"/>
              <a:gd name="T93" fmla="*/ 68933 h 1461"/>
              <a:gd name="T94" fmla="*/ 1539829 w 1537"/>
              <a:gd name="T95" fmla="*/ 57002 h 1461"/>
              <a:gd name="T96" fmla="*/ 1595486 w 1537"/>
              <a:gd name="T97" fmla="*/ 34466 h 1461"/>
              <a:gd name="T98" fmla="*/ 1652467 w 1537"/>
              <a:gd name="T99" fmla="*/ 34466 h 1461"/>
              <a:gd name="T100" fmla="*/ 1709449 w 1537"/>
              <a:gd name="T101" fmla="*/ 22536 h 1461"/>
              <a:gd name="T102" fmla="*/ 1765105 w 1537"/>
              <a:gd name="T103" fmla="*/ 11931 h 1461"/>
              <a:gd name="T104" fmla="*/ 1822087 w 1537"/>
              <a:gd name="T105" fmla="*/ 11931 h 1461"/>
              <a:gd name="T106" fmla="*/ 1879069 w 1537"/>
              <a:gd name="T107" fmla="*/ 0 h 1461"/>
              <a:gd name="T108" fmla="*/ 1946652 w 1537"/>
              <a:gd name="T109" fmla="*/ 0 h 1461"/>
              <a:gd name="T110" fmla="*/ 2003633 w 1537"/>
              <a:gd name="T111" fmla="*/ 0 h 1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37"/>
              <a:gd name="T169" fmla="*/ 0 h 1461"/>
              <a:gd name="T170" fmla="*/ 1537 w 1537"/>
              <a:gd name="T171" fmla="*/ 1461 h 14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37" h="1461">
                <a:moveTo>
                  <a:pt x="0" y="1461"/>
                </a:moveTo>
                <a:lnTo>
                  <a:pt x="0" y="1444"/>
                </a:lnTo>
                <a:lnTo>
                  <a:pt x="0" y="1418"/>
                </a:lnTo>
                <a:lnTo>
                  <a:pt x="0" y="1393"/>
                </a:lnTo>
                <a:lnTo>
                  <a:pt x="0" y="1376"/>
                </a:lnTo>
                <a:lnTo>
                  <a:pt x="0" y="1350"/>
                </a:lnTo>
                <a:lnTo>
                  <a:pt x="0" y="1333"/>
                </a:lnTo>
                <a:lnTo>
                  <a:pt x="8" y="1307"/>
                </a:lnTo>
                <a:lnTo>
                  <a:pt x="8" y="1282"/>
                </a:lnTo>
                <a:lnTo>
                  <a:pt x="8" y="1265"/>
                </a:lnTo>
                <a:lnTo>
                  <a:pt x="17" y="1239"/>
                </a:lnTo>
                <a:lnTo>
                  <a:pt x="17" y="1222"/>
                </a:lnTo>
                <a:lnTo>
                  <a:pt x="17" y="1196"/>
                </a:lnTo>
                <a:lnTo>
                  <a:pt x="26" y="1179"/>
                </a:lnTo>
                <a:lnTo>
                  <a:pt x="26" y="1154"/>
                </a:lnTo>
                <a:lnTo>
                  <a:pt x="34" y="1137"/>
                </a:lnTo>
                <a:lnTo>
                  <a:pt x="34" y="1119"/>
                </a:lnTo>
                <a:lnTo>
                  <a:pt x="43" y="1094"/>
                </a:lnTo>
                <a:lnTo>
                  <a:pt x="51" y="1077"/>
                </a:lnTo>
                <a:lnTo>
                  <a:pt x="51" y="1051"/>
                </a:lnTo>
                <a:lnTo>
                  <a:pt x="60" y="1034"/>
                </a:lnTo>
                <a:lnTo>
                  <a:pt x="68" y="1017"/>
                </a:lnTo>
                <a:lnTo>
                  <a:pt x="77" y="991"/>
                </a:lnTo>
                <a:lnTo>
                  <a:pt x="77" y="974"/>
                </a:lnTo>
                <a:lnTo>
                  <a:pt x="85" y="957"/>
                </a:lnTo>
                <a:lnTo>
                  <a:pt x="94" y="932"/>
                </a:lnTo>
                <a:lnTo>
                  <a:pt x="102" y="914"/>
                </a:lnTo>
                <a:lnTo>
                  <a:pt x="111" y="897"/>
                </a:lnTo>
                <a:lnTo>
                  <a:pt x="119" y="880"/>
                </a:lnTo>
                <a:lnTo>
                  <a:pt x="128" y="855"/>
                </a:lnTo>
                <a:lnTo>
                  <a:pt x="137" y="838"/>
                </a:lnTo>
                <a:lnTo>
                  <a:pt x="145" y="820"/>
                </a:lnTo>
                <a:lnTo>
                  <a:pt x="154" y="803"/>
                </a:lnTo>
                <a:lnTo>
                  <a:pt x="162" y="786"/>
                </a:lnTo>
                <a:lnTo>
                  <a:pt x="171" y="769"/>
                </a:lnTo>
                <a:lnTo>
                  <a:pt x="179" y="752"/>
                </a:lnTo>
                <a:lnTo>
                  <a:pt x="196" y="727"/>
                </a:lnTo>
                <a:lnTo>
                  <a:pt x="205" y="709"/>
                </a:lnTo>
                <a:lnTo>
                  <a:pt x="213" y="692"/>
                </a:lnTo>
                <a:lnTo>
                  <a:pt x="222" y="675"/>
                </a:lnTo>
                <a:lnTo>
                  <a:pt x="239" y="658"/>
                </a:lnTo>
                <a:lnTo>
                  <a:pt x="248" y="641"/>
                </a:lnTo>
                <a:lnTo>
                  <a:pt x="256" y="624"/>
                </a:lnTo>
                <a:lnTo>
                  <a:pt x="273" y="607"/>
                </a:lnTo>
                <a:lnTo>
                  <a:pt x="282" y="598"/>
                </a:lnTo>
                <a:lnTo>
                  <a:pt x="299" y="581"/>
                </a:lnTo>
                <a:lnTo>
                  <a:pt x="307" y="564"/>
                </a:lnTo>
                <a:lnTo>
                  <a:pt x="324" y="547"/>
                </a:lnTo>
                <a:lnTo>
                  <a:pt x="333" y="530"/>
                </a:lnTo>
                <a:lnTo>
                  <a:pt x="350" y="513"/>
                </a:lnTo>
                <a:lnTo>
                  <a:pt x="359" y="496"/>
                </a:lnTo>
                <a:lnTo>
                  <a:pt x="376" y="487"/>
                </a:lnTo>
                <a:lnTo>
                  <a:pt x="393" y="470"/>
                </a:lnTo>
                <a:lnTo>
                  <a:pt x="401" y="453"/>
                </a:lnTo>
                <a:lnTo>
                  <a:pt x="418" y="445"/>
                </a:lnTo>
                <a:lnTo>
                  <a:pt x="436" y="427"/>
                </a:lnTo>
                <a:lnTo>
                  <a:pt x="444" y="410"/>
                </a:lnTo>
                <a:lnTo>
                  <a:pt x="461" y="402"/>
                </a:lnTo>
                <a:lnTo>
                  <a:pt x="478" y="385"/>
                </a:lnTo>
                <a:lnTo>
                  <a:pt x="495" y="368"/>
                </a:lnTo>
                <a:lnTo>
                  <a:pt x="512" y="359"/>
                </a:lnTo>
                <a:lnTo>
                  <a:pt x="521" y="342"/>
                </a:lnTo>
                <a:lnTo>
                  <a:pt x="538" y="334"/>
                </a:lnTo>
                <a:lnTo>
                  <a:pt x="555" y="316"/>
                </a:lnTo>
                <a:lnTo>
                  <a:pt x="572" y="308"/>
                </a:lnTo>
                <a:lnTo>
                  <a:pt x="589" y="299"/>
                </a:lnTo>
                <a:lnTo>
                  <a:pt x="606" y="282"/>
                </a:lnTo>
                <a:lnTo>
                  <a:pt x="623" y="274"/>
                </a:lnTo>
                <a:lnTo>
                  <a:pt x="640" y="257"/>
                </a:lnTo>
                <a:lnTo>
                  <a:pt x="658" y="248"/>
                </a:lnTo>
                <a:lnTo>
                  <a:pt x="675" y="240"/>
                </a:lnTo>
                <a:lnTo>
                  <a:pt x="692" y="231"/>
                </a:lnTo>
                <a:lnTo>
                  <a:pt x="709" y="214"/>
                </a:lnTo>
                <a:lnTo>
                  <a:pt x="726" y="205"/>
                </a:lnTo>
                <a:lnTo>
                  <a:pt x="743" y="197"/>
                </a:lnTo>
                <a:lnTo>
                  <a:pt x="760" y="188"/>
                </a:lnTo>
                <a:lnTo>
                  <a:pt x="786" y="180"/>
                </a:lnTo>
                <a:lnTo>
                  <a:pt x="803" y="163"/>
                </a:lnTo>
                <a:lnTo>
                  <a:pt x="820" y="154"/>
                </a:lnTo>
                <a:lnTo>
                  <a:pt x="837" y="146"/>
                </a:lnTo>
                <a:lnTo>
                  <a:pt x="854" y="137"/>
                </a:lnTo>
                <a:lnTo>
                  <a:pt x="880" y="128"/>
                </a:lnTo>
                <a:lnTo>
                  <a:pt x="897" y="120"/>
                </a:lnTo>
                <a:lnTo>
                  <a:pt x="914" y="111"/>
                </a:lnTo>
                <a:lnTo>
                  <a:pt x="939" y="111"/>
                </a:lnTo>
                <a:lnTo>
                  <a:pt x="957" y="103"/>
                </a:lnTo>
                <a:lnTo>
                  <a:pt x="974" y="94"/>
                </a:lnTo>
                <a:lnTo>
                  <a:pt x="999" y="86"/>
                </a:lnTo>
                <a:lnTo>
                  <a:pt x="1016" y="77"/>
                </a:lnTo>
                <a:lnTo>
                  <a:pt x="1033" y="69"/>
                </a:lnTo>
                <a:lnTo>
                  <a:pt x="1059" y="69"/>
                </a:lnTo>
                <a:lnTo>
                  <a:pt x="1076" y="60"/>
                </a:lnTo>
                <a:lnTo>
                  <a:pt x="1093" y="52"/>
                </a:lnTo>
                <a:lnTo>
                  <a:pt x="1119" y="52"/>
                </a:lnTo>
                <a:lnTo>
                  <a:pt x="1136" y="43"/>
                </a:lnTo>
                <a:lnTo>
                  <a:pt x="1162" y="43"/>
                </a:lnTo>
                <a:lnTo>
                  <a:pt x="1179" y="35"/>
                </a:lnTo>
                <a:lnTo>
                  <a:pt x="1204" y="26"/>
                </a:lnTo>
                <a:lnTo>
                  <a:pt x="1221" y="26"/>
                </a:lnTo>
                <a:lnTo>
                  <a:pt x="1247" y="26"/>
                </a:lnTo>
                <a:lnTo>
                  <a:pt x="1264" y="17"/>
                </a:lnTo>
                <a:lnTo>
                  <a:pt x="1290" y="17"/>
                </a:lnTo>
                <a:lnTo>
                  <a:pt x="1307" y="9"/>
                </a:lnTo>
                <a:lnTo>
                  <a:pt x="1332" y="9"/>
                </a:lnTo>
                <a:lnTo>
                  <a:pt x="1358" y="9"/>
                </a:lnTo>
                <a:lnTo>
                  <a:pt x="1375" y="9"/>
                </a:lnTo>
                <a:lnTo>
                  <a:pt x="1401" y="0"/>
                </a:lnTo>
                <a:lnTo>
                  <a:pt x="1418" y="0"/>
                </a:lnTo>
                <a:lnTo>
                  <a:pt x="1443" y="0"/>
                </a:lnTo>
                <a:lnTo>
                  <a:pt x="1469" y="0"/>
                </a:lnTo>
                <a:lnTo>
                  <a:pt x="1486" y="0"/>
                </a:lnTo>
                <a:lnTo>
                  <a:pt x="1512" y="0"/>
                </a:lnTo>
                <a:lnTo>
                  <a:pt x="1537" y="0"/>
                </a:lnTo>
              </a:path>
            </a:pathLst>
          </a:custGeom>
          <a:noFill/>
          <a:ln w="68263">
            <a:solidFill>
              <a:srgbClr val="8064AA"/>
            </a:solidFill>
            <a:round/>
            <a:headEnd/>
            <a:tailEnd/>
          </a:ln>
        </p:spPr>
        <p:txBody>
          <a:bodyPr/>
          <a:lstStyle/>
          <a:p>
            <a:endParaRPr lang="en-US"/>
          </a:p>
        </p:txBody>
      </p:sp>
      <p:sp>
        <p:nvSpPr>
          <p:cNvPr id="52242" name="Freeform 22"/>
          <p:cNvSpPr>
            <a:spLocks noChangeAspect="1"/>
          </p:cNvSpPr>
          <p:nvPr/>
        </p:nvSpPr>
        <p:spPr bwMode="auto">
          <a:xfrm>
            <a:off x="4699000" y="1693863"/>
            <a:ext cx="1619250" cy="1619250"/>
          </a:xfrm>
          <a:custGeom>
            <a:avLst/>
            <a:gdLst>
              <a:gd name="T0" fmla="*/ 22526 w 1222"/>
              <a:gd name="T1" fmla="*/ 0 h 1222"/>
              <a:gd name="T2" fmla="*/ 79505 w 1222"/>
              <a:gd name="T3" fmla="*/ 0 h 1222"/>
              <a:gd name="T4" fmla="*/ 136483 w 1222"/>
              <a:gd name="T5" fmla="*/ 0 h 1222"/>
              <a:gd name="T6" fmla="*/ 204063 w 1222"/>
              <a:gd name="T7" fmla="*/ 11926 h 1222"/>
              <a:gd name="T8" fmla="*/ 261041 w 1222"/>
              <a:gd name="T9" fmla="*/ 22526 h 1222"/>
              <a:gd name="T10" fmla="*/ 316695 w 1222"/>
              <a:gd name="T11" fmla="*/ 22526 h 1222"/>
              <a:gd name="T12" fmla="*/ 373673 w 1222"/>
              <a:gd name="T13" fmla="*/ 34452 h 1222"/>
              <a:gd name="T14" fmla="*/ 418726 w 1222"/>
              <a:gd name="T15" fmla="*/ 56979 h 1222"/>
              <a:gd name="T16" fmla="*/ 475704 w 1222"/>
              <a:gd name="T17" fmla="*/ 68904 h 1222"/>
              <a:gd name="T18" fmla="*/ 532683 w 1222"/>
              <a:gd name="T19" fmla="*/ 91431 h 1222"/>
              <a:gd name="T20" fmla="*/ 588336 w 1222"/>
              <a:gd name="T21" fmla="*/ 102031 h 1222"/>
              <a:gd name="T22" fmla="*/ 634714 w 1222"/>
              <a:gd name="T23" fmla="*/ 124558 h 1222"/>
              <a:gd name="T24" fmla="*/ 690368 w 1222"/>
              <a:gd name="T25" fmla="*/ 147084 h 1222"/>
              <a:gd name="T26" fmla="*/ 735420 w 1222"/>
              <a:gd name="T27" fmla="*/ 169610 h 1222"/>
              <a:gd name="T28" fmla="*/ 781798 w 1222"/>
              <a:gd name="T29" fmla="*/ 204063 h 1222"/>
              <a:gd name="T30" fmla="*/ 837452 w 1222"/>
              <a:gd name="T31" fmla="*/ 226589 h 1222"/>
              <a:gd name="T32" fmla="*/ 883830 w 1222"/>
              <a:gd name="T33" fmla="*/ 261041 h 1222"/>
              <a:gd name="T34" fmla="*/ 928882 w 1222"/>
              <a:gd name="T35" fmla="*/ 283567 h 1222"/>
              <a:gd name="T36" fmla="*/ 973935 w 1222"/>
              <a:gd name="T37" fmla="*/ 318020 h 1222"/>
              <a:gd name="T38" fmla="*/ 1018988 w 1222"/>
              <a:gd name="T39" fmla="*/ 351147 h 1222"/>
              <a:gd name="T40" fmla="*/ 1053440 w 1222"/>
              <a:gd name="T41" fmla="*/ 385599 h 1222"/>
              <a:gd name="T42" fmla="*/ 1098493 w 1222"/>
              <a:gd name="T43" fmla="*/ 430652 h 1222"/>
              <a:gd name="T44" fmla="*/ 1131620 w 1222"/>
              <a:gd name="T45" fmla="*/ 465104 h 1222"/>
              <a:gd name="T46" fmla="*/ 1177998 w 1222"/>
              <a:gd name="T47" fmla="*/ 498231 h 1222"/>
              <a:gd name="T48" fmla="*/ 1211125 w 1222"/>
              <a:gd name="T49" fmla="*/ 543283 h 1222"/>
              <a:gd name="T50" fmla="*/ 1245577 w 1222"/>
              <a:gd name="T51" fmla="*/ 589661 h 1222"/>
              <a:gd name="T52" fmla="*/ 1278704 w 1222"/>
              <a:gd name="T53" fmla="*/ 622788 h 1222"/>
              <a:gd name="T54" fmla="*/ 1313156 w 1222"/>
              <a:gd name="T55" fmla="*/ 667841 h 1222"/>
              <a:gd name="T56" fmla="*/ 1347608 w 1222"/>
              <a:gd name="T57" fmla="*/ 714219 h 1222"/>
              <a:gd name="T58" fmla="*/ 1380735 w 1222"/>
              <a:gd name="T59" fmla="*/ 759272 h 1222"/>
              <a:gd name="T60" fmla="*/ 1403262 w 1222"/>
              <a:gd name="T61" fmla="*/ 814925 h 1222"/>
              <a:gd name="T62" fmla="*/ 1437714 w 1222"/>
              <a:gd name="T63" fmla="*/ 861303 h 1222"/>
              <a:gd name="T64" fmla="*/ 1460240 w 1222"/>
              <a:gd name="T65" fmla="*/ 906356 h 1222"/>
              <a:gd name="T66" fmla="*/ 1482767 w 1222"/>
              <a:gd name="T67" fmla="*/ 963334 h 1222"/>
              <a:gd name="T68" fmla="*/ 1505293 w 1222"/>
              <a:gd name="T69" fmla="*/ 1008387 h 1222"/>
              <a:gd name="T70" fmla="*/ 1527819 w 1222"/>
              <a:gd name="T71" fmla="*/ 1064041 h 1222"/>
              <a:gd name="T72" fmla="*/ 1539745 w 1222"/>
              <a:gd name="T73" fmla="*/ 1110418 h 1222"/>
              <a:gd name="T74" fmla="*/ 1562272 w 1222"/>
              <a:gd name="T75" fmla="*/ 1166072 h 1222"/>
              <a:gd name="T76" fmla="*/ 1574197 w 1222"/>
              <a:gd name="T77" fmla="*/ 1223050 h 1222"/>
              <a:gd name="T78" fmla="*/ 1584798 w 1222"/>
              <a:gd name="T79" fmla="*/ 1280029 h 1222"/>
              <a:gd name="T80" fmla="*/ 1596724 w 1222"/>
              <a:gd name="T81" fmla="*/ 1335682 h 1222"/>
              <a:gd name="T82" fmla="*/ 1607324 w 1222"/>
              <a:gd name="T83" fmla="*/ 1392661 h 1222"/>
              <a:gd name="T84" fmla="*/ 1619250 w 1222"/>
              <a:gd name="T85" fmla="*/ 1449640 h 1222"/>
              <a:gd name="T86" fmla="*/ 1619250 w 1222"/>
              <a:gd name="T87" fmla="*/ 1506618 h 1222"/>
              <a:gd name="T88" fmla="*/ 1619250 w 1222"/>
              <a:gd name="T89" fmla="*/ 1562272 h 1222"/>
              <a:gd name="T90" fmla="*/ 1619250 w 1222"/>
              <a:gd name="T91" fmla="*/ 1619250 h 1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2"/>
              <a:gd name="T139" fmla="*/ 0 h 1222"/>
              <a:gd name="T140" fmla="*/ 1222 w 1222"/>
              <a:gd name="T141" fmla="*/ 1222 h 1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2" h="1222">
                <a:moveTo>
                  <a:pt x="0" y="0"/>
                </a:moveTo>
                <a:lnTo>
                  <a:pt x="17" y="0"/>
                </a:lnTo>
                <a:lnTo>
                  <a:pt x="43" y="0"/>
                </a:lnTo>
                <a:lnTo>
                  <a:pt x="60" y="0"/>
                </a:lnTo>
                <a:lnTo>
                  <a:pt x="86" y="0"/>
                </a:lnTo>
                <a:lnTo>
                  <a:pt x="103" y="0"/>
                </a:lnTo>
                <a:lnTo>
                  <a:pt x="128" y="9"/>
                </a:lnTo>
                <a:lnTo>
                  <a:pt x="154" y="9"/>
                </a:lnTo>
                <a:lnTo>
                  <a:pt x="171" y="9"/>
                </a:lnTo>
                <a:lnTo>
                  <a:pt x="197" y="17"/>
                </a:lnTo>
                <a:lnTo>
                  <a:pt x="214" y="17"/>
                </a:lnTo>
                <a:lnTo>
                  <a:pt x="239" y="17"/>
                </a:lnTo>
                <a:lnTo>
                  <a:pt x="257" y="26"/>
                </a:lnTo>
                <a:lnTo>
                  <a:pt x="282" y="26"/>
                </a:lnTo>
                <a:lnTo>
                  <a:pt x="299" y="35"/>
                </a:lnTo>
                <a:lnTo>
                  <a:pt x="316" y="43"/>
                </a:lnTo>
                <a:lnTo>
                  <a:pt x="342" y="43"/>
                </a:lnTo>
                <a:lnTo>
                  <a:pt x="359" y="52"/>
                </a:lnTo>
                <a:lnTo>
                  <a:pt x="385" y="60"/>
                </a:lnTo>
                <a:lnTo>
                  <a:pt x="402" y="69"/>
                </a:lnTo>
                <a:lnTo>
                  <a:pt x="419" y="69"/>
                </a:lnTo>
                <a:lnTo>
                  <a:pt x="444" y="77"/>
                </a:lnTo>
                <a:lnTo>
                  <a:pt x="462" y="86"/>
                </a:lnTo>
                <a:lnTo>
                  <a:pt x="479" y="94"/>
                </a:lnTo>
                <a:lnTo>
                  <a:pt x="496" y="103"/>
                </a:lnTo>
                <a:lnTo>
                  <a:pt x="521" y="111"/>
                </a:lnTo>
                <a:lnTo>
                  <a:pt x="538" y="120"/>
                </a:lnTo>
                <a:lnTo>
                  <a:pt x="555" y="128"/>
                </a:lnTo>
                <a:lnTo>
                  <a:pt x="573" y="146"/>
                </a:lnTo>
                <a:lnTo>
                  <a:pt x="590" y="154"/>
                </a:lnTo>
                <a:lnTo>
                  <a:pt x="607" y="163"/>
                </a:lnTo>
                <a:lnTo>
                  <a:pt x="632" y="171"/>
                </a:lnTo>
                <a:lnTo>
                  <a:pt x="649" y="180"/>
                </a:lnTo>
                <a:lnTo>
                  <a:pt x="667" y="197"/>
                </a:lnTo>
                <a:lnTo>
                  <a:pt x="684" y="205"/>
                </a:lnTo>
                <a:lnTo>
                  <a:pt x="701" y="214"/>
                </a:lnTo>
                <a:lnTo>
                  <a:pt x="718" y="231"/>
                </a:lnTo>
                <a:lnTo>
                  <a:pt x="735" y="240"/>
                </a:lnTo>
                <a:lnTo>
                  <a:pt x="752" y="257"/>
                </a:lnTo>
                <a:lnTo>
                  <a:pt x="769" y="265"/>
                </a:lnTo>
                <a:lnTo>
                  <a:pt x="778" y="282"/>
                </a:lnTo>
                <a:lnTo>
                  <a:pt x="795" y="291"/>
                </a:lnTo>
                <a:lnTo>
                  <a:pt x="812" y="308"/>
                </a:lnTo>
                <a:lnTo>
                  <a:pt x="829" y="325"/>
                </a:lnTo>
                <a:lnTo>
                  <a:pt x="846" y="334"/>
                </a:lnTo>
                <a:lnTo>
                  <a:pt x="854" y="351"/>
                </a:lnTo>
                <a:lnTo>
                  <a:pt x="872" y="368"/>
                </a:lnTo>
                <a:lnTo>
                  <a:pt x="889" y="376"/>
                </a:lnTo>
                <a:lnTo>
                  <a:pt x="897" y="393"/>
                </a:lnTo>
                <a:lnTo>
                  <a:pt x="914" y="410"/>
                </a:lnTo>
                <a:lnTo>
                  <a:pt x="931" y="427"/>
                </a:lnTo>
                <a:lnTo>
                  <a:pt x="940" y="445"/>
                </a:lnTo>
                <a:lnTo>
                  <a:pt x="957" y="462"/>
                </a:lnTo>
                <a:lnTo>
                  <a:pt x="965" y="470"/>
                </a:lnTo>
                <a:lnTo>
                  <a:pt x="983" y="487"/>
                </a:lnTo>
                <a:lnTo>
                  <a:pt x="991" y="504"/>
                </a:lnTo>
                <a:lnTo>
                  <a:pt x="1008" y="521"/>
                </a:lnTo>
                <a:lnTo>
                  <a:pt x="1017" y="539"/>
                </a:lnTo>
                <a:lnTo>
                  <a:pt x="1025" y="556"/>
                </a:lnTo>
                <a:lnTo>
                  <a:pt x="1042" y="573"/>
                </a:lnTo>
                <a:lnTo>
                  <a:pt x="1051" y="590"/>
                </a:lnTo>
                <a:lnTo>
                  <a:pt x="1059" y="615"/>
                </a:lnTo>
                <a:lnTo>
                  <a:pt x="1068" y="633"/>
                </a:lnTo>
                <a:lnTo>
                  <a:pt x="1085" y="650"/>
                </a:lnTo>
                <a:lnTo>
                  <a:pt x="1094" y="667"/>
                </a:lnTo>
                <a:lnTo>
                  <a:pt x="1102" y="684"/>
                </a:lnTo>
                <a:lnTo>
                  <a:pt x="1111" y="701"/>
                </a:lnTo>
                <a:lnTo>
                  <a:pt x="1119" y="727"/>
                </a:lnTo>
                <a:lnTo>
                  <a:pt x="1128" y="744"/>
                </a:lnTo>
                <a:lnTo>
                  <a:pt x="1136" y="761"/>
                </a:lnTo>
                <a:lnTo>
                  <a:pt x="1145" y="778"/>
                </a:lnTo>
                <a:lnTo>
                  <a:pt x="1153" y="803"/>
                </a:lnTo>
                <a:lnTo>
                  <a:pt x="1153" y="820"/>
                </a:lnTo>
                <a:lnTo>
                  <a:pt x="1162" y="838"/>
                </a:lnTo>
                <a:lnTo>
                  <a:pt x="1170" y="863"/>
                </a:lnTo>
                <a:lnTo>
                  <a:pt x="1179" y="880"/>
                </a:lnTo>
                <a:lnTo>
                  <a:pt x="1179" y="906"/>
                </a:lnTo>
                <a:lnTo>
                  <a:pt x="1188" y="923"/>
                </a:lnTo>
                <a:lnTo>
                  <a:pt x="1196" y="940"/>
                </a:lnTo>
                <a:lnTo>
                  <a:pt x="1196" y="966"/>
                </a:lnTo>
                <a:lnTo>
                  <a:pt x="1205" y="983"/>
                </a:lnTo>
                <a:lnTo>
                  <a:pt x="1205" y="1008"/>
                </a:lnTo>
                <a:lnTo>
                  <a:pt x="1213" y="1026"/>
                </a:lnTo>
                <a:lnTo>
                  <a:pt x="1213" y="1051"/>
                </a:lnTo>
                <a:lnTo>
                  <a:pt x="1213" y="1068"/>
                </a:lnTo>
                <a:lnTo>
                  <a:pt x="1222" y="1094"/>
                </a:lnTo>
                <a:lnTo>
                  <a:pt x="1222" y="1119"/>
                </a:lnTo>
                <a:lnTo>
                  <a:pt x="1222" y="1137"/>
                </a:lnTo>
                <a:lnTo>
                  <a:pt x="1222" y="1162"/>
                </a:lnTo>
                <a:lnTo>
                  <a:pt x="1222" y="1179"/>
                </a:lnTo>
                <a:lnTo>
                  <a:pt x="1222" y="1205"/>
                </a:lnTo>
                <a:lnTo>
                  <a:pt x="1222" y="1222"/>
                </a:lnTo>
              </a:path>
            </a:pathLst>
          </a:custGeom>
          <a:noFill/>
          <a:ln w="68263">
            <a:solidFill>
              <a:srgbClr val="8064AA"/>
            </a:solidFill>
            <a:round/>
            <a:headEnd/>
            <a:tailEnd/>
          </a:ln>
        </p:spPr>
        <p:txBody>
          <a:bodyPr/>
          <a:lstStyle/>
          <a:p>
            <a:endParaRPr lang="en-US"/>
          </a:p>
        </p:txBody>
      </p:sp>
      <p:sp>
        <p:nvSpPr>
          <p:cNvPr id="52243" name="Freeform 23"/>
          <p:cNvSpPr>
            <a:spLocks noChangeAspect="1"/>
          </p:cNvSpPr>
          <p:nvPr/>
        </p:nvSpPr>
        <p:spPr bwMode="auto">
          <a:xfrm>
            <a:off x="5014913" y="3313113"/>
            <a:ext cx="1303337" cy="1301750"/>
          </a:xfrm>
          <a:custGeom>
            <a:avLst/>
            <a:gdLst>
              <a:gd name="T0" fmla="*/ 1303337 w 983"/>
              <a:gd name="T1" fmla="*/ 34466 h 982"/>
              <a:gd name="T2" fmla="*/ 1303337 w 983"/>
              <a:gd name="T3" fmla="*/ 90142 h 982"/>
              <a:gd name="T4" fmla="*/ 1303337 w 983"/>
              <a:gd name="T5" fmla="*/ 147143 h 982"/>
              <a:gd name="T6" fmla="*/ 1291404 w 983"/>
              <a:gd name="T7" fmla="*/ 204144 h 982"/>
              <a:gd name="T8" fmla="*/ 1280797 w 983"/>
              <a:gd name="T9" fmla="*/ 259820 h 982"/>
              <a:gd name="T10" fmla="*/ 1268864 w 983"/>
              <a:gd name="T11" fmla="*/ 316821 h 982"/>
              <a:gd name="T12" fmla="*/ 1258257 w 983"/>
              <a:gd name="T13" fmla="*/ 373822 h 982"/>
              <a:gd name="T14" fmla="*/ 1234391 w 983"/>
              <a:gd name="T15" fmla="*/ 430824 h 982"/>
              <a:gd name="T16" fmla="*/ 1223784 w 983"/>
              <a:gd name="T17" fmla="*/ 475894 h 982"/>
              <a:gd name="T18" fmla="*/ 1201245 w 983"/>
              <a:gd name="T19" fmla="*/ 532896 h 982"/>
              <a:gd name="T20" fmla="*/ 1178705 w 983"/>
              <a:gd name="T21" fmla="*/ 577966 h 982"/>
              <a:gd name="T22" fmla="*/ 1144232 w 983"/>
              <a:gd name="T23" fmla="*/ 633642 h 982"/>
              <a:gd name="T24" fmla="*/ 1121692 w 983"/>
              <a:gd name="T25" fmla="*/ 680039 h 982"/>
              <a:gd name="T26" fmla="*/ 1087219 w 983"/>
              <a:gd name="T27" fmla="*/ 725109 h 982"/>
              <a:gd name="T28" fmla="*/ 1054072 w 983"/>
              <a:gd name="T29" fmla="*/ 770180 h 982"/>
              <a:gd name="T30" fmla="*/ 1031532 w 983"/>
              <a:gd name="T31" fmla="*/ 815251 h 982"/>
              <a:gd name="T32" fmla="*/ 986452 w 983"/>
              <a:gd name="T33" fmla="*/ 860322 h 982"/>
              <a:gd name="T34" fmla="*/ 951980 w 983"/>
              <a:gd name="T35" fmla="*/ 894788 h 982"/>
              <a:gd name="T36" fmla="*/ 917507 w 983"/>
              <a:gd name="T37" fmla="*/ 939858 h 982"/>
              <a:gd name="T38" fmla="*/ 872427 w 983"/>
              <a:gd name="T39" fmla="*/ 974324 h 982"/>
              <a:gd name="T40" fmla="*/ 839280 w 983"/>
              <a:gd name="T41" fmla="*/ 1007464 h 982"/>
              <a:gd name="T42" fmla="*/ 792875 w 983"/>
              <a:gd name="T43" fmla="*/ 1041930 h 982"/>
              <a:gd name="T44" fmla="*/ 747795 w 983"/>
              <a:gd name="T45" fmla="*/ 1076396 h 982"/>
              <a:gd name="T46" fmla="*/ 702715 w 983"/>
              <a:gd name="T47" fmla="*/ 1109536 h 982"/>
              <a:gd name="T48" fmla="*/ 657635 w 983"/>
              <a:gd name="T49" fmla="*/ 1132072 h 982"/>
              <a:gd name="T50" fmla="*/ 600622 w 983"/>
              <a:gd name="T51" fmla="*/ 1166538 h 982"/>
              <a:gd name="T52" fmla="*/ 555542 w 983"/>
              <a:gd name="T53" fmla="*/ 1189073 h 982"/>
              <a:gd name="T54" fmla="*/ 510463 w 983"/>
              <a:gd name="T55" fmla="*/ 1211608 h 982"/>
              <a:gd name="T56" fmla="*/ 453450 w 983"/>
              <a:gd name="T57" fmla="*/ 1223539 h 982"/>
              <a:gd name="T58" fmla="*/ 396437 w 983"/>
              <a:gd name="T59" fmla="*/ 1246074 h 982"/>
              <a:gd name="T60" fmla="*/ 340750 w 983"/>
              <a:gd name="T61" fmla="*/ 1256679 h 982"/>
              <a:gd name="T62" fmla="*/ 295671 w 983"/>
              <a:gd name="T63" fmla="*/ 1279215 h 982"/>
              <a:gd name="T64" fmla="*/ 238658 w 983"/>
              <a:gd name="T65" fmla="*/ 1291145 h 982"/>
              <a:gd name="T66" fmla="*/ 181645 w 983"/>
              <a:gd name="T67" fmla="*/ 1291145 h 982"/>
              <a:gd name="T68" fmla="*/ 124632 w 983"/>
              <a:gd name="T69" fmla="*/ 1301750 h 982"/>
              <a:gd name="T70" fmla="*/ 57013 w 983"/>
              <a:gd name="T71" fmla="*/ 1301750 h 982"/>
              <a:gd name="T72" fmla="*/ 0 w 983"/>
              <a:gd name="T73" fmla="*/ 1301750 h 9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982"/>
              <a:gd name="T113" fmla="*/ 983 w 983"/>
              <a:gd name="T114" fmla="*/ 982 h 9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982">
                <a:moveTo>
                  <a:pt x="983" y="0"/>
                </a:moveTo>
                <a:lnTo>
                  <a:pt x="983" y="26"/>
                </a:lnTo>
                <a:lnTo>
                  <a:pt x="983" y="51"/>
                </a:lnTo>
                <a:lnTo>
                  <a:pt x="983" y="68"/>
                </a:lnTo>
                <a:lnTo>
                  <a:pt x="983" y="94"/>
                </a:lnTo>
                <a:lnTo>
                  <a:pt x="983" y="111"/>
                </a:lnTo>
                <a:lnTo>
                  <a:pt x="974" y="137"/>
                </a:lnTo>
                <a:lnTo>
                  <a:pt x="974" y="154"/>
                </a:lnTo>
                <a:lnTo>
                  <a:pt x="974" y="179"/>
                </a:lnTo>
                <a:lnTo>
                  <a:pt x="966" y="196"/>
                </a:lnTo>
                <a:lnTo>
                  <a:pt x="966" y="222"/>
                </a:lnTo>
                <a:lnTo>
                  <a:pt x="957" y="239"/>
                </a:lnTo>
                <a:lnTo>
                  <a:pt x="949" y="265"/>
                </a:lnTo>
                <a:lnTo>
                  <a:pt x="949" y="282"/>
                </a:lnTo>
                <a:lnTo>
                  <a:pt x="940" y="299"/>
                </a:lnTo>
                <a:lnTo>
                  <a:pt x="931" y="325"/>
                </a:lnTo>
                <a:lnTo>
                  <a:pt x="923" y="342"/>
                </a:lnTo>
                <a:lnTo>
                  <a:pt x="923" y="359"/>
                </a:lnTo>
                <a:lnTo>
                  <a:pt x="914" y="384"/>
                </a:lnTo>
                <a:lnTo>
                  <a:pt x="906" y="402"/>
                </a:lnTo>
                <a:lnTo>
                  <a:pt x="897" y="419"/>
                </a:lnTo>
                <a:lnTo>
                  <a:pt x="889" y="436"/>
                </a:lnTo>
                <a:lnTo>
                  <a:pt x="872" y="461"/>
                </a:lnTo>
                <a:lnTo>
                  <a:pt x="863" y="478"/>
                </a:lnTo>
                <a:lnTo>
                  <a:pt x="855" y="495"/>
                </a:lnTo>
                <a:lnTo>
                  <a:pt x="846" y="513"/>
                </a:lnTo>
                <a:lnTo>
                  <a:pt x="838" y="530"/>
                </a:lnTo>
                <a:lnTo>
                  <a:pt x="820" y="547"/>
                </a:lnTo>
                <a:lnTo>
                  <a:pt x="812" y="564"/>
                </a:lnTo>
                <a:lnTo>
                  <a:pt x="795" y="581"/>
                </a:lnTo>
                <a:lnTo>
                  <a:pt x="786" y="598"/>
                </a:lnTo>
                <a:lnTo>
                  <a:pt x="778" y="615"/>
                </a:lnTo>
                <a:lnTo>
                  <a:pt x="761" y="632"/>
                </a:lnTo>
                <a:lnTo>
                  <a:pt x="744" y="649"/>
                </a:lnTo>
                <a:lnTo>
                  <a:pt x="735" y="658"/>
                </a:lnTo>
                <a:lnTo>
                  <a:pt x="718" y="675"/>
                </a:lnTo>
                <a:lnTo>
                  <a:pt x="709" y="692"/>
                </a:lnTo>
                <a:lnTo>
                  <a:pt x="692" y="709"/>
                </a:lnTo>
                <a:lnTo>
                  <a:pt x="675" y="718"/>
                </a:lnTo>
                <a:lnTo>
                  <a:pt x="658" y="735"/>
                </a:lnTo>
                <a:lnTo>
                  <a:pt x="641" y="752"/>
                </a:lnTo>
                <a:lnTo>
                  <a:pt x="633" y="760"/>
                </a:lnTo>
                <a:lnTo>
                  <a:pt x="615" y="777"/>
                </a:lnTo>
                <a:lnTo>
                  <a:pt x="598" y="786"/>
                </a:lnTo>
                <a:lnTo>
                  <a:pt x="581" y="803"/>
                </a:lnTo>
                <a:lnTo>
                  <a:pt x="564" y="812"/>
                </a:lnTo>
                <a:lnTo>
                  <a:pt x="547" y="820"/>
                </a:lnTo>
                <a:lnTo>
                  <a:pt x="530" y="837"/>
                </a:lnTo>
                <a:lnTo>
                  <a:pt x="513" y="846"/>
                </a:lnTo>
                <a:lnTo>
                  <a:pt x="496" y="854"/>
                </a:lnTo>
                <a:lnTo>
                  <a:pt x="479" y="863"/>
                </a:lnTo>
                <a:lnTo>
                  <a:pt x="453" y="880"/>
                </a:lnTo>
                <a:lnTo>
                  <a:pt x="436" y="888"/>
                </a:lnTo>
                <a:lnTo>
                  <a:pt x="419" y="897"/>
                </a:lnTo>
                <a:lnTo>
                  <a:pt x="402" y="906"/>
                </a:lnTo>
                <a:lnTo>
                  <a:pt x="385" y="914"/>
                </a:lnTo>
                <a:lnTo>
                  <a:pt x="359" y="923"/>
                </a:lnTo>
                <a:lnTo>
                  <a:pt x="342" y="923"/>
                </a:lnTo>
                <a:lnTo>
                  <a:pt x="325" y="931"/>
                </a:lnTo>
                <a:lnTo>
                  <a:pt x="299" y="940"/>
                </a:lnTo>
                <a:lnTo>
                  <a:pt x="282" y="948"/>
                </a:lnTo>
                <a:lnTo>
                  <a:pt x="257" y="948"/>
                </a:lnTo>
                <a:lnTo>
                  <a:pt x="240" y="957"/>
                </a:lnTo>
                <a:lnTo>
                  <a:pt x="223" y="965"/>
                </a:lnTo>
                <a:lnTo>
                  <a:pt x="197" y="965"/>
                </a:lnTo>
                <a:lnTo>
                  <a:pt x="180" y="974"/>
                </a:lnTo>
                <a:lnTo>
                  <a:pt x="154" y="974"/>
                </a:lnTo>
                <a:lnTo>
                  <a:pt x="137" y="974"/>
                </a:lnTo>
                <a:lnTo>
                  <a:pt x="112" y="982"/>
                </a:lnTo>
                <a:lnTo>
                  <a:pt x="94" y="982"/>
                </a:lnTo>
                <a:lnTo>
                  <a:pt x="69" y="982"/>
                </a:lnTo>
                <a:lnTo>
                  <a:pt x="43" y="982"/>
                </a:lnTo>
                <a:lnTo>
                  <a:pt x="26" y="982"/>
                </a:lnTo>
                <a:lnTo>
                  <a:pt x="0" y="982"/>
                </a:lnTo>
              </a:path>
            </a:pathLst>
          </a:custGeom>
          <a:noFill/>
          <a:ln w="68263">
            <a:solidFill>
              <a:srgbClr val="8064AA"/>
            </a:solidFill>
            <a:round/>
            <a:headEnd/>
            <a:tailEnd/>
          </a:ln>
        </p:spPr>
        <p:txBody>
          <a:bodyPr/>
          <a:lstStyle/>
          <a:p>
            <a:endParaRPr lang="en-US"/>
          </a:p>
        </p:txBody>
      </p:sp>
      <p:sp>
        <p:nvSpPr>
          <p:cNvPr id="52244" name="Freeform 24"/>
          <p:cNvSpPr>
            <a:spLocks noChangeAspect="1"/>
          </p:cNvSpPr>
          <p:nvPr/>
        </p:nvSpPr>
        <p:spPr bwMode="auto">
          <a:xfrm>
            <a:off x="3975100" y="3732213"/>
            <a:ext cx="1039813" cy="882650"/>
          </a:xfrm>
          <a:custGeom>
            <a:avLst/>
            <a:gdLst>
              <a:gd name="T0" fmla="*/ 1039813 w 785"/>
              <a:gd name="T1" fmla="*/ 882650 h 666"/>
              <a:gd name="T2" fmla="*/ 1006698 w 785"/>
              <a:gd name="T3" fmla="*/ 882650 h 666"/>
              <a:gd name="T4" fmla="*/ 984180 w 785"/>
              <a:gd name="T5" fmla="*/ 882650 h 666"/>
              <a:gd name="T6" fmla="*/ 949740 w 785"/>
              <a:gd name="T7" fmla="*/ 882650 h 666"/>
              <a:gd name="T8" fmla="*/ 916625 w 785"/>
              <a:gd name="T9" fmla="*/ 882650 h 666"/>
              <a:gd name="T10" fmla="*/ 882185 w 785"/>
              <a:gd name="T11" fmla="*/ 872048 h 666"/>
              <a:gd name="T12" fmla="*/ 847746 w 785"/>
              <a:gd name="T13" fmla="*/ 872048 h 666"/>
              <a:gd name="T14" fmla="*/ 825227 w 785"/>
              <a:gd name="T15" fmla="*/ 860120 h 666"/>
              <a:gd name="T16" fmla="*/ 792112 w 785"/>
              <a:gd name="T17" fmla="*/ 860120 h 666"/>
              <a:gd name="T18" fmla="*/ 757673 w 785"/>
              <a:gd name="T19" fmla="*/ 849518 h 666"/>
              <a:gd name="T20" fmla="*/ 735155 w 785"/>
              <a:gd name="T21" fmla="*/ 837590 h 666"/>
              <a:gd name="T22" fmla="*/ 700715 w 785"/>
              <a:gd name="T23" fmla="*/ 837590 h 666"/>
              <a:gd name="T24" fmla="*/ 678197 w 785"/>
              <a:gd name="T25" fmla="*/ 826987 h 666"/>
              <a:gd name="T26" fmla="*/ 645081 w 785"/>
              <a:gd name="T27" fmla="*/ 815060 h 666"/>
              <a:gd name="T28" fmla="*/ 621239 w 785"/>
              <a:gd name="T29" fmla="*/ 804457 h 666"/>
              <a:gd name="T30" fmla="*/ 588124 w 785"/>
              <a:gd name="T31" fmla="*/ 792530 h 666"/>
              <a:gd name="T32" fmla="*/ 565605 w 785"/>
              <a:gd name="T33" fmla="*/ 781927 h 666"/>
              <a:gd name="T34" fmla="*/ 531166 w 785"/>
              <a:gd name="T35" fmla="*/ 758072 h 666"/>
              <a:gd name="T36" fmla="*/ 508647 w 785"/>
              <a:gd name="T37" fmla="*/ 747469 h 666"/>
              <a:gd name="T38" fmla="*/ 486129 w 785"/>
              <a:gd name="T39" fmla="*/ 735542 h 666"/>
              <a:gd name="T40" fmla="*/ 451689 w 785"/>
              <a:gd name="T41" fmla="*/ 713012 h 666"/>
              <a:gd name="T42" fmla="*/ 429171 w 785"/>
              <a:gd name="T43" fmla="*/ 702409 h 666"/>
              <a:gd name="T44" fmla="*/ 406653 w 785"/>
              <a:gd name="T45" fmla="*/ 690482 h 666"/>
              <a:gd name="T46" fmla="*/ 384135 w 785"/>
              <a:gd name="T47" fmla="*/ 667951 h 666"/>
              <a:gd name="T48" fmla="*/ 361617 w 785"/>
              <a:gd name="T49" fmla="*/ 657349 h 666"/>
              <a:gd name="T50" fmla="*/ 339098 w 785"/>
              <a:gd name="T51" fmla="*/ 633493 h 666"/>
              <a:gd name="T52" fmla="*/ 316580 w 785"/>
              <a:gd name="T53" fmla="*/ 610963 h 666"/>
              <a:gd name="T54" fmla="*/ 294062 w 785"/>
              <a:gd name="T55" fmla="*/ 600361 h 666"/>
              <a:gd name="T56" fmla="*/ 271544 w 785"/>
              <a:gd name="T57" fmla="*/ 577831 h 666"/>
              <a:gd name="T58" fmla="*/ 249025 w 785"/>
              <a:gd name="T59" fmla="*/ 555301 h 666"/>
              <a:gd name="T60" fmla="*/ 237104 w 785"/>
              <a:gd name="T61" fmla="*/ 532771 h 666"/>
              <a:gd name="T62" fmla="*/ 214586 w 785"/>
              <a:gd name="T63" fmla="*/ 520843 h 666"/>
              <a:gd name="T64" fmla="*/ 192067 w 785"/>
              <a:gd name="T65" fmla="*/ 498313 h 666"/>
              <a:gd name="T66" fmla="*/ 180146 w 785"/>
              <a:gd name="T67" fmla="*/ 475783 h 666"/>
              <a:gd name="T68" fmla="*/ 157628 w 785"/>
              <a:gd name="T69" fmla="*/ 453253 h 666"/>
              <a:gd name="T70" fmla="*/ 147031 w 785"/>
              <a:gd name="T71" fmla="*/ 430723 h 666"/>
              <a:gd name="T72" fmla="*/ 135109 w 785"/>
              <a:gd name="T73" fmla="*/ 408193 h 666"/>
              <a:gd name="T74" fmla="*/ 112591 w 785"/>
              <a:gd name="T75" fmla="*/ 385662 h 666"/>
              <a:gd name="T76" fmla="*/ 101994 w 785"/>
              <a:gd name="T77" fmla="*/ 361807 h 666"/>
              <a:gd name="T78" fmla="*/ 90073 w 785"/>
              <a:gd name="T79" fmla="*/ 339277 h 666"/>
              <a:gd name="T80" fmla="*/ 78152 w 785"/>
              <a:gd name="T81" fmla="*/ 316747 h 666"/>
              <a:gd name="T82" fmla="*/ 67555 w 785"/>
              <a:gd name="T83" fmla="*/ 294217 h 666"/>
              <a:gd name="T84" fmla="*/ 55633 w 785"/>
              <a:gd name="T85" fmla="*/ 271687 h 666"/>
              <a:gd name="T86" fmla="*/ 45036 w 785"/>
              <a:gd name="T87" fmla="*/ 249156 h 666"/>
              <a:gd name="T88" fmla="*/ 33115 w 785"/>
              <a:gd name="T89" fmla="*/ 214699 h 666"/>
              <a:gd name="T90" fmla="*/ 33115 w 785"/>
              <a:gd name="T91" fmla="*/ 192169 h 666"/>
              <a:gd name="T92" fmla="*/ 22518 w 785"/>
              <a:gd name="T93" fmla="*/ 169638 h 666"/>
              <a:gd name="T94" fmla="*/ 22518 w 785"/>
              <a:gd name="T95" fmla="*/ 147108 h 666"/>
              <a:gd name="T96" fmla="*/ 10597 w 785"/>
              <a:gd name="T97" fmla="*/ 124578 h 666"/>
              <a:gd name="T98" fmla="*/ 10597 w 785"/>
              <a:gd name="T99" fmla="*/ 102048 h 666"/>
              <a:gd name="T100" fmla="*/ 10597 w 785"/>
              <a:gd name="T101" fmla="*/ 79518 h 666"/>
              <a:gd name="T102" fmla="*/ 0 w 785"/>
              <a:gd name="T103" fmla="*/ 45060 h 666"/>
              <a:gd name="T104" fmla="*/ 0 w 785"/>
              <a:gd name="T105" fmla="*/ 22530 h 666"/>
              <a:gd name="T106" fmla="*/ 0 w 785"/>
              <a:gd name="T107" fmla="*/ 0 h 6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5"/>
              <a:gd name="T163" fmla="*/ 0 h 666"/>
              <a:gd name="T164" fmla="*/ 785 w 785"/>
              <a:gd name="T165" fmla="*/ 666 h 6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5" h="666">
                <a:moveTo>
                  <a:pt x="785" y="666"/>
                </a:moveTo>
                <a:lnTo>
                  <a:pt x="760" y="666"/>
                </a:lnTo>
                <a:lnTo>
                  <a:pt x="743" y="666"/>
                </a:lnTo>
                <a:lnTo>
                  <a:pt x="717" y="666"/>
                </a:lnTo>
                <a:lnTo>
                  <a:pt x="692" y="666"/>
                </a:lnTo>
                <a:lnTo>
                  <a:pt x="666" y="658"/>
                </a:lnTo>
                <a:lnTo>
                  <a:pt x="640" y="658"/>
                </a:lnTo>
                <a:lnTo>
                  <a:pt x="623" y="649"/>
                </a:lnTo>
                <a:lnTo>
                  <a:pt x="598" y="649"/>
                </a:lnTo>
                <a:lnTo>
                  <a:pt x="572" y="641"/>
                </a:lnTo>
                <a:lnTo>
                  <a:pt x="555" y="632"/>
                </a:lnTo>
                <a:lnTo>
                  <a:pt x="529" y="632"/>
                </a:lnTo>
                <a:lnTo>
                  <a:pt x="512" y="624"/>
                </a:lnTo>
                <a:lnTo>
                  <a:pt x="487" y="615"/>
                </a:lnTo>
                <a:lnTo>
                  <a:pt x="469" y="607"/>
                </a:lnTo>
                <a:lnTo>
                  <a:pt x="444" y="598"/>
                </a:lnTo>
                <a:lnTo>
                  <a:pt x="427" y="590"/>
                </a:lnTo>
                <a:lnTo>
                  <a:pt x="401" y="572"/>
                </a:lnTo>
                <a:lnTo>
                  <a:pt x="384" y="564"/>
                </a:lnTo>
                <a:lnTo>
                  <a:pt x="367" y="555"/>
                </a:lnTo>
                <a:lnTo>
                  <a:pt x="341" y="538"/>
                </a:lnTo>
                <a:lnTo>
                  <a:pt x="324" y="530"/>
                </a:lnTo>
                <a:lnTo>
                  <a:pt x="307" y="521"/>
                </a:lnTo>
                <a:lnTo>
                  <a:pt x="290" y="504"/>
                </a:lnTo>
                <a:lnTo>
                  <a:pt x="273" y="496"/>
                </a:lnTo>
                <a:lnTo>
                  <a:pt x="256" y="478"/>
                </a:lnTo>
                <a:lnTo>
                  <a:pt x="239" y="461"/>
                </a:lnTo>
                <a:lnTo>
                  <a:pt x="222" y="453"/>
                </a:lnTo>
                <a:lnTo>
                  <a:pt x="205" y="436"/>
                </a:lnTo>
                <a:lnTo>
                  <a:pt x="188" y="419"/>
                </a:lnTo>
                <a:lnTo>
                  <a:pt x="179" y="402"/>
                </a:lnTo>
                <a:lnTo>
                  <a:pt x="162" y="393"/>
                </a:lnTo>
                <a:lnTo>
                  <a:pt x="145" y="376"/>
                </a:lnTo>
                <a:lnTo>
                  <a:pt x="136" y="359"/>
                </a:lnTo>
                <a:lnTo>
                  <a:pt x="119" y="342"/>
                </a:lnTo>
                <a:lnTo>
                  <a:pt x="111" y="325"/>
                </a:lnTo>
                <a:lnTo>
                  <a:pt x="102" y="308"/>
                </a:lnTo>
                <a:lnTo>
                  <a:pt x="85" y="291"/>
                </a:lnTo>
                <a:lnTo>
                  <a:pt x="77" y="273"/>
                </a:lnTo>
                <a:lnTo>
                  <a:pt x="68" y="256"/>
                </a:lnTo>
                <a:lnTo>
                  <a:pt x="59" y="239"/>
                </a:lnTo>
                <a:lnTo>
                  <a:pt x="51" y="222"/>
                </a:lnTo>
                <a:lnTo>
                  <a:pt x="42" y="205"/>
                </a:lnTo>
                <a:lnTo>
                  <a:pt x="34" y="188"/>
                </a:lnTo>
                <a:lnTo>
                  <a:pt x="25" y="162"/>
                </a:lnTo>
                <a:lnTo>
                  <a:pt x="25" y="145"/>
                </a:lnTo>
                <a:lnTo>
                  <a:pt x="17" y="128"/>
                </a:lnTo>
                <a:lnTo>
                  <a:pt x="17" y="111"/>
                </a:lnTo>
                <a:lnTo>
                  <a:pt x="8" y="94"/>
                </a:lnTo>
                <a:lnTo>
                  <a:pt x="8" y="77"/>
                </a:lnTo>
                <a:lnTo>
                  <a:pt x="8" y="60"/>
                </a:lnTo>
                <a:lnTo>
                  <a:pt x="0" y="34"/>
                </a:lnTo>
                <a:lnTo>
                  <a:pt x="0" y="17"/>
                </a:lnTo>
                <a:lnTo>
                  <a:pt x="0" y="0"/>
                </a:lnTo>
              </a:path>
            </a:pathLst>
          </a:custGeom>
          <a:noFill/>
          <a:ln w="68263">
            <a:solidFill>
              <a:srgbClr val="8064AA"/>
            </a:solidFill>
            <a:round/>
            <a:headEnd/>
            <a:tailEnd/>
          </a:ln>
        </p:spPr>
        <p:txBody>
          <a:bodyPr/>
          <a:lstStyle/>
          <a:p>
            <a:endParaRPr lang="en-US"/>
          </a:p>
        </p:txBody>
      </p:sp>
      <p:sp>
        <p:nvSpPr>
          <p:cNvPr id="52245" name="Freeform 25"/>
          <p:cNvSpPr>
            <a:spLocks noChangeAspect="1"/>
          </p:cNvSpPr>
          <p:nvPr/>
        </p:nvSpPr>
        <p:spPr bwMode="auto">
          <a:xfrm>
            <a:off x="4652963" y="5135563"/>
            <a:ext cx="930275" cy="227012"/>
          </a:xfrm>
          <a:custGeom>
            <a:avLst/>
            <a:gdLst>
              <a:gd name="T0" fmla="*/ 930275 w 701"/>
              <a:gd name="T1" fmla="*/ 0 h 171"/>
              <a:gd name="T2" fmla="*/ 895771 w 701"/>
              <a:gd name="T3" fmla="*/ 23896 h 171"/>
              <a:gd name="T4" fmla="*/ 873211 w 701"/>
              <a:gd name="T5" fmla="*/ 34516 h 171"/>
              <a:gd name="T6" fmla="*/ 838707 w 701"/>
              <a:gd name="T7" fmla="*/ 46464 h 171"/>
              <a:gd name="T8" fmla="*/ 816147 w 701"/>
              <a:gd name="T9" fmla="*/ 57085 h 171"/>
              <a:gd name="T10" fmla="*/ 781643 w 701"/>
              <a:gd name="T11" fmla="*/ 69033 h 171"/>
              <a:gd name="T12" fmla="*/ 759083 w 701"/>
              <a:gd name="T13" fmla="*/ 79653 h 171"/>
              <a:gd name="T14" fmla="*/ 725907 w 701"/>
              <a:gd name="T15" fmla="*/ 91601 h 171"/>
              <a:gd name="T16" fmla="*/ 691403 w 701"/>
              <a:gd name="T17" fmla="*/ 102222 h 171"/>
              <a:gd name="T18" fmla="*/ 668842 w 701"/>
              <a:gd name="T19" fmla="*/ 114170 h 171"/>
              <a:gd name="T20" fmla="*/ 634339 w 701"/>
              <a:gd name="T21" fmla="*/ 124790 h 171"/>
              <a:gd name="T22" fmla="*/ 611779 w 701"/>
              <a:gd name="T23" fmla="*/ 136738 h 171"/>
              <a:gd name="T24" fmla="*/ 578602 w 701"/>
              <a:gd name="T25" fmla="*/ 147359 h 171"/>
              <a:gd name="T26" fmla="*/ 544098 w 701"/>
              <a:gd name="T27" fmla="*/ 147359 h 171"/>
              <a:gd name="T28" fmla="*/ 510921 w 701"/>
              <a:gd name="T29" fmla="*/ 159307 h 171"/>
              <a:gd name="T30" fmla="*/ 487034 w 701"/>
              <a:gd name="T31" fmla="*/ 171255 h 171"/>
              <a:gd name="T32" fmla="*/ 453857 w 701"/>
              <a:gd name="T33" fmla="*/ 181875 h 171"/>
              <a:gd name="T34" fmla="*/ 419354 w 701"/>
              <a:gd name="T35" fmla="*/ 181875 h 171"/>
              <a:gd name="T36" fmla="*/ 386177 w 701"/>
              <a:gd name="T37" fmla="*/ 193823 h 171"/>
              <a:gd name="T38" fmla="*/ 362290 w 701"/>
              <a:gd name="T39" fmla="*/ 193823 h 171"/>
              <a:gd name="T40" fmla="*/ 329113 w 701"/>
              <a:gd name="T41" fmla="*/ 204444 h 171"/>
              <a:gd name="T42" fmla="*/ 294609 w 701"/>
              <a:gd name="T43" fmla="*/ 204444 h 171"/>
              <a:gd name="T44" fmla="*/ 261432 w 701"/>
              <a:gd name="T45" fmla="*/ 216392 h 171"/>
              <a:gd name="T46" fmla="*/ 226929 w 701"/>
              <a:gd name="T47" fmla="*/ 216392 h 171"/>
              <a:gd name="T48" fmla="*/ 192425 w 701"/>
              <a:gd name="T49" fmla="*/ 216392 h 171"/>
              <a:gd name="T50" fmla="*/ 169865 w 701"/>
              <a:gd name="T51" fmla="*/ 216392 h 171"/>
              <a:gd name="T52" fmla="*/ 136688 w 701"/>
              <a:gd name="T53" fmla="*/ 227012 h 171"/>
              <a:gd name="T54" fmla="*/ 102184 w 701"/>
              <a:gd name="T55" fmla="*/ 227012 h 171"/>
              <a:gd name="T56" fmla="*/ 67680 w 701"/>
              <a:gd name="T57" fmla="*/ 227012 h 171"/>
              <a:gd name="T58" fmla="*/ 34504 w 701"/>
              <a:gd name="T59" fmla="*/ 227012 h 171"/>
              <a:gd name="T60" fmla="*/ 0 w 701"/>
              <a:gd name="T61" fmla="*/ 227012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1"/>
              <a:gd name="T94" fmla="*/ 0 h 171"/>
              <a:gd name="T95" fmla="*/ 701 w 701"/>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1" h="171">
                <a:moveTo>
                  <a:pt x="701" y="0"/>
                </a:moveTo>
                <a:lnTo>
                  <a:pt x="675" y="18"/>
                </a:lnTo>
                <a:lnTo>
                  <a:pt x="658" y="26"/>
                </a:lnTo>
                <a:lnTo>
                  <a:pt x="632" y="35"/>
                </a:lnTo>
                <a:lnTo>
                  <a:pt x="615" y="43"/>
                </a:lnTo>
                <a:lnTo>
                  <a:pt x="589" y="52"/>
                </a:lnTo>
                <a:lnTo>
                  <a:pt x="572" y="60"/>
                </a:lnTo>
                <a:lnTo>
                  <a:pt x="547" y="69"/>
                </a:lnTo>
                <a:lnTo>
                  <a:pt x="521" y="77"/>
                </a:lnTo>
                <a:lnTo>
                  <a:pt x="504" y="86"/>
                </a:lnTo>
                <a:lnTo>
                  <a:pt x="478" y="94"/>
                </a:lnTo>
                <a:lnTo>
                  <a:pt x="461" y="103"/>
                </a:lnTo>
                <a:lnTo>
                  <a:pt x="436" y="111"/>
                </a:lnTo>
                <a:lnTo>
                  <a:pt x="410" y="111"/>
                </a:lnTo>
                <a:lnTo>
                  <a:pt x="385" y="120"/>
                </a:lnTo>
                <a:lnTo>
                  <a:pt x="367" y="129"/>
                </a:lnTo>
                <a:lnTo>
                  <a:pt x="342" y="137"/>
                </a:lnTo>
                <a:lnTo>
                  <a:pt x="316" y="137"/>
                </a:lnTo>
                <a:lnTo>
                  <a:pt x="291" y="146"/>
                </a:lnTo>
                <a:lnTo>
                  <a:pt x="273" y="146"/>
                </a:lnTo>
                <a:lnTo>
                  <a:pt x="248" y="154"/>
                </a:lnTo>
                <a:lnTo>
                  <a:pt x="222" y="154"/>
                </a:lnTo>
                <a:lnTo>
                  <a:pt x="197" y="163"/>
                </a:lnTo>
                <a:lnTo>
                  <a:pt x="171" y="163"/>
                </a:lnTo>
                <a:lnTo>
                  <a:pt x="145" y="163"/>
                </a:lnTo>
                <a:lnTo>
                  <a:pt x="128" y="163"/>
                </a:lnTo>
                <a:lnTo>
                  <a:pt x="103" y="171"/>
                </a:lnTo>
                <a:lnTo>
                  <a:pt x="77" y="171"/>
                </a:lnTo>
                <a:lnTo>
                  <a:pt x="51" y="171"/>
                </a:lnTo>
                <a:lnTo>
                  <a:pt x="26" y="171"/>
                </a:lnTo>
                <a:lnTo>
                  <a:pt x="0" y="171"/>
                </a:lnTo>
              </a:path>
            </a:pathLst>
          </a:custGeom>
          <a:noFill/>
          <a:ln w="68263">
            <a:solidFill>
              <a:srgbClr val="8064AA"/>
            </a:solidFill>
            <a:round/>
            <a:headEnd/>
            <a:tailEnd/>
          </a:ln>
        </p:spPr>
        <p:txBody>
          <a:bodyPr/>
          <a:lstStyle/>
          <a:p>
            <a:endParaRPr lang="en-US"/>
          </a:p>
        </p:txBody>
      </p:sp>
      <p:sp>
        <p:nvSpPr>
          <p:cNvPr id="52246" name="Freeform 26"/>
          <p:cNvSpPr>
            <a:spLocks noChangeAspect="1"/>
          </p:cNvSpPr>
          <p:nvPr/>
        </p:nvSpPr>
        <p:spPr bwMode="auto">
          <a:xfrm>
            <a:off x="3024188" y="3732213"/>
            <a:ext cx="1628775" cy="1630362"/>
          </a:xfrm>
          <a:custGeom>
            <a:avLst/>
            <a:gdLst>
              <a:gd name="T0" fmla="*/ 1595670 w 1230"/>
              <a:gd name="T1" fmla="*/ 1630362 h 1230"/>
              <a:gd name="T2" fmla="*/ 1538729 w 1230"/>
              <a:gd name="T3" fmla="*/ 1630362 h 1230"/>
              <a:gd name="T4" fmla="*/ 1481788 w 1230"/>
              <a:gd name="T5" fmla="*/ 1619758 h 1230"/>
              <a:gd name="T6" fmla="*/ 1424847 w 1230"/>
              <a:gd name="T7" fmla="*/ 1619758 h 1230"/>
              <a:gd name="T8" fmla="*/ 1369230 w 1230"/>
              <a:gd name="T9" fmla="*/ 1607829 h 1230"/>
              <a:gd name="T10" fmla="*/ 1312289 w 1230"/>
              <a:gd name="T11" fmla="*/ 1597225 h 1230"/>
              <a:gd name="T12" fmla="*/ 1255348 w 1230"/>
              <a:gd name="T13" fmla="*/ 1585295 h 1230"/>
              <a:gd name="T14" fmla="*/ 1199732 w 1230"/>
              <a:gd name="T15" fmla="*/ 1574691 h 1230"/>
              <a:gd name="T16" fmla="*/ 1142791 w 1230"/>
              <a:gd name="T17" fmla="*/ 1562762 h 1230"/>
              <a:gd name="T18" fmla="*/ 1097768 w 1230"/>
              <a:gd name="T19" fmla="*/ 1540228 h 1230"/>
              <a:gd name="T20" fmla="*/ 1040827 w 1230"/>
              <a:gd name="T21" fmla="*/ 1517695 h 1230"/>
              <a:gd name="T22" fmla="*/ 983886 w 1230"/>
              <a:gd name="T23" fmla="*/ 1495161 h 1230"/>
              <a:gd name="T24" fmla="*/ 938863 w 1230"/>
              <a:gd name="T25" fmla="*/ 1472628 h 1230"/>
              <a:gd name="T26" fmla="*/ 893840 w 1230"/>
              <a:gd name="T27" fmla="*/ 1450094 h 1230"/>
              <a:gd name="T28" fmla="*/ 836899 w 1230"/>
              <a:gd name="T29" fmla="*/ 1427561 h 1230"/>
              <a:gd name="T30" fmla="*/ 791876 w 1230"/>
              <a:gd name="T31" fmla="*/ 1403702 h 1230"/>
              <a:gd name="T32" fmla="*/ 746853 w 1230"/>
              <a:gd name="T33" fmla="*/ 1370565 h 1230"/>
              <a:gd name="T34" fmla="*/ 701830 w 1230"/>
              <a:gd name="T35" fmla="*/ 1336101 h 1230"/>
              <a:gd name="T36" fmla="*/ 656807 w 1230"/>
              <a:gd name="T37" fmla="*/ 1302964 h 1230"/>
              <a:gd name="T38" fmla="*/ 610459 w 1230"/>
              <a:gd name="T39" fmla="*/ 1268501 h 1230"/>
              <a:gd name="T40" fmla="*/ 565436 w 1230"/>
              <a:gd name="T41" fmla="*/ 1234038 h 1230"/>
              <a:gd name="T42" fmla="*/ 532331 w 1230"/>
              <a:gd name="T43" fmla="*/ 1200901 h 1230"/>
              <a:gd name="T44" fmla="*/ 485984 w 1230"/>
              <a:gd name="T45" fmla="*/ 1166438 h 1230"/>
              <a:gd name="T46" fmla="*/ 452879 w 1230"/>
              <a:gd name="T47" fmla="*/ 1121371 h 1230"/>
              <a:gd name="T48" fmla="*/ 407856 w 1230"/>
              <a:gd name="T49" fmla="*/ 1086908 h 1230"/>
              <a:gd name="T50" fmla="*/ 373426 w 1230"/>
              <a:gd name="T51" fmla="*/ 1041841 h 1230"/>
              <a:gd name="T52" fmla="*/ 338997 w 1230"/>
              <a:gd name="T53" fmla="*/ 996774 h 1230"/>
              <a:gd name="T54" fmla="*/ 305892 w 1230"/>
              <a:gd name="T55" fmla="*/ 951707 h 1230"/>
              <a:gd name="T56" fmla="*/ 283380 w 1230"/>
              <a:gd name="T57" fmla="*/ 906640 h 1230"/>
              <a:gd name="T58" fmla="*/ 248951 w 1230"/>
              <a:gd name="T59" fmla="*/ 860248 h 1230"/>
              <a:gd name="T60" fmla="*/ 215846 w 1230"/>
              <a:gd name="T61" fmla="*/ 815181 h 1230"/>
              <a:gd name="T62" fmla="*/ 192010 w 1230"/>
              <a:gd name="T63" fmla="*/ 770114 h 1230"/>
              <a:gd name="T64" fmla="*/ 169499 w 1230"/>
              <a:gd name="T65" fmla="*/ 713118 h 1230"/>
              <a:gd name="T66" fmla="*/ 146987 w 1230"/>
              <a:gd name="T67" fmla="*/ 668051 h 1230"/>
              <a:gd name="T68" fmla="*/ 124475 w 1230"/>
              <a:gd name="T69" fmla="*/ 611054 h 1230"/>
              <a:gd name="T70" fmla="*/ 101964 w 1230"/>
              <a:gd name="T71" fmla="*/ 565987 h 1230"/>
              <a:gd name="T72" fmla="*/ 79452 w 1230"/>
              <a:gd name="T73" fmla="*/ 510317 h 1230"/>
              <a:gd name="T74" fmla="*/ 67535 w 1230"/>
              <a:gd name="T75" fmla="*/ 453320 h 1230"/>
              <a:gd name="T76" fmla="*/ 56941 w 1230"/>
              <a:gd name="T77" fmla="*/ 408253 h 1230"/>
              <a:gd name="T78" fmla="*/ 34429 w 1230"/>
              <a:gd name="T79" fmla="*/ 351257 h 1230"/>
              <a:gd name="T80" fmla="*/ 22512 w 1230"/>
              <a:gd name="T81" fmla="*/ 294260 h 1230"/>
              <a:gd name="T82" fmla="*/ 22512 w 1230"/>
              <a:gd name="T83" fmla="*/ 237264 h 1230"/>
              <a:gd name="T84" fmla="*/ 11918 w 1230"/>
              <a:gd name="T85" fmla="*/ 181593 h 1230"/>
              <a:gd name="T86" fmla="*/ 11918 w 1230"/>
              <a:gd name="T87" fmla="*/ 124597 h 1230"/>
              <a:gd name="T88" fmla="*/ 0 w 1230"/>
              <a:gd name="T89" fmla="*/ 56996 h 1230"/>
              <a:gd name="T90" fmla="*/ 0 w 1230"/>
              <a:gd name="T91" fmla="*/ 0 h 1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0"/>
              <a:gd name="T139" fmla="*/ 0 h 1230"/>
              <a:gd name="T140" fmla="*/ 1230 w 1230"/>
              <a:gd name="T141" fmla="*/ 1230 h 1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0" h="1230">
                <a:moveTo>
                  <a:pt x="1230" y="1230"/>
                </a:moveTo>
                <a:lnTo>
                  <a:pt x="1205" y="1230"/>
                </a:lnTo>
                <a:lnTo>
                  <a:pt x="1187" y="1230"/>
                </a:lnTo>
                <a:lnTo>
                  <a:pt x="1162" y="1230"/>
                </a:lnTo>
                <a:lnTo>
                  <a:pt x="1145" y="1230"/>
                </a:lnTo>
                <a:lnTo>
                  <a:pt x="1119" y="1222"/>
                </a:lnTo>
                <a:lnTo>
                  <a:pt x="1102" y="1222"/>
                </a:lnTo>
                <a:lnTo>
                  <a:pt x="1076" y="1222"/>
                </a:lnTo>
                <a:lnTo>
                  <a:pt x="1051" y="1222"/>
                </a:lnTo>
                <a:lnTo>
                  <a:pt x="1034" y="1213"/>
                </a:lnTo>
                <a:lnTo>
                  <a:pt x="1008" y="1213"/>
                </a:lnTo>
                <a:lnTo>
                  <a:pt x="991" y="1205"/>
                </a:lnTo>
                <a:lnTo>
                  <a:pt x="965" y="1205"/>
                </a:lnTo>
                <a:lnTo>
                  <a:pt x="948" y="1196"/>
                </a:lnTo>
                <a:lnTo>
                  <a:pt x="931" y="1196"/>
                </a:lnTo>
                <a:lnTo>
                  <a:pt x="906" y="1188"/>
                </a:lnTo>
                <a:lnTo>
                  <a:pt x="889" y="1179"/>
                </a:lnTo>
                <a:lnTo>
                  <a:pt x="863" y="1179"/>
                </a:lnTo>
                <a:lnTo>
                  <a:pt x="846" y="1170"/>
                </a:lnTo>
                <a:lnTo>
                  <a:pt x="829" y="1162"/>
                </a:lnTo>
                <a:lnTo>
                  <a:pt x="803" y="1153"/>
                </a:lnTo>
                <a:lnTo>
                  <a:pt x="786" y="1145"/>
                </a:lnTo>
                <a:lnTo>
                  <a:pt x="769" y="1136"/>
                </a:lnTo>
                <a:lnTo>
                  <a:pt x="743" y="1128"/>
                </a:lnTo>
                <a:lnTo>
                  <a:pt x="726" y="1119"/>
                </a:lnTo>
                <a:lnTo>
                  <a:pt x="709" y="1111"/>
                </a:lnTo>
                <a:lnTo>
                  <a:pt x="692" y="1102"/>
                </a:lnTo>
                <a:lnTo>
                  <a:pt x="675" y="1094"/>
                </a:lnTo>
                <a:lnTo>
                  <a:pt x="649" y="1085"/>
                </a:lnTo>
                <a:lnTo>
                  <a:pt x="632" y="1077"/>
                </a:lnTo>
                <a:lnTo>
                  <a:pt x="615" y="1068"/>
                </a:lnTo>
                <a:lnTo>
                  <a:pt x="598" y="1059"/>
                </a:lnTo>
                <a:lnTo>
                  <a:pt x="581" y="1042"/>
                </a:lnTo>
                <a:lnTo>
                  <a:pt x="564" y="1034"/>
                </a:lnTo>
                <a:lnTo>
                  <a:pt x="547" y="1025"/>
                </a:lnTo>
                <a:lnTo>
                  <a:pt x="530" y="1008"/>
                </a:lnTo>
                <a:lnTo>
                  <a:pt x="513" y="1000"/>
                </a:lnTo>
                <a:lnTo>
                  <a:pt x="496" y="983"/>
                </a:lnTo>
                <a:lnTo>
                  <a:pt x="479" y="974"/>
                </a:lnTo>
                <a:lnTo>
                  <a:pt x="461" y="957"/>
                </a:lnTo>
                <a:lnTo>
                  <a:pt x="444" y="948"/>
                </a:lnTo>
                <a:lnTo>
                  <a:pt x="427" y="931"/>
                </a:lnTo>
                <a:lnTo>
                  <a:pt x="410" y="923"/>
                </a:lnTo>
                <a:lnTo>
                  <a:pt x="402" y="906"/>
                </a:lnTo>
                <a:lnTo>
                  <a:pt x="385" y="889"/>
                </a:lnTo>
                <a:lnTo>
                  <a:pt x="367" y="880"/>
                </a:lnTo>
                <a:lnTo>
                  <a:pt x="350" y="863"/>
                </a:lnTo>
                <a:lnTo>
                  <a:pt x="342" y="846"/>
                </a:lnTo>
                <a:lnTo>
                  <a:pt x="325" y="837"/>
                </a:lnTo>
                <a:lnTo>
                  <a:pt x="308" y="820"/>
                </a:lnTo>
                <a:lnTo>
                  <a:pt x="299" y="803"/>
                </a:lnTo>
                <a:lnTo>
                  <a:pt x="282" y="786"/>
                </a:lnTo>
                <a:lnTo>
                  <a:pt x="274" y="769"/>
                </a:lnTo>
                <a:lnTo>
                  <a:pt x="256" y="752"/>
                </a:lnTo>
                <a:lnTo>
                  <a:pt x="248" y="735"/>
                </a:lnTo>
                <a:lnTo>
                  <a:pt x="231" y="718"/>
                </a:lnTo>
                <a:lnTo>
                  <a:pt x="222" y="701"/>
                </a:lnTo>
                <a:lnTo>
                  <a:pt x="214" y="684"/>
                </a:lnTo>
                <a:lnTo>
                  <a:pt x="197" y="666"/>
                </a:lnTo>
                <a:lnTo>
                  <a:pt x="188" y="649"/>
                </a:lnTo>
                <a:lnTo>
                  <a:pt x="180" y="632"/>
                </a:lnTo>
                <a:lnTo>
                  <a:pt x="163" y="615"/>
                </a:lnTo>
                <a:lnTo>
                  <a:pt x="154" y="598"/>
                </a:lnTo>
                <a:lnTo>
                  <a:pt x="145" y="581"/>
                </a:lnTo>
                <a:lnTo>
                  <a:pt x="137" y="564"/>
                </a:lnTo>
                <a:lnTo>
                  <a:pt x="128" y="538"/>
                </a:lnTo>
                <a:lnTo>
                  <a:pt x="120" y="521"/>
                </a:lnTo>
                <a:lnTo>
                  <a:pt x="111" y="504"/>
                </a:lnTo>
                <a:lnTo>
                  <a:pt x="103" y="487"/>
                </a:lnTo>
                <a:lnTo>
                  <a:pt x="94" y="461"/>
                </a:lnTo>
                <a:lnTo>
                  <a:pt x="86" y="444"/>
                </a:lnTo>
                <a:lnTo>
                  <a:pt x="77" y="427"/>
                </a:lnTo>
                <a:lnTo>
                  <a:pt x="69" y="410"/>
                </a:lnTo>
                <a:lnTo>
                  <a:pt x="60" y="385"/>
                </a:lnTo>
                <a:lnTo>
                  <a:pt x="60" y="367"/>
                </a:lnTo>
                <a:lnTo>
                  <a:pt x="51" y="342"/>
                </a:lnTo>
                <a:lnTo>
                  <a:pt x="43" y="325"/>
                </a:lnTo>
                <a:lnTo>
                  <a:pt x="43" y="308"/>
                </a:lnTo>
                <a:lnTo>
                  <a:pt x="34" y="282"/>
                </a:lnTo>
                <a:lnTo>
                  <a:pt x="26" y="265"/>
                </a:lnTo>
                <a:lnTo>
                  <a:pt x="26" y="239"/>
                </a:lnTo>
                <a:lnTo>
                  <a:pt x="17" y="222"/>
                </a:lnTo>
                <a:lnTo>
                  <a:pt x="17" y="197"/>
                </a:lnTo>
                <a:lnTo>
                  <a:pt x="17" y="179"/>
                </a:lnTo>
                <a:lnTo>
                  <a:pt x="9" y="154"/>
                </a:lnTo>
                <a:lnTo>
                  <a:pt x="9" y="137"/>
                </a:lnTo>
                <a:lnTo>
                  <a:pt x="9" y="111"/>
                </a:lnTo>
                <a:lnTo>
                  <a:pt x="9" y="94"/>
                </a:lnTo>
                <a:lnTo>
                  <a:pt x="0" y="68"/>
                </a:lnTo>
                <a:lnTo>
                  <a:pt x="0" y="43"/>
                </a:lnTo>
                <a:lnTo>
                  <a:pt x="0" y="26"/>
                </a:lnTo>
                <a:lnTo>
                  <a:pt x="0" y="0"/>
                </a:lnTo>
              </a:path>
            </a:pathLst>
          </a:custGeom>
          <a:noFill/>
          <a:ln w="68263">
            <a:solidFill>
              <a:srgbClr val="8064AA"/>
            </a:solidFill>
            <a:round/>
            <a:headEnd/>
            <a:tailEnd/>
          </a:ln>
        </p:spPr>
        <p:txBody>
          <a:bodyPr/>
          <a:lstStyle/>
          <a:p>
            <a:endParaRPr lang="en-US"/>
          </a:p>
        </p:txBody>
      </p:sp>
      <p:sp>
        <p:nvSpPr>
          <p:cNvPr id="52247" name="Freeform 27"/>
          <p:cNvSpPr>
            <a:spLocks noChangeAspect="1"/>
          </p:cNvSpPr>
          <p:nvPr/>
        </p:nvSpPr>
        <p:spPr bwMode="auto">
          <a:xfrm>
            <a:off x="2662238" y="1693863"/>
            <a:ext cx="2036762" cy="1936750"/>
          </a:xfrm>
          <a:custGeom>
            <a:avLst/>
            <a:gdLst>
              <a:gd name="T0" fmla="*/ 0 w 1537"/>
              <a:gd name="T1" fmla="*/ 1914214 h 1461"/>
              <a:gd name="T2" fmla="*/ 0 w 1537"/>
              <a:gd name="T3" fmla="*/ 1846607 h 1461"/>
              <a:gd name="T4" fmla="*/ 0 w 1537"/>
              <a:gd name="T5" fmla="*/ 1789605 h 1461"/>
              <a:gd name="T6" fmla="*/ 10601 w 1537"/>
              <a:gd name="T7" fmla="*/ 1732603 h 1461"/>
              <a:gd name="T8" fmla="*/ 10601 w 1537"/>
              <a:gd name="T9" fmla="*/ 1676926 h 1461"/>
              <a:gd name="T10" fmla="*/ 22528 w 1537"/>
              <a:gd name="T11" fmla="*/ 1619924 h 1461"/>
              <a:gd name="T12" fmla="*/ 34454 w 1537"/>
              <a:gd name="T13" fmla="*/ 1562922 h 1461"/>
              <a:gd name="T14" fmla="*/ 45055 w 1537"/>
              <a:gd name="T15" fmla="*/ 1507245 h 1461"/>
              <a:gd name="T16" fmla="*/ 56982 w 1537"/>
              <a:gd name="T17" fmla="*/ 1450243 h 1461"/>
              <a:gd name="T18" fmla="*/ 67583 w 1537"/>
              <a:gd name="T19" fmla="*/ 1393241 h 1461"/>
              <a:gd name="T20" fmla="*/ 90110 w 1537"/>
              <a:gd name="T21" fmla="*/ 1348169 h 1461"/>
              <a:gd name="T22" fmla="*/ 102037 w 1537"/>
              <a:gd name="T23" fmla="*/ 1291167 h 1461"/>
              <a:gd name="T24" fmla="*/ 124564 w 1537"/>
              <a:gd name="T25" fmla="*/ 1235490 h 1461"/>
              <a:gd name="T26" fmla="*/ 147092 w 1537"/>
              <a:gd name="T27" fmla="*/ 1189093 h 1461"/>
              <a:gd name="T28" fmla="*/ 169620 w 1537"/>
              <a:gd name="T29" fmla="*/ 1133416 h 1461"/>
              <a:gd name="T30" fmla="*/ 192147 w 1537"/>
              <a:gd name="T31" fmla="*/ 1087019 h 1461"/>
              <a:gd name="T32" fmla="*/ 214675 w 1537"/>
              <a:gd name="T33" fmla="*/ 1041948 h 1461"/>
              <a:gd name="T34" fmla="*/ 237203 w 1537"/>
              <a:gd name="T35" fmla="*/ 996876 h 1461"/>
              <a:gd name="T36" fmla="*/ 271657 w 1537"/>
              <a:gd name="T37" fmla="*/ 939874 h 1461"/>
              <a:gd name="T38" fmla="*/ 294184 w 1537"/>
              <a:gd name="T39" fmla="*/ 894802 h 1461"/>
              <a:gd name="T40" fmla="*/ 328638 w 1537"/>
              <a:gd name="T41" fmla="*/ 849731 h 1461"/>
              <a:gd name="T42" fmla="*/ 361767 w 1537"/>
              <a:gd name="T43" fmla="*/ 804659 h 1461"/>
              <a:gd name="T44" fmla="*/ 396221 w 1537"/>
              <a:gd name="T45" fmla="*/ 770193 h 1461"/>
              <a:gd name="T46" fmla="*/ 429350 w 1537"/>
              <a:gd name="T47" fmla="*/ 725121 h 1461"/>
              <a:gd name="T48" fmla="*/ 463804 w 1537"/>
              <a:gd name="T49" fmla="*/ 680050 h 1461"/>
              <a:gd name="T50" fmla="*/ 498258 w 1537"/>
              <a:gd name="T51" fmla="*/ 645583 h 1461"/>
              <a:gd name="T52" fmla="*/ 531387 w 1537"/>
              <a:gd name="T53" fmla="*/ 600512 h 1461"/>
              <a:gd name="T54" fmla="*/ 577767 w 1537"/>
              <a:gd name="T55" fmla="*/ 566045 h 1461"/>
              <a:gd name="T56" fmla="*/ 610896 w 1537"/>
              <a:gd name="T57" fmla="*/ 532905 h 1461"/>
              <a:gd name="T58" fmla="*/ 655951 w 1537"/>
              <a:gd name="T59" fmla="*/ 487833 h 1461"/>
              <a:gd name="T60" fmla="*/ 690405 w 1537"/>
              <a:gd name="T61" fmla="*/ 453367 h 1461"/>
              <a:gd name="T62" fmla="*/ 735461 w 1537"/>
              <a:gd name="T63" fmla="*/ 418900 h 1461"/>
              <a:gd name="T64" fmla="*/ 780516 w 1537"/>
              <a:gd name="T65" fmla="*/ 396364 h 1461"/>
              <a:gd name="T66" fmla="*/ 825571 w 1537"/>
              <a:gd name="T67" fmla="*/ 363224 h 1461"/>
              <a:gd name="T68" fmla="*/ 871952 w 1537"/>
              <a:gd name="T69" fmla="*/ 328757 h 1461"/>
              <a:gd name="T70" fmla="*/ 917007 w 1537"/>
              <a:gd name="T71" fmla="*/ 306221 h 1461"/>
              <a:gd name="T72" fmla="*/ 962062 w 1537"/>
              <a:gd name="T73" fmla="*/ 271755 h 1461"/>
              <a:gd name="T74" fmla="*/ 1007117 w 1537"/>
              <a:gd name="T75" fmla="*/ 249219 h 1461"/>
              <a:gd name="T76" fmla="*/ 1064099 w 1537"/>
              <a:gd name="T77" fmla="*/ 216078 h 1461"/>
              <a:gd name="T78" fmla="*/ 1109154 w 1537"/>
              <a:gd name="T79" fmla="*/ 193542 h 1461"/>
              <a:gd name="T80" fmla="*/ 1166136 w 1537"/>
              <a:gd name="T81" fmla="*/ 169681 h 1461"/>
              <a:gd name="T82" fmla="*/ 1211191 w 1537"/>
              <a:gd name="T83" fmla="*/ 147145 h 1461"/>
              <a:gd name="T84" fmla="*/ 1268172 w 1537"/>
              <a:gd name="T85" fmla="*/ 136540 h 1461"/>
              <a:gd name="T86" fmla="*/ 1323829 w 1537"/>
              <a:gd name="T87" fmla="*/ 114004 h 1461"/>
              <a:gd name="T88" fmla="*/ 1368884 w 1537"/>
              <a:gd name="T89" fmla="*/ 91469 h 1461"/>
              <a:gd name="T90" fmla="*/ 1425866 w 1537"/>
              <a:gd name="T91" fmla="*/ 79538 h 1461"/>
              <a:gd name="T92" fmla="*/ 1482848 w 1537"/>
              <a:gd name="T93" fmla="*/ 68933 h 1461"/>
              <a:gd name="T94" fmla="*/ 1539829 w 1537"/>
              <a:gd name="T95" fmla="*/ 57002 h 1461"/>
              <a:gd name="T96" fmla="*/ 1595486 w 1537"/>
              <a:gd name="T97" fmla="*/ 34466 h 1461"/>
              <a:gd name="T98" fmla="*/ 1652467 w 1537"/>
              <a:gd name="T99" fmla="*/ 34466 h 1461"/>
              <a:gd name="T100" fmla="*/ 1709449 w 1537"/>
              <a:gd name="T101" fmla="*/ 22536 h 1461"/>
              <a:gd name="T102" fmla="*/ 1765105 w 1537"/>
              <a:gd name="T103" fmla="*/ 11931 h 1461"/>
              <a:gd name="T104" fmla="*/ 1822087 w 1537"/>
              <a:gd name="T105" fmla="*/ 11931 h 1461"/>
              <a:gd name="T106" fmla="*/ 1879069 w 1537"/>
              <a:gd name="T107" fmla="*/ 0 h 1461"/>
              <a:gd name="T108" fmla="*/ 1946652 w 1537"/>
              <a:gd name="T109" fmla="*/ 0 h 1461"/>
              <a:gd name="T110" fmla="*/ 2003633 w 1537"/>
              <a:gd name="T111" fmla="*/ 0 h 1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37"/>
              <a:gd name="T169" fmla="*/ 0 h 1461"/>
              <a:gd name="T170" fmla="*/ 1537 w 1537"/>
              <a:gd name="T171" fmla="*/ 1461 h 14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37" h="1461">
                <a:moveTo>
                  <a:pt x="0" y="1461"/>
                </a:moveTo>
                <a:lnTo>
                  <a:pt x="0" y="1444"/>
                </a:lnTo>
                <a:lnTo>
                  <a:pt x="0" y="1418"/>
                </a:lnTo>
                <a:lnTo>
                  <a:pt x="0" y="1393"/>
                </a:lnTo>
                <a:lnTo>
                  <a:pt x="0" y="1376"/>
                </a:lnTo>
                <a:lnTo>
                  <a:pt x="0" y="1350"/>
                </a:lnTo>
                <a:lnTo>
                  <a:pt x="0" y="1333"/>
                </a:lnTo>
                <a:lnTo>
                  <a:pt x="8" y="1307"/>
                </a:lnTo>
                <a:lnTo>
                  <a:pt x="8" y="1282"/>
                </a:lnTo>
                <a:lnTo>
                  <a:pt x="8" y="1265"/>
                </a:lnTo>
                <a:lnTo>
                  <a:pt x="17" y="1239"/>
                </a:lnTo>
                <a:lnTo>
                  <a:pt x="17" y="1222"/>
                </a:lnTo>
                <a:lnTo>
                  <a:pt x="17" y="1196"/>
                </a:lnTo>
                <a:lnTo>
                  <a:pt x="26" y="1179"/>
                </a:lnTo>
                <a:lnTo>
                  <a:pt x="26" y="1154"/>
                </a:lnTo>
                <a:lnTo>
                  <a:pt x="34" y="1137"/>
                </a:lnTo>
                <a:lnTo>
                  <a:pt x="34" y="1119"/>
                </a:lnTo>
                <a:lnTo>
                  <a:pt x="43" y="1094"/>
                </a:lnTo>
                <a:lnTo>
                  <a:pt x="51" y="1077"/>
                </a:lnTo>
                <a:lnTo>
                  <a:pt x="51" y="1051"/>
                </a:lnTo>
                <a:lnTo>
                  <a:pt x="60" y="1034"/>
                </a:lnTo>
                <a:lnTo>
                  <a:pt x="68" y="1017"/>
                </a:lnTo>
                <a:lnTo>
                  <a:pt x="77" y="991"/>
                </a:lnTo>
                <a:lnTo>
                  <a:pt x="77" y="974"/>
                </a:lnTo>
                <a:lnTo>
                  <a:pt x="85" y="957"/>
                </a:lnTo>
                <a:lnTo>
                  <a:pt x="94" y="932"/>
                </a:lnTo>
                <a:lnTo>
                  <a:pt x="102" y="914"/>
                </a:lnTo>
                <a:lnTo>
                  <a:pt x="111" y="897"/>
                </a:lnTo>
                <a:lnTo>
                  <a:pt x="119" y="880"/>
                </a:lnTo>
                <a:lnTo>
                  <a:pt x="128" y="855"/>
                </a:lnTo>
                <a:lnTo>
                  <a:pt x="137" y="838"/>
                </a:lnTo>
                <a:lnTo>
                  <a:pt x="145" y="820"/>
                </a:lnTo>
                <a:lnTo>
                  <a:pt x="154" y="803"/>
                </a:lnTo>
                <a:lnTo>
                  <a:pt x="162" y="786"/>
                </a:lnTo>
                <a:lnTo>
                  <a:pt x="171" y="769"/>
                </a:lnTo>
                <a:lnTo>
                  <a:pt x="179" y="752"/>
                </a:lnTo>
                <a:lnTo>
                  <a:pt x="196" y="727"/>
                </a:lnTo>
                <a:lnTo>
                  <a:pt x="205" y="709"/>
                </a:lnTo>
                <a:lnTo>
                  <a:pt x="213" y="692"/>
                </a:lnTo>
                <a:lnTo>
                  <a:pt x="222" y="675"/>
                </a:lnTo>
                <a:lnTo>
                  <a:pt x="239" y="658"/>
                </a:lnTo>
                <a:lnTo>
                  <a:pt x="248" y="641"/>
                </a:lnTo>
                <a:lnTo>
                  <a:pt x="256" y="624"/>
                </a:lnTo>
                <a:lnTo>
                  <a:pt x="273" y="607"/>
                </a:lnTo>
                <a:lnTo>
                  <a:pt x="282" y="598"/>
                </a:lnTo>
                <a:lnTo>
                  <a:pt x="299" y="581"/>
                </a:lnTo>
                <a:lnTo>
                  <a:pt x="307" y="564"/>
                </a:lnTo>
                <a:lnTo>
                  <a:pt x="324" y="547"/>
                </a:lnTo>
                <a:lnTo>
                  <a:pt x="333" y="530"/>
                </a:lnTo>
                <a:lnTo>
                  <a:pt x="350" y="513"/>
                </a:lnTo>
                <a:lnTo>
                  <a:pt x="359" y="496"/>
                </a:lnTo>
                <a:lnTo>
                  <a:pt x="376" y="487"/>
                </a:lnTo>
                <a:lnTo>
                  <a:pt x="393" y="470"/>
                </a:lnTo>
                <a:lnTo>
                  <a:pt x="401" y="453"/>
                </a:lnTo>
                <a:lnTo>
                  <a:pt x="418" y="445"/>
                </a:lnTo>
                <a:lnTo>
                  <a:pt x="436" y="427"/>
                </a:lnTo>
                <a:lnTo>
                  <a:pt x="444" y="410"/>
                </a:lnTo>
                <a:lnTo>
                  <a:pt x="461" y="402"/>
                </a:lnTo>
                <a:lnTo>
                  <a:pt x="478" y="385"/>
                </a:lnTo>
                <a:lnTo>
                  <a:pt x="495" y="368"/>
                </a:lnTo>
                <a:lnTo>
                  <a:pt x="512" y="359"/>
                </a:lnTo>
                <a:lnTo>
                  <a:pt x="521" y="342"/>
                </a:lnTo>
                <a:lnTo>
                  <a:pt x="538" y="334"/>
                </a:lnTo>
                <a:lnTo>
                  <a:pt x="555" y="316"/>
                </a:lnTo>
                <a:lnTo>
                  <a:pt x="572" y="308"/>
                </a:lnTo>
                <a:lnTo>
                  <a:pt x="589" y="299"/>
                </a:lnTo>
                <a:lnTo>
                  <a:pt x="606" y="282"/>
                </a:lnTo>
                <a:lnTo>
                  <a:pt x="623" y="274"/>
                </a:lnTo>
                <a:lnTo>
                  <a:pt x="640" y="257"/>
                </a:lnTo>
                <a:lnTo>
                  <a:pt x="658" y="248"/>
                </a:lnTo>
                <a:lnTo>
                  <a:pt x="675" y="240"/>
                </a:lnTo>
                <a:lnTo>
                  <a:pt x="692" y="231"/>
                </a:lnTo>
                <a:lnTo>
                  <a:pt x="709" y="214"/>
                </a:lnTo>
                <a:lnTo>
                  <a:pt x="726" y="205"/>
                </a:lnTo>
                <a:lnTo>
                  <a:pt x="743" y="197"/>
                </a:lnTo>
                <a:lnTo>
                  <a:pt x="760" y="188"/>
                </a:lnTo>
                <a:lnTo>
                  <a:pt x="786" y="180"/>
                </a:lnTo>
                <a:lnTo>
                  <a:pt x="803" y="163"/>
                </a:lnTo>
                <a:lnTo>
                  <a:pt x="820" y="154"/>
                </a:lnTo>
                <a:lnTo>
                  <a:pt x="837" y="146"/>
                </a:lnTo>
                <a:lnTo>
                  <a:pt x="854" y="137"/>
                </a:lnTo>
                <a:lnTo>
                  <a:pt x="880" y="128"/>
                </a:lnTo>
                <a:lnTo>
                  <a:pt x="897" y="120"/>
                </a:lnTo>
                <a:lnTo>
                  <a:pt x="914" y="111"/>
                </a:lnTo>
                <a:lnTo>
                  <a:pt x="939" y="111"/>
                </a:lnTo>
                <a:lnTo>
                  <a:pt x="957" y="103"/>
                </a:lnTo>
                <a:lnTo>
                  <a:pt x="974" y="94"/>
                </a:lnTo>
                <a:lnTo>
                  <a:pt x="999" y="86"/>
                </a:lnTo>
                <a:lnTo>
                  <a:pt x="1016" y="77"/>
                </a:lnTo>
                <a:lnTo>
                  <a:pt x="1033" y="69"/>
                </a:lnTo>
                <a:lnTo>
                  <a:pt x="1059" y="69"/>
                </a:lnTo>
                <a:lnTo>
                  <a:pt x="1076" y="60"/>
                </a:lnTo>
                <a:lnTo>
                  <a:pt x="1093" y="52"/>
                </a:lnTo>
                <a:lnTo>
                  <a:pt x="1119" y="52"/>
                </a:lnTo>
                <a:lnTo>
                  <a:pt x="1136" y="43"/>
                </a:lnTo>
                <a:lnTo>
                  <a:pt x="1162" y="43"/>
                </a:lnTo>
                <a:lnTo>
                  <a:pt x="1179" y="35"/>
                </a:lnTo>
                <a:lnTo>
                  <a:pt x="1204" y="26"/>
                </a:lnTo>
                <a:lnTo>
                  <a:pt x="1221" y="26"/>
                </a:lnTo>
                <a:lnTo>
                  <a:pt x="1247" y="26"/>
                </a:lnTo>
                <a:lnTo>
                  <a:pt x="1264" y="17"/>
                </a:lnTo>
                <a:lnTo>
                  <a:pt x="1290" y="17"/>
                </a:lnTo>
                <a:lnTo>
                  <a:pt x="1307" y="9"/>
                </a:lnTo>
                <a:lnTo>
                  <a:pt x="1332" y="9"/>
                </a:lnTo>
                <a:lnTo>
                  <a:pt x="1358" y="9"/>
                </a:lnTo>
                <a:lnTo>
                  <a:pt x="1375" y="9"/>
                </a:lnTo>
                <a:lnTo>
                  <a:pt x="1401" y="0"/>
                </a:lnTo>
                <a:lnTo>
                  <a:pt x="1418" y="0"/>
                </a:lnTo>
                <a:lnTo>
                  <a:pt x="1443" y="0"/>
                </a:lnTo>
                <a:lnTo>
                  <a:pt x="1469" y="0"/>
                </a:lnTo>
                <a:lnTo>
                  <a:pt x="1486" y="0"/>
                </a:lnTo>
                <a:lnTo>
                  <a:pt x="1512" y="0"/>
                </a:lnTo>
                <a:lnTo>
                  <a:pt x="1537" y="0"/>
                </a:lnTo>
              </a:path>
            </a:pathLst>
          </a:custGeom>
          <a:noFill/>
          <a:ln w="53975">
            <a:solidFill>
              <a:srgbClr val="BAA9CD"/>
            </a:solidFill>
            <a:round/>
            <a:headEnd/>
            <a:tailEnd/>
          </a:ln>
        </p:spPr>
        <p:txBody>
          <a:bodyPr/>
          <a:lstStyle/>
          <a:p>
            <a:endParaRPr lang="en-US"/>
          </a:p>
        </p:txBody>
      </p:sp>
      <p:sp>
        <p:nvSpPr>
          <p:cNvPr id="52248" name="Freeform 28"/>
          <p:cNvSpPr>
            <a:spLocks noChangeAspect="1"/>
          </p:cNvSpPr>
          <p:nvPr/>
        </p:nvSpPr>
        <p:spPr bwMode="auto">
          <a:xfrm>
            <a:off x="4699000" y="1693863"/>
            <a:ext cx="1619250" cy="1619250"/>
          </a:xfrm>
          <a:custGeom>
            <a:avLst/>
            <a:gdLst>
              <a:gd name="T0" fmla="*/ 22526 w 1222"/>
              <a:gd name="T1" fmla="*/ 0 h 1222"/>
              <a:gd name="T2" fmla="*/ 79505 w 1222"/>
              <a:gd name="T3" fmla="*/ 0 h 1222"/>
              <a:gd name="T4" fmla="*/ 136483 w 1222"/>
              <a:gd name="T5" fmla="*/ 0 h 1222"/>
              <a:gd name="T6" fmla="*/ 204063 w 1222"/>
              <a:gd name="T7" fmla="*/ 11926 h 1222"/>
              <a:gd name="T8" fmla="*/ 261041 w 1222"/>
              <a:gd name="T9" fmla="*/ 22526 h 1222"/>
              <a:gd name="T10" fmla="*/ 316695 w 1222"/>
              <a:gd name="T11" fmla="*/ 22526 h 1222"/>
              <a:gd name="T12" fmla="*/ 373673 w 1222"/>
              <a:gd name="T13" fmla="*/ 34452 h 1222"/>
              <a:gd name="T14" fmla="*/ 418726 w 1222"/>
              <a:gd name="T15" fmla="*/ 56979 h 1222"/>
              <a:gd name="T16" fmla="*/ 475704 w 1222"/>
              <a:gd name="T17" fmla="*/ 68904 h 1222"/>
              <a:gd name="T18" fmla="*/ 532683 w 1222"/>
              <a:gd name="T19" fmla="*/ 91431 h 1222"/>
              <a:gd name="T20" fmla="*/ 588336 w 1222"/>
              <a:gd name="T21" fmla="*/ 102031 h 1222"/>
              <a:gd name="T22" fmla="*/ 634714 w 1222"/>
              <a:gd name="T23" fmla="*/ 124558 h 1222"/>
              <a:gd name="T24" fmla="*/ 690368 w 1222"/>
              <a:gd name="T25" fmla="*/ 147084 h 1222"/>
              <a:gd name="T26" fmla="*/ 735420 w 1222"/>
              <a:gd name="T27" fmla="*/ 169610 h 1222"/>
              <a:gd name="T28" fmla="*/ 781798 w 1222"/>
              <a:gd name="T29" fmla="*/ 204063 h 1222"/>
              <a:gd name="T30" fmla="*/ 837452 w 1222"/>
              <a:gd name="T31" fmla="*/ 226589 h 1222"/>
              <a:gd name="T32" fmla="*/ 883830 w 1222"/>
              <a:gd name="T33" fmla="*/ 261041 h 1222"/>
              <a:gd name="T34" fmla="*/ 928882 w 1222"/>
              <a:gd name="T35" fmla="*/ 283567 h 1222"/>
              <a:gd name="T36" fmla="*/ 973935 w 1222"/>
              <a:gd name="T37" fmla="*/ 318020 h 1222"/>
              <a:gd name="T38" fmla="*/ 1018988 w 1222"/>
              <a:gd name="T39" fmla="*/ 351147 h 1222"/>
              <a:gd name="T40" fmla="*/ 1053440 w 1222"/>
              <a:gd name="T41" fmla="*/ 385599 h 1222"/>
              <a:gd name="T42" fmla="*/ 1098493 w 1222"/>
              <a:gd name="T43" fmla="*/ 430652 h 1222"/>
              <a:gd name="T44" fmla="*/ 1131620 w 1222"/>
              <a:gd name="T45" fmla="*/ 465104 h 1222"/>
              <a:gd name="T46" fmla="*/ 1177998 w 1222"/>
              <a:gd name="T47" fmla="*/ 498231 h 1222"/>
              <a:gd name="T48" fmla="*/ 1211125 w 1222"/>
              <a:gd name="T49" fmla="*/ 543283 h 1222"/>
              <a:gd name="T50" fmla="*/ 1245577 w 1222"/>
              <a:gd name="T51" fmla="*/ 589661 h 1222"/>
              <a:gd name="T52" fmla="*/ 1278704 w 1222"/>
              <a:gd name="T53" fmla="*/ 622788 h 1222"/>
              <a:gd name="T54" fmla="*/ 1313156 w 1222"/>
              <a:gd name="T55" fmla="*/ 667841 h 1222"/>
              <a:gd name="T56" fmla="*/ 1347608 w 1222"/>
              <a:gd name="T57" fmla="*/ 714219 h 1222"/>
              <a:gd name="T58" fmla="*/ 1380735 w 1222"/>
              <a:gd name="T59" fmla="*/ 759272 h 1222"/>
              <a:gd name="T60" fmla="*/ 1403262 w 1222"/>
              <a:gd name="T61" fmla="*/ 814925 h 1222"/>
              <a:gd name="T62" fmla="*/ 1437714 w 1222"/>
              <a:gd name="T63" fmla="*/ 861303 h 1222"/>
              <a:gd name="T64" fmla="*/ 1460240 w 1222"/>
              <a:gd name="T65" fmla="*/ 906356 h 1222"/>
              <a:gd name="T66" fmla="*/ 1482767 w 1222"/>
              <a:gd name="T67" fmla="*/ 963334 h 1222"/>
              <a:gd name="T68" fmla="*/ 1505293 w 1222"/>
              <a:gd name="T69" fmla="*/ 1008387 h 1222"/>
              <a:gd name="T70" fmla="*/ 1527819 w 1222"/>
              <a:gd name="T71" fmla="*/ 1064041 h 1222"/>
              <a:gd name="T72" fmla="*/ 1539745 w 1222"/>
              <a:gd name="T73" fmla="*/ 1110418 h 1222"/>
              <a:gd name="T74" fmla="*/ 1562272 w 1222"/>
              <a:gd name="T75" fmla="*/ 1166072 h 1222"/>
              <a:gd name="T76" fmla="*/ 1574197 w 1222"/>
              <a:gd name="T77" fmla="*/ 1223050 h 1222"/>
              <a:gd name="T78" fmla="*/ 1584798 w 1222"/>
              <a:gd name="T79" fmla="*/ 1280029 h 1222"/>
              <a:gd name="T80" fmla="*/ 1596724 w 1222"/>
              <a:gd name="T81" fmla="*/ 1335682 h 1222"/>
              <a:gd name="T82" fmla="*/ 1607324 w 1222"/>
              <a:gd name="T83" fmla="*/ 1392661 h 1222"/>
              <a:gd name="T84" fmla="*/ 1619250 w 1222"/>
              <a:gd name="T85" fmla="*/ 1449640 h 1222"/>
              <a:gd name="T86" fmla="*/ 1619250 w 1222"/>
              <a:gd name="T87" fmla="*/ 1506618 h 1222"/>
              <a:gd name="T88" fmla="*/ 1619250 w 1222"/>
              <a:gd name="T89" fmla="*/ 1562272 h 1222"/>
              <a:gd name="T90" fmla="*/ 1619250 w 1222"/>
              <a:gd name="T91" fmla="*/ 1619250 h 1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2"/>
              <a:gd name="T139" fmla="*/ 0 h 1222"/>
              <a:gd name="T140" fmla="*/ 1222 w 1222"/>
              <a:gd name="T141" fmla="*/ 1222 h 1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2" h="1222">
                <a:moveTo>
                  <a:pt x="0" y="0"/>
                </a:moveTo>
                <a:lnTo>
                  <a:pt x="17" y="0"/>
                </a:lnTo>
                <a:lnTo>
                  <a:pt x="43" y="0"/>
                </a:lnTo>
                <a:lnTo>
                  <a:pt x="60" y="0"/>
                </a:lnTo>
                <a:lnTo>
                  <a:pt x="86" y="0"/>
                </a:lnTo>
                <a:lnTo>
                  <a:pt x="103" y="0"/>
                </a:lnTo>
                <a:lnTo>
                  <a:pt x="128" y="9"/>
                </a:lnTo>
                <a:lnTo>
                  <a:pt x="154" y="9"/>
                </a:lnTo>
                <a:lnTo>
                  <a:pt x="171" y="9"/>
                </a:lnTo>
                <a:lnTo>
                  <a:pt x="197" y="17"/>
                </a:lnTo>
                <a:lnTo>
                  <a:pt x="214" y="17"/>
                </a:lnTo>
                <a:lnTo>
                  <a:pt x="239" y="17"/>
                </a:lnTo>
                <a:lnTo>
                  <a:pt x="257" y="26"/>
                </a:lnTo>
                <a:lnTo>
                  <a:pt x="282" y="26"/>
                </a:lnTo>
                <a:lnTo>
                  <a:pt x="299" y="35"/>
                </a:lnTo>
                <a:lnTo>
                  <a:pt x="316" y="43"/>
                </a:lnTo>
                <a:lnTo>
                  <a:pt x="342" y="43"/>
                </a:lnTo>
                <a:lnTo>
                  <a:pt x="359" y="52"/>
                </a:lnTo>
                <a:lnTo>
                  <a:pt x="385" y="60"/>
                </a:lnTo>
                <a:lnTo>
                  <a:pt x="402" y="69"/>
                </a:lnTo>
                <a:lnTo>
                  <a:pt x="419" y="69"/>
                </a:lnTo>
                <a:lnTo>
                  <a:pt x="444" y="77"/>
                </a:lnTo>
                <a:lnTo>
                  <a:pt x="462" y="86"/>
                </a:lnTo>
                <a:lnTo>
                  <a:pt x="479" y="94"/>
                </a:lnTo>
                <a:lnTo>
                  <a:pt x="496" y="103"/>
                </a:lnTo>
                <a:lnTo>
                  <a:pt x="521" y="111"/>
                </a:lnTo>
                <a:lnTo>
                  <a:pt x="538" y="120"/>
                </a:lnTo>
                <a:lnTo>
                  <a:pt x="555" y="128"/>
                </a:lnTo>
                <a:lnTo>
                  <a:pt x="573" y="146"/>
                </a:lnTo>
                <a:lnTo>
                  <a:pt x="590" y="154"/>
                </a:lnTo>
                <a:lnTo>
                  <a:pt x="607" y="163"/>
                </a:lnTo>
                <a:lnTo>
                  <a:pt x="632" y="171"/>
                </a:lnTo>
                <a:lnTo>
                  <a:pt x="649" y="180"/>
                </a:lnTo>
                <a:lnTo>
                  <a:pt x="667" y="197"/>
                </a:lnTo>
                <a:lnTo>
                  <a:pt x="684" y="205"/>
                </a:lnTo>
                <a:lnTo>
                  <a:pt x="701" y="214"/>
                </a:lnTo>
                <a:lnTo>
                  <a:pt x="718" y="231"/>
                </a:lnTo>
                <a:lnTo>
                  <a:pt x="735" y="240"/>
                </a:lnTo>
                <a:lnTo>
                  <a:pt x="752" y="257"/>
                </a:lnTo>
                <a:lnTo>
                  <a:pt x="769" y="265"/>
                </a:lnTo>
                <a:lnTo>
                  <a:pt x="778" y="282"/>
                </a:lnTo>
                <a:lnTo>
                  <a:pt x="795" y="291"/>
                </a:lnTo>
                <a:lnTo>
                  <a:pt x="812" y="308"/>
                </a:lnTo>
                <a:lnTo>
                  <a:pt x="829" y="325"/>
                </a:lnTo>
                <a:lnTo>
                  <a:pt x="846" y="334"/>
                </a:lnTo>
                <a:lnTo>
                  <a:pt x="854" y="351"/>
                </a:lnTo>
                <a:lnTo>
                  <a:pt x="872" y="368"/>
                </a:lnTo>
                <a:lnTo>
                  <a:pt x="889" y="376"/>
                </a:lnTo>
                <a:lnTo>
                  <a:pt x="897" y="393"/>
                </a:lnTo>
                <a:lnTo>
                  <a:pt x="914" y="410"/>
                </a:lnTo>
                <a:lnTo>
                  <a:pt x="931" y="427"/>
                </a:lnTo>
                <a:lnTo>
                  <a:pt x="940" y="445"/>
                </a:lnTo>
                <a:lnTo>
                  <a:pt x="957" y="462"/>
                </a:lnTo>
                <a:lnTo>
                  <a:pt x="965" y="470"/>
                </a:lnTo>
                <a:lnTo>
                  <a:pt x="983" y="487"/>
                </a:lnTo>
                <a:lnTo>
                  <a:pt x="991" y="504"/>
                </a:lnTo>
                <a:lnTo>
                  <a:pt x="1008" y="521"/>
                </a:lnTo>
                <a:lnTo>
                  <a:pt x="1017" y="539"/>
                </a:lnTo>
                <a:lnTo>
                  <a:pt x="1025" y="556"/>
                </a:lnTo>
                <a:lnTo>
                  <a:pt x="1042" y="573"/>
                </a:lnTo>
                <a:lnTo>
                  <a:pt x="1051" y="590"/>
                </a:lnTo>
                <a:lnTo>
                  <a:pt x="1059" y="615"/>
                </a:lnTo>
                <a:lnTo>
                  <a:pt x="1068" y="633"/>
                </a:lnTo>
                <a:lnTo>
                  <a:pt x="1085" y="650"/>
                </a:lnTo>
                <a:lnTo>
                  <a:pt x="1094" y="667"/>
                </a:lnTo>
                <a:lnTo>
                  <a:pt x="1102" y="684"/>
                </a:lnTo>
                <a:lnTo>
                  <a:pt x="1111" y="701"/>
                </a:lnTo>
                <a:lnTo>
                  <a:pt x="1119" y="727"/>
                </a:lnTo>
                <a:lnTo>
                  <a:pt x="1128" y="744"/>
                </a:lnTo>
                <a:lnTo>
                  <a:pt x="1136" y="761"/>
                </a:lnTo>
                <a:lnTo>
                  <a:pt x="1145" y="778"/>
                </a:lnTo>
                <a:lnTo>
                  <a:pt x="1153" y="803"/>
                </a:lnTo>
                <a:lnTo>
                  <a:pt x="1153" y="820"/>
                </a:lnTo>
                <a:lnTo>
                  <a:pt x="1162" y="838"/>
                </a:lnTo>
                <a:lnTo>
                  <a:pt x="1170" y="863"/>
                </a:lnTo>
                <a:lnTo>
                  <a:pt x="1179" y="880"/>
                </a:lnTo>
                <a:lnTo>
                  <a:pt x="1179" y="906"/>
                </a:lnTo>
                <a:lnTo>
                  <a:pt x="1188" y="923"/>
                </a:lnTo>
                <a:lnTo>
                  <a:pt x="1196" y="940"/>
                </a:lnTo>
                <a:lnTo>
                  <a:pt x="1196" y="966"/>
                </a:lnTo>
                <a:lnTo>
                  <a:pt x="1205" y="983"/>
                </a:lnTo>
                <a:lnTo>
                  <a:pt x="1205" y="1008"/>
                </a:lnTo>
                <a:lnTo>
                  <a:pt x="1213" y="1026"/>
                </a:lnTo>
                <a:lnTo>
                  <a:pt x="1213" y="1051"/>
                </a:lnTo>
                <a:lnTo>
                  <a:pt x="1213" y="1068"/>
                </a:lnTo>
                <a:lnTo>
                  <a:pt x="1222" y="1094"/>
                </a:lnTo>
                <a:lnTo>
                  <a:pt x="1222" y="1119"/>
                </a:lnTo>
                <a:lnTo>
                  <a:pt x="1222" y="1137"/>
                </a:lnTo>
                <a:lnTo>
                  <a:pt x="1222" y="1162"/>
                </a:lnTo>
                <a:lnTo>
                  <a:pt x="1222" y="1179"/>
                </a:lnTo>
                <a:lnTo>
                  <a:pt x="1222" y="1205"/>
                </a:lnTo>
                <a:lnTo>
                  <a:pt x="1222" y="1222"/>
                </a:lnTo>
              </a:path>
            </a:pathLst>
          </a:custGeom>
          <a:noFill/>
          <a:ln w="53975">
            <a:solidFill>
              <a:srgbClr val="BAA9CD"/>
            </a:solidFill>
            <a:round/>
            <a:headEnd/>
            <a:tailEnd/>
          </a:ln>
        </p:spPr>
        <p:txBody>
          <a:bodyPr/>
          <a:lstStyle/>
          <a:p>
            <a:endParaRPr lang="en-US"/>
          </a:p>
        </p:txBody>
      </p:sp>
      <p:sp>
        <p:nvSpPr>
          <p:cNvPr id="52249" name="Freeform 29"/>
          <p:cNvSpPr>
            <a:spLocks noChangeAspect="1"/>
          </p:cNvSpPr>
          <p:nvPr/>
        </p:nvSpPr>
        <p:spPr bwMode="auto">
          <a:xfrm>
            <a:off x="5014913" y="3313113"/>
            <a:ext cx="1303337" cy="1301750"/>
          </a:xfrm>
          <a:custGeom>
            <a:avLst/>
            <a:gdLst>
              <a:gd name="T0" fmla="*/ 1303337 w 983"/>
              <a:gd name="T1" fmla="*/ 34466 h 982"/>
              <a:gd name="T2" fmla="*/ 1303337 w 983"/>
              <a:gd name="T3" fmla="*/ 90142 h 982"/>
              <a:gd name="T4" fmla="*/ 1303337 w 983"/>
              <a:gd name="T5" fmla="*/ 147143 h 982"/>
              <a:gd name="T6" fmla="*/ 1291404 w 983"/>
              <a:gd name="T7" fmla="*/ 204144 h 982"/>
              <a:gd name="T8" fmla="*/ 1280797 w 983"/>
              <a:gd name="T9" fmla="*/ 259820 h 982"/>
              <a:gd name="T10" fmla="*/ 1268864 w 983"/>
              <a:gd name="T11" fmla="*/ 316821 h 982"/>
              <a:gd name="T12" fmla="*/ 1258257 w 983"/>
              <a:gd name="T13" fmla="*/ 373822 h 982"/>
              <a:gd name="T14" fmla="*/ 1234391 w 983"/>
              <a:gd name="T15" fmla="*/ 430824 h 982"/>
              <a:gd name="T16" fmla="*/ 1223784 w 983"/>
              <a:gd name="T17" fmla="*/ 475894 h 982"/>
              <a:gd name="T18" fmla="*/ 1201245 w 983"/>
              <a:gd name="T19" fmla="*/ 532896 h 982"/>
              <a:gd name="T20" fmla="*/ 1178705 w 983"/>
              <a:gd name="T21" fmla="*/ 577966 h 982"/>
              <a:gd name="T22" fmla="*/ 1144232 w 983"/>
              <a:gd name="T23" fmla="*/ 633642 h 982"/>
              <a:gd name="T24" fmla="*/ 1121692 w 983"/>
              <a:gd name="T25" fmla="*/ 680039 h 982"/>
              <a:gd name="T26" fmla="*/ 1087219 w 983"/>
              <a:gd name="T27" fmla="*/ 725109 h 982"/>
              <a:gd name="T28" fmla="*/ 1054072 w 983"/>
              <a:gd name="T29" fmla="*/ 770180 h 982"/>
              <a:gd name="T30" fmla="*/ 1031532 w 983"/>
              <a:gd name="T31" fmla="*/ 815251 h 982"/>
              <a:gd name="T32" fmla="*/ 986452 w 983"/>
              <a:gd name="T33" fmla="*/ 860322 h 982"/>
              <a:gd name="T34" fmla="*/ 951980 w 983"/>
              <a:gd name="T35" fmla="*/ 894788 h 982"/>
              <a:gd name="T36" fmla="*/ 917507 w 983"/>
              <a:gd name="T37" fmla="*/ 939858 h 982"/>
              <a:gd name="T38" fmla="*/ 872427 w 983"/>
              <a:gd name="T39" fmla="*/ 974324 h 982"/>
              <a:gd name="T40" fmla="*/ 839280 w 983"/>
              <a:gd name="T41" fmla="*/ 1007464 h 982"/>
              <a:gd name="T42" fmla="*/ 792875 w 983"/>
              <a:gd name="T43" fmla="*/ 1041930 h 982"/>
              <a:gd name="T44" fmla="*/ 747795 w 983"/>
              <a:gd name="T45" fmla="*/ 1076396 h 982"/>
              <a:gd name="T46" fmla="*/ 702715 w 983"/>
              <a:gd name="T47" fmla="*/ 1109536 h 982"/>
              <a:gd name="T48" fmla="*/ 657635 w 983"/>
              <a:gd name="T49" fmla="*/ 1132072 h 982"/>
              <a:gd name="T50" fmla="*/ 600622 w 983"/>
              <a:gd name="T51" fmla="*/ 1166538 h 982"/>
              <a:gd name="T52" fmla="*/ 555542 w 983"/>
              <a:gd name="T53" fmla="*/ 1189073 h 982"/>
              <a:gd name="T54" fmla="*/ 510463 w 983"/>
              <a:gd name="T55" fmla="*/ 1211608 h 982"/>
              <a:gd name="T56" fmla="*/ 453450 w 983"/>
              <a:gd name="T57" fmla="*/ 1223539 h 982"/>
              <a:gd name="T58" fmla="*/ 396437 w 983"/>
              <a:gd name="T59" fmla="*/ 1246074 h 982"/>
              <a:gd name="T60" fmla="*/ 340750 w 983"/>
              <a:gd name="T61" fmla="*/ 1256679 h 982"/>
              <a:gd name="T62" fmla="*/ 295671 w 983"/>
              <a:gd name="T63" fmla="*/ 1279215 h 982"/>
              <a:gd name="T64" fmla="*/ 238658 w 983"/>
              <a:gd name="T65" fmla="*/ 1291145 h 982"/>
              <a:gd name="T66" fmla="*/ 181645 w 983"/>
              <a:gd name="T67" fmla="*/ 1291145 h 982"/>
              <a:gd name="T68" fmla="*/ 124632 w 983"/>
              <a:gd name="T69" fmla="*/ 1301750 h 982"/>
              <a:gd name="T70" fmla="*/ 57013 w 983"/>
              <a:gd name="T71" fmla="*/ 1301750 h 982"/>
              <a:gd name="T72" fmla="*/ 0 w 983"/>
              <a:gd name="T73" fmla="*/ 1301750 h 9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982"/>
              <a:gd name="T113" fmla="*/ 983 w 983"/>
              <a:gd name="T114" fmla="*/ 982 h 9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982">
                <a:moveTo>
                  <a:pt x="983" y="0"/>
                </a:moveTo>
                <a:lnTo>
                  <a:pt x="983" y="26"/>
                </a:lnTo>
                <a:lnTo>
                  <a:pt x="983" y="51"/>
                </a:lnTo>
                <a:lnTo>
                  <a:pt x="983" y="68"/>
                </a:lnTo>
                <a:lnTo>
                  <a:pt x="983" y="94"/>
                </a:lnTo>
                <a:lnTo>
                  <a:pt x="983" y="111"/>
                </a:lnTo>
                <a:lnTo>
                  <a:pt x="974" y="137"/>
                </a:lnTo>
                <a:lnTo>
                  <a:pt x="974" y="154"/>
                </a:lnTo>
                <a:lnTo>
                  <a:pt x="974" y="179"/>
                </a:lnTo>
                <a:lnTo>
                  <a:pt x="966" y="196"/>
                </a:lnTo>
                <a:lnTo>
                  <a:pt x="966" y="222"/>
                </a:lnTo>
                <a:lnTo>
                  <a:pt x="957" y="239"/>
                </a:lnTo>
                <a:lnTo>
                  <a:pt x="949" y="265"/>
                </a:lnTo>
                <a:lnTo>
                  <a:pt x="949" y="282"/>
                </a:lnTo>
                <a:lnTo>
                  <a:pt x="940" y="299"/>
                </a:lnTo>
                <a:lnTo>
                  <a:pt x="931" y="325"/>
                </a:lnTo>
                <a:lnTo>
                  <a:pt x="923" y="342"/>
                </a:lnTo>
                <a:lnTo>
                  <a:pt x="923" y="359"/>
                </a:lnTo>
                <a:lnTo>
                  <a:pt x="914" y="384"/>
                </a:lnTo>
                <a:lnTo>
                  <a:pt x="906" y="402"/>
                </a:lnTo>
                <a:lnTo>
                  <a:pt x="897" y="419"/>
                </a:lnTo>
                <a:lnTo>
                  <a:pt x="889" y="436"/>
                </a:lnTo>
                <a:lnTo>
                  <a:pt x="872" y="461"/>
                </a:lnTo>
                <a:lnTo>
                  <a:pt x="863" y="478"/>
                </a:lnTo>
                <a:lnTo>
                  <a:pt x="855" y="495"/>
                </a:lnTo>
                <a:lnTo>
                  <a:pt x="846" y="513"/>
                </a:lnTo>
                <a:lnTo>
                  <a:pt x="838" y="530"/>
                </a:lnTo>
                <a:lnTo>
                  <a:pt x="820" y="547"/>
                </a:lnTo>
                <a:lnTo>
                  <a:pt x="812" y="564"/>
                </a:lnTo>
                <a:lnTo>
                  <a:pt x="795" y="581"/>
                </a:lnTo>
                <a:lnTo>
                  <a:pt x="786" y="598"/>
                </a:lnTo>
                <a:lnTo>
                  <a:pt x="778" y="615"/>
                </a:lnTo>
                <a:lnTo>
                  <a:pt x="761" y="632"/>
                </a:lnTo>
                <a:lnTo>
                  <a:pt x="744" y="649"/>
                </a:lnTo>
                <a:lnTo>
                  <a:pt x="735" y="658"/>
                </a:lnTo>
                <a:lnTo>
                  <a:pt x="718" y="675"/>
                </a:lnTo>
                <a:lnTo>
                  <a:pt x="709" y="692"/>
                </a:lnTo>
                <a:lnTo>
                  <a:pt x="692" y="709"/>
                </a:lnTo>
                <a:lnTo>
                  <a:pt x="675" y="718"/>
                </a:lnTo>
                <a:lnTo>
                  <a:pt x="658" y="735"/>
                </a:lnTo>
                <a:lnTo>
                  <a:pt x="641" y="752"/>
                </a:lnTo>
                <a:lnTo>
                  <a:pt x="633" y="760"/>
                </a:lnTo>
                <a:lnTo>
                  <a:pt x="615" y="777"/>
                </a:lnTo>
                <a:lnTo>
                  <a:pt x="598" y="786"/>
                </a:lnTo>
                <a:lnTo>
                  <a:pt x="581" y="803"/>
                </a:lnTo>
                <a:lnTo>
                  <a:pt x="564" y="812"/>
                </a:lnTo>
                <a:lnTo>
                  <a:pt x="547" y="820"/>
                </a:lnTo>
                <a:lnTo>
                  <a:pt x="530" y="837"/>
                </a:lnTo>
                <a:lnTo>
                  <a:pt x="513" y="846"/>
                </a:lnTo>
                <a:lnTo>
                  <a:pt x="496" y="854"/>
                </a:lnTo>
                <a:lnTo>
                  <a:pt x="479" y="863"/>
                </a:lnTo>
                <a:lnTo>
                  <a:pt x="453" y="880"/>
                </a:lnTo>
                <a:lnTo>
                  <a:pt x="436" y="888"/>
                </a:lnTo>
                <a:lnTo>
                  <a:pt x="419" y="897"/>
                </a:lnTo>
                <a:lnTo>
                  <a:pt x="402" y="906"/>
                </a:lnTo>
                <a:lnTo>
                  <a:pt x="385" y="914"/>
                </a:lnTo>
                <a:lnTo>
                  <a:pt x="359" y="923"/>
                </a:lnTo>
                <a:lnTo>
                  <a:pt x="342" y="923"/>
                </a:lnTo>
                <a:lnTo>
                  <a:pt x="325" y="931"/>
                </a:lnTo>
                <a:lnTo>
                  <a:pt x="299" y="940"/>
                </a:lnTo>
                <a:lnTo>
                  <a:pt x="282" y="948"/>
                </a:lnTo>
                <a:lnTo>
                  <a:pt x="257" y="948"/>
                </a:lnTo>
                <a:lnTo>
                  <a:pt x="240" y="957"/>
                </a:lnTo>
                <a:lnTo>
                  <a:pt x="223" y="965"/>
                </a:lnTo>
                <a:lnTo>
                  <a:pt x="197" y="965"/>
                </a:lnTo>
                <a:lnTo>
                  <a:pt x="180" y="974"/>
                </a:lnTo>
                <a:lnTo>
                  <a:pt x="154" y="974"/>
                </a:lnTo>
                <a:lnTo>
                  <a:pt x="137" y="974"/>
                </a:lnTo>
                <a:lnTo>
                  <a:pt x="112" y="982"/>
                </a:lnTo>
                <a:lnTo>
                  <a:pt x="94" y="982"/>
                </a:lnTo>
                <a:lnTo>
                  <a:pt x="69" y="982"/>
                </a:lnTo>
                <a:lnTo>
                  <a:pt x="43" y="982"/>
                </a:lnTo>
                <a:lnTo>
                  <a:pt x="26" y="982"/>
                </a:lnTo>
                <a:lnTo>
                  <a:pt x="0" y="982"/>
                </a:lnTo>
              </a:path>
            </a:pathLst>
          </a:custGeom>
          <a:noFill/>
          <a:ln w="53975">
            <a:solidFill>
              <a:srgbClr val="BAA9CD"/>
            </a:solidFill>
            <a:round/>
            <a:headEnd/>
            <a:tailEnd/>
          </a:ln>
        </p:spPr>
        <p:txBody>
          <a:bodyPr/>
          <a:lstStyle/>
          <a:p>
            <a:endParaRPr lang="en-US"/>
          </a:p>
        </p:txBody>
      </p:sp>
      <p:sp>
        <p:nvSpPr>
          <p:cNvPr id="52250" name="Freeform 30"/>
          <p:cNvSpPr>
            <a:spLocks noChangeAspect="1"/>
          </p:cNvSpPr>
          <p:nvPr/>
        </p:nvSpPr>
        <p:spPr bwMode="auto">
          <a:xfrm>
            <a:off x="3975100" y="3732213"/>
            <a:ext cx="1039813" cy="882650"/>
          </a:xfrm>
          <a:custGeom>
            <a:avLst/>
            <a:gdLst>
              <a:gd name="T0" fmla="*/ 1039813 w 785"/>
              <a:gd name="T1" fmla="*/ 882650 h 666"/>
              <a:gd name="T2" fmla="*/ 1006698 w 785"/>
              <a:gd name="T3" fmla="*/ 882650 h 666"/>
              <a:gd name="T4" fmla="*/ 984180 w 785"/>
              <a:gd name="T5" fmla="*/ 882650 h 666"/>
              <a:gd name="T6" fmla="*/ 949740 w 785"/>
              <a:gd name="T7" fmla="*/ 882650 h 666"/>
              <a:gd name="T8" fmla="*/ 916625 w 785"/>
              <a:gd name="T9" fmla="*/ 882650 h 666"/>
              <a:gd name="T10" fmla="*/ 882185 w 785"/>
              <a:gd name="T11" fmla="*/ 872048 h 666"/>
              <a:gd name="T12" fmla="*/ 847746 w 785"/>
              <a:gd name="T13" fmla="*/ 872048 h 666"/>
              <a:gd name="T14" fmla="*/ 825227 w 785"/>
              <a:gd name="T15" fmla="*/ 860120 h 666"/>
              <a:gd name="T16" fmla="*/ 792112 w 785"/>
              <a:gd name="T17" fmla="*/ 860120 h 666"/>
              <a:gd name="T18" fmla="*/ 757673 w 785"/>
              <a:gd name="T19" fmla="*/ 849518 h 666"/>
              <a:gd name="T20" fmla="*/ 735155 w 785"/>
              <a:gd name="T21" fmla="*/ 837590 h 666"/>
              <a:gd name="T22" fmla="*/ 700715 w 785"/>
              <a:gd name="T23" fmla="*/ 837590 h 666"/>
              <a:gd name="T24" fmla="*/ 678197 w 785"/>
              <a:gd name="T25" fmla="*/ 826987 h 666"/>
              <a:gd name="T26" fmla="*/ 645081 w 785"/>
              <a:gd name="T27" fmla="*/ 815060 h 666"/>
              <a:gd name="T28" fmla="*/ 621239 w 785"/>
              <a:gd name="T29" fmla="*/ 804457 h 666"/>
              <a:gd name="T30" fmla="*/ 588124 w 785"/>
              <a:gd name="T31" fmla="*/ 792530 h 666"/>
              <a:gd name="T32" fmla="*/ 565605 w 785"/>
              <a:gd name="T33" fmla="*/ 781927 h 666"/>
              <a:gd name="T34" fmla="*/ 531166 w 785"/>
              <a:gd name="T35" fmla="*/ 758072 h 666"/>
              <a:gd name="T36" fmla="*/ 508647 w 785"/>
              <a:gd name="T37" fmla="*/ 747469 h 666"/>
              <a:gd name="T38" fmla="*/ 486129 w 785"/>
              <a:gd name="T39" fmla="*/ 735542 h 666"/>
              <a:gd name="T40" fmla="*/ 451689 w 785"/>
              <a:gd name="T41" fmla="*/ 713012 h 666"/>
              <a:gd name="T42" fmla="*/ 429171 w 785"/>
              <a:gd name="T43" fmla="*/ 702409 h 666"/>
              <a:gd name="T44" fmla="*/ 406653 w 785"/>
              <a:gd name="T45" fmla="*/ 690482 h 666"/>
              <a:gd name="T46" fmla="*/ 384135 w 785"/>
              <a:gd name="T47" fmla="*/ 667951 h 666"/>
              <a:gd name="T48" fmla="*/ 361617 w 785"/>
              <a:gd name="T49" fmla="*/ 657349 h 666"/>
              <a:gd name="T50" fmla="*/ 339098 w 785"/>
              <a:gd name="T51" fmla="*/ 633493 h 666"/>
              <a:gd name="T52" fmla="*/ 316580 w 785"/>
              <a:gd name="T53" fmla="*/ 610963 h 666"/>
              <a:gd name="T54" fmla="*/ 294062 w 785"/>
              <a:gd name="T55" fmla="*/ 600361 h 666"/>
              <a:gd name="T56" fmla="*/ 271544 w 785"/>
              <a:gd name="T57" fmla="*/ 577831 h 666"/>
              <a:gd name="T58" fmla="*/ 249025 w 785"/>
              <a:gd name="T59" fmla="*/ 555301 h 666"/>
              <a:gd name="T60" fmla="*/ 237104 w 785"/>
              <a:gd name="T61" fmla="*/ 532771 h 666"/>
              <a:gd name="T62" fmla="*/ 214586 w 785"/>
              <a:gd name="T63" fmla="*/ 520843 h 666"/>
              <a:gd name="T64" fmla="*/ 192067 w 785"/>
              <a:gd name="T65" fmla="*/ 498313 h 666"/>
              <a:gd name="T66" fmla="*/ 180146 w 785"/>
              <a:gd name="T67" fmla="*/ 475783 h 666"/>
              <a:gd name="T68" fmla="*/ 157628 w 785"/>
              <a:gd name="T69" fmla="*/ 453253 h 666"/>
              <a:gd name="T70" fmla="*/ 147031 w 785"/>
              <a:gd name="T71" fmla="*/ 430723 h 666"/>
              <a:gd name="T72" fmla="*/ 135109 w 785"/>
              <a:gd name="T73" fmla="*/ 408193 h 666"/>
              <a:gd name="T74" fmla="*/ 112591 w 785"/>
              <a:gd name="T75" fmla="*/ 385662 h 666"/>
              <a:gd name="T76" fmla="*/ 101994 w 785"/>
              <a:gd name="T77" fmla="*/ 361807 h 666"/>
              <a:gd name="T78" fmla="*/ 90073 w 785"/>
              <a:gd name="T79" fmla="*/ 339277 h 666"/>
              <a:gd name="T80" fmla="*/ 78152 w 785"/>
              <a:gd name="T81" fmla="*/ 316747 h 666"/>
              <a:gd name="T82" fmla="*/ 67555 w 785"/>
              <a:gd name="T83" fmla="*/ 294217 h 666"/>
              <a:gd name="T84" fmla="*/ 55633 w 785"/>
              <a:gd name="T85" fmla="*/ 271687 h 666"/>
              <a:gd name="T86" fmla="*/ 45036 w 785"/>
              <a:gd name="T87" fmla="*/ 249156 h 666"/>
              <a:gd name="T88" fmla="*/ 33115 w 785"/>
              <a:gd name="T89" fmla="*/ 214699 h 666"/>
              <a:gd name="T90" fmla="*/ 33115 w 785"/>
              <a:gd name="T91" fmla="*/ 192169 h 666"/>
              <a:gd name="T92" fmla="*/ 22518 w 785"/>
              <a:gd name="T93" fmla="*/ 169638 h 666"/>
              <a:gd name="T94" fmla="*/ 22518 w 785"/>
              <a:gd name="T95" fmla="*/ 147108 h 666"/>
              <a:gd name="T96" fmla="*/ 10597 w 785"/>
              <a:gd name="T97" fmla="*/ 124578 h 666"/>
              <a:gd name="T98" fmla="*/ 10597 w 785"/>
              <a:gd name="T99" fmla="*/ 102048 h 666"/>
              <a:gd name="T100" fmla="*/ 10597 w 785"/>
              <a:gd name="T101" fmla="*/ 79518 h 666"/>
              <a:gd name="T102" fmla="*/ 0 w 785"/>
              <a:gd name="T103" fmla="*/ 45060 h 666"/>
              <a:gd name="T104" fmla="*/ 0 w 785"/>
              <a:gd name="T105" fmla="*/ 22530 h 666"/>
              <a:gd name="T106" fmla="*/ 0 w 785"/>
              <a:gd name="T107" fmla="*/ 0 h 6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5"/>
              <a:gd name="T163" fmla="*/ 0 h 666"/>
              <a:gd name="T164" fmla="*/ 785 w 785"/>
              <a:gd name="T165" fmla="*/ 666 h 6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5" h="666">
                <a:moveTo>
                  <a:pt x="785" y="666"/>
                </a:moveTo>
                <a:lnTo>
                  <a:pt x="760" y="666"/>
                </a:lnTo>
                <a:lnTo>
                  <a:pt x="743" y="666"/>
                </a:lnTo>
                <a:lnTo>
                  <a:pt x="717" y="666"/>
                </a:lnTo>
                <a:lnTo>
                  <a:pt x="692" y="666"/>
                </a:lnTo>
                <a:lnTo>
                  <a:pt x="666" y="658"/>
                </a:lnTo>
                <a:lnTo>
                  <a:pt x="640" y="658"/>
                </a:lnTo>
                <a:lnTo>
                  <a:pt x="623" y="649"/>
                </a:lnTo>
                <a:lnTo>
                  <a:pt x="598" y="649"/>
                </a:lnTo>
                <a:lnTo>
                  <a:pt x="572" y="641"/>
                </a:lnTo>
                <a:lnTo>
                  <a:pt x="555" y="632"/>
                </a:lnTo>
                <a:lnTo>
                  <a:pt x="529" y="632"/>
                </a:lnTo>
                <a:lnTo>
                  <a:pt x="512" y="624"/>
                </a:lnTo>
                <a:lnTo>
                  <a:pt x="487" y="615"/>
                </a:lnTo>
                <a:lnTo>
                  <a:pt x="469" y="607"/>
                </a:lnTo>
                <a:lnTo>
                  <a:pt x="444" y="598"/>
                </a:lnTo>
                <a:lnTo>
                  <a:pt x="427" y="590"/>
                </a:lnTo>
                <a:lnTo>
                  <a:pt x="401" y="572"/>
                </a:lnTo>
                <a:lnTo>
                  <a:pt x="384" y="564"/>
                </a:lnTo>
                <a:lnTo>
                  <a:pt x="367" y="555"/>
                </a:lnTo>
                <a:lnTo>
                  <a:pt x="341" y="538"/>
                </a:lnTo>
                <a:lnTo>
                  <a:pt x="324" y="530"/>
                </a:lnTo>
                <a:lnTo>
                  <a:pt x="307" y="521"/>
                </a:lnTo>
                <a:lnTo>
                  <a:pt x="290" y="504"/>
                </a:lnTo>
                <a:lnTo>
                  <a:pt x="273" y="496"/>
                </a:lnTo>
                <a:lnTo>
                  <a:pt x="256" y="478"/>
                </a:lnTo>
                <a:lnTo>
                  <a:pt x="239" y="461"/>
                </a:lnTo>
                <a:lnTo>
                  <a:pt x="222" y="453"/>
                </a:lnTo>
                <a:lnTo>
                  <a:pt x="205" y="436"/>
                </a:lnTo>
                <a:lnTo>
                  <a:pt x="188" y="419"/>
                </a:lnTo>
                <a:lnTo>
                  <a:pt x="179" y="402"/>
                </a:lnTo>
                <a:lnTo>
                  <a:pt x="162" y="393"/>
                </a:lnTo>
                <a:lnTo>
                  <a:pt x="145" y="376"/>
                </a:lnTo>
                <a:lnTo>
                  <a:pt x="136" y="359"/>
                </a:lnTo>
                <a:lnTo>
                  <a:pt x="119" y="342"/>
                </a:lnTo>
                <a:lnTo>
                  <a:pt x="111" y="325"/>
                </a:lnTo>
                <a:lnTo>
                  <a:pt x="102" y="308"/>
                </a:lnTo>
                <a:lnTo>
                  <a:pt x="85" y="291"/>
                </a:lnTo>
                <a:lnTo>
                  <a:pt x="77" y="273"/>
                </a:lnTo>
                <a:lnTo>
                  <a:pt x="68" y="256"/>
                </a:lnTo>
                <a:lnTo>
                  <a:pt x="59" y="239"/>
                </a:lnTo>
                <a:lnTo>
                  <a:pt x="51" y="222"/>
                </a:lnTo>
                <a:lnTo>
                  <a:pt x="42" y="205"/>
                </a:lnTo>
                <a:lnTo>
                  <a:pt x="34" y="188"/>
                </a:lnTo>
                <a:lnTo>
                  <a:pt x="25" y="162"/>
                </a:lnTo>
                <a:lnTo>
                  <a:pt x="25" y="145"/>
                </a:lnTo>
                <a:lnTo>
                  <a:pt x="17" y="128"/>
                </a:lnTo>
                <a:lnTo>
                  <a:pt x="17" y="111"/>
                </a:lnTo>
                <a:lnTo>
                  <a:pt x="8" y="94"/>
                </a:lnTo>
                <a:lnTo>
                  <a:pt x="8" y="77"/>
                </a:lnTo>
                <a:lnTo>
                  <a:pt x="8" y="60"/>
                </a:lnTo>
                <a:lnTo>
                  <a:pt x="0" y="34"/>
                </a:lnTo>
                <a:lnTo>
                  <a:pt x="0" y="17"/>
                </a:lnTo>
                <a:lnTo>
                  <a:pt x="0" y="0"/>
                </a:lnTo>
              </a:path>
            </a:pathLst>
          </a:custGeom>
          <a:noFill/>
          <a:ln w="53975">
            <a:solidFill>
              <a:srgbClr val="BAA9CD"/>
            </a:solidFill>
            <a:round/>
            <a:headEnd/>
            <a:tailEnd/>
          </a:ln>
        </p:spPr>
        <p:txBody>
          <a:bodyPr/>
          <a:lstStyle/>
          <a:p>
            <a:endParaRPr lang="en-US"/>
          </a:p>
        </p:txBody>
      </p:sp>
      <p:sp>
        <p:nvSpPr>
          <p:cNvPr id="52251" name="Freeform 31"/>
          <p:cNvSpPr>
            <a:spLocks noChangeAspect="1"/>
          </p:cNvSpPr>
          <p:nvPr/>
        </p:nvSpPr>
        <p:spPr bwMode="auto">
          <a:xfrm>
            <a:off x="4652963" y="5135563"/>
            <a:ext cx="930275" cy="227012"/>
          </a:xfrm>
          <a:custGeom>
            <a:avLst/>
            <a:gdLst>
              <a:gd name="T0" fmla="*/ 930275 w 701"/>
              <a:gd name="T1" fmla="*/ 0 h 171"/>
              <a:gd name="T2" fmla="*/ 895771 w 701"/>
              <a:gd name="T3" fmla="*/ 23896 h 171"/>
              <a:gd name="T4" fmla="*/ 873211 w 701"/>
              <a:gd name="T5" fmla="*/ 34516 h 171"/>
              <a:gd name="T6" fmla="*/ 838707 w 701"/>
              <a:gd name="T7" fmla="*/ 46464 h 171"/>
              <a:gd name="T8" fmla="*/ 816147 w 701"/>
              <a:gd name="T9" fmla="*/ 57085 h 171"/>
              <a:gd name="T10" fmla="*/ 781643 w 701"/>
              <a:gd name="T11" fmla="*/ 69033 h 171"/>
              <a:gd name="T12" fmla="*/ 759083 w 701"/>
              <a:gd name="T13" fmla="*/ 79653 h 171"/>
              <a:gd name="T14" fmla="*/ 725907 w 701"/>
              <a:gd name="T15" fmla="*/ 91601 h 171"/>
              <a:gd name="T16" fmla="*/ 691403 w 701"/>
              <a:gd name="T17" fmla="*/ 102222 h 171"/>
              <a:gd name="T18" fmla="*/ 668842 w 701"/>
              <a:gd name="T19" fmla="*/ 114170 h 171"/>
              <a:gd name="T20" fmla="*/ 634339 w 701"/>
              <a:gd name="T21" fmla="*/ 124790 h 171"/>
              <a:gd name="T22" fmla="*/ 611779 w 701"/>
              <a:gd name="T23" fmla="*/ 136738 h 171"/>
              <a:gd name="T24" fmla="*/ 578602 w 701"/>
              <a:gd name="T25" fmla="*/ 147359 h 171"/>
              <a:gd name="T26" fmla="*/ 544098 w 701"/>
              <a:gd name="T27" fmla="*/ 147359 h 171"/>
              <a:gd name="T28" fmla="*/ 510921 w 701"/>
              <a:gd name="T29" fmla="*/ 159307 h 171"/>
              <a:gd name="T30" fmla="*/ 487034 w 701"/>
              <a:gd name="T31" fmla="*/ 171255 h 171"/>
              <a:gd name="T32" fmla="*/ 453857 w 701"/>
              <a:gd name="T33" fmla="*/ 181875 h 171"/>
              <a:gd name="T34" fmla="*/ 419354 w 701"/>
              <a:gd name="T35" fmla="*/ 181875 h 171"/>
              <a:gd name="T36" fmla="*/ 386177 w 701"/>
              <a:gd name="T37" fmla="*/ 193823 h 171"/>
              <a:gd name="T38" fmla="*/ 362290 w 701"/>
              <a:gd name="T39" fmla="*/ 193823 h 171"/>
              <a:gd name="T40" fmla="*/ 329113 w 701"/>
              <a:gd name="T41" fmla="*/ 204444 h 171"/>
              <a:gd name="T42" fmla="*/ 294609 w 701"/>
              <a:gd name="T43" fmla="*/ 204444 h 171"/>
              <a:gd name="T44" fmla="*/ 261432 w 701"/>
              <a:gd name="T45" fmla="*/ 216392 h 171"/>
              <a:gd name="T46" fmla="*/ 226929 w 701"/>
              <a:gd name="T47" fmla="*/ 216392 h 171"/>
              <a:gd name="T48" fmla="*/ 192425 w 701"/>
              <a:gd name="T49" fmla="*/ 216392 h 171"/>
              <a:gd name="T50" fmla="*/ 169865 w 701"/>
              <a:gd name="T51" fmla="*/ 216392 h 171"/>
              <a:gd name="T52" fmla="*/ 136688 w 701"/>
              <a:gd name="T53" fmla="*/ 227012 h 171"/>
              <a:gd name="T54" fmla="*/ 102184 w 701"/>
              <a:gd name="T55" fmla="*/ 227012 h 171"/>
              <a:gd name="T56" fmla="*/ 67680 w 701"/>
              <a:gd name="T57" fmla="*/ 227012 h 171"/>
              <a:gd name="T58" fmla="*/ 34504 w 701"/>
              <a:gd name="T59" fmla="*/ 227012 h 171"/>
              <a:gd name="T60" fmla="*/ 0 w 701"/>
              <a:gd name="T61" fmla="*/ 227012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1"/>
              <a:gd name="T94" fmla="*/ 0 h 171"/>
              <a:gd name="T95" fmla="*/ 701 w 701"/>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1" h="171">
                <a:moveTo>
                  <a:pt x="701" y="0"/>
                </a:moveTo>
                <a:lnTo>
                  <a:pt x="675" y="18"/>
                </a:lnTo>
                <a:lnTo>
                  <a:pt x="658" y="26"/>
                </a:lnTo>
                <a:lnTo>
                  <a:pt x="632" y="35"/>
                </a:lnTo>
                <a:lnTo>
                  <a:pt x="615" y="43"/>
                </a:lnTo>
                <a:lnTo>
                  <a:pt x="589" y="52"/>
                </a:lnTo>
                <a:lnTo>
                  <a:pt x="572" y="60"/>
                </a:lnTo>
                <a:lnTo>
                  <a:pt x="547" y="69"/>
                </a:lnTo>
                <a:lnTo>
                  <a:pt x="521" y="77"/>
                </a:lnTo>
                <a:lnTo>
                  <a:pt x="504" y="86"/>
                </a:lnTo>
                <a:lnTo>
                  <a:pt x="478" y="94"/>
                </a:lnTo>
                <a:lnTo>
                  <a:pt x="461" y="103"/>
                </a:lnTo>
                <a:lnTo>
                  <a:pt x="436" y="111"/>
                </a:lnTo>
                <a:lnTo>
                  <a:pt x="410" y="111"/>
                </a:lnTo>
                <a:lnTo>
                  <a:pt x="385" y="120"/>
                </a:lnTo>
                <a:lnTo>
                  <a:pt x="367" y="129"/>
                </a:lnTo>
                <a:lnTo>
                  <a:pt x="342" y="137"/>
                </a:lnTo>
                <a:lnTo>
                  <a:pt x="316" y="137"/>
                </a:lnTo>
                <a:lnTo>
                  <a:pt x="291" y="146"/>
                </a:lnTo>
                <a:lnTo>
                  <a:pt x="273" y="146"/>
                </a:lnTo>
                <a:lnTo>
                  <a:pt x="248" y="154"/>
                </a:lnTo>
                <a:lnTo>
                  <a:pt x="222" y="154"/>
                </a:lnTo>
                <a:lnTo>
                  <a:pt x="197" y="163"/>
                </a:lnTo>
                <a:lnTo>
                  <a:pt x="171" y="163"/>
                </a:lnTo>
                <a:lnTo>
                  <a:pt x="145" y="163"/>
                </a:lnTo>
                <a:lnTo>
                  <a:pt x="128" y="163"/>
                </a:lnTo>
                <a:lnTo>
                  <a:pt x="103" y="171"/>
                </a:lnTo>
                <a:lnTo>
                  <a:pt x="77" y="171"/>
                </a:lnTo>
                <a:lnTo>
                  <a:pt x="51" y="171"/>
                </a:lnTo>
                <a:lnTo>
                  <a:pt x="26" y="171"/>
                </a:lnTo>
                <a:lnTo>
                  <a:pt x="0" y="171"/>
                </a:lnTo>
              </a:path>
            </a:pathLst>
          </a:custGeom>
          <a:noFill/>
          <a:ln w="53975">
            <a:solidFill>
              <a:srgbClr val="BAA9CD"/>
            </a:solidFill>
            <a:round/>
            <a:headEnd/>
            <a:tailEnd/>
          </a:ln>
        </p:spPr>
        <p:txBody>
          <a:bodyPr/>
          <a:lstStyle/>
          <a:p>
            <a:endParaRPr lang="en-US"/>
          </a:p>
        </p:txBody>
      </p:sp>
      <p:sp>
        <p:nvSpPr>
          <p:cNvPr id="52252" name="Freeform 32"/>
          <p:cNvSpPr>
            <a:spLocks noChangeAspect="1"/>
          </p:cNvSpPr>
          <p:nvPr/>
        </p:nvSpPr>
        <p:spPr bwMode="auto">
          <a:xfrm>
            <a:off x="3024188" y="3732213"/>
            <a:ext cx="1628775" cy="1630362"/>
          </a:xfrm>
          <a:custGeom>
            <a:avLst/>
            <a:gdLst>
              <a:gd name="T0" fmla="*/ 1595670 w 1230"/>
              <a:gd name="T1" fmla="*/ 1630362 h 1230"/>
              <a:gd name="T2" fmla="*/ 1538729 w 1230"/>
              <a:gd name="T3" fmla="*/ 1630362 h 1230"/>
              <a:gd name="T4" fmla="*/ 1481788 w 1230"/>
              <a:gd name="T5" fmla="*/ 1619758 h 1230"/>
              <a:gd name="T6" fmla="*/ 1424847 w 1230"/>
              <a:gd name="T7" fmla="*/ 1619758 h 1230"/>
              <a:gd name="T8" fmla="*/ 1369230 w 1230"/>
              <a:gd name="T9" fmla="*/ 1607829 h 1230"/>
              <a:gd name="T10" fmla="*/ 1312289 w 1230"/>
              <a:gd name="T11" fmla="*/ 1597225 h 1230"/>
              <a:gd name="T12" fmla="*/ 1255348 w 1230"/>
              <a:gd name="T13" fmla="*/ 1585295 h 1230"/>
              <a:gd name="T14" fmla="*/ 1199732 w 1230"/>
              <a:gd name="T15" fmla="*/ 1574691 h 1230"/>
              <a:gd name="T16" fmla="*/ 1142791 w 1230"/>
              <a:gd name="T17" fmla="*/ 1562762 h 1230"/>
              <a:gd name="T18" fmla="*/ 1097768 w 1230"/>
              <a:gd name="T19" fmla="*/ 1540228 h 1230"/>
              <a:gd name="T20" fmla="*/ 1040827 w 1230"/>
              <a:gd name="T21" fmla="*/ 1517695 h 1230"/>
              <a:gd name="T22" fmla="*/ 983886 w 1230"/>
              <a:gd name="T23" fmla="*/ 1495161 h 1230"/>
              <a:gd name="T24" fmla="*/ 938863 w 1230"/>
              <a:gd name="T25" fmla="*/ 1472628 h 1230"/>
              <a:gd name="T26" fmla="*/ 893840 w 1230"/>
              <a:gd name="T27" fmla="*/ 1450094 h 1230"/>
              <a:gd name="T28" fmla="*/ 836899 w 1230"/>
              <a:gd name="T29" fmla="*/ 1427561 h 1230"/>
              <a:gd name="T30" fmla="*/ 791876 w 1230"/>
              <a:gd name="T31" fmla="*/ 1403702 h 1230"/>
              <a:gd name="T32" fmla="*/ 746853 w 1230"/>
              <a:gd name="T33" fmla="*/ 1370565 h 1230"/>
              <a:gd name="T34" fmla="*/ 701830 w 1230"/>
              <a:gd name="T35" fmla="*/ 1336101 h 1230"/>
              <a:gd name="T36" fmla="*/ 656807 w 1230"/>
              <a:gd name="T37" fmla="*/ 1302964 h 1230"/>
              <a:gd name="T38" fmla="*/ 610459 w 1230"/>
              <a:gd name="T39" fmla="*/ 1268501 h 1230"/>
              <a:gd name="T40" fmla="*/ 565436 w 1230"/>
              <a:gd name="T41" fmla="*/ 1234038 h 1230"/>
              <a:gd name="T42" fmla="*/ 532331 w 1230"/>
              <a:gd name="T43" fmla="*/ 1200901 h 1230"/>
              <a:gd name="T44" fmla="*/ 485984 w 1230"/>
              <a:gd name="T45" fmla="*/ 1166438 h 1230"/>
              <a:gd name="T46" fmla="*/ 452879 w 1230"/>
              <a:gd name="T47" fmla="*/ 1121371 h 1230"/>
              <a:gd name="T48" fmla="*/ 407856 w 1230"/>
              <a:gd name="T49" fmla="*/ 1086908 h 1230"/>
              <a:gd name="T50" fmla="*/ 373426 w 1230"/>
              <a:gd name="T51" fmla="*/ 1041841 h 1230"/>
              <a:gd name="T52" fmla="*/ 338997 w 1230"/>
              <a:gd name="T53" fmla="*/ 996774 h 1230"/>
              <a:gd name="T54" fmla="*/ 305892 w 1230"/>
              <a:gd name="T55" fmla="*/ 951707 h 1230"/>
              <a:gd name="T56" fmla="*/ 283380 w 1230"/>
              <a:gd name="T57" fmla="*/ 906640 h 1230"/>
              <a:gd name="T58" fmla="*/ 248951 w 1230"/>
              <a:gd name="T59" fmla="*/ 860248 h 1230"/>
              <a:gd name="T60" fmla="*/ 215846 w 1230"/>
              <a:gd name="T61" fmla="*/ 815181 h 1230"/>
              <a:gd name="T62" fmla="*/ 192010 w 1230"/>
              <a:gd name="T63" fmla="*/ 770114 h 1230"/>
              <a:gd name="T64" fmla="*/ 169499 w 1230"/>
              <a:gd name="T65" fmla="*/ 713118 h 1230"/>
              <a:gd name="T66" fmla="*/ 146987 w 1230"/>
              <a:gd name="T67" fmla="*/ 668051 h 1230"/>
              <a:gd name="T68" fmla="*/ 124475 w 1230"/>
              <a:gd name="T69" fmla="*/ 611054 h 1230"/>
              <a:gd name="T70" fmla="*/ 101964 w 1230"/>
              <a:gd name="T71" fmla="*/ 565987 h 1230"/>
              <a:gd name="T72" fmla="*/ 79452 w 1230"/>
              <a:gd name="T73" fmla="*/ 510317 h 1230"/>
              <a:gd name="T74" fmla="*/ 67535 w 1230"/>
              <a:gd name="T75" fmla="*/ 453320 h 1230"/>
              <a:gd name="T76" fmla="*/ 56941 w 1230"/>
              <a:gd name="T77" fmla="*/ 408253 h 1230"/>
              <a:gd name="T78" fmla="*/ 34429 w 1230"/>
              <a:gd name="T79" fmla="*/ 351257 h 1230"/>
              <a:gd name="T80" fmla="*/ 22512 w 1230"/>
              <a:gd name="T81" fmla="*/ 294260 h 1230"/>
              <a:gd name="T82" fmla="*/ 22512 w 1230"/>
              <a:gd name="T83" fmla="*/ 237264 h 1230"/>
              <a:gd name="T84" fmla="*/ 11918 w 1230"/>
              <a:gd name="T85" fmla="*/ 181593 h 1230"/>
              <a:gd name="T86" fmla="*/ 11918 w 1230"/>
              <a:gd name="T87" fmla="*/ 124597 h 1230"/>
              <a:gd name="T88" fmla="*/ 0 w 1230"/>
              <a:gd name="T89" fmla="*/ 56996 h 1230"/>
              <a:gd name="T90" fmla="*/ 0 w 1230"/>
              <a:gd name="T91" fmla="*/ 0 h 1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0"/>
              <a:gd name="T139" fmla="*/ 0 h 1230"/>
              <a:gd name="T140" fmla="*/ 1230 w 1230"/>
              <a:gd name="T141" fmla="*/ 1230 h 1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0" h="1230">
                <a:moveTo>
                  <a:pt x="1230" y="1230"/>
                </a:moveTo>
                <a:lnTo>
                  <a:pt x="1205" y="1230"/>
                </a:lnTo>
                <a:lnTo>
                  <a:pt x="1187" y="1230"/>
                </a:lnTo>
                <a:lnTo>
                  <a:pt x="1162" y="1230"/>
                </a:lnTo>
                <a:lnTo>
                  <a:pt x="1145" y="1230"/>
                </a:lnTo>
                <a:lnTo>
                  <a:pt x="1119" y="1222"/>
                </a:lnTo>
                <a:lnTo>
                  <a:pt x="1102" y="1222"/>
                </a:lnTo>
                <a:lnTo>
                  <a:pt x="1076" y="1222"/>
                </a:lnTo>
                <a:lnTo>
                  <a:pt x="1051" y="1222"/>
                </a:lnTo>
                <a:lnTo>
                  <a:pt x="1034" y="1213"/>
                </a:lnTo>
                <a:lnTo>
                  <a:pt x="1008" y="1213"/>
                </a:lnTo>
                <a:lnTo>
                  <a:pt x="991" y="1205"/>
                </a:lnTo>
                <a:lnTo>
                  <a:pt x="965" y="1205"/>
                </a:lnTo>
                <a:lnTo>
                  <a:pt x="948" y="1196"/>
                </a:lnTo>
                <a:lnTo>
                  <a:pt x="931" y="1196"/>
                </a:lnTo>
                <a:lnTo>
                  <a:pt x="906" y="1188"/>
                </a:lnTo>
                <a:lnTo>
                  <a:pt x="889" y="1179"/>
                </a:lnTo>
                <a:lnTo>
                  <a:pt x="863" y="1179"/>
                </a:lnTo>
                <a:lnTo>
                  <a:pt x="846" y="1170"/>
                </a:lnTo>
                <a:lnTo>
                  <a:pt x="829" y="1162"/>
                </a:lnTo>
                <a:lnTo>
                  <a:pt x="803" y="1153"/>
                </a:lnTo>
                <a:lnTo>
                  <a:pt x="786" y="1145"/>
                </a:lnTo>
                <a:lnTo>
                  <a:pt x="769" y="1136"/>
                </a:lnTo>
                <a:lnTo>
                  <a:pt x="743" y="1128"/>
                </a:lnTo>
                <a:lnTo>
                  <a:pt x="726" y="1119"/>
                </a:lnTo>
                <a:lnTo>
                  <a:pt x="709" y="1111"/>
                </a:lnTo>
                <a:lnTo>
                  <a:pt x="692" y="1102"/>
                </a:lnTo>
                <a:lnTo>
                  <a:pt x="675" y="1094"/>
                </a:lnTo>
                <a:lnTo>
                  <a:pt x="649" y="1085"/>
                </a:lnTo>
                <a:lnTo>
                  <a:pt x="632" y="1077"/>
                </a:lnTo>
                <a:lnTo>
                  <a:pt x="615" y="1068"/>
                </a:lnTo>
                <a:lnTo>
                  <a:pt x="598" y="1059"/>
                </a:lnTo>
                <a:lnTo>
                  <a:pt x="581" y="1042"/>
                </a:lnTo>
                <a:lnTo>
                  <a:pt x="564" y="1034"/>
                </a:lnTo>
                <a:lnTo>
                  <a:pt x="547" y="1025"/>
                </a:lnTo>
                <a:lnTo>
                  <a:pt x="530" y="1008"/>
                </a:lnTo>
                <a:lnTo>
                  <a:pt x="513" y="1000"/>
                </a:lnTo>
                <a:lnTo>
                  <a:pt x="496" y="983"/>
                </a:lnTo>
                <a:lnTo>
                  <a:pt x="479" y="974"/>
                </a:lnTo>
                <a:lnTo>
                  <a:pt x="461" y="957"/>
                </a:lnTo>
                <a:lnTo>
                  <a:pt x="444" y="948"/>
                </a:lnTo>
                <a:lnTo>
                  <a:pt x="427" y="931"/>
                </a:lnTo>
                <a:lnTo>
                  <a:pt x="410" y="923"/>
                </a:lnTo>
                <a:lnTo>
                  <a:pt x="402" y="906"/>
                </a:lnTo>
                <a:lnTo>
                  <a:pt x="385" y="889"/>
                </a:lnTo>
                <a:lnTo>
                  <a:pt x="367" y="880"/>
                </a:lnTo>
                <a:lnTo>
                  <a:pt x="350" y="863"/>
                </a:lnTo>
                <a:lnTo>
                  <a:pt x="342" y="846"/>
                </a:lnTo>
                <a:lnTo>
                  <a:pt x="325" y="837"/>
                </a:lnTo>
                <a:lnTo>
                  <a:pt x="308" y="820"/>
                </a:lnTo>
                <a:lnTo>
                  <a:pt x="299" y="803"/>
                </a:lnTo>
                <a:lnTo>
                  <a:pt x="282" y="786"/>
                </a:lnTo>
                <a:lnTo>
                  <a:pt x="274" y="769"/>
                </a:lnTo>
                <a:lnTo>
                  <a:pt x="256" y="752"/>
                </a:lnTo>
                <a:lnTo>
                  <a:pt x="248" y="735"/>
                </a:lnTo>
                <a:lnTo>
                  <a:pt x="231" y="718"/>
                </a:lnTo>
                <a:lnTo>
                  <a:pt x="222" y="701"/>
                </a:lnTo>
                <a:lnTo>
                  <a:pt x="214" y="684"/>
                </a:lnTo>
                <a:lnTo>
                  <a:pt x="197" y="666"/>
                </a:lnTo>
                <a:lnTo>
                  <a:pt x="188" y="649"/>
                </a:lnTo>
                <a:lnTo>
                  <a:pt x="180" y="632"/>
                </a:lnTo>
                <a:lnTo>
                  <a:pt x="163" y="615"/>
                </a:lnTo>
                <a:lnTo>
                  <a:pt x="154" y="598"/>
                </a:lnTo>
                <a:lnTo>
                  <a:pt x="145" y="581"/>
                </a:lnTo>
                <a:lnTo>
                  <a:pt x="137" y="564"/>
                </a:lnTo>
                <a:lnTo>
                  <a:pt x="128" y="538"/>
                </a:lnTo>
                <a:lnTo>
                  <a:pt x="120" y="521"/>
                </a:lnTo>
                <a:lnTo>
                  <a:pt x="111" y="504"/>
                </a:lnTo>
                <a:lnTo>
                  <a:pt x="103" y="487"/>
                </a:lnTo>
                <a:lnTo>
                  <a:pt x="94" y="461"/>
                </a:lnTo>
                <a:lnTo>
                  <a:pt x="86" y="444"/>
                </a:lnTo>
                <a:lnTo>
                  <a:pt x="77" y="427"/>
                </a:lnTo>
                <a:lnTo>
                  <a:pt x="69" y="410"/>
                </a:lnTo>
                <a:lnTo>
                  <a:pt x="60" y="385"/>
                </a:lnTo>
                <a:lnTo>
                  <a:pt x="60" y="367"/>
                </a:lnTo>
                <a:lnTo>
                  <a:pt x="51" y="342"/>
                </a:lnTo>
                <a:lnTo>
                  <a:pt x="43" y="325"/>
                </a:lnTo>
                <a:lnTo>
                  <a:pt x="43" y="308"/>
                </a:lnTo>
                <a:lnTo>
                  <a:pt x="34" y="282"/>
                </a:lnTo>
                <a:lnTo>
                  <a:pt x="26" y="265"/>
                </a:lnTo>
                <a:lnTo>
                  <a:pt x="26" y="239"/>
                </a:lnTo>
                <a:lnTo>
                  <a:pt x="17" y="222"/>
                </a:lnTo>
                <a:lnTo>
                  <a:pt x="17" y="197"/>
                </a:lnTo>
                <a:lnTo>
                  <a:pt x="17" y="179"/>
                </a:lnTo>
                <a:lnTo>
                  <a:pt x="9" y="154"/>
                </a:lnTo>
                <a:lnTo>
                  <a:pt x="9" y="137"/>
                </a:lnTo>
                <a:lnTo>
                  <a:pt x="9" y="111"/>
                </a:lnTo>
                <a:lnTo>
                  <a:pt x="9" y="94"/>
                </a:lnTo>
                <a:lnTo>
                  <a:pt x="0" y="68"/>
                </a:lnTo>
                <a:lnTo>
                  <a:pt x="0" y="43"/>
                </a:lnTo>
                <a:lnTo>
                  <a:pt x="0" y="26"/>
                </a:lnTo>
                <a:lnTo>
                  <a:pt x="0" y="0"/>
                </a:lnTo>
              </a:path>
            </a:pathLst>
          </a:custGeom>
          <a:noFill/>
          <a:ln w="53975">
            <a:solidFill>
              <a:srgbClr val="BAA9CD"/>
            </a:solidFill>
            <a:round/>
            <a:headEnd/>
            <a:tailEnd/>
          </a:ln>
        </p:spPr>
        <p:txBody>
          <a:bodyPr/>
          <a:lstStyle/>
          <a:p>
            <a:endParaRPr lang="en-US"/>
          </a:p>
        </p:txBody>
      </p:sp>
      <p:sp>
        <p:nvSpPr>
          <p:cNvPr id="52253" name="Freeform 33"/>
          <p:cNvSpPr>
            <a:spLocks noChangeAspect="1"/>
          </p:cNvSpPr>
          <p:nvPr/>
        </p:nvSpPr>
        <p:spPr bwMode="auto">
          <a:xfrm>
            <a:off x="2662238" y="1693863"/>
            <a:ext cx="2036762" cy="1936750"/>
          </a:xfrm>
          <a:custGeom>
            <a:avLst/>
            <a:gdLst>
              <a:gd name="T0" fmla="*/ 0 w 1537"/>
              <a:gd name="T1" fmla="*/ 1914214 h 1461"/>
              <a:gd name="T2" fmla="*/ 0 w 1537"/>
              <a:gd name="T3" fmla="*/ 1846607 h 1461"/>
              <a:gd name="T4" fmla="*/ 0 w 1537"/>
              <a:gd name="T5" fmla="*/ 1789605 h 1461"/>
              <a:gd name="T6" fmla="*/ 10601 w 1537"/>
              <a:gd name="T7" fmla="*/ 1732603 h 1461"/>
              <a:gd name="T8" fmla="*/ 10601 w 1537"/>
              <a:gd name="T9" fmla="*/ 1676926 h 1461"/>
              <a:gd name="T10" fmla="*/ 22528 w 1537"/>
              <a:gd name="T11" fmla="*/ 1619924 h 1461"/>
              <a:gd name="T12" fmla="*/ 34454 w 1537"/>
              <a:gd name="T13" fmla="*/ 1562922 h 1461"/>
              <a:gd name="T14" fmla="*/ 45055 w 1537"/>
              <a:gd name="T15" fmla="*/ 1507245 h 1461"/>
              <a:gd name="T16" fmla="*/ 56982 w 1537"/>
              <a:gd name="T17" fmla="*/ 1450243 h 1461"/>
              <a:gd name="T18" fmla="*/ 67583 w 1537"/>
              <a:gd name="T19" fmla="*/ 1393241 h 1461"/>
              <a:gd name="T20" fmla="*/ 90110 w 1537"/>
              <a:gd name="T21" fmla="*/ 1348169 h 1461"/>
              <a:gd name="T22" fmla="*/ 102037 w 1537"/>
              <a:gd name="T23" fmla="*/ 1291167 h 1461"/>
              <a:gd name="T24" fmla="*/ 124564 w 1537"/>
              <a:gd name="T25" fmla="*/ 1235490 h 1461"/>
              <a:gd name="T26" fmla="*/ 147092 w 1537"/>
              <a:gd name="T27" fmla="*/ 1189093 h 1461"/>
              <a:gd name="T28" fmla="*/ 169620 w 1537"/>
              <a:gd name="T29" fmla="*/ 1133416 h 1461"/>
              <a:gd name="T30" fmla="*/ 192147 w 1537"/>
              <a:gd name="T31" fmla="*/ 1087019 h 1461"/>
              <a:gd name="T32" fmla="*/ 214675 w 1537"/>
              <a:gd name="T33" fmla="*/ 1041948 h 1461"/>
              <a:gd name="T34" fmla="*/ 237203 w 1537"/>
              <a:gd name="T35" fmla="*/ 996876 h 1461"/>
              <a:gd name="T36" fmla="*/ 271657 w 1537"/>
              <a:gd name="T37" fmla="*/ 939874 h 1461"/>
              <a:gd name="T38" fmla="*/ 294184 w 1537"/>
              <a:gd name="T39" fmla="*/ 894802 h 1461"/>
              <a:gd name="T40" fmla="*/ 328638 w 1537"/>
              <a:gd name="T41" fmla="*/ 849731 h 1461"/>
              <a:gd name="T42" fmla="*/ 361767 w 1537"/>
              <a:gd name="T43" fmla="*/ 804659 h 1461"/>
              <a:gd name="T44" fmla="*/ 396221 w 1537"/>
              <a:gd name="T45" fmla="*/ 770193 h 1461"/>
              <a:gd name="T46" fmla="*/ 429350 w 1537"/>
              <a:gd name="T47" fmla="*/ 725121 h 1461"/>
              <a:gd name="T48" fmla="*/ 463804 w 1537"/>
              <a:gd name="T49" fmla="*/ 680050 h 1461"/>
              <a:gd name="T50" fmla="*/ 498258 w 1537"/>
              <a:gd name="T51" fmla="*/ 645583 h 1461"/>
              <a:gd name="T52" fmla="*/ 531387 w 1537"/>
              <a:gd name="T53" fmla="*/ 600512 h 1461"/>
              <a:gd name="T54" fmla="*/ 577767 w 1537"/>
              <a:gd name="T55" fmla="*/ 566045 h 1461"/>
              <a:gd name="T56" fmla="*/ 610896 w 1537"/>
              <a:gd name="T57" fmla="*/ 532905 h 1461"/>
              <a:gd name="T58" fmla="*/ 655951 w 1537"/>
              <a:gd name="T59" fmla="*/ 487833 h 1461"/>
              <a:gd name="T60" fmla="*/ 690405 w 1537"/>
              <a:gd name="T61" fmla="*/ 453367 h 1461"/>
              <a:gd name="T62" fmla="*/ 735461 w 1537"/>
              <a:gd name="T63" fmla="*/ 418900 h 1461"/>
              <a:gd name="T64" fmla="*/ 780516 w 1537"/>
              <a:gd name="T65" fmla="*/ 396364 h 1461"/>
              <a:gd name="T66" fmla="*/ 825571 w 1537"/>
              <a:gd name="T67" fmla="*/ 363224 h 1461"/>
              <a:gd name="T68" fmla="*/ 871952 w 1537"/>
              <a:gd name="T69" fmla="*/ 328757 h 1461"/>
              <a:gd name="T70" fmla="*/ 917007 w 1537"/>
              <a:gd name="T71" fmla="*/ 306221 h 1461"/>
              <a:gd name="T72" fmla="*/ 962062 w 1537"/>
              <a:gd name="T73" fmla="*/ 271755 h 1461"/>
              <a:gd name="T74" fmla="*/ 1007117 w 1537"/>
              <a:gd name="T75" fmla="*/ 249219 h 1461"/>
              <a:gd name="T76" fmla="*/ 1064099 w 1537"/>
              <a:gd name="T77" fmla="*/ 216078 h 1461"/>
              <a:gd name="T78" fmla="*/ 1109154 w 1537"/>
              <a:gd name="T79" fmla="*/ 193542 h 1461"/>
              <a:gd name="T80" fmla="*/ 1166136 w 1537"/>
              <a:gd name="T81" fmla="*/ 169681 h 1461"/>
              <a:gd name="T82" fmla="*/ 1211191 w 1537"/>
              <a:gd name="T83" fmla="*/ 147145 h 1461"/>
              <a:gd name="T84" fmla="*/ 1268172 w 1537"/>
              <a:gd name="T85" fmla="*/ 136540 h 1461"/>
              <a:gd name="T86" fmla="*/ 1323829 w 1537"/>
              <a:gd name="T87" fmla="*/ 114004 h 1461"/>
              <a:gd name="T88" fmla="*/ 1368884 w 1537"/>
              <a:gd name="T89" fmla="*/ 91469 h 1461"/>
              <a:gd name="T90" fmla="*/ 1425866 w 1537"/>
              <a:gd name="T91" fmla="*/ 79538 h 1461"/>
              <a:gd name="T92" fmla="*/ 1482848 w 1537"/>
              <a:gd name="T93" fmla="*/ 68933 h 1461"/>
              <a:gd name="T94" fmla="*/ 1539829 w 1537"/>
              <a:gd name="T95" fmla="*/ 57002 h 1461"/>
              <a:gd name="T96" fmla="*/ 1595486 w 1537"/>
              <a:gd name="T97" fmla="*/ 34466 h 1461"/>
              <a:gd name="T98" fmla="*/ 1652467 w 1537"/>
              <a:gd name="T99" fmla="*/ 34466 h 1461"/>
              <a:gd name="T100" fmla="*/ 1709449 w 1537"/>
              <a:gd name="T101" fmla="*/ 22536 h 1461"/>
              <a:gd name="T102" fmla="*/ 1765105 w 1537"/>
              <a:gd name="T103" fmla="*/ 11931 h 1461"/>
              <a:gd name="T104" fmla="*/ 1822087 w 1537"/>
              <a:gd name="T105" fmla="*/ 11931 h 1461"/>
              <a:gd name="T106" fmla="*/ 1879069 w 1537"/>
              <a:gd name="T107" fmla="*/ 0 h 1461"/>
              <a:gd name="T108" fmla="*/ 1946652 w 1537"/>
              <a:gd name="T109" fmla="*/ 0 h 1461"/>
              <a:gd name="T110" fmla="*/ 2003633 w 1537"/>
              <a:gd name="T111" fmla="*/ 0 h 14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37"/>
              <a:gd name="T169" fmla="*/ 0 h 1461"/>
              <a:gd name="T170" fmla="*/ 1537 w 1537"/>
              <a:gd name="T171" fmla="*/ 1461 h 14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37" h="1461">
                <a:moveTo>
                  <a:pt x="0" y="1461"/>
                </a:moveTo>
                <a:lnTo>
                  <a:pt x="0" y="1444"/>
                </a:lnTo>
                <a:lnTo>
                  <a:pt x="0" y="1418"/>
                </a:lnTo>
                <a:lnTo>
                  <a:pt x="0" y="1393"/>
                </a:lnTo>
                <a:lnTo>
                  <a:pt x="0" y="1376"/>
                </a:lnTo>
                <a:lnTo>
                  <a:pt x="0" y="1350"/>
                </a:lnTo>
                <a:lnTo>
                  <a:pt x="0" y="1333"/>
                </a:lnTo>
                <a:lnTo>
                  <a:pt x="8" y="1307"/>
                </a:lnTo>
                <a:lnTo>
                  <a:pt x="8" y="1282"/>
                </a:lnTo>
                <a:lnTo>
                  <a:pt x="8" y="1265"/>
                </a:lnTo>
                <a:lnTo>
                  <a:pt x="17" y="1239"/>
                </a:lnTo>
                <a:lnTo>
                  <a:pt x="17" y="1222"/>
                </a:lnTo>
                <a:lnTo>
                  <a:pt x="17" y="1196"/>
                </a:lnTo>
                <a:lnTo>
                  <a:pt x="26" y="1179"/>
                </a:lnTo>
                <a:lnTo>
                  <a:pt x="26" y="1154"/>
                </a:lnTo>
                <a:lnTo>
                  <a:pt x="34" y="1137"/>
                </a:lnTo>
                <a:lnTo>
                  <a:pt x="34" y="1119"/>
                </a:lnTo>
                <a:lnTo>
                  <a:pt x="43" y="1094"/>
                </a:lnTo>
                <a:lnTo>
                  <a:pt x="51" y="1077"/>
                </a:lnTo>
                <a:lnTo>
                  <a:pt x="51" y="1051"/>
                </a:lnTo>
                <a:lnTo>
                  <a:pt x="60" y="1034"/>
                </a:lnTo>
                <a:lnTo>
                  <a:pt x="68" y="1017"/>
                </a:lnTo>
                <a:lnTo>
                  <a:pt x="77" y="991"/>
                </a:lnTo>
                <a:lnTo>
                  <a:pt x="77" y="974"/>
                </a:lnTo>
                <a:lnTo>
                  <a:pt x="85" y="957"/>
                </a:lnTo>
                <a:lnTo>
                  <a:pt x="94" y="932"/>
                </a:lnTo>
                <a:lnTo>
                  <a:pt x="102" y="914"/>
                </a:lnTo>
                <a:lnTo>
                  <a:pt x="111" y="897"/>
                </a:lnTo>
                <a:lnTo>
                  <a:pt x="119" y="880"/>
                </a:lnTo>
                <a:lnTo>
                  <a:pt x="128" y="855"/>
                </a:lnTo>
                <a:lnTo>
                  <a:pt x="137" y="838"/>
                </a:lnTo>
                <a:lnTo>
                  <a:pt x="145" y="820"/>
                </a:lnTo>
                <a:lnTo>
                  <a:pt x="154" y="803"/>
                </a:lnTo>
                <a:lnTo>
                  <a:pt x="162" y="786"/>
                </a:lnTo>
                <a:lnTo>
                  <a:pt x="171" y="769"/>
                </a:lnTo>
                <a:lnTo>
                  <a:pt x="179" y="752"/>
                </a:lnTo>
                <a:lnTo>
                  <a:pt x="196" y="727"/>
                </a:lnTo>
                <a:lnTo>
                  <a:pt x="205" y="709"/>
                </a:lnTo>
                <a:lnTo>
                  <a:pt x="213" y="692"/>
                </a:lnTo>
                <a:lnTo>
                  <a:pt x="222" y="675"/>
                </a:lnTo>
                <a:lnTo>
                  <a:pt x="239" y="658"/>
                </a:lnTo>
                <a:lnTo>
                  <a:pt x="248" y="641"/>
                </a:lnTo>
                <a:lnTo>
                  <a:pt x="256" y="624"/>
                </a:lnTo>
                <a:lnTo>
                  <a:pt x="273" y="607"/>
                </a:lnTo>
                <a:lnTo>
                  <a:pt x="282" y="598"/>
                </a:lnTo>
                <a:lnTo>
                  <a:pt x="299" y="581"/>
                </a:lnTo>
                <a:lnTo>
                  <a:pt x="307" y="564"/>
                </a:lnTo>
                <a:lnTo>
                  <a:pt x="324" y="547"/>
                </a:lnTo>
                <a:lnTo>
                  <a:pt x="333" y="530"/>
                </a:lnTo>
                <a:lnTo>
                  <a:pt x="350" y="513"/>
                </a:lnTo>
                <a:lnTo>
                  <a:pt x="359" y="496"/>
                </a:lnTo>
                <a:lnTo>
                  <a:pt x="376" y="487"/>
                </a:lnTo>
                <a:lnTo>
                  <a:pt x="393" y="470"/>
                </a:lnTo>
                <a:lnTo>
                  <a:pt x="401" y="453"/>
                </a:lnTo>
                <a:lnTo>
                  <a:pt x="418" y="445"/>
                </a:lnTo>
                <a:lnTo>
                  <a:pt x="436" y="427"/>
                </a:lnTo>
                <a:lnTo>
                  <a:pt x="444" y="410"/>
                </a:lnTo>
                <a:lnTo>
                  <a:pt x="461" y="402"/>
                </a:lnTo>
                <a:lnTo>
                  <a:pt x="478" y="385"/>
                </a:lnTo>
                <a:lnTo>
                  <a:pt x="495" y="368"/>
                </a:lnTo>
                <a:lnTo>
                  <a:pt x="512" y="359"/>
                </a:lnTo>
                <a:lnTo>
                  <a:pt x="521" y="342"/>
                </a:lnTo>
                <a:lnTo>
                  <a:pt x="538" y="334"/>
                </a:lnTo>
                <a:lnTo>
                  <a:pt x="555" y="316"/>
                </a:lnTo>
                <a:lnTo>
                  <a:pt x="572" y="308"/>
                </a:lnTo>
                <a:lnTo>
                  <a:pt x="589" y="299"/>
                </a:lnTo>
                <a:lnTo>
                  <a:pt x="606" y="282"/>
                </a:lnTo>
                <a:lnTo>
                  <a:pt x="623" y="274"/>
                </a:lnTo>
                <a:lnTo>
                  <a:pt x="640" y="257"/>
                </a:lnTo>
                <a:lnTo>
                  <a:pt x="658" y="248"/>
                </a:lnTo>
                <a:lnTo>
                  <a:pt x="675" y="240"/>
                </a:lnTo>
                <a:lnTo>
                  <a:pt x="692" y="231"/>
                </a:lnTo>
                <a:lnTo>
                  <a:pt x="709" y="214"/>
                </a:lnTo>
                <a:lnTo>
                  <a:pt x="726" y="205"/>
                </a:lnTo>
                <a:lnTo>
                  <a:pt x="743" y="197"/>
                </a:lnTo>
                <a:lnTo>
                  <a:pt x="760" y="188"/>
                </a:lnTo>
                <a:lnTo>
                  <a:pt x="786" y="180"/>
                </a:lnTo>
                <a:lnTo>
                  <a:pt x="803" y="163"/>
                </a:lnTo>
                <a:lnTo>
                  <a:pt x="820" y="154"/>
                </a:lnTo>
                <a:lnTo>
                  <a:pt x="837" y="146"/>
                </a:lnTo>
                <a:lnTo>
                  <a:pt x="854" y="137"/>
                </a:lnTo>
                <a:lnTo>
                  <a:pt x="880" y="128"/>
                </a:lnTo>
                <a:lnTo>
                  <a:pt x="897" y="120"/>
                </a:lnTo>
                <a:lnTo>
                  <a:pt x="914" y="111"/>
                </a:lnTo>
                <a:lnTo>
                  <a:pt x="939" y="111"/>
                </a:lnTo>
                <a:lnTo>
                  <a:pt x="957" y="103"/>
                </a:lnTo>
                <a:lnTo>
                  <a:pt x="974" y="94"/>
                </a:lnTo>
                <a:lnTo>
                  <a:pt x="999" y="86"/>
                </a:lnTo>
                <a:lnTo>
                  <a:pt x="1016" y="77"/>
                </a:lnTo>
                <a:lnTo>
                  <a:pt x="1033" y="69"/>
                </a:lnTo>
                <a:lnTo>
                  <a:pt x="1059" y="69"/>
                </a:lnTo>
                <a:lnTo>
                  <a:pt x="1076" y="60"/>
                </a:lnTo>
                <a:lnTo>
                  <a:pt x="1093" y="52"/>
                </a:lnTo>
                <a:lnTo>
                  <a:pt x="1119" y="52"/>
                </a:lnTo>
                <a:lnTo>
                  <a:pt x="1136" y="43"/>
                </a:lnTo>
                <a:lnTo>
                  <a:pt x="1162" y="43"/>
                </a:lnTo>
                <a:lnTo>
                  <a:pt x="1179" y="35"/>
                </a:lnTo>
                <a:lnTo>
                  <a:pt x="1204" y="26"/>
                </a:lnTo>
                <a:lnTo>
                  <a:pt x="1221" y="26"/>
                </a:lnTo>
                <a:lnTo>
                  <a:pt x="1247" y="26"/>
                </a:lnTo>
                <a:lnTo>
                  <a:pt x="1264" y="17"/>
                </a:lnTo>
                <a:lnTo>
                  <a:pt x="1290" y="17"/>
                </a:lnTo>
                <a:lnTo>
                  <a:pt x="1307" y="9"/>
                </a:lnTo>
                <a:lnTo>
                  <a:pt x="1332" y="9"/>
                </a:lnTo>
                <a:lnTo>
                  <a:pt x="1358" y="9"/>
                </a:lnTo>
                <a:lnTo>
                  <a:pt x="1375" y="9"/>
                </a:lnTo>
                <a:lnTo>
                  <a:pt x="1401" y="0"/>
                </a:lnTo>
                <a:lnTo>
                  <a:pt x="1418" y="0"/>
                </a:lnTo>
                <a:lnTo>
                  <a:pt x="1443" y="0"/>
                </a:lnTo>
                <a:lnTo>
                  <a:pt x="1469" y="0"/>
                </a:lnTo>
                <a:lnTo>
                  <a:pt x="1486" y="0"/>
                </a:lnTo>
                <a:lnTo>
                  <a:pt x="1512" y="0"/>
                </a:lnTo>
                <a:lnTo>
                  <a:pt x="1537" y="0"/>
                </a:lnTo>
              </a:path>
            </a:pathLst>
          </a:custGeom>
          <a:noFill/>
          <a:ln w="26988">
            <a:solidFill>
              <a:srgbClr val="FFFFFF"/>
            </a:solidFill>
            <a:round/>
            <a:headEnd/>
            <a:tailEnd/>
          </a:ln>
        </p:spPr>
        <p:txBody>
          <a:bodyPr/>
          <a:lstStyle/>
          <a:p>
            <a:endParaRPr lang="en-US"/>
          </a:p>
        </p:txBody>
      </p:sp>
      <p:sp>
        <p:nvSpPr>
          <p:cNvPr id="52254" name="Freeform 34"/>
          <p:cNvSpPr>
            <a:spLocks noChangeAspect="1"/>
          </p:cNvSpPr>
          <p:nvPr/>
        </p:nvSpPr>
        <p:spPr bwMode="auto">
          <a:xfrm>
            <a:off x="4699000" y="1693863"/>
            <a:ext cx="1619250" cy="1619250"/>
          </a:xfrm>
          <a:custGeom>
            <a:avLst/>
            <a:gdLst>
              <a:gd name="T0" fmla="*/ 22526 w 1222"/>
              <a:gd name="T1" fmla="*/ 0 h 1222"/>
              <a:gd name="T2" fmla="*/ 79505 w 1222"/>
              <a:gd name="T3" fmla="*/ 0 h 1222"/>
              <a:gd name="T4" fmla="*/ 136483 w 1222"/>
              <a:gd name="T5" fmla="*/ 0 h 1222"/>
              <a:gd name="T6" fmla="*/ 204063 w 1222"/>
              <a:gd name="T7" fmla="*/ 11926 h 1222"/>
              <a:gd name="T8" fmla="*/ 261041 w 1222"/>
              <a:gd name="T9" fmla="*/ 22526 h 1222"/>
              <a:gd name="T10" fmla="*/ 316695 w 1222"/>
              <a:gd name="T11" fmla="*/ 22526 h 1222"/>
              <a:gd name="T12" fmla="*/ 373673 w 1222"/>
              <a:gd name="T13" fmla="*/ 34452 h 1222"/>
              <a:gd name="T14" fmla="*/ 418726 w 1222"/>
              <a:gd name="T15" fmla="*/ 56979 h 1222"/>
              <a:gd name="T16" fmla="*/ 475704 w 1222"/>
              <a:gd name="T17" fmla="*/ 68904 h 1222"/>
              <a:gd name="T18" fmla="*/ 532683 w 1222"/>
              <a:gd name="T19" fmla="*/ 91431 h 1222"/>
              <a:gd name="T20" fmla="*/ 588336 w 1222"/>
              <a:gd name="T21" fmla="*/ 102031 h 1222"/>
              <a:gd name="T22" fmla="*/ 634714 w 1222"/>
              <a:gd name="T23" fmla="*/ 124558 h 1222"/>
              <a:gd name="T24" fmla="*/ 690368 w 1222"/>
              <a:gd name="T25" fmla="*/ 147084 h 1222"/>
              <a:gd name="T26" fmla="*/ 735420 w 1222"/>
              <a:gd name="T27" fmla="*/ 169610 h 1222"/>
              <a:gd name="T28" fmla="*/ 781798 w 1222"/>
              <a:gd name="T29" fmla="*/ 204063 h 1222"/>
              <a:gd name="T30" fmla="*/ 837452 w 1222"/>
              <a:gd name="T31" fmla="*/ 226589 h 1222"/>
              <a:gd name="T32" fmla="*/ 883830 w 1222"/>
              <a:gd name="T33" fmla="*/ 261041 h 1222"/>
              <a:gd name="T34" fmla="*/ 928882 w 1222"/>
              <a:gd name="T35" fmla="*/ 283567 h 1222"/>
              <a:gd name="T36" fmla="*/ 973935 w 1222"/>
              <a:gd name="T37" fmla="*/ 318020 h 1222"/>
              <a:gd name="T38" fmla="*/ 1018988 w 1222"/>
              <a:gd name="T39" fmla="*/ 351147 h 1222"/>
              <a:gd name="T40" fmla="*/ 1053440 w 1222"/>
              <a:gd name="T41" fmla="*/ 385599 h 1222"/>
              <a:gd name="T42" fmla="*/ 1098493 w 1222"/>
              <a:gd name="T43" fmla="*/ 430652 h 1222"/>
              <a:gd name="T44" fmla="*/ 1131620 w 1222"/>
              <a:gd name="T45" fmla="*/ 465104 h 1222"/>
              <a:gd name="T46" fmla="*/ 1177998 w 1222"/>
              <a:gd name="T47" fmla="*/ 498231 h 1222"/>
              <a:gd name="T48" fmla="*/ 1211125 w 1222"/>
              <a:gd name="T49" fmla="*/ 543283 h 1222"/>
              <a:gd name="T50" fmla="*/ 1245577 w 1222"/>
              <a:gd name="T51" fmla="*/ 589661 h 1222"/>
              <a:gd name="T52" fmla="*/ 1278704 w 1222"/>
              <a:gd name="T53" fmla="*/ 622788 h 1222"/>
              <a:gd name="T54" fmla="*/ 1313156 w 1222"/>
              <a:gd name="T55" fmla="*/ 667841 h 1222"/>
              <a:gd name="T56" fmla="*/ 1347608 w 1222"/>
              <a:gd name="T57" fmla="*/ 714219 h 1222"/>
              <a:gd name="T58" fmla="*/ 1380735 w 1222"/>
              <a:gd name="T59" fmla="*/ 759272 h 1222"/>
              <a:gd name="T60" fmla="*/ 1403262 w 1222"/>
              <a:gd name="T61" fmla="*/ 814925 h 1222"/>
              <a:gd name="T62" fmla="*/ 1437714 w 1222"/>
              <a:gd name="T63" fmla="*/ 861303 h 1222"/>
              <a:gd name="T64" fmla="*/ 1460240 w 1222"/>
              <a:gd name="T65" fmla="*/ 906356 h 1222"/>
              <a:gd name="T66" fmla="*/ 1482767 w 1222"/>
              <a:gd name="T67" fmla="*/ 963334 h 1222"/>
              <a:gd name="T68" fmla="*/ 1505293 w 1222"/>
              <a:gd name="T69" fmla="*/ 1008387 h 1222"/>
              <a:gd name="T70" fmla="*/ 1527819 w 1222"/>
              <a:gd name="T71" fmla="*/ 1064041 h 1222"/>
              <a:gd name="T72" fmla="*/ 1539745 w 1222"/>
              <a:gd name="T73" fmla="*/ 1110418 h 1222"/>
              <a:gd name="T74" fmla="*/ 1562272 w 1222"/>
              <a:gd name="T75" fmla="*/ 1166072 h 1222"/>
              <a:gd name="T76" fmla="*/ 1574197 w 1222"/>
              <a:gd name="T77" fmla="*/ 1223050 h 1222"/>
              <a:gd name="T78" fmla="*/ 1584798 w 1222"/>
              <a:gd name="T79" fmla="*/ 1280029 h 1222"/>
              <a:gd name="T80" fmla="*/ 1596724 w 1222"/>
              <a:gd name="T81" fmla="*/ 1335682 h 1222"/>
              <a:gd name="T82" fmla="*/ 1607324 w 1222"/>
              <a:gd name="T83" fmla="*/ 1392661 h 1222"/>
              <a:gd name="T84" fmla="*/ 1619250 w 1222"/>
              <a:gd name="T85" fmla="*/ 1449640 h 1222"/>
              <a:gd name="T86" fmla="*/ 1619250 w 1222"/>
              <a:gd name="T87" fmla="*/ 1506618 h 1222"/>
              <a:gd name="T88" fmla="*/ 1619250 w 1222"/>
              <a:gd name="T89" fmla="*/ 1562272 h 1222"/>
              <a:gd name="T90" fmla="*/ 1619250 w 1222"/>
              <a:gd name="T91" fmla="*/ 1619250 h 1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2"/>
              <a:gd name="T139" fmla="*/ 0 h 1222"/>
              <a:gd name="T140" fmla="*/ 1222 w 1222"/>
              <a:gd name="T141" fmla="*/ 1222 h 1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2" h="1222">
                <a:moveTo>
                  <a:pt x="0" y="0"/>
                </a:moveTo>
                <a:lnTo>
                  <a:pt x="17" y="0"/>
                </a:lnTo>
                <a:lnTo>
                  <a:pt x="43" y="0"/>
                </a:lnTo>
                <a:lnTo>
                  <a:pt x="60" y="0"/>
                </a:lnTo>
                <a:lnTo>
                  <a:pt x="86" y="0"/>
                </a:lnTo>
                <a:lnTo>
                  <a:pt x="103" y="0"/>
                </a:lnTo>
                <a:lnTo>
                  <a:pt x="128" y="9"/>
                </a:lnTo>
                <a:lnTo>
                  <a:pt x="154" y="9"/>
                </a:lnTo>
                <a:lnTo>
                  <a:pt x="171" y="9"/>
                </a:lnTo>
                <a:lnTo>
                  <a:pt x="197" y="17"/>
                </a:lnTo>
                <a:lnTo>
                  <a:pt x="214" y="17"/>
                </a:lnTo>
                <a:lnTo>
                  <a:pt x="239" y="17"/>
                </a:lnTo>
                <a:lnTo>
                  <a:pt x="257" y="26"/>
                </a:lnTo>
                <a:lnTo>
                  <a:pt x="282" y="26"/>
                </a:lnTo>
                <a:lnTo>
                  <a:pt x="299" y="35"/>
                </a:lnTo>
                <a:lnTo>
                  <a:pt x="316" y="43"/>
                </a:lnTo>
                <a:lnTo>
                  <a:pt x="342" y="43"/>
                </a:lnTo>
                <a:lnTo>
                  <a:pt x="359" y="52"/>
                </a:lnTo>
                <a:lnTo>
                  <a:pt x="385" y="60"/>
                </a:lnTo>
                <a:lnTo>
                  <a:pt x="402" y="69"/>
                </a:lnTo>
                <a:lnTo>
                  <a:pt x="419" y="69"/>
                </a:lnTo>
                <a:lnTo>
                  <a:pt x="444" y="77"/>
                </a:lnTo>
                <a:lnTo>
                  <a:pt x="462" y="86"/>
                </a:lnTo>
                <a:lnTo>
                  <a:pt x="479" y="94"/>
                </a:lnTo>
                <a:lnTo>
                  <a:pt x="496" y="103"/>
                </a:lnTo>
                <a:lnTo>
                  <a:pt x="521" y="111"/>
                </a:lnTo>
                <a:lnTo>
                  <a:pt x="538" y="120"/>
                </a:lnTo>
                <a:lnTo>
                  <a:pt x="555" y="128"/>
                </a:lnTo>
                <a:lnTo>
                  <a:pt x="573" y="146"/>
                </a:lnTo>
                <a:lnTo>
                  <a:pt x="590" y="154"/>
                </a:lnTo>
                <a:lnTo>
                  <a:pt x="607" y="163"/>
                </a:lnTo>
                <a:lnTo>
                  <a:pt x="632" y="171"/>
                </a:lnTo>
                <a:lnTo>
                  <a:pt x="649" y="180"/>
                </a:lnTo>
                <a:lnTo>
                  <a:pt x="667" y="197"/>
                </a:lnTo>
                <a:lnTo>
                  <a:pt x="684" y="205"/>
                </a:lnTo>
                <a:lnTo>
                  <a:pt x="701" y="214"/>
                </a:lnTo>
                <a:lnTo>
                  <a:pt x="718" y="231"/>
                </a:lnTo>
                <a:lnTo>
                  <a:pt x="735" y="240"/>
                </a:lnTo>
                <a:lnTo>
                  <a:pt x="752" y="257"/>
                </a:lnTo>
                <a:lnTo>
                  <a:pt x="769" y="265"/>
                </a:lnTo>
                <a:lnTo>
                  <a:pt x="778" y="282"/>
                </a:lnTo>
                <a:lnTo>
                  <a:pt x="795" y="291"/>
                </a:lnTo>
                <a:lnTo>
                  <a:pt x="812" y="308"/>
                </a:lnTo>
                <a:lnTo>
                  <a:pt x="829" y="325"/>
                </a:lnTo>
                <a:lnTo>
                  <a:pt x="846" y="334"/>
                </a:lnTo>
                <a:lnTo>
                  <a:pt x="854" y="351"/>
                </a:lnTo>
                <a:lnTo>
                  <a:pt x="872" y="368"/>
                </a:lnTo>
                <a:lnTo>
                  <a:pt x="889" y="376"/>
                </a:lnTo>
                <a:lnTo>
                  <a:pt x="897" y="393"/>
                </a:lnTo>
                <a:lnTo>
                  <a:pt x="914" y="410"/>
                </a:lnTo>
                <a:lnTo>
                  <a:pt x="931" y="427"/>
                </a:lnTo>
                <a:lnTo>
                  <a:pt x="940" y="445"/>
                </a:lnTo>
                <a:lnTo>
                  <a:pt x="957" y="462"/>
                </a:lnTo>
                <a:lnTo>
                  <a:pt x="965" y="470"/>
                </a:lnTo>
                <a:lnTo>
                  <a:pt x="983" y="487"/>
                </a:lnTo>
                <a:lnTo>
                  <a:pt x="991" y="504"/>
                </a:lnTo>
                <a:lnTo>
                  <a:pt x="1008" y="521"/>
                </a:lnTo>
                <a:lnTo>
                  <a:pt x="1017" y="539"/>
                </a:lnTo>
                <a:lnTo>
                  <a:pt x="1025" y="556"/>
                </a:lnTo>
                <a:lnTo>
                  <a:pt x="1042" y="573"/>
                </a:lnTo>
                <a:lnTo>
                  <a:pt x="1051" y="590"/>
                </a:lnTo>
                <a:lnTo>
                  <a:pt x="1059" y="615"/>
                </a:lnTo>
                <a:lnTo>
                  <a:pt x="1068" y="633"/>
                </a:lnTo>
                <a:lnTo>
                  <a:pt x="1085" y="650"/>
                </a:lnTo>
                <a:lnTo>
                  <a:pt x="1094" y="667"/>
                </a:lnTo>
                <a:lnTo>
                  <a:pt x="1102" y="684"/>
                </a:lnTo>
                <a:lnTo>
                  <a:pt x="1111" y="701"/>
                </a:lnTo>
                <a:lnTo>
                  <a:pt x="1119" y="727"/>
                </a:lnTo>
                <a:lnTo>
                  <a:pt x="1128" y="744"/>
                </a:lnTo>
                <a:lnTo>
                  <a:pt x="1136" y="761"/>
                </a:lnTo>
                <a:lnTo>
                  <a:pt x="1145" y="778"/>
                </a:lnTo>
                <a:lnTo>
                  <a:pt x="1153" y="803"/>
                </a:lnTo>
                <a:lnTo>
                  <a:pt x="1153" y="820"/>
                </a:lnTo>
                <a:lnTo>
                  <a:pt x="1162" y="838"/>
                </a:lnTo>
                <a:lnTo>
                  <a:pt x="1170" y="863"/>
                </a:lnTo>
                <a:lnTo>
                  <a:pt x="1179" y="880"/>
                </a:lnTo>
                <a:lnTo>
                  <a:pt x="1179" y="906"/>
                </a:lnTo>
                <a:lnTo>
                  <a:pt x="1188" y="923"/>
                </a:lnTo>
                <a:lnTo>
                  <a:pt x="1196" y="940"/>
                </a:lnTo>
                <a:lnTo>
                  <a:pt x="1196" y="966"/>
                </a:lnTo>
                <a:lnTo>
                  <a:pt x="1205" y="983"/>
                </a:lnTo>
                <a:lnTo>
                  <a:pt x="1205" y="1008"/>
                </a:lnTo>
                <a:lnTo>
                  <a:pt x="1213" y="1026"/>
                </a:lnTo>
                <a:lnTo>
                  <a:pt x="1213" y="1051"/>
                </a:lnTo>
                <a:lnTo>
                  <a:pt x="1213" y="1068"/>
                </a:lnTo>
                <a:lnTo>
                  <a:pt x="1222" y="1094"/>
                </a:lnTo>
                <a:lnTo>
                  <a:pt x="1222" y="1119"/>
                </a:lnTo>
                <a:lnTo>
                  <a:pt x="1222" y="1137"/>
                </a:lnTo>
                <a:lnTo>
                  <a:pt x="1222" y="1162"/>
                </a:lnTo>
                <a:lnTo>
                  <a:pt x="1222" y="1179"/>
                </a:lnTo>
                <a:lnTo>
                  <a:pt x="1222" y="1205"/>
                </a:lnTo>
                <a:lnTo>
                  <a:pt x="1222" y="1222"/>
                </a:lnTo>
              </a:path>
            </a:pathLst>
          </a:custGeom>
          <a:noFill/>
          <a:ln w="26988">
            <a:solidFill>
              <a:srgbClr val="FFFFFF"/>
            </a:solidFill>
            <a:round/>
            <a:headEnd/>
            <a:tailEnd/>
          </a:ln>
        </p:spPr>
        <p:txBody>
          <a:bodyPr/>
          <a:lstStyle/>
          <a:p>
            <a:endParaRPr lang="en-US"/>
          </a:p>
        </p:txBody>
      </p:sp>
      <p:sp>
        <p:nvSpPr>
          <p:cNvPr id="52255" name="Freeform 35"/>
          <p:cNvSpPr>
            <a:spLocks noChangeAspect="1"/>
          </p:cNvSpPr>
          <p:nvPr/>
        </p:nvSpPr>
        <p:spPr bwMode="auto">
          <a:xfrm>
            <a:off x="5014913" y="3313113"/>
            <a:ext cx="1303337" cy="1301750"/>
          </a:xfrm>
          <a:custGeom>
            <a:avLst/>
            <a:gdLst>
              <a:gd name="T0" fmla="*/ 1303337 w 983"/>
              <a:gd name="T1" fmla="*/ 34466 h 982"/>
              <a:gd name="T2" fmla="*/ 1303337 w 983"/>
              <a:gd name="T3" fmla="*/ 90142 h 982"/>
              <a:gd name="T4" fmla="*/ 1303337 w 983"/>
              <a:gd name="T5" fmla="*/ 147143 h 982"/>
              <a:gd name="T6" fmla="*/ 1291404 w 983"/>
              <a:gd name="T7" fmla="*/ 204144 h 982"/>
              <a:gd name="T8" fmla="*/ 1280797 w 983"/>
              <a:gd name="T9" fmla="*/ 259820 h 982"/>
              <a:gd name="T10" fmla="*/ 1268864 w 983"/>
              <a:gd name="T11" fmla="*/ 316821 h 982"/>
              <a:gd name="T12" fmla="*/ 1258257 w 983"/>
              <a:gd name="T13" fmla="*/ 373822 h 982"/>
              <a:gd name="T14" fmla="*/ 1234391 w 983"/>
              <a:gd name="T15" fmla="*/ 430824 h 982"/>
              <a:gd name="T16" fmla="*/ 1223784 w 983"/>
              <a:gd name="T17" fmla="*/ 475894 h 982"/>
              <a:gd name="T18" fmla="*/ 1201245 w 983"/>
              <a:gd name="T19" fmla="*/ 532896 h 982"/>
              <a:gd name="T20" fmla="*/ 1178705 w 983"/>
              <a:gd name="T21" fmla="*/ 577966 h 982"/>
              <a:gd name="T22" fmla="*/ 1144232 w 983"/>
              <a:gd name="T23" fmla="*/ 633642 h 982"/>
              <a:gd name="T24" fmla="*/ 1121692 w 983"/>
              <a:gd name="T25" fmla="*/ 680039 h 982"/>
              <a:gd name="T26" fmla="*/ 1087219 w 983"/>
              <a:gd name="T27" fmla="*/ 725109 h 982"/>
              <a:gd name="T28" fmla="*/ 1054072 w 983"/>
              <a:gd name="T29" fmla="*/ 770180 h 982"/>
              <a:gd name="T30" fmla="*/ 1031532 w 983"/>
              <a:gd name="T31" fmla="*/ 815251 h 982"/>
              <a:gd name="T32" fmla="*/ 986452 w 983"/>
              <a:gd name="T33" fmla="*/ 860322 h 982"/>
              <a:gd name="T34" fmla="*/ 951980 w 983"/>
              <a:gd name="T35" fmla="*/ 894788 h 982"/>
              <a:gd name="T36" fmla="*/ 917507 w 983"/>
              <a:gd name="T37" fmla="*/ 939858 h 982"/>
              <a:gd name="T38" fmla="*/ 872427 w 983"/>
              <a:gd name="T39" fmla="*/ 974324 h 982"/>
              <a:gd name="T40" fmla="*/ 839280 w 983"/>
              <a:gd name="T41" fmla="*/ 1007464 h 982"/>
              <a:gd name="T42" fmla="*/ 792875 w 983"/>
              <a:gd name="T43" fmla="*/ 1041930 h 982"/>
              <a:gd name="T44" fmla="*/ 747795 w 983"/>
              <a:gd name="T45" fmla="*/ 1076396 h 982"/>
              <a:gd name="T46" fmla="*/ 702715 w 983"/>
              <a:gd name="T47" fmla="*/ 1109536 h 982"/>
              <a:gd name="T48" fmla="*/ 657635 w 983"/>
              <a:gd name="T49" fmla="*/ 1132072 h 982"/>
              <a:gd name="T50" fmla="*/ 600622 w 983"/>
              <a:gd name="T51" fmla="*/ 1166538 h 982"/>
              <a:gd name="T52" fmla="*/ 555542 w 983"/>
              <a:gd name="T53" fmla="*/ 1189073 h 982"/>
              <a:gd name="T54" fmla="*/ 510463 w 983"/>
              <a:gd name="T55" fmla="*/ 1211608 h 982"/>
              <a:gd name="T56" fmla="*/ 453450 w 983"/>
              <a:gd name="T57" fmla="*/ 1223539 h 982"/>
              <a:gd name="T58" fmla="*/ 396437 w 983"/>
              <a:gd name="T59" fmla="*/ 1246074 h 982"/>
              <a:gd name="T60" fmla="*/ 340750 w 983"/>
              <a:gd name="T61" fmla="*/ 1256679 h 982"/>
              <a:gd name="T62" fmla="*/ 295671 w 983"/>
              <a:gd name="T63" fmla="*/ 1279215 h 982"/>
              <a:gd name="T64" fmla="*/ 238658 w 983"/>
              <a:gd name="T65" fmla="*/ 1291145 h 982"/>
              <a:gd name="T66" fmla="*/ 181645 w 983"/>
              <a:gd name="T67" fmla="*/ 1291145 h 982"/>
              <a:gd name="T68" fmla="*/ 124632 w 983"/>
              <a:gd name="T69" fmla="*/ 1301750 h 982"/>
              <a:gd name="T70" fmla="*/ 57013 w 983"/>
              <a:gd name="T71" fmla="*/ 1301750 h 982"/>
              <a:gd name="T72" fmla="*/ 0 w 983"/>
              <a:gd name="T73" fmla="*/ 1301750 h 9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3"/>
              <a:gd name="T112" fmla="*/ 0 h 982"/>
              <a:gd name="T113" fmla="*/ 983 w 983"/>
              <a:gd name="T114" fmla="*/ 982 h 9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3" h="982">
                <a:moveTo>
                  <a:pt x="983" y="0"/>
                </a:moveTo>
                <a:lnTo>
                  <a:pt x="983" y="26"/>
                </a:lnTo>
                <a:lnTo>
                  <a:pt x="983" y="51"/>
                </a:lnTo>
                <a:lnTo>
                  <a:pt x="983" y="68"/>
                </a:lnTo>
                <a:lnTo>
                  <a:pt x="983" y="94"/>
                </a:lnTo>
                <a:lnTo>
                  <a:pt x="983" y="111"/>
                </a:lnTo>
                <a:lnTo>
                  <a:pt x="974" y="137"/>
                </a:lnTo>
                <a:lnTo>
                  <a:pt x="974" y="154"/>
                </a:lnTo>
                <a:lnTo>
                  <a:pt x="974" y="179"/>
                </a:lnTo>
                <a:lnTo>
                  <a:pt x="966" y="196"/>
                </a:lnTo>
                <a:lnTo>
                  <a:pt x="966" y="222"/>
                </a:lnTo>
                <a:lnTo>
                  <a:pt x="957" y="239"/>
                </a:lnTo>
                <a:lnTo>
                  <a:pt x="949" y="265"/>
                </a:lnTo>
                <a:lnTo>
                  <a:pt x="949" y="282"/>
                </a:lnTo>
                <a:lnTo>
                  <a:pt x="940" y="299"/>
                </a:lnTo>
                <a:lnTo>
                  <a:pt x="931" y="325"/>
                </a:lnTo>
                <a:lnTo>
                  <a:pt x="923" y="342"/>
                </a:lnTo>
                <a:lnTo>
                  <a:pt x="923" y="359"/>
                </a:lnTo>
                <a:lnTo>
                  <a:pt x="914" y="384"/>
                </a:lnTo>
                <a:lnTo>
                  <a:pt x="906" y="402"/>
                </a:lnTo>
                <a:lnTo>
                  <a:pt x="897" y="419"/>
                </a:lnTo>
                <a:lnTo>
                  <a:pt x="889" y="436"/>
                </a:lnTo>
                <a:lnTo>
                  <a:pt x="872" y="461"/>
                </a:lnTo>
                <a:lnTo>
                  <a:pt x="863" y="478"/>
                </a:lnTo>
                <a:lnTo>
                  <a:pt x="855" y="495"/>
                </a:lnTo>
                <a:lnTo>
                  <a:pt x="846" y="513"/>
                </a:lnTo>
                <a:lnTo>
                  <a:pt x="838" y="530"/>
                </a:lnTo>
                <a:lnTo>
                  <a:pt x="820" y="547"/>
                </a:lnTo>
                <a:lnTo>
                  <a:pt x="812" y="564"/>
                </a:lnTo>
                <a:lnTo>
                  <a:pt x="795" y="581"/>
                </a:lnTo>
                <a:lnTo>
                  <a:pt x="786" y="598"/>
                </a:lnTo>
                <a:lnTo>
                  <a:pt x="778" y="615"/>
                </a:lnTo>
                <a:lnTo>
                  <a:pt x="761" y="632"/>
                </a:lnTo>
                <a:lnTo>
                  <a:pt x="744" y="649"/>
                </a:lnTo>
                <a:lnTo>
                  <a:pt x="735" y="658"/>
                </a:lnTo>
                <a:lnTo>
                  <a:pt x="718" y="675"/>
                </a:lnTo>
                <a:lnTo>
                  <a:pt x="709" y="692"/>
                </a:lnTo>
                <a:lnTo>
                  <a:pt x="692" y="709"/>
                </a:lnTo>
                <a:lnTo>
                  <a:pt x="675" y="718"/>
                </a:lnTo>
                <a:lnTo>
                  <a:pt x="658" y="735"/>
                </a:lnTo>
                <a:lnTo>
                  <a:pt x="641" y="752"/>
                </a:lnTo>
                <a:lnTo>
                  <a:pt x="633" y="760"/>
                </a:lnTo>
                <a:lnTo>
                  <a:pt x="615" y="777"/>
                </a:lnTo>
                <a:lnTo>
                  <a:pt x="598" y="786"/>
                </a:lnTo>
                <a:lnTo>
                  <a:pt x="581" y="803"/>
                </a:lnTo>
                <a:lnTo>
                  <a:pt x="564" y="812"/>
                </a:lnTo>
                <a:lnTo>
                  <a:pt x="547" y="820"/>
                </a:lnTo>
                <a:lnTo>
                  <a:pt x="530" y="837"/>
                </a:lnTo>
                <a:lnTo>
                  <a:pt x="513" y="846"/>
                </a:lnTo>
                <a:lnTo>
                  <a:pt x="496" y="854"/>
                </a:lnTo>
                <a:lnTo>
                  <a:pt x="479" y="863"/>
                </a:lnTo>
                <a:lnTo>
                  <a:pt x="453" y="880"/>
                </a:lnTo>
                <a:lnTo>
                  <a:pt x="436" y="888"/>
                </a:lnTo>
                <a:lnTo>
                  <a:pt x="419" y="897"/>
                </a:lnTo>
                <a:lnTo>
                  <a:pt x="402" y="906"/>
                </a:lnTo>
                <a:lnTo>
                  <a:pt x="385" y="914"/>
                </a:lnTo>
                <a:lnTo>
                  <a:pt x="359" y="923"/>
                </a:lnTo>
                <a:lnTo>
                  <a:pt x="342" y="923"/>
                </a:lnTo>
                <a:lnTo>
                  <a:pt x="325" y="931"/>
                </a:lnTo>
                <a:lnTo>
                  <a:pt x="299" y="940"/>
                </a:lnTo>
                <a:lnTo>
                  <a:pt x="282" y="948"/>
                </a:lnTo>
                <a:lnTo>
                  <a:pt x="257" y="948"/>
                </a:lnTo>
                <a:lnTo>
                  <a:pt x="240" y="957"/>
                </a:lnTo>
                <a:lnTo>
                  <a:pt x="223" y="965"/>
                </a:lnTo>
                <a:lnTo>
                  <a:pt x="197" y="965"/>
                </a:lnTo>
                <a:lnTo>
                  <a:pt x="180" y="974"/>
                </a:lnTo>
                <a:lnTo>
                  <a:pt x="154" y="974"/>
                </a:lnTo>
                <a:lnTo>
                  <a:pt x="137" y="974"/>
                </a:lnTo>
                <a:lnTo>
                  <a:pt x="112" y="982"/>
                </a:lnTo>
                <a:lnTo>
                  <a:pt x="94" y="982"/>
                </a:lnTo>
                <a:lnTo>
                  <a:pt x="69" y="982"/>
                </a:lnTo>
                <a:lnTo>
                  <a:pt x="43" y="982"/>
                </a:lnTo>
                <a:lnTo>
                  <a:pt x="26" y="982"/>
                </a:lnTo>
                <a:lnTo>
                  <a:pt x="0" y="982"/>
                </a:lnTo>
              </a:path>
            </a:pathLst>
          </a:custGeom>
          <a:noFill/>
          <a:ln w="26988">
            <a:solidFill>
              <a:srgbClr val="FFFFFF"/>
            </a:solidFill>
            <a:round/>
            <a:headEnd/>
            <a:tailEnd/>
          </a:ln>
        </p:spPr>
        <p:txBody>
          <a:bodyPr/>
          <a:lstStyle/>
          <a:p>
            <a:endParaRPr lang="en-US"/>
          </a:p>
        </p:txBody>
      </p:sp>
      <p:sp>
        <p:nvSpPr>
          <p:cNvPr id="52256" name="Freeform 36"/>
          <p:cNvSpPr>
            <a:spLocks noChangeAspect="1"/>
          </p:cNvSpPr>
          <p:nvPr/>
        </p:nvSpPr>
        <p:spPr bwMode="auto">
          <a:xfrm>
            <a:off x="3975100" y="3732213"/>
            <a:ext cx="1039813" cy="882650"/>
          </a:xfrm>
          <a:custGeom>
            <a:avLst/>
            <a:gdLst>
              <a:gd name="T0" fmla="*/ 1039813 w 785"/>
              <a:gd name="T1" fmla="*/ 882650 h 666"/>
              <a:gd name="T2" fmla="*/ 1006698 w 785"/>
              <a:gd name="T3" fmla="*/ 882650 h 666"/>
              <a:gd name="T4" fmla="*/ 984180 w 785"/>
              <a:gd name="T5" fmla="*/ 882650 h 666"/>
              <a:gd name="T6" fmla="*/ 949740 w 785"/>
              <a:gd name="T7" fmla="*/ 882650 h 666"/>
              <a:gd name="T8" fmla="*/ 916625 w 785"/>
              <a:gd name="T9" fmla="*/ 882650 h 666"/>
              <a:gd name="T10" fmla="*/ 882185 w 785"/>
              <a:gd name="T11" fmla="*/ 872048 h 666"/>
              <a:gd name="T12" fmla="*/ 847746 w 785"/>
              <a:gd name="T13" fmla="*/ 872048 h 666"/>
              <a:gd name="T14" fmla="*/ 825227 w 785"/>
              <a:gd name="T15" fmla="*/ 860120 h 666"/>
              <a:gd name="T16" fmla="*/ 792112 w 785"/>
              <a:gd name="T17" fmla="*/ 860120 h 666"/>
              <a:gd name="T18" fmla="*/ 757673 w 785"/>
              <a:gd name="T19" fmla="*/ 849518 h 666"/>
              <a:gd name="T20" fmla="*/ 735155 w 785"/>
              <a:gd name="T21" fmla="*/ 837590 h 666"/>
              <a:gd name="T22" fmla="*/ 700715 w 785"/>
              <a:gd name="T23" fmla="*/ 837590 h 666"/>
              <a:gd name="T24" fmla="*/ 678197 w 785"/>
              <a:gd name="T25" fmla="*/ 826987 h 666"/>
              <a:gd name="T26" fmla="*/ 645081 w 785"/>
              <a:gd name="T27" fmla="*/ 815060 h 666"/>
              <a:gd name="T28" fmla="*/ 621239 w 785"/>
              <a:gd name="T29" fmla="*/ 804457 h 666"/>
              <a:gd name="T30" fmla="*/ 588124 w 785"/>
              <a:gd name="T31" fmla="*/ 792530 h 666"/>
              <a:gd name="T32" fmla="*/ 565605 w 785"/>
              <a:gd name="T33" fmla="*/ 781927 h 666"/>
              <a:gd name="T34" fmla="*/ 531166 w 785"/>
              <a:gd name="T35" fmla="*/ 758072 h 666"/>
              <a:gd name="T36" fmla="*/ 508647 w 785"/>
              <a:gd name="T37" fmla="*/ 747469 h 666"/>
              <a:gd name="T38" fmla="*/ 486129 w 785"/>
              <a:gd name="T39" fmla="*/ 735542 h 666"/>
              <a:gd name="T40" fmla="*/ 451689 w 785"/>
              <a:gd name="T41" fmla="*/ 713012 h 666"/>
              <a:gd name="T42" fmla="*/ 429171 w 785"/>
              <a:gd name="T43" fmla="*/ 702409 h 666"/>
              <a:gd name="T44" fmla="*/ 406653 w 785"/>
              <a:gd name="T45" fmla="*/ 690482 h 666"/>
              <a:gd name="T46" fmla="*/ 384135 w 785"/>
              <a:gd name="T47" fmla="*/ 667951 h 666"/>
              <a:gd name="T48" fmla="*/ 361617 w 785"/>
              <a:gd name="T49" fmla="*/ 657349 h 666"/>
              <a:gd name="T50" fmla="*/ 339098 w 785"/>
              <a:gd name="T51" fmla="*/ 633493 h 666"/>
              <a:gd name="T52" fmla="*/ 316580 w 785"/>
              <a:gd name="T53" fmla="*/ 610963 h 666"/>
              <a:gd name="T54" fmla="*/ 294062 w 785"/>
              <a:gd name="T55" fmla="*/ 600361 h 666"/>
              <a:gd name="T56" fmla="*/ 271544 w 785"/>
              <a:gd name="T57" fmla="*/ 577831 h 666"/>
              <a:gd name="T58" fmla="*/ 249025 w 785"/>
              <a:gd name="T59" fmla="*/ 555301 h 666"/>
              <a:gd name="T60" fmla="*/ 237104 w 785"/>
              <a:gd name="T61" fmla="*/ 532771 h 666"/>
              <a:gd name="T62" fmla="*/ 214586 w 785"/>
              <a:gd name="T63" fmla="*/ 520843 h 666"/>
              <a:gd name="T64" fmla="*/ 192067 w 785"/>
              <a:gd name="T65" fmla="*/ 498313 h 666"/>
              <a:gd name="T66" fmla="*/ 180146 w 785"/>
              <a:gd name="T67" fmla="*/ 475783 h 666"/>
              <a:gd name="T68" fmla="*/ 157628 w 785"/>
              <a:gd name="T69" fmla="*/ 453253 h 666"/>
              <a:gd name="T70" fmla="*/ 147031 w 785"/>
              <a:gd name="T71" fmla="*/ 430723 h 666"/>
              <a:gd name="T72" fmla="*/ 135109 w 785"/>
              <a:gd name="T73" fmla="*/ 408193 h 666"/>
              <a:gd name="T74" fmla="*/ 112591 w 785"/>
              <a:gd name="T75" fmla="*/ 385662 h 666"/>
              <a:gd name="T76" fmla="*/ 101994 w 785"/>
              <a:gd name="T77" fmla="*/ 361807 h 666"/>
              <a:gd name="T78" fmla="*/ 90073 w 785"/>
              <a:gd name="T79" fmla="*/ 339277 h 666"/>
              <a:gd name="T80" fmla="*/ 78152 w 785"/>
              <a:gd name="T81" fmla="*/ 316747 h 666"/>
              <a:gd name="T82" fmla="*/ 67555 w 785"/>
              <a:gd name="T83" fmla="*/ 294217 h 666"/>
              <a:gd name="T84" fmla="*/ 55633 w 785"/>
              <a:gd name="T85" fmla="*/ 271687 h 666"/>
              <a:gd name="T86" fmla="*/ 45036 w 785"/>
              <a:gd name="T87" fmla="*/ 249156 h 666"/>
              <a:gd name="T88" fmla="*/ 33115 w 785"/>
              <a:gd name="T89" fmla="*/ 214699 h 666"/>
              <a:gd name="T90" fmla="*/ 33115 w 785"/>
              <a:gd name="T91" fmla="*/ 192169 h 666"/>
              <a:gd name="T92" fmla="*/ 22518 w 785"/>
              <a:gd name="T93" fmla="*/ 169638 h 666"/>
              <a:gd name="T94" fmla="*/ 22518 w 785"/>
              <a:gd name="T95" fmla="*/ 147108 h 666"/>
              <a:gd name="T96" fmla="*/ 10597 w 785"/>
              <a:gd name="T97" fmla="*/ 124578 h 666"/>
              <a:gd name="T98" fmla="*/ 10597 w 785"/>
              <a:gd name="T99" fmla="*/ 102048 h 666"/>
              <a:gd name="T100" fmla="*/ 10597 w 785"/>
              <a:gd name="T101" fmla="*/ 79518 h 666"/>
              <a:gd name="T102" fmla="*/ 0 w 785"/>
              <a:gd name="T103" fmla="*/ 45060 h 666"/>
              <a:gd name="T104" fmla="*/ 0 w 785"/>
              <a:gd name="T105" fmla="*/ 22530 h 666"/>
              <a:gd name="T106" fmla="*/ 0 w 785"/>
              <a:gd name="T107" fmla="*/ 0 h 6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85"/>
              <a:gd name="T163" fmla="*/ 0 h 666"/>
              <a:gd name="T164" fmla="*/ 785 w 785"/>
              <a:gd name="T165" fmla="*/ 666 h 6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85" h="666">
                <a:moveTo>
                  <a:pt x="785" y="666"/>
                </a:moveTo>
                <a:lnTo>
                  <a:pt x="760" y="666"/>
                </a:lnTo>
                <a:lnTo>
                  <a:pt x="743" y="666"/>
                </a:lnTo>
                <a:lnTo>
                  <a:pt x="717" y="666"/>
                </a:lnTo>
                <a:lnTo>
                  <a:pt x="692" y="666"/>
                </a:lnTo>
                <a:lnTo>
                  <a:pt x="666" y="658"/>
                </a:lnTo>
                <a:lnTo>
                  <a:pt x="640" y="658"/>
                </a:lnTo>
                <a:lnTo>
                  <a:pt x="623" y="649"/>
                </a:lnTo>
                <a:lnTo>
                  <a:pt x="598" y="649"/>
                </a:lnTo>
                <a:lnTo>
                  <a:pt x="572" y="641"/>
                </a:lnTo>
                <a:lnTo>
                  <a:pt x="555" y="632"/>
                </a:lnTo>
                <a:lnTo>
                  <a:pt x="529" y="632"/>
                </a:lnTo>
                <a:lnTo>
                  <a:pt x="512" y="624"/>
                </a:lnTo>
                <a:lnTo>
                  <a:pt x="487" y="615"/>
                </a:lnTo>
                <a:lnTo>
                  <a:pt x="469" y="607"/>
                </a:lnTo>
                <a:lnTo>
                  <a:pt x="444" y="598"/>
                </a:lnTo>
                <a:lnTo>
                  <a:pt x="427" y="590"/>
                </a:lnTo>
                <a:lnTo>
                  <a:pt x="401" y="572"/>
                </a:lnTo>
                <a:lnTo>
                  <a:pt x="384" y="564"/>
                </a:lnTo>
                <a:lnTo>
                  <a:pt x="367" y="555"/>
                </a:lnTo>
                <a:lnTo>
                  <a:pt x="341" y="538"/>
                </a:lnTo>
                <a:lnTo>
                  <a:pt x="324" y="530"/>
                </a:lnTo>
                <a:lnTo>
                  <a:pt x="307" y="521"/>
                </a:lnTo>
                <a:lnTo>
                  <a:pt x="290" y="504"/>
                </a:lnTo>
                <a:lnTo>
                  <a:pt x="273" y="496"/>
                </a:lnTo>
                <a:lnTo>
                  <a:pt x="256" y="478"/>
                </a:lnTo>
                <a:lnTo>
                  <a:pt x="239" y="461"/>
                </a:lnTo>
                <a:lnTo>
                  <a:pt x="222" y="453"/>
                </a:lnTo>
                <a:lnTo>
                  <a:pt x="205" y="436"/>
                </a:lnTo>
                <a:lnTo>
                  <a:pt x="188" y="419"/>
                </a:lnTo>
                <a:lnTo>
                  <a:pt x="179" y="402"/>
                </a:lnTo>
                <a:lnTo>
                  <a:pt x="162" y="393"/>
                </a:lnTo>
                <a:lnTo>
                  <a:pt x="145" y="376"/>
                </a:lnTo>
                <a:lnTo>
                  <a:pt x="136" y="359"/>
                </a:lnTo>
                <a:lnTo>
                  <a:pt x="119" y="342"/>
                </a:lnTo>
                <a:lnTo>
                  <a:pt x="111" y="325"/>
                </a:lnTo>
                <a:lnTo>
                  <a:pt x="102" y="308"/>
                </a:lnTo>
                <a:lnTo>
                  <a:pt x="85" y="291"/>
                </a:lnTo>
                <a:lnTo>
                  <a:pt x="77" y="273"/>
                </a:lnTo>
                <a:lnTo>
                  <a:pt x="68" y="256"/>
                </a:lnTo>
                <a:lnTo>
                  <a:pt x="59" y="239"/>
                </a:lnTo>
                <a:lnTo>
                  <a:pt x="51" y="222"/>
                </a:lnTo>
                <a:lnTo>
                  <a:pt x="42" y="205"/>
                </a:lnTo>
                <a:lnTo>
                  <a:pt x="34" y="188"/>
                </a:lnTo>
                <a:lnTo>
                  <a:pt x="25" y="162"/>
                </a:lnTo>
                <a:lnTo>
                  <a:pt x="25" y="145"/>
                </a:lnTo>
                <a:lnTo>
                  <a:pt x="17" y="128"/>
                </a:lnTo>
                <a:lnTo>
                  <a:pt x="17" y="111"/>
                </a:lnTo>
                <a:lnTo>
                  <a:pt x="8" y="94"/>
                </a:lnTo>
                <a:lnTo>
                  <a:pt x="8" y="77"/>
                </a:lnTo>
                <a:lnTo>
                  <a:pt x="8" y="60"/>
                </a:lnTo>
                <a:lnTo>
                  <a:pt x="0" y="34"/>
                </a:lnTo>
                <a:lnTo>
                  <a:pt x="0" y="17"/>
                </a:lnTo>
                <a:lnTo>
                  <a:pt x="0" y="0"/>
                </a:lnTo>
              </a:path>
            </a:pathLst>
          </a:custGeom>
          <a:noFill/>
          <a:ln w="26988">
            <a:solidFill>
              <a:srgbClr val="FFFFFF"/>
            </a:solidFill>
            <a:round/>
            <a:headEnd/>
            <a:tailEnd/>
          </a:ln>
        </p:spPr>
        <p:txBody>
          <a:bodyPr/>
          <a:lstStyle/>
          <a:p>
            <a:endParaRPr lang="en-US"/>
          </a:p>
        </p:txBody>
      </p:sp>
      <p:sp>
        <p:nvSpPr>
          <p:cNvPr id="52257" name="Freeform 37"/>
          <p:cNvSpPr>
            <a:spLocks noChangeAspect="1"/>
          </p:cNvSpPr>
          <p:nvPr/>
        </p:nvSpPr>
        <p:spPr bwMode="auto">
          <a:xfrm>
            <a:off x="2571750" y="3540125"/>
            <a:ext cx="180975" cy="214313"/>
          </a:xfrm>
          <a:custGeom>
            <a:avLst/>
            <a:gdLst>
              <a:gd name="T0" fmla="*/ 90488 w 136"/>
              <a:gd name="T1" fmla="*/ 214313 h 162"/>
              <a:gd name="T2" fmla="*/ 0 w 136"/>
              <a:gd name="T3" fmla="*/ 0 h 162"/>
              <a:gd name="T4" fmla="*/ 90488 w 136"/>
              <a:gd name="T5" fmla="*/ 44979 h 162"/>
              <a:gd name="T6" fmla="*/ 180975 w 136"/>
              <a:gd name="T7" fmla="*/ 0 h 162"/>
              <a:gd name="T8" fmla="*/ 90488 w 136"/>
              <a:gd name="T9" fmla="*/ 214313 h 162"/>
              <a:gd name="T10" fmla="*/ 0 60000 65536"/>
              <a:gd name="T11" fmla="*/ 0 60000 65536"/>
              <a:gd name="T12" fmla="*/ 0 60000 65536"/>
              <a:gd name="T13" fmla="*/ 0 60000 65536"/>
              <a:gd name="T14" fmla="*/ 0 60000 65536"/>
              <a:gd name="T15" fmla="*/ 0 w 136"/>
              <a:gd name="T16" fmla="*/ 0 h 162"/>
              <a:gd name="T17" fmla="*/ 136 w 136"/>
              <a:gd name="T18" fmla="*/ 162 h 162"/>
            </a:gdLst>
            <a:ahLst/>
            <a:cxnLst>
              <a:cxn ang="T10">
                <a:pos x="T0" y="T1"/>
              </a:cxn>
              <a:cxn ang="T11">
                <a:pos x="T2" y="T3"/>
              </a:cxn>
              <a:cxn ang="T12">
                <a:pos x="T4" y="T5"/>
              </a:cxn>
              <a:cxn ang="T13">
                <a:pos x="T6" y="T7"/>
              </a:cxn>
              <a:cxn ang="T14">
                <a:pos x="T8" y="T9"/>
              </a:cxn>
            </a:cxnLst>
            <a:rect l="T15" t="T16" r="T17" b="T18"/>
            <a:pathLst>
              <a:path w="136" h="162">
                <a:moveTo>
                  <a:pt x="68" y="162"/>
                </a:moveTo>
                <a:lnTo>
                  <a:pt x="0" y="0"/>
                </a:lnTo>
                <a:lnTo>
                  <a:pt x="68" y="34"/>
                </a:lnTo>
                <a:lnTo>
                  <a:pt x="136" y="0"/>
                </a:lnTo>
                <a:lnTo>
                  <a:pt x="68" y="162"/>
                </a:lnTo>
                <a:close/>
              </a:path>
            </a:pathLst>
          </a:custGeom>
          <a:solidFill>
            <a:srgbClr val="FFFFFF"/>
          </a:solidFill>
          <a:ln w="9525">
            <a:noFill/>
            <a:round/>
            <a:headEnd/>
            <a:tailEnd/>
          </a:ln>
        </p:spPr>
        <p:txBody>
          <a:bodyPr/>
          <a:lstStyle/>
          <a:p>
            <a:endParaRPr lang="en-US"/>
          </a:p>
        </p:txBody>
      </p:sp>
      <p:sp>
        <p:nvSpPr>
          <p:cNvPr id="52258" name="Freeform 38"/>
          <p:cNvSpPr>
            <a:spLocks noChangeAspect="1"/>
          </p:cNvSpPr>
          <p:nvPr/>
        </p:nvSpPr>
        <p:spPr bwMode="auto">
          <a:xfrm>
            <a:off x="2571750" y="3540125"/>
            <a:ext cx="180975" cy="214313"/>
          </a:xfrm>
          <a:custGeom>
            <a:avLst/>
            <a:gdLst>
              <a:gd name="T0" fmla="*/ 90488 w 136"/>
              <a:gd name="T1" fmla="*/ 214313 h 162"/>
              <a:gd name="T2" fmla="*/ 0 w 136"/>
              <a:gd name="T3" fmla="*/ 0 h 162"/>
              <a:gd name="T4" fmla="*/ 90488 w 136"/>
              <a:gd name="T5" fmla="*/ 44979 h 162"/>
              <a:gd name="T6" fmla="*/ 180975 w 136"/>
              <a:gd name="T7" fmla="*/ 0 h 162"/>
              <a:gd name="T8" fmla="*/ 90488 w 136"/>
              <a:gd name="T9" fmla="*/ 214313 h 162"/>
              <a:gd name="T10" fmla="*/ 0 60000 65536"/>
              <a:gd name="T11" fmla="*/ 0 60000 65536"/>
              <a:gd name="T12" fmla="*/ 0 60000 65536"/>
              <a:gd name="T13" fmla="*/ 0 60000 65536"/>
              <a:gd name="T14" fmla="*/ 0 60000 65536"/>
              <a:gd name="T15" fmla="*/ 0 w 136"/>
              <a:gd name="T16" fmla="*/ 0 h 162"/>
              <a:gd name="T17" fmla="*/ 136 w 136"/>
              <a:gd name="T18" fmla="*/ 162 h 162"/>
            </a:gdLst>
            <a:ahLst/>
            <a:cxnLst>
              <a:cxn ang="T10">
                <a:pos x="T0" y="T1"/>
              </a:cxn>
              <a:cxn ang="T11">
                <a:pos x="T2" y="T3"/>
              </a:cxn>
              <a:cxn ang="T12">
                <a:pos x="T4" y="T5"/>
              </a:cxn>
              <a:cxn ang="T13">
                <a:pos x="T6" y="T7"/>
              </a:cxn>
              <a:cxn ang="T14">
                <a:pos x="T8" y="T9"/>
              </a:cxn>
            </a:cxnLst>
            <a:rect l="T15" t="T16" r="T17" b="T18"/>
            <a:pathLst>
              <a:path w="136" h="162">
                <a:moveTo>
                  <a:pt x="68" y="162"/>
                </a:moveTo>
                <a:lnTo>
                  <a:pt x="0" y="0"/>
                </a:lnTo>
                <a:lnTo>
                  <a:pt x="68" y="34"/>
                </a:lnTo>
                <a:lnTo>
                  <a:pt x="136" y="0"/>
                </a:lnTo>
                <a:lnTo>
                  <a:pt x="68" y="162"/>
                </a:lnTo>
              </a:path>
            </a:pathLst>
          </a:custGeom>
          <a:solidFill>
            <a:srgbClr val="CC99FF"/>
          </a:solidFill>
          <a:ln w="14351">
            <a:solidFill>
              <a:srgbClr val="000080"/>
            </a:solidFill>
            <a:round/>
            <a:headEnd/>
            <a:tailEnd/>
          </a:ln>
        </p:spPr>
        <p:txBody>
          <a:bodyPr/>
          <a:lstStyle/>
          <a:p>
            <a:endParaRPr lang="en-US"/>
          </a:p>
        </p:txBody>
      </p:sp>
      <p:sp>
        <p:nvSpPr>
          <p:cNvPr id="52259" name="Freeform 39"/>
          <p:cNvSpPr>
            <a:spLocks noChangeAspect="1"/>
          </p:cNvSpPr>
          <p:nvPr/>
        </p:nvSpPr>
        <p:spPr bwMode="auto">
          <a:xfrm>
            <a:off x="4652963" y="5135563"/>
            <a:ext cx="930275" cy="227012"/>
          </a:xfrm>
          <a:custGeom>
            <a:avLst/>
            <a:gdLst>
              <a:gd name="T0" fmla="*/ 930275 w 701"/>
              <a:gd name="T1" fmla="*/ 0 h 171"/>
              <a:gd name="T2" fmla="*/ 895771 w 701"/>
              <a:gd name="T3" fmla="*/ 23896 h 171"/>
              <a:gd name="T4" fmla="*/ 873211 w 701"/>
              <a:gd name="T5" fmla="*/ 34516 h 171"/>
              <a:gd name="T6" fmla="*/ 838707 w 701"/>
              <a:gd name="T7" fmla="*/ 46464 h 171"/>
              <a:gd name="T8" fmla="*/ 816147 w 701"/>
              <a:gd name="T9" fmla="*/ 57085 h 171"/>
              <a:gd name="T10" fmla="*/ 781643 w 701"/>
              <a:gd name="T11" fmla="*/ 69033 h 171"/>
              <a:gd name="T12" fmla="*/ 759083 w 701"/>
              <a:gd name="T13" fmla="*/ 79653 h 171"/>
              <a:gd name="T14" fmla="*/ 725907 w 701"/>
              <a:gd name="T15" fmla="*/ 91601 h 171"/>
              <a:gd name="T16" fmla="*/ 691403 w 701"/>
              <a:gd name="T17" fmla="*/ 102222 h 171"/>
              <a:gd name="T18" fmla="*/ 668842 w 701"/>
              <a:gd name="T19" fmla="*/ 114170 h 171"/>
              <a:gd name="T20" fmla="*/ 634339 w 701"/>
              <a:gd name="T21" fmla="*/ 124790 h 171"/>
              <a:gd name="T22" fmla="*/ 611779 w 701"/>
              <a:gd name="T23" fmla="*/ 136738 h 171"/>
              <a:gd name="T24" fmla="*/ 578602 w 701"/>
              <a:gd name="T25" fmla="*/ 147359 h 171"/>
              <a:gd name="T26" fmla="*/ 544098 w 701"/>
              <a:gd name="T27" fmla="*/ 147359 h 171"/>
              <a:gd name="T28" fmla="*/ 510921 w 701"/>
              <a:gd name="T29" fmla="*/ 159307 h 171"/>
              <a:gd name="T30" fmla="*/ 487034 w 701"/>
              <a:gd name="T31" fmla="*/ 171255 h 171"/>
              <a:gd name="T32" fmla="*/ 453857 w 701"/>
              <a:gd name="T33" fmla="*/ 181875 h 171"/>
              <a:gd name="T34" fmla="*/ 419354 w 701"/>
              <a:gd name="T35" fmla="*/ 181875 h 171"/>
              <a:gd name="T36" fmla="*/ 386177 w 701"/>
              <a:gd name="T37" fmla="*/ 193823 h 171"/>
              <a:gd name="T38" fmla="*/ 362290 w 701"/>
              <a:gd name="T39" fmla="*/ 193823 h 171"/>
              <a:gd name="T40" fmla="*/ 329113 w 701"/>
              <a:gd name="T41" fmla="*/ 204444 h 171"/>
              <a:gd name="T42" fmla="*/ 294609 w 701"/>
              <a:gd name="T43" fmla="*/ 204444 h 171"/>
              <a:gd name="T44" fmla="*/ 261432 w 701"/>
              <a:gd name="T45" fmla="*/ 216392 h 171"/>
              <a:gd name="T46" fmla="*/ 226929 w 701"/>
              <a:gd name="T47" fmla="*/ 216392 h 171"/>
              <a:gd name="T48" fmla="*/ 192425 w 701"/>
              <a:gd name="T49" fmla="*/ 216392 h 171"/>
              <a:gd name="T50" fmla="*/ 169865 w 701"/>
              <a:gd name="T51" fmla="*/ 216392 h 171"/>
              <a:gd name="T52" fmla="*/ 136688 w 701"/>
              <a:gd name="T53" fmla="*/ 227012 h 171"/>
              <a:gd name="T54" fmla="*/ 102184 w 701"/>
              <a:gd name="T55" fmla="*/ 227012 h 171"/>
              <a:gd name="T56" fmla="*/ 67680 w 701"/>
              <a:gd name="T57" fmla="*/ 227012 h 171"/>
              <a:gd name="T58" fmla="*/ 34504 w 701"/>
              <a:gd name="T59" fmla="*/ 227012 h 171"/>
              <a:gd name="T60" fmla="*/ 0 w 701"/>
              <a:gd name="T61" fmla="*/ 227012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1"/>
              <a:gd name="T94" fmla="*/ 0 h 171"/>
              <a:gd name="T95" fmla="*/ 701 w 701"/>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1" h="171">
                <a:moveTo>
                  <a:pt x="701" y="0"/>
                </a:moveTo>
                <a:lnTo>
                  <a:pt x="675" y="18"/>
                </a:lnTo>
                <a:lnTo>
                  <a:pt x="658" y="26"/>
                </a:lnTo>
                <a:lnTo>
                  <a:pt x="632" y="35"/>
                </a:lnTo>
                <a:lnTo>
                  <a:pt x="615" y="43"/>
                </a:lnTo>
                <a:lnTo>
                  <a:pt x="589" y="52"/>
                </a:lnTo>
                <a:lnTo>
                  <a:pt x="572" y="60"/>
                </a:lnTo>
                <a:lnTo>
                  <a:pt x="547" y="69"/>
                </a:lnTo>
                <a:lnTo>
                  <a:pt x="521" y="77"/>
                </a:lnTo>
                <a:lnTo>
                  <a:pt x="504" y="86"/>
                </a:lnTo>
                <a:lnTo>
                  <a:pt x="478" y="94"/>
                </a:lnTo>
                <a:lnTo>
                  <a:pt x="461" y="103"/>
                </a:lnTo>
                <a:lnTo>
                  <a:pt x="436" y="111"/>
                </a:lnTo>
                <a:lnTo>
                  <a:pt x="410" y="111"/>
                </a:lnTo>
                <a:lnTo>
                  <a:pt x="385" y="120"/>
                </a:lnTo>
                <a:lnTo>
                  <a:pt x="367" y="129"/>
                </a:lnTo>
                <a:lnTo>
                  <a:pt x="342" y="137"/>
                </a:lnTo>
                <a:lnTo>
                  <a:pt x="316" y="137"/>
                </a:lnTo>
                <a:lnTo>
                  <a:pt x="291" y="146"/>
                </a:lnTo>
                <a:lnTo>
                  <a:pt x="273" y="146"/>
                </a:lnTo>
                <a:lnTo>
                  <a:pt x="248" y="154"/>
                </a:lnTo>
                <a:lnTo>
                  <a:pt x="222" y="154"/>
                </a:lnTo>
                <a:lnTo>
                  <a:pt x="197" y="163"/>
                </a:lnTo>
                <a:lnTo>
                  <a:pt x="171" y="163"/>
                </a:lnTo>
                <a:lnTo>
                  <a:pt x="145" y="163"/>
                </a:lnTo>
                <a:lnTo>
                  <a:pt x="128" y="163"/>
                </a:lnTo>
                <a:lnTo>
                  <a:pt x="103" y="171"/>
                </a:lnTo>
                <a:lnTo>
                  <a:pt x="77" y="171"/>
                </a:lnTo>
                <a:lnTo>
                  <a:pt x="51" y="171"/>
                </a:lnTo>
                <a:lnTo>
                  <a:pt x="26" y="171"/>
                </a:lnTo>
                <a:lnTo>
                  <a:pt x="0" y="171"/>
                </a:lnTo>
              </a:path>
            </a:pathLst>
          </a:custGeom>
          <a:noFill/>
          <a:ln w="26988">
            <a:solidFill>
              <a:srgbClr val="FFFFFF"/>
            </a:solidFill>
            <a:round/>
            <a:headEnd/>
            <a:tailEnd/>
          </a:ln>
        </p:spPr>
        <p:txBody>
          <a:bodyPr/>
          <a:lstStyle/>
          <a:p>
            <a:endParaRPr lang="en-US"/>
          </a:p>
        </p:txBody>
      </p:sp>
      <p:sp>
        <p:nvSpPr>
          <p:cNvPr id="52260" name="Freeform 40"/>
          <p:cNvSpPr>
            <a:spLocks noChangeAspect="1"/>
          </p:cNvSpPr>
          <p:nvPr/>
        </p:nvSpPr>
        <p:spPr bwMode="auto">
          <a:xfrm>
            <a:off x="3024188" y="3732213"/>
            <a:ext cx="1628775" cy="1630362"/>
          </a:xfrm>
          <a:custGeom>
            <a:avLst/>
            <a:gdLst>
              <a:gd name="T0" fmla="*/ 1595670 w 1230"/>
              <a:gd name="T1" fmla="*/ 1630362 h 1230"/>
              <a:gd name="T2" fmla="*/ 1538729 w 1230"/>
              <a:gd name="T3" fmla="*/ 1630362 h 1230"/>
              <a:gd name="T4" fmla="*/ 1481788 w 1230"/>
              <a:gd name="T5" fmla="*/ 1619758 h 1230"/>
              <a:gd name="T6" fmla="*/ 1424847 w 1230"/>
              <a:gd name="T7" fmla="*/ 1619758 h 1230"/>
              <a:gd name="T8" fmla="*/ 1369230 w 1230"/>
              <a:gd name="T9" fmla="*/ 1607829 h 1230"/>
              <a:gd name="T10" fmla="*/ 1312289 w 1230"/>
              <a:gd name="T11" fmla="*/ 1597225 h 1230"/>
              <a:gd name="T12" fmla="*/ 1255348 w 1230"/>
              <a:gd name="T13" fmla="*/ 1585295 h 1230"/>
              <a:gd name="T14" fmla="*/ 1199732 w 1230"/>
              <a:gd name="T15" fmla="*/ 1574691 h 1230"/>
              <a:gd name="T16" fmla="*/ 1142791 w 1230"/>
              <a:gd name="T17" fmla="*/ 1562762 h 1230"/>
              <a:gd name="T18" fmla="*/ 1097768 w 1230"/>
              <a:gd name="T19" fmla="*/ 1540228 h 1230"/>
              <a:gd name="T20" fmla="*/ 1040827 w 1230"/>
              <a:gd name="T21" fmla="*/ 1517695 h 1230"/>
              <a:gd name="T22" fmla="*/ 983886 w 1230"/>
              <a:gd name="T23" fmla="*/ 1495161 h 1230"/>
              <a:gd name="T24" fmla="*/ 938863 w 1230"/>
              <a:gd name="T25" fmla="*/ 1472628 h 1230"/>
              <a:gd name="T26" fmla="*/ 893840 w 1230"/>
              <a:gd name="T27" fmla="*/ 1450094 h 1230"/>
              <a:gd name="T28" fmla="*/ 836899 w 1230"/>
              <a:gd name="T29" fmla="*/ 1427561 h 1230"/>
              <a:gd name="T30" fmla="*/ 791876 w 1230"/>
              <a:gd name="T31" fmla="*/ 1403702 h 1230"/>
              <a:gd name="T32" fmla="*/ 746853 w 1230"/>
              <a:gd name="T33" fmla="*/ 1370565 h 1230"/>
              <a:gd name="T34" fmla="*/ 701830 w 1230"/>
              <a:gd name="T35" fmla="*/ 1336101 h 1230"/>
              <a:gd name="T36" fmla="*/ 656807 w 1230"/>
              <a:gd name="T37" fmla="*/ 1302964 h 1230"/>
              <a:gd name="T38" fmla="*/ 610459 w 1230"/>
              <a:gd name="T39" fmla="*/ 1268501 h 1230"/>
              <a:gd name="T40" fmla="*/ 565436 w 1230"/>
              <a:gd name="T41" fmla="*/ 1234038 h 1230"/>
              <a:gd name="T42" fmla="*/ 532331 w 1230"/>
              <a:gd name="T43" fmla="*/ 1200901 h 1230"/>
              <a:gd name="T44" fmla="*/ 485984 w 1230"/>
              <a:gd name="T45" fmla="*/ 1166438 h 1230"/>
              <a:gd name="T46" fmla="*/ 452879 w 1230"/>
              <a:gd name="T47" fmla="*/ 1121371 h 1230"/>
              <a:gd name="T48" fmla="*/ 407856 w 1230"/>
              <a:gd name="T49" fmla="*/ 1086908 h 1230"/>
              <a:gd name="T50" fmla="*/ 373426 w 1230"/>
              <a:gd name="T51" fmla="*/ 1041841 h 1230"/>
              <a:gd name="T52" fmla="*/ 338997 w 1230"/>
              <a:gd name="T53" fmla="*/ 996774 h 1230"/>
              <a:gd name="T54" fmla="*/ 305892 w 1230"/>
              <a:gd name="T55" fmla="*/ 951707 h 1230"/>
              <a:gd name="T56" fmla="*/ 283380 w 1230"/>
              <a:gd name="T57" fmla="*/ 906640 h 1230"/>
              <a:gd name="T58" fmla="*/ 248951 w 1230"/>
              <a:gd name="T59" fmla="*/ 860248 h 1230"/>
              <a:gd name="T60" fmla="*/ 215846 w 1230"/>
              <a:gd name="T61" fmla="*/ 815181 h 1230"/>
              <a:gd name="T62" fmla="*/ 192010 w 1230"/>
              <a:gd name="T63" fmla="*/ 770114 h 1230"/>
              <a:gd name="T64" fmla="*/ 169499 w 1230"/>
              <a:gd name="T65" fmla="*/ 713118 h 1230"/>
              <a:gd name="T66" fmla="*/ 146987 w 1230"/>
              <a:gd name="T67" fmla="*/ 668051 h 1230"/>
              <a:gd name="T68" fmla="*/ 124475 w 1230"/>
              <a:gd name="T69" fmla="*/ 611054 h 1230"/>
              <a:gd name="T70" fmla="*/ 101964 w 1230"/>
              <a:gd name="T71" fmla="*/ 565987 h 1230"/>
              <a:gd name="T72" fmla="*/ 79452 w 1230"/>
              <a:gd name="T73" fmla="*/ 510317 h 1230"/>
              <a:gd name="T74" fmla="*/ 67535 w 1230"/>
              <a:gd name="T75" fmla="*/ 453320 h 1230"/>
              <a:gd name="T76" fmla="*/ 56941 w 1230"/>
              <a:gd name="T77" fmla="*/ 408253 h 1230"/>
              <a:gd name="T78" fmla="*/ 34429 w 1230"/>
              <a:gd name="T79" fmla="*/ 351257 h 1230"/>
              <a:gd name="T80" fmla="*/ 22512 w 1230"/>
              <a:gd name="T81" fmla="*/ 294260 h 1230"/>
              <a:gd name="T82" fmla="*/ 22512 w 1230"/>
              <a:gd name="T83" fmla="*/ 237264 h 1230"/>
              <a:gd name="T84" fmla="*/ 11918 w 1230"/>
              <a:gd name="T85" fmla="*/ 181593 h 1230"/>
              <a:gd name="T86" fmla="*/ 11918 w 1230"/>
              <a:gd name="T87" fmla="*/ 124597 h 1230"/>
              <a:gd name="T88" fmla="*/ 0 w 1230"/>
              <a:gd name="T89" fmla="*/ 56996 h 1230"/>
              <a:gd name="T90" fmla="*/ 0 w 1230"/>
              <a:gd name="T91" fmla="*/ 0 h 12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0"/>
              <a:gd name="T139" fmla="*/ 0 h 1230"/>
              <a:gd name="T140" fmla="*/ 1230 w 1230"/>
              <a:gd name="T141" fmla="*/ 1230 h 12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0" h="1230">
                <a:moveTo>
                  <a:pt x="1230" y="1230"/>
                </a:moveTo>
                <a:lnTo>
                  <a:pt x="1205" y="1230"/>
                </a:lnTo>
                <a:lnTo>
                  <a:pt x="1187" y="1230"/>
                </a:lnTo>
                <a:lnTo>
                  <a:pt x="1162" y="1230"/>
                </a:lnTo>
                <a:lnTo>
                  <a:pt x="1145" y="1230"/>
                </a:lnTo>
                <a:lnTo>
                  <a:pt x="1119" y="1222"/>
                </a:lnTo>
                <a:lnTo>
                  <a:pt x="1102" y="1222"/>
                </a:lnTo>
                <a:lnTo>
                  <a:pt x="1076" y="1222"/>
                </a:lnTo>
                <a:lnTo>
                  <a:pt x="1051" y="1222"/>
                </a:lnTo>
                <a:lnTo>
                  <a:pt x="1034" y="1213"/>
                </a:lnTo>
                <a:lnTo>
                  <a:pt x="1008" y="1213"/>
                </a:lnTo>
                <a:lnTo>
                  <a:pt x="991" y="1205"/>
                </a:lnTo>
                <a:lnTo>
                  <a:pt x="965" y="1205"/>
                </a:lnTo>
                <a:lnTo>
                  <a:pt x="948" y="1196"/>
                </a:lnTo>
                <a:lnTo>
                  <a:pt x="931" y="1196"/>
                </a:lnTo>
                <a:lnTo>
                  <a:pt x="906" y="1188"/>
                </a:lnTo>
                <a:lnTo>
                  <a:pt x="889" y="1179"/>
                </a:lnTo>
                <a:lnTo>
                  <a:pt x="863" y="1179"/>
                </a:lnTo>
                <a:lnTo>
                  <a:pt x="846" y="1170"/>
                </a:lnTo>
                <a:lnTo>
                  <a:pt x="829" y="1162"/>
                </a:lnTo>
                <a:lnTo>
                  <a:pt x="803" y="1153"/>
                </a:lnTo>
                <a:lnTo>
                  <a:pt x="786" y="1145"/>
                </a:lnTo>
                <a:lnTo>
                  <a:pt x="769" y="1136"/>
                </a:lnTo>
                <a:lnTo>
                  <a:pt x="743" y="1128"/>
                </a:lnTo>
                <a:lnTo>
                  <a:pt x="726" y="1119"/>
                </a:lnTo>
                <a:lnTo>
                  <a:pt x="709" y="1111"/>
                </a:lnTo>
                <a:lnTo>
                  <a:pt x="692" y="1102"/>
                </a:lnTo>
                <a:lnTo>
                  <a:pt x="675" y="1094"/>
                </a:lnTo>
                <a:lnTo>
                  <a:pt x="649" y="1085"/>
                </a:lnTo>
                <a:lnTo>
                  <a:pt x="632" y="1077"/>
                </a:lnTo>
                <a:lnTo>
                  <a:pt x="615" y="1068"/>
                </a:lnTo>
                <a:lnTo>
                  <a:pt x="598" y="1059"/>
                </a:lnTo>
                <a:lnTo>
                  <a:pt x="581" y="1042"/>
                </a:lnTo>
                <a:lnTo>
                  <a:pt x="564" y="1034"/>
                </a:lnTo>
                <a:lnTo>
                  <a:pt x="547" y="1025"/>
                </a:lnTo>
                <a:lnTo>
                  <a:pt x="530" y="1008"/>
                </a:lnTo>
                <a:lnTo>
                  <a:pt x="513" y="1000"/>
                </a:lnTo>
                <a:lnTo>
                  <a:pt x="496" y="983"/>
                </a:lnTo>
                <a:lnTo>
                  <a:pt x="479" y="974"/>
                </a:lnTo>
                <a:lnTo>
                  <a:pt x="461" y="957"/>
                </a:lnTo>
                <a:lnTo>
                  <a:pt x="444" y="948"/>
                </a:lnTo>
                <a:lnTo>
                  <a:pt x="427" y="931"/>
                </a:lnTo>
                <a:lnTo>
                  <a:pt x="410" y="923"/>
                </a:lnTo>
                <a:lnTo>
                  <a:pt x="402" y="906"/>
                </a:lnTo>
                <a:lnTo>
                  <a:pt x="385" y="889"/>
                </a:lnTo>
                <a:lnTo>
                  <a:pt x="367" y="880"/>
                </a:lnTo>
                <a:lnTo>
                  <a:pt x="350" y="863"/>
                </a:lnTo>
                <a:lnTo>
                  <a:pt x="342" y="846"/>
                </a:lnTo>
                <a:lnTo>
                  <a:pt x="325" y="837"/>
                </a:lnTo>
                <a:lnTo>
                  <a:pt x="308" y="820"/>
                </a:lnTo>
                <a:lnTo>
                  <a:pt x="299" y="803"/>
                </a:lnTo>
                <a:lnTo>
                  <a:pt x="282" y="786"/>
                </a:lnTo>
                <a:lnTo>
                  <a:pt x="274" y="769"/>
                </a:lnTo>
                <a:lnTo>
                  <a:pt x="256" y="752"/>
                </a:lnTo>
                <a:lnTo>
                  <a:pt x="248" y="735"/>
                </a:lnTo>
                <a:lnTo>
                  <a:pt x="231" y="718"/>
                </a:lnTo>
                <a:lnTo>
                  <a:pt x="222" y="701"/>
                </a:lnTo>
                <a:lnTo>
                  <a:pt x="214" y="684"/>
                </a:lnTo>
                <a:lnTo>
                  <a:pt x="197" y="666"/>
                </a:lnTo>
                <a:lnTo>
                  <a:pt x="188" y="649"/>
                </a:lnTo>
                <a:lnTo>
                  <a:pt x="180" y="632"/>
                </a:lnTo>
                <a:lnTo>
                  <a:pt x="163" y="615"/>
                </a:lnTo>
                <a:lnTo>
                  <a:pt x="154" y="598"/>
                </a:lnTo>
                <a:lnTo>
                  <a:pt x="145" y="581"/>
                </a:lnTo>
                <a:lnTo>
                  <a:pt x="137" y="564"/>
                </a:lnTo>
                <a:lnTo>
                  <a:pt x="128" y="538"/>
                </a:lnTo>
                <a:lnTo>
                  <a:pt x="120" y="521"/>
                </a:lnTo>
                <a:lnTo>
                  <a:pt x="111" y="504"/>
                </a:lnTo>
                <a:lnTo>
                  <a:pt x="103" y="487"/>
                </a:lnTo>
                <a:lnTo>
                  <a:pt x="94" y="461"/>
                </a:lnTo>
                <a:lnTo>
                  <a:pt x="86" y="444"/>
                </a:lnTo>
                <a:lnTo>
                  <a:pt x="77" y="427"/>
                </a:lnTo>
                <a:lnTo>
                  <a:pt x="69" y="410"/>
                </a:lnTo>
                <a:lnTo>
                  <a:pt x="60" y="385"/>
                </a:lnTo>
                <a:lnTo>
                  <a:pt x="60" y="367"/>
                </a:lnTo>
                <a:lnTo>
                  <a:pt x="51" y="342"/>
                </a:lnTo>
                <a:lnTo>
                  <a:pt x="43" y="325"/>
                </a:lnTo>
                <a:lnTo>
                  <a:pt x="43" y="308"/>
                </a:lnTo>
                <a:lnTo>
                  <a:pt x="34" y="282"/>
                </a:lnTo>
                <a:lnTo>
                  <a:pt x="26" y="265"/>
                </a:lnTo>
                <a:lnTo>
                  <a:pt x="26" y="239"/>
                </a:lnTo>
                <a:lnTo>
                  <a:pt x="17" y="222"/>
                </a:lnTo>
                <a:lnTo>
                  <a:pt x="17" y="197"/>
                </a:lnTo>
                <a:lnTo>
                  <a:pt x="17" y="179"/>
                </a:lnTo>
                <a:lnTo>
                  <a:pt x="9" y="154"/>
                </a:lnTo>
                <a:lnTo>
                  <a:pt x="9" y="137"/>
                </a:lnTo>
                <a:lnTo>
                  <a:pt x="9" y="111"/>
                </a:lnTo>
                <a:lnTo>
                  <a:pt x="9" y="94"/>
                </a:lnTo>
                <a:lnTo>
                  <a:pt x="0" y="68"/>
                </a:lnTo>
                <a:lnTo>
                  <a:pt x="0" y="43"/>
                </a:lnTo>
                <a:lnTo>
                  <a:pt x="0" y="26"/>
                </a:lnTo>
                <a:lnTo>
                  <a:pt x="0" y="0"/>
                </a:lnTo>
              </a:path>
            </a:pathLst>
          </a:custGeom>
          <a:noFill/>
          <a:ln w="26988">
            <a:solidFill>
              <a:srgbClr val="FFFFFF"/>
            </a:solidFill>
            <a:round/>
            <a:headEnd/>
            <a:tailEnd/>
          </a:ln>
        </p:spPr>
        <p:txBody>
          <a:bodyPr/>
          <a:lstStyle/>
          <a:p>
            <a:endParaRPr lang="en-US"/>
          </a:p>
        </p:txBody>
      </p:sp>
      <p:sp>
        <p:nvSpPr>
          <p:cNvPr id="52261" name="Freeform 41"/>
          <p:cNvSpPr>
            <a:spLocks noChangeAspect="1"/>
          </p:cNvSpPr>
          <p:nvPr/>
        </p:nvSpPr>
        <p:spPr bwMode="auto">
          <a:xfrm>
            <a:off x="5491163" y="5057775"/>
            <a:ext cx="249237" cy="179388"/>
          </a:xfrm>
          <a:custGeom>
            <a:avLst/>
            <a:gdLst>
              <a:gd name="T0" fmla="*/ 249237 w 188"/>
              <a:gd name="T1" fmla="*/ 0 h 136"/>
              <a:gd name="T2" fmla="*/ 91475 w 188"/>
              <a:gd name="T3" fmla="*/ 179388 h 136"/>
              <a:gd name="T4" fmla="*/ 91475 w 188"/>
              <a:gd name="T5" fmla="*/ 77823 h 136"/>
              <a:gd name="T6" fmla="*/ 0 w 188"/>
              <a:gd name="T7" fmla="*/ 22424 h 136"/>
              <a:gd name="T8" fmla="*/ 249237 w 188"/>
              <a:gd name="T9" fmla="*/ 0 h 136"/>
              <a:gd name="T10" fmla="*/ 0 60000 65536"/>
              <a:gd name="T11" fmla="*/ 0 60000 65536"/>
              <a:gd name="T12" fmla="*/ 0 60000 65536"/>
              <a:gd name="T13" fmla="*/ 0 60000 65536"/>
              <a:gd name="T14" fmla="*/ 0 60000 65536"/>
              <a:gd name="T15" fmla="*/ 0 w 188"/>
              <a:gd name="T16" fmla="*/ 0 h 136"/>
              <a:gd name="T17" fmla="*/ 188 w 188"/>
              <a:gd name="T18" fmla="*/ 136 h 136"/>
            </a:gdLst>
            <a:ahLst/>
            <a:cxnLst>
              <a:cxn ang="T10">
                <a:pos x="T0" y="T1"/>
              </a:cxn>
              <a:cxn ang="T11">
                <a:pos x="T2" y="T3"/>
              </a:cxn>
              <a:cxn ang="T12">
                <a:pos x="T4" y="T5"/>
              </a:cxn>
              <a:cxn ang="T13">
                <a:pos x="T6" y="T7"/>
              </a:cxn>
              <a:cxn ang="T14">
                <a:pos x="T8" y="T9"/>
              </a:cxn>
            </a:cxnLst>
            <a:rect l="T15" t="T16" r="T17" b="T18"/>
            <a:pathLst>
              <a:path w="188" h="136">
                <a:moveTo>
                  <a:pt x="188" y="0"/>
                </a:moveTo>
                <a:lnTo>
                  <a:pt x="69" y="136"/>
                </a:lnTo>
                <a:lnTo>
                  <a:pt x="69" y="59"/>
                </a:lnTo>
                <a:lnTo>
                  <a:pt x="0" y="17"/>
                </a:lnTo>
                <a:lnTo>
                  <a:pt x="188" y="0"/>
                </a:lnTo>
                <a:close/>
              </a:path>
            </a:pathLst>
          </a:custGeom>
          <a:solidFill>
            <a:srgbClr val="FFFFFF"/>
          </a:solidFill>
          <a:ln w="9525">
            <a:noFill/>
            <a:round/>
            <a:headEnd/>
            <a:tailEnd/>
          </a:ln>
        </p:spPr>
        <p:txBody>
          <a:bodyPr/>
          <a:lstStyle/>
          <a:p>
            <a:endParaRPr lang="en-US"/>
          </a:p>
        </p:txBody>
      </p:sp>
      <p:sp>
        <p:nvSpPr>
          <p:cNvPr id="52262" name="Freeform 42"/>
          <p:cNvSpPr>
            <a:spLocks noChangeAspect="1"/>
          </p:cNvSpPr>
          <p:nvPr/>
        </p:nvSpPr>
        <p:spPr bwMode="auto">
          <a:xfrm>
            <a:off x="5491163" y="5057775"/>
            <a:ext cx="249237" cy="179388"/>
          </a:xfrm>
          <a:custGeom>
            <a:avLst/>
            <a:gdLst>
              <a:gd name="T0" fmla="*/ 249237 w 188"/>
              <a:gd name="T1" fmla="*/ 0 h 136"/>
              <a:gd name="T2" fmla="*/ 91475 w 188"/>
              <a:gd name="T3" fmla="*/ 179388 h 136"/>
              <a:gd name="T4" fmla="*/ 91475 w 188"/>
              <a:gd name="T5" fmla="*/ 77823 h 136"/>
              <a:gd name="T6" fmla="*/ 0 w 188"/>
              <a:gd name="T7" fmla="*/ 22424 h 136"/>
              <a:gd name="T8" fmla="*/ 249237 w 188"/>
              <a:gd name="T9" fmla="*/ 0 h 136"/>
              <a:gd name="T10" fmla="*/ 0 60000 65536"/>
              <a:gd name="T11" fmla="*/ 0 60000 65536"/>
              <a:gd name="T12" fmla="*/ 0 60000 65536"/>
              <a:gd name="T13" fmla="*/ 0 60000 65536"/>
              <a:gd name="T14" fmla="*/ 0 60000 65536"/>
              <a:gd name="T15" fmla="*/ 0 w 188"/>
              <a:gd name="T16" fmla="*/ 0 h 136"/>
              <a:gd name="T17" fmla="*/ 188 w 188"/>
              <a:gd name="T18" fmla="*/ 136 h 136"/>
            </a:gdLst>
            <a:ahLst/>
            <a:cxnLst>
              <a:cxn ang="T10">
                <a:pos x="T0" y="T1"/>
              </a:cxn>
              <a:cxn ang="T11">
                <a:pos x="T2" y="T3"/>
              </a:cxn>
              <a:cxn ang="T12">
                <a:pos x="T4" y="T5"/>
              </a:cxn>
              <a:cxn ang="T13">
                <a:pos x="T6" y="T7"/>
              </a:cxn>
              <a:cxn ang="T14">
                <a:pos x="T8" y="T9"/>
              </a:cxn>
            </a:cxnLst>
            <a:rect l="T15" t="T16" r="T17" b="T18"/>
            <a:pathLst>
              <a:path w="188" h="136">
                <a:moveTo>
                  <a:pt x="188" y="0"/>
                </a:moveTo>
                <a:lnTo>
                  <a:pt x="69" y="136"/>
                </a:lnTo>
                <a:lnTo>
                  <a:pt x="69" y="59"/>
                </a:lnTo>
                <a:lnTo>
                  <a:pt x="0" y="17"/>
                </a:lnTo>
                <a:lnTo>
                  <a:pt x="188" y="0"/>
                </a:lnTo>
              </a:path>
            </a:pathLst>
          </a:custGeom>
          <a:solidFill>
            <a:srgbClr val="CC99FF"/>
          </a:solidFill>
          <a:ln w="14288">
            <a:solidFill>
              <a:srgbClr val="000080"/>
            </a:solidFill>
            <a:round/>
            <a:headEnd/>
            <a:tailEnd/>
          </a:ln>
        </p:spPr>
        <p:txBody>
          <a:bodyPr/>
          <a:lstStyle/>
          <a:p>
            <a:endParaRPr lang="en-US"/>
          </a:p>
        </p:txBody>
      </p:sp>
      <p:sp>
        <p:nvSpPr>
          <p:cNvPr id="52263" name="Rectangle 43"/>
          <p:cNvSpPr>
            <a:spLocks noChangeArrowheads="1"/>
          </p:cNvSpPr>
          <p:nvPr/>
        </p:nvSpPr>
        <p:spPr bwMode="auto">
          <a:xfrm>
            <a:off x="457200" y="4876800"/>
            <a:ext cx="2000250" cy="365125"/>
          </a:xfrm>
          <a:prstGeom prst="rect">
            <a:avLst/>
          </a:prstGeom>
          <a:noFill/>
          <a:ln w="9525">
            <a:noFill/>
            <a:miter lim="800000"/>
            <a:headEnd/>
            <a:tailEnd/>
          </a:ln>
        </p:spPr>
        <p:txBody>
          <a:bodyPr wrap="none" lIns="0" tIns="0" rIns="0" bIns="0">
            <a:spAutoFit/>
          </a:bodyPr>
          <a:lstStyle/>
          <a:p>
            <a:pPr algn="l"/>
            <a:r>
              <a:rPr lang="en-US" sz="2400"/>
              <a:t>Research and</a:t>
            </a:r>
            <a:endParaRPr lang="en-US" sz="1200" b="0">
              <a:latin typeface="Times New Roman" pitchFamily="18" charset="0"/>
            </a:endParaRPr>
          </a:p>
        </p:txBody>
      </p:sp>
      <p:sp>
        <p:nvSpPr>
          <p:cNvPr id="52264" name="Rectangle 44"/>
          <p:cNvSpPr>
            <a:spLocks noChangeArrowheads="1"/>
          </p:cNvSpPr>
          <p:nvPr/>
        </p:nvSpPr>
        <p:spPr bwMode="auto">
          <a:xfrm>
            <a:off x="457200" y="5229225"/>
            <a:ext cx="1914525" cy="365125"/>
          </a:xfrm>
          <a:prstGeom prst="rect">
            <a:avLst/>
          </a:prstGeom>
          <a:noFill/>
          <a:ln w="9525">
            <a:noFill/>
            <a:miter lim="800000"/>
            <a:headEnd/>
            <a:tailEnd/>
          </a:ln>
        </p:spPr>
        <p:txBody>
          <a:bodyPr wrap="none" lIns="0" tIns="0" rIns="0" bIns="0">
            <a:spAutoFit/>
          </a:bodyPr>
          <a:lstStyle/>
          <a:p>
            <a:pPr algn="l"/>
            <a:r>
              <a:rPr lang="en-US" sz="2400"/>
              <a:t>Development</a:t>
            </a:r>
            <a:endParaRPr lang="en-US" sz="1200" b="0"/>
          </a:p>
        </p:txBody>
      </p:sp>
      <p:sp>
        <p:nvSpPr>
          <p:cNvPr id="52265" name="Rectangle 45"/>
          <p:cNvSpPr>
            <a:spLocks noChangeArrowheads="1"/>
          </p:cNvSpPr>
          <p:nvPr/>
        </p:nvSpPr>
        <p:spPr bwMode="auto">
          <a:xfrm>
            <a:off x="457200" y="1219200"/>
            <a:ext cx="2709863" cy="365125"/>
          </a:xfrm>
          <a:prstGeom prst="rect">
            <a:avLst/>
          </a:prstGeom>
          <a:noFill/>
          <a:ln w="9525">
            <a:noFill/>
            <a:miter lim="800000"/>
            <a:headEnd/>
            <a:tailEnd/>
          </a:ln>
        </p:spPr>
        <p:txBody>
          <a:bodyPr wrap="none" lIns="0" tIns="0" rIns="0" bIns="0">
            <a:spAutoFit/>
          </a:bodyPr>
          <a:lstStyle/>
          <a:p>
            <a:pPr algn="l"/>
            <a:r>
              <a:rPr lang="en-US" sz="2400"/>
              <a:t>Commercialization</a:t>
            </a:r>
            <a:endParaRPr lang="en-US" sz="1200" b="0">
              <a:latin typeface="Times New Roman" pitchFamily="18" charset="0"/>
            </a:endParaRPr>
          </a:p>
        </p:txBody>
      </p:sp>
      <p:sp>
        <p:nvSpPr>
          <p:cNvPr id="52266" name="Rectangle 46"/>
          <p:cNvSpPr>
            <a:spLocks noChangeArrowheads="1"/>
          </p:cNvSpPr>
          <p:nvPr/>
        </p:nvSpPr>
        <p:spPr bwMode="auto">
          <a:xfrm>
            <a:off x="6019800" y="5349875"/>
            <a:ext cx="1863725" cy="365125"/>
          </a:xfrm>
          <a:prstGeom prst="rect">
            <a:avLst/>
          </a:prstGeom>
          <a:noFill/>
          <a:ln w="9525">
            <a:noFill/>
            <a:miter lim="800000"/>
            <a:headEnd/>
            <a:tailEnd/>
          </a:ln>
        </p:spPr>
        <p:txBody>
          <a:bodyPr wrap="none" lIns="0" tIns="0" rIns="0" bIns="0">
            <a:spAutoFit/>
          </a:bodyPr>
          <a:lstStyle/>
          <a:p>
            <a:pPr algn="l"/>
            <a:r>
              <a:rPr lang="en-US" sz="2400"/>
              <a:t>Partnerships</a:t>
            </a:r>
            <a:endParaRPr lang="en-US" sz="1200" b="0">
              <a:latin typeface="Times New Roman" pitchFamily="18" charset="0"/>
            </a:endParaRPr>
          </a:p>
        </p:txBody>
      </p:sp>
      <p:sp>
        <p:nvSpPr>
          <p:cNvPr id="52267" name="Rectangle 47"/>
          <p:cNvSpPr>
            <a:spLocks noChangeArrowheads="1"/>
          </p:cNvSpPr>
          <p:nvPr/>
        </p:nvSpPr>
        <p:spPr bwMode="auto">
          <a:xfrm>
            <a:off x="6248400" y="1235075"/>
            <a:ext cx="1811338" cy="365125"/>
          </a:xfrm>
          <a:prstGeom prst="rect">
            <a:avLst/>
          </a:prstGeom>
          <a:noFill/>
          <a:ln w="9525">
            <a:noFill/>
            <a:miter lim="800000"/>
            <a:headEnd/>
            <a:tailEnd/>
          </a:ln>
        </p:spPr>
        <p:txBody>
          <a:bodyPr wrap="none" lIns="0" tIns="0" rIns="0" bIns="0">
            <a:spAutoFit/>
          </a:bodyPr>
          <a:lstStyle/>
          <a:p>
            <a:pPr algn="l"/>
            <a:r>
              <a:rPr lang="en-US" sz="2400"/>
              <a:t>Privatization</a:t>
            </a:r>
          </a:p>
        </p:txBody>
      </p:sp>
      <p:sp>
        <p:nvSpPr>
          <p:cNvPr id="52268" name="Text Box 48"/>
          <p:cNvSpPr txBox="1">
            <a:spLocks noChangeArrowheads="1"/>
          </p:cNvSpPr>
          <p:nvPr/>
        </p:nvSpPr>
        <p:spPr bwMode="auto">
          <a:xfrm>
            <a:off x="282575" y="2209800"/>
            <a:ext cx="2536825" cy="457200"/>
          </a:xfrm>
          <a:prstGeom prst="rect">
            <a:avLst/>
          </a:prstGeom>
          <a:noFill/>
          <a:ln w="12700">
            <a:noFill/>
            <a:miter lim="800000"/>
            <a:headEnd/>
            <a:tailEnd/>
          </a:ln>
        </p:spPr>
        <p:txBody>
          <a:bodyPr wrap="none">
            <a:spAutoFit/>
          </a:bodyPr>
          <a:lstStyle/>
          <a:p>
            <a:pPr algn="l"/>
            <a:r>
              <a:rPr lang="en-US" sz="2400" i="1">
                <a:solidFill>
                  <a:schemeClr val="accent1"/>
                </a:solidFill>
              </a:rPr>
              <a:t>Today’s</a:t>
            </a:r>
            <a:r>
              <a:rPr lang="en-US" sz="2400" i="1"/>
              <a:t> </a:t>
            </a:r>
            <a:r>
              <a:rPr lang="en-US" sz="2400" i="1">
                <a:solidFill>
                  <a:schemeClr val="accent1"/>
                </a:solidFill>
              </a:rPr>
              <a:t>Internet</a:t>
            </a:r>
          </a:p>
        </p:txBody>
      </p:sp>
      <p:sp>
        <p:nvSpPr>
          <p:cNvPr id="52269" name="Text Box 49"/>
          <p:cNvSpPr txBox="1">
            <a:spLocks noChangeArrowheads="1"/>
          </p:cNvSpPr>
          <p:nvPr/>
        </p:nvSpPr>
        <p:spPr bwMode="auto">
          <a:xfrm>
            <a:off x="6072188" y="4572000"/>
            <a:ext cx="1471612" cy="457200"/>
          </a:xfrm>
          <a:prstGeom prst="rect">
            <a:avLst/>
          </a:prstGeom>
          <a:noFill/>
          <a:ln w="12700">
            <a:noFill/>
            <a:miter lim="800000"/>
            <a:headEnd/>
            <a:tailEnd/>
          </a:ln>
        </p:spPr>
        <p:txBody>
          <a:bodyPr wrap="none">
            <a:spAutoFit/>
          </a:bodyPr>
          <a:lstStyle/>
          <a:p>
            <a:pPr algn="l"/>
            <a:r>
              <a:rPr lang="en-US" sz="2400" i="1">
                <a:solidFill>
                  <a:schemeClr val="accent1"/>
                </a:solidFill>
              </a:rPr>
              <a:t>Internet2</a:t>
            </a:r>
          </a:p>
        </p:txBody>
      </p:sp>
      <p:sp>
        <p:nvSpPr>
          <p:cNvPr id="52270" name="Text Box 50"/>
          <p:cNvSpPr txBox="1">
            <a:spLocks noChangeArrowheads="1"/>
          </p:cNvSpPr>
          <p:nvPr/>
        </p:nvSpPr>
        <p:spPr bwMode="auto">
          <a:xfrm>
            <a:off x="365125" y="5715000"/>
            <a:ext cx="2530475" cy="336550"/>
          </a:xfrm>
          <a:prstGeom prst="rect">
            <a:avLst/>
          </a:prstGeom>
          <a:noFill/>
          <a:ln w="12700">
            <a:noFill/>
            <a:miter lim="800000"/>
            <a:headEnd/>
            <a:tailEnd/>
          </a:ln>
        </p:spPr>
        <p:txBody>
          <a:bodyPr wrap="none">
            <a:spAutoFit/>
          </a:bodyPr>
          <a:lstStyle/>
          <a:p>
            <a:pPr algn="l"/>
            <a:r>
              <a:rPr lang="en-US" sz="1600" b="0">
                <a:latin typeface="Times New Roman" pitchFamily="18" charset="0"/>
              </a:rPr>
              <a:t>Source: Ivan Moura Campos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0" y="762000"/>
            <a:ext cx="9144000" cy="5628076"/>
          </a:xfrm>
          <a:prstGeom prst="rect">
            <a:avLst/>
          </a:prstGeom>
          <a:noFill/>
          <a:ln w="9525">
            <a:noFill/>
            <a:miter lim="800000"/>
            <a:headEnd/>
            <a:tailEnd/>
          </a:ln>
        </p:spPr>
      </p:pic>
      <p:sp>
        <p:nvSpPr>
          <p:cNvPr id="3" name="Rectangle 2"/>
          <p:cNvSpPr txBox="1">
            <a:spLocks noChangeArrowheads="1"/>
          </p:cNvSpPr>
          <p:nvPr/>
        </p:nvSpPr>
        <p:spPr>
          <a:xfrm>
            <a:off x="76200" y="302305"/>
            <a:ext cx="8153400" cy="476478"/>
          </a:xfrm>
          <a:prstGeom prst="rect">
            <a:avLst/>
          </a:prstGeom>
          <a:noFill/>
        </p:spPr>
        <p:txBody>
          <a:bodyPr lIns="92075" tIns="46038" rIns="92075" bIns="46038" anchor="ctr"/>
          <a:lstStyle/>
          <a:p>
            <a:pPr marL="0" marR="0" lvl="0" indent="0" algn="l" defTabSz="914400" rtl="0" eaLnBrk="0" fontAlgn="base" latinLnBrk="0" hangingPunct="0">
              <a:lnSpc>
                <a:spcPct val="89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mj-lt"/>
                <a:ea typeface="+mj-ea"/>
                <a:cs typeface="+mj-cs"/>
              </a:rPr>
              <a:t>Cloud </a:t>
            </a:r>
            <a:r>
              <a:rPr lang="en-US" sz="2800" kern="0" noProof="0" dirty="0" smtClean="0">
                <a:latin typeface="+mj-lt"/>
                <a:ea typeface="+mj-ea"/>
                <a:cs typeface="+mj-cs"/>
              </a:rPr>
              <a:t>Computing</a:t>
            </a:r>
            <a:r>
              <a:rPr kumimoji="0" lang="en-US" sz="2800" b="1" i="0" u="none" strike="noStrike" kern="0" cap="none" spc="0" normalizeH="0" baseline="0" noProof="0" dirty="0" smtClean="0">
                <a:ln>
                  <a:noFill/>
                </a:ln>
                <a:solidFill>
                  <a:schemeClr val="tx1"/>
                </a:solidFill>
                <a:effectLst/>
                <a:uLnTx/>
                <a:uFillTx/>
                <a:latin typeface="+mj-lt"/>
                <a:ea typeface="+mj-ea"/>
                <a:cs typeface="+mj-cs"/>
              </a:rPr>
              <a:t> Services Overview</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600" y="302297"/>
            <a:ext cx="8153400" cy="767005"/>
          </a:xfrm>
        </p:spPr>
        <p:txBody>
          <a:bodyPr/>
          <a:lstStyle/>
          <a:p>
            <a:r>
              <a:rPr lang="en-US" sz="2800" dirty="0" smtClean="0">
                <a:solidFill>
                  <a:schemeClr val="tx1"/>
                </a:solidFill>
              </a:rPr>
              <a:t>Computing Paradigm Shift Towards the Cloud</a:t>
            </a:r>
          </a:p>
        </p:txBody>
      </p:sp>
      <p:pic>
        <p:nvPicPr>
          <p:cNvPr id="7171" name="Content Placeholder 3" descr="Computing Paradigm shift.png"/>
          <p:cNvPicPr>
            <a:picLocks noGrp="1" noChangeAspect="1"/>
          </p:cNvPicPr>
          <p:nvPr>
            <p:ph sz="quarter" idx="1"/>
          </p:nvPr>
        </p:nvPicPr>
        <p:blipFill>
          <a:blip r:embed="rId3" cstate="print"/>
          <a:srcRect/>
          <a:stretch>
            <a:fillRect/>
          </a:stretch>
        </p:blipFill>
        <p:spPr>
          <a:xfrm>
            <a:off x="304800" y="838200"/>
            <a:ext cx="8494817" cy="56388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6"/>
          <p:cNvSpPr>
            <a:spLocks noGrp="1"/>
          </p:cNvSpPr>
          <p:nvPr>
            <p:ph type="body" idx="1"/>
          </p:nvPr>
        </p:nvSpPr>
        <p:spPr>
          <a:xfrm>
            <a:off x="1066800" y="1112837"/>
            <a:ext cx="2913063" cy="639763"/>
          </a:xfrm>
        </p:spPr>
        <p:txBody>
          <a:bodyPr/>
          <a:lstStyle/>
          <a:p>
            <a:r>
              <a:rPr lang="en-US" sz="2400" u="sng" dirty="0" smtClean="0"/>
              <a:t>Conventional</a:t>
            </a:r>
          </a:p>
        </p:txBody>
      </p:sp>
      <p:sp>
        <p:nvSpPr>
          <p:cNvPr id="16387" name="Content Placeholder 7"/>
          <p:cNvSpPr>
            <a:spLocks noGrp="1"/>
          </p:cNvSpPr>
          <p:nvPr>
            <p:ph sz="half" idx="2"/>
          </p:nvPr>
        </p:nvSpPr>
        <p:spPr>
          <a:xfrm>
            <a:off x="762000" y="1981200"/>
            <a:ext cx="3200400" cy="2627312"/>
          </a:xfrm>
        </p:spPr>
        <p:txBody>
          <a:bodyPr/>
          <a:lstStyle/>
          <a:p>
            <a:r>
              <a:rPr lang="en-US" sz="2000" dirty="0" smtClean="0"/>
              <a:t>Manually Provisioned</a:t>
            </a:r>
          </a:p>
          <a:p>
            <a:r>
              <a:rPr lang="en-US" sz="2000" dirty="0" smtClean="0"/>
              <a:t>Dedicated Hardware</a:t>
            </a:r>
          </a:p>
          <a:p>
            <a:r>
              <a:rPr lang="en-US" sz="2000" dirty="0" smtClean="0"/>
              <a:t>Fixed Capacity</a:t>
            </a:r>
          </a:p>
          <a:p>
            <a:r>
              <a:rPr lang="en-US" sz="2000" dirty="0" smtClean="0"/>
              <a:t>Pay for Capacity </a:t>
            </a:r>
          </a:p>
          <a:p>
            <a:r>
              <a:rPr lang="en-US" sz="2000" dirty="0" smtClean="0"/>
              <a:t>Capital &amp; Operational Expenses</a:t>
            </a:r>
          </a:p>
          <a:p>
            <a:r>
              <a:rPr lang="en-US" sz="2000" dirty="0" smtClean="0"/>
              <a:t>Managed via Sys-</a:t>
            </a:r>
            <a:r>
              <a:rPr lang="en-US" sz="2000" dirty="0" err="1" smtClean="0"/>
              <a:t>admins</a:t>
            </a:r>
            <a:endParaRPr lang="en-US" sz="2000" dirty="0" smtClean="0"/>
          </a:p>
        </p:txBody>
      </p:sp>
      <p:sp>
        <p:nvSpPr>
          <p:cNvPr id="16388" name="Text Placeholder 8"/>
          <p:cNvSpPr>
            <a:spLocks noGrp="1"/>
          </p:cNvSpPr>
          <p:nvPr>
            <p:ph type="body" sz="quarter" idx="3"/>
          </p:nvPr>
        </p:nvSpPr>
        <p:spPr>
          <a:xfrm>
            <a:off x="4267200" y="1143000"/>
            <a:ext cx="4191001" cy="639763"/>
          </a:xfrm>
        </p:spPr>
        <p:txBody>
          <a:bodyPr/>
          <a:lstStyle/>
          <a:p>
            <a:r>
              <a:rPr lang="en-US" sz="2400" u="sng" dirty="0" smtClean="0"/>
              <a:t>Cloud Computing Services</a:t>
            </a:r>
          </a:p>
        </p:txBody>
      </p:sp>
      <p:sp>
        <p:nvSpPr>
          <p:cNvPr id="16389" name="Content Placeholder 9"/>
          <p:cNvSpPr>
            <a:spLocks noGrp="1"/>
          </p:cNvSpPr>
          <p:nvPr>
            <p:ph sz="quarter" idx="4"/>
          </p:nvPr>
        </p:nvSpPr>
        <p:spPr>
          <a:xfrm>
            <a:off x="4572000" y="1981200"/>
            <a:ext cx="2781300" cy="2381250"/>
          </a:xfrm>
        </p:spPr>
        <p:txBody>
          <a:bodyPr/>
          <a:lstStyle/>
          <a:p>
            <a:r>
              <a:rPr lang="en-US" sz="2000" dirty="0" smtClean="0"/>
              <a:t>Self-provisioned</a:t>
            </a:r>
          </a:p>
          <a:p>
            <a:r>
              <a:rPr lang="en-US" sz="2000" dirty="0" smtClean="0"/>
              <a:t>Shared Hardware</a:t>
            </a:r>
          </a:p>
          <a:p>
            <a:r>
              <a:rPr lang="en-US" sz="2000" dirty="0" smtClean="0"/>
              <a:t>Elastic Capacity</a:t>
            </a:r>
          </a:p>
          <a:p>
            <a:r>
              <a:rPr lang="en-US" sz="2000" dirty="0" smtClean="0"/>
              <a:t>Pay for Use</a:t>
            </a:r>
          </a:p>
          <a:p>
            <a:r>
              <a:rPr lang="en-US" sz="2000" dirty="0" smtClean="0"/>
              <a:t>Operational Expenses</a:t>
            </a:r>
          </a:p>
          <a:p>
            <a:r>
              <a:rPr lang="en-US" sz="2000" dirty="0" smtClean="0"/>
              <a:t>Managed via APIs</a:t>
            </a:r>
          </a:p>
        </p:txBody>
      </p:sp>
      <p:sp>
        <p:nvSpPr>
          <p:cNvPr id="11" name="TextBox 10"/>
          <p:cNvSpPr txBox="1">
            <a:spLocks/>
          </p:cNvSpPr>
          <p:nvPr/>
        </p:nvSpPr>
        <p:spPr>
          <a:xfrm>
            <a:off x="914400" y="304800"/>
            <a:ext cx="8305800" cy="523220"/>
          </a:xfrm>
          <a:prstGeom prst="rect">
            <a:avLst/>
          </a:prstGeom>
          <a:noFill/>
          <a:effectLst/>
          <a:scene3d>
            <a:camera prst="orthographicFront"/>
            <a:lightRig rig="threePt" dir="t"/>
          </a:scene3d>
          <a:sp3d>
            <a:bevelT w="0"/>
          </a:sp3d>
        </p:spPr>
        <p:txBody>
          <a:bodyPr wrap="square" anchor="b">
            <a:spAutoFit/>
          </a:bodyPr>
          <a:lstStyle/>
          <a:p>
            <a:pPr algn="l">
              <a:spcAft>
                <a:spcPts val="600"/>
              </a:spcAft>
            </a:pPr>
            <a:r>
              <a:rPr lang="en-US" sz="2800" b="1" dirty="0">
                <a:latin typeface="+mj-lt"/>
                <a:cs typeface="Arial" pitchFamily="34" charset="0"/>
              </a:rPr>
              <a:t>Conventional </a:t>
            </a:r>
            <a:r>
              <a:rPr lang="en-US" sz="2800" dirty="0" smtClean="0">
                <a:latin typeface="+mj-lt"/>
                <a:cs typeface="Arial" pitchFamily="34" charset="0"/>
              </a:rPr>
              <a:t> vs. Cloud</a:t>
            </a:r>
            <a:r>
              <a:rPr lang="en-US" sz="2800" dirty="0">
                <a:latin typeface="+mj-lt"/>
                <a:cs typeface="Arial" pitchFamily="34" charset="0"/>
              </a:rPr>
              <a:t> </a:t>
            </a:r>
            <a:r>
              <a:rPr lang="en-US" sz="2800" b="1" dirty="0" smtClean="0">
                <a:latin typeface="+mj-lt"/>
                <a:cs typeface="Arial" pitchFamily="34" charset="0"/>
              </a:rPr>
              <a:t>Computing Services</a:t>
            </a:r>
            <a:endParaRPr lang="en-US" sz="2800" b="1" dirty="0">
              <a:latin typeface="+mj-lt"/>
              <a:cs typeface="Arial" pitchFamily="34" charset="0"/>
            </a:endParaRPr>
          </a:p>
        </p:txBody>
      </p:sp>
      <p:pic>
        <p:nvPicPr>
          <p:cNvPr id="155650" name="Picture 2" descr="img_PaaS_old.gif"/>
          <p:cNvPicPr>
            <a:picLocks noChangeAspect="1" noChangeArrowheads="1"/>
          </p:cNvPicPr>
          <p:nvPr/>
        </p:nvPicPr>
        <p:blipFill>
          <a:blip r:embed="rId3" cstate="print"/>
          <a:srcRect/>
          <a:stretch>
            <a:fillRect/>
          </a:stretch>
        </p:blipFill>
        <p:spPr bwMode="auto">
          <a:xfrm>
            <a:off x="1066800" y="5410200"/>
            <a:ext cx="3000375" cy="1047751"/>
          </a:xfrm>
          <a:prstGeom prst="rect">
            <a:avLst/>
          </a:prstGeom>
          <a:noFill/>
        </p:spPr>
      </p:pic>
      <p:pic>
        <p:nvPicPr>
          <p:cNvPr id="155652" name="Picture 4" descr="img_PaaS_traditional.gif"/>
          <p:cNvPicPr>
            <a:picLocks noChangeAspect="1" noChangeArrowheads="1"/>
          </p:cNvPicPr>
          <p:nvPr/>
        </p:nvPicPr>
        <p:blipFill>
          <a:blip r:embed="rId4" cstate="print"/>
          <a:srcRect/>
          <a:stretch>
            <a:fillRect/>
          </a:stretch>
        </p:blipFill>
        <p:spPr bwMode="auto">
          <a:xfrm>
            <a:off x="4800600" y="5353049"/>
            <a:ext cx="3000375" cy="104775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196850" y="255588"/>
            <a:ext cx="8796338" cy="383503"/>
          </a:xfrm>
        </p:spPr>
        <p:txBody>
          <a:bodyPr/>
          <a:lstStyle/>
          <a:p>
            <a:r>
              <a:rPr lang="en-GB" sz="2800" dirty="0" smtClean="0">
                <a:solidFill>
                  <a:schemeClr val="tx1"/>
                </a:solidFill>
                <a:ea typeface="ＭＳ Ｐゴシック" pitchFamily="28" charset="-128"/>
              </a:rPr>
              <a:t>Virtual Machines (VM)</a:t>
            </a:r>
          </a:p>
        </p:txBody>
      </p:sp>
      <p:sp>
        <p:nvSpPr>
          <p:cNvPr id="32771" name="Rectangle 2"/>
          <p:cNvSpPr>
            <a:spLocks noGrp="1" noChangeArrowheads="1"/>
          </p:cNvSpPr>
          <p:nvPr>
            <p:ph type="body" idx="1"/>
          </p:nvPr>
        </p:nvSpPr>
        <p:spPr/>
        <p:txBody>
          <a:bodyPr/>
          <a:lstStyle/>
          <a:p>
            <a:pPr marL="0" indent="0">
              <a:buNone/>
            </a:pPr>
            <a:r>
              <a:rPr lang="en-GB" dirty="0" smtClean="0">
                <a:ea typeface="ＭＳ Ｐゴシック" pitchFamily="28" charset="-128"/>
              </a:rPr>
              <a:t>VM technology allows multiple virtual machines to run on a single physical machine.</a:t>
            </a:r>
          </a:p>
        </p:txBody>
      </p:sp>
      <p:grpSp>
        <p:nvGrpSpPr>
          <p:cNvPr id="44" name="Group 43"/>
          <p:cNvGrpSpPr/>
          <p:nvPr/>
        </p:nvGrpSpPr>
        <p:grpSpPr>
          <a:xfrm>
            <a:off x="4267200" y="3124200"/>
            <a:ext cx="5029200" cy="2197100"/>
            <a:chOff x="828675" y="2286000"/>
            <a:chExt cx="8267700" cy="2959100"/>
          </a:xfrm>
        </p:grpSpPr>
        <p:sp>
          <p:nvSpPr>
            <p:cNvPr id="53252" name="Rectangle 3"/>
            <p:cNvSpPr>
              <a:spLocks noChangeArrowheads="1"/>
            </p:cNvSpPr>
            <p:nvPr/>
          </p:nvSpPr>
          <p:spPr bwMode="auto">
            <a:xfrm>
              <a:off x="828675" y="4419600"/>
              <a:ext cx="5029200" cy="381000"/>
            </a:xfrm>
            <a:prstGeom prst="rect">
              <a:avLst/>
            </a:prstGeom>
            <a:solidFill>
              <a:srgbClr val="00CCFF"/>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Hardware</a:t>
              </a:r>
            </a:p>
          </p:txBody>
        </p:sp>
        <p:sp>
          <p:nvSpPr>
            <p:cNvPr id="53253" name="Rectangle 4"/>
            <p:cNvSpPr>
              <a:spLocks noChangeArrowheads="1"/>
            </p:cNvSpPr>
            <p:nvPr/>
          </p:nvSpPr>
          <p:spPr bwMode="auto">
            <a:xfrm>
              <a:off x="828675" y="3810000"/>
              <a:ext cx="5029200" cy="457200"/>
            </a:xfrm>
            <a:prstGeom prst="rect">
              <a:avLst/>
            </a:prstGeom>
            <a:solidFill>
              <a:srgbClr val="FFFF00"/>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dirty="0">
                  <a:solidFill>
                    <a:srgbClr val="000000"/>
                  </a:solidFill>
                  <a:cs typeface="Arial" pitchFamily="34" charset="0"/>
                </a:rPr>
                <a:t>Virtual Machine Monitor (VMM) / Hypervisor</a:t>
              </a:r>
            </a:p>
          </p:txBody>
        </p:sp>
        <p:sp>
          <p:nvSpPr>
            <p:cNvPr id="53254" name="Rectangle 5"/>
            <p:cNvSpPr>
              <a:spLocks noChangeArrowheads="1"/>
            </p:cNvSpPr>
            <p:nvPr/>
          </p:nvSpPr>
          <p:spPr bwMode="auto">
            <a:xfrm>
              <a:off x="981075" y="2743200"/>
              <a:ext cx="1295400" cy="609600"/>
            </a:xfrm>
            <a:prstGeom prst="rect">
              <a:avLst/>
            </a:prstGeom>
            <a:solidFill>
              <a:srgbClr val="00FF00"/>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Guest OS</a:t>
              </a:r>
            </a:p>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(Linux)</a:t>
              </a:r>
            </a:p>
          </p:txBody>
        </p:sp>
        <p:sp>
          <p:nvSpPr>
            <p:cNvPr id="53255" name="Rectangle 6"/>
            <p:cNvSpPr>
              <a:spLocks noChangeArrowheads="1"/>
            </p:cNvSpPr>
            <p:nvPr/>
          </p:nvSpPr>
          <p:spPr bwMode="auto">
            <a:xfrm>
              <a:off x="2657475" y="2743200"/>
              <a:ext cx="1295400" cy="609600"/>
            </a:xfrm>
            <a:prstGeom prst="rect">
              <a:avLst/>
            </a:prstGeom>
            <a:solidFill>
              <a:srgbClr val="FF00FF"/>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Guest OS</a:t>
              </a:r>
            </a:p>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(NetBSD)</a:t>
              </a:r>
            </a:p>
          </p:txBody>
        </p:sp>
        <p:sp>
          <p:nvSpPr>
            <p:cNvPr id="53256" name="Rectangle 7"/>
            <p:cNvSpPr>
              <a:spLocks noChangeArrowheads="1"/>
            </p:cNvSpPr>
            <p:nvPr/>
          </p:nvSpPr>
          <p:spPr bwMode="auto">
            <a:xfrm>
              <a:off x="4410075" y="2743200"/>
              <a:ext cx="1295400" cy="609600"/>
            </a:xfrm>
            <a:prstGeom prst="rect">
              <a:avLst/>
            </a:prstGeom>
            <a:solidFill>
              <a:srgbClr val="C0C0C0"/>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dirty="0">
                  <a:solidFill>
                    <a:srgbClr val="000000"/>
                  </a:solidFill>
                  <a:cs typeface="Arial" pitchFamily="34" charset="0"/>
                </a:rPr>
                <a:t>Guest OS</a:t>
              </a:r>
            </a:p>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dirty="0">
                  <a:solidFill>
                    <a:srgbClr val="000000"/>
                  </a:solidFill>
                  <a:cs typeface="Arial" pitchFamily="34" charset="0"/>
                </a:rPr>
                <a:t>(Windows)</a:t>
              </a:r>
            </a:p>
          </p:txBody>
        </p:sp>
        <p:grpSp>
          <p:nvGrpSpPr>
            <p:cNvPr id="2" name="Group 8"/>
            <p:cNvGrpSpPr>
              <a:grpSpLocks/>
            </p:cNvGrpSpPr>
            <p:nvPr/>
          </p:nvGrpSpPr>
          <p:grpSpPr bwMode="auto">
            <a:xfrm>
              <a:off x="904875" y="2362200"/>
              <a:ext cx="1446213" cy="1293813"/>
              <a:chOff x="570" y="1779"/>
              <a:chExt cx="911" cy="815"/>
            </a:xfrm>
          </p:grpSpPr>
          <p:sp>
            <p:nvSpPr>
              <p:cNvPr id="53286" name="Line 9"/>
              <p:cNvSpPr>
                <a:spLocks noChangeShapeType="1"/>
              </p:cNvSpPr>
              <p:nvPr/>
            </p:nvSpPr>
            <p:spPr bwMode="auto">
              <a:xfrm>
                <a:off x="570"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7" name="Line 10"/>
              <p:cNvSpPr>
                <a:spLocks noChangeShapeType="1"/>
              </p:cNvSpPr>
              <p:nvPr/>
            </p:nvSpPr>
            <p:spPr bwMode="auto">
              <a:xfrm>
                <a:off x="1482"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8" name="Line 11"/>
              <p:cNvSpPr>
                <a:spLocks noChangeShapeType="1"/>
              </p:cNvSpPr>
              <p:nvPr/>
            </p:nvSpPr>
            <p:spPr bwMode="auto">
              <a:xfrm>
                <a:off x="570" y="2595"/>
                <a:ext cx="912" cy="1"/>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9" name="Rectangle 12"/>
              <p:cNvSpPr>
                <a:spLocks noChangeArrowheads="1"/>
              </p:cNvSpPr>
              <p:nvPr/>
            </p:nvSpPr>
            <p:spPr bwMode="auto">
              <a:xfrm>
                <a:off x="570" y="2451"/>
                <a:ext cx="912" cy="144"/>
              </a:xfrm>
              <a:prstGeom prst="rect">
                <a:avLst/>
              </a:prstGeom>
              <a:solidFill>
                <a:srgbClr val="00CCFF">
                  <a:alpha val="32156"/>
                </a:srgbClr>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VM</a:t>
                </a:r>
              </a:p>
            </p:txBody>
          </p:sp>
        </p:grpSp>
        <p:grpSp>
          <p:nvGrpSpPr>
            <p:cNvPr id="3" name="Group 13"/>
            <p:cNvGrpSpPr>
              <a:grpSpLocks/>
            </p:cNvGrpSpPr>
            <p:nvPr/>
          </p:nvGrpSpPr>
          <p:grpSpPr bwMode="auto">
            <a:xfrm>
              <a:off x="2581275" y="2362200"/>
              <a:ext cx="1446213" cy="1293813"/>
              <a:chOff x="1626" y="1779"/>
              <a:chExt cx="911" cy="815"/>
            </a:xfrm>
          </p:grpSpPr>
          <p:sp>
            <p:nvSpPr>
              <p:cNvPr id="53282" name="Line 14"/>
              <p:cNvSpPr>
                <a:spLocks noChangeShapeType="1"/>
              </p:cNvSpPr>
              <p:nvPr/>
            </p:nvSpPr>
            <p:spPr bwMode="auto">
              <a:xfrm>
                <a:off x="1626"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3" name="Line 15"/>
              <p:cNvSpPr>
                <a:spLocks noChangeShapeType="1"/>
              </p:cNvSpPr>
              <p:nvPr/>
            </p:nvSpPr>
            <p:spPr bwMode="auto">
              <a:xfrm>
                <a:off x="2538"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4" name="Line 16"/>
              <p:cNvSpPr>
                <a:spLocks noChangeShapeType="1"/>
              </p:cNvSpPr>
              <p:nvPr/>
            </p:nvSpPr>
            <p:spPr bwMode="auto">
              <a:xfrm>
                <a:off x="1626" y="2595"/>
                <a:ext cx="912" cy="1"/>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5" name="Rectangle 17"/>
              <p:cNvSpPr>
                <a:spLocks noChangeArrowheads="1"/>
              </p:cNvSpPr>
              <p:nvPr/>
            </p:nvSpPr>
            <p:spPr bwMode="auto">
              <a:xfrm>
                <a:off x="1626" y="2451"/>
                <a:ext cx="912" cy="144"/>
              </a:xfrm>
              <a:prstGeom prst="rect">
                <a:avLst/>
              </a:prstGeom>
              <a:solidFill>
                <a:srgbClr val="00CCFF">
                  <a:alpha val="32156"/>
                </a:srgbClr>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VM</a:t>
                </a:r>
              </a:p>
            </p:txBody>
          </p:sp>
        </p:grpSp>
        <p:grpSp>
          <p:nvGrpSpPr>
            <p:cNvPr id="4" name="Group 18"/>
            <p:cNvGrpSpPr>
              <a:grpSpLocks/>
            </p:cNvGrpSpPr>
            <p:nvPr/>
          </p:nvGrpSpPr>
          <p:grpSpPr bwMode="auto">
            <a:xfrm>
              <a:off x="4333875" y="2362200"/>
              <a:ext cx="1446213" cy="1293813"/>
              <a:chOff x="2730" y="1779"/>
              <a:chExt cx="911" cy="815"/>
            </a:xfrm>
          </p:grpSpPr>
          <p:sp>
            <p:nvSpPr>
              <p:cNvPr id="53278" name="Line 19"/>
              <p:cNvSpPr>
                <a:spLocks noChangeShapeType="1"/>
              </p:cNvSpPr>
              <p:nvPr/>
            </p:nvSpPr>
            <p:spPr bwMode="auto">
              <a:xfrm>
                <a:off x="2730"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79" name="Line 20"/>
              <p:cNvSpPr>
                <a:spLocks noChangeShapeType="1"/>
              </p:cNvSpPr>
              <p:nvPr/>
            </p:nvSpPr>
            <p:spPr bwMode="auto">
              <a:xfrm>
                <a:off x="3642" y="1779"/>
                <a:ext cx="1" cy="816"/>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0" name="Line 21"/>
              <p:cNvSpPr>
                <a:spLocks noChangeShapeType="1"/>
              </p:cNvSpPr>
              <p:nvPr/>
            </p:nvSpPr>
            <p:spPr bwMode="auto">
              <a:xfrm>
                <a:off x="2730" y="2595"/>
                <a:ext cx="912" cy="1"/>
              </a:xfrm>
              <a:prstGeom prst="line">
                <a:avLst/>
              </a:prstGeom>
              <a:noFill/>
              <a:ln w="12600">
                <a:solidFill>
                  <a:srgbClr val="000000"/>
                </a:solidFill>
                <a:miter lim="800000"/>
                <a:headEnd/>
                <a:tailEnd/>
              </a:ln>
            </p:spPr>
            <p:txBody>
              <a:bodyPr/>
              <a:lstStyle/>
              <a:p>
                <a:pPr>
                  <a:defRPr/>
                </a:pPr>
                <a:endParaRPr lang="en-GB" sz="1000">
                  <a:latin typeface="+mn-lt"/>
                  <a:ea typeface="ＭＳ Ｐゴシック" pitchFamily="-97" charset="-128"/>
                  <a:cs typeface="ＭＳ Ｐゴシック" pitchFamily="-97" charset="-128"/>
                </a:endParaRPr>
              </a:p>
            </p:txBody>
          </p:sp>
          <p:sp>
            <p:nvSpPr>
              <p:cNvPr id="53281" name="Rectangle 22"/>
              <p:cNvSpPr>
                <a:spLocks noChangeArrowheads="1"/>
              </p:cNvSpPr>
              <p:nvPr/>
            </p:nvSpPr>
            <p:spPr bwMode="auto">
              <a:xfrm>
                <a:off x="2730" y="2451"/>
                <a:ext cx="912" cy="144"/>
              </a:xfrm>
              <a:prstGeom prst="rect">
                <a:avLst/>
              </a:prstGeom>
              <a:solidFill>
                <a:srgbClr val="00CCFF">
                  <a:alpha val="32156"/>
                </a:srgbClr>
              </a:solidFill>
              <a:ln w="12600">
                <a:solidFill>
                  <a:srgbClr val="000000"/>
                </a:solidFill>
                <a:miter lim="800000"/>
                <a:headEnd/>
                <a:tailEnd/>
              </a:ln>
            </p:spPr>
            <p:txBody>
              <a:bodyPr wrap="none" lIns="90000" tIns="46800" rIns="90000" bIns="46800" anchor="ctr"/>
              <a:lstStyle/>
              <a:p>
                <a:pPr algn="ct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VM</a:t>
                </a:r>
              </a:p>
            </p:txBody>
          </p:sp>
        </p:grpSp>
        <p:sp>
          <p:nvSpPr>
            <p:cNvPr id="53260" name="Text Box 23"/>
            <p:cNvSpPr txBox="1">
              <a:spLocks noChangeArrowheads="1"/>
            </p:cNvSpPr>
            <p:nvPr/>
          </p:nvSpPr>
          <p:spPr bwMode="auto">
            <a:xfrm>
              <a:off x="4330557" y="2286000"/>
              <a:ext cx="709897" cy="338698"/>
            </a:xfrm>
            <a:prstGeom prst="rect">
              <a:avLst/>
            </a:prstGeom>
            <a:solidFill>
              <a:srgbClr val="99CCFF"/>
            </a:solidFill>
            <a:ln w="12600">
              <a:solidFill>
                <a:srgbClr val="000000"/>
              </a:solidFill>
              <a:miter lim="800000"/>
              <a:headEnd/>
              <a:tailEnd/>
            </a:ln>
          </p:spPr>
          <p:txBody>
            <a:bodyPr wrap="none" lIns="90000" tIns="46800" rIns="90000" bIns="46800">
              <a:spAutoFit/>
            </a:bodyPr>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App</a:t>
              </a:r>
            </a:p>
          </p:txBody>
        </p:sp>
        <p:sp>
          <p:nvSpPr>
            <p:cNvPr id="53261" name="Text Box 24"/>
            <p:cNvSpPr txBox="1">
              <a:spLocks noChangeArrowheads="1"/>
            </p:cNvSpPr>
            <p:nvPr/>
          </p:nvSpPr>
          <p:spPr bwMode="auto">
            <a:xfrm>
              <a:off x="1587358" y="2286000"/>
              <a:ext cx="709897" cy="338698"/>
            </a:xfrm>
            <a:prstGeom prst="rect">
              <a:avLst/>
            </a:prstGeom>
            <a:solidFill>
              <a:srgbClr val="FFFF99"/>
            </a:solidFill>
            <a:ln w="12600">
              <a:solidFill>
                <a:srgbClr val="000000"/>
              </a:solidFill>
              <a:miter lim="800000"/>
              <a:headEnd/>
              <a:tailEnd/>
            </a:ln>
          </p:spPr>
          <p:txBody>
            <a:bodyPr wrap="none" lIns="90000" tIns="46800" rIns="90000" bIns="46800">
              <a:spAutoFit/>
            </a:bodyPr>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App</a:t>
              </a:r>
            </a:p>
          </p:txBody>
        </p:sp>
        <p:sp>
          <p:nvSpPr>
            <p:cNvPr id="53262" name="Text Box 25"/>
            <p:cNvSpPr txBox="1">
              <a:spLocks noChangeArrowheads="1"/>
            </p:cNvSpPr>
            <p:nvPr/>
          </p:nvSpPr>
          <p:spPr bwMode="auto">
            <a:xfrm>
              <a:off x="5016357" y="2286000"/>
              <a:ext cx="709897" cy="338698"/>
            </a:xfrm>
            <a:prstGeom prst="rect">
              <a:avLst/>
            </a:prstGeom>
            <a:solidFill>
              <a:srgbClr val="FF99CC"/>
            </a:solidFill>
            <a:ln w="12600">
              <a:solidFill>
                <a:srgbClr val="000000"/>
              </a:solidFill>
              <a:miter lim="800000"/>
              <a:headEnd/>
              <a:tailEnd/>
            </a:ln>
          </p:spPr>
          <p:txBody>
            <a:bodyPr wrap="none" lIns="90000" tIns="46800" rIns="90000" bIns="46800">
              <a:spAutoFit/>
            </a:bodyPr>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App</a:t>
              </a:r>
            </a:p>
          </p:txBody>
        </p:sp>
        <p:sp>
          <p:nvSpPr>
            <p:cNvPr id="53263" name="Text Box 26"/>
            <p:cNvSpPr txBox="1">
              <a:spLocks noChangeArrowheads="1"/>
            </p:cNvSpPr>
            <p:nvPr/>
          </p:nvSpPr>
          <p:spPr bwMode="auto">
            <a:xfrm>
              <a:off x="2577958" y="2286000"/>
              <a:ext cx="709897" cy="338698"/>
            </a:xfrm>
            <a:prstGeom prst="rect">
              <a:avLst/>
            </a:prstGeom>
            <a:solidFill>
              <a:srgbClr val="CC99FF"/>
            </a:solidFill>
            <a:ln w="12600">
              <a:solidFill>
                <a:srgbClr val="000000"/>
              </a:solidFill>
              <a:miter lim="800000"/>
              <a:headEnd/>
              <a:tailEnd/>
            </a:ln>
          </p:spPr>
          <p:txBody>
            <a:bodyPr wrap="none" lIns="90000" tIns="46800" rIns="90000" bIns="46800">
              <a:spAutoFit/>
            </a:bodyPr>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App</a:t>
              </a:r>
            </a:p>
          </p:txBody>
        </p:sp>
        <p:sp>
          <p:nvSpPr>
            <p:cNvPr id="53264" name="Text Box 27"/>
            <p:cNvSpPr txBox="1">
              <a:spLocks noChangeArrowheads="1"/>
            </p:cNvSpPr>
            <p:nvPr/>
          </p:nvSpPr>
          <p:spPr bwMode="auto">
            <a:xfrm>
              <a:off x="901557" y="2286000"/>
              <a:ext cx="709897" cy="338698"/>
            </a:xfrm>
            <a:prstGeom prst="rect">
              <a:avLst/>
            </a:prstGeom>
            <a:solidFill>
              <a:srgbClr val="CCFFCC"/>
            </a:solidFill>
            <a:ln w="12600">
              <a:solidFill>
                <a:srgbClr val="000000"/>
              </a:solidFill>
              <a:miter lim="800000"/>
              <a:headEnd/>
              <a:tailEnd/>
            </a:ln>
          </p:spPr>
          <p:txBody>
            <a:bodyPr wrap="none" lIns="90000" tIns="46800" rIns="90000" bIns="46800">
              <a:spAutoFit/>
            </a:bodyPr>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cs typeface="Arial" pitchFamily="34" charset="0"/>
                </a:rPr>
                <a:t>App</a:t>
              </a:r>
            </a:p>
          </p:txBody>
        </p:sp>
        <p:sp>
          <p:nvSpPr>
            <p:cNvPr id="53265" name="Text Box 28"/>
            <p:cNvSpPr txBox="1">
              <a:spLocks noChangeArrowheads="1"/>
            </p:cNvSpPr>
            <p:nvPr/>
          </p:nvSpPr>
          <p:spPr bwMode="auto">
            <a:xfrm>
              <a:off x="6689725" y="2503488"/>
              <a:ext cx="752475" cy="460375"/>
            </a:xfrm>
            <a:prstGeom prst="rect">
              <a:avLst/>
            </a:prstGeom>
            <a:noFill/>
            <a:ln w="9525">
              <a:noFill/>
              <a:round/>
              <a:headEnd/>
              <a:tailEnd/>
            </a:ln>
          </p:spPr>
          <p:txBody>
            <a:bodyPr wrap="none" lIns="90000" tIns="45000" rIns="90000" bIns="45000"/>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rPr>
                <a:t>Xen</a:t>
              </a:r>
            </a:p>
          </p:txBody>
        </p:sp>
        <p:sp>
          <p:nvSpPr>
            <p:cNvPr id="53266" name="Text Box 29"/>
            <p:cNvSpPr txBox="1">
              <a:spLocks noChangeArrowheads="1"/>
            </p:cNvSpPr>
            <p:nvPr/>
          </p:nvSpPr>
          <p:spPr bwMode="auto">
            <a:xfrm>
              <a:off x="6691313" y="3103563"/>
              <a:ext cx="2403475" cy="461962"/>
            </a:xfrm>
            <a:prstGeom prst="rect">
              <a:avLst/>
            </a:prstGeom>
            <a:noFill/>
            <a:ln w="9525">
              <a:noFill/>
              <a:round/>
              <a:headEnd/>
              <a:tailEnd/>
            </a:ln>
          </p:spPr>
          <p:txBody>
            <a:bodyPr lIns="90000" tIns="45000" rIns="90000" bIns="45000"/>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rPr>
                <a:t>VMWare</a:t>
              </a:r>
            </a:p>
          </p:txBody>
        </p:sp>
        <p:sp>
          <p:nvSpPr>
            <p:cNvPr id="53267" name="Text Box 30"/>
            <p:cNvSpPr txBox="1">
              <a:spLocks noChangeArrowheads="1"/>
            </p:cNvSpPr>
            <p:nvPr/>
          </p:nvSpPr>
          <p:spPr bwMode="auto">
            <a:xfrm>
              <a:off x="6691313" y="3702050"/>
              <a:ext cx="2403475" cy="461963"/>
            </a:xfrm>
            <a:prstGeom prst="rect">
              <a:avLst/>
            </a:prstGeom>
            <a:noFill/>
            <a:ln w="9525">
              <a:noFill/>
              <a:round/>
              <a:headEnd/>
              <a:tailEnd/>
            </a:ln>
          </p:spPr>
          <p:txBody>
            <a:bodyPr lIns="90000" tIns="45000" rIns="90000" bIns="45000"/>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rPr>
                <a:t>UML</a:t>
              </a:r>
            </a:p>
          </p:txBody>
        </p:sp>
        <p:sp>
          <p:nvSpPr>
            <p:cNvPr id="53268" name="Text Box 31"/>
            <p:cNvSpPr txBox="1">
              <a:spLocks noChangeArrowheads="1"/>
            </p:cNvSpPr>
            <p:nvPr/>
          </p:nvSpPr>
          <p:spPr bwMode="auto">
            <a:xfrm>
              <a:off x="6692900" y="4278313"/>
              <a:ext cx="2403475" cy="461962"/>
            </a:xfrm>
            <a:prstGeom prst="rect">
              <a:avLst/>
            </a:prstGeom>
            <a:noFill/>
            <a:ln w="9525">
              <a:noFill/>
              <a:round/>
              <a:headEnd/>
              <a:tailEnd/>
            </a:ln>
          </p:spPr>
          <p:txBody>
            <a:bodyPr lIns="90000" tIns="45000" rIns="90000" bIns="45000"/>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rPr>
                <a:t>Denali</a:t>
              </a:r>
            </a:p>
          </p:txBody>
        </p:sp>
        <p:sp>
          <p:nvSpPr>
            <p:cNvPr id="53269" name="Text Box 32"/>
            <p:cNvSpPr txBox="1">
              <a:spLocks noChangeArrowheads="1"/>
            </p:cNvSpPr>
            <p:nvPr/>
          </p:nvSpPr>
          <p:spPr bwMode="auto">
            <a:xfrm>
              <a:off x="6692900" y="4783138"/>
              <a:ext cx="2403475" cy="461962"/>
            </a:xfrm>
            <a:prstGeom prst="rect">
              <a:avLst/>
            </a:prstGeom>
            <a:noFill/>
            <a:ln w="9525">
              <a:noFill/>
              <a:round/>
              <a:headEnd/>
              <a:tailEnd/>
            </a:ln>
          </p:spPr>
          <p:txBody>
            <a:bodyPr lIns="90000" tIns="45000" rIns="90000" bIns="45000"/>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a:solidFill>
                    <a:srgbClr val="000000"/>
                  </a:solidFill>
                </a:rPr>
                <a:t>etc.</a:t>
              </a:r>
            </a:p>
          </p:txBody>
        </p:sp>
        <p:cxnSp>
          <p:nvCxnSpPr>
            <p:cNvPr id="32790" name="AutoShape 33"/>
            <p:cNvCxnSpPr>
              <a:cxnSpLocks noChangeShapeType="1"/>
              <a:stCxn id="53253" idx="3"/>
              <a:endCxn id="53265" idx="1"/>
            </p:cNvCxnSpPr>
            <p:nvPr/>
          </p:nvCxnSpPr>
          <p:spPr bwMode="auto">
            <a:xfrm flipV="1">
              <a:off x="5857875" y="2733675"/>
              <a:ext cx="831850" cy="1304925"/>
            </a:xfrm>
            <a:prstGeom prst="straightConnector1">
              <a:avLst/>
            </a:prstGeom>
            <a:noFill/>
            <a:ln w="9525">
              <a:solidFill>
                <a:srgbClr val="000000"/>
              </a:solidFill>
              <a:round/>
              <a:headEnd/>
              <a:tailEnd/>
            </a:ln>
          </p:spPr>
        </p:cxnSp>
        <p:cxnSp>
          <p:nvCxnSpPr>
            <p:cNvPr id="32791" name="AutoShape 34"/>
            <p:cNvCxnSpPr>
              <a:cxnSpLocks noChangeShapeType="1"/>
              <a:stCxn id="53253" idx="3"/>
            </p:cNvCxnSpPr>
            <p:nvPr/>
          </p:nvCxnSpPr>
          <p:spPr bwMode="auto">
            <a:xfrm flipV="1">
              <a:off x="5857875" y="3355975"/>
              <a:ext cx="833438" cy="682625"/>
            </a:xfrm>
            <a:prstGeom prst="straightConnector1">
              <a:avLst/>
            </a:prstGeom>
            <a:noFill/>
            <a:ln w="9525">
              <a:solidFill>
                <a:srgbClr val="000000"/>
              </a:solidFill>
              <a:round/>
              <a:headEnd/>
              <a:tailEnd/>
            </a:ln>
          </p:spPr>
        </p:cxnSp>
        <p:cxnSp>
          <p:nvCxnSpPr>
            <p:cNvPr id="32792" name="AutoShape 35"/>
            <p:cNvCxnSpPr>
              <a:cxnSpLocks noChangeShapeType="1"/>
              <a:stCxn id="53253" idx="3"/>
              <a:endCxn id="53267" idx="1"/>
            </p:cNvCxnSpPr>
            <p:nvPr/>
          </p:nvCxnSpPr>
          <p:spPr bwMode="auto">
            <a:xfrm flipV="1">
              <a:off x="5857875" y="3932238"/>
              <a:ext cx="833438" cy="106362"/>
            </a:xfrm>
            <a:prstGeom prst="straightConnector1">
              <a:avLst/>
            </a:prstGeom>
            <a:noFill/>
            <a:ln w="9525">
              <a:solidFill>
                <a:srgbClr val="000000"/>
              </a:solidFill>
              <a:round/>
              <a:headEnd/>
              <a:tailEnd/>
            </a:ln>
          </p:spPr>
        </p:cxnSp>
        <p:cxnSp>
          <p:nvCxnSpPr>
            <p:cNvPr id="32793" name="AutoShape 36"/>
            <p:cNvCxnSpPr>
              <a:cxnSpLocks noChangeShapeType="1"/>
              <a:stCxn id="53253" idx="3"/>
              <a:endCxn id="53268" idx="1"/>
            </p:cNvCxnSpPr>
            <p:nvPr/>
          </p:nvCxnSpPr>
          <p:spPr bwMode="auto">
            <a:xfrm>
              <a:off x="5857875" y="4038600"/>
              <a:ext cx="835025" cy="469900"/>
            </a:xfrm>
            <a:prstGeom prst="straightConnector1">
              <a:avLst/>
            </a:prstGeom>
            <a:noFill/>
            <a:ln w="9525">
              <a:solidFill>
                <a:srgbClr val="000000"/>
              </a:solidFill>
              <a:round/>
              <a:headEnd/>
              <a:tailEnd/>
            </a:ln>
          </p:spPr>
        </p:cxnSp>
        <p:cxnSp>
          <p:nvCxnSpPr>
            <p:cNvPr id="32794" name="AutoShape 37"/>
            <p:cNvCxnSpPr>
              <a:cxnSpLocks noChangeShapeType="1"/>
              <a:stCxn id="53253" idx="3"/>
              <a:endCxn id="53269" idx="1"/>
            </p:cNvCxnSpPr>
            <p:nvPr/>
          </p:nvCxnSpPr>
          <p:spPr bwMode="auto">
            <a:xfrm>
              <a:off x="5857875" y="4038600"/>
              <a:ext cx="835025" cy="974725"/>
            </a:xfrm>
            <a:prstGeom prst="straightConnector1">
              <a:avLst/>
            </a:prstGeom>
            <a:noFill/>
            <a:ln w="9525">
              <a:solidFill>
                <a:srgbClr val="000000"/>
              </a:solidFill>
              <a:round/>
              <a:headEnd/>
              <a:tailEnd/>
            </a:ln>
          </p:spPr>
        </p:cxnSp>
      </p:grpSp>
      <p:grpSp>
        <p:nvGrpSpPr>
          <p:cNvPr id="48" name="Group 47"/>
          <p:cNvGrpSpPr/>
          <p:nvPr/>
        </p:nvGrpSpPr>
        <p:grpSpPr>
          <a:xfrm>
            <a:off x="76200" y="3214687"/>
            <a:ext cx="3657600" cy="2728913"/>
            <a:chOff x="5100969" y="2590800"/>
            <a:chExt cx="3384012" cy="2347913"/>
          </a:xfrm>
        </p:grpSpPr>
        <p:pic>
          <p:nvPicPr>
            <p:cNvPr id="147457" name="Picture 1"/>
            <p:cNvPicPr>
              <a:picLocks noChangeAspect="1" noChangeArrowheads="1"/>
            </p:cNvPicPr>
            <p:nvPr/>
          </p:nvPicPr>
          <p:blipFill>
            <a:blip r:embed="rId3" cstate="print"/>
            <a:srcRect/>
            <a:stretch>
              <a:fillRect/>
            </a:stretch>
          </p:blipFill>
          <p:spPr bwMode="auto">
            <a:xfrm>
              <a:off x="5562600" y="2743200"/>
              <a:ext cx="2922381" cy="2195513"/>
            </a:xfrm>
            <a:prstGeom prst="rect">
              <a:avLst/>
            </a:prstGeom>
            <a:noFill/>
            <a:ln w="9525">
              <a:noFill/>
              <a:miter lim="800000"/>
              <a:headEnd/>
              <a:tailEnd/>
            </a:ln>
          </p:spPr>
        </p:pic>
        <p:sp>
          <p:nvSpPr>
            <p:cNvPr id="45" name="TextBox 44"/>
            <p:cNvSpPr txBox="1"/>
            <p:nvPr/>
          </p:nvSpPr>
          <p:spPr>
            <a:xfrm>
              <a:off x="5100969" y="3733800"/>
              <a:ext cx="1107997" cy="307777"/>
            </a:xfrm>
            <a:prstGeom prst="rect">
              <a:avLst/>
            </a:prstGeom>
            <a:noFill/>
          </p:spPr>
          <p:txBody>
            <a:bodyPr wrap="none" rtlCol="0">
              <a:spAutoFit/>
            </a:bodyPr>
            <a:lstStyle/>
            <a:p>
              <a:r>
                <a:rPr lang="en-US" dirty="0" smtClean="0"/>
                <a:t>Thin Client</a:t>
              </a:r>
              <a:endParaRPr lang="en-US" dirty="0"/>
            </a:p>
          </p:txBody>
        </p:sp>
        <p:sp>
          <p:nvSpPr>
            <p:cNvPr id="46" name="TextBox 45"/>
            <p:cNvSpPr txBox="1"/>
            <p:nvPr/>
          </p:nvSpPr>
          <p:spPr>
            <a:xfrm>
              <a:off x="5791200" y="3200400"/>
              <a:ext cx="889988" cy="523220"/>
            </a:xfrm>
            <a:prstGeom prst="rect">
              <a:avLst/>
            </a:prstGeom>
            <a:noFill/>
          </p:spPr>
          <p:txBody>
            <a:bodyPr wrap="none" rtlCol="0">
              <a:spAutoFit/>
            </a:bodyPr>
            <a:lstStyle/>
            <a:p>
              <a:r>
                <a:rPr lang="en-US" dirty="0" smtClean="0"/>
                <a:t>Virtual</a:t>
              </a:r>
            </a:p>
            <a:p>
              <a:r>
                <a:rPr lang="en-US" dirty="0" smtClean="0"/>
                <a:t>Desktop</a:t>
              </a:r>
              <a:endParaRPr lang="en-US" dirty="0"/>
            </a:p>
          </p:txBody>
        </p:sp>
        <p:sp>
          <p:nvSpPr>
            <p:cNvPr id="47" name="TextBox 46"/>
            <p:cNvSpPr txBox="1"/>
            <p:nvPr/>
          </p:nvSpPr>
          <p:spPr>
            <a:xfrm>
              <a:off x="6914047" y="2590800"/>
              <a:ext cx="843501" cy="307777"/>
            </a:xfrm>
            <a:prstGeom prst="rect">
              <a:avLst/>
            </a:prstGeom>
            <a:noFill/>
          </p:spPr>
          <p:txBody>
            <a:bodyPr wrap="none" rtlCol="0">
              <a:spAutoFit/>
            </a:bodyPr>
            <a:lstStyle/>
            <a:p>
              <a:r>
                <a:rPr lang="en-US" dirty="0" smtClean="0"/>
                <a:t>Servers</a:t>
              </a:r>
              <a:endParaRPr lang="en-US" dirty="0"/>
            </a:p>
          </p:txBody>
        </p:sp>
      </p:grpSp>
      <p:cxnSp>
        <p:nvCxnSpPr>
          <p:cNvPr id="50" name="Straight Connector 49"/>
          <p:cNvCxnSpPr/>
          <p:nvPr/>
        </p:nvCxnSpPr>
        <p:spPr bwMode="auto">
          <a:xfrm flipV="1">
            <a:off x="3429000" y="3249940"/>
            <a:ext cx="882534" cy="331460"/>
          </a:xfrm>
          <a:prstGeom prst="line">
            <a:avLst/>
          </a:prstGeom>
          <a:noFill/>
          <a:ln w="9525" cap="flat" cmpd="sng" algn="ctr">
            <a:solidFill>
              <a:schemeClr val="tx1"/>
            </a:solidFill>
            <a:prstDash val="solid"/>
            <a:round/>
            <a:headEnd type="none" w="sm" len="sm"/>
            <a:tailEnd type="none" w="sm" len="sm"/>
          </a:ln>
          <a:effectLst/>
        </p:spPr>
      </p:cxnSp>
      <p:cxnSp>
        <p:nvCxnSpPr>
          <p:cNvPr id="52" name="Straight Connector 51"/>
          <p:cNvCxnSpPr/>
          <p:nvPr/>
        </p:nvCxnSpPr>
        <p:spPr bwMode="auto">
          <a:xfrm rot="16200000" flipH="1">
            <a:off x="3594891" y="4177509"/>
            <a:ext cx="735019" cy="609600"/>
          </a:xfrm>
          <a:prstGeom prst="line">
            <a:avLst/>
          </a:prstGeom>
          <a:noFill/>
          <a:ln w="9525" cap="flat" cmpd="sng" algn="ctr">
            <a:solidFill>
              <a:schemeClr val="tx1"/>
            </a:solidFill>
            <a:prstDash val="solid"/>
            <a:round/>
            <a:headEnd type="none" w="sm" len="sm"/>
            <a:tailEnd type="none" w="sm" len="sm"/>
          </a:ln>
          <a:effectLst/>
        </p:spPr>
      </p:cxnSp>
      <p:sp>
        <p:nvSpPr>
          <p:cNvPr id="55" name="TextBox 54"/>
          <p:cNvSpPr txBox="1"/>
          <p:nvPr/>
        </p:nvSpPr>
        <p:spPr>
          <a:xfrm>
            <a:off x="304800" y="2743200"/>
            <a:ext cx="2707729" cy="523220"/>
          </a:xfrm>
          <a:prstGeom prst="rect">
            <a:avLst/>
          </a:prstGeom>
          <a:noFill/>
        </p:spPr>
        <p:txBody>
          <a:bodyPr wrap="none" rtlCol="0">
            <a:spAutoFit/>
          </a:bodyPr>
          <a:lstStyle/>
          <a:p>
            <a:r>
              <a:rPr lang="en-US" dirty="0" smtClean="0"/>
              <a:t>Virtual Desktop Infrastructure</a:t>
            </a:r>
          </a:p>
          <a:p>
            <a:r>
              <a:rPr lang="en-US" dirty="0" smtClean="0"/>
              <a:t>(VDI)</a:t>
            </a:r>
            <a:endParaRPr lang="en-US" dirty="0"/>
          </a:p>
        </p:txBody>
      </p:sp>
      <p:sp>
        <p:nvSpPr>
          <p:cNvPr id="56" name="TextBox 55"/>
          <p:cNvSpPr txBox="1"/>
          <p:nvPr/>
        </p:nvSpPr>
        <p:spPr>
          <a:xfrm>
            <a:off x="5330985" y="2590800"/>
            <a:ext cx="1189749" cy="307777"/>
          </a:xfrm>
          <a:prstGeom prst="rect">
            <a:avLst/>
          </a:prstGeom>
          <a:noFill/>
        </p:spPr>
        <p:txBody>
          <a:bodyPr wrap="none" rtlCol="0">
            <a:spAutoFit/>
          </a:bodyPr>
          <a:lstStyle/>
          <a:p>
            <a:r>
              <a:rPr lang="en-US" dirty="0" smtClean="0"/>
              <a:t>Data Center</a:t>
            </a:r>
          </a:p>
        </p:txBody>
      </p:sp>
      <p:sp>
        <p:nvSpPr>
          <p:cNvPr id="58" name="TextBox 57"/>
          <p:cNvSpPr txBox="1"/>
          <p:nvPr/>
        </p:nvSpPr>
        <p:spPr>
          <a:xfrm>
            <a:off x="5105400" y="5105400"/>
            <a:ext cx="1524000" cy="307777"/>
          </a:xfrm>
          <a:prstGeom prst="rect">
            <a:avLst/>
          </a:prstGeom>
          <a:noFill/>
        </p:spPr>
        <p:txBody>
          <a:bodyPr wrap="square" rtlCol="0">
            <a:spAutoFit/>
          </a:bodyPr>
          <a:lstStyle/>
          <a:p>
            <a:r>
              <a:rPr lang="en-US" dirty="0" smtClean="0"/>
              <a:t>Virtual Stacks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6850" y="255588"/>
            <a:ext cx="8796338" cy="383503"/>
          </a:xfrm>
        </p:spPr>
        <p:txBody>
          <a:bodyPr/>
          <a:lstStyle/>
          <a:p>
            <a:r>
              <a:rPr lang="en-US" sz="2800" dirty="0" smtClean="0">
                <a:solidFill>
                  <a:schemeClr val="tx1"/>
                </a:solidFill>
              </a:rPr>
              <a:t>Deﬁning Cloud Computing Services - (Good Luck) </a:t>
            </a:r>
            <a:endParaRPr lang="en-US" sz="2800" dirty="0">
              <a:solidFill>
                <a:schemeClr val="tx1"/>
              </a:solidFill>
            </a:endParaRPr>
          </a:p>
        </p:txBody>
      </p:sp>
      <p:sp>
        <p:nvSpPr>
          <p:cNvPr id="54275" name="Rectangle 3"/>
          <p:cNvSpPr>
            <a:spLocks noGrp="1" noChangeArrowheads="1"/>
          </p:cNvSpPr>
          <p:nvPr>
            <p:ph type="body" idx="1"/>
          </p:nvPr>
        </p:nvSpPr>
        <p:spPr>
          <a:xfrm>
            <a:off x="196850" y="838200"/>
            <a:ext cx="8796338" cy="4864100"/>
          </a:xfrm>
        </p:spPr>
        <p:txBody>
          <a:bodyPr/>
          <a:lstStyle/>
          <a:p>
            <a:pPr marL="0">
              <a:lnSpc>
                <a:spcPct val="80000"/>
              </a:lnSpc>
              <a:spcBef>
                <a:spcPts val="0"/>
              </a:spcBef>
              <a:buNone/>
            </a:pPr>
            <a:r>
              <a:rPr lang="en-US" sz="2000" u="sng" dirty="0" smtClean="0"/>
              <a:t>Industry Views</a:t>
            </a:r>
          </a:p>
          <a:p>
            <a:pPr marL="0" indent="0">
              <a:lnSpc>
                <a:spcPct val="80000"/>
              </a:lnSpc>
              <a:spcBef>
                <a:spcPts val="0"/>
              </a:spcBef>
              <a:spcAft>
                <a:spcPts val="600"/>
              </a:spcAft>
              <a:buNone/>
            </a:pPr>
            <a:endParaRPr lang="en-US" sz="1800" dirty="0" smtClean="0"/>
          </a:p>
          <a:p>
            <a:pPr marL="0" indent="0">
              <a:lnSpc>
                <a:spcPct val="80000"/>
              </a:lnSpc>
              <a:spcBef>
                <a:spcPts val="0"/>
              </a:spcBef>
              <a:spcAft>
                <a:spcPts val="600"/>
              </a:spcAft>
              <a:buNone/>
            </a:pPr>
            <a:r>
              <a:rPr lang="en-US" sz="1800" dirty="0" smtClean="0"/>
              <a:t>Software-as-a-Service</a:t>
            </a:r>
            <a:r>
              <a:rPr lang="en-US" sz="2800" dirty="0" smtClean="0"/>
              <a:t> </a:t>
            </a:r>
            <a:r>
              <a:rPr lang="en-US" sz="1800" dirty="0" smtClean="0"/>
              <a:t>(</a:t>
            </a:r>
            <a:r>
              <a:rPr lang="en-US" sz="1800" dirty="0" err="1" smtClean="0"/>
              <a:t>SaaS</a:t>
            </a:r>
            <a:r>
              <a:rPr lang="en-US" sz="1800" dirty="0" smtClean="0"/>
              <a:t>)</a:t>
            </a:r>
            <a:endParaRPr lang="en-US" sz="1800" dirty="0"/>
          </a:p>
          <a:p>
            <a:pPr marL="746125" lvl="3" indent="-285750">
              <a:lnSpc>
                <a:spcPct val="80000"/>
              </a:lnSpc>
              <a:spcBef>
                <a:spcPts val="0"/>
              </a:spcBef>
              <a:spcAft>
                <a:spcPts val="600"/>
              </a:spcAft>
              <a:buClr>
                <a:srgbClr val="C00000"/>
              </a:buClr>
              <a:buFont typeface="Wingdings" pitchFamily="2" charset="2"/>
              <a:buChar char="§"/>
            </a:pPr>
            <a:r>
              <a:rPr lang="en-US" sz="1600" dirty="0"/>
              <a:t>“My </a:t>
            </a:r>
            <a:r>
              <a:rPr lang="en-US" sz="1600" dirty="0" smtClean="0"/>
              <a:t>Customer </a:t>
            </a:r>
            <a:r>
              <a:rPr lang="en-US" sz="1600" dirty="0"/>
              <a:t>R</a:t>
            </a:r>
            <a:r>
              <a:rPr lang="en-US" sz="1600" dirty="0" smtClean="0"/>
              <a:t>esource </a:t>
            </a:r>
            <a:r>
              <a:rPr lang="en-US" sz="1600" dirty="0"/>
              <a:t>M</a:t>
            </a:r>
            <a:r>
              <a:rPr lang="en-US" sz="1600" dirty="0" smtClean="0"/>
              <a:t>anagement </a:t>
            </a:r>
            <a:r>
              <a:rPr lang="en-US" sz="1600" dirty="0"/>
              <a:t>(CRM) system is out on the Internet!”</a:t>
            </a:r>
          </a:p>
          <a:p>
            <a:pPr marL="0" indent="0">
              <a:lnSpc>
                <a:spcPct val="80000"/>
              </a:lnSpc>
              <a:spcBef>
                <a:spcPts val="0"/>
              </a:spcBef>
              <a:spcAft>
                <a:spcPts val="600"/>
              </a:spcAft>
              <a:buNone/>
            </a:pPr>
            <a:r>
              <a:rPr lang="en-US" sz="1800" dirty="0"/>
              <a:t>Grids vs. Clouds</a:t>
            </a:r>
          </a:p>
          <a:p>
            <a:pPr marL="746125" lvl="3" indent="-285750">
              <a:lnSpc>
                <a:spcPct val="80000"/>
              </a:lnSpc>
              <a:spcBef>
                <a:spcPts val="0"/>
              </a:spcBef>
              <a:spcAft>
                <a:spcPts val="600"/>
              </a:spcAft>
              <a:buClr>
                <a:srgbClr val="C00000"/>
              </a:buClr>
              <a:buFont typeface="Wingdings" pitchFamily="2" charset="2"/>
              <a:buChar char="§"/>
            </a:pPr>
            <a:r>
              <a:rPr lang="en-US" sz="1600" dirty="0"/>
              <a:t>Shared Virtual Resources</a:t>
            </a:r>
          </a:p>
          <a:p>
            <a:pPr marL="746125" lvl="3" indent="-285750">
              <a:lnSpc>
                <a:spcPct val="80000"/>
              </a:lnSpc>
              <a:spcBef>
                <a:spcPts val="0"/>
              </a:spcBef>
              <a:spcAft>
                <a:spcPts val="600"/>
              </a:spcAft>
              <a:buClr>
                <a:srgbClr val="C00000"/>
              </a:buClr>
              <a:buFont typeface="Wingdings" pitchFamily="2" charset="2"/>
              <a:buChar char="§"/>
            </a:pPr>
            <a:r>
              <a:rPr lang="en-US" sz="1600" dirty="0"/>
              <a:t>Batch Jobs vs. Online </a:t>
            </a:r>
            <a:r>
              <a:rPr lang="en-US" sz="1600" dirty="0" smtClean="0"/>
              <a:t>Applications</a:t>
            </a:r>
            <a:endParaRPr lang="en-US" sz="1600" dirty="0"/>
          </a:p>
          <a:p>
            <a:pPr marL="0" indent="0">
              <a:lnSpc>
                <a:spcPct val="80000"/>
              </a:lnSpc>
              <a:spcBef>
                <a:spcPts val="0"/>
              </a:spcBef>
              <a:spcAft>
                <a:spcPts val="600"/>
              </a:spcAft>
              <a:buNone/>
            </a:pPr>
            <a:r>
              <a:rPr lang="en-US" sz="1800" dirty="0"/>
              <a:t>Network Diagrams</a:t>
            </a:r>
          </a:p>
          <a:p>
            <a:pPr marL="746125" lvl="3" indent="-285750">
              <a:lnSpc>
                <a:spcPct val="80000"/>
              </a:lnSpc>
              <a:spcBef>
                <a:spcPts val="0"/>
              </a:spcBef>
              <a:spcAft>
                <a:spcPts val="600"/>
              </a:spcAft>
              <a:buClr>
                <a:srgbClr val="C00000"/>
              </a:buClr>
              <a:buFont typeface="Wingdings" pitchFamily="2" charset="2"/>
              <a:buChar char="§"/>
            </a:pPr>
            <a:r>
              <a:rPr lang="en-US" sz="1600" dirty="0"/>
              <a:t>A service is “on a cloud somewhere</a:t>
            </a:r>
            <a:r>
              <a:rPr lang="en-US" sz="1600" dirty="0" smtClean="0"/>
              <a:t>”</a:t>
            </a:r>
          </a:p>
          <a:p>
            <a:pPr marL="0" lvl="1">
              <a:lnSpc>
                <a:spcPct val="80000"/>
              </a:lnSpc>
              <a:spcBef>
                <a:spcPts val="0"/>
              </a:spcBef>
              <a:buNone/>
            </a:pPr>
            <a:endParaRPr lang="en-US" b="1" dirty="0" smtClean="0"/>
          </a:p>
          <a:p>
            <a:pPr marL="0" lvl="1">
              <a:lnSpc>
                <a:spcPct val="80000"/>
              </a:lnSpc>
              <a:spcBef>
                <a:spcPts val="0"/>
              </a:spcBef>
              <a:buNone/>
            </a:pPr>
            <a:r>
              <a:rPr lang="en-US" b="1" u="sng" dirty="0" smtClean="0"/>
              <a:t>Analysts Views</a:t>
            </a:r>
          </a:p>
          <a:p>
            <a:pPr marL="0" lvl="0">
              <a:spcBef>
                <a:spcPts val="0"/>
              </a:spcBef>
              <a:buNone/>
              <a:defRPr/>
            </a:pPr>
            <a:endParaRPr lang="en-US" sz="1600" dirty="0" smtClean="0"/>
          </a:p>
          <a:p>
            <a:pPr marL="0" lvl="0">
              <a:spcBef>
                <a:spcPts val="0"/>
              </a:spcBef>
              <a:buNone/>
              <a:defRPr/>
            </a:pPr>
            <a:r>
              <a:rPr lang="en-US" sz="1600" dirty="0" smtClean="0"/>
              <a:t>“A pool of abstracted, highly scalable, and managed compute infrastructure capable of hosting end-customer applications and billed by consumption”</a:t>
            </a:r>
          </a:p>
          <a:p>
            <a:pPr marL="0" lvl="1" indent="0">
              <a:spcBef>
                <a:spcPts val="0"/>
              </a:spcBef>
              <a:buNone/>
              <a:defRPr/>
            </a:pPr>
            <a:r>
              <a:rPr lang="en-US" sz="1000" dirty="0" smtClean="0"/>
              <a:t>“Is Cloud Computing Ready for The Enterprise?” Forrester Research, Inc</a:t>
            </a:r>
          </a:p>
          <a:p>
            <a:pPr marL="0" lvl="1" indent="0">
              <a:spcBef>
                <a:spcPts val="0"/>
              </a:spcBef>
              <a:buNone/>
              <a:defRPr/>
            </a:pPr>
            <a:endParaRPr lang="en-US" sz="1000" dirty="0" smtClean="0"/>
          </a:p>
          <a:p>
            <a:pPr marL="0" lvl="0">
              <a:spcBef>
                <a:spcPts val="0"/>
              </a:spcBef>
              <a:buNone/>
              <a:defRPr/>
            </a:pPr>
            <a:r>
              <a:rPr lang="en-US" sz="1600" dirty="0" smtClean="0"/>
              <a:t>“Cloud Computing Services are an emerging approach to shared infrastructure in which large pools of systems are linked together to provide IT services.” </a:t>
            </a:r>
            <a:r>
              <a:rPr lang="en-US" dirty="0" smtClean="0"/>
              <a:t/>
            </a:r>
            <a:br>
              <a:rPr lang="en-US" dirty="0" smtClean="0"/>
            </a:br>
            <a:r>
              <a:rPr lang="en-US" sz="1100" dirty="0" smtClean="0"/>
              <a:t>– IBM press release on “Blue Cloud”</a:t>
            </a:r>
          </a:p>
          <a:p>
            <a:pPr marL="0" lvl="0">
              <a:spcBef>
                <a:spcPts val="0"/>
              </a:spcBef>
              <a:buNone/>
              <a:defRPr/>
            </a:pPr>
            <a:endParaRPr lang="en-US" sz="1100" dirty="0" smtClean="0"/>
          </a:p>
          <a:p>
            <a:pPr marL="0" lvl="0">
              <a:spcBef>
                <a:spcPts val="0"/>
              </a:spcBef>
              <a:buNone/>
              <a:defRPr/>
            </a:pPr>
            <a:r>
              <a:rPr lang="en-US" sz="1600" dirty="0" smtClean="0"/>
              <a:t>“…a hosted infrastructure model that delivers abstracted IT resources over the Internet” </a:t>
            </a:r>
            <a:r>
              <a:rPr lang="en-US" dirty="0" smtClean="0"/>
              <a:t/>
            </a:r>
            <a:br>
              <a:rPr lang="en-US" dirty="0" smtClean="0"/>
            </a:br>
            <a:r>
              <a:rPr lang="en-US" sz="1100" dirty="0" smtClean="0"/>
              <a:t>– Thomas </a:t>
            </a:r>
            <a:r>
              <a:rPr lang="en-US" sz="1100" dirty="0" err="1" smtClean="0"/>
              <a:t>Weisel</a:t>
            </a:r>
            <a:r>
              <a:rPr lang="en-US" sz="1100" dirty="0" smtClean="0"/>
              <a:t> Partners LLC from “Into the Clouds: Leveraging  Data Centers and the Road to Cloud Computing”</a:t>
            </a:r>
          </a:p>
          <a:p>
            <a:pPr marL="0">
              <a:lnSpc>
                <a:spcPct val="80000"/>
              </a:lnSpc>
              <a:spcBef>
                <a:spcPts val="0"/>
              </a:spcBef>
            </a:pP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descr="Blue tissue paper"/>
          <p:cNvSpPr>
            <a:spLocks noChangeArrowheads="1"/>
          </p:cNvSpPr>
          <p:nvPr/>
        </p:nvSpPr>
        <p:spPr bwMode="auto">
          <a:xfrm>
            <a:off x="76200" y="4800600"/>
            <a:ext cx="8991600" cy="1752600"/>
          </a:xfrm>
          <a:prstGeom prst="rect">
            <a:avLst/>
          </a:prstGeom>
          <a:blipFill dpi="0" rotWithShape="0">
            <a:blip r:embed="rId3" cstate="print"/>
            <a:srcRect/>
            <a:tile tx="0" ty="0" sx="100000" sy="100000" flip="none" algn="tl"/>
          </a:blipFill>
          <a:ln w="9525">
            <a:solidFill>
              <a:schemeClr val="tx1"/>
            </a:solidFill>
            <a:miter lim="800000"/>
            <a:headEnd type="none" w="sm" len="sm"/>
            <a:tailEnd type="none" w="sm" len="sm"/>
          </a:ln>
        </p:spPr>
        <p:txBody>
          <a:bodyPr wrap="none" anchor="ctr"/>
          <a:lstStyle/>
          <a:p>
            <a:endParaRPr lang="en-US" dirty="0">
              <a:solidFill>
                <a:srgbClr val="000000"/>
              </a:solidFill>
            </a:endParaRPr>
          </a:p>
        </p:txBody>
      </p:sp>
      <p:sp>
        <p:nvSpPr>
          <p:cNvPr id="16387" name="Rectangle 2"/>
          <p:cNvSpPr>
            <a:spLocks noGrp="1" noChangeArrowheads="1"/>
          </p:cNvSpPr>
          <p:nvPr>
            <p:ph type="title"/>
          </p:nvPr>
        </p:nvSpPr>
        <p:spPr>
          <a:xfrm>
            <a:off x="196850" y="255588"/>
            <a:ext cx="8796338" cy="384175"/>
          </a:xfrm>
          <a:noFill/>
        </p:spPr>
        <p:txBody>
          <a:bodyPr/>
          <a:lstStyle/>
          <a:p>
            <a:pPr>
              <a:lnSpc>
                <a:spcPct val="90000"/>
              </a:lnSpc>
            </a:pPr>
            <a:r>
              <a:rPr lang="en-US" sz="2800" dirty="0" smtClean="0">
                <a:solidFill>
                  <a:schemeClr val="tx1"/>
                </a:solidFill>
              </a:rPr>
              <a:t>Brief History of the Internet</a:t>
            </a:r>
          </a:p>
        </p:txBody>
      </p:sp>
      <p:sp>
        <p:nvSpPr>
          <p:cNvPr id="16388" name="Rectangle 3"/>
          <p:cNvSpPr>
            <a:spLocks noChangeArrowheads="1"/>
          </p:cNvSpPr>
          <p:nvPr/>
        </p:nvSpPr>
        <p:spPr bwMode="auto">
          <a:xfrm>
            <a:off x="633413" y="884238"/>
            <a:ext cx="7236405" cy="3970960"/>
          </a:xfrm>
          <a:prstGeom prst="rect">
            <a:avLst/>
          </a:prstGeom>
          <a:noFill/>
          <a:ln w="9525">
            <a:noFill/>
            <a:miter lim="800000"/>
            <a:headEnd/>
            <a:tailEnd/>
          </a:ln>
        </p:spPr>
        <p:txBody>
          <a:bodyPr wrap="none" lIns="92075" tIns="46038" rIns="92075" bIns="46038">
            <a:spAutoFit/>
          </a:bodyPr>
          <a:lstStyle/>
          <a:p>
            <a:pPr algn="l"/>
            <a:r>
              <a:rPr lang="en-US" sz="1200" dirty="0">
                <a:solidFill>
                  <a:srgbClr val="000000"/>
                </a:solidFill>
              </a:rPr>
              <a:t>Initial concept of the Internet was very </a:t>
            </a:r>
            <a:r>
              <a:rPr lang="en-US" sz="1200" dirty="0" smtClean="0">
                <a:solidFill>
                  <a:srgbClr val="000000"/>
                </a:solidFill>
              </a:rPr>
              <a:t>simple (1960s):</a:t>
            </a:r>
            <a:endParaRPr lang="en-US" sz="1200" b="0" dirty="0">
              <a:solidFill>
                <a:srgbClr val="000000"/>
              </a:solidFill>
            </a:endParaRPr>
          </a:p>
          <a:p>
            <a:pPr marL="228600" lvl="2" algn="l">
              <a:buFontTx/>
              <a:buChar char="•"/>
            </a:pPr>
            <a:r>
              <a:rPr lang="en-US" sz="1200" b="0" dirty="0">
                <a:solidFill>
                  <a:srgbClr val="000000"/>
                </a:solidFill>
              </a:rPr>
              <a:t>No central Authority</a:t>
            </a:r>
          </a:p>
          <a:p>
            <a:pPr marL="228600" lvl="2" algn="l">
              <a:buFontTx/>
              <a:buChar char="•"/>
            </a:pPr>
            <a:r>
              <a:rPr lang="en-US" sz="1200" b="0" dirty="0">
                <a:solidFill>
                  <a:srgbClr val="000000"/>
                </a:solidFill>
              </a:rPr>
              <a:t>Assume the network is unreliable at all times vs. the global telephone network</a:t>
            </a:r>
          </a:p>
          <a:p>
            <a:pPr marL="228600" lvl="2" algn="l">
              <a:buFontTx/>
              <a:buChar char="•"/>
            </a:pPr>
            <a:r>
              <a:rPr lang="en-US" sz="1200" b="0" dirty="0">
                <a:solidFill>
                  <a:srgbClr val="000000"/>
                </a:solidFill>
              </a:rPr>
              <a:t>Data is divided into packets which can go anyway as long as they get to the final destination</a:t>
            </a:r>
          </a:p>
          <a:p>
            <a:pPr marL="228600" lvl="2" algn="l">
              <a:buFontTx/>
              <a:buChar char="•"/>
            </a:pPr>
            <a:r>
              <a:rPr lang="en-US" sz="1200" b="0" dirty="0">
                <a:solidFill>
                  <a:srgbClr val="000000"/>
                </a:solidFill>
              </a:rPr>
              <a:t>No matter the level of destruction the Internet would survive</a:t>
            </a:r>
          </a:p>
          <a:p>
            <a:pPr algn="l"/>
            <a:endParaRPr lang="en-US" sz="1200" b="0" dirty="0">
              <a:solidFill>
                <a:srgbClr val="000000"/>
              </a:solidFill>
            </a:endParaRPr>
          </a:p>
          <a:p>
            <a:pPr algn="l"/>
            <a:r>
              <a:rPr lang="en-US" sz="1200" dirty="0">
                <a:solidFill>
                  <a:srgbClr val="000000"/>
                </a:solidFill>
              </a:rPr>
              <a:t>Initial growth</a:t>
            </a:r>
            <a:r>
              <a:rPr lang="en-US" sz="1200" b="0" dirty="0">
                <a:solidFill>
                  <a:srgbClr val="000000"/>
                </a:solidFill>
              </a:rPr>
              <a:t> </a:t>
            </a:r>
          </a:p>
          <a:p>
            <a:pPr marL="228600" lvl="2" algn="l">
              <a:buFontTx/>
              <a:buChar char="•"/>
            </a:pPr>
            <a:r>
              <a:rPr lang="en-US" sz="1200" b="0" dirty="0">
                <a:solidFill>
                  <a:srgbClr val="000000"/>
                </a:solidFill>
              </a:rPr>
              <a:t>By the end 1969 ARPANET was formed with 4 nodes; the first installation at UCLA</a:t>
            </a:r>
          </a:p>
          <a:p>
            <a:pPr marL="228600" lvl="2" algn="l">
              <a:buFontTx/>
              <a:buChar char="•"/>
            </a:pPr>
            <a:r>
              <a:rPr lang="en-US" sz="1200" b="0" dirty="0">
                <a:solidFill>
                  <a:srgbClr val="000000"/>
                </a:solidFill>
              </a:rPr>
              <a:t>Scientists/researches could now share computing power</a:t>
            </a:r>
          </a:p>
          <a:p>
            <a:pPr marL="228600" lvl="2" algn="l">
              <a:buFontTx/>
              <a:buChar char="•"/>
            </a:pPr>
            <a:r>
              <a:rPr lang="en-US" sz="1200" b="0" dirty="0">
                <a:solidFill>
                  <a:srgbClr val="000000"/>
                </a:solidFill>
              </a:rPr>
              <a:t>By 1972 there was 37 nodes (LIFE WAS GOOD and there was a surprise benefit?)</a:t>
            </a:r>
          </a:p>
          <a:p>
            <a:pPr marL="228600" lvl="2" algn="l">
              <a:buFontTx/>
              <a:buChar char="•"/>
            </a:pPr>
            <a:r>
              <a:rPr lang="en-US" sz="1200" b="0" dirty="0">
                <a:solidFill>
                  <a:srgbClr val="000000"/>
                </a:solidFill>
                <a:hlinkClick r:id="rId4" action="ppaction://hlinkfile"/>
              </a:rPr>
              <a:t>NEW USES…..Sharing of personal/professional information took off </a:t>
            </a:r>
            <a:endParaRPr lang="en-US" sz="1200" b="0" dirty="0">
              <a:solidFill>
                <a:srgbClr val="000000"/>
              </a:solidFill>
            </a:endParaRPr>
          </a:p>
          <a:p>
            <a:pPr marL="228600" lvl="2" algn="l">
              <a:buFontTx/>
              <a:buChar char="•"/>
            </a:pPr>
            <a:r>
              <a:rPr lang="en-US" sz="1200" b="0" dirty="0">
                <a:solidFill>
                  <a:srgbClr val="000000"/>
                </a:solidFill>
              </a:rPr>
              <a:t>Internet growth was very RAPID!!!!</a:t>
            </a:r>
          </a:p>
          <a:p>
            <a:pPr marL="228600" lvl="2" algn="l">
              <a:buFontTx/>
              <a:buChar char="•"/>
            </a:pPr>
            <a:r>
              <a:rPr lang="en-US" sz="1200" b="0" dirty="0">
                <a:solidFill>
                  <a:srgbClr val="000000"/>
                </a:solidFill>
              </a:rPr>
              <a:t>The basic language needed to join was TCP/IP</a:t>
            </a:r>
          </a:p>
          <a:p>
            <a:pPr algn="l"/>
            <a:endParaRPr lang="en-US" sz="1200" b="0" dirty="0">
              <a:solidFill>
                <a:srgbClr val="000000"/>
              </a:solidFill>
            </a:endParaRPr>
          </a:p>
          <a:p>
            <a:pPr algn="l"/>
            <a:r>
              <a:rPr lang="en-US" sz="1200" dirty="0">
                <a:solidFill>
                  <a:srgbClr val="000000"/>
                </a:solidFill>
              </a:rPr>
              <a:t>Internet of today was born</a:t>
            </a:r>
          </a:p>
          <a:p>
            <a:pPr marL="228600" lvl="2" algn="l">
              <a:buFontTx/>
              <a:buChar char="•"/>
            </a:pPr>
            <a:r>
              <a:rPr lang="en-US" sz="1200" b="0" dirty="0">
                <a:solidFill>
                  <a:srgbClr val="000000"/>
                </a:solidFill>
              </a:rPr>
              <a:t>ARPANET </a:t>
            </a:r>
            <a:r>
              <a:rPr lang="en-US" sz="1200" b="0" dirty="0" smtClean="0">
                <a:solidFill>
                  <a:srgbClr val="000000"/>
                </a:solidFill>
              </a:rPr>
              <a:t>involvement started </a:t>
            </a:r>
            <a:r>
              <a:rPr lang="en-US" sz="1200" b="0" dirty="0">
                <a:solidFill>
                  <a:srgbClr val="000000"/>
                </a:solidFill>
              </a:rPr>
              <a:t>to decline but the rest of the Internet grew</a:t>
            </a:r>
            <a:endParaRPr lang="en-US" sz="1200" dirty="0">
              <a:solidFill>
                <a:srgbClr val="000000"/>
              </a:solidFill>
            </a:endParaRPr>
          </a:p>
          <a:p>
            <a:pPr marL="228600" lvl="2" algn="l">
              <a:buFontTx/>
              <a:buChar char="•"/>
            </a:pPr>
            <a:r>
              <a:rPr lang="en-US" sz="1200" b="0" dirty="0">
                <a:solidFill>
                  <a:srgbClr val="000000"/>
                </a:solidFill>
              </a:rPr>
              <a:t>By 1983 the military broke off to form their own network MILNET but the Internet growth continued</a:t>
            </a:r>
          </a:p>
          <a:p>
            <a:pPr marL="228600" lvl="2" algn="l">
              <a:buFontTx/>
              <a:buChar char="•"/>
            </a:pPr>
            <a:r>
              <a:rPr lang="en-US" sz="1200" b="0" dirty="0">
                <a:solidFill>
                  <a:srgbClr val="000000"/>
                </a:solidFill>
              </a:rPr>
              <a:t>Control of the Internet was given to the National Science Foundation (NSF) 1986</a:t>
            </a:r>
          </a:p>
          <a:p>
            <a:pPr marL="228600" lvl="2" algn="l">
              <a:buFontTx/>
              <a:buChar char="•"/>
            </a:pPr>
            <a:r>
              <a:rPr lang="en-US" sz="1200" b="0" dirty="0">
                <a:solidFill>
                  <a:srgbClr val="000000"/>
                </a:solidFill>
              </a:rPr>
              <a:t>As computing power increased so to did the Internet and so to the Internet value to people</a:t>
            </a:r>
          </a:p>
          <a:p>
            <a:pPr marL="228600" lvl="2" algn="l">
              <a:buFontTx/>
              <a:buChar char="•"/>
            </a:pPr>
            <a:r>
              <a:rPr lang="en-US" sz="1200" b="0" dirty="0">
                <a:solidFill>
                  <a:srgbClr val="000000"/>
                </a:solidFill>
              </a:rPr>
              <a:t>In 1995 NSF officially gave control of the Internet to commercial entities (NAPs) and ceased funding</a:t>
            </a:r>
          </a:p>
          <a:p>
            <a:pPr marL="228600" lvl="2" algn="l">
              <a:buFontTx/>
              <a:buChar char="•"/>
            </a:pPr>
            <a:r>
              <a:rPr lang="en-US" sz="1200" b="0" dirty="0">
                <a:solidFill>
                  <a:srgbClr val="000000"/>
                </a:solidFill>
              </a:rPr>
              <a:t>Internet growth has </a:t>
            </a:r>
            <a:r>
              <a:rPr lang="en-US" sz="1200" b="0" dirty="0" smtClean="0">
                <a:solidFill>
                  <a:srgbClr val="000000"/>
                </a:solidFill>
              </a:rPr>
              <a:t>exponentially </a:t>
            </a:r>
            <a:r>
              <a:rPr lang="en-US" sz="1200" b="0" dirty="0">
                <a:solidFill>
                  <a:srgbClr val="000000"/>
                </a:solidFill>
              </a:rPr>
              <a:t>grown into the new millennium</a:t>
            </a:r>
          </a:p>
        </p:txBody>
      </p:sp>
      <p:pic>
        <p:nvPicPr>
          <p:cNvPr id="16389" name="Picture 4"/>
          <p:cNvPicPr>
            <a:picLocks noChangeArrowheads="1"/>
          </p:cNvPicPr>
          <p:nvPr/>
        </p:nvPicPr>
        <p:blipFill>
          <a:blip r:embed="rId5" cstate="print"/>
          <a:srcRect/>
          <a:stretch>
            <a:fillRect/>
          </a:stretch>
        </p:blipFill>
        <p:spPr bwMode="auto">
          <a:xfrm>
            <a:off x="207963" y="4999038"/>
            <a:ext cx="1360487" cy="1084262"/>
          </a:xfrm>
          <a:prstGeom prst="rect">
            <a:avLst/>
          </a:prstGeom>
          <a:noFill/>
          <a:ln w="9525">
            <a:noFill/>
            <a:miter lim="800000"/>
            <a:headEnd/>
            <a:tailEnd/>
          </a:ln>
        </p:spPr>
      </p:pic>
      <p:pic>
        <p:nvPicPr>
          <p:cNvPr id="16390" name="Picture 5"/>
          <p:cNvPicPr>
            <a:picLocks noChangeArrowheads="1"/>
          </p:cNvPicPr>
          <p:nvPr/>
        </p:nvPicPr>
        <p:blipFill>
          <a:blip r:embed="rId6" cstate="print"/>
          <a:srcRect/>
          <a:stretch>
            <a:fillRect/>
          </a:stretch>
        </p:blipFill>
        <p:spPr bwMode="auto">
          <a:xfrm>
            <a:off x="1949450" y="4933950"/>
            <a:ext cx="1204913" cy="1201738"/>
          </a:xfrm>
          <a:prstGeom prst="rect">
            <a:avLst/>
          </a:prstGeom>
          <a:noFill/>
          <a:ln w="9525">
            <a:noFill/>
            <a:miter lim="800000"/>
            <a:headEnd/>
            <a:tailEnd/>
          </a:ln>
        </p:spPr>
      </p:pic>
      <p:sp>
        <p:nvSpPr>
          <p:cNvPr id="16391" name="Rectangle 6"/>
          <p:cNvSpPr>
            <a:spLocks noChangeArrowheads="1"/>
          </p:cNvSpPr>
          <p:nvPr/>
        </p:nvSpPr>
        <p:spPr bwMode="auto">
          <a:xfrm>
            <a:off x="1277938" y="6096000"/>
            <a:ext cx="1162050" cy="304800"/>
          </a:xfrm>
          <a:prstGeom prst="rect">
            <a:avLst/>
          </a:prstGeom>
          <a:noFill/>
          <a:ln w="9525">
            <a:noFill/>
            <a:miter lim="800000"/>
            <a:headEnd/>
            <a:tailEnd/>
          </a:ln>
        </p:spPr>
        <p:txBody>
          <a:bodyPr wrap="none" lIns="92075" tIns="46038" rIns="92075" bIns="46038">
            <a:spAutoFit/>
          </a:bodyPr>
          <a:lstStyle/>
          <a:p>
            <a:r>
              <a:rPr lang="en-US">
                <a:solidFill>
                  <a:srgbClr val="000000"/>
                </a:solidFill>
              </a:rPr>
              <a:t>COLD WAR</a:t>
            </a:r>
          </a:p>
        </p:txBody>
      </p:sp>
      <p:sp>
        <p:nvSpPr>
          <p:cNvPr id="16392" name="Line 7"/>
          <p:cNvSpPr>
            <a:spLocks noChangeShapeType="1"/>
          </p:cNvSpPr>
          <p:nvPr/>
        </p:nvSpPr>
        <p:spPr bwMode="auto">
          <a:xfrm>
            <a:off x="3276600" y="5715000"/>
            <a:ext cx="762000" cy="0"/>
          </a:xfrm>
          <a:prstGeom prst="line">
            <a:avLst/>
          </a:prstGeom>
          <a:noFill/>
          <a:ln w="127000">
            <a:solidFill>
              <a:srgbClr val="000000"/>
            </a:solidFill>
            <a:round/>
            <a:headEnd type="none" w="sm" len="sm"/>
            <a:tailEnd type="stealth" w="med" len="lg"/>
          </a:ln>
        </p:spPr>
        <p:txBody>
          <a:bodyPr wrap="none" anchor="ctr"/>
          <a:lstStyle/>
          <a:p>
            <a:endParaRPr lang="en-US">
              <a:solidFill>
                <a:srgbClr val="000000"/>
              </a:solidFill>
            </a:endParaRPr>
          </a:p>
        </p:txBody>
      </p:sp>
      <p:sp>
        <p:nvSpPr>
          <p:cNvPr id="16393" name="Line 9"/>
          <p:cNvSpPr>
            <a:spLocks noChangeShapeType="1"/>
          </p:cNvSpPr>
          <p:nvPr/>
        </p:nvSpPr>
        <p:spPr bwMode="auto">
          <a:xfrm>
            <a:off x="6469063" y="5715000"/>
            <a:ext cx="762000" cy="0"/>
          </a:xfrm>
          <a:prstGeom prst="line">
            <a:avLst/>
          </a:prstGeom>
          <a:noFill/>
          <a:ln w="127000">
            <a:solidFill>
              <a:srgbClr val="000000"/>
            </a:solidFill>
            <a:round/>
            <a:headEnd type="none" w="sm" len="sm"/>
            <a:tailEnd type="stealth" w="med" len="lg"/>
          </a:ln>
        </p:spPr>
        <p:txBody>
          <a:bodyPr wrap="none" anchor="ctr"/>
          <a:lstStyle/>
          <a:p>
            <a:endParaRPr lang="en-US">
              <a:solidFill>
                <a:srgbClr val="000000"/>
              </a:solidFill>
            </a:endParaRPr>
          </a:p>
        </p:txBody>
      </p:sp>
      <p:sp>
        <p:nvSpPr>
          <p:cNvPr id="16394" name="Rectangle 10"/>
          <p:cNvSpPr>
            <a:spLocks noChangeArrowheads="1"/>
          </p:cNvSpPr>
          <p:nvPr/>
        </p:nvSpPr>
        <p:spPr bwMode="auto">
          <a:xfrm>
            <a:off x="6289051" y="5155895"/>
            <a:ext cx="2854949" cy="1016305"/>
          </a:xfrm>
          <a:prstGeom prst="rect">
            <a:avLst/>
          </a:prstGeom>
          <a:noFill/>
          <a:ln w="9525">
            <a:noFill/>
            <a:miter lim="800000"/>
            <a:headEnd/>
            <a:tailEnd/>
          </a:ln>
        </p:spPr>
        <p:txBody>
          <a:bodyPr wrap="none" lIns="92075" tIns="46038" rIns="92075" bIns="46038">
            <a:spAutoFit/>
          </a:bodyPr>
          <a:lstStyle/>
          <a:p>
            <a:r>
              <a:rPr lang="en-US" sz="2000" dirty="0" smtClean="0">
                <a:solidFill>
                  <a:srgbClr val="000000"/>
                </a:solidFill>
              </a:rPr>
              <a:t>~3.88 BIILLION Users </a:t>
            </a:r>
            <a:endParaRPr lang="en-US" sz="2000" dirty="0">
              <a:solidFill>
                <a:srgbClr val="000000"/>
              </a:solidFill>
            </a:endParaRPr>
          </a:p>
          <a:p>
            <a:r>
              <a:rPr lang="en-US" sz="2000" dirty="0">
                <a:solidFill>
                  <a:srgbClr val="000000"/>
                </a:solidFill>
              </a:rPr>
              <a:t>as of</a:t>
            </a:r>
          </a:p>
          <a:p>
            <a:r>
              <a:rPr lang="en-US" sz="2000" dirty="0" smtClean="0">
                <a:solidFill>
                  <a:srgbClr val="000000"/>
                </a:solidFill>
              </a:rPr>
              <a:t>March, 2018 </a:t>
            </a:r>
            <a:endParaRPr lang="en-US" sz="2000" dirty="0">
              <a:solidFill>
                <a:srgbClr val="000000"/>
              </a:solidFill>
            </a:endParaRPr>
          </a:p>
        </p:txBody>
      </p:sp>
      <p:sp>
        <p:nvSpPr>
          <p:cNvPr id="20" name="AutoShape 3"/>
          <p:cNvSpPr>
            <a:spLocks noChangeArrowheads="1"/>
          </p:cNvSpPr>
          <p:nvPr/>
        </p:nvSpPr>
        <p:spPr bwMode="auto">
          <a:xfrm>
            <a:off x="4038600" y="5105400"/>
            <a:ext cx="2362200" cy="1066800"/>
          </a:xfrm>
          <a:prstGeom prst="cloudCallout">
            <a:avLst>
              <a:gd name="adj1" fmla="val -20634"/>
              <a:gd name="adj2" fmla="val 9069"/>
            </a:avLst>
          </a:prstGeom>
          <a:solidFill>
            <a:schemeClr val="bg2"/>
          </a:solidFill>
          <a:ln w="12700">
            <a:noFill/>
            <a:round/>
            <a:headEnd/>
            <a:tailEnd/>
          </a:ln>
        </p:spPr>
        <p:txBody>
          <a:bodyPr rIns="0"/>
          <a:lstStyle/>
          <a:p>
            <a:endParaRPr lang="en-US" altLang="ja-JP" sz="1600" b="0" dirty="0">
              <a:solidFill>
                <a:srgbClr val="0066FF"/>
              </a:solidFill>
              <a:ea typeface="ＭＳ Ｐゴシック" charset="-128"/>
            </a:endParaRPr>
          </a:p>
        </p:txBody>
      </p:sp>
      <p:sp>
        <p:nvSpPr>
          <p:cNvPr id="16403" name="Text Box 23"/>
          <p:cNvSpPr txBox="1">
            <a:spLocks noChangeArrowheads="1"/>
          </p:cNvSpPr>
          <p:nvPr/>
        </p:nvSpPr>
        <p:spPr bwMode="auto">
          <a:xfrm>
            <a:off x="4267200" y="5029200"/>
            <a:ext cx="1933575" cy="1006475"/>
          </a:xfrm>
          <a:prstGeom prst="rect">
            <a:avLst/>
          </a:prstGeom>
          <a:noFill/>
          <a:ln w="9525">
            <a:noFill/>
            <a:miter lim="800000"/>
            <a:headEnd type="none" w="sm" len="sm"/>
            <a:tailEnd type="none" w="sm" len="sm"/>
          </a:ln>
        </p:spPr>
        <p:txBody>
          <a:bodyPr wrap="none">
            <a:spAutoFit/>
          </a:bodyPr>
          <a:lstStyle/>
          <a:p>
            <a:r>
              <a:rPr lang="en-US" b="0" dirty="0">
                <a:solidFill>
                  <a:srgbClr val="000000"/>
                </a:solidFill>
              </a:rPr>
              <a:t>THE BIG </a:t>
            </a:r>
            <a:r>
              <a:rPr lang="en-US" sz="6000" dirty="0" err="1">
                <a:solidFill>
                  <a:srgbClr val="000000"/>
                </a:solidFill>
              </a:rPr>
              <a:t>I</a:t>
            </a:r>
            <a:r>
              <a:rPr lang="en-US" b="0" dirty="0" err="1">
                <a:solidFill>
                  <a:srgbClr val="000000"/>
                </a:solidFill>
              </a:rPr>
              <a:t>of</a:t>
            </a:r>
            <a:r>
              <a:rPr lang="en-US" b="0" dirty="0">
                <a:solidFill>
                  <a:srgbClr val="000000"/>
                </a:solidFill>
              </a:rPr>
              <a:t> the 90s</a:t>
            </a:r>
          </a:p>
        </p:txBody>
      </p:sp>
      <p:sp>
        <p:nvSpPr>
          <p:cNvPr id="2" name="TextBox 1"/>
          <p:cNvSpPr txBox="1"/>
          <p:nvPr/>
        </p:nvSpPr>
        <p:spPr>
          <a:xfrm>
            <a:off x="6103887" y="6172200"/>
            <a:ext cx="2933816" cy="307777"/>
          </a:xfrm>
          <a:prstGeom prst="rect">
            <a:avLst/>
          </a:prstGeom>
          <a:noFill/>
        </p:spPr>
        <p:txBody>
          <a:bodyPr wrap="none" rtlCol="0">
            <a:spAutoFit/>
          </a:bodyPr>
          <a:lstStyle/>
          <a:p>
            <a:r>
              <a:rPr lang="en-US" dirty="0" smtClean="0"/>
              <a:t>“7.7 Billion People on the Earth”</a:t>
            </a:r>
            <a:endParaRPr lang="en-US" dirty="0"/>
          </a:p>
        </p:txBody>
      </p:sp>
    </p:spTree>
    <p:extLst>
      <p:ext uri="{BB962C8B-B14F-4D97-AF65-F5344CB8AC3E}">
        <p14:creationId xmlns:p14="http://schemas.microsoft.com/office/powerpoint/2010/main" val="234210900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304801" y="19408"/>
            <a:ext cx="8637186" cy="523220"/>
          </a:xfrm>
          <a:prstGeom prst="rect">
            <a:avLst/>
          </a:prstGeom>
          <a:noFill/>
          <a:scene3d>
            <a:camera prst="orthographicFront"/>
            <a:lightRig rig="threePt" dir="t"/>
          </a:scene3d>
          <a:sp3d>
            <a:bevelT w="0"/>
          </a:sp3d>
        </p:spPr>
        <p:txBody>
          <a:bodyPr wrap="square" anchor="b">
            <a:spAutoFit/>
          </a:bodyPr>
          <a:lstStyle/>
          <a:p>
            <a:pPr algn="l" eaLnBrk="0" hangingPunct="0">
              <a:spcAft>
                <a:spcPts val="600"/>
              </a:spcAft>
            </a:pPr>
            <a:r>
              <a:rPr lang="en-US" sz="2800" b="1" dirty="0">
                <a:latin typeface="Arial" pitchFamily="34" charset="0"/>
                <a:cs typeface="Arial" pitchFamily="34" charset="0"/>
              </a:rPr>
              <a:t>What is Cloud </a:t>
            </a:r>
            <a:r>
              <a:rPr lang="en-US" sz="2800" b="1" dirty="0" smtClean="0">
                <a:latin typeface="Arial" pitchFamily="34" charset="0"/>
                <a:cs typeface="Arial" pitchFamily="34" charset="0"/>
              </a:rPr>
              <a:t>Computing Services?</a:t>
            </a:r>
            <a:endParaRPr lang="en-US" sz="2800" b="1" dirty="0">
              <a:latin typeface="Arial" pitchFamily="34" charset="0"/>
              <a:cs typeface="Arial" pitchFamily="34" charset="0"/>
            </a:endParaRPr>
          </a:p>
        </p:txBody>
      </p:sp>
      <p:sp>
        <p:nvSpPr>
          <p:cNvPr id="5" name="Cloud"/>
          <p:cNvSpPr>
            <a:spLocks noChangeAspect="1" noEditPoints="1" noChangeArrowheads="1"/>
          </p:cNvSpPr>
          <p:nvPr/>
        </p:nvSpPr>
        <p:spPr bwMode="auto">
          <a:xfrm>
            <a:off x="76200" y="609601"/>
            <a:ext cx="9067800" cy="55625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2">
              <a:lumMod val="60000"/>
              <a:lumOff val="40000"/>
            </a:schemeClr>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5362" name="Content Placeholder 8"/>
          <p:cNvSpPr>
            <a:spLocks noGrp="1"/>
          </p:cNvSpPr>
          <p:nvPr>
            <p:ph idx="1"/>
          </p:nvPr>
        </p:nvSpPr>
        <p:spPr>
          <a:xfrm>
            <a:off x="915987" y="1295400"/>
            <a:ext cx="7770813" cy="4408487"/>
          </a:xfrm>
        </p:spPr>
        <p:txBody>
          <a:bodyPr/>
          <a:lstStyle/>
          <a:p>
            <a:pPr algn="ctr" eaLnBrk="1" hangingPunct="1">
              <a:spcBef>
                <a:spcPts val="600"/>
              </a:spcBef>
              <a:buFont typeface="Arial" pitchFamily="34" charset="0"/>
              <a:buNone/>
            </a:pPr>
            <a:r>
              <a:rPr lang="en-US" sz="2000" dirty="0" smtClean="0">
                <a:latin typeface="Arial" pitchFamily="34" charset="0"/>
                <a:cs typeface="Arial" pitchFamily="34" charset="0"/>
              </a:rPr>
              <a:t>National </a:t>
            </a:r>
            <a:r>
              <a:rPr lang="en-US" sz="2000" dirty="0">
                <a:latin typeface="Arial" pitchFamily="34" charset="0"/>
                <a:cs typeface="Arial" pitchFamily="34" charset="0"/>
              </a:rPr>
              <a:t>Institute of Standards and Technology </a:t>
            </a:r>
            <a:r>
              <a:rPr lang="en-US" sz="2000" dirty="0" smtClean="0">
                <a:latin typeface="Arial" pitchFamily="34" charset="0"/>
                <a:cs typeface="Arial" pitchFamily="34" charset="0"/>
              </a:rPr>
              <a:t>(</a:t>
            </a:r>
            <a:r>
              <a:rPr lang="en-US" sz="2000" b="1" dirty="0" smtClean="0">
                <a:latin typeface="+mj-lt"/>
                <a:cs typeface="Arial" pitchFamily="34" charset="0"/>
              </a:rPr>
              <a:t>NIST) Definition: </a:t>
            </a:r>
          </a:p>
          <a:p>
            <a:pPr eaLnBrk="1" hangingPunct="1">
              <a:spcBef>
                <a:spcPts val="600"/>
              </a:spcBef>
              <a:buFont typeface="Arial" pitchFamily="34" charset="0"/>
              <a:buNone/>
            </a:pPr>
            <a:endParaRPr lang="en-US" sz="1000" dirty="0" smtClean="0">
              <a:latin typeface="+mj-lt"/>
              <a:cs typeface="Arial" pitchFamily="34" charset="0"/>
            </a:endParaRPr>
          </a:p>
          <a:p>
            <a:pPr eaLnBrk="1" hangingPunct="1">
              <a:spcBef>
                <a:spcPts val="500"/>
              </a:spcBef>
              <a:buFont typeface="Arial" pitchFamily="34" charset="0"/>
              <a:buNone/>
            </a:pPr>
            <a:r>
              <a:rPr lang="en-US" sz="2000" dirty="0" smtClean="0">
                <a:latin typeface="+mj-lt"/>
                <a:cs typeface="Arial" pitchFamily="34" charset="0"/>
              </a:rPr>
              <a:t>	</a:t>
            </a:r>
            <a:r>
              <a:rPr lang="en-US" sz="1800" b="0" dirty="0" smtClean="0">
                <a:latin typeface="+mj-lt"/>
                <a:cs typeface="Arial" pitchFamily="34" charset="0"/>
              </a:rPr>
              <a:t>“</a:t>
            </a:r>
            <a:r>
              <a:rPr lang="en-US" sz="1800" b="0" dirty="0" smtClean="0">
                <a:latin typeface="+mj-lt"/>
              </a:rPr>
              <a:t>Cloud Computing Services are a model for enabling convenient, on-demand network access to a shared pool of configurable computing resources that can be rapidly provisioned and released with minimal management effort or service provider interaction. This cloud model promotes availability and is composed of</a:t>
            </a:r>
            <a:r>
              <a:rPr lang="en-US" sz="2000" b="0" dirty="0" smtClean="0">
                <a:latin typeface="+mj-lt"/>
              </a:rPr>
              <a:t> </a:t>
            </a:r>
          </a:p>
          <a:p>
            <a:pPr algn="ctr" eaLnBrk="1" hangingPunct="1">
              <a:spcBef>
                <a:spcPts val="600"/>
              </a:spcBef>
              <a:buFont typeface="Arial" pitchFamily="34" charset="0"/>
              <a:buNone/>
            </a:pPr>
            <a:r>
              <a:rPr lang="en-US" i="1" u="sng" dirty="0">
                <a:latin typeface="+mj-lt"/>
              </a:rPr>
              <a:t>4 Deployment </a:t>
            </a:r>
            <a:r>
              <a:rPr lang="en-US" i="1" u="sng" dirty="0" smtClean="0">
                <a:latin typeface="+mj-lt"/>
              </a:rPr>
              <a:t>Models</a:t>
            </a:r>
          </a:p>
          <a:p>
            <a:pPr algn="ctr" eaLnBrk="1" hangingPunct="1">
              <a:spcBef>
                <a:spcPts val="600"/>
              </a:spcBef>
              <a:buFont typeface="Arial" pitchFamily="34" charset="0"/>
              <a:buNone/>
            </a:pPr>
            <a:r>
              <a:rPr lang="en-US" i="1" u="sng" dirty="0">
                <a:latin typeface="+mj-lt"/>
              </a:rPr>
              <a:t>3 Service </a:t>
            </a:r>
            <a:r>
              <a:rPr lang="en-US" i="1" u="sng" dirty="0" smtClean="0">
                <a:latin typeface="+mj-lt"/>
              </a:rPr>
              <a:t>Models</a:t>
            </a:r>
          </a:p>
          <a:p>
            <a:pPr algn="ctr" eaLnBrk="1" hangingPunct="1">
              <a:spcBef>
                <a:spcPts val="600"/>
              </a:spcBef>
              <a:buFont typeface="Arial" pitchFamily="34" charset="0"/>
              <a:buNone/>
            </a:pPr>
            <a:r>
              <a:rPr lang="en-US" i="1" u="sng" dirty="0" smtClean="0">
                <a:latin typeface="+mj-lt"/>
              </a:rPr>
              <a:t>5 Essential Characteristics</a:t>
            </a:r>
            <a:r>
              <a:rPr lang="en-US" b="0" i="1" u="sng" dirty="0" smtClean="0">
                <a:latin typeface="+mj-lt"/>
              </a:rPr>
              <a:t>”</a:t>
            </a:r>
            <a:endParaRPr lang="en-US" sz="2000" b="0" i="1" u="sng" dirty="0" smtClean="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6850" y="255588"/>
            <a:ext cx="8796338" cy="383503"/>
          </a:xfrm>
        </p:spPr>
        <p:txBody>
          <a:bodyPr/>
          <a:lstStyle/>
          <a:p>
            <a:r>
              <a:rPr lang="en-GB" sz="2800" dirty="0" smtClean="0">
                <a:solidFill>
                  <a:schemeClr val="tx1"/>
                </a:solidFill>
              </a:rPr>
              <a:t>NIST Cloud Computing Reference Architecture</a:t>
            </a:r>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0714"/>
            <a:ext cx="8839200" cy="550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p:cNvSpPr>
            <a:spLocks noGrp="1"/>
          </p:cNvSpPr>
          <p:nvPr>
            <p:ph idx="1"/>
          </p:nvPr>
        </p:nvSpPr>
        <p:spPr>
          <a:xfrm>
            <a:off x="228600" y="1066800"/>
            <a:ext cx="6480175" cy="4178300"/>
          </a:xfrm>
        </p:spPr>
        <p:txBody>
          <a:bodyPr/>
          <a:lstStyle/>
          <a:p>
            <a:pPr marL="457200" indent="-457200" eaLnBrk="1" hangingPunct="1">
              <a:buSzPct val="119000"/>
              <a:buFont typeface="Arial" pitchFamily="34" charset="0"/>
              <a:buNone/>
            </a:pPr>
            <a:endParaRPr lang="en-US" dirty="0" smtClean="0">
              <a:cs typeface="Helvetica" charset="0"/>
            </a:endParaRPr>
          </a:p>
          <a:p>
            <a:pPr marL="406400" indent="-457200" eaLnBrk="1" hangingPunct="1">
              <a:buClrTx/>
              <a:buSzPct val="119000"/>
              <a:buFont typeface="+mj-lt"/>
              <a:buAutoNum type="arabicPeriod"/>
            </a:pPr>
            <a:r>
              <a:rPr lang="en-US" dirty="0" smtClean="0">
                <a:cs typeface="Helvetica" charset="0"/>
              </a:rPr>
              <a:t>Shared / Pooled Resources </a:t>
            </a:r>
          </a:p>
          <a:p>
            <a:pPr marL="406400" indent="-457200" eaLnBrk="1" hangingPunct="1">
              <a:buClrTx/>
              <a:buSzPct val="119000"/>
              <a:buFont typeface="+mj-lt"/>
              <a:buAutoNum type="arabicPeriod"/>
            </a:pPr>
            <a:r>
              <a:rPr lang="en-US" dirty="0" smtClean="0">
                <a:cs typeface="Helvetica" charset="0"/>
              </a:rPr>
              <a:t>Broad Network </a:t>
            </a:r>
            <a:r>
              <a:rPr lang="en-US" dirty="0">
                <a:cs typeface="Helvetica" charset="0"/>
              </a:rPr>
              <a:t>A</a:t>
            </a:r>
            <a:r>
              <a:rPr lang="en-US" dirty="0" smtClean="0">
                <a:cs typeface="Helvetica" charset="0"/>
              </a:rPr>
              <a:t>ccess</a:t>
            </a:r>
          </a:p>
          <a:p>
            <a:pPr marL="406400" indent="-457200" eaLnBrk="1" hangingPunct="1">
              <a:buClrTx/>
              <a:buSzPct val="119000"/>
              <a:buFont typeface="+mj-lt"/>
              <a:buAutoNum type="arabicPeriod"/>
            </a:pPr>
            <a:r>
              <a:rPr lang="en-US" dirty="0" smtClean="0">
                <a:cs typeface="Helvetica" charset="0"/>
              </a:rPr>
              <a:t>On-Demand Self- Service</a:t>
            </a:r>
          </a:p>
          <a:p>
            <a:pPr marL="406400" indent="-457200" eaLnBrk="1" hangingPunct="1">
              <a:buClrTx/>
              <a:buSzPct val="119000"/>
              <a:buFont typeface="+mj-lt"/>
              <a:buAutoNum type="arabicPeriod"/>
            </a:pPr>
            <a:r>
              <a:rPr lang="en-US" dirty="0" smtClean="0">
                <a:cs typeface="Helvetica" charset="0"/>
              </a:rPr>
              <a:t>Scalable and Elastic</a:t>
            </a:r>
          </a:p>
          <a:p>
            <a:pPr marL="406400" indent="-457200" eaLnBrk="1" hangingPunct="1">
              <a:buClrTx/>
              <a:buSzPct val="119000"/>
              <a:buFont typeface="+mj-lt"/>
              <a:buAutoNum type="arabicPeriod"/>
            </a:pPr>
            <a:r>
              <a:rPr lang="en-US" dirty="0" smtClean="0">
                <a:cs typeface="Helvetica" charset="0"/>
              </a:rPr>
              <a:t>Metered by Use</a:t>
            </a:r>
          </a:p>
        </p:txBody>
      </p:sp>
      <p:sp>
        <p:nvSpPr>
          <p:cNvPr id="4" name="Rectangle 3"/>
          <p:cNvSpPr/>
          <p:nvPr/>
        </p:nvSpPr>
        <p:spPr>
          <a:xfrm>
            <a:off x="236363" y="391180"/>
            <a:ext cx="7536037" cy="523220"/>
          </a:xfrm>
          <a:prstGeom prst="rect">
            <a:avLst/>
          </a:prstGeom>
        </p:spPr>
        <p:txBody>
          <a:bodyPr wrap="none">
            <a:spAutoFit/>
          </a:bodyPr>
          <a:lstStyle/>
          <a:p>
            <a:pPr marL="457200" indent="-457200" eaLnBrk="1" hangingPunct="1">
              <a:buSzPct val="119000"/>
              <a:buFont typeface="Arial" pitchFamily="34" charset="0"/>
              <a:buNone/>
            </a:pPr>
            <a:r>
              <a:rPr lang="en-US" sz="2800" dirty="0" smtClean="0">
                <a:latin typeface="+mj-lt"/>
                <a:cs typeface="Helvetica" charset="0"/>
              </a:rPr>
              <a:t>NIST - Five Essential Cloud Characteristics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533400" y="990600"/>
            <a:ext cx="6681788" cy="2233612"/>
          </a:xfrm>
        </p:spPr>
        <p:txBody>
          <a:bodyPr/>
          <a:lstStyle/>
          <a:p>
            <a:pPr eaLnBrk="1" hangingPunct="1">
              <a:buFont typeface="Arial" pitchFamily="34" charset="0"/>
              <a:buNone/>
            </a:pPr>
            <a:endParaRPr lang="en-US" sz="2000" b="1" dirty="0" smtClean="0">
              <a:cs typeface="Helvetica" charset="0"/>
            </a:endParaRPr>
          </a:p>
          <a:p>
            <a:pPr eaLnBrk="1" hangingPunct="1"/>
            <a:r>
              <a:rPr lang="en-US" sz="2000" dirty="0" smtClean="0">
                <a:cs typeface="Helvetica" charset="0"/>
              </a:rPr>
              <a:t>Resources are drawn from a common pool</a:t>
            </a:r>
          </a:p>
          <a:p>
            <a:pPr eaLnBrk="1" hangingPunct="1"/>
            <a:r>
              <a:rPr lang="en-US" sz="2000" dirty="0" smtClean="0">
                <a:cs typeface="Helvetica" charset="0"/>
              </a:rPr>
              <a:t>Common resources build economies of scale</a:t>
            </a:r>
          </a:p>
          <a:p>
            <a:pPr eaLnBrk="1" hangingPunct="1"/>
            <a:r>
              <a:rPr lang="en-US" sz="2000" dirty="0" smtClean="0">
                <a:cs typeface="Helvetica" charset="0"/>
              </a:rPr>
              <a:t>Common infrastructure runs at high efficiency</a:t>
            </a:r>
          </a:p>
        </p:txBody>
      </p:sp>
      <p:sp>
        <p:nvSpPr>
          <p:cNvPr id="5" name="Rectangle 4"/>
          <p:cNvSpPr/>
          <p:nvPr/>
        </p:nvSpPr>
        <p:spPr>
          <a:xfrm>
            <a:off x="381000" y="381000"/>
            <a:ext cx="6593473" cy="523220"/>
          </a:xfrm>
          <a:prstGeom prst="rect">
            <a:avLst/>
          </a:prstGeom>
        </p:spPr>
        <p:txBody>
          <a:bodyPr wrap="none">
            <a:spAutoFit/>
          </a:bodyPr>
          <a:lstStyle/>
          <a:p>
            <a:pPr eaLnBrk="1" hangingPunct="1">
              <a:buFont typeface="Arial" pitchFamily="34" charset="0"/>
              <a:buNone/>
            </a:pPr>
            <a:r>
              <a:rPr lang="en-US" sz="2800" dirty="0" smtClean="0">
                <a:cs typeface="Helvetica" charset="0"/>
              </a:rPr>
              <a:t>1.  NIST - Shared / Pooled Resources</a:t>
            </a:r>
          </a:p>
        </p:txBody>
      </p:sp>
      <p:pic>
        <p:nvPicPr>
          <p:cNvPr id="4" name="Picture 2" descr="C:\Documents and Settings\michael\Local Settings\Temporary Internet Files\Content.IE5\7DS5PMRC\MCBD06675_0000[1].wmf"/>
          <p:cNvPicPr>
            <a:picLocks noChangeAspect="1" noChangeArrowheads="1"/>
          </p:cNvPicPr>
          <p:nvPr/>
        </p:nvPicPr>
        <p:blipFill>
          <a:blip r:embed="rId3" cstate="print"/>
          <a:srcRect/>
          <a:stretch>
            <a:fillRect/>
          </a:stretch>
        </p:blipFill>
        <p:spPr bwMode="auto">
          <a:xfrm>
            <a:off x="3352800" y="3429000"/>
            <a:ext cx="2052638" cy="253841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28612" y="381000"/>
            <a:ext cx="7672388" cy="2786063"/>
          </a:xfrm>
        </p:spPr>
        <p:txBody>
          <a:bodyPr/>
          <a:lstStyle/>
          <a:p>
            <a:pPr eaLnBrk="1" hangingPunct="1">
              <a:buFont typeface="Arial" pitchFamily="34" charset="0"/>
              <a:buNone/>
            </a:pPr>
            <a:endParaRPr lang="en-US" sz="2000" b="1" dirty="0" smtClean="0">
              <a:cs typeface="Helvetica" charset="0"/>
            </a:endParaRPr>
          </a:p>
          <a:p>
            <a:pPr eaLnBrk="1" hangingPunct="1">
              <a:buFont typeface="Arial" pitchFamily="34" charset="0"/>
              <a:buNone/>
            </a:pPr>
            <a:endParaRPr lang="en-US" sz="2000" b="1" dirty="0" smtClean="0">
              <a:cs typeface="Helvetica" charset="0"/>
            </a:endParaRPr>
          </a:p>
          <a:p>
            <a:pPr eaLnBrk="1" hangingPunct="1"/>
            <a:r>
              <a:rPr lang="en-US" sz="2000" dirty="0" smtClean="0">
                <a:cs typeface="Helvetica" charset="0"/>
              </a:rPr>
              <a:t>Open standards and APIs</a:t>
            </a:r>
          </a:p>
          <a:p>
            <a:pPr eaLnBrk="1" hangingPunct="1"/>
            <a:r>
              <a:rPr lang="en-US" sz="2000" dirty="0" smtClean="0">
                <a:cs typeface="Helvetica" charset="0"/>
              </a:rPr>
              <a:t>Almost always IP, HTTP, and REST Web Services</a:t>
            </a:r>
          </a:p>
          <a:p>
            <a:pPr eaLnBrk="1" hangingPunct="1"/>
            <a:r>
              <a:rPr lang="en-US" sz="2000" dirty="0" smtClean="0">
                <a:cs typeface="Helvetica" charset="0"/>
              </a:rPr>
              <a:t>Available from anywhere with an internet  &amp; private connection</a:t>
            </a:r>
          </a:p>
          <a:p>
            <a:pPr eaLnBrk="1" hangingPunct="1"/>
            <a:r>
              <a:rPr lang="en-US" sz="2000" dirty="0" smtClean="0">
                <a:cs typeface="Helvetica" charset="0"/>
              </a:rPr>
              <a:t>Promote use by heterogeneous thin or thick client platforms (</a:t>
            </a:r>
            <a:r>
              <a:rPr lang="en-US" sz="2000" dirty="0" err="1" smtClean="0">
                <a:cs typeface="Helvetica" charset="0"/>
              </a:rPr>
              <a:t>ie</a:t>
            </a:r>
            <a:r>
              <a:rPr lang="en-US" sz="2000" dirty="0" smtClean="0">
                <a:cs typeface="Helvetica" charset="0"/>
              </a:rPr>
              <a:t>. Mobile phones, laptops, PDAs, Tablets, etc,) </a:t>
            </a:r>
          </a:p>
        </p:txBody>
      </p:sp>
      <p:sp>
        <p:nvSpPr>
          <p:cNvPr id="19462" name="TextBox 5" descr="Image of &quot;www&quot; with a computer mouse coming from it"/>
          <p:cNvSpPr txBox="1">
            <a:spLocks noChangeArrowheads="1"/>
          </p:cNvSpPr>
          <p:nvPr/>
        </p:nvSpPr>
        <p:spPr bwMode="auto">
          <a:xfrm>
            <a:off x="2286000" y="4010025"/>
            <a:ext cx="3763963" cy="2466975"/>
          </a:xfrm>
          <a:prstGeom prst="rect">
            <a:avLst/>
          </a:prstGeom>
          <a:blipFill dpi="0" rotWithShape="1">
            <a:blip r:embed="rId3" cstate="print"/>
            <a:srcRect/>
            <a:stretch>
              <a:fillRect/>
            </a:stretch>
          </a:blipFill>
          <a:ln w="9525">
            <a:noFill/>
            <a:miter lim="800000"/>
            <a:headEnd/>
            <a:tailEnd/>
          </a:ln>
        </p:spPr>
        <p:txBody>
          <a:bodyPr>
            <a:spAutoFit/>
          </a:bodyPr>
          <a:lstStyle/>
          <a:p>
            <a:pPr eaLnBrk="0" hangingPunct="0"/>
            <a:endParaRPr lang="en-US" sz="1800"/>
          </a:p>
        </p:txBody>
      </p:sp>
      <p:sp>
        <p:nvSpPr>
          <p:cNvPr id="6" name="Rectangle 5"/>
          <p:cNvSpPr/>
          <p:nvPr/>
        </p:nvSpPr>
        <p:spPr>
          <a:xfrm>
            <a:off x="304800" y="381000"/>
            <a:ext cx="6015038" cy="523220"/>
          </a:xfrm>
          <a:prstGeom prst="rect">
            <a:avLst/>
          </a:prstGeom>
        </p:spPr>
        <p:txBody>
          <a:bodyPr wrap="square">
            <a:spAutoFit/>
          </a:bodyPr>
          <a:lstStyle/>
          <a:p>
            <a:pPr marL="349250" lvl="0" indent="-349250" algn="l" eaLnBrk="1" hangingPunct="1">
              <a:spcBef>
                <a:spcPct val="50000"/>
              </a:spcBef>
              <a:buClr>
                <a:srgbClr val="990000"/>
              </a:buClr>
              <a:buSzPct val="110000"/>
            </a:pPr>
            <a:r>
              <a:rPr lang="en-US" sz="2800" kern="0" dirty="0" smtClean="0">
                <a:solidFill>
                  <a:srgbClr val="000000"/>
                </a:solidFill>
                <a:latin typeface="Arial"/>
                <a:cs typeface="Helvetica" charset="0"/>
              </a:rPr>
              <a:t>2.  NIST - Broad Network Access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6850" y="255588"/>
            <a:ext cx="8796338" cy="383503"/>
          </a:xfrm>
        </p:spPr>
        <p:txBody>
          <a:bodyPr/>
          <a:lstStyle/>
          <a:p>
            <a:r>
              <a:rPr lang="en-US" sz="2800" dirty="0" smtClean="0">
                <a:solidFill>
                  <a:schemeClr val="tx1"/>
                </a:solidFill>
              </a:rPr>
              <a:t>3.  NIST - On Demand Self - Service</a:t>
            </a:r>
          </a:p>
        </p:txBody>
      </p:sp>
      <p:sp>
        <p:nvSpPr>
          <p:cNvPr id="8195" name="Content Placeholder 2"/>
          <p:cNvSpPr>
            <a:spLocks noGrp="1"/>
          </p:cNvSpPr>
          <p:nvPr>
            <p:ph idx="1"/>
          </p:nvPr>
        </p:nvSpPr>
        <p:spPr>
          <a:xfrm>
            <a:off x="228600" y="1066800"/>
            <a:ext cx="8796338" cy="4864100"/>
          </a:xfrm>
        </p:spPr>
        <p:txBody>
          <a:bodyPr/>
          <a:lstStyle/>
          <a:p>
            <a:r>
              <a:rPr lang="en-US" sz="1800" dirty="0" smtClean="0"/>
              <a:t>“Turn off the lights” = turn off servers you aren’t using</a:t>
            </a:r>
          </a:p>
          <a:p>
            <a:pPr lvl="1"/>
            <a:r>
              <a:rPr lang="en-US" sz="1600" dirty="0" smtClean="0"/>
              <a:t>Ex:  Turn off development and test environments</a:t>
            </a:r>
          </a:p>
          <a:p>
            <a:r>
              <a:rPr lang="en-US" sz="1800" dirty="0" smtClean="0"/>
              <a:t>Pay for only what you use</a:t>
            </a:r>
          </a:p>
          <a:p>
            <a:r>
              <a:rPr lang="en-US" sz="1800" dirty="0" smtClean="0"/>
              <a:t>No need to buy in advance</a:t>
            </a:r>
          </a:p>
          <a:p>
            <a:r>
              <a:rPr lang="en-US" sz="1800" dirty="0" smtClean="0"/>
              <a:t>Zero Capital Outlay </a:t>
            </a:r>
          </a:p>
          <a:p>
            <a:r>
              <a:rPr lang="en-US" sz="1800" dirty="0" smtClean="0">
                <a:cs typeface="Helvetica" charset="0"/>
              </a:rPr>
              <a:t>Services accessed through a self-serve web interface</a:t>
            </a:r>
          </a:p>
          <a:p>
            <a:r>
              <a:rPr lang="en-US" sz="1800" dirty="0" smtClean="0"/>
              <a:t>No contracts</a:t>
            </a:r>
          </a:p>
          <a:p>
            <a:pPr eaLnBrk="1" hangingPunct="1"/>
            <a:r>
              <a:rPr lang="en-US" sz="1800" dirty="0" smtClean="0">
                <a:ea typeface="ＭＳ Ｐゴシック" pitchFamily="28" charset="-128"/>
              </a:rPr>
              <a:t>The “</a:t>
            </a:r>
            <a:r>
              <a:rPr lang="en-US" sz="1800" dirty="0" smtClean="0">
                <a:solidFill>
                  <a:srgbClr val="0000FF"/>
                </a:solidFill>
                <a:ea typeface="ＭＳ Ｐゴシック" pitchFamily="28" charset="-128"/>
              </a:rPr>
              <a:t>no-need-to-know</a:t>
            </a:r>
            <a:r>
              <a:rPr lang="en-US" sz="1800" dirty="0" smtClean="0">
                <a:ea typeface="ＭＳ Ｐゴシック" pitchFamily="28" charset="-128"/>
              </a:rPr>
              <a:t>” in terms of the underlying details of infrastructure, applications interface with the infrastructure via the APIs.</a:t>
            </a:r>
          </a:p>
          <a:p>
            <a:pPr eaLnBrk="1" hangingPunct="1"/>
            <a:r>
              <a:rPr lang="en-US" sz="1800" dirty="0" smtClean="0">
                <a:cs typeface="Helvetica" charset="0"/>
              </a:rPr>
              <a:t>Completely automated</a:t>
            </a:r>
          </a:p>
          <a:p>
            <a:pPr eaLnBrk="1" hangingPunct="1"/>
            <a:r>
              <a:rPr lang="en-US" sz="1800" dirty="0" smtClean="0">
                <a:cs typeface="Helvetica" charset="0"/>
              </a:rPr>
              <a:t>Near real-time delivery (seconds or minutes)</a:t>
            </a:r>
          </a:p>
          <a:p>
            <a:pPr eaLnBrk="1" hangingPunct="1"/>
            <a:endParaRPr lang="en-US" sz="1800" dirty="0" smtClean="0">
              <a:cs typeface="Helvetica" charset="0"/>
            </a:endParaRPr>
          </a:p>
        </p:txBody>
      </p:sp>
      <p:pic>
        <p:nvPicPr>
          <p:cNvPr id="5123" name="Picture 3" descr="C:\Documents and Settings\michael\Local Settings\Temporary Internet Files\Content.IE5\7DS5PMRC\MPj04331180000[1].jpg"/>
          <p:cNvPicPr>
            <a:picLocks noChangeAspect="1" noChangeArrowheads="1"/>
          </p:cNvPicPr>
          <p:nvPr/>
        </p:nvPicPr>
        <p:blipFill>
          <a:blip r:embed="rId3" cstate="print"/>
          <a:srcRect/>
          <a:stretch>
            <a:fillRect/>
          </a:stretch>
        </p:blipFill>
        <p:spPr bwMode="auto">
          <a:xfrm>
            <a:off x="6858000" y="1600200"/>
            <a:ext cx="1905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descr="Bowl of Colorful candy"/>
          <p:cNvPicPr>
            <a:picLocks noChangeAspect="1"/>
          </p:cNvPicPr>
          <p:nvPr/>
        </p:nvPicPr>
        <p:blipFill>
          <a:blip r:embed="rId4" cstate="print"/>
          <a:srcRect r="7993"/>
          <a:stretch>
            <a:fillRect/>
          </a:stretch>
        </p:blipFill>
        <p:spPr bwMode="auto">
          <a:xfrm>
            <a:off x="6477000" y="4495800"/>
            <a:ext cx="2604024" cy="212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6850" y="255588"/>
            <a:ext cx="8796338" cy="383503"/>
          </a:xfrm>
        </p:spPr>
        <p:txBody>
          <a:bodyPr/>
          <a:lstStyle/>
          <a:p>
            <a:r>
              <a:rPr lang="en-US" sz="2800" dirty="0" smtClean="0">
                <a:solidFill>
                  <a:schemeClr val="tx1"/>
                </a:solidFill>
              </a:rPr>
              <a:t>4. NIST – Scalability &amp; Elastic</a:t>
            </a:r>
          </a:p>
        </p:txBody>
      </p:sp>
      <p:sp>
        <p:nvSpPr>
          <p:cNvPr id="5123" name="Content Placeholder 2"/>
          <p:cNvSpPr>
            <a:spLocks noGrp="1"/>
          </p:cNvSpPr>
          <p:nvPr>
            <p:ph idx="1"/>
          </p:nvPr>
        </p:nvSpPr>
        <p:spPr>
          <a:xfrm>
            <a:off x="152400" y="914400"/>
            <a:ext cx="9601200" cy="4864100"/>
          </a:xfrm>
        </p:spPr>
        <p:txBody>
          <a:bodyPr/>
          <a:lstStyle/>
          <a:p>
            <a:pPr marL="0">
              <a:spcBef>
                <a:spcPts val="600"/>
              </a:spcBef>
            </a:pPr>
            <a:r>
              <a:rPr lang="en-US" sz="1800" dirty="0" smtClean="0"/>
              <a:t>Control your infrastructure with your app</a:t>
            </a:r>
          </a:p>
          <a:p>
            <a:pPr marL="0">
              <a:spcBef>
                <a:spcPts val="600"/>
              </a:spcBef>
            </a:pPr>
            <a:r>
              <a:rPr lang="en-US" sz="1800" dirty="0" smtClean="0"/>
              <a:t>Nothing to purchase and take delivery on</a:t>
            </a:r>
          </a:p>
          <a:p>
            <a:pPr marL="0">
              <a:spcBef>
                <a:spcPts val="600"/>
              </a:spcBef>
            </a:pPr>
            <a:r>
              <a:rPr lang="en-US" sz="1800" dirty="0" smtClean="0">
                <a:cs typeface="Helvetica" charset="0"/>
              </a:rPr>
              <a:t>Resources dynamically-allocated between users</a:t>
            </a:r>
          </a:p>
          <a:p>
            <a:pPr marL="0">
              <a:spcBef>
                <a:spcPts val="600"/>
              </a:spcBef>
            </a:pPr>
            <a:r>
              <a:rPr lang="en-US" sz="1800" dirty="0" smtClean="0">
                <a:cs typeface="Helvetica" charset="0"/>
              </a:rPr>
              <a:t>Fully automated</a:t>
            </a:r>
          </a:p>
          <a:p>
            <a:pPr marL="0">
              <a:spcBef>
                <a:spcPts val="600"/>
              </a:spcBef>
            </a:pPr>
            <a:r>
              <a:rPr lang="en-US" sz="1800" dirty="0" smtClean="0">
                <a:cs typeface="Helvetica" charset="0"/>
              </a:rPr>
              <a:t>Additional resources dynamically-released when needed</a:t>
            </a:r>
          </a:p>
          <a:p>
            <a:pPr marL="0">
              <a:spcBef>
                <a:spcPts val="600"/>
              </a:spcBef>
            </a:pPr>
            <a:r>
              <a:rPr lang="en-US" sz="1800" dirty="0" smtClean="0"/>
              <a:t>Zero Down Time – Resiliency</a:t>
            </a:r>
          </a:p>
          <a:p>
            <a:pPr marL="0">
              <a:spcBef>
                <a:spcPts val="600"/>
              </a:spcBef>
            </a:pPr>
            <a:r>
              <a:rPr lang="en-US" sz="1800" dirty="0" smtClean="0"/>
              <a:t>Multi-tenancy – Several customers share infrastructure</a:t>
            </a:r>
          </a:p>
          <a:p>
            <a:pPr marL="0">
              <a:spcBef>
                <a:spcPts val="600"/>
              </a:spcBef>
            </a:pPr>
            <a:endParaRPr lang="en-US" dirty="0" smtClean="0"/>
          </a:p>
          <a:p>
            <a:pPr marL="0">
              <a:spcBef>
                <a:spcPts val="600"/>
              </a:spcBef>
            </a:pPr>
            <a:endParaRPr lang="en-US" dirty="0" smtClean="0"/>
          </a:p>
        </p:txBody>
      </p:sp>
      <p:pic>
        <p:nvPicPr>
          <p:cNvPr id="5124"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381000" y="4195838"/>
            <a:ext cx="565511" cy="1118755"/>
          </a:xfrm>
          <a:prstGeom prst="rect">
            <a:avLst/>
          </a:prstGeom>
          <a:noFill/>
          <a:ln w="9525">
            <a:noFill/>
            <a:miter lim="800000"/>
            <a:headEnd/>
            <a:tailEnd/>
          </a:ln>
        </p:spPr>
      </p:pic>
      <p:grpSp>
        <p:nvGrpSpPr>
          <p:cNvPr id="2" name="Group 6"/>
          <p:cNvGrpSpPr>
            <a:grpSpLocks/>
          </p:cNvGrpSpPr>
          <p:nvPr/>
        </p:nvGrpSpPr>
        <p:grpSpPr bwMode="auto">
          <a:xfrm>
            <a:off x="1524000" y="4195838"/>
            <a:ext cx="814134" cy="1177636"/>
            <a:chOff x="2590800" y="4419600"/>
            <a:chExt cx="1112740" cy="1524000"/>
          </a:xfrm>
        </p:grpSpPr>
        <p:pic>
          <p:nvPicPr>
            <p:cNvPr id="5147"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48"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nvGrpSpPr>
          <p:cNvPr id="3" name="Group 13"/>
          <p:cNvGrpSpPr>
            <a:grpSpLocks/>
          </p:cNvGrpSpPr>
          <p:nvPr/>
        </p:nvGrpSpPr>
        <p:grpSpPr bwMode="auto">
          <a:xfrm>
            <a:off x="2819400" y="4119638"/>
            <a:ext cx="1371600" cy="1295400"/>
            <a:chOff x="4419600" y="4267200"/>
            <a:chExt cx="1874740" cy="1676400"/>
          </a:xfrm>
        </p:grpSpPr>
        <p:grpSp>
          <p:nvGrpSpPr>
            <p:cNvPr id="4" name="Group 7"/>
            <p:cNvGrpSpPr>
              <a:grpSpLocks/>
            </p:cNvGrpSpPr>
            <p:nvPr/>
          </p:nvGrpSpPr>
          <p:grpSpPr bwMode="auto">
            <a:xfrm>
              <a:off x="5181600" y="4267200"/>
              <a:ext cx="1112740" cy="1524000"/>
              <a:chOff x="2590800" y="4419600"/>
              <a:chExt cx="1112740" cy="1524000"/>
            </a:xfrm>
          </p:grpSpPr>
          <p:pic>
            <p:nvPicPr>
              <p:cNvPr id="5145"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46"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nvGrpSpPr>
            <p:cNvPr id="5" name="Group 10"/>
            <p:cNvGrpSpPr>
              <a:grpSpLocks/>
            </p:cNvGrpSpPr>
            <p:nvPr/>
          </p:nvGrpSpPr>
          <p:grpSpPr bwMode="auto">
            <a:xfrm>
              <a:off x="4419600" y="4419600"/>
              <a:ext cx="1112740" cy="1524000"/>
              <a:chOff x="2590800" y="4419600"/>
              <a:chExt cx="1112740" cy="1524000"/>
            </a:xfrm>
          </p:grpSpPr>
          <p:pic>
            <p:nvPicPr>
              <p:cNvPr id="5143"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44"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grpSp>
        <p:nvGrpSpPr>
          <p:cNvPr id="6" name="Group 14"/>
          <p:cNvGrpSpPr>
            <a:grpSpLocks/>
          </p:cNvGrpSpPr>
          <p:nvPr/>
        </p:nvGrpSpPr>
        <p:grpSpPr bwMode="auto">
          <a:xfrm>
            <a:off x="4572000" y="3738638"/>
            <a:ext cx="1371600" cy="1295400"/>
            <a:chOff x="4419600" y="4267200"/>
            <a:chExt cx="1874740" cy="1676400"/>
          </a:xfrm>
        </p:grpSpPr>
        <p:grpSp>
          <p:nvGrpSpPr>
            <p:cNvPr id="7" name="Group 7"/>
            <p:cNvGrpSpPr>
              <a:grpSpLocks/>
            </p:cNvGrpSpPr>
            <p:nvPr/>
          </p:nvGrpSpPr>
          <p:grpSpPr bwMode="auto">
            <a:xfrm>
              <a:off x="5181600" y="4267200"/>
              <a:ext cx="1112740" cy="1524000"/>
              <a:chOff x="2590800" y="4419600"/>
              <a:chExt cx="1112740" cy="1524000"/>
            </a:xfrm>
          </p:grpSpPr>
          <p:pic>
            <p:nvPicPr>
              <p:cNvPr id="5139"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40"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nvGrpSpPr>
            <p:cNvPr id="8" name="Group 10"/>
            <p:cNvGrpSpPr>
              <a:grpSpLocks/>
            </p:cNvGrpSpPr>
            <p:nvPr/>
          </p:nvGrpSpPr>
          <p:grpSpPr bwMode="auto">
            <a:xfrm>
              <a:off x="4419600" y="4419600"/>
              <a:ext cx="1112740" cy="1524000"/>
              <a:chOff x="2590800" y="4419600"/>
              <a:chExt cx="1112740" cy="1524000"/>
            </a:xfrm>
          </p:grpSpPr>
          <p:pic>
            <p:nvPicPr>
              <p:cNvPr id="5137"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38"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grpSp>
        <p:nvGrpSpPr>
          <p:cNvPr id="9" name="Group 21"/>
          <p:cNvGrpSpPr>
            <a:grpSpLocks/>
          </p:cNvGrpSpPr>
          <p:nvPr/>
        </p:nvGrpSpPr>
        <p:grpSpPr bwMode="auto">
          <a:xfrm>
            <a:off x="4648200" y="4119638"/>
            <a:ext cx="1371600" cy="1295400"/>
            <a:chOff x="4419600" y="4267200"/>
            <a:chExt cx="1874740" cy="1676400"/>
          </a:xfrm>
        </p:grpSpPr>
        <p:grpSp>
          <p:nvGrpSpPr>
            <p:cNvPr id="10" name="Group 7"/>
            <p:cNvGrpSpPr>
              <a:grpSpLocks/>
            </p:cNvGrpSpPr>
            <p:nvPr/>
          </p:nvGrpSpPr>
          <p:grpSpPr bwMode="auto">
            <a:xfrm>
              <a:off x="5181600" y="4267200"/>
              <a:ext cx="1112740" cy="1524000"/>
              <a:chOff x="2590800" y="4419600"/>
              <a:chExt cx="1112740" cy="1524000"/>
            </a:xfrm>
          </p:grpSpPr>
          <p:pic>
            <p:nvPicPr>
              <p:cNvPr id="5133"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34"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nvGrpSpPr>
            <p:cNvPr id="11" name="Group 10"/>
            <p:cNvGrpSpPr>
              <a:grpSpLocks/>
            </p:cNvGrpSpPr>
            <p:nvPr/>
          </p:nvGrpSpPr>
          <p:grpSpPr bwMode="auto">
            <a:xfrm>
              <a:off x="4419600" y="4419600"/>
              <a:ext cx="1112740" cy="1524000"/>
              <a:chOff x="2590800" y="4419600"/>
              <a:chExt cx="1112740" cy="1524000"/>
            </a:xfrm>
          </p:grpSpPr>
          <p:pic>
            <p:nvPicPr>
              <p:cNvPr id="5131"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971800" y="4419600"/>
                <a:ext cx="731740" cy="1447800"/>
              </a:xfrm>
              <a:prstGeom prst="rect">
                <a:avLst/>
              </a:prstGeom>
              <a:noFill/>
              <a:ln w="9525">
                <a:noFill/>
                <a:miter lim="800000"/>
                <a:headEnd/>
                <a:tailEnd/>
              </a:ln>
            </p:spPr>
          </p:pic>
          <p:pic>
            <p:nvPicPr>
              <p:cNvPr id="5132" name="Picture 2" descr="C:\Documents and Settings\michael\Local Settings\Temporary Internet Files\Content.IE5\L3UIDGA4\MCj04352420000[1].png"/>
              <p:cNvPicPr>
                <a:picLocks noChangeAspect="1" noChangeArrowheads="1"/>
              </p:cNvPicPr>
              <p:nvPr/>
            </p:nvPicPr>
            <p:blipFill>
              <a:blip r:embed="rId3" cstate="print"/>
              <a:srcRect/>
              <a:stretch>
                <a:fillRect/>
              </a:stretch>
            </p:blipFill>
            <p:spPr bwMode="auto">
              <a:xfrm>
                <a:off x="2590800" y="4495800"/>
                <a:ext cx="731740" cy="1447800"/>
              </a:xfrm>
              <a:prstGeom prst="rect">
                <a:avLst/>
              </a:prstGeom>
              <a:noFill/>
              <a:ln w="9525">
                <a:noFill/>
                <a:miter lim="800000"/>
                <a:headEnd/>
                <a:tailEnd/>
              </a:ln>
            </p:spPr>
          </p:pic>
        </p:grpSp>
      </p:grpSp>
      <p:pic>
        <p:nvPicPr>
          <p:cNvPr id="29" name="Picture 2" descr="http://t0.gstatic.com/images?q=tbn:3N0IyjAevNhZ0M:http://img.zdnet.com/techDirectory/_VIRTDC.JPG">
            <a:hlinkClick r:id="rId4"/>
          </p:cNvPr>
          <p:cNvPicPr>
            <a:picLocks noChangeAspect="1" noChangeArrowheads="1"/>
          </p:cNvPicPr>
          <p:nvPr/>
        </p:nvPicPr>
        <p:blipFill>
          <a:blip r:embed="rId5" cstate="print"/>
          <a:srcRect/>
          <a:stretch>
            <a:fillRect/>
          </a:stretch>
        </p:blipFill>
        <p:spPr bwMode="auto">
          <a:xfrm>
            <a:off x="6477000" y="3581400"/>
            <a:ext cx="2362200" cy="2062238"/>
          </a:xfrm>
          <a:prstGeom prst="rect">
            <a:avLst/>
          </a:prstGeom>
          <a:noFill/>
          <a:ln w="9525">
            <a:noFill/>
            <a:miter lim="800000"/>
            <a:headEnd/>
            <a:tailEnd/>
          </a:ln>
        </p:spPr>
      </p:pic>
      <p:cxnSp>
        <p:nvCxnSpPr>
          <p:cNvPr id="31" name="Straight Arrow Connector 30"/>
          <p:cNvCxnSpPr/>
          <p:nvPr/>
        </p:nvCxnSpPr>
        <p:spPr bwMode="auto">
          <a:xfrm>
            <a:off x="838200" y="4729238"/>
            <a:ext cx="762000" cy="1588"/>
          </a:xfrm>
          <a:prstGeom prst="straightConnector1">
            <a:avLst/>
          </a:prstGeom>
          <a:noFill/>
          <a:ln w="38100" cap="flat" cmpd="sng" algn="ctr">
            <a:solidFill>
              <a:schemeClr val="tx1"/>
            </a:solidFill>
            <a:prstDash val="solid"/>
            <a:round/>
            <a:headEnd type="none" w="sm" len="sm"/>
            <a:tailEnd type="arrow"/>
          </a:ln>
          <a:effectLst/>
        </p:spPr>
      </p:cxnSp>
      <p:cxnSp>
        <p:nvCxnSpPr>
          <p:cNvPr id="33" name="Straight Arrow Connector 32"/>
          <p:cNvCxnSpPr/>
          <p:nvPr/>
        </p:nvCxnSpPr>
        <p:spPr bwMode="auto">
          <a:xfrm flipV="1">
            <a:off x="2338134" y="4730826"/>
            <a:ext cx="557466" cy="24389"/>
          </a:xfrm>
          <a:prstGeom prst="straightConnector1">
            <a:avLst/>
          </a:prstGeom>
          <a:noFill/>
          <a:ln w="38100" cap="flat" cmpd="sng" algn="ctr">
            <a:solidFill>
              <a:schemeClr val="tx1"/>
            </a:solidFill>
            <a:prstDash val="solid"/>
            <a:round/>
            <a:headEnd type="none" w="sm" len="sm"/>
            <a:tailEnd type="arrow"/>
          </a:ln>
          <a:effectLst/>
        </p:spPr>
      </p:cxnSp>
      <p:cxnSp>
        <p:nvCxnSpPr>
          <p:cNvPr id="35" name="Straight Arrow Connector 34"/>
          <p:cNvCxnSpPr/>
          <p:nvPr/>
        </p:nvCxnSpPr>
        <p:spPr bwMode="auto">
          <a:xfrm flipV="1">
            <a:off x="4166934" y="4704849"/>
            <a:ext cx="557466" cy="24389"/>
          </a:xfrm>
          <a:prstGeom prst="straightConnector1">
            <a:avLst/>
          </a:prstGeom>
          <a:noFill/>
          <a:ln w="38100" cap="flat" cmpd="sng" algn="ctr">
            <a:solidFill>
              <a:schemeClr val="tx1"/>
            </a:solidFill>
            <a:prstDash val="solid"/>
            <a:round/>
            <a:headEnd type="none" w="sm" len="sm"/>
            <a:tailEnd type="arrow"/>
          </a:ln>
          <a:effectLst/>
        </p:spPr>
      </p:cxn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323" y="533400"/>
            <a:ext cx="210766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2"/>
          <p:cNvSpPr txBox="1">
            <a:spLocks/>
          </p:cNvSpPr>
          <p:nvPr/>
        </p:nvSpPr>
        <p:spPr bwMode="auto">
          <a:xfrm>
            <a:off x="95250" y="962025"/>
            <a:ext cx="4551363" cy="2049463"/>
          </a:xfrm>
          <a:prstGeom prst="rect">
            <a:avLst/>
          </a:prstGeom>
          <a:noFill/>
          <a:ln w="9525">
            <a:noFill/>
            <a:miter lim="800000"/>
            <a:headEnd/>
            <a:tailEnd/>
          </a:ln>
        </p:spPr>
        <p:txBody>
          <a:bodyPr lIns="0" tIns="0" rIns="0" bIns="0">
            <a:spAutoFit/>
          </a:bodyPr>
          <a:lstStyle/>
          <a:p>
            <a:pPr algn="l" defTabSz="684213" eaLnBrk="0" hangingPunct="0">
              <a:lnSpc>
                <a:spcPct val="90000"/>
              </a:lnSpc>
              <a:spcBef>
                <a:spcPct val="20000"/>
              </a:spcBef>
            </a:pPr>
            <a:r>
              <a:rPr lang="en-US" sz="2400" dirty="0">
                <a:latin typeface="+mn-lt"/>
              </a:rPr>
              <a:t>Range in size from “edge” facilities to megascale.</a:t>
            </a:r>
          </a:p>
          <a:p>
            <a:pPr marL="296863" indent="-296863" algn="l" defTabSz="684213" eaLnBrk="0" hangingPunct="0">
              <a:lnSpc>
                <a:spcPct val="90000"/>
              </a:lnSpc>
              <a:spcBef>
                <a:spcPts val="900"/>
              </a:spcBef>
            </a:pPr>
            <a:r>
              <a:rPr lang="en-US" sz="2400" dirty="0">
                <a:latin typeface="+mn-lt"/>
              </a:rPr>
              <a:t>Economies of </a:t>
            </a:r>
            <a:r>
              <a:rPr lang="en-US" sz="2400" dirty="0" smtClean="0">
                <a:latin typeface="+mn-lt"/>
              </a:rPr>
              <a:t>scale:</a:t>
            </a:r>
            <a:endParaRPr lang="en-US" sz="2400" dirty="0">
              <a:latin typeface="+mn-lt"/>
            </a:endParaRPr>
          </a:p>
          <a:p>
            <a:pPr marL="384175" lvl="1" indent="-207963" algn="l" defTabSz="684213" eaLnBrk="0" hangingPunct="0">
              <a:lnSpc>
                <a:spcPct val="90000"/>
              </a:lnSpc>
              <a:spcBef>
                <a:spcPct val="20000"/>
              </a:spcBef>
              <a:buFontTx/>
              <a:buBlip>
                <a:blip r:embed="rId3"/>
              </a:buBlip>
            </a:pPr>
            <a:r>
              <a:rPr lang="en-US" sz="2100" dirty="0">
                <a:latin typeface="+mn-lt"/>
              </a:rPr>
              <a:t>Approximate costs for a small size center </a:t>
            </a:r>
            <a:r>
              <a:rPr lang="en-US" sz="2100" dirty="0" smtClean="0">
                <a:latin typeface="+mn-lt"/>
              </a:rPr>
              <a:t>(1K </a:t>
            </a:r>
            <a:r>
              <a:rPr lang="en-US" sz="2100" dirty="0">
                <a:latin typeface="+mn-lt"/>
              </a:rPr>
              <a:t>servers) and a larger, 100K server center.</a:t>
            </a:r>
          </a:p>
        </p:txBody>
      </p:sp>
      <p:grpSp>
        <p:nvGrpSpPr>
          <p:cNvPr id="2" name="Group 9"/>
          <p:cNvGrpSpPr>
            <a:grpSpLocks/>
          </p:cNvGrpSpPr>
          <p:nvPr/>
        </p:nvGrpSpPr>
        <p:grpSpPr bwMode="auto">
          <a:xfrm>
            <a:off x="4740275" y="4194175"/>
            <a:ext cx="4360863" cy="2282825"/>
            <a:chOff x="1090527" y="1900238"/>
            <a:chExt cx="7017186" cy="3508375"/>
          </a:xfrm>
        </p:grpSpPr>
        <p:grpSp>
          <p:nvGrpSpPr>
            <p:cNvPr id="3" name="Group 9"/>
            <p:cNvGrpSpPr>
              <a:grpSpLocks noChangeAspect="1"/>
            </p:cNvGrpSpPr>
            <p:nvPr/>
          </p:nvGrpSpPr>
          <p:grpSpPr bwMode="auto">
            <a:xfrm>
              <a:off x="1090527" y="1900238"/>
              <a:ext cx="7017186" cy="3508375"/>
              <a:chOff x="282695" y="1122323"/>
              <a:chExt cx="9603062" cy="4801897"/>
            </a:xfrm>
          </p:grpSpPr>
          <p:sp>
            <p:nvSpPr>
              <p:cNvPr id="8" name="Rectangle 7"/>
              <p:cNvSpPr/>
              <p:nvPr/>
            </p:nvSpPr>
            <p:spPr bwMode="auto">
              <a:xfrm>
                <a:off x="30284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685666">
                  <a:defRPr/>
                </a:pPr>
                <a:endParaRPr lang="en-US" dirty="0">
                  <a:solidFill>
                    <a:srgbClr val="FFFFFF"/>
                  </a:solidFill>
                  <a:effectLst>
                    <a:outerShdw blurRad="38100" dist="38100" dir="2700000" algn="tl">
                      <a:srgbClr val="000000">
                        <a:alpha val="43137"/>
                      </a:srgbClr>
                    </a:outerShdw>
                  </a:effectLst>
                </a:endParaRPr>
              </a:p>
            </p:txBody>
          </p:sp>
          <p:pic>
            <p:nvPicPr>
              <p:cNvPr id="19496" name="Picture 2" descr="http://upload.wikimedia.org/wikipedia/commons/thumb/c/c5/AmFBfield.svg/300px-AmFBfield.svg.png"/>
              <p:cNvPicPr>
                <a:picLocks noChangeArrowheads="1"/>
              </p:cNvPicPr>
              <p:nvPr/>
            </p:nvPicPr>
            <p:blipFill>
              <a:blip r:embed="rId4" cstate="print"/>
              <a:srcRect l="10240" t="3310" r="9920" b="3310"/>
              <a:stretch>
                <a:fillRect/>
              </a:stretch>
            </p:blipFill>
            <p:spPr bwMode="auto">
              <a:xfrm>
                <a:off x="282695" y="1122323"/>
                <a:ext cx="2743201" cy="1463040"/>
              </a:xfrm>
              <a:prstGeom prst="rect">
                <a:avLst/>
              </a:prstGeom>
              <a:noFill/>
              <a:ln w="9525">
                <a:noFill/>
                <a:miter lim="800000"/>
                <a:headEnd/>
                <a:tailEnd/>
              </a:ln>
            </p:spPr>
          </p:pic>
        </p:grpSp>
        <p:sp>
          <p:nvSpPr>
            <p:cNvPr id="7" name="TextBox 6"/>
            <p:cNvSpPr txBox="1"/>
            <p:nvPr/>
          </p:nvSpPr>
          <p:spPr>
            <a:xfrm>
              <a:off x="2916832" y="3015209"/>
              <a:ext cx="4733784" cy="1844734"/>
            </a:xfrm>
            <a:prstGeom prst="rect">
              <a:avLst/>
            </a:prstGeom>
            <a:noFill/>
          </p:spPr>
          <p:txBody>
            <a:bodyPr wrap="none">
              <a:spAutoFit/>
            </a:bodyPr>
            <a:lstStyle/>
            <a:p>
              <a:pPr algn="ctr">
                <a:defRPr/>
              </a:pPr>
              <a:r>
                <a:rPr lang="en-US" sz="1800" dirty="0">
                  <a:solidFill>
                    <a:schemeClr val="bg1"/>
                  </a:solidFill>
                  <a:effectLst>
                    <a:outerShdw blurRad="38100" dist="38100" dir="2700000" algn="tl">
                      <a:srgbClr val="000000">
                        <a:alpha val="43137"/>
                      </a:srgbClr>
                    </a:outerShdw>
                  </a:effectLst>
                  <a:latin typeface="Arial" charset="0"/>
                  <a:cs typeface="+mn-cs"/>
                </a:rPr>
                <a:t>Each </a:t>
              </a:r>
              <a:r>
                <a:rPr lang="en-US" sz="1800" dirty="0" smtClean="0">
                  <a:solidFill>
                    <a:schemeClr val="bg1"/>
                  </a:solidFill>
                  <a:effectLst>
                    <a:outerShdw blurRad="38100" dist="38100" dir="2700000" algn="tl">
                      <a:srgbClr val="000000">
                        <a:alpha val="43137"/>
                      </a:srgbClr>
                    </a:outerShdw>
                  </a:effectLst>
                  <a:latin typeface="Arial" charset="0"/>
                  <a:cs typeface="+mn-cs"/>
                </a:rPr>
                <a:t>MS data </a:t>
              </a:r>
              <a:r>
                <a:rPr lang="en-US" sz="1800" dirty="0">
                  <a:solidFill>
                    <a:schemeClr val="bg1"/>
                  </a:solidFill>
                  <a:effectLst>
                    <a:outerShdw blurRad="38100" dist="38100" dir="2700000" algn="tl">
                      <a:srgbClr val="000000">
                        <a:alpha val="43137"/>
                      </a:srgbClr>
                    </a:outerShdw>
                  </a:effectLst>
                  <a:latin typeface="Arial" charset="0"/>
                  <a:cs typeface="+mn-cs"/>
                </a:rPr>
                <a:t>center is </a:t>
              </a:r>
            </a:p>
            <a:p>
              <a:pPr algn="ctr">
                <a:defRPr/>
              </a:pPr>
              <a:r>
                <a:rPr lang="en-US" sz="1800" b="1" dirty="0" smtClean="0">
                  <a:solidFill>
                    <a:schemeClr val="bg1"/>
                  </a:solidFill>
                  <a:effectLst>
                    <a:outerShdw blurRad="38100" dist="38100" dir="2700000" algn="tl">
                      <a:srgbClr val="000000">
                        <a:alpha val="43137"/>
                      </a:srgbClr>
                    </a:outerShdw>
                  </a:effectLst>
                  <a:latin typeface="Arial" charset="0"/>
                  <a:cs typeface="+mn-cs"/>
                </a:rPr>
                <a:t>12 </a:t>
              </a:r>
              <a:r>
                <a:rPr lang="en-US" sz="1800" b="1" dirty="0">
                  <a:solidFill>
                    <a:schemeClr val="bg1"/>
                  </a:solidFill>
                  <a:effectLst>
                    <a:outerShdw blurRad="38100" dist="38100" dir="2700000" algn="tl">
                      <a:srgbClr val="000000">
                        <a:alpha val="43137"/>
                      </a:srgbClr>
                    </a:outerShdw>
                  </a:effectLst>
                  <a:latin typeface="Arial" charset="0"/>
                  <a:cs typeface="+mn-cs"/>
                </a:rPr>
                <a:t>times </a:t>
              </a:r>
            </a:p>
            <a:p>
              <a:pPr algn="ctr">
                <a:defRPr/>
              </a:pPr>
              <a:r>
                <a:rPr lang="en-US" sz="1800" dirty="0">
                  <a:solidFill>
                    <a:schemeClr val="bg1"/>
                  </a:solidFill>
                  <a:effectLst>
                    <a:outerShdw blurRad="38100" dist="38100" dir="2700000" algn="tl">
                      <a:srgbClr val="000000">
                        <a:alpha val="43137"/>
                      </a:srgbClr>
                    </a:outerShdw>
                  </a:effectLst>
                  <a:latin typeface="Arial" charset="0"/>
                  <a:cs typeface="+mn-cs"/>
                </a:rPr>
                <a:t>the size of a football field</a:t>
              </a:r>
            </a:p>
            <a:p>
              <a:pPr algn="ctr">
                <a:defRPr/>
              </a:pPr>
              <a:endParaRPr lang="en-US" sz="1800" dirty="0" err="1">
                <a:solidFill>
                  <a:schemeClr val="bg1"/>
                </a:solidFill>
                <a:effectLst>
                  <a:outerShdw blurRad="38100" dist="38100" dir="2700000" algn="tl">
                    <a:srgbClr val="000000">
                      <a:alpha val="43137"/>
                    </a:srgbClr>
                  </a:outerShdw>
                </a:effectLst>
                <a:latin typeface="Arial" charset="0"/>
                <a:cs typeface="+mn-cs"/>
              </a:endParaRPr>
            </a:p>
          </p:txBody>
        </p:sp>
      </p:grpSp>
      <p:pic>
        <p:nvPicPr>
          <p:cNvPr id="19460" name="Picture 9" descr="datacenter3.jpg"/>
          <p:cNvPicPr>
            <a:picLocks noChangeAspect="1"/>
          </p:cNvPicPr>
          <p:nvPr/>
        </p:nvPicPr>
        <p:blipFill>
          <a:blip r:embed="rId5" cstate="print"/>
          <a:srcRect/>
          <a:stretch>
            <a:fillRect/>
          </a:stretch>
        </p:blipFill>
        <p:spPr bwMode="auto">
          <a:xfrm>
            <a:off x="4716463" y="890588"/>
            <a:ext cx="4427537" cy="3021012"/>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3704084992"/>
              </p:ext>
            </p:extLst>
          </p:nvPr>
        </p:nvGraphicFramePr>
        <p:xfrm>
          <a:off x="76200" y="3124200"/>
          <a:ext cx="4540820" cy="2651760"/>
        </p:xfrm>
        <a:graphic>
          <a:graphicData uri="http://schemas.openxmlformats.org/drawingml/2006/table">
            <a:tbl>
              <a:tblPr firstRow="1" bandRow="1">
                <a:tableStyleId>{5C22544A-7EE6-4342-B048-85BDC9FD1C3A}</a:tableStyleId>
              </a:tblPr>
              <a:tblGrid>
                <a:gridCol w="1128096"/>
                <a:gridCol w="1330930"/>
                <a:gridCol w="1330930"/>
                <a:gridCol w="750864"/>
              </a:tblGrid>
              <a:tr h="731520">
                <a:tc>
                  <a:txBody>
                    <a:bodyPr/>
                    <a:lstStyle/>
                    <a:p>
                      <a:pPr algn="ctr"/>
                      <a:r>
                        <a:rPr lang="en-US" sz="1500" b="1" dirty="0" smtClean="0">
                          <a:latin typeface="Candara" pitchFamily="34" charset="0"/>
                        </a:rPr>
                        <a:t>Technology</a:t>
                      </a:r>
                      <a:endParaRPr lang="en-US" sz="1500" b="1" dirty="0">
                        <a:latin typeface="Candara" pitchFamily="34" charset="0"/>
                      </a:endParaRPr>
                    </a:p>
                  </a:txBody>
                  <a:tcPr/>
                </a:tc>
                <a:tc>
                  <a:txBody>
                    <a:bodyPr/>
                    <a:lstStyle/>
                    <a:p>
                      <a:pPr algn="ctr"/>
                      <a:r>
                        <a:rPr lang="en-US" sz="1500" b="1" dirty="0" smtClean="0">
                          <a:latin typeface="Candara" pitchFamily="34" charset="0"/>
                        </a:rPr>
                        <a:t>Cost in small-sized</a:t>
                      </a:r>
                      <a:r>
                        <a:rPr lang="en-US" sz="1500" b="1" baseline="0" dirty="0" smtClean="0">
                          <a:latin typeface="Candara" pitchFamily="34" charset="0"/>
                        </a:rPr>
                        <a:t> Data Center</a:t>
                      </a:r>
                      <a:endParaRPr lang="en-US" sz="1500" b="1" dirty="0">
                        <a:latin typeface="Candara" pitchFamily="34" charset="0"/>
                      </a:endParaRPr>
                    </a:p>
                  </a:txBody>
                  <a:tcPr/>
                </a:tc>
                <a:tc>
                  <a:txBody>
                    <a:bodyPr/>
                    <a:lstStyle/>
                    <a:p>
                      <a:pPr algn="ctr"/>
                      <a:r>
                        <a:rPr lang="en-US" sz="1500" b="1" dirty="0" smtClean="0">
                          <a:latin typeface="Candara" pitchFamily="34" charset="0"/>
                        </a:rPr>
                        <a:t>Cost in Large</a:t>
                      </a:r>
                      <a:r>
                        <a:rPr lang="en-US" sz="1500" b="1" baseline="0" dirty="0" smtClean="0">
                          <a:latin typeface="Candara" pitchFamily="34" charset="0"/>
                        </a:rPr>
                        <a:t> Data Center</a:t>
                      </a:r>
                      <a:endParaRPr lang="en-US" sz="1500" b="1" dirty="0">
                        <a:latin typeface="Candara" pitchFamily="34" charset="0"/>
                      </a:endParaRPr>
                    </a:p>
                  </a:txBody>
                  <a:tcPr/>
                </a:tc>
                <a:tc>
                  <a:txBody>
                    <a:bodyPr/>
                    <a:lstStyle/>
                    <a:p>
                      <a:pPr algn="ctr"/>
                      <a:r>
                        <a:rPr lang="en-US" sz="1500" b="1" dirty="0" smtClean="0">
                          <a:latin typeface="Candara" pitchFamily="34" charset="0"/>
                        </a:rPr>
                        <a:t>Ratio</a:t>
                      </a:r>
                      <a:endParaRPr lang="en-US" sz="1500" b="1" dirty="0">
                        <a:latin typeface="Candara" pitchFamily="34" charset="0"/>
                      </a:endParaRPr>
                    </a:p>
                  </a:txBody>
                  <a:tcPr/>
                </a:tc>
              </a:tr>
              <a:tr h="548640">
                <a:tc>
                  <a:txBody>
                    <a:bodyPr/>
                    <a:lstStyle/>
                    <a:p>
                      <a:r>
                        <a:rPr lang="en-US" sz="1500" dirty="0" smtClean="0">
                          <a:latin typeface="Candara" pitchFamily="34" charset="0"/>
                        </a:rPr>
                        <a:t>Network</a:t>
                      </a:r>
                      <a:endParaRPr lang="en-US" sz="1500" dirty="0">
                        <a:latin typeface="Candara" pitchFamily="34" charset="0"/>
                      </a:endParaRPr>
                    </a:p>
                  </a:txBody>
                  <a:tcPr/>
                </a:tc>
                <a:tc>
                  <a:txBody>
                    <a:bodyPr/>
                    <a:lstStyle/>
                    <a:p>
                      <a:r>
                        <a:rPr lang="en-US" sz="1500" dirty="0" smtClean="0">
                          <a:latin typeface="Candara" pitchFamily="34" charset="0"/>
                        </a:rPr>
                        <a:t>$95 per Mbps/</a:t>
                      </a:r>
                    </a:p>
                    <a:p>
                      <a:r>
                        <a:rPr lang="en-US" sz="1500" dirty="0" smtClean="0">
                          <a:latin typeface="Candara" pitchFamily="34" charset="0"/>
                        </a:rPr>
                        <a:t>Month</a:t>
                      </a:r>
                      <a:endParaRPr lang="en-US" sz="1500" dirty="0">
                        <a:latin typeface="Candara" pitchFamily="34" charset="0"/>
                      </a:endParaRPr>
                    </a:p>
                  </a:txBody>
                  <a:tcPr/>
                </a:tc>
                <a:tc>
                  <a:txBody>
                    <a:bodyPr/>
                    <a:lstStyle/>
                    <a:p>
                      <a:r>
                        <a:rPr lang="en-US" sz="1500" dirty="0" smtClean="0">
                          <a:latin typeface="Candara" pitchFamily="34" charset="0"/>
                        </a:rPr>
                        <a:t>$13 per</a:t>
                      </a:r>
                      <a:r>
                        <a:rPr lang="en-US" sz="1500" baseline="0" dirty="0" smtClean="0">
                          <a:latin typeface="Candara" pitchFamily="34" charset="0"/>
                        </a:rPr>
                        <a:t> </a:t>
                      </a:r>
                      <a:r>
                        <a:rPr lang="en-US" sz="1500" dirty="0" smtClean="0">
                          <a:latin typeface="Candara" pitchFamily="34" charset="0"/>
                        </a:rPr>
                        <a:t>Mbps/</a:t>
                      </a:r>
                    </a:p>
                    <a:p>
                      <a:r>
                        <a:rPr lang="en-US" sz="1500" dirty="0" smtClean="0">
                          <a:latin typeface="Candara" pitchFamily="34" charset="0"/>
                        </a:rPr>
                        <a:t>month</a:t>
                      </a:r>
                      <a:endParaRPr lang="en-US" sz="1500" dirty="0">
                        <a:latin typeface="Candara" pitchFamily="34" charset="0"/>
                      </a:endParaRPr>
                    </a:p>
                  </a:txBody>
                  <a:tcPr/>
                </a:tc>
                <a:tc>
                  <a:txBody>
                    <a:bodyPr/>
                    <a:lstStyle/>
                    <a:p>
                      <a:r>
                        <a:rPr lang="en-US" sz="1500" dirty="0" smtClean="0">
                          <a:latin typeface="Candara" pitchFamily="34" charset="0"/>
                        </a:rPr>
                        <a:t>   7.1</a:t>
                      </a:r>
                      <a:endParaRPr lang="en-US" sz="1500" dirty="0">
                        <a:latin typeface="Candara" pitchFamily="34" charset="0"/>
                      </a:endParaRPr>
                    </a:p>
                  </a:txBody>
                  <a:tcPr/>
                </a:tc>
              </a:tr>
              <a:tr h="548640">
                <a:tc>
                  <a:txBody>
                    <a:bodyPr/>
                    <a:lstStyle/>
                    <a:p>
                      <a:r>
                        <a:rPr lang="en-US" sz="1500" dirty="0" smtClean="0">
                          <a:latin typeface="Candara" pitchFamily="34" charset="0"/>
                        </a:rPr>
                        <a:t>Storage</a:t>
                      </a:r>
                    </a:p>
                  </a:txBody>
                  <a:tcPr/>
                </a:tc>
                <a:tc>
                  <a:txBody>
                    <a:bodyPr/>
                    <a:lstStyle/>
                    <a:p>
                      <a:r>
                        <a:rPr lang="en-US" sz="1500" dirty="0" smtClean="0">
                          <a:latin typeface="Candara" pitchFamily="34" charset="0"/>
                        </a:rPr>
                        <a:t>$2.20 per GB/</a:t>
                      </a:r>
                    </a:p>
                    <a:p>
                      <a:r>
                        <a:rPr lang="en-US" sz="1500" dirty="0" smtClean="0">
                          <a:latin typeface="Candara" pitchFamily="34" charset="0"/>
                        </a:rPr>
                        <a:t>Month</a:t>
                      </a:r>
                      <a:endParaRPr lang="en-US" sz="1500" dirty="0">
                        <a:latin typeface="Candara" pitchFamily="34" charset="0"/>
                      </a:endParaRPr>
                    </a:p>
                  </a:txBody>
                  <a:tcPr/>
                </a:tc>
                <a:tc>
                  <a:txBody>
                    <a:bodyPr/>
                    <a:lstStyle/>
                    <a:p>
                      <a:r>
                        <a:rPr lang="en-US" sz="1500" dirty="0" smtClean="0">
                          <a:latin typeface="Candara" pitchFamily="34" charset="0"/>
                        </a:rPr>
                        <a:t>$0.40 per GB/</a:t>
                      </a:r>
                    </a:p>
                    <a:p>
                      <a:r>
                        <a:rPr lang="en-US" sz="1500" dirty="0" smtClean="0">
                          <a:latin typeface="Candara" pitchFamily="34" charset="0"/>
                        </a:rPr>
                        <a:t>month</a:t>
                      </a:r>
                      <a:endParaRPr lang="en-US" sz="1500" dirty="0">
                        <a:latin typeface="Candara" pitchFamily="34" charset="0"/>
                      </a:endParaRPr>
                    </a:p>
                  </a:txBody>
                  <a:tcPr/>
                </a:tc>
                <a:tc>
                  <a:txBody>
                    <a:bodyPr/>
                    <a:lstStyle/>
                    <a:p>
                      <a:r>
                        <a:rPr lang="en-US" sz="1500" dirty="0" smtClean="0">
                          <a:latin typeface="Candara" pitchFamily="34" charset="0"/>
                        </a:rPr>
                        <a:t>   5.7</a:t>
                      </a:r>
                      <a:endParaRPr lang="en-US" sz="1500" dirty="0">
                        <a:latin typeface="Candara" pitchFamily="34" charset="0"/>
                      </a:endParaRPr>
                    </a:p>
                  </a:txBody>
                  <a:tcPr/>
                </a:tc>
              </a:tr>
              <a:tr h="777240">
                <a:tc>
                  <a:txBody>
                    <a:bodyPr/>
                    <a:lstStyle/>
                    <a:p>
                      <a:r>
                        <a:rPr lang="en-US" sz="1500" dirty="0" smtClean="0">
                          <a:latin typeface="Candara" pitchFamily="34" charset="0"/>
                        </a:rPr>
                        <a:t>Administration</a:t>
                      </a:r>
                      <a:endParaRPr lang="en-US" sz="1500" dirty="0">
                        <a:latin typeface="Candara" pitchFamily="34" charset="0"/>
                      </a:endParaRPr>
                    </a:p>
                  </a:txBody>
                  <a:tcPr/>
                </a:tc>
                <a:tc>
                  <a:txBody>
                    <a:bodyPr/>
                    <a:lstStyle/>
                    <a:p>
                      <a:r>
                        <a:rPr lang="en-US" sz="1500" dirty="0" smtClean="0">
                          <a:latin typeface="Candara" pitchFamily="34" charset="0"/>
                        </a:rPr>
                        <a:t>~140 servers/</a:t>
                      </a:r>
                    </a:p>
                    <a:p>
                      <a:r>
                        <a:rPr lang="en-US" sz="1500" dirty="0" smtClean="0">
                          <a:latin typeface="Candara" pitchFamily="34" charset="0"/>
                        </a:rPr>
                        <a:t>Administrator</a:t>
                      </a:r>
                      <a:endParaRPr lang="en-US" sz="1500" dirty="0">
                        <a:latin typeface="Candara" pitchFamily="34" charset="0"/>
                      </a:endParaRPr>
                    </a:p>
                  </a:txBody>
                  <a:tcPr/>
                </a:tc>
                <a:tc>
                  <a:txBody>
                    <a:bodyPr/>
                    <a:lstStyle/>
                    <a:p>
                      <a:r>
                        <a:rPr lang="en-US" sz="1500" dirty="0" smtClean="0">
                          <a:latin typeface="Candara" pitchFamily="34" charset="0"/>
                        </a:rPr>
                        <a:t>&gt;1000 Servers/</a:t>
                      </a:r>
                    </a:p>
                    <a:p>
                      <a:r>
                        <a:rPr lang="en-US" sz="1500" dirty="0" smtClean="0">
                          <a:latin typeface="Candara" pitchFamily="34" charset="0"/>
                        </a:rPr>
                        <a:t>Administrator</a:t>
                      </a:r>
                      <a:endParaRPr lang="en-US" sz="1500" dirty="0">
                        <a:latin typeface="Candara" pitchFamily="34" charset="0"/>
                      </a:endParaRPr>
                    </a:p>
                  </a:txBody>
                  <a:tcPr/>
                </a:tc>
                <a:tc>
                  <a:txBody>
                    <a:bodyPr/>
                    <a:lstStyle/>
                    <a:p>
                      <a:r>
                        <a:rPr lang="en-US" sz="1500" dirty="0" smtClean="0">
                          <a:latin typeface="Candara" pitchFamily="34" charset="0"/>
                        </a:rPr>
                        <a:t>   7.1</a:t>
                      </a:r>
                      <a:endParaRPr lang="en-US" sz="1500" dirty="0">
                        <a:latin typeface="Candara" pitchFamily="34" charset="0"/>
                      </a:endParaRPr>
                    </a:p>
                  </a:txBody>
                  <a:tcPr/>
                </a:tc>
              </a:tr>
            </a:tbl>
          </a:graphicData>
        </a:graphic>
      </p:graphicFrame>
      <p:sp>
        <p:nvSpPr>
          <p:cNvPr id="15" name="Rectangle 14"/>
          <p:cNvSpPr/>
          <p:nvPr/>
        </p:nvSpPr>
        <p:spPr>
          <a:xfrm>
            <a:off x="3753" y="76200"/>
            <a:ext cx="6473247" cy="523220"/>
          </a:xfrm>
          <a:prstGeom prst="rect">
            <a:avLst/>
          </a:prstGeom>
        </p:spPr>
        <p:txBody>
          <a:bodyPr wrap="none">
            <a:spAutoFit/>
          </a:bodyPr>
          <a:lstStyle/>
          <a:p>
            <a:r>
              <a:rPr lang="en-US" sz="2800" dirty="0" smtClean="0"/>
              <a:t>4. NIST – Scalability &amp; Elastic, cont’d</a:t>
            </a:r>
            <a:endParaRPr lang="en-US" sz="2800" dirty="0"/>
          </a:p>
        </p:txBody>
      </p:sp>
      <p:sp>
        <p:nvSpPr>
          <p:cNvPr id="4" name="TextBox 3"/>
          <p:cNvSpPr txBox="1"/>
          <p:nvPr/>
        </p:nvSpPr>
        <p:spPr>
          <a:xfrm>
            <a:off x="533314" y="5715000"/>
            <a:ext cx="3711272" cy="954107"/>
          </a:xfrm>
          <a:prstGeom prst="rect">
            <a:avLst/>
          </a:prstGeom>
          <a:noFill/>
        </p:spPr>
        <p:txBody>
          <a:bodyPr wrap="none" rtlCol="0">
            <a:spAutoFit/>
          </a:bodyPr>
          <a:lstStyle/>
          <a:p>
            <a:r>
              <a:rPr lang="en-US" sz="1800" dirty="0" smtClean="0"/>
              <a:t>Microsoft has </a:t>
            </a:r>
          </a:p>
          <a:p>
            <a:r>
              <a:rPr lang="en-US" sz="2000" dirty="0" smtClean="0"/>
              <a:t>1 Million Servers Globally for</a:t>
            </a:r>
          </a:p>
          <a:p>
            <a:r>
              <a:rPr lang="en-US" sz="1800" dirty="0" smtClean="0"/>
              <a:t>Cloud Services .</a:t>
            </a:r>
            <a:r>
              <a:rPr lang="en-US" sz="1800" dirty="0" err="1" smtClean="0"/>
              <a:t>ie</a:t>
            </a:r>
            <a:r>
              <a:rPr lang="en-US" sz="1800" dirty="0" smtClean="0"/>
              <a:t> </a:t>
            </a:r>
            <a:r>
              <a:rPr lang="en-US" sz="1800" dirty="0" err="1" smtClean="0"/>
              <a:t>xBOX</a:t>
            </a:r>
            <a:endParaRPr lang="en-US" sz="1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1143000"/>
            <a:ext cx="6681788" cy="2374900"/>
          </a:xfrm>
        </p:spPr>
        <p:txBody>
          <a:bodyPr/>
          <a:lstStyle/>
          <a:p>
            <a:pPr eaLnBrk="1" hangingPunct="1">
              <a:buFont typeface="Arial" pitchFamily="34" charset="0"/>
              <a:buNone/>
            </a:pPr>
            <a:endParaRPr lang="en-US" sz="2000" b="1" dirty="0" smtClean="0">
              <a:cs typeface="Helvetica" charset="0"/>
            </a:endParaRPr>
          </a:p>
          <a:p>
            <a:pPr eaLnBrk="1" hangingPunct="1"/>
            <a:r>
              <a:rPr lang="en-US" sz="2000" dirty="0" smtClean="0">
                <a:cs typeface="Helvetica" charset="0"/>
              </a:rPr>
              <a:t>Services are metered, like a utility</a:t>
            </a:r>
          </a:p>
          <a:p>
            <a:pPr eaLnBrk="1" hangingPunct="1"/>
            <a:r>
              <a:rPr lang="en-US" sz="2000" dirty="0" smtClean="0">
                <a:cs typeface="Helvetica" charset="0"/>
              </a:rPr>
              <a:t>Users pay only for services used</a:t>
            </a:r>
          </a:p>
          <a:p>
            <a:pPr eaLnBrk="1" hangingPunct="1"/>
            <a:r>
              <a:rPr lang="en-US" sz="2000" dirty="0" smtClean="0">
                <a:cs typeface="Helvetica" charset="0"/>
              </a:rPr>
              <a:t>Services can be cancelled at any time</a:t>
            </a:r>
          </a:p>
        </p:txBody>
      </p:sp>
      <p:sp>
        <p:nvSpPr>
          <p:cNvPr id="22534" name="TextBox 5" descr="Stopwatch"/>
          <p:cNvSpPr txBox="1">
            <a:spLocks noChangeArrowheads="1"/>
          </p:cNvSpPr>
          <p:nvPr/>
        </p:nvSpPr>
        <p:spPr bwMode="auto">
          <a:xfrm>
            <a:off x="4572000" y="2895601"/>
            <a:ext cx="2571750" cy="2514600"/>
          </a:xfrm>
          <a:prstGeom prst="rect">
            <a:avLst/>
          </a:prstGeom>
          <a:blipFill dpi="0" rotWithShape="1">
            <a:blip r:embed="rId3" cstate="print"/>
            <a:srcRect/>
            <a:stretch>
              <a:fillRect/>
            </a:stretch>
          </a:blipFill>
          <a:ln w="9525">
            <a:noFill/>
            <a:miter lim="800000"/>
            <a:headEnd/>
            <a:tailEnd/>
          </a:ln>
        </p:spPr>
        <p:txBody>
          <a:bodyPr wrap="square">
            <a:spAutoFit/>
          </a:bodyPr>
          <a:lstStyle/>
          <a:p>
            <a:pPr eaLnBrk="0" hangingPunct="0"/>
            <a:endParaRPr lang="en-US" sz="1800"/>
          </a:p>
        </p:txBody>
      </p:sp>
      <p:sp>
        <p:nvSpPr>
          <p:cNvPr id="6" name="Rectangle 5"/>
          <p:cNvSpPr/>
          <p:nvPr/>
        </p:nvSpPr>
        <p:spPr>
          <a:xfrm>
            <a:off x="228600" y="228600"/>
            <a:ext cx="4698723" cy="523220"/>
          </a:xfrm>
          <a:prstGeom prst="rect">
            <a:avLst/>
          </a:prstGeom>
        </p:spPr>
        <p:txBody>
          <a:bodyPr wrap="none">
            <a:spAutoFit/>
          </a:bodyPr>
          <a:lstStyle/>
          <a:p>
            <a:pPr eaLnBrk="1" hangingPunct="1">
              <a:buFont typeface="Arial" pitchFamily="34" charset="0"/>
              <a:buNone/>
            </a:pPr>
            <a:r>
              <a:rPr lang="en-US" sz="2800" dirty="0" smtClean="0">
                <a:cs typeface="Helvetica" charset="0"/>
              </a:rPr>
              <a:t> 5.  NIST - Metered by Use</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15145"/>
            <a:ext cx="30194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loud_stack.gif"/>
          <p:cNvPicPr>
            <a:picLocks noChangeAspect="1"/>
          </p:cNvPicPr>
          <p:nvPr/>
        </p:nvPicPr>
        <p:blipFill>
          <a:blip r:embed="rId3" cstate="print"/>
          <a:srcRect t="12257" b="11107"/>
          <a:stretch>
            <a:fillRect/>
          </a:stretch>
        </p:blipFill>
        <p:spPr bwMode="auto">
          <a:xfrm>
            <a:off x="457200" y="990600"/>
            <a:ext cx="8305800" cy="5105400"/>
          </a:xfrm>
          <a:prstGeom prst="rect">
            <a:avLst/>
          </a:prstGeom>
          <a:noFill/>
          <a:ln w="9525">
            <a:noFill/>
            <a:miter lim="800000"/>
            <a:headEnd/>
            <a:tailEnd/>
          </a:ln>
        </p:spPr>
      </p:pic>
      <p:sp>
        <p:nvSpPr>
          <p:cNvPr id="7" name="Rectangle 6"/>
          <p:cNvSpPr/>
          <p:nvPr/>
        </p:nvSpPr>
        <p:spPr>
          <a:xfrm>
            <a:off x="353493" y="228600"/>
            <a:ext cx="5437707" cy="523220"/>
          </a:xfrm>
          <a:prstGeom prst="rect">
            <a:avLst/>
          </a:prstGeom>
        </p:spPr>
        <p:txBody>
          <a:bodyPr wrap="none">
            <a:spAutoFit/>
          </a:bodyPr>
          <a:lstStyle/>
          <a:p>
            <a:pPr eaLnBrk="1" hangingPunct="1">
              <a:buFont typeface="Arial" pitchFamily="34" charset="0"/>
              <a:buNone/>
            </a:pPr>
            <a:r>
              <a:rPr lang="en-US" sz="2800" dirty="0" smtClean="0">
                <a:cs typeface="Helvetica" charset="0"/>
              </a:rPr>
              <a:t>NIST - Service Delivery Models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708025"/>
            <a:ext cx="7467600" cy="330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4"/>
          <p:cNvSpPr>
            <a:spLocks noGrp="1" noChangeArrowheads="1"/>
          </p:cNvSpPr>
          <p:nvPr>
            <p:ph type="title"/>
          </p:nvPr>
        </p:nvSpPr>
        <p:spPr>
          <a:xfrm>
            <a:off x="1752600" y="152400"/>
            <a:ext cx="8796338" cy="383503"/>
          </a:xfrm>
          <a:noFill/>
        </p:spPr>
        <p:txBody>
          <a:bodyPr/>
          <a:lstStyle/>
          <a:p>
            <a:r>
              <a:rPr lang="en-US" sz="2800" dirty="0" smtClean="0">
                <a:solidFill>
                  <a:schemeClr val="tx1"/>
                </a:solidFill>
              </a:rPr>
              <a:t>World Internet Users Population</a:t>
            </a:r>
          </a:p>
        </p:txBody>
      </p:sp>
      <p:sp>
        <p:nvSpPr>
          <p:cNvPr id="3" name="TextBox 2"/>
          <p:cNvSpPr txBox="1"/>
          <p:nvPr/>
        </p:nvSpPr>
        <p:spPr>
          <a:xfrm>
            <a:off x="4732337" y="838200"/>
            <a:ext cx="2189615" cy="1015663"/>
          </a:xfrm>
          <a:prstGeom prst="rect">
            <a:avLst/>
          </a:prstGeom>
          <a:noFill/>
        </p:spPr>
        <p:txBody>
          <a:bodyPr wrap="square" rtlCol="0">
            <a:spAutoFit/>
          </a:bodyPr>
          <a:lstStyle/>
          <a:p>
            <a:r>
              <a:rPr lang="en-US" sz="2000" dirty="0" smtClean="0">
                <a:solidFill>
                  <a:srgbClr val="000000"/>
                </a:solidFill>
              </a:rPr>
              <a:t>3.88 Billion Internet</a:t>
            </a:r>
          </a:p>
          <a:p>
            <a:r>
              <a:rPr lang="en-US" sz="2000" dirty="0" smtClean="0">
                <a:solidFill>
                  <a:srgbClr val="000000"/>
                </a:solidFill>
              </a:rPr>
              <a:t>Users</a:t>
            </a:r>
            <a:endParaRPr lang="en-US" sz="2000" dirty="0">
              <a:solidFill>
                <a:srgbClr val="000000"/>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 y="4011031"/>
            <a:ext cx="7535863" cy="254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708025"/>
            <a:ext cx="28956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74670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52400" y="838200"/>
            <a:ext cx="6172200" cy="5024437"/>
          </a:xfrm>
        </p:spPr>
        <p:txBody>
          <a:bodyPr/>
          <a:lstStyle/>
          <a:p>
            <a:r>
              <a:rPr lang="en-IE" sz="2000" dirty="0" smtClean="0"/>
              <a:t>Software delivery model</a:t>
            </a:r>
          </a:p>
          <a:p>
            <a:pPr lvl="1"/>
            <a:r>
              <a:rPr lang="en-IE" sz="1600" dirty="0" smtClean="0"/>
              <a:t>Increasingly popular with SMEs</a:t>
            </a:r>
          </a:p>
          <a:p>
            <a:pPr lvl="1"/>
            <a:r>
              <a:rPr lang="en-GB" sz="1600" dirty="0" smtClean="0"/>
              <a:t>No hardware or software to manage</a:t>
            </a:r>
          </a:p>
          <a:p>
            <a:pPr lvl="1"/>
            <a:r>
              <a:rPr lang="en-GB" sz="1600" dirty="0" smtClean="0"/>
              <a:t>Service delivered through a browser</a:t>
            </a:r>
          </a:p>
          <a:p>
            <a:r>
              <a:rPr lang="en-IE" sz="2000" dirty="0" smtClean="0"/>
              <a:t>Examples</a:t>
            </a:r>
          </a:p>
          <a:p>
            <a:pPr lvl="1"/>
            <a:r>
              <a:rPr lang="en-GB" sz="1600" dirty="0" smtClean="0"/>
              <a:t>CRM</a:t>
            </a:r>
          </a:p>
          <a:p>
            <a:pPr lvl="1"/>
            <a:r>
              <a:rPr lang="en-GB" sz="1600" dirty="0" smtClean="0"/>
              <a:t>Financial Planning</a:t>
            </a:r>
          </a:p>
          <a:p>
            <a:pPr lvl="1"/>
            <a:r>
              <a:rPr lang="en-GB" sz="1600" dirty="0" smtClean="0"/>
              <a:t>Human Resources</a:t>
            </a:r>
          </a:p>
          <a:p>
            <a:pPr lvl="1"/>
            <a:r>
              <a:rPr lang="en-GB" sz="1600" dirty="0" smtClean="0"/>
              <a:t>Word processing</a:t>
            </a:r>
          </a:p>
          <a:p>
            <a:pPr lvl="1"/>
            <a:r>
              <a:rPr lang="en-GB" sz="1600" dirty="0" smtClean="0"/>
              <a:t>Web-based E-mail</a:t>
            </a:r>
          </a:p>
          <a:p>
            <a:pPr lvl="1"/>
            <a:r>
              <a:rPr lang="en-GB" sz="1600" dirty="0" smtClean="0"/>
              <a:t>Messaging Applications </a:t>
            </a:r>
            <a:endParaRPr lang="en-US" sz="1600" dirty="0" smtClean="0"/>
          </a:p>
          <a:p>
            <a:endParaRPr lang="en-IE" dirty="0" smtClean="0"/>
          </a:p>
        </p:txBody>
      </p:sp>
      <p:grpSp>
        <p:nvGrpSpPr>
          <p:cNvPr id="5" name="Group 4"/>
          <p:cNvGrpSpPr/>
          <p:nvPr/>
        </p:nvGrpSpPr>
        <p:grpSpPr>
          <a:xfrm>
            <a:off x="533400" y="4724400"/>
            <a:ext cx="2514600" cy="1266825"/>
            <a:chOff x="6400800" y="1447800"/>
            <a:chExt cx="2514600" cy="1266825"/>
          </a:xfrm>
        </p:grpSpPr>
        <p:sp>
          <p:nvSpPr>
            <p:cNvPr id="6" name="Text Box 6"/>
            <p:cNvSpPr txBox="1">
              <a:spLocks noChangeArrowheads="1"/>
            </p:cNvSpPr>
            <p:nvPr/>
          </p:nvSpPr>
          <p:spPr bwMode="auto">
            <a:xfrm>
              <a:off x="6629400" y="1447800"/>
              <a:ext cx="2286000" cy="457200"/>
            </a:xfrm>
            <a:prstGeom prst="rect">
              <a:avLst/>
            </a:prstGeom>
            <a:noFill/>
            <a:ln w="9525">
              <a:noFill/>
              <a:miter lim="800000"/>
              <a:headEnd/>
              <a:tailEnd/>
            </a:ln>
            <a:effectLst/>
          </p:spPr>
          <p:txBody>
            <a:bodyPr lIns="45720" rIns="45720">
              <a:spAutoFit/>
            </a:bodyPr>
            <a:lstStyle/>
            <a:p>
              <a:pPr>
                <a:spcBef>
                  <a:spcPct val="50000"/>
                </a:spcBef>
              </a:pPr>
              <a:r>
                <a:rPr lang="en-US" dirty="0">
                  <a:solidFill>
                    <a:srgbClr val="000099"/>
                  </a:solidFill>
                  <a:latin typeface="Lucida Fax" pitchFamily="18" charset="0"/>
                </a:rPr>
                <a:t>Payment Services (Permits, Taxes, etc.)</a:t>
              </a:r>
            </a:p>
          </p:txBody>
        </p:sp>
        <p:pic>
          <p:nvPicPr>
            <p:cNvPr id="8" name="Picture 16" descr="cart-icon"/>
            <p:cNvPicPr>
              <a:picLocks noChangeAspect="1" noChangeArrowheads="1"/>
            </p:cNvPicPr>
            <p:nvPr/>
          </p:nvPicPr>
          <p:blipFill>
            <a:blip r:embed="rId3" cstate="print"/>
            <a:srcRect/>
            <a:stretch>
              <a:fillRect/>
            </a:stretch>
          </p:blipFill>
          <p:spPr bwMode="auto">
            <a:xfrm>
              <a:off x="6400800" y="1905000"/>
              <a:ext cx="742950" cy="809625"/>
            </a:xfrm>
            <a:prstGeom prst="rect">
              <a:avLst/>
            </a:prstGeom>
            <a:noFill/>
          </p:spPr>
        </p:pic>
        <p:pic>
          <p:nvPicPr>
            <p:cNvPr id="9" name="Picture 18" descr="lock"/>
            <p:cNvPicPr>
              <a:picLocks noChangeAspect="1" noChangeArrowheads="1"/>
            </p:cNvPicPr>
            <p:nvPr/>
          </p:nvPicPr>
          <p:blipFill>
            <a:blip r:embed="rId4" cstate="print"/>
            <a:srcRect/>
            <a:stretch>
              <a:fillRect/>
            </a:stretch>
          </p:blipFill>
          <p:spPr bwMode="auto">
            <a:xfrm>
              <a:off x="7315200" y="1981200"/>
              <a:ext cx="609600" cy="609600"/>
            </a:xfrm>
            <a:prstGeom prst="rect">
              <a:avLst/>
            </a:prstGeom>
            <a:noFill/>
          </p:spPr>
        </p:pic>
        <p:pic>
          <p:nvPicPr>
            <p:cNvPr id="10" name="Picture 22" descr="business%20permit%20icon"/>
            <p:cNvPicPr>
              <a:picLocks noChangeAspect="1" noChangeArrowheads="1"/>
            </p:cNvPicPr>
            <p:nvPr/>
          </p:nvPicPr>
          <p:blipFill>
            <a:blip r:embed="rId5" cstate="print"/>
            <a:srcRect/>
            <a:stretch>
              <a:fillRect/>
            </a:stretch>
          </p:blipFill>
          <p:spPr bwMode="auto">
            <a:xfrm>
              <a:off x="8153400" y="1905000"/>
              <a:ext cx="652463" cy="685800"/>
            </a:xfrm>
            <a:prstGeom prst="rect">
              <a:avLst/>
            </a:prstGeom>
            <a:noFill/>
          </p:spPr>
        </p:pic>
      </p:grpSp>
      <p:grpSp>
        <p:nvGrpSpPr>
          <p:cNvPr id="11" name="Group 10"/>
          <p:cNvGrpSpPr/>
          <p:nvPr/>
        </p:nvGrpSpPr>
        <p:grpSpPr>
          <a:xfrm>
            <a:off x="6553200" y="990600"/>
            <a:ext cx="2057400" cy="1325563"/>
            <a:chOff x="3962400" y="1295400"/>
            <a:chExt cx="2057400" cy="1325563"/>
          </a:xfrm>
        </p:grpSpPr>
        <p:pic>
          <p:nvPicPr>
            <p:cNvPr id="12" name="Picture 9"/>
            <p:cNvPicPr>
              <a:picLocks noChangeAspect="1" noChangeArrowheads="1"/>
            </p:cNvPicPr>
            <p:nvPr/>
          </p:nvPicPr>
          <p:blipFill>
            <a:blip r:embed="rId6" cstate="print"/>
            <a:srcRect l="23810" t="22858" r="48096" b="48190"/>
            <a:stretch>
              <a:fillRect/>
            </a:stretch>
          </p:blipFill>
          <p:spPr bwMode="auto">
            <a:xfrm>
              <a:off x="3962400" y="1295400"/>
              <a:ext cx="2057400" cy="1325563"/>
            </a:xfrm>
            <a:prstGeom prst="rect">
              <a:avLst/>
            </a:prstGeom>
            <a:noFill/>
            <a:ln w="9525">
              <a:noFill/>
              <a:miter lim="800000"/>
              <a:headEnd/>
              <a:tailEnd/>
            </a:ln>
            <a:effectLst/>
          </p:spPr>
        </p:pic>
        <p:sp>
          <p:nvSpPr>
            <p:cNvPr id="13" name="Text Box 5"/>
            <p:cNvSpPr txBox="1">
              <a:spLocks noChangeArrowheads="1"/>
            </p:cNvSpPr>
            <p:nvPr/>
          </p:nvSpPr>
          <p:spPr bwMode="auto">
            <a:xfrm>
              <a:off x="4038600" y="1905000"/>
              <a:ext cx="1905000" cy="639763"/>
            </a:xfrm>
            <a:prstGeom prst="rect">
              <a:avLst/>
            </a:prstGeom>
            <a:noFill/>
            <a:ln w="9525">
              <a:noFill/>
              <a:miter lim="800000"/>
              <a:headEnd/>
              <a:tailEnd/>
            </a:ln>
            <a:effectLst/>
          </p:spPr>
          <p:txBody>
            <a:bodyPr lIns="45720" rIns="45720">
              <a:spAutoFit/>
            </a:bodyPr>
            <a:lstStyle/>
            <a:p>
              <a:pPr>
                <a:spcBef>
                  <a:spcPct val="50000"/>
                </a:spcBef>
              </a:pPr>
              <a:r>
                <a:rPr lang="en-US">
                  <a:solidFill>
                    <a:srgbClr val="000099"/>
                  </a:solidFill>
                  <a:latin typeface="Lucida Fax" pitchFamily="18" charset="0"/>
                </a:rPr>
                <a:t>Productivity Tools  (word processing, spreadsheet, etc.)</a:t>
              </a:r>
            </a:p>
          </p:txBody>
        </p:sp>
      </p:grpSp>
      <p:grpSp>
        <p:nvGrpSpPr>
          <p:cNvPr id="25" name="Group 24"/>
          <p:cNvGrpSpPr/>
          <p:nvPr/>
        </p:nvGrpSpPr>
        <p:grpSpPr>
          <a:xfrm>
            <a:off x="6172200" y="2743200"/>
            <a:ext cx="2609850" cy="2819400"/>
            <a:chOff x="6172200" y="2743200"/>
            <a:chExt cx="2609850" cy="2819400"/>
          </a:xfrm>
        </p:grpSpPr>
        <p:sp>
          <p:nvSpPr>
            <p:cNvPr id="15" name="Text Box 8"/>
            <p:cNvSpPr txBox="1">
              <a:spLocks noChangeArrowheads="1"/>
            </p:cNvSpPr>
            <p:nvPr/>
          </p:nvSpPr>
          <p:spPr bwMode="auto">
            <a:xfrm>
              <a:off x="6324600" y="2743200"/>
              <a:ext cx="2286000" cy="822325"/>
            </a:xfrm>
            <a:prstGeom prst="rect">
              <a:avLst/>
            </a:prstGeom>
            <a:noFill/>
            <a:ln w="9525">
              <a:noFill/>
              <a:miter lim="800000"/>
              <a:headEnd/>
              <a:tailEnd/>
            </a:ln>
            <a:effectLst/>
          </p:spPr>
          <p:txBody>
            <a:bodyPr lIns="45720" rIns="45720">
              <a:spAutoFit/>
            </a:bodyPr>
            <a:lstStyle/>
            <a:p>
              <a:pPr>
                <a:spcBef>
                  <a:spcPct val="50000"/>
                </a:spcBef>
              </a:pPr>
              <a:r>
                <a:rPr lang="en-US" dirty="0">
                  <a:solidFill>
                    <a:srgbClr val="000099"/>
                  </a:solidFill>
                  <a:latin typeface="Lucida Fax" pitchFamily="18" charset="0"/>
                </a:rPr>
                <a:t>Messaging/Alert Management (Email, IM, RSS, Web Accessible Voicemail)</a:t>
              </a:r>
            </a:p>
          </p:txBody>
        </p:sp>
        <p:pic>
          <p:nvPicPr>
            <p:cNvPr id="16" name="Picture 14" descr="social_icons"/>
            <p:cNvPicPr>
              <a:picLocks noChangeAspect="1" noChangeArrowheads="1"/>
            </p:cNvPicPr>
            <p:nvPr/>
          </p:nvPicPr>
          <p:blipFill>
            <a:blip r:embed="rId7" cstate="print"/>
            <a:srcRect/>
            <a:stretch>
              <a:fillRect/>
            </a:stretch>
          </p:blipFill>
          <p:spPr bwMode="auto">
            <a:xfrm>
              <a:off x="6172200" y="3630613"/>
              <a:ext cx="2609850" cy="1931987"/>
            </a:xfrm>
            <a:prstGeom prst="rect">
              <a:avLst/>
            </a:prstGeom>
            <a:noFill/>
          </p:spPr>
        </p:pic>
      </p:grpSp>
      <p:sp>
        <p:nvSpPr>
          <p:cNvPr id="18" name="Text Box 7"/>
          <p:cNvSpPr txBox="1">
            <a:spLocks noChangeArrowheads="1"/>
          </p:cNvSpPr>
          <p:nvPr/>
        </p:nvSpPr>
        <p:spPr bwMode="auto">
          <a:xfrm>
            <a:off x="3048000" y="2667000"/>
            <a:ext cx="2923082" cy="479464"/>
          </a:xfrm>
          <a:prstGeom prst="rect">
            <a:avLst/>
          </a:prstGeom>
          <a:noFill/>
          <a:ln w="9525">
            <a:noFill/>
            <a:miter lim="800000"/>
            <a:headEnd/>
            <a:tailEnd/>
          </a:ln>
          <a:effectLst/>
        </p:spPr>
        <p:txBody>
          <a:bodyPr lIns="45720" rIns="45720">
            <a:spAutoFit/>
          </a:bodyPr>
          <a:lstStyle/>
          <a:p>
            <a:pPr>
              <a:spcBef>
                <a:spcPct val="50000"/>
              </a:spcBef>
            </a:pPr>
            <a:r>
              <a:rPr lang="en-US" dirty="0">
                <a:solidFill>
                  <a:srgbClr val="000099"/>
                </a:solidFill>
                <a:latin typeface="Lucida Fax" pitchFamily="18" charset="0"/>
              </a:rPr>
              <a:t>Web 2.0 Content and Social Media (Blogs, Wikis, Networking</a:t>
            </a:r>
          </a:p>
        </p:txBody>
      </p:sp>
      <p:pic>
        <p:nvPicPr>
          <p:cNvPr id="19" name="Picture 20" descr="wikipedia"/>
          <p:cNvPicPr>
            <a:picLocks noChangeAspect="1" noChangeArrowheads="1"/>
          </p:cNvPicPr>
          <p:nvPr/>
        </p:nvPicPr>
        <p:blipFill>
          <a:blip r:embed="rId8" cstate="print"/>
          <a:srcRect/>
          <a:stretch>
            <a:fillRect/>
          </a:stretch>
        </p:blipFill>
        <p:spPr bwMode="auto">
          <a:xfrm>
            <a:off x="3437744" y="3409566"/>
            <a:ext cx="1169233" cy="662683"/>
          </a:xfrm>
          <a:prstGeom prst="rect">
            <a:avLst/>
          </a:prstGeom>
          <a:noFill/>
        </p:spPr>
      </p:pic>
      <p:pic>
        <p:nvPicPr>
          <p:cNvPr id="20" name="Picture 26" descr="flickr_logo"/>
          <p:cNvPicPr>
            <a:picLocks noChangeAspect="1" noChangeArrowheads="1"/>
          </p:cNvPicPr>
          <p:nvPr/>
        </p:nvPicPr>
        <p:blipFill>
          <a:blip r:embed="rId9" cstate="print"/>
          <a:srcRect/>
          <a:stretch>
            <a:fillRect/>
          </a:stretch>
        </p:blipFill>
        <p:spPr bwMode="auto">
          <a:xfrm>
            <a:off x="4899285" y="3467863"/>
            <a:ext cx="974361" cy="284348"/>
          </a:xfrm>
          <a:prstGeom prst="rect">
            <a:avLst/>
          </a:prstGeom>
          <a:noFill/>
        </p:spPr>
      </p:pic>
      <p:pic>
        <p:nvPicPr>
          <p:cNvPr id="21" name="Picture 29"/>
          <p:cNvPicPr>
            <a:picLocks noChangeAspect="1" noChangeArrowheads="1"/>
          </p:cNvPicPr>
          <p:nvPr/>
        </p:nvPicPr>
        <p:blipFill>
          <a:blip r:embed="rId10" cstate="print"/>
          <a:srcRect/>
          <a:stretch>
            <a:fillRect/>
          </a:stretch>
        </p:blipFill>
        <p:spPr bwMode="auto">
          <a:xfrm>
            <a:off x="3535180" y="4094855"/>
            <a:ext cx="956092" cy="396182"/>
          </a:xfrm>
          <a:prstGeom prst="rect">
            <a:avLst/>
          </a:prstGeom>
          <a:noFill/>
          <a:ln w="9525">
            <a:noFill/>
            <a:miter lim="800000"/>
            <a:headEnd/>
            <a:tailEnd/>
          </a:ln>
          <a:effectLst/>
        </p:spPr>
      </p:pic>
      <p:pic>
        <p:nvPicPr>
          <p:cNvPr id="22" name="Picture 31" descr="linkedin_logo"/>
          <p:cNvPicPr>
            <a:picLocks noChangeAspect="1" noChangeArrowheads="1"/>
          </p:cNvPicPr>
          <p:nvPr/>
        </p:nvPicPr>
        <p:blipFill>
          <a:blip r:embed="rId11" cstate="print"/>
          <a:srcRect/>
          <a:stretch>
            <a:fillRect/>
          </a:stretch>
        </p:blipFill>
        <p:spPr bwMode="auto">
          <a:xfrm>
            <a:off x="4801849" y="3695103"/>
            <a:ext cx="1217951" cy="306952"/>
          </a:xfrm>
          <a:prstGeom prst="rect">
            <a:avLst/>
          </a:prstGeom>
          <a:noFill/>
        </p:spPr>
      </p:pic>
      <p:pic>
        <p:nvPicPr>
          <p:cNvPr id="23" name="Picture 34"/>
          <p:cNvPicPr>
            <a:picLocks noChangeAspect="1" noChangeArrowheads="1"/>
          </p:cNvPicPr>
          <p:nvPr/>
        </p:nvPicPr>
        <p:blipFill>
          <a:blip r:embed="rId12" cstate="print"/>
          <a:srcRect/>
          <a:stretch>
            <a:fillRect/>
          </a:stretch>
        </p:blipFill>
        <p:spPr bwMode="auto">
          <a:xfrm>
            <a:off x="4704413" y="4151962"/>
            <a:ext cx="1169233" cy="256983"/>
          </a:xfrm>
          <a:prstGeom prst="rect">
            <a:avLst/>
          </a:prstGeom>
          <a:noFill/>
          <a:ln w="9525">
            <a:noFill/>
            <a:miter lim="800000"/>
            <a:headEnd/>
            <a:tailEnd/>
          </a:ln>
          <a:effectLst/>
        </p:spPr>
      </p:pic>
      <p:sp>
        <p:nvSpPr>
          <p:cNvPr id="24" name="Rectangle 2"/>
          <p:cNvSpPr>
            <a:spLocks noGrp="1" noChangeArrowheads="1"/>
          </p:cNvSpPr>
          <p:nvPr>
            <p:ph type="title"/>
          </p:nvPr>
        </p:nvSpPr>
        <p:spPr>
          <a:xfrm>
            <a:off x="457200" y="36849"/>
            <a:ext cx="7086600" cy="859980"/>
          </a:xfrm>
          <a:noFill/>
        </p:spPr>
        <p:txBody>
          <a:bodyPr lIns="92075" tIns="46038" rIns="92075" bIns="46038" anchor="ctr"/>
          <a:lstStyle/>
          <a:p>
            <a:r>
              <a:rPr lang="en-US" sz="2800" dirty="0" smtClean="0">
                <a:solidFill>
                  <a:schemeClr val="tx1"/>
                </a:solidFill>
              </a:rPr>
              <a:t>NIST - Software as a Service (SaaS)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47662" y="255588"/>
            <a:ext cx="8796338" cy="383503"/>
          </a:xfrm>
        </p:spPr>
        <p:txBody>
          <a:bodyPr/>
          <a:lstStyle/>
          <a:p>
            <a:r>
              <a:rPr lang="en-US" sz="2800" dirty="0" smtClean="0">
                <a:solidFill>
                  <a:schemeClr val="tx1"/>
                </a:solidFill>
              </a:rPr>
              <a:t>NIST (SaaS) – Commercial Examples</a:t>
            </a:r>
            <a:endParaRPr lang="en-US" sz="2800" dirty="0">
              <a:solidFill>
                <a:schemeClr val="tx1"/>
              </a:solidFill>
            </a:endParaRPr>
          </a:p>
        </p:txBody>
      </p:sp>
      <p:pic>
        <p:nvPicPr>
          <p:cNvPr id="116741" name="Picture 5"/>
          <p:cNvPicPr>
            <a:picLocks noGrp="1" noChangeAspect="1" noChangeArrowheads="1"/>
          </p:cNvPicPr>
          <p:nvPr>
            <p:ph idx="1"/>
          </p:nvPr>
        </p:nvPicPr>
        <p:blipFill>
          <a:blip r:embed="rId3" cstate="print"/>
          <a:srcRect/>
          <a:stretch>
            <a:fillRect/>
          </a:stretch>
        </p:blipFill>
        <p:spPr>
          <a:xfrm>
            <a:off x="381000" y="1066800"/>
            <a:ext cx="8158163" cy="4838700"/>
          </a:xfrm>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1143000"/>
            <a:ext cx="7848600" cy="5024437"/>
          </a:xfrm>
        </p:spPr>
        <p:txBody>
          <a:bodyPr/>
          <a:lstStyle/>
          <a:p>
            <a:pPr>
              <a:buNone/>
            </a:pPr>
            <a:r>
              <a:rPr lang="en-IE" sz="2000" dirty="0" smtClean="0"/>
              <a:t>Delivery Model</a:t>
            </a:r>
          </a:p>
          <a:p>
            <a:pPr marL="344488" lvl="1" indent="-285750"/>
            <a:r>
              <a:rPr lang="en-US" sz="1600" dirty="0" smtClean="0"/>
              <a:t>Provides a software platform on which developers can build their own applications and host them </a:t>
            </a:r>
          </a:p>
          <a:p>
            <a:pPr marL="344488" lvl="1" indent="-285750"/>
            <a:r>
              <a:rPr lang="en-US" sz="1600" dirty="0" smtClean="0"/>
              <a:t>Provides middleware-style services such as database and component services for use by applications</a:t>
            </a:r>
            <a:endParaRPr lang="en-IE" sz="1600" dirty="0" smtClean="0"/>
          </a:p>
          <a:p>
            <a:pPr marL="344488" lvl="1" indent="-285750"/>
            <a:r>
              <a:rPr lang="en-US" sz="1600" dirty="0" smtClean="0"/>
              <a:t>Applications do not need to worry about the scalability of the underlying platform</a:t>
            </a:r>
          </a:p>
          <a:p>
            <a:pPr marL="344488" lvl="1" indent="-285750"/>
            <a:r>
              <a:rPr lang="en-US" sz="1600" dirty="0" smtClean="0"/>
              <a:t>Fundamentally it acts as “Middleware” between </a:t>
            </a:r>
            <a:r>
              <a:rPr lang="en-US" sz="1600" dirty="0" err="1" smtClean="0"/>
              <a:t>IaaS</a:t>
            </a:r>
            <a:r>
              <a:rPr lang="en-US" sz="1600" dirty="0" smtClean="0"/>
              <a:t> and </a:t>
            </a:r>
            <a:r>
              <a:rPr lang="en-US" sz="1600" dirty="0" err="1" smtClean="0"/>
              <a:t>SaaS</a:t>
            </a:r>
            <a:r>
              <a:rPr lang="en-US" sz="1600" dirty="0" smtClean="0"/>
              <a:t> services</a:t>
            </a:r>
            <a:endParaRPr lang="en-IE" sz="1600" dirty="0" smtClean="0"/>
          </a:p>
          <a:p>
            <a:pPr>
              <a:buFontTx/>
              <a:buNone/>
            </a:pPr>
            <a:r>
              <a:rPr lang="en-IE" sz="2000" dirty="0" smtClean="0"/>
              <a:t>Examples</a:t>
            </a:r>
            <a:endParaRPr lang="en-IE" dirty="0" smtClean="0"/>
          </a:p>
          <a:p>
            <a:pPr marL="344488" lvl="1" indent="-285750"/>
            <a:r>
              <a:rPr lang="en-IE" sz="1600" dirty="0" smtClean="0"/>
              <a:t>Google </a:t>
            </a:r>
            <a:r>
              <a:rPr lang="en-IE" sz="1600" dirty="0" err="1" smtClean="0"/>
              <a:t>AppEngine</a:t>
            </a:r>
            <a:endParaRPr lang="en-IE" sz="1600" dirty="0" smtClean="0"/>
          </a:p>
          <a:p>
            <a:pPr marL="344488" lvl="1" indent="-285750"/>
            <a:r>
              <a:rPr lang="en-IE" sz="1600" dirty="0" smtClean="0"/>
              <a:t>Amazon EC2 </a:t>
            </a:r>
            <a:r>
              <a:rPr lang="en-IE" sz="1600" dirty="0" err="1" smtClean="0"/>
              <a:t>WaveMaker</a:t>
            </a:r>
            <a:endParaRPr lang="en-IE" sz="1600" dirty="0" smtClean="0"/>
          </a:p>
          <a:p>
            <a:pPr marL="344488" lvl="1" indent="-285750"/>
            <a:r>
              <a:rPr lang="en-IE" sz="1600" dirty="0" smtClean="0"/>
              <a:t>Database tools &amp; software</a:t>
            </a:r>
          </a:p>
        </p:txBody>
      </p:sp>
      <p:sp>
        <p:nvSpPr>
          <p:cNvPr id="5" name="Rectangle 4"/>
          <p:cNvSpPr/>
          <p:nvPr/>
        </p:nvSpPr>
        <p:spPr>
          <a:xfrm>
            <a:off x="381000" y="304800"/>
            <a:ext cx="6175088" cy="523220"/>
          </a:xfrm>
          <a:prstGeom prst="rect">
            <a:avLst/>
          </a:prstGeom>
        </p:spPr>
        <p:txBody>
          <a:bodyPr wrap="none">
            <a:spAutoFit/>
          </a:bodyPr>
          <a:lstStyle/>
          <a:p>
            <a:pPr>
              <a:buFontTx/>
              <a:buNone/>
            </a:pPr>
            <a:r>
              <a:rPr lang="en-IE" sz="2800" dirty="0" smtClean="0"/>
              <a:t>NIST - Platform as a Service (</a:t>
            </a:r>
            <a:r>
              <a:rPr lang="en-IE" sz="2800" dirty="0" err="1" smtClean="0"/>
              <a:t>PaaS</a:t>
            </a:r>
            <a:r>
              <a:rPr lang="en-IE" sz="2800" dirty="0" smtClean="0"/>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76600"/>
            <a:ext cx="25622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0062" y="255588"/>
            <a:ext cx="8796338" cy="866775"/>
          </a:xfrm>
        </p:spPr>
        <p:txBody>
          <a:bodyPr>
            <a:normAutofit/>
          </a:bodyPr>
          <a:lstStyle/>
          <a:p>
            <a:r>
              <a:rPr lang="en-US" sz="2800" dirty="0" smtClean="0">
                <a:solidFill>
                  <a:schemeClr val="tx2"/>
                </a:solidFill>
              </a:rPr>
              <a:t>NIST – (</a:t>
            </a:r>
            <a:r>
              <a:rPr lang="en-US" sz="2800" dirty="0" err="1" smtClean="0">
                <a:solidFill>
                  <a:schemeClr val="tx2"/>
                </a:solidFill>
              </a:rPr>
              <a:t>PaaS</a:t>
            </a:r>
            <a:r>
              <a:rPr lang="en-US" sz="2800" dirty="0" smtClean="0">
                <a:solidFill>
                  <a:schemeClr val="tx2"/>
                </a:solidFill>
              </a:rPr>
              <a:t>) Commercial Examples </a:t>
            </a:r>
            <a:endParaRPr lang="en-US" sz="2800" dirty="0">
              <a:solidFill>
                <a:schemeClr val="tx2"/>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148137"/>
            <a:ext cx="9953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224337"/>
            <a:ext cx="17430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224337"/>
            <a:ext cx="1704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4148137"/>
            <a:ext cx="8715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4986337"/>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4910137"/>
            <a:ext cx="2143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4825" y="1066800"/>
            <a:ext cx="79819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154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1219201"/>
            <a:ext cx="6934200" cy="3886200"/>
          </a:xfrm>
        </p:spPr>
        <p:txBody>
          <a:bodyPr/>
          <a:lstStyle/>
          <a:p>
            <a:r>
              <a:rPr lang="en-IE" sz="2000" dirty="0" smtClean="0"/>
              <a:t>Computer infrastructure delivery model</a:t>
            </a:r>
          </a:p>
          <a:p>
            <a:pPr lvl="1"/>
            <a:r>
              <a:rPr lang="en-IE" sz="1800" dirty="0" smtClean="0"/>
              <a:t>Access to computer infrastructure stack:</a:t>
            </a:r>
          </a:p>
          <a:p>
            <a:pPr lvl="2"/>
            <a:r>
              <a:rPr lang="en-IE" sz="1600" dirty="0" smtClean="0"/>
              <a:t>Typically a platform virtualization environment</a:t>
            </a:r>
          </a:p>
          <a:p>
            <a:pPr lvl="2"/>
            <a:r>
              <a:rPr lang="en-IE" sz="1600" dirty="0" smtClean="0"/>
              <a:t>Full OS access</a:t>
            </a:r>
          </a:p>
          <a:p>
            <a:pPr lvl="2"/>
            <a:r>
              <a:rPr lang="en-IE" sz="1600" dirty="0" smtClean="0"/>
              <a:t>Hosted Firewalls</a:t>
            </a:r>
          </a:p>
          <a:p>
            <a:pPr lvl="2"/>
            <a:r>
              <a:rPr lang="en-IE" sz="1600" dirty="0" smtClean="0"/>
              <a:t>Hosted Routers</a:t>
            </a:r>
          </a:p>
          <a:p>
            <a:pPr lvl="2"/>
            <a:r>
              <a:rPr lang="en-IE" sz="1600" dirty="0" smtClean="0"/>
              <a:t>Load balancing</a:t>
            </a:r>
          </a:p>
          <a:p>
            <a:pPr lvl="2"/>
            <a:r>
              <a:rPr lang="en-IE" sz="1600" dirty="0" smtClean="0"/>
              <a:t>Server and Data storage</a:t>
            </a:r>
          </a:p>
          <a:p>
            <a:pPr lvl="2"/>
            <a:endParaRPr lang="en-IE" sz="1600" dirty="0" smtClean="0"/>
          </a:p>
          <a:p>
            <a:r>
              <a:rPr lang="en-IE" sz="2000" dirty="0" smtClean="0"/>
              <a:t>Examples</a:t>
            </a:r>
          </a:p>
          <a:p>
            <a:pPr lvl="1"/>
            <a:r>
              <a:rPr lang="en-IE" sz="1600" dirty="0" smtClean="0"/>
              <a:t>Amazon Elastic Computer Cloud (EC2)</a:t>
            </a:r>
          </a:p>
          <a:p>
            <a:pPr lvl="1"/>
            <a:r>
              <a:rPr lang="en-IE" sz="1600" dirty="0" err="1" smtClean="0"/>
              <a:t>Rackspace</a:t>
            </a:r>
            <a:endParaRPr lang="en-IE" sz="1600" dirty="0" smtClean="0"/>
          </a:p>
          <a:p>
            <a:pPr lvl="1"/>
            <a:r>
              <a:rPr lang="en-IE" sz="1600" dirty="0" smtClean="0"/>
              <a:t>Netflix – Uses Amazon</a:t>
            </a:r>
            <a:r>
              <a:rPr lang="en-IE" sz="1600" dirty="0"/>
              <a:t> </a:t>
            </a:r>
            <a:r>
              <a:rPr lang="en-IE" sz="1600" dirty="0" smtClean="0"/>
              <a:t>Cloud Services</a:t>
            </a:r>
            <a:endParaRPr lang="en-IE" dirty="0" smtClean="0"/>
          </a:p>
          <a:p>
            <a:endParaRPr lang="en-IE" dirty="0" smtClean="0"/>
          </a:p>
        </p:txBody>
      </p:sp>
      <p:sp>
        <p:nvSpPr>
          <p:cNvPr id="6" name="Rectangle 5"/>
          <p:cNvSpPr/>
          <p:nvPr/>
        </p:nvSpPr>
        <p:spPr>
          <a:xfrm>
            <a:off x="769933" y="304800"/>
            <a:ext cx="6697667" cy="523220"/>
          </a:xfrm>
          <a:prstGeom prst="rect">
            <a:avLst/>
          </a:prstGeom>
        </p:spPr>
        <p:txBody>
          <a:bodyPr wrap="none">
            <a:spAutoFit/>
          </a:bodyPr>
          <a:lstStyle/>
          <a:p>
            <a:pPr>
              <a:buFontTx/>
              <a:buNone/>
            </a:pPr>
            <a:r>
              <a:rPr lang="en-IE" sz="2800" dirty="0" smtClean="0"/>
              <a:t>NIST Infrastructure as a Service (</a:t>
            </a:r>
            <a:r>
              <a:rPr lang="en-IE" sz="2800" dirty="0" err="1" smtClean="0"/>
              <a:t>IaaS</a:t>
            </a:r>
            <a:r>
              <a:rPr lang="en-IE" sz="2800" dirty="0" smtClean="0"/>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3048000" cy="407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owchart: Sequential Access Storage 1"/>
          <p:cNvSpPr/>
          <p:nvPr/>
        </p:nvSpPr>
        <p:spPr bwMode="auto">
          <a:xfrm rot="20595207">
            <a:off x="4172628" y="5486400"/>
            <a:ext cx="1752600" cy="914400"/>
          </a:xfrm>
          <a:prstGeom prst="flowChartMagneticTape">
            <a:avLst/>
          </a:prstGeom>
          <a:solidFill>
            <a:schemeClr val="accent2">
              <a:lumMod val="60000"/>
              <a:lumOff val="40000"/>
            </a:schemeClr>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charset="0"/>
              </a:rPr>
              <a:t>NaaS</a:t>
            </a:r>
            <a:endParaRPr kumimoji="0" lang="en-US" sz="2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838200" y="323738"/>
            <a:ext cx="8229600" cy="438262"/>
          </a:xfrm>
        </p:spPr>
        <p:txBody>
          <a:bodyPr/>
          <a:lstStyle/>
          <a:p>
            <a:r>
              <a:rPr lang="en-US" dirty="0" smtClean="0">
                <a:solidFill>
                  <a:schemeClr val="tx1"/>
                </a:solidFill>
              </a:rPr>
              <a:t>NIST - (</a:t>
            </a:r>
            <a:r>
              <a:rPr lang="en-US" sz="3200" dirty="0" err="1" smtClean="0">
                <a:solidFill>
                  <a:schemeClr val="tx1"/>
                </a:solidFill>
              </a:rPr>
              <a:t>IaaS</a:t>
            </a:r>
            <a:r>
              <a:rPr lang="en-US" sz="3200" dirty="0" smtClean="0">
                <a:solidFill>
                  <a:schemeClr val="tx1"/>
                </a:solidFill>
              </a:rPr>
              <a:t>)</a:t>
            </a:r>
            <a:r>
              <a:rPr lang="en-US" dirty="0" smtClean="0">
                <a:solidFill>
                  <a:schemeClr val="tx1"/>
                </a:solidFill>
              </a:rPr>
              <a:t> Commercial Examples</a:t>
            </a:r>
            <a:endParaRPr lang="en-US" sz="3200" dirty="0">
              <a:solidFill>
                <a:schemeClr val="tx1"/>
              </a:solidFill>
            </a:endParaRPr>
          </a:p>
        </p:txBody>
      </p:sp>
      <p:sp>
        <p:nvSpPr>
          <p:cNvPr id="112643" name="Rectangle 3"/>
          <p:cNvSpPr>
            <a:spLocks noGrp="1" noChangeArrowheads="1"/>
          </p:cNvSpPr>
          <p:nvPr>
            <p:ph type="body" idx="4294967295"/>
          </p:nvPr>
        </p:nvSpPr>
        <p:spPr>
          <a:xfrm>
            <a:off x="533400" y="1600200"/>
            <a:ext cx="8610600" cy="4525963"/>
          </a:xfrm>
        </p:spPr>
        <p:txBody>
          <a:bodyPr/>
          <a:lstStyle/>
          <a:p>
            <a:pPr>
              <a:lnSpc>
                <a:spcPct val="80000"/>
              </a:lnSpc>
            </a:pPr>
            <a:r>
              <a:rPr lang="en-US" sz="2400" dirty="0"/>
              <a:t>Amazon</a:t>
            </a:r>
          </a:p>
          <a:p>
            <a:pPr lvl="1">
              <a:lnSpc>
                <a:spcPct val="80000"/>
              </a:lnSpc>
            </a:pPr>
            <a:r>
              <a:rPr lang="en-US" sz="1800" dirty="0"/>
              <a:t>Infrastructure web services</a:t>
            </a:r>
          </a:p>
          <a:p>
            <a:pPr lvl="2">
              <a:lnSpc>
                <a:spcPct val="80000"/>
              </a:lnSpc>
            </a:pPr>
            <a:r>
              <a:rPr lang="en-US" sz="1600" dirty="0"/>
              <a:t>EC2 (Elastic Compute Cloud) - now with Windows (99.95% availability!)</a:t>
            </a:r>
          </a:p>
          <a:p>
            <a:pPr lvl="2">
              <a:lnSpc>
                <a:spcPct val="80000"/>
              </a:lnSpc>
            </a:pPr>
            <a:r>
              <a:rPr lang="en-US" sz="1600" dirty="0"/>
              <a:t>S3 (Simple Storage Service)</a:t>
            </a:r>
          </a:p>
          <a:p>
            <a:pPr lvl="2">
              <a:lnSpc>
                <a:spcPct val="80000"/>
              </a:lnSpc>
            </a:pPr>
            <a:r>
              <a:rPr lang="en-US" sz="1600" dirty="0" err="1"/>
              <a:t>SimpleDB</a:t>
            </a:r>
            <a:endParaRPr lang="en-US" sz="1600" dirty="0"/>
          </a:p>
          <a:p>
            <a:pPr lvl="2">
              <a:lnSpc>
                <a:spcPct val="80000"/>
              </a:lnSpc>
            </a:pPr>
            <a:r>
              <a:rPr lang="en-US" sz="1600" dirty="0"/>
              <a:t>SQS (Simple Queue Service) </a:t>
            </a:r>
          </a:p>
          <a:p>
            <a:pPr lvl="1">
              <a:lnSpc>
                <a:spcPct val="80000"/>
              </a:lnSpc>
            </a:pPr>
            <a:r>
              <a:rPr lang="en-US" sz="1800" dirty="0"/>
              <a:t>Payments and Billing</a:t>
            </a:r>
          </a:p>
          <a:p>
            <a:pPr lvl="1">
              <a:lnSpc>
                <a:spcPct val="80000"/>
              </a:lnSpc>
            </a:pPr>
            <a:r>
              <a:rPr lang="en-US" sz="1800" dirty="0"/>
              <a:t>On-demand </a:t>
            </a:r>
            <a:r>
              <a:rPr lang="en-US" sz="1800" dirty="0" smtClean="0"/>
              <a:t>workforce </a:t>
            </a:r>
            <a:endParaRPr lang="en-US" sz="1800" dirty="0"/>
          </a:p>
          <a:p>
            <a:pPr lvl="1">
              <a:lnSpc>
                <a:spcPct val="80000"/>
              </a:lnSpc>
            </a:pPr>
            <a:r>
              <a:rPr lang="en-US" sz="1800" dirty="0"/>
              <a:t>Search (</a:t>
            </a:r>
            <a:r>
              <a:rPr lang="en-US" sz="1800" dirty="0" err="1"/>
              <a:t>Alexa</a:t>
            </a:r>
            <a:r>
              <a:rPr lang="en-US" sz="1800" dirty="0"/>
              <a:t>)</a:t>
            </a:r>
          </a:p>
          <a:p>
            <a:pPr lvl="1">
              <a:lnSpc>
                <a:spcPct val="80000"/>
              </a:lnSpc>
            </a:pPr>
            <a:r>
              <a:rPr lang="en-US" sz="1800" dirty="0" smtClean="0"/>
              <a:t>Fulfillment </a:t>
            </a:r>
            <a:r>
              <a:rPr lang="en-US" sz="1800" dirty="0"/>
              <a:t>web service</a:t>
            </a:r>
          </a:p>
          <a:p>
            <a:pPr>
              <a:lnSpc>
                <a:spcPct val="80000"/>
              </a:lnSpc>
            </a:pPr>
            <a:r>
              <a:rPr lang="en-US" sz="2400" dirty="0" err="1"/>
              <a:t>Rackspace</a:t>
            </a:r>
            <a:endParaRPr lang="en-US" sz="2400" dirty="0"/>
          </a:p>
          <a:p>
            <a:pPr lvl="1">
              <a:lnSpc>
                <a:spcPct val="80000"/>
              </a:lnSpc>
            </a:pPr>
            <a:r>
              <a:rPr lang="en-US" sz="1800" dirty="0" err="1"/>
              <a:t>Mosso</a:t>
            </a:r>
            <a:r>
              <a:rPr lang="en-US" sz="1800" dirty="0"/>
              <a:t> </a:t>
            </a:r>
          </a:p>
          <a:p>
            <a:pPr lvl="1">
              <a:lnSpc>
                <a:spcPct val="80000"/>
              </a:lnSpc>
            </a:pPr>
            <a:r>
              <a:rPr lang="en-US" sz="1800" dirty="0" err="1"/>
              <a:t>JungleDisk</a:t>
            </a:r>
            <a:endParaRPr lang="en-US" sz="1800" dirty="0"/>
          </a:p>
          <a:p>
            <a:pPr lvl="1">
              <a:lnSpc>
                <a:spcPct val="80000"/>
              </a:lnSpc>
            </a:pPr>
            <a:r>
              <a:rPr lang="en-US" sz="1800" dirty="0" err="1"/>
              <a:t>SliceHost</a:t>
            </a:r>
            <a:r>
              <a:rPr lang="en-US" sz="2000" dirty="0"/>
              <a:t> </a:t>
            </a:r>
          </a:p>
        </p:txBody>
      </p:sp>
      <p:pic>
        <p:nvPicPr>
          <p:cNvPr id="112644" name="Picture 4"/>
          <p:cNvPicPr>
            <a:picLocks noChangeAspect="1" noChangeArrowheads="1"/>
          </p:cNvPicPr>
          <p:nvPr/>
        </p:nvPicPr>
        <p:blipFill>
          <a:blip r:embed="rId3" cstate="print"/>
          <a:srcRect/>
          <a:stretch>
            <a:fillRect/>
          </a:stretch>
        </p:blipFill>
        <p:spPr bwMode="auto">
          <a:xfrm>
            <a:off x="2743200" y="1371600"/>
            <a:ext cx="1600200" cy="565150"/>
          </a:xfrm>
          <a:prstGeom prst="rect">
            <a:avLst/>
          </a:prstGeom>
          <a:noFill/>
          <a:ln w="9525">
            <a:noFill/>
            <a:miter lim="800000"/>
            <a:headEnd/>
            <a:tailEnd/>
          </a:ln>
          <a:effectLst/>
        </p:spPr>
      </p:pic>
      <p:pic>
        <p:nvPicPr>
          <p:cNvPr id="112645" name="Picture 5"/>
          <p:cNvPicPr>
            <a:picLocks noChangeAspect="1" noChangeArrowheads="1"/>
          </p:cNvPicPr>
          <p:nvPr/>
        </p:nvPicPr>
        <p:blipFill>
          <a:blip r:embed="rId4" cstate="print"/>
          <a:srcRect/>
          <a:stretch>
            <a:fillRect/>
          </a:stretch>
        </p:blipFill>
        <p:spPr bwMode="auto">
          <a:xfrm>
            <a:off x="3048000" y="4886325"/>
            <a:ext cx="2257425" cy="1362075"/>
          </a:xfrm>
          <a:prstGeom prst="rect">
            <a:avLst/>
          </a:prstGeom>
          <a:noFill/>
          <a:ln w="9525">
            <a:noFill/>
            <a:miter lim="800000"/>
            <a:headEnd/>
            <a:tailEnd/>
          </a:ln>
          <a:effec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800600"/>
            <a:ext cx="2362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5486400"/>
            <a:ext cx="121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7" cstate="print"/>
          <a:srcRect/>
          <a:stretch>
            <a:fillRect/>
          </a:stretch>
        </p:blipFill>
        <p:spPr bwMode="auto">
          <a:xfrm>
            <a:off x="5638800" y="5638800"/>
            <a:ext cx="1857375" cy="690562"/>
          </a:xfrm>
          <a:prstGeom prst="rect">
            <a:avLst/>
          </a:prstGeom>
          <a:noFill/>
          <a:ln w="9525">
            <a:noFill/>
            <a:miter lim="800000"/>
            <a:headEnd/>
            <a:tailEnd/>
          </a:ln>
        </p:spPr>
      </p:pic>
      <p:pic>
        <p:nvPicPr>
          <p:cNvPr id="102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2514600"/>
            <a:ext cx="4582814" cy="18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838200" y="323850"/>
            <a:ext cx="7082068" cy="383503"/>
          </a:xfrm>
          <a:prstGeom prst="rect">
            <a:avLst/>
          </a:prstGeom>
        </p:spPr>
        <p:txBody>
          <a:bodyPr wrap="none">
            <a:spAutoFit/>
          </a:bodyPr>
          <a:lstStyle/>
          <a:p>
            <a:pPr eaLnBrk="1" hangingPunct="1">
              <a:buFont typeface="Arial" pitchFamily="34" charset="0"/>
              <a:buNone/>
            </a:pPr>
            <a:r>
              <a:rPr lang="en-US" sz="2800" dirty="0" smtClean="0">
                <a:solidFill>
                  <a:schemeClr val="tx1"/>
                </a:solidFill>
                <a:cs typeface="Helvetica" charset="0"/>
              </a:rPr>
              <a:t>NIST - Service Delivery Models Summary</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8" y="990600"/>
            <a:ext cx="853151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114162"/>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304800"/>
            <a:ext cx="7772400" cy="383503"/>
          </a:xfrm>
        </p:spPr>
        <p:txBody>
          <a:bodyPr/>
          <a:lstStyle/>
          <a:p>
            <a:r>
              <a:rPr lang="en-US" sz="2800" dirty="0" smtClean="0">
                <a:solidFill>
                  <a:schemeClr val="tx1"/>
                </a:solidFill>
              </a:rPr>
              <a:t>NIST - Cloud Deployment Models</a:t>
            </a:r>
          </a:p>
        </p:txBody>
      </p:sp>
      <p:sp>
        <p:nvSpPr>
          <p:cNvPr id="175107" name="Rectangle 3"/>
          <p:cNvSpPr>
            <a:spLocks noGrp="1" noChangeArrowheads="1"/>
          </p:cNvSpPr>
          <p:nvPr>
            <p:ph type="body" idx="1"/>
          </p:nvPr>
        </p:nvSpPr>
        <p:spPr>
          <a:xfrm>
            <a:off x="152400" y="958849"/>
            <a:ext cx="8796338" cy="4864100"/>
          </a:xfrm>
        </p:spPr>
        <p:txBody>
          <a:bodyPr/>
          <a:lstStyle/>
          <a:p>
            <a:r>
              <a:rPr lang="en-US" altLang="ja-JP" sz="2000" dirty="0" smtClean="0">
                <a:ea typeface="ＭＳ Ｐゴシック"/>
                <a:cs typeface="ＭＳ Ｐゴシック"/>
              </a:rPr>
              <a:t>Internal (private) cloud </a:t>
            </a:r>
            <a:r>
              <a:rPr lang="en-US" altLang="ja-JP" sz="1600" dirty="0" smtClean="0">
                <a:ea typeface="ＭＳ Ｐゴシック"/>
                <a:cs typeface="ＭＳ Ｐゴシック"/>
              </a:rPr>
              <a:t>- </a:t>
            </a:r>
            <a:r>
              <a:rPr lang="en-US" sz="1600" i="1" dirty="0" smtClean="0"/>
              <a:t>Example </a:t>
            </a:r>
            <a:r>
              <a:rPr lang="en-US" sz="1600" i="1" dirty="0"/>
              <a:t>Intel’s internal network</a:t>
            </a:r>
            <a:endParaRPr lang="en-US" altLang="ja-JP" sz="1600" dirty="0" smtClean="0">
              <a:ea typeface="ＭＳ Ｐゴシック"/>
              <a:cs typeface="ＭＳ Ｐゴシック"/>
            </a:endParaRPr>
          </a:p>
          <a:p>
            <a:pPr lvl="1">
              <a:spcBef>
                <a:spcPts val="0"/>
              </a:spcBef>
            </a:pPr>
            <a:r>
              <a:rPr lang="en-US" altLang="ja-JP" sz="1600" b="0" dirty="0" smtClean="0">
                <a:ea typeface="ＭＳ Ｐゴシック"/>
                <a:cs typeface="ＭＳ Ｐゴシック"/>
              </a:rPr>
              <a:t>The cloud infrastructure is operated within the consumer’s organization.</a:t>
            </a:r>
          </a:p>
          <a:p>
            <a:pPr lvl="1">
              <a:spcBef>
                <a:spcPts val="0"/>
              </a:spcBef>
            </a:pPr>
            <a:r>
              <a:rPr lang="en-US" sz="1600" dirty="0" smtClean="0"/>
              <a:t>The cloud provider is responsible only for the infrastructure and not for the control. </a:t>
            </a:r>
          </a:p>
          <a:p>
            <a:pPr lvl="1">
              <a:spcBef>
                <a:spcPts val="0"/>
              </a:spcBef>
            </a:pPr>
            <a:r>
              <a:rPr lang="en-US" sz="1600" dirty="0" smtClean="0"/>
              <a:t>This setup is equivalent to a section of a shared data center being partitioned for use by a specific customer.  </a:t>
            </a:r>
            <a:endParaRPr lang="en-US" altLang="ja-JP" sz="1600" b="1" i="1" dirty="0" smtClean="0">
              <a:ea typeface="ＭＳ Ｐゴシック"/>
              <a:cs typeface="ＭＳ Ｐゴシック"/>
            </a:endParaRPr>
          </a:p>
          <a:p>
            <a:r>
              <a:rPr lang="en-US" altLang="ja-JP" sz="2000" dirty="0" smtClean="0">
                <a:ea typeface="ＭＳ Ｐゴシック"/>
                <a:cs typeface="ＭＳ Ｐゴシック"/>
              </a:rPr>
              <a:t>Community cloud </a:t>
            </a:r>
            <a:r>
              <a:rPr lang="en-US" altLang="ja-JP" sz="1600" dirty="0" smtClean="0">
                <a:ea typeface="ＭＳ Ｐゴシック"/>
                <a:cs typeface="ＭＳ Ｐゴシック"/>
              </a:rPr>
              <a:t>- </a:t>
            </a:r>
            <a:r>
              <a:rPr lang="en-US" altLang="ja-JP" sz="1600" i="1" dirty="0" smtClean="0">
                <a:ea typeface="ＭＳ Ｐゴシック"/>
                <a:cs typeface="ＭＳ Ｐゴシック"/>
              </a:rPr>
              <a:t>Example OPTUM</a:t>
            </a:r>
            <a:endParaRPr lang="en-US" altLang="ja-JP" sz="1600" dirty="0" smtClean="0">
              <a:ea typeface="ＭＳ Ｐゴシック"/>
              <a:cs typeface="ＭＳ Ｐゴシック"/>
            </a:endParaRPr>
          </a:p>
          <a:p>
            <a:pPr lvl="1"/>
            <a:r>
              <a:rPr lang="en-US" altLang="ja-JP" sz="1600" b="0" dirty="0" smtClean="0">
                <a:ea typeface="ＭＳ Ｐゴシック"/>
                <a:cs typeface="ＭＳ Ｐゴシック"/>
              </a:rPr>
              <a:t>The cloud infrastructure is jointly owned by several organizations and supports a specific community that has shared concerns (e.g., mission, security requirements, policy, and compliance considerations).  </a:t>
            </a:r>
            <a:endParaRPr lang="en-US" altLang="ja-JP" sz="1600" b="1" i="1" dirty="0" smtClean="0">
              <a:ea typeface="ＭＳ Ｐゴシック"/>
              <a:cs typeface="ＭＳ Ｐゴシック"/>
            </a:endParaRPr>
          </a:p>
          <a:p>
            <a:r>
              <a:rPr lang="en-US" altLang="ja-JP" sz="2000" dirty="0" smtClean="0">
                <a:ea typeface="ＭＳ Ｐゴシック"/>
                <a:cs typeface="ＭＳ Ｐゴシック"/>
              </a:rPr>
              <a:t>Public cloud </a:t>
            </a:r>
            <a:r>
              <a:rPr lang="en-US" altLang="ja-JP" sz="1600" i="1" dirty="0" smtClean="0">
                <a:ea typeface="ＭＳ Ｐゴシック"/>
                <a:cs typeface="ＭＳ Ｐゴシック"/>
              </a:rPr>
              <a:t>– Example IBM Blue Cloud</a:t>
            </a:r>
          </a:p>
          <a:p>
            <a:pPr lvl="1">
              <a:spcBef>
                <a:spcPts val="0"/>
              </a:spcBef>
            </a:pPr>
            <a:r>
              <a:rPr lang="en-US" altLang="ja-JP" sz="1600" b="0" dirty="0" smtClean="0">
                <a:ea typeface="ＭＳ Ｐゴシック"/>
                <a:cs typeface="ＭＳ Ｐゴシック"/>
              </a:rPr>
              <a:t>The cloud infrastructure is owned by an organization selling cloud services to the general public or to a large industry group.</a:t>
            </a:r>
          </a:p>
          <a:p>
            <a:pPr lvl="1">
              <a:spcBef>
                <a:spcPts val="0"/>
              </a:spcBef>
            </a:pPr>
            <a:r>
              <a:rPr lang="en-US" sz="1600" dirty="0" smtClean="0"/>
              <a:t>Both the infrastructure and control of these clouds is with the service provider. </a:t>
            </a:r>
          </a:p>
          <a:p>
            <a:pPr lvl="1">
              <a:spcBef>
                <a:spcPts val="0"/>
              </a:spcBef>
            </a:pPr>
            <a:r>
              <a:rPr lang="en-US" sz="1600" dirty="0" smtClean="0"/>
              <a:t>Data centers are external to the users of the service.</a:t>
            </a:r>
            <a:endParaRPr lang="en-US" altLang="ja-JP" sz="1600" b="0" dirty="0" smtClean="0">
              <a:ea typeface="ＭＳ Ｐゴシック"/>
              <a:cs typeface="ＭＳ Ｐゴシック"/>
            </a:endParaRPr>
          </a:p>
          <a:p>
            <a:r>
              <a:rPr lang="en-US" altLang="ja-JP" sz="2000" dirty="0" smtClean="0">
                <a:ea typeface="ＭＳ Ｐゴシック"/>
                <a:cs typeface="ＭＳ Ｐゴシック"/>
              </a:rPr>
              <a:t>Hybrid cloud </a:t>
            </a:r>
            <a:r>
              <a:rPr lang="en-US" altLang="ja-JP" sz="1600" i="1" dirty="0" smtClean="0">
                <a:ea typeface="ＭＳ Ｐゴシック"/>
                <a:cs typeface="ＭＳ Ｐゴシック"/>
              </a:rPr>
              <a:t>– Example </a:t>
            </a:r>
            <a:r>
              <a:rPr lang="en-US" altLang="ja-JP" sz="1600" i="1" dirty="0" err="1" smtClean="0">
                <a:ea typeface="ＭＳ Ｐゴシック"/>
                <a:cs typeface="ＭＳ Ｐゴシック"/>
              </a:rPr>
              <a:t>rackspace</a:t>
            </a:r>
            <a:endParaRPr lang="en-US" altLang="ja-JP" sz="1600" i="1" dirty="0" smtClean="0">
              <a:ea typeface="ＭＳ Ｐゴシック"/>
              <a:cs typeface="ＭＳ Ｐゴシック"/>
            </a:endParaRPr>
          </a:p>
          <a:p>
            <a:pPr lvl="1"/>
            <a:r>
              <a:rPr lang="en-US" altLang="ja-JP" sz="1600" b="0" dirty="0" smtClean="0">
                <a:ea typeface="ＭＳ Ｐゴシック"/>
                <a:cs typeface="ＭＳ Ｐゴシック"/>
              </a:rPr>
              <a:t>The cloud infrastructure is a composition of two or more clouds (internal, community, or public) that remain unique entities but are bound together by standardized or proprietary technology that enables data and application portability.</a:t>
            </a:r>
            <a:endParaRPr lang="en-US" sz="1600" b="0" dirty="0" smtClean="0"/>
          </a:p>
        </p:txBody>
      </p:sp>
      <p:pic>
        <p:nvPicPr>
          <p:cNvPr id="9218" name="Picture 2" descr="http://www.hardwarecanucks.com/wp-content/uploads/intel-logo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457200"/>
            <a:ext cx="14287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ecommercetimes.com/images/rw279258/ibm-clou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390899"/>
            <a:ext cx="1143000" cy="6477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ackspace Hosting Officia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981194"/>
            <a:ext cx="1600200" cy="581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ptumIns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286000"/>
            <a:ext cx="2095500" cy="485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914400" y="302297"/>
            <a:ext cx="8305800" cy="383503"/>
          </a:xfrm>
        </p:spPr>
        <p:txBody>
          <a:bodyPr/>
          <a:lstStyle/>
          <a:p>
            <a:r>
              <a:rPr lang="en-US" sz="2800" dirty="0" smtClean="0">
                <a:solidFill>
                  <a:schemeClr val="tx2"/>
                </a:solidFill>
                <a:ea typeface="ＭＳ Ｐゴシック" pitchFamily="28" charset="-128"/>
              </a:rPr>
              <a:t>Disadvantages </a:t>
            </a:r>
            <a:r>
              <a:rPr lang="en-US" sz="2800" b="0" dirty="0" smtClean="0">
                <a:solidFill>
                  <a:schemeClr val="tx2"/>
                </a:solidFill>
                <a:ea typeface="ＭＳ Ｐゴシック" pitchFamily="28" charset="-128"/>
              </a:rPr>
              <a:t>of Cloud Computing Services</a:t>
            </a:r>
            <a:endParaRPr lang="en-GB" sz="2800" b="0" dirty="0" smtClean="0">
              <a:solidFill>
                <a:schemeClr val="tx2"/>
              </a:solidFill>
              <a:ea typeface="ＭＳ Ｐゴシック" pitchFamily="28" charset="-128"/>
            </a:endParaRPr>
          </a:p>
        </p:txBody>
      </p:sp>
      <p:sp>
        <p:nvSpPr>
          <p:cNvPr id="60419" name="Content Placeholder 2"/>
          <p:cNvSpPr>
            <a:spLocks noGrp="1"/>
          </p:cNvSpPr>
          <p:nvPr>
            <p:ph idx="1"/>
          </p:nvPr>
        </p:nvSpPr>
        <p:spPr>
          <a:xfrm>
            <a:off x="500062" y="1428750"/>
            <a:ext cx="8796338" cy="4864100"/>
          </a:xfrm>
        </p:spPr>
        <p:txBody>
          <a:bodyPr/>
          <a:lstStyle/>
          <a:p>
            <a:pPr marL="457200" indent="-457200">
              <a:buFont typeface="+mj-lt"/>
              <a:buAutoNum type="arabicPeriod"/>
            </a:pPr>
            <a:r>
              <a:rPr lang="en-US" sz="2200" dirty="0" smtClean="0">
                <a:ea typeface="ＭＳ Ｐゴシック" pitchFamily="28" charset="-128"/>
              </a:rPr>
              <a:t>Requires a constant Internet or network connection</a:t>
            </a:r>
          </a:p>
          <a:p>
            <a:pPr marL="457200" indent="-457200">
              <a:buFont typeface="+mj-lt"/>
              <a:buAutoNum type="arabicPeriod"/>
            </a:pPr>
            <a:r>
              <a:rPr lang="en-US" sz="2200" dirty="0" smtClean="0">
                <a:ea typeface="ＭＳ Ｐゴシック" pitchFamily="28" charset="-128"/>
              </a:rPr>
              <a:t>Does not work well with low-speed connections</a:t>
            </a:r>
          </a:p>
          <a:p>
            <a:pPr marL="457200" indent="-457200">
              <a:buFont typeface="+mj-lt"/>
              <a:buAutoNum type="arabicPeriod"/>
            </a:pPr>
            <a:r>
              <a:rPr lang="en-US" sz="2200" dirty="0" smtClean="0">
                <a:ea typeface="ＭＳ Ｐゴシック" pitchFamily="28" charset="-128"/>
              </a:rPr>
              <a:t>Stored data might not be secure and/or lost</a:t>
            </a:r>
          </a:p>
          <a:p>
            <a:pPr marL="457200" indent="-457200">
              <a:buFont typeface="+mj-lt"/>
              <a:buAutoNum type="arabicPeriod"/>
            </a:pPr>
            <a:r>
              <a:rPr lang="en-US" sz="2200" dirty="0" smtClean="0">
                <a:ea typeface="ＭＳ Ｐゴシック" pitchFamily="28" charset="-128"/>
              </a:rPr>
              <a:t>Interoperability &amp; Federation between clouds</a:t>
            </a:r>
          </a:p>
          <a:p>
            <a:pPr marL="457200" indent="-457200">
              <a:buFont typeface="+mj-lt"/>
              <a:buAutoNum type="arabicPeriod"/>
            </a:pPr>
            <a:r>
              <a:rPr lang="en-US" sz="2200" dirty="0" smtClean="0">
                <a:ea typeface="ＭＳ Ｐゴシック" pitchFamily="28" charset="-128"/>
              </a:rPr>
              <a:t>Regulatory Compliance</a:t>
            </a:r>
          </a:p>
          <a:p>
            <a:pPr marL="457200" indent="-457200">
              <a:buFont typeface="+mj-lt"/>
              <a:buAutoNum type="arabicPeriod"/>
            </a:pPr>
            <a:r>
              <a:rPr lang="en-US" sz="2200" dirty="0" smtClean="0">
                <a:ea typeface="ＭＳ Ｐゴシック" pitchFamily="28" charset="-128"/>
              </a:rPr>
              <a:t>Data ownership and location</a:t>
            </a:r>
          </a:p>
          <a:p>
            <a:pPr marL="457200" indent="-457200">
              <a:buFont typeface="+mj-lt"/>
              <a:buAutoNum type="arabicPeriod"/>
            </a:pPr>
            <a:r>
              <a:rPr lang="en-US" sz="2200" dirty="0" smtClean="0">
                <a:ea typeface="ＭＳ Ｐゴシック" pitchFamily="28" charset="-128"/>
              </a:rPr>
              <a:t>Complex Service Level Agreements (SLA)s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81000" y="228600"/>
            <a:ext cx="8001000" cy="523220"/>
          </a:xfrm>
          <a:prstGeom prst="rect">
            <a:avLst/>
          </a:prstGeom>
          <a:noFill/>
        </p:spPr>
        <p:txBody>
          <a:bodyPr wrap="square" rtlCol="0">
            <a:spAutoFit/>
          </a:bodyPr>
          <a:lstStyle/>
          <a:p>
            <a:r>
              <a:rPr lang="en-US" sz="2800" dirty="0" smtClean="0"/>
              <a:t>Advantages </a:t>
            </a:r>
            <a:r>
              <a:rPr lang="en-US" sz="2800" b="0" dirty="0" smtClean="0"/>
              <a:t>of Cloud Computing Services</a:t>
            </a:r>
          </a:p>
        </p:txBody>
      </p:sp>
      <p:sp>
        <p:nvSpPr>
          <p:cNvPr id="3" name="Content Placeholder 2"/>
          <p:cNvSpPr>
            <a:spLocks noGrp="1"/>
          </p:cNvSpPr>
          <p:nvPr>
            <p:ph idx="1"/>
          </p:nvPr>
        </p:nvSpPr>
        <p:spPr>
          <a:xfrm>
            <a:off x="457200" y="1155700"/>
            <a:ext cx="8796338" cy="4864100"/>
          </a:xfrm>
        </p:spPr>
        <p:txBody>
          <a:bodyPr/>
          <a:lstStyle/>
          <a:p>
            <a:pPr marL="457200" indent="-457200">
              <a:spcBef>
                <a:spcPts val="1200"/>
              </a:spcBef>
              <a:buFont typeface="+mj-lt"/>
              <a:buAutoNum type="arabicPeriod"/>
              <a:defRPr/>
            </a:pPr>
            <a:r>
              <a:rPr lang="en-IE" sz="2200" dirty="0" smtClean="0"/>
              <a:t>Lower cost of ownership TCO - Consumption based</a:t>
            </a:r>
          </a:p>
          <a:p>
            <a:pPr marL="457200" indent="-457200">
              <a:spcBef>
                <a:spcPts val="1200"/>
              </a:spcBef>
              <a:buFont typeface="+mj-lt"/>
              <a:buAutoNum type="arabicPeriod"/>
              <a:defRPr/>
            </a:pPr>
            <a:r>
              <a:rPr lang="en-IE" sz="2200" dirty="0" smtClean="0"/>
              <a:t>Reduce infrastructure management responsibility</a:t>
            </a:r>
          </a:p>
          <a:p>
            <a:pPr marL="457200" indent="-457200">
              <a:spcBef>
                <a:spcPts val="1200"/>
              </a:spcBef>
              <a:buFont typeface="+mj-lt"/>
              <a:buAutoNum type="arabicPeriod"/>
              <a:defRPr/>
            </a:pPr>
            <a:r>
              <a:rPr lang="en-IE" sz="2200" dirty="0" smtClean="0"/>
              <a:t>Allow for unexpected resource loads</a:t>
            </a:r>
          </a:p>
          <a:p>
            <a:pPr marL="457200" indent="-457200">
              <a:spcBef>
                <a:spcPts val="1200"/>
              </a:spcBef>
              <a:buFont typeface="+mj-lt"/>
              <a:buAutoNum type="arabicPeriod"/>
              <a:defRPr/>
            </a:pPr>
            <a:r>
              <a:rPr lang="en-US" sz="2200" dirty="0" smtClean="0"/>
              <a:t>Faster application rollout</a:t>
            </a:r>
          </a:p>
          <a:p>
            <a:pPr marL="457200" indent="-457200">
              <a:spcBef>
                <a:spcPts val="1200"/>
              </a:spcBef>
              <a:buFont typeface="+mj-lt"/>
              <a:buAutoNum type="arabicPeriod"/>
              <a:defRPr/>
            </a:pPr>
            <a:r>
              <a:rPr lang="en-US" sz="2200" dirty="0" smtClean="0">
                <a:ea typeface="ヒラギノ角ゴ Pro W3"/>
              </a:rPr>
              <a:t>High Demand Applications (CPU/Storage)</a:t>
            </a:r>
          </a:p>
          <a:p>
            <a:pPr marL="457200" indent="-457200">
              <a:spcBef>
                <a:spcPts val="1200"/>
              </a:spcBef>
              <a:buFont typeface="+mj-lt"/>
              <a:buAutoNum type="arabicPeriod"/>
              <a:defRPr/>
            </a:pPr>
            <a:r>
              <a:rPr lang="en-US" sz="2200" dirty="0" smtClean="0">
                <a:ea typeface="ヒラギノ角ゴ Pro W3"/>
              </a:rPr>
              <a:t>Geographically dispersed user base</a:t>
            </a:r>
          </a:p>
          <a:p>
            <a:pPr marL="457200" indent="-457200">
              <a:spcBef>
                <a:spcPts val="1200"/>
              </a:spcBef>
              <a:buFont typeface="+mj-lt"/>
              <a:buAutoNum type="arabicPeriod"/>
              <a:defRPr/>
            </a:pPr>
            <a:r>
              <a:rPr lang="en-US" sz="2200" dirty="0" smtClean="0">
                <a:ea typeface="ヒラギノ角ゴ Pro W3"/>
              </a:rPr>
              <a:t>Cheap to experiment</a:t>
            </a:r>
          </a:p>
          <a:p>
            <a:pPr marL="457200" indent="-457200">
              <a:spcBef>
                <a:spcPts val="1200"/>
              </a:spcBef>
              <a:buFont typeface="+mj-lt"/>
              <a:buAutoNum type="arabicPeriod"/>
              <a:defRPr/>
            </a:pPr>
            <a:r>
              <a:rPr lang="en-US" sz="2200" dirty="0" smtClean="0">
                <a:ea typeface="ヒラギノ角ゴ Pro W3"/>
              </a:rPr>
              <a:t>Resource Sharing more efficient (Multi-Tenanted)</a:t>
            </a:r>
          </a:p>
          <a:p>
            <a:pPr marL="457200" indent="-457200">
              <a:spcBef>
                <a:spcPts val="1200"/>
              </a:spcBef>
              <a:buFont typeface="+mj-lt"/>
              <a:buAutoNum type="arabicPeriod"/>
              <a:defRPr/>
            </a:pPr>
            <a:r>
              <a:rPr lang="en-US" sz="2200" dirty="0" smtClean="0">
                <a:ea typeface="ヒラギノ角ゴ Pro W3"/>
              </a:rPr>
              <a:t>Instant Software Updates</a:t>
            </a:r>
          </a:p>
          <a:p>
            <a:pPr marL="457200" indent="-457200">
              <a:spcBef>
                <a:spcPts val="1200"/>
              </a:spcBef>
              <a:buFont typeface="+mj-lt"/>
              <a:buAutoNum type="arabicPeriod"/>
              <a:defRPr/>
            </a:pPr>
            <a:r>
              <a:rPr lang="en-US" altLang="ja-JP" sz="2200" dirty="0" smtClean="0">
                <a:ea typeface="ＭＳ Ｐゴシック"/>
                <a:cs typeface="ＭＳ Ｐゴシック"/>
              </a:rPr>
              <a:t>Accessibility = Any time, Any place, Any device</a:t>
            </a:r>
            <a:endParaRPr lang="en-IE" sz="2200" dirty="0" smtClean="0"/>
          </a:p>
          <a:p>
            <a:pPr>
              <a:spcBef>
                <a:spcPts val="1400"/>
              </a:spcBef>
            </a:pPr>
            <a:endParaRPr lang="en-US" sz="2200" dirty="0" smtClean="0">
              <a:ea typeface="ＭＳ Ｐゴシック" pitchFamily="28"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96850" y="255588"/>
            <a:ext cx="8796338" cy="384175"/>
          </a:xfrm>
          <a:noFill/>
        </p:spPr>
        <p:txBody>
          <a:bodyPr/>
          <a:lstStyle/>
          <a:p>
            <a:pPr>
              <a:lnSpc>
                <a:spcPct val="90000"/>
              </a:lnSpc>
            </a:pPr>
            <a:r>
              <a:rPr lang="en-US" sz="2800" dirty="0" smtClean="0">
                <a:solidFill>
                  <a:schemeClr val="tx1"/>
                </a:solidFill>
              </a:rPr>
              <a:t>What is the Internet?</a:t>
            </a:r>
          </a:p>
        </p:txBody>
      </p:sp>
      <p:sp>
        <p:nvSpPr>
          <p:cNvPr id="1029" name="Rectangle 3"/>
          <p:cNvSpPr>
            <a:spLocks noChangeArrowheads="1"/>
          </p:cNvSpPr>
          <p:nvPr/>
        </p:nvSpPr>
        <p:spPr bwMode="auto">
          <a:xfrm>
            <a:off x="990600" y="685800"/>
            <a:ext cx="8120556" cy="739306"/>
          </a:xfrm>
          <a:prstGeom prst="rect">
            <a:avLst/>
          </a:prstGeom>
          <a:noFill/>
          <a:ln w="9525">
            <a:noFill/>
            <a:miter lim="800000"/>
            <a:headEnd/>
            <a:tailEnd/>
          </a:ln>
        </p:spPr>
        <p:txBody>
          <a:bodyPr wrap="none" lIns="92075" tIns="46038" rIns="92075" bIns="46038">
            <a:spAutoFit/>
          </a:bodyPr>
          <a:lstStyle/>
          <a:p>
            <a:pPr algn="l">
              <a:buFontTx/>
              <a:buChar char="•"/>
            </a:pPr>
            <a:r>
              <a:rPr lang="en-US" b="0" dirty="0"/>
              <a:t>A Complex Global web of thousands of networks some smaller; some larger </a:t>
            </a:r>
          </a:p>
          <a:p>
            <a:pPr algn="l">
              <a:buFontTx/>
              <a:buChar char="•"/>
            </a:pPr>
            <a:r>
              <a:rPr lang="en-US" b="0" dirty="0"/>
              <a:t>All these networks are connected with devices through various link medias</a:t>
            </a:r>
          </a:p>
          <a:p>
            <a:pPr algn="l">
              <a:buFontTx/>
              <a:buChar char="•"/>
            </a:pPr>
            <a:r>
              <a:rPr lang="en-US" b="0" dirty="0"/>
              <a:t>For most people they see and experience the Internet through their </a:t>
            </a:r>
            <a:r>
              <a:rPr lang="en-US" b="0" dirty="0" smtClean="0"/>
              <a:t>computer, tablet or smartphone </a:t>
            </a:r>
            <a:endParaRPr lang="en-US" b="0" dirty="0"/>
          </a:p>
        </p:txBody>
      </p:sp>
      <p:grpSp>
        <p:nvGrpSpPr>
          <p:cNvPr id="312" name="Group 311"/>
          <p:cNvGrpSpPr/>
          <p:nvPr/>
        </p:nvGrpSpPr>
        <p:grpSpPr>
          <a:xfrm>
            <a:off x="152400" y="4460875"/>
            <a:ext cx="4267200" cy="2193925"/>
            <a:chOff x="152400" y="4460875"/>
            <a:chExt cx="5875338" cy="2193925"/>
          </a:xfrm>
        </p:grpSpPr>
        <p:grpSp>
          <p:nvGrpSpPr>
            <p:cNvPr id="1030" name="Group 307"/>
            <p:cNvGrpSpPr>
              <a:grpSpLocks/>
            </p:cNvGrpSpPr>
            <p:nvPr/>
          </p:nvGrpSpPr>
          <p:grpSpPr bwMode="auto">
            <a:xfrm>
              <a:off x="152400" y="4460875"/>
              <a:ext cx="4876800" cy="2193925"/>
              <a:chOff x="1028" y="1364"/>
              <a:chExt cx="3327" cy="1788"/>
            </a:xfrm>
          </p:grpSpPr>
          <p:sp>
            <p:nvSpPr>
              <p:cNvPr id="1033" name="Line 4"/>
              <p:cNvSpPr>
                <a:spLocks noChangeShapeType="1"/>
              </p:cNvSpPr>
              <p:nvPr/>
            </p:nvSpPr>
            <p:spPr bwMode="auto">
              <a:xfrm flipV="1">
                <a:off x="3605" y="2081"/>
                <a:ext cx="523" cy="494"/>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34" name="Freeform 5"/>
              <p:cNvSpPr>
                <a:spLocks/>
              </p:cNvSpPr>
              <p:nvPr/>
            </p:nvSpPr>
            <p:spPr bwMode="auto">
              <a:xfrm>
                <a:off x="1179" y="1842"/>
                <a:ext cx="759" cy="1082"/>
              </a:xfrm>
              <a:custGeom>
                <a:avLst/>
                <a:gdLst>
                  <a:gd name="T0" fmla="*/ 0 w 759"/>
                  <a:gd name="T1" fmla="*/ 0 h 1082"/>
                  <a:gd name="T2" fmla="*/ 102 w 759"/>
                  <a:gd name="T3" fmla="*/ 1028 h 1082"/>
                  <a:gd name="T4" fmla="*/ 758 w 759"/>
                  <a:gd name="T5" fmla="*/ 1081 h 1082"/>
                  <a:gd name="T6" fmla="*/ 0 60000 65536"/>
                  <a:gd name="T7" fmla="*/ 0 60000 65536"/>
                  <a:gd name="T8" fmla="*/ 0 60000 65536"/>
                  <a:gd name="T9" fmla="*/ 0 w 759"/>
                  <a:gd name="T10" fmla="*/ 0 h 1082"/>
                  <a:gd name="T11" fmla="*/ 759 w 759"/>
                  <a:gd name="T12" fmla="*/ 1082 h 1082"/>
                </a:gdLst>
                <a:ahLst/>
                <a:cxnLst>
                  <a:cxn ang="T6">
                    <a:pos x="T0" y="T1"/>
                  </a:cxn>
                  <a:cxn ang="T7">
                    <a:pos x="T2" y="T3"/>
                  </a:cxn>
                  <a:cxn ang="T8">
                    <a:pos x="T4" y="T5"/>
                  </a:cxn>
                </a:cxnLst>
                <a:rect l="T9" t="T10" r="T11" b="T12"/>
                <a:pathLst>
                  <a:path w="759" h="1082">
                    <a:moveTo>
                      <a:pt x="0" y="0"/>
                    </a:moveTo>
                    <a:lnTo>
                      <a:pt x="102" y="1028"/>
                    </a:lnTo>
                    <a:lnTo>
                      <a:pt x="758" y="1081"/>
                    </a:lnTo>
                  </a:path>
                </a:pathLst>
              </a:custGeom>
              <a:noFill/>
              <a:ln w="25400" cap="rnd">
                <a:solidFill>
                  <a:schemeClr val="bg2"/>
                </a:solidFill>
                <a:round/>
                <a:headEnd type="none" w="sm" len="sm"/>
                <a:tailEnd type="none" w="sm" len="sm"/>
              </a:ln>
            </p:spPr>
            <p:txBody>
              <a:bodyPr/>
              <a:lstStyle/>
              <a:p>
                <a:endParaRPr lang="en-US"/>
              </a:p>
            </p:txBody>
          </p:sp>
          <p:sp>
            <p:nvSpPr>
              <p:cNvPr id="1035" name="Line 6"/>
              <p:cNvSpPr>
                <a:spLocks noChangeShapeType="1"/>
              </p:cNvSpPr>
              <p:nvPr/>
            </p:nvSpPr>
            <p:spPr bwMode="auto">
              <a:xfrm flipV="1">
                <a:off x="1615" y="2948"/>
                <a:ext cx="318" cy="91"/>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36" name="Line 7"/>
              <p:cNvSpPr>
                <a:spLocks noChangeShapeType="1"/>
              </p:cNvSpPr>
              <p:nvPr/>
            </p:nvSpPr>
            <p:spPr bwMode="auto">
              <a:xfrm flipH="1" flipV="1">
                <a:off x="2846" y="2946"/>
                <a:ext cx="195" cy="79"/>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37" name="Line 8"/>
              <p:cNvSpPr>
                <a:spLocks noChangeShapeType="1"/>
              </p:cNvSpPr>
              <p:nvPr/>
            </p:nvSpPr>
            <p:spPr bwMode="auto">
              <a:xfrm flipH="1" flipV="1">
                <a:off x="3625" y="2692"/>
                <a:ext cx="383" cy="18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38" name="Line 9"/>
              <p:cNvSpPr>
                <a:spLocks noChangeShapeType="1"/>
              </p:cNvSpPr>
              <p:nvPr/>
            </p:nvSpPr>
            <p:spPr bwMode="auto">
              <a:xfrm flipH="1">
                <a:off x="3661" y="2507"/>
                <a:ext cx="437" cy="147"/>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39" name="Line 10"/>
              <p:cNvSpPr>
                <a:spLocks noChangeShapeType="1"/>
              </p:cNvSpPr>
              <p:nvPr/>
            </p:nvSpPr>
            <p:spPr bwMode="auto">
              <a:xfrm flipH="1">
                <a:off x="2274" y="1814"/>
                <a:ext cx="192" cy="18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40" name="Freeform 11"/>
              <p:cNvSpPr>
                <a:spLocks/>
              </p:cNvSpPr>
              <p:nvPr/>
            </p:nvSpPr>
            <p:spPr bwMode="auto">
              <a:xfrm>
                <a:off x="2578" y="2073"/>
                <a:ext cx="1521" cy="753"/>
              </a:xfrm>
              <a:custGeom>
                <a:avLst/>
                <a:gdLst>
                  <a:gd name="T0" fmla="*/ 1520 w 1521"/>
                  <a:gd name="T1" fmla="*/ 0 h 753"/>
                  <a:gd name="T2" fmla="*/ 431 w 1521"/>
                  <a:gd name="T3" fmla="*/ 371 h 753"/>
                  <a:gd name="T4" fmla="*/ 0 w 1521"/>
                  <a:gd name="T5" fmla="*/ 752 h 753"/>
                  <a:gd name="T6" fmla="*/ 0 60000 65536"/>
                  <a:gd name="T7" fmla="*/ 0 60000 65536"/>
                  <a:gd name="T8" fmla="*/ 0 60000 65536"/>
                  <a:gd name="T9" fmla="*/ 0 w 1521"/>
                  <a:gd name="T10" fmla="*/ 0 h 753"/>
                  <a:gd name="T11" fmla="*/ 1521 w 1521"/>
                  <a:gd name="T12" fmla="*/ 753 h 753"/>
                </a:gdLst>
                <a:ahLst/>
                <a:cxnLst>
                  <a:cxn ang="T6">
                    <a:pos x="T0" y="T1"/>
                  </a:cxn>
                  <a:cxn ang="T7">
                    <a:pos x="T2" y="T3"/>
                  </a:cxn>
                  <a:cxn ang="T8">
                    <a:pos x="T4" y="T5"/>
                  </a:cxn>
                </a:cxnLst>
                <a:rect l="T9" t="T10" r="T11" b="T12"/>
                <a:pathLst>
                  <a:path w="1521" h="753">
                    <a:moveTo>
                      <a:pt x="1520" y="0"/>
                    </a:moveTo>
                    <a:lnTo>
                      <a:pt x="431" y="371"/>
                    </a:lnTo>
                    <a:lnTo>
                      <a:pt x="0" y="752"/>
                    </a:lnTo>
                  </a:path>
                </a:pathLst>
              </a:custGeom>
              <a:noFill/>
              <a:ln w="25400" cap="rnd">
                <a:solidFill>
                  <a:schemeClr val="bg2"/>
                </a:solidFill>
                <a:round/>
                <a:headEnd type="none" w="sm" len="sm"/>
                <a:tailEnd type="none" w="sm" len="sm"/>
              </a:ln>
            </p:spPr>
            <p:txBody>
              <a:bodyPr/>
              <a:lstStyle/>
              <a:p>
                <a:endParaRPr lang="en-US"/>
              </a:p>
            </p:txBody>
          </p:sp>
          <p:grpSp>
            <p:nvGrpSpPr>
              <p:cNvPr id="1041" name="Group 23"/>
              <p:cNvGrpSpPr>
                <a:grpSpLocks/>
              </p:cNvGrpSpPr>
              <p:nvPr/>
            </p:nvGrpSpPr>
            <p:grpSpPr bwMode="auto">
              <a:xfrm>
                <a:off x="1346" y="2255"/>
                <a:ext cx="1550" cy="373"/>
                <a:chOff x="1346" y="2255"/>
                <a:chExt cx="1550" cy="373"/>
              </a:xfrm>
            </p:grpSpPr>
            <p:sp>
              <p:nvSpPr>
                <p:cNvPr id="1325" name="Oval 12"/>
                <p:cNvSpPr>
                  <a:spLocks noChangeArrowheads="1"/>
                </p:cNvSpPr>
                <p:nvPr/>
              </p:nvSpPr>
              <p:spPr bwMode="auto">
                <a:xfrm>
                  <a:off x="1346" y="2378"/>
                  <a:ext cx="492" cy="133"/>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26" name="Oval 13"/>
                <p:cNvSpPr>
                  <a:spLocks noChangeArrowheads="1"/>
                </p:cNvSpPr>
                <p:nvPr/>
              </p:nvSpPr>
              <p:spPr bwMode="auto">
                <a:xfrm>
                  <a:off x="1729" y="2255"/>
                  <a:ext cx="492" cy="13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27" name="Oval 14"/>
                <p:cNvSpPr>
                  <a:spLocks noChangeArrowheads="1"/>
                </p:cNvSpPr>
                <p:nvPr/>
              </p:nvSpPr>
              <p:spPr bwMode="auto">
                <a:xfrm>
                  <a:off x="1496" y="2314"/>
                  <a:ext cx="488" cy="13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28" name="Oval 15"/>
                <p:cNvSpPr>
                  <a:spLocks noChangeArrowheads="1"/>
                </p:cNvSpPr>
                <p:nvPr/>
              </p:nvSpPr>
              <p:spPr bwMode="auto">
                <a:xfrm>
                  <a:off x="1735" y="2493"/>
                  <a:ext cx="488" cy="13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29" name="Oval 16"/>
                <p:cNvSpPr>
                  <a:spLocks noChangeArrowheads="1"/>
                </p:cNvSpPr>
                <p:nvPr/>
              </p:nvSpPr>
              <p:spPr bwMode="auto">
                <a:xfrm>
                  <a:off x="1502" y="2434"/>
                  <a:ext cx="482" cy="135"/>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0" name="Oval 17"/>
                <p:cNvSpPr>
                  <a:spLocks noChangeArrowheads="1"/>
                </p:cNvSpPr>
                <p:nvPr/>
              </p:nvSpPr>
              <p:spPr bwMode="auto">
                <a:xfrm>
                  <a:off x="2022" y="2259"/>
                  <a:ext cx="492" cy="13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1" name="Oval 18"/>
                <p:cNvSpPr>
                  <a:spLocks noChangeArrowheads="1"/>
                </p:cNvSpPr>
                <p:nvPr/>
              </p:nvSpPr>
              <p:spPr bwMode="auto">
                <a:xfrm>
                  <a:off x="2258" y="2316"/>
                  <a:ext cx="488" cy="13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2" name="Oval 19"/>
                <p:cNvSpPr>
                  <a:spLocks noChangeArrowheads="1"/>
                </p:cNvSpPr>
                <p:nvPr/>
              </p:nvSpPr>
              <p:spPr bwMode="auto">
                <a:xfrm>
                  <a:off x="2019" y="2498"/>
                  <a:ext cx="488" cy="130"/>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3" name="Oval 20"/>
                <p:cNvSpPr>
                  <a:spLocks noChangeArrowheads="1"/>
                </p:cNvSpPr>
                <p:nvPr/>
              </p:nvSpPr>
              <p:spPr bwMode="auto">
                <a:xfrm>
                  <a:off x="2258" y="2437"/>
                  <a:ext cx="482" cy="137"/>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4" name="Oval 21"/>
                <p:cNvSpPr>
                  <a:spLocks noChangeArrowheads="1"/>
                </p:cNvSpPr>
                <p:nvPr/>
              </p:nvSpPr>
              <p:spPr bwMode="auto">
                <a:xfrm>
                  <a:off x="2404" y="2378"/>
                  <a:ext cx="492" cy="135"/>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35" name="Oval 22"/>
                <p:cNvSpPr>
                  <a:spLocks noChangeArrowheads="1"/>
                </p:cNvSpPr>
                <p:nvPr/>
              </p:nvSpPr>
              <p:spPr bwMode="auto">
                <a:xfrm>
                  <a:off x="1546" y="2289"/>
                  <a:ext cx="1169" cy="312"/>
                </a:xfrm>
                <a:prstGeom prst="ellipse">
                  <a:avLst/>
                </a:prstGeom>
                <a:solidFill>
                  <a:srgbClr val="FF99FF"/>
                </a:solidFill>
                <a:ln w="9525">
                  <a:noFill/>
                  <a:round/>
                  <a:headEnd/>
                  <a:tailEnd/>
                </a:ln>
              </p:spPr>
              <p:txBody>
                <a:bodyPr wrap="none" anchor="ctr"/>
                <a:lstStyle/>
                <a:p>
                  <a:endParaRPr lang="en-US"/>
                </a:p>
              </p:txBody>
            </p:sp>
          </p:grpSp>
          <p:sp>
            <p:nvSpPr>
              <p:cNvPr id="1042" name="Line 24"/>
              <p:cNvSpPr>
                <a:spLocks noChangeShapeType="1"/>
              </p:cNvSpPr>
              <p:nvPr/>
            </p:nvSpPr>
            <p:spPr bwMode="auto">
              <a:xfrm flipV="1">
                <a:off x="2588" y="2037"/>
                <a:ext cx="1480" cy="520"/>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43" name="Line 25"/>
              <p:cNvSpPr>
                <a:spLocks noChangeShapeType="1"/>
              </p:cNvSpPr>
              <p:nvPr/>
            </p:nvSpPr>
            <p:spPr bwMode="auto">
              <a:xfrm flipV="1">
                <a:off x="1637" y="2109"/>
                <a:ext cx="3" cy="259"/>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44" name="Line 26"/>
              <p:cNvSpPr>
                <a:spLocks noChangeShapeType="1"/>
              </p:cNvSpPr>
              <p:nvPr/>
            </p:nvSpPr>
            <p:spPr bwMode="auto">
              <a:xfrm>
                <a:off x="2139" y="2577"/>
                <a:ext cx="13" cy="217"/>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45" name="Rectangle 27"/>
              <p:cNvSpPr>
                <a:spLocks noChangeArrowheads="1"/>
              </p:cNvSpPr>
              <p:nvPr/>
            </p:nvSpPr>
            <p:spPr bwMode="auto">
              <a:xfrm>
                <a:off x="1780" y="2262"/>
                <a:ext cx="344" cy="128"/>
              </a:xfrm>
              <a:prstGeom prst="rect">
                <a:avLst/>
              </a:prstGeom>
              <a:noFill/>
              <a:ln w="9525">
                <a:noFill/>
                <a:miter lim="800000"/>
                <a:headEnd/>
                <a:tailEnd/>
              </a:ln>
            </p:spPr>
            <p:txBody>
              <a:bodyPr wrap="none" lIns="58738" tIns="28575" rIns="58738" bIns="28575">
                <a:spAutoFit/>
              </a:bodyPr>
              <a:lstStyle/>
              <a:p>
                <a:pPr defTabSz="374650"/>
                <a:r>
                  <a:rPr lang="en-US" sz="1000"/>
                  <a:t>NSP</a:t>
                </a:r>
              </a:p>
            </p:txBody>
          </p:sp>
          <p:sp>
            <p:nvSpPr>
              <p:cNvPr id="1046" name="Line 28"/>
              <p:cNvSpPr>
                <a:spLocks noChangeShapeType="1"/>
              </p:cNvSpPr>
              <p:nvPr/>
            </p:nvSpPr>
            <p:spPr bwMode="auto">
              <a:xfrm>
                <a:off x="1256" y="1843"/>
                <a:ext cx="367" cy="523"/>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47" name="Oval 29"/>
              <p:cNvSpPr>
                <a:spLocks noChangeArrowheads="1"/>
              </p:cNvSpPr>
              <p:nvPr/>
            </p:nvSpPr>
            <p:spPr bwMode="auto">
              <a:xfrm>
                <a:off x="1830" y="1691"/>
                <a:ext cx="597" cy="256"/>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48" name="Oval 30"/>
              <p:cNvSpPr>
                <a:spLocks noChangeArrowheads="1"/>
              </p:cNvSpPr>
              <p:nvPr/>
            </p:nvSpPr>
            <p:spPr bwMode="auto">
              <a:xfrm>
                <a:off x="2293" y="1460"/>
                <a:ext cx="596" cy="256"/>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49" name="Oval 31"/>
              <p:cNvSpPr>
                <a:spLocks noChangeArrowheads="1"/>
              </p:cNvSpPr>
              <p:nvPr/>
            </p:nvSpPr>
            <p:spPr bwMode="auto">
              <a:xfrm>
                <a:off x="2012" y="1571"/>
                <a:ext cx="590" cy="253"/>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0" name="Oval 32"/>
              <p:cNvSpPr>
                <a:spLocks noChangeArrowheads="1"/>
              </p:cNvSpPr>
              <p:nvPr/>
            </p:nvSpPr>
            <p:spPr bwMode="auto">
              <a:xfrm>
                <a:off x="2301" y="1907"/>
                <a:ext cx="589" cy="25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1" name="Oval 33"/>
              <p:cNvSpPr>
                <a:spLocks noChangeArrowheads="1"/>
              </p:cNvSpPr>
              <p:nvPr/>
            </p:nvSpPr>
            <p:spPr bwMode="auto">
              <a:xfrm>
                <a:off x="2018" y="1798"/>
                <a:ext cx="584" cy="259"/>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2" name="Oval 34"/>
              <p:cNvSpPr>
                <a:spLocks noChangeArrowheads="1"/>
              </p:cNvSpPr>
              <p:nvPr/>
            </p:nvSpPr>
            <p:spPr bwMode="auto">
              <a:xfrm>
                <a:off x="2646" y="1467"/>
                <a:ext cx="596" cy="25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3" name="Oval 35"/>
              <p:cNvSpPr>
                <a:spLocks noChangeArrowheads="1"/>
              </p:cNvSpPr>
              <p:nvPr/>
            </p:nvSpPr>
            <p:spPr bwMode="auto">
              <a:xfrm>
                <a:off x="2933" y="1575"/>
                <a:ext cx="590" cy="259"/>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4" name="Oval 36"/>
              <p:cNvSpPr>
                <a:spLocks noChangeArrowheads="1"/>
              </p:cNvSpPr>
              <p:nvPr/>
            </p:nvSpPr>
            <p:spPr bwMode="auto">
              <a:xfrm>
                <a:off x="2644" y="1917"/>
                <a:ext cx="589" cy="25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5" name="Oval 37"/>
              <p:cNvSpPr>
                <a:spLocks noChangeArrowheads="1"/>
              </p:cNvSpPr>
              <p:nvPr/>
            </p:nvSpPr>
            <p:spPr bwMode="auto">
              <a:xfrm>
                <a:off x="2933" y="1805"/>
                <a:ext cx="584" cy="262"/>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6" name="Oval 38"/>
              <p:cNvSpPr>
                <a:spLocks noChangeArrowheads="1"/>
              </p:cNvSpPr>
              <p:nvPr/>
            </p:nvSpPr>
            <p:spPr bwMode="auto">
              <a:xfrm>
                <a:off x="3108" y="1691"/>
                <a:ext cx="596" cy="260"/>
              </a:xfrm>
              <a:prstGeom prst="ellipse">
                <a:avLst/>
              </a:prstGeom>
              <a:solidFill>
                <a:srgbClr val="FF99FF"/>
              </a:solidFill>
              <a:ln w="12700">
                <a:solidFill>
                  <a:schemeClr val="tx1"/>
                </a:solidFill>
                <a:round/>
                <a:headEnd/>
                <a:tailEnd/>
              </a:ln>
            </p:spPr>
            <p:txBody>
              <a:bodyPr wrap="none" anchor="ctr"/>
              <a:lstStyle/>
              <a:p>
                <a:endParaRPr lang="en-US"/>
              </a:p>
            </p:txBody>
          </p:sp>
          <p:sp>
            <p:nvSpPr>
              <p:cNvPr id="1057" name="Oval 39"/>
              <p:cNvSpPr>
                <a:spLocks noChangeArrowheads="1"/>
              </p:cNvSpPr>
              <p:nvPr/>
            </p:nvSpPr>
            <p:spPr bwMode="auto">
              <a:xfrm>
                <a:off x="2072" y="1529"/>
                <a:ext cx="1411" cy="585"/>
              </a:xfrm>
              <a:prstGeom prst="ellipse">
                <a:avLst/>
              </a:prstGeom>
              <a:solidFill>
                <a:srgbClr val="FF99FF"/>
              </a:solidFill>
              <a:ln w="9525">
                <a:noFill/>
                <a:round/>
                <a:headEnd/>
                <a:tailEnd/>
              </a:ln>
            </p:spPr>
            <p:txBody>
              <a:bodyPr wrap="none" anchor="ctr"/>
              <a:lstStyle/>
              <a:p>
                <a:endParaRPr lang="en-US"/>
              </a:p>
            </p:txBody>
          </p:sp>
          <p:sp>
            <p:nvSpPr>
              <p:cNvPr id="1058" name="Line 40"/>
              <p:cNvSpPr>
                <a:spLocks noChangeShapeType="1"/>
              </p:cNvSpPr>
              <p:nvPr/>
            </p:nvSpPr>
            <p:spPr bwMode="auto">
              <a:xfrm>
                <a:off x="3432" y="1940"/>
                <a:ext cx="93" cy="579"/>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59" name="Line 41"/>
              <p:cNvSpPr>
                <a:spLocks noChangeShapeType="1"/>
              </p:cNvSpPr>
              <p:nvPr/>
            </p:nvSpPr>
            <p:spPr bwMode="auto">
              <a:xfrm>
                <a:off x="1889" y="1489"/>
                <a:ext cx="199" cy="250"/>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60" name="Line 42"/>
              <p:cNvSpPr>
                <a:spLocks noChangeShapeType="1"/>
              </p:cNvSpPr>
              <p:nvPr/>
            </p:nvSpPr>
            <p:spPr bwMode="auto">
              <a:xfrm flipH="1">
                <a:off x="3411" y="1559"/>
                <a:ext cx="369" cy="152"/>
              </a:xfrm>
              <a:prstGeom prst="line">
                <a:avLst/>
              </a:prstGeom>
              <a:noFill/>
              <a:ln w="12700">
                <a:solidFill>
                  <a:schemeClr val="bg2"/>
                </a:solidFill>
                <a:round/>
                <a:headEnd type="none" w="sm" len="sm"/>
                <a:tailEnd type="none" w="sm" len="sm"/>
              </a:ln>
            </p:spPr>
            <p:txBody>
              <a:bodyPr wrap="none" anchor="ctr"/>
              <a:lstStyle/>
              <a:p>
                <a:endParaRPr lang="en-US"/>
              </a:p>
            </p:txBody>
          </p:sp>
          <p:sp>
            <p:nvSpPr>
              <p:cNvPr id="1061" name="Line 43"/>
              <p:cNvSpPr>
                <a:spLocks noChangeShapeType="1"/>
              </p:cNvSpPr>
              <p:nvPr/>
            </p:nvSpPr>
            <p:spPr bwMode="auto">
              <a:xfrm flipV="1">
                <a:off x="1300" y="1739"/>
                <a:ext cx="812" cy="87"/>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62" name="Line 44"/>
              <p:cNvSpPr>
                <a:spLocks noChangeShapeType="1"/>
              </p:cNvSpPr>
              <p:nvPr/>
            </p:nvSpPr>
            <p:spPr bwMode="auto">
              <a:xfrm>
                <a:off x="3387" y="1926"/>
                <a:ext cx="702" cy="105"/>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63" name="Line 45"/>
              <p:cNvSpPr>
                <a:spLocks noChangeShapeType="1"/>
              </p:cNvSpPr>
              <p:nvPr/>
            </p:nvSpPr>
            <p:spPr bwMode="auto">
              <a:xfrm flipH="1">
                <a:off x="2358" y="1634"/>
                <a:ext cx="528" cy="708"/>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64" name="Rectangle 46"/>
              <p:cNvSpPr>
                <a:spLocks noChangeArrowheads="1"/>
              </p:cNvSpPr>
              <p:nvPr/>
            </p:nvSpPr>
            <p:spPr bwMode="auto">
              <a:xfrm>
                <a:off x="2255" y="1479"/>
                <a:ext cx="574" cy="314"/>
              </a:xfrm>
              <a:prstGeom prst="rect">
                <a:avLst/>
              </a:prstGeom>
              <a:noFill/>
              <a:ln w="9525">
                <a:noFill/>
                <a:miter lim="800000"/>
                <a:headEnd/>
                <a:tailEnd/>
              </a:ln>
            </p:spPr>
            <p:txBody>
              <a:bodyPr wrap="none" lIns="58738" tIns="28575" rIns="58738" bIns="28575">
                <a:spAutoFit/>
              </a:bodyPr>
              <a:lstStyle/>
              <a:p>
                <a:pPr defTabSz="374650"/>
                <a:r>
                  <a:rPr lang="en-US" sz="1000"/>
                  <a:t>National</a:t>
                </a:r>
              </a:p>
              <a:p>
                <a:pPr defTabSz="374650"/>
                <a:r>
                  <a:rPr lang="en-US" sz="1000"/>
                  <a:t>Service</a:t>
                </a:r>
              </a:p>
              <a:p>
                <a:pPr defTabSz="374650"/>
                <a:r>
                  <a:rPr lang="en-US" sz="1000"/>
                  <a:t>Provider</a:t>
                </a:r>
              </a:p>
            </p:txBody>
          </p:sp>
          <p:sp>
            <p:nvSpPr>
              <p:cNvPr id="1065" name="Rectangle 47"/>
              <p:cNvSpPr>
                <a:spLocks noChangeArrowheads="1"/>
              </p:cNvSpPr>
              <p:nvPr/>
            </p:nvSpPr>
            <p:spPr bwMode="auto">
              <a:xfrm>
                <a:off x="2780" y="1487"/>
                <a:ext cx="363" cy="92"/>
              </a:xfrm>
              <a:prstGeom prst="rect">
                <a:avLst/>
              </a:prstGeom>
              <a:noFill/>
              <a:ln w="9525">
                <a:noFill/>
                <a:miter lim="800000"/>
                <a:headEnd/>
                <a:tailEnd/>
              </a:ln>
            </p:spPr>
            <p:txBody>
              <a:bodyPr wrap="none" lIns="58738" tIns="28575" rIns="58738" bIns="28575">
                <a:spAutoFit/>
              </a:bodyPr>
              <a:lstStyle/>
              <a:p>
                <a:pPr algn="l" defTabSz="374650"/>
                <a:r>
                  <a:rPr lang="en-US" sz="600" b="0"/>
                  <a:t>Chicago</a:t>
                </a:r>
              </a:p>
            </p:txBody>
          </p:sp>
          <p:sp>
            <p:nvSpPr>
              <p:cNvPr id="1066" name="Rectangle 48"/>
              <p:cNvSpPr>
                <a:spLocks noChangeArrowheads="1"/>
              </p:cNvSpPr>
              <p:nvPr/>
            </p:nvSpPr>
            <p:spPr bwMode="auto">
              <a:xfrm>
                <a:off x="2717" y="2053"/>
                <a:ext cx="302" cy="91"/>
              </a:xfrm>
              <a:prstGeom prst="rect">
                <a:avLst/>
              </a:prstGeom>
              <a:noFill/>
              <a:ln w="9525">
                <a:noFill/>
                <a:miter lim="800000"/>
                <a:headEnd/>
                <a:tailEnd/>
              </a:ln>
            </p:spPr>
            <p:txBody>
              <a:bodyPr wrap="none" lIns="58738" tIns="28575" rIns="58738" bIns="28575">
                <a:spAutoFit/>
              </a:bodyPr>
              <a:lstStyle/>
              <a:p>
                <a:pPr algn="l" defTabSz="374650"/>
                <a:r>
                  <a:rPr lang="en-US" sz="600" b="0"/>
                  <a:t>Dallas</a:t>
                </a:r>
              </a:p>
            </p:txBody>
          </p:sp>
          <p:sp>
            <p:nvSpPr>
              <p:cNvPr id="1067" name="Rectangle 49"/>
              <p:cNvSpPr>
                <a:spLocks noChangeArrowheads="1"/>
              </p:cNvSpPr>
              <p:nvPr/>
            </p:nvSpPr>
            <p:spPr bwMode="auto">
              <a:xfrm>
                <a:off x="2073" y="1917"/>
                <a:ext cx="193" cy="92"/>
              </a:xfrm>
              <a:prstGeom prst="rect">
                <a:avLst/>
              </a:prstGeom>
              <a:noFill/>
              <a:ln w="9525">
                <a:noFill/>
                <a:miter lim="800000"/>
                <a:headEnd/>
                <a:tailEnd/>
              </a:ln>
            </p:spPr>
            <p:txBody>
              <a:bodyPr wrap="none" lIns="58738" tIns="28575" rIns="58738" bIns="28575">
                <a:spAutoFit/>
              </a:bodyPr>
              <a:lstStyle/>
              <a:p>
                <a:pPr algn="l" defTabSz="374650"/>
                <a:r>
                  <a:rPr lang="en-US" sz="600" b="0"/>
                  <a:t>LA</a:t>
                </a:r>
              </a:p>
            </p:txBody>
          </p:sp>
          <p:sp>
            <p:nvSpPr>
              <p:cNvPr id="1068" name="Line 50"/>
              <p:cNvSpPr>
                <a:spLocks noChangeShapeType="1"/>
              </p:cNvSpPr>
              <p:nvPr/>
            </p:nvSpPr>
            <p:spPr bwMode="auto">
              <a:xfrm>
                <a:off x="3910" y="1592"/>
                <a:ext cx="243" cy="402"/>
              </a:xfrm>
              <a:prstGeom prst="line">
                <a:avLst/>
              </a:prstGeom>
              <a:noFill/>
              <a:ln w="25400">
                <a:solidFill>
                  <a:schemeClr val="bg2"/>
                </a:solidFill>
                <a:round/>
                <a:headEnd type="none" w="sm" len="sm"/>
                <a:tailEnd type="none" w="sm" len="sm"/>
              </a:ln>
            </p:spPr>
            <p:txBody>
              <a:bodyPr wrap="none" anchor="ctr"/>
              <a:lstStyle/>
              <a:p>
                <a:endParaRPr lang="en-US"/>
              </a:p>
            </p:txBody>
          </p:sp>
          <p:sp>
            <p:nvSpPr>
              <p:cNvPr id="1069" name="Line 51"/>
              <p:cNvSpPr>
                <a:spLocks noChangeShapeType="1"/>
              </p:cNvSpPr>
              <p:nvPr/>
            </p:nvSpPr>
            <p:spPr bwMode="auto">
              <a:xfrm>
                <a:off x="2902" y="1605"/>
                <a:ext cx="463" cy="10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0" name="Line 52"/>
              <p:cNvSpPr>
                <a:spLocks noChangeShapeType="1"/>
              </p:cNvSpPr>
              <p:nvPr/>
            </p:nvSpPr>
            <p:spPr bwMode="auto">
              <a:xfrm>
                <a:off x="2605" y="1791"/>
                <a:ext cx="196" cy="19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1" name="Line 53"/>
              <p:cNvSpPr>
                <a:spLocks noChangeShapeType="1"/>
              </p:cNvSpPr>
              <p:nvPr/>
            </p:nvSpPr>
            <p:spPr bwMode="auto">
              <a:xfrm>
                <a:off x="2118" y="1754"/>
                <a:ext cx="119" cy="2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2" name="Line 54"/>
              <p:cNvSpPr>
                <a:spLocks noChangeShapeType="1"/>
              </p:cNvSpPr>
              <p:nvPr/>
            </p:nvSpPr>
            <p:spPr bwMode="auto">
              <a:xfrm>
                <a:off x="2827" y="2018"/>
                <a:ext cx="263"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3" name="Line 55"/>
              <p:cNvSpPr>
                <a:spLocks noChangeShapeType="1"/>
              </p:cNvSpPr>
              <p:nvPr/>
            </p:nvSpPr>
            <p:spPr bwMode="auto">
              <a:xfrm>
                <a:off x="2249" y="1987"/>
                <a:ext cx="552" cy="3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4" name="Line 56"/>
              <p:cNvSpPr>
                <a:spLocks noChangeShapeType="1"/>
              </p:cNvSpPr>
              <p:nvPr/>
            </p:nvSpPr>
            <p:spPr bwMode="auto">
              <a:xfrm flipH="1">
                <a:off x="3371" y="1739"/>
                <a:ext cx="29" cy="17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5" name="Line 57"/>
              <p:cNvSpPr>
                <a:spLocks noChangeShapeType="1"/>
              </p:cNvSpPr>
              <p:nvPr/>
            </p:nvSpPr>
            <p:spPr bwMode="auto">
              <a:xfrm>
                <a:off x="2882" y="1615"/>
                <a:ext cx="488" cy="27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6" name="Line 58"/>
              <p:cNvSpPr>
                <a:spLocks noChangeShapeType="1"/>
              </p:cNvSpPr>
              <p:nvPr/>
            </p:nvSpPr>
            <p:spPr bwMode="auto">
              <a:xfrm flipH="1">
                <a:off x="2593" y="1634"/>
                <a:ext cx="287" cy="14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7" name="Line 59"/>
              <p:cNvSpPr>
                <a:spLocks noChangeShapeType="1"/>
              </p:cNvSpPr>
              <p:nvPr/>
            </p:nvSpPr>
            <p:spPr bwMode="auto">
              <a:xfrm flipH="1">
                <a:off x="3084" y="1926"/>
                <a:ext cx="289" cy="9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8" name="Line 60"/>
              <p:cNvSpPr>
                <a:spLocks noChangeShapeType="1"/>
              </p:cNvSpPr>
              <p:nvPr/>
            </p:nvSpPr>
            <p:spPr bwMode="auto">
              <a:xfrm>
                <a:off x="2154" y="1750"/>
                <a:ext cx="432" cy="2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79" name="Rectangle 61"/>
              <p:cNvSpPr>
                <a:spLocks noChangeArrowheads="1"/>
              </p:cNvSpPr>
              <p:nvPr/>
            </p:nvSpPr>
            <p:spPr bwMode="auto">
              <a:xfrm>
                <a:off x="2075" y="1734"/>
                <a:ext cx="16" cy="24"/>
              </a:xfrm>
              <a:prstGeom prst="rect">
                <a:avLst/>
              </a:prstGeom>
              <a:solidFill>
                <a:schemeClr val="bg1"/>
              </a:solidFill>
              <a:ln w="9525">
                <a:noFill/>
                <a:miter lim="800000"/>
                <a:headEnd/>
                <a:tailEnd/>
              </a:ln>
            </p:spPr>
            <p:txBody>
              <a:bodyPr wrap="none" anchor="ctr"/>
              <a:lstStyle/>
              <a:p>
                <a:endParaRPr lang="en-US"/>
              </a:p>
            </p:txBody>
          </p:sp>
          <p:sp>
            <p:nvSpPr>
              <p:cNvPr id="1080" name="Oval 62"/>
              <p:cNvSpPr>
                <a:spLocks noChangeArrowheads="1"/>
              </p:cNvSpPr>
              <p:nvPr/>
            </p:nvSpPr>
            <p:spPr bwMode="auto">
              <a:xfrm>
                <a:off x="2075" y="1737"/>
                <a:ext cx="99" cy="37"/>
              </a:xfrm>
              <a:prstGeom prst="ellipse">
                <a:avLst/>
              </a:prstGeom>
              <a:solidFill>
                <a:schemeClr val="bg1"/>
              </a:solidFill>
              <a:ln w="9525">
                <a:noFill/>
                <a:round/>
                <a:headEnd/>
                <a:tailEnd/>
              </a:ln>
            </p:spPr>
            <p:txBody>
              <a:bodyPr wrap="none" anchor="ctr"/>
              <a:lstStyle/>
              <a:p>
                <a:endParaRPr lang="en-US"/>
              </a:p>
            </p:txBody>
          </p:sp>
          <p:sp>
            <p:nvSpPr>
              <p:cNvPr id="1081" name="Rectangle 63"/>
              <p:cNvSpPr>
                <a:spLocks noChangeArrowheads="1"/>
              </p:cNvSpPr>
              <p:nvPr/>
            </p:nvSpPr>
            <p:spPr bwMode="auto">
              <a:xfrm>
                <a:off x="2158" y="1734"/>
                <a:ext cx="16" cy="24"/>
              </a:xfrm>
              <a:prstGeom prst="rect">
                <a:avLst/>
              </a:prstGeom>
              <a:solidFill>
                <a:schemeClr val="bg1"/>
              </a:solidFill>
              <a:ln w="9525">
                <a:noFill/>
                <a:miter lim="800000"/>
                <a:headEnd/>
                <a:tailEnd/>
              </a:ln>
            </p:spPr>
            <p:txBody>
              <a:bodyPr wrap="none" anchor="ctr"/>
              <a:lstStyle/>
              <a:p>
                <a:endParaRPr lang="en-US"/>
              </a:p>
            </p:txBody>
          </p:sp>
          <p:sp>
            <p:nvSpPr>
              <p:cNvPr id="1082" name="Oval 64"/>
              <p:cNvSpPr>
                <a:spLocks noChangeArrowheads="1"/>
              </p:cNvSpPr>
              <p:nvPr/>
            </p:nvSpPr>
            <p:spPr bwMode="auto">
              <a:xfrm>
                <a:off x="2078" y="1718"/>
                <a:ext cx="92" cy="30"/>
              </a:xfrm>
              <a:prstGeom prst="ellipse">
                <a:avLst/>
              </a:prstGeom>
              <a:solidFill>
                <a:schemeClr val="bg1"/>
              </a:solidFill>
              <a:ln w="12700">
                <a:solidFill>
                  <a:schemeClr val="tx1"/>
                </a:solidFill>
                <a:round/>
                <a:headEnd/>
                <a:tailEnd/>
              </a:ln>
            </p:spPr>
            <p:txBody>
              <a:bodyPr wrap="none" anchor="ctr"/>
              <a:lstStyle/>
              <a:p>
                <a:endParaRPr lang="en-US"/>
              </a:p>
            </p:txBody>
          </p:sp>
          <p:sp>
            <p:nvSpPr>
              <p:cNvPr id="1083" name="Line 65"/>
              <p:cNvSpPr>
                <a:spLocks noChangeShapeType="1"/>
              </p:cNvSpPr>
              <p:nvPr/>
            </p:nvSpPr>
            <p:spPr bwMode="auto">
              <a:xfrm>
                <a:off x="2174" y="1737"/>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84" name="Arc 66"/>
              <p:cNvSpPr>
                <a:spLocks/>
              </p:cNvSpPr>
              <p:nvPr/>
            </p:nvSpPr>
            <p:spPr bwMode="auto">
              <a:xfrm>
                <a:off x="2078" y="1754"/>
                <a:ext cx="92" cy="15"/>
              </a:xfrm>
              <a:custGeom>
                <a:avLst/>
                <a:gdLst>
                  <a:gd name="T0" fmla="*/ 0 w 42307"/>
                  <a:gd name="T1" fmla="*/ 0 h 21600"/>
                  <a:gd name="T2" fmla="*/ 0 w 42307"/>
                  <a:gd name="T3" fmla="*/ 0 h 21600"/>
                  <a:gd name="T4" fmla="*/ 0 w 42307"/>
                  <a:gd name="T5" fmla="*/ 0 h 21600"/>
                  <a:gd name="T6" fmla="*/ 0 60000 65536"/>
                  <a:gd name="T7" fmla="*/ 0 60000 65536"/>
                  <a:gd name="T8" fmla="*/ 0 60000 65536"/>
                  <a:gd name="T9" fmla="*/ 0 w 42307"/>
                  <a:gd name="T10" fmla="*/ 0 h 21600"/>
                  <a:gd name="T11" fmla="*/ 42307 w 42307"/>
                  <a:gd name="T12" fmla="*/ 21600 h 21600"/>
                </a:gdLst>
                <a:ahLst/>
                <a:cxnLst>
                  <a:cxn ang="T6">
                    <a:pos x="T0" y="T1"/>
                  </a:cxn>
                  <a:cxn ang="T7">
                    <a:pos x="T2" y="T3"/>
                  </a:cxn>
                  <a:cxn ang="T8">
                    <a:pos x="T4" y="T5"/>
                  </a:cxn>
                </a:cxnLst>
                <a:rect l="T9" t="T10" r="T11" b="T12"/>
                <a:pathLst>
                  <a:path w="42307" h="21600" fill="none" extrusionOk="0">
                    <a:moveTo>
                      <a:pt x="42306" y="4416"/>
                    </a:moveTo>
                    <a:cubicBezTo>
                      <a:pt x="40215" y="14427"/>
                      <a:pt x="31389" y="21599"/>
                      <a:pt x="21163" y="21600"/>
                    </a:cubicBezTo>
                    <a:cubicBezTo>
                      <a:pt x="10900" y="21600"/>
                      <a:pt x="2055" y="14379"/>
                      <a:pt x="0" y="4324"/>
                    </a:cubicBezTo>
                  </a:path>
                  <a:path w="42307" h="21600" stroke="0" extrusionOk="0">
                    <a:moveTo>
                      <a:pt x="42306" y="4416"/>
                    </a:moveTo>
                    <a:cubicBezTo>
                      <a:pt x="40215" y="14427"/>
                      <a:pt x="31389" y="21599"/>
                      <a:pt x="21163" y="21600"/>
                    </a:cubicBezTo>
                    <a:cubicBezTo>
                      <a:pt x="10900" y="21600"/>
                      <a:pt x="2055" y="14379"/>
                      <a:pt x="0" y="4324"/>
                    </a:cubicBezTo>
                    <a:lnTo>
                      <a:pt x="21163"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085" name="Line 67"/>
              <p:cNvSpPr>
                <a:spLocks noChangeShapeType="1"/>
              </p:cNvSpPr>
              <p:nvPr/>
            </p:nvSpPr>
            <p:spPr bwMode="auto">
              <a:xfrm>
                <a:off x="2078" y="1738"/>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86" name="Rectangle 68"/>
              <p:cNvSpPr>
                <a:spLocks noChangeArrowheads="1"/>
              </p:cNvSpPr>
              <p:nvPr/>
            </p:nvSpPr>
            <p:spPr bwMode="auto">
              <a:xfrm>
                <a:off x="2194" y="1966"/>
                <a:ext cx="16" cy="24"/>
              </a:xfrm>
              <a:prstGeom prst="rect">
                <a:avLst/>
              </a:prstGeom>
              <a:solidFill>
                <a:schemeClr val="bg1"/>
              </a:solidFill>
              <a:ln w="9525">
                <a:noFill/>
                <a:miter lim="800000"/>
                <a:headEnd/>
                <a:tailEnd/>
              </a:ln>
            </p:spPr>
            <p:txBody>
              <a:bodyPr wrap="none" anchor="ctr"/>
              <a:lstStyle/>
              <a:p>
                <a:endParaRPr lang="en-US"/>
              </a:p>
            </p:txBody>
          </p:sp>
          <p:sp>
            <p:nvSpPr>
              <p:cNvPr id="1087" name="Oval 69"/>
              <p:cNvSpPr>
                <a:spLocks noChangeArrowheads="1"/>
              </p:cNvSpPr>
              <p:nvPr/>
            </p:nvSpPr>
            <p:spPr bwMode="auto">
              <a:xfrm>
                <a:off x="2194" y="1969"/>
                <a:ext cx="100" cy="37"/>
              </a:xfrm>
              <a:prstGeom prst="ellipse">
                <a:avLst/>
              </a:prstGeom>
              <a:solidFill>
                <a:schemeClr val="bg1"/>
              </a:solidFill>
              <a:ln w="9525">
                <a:noFill/>
                <a:round/>
                <a:headEnd/>
                <a:tailEnd/>
              </a:ln>
            </p:spPr>
            <p:txBody>
              <a:bodyPr wrap="none" anchor="ctr"/>
              <a:lstStyle/>
              <a:p>
                <a:endParaRPr lang="en-US"/>
              </a:p>
            </p:txBody>
          </p:sp>
          <p:sp>
            <p:nvSpPr>
              <p:cNvPr id="1088" name="Rectangle 70"/>
              <p:cNvSpPr>
                <a:spLocks noChangeArrowheads="1"/>
              </p:cNvSpPr>
              <p:nvPr/>
            </p:nvSpPr>
            <p:spPr bwMode="auto">
              <a:xfrm>
                <a:off x="2278" y="1966"/>
                <a:ext cx="16" cy="24"/>
              </a:xfrm>
              <a:prstGeom prst="rect">
                <a:avLst/>
              </a:prstGeom>
              <a:solidFill>
                <a:schemeClr val="bg1"/>
              </a:solidFill>
              <a:ln w="9525">
                <a:noFill/>
                <a:miter lim="800000"/>
                <a:headEnd/>
                <a:tailEnd/>
              </a:ln>
            </p:spPr>
            <p:txBody>
              <a:bodyPr wrap="none" anchor="ctr"/>
              <a:lstStyle/>
              <a:p>
                <a:endParaRPr lang="en-US"/>
              </a:p>
            </p:txBody>
          </p:sp>
          <p:sp>
            <p:nvSpPr>
              <p:cNvPr id="1089" name="Oval 71"/>
              <p:cNvSpPr>
                <a:spLocks noChangeArrowheads="1"/>
              </p:cNvSpPr>
              <p:nvPr/>
            </p:nvSpPr>
            <p:spPr bwMode="auto">
              <a:xfrm>
                <a:off x="2198" y="1949"/>
                <a:ext cx="92"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090" name="Line 72"/>
              <p:cNvSpPr>
                <a:spLocks noChangeShapeType="1"/>
              </p:cNvSpPr>
              <p:nvPr/>
            </p:nvSpPr>
            <p:spPr bwMode="auto">
              <a:xfrm>
                <a:off x="2294" y="1969"/>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91" name="Arc 73"/>
              <p:cNvSpPr>
                <a:spLocks/>
              </p:cNvSpPr>
              <p:nvPr/>
            </p:nvSpPr>
            <p:spPr bwMode="auto">
              <a:xfrm>
                <a:off x="2198" y="1987"/>
                <a:ext cx="92" cy="16"/>
              </a:xfrm>
              <a:custGeom>
                <a:avLst/>
                <a:gdLst>
                  <a:gd name="T0" fmla="*/ 0 w 42113"/>
                  <a:gd name="T1" fmla="*/ 0 h 21600"/>
                  <a:gd name="T2" fmla="*/ 0 w 42113"/>
                  <a:gd name="T3" fmla="*/ 0 h 21600"/>
                  <a:gd name="T4" fmla="*/ 0 w 42113"/>
                  <a:gd name="T5" fmla="*/ 0 h 21600"/>
                  <a:gd name="T6" fmla="*/ 0 60000 65536"/>
                  <a:gd name="T7" fmla="*/ 0 60000 65536"/>
                  <a:gd name="T8" fmla="*/ 0 60000 65536"/>
                  <a:gd name="T9" fmla="*/ 0 w 42113"/>
                  <a:gd name="T10" fmla="*/ 0 h 21600"/>
                  <a:gd name="T11" fmla="*/ 42113 w 42113"/>
                  <a:gd name="T12" fmla="*/ 21600 h 21600"/>
                </a:gdLst>
                <a:ahLst/>
                <a:cxnLst>
                  <a:cxn ang="T6">
                    <a:pos x="T0" y="T1"/>
                  </a:cxn>
                  <a:cxn ang="T7">
                    <a:pos x="T2" y="T3"/>
                  </a:cxn>
                  <a:cxn ang="T8">
                    <a:pos x="T4" y="T5"/>
                  </a:cxn>
                </a:cxnLst>
                <a:rect l="T9" t="T10" r="T11" b="T12"/>
                <a:pathLst>
                  <a:path w="42113" h="21600" fill="none" extrusionOk="0">
                    <a:moveTo>
                      <a:pt x="42113" y="5457"/>
                    </a:moveTo>
                    <a:cubicBezTo>
                      <a:pt x="39630" y="14965"/>
                      <a:pt x="31041" y="21599"/>
                      <a:pt x="21214" y="21600"/>
                    </a:cubicBezTo>
                    <a:cubicBezTo>
                      <a:pt x="10851" y="21600"/>
                      <a:pt x="1949" y="14241"/>
                      <a:pt x="-1" y="4064"/>
                    </a:cubicBezTo>
                  </a:path>
                  <a:path w="42113" h="21600" stroke="0" extrusionOk="0">
                    <a:moveTo>
                      <a:pt x="42113" y="5457"/>
                    </a:moveTo>
                    <a:cubicBezTo>
                      <a:pt x="39630" y="14965"/>
                      <a:pt x="31041" y="21599"/>
                      <a:pt x="21214" y="21600"/>
                    </a:cubicBezTo>
                    <a:cubicBezTo>
                      <a:pt x="10851" y="21600"/>
                      <a:pt x="1949" y="14241"/>
                      <a:pt x="-1" y="4064"/>
                    </a:cubicBezTo>
                    <a:lnTo>
                      <a:pt x="21214"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092" name="Line 74"/>
              <p:cNvSpPr>
                <a:spLocks noChangeShapeType="1"/>
              </p:cNvSpPr>
              <p:nvPr/>
            </p:nvSpPr>
            <p:spPr bwMode="auto">
              <a:xfrm>
                <a:off x="2198" y="1971"/>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93" name="Rectangle 75"/>
              <p:cNvSpPr>
                <a:spLocks noChangeArrowheads="1"/>
              </p:cNvSpPr>
              <p:nvPr/>
            </p:nvSpPr>
            <p:spPr bwMode="auto">
              <a:xfrm>
                <a:off x="2758" y="2008"/>
                <a:ext cx="16" cy="24"/>
              </a:xfrm>
              <a:prstGeom prst="rect">
                <a:avLst/>
              </a:prstGeom>
              <a:solidFill>
                <a:schemeClr val="bg1"/>
              </a:solidFill>
              <a:ln w="9525">
                <a:noFill/>
                <a:miter lim="800000"/>
                <a:headEnd/>
                <a:tailEnd/>
              </a:ln>
            </p:spPr>
            <p:txBody>
              <a:bodyPr wrap="none" anchor="ctr"/>
              <a:lstStyle/>
              <a:p>
                <a:endParaRPr lang="en-US"/>
              </a:p>
            </p:txBody>
          </p:sp>
          <p:sp>
            <p:nvSpPr>
              <p:cNvPr id="1094" name="Oval 76"/>
              <p:cNvSpPr>
                <a:spLocks noChangeArrowheads="1"/>
              </p:cNvSpPr>
              <p:nvPr/>
            </p:nvSpPr>
            <p:spPr bwMode="auto">
              <a:xfrm>
                <a:off x="2758" y="2010"/>
                <a:ext cx="99" cy="38"/>
              </a:xfrm>
              <a:prstGeom prst="ellipse">
                <a:avLst/>
              </a:prstGeom>
              <a:solidFill>
                <a:schemeClr val="bg1"/>
              </a:solidFill>
              <a:ln w="9525">
                <a:noFill/>
                <a:round/>
                <a:headEnd/>
                <a:tailEnd/>
              </a:ln>
            </p:spPr>
            <p:txBody>
              <a:bodyPr wrap="none" anchor="ctr"/>
              <a:lstStyle/>
              <a:p>
                <a:endParaRPr lang="en-US"/>
              </a:p>
            </p:txBody>
          </p:sp>
          <p:sp>
            <p:nvSpPr>
              <p:cNvPr id="1095" name="Rectangle 77"/>
              <p:cNvSpPr>
                <a:spLocks noChangeArrowheads="1"/>
              </p:cNvSpPr>
              <p:nvPr/>
            </p:nvSpPr>
            <p:spPr bwMode="auto">
              <a:xfrm>
                <a:off x="2841" y="2008"/>
                <a:ext cx="16" cy="24"/>
              </a:xfrm>
              <a:prstGeom prst="rect">
                <a:avLst/>
              </a:prstGeom>
              <a:solidFill>
                <a:schemeClr val="bg1"/>
              </a:solidFill>
              <a:ln w="9525">
                <a:noFill/>
                <a:miter lim="800000"/>
                <a:headEnd/>
                <a:tailEnd/>
              </a:ln>
            </p:spPr>
            <p:txBody>
              <a:bodyPr wrap="none" anchor="ctr"/>
              <a:lstStyle/>
              <a:p>
                <a:endParaRPr lang="en-US"/>
              </a:p>
            </p:txBody>
          </p:sp>
          <p:sp>
            <p:nvSpPr>
              <p:cNvPr id="1096" name="Oval 78"/>
              <p:cNvSpPr>
                <a:spLocks noChangeArrowheads="1"/>
              </p:cNvSpPr>
              <p:nvPr/>
            </p:nvSpPr>
            <p:spPr bwMode="auto">
              <a:xfrm>
                <a:off x="2761" y="1991"/>
                <a:ext cx="92" cy="30"/>
              </a:xfrm>
              <a:prstGeom prst="ellipse">
                <a:avLst/>
              </a:prstGeom>
              <a:solidFill>
                <a:schemeClr val="bg1"/>
              </a:solidFill>
              <a:ln w="12700">
                <a:solidFill>
                  <a:schemeClr val="tx1"/>
                </a:solidFill>
                <a:round/>
                <a:headEnd/>
                <a:tailEnd/>
              </a:ln>
            </p:spPr>
            <p:txBody>
              <a:bodyPr wrap="none" anchor="ctr"/>
              <a:lstStyle/>
              <a:p>
                <a:endParaRPr lang="en-US"/>
              </a:p>
            </p:txBody>
          </p:sp>
          <p:sp>
            <p:nvSpPr>
              <p:cNvPr id="1097" name="Line 79"/>
              <p:cNvSpPr>
                <a:spLocks noChangeShapeType="1"/>
              </p:cNvSpPr>
              <p:nvPr/>
            </p:nvSpPr>
            <p:spPr bwMode="auto">
              <a:xfrm>
                <a:off x="2857" y="2010"/>
                <a:ext cx="0" cy="2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98" name="Arc 80"/>
              <p:cNvSpPr>
                <a:spLocks/>
              </p:cNvSpPr>
              <p:nvPr/>
            </p:nvSpPr>
            <p:spPr bwMode="auto">
              <a:xfrm>
                <a:off x="2762" y="2029"/>
                <a:ext cx="92" cy="16"/>
              </a:xfrm>
              <a:custGeom>
                <a:avLst/>
                <a:gdLst>
                  <a:gd name="T0" fmla="*/ 0 w 42113"/>
                  <a:gd name="T1" fmla="*/ 0 h 21600"/>
                  <a:gd name="T2" fmla="*/ 0 w 42113"/>
                  <a:gd name="T3" fmla="*/ 0 h 21600"/>
                  <a:gd name="T4" fmla="*/ 0 w 42113"/>
                  <a:gd name="T5" fmla="*/ 0 h 21600"/>
                  <a:gd name="T6" fmla="*/ 0 60000 65536"/>
                  <a:gd name="T7" fmla="*/ 0 60000 65536"/>
                  <a:gd name="T8" fmla="*/ 0 60000 65536"/>
                  <a:gd name="T9" fmla="*/ 0 w 42113"/>
                  <a:gd name="T10" fmla="*/ 0 h 21600"/>
                  <a:gd name="T11" fmla="*/ 42113 w 42113"/>
                  <a:gd name="T12" fmla="*/ 21600 h 21600"/>
                </a:gdLst>
                <a:ahLst/>
                <a:cxnLst>
                  <a:cxn ang="T6">
                    <a:pos x="T0" y="T1"/>
                  </a:cxn>
                  <a:cxn ang="T7">
                    <a:pos x="T2" y="T3"/>
                  </a:cxn>
                  <a:cxn ang="T8">
                    <a:pos x="T4" y="T5"/>
                  </a:cxn>
                </a:cxnLst>
                <a:rect l="T9" t="T10" r="T11" b="T12"/>
                <a:pathLst>
                  <a:path w="42113" h="21600" fill="none" extrusionOk="0">
                    <a:moveTo>
                      <a:pt x="42113" y="5457"/>
                    </a:moveTo>
                    <a:cubicBezTo>
                      <a:pt x="39630" y="14965"/>
                      <a:pt x="31041" y="21599"/>
                      <a:pt x="21214" y="21600"/>
                    </a:cubicBezTo>
                    <a:cubicBezTo>
                      <a:pt x="10851" y="21600"/>
                      <a:pt x="1949" y="14241"/>
                      <a:pt x="-1" y="4064"/>
                    </a:cubicBezTo>
                  </a:path>
                  <a:path w="42113" h="21600" stroke="0" extrusionOk="0">
                    <a:moveTo>
                      <a:pt x="42113" y="5457"/>
                    </a:moveTo>
                    <a:cubicBezTo>
                      <a:pt x="39630" y="14965"/>
                      <a:pt x="31041" y="21599"/>
                      <a:pt x="21214" y="21600"/>
                    </a:cubicBezTo>
                    <a:cubicBezTo>
                      <a:pt x="10851" y="21600"/>
                      <a:pt x="1949" y="14241"/>
                      <a:pt x="-1" y="4064"/>
                    </a:cubicBezTo>
                    <a:lnTo>
                      <a:pt x="21214"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099" name="Line 81"/>
              <p:cNvSpPr>
                <a:spLocks noChangeShapeType="1"/>
              </p:cNvSpPr>
              <p:nvPr/>
            </p:nvSpPr>
            <p:spPr bwMode="auto">
              <a:xfrm>
                <a:off x="2761" y="2012"/>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00" name="Rectangle 82"/>
              <p:cNvSpPr>
                <a:spLocks noChangeArrowheads="1"/>
              </p:cNvSpPr>
              <p:nvPr/>
            </p:nvSpPr>
            <p:spPr bwMode="auto">
              <a:xfrm>
                <a:off x="3337" y="1721"/>
                <a:ext cx="16" cy="22"/>
              </a:xfrm>
              <a:prstGeom prst="rect">
                <a:avLst/>
              </a:prstGeom>
              <a:solidFill>
                <a:schemeClr val="bg1"/>
              </a:solidFill>
              <a:ln w="9525">
                <a:noFill/>
                <a:miter lim="800000"/>
                <a:headEnd/>
                <a:tailEnd/>
              </a:ln>
            </p:spPr>
            <p:txBody>
              <a:bodyPr wrap="none" anchor="ctr"/>
              <a:lstStyle/>
              <a:p>
                <a:endParaRPr lang="en-US"/>
              </a:p>
            </p:txBody>
          </p:sp>
          <p:sp>
            <p:nvSpPr>
              <p:cNvPr id="1101" name="Oval 83"/>
              <p:cNvSpPr>
                <a:spLocks noChangeArrowheads="1"/>
              </p:cNvSpPr>
              <p:nvPr/>
            </p:nvSpPr>
            <p:spPr bwMode="auto">
              <a:xfrm>
                <a:off x="3337" y="1723"/>
                <a:ext cx="99" cy="37"/>
              </a:xfrm>
              <a:prstGeom prst="ellipse">
                <a:avLst/>
              </a:prstGeom>
              <a:solidFill>
                <a:schemeClr val="bg1"/>
              </a:solidFill>
              <a:ln w="9525">
                <a:noFill/>
                <a:round/>
                <a:headEnd/>
                <a:tailEnd/>
              </a:ln>
            </p:spPr>
            <p:txBody>
              <a:bodyPr wrap="none" anchor="ctr"/>
              <a:lstStyle/>
              <a:p>
                <a:endParaRPr lang="en-US"/>
              </a:p>
            </p:txBody>
          </p:sp>
          <p:sp>
            <p:nvSpPr>
              <p:cNvPr id="1102" name="Rectangle 84"/>
              <p:cNvSpPr>
                <a:spLocks noChangeArrowheads="1"/>
              </p:cNvSpPr>
              <p:nvPr/>
            </p:nvSpPr>
            <p:spPr bwMode="auto">
              <a:xfrm>
                <a:off x="3419" y="1721"/>
                <a:ext cx="16" cy="22"/>
              </a:xfrm>
              <a:prstGeom prst="rect">
                <a:avLst/>
              </a:prstGeom>
              <a:solidFill>
                <a:schemeClr val="bg1"/>
              </a:solidFill>
              <a:ln w="9525">
                <a:noFill/>
                <a:miter lim="800000"/>
                <a:headEnd/>
                <a:tailEnd/>
              </a:ln>
            </p:spPr>
            <p:txBody>
              <a:bodyPr wrap="none" anchor="ctr"/>
              <a:lstStyle/>
              <a:p>
                <a:endParaRPr lang="en-US"/>
              </a:p>
            </p:txBody>
          </p:sp>
          <p:sp>
            <p:nvSpPr>
              <p:cNvPr id="1103" name="Oval 85"/>
              <p:cNvSpPr>
                <a:spLocks noChangeArrowheads="1"/>
              </p:cNvSpPr>
              <p:nvPr/>
            </p:nvSpPr>
            <p:spPr bwMode="auto">
              <a:xfrm>
                <a:off x="3340" y="1703"/>
                <a:ext cx="91"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04" name="Line 86"/>
              <p:cNvSpPr>
                <a:spLocks noChangeShapeType="1"/>
              </p:cNvSpPr>
              <p:nvPr/>
            </p:nvSpPr>
            <p:spPr bwMode="auto">
              <a:xfrm>
                <a:off x="3435" y="1722"/>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05" name="Arc 87"/>
              <p:cNvSpPr>
                <a:spLocks/>
              </p:cNvSpPr>
              <p:nvPr/>
            </p:nvSpPr>
            <p:spPr bwMode="auto">
              <a:xfrm>
                <a:off x="3340" y="1742"/>
                <a:ext cx="92" cy="14"/>
              </a:xfrm>
              <a:custGeom>
                <a:avLst/>
                <a:gdLst>
                  <a:gd name="T0" fmla="*/ 0 w 42179"/>
                  <a:gd name="T1" fmla="*/ 0 h 21600"/>
                  <a:gd name="T2" fmla="*/ 0 w 42179"/>
                  <a:gd name="T3" fmla="*/ 0 h 21600"/>
                  <a:gd name="T4" fmla="*/ 0 w 42179"/>
                  <a:gd name="T5" fmla="*/ 0 h 21600"/>
                  <a:gd name="T6" fmla="*/ 0 60000 65536"/>
                  <a:gd name="T7" fmla="*/ 0 60000 65536"/>
                  <a:gd name="T8" fmla="*/ 0 60000 65536"/>
                  <a:gd name="T9" fmla="*/ 0 w 42179"/>
                  <a:gd name="T10" fmla="*/ 0 h 21600"/>
                  <a:gd name="T11" fmla="*/ 42179 w 42179"/>
                  <a:gd name="T12" fmla="*/ 21600 h 21600"/>
                </a:gdLst>
                <a:ahLst/>
                <a:cxnLst>
                  <a:cxn ang="T6">
                    <a:pos x="T0" y="T1"/>
                  </a:cxn>
                  <a:cxn ang="T7">
                    <a:pos x="T2" y="T3"/>
                  </a:cxn>
                  <a:cxn ang="T8">
                    <a:pos x="T4" y="T5"/>
                  </a:cxn>
                </a:cxnLst>
                <a:rect l="T9" t="T10" r="T11" b="T12"/>
                <a:pathLst>
                  <a:path w="42179" h="21600" fill="none" extrusionOk="0">
                    <a:moveTo>
                      <a:pt x="42178" y="4717"/>
                    </a:moveTo>
                    <a:cubicBezTo>
                      <a:pt x="39969" y="14585"/>
                      <a:pt x="31211" y="21599"/>
                      <a:pt x="21100" y="21600"/>
                    </a:cubicBezTo>
                    <a:cubicBezTo>
                      <a:pt x="10950" y="21600"/>
                      <a:pt x="2170" y="14534"/>
                      <a:pt x="-1" y="4620"/>
                    </a:cubicBezTo>
                  </a:path>
                  <a:path w="42179" h="21600" stroke="0" extrusionOk="0">
                    <a:moveTo>
                      <a:pt x="42178" y="4717"/>
                    </a:moveTo>
                    <a:cubicBezTo>
                      <a:pt x="39969" y="14585"/>
                      <a:pt x="31211" y="21599"/>
                      <a:pt x="21100" y="21600"/>
                    </a:cubicBezTo>
                    <a:cubicBezTo>
                      <a:pt x="10950" y="21600"/>
                      <a:pt x="2170" y="14534"/>
                      <a:pt x="-1" y="4620"/>
                    </a:cubicBezTo>
                    <a:lnTo>
                      <a:pt x="211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06" name="Line 88"/>
              <p:cNvSpPr>
                <a:spLocks noChangeShapeType="1"/>
              </p:cNvSpPr>
              <p:nvPr/>
            </p:nvSpPr>
            <p:spPr bwMode="auto">
              <a:xfrm>
                <a:off x="3339" y="1723"/>
                <a:ext cx="0" cy="19"/>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07" name="Rectangle 89"/>
              <p:cNvSpPr>
                <a:spLocks noChangeArrowheads="1"/>
              </p:cNvSpPr>
              <p:nvPr/>
            </p:nvSpPr>
            <p:spPr bwMode="auto">
              <a:xfrm>
                <a:off x="3327" y="1901"/>
                <a:ext cx="16" cy="24"/>
              </a:xfrm>
              <a:prstGeom prst="rect">
                <a:avLst/>
              </a:prstGeom>
              <a:solidFill>
                <a:schemeClr val="bg1"/>
              </a:solidFill>
              <a:ln w="9525">
                <a:noFill/>
                <a:miter lim="800000"/>
                <a:headEnd/>
                <a:tailEnd/>
              </a:ln>
            </p:spPr>
            <p:txBody>
              <a:bodyPr wrap="none" anchor="ctr"/>
              <a:lstStyle/>
              <a:p>
                <a:endParaRPr lang="en-US"/>
              </a:p>
            </p:txBody>
          </p:sp>
          <p:sp>
            <p:nvSpPr>
              <p:cNvPr id="1108" name="Oval 90"/>
              <p:cNvSpPr>
                <a:spLocks noChangeArrowheads="1"/>
              </p:cNvSpPr>
              <p:nvPr/>
            </p:nvSpPr>
            <p:spPr bwMode="auto">
              <a:xfrm>
                <a:off x="3327" y="1904"/>
                <a:ext cx="99" cy="37"/>
              </a:xfrm>
              <a:prstGeom prst="ellipse">
                <a:avLst/>
              </a:prstGeom>
              <a:solidFill>
                <a:schemeClr val="bg1"/>
              </a:solidFill>
              <a:ln w="9525">
                <a:noFill/>
                <a:round/>
                <a:headEnd/>
                <a:tailEnd/>
              </a:ln>
            </p:spPr>
            <p:txBody>
              <a:bodyPr wrap="none" anchor="ctr"/>
              <a:lstStyle/>
              <a:p>
                <a:endParaRPr lang="en-US"/>
              </a:p>
            </p:txBody>
          </p:sp>
          <p:sp>
            <p:nvSpPr>
              <p:cNvPr id="1109" name="Rectangle 91"/>
              <p:cNvSpPr>
                <a:spLocks noChangeArrowheads="1"/>
              </p:cNvSpPr>
              <p:nvPr/>
            </p:nvSpPr>
            <p:spPr bwMode="auto">
              <a:xfrm>
                <a:off x="3409" y="1901"/>
                <a:ext cx="16" cy="24"/>
              </a:xfrm>
              <a:prstGeom prst="rect">
                <a:avLst/>
              </a:prstGeom>
              <a:solidFill>
                <a:schemeClr val="bg1"/>
              </a:solidFill>
              <a:ln w="9525">
                <a:noFill/>
                <a:miter lim="800000"/>
                <a:headEnd/>
                <a:tailEnd/>
              </a:ln>
            </p:spPr>
            <p:txBody>
              <a:bodyPr wrap="none" anchor="ctr"/>
              <a:lstStyle/>
              <a:p>
                <a:endParaRPr lang="en-US"/>
              </a:p>
            </p:txBody>
          </p:sp>
          <p:sp>
            <p:nvSpPr>
              <p:cNvPr id="1110" name="Oval 92"/>
              <p:cNvSpPr>
                <a:spLocks noChangeArrowheads="1"/>
              </p:cNvSpPr>
              <p:nvPr/>
            </p:nvSpPr>
            <p:spPr bwMode="auto">
              <a:xfrm>
                <a:off x="3330" y="1884"/>
                <a:ext cx="91" cy="30"/>
              </a:xfrm>
              <a:prstGeom prst="ellipse">
                <a:avLst/>
              </a:prstGeom>
              <a:solidFill>
                <a:schemeClr val="bg1"/>
              </a:solidFill>
              <a:ln w="12700">
                <a:solidFill>
                  <a:schemeClr val="tx1"/>
                </a:solidFill>
                <a:round/>
                <a:headEnd/>
                <a:tailEnd/>
              </a:ln>
            </p:spPr>
            <p:txBody>
              <a:bodyPr wrap="none" anchor="ctr"/>
              <a:lstStyle/>
              <a:p>
                <a:endParaRPr lang="en-US"/>
              </a:p>
            </p:txBody>
          </p:sp>
          <p:sp>
            <p:nvSpPr>
              <p:cNvPr id="1111" name="Line 93"/>
              <p:cNvSpPr>
                <a:spLocks noChangeShapeType="1"/>
              </p:cNvSpPr>
              <p:nvPr/>
            </p:nvSpPr>
            <p:spPr bwMode="auto">
              <a:xfrm>
                <a:off x="3425" y="1904"/>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12" name="Arc 94"/>
              <p:cNvSpPr>
                <a:spLocks/>
              </p:cNvSpPr>
              <p:nvPr/>
            </p:nvSpPr>
            <p:spPr bwMode="auto">
              <a:xfrm>
                <a:off x="3330" y="1923"/>
                <a:ext cx="92" cy="14"/>
              </a:xfrm>
              <a:custGeom>
                <a:avLst/>
                <a:gdLst>
                  <a:gd name="T0" fmla="*/ 0 w 42179"/>
                  <a:gd name="T1" fmla="*/ 0 h 21600"/>
                  <a:gd name="T2" fmla="*/ 0 w 42179"/>
                  <a:gd name="T3" fmla="*/ 0 h 21600"/>
                  <a:gd name="T4" fmla="*/ 0 w 42179"/>
                  <a:gd name="T5" fmla="*/ 0 h 21600"/>
                  <a:gd name="T6" fmla="*/ 0 60000 65536"/>
                  <a:gd name="T7" fmla="*/ 0 60000 65536"/>
                  <a:gd name="T8" fmla="*/ 0 60000 65536"/>
                  <a:gd name="T9" fmla="*/ 0 w 42179"/>
                  <a:gd name="T10" fmla="*/ 0 h 21600"/>
                  <a:gd name="T11" fmla="*/ 42179 w 42179"/>
                  <a:gd name="T12" fmla="*/ 21600 h 21600"/>
                </a:gdLst>
                <a:ahLst/>
                <a:cxnLst>
                  <a:cxn ang="T6">
                    <a:pos x="T0" y="T1"/>
                  </a:cxn>
                  <a:cxn ang="T7">
                    <a:pos x="T2" y="T3"/>
                  </a:cxn>
                  <a:cxn ang="T8">
                    <a:pos x="T4" y="T5"/>
                  </a:cxn>
                </a:cxnLst>
                <a:rect l="T9" t="T10" r="T11" b="T12"/>
                <a:pathLst>
                  <a:path w="42179" h="21600" fill="none" extrusionOk="0">
                    <a:moveTo>
                      <a:pt x="42178" y="4717"/>
                    </a:moveTo>
                    <a:cubicBezTo>
                      <a:pt x="39969" y="14585"/>
                      <a:pt x="31211" y="21599"/>
                      <a:pt x="21100" y="21600"/>
                    </a:cubicBezTo>
                    <a:cubicBezTo>
                      <a:pt x="10950" y="21600"/>
                      <a:pt x="2170" y="14534"/>
                      <a:pt x="-1" y="4620"/>
                    </a:cubicBezTo>
                  </a:path>
                  <a:path w="42179" h="21600" stroke="0" extrusionOk="0">
                    <a:moveTo>
                      <a:pt x="42178" y="4717"/>
                    </a:moveTo>
                    <a:cubicBezTo>
                      <a:pt x="39969" y="14585"/>
                      <a:pt x="31211" y="21599"/>
                      <a:pt x="21100" y="21600"/>
                    </a:cubicBezTo>
                    <a:cubicBezTo>
                      <a:pt x="10950" y="21600"/>
                      <a:pt x="2170" y="14534"/>
                      <a:pt x="-1" y="4620"/>
                    </a:cubicBezTo>
                    <a:lnTo>
                      <a:pt x="211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13" name="Line 95"/>
              <p:cNvSpPr>
                <a:spLocks noChangeShapeType="1"/>
              </p:cNvSpPr>
              <p:nvPr/>
            </p:nvSpPr>
            <p:spPr bwMode="auto">
              <a:xfrm>
                <a:off x="3329" y="1904"/>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14" name="Rectangle 96"/>
              <p:cNvSpPr>
                <a:spLocks noChangeArrowheads="1"/>
              </p:cNvSpPr>
              <p:nvPr/>
            </p:nvSpPr>
            <p:spPr bwMode="auto">
              <a:xfrm>
                <a:off x="2833" y="1604"/>
                <a:ext cx="16" cy="24"/>
              </a:xfrm>
              <a:prstGeom prst="rect">
                <a:avLst/>
              </a:prstGeom>
              <a:solidFill>
                <a:schemeClr val="bg1"/>
              </a:solidFill>
              <a:ln w="9525">
                <a:noFill/>
                <a:miter lim="800000"/>
                <a:headEnd/>
                <a:tailEnd/>
              </a:ln>
            </p:spPr>
            <p:txBody>
              <a:bodyPr wrap="none" anchor="ctr"/>
              <a:lstStyle/>
              <a:p>
                <a:endParaRPr lang="en-US"/>
              </a:p>
            </p:txBody>
          </p:sp>
          <p:sp>
            <p:nvSpPr>
              <p:cNvPr id="1115" name="Oval 97"/>
              <p:cNvSpPr>
                <a:spLocks noChangeArrowheads="1"/>
              </p:cNvSpPr>
              <p:nvPr/>
            </p:nvSpPr>
            <p:spPr bwMode="auto">
              <a:xfrm>
                <a:off x="2833" y="1607"/>
                <a:ext cx="100" cy="37"/>
              </a:xfrm>
              <a:prstGeom prst="ellipse">
                <a:avLst/>
              </a:prstGeom>
              <a:solidFill>
                <a:schemeClr val="bg1"/>
              </a:solidFill>
              <a:ln w="9525">
                <a:noFill/>
                <a:round/>
                <a:headEnd/>
                <a:tailEnd/>
              </a:ln>
            </p:spPr>
            <p:txBody>
              <a:bodyPr wrap="none" anchor="ctr"/>
              <a:lstStyle/>
              <a:p>
                <a:endParaRPr lang="en-US"/>
              </a:p>
            </p:txBody>
          </p:sp>
          <p:sp>
            <p:nvSpPr>
              <p:cNvPr id="1116" name="Rectangle 98"/>
              <p:cNvSpPr>
                <a:spLocks noChangeArrowheads="1"/>
              </p:cNvSpPr>
              <p:nvPr/>
            </p:nvSpPr>
            <p:spPr bwMode="auto">
              <a:xfrm>
                <a:off x="2916" y="1604"/>
                <a:ext cx="16" cy="24"/>
              </a:xfrm>
              <a:prstGeom prst="rect">
                <a:avLst/>
              </a:prstGeom>
              <a:solidFill>
                <a:schemeClr val="bg1"/>
              </a:solidFill>
              <a:ln w="9525">
                <a:noFill/>
                <a:miter lim="800000"/>
                <a:headEnd/>
                <a:tailEnd/>
              </a:ln>
            </p:spPr>
            <p:txBody>
              <a:bodyPr wrap="none" anchor="ctr"/>
              <a:lstStyle/>
              <a:p>
                <a:endParaRPr lang="en-US"/>
              </a:p>
            </p:txBody>
          </p:sp>
          <p:sp>
            <p:nvSpPr>
              <p:cNvPr id="1117" name="Oval 99"/>
              <p:cNvSpPr>
                <a:spLocks noChangeArrowheads="1"/>
              </p:cNvSpPr>
              <p:nvPr/>
            </p:nvSpPr>
            <p:spPr bwMode="auto">
              <a:xfrm>
                <a:off x="2837" y="1587"/>
                <a:ext cx="91"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18" name="Line 100"/>
              <p:cNvSpPr>
                <a:spLocks noChangeShapeType="1"/>
              </p:cNvSpPr>
              <p:nvPr/>
            </p:nvSpPr>
            <p:spPr bwMode="auto">
              <a:xfrm>
                <a:off x="2932" y="1607"/>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19" name="Arc 101"/>
              <p:cNvSpPr>
                <a:spLocks/>
              </p:cNvSpPr>
              <p:nvPr/>
            </p:nvSpPr>
            <p:spPr bwMode="auto">
              <a:xfrm>
                <a:off x="2836" y="1625"/>
                <a:ext cx="94" cy="15"/>
              </a:xfrm>
              <a:custGeom>
                <a:avLst/>
                <a:gdLst>
                  <a:gd name="T0" fmla="*/ 0 w 42307"/>
                  <a:gd name="T1" fmla="*/ 0 h 21600"/>
                  <a:gd name="T2" fmla="*/ 0 w 42307"/>
                  <a:gd name="T3" fmla="*/ 0 h 21600"/>
                  <a:gd name="T4" fmla="*/ 0 w 42307"/>
                  <a:gd name="T5" fmla="*/ 0 h 21600"/>
                  <a:gd name="T6" fmla="*/ 0 60000 65536"/>
                  <a:gd name="T7" fmla="*/ 0 60000 65536"/>
                  <a:gd name="T8" fmla="*/ 0 60000 65536"/>
                  <a:gd name="T9" fmla="*/ 0 w 42307"/>
                  <a:gd name="T10" fmla="*/ 0 h 21600"/>
                  <a:gd name="T11" fmla="*/ 42307 w 42307"/>
                  <a:gd name="T12" fmla="*/ 21600 h 21600"/>
                </a:gdLst>
                <a:ahLst/>
                <a:cxnLst>
                  <a:cxn ang="T6">
                    <a:pos x="T0" y="T1"/>
                  </a:cxn>
                  <a:cxn ang="T7">
                    <a:pos x="T2" y="T3"/>
                  </a:cxn>
                  <a:cxn ang="T8">
                    <a:pos x="T4" y="T5"/>
                  </a:cxn>
                </a:cxnLst>
                <a:rect l="T9" t="T10" r="T11" b="T12"/>
                <a:pathLst>
                  <a:path w="42307" h="21600" fill="none" extrusionOk="0">
                    <a:moveTo>
                      <a:pt x="42307" y="4413"/>
                    </a:moveTo>
                    <a:cubicBezTo>
                      <a:pt x="40217" y="14425"/>
                      <a:pt x="31391" y="21599"/>
                      <a:pt x="21163" y="21600"/>
                    </a:cubicBezTo>
                    <a:cubicBezTo>
                      <a:pt x="10900" y="21600"/>
                      <a:pt x="2054" y="14378"/>
                      <a:pt x="0" y="4322"/>
                    </a:cubicBezTo>
                  </a:path>
                  <a:path w="42307" h="21600" stroke="0" extrusionOk="0">
                    <a:moveTo>
                      <a:pt x="42307" y="4413"/>
                    </a:moveTo>
                    <a:cubicBezTo>
                      <a:pt x="40217" y="14425"/>
                      <a:pt x="31391" y="21599"/>
                      <a:pt x="21163" y="21600"/>
                    </a:cubicBezTo>
                    <a:cubicBezTo>
                      <a:pt x="10900" y="21600"/>
                      <a:pt x="2054" y="14378"/>
                      <a:pt x="0" y="4322"/>
                    </a:cubicBezTo>
                    <a:lnTo>
                      <a:pt x="21163"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20" name="Line 102"/>
              <p:cNvSpPr>
                <a:spLocks noChangeShapeType="1"/>
              </p:cNvSpPr>
              <p:nvPr/>
            </p:nvSpPr>
            <p:spPr bwMode="auto">
              <a:xfrm>
                <a:off x="2836" y="1608"/>
                <a:ext cx="0" cy="17"/>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1121" name="Group 114"/>
              <p:cNvGrpSpPr>
                <a:grpSpLocks/>
              </p:cNvGrpSpPr>
              <p:nvPr/>
            </p:nvGrpSpPr>
            <p:grpSpPr bwMode="auto">
              <a:xfrm>
                <a:off x="2984" y="2987"/>
                <a:ext cx="108" cy="65"/>
                <a:chOff x="2984" y="2987"/>
                <a:chExt cx="108" cy="65"/>
              </a:xfrm>
            </p:grpSpPr>
            <p:sp>
              <p:nvSpPr>
                <p:cNvPr id="1314" name="Oval 103"/>
                <p:cNvSpPr>
                  <a:spLocks noChangeArrowheads="1"/>
                </p:cNvSpPr>
                <p:nvPr/>
              </p:nvSpPr>
              <p:spPr bwMode="auto">
                <a:xfrm>
                  <a:off x="2984" y="3010"/>
                  <a:ext cx="29" cy="2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15" name="Oval 104"/>
                <p:cNvSpPr>
                  <a:spLocks noChangeArrowheads="1"/>
                </p:cNvSpPr>
                <p:nvPr/>
              </p:nvSpPr>
              <p:spPr bwMode="auto">
                <a:xfrm>
                  <a:off x="3012" y="2987"/>
                  <a:ext cx="29" cy="1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16" name="Oval 105"/>
                <p:cNvSpPr>
                  <a:spLocks noChangeArrowheads="1"/>
                </p:cNvSpPr>
                <p:nvPr/>
              </p:nvSpPr>
              <p:spPr bwMode="auto">
                <a:xfrm>
                  <a:off x="2995" y="2998"/>
                  <a:ext cx="28" cy="1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17" name="Oval 106"/>
                <p:cNvSpPr>
                  <a:spLocks noChangeArrowheads="1"/>
                </p:cNvSpPr>
                <p:nvPr/>
              </p:nvSpPr>
              <p:spPr bwMode="auto">
                <a:xfrm>
                  <a:off x="3013" y="3032"/>
                  <a:ext cx="28" cy="2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18" name="Oval 107"/>
                <p:cNvSpPr>
                  <a:spLocks noChangeArrowheads="1"/>
                </p:cNvSpPr>
                <p:nvPr/>
              </p:nvSpPr>
              <p:spPr bwMode="auto">
                <a:xfrm>
                  <a:off x="2995" y="3021"/>
                  <a:ext cx="28" cy="2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19" name="Oval 108"/>
                <p:cNvSpPr>
                  <a:spLocks noChangeArrowheads="1"/>
                </p:cNvSpPr>
                <p:nvPr/>
              </p:nvSpPr>
              <p:spPr bwMode="auto">
                <a:xfrm>
                  <a:off x="3033" y="2988"/>
                  <a:ext cx="30" cy="2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20" name="Oval 109"/>
                <p:cNvSpPr>
                  <a:spLocks noChangeArrowheads="1"/>
                </p:cNvSpPr>
                <p:nvPr/>
              </p:nvSpPr>
              <p:spPr bwMode="auto">
                <a:xfrm>
                  <a:off x="3052" y="2999"/>
                  <a:ext cx="28" cy="1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21" name="Oval 110"/>
                <p:cNvSpPr>
                  <a:spLocks noChangeArrowheads="1"/>
                </p:cNvSpPr>
                <p:nvPr/>
              </p:nvSpPr>
              <p:spPr bwMode="auto">
                <a:xfrm>
                  <a:off x="3033" y="3033"/>
                  <a:ext cx="30" cy="1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22" name="Oval 111"/>
                <p:cNvSpPr>
                  <a:spLocks noChangeArrowheads="1"/>
                </p:cNvSpPr>
                <p:nvPr/>
              </p:nvSpPr>
              <p:spPr bwMode="auto">
                <a:xfrm>
                  <a:off x="3052" y="3022"/>
                  <a:ext cx="28" cy="21"/>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23" name="Oval 112"/>
                <p:cNvSpPr>
                  <a:spLocks noChangeArrowheads="1"/>
                </p:cNvSpPr>
                <p:nvPr/>
              </p:nvSpPr>
              <p:spPr bwMode="auto">
                <a:xfrm>
                  <a:off x="3062" y="3010"/>
                  <a:ext cx="30" cy="21"/>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24" name="Oval 113"/>
                <p:cNvSpPr>
                  <a:spLocks noChangeArrowheads="1"/>
                </p:cNvSpPr>
                <p:nvPr/>
              </p:nvSpPr>
              <p:spPr bwMode="auto">
                <a:xfrm>
                  <a:off x="2995" y="2991"/>
                  <a:ext cx="86" cy="60"/>
                </a:xfrm>
                <a:prstGeom prst="ellipse">
                  <a:avLst/>
                </a:prstGeom>
                <a:solidFill>
                  <a:srgbClr val="CCFFFF"/>
                </a:solidFill>
                <a:ln w="9525">
                  <a:noFill/>
                  <a:round/>
                  <a:headEnd/>
                  <a:tailEnd/>
                </a:ln>
              </p:spPr>
              <p:txBody>
                <a:bodyPr wrap="none" anchor="ctr"/>
                <a:lstStyle/>
                <a:p>
                  <a:endParaRPr lang="en-US"/>
                </a:p>
              </p:txBody>
            </p:sp>
          </p:grpSp>
          <p:grpSp>
            <p:nvGrpSpPr>
              <p:cNvPr id="1122" name="Group 128"/>
              <p:cNvGrpSpPr>
                <a:grpSpLocks/>
              </p:cNvGrpSpPr>
              <p:nvPr/>
            </p:nvGrpSpPr>
            <p:grpSpPr bwMode="auto">
              <a:xfrm>
                <a:off x="1855" y="2789"/>
                <a:ext cx="1050" cy="303"/>
                <a:chOff x="1855" y="2789"/>
                <a:chExt cx="1050" cy="303"/>
              </a:xfrm>
            </p:grpSpPr>
            <p:grpSp>
              <p:nvGrpSpPr>
                <p:cNvPr id="1301" name="Group 126"/>
                <p:cNvGrpSpPr>
                  <a:grpSpLocks/>
                </p:cNvGrpSpPr>
                <p:nvPr/>
              </p:nvGrpSpPr>
              <p:grpSpPr bwMode="auto">
                <a:xfrm>
                  <a:off x="1855" y="2789"/>
                  <a:ext cx="1050" cy="303"/>
                  <a:chOff x="1855" y="2789"/>
                  <a:chExt cx="1050" cy="303"/>
                </a:xfrm>
              </p:grpSpPr>
              <p:sp>
                <p:nvSpPr>
                  <p:cNvPr id="1303" name="Oval 115"/>
                  <p:cNvSpPr>
                    <a:spLocks noChangeArrowheads="1"/>
                  </p:cNvSpPr>
                  <p:nvPr/>
                </p:nvSpPr>
                <p:spPr bwMode="auto">
                  <a:xfrm>
                    <a:off x="1855" y="2891"/>
                    <a:ext cx="332" cy="106"/>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4" name="Oval 116"/>
                  <p:cNvSpPr>
                    <a:spLocks noChangeArrowheads="1"/>
                  </p:cNvSpPr>
                  <p:nvPr/>
                </p:nvSpPr>
                <p:spPr bwMode="auto">
                  <a:xfrm>
                    <a:off x="2114" y="2789"/>
                    <a:ext cx="333" cy="107"/>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5" name="Oval 117"/>
                  <p:cNvSpPr>
                    <a:spLocks noChangeArrowheads="1"/>
                  </p:cNvSpPr>
                  <p:nvPr/>
                </p:nvSpPr>
                <p:spPr bwMode="auto">
                  <a:xfrm>
                    <a:off x="1957" y="2837"/>
                    <a:ext cx="329" cy="107"/>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6" name="Oval 118"/>
                  <p:cNvSpPr>
                    <a:spLocks noChangeArrowheads="1"/>
                  </p:cNvSpPr>
                  <p:nvPr/>
                </p:nvSpPr>
                <p:spPr bwMode="auto">
                  <a:xfrm>
                    <a:off x="2119" y="2984"/>
                    <a:ext cx="329" cy="10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7" name="Oval 119"/>
                  <p:cNvSpPr>
                    <a:spLocks noChangeArrowheads="1"/>
                  </p:cNvSpPr>
                  <p:nvPr/>
                </p:nvSpPr>
                <p:spPr bwMode="auto">
                  <a:xfrm>
                    <a:off x="1962" y="2936"/>
                    <a:ext cx="324" cy="10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8" name="Oval 120"/>
                  <p:cNvSpPr>
                    <a:spLocks noChangeArrowheads="1"/>
                  </p:cNvSpPr>
                  <p:nvPr/>
                </p:nvSpPr>
                <p:spPr bwMode="auto">
                  <a:xfrm>
                    <a:off x="2314" y="2792"/>
                    <a:ext cx="332" cy="10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09" name="Oval 121"/>
                  <p:cNvSpPr>
                    <a:spLocks noChangeArrowheads="1"/>
                  </p:cNvSpPr>
                  <p:nvPr/>
                </p:nvSpPr>
                <p:spPr bwMode="auto">
                  <a:xfrm>
                    <a:off x="2475" y="2840"/>
                    <a:ext cx="329" cy="107"/>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10" name="Oval 122"/>
                  <p:cNvSpPr>
                    <a:spLocks noChangeArrowheads="1"/>
                  </p:cNvSpPr>
                  <p:nvPr/>
                </p:nvSpPr>
                <p:spPr bwMode="auto">
                  <a:xfrm>
                    <a:off x="2313" y="2988"/>
                    <a:ext cx="329" cy="104"/>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11" name="Oval 123"/>
                  <p:cNvSpPr>
                    <a:spLocks noChangeArrowheads="1"/>
                  </p:cNvSpPr>
                  <p:nvPr/>
                </p:nvSpPr>
                <p:spPr bwMode="auto">
                  <a:xfrm>
                    <a:off x="2475" y="2939"/>
                    <a:ext cx="324" cy="109"/>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12" name="Oval 124"/>
                  <p:cNvSpPr>
                    <a:spLocks noChangeArrowheads="1"/>
                  </p:cNvSpPr>
                  <p:nvPr/>
                </p:nvSpPr>
                <p:spPr bwMode="auto">
                  <a:xfrm>
                    <a:off x="2574" y="2891"/>
                    <a:ext cx="331" cy="10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313" name="Oval 125"/>
                  <p:cNvSpPr>
                    <a:spLocks noChangeArrowheads="1"/>
                  </p:cNvSpPr>
                  <p:nvPr/>
                </p:nvSpPr>
                <p:spPr bwMode="auto">
                  <a:xfrm>
                    <a:off x="1990" y="2817"/>
                    <a:ext cx="793" cy="254"/>
                  </a:xfrm>
                  <a:prstGeom prst="ellipse">
                    <a:avLst/>
                  </a:prstGeom>
                  <a:solidFill>
                    <a:srgbClr val="FF99FF"/>
                  </a:solidFill>
                  <a:ln w="9525">
                    <a:noFill/>
                    <a:round/>
                    <a:headEnd/>
                    <a:tailEnd/>
                  </a:ln>
                </p:spPr>
                <p:txBody>
                  <a:bodyPr wrap="none" anchor="ctr"/>
                  <a:lstStyle/>
                  <a:p>
                    <a:endParaRPr lang="en-US"/>
                  </a:p>
                </p:txBody>
              </p:sp>
            </p:grpSp>
            <p:sp>
              <p:nvSpPr>
                <p:cNvPr id="1302" name="Rectangle 127"/>
                <p:cNvSpPr>
                  <a:spLocks noChangeArrowheads="1"/>
                </p:cNvSpPr>
                <p:nvPr/>
              </p:nvSpPr>
              <p:spPr bwMode="auto">
                <a:xfrm>
                  <a:off x="2197" y="2864"/>
                  <a:ext cx="344" cy="128"/>
                </a:xfrm>
                <a:prstGeom prst="rect">
                  <a:avLst/>
                </a:prstGeom>
                <a:solidFill>
                  <a:srgbClr val="FF99FF"/>
                </a:solidFill>
                <a:ln w="9525">
                  <a:noFill/>
                  <a:miter lim="800000"/>
                  <a:headEnd/>
                  <a:tailEnd/>
                </a:ln>
              </p:spPr>
              <p:txBody>
                <a:bodyPr wrap="none" lIns="58738" tIns="28575" rIns="58738" bIns="28575">
                  <a:spAutoFit/>
                </a:bodyPr>
                <a:lstStyle/>
                <a:p>
                  <a:pPr defTabSz="374650"/>
                  <a:r>
                    <a:rPr lang="en-US" sz="1000"/>
                    <a:t>NSP</a:t>
                  </a:r>
                </a:p>
              </p:txBody>
            </p:sp>
          </p:grpSp>
          <p:grpSp>
            <p:nvGrpSpPr>
              <p:cNvPr id="1123" name="Group 140"/>
              <p:cNvGrpSpPr>
                <a:grpSpLocks/>
              </p:cNvGrpSpPr>
              <p:nvPr/>
            </p:nvGrpSpPr>
            <p:grpSpPr bwMode="auto">
              <a:xfrm>
                <a:off x="1426" y="2998"/>
                <a:ext cx="312" cy="145"/>
                <a:chOff x="1426" y="2998"/>
                <a:chExt cx="312" cy="145"/>
              </a:xfrm>
            </p:grpSpPr>
            <p:sp>
              <p:nvSpPr>
                <p:cNvPr id="1290" name="Oval 129"/>
                <p:cNvSpPr>
                  <a:spLocks noChangeArrowheads="1"/>
                </p:cNvSpPr>
                <p:nvPr/>
              </p:nvSpPr>
              <p:spPr bwMode="auto">
                <a:xfrm>
                  <a:off x="1426" y="3048"/>
                  <a:ext cx="95" cy="4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1" name="Oval 130"/>
                <p:cNvSpPr>
                  <a:spLocks noChangeArrowheads="1"/>
                </p:cNvSpPr>
                <p:nvPr/>
              </p:nvSpPr>
              <p:spPr bwMode="auto">
                <a:xfrm>
                  <a:off x="1505" y="2998"/>
                  <a:ext cx="94" cy="4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2" name="Oval 131"/>
                <p:cNvSpPr>
                  <a:spLocks noChangeArrowheads="1"/>
                </p:cNvSpPr>
                <p:nvPr/>
              </p:nvSpPr>
              <p:spPr bwMode="auto">
                <a:xfrm>
                  <a:off x="1457" y="3022"/>
                  <a:ext cx="93" cy="4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3" name="Oval 132"/>
                <p:cNvSpPr>
                  <a:spLocks noChangeArrowheads="1"/>
                </p:cNvSpPr>
                <p:nvPr/>
              </p:nvSpPr>
              <p:spPr bwMode="auto">
                <a:xfrm>
                  <a:off x="1506" y="3093"/>
                  <a:ext cx="93" cy="4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4" name="Oval 133"/>
                <p:cNvSpPr>
                  <a:spLocks noChangeArrowheads="1"/>
                </p:cNvSpPr>
                <p:nvPr/>
              </p:nvSpPr>
              <p:spPr bwMode="auto">
                <a:xfrm>
                  <a:off x="1458" y="3070"/>
                  <a:ext cx="92" cy="5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5" name="Oval 134"/>
                <p:cNvSpPr>
                  <a:spLocks noChangeArrowheads="1"/>
                </p:cNvSpPr>
                <p:nvPr/>
              </p:nvSpPr>
              <p:spPr bwMode="auto">
                <a:xfrm>
                  <a:off x="1565" y="3000"/>
                  <a:ext cx="94" cy="4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6" name="Oval 135"/>
                <p:cNvSpPr>
                  <a:spLocks noChangeArrowheads="1"/>
                </p:cNvSpPr>
                <p:nvPr/>
              </p:nvSpPr>
              <p:spPr bwMode="auto">
                <a:xfrm>
                  <a:off x="1614" y="3023"/>
                  <a:ext cx="93" cy="4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7" name="Oval 136"/>
                <p:cNvSpPr>
                  <a:spLocks noChangeArrowheads="1"/>
                </p:cNvSpPr>
                <p:nvPr/>
              </p:nvSpPr>
              <p:spPr bwMode="auto">
                <a:xfrm>
                  <a:off x="1565" y="3096"/>
                  <a:ext cx="93" cy="47"/>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8" name="Oval 137"/>
                <p:cNvSpPr>
                  <a:spLocks noChangeArrowheads="1"/>
                </p:cNvSpPr>
                <p:nvPr/>
              </p:nvSpPr>
              <p:spPr bwMode="auto">
                <a:xfrm>
                  <a:off x="1614" y="3071"/>
                  <a:ext cx="92" cy="5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99" name="Oval 138"/>
                <p:cNvSpPr>
                  <a:spLocks noChangeArrowheads="1"/>
                </p:cNvSpPr>
                <p:nvPr/>
              </p:nvSpPr>
              <p:spPr bwMode="auto">
                <a:xfrm>
                  <a:off x="1644" y="3048"/>
                  <a:ext cx="94" cy="4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300" name="Oval 139"/>
                <p:cNvSpPr>
                  <a:spLocks noChangeArrowheads="1"/>
                </p:cNvSpPr>
                <p:nvPr/>
              </p:nvSpPr>
              <p:spPr bwMode="auto">
                <a:xfrm>
                  <a:off x="1465" y="3010"/>
                  <a:ext cx="238" cy="126"/>
                </a:xfrm>
                <a:prstGeom prst="ellipse">
                  <a:avLst/>
                </a:prstGeom>
                <a:solidFill>
                  <a:srgbClr val="CCFFFF"/>
                </a:solidFill>
                <a:ln w="9525">
                  <a:noFill/>
                  <a:round/>
                  <a:headEnd/>
                  <a:tailEnd/>
                </a:ln>
              </p:spPr>
              <p:txBody>
                <a:bodyPr wrap="none" anchor="ctr"/>
                <a:lstStyle/>
                <a:p>
                  <a:endParaRPr lang="en-US"/>
                </a:p>
              </p:txBody>
            </p:sp>
          </p:grpSp>
          <p:sp>
            <p:nvSpPr>
              <p:cNvPr id="1124" name="Line 141"/>
              <p:cNvSpPr>
                <a:spLocks noChangeShapeType="1"/>
              </p:cNvSpPr>
              <p:nvPr/>
            </p:nvSpPr>
            <p:spPr bwMode="auto">
              <a:xfrm flipV="1">
                <a:off x="3830" y="2896"/>
                <a:ext cx="128" cy="96"/>
              </a:xfrm>
              <a:prstGeom prst="line">
                <a:avLst/>
              </a:prstGeom>
              <a:noFill/>
              <a:ln w="12700">
                <a:solidFill>
                  <a:schemeClr val="bg2"/>
                </a:solidFill>
                <a:round/>
                <a:headEnd type="none" w="sm" len="sm"/>
                <a:tailEnd type="none" w="sm" len="sm"/>
              </a:ln>
            </p:spPr>
            <p:txBody>
              <a:bodyPr wrap="none" anchor="ctr"/>
              <a:lstStyle/>
              <a:p>
                <a:endParaRPr lang="en-US"/>
              </a:p>
            </p:txBody>
          </p:sp>
          <p:grpSp>
            <p:nvGrpSpPr>
              <p:cNvPr id="1125" name="Group 153"/>
              <p:cNvGrpSpPr>
                <a:grpSpLocks/>
              </p:cNvGrpSpPr>
              <p:nvPr/>
            </p:nvGrpSpPr>
            <p:grpSpPr bwMode="auto">
              <a:xfrm>
                <a:off x="3876" y="2831"/>
                <a:ext cx="237" cy="108"/>
                <a:chOff x="3876" y="2831"/>
                <a:chExt cx="237" cy="108"/>
              </a:xfrm>
            </p:grpSpPr>
            <p:sp>
              <p:nvSpPr>
                <p:cNvPr id="1279" name="Oval 142"/>
                <p:cNvSpPr>
                  <a:spLocks noChangeArrowheads="1"/>
                </p:cNvSpPr>
                <p:nvPr/>
              </p:nvSpPr>
              <p:spPr bwMode="auto">
                <a:xfrm>
                  <a:off x="3876" y="2868"/>
                  <a:ext cx="70" cy="35"/>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0" name="Oval 143"/>
                <p:cNvSpPr>
                  <a:spLocks noChangeArrowheads="1"/>
                </p:cNvSpPr>
                <p:nvPr/>
              </p:nvSpPr>
              <p:spPr bwMode="auto">
                <a:xfrm>
                  <a:off x="3936" y="2831"/>
                  <a:ext cx="70" cy="35"/>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1" name="Oval 144"/>
                <p:cNvSpPr>
                  <a:spLocks noChangeArrowheads="1"/>
                </p:cNvSpPr>
                <p:nvPr/>
              </p:nvSpPr>
              <p:spPr bwMode="auto">
                <a:xfrm>
                  <a:off x="3900" y="2849"/>
                  <a:ext cx="69" cy="35"/>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2" name="Oval 145"/>
                <p:cNvSpPr>
                  <a:spLocks noChangeArrowheads="1"/>
                </p:cNvSpPr>
                <p:nvPr/>
              </p:nvSpPr>
              <p:spPr bwMode="auto">
                <a:xfrm>
                  <a:off x="3937" y="2904"/>
                  <a:ext cx="69" cy="33"/>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3" name="Oval 146"/>
                <p:cNvSpPr>
                  <a:spLocks noChangeArrowheads="1"/>
                </p:cNvSpPr>
                <p:nvPr/>
              </p:nvSpPr>
              <p:spPr bwMode="auto">
                <a:xfrm>
                  <a:off x="3900" y="2885"/>
                  <a:ext cx="69" cy="36"/>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4" name="Oval 147"/>
                <p:cNvSpPr>
                  <a:spLocks noChangeArrowheads="1"/>
                </p:cNvSpPr>
                <p:nvPr/>
              </p:nvSpPr>
              <p:spPr bwMode="auto">
                <a:xfrm>
                  <a:off x="3983" y="2832"/>
                  <a:ext cx="70" cy="36"/>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5" name="Oval 148"/>
                <p:cNvSpPr>
                  <a:spLocks noChangeArrowheads="1"/>
                </p:cNvSpPr>
                <p:nvPr/>
              </p:nvSpPr>
              <p:spPr bwMode="auto">
                <a:xfrm>
                  <a:off x="4020" y="2849"/>
                  <a:ext cx="69" cy="36"/>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6" name="Oval 149"/>
                <p:cNvSpPr>
                  <a:spLocks noChangeArrowheads="1"/>
                </p:cNvSpPr>
                <p:nvPr/>
              </p:nvSpPr>
              <p:spPr bwMode="auto">
                <a:xfrm>
                  <a:off x="3983" y="2904"/>
                  <a:ext cx="69" cy="35"/>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7" name="Oval 150"/>
                <p:cNvSpPr>
                  <a:spLocks noChangeArrowheads="1"/>
                </p:cNvSpPr>
                <p:nvPr/>
              </p:nvSpPr>
              <p:spPr bwMode="auto">
                <a:xfrm>
                  <a:off x="4020" y="2886"/>
                  <a:ext cx="69" cy="36"/>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8" name="Oval 151"/>
                <p:cNvSpPr>
                  <a:spLocks noChangeArrowheads="1"/>
                </p:cNvSpPr>
                <p:nvPr/>
              </p:nvSpPr>
              <p:spPr bwMode="auto">
                <a:xfrm>
                  <a:off x="4042" y="2868"/>
                  <a:ext cx="71" cy="36"/>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89" name="Oval 152"/>
                <p:cNvSpPr>
                  <a:spLocks noChangeArrowheads="1"/>
                </p:cNvSpPr>
                <p:nvPr/>
              </p:nvSpPr>
              <p:spPr bwMode="auto">
                <a:xfrm>
                  <a:off x="3905" y="2839"/>
                  <a:ext cx="182" cy="95"/>
                </a:xfrm>
                <a:prstGeom prst="ellipse">
                  <a:avLst/>
                </a:prstGeom>
                <a:solidFill>
                  <a:srgbClr val="CCFFFF"/>
                </a:solidFill>
                <a:ln w="9525">
                  <a:noFill/>
                  <a:round/>
                  <a:headEnd/>
                  <a:tailEnd/>
                </a:ln>
              </p:spPr>
              <p:txBody>
                <a:bodyPr wrap="none" anchor="ctr"/>
                <a:lstStyle/>
                <a:p>
                  <a:endParaRPr lang="en-US"/>
                </a:p>
              </p:txBody>
            </p:sp>
          </p:grpSp>
          <p:grpSp>
            <p:nvGrpSpPr>
              <p:cNvPr id="1126" name="Group 165"/>
              <p:cNvGrpSpPr>
                <a:grpSpLocks/>
              </p:cNvGrpSpPr>
              <p:nvPr/>
            </p:nvGrpSpPr>
            <p:grpSpPr bwMode="auto">
              <a:xfrm>
                <a:off x="3791" y="2961"/>
                <a:ext cx="72" cy="34"/>
                <a:chOff x="3791" y="2961"/>
                <a:chExt cx="72" cy="34"/>
              </a:xfrm>
            </p:grpSpPr>
            <p:sp>
              <p:nvSpPr>
                <p:cNvPr id="1268" name="Oval 154"/>
                <p:cNvSpPr>
                  <a:spLocks noChangeArrowheads="1"/>
                </p:cNvSpPr>
                <p:nvPr/>
              </p:nvSpPr>
              <p:spPr bwMode="auto">
                <a:xfrm>
                  <a:off x="3791" y="2974"/>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9" name="Oval 155"/>
                <p:cNvSpPr>
                  <a:spLocks noChangeArrowheads="1"/>
                </p:cNvSpPr>
                <p:nvPr/>
              </p:nvSpPr>
              <p:spPr bwMode="auto">
                <a:xfrm>
                  <a:off x="3810" y="2961"/>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0" name="Oval 156"/>
                <p:cNvSpPr>
                  <a:spLocks noChangeArrowheads="1"/>
                </p:cNvSpPr>
                <p:nvPr/>
              </p:nvSpPr>
              <p:spPr bwMode="auto">
                <a:xfrm>
                  <a:off x="3798" y="2967"/>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1" name="Oval 157"/>
                <p:cNvSpPr>
                  <a:spLocks noChangeArrowheads="1"/>
                </p:cNvSpPr>
                <p:nvPr/>
              </p:nvSpPr>
              <p:spPr bwMode="auto">
                <a:xfrm>
                  <a:off x="3810" y="2987"/>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2" name="Oval 158"/>
                <p:cNvSpPr>
                  <a:spLocks noChangeArrowheads="1"/>
                </p:cNvSpPr>
                <p:nvPr/>
              </p:nvSpPr>
              <p:spPr bwMode="auto">
                <a:xfrm>
                  <a:off x="3799" y="2980"/>
                  <a:ext cx="17"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3" name="Oval 159"/>
                <p:cNvSpPr>
                  <a:spLocks noChangeArrowheads="1"/>
                </p:cNvSpPr>
                <p:nvPr/>
              </p:nvSpPr>
              <p:spPr bwMode="auto">
                <a:xfrm>
                  <a:off x="3826" y="2961"/>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4" name="Oval 160"/>
                <p:cNvSpPr>
                  <a:spLocks noChangeArrowheads="1"/>
                </p:cNvSpPr>
                <p:nvPr/>
              </p:nvSpPr>
              <p:spPr bwMode="auto">
                <a:xfrm>
                  <a:off x="3838" y="2967"/>
                  <a:ext cx="18" cy="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5" name="Oval 161"/>
                <p:cNvSpPr>
                  <a:spLocks noChangeArrowheads="1"/>
                </p:cNvSpPr>
                <p:nvPr/>
              </p:nvSpPr>
              <p:spPr bwMode="auto">
                <a:xfrm>
                  <a:off x="3826" y="2987"/>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6" name="Oval 162"/>
                <p:cNvSpPr>
                  <a:spLocks noChangeArrowheads="1"/>
                </p:cNvSpPr>
                <p:nvPr/>
              </p:nvSpPr>
              <p:spPr bwMode="auto">
                <a:xfrm>
                  <a:off x="3838" y="2980"/>
                  <a:ext cx="17"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7" name="Oval 163"/>
                <p:cNvSpPr>
                  <a:spLocks noChangeArrowheads="1"/>
                </p:cNvSpPr>
                <p:nvPr/>
              </p:nvSpPr>
              <p:spPr bwMode="auto">
                <a:xfrm>
                  <a:off x="3845" y="2974"/>
                  <a:ext cx="18" cy="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78" name="Oval 164"/>
                <p:cNvSpPr>
                  <a:spLocks noChangeArrowheads="1"/>
                </p:cNvSpPr>
                <p:nvPr/>
              </p:nvSpPr>
              <p:spPr bwMode="auto">
                <a:xfrm>
                  <a:off x="3797" y="2961"/>
                  <a:ext cx="60" cy="34"/>
                </a:xfrm>
                <a:prstGeom prst="ellipse">
                  <a:avLst/>
                </a:prstGeom>
                <a:solidFill>
                  <a:srgbClr val="CCFFFF"/>
                </a:solidFill>
                <a:ln w="9525">
                  <a:noFill/>
                  <a:round/>
                  <a:headEnd/>
                  <a:tailEnd/>
                </a:ln>
              </p:spPr>
              <p:txBody>
                <a:bodyPr wrap="none" anchor="ctr"/>
                <a:lstStyle/>
                <a:p>
                  <a:endParaRPr lang="en-US"/>
                </a:p>
              </p:txBody>
            </p:sp>
          </p:grpSp>
          <p:sp>
            <p:nvSpPr>
              <p:cNvPr id="1127" name="Rectangle 166"/>
              <p:cNvSpPr>
                <a:spLocks noChangeArrowheads="1"/>
              </p:cNvSpPr>
              <p:nvPr/>
            </p:nvSpPr>
            <p:spPr bwMode="auto">
              <a:xfrm>
                <a:off x="1489" y="3024"/>
                <a:ext cx="291" cy="128"/>
              </a:xfrm>
              <a:prstGeom prst="rect">
                <a:avLst/>
              </a:prstGeom>
              <a:noFill/>
              <a:ln w="9525">
                <a:noFill/>
                <a:miter lim="800000"/>
                <a:headEnd/>
                <a:tailEnd/>
              </a:ln>
            </p:spPr>
            <p:txBody>
              <a:bodyPr wrap="none" lIns="58738" tIns="28575" rIns="58738" bIns="28575">
                <a:spAutoFit/>
              </a:bodyPr>
              <a:lstStyle/>
              <a:p>
                <a:pPr algn="l" defTabSz="374650"/>
                <a:r>
                  <a:rPr lang="en-US" sz="1000"/>
                  <a:t>ISP</a:t>
                </a:r>
              </a:p>
            </p:txBody>
          </p:sp>
          <p:grpSp>
            <p:nvGrpSpPr>
              <p:cNvPr id="1128" name="Group 178"/>
              <p:cNvGrpSpPr>
                <a:grpSpLocks/>
              </p:cNvGrpSpPr>
              <p:nvPr/>
            </p:nvGrpSpPr>
            <p:grpSpPr bwMode="auto">
              <a:xfrm>
                <a:off x="1741" y="1377"/>
                <a:ext cx="257" cy="122"/>
                <a:chOff x="1741" y="1377"/>
                <a:chExt cx="257" cy="122"/>
              </a:xfrm>
            </p:grpSpPr>
            <p:sp>
              <p:nvSpPr>
                <p:cNvPr id="1257" name="Oval 167"/>
                <p:cNvSpPr>
                  <a:spLocks noChangeArrowheads="1"/>
                </p:cNvSpPr>
                <p:nvPr/>
              </p:nvSpPr>
              <p:spPr bwMode="auto">
                <a:xfrm>
                  <a:off x="1741" y="1419"/>
                  <a:ext cx="77" cy="4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8" name="Oval 168"/>
                <p:cNvSpPr>
                  <a:spLocks noChangeArrowheads="1"/>
                </p:cNvSpPr>
                <p:nvPr/>
              </p:nvSpPr>
              <p:spPr bwMode="auto">
                <a:xfrm>
                  <a:off x="1805" y="1377"/>
                  <a:ext cx="77" cy="3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9" name="Oval 169"/>
                <p:cNvSpPr>
                  <a:spLocks noChangeArrowheads="1"/>
                </p:cNvSpPr>
                <p:nvPr/>
              </p:nvSpPr>
              <p:spPr bwMode="auto">
                <a:xfrm>
                  <a:off x="1766" y="1398"/>
                  <a:ext cx="76" cy="4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0" name="Oval 170"/>
                <p:cNvSpPr>
                  <a:spLocks noChangeArrowheads="1"/>
                </p:cNvSpPr>
                <p:nvPr/>
              </p:nvSpPr>
              <p:spPr bwMode="auto">
                <a:xfrm>
                  <a:off x="1806" y="1458"/>
                  <a:ext cx="76" cy="4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1" name="Oval 171"/>
                <p:cNvSpPr>
                  <a:spLocks noChangeArrowheads="1"/>
                </p:cNvSpPr>
                <p:nvPr/>
              </p:nvSpPr>
              <p:spPr bwMode="auto">
                <a:xfrm>
                  <a:off x="1766" y="1438"/>
                  <a:ext cx="76" cy="41"/>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2" name="Oval 172"/>
                <p:cNvSpPr>
                  <a:spLocks noChangeArrowheads="1"/>
                </p:cNvSpPr>
                <p:nvPr/>
              </p:nvSpPr>
              <p:spPr bwMode="auto">
                <a:xfrm>
                  <a:off x="1856" y="1379"/>
                  <a:ext cx="77" cy="4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3" name="Oval 173"/>
                <p:cNvSpPr>
                  <a:spLocks noChangeArrowheads="1"/>
                </p:cNvSpPr>
                <p:nvPr/>
              </p:nvSpPr>
              <p:spPr bwMode="auto">
                <a:xfrm>
                  <a:off x="1896" y="1398"/>
                  <a:ext cx="76" cy="4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4" name="Oval 174"/>
                <p:cNvSpPr>
                  <a:spLocks noChangeArrowheads="1"/>
                </p:cNvSpPr>
                <p:nvPr/>
              </p:nvSpPr>
              <p:spPr bwMode="auto">
                <a:xfrm>
                  <a:off x="1856" y="1460"/>
                  <a:ext cx="75" cy="3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5" name="Oval 175"/>
                <p:cNvSpPr>
                  <a:spLocks noChangeArrowheads="1"/>
                </p:cNvSpPr>
                <p:nvPr/>
              </p:nvSpPr>
              <p:spPr bwMode="auto">
                <a:xfrm>
                  <a:off x="1896" y="1439"/>
                  <a:ext cx="75" cy="42"/>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6" name="Oval 176"/>
                <p:cNvSpPr>
                  <a:spLocks noChangeArrowheads="1"/>
                </p:cNvSpPr>
                <p:nvPr/>
              </p:nvSpPr>
              <p:spPr bwMode="auto">
                <a:xfrm>
                  <a:off x="1920" y="1419"/>
                  <a:ext cx="78" cy="42"/>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67" name="Oval 177"/>
                <p:cNvSpPr>
                  <a:spLocks noChangeArrowheads="1"/>
                </p:cNvSpPr>
                <p:nvPr/>
              </p:nvSpPr>
              <p:spPr bwMode="auto">
                <a:xfrm>
                  <a:off x="1772" y="1386"/>
                  <a:ext cx="198" cy="108"/>
                </a:xfrm>
                <a:prstGeom prst="ellipse">
                  <a:avLst/>
                </a:prstGeom>
                <a:solidFill>
                  <a:srgbClr val="CCFFFF"/>
                </a:solidFill>
                <a:ln w="9525">
                  <a:noFill/>
                  <a:round/>
                  <a:headEnd/>
                  <a:tailEnd/>
                </a:ln>
              </p:spPr>
              <p:txBody>
                <a:bodyPr wrap="none" anchor="ctr"/>
                <a:lstStyle/>
                <a:p>
                  <a:endParaRPr lang="en-US"/>
                </a:p>
              </p:txBody>
            </p:sp>
          </p:grpSp>
          <p:sp>
            <p:nvSpPr>
              <p:cNvPr id="1129" name="Rectangle 179"/>
              <p:cNvSpPr>
                <a:spLocks noChangeArrowheads="1"/>
              </p:cNvSpPr>
              <p:nvPr/>
            </p:nvSpPr>
            <p:spPr bwMode="auto">
              <a:xfrm>
                <a:off x="1727" y="1364"/>
                <a:ext cx="274" cy="118"/>
              </a:xfrm>
              <a:prstGeom prst="rect">
                <a:avLst/>
              </a:prstGeom>
              <a:noFill/>
              <a:ln w="9525">
                <a:noFill/>
                <a:miter lim="800000"/>
                <a:headEnd/>
                <a:tailEnd/>
              </a:ln>
            </p:spPr>
            <p:txBody>
              <a:bodyPr wrap="none" lIns="58738" tIns="28575" rIns="58738" bIns="28575">
                <a:spAutoFit/>
              </a:bodyPr>
              <a:lstStyle/>
              <a:p>
                <a:pPr defTabSz="374650"/>
                <a:r>
                  <a:rPr lang="en-US" sz="900"/>
                  <a:t>ISP</a:t>
                </a:r>
              </a:p>
            </p:txBody>
          </p:sp>
          <p:grpSp>
            <p:nvGrpSpPr>
              <p:cNvPr id="1130" name="Group 191"/>
              <p:cNvGrpSpPr>
                <a:grpSpLocks/>
              </p:cNvGrpSpPr>
              <p:nvPr/>
            </p:nvGrpSpPr>
            <p:grpSpPr bwMode="auto">
              <a:xfrm>
                <a:off x="1586" y="2050"/>
                <a:ext cx="167" cy="90"/>
                <a:chOff x="1586" y="2050"/>
                <a:chExt cx="167" cy="90"/>
              </a:xfrm>
            </p:grpSpPr>
            <p:sp>
              <p:nvSpPr>
                <p:cNvPr id="1246" name="Oval 180"/>
                <p:cNvSpPr>
                  <a:spLocks noChangeArrowheads="1"/>
                </p:cNvSpPr>
                <p:nvPr/>
              </p:nvSpPr>
              <p:spPr bwMode="auto">
                <a:xfrm>
                  <a:off x="1586" y="2081"/>
                  <a:ext cx="48"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7" name="Oval 181"/>
                <p:cNvSpPr>
                  <a:spLocks noChangeArrowheads="1"/>
                </p:cNvSpPr>
                <p:nvPr/>
              </p:nvSpPr>
              <p:spPr bwMode="auto">
                <a:xfrm>
                  <a:off x="1629" y="2050"/>
                  <a:ext cx="48"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8" name="Oval 182"/>
                <p:cNvSpPr>
                  <a:spLocks noChangeArrowheads="1"/>
                </p:cNvSpPr>
                <p:nvPr/>
              </p:nvSpPr>
              <p:spPr bwMode="auto">
                <a:xfrm>
                  <a:off x="1602" y="2065"/>
                  <a:ext cx="48"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9" name="Oval 183"/>
                <p:cNvSpPr>
                  <a:spLocks noChangeArrowheads="1"/>
                </p:cNvSpPr>
                <p:nvPr/>
              </p:nvSpPr>
              <p:spPr bwMode="auto">
                <a:xfrm>
                  <a:off x="1629" y="2112"/>
                  <a:ext cx="48" cy="27"/>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0" name="Oval 184"/>
                <p:cNvSpPr>
                  <a:spLocks noChangeArrowheads="1"/>
                </p:cNvSpPr>
                <p:nvPr/>
              </p:nvSpPr>
              <p:spPr bwMode="auto">
                <a:xfrm>
                  <a:off x="1603" y="2097"/>
                  <a:ext cx="47"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1" name="Oval 185"/>
                <p:cNvSpPr>
                  <a:spLocks noChangeArrowheads="1"/>
                </p:cNvSpPr>
                <p:nvPr/>
              </p:nvSpPr>
              <p:spPr bwMode="auto">
                <a:xfrm>
                  <a:off x="1662" y="2052"/>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2" name="Oval 186"/>
                <p:cNvSpPr>
                  <a:spLocks noChangeArrowheads="1"/>
                </p:cNvSpPr>
                <p:nvPr/>
              </p:nvSpPr>
              <p:spPr bwMode="auto">
                <a:xfrm>
                  <a:off x="1689" y="2066"/>
                  <a:ext cx="47"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3" name="Oval 187"/>
                <p:cNvSpPr>
                  <a:spLocks noChangeArrowheads="1"/>
                </p:cNvSpPr>
                <p:nvPr/>
              </p:nvSpPr>
              <p:spPr bwMode="auto">
                <a:xfrm>
                  <a:off x="1662" y="2113"/>
                  <a:ext cx="48" cy="27"/>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4" name="Oval 188"/>
                <p:cNvSpPr>
                  <a:spLocks noChangeArrowheads="1"/>
                </p:cNvSpPr>
                <p:nvPr/>
              </p:nvSpPr>
              <p:spPr bwMode="auto">
                <a:xfrm>
                  <a:off x="1689" y="2097"/>
                  <a:ext cx="47" cy="3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5" name="Oval 189"/>
                <p:cNvSpPr>
                  <a:spLocks noChangeArrowheads="1"/>
                </p:cNvSpPr>
                <p:nvPr/>
              </p:nvSpPr>
              <p:spPr bwMode="auto">
                <a:xfrm>
                  <a:off x="1705" y="2081"/>
                  <a:ext cx="48" cy="3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56" name="Oval 190"/>
                <p:cNvSpPr>
                  <a:spLocks noChangeArrowheads="1"/>
                </p:cNvSpPr>
                <p:nvPr/>
              </p:nvSpPr>
              <p:spPr bwMode="auto">
                <a:xfrm>
                  <a:off x="1605" y="2057"/>
                  <a:ext cx="131" cy="79"/>
                </a:xfrm>
                <a:prstGeom prst="ellipse">
                  <a:avLst/>
                </a:prstGeom>
                <a:solidFill>
                  <a:srgbClr val="CCFFFF"/>
                </a:solidFill>
                <a:ln w="9525">
                  <a:noFill/>
                  <a:round/>
                  <a:headEnd/>
                  <a:tailEnd/>
                </a:ln>
              </p:spPr>
              <p:txBody>
                <a:bodyPr wrap="none" anchor="ctr"/>
                <a:lstStyle/>
                <a:p>
                  <a:endParaRPr lang="en-US"/>
                </a:p>
              </p:txBody>
            </p:sp>
          </p:grpSp>
          <p:grpSp>
            <p:nvGrpSpPr>
              <p:cNvPr id="1131" name="Group 203"/>
              <p:cNvGrpSpPr>
                <a:grpSpLocks/>
              </p:cNvGrpSpPr>
              <p:nvPr/>
            </p:nvGrpSpPr>
            <p:grpSpPr bwMode="auto">
              <a:xfrm>
                <a:off x="4021" y="2449"/>
                <a:ext cx="167" cy="91"/>
                <a:chOff x="4021" y="2449"/>
                <a:chExt cx="167" cy="91"/>
              </a:xfrm>
            </p:grpSpPr>
            <p:sp>
              <p:nvSpPr>
                <p:cNvPr id="1235" name="Oval 192"/>
                <p:cNvSpPr>
                  <a:spLocks noChangeArrowheads="1"/>
                </p:cNvSpPr>
                <p:nvPr/>
              </p:nvSpPr>
              <p:spPr bwMode="auto">
                <a:xfrm>
                  <a:off x="4021" y="2481"/>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36" name="Oval 193"/>
                <p:cNvSpPr>
                  <a:spLocks noChangeArrowheads="1"/>
                </p:cNvSpPr>
                <p:nvPr/>
              </p:nvSpPr>
              <p:spPr bwMode="auto">
                <a:xfrm>
                  <a:off x="4063" y="2449"/>
                  <a:ext cx="49"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37" name="Oval 194"/>
                <p:cNvSpPr>
                  <a:spLocks noChangeArrowheads="1"/>
                </p:cNvSpPr>
                <p:nvPr/>
              </p:nvSpPr>
              <p:spPr bwMode="auto">
                <a:xfrm>
                  <a:off x="4037" y="2465"/>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38" name="Oval 195"/>
                <p:cNvSpPr>
                  <a:spLocks noChangeArrowheads="1"/>
                </p:cNvSpPr>
                <p:nvPr/>
              </p:nvSpPr>
              <p:spPr bwMode="auto">
                <a:xfrm>
                  <a:off x="4064" y="2511"/>
                  <a:ext cx="48" cy="27"/>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39" name="Oval 196"/>
                <p:cNvSpPr>
                  <a:spLocks noChangeArrowheads="1"/>
                </p:cNvSpPr>
                <p:nvPr/>
              </p:nvSpPr>
              <p:spPr bwMode="auto">
                <a:xfrm>
                  <a:off x="4037" y="2496"/>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0" name="Oval 197"/>
                <p:cNvSpPr>
                  <a:spLocks noChangeArrowheads="1"/>
                </p:cNvSpPr>
                <p:nvPr/>
              </p:nvSpPr>
              <p:spPr bwMode="auto">
                <a:xfrm>
                  <a:off x="4097" y="2451"/>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1" name="Oval 198"/>
                <p:cNvSpPr>
                  <a:spLocks noChangeArrowheads="1"/>
                </p:cNvSpPr>
                <p:nvPr/>
              </p:nvSpPr>
              <p:spPr bwMode="auto">
                <a:xfrm>
                  <a:off x="4124" y="2465"/>
                  <a:ext cx="47"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2" name="Oval 199"/>
                <p:cNvSpPr>
                  <a:spLocks noChangeArrowheads="1"/>
                </p:cNvSpPr>
                <p:nvPr/>
              </p:nvSpPr>
              <p:spPr bwMode="auto">
                <a:xfrm>
                  <a:off x="4097" y="2512"/>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3" name="Oval 200"/>
                <p:cNvSpPr>
                  <a:spLocks noChangeArrowheads="1"/>
                </p:cNvSpPr>
                <p:nvPr/>
              </p:nvSpPr>
              <p:spPr bwMode="auto">
                <a:xfrm>
                  <a:off x="4124" y="2497"/>
                  <a:ext cx="46"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4" name="Oval 201"/>
                <p:cNvSpPr>
                  <a:spLocks noChangeArrowheads="1"/>
                </p:cNvSpPr>
                <p:nvPr/>
              </p:nvSpPr>
              <p:spPr bwMode="auto">
                <a:xfrm>
                  <a:off x="4140" y="2481"/>
                  <a:ext cx="48" cy="3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45" name="Oval 202"/>
                <p:cNvSpPr>
                  <a:spLocks noChangeArrowheads="1"/>
                </p:cNvSpPr>
                <p:nvPr/>
              </p:nvSpPr>
              <p:spPr bwMode="auto">
                <a:xfrm>
                  <a:off x="4040" y="2456"/>
                  <a:ext cx="131" cy="79"/>
                </a:xfrm>
                <a:prstGeom prst="ellipse">
                  <a:avLst/>
                </a:prstGeom>
                <a:solidFill>
                  <a:srgbClr val="CCFFFF"/>
                </a:solidFill>
                <a:ln w="9525">
                  <a:noFill/>
                  <a:round/>
                  <a:headEnd/>
                  <a:tailEnd/>
                </a:ln>
              </p:spPr>
              <p:txBody>
                <a:bodyPr wrap="none" anchor="ctr"/>
                <a:lstStyle/>
                <a:p>
                  <a:endParaRPr lang="en-US"/>
                </a:p>
              </p:txBody>
            </p:sp>
          </p:grpSp>
          <p:grpSp>
            <p:nvGrpSpPr>
              <p:cNvPr id="1132" name="Group 215"/>
              <p:cNvGrpSpPr>
                <a:grpSpLocks/>
              </p:cNvGrpSpPr>
              <p:nvPr/>
            </p:nvGrpSpPr>
            <p:grpSpPr bwMode="auto">
              <a:xfrm>
                <a:off x="3681" y="1442"/>
                <a:ext cx="345" cy="189"/>
                <a:chOff x="3681" y="1442"/>
                <a:chExt cx="345" cy="189"/>
              </a:xfrm>
            </p:grpSpPr>
            <p:sp>
              <p:nvSpPr>
                <p:cNvPr id="1224" name="Oval 204"/>
                <p:cNvSpPr>
                  <a:spLocks noChangeArrowheads="1"/>
                </p:cNvSpPr>
                <p:nvPr/>
              </p:nvSpPr>
              <p:spPr bwMode="auto">
                <a:xfrm>
                  <a:off x="3681" y="1506"/>
                  <a:ext cx="105" cy="64"/>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25" name="Oval 205"/>
                <p:cNvSpPr>
                  <a:spLocks noChangeArrowheads="1"/>
                </p:cNvSpPr>
                <p:nvPr/>
              </p:nvSpPr>
              <p:spPr bwMode="auto">
                <a:xfrm>
                  <a:off x="3769" y="1442"/>
                  <a:ext cx="104" cy="65"/>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26" name="Oval 206"/>
                <p:cNvSpPr>
                  <a:spLocks noChangeArrowheads="1"/>
                </p:cNvSpPr>
                <p:nvPr/>
              </p:nvSpPr>
              <p:spPr bwMode="auto">
                <a:xfrm>
                  <a:off x="3716" y="1472"/>
                  <a:ext cx="103" cy="66"/>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27" name="Oval 207"/>
                <p:cNvSpPr>
                  <a:spLocks noChangeArrowheads="1"/>
                </p:cNvSpPr>
                <p:nvPr/>
              </p:nvSpPr>
              <p:spPr bwMode="auto">
                <a:xfrm>
                  <a:off x="3769" y="1566"/>
                  <a:ext cx="104" cy="64"/>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28" name="Oval 208"/>
                <p:cNvSpPr>
                  <a:spLocks noChangeArrowheads="1"/>
                </p:cNvSpPr>
                <p:nvPr/>
              </p:nvSpPr>
              <p:spPr bwMode="auto">
                <a:xfrm>
                  <a:off x="3717" y="1535"/>
                  <a:ext cx="102" cy="65"/>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29" name="Oval 209"/>
                <p:cNvSpPr>
                  <a:spLocks noChangeArrowheads="1"/>
                </p:cNvSpPr>
                <p:nvPr/>
              </p:nvSpPr>
              <p:spPr bwMode="auto">
                <a:xfrm>
                  <a:off x="3834" y="1445"/>
                  <a:ext cx="106" cy="65"/>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30" name="Oval 210"/>
                <p:cNvSpPr>
                  <a:spLocks noChangeArrowheads="1"/>
                </p:cNvSpPr>
                <p:nvPr/>
              </p:nvSpPr>
              <p:spPr bwMode="auto">
                <a:xfrm>
                  <a:off x="3889" y="1474"/>
                  <a:ext cx="103" cy="66"/>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31" name="Oval 211"/>
                <p:cNvSpPr>
                  <a:spLocks noChangeArrowheads="1"/>
                </p:cNvSpPr>
                <p:nvPr/>
              </p:nvSpPr>
              <p:spPr bwMode="auto">
                <a:xfrm>
                  <a:off x="3834" y="1568"/>
                  <a:ext cx="104" cy="63"/>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32" name="Oval 212"/>
                <p:cNvSpPr>
                  <a:spLocks noChangeArrowheads="1"/>
                </p:cNvSpPr>
                <p:nvPr/>
              </p:nvSpPr>
              <p:spPr bwMode="auto">
                <a:xfrm>
                  <a:off x="3889" y="1536"/>
                  <a:ext cx="102" cy="67"/>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33" name="Oval 213"/>
                <p:cNvSpPr>
                  <a:spLocks noChangeArrowheads="1"/>
                </p:cNvSpPr>
                <p:nvPr/>
              </p:nvSpPr>
              <p:spPr bwMode="auto">
                <a:xfrm>
                  <a:off x="3921" y="1506"/>
                  <a:ext cx="105" cy="67"/>
                </a:xfrm>
                <a:prstGeom prst="ellipse">
                  <a:avLst/>
                </a:prstGeom>
                <a:solidFill>
                  <a:srgbClr val="99FFCC"/>
                </a:solidFill>
                <a:ln w="12700">
                  <a:solidFill>
                    <a:schemeClr val="tx1"/>
                  </a:solidFill>
                  <a:round/>
                  <a:headEnd/>
                  <a:tailEnd/>
                </a:ln>
              </p:spPr>
              <p:txBody>
                <a:bodyPr wrap="none" anchor="ctr"/>
                <a:lstStyle/>
                <a:p>
                  <a:endParaRPr lang="en-US"/>
                </a:p>
              </p:txBody>
            </p:sp>
            <p:sp>
              <p:nvSpPr>
                <p:cNvPr id="1234" name="Oval 214"/>
                <p:cNvSpPr>
                  <a:spLocks noChangeArrowheads="1"/>
                </p:cNvSpPr>
                <p:nvPr/>
              </p:nvSpPr>
              <p:spPr bwMode="auto">
                <a:xfrm>
                  <a:off x="3724" y="1458"/>
                  <a:ext cx="264" cy="161"/>
                </a:xfrm>
                <a:prstGeom prst="ellipse">
                  <a:avLst/>
                </a:prstGeom>
                <a:solidFill>
                  <a:srgbClr val="99FFCC"/>
                </a:solidFill>
                <a:ln w="9525">
                  <a:noFill/>
                  <a:round/>
                  <a:headEnd/>
                  <a:tailEnd/>
                </a:ln>
              </p:spPr>
              <p:txBody>
                <a:bodyPr wrap="none" anchor="ctr"/>
                <a:lstStyle/>
                <a:p>
                  <a:endParaRPr lang="en-US"/>
                </a:p>
              </p:txBody>
            </p:sp>
          </p:grpSp>
          <p:sp>
            <p:nvSpPr>
              <p:cNvPr id="1133" name="Rectangle 216"/>
              <p:cNvSpPr>
                <a:spLocks noChangeArrowheads="1"/>
              </p:cNvSpPr>
              <p:nvPr/>
            </p:nvSpPr>
            <p:spPr bwMode="auto">
              <a:xfrm>
                <a:off x="3620" y="1475"/>
                <a:ext cx="498" cy="184"/>
              </a:xfrm>
              <a:prstGeom prst="rect">
                <a:avLst/>
              </a:prstGeom>
              <a:noFill/>
              <a:ln w="9525">
                <a:noFill/>
                <a:miter lim="800000"/>
                <a:headEnd/>
                <a:tailEnd/>
              </a:ln>
            </p:spPr>
            <p:txBody>
              <a:bodyPr wrap="none" lIns="58738" tIns="28575" rIns="58738" bIns="28575">
                <a:spAutoFit/>
              </a:bodyPr>
              <a:lstStyle/>
              <a:p>
                <a:pPr defTabSz="374650"/>
                <a:r>
                  <a:rPr lang="en-US" sz="800"/>
                  <a:t>Regional</a:t>
                </a:r>
              </a:p>
              <a:p>
                <a:pPr defTabSz="374650"/>
                <a:r>
                  <a:rPr lang="en-US" sz="800"/>
                  <a:t>ISP</a:t>
                </a:r>
              </a:p>
            </p:txBody>
          </p:sp>
          <p:sp>
            <p:nvSpPr>
              <p:cNvPr id="1134" name="Line 217"/>
              <p:cNvSpPr>
                <a:spLocks noChangeShapeType="1"/>
              </p:cNvSpPr>
              <p:nvPr/>
            </p:nvSpPr>
            <p:spPr bwMode="auto">
              <a:xfrm flipV="1">
                <a:off x="1460" y="2511"/>
                <a:ext cx="177" cy="151"/>
              </a:xfrm>
              <a:prstGeom prst="line">
                <a:avLst/>
              </a:prstGeom>
              <a:noFill/>
              <a:ln w="12700">
                <a:solidFill>
                  <a:schemeClr val="bg2"/>
                </a:solidFill>
                <a:round/>
                <a:headEnd type="none" w="sm" len="sm"/>
                <a:tailEnd type="none" w="sm" len="sm"/>
              </a:ln>
            </p:spPr>
            <p:txBody>
              <a:bodyPr wrap="none" anchor="ctr"/>
              <a:lstStyle/>
              <a:p>
                <a:endParaRPr lang="en-US"/>
              </a:p>
            </p:txBody>
          </p:sp>
          <p:grpSp>
            <p:nvGrpSpPr>
              <p:cNvPr id="1135" name="Group 229"/>
              <p:cNvGrpSpPr>
                <a:grpSpLocks/>
              </p:cNvGrpSpPr>
              <p:nvPr/>
            </p:nvGrpSpPr>
            <p:grpSpPr bwMode="auto">
              <a:xfrm>
                <a:off x="1386" y="2612"/>
                <a:ext cx="168" cy="91"/>
                <a:chOff x="1386" y="2612"/>
                <a:chExt cx="168" cy="91"/>
              </a:xfrm>
            </p:grpSpPr>
            <p:sp>
              <p:nvSpPr>
                <p:cNvPr id="1213" name="Oval 218"/>
                <p:cNvSpPr>
                  <a:spLocks noChangeArrowheads="1"/>
                </p:cNvSpPr>
                <p:nvPr/>
              </p:nvSpPr>
              <p:spPr bwMode="auto">
                <a:xfrm>
                  <a:off x="1386" y="2644"/>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4" name="Oval 219"/>
                <p:cNvSpPr>
                  <a:spLocks noChangeArrowheads="1"/>
                </p:cNvSpPr>
                <p:nvPr/>
              </p:nvSpPr>
              <p:spPr bwMode="auto">
                <a:xfrm>
                  <a:off x="1429" y="2612"/>
                  <a:ext cx="49"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5" name="Oval 220"/>
                <p:cNvSpPr>
                  <a:spLocks noChangeArrowheads="1"/>
                </p:cNvSpPr>
                <p:nvPr/>
              </p:nvSpPr>
              <p:spPr bwMode="auto">
                <a:xfrm>
                  <a:off x="1402" y="2627"/>
                  <a:ext cx="49"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6" name="Oval 221"/>
                <p:cNvSpPr>
                  <a:spLocks noChangeArrowheads="1"/>
                </p:cNvSpPr>
                <p:nvPr/>
              </p:nvSpPr>
              <p:spPr bwMode="auto">
                <a:xfrm>
                  <a:off x="1430" y="2673"/>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7" name="Oval 222"/>
                <p:cNvSpPr>
                  <a:spLocks noChangeArrowheads="1"/>
                </p:cNvSpPr>
                <p:nvPr/>
              </p:nvSpPr>
              <p:spPr bwMode="auto">
                <a:xfrm>
                  <a:off x="1403" y="2658"/>
                  <a:ext cx="48"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8" name="Oval 223"/>
                <p:cNvSpPr>
                  <a:spLocks noChangeArrowheads="1"/>
                </p:cNvSpPr>
                <p:nvPr/>
              </p:nvSpPr>
              <p:spPr bwMode="auto">
                <a:xfrm>
                  <a:off x="1462" y="2613"/>
                  <a:ext cx="49"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19" name="Oval 224"/>
                <p:cNvSpPr>
                  <a:spLocks noChangeArrowheads="1"/>
                </p:cNvSpPr>
                <p:nvPr/>
              </p:nvSpPr>
              <p:spPr bwMode="auto">
                <a:xfrm>
                  <a:off x="1489" y="2628"/>
                  <a:ext cx="49"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20" name="Oval 225"/>
                <p:cNvSpPr>
                  <a:spLocks noChangeArrowheads="1"/>
                </p:cNvSpPr>
                <p:nvPr/>
              </p:nvSpPr>
              <p:spPr bwMode="auto">
                <a:xfrm>
                  <a:off x="1462" y="2675"/>
                  <a:ext cx="48" cy="28"/>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21" name="Oval 226"/>
                <p:cNvSpPr>
                  <a:spLocks noChangeArrowheads="1"/>
                </p:cNvSpPr>
                <p:nvPr/>
              </p:nvSpPr>
              <p:spPr bwMode="auto">
                <a:xfrm>
                  <a:off x="1489" y="2659"/>
                  <a:ext cx="48" cy="30"/>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22" name="Oval 227"/>
                <p:cNvSpPr>
                  <a:spLocks noChangeArrowheads="1"/>
                </p:cNvSpPr>
                <p:nvPr/>
              </p:nvSpPr>
              <p:spPr bwMode="auto">
                <a:xfrm>
                  <a:off x="1506" y="2644"/>
                  <a:ext cx="48" cy="29"/>
                </a:xfrm>
                <a:prstGeom prst="ellipse">
                  <a:avLst/>
                </a:prstGeom>
                <a:solidFill>
                  <a:srgbClr val="CCFFFF"/>
                </a:solidFill>
                <a:ln w="12700">
                  <a:solidFill>
                    <a:schemeClr val="tx1"/>
                  </a:solidFill>
                  <a:round/>
                  <a:headEnd/>
                  <a:tailEnd/>
                </a:ln>
              </p:spPr>
              <p:txBody>
                <a:bodyPr wrap="none" anchor="ctr"/>
                <a:lstStyle/>
                <a:p>
                  <a:endParaRPr lang="en-US"/>
                </a:p>
              </p:txBody>
            </p:sp>
            <p:sp>
              <p:nvSpPr>
                <p:cNvPr id="1223" name="Oval 228"/>
                <p:cNvSpPr>
                  <a:spLocks noChangeArrowheads="1"/>
                </p:cNvSpPr>
                <p:nvPr/>
              </p:nvSpPr>
              <p:spPr bwMode="auto">
                <a:xfrm>
                  <a:off x="1405" y="2618"/>
                  <a:ext cx="132" cy="80"/>
                </a:xfrm>
                <a:prstGeom prst="ellipse">
                  <a:avLst/>
                </a:prstGeom>
                <a:solidFill>
                  <a:srgbClr val="CCFFFF"/>
                </a:solidFill>
                <a:ln w="9525">
                  <a:noFill/>
                  <a:round/>
                  <a:headEnd/>
                  <a:tailEnd/>
                </a:ln>
              </p:spPr>
              <p:txBody>
                <a:bodyPr wrap="none" anchor="ctr"/>
                <a:lstStyle/>
                <a:p>
                  <a:endParaRPr lang="en-US"/>
                </a:p>
              </p:txBody>
            </p:sp>
          </p:grpSp>
          <p:sp>
            <p:nvSpPr>
              <p:cNvPr id="1136" name="Rectangle 230"/>
              <p:cNvSpPr>
                <a:spLocks noChangeArrowheads="1"/>
              </p:cNvSpPr>
              <p:nvPr/>
            </p:nvSpPr>
            <p:spPr bwMode="auto">
              <a:xfrm>
                <a:off x="1389" y="2613"/>
                <a:ext cx="218" cy="92"/>
              </a:xfrm>
              <a:prstGeom prst="rect">
                <a:avLst/>
              </a:prstGeom>
              <a:noFill/>
              <a:ln w="9525">
                <a:noFill/>
                <a:miter lim="800000"/>
                <a:headEnd/>
                <a:tailEnd/>
              </a:ln>
            </p:spPr>
            <p:txBody>
              <a:bodyPr wrap="none" lIns="58738" tIns="28575" rIns="58738" bIns="28575">
                <a:spAutoFit/>
              </a:bodyPr>
              <a:lstStyle/>
              <a:p>
                <a:pPr algn="l" defTabSz="374650"/>
                <a:r>
                  <a:rPr lang="en-US" sz="600">
                    <a:solidFill>
                      <a:schemeClr val="bg1"/>
                    </a:solidFill>
                  </a:rPr>
                  <a:t>ISP</a:t>
                </a:r>
              </a:p>
            </p:txBody>
          </p:sp>
          <p:grpSp>
            <p:nvGrpSpPr>
              <p:cNvPr id="1137" name="Group 233"/>
              <p:cNvGrpSpPr>
                <a:grpSpLocks/>
              </p:cNvGrpSpPr>
              <p:nvPr/>
            </p:nvGrpSpPr>
            <p:grpSpPr bwMode="auto">
              <a:xfrm>
                <a:off x="3973" y="1938"/>
                <a:ext cx="382" cy="179"/>
                <a:chOff x="3973" y="1938"/>
                <a:chExt cx="382" cy="179"/>
              </a:xfrm>
            </p:grpSpPr>
            <p:sp>
              <p:nvSpPr>
                <p:cNvPr id="1211" name="Rectangle 231"/>
                <p:cNvSpPr>
                  <a:spLocks noChangeArrowheads="1"/>
                </p:cNvSpPr>
                <p:nvPr/>
              </p:nvSpPr>
              <p:spPr bwMode="auto">
                <a:xfrm>
                  <a:off x="4053" y="1938"/>
                  <a:ext cx="221" cy="179"/>
                </a:xfrm>
                <a:prstGeom prst="rect">
                  <a:avLst/>
                </a:prstGeom>
                <a:solidFill>
                  <a:srgbClr val="FC0128"/>
                </a:solidFill>
                <a:ln w="12700">
                  <a:solidFill>
                    <a:schemeClr val="tx1"/>
                  </a:solidFill>
                  <a:miter lim="800000"/>
                  <a:headEnd/>
                  <a:tailEnd/>
                </a:ln>
              </p:spPr>
              <p:txBody>
                <a:bodyPr wrap="none" anchor="ctr"/>
                <a:lstStyle/>
                <a:p>
                  <a:endParaRPr lang="en-US"/>
                </a:p>
              </p:txBody>
            </p:sp>
            <p:sp>
              <p:nvSpPr>
                <p:cNvPr id="1212" name="Rectangle 232"/>
                <p:cNvSpPr>
                  <a:spLocks noChangeArrowheads="1"/>
                </p:cNvSpPr>
                <p:nvPr/>
              </p:nvSpPr>
              <p:spPr bwMode="auto">
                <a:xfrm>
                  <a:off x="3973" y="1953"/>
                  <a:ext cx="382" cy="110"/>
                </a:xfrm>
                <a:prstGeom prst="rect">
                  <a:avLst/>
                </a:prstGeom>
                <a:noFill/>
                <a:ln w="9525">
                  <a:noFill/>
                  <a:miter lim="800000"/>
                  <a:headEnd/>
                  <a:tailEnd/>
                </a:ln>
              </p:spPr>
              <p:txBody>
                <a:bodyPr lIns="58738" tIns="28575" rIns="58738" bIns="28575">
                  <a:spAutoFit/>
                </a:bodyPr>
                <a:lstStyle/>
                <a:p>
                  <a:pPr defTabSz="374650">
                    <a:lnSpc>
                      <a:spcPct val="90000"/>
                    </a:lnSpc>
                  </a:pPr>
                  <a:r>
                    <a:rPr lang="en-US" sz="900">
                      <a:solidFill>
                        <a:schemeClr val="bg1"/>
                      </a:solidFill>
                    </a:rPr>
                    <a:t>NAP</a:t>
                  </a:r>
                </a:p>
              </p:txBody>
            </p:sp>
          </p:grpSp>
          <p:sp>
            <p:nvSpPr>
              <p:cNvPr id="1138" name="Line 234"/>
              <p:cNvSpPr>
                <a:spLocks noChangeShapeType="1"/>
              </p:cNvSpPr>
              <p:nvPr/>
            </p:nvSpPr>
            <p:spPr bwMode="auto">
              <a:xfrm flipH="1" flipV="1">
                <a:off x="1606" y="2376"/>
                <a:ext cx="49" cy="13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39" name="Line 235"/>
              <p:cNvSpPr>
                <a:spLocks noChangeShapeType="1"/>
              </p:cNvSpPr>
              <p:nvPr/>
            </p:nvSpPr>
            <p:spPr bwMode="auto">
              <a:xfrm>
                <a:off x="1620" y="2512"/>
                <a:ext cx="487" cy="4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0" name="Line 236"/>
              <p:cNvSpPr>
                <a:spLocks noChangeShapeType="1"/>
              </p:cNvSpPr>
              <p:nvPr/>
            </p:nvSpPr>
            <p:spPr bwMode="auto">
              <a:xfrm flipV="1">
                <a:off x="1680" y="2357"/>
                <a:ext cx="647" cy="3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1" name="Line 237"/>
              <p:cNvSpPr>
                <a:spLocks noChangeShapeType="1"/>
              </p:cNvSpPr>
              <p:nvPr/>
            </p:nvSpPr>
            <p:spPr bwMode="auto">
              <a:xfrm flipV="1">
                <a:off x="2168" y="2525"/>
                <a:ext cx="387" cy="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2" name="Line 238"/>
              <p:cNvSpPr>
                <a:spLocks noChangeShapeType="1"/>
              </p:cNvSpPr>
              <p:nvPr/>
            </p:nvSpPr>
            <p:spPr bwMode="auto">
              <a:xfrm flipH="1">
                <a:off x="2563" y="2424"/>
                <a:ext cx="89" cy="11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3" name="Line 239"/>
              <p:cNvSpPr>
                <a:spLocks noChangeShapeType="1"/>
              </p:cNvSpPr>
              <p:nvPr/>
            </p:nvSpPr>
            <p:spPr bwMode="auto">
              <a:xfrm>
                <a:off x="2373" y="2363"/>
                <a:ext cx="243" cy="4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4" name="Line 240"/>
              <p:cNvSpPr>
                <a:spLocks noChangeShapeType="1"/>
              </p:cNvSpPr>
              <p:nvPr/>
            </p:nvSpPr>
            <p:spPr bwMode="auto">
              <a:xfrm flipH="1">
                <a:off x="2133" y="2425"/>
                <a:ext cx="511" cy="1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45" name="Rectangle 241"/>
              <p:cNvSpPr>
                <a:spLocks noChangeArrowheads="1"/>
              </p:cNvSpPr>
              <p:nvPr/>
            </p:nvSpPr>
            <p:spPr bwMode="auto">
              <a:xfrm>
                <a:off x="2086" y="2547"/>
                <a:ext cx="16" cy="23"/>
              </a:xfrm>
              <a:prstGeom prst="rect">
                <a:avLst/>
              </a:prstGeom>
              <a:solidFill>
                <a:schemeClr val="bg1"/>
              </a:solidFill>
              <a:ln w="9525">
                <a:noFill/>
                <a:miter lim="800000"/>
                <a:headEnd/>
                <a:tailEnd/>
              </a:ln>
            </p:spPr>
            <p:txBody>
              <a:bodyPr wrap="none" anchor="ctr"/>
              <a:lstStyle/>
              <a:p>
                <a:endParaRPr lang="en-US"/>
              </a:p>
            </p:txBody>
          </p:sp>
          <p:sp>
            <p:nvSpPr>
              <p:cNvPr id="1146" name="Oval 242"/>
              <p:cNvSpPr>
                <a:spLocks noChangeArrowheads="1"/>
              </p:cNvSpPr>
              <p:nvPr/>
            </p:nvSpPr>
            <p:spPr bwMode="auto">
              <a:xfrm>
                <a:off x="2086" y="2550"/>
                <a:ext cx="99" cy="37"/>
              </a:xfrm>
              <a:prstGeom prst="ellipse">
                <a:avLst/>
              </a:prstGeom>
              <a:solidFill>
                <a:schemeClr val="bg1"/>
              </a:solidFill>
              <a:ln w="9525">
                <a:noFill/>
                <a:round/>
                <a:headEnd/>
                <a:tailEnd/>
              </a:ln>
            </p:spPr>
            <p:txBody>
              <a:bodyPr wrap="none" anchor="ctr"/>
              <a:lstStyle/>
              <a:p>
                <a:endParaRPr lang="en-US"/>
              </a:p>
            </p:txBody>
          </p:sp>
          <p:sp>
            <p:nvSpPr>
              <p:cNvPr id="1147" name="Rectangle 243"/>
              <p:cNvSpPr>
                <a:spLocks noChangeArrowheads="1"/>
              </p:cNvSpPr>
              <p:nvPr/>
            </p:nvSpPr>
            <p:spPr bwMode="auto">
              <a:xfrm>
                <a:off x="2168" y="2547"/>
                <a:ext cx="16" cy="23"/>
              </a:xfrm>
              <a:prstGeom prst="rect">
                <a:avLst/>
              </a:prstGeom>
              <a:solidFill>
                <a:schemeClr val="bg1"/>
              </a:solidFill>
              <a:ln w="9525">
                <a:noFill/>
                <a:miter lim="800000"/>
                <a:headEnd/>
                <a:tailEnd/>
              </a:ln>
            </p:spPr>
            <p:txBody>
              <a:bodyPr wrap="none" anchor="ctr"/>
              <a:lstStyle/>
              <a:p>
                <a:endParaRPr lang="en-US"/>
              </a:p>
            </p:txBody>
          </p:sp>
          <p:sp>
            <p:nvSpPr>
              <p:cNvPr id="1148" name="Oval 244"/>
              <p:cNvSpPr>
                <a:spLocks noChangeArrowheads="1"/>
              </p:cNvSpPr>
              <p:nvPr/>
            </p:nvSpPr>
            <p:spPr bwMode="auto">
              <a:xfrm>
                <a:off x="2089" y="2530"/>
                <a:ext cx="91"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49" name="Line 245"/>
              <p:cNvSpPr>
                <a:spLocks noChangeShapeType="1"/>
              </p:cNvSpPr>
              <p:nvPr/>
            </p:nvSpPr>
            <p:spPr bwMode="auto">
              <a:xfrm>
                <a:off x="2184" y="2550"/>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50" name="Arc 246"/>
              <p:cNvSpPr>
                <a:spLocks/>
              </p:cNvSpPr>
              <p:nvPr/>
            </p:nvSpPr>
            <p:spPr bwMode="auto">
              <a:xfrm>
                <a:off x="2089" y="2569"/>
                <a:ext cx="92" cy="14"/>
              </a:xfrm>
              <a:custGeom>
                <a:avLst/>
                <a:gdLst>
                  <a:gd name="T0" fmla="*/ 0 w 42179"/>
                  <a:gd name="T1" fmla="*/ 0 h 21600"/>
                  <a:gd name="T2" fmla="*/ 0 w 42179"/>
                  <a:gd name="T3" fmla="*/ 0 h 21600"/>
                  <a:gd name="T4" fmla="*/ 0 w 42179"/>
                  <a:gd name="T5" fmla="*/ 0 h 21600"/>
                  <a:gd name="T6" fmla="*/ 0 60000 65536"/>
                  <a:gd name="T7" fmla="*/ 0 60000 65536"/>
                  <a:gd name="T8" fmla="*/ 0 60000 65536"/>
                  <a:gd name="T9" fmla="*/ 0 w 42179"/>
                  <a:gd name="T10" fmla="*/ 0 h 21600"/>
                  <a:gd name="T11" fmla="*/ 42179 w 42179"/>
                  <a:gd name="T12" fmla="*/ 21600 h 21600"/>
                </a:gdLst>
                <a:ahLst/>
                <a:cxnLst>
                  <a:cxn ang="T6">
                    <a:pos x="T0" y="T1"/>
                  </a:cxn>
                  <a:cxn ang="T7">
                    <a:pos x="T2" y="T3"/>
                  </a:cxn>
                  <a:cxn ang="T8">
                    <a:pos x="T4" y="T5"/>
                  </a:cxn>
                </a:cxnLst>
                <a:rect l="T9" t="T10" r="T11" b="T12"/>
                <a:pathLst>
                  <a:path w="42179" h="21600" fill="none" extrusionOk="0">
                    <a:moveTo>
                      <a:pt x="42178" y="4717"/>
                    </a:moveTo>
                    <a:cubicBezTo>
                      <a:pt x="39969" y="14585"/>
                      <a:pt x="31211" y="21599"/>
                      <a:pt x="21100" y="21600"/>
                    </a:cubicBezTo>
                    <a:cubicBezTo>
                      <a:pt x="10950" y="21600"/>
                      <a:pt x="2170" y="14534"/>
                      <a:pt x="-1" y="4620"/>
                    </a:cubicBezTo>
                  </a:path>
                  <a:path w="42179" h="21600" stroke="0" extrusionOk="0">
                    <a:moveTo>
                      <a:pt x="42178" y="4717"/>
                    </a:moveTo>
                    <a:cubicBezTo>
                      <a:pt x="39969" y="14585"/>
                      <a:pt x="31211" y="21599"/>
                      <a:pt x="21100" y="21600"/>
                    </a:cubicBezTo>
                    <a:cubicBezTo>
                      <a:pt x="10950" y="21600"/>
                      <a:pt x="2170" y="14534"/>
                      <a:pt x="-1" y="4620"/>
                    </a:cubicBezTo>
                    <a:lnTo>
                      <a:pt x="211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51" name="Line 247"/>
              <p:cNvSpPr>
                <a:spLocks noChangeShapeType="1"/>
              </p:cNvSpPr>
              <p:nvPr/>
            </p:nvSpPr>
            <p:spPr bwMode="auto">
              <a:xfrm>
                <a:off x="2088" y="2551"/>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52" name="Rectangle 248"/>
              <p:cNvSpPr>
                <a:spLocks noChangeArrowheads="1"/>
              </p:cNvSpPr>
              <p:nvPr/>
            </p:nvSpPr>
            <p:spPr bwMode="auto">
              <a:xfrm>
                <a:off x="1577" y="2373"/>
                <a:ext cx="16" cy="24"/>
              </a:xfrm>
              <a:prstGeom prst="rect">
                <a:avLst/>
              </a:prstGeom>
              <a:solidFill>
                <a:schemeClr val="bg1"/>
              </a:solidFill>
              <a:ln w="9525">
                <a:noFill/>
                <a:miter lim="800000"/>
                <a:headEnd/>
                <a:tailEnd/>
              </a:ln>
            </p:spPr>
            <p:txBody>
              <a:bodyPr wrap="none" anchor="ctr"/>
              <a:lstStyle/>
              <a:p>
                <a:endParaRPr lang="en-US"/>
              </a:p>
            </p:txBody>
          </p:sp>
          <p:sp>
            <p:nvSpPr>
              <p:cNvPr id="1153" name="Oval 249"/>
              <p:cNvSpPr>
                <a:spLocks noChangeArrowheads="1"/>
              </p:cNvSpPr>
              <p:nvPr/>
            </p:nvSpPr>
            <p:spPr bwMode="auto">
              <a:xfrm>
                <a:off x="1577" y="2376"/>
                <a:ext cx="99" cy="37"/>
              </a:xfrm>
              <a:prstGeom prst="ellipse">
                <a:avLst/>
              </a:prstGeom>
              <a:solidFill>
                <a:schemeClr val="bg1"/>
              </a:solidFill>
              <a:ln w="9525">
                <a:noFill/>
                <a:round/>
                <a:headEnd/>
                <a:tailEnd/>
              </a:ln>
            </p:spPr>
            <p:txBody>
              <a:bodyPr wrap="none" anchor="ctr"/>
              <a:lstStyle/>
              <a:p>
                <a:endParaRPr lang="en-US"/>
              </a:p>
            </p:txBody>
          </p:sp>
          <p:sp>
            <p:nvSpPr>
              <p:cNvPr id="1154" name="Rectangle 250"/>
              <p:cNvSpPr>
                <a:spLocks noChangeArrowheads="1"/>
              </p:cNvSpPr>
              <p:nvPr/>
            </p:nvSpPr>
            <p:spPr bwMode="auto">
              <a:xfrm>
                <a:off x="1659" y="2373"/>
                <a:ext cx="16" cy="24"/>
              </a:xfrm>
              <a:prstGeom prst="rect">
                <a:avLst/>
              </a:prstGeom>
              <a:solidFill>
                <a:schemeClr val="bg1"/>
              </a:solidFill>
              <a:ln w="9525">
                <a:noFill/>
                <a:miter lim="800000"/>
                <a:headEnd/>
                <a:tailEnd/>
              </a:ln>
            </p:spPr>
            <p:txBody>
              <a:bodyPr wrap="none" anchor="ctr"/>
              <a:lstStyle/>
              <a:p>
                <a:endParaRPr lang="en-US"/>
              </a:p>
            </p:txBody>
          </p:sp>
          <p:sp>
            <p:nvSpPr>
              <p:cNvPr id="1155" name="Oval 251"/>
              <p:cNvSpPr>
                <a:spLocks noChangeArrowheads="1"/>
              </p:cNvSpPr>
              <p:nvPr/>
            </p:nvSpPr>
            <p:spPr bwMode="auto">
              <a:xfrm>
                <a:off x="1580" y="2356"/>
                <a:ext cx="91" cy="30"/>
              </a:xfrm>
              <a:prstGeom prst="ellipse">
                <a:avLst/>
              </a:prstGeom>
              <a:solidFill>
                <a:schemeClr val="bg1"/>
              </a:solidFill>
              <a:ln w="12700">
                <a:solidFill>
                  <a:schemeClr val="tx1"/>
                </a:solidFill>
                <a:round/>
                <a:headEnd/>
                <a:tailEnd/>
              </a:ln>
            </p:spPr>
            <p:txBody>
              <a:bodyPr wrap="none" anchor="ctr"/>
              <a:lstStyle/>
              <a:p>
                <a:endParaRPr lang="en-US"/>
              </a:p>
            </p:txBody>
          </p:sp>
          <p:sp>
            <p:nvSpPr>
              <p:cNvPr id="1156" name="Line 252"/>
              <p:cNvSpPr>
                <a:spLocks noChangeShapeType="1"/>
              </p:cNvSpPr>
              <p:nvPr/>
            </p:nvSpPr>
            <p:spPr bwMode="auto">
              <a:xfrm>
                <a:off x="1675" y="2376"/>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57" name="Arc 253"/>
              <p:cNvSpPr>
                <a:spLocks/>
              </p:cNvSpPr>
              <p:nvPr/>
            </p:nvSpPr>
            <p:spPr bwMode="auto">
              <a:xfrm>
                <a:off x="1580" y="2393"/>
                <a:ext cx="92" cy="16"/>
              </a:xfrm>
              <a:custGeom>
                <a:avLst/>
                <a:gdLst>
                  <a:gd name="T0" fmla="*/ 0 w 42113"/>
                  <a:gd name="T1" fmla="*/ 0 h 21600"/>
                  <a:gd name="T2" fmla="*/ 0 w 42113"/>
                  <a:gd name="T3" fmla="*/ 0 h 21600"/>
                  <a:gd name="T4" fmla="*/ 0 w 42113"/>
                  <a:gd name="T5" fmla="*/ 0 h 21600"/>
                  <a:gd name="T6" fmla="*/ 0 60000 65536"/>
                  <a:gd name="T7" fmla="*/ 0 60000 65536"/>
                  <a:gd name="T8" fmla="*/ 0 60000 65536"/>
                  <a:gd name="T9" fmla="*/ 0 w 42113"/>
                  <a:gd name="T10" fmla="*/ 0 h 21600"/>
                  <a:gd name="T11" fmla="*/ 42113 w 42113"/>
                  <a:gd name="T12" fmla="*/ 21600 h 21600"/>
                </a:gdLst>
                <a:ahLst/>
                <a:cxnLst>
                  <a:cxn ang="T6">
                    <a:pos x="T0" y="T1"/>
                  </a:cxn>
                  <a:cxn ang="T7">
                    <a:pos x="T2" y="T3"/>
                  </a:cxn>
                  <a:cxn ang="T8">
                    <a:pos x="T4" y="T5"/>
                  </a:cxn>
                </a:cxnLst>
                <a:rect l="T9" t="T10" r="T11" b="T12"/>
                <a:pathLst>
                  <a:path w="42113" h="21600" fill="none" extrusionOk="0">
                    <a:moveTo>
                      <a:pt x="42113" y="5457"/>
                    </a:moveTo>
                    <a:cubicBezTo>
                      <a:pt x="39630" y="14965"/>
                      <a:pt x="31041" y="21599"/>
                      <a:pt x="21214" y="21600"/>
                    </a:cubicBezTo>
                    <a:cubicBezTo>
                      <a:pt x="10851" y="21600"/>
                      <a:pt x="1949" y="14241"/>
                      <a:pt x="-1" y="4064"/>
                    </a:cubicBezTo>
                  </a:path>
                  <a:path w="42113" h="21600" stroke="0" extrusionOk="0">
                    <a:moveTo>
                      <a:pt x="42113" y="5457"/>
                    </a:moveTo>
                    <a:cubicBezTo>
                      <a:pt x="39630" y="14965"/>
                      <a:pt x="31041" y="21599"/>
                      <a:pt x="21214" y="21600"/>
                    </a:cubicBezTo>
                    <a:cubicBezTo>
                      <a:pt x="10851" y="21600"/>
                      <a:pt x="1949" y="14241"/>
                      <a:pt x="-1" y="4064"/>
                    </a:cubicBezTo>
                    <a:lnTo>
                      <a:pt x="21214"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58" name="Line 254"/>
              <p:cNvSpPr>
                <a:spLocks noChangeShapeType="1"/>
              </p:cNvSpPr>
              <p:nvPr/>
            </p:nvSpPr>
            <p:spPr bwMode="auto">
              <a:xfrm>
                <a:off x="1579" y="2377"/>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59" name="Rectangle 255"/>
              <p:cNvSpPr>
                <a:spLocks noChangeArrowheads="1"/>
              </p:cNvSpPr>
              <p:nvPr/>
            </p:nvSpPr>
            <p:spPr bwMode="auto">
              <a:xfrm>
                <a:off x="1618" y="2491"/>
                <a:ext cx="16" cy="24"/>
              </a:xfrm>
              <a:prstGeom prst="rect">
                <a:avLst/>
              </a:prstGeom>
              <a:solidFill>
                <a:schemeClr val="bg1"/>
              </a:solidFill>
              <a:ln w="9525">
                <a:noFill/>
                <a:miter lim="800000"/>
                <a:headEnd/>
                <a:tailEnd/>
              </a:ln>
            </p:spPr>
            <p:txBody>
              <a:bodyPr wrap="none" anchor="ctr"/>
              <a:lstStyle/>
              <a:p>
                <a:endParaRPr lang="en-US"/>
              </a:p>
            </p:txBody>
          </p:sp>
          <p:sp>
            <p:nvSpPr>
              <p:cNvPr id="1160" name="Oval 256"/>
              <p:cNvSpPr>
                <a:spLocks noChangeArrowheads="1"/>
              </p:cNvSpPr>
              <p:nvPr/>
            </p:nvSpPr>
            <p:spPr bwMode="auto">
              <a:xfrm>
                <a:off x="1618" y="2493"/>
                <a:ext cx="100" cy="38"/>
              </a:xfrm>
              <a:prstGeom prst="ellipse">
                <a:avLst/>
              </a:prstGeom>
              <a:solidFill>
                <a:schemeClr val="bg1"/>
              </a:solidFill>
              <a:ln w="9525">
                <a:noFill/>
                <a:round/>
                <a:headEnd/>
                <a:tailEnd/>
              </a:ln>
            </p:spPr>
            <p:txBody>
              <a:bodyPr wrap="none" anchor="ctr"/>
              <a:lstStyle/>
              <a:p>
                <a:endParaRPr lang="en-US"/>
              </a:p>
            </p:txBody>
          </p:sp>
          <p:sp>
            <p:nvSpPr>
              <p:cNvPr id="1161" name="Rectangle 257"/>
              <p:cNvSpPr>
                <a:spLocks noChangeArrowheads="1"/>
              </p:cNvSpPr>
              <p:nvPr/>
            </p:nvSpPr>
            <p:spPr bwMode="auto">
              <a:xfrm>
                <a:off x="1702" y="2491"/>
                <a:ext cx="16" cy="24"/>
              </a:xfrm>
              <a:prstGeom prst="rect">
                <a:avLst/>
              </a:prstGeom>
              <a:solidFill>
                <a:schemeClr val="bg1"/>
              </a:solidFill>
              <a:ln w="9525">
                <a:noFill/>
                <a:miter lim="800000"/>
                <a:headEnd/>
                <a:tailEnd/>
              </a:ln>
            </p:spPr>
            <p:txBody>
              <a:bodyPr wrap="none" anchor="ctr"/>
              <a:lstStyle/>
              <a:p>
                <a:endParaRPr lang="en-US"/>
              </a:p>
            </p:txBody>
          </p:sp>
          <p:sp>
            <p:nvSpPr>
              <p:cNvPr id="1162" name="Oval 258"/>
              <p:cNvSpPr>
                <a:spLocks noChangeArrowheads="1"/>
              </p:cNvSpPr>
              <p:nvPr/>
            </p:nvSpPr>
            <p:spPr bwMode="auto">
              <a:xfrm>
                <a:off x="1622" y="2474"/>
                <a:ext cx="92"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63" name="Line 259"/>
              <p:cNvSpPr>
                <a:spLocks noChangeShapeType="1"/>
              </p:cNvSpPr>
              <p:nvPr/>
            </p:nvSpPr>
            <p:spPr bwMode="auto">
              <a:xfrm>
                <a:off x="1718" y="2494"/>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64" name="Arc 260"/>
              <p:cNvSpPr>
                <a:spLocks/>
              </p:cNvSpPr>
              <p:nvPr/>
            </p:nvSpPr>
            <p:spPr bwMode="auto">
              <a:xfrm>
                <a:off x="1622" y="2512"/>
                <a:ext cx="92" cy="15"/>
              </a:xfrm>
              <a:custGeom>
                <a:avLst/>
                <a:gdLst>
                  <a:gd name="T0" fmla="*/ 0 w 42307"/>
                  <a:gd name="T1" fmla="*/ 0 h 21600"/>
                  <a:gd name="T2" fmla="*/ 0 w 42307"/>
                  <a:gd name="T3" fmla="*/ 0 h 21600"/>
                  <a:gd name="T4" fmla="*/ 0 w 42307"/>
                  <a:gd name="T5" fmla="*/ 0 h 21600"/>
                  <a:gd name="T6" fmla="*/ 0 60000 65536"/>
                  <a:gd name="T7" fmla="*/ 0 60000 65536"/>
                  <a:gd name="T8" fmla="*/ 0 60000 65536"/>
                  <a:gd name="T9" fmla="*/ 0 w 42307"/>
                  <a:gd name="T10" fmla="*/ 0 h 21600"/>
                  <a:gd name="T11" fmla="*/ 42307 w 42307"/>
                  <a:gd name="T12" fmla="*/ 21600 h 21600"/>
                </a:gdLst>
                <a:ahLst/>
                <a:cxnLst>
                  <a:cxn ang="T6">
                    <a:pos x="T0" y="T1"/>
                  </a:cxn>
                  <a:cxn ang="T7">
                    <a:pos x="T2" y="T3"/>
                  </a:cxn>
                  <a:cxn ang="T8">
                    <a:pos x="T4" y="T5"/>
                  </a:cxn>
                </a:cxnLst>
                <a:rect l="T9" t="T10" r="T11" b="T12"/>
                <a:pathLst>
                  <a:path w="42307" h="21600" fill="none" extrusionOk="0">
                    <a:moveTo>
                      <a:pt x="42306" y="4416"/>
                    </a:moveTo>
                    <a:cubicBezTo>
                      <a:pt x="40215" y="14427"/>
                      <a:pt x="31389" y="21599"/>
                      <a:pt x="21163" y="21600"/>
                    </a:cubicBezTo>
                    <a:cubicBezTo>
                      <a:pt x="10900" y="21600"/>
                      <a:pt x="2055" y="14379"/>
                      <a:pt x="0" y="4324"/>
                    </a:cubicBezTo>
                  </a:path>
                  <a:path w="42307" h="21600" stroke="0" extrusionOk="0">
                    <a:moveTo>
                      <a:pt x="42306" y="4416"/>
                    </a:moveTo>
                    <a:cubicBezTo>
                      <a:pt x="40215" y="14427"/>
                      <a:pt x="31389" y="21599"/>
                      <a:pt x="21163" y="21600"/>
                    </a:cubicBezTo>
                    <a:cubicBezTo>
                      <a:pt x="10900" y="21600"/>
                      <a:pt x="2055" y="14379"/>
                      <a:pt x="0" y="4324"/>
                    </a:cubicBezTo>
                    <a:lnTo>
                      <a:pt x="21163"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65" name="Line 261"/>
              <p:cNvSpPr>
                <a:spLocks noChangeShapeType="1"/>
              </p:cNvSpPr>
              <p:nvPr/>
            </p:nvSpPr>
            <p:spPr bwMode="auto">
              <a:xfrm>
                <a:off x="1622" y="2496"/>
                <a:ext cx="0" cy="1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66" name="Rectangle 262"/>
              <p:cNvSpPr>
                <a:spLocks noChangeArrowheads="1"/>
              </p:cNvSpPr>
              <p:nvPr/>
            </p:nvSpPr>
            <p:spPr bwMode="auto">
              <a:xfrm>
                <a:off x="2519" y="2524"/>
                <a:ext cx="16" cy="24"/>
              </a:xfrm>
              <a:prstGeom prst="rect">
                <a:avLst/>
              </a:prstGeom>
              <a:solidFill>
                <a:schemeClr val="bg1"/>
              </a:solidFill>
              <a:ln w="9525">
                <a:noFill/>
                <a:miter lim="800000"/>
                <a:headEnd/>
                <a:tailEnd/>
              </a:ln>
            </p:spPr>
            <p:txBody>
              <a:bodyPr wrap="none" anchor="ctr"/>
              <a:lstStyle/>
              <a:p>
                <a:endParaRPr lang="en-US"/>
              </a:p>
            </p:txBody>
          </p:sp>
          <p:sp>
            <p:nvSpPr>
              <p:cNvPr id="1167" name="Oval 263"/>
              <p:cNvSpPr>
                <a:spLocks noChangeArrowheads="1"/>
              </p:cNvSpPr>
              <p:nvPr/>
            </p:nvSpPr>
            <p:spPr bwMode="auto">
              <a:xfrm>
                <a:off x="2519" y="2526"/>
                <a:ext cx="99" cy="37"/>
              </a:xfrm>
              <a:prstGeom prst="ellipse">
                <a:avLst/>
              </a:prstGeom>
              <a:solidFill>
                <a:schemeClr val="bg1"/>
              </a:solidFill>
              <a:ln w="9525">
                <a:noFill/>
                <a:round/>
                <a:headEnd/>
                <a:tailEnd/>
              </a:ln>
            </p:spPr>
            <p:txBody>
              <a:bodyPr wrap="none" anchor="ctr"/>
              <a:lstStyle/>
              <a:p>
                <a:endParaRPr lang="en-US"/>
              </a:p>
            </p:txBody>
          </p:sp>
          <p:sp>
            <p:nvSpPr>
              <p:cNvPr id="1168" name="Rectangle 264"/>
              <p:cNvSpPr>
                <a:spLocks noChangeArrowheads="1"/>
              </p:cNvSpPr>
              <p:nvPr/>
            </p:nvSpPr>
            <p:spPr bwMode="auto">
              <a:xfrm>
                <a:off x="2602" y="2524"/>
                <a:ext cx="16" cy="24"/>
              </a:xfrm>
              <a:prstGeom prst="rect">
                <a:avLst/>
              </a:prstGeom>
              <a:solidFill>
                <a:schemeClr val="bg1"/>
              </a:solidFill>
              <a:ln w="9525">
                <a:noFill/>
                <a:miter lim="800000"/>
                <a:headEnd/>
                <a:tailEnd/>
              </a:ln>
            </p:spPr>
            <p:txBody>
              <a:bodyPr wrap="none" anchor="ctr"/>
              <a:lstStyle/>
              <a:p>
                <a:endParaRPr lang="en-US"/>
              </a:p>
            </p:txBody>
          </p:sp>
          <p:sp>
            <p:nvSpPr>
              <p:cNvPr id="1169" name="Oval 265"/>
              <p:cNvSpPr>
                <a:spLocks noChangeArrowheads="1"/>
              </p:cNvSpPr>
              <p:nvPr/>
            </p:nvSpPr>
            <p:spPr bwMode="auto">
              <a:xfrm>
                <a:off x="2522" y="2507"/>
                <a:ext cx="92" cy="30"/>
              </a:xfrm>
              <a:prstGeom prst="ellipse">
                <a:avLst/>
              </a:prstGeom>
              <a:solidFill>
                <a:schemeClr val="bg1"/>
              </a:solidFill>
              <a:ln w="12700">
                <a:solidFill>
                  <a:schemeClr val="tx1"/>
                </a:solidFill>
                <a:round/>
                <a:headEnd/>
                <a:tailEnd/>
              </a:ln>
            </p:spPr>
            <p:txBody>
              <a:bodyPr wrap="none" anchor="ctr"/>
              <a:lstStyle/>
              <a:p>
                <a:endParaRPr lang="en-US"/>
              </a:p>
            </p:txBody>
          </p:sp>
          <p:sp>
            <p:nvSpPr>
              <p:cNvPr id="1170" name="Line 266"/>
              <p:cNvSpPr>
                <a:spLocks noChangeShapeType="1"/>
              </p:cNvSpPr>
              <p:nvPr/>
            </p:nvSpPr>
            <p:spPr bwMode="auto">
              <a:xfrm>
                <a:off x="2618" y="2527"/>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71" name="Arc 267"/>
              <p:cNvSpPr>
                <a:spLocks/>
              </p:cNvSpPr>
              <p:nvPr/>
            </p:nvSpPr>
            <p:spPr bwMode="auto">
              <a:xfrm>
                <a:off x="2523" y="2545"/>
                <a:ext cx="92" cy="16"/>
              </a:xfrm>
              <a:custGeom>
                <a:avLst/>
                <a:gdLst>
                  <a:gd name="T0" fmla="*/ 0 w 42362"/>
                  <a:gd name="T1" fmla="*/ 0 h 21600"/>
                  <a:gd name="T2" fmla="*/ 0 w 42362"/>
                  <a:gd name="T3" fmla="*/ 0 h 21600"/>
                  <a:gd name="T4" fmla="*/ 0 w 42362"/>
                  <a:gd name="T5" fmla="*/ 0 h 21600"/>
                  <a:gd name="T6" fmla="*/ 0 60000 65536"/>
                  <a:gd name="T7" fmla="*/ 0 60000 65536"/>
                  <a:gd name="T8" fmla="*/ 0 60000 65536"/>
                  <a:gd name="T9" fmla="*/ 0 w 42362"/>
                  <a:gd name="T10" fmla="*/ 0 h 21600"/>
                  <a:gd name="T11" fmla="*/ 42362 w 42362"/>
                  <a:gd name="T12" fmla="*/ 21600 h 21600"/>
                </a:gdLst>
                <a:ahLst/>
                <a:cxnLst>
                  <a:cxn ang="T6">
                    <a:pos x="T0" y="T1"/>
                  </a:cxn>
                  <a:cxn ang="T7">
                    <a:pos x="T2" y="T3"/>
                  </a:cxn>
                  <a:cxn ang="T8">
                    <a:pos x="T4" y="T5"/>
                  </a:cxn>
                </a:cxnLst>
                <a:rect l="T9" t="T10" r="T11" b="T12"/>
                <a:pathLst>
                  <a:path w="42362" h="21600" fill="none" extrusionOk="0">
                    <a:moveTo>
                      <a:pt x="42361" y="4279"/>
                    </a:moveTo>
                    <a:cubicBezTo>
                      <a:pt x="40324" y="14355"/>
                      <a:pt x="31469" y="21599"/>
                      <a:pt x="21190" y="21600"/>
                    </a:cubicBezTo>
                    <a:cubicBezTo>
                      <a:pt x="10875" y="21600"/>
                      <a:pt x="2000" y="14308"/>
                      <a:pt x="0" y="4189"/>
                    </a:cubicBezTo>
                  </a:path>
                  <a:path w="42362" h="21600" stroke="0" extrusionOk="0">
                    <a:moveTo>
                      <a:pt x="42361" y="4279"/>
                    </a:moveTo>
                    <a:cubicBezTo>
                      <a:pt x="40324" y="14355"/>
                      <a:pt x="31469" y="21599"/>
                      <a:pt x="21190" y="21600"/>
                    </a:cubicBezTo>
                    <a:cubicBezTo>
                      <a:pt x="10875" y="21600"/>
                      <a:pt x="2000" y="14308"/>
                      <a:pt x="0" y="4189"/>
                    </a:cubicBezTo>
                    <a:lnTo>
                      <a:pt x="2119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72" name="Line 268"/>
              <p:cNvSpPr>
                <a:spLocks noChangeShapeType="1"/>
              </p:cNvSpPr>
              <p:nvPr/>
            </p:nvSpPr>
            <p:spPr bwMode="auto">
              <a:xfrm>
                <a:off x="2522" y="2528"/>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73" name="Rectangle 269"/>
              <p:cNvSpPr>
                <a:spLocks noChangeArrowheads="1"/>
              </p:cNvSpPr>
              <p:nvPr/>
            </p:nvSpPr>
            <p:spPr bwMode="auto">
              <a:xfrm>
                <a:off x="2582" y="2397"/>
                <a:ext cx="16" cy="25"/>
              </a:xfrm>
              <a:prstGeom prst="rect">
                <a:avLst/>
              </a:prstGeom>
              <a:solidFill>
                <a:schemeClr val="bg1"/>
              </a:solidFill>
              <a:ln w="9525">
                <a:noFill/>
                <a:miter lim="800000"/>
                <a:headEnd/>
                <a:tailEnd/>
              </a:ln>
            </p:spPr>
            <p:txBody>
              <a:bodyPr wrap="none" anchor="ctr"/>
              <a:lstStyle/>
              <a:p>
                <a:endParaRPr lang="en-US"/>
              </a:p>
            </p:txBody>
          </p:sp>
          <p:sp>
            <p:nvSpPr>
              <p:cNvPr id="1174" name="Oval 270"/>
              <p:cNvSpPr>
                <a:spLocks noChangeArrowheads="1"/>
              </p:cNvSpPr>
              <p:nvPr/>
            </p:nvSpPr>
            <p:spPr bwMode="auto">
              <a:xfrm>
                <a:off x="2582" y="2401"/>
                <a:ext cx="99" cy="37"/>
              </a:xfrm>
              <a:prstGeom prst="ellipse">
                <a:avLst/>
              </a:prstGeom>
              <a:solidFill>
                <a:schemeClr val="bg1"/>
              </a:solidFill>
              <a:ln w="9525">
                <a:noFill/>
                <a:round/>
                <a:headEnd/>
                <a:tailEnd/>
              </a:ln>
            </p:spPr>
            <p:txBody>
              <a:bodyPr wrap="none" anchor="ctr"/>
              <a:lstStyle/>
              <a:p>
                <a:endParaRPr lang="en-US"/>
              </a:p>
            </p:txBody>
          </p:sp>
          <p:sp>
            <p:nvSpPr>
              <p:cNvPr id="1175" name="Rectangle 271"/>
              <p:cNvSpPr>
                <a:spLocks noChangeArrowheads="1"/>
              </p:cNvSpPr>
              <p:nvPr/>
            </p:nvSpPr>
            <p:spPr bwMode="auto">
              <a:xfrm>
                <a:off x="2664" y="2397"/>
                <a:ext cx="16" cy="25"/>
              </a:xfrm>
              <a:prstGeom prst="rect">
                <a:avLst/>
              </a:prstGeom>
              <a:solidFill>
                <a:schemeClr val="bg1"/>
              </a:solidFill>
              <a:ln w="9525">
                <a:noFill/>
                <a:miter lim="800000"/>
                <a:headEnd/>
                <a:tailEnd/>
              </a:ln>
            </p:spPr>
            <p:txBody>
              <a:bodyPr wrap="none" anchor="ctr"/>
              <a:lstStyle/>
              <a:p>
                <a:endParaRPr lang="en-US"/>
              </a:p>
            </p:txBody>
          </p:sp>
          <p:sp>
            <p:nvSpPr>
              <p:cNvPr id="1176" name="Oval 272"/>
              <p:cNvSpPr>
                <a:spLocks noChangeArrowheads="1"/>
              </p:cNvSpPr>
              <p:nvPr/>
            </p:nvSpPr>
            <p:spPr bwMode="auto">
              <a:xfrm>
                <a:off x="2585" y="2381"/>
                <a:ext cx="91"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77" name="Line 273"/>
              <p:cNvSpPr>
                <a:spLocks noChangeShapeType="1"/>
              </p:cNvSpPr>
              <p:nvPr/>
            </p:nvSpPr>
            <p:spPr bwMode="auto">
              <a:xfrm>
                <a:off x="2680" y="2401"/>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78" name="Arc 274"/>
              <p:cNvSpPr>
                <a:spLocks/>
              </p:cNvSpPr>
              <p:nvPr/>
            </p:nvSpPr>
            <p:spPr bwMode="auto">
              <a:xfrm>
                <a:off x="2585" y="2419"/>
                <a:ext cx="92" cy="16"/>
              </a:xfrm>
              <a:custGeom>
                <a:avLst/>
                <a:gdLst>
                  <a:gd name="T0" fmla="*/ 0 w 42113"/>
                  <a:gd name="T1" fmla="*/ 0 h 21600"/>
                  <a:gd name="T2" fmla="*/ 0 w 42113"/>
                  <a:gd name="T3" fmla="*/ 0 h 21600"/>
                  <a:gd name="T4" fmla="*/ 0 w 42113"/>
                  <a:gd name="T5" fmla="*/ 0 h 21600"/>
                  <a:gd name="T6" fmla="*/ 0 60000 65536"/>
                  <a:gd name="T7" fmla="*/ 0 60000 65536"/>
                  <a:gd name="T8" fmla="*/ 0 60000 65536"/>
                  <a:gd name="T9" fmla="*/ 0 w 42113"/>
                  <a:gd name="T10" fmla="*/ 0 h 21600"/>
                  <a:gd name="T11" fmla="*/ 42113 w 42113"/>
                  <a:gd name="T12" fmla="*/ 21600 h 21600"/>
                </a:gdLst>
                <a:ahLst/>
                <a:cxnLst>
                  <a:cxn ang="T6">
                    <a:pos x="T0" y="T1"/>
                  </a:cxn>
                  <a:cxn ang="T7">
                    <a:pos x="T2" y="T3"/>
                  </a:cxn>
                  <a:cxn ang="T8">
                    <a:pos x="T4" y="T5"/>
                  </a:cxn>
                </a:cxnLst>
                <a:rect l="T9" t="T10" r="T11" b="T12"/>
                <a:pathLst>
                  <a:path w="42113" h="21600" fill="none" extrusionOk="0">
                    <a:moveTo>
                      <a:pt x="42113" y="5457"/>
                    </a:moveTo>
                    <a:cubicBezTo>
                      <a:pt x="39630" y="14965"/>
                      <a:pt x="31041" y="21599"/>
                      <a:pt x="21214" y="21600"/>
                    </a:cubicBezTo>
                    <a:cubicBezTo>
                      <a:pt x="10851" y="21600"/>
                      <a:pt x="1949" y="14241"/>
                      <a:pt x="-1" y="4064"/>
                    </a:cubicBezTo>
                  </a:path>
                  <a:path w="42113" h="21600" stroke="0" extrusionOk="0">
                    <a:moveTo>
                      <a:pt x="42113" y="5457"/>
                    </a:moveTo>
                    <a:cubicBezTo>
                      <a:pt x="39630" y="14965"/>
                      <a:pt x="31041" y="21599"/>
                      <a:pt x="21214" y="21600"/>
                    </a:cubicBezTo>
                    <a:cubicBezTo>
                      <a:pt x="10851" y="21600"/>
                      <a:pt x="1949" y="14241"/>
                      <a:pt x="-1" y="4064"/>
                    </a:cubicBezTo>
                    <a:lnTo>
                      <a:pt x="21214"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79" name="Line 275"/>
              <p:cNvSpPr>
                <a:spLocks noChangeShapeType="1"/>
              </p:cNvSpPr>
              <p:nvPr/>
            </p:nvSpPr>
            <p:spPr bwMode="auto">
              <a:xfrm>
                <a:off x="2584" y="2402"/>
                <a:ext cx="0" cy="19"/>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80" name="Rectangle 276"/>
              <p:cNvSpPr>
                <a:spLocks noChangeArrowheads="1"/>
              </p:cNvSpPr>
              <p:nvPr/>
            </p:nvSpPr>
            <p:spPr bwMode="auto">
              <a:xfrm>
                <a:off x="2310" y="2342"/>
                <a:ext cx="16" cy="24"/>
              </a:xfrm>
              <a:prstGeom prst="rect">
                <a:avLst/>
              </a:prstGeom>
              <a:solidFill>
                <a:schemeClr val="bg1"/>
              </a:solidFill>
              <a:ln w="9525">
                <a:noFill/>
                <a:miter lim="800000"/>
                <a:headEnd/>
                <a:tailEnd/>
              </a:ln>
            </p:spPr>
            <p:txBody>
              <a:bodyPr wrap="none" anchor="ctr"/>
              <a:lstStyle/>
              <a:p>
                <a:endParaRPr lang="en-US"/>
              </a:p>
            </p:txBody>
          </p:sp>
          <p:sp>
            <p:nvSpPr>
              <p:cNvPr id="1181" name="Oval 277"/>
              <p:cNvSpPr>
                <a:spLocks noChangeArrowheads="1"/>
              </p:cNvSpPr>
              <p:nvPr/>
            </p:nvSpPr>
            <p:spPr bwMode="auto">
              <a:xfrm>
                <a:off x="2310" y="2345"/>
                <a:ext cx="99" cy="38"/>
              </a:xfrm>
              <a:prstGeom prst="ellipse">
                <a:avLst/>
              </a:prstGeom>
              <a:solidFill>
                <a:schemeClr val="bg1"/>
              </a:solidFill>
              <a:ln w="9525">
                <a:noFill/>
                <a:round/>
                <a:headEnd/>
                <a:tailEnd/>
              </a:ln>
            </p:spPr>
            <p:txBody>
              <a:bodyPr wrap="none" anchor="ctr"/>
              <a:lstStyle/>
              <a:p>
                <a:endParaRPr lang="en-US"/>
              </a:p>
            </p:txBody>
          </p:sp>
          <p:sp>
            <p:nvSpPr>
              <p:cNvPr id="1182" name="Rectangle 278"/>
              <p:cNvSpPr>
                <a:spLocks noChangeArrowheads="1"/>
              </p:cNvSpPr>
              <p:nvPr/>
            </p:nvSpPr>
            <p:spPr bwMode="auto">
              <a:xfrm>
                <a:off x="2392" y="2342"/>
                <a:ext cx="16" cy="24"/>
              </a:xfrm>
              <a:prstGeom prst="rect">
                <a:avLst/>
              </a:prstGeom>
              <a:solidFill>
                <a:schemeClr val="bg1"/>
              </a:solidFill>
              <a:ln w="9525">
                <a:noFill/>
                <a:miter lim="800000"/>
                <a:headEnd/>
                <a:tailEnd/>
              </a:ln>
            </p:spPr>
            <p:txBody>
              <a:bodyPr wrap="none" anchor="ctr"/>
              <a:lstStyle/>
              <a:p>
                <a:endParaRPr lang="en-US"/>
              </a:p>
            </p:txBody>
          </p:sp>
          <p:sp>
            <p:nvSpPr>
              <p:cNvPr id="1183" name="Oval 279"/>
              <p:cNvSpPr>
                <a:spLocks noChangeArrowheads="1"/>
              </p:cNvSpPr>
              <p:nvPr/>
            </p:nvSpPr>
            <p:spPr bwMode="auto">
              <a:xfrm>
                <a:off x="2314" y="2326"/>
                <a:ext cx="90" cy="31"/>
              </a:xfrm>
              <a:prstGeom prst="ellipse">
                <a:avLst/>
              </a:prstGeom>
              <a:solidFill>
                <a:schemeClr val="bg1"/>
              </a:solidFill>
              <a:ln w="12700">
                <a:solidFill>
                  <a:schemeClr val="tx1"/>
                </a:solidFill>
                <a:round/>
                <a:headEnd/>
                <a:tailEnd/>
              </a:ln>
            </p:spPr>
            <p:txBody>
              <a:bodyPr wrap="none" anchor="ctr"/>
              <a:lstStyle/>
              <a:p>
                <a:endParaRPr lang="en-US"/>
              </a:p>
            </p:txBody>
          </p:sp>
          <p:sp>
            <p:nvSpPr>
              <p:cNvPr id="1184" name="Line 280"/>
              <p:cNvSpPr>
                <a:spLocks noChangeShapeType="1"/>
              </p:cNvSpPr>
              <p:nvPr/>
            </p:nvSpPr>
            <p:spPr bwMode="auto">
              <a:xfrm>
                <a:off x="2408" y="2345"/>
                <a:ext cx="0" cy="2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85" name="Arc 281"/>
              <p:cNvSpPr>
                <a:spLocks/>
              </p:cNvSpPr>
              <p:nvPr/>
            </p:nvSpPr>
            <p:spPr bwMode="auto">
              <a:xfrm>
                <a:off x="2314" y="2364"/>
                <a:ext cx="92" cy="14"/>
              </a:xfrm>
              <a:custGeom>
                <a:avLst/>
                <a:gdLst>
                  <a:gd name="T0" fmla="*/ 0 w 42179"/>
                  <a:gd name="T1" fmla="*/ 0 h 21600"/>
                  <a:gd name="T2" fmla="*/ 0 w 42179"/>
                  <a:gd name="T3" fmla="*/ 0 h 21600"/>
                  <a:gd name="T4" fmla="*/ 0 w 42179"/>
                  <a:gd name="T5" fmla="*/ 0 h 21600"/>
                  <a:gd name="T6" fmla="*/ 0 60000 65536"/>
                  <a:gd name="T7" fmla="*/ 0 60000 65536"/>
                  <a:gd name="T8" fmla="*/ 0 60000 65536"/>
                  <a:gd name="T9" fmla="*/ 0 w 42179"/>
                  <a:gd name="T10" fmla="*/ 0 h 21600"/>
                  <a:gd name="T11" fmla="*/ 42179 w 42179"/>
                  <a:gd name="T12" fmla="*/ 21600 h 21600"/>
                </a:gdLst>
                <a:ahLst/>
                <a:cxnLst>
                  <a:cxn ang="T6">
                    <a:pos x="T0" y="T1"/>
                  </a:cxn>
                  <a:cxn ang="T7">
                    <a:pos x="T2" y="T3"/>
                  </a:cxn>
                  <a:cxn ang="T8">
                    <a:pos x="T4" y="T5"/>
                  </a:cxn>
                </a:cxnLst>
                <a:rect l="T9" t="T10" r="T11" b="T12"/>
                <a:pathLst>
                  <a:path w="42179" h="21600" fill="none" extrusionOk="0">
                    <a:moveTo>
                      <a:pt x="42178" y="4717"/>
                    </a:moveTo>
                    <a:cubicBezTo>
                      <a:pt x="39969" y="14585"/>
                      <a:pt x="31211" y="21599"/>
                      <a:pt x="21100" y="21600"/>
                    </a:cubicBezTo>
                    <a:cubicBezTo>
                      <a:pt x="10950" y="21600"/>
                      <a:pt x="2170" y="14534"/>
                      <a:pt x="-1" y="4620"/>
                    </a:cubicBezTo>
                  </a:path>
                  <a:path w="42179" h="21600" stroke="0" extrusionOk="0">
                    <a:moveTo>
                      <a:pt x="42178" y="4717"/>
                    </a:moveTo>
                    <a:cubicBezTo>
                      <a:pt x="39969" y="14585"/>
                      <a:pt x="31211" y="21599"/>
                      <a:pt x="21100" y="21600"/>
                    </a:cubicBezTo>
                    <a:cubicBezTo>
                      <a:pt x="10950" y="21600"/>
                      <a:pt x="2170" y="14534"/>
                      <a:pt x="-1" y="4620"/>
                    </a:cubicBezTo>
                    <a:lnTo>
                      <a:pt x="211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1186" name="Line 282"/>
              <p:cNvSpPr>
                <a:spLocks noChangeShapeType="1"/>
              </p:cNvSpPr>
              <p:nvPr/>
            </p:nvSpPr>
            <p:spPr bwMode="auto">
              <a:xfrm>
                <a:off x="2313" y="2347"/>
                <a:ext cx="0" cy="18"/>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87" name="Rectangle 283"/>
              <p:cNvSpPr>
                <a:spLocks noChangeArrowheads="1"/>
              </p:cNvSpPr>
              <p:nvPr/>
            </p:nvSpPr>
            <p:spPr bwMode="auto">
              <a:xfrm>
                <a:off x="1154" y="1490"/>
                <a:ext cx="72" cy="34"/>
              </a:xfrm>
              <a:prstGeom prst="rect">
                <a:avLst/>
              </a:prstGeom>
              <a:noFill/>
              <a:ln w="9525">
                <a:noFill/>
                <a:miter lim="800000"/>
                <a:headEnd/>
                <a:tailEnd/>
              </a:ln>
            </p:spPr>
            <p:txBody>
              <a:bodyPr wrap="none" anchor="ctr"/>
              <a:lstStyle/>
              <a:p>
                <a:endParaRPr lang="en-US"/>
              </a:p>
            </p:txBody>
          </p:sp>
          <p:sp>
            <p:nvSpPr>
              <p:cNvPr id="1188" name="Rectangle 284"/>
              <p:cNvSpPr>
                <a:spLocks noChangeArrowheads="1"/>
              </p:cNvSpPr>
              <p:nvPr/>
            </p:nvSpPr>
            <p:spPr bwMode="auto">
              <a:xfrm>
                <a:off x="2332" y="2161"/>
                <a:ext cx="243" cy="91"/>
              </a:xfrm>
              <a:prstGeom prst="rect">
                <a:avLst/>
              </a:prstGeom>
              <a:noFill/>
              <a:ln w="9525">
                <a:noFill/>
                <a:miter lim="800000"/>
                <a:headEnd/>
                <a:tailEnd/>
              </a:ln>
            </p:spPr>
            <p:txBody>
              <a:bodyPr wrap="none" lIns="58738" tIns="28575" rIns="58738" bIns="28575">
                <a:spAutoFit/>
              </a:bodyPr>
              <a:lstStyle/>
              <a:p>
                <a:pPr algn="l" defTabSz="374650"/>
                <a:r>
                  <a:rPr lang="en-US" sz="600" b="0"/>
                  <a:t>DS3</a:t>
                </a:r>
              </a:p>
            </p:txBody>
          </p:sp>
          <p:sp>
            <p:nvSpPr>
              <p:cNvPr id="1189" name="Rectangle 285"/>
              <p:cNvSpPr>
                <a:spLocks noChangeArrowheads="1"/>
              </p:cNvSpPr>
              <p:nvPr/>
            </p:nvSpPr>
            <p:spPr bwMode="auto">
              <a:xfrm>
                <a:off x="3969" y="2209"/>
                <a:ext cx="243" cy="91"/>
              </a:xfrm>
              <a:prstGeom prst="rect">
                <a:avLst/>
              </a:prstGeom>
              <a:noFill/>
              <a:ln w="9525">
                <a:noFill/>
                <a:miter lim="800000"/>
                <a:headEnd/>
                <a:tailEnd/>
              </a:ln>
            </p:spPr>
            <p:txBody>
              <a:bodyPr wrap="none" lIns="58738" tIns="28575" rIns="58738" bIns="28575">
                <a:spAutoFit/>
              </a:bodyPr>
              <a:lstStyle/>
              <a:p>
                <a:pPr algn="l" defTabSz="374650"/>
                <a:r>
                  <a:rPr lang="en-US" sz="600" b="0"/>
                  <a:t>DS3</a:t>
                </a:r>
              </a:p>
            </p:txBody>
          </p:sp>
          <p:sp>
            <p:nvSpPr>
              <p:cNvPr id="1190" name="Rectangle 286"/>
              <p:cNvSpPr>
                <a:spLocks noChangeArrowheads="1"/>
              </p:cNvSpPr>
              <p:nvPr/>
            </p:nvSpPr>
            <p:spPr bwMode="auto">
              <a:xfrm>
                <a:off x="3990" y="1708"/>
                <a:ext cx="242" cy="91"/>
              </a:xfrm>
              <a:prstGeom prst="rect">
                <a:avLst/>
              </a:prstGeom>
              <a:noFill/>
              <a:ln w="9525">
                <a:noFill/>
                <a:miter lim="800000"/>
                <a:headEnd/>
                <a:tailEnd/>
              </a:ln>
            </p:spPr>
            <p:txBody>
              <a:bodyPr wrap="none" lIns="58738" tIns="28575" rIns="58738" bIns="28575">
                <a:spAutoFit/>
              </a:bodyPr>
              <a:lstStyle/>
              <a:p>
                <a:pPr algn="l" defTabSz="374650"/>
                <a:r>
                  <a:rPr lang="en-US" sz="600" b="0"/>
                  <a:t>DS3</a:t>
                </a:r>
              </a:p>
            </p:txBody>
          </p:sp>
          <p:sp>
            <p:nvSpPr>
              <p:cNvPr id="1191" name="Rectangle 287"/>
              <p:cNvSpPr>
                <a:spLocks noChangeArrowheads="1"/>
              </p:cNvSpPr>
              <p:nvPr/>
            </p:nvSpPr>
            <p:spPr bwMode="auto">
              <a:xfrm>
                <a:off x="1289" y="2868"/>
                <a:ext cx="243" cy="91"/>
              </a:xfrm>
              <a:prstGeom prst="rect">
                <a:avLst/>
              </a:prstGeom>
              <a:noFill/>
              <a:ln w="9525">
                <a:noFill/>
                <a:miter lim="800000"/>
                <a:headEnd/>
                <a:tailEnd/>
              </a:ln>
            </p:spPr>
            <p:txBody>
              <a:bodyPr wrap="none" lIns="58738" tIns="28575" rIns="58738" bIns="28575">
                <a:spAutoFit/>
              </a:bodyPr>
              <a:lstStyle/>
              <a:p>
                <a:pPr algn="l" defTabSz="374650"/>
                <a:r>
                  <a:rPr lang="en-US" sz="600" b="0"/>
                  <a:t>DS3</a:t>
                </a:r>
              </a:p>
            </p:txBody>
          </p:sp>
          <p:sp>
            <p:nvSpPr>
              <p:cNvPr id="1192" name="Rectangle 288"/>
              <p:cNvSpPr>
                <a:spLocks noChangeArrowheads="1"/>
              </p:cNvSpPr>
              <p:nvPr/>
            </p:nvSpPr>
            <p:spPr bwMode="auto">
              <a:xfrm>
                <a:off x="1362" y="1711"/>
                <a:ext cx="242" cy="91"/>
              </a:xfrm>
              <a:prstGeom prst="rect">
                <a:avLst/>
              </a:prstGeom>
              <a:noFill/>
              <a:ln w="9525">
                <a:noFill/>
                <a:miter lim="800000"/>
                <a:headEnd/>
                <a:tailEnd/>
              </a:ln>
            </p:spPr>
            <p:txBody>
              <a:bodyPr wrap="none" lIns="58738" tIns="28575" rIns="58738" bIns="28575">
                <a:spAutoFit/>
              </a:bodyPr>
              <a:lstStyle/>
              <a:p>
                <a:pPr algn="l" defTabSz="374650"/>
                <a:r>
                  <a:rPr lang="en-US" sz="600" b="0"/>
                  <a:t>DS3</a:t>
                </a:r>
              </a:p>
            </p:txBody>
          </p:sp>
          <p:sp>
            <p:nvSpPr>
              <p:cNvPr id="1193" name="Freeform 289"/>
              <p:cNvSpPr>
                <a:spLocks/>
              </p:cNvSpPr>
              <p:nvPr/>
            </p:nvSpPr>
            <p:spPr bwMode="auto">
              <a:xfrm>
                <a:off x="1230" y="1865"/>
                <a:ext cx="1951" cy="928"/>
              </a:xfrm>
              <a:custGeom>
                <a:avLst/>
                <a:gdLst>
                  <a:gd name="T0" fmla="*/ 0 w 1951"/>
                  <a:gd name="T1" fmla="*/ 0 h 928"/>
                  <a:gd name="T2" fmla="*/ 101 w 1951"/>
                  <a:gd name="T3" fmla="*/ 927 h 928"/>
                  <a:gd name="T4" fmla="*/ 1950 w 1951"/>
                  <a:gd name="T5" fmla="*/ 766 h 928"/>
                  <a:gd name="T6" fmla="*/ 0 60000 65536"/>
                  <a:gd name="T7" fmla="*/ 0 60000 65536"/>
                  <a:gd name="T8" fmla="*/ 0 60000 65536"/>
                  <a:gd name="T9" fmla="*/ 0 w 1951"/>
                  <a:gd name="T10" fmla="*/ 0 h 928"/>
                  <a:gd name="T11" fmla="*/ 1951 w 1951"/>
                  <a:gd name="T12" fmla="*/ 928 h 928"/>
                </a:gdLst>
                <a:ahLst/>
                <a:cxnLst>
                  <a:cxn ang="T6">
                    <a:pos x="T0" y="T1"/>
                  </a:cxn>
                  <a:cxn ang="T7">
                    <a:pos x="T2" y="T3"/>
                  </a:cxn>
                  <a:cxn ang="T8">
                    <a:pos x="T4" y="T5"/>
                  </a:cxn>
                </a:cxnLst>
                <a:rect l="T9" t="T10" r="T11" b="T12"/>
                <a:pathLst>
                  <a:path w="1951" h="928">
                    <a:moveTo>
                      <a:pt x="0" y="0"/>
                    </a:moveTo>
                    <a:lnTo>
                      <a:pt x="101" y="927"/>
                    </a:lnTo>
                    <a:lnTo>
                      <a:pt x="1950" y="766"/>
                    </a:lnTo>
                  </a:path>
                </a:pathLst>
              </a:custGeom>
              <a:noFill/>
              <a:ln w="25400" cap="rnd">
                <a:solidFill>
                  <a:schemeClr val="bg2"/>
                </a:solidFill>
                <a:round/>
                <a:headEnd type="none" w="sm" len="sm"/>
                <a:tailEnd type="none" w="sm" len="sm"/>
              </a:ln>
            </p:spPr>
            <p:txBody>
              <a:bodyPr/>
              <a:lstStyle/>
              <a:p>
                <a:endParaRPr lang="en-US"/>
              </a:p>
            </p:txBody>
          </p:sp>
          <p:grpSp>
            <p:nvGrpSpPr>
              <p:cNvPr id="1194" name="Group 303"/>
              <p:cNvGrpSpPr>
                <a:grpSpLocks/>
              </p:cNvGrpSpPr>
              <p:nvPr/>
            </p:nvGrpSpPr>
            <p:grpSpPr bwMode="auto">
              <a:xfrm>
                <a:off x="3072" y="2482"/>
                <a:ext cx="886" cy="257"/>
                <a:chOff x="3072" y="2482"/>
                <a:chExt cx="886" cy="257"/>
              </a:xfrm>
            </p:grpSpPr>
            <p:grpSp>
              <p:nvGrpSpPr>
                <p:cNvPr id="1198" name="Group 301"/>
                <p:cNvGrpSpPr>
                  <a:grpSpLocks/>
                </p:cNvGrpSpPr>
                <p:nvPr/>
              </p:nvGrpSpPr>
              <p:grpSpPr bwMode="auto">
                <a:xfrm>
                  <a:off x="3072" y="2482"/>
                  <a:ext cx="886" cy="257"/>
                  <a:chOff x="3072" y="2482"/>
                  <a:chExt cx="886" cy="257"/>
                </a:xfrm>
              </p:grpSpPr>
              <p:sp>
                <p:nvSpPr>
                  <p:cNvPr id="1200" name="Oval 290"/>
                  <p:cNvSpPr>
                    <a:spLocks noChangeArrowheads="1"/>
                  </p:cNvSpPr>
                  <p:nvPr/>
                </p:nvSpPr>
                <p:spPr bwMode="auto">
                  <a:xfrm>
                    <a:off x="3072" y="2568"/>
                    <a:ext cx="279" cy="89"/>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1" name="Oval 291"/>
                  <p:cNvSpPr>
                    <a:spLocks noChangeArrowheads="1"/>
                  </p:cNvSpPr>
                  <p:nvPr/>
                </p:nvSpPr>
                <p:spPr bwMode="auto">
                  <a:xfrm>
                    <a:off x="3291" y="2482"/>
                    <a:ext cx="281" cy="90"/>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2" name="Oval 292"/>
                  <p:cNvSpPr>
                    <a:spLocks noChangeArrowheads="1"/>
                  </p:cNvSpPr>
                  <p:nvPr/>
                </p:nvSpPr>
                <p:spPr bwMode="auto">
                  <a:xfrm>
                    <a:off x="3158" y="2522"/>
                    <a:ext cx="276" cy="9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3" name="Oval 293"/>
                  <p:cNvSpPr>
                    <a:spLocks noChangeArrowheads="1"/>
                  </p:cNvSpPr>
                  <p:nvPr/>
                </p:nvSpPr>
                <p:spPr bwMode="auto">
                  <a:xfrm>
                    <a:off x="3295" y="2648"/>
                    <a:ext cx="277" cy="8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4" name="Oval 294"/>
                  <p:cNvSpPr>
                    <a:spLocks noChangeArrowheads="1"/>
                  </p:cNvSpPr>
                  <p:nvPr/>
                </p:nvSpPr>
                <p:spPr bwMode="auto">
                  <a:xfrm>
                    <a:off x="3161" y="2607"/>
                    <a:ext cx="273" cy="9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5" name="Oval 295"/>
                  <p:cNvSpPr>
                    <a:spLocks noChangeArrowheads="1"/>
                  </p:cNvSpPr>
                  <p:nvPr/>
                </p:nvSpPr>
                <p:spPr bwMode="auto">
                  <a:xfrm>
                    <a:off x="3458" y="2485"/>
                    <a:ext cx="281" cy="91"/>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6" name="Oval 296"/>
                  <p:cNvSpPr>
                    <a:spLocks noChangeArrowheads="1"/>
                  </p:cNvSpPr>
                  <p:nvPr/>
                </p:nvSpPr>
                <p:spPr bwMode="auto">
                  <a:xfrm>
                    <a:off x="3596" y="2525"/>
                    <a:ext cx="276" cy="92"/>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7" name="Oval 297"/>
                  <p:cNvSpPr>
                    <a:spLocks noChangeArrowheads="1"/>
                  </p:cNvSpPr>
                  <p:nvPr/>
                </p:nvSpPr>
                <p:spPr bwMode="auto">
                  <a:xfrm>
                    <a:off x="3458" y="2651"/>
                    <a:ext cx="277" cy="88"/>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8" name="Oval 298"/>
                  <p:cNvSpPr>
                    <a:spLocks noChangeArrowheads="1"/>
                  </p:cNvSpPr>
                  <p:nvPr/>
                </p:nvSpPr>
                <p:spPr bwMode="auto">
                  <a:xfrm>
                    <a:off x="3596" y="2609"/>
                    <a:ext cx="273" cy="93"/>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09" name="Oval 299"/>
                  <p:cNvSpPr>
                    <a:spLocks noChangeArrowheads="1"/>
                  </p:cNvSpPr>
                  <p:nvPr/>
                </p:nvSpPr>
                <p:spPr bwMode="auto">
                  <a:xfrm>
                    <a:off x="3679" y="2568"/>
                    <a:ext cx="279" cy="92"/>
                  </a:xfrm>
                  <a:prstGeom prst="ellipse">
                    <a:avLst/>
                  </a:prstGeom>
                  <a:solidFill>
                    <a:srgbClr val="FF99FF"/>
                  </a:solidFill>
                  <a:ln w="12700">
                    <a:solidFill>
                      <a:schemeClr val="tx1"/>
                    </a:solidFill>
                    <a:round/>
                    <a:headEnd/>
                    <a:tailEnd/>
                  </a:ln>
                </p:spPr>
                <p:txBody>
                  <a:bodyPr wrap="none" anchor="ctr"/>
                  <a:lstStyle/>
                  <a:p>
                    <a:endParaRPr lang="en-US"/>
                  </a:p>
                </p:txBody>
              </p:sp>
              <p:sp>
                <p:nvSpPr>
                  <p:cNvPr id="1210" name="Oval 300"/>
                  <p:cNvSpPr>
                    <a:spLocks noChangeArrowheads="1"/>
                  </p:cNvSpPr>
                  <p:nvPr/>
                </p:nvSpPr>
                <p:spPr bwMode="auto">
                  <a:xfrm>
                    <a:off x="3185" y="2505"/>
                    <a:ext cx="671" cy="217"/>
                  </a:xfrm>
                  <a:prstGeom prst="ellipse">
                    <a:avLst/>
                  </a:prstGeom>
                  <a:solidFill>
                    <a:srgbClr val="FF99FF"/>
                  </a:solidFill>
                  <a:ln w="9525">
                    <a:noFill/>
                    <a:round/>
                    <a:headEnd/>
                    <a:tailEnd/>
                  </a:ln>
                </p:spPr>
                <p:txBody>
                  <a:bodyPr wrap="none" anchor="ctr"/>
                  <a:lstStyle/>
                  <a:p>
                    <a:endParaRPr lang="en-US"/>
                  </a:p>
                </p:txBody>
              </p:sp>
            </p:grpSp>
            <p:sp>
              <p:nvSpPr>
                <p:cNvPr id="1199" name="Rectangle 302"/>
                <p:cNvSpPr>
                  <a:spLocks noChangeArrowheads="1"/>
                </p:cNvSpPr>
                <p:nvPr/>
              </p:nvSpPr>
              <p:spPr bwMode="auto">
                <a:xfrm>
                  <a:off x="3368" y="2521"/>
                  <a:ext cx="344" cy="128"/>
                </a:xfrm>
                <a:prstGeom prst="rect">
                  <a:avLst/>
                </a:prstGeom>
                <a:solidFill>
                  <a:srgbClr val="FF99FF"/>
                </a:solidFill>
                <a:ln w="9525">
                  <a:noFill/>
                  <a:miter lim="800000"/>
                  <a:headEnd/>
                  <a:tailEnd/>
                </a:ln>
              </p:spPr>
              <p:txBody>
                <a:bodyPr wrap="none" lIns="58738" tIns="28575" rIns="58738" bIns="28575">
                  <a:spAutoFit/>
                </a:bodyPr>
                <a:lstStyle/>
                <a:p>
                  <a:pPr defTabSz="374650"/>
                  <a:r>
                    <a:rPr lang="en-US" sz="1000"/>
                    <a:t>NSP</a:t>
                  </a:r>
                </a:p>
              </p:txBody>
            </p:sp>
          </p:grpSp>
          <p:grpSp>
            <p:nvGrpSpPr>
              <p:cNvPr id="1195" name="Group 306"/>
              <p:cNvGrpSpPr>
                <a:grpSpLocks/>
              </p:cNvGrpSpPr>
              <p:nvPr/>
            </p:nvGrpSpPr>
            <p:grpSpPr bwMode="auto">
              <a:xfrm>
                <a:off x="1028" y="1766"/>
                <a:ext cx="382" cy="179"/>
                <a:chOff x="1028" y="1766"/>
                <a:chExt cx="382" cy="179"/>
              </a:xfrm>
            </p:grpSpPr>
            <p:sp>
              <p:nvSpPr>
                <p:cNvPr id="1196" name="Rectangle 304"/>
                <p:cNvSpPr>
                  <a:spLocks noChangeArrowheads="1"/>
                </p:cNvSpPr>
                <p:nvPr/>
              </p:nvSpPr>
              <p:spPr bwMode="auto">
                <a:xfrm>
                  <a:off x="1107" y="1766"/>
                  <a:ext cx="222" cy="179"/>
                </a:xfrm>
                <a:prstGeom prst="rect">
                  <a:avLst/>
                </a:prstGeom>
                <a:solidFill>
                  <a:srgbClr val="FC0128"/>
                </a:solidFill>
                <a:ln w="12700">
                  <a:solidFill>
                    <a:schemeClr val="tx1"/>
                  </a:solidFill>
                  <a:miter lim="800000"/>
                  <a:headEnd/>
                  <a:tailEnd/>
                </a:ln>
              </p:spPr>
              <p:txBody>
                <a:bodyPr wrap="none" anchor="ctr"/>
                <a:lstStyle/>
                <a:p>
                  <a:endParaRPr lang="en-US"/>
                </a:p>
              </p:txBody>
            </p:sp>
            <p:sp>
              <p:nvSpPr>
                <p:cNvPr id="1197" name="Rectangle 305"/>
                <p:cNvSpPr>
                  <a:spLocks noChangeArrowheads="1"/>
                </p:cNvSpPr>
                <p:nvPr/>
              </p:nvSpPr>
              <p:spPr bwMode="auto">
                <a:xfrm>
                  <a:off x="1028" y="1780"/>
                  <a:ext cx="382" cy="110"/>
                </a:xfrm>
                <a:prstGeom prst="rect">
                  <a:avLst/>
                </a:prstGeom>
                <a:noFill/>
                <a:ln w="9525">
                  <a:noFill/>
                  <a:miter lim="800000"/>
                  <a:headEnd/>
                  <a:tailEnd/>
                </a:ln>
              </p:spPr>
              <p:txBody>
                <a:bodyPr lIns="58738" tIns="28575" rIns="58738" bIns="28575">
                  <a:spAutoFit/>
                </a:bodyPr>
                <a:lstStyle/>
                <a:p>
                  <a:pPr defTabSz="374650">
                    <a:lnSpc>
                      <a:spcPct val="90000"/>
                    </a:lnSpc>
                  </a:pPr>
                  <a:r>
                    <a:rPr lang="en-US" sz="900">
                      <a:solidFill>
                        <a:schemeClr val="bg1"/>
                      </a:solidFill>
                    </a:rPr>
                    <a:t>NAP</a:t>
                  </a:r>
                </a:p>
              </p:txBody>
            </p:sp>
          </p:grpSp>
        </p:grpSp>
        <p:graphicFrame>
          <p:nvGraphicFramePr>
            <p:cNvPr id="1026" name="Object 308"/>
            <p:cNvGraphicFramePr>
              <a:graphicFrameLocks/>
            </p:cNvGraphicFramePr>
            <p:nvPr/>
          </p:nvGraphicFramePr>
          <p:xfrm>
            <a:off x="5180013" y="5638800"/>
            <a:ext cx="847725" cy="798513"/>
          </p:xfrm>
          <a:graphic>
            <a:graphicData uri="http://schemas.openxmlformats.org/presentationml/2006/ole">
              <mc:AlternateContent xmlns:mc="http://schemas.openxmlformats.org/markup-compatibility/2006">
                <mc:Choice xmlns:v="urn:schemas-microsoft-com:vml" Requires="v">
                  <p:oleObj spid="_x0000_s1581" name="Clip" r:id="rId4" imgW="3659040" imgH="3449520" progId="">
                    <p:embed/>
                  </p:oleObj>
                </mc:Choice>
                <mc:Fallback>
                  <p:oleObj name="Clip" r:id="rId4" imgW="3659040" imgH="3449520" progId="">
                    <p:embed/>
                    <p:pic>
                      <p:nvPicPr>
                        <p:cNvPr id="0" name="Object 30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0013" y="5638800"/>
                          <a:ext cx="84772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09"/>
            <p:cNvGraphicFramePr>
              <a:graphicFrameLocks/>
            </p:cNvGraphicFramePr>
            <p:nvPr/>
          </p:nvGraphicFramePr>
          <p:xfrm>
            <a:off x="5180013" y="4800600"/>
            <a:ext cx="847725" cy="798513"/>
          </p:xfrm>
          <a:graphic>
            <a:graphicData uri="http://schemas.openxmlformats.org/presentationml/2006/ole">
              <mc:AlternateContent xmlns:mc="http://schemas.openxmlformats.org/markup-compatibility/2006">
                <mc:Choice xmlns:v="urn:schemas-microsoft-com:vml" Requires="v">
                  <p:oleObj spid="_x0000_s1582" name="Clip" r:id="rId6" imgW="3659040" imgH="3449520" progId="">
                    <p:embed/>
                  </p:oleObj>
                </mc:Choice>
                <mc:Fallback>
                  <p:oleObj name="Clip" r:id="rId6" imgW="3659040" imgH="3449520" progId="">
                    <p:embed/>
                    <p:pic>
                      <p:nvPicPr>
                        <p:cNvPr id="0" name="Object 30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0013" y="4800600"/>
                          <a:ext cx="84772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2" name="Rectangle 310"/>
          <p:cNvSpPr>
            <a:spLocks noChangeArrowheads="1"/>
          </p:cNvSpPr>
          <p:nvPr/>
        </p:nvSpPr>
        <p:spPr bwMode="auto">
          <a:xfrm>
            <a:off x="4495800" y="1524000"/>
            <a:ext cx="4876800" cy="2855270"/>
          </a:xfrm>
          <a:prstGeom prst="rect">
            <a:avLst/>
          </a:prstGeom>
          <a:noFill/>
          <a:ln w="9525">
            <a:noFill/>
            <a:miter lim="800000"/>
            <a:headEnd/>
            <a:tailEnd/>
          </a:ln>
        </p:spPr>
        <p:txBody>
          <a:bodyPr lIns="92075" tIns="46038" rIns="92075" bIns="46038">
            <a:spAutoFit/>
          </a:bodyPr>
          <a:lstStyle/>
          <a:p>
            <a:pPr algn="l">
              <a:lnSpc>
                <a:spcPct val="105000"/>
              </a:lnSpc>
            </a:pPr>
            <a:r>
              <a:rPr lang="en-US" sz="1200" dirty="0"/>
              <a:t>(Level 1) NAP</a:t>
            </a:r>
            <a:r>
              <a:rPr lang="en-US" sz="1000" dirty="0"/>
              <a:t> 	</a:t>
            </a:r>
          </a:p>
          <a:p>
            <a:pPr algn="l">
              <a:lnSpc>
                <a:spcPct val="105000"/>
              </a:lnSpc>
            </a:pPr>
            <a:r>
              <a:rPr lang="en-US" sz="1000" b="0" dirty="0"/>
              <a:t>(Network Access Point)</a:t>
            </a:r>
          </a:p>
          <a:p>
            <a:pPr algn="l">
              <a:lnSpc>
                <a:spcPct val="105000"/>
              </a:lnSpc>
            </a:pPr>
            <a:r>
              <a:rPr lang="en-US" sz="1000" dirty="0"/>
              <a:t>(Chicago, San Francisco, Washington DC., New Jersey, Miami)</a:t>
            </a:r>
          </a:p>
          <a:p>
            <a:pPr algn="l">
              <a:lnSpc>
                <a:spcPct val="105000"/>
              </a:lnSpc>
            </a:pPr>
            <a:endParaRPr lang="en-US" sz="1000" dirty="0"/>
          </a:p>
          <a:p>
            <a:pPr algn="l">
              <a:lnSpc>
                <a:spcPct val="105000"/>
              </a:lnSpc>
            </a:pPr>
            <a:r>
              <a:rPr lang="en-US" sz="1200" dirty="0"/>
              <a:t>(Level 2) NSP</a:t>
            </a:r>
            <a:r>
              <a:rPr lang="en-US" sz="1000" dirty="0"/>
              <a:t> 	</a:t>
            </a:r>
          </a:p>
          <a:p>
            <a:pPr algn="l">
              <a:lnSpc>
                <a:spcPct val="105000"/>
              </a:lnSpc>
            </a:pPr>
            <a:r>
              <a:rPr lang="en-US" sz="1000" b="0" dirty="0"/>
              <a:t>(Network Service Provider Backbone) </a:t>
            </a:r>
          </a:p>
          <a:p>
            <a:pPr algn="l">
              <a:lnSpc>
                <a:spcPct val="105000"/>
              </a:lnSpc>
            </a:pPr>
            <a:r>
              <a:rPr lang="en-US" sz="1000" dirty="0" smtClean="0"/>
              <a:t>(AT&amp;T, Verizon, MCI, Tele2, Tata Communications)</a:t>
            </a:r>
            <a:endParaRPr lang="en-US" sz="1000" dirty="0"/>
          </a:p>
          <a:p>
            <a:pPr algn="l">
              <a:lnSpc>
                <a:spcPct val="105000"/>
              </a:lnSpc>
            </a:pPr>
            <a:endParaRPr lang="en-US" sz="1000" dirty="0"/>
          </a:p>
          <a:p>
            <a:pPr algn="l">
              <a:lnSpc>
                <a:spcPct val="105000"/>
              </a:lnSpc>
            </a:pPr>
            <a:r>
              <a:rPr lang="en-US" sz="1200" dirty="0"/>
              <a:t>(Level 3) Regional ISPs</a:t>
            </a:r>
          </a:p>
          <a:p>
            <a:pPr algn="l">
              <a:lnSpc>
                <a:spcPct val="105000"/>
              </a:lnSpc>
            </a:pPr>
            <a:r>
              <a:rPr lang="en-US" sz="1000" b="0" dirty="0"/>
              <a:t>(Commercial/Governmental)</a:t>
            </a:r>
          </a:p>
          <a:p>
            <a:pPr algn="l">
              <a:lnSpc>
                <a:spcPct val="105000"/>
              </a:lnSpc>
            </a:pPr>
            <a:r>
              <a:rPr lang="en-US" sz="1000" b="0" dirty="0" smtClean="0"/>
              <a:t>(</a:t>
            </a:r>
            <a:r>
              <a:rPr lang="en-US" sz="1000" dirty="0"/>
              <a:t>AT&amp;T WorldNet, IBM Global Network</a:t>
            </a:r>
            <a:r>
              <a:rPr lang="en-US" sz="1000" dirty="0" smtClean="0"/>
              <a:t>, </a:t>
            </a:r>
            <a:r>
              <a:rPr lang="en-US" sz="1000" dirty="0"/>
              <a:t>Netcom, </a:t>
            </a:r>
            <a:r>
              <a:rPr lang="en-US" sz="1000" dirty="0" smtClean="0"/>
              <a:t>UUNet</a:t>
            </a:r>
            <a:r>
              <a:rPr lang="en-US" sz="1000" b="0" dirty="0" smtClean="0"/>
              <a:t>)</a:t>
            </a:r>
            <a:endParaRPr lang="en-US" sz="1000" b="0" dirty="0"/>
          </a:p>
          <a:p>
            <a:pPr algn="l">
              <a:lnSpc>
                <a:spcPct val="105000"/>
              </a:lnSpc>
            </a:pPr>
            <a:endParaRPr lang="en-US" sz="1000" b="0" dirty="0"/>
          </a:p>
          <a:p>
            <a:pPr algn="l">
              <a:lnSpc>
                <a:spcPct val="105000"/>
              </a:lnSpc>
            </a:pPr>
            <a:r>
              <a:rPr lang="en-US" sz="1200" dirty="0"/>
              <a:t>(Level 4) (Local ISPs)</a:t>
            </a:r>
          </a:p>
          <a:p>
            <a:pPr algn="l">
              <a:lnSpc>
                <a:spcPct val="110000"/>
              </a:lnSpc>
            </a:pPr>
            <a:r>
              <a:rPr lang="en-US" sz="1000" dirty="0"/>
              <a:t>(Sympatico, Allstream, Rogers, </a:t>
            </a:r>
            <a:r>
              <a:rPr lang="en-US" sz="1000" dirty="0" smtClean="0"/>
              <a:t> etc</a:t>
            </a:r>
            <a:r>
              <a:rPr lang="en-US" sz="1000" dirty="0"/>
              <a:t>.)</a:t>
            </a:r>
          </a:p>
          <a:p>
            <a:pPr algn="l">
              <a:lnSpc>
                <a:spcPct val="110000"/>
              </a:lnSpc>
            </a:pPr>
            <a:endParaRPr lang="en-US" sz="1000" dirty="0"/>
          </a:p>
          <a:p>
            <a:pPr algn="l">
              <a:lnSpc>
                <a:spcPct val="105000"/>
              </a:lnSpc>
            </a:pPr>
            <a:r>
              <a:rPr lang="en-US" sz="1200" dirty="0"/>
              <a:t>(Level 5) Consumer and Business Network/Connections</a:t>
            </a:r>
          </a:p>
        </p:txBody>
      </p:sp>
      <p:pic>
        <p:nvPicPr>
          <p:cNvPr id="313" name="Picture 3385" descr="cox_1457_large"/>
          <p:cNvPicPr>
            <a:picLocks noChangeAspect="1" noChangeArrowheads="1"/>
          </p:cNvPicPr>
          <p:nvPr/>
        </p:nvPicPr>
        <p:blipFill>
          <a:blip r:embed="rId7" cstate="print"/>
          <a:srcRect/>
          <a:stretch>
            <a:fillRect/>
          </a:stretch>
        </p:blipFill>
        <p:spPr bwMode="auto">
          <a:xfrm>
            <a:off x="4572000" y="4343400"/>
            <a:ext cx="4572000" cy="2209800"/>
          </a:xfrm>
          <a:prstGeom prst="rect">
            <a:avLst/>
          </a:prstGeom>
          <a:noFill/>
          <a:ln w="9525">
            <a:noFill/>
            <a:miter lim="800000"/>
            <a:headEnd/>
            <a:tailEnd/>
          </a:ln>
        </p:spPr>
      </p:pic>
      <p:pic>
        <p:nvPicPr>
          <p:cNvPr id="1496" name="Picture 4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03" y="1331270"/>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226097"/>
            <a:ext cx="9296400" cy="369781"/>
          </a:xfrm>
        </p:spPr>
        <p:txBody>
          <a:bodyPr/>
          <a:lstStyle/>
          <a:p>
            <a:r>
              <a:rPr lang="en-US" sz="2700" b="1" dirty="0">
                <a:solidFill>
                  <a:schemeClr val="tx1"/>
                </a:solidFill>
              </a:rPr>
              <a:t>Cloud </a:t>
            </a:r>
            <a:r>
              <a:rPr lang="en-US" sz="2700" b="1" dirty="0" smtClean="0">
                <a:solidFill>
                  <a:schemeClr val="tx1"/>
                </a:solidFill>
              </a:rPr>
              <a:t>Computing Services Are </a:t>
            </a:r>
            <a:r>
              <a:rPr lang="en-US" sz="2700" b="1" dirty="0">
                <a:solidFill>
                  <a:schemeClr val="tx1"/>
                </a:solidFill>
              </a:rPr>
              <a:t>“Crossing the Chasm”</a:t>
            </a:r>
          </a:p>
        </p:txBody>
      </p:sp>
      <p:pic>
        <p:nvPicPr>
          <p:cNvPr id="44035" name="Picture 3"/>
          <p:cNvPicPr>
            <a:picLocks noChangeAspect="1" noChangeArrowheads="1"/>
          </p:cNvPicPr>
          <p:nvPr/>
        </p:nvPicPr>
        <p:blipFill>
          <a:blip r:embed="rId3" cstate="print"/>
          <a:srcRect/>
          <a:stretch>
            <a:fillRect/>
          </a:stretch>
        </p:blipFill>
        <p:spPr bwMode="auto">
          <a:xfrm>
            <a:off x="228600" y="893028"/>
            <a:ext cx="6962775" cy="5412522"/>
          </a:xfrm>
          <a:prstGeom prst="rect">
            <a:avLst/>
          </a:prstGeom>
          <a:noFill/>
          <a:ln w="12700">
            <a:noFill/>
            <a:miter lim="800000"/>
            <a:headEnd type="none" w="sm" len="sm"/>
            <a:tailEnd type="none" w="sm" len="sm"/>
          </a:ln>
          <a:effectLst/>
        </p:spPr>
      </p:pic>
      <p:sp>
        <p:nvSpPr>
          <p:cNvPr id="44036" name="Oval 4"/>
          <p:cNvSpPr>
            <a:spLocks noChangeArrowheads="1"/>
          </p:cNvSpPr>
          <p:nvPr/>
        </p:nvSpPr>
        <p:spPr bwMode="auto">
          <a:xfrm>
            <a:off x="1460500" y="5207000"/>
            <a:ext cx="2654300" cy="1231900"/>
          </a:xfrm>
          <a:prstGeom prst="ellipse">
            <a:avLst/>
          </a:prstGeom>
          <a:noFill/>
          <a:ln w="57150">
            <a:solidFill>
              <a:schemeClr val="accent2"/>
            </a:solidFill>
            <a:round/>
            <a:headEnd type="none" w="sm" len="sm"/>
            <a:tailEnd type="none" w="sm" len="sm"/>
          </a:ln>
          <a:effectLst/>
        </p:spPr>
        <p:txBody>
          <a:bodyPr wrap="none" anchor="ctr"/>
          <a:lstStyle/>
          <a:p>
            <a:pPr algn="ctr"/>
            <a:endParaRPr lang="en-GB">
              <a:solidFill>
                <a:schemeClr val="accent2"/>
              </a:solidFill>
            </a:endParaRPr>
          </a:p>
        </p:txBody>
      </p:sp>
      <p:sp>
        <p:nvSpPr>
          <p:cNvPr id="44037" name="Text Box 5"/>
          <p:cNvSpPr txBox="1">
            <a:spLocks noChangeArrowheads="1"/>
          </p:cNvSpPr>
          <p:nvPr/>
        </p:nvSpPr>
        <p:spPr bwMode="auto">
          <a:xfrm>
            <a:off x="0" y="6321425"/>
            <a:ext cx="2001838" cy="274638"/>
          </a:xfrm>
          <a:prstGeom prst="rect">
            <a:avLst/>
          </a:prstGeom>
          <a:noFill/>
          <a:ln w="9525">
            <a:noFill/>
            <a:miter lim="800000"/>
            <a:headEnd/>
            <a:tailEnd/>
          </a:ln>
          <a:effectLst/>
        </p:spPr>
        <p:txBody>
          <a:bodyPr wrap="none">
            <a:spAutoFit/>
          </a:bodyPr>
          <a:lstStyle/>
          <a:p>
            <a:r>
              <a:rPr lang="en-US" sz="1200"/>
              <a:t>Source: The Chasm Group</a:t>
            </a:r>
          </a:p>
        </p:txBody>
      </p:sp>
      <p:pic>
        <p:nvPicPr>
          <p:cNvPr id="44038" name="Picture 6"/>
          <p:cNvPicPr>
            <a:picLocks noChangeAspect="1" noChangeArrowheads="1"/>
          </p:cNvPicPr>
          <p:nvPr/>
        </p:nvPicPr>
        <p:blipFill>
          <a:blip r:embed="rId4" cstate="print"/>
          <a:srcRect/>
          <a:stretch>
            <a:fillRect/>
          </a:stretch>
        </p:blipFill>
        <p:spPr bwMode="auto">
          <a:xfrm>
            <a:off x="7305675" y="1096963"/>
            <a:ext cx="1787525" cy="2759075"/>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1" name="Rectangle 5"/>
          <p:cNvSpPr>
            <a:spLocks noGrp="1"/>
          </p:cNvSpPr>
          <p:nvPr>
            <p:ph type="title"/>
          </p:nvPr>
        </p:nvSpPr>
        <p:spPr>
          <a:xfrm>
            <a:off x="196850" y="392219"/>
            <a:ext cx="8796338" cy="369781"/>
          </a:xfrm>
        </p:spPr>
        <p:txBody>
          <a:bodyPr/>
          <a:lstStyle/>
          <a:p>
            <a:pPr eaLnBrk="1" hangingPunct="1"/>
            <a:r>
              <a:rPr lang="en-US" sz="2700" dirty="0" smtClean="0">
                <a:solidFill>
                  <a:schemeClr val="tx1"/>
                </a:solidFill>
              </a:rPr>
              <a:t>Fundamental Market transitions are happening now!</a:t>
            </a:r>
          </a:p>
        </p:txBody>
      </p:sp>
      <p:grpSp>
        <p:nvGrpSpPr>
          <p:cNvPr id="2" name="Group 37"/>
          <p:cNvGrpSpPr>
            <a:grpSpLocks/>
          </p:cNvGrpSpPr>
          <p:nvPr/>
        </p:nvGrpSpPr>
        <p:grpSpPr bwMode="auto">
          <a:xfrm>
            <a:off x="261938" y="1187450"/>
            <a:ext cx="228600" cy="5192713"/>
            <a:chOff x="336" y="760"/>
            <a:chExt cx="144" cy="3176"/>
          </a:xfrm>
        </p:grpSpPr>
        <p:sp>
          <p:nvSpPr>
            <p:cNvPr id="69" name="AutoShape 31"/>
            <p:cNvSpPr>
              <a:spLocks noChangeArrowheads="1"/>
            </p:cNvSpPr>
            <p:nvPr/>
          </p:nvSpPr>
          <p:spPr bwMode="auto">
            <a:xfrm>
              <a:off x="380" y="784"/>
              <a:ext cx="56" cy="3152"/>
            </a:xfrm>
            <a:prstGeom prst="can">
              <a:avLst>
                <a:gd name="adj" fmla="val 234524"/>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round/>
              <a:headEnd/>
              <a:tailEnd/>
            </a:ln>
            <a:effectLst/>
          </p:spPr>
          <p:txBody>
            <a:bodyPr wrap="none" anchor="ctr"/>
            <a:lstStyle/>
            <a:p>
              <a:pPr algn="l">
                <a:lnSpc>
                  <a:spcPct val="100000"/>
                </a:lnSpc>
                <a:defRPr/>
              </a:pPr>
              <a:endParaRPr lang="en-US" sz="1800">
                <a:solidFill>
                  <a:schemeClr val="tx1"/>
                </a:solidFill>
                <a:latin typeface="Arial" charset="0"/>
                <a:ea typeface="+mn-ea"/>
              </a:endParaRPr>
            </a:p>
          </p:txBody>
        </p:sp>
        <p:sp>
          <p:nvSpPr>
            <p:cNvPr id="70" name="AutoShape 33"/>
            <p:cNvSpPr>
              <a:spLocks noChangeArrowheads="1"/>
            </p:cNvSpPr>
            <p:nvPr/>
          </p:nvSpPr>
          <p:spPr bwMode="auto">
            <a:xfrm>
              <a:off x="336" y="760"/>
              <a:ext cx="144" cy="144"/>
            </a:xfrm>
            <a:prstGeom prst="triangle">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l">
                <a:lnSpc>
                  <a:spcPct val="100000"/>
                </a:lnSpc>
                <a:defRPr/>
              </a:pPr>
              <a:endParaRPr lang="en-US" sz="1800">
                <a:solidFill>
                  <a:schemeClr val="tx1"/>
                </a:solidFill>
                <a:latin typeface="Arial" charset="0"/>
                <a:ea typeface="+mn-ea"/>
              </a:endParaRPr>
            </a:p>
          </p:txBody>
        </p:sp>
      </p:grpSp>
      <p:sp>
        <p:nvSpPr>
          <p:cNvPr id="74" name="Rectangle 2"/>
          <p:cNvSpPr txBox="1">
            <a:spLocks noChangeArrowheads="1"/>
          </p:cNvSpPr>
          <p:nvPr/>
        </p:nvSpPr>
        <p:spPr bwMode="auto">
          <a:xfrm>
            <a:off x="398463" y="1100138"/>
            <a:ext cx="2801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600" b="1" dirty="0">
                <a:solidFill>
                  <a:srgbClr val="000000"/>
                </a:solidFill>
              </a:rPr>
              <a:t>Adoption/Usage/revenue</a:t>
            </a:r>
          </a:p>
        </p:txBody>
      </p:sp>
      <p:sp>
        <p:nvSpPr>
          <p:cNvPr id="10246" name="Freeform 14"/>
          <p:cNvSpPr>
            <a:spLocks/>
          </p:cNvSpPr>
          <p:nvPr/>
        </p:nvSpPr>
        <p:spPr bwMode="auto">
          <a:xfrm>
            <a:off x="1025525" y="2994025"/>
            <a:ext cx="7726363" cy="1112838"/>
          </a:xfrm>
          <a:custGeom>
            <a:avLst/>
            <a:gdLst>
              <a:gd name="T0" fmla="*/ 0 w 10301"/>
              <a:gd name="T1" fmla="*/ 2147483647 h 11720"/>
              <a:gd name="T2" fmla="*/ 2147483647 w 10301"/>
              <a:gd name="T3" fmla="*/ 2147483647 h 11720"/>
              <a:gd name="T4" fmla="*/ 2147483647 w 10301"/>
              <a:gd name="T5" fmla="*/ 2147483647 h 11720"/>
              <a:gd name="T6" fmla="*/ 2147483647 w 10301"/>
              <a:gd name="T7" fmla="*/ 2147483647 h 11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01" h="11720">
                <a:moveTo>
                  <a:pt x="0" y="63"/>
                </a:moveTo>
                <a:cubicBezTo>
                  <a:pt x="489" y="-554"/>
                  <a:pt x="1374" y="3525"/>
                  <a:pt x="2780" y="5230"/>
                </a:cubicBezTo>
                <a:cubicBezTo>
                  <a:pt x="4186" y="6935"/>
                  <a:pt x="6997" y="9184"/>
                  <a:pt x="8438" y="10293"/>
                </a:cubicBezTo>
                <a:cubicBezTo>
                  <a:pt x="9653" y="11253"/>
                  <a:pt x="9835" y="11329"/>
                  <a:pt x="10301" y="11720"/>
                </a:cubicBezTo>
              </a:path>
            </a:pathLst>
          </a:custGeom>
          <a:noFill/>
          <a:ln w="50800" cap="flat" cmpd="sng">
            <a:solidFill>
              <a:schemeClr val="accent1"/>
            </a:solidFill>
            <a:prstDash val="solid"/>
            <a:round/>
            <a:headEnd type="triangle" w="med" len="med"/>
            <a:tailEnd type="triangle" w="med" len="med"/>
          </a:ln>
        </p:spPr>
        <p:txBody>
          <a:bodyPr lIns="0" tIns="0" rIns="0" bIns="0"/>
          <a:lstStyle/>
          <a:p>
            <a:endParaRPr lang="en-US"/>
          </a:p>
        </p:txBody>
      </p:sp>
      <p:sp>
        <p:nvSpPr>
          <p:cNvPr id="95" name="Rectangle 2"/>
          <p:cNvSpPr txBox="1">
            <a:spLocks noChangeArrowheads="1"/>
          </p:cNvSpPr>
          <p:nvPr/>
        </p:nvSpPr>
        <p:spPr bwMode="auto">
          <a:xfrm>
            <a:off x="1041400" y="5176838"/>
            <a:ext cx="1628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a:solidFill>
                  <a:srgbClr val="FF0000"/>
                </a:solidFill>
                <a:effectLst>
                  <a:outerShdw blurRad="38100" dist="38100" dir="2700000" algn="tl">
                    <a:srgbClr val="C0C0C0"/>
                  </a:outerShdw>
                </a:effectLst>
              </a:rPr>
              <a:t>SMS or Social Media Users</a:t>
            </a:r>
          </a:p>
        </p:txBody>
      </p:sp>
      <p:sp>
        <p:nvSpPr>
          <p:cNvPr id="96" name="Rectangle 2"/>
          <p:cNvSpPr txBox="1">
            <a:spLocks noChangeArrowheads="1"/>
          </p:cNvSpPr>
          <p:nvPr/>
        </p:nvSpPr>
        <p:spPr bwMode="auto">
          <a:xfrm>
            <a:off x="650875" y="3395663"/>
            <a:ext cx="1628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a:solidFill>
                  <a:schemeClr val="accent1"/>
                </a:solidFill>
                <a:effectLst>
                  <a:outerShdw blurRad="38100" dist="38100" dir="2700000" algn="tl">
                    <a:srgbClr val="C0C0C0"/>
                  </a:outerShdw>
                </a:effectLst>
              </a:rPr>
              <a:t>Email Users</a:t>
            </a:r>
          </a:p>
        </p:txBody>
      </p:sp>
      <p:sp>
        <p:nvSpPr>
          <p:cNvPr id="10249" name="Rectangle 2"/>
          <p:cNvSpPr txBox="1">
            <a:spLocks noChangeArrowheads="1"/>
          </p:cNvSpPr>
          <p:nvPr/>
        </p:nvSpPr>
        <p:spPr bwMode="auto">
          <a:xfrm>
            <a:off x="3192463" y="4737100"/>
            <a:ext cx="1803400" cy="325438"/>
          </a:xfrm>
          <a:prstGeom prst="rect">
            <a:avLst/>
          </a:prstGeom>
          <a:noFill/>
          <a:ln w="9525">
            <a:noFill/>
            <a:miter lim="800000"/>
            <a:headEnd/>
            <a:tailEnd/>
          </a:ln>
        </p:spPr>
        <p:txBody>
          <a:bodyPr lIns="0" tIns="0" rIns="0" bIns="0" anchor="b"/>
          <a:lstStyle/>
          <a:p>
            <a:pPr>
              <a:spcBef>
                <a:spcPts val="600"/>
              </a:spcBef>
              <a:spcAft>
                <a:spcPts val="600"/>
              </a:spcAft>
            </a:pPr>
            <a:endParaRPr lang="en-US" sz="1800" b="1">
              <a:solidFill>
                <a:srgbClr val="000000"/>
              </a:solidFill>
            </a:endParaRPr>
          </a:p>
        </p:txBody>
      </p:sp>
      <p:sp>
        <p:nvSpPr>
          <p:cNvPr id="10250" name="Freeform 17"/>
          <p:cNvSpPr>
            <a:spLocks/>
          </p:cNvSpPr>
          <p:nvPr/>
        </p:nvSpPr>
        <p:spPr bwMode="auto">
          <a:xfrm>
            <a:off x="1112838" y="2374900"/>
            <a:ext cx="7359650" cy="2714625"/>
          </a:xfrm>
          <a:custGeom>
            <a:avLst/>
            <a:gdLst>
              <a:gd name="T0" fmla="*/ 0 w 9943"/>
              <a:gd name="T1" fmla="*/ 2147483647 h 8891"/>
              <a:gd name="T2" fmla="*/ 2147483647 w 9943"/>
              <a:gd name="T3" fmla="*/ 2147483647 h 8891"/>
              <a:gd name="T4" fmla="*/ 2147483647 w 9943"/>
              <a:gd name="T5" fmla="*/ 2147483647 h 8891"/>
              <a:gd name="T6" fmla="*/ 2147483647 w 9943"/>
              <a:gd name="T7" fmla="*/ 0 h 88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43" h="8891">
                <a:moveTo>
                  <a:pt x="0" y="8891"/>
                </a:moveTo>
                <a:cubicBezTo>
                  <a:pt x="270" y="8252"/>
                  <a:pt x="993" y="7752"/>
                  <a:pt x="2204" y="6794"/>
                </a:cubicBezTo>
                <a:cubicBezTo>
                  <a:pt x="3416" y="5836"/>
                  <a:pt x="5792" y="4651"/>
                  <a:pt x="7269" y="3143"/>
                </a:cubicBezTo>
                <a:cubicBezTo>
                  <a:pt x="8746" y="1635"/>
                  <a:pt x="9546" y="780"/>
                  <a:pt x="9943" y="0"/>
                </a:cubicBezTo>
              </a:path>
            </a:pathLst>
          </a:custGeom>
          <a:noFill/>
          <a:ln w="50800" cap="flat" cmpd="sng">
            <a:solidFill>
              <a:srgbClr val="FF0000"/>
            </a:solidFill>
            <a:prstDash val="solid"/>
            <a:round/>
            <a:headEnd type="triangle" w="med" len="med"/>
            <a:tailEnd type="triangle" w="med" len="med"/>
          </a:ln>
        </p:spPr>
        <p:txBody>
          <a:bodyPr lIns="0" tIns="0" rIns="0" bIns="0"/>
          <a:lstStyle/>
          <a:p>
            <a:endParaRPr lang="en-US"/>
          </a:p>
        </p:txBody>
      </p:sp>
      <p:grpSp>
        <p:nvGrpSpPr>
          <p:cNvPr id="3" name="Group 36"/>
          <p:cNvGrpSpPr>
            <a:grpSpLocks/>
          </p:cNvGrpSpPr>
          <p:nvPr/>
        </p:nvGrpSpPr>
        <p:grpSpPr bwMode="auto">
          <a:xfrm>
            <a:off x="104775" y="6032500"/>
            <a:ext cx="8924925" cy="228600"/>
            <a:chOff x="240" y="3720"/>
            <a:chExt cx="5408" cy="144"/>
          </a:xfrm>
        </p:grpSpPr>
        <p:sp>
          <p:nvSpPr>
            <p:cNvPr id="125" name="AutoShape 32"/>
            <p:cNvSpPr>
              <a:spLocks noChangeArrowheads="1"/>
            </p:cNvSpPr>
            <p:nvPr/>
          </p:nvSpPr>
          <p:spPr bwMode="auto">
            <a:xfrm rot="5400000">
              <a:off x="2891" y="1112"/>
              <a:ext cx="58" cy="5360"/>
            </a:xfrm>
            <a:prstGeom prst="can">
              <a:avLst>
                <a:gd name="adj" fmla="val 137765"/>
              </a:avLst>
            </a:prstGeom>
            <a:gradFill rotWithShape="1">
              <a:gsLst>
                <a:gs pos="0">
                  <a:srgbClr val="5E0000"/>
                </a:gs>
                <a:gs pos="50000">
                  <a:schemeClr val="accent1"/>
                </a:gs>
                <a:gs pos="100000">
                  <a:srgbClr val="5E0000"/>
                </a:gs>
              </a:gsLst>
              <a:lin ang="0" scaled="1"/>
            </a:gradFill>
            <a:ln w="9525">
              <a:solidFill>
                <a:schemeClr val="tx1"/>
              </a:solidFill>
              <a:round/>
              <a:headEnd/>
              <a:tailEnd/>
            </a:ln>
          </p:spPr>
          <p:txBody>
            <a:bodyPr rot="10800000" vert="eaVert" wrap="none" anchor="ctr"/>
            <a:lstStyle/>
            <a:p>
              <a:pPr algn="l">
                <a:lnSpc>
                  <a:spcPct val="100000"/>
                </a:lnSpc>
                <a:defRPr/>
              </a:pPr>
              <a:endParaRPr lang="en-US" sz="1800">
                <a:solidFill>
                  <a:schemeClr val="tx1"/>
                </a:solidFill>
                <a:latin typeface="Arial" charset="0"/>
                <a:ea typeface="+mn-ea"/>
              </a:endParaRPr>
            </a:p>
          </p:txBody>
        </p:sp>
        <p:sp>
          <p:nvSpPr>
            <p:cNvPr id="126" name="AutoShape 35"/>
            <p:cNvSpPr>
              <a:spLocks noChangeArrowheads="1"/>
            </p:cNvSpPr>
            <p:nvPr/>
          </p:nvSpPr>
          <p:spPr bwMode="auto">
            <a:xfrm rot="5400000">
              <a:off x="5504" y="3720"/>
              <a:ext cx="144" cy="144"/>
            </a:xfrm>
            <a:prstGeom prst="triangle">
              <a:avLst>
                <a:gd name="adj" fmla="val 50000"/>
              </a:avLst>
            </a:prstGeom>
            <a:gradFill rotWithShape="1">
              <a:gsLst>
                <a:gs pos="0">
                  <a:srgbClr val="5E0000"/>
                </a:gs>
                <a:gs pos="50000">
                  <a:schemeClr val="accent1"/>
                </a:gs>
                <a:gs pos="100000">
                  <a:srgbClr val="5E0000"/>
                </a:gs>
              </a:gsLst>
              <a:lin ang="5400000" scaled="1"/>
            </a:gradFill>
            <a:ln w="9525">
              <a:solidFill>
                <a:schemeClr val="tx1"/>
              </a:solidFill>
              <a:miter lim="800000"/>
              <a:headEnd/>
              <a:tailEnd/>
            </a:ln>
          </p:spPr>
          <p:txBody>
            <a:bodyPr rot="10800000" vert="eaVert" wrap="none" anchor="ctr"/>
            <a:lstStyle/>
            <a:p>
              <a:pPr algn="l">
                <a:lnSpc>
                  <a:spcPct val="100000"/>
                </a:lnSpc>
                <a:defRPr/>
              </a:pPr>
              <a:endParaRPr lang="en-US" sz="1800">
                <a:solidFill>
                  <a:schemeClr val="tx1"/>
                </a:solidFill>
                <a:latin typeface="Arial" charset="0"/>
                <a:ea typeface="+mn-ea"/>
              </a:endParaRPr>
            </a:p>
          </p:txBody>
        </p:sp>
      </p:grpSp>
      <p:sp>
        <p:nvSpPr>
          <p:cNvPr id="127" name="Rectangle 2"/>
          <p:cNvSpPr txBox="1">
            <a:spLocks noChangeArrowheads="1"/>
          </p:cNvSpPr>
          <p:nvPr/>
        </p:nvSpPr>
        <p:spPr bwMode="auto">
          <a:xfrm>
            <a:off x="7793038" y="6242050"/>
            <a:ext cx="9477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600" b="1" dirty="0">
                <a:solidFill>
                  <a:srgbClr val="000000"/>
                </a:solidFill>
              </a:rPr>
              <a:t>Time</a:t>
            </a:r>
          </a:p>
        </p:txBody>
      </p:sp>
      <p:grpSp>
        <p:nvGrpSpPr>
          <p:cNvPr id="4" name="Group 2"/>
          <p:cNvGrpSpPr>
            <a:grpSpLocks/>
          </p:cNvGrpSpPr>
          <p:nvPr/>
        </p:nvGrpSpPr>
        <p:grpSpPr bwMode="auto">
          <a:xfrm>
            <a:off x="1706563" y="2597150"/>
            <a:ext cx="2425700" cy="2354263"/>
            <a:chOff x="1706562" y="2597506"/>
            <a:chExt cx="2426230" cy="2354700"/>
          </a:xfrm>
        </p:grpSpPr>
        <p:sp>
          <p:nvSpPr>
            <p:cNvPr id="128" name="Rectangle 2"/>
            <p:cNvSpPr txBox="1">
              <a:spLocks noChangeArrowheads="1"/>
            </p:cNvSpPr>
            <p:nvPr/>
          </p:nvSpPr>
          <p:spPr bwMode="auto">
            <a:xfrm>
              <a:off x="1706562" y="2597506"/>
              <a:ext cx="1799030" cy="43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a:solidFill>
                    <a:schemeClr val="accent1"/>
                  </a:solidFill>
                  <a:effectLst>
                    <a:outerShdw blurRad="38100" dist="38100" dir="2700000" algn="tl">
                      <a:srgbClr val="C0C0C0"/>
                    </a:outerShdw>
                  </a:effectLst>
                </a:rPr>
                <a:t>Email Messages (not spam)</a:t>
              </a:r>
            </a:p>
          </p:txBody>
        </p:sp>
        <p:sp>
          <p:nvSpPr>
            <p:cNvPr id="129" name="Rectangle 2"/>
            <p:cNvSpPr txBox="1">
              <a:spLocks noChangeArrowheads="1"/>
            </p:cNvSpPr>
            <p:nvPr/>
          </p:nvSpPr>
          <p:spPr bwMode="auto">
            <a:xfrm>
              <a:off x="2503661" y="4521913"/>
              <a:ext cx="1629131" cy="43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a:solidFill>
                    <a:srgbClr val="FF0000"/>
                  </a:solidFill>
                  <a:effectLst>
                    <a:outerShdw blurRad="38100" dist="38100" dir="2700000" algn="tl">
                      <a:srgbClr val="C0C0C0"/>
                    </a:outerShdw>
                  </a:effectLst>
                </a:rPr>
                <a:t>SMS Messages</a:t>
              </a:r>
            </a:p>
          </p:txBody>
        </p:sp>
      </p:grpSp>
      <p:grpSp>
        <p:nvGrpSpPr>
          <p:cNvPr id="5" name="Group 130"/>
          <p:cNvGrpSpPr>
            <a:grpSpLocks/>
          </p:cNvGrpSpPr>
          <p:nvPr/>
        </p:nvGrpSpPr>
        <p:grpSpPr bwMode="auto">
          <a:xfrm>
            <a:off x="3779838" y="3121025"/>
            <a:ext cx="1798637" cy="1433513"/>
            <a:chOff x="1703740" y="3025826"/>
            <a:chExt cx="1798638" cy="1433023"/>
          </a:xfrm>
        </p:grpSpPr>
        <p:sp>
          <p:nvSpPr>
            <p:cNvPr id="132" name="Rectangle 2"/>
            <p:cNvSpPr txBox="1">
              <a:spLocks noChangeArrowheads="1"/>
            </p:cNvSpPr>
            <p:nvPr/>
          </p:nvSpPr>
          <p:spPr bwMode="auto">
            <a:xfrm>
              <a:off x="1703740" y="3025826"/>
              <a:ext cx="1798638" cy="43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a:solidFill>
                    <a:schemeClr val="accent1"/>
                  </a:solidFill>
                  <a:effectLst>
                    <a:outerShdw blurRad="38100" dist="38100" dir="2700000" algn="tl">
                      <a:srgbClr val="C0C0C0"/>
                    </a:outerShdw>
                  </a:effectLst>
                </a:rPr>
                <a:t>Microsoft Revenue</a:t>
              </a:r>
            </a:p>
          </p:txBody>
        </p:sp>
        <p:sp>
          <p:nvSpPr>
            <p:cNvPr id="133" name="Rectangle 2"/>
            <p:cNvSpPr txBox="1">
              <a:spLocks noChangeArrowheads="1"/>
            </p:cNvSpPr>
            <p:nvPr/>
          </p:nvSpPr>
          <p:spPr bwMode="auto">
            <a:xfrm>
              <a:off x="1851377" y="4028783"/>
              <a:ext cx="1628776" cy="43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err="1">
                  <a:solidFill>
                    <a:srgbClr val="FF0000"/>
                  </a:solidFill>
                  <a:effectLst>
                    <a:outerShdw blurRad="38100" dist="38100" dir="2700000" algn="tl">
                      <a:srgbClr val="C0C0C0"/>
                    </a:outerShdw>
                  </a:effectLst>
                </a:rPr>
                <a:t>iPhone</a:t>
              </a:r>
              <a:r>
                <a:rPr lang="en-US" sz="1800" b="1" dirty="0">
                  <a:solidFill>
                    <a:srgbClr val="FF0000"/>
                  </a:solidFill>
                  <a:effectLst>
                    <a:outerShdw blurRad="38100" dist="38100" dir="2700000" algn="tl">
                      <a:srgbClr val="C0C0C0"/>
                    </a:outerShdw>
                  </a:effectLst>
                </a:rPr>
                <a:t> Revenue</a:t>
              </a:r>
            </a:p>
          </p:txBody>
        </p:sp>
      </p:grpSp>
      <p:grpSp>
        <p:nvGrpSpPr>
          <p:cNvPr id="6" name="Group 133"/>
          <p:cNvGrpSpPr>
            <a:grpSpLocks/>
          </p:cNvGrpSpPr>
          <p:nvPr/>
        </p:nvGrpSpPr>
        <p:grpSpPr bwMode="auto">
          <a:xfrm>
            <a:off x="5603875" y="2466975"/>
            <a:ext cx="2001838" cy="1855788"/>
            <a:chOff x="1751718" y="2498258"/>
            <a:chExt cx="2001925" cy="1855512"/>
          </a:xfrm>
        </p:grpSpPr>
        <p:sp>
          <p:nvSpPr>
            <p:cNvPr id="135" name="Rectangle 2"/>
            <p:cNvSpPr txBox="1">
              <a:spLocks noChangeArrowheads="1"/>
            </p:cNvSpPr>
            <p:nvPr/>
          </p:nvSpPr>
          <p:spPr bwMode="auto">
            <a:xfrm>
              <a:off x="1751718" y="3923621"/>
              <a:ext cx="1798716" cy="4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a:solidFill>
                    <a:schemeClr val="accent1"/>
                  </a:solidFill>
                  <a:effectLst>
                    <a:outerShdw blurRad="38100" dist="38100" dir="2700000" algn="tl">
                      <a:srgbClr val="C0C0C0"/>
                    </a:outerShdw>
                  </a:effectLst>
                </a:rPr>
                <a:t>PCs and laptops</a:t>
              </a:r>
            </a:p>
          </p:txBody>
        </p:sp>
        <p:sp>
          <p:nvSpPr>
            <p:cNvPr id="136" name="Rectangle 2"/>
            <p:cNvSpPr txBox="1">
              <a:spLocks noChangeArrowheads="1"/>
            </p:cNvSpPr>
            <p:nvPr/>
          </p:nvSpPr>
          <p:spPr bwMode="auto">
            <a:xfrm>
              <a:off x="1754893" y="2498258"/>
              <a:ext cx="1998750" cy="4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spcBef>
                  <a:spcPts val="600"/>
                </a:spcBef>
                <a:spcAft>
                  <a:spcPts val="600"/>
                </a:spcAft>
              </a:pPr>
              <a:r>
                <a:rPr lang="en-US" sz="1800" b="1" dirty="0">
                  <a:solidFill>
                    <a:srgbClr val="FF0000"/>
                  </a:solidFill>
                  <a:effectLst>
                    <a:outerShdw blurRad="38100" dist="38100" dir="2700000" algn="tl">
                      <a:srgbClr val="C0C0C0"/>
                    </a:outerShdw>
                  </a:effectLst>
                </a:rPr>
                <a:t>Smartphones &amp; mobile </a:t>
              </a:r>
              <a:r>
                <a:rPr lang="en-US" sz="1800" b="1" dirty="0" smtClean="0">
                  <a:solidFill>
                    <a:srgbClr val="FF0000"/>
                  </a:solidFill>
                  <a:effectLst>
                    <a:outerShdw blurRad="38100" dist="38100" dir="2700000" algn="tl">
                      <a:srgbClr val="C0C0C0"/>
                    </a:outerShdw>
                  </a:effectLst>
                </a:rPr>
                <a:t>tablet &amp; BIG Data/</a:t>
              </a:r>
              <a:r>
                <a:rPr lang="en-US" sz="1800" b="1" dirty="0" err="1" smtClean="0">
                  <a:solidFill>
                    <a:srgbClr val="FF0000"/>
                  </a:solidFill>
                  <a:effectLst>
                    <a:outerShdw blurRad="38100" dist="38100" dir="2700000" algn="tl">
                      <a:srgbClr val="C0C0C0"/>
                    </a:outerShdw>
                  </a:effectLst>
                </a:rPr>
                <a:t>IoT</a:t>
              </a:r>
              <a:endParaRPr lang="en-US" sz="1800" b="1" dirty="0">
                <a:solidFill>
                  <a:srgbClr val="FF0000"/>
                </a:solidFill>
                <a:effectLst>
                  <a:outerShdw blurRad="38100" dist="38100" dir="2700000" algn="tl">
                    <a:srgbClr val="C0C0C0"/>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1000"/>
                                        <p:tgtEl>
                                          <p:spTgt spid="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“Cloud Computing Services are </a:t>
            </a:r>
            <a:r>
              <a:rPr lang="en-US" sz="1800" dirty="0"/>
              <a:t>an emerging area that affects IT infrastructure, network services, and applications</a:t>
            </a:r>
            <a:r>
              <a:rPr lang="en-US" sz="1800" dirty="0" smtClean="0"/>
              <a:t>.”</a:t>
            </a:r>
          </a:p>
          <a:p>
            <a:r>
              <a:rPr lang="en-US" sz="1800" dirty="0" smtClean="0"/>
              <a:t>NIST is driving </a:t>
            </a:r>
            <a:r>
              <a:rPr lang="en-US" sz="1800" dirty="0" err="1" smtClean="0"/>
              <a:t>SaaS</a:t>
            </a:r>
            <a:r>
              <a:rPr lang="en-US" sz="1800" dirty="0" smtClean="0"/>
              <a:t>, </a:t>
            </a:r>
            <a:r>
              <a:rPr lang="en-US" sz="1800" dirty="0" err="1" smtClean="0"/>
              <a:t>PaaS</a:t>
            </a:r>
            <a:r>
              <a:rPr lang="en-US" sz="1800" dirty="0" smtClean="0"/>
              <a:t>, and </a:t>
            </a:r>
            <a:r>
              <a:rPr lang="en-US" sz="1800" dirty="0" err="1" smtClean="0"/>
              <a:t>IaaS</a:t>
            </a:r>
            <a:r>
              <a:rPr lang="en-US" sz="1800" dirty="0" smtClean="0"/>
              <a:t> towards standards</a:t>
            </a:r>
          </a:p>
          <a:p>
            <a:r>
              <a:rPr lang="en-US" sz="1800" dirty="0" smtClean="0"/>
              <a:t>Some of the benefits are:</a:t>
            </a:r>
          </a:p>
          <a:p>
            <a:pPr lvl="1"/>
            <a:r>
              <a:rPr lang="en-US" sz="1600" dirty="0" smtClean="0"/>
              <a:t>Cost, Scalability, Flexibility, Mobility, Convergence</a:t>
            </a:r>
          </a:p>
          <a:p>
            <a:r>
              <a:rPr lang="en-US" sz="1800" dirty="0" smtClean="0"/>
              <a:t>Security is one the major concern about cloud application</a:t>
            </a:r>
          </a:p>
          <a:p>
            <a:r>
              <a:rPr lang="en-US" sz="1800" dirty="0" smtClean="0"/>
              <a:t>Virtualization of the desktop (VDI) and Data Centers are accelerating</a:t>
            </a:r>
          </a:p>
          <a:p>
            <a:r>
              <a:rPr lang="en-US" sz="1800" dirty="0" smtClean="0"/>
              <a:t>Existing communications are becoming multi-modal sessions</a:t>
            </a:r>
          </a:p>
          <a:p>
            <a:pPr lvl="1"/>
            <a:r>
              <a:rPr lang="en-US" sz="1600" dirty="0" smtClean="0"/>
              <a:t>SIP, SOA, E-IMS, Web 2.0, etc.</a:t>
            </a:r>
          </a:p>
          <a:p>
            <a:r>
              <a:rPr lang="en-US" sz="1800" dirty="0" smtClean="0"/>
              <a:t>The Internet will play a key part in Clouding Computing Services and Communications</a:t>
            </a:r>
          </a:p>
        </p:txBody>
      </p:sp>
      <p:sp>
        <p:nvSpPr>
          <p:cNvPr id="3" name="Title 2"/>
          <p:cNvSpPr>
            <a:spLocks noGrp="1"/>
          </p:cNvSpPr>
          <p:nvPr>
            <p:ph type="title"/>
          </p:nvPr>
        </p:nvSpPr>
        <p:spPr>
          <a:xfrm>
            <a:off x="457200" y="381000"/>
            <a:ext cx="7239000" cy="767005"/>
          </a:xfrm>
        </p:spPr>
        <p:txBody>
          <a:bodyPr/>
          <a:lstStyle/>
          <a:p>
            <a:r>
              <a:rPr lang="en-US" sz="2800" dirty="0" smtClean="0">
                <a:solidFill>
                  <a:schemeClr val="tx1"/>
                </a:solidFill>
              </a:rPr>
              <a:t>Cloud Computing Services Summary</a:t>
            </a:r>
            <a:endParaRPr lang="en-US" sz="2800" dirty="0">
              <a:solidFill>
                <a:schemeClr val="tx1"/>
              </a:solidFill>
            </a:endParaRPr>
          </a:p>
        </p:txBody>
      </p:sp>
    </p:spTree>
    <p:extLst>
      <p:ext uri="{BB962C8B-B14F-4D97-AF65-F5344CB8AC3E}">
        <p14:creationId xmlns:p14="http://schemas.microsoft.com/office/powerpoint/2010/main" val="1318463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514600" y="2160451"/>
            <a:ext cx="4305300" cy="1013098"/>
          </a:xfrm>
          <a:noFill/>
        </p:spPr>
        <p:txBody>
          <a:bodyPr lIns="90488" tIns="44450" rIns="90488" bIns="44450" anchor="ctr"/>
          <a:lstStyle/>
          <a:p>
            <a:pPr algn="ctr">
              <a:lnSpc>
                <a:spcPct val="100000"/>
              </a:lnSpc>
            </a:pPr>
            <a:r>
              <a:rPr lang="en-US" sz="6000" i="1" dirty="0" smtClean="0">
                <a:solidFill>
                  <a:schemeClr val="tx1"/>
                </a:solidFill>
              </a:rPr>
              <a:t>Q &amp; A</a:t>
            </a:r>
          </a:p>
        </p:txBody>
      </p:sp>
      <p:graphicFrame>
        <p:nvGraphicFramePr>
          <p:cNvPr id="8194" name="Object 3"/>
          <p:cNvGraphicFramePr>
            <a:graphicFrameLocks/>
          </p:cNvGraphicFramePr>
          <p:nvPr/>
        </p:nvGraphicFramePr>
        <p:xfrm>
          <a:off x="1014413" y="2217738"/>
          <a:ext cx="1857375" cy="3995737"/>
        </p:xfrm>
        <a:graphic>
          <a:graphicData uri="http://schemas.openxmlformats.org/presentationml/2006/ole">
            <mc:AlternateContent xmlns:mc="http://schemas.openxmlformats.org/markup-compatibility/2006">
              <mc:Choice xmlns:v="urn:schemas-microsoft-com:vml" Requires="v">
                <p:oleObj spid="_x0000_s8471" name="Clip" r:id="rId4" imgW="1857240" imgH="3995640" progId="">
                  <p:embed/>
                </p:oleObj>
              </mc:Choice>
              <mc:Fallback>
                <p:oleObj name="Clip" r:id="rId4" imgW="1857240" imgH="3995640" progId="">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2217738"/>
                        <a:ext cx="1857375"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196850" y="232455"/>
            <a:ext cx="8796338" cy="476478"/>
          </a:xfrm>
          <a:noFill/>
        </p:spPr>
        <p:txBody>
          <a:bodyPr lIns="92075" tIns="46038" rIns="92075" bIns="46038" anchor="ctr"/>
          <a:lstStyle/>
          <a:p>
            <a:r>
              <a:rPr lang="en-US" sz="2800" dirty="0" smtClean="0">
                <a:solidFill>
                  <a:schemeClr val="tx1"/>
                </a:solidFill>
              </a:rPr>
              <a:t>References</a:t>
            </a:r>
          </a:p>
        </p:txBody>
      </p:sp>
      <p:sp>
        <p:nvSpPr>
          <p:cNvPr id="100357" name="Rectangle 5"/>
          <p:cNvSpPr>
            <a:spLocks noGrp="1" noChangeArrowheads="1"/>
          </p:cNvSpPr>
          <p:nvPr>
            <p:ph type="body" sz="half" idx="1"/>
          </p:nvPr>
        </p:nvSpPr>
        <p:spPr>
          <a:xfrm>
            <a:off x="228600" y="914400"/>
            <a:ext cx="8489950" cy="4864100"/>
          </a:xfrm>
        </p:spPr>
        <p:txBody>
          <a:bodyPr/>
          <a:lstStyle/>
          <a:p>
            <a:pPr marL="0" indent="0">
              <a:lnSpc>
                <a:spcPct val="80000"/>
              </a:lnSpc>
              <a:spcBef>
                <a:spcPct val="0"/>
              </a:spcBef>
              <a:buClrTx/>
              <a:buSzTx/>
              <a:defRPr/>
            </a:pPr>
            <a:r>
              <a:rPr lang="en-US" sz="1400" dirty="0" smtClean="0"/>
              <a:t>Hobbes' Internet Timeline v4.1</a:t>
            </a:r>
          </a:p>
          <a:p>
            <a:pPr marL="347663" lvl="1" indent="-347663">
              <a:lnSpc>
                <a:spcPct val="80000"/>
              </a:lnSpc>
              <a:spcBef>
                <a:spcPct val="0"/>
              </a:spcBef>
              <a:buClrTx/>
              <a:defRPr/>
            </a:pPr>
            <a:r>
              <a:rPr lang="en-US" sz="1000" dirty="0" smtClean="0">
                <a:hlinkClick r:id="rId3"/>
              </a:rPr>
              <a:t>http://www.isoc.org/guest/zakon/Internet/History/HIT.html</a:t>
            </a:r>
            <a:endParaRPr lang="en-US" sz="1000" dirty="0" smtClean="0"/>
          </a:p>
          <a:p>
            <a:pPr marL="0" indent="0">
              <a:lnSpc>
                <a:spcPct val="80000"/>
              </a:lnSpc>
              <a:spcBef>
                <a:spcPct val="0"/>
              </a:spcBef>
              <a:buClrTx/>
              <a:buSzTx/>
              <a:defRPr/>
            </a:pPr>
            <a:endParaRPr lang="en-US" sz="1200" b="0" dirty="0" smtClean="0"/>
          </a:p>
          <a:p>
            <a:pPr marL="0" indent="0">
              <a:lnSpc>
                <a:spcPct val="80000"/>
              </a:lnSpc>
              <a:spcBef>
                <a:spcPct val="0"/>
              </a:spcBef>
              <a:buClrTx/>
              <a:buSzTx/>
              <a:defRPr/>
            </a:pPr>
            <a:r>
              <a:rPr lang="en-US" sz="1400" dirty="0" smtClean="0"/>
              <a:t>A Little History of the World Wide Web</a:t>
            </a:r>
          </a:p>
          <a:p>
            <a:pPr marL="347663" lvl="1" indent="-288925">
              <a:lnSpc>
                <a:spcPct val="80000"/>
              </a:lnSpc>
              <a:spcBef>
                <a:spcPct val="0"/>
              </a:spcBef>
              <a:buClrTx/>
              <a:defRPr/>
            </a:pPr>
            <a:r>
              <a:rPr lang="en-US" sz="800" dirty="0" smtClean="0">
                <a:hlinkClick r:id="rId4"/>
              </a:rPr>
              <a:t>:</a:t>
            </a:r>
            <a:r>
              <a:rPr lang="en-US" sz="1000" dirty="0" smtClean="0">
                <a:hlinkClick r:id="rId4"/>
              </a:rPr>
              <a:t>http//www.w3.org/History.html</a:t>
            </a:r>
            <a:endParaRPr lang="en-US" sz="1000" dirty="0" smtClean="0"/>
          </a:p>
          <a:p>
            <a:pPr marL="0" indent="0">
              <a:lnSpc>
                <a:spcPct val="80000"/>
              </a:lnSpc>
              <a:spcBef>
                <a:spcPct val="0"/>
              </a:spcBef>
              <a:buClrTx/>
              <a:buSzTx/>
              <a:buFontTx/>
              <a:buNone/>
              <a:defRPr/>
            </a:pPr>
            <a:endParaRPr lang="en-US" sz="1200" b="0" dirty="0" smtClean="0"/>
          </a:p>
          <a:p>
            <a:pPr marL="0" indent="0">
              <a:lnSpc>
                <a:spcPct val="80000"/>
              </a:lnSpc>
              <a:spcBef>
                <a:spcPct val="0"/>
              </a:spcBef>
              <a:buClrTx/>
              <a:buSzTx/>
              <a:defRPr/>
            </a:pPr>
            <a:r>
              <a:rPr lang="en-US" sz="1400" dirty="0" smtClean="0"/>
              <a:t>Nerds 2.0.1: A Brief History Of The Internet</a:t>
            </a:r>
          </a:p>
          <a:p>
            <a:pPr marL="347663" lvl="1" indent="-347663">
              <a:lnSpc>
                <a:spcPct val="80000"/>
              </a:lnSpc>
              <a:spcBef>
                <a:spcPct val="0"/>
              </a:spcBef>
              <a:buClrTx/>
              <a:defRPr/>
            </a:pPr>
            <a:r>
              <a:rPr lang="en-US" sz="1000" dirty="0" smtClean="0">
                <a:hlinkClick r:id="rId5"/>
              </a:rPr>
              <a:t>http://www.pbs.org/cringely/</a:t>
            </a:r>
            <a:endParaRPr lang="en-US" sz="1000" dirty="0" smtClean="0"/>
          </a:p>
          <a:p>
            <a:pPr marL="0" indent="0">
              <a:lnSpc>
                <a:spcPct val="80000"/>
              </a:lnSpc>
              <a:spcBef>
                <a:spcPct val="0"/>
              </a:spcBef>
              <a:buClrTx/>
              <a:buSzTx/>
              <a:buFontTx/>
              <a:buNone/>
              <a:defRPr/>
            </a:pPr>
            <a:endParaRPr lang="en-US" sz="1200" dirty="0" smtClean="0"/>
          </a:p>
          <a:p>
            <a:pPr marL="0" indent="0">
              <a:lnSpc>
                <a:spcPct val="80000"/>
              </a:lnSpc>
              <a:spcBef>
                <a:spcPct val="0"/>
              </a:spcBef>
              <a:buClrTx/>
              <a:buSzTx/>
              <a:defRPr/>
            </a:pPr>
            <a:r>
              <a:rPr lang="en-US" sz="1400" dirty="0" smtClean="0"/>
              <a:t>Internet accessible</a:t>
            </a:r>
          </a:p>
          <a:p>
            <a:pPr marL="342900" lvl="1" indent="-228600">
              <a:lnSpc>
                <a:spcPct val="80000"/>
              </a:lnSpc>
              <a:defRPr/>
            </a:pPr>
            <a:r>
              <a:rPr lang="en-US" sz="1000" dirty="0" smtClean="0"/>
              <a:t>http://www.ietf.org</a:t>
            </a:r>
          </a:p>
          <a:p>
            <a:pPr marL="685800" lvl="2" indent="-228600">
              <a:lnSpc>
                <a:spcPct val="80000"/>
              </a:lnSpc>
              <a:buClr>
                <a:schemeClr val="bg2"/>
              </a:buClr>
              <a:defRPr/>
            </a:pPr>
            <a:r>
              <a:rPr lang="en-US" sz="1000" dirty="0" smtClean="0"/>
              <a:t>Internet Engineering Task Force: IP standards body</a:t>
            </a:r>
          </a:p>
          <a:p>
            <a:pPr marL="0" indent="0">
              <a:lnSpc>
                <a:spcPct val="80000"/>
              </a:lnSpc>
              <a:buClr>
                <a:schemeClr val="bg2"/>
              </a:buClr>
              <a:defRPr/>
            </a:pPr>
            <a:r>
              <a:rPr lang="en-US" sz="1400" dirty="0" err="1" smtClean="0"/>
              <a:t>Boardwatch’s</a:t>
            </a:r>
            <a:r>
              <a:rPr lang="en-US" sz="1400" dirty="0" smtClean="0"/>
              <a:t> (ISP World) Complete ISP Directory:</a:t>
            </a:r>
          </a:p>
          <a:p>
            <a:pPr marL="347663" lvl="1" indent="-231775">
              <a:lnSpc>
                <a:spcPct val="80000"/>
              </a:lnSpc>
              <a:buClr>
                <a:schemeClr val="bg2"/>
              </a:buClr>
              <a:defRPr/>
            </a:pPr>
            <a:r>
              <a:rPr lang="en-US" sz="1000" dirty="0" smtClean="0">
                <a:hlinkClick r:id="rId6"/>
              </a:rPr>
              <a:t>http://www.boardwatch.com/</a:t>
            </a:r>
            <a:endParaRPr lang="en-US" sz="1200" dirty="0" smtClean="0"/>
          </a:p>
          <a:p>
            <a:pPr marL="0" indent="0">
              <a:lnSpc>
                <a:spcPct val="80000"/>
              </a:lnSpc>
              <a:buClr>
                <a:schemeClr val="bg2"/>
              </a:buClr>
              <a:defRPr/>
            </a:pPr>
            <a:r>
              <a:rPr lang="en-US" sz="1400" dirty="0" smtClean="0"/>
              <a:t>Books</a:t>
            </a:r>
          </a:p>
          <a:p>
            <a:pPr marL="342900" lvl="1" indent="-228600">
              <a:lnSpc>
                <a:spcPct val="80000"/>
              </a:lnSpc>
              <a:defRPr/>
            </a:pPr>
            <a:r>
              <a:rPr lang="en-US" sz="1000" dirty="0" smtClean="0"/>
              <a:t>Perlman, R; </a:t>
            </a:r>
            <a:r>
              <a:rPr lang="en-US" sz="1000" u="sng" dirty="0" smtClean="0"/>
              <a:t>Interconnections: Bridges &amp; Routers</a:t>
            </a:r>
            <a:r>
              <a:rPr lang="en-US" sz="1000" dirty="0" smtClean="0"/>
              <a:t>; Addison Wesley; ISBN 0-201-56332-0</a:t>
            </a:r>
          </a:p>
          <a:p>
            <a:pPr marL="342900" lvl="1" indent="-228600">
              <a:lnSpc>
                <a:spcPct val="80000"/>
              </a:lnSpc>
              <a:defRPr/>
            </a:pPr>
            <a:r>
              <a:rPr lang="en-US" sz="1000" dirty="0" smtClean="0"/>
              <a:t>Comer, D; </a:t>
            </a:r>
            <a:r>
              <a:rPr lang="en-US" sz="1000" u="sng" dirty="0" smtClean="0"/>
              <a:t>Internetworking with TCP/IP</a:t>
            </a:r>
            <a:r>
              <a:rPr lang="en-US" sz="1000" dirty="0" smtClean="0"/>
              <a:t>; Prentice Hall; ISBN 0-13-216987-8</a:t>
            </a:r>
          </a:p>
          <a:p>
            <a:pPr marL="342900" lvl="1" indent="-228600">
              <a:lnSpc>
                <a:spcPct val="80000"/>
              </a:lnSpc>
              <a:defRPr/>
            </a:pPr>
            <a:r>
              <a:rPr lang="en-US" sz="1000" dirty="0" err="1" smtClean="0"/>
              <a:t>Huitema</a:t>
            </a:r>
            <a:r>
              <a:rPr lang="en-US" sz="1000" dirty="0" smtClean="0"/>
              <a:t>, C; </a:t>
            </a:r>
            <a:r>
              <a:rPr lang="en-US" sz="1000" u="sng" dirty="0" smtClean="0"/>
              <a:t>Routing in the Internet</a:t>
            </a:r>
            <a:r>
              <a:rPr lang="en-US" sz="1000" dirty="0" smtClean="0"/>
              <a:t>; Prentice Hall; ISBN 0-13-132192-7</a:t>
            </a:r>
          </a:p>
          <a:p>
            <a:pPr marL="342900" lvl="1" indent="-228600">
              <a:lnSpc>
                <a:spcPct val="80000"/>
              </a:lnSpc>
              <a:defRPr/>
            </a:pPr>
            <a:r>
              <a:rPr lang="en-US" sz="1000" dirty="0" smtClean="0"/>
              <a:t>Stevens, W. Richard, </a:t>
            </a:r>
            <a:r>
              <a:rPr lang="en-US" sz="1000" i="1" u="sng" dirty="0" smtClean="0"/>
              <a:t>TCP/IP Illustrated, Volume 3: TCP for Transactions</a:t>
            </a:r>
            <a:r>
              <a:rPr lang="en-US" sz="1000" i="1" dirty="0" smtClean="0"/>
              <a:t>, </a:t>
            </a:r>
            <a:r>
              <a:rPr lang="en-US" sz="1000" i="1" u="sng" dirty="0" smtClean="0"/>
              <a:t>HTTP, NNTP, and the Unix Domain protocols</a:t>
            </a:r>
            <a:r>
              <a:rPr lang="en-US" sz="1000" dirty="0" smtClean="0"/>
              <a:t>, Addison-Wesley, 1966</a:t>
            </a:r>
          </a:p>
          <a:p>
            <a:pPr marL="342900" lvl="1" indent="-228600">
              <a:lnSpc>
                <a:spcPct val="80000"/>
              </a:lnSpc>
              <a:defRPr/>
            </a:pPr>
            <a:r>
              <a:rPr lang="en-US" sz="1000" dirty="0" smtClean="0"/>
              <a:t>Comer, Douglas E., </a:t>
            </a:r>
            <a:r>
              <a:rPr lang="en-US" sz="1000" i="1" u="sng" dirty="0" smtClean="0"/>
              <a:t>Internetworking with TCP/IP, </a:t>
            </a:r>
            <a:r>
              <a:rPr lang="en-US" sz="1000" i="1" u="sng" dirty="0" err="1" smtClean="0"/>
              <a:t>Vol</a:t>
            </a:r>
            <a:r>
              <a:rPr lang="en-US" sz="1000" i="1" u="sng" dirty="0" smtClean="0"/>
              <a:t> 1:, Principles, Protocols and Architecture</a:t>
            </a:r>
            <a:r>
              <a:rPr lang="en-US" sz="1000" dirty="0" smtClean="0"/>
              <a:t>, Third Edition, Prentice-Hall, 1995.</a:t>
            </a:r>
          </a:p>
          <a:p>
            <a:pPr marL="342900" lvl="1" indent="-228600">
              <a:lnSpc>
                <a:spcPct val="80000"/>
              </a:lnSpc>
              <a:defRPr/>
            </a:pPr>
            <a:r>
              <a:rPr lang="en-US" sz="1000" dirty="0" smtClean="0"/>
              <a:t>T. Sridhar, "</a:t>
            </a:r>
            <a:r>
              <a:rPr lang="en-US" sz="1000" dirty="0" smtClean="0">
                <a:hlinkClick r:id="rId7"/>
              </a:rPr>
              <a:t>Cloud Computing: A Primer, Part 1: Models and Technologies</a:t>
            </a:r>
            <a:r>
              <a:rPr lang="en-US" sz="1000" dirty="0" smtClean="0"/>
              <a:t>," </a:t>
            </a:r>
            <a:r>
              <a:rPr lang="en-US" sz="1000" i="1" dirty="0" smtClean="0"/>
              <a:t>The Internet Protocol Journal,</a:t>
            </a:r>
            <a:r>
              <a:rPr lang="en-US" sz="1000" dirty="0" smtClean="0"/>
              <a:t> Volume 12, No. 3, September 2009.</a:t>
            </a:r>
          </a:p>
          <a:p>
            <a:pPr marL="342900" lvl="1" indent="-228600">
              <a:lnSpc>
                <a:spcPct val="80000"/>
              </a:lnSpc>
              <a:defRPr/>
            </a:pPr>
            <a:r>
              <a:rPr lang="en-US" sz="1000" dirty="0" smtClean="0"/>
              <a:t>Carolyn Purcell, “Cloud Computing in the Public Sector”. January 26, 2010</a:t>
            </a:r>
          </a:p>
          <a:p>
            <a:pPr marL="342900" lvl="1" indent="-228600">
              <a:lnSpc>
                <a:spcPct val="80000"/>
              </a:lnSpc>
              <a:defRPr/>
            </a:pPr>
            <a:r>
              <a:rPr lang="en-US" sz="1000" dirty="0" smtClean="0"/>
              <a:t>John </a:t>
            </a:r>
            <a:r>
              <a:rPr lang="en-US" sz="1000" dirty="0" err="1" smtClean="0"/>
              <a:t>Keagy</a:t>
            </a:r>
            <a:r>
              <a:rPr lang="en-US" sz="1000" dirty="0" smtClean="0"/>
              <a:t>, “Cloud Computing”</a:t>
            </a:r>
          </a:p>
          <a:p>
            <a:pPr marL="342900" lvl="1" indent="-228600">
              <a:lnSpc>
                <a:spcPct val="80000"/>
              </a:lnSpc>
              <a:buNone/>
              <a:defRPr/>
            </a:pPr>
            <a:r>
              <a:rPr lang="en-US" sz="1000" b="1" dirty="0" smtClean="0"/>
              <a:t>Books</a:t>
            </a:r>
          </a:p>
          <a:p>
            <a:pPr marL="342900" lvl="1" indent="-228600">
              <a:lnSpc>
                <a:spcPct val="80000"/>
              </a:lnSpc>
              <a:defRPr/>
            </a:pPr>
            <a:r>
              <a:rPr lang="en-GB" sz="1000" dirty="0" smtClean="0"/>
              <a:t>The following uses examples from Kevin Jackson, Leading Cloud evangelist , </a:t>
            </a:r>
            <a:r>
              <a:rPr lang="en-GB" sz="1000" dirty="0" err="1" smtClean="0"/>
              <a:t>CloudComputingJournal</a:t>
            </a:r>
            <a:r>
              <a:rPr lang="en-GB" sz="1000" dirty="0" smtClean="0"/>
              <a:t> </a:t>
            </a:r>
            <a:r>
              <a:rPr lang="en-GB" sz="1000" u="sng" dirty="0" smtClean="0">
                <a:hlinkClick r:id="rId8"/>
              </a:rPr>
              <a:t>http://cloudcomputing.sys-con.com/</a:t>
            </a:r>
            <a:r>
              <a:rPr lang="en-GB" sz="1000" dirty="0" smtClean="0"/>
              <a:t> recent blog publications to illustrate the point. </a:t>
            </a:r>
            <a:r>
              <a:rPr lang="en-GB" sz="1000" u="sng" dirty="0" smtClean="0">
                <a:hlinkClick r:id="rId9"/>
              </a:rPr>
              <a:t>http://www.xmind.net/share/_embed/kvjacksn/cloud-computing-training/</a:t>
            </a:r>
            <a:r>
              <a:rPr lang="en-GB" sz="1000" dirty="0" smtClean="0"/>
              <a:t> </a:t>
            </a:r>
          </a:p>
          <a:p>
            <a:pPr marL="342900" lvl="1" indent="-228600">
              <a:lnSpc>
                <a:spcPct val="80000"/>
              </a:lnSpc>
              <a:buNone/>
              <a:defRPr/>
            </a:pPr>
            <a:endParaRPr lang="en-US" sz="1000" dirty="0" smtClean="0"/>
          </a:p>
          <a:p>
            <a:pPr marL="0" indent="0">
              <a:lnSpc>
                <a:spcPct val="80000"/>
              </a:lnSpc>
              <a:defRPr/>
            </a:pPr>
            <a:r>
              <a:rPr lang="en-US" sz="1400" dirty="0" smtClean="0"/>
              <a:t>Soft Copy of slides or questions</a:t>
            </a:r>
          </a:p>
          <a:p>
            <a:pPr marL="115888" lvl="1" indent="334963">
              <a:lnSpc>
                <a:spcPct val="80000"/>
              </a:lnSpc>
              <a:defRPr/>
            </a:pPr>
            <a:r>
              <a:rPr lang="en-US" sz="1000" dirty="0" smtClean="0"/>
              <a:t>E-mail Paul Kloppenburg at klopp@avaya.com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514600" y="2160451"/>
            <a:ext cx="4305300" cy="1013098"/>
          </a:xfrm>
          <a:noFill/>
        </p:spPr>
        <p:txBody>
          <a:bodyPr lIns="90488" tIns="44450" rIns="90488" bIns="44450" anchor="ctr"/>
          <a:lstStyle/>
          <a:p>
            <a:pPr algn="ctr">
              <a:lnSpc>
                <a:spcPct val="100000"/>
              </a:lnSpc>
            </a:pPr>
            <a:r>
              <a:rPr lang="en-US" sz="6000" i="1" dirty="0" smtClean="0">
                <a:solidFill>
                  <a:schemeClr val="tx1"/>
                </a:solidFill>
              </a:rPr>
              <a:t>Back-Up</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 y="149897"/>
            <a:ext cx="8305800" cy="383503"/>
          </a:xfrm>
        </p:spPr>
        <p:txBody>
          <a:bodyPr/>
          <a:lstStyle/>
          <a:p>
            <a:r>
              <a:rPr lang="en-GB" sz="2800" dirty="0" smtClean="0">
                <a:solidFill>
                  <a:schemeClr val="tx2"/>
                </a:solidFill>
                <a:ea typeface="ＭＳ Ｐゴシック" pitchFamily="28" charset="-128"/>
              </a:rPr>
              <a:t>Cloud Computing Commercial Taxonomy</a:t>
            </a:r>
          </a:p>
        </p:txBody>
      </p:sp>
      <p:pic>
        <p:nvPicPr>
          <p:cNvPr id="244738" name="Picture 2"/>
          <p:cNvPicPr>
            <a:picLocks noChangeAspect="1" noChangeArrowheads="1"/>
          </p:cNvPicPr>
          <p:nvPr/>
        </p:nvPicPr>
        <p:blipFill>
          <a:blip r:embed="rId3" cstate="print"/>
          <a:srcRect/>
          <a:stretch>
            <a:fillRect/>
          </a:stretch>
        </p:blipFill>
        <p:spPr bwMode="auto">
          <a:xfrm>
            <a:off x="0" y="609600"/>
            <a:ext cx="8991600" cy="595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6850" y="255589"/>
            <a:ext cx="8796338" cy="383503"/>
          </a:xfrm>
        </p:spPr>
        <p:txBody>
          <a:bodyPr/>
          <a:lstStyle/>
          <a:p>
            <a:r>
              <a:rPr lang="en-US" sz="2800" dirty="0" smtClean="0">
                <a:solidFill>
                  <a:schemeClr val="tx1"/>
                </a:solidFill>
              </a:rPr>
              <a:t>Other Cloud Definitions</a:t>
            </a:r>
          </a:p>
        </p:txBody>
      </p:sp>
      <p:sp>
        <p:nvSpPr>
          <p:cNvPr id="3" name="Content Placeholder 2"/>
          <p:cNvSpPr>
            <a:spLocks noGrp="1"/>
          </p:cNvSpPr>
          <p:nvPr>
            <p:ph idx="1"/>
          </p:nvPr>
        </p:nvSpPr>
        <p:spPr/>
        <p:txBody>
          <a:bodyPr>
            <a:normAutofit/>
          </a:bodyPr>
          <a:lstStyle/>
          <a:p>
            <a:pPr>
              <a:buFontTx/>
              <a:buNone/>
              <a:defRPr/>
            </a:pPr>
            <a:r>
              <a:rPr lang="en-US" dirty="0" smtClean="0"/>
              <a:t>“Cloud computing is an emerging approach to shared infrastructure in which large pools of systems are linked together to provide IT services.” </a:t>
            </a:r>
            <a:br>
              <a:rPr lang="en-US" dirty="0" smtClean="0"/>
            </a:br>
            <a:r>
              <a:rPr lang="en-US" sz="1400" dirty="0" smtClean="0">
                <a:solidFill>
                  <a:schemeClr val="bg1">
                    <a:lumMod val="65000"/>
                  </a:schemeClr>
                </a:solidFill>
              </a:rPr>
              <a:t>– IBM press release on “Blue Cloud”</a:t>
            </a:r>
          </a:p>
          <a:p>
            <a:pPr>
              <a:buFontTx/>
              <a:buNone/>
              <a:defRPr/>
            </a:pPr>
            <a:r>
              <a:rPr lang="en-US" dirty="0" smtClean="0"/>
              <a:t>“…a hosted infrastructure model that delivers abstracted IT resources over the Internet” </a:t>
            </a:r>
            <a:br>
              <a:rPr lang="en-US" dirty="0" smtClean="0"/>
            </a:br>
            <a:r>
              <a:rPr lang="en-US" sz="1400" dirty="0" smtClean="0">
                <a:solidFill>
                  <a:schemeClr val="bg1">
                    <a:lumMod val="65000"/>
                  </a:schemeClr>
                </a:solidFill>
              </a:rPr>
              <a:t>– Thomas </a:t>
            </a:r>
            <a:r>
              <a:rPr lang="en-US" sz="1400" dirty="0" err="1" smtClean="0">
                <a:solidFill>
                  <a:schemeClr val="bg1">
                    <a:lumMod val="65000"/>
                  </a:schemeClr>
                </a:solidFill>
              </a:rPr>
              <a:t>Weisel</a:t>
            </a:r>
            <a:r>
              <a:rPr lang="en-US" sz="1400" dirty="0" smtClean="0">
                <a:solidFill>
                  <a:schemeClr val="bg1">
                    <a:lumMod val="65000"/>
                  </a:schemeClr>
                </a:solidFill>
              </a:rPr>
              <a:t> Partners LLC from “Into the Clouds: Leveraging  Data Centers and the Road to Cloud Computing”</a:t>
            </a:r>
          </a:p>
          <a:p>
            <a:pPr>
              <a:buFontTx/>
              <a:buNone/>
              <a:defRPr/>
            </a:pPr>
            <a:r>
              <a:rPr lang="en-US" dirty="0" smtClean="0"/>
              <a:t>“Cloud computing describes a systems architecture. Period. This particular architecture assumes nothing about the physical location, internal composition or ownership of its component parts.” </a:t>
            </a:r>
            <a:br>
              <a:rPr lang="en-US" dirty="0" smtClean="0"/>
            </a:br>
            <a:r>
              <a:rPr lang="en-US" sz="1400" dirty="0" smtClean="0">
                <a:solidFill>
                  <a:schemeClr val="bg1">
                    <a:lumMod val="65000"/>
                  </a:schemeClr>
                </a:solidFill>
              </a:rPr>
              <a:t>– James Urquhart blog post</a:t>
            </a:r>
          </a:p>
          <a:p>
            <a:pPr>
              <a:buFontTx/>
              <a:buNone/>
              <a:defRPr/>
            </a:pPr>
            <a:endParaRPr lang="en-US" sz="1400" dirty="0"/>
          </a:p>
        </p:txBody>
      </p:sp>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6850" y="255588"/>
            <a:ext cx="8796338" cy="383503"/>
          </a:xfrm>
        </p:spPr>
        <p:txBody>
          <a:bodyPr/>
          <a:lstStyle/>
          <a:p>
            <a:r>
              <a:rPr lang="en-GB" sz="2800" dirty="0" smtClean="0">
                <a:solidFill>
                  <a:schemeClr val="tx1"/>
                </a:solidFill>
              </a:rPr>
              <a:t>Scope of what I’m focusing on..</a:t>
            </a:r>
          </a:p>
        </p:txBody>
      </p:sp>
      <p:sp>
        <p:nvSpPr>
          <p:cNvPr id="7171" name="Content Placeholder 2"/>
          <p:cNvSpPr>
            <a:spLocks noGrp="1"/>
          </p:cNvSpPr>
          <p:nvPr>
            <p:ph idx="1"/>
          </p:nvPr>
        </p:nvSpPr>
        <p:spPr>
          <a:xfrm>
            <a:off x="685800" y="914400"/>
            <a:ext cx="7772400" cy="1457325"/>
          </a:xfrm>
        </p:spPr>
        <p:txBody>
          <a:bodyPr/>
          <a:lstStyle/>
          <a:p>
            <a:r>
              <a:rPr lang="en-GB" smtClean="0"/>
              <a:t>I am just looking at one model view of Cloud Architecture for business users.  </a:t>
            </a:r>
          </a:p>
          <a:p>
            <a:r>
              <a:rPr lang="en-GB" smtClean="0"/>
              <a:t>But will talk about the scope of models for different stakeholders to put in context</a:t>
            </a:r>
          </a:p>
        </p:txBody>
      </p:sp>
      <p:sp>
        <p:nvSpPr>
          <p:cNvPr id="7172" name="Rectangle 8"/>
          <p:cNvSpPr>
            <a:spLocks noChangeArrowheads="1"/>
          </p:cNvSpPr>
          <p:nvPr/>
        </p:nvSpPr>
        <p:spPr bwMode="auto">
          <a:xfrm>
            <a:off x="793750" y="2936875"/>
            <a:ext cx="2809875" cy="3240087"/>
          </a:xfrm>
          <a:prstGeom prst="rect">
            <a:avLst/>
          </a:prstGeom>
          <a:solidFill>
            <a:schemeClr val="accent1"/>
          </a:solidFill>
          <a:ln w="25400" algn="ctr">
            <a:solidFill>
              <a:schemeClr val="tx1"/>
            </a:solidFill>
            <a:round/>
            <a:headEnd type="none" w="sm" len="sm"/>
            <a:tailEnd type="none" w="sm" len="sm"/>
          </a:ln>
        </p:spPr>
        <p:txBody>
          <a:bodyPr/>
          <a:lstStyle/>
          <a:p>
            <a:endParaRPr lang="en-GB" sz="2400"/>
          </a:p>
        </p:txBody>
      </p:sp>
      <p:cxnSp>
        <p:nvCxnSpPr>
          <p:cNvPr id="7173" name="Straight Connector 10"/>
          <p:cNvCxnSpPr>
            <a:cxnSpLocks noChangeShapeType="1"/>
          </p:cNvCxnSpPr>
          <p:nvPr/>
        </p:nvCxnSpPr>
        <p:spPr bwMode="auto">
          <a:xfrm flipV="1">
            <a:off x="806450" y="3541712"/>
            <a:ext cx="2784475" cy="12700"/>
          </a:xfrm>
          <a:prstGeom prst="line">
            <a:avLst/>
          </a:prstGeom>
          <a:noFill/>
          <a:ln w="25400" algn="ctr">
            <a:solidFill>
              <a:schemeClr val="tx1"/>
            </a:solidFill>
            <a:round/>
            <a:headEnd type="none" w="sm" len="sm"/>
            <a:tailEnd type="none" w="sm" len="sm"/>
          </a:ln>
        </p:spPr>
      </p:cxnSp>
      <p:cxnSp>
        <p:nvCxnSpPr>
          <p:cNvPr id="7174" name="Straight Connector 11"/>
          <p:cNvCxnSpPr>
            <a:cxnSpLocks noChangeShapeType="1"/>
          </p:cNvCxnSpPr>
          <p:nvPr/>
        </p:nvCxnSpPr>
        <p:spPr bwMode="auto">
          <a:xfrm rot="16200000" flipV="1">
            <a:off x="-295275" y="4549775"/>
            <a:ext cx="3240087" cy="14288"/>
          </a:xfrm>
          <a:prstGeom prst="line">
            <a:avLst/>
          </a:prstGeom>
          <a:noFill/>
          <a:ln w="25400" algn="ctr">
            <a:solidFill>
              <a:schemeClr val="tx1"/>
            </a:solidFill>
            <a:round/>
            <a:headEnd type="none" w="sm" len="sm"/>
            <a:tailEnd type="none" w="sm" len="sm"/>
          </a:ln>
        </p:spPr>
      </p:cxnSp>
      <p:cxnSp>
        <p:nvCxnSpPr>
          <p:cNvPr id="7175" name="Straight Connector 13"/>
          <p:cNvCxnSpPr>
            <a:cxnSpLocks noChangeShapeType="1"/>
          </p:cNvCxnSpPr>
          <p:nvPr/>
        </p:nvCxnSpPr>
        <p:spPr bwMode="auto">
          <a:xfrm flipV="1">
            <a:off x="779463" y="4281487"/>
            <a:ext cx="2784475" cy="12700"/>
          </a:xfrm>
          <a:prstGeom prst="line">
            <a:avLst/>
          </a:prstGeom>
          <a:noFill/>
          <a:ln w="25400" algn="ctr">
            <a:solidFill>
              <a:schemeClr val="tx1"/>
            </a:solidFill>
            <a:round/>
            <a:headEnd type="none" w="sm" len="sm"/>
            <a:tailEnd type="none" w="sm" len="sm"/>
          </a:ln>
        </p:spPr>
      </p:cxnSp>
      <p:cxnSp>
        <p:nvCxnSpPr>
          <p:cNvPr id="7176" name="Straight Connector 14"/>
          <p:cNvCxnSpPr>
            <a:cxnSpLocks noChangeShapeType="1"/>
          </p:cNvCxnSpPr>
          <p:nvPr/>
        </p:nvCxnSpPr>
        <p:spPr bwMode="auto">
          <a:xfrm flipV="1">
            <a:off x="825500" y="5065712"/>
            <a:ext cx="2782888" cy="12700"/>
          </a:xfrm>
          <a:prstGeom prst="line">
            <a:avLst/>
          </a:prstGeom>
          <a:noFill/>
          <a:ln w="25400" algn="ctr">
            <a:solidFill>
              <a:schemeClr val="tx1"/>
            </a:solidFill>
            <a:round/>
            <a:headEnd type="none" w="sm" len="sm"/>
            <a:tailEnd type="none" w="sm" len="sm"/>
          </a:ln>
        </p:spPr>
      </p:cxnSp>
      <p:cxnSp>
        <p:nvCxnSpPr>
          <p:cNvPr id="7177" name="Straight Connector 17"/>
          <p:cNvCxnSpPr>
            <a:cxnSpLocks noChangeShapeType="1"/>
          </p:cNvCxnSpPr>
          <p:nvPr/>
        </p:nvCxnSpPr>
        <p:spPr bwMode="auto">
          <a:xfrm rot="16200000" flipV="1">
            <a:off x="441325" y="4560887"/>
            <a:ext cx="3222625" cy="9525"/>
          </a:xfrm>
          <a:prstGeom prst="line">
            <a:avLst/>
          </a:prstGeom>
          <a:noFill/>
          <a:ln w="25400" algn="ctr">
            <a:solidFill>
              <a:schemeClr val="tx1"/>
            </a:solidFill>
            <a:round/>
            <a:headEnd type="none" w="sm" len="sm"/>
            <a:tailEnd type="none" w="sm" len="sm"/>
          </a:ln>
        </p:spPr>
      </p:cxnSp>
      <p:cxnSp>
        <p:nvCxnSpPr>
          <p:cNvPr id="7178" name="Straight Connector 19"/>
          <p:cNvCxnSpPr>
            <a:cxnSpLocks noChangeShapeType="1"/>
          </p:cNvCxnSpPr>
          <p:nvPr/>
        </p:nvCxnSpPr>
        <p:spPr bwMode="auto">
          <a:xfrm rot="16200000" flipV="1">
            <a:off x="1199357" y="4539455"/>
            <a:ext cx="3257550" cy="17463"/>
          </a:xfrm>
          <a:prstGeom prst="line">
            <a:avLst/>
          </a:prstGeom>
          <a:noFill/>
          <a:ln w="25400" algn="ctr">
            <a:solidFill>
              <a:schemeClr val="tx1"/>
            </a:solidFill>
            <a:round/>
            <a:headEnd type="none" w="sm" len="sm"/>
            <a:tailEnd type="none" w="sm" len="sm"/>
          </a:ln>
        </p:spPr>
      </p:cxnSp>
      <p:pic>
        <p:nvPicPr>
          <p:cNvPr id="7179" name="Picture 2"/>
          <p:cNvPicPr>
            <a:picLocks noChangeAspect="1" noChangeArrowheads="1"/>
          </p:cNvPicPr>
          <p:nvPr/>
        </p:nvPicPr>
        <p:blipFill>
          <a:blip r:embed="rId3" cstate="print"/>
          <a:srcRect/>
          <a:stretch>
            <a:fillRect/>
          </a:stretch>
        </p:blipFill>
        <p:spPr bwMode="auto">
          <a:xfrm>
            <a:off x="1385888" y="4429125"/>
            <a:ext cx="573087" cy="482600"/>
          </a:xfrm>
          <a:prstGeom prst="rect">
            <a:avLst/>
          </a:prstGeom>
          <a:noFill/>
          <a:ln w="9525">
            <a:noFill/>
            <a:miter lim="800000"/>
            <a:headEnd/>
            <a:tailEnd/>
          </a:ln>
        </p:spPr>
      </p:pic>
      <p:pic>
        <p:nvPicPr>
          <p:cNvPr id="7180" name="Picture 3"/>
          <p:cNvPicPr>
            <a:picLocks noChangeAspect="1" noChangeArrowheads="1"/>
          </p:cNvPicPr>
          <p:nvPr/>
        </p:nvPicPr>
        <p:blipFill>
          <a:blip r:embed="rId4" cstate="print"/>
          <a:srcRect/>
          <a:stretch>
            <a:fillRect/>
          </a:stretch>
        </p:blipFill>
        <p:spPr bwMode="auto">
          <a:xfrm>
            <a:off x="2232025" y="4462462"/>
            <a:ext cx="444500" cy="393700"/>
          </a:xfrm>
          <a:prstGeom prst="rect">
            <a:avLst/>
          </a:prstGeom>
          <a:noFill/>
          <a:ln w="9525">
            <a:noFill/>
            <a:miter lim="800000"/>
            <a:headEnd/>
            <a:tailEnd/>
          </a:ln>
        </p:spPr>
      </p:pic>
      <p:pic>
        <p:nvPicPr>
          <p:cNvPr id="7181" name="Picture 4"/>
          <p:cNvPicPr>
            <a:picLocks noChangeAspect="1" noChangeArrowheads="1"/>
          </p:cNvPicPr>
          <p:nvPr/>
        </p:nvPicPr>
        <p:blipFill>
          <a:blip r:embed="rId5" cstate="print"/>
          <a:srcRect/>
          <a:stretch>
            <a:fillRect/>
          </a:stretch>
        </p:blipFill>
        <p:spPr bwMode="auto">
          <a:xfrm>
            <a:off x="1473200" y="5114925"/>
            <a:ext cx="442913" cy="387350"/>
          </a:xfrm>
          <a:prstGeom prst="rect">
            <a:avLst/>
          </a:prstGeom>
          <a:noFill/>
          <a:ln w="9525">
            <a:noFill/>
            <a:miter lim="800000"/>
            <a:headEnd/>
            <a:tailEnd/>
          </a:ln>
        </p:spPr>
      </p:pic>
      <p:pic>
        <p:nvPicPr>
          <p:cNvPr id="7182" name="Picture 5"/>
          <p:cNvPicPr>
            <a:picLocks noChangeAspect="1" noChangeArrowheads="1"/>
          </p:cNvPicPr>
          <p:nvPr/>
        </p:nvPicPr>
        <p:blipFill>
          <a:blip r:embed="rId6" cstate="print"/>
          <a:srcRect/>
          <a:stretch>
            <a:fillRect/>
          </a:stretch>
        </p:blipFill>
        <p:spPr bwMode="auto">
          <a:xfrm>
            <a:off x="3000375" y="4495800"/>
            <a:ext cx="401638" cy="358775"/>
          </a:xfrm>
          <a:prstGeom prst="rect">
            <a:avLst/>
          </a:prstGeom>
          <a:noFill/>
          <a:ln w="9525">
            <a:noFill/>
            <a:miter lim="800000"/>
            <a:headEnd/>
            <a:tailEnd/>
          </a:ln>
        </p:spPr>
      </p:pic>
      <p:pic>
        <p:nvPicPr>
          <p:cNvPr id="7183" name="Picture 6"/>
          <p:cNvPicPr>
            <a:picLocks noChangeAspect="1" noChangeArrowheads="1"/>
          </p:cNvPicPr>
          <p:nvPr/>
        </p:nvPicPr>
        <p:blipFill>
          <a:blip r:embed="rId7" cstate="print"/>
          <a:srcRect/>
          <a:stretch>
            <a:fillRect/>
          </a:stretch>
        </p:blipFill>
        <p:spPr bwMode="auto">
          <a:xfrm>
            <a:off x="2178050" y="5129212"/>
            <a:ext cx="501650" cy="361950"/>
          </a:xfrm>
          <a:prstGeom prst="rect">
            <a:avLst/>
          </a:prstGeom>
          <a:noFill/>
          <a:ln w="9525">
            <a:noFill/>
            <a:miter lim="800000"/>
            <a:headEnd/>
            <a:tailEnd/>
          </a:ln>
        </p:spPr>
      </p:pic>
      <p:pic>
        <p:nvPicPr>
          <p:cNvPr id="7184" name="Picture 7"/>
          <p:cNvPicPr>
            <a:picLocks noChangeAspect="1" noChangeArrowheads="1"/>
          </p:cNvPicPr>
          <p:nvPr/>
        </p:nvPicPr>
        <p:blipFill>
          <a:blip r:embed="rId8" cstate="print"/>
          <a:srcRect/>
          <a:stretch>
            <a:fillRect/>
          </a:stretch>
        </p:blipFill>
        <p:spPr bwMode="auto">
          <a:xfrm>
            <a:off x="2924175" y="5141912"/>
            <a:ext cx="544513" cy="322263"/>
          </a:xfrm>
          <a:prstGeom prst="rect">
            <a:avLst/>
          </a:prstGeom>
          <a:noFill/>
          <a:ln w="9525">
            <a:noFill/>
            <a:miter lim="800000"/>
            <a:headEnd/>
            <a:tailEnd/>
          </a:ln>
        </p:spPr>
      </p:pic>
      <p:pic>
        <p:nvPicPr>
          <p:cNvPr id="7185" name="Picture 2"/>
          <p:cNvPicPr>
            <a:picLocks noChangeAspect="1" noChangeArrowheads="1"/>
          </p:cNvPicPr>
          <p:nvPr/>
        </p:nvPicPr>
        <p:blipFill>
          <a:blip r:embed="rId9" cstate="print"/>
          <a:srcRect/>
          <a:stretch>
            <a:fillRect/>
          </a:stretch>
        </p:blipFill>
        <p:spPr bwMode="auto">
          <a:xfrm>
            <a:off x="1344613" y="2981325"/>
            <a:ext cx="646112" cy="509587"/>
          </a:xfrm>
          <a:prstGeom prst="rect">
            <a:avLst/>
          </a:prstGeom>
          <a:noFill/>
          <a:ln w="9525">
            <a:noFill/>
            <a:miter lim="800000"/>
            <a:headEnd/>
            <a:tailEnd/>
          </a:ln>
        </p:spPr>
      </p:pic>
      <p:pic>
        <p:nvPicPr>
          <p:cNvPr id="7186" name="Picture 2"/>
          <p:cNvPicPr>
            <a:picLocks noChangeAspect="1" noChangeArrowheads="1"/>
          </p:cNvPicPr>
          <p:nvPr/>
        </p:nvPicPr>
        <p:blipFill>
          <a:blip r:embed="rId10" cstate="print"/>
          <a:srcRect/>
          <a:stretch>
            <a:fillRect/>
          </a:stretch>
        </p:blipFill>
        <p:spPr bwMode="auto">
          <a:xfrm>
            <a:off x="2133600" y="2963862"/>
            <a:ext cx="596900" cy="508000"/>
          </a:xfrm>
          <a:prstGeom prst="rect">
            <a:avLst/>
          </a:prstGeom>
          <a:noFill/>
          <a:ln w="9525">
            <a:noFill/>
            <a:miter lim="800000"/>
            <a:headEnd/>
            <a:tailEnd/>
          </a:ln>
        </p:spPr>
      </p:pic>
      <p:pic>
        <p:nvPicPr>
          <p:cNvPr id="7187" name="Picture 2"/>
          <p:cNvPicPr>
            <a:picLocks noChangeAspect="1" noChangeArrowheads="1"/>
          </p:cNvPicPr>
          <p:nvPr/>
        </p:nvPicPr>
        <p:blipFill>
          <a:blip r:embed="rId11" cstate="print"/>
          <a:srcRect/>
          <a:stretch>
            <a:fillRect/>
          </a:stretch>
        </p:blipFill>
        <p:spPr bwMode="auto">
          <a:xfrm>
            <a:off x="2903538" y="2990850"/>
            <a:ext cx="606425" cy="496887"/>
          </a:xfrm>
          <a:prstGeom prst="rect">
            <a:avLst/>
          </a:prstGeom>
          <a:noFill/>
          <a:ln w="9525">
            <a:noFill/>
            <a:miter lim="800000"/>
            <a:headEnd/>
            <a:tailEnd/>
          </a:ln>
        </p:spPr>
      </p:pic>
      <p:pic>
        <p:nvPicPr>
          <p:cNvPr id="7188" name="Picture 8"/>
          <p:cNvPicPr>
            <a:picLocks noChangeAspect="1" noChangeArrowheads="1"/>
          </p:cNvPicPr>
          <p:nvPr/>
        </p:nvPicPr>
        <p:blipFill>
          <a:blip r:embed="rId12" cstate="print"/>
          <a:srcRect/>
          <a:stretch>
            <a:fillRect/>
          </a:stretch>
        </p:blipFill>
        <p:spPr bwMode="auto">
          <a:xfrm>
            <a:off x="1436688" y="5746750"/>
            <a:ext cx="574675" cy="387350"/>
          </a:xfrm>
          <a:prstGeom prst="rect">
            <a:avLst/>
          </a:prstGeom>
          <a:noFill/>
          <a:ln w="9525">
            <a:noFill/>
            <a:miter lim="800000"/>
            <a:headEnd/>
            <a:tailEnd/>
          </a:ln>
        </p:spPr>
      </p:pic>
      <p:pic>
        <p:nvPicPr>
          <p:cNvPr id="7189" name="Picture 9"/>
          <p:cNvPicPr>
            <a:picLocks noChangeAspect="1" noChangeArrowheads="1"/>
          </p:cNvPicPr>
          <p:nvPr/>
        </p:nvPicPr>
        <p:blipFill>
          <a:blip r:embed="rId13" cstate="print"/>
          <a:srcRect/>
          <a:stretch>
            <a:fillRect/>
          </a:stretch>
        </p:blipFill>
        <p:spPr bwMode="auto">
          <a:xfrm>
            <a:off x="2998788" y="5730875"/>
            <a:ext cx="454025" cy="447675"/>
          </a:xfrm>
          <a:prstGeom prst="rect">
            <a:avLst/>
          </a:prstGeom>
          <a:noFill/>
          <a:ln w="9525">
            <a:noFill/>
            <a:miter lim="800000"/>
            <a:headEnd/>
            <a:tailEnd/>
          </a:ln>
        </p:spPr>
      </p:pic>
      <p:pic>
        <p:nvPicPr>
          <p:cNvPr id="7190" name="Picture 10"/>
          <p:cNvPicPr>
            <a:picLocks noChangeAspect="1" noChangeArrowheads="1"/>
          </p:cNvPicPr>
          <p:nvPr/>
        </p:nvPicPr>
        <p:blipFill>
          <a:blip r:embed="rId14" cstate="print"/>
          <a:srcRect/>
          <a:stretch>
            <a:fillRect/>
          </a:stretch>
        </p:blipFill>
        <p:spPr bwMode="auto">
          <a:xfrm>
            <a:off x="2139950" y="5746750"/>
            <a:ext cx="590550" cy="417512"/>
          </a:xfrm>
          <a:prstGeom prst="rect">
            <a:avLst/>
          </a:prstGeom>
          <a:noFill/>
          <a:ln w="9525">
            <a:noFill/>
            <a:miter lim="800000"/>
            <a:headEnd/>
            <a:tailEnd/>
          </a:ln>
        </p:spPr>
      </p:pic>
      <p:sp>
        <p:nvSpPr>
          <p:cNvPr id="7191" name="Oval 33"/>
          <p:cNvSpPr>
            <a:spLocks noChangeArrowheads="1"/>
          </p:cNvSpPr>
          <p:nvPr/>
        </p:nvSpPr>
        <p:spPr bwMode="auto">
          <a:xfrm>
            <a:off x="2851150" y="4994275"/>
            <a:ext cx="685800" cy="604837"/>
          </a:xfrm>
          <a:prstGeom prst="ellipse">
            <a:avLst/>
          </a:prstGeom>
          <a:noFill/>
          <a:ln w="25400" algn="ctr">
            <a:solidFill>
              <a:schemeClr val="tx1"/>
            </a:solidFill>
            <a:round/>
            <a:headEnd type="none" w="sm" len="sm"/>
            <a:tailEnd type="none" w="sm" len="sm"/>
          </a:ln>
        </p:spPr>
        <p:txBody>
          <a:bodyPr/>
          <a:lstStyle/>
          <a:p>
            <a:endParaRPr lang="en-GB" sz="2400"/>
          </a:p>
        </p:txBody>
      </p:sp>
      <p:cxnSp>
        <p:nvCxnSpPr>
          <p:cNvPr id="7192" name="Straight Arrow Connector 35"/>
          <p:cNvCxnSpPr>
            <a:cxnSpLocks noChangeShapeType="1"/>
            <a:endCxn id="7195" idx="1"/>
          </p:cNvCxnSpPr>
          <p:nvPr/>
        </p:nvCxnSpPr>
        <p:spPr bwMode="auto">
          <a:xfrm flipV="1">
            <a:off x="3670300" y="4900612"/>
            <a:ext cx="2125663" cy="388938"/>
          </a:xfrm>
          <a:prstGeom prst="straightConnector1">
            <a:avLst/>
          </a:prstGeom>
          <a:noFill/>
          <a:ln w="25400" algn="ctr">
            <a:solidFill>
              <a:schemeClr val="tx1"/>
            </a:solidFill>
            <a:round/>
            <a:headEnd type="triangle" w="med" len="med"/>
            <a:tailEnd type="triangle" w="med" len="med"/>
          </a:ln>
        </p:spPr>
      </p:cxnSp>
      <p:pic>
        <p:nvPicPr>
          <p:cNvPr id="7193" name="Picture 7"/>
          <p:cNvPicPr>
            <a:picLocks noChangeAspect="1" noChangeArrowheads="1"/>
          </p:cNvPicPr>
          <p:nvPr/>
        </p:nvPicPr>
        <p:blipFill>
          <a:blip r:embed="rId15" cstate="print"/>
          <a:srcRect/>
          <a:stretch>
            <a:fillRect/>
          </a:stretch>
        </p:blipFill>
        <p:spPr bwMode="auto">
          <a:xfrm>
            <a:off x="5886450" y="4400550"/>
            <a:ext cx="1804988" cy="1068387"/>
          </a:xfrm>
          <a:prstGeom prst="rect">
            <a:avLst/>
          </a:prstGeom>
          <a:noFill/>
          <a:ln w="9525">
            <a:noFill/>
            <a:miter lim="800000"/>
            <a:headEnd/>
            <a:tailEnd/>
          </a:ln>
        </p:spPr>
      </p:pic>
      <p:sp>
        <p:nvSpPr>
          <p:cNvPr id="7194" name="TextBox 37"/>
          <p:cNvSpPr txBox="1">
            <a:spLocks noChangeArrowheads="1"/>
          </p:cNvSpPr>
          <p:nvPr/>
        </p:nvSpPr>
        <p:spPr bwMode="auto">
          <a:xfrm>
            <a:off x="7734300" y="4986338"/>
            <a:ext cx="1409700" cy="922337"/>
          </a:xfrm>
          <a:prstGeom prst="rect">
            <a:avLst/>
          </a:prstGeom>
          <a:noFill/>
          <a:ln w="9525">
            <a:noFill/>
            <a:miter lim="800000"/>
            <a:headEnd/>
            <a:tailEnd/>
          </a:ln>
        </p:spPr>
        <p:txBody>
          <a:bodyPr>
            <a:spAutoFit/>
          </a:bodyPr>
          <a:lstStyle/>
          <a:p>
            <a:r>
              <a:rPr lang="en-GB"/>
              <a:t>A Cloud User Notation</a:t>
            </a:r>
          </a:p>
        </p:txBody>
      </p:sp>
      <p:sp>
        <p:nvSpPr>
          <p:cNvPr id="7195" name="Rectangle 38"/>
          <p:cNvSpPr>
            <a:spLocks noChangeArrowheads="1"/>
          </p:cNvSpPr>
          <p:nvPr/>
        </p:nvSpPr>
        <p:spPr bwMode="auto">
          <a:xfrm>
            <a:off x="5795963" y="4294187"/>
            <a:ext cx="1936750" cy="1211263"/>
          </a:xfrm>
          <a:prstGeom prst="rect">
            <a:avLst/>
          </a:prstGeom>
          <a:noFill/>
          <a:ln w="25400" algn="ctr">
            <a:solidFill>
              <a:schemeClr val="tx1"/>
            </a:solidFill>
            <a:round/>
            <a:headEnd type="none" w="sm" len="sm"/>
            <a:tailEnd type="none" w="sm" len="sm"/>
          </a:ln>
        </p:spPr>
        <p:txBody>
          <a:bodyPr/>
          <a:lstStyle/>
          <a:p>
            <a:endParaRPr lang="en-GB" sz="2400"/>
          </a:p>
        </p:txBody>
      </p:sp>
      <p:sp>
        <p:nvSpPr>
          <p:cNvPr id="7196" name="TextBox 40"/>
          <p:cNvSpPr txBox="1">
            <a:spLocks noChangeArrowheads="1"/>
          </p:cNvSpPr>
          <p:nvPr/>
        </p:nvSpPr>
        <p:spPr bwMode="auto">
          <a:xfrm>
            <a:off x="0" y="3044825"/>
            <a:ext cx="1004888" cy="368300"/>
          </a:xfrm>
          <a:prstGeom prst="rect">
            <a:avLst/>
          </a:prstGeom>
          <a:noFill/>
          <a:ln w="9525">
            <a:noFill/>
            <a:miter lim="800000"/>
            <a:headEnd/>
            <a:tailEnd/>
          </a:ln>
        </p:spPr>
        <p:txBody>
          <a:bodyPr wrap="none">
            <a:spAutoFit/>
          </a:bodyPr>
          <a:lstStyle/>
          <a:p>
            <a:r>
              <a:rPr lang="en-GB"/>
              <a:t>Industry</a:t>
            </a:r>
          </a:p>
        </p:txBody>
      </p:sp>
      <p:sp>
        <p:nvSpPr>
          <p:cNvPr id="7197" name="TextBox 41"/>
          <p:cNvSpPr txBox="1">
            <a:spLocks noChangeArrowheads="1"/>
          </p:cNvSpPr>
          <p:nvPr/>
        </p:nvSpPr>
        <p:spPr bwMode="auto">
          <a:xfrm>
            <a:off x="0" y="4979987"/>
            <a:ext cx="749300" cy="369888"/>
          </a:xfrm>
          <a:prstGeom prst="rect">
            <a:avLst/>
          </a:prstGeom>
          <a:noFill/>
          <a:ln w="9525">
            <a:noFill/>
            <a:miter lim="800000"/>
            <a:headEnd/>
            <a:tailEnd/>
          </a:ln>
        </p:spPr>
        <p:txBody>
          <a:bodyPr wrap="none">
            <a:spAutoFit/>
          </a:bodyPr>
          <a:lstStyle/>
          <a:p>
            <a:r>
              <a:rPr lang="en-GB"/>
              <a:t>Ideas</a:t>
            </a:r>
          </a:p>
        </p:txBody>
      </p:sp>
      <p:cxnSp>
        <p:nvCxnSpPr>
          <p:cNvPr id="7198" name="Straight Connector 43"/>
          <p:cNvCxnSpPr>
            <a:cxnSpLocks noChangeShapeType="1"/>
          </p:cNvCxnSpPr>
          <p:nvPr/>
        </p:nvCxnSpPr>
        <p:spPr bwMode="auto">
          <a:xfrm flipV="1">
            <a:off x="815975" y="5675312"/>
            <a:ext cx="2782888" cy="12700"/>
          </a:xfrm>
          <a:prstGeom prst="line">
            <a:avLst/>
          </a:prstGeom>
          <a:noFill/>
          <a:ln w="25400" algn="ctr">
            <a:solidFill>
              <a:schemeClr val="tx1"/>
            </a:solidFill>
            <a:round/>
            <a:headEnd type="none" w="sm" len="sm"/>
            <a:tailEnd type="none" w="sm" len="sm"/>
          </a:ln>
        </p:spPr>
      </p:cxnSp>
      <p:cxnSp>
        <p:nvCxnSpPr>
          <p:cNvPr id="7199" name="Straight Arrow Connector 49"/>
          <p:cNvCxnSpPr>
            <a:cxnSpLocks noChangeShapeType="1"/>
            <a:stCxn id="7197" idx="0"/>
          </p:cNvCxnSpPr>
          <p:nvPr/>
        </p:nvCxnSpPr>
        <p:spPr bwMode="auto">
          <a:xfrm rot="5400000" flipH="1" flipV="1">
            <a:off x="12700" y="4616450"/>
            <a:ext cx="725487" cy="1588"/>
          </a:xfrm>
          <a:prstGeom prst="straightConnector1">
            <a:avLst/>
          </a:prstGeom>
          <a:noFill/>
          <a:ln w="25400" algn="ctr">
            <a:solidFill>
              <a:schemeClr val="tx1"/>
            </a:solidFill>
            <a:round/>
            <a:headEnd type="none" w="sm" len="sm"/>
            <a:tailEnd type="arrow" w="med" len="med"/>
          </a:ln>
        </p:spPr>
      </p:cxnSp>
      <p:cxnSp>
        <p:nvCxnSpPr>
          <p:cNvPr id="7200" name="Straight Arrow Connector 50"/>
          <p:cNvCxnSpPr>
            <a:cxnSpLocks noChangeShapeType="1"/>
          </p:cNvCxnSpPr>
          <p:nvPr/>
        </p:nvCxnSpPr>
        <p:spPr bwMode="auto">
          <a:xfrm rot="16200000" flipH="1">
            <a:off x="3175" y="5668962"/>
            <a:ext cx="727075" cy="3175"/>
          </a:xfrm>
          <a:prstGeom prst="straightConnector1">
            <a:avLst/>
          </a:prstGeom>
          <a:noFill/>
          <a:ln w="25400" algn="ctr">
            <a:solidFill>
              <a:schemeClr val="tx1"/>
            </a:solidFill>
            <a:round/>
            <a:headEnd type="none" w="sm" len="sm"/>
            <a:tailEnd type="arrow" w="med" len="med"/>
          </a:ln>
        </p:spPr>
      </p:cxnSp>
      <p:sp>
        <p:nvSpPr>
          <p:cNvPr id="7201" name="TextBox 52"/>
          <p:cNvSpPr txBox="1">
            <a:spLocks noChangeArrowheads="1"/>
          </p:cNvSpPr>
          <p:nvPr/>
        </p:nvSpPr>
        <p:spPr bwMode="auto">
          <a:xfrm>
            <a:off x="3765550" y="3044825"/>
            <a:ext cx="2916238" cy="368300"/>
          </a:xfrm>
          <a:prstGeom prst="rect">
            <a:avLst/>
          </a:prstGeom>
          <a:noFill/>
          <a:ln w="9525">
            <a:noFill/>
            <a:miter lim="800000"/>
            <a:headEnd/>
            <a:tailEnd/>
          </a:ln>
        </p:spPr>
        <p:txBody>
          <a:bodyPr wrap="none">
            <a:spAutoFit/>
          </a:bodyPr>
          <a:lstStyle/>
          <a:p>
            <a:r>
              <a:rPr lang="en-GB"/>
              <a:t>NIST, Google UCs ,UC-SB</a:t>
            </a:r>
          </a:p>
        </p:txBody>
      </p:sp>
      <p:sp>
        <p:nvSpPr>
          <p:cNvPr id="7202" name="TextBox 54"/>
          <p:cNvSpPr txBox="1">
            <a:spLocks noChangeArrowheads="1"/>
          </p:cNvSpPr>
          <p:nvPr/>
        </p:nvSpPr>
        <p:spPr bwMode="auto">
          <a:xfrm>
            <a:off x="3697288" y="3568700"/>
            <a:ext cx="4191000" cy="646112"/>
          </a:xfrm>
          <a:prstGeom prst="rect">
            <a:avLst/>
          </a:prstGeom>
          <a:noFill/>
          <a:ln w="9525">
            <a:noFill/>
            <a:miter lim="800000"/>
            <a:headEnd/>
            <a:tailEnd/>
          </a:ln>
        </p:spPr>
        <p:txBody>
          <a:bodyPr wrap="none">
            <a:spAutoFit/>
          </a:bodyPr>
          <a:lstStyle/>
          <a:p>
            <a:r>
              <a:rPr lang="en-GB"/>
              <a:t>SOSI and LiSi stacks DoD, NATO, C-M</a:t>
            </a:r>
            <a:br>
              <a:rPr lang="en-GB"/>
            </a:br>
            <a:r>
              <a:rPr lang="en-GB"/>
              <a:t>Value Network Analysis..</a:t>
            </a:r>
          </a:p>
        </p:txBody>
      </p:sp>
      <p:pic>
        <p:nvPicPr>
          <p:cNvPr id="7203" name="Picture 11"/>
          <p:cNvPicPr>
            <a:picLocks noChangeAspect="1" noChangeArrowheads="1"/>
          </p:cNvPicPr>
          <p:nvPr/>
        </p:nvPicPr>
        <p:blipFill>
          <a:blip r:embed="rId16" cstate="print"/>
          <a:srcRect/>
          <a:stretch>
            <a:fillRect/>
          </a:stretch>
        </p:blipFill>
        <p:spPr bwMode="auto">
          <a:xfrm>
            <a:off x="2076450" y="3609975"/>
            <a:ext cx="682625" cy="585787"/>
          </a:xfrm>
          <a:prstGeom prst="rect">
            <a:avLst/>
          </a:prstGeom>
          <a:noFill/>
          <a:ln w="9525">
            <a:noFill/>
            <a:miter lim="800000"/>
            <a:headEnd/>
            <a:tailEnd/>
          </a:ln>
        </p:spPr>
      </p:pic>
      <p:pic>
        <p:nvPicPr>
          <p:cNvPr id="7204" name="Picture 12"/>
          <p:cNvPicPr>
            <a:picLocks noChangeAspect="1" noChangeArrowheads="1"/>
          </p:cNvPicPr>
          <p:nvPr/>
        </p:nvPicPr>
        <p:blipFill>
          <a:blip r:embed="rId17" cstate="print"/>
          <a:srcRect/>
          <a:stretch>
            <a:fillRect/>
          </a:stretch>
        </p:blipFill>
        <p:spPr bwMode="auto">
          <a:xfrm>
            <a:off x="2916238" y="3694112"/>
            <a:ext cx="660400" cy="457200"/>
          </a:xfrm>
          <a:prstGeom prst="rect">
            <a:avLst/>
          </a:prstGeom>
          <a:noFill/>
          <a:ln w="9525">
            <a:noFill/>
            <a:miter lim="800000"/>
            <a:headEnd/>
            <a:tailEnd/>
          </a:ln>
        </p:spPr>
      </p:pic>
      <p:pic>
        <p:nvPicPr>
          <p:cNvPr id="7205" name="Picture 13"/>
          <p:cNvPicPr>
            <a:picLocks noChangeAspect="1" noChangeArrowheads="1"/>
          </p:cNvPicPr>
          <p:nvPr/>
        </p:nvPicPr>
        <p:blipFill>
          <a:blip r:embed="rId18" cstate="print"/>
          <a:srcRect/>
          <a:stretch>
            <a:fillRect/>
          </a:stretch>
        </p:blipFill>
        <p:spPr bwMode="auto">
          <a:xfrm>
            <a:off x="1379538" y="3678237"/>
            <a:ext cx="598487" cy="496888"/>
          </a:xfrm>
          <a:prstGeom prst="rect">
            <a:avLst/>
          </a:prstGeom>
          <a:noFill/>
          <a:ln w="9525">
            <a:noFill/>
            <a:miter lim="800000"/>
            <a:headEnd/>
            <a:tailEnd/>
          </a:ln>
        </p:spPr>
      </p:pic>
      <p:sp>
        <p:nvSpPr>
          <p:cNvPr id="7206" name="TextBox 58"/>
          <p:cNvSpPr txBox="1">
            <a:spLocks noChangeArrowheads="1"/>
          </p:cNvSpPr>
          <p:nvPr/>
        </p:nvSpPr>
        <p:spPr bwMode="auto">
          <a:xfrm>
            <a:off x="0" y="3568700"/>
            <a:ext cx="1304925" cy="646112"/>
          </a:xfrm>
          <a:prstGeom prst="rect">
            <a:avLst/>
          </a:prstGeom>
          <a:noFill/>
          <a:ln w="9525">
            <a:noFill/>
            <a:miter lim="800000"/>
            <a:headEnd/>
            <a:tailEnd/>
          </a:ln>
        </p:spPr>
        <p:txBody>
          <a:bodyPr>
            <a:spAutoFit/>
          </a:bodyPr>
          <a:lstStyle/>
          <a:p>
            <a:r>
              <a:rPr lang="en-GB"/>
              <a:t>System of Systems</a:t>
            </a:r>
          </a:p>
        </p:txBody>
      </p:sp>
      <p:pic>
        <p:nvPicPr>
          <p:cNvPr id="7207" name="Picture 14"/>
          <p:cNvPicPr>
            <a:picLocks noChangeAspect="1" noChangeArrowheads="1"/>
          </p:cNvPicPr>
          <p:nvPr/>
        </p:nvPicPr>
        <p:blipFill>
          <a:blip r:embed="rId19" cstate="print"/>
          <a:srcRect/>
          <a:stretch>
            <a:fillRect/>
          </a:stretch>
        </p:blipFill>
        <p:spPr bwMode="auto">
          <a:xfrm>
            <a:off x="420688" y="4429125"/>
            <a:ext cx="831850" cy="555625"/>
          </a:xfrm>
          <a:prstGeom prst="rect">
            <a:avLst/>
          </a:prstGeom>
          <a:noFill/>
          <a:ln w="9525">
            <a:noFill/>
            <a:miter lim="800000"/>
            <a:headEnd/>
            <a:tailEnd/>
          </a:ln>
        </p:spPr>
      </p:pic>
      <p:pic>
        <p:nvPicPr>
          <p:cNvPr id="7208" name="Picture 15"/>
          <p:cNvPicPr>
            <a:picLocks noChangeAspect="1" noChangeArrowheads="1"/>
          </p:cNvPicPr>
          <p:nvPr/>
        </p:nvPicPr>
        <p:blipFill>
          <a:blip r:embed="rId20" cstate="print"/>
          <a:srcRect/>
          <a:stretch>
            <a:fillRect/>
          </a:stretch>
        </p:blipFill>
        <p:spPr bwMode="auto">
          <a:xfrm>
            <a:off x="3697288" y="4440237"/>
            <a:ext cx="466725" cy="407988"/>
          </a:xfrm>
          <a:prstGeom prst="rect">
            <a:avLst/>
          </a:prstGeom>
          <a:noFill/>
          <a:ln w="9525">
            <a:noFill/>
            <a:miter lim="800000"/>
            <a:headEnd/>
            <a:tailEnd/>
          </a:ln>
        </p:spPr>
      </p:pic>
      <p:sp>
        <p:nvSpPr>
          <p:cNvPr id="7209" name="TextBox 61"/>
          <p:cNvSpPr txBox="1">
            <a:spLocks noChangeArrowheads="1"/>
          </p:cNvSpPr>
          <p:nvPr/>
        </p:nvSpPr>
        <p:spPr bwMode="auto">
          <a:xfrm>
            <a:off x="7696200" y="3024188"/>
            <a:ext cx="1447800" cy="1569660"/>
          </a:xfrm>
          <a:prstGeom prst="rect">
            <a:avLst/>
          </a:prstGeom>
          <a:noFill/>
          <a:ln w="9525">
            <a:noFill/>
            <a:miter lim="800000"/>
            <a:headEnd/>
            <a:tailEnd/>
          </a:ln>
        </p:spPr>
        <p:txBody>
          <a:bodyPr wrap="square">
            <a:spAutoFit/>
          </a:bodyPr>
          <a:lstStyle/>
          <a:p>
            <a:r>
              <a:rPr lang="en-GB" sz="1200" dirty="0"/>
              <a:t>System of Systems Interoperability </a:t>
            </a:r>
            <a:r>
              <a:rPr lang="en-GB" sz="1200" dirty="0" err="1"/>
              <a:t>SOSi</a:t>
            </a:r>
            <a:endParaRPr lang="en-GB" sz="1200" dirty="0"/>
          </a:p>
          <a:p>
            <a:endParaRPr lang="en-GB" sz="1200" dirty="0"/>
          </a:p>
          <a:p>
            <a:r>
              <a:rPr lang="en-GB" sz="1200" dirty="0"/>
              <a:t>Levels of System interoperability</a:t>
            </a:r>
            <a:br>
              <a:rPr lang="en-GB" sz="1200" dirty="0"/>
            </a:br>
            <a:r>
              <a:rPr lang="en-GB" sz="1200" dirty="0" err="1"/>
              <a:t>LiSi</a:t>
            </a:r>
            <a:endParaRPr lang="en-GB" sz="1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381000"/>
            <a:ext cx="8458200" cy="767005"/>
          </a:xfrm>
        </p:spPr>
        <p:txBody>
          <a:bodyPr/>
          <a:lstStyle/>
          <a:p>
            <a:r>
              <a:rPr lang="en-GB" sz="2800" dirty="0" smtClean="0">
                <a:solidFill>
                  <a:schemeClr val="tx1"/>
                </a:solidFill>
              </a:rPr>
              <a:t>What a Cloud Computing Reference Architecture CCRA might contain ?</a:t>
            </a:r>
          </a:p>
        </p:txBody>
      </p:sp>
      <p:pic>
        <p:nvPicPr>
          <p:cNvPr id="22532" name="Picture 2"/>
          <p:cNvPicPr>
            <a:picLocks noChangeAspect="1" noChangeArrowheads="1"/>
          </p:cNvPicPr>
          <p:nvPr/>
        </p:nvPicPr>
        <p:blipFill>
          <a:blip r:embed="rId3" cstate="print"/>
          <a:srcRect/>
          <a:stretch>
            <a:fillRect/>
          </a:stretch>
        </p:blipFill>
        <p:spPr bwMode="auto">
          <a:xfrm>
            <a:off x="80963" y="1397000"/>
            <a:ext cx="8907462" cy="481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What’s a Protocol?</a:t>
            </a:r>
          </a:p>
        </p:txBody>
      </p:sp>
      <p:sp>
        <p:nvSpPr>
          <p:cNvPr id="18435" name="Rectangle 3"/>
          <p:cNvSpPr>
            <a:spLocks noGrp="1" noChangeArrowheads="1"/>
          </p:cNvSpPr>
          <p:nvPr>
            <p:ph type="body" idx="1"/>
          </p:nvPr>
        </p:nvSpPr>
        <p:spPr>
          <a:noFill/>
        </p:spPr>
        <p:txBody>
          <a:bodyPr/>
          <a:lstStyle/>
          <a:p>
            <a:pPr>
              <a:lnSpc>
                <a:spcPct val="89000"/>
              </a:lnSpc>
            </a:pPr>
            <a:r>
              <a:rPr lang="en-US" dirty="0" smtClean="0"/>
              <a:t>Informally, conversation rules</a:t>
            </a:r>
          </a:p>
          <a:p>
            <a:pPr lvl="1">
              <a:lnSpc>
                <a:spcPct val="89000"/>
              </a:lnSpc>
              <a:buClr>
                <a:srgbClr val="EF9100"/>
              </a:buClr>
            </a:pPr>
            <a:r>
              <a:rPr lang="en-US" dirty="0" smtClean="0"/>
              <a:t>Hello</a:t>
            </a:r>
          </a:p>
          <a:p>
            <a:pPr lvl="1">
              <a:lnSpc>
                <a:spcPct val="89000"/>
              </a:lnSpc>
              <a:buClr>
                <a:srgbClr val="EF9100"/>
              </a:buClr>
            </a:pPr>
            <a:r>
              <a:rPr lang="en-US" dirty="0" err="1" smtClean="0"/>
              <a:t>Yo</a:t>
            </a:r>
            <a:r>
              <a:rPr lang="en-US" dirty="0" smtClean="0"/>
              <a:t>!!! DUDE!!!</a:t>
            </a:r>
          </a:p>
          <a:p>
            <a:pPr lvl="1">
              <a:lnSpc>
                <a:spcPct val="89000"/>
              </a:lnSpc>
              <a:buClr>
                <a:srgbClr val="EF9100"/>
              </a:buClr>
            </a:pPr>
            <a:r>
              <a:rPr lang="en-US" dirty="0" smtClean="0"/>
              <a:t>HEY</a:t>
            </a:r>
          </a:p>
          <a:p>
            <a:pPr lvl="1">
              <a:lnSpc>
                <a:spcPct val="89000"/>
              </a:lnSpc>
              <a:buClr>
                <a:srgbClr val="EF9100"/>
              </a:buClr>
            </a:pPr>
            <a:r>
              <a:rPr lang="en-US" dirty="0" smtClean="0"/>
              <a:t>Take care</a:t>
            </a:r>
          </a:p>
          <a:p>
            <a:pPr lvl="1">
              <a:lnSpc>
                <a:spcPct val="89000"/>
              </a:lnSpc>
              <a:buClr>
                <a:srgbClr val="EF9100"/>
              </a:buClr>
            </a:pPr>
            <a:r>
              <a:rPr lang="en-US" dirty="0" smtClean="0"/>
              <a:t>You too</a:t>
            </a:r>
          </a:p>
          <a:p>
            <a:pPr>
              <a:lnSpc>
                <a:spcPct val="89000"/>
              </a:lnSpc>
            </a:pPr>
            <a:r>
              <a:rPr lang="en-US" dirty="0" smtClean="0"/>
              <a:t>More formally, allowable messages, responses</a:t>
            </a:r>
          </a:p>
          <a:p>
            <a:pPr lvl="1">
              <a:lnSpc>
                <a:spcPct val="89000"/>
              </a:lnSpc>
              <a:buClr>
                <a:srgbClr val="EF9100"/>
              </a:buClr>
            </a:pPr>
            <a:r>
              <a:rPr lang="en-US" dirty="0" smtClean="0"/>
              <a:t>never Goodbye - Hello</a:t>
            </a:r>
          </a:p>
          <a:p>
            <a:pPr lvl="1">
              <a:lnSpc>
                <a:spcPct val="89000"/>
              </a:lnSpc>
              <a:buClr>
                <a:srgbClr val="EF9100"/>
              </a:buClr>
            </a:pPr>
            <a:r>
              <a:rPr lang="en-US" dirty="0" smtClean="0"/>
              <a:t>Between computers for example</a:t>
            </a:r>
          </a:p>
          <a:p>
            <a:pPr lvl="1">
              <a:lnSpc>
                <a:spcPct val="89000"/>
              </a:lnSpc>
              <a:buClr>
                <a:srgbClr val="EF9100"/>
              </a:buClr>
            </a:pPr>
            <a:r>
              <a:rPr lang="en-US" dirty="0" smtClean="0"/>
              <a:t>a formal description of message formats and the rules two or more machines must follow to exchange those messages</a:t>
            </a:r>
          </a:p>
        </p:txBody>
      </p:sp>
      <p:sp>
        <p:nvSpPr>
          <p:cNvPr id="18436" name="Line 4"/>
          <p:cNvSpPr>
            <a:spLocks noChangeShapeType="1"/>
          </p:cNvSpPr>
          <p:nvPr/>
        </p:nvSpPr>
        <p:spPr bwMode="auto">
          <a:xfrm>
            <a:off x="5505450" y="1038225"/>
            <a:ext cx="1762125" cy="276225"/>
          </a:xfrm>
          <a:prstGeom prst="line">
            <a:avLst/>
          </a:prstGeom>
          <a:noFill/>
          <a:ln w="28575">
            <a:solidFill>
              <a:srgbClr val="FF0000"/>
            </a:solidFill>
            <a:round/>
            <a:headEnd/>
            <a:tailEnd type="triangle" w="med" len="med"/>
          </a:ln>
        </p:spPr>
        <p:txBody>
          <a:bodyPr wrap="none" anchor="ctr"/>
          <a:lstStyle/>
          <a:p>
            <a:endParaRPr lang="en-US"/>
          </a:p>
        </p:txBody>
      </p:sp>
      <p:pic>
        <p:nvPicPr>
          <p:cNvPr id="18437" name="Picture 5" descr="Alice"/>
          <p:cNvPicPr>
            <a:picLocks noChangeAspect="1" noChangeArrowheads="1"/>
          </p:cNvPicPr>
          <p:nvPr/>
        </p:nvPicPr>
        <p:blipFill>
          <a:blip r:embed="rId3" cstate="print"/>
          <a:srcRect/>
          <a:stretch>
            <a:fillRect/>
          </a:stretch>
        </p:blipFill>
        <p:spPr bwMode="auto">
          <a:xfrm>
            <a:off x="4957763" y="642938"/>
            <a:ext cx="561975" cy="693737"/>
          </a:xfrm>
          <a:prstGeom prst="rect">
            <a:avLst/>
          </a:prstGeom>
          <a:noFill/>
          <a:ln w="9525">
            <a:noFill/>
            <a:miter lim="800000"/>
            <a:headEnd/>
            <a:tailEnd/>
          </a:ln>
        </p:spPr>
      </p:pic>
      <p:pic>
        <p:nvPicPr>
          <p:cNvPr id="18438" name="Picture 6" descr="Bob"/>
          <p:cNvPicPr>
            <a:picLocks noChangeAspect="1" noChangeArrowheads="1"/>
          </p:cNvPicPr>
          <p:nvPr/>
        </p:nvPicPr>
        <p:blipFill>
          <a:blip r:embed="rId4" cstate="print"/>
          <a:srcRect/>
          <a:stretch>
            <a:fillRect/>
          </a:stretch>
        </p:blipFill>
        <p:spPr bwMode="auto">
          <a:xfrm>
            <a:off x="7377113" y="1038225"/>
            <a:ext cx="676275" cy="690563"/>
          </a:xfrm>
          <a:prstGeom prst="rect">
            <a:avLst/>
          </a:prstGeom>
          <a:noFill/>
          <a:ln w="9525">
            <a:noFill/>
            <a:miter lim="800000"/>
            <a:headEnd/>
            <a:tailEnd/>
          </a:ln>
        </p:spPr>
      </p:pic>
      <p:sp>
        <p:nvSpPr>
          <p:cNvPr id="18439" name="Text Box 7"/>
          <p:cNvSpPr txBox="1">
            <a:spLocks noChangeArrowheads="1"/>
          </p:cNvSpPr>
          <p:nvPr/>
        </p:nvSpPr>
        <p:spPr bwMode="auto">
          <a:xfrm>
            <a:off x="5486400" y="685800"/>
            <a:ext cx="792163" cy="396875"/>
          </a:xfrm>
          <a:prstGeom prst="rect">
            <a:avLst/>
          </a:prstGeom>
          <a:noFill/>
          <a:ln w="9525">
            <a:noFill/>
            <a:miter lim="800000"/>
            <a:headEnd/>
            <a:tailEnd/>
          </a:ln>
        </p:spPr>
        <p:txBody>
          <a:bodyPr wrap="none">
            <a:spAutoFit/>
          </a:bodyPr>
          <a:lstStyle/>
          <a:p>
            <a:pPr algn="l"/>
            <a:r>
              <a:rPr lang="en-US" sz="2000" b="0">
                <a:solidFill>
                  <a:srgbClr val="FF0000"/>
                </a:solidFill>
                <a:latin typeface="Comic Sans MS" pitchFamily="66" charset="0"/>
              </a:rPr>
              <a:t>Hello</a:t>
            </a:r>
            <a:endParaRPr lang="en-US" sz="2000" b="0">
              <a:latin typeface="Times New Roman" pitchFamily="18" charset="0"/>
            </a:endParaRPr>
          </a:p>
        </p:txBody>
      </p:sp>
      <p:sp>
        <p:nvSpPr>
          <p:cNvPr id="18440" name="Line 8"/>
          <p:cNvSpPr>
            <a:spLocks noChangeShapeType="1"/>
          </p:cNvSpPr>
          <p:nvPr/>
        </p:nvSpPr>
        <p:spPr bwMode="auto">
          <a:xfrm flipV="1">
            <a:off x="5219700" y="1619250"/>
            <a:ext cx="2085975" cy="361950"/>
          </a:xfrm>
          <a:prstGeom prst="line">
            <a:avLst/>
          </a:prstGeom>
          <a:noFill/>
          <a:ln w="28575">
            <a:solidFill>
              <a:srgbClr val="FF0000"/>
            </a:solidFill>
            <a:round/>
            <a:headEnd type="triangle" w="med" len="med"/>
            <a:tailEnd/>
          </a:ln>
        </p:spPr>
        <p:txBody>
          <a:bodyPr wrap="none" anchor="ctr"/>
          <a:lstStyle/>
          <a:p>
            <a:endParaRPr lang="en-US"/>
          </a:p>
        </p:txBody>
      </p:sp>
      <p:sp>
        <p:nvSpPr>
          <p:cNvPr id="18441" name="Text Box 9"/>
          <p:cNvSpPr txBox="1">
            <a:spLocks noChangeArrowheads="1"/>
          </p:cNvSpPr>
          <p:nvPr/>
        </p:nvSpPr>
        <p:spPr bwMode="auto">
          <a:xfrm>
            <a:off x="5561013" y="1371600"/>
            <a:ext cx="1374094" cy="338554"/>
          </a:xfrm>
          <a:prstGeom prst="rect">
            <a:avLst/>
          </a:prstGeom>
          <a:noFill/>
          <a:ln w="9525">
            <a:noFill/>
            <a:miter lim="800000"/>
            <a:headEnd/>
            <a:tailEnd/>
          </a:ln>
        </p:spPr>
        <p:txBody>
          <a:bodyPr wrap="none">
            <a:spAutoFit/>
          </a:bodyPr>
          <a:lstStyle/>
          <a:p>
            <a:pPr algn="l"/>
            <a:r>
              <a:rPr lang="en-US" sz="1600" dirty="0" err="1" smtClean="0">
                <a:solidFill>
                  <a:srgbClr val="FF0000"/>
                </a:solidFill>
                <a:latin typeface="Comic Sans MS" pitchFamily="66" charset="0"/>
              </a:rPr>
              <a:t>Yo</a:t>
            </a:r>
            <a:r>
              <a:rPr lang="en-US" sz="1600" dirty="0" smtClean="0">
                <a:solidFill>
                  <a:srgbClr val="FF0000"/>
                </a:solidFill>
                <a:latin typeface="Comic Sans MS" pitchFamily="66" charset="0"/>
              </a:rPr>
              <a:t>!!! DUDE!!!</a:t>
            </a:r>
            <a:endParaRPr lang="en-US" sz="1600" dirty="0">
              <a:latin typeface="Times New Roman" pitchFamily="18" charset="0"/>
            </a:endParaRPr>
          </a:p>
        </p:txBody>
      </p:sp>
      <p:sp>
        <p:nvSpPr>
          <p:cNvPr id="18442" name="Line 10"/>
          <p:cNvSpPr>
            <a:spLocks noChangeShapeType="1"/>
          </p:cNvSpPr>
          <p:nvPr/>
        </p:nvSpPr>
        <p:spPr bwMode="auto">
          <a:xfrm>
            <a:off x="5181600" y="2028825"/>
            <a:ext cx="2162175" cy="438150"/>
          </a:xfrm>
          <a:prstGeom prst="line">
            <a:avLst/>
          </a:prstGeom>
          <a:noFill/>
          <a:ln w="28575">
            <a:solidFill>
              <a:srgbClr val="FF0000"/>
            </a:solidFill>
            <a:round/>
            <a:headEnd/>
            <a:tailEnd type="triangle" w="med" len="med"/>
          </a:ln>
        </p:spPr>
        <p:txBody>
          <a:bodyPr wrap="none" anchor="ctr"/>
          <a:lstStyle/>
          <a:p>
            <a:endParaRPr lang="en-US"/>
          </a:p>
        </p:txBody>
      </p:sp>
      <p:grpSp>
        <p:nvGrpSpPr>
          <p:cNvPr id="18443" name="Group 11"/>
          <p:cNvGrpSpPr>
            <a:grpSpLocks/>
          </p:cNvGrpSpPr>
          <p:nvPr/>
        </p:nvGrpSpPr>
        <p:grpSpPr bwMode="auto">
          <a:xfrm>
            <a:off x="5257800" y="1960563"/>
            <a:ext cx="933450" cy="620712"/>
            <a:chOff x="786" y="2747"/>
            <a:chExt cx="588" cy="391"/>
          </a:xfrm>
        </p:grpSpPr>
        <p:sp>
          <p:nvSpPr>
            <p:cNvPr id="18454" name="Rectangle 12"/>
            <p:cNvSpPr>
              <a:spLocks noChangeArrowheads="1"/>
            </p:cNvSpPr>
            <p:nvPr/>
          </p:nvSpPr>
          <p:spPr bwMode="auto">
            <a:xfrm>
              <a:off x="786" y="2790"/>
              <a:ext cx="588" cy="348"/>
            </a:xfrm>
            <a:prstGeom prst="rect">
              <a:avLst/>
            </a:prstGeom>
            <a:noFill/>
            <a:ln w="9525">
              <a:noFill/>
              <a:miter lim="800000"/>
              <a:headEnd/>
              <a:tailEnd/>
            </a:ln>
          </p:spPr>
          <p:txBody>
            <a:bodyPr wrap="none" anchor="ctr"/>
            <a:lstStyle/>
            <a:p>
              <a:endParaRPr lang="en-US"/>
            </a:p>
          </p:txBody>
        </p:sp>
        <p:sp>
          <p:nvSpPr>
            <p:cNvPr id="18455" name="Text Box 13"/>
            <p:cNvSpPr txBox="1">
              <a:spLocks noChangeArrowheads="1"/>
            </p:cNvSpPr>
            <p:nvPr/>
          </p:nvSpPr>
          <p:spPr bwMode="auto">
            <a:xfrm>
              <a:off x="857" y="2747"/>
              <a:ext cx="444" cy="252"/>
            </a:xfrm>
            <a:prstGeom prst="rect">
              <a:avLst/>
            </a:prstGeom>
            <a:solidFill>
              <a:schemeClr val="bg1"/>
            </a:solidFill>
            <a:ln w="9525">
              <a:noFill/>
              <a:miter lim="800000"/>
              <a:headEnd/>
              <a:tailEnd/>
            </a:ln>
          </p:spPr>
          <p:txBody>
            <a:bodyPr wrap="none">
              <a:spAutoFit/>
            </a:bodyPr>
            <a:lstStyle/>
            <a:p>
              <a:r>
                <a:rPr lang="en-US" sz="2000" b="0" dirty="0" smtClean="0">
                  <a:solidFill>
                    <a:srgbClr val="FF0000"/>
                  </a:solidFill>
                  <a:latin typeface="Comic Sans MS" pitchFamily="66" charset="0"/>
                </a:rPr>
                <a:t>HEY</a:t>
              </a:r>
              <a:endParaRPr lang="en-US" sz="2000" b="0" dirty="0">
                <a:latin typeface="Times New Roman" pitchFamily="18" charset="0"/>
              </a:endParaRPr>
            </a:p>
          </p:txBody>
        </p:sp>
      </p:grpSp>
      <p:sp>
        <p:nvSpPr>
          <p:cNvPr id="18444" name="Line 14"/>
          <p:cNvSpPr>
            <a:spLocks noChangeShapeType="1"/>
          </p:cNvSpPr>
          <p:nvPr/>
        </p:nvSpPr>
        <p:spPr bwMode="auto">
          <a:xfrm flipV="1">
            <a:off x="5343525" y="2743200"/>
            <a:ext cx="1971675" cy="190500"/>
          </a:xfrm>
          <a:prstGeom prst="line">
            <a:avLst/>
          </a:prstGeom>
          <a:noFill/>
          <a:ln w="28575">
            <a:solidFill>
              <a:srgbClr val="FF0000"/>
            </a:solidFill>
            <a:round/>
            <a:headEnd type="triangle" w="med" len="med"/>
            <a:tailEnd/>
          </a:ln>
        </p:spPr>
        <p:txBody>
          <a:bodyPr wrap="none" anchor="ctr"/>
          <a:lstStyle/>
          <a:p>
            <a:endParaRPr lang="en-US"/>
          </a:p>
        </p:txBody>
      </p:sp>
      <p:sp>
        <p:nvSpPr>
          <p:cNvPr id="18445" name="Line 15"/>
          <p:cNvSpPr>
            <a:spLocks noChangeShapeType="1"/>
          </p:cNvSpPr>
          <p:nvPr/>
        </p:nvSpPr>
        <p:spPr bwMode="auto">
          <a:xfrm>
            <a:off x="8305800" y="228600"/>
            <a:ext cx="0" cy="3857625"/>
          </a:xfrm>
          <a:prstGeom prst="line">
            <a:avLst/>
          </a:prstGeom>
          <a:noFill/>
          <a:ln w="38100">
            <a:solidFill>
              <a:schemeClr val="accent2"/>
            </a:solidFill>
            <a:round/>
            <a:headEnd/>
            <a:tailEnd type="triangle" w="med" len="med"/>
          </a:ln>
        </p:spPr>
        <p:txBody>
          <a:bodyPr wrap="none" anchor="ctr"/>
          <a:lstStyle/>
          <a:p>
            <a:endParaRPr lang="en-US"/>
          </a:p>
        </p:txBody>
      </p:sp>
      <p:grpSp>
        <p:nvGrpSpPr>
          <p:cNvPr id="18446" name="Group 16"/>
          <p:cNvGrpSpPr>
            <a:grpSpLocks/>
          </p:cNvGrpSpPr>
          <p:nvPr/>
        </p:nvGrpSpPr>
        <p:grpSpPr bwMode="auto">
          <a:xfrm>
            <a:off x="7927975" y="3360738"/>
            <a:ext cx="815975" cy="457200"/>
            <a:chOff x="2198" y="3221"/>
            <a:chExt cx="514" cy="288"/>
          </a:xfrm>
        </p:grpSpPr>
        <p:sp>
          <p:nvSpPr>
            <p:cNvPr id="18452" name="Rectangle 17"/>
            <p:cNvSpPr>
              <a:spLocks noChangeArrowheads="1"/>
            </p:cNvSpPr>
            <p:nvPr/>
          </p:nvSpPr>
          <p:spPr bwMode="auto">
            <a:xfrm>
              <a:off x="2244" y="3282"/>
              <a:ext cx="408" cy="162"/>
            </a:xfrm>
            <a:prstGeom prst="rect">
              <a:avLst/>
            </a:prstGeom>
            <a:solidFill>
              <a:schemeClr val="bg1"/>
            </a:solidFill>
            <a:ln w="9525">
              <a:noFill/>
              <a:miter lim="800000"/>
              <a:headEnd/>
              <a:tailEnd/>
            </a:ln>
          </p:spPr>
          <p:txBody>
            <a:bodyPr wrap="none" anchor="ctr"/>
            <a:lstStyle/>
            <a:p>
              <a:endParaRPr lang="en-US"/>
            </a:p>
          </p:txBody>
        </p:sp>
        <p:sp>
          <p:nvSpPr>
            <p:cNvPr id="18453" name="Text Box 18"/>
            <p:cNvSpPr txBox="1">
              <a:spLocks noChangeArrowheads="1"/>
            </p:cNvSpPr>
            <p:nvPr/>
          </p:nvSpPr>
          <p:spPr bwMode="auto">
            <a:xfrm>
              <a:off x="2198" y="3221"/>
              <a:ext cx="514" cy="288"/>
            </a:xfrm>
            <a:prstGeom prst="rect">
              <a:avLst/>
            </a:prstGeom>
            <a:noFill/>
            <a:ln w="9525">
              <a:noFill/>
              <a:miter lim="800000"/>
              <a:headEnd/>
              <a:tailEnd/>
            </a:ln>
          </p:spPr>
          <p:txBody>
            <a:bodyPr wrap="none">
              <a:spAutoFit/>
            </a:bodyPr>
            <a:lstStyle/>
            <a:p>
              <a:pPr algn="l"/>
              <a:r>
                <a:rPr lang="en-US" sz="2400" b="0">
                  <a:solidFill>
                    <a:schemeClr val="accent2"/>
                  </a:solidFill>
                  <a:latin typeface="Comic Sans MS" pitchFamily="66" charset="0"/>
                </a:rPr>
                <a:t>time</a:t>
              </a:r>
              <a:endParaRPr lang="en-US" sz="2400" b="0">
                <a:latin typeface="Times New Roman" pitchFamily="18" charset="0"/>
              </a:endParaRPr>
            </a:p>
          </p:txBody>
        </p:sp>
      </p:grpSp>
      <p:sp>
        <p:nvSpPr>
          <p:cNvPr id="18447" name="Text Box 19"/>
          <p:cNvSpPr txBox="1">
            <a:spLocks noChangeArrowheads="1"/>
          </p:cNvSpPr>
          <p:nvPr/>
        </p:nvSpPr>
        <p:spPr bwMode="auto">
          <a:xfrm>
            <a:off x="6113463" y="2482850"/>
            <a:ext cx="1201737" cy="336550"/>
          </a:xfrm>
          <a:prstGeom prst="rect">
            <a:avLst/>
          </a:prstGeom>
          <a:noFill/>
          <a:ln w="9525">
            <a:noFill/>
            <a:miter lim="800000"/>
            <a:headEnd/>
            <a:tailEnd/>
          </a:ln>
        </p:spPr>
        <p:txBody>
          <a:bodyPr wrap="none">
            <a:spAutoFit/>
          </a:bodyPr>
          <a:lstStyle/>
          <a:p>
            <a:pPr algn="l"/>
            <a:r>
              <a:rPr lang="en-US" sz="1600">
                <a:solidFill>
                  <a:srgbClr val="FF0000"/>
                </a:solidFill>
                <a:latin typeface="Comic Sans MS" pitchFamily="66" charset="0"/>
              </a:rPr>
              <a:t>Take Care</a:t>
            </a:r>
            <a:endParaRPr lang="en-US" sz="1600">
              <a:latin typeface="Times New Roman" pitchFamily="18" charset="0"/>
            </a:endParaRPr>
          </a:p>
        </p:txBody>
      </p:sp>
      <p:sp>
        <p:nvSpPr>
          <p:cNvPr id="18448" name="Line 20"/>
          <p:cNvSpPr>
            <a:spLocks noChangeShapeType="1"/>
          </p:cNvSpPr>
          <p:nvPr/>
        </p:nvSpPr>
        <p:spPr bwMode="auto">
          <a:xfrm>
            <a:off x="5410200" y="3048000"/>
            <a:ext cx="1762125" cy="276225"/>
          </a:xfrm>
          <a:prstGeom prst="line">
            <a:avLst/>
          </a:prstGeom>
          <a:noFill/>
          <a:ln w="28575">
            <a:solidFill>
              <a:srgbClr val="FF0000"/>
            </a:solidFill>
            <a:round/>
            <a:headEnd/>
            <a:tailEnd type="triangle" w="med" len="med"/>
          </a:ln>
        </p:spPr>
        <p:txBody>
          <a:bodyPr wrap="none" anchor="ctr"/>
          <a:lstStyle/>
          <a:p>
            <a:endParaRPr lang="en-US"/>
          </a:p>
        </p:txBody>
      </p:sp>
      <p:grpSp>
        <p:nvGrpSpPr>
          <p:cNvPr id="18449" name="Group 21"/>
          <p:cNvGrpSpPr>
            <a:grpSpLocks/>
          </p:cNvGrpSpPr>
          <p:nvPr/>
        </p:nvGrpSpPr>
        <p:grpSpPr bwMode="auto">
          <a:xfrm>
            <a:off x="5257800" y="3113088"/>
            <a:ext cx="1073150" cy="620712"/>
            <a:chOff x="742" y="2747"/>
            <a:chExt cx="676" cy="391"/>
          </a:xfrm>
        </p:grpSpPr>
        <p:sp>
          <p:nvSpPr>
            <p:cNvPr id="18450" name="Rectangle 22"/>
            <p:cNvSpPr>
              <a:spLocks noChangeArrowheads="1"/>
            </p:cNvSpPr>
            <p:nvPr/>
          </p:nvSpPr>
          <p:spPr bwMode="auto">
            <a:xfrm>
              <a:off x="786" y="2790"/>
              <a:ext cx="588" cy="348"/>
            </a:xfrm>
            <a:prstGeom prst="rect">
              <a:avLst/>
            </a:prstGeom>
            <a:noFill/>
            <a:ln w="9525">
              <a:noFill/>
              <a:miter lim="800000"/>
              <a:headEnd/>
              <a:tailEnd/>
            </a:ln>
          </p:spPr>
          <p:txBody>
            <a:bodyPr wrap="none" anchor="ctr"/>
            <a:lstStyle/>
            <a:p>
              <a:endParaRPr lang="en-US"/>
            </a:p>
          </p:txBody>
        </p:sp>
        <p:sp>
          <p:nvSpPr>
            <p:cNvPr id="18451" name="Text Box 23"/>
            <p:cNvSpPr txBox="1">
              <a:spLocks noChangeArrowheads="1"/>
            </p:cNvSpPr>
            <p:nvPr/>
          </p:nvSpPr>
          <p:spPr bwMode="auto">
            <a:xfrm>
              <a:off x="742" y="2747"/>
              <a:ext cx="676" cy="250"/>
            </a:xfrm>
            <a:prstGeom prst="rect">
              <a:avLst/>
            </a:prstGeom>
            <a:solidFill>
              <a:schemeClr val="bg1"/>
            </a:solidFill>
            <a:ln w="9525">
              <a:noFill/>
              <a:miter lim="800000"/>
              <a:headEnd/>
              <a:tailEnd/>
            </a:ln>
          </p:spPr>
          <p:txBody>
            <a:bodyPr wrap="none">
              <a:spAutoFit/>
            </a:bodyPr>
            <a:lstStyle/>
            <a:p>
              <a:r>
                <a:rPr lang="en-US" sz="2000" b="0">
                  <a:solidFill>
                    <a:srgbClr val="FF0000"/>
                  </a:solidFill>
                  <a:latin typeface="Comic Sans MS" pitchFamily="66" charset="0"/>
                </a:rPr>
                <a:t>You too</a:t>
              </a:r>
              <a:endParaRPr lang="en-US" sz="2000" b="0">
                <a:latin typeface="Times New Roman" pitchFamily="18" charset="0"/>
              </a:endParaRPr>
            </a:p>
          </p:txBody>
        </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381000"/>
            <a:ext cx="8458200" cy="767005"/>
          </a:xfrm>
        </p:spPr>
        <p:txBody>
          <a:bodyPr/>
          <a:lstStyle/>
          <a:p>
            <a:r>
              <a:rPr lang="en-GB" sz="2800" dirty="0" smtClean="0">
                <a:solidFill>
                  <a:schemeClr val="tx1"/>
                </a:solidFill>
              </a:rPr>
              <a:t>What a Cloud Computing Reference Architecture CCRA might contain ?</a:t>
            </a:r>
          </a:p>
        </p:txBody>
      </p:sp>
      <p:pic>
        <p:nvPicPr>
          <p:cNvPr id="23556" name="Picture 12"/>
          <p:cNvPicPr>
            <a:picLocks noChangeAspect="1" noChangeArrowheads="1"/>
          </p:cNvPicPr>
          <p:nvPr/>
        </p:nvPicPr>
        <p:blipFill>
          <a:blip r:embed="rId3" cstate="print"/>
          <a:srcRect/>
          <a:stretch>
            <a:fillRect/>
          </a:stretch>
        </p:blipFill>
        <p:spPr bwMode="auto">
          <a:xfrm>
            <a:off x="255588" y="1400175"/>
            <a:ext cx="8497887"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6850" y="255588"/>
            <a:ext cx="8796338" cy="383503"/>
          </a:xfrm>
        </p:spPr>
        <p:txBody>
          <a:bodyPr/>
          <a:lstStyle/>
          <a:p>
            <a:r>
              <a:rPr lang="en-GB" sz="2800" dirty="0" smtClean="0">
                <a:solidFill>
                  <a:schemeClr val="tx1"/>
                </a:solidFill>
              </a:rPr>
              <a:t>Google Hosted  Cloud Computing Taxonomy</a:t>
            </a:r>
          </a:p>
        </p:txBody>
      </p:sp>
      <p:pic>
        <p:nvPicPr>
          <p:cNvPr id="13315" name="Picture 2"/>
          <p:cNvPicPr>
            <a:picLocks noChangeAspect="1" noChangeArrowheads="1"/>
          </p:cNvPicPr>
          <p:nvPr/>
        </p:nvPicPr>
        <p:blipFill>
          <a:blip r:embed="rId3" cstate="print"/>
          <a:srcRect/>
          <a:stretch>
            <a:fillRect/>
          </a:stretch>
        </p:blipFill>
        <p:spPr bwMode="auto">
          <a:xfrm>
            <a:off x="1219200" y="2127250"/>
            <a:ext cx="6865938" cy="3733800"/>
          </a:xfrm>
          <a:prstGeom prst="rect">
            <a:avLst/>
          </a:prstGeom>
          <a:noFill/>
          <a:ln w="9525">
            <a:noFill/>
            <a:miter lim="800000"/>
            <a:headEnd/>
            <a:tailEnd/>
          </a:ln>
        </p:spPr>
      </p:pic>
      <p:sp>
        <p:nvSpPr>
          <p:cNvPr id="13316" name="Rectangle 4"/>
          <p:cNvSpPr>
            <a:spLocks noChangeArrowheads="1"/>
          </p:cNvSpPr>
          <p:nvPr/>
        </p:nvSpPr>
        <p:spPr bwMode="auto">
          <a:xfrm>
            <a:off x="2178050" y="1619250"/>
            <a:ext cx="4572000" cy="554038"/>
          </a:xfrm>
          <a:prstGeom prst="rect">
            <a:avLst/>
          </a:prstGeom>
          <a:noFill/>
          <a:ln w="9525">
            <a:noFill/>
            <a:miter lim="800000"/>
            <a:headEnd/>
            <a:tailEnd/>
          </a:ln>
        </p:spPr>
        <p:txBody>
          <a:bodyPr>
            <a:spAutoFit/>
          </a:bodyPr>
          <a:lstStyle/>
          <a:p>
            <a:r>
              <a:rPr lang="en-GB" baseline="-25000">
                <a:hlinkClick r:id="rId4"/>
              </a:rPr>
              <a:t>http://www.scribd.com/doc/18172802/Cloud-Computing-Use-Cases-Whitepaper</a:t>
            </a:r>
            <a:r>
              <a:rPr lang="en-GB" baseline="-25000"/>
              <a:t> </a:t>
            </a:r>
            <a:endParaRPr lang="en-GB"/>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287338"/>
            <a:ext cx="7772400" cy="1150508"/>
          </a:xfrm>
        </p:spPr>
        <p:txBody>
          <a:bodyPr/>
          <a:lstStyle/>
          <a:p>
            <a:r>
              <a:rPr lang="en-GB" sz="2800" dirty="0" smtClean="0">
                <a:solidFill>
                  <a:schemeClr val="tx1"/>
                </a:solidFill>
              </a:rPr>
              <a:t>“Towards a Unified Ontology of Cloud Computing” – University of California, Santa Barbara &amp; IBM T.J. Watson Research </a:t>
            </a:r>
            <a:r>
              <a:rPr lang="en-GB" sz="2800" dirty="0" err="1" smtClean="0">
                <a:solidFill>
                  <a:schemeClr val="tx1"/>
                </a:solidFill>
              </a:rPr>
              <a:t>center</a:t>
            </a:r>
            <a:endParaRPr lang="en-GB" sz="2800" dirty="0" smtClean="0">
              <a:solidFill>
                <a:schemeClr val="tx1"/>
              </a:solidFill>
            </a:endParaRPr>
          </a:p>
        </p:txBody>
      </p:sp>
      <p:pic>
        <p:nvPicPr>
          <p:cNvPr id="14339" name="Picture 2"/>
          <p:cNvPicPr>
            <a:picLocks noChangeAspect="1" noChangeArrowheads="1"/>
          </p:cNvPicPr>
          <p:nvPr/>
        </p:nvPicPr>
        <p:blipFill>
          <a:blip r:embed="rId3" cstate="print"/>
          <a:srcRect/>
          <a:stretch>
            <a:fillRect/>
          </a:stretch>
        </p:blipFill>
        <p:spPr bwMode="auto">
          <a:xfrm>
            <a:off x="1673225" y="1946275"/>
            <a:ext cx="5926138" cy="3997325"/>
          </a:xfrm>
          <a:prstGeom prst="rect">
            <a:avLst/>
          </a:prstGeom>
          <a:noFill/>
          <a:ln w="9525">
            <a:noFill/>
            <a:miter lim="800000"/>
            <a:headEnd/>
            <a:tailEnd/>
          </a:ln>
        </p:spPr>
      </p:pic>
      <p:sp>
        <p:nvSpPr>
          <p:cNvPr id="14340" name="Rectangle 5"/>
          <p:cNvSpPr>
            <a:spLocks noChangeArrowheads="1"/>
          </p:cNvSpPr>
          <p:nvPr/>
        </p:nvSpPr>
        <p:spPr bwMode="auto">
          <a:xfrm>
            <a:off x="658813" y="1555750"/>
            <a:ext cx="7866062" cy="368300"/>
          </a:xfrm>
          <a:prstGeom prst="rect">
            <a:avLst/>
          </a:prstGeom>
          <a:noFill/>
          <a:ln w="9525">
            <a:noFill/>
            <a:miter lim="800000"/>
            <a:headEnd/>
            <a:tailEnd/>
          </a:ln>
        </p:spPr>
        <p:txBody>
          <a:bodyPr>
            <a:spAutoFit/>
          </a:bodyPr>
          <a:lstStyle/>
          <a:p>
            <a:r>
              <a:rPr lang="en-GB"/>
              <a:t> </a:t>
            </a:r>
            <a:r>
              <a:rPr lang="en-GB" u="sng">
                <a:hlinkClick r:id="rId4"/>
              </a:rPr>
              <a:t>http://freedomhui.com/wp-content/uploads/2010/03/CloudOntology.pdf</a:t>
            </a:r>
            <a:endParaRPr lang="en-GB"/>
          </a:p>
        </p:txBody>
      </p:sp>
      <p:sp>
        <p:nvSpPr>
          <p:cNvPr id="14341" name="TextBox 6"/>
          <p:cNvSpPr txBox="1">
            <a:spLocks noChangeArrowheads="1"/>
          </p:cNvSpPr>
          <p:nvPr/>
        </p:nvSpPr>
        <p:spPr bwMode="auto">
          <a:xfrm>
            <a:off x="188913" y="5849938"/>
            <a:ext cx="8580437" cy="646112"/>
          </a:xfrm>
          <a:prstGeom prst="rect">
            <a:avLst/>
          </a:prstGeom>
          <a:noFill/>
          <a:ln w="9525">
            <a:noFill/>
            <a:miter lim="800000"/>
            <a:headEnd/>
            <a:tailEnd/>
          </a:ln>
        </p:spPr>
        <p:txBody>
          <a:bodyPr wrap="none">
            <a:spAutoFit/>
          </a:bodyPr>
          <a:lstStyle/>
          <a:p>
            <a:r>
              <a:rPr lang="en-GB"/>
              <a:t>Note:  The T.J. Watson reference here – see Tim O’Reilly &amp; Clay Shirky Reference</a:t>
            </a:r>
            <a:br>
              <a:rPr lang="en-GB"/>
            </a:br>
            <a:r>
              <a:rPr lang="en-GB"/>
              <a:t>to Thomas J. Watson crica 2001 &amp; 2009)</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6850" y="255588"/>
            <a:ext cx="8796338" cy="383503"/>
          </a:xfrm>
        </p:spPr>
        <p:txBody>
          <a:bodyPr/>
          <a:lstStyle/>
          <a:p>
            <a:pPr>
              <a:defRPr/>
            </a:pPr>
            <a:r>
              <a:rPr lang="en-GB" sz="2800" dirty="0" smtClean="0">
                <a:solidFill>
                  <a:schemeClr val="tx1"/>
                </a:solidFill>
              </a:rPr>
              <a:t>Cloud Computing</a:t>
            </a:r>
          </a:p>
        </p:txBody>
      </p:sp>
      <p:sp>
        <p:nvSpPr>
          <p:cNvPr id="35844" name="Rectangle 3"/>
          <p:cNvSpPr>
            <a:spLocks noGrp="1" noChangeArrowheads="1"/>
          </p:cNvSpPr>
          <p:nvPr>
            <p:ph type="body" idx="1"/>
          </p:nvPr>
        </p:nvSpPr>
        <p:spPr/>
        <p:txBody>
          <a:bodyPr/>
          <a:lstStyle/>
          <a:p>
            <a:r>
              <a:rPr lang="en-GB" dirty="0" smtClean="0"/>
              <a:t>Cloud Computing Platform APIs – Google</a:t>
            </a:r>
          </a:p>
          <a:p>
            <a:pPr lvl="1"/>
            <a:r>
              <a:rPr lang="en-GB" dirty="0" smtClean="0"/>
              <a:t>Developers have a wide range of platforms to choose from in creating cloud-based applications. </a:t>
            </a:r>
          </a:p>
          <a:p>
            <a:pPr lvl="2"/>
            <a:r>
              <a:rPr lang="en-GB" dirty="0" smtClean="0"/>
              <a:t>Two of the most popular platforms are Amazon's Elastic Computing Cloud (EC2) and the Google App Engine. </a:t>
            </a:r>
          </a:p>
          <a:p>
            <a:pPr lvl="2"/>
            <a:r>
              <a:rPr lang="en-GB" dirty="0" smtClean="0"/>
              <a:t>In addition there are a wide variety of other platforms that have not gotten as much press, but are making traction such as SaleForce.com environment. </a:t>
            </a:r>
          </a:p>
          <a:p>
            <a:pPr lvl="1"/>
            <a:r>
              <a:rPr lang="en-GB" dirty="0" smtClean="0"/>
              <a:t>Google App Engine</a:t>
            </a:r>
            <a:br>
              <a:rPr lang="en-GB" dirty="0" smtClean="0"/>
            </a:br>
            <a:r>
              <a:rPr lang="en-GB" dirty="0" smtClean="0"/>
              <a:t>Google's offering is similar to Amazon, but it does not provide a set of standalone services like Amazon's S3 for storage, EC2 for hosting. The Google offering bundles everything into one package. </a:t>
            </a:r>
          </a:p>
          <a:p>
            <a:pPr lvl="1"/>
            <a:r>
              <a:rPr lang="en-GB" dirty="0" smtClean="0"/>
              <a:t>One of the downsides of the Google App engine is that developers are limited to Python, although Google plans to add other programming languages in the future.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6850" y="255588"/>
            <a:ext cx="8796338" cy="383503"/>
          </a:xfrm>
        </p:spPr>
        <p:txBody>
          <a:bodyPr/>
          <a:lstStyle/>
          <a:p>
            <a:pPr>
              <a:defRPr/>
            </a:pPr>
            <a:r>
              <a:rPr lang="en-GB" sz="2800" dirty="0" smtClean="0">
                <a:solidFill>
                  <a:schemeClr val="tx1"/>
                </a:solidFill>
              </a:rPr>
              <a:t>Cloud Computing</a:t>
            </a:r>
          </a:p>
        </p:txBody>
      </p:sp>
      <p:sp>
        <p:nvSpPr>
          <p:cNvPr id="36868" name="Rectangle 3"/>
          <p:cNvSpPr>
            <a:spLocks noGrp="1" noChangeArrowheads="1"/>
          </p:cNvSpPr>
          <p:nvPr>
            <p:ph type="body" idx="1"/>
          </p:nvPr>
        </p:nvSpPr>
        <p:spPr/>
        <p:txBody>
          <a:bodyPr/>
          <a:lstStyle/>
          <a:p>
            <a:r>
              <a:rPr lang="en-GB" sz="2000" dirty="0" smtClean="0"/>
              <a:t>Cloud Computing Platform APIs – Amazon</a:t>
            </a:r>
          </a:p>
          <a:p>
            <a:pPr lvl="1"/>
            <a:r>
              <a:rPr lang="en-GB" sz="1800" dirty="0" smtClean="0"/>
              <a:t>Amazon's EC2 is a commercial service that allows companies to rent computers to run their own computer applications. Customers rent out virtual machines through a web services interface. These can be launched and terminated on demand. The platform uses </a:t>
            </a:r>
            <a:r>
              <a:rPr lang="en-GB" sz="1800" dirty="0" err="1" smtClean="0"/>
              <a:t>Xen</a:t>
            </a:r>
            <a:r>
              <a:rPr lang="en-GB" sz="1800" dirty="0" smtClean="0"/>
              <a:t> virtualization of one of three sizes ranging from 1.7 gigabytes to 7.5 gigabytes of memory and 850 gigabytes of storage. </a:t>
            </a:r>
            <a:endParaRPr lang="en-GB" sz="1800" dirty="0" smtClean="0">
              <a:hlinkClick r:id="rId3"/>
            </a:endParaRPr>
          </a:p>
          <a:p>
            <a:pPr lvl="1"/>
            <a:r>
              <a:rPr lang="en-GB" sz="1800" dirty="0" smtClean="0">
                <a:solidFill>
                  <a:srgbClr val="00B050"/>
                </a:solidFill>
                <a:hlinkClick r:id="rId3"/>
              </a:rPr>
              <a:t>Amazon Web Services Main Site</a:t>
            </a:r>
            <a:r>
              <a:rPr lang="en-GB" sz="1800" dirty="0" smtClean="0">
                <a:solidFill>
                  <a:schemeClr val="tx1"/>
                </a:solidFill>
              </a:rPr>
              <a:t/>
            </a:r>
            <a:br>
              <a:rPr lang="en-GB" sz="1800" dirty="0" smtClean="0">
                <a:solidFill>
                  <a:schemeClr val="tx1"/>
                </a:solidFill>
              </a:rPr>
            </a:br>
            <a:r>
              <a:rPr lang="en-GB" sz="1800" dirty="0" smtClean="0">
                <a:solidFill>
                  <a:schemeClr val="tx1"/>
                </a:solidFill>
              </a:rPr>
              <a:t>Contains news and links to tutorials and white papers for getting started with running your own AWS applications. </a:t>
            </a:r>
            <a:endParaRPr lang="en-GB" sz="1800" b="1" dirty="0" smtClean="0">
              <a:solidFill>
                <a:schemeClr val="tx1"/>
              </a:solidFill>
            </a:endParaRPr>
          </a:p>
          <a:p>
            <a:pPr lvl="1"/>
            <a:r>
              <a:rPr lang="en-GB" sz="1800" b="1" dirty="0" smtClean="0">
                <a:solidFill>
                  <a:schemeClr val="tx1"/>
                </a:solidFill>
              </a:rPr>
              <a:t>The main Amazon Web Services include:</a:t>
            </a:r>
            <a:endParaRPr lang="en-GB" sz="1800" dirty="0" smtClean="0">
              <a:solidFill>
                <a:schemeClr val="tx1"/>
              </a:solidFill>
              <a:hlinkClick r:id="rId4"/>
            </a:endParaRPr>
          </a:p>
          <a:p>
            <a:pPr lvl="1"/>
            <a:r>
              <a:rPr lang="en-GB" sz="1800" dirty="0" smtClean="0">
                <a:solidFill>
                  <a:schemeClr val="tx1"/>
                </a:solidFill>
                <a:hlinkClick r:id="rId4"/>
              </a:rPr>
              <a:t>Amazon Elastic Compute Cloud (EC2)</a:t>
            </a:r>
            <a:r>
              <a:rPr lang="en-GB" sz="1800" dirty="0" smtClean="0">
                <a:solidFill>
                  <a:schemeClr val="tx1"/>
                </a:solidFill>
              </a:rPr>
              <a:t/>
            </a:r>
            <a:br>
              <a:rPr lang="en-GB" sz="1800" dirty="0" smtClean="0">
                <a:solidFill>
                  <a:schemeClr val="tx1"/>
                </a:solidFill>
              </a:rPr>
            </a:br>
            <a:r>
              <a:rPr lang="en-GB" sz="1800" dirty="0" smtClean="0">
                <a:solidFill>
                  <a:schemeClr val="tx1"/>
                </a:solidFill>
                <a:hlinkClick r:id="rId5"/>
              </a:rPr>
              <a:t>Amazon Simple Storage Service (S3)</a:t>
            </a:r>
            <a:r>
              <a:rPr lang="en-GB" sz="1800" dirty="0" smtClean="0">
                <a:solidFill>
                  <a:schemeClr val="tx1"/>
                </a:solidFill>
              </a:rPr>
              <a:t/>
            </a:r>
            <a:br>
              <a:rPr lang="en-GB" sz="1800" dirty="0" smtClean="0">
                <a:solidFill>
                  <a:schemeClr val="tx1"/>
                </a:solidFill>
              </a:rPr>
            </a:br>
            <a:r>
              <a:rPr lang="en-GB" sz="1800" dirty="0" smtClean="0">
                <a:solidFill>
                  <a:schemeClr val="tx1"/>
                </a:solidFill>
                <a:hlinkClick r:id="rId6"/>
              </a:rPr>
              <a:t>Amazon Simple Queue Service (SQS)</a:t>
            </a:r>
            <a:r>
              <a:rPr lang="en-GB" sz="1800" dirty="0" smtClean="0">
                <a:solidFill>
                  <a:schemeClr val="tx1"/>
                </a:solidFill>
              </a:rPr>
              <a:t/>
            </a:r>
            <a:br>
              <a:rPr lang="en-GB" sz="1800" dirty="0" smtClean="0">
                <a:solidFill>
                  <a:schemeClr val="tx1"/>
                </a:solidFill>
              </a:rPr>
            </a:br>
            <a:r>
              <a:rPr lang="en-GB" sz="1800" dirty="0" smtClean="0">
                <a:solidFill>
                  <a:schemeClr val="tx1"/>
                </a:solidFill>
                <a:hlinkClick r:id="rId7"/>
              </a:rPr>
              <a:t>Amazon Mechanical Turk (</a:t>
            </a:r>
            <a:r>
              <a:rPr lang="en-GB" sz="1800" dirty="0" err="1" smtClean="0">
                <a:solidFill>
                  <a:schemeClr val="tx1"/>
                </a:solidFill>
                <a:hlinkClick r:id="rId7"/>
              </a:rPr>
              <a:t>Mturk</a:t>
            </a:r>
            <a:r>
              <a:rPr lang="en-GB" sz="1800" dirty="0" smtClean="0">
                <a:solidFill>
                  <a:schemeClr val="tx1"/>
                </a:solidFill>
                <a:hlinkClick r:id="rId7"/>
              </a:rPr>
              <a:t>)</a:t>
            </a:r>
            <a:r>
              <a:rPr lang="en-GB" sz="1800" dirty="0" smtClean="0">
                <a:solidFill>
                  <a:schemeClr val="tx1"/>
                </a:solidFill>
              </a:rPr>
              <a:t/>
            </a:r>
            <a:br>
              <a:rPr lang="en-GB" sz="1800" dirty="0" smtClean="0">
                <a:solidFill>
                  <a:schemeClr val="tx1"/>
                </a:solidFill>
              </a:rPr>
            </a:br>
            <a:r>
              <a:rPr lang="en-GB" sz="1800" dirty="0" err="1" smtClean="0">
                <a:solidFill>
                  <a:schemeClr val="tx1"/>
                </a:solidFill>
                <a:hlinkClick r:id="rId8"/>
              </a:rPr>
              <a:t>Alexa</a:t>
            </a:r>
            <a:r>
              <a:rPr lang="en-GB" sz="1800" dirty="0" smtClean="0">
                <a:solidFill>
                  <a:schemeClr val="tx1"/>
                </a:solidFill>
                <a:hlinkClick r:id="rId8"/>
              </a:rPr>
              <a:t> Web Services for providing traffic data</a:t>
            </a:r>
            <a:r>
              <a:rPr lang="en-GB" sz="1800" dirty="0" smtClean="0">
                <a:solidFill>
                  <a:schemeClr val="tx1"/>
                </a:solidFill>
              </a:rPr>
              <a:t/>
            </a:r>
            <a:br>
              <a:rPr lang="en-GB" sz="1800" dirty="0" smtClean="0">
                <a:solidFill>
                  <a:schemeClr val="tx1"/>
                </a:solidFill>
              </a:rPr>
            </a:br>
            <a:r>
              <a:rPr lang="en-GB" sz="1800" dirty="0" smtClean="0">
                <a:solidFill>
                  <a:schemeClr val="tx1"/>
                </a:solidFill>
                <a:hlinkClick r:id="rId9"/>
              </a:rPr>
              <a:t>Amazon </a:t>
            </a:r>
            <a:r>
              <a:rPr lang="en-GB" sz="1800" dirty="0" err="1" smtClean="0">
                <a:solidFill>
                  <a:schemeClr val="tx1"/>
                </a:solidFill>
                <a:hlinkClick r:id="rId9"/>
              </a:rPr>
              <a:t>SimpleDB</a:t>
            </a:r>
            <a:r>
              <a:rPr lang="en-GB" sz="1800" dirty="0" smtClean="0">
                <a:solidFill>
                  <a:schemeClr val="tx1"/>
                </a:solidFill>
              </a:rPr>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6850" y="255588"/>
            <a:ext cx="8796338" cy="383503"/>
          </a:xfrm>
        </p:spPr>
        <p:txBody>
          <a:bodyPr/>
          <a:lstStyle/>
          <a:p>
            <a:pPr>
              <a:defRPr/>
            </a:pPr>
            <a:r>
              <a:rPr lang="en-GB" sz="2800" dirty="0" smtClean="0">
                <a:solidFill>
                  <a:schemeClr val="tx1"/>
                </a:solidFill>
              </a:rPr>
              <a:t>Cloud Computing</a:t>
            </a:r>
          </a:p>
        </p:txBody>
      </p:sp>
      <p:sp>
        <p:nvSpPr>
          <p:cNvPr id="37892" name="Rectangle 3"/>
          <p:cNvSpPr>
            <a:spLocks noGrp="1" noChangeArrowheads="1"/>
          </p:cNvSpPr>
          <p:nvPr>
            <p:ph type="body" idx="1"/>
          </p:nvPr>
        </p:nvSpPr>
        <p:spPr/>
        <p:txBody>
          <a:bodyPr/>
          <a:lstStyle/>
          <a:p>
            <a:pPr>
              <a:lnSpc>
                <a:spcPct val="80000"/>
              </a:lnSpc>
            </a:pPr>
            <a:r>
              <a:rPr lang="en-GB" sz="2000" smtClean="0"/>
              <a:t>Cloud Computing Platform APIs – Microsoft</a:t>
            </a:r>
          </a:p>
          <a:p>
            <a:pPr lvl="1">
              <a:lnSpc>
                <a:spcPct val="80000"/>
              </a:lnSpc>
            </a:pPr>
            <a:r>
              <a:rPr lang="en-GB" sz="1800" smtClean="0"/>
              <a:t>Microsoft’s </a:t>
            </a:r>
            <a:r>
              <a:rPr lang="en-GB" sz="1800" b="1" smtClean="0"/>
              <a:t>Azure</a:t>
            </a:r>
            <a:r>
              <a:rPr lang="en-GB" sz="1800" smtClean="0"/>
              <a:t> is a "cloud services operating system". Specifically, it is intended to be a single platform providing complete cloud-based development, hosting, and management services. </a:t>
            </a:r>
          </a:p>
          <a:p>
            <a:pPr lvl="1">
              <a:lnSpc>
                <a:spcPct val="80000"/>
              </a:lnSpc>
              <a:buFont typeface="Monotype Sorts" pitchFamily="2" charset="2"/>
              <a:buNone/>
            </a:pPr>
            <a:endParaRPr lang="en-GB" sz="1800" smtClean="0"/>
          </a:p>
          <a:p>
            <a:pPr lvl="1">
              <a:lnSpc>
                <a:spcPct val="80000"/>
              </a:lnSpc>
            </a:pPr>
            <a:r>
              <a:rPr lang="en-GB" sz="1800" smtClean="0"/>
              <a:t>Something to keep in mind is that Azure is merely the lowest level of Microsoft's cloud computing framework. On top of Azure will be components such as SQL Services, Live Services, .NET Services (Workflow and Identity), SharePoint, and Dynamics CRM.</a:t>
            </a:r>
            <a:br>
              <a:rPr lang="en-GB" sz="1800" smtClean="0"/>
            </a:br>
            <a:endParaRPr lang="en-GB" sz="1800" smtClean="0"/>
          </a:p>
          <a:p>
            <a:pPr lvl="1">
              <a:lnSpc>
                <a:spcPct val="80000"/>
              </a:lnSpc>
            </a:pPr>
            <a:r>
              <a:rPr lang="en-GB" sz="1800" smtClean="0"/>
              <a:t>Azure abstracts the underling hardware away from the application using what they call the "Fabric Controller". </a:t>
            </a:r>
          </a:p>
          <a:p>
            <a:pPr lvl="2">
              <a:lnSpc>
                <a:spcPct val="80000"/>
              </a:lnSpc>
            </a:pPr>
            <a:r>
              <a:rPr lang="en-GB" sz="1600" smtClean="0"/>
              <a:t>The Fabric Controller, which works at the service level, relies heavily on Service Models. </a:t>
            </a:r>
          </a:p>
          <a:p>
            <a:pPr lvl="2">
              <a:lnSpc>
                <a:spcPct val="80000"/>
              </a:lnSpc>
            </a:pPr>
            <a:r>
              <a:rPr lang="en-GB" sz="1600" smtClean="0"/>
              <a:t>These XML fragments describe each service in terms of permissions, endpoint, and configuration. </a:t>
            </a:r>
          </a:p>
          <a:p>
            <a:pPr lvl="2">
              <a:lnSpc>
                <a:spcPct val="80000"/>
              </a:lnSpc>
            </a:pPr>
            <a:r>
              <a:rPr lang="en-GB" sz="1600" smtClean="0"/>
              <a:t>Azure supports low-level concepts such as blobs, tables, queues, and locks, all of which are virtualized by Azure and the Fabric Controller.</a:t>
            </a:r>
            <a:br>
              <a:rPr lang="en-GB" sz="1600" smtClean="0"/>
            </a:br>
            <a:r>
              <a:rPr lang="en-GB" sz="1600" smtClean="0"/>
              <a:t/>
            </a:r>
            <a:br>
              <a:rPr lang="en-GB" sz="1600" smtClean="0"/>
            </a:br>
            <a:r>
              <a:rPr lang="en-GB" sz="1600" smtClean="0"/>
              <a:t/>
            </a:r>
            <a:br>
              <a:rPr lang="en-GB" sz="1600" smtClean="0"/>
            </a:br>
            <a:endParaRPr lang="en-GB" sz="160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saas-paas-iaas.jpg"/>
          <p:cNvPicPr>
            <a:picLocks noChangeAspect="1"/>
          </p:cNvPicPr>
          <p:nvPr/>
        </p:nvPicPr>
        <p:blipFill>
          <a:blip r:embed="rId3" cstate="print"/>
          <a:srcRect r="14046"/>
          <a:stretch>
            <a:fillRect/>
          </a:stretch>
        </p:blipFill>
        <p:spPr bwMode="auto">
          <a:xfrm>
            <a:off x="228600" y="609600"/>
            <a:ext cx="8686800" cy="6070600"/>
          </a:xfrm>
          <a:prstGeom prst="rect">
            <a:avLst/>
          </a:prstGeom>
          <a:noFill/>
          <a:ln w="9525">
            <a:noFill/>
            <a:miter lim="800000"/>
            <a:headEnd/>
            <a:tailEnd/>
          </a:ln>
        </p:spPr>
      </p:pic>
      <p:sp>
        <p:nvSpPr>
          <p:cNvPr id="12293" name="TextBox 5"/>
          <p:cNvSpPr txBox="1">
            <a:spLocks noChangeArrowheads="1"/>
          </p:cNvSpPr>
          <p:nvPr/>
        </p:nvSpPr>
        <p:spPr bwMode="auto">
          <a:xfrm>
            <a:off x="152400" y="25400"/>
            <a:ext cx="7315200" cy="584200"/>
          </a:xfrm>
          <a:prstGeom prst="rect">
            <a:avLst/>
          </a:prstGeom>
          <a:noFill/>
          <a:ln w="9525">
            <a:noFill/>
            <a:miter lim="800000"/>
            <a:headEnd/>
            <a:tailEnd/>
          </a:ln>
        </p:spPr>
        <p:txBody>
          <a:bodyPr>
            <a:spAutoFit/>
          </a:bodyPr>
          <a:lstStyle/>
          <a:p>
            <a:pPr algn="l"/>
            <a:r>
              <a:rPr lang="en-US" sz="3200" dirty="0"/>
              <a:t>Details and Examples of Cloud</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6850" y="255588"/>
            <a:ext cx="8796338" cy="383503"/>
          </a:xfrm>
        </p:spPr>
        <p:txBody>
          <a:bodyPr/>
          <a:lstStyle/>
          <a:p>
            <a:pPr eaLnBrk="1" hangingPunct="1"/>
            <a:r>
              <a:rPr lang="en-US" sz="2800" dirty="0" smtClean="0">
                <a:solidFill>
                  <a:schemeClr val="tx2"/>
                </a:solidFill>
              </a:rPr>
              <a:t>Considerations &amp; Risks</a:t>
            </a:r>
          </a:p>
        </p:txBody>
      </p:sp>
      <p:pic>
        <p:nvPicPr>
          <p:cNvPr id="18435" name="Content Placeholder 4" descr="cloud risks.tiff"/>
          <p:cNvPicPr>
            <a:picLocks noGrp="1" noChangeAspect="1"/>
          </p:cNvPicPr>
          <p:nvPr>
            <p:ph idx="1"/>
          </p:nvPr>
        </p:nvPicPr>
        <p:blipFill>
          <a:blip r:embed="rId3" cstate="print"/>
          <a:srcRect t="-19006" b="-19006"/>
          <a:stretch>
            <a:fillRect/>
          </a:stretch>
        </p:blipFill>
        <p:spPr>
          <a:xfrm>
            <a:off x="381000" y="574675"/>
            <a:ext cx="8597900" cy="6435725"/>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23862" y="228600"/>
            <a:ext cx="8796338" cy="383503"/>
          </a:xfrm>
        </p:spPr>
        <p:txBody>
          <a:bodyPr/>
          <a:lstStyle/>
          <a:p>
            <a:pPr eaLnBrk="1" hangingPunct="1"/>
            <a:r>
              <a:rPr lang="en-US" sz="2800" dirty="0" smtClean="0">
                <a:solidFill>
                  <a:schemeClr val="tx2"/>
                </a:solidFill>
              </a:rPr>
              <a:t>Considerations &amp; Risks - Other</a:t>
            </a:r>
          </a:p>
        </p:txBody>
      </p:sp>
      <p:pic>
        <p:nvPicPr>
          <p:cNvPr id="19459" name="Content Placeholder 4" descr="cloud other issues.tiff"/>
          <p:cNvPicPr>
            <a:picLocks noGrp="1" noChangeAspect="1"/>
          </p:cNvPicPr>
          <p:nvPr>
            <p:ph idx="1"/>
          </p:nvPr>
        </p:nvPicPr>
        <p:blipFill>
          <a:blip r:embed="rId3" cstate="print"/>
          <a:srcRect t="-40198" b="-40198"/>
          <a:stretch>
            <a:fillRect/>
          </a:stretch>
        </p:blipFill>
        <p:spPr>
          <a:xfrm>
            <a:off x="457200" y="80963"/>
            <a:ext cx="8077200" cy="60452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57200"/>
            <a:ext cx="7391400" cy="767005"/>
          </a:xfrm>
        </p:spPr>
        <p:txBody>
          <a:bodyPr/>
          <a:lstStyle/>
          <a:p>
            <a:pPr eaLnBrk="1" hangingPunct="1"/>
            <a:r>
              <a:rPr lang="en-US" sz="2800" dirty="0" smtClean="0">
                <a:solidFill>
                  <a:schemeClr val="tx2"/>
                </a:solidFill>
              </a:rPr>
              <a:t>Considerations – Confidentiality &amp; Privacy</a:t>
            </a:r>
          </a:p>
        </p:txBody>
      </p:sp>
      <p:sp>
        <p:nvSpPr>
          <p:cNvPr id="20483" name="Content Placeholder 2"/>
          <p:cNvSpPr>
            <a:spLocks noGrp="1"/>
          </p:cNvSpPr>
          <p:nvPr>
            <p:ph idx="1"/>
          </p:nvPr>
        </p:nvSpPr>
        <p:spPr/>
        <p:txBody>
          <a:bodyPr/>
          <a:lstStyle/>
          <a:p>
            <a:pPr eaLnBrk="1" hangingPunct="1"/>
            <a:r>
              <a:rPr lang="en-US" dirty="0" smtClean="0"/>
              <a:t>Risk Factors:</a:t>
            </a:r>
          </a:p>
          <a:p>
            <a:pPr lvl="1" eaLnBrk="1" hangingPunct="1"/>
            <a:r>
              <a:rPr lang="en-US" sz="1600" dirty="0" smtClean="0">
                <a:ea typeface="ヒラギノ角ゴ Pro W3"/>
              </a:rPr>
              <a:t>Data stored, transmitted and processed outside the organization</a:t>
            </a:r>
          </a:p>
          <a:p>
            <a:pPr lvl="1" eaLnBrk="1" hangingPunct="1"/>
            <a:r>
              <a:rPr lang="en-US" sz="1600" dirty="0" smtClean="0">
                <a:ea typeface="ヒラギノ角ゴ Pro W3"/>
              </a:rPr>
              <a:t>Shared computing environments</a:t>
            </a:r>
          </a:p>
          <a:p>
            <a:pPr lvl="1" eaLnBrk="1" hangingPunct="1"/>
            <a:r>
              <a:rPr lang="en-US" sz="1600" dirty="0" smtClean="0">
                <a:ea typeface="ヒラギノ角ゴ Pro W3"/>
              </a:rPr>
              <a:t>Loss of physical control of data</a:t>
            </a:r>
          </a:p>
          <a:p>
            <a:pPr lvl="1" eaLnBrk="1" hangingPunct="1"/>
            <a:r>
              <a:rPr lang="en-US" sz="1600" dirty="0" smtClean="0">
                <a:ea typeface="ヒラギノ角ゴ Pro W3"/>
              </a:rPr>
              <a:t>Physical and logical access managed by provider</a:t>
            </a:r>
          </a:p>
          <a:p>
            <a:pPr lvl="1" eaLnBrk="1" hangingPunct="1"/>
            <a:r>
              <a:rPr lang="en-US" sz="1600" dirty="0" smtClean="0">
                <a:ea typeface="ヒラギノ角ゴ Pro W3"/>
              </a:rPr>
              <a:t>Limited information about provider personnel</a:t>
            </a:r>
          </a:p>
          <a:p>
            <a:pPr lvl="1" eaLnBrk="1" hangingPunct="1">
              <a:buFontTx/>
              <a:buNone/>
            </a:pPr>
            <a:endParaRPr lang="en-US" dirty="0" smtClean="0">
              <a:ea typeface="ヒラギノ角ゴ Pro W3"/>
            </a:endParaRPr>
          </a:p>
          <a:p>
            <a:pPr eaLnBrk="1" hangingPunct="1"/>
            <a:r>
              <a:rPr lang="en-US" dirty="0" smtClean="0"/>
              <a:t>Mitigation Techniques:</a:t>
            </a:r>
          </a:p>
          <a:p>
            <a:pPr lvl="1" eaLnBrk="1" hangingPunct="1"/>
            <a:r>
              <a:rPr lang="en-US" sz="1600" dirty="0" smtClean="0">
                <a:ea typeface="ヒラギノ角ゴ Pro W3"/>
              </a:rPr>
              <a:t>Separation of user directories and access control</a:t>
            </a:r>
          </a:p>
          <a:p>
            <a:pPr lvl="1" eaLnBrk="1" hangingPunct="1"/>
            <a:r>
              <a:rPr lang="en-US" sz="1600" dirty="0" smtClean="0">
                <a:ea typeface="ヒラギノ角ゴ Pro W3"/>
              </a:rPr>
              <a:t>Encryption</a:t>
            </a:r>
          </a:p>
          <a:p>
            <a:pPr lvl="1" eaLnBrk="1" hangingPunct="1"/>
            <a:r>
              <a:rPr lang="en-US" sz="1600" dirty="0" smtClean="0">
                <a:ea typeface="ヒラギノ角ゴ Pro W3"/>
              </a:rPr>
              <a:t>Key Management</a:t>
            </a:r>
          </a:p>
          <a:p>
            <a:pPr lvl="1" eaLnBrk="1" hangingPunct="1"/>
            <a:r>
              <a:rPr lang="en-US" sz="1600" dirty="0" smtClean="0">
                <a:ea typeface="ヒラギノ角ゴ Pro W3"/>
              </a:rPr>
              <a:t>Define standards</a:t>
            </a:r>
          </a:p>
          <a:p>
            <a:pPr lvl="1" eaLnBrk="1" hangingPunct="1"/>
            <a:r>
              <a:rPr lang="en-US" sz="1600" dirty="0" smtClean="0">
                <a:ea typeface="ヒラギノ角ゴ Pro W3"/>
              </a:rPr>
              <a:t>Procedural reviews</a:t>
            </a:r>
          </a:p>
          <a:p>
            <a:pPr lvl="1" eaLnBrk="1" hangingPunct="1"/>
            <a:r>
              <a:rPr lang="en-US" sz="1600" dirty="0" smtClean="0">
                <a:ea typeface="ヒラギノ角ゴ Pro W3"/>
              </a:rPr>
              <a:t>Access Control reviews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19459" name="Rectangle 4"/>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OSI Data Communications Reference Model (1988)</a:t>
            </a:r>
          </a:p>
        </p:txBody>
      </p:sp>
      <p:sp>
        <p:nvSpPr>
          <p:cNvPr id="19460" name="Rectangle 5"/>
          <p:cNvSpPr>
            <a:spLocks noGrp="1" noChangeArrowheads="1"/>
          </p:cNvSpPr>
          <p:nvPr>
            <p:ph type="body" idx="1"/>
          </p:nvPr>
        </p:nvSpPr>
        <p:spPr>
          <a:xfrm>
            <a:off x="452437" y="1028700"/>
            <a:ext cx="1524000" cy="3962400"/>
          </a:xfrm>
          <a:noFill/>
        </p:spPr>
        <p:txBody>
          <a:bodyPr/>
          <a:lstStyle/>
          <a:p>
            <a:pPr marL="233363" indent="-233363" defTabSz="2576513">
              <a:lnSpc>
                <a:spcPct val="89000"/>
              </a:lnSpc>
              <a:buFontTx/>
              <a:buNone/>
            </a:pPr>
            <a:endParaRPr lang="en-US" smtClean="0"/>
          </a:p>
          <a:p>
            <a:pPr marL="233363" indent="-233363" defTabSz="2576513">
              <a:lnSpc>
                <a:spcPct val="89000"/>
              </a:lnSpc>
              <a:buFontTx/>
              <a:buNone/>
            </a:pPr>
            <a:r>
              <a:rPr lang="en-US" smtClean="0"/>
              <a:t>Layer 7</a:t>
            </a:r>
          </a:p>
          <a:p>
            <a:pPr marL="233363" indent="-233363" defTabSz="2576513">
              <a:lnSpc>
                <a:spcPct val="89000"/>
              </a:lnSpc>
              <a:buFontTx/>
              <a:buNone/>
            </a:pPr>
            <a:r>
              <a:rPr lang="en-US" smtClean="0"/>
              <a:t>Layer 6</a:t>
            </a:r>
          </a:p>
          <a:p>
            <a:pPr marL="233363" indent="-233363" defTabSz="2576513">
              <a:lnSpc>
                <a:spcPct val="89000"/>
              </a:lnSpc>
              <a:buFontTx/>
              <a:buNone/>
            </a:pPr>
            <a:r>
              <a:rPr lang="en-US" smtClean="0"/>
              <a:t>Layer 5</a:t>
            </a:r>
          </a:p>
          <a:p>
            <a:pPr marL="233363" indent="-233363" defTabSz="2576513">
              <a:lnSpc>
                <a:spcPct val="89000"/>
              </a:lnSpc>
              <a:buFontTx/>
              <a:buNone/>
            </a:pPr>
            <a:r>
              <a:rPr lang="en-US" smtClean="0"/>
              <a:t>Layer 4</a:t>
            </a:r>
          </a:p>
          <a:p>
            <a:pPr marL="233363" indent="-233363" defTabSz="2576513">
              <a:lnSpc>
                <a:spcPct val="89000"/>
              </a:lnSpc>
              <a:buFontTx/>
              <a:buNone/>
            </a:pPr>
            <a:r>
              <a:rPr lang="en-US" smtClean="0"/>
              <a:t>Layer 3</a:t>
            </a:r>
          </a:p>
          <a:p>
            <a:pPr marL="233363" indent="-233363" defTabSz="2576513">
              <a:lnSpc>
                <a:spcPct val="89000"/>
              </a:lnSpc>
              <a:buFontTx/>
              <a:buNone/>
            </a:pPr>
            <a:r>
              <a:rPr lang="en-US" smtClean="0"/>
              <a:t>Layer 2</a:t>
            </a:r>
          </a:p>
          <a:p>
            <a:pPr marL="233363" indent="-233363" defTabSz="2576513">
              <a:lnSpc>
                <a:spcPct val="89000"/>
              </a:lnSpc>
              <a:buFontTx/>
              <a:buNone/>
            </a:pPr>
            <a:r>
              <a:rPr lang="en-US" smtClean="0"/>
              <a:t>Layer 1</a:t>
            </a:r>
          </a:p>
        </p:txBody>
      </p:sp>
      <p:sp>
        <p:nvSpPr>
          <p:cNvPr id="19461" name="Rectangle 6"/>
          <p:cNvSpPr>
            <a:spLocks noChangeArrowheads="1"/>
          </p:cNvSpPr>
          <p:nvPr/>
        </p:nvSpPr>
        <p:spPr bwMode="auto">
          <a:xfrm>
            <a:off x="1885950" y="1449388"/>
            <a:ext cx="2228850" cy="476250"/>
          </a:xfrm>
          <a:prstGeom prst="rect">
            <a:avLst/>
          </a:prstGeom>
          <a:noFill/>
          <a:ln w="25400">
            <a:solidFill>
              <a:schemeClr val="tx1"/>
            </a:solidFill>
            <a:miter lim="800000"/>
            <a:headEnd/>
            <a:tailEnd/>
          </a:ln>
        </p:spPr>
        <p:txBody>
          <a:bodyPr wrap="none" anchor="ctr"/>
          <a:lstStyle/>
          <a:p>
            <a:endParaRPr lang="en-US"/>
          </a:p>
        </p:txBody>
      </p:sp>
      <p:sp>
        <p:nvSpPr>
          <p:cNvPr id="19462" name="Rectangle 7"/>
          <p:cNvSpPr>
            <a:spLocks noChangeArrowheads="1"/>
          </p:cNvSpPr>
          <p:nvPr/>
        </p:nvSpPr>
        <p:spPr bwMode="auto">
          <a:xfrm>
            <a:off x="1885950" y="1982788"/>
            <a:ext cx="2228850" cy="476250"/>
          </a:xfrm>
          <a:prstGeom prst="rect">
            <a:avLst/>
          </a:prstGeom>
          <a:noFill/>
          <a:ln w="25400">
            <a:solidFill>
              <a:schemeClr val="tx1"/>
            </a:solidFill>
            <a:miter lim="800000"/>
            <a:headEnd/>
            <a:tailEnd/>
          </a:ln>
        </p:spPr>
        <p:txBody>
          <a:bodyPr wrap="none" anchor="ctr"/>
          <a:lstStyle/>
          <a:p>
            <a:endParaRPr lang="en-US"/>
          </a:p>
        </p:txBody>
      </p:sp>
      <p:sp>
        <p:nvSpPr>
          <p:cNvPr id="19463" name="Rectangle 8"/>
          <p:cNvSpPr>
            <a:spLocks noChangeArrowheads="1"/>
          </p:cNvSpPr>
          <p:nvPr/>
        </p:nvSpPr>
        <p:spPr bwMode="auto">
          <a:xfrm>
            <a:off x="1885950" y="2439988"/>
            <a:ext cx="2228850" cy="476250"/>
          </a:xfrm>
          <a:prstGeom prst="rect">
            <a:avLst/>
          </a:prstGeom>
          <a:noFill/>
          <a:ln w="25400">
            <a:solidFill>
              <a:schemeClr val="tx1"/>
            </a:solidFill>
            <a:miter lim="800000"/>
            <a:headEnd/>
            <a:tailEnd/>
          </a:ln>
        </p:spPr>
        <p:txBody>
          <a:bodyPr wrap="none" anchor="ctr"/>
          <a:lstStyle/>
          <a:p>
            <a:endParaRPr lang="en-US"/>
          </a:p>
        </p:txBody>
      </p:sp>
      <p:sp>
        <p:nvSpPr>
          <p:cNvPr id="19464" name="Rectangle 9"/>
          <p:cNvSpPr>
            <a:spLocks noChangeArrowheads="1"/>
          </p:cNvSpPr>
          <p:nvPr/>
        </p:nvSpPr>
        <p:spPr bwMode="auto">
          <a:xfrm>
            <a:off x="1885950" y="2973388"/>
            <a:ext cx="2228850" cy="476250"/>
          </a:xfrm>
          <a:prstGeom prst="rect">
            <a:avLst/>
          </a:prstGeom>
          <a:solidFill>
            <a:srgbClr val="FFFF00"/>
          </a:solidFill>
          <a:ln w="25400">
            <a:solidFill>
              <a:schemeClr val="tx1"/>
            </a:solidFill>
            <a:miter lim="800000"/>
            <a:headEnd/>
            <a:tailEnd/>
          </a:ln>
        </p:spPr>
        <p:txBody>
          <a:bodyPr wrap="none" anchor="ctr"/>
          <a:lstStyle/>
          <a:p>
            <a:endParaRPr lang="en-US"/>
          </a:p>
        </p:txBody>
      </p:sp>
      <p:sp>
        <p:nvSpPr>
          <p:cNvPr id="19465" name="Rectangle 10"/>
          <p:cNvSpPr>
            <a:spLocks noChangeArrowheads="1"/>
          </p:cNvSpPr>
          <p:nvPr/>
        </p:nvSpPr>
        <p:spPr bwMode="auto">
          <a:xfrm>
            <a:off x="1885950" y="3506788"/>
            <a:ext cx="2228850" cy="476250"/>
          </a:xfrm>
          <a:prstGeom prst="rect">
            <a:avLst/>
          </a:prstGeom>
          <a:solidFill>
            <a:srgbClr val="FFAF39"/>
          </a:solidFill>
          <a:ln w="25400">
            <a:solidFill>
              <a:schemeClr val="tx1"/>
            </a:solidFill>
            <a:miter lim="800000"/>
            <a:headEnd/>
            <a:tailEnd/>
          </a:ln>
        </p:spPr>
        <p:txBody>
          <a:bodyPr wrap="none" anchor="ctr"/>
          <a:lstStyle/>
          <a:p>
            <a:endParaRPr lang="en-US"/>
          </a:p>
        </p:txBody>
      </p:sp>
      <p:sp>
        <p:nvSpPr>
          <p:cNvPr id="19466" name="Rectangle 11"/>
          <p:cNvSpPr>
            <a:spLocks noChangeArrowheads="1"/>
          </p:cNvSpPr>
          <p:nvPr/>
        </p:nvSpPr>
        <p:spPr bwMode="auto">
          <a:xfrm>
            <a:off x="1885950" y="4040188"/>
            <a:ext cx="2228850" cy="476250"/>
          </a:xfrm>
          <a:prstGeom prst="rect">
            <a:avLst/>
          </a:prstGeom>
          <a:solidFill>
            <a:srgbClr val="99FF33"/>
          </a:solidFill>
          <a:ln w="25400">
            <a:solidFill>
              <a:schemeClr val="tx1"/>
            </a:solidFill>
            <a:miter lim="800000"/>
            <a:headEnd/>
            <a:tailEnd/>
          </a:ln>
        </p:spPr>
        <p:txBody>
          <a:bodyPr wrap="none" anchor="ctr"/>
          <a:lstStyle/>
          <a:p>
            <a:endParaRPr lang="en-US"/>
          </a:p>
        </p:txBody>
      </p:sp>
      <p:sp>
        <p:nvSpPr>
          <p:cNvPr id="19467" name="Rectangle 12"/>
          <p:cNvSpPr>
            <a:spLocks noChangeArrowheads="1"/>
          </p:cNvSpPr>
          <p:nvPr/>
        </p:nvSpPr>
        <p:spPr bwMode="auto">
          <a:xfrm>
            <a:off x="1885950" y="4573588"/>
            <a:ext cx="2228850" cy="476250"/>
          </a:xfrm>
          <a:prstGeom prst="rect">
            <a:avLst/>
          </a:prstGeom>
          <a:solidFill>
            <a:schemeClr val="bg2"/>
          </a:solidFill>
          <a:ln w="25400">
            <a:solidFill>
              <a:schemeClr val="tx1"/>
            </a:solidFill>
            <a:miter lim="800000"/>
            <a:headEnd/>
            <a:tailEnd/>
          </a:ln>
        </p:spPr>
        <p:txBody>
          <a:bodyPr wrap="none" anchor="ctr"/>
          <a:lstStyle/>
          <a:p>
            <a:endParaRPr lang="en-US"/>
          </a:p>
        </p:txBody>
      </p:sp>
      <p:sp>
        <p:nvSpPr>
          <p:cNvPr id="19468" name="Rectangle 13"/>
          <p:cNvSpPr>
            <a:spLocks noChangeArrowheads="1"/>
          </p:cNvSpPr>
          <p:nvPr/>
        </p:nvSpPr>
        <p:spPr bwMode="auto">
          <a:xfrm>
            <a:off x="5235575" y="1638300"/>
            <a:ext cx="3783215" cy="1324081"/>
          </a:xfrm>
          <a:prstGeom prst="rect">
            <a:avLst/>
          </a:prstGeom>
          <a:noFill/>
          <a:ln w="9525">
            <a:noFill/>
            <a:miter lim="800000"/>
            <a:headEnd/>
            <a:tailEnd/>
          </a:ln>
        </p:spPr>
        <p:txBody>
          <a:bodyPr wrap="none" lIns="92075" tIns="46038" rIns="92075" bIns="46038">
            <a:spAutoFit/>
          </a:bodyPr>
          <a:lstStyle/>
          <a:p>
            <a:pPr algn="l"/>
            <a:r>
              <a:rPr lang="en-US" sz="2000" dirty="0">
                <a:solidFill>
                  <a:schemeClr val="tx2"/>
                </a:solidFill>
              </a:rPr>
              <a:t>Upper layers:</a:t>
            </a:r>
          </a:p>
          <a:p>
            <a:pPr algn="l">
              <a:buFontTx/>
              <a:buChar char="•"/>
            </a:pPr>
            <a:r>
              <a:rPr lang="en-US" sz="2000" dirty="0" smtClean="0">
                <a:solidFill>
                  <a:schemeClr val="tx2"/>
                </a:solidFill>
              </a:rPr>
              <a:t>Application </a:t>
            </a:r>
            <a:r>
              <a:rPr lang="en-US" sz="2000" dirty="0">
                <a:solidFill>
                  <a:schemeClr val="tx2"/>
                </a:solidFill>
              </a:rPr>
              <a:t>service provider</a:t>
            </a:r>
          </a:p>
          <a:p>
            <a:pPr algn="l">
              <a:buFontTx/>
              <a:buChar char="•"/>
            </a:pPr>
            <a:r>
              <a:rPr lang="en-US" sz="2000" dirty="0" smtClean="0">
                <a:solidFill>
                  <a:schemeClr val="tx2"/>
                </a:solidFill>
              </a:rPr>
              <a:t>Transport </a:t>
            </a:r>
            <a:r>
              <a:rPr lang="en-US" sz="2000" dirty="0">
                <a:solidFill>
                  <a:schemeClr val="tx2"/>
                </a:solidFill>
              </a:rPr>
              <a:t>service user</a:t>
            </a:r>
          </a:p>
          <a:p>
            <a:pPr algn="l">
              <a:buFontTx/>
              <a:buChar char="•"/>
            </a:pPr>
            <a:r>
              <a:rPr lang="en-US" sz="2000" dirty="0" smtClean="0">
                <a:solidFill>
                  <a:schemeClr val="tx2"/>
                </a:solidFill>
              </a:rPr>
              <a:t>Data </a:t>
            </a:r>
            <a:r>
              <a:rPr lang="en-US" sz="2000" dirty="0">
                <a:solidFill>
                  <a:schemeClr val="tx2"/>
                </a:solidFill>
              </a:rPr>
              <a:t>protocols</a:t>
            </a:r>
          </a:p>
        </p:txBody>
      </p:sp>
      <p:sp>
        <p:nvSpPr>
          <p:cNvPr id="19469" name="Rectangle 14"/>
          <p:cNvSpPr>
            <a:spLocks noChangeArrowheads="1"/>
          </p:cNvSpPr>
          <p:nvPr/>
        </p:nvSpPr>
        <p:spPr bwMode="auto">
          <a:xfrm>
            <a:off x="5159375" y="3771900"/>
            <a:ext cx="3509230" cy="1016305"/>
          </a:xfrm>
          <a:prstGeom prst="rect">
            <a:avLst/>
          </a:prstGeom>
          <a:noFill/>
          <a:ln w="9525">
            <a:noFill/>
            <a:miter lim="800000"/>
            <a:headEnd/>
            <a:tailEnd/>
          </a:ln>
        </p:spPr>
        <p:txBody>
          <a:bodyPr wrap="none" lIns="92075" tIns="46038" rIns="92075" bIns="46038">
            <a:spAutoFit/>
          </a:bodyPr>
          <a:lstStyle/>
          <a:p>
            <a:pPr algn="l"/>
            <a:r>
              <a:rPr lang="en-US" sz="2000" dirty="0"/>
              <a:t>Lower layers:</a:t>
            </a:r>
          </a:p>
          <a:p>
            <a:pPr algn="l">
              <a:buFontTx/>
              <a:buChar char="•"/>
            </a:pPr>
            <a:r>
              <a:rPr lang="en-US" sz="2000" dirty="0" smtClean="0"/>
              <a:t>Transport </a:t>
            </a:r>
            <a:r>
              <a:rPr lang="en-US" sz="2000" dirty="0"/>
              <a:t>service provider</a:t>
            </a:r>
          </a:p>
          <a:p>
            <a:pPr algn="l">
              <a:buFontTx/>
              <a:buChar char="•"/>
            </a:pPr>
            <a:r>
              <a:rPr lang="en-US" sz="2000" dirty="0"/>
              <a:t>Transmission protocols</a:t>
            </a:r>
          </a:p>
        </p:txBody>
      </p:sp>
      <p:sp>
        <p:nvSpPr>
          <p:cNvPr id="19470" name="Rectangle 15"/>
          <p:cNvSpPr>
            <a:spLocks noChangeArrowheads="1"/>
          </p:cNvSpPr>
          <p:nvPr/>
        </p:nvSpPr>
        <p:spPr bwMode="auto">
          <a:xfrm>
            <a:off x="4092575" y="3086100"/>
            <a:ext cx="757238" cy="2211388"/>
          </a:xfrm>
          <a:prstGeom prst="rect">
            <a:avLst/>
          </a:prstGeom>
          <a:noFill/>
          <a:ln w="9525">
            <a:noFill/>
            <a:miter lim="800000"/>
            <a:headEnd/>
            <a:tailEnd/>
          </a:ln>
        </p:spPr>
        <p:txBody>
          <a:bodyPr lIns="106362" tIns="53975" rIns="106362" bIns="53975">
            <a:spAutoFit/>
          </a:bodyPr>
          <a:lstStyle/>
          <a:p>
            <a:pPr algn="l" defTabSz="1212850"/>
            <a:r>
              <a:rPr lang="en-US" sz="13800" b="0" dirty="0">
                <a:solidFill>
                  <a:schemeClr val="bg2"/>
                </a:solidFill>
              </a:rPr>
              <a:t>}</a:t>
            </a:r>
          </a:p>
        </p:txBody>
      </p:sp>
      <p:sp>
        <p:nvSpPr>
          <p:cNvPr id="19471" name="Rectangle 16"/>
          <p:cNvSpPr>
            <a:spLocks noChangeArrowheads="1"/>
          </p:cNvSpPr>
          <p:nvPr/>
        </p:nvSpPr>
        <p:spPr bwMode="auto">
          <a:xfrm>
            <a:off x="4065588" y="914400"/>
            <a:ext cx="1093788" cy="2609850"/>
          </a:xfrm>
          <a:prstGeom prst="rect">
            <a:avLst/>
          </a:prstGeom>
          <a:noFill/>
          <a:ln w="9525">
            <a:noFill/>
            <a:miter lim="800000"/>
            <a:headEnd/>
            <a:tailEnd/>
          </a:ln>
        </p:spPr>
        <p:txBody>
          <a:bodyPr wrap="square" lIns="155575" tIns="77788" rIns="155575" bIns="77788">
            <a:spAutoFit/>
          </a:bodyPr>
          <a:lstStyle/>
          <a:p>
            <a:pPr algn="l" defTabSz="2576513"/>
            <a:r>
              <a:rPr lang="en-US" sz="16100" b="0" dirty="0">
                <a:solidFill>
                  <a:schemeClr val="bg2"/>
                </a:solidFill>
              </a:rPr>
              <a:t>}</a:t>
            </a:r>
          </a:p>
        </p:txBody>
      </p:sp>
      <p:sp>
        <p:nvSpPr>
          <p:cNvPr id="19472" name="Rectangle 17"/>
          <p:cNvSpPr>
            <a:spLocks noChangeArrowheads="1"/>
          </p:cNvSpPr>
          <p:nvPr/>
        </p:nvSpPr>
        <p:spPr bwMode="auto">
          <a:xfrm>
            <a:off x="2776045" y="5448300"/>
            <a:ext cx="4369786" cy="708528"/>
          </a:xfrm>
          <a:prstGeom prst="rect">
            <a:avLst/>
          </a:prstGeom>
          <a:noFill/>
          <a:ln w="9525">
            <a:noFill/>
            <a:miter lim="800000"/>
            <a:headEnd/>
            <a:tailEnd/>
          </a:ln>
        </p:spPr>
        <p:txBody>
          <a:bodyPr wrap="none" lIns="92075" tIns="46038" rIns="92075" bIns="46038">
            <a:spAutoFit/>
          </a:bodyPr>
          <a:lstStyle/>
          <a:p>
            <a:r>
              <a:rPr lang="en-US" sz="2000" dirty="0"/>
              <a:t>(ISO) </a:t>
            </a:r>
            <a:r>
              <a:rPr lang="en-US" sz="2000" b="0" dirty="0"/>
              <a:t>Greek </a:t>
            </a:r>
            <a:r>
              <a:rPr lang="en-US" sz="2000" b="0" dirty="0" err="1"/>
              <a:t>isos</a:t>
            </a:r>
            <a:r>
              <a:rPr lang="en-US" sz="2000" b="0" dirty="0"/>
              <a:t>, meaning "equal"</a:t>
            </a:r>
          </a:p>
          <a:p>
            <a:r>
              <a:rPr lang="en-US" sz="2000" b="0" dirty="0"/>
              <a:t>Open Systems Interconnection</a:t>
            </a:r>
            <a:r>
              <a:rPr lang="en-US" sz="2000" dirty="0"/>
              <a:t> (OSI)</a:t>
            </a:r>
          </a:p>
        </p:txBody>
      </p:sp>
      <p:sp>
        <p:nvSpPr>
          <p:cNvPr id="19473" name="Rectangle 18"/>
          <p:cNvSpPr>
            <a:spLocks noChangeArrowheads="1"/>
          </p:cNvSpPr>
          <p:nvPr/>
        </p:nvSpPr>
        <p:spPr bwMode="gray">
          <a:xfrm>
            <a:off x="1985963" y="990600"/>
            <a:ext cx="2095500" cy="4038600"/>
          </a:xfrm>
          <a:prstGeom prst="rect">
            <a:avLst/>
          </a:prstGeom>
          <a:noFill/>
          <a:ln w="9525">
            <a:noFill/>
            <a:miter lim="800000"/>
            <a:headEnd/>
            <a:tailEnd/>
          </a:ln>
        </p:spPr>
        <p:txBody>
          <a:bodyPr lIns="92075" tIns="46038" rIns="92075" bIns="46038"/>
          <a:lstStyle/>
          <a:p>
            <a:pPr marL="233363" indent="-233363" algn="l" defTabSz="2576513">
              <a:lnSpc>
                <a:spcPct val="89000"/>
              </a:lnSpc>
              <a:spcBef>
                <a:spcPct val="50000"/>
              </a:spcBef>
              <a:buClr>
                <a:srgbClr val="990000"/>
              </a:buClr>
              <a:buSzPct val="110000"/>
            </a:pPr>
            <a:endParaRPr lang="en-US" sz="2400"/>
          </a:p>
          <a:p>
            <a:pPr marL="233363" indent="-233363" algn="l" defTabSz="2576513">
              <a:lnSpc>
                <a:spcPct val="89000"/>
              </a:lnSpc>
              <a:spcBef>
                <a:spcPct val="50000"/>
              </a:spcBef>
              <a:buClr>
                <a:srgbClr val="990000"/>
              </a:buClr>
              <a:buSzPct val="110000"/>
            </a:pPr>
            <a:r>
              <a:rPr lang="en-US" sz="2400"/>
              <a:t>Application</a:t>
            </a:r>
          </a:p>
          <a:p>
            <a:pPr marL="233363" indent="-233363" algn="l" defTabSz="2576513">
              <a:lnSpc>
                <a:spcPct val="89000"/>
              </a:lnSpc>
              <a:spcBef>
                <a:spcPct val="50000"/>
              </a:spcBef>
              <a:buClr>
                <a:srgbClr val="990000"/>
              </a:buClr>
              <a:buSzPct val="110000"/>
            </a:pPr>
            <a:r>
              <a:rPr lang="en-US" sz="2400"/>
              <a:t>Presentation</a:t>
            </a:r>
          </a:p>
          <a:p>
            <a:pPr marL="233363" indent="-233363" algn="l" defTabSz="2576513">
              <a:lnSpc>
                <a:spcPct val="89000"/>
              </a:lnSpc>
              <a:spcBef>
                <a:spcPct val="50000"/>
              </a:spcBef>
              <a:buClr>
                <a:srgbClr val="990000"/>
              </a:buClr>
              <a:buSzPct val="110000"/>
            </a:pPr>
            <a:r>
              <a:rPr lang="en-US" sz="2400"/>
              <a:t>Session</a:t>
            </a:r>
          </a:p>
          <a:p>
            <a:pPr marL="233363" indent="-233363" algn="l" defTabSz="2576513">
              <a:lnSpc>
                <a:spcPct val="89000"/>
              </a:lnSpc>
              <a:spcBef>
                <a:spcPct val="50000"/>
              </a:spcBef>
              <a:buClr>
                <a:srgbClr val="990000"/>
              </a:buClr>
              <a:buSzPct val="110000"/>
            </a:pPr>
            <a:r>
              <a:rPr lang="en-US" sz="2400"/>
              <a:t>Transport</a:t>
            </a:r>
          </a:p>
          <a:p>
            <a:pPr marL="233363" indent="-233363" algn="l" defTabSz="2576513">
              <a:lnSpc>
                <a:spcPct val="89000"/>
              </a:lnSpc>
              <a:spcBef>
                <a:spcPct val="50000"/>
              </a:spcBef>
              <a:buClr>
                <a:srgbClr val="990000"/>
              </a:buClr>
              <a:buSzPct val="110000"/>
            </a:pPr>
            <a:r>
              <a:rPr lang="en-US" sz="2400"/>
              <a:t>Network</a:t>
            </a:r>
          </a:p>
          <a:p>
            <a:pPr marL="233363" indent="-233363" algn="l" defTabSz="2576513">
              <a:lnSpc>
                <a:spcPct val="89000"/>
              </a:lnSpc>
              <a:spcBef>
                <a:spcPct val="50000"/>
              </a:spcBef>
              <a:buClr>
                <a:srgbClr val="990000"/>
              </a:buClr>
              <a:buSzPct val="110000"/>
            </a:pPr>
            <a:r>
              <a:rPr lang="en-US" sz="2400"/>
              <a:t>Link</a:t>
            </a:r>
          </a:p>
          <a:p>
            <a:pPr marL="233363" indent="-233363" algn="l" defTabSz="2576513">
              <a:lnSpc>
                <a:spcPct val="89000"/>
              </a:lnSpc>
              <a:spcBef>
                <a:spcPct val="50000"/>
              </a:spcBef>
              <a:buClr>
                <a:srgbClr val="990000"/>
              </a:buClr>
              <a:buSzPct val="110000"/>
            </a:pPr>
            <a:r>
              <a:rPr lang="en-US" sz="2400"/>
              <a:t>Physical</a:t>
            </a:r>
          </a:p>
        </p:txBody>
      </p:sp>
      <p:sp>
        <p:nvSpPr>
          <p:cNvPr id="19474" name="Freeform 20"/>
          <p:cNvSpPr>
            <a:spLocks/>
          </p:cNvSpPr>
          <p:nvPr/>
        </p:nvSpPr>
        <p:spPr bwMode="auto">
          <a:xfrm rot="1741004" flipH="1">
            <a:off x="10006" y="3834472"/>
            <a:ext cx="541764" cy="1703655"/>
          </a:xfrm>
          <a:custGeom>
            <a:avLst/>
            <a:gdLst>
              <a:gd name="T0" fmla="*/ 0 w 375"/>
              <a:gd name="T1" fmla="*/ 434975 h 274"/>
              <a:gd name="T2" fmla="*/ 246063 w 375"/>
              <a:gd name="T3" fmla="*/ 377825 h 274"/>
              <a:gd name="T4" fmla="*/ 465138 w 375"/>
              <a:gd name="T5" fmla="*/ 217488 h 274"/>
              <a:gd name="T6" fmla="*/ 581025 w 375"/>
              <a:gd name="T7" fmla="*/ 42862 h 274"/>
              <a:gd name="T8" fmla="*/ 595313 w 375"/>
              <a:gd name="T9" fmla="*/ 0 h 274"/>
              <a:gd name="T10" fmla="*/ 0 60000 65536"/>
              <a:gd name="T11" fmla="*/ 0 60000 65536"/>
              <a:gd name="T12" fmla="*/ 0 60000 65536"/>
              <a:gd name="T13" fmla="*/ 0 60000 65536"/>
              <a:gd name="T14" fmla="*/ 0 60000 65536"/>
              <a:gd name="T15" fmla="*/ 0 w 375"/>
              <a:gd name="T16" fmla="*/ 0 h 274"/>
              <a:gd name="T17" fmla="*/ 375 w 375"/>
              <a:gd name="T18" fmla="*/ 274 h 274"/>
            </a:gdLst>
            <a:ahLst/>
            <a:cxnLst>
              <a:cxn ang="T10">
                <a:pos x="T0" y="T1"/>
              </a:cxn>
              <a:cxn ang="T11">
                <a:pos x="T2" y="T3"/>
              </a:cxn>
              <a:cxn ang="T12">
                <a:pos x="T4" y="T5"/>
              </a:cxn>
              <a:cxn ang="T13">
                <a:pos x="T6" y="T7"/>
              </a:cxn>
              <a:cxn ang="T14">
                <a:pos x="T8" y="T9"/>
              </a:cxn>
            </a:cxnLst>
            <a:rect l="T15" t="T16" r="T17" b="T18"/>
            <a:pathLst>
              <a:path w="375" h="274">
                <a:moveTo>
                  <a:pt x="0" y="274"/>
                </a:moveTo>
                <a:cubicBezTo>
                  <a:pt x="52" y="261"/>
                  <a:pt x="104" y="255"/>
                  <a:pt x="155" y="238"/>
                </a:cubicBezTo>
                <a:cubicBezTo>
                  <a:pt x="203" y="206"/>
                  <a:pt x="256" y="185"/>
                  <a:pt x="293" y="137"/>
                </a:cubicBezTo>
                <a:cubicBezTo>
                  <a:pt x="318" y="105"/>
                  <a:pt x="338" y="55"/>
                  <a:pt x="366" y="27"/>
                </a:cubicBezTo>
                <a:cubicBezTo>
                  <a:pt x="369" y="18"/>
                  <a:pt x="375" y="0"/>
                  <a:pt x="375" y="0"/>
                </a:cubicBezTo>
              </a:path>
            </a:pathLst>
          </a:custGeom>
          <a:noFill/>
          <a:ln w="9525">
            <a:solidFill>
              <a:schemeClr val="tx1"/>
            </a:solidFill>
            <a:round/>
            <a:headEnd type="none" w="sm" len="sm"/>
            <a:tailEnd type="triangle" w="med" len="med"/>
          </a:ln>
        </p:spPr>
        <p:txBody>
          <a:bodyPr/>
          <a:lstStyle/>
          <a:p>
            <a:endParaRPr lang="en-US"/>
          </a:p>
        </p:txBody>
      </p:sp>
      <p:sp>
        <p:nvSpPr>
          <p:cNvPr id="19475" name="Text Box 21"/>
          <p:cNvSpPr txBox="1">
            <a:spLocks noChangeArrowheads="1"/>
          </p:cNvSpPr>
          <p:nvPr/>
        </p:nvSpPr>
        <p:spPr bwMode="auto">
          <a:xfrm>
            <a:off x="0" y="5486400"/>
            <a:ext cx="2012950" cy="366712"/>
          </a:xfrm>
          <a:prstGeom prst="rect">
            <a:avLst/>
          </a:prstGeom>
          <a:noFill/>
          <a:ln w="9525">
            <a:noFill/>
            <a:miter lim="800000"/>
            <a:headEnd type="none" w="sm" len="sm"/>
            <a:tailEnd type="none" w="sm" len="sm"/>
          </a:ln>
        </p:spPr>
        <p:txBody>
          <a:bodyPr wrap="none">
            <a:spAutoFit/>
          </a:bodyPr>
          <a:lstStyle/>
          <a:p>
            <a:r>
              <a:rPr lang="en-US" sz="1800"/>
              <a:t>“Protocol Stack”</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7662" y="533400"/>
            <a:ext cx="8796338" cy="383503"/>
          </a:xfrm>
        </p:spPr>
        <p:txBody>
          <a:bodyPr/>
          <a:lstStyle/>
          <a:p>
            <a:pPr eaLnBrk="1" hangingPunct="1"/>
            <a:r>
              <a:rPr lang="en-US" sz="2800" dirty="0" smtClean="0">
                <a:solidFill>
                  <a:schemeClr val="tx2"/>
                </a:solidFill>
              </a:rPr>
              <a:t>Considerations – Data Segregation</a:t>
            </a:r>
          </a:p>
        </p:txBody>
      </p:sp>
      <p:sp>
        <p:nvSpPr>
          <p:cNvPr id="21507" name="Content Placeholder 2"/>
          <p:cNvSpPr>
            <a:spLocks noGrp="1"/>
          </p:cNvSpPr>
          <p:nvPr>
            <p:ph idx="1"/>
          </p:nvPr>
        </p:nvSpPr>
        <p:spPr/>
        <p:txBody>
          <a:bodyPr/>
          <a:lstStyle/>
          <a:p>
            <a:pPr eaLnBrk="1" hangingPunct="1"/>
            <a:r>
              <a:rPr lang="en-US" dirty="0" smtClean="0"/>
              <a:t>Risk Factors:</a:t>
            </a:r>
          </a:p>
          <a:p>
            <a:pPr lvl="1" eaLnBrk="1" hangingPunct="1"/>
            <a:r>
              <a:rPr lang="en-US" sz="1600" dirty="0" smtClean="0">
                <a:ea typeface="ヒラギノ角ゴ Pro W3"/>
              </a:rPr>
              <a:t>Shared computing environments</a:t>
            </a:r>
          </a:p>
          <a:p>
            <a:pPr lvl="1" eaLnBrk="1" hangingPunct="1"/>
            <a:r>
              <a:rPr lang="en-US" sz="1600" dirty="0" smtClean="0">
                <a:ea typeface="ヒラギノ角ゴ Pro W3"/>
              </a:rPr>
              <a:t>Lack of segmentation</a:t>
            </a:r>
          </a:p>
          <a:p>
            <a:pPr lvl="1" eaLnBrk="1" hangingPunct="1"/>
            <a:r>
              <a:rPr lang="en-US" sz="1600" dirty="0" smtClean="0">
                <a:ea typeface="ヒラギノ角ゴ Pro W3"/>
              </a:rPr>
              <a:t>Geographical residence of data</a:t>
            </a:r>
          </a:p>
          <a:p>
            <a:pPr lvl="1" eaLnBrk="1" hangingPunct="1"/>
            <a:r>
              <a:rPr lang="en-US" sz="1600" dirty="0" smtClean="0">
                <a:ea typeface="ヒラギノ角ゴ Pro W3"/>
              </a:rPr>
              <a:t>One compromised system could affect another</a:t>
            </a:r>
          </a:p>
          <a:p>
            <a:pPr lvl="1" eaLnBrk="1" hangingPunct="1">
              <a:buFontTx/>
              <a:buNone/>
            </a:pPr>
            <a:endParaRPr lang="en-US" dirty="0" smtClean="0">
              <a:ea typeface="ヒラギノ角ゴ Pro W3"/>
            </a:endParaRPr>
          </a:p>
          <a:p>
            <a:pPr eaLnBrk="1" hangingPunct="1"/>
            <a:r>
              <a:rPr lang="en-US" dirty="0" smtClean="0"/>
              <a:t>Mitigation Techniques:</a:t>
            </a:r>
          </a:p>
          <a:p>
            <a:pPr lvl="1" eaLnBrk="1" hangingPunct="1"/>
            <a:r>
              <a:rPr lang="en-US" sz="1600" dirty="0" smtClean="0">
                <a:ea typeface="ヒラギノ角ゴ Pro W3"/>
              </a:rPr>
              <a:t>Encryption</a:t>
            </a:r>
          </a:p>
          <a:p>
            <a:pPr lvl="1" eaLnBrk="1" hangingPunct="1"/>
            <a:r>
              <a:rPr lang="en-US" sz="1600" dirty="0" smtClean="0">
                <a:ea typeface="ヒラギノ角ゴ Pro W3"/>
              </a:rPr>
              <a:t>Key Management</a:t>
            </a:r>
          </a:p>
          <a:p>
            <a:pPr lvl="1" eaLnBrk="1" hangingPunct="1"/>
            <a:r>
              <a:rPr lang="en-US" sz="1600" dirty="0" smtClean="0">
                <a:ea typeface="ヒラギノ角ゴ Pro W3"/>
              </a:rPr>
              <a:t>Logical segregation</a:t>
            </a:r>
          </a:p>
          <a:p>
            <a:pPr lvl="1" eaLnBrk="1" hangingPunct="1"/>
            <a:r>
              <a:rPr lang="en-US" sz="1600" dirty="0" smtClean="0">
                <a:ea typeface="ヒラギノ角ゴ Pro W3"/>
              </a:rPr>
              <a:t>Firewalls, routers, ACLs</a:t>
            </a:r>
          </a:p>
          <a:p>
            <a:pPr lvl="1" eaLnBrk="1" hangingPunct="1"/>
            <a:r>
              <a:rPr lang="en-US" sz="1600" dirty="0" smtClean="0">
                <a:ea typeface="ヒラギノ角ゴ Pro W3"/>
              </a:rPr>
              <a:t>Info Classification</a:t>
            </a:r>
          </a:p>
          <a:p>
            <a:pPr lvl="1" eaLnBrk="1" hangingPunct="1"/>
            <a:r>
              <a:rPr lang="en-US" sz="1600" dirty="0" smtClean="0">
                <a:ea typeface="ヒラギノ角ゴ Pro W3"/>
              </a:rPr>
              <a:t>Isolation of data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6850" y="255588"/>
            <a:ext cx="8796338" cy="383503"/>
          </a:xfrm>
        </p:spPr>
        <p:txBody>
          <a:bodyPr/>
          <a:lstStyle/>
          <a:p>
            <a:pPr eaLnBrk="1" hangingPunct="1"/>
            <a:r>
              <a:rPr lang="en-US" sz="2800" dirty="0" smtClean="0">
                <a:solidFill>
                  <a:schemeClr val="tx2"/>
                </a:solidFill>
              </a:rPr>
              <a:t>Considerations – Data Integrity</a:t>
            </a:r>
          </a:p>
        </p:txBody>
      </p:sp>
      <p:sp>
        <p:nvSpPr>
          <p:cNvPr id="22531" name="Content Placeholder 2"/>
          <p:cNvSpPr>
            <a:spLocks noGrp="1"/>
          </p:cNvSpPr>
          <p:nvPr>
            <p:ph idx="1"/>
          </p:nvPr>
        </p:nvSpPr>
        <p:spPr/>
        <p:txBody>
          <a:bodyPr/>
          <a:lstStyle/>
          <a:p>
            <a:pPr eaLnBrk="1" hangingPunct="1"/>
            <a:r>
              <a:rPr lang="en-US" dirty="0" smtClean="0"/>
              <a:t>Risk Factors:</a:t>
            </a:r>
          </a:p>
          <a:p>
            <a:pPr lvl="1" eaLnBrk="1" hangingPunct="1"/>
            <a:r>
              <a:rPr lang="en-US" sz="1600" dirty="0" smtClean="0">
                <a:ea typeface="ヒラギノ角ゴ Pro W3"/>
              </a:rPr>
              <a:t>Lack of controls to prevent data modification</a:t>
            </a:r>
          </a:p>
          <a:p>
            <a:pPr lvl="1" eaLnBrk="1" hangingPunct="1"/>
            <a:r>
              <a:rPr lang="en-US" sz="1600" dirty="0" smtClean="0">
                <a:ea typeface="ヒラギノ角ゴ Pro W3"/>
              </a:rPr>
              <a:t>Undetected modification of data</a:t>
            </a:r>
          </a:p>
          <a:p>
            <a:pPr lvl="1" eaLnBrk="1" hangingPunct="1"/>
            <a:r>
              <a:rPr lang="en-US" sz="1600" dirty="0" smtClean="0">
                <a:ea typeface="ヒラギノ角ゴ Pro W3"/>
              </a:rPr>
              <a:t>Incorrectly implemented encryption leading to data corruption</a:t>
            </a:r>
          </a:p>
          <a:p>
            <a:pPr lvl="1" eaLnBrk="1" hangingPunct="1">
              <a:buFontTx/>
              <a:buNone/>
            </a:pPr>
            <a:endParaRPr lang="en-US" dirty="0" smtClean="0">
              <a:ea typeface="ヒラギノ角ゴ Pro W3"/>
            </a:endParaRPr>
          </a:p>
          <a:p>
            <a:pPr eaLnBrk="1" hangingPunct="1"/>
            <a:r>
              <a:rPr lang="en-US" dirty="0" smtClean="0"/>
              <a:t>Mitigation Techniques:</a:t>
            </a:r>
          </a:p>
          <a:p>
            <a:pPr lvl="1" eaLnBrk="1" hangingPunct="1"/>
            <a:r>
              <a:rPr lang="en-US" sz="1600" dirty="0" smtClean="0">
                <a:ea typeface="ヒラギノ角ゴ Pro W3"/>
              </a:rPr>
              <a:t>File integrity, logging and monitoring</a:t>
            </a:r>
          </a:p>
          <a:p>
            <a:pPr lvl="1" eaLnBrk="1" hangingPunct="1"/>
            <a:r>
              <a:rPr lang="en-US" sz="1600" dirty="0" smtClean="0">
                <a:ea typeface="ヒラギノ角ゴ Pro W3"/>
              </a:rPr>
              <a:t>Digital signatures</a:t>
            </a:r>
          </a:p>
          <a:p>
            <a:pPr lvl="1" eaLnBrk="1" hangingPunct="1"/>
            <a:r>
              <a:rPr lang="en-US" sz="1600" dirty="0" smtClean="0">
                <a:ea typeface="ヒラギノ角ゴ Pro W3"/>
              </a:rPr>
              <a:t>Periodic review of data</a:t>
            </a:r>
          </a:p>
          <a:p>
            <a:pPr lvl="1" eaLnBrk="1" hangingPunct="1"/>
            <a:r>
              <a:rPr lang="en-US" sz="1600" dirty="0" smtClean="0">
                <a:ea typeface="ヒラギノ角ゴ Pro W3"/>
              </a:rPr>
              <a:t>Redundancy and error recovery</a:t>
            </a:r>
          </a:p>
          <a:p>
            <a:pPr lvl="1" eaLnBrk="1" hangingPunct="1"/>
            <a:r>
              <a:rPr lang="en-US" sz="1600" dirty="0" smtClean="0">
                <a:ea typeface="ヒラギノ角ゴ Pro W3"/>
              </a:rPr>
              <a:t>Error checking and correcting codes</a:t>
            </a:r>
          </a:p>
          <a:p>
            <a:pPr lvl="1" eaLnBrk="1" hangingPunct="1"/>
            <a:r>
              <a:rPr lang="en-US" sz="1600" dirty="0" smtClean="0">
                <a:ea typeface="ヒラギノ角ゴ Pro W3"/>
              </a:rPr>
              <a:t>Encryption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52462" y="255588"/>
            <a:ext cx="8796338" cy="383503"/>
          </a:xfrm>
        </p:spPr>
        <p:txBody>
          <a:bodyPr/>
          <a:lstStyle/>
          <a:p>
            <a:pPr eaLnBrk="1" hangingPunct="1"/>
            <a:r>
              <a:rPr lang="en-US" sz="2800" dirty="0" smtClean="0">
                <a:solidFill>
                  <a:schemeClr val="tx2"/>
                </a:solidFill>
              </a:rPr>
              <a:t>Considerations – Availability</a:t>
            </a:r>
          </a:p>
        </p:txBody>
      </p:sp>
      <p:sp>
        <p:nvSpPr>
          <p:cNvPr id="24579" name="Content Placeholder 2"/>
          <p:cNvSpPr>
            <a:spLocks noGrp="1"/>
          </p:cNvSpPr>
          <p:nvPr>
            <p:ph idx="1"/>
          </p:nvPr>
        </p:nvSpPr>
        <p:spPr>
          <a:xfrm>
            <a:off x="271462" y="774700"/>
            <a:ext cx="8796338" cy="4864100"/>
          </a:xfrm>
        </p:spPr>
        <p:txBody>
          <a:bodyPr/>
          <a:lstStyle/>
          <a:p>
            <a:pPr eaLnBrk="1" hangingPunct="1"/>
            <a:r>
              <a:rPr lang="en-US" dirty="0" smtClean="0"/>
              <a:t>Risk Factors:</a:t>
            </a:r>
          </a:p>
          <a:p>
            <a:pPr lvl="1" eaLnBrk="1" hangingPunct="1"/>
            <a:r>
              <a:rPr lang="en-US" sz="1600" dirty="0" smtClean="0">
                <a:ea typeface="ヒラギノ角ゴ Pro W3"/>
              </a:rPr>
              <a:t>Network connectivity required</a:t>
            </a:r>
          </a:p>
          <a:p>
            <a:pPr lvl="1" eaLnBrk="1" hangingPunct="1"/>
            <a:r>
              <a:rPr lang="en-US" sz="1600" dirty="0" smtClean="0">
                <a:ea typeface="ヒラギノ角ゴ Pro W3"/>
              </a:rPr>
              <a:t>Transmission of data over ‘noisy’ channels</a:t>
            </a:r>
          </a:p>
          <a:p>
            <a:pPr lvl="1" eaLnBrk="1" hangingPunct="1"/>
            <a:r>
              <a:rPr lang="en-US" sz="1600" dirty="0" smtClean="0">
                <a:ea typeface="ヒラギノ角ゴ Pro W3"/>
              </a:rPr>
              <a:t>Increased potential points of failure</a:t>
            </a:r>
          </a:p>
          <a:p>
            <a:pPr lvl="1" eaLnBrk="1" hangingPunct="1"/>
            <a:r>
              <a:rPr lang="en-US" sz="1600" dirty="0" smtClean="0">
                <a:ea typeface="ヒラギノ角ゴ Pro W3"/>
              </a:rPr>
              <a:t>Limited ability to control changes</a:t>
            </a:r>
          </a:p>
          <a:p>
            <a:pPr lvl="1" eaLnBrk="1" hangingPunct="1"/>
            <a:r>
              <a:rPr lang="en-US" sz="1600" dirty="0" smtClean="0">
                <a:ea typeface="ヒラギノ角ゴ Pro W3"/>
              </a:rPr>
              <a:t>Reliance on provider DR</a:t>
            </a:r>
          </a:p>
          <a:p>
            <a:pPr lvl="1" eaLnBrk="1" hangingPunct="1"/>
            <a:r>
              <a:rPr lang="en-US" sz="1600" dirty="0" smtClean="0">
                <a:ea typeface="ヒラギノ角ゴ Pro W3"/>
              </a:rPr>
              <a:t>Viability of provider is not assured</a:t>
            </a:r>
            <a:endParaRPr lang="en-US" dirty="0" smtClean="0">
              <a:ea typeface="ヒラギノ角ゴ Pro W3"/>
            </a:endParaRPr>
          </a:p>
          <a:p>
            <a:pPr eaLnBrk="1" hangingPunct="1"/>
            <a:r>
              <a:rPr lang="en-US" dirty="0" smtClean="0"/>
              <a:t>Mitigation Techniques:</a:t>
            </a:r>
          </a:p>
          <a:p>
            <a:pPr lvl="1" eaLnBrk="1" hangingPunct="1"/>
            <a:r>
              <a:rPr lang="en-US" sz="1600" dirty="0" smtClean="0">
                <a:ea typeface="ヒラギノ角ゴ Pro W3"/>
              </a:rPr>
              <a:t>RTO’s in SLA</a:t>
            </a:r>
          </a:p>
          <a:p>
            <a:pPr lvl="1" eaLnBrk="1" hangingPunct="1"/>
            <a:r>
              <a:rPr lang="en-US" sz="1600" dirty="0" smtClean="0">
                <a:ea typeface="ヒラギノ角ゴ Pro W3"/>
              </a:rPr>
              <a:t>Network availability in ISP SLA</a:t>
            </a:r>
          </a:p>
          <a:p>
            <a:pPr lvl="1" eaLnBrk="1" hangingPunct="1"/>
            <a:r>
              <a:rPr lang="en-US" sz="1600" dirty="0" smtClean="0">
                <a:ea typeface="ヒラギノ角ゴ Pro W3"/>
              </a:rPr>
              <a:t>Diversify replication</a:t>
            </a:r>
          </a:p>
          <a:p>
            <a:pPr lvl="1" eaLnBrk="1" hangingPunct="1"/>
            <a:r>
              <a:rPr lang="en-US" sz="1600" dirty="0" smtClean="0">
                <a:ea typeface="ヒラギノ角ゴ Pro W3"/>
              </a:rPr>
              <a:t>Formal CCP</a:t>
            </a:r>
          </a:p>
          <a:p>
            <a:pPr lvl="1" eaLnBrk="1" hangingPunct="1"/>
            <a:r>
              <a:rPr lang="en-US" sz="1600" dirty="0" smtClean="0">
                <a:ea typeface="ヒラギノ角ゴ Pro W3"/>
              </a:rPr>
              <a:t>Multiple provider use</a:t>
            </a:r>
          </a:p>
          <a:p>
            <a:pPr lvl="1" eaLnBrk="1" hangingPunct="1"/>
            <a:r>
              <a:rPr lang="en-US" sz="1600" dirty="0" smtClean="0">
                <a:ea typeface="ヒラギノ角ゴ Pro W3"/>
              </a:rPr>
              <a:t>Plan for data retrieval</a:t>
            </a:r>
          </a:p>
          <a:p>
            <a:pPr lvl="1" eaLnBrk="1" hangingPunct="1"/>
            <a:r>
              <a:rPr lang="en-US" sz="1600" dirty="0" smtClean="0">
                <a:ea typeface="ヒラギノ角ゴ Pro W3"/>
              </a:rPr>
              <a:t>Error correction systems</a:t>
            </a:r>
          </a:p>
          <a:p>
            <a:pPr lvl="1" eaLnBrk="1" hangingPunct="1"/>
            <a:r>
              <a:rPr lang="en-US" sz="1600" dirty="0" smtClean="0">
                <a:ea typeface="ヒラギノ角ゴ Pro W3"/>
              </a:rPr>
              <a:t>Caching to address latency</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457200"/>
            <a:ext cx="7239000" cy="383503"/>
          </a:xfrm>
        </p:spPr>
        <p:txBody>
          <a:bodyPr/>
          <a:lstStyle/>
          <a:p>
            <a:pPr eaLnBrk="1" hangingPunct="1"/>
            <a:r>
              <a:rPr lang="en-US" sz="2800" dirty="0" smtClean="0">
                <a:solidFill>
                  <a:schemeClr val="tx2"/>
                </a:solidFill>
              </a:rPr>
              <a:t>Considerations – Regulatory Compliance</a:t>
            </a:r>
          </a:p>
        </p:txBody>
      </p:sp>
      <p:sp>
        <p:nvSpPr>
          <p:cNvPr id="26627" name="Content Placeholder 2"/>
          <p:cNvSpPr>
            <a:spLocks noGrp="1"/>
          </p:cNvSpPr>
          <p:nvPr>
            <p:ph idx="1"/>
          </p:nvPr>
        </p:nvSpPr>
        <p:spPr>
          <a:xfrm>
            <a:off x="152400" y="1371600"/>
            <a:ext cx="5562600" cy="4525963"/>
          </a:xfrm>
        </p:spPr>
        <p:txBody>
          <a:bodyPr/>
          <a:lstStyle/>
          <a:p>
            <a:pPr eaLnBrk="1" hangingPunct="1"/>
            <a:r>
              <a:rPr lang="en-US" dirty="0" smtClean="0"/>
              <a:t>Risk Factors:</a:t>
            </a:r>
          </a:p>
          <a:p>
            <a:pPr lvl="1" eaLnBrk="1" hangingPunct="1"/>
            <a:r>
              <a:rPr lang="en-US" sz="1600" dirty="0" smtClean="0">
                <a:ea typeface="ヒラギノ角ゴ Pro W3"/>
              </a:rPr>
              <a:t>Data transmitted and stored</a:t>
            </a:r>
          </a:p>
          <a:p>
            <a:pPr lvl="1" eaLnBrk="1" hangingPunct="1"/>
            <a:r>
              <a:rPr lang="en-US" sz="1600" dirty="0" smtClean="0">
                <a:ea typeface="ヒラギノ角ゴ Pro W3"/>
              </a:rPr>
              <a:t>Information subject to new laws</a:t>
            </a:r>
          </a:p>
          <a:p>
            <a:pPr lvl="1" eaLnBrk="1" hangingPunct="1"/>
            <a:r>
              <a:rPr lang="en-US" sz="1600" dirty="0" smtClean="0">
                <a:ea typeface="ヒラギノ角ゴ Pro W3"/>
              </a:rPr>
              <a:t>Foreign governments</a:t>
            </a:r>
          </a:p>
          <a:p>
            <a:pPr lvl="1" eaLnBrk="1" hangingPunct="1"/>
            <a:r>
              <a:rPr lang="en-US" sz="1600" dirty="0" smtClean="0">
                <a:ea typeface="ヒラギノ角ゴ Pro W3"/>
              </a:rPr>
              <a:t>Different retention requirements</a:t>
            </a:r>
          </a:p>
          <a:p>
            <a:pPr lvl="1" eaLnBrk="1" hangingPunct="1"/>
            <a:r>
              <a:rPr lang="en-US" sz="1600" dirty="0" smtClean="0">
                <a:ea typeface="ヒラギノ角ゴ Pro W3"/>
              </a:rPr>
              <a:t>Audits of provider</a:t>
            </a:r>
          </a:p>
          <a:p>
            <a:pPr lvl="1" eaLnBrk="1" hangingPunct="1"/>
            <a:r>
              <a:rPr lang="en-US" sz="1600" dirty="0" smtClean="0">
                <a:ea typeface="ヒラギノ角ゴ Pro W3"/>
              </a:rPr>
              <a:t>Increased complexity to comply</a:t>
            </a:r>
          </a:p>
          <a:p>
            <a:pPr lvl="1" eaLnBrk="1" hangingPunct="1">
              <a:buFontTx/>
              <a:buNone/>
            </a:pPr>
            <a:endParaRPr lang="en-US" dirty="0" smtClean="0">
              <a:ea typeface="ヒラギノ角ゴ Pro W3"/>
            </a:endParaRPr>
          </a:p>
          <a:p>
            <a:pPr eaLnBrk="1" hangingPunct="1"/>
            <a:r>
              <a:rPr lang="en-US" dirty="0" smtClean="0"/>
              <a:t>Mitigation Techniques:</a:t>
            </a:r>
          </a:p>
          <a:p>
            <a:pPr lvl="1" eaLnBrk="1" hangingPunct="1"/>
            <a:r>
              <a:rPr lang="en-US" sz="1600" dirty="0" smtClean="0">
                <a:ea typeface="ヒラギノ角ゴ Pro W3"/>
              </a:rPr>
              <a:t>Limit storage to specific countries</a:t>
            </a:r>
          </a:p>
          <a:p>
            <a:pPr lvl="1" eaLnBrk="1" hangingPunct="1"/>
            <a:r>
              <a:rPr lang="en-US" sz="1600" dirty="0" smtClean="0">
                <a:ea typeface="ヒラギノ角ゴ Pro W3"/>
              </a:rPr>
              <a:t>Contractual commitment to obey privacy laws</a:t>
            </a:r>
          </a:p>
          <a:p>
            <a:pPr lvl="1" eaLnBrk="1" hangingPunct="1"/>
            <a:r>
              <a:rPr lang="en-US" sz="1600" dirty="0" smtClean="0">
                <a:ea typeface="ヒラギノ角ゴ Pro W3"/>
              </a:rPr>
              <a:t>Security certifications of provider</a:t>
            </a:r>
          </a:p>
          <a:p>
            <a:pPr lvl="1" eaLnBrk="1" hangingPunct="1"/>
            <a:r>
              <a:rPr lang="en-US" sz="1600" dirty="0" smtClean="0">
                <a:ea typeface="ヒラギノ角ゴ Pro W3"/>
              </a:rPr>
              <a:t>External reviews (PCI, SAS70)</a:t>
            </a:r>
          </a:p>
          <a:p>
            <a:pPr lvl="1" eaLnBrk="1" hangingPunct="1"/>
            <a:r>
              <a:rPr lang="en-US" sz="1600" dirty="0" smtClean="0">
                <a:ea typeface="ヒラギノ角ゴ Pro W3"/>
              </a:rPr>
              <a:t>Limit data types / classification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6200" y="255588"/>
            <a:ext cx="9251950" cy="712246"/>
          </a:xfrm>
        </p:spPr>
        <p:txBody>
          <a:bodyPr/>
          <a:lstStyle/>
          <a:p>
            <a:r>
              <a:rPr lang="en-GB" sz="2600" dirty="0" smtClean="0">
                <a:solidFill>
                  <a:schemeClr val="tx1"/>
                </a:solidFill>
              </a:rPr>
              <a:t>5 key Business Benefits of a User driven Cloud viewpoint </a:t>
            </a:r>
            <a:br>
              <a:rPr lang="en-GB" sz="2600" dirty="0" smtClean="0">
                <a:solidFill>
                  <a:schemeClr val="tx1"/>
                </a:solidFill>
              </a:rPr>
            </a:br>
            <a:endParaRPr lang="en-GB" sz="2600" dirty="0" smtClean="0">
              <a:solidFill>
                <a:schemeClr val="tx1"/>
              </a:solidFill>
            </a:endParaRPr>
          </a:p>
        </p:txBody>
      </p:sp>
      <p:sp>
        <p:nvSpPr>
          <p:cNvPr id="17411" name="Content Placeholder 2"/>
          <p:cNvSpPr>
            <a:spLocks noGrp="1"/>
          </p:cNvSpPr>
          <p:nvPr>
            <p:ph idx="1"/>
          </p:nvPr>
        </p:nvSpPr>
        <p:spPr>
          <a:xfrm>
            <a:off x="381000" y="762000"/>
            <a:ext cx="8243888" cy="5715000"/>
          </a:xfrm>
          <a:solidFill>
            <a:schemeClr val="bg1"/>
          </a:solidFill>
        </p:spPr>
        <p:txBody>
          <a:bodyPr/>
          <a:lstStyle/>
          <a:p>
            <a:r>
              <a:rPr lang="en-GB" sz="1600" b="1" dirty="0" smtClean="0"/>
              <a:t>Monetizing cloud services</a:t>
            </a:r>
          </a:p>
          <a:p>
            <a:pPr lvl="1"/>
            <a:r>
              <a:rPr lang="en-GB" sz="1200" dirty="0" smtClean="0"/>
              <a:t>It is currently an area of adoption question;  “how much do cloud services cost my business?”.  Defining a way to show individual services and their common shared service or incremental growth could help accelerate an adoption profile where users understand the cost of service better. </a:t>
            </a:r>
          </a:p>
          <a:p>
            <a:r>
              <a:rPr lang="en-GB" sz="1600" b="1" dirty="0" smtClean="0"/>
              <a:t>Visualizing the real cloud</a:t>
            </a:r>
          </a:p>
          <a:p>
            <a:pPr lvl="1"/>
            <a:r>
              <a:rPr lang="en-GB" sz="1200" dirty="0" smtClean="0"/>
              <a:t>Cloud is already here, we everyday see the email, video feeds, web sites and tweets. Business needs a way of describing this from that perspective so that we can accelerate the meaning full integration and adoption of cloud into everyday experience.</a:t>
            </a:r>
          </a:p>
          <a:p>
            <a:r>
              <a:rPr lang="en-GB" sz="1600" b="1" dirty="0" smtClean="0"/>
              <a:t> Defining a clear Customer experience</a:t>
            </a:r>
          </a:p>
          <a:p>
            <a:pPr lvl="1"/>
            <a:r>
              <a:rPr lang="en-GB" sz="1200" dirty="0" smtClean="0"/>
              <a:t>Probably the biggest affect on everyday lives has been the attention span and impact on people and business through on-demand and real-time exchange of messages and content enabled by an increasing social and dynamic network of services that can be described as “the cloud”. Showing this experience and how this changes in a “mash-up”, on-demand world would greatly improve the real world representation of consumer choice , the self-service “menus” and “portfolios” open to business.</a:t>
            </a:r>
          </a:p>
          <a:p>
            <a:r>
              <a:rPr lang="en-GB" sz="1600" b="1" dirty="0" smtClean="0"/>
              <a:t>Describing who has ownership of Security Risk in the cloud </a:t>
            </a:r>
          </a:p>
          <a:p>
            <a:pPr lvl="1"/>
            <a:r>
              <a:rPr lang="en-GB" sz="1200" dirty="0" smtClean="0"/>
              <a:t>The greatest impediment to cloud is probably the risk and security aspects of the data, location and control of services. Defining a user location perspective of security protection points would greatly enhance the provider conditions to address those critical concerns. </a:t>
            </a:r>
          </a:p>
          <a:p>
            <a:r>
              <a:rPr lang="en-GB" sz="1600" b="1" dirty="0" smtClean="0"/>
              <a:t>Defining how to monitoring Quality of Service </a:t>
            </a:r>
            <a:r>
              <a:rPr lang="en-GB" sz="1600" b="1" dirty="0" err="1" smtClean="0"/>
              <a:t>QoS</a:t>
            </a:r>
            <a:r>
              <a:rPr lang="en-GB" sz="1600" b="1" dirty="0" smtClean="0"/>
              <a:t> in the cloud  </a:t>
            </a:r>
          </a:p>
          <a:p>
            <a:pPr lvl="1"/>
            <a:r>
              <a:rPr lang="en-GB" sz="1200" dirty="0" smtClean="0"/>
              <a:t>Overall how the service level performance  monitoring and disaster recovery aspects of the cloud service needs to be shown in a heterogeneous context.  Many enterprise level SLAs need OLAs that are representative of business level </a:t>
            </a:r>
            <a:r>
              <a:rPr lang="en-GB" sz="1200" dirty="0" err="1" smtClean="0"/>
              <a:t>QoS</a:t>
            </a:r>
            <a:r>
              <a:rPr lang="en-GB" sz="1200" dirty="0" smtClean="0"/>
              <a:t> standards, how multiple service monitoring and management systems need to be position on the provider side and the consumers side. A methodology that helps clarify this “ownership of responsibility” would be a great benefit in definition a clear boundary of service trading and exchange.</a:t>
            </a:r>
          </a:p>
          <a:p>
            <a:endParaRPr lang="en-GB" sz="12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566863" y="3244850"/>
            <a:ext cx="2228850" cy="476250"/>
          </a:xfrm>
          <a:prstGeom prst="rect">
            <a:avLst/>
          </a:prstGeom>
          <a:solidFill>
            <a:srgbClr val="FFFF00"/>
          </a:solidFill>
          <a:ln w="25400">
            <a:solidFill>
              <a:schemeClr val="tx1"/>
            </a:solidFill>
            <a:miter lim="800000"/>
            <a:headEnd/>
            <a:tailEnd/>
          </a:ln>
        </p:spPr>
        <p:txBody>
          <a:bodyPr wrap="none" anchor="ctr"/>
          <a:lstStyle/>
          <a:p>
            <a:endParaRPr lang="en-US"/>
          </a:p>
        </p:txBody>
      </p:sp>
      <p:sp>
        <p:nvSpPr>
          <p:cNvPr id="20483" name="Rectangle 9"/>
          <p:cNvSpPr>
            <a:spLocks noChangeArrowheads="1"/>
          </p:cNvSpPr>
          <p:nvPr/>
        </p:nvSpPr>
        <p:spPr bwMode="auto">
          <a:xfrm>
            <a:off x="1566863" y="3778250"/>
            <a:ext cx="2228850" cy="476250"/>
          </a:xfrm>
          <a:prstGeom prst="rect">
            <a:avLst/>
          </a:prstGeom>
          <a:solidFill>
            <a:schemeClr val="accent2"/>
          </a:solidFill>
          <a:ln w="25400">
            <a:solidFill>
              <a:schemeClr val="tx1"/>
            </a:solidFill>
            <a:miter lim="800000"/>
            <a:headEnd/>
            <a:tailEnd/>
          </a:ln>
        </p:spPr>
        <p:txBody>
          <a:bodyPr wrap="none" anchor="ctr"/>
          <a:lstStyle/>
          <a:p>
            <a:endParaRPr lang="en-US"/>
          </a:p>
        </p:txBody>
      </p:sp>
      <p:sp>
        <p:nvSpPr>
          <p:cNvPr id="20484" name="Rectangle 10"/>
          <p:cNvSpPr>
            <a:spLocks noChangeArrowheads="1"/>
          </p:cNvSpPr>
          <p:nvPr/>
        </p:nvSpPr>
        <p:spPr bwMode="auto">
          <a:xfrm>
            <a:off x="1566863" y="4324350"/>
            <a:ext cx="2228850" cy="476250"/>
          </a:xfrm>
          <a:prstGeom prst="rect">
            <a:avLst/>
          </a:prstGeom>
          <a:solidFill>
            <a:srgbClr val="99FF33"/>
          </a:solidFill>
          <a:ln w="25400">
            <a:solidFill>
              <a:schemeClr val="tx1"/>
            </a:solidFill>
            <a:miter lim="800000"/>
            <a:headEnd/>
            <a:tailEnd/>
          </a:ln>
        </p:spPr>
        <p:txBody>
          <a:bodyPr wrap="none" anchor="ctr"/>
          <a:lstStyle/>
          <a:p>
            <a:endParaRPr lang="en-US"/>
          </a:p>
        </p:txBody>
      </p:sp>
      <p:sp>
        <p:nvSpPr>
          <p:cNvPr id="20485" name="Rectangle 11"/>
          <p:cNvSpPr>
            <a:spLocks noChangeArrowheads="1"/>
          </p:cNvSpPr>
          <p:nvPr/>
        </p:nvSpPr>
        <p:spPr bwMode="auto">
          <a:xfrm>
            <a:off x="1524000" y="4876800"/>
            <a:ext cx="2228850" cy="476250"/>
          </a:xfrm>
          <a:prstGeom prst="rect">
            <a:avLst/>
          </a:prstGeom>
          <a:solidFill>
            <a:schemeClr val="bg2"/>
          </a:solidFill>
          <a:ln w="25400">
            <a:solidFill>
              <a:schemeClr val="tx1"/>
            </a:solidFill>
            <a:miter lim="800000"/>
            <a:headEnd/>
            <a:tailEnd/>
          </a:ln>
        </p:spPr>
        <p:txBody>
          <a:bodyPr wrap="none" anchor="ctr"/>
          <a:lstStyle/>
          <a:p>
            <a:endParaRPr lang="en-US"/>
          </a:p>
        </p:txBody>
      </p:sp>
      <p:sp>
        <p:nvSpPr>
          <p:cNvPr id="20486" name="Rectangle 3"/>
          <p:cNvSpPr>
            <a:spLocks noGrp="1" noChangeArrowheads="1"/>
          </p:cNvSpPr>
          <p:nvPr>
            <p:ph type="title"/>
          </p:nvPr>
        </p:nvSpPr>
        <p:spPr>
          <a:xfrm>
            <a:off x="196850" y="255588"/>
            <a:ext cx="8796338" cy="383503"/>
          </a:xfrm>
          <a:noFill/>
        </p:spPr>
        <p:txBody>
          <a:bodyPr/>
          <a:lstStyle/>
          <a:p>
            <a:r>
              <a:rPr lang="en-US" sz="2800" dirty="0" smtClean="0">
                <a:solidFill>
                  <a:schemeClr val="tx1"/>
                </a:solidFill>
              </a:rPr>
              <a:t>OSI &lt;-&gt; Internet Applications/Protocols</a:t>
            </a:r>
          </a:p>
        </p:txBody>
      </p:sp>
      <p:sp>
        <p:nvSpPr>
          <p:cNvPr id="20487" name="Rectangle 4"/>
          <p:cNvSpPr>
            <a:spLocks noGrp="1" noChangeArrowheads="1"/>
          </p:cNvSpPr>
          <p:nvPr>
            <p:ph type="body" sz="half" idx="1"/>
          </p:nvPr>
        </p:nvSpPr>
        <p:spPr>
          <a:xfrm>
            <a:off x="1600200" y="1752600"/>
            <a:ext cx="2133600" cy="3352800"/>
          </a:xfrm>
          <a:noFill/>
        </p:spPr>
        <p:txBody>
          <a:bodyPr/>
          <a:lstStyle/>
          <a:p>
            <a:pPr marL="274320" indent="-233363" defTabSz="2576513">
              <a:spcBef>
                <a:spcPts val="1800"/>
              </a:spcBef>
              <a:buFontTx/>
              <a:buNone/>
            </a:pPr>
            <a:r>
              <a:rPr lang="en-US" sz="2000" dirty="0" smtClean="0"/>
              <a:t>Application</a:t>
            </a:r>
          </a:p>
          <a:p>
            <a:pPr marL="274320" indent="-233363" defTabSz="2576513">
              <a:spcBef>
                <a:spcPts val="1800"/>
              </a:spcBef>
              <a:buFontTx/>
              <a:buNone/>
            </a:pPr>
            <a:r>
              <a:rPr lang="en-US" sz="2000" dirty="0" smtClean="0"/>
              <a:t>Presentation</a:t>
            </a:r>
          </a:p>
          <a:p>
            <a:pPr marL="274320" indent="-233363" defTabSz="2576513">
              <a:spcBef>
                <a:spcPts val="1800"/>
              </a:spcBef>
              <a:buFontTx/>
              <a:buNone/>
            </a:pPr>
            <a:r>
              <a:rPr lang="en-US" sz="2000" dirty="0" smtClean="0"/>
              <a:t>Session</a:t>
            </a:r>
          </a:p>
          <a:p>
            <a:pPr marL="274320" indent="-233363" defTabSz="2576513">
              <a:spcBef>
                <a:spcPts val="1800"/>
              </a:spcBef>
              <a:buFontTx/>
              <a:buNone/>
            </a:pPr>
            <a:r>
              <a:rPr lang="en-US" sz="2000" dirty="0" smtClean="0"/>
              <a:t>Transport</a:t>
            </a:r>
          </a:p>
          <a:p>
            <a:pPr marL="274320" indent="-233363" defTabSz="2576513">
              <a:spcBef>
                <a:spcPts val="1800"/>
              </a:spcBef>
              <a:buFontTx/>
              <a:buNone/>
            </a:pPr>
            <a:r>
              <a:rPr lang="en-US" sz="2000" dirty="0" smtClean="0"/>
              <a:t>Network</a:t>
            </a:r>
          </a:p>
          <a:p>
            <a:pPr marL="274320" indent="-233363" defTabSz="2576513">
              <a:spcBef>
                <a:spcPts val="1800"/>
              </a:spcBef>
              <a:buFontTx/>
              <a:buNone/>
            </a:pPr>
            <a:r>
              <a:rPr lang="en-US" sz="2000" dirty="0" smtClean="0"/>
              <a:t>Link</a:t>
            </a:r>
            <a:endParaRPr lang="en-US" sz="1800" dirty="0" smtClean="0"/>
          </a:p>
          <a:p>
            <a:pPr marL="274320" indent="-233363" defTabSz="2576513">
              <a:spcBef>
                <a:spcPts val="1800"/>
              </a:spcBef>
              <a:buFontTx/>
              <a:buNone/>
            </a:pPr>
            <a:r>
              <a:rPr lang="en-US" sz="2000" dirty="0" smtClean="0"/>
              <a:t>Physical</a:t>
            </a:r>
            <a:endParaRPr lang="en-US" sz="1800" dirty="0" smtClean="0"/>
          </a:p>
        </p:txBody>
      </p:sp>
      <p:sp>
        <p:nvSpPr>
          <p:cNvPr id="20488" name="Rectangle 5"/>
          <p:cNvSpPr>
            <a:spLocks noChangeArrowheads="1"/>
          </p:cNvSpPr>
          <p:nvPr/>
        </p:nvSpPr>
        <p:spPr bwMode="auto">
          <a:xfrm>
            <a:off x="1566863" y="1657350"/>
            <a:ext cx="2228850" cy="476250"/>
          </a:xfrm>
          <a:prstGeom prst="rect">
            <a:avLst/>
          </a:prstGeom>
          <a:noFill/>
          <a:ln w="25400">
            <a:solidFill>
              <a:schemeClr val="tx1"/>
            </a:solidFill>
            <a:miter lim="800000"/>
            <a:headEnd/>
            <a:tailEnd/>
          </a:ln>
        </p:spPr>
        <p:txBody>
          <a:bodyPr wrap="none" anchor="ctr"/>
          <a:lstStyle/>
          <a:p>
            <a:endParaRPr lang="en-US"/>
          </a:p>
        </p:txBody>
      </p:sp>
      <p:sp>
        <p:nvSpPr>
          <p:cNvPr id="20489" name="Rectangle 6"/>
          <p:cNvSpPr>
            <a:spLocks noChangeArrowheads="1"/>
          </p:cNvSpPr>
          <p:nvPr/>
        </p:nvSpPr>
        <p:spPr bwMode="auto">
          <a:xfrm>
            <a:off x="1566863" y="2190750"/>
            <a:ext cx="2228850" cy="476250"/>
          </a:xfrm>
          <a:prstGeom prst="rect">
            <a:avLst/>
          </a:prstGeom>
          <a:noFill/>
          <a:ln w="25400">
            <a:solidFill>
              <a:schemeClr val="tx1"/>
            </a:solidFill>
            <a:miter lim="800000"/>
            <a:headEnd/>
            <a:tailEnd/>
          </a:ln>
        </p:spPr>
        <p:txBody>
          <a:bodyPr wrap="none" anchor="ctr"/>
          <a:lstStyle/>
          <a:p>
            <a:endParaRPr lang="en-US"/>
          </a:p>
        </p:txBody>
      </p:sp>
      <p:sp>
        <p:nvSpPr>
          <p:cNvPr id="20490" name="Rectangle 7"/>
          <p:cNvSpPr>
            <a:spLocks noChangeArrowheads="1"/>
          </p:cNvSpPr>
          <p:nvPr/>
        </p:nvSpPr>
        <p:spPr bwMode="auto">
          <a:xfrm>
            <a:off x="1566863" y="2711450"/>
            <a:ext cx="2228850" cy="476250"/>
          </a:xfrm>
          <a:prstGeom prst="rect">
            <a:avLst/>
          </a:prstGeom>
          <a:noFill/>
          <a:ln w="25400">
            <a:solidFill>
              <a:schemeClr val="tx1"/>
            </a:solidFill>
            <a:miter lim="800000"/>
            <a:headEnd/>
            <a:tailEnd/>
          </a:ln>
        </p:spPr>
        <p:txBody>
          <a:bodyPr wrap="none" anchor="ctr"/>
          <a:lstStyle/>
          <a:p>
            <a:endParaRPr lang="en-US"/>
          </a:p>
        </p:txBody>
      </p:sp>
      <p:sp>
        <p:nvSpPr>
          <p:cNvPr id="20491" name="Rectangle 12"/>
          <p:cNvSpPr>
            <a:spLocks noChangeArrowheads="1"/>
          </p:cNvSpPr>
          <p:nvPr/>
        </p:nvSpPr>
        <p:spPr bwMode="gray">
          <a:xfrm>
            <a:off x="76200" y="1219200"/>
            <a:ext cx="1524000" cy="3962400"/>
          </a:xfrm>
          <a:prstGeom prst="rect">
            <a:avLst/>
          </a:prstGeom>
          <a:noFill/>
          <a:ln w="9525">
            <a:noFill/>
            <a:miter lim="800000"/>
            <a:headEnd/>
            <a:tailEnd/>
          </a:ln>
        </p:spPr>
        <p:txBody>
          <a:bodyPr lIns="92075" tIns="46038" rIns="92075" bIns="46038"/>
          <a:lstStyle/>
          <a:p>
            <a:pPr marL="233363" indent="-233363" algn="l" defTabSz="2576513">
              <a:lnSpc>
                <a:spcPct val="89000"/>
              </a:lnSpc>
              <a:spcBef>
                <a:spcPct val="50000"/>
              </a:spcBef>
              <a:buClr>
                <a:srgbClr val="990000"/>
              </a:buClr>
              <a:buSzPct val="110000"/>
            </a:pPr>
            <a:endParaRPr lang="en-US" sz="2400"/>
          </a:p>
          <a:p>
            <a:pPr marL="233363" indent="-233363" algn="l" defTabSz="2576513">
              <a:lnSpc>
                <a:spcPct val="89000"/>
              </a:lnSpc>
              <a:spcBef>
                <a:spcPct val="50000"/>
              </a:spcBef>
              <a:buClr>
                <a:srgbClr val="990000"/>
              </a:buClr>
              <a:buSzPct val="110000"/>
            </a:pPr>
            <a:r>
              <a:rPr lang="en-US" sz="2400"/>
              <a:t>Layer 7</a:t>
            </a:r>
          </a:p>
          <a:p>
            <a:pPr marL="233363" indent="-233363" algn="l" defTabSz="2576513">
              <a:lnSpc>
                <a:spcPct val="89000"/>
              </a:lnSpc>
              <a:spcBef>
                <a:spcPct val="50000"/>
              </a:spcBef>
              <a:buClr>
                <a:srgbClr val="990000"/>
              </a:buClr>
              <a:buSzPct val="110000"/>
            </a:pPr>
            <a:r>
              <a:rPr lang="en-US" sz="2400"/>
              <a:t>Layer 6</a:t>
            </a:r>
          </a:p>
          <a:p>
            <a:pPr marL="233363" indent="-233363" algn="l" defTabSz="2576513">
              <a:lnSpc>
                <a:spcPct val="89000"/>
              </a:lnSpc>
              <a:spcBef>
                <a:spcPct val="50000"/>
              </a:spcBef>
              <a:buClr>
                <a:srgbClr val="990000"/>
              </a:buClr>
              <a:buSzPct val="110000"/>
            </a:pPr>
            <a:r>
              <a:rPr lang="en-US" sz="2400"/>
              <a:t>Layer 5</a:t>
            </a:r>
          </a:p>
          <a:p>
            <a:pPr marL="233363" indent="-233363" algn="l" defTabSz="2576513">
              <a:lnSpc>
                <a:spcPct val="89000"/>
              </a:lnSpc>
              <a:spcBef>
                <a:spcPct val="50000"/>
              </a:spcBef>
              <a:buClr>
                <a:srgbClr val="990000"/>
              </a:buClr>
              <a:buSzPct val="110000"/>
            </a:pPr>
            <a:r>
              <a:rPr lang="en-US" sz="2400"/>
              <a:t>Layer 4</a:t>
            </a:r>
          </a:p>
          <a:p>
            <a:pPr marL="233363" indent="-233363" algn="l" defTabSz="2576513">
              <a:lnSpc>
                <a:spcPct val="89000"/>
              </a:lnSpc>
              <a:spcBef>
                <a:spcPct val="50000"/>
              </a:spcBef>
              <a:buClr>
                <a:srgbClr val="990000"/>
              </a:buClr>
              <a:buSzPct val="110000"/>
            </a:pPr>
            <a:r>
              <a:rPr lang="en-US" sz="2400"/>
              <a:t>Layer 3</a:t>
            </a:r>
          </a:p>
          <a:p>
            <a:pPr marL="233363" indent="-233363" algn="l" defTabSz="2576513">
              <a:lnSpc>
                <a:spcPct val="89000"/>
              </a:lnSpc>
              <a:spcBef>
                <a:spcPct val="50000"/>
              </a:spcBef>
              <a:buClr>
                <a:srgbClr val="990000"/>
              </a:buClr>
              <a:buSzPct val="110000"/>
            </a:pPr>
            <a:r>
              <a:rPr lang="en-US" sz="2400"/>
              <a:t>Layer 2</a:t>
            </a:r>
          </a:p>
          <a:p>
            <a:pPr marL="233363" indent="-233363" algn="l" defTabSz="2576513">
              <a:lnSpc>
                <a:spcPct val="89000"/>
              </a:lnSpc>
              <a:spcBef>
                <a:spcPct val="50000"/>
              </a:spcBef>
              <a:buClr>
                <a:srgbClr val="990000"/>
              </a:buClr>
              <a:buSzPct val="110000"/>
            </a:pPr>
            <a:r>
              <a:rPr lang="en-US" sz="2400"/>
              <a:t>Layer 1</a:t>
            </a:r>
          </a:p>
        </p:txBody>
      </p:sp>
      <p:sp>
        <p:nvSpPr>
          <p:cNvPr id="20492" name="Rectangle 2070"/>
          <p:cNvSpPr>
            <a:spLocks noChangeArrowheads="1"/>
          </p:cNvSpPr>
          <p:nvPr/>
        </p:nvSpPr>
        <p:spPr bwMode="gray">
          <a:xfrm>
            <a:off x="3810000" y="1524000"/>
            <a:ext cx="5334000" cy="4191000"/>
          </a:xfrm>
          <a:prstGeom prst="rect">
            <a:avLst/>
          </a:prstGeom>
          <a:noFill/>
          <a:ln w="9525">
            <a:noFill/>
            <a:miter lim="800000"/>
            <a:headEnd/>
            <a:tailEnd/>
          </a:ln>
        </p:spPr>
        <p:txBody>
          <a:bodyPr lIns="92075" tIns="46038" rIns="92075" bIns="46038"/>
          <a:lstStyle/>
          <a:p>
            <a:pPr marL="233363" indent="-233363" algn="l" defTabSz="2576513">
              <a:lnSpc>
                <a:spcPct val="89000"/>
              </a:lnSpc>
              <a:spcBef>
                <a:spcPct val="50000"/>
              </a:spcBef>
              <a:buClr>
                <a:srgbClr val="990000"/>
              </a:buClr>
              <a:buSzPct val="110000"/>
            </a:pPr>
            <a:endParaRPr lang="en-US" sz="1800" dirty="0"/>
          </a:p>
          <a:p>
            <a:pPr marL="233363" indent="-233363" algn="l" defTabSz="2576513">
              <a:lnSpc>
                <a:spcPct val="89000"/>
              </a:lnSpc>
              <a:spcBef>
                <a:spcPct val="50000"/>
              </a:spcBef>
              <a:buClr>
                <a:srgbClr val="990000"/>
              </a:buClr>
              <a:buSzPct val="110000"/>
            </a:pPr>
            <a:r>
              <a:rPr lang="en-US" sz="1800" dirty="0"/>
              <a:t>Telnet, FTP, HTTP, </a:t>
            </a:r>
            <a:r>
              <a:rPr lang="en-US" sz="1800" dirty="0" smtClean="0"/>
              <a:t>SNMP, SIP</a:t>
            </a:r>
            <a:endParaRPr lang="en-US" sz="1800" dirty="0"/>
          </a:p>
          <a:p>
            <a:pPr marL="233363" indent="-233363" algn="l" defTabSz="2576513">
              <a:lnSpc>
                <a:spcPct val="89000"/>
              </a:lnSpc>
              <a:spcBef>
                <a:spcPct val="50000"/>
              </a:spcBef>
              <a:buClr>
                <a:srgbClr val="990000"/>
              </a:buClr>
              <a:buSzPct val="110000"/>
            </a:pPr>
            <a:endParaRPr lang="en-US" sz="1800" dirty="0"/>
          </a:p>
          <a:p>
            <a:pPr marL="233363" indent="-233363" algn="l" defTabSz="2576513">
              <a:lnSpc>
                <a:spcPct val="89000"/>
              </a:lnSpc>
              <a:spcBef>
                <a:spcPct val="50000"/>
              </a:spcBef>
              <a:buClr>
                <a:srgbClr val="990000"/>
              </a:buClr>
              <a:buSzPct val="110000"/>
            </a:pPr>
            <a:endParaRPr lang="en-US" sz="1800" dirty="0"/>
          </a:p>
          <a:p>
            <a:pPr marL="233363" indent="-233363" algn="l" defTabSz="2576513">
              <a:lnSpc>
                <a:spcPct val="50000"/>
              </a:lnSpc>
              <a:spcBef>
                <a:spcPct val="50000"/>
              </a:spcBef>
              <a:buClr>
                <a:srgbClr val="990000"/>
              </a:buClr>
              <a:buSzPct val="110000"/>
            </a:pPr>
            <a:endParaRPr lang="en-US" sz="1800" dirty="0"/>
          </a:p>
          <a:p>
            <a:pPr marL="233363" indent="-233363" algn="l" defTabSz="2576513">
              <a:lnSpc>
                <a:spcPct val="89000"/>
              </a:lnSpc>
              <a:spcBef>
                <a:spcPct val="50000"/>
              </a:spcBef>
              <a:buClr>
                <a:srgbClr val="990000"/>
              </a:buClr>
              <a:buSzPct val="110000"/>
            </a:pPr>
            <a:r>
              <a:rPr lang="en-US" sz="1800" dirty="0"/>
              <a:t>TCP, </a:t>
            </a:r>
            <a:r>
              <a:rPr lang="en-US" sz="1800" dirty="0" smtClean="0"/>
              <a:t>UDP</a:t>
            </a:r>
            <a:endParaRPr lang="en-US" sz="1800" dirty="0"/>
          </a:p>
          <a:p>
            <a:pPr marL="233363" indent="-233363" algn="l" defTabSz="2576513">
              <a:lnSpc>
                <a:spcPct val="150000"/>
              </a:lnSpc>
              <a:spcBef>
                <a:spcPct val="50000"/>
              </a:spcBef>
              <a:buClr>
                <a:srgbClr val="990000"/>
              </a:buClr>
              <a:buSzPct val="110000"/>
            </a:pPr>
            <a:r>
              <a:rPr lang="en-US" sz="1800" dirty="0"/>
              <a:t>IP, ICMP, Routing </a:t>
            </a:r>
            <a:r>
              <a:rPr lang="en-US" sz="1800" dirty="0" smtClean="0"/>
              <a:t>Protocols, </a:t>
            </a:r>
            <a:r>
              <a:rPr lang="en-US" sz="1800" dirty="0" err="1" smtClean="0"/>
              <a:t>Openflow</a:t>
            </a:r>
            <a:endParaRPr lang="en-US" sz="1800" dirty="0"/>
          </a:p>
          <a:p>
            <a:pPr marL="233363" indent="-233363" algn="l" defTabSz="2576513">
              <a:lnSpc>
                <a:spcPct val="175000"/>
              </a:lnSpc>
              <a:spcBef>
                <a:spcPct val="50000"/>
              </a:spcBef>
              <a:buClr>
                <a:srgbClr val="990000"/>
              </a:buClr>
              <a:buSzPct val="110000"/>
            </a:pPr>
            <a:r>
              <a:rPr lang="en-US" sz="1800" dirty="0" smtClean="0"/>
              <a:t>ATM, Frame Relay, </a:t>
            </a:r>
            <a:r>
              <a:rPr lang="en-US" sz="1800" dirty="0" err="1" smtClean="0"/>
              <a:t>PPPoE</a:t>
            </a:r>
            <a:r>
              <a:rPr lang="en-US" sz="1800" dirty="0" smtClean="0"/>
              <a:t>, </a:t>
            </a:r>
            <a:r>
              <a:rPr lang="en-US" sz="1800" dirty="0" err="1" smtClean="0"/>
              <a:t>Openflow</a:t>
            </a:r>
            <a:r>
              <a:rPr lang="en-US" sz="1800" dirty="0" smtClean="0"/>
              <a:t>, etc</a:t>
            </a:r>
            <a:r>
              <a:rPr lang="en-US" sz="1800" dirty="0"/>
              <a:t>.</a:t>
            </a:r>
          </a:p>
          <a:p>
            <a:pPr marL="233363" indent="-233363" algn="l" defTabSz="2576513">
              <a:lnSpc>
                <a:spcPct val="140000"/>
              </a:lnSpc>
              <a:spcBef>
                <a:spcPct val="50000"/>
              </a:spcBef>
              <a:buClr>
                <a:srgbClr val="990000"/>
              </a:buClr>
              <a:buSzPct val="110000"/>
            </a:pPr>
            <a:r>
              <a:rPr lang="en-US" sz="1800" dirty="0"/>
              <a:t>10/100/1000BT Ethernet, SONET, 802.11, etc.</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1&quot;/&gt;&lt;property id=&quot;20307&quot; value=&quot;363&quot;/&gt;&lt;/object&gt;&lt;object type=&quot;3&quot; unique_id=&quot;10006&quot;&gt;&lt;property id=&quot;20148&quot; value=&quot;5&quot;/&gt;&lt;property id=&quot;20300&quot; value=&quot;Slide 2&quot;/&gt;&lt;property id=&quot;20307&quot; value=&quot;436&quot;/&gt;&lt;/object&gt;&lt;object type=&quot;3&quot; unique_id=&quot;10007&quot;&gt;&lt;property id=&quot;20148&quot; value=&quot;5&quot;/&gt;&lt;property id=&quot;20300&quot; value=&quot;Slide 3 - &amp;quot;How the Internet began&amp;quot;&quot;/&gt;&lt;property id=&quot;20307&quot; value=&quot;409&quot;/&gt;&lt;/object&gt;&lt;object type=&quot;3&quot; unique_id=&quot;10008&quot;&gt;&lt;property id=&quot;20148&quot; value=&quot;5&quot;/&gt;&lt;property id=&quot;20300&quot; value=&quot;Slide 4 - &amp;quot;Brief History of the Internet&amp;quot;&quot;/&gt;&lt;property id=&quot;20307&quot; value=&quot;408&quot;/&gt;&lt;/object&gt;&lt;object type=&quot;3&quot; unique_id=&quot;10009&quot;&gt;&lt;property id=&quot;20148&quot; value=&quot;5&quot;/&gt;&lt;property id=&quot;20300&quot; value=&quot;Slide 5 - &amp;quot;What is the Internet?&amp;quot;&quot;/&gt;&lt;property id=&quot;20307&quot; value=&quot;407&quot;/&gt;&lt;/object&gt;&lt;object type=&quot;3&quot; unique_id=&quot;10010&quot;&gt;&lt;property id=&quot;20148&quot; value=&quot;5&quot;/&gt;&lt;property id=&quot;20300&quot; value=&quot;Slide 6 - &amp;quot;World Internet Users Population&amp;quot;&quot;/&gt;&lt;property id=&quot;20307&quot; value=&quot;434&quot;/&gt;&lt;/object&gt;&lt;object type=&quot;3&quot; unique_id=&quot;10011&quot;&gt;&lt;property id=&quot;20148&quot; value=&quot;5&quot;/&gt;&lt;property id=&quot;20300&quot; value=&quot;Slide 7 - &amp;quot;What’s a Protocol?&amp;quot;&quot;/&gt;&lt;property id=&quot;20307&quot; value=&quot;443&quot;/&gt;&lt;/object&gt;&lt;object type=&quot;3&quot; unique_id=&quot;10012&quot;&gt;&lt;property id=&quot;20148&quot; value=&quot;5&quot;/&gt;&lt;property id=&quot;20300&quot; value=&quot;Slide 8 - &amp;quot;OSI Data Communications Reference Model (1988)&amp;quot;&quot;/&gt;&lt;property id=&quot;20307&quot; value=&quot;259&quot;/&gt;&lt;/object&gt;&lt;object type=&quot;3&quot; unique_id=&quot;10013&quot;&gt;&lt;property id=&quot;20148&quot; value=&quot;5&quot;/&gt;&lt;property id=&quot;20300&quot; value=&quot;Slide 9 - &amp;quot;OSI &amp;lt;-&amp;gt; Internet Applications/Protocols&amp;quot;&quot;/&gt;&lt;property id=&quot;20307&quot; value=&quot;260&quot;/&gt;&lt;/object&gt;&lt;object type=&quot;3&quot; unique_id=&quot;10014&quot;&gt;&lt;property id=&quot;20148&quot; value=&quot;5&quot;/&gt;&lt;property id=&quot;20300&quot; value=&quot;Slide 10 - &amp;quot;Data Encapsulation&amp;quot;&quot;/&gt;&lt;property id=&quot;20307&quot; value=&quot;261&quot;/&gt;&lt;/object&gt;&lt;object type=&quot;3&quot; unique_id=&quot;10015&quot;&gt;&lt;property id=&quot;20148&quot; value=&quot;5&quot;/&gt;&lt;property id=&quot;20300&quot; value=&quot;Slide 11 - &amp;quot;Data Protocols =&amp;gt;Internet Protocol (IP)&amp;quot;&quot;/&gt;&lt;property id=&quot;20307&quot; value=&quot;262&quot;/&gt;&lt;/object&gt;&lt;object type=&quot;3&quot; unique_id=&quot;10016&quot;&gt;&lt;property id=&quot;20148&quot; value=&quot;5&quot;/&gt;&lt;property id=&quot;20300&quot; value=&quot;Slide 12 - &amp;quot;Data Protocols =&amp;gt;User Datagram Protocol (UDP)&amp;quot;&quot;/&gt;&lt;property id=&quot;20307&quot; value=&quot;270&quot;/&gt;&lt;/object&gt;&lt;object type=&quot;3&quot; unique_id=&quot;10017&quot;&gt;&lt;property id=&quot;20148&quot; value=&quot;5&quot;/&gt;&lt;property id=&quot;20300&quot; value=&quot;Slide 13 - &amp;quot;Data Protocols =&amp;gt;Transmission Control Protocol (TCP)&amp;quot;&quot;/&gt;&lt;property id=&quot;20307&quot; value=&quot;291&quot;/&gt;&lt;/object&gt;&lt;object type=&quot;3&quot; unique_id=&quot;10018&quot;&gt;&lt;property id=&quot;20148&quot; value=&quot;5&quot;/&gt;&lt;property id=&quot;20300&quot; value=&quot;Slide 14 - &amp;quot;TCP Relationship (Connection Sequence)&amp;quot;&quot;/&gt;&lt;property id=&quot;20307&quot; value=&quot;294&quot;/&gt;&lt;/object&gt;&lt;object type=&quot;3&quot; unique_id=&quot;10019&quot;&gt;&lt;property id=&quot;20148&quot; value=&quot;5&quot;/&gt;&lt;property id=&quot;20300&quot; value=&quot;Slide 15 - &amp;quot;File Transfer Protocol (FTP)&amp;quot;&quot;/&gt;&lt;property id=&quot;20307&quot; value=&quot;278&quot;/&gt;&lt;/object&gt;&lt;object type=&quot;3&quot; unique_id=&quot;10020&quot;&gt;&lt;property id=&quot;20148&quot; value=&quot;5&quot;/&gt;&lt;property id=&quot;20300&quot; value=&quot;Slide 16 - &amp;quot;HyperText Transfer Protocol (HTTP)&amp;quot;&quot;/&gt;&lt;property id=&quot;20307&quot; value=&quot;280&quot;/&gt;&lt;/object&gt;&lt;object type=&quot;3&quot; unique_id=&quot;10021&quot;&gt;&lt;property id=&quot;20148&quot; value=&quot;5&quot;/&gt;&lt;property id=&quot;20300&quot; value=&quot;Slide 17 - &amp;quot;(Domain Name Space)&amp;quot;&quot;/&gt;&lt;property id=&quot;20307&quot; value=&quot;323&quot;/&gt;&lt;/object&gt;&lt;object type=&quot;3&quot; unique_id=&quot;10022&quot;&gt;&lt;property id=&quot;20148&quot; value=&quot;5&quot;/&gt;&lt;property id=&quot;20300&quot; value=&quot;Slide 18 - &amp;quot;Protocol Summary&amp;quot;&quot;/&gt;&lt;property id=&quot;20307&quot; value=&quot;326&quot;/&gt;&lt;/object&gt;&lt;object type=&quot;3&quot; unique_id=&quot;10023&quot;&gt;&lt;property id=&quot;20148&quot; value=&quot;5&quot;/&gt;&lt;property id=&quot;20300&quot; value=&quot;Slide 19 - &amp;quot;Internet Protocol Addressing (IPv4)&amp;quot;&quot;/&gt;&lt;property id=&quot;20307&quot; value=&quot;432&quot;/&gt;&lt;/object&gt;&lt;object type=&quot;3&quot; unique_id=&quot;10024&quot;&gt;&lt;property id=&quot;20148&quot; value=&quot;5&quot;/&gt;&lt;property id=&quot;20300&quot; value=&quot;Slide 20 - &amp;quot;Internet Routing Protocols&amp;quot;&quot;/&gt;&lt;property id=&quot;20307&quot; value=&quot;437&quot;/&gt;&lt;/object&gt;&lt;object type=&quot;3&quot; unique_id=&quot;10025&quot;&gt;&lt;property id=&quot;20148&quot; value=&quot;5&quot;/&gt;&lt;property id=&quot;20300&quot; value=&quot;Slide 21 - &amp;quot;Internet Routing Protocols (cont’d)&amp;quot;&quot;/&gt;&lt;property id=&quot;20307&quot; value=&quot;438&quot;/&gt;&lt;/object&gt;&lt;object type=&quot;3&quot; unique_id=&quot;10026&quot;&gt;&lt;property id=&quot;20148&quot; value=&quot;5&quot;/&gt;&lt;property id=&quot;20300&quot; value=&quot;Slide 22 - &amp;quot;Internet Local Area Network (LAN) Devices&amp;quot;&quot;/&gt;&lt;property id=&quot;20307&quot; value=&quot;313&quot;/&gt;&lt;/object&gt;&lt;object type=&quot;3&quot; unique_id=&quot;10027&quot;&gt;&lt;property id=&quot;20148&quot; value=&quot;5&quot;/&gt;&lt;property id=&quot;20300&quot; value=&quot;Slide 23 - &amp;quot;Modems (Wireless, Wireline, Cable, etc.)&amp;quot;&quot;/&gt;&lt;property id=&quot;20307&quot; value=&quot;266&quot;/&gt;&lt;/object&gt;&lt;object type=&quot;3&quot; unique_id=&quot;10028&quot;&gt;&lt;property id=&quot;20148&quot; value=&quot;5&quot;/&gt;&lt;property id=&quot;20300&quot; value=&quot;Slide 24 - &amp;quot;Repeaters/Hubs&amp;quot;&quot;/&gt;&lt;property id=&quot;20307&quot; value=&quot;410&quot;/&gt;&lt;/object&gt;&lt;object type=&quot;3&quot; unique_id=&quot;10029&quot;&gt;&lt;property id=&quot;20148&quot; value=&quot;5&quot;/&gt;&lt;property id=&quot;20300&quot; value=&quot;Slide 25 - &amp;quot;Bridges&amp;quot;&quot;/&gt;&lt;property id=&quot;20307&quot; value=&quot;413&quot;/&gt;&lt;/object&gt;&lt;object type=&quot;3&quot; unique_id=&quot;10030&quot;&gt;&lt;property id=&quot;20148&quot; value=&quot;5&quot;/&gt;&lt;property id=&quot;20300&quot; value=&quot;Slide 26 - &amp;quot;Ethernet Switches (Hardware Switching)&amp;quot;&quot;/&gt;&lt;property id=&quot;20307&quot; value=&quot;414&quot;/&gt;&lt;/object&gt;&lt;object type=&quot;3&quot; unique_id=&quot;10031&quot;&gt;&lt;property id=&quot;20148&quot; value=&quot;5&quot;/&gt;&lt;property id=&quot;20300&quot; value=&quot;Slide 27 - &amp;quot;Routers (Software Switching)&amp;quot;&quot;/&gt;&lt;property id=&quot;20307&quot; value=&quot;267&quot;/&gt;&lt;/object&gt;&lt;object type=&quot;3&quot; unique_id=&quot;10032&quot;&gt;&lt;property id=&quot;20148&quot; value=&quot;5&quot;/&gt;&lt;property id=&quot;20300&quot; value=&quot;Slide 28 - &amp;quot;Internet Wide Area Network (WAN) Devices&amp;quot;&quot;/&gt;&lt;property id=&quot;20307&quot; value=&quot;440&quot;/&gt;&lt;/object&gt;&lt;object type=&quot;3&quot; unique_id=&quot;10033&quot;&gt;&lt;property id=&quot;20148&quot; value=&quot;5&quot;/&gt;&lt;property id=&quot;20300&quot; value=&quot;Slide 29 - &amp;quot;Internet Applications&amp;quot;&quot;/&gt;&lt;property id=&quot;20307&quot; value=&quot;271&quot;/&gt;&lt;/object&gt;&lt;object type=&quot;3&quot; unique_id=&quot;10034&quot;&gt;&lt;property id=&quot;20148&quot; value=&quot;5&quot;/&gt;&lt;property id=&quot;20300&quot; value=&quot;Slide 30 - &amp;quot;Internet Access Types&amp;quot;&quot;/&gt;&lt;property id=&quot;20307&quot; value=&quot;411&quot;/&gt;&lt;/object&gt;&lt;object type=&quot;3&quot; unique_id=&quot;10035&quot;&gt;&lt;property id=&quot;20148&quot; value=&quot;5&quot;/&gt;&lt;property id=&quot;20300&quot; value=&quot;Slide 31 - &amp;quot;Future of the Internet (IPv6)&amp;quot;&quot;/&gt;&lt;property id=&quot;20307&quot; value=&quot;275&quot;/&gt;&lt;/object&gt;&lt;object type=&quot;3&quot; unique_id=&quot;10036&quot;&gt;&lt;property id=&quot;20148&quot; value=&quot;5&quot;/&gt;&lt;property id=&quot;20300&quot; value=&quot;Slide 32 - &amp;quot;Internet2 Backbone Networks&amp;quot;&quot;/&gt;&lt;property id=&quot;20307&quot; value=&quot;312&quot;/&gt;&lt;/object&gt;&lt;object type=&quot;3&quot; unique_id=&quot;10037&quot;&gt;&lt;property id=&quot;20148&quot; value=&quot;5&quot;/&gt;&lt;property id=&quot;20300&quot; value=&quot;Slide 33 - &amp;quot;Internet2 Upgrades&amp;quot;&quot;/&gt;&lt;property id=&quot;20307&quot; value=&quot;917&quot;/&gt;&lt;/object&gt;&lt;object type=&quot;3&quot; unique_id=&quot;10038&quot;&gt;&lt;property id=&quot;20148&quot; value=&quot;5&quot;/&gt;&lt;property id=&quot;20300&quot; value=&quot;Slide 34 - &amp;quot;Download of “The Matrix” DVD&amp;#x0D;&amp;#x0A;(Comparison of the Internet2 Land Speed Record)&amp;quot;&quot;/&gt;&lt;property id=&quot;20307&quot; value=&quot;441&quot;/&gt;&lt;/object&gt;&lt;object type=&quot;3&quot; unique_id=&quot;10039&quot;&gt;&lt;property id=&quot;20148&quot; value=&quot;5&quot;/&gt;&lt;property id=&quot;20300&quot; value=&quot;Slide 35 - &amp;quot;Internet Development Spiral&amp;quot;&quot;/&gt;&lt;property id=&quot;20307&quot; value=&quot;442&quot;/&gt;&lt;/object&gt;&lt;object type=&quot;3&quot; unique_id=&quot;10040&quot;&gt;&lt;property id=&quot;20148&quot; value=&quot;5&quot;/&gt;&lt;property id=&quot;20300&quot; value=&quot;Slide 36&quot;/&gt;&lt;property id=&quot;20307&quot; value=&quot;630&quot;/&gt;&lt;/object&gt;&lt;object type=&quot;3&quot; unique_id=&quot;10041&quot;&gt;&lt;property id=&quot;20148&quot; value=&quot;5&quot;/&gt;&lt;property id=&quot;20300&quot; value=&quot;Slide 37 - &amp;quot;Computing Paradigm Shift Towards the Cloud&amp;quot;&quot;/&gt;&lt;property id=&quot;20307&quot; value=&quot;557&quot;/&gt;&lt;/object&gt;&lt;object type=&quot;3&quot; unique_id=&quot;10042&quot;&gt;&lt;property id=&quot;20148&quot; value=&quot;5&quot;/&gt;&lt;property id=&quot;20300&quot; value=&quot;Slide 38&quot;/&gt;&lt;property id=&quot;20307&quot; value=&quot;448&quot;/&gt;&lt;/object&gt;&lt;object type=&quot;3&quot; unique_id=&quot;10043&quot;&gt;&lt;property id=&quot;20148&quot; value=&quot;5&quot;/&gt;&lt;property id=&quot;20300&quot; value=&quot;Slide 39 - &amp;quot;Cloud vs. Grid Computing&amp;quot;&quot;/&gt;&lt;property id=&quot;20307&quot; value=&quot;908&quot;/&gt;&lt;/object&gt;&lt;object type=&quot;3&quot; unique_id=&quot;10044&quot;&gt;&lt;property id=&quot;20148&quot; value=&quot;5&quot;/&gt;&lt;property id=&quot;20300&quot; value=&quot;Slide 40 - &amp;quot;Virtual Machines (VM)&amp;quot;&quot;/&gt;&lt;property id=&quot;20307&quot; value=&quot;793&quot;/&gt;&lt;/object&gt;&lt;object type=&quot;3&quot; unique_id=&quot;10045&quot;&gt;&lt;property id=&quot;20148&quot; value=&quot;5&quot;/&gt;&lt;property id=&quot;20300&quot; value=&quot;Slide 41 - &amp;quot;Deﬁning Cloud Computing - (Good Luck) &amp;quot;&quot;/&gt;&lt;property id=&quot;20307&quot; value=&quot;491&quot;/&gt;&lt;/object&gt;&lt;object type=&quot;3&quot; unique_id=&quot;10046&quot;&gt;&lt;property id=&quot;20148&quot; value=&quot;5&quot;/&gt;&lt;property id=&quot;20300&quot; value=&quot;Slide 42&quot;/&gt;&lt;property id=&quot;20307&quot; value=&quot;447&quot;/&gt;&lt;/object&gt;&lt;object type=&quot;3&quot; unique_id=&quot;10047&quot;&gt;&lt;property id=&quot;20148&quot; value=&quot;5&quot;/&gt;&lt;property id=&quot;20300&quot; value=&quot;Slide 43 - &amp;quot;NIST Cloud Computing Reference Architecture&amp;quot;&quot;/&gt;&lt;property id=&quot;20307&quot; value=&quot;878&quot;/&gt;&lt;/object&gt;&lt;object type=&quot;3&quot; unique_id=&quot;10048&quot;&gt;&lt;property id=&quot;20148&quot; value=&quot;5&quot;/&gt;&lt;property id=&quot;20300&quot; value=&quot;Slide 44&quot;/&gt;&lt;property id=&quot;20307&quot; value=&quot;879&quot;/&gt;&lt;/object&gt;&lt;object type=&quot;3&quot; unique_id=&quot;10049&quot;&gt;&lt;property id=&quot;20148&quot; value=&quot;5&quot;/&gt;&lt;property id=&quot;20300&quot; value=&quot;Slide 45&quot;/&gt;&lt;property id=&quot;20307&quot; value=&quot;880&quot;/&gt;&lt;/object&gt;&lt;object type=&quot;3&quot; unique_id=&quot;10050&quot;&gt;&lt;property id=&quot;20148&quot; value=&quot;5&quot;/&gt;&lt;property id=&quot;20300&quot; value=&quot;Slide 46&quot;/&gt;&lt;property id=&quot;20307&quot; value=&quot;909&quot;/&gt;&lt;/object&gt;&lt;object type=&quot;3&quot; unique_id=&quot;10051&quot;&gt;&lt;property id=&quot;20148&quot; value=&quot;5&quot;/&gt;&lt;property id=&quot;20300&quot; value=&quot;Slide 47 - &amp;quot;3.  NIST - On Demand Self - Service&amp;quot;&quot;/&gt;&lt;property id=&quot;20307&quot; value=&quot;882&quot;/&gt;&lt;/object&gt;&lt;object type=&quot;3&quot; unique_id=&quot;10052&quot;&gt;&lt;property id=&quot;20148&quot; value=&quot;5&quot;/&gt;&lt;property id=&quot;20300&quot; value=&quot;Slide 48 - &amp;quot;4. NIST – Scalability &amp;amp; Elastic&amp;quot;&quot;/&gt;&lt;property id=&quot;20307&quot; value=&quot;883&quot;/&gt;&lt;/object&gt;&lt;object type=&quot;3&quot; unique_id=&quot;10053&quot;&gt;&lt;property id=&quot;20148&quot; value=&quot;5&quot;/&gt;&lt;property id=&quot;20300&quot; value=&quot;Slide 49&quot;/&gt;&lt;property id=&quot;20307&quot; value=&quot;884&quot;/&gt;&lt;/object&gt;&lt;object type=&quot;3&quot; unique_id=&quot;10054&quot;&gt;&lt;property id=&quot;20148&quot; value=&quot;5&quot;/&gt;&lt;property id=&quot;20300&quot; value=&quot;Slide 50&quot;/&gt;&lt;property id=&quot;20307&quot; value=&quot;885&quot;/&gt;&lt;/object&gt;&lt;object type=&quot;3&quot; unique_id=&quot;10055&quot;&gt;&lt;property id=&quot;20148&quot; value=&quot;5&quot;/&gt;&lt;property id=&quot;20300&quot; value=&quot;Slide 51&quot;/&gt;&lt;property id=&quot;20307&quot; value=&quot;767&quot;/&gt;&lt;/object&gt;&lt;object type=&quot;3&quot; unique_id=&quot;10056&quot;&gt;&lt;property id=&quot;20148&quot; value=&quot;5&quot;/&gt;&lt;property id=&quot;20300&quot; value=&quot;Slide 52 - &amp;quot;NIST - Software as a Service (SaaS)&amp;quot;&quot;/&gt;&lt;property id=&quot;20307&quot; value=&quot;820&quot;/&gt;&lt;/object&gt;&lt;object type=&quot;3&quot; unique_id=&quot;10057&quot;&gt;&lt;property id=&quot;20148&quot; value=&quot;5&quot;/&gt;&lt;property id=&quot;20300&quot; value=&quot;Slide 53 - &amp;quot;NIST (SaaS) – Commercial Examples&amp;quot;&quot;/&gt;&lt;property id=&quot;20307&quot; value=&quot;910&quot;/&gt;&lt;/object&gt;&lt;object type=&quot;3&quot; unique_id=&quot;10058&quot;&gt;&lt;property id=&quot;20148&quot; value=&quot;5&quot;/&gt;&lt;property id=&quot;20300&quot; value=&quot;Slide 54&quot;/&gt;&lt;property id=&quot;20307&quot; value=&quot;911&quot;/&gt;&lt;/object&gt;&lt;object type=&quot;3&quot; unique_id=&quot;10059&quot;&gt;&lt;property id=&quot;20148&quot; value=&quot;5&quot;/&gt;&lt;property id=&quot;20300&quot; value=&quot;Slide 55 - &amp;quot;NIST – (PaaS) Commercial Examples &amp;quot;&quot;/&gt;&lt;property id=&quot;20307&quot; value=&quot;838&quot;/&gt;&lt;/object&gt;&lt;object type=&quot;3&quot; unique_id=&quot;10060&quot;&gt;&lt;property id=&quot;20148&quot; value=&quot;5&quot;/&gt;&lt;property id=&quot;20300&quot; value=&quot;Slide 56&quot;/&gt;&lt;property id=&quot;20307&quot; value=&quot;912&quot;/&gt;&lt;/object&gt;&lt;object type=&quot;3&quot; unique_id=&quot;10061&quot;&gt;&lt;property id=&quot;20148&quot; value=&quot;5&quot;/&gt;&lt;property id=&quot;20300&quot; value=&quot;Slide 57 - &amp;quot;NIST - (IaaS) Commercial Examples&amp;quot;&quot;/&gt;&lt;property id=&quot;20307&quot; value=&quot;840&quot;/&gt;&lt;/object&gt;&lt;object type=&quot;3&quot; unique_id=&quot;10062&quot;&gt;&lt;property id=&quot;20148&quot; value=&quot;5&quot;/&gt;&lt;property id=&quot;20300&quot; value=&quot;Slide 58 - &amp;quot;NIST - Cloud Deployment Models&amp;quot;&quot;/&gt;&lt;property id=&quot;20307&quot; value=&quot;731&quot;/&gt;&lt;/object&gt;&lt;object type=&quot;3&quot; unique_id=&quot;10063&quot;&gt;&lt;property id=&quot;20148&quot; value=&quot;5&quot;/&gt;&lt;property id=&quot;20300&quot; value=&quot;Slide 59 - &amp;quot;Disadvantages of Cloud Computing&amp;quot;&quot;/&gt;&lt;property id=&quot;20307&quot; value=&quot;849&quot;/&gt;&lt;/object&gt;&lt;object type=&quot;3&quot; unique_id=&quot;10064&quot;&gt;&lt;property id=&quot;20148&quot; value=&quot;5&quot;/&gt;&lt;property id=&quot;20300&quot; value=&quot;Slide 60&quot;/&gt;&lt;property id=&quot;20307&quot; value=&quot;913&quot;/&gt;&lt;/object&gt;&lt;object type=&quot;3&quot; unique_id=&quot;10065&quot;&gt;&lt;property id=&quot;20148&quot; value=&quot;5&quot;/&gt;&lt;property id=&quot;20300&quot; value=&quot;Slide 61 - &amp;quot;Cloud Computing Is “Crossing the Chasm”&amp;quot;&quot;/&gt;&lt;property id=&quot;20307&quot; value=&quot;886&quot;/&gt;&lt;/object&gt;&lt;object type=&quot;3&quot; unique_id=&quot;10066&quot;&gt;&lt;property id=&quot;20148&quot; value=&quot;5&quot;/&gt;&lt;property id=&quot;20300&quot; value=&quot;Slide 62 - &amp;quot;Fundamental Market transitions are happening now!&amp;quot;&quot;/&gt;&lt;property id=&quot;20307&quot; value=&quot;919&quot;/&gt;&lt;/object&gt;&lt;object type=&quot;3&quot; unique_id=&quot;10067&quot;&gt;&lt;property id=&quot;20148&quot; value=&quot;5&quot;/&gt;&lt;property id=&quot;20300&quot; value=&quot;Slide 63 - &amp;quot;Cloud Computing Summary&amp;quot;&quot;/&gt;&lt;property id=&quot;20307&quot; value=&quot;530&quot;/&gt;&lt;/object&gt;&lt;object type=&quot;3&quot; unique_id=&quot;10068&quot;&gt;&lt;property id=&quot;20148&quot; value=&quot;5&quot;/&gt;&lt;property id=&quot;20300&quot; value=&quot;Slide 64 - &amp;quot;Q &amp;amp; A&amp;quot;&quot;/&gt;&lt;property id=&quot;20307&quot; value=&quot;427&quot;/&gt;&lt;/object&gt;&lt;object type=&quot;3&quot; unique_id=&quot;10069&quot;&gt;&lt;property id=&quot;20148&quot; value=&quot;5&quot;/&gt;&lt;property id=&quot;20300&quot; value=&quot;Slide 65 - &amp;quot;References&amp;quot;&quot;/&gt;&lt;property id=&quot;20307&quot; value=&quot;276&quot;/&gt;&lt;/object&gt;&lt;object type=&quot;3&quot; unique_id=&quot;10070&quot;&gt;&lt;property id=&quot;20148&quot; value=&quot;5&quot;/&gt;&lt;property id=&quot;20300&quot; value=&quot;Slide 66 - &amp;quot;Back-Up&amp;quot;&quot;/&gt;&lt;property id=&quot;20307&quot; value=&quot;710&quot;/&gt;&lt;/object&gt;&lt;object type=&quot;3&quot; unique_id=&quot;10071&quot;&gt;&lt;property id=&quot;20148&quot; value=&quot;5&quot;/&gt;&lt;property id=&quot;20300&quot; value=&quot;Slide 67 - &amp;quot;Cloud Computing Commercial Taxonomy&amp;quot;&quot;/&gt;&lt;property id=&quot;20307&quot; value=&quot;918&quot;/&gt;&lt;/object&gt;&lt;object type=&quot;3&quot; unique_id=&quot;10072&quot;&gt;&lt;property id=&quot;20148&quot; value=&quot;5&quot;/&gt;&lt;property id=&quot;20300&quot; value=&quot;Slide 68 - &amp;quot;Other Cloud Definitions&amp;quot;&quot;/&gt;&lt;property id=&quot;20307&quot; value=&quot;907&quot;/&gt;&lt;/object&gt;&lt;object type=&quot;3&quot; unique_id=&quot;10073&quot;&gt;&lt;property id=&quot;20148&quot; value=&quot;5&quot;/&gt;&lt;property id=&quot;20300&quot; value=&quot;Slide 69 - &amp;quot;Scope of what I’m focusing on..&amp;quot;&quot;/&gt;&lt;property id=&quot;20307&quot; value=&quot;713&quot;/&gt;&lt;/object&gt;&lt;object type=&quot;3&quot; unique_id=&quot;10074&quot;&gt;&lt;property id=&quot;20148&quot; value=&quot;5&quot;/&gt;&lt;property id=&quot;20300&quot; value=&quot;Slide 70 - &amp;quot;What a Cloud Computing Reference Architecture CCRA might contain ?&amp;quot;&quot;/&gt;&lt;property id=&quot;20307&quot; value=&quot;714&quot;/&gt;&lt;/object&gt;&lt;object type=&quot;3&quot; unique_id=&quot;10075&quot;&gt;&lt;property id=&quot;20148&quot; value=&quot;5&quot;/&gt;&lt;property id=&quot;20300&quot; value=&quot;Slide 71 - &amp;quot;What a Cloud Computing Reference Architecture CCRA might contain ?&amp;quot;&quot;/&gt;&lt;property id=&quot;20307&quot; value=&quot;715&quot;/&gt;&lt;/object&gt;&lt;object type=&quot;3&quot; unique_id=&quot;10076&quot;&gt;&lt;property id=&quot;20148&quot; value=&quot;5&quot;/&gt;&lt;property id=&quot;20300&quot; value=&quot;Slide 72 - &amp;quot;Google Hosted  Cloud Computing Taxonomy&amp;quot;&quot;/&gt;&lt;property id=&quot;20307&quot; value=&quot;732&quot;/&gt;&lt;/object&gt;&lt;object type=&quot;3&quot; unique_id=&quot;10077&quot;&gt;&lt;property id=&quot;20148&quot; value=&quot;5&quot;/&gt;&lt;property id=&quot;20300&quot; value=&quot;Slide 73 - &amp;quot;“Towards a Unified Ontology of Cloud Computing” – University of California, Santa Barbara &amp;amp; IBM T.J. Watson Resear&quot;/&gt;&lt;property id=&quot;20307&quot; value=&quot;735&quot;/&gt;&lt;/object&gt;&lt;object type=&quot;3&quot; unique_id=&quot;10078&quot;&gt;&lt;property id=&quot;20148&quot; value=&quot;5&quot;/&gt;&lt;property id=&quot;20300&quot; value=&quot;Slide 74 - &amp;quot;Cloud Computing&amp;quot;&quot;/&gt;&lt;property id=&quot;20307&quot; value=&quot;870&quot;/&gt;&lt;/object&gt;&lt;object type=&quot;3&quot; unique_id=&quot;10079&quot;&gt;&lt;property id=&quot;20148&quot; value=&quot;5&quot;/&gt;&lt;property id=&quot;20300&quot; value=&quot;Slide 75 - &amp;quot;Cloud Computing&amp;quot;&quot;/&gt;&lt;property id=&quot;20307&quot; value=&quot;871&quot;/&gt;&lt;/object&gt;&lt;object type=&quot;3&quot; unique_id=&quot;10080&quot;&gt;&lt;property id=&quot;20148&quot; value=&quot;5&quot;/&gt;&lt;property id=&quot;20300&quot; value=&quot;Slide 76 - &amp;quot;Cloud Computing&amp;quot;&quot;/&gt;&lt;property id=&quot;20307&quot; value=&quot;872&quot;/&gt;&lt;/object&gt;&lt;object type=&quot;3&quot; unique_id=&quot;10081&quot;&gt;&lt;property id=&quot;20148&quot; value=&quot;5&quot;/&gt;&lt;property id=&quot;20300&quot; value=&quot;Slide 77&quot;/&gt;&lt;property id=&quot;20307&quot; value=&quot;887&quot;/&gt;&lt;/object&gt;&lt;object type=&quot;3&quot; unique_id=&quot;10082&quot;&gt;&lt;property id=&quot;20148&quot; value=&quot;5&quot;/&gt;&lt;property id=&quot;20300&quot; value=&quot;Slide 78 - &amp;quot;Considerations &amp;amp; Risks&amp;quot;&quot;/&gt;&lt;property id=&quot;20307&quot; value=&quot;888&quot;/&gt;&lt;/object&gt;&lt;object type=&quot;3&quot; unique_id=&quot;10083&quot;&gt;&lt;property id=&quot;20148&quot; value=&quot;5&quot;/&gt;&lt;property id=&quot;20300&quot; value=&quot;Slide 79 - &amp;quot;Considerations &amp;amp; Risks - Other&amp;quot;&quot;/&gt;&lt;property id=&quot;20307&quot; value=&quot;889&quot;/&gt;&lt;/object&gt;&lt;object type=&quot;3&quot; unique_id=&quot;10084&quot;&gt;&lt;property id=&quot;20148&quot; value=&quot;5&quot;/&gt;&lt;property id=&quot;20300&quot; value=&quot;Slide 80 - &amp;quot;Considerations – Confidentiality &amp;amp; Privacy&amp;quot;&quot;/&gt;&lt;property id=&quot;20307&quot; value=&quot;890&quot;/&gt;&lt;/object&gt;&lt;object type=&quot;3&quot; unique_id=&quot;10085&quot;&gt;&lt;property id=&quot;20148&quot; value=&quot;5&quot;/&gt;&lt;property id=&quot;20300&quot; value=&quot;Slide 81 - &amp;quot;Considerations – Data Segregation&amp;quot;&quot;/&gt;&lt;property id=&quot;20307&quot; value=&quot;891&quot;/&gt;&lt;/object&gt;&lt;object type=&quot;3&quot; unique_id=&quot;10086&quot;&gt;&lt;property id=&quot;20148&quot; value=&quot;5&quot;/&gt;&lt;property id=&quot;20300&quot; value=&quot;Slide 82 - &amp;quot;Considerations – Data Integrity&amp;quot;&quot;/&gt;&lt;property id=&quot;20307&quot; value=&quot;892&quot;/&gt;&lt;/object&gt;&lt;object type=&quot;3&quot; unique_id=&quot;10087&quot;&gt;&lt;property id=&quot;20148&quot; value=&quot;5&quot;/&gt;&lt;property id=&quot;20300&quot; value=&quot;Slide 83 - &amp;quot;Considerations – Availability&amp;quot;&quot;/&gt;&lt;property id=&quot;20307&quot; value=&quot;893&quot;/&gt;&lt;/object&gt;&lt;object type=&quot;3&quot; unique_id=&quot;10088&quot;&gt;&lt;property id=&quot;20148&quot; value=&quot;5&quot;/&gt;&lt;property id=&quot;20300&quot; value=&quot;Slide 84 - &amp;quot;Considerations – Regulatory Compliance&amp;quot;&quot;/&gt;&lt;property id=&quot;20307&quot; value=&quot;894&quot;/&gt;&lt;/object&gt;&lt;object type=&quot;3&quot; unique_id=&quot;10089&quot;&gt;&lt;property id=&quot;20148&quot; value=&quot;5&quot;/&gt;&lt;property id=&quot;20300&quot; value=&quot;Slide 85 - &amp;quot;5 key Business Benefits of a User driven Cloud viewpoint &amp;#x0D;&amp;#x0A;&amp;quot;&quot;/&gt;&lt;property id=&quot;20307&quot; value=&quot;89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30.6"/>
</p:tagLst>
</file>

<file path=ppt/theme/theme1.xml><?xml version="1.0" encoding="utf-8"?>
<a:theme xmlns:a="http://schemas.openxmlformats.org/drawingml/2006/main" name="bw_template_conf_lv1">
  <a:themeElements>
    <a:clrScheme name="">
      <a:dk1>
        <a:srgbClr val="000000"/>
      </a:dk1>
      <a:lt1>
        <a:srgbClr val="FFFFFF"/>
      </a:lt1>
      <a:dk2>
        <a:srgbClr val="000000"/>
      </a:dk2>
      <a:lt2>
        <a:srgbClr val="B2B2B2"/>
      </a:lt2>
      <a:accent1>
        <a:srgbClr val="3333FF"/>
      </a:accent1>
      <a:accent2>
        <a:srgbClr val="FF9900"/>
      </a:accent2>
      <a:accent3>
        <a:srgbClr val="FFFFFF"/>
      </a:accent3>
      <a:accent4>
        <a:srgbClr val="000000"/>
      </a:accent4>
      <a:accent5>
        <a:srgbClr val="ADADFF"/>
      </a:accent5>
      <a:accent6>
        <a:srgbClr val="E78A00"/>
      </a:accent6>
      <a:hlink>
        <a:srgbClr val="860086"/>
      </a:hlink>
      <a:folHlink>
        <a:srgbClr val="CC0000"/>
      </a:folHlink>
    </a:clrScheme>
    <a:fontScheme name="bw_template_conf_l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w_template_conf_lv1 1">
        <a:dk1>
          <a:srgbClr val="000000"/>
        </a:dk1>
        <a:lt1>
          <a:srgbClr val="FFFFFF"/>
        </a:lt1>
        <a:dk2>
          <a:srgbClr val="FFCC00"/>
        </a:dk2>
        <a:lt2>
          <a:srgbClr val="336699"/>
        </a:lt2>
        <a:accent1>
          <a:srgbClr val="660066"/>
        </a:accent1>
        <a:accent2>
          <a:srgbClr val="0066FF"/>
        </a:accent2>
        <a:accent3>
          <a:srgbClr val="FFFFFF"/>
        </a:accent3>
        <a:accent4>
          <a:srgbClr val="000000"/>
        </a:accent4>
        <a:accent5>
          <a:srgbClr val="B8AAB8"/>
        </a:accent5>
        <a:accent6>
          <a:srgbClr val="005CE7"/>
        </a:accent6>
        <a:hlink>
          <a:srgbClr val="33CC33"/>
        </a:hlink>
        <a:folHlink>
          <a:srgbClr val="FF3300"/>
        </a:folHlink>
      </a:clrScheme>
      <a:clrMap bg1="lt1" tx1="dk1" bg2="lt2" tx2="dk2" accent1="accent1" accent2="accent2" accent3="accent3" accent4="accent4" accent5="accent5" accent6="accent6" hlink="hlink" folHlink="folHlink"/>
    </a:extraClrScheme>
    <a:extraClrScheme>
      <a:clrScheme name="bw_template_conf_lv1 2">
        <a:dk1>
          <a:srgbClr val="969696"/>
        </a:dk1>
        <a:lt1>
          <a:srgbClr val="F8F8F8"/>
        </a:lt1>
        <a:dk2>
          <a:srgbClr val="000000"/>
        </a:dk2>
        <a:lt2>
          <a:srgbClr val="FFCC00"/>
        </a:lt2>
        <a:accent1>
          <a:srgbClr val="660066"/>
        </a:accent1>
        <a:accent2>
          <a:srgbClr val="3333CC"/>
        </a:accent2>
        <a:accent3>
          <a:srgbClr val="AAAAAA"/>
        </a:accent3>
        <a:accent4>
          <a:srgbClr val="D4D4D4"/>
        </a:accent4>
        <a:accent5>
          <a:srgbClr val="B8AAB8"/>
        </a:accent5>
        <a:accent6>
          <a:srgbClr val="2D2DB9"/>
        </a:accent6>
        <a:hlink>
          <a:srgbClr val="CCCCFF"/>
        </a:hlink>
        <a:folHlink>
          <a:srgbClr val="FF3300"/>
        </a:folHlink>
      </a:clrScheme>
      <a:clrMap bg1="dk2" tx1="lt1" bg2="dk1" tx2="lt2" accent1="accent1" accent2="accent2" accent3="accent3" accent4="accent4" accent5="accent5" accent6="accent6" hlink="hlink" folHlink="folHlink"/>
    </a:extraClrScheme>
    <a:extraClrScheme>
      <a:clrScheme name="bw_template_conf_lv1 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w_template_conf_lv1 4">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w_template_conf_lv1 5">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w_template_conf_lv1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w_template_conf_lv1 7">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w_template_conf_lv1 8">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w_template_conf_lv1 9">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w_template_conf_lv1 10">
        <a:dk1>
          <a:srgbClr val="000000"/>
        </a:dk1>
        <a:lt1>
          <a:srgbClr val="FFFFFF"/>
        </a:lt1>
        <a:dk2>
          <a:srgbClr val="FFCC00"/>
        </a:dk2>
        <a:lt2>
          <a:srgbClr val="336699"/>
        </a:lt2>
        <a:accent1>
          <a:srgbClr val="660066"/>
        </a:accent1>
        <a:accent2>
          <a:srgbClr val="0066FF"/>
        </a:accent2>
        <a:accent3>
          <a:srgbClr val="FFFFFF"/>
        </a:accent3>
        <a:accent4>
          <a:srgbClr val="000000"/>
        </a:accent4>
        <a:accent5>
          <a:srgbClr val="B8AAB8"/>
        </a:accent5>
        <a:accent6>
          <a:srgbClr val="005CE7"/>
        </a:accent6>
        <a:hlink>
          <a:srgbClr val="FF33CC"/>
        </a:hlink>
        <a:folHlink>
          <a:srgbClr val="FF3300"/>
        </a:folHlink>
      </a:clrScheme>
      <a:clrMap bg1="lt1" tx1="dk1" bg2="lt2" tx2="dk2" accent1="accent1" accent2="accent2" accent3="accent3" accent4="accent4" accent5="accent5" accent6="accent6" hlink="hlink" folHlink="folHlink"/>
    </a:extraClrScheme>
    <a:extraClrScheme>
      <a:clrScheme name="bw_template_conf_lv1 11">
        <a:dk1>
          <a:srgbClr val="000000"/>
        </a:dk1>
        <a:lt1>
          <a:srgbClr val="FFFFFF"/>
        </a:lt1>
        <a:dk2>
          <a:srgbClr val="FFCC00"/>
        </a:dk2>
        <a:lt2>
          <a:srgbClr val="005084"/>
        </a:lt2>
        <a:accent1>
          <a:srgbClr val="660066"/>
        </a:accent1>
        <a:accent2>
          <a:srgbClr val="0066FF"/>
        </a:accent2>
        <a:accent3>
          <a:srgbClr val="FFFFFF"/>
        </a:accent3>
        <a:accent4>
          <a:srgbClr val="000000"/>
        </a:accent4>
        <a:accent5>
          <a:srgbClr val="B8AAB8"/>
        </a:accent5>
        <a:accent6>
          <a:srgbClr val="005CE7"/>
        </a:accent6>
        <a:hlink>
          <a:srgbClr val="FF33CC"/>
        </a:hlink>
        <a:folHlink>
          <a:srgbClr val="FF3300"/>
        </a:folHlink>
      </a:clrScheme>
      <a:clrMap bg1="lt1" tx1="dk1" bg2="lt2" tx2="dk2" accent1="accent1" accent2="accent2" accent3="accent3" accent4="accent4" accent5="accent5" accent6="accent6" hlink="hlink" folHlink="folHlink"/>
    </a:extraClrScheme>
    <a:extraClrScheme>
      <a:clrScheme name="bw_template_conf_lv1 12">
        <a:dk1>
          <a:srgbClr val="000000"/>
        </a:dk1>
        <a:lt1>
          <a:srgbClr val="FFFFFF"/>
        </a:lt1>
        <a:dk2>
          <a:srgbClr val="FF9933"/>
        </a:dk2>
        <a:lt2>
          <a:srgbClr val="005084"/>
        </a:lt2>
        <a:accent1>
          <a:srgbClr val="660066"/>
        </a:accent1>
        <a:accent2>
          <a:srgbClr val="33CCCC"/>
        </a:accent2>
        <a:accent3>
          <a:srgbClr val="FFFFFF"/>
        </a:accent3>
        <a:accent4>
          <a:srgbClr val="000000"/>
        </a:accent4>
        <a:accent5>
          <a:srgbClr val="B8AAB8"/>
        </a:accent5>
        <a:accent6>
          <a:srgbClr val="2DB9B9"/>
        </a:accent6>
        <a:hlink>
          <a:srgbClr val="CC3399"/>
        </a:hlink>
        <a:folHlink>
          <a:srgbClr val="FF3300"/>
        </a:folHlink>
      </a:clrScheme>
      <a:clrMap bg1="lt1" tx1="dk1" bg2="lt2" tx2="dk2" accent1="accent1" accent2="accent2" accent3="accent3" accent4="accent4" accent5="accent5" accent6="accent6" hlink="hlink" folHlink="folHlink"/>
    </a:extraClrScheme>
    <a:extraClrScheme>
      <a:clrScheme name="bw_template_conf_lv1 13">
        <a:dk1>
          <a:srgbClr val="000000"/>
        </a:dk1>
        <a:lt1>
          <a:srgbClr val="FFFFFF"/>
        </a:lt1>
        <a:dk2>
          <a:srgbClr val="FF9933"/>
        </a:dk2>
        <a:lt2>
          <a:srgbClr val="0066CC"/>
        </a:lt2>
        <a:accent1>
          <a:srgbClr val="660066"/>
        </a:accent1>
        <a:accent2>
          <a:srgbClr val="009999"/>
        </a:accent2>
        <a:accent3>
          <a:srgbClr val="FFFFFF"/>
        </a:accent3>
        <a:accent4>
          <a:srgbClr val="000000"/>
        </a:accent4>
        <a:accent5>
          <a:srgbClr val="B8AAB8"/>
        </a:accent5>
        <a:accent6>
          <a:srgbClr val="008A8A"/>
        </a:accent6>
        <a:hlink>
          <a:srgbClr val="CC3399"/>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B2B2B2"/>
    </a:lt2>
    <a:accent1>
      <a:srgbClr val="3333FF"/>
    </a:accent1>
    <a:accent2>
      <a:srgbClr val="FF9900"/>
    </a:accent2>
    <a:accent3>
      <a:srgbClr val="FFFFFF"/>
    </a:accent3>
    <a:accent4>
      <a:srgbClr val="000000"/>
    </a:accent4>
    <a:accent5>
      <a:srgbClr val="ADADFF"/>
    </a:accent5>
    <a:accent6>
      <a:srgbClr val="E78A00"/>
    </a:accent6>
    <a:hlink>
      <a:srgbClr val="860086"/>
    </a:hlink>
    <a:folHlink>
      <a:srgbClr val="CC0000"/>
    </a:folHlink>
  </a:clrScheme>
</a:themeOverride>
</file>

<file path=docProps/app.xml><?xml version="1.0" encoding="utf-8"?>
<Properties xmlns="http://schemas.openxmlformats.org/officeDocument/2006/extended-properties" xmlns:vt="http://schemas.openxmlformats.org/officeDocument/2006/docPropsVTypes">
  <Template>C:\Seema\Europe Course\Possible info\bw_template_conf_lv1.ppt</Template>
  <TotalTime>12187</TotalTime>
  <Words>29318</Words>
  <Application>Microsoft Office PowerPoint</Application>
  <PresentationFormat>Letter Paper (8.5x11 in)</PresentationFormat>
  <Paragraphs>2342</Paragraphs>
  <Slides>84</Slides>
  <Notes>84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bw_template_conf_lv1</vt:lpstr>
      <vt:lpstr>Clip</vt:lpstr>
      <vt:lpstr>PowerPoint Presentation</vt:lpstr>
      <vt:lpstr>PowerPoint Presentation</vt:lpstr>
      <vt:lpstr>How the Internet began</vt:lpstr>
      <vt:lpstr>Brief History of the Internet</vt:lpstr>
      <vt:lpstr>World Internet Users Population</vt:lpstr>
      <vt:lpstr>What is the Internet?</vt:lpstr>
      <vt:lpstr>What’s a Protocol?</vt:lpstr>
      <vt:lpstr>OSI Data Communications Reference Model (1988)</vt:lpstr>
      <vt:lpstr>OSI &lt;-&gt; Internet Applications/Protocols</vt:lpstr>
      <vt:lpstr>Data Encapsulation</vt:lpstr>
      <vt:lpstr>Data Protocols =&gt;Internet Protocol (IP)</vt:lpstr>
      <vt:lpstr>Data Protocols =&gt;User Datagram Protocol (UDP)</vt:lpstr>
      <vt:lpstr>Data Protocols =&gt;Transmission Control Protocol (TCP)</vt:lpstr>
      <vt:lpstr>TCP Relationship (Connection Sequence)</vt:lpstr>
      <vt:lpstr>File Transfer Protocol (FTP)</vt:lpstr>
      <vt:lpstr>HyperText Transfer Protocol (HTTP)</vt:lpstr>
      <vt:lpstr>(Domain Name Space)</vt:lpstr>
      <vt:lpstr>Protocol Summary</vt:lpstr>
      <vt:lpstr>Internet Protocol Addressing (IPv4)</vt:lpstr>
      <vt:lpstr>Internet Routing Protocols</vt:lpstr>
      <vt:lpstr>Internet Routing Protocols (cont’d)</vt:lpstr>
      <vt:lpstr>Internet Local Area Network (LAN) Devices</vt:lpstr>
      <vt:lpstr>Modems (Wireless, Wireline, Cable, etc.)</vt:lpstr>
      <vt:lpstr>Repeaters/Hubs</vt:lpstr>
      <vt:lpstr>Bridges</vt:lpstr>
      <vt:lpstr>Ethernet Switches (Hardware Switching)</vt:lpstr>
      <vt:lpstr>Routers (Software Switching)</vt:lpstr>
      <vt:lpstr>Internet Wide Area Network (WAN) Devices</vt:lpstr>
      <vt:lpstr>Internet Applications</vt:lpstr>
      <vt:lpstr>Internet Access Types</vt:lpstr>
      <vt:lpstr>Future of the Internet (IPv6)</vt:lpstr>
      <vt:lpstr>Internet2</vt:lpstr>
      <vt:lpstr>Download of “The Matrix” DVD (Comparison of the Internet2 Land Speed Record)</vt:lpstr>
      <vt:lpstr>Internet Development Spiral</vt:lpstr>
      <vt:lpstr>PowerPoint Presentation</vt:lpstr>
      <vt:lpstr>Computing Paradigm Shift Towards the Cloud</vt:lpstr>
      <vt:lpstr>PowerPoint Presentation</vt:lpstr>
      <vt:lpstr>Virtual Machines (VM)</vt:lpstr>
      <vt:lpstr>Deﬁning Cloud Computing Services - (Good Luck) </vt:lpstr>
      <vt:lpstr>PowerPoint Presentation</vt:lpstr>
      <vt:lpstr>NIST Cloud Computing Reference Architecture</vt:lpstr>
      <vt:lpstr>PowerPoint Presentation</vt:lpstr>
      <vt:lpstr>PowerPoint Presentation</vt:lpstr>
      <vt:lpstr>PowerPoint Presentation</vt:lpstr>
      <vt:lpstr>3.  NIST - On Demand Self - Service</vt:lpstr>
      <vt:lpstr>4. NIST – Scalability &amp; Elastic</vt:lpstr>
      <vt:lpstr>PowerPoint Presentation</vt:lpstr>
      <vt:lpstr>PowerPoint Presentation</vt:lpstr>
      <vt:lpstr>PowerPoint Presentation</vt:lpstr>
      <vt:lpstr>NIST - Software as a Service (SaaS)</vt:lpstr>
      <vt:lpstr>NIST (SaaS) – Commercial Examples</vt:lpstr>
      <vt:lpstr>PowerPoint Presentation</vt:lpstr>
      <vt:lpstr>NIST – (PaaS) Commercial Examples </vt:lpstr>
      <vt:lpstr>PowerPoint Presentation</vt:lpstr>
      <vt:lpstr>NIST - (IaaS) Commercial Examples</vt:lpstr>
      <vt:lpstr>NIST - Service Delivery Models Summary</vt:lpstr>
      <vt:lpstr>NIST - Cloud Deployment Models</vt:lpstr>
      <vt:lpstr>Disadvantages of Cloud Computing Services</vt:lpstr>
      <vt:lpstr>PowerPoint Presentation</vt:lpstr>
      <vt:lpstr>Cloud Computing Services Are “Crossing the Chasm”</vt:lpstr>
      <vt:lpstr>Fundamental Market transitions are happening now!</vt:lpstr>
      <vt:lpstr>Cloud Computing Services Summary</vt:lpstr>
      <vt:lpstr>Q &amp; A</vt:lpstr>
      <vt:lpstr>References</vt:lpstr>
      <vt:lpstr>Back-Up</vt:lpstr>
      <vt:lpstr>Cloud Computing Commercial Taxonomy</vt:lpstr>
      <vt:lpstr>Other Cloud Definitions</vt:lpstr>
      <vt:lpstr>Scope of what I’m focusing on..</vt:lpstr>
      <vt:lpstr>What a Cloud Computing Reference Architecture CCRA might contain ?</vt:lpstr>
      <vt:lpstr>What a Cloud Computing Reference Architecture CCRA might contain ?</vt:lpstr>
      <vt:lpstr>Google Hosted  Cloud Computing Taxonomy</vt:lpstr>
      <vt:lpstr>“Towards a Unified Ontology of Cloud Computing” – University of California, Santa Barbara &amp; IBM T.J. Watson Research center</vt:lpstr>
      <vt:lpstr>Cloud Computing</vt:lpstr>
      <vt:lpstr>Cloud Computing</vt:lpstr>
      <vt:lpstr>Cloud Computing</vt:lpstr>
      <vt:lpstr>PowerPoint Presentation</vt:lpstr>
      <vt:lpstr>Considerations &amp; Risks</vt:lpstr>
      <vt:lpstr>Considerations &amp; Risks - Other</vt:lpstr>
      <vt:lpstr>Considerations – Confidentiality &amp; Privacy</vt:lpstr>
      <vt:lpstr>Considerations – Data Segregation</vt:lpstr>
      <vt:lpstr>Considerations – Data Integrity</vt:lpstr>
      <vt:lpstr>Considerations – Availability</vt:lpstr>
      <vt:lpstr>Considerations – Regulatory Compliance</vt:lpstr>
      <vt:lpstr>5 key Business Benefits of a User driven Cloud viewpoint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Technology Overview</dc:title>
  <dc:creator>Paul Kloppenburg</dc:creator>
  <cp:lastModifiedBy>Halim Yanikomeroglu</cp:lastModifiedBy>
  <cp:revision>1289</cp:revision>
  <cp:lastPrinted>2018-04-02T14:26:09Z</cp:lastPrinted>
  <dcterms:created xsi:type="dcterms:W3CDTF">1998-09-24T16:04:44Z</dcterms:created>
  <dcterms:modified xsi:type="dcterms:W3CDTF">2018-04-02T20:36:09Z</dcterms:modified>
</cp:coreProperties>
</file>