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9" r:id="rId1"/>
  </p:sldMasterIdLst>
  <p:notesMasterIdLst>
    <p:notesMasterId r:id="rId64"/>
  </p:notesMasterIdLst>
  <p:handoutMasterIdLst>
    <p:handoutMasterId r:id="rId65"/>
  </p:handoutMasterIdLst>
  <p:sldIdLst>
    <p:sldId id="298" r:id="rId2"/>
    <p:sldId id="299" r:id="rId3"/>
    <p:sldId id="301" r:id="rId4"/>
    <p:sldId id="302" r:id="rId5"/>
    <p:sldId id="303" r:id="rId6"/>
    <p:sldId id="304" r:id="rId7"/>
    <p:sldId id="433" r:id="rId8"/>
    <p:sldId id="305" r:id="rId9"/>
    <p:sldId id="417" r:id="rId10"/>
    <p:sldId id="418" r:id="rId11"/>
    <p:sldId id="425" r:id="rId12"/>
    <p:sldId id="419" r:id="rId13"/>
    <p:sldId id="306" r:id="rId14"/>
    <p:sldId id="307" r:id="rId15"/>
    <p:sldId id="311" r:id="rId16"/>
    <p:sldId id="312" r:id="rId17"/>
    <p:sldId id="456" r:id="rId18"/>
    <p:sldId id="457" r:id="rId19"/>
    <p:sldId id="458" r:id="rId20"/>
    <p:sldId id="459" r:id="rId21"/>
    <p:sldId id="460" r:id="rId22"/>
    <p:sldId id="461" r:id="rId23"/>
    <p:sldId id="326" r:id="rId24"/>
    <p:sldId id="462" r:id="rId25"/>
    <p:sldId id="463" r:id="rId26"/>
    <p:sldId id="328" r:id="rId27"/>
    <p:sldId id="339" r:id="rId28"/>
    <p:sldId id="441" r:id="rId29"/>
    <p:sldId id="347" r:id="rId30"/>
    <p:sldId id="349" r:id="rId31"/>
    <p:sldId id="442" r:id="rId32"/>
    <p:sldId id="443" r:id="rId33"/>
    <p:sldId id="444" r:id="rId34"/>
    <p:sldId id="445" r:id="rId35"/>
    <p:sldId id="446" r:id="rId36"/>
    <p:sldId id="375" r:id="rId37"/>
    <p:sldId id="376" r:id="rId38"/>
    <p:sldId id="377" r:id="rId39"/>
    <p:sldId id="387" r:id="rId40"/>
    <p:sldId id="449" r:id="rId41"/>
    <p:sldId id="450" r:id="rId42"/>
    <p:sldId id="451" r:id="rId43"/>
    <p:sldId id="452" r:id="rId44"/>
    <p:sldId id="453" r:id="rId45"/>
    <p:sldId id="454" r:id="rId46"/>
    <p:sldId id="455" r:id="rId47"/>
    <p:sldId id="394" r:id="rId48"/>
    <p:sldId id="397" r:id="rId49"/>
    <p:sldId id="398" r:id="rId50"/>
    <p:sldId id="399" r:id="rId51"/>
    <p:sldId id="464" r:id="rId52"/>
    <p:sldId id="465" r:id="rId53"/>
    <p:sldId id="466" r:id="rId54"/>
    <p:sldId id="467" r:id="rId55"/>
    <p:sldId id="468" r:id="rId56"/>
    <p:sldId id="400" r:id="rId57"/>
    <p:sldId id="402" r:id="rId58"/>
    <p:sldId id="435" r:id="rId59"/>
    <p:sldId id="437" r:id="rId60"/>
    <p:sldId id="436" r:id="rId61"/>
    <p:sldId id="282" r:id="rId62"/>
    <p:sldId id="283" r:id="rId63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pos="2760">
          <p15:clr>
            <a:srgbClr val="A4A3A4"/>
          </p15:clr>
        </p15:guide>
        <p15:guide id="4" pos="5558">
          <p15:clr>
            <a:srgbClr val="A4A3A4"/>
          </p15:clr>
        </p15:guide>
        <p15:guide id="5" pos="39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B0810"/>
    <a:srgbClr val="FDBE24"/>
    <a:srgbClr val="FA661C"/>
    <a:srgbClr val="90BDDB"/>
    <a:srgbClr val="335FFA"/>
    <a:srgbClr val="349A97"/>
    <a:srgbClr val="2C9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9"/>
  </p:normalViewPr>
  <p:slideViewPr>
    <p:cSldViewPr snapToGrid="0" snapToObjects="1">
      <p:cViewPr varScale="1">
        <p:scale>
          <a:sx n="142" d="100"/>
          <a:sy n="142" d="100"/>
        </p:scale>
        <p:origin x="-660" y="-108"/>
      </p:cViewPr>
      <p:guideLst>
        <p:guide orient="horz" pos="307"/>
        <p:guide orient="horz" pos="3053"/>
        <p:guide pos="2760"/>
        <p:guide pos="5558"/>
        <p:guide pos="39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31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BF72A4-7BB1-BE47-AE3E-2D0C6EBB50B0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B95CD4-03C5-8542-A716-6674B0482EAE}">
      <dgm:prSet phldrT="[Text]"/>
      <dgm:spPr/>
      <dgm:t>
        <a:bodyPr/>
        <a:lstStyle/>
        <a:p>
          <a:r>
            <a:rPr lang="en-US" dirty="0"/>
            <a:t>CAPEX / OPEX</a:t>
          </a:r>
        </a:p>
      </dgm:t>
    </dgm:pt>
    <dgm:pt modelId="{4D000EEA-898C-F845-B131-64E07B06D7A3}" type="parTrans" cxnId="{536CF272-5818-E247-8D3C-862ED4A4C513}">
      <dgm:prSet/>
      <dgm:spPr/>
      <dgm:t>
        <a:bodyPr/>
        <a:lstStyle/>
        <a:p>
          <a:endParaRPr lang="en-US"/>
        </a:p>
      </dgm:t>
    </dgm:pt>
    <dgm:pt modelId="{0108D68A-F82D-0145-8798-866C6DB2FAA4}" type="sibTrans" cxnId="{536CF272-5818-E247-8D3C-862ED4A4C513}">
      <dgm:prSet/>
      <dgm:spPr/>
      <dgm:t>
        <a:bodyPr/>
        <a:lstStyle/>
        <a:p>
          <a:endParaRPr lang="en-US"/>
        </a:p>
      </dgm:t>
    </dgm:pt>
    <dgm:pt modelId="{9D050EBE-7053-B549-A174-32548D5A7B43}">
      <dgm:prSet phldrT="[Text]"/>
      <dgm:spPr/>
      <dgm:t>
        <a:bodyPr/>
        <a:lstStyle/>
        <a:p>
          <a:r>
            <a:rPr lang="en-US" dirty="0"/>
            <a:t>Performance</a:t>
          </a:r>
        </a:p>
      </dgm:t>
    </dgm:pt>
    <dgm:pt modelId="{377C461E-3FDC-CB41-8FDC-15F4BF2B1FED}" type="parTrans" cxnId="{FD6EEF4D-1EDD-CE46-BE9D-5E159CDD6056}">
      <dgm:prSet/>
      <dgm:spPr/>
      <dgm:t>
        <a:bodyPr/>
        <a:lstStyle/>
        <a:p>
          <a:endParaRPr lang="en-US"/>
        </a:p>
      </dgm:t>
    </dgm:pt>
    <dgm:pt modelId="{B7631E7C-1331-684A-B5EC-281A6071928B}" type="sibTrans" cxnId="{FD6EEF4D-1EDD-CE46-BE9D-5E159CDD6056}">
      <dgm:prSet/>
      <dgm:spPr/>
      <dgm:t>
        <a:bodyPr/>
        <a:lstStyle/>
        <a:p>
          <a:endParaRPr lang="en-US"/>
        </a:p>
      </dgm:t>
    </dgm:pt>
    <dgm:pt modelId="{F88B0559-6FE8-044C-BD65-E0C4DF611E2E}">
      <dgm:prSet phldrT="[Text]"/>
      <dgm:spPr/>
      <dgm:t>
        <a:bodyPr/>
        <a:lstStyle/>
        <a:p>
          <a:r>
            <a:rPr lang="en-US" dirty="0"/>
            <a:t>Architecture</a:t>
          </a:r>
        </a:p>
      </dgm:t>
    </dgm:pt>
    <dgm:pt modelId="{A3468573-B0B3-3F4C-9A79-7D303C80333F}" type="parTrans" cxnId="{36E24693-8D62-4240-861A-1E2E8120837E}">
      <dgm:prSet/>
      <dgm:spPr/>
      <dgm:t>
        <a:bodyPr/>
        <a:lstStyle/>
        <a:p>
          <a:endParaRPr lang="en-US"/>
        </a:p>
      </dgm:t>
    </dgm:pt>
    <dgm:pt modelId="{7ADF2F85-8F81-774A-8C9C-C9B8E203E9A9}" type="sibTrans" cxnId="{36E24693-8D62-4240-861A-1E2E8120837E}">
      <dgm:prSet/>
      <dgm:spPr/>
      <dgm:t>
        <a:bodyPr/>
        <a:lstStyle/>
        <a:p>
          <a:endParaRPr lang="en-US"/>
        </a:p>
      </dgm:t>
    </dgm:pt>
    <dgm:pt modelId="{B958AD82-57B5-4A49-84C2-9FDA687D1ABD}" type="pres">
      <dgm:prSet presAssocID="{05BF72A4-7BB1-BE47-AE3E-2D0C6EBB50B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6F2E77A5-8372-944A-89C7-DEDD3625E569}" type="pres">
      <dgm:prSet presAssocID="{33B95CD4-03C5-8542-A716-6674B0482EA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2834A41-7938-AF4C-8806-716D3C1C5EFC}" type="pres">
      <dgm:prSet presAssocID="{0108D68A-F82D-0145-8798-866C6DB2FAA4}" presName="sibTrans" presStyleLbl="sibTrans2D1" presStyleIdx="0" presStyleCnt="3"/>
      <dgm:spPr/>
      <dgm:t>
        <a:bodyPr/>
        <a:lstStyle/>
        <a:p>
          <a:endParaRPr lang="en-CA"/>
        </a:p>
      </dgm:t>
    </dgm:pt>
    <dgm:pt modelId="{3CAFA077-5F02-7844-815E-A1033498D556}" type="pres">
      <dgm:prSet presAssocID="{0108D68A-F82D-0145-8798-866C6DB2FAA4}" presName="connectorText" presStyleLbl="sibTrans2D1" presStyleIdx="0" presStyleCnt="3"/>
      <dgm:spPr/>
      <dgm:t>
        <a:bodyPr/>
        <a:lstStyle/>
        <a:p>
          <a:endParaRPr lang="en-CA"/>
        </a:p>
      </dgm:t>
    </dgm:pt>
    <dgm:pt modelId="{BD25B316-A14D-7E46-93D4-56DDA10C0A4F}" type="pres">
      <dgm:prSet presAssocID="{9D050EBE-7053-B549-A174-32548D5A7B4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2B642FD-CD1E-7840-894A-49A1478883D7}" type="pres">
      <dgm:prSet presAssocID="{B7631E7C-1331-684A-B5EC-281A6071928B}" presName="sibTrans" presStyleLbl="sibTrans2D1" presStyleIdx="1" presStyleCnt="3"/>
      <dgm:spPr/>
      <dgm:t>
        <a:bodyPr/>
        <a:lstStyle/>
        <a:p>
          <a:endParaRPr lang="en-CA"/>
        </a:p>
      </dgm:t>
    </dgm:pt>
    <dgm:pt modelId="{243079C7-2903-0E41-B4FB-70891D8BEF1E}" type="pres">
      <dgm:prSet presAssocID="{B7631E7C-1331-684A-B5EC-281A6071928B}" presName="connectorText" presStyleLbl="sibTrans2D1" presStyleIdx="1" presStyleCnt="3"/>
      <dgm:spPr/>
      <dgm:t>
        <a:bodyPr/>
        <a:lstStyle/>
        <a:p>
          <a:endParaRPr lang="en-CA"/>
        </a:p>
      </dgm:t>
    </dgm:pt>
    <dgm:pt modelId="{1B63CFDA-2446-C741-B937-E824623FFB40}" type="pres">
      <dgm:prSet presAssocID="{F88B0559-6FE8-044C-BD65-E0C4DF611E2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4799969-4547-6842-941E-1B35A4CAEB17}" type="pres">
      <dgm:prSet presAssocID="{7ADF2F85-8F81-774A-8C9C-C9B8E203E9A9}" presName="sibTrans" presStyleLbl="sibTrans2D1" presStyleIdx="2" presStyleCnt="3"/>
      <dgm:spPr/>
      <dgm:t>
        <a:bodyPr/>
        <a:lstStyle/>
        <a:p>
          <a:endParaRPr lang="en-CA"/>
        </a:p>
      </dgm:t>
    </dgm:pt>
    <dgm:pt modelId="{0884C31E-760E-0B4E-891F-101A9981F1B4}" type="pres">
      <dgm:prSet presAssocID="{7ADF2F85-8F81-774A-8C9C-C9B8E203E9A9}" presName="connectorText" presStyleLbl="sibTrans2D1" presStyleIdx="2" presStyleCnt="3"/>
      <dgm:spPr/>
      <dgm:t>
        <a:bodyPr/>
        <a:lstStyle/>
        <a:p>
          <a:endParaRPr lang="en-CA"/>
        </a:p>
      </dgm:t>
    </dgm:pt>
  </dgm:ptLst>
  <dgm:cxnLst>
    <dgm:cxn modelId="{536CF272-5818-E247-8D3C-862ED4A4C513}" srcId="{05BF72A4-7BB1-BE47-AE3E-2D0C6EBB50B0}" destId="{33B95CD4-03C5-8542-A716-6674B0482EAE}" srcOrd="0" destOrd="0" parTransId="{4D000EEA-898C-F845-B131-64E07B06D7A3}" sibTransId="{0108D68A-F82D-0145-8798-866C6DB2FAA4}"/>
    <dgm:cxn modelId="{9A6449F9-F106-C34C-B200-305E614DEA11}" type="presOf" srcId="{7ADF2F85-8F81-774A-8C9C-C9B8E203E9A9}" destId="{0884C31E-760E-0B4E-891F-101A9981F1B4}" srcOrd="1" destOrd="0" presId="urn:microsoft.com/office/officeart/2005/8/layout/cycle2"/>
    <dgm:cxn modelId="{2F227688-6EC7-8E48-A1BF-C6721ABFBB4F}" type="presOf" srcId="{05BF72A4-7BB1-BE47-AE3E-2D0C6EBB50B0}" destId="{B958AD82-57B5-4A49-84C2-9FDA687D1ABD}" srcOrd="0" destOrd="0" presId="urn:microsoft.com/office/officeart/2005/8/layout/cycle2"/>
    <dgm:cxn modelId="{36E24693-8D62-4240-861A-1E2E8120837E}" srcId="{05BF72A4-7BB1-BE47-AE3E-2D0C6EBB50B0}" destId="{F88B0559-6FE8-044C-BD65-E0C4DF611E2E}" srcOrd="2" destOrd="0" parTransId="{A3468573-B0B3-3F4C-9A79-7D303C80333F}" sibTransId="{7ADF2F85-8F81-774A-8C9C-C9B8E203E9A9}"/>
    <dgm:cxn modelId="{44757144-7CF2-3048-8625-91FDCB0848C7}" type="presOf" srcId="{F88B0559-6FE8-044C-BD65-E0C4DF611E2E}" destId="{1B63CFDA-2446-C741-B937-E824623FFB40}" srcOrd="0" destOrd="0" presId="urn:microsoft.com/office/officeart/2005/8/layout/cycle2"/>
    <dgm:cxn modelId="{0232D9F1-05A8-A644-8430-E294D4EF08F0}" type="presOf" srcId="{B7631E7C-1331-684A-B5EC-281A6071928B}" destId="{52B642FD-CD1E-7840-894A-49A1478883D7}" srcOrd="0" destOrd="0" presId="urn:microsoft.com/office/officeart/2005/8/layout/cycle2"/>
    <dgm:cxn modelId="{BB7887F5-CAF2-A548-BF0C-4A0906A2781B}" type="presOf" srcId="{B7631E7C-1331-684A-B5EC-281A6071928B}" destId="{243079C7-2903-0E41-B4FB-70891D8BEF1E}" srcOrd="1" destOrd="0" presId="urn:microsoft.com/office/officeart/2005/8/layout/cycle2"/>
    <dgm:cxn modelId="{8130C10F-FCA6-3B40-96DF-E931F4827763}" type="presOf" srcId="{33B95CD4-03C5-8542-A716-6674B0482EAE}" destId="{6F2E77A5-8372-944A-89C7-DEDD3625E569}" srcOrd="0" destOrd="0" presId="urn:microsoft.com/office/officeart/2005/8/layout/cycle2"/>
    <dgm:cxn modelId="{FD6EEF4D-1EDD-CE46-BE9D-5E159CDD6056}" srcId="{05BF72A4-7BB1-BE47-AE3E-2D0C6EBB50B0}" destId="{9D050EBE-7053-B549-A174-32548D5A7B43}" srcOrd="1" destOrd="0" parTransId="{377C461E-3FDC-CB41-8FDC-15F4BF2B1FED}" sibTransId="{B7631E7C-1331-684A-B5EC-281A6071928B}"/>
    <dgm:cxn modelId="{474D0200-F0F3-7946-9F08-D02ECB53ECA5}" type="presOf" srcId="{0108D68A-F82D-0145-8798-866C6DB2FAA4}" destId="{3CAFA077-5F02-7844-815E-A1033498D556}" srcOrd="1" destOrd="0" presId="urn:microsoft.com/office/officeart/2005/8/layout/cycle2"/>
    <dgm:cxn modelId="{40A75406-65C3-CC45-A119-C8F0F22EC616}" type="presOf" srcId="{0108D68A-F82D-0145-8798-866C6DB2FAA4}" destId="{22834A41-7938-AF4C-8806-716D3C1C5EFC}" srcOrd="0" destOrd="0" presId="urn:microsoft.com/office/officeart/2005/8/layout/cycle2"/>
    <dgm:cxn modelId="{65F9BD0D-AC47-BD41-9B10-3AB6BFE7341E}" type="presOf" srcId="{7ADF2F85-8F81-774A-8C9C-C9B8E203E9A9}" destId="{54799969-4547-6842-941E-1B35A4CAEB17}" srcOrd="0" destOrd="0" presId="urn:microsoft.com/office/officeart/2005/8/layout/cycle2"/>
    <dgm:cxn modelId="{AE24888F-BA6E-974F-B430-1DF840B6BA24}" type="presOf" srcId="{9D050EBE-7053-B549-A174-32548D5A7B43}" destId="{BD25B316-A14D-7E46-93D4-56DDA10C0A4F}" srcOrd="0" destOrd="0" presId="urn:microsoft.com/office/officeart/2005/8/layout/cycle2"/>
    <dgm:cxn modelId="{08DAA57D-877E-2249-88BC-C246E7A57EB6}" type="presParOf" srcId="{B958AD82-57B5-4A49-84C2-9FDA687D1ABD}" destId="{6F2E77A5-8372-944A-89C7-DEDD3625E569}" srcOrd="0" destOrd="0" presId="urn:microsoft.com/office/officeart/2005/8/layout/cycle2"/>
    <dgm:cxn modelId="{5BF68B02-7D28-9347-B5E4-54CEA3CAA0B2}" type="presParOf" srcId="{B958AD82-57B5-4A49-84C2-9FDA687D1ABD}" destId="{22834A41-7938-AF4C-8806-716D3C1C5EFC}" srcOrd="1" destOrd="0" presId="urn:microsoft.com/office/officeart/2005/8/layout/cycle2"/>
    <dgm:cxn modelId="{328AC9D3-7E25-D44C-BF90-CCC756CE96DA}" type="presParOf" srcId="{22834A41-7938-AF4C-8806-716D3C1C5EFC}" destId="{3CAFA077-5F02-7844-815E-A1033498D556}" srcOrd="0" destOrd="0" presId="urn:microsoft.com/office/officeart/2005/8/layout/cycle2"/>
    <dgm:cxn modelId="{0DCD6478-E5C8-8A40-8A2B-6EBDDA3E4751}" type="presParOf" srcId="{B958AD82-57B5-4A49-84C2-9FDA687D1ABD}" destId="{BD25B316-A14D-7E46-93D4-56DDA10C0A4F}" srcOrd="2" destOrd="0" presId="urn:microsoft.com/office/officeart/2005/8/layout/cycle2"/>
    <dgm:cxn modelId="{D193E0EE-632F-5640-826E-BB14F9C6CA0C}" type="presParOf" srcId="{B958AD82-57B5-4A49-84C2-9FDA687D1ABD}" destId="{52B642FD-CD1E-7840-894A-49A1478883D7}" srcOrd="3" destOrd="0" presId="urn:microsoft.com/office/officeart/2005/8/layout/cycle2"/>
    <dgm:cxn modelId="{4C0F2FAC-D0A0-F048-AB8F-5728E77119D5}" type="presParOf" srcId="{52B642FD-CD1E-7840-894A-49A1478883D7}" destId="{243079C7-2903-0E41-B4FB-70891D8BEF1E}" srcOrd="0" destOrd="0" presId="urn:microsoft.com/office/officeart/2005/8/layout/cycle2"/>
    <dgm:cxn modelId="{DD30B8E8-3AD9-4543-AF17-ACFB59F10EDB}" type="presParOf" srcId="{B958AD82-57B5-4A49-84C2-9FDA687D1ABD}" destId="{1B63CFDA-2446-C741-B937-E824623FFB40}" srcOrd="4" destOrd="0" presId="urn:microsoft.com/office/officeart/2005/8/layout/cycle2"/>
    <dgm:cxn modelId="{1F29036E-5B88-BD41-80C0-913087FF6CFF}" type="presParOf" srcId="{B958AD82-57B5-4A49-84C2-9FDA687D1ABD}" destId="{54799969-4547-6842-941E-1B35A4CAEB17}" srcOrd="5" destOrd="0" presId="urn:microsoft.com/office/officeart/2005/8/layout/cycle2"/>
    <dgm:cxn modelId="{AD0F4B5C-3F16-B945-94C7-DE65E1E76D8C}" type="presParOf" srcId="{54799969-4547-6842-941E-1B35A4CAEB17}" destId="{0884C31E-760E-0B4E-891F-101A9981F1B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E77A5-8372-944A-89C7-DEDD3625E569}">
      <dsp:nvSpPr>
        <dsp:cNvPr id="0" name=""/>
        <dsp:cNvSpPr/>
      </dsp:nvSpPr>
      <dsp:spPr>
        <a:xfrm>
          <a:off x="1493830" y="272"/>
          <a:ext cx="1294164" cy="12941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CAPEX / OPEX</a:t>
          </a:r>
        </a:p>
      </dsp:txBody>
      <dsp:txXfrm>
        <a:off x="1683356" y="189798"/>
        <a:ext cx="915112" cy="915112"/>
      </dsp:txXfrm>
    </dsp:sp>
    <dsp:sp modelId="{22834A41-7938-AF4C-8806-716D3C1C5EFC}">
      <dsp:nvSpPr>
        <dsp:cNvPr id="0" name=""/>
        <dsp:cNvSpPr/>
      </dsp:nvSpPr>
      <dsp:spPr>
        <a:xfrm rot="3600000">
          <a:off x="2449841" y="1262136"/>
          <a:ext cx="344206" cy="436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475657" y="1304778"/>
        <a:ext cx="240944" cy="262068"/>
      </dsp:txXfrm>
    </dsp:sp>
    <dsp:sp modelId="{BD25B316-A14D-7E46-93D4-56DDA10C0A4F}">
      <dsp:nvSpPr>
        <dsp:cNvPr id="0" name=""/>
        <dsp:cNvSpPr/>
      </dsp:nvSpPr>
      <dsp:spPr>
        <a:xfrm>
          <a:off x="2465635" y="1683488"/>
          <a:ext cx="1294164" cy="12941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Performance</a:t>
          </a:r>
        </a:p>
      </dsp:txBody>
      <dsp:txXfrm>
        <a:off x="2655161" y="1873014"/>
        <a:ext cx="915112" cy="915112"/>
      </dsp:txXfrm>
    </dsp:sp>
    <dsp:sp modelId="{52B642FD-CD1E-7840-894A-49A1478883D7}">
      <dsp:nvSpPr>
        <dsp:cNvPr id="0" name=""/>
        <dsp:cNvSpPr/>
      </dsp:nvSpPr>
      <dsp:spPr>
        <a:xfrm rot="10800000">
          <a:off x="1978550" y="2112181"/>
          <a:ext cx="344206" cy="436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10800000">
        <a:off x="2081812" y="2199537"/>
        <a:ext cx="240944" cy="262068"/>
      </dsp:txXfrm>
    </dsp:sp>
    <dsp:sp modelId="{1B63CFDA-2446-C741-B937-E824623FFB40}">
      <dsp:nvSpPr>
        <dsp:cNvPr id="0" name=""/>
        <dsp:cNvSpPr/>
      </dsp:nvSpPr>
      <dsp:spPr>
        <a:xfrm>
          <a:off x="522024" y="1683488"/>
          <a:ext cx="1294164" cy="129416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Architecture</a:t>
          </a:r>
        </a:p>
      </dsp:txBody>
      <dsp:txXfrm>
        <a:off x="711550" y="1873014"/>
        <a:ext cx="915112" cy="915112"/>
      </dsp:txXfrm>
    </dsp:sp>
    <dsp:sp modelId="{54799969-4547-6842-941E-1B35A4CAEB17}">
      <dsp:nvSpPr>
        <dsp:cNvPr id="0" name=""/>
        <dsp:cNvSpPr/>
      </dsp:nvSpPr>
      <dsp:spPr>
        <a:xfrm rot="18000000">
          <a:off x="1478035" y="1279009"/>
          <a:ext cx="344206" cy="436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03851" y="1411079"/>
        <a:ext cx="240944" cy="262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0EF58D18-9CC7-A74A-87FC-395586021072}" type="datetimeFigureOut">
              <a:rPr lang="en-US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71FBF885-657A-284C-B6C8-20902F9C75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94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A1AD187-2969-C646-81A9-A1C005FD7874}" type="datetimeFigureOut">
              <a:rPr lang="en-US"/>
              <a:pPr/>
              <a:t>3/27/2018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F577BC80-B453-9640-9FA0-7D44579B52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25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bm.com/developerworks/linux/library/l-pci-passthrough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vmware.com/vsphere-55/index.jsp?topic=/com.vmware.vsphere.networking.doc/GUID-E8E8D7B2-FE67-4B4F-921F-C3D6D7223869.html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BBFF4-3870-4421-A2C2-2AEF7218825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fld id="{40463DCF-4E78-4B65-AD65-0C140CD627A0}" type="datetime1">
              <a:rPr lang="en-US" smtClean="0">
                <a:solidFill>
                  <a:prstClr val="black"/>
                </a:solidFill>
              </a:rPr>
              <a:pPr/>
              <a:t>3/27/2018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Cisco Live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82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NTT-E</a:t>
            </a:r>
          </a:p>
          <a:p>
            <a:r>
              <a:rPr lang="en-US" dirty="0"/>
              <a:t>Anecdote:</a:t>
            </a:r>
          </a:p>
          <a:p>
            <a:r>
              <a:rPr lang="en-US" dirty="0"/>
              <a:t>- Layer 2 CPE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Cisco Live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0FC61E-5699-5748-A388-7A306DC03BBD}" type="datetime1">
              <a:rPr lang="en-GB" smtClean="0"/>
              <a:t>27/03/2018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A4A4-C10A-49FC-AF1A-861163FEA0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00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+mn-cs"/>
              </a:rPr>
              <a:t>Can be </a:t>
            </a:r>
            <a:r>
              <a:rPr lang="en-US" sz="1800" dirty="0" err="1">
                <a:solidFill>
                  <a:schemeClr val="tx1"/>
                </a:solidFill>
                <a:cs typeface="+mn-cs"/>
              </a:rPr>
              <a:t>on-premise</a:t>
            </a:r>
            <a:r>
              <a:rPr lang="en-US" sz="1800" dirty="0">
                <a:solidFill>
                  <a:schemeClr val="tx1"/>
                </a:solidFill>
                <a:cs typeface="+mn-cs"/>
              </a:rPr>
              <a:t> or in larger Enterprise WAN </a:t>
            </a:r>
            <a:r>
              <a:rPr lang="en-US" sz="1800" dirty="0" err="1">
                <a:solidFill>
                  <a:schemeClr val="tx1"/>
                </a:solidFill>
                <a:cs typeface="+mn-cs"/>
              </a:rPr>
              <a:t>PoPs</a:t>
            </a:r>
            <a:r>
              <a:rPr lang="en-US" sz="1800" dirty="0">
                <a:solidFill>
                  <a:schemeClr val="tx1"/>
                </a:solidFill>
                <a:cs typeface="+mn-cs"/>
              </a:rPr>
              <a:t> or in the cloud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Assuming VNFs are reachable by IP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+mn-cs"/>
              </a:rPr>
              <a:t>CSR 1000v offers functional and operational consistency</a:t>
            </a:r>
          </a:p>
          <a:p>
            <a:pPr lvl="1"/>
            <a:r>
              <a:rPr lang="en-US" dirty="0"/>
              <a:t>Virtualized IOS XE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Cisco Live 2017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4DDF1F5-6AA0-7543-8531-E3ED52E9929E}" type="datetime1">
              <a:rPr lang="en-GB" smtClean="0">
                <a:solidFill>
                  <a:prstClr val="black"/>
                </a:solidFill>
              </a:rPr>
              <a:t>27/03/2018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A4A4-C10A-49FC-AF1A-861163FEA0B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07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23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Cisco Live 2014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BAD0774-5283-4AE8-967E-BB3F07D3BC1F}" type="datetime1">
              <a:rPr lang="en-US" smtClean="0"/>
              <a:t>3/27/2018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6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NOT SHOWN:  LINUX CONTAINER,</a:t>
            </a:r>
            <a:r>
              <a:rPr lang="en-US" baseline="0" dirty="0"/>
              <a:t> WEB SERVER</a:t>
            </a:r>
          </a:p>
          <a:p>
            <a:endParaRPr lang="en-US" dirty="0"/>
          </a:p>
          <a:p>
            <a:r>
              <a:rPr lang="en-US" dirty="0"/>
              <a:t>Thread: schedulable entity</a:t>
            </a:r>
          </a:p>
          <a:p>
            <a:r>
              <a:rPr lang="en-US" dirty="0"/>
              <a:t>Linux process: one or more threads</a:t>
            </a:r>
          </a:p>
          <a:p>
            <a:endParaRPr lang="en-US" dirty="0"/>
          </a:p>
          <a:p>
            <a:r>
              <a:rPr lang="en-US" dirty="0"/>
              <a:t>CP:</a:t>
            </a:r>
            <a:r>
              <a:rPr lang="en-US" baseline="0" dirty="0"/>
              <a:t> group of processes</a:t>
            </a:r>
          </a:p>
          <a:p>
            <a:r>
              <a:rPr lang="en-US" baseline="0" dirty="0"/>
              <a:t>DP: one process with PPE threads, HQF thread, Rx thread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89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LOGICAL/FUNCTIONAL ARCHITECTURE! These are just functional</a:t>
            </a:r>
            <a:r>
              <a:rPr lang="en-US" baseline="0" dirty="0"/>
              <a:t> blocks, it does not represent any specific implementation.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8687F-15D4-4EDB-B331-2EE1724E8912}" type="slidenum">
              <a:rPr lang="en-GB" altLang="zh-CN" smtClean="0"/>
              <a:pPr/>
              <a:t>26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108010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NOT SHOWN:  LINUX CONTAINER,</a:t>
            </a:r>
            <a:r>
              <a:rPr lang="en-US" baseline="0" dirty="0"/>
              <a:t> WEB SERVER</a:t>
            </a:r>
          </a:p>
          <a:p>
            <a:endParaRPr lang="en-US" dirty="0"/>
          </a:p>
          <a:p>
            <a:r>
              <a:rPr lang="en-US" dirty="0"/>
              <a:t>Thread: schedulable entity</a:t>
            </a:r>
          </a:p>
          <a:p>
            <a:r>
              <a:rPr lang="en-US" dirty="0"/>
              <a:t>Linux process: one or more threads</a:t>
            </a:r>
          </a:p>
          <a:p>
            <a:endParaRPr lang="en-US" dirty="0"/>
          </a:p>
          <a:p>
            <a:r>
              <a:rPr lang="en-US" dirty="0"/>
              <a:t>CP:</a:t>
            </a:r>
            <a:r>
              <a:rPr lang="en-US" baseline="0" dirty="0"/>
              <a:t> group of processes</a:t>
            </a:r>
          </a:p>
          <a:p>
            <a:r>
              <a:rPr lang="en-US" baseline="0" dirty="0"/>
              <a:t>DP: one process with PPE threads, HQF thread, Rx thread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50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" action="ppaction://noaction"/>
              </a:rPr>
              <a:t>http://www.intel.com/content/dam/doc/application-note/pci-sig-sr-iov-primer-sr-iov-technology-paper.pdf</a:t>
            </a:r>
          </a:p>
          <a:p>
            <a:r>
              <a:rPr lang="en-US" dirty="0">
                <a:hlinkClick r:id="" action="ppaction://noaction"/>
              </a:rPr>
              <a:t>http://blog.scottlowe.org/2009/12/02/what-is-sr-iov/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msdn.microsoft.com</a:t>
            </a:r>
            <a:r>
              <a:rPr lang="en-US" dirty="0"/>
              <a:t>/en-us/library/windows/hardware/hh440148(v=vs.85).</a:t>
            </a:r>
            <a:r>
              <a:rPr lang="en-US" dirty="0" err="1"/>
              <a:t>aspx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VF – Virtual Function ( SR-IOV spec ) – passes packets</a:t>
            </a:r>
          </a:p>
          <a:p>
            <a:r>
              <a:rPr lang="en-US" dirty="0"/>
              <a:t>PF – Physical Function ( SR-IOV spec ) – controls sorter; typically allows specification of </a:t>
            </a:r>
            <a:r>
              <a:rPr lang="en-US" dirty="0" err="1"/>
              <a:t>encaps</a:t>
            </a:r>
            <a:r>
              <a:rPr lang="en-US" dirty="0"/>
              <a:t> for each VF, under control of e.g. </a:t>
            </a:r>
            <a:r>
              <a:rPr lang="en-US" dirty="0" err="1"/>
              <a:t>Openstack’s</a:t>
            </a:r>
            <a:r>
              <a:rPr lang="en-US" dirty="0"/>
              <a:t> networking functions ( Quantum plugin )</a:t>
            </a:r>
          </a:p>
          <a:p>
            <a:r>
              <a:rPr lang="en-US" dirty="0"/>
              <a:t>Ports with the same (e.g. VLAN) </a:t>
            </a:r>
            <a:r>
              <a:rPr lang="en-US" dirty="0" err="1"/>
              <a:t>encap</a:t>
            </a:r>
            <a:r>
              <a:rPr lang="en-US" dirty="0"/>
              <a:t> share the same L2 broadcast domain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85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75">
              <a:defRPr/>
            </a:pPr>
            <a:r>
              <a:rPr lang="en-US" dirty="0">
                <a:hlinkClick r:id="rId3"/>
              </a:rPr>
              <a:t>http://www.ibm.com/developerworks/linux/library/l-pci-passthrough/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70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Packet arrives on physical interface (Interrupt)</a:t>
            </a:r>
          </a:p>
          <a:p>
            <a:r>
              <a:rPr lang="en-US" dirty="0"/>
              <a:t>Gets cut through to shared memory (Packet copy)</a:t>
            </a:r>
          </a:p>
          <a:p>
            <a:r>
              <a:rPr lang="en-US" dirty="0"/>
              <a:t>VPP gets notified about packet arrival</a:t>
            </a:r>
          </a:p>
          <a:p>
            <a:r>
              <a:rPr lang="en-US" dirty="0"/>
              <a:t>VPP processes packet (e.g. switching)</a:t>
            </a:r>
          </a:p>
          <a:p>
            <a:r>
              <a:rPr lang="en-US" dirty="0"/>
              <a:t>Related </a:t>
            </a:r>
            <a:r>
              <a:rPr lang="en-US" dirty="0" err="1"/>
              <a:t>vHost</a:t>
            </a:r>
            <a:r>
              <a:rPr lang="en-US" dirty="0"/>
              <a:t>-User gets notified about packet arrival (interrupt)</a:t>
            </a:r>
          </a:p>
          <a:p>
            <a:r>
              <a:rPr lang="en-US" dirty="0"/>
              <a:t>VNF DPDK-</a:t>
            </a:r>
            <a:r>
              <a:rPr lang="en-US" dirty="0" err="1"/>
              <a:t>Virtio</a:t>
            </a:r>
            <a:r>
              <a:rPr lang="en-US" dirty="0"/>
              <a:t> gets kicked</a:t>
            </a:r>
          </a:p>
          <a:p>
            <a:r>
              <a:rPr lang="en-US" dirty="0"/>
              <a:t>VNF processes packet (pointer access or packet copy) in order</a:t>
            </a:r>
          </a:p>
          <a:p>
            <a:r>
              <a:rPr lang="en-US" dirty="0"/>
              <a:t>VNF modifies packet in shared memory</a:t>
            </a:r>
          </a:p>
          <a:p>
            <a:r>
              <a:rPr lang="en-US" dirty="0"/>
              <a:t>Same process in reverse in egress direction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83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36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Cisco Live 2014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BAD0774-5283-4AE8-967E-BB3F07D3BC1F}" type="datetime1">
              <a:rPr lang="en-US" smtClean="0"/>
              <a:t>3/27/2018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Cisco Live 2014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BF26B80F-6F85-4597-97DA-F56C20E4EF23}" type="datetime1">
              <a:rPr lang="en-US" smtClean="0"/>
              <a:t>3/27/2018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94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STORY:</a:t>
            </a:r>
            <a:r>
              <a:rPr lang="en-US" baseline="0" dirty="0"/>
              <a:t>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Cisco Live 2014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4C4CEDC-E3DD-4D16-B8BD-6EEBA5627F6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86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75">
              <a:defRPr/>
            </a:pPr>
            <a:r>
              <a:rPr lang="en-US" u="sng" dirty="0">
                <a:hlinkClick r:id="rId3"/>
              </a:rPr>
              <a:t>https://pubs.vmware.com/vsphere-55/index.jsp?topic=%2Fcom.vmware.vsphere.networking.doc%2FGUID-E8E8D7B2-FE67-4B4F-921F-C3D6D7223869.html3869.html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69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86E14-AF00-4090-922B-C6053D6DE07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26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Column: number of packets that</a:t>
            </a:r>
            <a:r>
              <a:rPr lang="en-US" baseline="0" dirty="0"/>
              <a:t> may be lost to stay within the loss tolerance</a:t>
            </a:r>
          </a:p>
          <a:p>
            <a:r>
              <a:rPr lang="en-US" baseline="0" dirty="0"/>
              <a:t>3</a:t>
            </a:r>
            <a:r>
              <a:rPr lang="en-US" baseline="30000" dirty="0"/>
              <a:t>rd</a:t>
            </a:r>
            <a:r>
              <a:rPr lang="en-US" baseline="0" dirty="0"/>
              <a:t> column: lost Packet RATE to stay within the loss tolerance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86E14-AF00-4090-922B-C6053D6DE07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616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Price for 1vCPU licenses assumed!  Currently do not support 400 Mbps 1vCPU license, so took the price for the 500 Mbps 4vCPU license</a:t>
            </a:r>
          </a:p>
          <a:p>
            <a:endParaRPr lang="en-US" dirty="0"/>
          </a:p>
          <a:p>
            <a:r>
              <a:rPr lang="en-US" dirty="0"/>
              <a:t>8Gbps</a:t>
            </a:r>
            <a:r>
              <a:rPr lang="en-US" baseline="0" dirty="0"/>
              <a:t> = 400 </a:t>
            </a:r>
            <a:r>
              <a:rPr lang="en-US" baseline="0" dirty="0" err="1"/>
              <a:t>Mpbs</a:t>
            </a:r>
            <a:r>
              <a:rPr lang="en-US" baseline="0" dirty="0"/>
              <a:t> / instance * 20 instances</a:t>
            </a:r>
          </a:p>
          <a:p>
            <a:r>
              <a:rPr lang="en-US" baseline="0" dirty="0"/>
              <a:t>2.2 </a:t>
            </a:r>
            <a:r>
              <a:rPr lang="en-US" baseline="0" dirty="0" err="1"/>
              <a:t>Gbps</a:t>
            </a:r>
            <a:r>
              <a:rPr lang="en-US" baseline="0" dirty="0"/>
              <a:t> = 50 Mbps / instance * 44 instances</a:t>
            </a:r>
          </a:p>
          <a:p>
            <a:endParaRPr lang="en-US" baseline="0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Hardware: UCS C-series M3 (</a:t>
            </a:r>
            <a:r>
              <a:rPr lang="en-US" dirty="0"/>
              <a:t>E5-2697 v2 x2. Each is 2.7 GHz and 12 cores, 24 threads, </a:t>
            </a:r>
            <a:r>
              <a:rPr lang="fr-FR" dirty="0"/>
              <a:t>Memory: 16G x 16 1866 MHz, VIC 1240)</a:t>
            </a:r>
            <a:endParaRPr lang="en-CA" dirty="0"/>
          </a:p>
          <a:p>
            <a:r>
              <a:rPr lang="en-CA" dirty="0"/>
              <a:t>Hypervisor: </a:t>
            </a:r>
            <a:r>
              <a:rPr lang="en-CA" dirty="0" err="1"/>
              <a:t>VMWare</a:t>
            </a:r>
            <a:r>
              <a:rPr lang="en-CA" dirty="0"/>
              <a:t> 5.0</a:t>
            </a:r>
          </a:p>
          <a:p>
            <a:pPr lvl="1"/>
            <a:r>
              <a:rPr lang="en-CA" dirty="0" err="1"/>
              <a:t>Hyperthreading</a:t>
            </a:r>
            <a:r>
              <a:rPr lang="en-CA" dirty="0"/>
              <a:t> turned ON</a:t>
            </a:r>
          </a:p>
          <a:p>
            <a:r>
              <a:rPr lang="en-CA" dirty="0"/>
              <a:t>Software: early IOS XE 3.12 Engineering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D93E4-819E-4BEC-9224-97B116F6E17E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87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56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Cisco Live 2014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BAD0774-5283-4AE8-967E-BB3F07D3BC1F}" type="datetime1">
              <a:rPr lang="en-US" smtClean="0"/>
              <a:t>3/27/2018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6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B8592577-C290-E140-9FD8-980C96C6E57C}" type="slidenum">
              <a:rPr lang="en-US">
                <a:cs typeface="Apple LiGothic Medium" charset="0"/>
              </a:rPr>
              <a:pPr/>
              <a:t>61</a:t>
            </a:fld>
            <a:endParaRPr lang="en-US">
              <a:cs typeface="Apple LiGothic Medium" charset="0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Cisco Live 2014</a:t>
            </a:r>
          </a:p>
        </p:txBody>
      </p:sp>
      <p:sp>
        <p:nvSpPr>
          <p:cNvPr id="93190" name="Date Placeholder 5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8AEA5B93-EDF0-E44C-8842-4DC65E081A2D}" type="datetime1">
              <a:rPr lang="en-US">
                <a:cs typeface="Apple LiGothic Medium" charset="0"/>
              </a:rPr>
              <a:pPr/>
              <a:t>3/27/2018</a:t>
            </a:fld>
            <a:endParaRPr lang="en-US">
              <a:cs typeface="Apple LiGothic Medium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639C3B2D-0899-BF45-8A6D-837AB2380200}" type="slidenum">
              <a:rPr lang="en-US">
                <a:solidFill>
                  <a:srgbClr val="000000"/>
                </a:solidFill>
                <a:cs typeface="Apple LiGothic Medium" charset="0"/>
              </a:rPr>
              <a:pPr/>
              <a:t>62</a:t>
            </a:fld>
            <a:endParaRPr lang="en-US">
              <a:solidFill>
                <a:srgbClr val="000000"/>
              </a:solidFill>
              <a:cs typeface="Apple LiGothic Medium" charset="0"/>
            </a:endParaRPr>
          </a:p>
        </p:txBody>
      </p:sp>
      <p:sp>
        <p:nvSpPr>
          <p:cNvPr id="9421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D957E4DA-9DC3-7E4B-8334-CE7858D1A849}" type="datetime1">
              <a:rPr lang="en-US">
                <a:solidFill>
                  <a:srgbClr val="000000"/>
                </a:solidFill>
                <a:cs typeface="Apple LiGothic Medium" charset="0"/>
              </a:rPr>
              <a:pPr/>
              <a:t>3/27/2018</a:t>
            </a:fld>
            <a:endParaRPr lang="en-US">
              <a:solidFill>
                <a:srgbClr val="000000"/>
              </a:solidFill>
              <a:cs typeface="Apple LiGothic Medium" charset="0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Cisco Live 2014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8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Cisco Live 2014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BAD0774-5283-4AE8-967E-BB3F07D3BC1F}" type="datetime1">
              <a:rPr lang="en-US" smtClean="0"/>
              <a:t>3/27/2018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6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 txBox="1">
            <a:spLocks noGrp="1" noChangeArrowheads="1"/>
          </p:cNvSpPr>
          <p:nvPr/>
        </p:nvSpPr>
        <p:spPr bwMode="auto">
          <a:xfrm>
            <a:off x="5800415" y="8538147"/>
            <a:ext cx="795130" cy="2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462" tIns="0" rIns="18462" bIns="0" anchor="b"/>
          <a:lstStyle>
            <a:lvl1pPr defTabSz="9032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98FB2181-71C4-524F-8F01-BF81970D81C0}" type="slidenum">
              <a:rPr lang="en-GB" sz="800">
                <a:solidFill>
                  <a:srgbClr val="000000"/>
                </a:solidFill>
              </a:rPr>
              <a:pPr algn="r"/>
              <a:t>9</a:t>
            </a:fld>
            <a:endParaRPr lang="en-GB" sz="800">
              <a:solidFill>
                <a:srgbClr val="000000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8575" y="239713"/>
            <a:ext cx="6977063" cy="3925887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7567" y="4306551"/>
            <a:ext cx="5985220" cy="41831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3854" tIns="49235" rIns="93854" bIns="49235"/>
          <a:lstStyle/>
          <a:p>
            <a:r>
              <a:rPr lang="en-US" dirty="0">
                <a:latin typeface="Arial" charset="0"/>
              </a:rPr>
              <a:t>Initially sparse customer take rates</a:t>
            </a:r>
          </a:p>
          <a:p>
            <a:r>
              <a:rPr lang="en-US" dirty="0">
                <a:latin typeface="Arial" charset="0"/>
              </a:rPr>
              <a:t>Faster roll-out in coverage</a:t>
            </a:r>
          </a:p>
          <a:p>
            <a:r>
              <a:rPr lang="en-US" dirty="0" err="1">
                <a:latin typeface="Arial" charset="0"/>
              </a:rPr>
              <a:t>Subnetting</a:t>
            </a:r>
            <a:r>
              <a:rPr lang="en-US" dirty="0">
                <a:latin typeface="Arial" charset="0"/>
              </a:rPr>
              <a:t> and IP address pool utilization</a:t>
            </a:r>
          </a:p>
          <a:p>
            <a:r>
              <a:rPr lang="en-US" dirty="0">
                <a:latin typeface="Arial" charset="0"/>
              </a:rPr>
              <a:t>Reuse of SDH infrastructure</a:t>
            </a:r>
          </a:p>
          <a:p>
            <a:r>
              <a:rPr lang="en-US" dirty="0">
                <a:latin typeface="Arial" charset="0"/>
              </a:rPr>
              <a:t>Internet Access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Star Aggregation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traffic dominance</a:t>
            </a:r>
          </a:p>
          <a:p>
            <a:r>
              <a:rPr lang="en-US" dirty="0">
                <a:latin typeface="Arial" charset="0"/>
              </a:rPr>
              <a:t>Similar to centralized dial paradigm</a:t>
            </a:r>
          </a:p>
          <a:p>
            <a:r>
              <a:rPr lang="en-US" dirty="0">
                <a:latin typeface="Arial" charset="0"/>
              </a:rPr>
              <a:t>Conservative growth assumptions</a:t>
            </a:r>
          </a:p>
          <a:p>
            <a:r>
              <a:rPr lang="en-US" dirty="0">
                <a:latin typeface="Arial" charset="0"/>
              </a:rPr>
              <a:t>Availability of IP Operations Expertise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Network function virtualization</a:t>
            </a:r>
          </a:p>
          <a:p>
            <a:pPr lvl="1"/>
            <a:r>
              <a:rPr lang="en-US" dirty="0"/>
              <a:t>De-couple the network function from the hardware</a:t>
            </a:r>
          </a:p>
          <a:p>
            <a:pPr lvl="1"/>
            <a:r>
              <a:rPr lang="en-US" dirty="0"/>
              <a:t>Its just software, so why does it need to run on a dedicated hardware device</a:t>
            </a:r>
          </a:p>
          <a:p>
            <a:r>
              <a:rPr lang="en-US" dirty="0"/>
              <a:t>Server resources need to be integrated with AD</a:t>
            </a:r>
          </a:p>
          <a:p>
            <a:r>
              <a:rPr lang="en-US" dirty="0"/>
              <a:t>Server resources need to be available to the server admins</a:t>
            </a:r>
          </a:p>
          <a:p>
            <a:pPr lvl="1"/>
            <a:r>
              <a:rPr lang="en-US" dirty="0"/>
              <a:t>UCS-E part of </a:t>
            </a:r>
            <a:r>
              <a:rPr lang="en-US" dirty="0" err="1"/>
              <a:t>Vmware</a:t>
            </a:r>
            <a:r>
              <a:rPr lang="en-US" dirty="0"/>
              <a:t> domain?</a:t>
            </a:r>
          </a:p>
          <a:p>
            <a:r>
              <a:rPr lang="en-US" dirty="0"/>
              <a:t>Don</a:t>
            </a:r>
            <a:r>
              <a:rPr lang="fr-FR" dirty="0"/>
              <a:t>’</a:t>
            </a:r>
            <a:r>
              <a:rPr lang="en-US" dirty="0"/>
              <a:t>t mix application server resources with networking function resources</a:t>
            </a:r>
          </a:p>
          <a:p>
            <a:pPr lvl="1"/>
            <a:r>
              <a:rPr lang="en-US" dirty="0"/>
              <a:t>Different requirements</a:t>
            </a:r>
          </a:p>
          <a:p>
            <a:pPr lvl="1"/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Key Enabler: Cloud technology</a:t>
            </a:r>
          </a:p>
          <a:p>
            <a:pPr lvl="1"/>
            <a:r>
              <a:rPr lang="en-GB" dirty="0"/>
              <a:t>Hypervisor &amp; x86 compute hardware</a:t>
            </a:r>
          </a:p>
          <a:p>
            <a:pPr lvl="1"/>
            <a:r>
              <a:rPr lang="en-GB" dirty="0"/>
              <a:t>Network Programmability APIs</a:t>
            </a:r>
          </a:p>
          <a:p>
            <a:pPr lvl="1"/>
            <a:r>
              <a:rPr lang="en-GB" dirty="0"/>
              <a:t>Network Automation / Orchestration</a:t>
            </a:r>
          </a:p>
          <a:p>
            <a:pPr>
              <a:buFont typeface="Arial"/>
              <a:buChar char="•"/>
            </a:pPr>
            <a:endParaRPr lang="en-US" sz="1400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Cisco Live 2014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4C4CEDC-E3DD-4D16-B8BD-6EEBA5627F6C}" type="datetimeFigureOut">
              <a:rPr lang="en-US" smtClean="0"/>
              <a:t>3/27/2018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2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9E3EF-7728-464C-BD3E-844BC429B6E9}" type="slidenum">
              <a:rPr lang="en-US" smtClean="0"/>
              <a:t>16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/>
              <a:t>Cisco Live 2014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ABAD0774-5283-4AE8-967E-BB3F07D3BC1F}" type="datetime1">
              <a:rPr lang="en-US" smtClean="0"/>
              <a:t>3/27/2018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96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marL="171450" indent="-171450">
              <a:buFontTx/>
              <a:buChar char="-"/>
            </a:pPr>
            <a:r>
              <a:rPr lang="en-US" dirty="0"/>
              <a:t>Bank </a:t>
            </a:r>
            <a:r>
              <a:rPr lang="en-US" dirty="0" err="1"/>
              <a:t>Leumi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RBC mobile banking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Cisco Live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0FC61E-5699-5748-A388-7A306DC03BBD}" type="datetime1">
              <a:rPr lang="en-GB" smtClean="0"/>
              <a:t>27/03/2018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A4A4-C10A-49FC-AF1A-861163FEA0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70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Cisco CSR 1000v for VPC &amp; remote worker connectivity</a:t>
            </a:r>
          </a:p>
          <a:p>
            <a:r>
              <a:rPr lang="en-US" dirty="0" err="1"/>
              <a:t>vWAAS</a:t>
            </a:r>
            <a:r>
              <a:rPr lang="en-US" dirty="0"/>
              <a:t>, </a:t>
            </a:r>
            <a:r>
              <a:rPr lang="en-US" dirty="0" err="1"/>
              <a:t>vIPS</a:t>
            </a:r>
            <a:r>
              <a:rPr lang="en-US" dirty="0"/>
              <a:t>/IDS, </a:t>
            </a:r>
            <a:r>
              <a:rPr lang="en-US" dirty="0" err="1"/>
              <a:t>vASA</a:t>
            </a:r>
            <a:r>
              <a:rPr lang="en-US" dirty="0"/>
              <a:t> </a:t>
            </a:r>
          </a:p>
          <a:p>
            <a:r>
              <a:rPr lang="en-US" dirty="0"/>
              <a:t>Leverage SSLVPN access via </a:t>
            </a:r>
            <a:r>
              <a:rPr lang="en-US" dirty="0" err="1"/>
              <a:t>Anyconnect</a:t>
            </a:r>
            <a:r>
              <a:rPr lang="en-US" dirty="0"/>
              <a:t>, </a:t>
            </a:r>
            <a:r>
              <a:rPr lang="en-US" dirty="0" err="1"/>
              <a:t>IPSec</a:t>
            </a:r>
            <a:r>
              <a:rPr lang="en-US" dirty="0"/>
              <a:t> (e.g. IWAN)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91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BP, Barclays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Cisco Live 2017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90FC61E-5699-5748-A388-7A306DC03BBD}" type="datetime1">
              <a:rPr lang="en-GB" smtClean="0"/>
              <a:t>27/03/2018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FA4A4-C10A-49FC-AF1A-861163FEA0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7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Cisco Live 2016 Strapline_Whit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381000"/>
            <a:ext cx="41275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2781300"/>
            <a:ext cx="56308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12235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7CE2E82-B92B-F247-B621-A8DBD8033B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886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90593800-2916-194C-8079-922A49C7DE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97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9" b="25407"/>
          <a:stretch>
            <a:fillRect/>
          </a:stretch>
        </p:blipFill>
        <p:spPr bwMode="auto">
          <a:xfrm>
            <a:off x="0" y="1287463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/>
          </p:nvPr>
        </p:nvSpPr>
        <p:spPr bwMode="white">
          <a:xfrm>
            <a:off x="2950464" y="2094420"/>
            <a:ext cx="5779184" cy="1014149"/>
          </a:xfrm>
        </p:spPr>
        <p:txBody>
          <a:bodyPr anchor="ctr"/>
          <a:lstStyle>
            <a:lvl1pPr algn="ctr"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803D07-CF3F-E64E-AAD2-41C6A57A8D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1820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8" b="23373"/>
          <a:stretch>
            <a:fillRect/>
          </a:stretch>
        </p:blipFill>
        <p:spPr bwMode="auto">
          <a:xfrm>
            <a:off x="0" y="1287463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/>
          </p:nvPr>
        </p:nvSpPr>
        <p:spPr bwMode="white">
          <a:xfrm>
            <a:off x="2950464" y="2094420"/>
            <a:ext cx="5779184" cy="1014149"/>
          </a:xfrm>
        </p:spPr>
        <p:txBody>
          <a:bodyPr anchor="ctr"/>
          <a:lstStyle>
            <a:lvl1pPr algn="ctr"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4845B7-6632-0E49-88D1-83B1CE4DFF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187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9" b="25407"/>
          <a:stretch>
            <a:fillRect/>
          </a:stretch>
        </p:blipFill>
        <p:spPr bwMode="auto">
          <a:xfrm>
            <a:off x="0" y="1287463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/>
          </p:nvPr>
        </p:nvSpPr>
        <p:spPr bwMode="white">
          <a:xfrm>
            <a:off x="2950464" y="2094420"/>
            <a:ext cx="5780620" cy="1014149"/>
          </a:xfrm>
        </p:spPr>
        <p:txBody>
          <a:bodyPr anchor="ctr"/>
          <a:lstStyle>
            <a:lvl1pPr algn="ctr">
              <a:defRPr lang="en-US" sz="4000" b="0" i="1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6641A4-6D34-3048-9319-6F8F17CC27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8798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8" b="23373"/>
          <a:stretch>
            <a:fillRect/>
          </a:stretch>
        </p:blipFill>
        <p:spPr bwMode="auto">
          <a:xfrm>
            <a:off x="0" y="1287463"/>
            <a:ext cx="91440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/>
          </p:nvPr>
        </p:nvSpPr>
        <p:spPr bwMode="white">
          <a:xfrm>
            <a:off x="2950464" y="2094420"/>
            <a:ext cx="5780620" cy="1014149"/>
          </a:xfrm>
        </p:spPr>
        <p:txBody>
          <a:bodyPr anchor="ctr"/>
          <a:lstStyle>
            <a:lvl1pPr algn="ctr"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92E4CD-03D7-A449-9ED9-CF2B46DE05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356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Presentation ID</a:t>
            </a:r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56616" y="915409"/>
            <a:ext cx="7598042" cy="25699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A4DA031-2577-8240-AA4C-3E640A314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769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Presentation ID</a:t>
            </a:r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56616" y="915409"/>
            <a:ext cx="7598042" cy="25699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74B58E-854D-0F4D-BE14-4D410D4C7A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6819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Presentation ID</a:t>
            </a:r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56616" y="915409"/>
            <a:ext cx="7598042" cy="25699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6F07F25-1383-0D47-9904-0C2F94D7A4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601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Presentation ID</a:t>
            </a:r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56616" y="915409"/>
            <a:ext cx="7598042" cy="25699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A71980-6733-5245-AE71-A88128D9C1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409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2781300"/>
            <a:ext cx="5630863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Cisco Live 2016 Strapline_White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381000"/>
            <a:ext cx="41275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55216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6616" y="1347788"/>
            <a:ext cx="8430768" cy="284576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28AA41-485D-344B-BE5B-B3C702ABF0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9017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5656" y="1347788"/>
            <a:ext cx="8491728" cy="284576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A815AA-FDA3-2F43-84FA-65C7B4EB51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5450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4132" y="1347788"/>
            <a:ext cx="8493252" cy="288514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57661D-193C-8A45-85B1-D77AEB4759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2565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5656" y="895601"/>
            <a:ext cx="85054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F080EC6-7690-3C4B-B11F-C45658B64D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1883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5656" y="1347788"/>
            <a:ext cx="85054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44484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0F570F-0BDC-0446-A908-ED3C158F9A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5078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327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44484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428C8-34F8-0349-99F1-F21FCFC148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3850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7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 anchor="ctr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028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85262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77662F6-32AE-2D4C-B8A8-9EBD59B548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143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DA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DA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372754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5847" y="1201094"/>
            <a:ext cx="2404015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10821" y="1200321"/>
            <a:ext cx="2404015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287906" y="1200321"/>
            <a:ext cx="2404016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fld id="{85AB82CB-D1A4-5E4F-883B-911CBB3415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72460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578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BB5E7A7-A4AB-E34C-A892-62773ED4ED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60231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D97987-F4E9-C340-8667-F410C1BC14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4372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556442" y="1200150"/>
            <a:ext cx="6031116" cy="1443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GB">
                <a:sym typeface="Arial" pitchFamily="-107" charset="0"/>
              </a:rPr>
              <a:t>Click to edit Master title style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56443" y="2591107"/>
            <a:ext cx="6031115" cy="336551"/>
          </a:xfrm>
        </p:spPr>
        <p:txBody>
          <a:bodyPr/>
          <a:lstStyle>
            <a:lvl1pPr marL="1785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738472" y="2926744"/>
            <a:ext cx="3667056" cy="304800"/>
          </a:xfrm>
          <a:noFill/>
          <a:ln>
            <a:noFill/>
          </a:ln>
          <a:extLst/>
        </p:spPr>
        <p:txBody>
          <a:bodyPr/>
          <a:lstStyle>
            <a:lvl1pPr marL="1786" indent="0" algn="ctr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531334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27785" y="3916058"/>
            <a:ext cx="7791858" cy="349356"/>
          </a:xfrm>
          <a:prstGeom prst="rect">
            <a:avLst/>
          </a:prstGeom>
        </p:spPr>
        <p:txBody>
          <a:bodyPr lIns="91420" tIns="45710" rIns="91420" bIns="45710" anchor="b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8031720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gradFill flip="none" rotWithShape="1">
                  <a:gsLst>
                    <a:gs pos="0">
                      <a:schemeClr val="accent1"/>
                    </a:gs>
                    <a:gs pos="85000">
                      <a:schemeClr val="accent3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24509-543C-B540-8770-CF660AB28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0807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57200" y="1347788"/>
            <a:ext cx="8244904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table</a:t>
            </a:r>
            <a:endParaRPr lang="en-GB" noProof="0" dirty="0">
              <a:sym typeface="Arial" pitchFamily="34" charset="0"/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6616" y="4148220"/>
            <a:ext cx="7180312" cy="326233"/>
          </a:xfrm>
          <a:prstGeom prst="rect">
            <a:avLst/>
          </a:prstGeom>
        </p:spPr>
        <p:txBody>
          <a:bodyPr lIns="91420" tIns="45710" rIns="91420" bIns="45710" anchor="b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07F8BCED-D8D3-034C-BB1C-0ED80978C1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0733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57200" y="1349375"/>
            <a:ext cx="8229600" cy="266065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chart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6616" y="4148220"/>
            <a:ext cx="7180312" cy="326233"/>
          </a:xfrm>
          <a:prstGeom prst="rect">
            <a:avLst/>
          </a:prstGeom>
        </p:spPr>
        <p:txBody>
          <a:bodyPr lIns="91420" tIns="45710" rIns="91420" bIns="45710" anchor="b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8783C-39E2-494F-A283-352040D386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684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5661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3976892" cy="303939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chart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30184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0937A255-B40F-5D4E-A6FC-1B20E1AB9D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0139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5661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3978690" cy="30412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E0F1F-E211-F04D-B4A9-69ECEA7886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2624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rgbClr val="FDBE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rgbClr val="FA66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rgbClr val="F99D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8152794-7E32-DE4F-AB93-3E6D39C95D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339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F268F78B-89E0-364D-8B72-4A3014F257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0402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>
            <a:spLocks noChangeArrowheads="1"/>
          </p:cNvSpPr>
          <p:nvPr userDrawn="1"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defRPr/>
            </a:pPr>
            <a:endParaRPr lang="en-US" altLang="en-US" sz="1800">
              <a:solidFill>
                <a:srgbClr val="FFFFFF"/>
              </a:solidFill>
              <a:cs typeface="+mn-cs"/>
            </a:endParaRPr>
          </a:p>
        </p:txBody>
      </p:sp>
      <p:sp>
        <p:nvSpPr>
          <p:cNvPr id="13" name="Oval 12"/>
          <p:cNvSpPr>
            <a:spLocks noChangeArrowheads="1"/>
          </p:cNvSpPr>
          <p:nvPr userDrawn="1"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defRPr/>
            </a:pPr>
            <a:endParaRPr lang="en-US" altLang="en-US" sz="1800">
              <a:solidFill>
                <a:srgbClr val="FFFFFF"/>
              </a:solidFill>
              <a:cs typeface="+mn-cs"/>
            </a:endParaRPr>
          </a:p>
        </p:txBody>
      </p:sp>
      <p:sp>
        <p:nvSpPr>
          <p:cNvPr id="14" name="Oval 12"/>
          <p:cNvSpPr>
            <a:spLocks noChangeArrowheads="1"/>
          </p:cNvSpPr>
          <p:nvPr userDrawn="1"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defRPr/>
            </a:pPr>
            <a:endParaRPr lang="en-US" altLang="en-US" sz="1800">
              <a:solidFill>
                <a:srgbClr val="FFFFFF"/>
              </a:solidFill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>
                <a:sym typeface="Arial" pitchFamily="34" charset="0"/>
              </a:rPr>
              <a:t>Drag picture to placeholder or click icon to add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067D9EF-C0B3-4041-83BD-637D0E15BF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1018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lIns="108000" tIns="0" anchor="ctr"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533695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56616" y="3054518"/>
            <a:ext cx="8364236" cy="56425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0622C-3A67-9A46-9950-DD6202153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650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556442" y="1200150"/>
            <a:ext cx="6031116" cy="14438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GB">
                <a:sym typeface="Arial" pitchFamily="-107" charset="0"/>
              </a:rPr>
              <a:t>Click to edit Master title style</a:t>
            </a:r>
            <a:endParaRPr lang="en-US" dirty="0">
              <a:sym typeface="Arial" pitchFamily="-107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56443" y="2591107"/>
            <a:ext cx="6031115" cy="336551"/>
          </a:xfrm>
        </p:spPr>
        <p:txBody>
          <a:bodyPr/>
          <a:lstStyle>
            <a:lvl1pPr marL="1785" indent="0" algn="ct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738472" y="2926744"/>
            <a:ext cx="3667056" cy="304800"/>
          </a:xfrm>
          <a:noFill/>
          <a:ln>
            <a:noFill/>
          </a:ln>
          <a:extLst/>
        </p:spPr>
        <p:txBody>
          <a:bodyPr/>
          <a:lstStyle>
            <a:lvl1pPr marL="1786" indent="0" algn="ctr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  <a:defRPr lang="en-US" sz="12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54299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4391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1CD57B-60D3-B24B-9806-11D54BBB77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2758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EFC1FA-2E90-2440-AD4D-4E8B175FC9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4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573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68577" tIns="34289" rIns="68577" bIns="34289" rtlCol="0" anchor="ctr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6616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50A6A14-C0D2-254B-9801-7BB131428C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95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3DA649"/>
            </a:solidFill>
          </a:ln>
          <a:effectLst/>
        </p:spPr>
        <p:txBody>
          <a:bodyPr lIns="91424" tIns="45712" rIns="91424" bIns="45712" anchor="ctr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56616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744881-1707-954B-A1B9-5CA23AEC5D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87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picture</a:t>
            </a:r>
            <a:endParaRPr lang="en-US" noProof="0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07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60B603-B5FD-8942-BE05-CBA69816EF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52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media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62C81-E200-5945-9EE5-BB2E849D95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01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>
                <a:sym typeface="Arial" pitchFamily="34" charset="0"/>
              </a:rPr>
              <a:t>Click icon to add media</a:t>
            </a:r>
            <a:endParaRPr lang="en-US" noProof="0" dirty="0">
              <a:sym typeface="Arial" pitchFamily="34" charset="0"/>
            </a:endParaRPr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A0F7CA-633C-8845-AA63-8DA28F1D54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43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304800" y="504825"/>
            <a:ext cx="68421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4763" indent="-47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2800">
                <a:cs typeface="+mn-cs"/>
                <a:sym typeface="Arial" panose="020B0604020202020204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4724400" y="3790950"/>
            <a:ext cx="41910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400"/>
              <a:t>Don’t forget: Cisco Live sessions will be available for viewing on-demand after the event at </a:t>
            </a:r>
            <a:r>
              <a:rPr lang="en-US" sz="1400" u="sng">
                <a:solidFill>
                  <a:srgbClr val="1F92D3"/>
                </a:solidFill>
              </a:rPr>
              <a:t>CiscoLive.com/Online</a:t>
            </a:r>
            <a:endParaRPr lang="en-US" sz="1600">
              <a:solidFill>
                <a:srgbClr val="1F92D3"/>
              </a:solidFill>
            </a:endParaRPr>
          </a:p>
        </p:txBody>
      </p:sp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128713"/>
            <a:ext cx="39370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 userDrawn="1"/>
        </p:nvSpPr>
        <p:spPr>
          <a:xfrm>
            <a:off x="354013" y="1077913"/>
            <a:ext cx="4119562" cy="1631950"/>
          </a:xfrm>
          <a:prstGeom prst="rect">
            <a:avLst/>
          </a:prstGeom>
        </p:spPr>
        <p:txBody>
          <a:bodyPr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>
              <a:buClr>
                <a:schemeClr val="tx1"/>
              </a:buClr>
              <a:buSzPct val="80000"/>
              <a:defRPr/>
            </a:pPr>
            <a:r>
              <a:rPr lang="en-US" sz="2000"/>
              <a:t>Complete </a:t>
            </a:r>
            <a:r>
              <a:rPr lang="en-US" sz="2000" dirty="0"/>
              <a:t>your session surveys though the Cisco Live mobile app or your computer on </a:t>
            </a:r>
            <a:br>
              <a:rPr lang="en-US" sz="2000" dirty="0"/>
            </a:br>
            <a:r>
              <a:rPr lang="en-US" sz="2000" dirty="0"/>
              <a:t>Cisco Live Connect.</a:t>
            </a:r>
            <a:endParaRPr lang="en-US" sz="2000" u="sng" dirty="0">
              <a:sym typeface="Arial" charset="0"/>
            </a:endParaRPr>
          </a:p>
          <a:p>
            <a:pPr>
              <a:buClrTx/>
              <a:buSzPct val="80000"/>
              <a:defRPr/>
            </a:pPr>
            <a:endParaRPr lang="en-US" sz="2000" u="sng" dirty="0">
              <a:sym typeface="Arial" charset="0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A7374B-25E6-BF43-B1F3-A759AEB975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12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BRKCRS-3447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white">
          <a:xfrm>
            <a:off x="1506761" y="2015964"/>
            <a:ext cx="6130478" cy="1142052"/>
          </a:xfrm>
        </p:spPr>
        <p:txBody>
          <a:bodyPr anchor="ctr"/>
          <a:lstStyle>
            <a:lvl1pPr marL="6251" indent="-6251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B63BDA3-A57B-794D-ABE8-14035DD9E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0806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>
          <a:xfrm>
            <a:off x="2449513" y="2182813"/>
            <a:ext cx="4244975" cy="838200"/>
          </a:xfrm>
          <a:prstGeom prst="rect">
            <a:avLst/>
          </a:prstGeom>
        </p:spPr>
        <p:txBody>
          <a:bodyPr anchor="ctr"/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Presentation ID</a:t>
            </a:r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B46809E-A7F6-D64F-91DD-6C73789AB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4112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 userDrawn="1"/>
        </p:nvSpPr>
        <p:spPr>
          <a:xfrm>
            <a:off x="2449513" y="2182813"/>
            <a:ext cx="4244975" cy="838200"/>
          </a:xfrm>
          <a:prstGeom prst="rect">
            <a:avLst/>
          </a:prstGeom>
        </p:spPr>
        <p:txBody>
          <a:bodyPr anchor="ctr"/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Thank you</a:t>
            </a:r>
          </a:p>
        </p:txBody>
      </p:sp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Presentation ID</a:t>
            </a:r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FA2F37-F13D-DF46-8580-2D0995830A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765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pref_1-line_logo+tagline-rt-white-CMYK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r="59982"/>
          <a:stretch>
            <a:fillRect/>
          </a:stretch>
        </p:blipFill>
        <p:spPr bwMode="auto">
          <a:xfrm>
            <a:off x="1760538" y="1643063"/>
            <a:ext cx="1936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420938"/>
            <a:ext cx="37306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3265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pref_1-line_logo+tagline-rt-white-CMYK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1" r="59982"/>
          <a:stretch>
            <a:fillRect/>
          </a:stretch>
        </p:blipFill>
        <p:spPr bwMode="auto">
          <a:xfrm>
            <a:off x="1760538" y="1643063"/>
            <a:ext cx="1936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420938"/>
            <a:ext cx="37306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36107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70558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no ty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white">
          <a:xfrm>
            <a:off x="0" y="0"/>
            <a:ext cx="1057275" cy="5143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6" tIns="25713" rIns="51426" bIns="25713"/>
          <a:lstStyle/>
          <a:p>
            <a:pPr defTabSz="514259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  <a:latin typeface="Arial" pitchFamily="34" charset="0"/>
              <a:ea typeface="Apple LiGothic Medium" charset="-120"/>
              <a:sym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55" y="206276"/>
            <a:ext cx="8357818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55" y="1157287"/>
            <a:ext cx="8357818" cy="3394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155" y="642937"/>
            <a:ext cx="8357818" cy="385763"/>
          </a:xfrm>
        </p:spPr>
        <p:txBody>
          <a:bodyPr/>
          <a:lstStyle>
            <a:lvl1pPr marL="0" indent="0">
              <a:buNone/>
              <a:defRPr lang="en-US" sz="17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857832" y="4914454"/>
            <a:ext cx="286616" cy="273248"/>
          </a:xfrm>
          <a:prstGeom prst="rect">
            <a:avLst/>
          </a:prstGeom>
        </p:spPr>
        <p:txBody>
          <a:bodyPr vert="horz" lIns="51426" tIns="25713" rIns="51426" bIns="2571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CB13-0A32-4557-88E9-079F0C3306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59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BRKCRS-3447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400" b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764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BRKCRS-3447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 bwMode="white">
          <a:xfrm>
            <a:off x="1506761" y="2015964"/>
            <a:ext cx="6130478" cy="1142052"/>
          </a:xfrm>
        </p:spPr>
        <p:txBody>
          <a:bodyPr anchor="ctr"/>
          <a:lstStyle>
            <a:lvl1pPr marL="6251" indent="-6251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51CF96-3E04-0844-B8D7-91AF6FA7F8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13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orange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Presentation ID</a:t>
            </a:r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ACC2AF1-27CB-0F40-924A-6AB11BFCC5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1330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ue_green gradient.jp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565650"/>
            <a:ext cx="10414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BRKCRS-3447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B120AB-C0A6-FE47-9341-122A415175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629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615F7-BF1F-154B-B97A-3234BADC29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8227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217488"/>
            <a:ext cx="85121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8" y="1079500"/>
            <a:ext cx="8512175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59300"/>
            <a:ext cx="1039813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8988" y="4672013"/>
            <a:ext cx="360362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00">
                <a:solidFill>
                  <a:srgbClr val="000000"/>
                </a:solidFill>
                <a:cs typeface="Apple LiGothic Medium" charset="0"/>
              </a:defRPr>
            </a:lvl1pPr>
          </a:lstStyle>
          <a:p>
            <a:fld id="{4BAEC185-4670-E64F-9111-6E3D571037C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5985510" y="473152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Public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3561080" y="4731524"/>
            <a:ext cx="231013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r" defTabSz="61074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BRKCRS-3447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70" r:id="rId9"/>
    <p:sldLayoutId id="2147484471" r:id="rId10"/>
    <p:sldLayoutId id="2147484473" r:id="rId11"/>
    <p:sldLayoutId id="2147484488" r:id="rId12"/>
    <p:sldLayoutId id="2147484489" r:id="rId13"/>
    <p:sldLayoutId id="2147484490" r:id="rId14"/>
    <p:sldLayoutId id="2147484491" r:id="rId15"/>
    <p:sldLayoutId id="2147484492" r:id="rId16"/>
    <p:sldLayoutId id="2147484493" r:id="rId17"/>
    <p:sldLayoutId id="2147484494" r:id="rId18"/>
    <p:sldLayoutId id="2147484495" r:id="rId19"/>
    <p:sldLayoutId id="2147484496" r:id="rId20"/>
    <p:sldLayoutId id="2147484497" r:id="rId21"/>
    <p:sldLayoutId id="2147484498" r:id="rId22"/>
    <p:sldLayoutId id="2147484499" r:id="rId23"/>
    <p:sldLayoutId id="2147484500" r:id="rId24"/>
    <p:sldLayoutId id="2147484501" r:id="rId25"/>
    <p:sldLayoutId id="2147484502" r:id="rId26"/>
    <p:sldLayoutId id="2147484503" r:id="rId27"/>
    <p:sldLayoutId id="2147484504" r:id="rId28"/>
    <p:sldLayoutId id="2147484505" r:id="rId29"/>
    <p:sldLayoutId id="2147484506" r:id="rId30"/>
    <p:sldLayoutId id="2147484507" r:id="rId31"/>
    <p:sldLayoutId id="2147484508" r:id="rId32"/>
    <p:sldLayoutId id="2147484509" r:id="rId33"/>
    <p:sldLayoutId id="2147484510" r:id="rId34"/>
    <p:sldLayoutId id="2147484511" r:id="rId35"/>
    <p:sldLayoutId id="2147484512" r:id="rId36"/>
    <p:sldLayoutId id="2147484513" r:id="rId37"/>
    <p:sldLayoutId id="2147484514" r:id="rId38"/>
    <p:sldLayoutId id="2147484478" r:id="rId39"/>
    <p:sldLayoutId id="2147484515" r:id="rId40"/>
    <p:sldLayoutId id="2147484479" r:id="rId41"/>
    <p:sldLayoutId id="2147484516" r:id="rId42"/>
    <p:sldLayoutId id="2147484517" r:id="rId43"/>
    <p:sldLayoutId id="2147484518" r:id="rId44"/>
    <p:sldLayoutId id="2147484519" r:id="rId45"/>
    <p:sldLayoutId id="2147484520" r:id="rId46"/>
    <p:sldLayoutId id="2147484521" r:id="rId47"/>
    <p:sldLayoutId id="2147484522" r:id="rId48"/>
    <p:sldLayoutId id="2147484523" r:id="rId49"/>
    <p:sldLayoutId id="2147484524" r:id="rId50"/>
    <p:sldLayoutId id="2147484525" r:id="rId51"/>
    <p:sldLayoutId id="2147484526" r:id="rId52"/>
    <p:sldLayoutId id="2147484527" r:id="rId53"/>
    <p:sldLayoutId id="2147484528" r:id="rId54"/>
    <p:sldLayoutId id="2147484529" r:id="rId55"/>
    <p:sldLayoutId id="2147484531" r:id="rId56"/>
  </p:sldLayoutIdLst>
  <p:transition/>
  <p:hf hdr="0" ftr="0" dt="0"/>
  <p:txStyles>
    <p:titleStyle>
      <a:lvl1pPr marL="4763" indent="-476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kern="1200" dirty="0">
          <a:solidFill>
            <a:schemeClr val="tx1"/>
          </a:solidFill>
          <a:latin typeface="+mj-lt"/>
          <a:ea typeface="ＭＳ Ｐゴシック" charset="0"/>
          <a:cs typeface="+mj-cs"/>
          <a:sym typeface="Arial" charset="0"/>
        </a:defRPr>
      </a:lvl1pPr>
      <a:lvl2pPr marL="4763" indent="-476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7" charset="0"/>
          <a:ea typeface="ＭＳ Ｐゴシック" charset="0"/>
          <a:cs typeface="Apple LiGothic Medium" pitchFamily="-107" charset="-120"/>
          <a:sym typeface="Arial" charset="0"/>
        </a:defRPr>
      </a:lvl2pPr>
      <a:lvl3pPr marL="4763" indent="-476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7" charset="0"/>
          <a:ea typeface="ＭＳ Ｐゴシック" charset="0"/>
          <a:cs typeface="Apple LiGothic Medium" pitchFamily="-107" charset="-120"/>
          <a:sym typeface="Arial" charset="0"/>
        </a:defRPr>
      </a:lvl3pPr>
      <a:lvl4pPr marL="4763" indent="-476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7" charset="0"/>
          <a:ea typeface="ＭＳ Ｐゴシック" charset="0"/>
          <a:cs typeface="Apple LiGothic Medium" pitchFamily="-107" charset="-120"/>
          <a:sym typeface="Arial" charset="0"/>
        </a:defRPr>
      </a:lvl4pPr>
      <a:lvl5pPr marL="4763" indent="-476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-107" charset="0"/>
          <a:ea typeface="ＭＳ Ｐゴシック" charset="0"/>
          <a:cs typeface="Apple LiGothic Medium" pitchFamily="-107" charset="-120"/>
          <a:sym typeface="Arial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325" indent="-185738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SzPct val="80000"/>
        <a:buFont typeface="Arial" charset="0"/>
        <a:buChar char="•"/>
        <a:defRPr>
          <a:solidFill>
            <a:schemeClr val="tx1"/>
          </a:solidFill>
          <a:latin typeface="+mn-lt"/>
          <a:ea typeface="ＭＳ Ｐゴシック" charset="0"/>
          <a:cs typeface="+mn-cs"/>
          <a:sym typeface="Arial" charset="0"/>
        </a:defRPr>
      </a:lvl1pPr>
      <a:lvl2pPr marL="385763" indent="-193675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SzPct val="80000"/>
        <a:buFont typeface="Arial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546100" indent="-158750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80000"/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704850" indent="-158750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80000"/>
        <a:buFont typeface="Arial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773113" indent="-66675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falkner@cisco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em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emf"/><Relationship Id="rId15" Type="http://schemas.openxmlformats.org/officeDocument/2006/relationships/image" Target="../media/image24.png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Relationship Id="rId1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ncentral.com/which-is-better-sdn-or-nf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8.w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emf"/><Relationship Id="rId11" Type="http://schemas.openxmlformats.org/officeDocument/2006/relationships/image" Target="../media/image30.png"/><Relationship Id="rId5" Type="http://schemas.openxmlformats.org/officeDocument/2006/relationships/image" Target="../media/image22.emf"/><Relationship Id="rId10" Type="http://schemas.openxmlformats.org/officeDocument/2006/relationships/image" Target="../media/image29.png"/><Relationship Id="rId4" Type="http://schemas.openxmlformats.org/officeDocument/2006/relationships/image" Target="../media/image21.emf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room.cisco.com/press-release-content?type=webcontent&amp;articleId=1896371&amp;dtid=osscdc00028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8.emf"/><Relationship Id="rId7" Type="http://schemas.openxmlformats.org/officeDocument/2006/relationships/image" Target="../media/image4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Virtualizing Network Functions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Matt Falkner, Distinguished Engineer, Technical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Cisco</a:t>
            </a:r>
          </a:p>
          <a:p>
            <a:r>
              <a:rPr lang="en-US" dirty="0">
                <a:hlinkClick r:id="rId3"/>
              </a:rPr>
              <a:t>mfalkner@cisco.com</a:t>
            </a:r>
            <a:endParaRPr lang="en-US" dirty="0"/>
          </a:p>
          <a:p>
            <a:r>
              <a:rPr lang="en-US" smtClean="0"/>
              <a:t>March 27,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8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6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6415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6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Network Architecture Cost Factors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33846" y="1085067"/>
            <a:ext cx="8403738" cy="17609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 dirty="0"/>
              <a:t>Goal is to </a:t>
            </a:r>
            <a:r>
              <a:rPr lang="en-US" sz="1400" dirty="0">
                <a:solidFill>
                  <a:srgbClr val="168ACB"/>
                </a:solidFill>
              </a:rPr>
              <a:t>minimize overall Total Cost of Ownership </a:t>
            </a:r>
            <a:r>
              <a:rPr lang="en-US" sz="1400" dirty="0"/>
              <a:t>(</a:t>
            </a:r>
            <a:r>
              <a:rPr lang="en-US" sz="1400" dirty="0" err="1"/>
              <a:t>TCO</a:t>
            </a:r>
            <a:r>
              <a:rPr lang="en-US" sz="1400" dirty="0"/>
              <a:t>) related to the deployment and operation of a broadband aggregation network delivering quad-play services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Min </a:t>
            </a:r>
            <a:r>
              <a:rPr lang="el-GR" sz="1400" dirty="0"/>
              <a:t>Σ</a:t>
            </a:r>
            <a:r>
              <a:rPr lang="en-US" sz="1400" dirty="0"/>
              <a:t> </a:t>
            </a:r>
            <a:r>
              <a:rPr lang="en-US" sz="1400" dirty="0" err="1"/>
              <a:t>CapEx</a:t>
            </a:r>
            <a:r>
              <a:rPr lang="en-US" sz="1400" dirty="0"/>
              <a:t>(services, time) + </a:t>
            </a:r>
            <a:r>
              <a:rPr lang="el-GR" sz="1400" dirty="0"/>
              <a:t>Σ</a:t>
            </a:r>
            <a:r>
              <a:rPr lang="en-US" sz="1400" dirty="0"/>
              <a:t> </a:t>
            </a:r>
            <a:r>
              <a:rPr lang="en-US" sz="1400" dirty="0" err="1"/>
              <a:t>OpEx</a:t>
            </a:r>
            <a:r>
              <a:rPr lang="en-US" sz="1400" dirty="0"/>
              <a:t>(services, time) </a:t>
            </a:r>
          </a:p>
          <a:p>
            <a:pPr marL="419252" lvl="2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US" sz="1000" dirty="0" err="1">
                <a:cs typeface="ＭＳ Ｐゴシック" charset="-128"/>
              </a:rPr>
              <a:t>s.t</a:t>
            </a:r>
            <a:r>
              <a:rPr lang="en-US" sz="1000" dirty="0">
                <a:cs typeface="ＭＳ Ｐゴシック" charset="-128"/>
              </a:rPr>
              <a:t>. 	Traffic flows &lt;= Link Capacity</a:t>
            </a:r>
          </a:p>
          <a:p>
            <a:pPr marL="419252" lvl="2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US" sz="1000" dirty="0">
                <a:cs typeface="ＭＳ Ｐゴシック" charset="-128"/>
              </a:rPr>
              <a:t>	Traffic flows &lt;= Node capacity</a:t>
            </a:r>
          </a:p>
          <a:p>
            <a:pPr marL="419252" lvl="2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US" sz="1000" dirty="0">
                <a:cs typeface="ＭＳ Ｐゴシック" charset="-128"/>
              </a:rPr>
              <a:t>	Node Capacities &gt;= Number of subscribers</a:t>
            </a:r>
          </a:p>
          <a:p>
            <a:pPr marL="419252" lvl="2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US" sz="1000" dirty="0">
                <a:cs typeface="ＭＳ Ｐゴシック" charset="-128"/>
              </a:rPr>
              <a:t>	….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Note: not just minimization of initial </a:t>
            </a:r>
            <a:r>
              <a:rPr lang="en-US" sz="1400" dirty="0" err="1"/>
              <a:t>CapEx</a:t>
            </a:r>
            <a:r>
              <a:rPr lang="en-US" sz="1400" dirty="0"/>
              <a:t> at time t=0!</a:t>
            </a:r>
          </a:p>
          <a:p>
            <a:pPr>
              <a:lnSpc>
                <a:spcPct val="80000"/>
              </a:lnSpc>
            </a:pPr>
            <a:r>
              <a:rPr lang="en-US" sz="1400" dirty="0"/>
              <a:t>Also minimization of </a:t>
            </a:r>
            <a:r>
              <a:rPr lang="en-US" sz="1400" dirty="0" err="1"/>
              <a:t>OpEx</a:t>
            </a:r>
            <a:r>
              <a:rPr lang="en-US" sz="1400" dirty="0"/>
              <a:t> and expansion </a:t>
            </a:r>
            <a:r>
              <a:rPr lang="en-US" sz="1400" dirty="0" err="1"/>
              <a:t>CapEx</a:t>
            </a:r>
            <a:endParaRPr lang="en-US" sz="1400" dirty="0"/>
          </a:p>
          <a:p>
            <a:pPr marL="258915" lvl="1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US" sz="1200" dirty="0">
                <a:cs typeface="ＭＳ Ｐゴシック" charset="-128"/>
              </a:rPr>
              <a:t>Assumes a timeframe t</a:t>
            </a:r>
          </a:p>
          <a:p>
            <a:pPr marL="258915" lvl="1" indent="0">
              <a:lnSpc>
                <a:spcPct val="80000"/>
              </a:lnSpc>
              <a:buClr>
                <a:schemeClr val="accent5"/>
              </a:buClr>
              <a:buNone/>
            </a:pPr>
            <a:r>
              <a:rPr lang="en-US" sz="1200" dirty="0">
                <a:cs typeface="ＭＳ Ｐゴシック" charset="-128"/>
              </a:rPr>
              <a:t>Need to take subscriber and traffic growth into account</a:t>
            </a:r>
          </a:p>
          <a:p>
            <a:pPr>
              <a:lnSpc>
                <a:spcPct val="80000"/>
              </a:lnSpc>
            </a:pPr>
            <a:endParaRPr lang="en-US" sz="1600" dirty="0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449352" y="3487484"/>
            <a:ext cx="3532187" cy="325041"/>
          </a:xfrm>
          <a:prstGeom prst="rect">
            <a:avLst/>
          </a:prstGeom>
          <a:solidFill>
            <a:srgbClr val="3E67A4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73013" tIns="36505" rIns="73013" bIns="36505" anchor="ctr"/>
          <a:lstStyle/>
          <a:p>
            <a:pPr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3975" name="Rectangle 5"/>
          <p:cNvSpPr>
            <a:spLocks noChangeArrowheads="1"/>
          </p:cNvSpPr>
          <p:nvPr/>
        </p:nvSpPr>
        <p:spPr bwMode="auto">
          <a:xfrm>
            <a:off x="450959" y="3812527"/>
            <a:ext cx="3527425" cy="1169193"/>
          </a:xfrm>
          <a:prstGeom prst="rect">
            <a:avLst/>
          </a:prstGeom>
          <a:solidFill>
            <a:srgbClr val="678D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013" tIns="36505" rIns="73013" bIns="36505" anchor="ctr"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4105337" y="3487484"/>
            <a:ext cx="3519487" cy="325041"/>
          </a:xfrm>
          <a:prstGeom prst="rect">
            <a:avLst/>
          </a:prstGeom>
          <a:solidFill>
            <a:srgbClr val="697E1C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73013" tIns="36505" rIns="73013" bIns="36505" anchor="ctr"/>
          <a:lstStyle/>
          <a:p>
            <a:pPr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3979" name="Rectangle 7"/>
          <p:cNvSpPr>
            <a:spLocks noChangeArrowheads="1"/>
          </p:cNvSpPr>
          <p:nvPr/>
        </p:nvSpPr>
        <p:spPr bwMode="auto">
          <a:xfrm>
            <a:off x="4105337" y="3812527"/>
            <a:ext cx="3519487" cy="1169193"/>
          </a:xfrm>
          <a:prstGeom prst="rect">
            <a:avLst/>
          </a:prstGeom>
          <a:solidFill>
            <a:srgbClr val="89A4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013" tIns="36505" rIns="73013" bIns="36505" anchor="ctr"/>
          <a:lstStyle/>
          <a:p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3980" name="Text Box 8"/>
          <p:cNvSpPr txBox="1">
            <a:spLocks noChangeArrowheads="1"/>
          </p:cNvSpPr>
          <p:nvPr/>
        </p:nvSpPr>
        <p:spPr bwMode="gray">
          <a:xfrm>
            <a:off x="522368" y="3844671"/>
            <a:ext cx="2959100" cy="113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marL="174625" indent="-174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06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Char char="•"/>
            </a:pPr>
            <a:r>
              <a:rPr lang="en-US" sz="1100" b="1" dirty="0">
                <a:solidFill>
                  <a:srgbClr val="FFFFFF"/>
                </a:solidFill>
              </a:rPr>
              <a:t>Network equipment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sz="1000" b="1" dirty="0">
                <a:solidFill>
                  <a:srgbClr val="FFFFFF"/>
                </a:solidFill>
              </a:rPr>
              <a:t>BNG, DSLAMs, PON…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Char char="•"/>
            </a:pPr>
            <a:r>
              <a:rPr lang="en-US" sz="1100" b="1" dirty="0">
                <a:solidFill>
                  <a:srgbClr val="FFFFFF"/>
                </a:solidFill>
              </a:rPr>
              <a:t>Servers for each service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sz="1000" b="1" dirty="0">
                <a:solidFill>
                  <a:srgbClr val="FFFFFF"/>
                </a:solidFill>
              </a:rPr>
              <a:t>SIP, RACS, RADIUS, </a:t>
            </a:r>
            <a:r>
              <a:rPr lang="en-US" sz="1000" b="1" dirty="0" err="1">
                <a:solidFill>
                  <a:srgbClr val="FFFFFF"/>
                </a:solidFill>
              </a:rPr>
              <a:t>Softswitches</a:t>
            </a:r>
            <a:r>
              <a:rPr lang="en-US" sz="1000" b="1" dirty="0">
                <a:solidFill>
                  <a:srgbClr val="FFFFFF"/>
                </a:solidFill>
              </a:rPr>
              <a:t>, Gateways…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Char char="•"/>
            </a:pPr>
            <a:r>
              <a:rPr lang="en-US" sz="1100" b="1" dirty="0">
                <a:solidFill>
                  <a:srgbClr val="FFFFFF"/>
                </a:solidFill>
              </a:rPr>
              <a:t>Link Costs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Char char="•"/>
            </a:pPr>
            <a:r>
              <a:rPr lang="en-US" sz="1100" b="1" dirty="0">
                <a:solidFill>
                  <a:srgbClr val="FFFFFF"/>
                </a:solidFill>
              </a:rPr>
              <a:t>Real Estate</a:t>
            </a:r>
          </a:p>
        </p:txBody>
      </p:sp>
      <p:sp>
        <p:nvSpPr>
          <p:cNvPr id="83981" name="Text Box 9"/>
          <p:cNvSpPr txBox="1">
            <a:spLocks noChangeArrowheads="1"/>
          </p:cNvSpPr>
          <p:nvPr/>
        </p:nvSpPr>
        <p:spPr bwMode="gray">
          <a:xfrm>
            <a:off x="1206618" y="3505359"/>
            <a:ext cx="2252663" cy="27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CapEx Variables</a:t>
            </a:r>
          </a:p>
        </p:txBody>
      </p:sp>
      <p:sp>
        <p:nvSpPr>
          <p:cNvPr id="83982" name="Text Box 10"/>
          <p:cNvSpPr txBox="1">
            <a:spLocks noChangeArrowheads="1"/>
          </p:cNvSpPr>
          <p:nvPr/>
        </p:nvSpPr>
        <p:spPr bwMode="gray">
          <a:xfrm>
            <a:off x="4867333" y="3505359"/>
            <a:ext cx="2252662" cy="27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6" tIns="45698" rIns="91396" bIns="4569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1400" b="1">
                <a:solidFill>
                  <a:srgbClr val="FFFFFF"/>
                </a:solidFill>
              </a:rPr>
              <a:t>OpEx Variables</a:t>
            </a:r>
          </a:p>
        </p:txBody>
      </p:sp>
      <p:sp>
        <p:nvSpPr>
          <p:cNvPr id="83983" name="Text Box 11"/>
          <p:cNvSpPr txBox="1">
            <a:spLocks noChangeArrowheads="1"/>
          </p:cNvSpPr>
          <p:nvPr/>
        </p:nvSpPr>
        <p:spPr bwMode="gray">
          <a:xfrm>
            <a:off x="4216458" y="3844689"/>
            <a:ext cx="3452812" cy="115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6" tIns="45698" rIns="91396" bIns="45698">
            <a:spAutoFit/>
          </a:bodyPr>
          <a:lstStyle>
            <a:lvl1pPr marL="234950" indent="-234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4064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Char char="•"/>
            </a:pPr>
            <a:r>
              <a:rPr lang="en-US" sz="1100" b="1" dirty="0">
                <a:solidFill>
                  <a:srgbClr val="FFFFFF"/>
                </a:solidFill>
              </a:rPr>
              <a:t>Power: network, servers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sz="1000" b="1" dirty="0">
                <a:solidFill>
                  <a:srgbClr val="FFFFFF"/>
                </a:solidFill>
              </a:rPr>
              <a:t>SIP, RACS, RADIUS, </a:t>
            </a:r>
            <a:r>
              <a:rPr lang="en-US" sz="1000" b="1" dirty="0" err="1">
                <a:solidFill>
                  <a:srgbClr val="FFFFFF"/>
                </a:solidFill>
              </a:rPr>
              <a:t>Softswitches</a:t>
            </a:r>
            <a:r>
              <a:rPr lang="en-US" sz="1000" b="1" dirty="0">
                <a:solidFill>
                  <a:srgbClr val="FFFFFF"/>
                </a:solidFill>
              </a:rPr>
              <a:t>, Gateways…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sz="1000" b="1" dirty="0">
                <a:solidFill>
                  <a:srgbClr val="FFFFFF"/>
                </a:solidFill>
              </a:rPr>
              <a:t>BNG, DSLAMs, PON…</a:t>
            </a:r>
            <a:endParaRPr lang="en-US" sz="1100" b="1" dirty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Char char="•"/>
            </a:pPr>
            <a:r>
              <a:rPr lang="en-US" sz="1100" b="1" dirty="0">
                <a:solidFill>
                  <a:srgbClr val="FFFFFF"/>
                </a:solidFill>
              </a:rPr>
              <a:t>Real estate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Char char="•"/>
            </a:pPr>
            <a:r>
              <a:rPr lang="en-US" sz="1100" b="1" dirty="0" err="1">
                <a:solidFill>
                  <a:srgbClr val="FFFFFF"/>
                </a:solidFill>
              </a:rPr>
              <a:t>Labour</a:t>
            </a:r>
            <a:r>
              <a:rPr lang="en-US" sz="1100" b="1" dirty="0">
                <a:solidFill>
                  <a:srgbClr val="FFFFFF"/>
                </a:solidFill>
              </a:rPr>
              <a:t> and Maintenance </a:t>
            </a:r>
          </a:p>
          <a:p>
            <a:pPr lvl="1" eaLnBrk="1" hangingPunct="1">
              <a:lnSpc>
                <a:spcPct val="80000"/>
              </a:lnSpc>
              <a:spcBef>
                <a:spcPct val="15000"/>
              </a:spcBef>
            </a:pPr>
            <a:r>
              <a:rPr lang="en-US" sz="1000" b="1" dirty="0">
                <a:solidFill>
                  <a:srgbClr val="FFFFFF"/>
                </a:solidFill>
              </a:rPr>
              <a:t>OSS Changes, Cutover</a:t>
            </a:r>
          </a:p>
          <a:p>
            <a:pPr eaLnBrk="1" hangingPunct="1">
              <a:lnSpc>
                <a:spcPct val="80000"/>
              </a:lnSpc>
              <a:spcBef>
                <a:spcPct val="15000"/>
              </a:spcBef>
              <a:buFontTx/>
              <a:buChar char="•"/>
            </a:pPr>
            <a:r>
              <a:rPr lang="en-US" sz="1100" b="1" dirty="0">
                <a:solidFill>
                  <a:srgbClr val="FFFFFF"/>
                </a:solidFill>
              </a:rPr>
              <a:t>Management Costs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83496" y="4954262"/>
            <a:ext cx="366853" cy="189238"/>
          </a:xfrm>
          <a:prstGeom prst="rect">
            <a:avLst/>
          </a:prstGeo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kern="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6553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Certification and Operational Expenses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Hardware certification</a:t>
            </a:r>
          </a:p>
          <a:p>
            <a:pPr lvl="1"/>
            <a:r>
              <a:rPr lang="en-US" dirty="0"/>
              <a:t>Many Vendors</a:t>
            </a:r>
          </a:p>
          <a:p>
            <a:pPr lvl="1"/>
            <a:r>
              <a:rPr lang="en-US" dirty="0"/>
              <a:t>Different hardware Architectures</a:t>
            </a:r>
          </a:p>
          <a:p>
            <a:pPr lvl="1"/>
            <a:r>
              <a:rPr lang="en-US" dirty="0"/>
              <a:t>Many modules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Software certification</a:t>
            </a:r>
          </a:p>
          <a:p>
            <a:pPr lvl="1"/>
            <a:r>
              <a:rPr lang="en-US" dirty="0"/>
              <a:t>Vendor specific software</a:t>
            </a:r>
          </a:p>
          <a:p>
            <a:pPr lvl="1"/>
            <a:r>
              <a:rPr lang="en-US" dirty="0"/>
              <a:t>Patches</a:t>
            </a:r>
          </a:p>
          <a:p>
            <a:pPr lvl="1"/>
            <a:r>
              <a:rPr lang="en-US" dirty="0"/>
              <a:t>New Functionalities</a:t>
            </a:r>
          </a:p>
          <a:p>
            <a:endParaRPr lang="en-US" dirty="0"/>
          </a:p>
        </p:txBody>
      </p:sp>
      <p:grpSp>
        <p:nvGrpSpPr>
          <p:cNvPr id="7" name="Group 791"/>
          <p:cNvGrpSpPr/>
          <p:nvPr/>
        </p:nvGrpSpPr>
        <p:grpSpPr>
          <a:xfrm>
            <a:off x="6270084" y="3485657"/>
            <a:ext cx="1460610" cy="781123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274763" y="-2928938"/>
              <a:ext cx="9637713" cy="2749550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chemeClr val="accent4"/>
                  </a:solidFill>
                </a:rPr>
                <a:t>Campus / DC</a:t>
              </a:r>
            </a:p>
          </p:txBody>
        </p:sp>
      </p:grpSp>
      <p:grpSp>
        <p:nvGrpSpPr>
          <p:cNvPr id="11" name="Group 791"/>
          <p:cNvGrpSpPr/>
          <p:nvPr/>
        </p:nvGrpSpPr>
        <p:grpSpPr>
          <a:xfrm>
            <a:off x="4817623" y="3504523"/>
            <a:ext cx="1408945" cy="762257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274763" y="-2857319"/>
              <a:ext cx="9637712" cy="2749549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WAN</a:t>
              </a:r>
            </a:p>
          </p:txBody>
        </p:sp>
      </p:grpSp>
      <p:pic>
        <p:nvPicPr>
          <p:cNvPr id="15" name="Picture 3" descr="C:\Documents and Settings\rteligic\Desktop\Desktop_26Apr\polygon-icon0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37335" y="3747919"/>
            <a:ext cx="330337" cy="364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1100214" y="3414188"/>
            <a:ext cx="1514862" cy="898978"/>
            <a:chOff x="1056073" y="3822008"/>
            <a:chExt cx="1514862" cy="898978"/>
          </a:xfrm>
        </p:grpSpPr>
        <p:sp>
          <p:nvSpPr>
            <p:cNvPr id="17" name="Rounded Rectangle 16"/>
            <p:cNvSpPr/>
            <p:nvPr/>
          </p:nvSpPr>
          <p:spPr>
            <a:xfrm>
              <a:off x="1056073" y="3822008"/>
              <a:ext cx="1514862" cy="898978"/>
            </a:xfrm>
            <a:prstGeom prst="roundRect">
              <a:avLst/>
            </a:prstGeom>
            <a:solidFill>
              <a:srgbClr val="ACE1B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68568" tIns="0" rIns="68568" bIns="34285" rtlCol="0" anchor="t"/>
            <a:lstStyle/>
            <a:p>
              <a:r>
                <a:rPr lang="en-US" sz="900" dirty="0">
                  <a:solidFill>
                    <a:schemeClr val="accent4">
                      <a:lumMod val="50000"/>
                    </a:schemeClr>
                  </a:solidFill>
                </a:rPr>
                <a:t>Branch</a:t>
              </a:r>
            </a:p>
          </p:txBody>
        </p:sp>
        <p:pic>
          <p:nvPicPr>
            <p:cNvPr id="18" name="Picture 14" descr="\\MV-FS\Projects\Cisco\References\Brand Assets\Kubrick Icons\Device Icons\Device_router_3057_default_256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5812" y="4455922"/>
              <a:ext cx="373768" cy="217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9" name="Straight Connector 18"/>
            <p:cNvCxnSpPr>
              <a:stCxn id="21" idx="2"/>
              <a:endCxn id="18" idx="0"/>
            </p:cNvCxnSpPr>
            <p:nvPr/>
          </p:nvCxnSpPr>
          <p:spPr>
            <a:xfrm>
              <a:off x="2212696" y="4335391"/>
              <a:ext cx="0" cy="120531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30" idx="2"/>
              <a:endCxn id="21" idx="0"/>
            </p:cNvCxnSpPr>
            <p:nvPr/>
          </p:nvCxnSpPr>
          <p:spPr>
            <a:xfrm>
              <a:off x="2035535" y="4020660"/>
              <a:ext cx="177161" cy="196070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73967" y="4216730"/>
              <a:ext cx="277458" cy="11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Connector 21"/>
            <p:cNvCxnSpPr>
              <a:stCxn id="29" idx="3"/>
              <a:endCxn id="18" idx="1"/>
            </p:cNvCxnSpPr>
            <p:nvPr/>
          </p:nvCxnSpPr>
          <p:spPr>
            <a:xfrm flipV="1">
              <a:off x="1862043" y="4564847"/>
              <a:ext cx="163769" cy="544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875" y="4498555"/>
              <a:ext cx="190428" cy="10387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875" y="4124654"/>
              <a:ext cx="232332" cy="17424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4734" y="4330918"/>
              <a:ext cx="199800" cy="149850"/>
            </a:xfrm>
            <a:prstGeom prst="rect">
              <a:avLst/>
            </a:prstGeom>
          </p:spPr>
        </p:pic>
        <p:cxnSp>
          <p:nvCxnSpPr>
            <p:cNvPr id="26" name="Straight Connector 25"/>
            <p:cNvCxnSpPr>
              <a:stCxn id="24" idx="3"/>
              <a:endCxn id="29" idx="1"/>
            </p:cNvCxnSpPr>
            <p:nvPr/>
          </p:nvCxnSpPr>
          <p:spPr>
            <a:xfrm>
              <a:off x="1365207" y="4211779"/>
              <a:ext cx="253150" cy="353612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5" idx="3"/>
              <a:endCxn id="29" idx="1"/>
            </p:cNvCxnSpPr>
            <p:nvPr/>
          </p:nvCxnSpPr>
          <p:spPr>
            <a:xfrm>
              <a:off x="1334534" y="4405843"/>
              <a:ext cx="283823" cy="15954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3" idx="3"/>
              <a:endCxn id="29" idx="1"/>
            </p:cNvCxnSpPr>
            <p:nvPr/>
          </p:nvCxnSpPr>
          <p:spPr>
            <a:xfrm>
              <a:off x="1323303" y="4550490"/>
              <a:ext cx="295054" cy="14901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357" y="4443548"/>
              <a:ext cx="243686" cy="243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398" y="3911655"/>
              <a:ext cx="186274" cy="10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4" descr="ContentTransformationEng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402" y="3920909"/>
              <a:ext cx="166355" cy="10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Straight Connector 31"/>
            <p:cNvCxnSpPr>
              <a:stCxn id="31" idx="2"/>
              <a:endCxn id="21" idx="0"/>
            </p:cNvCxnSpPr>
            <p:nvPr/>
          </p:nvCxnSpPr>
          <p:spPr>
            <a:xfrm flipH="1">
              <a:off x="2212696" y="4030608"/>
              <a:ext cx="186884" cy="186122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60" y="3721525"/>
            <a:ext cx="258794" cy="25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60" y="4027204"/>
            <a:ext cx="258794" cy="25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2641423" y="2400730"/>
            <a:ext cx="2011085" cy="1225996"/>
            <a:chOff x="2597282" y="2808550"/>
            <a:chExt cx="2011085" cy="1225996"/>
          </a:xfrm>
        </p:grpSpPr>
        <p:sp>
          <p:nvSpPr>
            <p:cNvPr id="36" name="Rounded Rectangle 35"/>
            <p:cNvSpPr/>
            <p:nvPr/>
          </p:nvSpPr>
          <p:spPr>
            <a:xfrm>
              <a:off x="2597282" y="2808550"/>
              <a:ext cx="2011085" cy="1225996"/>
            </a:xfrm>
            <a:prstGeom prst="roundRect">
              <a:avLst/>
            </a:prstGeom>
            <a:solidFill>
              <a:srgbClr val="ACE1B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68568" tIns="0" rIns="68568" bIns="34285" rtlCol="0" anchor="t"/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Branch</a:t>
              </a:r>
            </a:p>
          </p:txBody>
        </p:sp>
        <p:pic>
          <p:nvPicPr>
            <p:cNvPr id="37" name="Picture 14" descr="\\MV-FS\Projects\Cisco\References\Brand Assets\Kubrick Icons\Device Icons\Device_router_3057_default_256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12482" y="3769482"/>
              <a:ext cx="373768" cy="217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\\MV-FS\Projects\Cisco\References\Brand Assets\Kubrick Icons\Device Icons\Device_router_3057_default_256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87424" y="3499122"/>
              <a:ext cx="373768" cy="217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9" name="Straight Connector 38"/>
            <p:cNvCxnSpPr>
              <a:stCxn id="60" idx="2"/>
              <a:endCxn id="43" idx="0"/>
            </p:cNvCxnSpPr>
            <p:nvPr/>
          </p:nvCxnSpPr>
          <p:spPr>
            <a:xfrm>
              <a:off x="3287459" y="2989606"/>
              <a:ext cx="372833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44" idx="2"/>
              <a:endCxn id="38" idx="0"/>
            </p:cNvCxnSpPr>
            <p:nvPr/>
          </p:nvCxnSpPr>
          <p:spPr>
            <a:xfrm>
              <a:off x="4009622" y="3345255"/>
              <a:ext cx="264686" cy="153867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43" idx="2"/>
              <a:endCxn id="37" idx="0"/>
            </p:cNvCxnSpPr>
            <p:nvPr/>
          </p:nvCxnSpPr>
          <p:spPr>
            <a:xfrm>
              <a:off x="3660292" y="3351026"/>
              <a:ext cx="139074" cy="418456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61" idx="2"/>
              <a:endCxn id="43" idx="0"/>
            </p:cNvCxnSpPr>
            <p:nvPr/>
          </p:nvCxnSpPr>
          <p:spPr>
            <a:xfrm flipH="1">
              <a:off x="3660292" y="2989606"/>
              <a:ext cx="152029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1563" y="3232365"/>
              <a:ext cx="277458" cy="11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70893" y="3226594"/>
              <a:ext cx="277458" cy="11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Connector 44"/>
            <p:cNvCxnSpPr>
              <a:stCxn id="62" idx="2"/>
              <a:endCxn id="43" idx="0"/>
            </p:cNvCxnSpPr>
            <p:nvPr/>
          </p:nvCxnSpPr>
          <p:spPr>
            <a:xfrm flipH="1">
              <a:off x="3660292" y="2989606"/>
              <a:ext cx="442467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endCxn id="43" idx="0"/>
            </p:cNvCxnSpPr>
            <p:nvPr/>
          </p:nvCxnSpPr>
          <p:spPr>
            <a:xfrm flipH="1">
              <a:off x="3660292" y="2989606"/>
              <a:ext cx="752459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4" idx="2"/>
              <a:endCxn id="37" idx="0"/>
            </p:cNvCxnSpPr>
            <p:nvPr/>
          </p:nvCxnSpPr>
          <p:spPr>
            <a:xfrm flipH="1">
              <a:off x="3799366" y="3345255"/>
              <a:ext cx="210256" cy="424227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2"/>
              <a:endCxn id="38" idx="0"/>
            </p:cNvCxnSpPr>
            <p:nvPr/>
          </p:nvCxnSpPr>
          <p:spPr>
            <a:xfrm>
              <a:off x="3660292" y="3351026"/>
              <a:ext cx="614016" cy="148096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58" idx="3"/>
              <a:endCxn id="37" idx="1"/>
            </p:cNvCxnSpPr>
            <p:nvPr/>
          </p:nvCxnSpPr>
          <p:spPr>
            <a:xfrm flipV="1">
              <a:off x="3502985" y="3878407"/>
              <a:ext cx="109497" cy="289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57" idx="3"/>
              <a:endCxn id="38" idx="1"/>
            </p:cNvCxnSpPr>
            <p:nvPr/>
          </p:nvCxnSpPr>
          <p:spPr>
            <a:xfrm flipV="1">
              <a:off x="3502985" y="3608047"/>
              <a:ext cx="584439" cy="289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4085" y="3826071"/>
              <a:ext cx="190428" cy="10387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4085" y="3383036"/>
              <a:ext cx="232332" cy="17424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5944" y="3554258"/>
              <a:ext cx="199800" cy="149850"/>
            </a:xfrm>
            <a:prstGeom prst="rect">
              <a:avLst/>
            </a:prstGeom>
          </p:spPr>
        </p:pic>
        <p:cxnSp>
          <p:nvCxnSpPr>
            <p:cNvPr id="54" name="Straight Connector 53"/>
            <p:cNvCxnSpPr>
              <a:stCxn id="52" idx="3"/>
              <a:endCxn id="57" idx="1"/>
            </p:cNvCxnSpPr>
            <p:nvPr/>
          </p:nvCxnSpPr>
          <p:spPr>
            <a:xfrm>
              <a:off x="2906417" y="3470161"/>
              <a:ext cx="371547" cy="140784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3" idx="3"/>
              <a:endCxn id="57" idx="1"/>
            </p:cNvCxnSpPr>
            <p:nvPr/>
          </p:nvCxnSpPr>
          <p:spPr>
            <a:xfrm flipV="1">
              <a:off x="2875744" y="3610945"/>
              <a:ext cx="402220" cy="1823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51" idx="3"/>
              <a:endCxn id="58" idx="1"/>
            </p:cNvCxnSpPr>
            <p:nvPr/>
          </p:nvCxnSpPr>
          <p:spPr>
            <a:xfrm>
              <a:off x="2864513" y="3878006"/>
              <a:ext cx="413451" cy="3299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964" y="3498434"/>
              <a:ext cx="225021" cy="225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8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964" y="3768794"/>
              <a:ext cx="225021" cy="225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9" name="Picture 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006" y="2872850"/>
              <a:ext cx="170982" cy="11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579" y="2872332"/>
              <a:ext cx="171760" cy="11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02" descr="WA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256" y="2884304"/>
              <a:ext cx="154130" cy="10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622" y="2880601"/>
              <a:ext cx="186274" cy="10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44" descr="ContentTransformationEng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112" y="2879907"/>
              <a:ext cx="166355" cy="10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4" name="Straight Connector 63"/>
            <p:cNvCxnSpPr>
              <a:stCxn id="59" idx="2"/>
              <a:endCxn id="43" idx="0"/>
            </p:cNvCxnSpPr>
            <p:nvPr/>
          </p:nvCxnSpPr>
          <p:spPr>
            <a:xfrm>
              <a:off x="3542497" y="2989606"/>
              <a:ext cx="117795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897" y="2907976"/>
              <a:ext cx="170982" cy="11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3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470" y="2907458"/>
              <a:ext cx="171760" cy="11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102" descr="WA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147" y="2919430"/>
              <a:ext cx="154130" cy="10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513" y="2915727"/>
              <a:ext cx="186274" cy="10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44" descr="ContentTransformationEng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03" y="2915033"/>
              <a:ext cx="166355" cy="10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0" name="Straight Connector 69"/>
            <p:cNvCxnSpPr>
              <a:stCxn id="66" idx="2"/>
              <a:endCxn id="44" idx="0"/>
            </p:cNvCxnSpPr>
            <p:nvPr/>
          </p:nvCxnSpPr>
          <p:spPr>
            <a:xfrm>
              <a:off x="3324350" y="3024732"/>
              <a:ext cx="685272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stCxn id="67" idx="2"/>
              <a:endCxn id="44" idx="0"/>
            </p:cNvCxnSpPr>
            <p:nvPr/>
          </p:nvCxnSpPr>
          <p:spPr>
            <a:xfrm>
              <a:off x="3849212" y="3024732"/>
              <a:ext cx="160410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8" idx="2"/>
              <a:endCxn id="44" idx="0"/>
            </p:cNvCxnSpPr>
            <p:nvPr/>
          </p:nvCxnSpPr>
          <p:spPr>
            <a:xfrm flipH="1">
              <a:off x="4009622" y="3024732"/>
              <a:ext cx="130028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69" idx="2"/>
              <a:endCxn id="44" idx="0"/>
            </p:cNvCxnSpPr>
            <p:nvPr/>
          </p:nvCxnSpPr>
          <p:spPr>
            <a:xfrm flipH="1">
              <a:off x="4009622" y="3024732"/>
              <a:ext cx="439559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5" idx="2"/>
              <a:endCxn id="44" idx="0"/>
            </p:cNvCxnSpPr>
            <p:nvPr/>
          </p:nvCxnSpPr>
          <p:spPr>
            <a:xfrm>
              <a:off x="3579388" y="3024732"/>
              <a:ext cx="430234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530" y="3224826"/>
              <a:ext cx="224049" cy="224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76" name="Straight Connector 75"/>
            <p:cNvCxnSpPr>
              <a:stCxn id="75" idx="3"/>
              <a:endCxn id="57" idx="1"/>
            </p:cNvCxnSpPr>
            <p:nvPr/>
          </p:nvCxnSpPr>
          <p:spPr>
            <a:xfrm>
              <a:off x="3201579" y="3336851"/>
              <a:ext cx="76385" cy="274094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91"/>
          <p:cNvGrpSpPr/>
          <p:nvPr/>
        </p:nvGrpSpPr>
        <p:grpSpPr>
          <a:xfrm>
            <a:off x="7831813" y="3309152"/>
            <a:ext cx="739518" cy="475455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78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79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80" name="Freeform 8"/>
            <p:cNvSpPr>
              <a:spLocks/>
            </p:cNvSpPr>
            <p:nvPr/>
          </p:nvSpPr>
          <p:spPr bwMode="auto">
            <a:xfrm>
              <a:off x="1274763" y="-2928938"/>
              <a:ext cx="9637713" cy="2749550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dirty="0">
                  <a:solidFill>
                    <a:schemeClr val="accent4"/>
                  </a:solidFill>
                </a:rPr>
                <a:t>Internet</a:t>
              </a:r>
            </a:p>
          </p:txBody>
        </p:sp>
      </p:grpSp>
      <p:pic>
        <p:nvPicPr>
          <p:cNvPr id="81" name="Picture 3" descr="C:\Documents and Settings\rteligic\Desktop\Desktop_26Apr\polygon-icon0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85224" y="3760553"/>
            <a:ext cx="330337" cy="364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roup 791"/>
          <p:cNvGrpSpPr/>
          <p:nvPr/>
        </p:nvGrpSpPr>
        <p:grpSpPr>
          <a:xfrm>
            <a:off x="7845199" y="3784607"/>
            <a:ext cx="739518" cy="475455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83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84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85" name="Freeform 8"/>
            <p:cNvSpPr>
              <a:spLocks/>
            </p:cNvSpPr>
            <p:nvPr/>
          </p:nvSpPr>
          <p:spPr bwMode="auto">
            <a:xfrm>
              <a:off x="1274763" y="-2928938"/>
              <a:ext cx="9637713" cy="2749550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dirty="0">
                  <a:solidFill>
                    <a:schemeClr val="accent4"/>
                  </a:solidFill>
                </a:rPr>
                <a:t>Cloud</a:t>
              </a:r>
            </a:p>
          </p:txBody>
        </p:sp>
      </p:grpSp>
      <p:cxnSp>
        <p:nvCxnSpPr>
          <p:cNvPr id="86" name="Straight Connector 85"/>
          <p:cNvCxnSpPr>
            <a:stCxn id="37" idx="2"/>
            <a:endCxn id="34" idx="1"/>
          </p:cNvCxnSpPr>
          <p:nvPr/>
        </p:nvCxnSpPr>
        <p:spPr>
          <a:xfrm>
            <a:off x="3843507" y="3579512"/>
            <a:ext cx="959553" cy="577089"/>
          </a:xfrm>
          <a:prstGeom prst="line">
            <a:avLst/>
          </a:prstGeom>
          <a:ln w="12700" cmpd="sng"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38" idx="2"/>
            <a:endCxn id="33" idx="1"/>
          </p:cNvCxnSpPr>
          <p:nvPr/>
        </p:nvCxnSpPr>
        <p:spPr>
          <a:xfrm>
            <a:off x="4318449" y="3309152"/>
            <a:ext cx="484611" cy="541770"/>
          </a:xfrm>
          <a:prstGeom prst="line">
            <a:avLst/>
          </a:prstGeom>
          <a:ln w="12700" cmpd="sng"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18" idx="3"/>
            <a:endCxn id="34" idx="1"/>
          </p:cNvCxnSpPr>
          <p:nvPr/>
        </p:nvCxnSpPr>
        <p:spPr>
          <a:xfrm flipV="1">
            <a:off x="2443721" y="4156601"/>
            <a:ext cx="2359339" cy="426"/>
          </a:xfrm>
          <a:prstGeom prst="line">
            <a:avLst/>
          </a:prstGeom>
          <a:ln w="12700" cmpd="sng"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1252614" y="3566588"/>
            <a:ext cx="1514862" cy="898978"/>
            <a:chOff x="1056073" y="3822008"/>
            <a:chExt cx="1514862" cy="898978"/>
          </a:xfrm>
        </p:grpSpPr>
        <p:sp>
          <p:nvSpPr>
            <p:cNvPr id="90" name="Rounded Rectangle 89"/>
            <p:cNvSpPr/>
            <p:nvPr/>
          </p:nvSpPr>
          <p:spPr>
            <a:xfrm>
              <a:off x="1056073" y="3822008"/>
              <a:ext cx="1514862" cy="898978"/>
            </a:xfrm>
            <a:prstGeom prst="roundRect">
              <a:avLst/>
            </a:prstGeom>
            <a:solidFill>
              <a:srgbClr val="ACE1B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68568" tIns="0" rIns="68568" bIns="34285" rtlCol="0" anchor="t"/>
            <a:lstStyle/>
            <a:p>
              <a:r>
                <a:rPr lang="en-US" sz="900" dirty="0">
                  <a:solidFill>
                    <a:schemeClr val="accent4">
                      <a:lumMod val="50000"/>
                    </a:schemeClr>
                  </a:solidFill>
                </a:rPr>
                <a:t>Branch</a:t>
              </a:r>
            </a:p>
          </p:txBody>
        </p:sp>
        <p:pic>
          <p:nvPicPr>
            <p:cNvPr id="91" name="Picture 14" descr="\\MV-FS\Projects\Cisco\References\Brand Assets\Kubrick Icons\Device Icons\Device_router_3057_default_256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5812" y="4455922"/>
              <a:ext cx="373768" cy="217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2" name="Straight Connector 91"/>
            <p:cNvCxnSpPr>
              <a:stCxn id="94" idx="2"/>
              <a:endCxn id="91" idx="0"/>
            </p:cNvCxnSpPr>
            <p:nvPr/>
          </p:nvCxnSpPr>
          <p:spPr>
            <a:xfrm>
              <a:off x="2212696" y="4335391"/>
              <a:ext cx="0" cy="120531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stCxn id="103" idx="2"/>
              <a:endCxn id="94" idx="0"/>
            </p:cNvCxnSpPr>
            <p:nvPr/>
          </p:nvCxnSpPr>
          <p:spPr>
            <a:xfrm>
              <a:off x="2035535" y="4020660"/>
              <a:ext cx="177161" cy="196070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73967" y="4216730"/>
              <a:ext cx="277458" cy="11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5" name="Straight Connector 94"/>
            <p:cNvCxnSpPr>
              <a:stCxn id="102" idx="3"/>
              <a:endCxn id="91" idx="1"/>
            </p:cNvCxnSpPr>
            <p:nvPr/>
          </p:nvCxnSpPr>
          <p:spPr>
            <a:xfrm flipV="1">
              <a:off x="1862043" y="4564847"/>
              <a:ext cx="163769" cy="544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875" y="4498555"/>
              <a:ext cx="190428" cy="10387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875" y="4124654"/>
              <a:ext cx="232332" cy="174249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4734" y="4330918"/>
              <a:ext cx="199800" cy="149850"/>
            </a:xfrm>
            <a:prstGeom prst="rect">
              <a:avLst/>
            </a:prstGeom>
          </p:spPr>
        </p:pic>
        <p:cxnSp>
          <p:nvCxnSpPr>
            <p:cNvPr id="99" name="Straight Connector 98"/>
            <p:cNvCxnSpPr>
              <a:stCxn id="97" idx="3"/>
              <a:endCxn id="102" idx="1"/>
            </p:cNvCxnSpPr>
            <p:nvPr/>
          </p:nvCxnSpPr>
          <p:spPr>
            <a:xfrm>
              <a:off x="1365207" y="4211779"/>
              <a:ext cx="253150" cy="353612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98" idx="3"/>
              <a:endCxn id="102" idx="1"/>
            </p:cNvCxnSpPr>
            <p:nvPr/>
          </p:nvCxnSpPr>
          <p:spPr>
            <a:xfrm>
              <a:off x="1334534" y="4405843"/>
              <a:ext cx="283823" cy="15954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6" idx="3"/>
              <a:endCxn id="102" idx="1"/>
            </p:cNvCxnSpPr>
            <p:nvPr/>
          </p:nvCxnSpPr>
          <p:spPr>
            <a:xfrm>
              <a:off x="1323303" y="4550490"/>
              <a:ext cx="295054" cy="14901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2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357" y="4443548"/>
              <a:ext cx="243686" cy="243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3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398" y="3911655"/>
              <a:ext cx="186274" cy="10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44" descr="ContentTransformationEng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402" y="3920909"/>
              <a:ext cx="166355" cy="10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5" name="Straight Connector 104"/>
            <p:cNvCxnSpPr>
              <a:stCxn id="104" idx="2"/>
              <a:endCxn id="94" idx="0"/>
            </p:cNvCxnSpPr>
            <p:nvPr/>
          </p:nvCxnSpPr>
          <p:spPr>
            <a:xfrm flipH="1">
              <a:off x="2212696" y="4030608"/>
              <a:ext cx="186884" cy="186122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Straight Connector 105"/>
          <p:cNvCxnSpPr>
            <a:stCxn id="91" idx="3"/>
            <a:endCxn id="34" idx="1"/>
          </p:cNvCxnSpPr>
          <p:nvPr/>
        </p:nvCxnSpPr>
        <p:spPr>
          <a:xfrm flipV="1">
            <a:off x="2596121" y="4156601"/>
            <a:ext cx="2206939" cy="152826"/>
          </a:xfrm>
          <a:prstGeom prst="line">
            <a:avLst/>
          </a:prstGeom>
          <a:ln w="12700" cmpd="sng"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/>
          <p:cNvGrpSpPr/>
          <p:nvPr/>
        </p:nvGrpSpPr>
        <p:grpSpPr>
          <a:xfrm>
            <a:off x="1405014" y="3718988"/>
            <a:ext cx="1514862" cy="898978"/>
            <a:chOff x="1056073" y="3822008"/>
            <a:chExt cx="1514862" cy="898978"/>
          </a:xfrm>
        </p:grpSpPr>
        <p:sp>
          <p:nvSpPr>
            <p:cNvPr id="108" name="Rounded Rectangle 107"/>
            <p:cNvSpPr/>
            <p:nvPr/>
          </p:nvSpPr>
          <p:spPr>
            <a:xfrm>
              <a:off x="1056073" y="3822008"/>
              <a:ext cx="1514862" cy="898978"/>
            </a:xfrm>
            <a:prstGeom prst="roundRect">
              <a:avLst/>
            </a:prstGeom>
            <a:solidFill>
              <a:srgbClr val="ACE1B2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68568" tIns="0" rIns="68568" bIns="34285" rtlCol="0" anchor="t"/>
            <a:lstStyle/>
            <a:p>
              <a:r>
                <a:rPr lang="en-US" sz="900" dirty="0">
                  <a:solidFill>
                    <a:schemeClr val="accent4">
                      <a:lumMod val="50000"/>
                    </a:schemeClr>
                  </a:solidFill>
                </a:rPr>
                <a:t>Branch</a:t>
              </a:r>
            </a:p>
          </p:txBody>
        </p:sp>
        <p:pic>
          <p:nvPicPr>
            <p:cNvPr id="109" name="Picture 14" descr="\\MV-FS\Projects\Cisco\References\Brand Assets\Kubrick Icons\Device Icons\Device_router_3057_default_256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25812" y="4455922"/>
              <a:ext cx="373768" cy="217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0" name="Straight Connector 109"/>
            <p:cNvCxnSpPr>
              <a:stCxn id="112" idx="2"/>
              <a:endCxn id="109" idx="0"/>
            </p:cNvCxnSpPr>
            <p:nvPr/>
          </p:nvCxnSpPr>
          <p:spPr>
            <a:xfrm>
              <a:off x="2212696" y="4335391"/>
              <a:ext cx="0" cy="120531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21" idx="2"/>
              <a:endCxn id="112" idx="0"/>
            </p:cNvCxnSpPr>
            <p:nvPr/>
          </p:nvCxnSpPr>
          <p:spPr>
            <a:xfrm>
              <a:off x="2035535" y="4020660"/>
              <a:ext cx="177161" cy="196070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73967" y="4216730"/>
              <a:ext cx="277458" cy="11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3" name="Straight Connector 112"/>
            <p:cNvCxnSpPr>
              <a:stCxn id="120" idx="3"/>
              <a:endCxn id="109" idx="1"/>
            </p:cNvCxnSpPr>
            <p:nvPr/>
          </p:nvCxnSpPr>
          <p:spPr>
            <a:xfrm flipV="1">
              <a:off x="1862043" y="4564847"/>
              <a:ext cx="163769" cy="544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875" y="4498555"/>
              <a:ext cx="190428" cy="103870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875" y="4124654"/>
              <a:ext cx="232332" cy="174249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4734" y="4330918"/>
              <a:ext cx="199800" cy="149850"/>
            </a:xfrm>
            <a:prstGeom prst="rect">
              <a:avLst/>
            </a:prstGeom>
          </p:spPr>
        </p:pic>
        <p:cxnSp>
          <p:nvCxnSpPr>
            <p:cNvPr id="117" name="Straight Connector 116"/>
            <p:cNvCxnSpPr>
              <a:stCxn id="115" idx="3"/>
              <a:endCxn id="120" idx="1"/>
            </p:cNvCxnSpPr>
            <p:nvPr/>
          </p:nvCxnSpPr>
          <p:spPr>
            <a:xfrm>
              <a:off x="1365207" y="4211779"/>
              <a:ext cx="253150" cy="353612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6" idx="3"/>
              <a:endCxn id="120" idx="1"/>
            </p:cNvCxnSpPr>
            <p:nvPr/>
          </p:nvCxnSpPr>
          <p:spPr>
            <a:xfrm>
              <a:off x="1334534" y="4405843"/>
              <a:ext cx="283823" cy="15954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114" idx="3"/>
              <a:endCxn id="120" idx="1"/>
            </p:cNvCxnSpPr>
            <p:nvPr/>
          </p:nvCxnSpPr>
          <p:spPr>
            <a:xfrm>
              <a:off x="1323303" y="4550490"/>
              <a:ext cx="295054" cy="14901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357" y="4443548"/>
              <a:ext cx="243686" cy="2436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1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398" y="3911655"/>
              <a:ext cx="186274" cy="10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44" descr="ContentTransformationEng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6402" y="3920909"/>
              <a:ext cx="166355" cy="10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3" name="Straight Connector 122"/>
            <p:cNvCxnSpPr>
              <a:stCxn id="122" idx="2"/>
              <a:endCxn id="112" idx="0"/>
            </p:cNvCxnSpPr>
            <p:nvPr/>
          </p:nvCxnSpPr>
          <p:spPr>
            <a:xfrm flipH="1">
              <a:off x="2212696" y="4030608"/>
              <a:ext cx="186884" cy="186122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stCxn id="109" idx="3"/>
            <a:endCxn id="34" idx="1"/>
          </p:cNvCxnSpPr>
          <p:nvPr/>
        </p:nvCxnSpPr>
        <p:spPr>
          <a:xfrm flipV="1">
            <a:off x="2748521" y="4156601"/>
            <a:ext cx="2054539" cy="305226"/>
          </a:xfrm>
          <a:prstGeom prst="line">
            <a:avLst/>
          </a:prstGeom>
          <a:ln w="12700" cmpd="sng"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/>
          <p:cNvGrpSpPr/>
          <p:nvPr/>
        </p:nvGrpSpPr>
        <p:grpSpPr>
          <a:xfrm>
            <a:off x="2793823" y="2553130"/>
            <a:ext cx="2011085" cy="1225996"/>
            <a:chOff x="2597282" y="2808550"/>
            <a:chExt cx="2011085" cy="1225996"/>
          </a:xfrm>
        </p:grpSpPr>
        <p:sp>
          <p:nvSpPr>
            <p:cNvPr id="126" name="Rounded Rectangle 125"/>
            <p:cNvSpPr/>
            <p:nvPr/>
          </p:nvSpPr>
          <p:spPr>
            <a:xfrm>
              <a:off x="2597282" y="2808550"/>
              <a:ext cx="2011085" cy="122599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68568" tIns="0" rIns="68568" bIns="34285" rtlCol="0" anchor="t"/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Branch</a:t>
              </a:r>
            </a:p>
          </p:txBody>
        </p:sp>
        <p:pic>
          <p:nvPicPr>
            <p:cNvPr id="127" name="Picture 14" descr="\\MV-FS\Projects\Cisco\References\Brand Assets\Kubrick Icons\Device Icons\Device_router_3057_default_256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12482" y="3769482"/>
              <a:ext cx="373768" cy="217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14" descr="\\MV-FS\Projects\Cisco\References\Brand Assets\Kubrick Icons\Device Icons\Device_router_3057_default_256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87424" y="3499122"/>
              <a:ext cx="373768" cy="21785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9" name="Straight Connector 128"/>
            <p:cNvCxnSpPr>
              <a:stCxn id="150" idx="2"/>
              <a:endCxn id="133" idx="0"/>
            </p:cNvCxnSpPr>
            <p:nvPr/>
          </p:nvCxnSpPr>
          <p:spPr>
            <a:xfrm>
              <a:off x="3287459" y="2989606"/>
              <a:ext cx="372833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34" idx="2"/>
              <a:endCxn id="128" idx="0"/>
            </p:cNvCxnSpPr>
            <p:nvPr/>
          </p:nvCxnSpPr>
          <p:spPr>
            <a:xfrm>
              <a:off x="4009622" y="3345255"/>
              <a:ext cx="264686" cy="153867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33" idx="2"/>
              <a:endCxn id="127" idx="0"/>
            </p:cNvCxnSpPr>
            <p:nvPr/>
          </p:nvCxnSpPr>
          <p:spPr>
            <a:xfrm>
              <a:off x="3660292" y="3351026"/>
              <a:ext cx="139074" cy="418456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51" idx="2"/>
              <a:endCxn id="133" idx="0"/>
            </p:cNvCxnSpPr>
            <p:nvPr/>
          </p:nvCxnSpPr>
          <p:spPr>
            <a:xfrm flipH="1">
              <a:off x="3660292" y="2989606"/>
              <a:ext cx="152029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3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21563" y="3232365"/>
              <a:ext cx="277458" cy="11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70893" y="3226594"/>
              <a:ext cx="277458" cy="118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5" name="Straight Connector 134"/>
            <p:cNvCxnSpPr>
              <a:stCxn id="152" idx="2"/>
              <a:endCxn id="133" idx="0"/>
            </p:cNvCxnSpPr>
            <p:nvPr/>
          </p:nvCxnSpPr>
          <p:spPr>
            <a:xfrm flipH="1">
              <a:off x="3660292" y="2989606"/>
              <a:ext cx="442467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endCxn id="133" idx="0"/>
            </p:cNvCxnSpPr>
            <p:nvPr/>
          </p:nvCxnSpPr>
          <p:spPr>
            <a:xfrm flipH="1">
              <a:off x="3660292" y="2989606"/>
              <a:ext cx="752459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134" idx="2"/>
              <a:endCxn id="127" idx="0"/>
            </p:cNvCxnSpPr>
            <p:nvPr/>
          </p:nvCxnSpPr>
          <p:spPr>
            <a:xfrm flipH="1">
              <a:off x="3799366" y="3345255"/>
              <a:ext cx="210256" cy="424227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33" idx="2"/>
              <a:endCxn id="128" idx="0"/>
            </p:cNvCxnSpPr>
            <p:nvPr/>
          </p:nvCxnSpPr>
          <p:spPr>
            <a:xfrm>
              <a:off x="3660292" y="3351026"/>
              <a:ext cx="614016" cy="148096"/>
            </a:xfrm>
            <a:prstGeom prst="line">
              <a:avLst/>
            </a:prstGeom>
            <a:ln w="12700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48" idx="3"/>
              <a:endCxn id="127" idx="1"/>
            </p:cNvCxnSpPr>
            <p:nvPr/>
          </p:nvCxnSpPr>
          <p:spPr>
            <a:xfrm flipV="1">
              <a:off x="3502985" y="3878407"/>
              <a:ext cx="109497" cy="289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147" idx="3"/>
              <a:endCxn id="128" idx="1"/>
            </p:cNvCxnSpPr>
            <p:nvPr/>
          </p:nvCxnSpPr>
          <p:spPr>
            <a:xfrm flipV="1">
              <a:off x="3502985" y="3608047"/>
              <a:ext cx="584439" cy="289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1" name="Picture 1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4085" y="3826071"/>
              <a:ext cx="190428" cy="103870"/>
            </a:xfrm>
            <a:prstGeom prst="rect">
              <a:avLst/>
            </a:prstGeom>
          </p:spPr>
        </p:pic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4085" y="3383036"/>
              <a:ext cx="232332" cy="174249"/>
            </a:xfrm>
            <a:prstGeom prst="rect">
              <a:avLst/>
            </a:prstGeom>
          </p:spPr>
        </p:pic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5944" y="3554258"/>
              <a:ext cx="199800" cy="149850"/>
            </a:xfrm>
            <a:prstGeom prst="rect">
              <a:avLst/>
            </a:prstGeom>
          </p:spPr>
        </p:pic>
        <p:cxnSp>
          <p:nvCxnSpPr>
            <p:cNvPr id="144" name="Straight Connector 143"/>
            <p:cNvCxnSpPr>
              <a:stCxn id="142" idx="3"/>
              <a:endCxn id="147" idx="1"/>
            </p:cNvCxnSpPr>
            <p:nvPr/>
          </p:nvCxnSpPr>
          <p:spPr>
            <a:xfrm>
              <a:off x="2906417" y="3470161"/>
              <a:ext cx="371547" cy="140784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43" idx="3"/>
              <a:endCxn id="147" idx="1"/>
            </p:cNvCxnSpPr>
            <p:nvPr/>
          </p:nvCxnSpPr>
          <p:spPr>
            <a:xfrm flipV="1">
              <a:off x="2875744" y="3610945"/>
              <a:ext cx="402220" cy="18238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141" idx="3"/>
              <a:endCxn id="148" idx="1"/>
            </p:cNvCxnSpPr>
            <p:nvPr/>
          </p:nvCxnSpPr>
          <p:spPr>
            <a:xfrm>
              <a:off x="2864513" y="3878006"/>
              <a:ext cx="413451" cy="3299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964" y="3498434"/>
              <a:ext cx="225021" cy="225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48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7964" y="3768794"/>
              <a:ext cx="225021" cy="2250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49" name="Picture 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006" y="2872850"/>
              <a:ext cx="170982" cy="11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3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579" y="2872332"/>
              <a:ext cx="171760" cy="11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02" descr="WA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256" y="2884304"/>
              <a:ext cx="154130" cy="10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622" y="2880601"/>
              <a:ext cx="186274" cy="10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44" descr="ContentTransformationEng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112" y="2879907"/>
              <a:ext cx="166355" cy="10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" name="Straight Connector 153"/>
            <p:cNvCxnSpPr>
              <a:stCxn id="149" idx="2"/>
              <a:endCxn id="133" idx="0"/>
            </p:cNvCxnSpPr>
            <p:nvPr/>
          </p:nvCxnSpPr>
          <p:spPr>
            <a:xfrm>
              <a:off x="3542497" y="2989606"/>
              <a:ext cx="117795" cy="242759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5" name="Picture 3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897" y="2907976"/>
              <a:ext cx="170982" cy="11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3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470" y="2907458"/>
              <a:ext cx="171760" cy="11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102" descr="WAE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147" y="2919430"/>
              <a:ext cx="154130" cy="105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513" y="2915727"/>
              <a:ext cx="186274" cy="109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44" descr="ContentTransformationEngin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003" y="2915033"/>
              <a:ext cx="166355" cy="109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0" name="Straight Connector 159"/>
            <p:cNvCxnSpPr>
              <a:stCxn id="156" idx="2"/>
              <a:endCxn id="134" idx="0"/>
            </p:cNvCxnSpPr>
            <p:nvPr/>
          </p:nvCxnSpPr>
          <p:spPr>
            <a:xfrm>
              <a:off x="3324350" y="3024732"/>
              <a:ext cx="685272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57" idx="2"/>
              <a:endCxn id="134" idx="0"/>
            </p:cNvCxnSpPr>
            <p:nvPr/>
          </p:nvCxnSpPr>
          <p:spPr>
            <a:xfrm>
              <a:off x="3849212" y="3024732"/>
              <a:ext cx="160410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58" idx="2"/>
              <a:endCxn id="134" idx="0"/>
            </p:cNvCxnSpPr>
            <p:nvPr/>
          </p:nvCxnSpPr>
          <p:spPr>
            <a:xfrm flipH="1">
              <a:off x="4009622" y="3024732"/>
              <a:ext cx="130028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159" idx="2"/>
              <a:endCxn id="134" idx="0"/>
            </p:cNvCxnSpPr>
            <p:nvPr/>
          </p:nvCxnSpPr>
          <p:spPr>
            <a:xfrm flipH="1">
              <a:off x="4009622" y="3024732"/>
              <a:ext cx="439559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stCxn id="155" idx="2"/>
              <a:endCxn id="134" idx="0"/>
            </p:cNvCxnSpPr>
            <p:nvPr/>
          </p:nvCxnSpPr>
          <p:spPr>
            <a:xfrm>
              <a:off x="3579388" y="3024732"/>
              <a:ext cx="430234" cy="201862"/>
            </a:xfrm>
            <a:prstGeom prst="line">
              <a:avLst/>
            </a:prstGeom>
            <a:ln w="9525" cmpd="sng">
              <a:solidFill>
                <a:srgbClr val="277EF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5" name="Picture 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7530" y="3224826"/>
              <a:ext cx="224049" cy="224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166" name="Straight Connector 165"/>
            <p:cNvCxnSpPr>
              <a:stCxn id="165" idx="3"/>
              <a:endCxn id="147" idx="1"/>
            </p:cNvCxnSpPr>
            <p:nvPr/>
          </p:nvCxnSpPr>
          <p:spPr>
            <a:xfrm>
              <a:off x="3201579" y="3336851"/>
              <a:ext cx="76385" cy="274094"/>
            </a:xfrm>
            <a:prstGeom prst="line">
              <a:avLst/>
            </a:prstGeom>
            <a:ln w="12700" cmpd="sng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>
            <a:stCxn id="127" idx="2"/>
            <a:endCxn id="34" idx="1"/>
          </p:cNvCxnSpPr>
          <p:nvPr/>
        </p:nvCxnSpPr>
        <p:spPr>
          <a:xfrm>
            <a:off x="3995907" y="3731912"/>
            <a:ext cx="807153" cy="424689"/>
          </a:xfrm>
          <a:prstGeom prst="line">
            <a:avLst/>
          </a:prstGeom>
          <a:ln w="12700" cmpd="sng"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stCxn id="128" idx="2"/>
            <a:endCxn id="33" idx="1"/>
          </p:cNvCxnSpPr>
          <p:nvPr/>
        </p:nvCxnSpPr>
        <p:spPr>
          <a:xfrm>
            <a:off x="4470849" y="3461552"/>
            <a:ext cx="332211" cy="389370"/>
          </a:xfrm>
          <a:prstGeom prst="line">
            <a:avLst/>
          </a:prstGeom>
          <a:ln w="12700" cmpd="sng"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598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Functions Virtualization (NFV)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7" y="1194786"/>
            <a:ext cx="5965812" cy="34855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800" y="971550"/>
            <a:ext cx="3349515" cy="3350148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Announced at SDN World Congress, Oct 2012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AT&amp;T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BT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CenturyLink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China Mobile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Colt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Deutsche Telekom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KDDI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NTT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Orange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Telecom Italia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Telstra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Verizon</a:t>
            </a:r>
          </a:p>
          <a:p>
            <a:pPr marL="214341" indent="-214341">
              <a:lnSpc>
                <a:spcPct val="120000"/>
              </a:lnSpc>
              <a:buFontTx/>
              <a:buChar char="•"/>
            </a:pPr>
            <a:r>
              <a:rPr lang="en-US" sz="1200" i="1" dirty="0">
                <a:solidFill>
                  <a:srgbClr val="000000"/>
                </a:solidFill>
              </a:rPr>
              <a:t>Others TBA…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pPr defTabSz="514350" fontAlgn="auto">
              <a:spcBef>
                <a:spcPts val="0"/>
              </a:spcBef>
              <a:spcAft>
                <a:spcPts val="0"/>
              </a:spcAft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514350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kern="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195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1"/>
                </a:solidFill>
                <a:cs typeface="+mj-cs"/>
              </a:rPr>
              <a:t>What is </a:t>
            </a:r>
            <a:r>
              <a:rPr lang="en-US" sz="2800" dirty="0" err="1">
                <a:solidFill>
                  <a:schemeClr val="tx1"/>
                </a:solidFill>
                <a:cs typeface="+mj-cs"/>
              </a:rPr>
              <a:t>NfV</a:t>
            </a:r>
            <a:r>
              <a:rPr lang="en-US" sz="2800" dirty="0">
                <a:solidFill>
                  <a:schemeClr val="tx1"/>
                </a:solidFill>
                <a:cs typeface="+mj-cs"/>
              </a:rPr>
              <a:t>?  A Definition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77432" y="999455"/>
            <a:ext cx="5240338" cy="3303587"/>
          </a:xfrm>
        </p:spPr>
        <p:txBody>
          <a:bodyPr>
            <a:normAutofit fontScale="92500" lnSpcReduction="20000"/>
          </a:bodyPr>
          <a:lstStyle/>
          <a:p>
            <a:pPr marL="57143" indent="0">
              <a:buNone/>
            </a:pPr>
            <a:r>
              <a:rPr lang="en-US" i="1" dirty="0"/>
              <a:t>…</a:t>
            </a:r>
            <a:br>
              <a:rPr lang="en-US" i="1" dirty="0"/>
            </a:br>
            <a:r>
              <a:rPr lang="en-US" i="1" dirty="0"/>
              <a:t>NFV </a:t>
            </a:r>
            <a:r>
              <a:rPr lang="en-US" i="1" dirty="0">
                <a:solidFill>
                  <a:srgbClr val="FF6600"/>
                </a:solidFill>
              </a:rPr>
              <a:t>decouples </a:t>
            </a:r>
            <a:r>
              <a:rPr lang="en-US" i="1" dirty="0"/>
              <a:t>the </a:t>
            </a:r>
            <a:r>
              <a:rPr lang="en-US" i="1" dirty="0">
                <a:solidFill>
                  <a:srgbClr val="FF6600"/>
                </a:solidFill>
              </a:rPr>
              <a:t>network functions </a:t>
            </a:r>
            <a:r>
              <a:rPr lang="en-US" i="1" dirty="0"/>
              <a:t>such as NAT, Firewall, DPI, IPS/IDS, WAAS, SBC, RR etc. </a:t>
            </a:r>
            <a:r>
              <a:rPr lang="en-US" i="1" dirty="0">
                <a:solidFill>
                  <a:srgbClr val="FF6600"/>
                </a:solidFill>
              </a:rPr>
              <a:t>from proprietary hardware </a:t>
            </a:r>
            <a:r>
              <a:rPr lang="en-US" i="1" dirty="0"/>
              <a:t>appliances, so they can run in software. </a:t>
            </a:r>
            <a:br>
              <a:rPr lang="en-US" i="1" dirty="0"/>
            </a:br>
            <a:r>
              <a:rPr lang="en-US" i="1" dirty="0"/>
              <a:t>…..</a:t>
            </a:r>
            <a:br>
              <a:rPr lang="en-US" i="1" dirty="0"/>
            </a:br>
            <a:r>
              <a:rPr lang="en-US" i="1" dirty="0"/>
              <a:t>It utilizes standard IT </a:t>
            </a:r>
            <a:r>
              <a:rPr lang="en-US" i="1" dirty="0">
                <a:solidFill>
                  <a:srgbClr val="FF6600"/>
                </a:solidFill>
              </a:rPr>
              <a:t>virtualization</a:t>
            </a:r>
            <a:r>
              <a:rPr lang="en-US" i="1" dirty="0"/>
              <a:t> technologies that run on high-volume servers, switch and storage hardware to virtualize network functions..</a:t>
            </a:r>
            <a:br>
              <a:rPr lang="en-US" i="1" dirty="0"/>
            </a:br>
            <a:r>
              <a:rPr lang="en-US" i="1" dirty="0"/>
              <a:t>…..</a:t>
            </a:r>
            <a:br>
              <a:rPr lang="en-US" i="1" dirty="0"/>
            </a:br>
            <a:r>
              <a:rPr lang="en-US" i="1" dirty="0"/>
              <a:t>It involves the implementation of </a:t>
            </a:r>
            <a:r>
              <a:rPr lang="en-US" sz="2100" i="1" dirty="0">
                <a:solidFill>
                  <a:srgbClr val="FF6600"/>
                </a:solidFill>
              </a:rPr>
              <a:t>network functions in software </a:t>
            </a:r>
            <a:r>
              <a:rPr lang="en-US" i="1" dirty="0"/>
              <a:t>that can run on a range of industry standard server hardware, and that </a:t>
            </a:r>
            <a:r>
              <a:rPr lang="en-US" sz="2100" i="1" dirty="0">
                <a:solidFill>
                  <a:srgbClr val="FF6600"/>
                </a:solidFill>
              </a:rPr>
              <a:t>can be moved to, or instantiated in, various locations in the network as required</a:t>
            </a:r>
            <a:r>
              <a:rPr lang="en-US" i="1" dirty="0"/>
              <a:t>, without the need for installation of new equipment.</a:t>
            </a:r>
          </a:p>
          <a:p>
            <a:endParaRPr lang="en-US" i="1" dirty="0"/>
          </a:p>
          <a:p>
            <a:endParaRPr lang="en-US" sz="2100" i="1" dirty="0">
              <a:solidFill>
                <a:srgbClr val="FF6600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9980" y="4476750"/>
            <a:ext cx="4207371" cy="47319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800" dirty="0"/>
              <a:t>Sources:</a:t>
            </a:r>
            <a:br>
              <a:rPr lang="en-US" sz="800" dirty="0"/>
            </a:br>
            <a:r>
              <a:rPr lang="en-US" sz="800" dirty="0">
                <a:hlinkClick r:id="rId3"/>
              </a:rPr>
              <a:t>https://www.sdncentral.com/which-is-better-sdn-or-nfv/</a:t>
            </a:r>
            <a:endParaRPr lang="en-US" sz="800" dirty="0"/>
          </a:p>
          <a:p>
            <a:r>
              <a:rPr lang="en-US" sz="800" dirty="0"/>
              <a:t>http://</a:t>
            </a:r>
            <a:r>
              <a:rPr lang="en-US" sz="800" dirty="0" err="1"/>
              <a:t>portal.etsi.org</a:t>
            </a:r>
            <a:r>
              <a:rPr lang="en-US" sz="800" dirty="0"/>
              <a:t>/</a:t>
            </a:r>
            <a:r>
              <a:rPr lang="en-US" sz="800" dirty="0" err="1"/>
              <a:t>nfv</a:t>
            </a:r>
            <a:r>
              <a:rPr lang="en-US" sz="800" dirty="0"/>
              <a:t>/</a:t>
            </a:r>
            <a:r>
              <a:rPr lang="en-US" sz="800" dirty="0" err="1"/>
              <a:t>nfv_white_paper.pdf</a:t>
            </a:r>
            <a:endParaRPr lang="en-US" sz="800" dirty="0"/>
          </a:p>
        </p:txBody>
      </p:sp>
      <p:grpSp>
        <p:nvGrpSpPr>
          <p:cNvPr id="5" name="Group 4"/>
          <p:cNvGrpSpPr/>
          <p:nvPr/>
        </p:nvGrpSpPr>
        <p:grpSpPr>
          <a:xfrm>
            <a:off x="6324600" y="1581150"/>
            <a:ext cx="2729586" cy="2561737"/>
            <a:chOff x="1678958" y="1728056"/>
            <a:chExt cx="3359560" cy="3118251"/>
          </a:xfrm>
        </p:grpSpPr>
        <p:sp>
          <p:nvSpPr>
            <p:cNvPr id="6" name="Pentagon 5"/>
            <p:cNvSpPr/>
            <p:nvPr/>
          </p:nvSpPr>
          <p:spPr>
            <a:xfrm rot="16200000">
              <a:off x="3054024" y="3112837"/>
              <a:ext cx="570608" cy="562772"/>
            </a:xfrm>
            <a:prstGeom prst="homePlate">
              <a:avLst>
                <a:gd name="adj" fmla="val 74868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415562" y="1728056"/>
              <a:ext cx="1987956" cy="1987952"/>
              <a:chOff x="1156811" y="1334356"/>
              <a:chExt cx="1987956" cy="1987952"/>
            </a:xfrm>
          </p:grpSpPr>
          <p:sp>
            <p:nvSpPr>
              <p:cNvPr id="29" name="Oval 10"/>
              <p:cNvSpPr>
                <a:spLocks noChangeAspect="1" noChangeArrowheads="1"/>
              </p:cNvSpPr>
              <p:nvPr/>
            </p:nvSpPr>
            <p:spPr bwMode="ltGray">
              <a:xfrm>
                <a:off x="1156811" y="1334356"/>
                <a:ext cx="1987956" cy="1987952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100" kern="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488761" y="1628689"/>
                <a:ext cx="1365741" cy="524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Service</a:t>
                </a:r>
              </a:p>
              <a:p>
                <a:pPr algn="ctr"/>
                <a:r>
                  <a:rPr lang="en-US" sz="11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Orchestration</a:t>
                </a:r>
              </a:p>
            </p:txBody>
          </p:sp>
        </p:grpSp>
        <p:sp>
          <p:nvSpPr>
            <p:cNvPr id="8" name="Oval 10"/>
            <p:cNvSpPr>
              <a:spLocks noChangeAspect="1" noChangeArrowheads="1"/>
            </p:cNvSpPr>
            <p:nvPr/>
          </p:nvSpPr>
          <p:spPr bwMode="ltGray">
            <a:xfrm>
              <a:off x="1678958" y="2858355"/>
              <a:ext cx="1987956" cy="1987952"/>
            </a:xfrm>
            <a:prstGeom prst="ellipse">
              <a:avLst/>
            </a:prstGeom>
            <a:noFill/>
            <a:ln w="5715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1100" kern="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050562" y="2807556"/>
              <a:ext cx="1987956" cy="1987952"/>
              <a:chOff x="1156811" y="1334356"/>
              <a:chExt cx="1987956" cy="1987952"/>
            </a:xfrm>
          </p:grpSpPr>
          <p:sp>
            <p:nvSpPr>
              <p:cNvPr id="27" name="Oval 10"/>
              <p:cNvSpPr>
                <a:spLocks noChangeAspect="1" noChangeArrowheads="1"/>
              </p:cNvSpPr>
              <p:nvPr/>
            </p:nvSpPr>
            <p:spPr bwMode="ltGray">
              <a:xfrm>
                <a:off x="1156811" y="1334356"/>
                <a:ext cx="1987956" cy="1987952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100" kern="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27263" y="1908088"/>
                <a:ext cx="574528" cy="318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NFV</a:t>
                </a:r>
              </a:p>
            </p:txBody>
          </p:sp>
        </p:grpSp>
        <p:sp>
          <p:nvSpPr>
            <p:cNvPr id="10" name="Freeform 135"/>
            <p:cNvSpPr>
              <a:spLocks noEditPoints="1"/>
            </p:cNvSpPr>
            <p:nvPr/>
          </p:nvSpPr>
          <p:spPr bwMode="auto">
            <a:xfrm>
              <a:off x="3759200" y="3831453"/>
              <a:ext cx="859356" cy="600848"/>
            </a:xfrm>
            <a:custGeom>
              <a:avLst/>
              <a:gdLst>
                <a:gd name="T0" fmla="*/ 318 w 352"/>
                <a:gd name="T1" fmla="*/ 136 h 225"/>
                <a:gd name="T2" fmla="*/ 292 w 352"/>
                <a:gd name="T3" fmla="*/ 110 h 225"/>
                <a:gd name="T4" fmla="*/ 146 w 352"/>
                <a:gd name="T5" fmla="*/ 72 h 225"/>
                <a:gd name="T6" fmla="*/ 80 w 352"/>
                <a:gd name="T7" fmla="*/ 110 h 225"/>
                <a:gd name="T8" fmla="*/ 76 w 352"/>
                <a:gd name="T9" fmla="*/ 225 h 225"/>
                <a:gd name="T10" fmla="*/ 171 w 352"/>
                <a:gd name="T11" fmla="*/ 225 h 225"/>
                <a:gd name="T12" fmla="*/ 290 w 352"/>
                <a:gd name="T13" fmla="*/ 225 h 225"/>
                <a:gd name="T14" fmla="*/ 352 w 352"/>
                <a:gd name="T15" fmla="*/ 182 h 225"/>
                <a:gd name="T16" fmla="*/ 318 w 352"/>
                <a:gd name="T17" fmla="*/ 136 h 225"/>
                <a:gd name="T18" fmla="*/ 290 w 352"/>
                <a:gd name="T19" fmla="*/ 210 h 225"/>
                <a:gd name="T20" fmla="*/ 171 w 352"/>
                <a:gd name="T21" fmla="*/ 210 h 225"/>
                <a:gd name="T22" fmla="*/ 76 w 352"/>
                <a:gd name="T23" fmla="*/ 210 h 225"/>
                <a:gd name="T24" fmla="*/ 36 w 352"/>
                <a:gd name="T25" fmla="*/ 166 h 225"/>
                <a:gd name="T26" fmla="*/ 47 w 352"/>
                <a:gd name="T27" fmla="*/ 137 h 225"/>
                <a:gd name="T28" fmla="*/ 80 w 352"/>
                <a:gd name="T29" fmla="*/ 124 h 225"/>
                <a:gd name="T30" fmla="*/ 98 w 352"/>
                <a:gd name="T31" fmla="*/ 124 h 225"/>
                <a:gd name="T32" fmla="*/ 94 w 352"/>
                <a:gd name="T33" fmla="*/ 107 h 225"/>
                <a:gd name="T34" fmla="*/ 99 w 352"/>
                <a:gd name="T35" fmla="*/ 89 h 225"/>
                <a:gd name="T36" fmla="*/ 120 w 352"/>
                <a:gd name="T37" fmla="*/ 79 h 225"/>
                <a:gd name="T38" fmla="*/ 139 w 352"/>
                <a:gd name="T39" fmla="*/ 84 h 225"/>
                <a:gd name="T40" fmla="*/ 156 w 352"/>
                <a:gd name="T41" fmla="*/ 93 h 225"/>
                <a:gd name="T42" fmla="*/ 160 w 352"/>
                <a:gd name="T43" fmla="*/ 75 h 225"/>
                <a:gd name="T44" fmla="*/ 215 w 352"/>
                <a:gd name="T45" fmla="*/ 40 h 225"/>
                <a:gd name="T46" fmla="*/ 268 w 352"/>
                <a:gd name="T47" fmla="*/ 61 h 225"/>
                <a:gd name="T48" fmla="*/ 278 w 352"/>
                <a:gd name="T49" fmla="*/ 108 h 225"/>
                <a:gd name="T50" fmla="*/ 274 w 352"/>
                <a:gd name="T51" fmla="*/ 126 h 225"/>
                <a:gd name="T52" fmla="*/ 293 w 352"/>
                <a:gd name="T53" fmla="*/ 125 h 225"/>
                <a:gd name="T54" fmla="*/ 301 w 352"/>
                <a:gd name="T55" fmla="*/ 128 h 225"/>
                <a:gd name="T56" fmla="*/ 304 w 352"/>
                <a:gd name="T57" fmla="*/ 136 h 225"/>
                <a:gd name="T58" fmla="*/ 304 w 352"/>
                <a:gd name="T59" fmla="*/ 147 h 225"/>
                <a:gd name="T60" fmla="*/ 314 w 352"/>
                <a:gd name="T61" fmla="*/ 150 h 225"/>
                <a:gd name="T62" fmla="*/ 338 w 352"/>
                <a:gd name="T63" fmla="*/ 182 h 225"/>
                <a:gd name="T64" fmla="*/ 290 w 352"/>
                <a:gd name="T65" fmla="*/ 21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2" h="225">
                  <a:moveTo>
                    <a:pt x="318" y="136"/>
                  </a:moveTo>
                  <a:cubicBezTo>
                    <a:pt x="319" y="119"/>
                    <a:pt x="304" y="110"/>
                    <a:pt x="292" y="110"/>
                  </a:cubicBezTo>
                  <a:cubicBezTo>
                    <a:pt x="310" y="10"/>
                    <a:pt x="160" y="0"/>
                    <a:pt x="146" y="72"/>
                  </a:cubicBezTo>
                  <a:cubicBezTo>
                    <a:pt x="105" y="50"/>
                    <a:pt x="75" y="85"/>
                    <a:pt x="80" y="110"/>
                  </a:cubicBezTo>
                  <a:cubicBezTo>
                    <a:pt x="0" y="110"/>
                    <a:pt x="7" y="225"/>
                    <a:pt x="76" y="225"/>
                  </a:cubicBezTo>
                  <a:cubicBezTo>
                    <a:pt x="100" y="225"/>
                    <a:pt x="171" y="225"/>
                    <a:pt x="171" y="225"/>
                  </a:cubicBezTo>
                  <a:cubicBezTo>
                    <a:pt x="171" y="225"/>
                    <a:pt x="250" y="225"/>
                    <a:pt x="290" y="225"/>
                  </a:cubicBezTo>
                  <a:cubicBezTo>
                    <a:pt x="330" y="225"/>
                    <a:pt x="352" y="211"/>
                    <a:pt x="352" y="182"/>
                  </a:cubicBezTo>
                  <a:cubicBezTo>
                    <a:pt x="352" y="152"/>
                    <a:pt x="336" y="142"/>
                    <a:pt x="318" y="136"/>
                  </a:cubicBezTo>
                  <a:close/>
                  <a:moveTo>
                    <a:pt x="290" y="210"/>
                  </a:moveTo>
                  <a:cubicBezTo>
                    <a:pt x="171" y="210"/>
                    <a:pt x="171" y="210"/>
                    <a:pt x="171" y="210"/>
                  </a:cubicBezTo>
                  <a:cubicBezTo>
                    <a:pt x="171" y="210"/>
                    <a:pt x="100" y="210"/>
                    <a:pt x="76" y="210"/>
                  </a:cubicBezTo>
                  <a:cubicBezTo>
                    <a:pt x="50" y="210"/>
                    <a:pt x="36" y="188"/>
                    <a:pt x="36" y="166"/>
                  </a:cubicBezTo>
                  <a:cubicBezTo>
                    <a:pt x="36" y="155"/>
                    <a:pt x="40" y="145"/>
                    <a:pt x="47" y="137"/>
                  </a:cubicBezTo>
                  <a:cubicBezTo>
                    <a:pt x="54" y="129"/>
                    <a:pt x="66" y="124"/>
                    <a:pt x="80" y="124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4" y="107"/>
                    <a:pt x="94" y="107"/>
                    <a:pt x="94" y="107"/>
                  </a:cubicBezTo>
                  <a:cubicBezTo>
                    <a:pt x="93" y="102"/>
                    <a:pt x="95" y="95"/>
                    <a:pt x="99" y="89"/>
                  </a:cubicBezTo>
                  <a:cubicBezTo>
                    <a:pt x="102" y="86"/>
                    <a:pt x="109" y="79"/>
                    <a:pt x="120" y="79"/>
                  </a:cubicBezTo>
                  <a:cubicBezTo>
                    <a:pt x="126" y="79"/>
                    <a:pt x="133" y="81"/>
                    <a:pt x="139" y="84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60" y="75"/>
                    <a:pt x="160" y="75"/>
                    <a:pt x="160" y="75"/>
                  </a:cubicBezTo>
                  <a:cubicBezTo>
                    <a:pt x="165" y="51"/>
                    <a:pt x="191" y="40"/>
                    <a:pt x="215" y="40"/>
                  </a:cubicBezTo>
                  <a:cubicBezTo>
                    <a:pt x="237" y="40"/>
                    <a:pt x="256" y="48"/>
                    <a:pt x="268" y="61"/>
                  </a:cubicBezTo>
                  <a:cubicBezTo>
                    <a:pt x="278" y="73"/>
                    <a:pt x="281" y="89"/>
                    <a:pt x="278" y="108"/>
                  </a:cubicBezTo>
                  <a:cubicBezTo>
                    <a:pt x="274" y="126"/>
                    <a:pt x="274" y="126"/>
                    <a:pt x="274" y="126"/>
                  </a:cubicBezTo>
                  <a:cubicBezTo>
                    <a:pt x="293" y="125"/>
                    <a:pt x="293" y="125"/>
                    <a:pt x="293" y="125"/>
                  </a:cubicBezTo>
                  <a:cubicBezTo>
                    <a:pt x="296" y="125"/>
                    <a:pt x="299" y="126"/>
                    <a:pt x="301" y="128"/>
                  </a:cubicBezTo>
                  <a:cubicBezTo>
                    <a:pt x="303" y="130"/>
                    <a:pt x="304" y="132"/>
                    <a:pt x="304" y="136"/>
                  </a:cubicBezTo>
                  <a:cubicBezTo>
                    <a:pt x="304" y="147"/>
                    <a:pt x="304" y="147"/>
                    <a:pt x="304" y="147"/>
                  </a:cubicBezTo>
                  <a:cubicBezTo>
                    <a:pt x="314" y="150"/>
                    <a:pt x="314" y="150"/>
                    <a:pt x="314" y="150"/>
                  </a:cubicBezTo>
                  <a:cubicBezTo>
                    <a:pt x="329" y="154"/>
                    <a:pt x="338" y="161"/>
                    <a:pt x="338" y="182"/>
                  </a:cubicBezTo>
                  <a:cubicBezTo>
                    <a:pt x="338" y="190"/>
                    <a:pt x="338" y="210"/>
                    <a:pt x="290" y="21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56982" y="3285811"/>
              <a:ext cx="593857" cy="318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SDN</a:t>
              </a:r>
            </a:p>
          </p:txBody>
        </p:sp>
        <p:grpSp>
          <p:nvGrpSpPr>
            <p:cNvPr id="12" name="Group 387"/>
            <p:cNvGrpSpPr/>
            <p:nvPr/>
          </p:nvGrpSpPr>
          <p:grpSpPr>
            <a:xfrm>
              <a:off x="1955800" y="3721099"/>
              <a:ext cx="673100" cy="762001"/>
              <a:chOff x="5436537" y="4822771"/>
              <a:chExt cx="637571" cy="628759"/>
            </a:xfrm>
            <a:solidFill>
              <a:schemeClr val="bg1">
                <a:lumMod val="95000"/>
              </a:schemeClr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5436537" y="5124151"/>
                <a:ext cx="59377" cy="173318"/>
              </a:xfrm>
              <a:custGeom>
                <a:avLst/>
                <a:gdLst>
                  <a:gd name="T0" fmla="*/ 0 w 52"/>
                  <a:gd name="T1" fmla="*/ 0 h 155"/>
                  <a:gd name="T2" fmla="*/ 0 w 52"/>
                  <a:gd name="T3" fmla="*/ 12 h 155"/>
                  <a:gd name="T4" fmla="*/ 44 w 52"/>
                  <a:gd name="T5" fmla="*/ 155 h 155"/>
                  <a:gd name="T6" fmla="*/ 52 w 52"/>
                  <a:gd name="T7" fmla="*/ 81 h 155"/>
                  <a:gd name="T8" fmla="*/ 35 w 52"/>
                  <a:gd name="T9" fmla="*/ 55 h 155"/>
                  <a:gd name="T10" fmla="*/ 38 w 52"/>
                  <a:gd name="T11" fmla="*/ 42 h 155"/>
                  <a:gd name="T12" fmla="*/ 34 w 52"/>
                  <a:gd name="T13" fmla="*/ 38 h 155"/>
                  <a:gd name="T14" fmla="*/ 0 w 52"/>
                  <a:gd name="T1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15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62"/>
                      <a:pt x="16" y="111"/>
                      <a:pt x="44" y="155"/>
                    </a:cubicBezTo>
                    <a:cubicBezTo>
                      <a:pt x="45" y="136"/>
                      <a:pt x="47" y="111"/>
                      <a:pt x="52" y="81"/>
                    </a:cubicBezTo>
                    <a:cubicBezTo>
                      <a:pt x="41" y="76"/>
                      <a:pt x="35" y="66"/>
                      <a:pt x="35" y="55"/>
                    </a:cubicBezTo>
                    <a:cubicBezTo>
                      <a:pt x="34" y="50"/>
                      <a:pt x="36" y="46"/>
                      <a:pt x="38" y="42"/>
                    </a:cubicBezTo>
                    <a:cubicBezTo>
                      <a:pt x="37" y="40"/>
                      <a:pt x="35" y="39"/>
                      <a:pt x="34" y="38"/>
                    </a:cubicBezTo>
                    <a:cubicBezTo>
                      <a:pt x="21" y="26"/>
                      <a:pt x="10" y="13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24"/>
              <p:cNvSpPr>
                <a:spLocks/>
              </p:cNvSpPr>
              <p:nvPr/>
            </p:nvSpPr>
            <p:spPr bwMode="auto">
              <a:xfrm>
                <a:off x="5505648" y="5210811"/>
                <a:ext cx="192731" cy="127100"/>
              </a:xfrm>
              <a:custGeom>
                <a:avLst/>
                <a:gdLst>
                  <a:gd name="T0" fmla="*/ 22 w 170"/>
                  <a:gd name="T1" fmla="*/ 0 h 114"/>
                  <a:gd name="T2" fmla="*/ 8 w 170"/>
                  <a:gd name="T3" fmla="*/ 6 h 114"/>
                  <a:gd name="T4" fmla="*/ 0 w 170"/>
                  <a:gd name="T5" fmla="*/ 101 h 114"/>
                  <a:gd name="T6" fmla="*/ 11 w 170"/>
                  <a:gd name="T7" fmla="*/ 114 h 114"/>
                  <a:gd name="T8" fmla="*/ 170 w 170"/>
                  <a:gd name="T9" fmla="*/ 69 h 114"/>
                  <a:gd name="T10" fmla="*/ 170 w 170"/>
                  <a:gd name="T11" fmla="*/ 67 h 114"/>
                  <a:gd name="T12" fmla="*/ 160 w 170"/>
                  <a:gd name="T13" fmla="*/ 64 h 114"/>
                  <a:gd name="T14" fmla="*/ 22 w 170"/>
                  <a:gd name="T15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0" h="114">
                    <a:moveTo>
                      <a:pt x="22" y="0"/>
                    </a:moveTo>
                    <a:cubicBezTo>
                      <a:pt x="18" y="4"/>
                      <a:pt x="13" y="6"/>
                      <a:pt x="8" y="6"/>
                    </a:cubicBezTo>
                    <a:cubicBezTo>
                      <a:pt x="0" y="49"/>
                      <a:pt x="0" y="83"/>
                      <a:pt x="0" y="101"/>
                    </a:cubicBezTo>
                    <a:cubicBezTo>
                      <a:pt x="4" y="105"/>
                      <a:pt x="8" y="110"/>
                      <a:pt x="11" y="114"/>
                    </a:cubicBezTo>
                    <a:cubicBezTo>
                      <a:pt x="36" y="112"/>
                      <a:pt x="96" y="103"/>
                      <a:pt x="170" y="69"/>
                    </a:cubicBezTo>
                    <a:cubicBezTo>
                      <a:pt x="170" y="68"/>
                      <a:pt x="170" y="68"/>
                      <a:pt x="170" y="67"/>
                    </a:cubicBezTo>
                    <a:cubicBezTo>
                      <a:pt x="167" y="66"/>
                      <a:pt x="164" y="65"/>
                      <a:pt x="160" y="64"/>
                    </a:cubicBezTo>
                    <a:cubicBezTo>
                      <a:pt x="109" y="50"/>
                      <a:pt x="63" y="28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25"/>
              <p:cNvSpPr>
                <a:spLocks/>
              </p:cNvSpPr>
              <p:nvPr/>
            </p:nvSpPr>
            <p:spPr bwMode="auto">
              <a:xfrm>
                <a:off x="5527063" y="4939279"/>
                <a:ext cx="323166" cy="327379"/>
              </a:xfrm>
              <a:custGeom>
                <a:avLst/>
                <a:gdLst>
                  <a:gd name="T0" fmla="*/ 129 w 285"/>
                  <a:gd name="T1" fmla="*/ 0 h 292"/>
                  <a:gd name="T2" fmla="*/ 119 w 285"/>
                  <a:gd name="T3" fmla="*/ 0 h 292"/>
                  <a:gd name="T4" fmla="*/ 117 w 285"/>
                  <a:gd name="T5" fmla="*/ 0 h 292"/>
                  <a:gd name="T6" fmla="*/ 90 w 285"/>
                  <a:gd name="T7" fmla="*/ 21 h 292"/>
                  <a:gd name="T8" fmla="*/ 89 w 285"/>
                  <a:gd name="T9" fmla="*/ 21 h 292"/>
                  <a:gd name="T10" fmla="*/ 82 w 285"/>
                  <a:gd name="T11" fmla="*/ 20 h 292"/>
                  <a:gd name="T12" fmla="*/ 36 w 285"/>
                  <a:gd name="T13" fmla="*/ 97 h 292"/>
                  <a:gd name="T14" fmla="*/ 0 w 285"/>
                  <a:gd name="T15" fmla="*/ 196 h 292"/>
                  <a:gd name="T16" fmla="*/ 13 w 285"/>
                  <a:gd name="T17" fmla="*/ 220 h 292"/>
                  <a:gd name="T18" fmla="*/ 12 w 285"/>
                  <a:gd name="T19" fmla="*/ 228 h 292"/>
                  <a:gd name="T20" fmla="*/ 146 w 285"/>
                  <a:gd name="T21" fmla="*/ 290 h 292"/>
                  <a:gd name="T22" fmla="*/ 156 w 285"/>
                  <a:gd name="T23" fmla="*/ 292 h 292"/>
                  <a:gd name="T24" fmla="*/ 180 w 285"/>
                  <a:gd name="T25" fmla="*/ 279 h 292"/>
                  <a:gd name="T26" fmla="*/ 188 w 285"/>
                  <a:gd name="T27" fmla="*/ 281 h 292"/>
                  <a:gd name="T28" fmla="*/ 237 w 285"/>
                  <a:gd name="T29" fmla="*/ 191 h 292"/>
                  <a:gd name="T30" fmla="*/ 285 w 285"/>
                  <a:gd name="T31" fmla="*/ 39 h 292"/>
                  <a:gd name="T32" fmla="*/ 270 w 285"/>
                  <a:gd name="T33" fmla="*/ 16 h 292"/>
                  <a:gd name="T34" fmla="*/ 230 w 285"/>
                  <a:gd name="T35" fmla="*/ 8 h 292"/>
                  <a:gd name="T36" fmla="*/ 129 w 285"/>
                  <a:gd name="T37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5" h="292">
                    <a:moveTo>
                      <a:pt x="129" y="0"/>
                    </a:moveTo>
                    <a:cubicBezTo>
                      <a:pt x="126" y="0"/>
                      <a:pt x="122" y="0"/>
                      <a:pt x="119" y="0"/>
                    </a:cubicBezTo>
                    <a:cubicBezTo>
                      <a:pt x="118" y="0"/>
                      <a:pt x="118" y="0"/>
                      <a:pt x="117" y="0"/>
                    </a:cubicBezTo>
                    <a:cubicBezTo>
                      <a:pt x="114" y="12"/>
                      <a:pt x="102" y="21"/>
                      <a:pt x="90" y="21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87" y="21"/>
                      <a:pt x="84" y="20"/>
                      <a:pt x="82" y="20"/>
                    </a:cubicBezTo>
                    <a:cubicBezTo>
                      <a:pt x="64" y="45"/>
                      <a:pt x="49" y="71"/>
                      <a:pt x="36" y="97"/>
                    </a:cubicBezTo>
                    <a:cubicBezTo>
                      <a:pt x="21" y="128"/>
                      <a:pt x="9" y="161"/>
                      <a:pt x="0" y="196"/>
                    </a:cubicBezTo>
                    <a:cubicBezTo>
                      <a:pt x="8" y="202"/>
                      <a:pt x="13" y="211"/>
                      <a:pt x="13" y="220"/>
                    </a:cubicBezTo>
                    <a:cubicBezTo>
                      <a:pt x="13" y="223"/>
                      <a:pt x="13" y="226"/>
                      <a:pt x="12" y="228"/>
                    </a:cubicBezTo>
                    <a:cubicBezTo>
                      <a:pt x="51" y="255"/>
                      <a:pt x="96" y="276"/>
                      <a:pt x="146" y="290"/>
                    </a:cubicBezTo>
                    <a:cubicBezTo>
                      <a:pt x="149" y="290"/>
                      <a:pt x="153" y="291"/>
                      <a:pt x="156" y="292"/>
                    </a:cubicBezTo>
                    <a:cubicBezTo>
                      <a:pt x="161" y="284"/>
                      <a:pt x="171" y="279"/>
                      <a:pt x="180" y="279"/>
                    </a:cubicBezTo>
                    <a:cubicBezTo>
                      <a:pt x="183" y="279"/>
                      <a:pt x="186" y="280"/>
                      <a:pt x="188" y="281"/>
                    </a:cubicBezTo>
                    <a:cubicBezTo>
                      <a:pt x="207" y="252"/>
                      <a:pt x="223" y="222"/>
                      <a:pt x="237" y="191"/>
                    </a:cubicBezTo>
                    <a:cubicBezTo>
                      <a:pt x="259" y="143"/>
                      <a:pt x="275" y="92"/>
                      <a:pt x="285" y="39"/>
                    </a:cubicBezTo>
                    <a:cubicBezTo>
                      <a:pt x="276" y="34"/>
                      <a:pt x="271" y="25"/>
                      <a:pt x="270" y="16"/>
                    </a:cubicBezTo>
                    <a:cubicBezTo>
                      <a:pt x="257" y="13"/>
                      <a:pt x="243" y="10"/>
                      <a:pt x="230" y="8"/>
                    </a:cubicBezTo>
                    <a:cubicBezTo>
                      <a:pt x="197" y="2"/>
                      <a:pt x="163" y="0"/>
                      <a:pt x="12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26"/>
              <p:cNvSpPr>
                <a:spLocks/>
              </p:cNvSpPr>
              <p:nvPr/>
            </p:nvSpPr>
            <p:spPr bwMode="auto">
              <a:xfrm>
                <a:off x="5440431" y="4942167"/>
                <a:ext cx="164503" cy="215685"/>
              </a:xfrm>
              <a:custGeom>
                <a:avLst/>
                <a:gdLst>
                  <a:gd name="T0" fmla="*/ 140 w 145"/>
                  <a:gd name="T1" fmla="*/ 0 h 192"/>
                  <a:gd name="T2" fmla="*/ 52 w 145"/>
                  <a:gd name="T3" fmla="*/ 15 h 192"/>
                  <a:gd name="T4" fmla="*/ 0 w 145"/>
                  <a:gd name="T5" fmla="*/ 136 h 192"/>
                  <a:gd name="T6" fmla="*/ 47 w 145"/>
                  <a:gd name="T7" fmla="*/ 192 h 192"/>
                  <a:gd name="T8" fmla="*/ 60 w 145"/>
                  <a:gd name="T9" fmla="*/ 189 h 192"/>
                  <a:gd name="T10" fmla="*/ 98 w 145"/>
                  <a:gd name="T11" fmla="*/ 87 h 192"/>
                  <a:gd name="T12" fmla="*/ 145 w 145"/>
                  <a:gd name="T13" fmla="*/ 8 h 192"/>
                  <a:gd name="T14" fmla="*/ 140 w 145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92">
                    <a:moveTo>
                      <a:pt x="140" y="0"/>
                    </a:moveTo>
                    <a:cubicBezTo>
                      <a:pt x="99" y="4"/>
                      <a:pt x="68" y="11"/>
                      <a:pt x="52" y="15"/>
                    </a:cubicBezTo>
                    <a:cubicBezTo>
                      <a:pt x="25" y="52"/>
                      <a:pt x="6" y="94"/>
                      <a:pt x="0" y="136"/>
                    </a:cubicBezTo>
                    <a:cubicBezTo>
                      <a:pt x="7" y="147"/>
                      <a:pt x="21" y="168"/>
                      <a:pt x="47" y="192"/>
                    </a:cubicBezTo>
                    <a:cubicBezTo>
                      <a:pt x="51" y="190"/>
                      <a:pt x="56" y="189"/>
                      <a:pt x="60" y="189"/>
                    </a:cubicBezTo>
                    <a:cubicBezTo>
                      <a:pt x="70" y="153"/>
                      <a:pt x="83" y="119"/>
                      <a:pt x="98" y="87"/>
                    </a:cubicBezTo>
                    <a:cubicBezTo>
                      <a:pt x="111" y="60"/>
                      <a:pt x="127" y="34"/>
                      <a:pt x="145" y="8"/>
                    </a:cubicBezTo>
                    <a:cubicBezTo>
                      <a:pt x="143" y="6"/>
                      <a:pt x="141" y="3"/>
                      <a:pt x="14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27"/>
              <p:cNvSpPr>
                <a:spLocks/>
              </p:cNvSpPr>
              <p:nvPr/>
            </p:nvSpPr>
            <p:spPr bwMode="auto">
              <a:xfrm>
                <a:off x="6014731" y="4969128"/>
                <a:ext cx="37962" cy="61624"/>
              </a:xfrm>
              <a:custGeom>
                <a:avLst/>
                <a:gdLst>
                  <a:gd name="T0" fmla="*/ 2 w 33"/>
                  <a:gd name="T1" fmla="*/ 0 h 55"/>
                  <a:gd name="T2" fmla="*/ 0 w 33"/>
                  <a:gd name="T3" fmla="*/ 13 h 55"/>
                  <a:gd name="T4" fmla="*/ 15 w 33"/>
                  <a:gd name="T5" fmla="*/ 37 h 55"/>
                  <a:gd name="T6" fmla="*/ 14 w 33"/>
                  <a:gd name="T7" fmla="*/ 44 h 55"/>
                  <a:gd name="T8" fmla="*/ 33 w 33"/>
                  <a:gd name="T9" fmla="*/ 55 h 55"/>
                  <a:gd name="T10" fmla="*/ 2 w 33"/>
                  <a:gd name="T1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55">
                    <a:moveTo>
                      <a:pt x="2" y="0"/>
                    </a:moveTo>
                    <a:cubicBezTo>
                      <a:pt x="2" y="4"/>
                      <a:pt x="1" y="8"/>
                      <a:pt x="0" y="13"/>
                    </a:cubicBezTo>
                    <a:cubicBezTo>
                      <a:pt x="9" y="18"/>
                      <a:pt x="14" y="27"/>
                      <a:pt x="15" y="37"/>
                    </a:cubicBezTo>
                    <a:cubicBezTo>
                      <a:pt x="15" y="40"/>
                      <a:pt x="15" y="42"/>
                      <a:pt x="14" y="44"/>
                    </a:cubicBezTo>
                    <a:cubicBezTo>
                      <a:pt x="21" y="47"/>
                      <a:pt x="27" y="51"/>
                      <a:pt x="33" y="55"/>
                    </a:cubicBezTo>
                    <a:cubicBezTo>
                      <a:pt x="25" y="36"/>
                      <a:pt x="15" y="17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28"/>
              <p:cNvSpPr>
                <a:spLocks/>
              </p:cNvSpPr>
              <p:nvPr/>
            </p:nvSpPr>
            <p:spPr bwMode="auto">
              <a:xfrm>
                <a:off x="5877483" y="4851657"/>
                <a:ext cx="123620" cy="135765"/>
              </a:xfrm>
              <a:custGeom>
                <a:avLst/>
                <a:gdLst>
                  <a:gd name="T0" fmla="*/ 3 w 109"/>
                  <a:gd name="T1" fmla="*/ 0 h 121"/>
                  <a:gd name="T2" fmla="*/ 0 w 109"/>
                  <a:gd name="T3" fmla="*/ 66 h 121"/>
                  <a:gd name="T4" fmla="*/ 18 w 109"/>
                  <a:gd name="T5" fmla="*/ 93 h 121"/>
                  <a:gd name="T6" fmla="*/ 18 w 109"/>
                  <a:gd name="T7" fmla="*/ 93 h 121"/>
                  <a:gd name="T8" fmla="*/ 85 w 109"/>
                  <a:gd name="T9" fmla="*/ 121 h 121"/>
                  <a:gd name="T10" fmla="*/ 104 w 109"/>
                  <a:gd name="T11" fmla="*/ 113 h 121"/>
                  <a:gd name="T12" fmla="*/ 109 w 109"/>
                  <a:gd name="T13" fmla="*/ 85 h 121"/>
                  <a:gd name="T14" fmla="*/ 3 w 109"/>
                  <a:gd name="T1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121">
                    <a:moveTo>
                      <a:pt x="3" y="0"/>
                    </a:moveTo>
                    <a:cubicBezTo>
                      <a:pt x="3" y="21"/>
                      <a:pt x="2" y="43"/>
                      <a:pt x="0" y="66"/>
                    </a:cubicBezTo>
                    <a:cubicBezTo>
                      <a:pt x="11" y="70"/>
                      <a:pt x="18" y="81"/>
                      <a:pt x="18" y="93"/>
                    </a:cubicBezTo>
                    <a:cubicBezTo>
                      <a:pt x="18" y="93"/>
                      <a:pt x="18" y="93"/>
                      <a:pt x="18" y="93"/>
                    </a:cubicBezTo>
                    <a:cubicBezTo>
                      <a:pt x="41" y="101"/>
                      <a:pt x="63" y="111"/>
                      <a:pt x="85" y="121"/>
                    </a:cubicBezTo>
                    <a:cubicBezTo>
                      <a:pt x="90" y="116"/>
                      <a:pt x="97" y="113"/>
                      <a:pt x="104" y="113"/>
                    </a:cubicBezTo>
                    <a:cubicBezTo>
                      <a:pt x="107" y="101"/>
                      <a:pt x="108" y="92"/>
                      <a:pt x="109" y="85"/>
                    </a:cubicBezTo>
                    <a:cubicBezTo>
                      <a:pt x="79" y="50"/>
                      <a:pt x="43" y="2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Freeform 29"/>
              <p:cNvSpPr>
                <a:spLocks/>
              </p:cNvSpPr>
              <p:nvPr/>
            </p:nvSpPr>
            <p:spPr bwMode="auto">
              <a:xfrm>
                <a:off x="5518302" y="4824696"/>
                <a:ext cx="197598" cy="110731"/>
              </a:xfrm>
              <a:custGeom>
                <a:avLst/>
                <a:gdLst>
                  <a:gd name="T0" fmla="*/ 174 w 174"/>
                  <a:gd name="T1" fmla="*/ 0 h 99"/>
                  <a:gd name="T2" fmla="*/ 0 w 174"/>
                  <a:gd name="T3" fmla="*/ 99 h 99"/>
                  <a:gd name="T4" fmla="*/ 70 w 174"/>
                  <a:gd name="T5" fmla="*/ 88 h 99"/>
                  <a:gd name="T6" fmla="*/ 99 w 174"/>
                  <a:gd name="T7" fmla="*/ 65 h 99"/>
                  <a:gd name="T8" fmla="*/ 100 w 174"/>
                  <a:gd name="T9" fmla="*/ 65 h 99"/>
                  <a:gd name="T10" fmla="*/ 111 w 174"/>
                  <a:gd name="T11" fmla="*/ 67 h 99"/>
                  <a:gd name="T12" fmla="*/ 174 w 174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" h="99">
                    <a:moveTo>
                      <a:pt x="174" y="0"/>
                    </a:moveTo>
                    <a:cubicBezTo>
                      <a:pt x="109" y="10"/>
                      <a:pt x="47" y="46"/>
                      <a:pt x="0" y="99"/>
                    </a:cubicBezTo>
                    <a:cubicBezTo>
                      <a:pt x="17" y="96"/>
                      <a:pt x="41" y="91"/>
                      <a:pt x="70" y="88"/>
                    </a:cubicBezTo>
                    <a:cubicBezTo>
                      <a:pt x="74" y="75"/>
                      <a:pt x="85" y="65"/>
                      <a:pt x="99" y="65"/>
                    </a:cubicBezTo>
                    <a:cubicBezTo>
                      <a:pt x="99" y="65"/>
                      <a:pt x="99" y="65"/>
                      <a:pt x="100" y="65"/>
                    </a:cubicBezTo>
                    <a:cubicBezTo>
                      <a:pt x="104" y="65"/>
                      <a:pt x="108" y="65"/>
                      <a:pt x="111" y="67"/>
                    </a:cubicBezTo>
                    <a:cubicBezTo>
                      <a:pt x="135" y="38"/>
                      <a:pt x="158" y="15"/>
                      <a:pt x="17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Freeform 30"/>
              <p:cNvSpPr>
                <a:spLocks/>
              </p:cNvSpPr>
              <p:nvPr/>
            </p:nvSpPr>
            <p:spPr bwMode="auto">
              <a:xfrm>
                <a:off x="5657497" y="4822771"/>
                <a:ext cx="205385" cy="115545"/>
              </a:xfrm>
              <a:custGeom>
                <a:avLst/>
                <a:gdLst>
                  <a:gd name="T0" fmla="*/ 86 w 181"/>
                  <a:gd name="T1" fmla="*/ 0 h 103"/>
                  <a:gd name="T2" fmla="*/ 86 w 181"/>
                  <a:gd name="T3" fmla="*/ 0 h 103"/>
                  <a:gd name="T4" fmla="*/ 79 w 181"/>
                  <a:gd name="T5" fmla="*/ 0 h 103"/>
                  <a:gd name="T6" fmla="*/ 0 w 181"/>
                  <a:gd name="T7" fmla="*/ 80 h 103"/>
                  <a:gd name="T8" fmla="*/ 3 w 181"/>
                  <a:gd name="T9" fmla="*/ 87 h 103"/>
                  <a:gd name="T10" fmla="*/ 4 w 181"/>
                  <a:gd name="T11" fmla="*/ 87 h 103"/>
                  <a:gd name="T12" fmla="*/ 16 w 181"/>
                  <a:gd name="T13" fmla="*/ 87 h 103"/>
                  <a:gd name="T14" fmla="*/ 117 w 181"/>
                  <a:gd name="T15" fmla="*/ 95 h 103"/>
                  <a:gd name="T16" fmla="*/ 158 w 181"/>
                  <a:gd name="T17" fmla="*/ 103 h 103"/>
                  <a:gd name="T18" fmla="*/ 177 w 181"/>
                  <a:gd name="T19" fmla="*/ 90 h 103"/>
                  <a:gd name="T20" fmla="*/ 180 w 181"/>
                  <a:gd name="T21" fmla="*/ 19 h 103"/>
                  <a:gd name="T22" fmla="*/ 86 w 181"/>
                  <a:gd name="T2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1" h="103">
                    <a:moveTo>
                      <a:pt x="86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84" y="0"/>
                      <a:pt x="81" y="0"/>
                      <a:pt x="79" y="0"/>
                    </a:cubicBezTo>
                    <a:cubicBezTo>
                      <a:pt x="67" y="11"/>
                      <a:pt x="35" y="38"/>
                      <a:pt x="0" y="80"/>
                    </a:cubicBezTo>
                    <a:cubicBezTo>
                      <a:pt x="1" y="82"/>
                      <a:pt x="2" y="85"/>
                      <a:pt x="3" y="87"/>
                    </a:cubicBezTo>
                    <a:cubicBezTo>
                      <a:pt x="3" y="87"/>
                      <a:pt x="4" y="87"/>
                      <a:pt x="4" y="87"/>
                    </a:cubicBezTo>
                    <a:cubicBezTo>
                      <a:pt x="8" y="87"/>
                      <a:pt x="12" y="87"/>
                      <a:pt x="16" y="87"/>
                    </a:cubicBezTo>
                    <a:cubicBezTo>
                      <a:pt x="50" y="87"/>
                      <a:pt x="84" y="89"/>
                      <a:pt x="117" y="95"/>
                    </a:cubicBezTo>
                    <a:cubicBezTo>
                      <a:pt x="131" y="97"/>
                      <a:pt x="145" y="100"/>
                      <a:pt x="158" y="103"/>
                    </a:cubicBezTo>
                    <a:cubicBezTo>
                      <a:pt x="162" y="96"/>
                      <a:pt x="169" y="91"/>
                      <a:pt x="177" y="90"/>
                    </a:cubicBezTo>
                    <a:cubicBezTo>
                      <a:pt x="180" y="65"/>
                      <a:pt x="181" y="42"/>
                      <a:pt x="180" y="19"/>
                    </a:cubicBezTo>
                    <a:cubicBezTo>
                      <a:pt x="150" y="6"/>
                      <a:pt x="118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31"/>
              <p:cNvSpPr>
                <a:spLocks/>
              </p:cNvSpPr>
              <p:nvPr/>
            </p:nvSpPr>
            <p:spPr bwMode="auto">
              <a:xfrm>
                <a:off x="5763596" y="5034604"/>
                <a:ext cx="303698" cy="255162"/>
              </a:xfrm>
              <a:custGeom>
                <a:avLst/>
                <a:gdLst>
                  <a:gd name="T0" fmla="*/ 228 w 268"/>
                  <a:gd name="T1" fmla="*/ 0 h 228"/>
                  <a:gd name="T2" fmla="*/ 209 w 268"/>
                  <a:gd name="T3" fmla="*/ 7 h 228"/>
                  <a:gd name="T4" fmla="*/ 205 w 268"/>
                  <a:gd name="T5" fmla="*/ 7 h 228"/>
                  <a:gd name="T6" fmla="*/ 70 w 268"/>
                  <a:gd name="T7" fmla="*/ 171 h 228"/>
                  <a:gd name="T8" fmla="*/ 0 w 268"/>
                  <a:gd name="T9" fmla="*/ 217 h 228"/>
                  <a:gd name="T10" fmla="*/ 1 w 268"/>
                  <a:gd name="T11" fmla="*/ 218 h 228"/>
                  <a:gd name="T12" fmla="*/ 113 w 268"/>
                  <a:gd name="T13" fmla="*/ 228 h 228"/>
                  <a:gd name="T14" fmla="*/ 128 w 268"/>
                  <a:gd name="T15" fmla="*/ 228 h 228"/>
                  <a:gd name="T16" fmla="*/ 148 w 268"/>
                  <a:gd name="T17" fmla="*/ 227 h 228"/>
                  <a:gd name="T18" fmla="*/ 176 w 268"/>
                  <a:gd name="T19" fmla="*/ 205 h 228"/>
                  <a:gd name="T20" fmla="*/ 177 w 268"/>
                  <a:gd name="T21" fmla="*/ 205 h 228"/>
                  <a:gd name="T22" fmla="*/ 187 w 268"/>
                  <a:gd name="T23" fmla="*/ 206 h 228"/>
                  <a:gd name="T24" fmla="*/ 268 w 268"/>
                  <a:gd name="T25" fmla="*/ 38 h 228"/>
                  <a:gd name="T26" fmla="*/ 264 w 268"/>
                  <a:gd name="T27" fmla="*/ 23 h 228"/>
                  <a:gd name="T28" fmla="*/ 228 w 268"/>
                  <a:gd name="T2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8" h="228">
                    <a:moveTo>
                      <a:pt x="228" y="0"/>
                    </a:moveTo>
                    <a:cubicBezTo>
                      <a:pt x="223" y="4"/>
                      <a:pt x="217" y="7"/>
                      <a:pt x="209" y="7"/>
                    </a:cubicBezTo>
                    <a:cubicBezTo>
                      <a:pt x="208" y="7"/>
                      <a:pt x="207" y="7"/>
                      <a:pt x="205" y="7"/>
                    </a:cubicBezTo>
                    <a:cubicBezTo>
                      <a:pt x="187" y="51"/>
                      <a:pt x="148" y="114"/>
                      <a:pt x="70" y="171"/>
                    </a:cubicBezTo>
                    <a:cubicBezTo>
                      <a:pt x="48" y="188"/>
                      <a:pt x="25" y="203"/>
                      <a:pt x="0" y="217"/>
                    </a:cubicBezTo>
                    <a:cubicBezTo>
                      <a:pt x="1" y="217"/>
                      <a:pt x="1" y="218"/>
                      <a:pt x="1" y="218"/>
                    </a:cubicBezTo>
                    <a:cubicBezTo>
                      <a:pt x="38" y="225"/>
                      <a:pt x="75" y="228"/>
                      <a:pt x="113" y="228"/>
                    </a:cubicBezTo>
                    <a:cubicBezTo>
                      <a:pt x="118" y="228"/>
                      <a:pt x="123" y="228"/>
                      <a:pt x="128" y="228"/>
                    </a:cubicBezTo>
                    <a:cubicBezTo>
                      <a:pt x="135" y="228"/>
                      <a:pt x="141" y="227"/>
                      <a:pt x="148" y="227"/>
                    </a:cubicBezTo>
                    <a:cubicBezTo>
                      <a:pt x="151" y="214"/>
                      <a:pt x="163" y="205"/>
                      <a:pt x="176" y="205"/>
                    </a:cubicBezTo>
                    <a:cubicBezTo>
                      <a:pt x="176" y="205"/>
                      <a:pt x="177" y="205"/>
                      <a:pt x="177" y="205"/>
                    </a:cubicBezTo>
                    <a:cubicBezTo>
                      <a:pt x="180" y="205"/>
                      <a:pt x="184" y="205"/>
                      <a:pt x="187" y="206"/>
                    </a:cubicBezTo>
                    <a:cubicBezTo>
                      <a:pt x="241" y="134"/>
                      <a:pt x="263" y="61"/>
                      <a:pt x="268" y="38"/>
                    </a:cubicBezTo>
                    <a:cubicBezTo>
                      <a:pt x="267" y="33"/>
                      <a:pt x="265" y="28"/>
                      <a:pt x="264" y="23"/>
                    </a:cubicBezTo>
                    <a:cubicBezTo>
                      <a:pt x="256" y="17"/>
                      <a:pt x="244" y="9"/>
                      <a:pt x="22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32"/>
              <p:cNvSpPr>
                <a:spLocks/>
              </p:cNvSpPr>
              <p:nvPr/>
            </p:nvSpPr>
            <p:spPr bwMode="auto">
              <a:xfrm>
                <a:off x="5620508" y="5297470"/>
                <a:ext cx="313432" cy="153097"/>
              </a:xfrm>
              <a:custGeom>
                <a:avLst/>
                <a:gdLst>
                  <a:gd name="T0" fmla="*/ 125 w 277"/>
                  <a:gd name="T1" fmla="*/ 0 h 136"/>
                  <a:gd name="T2" fmla="*/ 98 w 277"/>
                  <a:gd name="T3" fmla="*/ 18 h 136"/>
                  <a:gd name="T4" fmla="*/ 98 w 277"/>
                  <a:gd name="T5" fmla="*/ 18 h 136"/>
                  <a:gd name="T6" fmla="*/ 88 w 277"/>
                  <a:gd name="T7" fmla="*/ 16 h 136"/>
                  <a:gd name="T8" fmla="*/ 0 w 277"/>
                  <a:gd name="T9" fmla="*/ 108 h 136"/>
                  <a:gd name="T10" fmla="*/ 91 w 277"/>
                  <a:gd name="T11" fmla="*/ 136 h 136"/>
                  <a:gd name="T12" fmla="*/ 277 w 277"/>
                  <a:gd name="T13" fmla="*/ 14 h 136"/>
                  <a:gd name="T14" fmla="*/ 274 w 277"/>
                  <a:gd name="T15" fmla="*/ 9 h 136"/>
                  <a:gd name="T16" fmla="*/ 253 w 277"/>
                  <a:gd name="T17" fmla="*/ 10 h 136"/>
                  <a:gd name="T18" fmla="*/ 237 w 277"/>
                  <a:gd name="T19" fmla="*/ 10 h 136"/>
                  <a:gd name="T20" fmla="*/ 125 w 277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7" h="136">
                    <a:moveTo>
                      <a:pt x="125" y="0"/>
                    </a:moveTo>
                    <a:cubicBezTo>
                      <a:pt x="120" y="11"/>
                      <a:pt x="110" y="18"/>
                      <a:pt x="98" y="18"/>
                    </a:cubicBezTo>
                    <a:cubicBezTo>
                      <a:pt x="98" y="18"/>
                      <a:pt x="98" y="18"/>
                      <a:pt x="98" y="18"/>
                    </a:cubicBezTo>
                    <a:cubicBezTo>
                      <a:pt x="95" y="18"/>
                      <a:pt x="91" y="17"/>
                      <a:pt x="88" y="16"/>
                    </a:cubicBezTo>
                    <a:cubicBezTo>
                      <a:pt x="52" y="63"/>
                      <a:pt x="19" y="93"/>
                      <a:pt x="0" y="108"/>
                    </a:cubicBezTo>
                    <a:cubicBezTo>
                      <a:pt x="29" y="123"/>
                      <a:pt x="60" y="133"/>
                      <a:pt x="91" y="136"/>
                    </a:cubicBezTo>
                    <a:cubicBezTo>
                      <a:pt x="117" y="128"/>
                      <a:pt x="203" y="92"/>
                      <a:pt x="277" y="14"/>
                    </a:cubicBezTo>
                    <a:cubicBezTo>
                      <a:pt x="275" y="13"/>
                      <a:pt x="275" y="11"/>
                      <a:pt x="274" y="9"/>
                    </a:cubicBezTo>
                    <a:cubicBezTo>
                      <a:pt x="267" y="9"/>
                      <a:pt x="260" y="9"/>
                      <a:pt x="253" y="10"/>
                    </a:cubicBezTo>
                    <a:cubicBezTo>
                      <a:pt x="248" y="10"/>
                      <a:pt x="243" y="10"/>
                      <a:pt x="237" y="10"/>
                    </a:cubicBezTo>
                    <a:cubicBezTo>
                      <a:pt x="199" y="10"/>
                      <a:pt x="162" y="7"/>
                      <a:pt x="12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33"/>
              <p:cNvSpPr>
                <a:spLocks/>
              </p:cNvSpPr>
              <p:nvPr/>
            </p:nvSpPr>
            <p:spPr bwMode="auto">
              <a:xfrm>
                <a:off x="5990396" y="5123188"/>
                <a:ext cx="83712" cy="159838"/>
              </a:xfrm>
              <a:custGeom>
                <a:avLst/>
                <a:gdLst>
                  <a:gd name="T0" fmla="*/ 73 w 74"/>
                  <a:gd name="T1" fmla="*/ 0 h 143"/>
                  <a:gd name="T2" fmla="*/ 0 w 74"/>
                  <a:gd name="T3" fmla="*/ 138 h 143"/>
                  <a:gd name="T4" fmla="*/ 3 w 74"/>
                  <a:gd name="T5" fmla="*/ 143 h 143"/>
                  <a:gd name="T6" fmla="*/ 40 w 74"/>
                  <a:gd name="T7" fmla="*/ 137 h 143"/>
                  <a:gd name="T8" fmla="*/ 74 w 74"/>
                  <a:gd name="T9" fmla="*/ 13 h 143"/>
                  <a:gd name="T10" fmla="*/ 73 w 74"/>
                  <a:gd name="T1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43">
                    <a:moveTo>
                      <a:pt x="73" y="0"/>
                    </a:moveTo>
                    <a:cubicBezTo>
                      <a:pt x="61" y="37"/>
                      <a:pt x="37" y="88"/>
                      <a:pt x="0" y="138"/>
                    </a:cubicBezTo>
                    <a:cubicBezTo>
                      <a:pt x="1" y="139"/>
                      <a:pt x="2" y="141"/>
                      <a:pt x="3" y="143"/>
                    </a:cubicBezTo>
                    <a:cubicBezTo>
                      <a:pt x="19" y="141"/>
                      <a:pt x="32" y="139"/>
                      <a:pt x="40" y="137"/>
                    </a:cubicBezTo>
                    <a:cubicBezTo>
                      <a:pt x="62" y="98"/>
                      <a:pt x="74" y="56"/>
                      <a:pt x="74" y="13"/>
                    </a:cubicBezTo>
                    <a:cubicBezTo>
                      <a:pt x="74" y="9"/>
                      <a:pt x="74" y="4"/>
                      <a:pt x="73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24" name="Freeform 34"/>
              <p:cNvSpPr>
                <a:spLocks/>
              </p:cNvSpPr>
              <p:nvPr/>
            </p:nvSpPr>
            <p:spPr bwMode="auto">
              <a:xfrm>
                <a:off x="5771383" y="5297470"/>
                <a:ext cx="251135" cy="154060"/>
              </a:xfrm>
              <a:custGeom>
                <a:avLst/>
                <a:gdLst>
                  <a:gd name="T0" fmla="*/ 222 w 222"/>
                  <a:gd name="T1" fmla="*/ 0 h 137"/>
                  <a:gd name="T2" fmla="*/ 196 w 222"/>
                  <a:gd name="T3" fmla="*/ 4 h 137"/>
                  <a:gd name="T4" fmla="*/ 167 w 222"/>
                  <a:gd name="T5" fmla="*/ 27 h 137"/>
                  <a:gd name="T6" fmla="*/ 166 w 222"/>
                  <a:gd name="T7" fmla="*/ 27 h 137"/>
                  <a:gd name="T8" fmla="*/ 156 w 222"/>
                  <a:gd name="T9" fmla="*/ 25 h 137"/>
                  <a:gd name="T10" fmla="*/ 0 w 222"/>
                  <a:gd name="T11" fmla="*/ 137 h 137"/>
                  <a:gd name="T12" fmla="*/ 222 w 222"/>
                  <a:gd name="T13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37">
                    <a:moveTo>
                      <a:pt x="222" y="0"/>
                    </a:moveTo>
                    <a:cubicBezTo>
                      <a:pt x="214" y="1"/>
                      <a:pt x="205" y="2"/>
                      <a:pt x="196" y="4"/>
                    </a:cubicBezTo>
                    <a:cubicBezTo>
                      <a:pt x="193" y="17"/>
                      <a:pt x="181" y="27"/>
                      <a:pt x="167" y="27"/>
                    </a:cubicBezTo>
                    <a:cubicBezTo>
                      <a:pt x="167" y="27"/>
                      <a:pt x="167" y="27"/>
                      <a:pt x="166" y="27"/>
                    </a:cubicBezTo>
                    <a:cubicBezTo>
                      <a:pt x="163" y="27"/>
                      <a:pt x="159" y="26"/>
                      <a:pt x="156" y="25"/>
                    </a:cubicBezTo>
                    <a:cubicBezTo>
                      <a:pt x="101" y="83"/>
                      <a:pt x="38" y="119"/>
                      <a:pt x="0" y="137"/>
                    </a:cubicBezTo>
                    <a:cubicBezTo>
                      <a:pt x="87" y="132"/>
                      <a:pt x="171" y="77"/>
                      <a:pt x="222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35"/>
              <p:cNvSpPr>
                <a:spLocks/>
              </p:cNvSpPr>
              <p:nvPr/>
            </p:nvSpPr>
            <p:spPr bwMode="auto">
              <a:xfrm>
                <a:off x="5761649" y="4973943"/>
                <a:ext cx="216093" cy="281160"/>
              </a:xfrm>
              <a:custGeom>
                <a:avLst/>
                <a:gdLst>
                  <a:gd name="T0" fmla="*/ 116 w 190"/>
                  <a:gd name="T1" fmla="*/ 0 h 251"/>
                  <a:gd name="T2" fmla="*/ 94 w 190"/>
                  <a:gd name="T3" fmla="*/ 12 h 251"/>
                  <a:gd name="T4" fmla="*/ 46 w 190"/>
                  <a:gd name="T5" fmla="*/ 167 h 251"/>
                  <a:gd name="T6" fmla="*/ 0 w 190"/>
                  <a:gd name="T7" fmla="*/ 251 h 251"/>
                  <a:gd name="T8" fmla="*/ 61 w 190"/>
                  <a:gd name="T9" fmla="*/ 212 h 251"/>
                  <a:gd name="T10" fmla="*/ 190 w 190"/>
                  <a:gd name="T11" fmla="*/ 54 h 251"/>
                  <a:gd name="T12" fmla="*/ 180 w 190"/>
                  <a:gd name="T13" fmla="*/ 32 h 251"/>
                  <a:gd name="T14" fmla="*/ 180 w 190"/>
                  <a:gd name="T15" fmla="*/ 27 h 251"/>
                  <a:gd name="T16" fmla="*/ 116 w 190"/>
                  <a:gd name="T17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0" h="251">
                    <a:moveTo>
                      <a:pt x="116" y="0"/>
                    </a:moveTo>
                    <a:cubicBezTo>
                      <a:pt x="111" y="7"/>
                      <a:pt x="103" y="12"/>
                      <a:pt x="94" y="12"/>
                    </a:cubicBezTo>
                    <a:cubicBezTo>
                      <a:pt x="84" y="66"/>
                      <a:pt x="68" y="118"/>
                      <a:pt x="46" y="167"/>
                    </a:cubicBezTo>
                    <a:cubicBezTo>
                      <a:pt x="32" y="197"/>
                      <a:pt x="17" y="225"/>
                      <a:pt x="0" y="251"/>
                    </a:cubicBezTo>
                    <a:cubicBezTo>
                      <a:pt x="21" y="239"/>
                      <a:pt x="42" y="226"/>
                      <a:pt x="61" y="212"/>
                    </a:cubicBezTo>
                    <a:cubicBezTo>
                      <a:pt x="121" y="168"/>
                      <a:pt x="165" y="115"/>
                      <a:pt x="190" y="54"/>
                    </a:cubicBezTo>
                    <a:cubicBezTo>
                      <a:pt x="184" y="48"/>
                      <a:pt x="180" y="40"/>
                      <a:pt x="180" y="32"/>
                    </a:cubicBezTo>
                    <a:cubicBezTo>
                      <a:pt x="180" y="30"/>
                      <a:pt x="180" y="29"/>
                      <a:pt x="180" y="27"/>
                    </a:cubicBezTo>
                    <a:cubicBezTo>
                      <a:pt x="159" y="17"/>
                      <a:pt x="137" y="8"/>
                      <a:pt x="116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36"/>
              <p:cNvSpPr>
                <a:spLocks/>
              </p:cNvSpPr>
              <p:nvPr/>
            </p:nvSpPr>
            <p:spPr bwMode="auto">
              <a:xfrm>
                <a:off x="5534850" y="5308061"/>
                <a:ext cx="167423" cy="99176"/>
              </a:xfrm>
              <a:custGeom>
                <a:avLst/>
                <a:gdLst>
                  <a:gd name="T0" fmla="*/ 147 w 147"/>
                  <a:gd name="T1" fmla="*/ 0 h 89"/>
                  <a:gd name="T2" fmla="*/ 0 w 147"/>
                  <a:gd name="T3" fmla="*/ 43 h 89"/>
                  <a:gd name="T4" fmla="*/ 59 w 147"/>
                  <a:gd name="T5" fmla="*/ 89 h 89"/>
                  <a:gd name="T6" fmla="*/ 147 w 147"/>
                  <a:gd name="T7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7" h="89">
                    <a:moveTo>
                      <a:pt x="147" y="0"/>
                    </a:moveTo>
                    <a:cubicBezTo>
                      <a:pt x="83" y="28"/>
                      <a:pt x="29" y="39"/>
                      <a:pt x="0" y="43"/>
                    </a:cubicBezTo>
                    <a:cubicBezTo>
                      <a:pt x="18" y="61"/>
                      <a:pt x="38" y="76"/>
                      <a:pt x="59" y="89"/>
                    </a:cubicBezTo>
                    <a:cubicBezTo>
                      <a:pt x="74" y="78"/>
                      <a:pt x="108" y="49"/>
                      <a:pt x="147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7396416" y="2849923"/>
            <a:ext cx="545528" cy="30777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700" dirty="0"/>
              <a:t>X86 compute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67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Enterprise Motivation for Virtualizing Network Functions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r>
              <a:rPr lang="en-US" dirty="0"/>
              <a:t>CAPEX</a:t>
            </a:r>
          </a:p>
          <a:p>
            <a:pPr>
              <a:spcBef>
                <a:spcPts val="200"/>
              </a:spcBef>
            </a:pPr>
            <a:r>
              <a:rPr lang="en-US" dirty="0"/>
              <a:t>Deploy on standard x86 servers</a:t>
            </a:r>
          </a:p>
          <a:p>
            <a:pPr>
              <a:spcBef>
                <a:spcPts val="200"/>
              </a:spcBef>
            </a:pPr>
            <a:r>
              <a:rPr lang="en-US" dirty="0"/>
              <a:t>Economies of scale </a:t>
            </a:r>
          </a:p>
          <a:p>
            <a:pPr>
              <a:spcBef>
                <a:spcPts val="200"/>
              </a:spcBef>
            </a:pPr>
            <a:r>
              <a:rPr lang="en-US" dirty="0"/>
              <a:t>Service Elasticity – deploy as needed</a:t>
            </a:r>
          </a:p>
          <a:p>
            <a:pPr>
              <a:spcBef>
                <a:spcPts val="200"/>
              </a:spcBef>
            </a:pPr>
            <a:r>
              <a:rPr lang="en-US" dirty="0"/>
              <a:t>Simpler architectural paradigm</a:t>
            </a:r>
          </a:p>
          <a:p>
            <a:pPr lvl="1">
              <a:spcBef>
                <a:spcPts val="200"/>
              </a:spcBef>
            </a:pPr>
            <a:r>
              <a:rPr lang="en-US" dirty="0"/>
              <a:t>HA still needed?</a:t>
            </a:r>
          </a:p>
          <a:p>
            <a:pPr>
              <a:spcBef>
                <a:spcPts val="200"/>
              </a:spcBef>
            </a:pPr>
            <a:r>
              <a:rPr lang="en-US" dirty="0"/>
              <a:t>Best-of-breed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spcBef>
                <a:spcPts val="200"/>
              </a:spcBef>
            </a:pPr>
            <a:r>
              <a:rPr lang="en-US"/>
              <a:t>OPEX</a:t>
            </a:r>
          </a:p>
          <a:p>
            <a:pPr>
              <a:spcBef>
                <a:spcPts val="200"/>
              </a:spcBef>
            </a:pPr>
            <a:r>
              <a:rPr lang="en-US"/>
              <a:t>Reduction of number of network elements </a:t>
            </a:r>
          </a:p>
          <a:p>
            <a:pPr>
              <a:spcBef>
                <a:spcPts val="200"/>
              </a:spcBef>
            </a:pPr>
            <a:r>
              <a:rPr lang="en-US"/>
              <a:t>Reduction of on-site visits</a:t>
            </a:r>
          </a:p>
          <a:p>
            <a:pPr lvl="1">
              <a:spcBef>
                <a:spcPts val="200"/>
              </a:spcBef>
            </a:pPr>
            <a:r>
              <a:rPr lang="en-US"/>
              <a:t>Deployment of standard on-premise hardware</a:t>
            </a:r>
          </a:p>
          <a:p>
            <a:pPr lvl="1">
              <a:spcBef>
                <a:spcPts val="200"/>
              </a:spcBef>
            </a:pPr>
            <a:r>
              <a:rPr lang="en-US"/>
              <a:t>Simplification of physical network architecture</a:t>
            </a:r>
          </a:p>
          <a:p>
            <a:pPr>
              <a:spcBef>
                <a:spcPts val="200"/>
              </a:spcBef>
            </a:pPr>
            <a:r>
              <a:rPr lang="en-US"/>
              <a:t>Leveraging Virtualization benefits</a:t>
            </a:r>
          </a:p>
          <a:p>
            <a:pPr lvl="1">
              <a:spcBef>
                <a:spcPts val="200"/>
              </a:spcBef>
            </a:pPr>
            <a:r>
              <a:rPr lang="en-US"/>
              <a:t>Hardware oversubscription, vMotion, ..</a:t>
            </a:r>
          </a:p>
          <a:p>
            <a:pPr>
              <a:spcBef>
                <a:spcPts val="200"/>
              </a:spcBef>
            </a:pPr>
            <a:r>
              <a:rPr lang="en-US"/>
              <a:t>Increased potential for automated network operations</a:t>
            </a:r>
          </a:p>
          <a:p>
            <a:pPr>
              <a:spcBef>
                <a:spcPts val="200"/>
              </a:spcBef>
            </a:pPr>
            <a:r>
              <a:rPr lang="en-US"/>
              <a:t>Re-alignment of organizational boundaries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4858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dirty="0"/>
              <a:t>Deployment Models and Characteristics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7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 lang="uk-UA" smtClean="0"/>
              <a:pPr/>
              <a:t>17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BRKCRS-3447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Top 5 use-cases for Enterprise Virtualization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7574"/>
            <a:ext cx="7350720" cy="3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4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/>
          <p:nvPr/>
        </p:nvSpPr>
        <p:spPr>
          <a:xfrm>
            <a:off x="6062367" y="1579255"/>
            <a:ext cx="1855755" cy="10030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b"/>
          <a:lstStyle/>
          <a:p>
            <a:pPr algn="r" defTabSz="685800"/>
            <a:r>
              <a:rPr lang="en-US" sz="1000">
                <a:solidFill>
                  <a:srgbClr val="39393B"/>
                </a:solidFill>
              </a:rPr>
              <a:t>X86 host</a:t>
            </a:r>
            <a:endParaRPr lang="en-US" sz="1000" dirty="0">
              <a:solidFill>
                <a:srgbClr val="39393B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881" y="1603748"/>
            <a:ext cx="319440" cy="3778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/>
          <a:p>
            <a:pPr algn="ctr" defTabSz="685800"/>
            <a:r>
              <a:rPr lang="en-US" sz="700" dirty="0">
                <a:solidFill>
                  <a:srgbClr val="39393B"/>
                </a:solidFill>
              </a:rPr>
              <a:t>FW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mr-IN"/>
              <a:t>BRKCRS-3447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1. Branch Virtualization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630238" y="3638550"/>
            <a:ext cx="8513762" cy="762000"/>
          </a:xfrm>
        </p:spPr>
        <p:txBody>
          <a:bodyPr/>
          <a:lstStyle/>
          <a:p>
            <a:r>
              <a:rPr lang="en-US" dirty="0"/>
              <a:t>Branch virtualization attractive due to sheer number of branches </a:t>
            </a:r>
          </a:p>
          <a:p>
            <a:r>
              <a:rPr lang="en-US" dirty="0"/>
              <a:t>Very different environment to DC!</a:t>
            </a:r>
          </a:p>
          <a:p>
            <a:pPr lvl="1"/>
            <a:r>
              <a:rPr lang="en-US" dirty="0"/>
              <a:t>Cost sensitive, often no on-site support, ..</a:t>
            </a: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543050" y="2800350"/>
            <a:ext cx="1952445" cy="666403"/>
          </a:xfrm>
          <a:custGeom>
            <a:avLst/>
            <a:gdLst>
              <a:gd name="T0" fmla="*/ 699 w 799"/>
              <a:gd name="T1" fmla="*/ 264 h 464"/>
              <a:gd name="T2" fmla="*/ 698 w 799"/>
              <a:gd name="T3" fmla="*/ 264 h 464"/>
              <a:gd name="T4" fmla="*/ 699 w 799"/>
              <a:gd name="T5" fmla="*/ 253 h 464"/>
              <a:gd name="T6" fmla="*/ 635 w 799"/>
              <a:gd name="T7" fmla="*/ 190 h 464"/>
              <a:gd name="T8" fmla="*/ 623 w 799"/>
              <a:gd name="T9" fmla="*/ 191 h 464"/>
              <a:gd name="T10" fmla="*/ 629 w 799"/>
              <a:gd name="T11" fmla="*/ 153 h 464"/>
              <a:gd name="T12" fmla="*/ 457 w 799"/>
              <a:gd name="T13" fmla="*/ 0 h 464"/>
              <a:gd name="T14" fmla="*/ 288 w 799"/>
              <a:gd name="T15" fmla="*/ 124 h 464"/>
              <a:gd name="T16" fmla="*/ 229 w 799"/>
              <a:gd name="T17" fmla="*/ 102 h 464"/>
              <a:gd name="T18" fmla="*/ 138 w 799"/>
              <a:gd name="T19" fmla="*/ 194 h 464"/>
              <a:gd name="T20" fmla="*/ 138 w 799"/>
              <a:gd name="T21" fmla="*/ 199 h 464"/>
              <a:gd name="T22" fmla="*/ 133 w 799"/>
              <a:gd name="T23" fmla="*/ 198 h 464"/>
              <a:gd name="T24" fmla="*/ 0 w 799"/>
              <a:gd name="T25" fmla="*/ 331 h 464"/>
              <a:gd name="T26" fmla="*/ 133 w 799"/>
              <a:gd name="T27" fmla="*/ 464 h 464"/>
              <a:gd name="T28" fmla="*/ 699 w 799"/>
              <a:gd name="T29" fmla="*/ 464 h 464"/>
              <a:gd name="T30" fmla="*/ 799 w 799"/>
              <a:gd name="T31" fmla="*/ 364 h 464"/>
              <a:gd name="T32" fmla="*/ 699 w 799"/>
              <a:gd name="T3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9" h="464">
                <a:moveTo>
                  <a:pt x="699" y="264"/>
                </a:moveTo>
                <a:cubicBezTo>
                  <a:pt x="698" y="264"/>
                  <a:pt x="698" y="264"/>
                  <a:pt x="698" y="264"/>
                </a:cubicBezTo>
                <a:cubicBezTo>
                  <a:pt x="698" y="260"/>
                  <a:pt x="699" y="257"/>
                  <a:pt x="699" y="253"/>
                </a:cubicBezTo>
                <a:cubicBezTo>
                  <a:pt x="699" y="218"/>
                  <a:pt x="670" y="190"/>
                  <a:pt x="635" y="190"/>
                </a:cubicBezTo>
                <a:cubicBezTo>
                  <a:pt x="631" y="190"/>
                  <a:pt x="627" y="190"/>
                  <a:pt x="623" y="191"/>
                </a:cubicBezTo>
                <a:cubicBezTo>
                  <a:pt x="627" y="179"/>
                  <a:pt x="629" y="166"/>
                  <a:pt x="629" y="153"/>
                </a:cubicBezTo>
                <a:cubicBezTo>
                  <a:pt x="629" y="69"/>
                  <a:pt x="552" y="0"/>
                  <a:pt x="457" y="0"/>
                </a:cubicBezTo>
                <a:cubicBezTo>
                  <a:pt x="373" y="0"/>
                  <a:pt x="304" y="53"/>
                  <a:pt x="288" y="124"/>
                </a:cubicBezTo>
                <a:cubicBezTo>
                  <a:pt x="272" y="110"/>
                  <a:pt x="252" y="102"/>
                  <a:pt x="229" y="102"/>
                </a:cubicBezTo>
                <a:cubicBezTo>
                  <a:pt x="179" y="102"/>
                  <a:pt x="138" y="143"/>
                  <a:pt x="138" y="194"/>
                </a:cubicBezTo>
                <a:cubicBezTo>
                  <a:pt x="138" y="195"/>
                  <a:pt x="138" y="197"/>
                  <a:pt x="138" y="199"/>
                </a:cubicBezTo>
                <a:cubicBezTo>
                  <a:pt x="133" y="198"/>
                  <a:pt x="133" y="198"/>
                  <a:pt x="133" y="198"/>
                </a:cubicBezTo>
                <a:cubicBezTo>
                  <a:pt x="59" y="198"/>
                  <a:pt x="0" y="257"/>
                  <a:pt x="0" y="331"/>
                </a:cubicBezTo>
                <a:cubicBezTo>
                  <a:pt x="0" y="404"/>
                  <a:pt x="59" y="464"/>
                  <a:pt x="133" y="464"/>
                </a:cubicBezTo>
                <a:cubicBezTo>
                  <a:pt x="699" y="464"/>
                  <a:pt x="699" y="464"/>
                  <a:pt x="699" y="464"/>
                </a:cubicBezTo>
                <a:cubicBezTo>
                  <a:pt x="754" y="464"/>
                  <a:pt x="799" y="419"/>
                  <a:pt x="799" y="364"/>
                </a:cubicBezTo>
                <a:cubicBezTo>
                  <a:pt x="799" y="309"/>
                  <a:pt x="754" y="264"/>
                  <a:pt x="699" y="264"/>
                </a:cubicBezTo>
                <a:close/>
              </a:path>
            </a:pathLst>
          </a:custGeom>
          <a:gradFill flip="none" rotWithShape="1">
            <a:gsLst>
              <a:gs pos="100000">
                <a:srgbClr val="8E909E">
                  <a:lumMod val="40000"/>
                  <a:lumOff val="60000"/>
                  <a:alpha val="86000"/>
                </a:srgbClr>
              </a:gs>
              <a:gs pos="0">
                <a:srgbClr val="FFFFFF">
                  <a:alpha val="8600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lIns="121899" tIns="60949" rIns="121899" bIns="60949" rtlCol="0" anchor="b"/>
          <a:lstStyle/>
          <a:p>
            <a:pPr algn="ctr" defTabSz="914378">
              <a:defRPr/>
            </a:pPr>
            <a:r>
              <a:rPr lang="en-US" sz="1600" kern="0" dirty="0">
                <a:solidFill>
                  <a:srgbClr val="8E909E"/>
                </a:solidFill>
                <a:latin typeface="calibri" charset="0"/>
                <a:ea typeface=""/>
                <a:cs typeface=""/>
              </a:rPr>
              <a:t>Enterprise Fabric</a:t>
            </a:r>
          </a:p>
        </p:txBody>
      </p:sp>
      <p:pic>
        <p:nvPicPr>
          <p:cNvPr id="10" name="Picture 6" descr="C:\Users\ecoffey\AppData\Local\Temp\Rar$DRa0.295\30029_Device_firewall_critical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4887" y="1788082"/>
            <a:ext cx="180640" cy="1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86789" y="1603748"/>
            <a:ext cx="319440" cy="3778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/>
          <a:p>
            <a:pPr algn="ctr" defTabSz="685800"/>
            <a:r>
              <a:rPr lang="en-US" sz="700" dirty="0">
                <a:solidFill>
                  <a:srgbClr val="39393B"/>
                </a:solidFill>
              </a:rPr>
              <a:t>UC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3574" y="1603747"/>
            <a:ext cx="319440" cy="38074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ctr">
              <a:defRPr sz="700"/>
            </a:lvl1pPr>
          </a:lstStyle>
          <a:p>
            <a:pPr defTabSz="685800"/>
            <a:r>
              <a:rPr lang="en-US" dirty="0">
                <a:solidFill>
                  <a:srgbClr val="39393B"/>
                </a:solidFill>
              </a:rPr>
              <a:t>Web Sec.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46815" y="1603747"/>
            <a:ext cx="319440" cy="38074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ctr">
              <a:defRPr sz="700"/>
            </a:lvl1pPr>
          </a:lstStyle>
          <a:p>
            <a:pPr defTabSz="685800"/>
            <a:r>
              <a:rPr lang="en-US" dirty="0">
                <a:solidFill>
                  <a:srgbClr val="39393B"/>
                </a:solidFill>
              </a:rPr>
              <a:t> Email Sec.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42078" y="1603748"/>
            <a:ext cx="319440" cy="3778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/>
          <a:p>
            <a:pPr algn="ctr" defTabSz="685800"/>
            <a:r>
              <a:rPr lang="en-US" sz="700" dirty="0">
                <a:solidFill>
                  <a:srgbClr val="39393B"/>
                </a:solidFill>
              </a:rPr>
              <a:t>WAAS</a:t>
            </a:r>
          </a:p>
        </p:txBody>
      </p:sp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967" y="1851966"/>
            <a:ext cx="170982" cy="1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4411" y="1851707"/>
            <a:ext cx="171760" cy="11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2" descr="WA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273" y="1863420"/>
            <a:ext cx="154130" cy="10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6533" y="1859717"/>
            <a:ext cx="186274" cy="10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51767" y="1813962"/>
            <a:ext cx="322630" cy="86554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algn="ctr">
              <a:defRPr sz="700"/>
            </a:lvl1pPr>
          </a:lstStyle>
          <a:p>
            <a:pPr defTabSz="685800"/>
            <a:r>
              <a:rPr lang="en-US" dirty="0">
                <a:solidFill>
                  <a:srgbClr val="39393B"/>
                </a:solidFill>
              </a:rPr>
              <a:t>LAN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55" y="2502930"/>
            <a:ext cx="190428" cy="103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55" y="2014488"/>
            <a:ext cx="232332" cy="1742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214" y="2185710"/>
            <a:ext cx="199800" cy="14985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907687" y="2101613"/>
            <a:ext cx="371547" cy="97239"/>
          </a:xfrm>
          <a:prstGeom prst="line">
            <a:avLst/>
          </a:prstGeom>
          <a:ln w="127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77014" y="2198852"/>
            <a:ext cx="402220" cy="61783"/>
          </a:xfrm>
          <a:prstGeom prst="line">
            <a:avLst/>
          </a:prstGeom>
          <a:ln w="127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1" idx="3"/>
            <a:endCxn id="28" idx="1"/>
          </p:cNvCxnSpPr>
          <p:nvPr/>
        </p:nvCxnSpPr>
        <p:spPr>
          <a:xfrm>
            <a:off x="865783" y="2554865"/>
            <a:ext cx="412430" cy="1"/>
          </a:xfrm>
          <a:prstGeom prst="line">
            <a:avLst/>
          </a:prstGeom>
          <a:ln w="127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9234" y="2086341"/>
            <a:ext cx="225021" cy="22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8213" y="2442355"/>
            <a:ext cx="225021" cy="22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800" y="1856278"/>
            <a:ext cx="224049" cy="22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1202849" y="1968303"/>
            <a:ext cx="76385" cy="230549"/>
          </a:xfrm>
          <a:prstGeom prst="line">
            <a:avLst/>
          </a:prstGeom>
          <a:ln w="127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09069" y="1504159"/>
            <a:ext cx="2963918" cy="121485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800"/>
            <a:r>
              <a:rPr lang="en-US" sz="800" dirty="0">
                <a:solidFill>
                  <a:srgbClr val="39393B"/>
                </a:solidFill>
              </a:rPr>
              <a:t>Branch</a:t>
            </a:r>
          </a:p>
        </p:txBody>
      </p:sp>
      <p:cxnSp>
        <p:nvCxnSpPr>
          <p:cNvPr id="35" name="Straight Connector 34"/>
          <p:cNvCxnSpPr>
            <a:endCxn id="6" idx="6"/>
          </p:cNvCxnSpPr>
          <p:nvPr/>
        </p:nvCxnSpPr>
        <p:spPr>
          <a:xfrm flipH="1">
            <a:off x="2659780" y="2713556"/>
            <a:ext cx="1690" cy="867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892833" y="2172786"/>
            <a:ext cx="13716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16" idx="2"/>
          </p:cNvCxnSpPr>
          <p:nvPr/>
        </p:nvCxnSpPr>
        <p:spPr>
          <a:xfrm flipV="1">
            <a:off x="1899364" y="1968981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2264502" y="1964627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592318" y="1967737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2938795" y="1967115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270343" y="1966493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2489482" y="2170522"/>
            <a:ext cx="2183" cy="17402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1" descr="C:\Users\ecoffey\AppData\Local\Temp\Rar$DRa0.386\30067_Device_router_default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146" y="2228356"/>
            <a:ext cx="352854" cy="3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543050" y="113561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39393B"/>
                </a:solidFill>
              </a:rPr>
              <a:t>FROM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54508" y="1603748"/>
            <a:ext cx="319440" cy="3778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/>
          <a:p>
            <a:pPr algn="ctr" defTabSz="685800"/>
            <a:r>
              <a:rPr lang="en-US" sz="700" dirty="0">
                <a:solidFill>
                  <a:srgbClr val="39393B"/>
                </a:solidFill>
              </a:rPr>
              <a:t>FW</a:t>
            </a:r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5965677" y="2800350"/>
            <a:ext cx="1952445" cy="666403"/>
          </a:xfrm>
          <a:custGeom>
            <a:avLst/>
            <a:gdLst>
              <a:gd name="T0" fmla="*/ 699 w 799"/>
              <a:gd name="T1" fmla="*/ 264 h 464"/>
              <a:gd name="T2" fmla="*/ 698 w 799"/>
              <a:gd name="T3" fmla="*/ 264 h 464"/>
              <a:gd name="T4" fmla="*/ 699 w 799"/>
              <a:gd name="T5" fmla="*/ 253 h 464"/>
              <a:gd name="T6" fmla="*/ 635 w 799"/>
              <a:gd name="T7" fmla="*/ 190 h 464"/>
              <a:gd name="T8" fmla="*/ 623 w 799"/>
              <a:gd name="T9" fmla="*/ 191 h 464"/>
              <a:gd name="T10" fmla="*/ 629 w 799"/>
              <a:gd name="T11" fmla="*/ 153 h 464"/>
              <a:gd name="T12" fmla="*/ 457 w 799"/>
              <a:gd name="T13" fmla="*/ 0 h 464"/>
              <a:gd name="T14" fmla="*/ 288 w 799"/>
              <a:gd name="T15" fmla="*/ 124 h 464"/>
              <a:gd name="T16" fmla="*/ 229 w 799"/>
              <a:gd name="T17" fmla="*/ 102 h 464"/>
              <a:gd name="T18" fmla="*/ 138 w 799"/>
              <a:gd name="T19" fmla="*/ 194 h 464"/>
              <a:gd name="T20" fmla="*/ 138 w 799"/>
              <a:gd name="T21" fmla="*/ 199 h 464"/>
              <a:gd name="T22" fmla="*/ 133 w 799"/>
              <a:gd name="T23" fmla="*/ 198 h 464"/>
              <a:gd name="T24" fmla="*/ 0 w 799"/>
              <a:gd name="T25" fmla="*/ 331 h 464"/>
              <a:gd name="T26" fmla="*/ 133 w 799"/>
              <a:gd name="T27" fmla="*/ 464 h 464"/>
              <a:gd name="T28" fmla="*/ 699 w 799"/>
              <a:gd name="T29" fmla="*/ 464 h 464"/>
              <a:gd name="T30" fmla="*/ 799 w 799"/>
              <a:gd name="T31" fmla="*/ 364 h 464"/>
              <a:gd name="T32" fmla="*/ 699 w 799"/>
              <a:gd name="T3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9" h="464">
                <a:moveTo>
                  <a:pt x="699" y="264"/>
                </a:moveTo>
                <a:cubicBezTo>
                  <a:pt x="698" y="264"/>
                  <a:pt x="698" y="264"/>
                  <a:pt x="698" y="264"/>
                </a:cubicBezTo>
                <a:cubicBezTo>
                  <a:pt x="698" y="260"/>
                  <a:pt x="699" y="257"/>
                  <a:pt x="699" y="253"/>
                </a:cubicBezTo>
                <a:cubicBezTo>
                  <a:pt x="699" y="218"/>
                  <a:pt x="670" y="190"/>
                  <a:pt x="635" y="190"/>
                </a:cubicBezTo>
                <a:cubicBezTo>
                  <a:pt x="631" y="190"/>
                  <a:pt x="627" y="190"/>
                  <a:pt x="623" y="191"/>
                </a:cubicBezTo>
                <a:cubicBezTo>
                  <a:pt x="627" y="179"/>
                  <a:pt x="629" y="166"/>
                  <a:pt x="629" y="153"/>
                </a:cubicBezTo>
                <a:cubicBezTo>
                  <a:pt x="629" y="69"/>
                  <a:pt x="552" y="0"/>
                  <a:pt x="457" y="0"/>
                </a:cubicBezTo>
                <a:cubicBezTo>
                  <a:pt x="373" y="0"/>
                  <a:pt x="304" y="53"/>
                  <a:pt x="288" y="124"/>
                </a:cubicBezTo>
                <a:cubicBezTo>
                  <a:pt x="272" y="110"/>
                  <a:pt x="252" y="102"/>
                  <a:pt x="229" y="102"/>
                </a:cubicBezTo>
                <a:cubicBezTo>
                  <a:pt x="179" y="102"/>
                  <a:pt x="138" y="143"/>
                  <a:pt x="138" y="194"/>
                </a:cubicBezTo>
                <a:cubicBezTo>
                  <a:pt x="138" y="195"/>
                  <a:pt x="138" y="197"/>
                  <a:pt x="138" y="199"/>
                </a:cubicBezTo>
                <a:cubicBezTo>
                  <a:pt x="133" y="198"/>
                  <a:pt x="133" y="198"/>
                  <a:pt x="133" y="198"/>
                </a:cubicBezTo>
                <a:cubicBezTo>
                  <a:pt x="59" y="198"/>
                  <a:pt x="0" y="257"/>
                  <a:pt x="0" y="331"/>
                </a:cubicBezTo>
                <a:cubicBezTo>
                  <a:pt x="0" y="404"/>
                  <a:pt x="59" y="464"/>
                  <a:pt x="133" y="464"/>
                </a:cubicBezTo>
                <a:cubicBezTo>
                  <a:pt x="699" y="464"/>
                  <a:pt x="699" y="464"/>
                  <a:pt x="699" y="464"/>
                </a:cubicBezTo>
                <a:cubicBezTo>
                  <a:pt x="754" y="464"/>
                  <a:pt x="799" y="419"/>
                  <a:pt x="799" y="364"/>
                </a:cubicBezTo>
                <a:cubicBezTo>
                  <a:pt x="799" y="309"/>
                  <a:pt x="754" y="264"/>
                  <a:pt x="699" y="264"/>
                </a:cubicBezTo>
                <a:close/>
              </a:path>
            </a:pathLst>
          </a:custGeom>
          <a:gradFill flip="none" rotWithShape="1">
            <a:gsLst>
              <a:gs pos="100000">
                <a:srgbClr val="8E909E">
                  <a:lumMod val="40000"/>
                  <a:lumOff val="60000"/>
                  <a:alpha val="86000"/>
                </a:srgbClr>
              </a:gs>
              <a:gs pos="0">
                <a:srgbClr val="FFFFFF">
                  <a:alpha val="86000"/>
                </a:srgb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lIns="121899" tIns="60949" rIns="121899" bIns="60949" rtlCol="0" anchor="b"/>
          <a:lstStyle/>
          <a:p>
            <a:pPr algn="ctr" defTabSz="914378">
              <a:defRPr/>
            </a:pPr>
            <a:r>
              <a:rPr lang="en-US" sz="1600" kern="0" dirty="0">
                <a:solidFill>
                  <a:srgbClr val="8E909E"/>
                </a:solidFill>
                <a:latin typeface="calibri" charset="0"/>
                <a:ea typeface=""/>
                <a:cs typeface=""/>
              </a:rPr>
              <a:t>Enterprise Fabric</a:t>
            </a:r>
          </a:p>
        </p:txBody>
      </p:sp>
      <p:pic>
        <p:nvPicPr>
          <p:cNvPr id="60" name="Picture 6" descr="C:\Users\ecoffey\AppData\Local\Temp\Rar$DRa0.295\30029_Device_firewall_critical_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514" y="1788082"/>
            <a:ext cx="180640" cy="1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7209416" y="1603748"/>
            <a:ext cx="319440" cy="3778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/>
          <a:p>
            <a:pPr algn="ctr" defTabSz="685800"/>
            <a:r>
              <a:rPr lang="en-US" sz="700" dirty="0">
                <a:solidFill>
                  <a:srgbClr val="39393B"/>
                </a:solidFill>
              </a:rPr>
              <a:t>UC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516201" y="1603747"/>
            <a:ext cx="319440" cy="38074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ctr">
              <a:defRPr sz="700"/>
            </a:lvl1pPr>
          </a:lstStyle>
          <a:p>
            <a:pPr defTabSz="685800"/>
            <a:r>
              <a:rPr lang="en-US" dirty="0">
                <a:solidFill>
                  <a:srgbClr val="39393B"/>
                </a:solidFill>
              </a:rPr>
              <a:t>Web Sec.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169442" y="1603747"/>
            <a:ext cx="319440" cy="380741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algn="ctr">
              <a:defRPr sz="700"/>
            </a:lvl1pPr>
          </a:lstStyle>
          <a:p>
            <a:pPr defTabSz="685800"/>
            <a:r>
              <a:rPr lang="en-US" dirty="0">
                <a:solidFill>
                  <a:srgbClr val="39393B"/>
                </a:solidFill>
              </a:rPr>
              <a:t> Email Sec.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64705" y="1603748"/>
            <a:ext cx="319440" cy="3778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>
            <a:noAutofit/>
          </a:bodyPr>
          <a:lstStyle/>
          <a:p>
            <a:pPr algn="ctr" defTabSz="685800"/>
            <a:r>
              <a:rPr lang="en-US" sz="700" dirty="0">
                <a:solidFill>
                  <a:srgbClr val="39393B"/>
                </a:solidFill>
              </a:rPr>
              <a:t>WAAS</a:t>
            </a:r>
          </a:p>
        </p:txBody>
      </p:sp>
      <p:pic>
        <p:nvPicPr>
          <p:cNvPr id="65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594" y="1851966"/>
            <a:ext cx="170982" cy="1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7038" y="1851707"/>
            <a:ext cx="171760" cy="11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02" descr="WA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900" y="1863420"/>
            <a:ext cx="154130" cy="10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9160" y="1859717"/>
            <a:ext cx="186274" cy="10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5674394" y="1813962"/>
            <a:ext cx="322630" cy="865549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algn="ctr">
              <a:defRPr sz="700"/>
            </a:lvl1pPr>
          </a:lstStyle>
          <a:p>
            <a:pPr defTabSz="685800"/>
            <a:r>
              <a:rPr lang="en-US" dirty="0">
                <a:solidFill>
                  <a:srgbClr val="39393B"/>
                </a:solidFill>
              </a:rPr>
              <a:t>LAN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982" y="2502930"/>
            <a:ext cx="190428" cy="10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982" y="2014488"/>
            <a:ext cx="232332" cy="17424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841" y="2185710"/>
            <a:ext cx="199800" cy="149850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>
            <a:off x="5330314" y="2101613"/>
            <a:ext cx="371547" cy="97239"/>
          </a:xfrm>
          <a:prstGeom prst="line">
            <a:avLst/>
          </a:prstGeom>
          <a:ln w="127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5299641" y="2198852"/>
            <a:ext cx="402220" cy="61783"/>
          </a:xfrm>
          <a:prstGeom prst="line">
            <a:avLst/>
          </a:prstGeom>
          <a:ln w="127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7" idx="3"/>
            <a:endCxn id="84" idx="1"/>
          </p:cNvCxnSpPr>
          <p:nvPr/>
        </p:nvCxnSpPr>
        <p:spPr>
          <a:xfrm>
            <a:off x="5288410" y="2554865"/>
            <a:ext cx="412430" cy="1"/>
          </a:xfrm>
          <a:prstGeom prst="line">
            <a:avLst/>
          </a:prstGeom>
          <a:ln w="127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1861" y="2086341"/>
            <a:ext cx="225021" cy="22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840" y="2442355"/>
            <a:ext cx="225021" cy="22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8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427" y="1856278"/>
            <a:ext cx="224049" cy="22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79" name="Straight Connector 78"/>
          <p:cNvCxnSpPr/>
          <p:nvPr/>
        </p:nvCxnSpPr>
        <p:spPr>
          <a:xfrm>
            <a:off x="5625476" y="1968303"/>
            <a:ext cx="76385" cy="230549"/>
          </a:xfrm>
          <a:prstGeom prst="line">
            <a:avLst/>
          </a:prstGeom>
          <a:ln w="12700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031696" y="1504159"/>
            <a:ext cx="2963918" cy="1214854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800"/>
            <a:r>
              <a:rPr lang="en-US" sz="800" dirty="0">
                <a:solidFill>
                  <a:srgbClr val="39393B"/>
                </a:solidFill>
              </a:rPr>
              <a:t>Branch</a:t>
            </a:r>
          </a:p>
        </p:txBody>
      </p:sp>
      <p:cxnSp>
        <p:nvCxnSpPr>
          <p:cNvPr id="81" name="Straight Connector 80"/>
          <p:cNvCxnSpPr>
            <a:endCxn id="62" idx="6"/>
          </p:cNvCxnSpPr>
          <p:nvPr/>
        </p:nvCxnSpPr>
        <p:spPr>
          <a:xfrm flipH="1">
            <a:off x="7082407" y="2713556"/>
            <a:ext cx="1690" cy="867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6315460" y="2172786"/>
            <a:ext cx="13716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endCxn id="72" idx="2"/>
          </p:cNvCxnSpPr>
          <p:nvPr/>
        </p:nvCxnSpPr>
        <p:spPr>
          <a:xfrm flipV="1">
            <a:off x="6321991" y="1968981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6687129" y="1964627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7014945" y="1967737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7361422" y="1967115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7692970" y="1966493"/>
            <a:ext cx="927" cy="20450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6981258" y="2170522"/>
            <a:ext cx="2183" cy="17402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11" descr="C:\Users\ecoffey\AppData\Local\Temp\Rar$DRa0.386\30067_Device_router_default_64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946" y="2228356"/>
            <a:ext cx="352854" cy="3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5965677" y="1135618"/>
            <a:ext cx="50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39393B"/>
                </a:solidFill>
              </a:rPr>
              <a:t>TO</a:t>
            </a:r>
          </a:p>
        </p:txBody>
      </p:sp>
      <p:sp>
        <p:nvSpPr>
          <p:cNvPr id="94" name="Right Arrow 93"/>
          <p:cNvSpPr/>
          <p:nvPr/>
        </p:nvSpPr>
        <p:spPr>
          <a:xfrm>
            <a:off x="3876754" y="1859717"/>
            <a:ext cx="898072" cy="58263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Connecting to Apps in the Cloud!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Enhancing network functionality to </a:t>
            </a:r>
            <a:br>
              <a:rPr lang="en-US" dirty="0"/>
            </a:br>
            <a:r>
              <a:rPr lang="en-US" dirty="0"/>
              <a:t>reach cloud-based applications</a:t>
            </a:r>
          </a:p>
          <a:p>
            <a:r>
              <a:rPr lang="en-US" dirty="0"/>
              <a:t>Support for Amazon AWS, </a:t>
            </a:r>
            <a:br>
              <a:rPr lang="en-US" dirty="0"/>
            </a:br>
            <a:r>
              <a:rPr lang="en-US" dirty="0"/>
              <a:t>Microsoft Azure, </a:t>
            </a:r>
            <a:r>
              <a:rPr lang="en-US" dirty="0" err="1"/>
              <a:t>AliCloud</a:t>
            </a:r>
            <a:r>
              <a:rPr lang="en-US" dirty="0"/>
              <a:t> etc.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mr-IN"/>
              <a:t>BRKCRS-3447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1063988" y="22885"/>
            <a:ext cx="184658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685800"/>
            <a:endParaRPr lang="en-US" sz="1350" dirty="0">
              <a:solidFill>
                <a:srgbClr val="39393B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11490"/>
            <a:ext cx="4257346" cy="30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1091915"/>
            <a:ext cx="6286840" cy="292763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Introduction &amp; Motivation</a:t>
            </a:r>
          </a:p>
          <a:p>
            <a:r>
              <a:rPr lang="en-US" dirty="0">
                <a:solidFill>
                  <a:srgbClr val="FFFFFF"/>
                </a:solidFill>
              </a:rPr>
              <a:t>Deployment Models and Characteristics</a:t>
            </a:r>
          </a:p>
          <a:p>
            <a:r>
              <a:rPr lang="en-US" dirty="0">
                <a:solidFill>
                  <a:srgbClr val="FFFFFF"/>
                </a:solidFill>
              </a:rPr>
              <a:t>The Building Blocks of Virtualization (today)</a:t>
            </a:r>
          </a:p>
          <a:p>
            <a:r>
              <a:rPr lang="en-US" dirty="0">
                <a:solidFill>
                  <a:srgbClr val="FFFFFF"/>
                </a:solidFill>
              </a:rPr>
              <a:t>Virtualization Trade-offs and Research Topics</a:t>
            </a:r>
          </a:p>
          <a:p>
            <a:r>
              <a:rPr lang="en-US" dirty="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Virtualization helps the move to multi-cloud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52925" y="3219822"/>
            <a:ext cx="8513064" cy="1256928"/>
          </a:xfrm>
        </p:spPr>
        <p:txBody>
          <a:bodyPr/>
          <a:lstStyle/>
          <a:p>
            <a:r>
              <a:rPr lang="en-US" dirty="0"/>
              <a:t>Apps increasingly live in multiple clouds</a:t>
            </a:r>
          </a:p>
          <a:p>
            <a:pPr lvl="1"/>
            <a:r>
              <a:rPr lang="en-US" dirty="0"/>
              <a:t>Cloud provider Independence</a:t>
            </a:r>
          </a:p>
          <a:p>
            <a:pPr lvl="1"/>
            <a:r>
              <a:rPr lang="en-US" dirty="0"/>
              <a:t>SaaS</a:t>
            </a:r>
          </a:p>
          <a:p>
            <a:r>
              <a:rPr lang="en-US" dirty="0" err="1"/>
              <a:t>CoLo</a:t>
            </a:r>
            <a:r>
              <a:rPr lang="en-US" dirty="0"/>
              <a:t> Virtualization facilitates multi-CP connectivity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/>
              <a:pPr/>
              <a:t>20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10744"/>
            <a:r>
              <a:rPr>
                <a:ea typeface="ＭＳ Ｐゴシック" charset="0"/>
              </a:rPr>
              <a:t>BRKCRS-3447</a:t>
            </a:r>
          </a:p>
        </p:txBody>
      </p:sp>
      <p:sp>
        <p:nvSpPr>
          <p:cNvPr id="66" name="Freeform 65"/>
          <p:cNvSpPr/>
          <p:nvPr/>
        </p:nvSpPr>
        <p:spPr>
          <a:xfrm>
            <a:off x="1224330" y="1580051"/>
            <a:ext cx="2156111" cy="1305761"/>
          </a:xfrm>
          <a:custGeom>
            <a:avLst/>
            <a:gdLst>
              <a:gd name="connsiteX0" fmla="*/ 1101629 w 1866359"/>
              <a:gd name="connsiteY0" fmla="*/ 0 h 1130284"/>
              <a:gd name="connsiteX1" fmla="*/ 1532594 w 1866359"/>
              <a:gd name="connsiteY1" fmla="*/ 430965 h 1130284"/>
              <a:gd name="connsiteX2" fmla="*/ 1530369 w 1866359"/>
              <a:gd name="connsiteY2" fmla="*/ 475028 h 1130284"/>
              <a:gd name="connsiteX3" fmla="*/ 1527196 w 1866359"/>
              <a:gd name="connsiteY3" fmla="*/ 495820 h 1130284"/>
              <a:gd name="connsiteX4" fmla="*/ 1552503 w 1866359"/>
              <a:gd name="connsiteY4" fmla="*/ 498371 h 1130284"/>
              <a:gd name="connsiteX5" fmla="*/ 1662350 w 1866359"/>
              <a:gd name="connsiteY5" fmla="*/ 633149 h 1130284"/>
              <a:gd name="connsiteX6" fmla="*/ 1660989 w 1866359"/>
              <a:gd name="connsiteY6" fmla="*/ 646645 h 1130284"/>
              <a:gd name="connsiteX7" fmla="*/ 1671731 w 1866359"/>
              <a:gd name="connsiteY7" fmla="*/ 647728 h 1130284"/>
              <a:gd name="connsiteX8" fmla="*/ 1866359 w 1866359"/>
              <a:gd name="connsiteY8" fmla="*/ 886530 h 1130284"/>
              <a:gd name="connsiteX9" fmla="*/ 1671731 w 1866359"/>
              <a:gd name="connsiteY9" fmla="*/ 1125332 h 1130284"/>
              <a:gd name="connsiteX10" fmla="*/ 1633400 w 1866359"/>
              <a:gd name="connsiteY10" fmla="*/ 1129196 h 1130284"/>
              <a:gd name="connsiteX11" fmla="*/ 1633672 w 1866359"/>
              <a:gd name="connsiteY11" fmla="*/ 1130284 h 1130284"/>
              <a:gd name="connsiteX12" fmla="*/ 1622605 w 1866359"/>
              <a:gd name="connsiteY12" fmla="*/ 1130284 h 1130284"/>
              <a:gd name="connsiteX13" fmla="*/ 328298 w 1866359"/>
              <a:gd name="connsiteY13" fmla="*/ 1130284 h 1130284"/>
              <a:gd name="connsiteX14" fmla="*/ 328500 w 1866359"/>
              <a:gd name="connsiteY14" fmla="*/ 1129476 h 1130284"/>
              <a:gd name="connsiteX15" fmla="*/ 320481 w 1866359"/>
              <a:gd name="connsiteY15" fmla="*/ 1130284 h 1130284"/>
              <a:gd name="connsiteX16" fmla="*/ 0 w 1866359"/>
              <a:gd name="connsiteY16" fmla="*/ 809802 h 1130284"/>
              <a:gd name="connsiteX17" fmla="*/ 320481 w 1866359"/>
              <a:gd name="connsiteY17" fmla="*/ 489321 h 1130284"/>
              <a:gd name="connsiteX18" fmla="*/ 333765 w 1866359"/>
              <a:gd name="connsiteY18" fmla="*/ 490660 h 1130284"/>
              <a:gd name="connsiteX19" fmla="*/ 331424 w 1866359"/>
              <a:gd name="connsiteY19" fmla="*/ 467434 h 1130284"/>
              <a:gd name="connsiteX20" fmla="*/ 559669 w 1866359"/>
              <a:gd name="connsiteY20" fmla="*/ 239189 h 1130284"/>
              <a:gd name="connsiteX21" fmla="*/ 687284 w 1866359"/>
              <a:gd name="connsiteY21" fmla="*/ 278169 h 1130284"/>
              <a:gd name="connsiteX22" fmla="*/ 697320 w 1866359"/>
              <a:gd name="connsiteY22" fmla="*/ 286449 h 1130284"/>
              <a:gd name="connsiteX23" fmla="*/ 704532 w 1866359"/>
              <a:gd name="connsiteY23" fmla="*/ 263214 h 1130284"/>
              <a:gd name="connsiteX24" fmla="*/ 1101629 w 1866359"/>
              <a:gd name="connsiteY24" fmla="*/ 0 h 113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866359" h="1130284">
                <a:moveTo>
                  <a:pt x="1101629" y="0"/>
                </a:moveTo>
                <a:cubicBezTo>
                  <a:pt x="1339644" y="0"/>
                  <a:pt x="1532594" y="192949"/>
                  <a:pt x="1532594" y="430965"/>
                </a:cubicBezTo>
                <a:cubicBezTo>
                  <a:pt x="1532594" y="445841"/>
                  <a:pt x="1531840" y="460540"/>
                  <a:pt x="1530369" y="475028"/>
                </a:cubicBezTo>
                <a:lnTo>
                  <a:pt x="1527196" y="495820"/>
                </a:lnTo>
                <a:lnTo>
                  <a:pt x="1552503" y="498371"/>
                </a:lnTo>
                <a:cubicBezTo>
                  <a:pt x="1615192" y="511199"/>
                  <a:pt x="1662350" y="566667"/>
                  <a:pt x="1662350" y="633149"/>
                </a:cubicBezTo>
                <a:lnTo>
                  <a:pt x="1660989" y="646645"/>
                </a:lnTo>
                <a:lnTo>
                  <a:pt x="1671731" y="647728"/>
                </a:lnTo>
                <a:cubicBezTo>
                  <a:pt x="1782805" y="670457"/>
                  <a:pt x="1866359" y="768736"/>
                  <a:pt x="1866359" y="886530"/>
                </a:cubicBezTo>
                <a:cubicBezTo>
                  <a:pt x="1866359" y="1004324"/>
                  <a:pt x="1782805" y="1102603"/>
                  <a:pt x="1671731" y="1125332"/>
                </a:cubicBezTo>
                <a:lnTo>
                  <a:pt x="1633400" y="1129196"/>
                </a:lnTo>
                <a:lnTo>
                  <a:pt x="1633672" y="1130284"/>
                </a:lnTo>
                <a:lnTo>
                  <a:pt x="1622605" y="1130284"/>
                </a:lnTo>
                <a:lnTo>
                  <a:pt x="328298" y="1130284"/>
                </a:lnTo>
                <a:lnTo>
                  <a:pt x="328500" y="1129476"/>
                </a:lnTo>
                <a:lnTo>
                  <a:pt x="320481" y="1130284"/>
                </a:lnTo>
                <a:cubicBezTo>
                  <a:pt x="143484" y="1130284"/>
                  <a:pt x="0" y="986799"/>
                  <a:pt x="0" y="809802"/>
                </a:cubicBezTo>
                <a:cubicBezTo>
                  <a:pt x="0" y="632805"/>
                  <a:pt x="143484" y="489321"/>
                  <a:pt x="320481" y="489321"/>
                </a:cubicBezTo>
                <a:lnTo>
                  <a:pt x="333765" y="490660"/>
                </a:lnTo>
                <a:lnTo>
                  <a:pt x="331424" y="467434"/>
                </a:lnTo>
                <a:cubicBezTo>
                  <a:pt x="331424" y="341377"/>
                  <a:pt x="433613" y="239189"/>
                  <a:pt x="559669" y="239189"/>
                </a:cubicBezTo>
                <a:cubicBezTo>
                  <a:pt x="606941" y="239189"/>
                  <a:pt x="650855" y="253559"/>
                  <a:pt x="687284" y="278169"/>
                </a:cubicBezTo>
                <a:lnTo>
                  <a:pt x="697320" y="286449"/>
                </a:lnTo>
                <a:lnTo>
                  <a:pt x="704532" y="263214"/>
                </a:lnTo>
                <a:cubicBezTo>
                  <a:pt x="769956" y="108534"/>
                  <a:pt x="923118" y="0"/>
                  <a:pt x="11016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solidFill>
              <a:schemeClr val="tx2"/>
            </a:solidFill>
          </a:ln>
          <a:effectLst/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486015" y="2342250"/>
            <a:ext cx="15876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1600" dirty="0">
                <a:solidFill>
                  <a:srgbClr val="9E9EA2"/>
                </a:solidFill>
                <a:latin typeface="Calibri"/>
              </a:rPr>
              <a:t>Enterprise Fabric</a:t>
            </a:r>
          </a:p>
        </p:txBody>
      </p:sp>
      <p:sp>
        <p:nvSpPr>
          <p:cNvPr id="96" name="Rounded Rectangle 95"/>
          <p:cNvSpPr/>
          <p:nvPr/>
        </p:nvSpPr>
        <p:spPr>
          <a:xfrm flipH="1">
            <a:off x="6089026" y="1202346"/>
            <a:ext cx="2137523" cy="115994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defTabSz="685800"/>
            <a:endParaRPr lang="en-US" sz="1000" dirty="0">
              <a:solidFill>
                <a:srgbClr val="2A5D26"/>
              </a:solidFill>
              <a:latin typeface="Calibri"/>
            </a:endParaRPr>
          </a:p>
        </p:txBody>
      </p:sp>
      <p:sp>
        <p:nvSpPr>
          <p:cNvPr id="98" name="Rectangle 97"/>
          <p:cNvSpPr/>
          <p:nvPr/>
        </p:nvSpPr>
        <p:spPr>
          <a:xfrm flipH="1">
            <a:off x="6876256" y="915566"/>
            <a:ext cx="643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600" dirty="0">
                <a:solidFill>
                  <a:srgbClr val="39393B">
                    <a:lumMod val="75000"/>
                  </a:srgbClr>
                </a:solidFill>
                <a:latin typeface="Calibri"/>
              </a:rPr>
              <a:t>VPCs </a:t>
            </a:r>
          </a:p>
        </p:txBody>
      </p:sp>
      <p:sp>
        <p:nvSpPr>
          <p:cNvPr id="99" name="Rounded Rectangle 123"/>
          <p:cNvSpPr>
            <a:spLocks noChangeAspect="1"/>
          </p:cNvSpPr>
          <p:nvPr/>
        </p:nvSpPr>
        <p:spPr>
          <a:xfrm flipH="1">
            <a:off x="6084885" y="1613186"/>
            <a:ext cx="229942" cy="355633"/>
          </a:xfrm>
          <a:custGeom>
            <a:avLst/>
            <a:gdLst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055980 h 2014807"/>
              <a:gd name="connsiteX12" fmla="*/ 1652127 w 1652127"/>
              <a:gd name="connsiteY12" fmla="*/ 1174923 h 2014807"/>
              <a:gd name="connsiteX13" fmla="*/ 1652127 w 1652127"/>
              <a:gd name="connsiteY13" fmla="*/ 1813380 h 2014807"/>
              <a:gd name="connsiteX14" fmla="*/ 1450700 w 1652127"/>
              <a:gd name="connsiteY14" fmla="*/ 2014807 h 2014807"/>
              <a:gd name="connsiteX15" fmla="*/ 201427 w 1652127"/>
              <a:gd name="connsiteY15" fmla="*/ 2014807 h 2014807"/>
              <a:gd name="connsiteX16" fmla="*/ 0 w 1652127"/>
              <a:gd name="connsiteY16" fmla="*/ 1813380 h 2014807"/>
              <a:gd name="connsiteX17" fmla="*/ 0 w 1652127"/>
              <a:gd name="connsiteY17" fmla="*/ 878792 h 2014807"/>
              <a:gd name="connsiteX18" fmla="*/ 167531 w 1652127"/>
              <a:gd name="connsiteY18" fmla="*/ 878792 h 2014807"/>
              <a:gd name="connsiteX19" fmla="*/ 167531 w 1652127"/>
              <a:gd name="connsiteY19" fmla="*/ 671884 h 2014807"/>
              <a:gd name="connsiteX20" fmla="*/ 839415 w 1652127"/>
              <a:gd name="connsiteY20" fmla="*/ 0 h 2014807"/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174923 h 2014807"/>
              <a:gd name="connsiteX12" fmla="*/ 1652127 w 1652127"/>
              <a:gd name="connsiteY12" fmla="*/ 1813380 h 2014807"/>
              <a:gd name="connsiteX13" fmla="*/ 1450700 w 1652127"/>
              <a:gd name="connsiteY13" fmla="*/ 2014807 h 2014807"/>
              <a:gd name="connsiteX14" fmla="*/ 201427 w 1652127"/>
              <a:gd name="connsiteY14" fmla="*/ 2014807 h 2014807"/>
              <a:gd name="connsiteX15" fmla="*/ 0 w 1652127"/>
              <a:gd name="connsiteY15" fmla="*/ 1813380 h 2014807"/>
              <a:gd name="connsiteX16" fmla="*/ 0 w 1652127"/>
              <a:gd name="connsiteY16" fmla="*/ 878792 h 2014807"/>
              <a:gd name="connsiteX17" fmla="*/ 167531 w 1652127"/>
              <a:gd name="connsiteY17" fmla="*/ 878792 h 2014807"/>
              <a:gd name="connsiteX18" fmla="*/ 167531 w 1652127"/>
              <a:gd name="connsiteY18" fmla="*/ 671884 h 2014807"/>
              <a:gd name="connsiteX19" fmla="*/ 839415 w 1652127"/>
              <a:gd name="connsiteY19" fmla="*/ 0 h 2014807"/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813380 h 2014807"/>
              <a:gd name="connsiteX12" fmla="*/ 1450700 w 1652127"/>
              <a:gd name="connsiteY12" fmla="*/ 2014807 h 2014807"/>
              <a:gd name="connsiteX13" fmla="*/ 201427 w 1652127"/>
              <a:gd name="connsiteY13" fmla="*/ 2014807 h 2014807"/>
              <a:gd name="connsiteX14" fmla="*/ 0 w 1652127"/>
              <a:gd name="connsiteY14" fmla="*/ 1813380 h 2014807"/>
              <a:gd name="connsiteX15" fmla="*/ 0 w 1652127"/>
              <a:gd name="connsiteY15" fmla="*/ 878792 h 2014807"/>
              <a:gd name="connsiteX16" fmla="*/ 167531 w 1652127"/>
              <a:gd name="connsiteY16" fmla="*/ 878792 h 2014807"/>
              <a:gd name="connsiteX17" fmla="*/ 167531 w 1652127"/>
              <a:gd name="connsiteY17" fmla="*/ 671884 h 2014807"/>
              <a:gd name="connsiteX18" fmla="*/ 839415 w 1652127"/>
              <a:gd name="connsiteY18" fmla="*/ 0 h 201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52127" h="2014807">
                <a:moveTo>
                  <a:pt x="839415" y="254729"/>
                </a:moveTo>
                <a:cubicBezTo>
                  <a:pt x="609027" y="254729"/>
                  <a:pt x="422261" y="441495"/>
                  <a:pt x="422261" y="671883"/>
                </a:cubicBezTo>
                <a:lnTo>
                  <a:pt x="422261" y="878792"/>
                </a:lnTo>
                <a:lnTo>
                  <a:pt x="1256569" y="878792"/>
                </a:lnTo>
                <a:lnTo>
                  <a:pt x="1256569" y="671884"/>
                </a:lnTo>
                <a:cubicBezTo>
                  <a:pt x="1256569" y="441496"/>
                  <a:pt x="1069803" y="254730"/>
                  <a:pt x="839415" y="254730"/>
                </a:cubicBezTo>
                <a:lnTo>
                  <a:pt x="839415" y="254729"/>
                </a:lnTo>
                <a:close/>
                <a:moveTo>
                  <a:pt x="839415" y="0"/>
                </a:moveTo>
                <a:cubicBezTo>
                  <a:pt x="1210486" y="0"/>
                  <a:pt x="1511299" y="300813"/>
                  <a:pt x="1511299" y="671884"/>
                </a:cubicBezTo>
                <a:lnTo>
                  <a:pt x="1511299" y="878792"/>
                </a:lnTo>
                <a:lnTo>
                  <a:pt x="1652127" y="878792"/>
                </a:lnTo>
                <a:lnTo>
                  <a:pt x="1652127" y="1813380"/>
                </a:lnTo>
                <a:cubicBezTo>
                  <a:pt x="1652127" y="1924625"/>
                  <a:pt x="1561945" y="2014807"/>
                  <a:pt x="1450700" y="2014807"/>
                </a:cubicBezTo>
                <a:lnTo>
                  <a:pt x="201427" y="2014807"/>
                </a:lnTo>
                <a:cubicBezTo>
                  <a:pt x="90182" y="2014807"/>
                  <a:pt x="0" y="1924625"/>
                  <a:pt x="0" y="1813380"/>
                </a:cubicBezTo>
                <a:lnTo>
                  <a:pt x="0" y="878792"/>
                </a:lnTo>
                <a:lnTo>
                  <a:pt x="167531" y="878792"/>
                </a:lnTo>
                <a:lnTo>
                  <a:pt x="167531" y="671884"/>
                </a:lnTo>
                <a:cubicBezTo>
                  <a:pt x="167531" y="300813"/>
                  <a:pt x="468344" y="0"/>
                  <a:pt x="83941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6" tIns="34294" rIns="68586" bIns="34294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39393B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 flipH="1">
            <a:off x="7668344" y="1203598"/>
            <a:ext cx="508022" cy="395203"/>
            <a:chOff x="4778954" y="3731812"/>
            <a:chExt cx="567514" cy="348168"/>
          </a:xfrm>
        </p:grpSpPr>
        <p:sp>
          <p:nvSpPr>
            <p:cNvPr id="116" name="Freeform 115"/>
            <p:cNvSpPr/>
            <p:nvPr/>
          </p:nvSpPr>
          <p:spPr>
            <a:xfrm>
              <a:off x="4778954" y="3731812"/>
              <a:ext cx="567514" cy="343692"/>
            </a:xfrm>
            <a:custGeom>
              <a:avLst/>
              <a:gdLst>
                <a:gd name="connsiteX0" fmla="*/ 1101629 w 1866359"/>
                <a:gd name="connsiteY0" fmla="*/ 0 h 1130284"/>
                <a:gd name="connsiteX1" fmla="*/ 1532594 w 1866359"/>
                <a:gd name="connsiteY1" fmla="*/ 430965 h 1130284"/>
                <a:gd name="connsiteX2" fmla="*/ 1530369 w 1866359"/>
                <a:gd name="connsiteY2" fmla="*/ 475028 h 1130284"/>
                <a:gd name="connsiteX3" fmla="*/ 1527196 w 1866359"/>
                <a:gd name="connsiteY3" fmla="*/ 495820 h 1130284"/>
                <a:gd name="connsiteX4" fmla="*/ 1552503 w 1866359"/>
                <a:gd name="connsiteY4" fmla="*/ 498371 h 1130284"/>
                <a:gd name="connsiteX5" fmla="*/ 1662350 w 1866359"/>
                <a:gd name="connsiteY5" fmla="*/ 633149 h 1130284"/>
                <a:gd name="connsiteX6" fmla="*/ 1660989 w 1866359"/>
                <a:gd name="connsiteY6" fmla="*/ 646645 h 1130284"/>
                <a:gd name="connsiteX7" fmla="*/ 1671731 w 1866359"/>
                <a:gd name="connsiteY7" fmla="*/ 647728 h 1130284"/>
                <a:gd name="connsiteX8" fmla="*/ 1866359 w 1866359"/>
                <a:gd name="connsiteY8" fmla="*/ 886530 h 1130284"/>
                <a:gd name="connsiteX9" fmla="*/ 1671731 w 1866359"/>
                <a:gd name="connsiteY9" fmla="*/ 1125332 h 1130284"/>
                <a:gd name="connsiteX10" fmla="*/ 1633400 w 1866359"/>
                <a:gd name="connsiteY10" fmla="*/ 1129196 h 1130284"/>
                <a:gd name="connsiteX11" fmla="*/ 1633672 w 1866359"/>
                <a:gd name="connsiteY11" fmla="*/ 1130284 h 1130284"/>
                <a:gd name="connsiteX12" fmla="*/ 1622605 w 1866359"/>
                <a:gd name="connsiteY12" fmla="*/ 1130284 h 1130284"/>
                <a:gd name="connsiteX13" fmla="*/ 328298 w 1866359"/>
                <a:gd name="connsiteY13" fmla="*/ 1130284 h 1130284"/>
                <a:gd name="connsiteX14" fmla="*/ 328500 w 1866359"/>
                <a:gd name="connsiteY14" fmla="*/ 1129476 h 1130284"/>
                <a:gd name="connsiteX15" fmla="*/ 320481 w 1866359"/>
                <a:gd name="connsiteY15" fmla="*/ 1130284 h 1130284"/>
                <a:gd name="connsiteX16" fmla="*/ 0 w 1866359"/>
                <a:gd name="connsiteY16" fmla="*/ 809802 h 1130284"/>
                <a:gd name="connsiteX17" fmla="*/ 320481 w 1866359"/>
                <a:gd name="connsiteY17" fmla="*/ 489321 h 1130284"/>
                <a:gd name="connsiteX18" fmla="*/ 333765 w 1866359"/>
                <a:gd name="connsiteY18" fmla="*/ 490660 h 1130284"/>
                <a:gd name="connsiteX19" fmla="*/ 331424 w 1866359"/>
                <a:gd name="connsiteY19" fmla="*/ 467434 h 1130284"/>
                <a:gd name="connsiteX20" fmla="*/ 559669 w 1866359"/>
                <a:gd name="connsiteY20" fmla="*/ 239189 h 1130284"/>
                <a:gd name="connsiteX21" fmla="*/ 687284 w 1866359"/>
                <a:gd name="connsiteY21" fmla="*/ 278169 h 1130284"/>
                <a:gd name="connsiteX22" fmla="*/ 697320 w 1866359"/>
                <a:gd name="connsiteY22" fmla="*/ 286449 h 1130284"/>
                <a:gd name="connsiteX23" fmla="*/ 704532 w 1866359"/>
                <a:gd name="connsiteY23" fmla="*/ 263214 h 1130284"/>
                <a:gd name="connsiteX24" fmla="*/ 1101629 w 1866359"/>
                <a:gd name="connsiteY24" fmla="*/ 0 h 113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66359" h="1130284">
                  <a:moveTo>
                    <a:pt x="1101629" y="0"/>
                  </a:moveTo>
                  <a:cubicBezTo>
                    <a:pt x="1339644" y="0"/>
                    <a:pt x="1532594" y="192949"/>
                    <a:pt x="1532594" y="430965"/>
                  </a:cubicBezTo>
                  <a:cubicBezTo>
                    <a:pt x="1532594" y="445841"/>
                    <a:pt x="1531840" y="460540"/>
                    <a:pt x="1530369" y="475028"/>
                  </a:cubicBezTo>
                  <a:lnTo>
                    <a:pt x="1527196" y="495820"/>
                  </a:lnTo>
                  <a:lnTo>
                    <a:pt x="1552503" y="498371"/>
                  </a:lnTo>
                  <a:cubicBezTo>
                    <a:pt x="1615192" y="511199"/>
                    <a:pt x="1662350" y="566667"/>
                    <a:pt x="1662350" y="633149"/>
                  </a:cubicBezTo>
                  <a:lnTo>
                    <a:pt x="1660989" y="646645"/>
                  </a:lnTo>
                  <a:lnTo>
                    <a:pt x="1671731" y="647728"/>
                  </a:lnTo>
                  <a:cubicBezTo>
                    <a:pt x="1782805" y="670457"/>
                    <a:pt x="1866359" y="768736"/>
                    <a:pt x="1866359" y="886530"/>
                  </a:cubicBezTo>
                  <a:cubicBezTo>
                    <a:pt x="1866359" y="1004324"/>
                    <a:pt x="1782805" y="1102603"/>
                    <a:pt x="1671731" y="1125332"/>
                  </a:cubicBezTo>
                  <a:lnTo>
                    <a:pt x="1633400" y="1129196"/>
                  </a:lnTo>
                  <a:lnTo>
                    <a:pt x="1633672" y="1130284"/>
                  </a:lnTo>
                  <a:lnTo>
                    <a:pt x="1622605" y="1130284"/>
                  </a:lnTo>
                  <a:lnTo>
                    <a:pt x="328298" y="1130284"/>
                  </a:lnTo>
                  <a:lnTo>
                    <a:pt x="328500" y="1129476"/>
                  </a:lnTo>
                  <a:lnTo>
                    <a:pt x="320481" y="1130284"/>
                  </a:lnTo>
                  <a:cubicBezTo>
                    <a:pt x="143484" y="1130284"/>
                    <a:pt x="0" y="986799"/>
                    <a:pt x="0" y="809802"/>
                  </a:cubicBezTo>
                  <a:cubicBezTo>
                    <a:pt x="0" y="632805"/>
                    <a:pt x="143484" y="489321"/>
                    <a:pt x="320481" y="489321"/>
                  </a:cubicBezTo>
                  <a:lnTo>
                    <a:pt x="333765" y="490660"/>
                  </a:lnTo>
                  <a:lnTo>
                    <a:pt x="331424" y="467434"/>
                  </a:lnTo>
                  <a:cubicBezTo>
                    <a:pt x="331424" y="341377"/>
                    <a:pt x="433613" y="239189"/>
                    <a:pt x="559669" y="239189"/>
                  </a:cubicBezTo>
                  <a:cubicBezTo>
                    <a:pt x="606941" y="239189"/>
                    <a:pt x="650855" y="253559"/>
                    <a:pt x="687284" y="278169"/>
                  </a:cubicBezTo>
                  <a:lnTo>
                    <a:pt x="697320" y="286449"/>
                  </a:lnTo>
                  <a:lnTo>
                    <a:pt x="704532" y="263214"/>
                  </a:lnTo>
                  <a:cubicBezTo>
                    <a:pt x="769956" y="108534"/>
                    <a:pt x="923118" y="0"/>
                    <a:pt x="1101629" y="0"/>
                  </a:cubicBezTo>
                  <a:close/>
                </a:path>
              </a:pathLst>
            </a:custGeom>
            <a:solidFill>
              <a:schemeClr val="accent6"/>
            </a:solidFill>
            <a:ln w="25400">
              <a:noFill/>
            </a:ln>
            <a:effectLst/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846937" y="3818370"/>
              <a:ext cx="46679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800"/>
              <a:r>
                <a:rPr lang="en-US" sz="1100" b="1" dirty="0">
                  <a:solidFill>
                    <a:srgbClr val="FFFFFF"/>
                  </a:solidFill>
                  <a:latin typeface="Calibri"/>
                </a:rPr>
                <a:t>AWS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 flipH="1">
            <a:off x="7483401" y="1859441"/>
            <a:ext cx="265634" cy="405910"/>
            <a:chOff x="8378030" y="3380676"/>
            <a:chExt cx="311877" cy="405895"/>
          </a:xfrm>
        </p:grpSpPr>
        <p:sp>
          <p:nvSpPr>
            <p:cNvPr id="114" name="Freeform 5"/>
            <p:cNvSpPr>
              <a:spLocks noEditPoints="1"/>
            </p:cNvSpPr>
            <p:nvPr/>
          </p:nvSpPr>
          <p:spPr bwMode="auto">
            <a:xfrm>
              <a:off x="8378030" y="3380676"/>
              <a:ext cx="311877" cy="405895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39393B"/>
                </a:solidFill>
                <a:latin typeface="Calibri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8400646" y="3585938"/>
              <a:ext cx="266644" cy="81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Apps</a:t>
              </a:r>
            </a:p>
          </p:txBody>
        </p:sp>
      </p:grpSp>
      <p:sp>
        <p:nvSpPr>
          <p:cNvPr id="103" name="Rounded Rectangle 102"/>
          <p:cNvSpPr/>
          <p:nvPr/>
        </p:nvSpPr>
        <p:spPr>
          <a:xfrm flipH="1">
            <a:off x="6376648" y="1232742"/>
            <a:ext cx="931379" cy="992766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r" defTabSz="685800"/>
            <a:endParaRPr lang="en-US" sz="600" dirty="0">
              <a:solidFill>
                <a:srgbClr val="00BCEB"/>
              </a:solidFill>
              <a:latin typeface="Calibri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6802708" y="1658423"/>
            <a:ext cx="152765" cy="0"/>
          </a:xfrm>
          <a:prstGeom prst="line">
            <a:avLst/>
          </a:pr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6" name="Oval 17"/>
          <p:cNvSpPr/>
          <p:nvPr/>
        </p:nvSpPr>
        <p:spPr>
          <a:xfrm flipH="1">
            <a:off x="6441095" y="1628684"/>
            <a:ext cx="283848" cy="359980"/>
          </a:xfrm>
          <a:custGeom>
            <a:avLst/>
            <a:gdLst/>
            <a:ahLst/>
            <a:cxnLst/>
            <a:rect l="l" t="t" r="r" b="b"/>
            <a:pathLst>
              <a:path w="1373008" h="1373008">
                <a:moveTo>
                  <a:pt x="686539" y="740055"/>
                </a:moveTo>
                <a:cubicBezTo>
                  <a:pt x="666786" y="740214"/>
                  <a:pt x="650903" y="756358"/>
                  <a:pt x="651063" y="776110"/>
                </a:cubicBezTo>
                <a:lnTo>
                  <a:pt x="652775" y="987279"/>
                </a:lnTo>
                <a:lnTo>
                  <a:pt x="631372" y="966559"/>
                </a:lnTo>
                <a:cubicBezTo>
                  <a:pt x="617179" y="952819"/>
                  <a:pt x="594535" y="953187"/>
                  <a:pt x="580796" y="967379"/>
                </a:cubicBezTo>
                <a:cubicBezTo>
                  <a:pt x="567056" y="981571"/>
                  <a:pt x="567424" y="1004215"/>
                  <a:pt x="581616" y="1017955"/>
                </a:cubicBezTo>
                <a:lnTo>
                  <a:pt x="663890" y="1097602"/>
                </a:lnTo>
                <a:lnTo>
                  <a:pt x="671552" y="1102513"/>
                </a:lnTo>
                <a:lnTo>
                  <a:pt x="675578" y="1105180"/>
                </a:lnTo>
                <a:lnTo>
                  <a:pt x="675833" y="1105257"/>
                </a:lnTo>
                <a:lnTo>
                  <a:pt x="675848" y="1105266"/>
                </a:lnTo>
                <a:lnTo>
                  <a:pt x="675887" y="1105273"/>
                </a:lnTo>
                <a:lnTo>
                  <a:pt x="682308" y="1107210"/>
                </a:lnTo>
                <a:cubicBezTo>
                  <a:pt x="684640" y="1107667"/>
                  <a:pt x="687053" y="1107897"/>
                  <a:pt x="689522" y="1107878"/>
                </a:cubicBezTo>
                <a:cubicBezTo>
                  <a:pt x="691991" y="1107858"/>
                  <a:pt x="694400" y="1107588"/>
                  <a:pt x="696724" y="1107093"/>
                </a:cubicBezTo>
                <a:lnTo>
                  <a:pt x="703113" y="1105053"/>
                </a:lnTo>
                <a:lnTo>
                  <a:pt x="703152" y="1105045"/>
                </a:lnTo>
                <a:lnTo>
                  <a:pt x="703167" y="1105035"/>
                </a:lnTo>
                <a:lnTo>
                  <a:pt x="703421" y="1104954"/>
                </a:lnTo>
                <a:lnTo>
                  <a:pt x="707387" y="1102233"/>
                </a:lnTo>
                <a:lnTo>
                  <a:pt x="714984" y="1097188"/>
                </a:lnTo>
                <a:lnTo>
                  <a:pt x="795956" y="1016217"/>
                </a:lnTo>
                <a:cubicBezTo>
                  <a:pt x="809924" y="1002249"/>
                  <a:pt x="809924" y="979603"/>
                  <a:pt x="795956" y="965635"/>
                </a:cubicBezTo>
                <a:cubicBezTo>
                  <a:pt x="781988" y="951667"/>
                  <a:pt x="759342" y="951667"/>
                  <a:pt x="745374" y="965635"/>
                </a:cubicBezTo>
                <a:lnTo>
                  <a:pt x="724307" y="986700"/>
                </a:lnTo>
                <a:lnTo>
                  <a:pt x="722595" y="775531"/>
                </a:lnTo>
                <a:cubicBezTo>
                  <a:pt x="722435" y="755778"/>
                  <a:pt x="706292" y="739895"/>
                  <a:pt x="686539" y="740055"/>
                </a:cubicBezTo>
                <a:close/>
                <a:moveTo>
                  <a:pt x="866904" y="568650"/>
                </a:moveTo>
                <a:cubicBezTo>
                  <a:pt x="857750" y="568724"/>
                  <a:pt x="848626" y="572291"/>
                  <a:pt x="841699" y="579331"/>
                </a:cubicBezTo>
                <a:lnTo>
                  <a:pt x="761387" y="660956"/>
                </a:lnTo>
                <a:lnTo>
                  <a:pt x="756414" y="668578"/>
                </a:lnTo>
                <a:lnTo>
                  <a:pt x="753714" y="672582"/>
                </a:lnTo>
                <a:lnTo>
                  <a:pt x="753636" y="672837"/>
                </a:lnTo>
                <a:lnTo>
                  <a:pt x="753626" y="672851"/>
                </a:lnTo>
                <a:lnTo>
                  <a:pt x="753619" y="672891"/>
                </a:lnTo>
                <a:lnTo>
                  <a:pt x="751631" y="679296"/>
                </a:lnTo>
                <a:cubicBezTo>
                  <a:pt x="751154" y="681625"/>
                  <a:pt x="750903" y="684035"/>
                  <a:pt x="750904" y="686505"/>
                </a:cubicBezTo>
                <a:cubicBezTo>
                  <a:pt x="750904" y="688973"/>
                  <a:pt x="751154" y="691384"/>
                  <a:pt x="751631" y="693713"/>
                </a:cubicBezTo>
                <a:lnTo>
                  <a:pt x="753618" y="700117"/>
                </a:lnTo>
                <a:lnTo>
                  <a:pt x="753626" y="700157"/>
                </a:lnTo>
                <a:lnTo>
                  <a:pt x="753636" y="700171"/>
                </a:lnTo>
                <a:lnTo>
                  <a:pt x="753715" y="700426"/>
                </a:lnTo>
                <a:lnTo>
                  <a:pt x="756403" y="704414"/>
                </a:lnTo>
                <a:lnTo>
                  <a:pt x="761386" y="712053"/>
                </a:lnTo>
                <a:lnTo>
                  <a:pt x="841699" y="793678"/>
                </a:lnTo>
                <a:cubicBezTo>
                  <a:pt x="855552" y="807758"/>
                  <a:pt x="878199" y="807942"/>
                  <a:pt x="892279" y="794088"/>
                </a:cubicBezTo>
                <a:cubicBezTo>
                  <a:pt x="906360" y="780234"/>
                  <a:pt x="906543" y="757588"/>
                  <a:pt x="892690" y="743507"/>
                </a:cubicBezTo>
                <a:lnTo>
                  <a:pt x="871795" y="722271"/>
                </a:lnTo>
                <a:lnTo>
                  <a:pt x="1082972" y="722271"/>
                </a:lnTo>
                <a:cubicBezTo>
                  <a:pt x="1092849" y="722271"/>
                  <a:pt x="1101790" y="718267"/>
                  <a:pt x="1108263" y="711795"/>
                </a:cubicBezTo>
                <a:lnTo>
                  <a:pt x="1118739" y="686504"/>
                </a:lnTo>
                <a:lnTo>
                  <a:pt x="1108263" y="661213"/>
                </a:lnTo>
                <a:cubicBezTo>
                  <a:pt x="1101790" y="654740"/>
                  <a:pt x="1092849" y="650737"/>
                  <a:pt x="1082972" y="650736"/>
                </a:cubicBezTo>
                <a:lnTo>
                  <a:pt x="871796" y="650737"/>
                </a:lnTo>
                <a:lnTo>
                  <a:pt x="892690" y="629501"/>
                </a:lnTo>
                <a:cubicBezTo>
                  <a:pt x="906543" y="615421"/>
                  <a:pt x="906360" y="592775"/>
                  <a:pt x="892279" y="578920"/>
                </a:cubicBezTo>
                <a:cubicBezTo>
                  <a:pt x="885240" y="571994"/>
                  <a:pt x="876058" y="568576"/>
                  <a:pt x="866904" y="568650"/>
                </a:cubicBezTo>
                <a:close/>
                <a:moveTo>
                  <a:pt x="506104" y="568650"/>
                </a:moveTo>
                <a:lnTo>
                  <a:pt x="480729" y="578921"/>
                </a:lnTo>
                <a:lnTo>
                  <a:pt x="480729" y="578920"/>
                </a:lnTo>
                <a:lnTo>
                  <a:pt x="480729" y="578921"/>
                </a:lnTo>
                <a:lnTo>
                  <a:pt x="480729" y="578921"/>
                </a:lnTo>
                <a:lnTo>
                  <a:pt x="470049" y="604126"/>
                </a:lnTo>
                <a:cubicBezTo>
                  <a:pt x="469974" y="613279"/>
                  <a:pt x="473392" y="622461"/>
                  <a:pt x="480318" y="629502"/>
                </a:cubicBezTo>
                <a:lnTo>
                  <a:pt x="501213" y="650736"/>
                </a:lnTo>
                <a:lnTo>
                  <a:pt x="290036" y="650737"/>
                </a:lnTo>
                <a:cubicBezTo>
                  <a:pt x="270283" y="650737"/>
                  <a:pt x="254269" y="666750"/>
                  <a:pt x="254270" y="686504"/>
                </a:cubicBezTo>
                <a:cubicBezTo>
                  <a:pt x="254270" y="706258"/>
                  <a:pt x="270283" y="722270"/>
                  <a:pt x="290037" y="722271"/>
                </a:cubicBezTo>
                <a:lnTo>
                  <a:pt x="501214" y="722272"/>
                </a:lnTo>
                <a:lnTo>
                  <a:pt x="480319" y="743506"/>
                </a:lnTo>
                <a:cubicBezTo>
                  <a:pt x="466465" y="757588"/>
                  <a:pt x="466649" y="780234"/>
                  <a:pt x="480729" y="794088"/>
                </a:cubicBezTo>
                <a:cubicBezTo>
                  <a:pt x="494810" y="807942"/>
                  <a:pt x="517456" y="807758"/>
                  <a:pt x="531310" y="793677"/>
                </a:cubicBezTo>
                <a:lnTo>
                  <a:pt x="611622" y="712053"/>
                </a:lnTo>
                <a:lnTo>
                  <a:pt x="616606" y="704414"/>
                </a:lnTo>
                <a:lnTo>
                  <a:pt x="619294" y="700426"/>
                </a:lnTo>
                <a:lnTo>
                  <a:pt x="619373" y="700172"/>
                </a:lnTo>
                <a:lnTo>
                  <a:pt x="619382" y="700157"/>
                </a:lnTo>
                <a:lnTo>
                  <a:pt x="619390" y="700117"/>
                </a:lnTo>
                <a:lnTo>
                  <a:pt x="621378" y="693713"/>
                </a:lnTo>
                <a:cubicBezTo>
                  <a:pt x="621854" y="691384"/>
                  <a:pt x="622104" y="688973"/>
                  <a:pt x="622104" y="686504"/>
                </a:cubicBezTo>
                <a:cubicBezTo>
                  <a:pt x="622105" y="684035"/>
                  <a:pt x="621854" y="681624"/>
                  <a:pt x="621377" y="679296"/>
                </a:cubicBezTo>
                <a:lnTo>
                  <a:pt x="619390" y="672890"/>
                </a:lnTo>
                <a:lnTo>
                  <a:pt x="619382" y="672851"/>
                </a:lnTo>
                <a:lnTo>
                  <a:pt x="619373" y="672837"/>
                </a:lnTo>
                <a:lnTo>
                  <a:pt x="619294" y="672582"/>
                </a:lnTo>
                <a:lnTo>
                  <a:pt x="616594" y="668579"/>
                </a:lnTo>
                <a:lnTo>
                  <a:pt x="611621" y="660957"/>
                </a:lnTo>
                <a:lnTo>
                  <a:pt x="531311" y="579331"/>
                </a:lnTo>
                <a:cubicBezTo>
                  <a:pt x="524383" y="572291"/>
                  <a:pt x="515258" y="568725"/>
                  <a:pt x="506104" y="568650"/>
                </a:cubicBezTo>
                <a:close/>
                <a:moveTo>
                  <a:pt x="689522" y="278119"/>
                </a:moveTo>
                <a:cubicBezTo>
                  <a:pt x="687053" y="278099"/>
                  <a:pt x="684640" y="278330"/>
                  <a:pt x="682308" y="278788"/>
                </a:cubicBezTo>
                <a:lnTo>
                  <a:pt x="675887" y="280725"/>
                </a:lnTo>
                <a:lnTo>
                  <a:pt x="675848" y="280731"/>
                </a:lnTo>
                <a:lnTo>
                  <a:pt x="675833" y="280741"/>
                </a:lnTo>
                <a:lnTo>
                  <a:pt x="675578" y="280817"/>
                </a:lnTo>
                <a:lnTo>
                  <a:pt x="671552" y="283484"/>
                </a:lnTo>
                <a:lnTo>
                  <a:pt x="663890" y="288395"/>
                </a:lnTo>
                <a:lnTo>
                  <a:pt x="581616" y="368043"/>
                </a:lnTo>
                <a:cubicBezTo>
                  <a:pt x="567424" y="381782"/>
                  <a:pt x="567056" y="404426"/>
                  <a:pt x="580796" y="418619"/>
                </a:cubicBezTo>
                <a:cubicBezTo>
                  <a:pt x="594536" y="432811"/>
                  <a:pt x="617179" y="433178"/>
                  <a:pt x="631372" y="419439"/>
                </a:cubicBezTo>
                <a:lnTo>
                  <a:pt x="652775" y="398717"/>
                </a:lnTo>
                <a:lnTo>
                  <a:pt x="651063" y="609886"/>
                </a:lnTo>
                <a:cubicBezTo>
                  <a:pt x="650903" y="629639"/>
                  <a:pt x="666786" y="645783"/>
                  <a:pt x="686540" y="645943"/>
                </a:cubicBezTo>
                <a:cubicBezTo>
                  <a:pt x="706293" y="646103"/>
                  <a:pt x="722434" y="630220"/>
                  <a:pt x="722595" y="610466"/>
                </a:cubicBezTo>
                <a:lnTo>
                  <a:pt x="724308" y="399297"/>
                </a:lnTo>
                <a:lnTo>
                  <a:pt x="745373" y="420363"/>
                </a:lnTo>
                <a:cubicBezTo>
                  <a:pt x="759341" y="434331"/>
                  <a:pt x="781988" y="434331"/>
                  <a:pt x="795956" y="420363"/>
                </a:cubicBezTo>
                <a:cubicBezTo>
                  <a:pt x="809924" y="406395"/>
                  <a:pt x="809924" y="383749"/>
                  <a:pt x="795956" y="369781"/>
                </a:cubicBezTo>
                <a:lnTo>
                  <a:pt x="714985" y="288809"/>
                </a:lnTo>
                <a:lnTo>
                  <a:pt x="707387" y="283764"/>
                </a:lnTo>
                <a:lnTo>
                  <a:pt x="703420" y="281044"/>
                </a:lnTo>
                <a:lnTo>
                  <a:pt x="703167" y="280962"/>
                </a:lnTo>
                <a:lnTo>
                  <a:pt x="703152" y="280952"/>
                </a:lnTo>
                <a:lnTo>
                  <a:pt x="703113" y="280945"/>
                </a:lnTo>
                <a:lnTo>
                  <a:pt x="696724" y="278905"/>
                </a:lnTo>
                <a:cubicBezTo>
                  <a:pt x="694400" y="278410"/>
                  <a:pt x="691991" y="278139"/>
                  <a:pt x="689522" y="278119"/>
                </a:cubicBezTo>
                <a:close/>
                <a:moveTo>
                  <a:pt x="686504" y="0"/>
                </a:moveTo>
                <a:cubicBezTo>
                  <a:pt x="1065650" y="0"/>
                  <a:pt x="1373008" y="307358"/>
                  <a:pt x="1373008" y="686504"/>
                </a:cubicBezTo>
                <a:cubicBezTo>
                  <a:pt x="1373008" y="1065650"/>
                  <a:pt x="1065650" y="1373008"/>
                  <a:pt x="686504" y="1373008"/>
                </a:cubicBezTo>
                <a:cubicBezTo>
                  <a:pt x="307358" y="1373008"/>
                  <a:pt x="0" y="1065650"/>
                  <a:pt x="0" y="686504"/>
                </a:cubicBezTo>
                <a:cubicBezTo>
                  <a:pt x="0" y="307358"/>
                  <a:pt x="307358" y="0"/>
                  <a:pt x="686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7" name="Group 106"/>
          <p:cNvGrpSpPr/>
          <p:nvPr/>
        </p:nvGrpSpPr>
        <p:grpSpPr>
          <a:xfrm flipH="1">
            <a:off x="6868830" y="1398637"/>
            <a:ext cx="335755" cy="740093"/>
            <a:chOff x="6687898" y="1118923"/>
            <a:chExt cx="425810" cy="740093"/>
          </a:xfrm>
        </p:grpSpPr>
        <p:sp>
          <p:nvSpPr>
            <p:cNvPr id="110" name="Rounded Rectangle 109"/>
            <p:cNvSpPr/>
            <p:nvPr/>
          </p:nvSpPr>
          <p:spPr>
            <a:xfrm>
              <a:off x="6690708" y="1676397"/>
              <a:ext cx="421032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IPS</a:t>
              </a:r>
            </a:p>
          </p:txBody>
        </p:sp>
        <p:sp>
          <p:nvSpPr>
            <p:cNvPr id="111" name="Freeform 29"/>
            <p:cNvSpPr>
              <a:spLocks noChangeAspect="1" noEditPoints="1"/>
            </p:cNvSpPr>
            <p:nvPr/>
          </p:nvSpPr>
          <p:spPr bwMode="auto">
            <a:xfrm>
              <a:off x="6687898" y="1118923"/>
              <a:ext cx="423841" cy="141708"/>
            </a:xfrm>
            <a:custGeom>
              <a:avLst/>
              <a:gdLst>
                <a:gd name="T0" fmla="*/ 106 w 224"/>
                <a:gd name="T1" fmla="*/ 158 h 158"/>
                <a:gd name="T2" fmla="*/ 39 w 224"/>
                <a:gd name="T3" fmla="*/ 128 h 158"/>
                <a:gd name="T4" fmla="*/ 118 w 224"/>
                <a:gd name="T5" fmla="*/ 158 h 158"/>
                <a:gd name="T6" fmla="*/ 185 w 224"/>
                <a:gd name="T7" fmla="*/ 128 h 158"/>
                <a:gd name="T8" fmla="*/ 118 w 224"/>
                <a:gd name="T9" fmla="*/ 158 h 158"/>
                <a:gd name="T10" fmla="*/ 67 w 224"/>
                <a:gd name="T11" fmla="*/ 115 h 158"/>
                <a:gd name="T12" fmla="*/ 0 w 224"/>
                <a:gd name="T13" fmla="*/ 85 h 158"/>
                <a:gd name="T14" fmla="*/ 78 w 224"/>
                <a:gd name="T15" fmla="*/ 115 h 158"/>
                <a:gd name="T16" fmla="*/ 145 w 224"/>
                <a:gd name="T17" fmla="*/ 85 h 158"/>
                <a:gd name="T18" fmla="*/ 78 w 224"/>
                <a:gd name="T19" fmla="*/ 115 h 158"/>
                <a:gd name="T20" fmla="*/ 224 w 224"/>
                <a:gd name="T21" fmla="*/ 115 h 158"/>
                <a:gd name="T22" fmla="*/ 157 w 224"/>
                <a:gd name="T23" fmla="*/ 85 h 158"/>
                <a:gd name="T24" fmla="*/ 39 w 224"/>
                <a:gd name="T25" fmla="*/ 73 h 158"/>
                <a:gd name="T26" fmla="*/ 106 w 224"/>
                <a:gd name="T27" fmla="*/ 43 h 158"/>
                <a:gd name="T28" fmla="*/ 39 w 224"/>
                <a:gd name="T29" fmla="*/ 73 h 158"/>
                <a:gd name="T30" fmla="*/ 185 w 224"/>
                <a:gd name="T31" fmla="*/ 73 h 158"/>
                <a:gd name="T32" fmla="*/ 118 w 224"/>
                <a:gd name="T33" fmla="*/ 43 h 158"/>
                <a:gd name="T34" fmla="*/ 0 w 224"/>
                <a:gd name="T35" fmla="*/ 30 h 158"/>
                <a:gd name="T36" fmla="*/ 67 w 224"/>
                <a:gd name="T37" fmla="*/ 0 h 158"/>
                <a:gd name="T38" fmla="*/ 0 w 224"/>
                <a:gd name="T39" fmla="*/ 30 h 158"/>
                <a:gd name="T40" fmla="*/ 145 w 224"/>
                <a:gd name="T41" fmla="*/ 30 h 158"/>
                <a:gd name="T42" fmla="*/ 78 w 224"/>
                <a:gd name="T43" fmla="*/ 0 h 158"/>
                <a:gd name="T44" fmla="*/ 0 w 224"/>
                <a:gd name="T45" fmla="*/ 158 h 158"/>
                <a:gd name="T46" fmla="*/ 27 w 224"/>
                <a:gd name="T47" fmla="*/ 128 h 158"/>
                <a:gd name="T48" fmla="*/ 0 w 224"/>
                <a:gd name="T49" fmla="*/ 158 h 158"/>
                <a:gd name="T50" fmla="*/ 27 w 224"/>
                <a:gd name="T51" fmla="*/ 73 h 158"/>
                <a:gd name="T52" fmla="*/ 0 w 224"/>
                <a:gd name="T53" fmla="*/ 43 h 158"/>
                <a:gd name="T54" fmla="*/ 197 w 224"/>
                <a:gd name="T55" fmla="*/ 158 h 158"/>
                <a:gd name="T56" fmla="*/ 224 w 224"/>
                <a:gd name="T57" fmla="*/ 128 h 158"/>
                <a:gd name="T58" fmla="*/ 197 w 224"/>
                <a:gd name="T59" fmla="*/ 158 h 158"/>
                <a:gd name="T60" fmla="*/ 224 w 224"/>
                <a:gd name="T61" fmla="*/ 30 h 158"/>
                <a:gd name="T62" fmla="*/ 157 w 224"/>
                <a:gd name="T63" fmla="*/ 0 h 158"/>
                <a:gd name="T64" fmla="*/ 197 w 224"/>
                <a:gd name="T65" fmla="*/ 73 h 158"/>
                <a:gd name="T66" fmla="*/ 224 w 224"/>
                <a:gd name="T67" fmla="*/ 43 h 158"/>
                <a:gd name="T68" fmla="*/ 197 w 224"/>
                <a:gd name="T69" fmla="*/ 7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158">
                  <a:moveTo>
                    <a:pt x="39" y="158"/>
                  </a:moveTo>
                  <a:cubicBezTo>
                    <a:pt x="61" y="158"/>
                    <a:pt x="84" y="158"/>
                    <a:pt x="106" y="158"/>
                  </a:cubicBezTo>
                  <a:cubicBezTo>
                    <a:pt x="106" y="148"/>
                    <a:pt x="106" y="138"/>
                    <a:pt x="106" y="128"/>
                  </a:cubicBezTo>
                  <a:cubicBezTo>
                    <a:pt x="84" y="128"/>
                    <a:pt x="61" y="128"/>
                    <a:pt x="39" y="128"/>
                  </a:cubicBezTo>
                  <a:cubicBezTo>
                    <a:pt x="39" y="138"/>
                    <a:pt x="39" y="148"/>
                    <a:pt x="39" y="158"/>
                  </a:cubicBezTo>
                  <a:close/>
                  <a:moveTo>
                    <a:pt x="118" y="158"/>
                  </a:moveTo>
                  <a:cubicBezTo>
                    <a:pt x="140" y="158"/>
                    <a:pt x="163" y="158"/>
                    <a:pt x="185" y="158"/>
                  </a:cubicBezTo>
                  <a:cubicBezTo>
                    <a:pt x="185" y="148"/>
                    <a:pt x="185" y="138"/>
                    <a:pt x="185" y="128"/>
                  </a:cubicBezTo>
                  <a:cubicBezTo>
                    <a:pt x="163" y="128"/>
                    <a:pt x="140" y="128"/>
                    <a:pt x="118" y="128"/>
                  </a:cubicBezTo>
                  <a:cubicBezTo>
                    <a:pt x="118" y="138"/>
                    <a:pt x="118" y="148"/>
                    <a:pt x="118" y="158"/>
                  </a:cubicBezTo>
                  <a:close/>
                  <a:moveTo>
                    <a:pt x="0" y="115"/>
                  </a:moveTo>
                  <a:cubicBezTo>
                    <a:pt x="22" y="115"/>
                    <a:pt x="44" y="115"/>
                    <a:pt x="67" y="115"/>
                  </a:cubicBezTo>
                  <a:cubicBezTo>
                    <a:pt x="67" y="105"/>
                    <a:pt x="67" y="95"/>
                    <a:pt x="67" y="85"/>
                  </a:cubicBezTo>
                  <a:cubicBezTo>
                    <a:pt x="44" y="85"/>
                    <a:pt x="22" y="85"/>
                    <a:pt x="0" y="85"/>
                  </a:cubicBezTo>
                  <a:cubicBezTo>
                    <a:pt x="0" y="95"/>
                    <a:pt x="0" y="105"/>
                    <a:pt x="0" y="115"/>
                  </a:cubicBezTo>
                  <a:close/>
                  <a:moveTo>
                    <a:pt x="78" y="115"/>
                  </a:moveTo>
                  <a:cubicBezTo>
                    <a:pt x="101" y="115"/>
                    <a:pt x="123" y="115"/>
                    <a:pt x="145" y="115"/>
                  </a:cubicBezTo>
                  <a:cubicBezTo>
                    <a:pt x="145" y="105"/>
                    <a:pt x="145" y="95"/>
                    <a:pt x="145" y="85"/>
                  </a:cubicBezTo>
                  <a:cubicBezTo>
                    <a:pt x="123" y="85"/>
                    <a:pt x="101" y="85"/>
                    <a:pt x="78" y="85"/>
                  </a:cubicBezTo>
                  <a:cubicBezTo>
                    <a:pt x="78" y="95"/>
                    <a:pt x="78" y="105"/>
                    <a:pt x="78" y="115"/>
                  </a:cubicBezTo>
                  <a:close/>
                  <a:moveTo>
                    <a:pt x="157" y="115"/>
                  </a:moveTo>
                  <a:cubicBezTo>
                    <a:pt x="180" y="115"/>
                    <a:pt x="202" y="115"/>
                    <a:pt x="224" y="115"/>
                  </a:cubicBezTo>
                  <a:cubicBezTo>
                    <a:pt x="224" y="105"/>
                    <a:pt x="224" y="95"/>
                    <a:pt x="224" y="85"/>
                  </a:cubicBezTo>
                  <a:cubicBezTo>
                    <a:pt x="202" y="85"/>
                    <a:pt x="180" y="85"/>
                    <a:pt x="157" y="85"/>
                  </a:cubicBezTo>
                  <a:cubicBezTo>
                    <a:pt x="157" y="95"/>
                    <a:pt x="157" y="105"/>
                    <a:pt x="157" y="115"/>
                  </a:cubicBezTo>
                  <a:close/>
                  <a:moveTo>
                    <a:pt x="39" y="73"/>
                  </a:moveTo>
                  <a:cubicBezTo>
                    <a:pt x="61" y="73"/>
                    <a:pt x="84" y="73"/>
                    <a:pt x="106" y="73"/>
                  </a:cubicBezTo>
                  <a:cubicBezTo>
                    <a:pt x="106" y="63"/>
                    <a:pt x="106" y="53"/>
                    <a:pt x="106" y="43"/>
                  </a:cubicBezTo>
                  <a:cubicBezTo>
                    <a:pt x="84" y="43"/>
                    <a:pt x="61" y="43"/>
                    <a:pt x="39" y="43"/>
                  </a:cubicBezTo>
                  <a:cubicBezTo>
                    <a:pt x="39" y="53"/>
                    <a:pt x="39" y="63"/>
                    <a:pt x="39" y="73"/>
                  </a:cubicBezTo>
                  <a:close/>
                  <a:moveTo>
                    <a:pt x="118" y="73"/>
                  </a:moveTo>
                  <a:cubicBezTo>
                    <a:pt x="140" y="73"/>
                    <a:pt x="163" y="73"/>
                    <a:pt x="185" y="73"/>
                  </a:cubicBezTo>
                  <a:cubicBezTo>
                    <a:pt x="185" y="63"/>
                    <a:pt x="185" y="53"/>
                    <a:pt x="185" y="43"/>
                  </a:cubicBezTo>
                  <a:cubicBezTo>
                    <a:pt x="163" y="43"/>
                    <a:pt x="140" y="43"/>
                    <a:pt x="118" y="43"/>
                  </a:cubicBezTo>
                  <a:cubicBezTo>
                    <a:pt x="118" y="53"/>
                    <a:pt x="118" y="63"/>
                    <a:pt x="118" y="73"/>
                  </a:cubicBezTo>
                  <a:close/>
                  <a:moveTo>
                    <a:pt x="0" y="30"/>
                  </a:moveTo>
                  <a:cubicBezTo>
                    <a:pt x="22" y="30"/>
                    <a:pt x="44" y="30"/>
                    <a:pt x="67" y="30"/>
                  </a:cubicBezTo>
                  <a:cubicBezTo>
                    <a:pt x="67" y="20"/>
                    <a:pt x="67" y="10"/>
                    <a:pt x="67" y="0"/>
                  </a:cubicBezTo>
                  <a:cubicBezTo>
                    <a:pt x="44" y="0"/>
                    <a:pt x="22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lose/>
                  <a:moveTo>
                    <a:pt x="78" y="30"/>
                  </a:moveTo>
                  <a:cubicBezTo>
                    <a:pt x="101" y="30"/>
                    <a:pt x="123" y="30"/>
                    <a:pt x="145" y="30"/>
                  </a:cubicBezTo>
                  <a:cubicBezTo>
                    <a:pt x="145" y="20"/>
                    <a:pt x="145" y="10"/>
                    <a:pt x="145" y="0"/>
                  </a:cubicBezTo>
                  <a:cubicBezTo>
                    <a:pt x="123" y="0"/>
                    <a:pt x="101" y="0"/>
                    <a:pt x="78" y="0"/>
                  </a:cubicBezTo>
                  <a:cubicBezTo>
                    <a:pt x="78" y="10"/>
                    <a:pt x="78" y="20"/>
                    <a:pt x="78" y="30"/>
                  </a:cubicBezTo>
                  <a:close/>
                  <a:moveTo>
                    <a:pt x="0" y="158"/>
                  </a:moveTo>
                  <a:cubicBezTo>
                    <a:pt x="27" y="158"/>
                    <a:pt x="27" y="158"/>
                    <a:pt x="27" y="158"/>
                  </a:cubicBezTo>
                  <a:cubicBezTo>
                    <a:pt x="27" y="128"/>
                    <a:pt x="27" y="128"/>
                    <a:pt x="27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8"/>
                    <a:pt x="0" y="148"/>
                    <a:pt x="0" y="158"/>
                  </a:cubicBezTo>
                  <a:close/>
                  <a:moveTo>
                    <a:pt x="0" y="73"/>
                  </a:moveTo>
                  <a:cubicBezTo>
                    <a:pt x="9" y="73"/>
                    <a:pt x="18" y="73"/>
                    <a:pt x="27" y="73"/>
                  </a:cubicBezTo>
                  <a:cubicBezTo>
                    <a:pt x="27" y="63"/>
                    <a:pt x="27" y="53"/>
                    <a:pt x="27" y="43"/>
                  </a:cubicBezTo>
                  <a:cubicBezTo>
                    <a:pt x="18" y="43"/>
                    <a:pt x="9" y="43"/>
                    <a:pt x="0" y="43"/>
                  </a:cubicBezTo>
                  <a:cubicBezTo>
                    <a:pt x="0" y="53"/>
                    <a:pt x="0" y="63"/>
                    <a:pt x="0" y="73"/>
                  </a:cubicBezTo>
                  <a:close/>
                  <a:moveTo>
                    <a:pt x="197" y="158"/>
                  </a:moveTo>
                  <a:cubicBezTo>
                    <a:pt x="206" y="158"/>
                    <a:pt x="215" y="158"/>
                    <a:pt x="224" y="158"/>
                  </a:cubicBezTo>
                  <a:cubicBezTo>
                    <a:pt x="224" y="148"/>
                    <a:pt x="224" y="138"/>
                    <a:pt x="224" y="128"/>
                  </a:cubicBezTo>
                  <a:cubicBezTo>
                    <a:pt x="215" y="128"/>
                    <a:pt x="206" y="128"/>
                    <a:pt x="197" y="128"/>
                  </a:cubicBezTo>
                  <a:cubicBezTo>
                    <a:pt x="197" y="138"/>
                    <a:pt x="197" y="148"/>
                    <a:pt x="197" y="158"/>
                  </a:cubicBezTo>
                  <a:close/>
                  <a:moveTo>
                    <a:pt x="157" y="30"/>
                  </a:moveTo>
                  <a:cubicBezTo>
                    <a:pt x="180" y="30"/>
                    <a:pt x="202" y="30"/>
                    <a:pt x="224" y="30"/>
                  </a:cubicBezTo>
                  <a:cubicBezTo>
                    <a:pt x="224" y="20"/>
                    <a:pt x="224" y="10"/>
                    <a:pt x="224" y="0"/>
                  </a:cubicBezTo>
                  <a:cubicBezTo>
                    <a:pt x="202" y="0"/>
                    <a:pt x="180" y="0"/>
                    <a:pt x="157" y="0"/>
                  </a:cubicBezTo>
                  <a:cubicBezTo>
                    <a:pt x="157" y="10"/>
                    <a:pt x="157" y="20"/>
                    <a:pt x="157" y="30"/>
                  </a:cubicBezTo>
                  <a:close/>
                  <a:moveTo>
                    <a:pt x="197" y="73"/>
                  </a:moveTo>
                  <a:cubicBezTo>
                    <a:pt x="206" y="73"/>
                    <a:pt x="215" y="73"/>
                    <a:pt x="224" y="73"/>
                  </a:cubicBezTo>
                  <a:cubicBezTo>
                    <a:pt x="224" y="63"/>
                    <a:pt x="224" y="53"/>
                    <a:pt x="224" y="43"/>
                  </a:cubicBezTo>
                  <a:cubicBezTo>
                    <a:pt x="215" y="43"/>
                    <a:pt x="206" y="43"/>
                    <a:pt x="197" y="43"/>
                  </a:cubicBezTo>
                  <a:cubicBezTo>
                    <a:pt x="197" y="53"/>
                    <a:pt x="197" y="63"/>
                    <a:pt x="197" y="7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pPr defTabSz="9123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6690708" y="1477994"/>
              <a:ext cx="421032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WAAS</a:t>
              </a: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6692676" y="1279490"/>
              <a:ext cx="421032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LB</a:t>
              </a:r>
            </a:p>
          </p:txBody>
        </p:sp>
      </p:grpSp>
      <p:sp>
        <p:nvSpPr>
          <p:cNvPr id="108" name="Freeform 107"/>
          <p:cNvSpPr/>
          <p:nvPr/>
        </p:nvSpPr>
        <p:spPr>
          <a:xfrm>
            <a:off x="6804260" y="1490272"/>
            <a:ext cx="76970" cy="540417"/>
          </a:xfrm>
          <a:custGeom>
            <a:avLst/>
            <a:gdLst>
              <a:gd name="connsiteX0" fmla="*/ 95250 w 107950"/>
              <a:gd name="connsiteY0" fmla="*/ 0 h 431800"/>
              <a:gd name="connsiteX1" fmla="*/ 0 w 107950"/>
              <a:gd name="connsiteY1" fmla="*/ 0 h 431800"/>
              <a:gd name="connsiteX2" fmla="*/ 0 w 107950"/>
              <a:gd name="connsiteY2" fmla="*/ 431800 h 431800"/>
              <a:gd name="connsiteX3" fmla="*/ 107950 w 107950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50" h="431800">
                <a:moveTo>
                  <a:pt x="95250" y="0"/>
                </a:moveTo>
                <a:lnTo>
                  <a:pt x="0" y="0"/>
                </a:lnTo>
                <a:lnTo>
                  <a:pt x="0" y="431800"/>
                </a:lnTo>
                <a:lnTo>
                  <a:pt x="107950" y="431800"/>
                </a:lnTo>
              </a:path>
            </a:pathLst>
          </a:cu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439" y="1935641"/>
            <a:ext cx="364171" cy="275651"/>
          </a:xfrm>
          <a:prstGeom prst="rect">
            <a:avLst/>
          </a:prstGeom>
        </p:spPr>
      </p:pic>
      <p:cxnSp>
        <p:nvCxnSpPr>
          <p:cNvPr id="94" name="Straight Connector 93"/>
          <p:cNvCxnSpPr/>
          <p:nvPr/>
        </p:nvCxnSpPr>
        <p:spPr>
          <a:xfrm flipH="1" flipV="1">
            <a:off x="7308028" y="2079243"/>
            <a:ext cx="172302" cy="2055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6721187" y="1841765"/>
            <a:ext cx="152765" cy="0"/>
          </a:xfrm>
          <a:prstGeom prst="line">
            <a:avLst/>
          </a:pr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26" name="Group 125"/>
          <p:cNvGrpSpPr/>
          <p:nvPr/>
        </p:nvGrpSpPr>
        <p:grpSpPr>
          <a:xfrm flipH="1">
            <a:off x="3634288" y="1662969"/>
            <a:ext cx="2233563" cy="974379"/>
            <a:chOff x="2603018" y="1382366"/>
            <a:chExt cx="6538601" cy="1945640"/>
          </a:xfrm>
        </p:grpSpPr>
        <p:cxnSp>
          <p:nvCxnSpPr>
            <p:cNvPr id="150" name="Straight Connector 149"/>
            <p:cNvCxnSpPr/>
            <p:nvPr/>
          </p:nvCxnSpPr>
          <p:spPr>
            <a:xfrm flipV="1">
              <a:off x="3093957" y="2217764"/>
              <a:ext cx="883939" cy="955040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1" name="Straight Connector 150"/>
            <p:cNvCxnSpPr/>
            <p:nvPr/>
          </p:nvCxnSpPr>
          <p:spPr>
            <a:xfrm flipV="1">
              <a:off x="3093957" y="2208282"/>
              <a:ext cx="2204395" cy="964522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2" name="Straight Connector 151"/>
            <p:cNvCxnSpPr/>
            <p:nvPr/>
          </p:nvCxnSpPr>
          <p:spPr>
            <a:xfrm flipV="1">
              <a:off x="3093957" y="2208282"/>
              <a:ext cx="3524851" cy="964522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3" name="Straight Connector 152"/>
            <p:cNvCxnSpPr/>
            <p:nvPr/>
          </p:nvCxnSpPr>
          <p:spPr>
            <a:xfrm flipV="1">
              <a:off x="3093958" y="2195166"/>
              <a:ext cx="4866464" cy="977638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4" name="Straight Connector 153"/>
            <p:cNvCxnSpPr/>
            <p:nvPr/>
          </p:nvCxnSpPr>
          <p:spPr>
            <a:xfrm flipH="1" flipV="1">
              <a:off x="3977896" y="2217764"/>
              <a:ext cx="199547" cy="949436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5" name="Straight Connector 154"/>
            <p:cNvCxnSpPr/>
            <p:nvPr/>
          </p:nvCxnSpPr>
          <p:spPr>
            <a:xfrm flipV="1">
              <a:off x="4177443" y="2208282"/>
              <a:ext cx="1120909" cy="958918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6" name="Straight Connector 155"/>
            <p:cNvCxnSpPr/>
            <p:nvPr/>
          </p:nvCxnSpPr>
          <p:spPr>
            <a:xfrm flipV="1">
              <a:off x="4177443" y="2208282"/>
              <a:ext cx="2441365" cy="958918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7" name="Straight Connector 156"/>
            <p:cNvCxnSpPr/>
            <p:nvPr/>
          </p:nvCxnSpPr>
          <p:spPr>
            <a:xfrm flipV="1">
              <a:off x="4177443" y="2195166"/>
              <a:ext cx="3782979" cy="972034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8" name="Straight Connector 157"/>
            <p:cNvCxnSpPr/>
            <p:nvPr/>
          </p:nvCxnSpPr>
          <p:spPr>
            <a:xfrm flipH="1" flipV="1">
              <a:off x="3977897" y="2217764"/>
              <a:ext cx="1320857" cy="952238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59" name="Straight Connector 158"/>
            <p:cNvCxnSpPr/>
            <p:nvPr/>
          </p:nvCxnSpPr>
          <p:spPr>
            <a:xfrm flipH="1" flipV="1">
              <a:off x="5298353" y="2208282"/>
              <a:ext cx="401" cy="961720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0" name="Straight Connector 159"/>
            <p:cNvCxnSpPr/>
            <p:nvPr/>
          </p:nvCxnSpPr>
          <p:spPr>
            <a:xfrm flipH="1" flipV="1">
              <a:off x="5298353" y="2208282"/>
              <a:ext cx="1117710" cy="964522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1" name="Straight Connector 160"/>
            <p:cNvCxnSpPr/>
            <p:nvPr/>
          </p:nvCxnSpPr>
          <p:spPr>
            <a:xfrm flipH="1" flipV="1">
              <a:off x="5298353" y="2208282"/>
              <a:ext cx="2235019" cy="961720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2" name="Straight Connector 161"/>
            <p:cNvCxnSpPr/>
            <p:nvPr/>
          </p:nvCxnSpPr>
          <p:spPr>
            <a:xfrm flipH="1" flipV="1">
              <a:off x="5298353" y="2208282"/>
              <a:ext cx="3352328" cy="964522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3" name="Straight Connector 162"/>
            <p:cNvCxnSpPr/>
            <p:nvPr/>
          </p:nvCxnSpPr>
          <p:spPr>
            <a:xfrm flipH="1" flipV="1">
              <a:off x="3977897" y="2217764"/>
              <a:ext cx="2438166" cy="955040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4" name="Straight Connector 163"/>
            <p:cNvCxnSpPr/>
            <p:nvPr/>
          </p:nvCxnSpPr>
          <p:spPr>
            <a:xfrm flipV="1">
              <a:off x="5298754" y="2208282"/>
              <a:ext cx="1320055" cy="961720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5" name="Straight Connector 164"/>
            <p:cNvCxnSpPr/>
            <p:nvPr/>
          </p:nvCxnSpPr>
          <p:spPr>
            <a:xfrm flipV="1">
              <a:off x="5298754" y="2195166"/>
              <a:ext cx="2661668" cy="974836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6" name="Straight Connector 165"/>
            <p:cNvCxnSpPr/>
            <p:nvPr/>
          </p:nvCxnSpPr>
          <p:spPr>
            <a:xfrm flipH="1" flipV="1">
              <a:off x="3977897" y="2217764"/>
              <a:ext cx="3555475" cy="952238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7" name="Straight Connector 166"/>
            <p:cNvCxnSpPr/>
            <p:nvPr/>
          </p:nvCxnSpPr>
          <p:spPr>
            <a:xfrm flipH="1" flipV="1">
              <a:off x="6618809" y="2208282"/>
              <a:ext cx="2031872" cy="964522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8" name="Straight Connector 167"/>
            <p:cNvCxnSpPr/>
            <p:nvPr/>
          </p:nvCxnSpPr>
          <p:spPr>
            <a:xfrm flipH="1" flipV="1">
              <a:off x="7960422" y="2195166"/>
              <a:ext cx="690259" cy="977638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69" name="Straight Connector 168"/>
            <p:cNvCxnSpPr/>
            <p:nvPr/>
          </p:nvCxnSpPr>
          <p:spPr>
            <a:xfrm flipH="1" flipV="1">
              <a:off x="3977897" y="2217764"/>
              <a:ext cx="4672784" cy="955040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0" name="Straight Connector 169"/>
            <p:cNvCxnSpPr/>
            <p:nvPr/>
          </p:nvCxnSpPr>
          <p:spPr>
            <a:xfrm flipV="1">
              <a:off x="6416063" y="2208282"/>
              <a:ext cx="202746" cy="964522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1" name="Straight Connector 170"/>
            <p:cNvCxnSpPr/>
            <p:nvPr/>
          </p:nvCxnSpPr>
          <p:spPr>
            <a:xfrm flipV="1">
              <a:off x="6416063" y="2195166"/>
              <a:ext cx="1544359" cy="977638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2" name="Straight Connector 171"/>
            <p:cNvCxnSpPr/>
            <p:nvPr/>
          </p:nvCxnSpPr>
          <p:spPr>
            <a:xfrm flipH="1" flipV="1">
              <a:off x="6618809" y="2208282"/>
              <a:ext cx="914563" cy="961720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173" name="Straight Connector 172"/>
            <p:cNvCxnSpPr/>
            <p:nvPr/>
          </p:nvCxnSpPr>
          <p:spPr>
            <a:xfrm flipV="1">
              <a:off x="7533372" y="2195166"/>
              <a:ext cx="427050" cy="974836"/>
            </a:xfrm>
            <a:prstGeom prst="line">
              <a:avLst/>
            </a:prstGeom>
            <a:noFill/>
            <a:ln w="9525" cap="flat" cmpd="sng" algn="ctr">
              <a:solidFill>
                <a:srgbClr val="5F5F5F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cxnSp>
        <p:pic>
          <p:nvPicPr>
            <p:cNvPr id="174" name="Picture 173" descr="Cortina8Fron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7042" y="1404964"/>
              <a:ext cx="781708" cy="812800"/>
            </a:xfrm>
            <a:prstGeom prst="rect">
              <a:avLst/>
            </a:prstGeom>
          </p:spPr>
        </p:pic>
        <p:pic>
          <p:nvPicPr>
            <p:cNvPr id="175" name="Picture 174" descr="Cortina8Fron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7498" y="1395482"/>
              <a:ext cx="781708" cy="812800"/>
            </a:xfrm>
            <a:prstGeom prst="rect">
              <a:avLst/>
            </a:prstGeom>
          </p:spPr>
        </p:pic>
        <p:pic>
          <p:nvPicPr>
            <p:cNvPr id="176" name="Picture 175" descr="Cortina8Fron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7954" y="1395482"/>
              <a:ext cx="781708" cy="812800"/>
            </a:xfrm>
            <a:prstGeom prst="rect">
              <a:avLst/>
            </a:prstGeom>
          </p:spPr>
        </p:pic>
        <p:pic>
          <p:nvPicPr>
            <p:cNvPr id="177" name="Picture 176" descr="Cortina8Fron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9567" y="1382366"/>
              <a:ext cx="781708" cy="812800"/>
            </a:xfrm>
            <a:prstGeom prst="rect">
              <a:avLst/>
            </a:prstGeom>
          </p:spPr>
        </p:pic>
        <p:pic>
          <p:nvPicPr>
            <p:cNvPr id="178" name="Picture 177" descr="ToR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5123" y="3172804"/>
              <a:ext cx="981878" cy="155202"/>
            </a:xfrm>
            <a:prstGeom prst="rect">
              <a:avLst/>
            </a:prstGeom>
          </p:spPr>
        </p:pic>
        <p:pic>
          <p:nvPicPr>
            <p:cNvPr id="179" name="Picture 178" descr="ToR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2432" y="3170002"/>
              <a:ext cx="981878" cy="155202"/>
            </a:xfrm>
            <a:prstGeom prst="rect">
              <a:avLst/>
            </a:prstGeom>
          </p:spPr>
        </p:pic>
        <p:pic>
          <p:nvPicPr>
            <p:cNvPr id="180" name="Picture 179" descr="ToR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9741" y="3172804"/>
              <a:ext cx="981878" cy="155202"/>
            </a:xfrm>
            <a:prstGeom prst="rect">
              <a:avLst/>
            </a:prstGeom>
          </p:spPr>
        </p:pic>
        <p:pic>
          <p:nvPicPr>
            <p:cNvPr id="181" name="Picture 180" descr="ToR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3018" y="3172804"/>
              <a:ext cx="981878" cy="155202"/>
            </a:xfrm>
            <a:prstGeom prst="rect">
              <a:avLst/>
            </a:prstGeom>
          </p:spPr>
        </p:pic>
        <p:pic>
          <p:nvPicPr>
            <p:cNvPr id="182" name="Picture 181" descr="ToR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7814" y="3170002"/>
              <a:ext cx="981878" cy="155202"/>
            </a:xfrm>
            <a:prstGeom prst="rect">
              <a:avLst/>
            </a:prstGeom>
          </p:spPr>
        </p:pic>
        <p:pic>
          <p:nvPicPr>
            <p:cNvPr id="183" name="Picture 182" descr="ToR1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6504" y="3167200"/>
              <a:ext cx="981878" cy="155202"/>
            </a:xfrm>
            <a:prstGeom prst="rect">
              <a:avLst/>
            </a:prstGeom>
          </p:spPr>
        </p:pic>
      </p:grpSp>
      <p:sp>
        <p:nvSpPr>
          <p:cNvPr id="127" name="Rounded Rectangle 126"/>
          <p:cNvSpPr/>
          <p:nvPr/>
        </p:nvSpPr>
        <p:spPr>
          <a:xfrm flipH="1">
            <a:off x="3594247" y="1532710"/>
            <a:ext cx="2379570" cy="1368544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78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defTabSz="685800"/>
            <a:endParaRPr lang="en-US" sz="1000" dirty="0">
              <a:solidFill>
                <a:srgbClr val="2A5D26"/>
              </a:solidFill>
              <a:latin typeface="Calibri"/>
            </a:endParaRPr>
          </a:p>
        </p:txBody>
      </p:sp>
      <p:sp>
        <p:nvSpPr>
          <p:cNvPr id="128" name="Rectangle 127"/>
          <p:cNvSpPr/>
          <p:nvPr/>
        </p:nvSpPr>
        <p:spPr>
          <a:xfrm flipH="1">
            <a:off x="4413579" y="1187237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600" dirty="0" err="1">
                <a:solidFill>
                  <a:srgbClr val="39393B">
                    <a:lumMod val="75000"/>
                  </a:srgbClr>
                </a:solidFill>
                <a:latin typeface="Calibri"/>
              </a:rPr>
              <a:t>CoLo</a:t>
            </a:r>
            <a:endParaRPr lang="en-US" sz="1600" dirty="0">
              <a:solidFill>
                <a:srgbClr val="39393B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30" name="Rounded Rectangle 123"/>
          <p:cNvSpPr>
            <a:spLocks noChangeAspect="1"/>
          </p:cNvSpPr>
          <p:nvPr/>
        </p:nvSpPr>
        <p:spPr>
          <a:xfrm flipH="1">
            <a:off x="3947422" y="1866990"/>
            <a:ext cx="255980" cy="355633"/>
          </a:xfrm>
          <a:custGeom>
            <a:avLst/>
            <a:gdLst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055980 h 2014807"/>
              <a:gd name="connsiteX12" fmla="*/ 1652127 w 1652127"/>
              <a:gd name="connsiteY12" fmla="*/ 1174923 h 2014807"/>
              <a:gd name="connsiteX13" fmla="*/ 1652127 w 1652127"/>
              <a:gd name="connsiteY13" fmla="*/ 1813380 h 2014807"/>
              <a:gd name="connsiteX14" fmla="*/ 1450700 w 1652127"/>
              <a:gd name="connsiteY14" fmla="*/ 2014807 h 2014807"/>
              <a:gd name="connsiteX15" fmla="*/ 201427 w 1652127"/>
              <a:gd name="connsiteY15" fmla="*/ 2014807 h 2014807"/>
              <a:gd name="connsiteX16" fmla="*/ 0 w 1652127"/>
              <a:gd name="connsiteY16" fmla="*/ 1813380 h 2014807"/>
              <a:gd name="connsiteX17" fmla="*/ 0 w 1652127"/>
              <a:gd name="connsiteY17" fmla="*/ 878792 h 2014807"/>
              <a:gd name="connsiteX18" fmla="*/ 167531 w 1652127"/>
              <a:gd name="connsiteY18" fmla="*/ 878792 h 2014807"/>
              <a:gd name="connsiteX19" fmla="*/ 167531 w 1652127"/>
              <a:gd name="connsiteY19" fmla="*/ 671884 h 2014807"/>
              <a:gd name="connsiteX20" fmla="*/ 839415 w 1652127"/>
              <a:gd name="connsiteY20" fmla="*/ 0 h 2014807"/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174923 h 2014807"/>
              <a:gd name="connsiteX12" fmla="*/ 1652127 w 1652127"/>
              <a:gd name="connsiteY12" fmla="*/ 1813380 h 2014807"/>
              <a:gd name="connsiteX13" fmla="*/ 1450700 w 1652127"/>
              <a:gd name="connsiteY13" fmla="*/ 2014807 h 2014807"/>
              <a:gd name="connsiteX14" fmla="*/ 201427 w 1652127"/>
              <a:gd name="connsiteY14" fmla="*/ 2014807 h 2014807"/>
              <a:gd name="connsiteX15" fmla="*/ 0 w 1652127"/>
              <a:gd name="connsiteY15" fmla="*/ 1813380 h 2014807"/>
              <a:gd name="connsiteX16" fmla="*/ 0 w 1652127"/>
              <a:gd name="connsiteY16" fmla="*/ 878792 h 2014807"/>
              <a:gd name="connsiteX17" fmla="*/ 167531 w 1652127"/>
              <a:gd name="connsiteY17" fmla="*/ 878792 h 2014807"/>
              <a:gd name="connsiteX18" fmla="*/ 167531 w 1652127"/>
              <a:gd name="connsiteY18" fmla="*/ 671884 h 2014807"/>
              <a:gd name="connsiteX19" fmla="*/ 839415 w 1652127"/>
              <a:gd name="connsiteY19" fmla="*/ 0 h 2014807"/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813380 h 2014807"/>
              <a:gd name="connsiteX12" fmla="*/ 1450700 w 1652127"/>
              <a:gd name="connsiteY12" fmla="*/ 2014807 h 2014807"/>
              <a:gd name="connsiteX13" fmla="*/ 201427 w 1652127"/>
              <a:gd name="connsiteY13" fmla="*/ 2014807 h 2014807"/>
              <a:gd name="connsiteX14" fmla="*/ 0 w 1652127"/>
              <a:gd name="connsiteY14" fmla="*/ 1813380 h 2014807"/>
              <a:gd name="connsiteX15" fmla="*/ 0 w 1652127"/>
              <a:gd name="connsiteY15" fmla="*/ 878792 h 2014807"/>
              <a:gd name="connsiteX16" fmla="*/ 167531 w 1652127"/>
              <a:gd name="connsiteY16" fmla="*/ 878792 h 2014807"/>
              <a:gd name="connsiteX17" fmla="*/ 167531 w 1652127"/>
              <a:gd name="connsiteY17" fmla="*/ 671884 h 2014807"/>
              <a:gd name="connsiteX18" fmla="*/ 839415 w 1652127"/>
              <a:gd name="connsiteY18" fmla="*/ 0 h 201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52127" h="2014807">
                <a:moveTo>
                  <a:pt x="839415" y="254729"/>
                </a:moveTo>
                <a:cubicBezTo>
                  <a:pt x="609027" y="254729"/>
                  <a:pt x="422261" y="441495"/>
                  <a:pt x="422261" y="671883"/>
                </a:cubicBezTo>
                <a:lnTo>
                  <a:pt x="422261" y="878792"/>
                </a:lnTo>
                <a:lnTo>
                  <a:pt x="1256569" y="878792"/>
                </a:lnTo>
                <a:lnTo>
                  <a:pt x="1256569" y="671884"/>
                </a:lnTo>
                <a:cubicBezTo>
                  <a:pt x="1256569" y="441496"/>
                  <a:pt x="1069803" y="254730"/>
                  <a:pt x="839415" y="254730"/>
                </a:cubicBezTo>
                <a:lnTo>
                  <a:pt x="839415" y="254729"/>
                </a:lnTo>
                <a:close/>
                <a:moveTo>
                  <a:pt x="839415" y="0"/>
                </a:moveTo>
                <a:cubicBezTo>
                  <a:pt x="1210486" y="0"/>
                  <a:pt x="1511299" y="300813"/>
                  <a:pt x="1511299" y="671884"/>
                </a:cubicBezTo>
                <a:lnTo>
                  <a:pt x="1511299" y="878792"/>
                </a:lnTo>
                <a:lnTo>
                  <a:pt x="1652127" y="878792"/>
                </a:lnTo>
                <a:lnTo>
                  <a:pt x="1652127" y="1813380"/>
                </a:lnTo>
                <a:cubicBezTo>
                  <a:pt x="1652127" y="1924625"/>
                  <a:pt x="1561945" y="2014807"/>
                  <a:pt x="1450700" y="2014807"/>
                </a:cubicBezTo>
                <a:lnTo>
                  <a:pt x="201427" y="2014807"/>
                </a:lnTo>
                <a:cubicBezTo>
                  <a:pt x="90182" y="2014807"/>
                  <a:pt x="0" y="1924625"/>
                  <a:pt x="0" y="1813380"/>
                </a:cubicBezTo>
                <a:lnTo>
                  <a:pt x="0" y="878792"/>
                </a:lnTo>
                <a:lnTo>
                  <a:pt x="167531" y="878792"/>
                </a:lnTo>
                <a:lnTo>
                  <a:pt x="167531" y="671884"/>
                </a:lnTo>
                <a:cubicBezTo>
                  <a:pt x="167531" y="300813"/>
                  <a:pt x="468344" y="0"/>
                  <a:pt x="83941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6" tIns="34294" rIns="68586" bIns="34294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39393B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1" name="Group 130"/>
          <p:cNvGrpSpPr/>
          <p:nvPr/>
        </p:nvGrpSpPr>
        <p:grpSpPr>
          <a:xfrm flipH="1">
            <a:off x="4052807" y="2343150"/>
            <a:ext cx="293471" cy="386605"/>
            <a:chOff x="8378030" y="3380676"/>
            <a:chExt cx="311877" cy="405895"/>
          </a:xfrm>
        </p:grpSpPr>
        <p:sp>
          <p:nvSpPr>
            <p:cNvPr id="148" name="Freeform 5"/>
            <p:cNvSpPr>
              <a:spLocks noEditPoints="1"/>
            </p:cNvSpPr>
            <p:nvPr/>
          </p:nvSpPr>
          <p:spPr bwMode="auto">
            <a:xfrm>
              <a:off x="8378030" y="3380676"/>
              <a:ext cx="311877" cy="405895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39393B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400646" y="3585938"/>
              <a:ext cx="266644" cy="81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Apps</a:t>
              </a:r>
            </a:p>
          </p:txBody>
        </p:sp>
      </p:grpSp>
      <p:cxnSp>
        <p:nvCxnSpPr>
          <p:cNvPr id="132" name="Straight Connector 131"/>
          <p:cNvCxnSpPr/>
          <p:nvPr/>
        </p:nvCxnSpPr>
        <p:spPr>
          <a:xfrm>
            <a:off x="5746829" y="1851670"/>
            <a:ext cx="337339" cy="1991"/>
          </a:xfrm>
          <a:prstGeom prst="line">
            <a:avLst/>
          </a:pr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3" name="Oval 17"/>
          <p:cNvSpPr/>
          <p:nvPr/>
        </p:nvSpPr>
        <p:spPr>
          <a:xfrm flipH="1">
            <a:off x="4313574" y="1916012"/>
            <a:ext cx="315990" cy="359980"/>
          </a:xfrm>
          <a:custGeom>
            <a:avLst/>
            <a:gdLst/>
            <a:ahLst/>
            <a:cxnLst/>
            <a:rect l="l" t="t" r="r" b="b"/>
            <a:pathLst>
              <a:path w="1373008" h="1373008">
                <a:moveTo>
                  <a:pt x="686539" y="740055"/>
                </a:moveTo>
                <a:cubicBezTo>
                  <a:pt x="666786" y="740214"/>
                  <a:pt x="650903" y="756358"/>
                  <a:pt x="651063" y="776110"/>
                </a:cubicBezTo>
                <a:lnTo>
                  <a:pt x="652775" y="987279"/>
                </a:lnTo>
                <a:lnTo>
                  <a:pt x="631372" y="966559"/>
                </a:lnTo>
                <a:cubicBezTo>
                  <a:pt x="617179" y="952819"/>
                  <a:pt x="594535" y="953187"/>
                  <a:pt x="580796" y="967379"/>
                </a:cubicBezTo>
                <a:cubicBezTo>
                  <a:pt x="567056" y="981571"/>
                  <a:pt x="567424" y="1004215"/>
                  <a:pt x="581616" y="1017955"/>
                </a:cubicBezTo>
                <a:lnTo>
                  <a:pt x="663890" y="1097602"/>
                </a:lnTo>
                <a:lnTo>
                  <a:pt x="671552" y="1102513"/>
                </a:lnTo>
                <a:lnTo>
                  <a:pt x="675578" y="1105180"/>
                </a:lnTo>
                <a:lnTo>
                  <a:pt x="675833" y="1105257"/>
                </a:lnTo>
                <a:lnTo>
                  <a:pt x="675848" y="1105266"/>
                </a:lnTo>
                <a:lnTo>
                  <a:pt x="675887" y="1105273"/>
                </a:lnTo>
                <a:lnTo>
                  <a:pt x="682308" y="1107210"/>
                </a:lnTo>
                <a:cubicBezTo>
                  <a:pt x="684640" y="1107667"/>
                  <a:pt x="687053" y="1107897"/>
                  <a:pt x="689522" y="1107878"/>
                </a:cubicBezTo>
                <a:cubicBezTo>
                  <a:pt x="691991" y="1107858"/>
                  <a:pt x="694400" y="1107588"/>
                  <a:pt x="696724" y="1107093"/>
                </a:cubicBezTo>
                <a:lnTo>
                  <a:pt x="703113" y="1105053"/>
                </a:lnTo>
                <a:lnTo>
                  <a:pt x="703152" y="1105045"/>
                </a:lnTo>
                <a:lnTo>
                  <a:pt x="703167" y="1105035"/>
                </a:lnTo>
                <a:lnTo>
                  <a:pt x="703421" y="1104954"/>
                </a:lnTo>
                <a:lnTo>
                  <a:pt x="707387" y="1102233"/>
                </a:lnTo>
                <a:lnTo>
                  <a:pt x="714984" y="1097188"/>
                </a:lnTo>
                <a:lnTo>
                  <a:pt x="795956" y="1016217"/>
                </a:lnTo>
                <a:cubicBezTo>
                  <a:pt x="809924" y="1002249"/>
                  <a:pt x="809924" y="979603"/>
                  <a:pt x="795956" y="965635"/>
                </a:cubicBezTo>
                <a:cubicBezTo>
                  <a:pt x="781988" y="951667"/>
                  <a:pt x="759342" y="951667"/>
                  <a:pt x="745374" y="965635"/>
                </a:cubicBezTo>
                <a:lnTo>
                  <a:pt x="724307" y="986700"/>
                </a:lnTo>
                <a:lnTo>
                  <a:pt x="722595" y="775531"/>
                </a:lnTo>
                <a:cubicBezTo>
                  <a:pt x="722435" y="755778"/>
                  <a:pt x="706292" y="739895"/>
                  <a:pt x="686539" y="740055"/>
                </a:cubicBezTo>
                <a:close/>
                <a:moveTo>
                  <a:pt x="866904" y="568650"/>
                </a:moveTo>
                <a:cubicBezTo>
                  <a:pt x="857750" y="568724"/>
                  <a:pt x="848626" y="572291"/>
                  <a:pt x="841699" y="579331"/>
                </a:cubicBezTo>
                <a:lnTo>
                  <a:pt x="761387" y="660956"/>
                </a:lnTo>
                <a:lnTo>
                  <a:pt x="756414" y="668578"/>
                </a:lnTo>
                <a:lnTo>
                  <a:pt x="753714" y="672582"/>
                </a:lnTo>
                <a:lnTo>
                  <a:pt x="753636" y="672837"/>
                </a:lnTo>
                <a:lnTo>
                  <a:pt x="753626" y="672851"/>
                </a:lnTo>
                <a:lnTo>
                  <a:pt x="753619" y="672891"/>
                </a:lnTo>
                <a:lnTo>
                  <a:pt x="751631" y="679296"/>
                </a:lnTo>
                <a:cubicBezTo>
                  <a:pt x="751154" y="681625"/>
                  <a:pt x="750903" y="684035"/>
                  <a:pt x="750904" y="686505"/>
                </a:cubicBezTo>
                <a:cubicBezTo>
                  <a:pt x="750904" y="688973"/>
                  <a:pt x="751154" y="691384"/>
                  <a:pt x="751631" y="693713"/>
                </a:cubicBezTo>
                <a:lnTo>
                  <a:pt x="753618" y="700117"/>
                </a:lnTo>
                <a:lnTo>
                  <a:pt x="753626" y="700157"/>
                </a:lnTo>
                <a:lnTo>
                  <a:pt x="753636" y="700171"/>
                </a:lnTo>
                <a:lnTo>
                  <a:pt x="753715" y="700426"/>
                </a:lnTo>
                <a:lnTo>
                  <a:pt x="756403" y="704414"/>
                </a:lnTo>
                <a:lnTo>
                  <a:pt x="761386" y="712053"/>
                </a:lnTo>
                <a:lnTo>
                  <a:pt x="841699" y="793678"/>
                </a:lnTo>
                <a:cubicBezTo>
                  <a:pt x="855552" y="807758"/>
                  <a:pt x="878199" y="807942"/>
                  <a:pt x="892279" y="794088"/>
                </a:cubicBezTo>
                <a:cubicBezTo>
                  <a:pt x="906360" y="780234"/>
                  <a:pt x="906543" y="757588"/>
                  <a:pt x="892690" y="743507"/>
                </a:cubicBezTo>
                <a:lnTo>
                  <a:pt x="871795" y="722271"/>
                </a:lnTo>
                <a:lnTo>
                  <a:pt x="1082972" y="722271"/>
                </a:lnTo>
                <a:cubicBezTo>
                  <a:pt x="1092849" y="722271"/>
                  <a:pt x="1101790" y="718267"/>
                  <a:pt x="1108263" y="711795"/>
                </a:cubicBezTo>
                <a:lnTo>
                  <a:pt x="1118739" y="686504"/>
                </a:lnTo>
                <a:lnTo>
                  <a:pt x="1108263" y="661213"/>
                </a:lnTo>
                <a:cubicBezTo>
                  <a:pt x="1101790" y="654740"/>
                  <a:pt x="1092849" y="650737"/>
                  <a:pt x="1082972" y="650736"/>
                </a:cubicBezTo>
                <a:lnTo>
                  <a:pt x="871796" y="650737"/>
                </a:lnTo>
                <a:lnTo>
                  <a:pt x="892690" y="629501"/>
                </a:lnTo>
                <a:cubicBezTo>
                  <a:pt x="906543" y="615421"/>
                  <a:pt x="906360" y="592775"/>
                  <a:pt x="892279" y="578920"/>
                </a:cubicBezTo>
                <a:cubicBezTo>
                  <a:pt x="885240" y="571994"/>
                  <a:pt x="876058" y="568576"/>
                  <a:pt x="866904" y="568650"/>
                </a:cubicBezTo>
                <a:close/>
                <a:moveTo>
                  <a:pt x="506104" y="568650"/>
                </a:moveTo>
                <a:lnTo>
                  <a:pt x="480729" y="578921"/>
                </a:lnTo>
                <a:lnTo>
                  <a:pt x="480729" y="578920"/>
                </a:lnTo>
                <a:lnTo>
                  <a:pt x="480729" y="578921"/>
                </a:lnTo>
                <a:lnTo>
                  <a:pt x="480729" y="578921"/>
                </a:lnTo>
                <a:lnTo>
                  <a:pt x="470049" y="604126"/>
                </a:lnTo>
                <a:cubicBezTo>
                  <a:pt x="469974" y="613279"/>
                  <a:pt x="473392" y="622461"/>
                  <a:pt x="480318" y="629502"/>
                </a:cubicBezTo>
                <a:lnTo>
                  <a:pt x="501213" y="650736"/>
                </a:lnTo>
                <a:lnTo>
                  <a:pt x="290036" y="650737"/>
                </a:lnTo>
                <a:cubicBezTo>
                  <a:pt x="270283" y="650737"/>
                  <a:pt x="254269" y="666750"/>
                  <a:pt x="254270" y="686504"/>
                </a:cubicBezTo>
                <a:cubicBezTo>
                  <a:pt x="254270" y="706258"/>
                  <a:pt x="270283" y="722270"/>
                  <a:pt x="290037" y="722271"/>
                </a:cubicBezTo>
                <a:lnTo>
                  <a:pt x="501214" y="722272"/>
                </a:lnTo>
                <a:lnTo>
                  <a:pt x="480319" y="743506"/>
                </a:lnTo>
                <a:cubicBezTo>
                  <a:pt x="466465" y="757588"/>
                  <a:pt x="466649" y="780234"/>
                  <a:pt x="480729" y="794088"/>
                </a:cubicBezTo>
                <a:cubicBezTo>
                  <a:pt x="494810" y="807942"/>
                  <a:pt x="517456" y="807758"/>
                  <a:pt x="531310" y="793677"/>
                </a:cubicBezTo>
                <a:lnTo>
                  <a:pt x="611622" y="712053"/>
                </a:lnTo>
                <a:lnTo>
                  <a:pt x="616606" y="704414"/>
                </a:lnTo>
                <a:lnTo>
                  <a:pt x="619294" y="700426"/>
                </a:lnTo>
                <a:lnTo>
                  <a:pt x="619373" y="700172"/>
                </a:lnTo>
                <a:lnTo>
                  <a:pt x="619382" y="700157"/>
                </a:lnTo>
                <a:lnTo>
                  <a:pt x="619390" y="700117"/>
                </a:lnTo>
                <a:lnTo>
                  <a:pt x="621378" y="693713"/>
                </a:lnTo>
                <a:cubicBezTo>
                  <a:pt x="621854" y="691384"/>
                  <a:pt x="622104" y="688973"/>
                  <a:pt x="622104" y="686504"/>
                </a:cubicBezTo>
                <a:cubicBezTo>
                  <a:pt x="622105" y="684035"/>
                  <a:pt x="621854" y="681624"/>
                  <a:pt x="621377" y="679296"/>
                </a:cubicBezTo>
                <a:lnTo>
                  <a:pt x="619390" y="672890"/>
                </a:lnTo>
                <a:lnTo>
                  <a:pt x="619382" y="672851"/>
                </a:lnTo>
                <a:lnTo>
                  <a:pt x="619373" y="672837"/>
                </a:lnTo>
                <a:lnTo>
                  <a:pt x="619294" y="672582"/>
                </a:lnTo>
                <a:lnTo>
                  <a:pt x="616594" y="668579"/>
                </a:lnTo>
                <a:lnTo>
                  <a:pt x="611621" y="660957"/>
                </a:lnTo>
                <a:lnTo>
                  <a:pt x="531311" y="579331"/>
                </a:lnTo>
                <a:cubicBezTo>
                  <a:pt x="524383" y="572291"/>
                  <a:pt x="515258" y="568725"/>
                  <a:pt x="506104" y="568650"/>
                </a:cubicBezTo>
                <a:close/>
                <a:moveTo>
                  <a:pt x="689522" y="278119"/>
                </a:moveTo>
                <a:cubicBezTo>
                  <a:pt x="687053" y="278099"/>
                  <a:pt x="684640" y="278330"/>
                  <a:pt x="682308" y="278788"/>
                </a:cubicBezTo>
                <a:lnTo>
                  <a:pt x="675887" y="280725"/>
                </a:lnTo>
                <a:lnTo>
                  <a:pt x="675848" y="280731"/>
                </a:lnTo>
                <a:lnTo>
                  <a:pt x="675833" y="280741"/>
                </a:lnTo>
                <a:lnTo>
                  <a:pt x="675578" y="280817"/>
                </a:lnTo>
                <a:lnTo>
                  <a:pt x="671552" y="283484"/>
                </a:lnTo>
                <a:lnTo>
                  <a:pt x="663890" y="288395"/>
                </a:lnTo>
                <a:lnTo>
                  <a:pt x="581616" y="368043"/>
                </a:lnTo>
                <a:cubicBezTo>
                  <a:pt x="567424" y="381782"/>
                  <a:pt x="567056" y="404426"/>
                  <a:pt x="580796" y="418619"/>
                </a:cubicBezTo>
                <a:cubicBezTo>
                  <a:pt x="594536" y="432811"/>
                  <a:pt x="617179" y="433178"/>
                  <a:pt x="631372" y="419439"/>
                </a:cubicBezTo>
                <a:lnTo>
                  <a:pt x="652775" y="398717"/>
                </a:lnTo>
                <a:lnTo>
                  <a:pt x="651063" y="609886"/>
                </a:lnTo>
                <a:cubicBezTo>
                  <a:pt x="650903" y="629639"/>
                  <a:pt x="666786" y="645783"/>
                  <a:pt x="686540" y="645943"/>
                </a:cubicBezTo>
                <a:cubicBezTo>
                  <a:pt x="706293" y="646103"/>
                  <a:pt x="722434" y="630220"/>
                  <a:pt x="722595" y="610466"/>
                </a:cubicBezTo>
                <a:lnTo>
                  <a:pt x="724308" y="399297"/>
                </a:lnTo>
                <a:lnTo>
                  <a:pt x="745373" y="420363"/>
                </a:lnTo>
                <a:cubicBezTo>
                  <a:pt x="759341" y="434331"/>
                  <a:pt x="781988" y="434331"/>
                  <a:pt x="795956" y="420363"/>
                </a:cubicBezTo>
                <a:cubicBezTo>
                  <a:pt x="809924" y="406395"/>
                  <a:pt x="809924" y="383749"/>
                  <a:pt x="795956" y="369781"/>
                </a:cubicBezTo>
                <a:lnTo>
                  <a:pt x="714985" y="288809"/>
                </a:lnTo>
                <a:lnTo>
                  <a:pt x="707387" y="283764"/>
                </a:lnTo>
                <a:lnTo>
                  <a:pt x="703420" y="281044"/>
                </a:lnTo>
                <a:lnTo>
                  <a:pt x="703167" y="280962"/>
                </a:lnTo>
                <a:lnTo>
                  <a:pt x="703152" y="280952"/>
                </a:lnTo>
                <a:lnTo>
                  <a:pt x="703113" y="280945"/>
                </a:lnTo>
                <a:lnTo>
                  <a:pt x="696724" y="278905"/>
                </a:lnTo>
                <a:cubicBezTo>
                  <a:pt x="694400" y="278410"/>
                  <a:pt x="691991" y="278139"/>
                  <a:pt x="689522" y="278119"/>
                </a:cubicBezTo>
                <a:close/>
                <a:moveTo>
                  <a:pt x="686504" y="0"/>
                </a:moveTo>
                <a:cubicBezTo>
                  <a:pt x="1065650" y="0"/>
                  <a:pt x="1373008" y="307358"/>
                  <a:pt x="1373008" y="686504"/>
                </a:cubicBezTo>
                <a:cubicBezTo>
                  <a:pt x="1373008" y="1065650"/>
                  <a:pt x="1065650" y="1373008"/>
                  <a:pt x="686504" y="1373008"/>
                </a:cubicBezTo>
                <a:cubicBezTo>
                  <a:pt x="307358" y="1373008"/>
                  <a:pt x="0" y="1065650"/>
                  <a:pt x="0" y="686504"/>
                </a:cubicBezTo>
                <a:cubicBezTo>
                  <a:pt x="0" y="307358"/>
                  <a:pt x="307358" y="0"/>
                  <a:pt x="686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34" name="Group 133"/>
          <p:cNvGrpSpPr/>
          <p:nvPr/>
        </p:nvGrpSpPr>
        <p:grpSpPr>
          <a:xfrm flipH="1">
            <a:off x="4712700" y="1548165"/>
            <a:ext cx="1100388" cy="1293161"/>
            <a:chOff x="2706990" y="1225779"/>
            <a:chExt cx="1253578" cy="1293161"/>
          </a:xfrm>
        </p:grpSpPr>
        <p:sp>
          <p:nvSpPr>
            <p:cNvPr id="135" name="Rounded Rectangle 134"/>
            <p:cNvSpPr/>
            <p:nvPr/>
          </p:nvSpPr>
          <p:spPr>
            <a:xfrm>
              <a:off x="2706990" y="1225779"/>
              <a:ext cx="1253578" cy="1293161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r" defTabSz="685800"/>
              <a:endParaRPr lang="en-US" sz="600" dirty="0">
                <a:solidFill>
                  <a:srgbClr val="00BCEB"/>
                </a:solidFill>
                <a:latin typeface="Calibri"/>
              </a:endParaRPr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3019949" y="1900237"/>
              <a:ext cx="0" cy="232106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3465286" y="1866959"/>
              <a:ext cx="8994" cy="401130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Freeform 137"/>
            <p:cNvSpPr/>
            <p:nvPr/>
          </p:nvSpPr>
          <p:spPr>
            <a:xfrm>
              <a:off x="3382222" y="1727768"/>
              <a:ext cx="80722" cy="554808"/>
            </a:xfrm>
            <a:custGeom>
              <a:avLst/>
              <a:gdLst>
                <a:gd name="connsiteX0" fmla="*/ 76200 w 76200"/>
                <a:gd name="connsiteY0" fmla="*/ 0 h 609600"/>
                <a:gd name="connsiteX1" fmla="*/ 0 w 76200"/>
                <a:gd name="connsiteY1" fmla="*/ 0 h 609600"/>
                <a:gd name="connsiteX2" fmla="*/ 0 w 76200"/>
                <a:gd name="connsiteY2" fmla="*/ 609600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0" h="609600">
                  <a:moveTo>
                    <a:pt x="76200" y="0"/>
                  </a:moveTo>
                  <a:lnTo>
                    <a:pt x="0" y="0"/>
                  </a:lnTo>
                  <a:lnTo>
                    <a:pt x="0" y="609600"/>
                  </a:lnTo>
                </a:path>
              </a:pathLst>
            </a:cu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39393B"/>
                </a:solidFill>
                <a:latin typeface="Calibri"/>
              </a:endParaRPr>
            </a:p>
          </p:txBody>
        </p:sp>
        <p:sp>
          <p:nvSpPr>
            <p:cNvPr id="139" name="Freeform 138"/>
            <p:cNvSpPr/>
            <p:nvPr/>
          </p:nvSpPr>
          <p:spPr>
            <a:xfrm>
              <a:off x="3253194" y="1396856"/>
              <a:ext cx="212092" cy="871233"/>
            </a:xfrm>
            <a:custGeom>
              <a:avLst/>
              <a:gdLst>
                <a:gd name="connsiteX0" fmla="*/ 169068 w 169068"/>
                <a:gd name="connsiteY0" fmla="*/ 0 h 923925"/>
                <a:gd name="connsiteX1" fmla="*/ 0 w 169068"/>
                <a:gd name="connsiteY1" fmla="*/ 0 h 923925"/>
                <a:gd name="connsiteX2" fmla="*/ 0 w 169068"/>
                <a:gd name="connsiteY2" fmla="*/ 923925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068" h="923925">
                  <a:moveTo>
                    <a:pt x="169068" y="0"/>
                  </a:moveTo>
                  <a:lnTo>
                    <a:pt x="0" y="0"/>
                  </a:lnTo>
                  <a:lnTo>
                    <a:pt x="0" y="923925"/>
                  </a:lnTo>
                </a:path>
              </a:pathLst>
            </a:cu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39393B"/>
                </a:solidFill>
                <a:latin typeface="Calibri"/>
              </a:endParaRPr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3441392" y="1653451"/>
              <a:ext cx="414427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WAAS</a:t>
              </a:r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3441392" y="1846967"/>
              <a:ext cx="414427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IPS</a:t>
              </a:r>
            </a:p>
          </p:txBody>
        </p:sp>
        <p:sp>
          <p:nvSpPr>
            <p:cNvPr id="143" name="Freeform 29"/>
            <p:cNvSpPr>
              <a:spLocks noChangeAspect="1" noEditPoints="1"/>
            </p:cNvSpPr>
            <p:nvPr/>
          </p:nvSpPr>
          <p:spPr bwMode="auto">
            <a:xfrm>
              <a:off x="3448964" y="1308433"/>
              <a:ext cx="406853" cy="135163"/>
            </a:xfrm>
            <a:custGeom>
              <a:avLst/>
              <a:gdLst>
                <a:gd name="T0" fmla="*/ 106 w 224"/>
                <a:gd name="T1" fmla="*/ 158 h 158"/>
                <a:gd name="T2" fmla="*/ 39 w 224"/>
                <a:gd name="T3" fmla="*/ 128 h 158"/>
                <a:gd name="T4" fmla="*/ 118 w 224"/>
                <a:gd name="T5" fmla="*/ 158 h 158"/>
                <a:gd name="T6" fmla="*/ 185 w 224"/>
                <a:gd name="T7" fmla="*/ 128 h 158"/>
                <a:gd name="T8" fmla="*/ 118 w 224"/>
                <a:gd name="T9" fmla="*/ 158 h 158"/>
                <a:gd name="T10" fmla="*/ 67 w 224"/>
                <a:gd name="T11" fmla="*/ 115 h 158"/>
                <a:gd name="T12" fmla="*/ 0 w 224"/>
                <a:gd name="T13" fmla="*/ 85 h 158"/>
                <a:gd name="T14" fmla="*/ 78 w 224"/>
                <a:gd name="T15" fmla="*/ 115 h 158"/>
                <a:gd name="T16" fmla="*/ 145 w 224"/>
                <a:gd name="T17" fmla="*/ 85 h 158"/>
                <a:gd name="T18" fmla="*/ 78 w 224"/>
                <a:gd name="T19" fmla="*/ 115 h 158"/>
                <a:gd name="T20" fmla="*/ 224 w 224"/>
                <a:gd name="T21" fmla="*/ 115 h 158"/>
                <a:gd name="T22" fmla="*/ 157 w 224"/>
                <a:gd name="T23" fmla="*/ 85 h 158"/>
                <a:gd name="T24" fmla="*/ 39 w 224"/>
                <a:gd name="T25" fmla="*/ 73 h 158"/>
                <a:gd name="T26" fmla="*/ 106 w 224"/>
                <a:gd name="T27" fmla="*/ 43 h 158"/>
                <a:gd name="T28" fmla="*/ 39 w 224"/>
                <a:gd name="T29" fmla="*/ 73 h 158"/>
                <a:gd name="T30" fmla="*/ 185 w 224"/>
                <a:gd name="T31" fmla="*/ 73 h 158"/>
                <a:gd name="T32" fmla="*/ 118 w 224"/>
                <a:gd name="T33" fmla="*/ 43 h 158"/>
                <a:gd name="T34" fmla="*/ 0 w 224"/>
                <a:gd name="T35" fmla="*/ 30 h 158"/>
                <a:gd name="T36" fmla="*/ 67 w 224"/>
                <a:gd name="T37" fmla="*/ 0 h 158"/>
                <a:gd name="T38" fmla="*/ 0 w 224"/>
                <a:gd name="T39" fmla="*/ 30 h 158"/>
                <a:gd name="T40" fmla="*/ 145 w 224"/>
                <a:gd name="T41" fmla="*/ 30 h 158"/>
                <a:gd name="T42" fmla="*/ 78 w 224"/>
                <a:gd name="T43" fmla="*/ 0 h 158"/>
                <a:gd name="T44" fmla="*/ 0 w 224"/>
                <a:gd name="T45" fmla="*/ 158 h 158"/>
                <a:gd name="T46" fmla="*/ 27 w 224"/>
                <a:gd name="T47" fmla="*/ 128 h 158"/>
                <a:gd name="T48" fmla="*/ 0 w 224"/>
                <a:gd name="T49" fmla="*/ 158 h 158"/>
                <a:gd name="T50" fmla="*/ 27 w 224"/>
                <a:gd name="T51" fmla="*/ 73 h 158"/>
                <a:gd name="T52" fmla="*/ 0 w 224"/>
                <a:gd name="T53" fmla="*/ 43 h 158"/>
                <a:gd name="T54" fmla="*/ 197 w 224"/>
                <a:gd name="T55" fmla="*/ 158 h 158"/>
                <a:gd name="T56" fmla="*/ 224 w 224"/>
                <a:gd name="T57" fmla="*/ 128 h 158"/>
                <a:gd name="T58" fmla="*/ 197 w 224"/>
                <a:gd name="T59" fmla="*/ 158 h 158"/>
                <a:gd name="T60" fmla="*/ 224 w 224"/>
                <a:gd name="T61" fmla="*/ 30 h 158"/>
                <a:gd name="T62" fmla="*/ 157 w 224"/>
                <a:gd name="T63" fmla="*/ 0 h 158"/>
                <a:gd name="T64" fmla="*/ 197 w 224"/>
                <a:gd name="T65" fmla="*/ 73 h 158"/>
                <a:gd name="T66" fmla="*/ 224 w 224"/>
                <a:gd name="T67" fmla="*/ 43 h 158"/>
                <a:gd name="T68" fmla="*/ 197 w 224"/>
                <a:gd name="T69" fmla="*/ 7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158">
                  <a:moveTo>
                    <a:pt x="39" y="158"/>
                  </a:moveTo>
                  <a:cubicBezTo>
                    <a:pt x="61" y="158"/>
                    <a:pt x="84" y="158"/>
                    <a:pt x="106" y="158"/>
                  </a:cubicBezTo>
                  <a:cubicBezTo>
                    <a:pt x="106" y="148"/>
                    <a:pt x="106" y="138"/>
                    <a:pt x="106" y="128"/>
                  </a:cubicBezTo>
                  <a:cubicBezTo>
                    <a:pt x="84" y="128"/>
                    <a:pt x="61" y="128"/>
                    <a:pt x="39" y="128"/>
                  </a:cubicBezTo>
                  <a:cubicBezTo>
                    <a:pt x="39" y="138"/>
                    <a:pt x="39" y="148"/>
                    <a:pt x="39" y="158"/>
                  </a:cubicBezTo>
                  <a:close/>
                  <a:moveTo>
                    <a:pt x="118" y="158"/>
                  </a:moveTo>
                  <a:cubicBezTo>
                    <a:pt x="140" y="158"/>
                    <a:pt x="163" y="158"/>
                    <a:pt x="185" y="158"/>
                  </a:cubicBezTo>
                  <a:cubicBezTo>
                    <a:pt x="185" y="148"/>
                    <a:pt x="185" y="138"/>
                    <a:pt x="185" y="128"/>
                  </a:cubicBezTo>
                  <a:cubicBezTo>
                    <a:pt x="163" y="128"/>
                    <a:pt x="140" y="128"/>
                    <a:pt x="118" y="128"/>
                  </a:cubicBezTo>
                  <a:cubicBezTo>
                    <a:pt x="118" y="138"/>
                    <a:pt x="118" y="148"/>
                    <a:pt x="118" y="158"/>
                  </a:cubicBezTo>
                  <a:close/>
                  <a:moveTo>
                    <a:pt x="0" y="115"/>
                  </a:moveTo>
                  <a:cubicBezTo>
                    <a:pt x="22" y="115"/>
                    <a:pt x="44" y="115"/>
                    <a:pt x="67" y="115"/>
                  </a:cubicBezTo>
                  <a:cubicBezTo>
                    <a:pt x="67" y="105"/>
                    <a:pt x="67" y="95"/>
                    <a:pt x="67" y="85"/>
                  </a:cubicBezTo>
                  <a:cubicBezTo>
                    <a:pt x="44" y="85"/>
                    <a:pt x="22" y="85"/>
                    <a:pt x="0" y="85"/>
                  </a:cubicBezTo>
                  <a:cubicBezTo>
                    <a:pt x="0" y="95"/>
                    <a:pt x="0" y="105"/>
                    <a:pt x="0" y="115"/>
                  </a:cubicBezTo>
                  <a:close/>
                  <a:moveTo>
                    <a:pt x="78" y="115"/>
                  </a:moveTo>
                  <a:cubicBezTo>
                    <a:pt x="101" y="115"/>
                    <a:pt x="123" y="115"/>
                    <a:pt x="145" y="115"/>
                  </a:cubicBezTo>
                  <a:cubicBezTo>
                    <a:pt x="145" y="105"/>
                    <a:pt x="145" y="95"/>
                    <a:pt x="145" y="85"/>
                  </a:cubicBezTo>
                  <a:cubicBezTo>
                    <a:pt x="123" y="85"/>
                    <a:pt x="101" y="85"/>
                    <a:pt x="78" y="85"/>
                  </a:cubicBezTo>
                  <a:cubicBezTo>
                    <a:pt x="78" y="95"/>
                    <a:pt x="78" y="105"/>
                    <a:pt x="78" y="115"/>
                  </a:cubicBezTo>
                  <a:close/>
                  <a:moveTo>
                    <a:pt x="157" y="115"/>
                  </a:moveTo>
                  <a:cubicBezTo>
                    <a:pt x="180" y="115"/>
                    <a:pt x="202" y="115"/>
                    <a:pt x="224" y="115"/>
                  </a:cubicBezTo>
                  <a:cubicBezTo>
                    <a:pt x="224" y="105"/>
                    <a:pt x="224" y="95"/>
                    <a:pt x="224" y="85"/>
                  </a:cubicBezTo>
                  <a:cubicBezTo>
                    <a:pt x="202" y="85"/>
                    <a:pt x="180" y="85"/>
                    <a:pt x="157" y="85"/>
                  </a:cubicBezTo>
                  <a:cubicBezTo>
                    <a:pt x="157" y="95"/>
                    <a:pt x="157" y="105"/>
                    <a:pt x="157" y="115"/>
                  </a:cubicBezTo>
                  <a:close/>
                  <a:moveTo>
                    <a:pt x="39" y="73"/>
                  </a:moveTo>
                  <a:cubicBezTo>
                    <a:pt x="61" y="73"/>
                    <a:pt x="84" y="73"/>
                    <a:pt x="106" y="73"/>
                  </a:cubicBezTo>
                  <a:cubicBezTo>
                    <a:pt x="106" y="63"/>
                    <a:pt x="106" y="53"/>
                    <a:pt x="106" y="43"/>
                  </a:cubicBezTo>
                  <a:cubicBezTo>
                    <a:pt x="84" y="43"/>
                    <a:pt x="61" y="43"/>
                    <a:pt x="39" y="43"/>
                  </a:cubicBezTo>
                  <a:cubicBezTo>
                    <a:pt x="39" y="53"/>
                    <a:pt x="39" y="63"/>
                    <a:pt x="39" y="73"/>
                  </a:cubicBezTo>
                  <a:close/>
                  <a:moveTo>
                    <a:pt x="118" y="73"/>
                  </a:moveTo>
                  <a:cubicBezTo>
                    <a:pt x="140" y="73"/>
                    <a:pt x="163" y="73"/>
                    <a:pt x="185" y="73"/>
                  </a:cubicBezTo>
                  <a:cubicBezTo>
                    <a:pt x="185" y="63"/>
                    <a:pt x="185" y="53"/>
                    <a:pt x="185" y="43"/>
                  </a:cubicBezTo>
                  <a:cubicBezTo>
                    <a:pt x="163" y="43"/>
                    <a:pt x="140" y="43"/>
                    <a:pt x="118" y="43"/>
                  </a:cubicBezTo>
                  <a:cubicBezTo>
                    <a:pt x="118" y="53"/>
                    <a:pt x="118" y="63"/>
                    <a:pt x="118" y="73"/>
                  </a:cubicBezTo>
                  <a:close/>
                  <a:moveTo>
                    <a:pt x="0" y="30"/>
                  </a:moveTo>
                  <a:cubicBezTo>
                    <a:pt x="22" y="30"/>
                    <a:pt x="44" y="30"/>
                    <a:pt x="67" y="30"/>
                  </a:cubicBezTo>
                  <a:cubicBezTo>
                    <a:pt x="67" y="20"/>
                    <a:pt x="67" y="10"/>
                    <a:pt x="67" y="0"/>
                  </a:cubicBezTo>
                  <a:cubicBezTo>
                    <a:pt x="44" y="0"/>
                    <a:pt x="22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lose/>
                  <a:moveTo>
                    <a:pt x="78" y="30"/>
                  </a:moveTo>
                  <a:cubicBezTo>
                    <a:pt x="101" y="30"/>
                    <a:pt x="123" y="30"/>
                    <a:pt x="145" y="30"/>
                  </a:cubicBezTo>
                  <a:cubicBezTo>
                    <a:pt x="145" y="20"/>
                    <a:pt x="145" y="10"/>
                    <a:pt x="145" y="0"/>
                  </a:cubicBezTo>
                  <a:cubicBezTo>
                    <a:pt x="123" y="0"/>
                    <a:pt x="101" y="0"/>
                    <a:pt x="78" y="0"/>
                  </a:cubicBezTo>
                  <a:cubicBezTo>
                    <a:pt x="78" y="10"/>
                    <a:pt x="78" y="20"/>
                    <a:pt x="78" y="30"/>
                  </a:cubicBezTo>
                  <a:close/>
                  <a:moveTo>
                    <a:pt x="0" y="158"/>
                  </a:moveTo>
                  <a:cubicBezTo>
                    <a:pt x="27" y="158"/>
                    <a:pt x="27" y="158"/>
                    <a:pt x="27" y="158"/>
                  </a:cubicBezTo>
                  <a:cubicBezTo>
                    <a:pt x="27" y="128"/>
                    <a:pt x="27" y="128"/>
                    <a:pt x="27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8"/>
                    <a:pt x="0" y="148"/>
                    <a:pt x="0" y="158"/>
                  </a:cubicBezTo>
                  <a:close/>
                  <a:moveTo>
                    <a:pt x="0" y="73"/>
                  </a:moveTo>
                  <a:cubicBezTo>
                    <a:pt x="9" y="73"/>
                    <a:pt x="18" y="73"/>
                    <a:pt x="27" y="73"/>
                  </a:cubicBezTo>
                  <a:cubicBezTo>
                    <a:pt x="27" y="63"/>
                    <a:pt x="27" y="53"/>
                    <a:pt x="27" y="43"/>
                  </a:cubicBezTo>
                  <a:cubicBezTo>
                    <a:pt x="18" y="43"/>
                    <a:pt x="9" y="43"/>
                    <a:pt x="0" y="43"/>
                  </a:cubicBezTo>
                  <a:cubicBezTo>
                    <a:pt x="0" y="53"/>
                    <a:pt x="0" y="63"/>
                    <a:pt x="0" y="73"/>
                  </a:cubicBezTo>
                  <a:close/>
                  <a:moveTo>
                    <a:pt x="197" y="158"/>
                  </a:moveTo>
                  <a:cubicBezTo>
                    <a:pt x="206" y="158"/>
                    <a:pt x="215" y="158"/>
                    <a:pt x="224" y="158"/>
                  </a:cubicBezTo>
                  <a:cubicBezTo>
                    <a:pt x="224" y="148"/>
                    <a:pt x="224" y="138"/>
                    <a:pt x="224" y="128"/>
                  </a:cubicBezTo>
                  <a:cubicBezTo>
                    <a:pt x="215" y="128"/>
                    <a:pt x="206" y="128"/>
                    <a:pt x="197" y="128"/>
                  </a:cubicBezTo>
                  <a:cubicBezTo>
                    <a:pt x="197" y="138"/>
                    <a:pt x="197" y="148"/>
                    <a:pt x="197" y="158"/>
                  </a:cubicBezTo>
                  <a:close/>
                  <a:moveTo>
                    <a:pt x="157" y="30"/>
                  </a:moveTo>
                  <a:cubicBezTo>
                    <a:pt x="180" y="30"/>
                    <a:pt x="202" y="30"/>
                    <a:pt x="224" y="30"/>
                  </a:cubicBezTo>
                  <a:cubicBezTo>
                    <a:pt x="224" y="20"/>
                    <a:pt x="224" y="10"/>
                    <a:pt x="224" y="0"/>
                  </a:cubicBezTo>
                  <a:cubicBezTo>
                    <a:pt x="202" y="0"/>
                    <a:pt x="180" y="0"/>
                    <a:pt x="157" y="0"/>
                  </a:cubicBezTo>
                  <a:cubicBezTo>
                    <a:pt x="157" y="10"/>
                    <a:pt x="157" y="20"/>
                    <a:pt x="157" y="30"/>
                  </a:cubicBezTo>
                  <a:close/>
                  <a:moveTo>
                    <a:pt x="197" y="73"/>
                  </a:moveTo>
                  <a:cubicBezTo>
                    <a:pt x="206" y="73"/>
                    <a:pt x="215" y="73"/>
                    <a:pt x="224" y="73"/>
                  </a:cubicBezTo>
                  <a:cubicBezTo>
                    <a:pt x="224" y="63"/>
                    <a:pt x="224" y="53"/>
                    <a:pt x="224" y="43"/>
                  </a:cubicBezTo>
                  <a:cubicBezTo>
                    <a:pt x="215" y="43"/>
                    <a:pt x="206" y="43"/>
                    <a:pt x="197" y="43"/>
                  </a:cubicBezTo>
                  <a:cubicBezTo>
                    <a:pt x="197" y="53"/>
                    <a:pt x="197" y="63"/>
                    <a:pt x="197" y="7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pPr defTabSz="9123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4" name="Oval 17"/>
            <p:cNvSpPr/>
            <p:nvPr/>
          </p:nvSpPr>
          <p:spPr>
            <a:xfrm>
              <a:off x="2780954" y="1643108"/>
              <a:ext cx="354333" cy="359980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3448965" y="1459278"/>
              <a:ext cx="406853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>
                  <a:solidFill>
                    <a:srgbClr val="FFFFFF"/>
                  </a:solidFill>
                  <a:latin typeface="Calibri"/>
                </a:rPr>
                <a:t>LB</a:t>
              </a:r>
              <a:endParaRPr lang="en-US" sz="700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6" name="Freeform 145"/>
            <p:cNvSpPr/>
            <p:nvPr/>
          </p:nvSpPr>
          <p:spPr>
            <a:xfrm>
              <a:off x="3318965" y="1558701"/>
              <a:ext cx="139240" cy="746898"/>
            </a:xfrm>
            <a:custGeom>
              <a:avLst/>
              <a:gdLst>
                <a:gd name="connsiteX0" fmla="*/ 169068 w 169068"/>
                <a:gd name="connsiteY0" fmla="*/ 0 h 923925"/>
                <a:gd name="connsiteX1" fmla="*/ 0 w 169068"/>
                <a:gd name="connsiteY1" fmla="*/ 0 h 923925"/>
                <a:gd name="connsiteX2" fmla="*/ 0 w 169068"/>
                <a:gd name="connsiteY2" fmla="*/ 923925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068" h="923925">
                  <a:moveTo>
                    <a:pt x="169068" y="0"/>
                  </a:moveTo>
                  <a:lnTo>
                    <a:pt x="0" y="0"/>
                  </a:lnTo>
                  <a:lnTo>
                    <a:pt x="0" y="923925"/>
                  </a:lnTo>
                </a:path>
              </a:pathLst>
            </a:cu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srgbClr val="39393B"/>
                </a:solidFill>
                <a:latin typeface="Calibri"/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2940934" y="2132343"/>
              <a:ext cx="793137" cy="182619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700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074954" y="2097271"/>
              <a:ext cx="49771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685800"/>
              <a:r>
                <a:rPr lang="en-US" sz="1050" dirty="0">
                  <a:solidFill>
                    <a:srgbClr val="39393B">
                      <a:lumMod val="75000"/>
                    </a:srgbClr>
                  </a:solidFill>
                  <a:latin typeface="Calibri"/>
                </a:rPr>
                <a:t>NFVIS</a:t>
              </a:r>
            </a:p>
          </p:txBody>
        </p:sp>
      </p:grpSp>
      <p:cxnSp>
        <p:nvCxnSpPr>
          <p:cNvPr id="184" name="Straight Connector 183"/>
          <p:cNvCxnSpPr>
            <a:stCxn id="66" idx="1"/>
          </p:cNvCxnSpPr>
          <p:nvPr/>
        </p:nvCxnSpPr>
        <p:spPr>
          <a:xfrm flipV="1">
            <a:off x="2994859" y="2076589"/>
            <a:ext cx="595570" cy="1334"/>
          </a:xfrm>
          <a:prstGeom prst="line">
            <a:avLst/>
          </a:pr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8" name="Rounded Rectangle 87"/>
          <p:cNvSpPr/>
          <p:nvPr/>
        </p:nvSpPr>
        <p:spPr>
          <a:xfrm flipH="1">
            <a:off x="6106885" y="2499742"/>
            <a:ext cx="2137523" cy="115994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defTabSz="685800"/>
            <a:endParaRPr lang="en-US" sz="1000" dirty="0">
              <a:solidFill>
                <a:srgbClr val="2A5D26"/>
              </a:solidFill>
              <a:latin typeface="Calibri"/>
            </a:endParaRP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454" y="2641444"/>
            <a:ext cx="726833" cy="362353"/>
          </a:xfrm>
          <a:prstGeom prst="rect">
            <a:avLst/>
          </a:prstGeom>
        </p:spPr>
      </p:pic>
      <p:sp>
        <p:nvSpPr>
          <p:cNvPr id="90" name="Rounded Rectangle 123"/>
          <p:cNvSpPr>
            <a:spLocks noChangeAspect="1"/>
          </p:cNvSpPr>
          <p:nvPr/>
        </p:nvSpPr>
        <p:spPr>
          <a:xfrm flipH="1">
            <a:off x="6102744" y="2910582"/>
            <a:ext cx="229942" cy="355633"/>
          </a:xfrm>
          <a:custGeom>
            <a:avLst/>
            <a:gdLst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055980 h 2014807"/>
              <a:gd name="connsiteX12" fmla="*/ 1652127 w 1652127"/>
              <a:gd name="connsiteY12" fmla="*/ 1174923 h 2014807"/>
              <a:gd name="connsiteX13" fmla="*/ 1652127 w 1652127"/>
              <a:gd name="connsiteY13" fmla="*/ 1813380 h 2014807"/>
              <a:gd name="connsiteX14" fmla="*/ 1450700 w 1652127"/>
              <a:gd name="connsiteY14" fmla="*/ 2014807 h 2014807"/>
              <a:gd name="connsiteX15" fmla="*/ 201427 w 1652127"/>
              <a:gd name="connsiteY15" fmla="*/ 2014807 h 2014807"/>
              <a:gd name="connsiteX16" fmla="*/ 0 w 1652127"/>
              <a:gd name="connsiteY16" fmla="*/ 1813380 h 2014807"/>
              <a:gd name="connsiteX17" fmla="*/ 0 w 1652127"/>
              <a:gd name="connsiteY17" fmla="*/ 878792 h 2014807"/>
              <a:gd name="connsiteX18" fmla="*/ 167531 w 1652127"/>
              <a:gd name="connsiteY18" fmla="*/ 878792 h 2014807"/>
              <a:gd name="connsiteX19" fmla="*/ 167531 w 1652127"/>
              <a:gd name="connsiteY19" fmla="*/ 671884 h 2014807"/>
              <a:gd name="connsiteX20" fmla="*/ 839415 w 1652127"/>
              <a:gd name="connsiteY20" fmla="*/ 0 h 2014807"/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174923 h 2014807"/>
              <a:gd name="connsiteX12" fmla="*/ 1652127 w 1652127"/>
              <a:gd name="connsiteY12" fmla="*/ 1813380 h 2014807"/>
              <a:gd name="connsiteX13" fmla="*/ 1450700 w 1652127"/>
              <a:gd name="connsiteY13" fmla="*/ 2014807 h 2014807"/>
              <a:gd name="connsiteX14" fmla="*/ 201427 w 1652127"/>
              <a:gd name="connsiteY14" fmla="*/ 2014807 h 2014807"/>
              <a:gd name="connsiteX15" fmla="*/ 0 w 1652127"/>
              <a:gd name="connsiteY15" fmla="*/ 1813380 h 2014807"/>
              <a:gd name="connsiteX16" fmla="*/ 0 w 1652127"/>
              <a:gd name="connsiteY16" fmla="*/ 878792 h 2014807"/>
              <a:gd name="connsiteX17" fmla="*/ 167531 w 1652127"/>
              <a:gd name="connsiteY17" fmla="*/ 878792 h 2014807"/>
              <a:gd name="connsiteX18" fmla="*/ 167531 w 1652127"/>
              <a:gd name="connsiteY18" fmla="*/ 671884 h 2014807"/>
              <a:gd name="connsiteX19" fmla="*/ 839415 w 1652127"/>
              <a:gd name="connsiteY19" fmla="*/ 0 h 2014807"/>
              <a:gd name="connsiteX0" fmla="*/ 839415 w 1652127"/>
              <a:gd name="connsiteY0" fmla="*/ 254729 h 2014807"/>
              <a:gd name="connsiteX1" fmla="*/ 422261 w 1652127"/>
              <a:gd name="connsiteY1" fmla="*/ 671883 h 2014807"/>
              <a:gd name="connsiteX2" fmla="*/ 422261 w 1652127"/>
              <a:gd name="connsiteY2" fmla="*/ 878792 h 2014807"/>
              <a:gd name="connsiteX3" fmla="*/ 1256569 w 1652127"/>
              <a:gd name="connsiteY3" fmla="*/ 878792 h 2014807"/>
              <a:gd name="connsiteX4" fmla="*/ 1256569 w 1652127"/>
              <a:gd name="connsiteY4" fmla="*/ 671884 h 2014807"/>
              <a:gd name="connsiteX5" fmla="*/ 839415 w 1652127"/>
              <a:gd name="connsiteY5" fmla="*/ 254730 h 2014807"/>
              <a:gd name="connsiteX6" fmla="*/ 839415 w 1652127"/>
              <a:gd name="connsiteY6" fmla="*/ 254729 h 2014807"/>
              <a:gd name="connsiteX7" fmla="*/ 839415 w 1652127"/>
              <a:gd name="connsiteY7" fmla="*/ 0 h 2014807"/>
              <a:gd name="connsiteX8" fmla="*/ 1511299 w 1652127"/>
              <a:gd name="connsiteY8" fmla="*/ 671884 h 2014807"/>
              <a:gd name="connsiteX9" fmla="*/ 1511299 w 1652127"/>
              <a:gd name="connsiteY9" fmla="*/ 878792 h 2014807"/>
              <a:gd name="connsiteX10" fmla="*/ 1652127 w 1652127"/>
              <a:gd name="connsiteY10" fmla="*/ 878792 h 2014807"/>
              <a:gd name="connsiteX11" fmla="*/ 1652127 w 1652127"/>
              <a:gd name="connsiteY11" fmla="*/ 1813380 h 2014807"/>
              <a:gd name="connsiteX12" fmla="*/ 1450700 w 1652127"/>
              <a:gd name="connsiteY12" fmla="*/ 2014807 h 2014807"/>
              <a:gd name="connsiteX13" fmla="*/ 201427 w 1652127"/>
              <a:gd name="connsiteY13" fmla="*/ 2014807 h 2014807"/>
              <a:gd name="connsiteX14" fmla="*/ 0 w 1652127"/>
              <a:gd name="connsiteY14" fmla="*/ 1813380 h 2014807"/>
              <a:gd name="connsiteX15" fmla="*/ 0 w 1652127"/>
              <a:gd name="connsiteY15" fmla="*/ 878792 h 2014807"/>
              <a:gd name="connsiteX16" fmla="*/ 167531 w 1652127"/>
              <a:gd name="connsiteY16" fmla="*/ 878792 h 2014807"/>
              <a:gd name="connsiteX17" fmla="*/ 167531 w 1652127"/>
              <a:gd name="connsiteY17" fmla="*/ 671884 h 2014807"/>
              <a:gd name="connsiteX18" fmla="*/ 839415 w 1652127"/>
              <a:gd name="connsiteY18" fmla="*/ 0 h 2014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52127" h="2014807">
                <a:moveTo>
                  <a:pt x="839415" y="254729"/>
                </a:moveTo>
                <a:cubicBezTo>
                  <a:pt x="609027" y="254729"/>
                  <a:pt x="422261" y="441495"/>
                  <a:pt x="422261" y="671883"/>
                </a:cubicBezTo>
                <a:lnTo>
                  <a:pt x="422261" y="878792"/>
                </a:lnTo>
                <a:lnTo>
                  <a:pt x="1256569" y="878792"/>
                </a:lnTo>
                <a:lnTo>
                  <a:pt x="1256569" y="671884"/>
                </a:lnTo>
                <a:cubicBezTo>
                  <a:pt x="1256569" y="441496"/>
                  <a:pt x="1069803" y="254730"/>
                  <a:pt x="839415" y="254730"/>
                </a:cubicBezTo>
                <a:lnTo>
                  <a:pt x="839415" y="254729"/>
                </a:lnTo>
                <a:close/>
                <a:moveTo>
                  <a:pt x="839415" y="0"/>
                </a:moveTo>
                <a:cubicBezTo>
                  <a:pt x="1210486" y="0"/>
                  <a:pt x="1511299" y="300813"/>
                  <a:pt x="1511299" y="671884"/>
                </a:cubicBezTo>
                <a:lnTo>
                  <a:pt x="1511299" y="878792"/>
                </a:lnTo>
                <a:lnTo>
                  <a:pt x="1652127" y="878792"/>
                </a:lnTo>
                <a:lnTo>
                  <a:pt x="1652127" y="1813380"/>
                </a:lnTo>
                <a:cubicBezTo>
                  <a:pt x="1652127" y="1924625"/>
                  <a:pt x="1561945" y="2014807"/>
                  <a:pt x="1450700" y="2014807"/>
                </a:cubicBezTo>
                <a:lnTo>
                  <a:pt x="201427" y="2014807"/>
                </a:lnTo>
                <a:cubicBezTo>
                  <a:pt x="90182" y="2014807"/>
                  <a:pt x="0" y="1924625"/>
                  <a:pt x="0" y="1813380"/>
                </a:cubicBezTo>
                <a:lnTo>
                  <a:pt x="0" y="878792"/>
                </a:lnTo>
                <a:lnTo>
                  <a:pt x="167531" y="878792"/>
                </a:lnTo>
                <a:lnTo>
                  <a:pt x="167531" y="671884"/>
                </a:lnTo>
                <a:cubicBezTo>
                  <a:pt x="167531" y="300813"/>
                  <a:pt x="468344" y="0"/>
                  <a:pt x="83941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6" tIns="34294" rIns="68586" bIns="34294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 dirty="0">
              <a:solidFill>
                <a:srgbClr val="39393B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 flipH="1">
            <a:off x="7501260" y="3156837"/>
            <a:ext cx="265634" cy="405910"/>
            <a:chOff x="8378030" y="3380676"/>
            <a:chExt cx="311877" cy="405895"/>
          </a:xfrm>
        </p:grpSpPr>
        <p:sp>
          <p:nvSpPr>
            <p:cNvPr id="104" name="Freeform 5"/>
            <p:cNvSpPr>
              <a:spLocks noEditPoints="1"/>
            </p:cNvSpPr>
            <p:nvPr/>
          </p:nvSpPr>
          <p:spPr bwMode="auto">
            <a:xfrm>
              <a:off x="8378030" y="3380676"/>
              <a:ext cx="311877" cy="405895"/>
            </a:xfrm>
            <a:custGeom>
              <a:avLst/>
              <a:gdLst>
                <a:gd name="T0" fmla="*/ 612 w 612"/>
                <a:gd name="T1" fmla="*/ 762 h 788"/>
                <a:gd name="T2" fmla="*/ 586 w 612"/>
                <a:gd name="T3" fmla="*/ 788 h 788"/>
                <a:gd name="T4" fmla="*/ 26 w 612"/>
                <a:gd name="T5" fmla="*/ 788 h 788"/>
                <a:gd name="T6" fmla="*/ 0 w 612"/>
                <a:gd name="T7" fmla="*/ 762 h 788"/>
                <a:gd name="T8" fmla="*/ 0 w 612"/>
                <a:gd name="T9" fmla="*/ 278 h 788"/>
                <a:gd name="T10" fmla="*/ 26 w 612"/>
                <a:gd name="T11" fmla="*/ 252 h 788"/>
                <a:gd name="T12" fmla="*/ 586 w 612"/>
                <a:gd name="T13" fmla="*/ 252 h 788"/>
                <a:gd name="T14" fmla="*/ 612 w 612"/>
                <a:gd name="T15" fmla="*/ 278 h 788"/>
                <a:gd name="T16" fmla="*/ 612 w 612"/>
                <a:gd name="T17" fmla="*/ 762 h 788"/>
                <a:gd name="T18" fmla="*/ 64 w 612"/>
                <a:gd name="T19" fmla="*/ 68 h 788"/>
                <a:gd name="T20" fmla="*/ 300 w 612"/>
                <a:gd name="T21" fmla="*/ 68 h 788"/>
                <a:gd name="T22" fmla="*/ 300 w 612"/>
                <a:gd name="T23" fmla="*/ 164 h 788"/>
                <a:gd name="T24" fmla="*/ 64 w 612"/>
                <a:gd name="T25" fmla="*/ 164 h 788"/>
                <a:gd name="T26" fmla="*/ 64 w 612"/>
                <a:gd name="T27" fmla="*/ 68 h 788"/>
                <a:gd name="T28" fmla="*/ 105 w 612"/>
                <a:gd name="T29" fmla="*/ 114 h 788"/>
                <a:gd name="T30" fmla="*/ 111 w 612"/>
                <a:gd name="T31" fmla="*/ 120 h 788"/>
                <a:gd name="T32" fmla="*/ 254 w 612"/>
                <a:gd name="T33" fmla="*/ 120 h 788"/>
                <a:gd name="T34" fmla="*/ 260 w 612"/>
                <a:gd name="T35" fmla="*/ 114 h 788"/>
                <a:gd name="T36" fmla="*/ 254 w 612"/>
                <a:gd name="T37" fmla="*/ 108 h 788"/>
                <a:gd name="T38" fmla="*/ 111 w 612"/>
                <a:gd name="T39" fmla="*/ 108 h 788"/>
                <a:gd name="T40" fmla="*/ 105 w 612"/>
                <a:gd name="T41" fmla="*/ 114 h 788"/>
                <a:gd name="T42" fmla="*/ 612 w 612"/>
                <a:gd name="T43" fmla="*/ 219 h 788"/>
                <a:gd name="T44" fmla="*/ 595 w 612"/>
                <a:gd name="T45" fmla="*/ 236 h 788"/>
                <a:gd name="T46" fmla="*/ 17 w 612"/>
                <a:gd name="T47" fmla="*/ 236 h 788"/>
                <a:gd name="T48" fmla="*/ 0 w 612"/>
                <a:gd name="T49" fmla="*/ 219 h 788"/>
                <a:gd name="T50" fmla="*/ 0 w 612"/>
                <a:gd name="T51" fmla="*/ 17 h 788"/>
                <a:gd name="T52" fmla="*/ 17 w 612"/>
                <a:gd name="T53" fmla="*/ 0 h 788"/>
                <a:gd name="T54" fmla="*/ 595 w 612"/>
                <a:gd name="T55" fmla="*/ 0 h 788"/>
                <a:gd name="T56" fmla="*/ 612 w 612"/>
                <a:gd name="T57" fmla="*/ 17 h 788"/>
                <a:gd name="T58" fmla="*/ 612 w 612"/>
                <a:gd name="T59" fmla="*/ 219 h 788"/>
                <a:gd name="T60" fmla="*/ 312 w 612"/>
                <a:gd name="T61" fmla="*/ 62 h 788"/>
                <a:gd name="T62" fmla="*/ 306 w 612"/>
                <a:gd name="T63" fmla="*/ 56 h 788"/>
                <a:gd name="T64" fmla="*/ 58 w 612"/>
                <a:gd name="T65" fmla="*/ 56 h 788"/>
                <a:gd name="T66" fmla="*/ 52 w 612"/>
                <a:gd name="T67" fmla="*/ 62 h 788"/>
                <a:gd name="T68" fmla="*/ 52 w 612"/>
                <a:gd name="T69" fmla="*/ 170 h 788"/>
                <a:gd name="T70" fmla="*/ 58 w 612"/>
                <a:gd name="T71" fmla="*/ 176 h 788"/>
                <a:gd name="T72" fmla="*/ 306 w 612"/>
                <a:gd name="T73" fmla="*/ 176 h 788"/>
                <a:gd name="T74" fmla="*/ 312 w 612"/>
                <a:gd name="T75" fmla="*/ 170 h 788"/>
                <a:gd name="T76" fmla="*/ 312 w 612"/>
                <a:gd name="T77" fmla="*/ 62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2" h="788">
                  <a:moveTo>
                    <a:pt x="612" y="762"/>
                  </a:moveTo>
                  <a:cubicBezTo>
                    <a:pt x="612" y="777"/>
                    <a:pt x="601" y="788"/>
                    <a:pt x="586" y="788"/>
                  </a:cubicBezTo>
                  <a:cubicBezTo>
                    <a:pt x="26" y="788"/>
                    <a:pt x="26" y="788"/>
                    <a:pt x="26" y="788"/>
                  </a:cubicBezTo>
                  <a:cubicBezTo>
                    <a:pt x="11" y="788"/>
                    <a:pt x="0" y="777"/>
                    <a:pt x="0" y="762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0" y="263"/>
                    <a:pt x="11" y="252"/>
                    <a:pt x="26" y="252"/>
                  </a:cubicBezTo>
                  <a:cubicBezTo>
                    <a:pt x="586" y="252"/>
                    <a:pt x="586" y="252"/>
                    <a:pt x="586" y="252"/>
                  </a:cubicBezTo>
                  <a:cubicBezTo>
                    <a:pt x="601" y="252"/>
                    <a:pt x="612" y="263"/>
                    <a:pt x="612" y="278"/>
                  </a:cubicBezTo>
                  <a:lnTo>
                    <a:pt x="612" y="762"/>
                  </a:lnTo>
                  <a:close/>
                  <a:moveTo>
                    <a:pt x="64" y="68"/>
                  </a:moveTo>
                  <a:cubicBezTo>
                    <a:pt x="300" y="68"/>
                    <a:pt x="300" y="68"/>
                    <a:pt x="300" y="68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64" y="164"/>
                    <a:pt x="64" y="164"/>
                    <a:pt x="64" y="164"/>
                  </a:cubicBezTo>
                  <a:lnTo>
                    <a:pt x="64" y="68"/>
                  </a:lnTo>
                  <a:close/>
                  <a:moveTo>
                    <a:pt x="105" y="114"/>
                  </a:moveTo>
                  <a:cubicBezTo>
                    <a:pt x="105" y="117"/>
                    <a:pt x="108" y="120"/>
                    <a:pt x="111" y="120"/>
                  </a:cubicBezTo>
                  <a:cubicBezTo>
                    <a:pt x="254" y="120"/>
                    <a:pt x="254" y="120"/>
                    <a:pt x="254" y="120"/>
                  </a:cubicBezTo>
                  <a:cubicBezTo>
                    <a:pt x="257" y="120"/>
                    <a:pt x="260" y="117"/>
                    <a:pt x="260" y="114"/>
                  </a:cubicBezTo>
                  <a:cubicBezTo>
                    <a:pt x="260" y="111"/>
                    <a:pt x="257" y="108"/>
                    <a:pt x="25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08" y="108"/>
                    <a:pt x="105" y="111"/>
                    <a:pt x="105" y="114"/>
                  </a:cubicBezTo>
                  <a:close/>
                  <a:moveTo>
                    <a:pt x="612" y="219"/>
                  </a:moveTo>
                  <a:cubicBezTo>
                    <a:pt x="612" y="228"/>
                    <a:pt x="604" y="236"/>
                    <a:pt x="595" y="236"/>
                  </a:cubicBezTo>
                  <a:cubicBezTo>
                    <a:pt x="17" y="236"/>
                    <a:pt x="17" y="236"/>
                    <a:pt x="17" y="236"/>
                  </a:cubicBezTo>
                  <a:cubicBezTo>
                    <a:pt x="8" y="236"/>
                    <a:pt x="0" y="228"/>
                    <a:pt x="0" y="2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4" y="0"/>
                    <a:pt x="612" y="8"/>
                    <a:pt x="612" y="17"/>
                  </a:cubicBezTo>
                  <a:lnTo>
                    <a:pt x="612" y="219"/>
                  </a:lnTo>
                  <a:close/>
                  <a:moveTo>
                    <a:pt x="312" y="62"/>
                  </a:moveTo>
                  <a:cubicBezTo>
                    <a:pt x="312" y="59"/>
                    <a:pt x="309" y="56"/>
                    <a:pt x="306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55" y="56"/>
                    <a:pt x="52" y="59"/>
                    <a:pt x="52" y="62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3"/>
                    <a:pt x="55" y="176"/>
                    <a:pt x="58" y="176"/>
                  </a:cubicBezTo>
                  <a:cubicBezTo>
                    <a:pt x="306" y="176"/>
                    <a:pt x="306" y="176"/>
                    <a:pt x="306" y="176"/>
                  </a:cubicBezTo>
                  <a:cubicBezTo>
                    <a:pt x="309" y="176"/>
                    <a:pt x="312" y="173"/>
                    <a:pt x="312" y="170"/>
                  </a:cubicBezTo>
                  <a:lnTo>
                    <a:pt x="312" y="6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39393B"/>
                </a:solidFill>
                <a:latin typeface="Calibri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400646" y="3585938"/>
              <a:ext cx="266644" cy="81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Apps</a:t>
              </a:r>
            </a:p>
          </p:txBody>
        </p:sp>
      </p:grpSp>
      <p:sp>
        <p:nvSpPr>
          <p:cNvPr id="119" name="Rounded Rectangle 118"/>
          <p:cNvSpPr/>
          <p:nvPr/>
        </p:nvSpPr>
        <p:spPr>
          <a:xfrm flipH="1">
            <a:off x="6394507" y="2530138"/>
            <a:ext cx="931379" cy="992766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r" defTabSz="685800"/>
            <a:endParaRPr lang="en-US" sz="600" dirty="0">
              <a:solidFill>
                <a:srgbClr val="00BCEB"/>
              </a:solidFill>
              <a:latin typeface="Calibri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>
            <a:off x="6820567" y="2955819"/>
            <a:ext cx="152765" cy="0"/>
          </a:xfrm>
          <a:prstGeom prst="line">
            <a:avLst/>
          </a:pr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1" name="Oval 17"/>
          <p:cNvSpPr/>
          <p:nvPr/>
        </p:nvSpPr>
        <p:spPr>
          <a:xfrm flipH="1">
            <a:off x="6458954" y="2926080"/>
            <a:ext cx="283848" cy="359980"/>
          </a:xfrm>
          <a:custGeom>
            <a:avLst/>
            <a:gdLst/>
            <a:ahLst/>
            <a:cxnLst/>
            <a:rect l="l" t="t" r="r" b="b"/>
            <a:pathLst>
              <a:path w="1373008" h="1373008">
                <a:moveTo>
                  <a:pt x="686539" y="740055"/>
                </a:moveTo>
                <a:cubicBezTo>
                  <a:pt x="666786" y="740214"/>
                  <a:pt x="650903" y="756358"/>
                  <a:pt x="651063" y="776110"/>
                </a:cubicBezTo>
                <a:lnTo>
                  <a:pt x="652775" y="987279"/>
                </a:lnTo>
                <a:lnTo>
                  <a:pt x="631372" y="966559"/>
                </a:lnTo>
                <a:cubicBezTo>
                  <a:pt x="617179" y="952819"/>
                  <a:pt x="594535" y="953187"/>
                  <a:pt x="580796" y="967379"/>
                </a:cubicBezTo>
                <a:cubicBezTo>
                  <a:pt x="567056" y="981571"/>
                  <a:pt x="567424" y="1004215"/>
                  <a:pt x="581616" y="1017955"/>
                </a:cubicBezTo>
                <a:lnTo>
                  <a:pt x="663890" y="1097602"/>
                </a:lnTo>
                <a:lnTo>
                  <a:pt x="671552" y="1102513"/>
                </a:lnTo>
                <a:lnTo>
                  <a:pt x="675578" y="1105180"/>
                </a:lnTo>
                <a:lnTo>
                  <a:pt x="675833" y="1105257"/>
                </a:lnTo>
                <a:lnTo>
                  <a:pt x="675848" y="1105266"/>
                </a:lnTo>
                <a:lnTo>
                  <a:pt x="675887" y="1105273"/>
                </a:lnTo>
                <a:lnTo>
                  <a:pt x="682308" y="1107210"/>
                </a:lnTo>
                <a:cubicBezTo>
                  <a:pt x="684640" y="1107667"/>
                  <a:pt x="687053" y="1107897"/>
                  <a:pt x="689522" y="1107878"/>
                </a:cubicBezTo>
                <a:cubicBezTo>
                  <a:pt x="691991" y="1107858"/>
                  <a:pt x="694400" y="1107588"/>
                  <a:pt x="696724" y="1107093"/>
                </a:cubicBezTo>
                <a:lnTo>
                  <a:pt x="703113" y="1105053"/>
                </a:lnTo>
                <a:lnTo>
                  <a:pt x="703152" y="1105045"/>
                </a:lnTo>
                <a:lnTo>
                  <a:pt x="703167" y="1105035"/>
                </a:lnTo>
                <a:lnTo>
                  <a:pt x="703421" y="1104954"/>
                </a:lnTo>
                <a:lnTo>
                  <a:pt x="707387" y="1102233"/>
                </a:lnTo>
                <a:lnTo>
                  <a:pt x="714984" y="1097188"/>
                </a:lnTo>
                <a:lnTo>
                  <a:pt x="795956" y="1016217"/>
                </a:lnTo>
                <a:cubicBezTo>
                  <a:pt x="809924" y="1002249"/>
                  <a:pt x="809924" y="979603"/>
                  <a:pt x="795956" y="965635"/>
                </a:cubicBezTo>
                <a:cubicBezTo>
                  <a:pt x="781988" y="951667"/>
                  <a:pt x="759342" y="951667"/>
                  <a:pt x="745374" y="965635"/>
                </a:cubicBezTo>
                <a:lnTo>
                  <a:pt x="724307" y="986700"/>
                </a:lnTo>
                <a:lnTo>
                  <a:pt x="722595" y="775531"/>
                </a:lnTo>
                <a:cubicBezTo>
                  <a:pt x="722435" y="755778"/>
                  <a:pt x="706292" y="739895"/>
                  <a:pt x="686539" y="740055"/>
                </a:cubicBezTo>
                <a:close/>
                <a:moveTo>
                  <a:pt x="866904" y="568650"/>
                </a:moveTo>
                <a:cubicBezTo>
                  <a:pt x="857750" y="568724"/>
                  <a:pt x="848626" y="572291"/>
                  <a:pt x="841699" y="579331"/>
                </a:cubicBezTo>
                <a:lnTo>
                  <a:pt x="761387" y="660956"/>
                </a:lnTo>
                <a:lnTo>
                  <a:pt x="756414" y="668578"/>
                </a:lnTo>
                <a:lnTo>
                  <a:pt x="753714" y="672582"/>
                </a:lnTo>
                <a:lnTo>
                  <a:pt x="753636" y="672837"/>
                </a:lnTo>
                <a:lnTo>
                  <a:pt x="753626" y="672851"/>
                </a:lnTo>
                <a:lnTo>
                  <a:pt x="753619" y="672891"/>
                </a:lnTo>
                <a:lnTo>
                  <a:pt x="751631" y="679296"/>
                </a:lnTo>
                <a:cubicBezTo>
                  <a:pt x="751154" y="681625"/>
                  <a:pt x="750903" y="684035"/>
                  <a:pt x="750904" y="686505"/>
                </a:cubicBezTo>
                <a:cubicBezTo>
                  <a:pt x="750904" y="688973"/>
                  <a:pt x="751154" y="691384"/>
                  <a:pt x="751631" y="693713"/>
                </a:cubicBezTo>
                <a:lnTo>
                  <a:pt x="753618" y="700117"/>
                </a:lnTo>
                <a:lnTo>
                  <a:pt x="753626" y="700157"/>
                </a:lnTo>
                <a:lnTo>
                  <a:pt x="753636" y="700171"/>
                </a:lnTo>
                <a:lnTo>
                  <a:pt x="753715" y="700426"/>
                </a:lnTo>
                <a:lnTo>
                  <a:pt x="756403" y="704414"/>
                </a:lnTo>
                <a:lnTo>
                  <a:pt x="761386" y="712053"/>
                </a:lnTo>
                <a:lnTo>
                  <a:pt x="841699" y="793678"/>
                </a:lnTo>
                <a:cubicBezTo>
                  <a:pt x="855552" y="807758"/>
                  <a:pt x="878199" y="807942"/>
                  <a:pt x="892279" y="794088"/>
                </a:cubicBezTo>
                <a:cubicBezTo>
                  <a:pt x="906360" y="780234"/>
                  <a:pt x="906543" y="757588"/>
                  <a:pt x="892690" y="743507"/>
                </a:cubicBezTo>
                <a:lnTo>
                  <a:pt x="871795" y="722271"/>
                </a:lnTo>
                <a:lnTo>
                  <a:pt x="1082972" y="722271"/>
                </a:lnTo>
                <a:cubicBezTo>
                  <a:pt x="1092849" y="722271"/>
                  <a:pt x="1101790" y="718267"/>
                  <a:pt x="1108263" y="711795"/>
                </a:cubicBezTo>
                <a:lnTo>
                  <a:pt x="1118739" y="686504"/>
                </a:lnTo>
                <a:lnTo>
                  <a:pt x="1108263" y="661213"/>
                </a:lnTo>
                <a:cubicBezTo>
                  <a:pt x="1101790" y="654740"/>
                  <a:pt x="1092849" y="650737"/>
                  <a:pt x="1082972" y="650736"/>
                </a:cubicBezTo>
                <a:lnTo>
                  <a:pt x="871796" y="650737"/>
                </a:lnTo>
                <a:lnTo>
                  <a:pt x="892690" y="629501"/>
                </a:lnTo>
                <a:cubicBezTo>
                  <a:pt x="906543" y="615421"/>
                  <a:pt x="906360" y="592775"/>
                  <a:pt x="892279" y="578920"/>
                </a:cubicBezTo>
                <a:cubicBezTo>
                  <a:pt x="885240" y="571994"/>
                  <a:pt x="876058" y="568576"/>
                  <a:pt x="866904" y="568650"/>
                </a:cubicBezTo>
                <a:close/>
                <a:moveTo>
                  <a:pt x="506104" y="568650"/>
                </a:moveTo>
                <a:lnTo>
                  <a:pt x="480729" y="578921"/>
                </a:lnTo>
                <a:lnTo>
                  <a:pt x="480729" y="578920"/>
                </a:lnTo>
                <a:lnTo>
                  <a:pt x="480729" y="578921"/>
                </a:lnTo>
                <a:lnTo>
                  <a:pt x="480729" y="578921"/>
                </a:lnTo>
                <a:lnTo>
                  <a:pt x="470049" y="604126"/>
                </a:lnTo>
                <a:cubicBezTo>
                  <a:pt x="469974" y="613279"/>
                  <a:pt x="473392" y="622461"/>
                  <a:pt x="480318" y="629502"/>
                </a:cubicBezTo>
                <a:lnTo>
                  <a:pt x="501213" y="650736"/>
                </a:lnTo>
                <a:lnTo>
                  <a:pt x="290036" y="650737"/>
                </a:lnTo>
                <a:cubicBezTo>
                  <a:pt x="270283" y="650737"/>
                  <a:pt x="254269" y="666750"/>
                  <a:pt x="254270" y="686504"/>
                </a:cubicBezTo>
                <a:cubicBezTo>
                  <a:pt x="254270" y="706258"/>
                  <a:pt x="270283" y="722270"/>
                  <a:pt x="290037" y="722271"/>
                </a:cubicBezTo>
                <a:lnTo>
                  <a:pt x="501214" y="722272"/>
                </a:lnTo>
                <a:lnTo>
                  <a:pt x="480319" y="743506"/>
                </a:lnTo>
                <a:cubicBezTo>
                  <a:pt x="466465" y="757588"/>
                  <a:pt x="466649" y="780234"/>
                  <a:pt x="480729" y="794088"/>
                </a:cubicBezTo>
                <a:cubicBezTo>
                  <a:pt x="494810" y="807942"/>
                  <a:pt x="517456" y="807758"/>
                  <a:pt x="531310" y="793677"/>
                </a:cubicBezTo>
                <a:lnTo>
                  <a:pt x="611622" y="712053"/>
                </a:lnTo>
                <a:lnTo>
                  <a:pt x="616606" y="704414"/>
                </a:lnTo>
                <a:lnTo>
                  <a:pt x="619294" y="700426"/>
                </a:lnTo>
                <a:lnTo>
                  <a:pt x="619373" y="700172"/>
                </a:lnTo>
                <a:lnTo>
                  <a:pt x="619382" y="700157"/>
                </a:lnTo>
                <a:lnTo>
                  <a:pt x="619390" y="700117"/>
                </a:lnTo>
                <a:lnTo>
                  <a:pt x="621378" y="693713"/>
                </a:lnTo>
                <a:cubicBezTo>
                  <a:pt x="621854" y="691384"/>
                  <a:pt x="622104" y="688973"/>
                  <a:pt x="622104" y="686504"/>
                </a:cubicBezTo>
                <a:cubicBezTo>
                  <a:pt x="622105" y="684035"/>
                  <a:pt x="621854" y="681624"/>
                  <a:pt x="621377" y="679296"/>
                </a:cubicBezTo>
                <a:lnTo>
                  <a:pt x="619390" y="672890"/>
                </a:lnTo>
                <a:lnTo>
                  <a:pt x="619382" y="672851"/>
                </a:lnTo>
                <a:lnTo>
                  <a:pt x="619373" y="672837"/>
                </a:lnTo>
                <a:lnTo>
                  <a:pt x="619294" y="672582"/>
                </a:lnTo>
                <a:lnTo>
                  <a:pt x="616594" y="668579"/>
                </a:lnTo>
                <a:lnTo>
                  <a:pt x="611621" y="660957"/>
                </a:lnTo>
                <a:lnTo>
                  <a:pt x="531311" y="579331"/>
                </a:lnTo>
                <a:cubicBezTo>
                  <a:pt x="524383" y="572291"/>
                  <a:pt x="515258" y="568725"/>
                  <a:pt x="506104" y="568650"/>
                </a:cubicBezTo>
                <a:close/>
                <a:moveTo>
                  <a:pt x="689522" y="278119"/>
                </a:moveTo>
                <a:cubicBezTo>
                  <a:pt x="687053" y="278099"/>
                  <a:pt x="684640" y="278330"/>
                  <a:pt x="682308" y="278788"/>
                </a:cubicBezTo>
                <a:lnTo>
                  <a:pt x="675887" y="280725"/>
                </a:lnTo>
                <a:lnTo>
                  <a:pt x="675848" y="280731"/>
                </a:lnTo>
                <a:lnTo>
                  <a:pt x="675833" y="280741"/>
                </a:lnTo>
                <a:lnTo>
                  <a:pt x="675578" y="280817"/>
                </a:lnTo>
                <a:lnTo>
                  <a:pt x="671552" y="283484"/>
                </a:lnTo>
                <a:lnTo>
                  <a:pt x="663890" y="288395"/>
                </a:lnTo>
                <a:lnTo>
                  <a:pt x="581616" y="368043"/>
                </a:lnTo>
                <a:cubicBezTo>
                  <a:pt x="567424" y="381782"/>
                  <a:pt x="567056" y="404426"/>
                  <a:pt x="580796" y="418619"/>
                </a:cubicBezTo>
                <a:cubicBezTo>
                  <a:pt x="594536" y="432811"/>
                  <a:pt x="617179" y="433178"/>
                  <a:pt x="631372" y="419439"/>
                </a:cubicBezTo>
                <a:lnTo>
                  <a:pt x="652775" y="398717"/>
                </a:lnTo>
                <a:lnTo>
                  <a:pt x="651063" y="609886"/>
                </a:lnTo>
                <a:cubicBezTo>
                  <a:pt x="650903" y="629639"/>
                  <a:pt x="666786" y="645783"/>
                  <a:pt x="686540" y="645943"/>
                </a:cubicBezTo>
                <a:cubicBezTo>
                  <a:pt x="706293" y="646103"/>
                  <a:pt x="722434" y="630220"/>
                  <a:pt x="722595" y="610466"/>
                </a:cubicBezTo>
                <a:lnTo>
                  <a:pt x="724308" y="399297"/>
                </a:lnTo>
                <a:lnTo>
                  <a:pt x="745373" y="420363"/>
                </a:lnTo>
                <a:cubicBezTo>
                  <a:pt x="759341" y="434331"/>
                  <a:pt x="781988" y="434331"/>
                  <a:pt x="795956" y="420363"/>
                </a:cubicBezTo>
                <a:cubicBezTo>
                  <a:pt x="809924" y="406395"/>
                  <a:pt x="809924" y="383749"/>
                  <a:pt x="795956" y="369781"/>
                </a:cubicBezTo>
                <a:lnTo>
                  <a:pt x="714985" y="288809"/>
                </a:lnTo>
                <a:lnTo>
                  <a:pt x="707387" y="283764"/>
                </a:lnTo>
                <a:lnTo>
                  <a:pt x="703420" y="281044"/>
                </a:lnTo>
                <a:lnTo>
                  <a:pt x="703167" y="280962"/>
                </a:lnTo>
                <a:lnTo>
                  <a:pt x="703152" y="280952"/>
                </a:lnTo>
                <a:lnTo>
                  <a:pt x="703113" y="280945"/>
                </a:lnTo>
                <a:lnTo>
                  <a:pt x="696724" y="278905"/>
                </a:lnTo>
                <a:cubicBezTo>
                  <a:pt x="694400" y="278410"/>
                  <a:pt x="691991" y="278139"/>
                  <a:pt x="689522" y="278119"/>
                </a:cubicBezTo>
                <a:close/>
                <a:moveTo>
                  <a:pt x="686504" y="0"/>
                </a:moveTo>
                <a:cubicBezTo>
                  <a:pt x="1065650" y="0"/>
                  <a:pt x="1373008" y="307358"/>
                  <a:pt x="1373008" y="686504"/>
                </a:cubicBezTo>
                <a:cubicBezTo>
                  <a:pt x="1373008" y="1065650"/>
                  <a:pt x="1065650" y="1373008"/>
                  <a:pt x="686504" y="1373008"/>
                </a:cubicBezTo>
                <a:cubicBezTo>
                  <a:pt x="307358" y="1373008"/>
                  <a:pt x="0" y="1065650"/>
                  <a:pt x="0" y="686504"/>
                </a:cubicBezTo>
                <a:cubicBezTo>
                  <a:pt x="0" y="307358"/>
                  <a:pt x="307358" y="0"/>
                  <a:pt x="686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/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22" name="Group 121"/>
          <p:cNvGrpSpPr/>
          <p:nvPr/>
        </p:nvGrpSpPr>
        <p:grpSpPr>
          <a:xfrm flipH="1">
            <a:off x="6886689" y="2696033"/>
            <a:ext cx="335755" cy="740093"/>
            <a:chOff x="6687898" y="1118923"/>
            <a:chExt cx="425810" cy="740093"/>
          </a:xfrm>
        </p:grpSpPr>
        <p:sp>
          <p:nvSpPr>
            <p:cNvPr id="123" name="Rounded Rectangle 122"/>
            <p:cNvSpPr/>
            <p:nvPr/>
          </p:nvSpPr>
          <p:spPr>
            <a:xfrm>
              <a:off x="6690708" y="1676397"/>
              <a:ext cx="421032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IPS</a:t>
              </a:r>
            </a:p>
          </p:txBody>
        </p:sp>
        <p:sp>
          <p:nvSpPr>
            <p:cNvPr id="125" name="Freeform 29"/>
            <p:cNvSpPr>
              <a:spLocks noChangeAspect="1" noEditPoints="1"/>
            </p:cNvSpPr>
            <p:nvPr/>
          </p:nvSpPr>
          <p:spPr bwMode="auto">
            <a:xfrm>
              <a:off x="6687898" y="1118923"/>
              <a:ext cx="423841" cy="141708"/>
            </a:xfrm>
            <a:custGeom>
              <a:avLst/>
              <a:gdLst>
                <a:gd name="T0" fmla="*/ 106 w 224"/>
                <a:gd name="T1" fmla="*/ 158 h 158"/>
                <a:gd name="T2" fmla="*/ 39 w 224"/>
                <a:gd name="T3" fmla="*/ 128 h 158"/>
                <a:gd name="T4" fmla="*/ 118 w 224"/>
                <a:gd name="T5" fmla="*/ 158 h 158"/>
                <a:gd name="T6" fmla="*/ 185 w 224"/>
                <a:gd name="T7" fmla="*/ 128 h 158"/>
                <a:gd name="T8" fmla="*/ 118 w 224"/>
                <a:gd name="T9" fmla="*/ 158 h 158"/>
                <a:gd name="T10" fmla="*/ 67 w 224"/>
                <a:gd name="T11" fmla="*/ 115 h 158"/>
                <a:gd name="T12" fmla="*/ 0 w 224"/>
                <a:gd name="T13" fmla="*/ 85 h 158"/>
                <a:gd name="T14" fmla="*/ 78 w 224"/>
                <a:gd name="T15" fmla="*/ 115 h 158"/>
                <a:gd name="T16" fmla="*/ 145 w 224"/>
                <a:gd name="T17" fmla="*/ 85 h 158"/>
                <a:gd name="T18" fmla="*/ 78 w 224"/>
                <a:gd name="T19" fmla="*/ 115 h 158"/>
                <a:gd name="T20" fmla="*/ 224 w 224"/>
                <a:gd name="T21" fmla="*/ 115 h 158"/>
                <a:gd name="T22" fmla="*/ 157 w 224"/>
                <a:gd name="T23" fmla="*/ 85 h 158"/>
                <a:gd name="T24" fmla="*/ 39 w 224"/>
                <a:gd name="T25" fmla="*/ 73 h 158"/>
                <a:gd name="T26" fmla="*/ 106 w 224"/>
                <a:gd name="T27" fmla="*/ 43 h 158"/>
                <a:gd name="T28" fmla="*/ 39 w 224"/>
                <a:gd name="T29" fmla="*/ 73 h 158"/>
                <a:gd name="T30" fmla="*/ 185 w 224"/>
                <a:gd name="T31" fmla="*/ 73 h 158"/>
                <a:gd name="T32" fmla="*/ 118 w 224"/>
                <a:gd name="T33" fmla="*/ 43 h 158"/>
                <a:gd name="T34" fmla="*/ 0 w 224"/>
                <a:gd name="T35" fmla="*/ 30 h 158"/>
                <a:gd name="T36" fmla="*/ 67 w 224"/>
                <a:gd name="T37" fmla="*/ 0 h 158"/>
                <a:gd name="T38" fmla="*/ 0 w 224"/>
                <a:gd name="T39" fmla="*/ 30 h 158"/>
                <a:gd name="T40" fmla="*/ 145 w 224"/>
                <a:gd name="T41" fmla="*/ 30 h 158"/>
                <a:gd name="T42" fmla="*/ 78 w 224"/>
                <a:gd name="T43" fmla="*/ 0 h 158"/>
                <a:gd name="T44" fmla="*/ 0 w 224"/>
                <a:gd name="T45" fmla="*/ 158 h 158"/>
                <a:gd name="T46" fmla="*/ 27 w 224"/>
                <a:gd name="T47" fmla="*/ 128 h 158"/>
                <a:gd name="T48" fmla="*/ 0 w 224"/>
                <a:gd name="T49" fmla="*/ 158 h 158"/>
                <a:gd name="T50" fmla="*/ 27 w 224"/>
                <a:gd name="T51" fmla="*/ 73 h 158"/>
                <a:gd name="T52" fmla="*/ 0 w 224"/>
                <a:gd name="T53" fmla="*/ 43 h 158"/>
                <a:gd name="T54" fmla="*/ 197 w 224"/>
                <a:gd name="T55" fmla="*/ 158 h 158"/>
                <a:gd name="T56" fmla="*/ 224 w 224"/>
                <a:gd name="T57" fmla="*/ 128 h 158"/>
                <a:gd name="T58" fmla="*/ 197 w 224"/>
                <a:gd name="T59" fmla="*/ 158 h 158"/>
                <a:gd name="T60" fmla="*/ 224 w 224"/>
                <a:gd name="T61" fmla="*/ 30 h 158"/>
                <a:gd name="T62" fmla="*/ 157 w 224"/>
                <a:gd name="T63" fmla="*/ 0 h 158"/>
                <a:gd name="T64" fmla="*/ 197 w 224"/>
                <a:gd name="T65" fmla="*/ 73 h 158"/>
                <a:gd name="T66" fmla="*/ 224 w 224"/>
                <a:gd name="T67" fmla="*/ 43 h 158"/>
                <a:gd name="T68" fmla="*/ 197 w 224"/>
                <a:gd name="T69" fmla="*/ 7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4" h="158">
                  <a:moveTo>
                    <a:pt x="39" y="158"/>
                  </a:moveTo>
                  <a:cubicBezTo>
                    <a:pt x="61" y="158"/>
                    <a:pt x="84" y="158"/>
                    <a:pt x="106" y="158"/>
                  </a:cubicBezTo>
                  <a:cubicBezTo>
                    <a:pt x="106" y="148"/>
                    <a:pt x="106" y="138"/>
                    <a:pt x="106" y="128"/>
                  </a:cubicBezTo>
                  <a:cubicBezTo>
                    <a:pt x="84" y="128"/>
                    <a:pt x="61" y="128"/>
                    <a:pt x="39" y="128"/>
                  </a:cubicBezTo>
                  <a:cubicBezTo>
                    <a:pt x="39" y="138"/>
                    <a:pt x="39" y="148"/>
                    <a:pt x="39" y="158"/>
                  </a:cubicBezTo>
                  <a:close/>
                  <a:moveTo>
                    <a:pt x="118" y="158"/>
                  </a:moveTo>
                  <a:cubicBezTo>
                    <a:pt x="140" y="158"/>
                    <a:pt x="163" y="158"/>
                    <a:pt x="185" y="158"/>
                  </a:cubicBezTo>
                  <a:cubicBezTo>
                    <a:pt x="185" y="148"/>
                    <a:pt x="185" y="138"/>
                    <a:pt x="185" y="128"/>
                  </a:cubicBezTo>
                  <a:cubicBezTo>
                    <a:pt x="163" y="128"/>
                    <a:pt x="140" y="128"/>
                    <a:pt x="118" y="128"/>
                  </a:cubicBezTo>
                  <a:cubicBezTo>
                    <a:pt x="118" y="138"/>
                    <a:pt x="118" y="148"/>
                    <a:pt x="118" y="158"/>
                  </a:cubicBezTo>
                  <a:close/>
                  <a:moveTo>
                    <a:pt x="0" y="115"/>
                  </a:moveTo>
                  <a:cubicBezTo>
                    <a:pt x="22" y="115"/>
                    <a:pt x="44" y="115"/>
                    <a:pt x="67" y="115"/>
                  </a:cubicBezTo>
                  <a:cubicBezTo>
                    <a:pt x="67" y="105"/>
                    <a:pt x="67" y="95"/>
                    <a:pt x="67" y="85"/>
                  </a:cubicBezTo>
                  <a:cubicBezTo>
                    <a:pt x="44" y="85"/>
                    <a:pt x="22" y="85"/>
                    <a:pt x="0" y="85"/>
                  </a:cubicBezTo>
                  <a:cubicBezTo>
                    <a:pt x="0" y="95"/>
                    <a:pt x="0" y="105"/>
                    <a:pt x="0" y="115"/>
                  </a:cubicBezTo>
                  <a:close/>
                  <a:moveTo>
                    <a:pt x="78" y="115"/>
                  </a:moveTo>
                  <a:cubicBezTo>
                    <a:pt x="101" y="115"/>
                    <a:pt x="123" y="115"/>
                    <a:pt x="145" y="115"/>
                  </a:cubicBezTo>
                  <a:cubicBezTo>
                    <a:pt x="145" y="105"/>
                    <a:pt x="145" y="95"/>
                    <a:pt x="145" y="85"/>
                  </a:cubicBezTo>
                  <a:cubicBezTo>
                    <a:pt x="123" y="85"/>
                    <a:pt x="101" y="85"/>
                    <a:pt x="78" y="85"/>
                  </a:cubicBezTo>
                  <a:cubicBezTo>
                    <a:pt x="78" y="95"/>
                    <a:pt x="78" y="105"/>
                    <a:pt x="78" y="115"/>
                  </a:cubicBezTo>
                  <a:close/>
                  <a:moveTo>
                    <a:pt x="157" y="115"/>
                  </a:moveTo>
                  <a:cubicBezTo>
                    <a:pt x="180" y="115"/>
                    <a:pt x="202" y="115"/>
                    <a:pt x="224" y="115"/>
                  </a:cubicBezTo>
                  <a:cubicBezTo>
                    <a:pt x="224" y="105"/>
                    <a:pt x="224" y="95"/>
                    <a:pt x="224" y="85"/>
                  </a:cubicBezTo>
                  <a:cubicBezTo>
                    <a:pt x="202" y="85"/>
                    <a:pt x="180" y="85"/>
                    <a:pt x="157" y="85"/>
                  </a:cubicBezTo>
                  <a:cubicBezTo>
                    <a:pt x="157" y="95"/>
                    <a:pt x="157" y="105"/>
                    <a:pt x="157" y="115"/>
                  </a:cubicBezTo>
                  <a:close/>
                  <a:moveTo>
                    <a:pt x="39" y="73"/>
                  </a:moveTo>
                  <a:cubicBezTo>
                    <a:pt x="61" y="73"/>
                    <a:pt x="84" y="73"/>
                    <a:pt x="106" y="73"/>
                  </a:cubicBezTo>
                  <a:cubicBezTo>
                    <a:pt x="106" y="63"/>
                    <a:pt x="106" y="53"/>
                    <a:pt x="106" y="43"/>
                  </a:cubicBezTo>
                  <a:cubicBezTo>
                    <a:pt x="84" y="43"/>
                    <a:pt x="61" y="43"/>
                    <a:pt x="39" y="43"/>
                  </a:cubicBezTo>
                  <a:cubicBezTo>
                    <a:pt x="39" y="53"/>
                    <a:pt x="39" y="63"/>
                    <a:pt x="39" y="73"/>
                  </a:cubicBezTo>
                  <a:close/>
                  <a:moveTo>
                    <a:pt x="118" y="73"/>
                  </a:moveTo>
                  <a:cubicBezTo>
                    <a:pt x="140" y="73"/>
                    <a:pt x="163" y="73"/>
                    <a:pt x="185" y="73"/>
                  </a:cubicBezTo>
                  <a:cubicBezTo>
                    <a:pt x="185" y="63"/>
                    <a:pt x="185" y="53"/>
                    <a:pt x="185" y="43"/>
                  </a:cubicBezTo>
                  <a:cubicBezTo>
                    <a:pt x="163" y="43"/>
                    <a:pt x="140" y="43"/>
                    <a:pt x="118" y="43"/>
                  </a:cubicBezTo>
                  <a:cubicBezTo>
                    <a:pt x="118" y="53"/>
                    <a:pt x="118" y="63"/>
                    <a:pt x="118" y="73"/>
                  </a:cubicBezTo>
                  <a:close/>
                  <a:moveTo>
                    <a:pt x="0" y="30"/>
                  </a:moveTo>
                  <a:cubicBezTo>
                    <a:pt x="22" y="30"/>
                    <a:pt x="44" y="30"/>
                    <a:pt x="67" y="30"/>
                  </a:cubicBezTo>
                  <a:cubicBezTo>
                    <a:pt x="67" y="20"/>
                    <a:pt x="67" y="10"/>
                    <a:pt x="67" y="0"/>
                  </a:cubicBezTo>
                  <a:cubicBezTo>
                    <a:pt x="44" y="0"/>
                    <a:pt x="22" y="0"/>
                    <a:pt x="0" y="0"/>
                  </a:cubicBezTo>
                  <a:cubicBezTo>
                    <a:pt x="0" y="10"/>
                    <a:pt x="0" y="20"/>
                    <a:pt x="0" y="30"/>
                  </a:cubicBezTo>
                  <a:close/>
                  <a:moveTo>
                    <a:pt x="78" y="30"/>
                  </a:moveTo>
                  <a:cubicBezTo>
                    <a:pt x="101" y="30"/>
                    <a:pt x="123" y="30"/>
                    <a:pt x="145" y="30"/>
                  </a:cubicBezTo>
                  <a:cubicBezTo>
                    <a:pt x="145" y="20"/>
                    <a:pt x="145" y="10"/>
                    <a:pt x="145" y="0"/>
                  </a:cubicBezTo>
                  <a:cubicBezTo>
                    <a:pt x="123" y="0"/>
                    <a:pt x="101" y="0"/>
                    <a:pt x="78" y="0"/>
                  </a:cubicBezTo>
                  <a:cubicBezTo>
                    <a:pt x="78" y="10"/>
                    <a:pt x="78" y="20"/>
                    <a:pt x="78" y="30"/>
                  </a:cubicBezTo>
                  <a:close/>
                  <a:moveTo>
                    <a:pt x="0" y="158"/>
                  </a:moveTo>
                  <a:cubicBezTo>
                    <a:pt x="27" y="158"/>
                    <a:pt x="27" y="158"/>
                    <a:pt x="27" y="158"/>
                  </a:cubicBezTo>
                  <a:cubicBezTo>
                    <a:pt x="27" y="128"/>
                    <a:pt x="27" y="128"/>
                    <a:pt x="27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8"/>
                    <a:pt x="0" y="148"/>
                    <a:pt x="0" y="158"/>
                  </a:cubicBezTo>
                  <a:close/>
                  <a:moveTo>
                    <a:pt x="0" y="73"/>
                  </a:moveTo>
                  <a:cubicBezTo>
                    <a:pt x="9" y="73"/>
                    <a:pt x="18" y="73"/>
                    <a:pt x="27" y="73"/>
                  </a:cubicBezTo>
                  <a:cubicBezTo>
                    <a:pt x="27" y="63"/>
                    <a:pt x="27" y="53"/>
                    <a:pt x="27" y="43"/>
                  </a:cubicBezTo>
                  <a:cubicBezTo>
                    <a:pt x="18" y="43"/>
                    <a:pt x="9" y="43"/>
                    <a:pt x="0" y="43"/>
                  </a:cubicBezTo>
                  <a:cubicBezTo>
                    <a:pt x="0" y="53"/>
                    <a:pt x="0" y="63"/>
                    <a:pt x="0" y="73"/>
                  </a:cubicBezTo>
                  <a:close/>
                  <a:moveTo>
                    <a:pt x="197" y="158"/>
                  </a:moveTo>
                  <a:cubicBezTo>
                    <a:pt x="206" y="158"/>
                    <a:pt x="215" y="158"/>
                    <a:pt x="224" y="158"/>
                  </a:cubicBezTo>
                  <a:cubicBezTo>
                    <a:pt x="224" y="148"/>
                    <a:pt x="224" y="138"/>
                    <a:pt x="224" y="128"/>
                  </a:cubicBezTo>
                  <a:cubicBezTo>
                    <a:pt x="215" y="128"/>
                    <a:pt x="206" y="128"/>
                    <a:pt x="197" y="128"/>
                  </a:cubicBezTo>
                  <a:cubicBezTo>
                    <a:pt x="197" y="138"/>
                    <a:pt x="197" y="148"/>
                    <a:pt x="197" y="158"/>
                  </a:cubicBezTo>
                  <a:close/>
                  <a:moveTo>
                    <a:pt x="157" y="30"/>
                  </a:moveTo>
                  <a:cubicBezTo>
                    <a:pt x="180" y="30"/>
                    <a:pt x="202" y="30"/>
                    <a:pt x="224" y="30"/>
                  </a:cubicBezTo>
                  <a:cubicBezTo>
                    <a:pt x="224" y="20"/>
                    <a:pt x="224" y="10"/>
                    <a:pt x="224" y="0"/>
                  </a:cubicBezTo>
                  <a:cubicBezTo>
                    <a:pt x="202" y="0"/>
                    <a:pt x="180" y="0"/>
                    <a:pt x="157" y="0"/>
                  </a:cubicBezTo>
                  <a:cubicBezTo>
                    <a:pt x="157" y="10"/>
                    <a:pt x="157" y="20"/>
                    <a:pt x="157" y="30"/>
                  </a:cubicBezTo>
                  <a:close/>
                  <a:moveTo>
                    <a:pt x="197" y="73"/>
                  </a:moveTo>
                  <a:cubicBezTo>
                    <a:pt x="206" y="73"/>
                    <a:pt x="215" y="73"/>
                    <a:pt x="224" y="73"/>
                  </a:cubicBezTo>
                  <a:cubicBezTo>
                    <a:pt x="224" y="63"/>
                    <a:pt x="224" y="53"/>
                    <a:pt x="224" y="43"/>
                  </a:cubicBezTo>
                  <a:cubicBezTo>
                    <a:pt x="215" y="43"/>
                    <a:pt x="206" y="43"/>
                    <a:pt x="197" y="43"/>
                  </a:cubicBezTo>
                  <a:cubicBezTo>
                    <a:pt x="197" y="53"/>
                    <a:pt x="197" y="63"/>
                    <a:pt x="197" y="7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txBody>
            <a:bodyPr vert="horz" wrap="square" lIns="91400" tIns="45700" rIns="91400" bIns="45700" numCol="1" anchor="t" anchorCtr="0" compatLnSpc="1">
              <a:prstTxWarp prst="textNoShape">
                <a:avLst/>
              </a:prstTxWarp>
            </a:bodyPr>
            <a:lstStyle/>
            <a:p>
              <a:pPr defTabSz="9123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 dirty="0">
                <a:solidFill>
                  <a:sysClr val="windowText" lastClr="000000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6690708" y="1477994"/>
              <a:ext cx="421032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WAAS</a:t>
              </a:r>
            </a:p>
          </p:txBody>
        </p:sp>
        <p:sp>
          <p:nvSpPr>
            <p:cNvPr id="185" name="Rounded Rectangle 184"/>
            <p:cNvSpPr/>
            <p:nvPr/>
          </p:nvSpPr>
          <p:spPr>
            <a:xfrm>
              <a:off x="6692676" y="1279490"/>
              <a:ext cx="421032" cy="182619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685800"/>
              <a:r>
                <a:rPr lang="en-US" sz="700" b="1" dirty="0">
                  <a:solidFill>
                    <a:srgbClr val="FFFFFF"/>
                  </a:solidFill>
                  <a:latin typeface="Calibri"/>
                </a:rPr>
                <a:t>LB</a:t>
              </a:r>
            </a:p>
          </p:txBody>
        </p:sp>
      </p:grpSp>
      <p:sp>
        <p:nvSpPr>
          <p:cNvPr id="186" name="Freeform 185"/>
          <p:cNvSpPr/>
          <p:nvPr/>
        </p:nvSpPr>
        <p:spPr>
          <a:xfrm>
            <a:off x="6822119" y="2787668"/>
            <a:ext cx="76970" cy="540417"/>
          </a:xfrm>
          <a:custGeom>
            <a:avLst/>
            <a:gdLst>
              <a:gd name="connsiteX0" fmla="*/ 95250 w 107950"/>
              <a:gd name="connsiteY0" fmla="*/ 0 h 431800"/>
              <a:gd name="connsiteX1" fmla="*/ 0 w 107950"/>
              <a:gd name="connsiteY1" fmla="*/ 0 h 431800"/>
              <a:gd name="connsiteX2" fmla="*/ 0 w 107950"/>
              <a:gd name="connsiteY2" fmla="*/ 431800 h 431800"/>
              <a:gd name="connsiteX3" fmla="*/ 107950 w 107950"/>
              <a:gd name="connsiteY3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50" h="431800">
                <a:moveTo>
                  <a:pt x="95250" y="0"/>
                </a:moveTo>
                <a:lnTo>
                  <a:pt x="0" y="0"/>
                </a:lnTo>
                <a:lnTo>
                  <a:pt x="0" y="431800"/>
                </a:lnTo>
                <a:lnTo>
                  <a:pt x="107950" y="431800"/>
                </a:lnTo>
              </a:path>
            </a:pathLst>
          </a:cu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88" name="Straight Connector 187"/>
          <p:cNvCxnSpPr/>
          <p:nvPr/>
        </p:nvCxnSpPr>
        <p:spPr>
          <a:xfrm flipH="1" flipV="1">
            <a:off x="7325887" y="3376639"/>
            <a:ext cx="172302" cy="2055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6739046" y="3139161"/>
            <a:ext cx="152765" cy="0"/>
          </a:xfrm>
          <a:prstGeom prst="line">
            <a:avLst/>
          </a:pr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5818837" y="2713775"/>
            <a:ext cx="337339" cy="1991"/>
          </a:xfrm>
          <a:prstGeom prst="line">
            <a:avLst/>
          </a:prstGeom>
          <a:noFill/>
          <a:ln w="15875">
            <a:solidFill>
              <a:schemeClr val="tx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12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Thin Branches and MSP Virtualization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52925" y="3075806"/>
            <a:ext cx="8513064" cy="1256928"/>
          </a:xfrm>
        </p:spPr>
        <p:txBody>
          <a:bodyPr/>
          <a:lstStyle/>
          <a:p>
            <a:r>
              <a:rPr lang="en-US" dirty="0"/>
              <a:t>Many MSPs are already offering virtualized CPE services</a:t>
            </a:r>
          </a:p>
          <a:p>
            <a:pPr lvl="1"/>
            <a:r>
              <a:rPr lang="en-US" dirty="0"/>
              <a:t>AT&amp;T</a:t>
            </a:r>
          </a:p>
          <a:p>
            <a:pPr lvl="1"/>
            <a:r>
              <a:rPr lang="en-US" dirty="0"/>
              <a:t>NTT-E: </a:t>
            </a:r>
            <a:r>
              <a:rPr lang="en-US" sz="1100" dirty="0">
                <a:hlinkClick r:id="rId3"/>
              </a:rPr>
              <a:t>https://newsroom.cisco.com/press-release-content?type=webcontent&amp;articleId=1896371&amp;dtid=osscdc000284</a:t>
            </a:r>
            <a:r>
              <a:rPr lang="en-US" sz="1100" dirty="0"/>
              <a:t> </a:t>
            </a:r>
            <a:endParaRPr lang="en-US" dirty="0"/>
          </a:p>
          <a:p>
            <a:r>
              <a:rPr lang="en-US" dirty="0"/>
              <a:t>Remove complexity (Functions) from the branch</a:t>
            </a:r>
          </a:p>
          <a:p>
            <a:r>
              <a:rPr lang="en-US" dirty="0"/>
              <a:t>Leverage virtualization in the SP Data Center / </a:t>
            </a:r>
            <a:r>
              <a:rPr lang="en-US" dirty="0" err="1"/>
              <a:t>PoP</a:t>
            </a:r>
            <a:r>
              <a:rPr lang="en-US" dirty="0"/>
              <a:t> to add services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/>
              <a:pPr/>
              <a:t>21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10744"/>
            <a:r>
              <a:rPr>
                <a:ea typeface="ＭＳ Ｐゴシック" charset="0"/>
              </a:rPr>
              <a:t>BRKCRS-3447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2195736" y="1203598"/>
            <a:ext cx="3637883" cy="1859782"/>
            <a:chOff x="973029" y="4214017"/>
            <a:chExt cx="4850511" cy="2479709"/>
          </a:xfrm>
        </p:grpSpPr>
        <p:sp>
          <p:nvSpPr>
            <p:cNvPr id="89" name="Rounded Rectangle 88"/>
            <p:cNvSpPr/>
            <p:nvPr/>
          </p:nvSpPr>
          <p:spPr>
            <a:xfrm flipH="1">
              <a:off x="3570513" y="4214017"/>
              <a:ext cx="2145753" cy="247970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5" tIns="0" rIns="68565" bIns="34283" rtlCol="0" anchor="t"/>
            <a:lstStyle/>
            <a:p>
              <a:pPr defTabSz="685783"/>
              <a:endParaRPr lang="en-US" sz="900" dirty="0">
                <a:solidFill>
                  <a:srgbClr val="F04C37">
                    <a:lumMod val="50000"/>
                  </a:srgbClr>
                </a:solidFill>
                <a:latin typeface="Calibri"/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 flipH="1">
              <a:off x="973029" y="4277500"/>
              <a:ext cx="2402881" cy="2359230"/>
              <a:chOff x="4665146" y="2683163"/>
              <a:chExt cx="1779403" cy="1769423"/>
            </a:xfrm>
          </p:grpSpPr>
          <p:sp>
            <p:nvSpPr>
              <p:cNvPr id="189" name="Rounded Rectangle 188"/>
              <p:cNvSpPr/>
              <p:nvPr/>
            </p:nvSpPr>
            <p:spPr>
              <a:xfrm>
                <a:off x="4694072" y="2688059"/>
                <a:ext cx="1750477" cy="1764527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65" tIns="0" rIns="68565" bIns="34283" rtlCol="0" anchor="t"/>
              <a:lstStyle/>
              <a:p>
                <a:pPr defTabSz="685783"/>
                <a:endParaRPr lang="en-US" sz="900" dirty="0">
                  <a:solidFill>
                    <a:srgbClr val="F04C37">
                      <a:lumMod val="50000"/>
                    </a:srgbClr>
                  </a:solidFill>
                  <a:latin typeface="Calibri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4665146" y="2683163"/>
                <a:ext cx="11564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783"/>
                <a:r>
                  <a:rPr lang="en-US" sz="1600" dirty="0">
                    <a:solidFill>
                      <a:srgbClr val="39393B">
                        <a:lumMod val="75000"/>
                      </a:srgbClr>
                    </a:solidFill>
                    <a:latin typeface="Calibri"/>
                  </a:rPr>
                  <a:t>Thin Branch</a:t>
                </a:r>
              </a:p>
            </p:txBody>
          </p:sp>
          <p:cxnSp>
            <p:nvCxnSpPr>
              <p:cNvPr id="191" name="Straight Connector 190"/>
              <p:cNvCxnSpPr/>
              <p:nvPr/>
            </p:nvCxnSpPr>
            <p:spPr>
              <a:xfrm flipH="1" flipV="1">
                <a:off x="5603873" y="3534683"/>
                <a:ext cx="375844" cy="343866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H="1">
                <a:off x="5603873" y="3131307"/>
                <a:ext cx="310978" cy="403376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5603873" y="3540319"/>
                <a:ext cx="393954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4" name="Group 193"/>
              <p:cNvGrpSpPr/>
              <p:nvPr/>
            </p:nvGrpSpPr>
            <p:grpSpPr>
              <a:xfrm>
                <a:off x="5915328" y="2936693"/>
                <a:ext cx="462294" cy="1070702"/>
                <a:chOff x="5829875" y="2849013"/>
                <a:chExt cx="462294" cy="1070702"/>
              </a:xfrm>
              <a:solidFill>
                <a:schemeClr val="tx2"/>
              </a:solidFill>
            </p:grpSpPr>
            <p:sp>
              <p:nvSpPr>
                <p:cNvPr id="199" name="Rounded Rectangle 72"/>
                <p:cNvSpPr/>
                <p:nvPr/>
              </p:nvSpPr>
              <p:spPr>
                <a:xfrm>
                  <a:off x="5829875" y="3268671"/>
                  <a:ext cx="462294" cy="279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687" h="712336">
                      <a:moveTo>
                        <a:pt x="0" y="635193"/>
                      </a:moveTo>
                      <a:lnTo>
                        <a:pt x="502590" y="635193"/>
                      </a:lnTo>
                      <a:lnTo>
                        <a:pt x="511312" y="656250"/>
                      </a:lnTo>
                      <a:cubicBezTo>
                        <a:pt x="516701" y="661639"/>
                        <a:pt x="524146" y="664972"/>
                        <a:pt x="532370" y="664972"/>
                      </a:cubicBezTo>
                      <a:lnTo>
                        <a:pt x="644314" y="664973"/>
                      </a:lnTo>
                      <a:cubicBezTo>
                        <a:pt x="652538" y="664973"/>
                        <a:pt x="659983" y="661640"/>
                        <a:pt x="665373" y="656251"/>
                      </a:cubicBezTo>
                      <a:lnTo>
                        <a:pt x="674095" y="635193"/>
                      </a:lnTo>
                      <a:lnTo>
                        <a:pt x="1176687" y="635193"/>
                      </a:lnTo>
                      <a:lnTo>
                        <a:pt x="1176687" y="641630"/>
                      </a:lnTo>
                      <a:cubicBezTo>
                        <a:pt x="1176687" y="680679"/>
                        <a:pt x="1145030" y="712336"/>
                        <a:pt x="1105981" y="712336"/>
                      </a:cubicBezTo>
                      <a:lnTo>
                        <a:pt x="70706" y="712336"/>
                      </a:lnTo>
                      <a:cubicBezTo>
                        <a:pt x="31657" y="712336"/>
                        <a:pt x="0" y="680679"/>
                        <a:pt x="0" y="641630"/>
                      </a:cubicBezTo>
                      <a:close/>
                      <a:moveTo>
                        <a:pt x="218280" y="62440"/>
                      </a:moveTo>
                      <a:lnTo>
                        <a:pt x="218280" y="569259"/>
                      </a:lnTo>
                      <a:lnTo>
                        <a:pt x="958409" y="569259"/>
                      </a:lnTo>
                      <a:lnTo>
                        <a:pt x="958409" y="62440"/>
                      </a:lnTo>
                      <a:close/>
                      <a:moveTo>
                        <a:pt x="221924" y="0"/>
                      </a:moveTo>
                      <a:lnTo>
                        <a:pt x="954763" y="0"/>
                      </a:lnTo>
                      <a:cubicBezTo>
                        <a:pt x="993812" y="0"/>
                        <a:pt x="1025469" y="31657"/>
                        <a:pt x="1025469" y="70706"/>
                      </a:cubicBezTo>
                      <a:lnTo>
                        <a:pt x="1025469" y="608048"/>
                      </a:lnTo>
                      <a:lnTo>
                        <a:pt x="151218" y="608048"/>
                      </a:lnTo>
                      <a:lnTo>
                        <a:pt x="151218" y="70706"/>
                      </a:lnTo>
                      <a:cubicBezTo>
                        <a:pt x="151218" y="31657"/>
                        <a:pt x="182875" y="0"/>
                        <a:pt x="2219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01"/>
                  <a:endParaRPr lang="en-US" sz="1013" kern="0" dirty="0">
                    <a:solidFill>
                      <a:srgbClr val="676767"/>
                    </a:solidFill>
                    <a:latin typeface="Calibri"/>
                    <a:ea typeface="ＭＳ Ｐゴシック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Freeform 5"/>
                <p:cNvSpPr>
                  <a:spLocks noEditPoints="1"/>
                </p:cNvSpPr>
                <p:nvPr/>
              </p:nvSpPr>
              <p:spPr bwMode="auto">
                <a:xfrm>
                  <a:off x="5835307" y="2849013"/>
                  <a:ext cx="451422" cy="325522"/>
                </a:xfrm>
                <a:custGeom>
                  <a:avLst/>
                  <a:gdLst>
                    <a:gd name="T0" fmla="*/ 4026 w 4176"/>
                    <a:gd name="T1" fmla="*/ 0 h 2976"/>
                    <a:gd name="T2" fmla="*/ 150 w 4176"/>
                    <a:gd name="T3" fmla="*/ 0 h 2976"/>
                    <a:gd name="T4" fmla="*/ 0 w 4176"/>
                    <a:gd name="T5" fmla="*/ 150 h 2976"/>
                    <a:gd name="T6" fmla="*/ 0 w 4176"/>
                    <a:gd name="T7" fmla="*/ 2502 h 2976"/>
                    <a:gd name="T8" fmla="*/ 150 w 4176"/>
                    <a:gd name="T9" fmla="*/ 2652 h 2976"/>
                    <a:gd name="T10" fmla="*/ 1732 w 4176"/>
                    <a:gd name="T11" fmla="*/ 2652 h 2976"/>
                    <a:gd name="T12" fmla="*/ 1732 w 4176"/>
                    <a:gd name="T13" fmla="*/ 2800 h 2976"/>
                    <a:gd name="T14" fmla="*/ 1248 w 4176"/>
                    <a:gd name="T15" fmla="*/ 2800 h 2976"/>
                    <a:gd name="T16" fmla="*/ 1248 w 4176"/>
                    <a:gd name="T17" fmla="*/ 2976 h 2976"/>
                    <a:gd name="T18" fmla="*/ 2928 w 4176"/>
                    <a:gd name="T19" fmla="*/ 2976 h 2976"/>
                    <a:gd name="T20" fmla="*/ 2928 w 4176"/>
                    <a:gd name="T21" fmla="*/ 2800 h 2976"/>
                    <a:gd name="T22" fmla="*/ 2444 w 4176"/>
                    <a:gd name="T23" fmla="*/ 2800 h 2976"/>
                    <a:gd name="T24" fmla="*/ 2444 w 4176"/>
                    <a:gd name="T25" fmla="*/ 2652 h 2976"/>
                    <a:gd name="T26" fmla="*/ 4026 w 4176"/>
                    <a:gd name="T27" fmla="*/ 2652 h 2976"/>
                    <a:gd name="T28" fmla="*/ 4176 w 4176"/>
                    <a:gd name="T29" fmla="*/ 2502 h 2976"/>
                    <a:gd name="T30" fmla="*/ 4176 w 4176"/>
                    <a:gd name="T31" fmla="*/ 150 h 2976"/>
                    <a:gd name="T32" fmla="*/ 4026 w 4176"/>
                    <a:gd name="T33" fmla="*/ 0 h 2976"/>
                    <a:gd name="T34" fmla="*/ 256 w 4176"/>
                    <a:gd name="T35" fmla="*/ 2384 h 2976"/>
                    <a:gd name="T36" fmla="*/ 256 w 4176"/>
                    <a:gd name="T37" fmla="*/ 240 h 2976"/>
                    <a:gd name="T38" fmla="*/ 3920 w 4176"/>
                    <a:gd name="T39" fmla="*/ 240 h 2976"/>
                    <a:gd name="T40" fmla="*/ 3920 w 4176"/>
                    <a:gd name="T41" fmla="*/ 2384 h 2976"/>
                    <a:gd name="T42" fmla="*/ 256 w 4176"/>
                    <a:gd name="T43" fmla="*/ 2384 h 2976"/>
                    <a:gd name="T44" fmla="*/ 3936 w 4176"/>
                    <a:gd name="T45" fmla="*/ 2557 h 2976"/>
                    <a:gd name="T46" fmla="*/ 3636 w 4176"/>
                    <a:gd name="T47" fmla="*/ 2557 h 2976"/>
                    <a:gd name="T48" fmla="*/ 3636 w 4176"/>
                    <a:gd name="T49" fmla="*/ 2480 h 2976"/>
                    <a:gd name="T50" fmla="*/ 3936 w 4176"/>
                    <a:gd name="T51" fmla="*/ 2480 h 2976"/>
                    <a:gd name="T52" fmla="*/ 3936 w 4176"/>
                    <a:gd name="T53" fmla="*/ 2557 h 29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176" h="2976">
                      <a:moveTo>
                        <a:pt x="4026" y="0"/>
                      </a:moveTo>
                      <a:cubicBezTo>
                        <a:pt x="150" y="0"/>
                        <a:pt x="150" y="0"/>
                        <a:pt x="150" y="0"/>
                      </a:cubicBezTo>
                      <a:cubicBezTo>
                        <a:pt x="67" y="0"/>
                        <a:pt x="0" y="67"/>
                        <a:pt x="0" y="150"/>
                      </a:cubicBezTo>
                      <a:cubicBezTo>
                        <a:pt x="0" y="2502"/>
                        <a:pt x="0" y="2502"/>
                        <a:pt x="0" y="2502"/>
                      </a:cubicBezTo>
                      <a:cubicBezTo>
                        <a:pt x="0" y="2585"/>
                        <a:pt x="67" y="2652"/>
                        <a:pt x="150" y="2652"/>
                      </a:cubicBezTo>
                      <a:cubicBezTo>
                        <a:pt x="1732" y="2652"/>
                        <a:pt x="1732" y="2652"/>
                        <a:pt x="1732" y="2652"/>
                      </a:cubicBezTo>
                      <a:cubicBezTo>
                        <a:pt x="1732" y="2800"/>
                        <a:pt x="1732" y="2800"/>
                        <a:pt x="1732" y="2800"/>
                      </a:cubicBezTo>
                      <a:cubicBezTo>
                        <a:pt x="1248" y="2800"/>
                        <a:pt x="1248" y="2800"/>
                        <a:pt x="1248" y="2800"/>
                      </a:cubicBezTo>
                      <a:cubicBezTo>
                        <a:pt x="1248" y="2976"/>
                        <a:pt x="1248" y="2976"/>
                        <a:pt x="1248" y="2976"/>
                      </a:cubicBezTo>
                      <a:cubicBezTo>
                        <a:pt x="2928" y="2976"/>
                        <a:pt x="2928" y="2976"/>
                        <a:pt x="2928" y="2976"/>
                      </a:cubicBezTo>
                      <a:cubicBezTo>
                        <a:pt x="2928" y="2800"/>
                        <a:pt x="2928" y="2800"/>
                        <a:pt x="2928" y="2800"/>
                      </a:cubicBezTo>
                      <a:cubicBezTo>
                        <a:pt x="2444" y="2800"/>
                        <a:pt x="2444" y="2800"/>
                        <a:pt x="2444" y="2800"/>
                      </a:cubicBezTo>
                      <a:cubicBezTo>
                        <a:pt x="2444" y="2652"/>
                        <a:pt x="2444" y="2652"/>
                        <a:pt x="2444" y="2652"/>
                      </a:cubicBezTo>
                      <a:cubicBezTo>
                        <a:pt x="4026" y="2652"/>
                        <a:pt x="4026" y="2652"/>
                        <a:pt x="4026" y="2652"/>
                      </a:cubicBezTo>
                      <a:cubicBezTo>
                        <a:pt x="4109" y="2652"/>
                        <a:pt x="4176" y="2585"/>
                        <a:pt x="4176" y="2502"/>
                      </a:cubicBezTo>
                      <a:cubicBezTo>
                        <a:pt x="4176" y="150"/>
                        <a:pt x="4176" y="150"/>
                        <a:pt x="4176" y="150"/>
                      </a:cubicBezTo>
                      <a:cubicBezTo>
                        <a:pt x="4176" y="67"/>
                        <a:pt x="4109" y="0"/>
                        <a:pt x="4026" y="0"/>
                      </a:cubicBezTo>
                      <a:close/>
                      <a:moveTo>
                        <a:pt x="256" y="2384"/>
                      </a:moveTo>
                      <a:cubicBezTo>
                        <a:pt x="256" y="240"/>
                        <a:pt x="256" y="240"/>
                        <a:pt x="256" y="240"/>
                      </a:cubicBezTo>
                      <a:cubicBezTo>
                        <a:pt x="3920" y="240"/>
                        <a:pt x="3920" y="240"/>
                        <a:pt x="3920" y="240"/>
                      </a:cubicBezTo>
                      <a:cubicBezTo>
                        <a:pt x="3920" y="2384"/>
                        <a:pt x="3920" y="2384"/>
                        <a:pt x="3920" y="2384"/>
                      </a:cubicBezTo>
                      <a:lnTo>
                        <a:pt x="256" y="2384"/>
                      </a:lnTo>
                      <a:close/>
                      <a:moveTo>
                        <a:pt x="3936" y="2557"/>
                      </a:moveTo>
                      <a:cubicBezTo>
                        <a:pt x="3636" y="2557"/>
                        <a:pt x="3636" y="2557"/>
                        <a:pt x="3636" y="2557"/>
                      </a:cubicBezTo>
                      <a:cubicBezTo>
                        <a:pt x="3636" y="2480"/>
                        <a:pt x="3636" y="2480"/>
                        <a:pt x="3636" y="2480"/>
                      </a:cubicBezTo>
                      <a:cubicBezTo>
                        <a:pt x="3936" y="2480"/>
                        <a:pt x="3936" y="2480"/>
                        <a:pt x="3936" y="2480"/>
                      </a:cubicBezTo>
                      <a:lnTo>
                        <a:pt x="3936" y="25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>
                    <a:solidFill>
                      <a:srgbClr val="39393B"/>
                    </a:solidFill>
                    <a:latin typeface="Calibri"/>
                  </a:endParaRPr>
                </a:p>
              </p:txBody>
            </p:sp>
            <p:sp>
              <p:nvSpPr>
                <p:cNvPr id="201" name="Freeform 11"/>
                <p:cNvSpPr>
                  <a:spLocks noEditPoints="1"/>
                </p:cNvSpPr>
                <p:nvPr/>
              </p:nvSpPr>
              <p:spPr bwMode="auto">
                <a:xfrm>
                  <a:off x="5877438" y="3642668"/>
                  <a:ext cx="367172" cy="277047"/>
                </a:xfrm>
                <a:custGeom>
                  <a:avLst/>
                  <a:gdLst>
                    <a:gd name="T0" fmla="*/ 810 w 3089"/>
                    <a:gd name="T1" fmla="*/ 1899 h 2304"/>
                    <a:gd name="T2" fmla="*/ 405 w 3089"/>
                    <a:gd name="T3" fmla="*/ 2304 h 2304"/>
                    <a:gd name="T4" fmla="*/ 0 w 3089"/>
                    <a:gd name="T5" fmla="*/ 405 h 2304"/>
                    <a:gd name="T6" fmla="*/ 303 w 3089"/>
                    <a:gd name="T7" fmla="*/ 573 h 2304"/>
                    <a:gd name="T8" fmla="*/ 405 w 3089"/>
                    <a:gd name="T9" fmla="*/ 675 h 2304"/>
                    <a:gd name="T10" fmla="*/ 507 w 3089"/>
                    <a:gd name="T11" fmla="*/ 13 h 2304"/>
                    <a:gd name="T12" fmla="*/ 3089 w 3089"/>
                    <a:gd name="T13" fmla="*/ 193 h 2304"/>
                    <a:gd name="T14" fmla="*/ 2896 w 3089"/>
                    <a:gd name="T15" fmla="*/ 2304 h 2304"/>
                    <a:gd name="T16" fmla="*/ 977 w 3089"/>
                    <a:gd name="T17" fmla="*/ 2111 h 2304"/>
                    <a:gd name="T18" fmla="*/ 1170 w 3089"/>
                    <a:gd name="T19" fmla="*/ 0 h 2304"/>
                    <a:gd name="T20" fmla="*/ 3089 w 3089"/>
                    <a:gd name="T21" fmla="*/ 193 h 2304"/>
                    <a:gd name="T22" fmla="*/ 1248 w 3089"/>
                    <a:gd name="T23" fmla="*/ 1317 h 2304"/>
                    <a:gd name="T24" fmla="*/ 1248 w 3089"/>
                    <a:gd name="T25" fmla="*/ 1581 h 2304"/>
                    <a:gd name="T26" fmla="*/ 1768 w 3089"/>
                    <a:gd name="T27" fmla="*/ 1449 h 2304"/>
                    <a:gd name="T28" fmla="*/ 1504 w 3089"/>
                    <a:gd name="T29" fmla="*/ 1449 h 2304"/>
                    <a:gd name="T30" fmla="*/ 1768 w 3089"/>
                    <a:gd name="T31" fmla="*/ 1449 h 2304"/>
                    <a:gd name="T32" fmla="*/ 2024 w 3089"/>
                    <a:gd name="T33" fmla="*/ 1317 h 2304"/>
                    <a:gd name="T34" fmla="*/ 2024 w 3089"/>
                    <a:gd name="T35" fmla="*/ 1581 h 2304"/>
                    <a:gd name="T36" fmla="*/ 2304 w 3089"/>
                    <a:gd name="T37" fmla="*/ 171 h 2304"/>
                    <a:gd name="T38" fmla="*/ 1170 w 3089"/>
                    <a:gd name="T39" fmla="*/ 1159 h 2304"/>
                    <a:gd name="T40" fmla="*/ 2304 w 3089"/>
                    <a:gd name="T41" fmla="*/ 171 h 2304"/>
                    <a:gd name="T42" fmla="*/ 2780 w 3089"/>
                    <a:gd name="T43" fmla="*/ 937 h 2304"/>
                    <a:gd name="T44" fmla="*/ 2514 w 3089"/>
                    <a:gd name="T45" fmla="*/ 1036 h 2304"/>
                    <a:gd name="T46" fmla="*/ 2612 w 3089"/>
                    <a:gd name="T47" fmla="*/ 1135 h 2304"/>
                    <a:gd name="T48" fmla="*/ 2879 w 3089"/>
                    <a:gd name="T49" fmla="*/ 1036 h 2304"/>
                    <a:gd name="T50" fmla="*/ 2780 w 3089"/>
                    <a:gd name="T51" fmla="*/ 566 h 2304"/>
                    <a:gd name="T52" fmla="*/ 2514 w 3089"/>
                    <a:gd name="T53" fmla="*/ 665 h 2304"/>
                    <a:gd name="T54" fmla="*/ 2612 w 3089"/>
                    <a:gd name="T55" fmla="*/ 764 h 2304"/>
                    <a:gd name="T56" fmla="*/ 2879 w 3089"/>
                    <a:gd name="T57" fmla="*/ 665 h 2304"/>
                    <a:gd name="T58" fmla="*/ 2780 w 3089"/>
                    <a:gd name="T59" fmla="*/ 195 h 2304"/>
                    <a:gd name="T60" fmla="*/ 2514 w 3089"/>
                    <a:gd name="T61" fmla="*/ 294 h 2304"/>
                    <a:gd name="T62" fmla="*/ 2612 w 3089"/>
                    <a:gd name="T63" fmla="*/ 393 h 2304"/>
                    <a:gd name="T64" fmla="*/ 2879 w 3089"/>
                    <a:gd name="T65" fmla="*/ 294 h 2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089" h="2304">
                      <a:moveTo>
                        <a:pt x="810" y="405"/>
                      </a:moveTo>
                      <a:cubicBezTo>
                        <a:pt x="810" y="1899"/>
                        <a:pt x="810" y="1899"/>
                        <a:pt x="810" y="1899"/>
                      </a:cubicBezTo>
                      <a:cubicBezTo>
                        <a:pt x="810" y="2122"/>
                        <a:pt x="627" y="2304"/>
                        <a:pt x="405" y="2304"/>
                      </a:cubicBezTo>
                      <a:cubicBezTo>
                        <a:pt x="405" y="2304"/>
                        <a:pt x="405" y="2304"/>
                        <a:pt x="405" y="2304"/>
                      </a:cubicBezTo>
                      <a:cubicBezTo>
                        <a:pt x="182" y="2304"/>
                        <a:pt x="0" y="2122"/>
                        <a:pt x="0" y="1899"/>
                      </a:cubicBezTo>
                      <a:cubicBezTo>
                        <a:pt x="0" y="405"/>
                        <a:pt x="0" y="405"/>
                        <a:pt x="0" y="405"/>
                      </a:cubicBezTo>
                      <a:cubicBezTo>
                        <a:pt x="0" y="218"/>
                        <a:pt x="129" y="59"/>
                        <a:pt x="303" y="13"/>
                      </a:cubicBezTo>
                      <a:cubicBezTo>
                        <a:pt x="303" y="573"/>
                        <a:pt x="303" y="573"/>
                        <a:pt x="303" y="573"/>
                      </a:cubicBezTo>
                      <a:cubicBezTo>
                        <a:pt x="303" y="629"/>
                        <a:pt x="349" y="675"/>
                        <a:pt x="405" y="675"/>
                      </a:cubicBezTo>
                      <a:cubicBezTo>
                        <a:pt x="405" y="675"/>
                        <a:pt x="405" y="675"/>
                        <a:pt x="405" y="675"/>
                      </a:cubicBezTo>
                      <a:cubicBezTo>
                        <a:pt x="461" y="675"/>
                        <a:pt x="507" y="629"/>
                        <a:pt x="507" y="573"/>
                      </a:cubicBezTo>
                      <a:cubicBezTo>
                        <a:pt x="507" y="13"/>
                        <a:pt x="507" y="13"/>
                        <a:pt x="507" y="13"/>
                      </a:cubicBezTo>
                      <a:cubicBezTo>
                        <a:pt x="680" y="59"/>
                        <a:pt x="810" y="218"/>
                        <a:pt x="810" y="405"/>
                      </a:cubicBezTo>
                      <a:close/>
                      <a:moveTo>
                        <a:pt x="3089" y="193"/>
                      </a:moveTo>
                      <a:cubicBezTo>
                        <a:pt x="3089" y="2111"/>
                        <a:pt x="3089" y="2111"/>
                        <a:pt x="3089" y="2111"/>
                      </a:cubicBezTo>
                      <a:cubicBezTo>
                        <a:pt x="3089" y="2218"/>
                        <a:pt x="3003" y="2304"/>
                        <a:pt x="2896" y="2304"/>
                      </a:cubicBezTo>
                      <a:cubicBezTo>
                        <a:pt x="1170" y="2304"/>
                        <a:pt x="1170" y="2304"/>
                        <a:pt x="1170" y="2304"/>
                      </a:cubicBezTo>
                      <a:cubicBezTo>
                        <a:pt x="1064" y="2304"/>
                        <a:pt x="977" y="2218"/>
                        <a:pt x="977" y="2111"/>
                      </a:cubicBezTo>
                      <a:cubicBezTo>
                        <a:pt x="977" y="193"/>
                        <a:pt x="977" y="193"/>
                        <a:pt x="977" y="193"/>
                      </a:cubicBezTo>
                      <a:cubicBezTo>
                        <a:pt x="977" y="87"/>
                        <a:pt x="1064" y="0"/>
                        <a:pt x="1170" y="0"/>
                      </a:cubicBezTo>
                      <a:cubicBezTo>
                        <a:pt x="2896" y="0"/>
                        <a:pt x="2896" y="0"/>
                        <a:pt x="2896" y="0"/>
                      </a:cubicBezTo>
                      <a:cubicBezTo>
                        <a:pt x="3003" y="0"/>
                        <a:pt x="3089" y="87"/>
                        <a:pt x="3089" y="193"/>
                      </a:cubicBezTo>
                      <a:close/>
                      <a:moveTo>
                        <a:pt x="1380" y="1449"/>
                      </a:moveTo>
                      <a:cubicBezTo>
                        <a:pt x="1380" y="1376"/>
                        <a:pt x="1320" y="1317"/>
                        <a:pt x="1248" y="1317"/>
                      </a:cubicBezTo>
                      <a:cubicBezTo>
                        <a:pt x="1175" y="1317"/>
                        <a:pt x="1116" y="1376"/>
                        <a:pt x="1116" y="1449"/>
                      </a:cubicBezTo>
                      <a:cubicBezTo>
                        <a:pt x="1116" y="1522"/>
                        <a:pt x="1175" y="1581"/>
                        <a:pt x="1248" y="1581"/>
                      </a:cubicBezTo>
                      <a:cubicBezTo>
                        <a:pt x="1320" y="1581"/>
                        <a:pt x="1380" y="1522"/>
                        <a:pt x="1380" y="1449"/>
                      </a:cubicBezTo>
                      <a:close/>
                      <a:moveTo>
                        <a:pt x="1768" y="1449"/>
                      </a:moveTo>
                      <a:cubicBezTo>
                        <a:pt x="1768" y="1376"/>
                        <a:pt x="1709" y="1317"/>
                        <a:pt x="1636" y="1317"/>
                      </a:cubicBezTo>
                      <a:cubicBezTo>
                        <a:pt x="1563" y="1317"/>
                        <a:pt x="1504" y="1376"/>
                        <a:pt x="1504" y="1449"/>
                      </a:cubicBezTo>
                      <a:cubicBezTo>
                        <a:pt x="1504" y="1522"/>
                        <a:pt x="1563" y="1581"/>
                        <a:pt x="1636" y="1581"/>
                      </a:cubicBezTo>
                      <a:cubicBezTo>
                        <a:pt x="1709" y="1581"/>
                        <a:pt x="1768" y="1522"/>
                        <a:pt x="1768" y="1449"/>
                      </a:cubicBezTo>
                      <a:close/>
                      <a:moveTo>
                        <a:pt x="2156" y="1449"/>
                      </a:moveTo>
                      <a:cubicBezTo>
                        <a:pt x="2156" y="1376"/>
                        <a:pt x="2097" y="1317"/>
                        <a:pt x="2024" y="1317"/>
                      </a:cubicBezTo>
                      <a:cubicBezTo>
                        <a:pt x="1951" y="1317"/>
                        <a:pt x="1892" y="1376"/>
                        <a:pt x="1892" y="1449"/>
                      </a:cubicBezTo>
                      <a:cubicBezTo>
                        <a:pt x="1892" y="1522"/>
                        <a:pt x="1951" y="1581"/>
                        <a:pt x="2024" y="1581"/>
                      </a:cubicBezTo>
                      <a:cubicBezTo>
                        <a:pt x="2097" y="1581"/>
                        <a:pt x="2156" y="1522"/>
                        <a:pt x="2156" y="1449"/>
                      </a:cubicBezTo>
                      <a:close/>
                      <a:moveTo>
                        <a:pt x="2304" y="171"/>
                      </a:moveTo>
                      <a:cubicBezTo>
                        <a:pt x="1170" y="171"/>
                        <a:pt x="1170" y="171"/>
                        <a:pt x="1170" y="171"/>
                      </a:cubicBezTo>
                      <a:cubicBezTo>
                        <a:pt x="1170" y="1159"/>
                        <a:pt x="1170" y="1159"/>
                        <a:pt x="1170" y="1159"/>
                      </a:cubicBezTo>
                      <a:cubicBezTo>
                        <a:pt x="2304" y="1159"/>
                        <a:pt x="2304" y="1159"/>
                        <a:pt x="2304" y="1159"/>
                      </a:cubicBezTo>
                      <a:lnTo>
                        <a:pt x="2304" y="171"/>
                      </a:lnTo>
                      <a:close/>
                      <a:moveTo>
                        <a:pt x="2879" y="1036"/>
                      </a:moveTo>
                      <a:cubicBezTo>
                        <a:pt x="2879" y="981"/>
                        <a:pt x="2835" y="937"/>
                        <a:pt x="2780" y="937"/>
                      </a:cubicBezTo>
                      <a:cubicBezTo>
                        <a:pt x="2612" y="937"/>
                        <a:pt x="2612" y="937"/>
                        <a:pt x="2612" y="937"/>
                      </a:cubicBezTo>
                      <a:cubicBezTo>
                        <a:pt x="2558" y="937"/>
                        <a:pt x="2514" y="981"/>
                        <a:pt x="2514" y="1036"/>
                      </a:cubicBezTo>
                      <a:cubicBezTo>
                        <a:pt x="2514" y="1036"/>
                        <a:pt x="2514" y="1036"/>
                        <a:pt x="2514" y="1036"/>
                      </a:cubicBezTo>
                      <a:cubicBezTo>
                        <a:pt x="2514" y="1090"/>
                        <a:pt x="2558" y="1135"/>
                        <a:pt x="2612" y="1135"/>
                      </a:cubicBezTo>
                      <a:cubicBezTo>
                        <a:pt x="2780" y="1135"/>
                        <a:pt x="2780" y="1135"/>
                        <a:pt x="2780" y="1135"/>
                      </a:cubicBezTo>
                      <a:cubicBezTo>
                        <a:pt x="2835" y="1135"/>
                        <a:pt x="2879" y="1090"/>
                        <a:pt x="2879" y="1036"/>
                      </a:cubicBezTo>
                      <a:close/>
                      <a:moveTo>
                        <a:pt x="2879" y="665"/>
                      </a:moveTo>
                      <a:cubicBezTo>
                        <a:pt x="2879" y="610"/>
                        <a:pt x="2835" y="566"/>
                        <a:pt x="2780" y="566"/>
                      </a:cubicBezTo>
                      <a:cubicBezTo>
                        <a:pt x="2612" y="566"/>
                        <a:pt x="2612" y="566"/>
                        <a:pt x="2612" y="566"/>
                      </a:cubicBezTo>
                      <a:cubicBezTo>
                        <a:pt x="2558" y="566"/>
                        <a:pt x="2514" y="610"/>
                        <a:pt x="2514" y="665"/>
                      </a:cubicBezTo>
                      <a:cubicBezTo>
                        <a:pt x="2514" y="665"/>
                        <a:pt x="2514" y="665"/>
                        <a:pt x="2514" y="665"/>
                      </a:cubicBezTo>
                      <a:cubicBezTo>
                        <a:pt x="2514" y="719"/>
                        <a:pt x="2558" y="764"/>
                        <a:pt x="2612" y="764"/>
                      </a:cubicBezTo>
                      <a:cubicBezTo>
                        <a:pt x="2780" y="764"/>
                        <a:pt x="2780" y="764"/>
                        <a:pt x="2780" y="764"/>
                      </a:cubicBezTo>
                      <a:cubicBezTo>
                        <a:pt x="2835" y="764"/>
                        <a:pt x="2879" y="719"/>
                        <a:pt x="2879" y="665"/>
                      </a:cubicBezTo>
                      <a:close/>
                      <a:moveTo>
                        <a:pt x="2879" y="294"/>
                      </a:moveTo>
                      <a:cubicBezTo>
                        <a:pt x="2879" y="239"/>
                        <a:pt x="2835" y="195"/>
                        <a:pt x="2780" y="195"/>
                      </a:cubicBezTo>
                      <a:cubicBezTo>
                        <a:pt x="2612" y="195"/>
                        <a:pt x="2612" y="195"/>
                        <a:pt x="2612" y="195"/>
                      </a:cubicBezTo>
                      <a:cubicBezTo>
                        <a:pt x="2558" y="195"/>
                        <a:pt x="2514" y="239"/>
                        <a:pt x="2514" y="294"/>
                      </a:cubicBezTo>
                      <a:cubicBezTo>
                        <a:pt x="2514" y="294"/>
                        <a:pt x="2514" y="294"/>
                        <a:pt x="2514" y="294"/>
                      </a:cubicBezTo>
                      <a:cubicBezTo>
                        <a:pt x="2514" y="348"/>
                        <a:pt x="2558" y="393"/>
                        <a:pt x="2612" y="393"/>
                      </a:cubicBezTo>
                      <a:cubicBezTo>
                        <a:pt x="2780" y="393"/>
                        <a:pt x="2780" y="393"/>
                        <a:pt x="2780" y="393"/>
                      </a:cubicBezTo>
                      <a:cubicBezTo>
                        <a:pt x="2835" y="393"/>
                        <a:pt x="2879" y="348"/>
                        <a:pt x="2879" y="2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83"/>
                  <a:endParaRPr lang="en-US" sz="1013">
                    <a:solidFill>
                      <a:srgbClr val="39393B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95" name="Group 194"/>
              <p:cNvGrpSpPr/>
              <p:nvPr/>
            </p:nvGrpSpPr>
            <p:grpSpPr>
              <a:xfrm>
                <a:off x="5101945" y="3423329"/>
                <a:ext cx="502366" cy="279790"/>
                <a:chOff x="5066224" y="3342367"/>
                <a:chExt cx="502366" cy="279790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 flipH="1">
                  <a:off x="5066224" y="3470015"/>
                  <a:ext cx="302281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Rounded Rectangle 25"/>
                <p:cNvSpPr/>
                <p:nvPr/>
              </p:nvSpPr>
              <p:spPr>
                <a:xfrm>
                  <a:off x="5288800" y="3342367"/>
                  <a:ext cx="279790" cy="279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462" h="1123462">
                      <a:moveTo>
                        <a:pt x="758801" y="661837"/>
                      </a:moveTo>
                      <a:cubicBezTo>
                        <a:pt x="749648" y="661762"/>
                        <a:pt x="740466" y="665180"/>
                        <a:pt x="733427" y="672107"/>
                      </a:cubicBezTo>
                      <a:cubicBezTo>
                        <a:pt x="719346" y="685961"/>
                        <a:pt x="719161" y="708607"/>
                        <a:pt x="733016" y="722687"/>
                      </a:cubicBezTo>
                      <a:lnTo>
                        <a:pt x="753910" y="743923"/>
                      </a:lnTo>
                      <a:lnTo>
                        <a:pt x="542733" y="743923"/>
                      </a:lnTo>
                      <a:cubicBezTo>
                        <a:pt x="532857" y="743923"/>
                        <a:pt x="523914" y="747926"/>
                        <a:pt x="517443" y="754399"/>
                      </a:cubicBezTo>
                      <a:lnTo>
                        <a:pt x="506967" y="779690"/>
                      </a:lnTo>
                      <a:lnTo>
                        <a:pt x="517443" y="804981"/>
                      </a:lnTo>
                      <a:cubicBezTo>
                        <a:pt x="523916" y="811453"/>
                        <a:pt x="532858" y="815458"/>
                        <a:pt x="542734" y="815457"/>
                      </a:cubicBezTo>
                      <a:lnTo>
                        <a:pt x="753910" y="815457"/>
                      </a:lnTo>
                      <a:lnTo>
                        <a:pt x="733016" y="836693"/>
                      </a:lnTo>
                      <a:cubicBezTo>
                        <a:pt x="719162" y="850774"/>
                        <a:pt x="719346" y="873420"/>
                        <a:pt x="733426" y="887274"/>
                      </a:cubicBezTo>
                      <a:cubicBezTo>
                        <a:pt x="747507" y="901128"/>
                        <a:pt x="770153" y="900944"/>
                        <a:pt x="784007" y="886863"/>
                      </a:cubicBezTo>
                      <a:lnTo>
                        <a:pt x="864319" y="805239"/>
                      </a:lnTo>
                      <a:lnTo>
                        <a:pt x="869302" y="797600"/>
                      </a:lnTo>
                      <a:lnTo>
                        <a:pt x="871992" y="793612"/>
                      </a:lnTo>
                      <a:lnTo>
                        <a:pt x="872069" y="793358"/>
                      </a:lnTo>
                      <a:lnTo>
                        <a:pt x="872080" y="793343"/>
                      </a:lnTo>
                      <a:lnTo>
                        <a:pt x="872088" y="793303"/>
                      </a:lnTo>
                      <a:lnTo>
                        <a:pt x="874076" y="786899"/>
                      </a:lnTo>
                      <a:cubicBezTo>
                        <a:pt x="874552" y="784570"/>
                        <a:pt x="874802" y="782160"/>
                        <a:pt x="874802" y="779690"/>
                      </a:cubicBezTo>
                      <a:cubicBezTo>
                        <a:pt x="874801" y="777222"/>
                        <a:pt x="874552" y="774810"/>
                        <a:pt x="874075" y="772482"/>
                      </a:cubicBezTo>
                      <a:lnTo>
                        <a:pt x="872087" y="766077"/>
                      </a:lnTo>
                      <a:lnTo>
                        <a:pt x="872080" y="766038"/>
                      </a:lnTo>
                      <a:lnTo>
                        <a:pt x="872070" y="766023"/>
                      </a:lnTo>
                      <a:lnTo>
                        <a:pt x="871992" y="765768"/>
                      </a:lnTo>
                      <a:lnTo>
                        <a:pt x="869291" y="761764"/>
                      </a:lnTo>
                      <a:lnTo>
                        <a:pt x="864318" y="754142"/>
                      </a:lnTo>
                      <a:lnTo>
                        <a:pt x="784006" y="672518"/>
                      </a:lnTo>
                      <a:cubicBezTo>
                        <a:pt x="777079" y="665477"/>
                        <a:pt x="767954" y="661911"/>
                        <a:pt x="758801" y="661837"/>
                      </a:cubicBezTo>
                      <a:close/>
                      <a:moveTo>
                        <a:pt x="364661" y="558282"/>
                      </a:moveTo>
                      <a:cubicBezTo>
                        <a:pt x="355509" y="558355"/>
                        <a:pt x="346384" y="561922"/>
                        <a:pt x="339457" y="568962"/>
                      </a:cubicBezTo>
                      <a:lnTo>
                        <a:pt x="259145" y="650587"/>
                      </a:lnTo>
                      <a:lnTo>
                        <a:pt x="254172" y="658209"/>
                      </a:lnTo>
                      <a:lnTo>
                        <a:pt x="251473" y="662213"/>
                      </a:lnTo>
                      <a:lnTo>
                        <a:pt x="251394" y="662469"/>
                      </a:lnTo>
                      <a:lnTo>
                        <a:pt x="251384" y="662482"/>
                      </a:lnTo>
                      <a:lnTo>
                        <a:pt x="251377" y="662522"/>
                      </a:lnTo>
                      <a:lnTo>
                        <a:pt x="249388" y="668927"/>
                      </a:lnTo>
                      <a:cubicBezTo>
                        <a:pt x="248912" y="671255"/>
                        <a:pt x="248662" y="673667"/>
                        <a:pt x="248662" y="676135"/>
                      </a:cubicBezTo>
                      <a:cubicBezTo>
                        <a:pt x="248662" y="678605"/>
                        <a:pt x="248913" y="681015"/>
                        <a:pt x="249389" y="683344"/>
                      </a:cubicBezTo>
                      <a:lnTo>
                        <a:pt x="251377" y="689748"/>
                      </a:lnTo>
                      <a:lnTo>
                        <a:pt x="251383" y="689789"/>
                      </a:lnTo>
                      <a:lnTo>
                        <a:pt x="251393" y="689803"/>
                      </a:lnTo>
                      <a:lnTo>
                        <a:pt x="251473" y="690057"/>
                      </a:lnTo>
                      <a:lnTo>
                        <a:pt x="254161" y="694045"/>
                      </a:lnTo>
                      <a:lnTo>
                        <a:pt x="259145" y="701683"/>
                      </a:lnTo>
                      <a:lnTo>
                        <a:pt x="339457" y="783309"/>
                      </a:lnTo>
                      <a:cubicBezTo>
                        <a:pt x="353311" y="797389"/>
                        <a:pt x="375956" y="797573"/>
                        <a:pt x="390037" y="783719"/>
                      </a:cubicBezTo>
                      <a:cubicBezTo>
                        <a:pt x="404118" y="769864"/>
                        <a:pt x="404302" y="747219"/>
                        <a:pt x="390448" y="733138"/>
                      </a:cubicBezTo>
                      <a:lnTo>
                        <a:pt x="369553" y="711902"/>
                      </a:lnTo>
                      <a:lnTo>
                        <a:pt x="580730" y="711901"/>
                      </a:lnTo>
                      <a:cubicBezTo>
                        <a:pt x="590607" y="711902"/>
                        <a:pt x="599548" y="707899"/>
                        <a:pt x="606020" y="701426"/>
                      </a:cubicBezTo>
                      <a:lnTo>
                        <a:pt x="616497" y="676135"/>
                      </a:lnTo>
                      <a:lnTo>
                        <a:pt x="606021" y="650843"/>
                      </a:lnTo>
                      <a:cubicBezTo>
                        <a:pt x="599549" y="644371"/>
                        <a:pt x="590606" y="640368"/>
                        <a:pt x="580730" y="640368"/>
                      </a:cubicBezTo>
                      <a:lnTo>
                        <a:pt x="369554" y="640368"/>
                      </a:lnTo>
                      <a:lnTo>
                        <a:pt x="390448" y="619133"/>
                      </a:lnTo>
                      <a:cubicBezTo>
                        <a:pt x="404302" y="605052"/>
                        <a:pt x="404118" y="582406"/>
                        <a:pt x="390038" y="568551"/>
                      </a:cubicBezTo>
                      <a:lnTo>
                        <a:pt x="390038" y="568553"/>
                      </a:lnTo>
                      <a:cubicBezTo>
                        <a:pt x="382997" y="561625"/>
                        <a:pt x="373815" y="558207"/>
                        <a:pt x="364661" y="558282"/>
                      </a:cubicBezTo>
                      <a:close/>
                      <a:moveTo>
                        <a:pt x="758801" y="329475"/>
                      </a:moveTo>
                      <a:cubicBezTo>
                        <a:pt x="749649" y="329401"/>
                        <a:pt x="740466" y="332819"/>
                        <a:pt x="733427" y="339746"/>
                      </a:cubicBezTo>
                      <a:lnTo>
                        <a:pt x="733426" y="339746"/>
                      </a:lnTo>
                      <a:cubicBezTo>
                        <a:pt x="719345" y="353600"/>
                        <a:pt x="719161" y="376245"/>
                        <a:pt x="733017" y="390327"/>
                      </a:cubicBezTo>
                      <a:lnTo>
                        <a:pt x="753909" y="411562"/>
                      </a:lnTo>
                      <a:lnTo>
                        <a:pt x="542733" y="411561"/>
                      </a:lnTo>
                      <a:cubicBezTo>
                        <a:pt x="532856" y="411562"/>
                        <a:pt x="523915" y="415565"/>
                        <a:pt x="517443" y="422037"/>
                      </a:cubicBezTo>
                      <a:lnTo>
                        <a:pt x="506967" y="447329"/>
                      </a:lnTo>
                      <a:lnTo>
                        <a:pt x="517443" y="472620"/>
                      </a:lnTo>
                      <a:cubicBezTo>
                        <a:pt x="523916" y="479093"/>
                        <a:pt x="532857" y="483097"/>
                        <a:pt x="542734" y="483095"/>
                      </a:cubicBezTo>
                      <a:lnTo>
                        <a:pt x="753910" y="483096"/>
                      </a:lnTo>
                      <a:lnTo>
                        <a:pt x="733016" y="504333"/>
                      </a:lnTo>
                      <a:cubicBezTo>
                        <a:pt x="719162" y="518413"/>
                        <a:pt x="719345" y="541059"/>
                        <a:pt x="733426" y="554913"/>
                      </a:cubicBezTo>
                      <a:cubicBezTo>
                        <a:pt x="747507" y="568767"/>
                        <a:pt x="770152" y="568583"/>
                        <a:pt x="784007" y="554503"/>
                      </a:cubicBezTo>
                      <a:lnTo>
                        <a:pt x="864318" y="472878"/>
                      </a:lnTo>
                      <a:lnTo>
                        <a:pt x="869302" y="465238"/>
                      </a:lnTo>
                      <a:lnTo>
                        <a:pt x="871991" y="461251"/>
                      </a:lnTo>
                      <a:lnTo>
                        <a:pt x="872070" y="460997"/>
                      </a:lnTo>
                      <a:lnTo>
                        <a:pt x="872079" y="460982"/>
                      </a:lnTo>
                      <a:lnTo>
                        <a:pt x="872087" y="460942"/>
                      </a:lnTo>
                      <a:lnTo>
                        <a:pt x="874075" y="454537"/>
                      </a:lnTo>
                      <a:cubicBezTo>
                        <a:pt x="874551" y="452209"/>
                        <a:pt x="874801" y="449799"/>
                        <a:pt x="874801" y="447329"/>
                      </a:cubicBezTo>
                      <a:cubicBezTo>
                        <a:pt x="874802" y="444860"/>
                        <a:pt x="874552" y="442449"/>
                        <a:pt x="874076" y="440121"/>
                      </a:cubicBezTo>
                      <a:lnTo>
                        <a:pt x="872087" y="433715"/>
                      </a:lnTo>
                      <a:lnTo>
                        <a:pt x="872079" y="433677"/>
                      </a:lnTo>
                      <a:lnTo>
                        <a:pt x="872071" y="433662"/>
                      </a:lnTo>
                      <a:lnTo>
                        <a:pt x="871991" y="433407"/>
                      </a:lnTo>
                      <a:lnTo>
                        <a:pt x="869292" y="429403"/>
                      </a:lnTo>
                      <a:lnTo>
                        <a:pt x="864319" y="421781"/>
                      </a:lnTo>
                      <a:lnTo>
                        <a:pt x="784007" y="340156"/>
                      </a:lnTo>
                      <a:cubicBezTo>
                        <a:pt x="777079" y="333117"/>
                        <a:pt x="767954" y="329550"/>
                        <a:pt x="758801" y="329475"/>
                      </a:cubicBezTo>
                      <a:close/>
                      <a:moveTo>
                        <a:pt x="364662" y="225921"/>
                      </a:moveTo>
                      <a:cubicBezTo>
                        <a:pt x="355509" y="225995"/>
                        <a:pt x="346383" y="229561"/>
                        <a:pt x="339456" y="236601"/>
                      </a:cubicBezTo>
                      <a:lnTo>
                        <a:pt x="259145" y="318226"/>
                      </a:lnTo>
                      <a:lnTo>
                        <a:pt x="254173" y="325848"/>
                      </a:lnTo>
                      <a:lnTo>
                        <a:pt x="251473" y="329852"/>
                      </a:lnTo>
                      <a:lnTo>
                        <a:pt x="251394" y="330107"/>
                      </a:lnTo>
                      <a:lnTo>
                        <a:pt x="251384" y="330122"/>
                      </a:lnTo>
                      <a:lnTo>
                        <a:pt x="251376" y="330161"/>
                      </a:lnTo>
                      <a:lnTo>
                        <a:pt x="249389" y="336566"/>
                      </a:lnTo>
                      <a:cubicBezTo>
                        <a:pt x="248912" y="338894"/>
                        <a:pt x="248662" y="341305"/>
                        <a:pt x="248662" y="343774"/>
                      </a:cubicBezTo>
                      <a:cubicBezTo>
                        <a:pt x="248662" y="346244"/>
                        <a:pt x="248912" y="348654"/>
                        <a:pt x="249389" y="350982"/>
                      </a:cubicBezTo>
                      <a:lnTo>
                        <a:pt x="251377" y="357387"/>
                      </a:lnTo>
                      <a:lnTo>
                        <a:pt x="251384" y="357428"/>
                      </a:lnTo>
                      <a:lnTo>
                        <a:pt x="251393" y="357443"/>
                      </a:lnTo>
                      <a:lnTo>
                        <a:pt x="251473" y="357696"/>
                      </a:lnTo>
                      <a:lnTo>
                        <a:pt x="254161" y="361684"/>
                      </a:lnTo>
                      <a:lnTo>
                        <a:pt x="259145" y="369323"/>
                      </a:lnTo>
                      <a:lnTo>
                        <a:pt x="339456" y="450948"/>
                      </a:lnTo>
                      <a:cubicBezTo>
                        <a:pt x="353310" y="465028"/>
                        <a:pt x="375957" y="465212"/>
                        <a:pt x="390037" y="451358"/>
                      </a:cubicBezTo>
                      <a:cubicBezTo>
                        <a:pt x="404118" y="437503"/>
                        <a:pt x="404302" y="414858"/>
                        <a:pt x="390448" y="400777"/>
                      </a:cubicBezTo>
                      <a:lnTo>
                        <a:pt x="369553" y="379542"/>
                      </a:lnTo>
                      <a:lnTo>
                        <a:pt x="580730" y="379541"/>
                      </a:lnTo>
                      <a:cubicBezTo>
                        <a:pt x="590606" y="379541"/>
                        <a:pt x="599549" y="375538"/>
                        <a:pt x="606021" y="369065"/>
                      </a:cubicBezTo>
                      <a:lnTo>
                        <a:pt x="616497" y="343774"/>
                      </a:lnTo>
                      <a:lnTo>
                        <a:pt x="606021" y="318483"/>
                      </a:lnTo>
                      <a:cubicBezTo>
                        <a:pt x="599549" y="312010"/>
                        <a:pt x="590606" y="308006"/>
                        <a:pt x="580730" y="308006"/>
                      </a:cubicBezTo>
                      <a:lnTo>
                        <a:pt x="369553" y="308007"/>
                      </a:lnTo>
                      <a:lnTo>
                        <a:pt x="390447" y="286772"/>
                      </a:lnTo>
                      <a:cubicBezTo>
                        <a:pt x="404302" y="272691"/>
                        <a:pt x="404118" y="250045"/>
                        <a:pt x="390038" y="236191"/>
                      </a:cubicBezTo>
                      <a:cubicBezTo>
                        <a:pt x="382997" y="229264"/>
                        <a:pt x="373816" y="225846"/>
                        <a:pt x="364662" y="225921"/>
                      </a:cubicBezTo>
                      <a:close/>
                      <a:moveTo>
                        <a:pt x="99325" y="0"/>
                      </a:moveTo>
                      <a:lnTo>
                        <a:pt x="1024137" y="0"/>
                      </a:lnTo>
                      <a:cubicBezTo>
                        <a:pt x="1078993" y="0"/>
                        <a:pt x="1123462" y="44469"/>
                        <a:pt x="1123462" y="99325"/>
                      </a:cubicBezTo>
                      <a:lnTo>
                        <a:pt x="1123462" y="1024137"/>
                      </a:lnTo>
                      <a:cubicBezTo>
                        <a:pt x="1123462" y="1078993"/>
                        <a:pt x="1078993" y="1123462"/>
                        <a:pt x="1024137" y="1123462"/>
                      </a:cubicBezTo>
                      <a:lnTo>
                        <a:pt x="99325" y="1123462"/>
                      </a:lnTo>
                      <a:cubicBezTo>
                        <a:pt x="44469" y="1123462"/>
                        <a:pt x="0" y="1078993"/>
                        <a:pt x="0" y="1024137"/>
                      </a:cubicBezTo>
                      <a:lnTo>
                        <a:pt x="0" y="99325"/>
                      </a:lnTo>
                      <a:cubicBezTo>
                        <a:pt x="0" y="44469"/>
                        <a:pt x="44469" y="0"/>
                        <a:pt x="99325" y="0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ffec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91436" tIns="45718" rIns="91436" bIns="45718" rtlCol="0" anchor="ctr"/>
                <a:lstStyle/>
                <a:p>
                  <a:pPr algn="ctr" defTabSz="685783"/>
                  <a:endParaRPr lang="en-US" sz="1013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96" name="Oval 17"/>
              <p:cNvSpPr/>
              <p:nvPr/>
            </p:nvSpPr>
            <p:spPr>
              <a:xfrm>
                <a:off x="4752951" y="3387220"/>
                <a:ext cx="359980" cy="359980"/>
              </a:xfrm>
              <a:custGeom>
                <a:avLst/>
                <a:gdLst/>
                <a:ahLst/>
                <a:cxnLst/>
                <a:rect l="l" t="t" r="r" b="b"/>
                <a:pathLst>
                  <a:path w="1373008" h="1373008">
                    <a:moveTo>
                      <a:pt x="686539" y="740055"/>
                    </a:moveTo>
                    <a:cubicBezTo>
                      <a:pt x="666786" y="740214"/>
                      <a:pt x="650903" y="756358"/>
                      <a:pt x="651063" y="776110"/>
                    </a:cubicBezTo>
                    <a:lnTo>
                      <a:pt x="652775" y="987279"/>
                    </a:lnTo>
                    <a:lnTo>
                      <a:pt x="631372" y="966559"/>
                    </a:lnTo>
                    <a:cubicBezTo>
                      <a:pt x="617179" y="952819"/>
                      <a:pt x="594535" y="953187"/>
                      <a:pt x="580796" y="967379"/>
                    </a:cubicBezTo>
                    <a:cubicBezTo>
                      <a:pt x="567056" y="981571"/>
                      <a:pt x="567424" y="1004215"/>
                      <a:pt x="581616" y="1017955"/>
                    </a:cubicBezTo>
                    <a:lnTo>
                      <a:pt x="663890" y="1097602"/>
                    </a:lnTo>
                    <a:lnTo>
                      <a:pt x="671552" y="1102513"/>
                    </a:lnTo>
                    <a:lnTo>
                      <a:pt x="675578" y="1105180"/>
                    </a:lnTo>
                    <a:lnTo>
                      <a:pt x="675833" y="1105257"/>
                    </a:lnTo>
                    <a:lnTo>
                      <a:pt x="675848" y="1105266"/>
                    </a:lnTo>
                    <a:lnTo>
                      <a:pt x="675887" y="1105273"/>
                    </a:lnTo>
                    <a:lnTo>
                      <a:pt x="682308" y="1107210"/>
                    </a:lnTo>
                    <a:cubicBezTo>
                      <a:pt x="684640" y="1107667"/>
                      <a:pt x="687053" y="1107897"/>
                      <a:pt x="689522" y="1107878"/>
                    </a:cubicBezTo>
                    <a:cubicBezTo>
                      <a:pt x="691991" y="1107858"/>
                      <a:pt x="694400" y="1107588"/>
                      <a:pt x="696724" y="1107093"/>
                    </a:cubicBezTo>
                    <a:lnTo>
                      <a:pt x="703113" y="1105053"/>
                    </a:lnTo>
                    <a:lnTo>
                      <a:pt x="703152" y="1105045"/>
                    </a:lnTo>
                    <a:lnTo>
                      <a:pt x="703167" y="1105035"/>
                    </a:lnTo>
                    <a:lnTo>
                      <a:pt x="703421" y="1104954"/>
                    </a:lnTo>
                    <a:lnTo>
                      <a:pt x="707387" y="1102233"/>
                    </a:lnTo>
                    <a:lnTo>
                      <a:pt x="714984" y="1097188"/>
                    </a:lnTo>
                    <a:lnTo>
                      <a:pt x="795956" y="1016217"/>
                    </a:lnTo>
                    <a:cubicBezTo>
                      <a:pt x="809924" y="1002249"/>
                      <a:pt x="809924" y="979603"/>
                      <a:pt x="795956" y="965635"/>
                    </a:cubicBezTo>
                    <a:cubicBezTo>
                      <a:pt x="781988" y="951667"/>
                      <a:pt x="759342" y="951667"/>
                      <a:pt x="745374" y="965635"/>
                    </a:cubicBezTo>
                    <a:lnTo>
                      <a:pt x="724307" y="986700"/>
                    </a:lnTo>
                    <a:lnTo>
                      <a:pt x="722595" y="775531"/>
                    </a:lnTo>
                    <a:cubicBezTo>
                      <a:pt x="722435" y="755778"/>
                      <a:pt x="706292" y="739895"/>
                      <a:pt x="686539" y="740055"/>
                    </a:cubicBezTo>
                    <a:close/>
                    <a:moveTo>
                      <a:pt x="866904" y="568650"/>
                    </a:moveTo>
                    <a:cubicBezTo>
                      <a:pt x="857750" y="568724"/>
                      <a:pt x="848626" y="572291"/>
                      <a:pt x="841699" y="579331"/>
                    </a:cubicBezTo>
                    <a:lnTo>
                      <a:pt x="761387" y="660956"/>
                    </a:lnTo>
                    <a:lnTo>
                      <a:pt x="756414" y="668578"/>
                    </a:lnTo>
                    <a:lnTo>
                      <a:pt x="753714" y="672582"/>
                    </a:lnTo>
                    <a:lnTo>
                      <a:pt x="753636" y="672837"/>
                    </a:lnTo>
                    <a:lnTo>
                      <a:pt x="753626" y="672851"/>
                    </a:lnTo>
                    <a:lnTo>
                      <a:pt x="753619" y="672891"/>
                    </a:lnTo>
                    <a:lnTo>
                      <a:pt x="751631" y="679296"/>
                    </a:lnTo>
                    <a:cubicBezTo>
                      <a:pt x="751154" y="681625"/>
                      <a:pt x="750903" y="684035"/>
                      <a:pt x="750904" y="686505"/>
                    </a:cubicBezTo>
                    <a:cubicBezTo>
                      <a:pt x="750904" y="688973"/>
                      <a:pt x="751154" y="691384"/>
                      <a:pt x="751631" y="693713"/>
                    </a:cubicBezTo>
                    <a:lnTo>
                      <a:pt x="753618" y="700117"/>
                    </a:lnTo>
                    <a:lnTo>
                      <a:pt x="753626" y="700157"/>
                    </a:lnTo>
                    <a:lnTo>
                      <a:pt x="753636" y="700171"/>
                    </a:lnTo>
                    <a:lnTo>
                      <a:pt x="753715" y="700426"/>
                    </a:lnTo>
                    <a:lnTo>
                      <a:pt x="756403" y="704414"/>
                    </a:lnTo>
                    <a:lnTo>
                      <a:pt x="761386" y="712053"/>
                    </a:lnTo>
                    <a:lnTo>
                      <a:pt x="841699" y="793678"/>
                    </a:lnTo>
                    <a:cubicBezTo>
                      <a:pt x="855552" y="807758"/>
                      <a:pt x="878199" y="807942"/>
                      <a:pt x="892279" y="794088"/>
                    </a:cubicBezTo>
                    <a:cubicBezTo>
                      <a:pt x="906360" y="780234"/>
                      <a:pt x="906543" y="757588"/>
                      <a:pt x="892690" y="743507"/>
                    </a:cubicBezTo>
                    <a:lnTo>
                      <a:pt x="871795" y="722271"/>
                    </a:lnTo>
                    <a:lnTo>
                      <a:pt x="1082972" y="722271"/>
                    </a:lnTo>
                    <a:cubicBezTo>
                      <a:pt x="1092849" y="722271"/>
                      <a:pt x="1101790" y="718267"/>
                      <a:pt x="1108263" y="711795"/>
                    </a:cubicBezTo>
                    <a:lnTo>
                      <a:pt x="1118739" y="686504"/>
                    </a:lnTo>
                    <a:lnTo>
                      <a:pt x="1108263" y="661213"/>
                    </a:lnTo>
                    <a:cubicBezTo>
                      <a:pt x="1101790" y="654740"/>
                      <a:pt x="1092849" y="650737"/>
                      <a:pt x="1082972" y="650736"/>
                    </a:cubicBezTo>
                    <a:lnTo>
                      <a:pt x="871796" y="650737"/>
                    </a:lnTo>
                    <a:lnTo>
                      <a:pt x="892690" y="629501"/>
                    </a:lnTo>
                    <a:cubicBezTo>
                      <a:pt x="906543" y="615421"/>
                      <a:pt x="906360" y="592775"/>
                      <a:pt x="892279" y="578920"/>
                    </a:cubicBezTo>
                    <a:cubicBezTo>
                      <a:pt x="885240" y="571994"/>
                      <a:pt x="876058" y="568576"/>
                      <a:pt x="866904" y="568650"/>
                    </a:cubicBezTo>
                    <a:close/>
                    <a:moveTo>
                      <a:pt x="506104" y="568650"/>
                    </a:moveTo>
                    <a:lnTo>
                      <a:pt x="480729" y="578921"/>
                    </a:lnTo>
                    <a:lnTo>
                      <a:pt x="480729" y="578920"/>
                    </a:lnTo>
                    <a:lnTo>
                      <a:pt x="480729" y="578921"/>
                    </a:lnTo>
                    <a:lnTo>
                      <a:pt x="480729" y="578921"/>
                    </a:lnTo>
                    <a:lnTo>
                      <a:pt x="470049" y="604126"/>
                    </a:lnTo>
                    <a:cubicBezTo>
                      <a:pt x="469974" y="613279"/>
                      <a:pt x="473392" y="622461"/>
                      <a:pt x="480318" y="629502"/>
                    </a:cubicBezTo>
                    <a:lnTo>
                      <a:pt x="501213" y="650736"/>
                    </a:lnTo>
                    <a:lnTo>
                      <a:pt x="290036" y="650737"/>
                    </a:lnTo>
                    <a:cubicBezTo>
                      <a:pt x="270283" y="650737"/>
                      <a:pt x="254269" y="666750"/>
                      <a:pt x="254270" y="686504"/>
                    </a:cubicBezTo>
                    <a:cubicBezTo>
                      <a:pt x="254270" y="706258"/>
                      <a:pt x="270283" y="722270"/>
                      <a:pt x="290037" y="722271"/>
                    </a:cubicBezTo>
                    <a:lnTo>
                      <a:pt x="501214" y="722272"/>
                    </a:lnTo>
                    <a:lnTo>
                      <a:pt x="480319" y="743506"/>
                    </a:lnTo>
                    <a:cubicBezTo>
                      <a:pt x="466465" y="757588"/>
                      <a:pt x="466649" y="780234"/>
                      <a:pt x="480729" y="794088"/>
                    </a:cubicBezTo>
                    <a:cubicBezTo>
                      <a:pt x="494810" y="807942"/>
                      <a:pt x="517456" y="807758"/>
                      <a:pt x="531310" y="793677"/>
                    </a:cubicBezTo>
                    <a:lnTo>
                      <a:pt x="611622" y="712053"/>
                    </a:lnTo>
                    <a:lnTo>
                      <a:pt x="616606" y="704414"/>
                    </a:lnTo>
                    <a:lnTo>
                      <a:pt x="619294" y="700426"/>
                    </a:lnTo>
                    <a:lnTo>
                      <a:pt x="619373" y="700172"/>
                    </a:lnTo>
                    <a:lnTo>
                      <a:pt x="619382" y="700157"/>
                    </a:lnTo>
                    <a:lnTo>
                      <a:pt x="619390" y="700117"/>
                    </a:lnTo>
                    <a:lnTo>
                      <a:pt x="621378" y="693713"/>
                    </a:lnTo>
                    <a:cubicBezTo>
                      <a:pt x="621854" y="691384"/>
                      <a:pt x="622104" y="688973"/>
                      <a:pt x="622104" y="686504"/>
                    </a:cubicBezTo>
                    <a:cubicBezTo>
                      <a:pt x="622105" y="684035"/>
                      <a:pt x="621854" y="681624"/>
                      <a:pt x="621377" y="679296"/>
                    </a:cubicBezTo>
                    <a:lnTo>
                      <a:pt x="619390" y="672890"/>
                    </a:lnTo>
                    <a:lnTo>
                      <a:pt x="619382" y="672851"/>
                    </a:lnTo>
                    <a:lnTo>
                      <a:pt x="619373" y="672837"/>
                    </a:lnTo>
                    <a:lnTo>
                      <a:pt x="619294" y="672582"/>
                    </a:lnTo>
                    <a:lnTo>
                      <a:pt x="616594" y="668579"/>
                    </a:lnTo>
                    <a:lnTo>
                      <a:pt x="611621" y="660957"/>
                    </a:lnTo>
                    <a:lnTo>
                      <a:pt x="531311" y="579331"/>
                    </a:lnTo>
                    <a:cubicBezTo>
                      <a:pt x="524383" y="572291"/>
                      <a:pt x="515258" y="568725"/>
                      <a:pt x="506104" y="568650"/>
                    </a:cubicBezTo>
                    <a:close/>
                    <a:moveTo>
                      <a:pt x="689522" y="278119"/>
                    </a:moveTo>
                    <a:cubicBezTo>
                      <a:pt x="687053" y="278099"/>
                      <a:pt x="684640" y="278330"/>
                      <a:pt x="682308" y="278788"/>
                    </a:cubicBezTo>
                    <a:lnTo>
                      <a:pt x="675887" y="280725"/>
                    </a:lnTo>
                    <a:lnTo>
                      <a:pt x="675848" y="280731"/>
                    </a:lnTo>
                    <a:lnTo>
                      <a:pt x="675833" y="280741"/>
                    </a:lnTo>
                    <a:lnTo>
                      <a:pt x="675578" y="280817"/>
                    </a:lnTo>
                    <a:lnTo>
                      <a:pt x="671552" y="283484"/>
                    </a:lnTo>
                    <a:lnTo>
                      <a:pt x="663890" y="288395"/>
                    </a:lnTo>
                    <a:lnTo>
                      <a:pt x="581616" y="368043"/>
                    </a:lnTo>
                    <a:cubicBezTo>
                      <a:pt x="567424" y="381782"/>
                      <a:pt x="567056" y="404426"/>
                      <a:pt x="580796" y="418619"/>
                    </a:cubicBezTo>
                    <a:cubicBezTo>
                      <a:pt x="594536" y="432811"/>
                      <a:pt x="617179" y="433178"/>
                      <a:pt x="631372" y="419439"/>
                    </a:cubicBezTo>
                    <a:lnTo>
                      <a:pt x="652775" y="398717"/>
                    </a:lnTo>
                    <a:lnTo>
                      <a:pt x="651063" y="609886"/>
                    </a:lnTo>
                    <a:cubicBezTo>
                      <a:pt x="650903" y="629639"/>
                      <a:pt x="666786" y="645783"/>
                      <a:pt x="686540" y="645943"/>
                    </a:cubicBezTo>
                    <a:cubicBezTo>
                      <a:pt x="706293" y="646103"/>
                      <a:pt x="722434" y="630220"/>
                      <a:pt x="722595" y="610466"/>
                    </a:cubicBezTo>
                    <a:lnTo>
                      <a:pt x="724308" y="399297"/>
                    </a:lnTo>
                    <a:lnTo>
                      <a:pt x="745373" y="420363"/>
                    </a:lnTo>
                    <a:cubicBezTo>
                      <a:pt x="759341" y="434331"/>
                      <a:pt x="781988" y="434331"/>
                      <a:pt x="795956" y="420363"/>
                    </a:cubicBezTo>
                    <a:cubicBezTo>
                      <a:pt x="809924" y="406395"/>
                      <a:pt x="809924" y="383749"/>
                      <a:pt x="795956" y="369781"/>
                    </a:cubicBezTo>
                    <a:lnTo>
                      <a:pt x="714985" y="288809"/>
                    </a:lnTo>
                    <a:lnTo>
                      <a:pt x="707387" y="283764"/>
                    </a:lnTo>
                    <a:lnTo>
                      <a:pt x="703420" y="281044"/>
                    </a:lnTo>
                    <a:lnTo>
                      <a:pt x="703167" y="280962"/>
                    </a:lnTo>
                    <a:lnTo>
                      <a:pt x="703152" y="280952"/>
                    </a:lnTo>
                    <a:lnTo>
                      <a:pt x="703113" y="280945"/>
                    </a:lnTo>
                    <a:lnTo>
                      <a:pt x="696724" y="278905"/>
                    </a:lnTo>
                    <a:cubicBezTo>
                      <a:pt x="694400" y="278410"/>
                      <a:pt x="691991" y="278139"/>
                      <a:pt x="689522" y="278119"/>
                    </a:cubicBezTo>
                    <a:close/>
                    <a:moveTo>
                      <a:pt x="686504" y="0"/>
                    </a:moveTo>
                    <a:cubicBezTo>
                      <a:pt x="1065650" y="0"/>
                      <a:pt x="1373008" y="307358"/>
                      <a:pt x="1373008" y="686504"/>
                    </a:cubicBezTo>
                    <a:cubicBezTo>
                      <a:pt x="1373008" y="1065650"/>
                      <a:pt x="1065650" y="1373008"/>
                      <a:pt x="686504" y="1373008"/>
                    </a:cubicBezTo>
                    <a:cubicBezTo>
                      <a:pt x="307358" y="1373008"/>
                      <a:pt x="0" y="1065650"/>
                      <a:pt x="0" y="686504"/>
                    </a:cubicBezTo>
                    <a:cubicBezTo>
                      <a:pt x="0" y="307358"/>
                      <a:pt x="307358" y="0"/>
                      <a:pt x="68650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91436" tIns="45718" rIns="91436" bIns="45718" rtlCol="0" anchor="ctr"/>
              <a:lstStyle/>
              <a:p>
                <a:pPr algn="ctr" defTabSz="685783"/>
                <a:endParaRPr lang="en-US" sz="1013" dirty="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91" name="Rectangle 90"/>
            <p:cNvSpPr/>
            <p:nvPr/>
          </p:nvSpPr>
          <p:spPr>
            <a:xfrm flipH="1">
              <a:off x="3892112" y="4263332"/>
              <a:ext cx="1931428" cy="45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/>
              <a:r>
                <a:rPr lang="en-US" sz="1600" dirty="0">
                  <a:solidFill>
                    <a:srgbClr val="39393B">
                      <a:lumMod val="75000"/>
                    </a:srgbClr>
                  </a:solidFill>
                  <a:latin typeface="Calibri"/>
                </a:rPr>
                <a:t>SP </a:t>
              </a:r>
              <a:r>
                <a:rPr lang="en-US" sz="1600" dirty="0" err="1">
                  <a:solidFill>
                    <a:srgbClr val="39393B">
                      <a:lumMod val="75000"/>
                    </a:srgbClr>
                  </a:solidFill>
                  <a:latin typeface="Calibri"/>
                </a:rPr>
                <a:t>PoP</a:t>
              </a:r>
              <a:r>
                <a:rPr lang="en-US" sz="1600" dirty="0">
                  <a:solidFill>
                    <a:srgbClr val="39393B">
                      <a:lumMod val="75000"/>
                    </a:srgbClr>
                  </a:solidFill>
                  <a:latin typeface="Calibri"/>
                </a:rPr>
                <a:t> - </a:t>
              </a:r>
              <a:r>
                <a:rPr lang="en-US" sz="1600" dirty="0" err="1">
                  <a:solidFill>
                    <a:srgbClr val="39393B">
                      <a:lumMod val="75000"/>
                    </a:srgbClr>
                  </a:solidFill>
                  <a:latin typeface="Calibri"/>
                </a:rPr>
                <a:t>vCPE</a:t>
              </a:r>
              <a:endParaRPr lang="en-US" sz="1600" dirty="0">
                <a:solidFill>
                  <a:srgbClr val="39393B">
                    <a:lumMod val="75000"/>
                  </a:srgbClr>
                </a:solidFill>
                <a:latin typeface="Calibri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 flipH="1">
              <a:off x="3336848" y="5453872"/>
              <a:ext cx="233665" cy="6507"/>
            </a:xfrm>
            <a:prstGeom prst="line">
              <a:avLst/>
            </a:prstGeom>
            <a:ln w="15875"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 flipH="1">
              <a:off x="2652018" y="5735017"/>
              <a:ext cx="675812" cy="266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/>
              <a:r>
                <a:rPr lang="en-US" sz="700" dirty="0">
                  <a:solidFill>
                    <a:srgbClr val="39393B">
                      <a:lumMod val="75000"/>
                    </a:srgbClr>
                  </a:solidFill>
                  <a:latin typeface="Calibri"/>
                </a:rPr>
                <a:t>Thin CPE</a:t>
              </a:r>
            </a:p>
          </p:txBody>
        </p:sp>
        <p:grpSp>
          <p:nvGrpSpPr>
            <p:cNvPr id="100" name="Group 99"/>
            <p:cNvGrpSpPr/>
            <p:nvPr/>
          </p:nvGrpSpPr>
          <p:grpSpPr>
            <a:xfrm flipH="1">
              <a:off x="3825124" y="4696762"/>
              <a:ext cx="1842184" cy="1724214"/>
              <a:chOff x="2714204" y="1225779"/>
              <a:chExt cx="1253578" cy="1293161"/>
            </a:xfrm>
          </p:grpSpPr>
          <p:sp>
            <p:nvSpPr>
              <p:cNvPr id="104" name="Rounded Rectangle 103"/>
              <p:cNvSpPr/>
              <p:nvPr/>
            </p:nvSpPr>
            <p:spPr>
              <a:xfrm>
                <a:off x="2714204" y="1225779"/>
                <a:ext cx="1253578" cy="1293161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>
                    <a:lumMod val="75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b"/>
              <a:lstStyle/>
              <a:p>
                <a:pPr algn="r" defTabSz="685783"/>
                <a:endParaRPr lang="en-US" sz="600" dirty="0">
                  <a:solidFill>
                    <a:srgbClr val="00BCEB"/>
                  </a:solidFill>
                  <a:latin typeface="Calibri"/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3019949" y="1900237"/>
                <a:ext cx="0" cy="232106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>
                <a:off x="3465286" y="1866959"/>
                <a:ext cx="8994" cy="40113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Freeform 119"/>
              <p:cNvSpPr/>
              <p:nvPr/>
            </p:nvSpPr>
            <p:spPr>
              <a:xfrm>
                <a:off x="3382222" y="1727768"/>
                <a:ext cx="80722" cy="554808"/>
              </a:xfrm>
              <a:custGeom>
                <a:avLst/>
                <a:gdLst>
                  <a:gd name="connsiteX0" fmla="*/ 76200 w 76200"/>
                  <a:gd name="connsiteY0" fmla="*/ 0 h 609600"/>
                  <a:gd name="connsiteX1" fmla="*/ 0 w 76200"/>
                  <a:gd name="connsiteY1" fmla="*/ 0 h 609600"/>
                  <a:gd name="connsiteX2" fmla="*/ 0 w 76200"/>
                  <a:gd name="connsiteY2" fmla="*/ 609600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6200" h="609600">
                    <a:moveTo>
                      <a:pt x="76200" y="0"/>
                    </a:moveTo>
                    <a:lnTo>
                      <a:pt x="0" y="0"/>
                    </a:lnTo>
                    <a:lnTo>
                      <a:pt x="0" y="609600"/>
                    </a:lnTo>
                  </a:path>
                </a:pathLst>
              </a:custGeom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>
                  <a:solidFill>
                    <a:srgbClr val="39393B"/>
                  </a:solidFill>
                  <a:latin typeface="Calibri"/>
                </a:endParaRPr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3253194" y="1396856"/>
                <a:ext cx="212092" cy="871233"/>
              </a:xfrm>
              <a:custGeom>
                <a:avLst/>
                <a:gdLst>
                  <a:gd name="connsiteX0" fmla="*/ 169068 w 169068"/>
                  <a:gd name="connsiteY0" fmla="*/ 0 h 923925"/>
                  <a:gd name="connsiteX1" fmla="*/ 0 w 169068"/>
                  <a:gd name="connsiteY1" fmla="*/ 0 h 923925"/>
                  <a:gd name="connsiteX2" fmla="*/ 0 w 169068"/>
                  <a:gd name="connsiteY2" fmla="*/ 923925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068" h="923925">
                    <a:moveTo>
                      <a:pt x="169068" y="0"/>
                    </a:moveTo>
                    <a:lnTo>
                      <a:pt x="0" y="0"/>
                    </a:lnTo>
                    <a:lnTo>
                      <a:pt x="0" y="923925"/>
                    </a:lnTo>
                  </a:path>
                </a:pathLst>
              </a:custGeom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>
                  <a:solidFill>
                    <a:srgbClr val="39393B"/>
                  </a:solidFill>
                  <a:latin typeface="Calibri"/>
                </a:endParaRPr>
              </a:p>
            </p:txBody>
          </p:sp>
          <p:sp>
            <p:nvSpPr>
              <p:cNvPr id="122" name="Rounded Rectangle 121"/>
              <p:cNvSpPr/>
              <p:nvPr/>
            </p:nvSpPr>
            <p:spPr>
              <a:xfrm>
                <a:off x="3441392" y="1653451"/>
                <a:ext cx="414427" cy="182619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rgbClr val="215A9C"/>
                  </a:gs>
                  <a:gs pos="100000">
                    <a:schemeClr val="tx2"/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783"/>
                <a:r>
                  <a:rPr lang="en-US" sz="700" b="1" dirty="0">
                    <a:solidFill>
                      <a:srgbClr val="FFFFFF"/>
                    </a:solidFill>
                    <a:latin typeface="Calibri"/>
                  </a:rPr>
                  <a:t>WAAS</a:t>
                </a:r>
              </a:p>
            </p:txBody>
          </p:sp>
          <p:sp>
            <p:nvSpPr>
              <p:cNvPr id="123" name="Rounded Rectangle 122"/>
              <p:cNvSpPr/>
              <p:nvPr/>
            </p:nvSpPr>
            <p:spPr>
              <a:xfrm>
                <a:off x="3441392" y="1846967"/>
                <a:ext cx="414427" cy="182619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rgbClr val="215A9C"/>
                  </a:gs>
                  <a:gs pos="100000">
                    <a:schemeClr val="tx2"/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783"/>
                <a:r>
                  <a:rPr lang="en-US" sz="700" b="1" dirty="0">
                    <a:solidFill>
                      <a:srgbClr val="FFFFFF"/>
                    </a:solidFill>
                    <a:latin typeface="Calibri"/>
                  </a:rPr>
                  <a:t>IPS</a:t>
                </a:r>
              </a:p>
            </p:txBody>
          </p:sp>
          <p:sp>
            <p:nvSpPr>
              <p:cNvPr id="125" name="Freeform 29"/>
              <p:cNvSpPr>
                <a:spLocks noChangeAspect="1" noEditPoints="1"/>
              </p:cNvSpPr>
              <p:nvPr/>
            </p:nvSpPr>
            <p:spPr bwMode="auto">
              <a:xfrm>
                <a:off x="3448964" y="1308433"/>
                <a:ext cx="406853" cy="135163"/>
              </a:xfrm>
              <a:custGeom>
                <a:avLst/>
                <a:gdLst>
                  <a:gd name="T0" fmla="*/ 106 w 224"/>
                  <a:gd name="T1" fmla="*/ 158 h 158"/>
                  <a:gd name="T2" fmla="*/ 39 w 224"/>
                  <a:gd name="T3" fmla="*/ 128 h 158"/>
                  <a:gd name="T4" fmla="*/ 118 w 224"/>
                  <a:gd name="T5" fmla="*/ 158 h 158"/>
                  <a:gd name="T6" fmla="*/ 185 w 224"/>
                  <a:gd name="T7" fmla="*/ 128 h 158"/>
                  <a:gd name="T8" fmla="*/ 118 w 224"/>
                  <a:gd name="T9" fmla="*/ 158 h 158"/>
                  <a:gd name="T10" fmla="*/ 67 w 224"/>
                  <a:gd name="T11" fmla="*/ 115 h 158"/>
                  <a:gd name="T12" fmla="*/ 0 w 224"/>
                  <a:gd name="T13" fmla="*/ 85 h 158"/>
                  <a:gd name="T14" fmla="*/ 78 w 224"/>
                  <a:gd name="T15" fmla="*/ 115 h 158"/>
                  <a:gd name="T16" fmla="*/ 145 w 224"/>
                  <a:gd name="T17" fmla="*/ 85 h 158"/>
                  <a:gd name="T18" fmla="*/ 78 w 224"/>
                  <a:gd name="T19" fmla="*/ 115 h 158"/>
                  <a:gd name="T20" fmla="*/ 224 w 224"/>
                  <a:gd name="T21" fmla="*/ 115 h 158"/>
                  <a:gd name="T22" fmla="*/ 157 w 224"/>
                  <a:gd name="T23" fmla="*/ 85 h 158"/>
                  <a:gd name="T24" fmla="*/ 39 w 224"/>
                  <a:gd name="T25" fmla="*/ 73 h 158"/>
                  <a:gd name="T26" fmla="*/ 106 w 224"/>
                  <a:gd name="T27" fmla="*/ 43 h 158"/>
                  <a:gd name="T28" fmla="*/ 39 w 224"/>
                  <a:gd name="T29" fmla="*/ 73 h 158"/>
                  <a:gd name="T30" fmla="*/ 185 w 224"/>
                  <a:gd name="T31" fmla="*/ 73 h 158"/>
                  <a:gd name="T32" fmla="*/ 118 w 224"/>
                  <a:gd name="T33" fmla="*/ 43 h 158"/>
                  <a:gd name="T34" fmla="*/ 0 w 224"/>
                  <a:gd name="T35" fmla="*/ 30 h 158"/>
                  <a:gd name="T36" fmla="*/ 67 w 224"/>
                  <a:gd name="T37" fmla="*/ 0 h 158"/>
                  <a:gd name="T38" fmla="*/ 0 w 224"/>
                  <a:gd name="T39" fmla="*/ 30 h 158"/>
                  <a:gd name="T40" fmla="*/ 145 w 224"/>
                  <a:gd name="T41" fmla="*/ 30 h 158"/>
                  <a:gd name="T42" fmla="*/ 78 w 224"/>
                  <a:gd name="T43" fmla="*/ 0 h 158"/>
                  <a:gd name="T44" fmla="*/ 0 w 224"/>
                  <a:gd name="T45" fmla="*/ 158 h 158"/>
                  <a:gd name="T46" fmla="*/ 27 w 224"/>
                  <a:gd name="T47" fmla="*/ 128 h 158"/>
                  <a:gd name="T48" fmla="*/ 0 w 224"/>
                  <a:gd name="T49" fmla="*/ 158 h 158"/>
                  <a:gd name="T50" fmla="*/ 27 w 224"/>
                  <a:gd name="T51" fmla="*/ 73 h 158"/>
                  <a:gd name="T52" fmla="*/ 0 w 224"/>
                  <a:gd name="T53" fmla="*/ 43 h 158"/>
                  <a:gd name="T54" fmla="*/ 197 w 224"/>
                  <a:gd name="T55" fmla="*/ 158 h 158"/>
                  <a:gd name="T56" fmla="*/ 224 w 224"/>
                  <a:gd name="T57" fmla="*/ 128 h 158"/>
                  <a:gd name="T58" fmla="*/ 197 w 224"/>
                  <a:gd name="T59" fmla="*/ 158 h 158"/>
                  <a:gd name="T60" fmla="*/ 224 w 224"/>
                  <a:gd name="T61" fmla="*/ 30 h 158"/>
                  <a:gd name="T62" fmla="*/ 157 w 224"/>
                  <a:gd name="T63" fmla="*/ 0 h 158"/>
                  <a:gd name="T64" fmla="*/ 197 w 224"/>
                  <a:gd name="T65" fmla="*/ 73 h 158"/>
                  <a:gd name="T66" fmla="*/ 224 w 224"/>
                  <a:gd name="T67" fmla="*/ 43 h 158"/>
                  <a:gd name="T68" fmla="*/ 197 w 224"/>
                  <a:gd name="T69" fmla="*/ 7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4" h="158">
                    <a:moveTo>
                      <a:pt x="39" y="158"/>
                    </a:moveTo>
                    <a:cubicBezTo>
                      <a:pt x="61" y="158"/>
                      <a:pt x="84" y="158"/>
                      <a:pt x="106" y="158"/>
                    </a:cubicBezTo>
                    <a:cubicBezTo>
                      <a:pt x="106" y="148"/>
                      <a:pt x="106" y="138"/>
                      <a:pt x="106" y="128"/>
                    </a:cubicBezTo>
                    <a:cubicBezTo>
                      <a:pt x="84" y="128"/>
                      <a:pt x="61" y="128"/>
                      <a:pt x="39" y="128"/>
                    </a:cubicBezTo>
                    <a:cubicBezTo>
                      <a:pt x="39" y="138"/>
                      <a:pt x="39" y="148"/>
                      <a:pt x="39" y="158"/>
                    </a:cubicBezTo>
                    <a:close/>
                    <a:moveTo>
                      <a:pt x="118" y="158"/>
                    </a:moveTo>
                    <a:cubicBezTo>
                      <a:pt x="140" y="158"/>
                      <a:pt x="163" y="158"/>
                      <a:pt x="185" y="158"/>
                    </a:cubicBezTo>
                    <a:cubicBezTo>
                      <a:pt x="185" y="148"/>
                      <a:pt x="185" y="138"/>
                      <a:pt x="185" y="128"/>
                    </a:cubicBezTo>
                    <a:cubicBezTo>
                      <a:pt x="163" y="128"/>
                      <a:pt x="140" y="128"/>
                      <a:pt x="118" y="128"/>
                    </a:cubicBezTo>
                    <a:cubicBezTo>
                      <a:pt x="118" y="138"/>
                      <a:pt x="118" y="148"/>
                      <a:pt x="118" y="158"/>
                    </a:cubicBezTo>
                    <a:close/>
                    <a:moveTo>
                      <a:pt x="0" y="115"/>
                    </a:moveTo>
                    <a:cubicBezTo>
                      <a:pt x="22" y="115"/>
                      <a:pt x="44" y="115"/>
                      <a:pt x="67" y="115"/>
                    </a:cubicBezTo>
                    <a:cubicBezTo>
                      <a:pt x="67" y="105"/>
                      <a:pt x="67" y="95"/>
                      <a:pt x="67" y="85"/>
                    </a:cubicBezTo>
                    <a:cubicBezTo>
                      <a:pt x="44" y="85"/>
                      <a:pt x="22" y="85"/>
                      <a:pt x="0" y="85"/>
                    </a:cubicBezTo>
                    <a:cubicBezTo>
                      <a:pt x="0" y="95"/>
                      <a:pt x="0" y="105"/>
                      <a:pt x="0" y="115"/>
                    </a:cubicBezTo>
                    <a:close/>
                    <a:moveTo>
                      <a:pt x="78" y="115"/>
                    </a:moveTo>
                    <a:cubicBezTo>
                      <a:pt x="101" y="115"/>
                      <a:pt x="123" y="115"/>
                      <a:pt x="145" y="115"/>
                    </a:cubicBezTo>
                    <a:cubicBezTo>
                      <a:pt x="145" y="105"/>
                      <a:pt x="145" y="95"/>
                      <a:pt x="145" y="85"/>
                    </a:cubicBezTo>
                    <a:cubicBezTo>
                      <a:pt x="123" y="85"/>
                      <a:pt x="101" y="85"/>
                      <a:pt x="78" y="85"/>
                    </a:cubicBezTo>
                    <a:cubicBezTo>
                      <a:pt x="78" y="95"/>
                      <a:pt x="78" y="105"/>
                      <a:pt x="78" y="115"/>
                    </a:cubicBezTo>
                    <a:close/>
                    <a:moveTo>
                      <a:pt x="157" y="115"/>
                    </a:moveTo>
                    <a:cubicBezTo>
                      <a:pt x="180" y="115"/>
                      <a:pt x="202" y="115"/>
                      <a:pt x="224" y="115"/>
                    </a:cubicBezTo>
                    <a:cubicBezTo>
                      <a:pt x="224" y="105"/>
                      <a:pt x="224" y="95"/>
                      <a:pt x="224" y="85"/>
                    </a:cubicBezTo>
                    <a:cubicBezTo>
                      <a:pt x="202" y="85"/>
                      <a:pt x="180" y="85"/>
                      <a:pt x="157" y="85"/>
                    </a:cubicBezTo>
                    <a:cubicBezTo>
                      <a:pt x="157" y="95"/>
                      <a:pt x="157" y="105"/>
                      <a:pt x="157" y="115"/>
                    </a:cubicBezTo>
                    <a:close/>
                    <a:moveTo>
                      <a:pt x="39" y="73"/>
                    </a:moveTo>
                    <a:cubicBezTo>
                      <a:pt x="61" y="73"/>
                      <a:pt x="84" y="73"/>
                      <a:pt x="106" y="73"/>
                    </a:cubicBezTo>
                    <a:cubicBezTo>
                      <a:pt x="106" y="63"/>
                      <a:pt x="106" y="53"/>
                      <a:pt x="106" y="43"/>
                    </a:cubicBezTo>
                    <a:cubicBezTo>
                      <a:pt x="84" y="43"/>
                      <a:pt x="61" y="43"/>
                      <a:pt x="39" y="43"/>
                    </a:cubicBezTo>
                    <a:cubicBezTo>
                      <a:pt x="39" y="53"/>
                      <a:pt x="39" y="63"/>
                      <a:pt x="39" y="73"/>
                    </a:cubicBezTo>
                    <a:close/>
                    <a:moveTo>
                      <a:pt x="118" y="73"/>
                    </a:moveTo>
                    <a:cubicBezTo>
                      <a:pt x="140" y="73"/>
                      <a:pt x="163" y="73"/>
                      <a:pt x="185" y="73"/>
                    </a:cubicBezTo>
                    <a:cubicBezTo>
                      <a:pt x="185" y="63"/>
                      <a:pt x="185" y="53"/>
                      <a:pt x="185" y="43"/>
                    </a:cubicBezTo>
                    <a:cubicBezTo>
                      <a:pt x="163" y="43"/>
                      <a:pt x="140" y="43"/>
                      <a:pt x="118" y="43"/>
                    </a:cubicBezTo>
                    <a:cubicBezTo>
                      <a:pt x="118" y="53"/>
                      <a:pt x="118" y="63"/>
                      <a:pt x="118" y="73"/>
                    </a:cubicBezTo>
                    <a:close/>
                    <a:moveTo>
                      <a:pt x="0" y="30"/>
                    </a:moveTo>
                    <a:cubicBezTo>
                      <a:pt x="22" y="30"/>
                      <a:pt x="44" y="30"/>
                      <a:pt x="67" y="30"/>
                    </a:cubicBezTo>
                    <a:cubicBezTo>
                      <a:pt x="67" y="20"/>
                      <a:pt x="67" y="10"/>
                      <a:pt x="67" y="0"/>
                    </a:cubicBezTo>
                    <a:cubicBezTo>
                      <a:pt x="44" y="0"/>
                      <a:pt x="22" y="0"/>
                      <a:pt x="0" y="0"/>
                    </a:cubicBezTo>
                    <a:cubicBezTo>
                      <a:pt x="0" y="10"/>
                      <a:pt x="0" y="20"/>
                      <a:pt x="0" y="30"/>
                    </a:cubicBezTo>
                    <a:close/>
                    <a:moveTo>
                      <a:pt x="78" y="30"/>
                    </a:moveTo>
                    <a:cubicBezTo>
                      <a:pt x="101" y="30"/>
                      <a:pt x="123" y="30"/>
                      <a:pt x="145" y="30"/>
                    </a:cubicBezTo>
                    <a:cubicBezTo>
                      <a:pt x="145" y="20"/>
                      <a:pt x="145" y="10"/>
                      <a:pt x="145" y="0"/>
                    </a:cubicBezTo>
                    <a:cubicBezTo>
                      <a:pt x="123" y="0"/>
                      <a:pt x="101" y="0"/>
                      <a:pt x="78" y="0"/>
                    </a:cubicBezTo>
                    <a:cubicBezTo>
                      <a:pt x="78" y="10"/>
                      <a:pt x="78" y="20"/>
                      <a:pt x="78" y="30"/>
                    </a:cubicBezTo>
                    <a:close/>
                    <a:moveTo>
                      <a:pt x="0" y="158"/>
                    </a:moveTo>
                    <a:cubicBezTo>
                      <a:pt x="27" y="158"/>
                      <a:pt x="27" y="158"/>
                      <a:pt x="27" y="15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38"/>
                      <a:pt x="0" y="148"/>
                      <a:pt x="0" y="158"/>
                    </a:cubicBezTo>
                    <a:close/>
                    <a:moveTo>
                      <a:pt x="0" y="73"/>
                    </a:moveTo>
                    <a:cubicBezTo>
                      <a:pt x="9" y="73"/>
                      <a:pt x="18" y="73"/>
                      <a:pt x="27" y="73"/>
                    </a:cubicBezTo>
                    <a:cubicBezTo>
                      <a:pt x="27" y="63"/>
                      <a:pt x="27" y="53"/>
                      <a:pt x="27" y="43"/>
                    </a:cubicBezTo>
                    <a:cubicBezTo>
                      <a:pt x="18" y="43"/>
                      <a:pt x="9" y="43"/>
                      <a:pt x="0" y="43"/>
                    </a:cubicBezTo>
                    <a:cubicBezTo>
                      <a:pt x="0" y="53"/>
                      <a:pt x="0" y="63"/>
                      <a:pt x="0" y="73"/>
                    </a:cubicBezTo>
                    <a:close/>
                    <a:moveTo>
                      <a:pt x="197" y="158"/>
                    </a:moveTo>
                    <a:cubicBezTo>
                      <a:pt x="206" y="158"/>
                      <a:pt x="215" y="158"/>
                      <a:pt x="224" y="158"/>
                    </a:cubicBezTo>
                    <a:cubicBezTo>
                      <a:pt x="224" y="148"/>
                      <a:pt x="224" y="138"/>
                      <a:pt x="224" y="128"/>
                    </a:cubicBezTo>
                    <a:cubicBezTo>
                      <a:pt x="215" y="128"/>
                      <a:pt x="206" y="128"/>
                      <a:pt x="197" y="128"/>
                    </a:cubicBezTo>
                    <a:cubicBezTo>
                      <a:pt x="197" y="138"/>
                      <a:pt x="197" y="148"/>
                      <a:pt x="197" y="158"/>
                    </a:cubicBezTo>
                    <a:close/>
                    <a:moveTo>
                      <a:pt x="157" y="30"/>
                    </a:moveTo>
                    <a:cubicBezTo>
                      <a:pt x="180" y="30"/>
                      <a:pt x="202" y="30"/>
                      <a:pt x="224" y="30"/>
                    </a:cubicBezTo>
                    <a:cubicBezTo>
                      <a:pt x="224" y="20"/>
                      <a:pt x="224" y="10"/>
                      <a:pt x="224" y="0"/>
                    </a:cubicBezTo>
                    <a:cubicBezTo>
                      <a:pt x="202" y="0"/>
                      <a:pt x="180" y="0"/>
                      <a:pt x="157" y="0"/>
                    </a:cubicBezTo>
                    <a:cubicBezTo>
                      <a:pt x="157" y="10"/>
                      <a:pt x="157" y="20"/>
                      <a:pt x="157" y="30"/>
                    </a:cubicBezTo>
                    <a:close/>
                    <a:moveTo>
                      <a:pt x="197" y="73"/>
                    </a:moveTo>
                    <a:cubicBezTo>
                      <a:pt x="206" y="73"/>
                      <a:pt x="215" y="73"/>
                      <a:pt x="224" y="73"/>
                    </a:cubicBezTo>
                    <a:cubicBezTo>
                      <a:pt x="224" y="63"/>
                      <a:pt x="224" y="53"/>
                      <a:pt x="224" y="43"/>
                    </a:cubicBezTo>
                    <a:cubicBezTo>
                      <a:pt x="215" y="43"/>
                      <a:pt x="206" y="43"/>
                      <a:pt x="197" y="43"/>
                    </a:cubicBezTo>
                    <a:cubicBezTo>
                      <a:pt x="197" y="53"/>
                      <a:pt x="197" y="63"/>
                      <a:pt x="197" y="7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txBody>
              <a:bodyPr vert="horz" wrap="square" lIns="91400" tIns="45700" rIns="91400" bIns="45700" numCol="1" anchor="t" anchorCtr="0" compatLnSpc="1">
                <a:prstTxWarp prst="textNoShape">
                  <a:avLst/>
                </a:prstTxWarp>
              </a:bodyPr>
              <a:lstStyle/>
              <a:p>
                <a:pPr defTabSz="912357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013" kern="0" dirty="0">
                  <a:solidFill>
                    <a:sysClr val="windowText" lastClr="000000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9" name="Oval 17"/>
              <p:cNvSpPr/>
              <p:nvPr/>
            </p:nvSpPr>
            <p:spPr>
              <a:xfrm>
                <a:off x="2780954" y="1558866"/>
                <a:ext cx="354333" cy="359980"/>
              </a:xfrm>
              <a:custGeom>
                <a:avLst/>
                <a:gdLst/>
                <a:ahLst/>
                <a:cxnLst/>
                <a:rect l="l" t="t" r="r" b="b"/>
                <a:pathLst>
                  <a:path w="1373008" h="1373008">
                    <a:moveTo>
                      <a:pt x="686539" y="740055"/>
                    </a:moveTo>
                    <a:cubicBezTo>
                      <a:pt x="666786" y="740214"/>
                      <a:pt x="650903" y="756358"/>
                      <a:pt x="651063" y="776110"/>
                    </a:cubicBezTo>
                    <a:lnTo>
                      <a:pt x="652775" y="987279"/>
                    </a:lnTo>
                    <a:lnTo>
                      <a:pt x="631372" y="966559"/>
                    </a:lnTo>
                    <a:cubicBezTo>
                      <a:pt x="617179" y="952819"/>
                      <a:pt x="594535" y="953187"/>
                      <a:pt x="580796" y="967379"/>
                    </a:cubicBezTo>
                    <a:cubicBezTo>
                      <a:pt x="567056" y="981571"/>
                      <a:pt x="567424" y="1004215"/>
                      <a:pt x="581616" y="1017955"/>
                    </a:cubicBezTo>
                    <a:lnTo>
                      <a:pt x="663890" y="1097602"/>
                    </a:lnTo>
                    <a:lnTo>
                      <a:pt x="671552" y="1102513"/>
                    </a:lnTo>
                    <a:lnTo>
                      <a:pt x="675578" y="1105180"/>
                    </a:lnTo>
                    <a:lnTo>
                      <a:pt x="675833" y="1105257"/>
                    </a:lnTo>
                    <a:lnTo>
                      <a:pt x="675848" y="1105266"/>
                    </a:lnTo>
                    <a:lnTo>
                      <a:pt x="675887" y="1105273"/>
                    </a:lnTo>
                    <a:lnTo>
                      <a:pt x="682308" y="1107210"/>
                    </a:lnTo>
                    <a:cubicBezTo>
                      <a:pt x="684640" y="1107667"/>
                      <a:pt x="687053" y="1107897"/>
                      <a:pt x="689522" y="1107878"/>
                    </a:cubicBezTo>
                    <a:cubicBezTo>
                      <a:pt x="691991" y="1107858"/>
                      <a:pt x="694400" y="1107588"/>
                      <a:pt x="696724" y="1107093"/>
                    </a:cubicBezTo>
                    <a:lnTo>
                      <a:pt x="703113" y="1105053"/>
                    </a:lnTo>
                    <a:lnTo>
                      <a:pt x="703152" y="1105045"/>
                    </a:lnTo>
                    <a:lnTo>
                      <a:pt x="703167" y="1105035"/>
                    </a:lnTo>
                    <a:lnTo>
                      <a:pt x="703421" y="1104954"/>
                    </a:lnTo>
                    <a:lnTo>
                      <a:pt x="707387" y="1102233"/>
                    </a:lnTo>
                    <a:lnTo>
                      <a:pt x="714984" y="1097188"/>
                    </a:lnTo>
                    <a:lnTo>
                      <a:pt x="795956" y="1016217"/>
                    </a:lnTo>
                    <a:cubicBezTo>
                      <a:pt x="809924" y="1002249"/>
                      <a:pt x="809924" y="979603"/>
                      <a:pt x="795956" y="965635"/>
                    </a:cubicBezTo>
                    <a:cubicBezTo>
                      <a:pt x="781988" y="951667"/>
                      <a:pt x="759342" y="951667"/>
                      <a:pt x="745374" y="965635"/>
                    </a:cubicBezTo>
                    <a:lnTo>
                      <a:pt x="724307" y="986700"/>
                    </a:lnTo>
                    <a:lnTo>
                      <a:pt x="722595" y="775531"/>
                    </a:lnTo>
                    <a:cubicBezTo>
                      <a:pt x="722435" y="755778"/>
                      <a:pt x="706292" y="739895"/>
                      <a:pt x="686539" y="740055"/>
                    </a:cubicBezTo>
                    <a:close/>
                    <a:moveTo>
                      <a:pt x="866904" y="568650"/>
                    </a:moveTo>
                    <a:cubicBezTo>
                      <a:pt x="857750" y="568724"/>
                      <a:pt x="848626" y="572291"/>
                      <a:pt x="841699" y="579331"/>
                    </a:cubicBezTo>
                    <a:lnTo>
                      <a:pt x="761387" y="660956"/>
                    </a:lnTo>
                    <a:lnTo>
                      <a:pt x="756414" y="668578"/>
                    </a:lnTo>
                    <a:lnTo>
                      <a:pt x="753714" y="672582"/>
                    </a:lnTo>
                    <a:lnTo>
                      <a:pt x="753636" y="672837"/>
                    </a:lnTo>
                    <a:lnTo>
                      <a:pt x="753626" y="672851"/>
                    </a:lnTo>
                    <a:lnTo>
                      <a:pt x="753619" y="672891"/>
                    </a:lnTo>
                    <a:lnTo>
                      <a:pt x="751631" y="679296"/>
                    </a:lnTo>
                    <a:cubicBezTo>
                      <a:pt x="751154" y="681625"/>
                      <a:pt x="750903" y="684035"/>
                      <a:pt x="750904" y="686505"/>
                    </a:cubicBezTo>
                    <a:cubicBezTo>
                      <a:pt x="750904" y="688973"/>
                      <a:pt x="751154" y="691384"/>
                      <a:pt x="751631" y="693713"/>
                    </a:cubicBezTo>
                    <a:lnTo>
                      <a:pt x="753618" y="700117"/>
                    </a:lnTo>
                    <a:lnTo>
                      <a:pt x="753626" y="700157"/>
                    </a:lnTo>
                    <a:lnTo>
                      <a:pt x="753636" y="700171"/>
                    </a:lnTo>
                    <a:lnTo>
                      <a:pt x="753715" y="700426"/>
                    </a:lnTo>
                    <a:lnTo>
                      <a:pt x="756403" y="704414"/>
                    </a:lnTo>
                    <a:lnTo>
                      <a:pt x="761386" y="712053"/>
                    </a:lnTo>
                    <a:lnTo>
                      <a:pt x="841699" y="793678"/>
                    </a:lnTo>
                    <a:cubicBezTo>
                      <a:pt x="855552" y="807758"/>
                      <a:pt x="878199" y="807942"/>
                      <a:pt x="892279" y="794088"/>
                    </a:cubicBezTo>
                    <a:cubicBezTo>
                      <a:pt x="906360" y="780234"/>
                      <a:pt x="906543" y="757588"/>
                      <a:pt x="892690" y="743507"/>
                    </a:cubicBezTo>
                    <a:lnTo>
                      <a:pt x="871795" y="722271"/>
                    </a:lnTo>
                    <a:lnTo>
                      <a:pt x="1082972" y="722271"/>
                    </a:lnTo>
                    <a:cubicBezTo>
                      <a:pt x="1092849" y="722271"/>
                      <a:pt x="1101790" y="718267"/>
                      <a:pt x="1108263" y="711795"/>
                    </a:cubicBezTo>
                    <a:lnTo>
                      <a:pt x="1118739" y="686504"/>
                    </a:lnTo>
                    <a:lnTo>
                      <a:pt x="1108263" y="661213"/>
                    </a:lnTo>
                    <a:cubicBezTo>
                      <a:pt x="1101790" y="654740"/>
                      <a:pt x="1092849" y="650737"/>
                      <a:pt x="1082972" y="650736"/>
                    </a:cubicBezTo>
                    <a:lnTo>
                      <a:pt x="871796" y="650737"/>
                    </a:lnTo>
                    <a:lnTo>
                      <a:pt x="892690" y="629501"/>
                    </a:lnTo>
                    <a:cubicBezTo>
                      <a:pt x="906543" y="615421"/>
                      <a:pt x="906360" y="592775"/>
                      <a:pt x="892279" y="578920"/>
                    </a:cubicBezTo>
                    <a:cubicBezTo>
                      <a:pt x="885240" y="571994"/>
                      <a:pt x="876058" y="568576"/>
                      <a:pt x="866904" y="568650"/>
                    </a:cubicBezTo>
                    <a:close/>
                    <a:moveTo>
                      <a:pt x="506104" y="568650"/>
                    </a:moveTo>
                    <a:lnTo>
                      <a:pt x="480729" y="578921"/>
                    </a:lnTo>
                    <a:lnTo>
                      <a:pt x="480729" y="578920"/>
                    </a:lnTo>
                    <a:lnTo>
                      <a:pt x="480729" y="578921"/>
                    </a:lnTo>
                    <a:lnTo>
                      <a:pt x="480729" y="578921"/>
                    </a:lnTo>
                    <a:lnTo>
                      <a:pt x="470049" y="604126"/>
                    </a:lnTo>
                    <a:cubicBezTo>
                      <a:pt x="469974" y="613279"/>
                      <a:pt x="473392" y="622461"/>
                      <a:pt x="480318" y="629502"/>
                    </a:cubicBezTo>
                    <a:lnTo>
                      <a:pt x="501213" y="650736"/>
                    </a:lnTo>
                    <a:lnTo>
                      <a:pt x="290036" y="650737"/>
                    </a:lnTo>
                    <a:cubicBezTo>
                      <a:pt x="270283" y="650737"/>
                      <a:pt x="254269" y="666750"/>
                      <a:pt x="254270" y="686504"/>
                    </a:cubicBezTo>
                    <a:cubicBezTo>
                      <a:pt x="254270" y="706258"/>
                      <a:pt x="270283" y="722270"/>
                      <a:pt x="290037" y="722271"/>
                    </a:cubicBezTo>
                    <a:lnTo>
                      <a:pt x="501214" y="722272"/>
                    </a:lnTo>
                    <a:lnTo>
                      <a:pt x="480319" y="743506"/>
                    </a:lnTo>
                    <a:cubicBezTo>
                      <a:pt x="466465" y="757588"/>
                      <a:pt x="466649" y="780234"/>
                      <a:pt x="480729" y="794088"/>
                    </a:cubicBezTo>
                    <a:cubicBezTo>
                      <a:pt x="494810" y="807942"/>
                      <a:pt x="517456" y="807758"/>
                      <a:pt x="531310" y="793677"/>
                    </a:cubicBezTo>
                    <a:lnTo>
                      <a:pt x="611622" y="712053"/>
                    </a:lnTo>
                    <a:lnTo>
                      <a:pt x="616606" y="704414"/>
                    </a:lnTo>
                    <a:lnTo>
                      <a:pt x="619294" y="700426"/>
                    </a:lnTo>
                    <a:lnTo>
                      <a:pt x="619373" y="700172"/>
                    </a:lnTo>
                    <a:lnTo>
                      <a:pt x="619382" y="700157"/>
                    </a:lnTo>
                    <a:lnTo>
                      <a:pt x="619390" y="700117"/>
                    </a:lnTo>
                    <a:lnTo>
                      <a:pt x="621378" y="693713"/>
                    </a:lnTo>
                    <a:cubicBezTo>
                      <a:pt x="621854" y="691384"/>
                      <a:pt x="622104" y="688973"/>
                      <a:pt x="622104" y="686504"/>
                    </a:cubicBezTo>
                    <a:cubicBezTo>
                      <a:pt x="622105" y="684035"/>
                      <a:pt x="621854" y="681624"/>
                      <a:pt x="621377" y="679296"/>
                    </a:cubicBezTo>
                    <a:lnTo>
                      <a:pt x="619390" y="672890"/>
                    </a:lnTo>
                    <a:lnTo>
                      <a:pt x="619382" y="672851"/>
                    </a:lnTo>
                    <a:lnTo>
                      <a:pt x="619373" y="672837"/>
                    </a:lnTo>
                    <a:lnTo>
                      <a:pt x="619294" y="672582"/>
                    </a:lnTo>
                    <a:lnTo>
                      <a:pt x="616594" y="668579"/>
                    </a:lnTo>
                    <a:lnTo>
                      <a:pt x="611621" y="660957"/>
                    </a:lnTo>
                    <a:lnTo>
                      <a:pt x="531311" y="579331"/>
                    </a:lnTo>
                    <a:cubicBezTo>
                      <a:pt x="524383" y="572291"/>
                      <a:pt x="515258" y="568725"/>
                      <a:pt x="506104" y="568650"/>
                    </a:cubicBezTo>
                    <a:close/>
                    <a:moveTo>
                      <a:pt x="689522" y="278119"/>
                    </a:moveTo>
                    <a:cubicBezTo>
                      <a:pt x="687053" y="278099"/>
                      <a:pt x="684640" y="278330"/>
                      <a:pt x="682308" y="278788"/>
                    </a:cubicBezTo>
                    <a:lnTo>
                      <a:pt x="675887" y="280725"/>
                    </a:lnTo>
                    <a:lnTo>
                      <a:pt x="675848" y="280731"/>
                    </a:lnTo>
                    <a:lnTo>
                      <a:pt x="675833" y="280741"/>
                    </a:lnTo>
                    <a:lnTo>
                      <a:pt x="675578" y="280817"/>
                    </a:lnTo>
                    <a:lnTo>
                      <a:pt x="671552" y="283484"/>
                    </a:lnTo>
                    <a:lnTo>
                      <a:pt x="663890" y="288395"/>
                    </a:lnTo>
                    <a:lnTo>
                      <a:pt x="581616" y="368043"/>
                    </a:lnTo>
                    <a:cubicBezTo>
                      <a:pt x="567424" y="381782"/>
                      <a:pt x="567056" y="404426"/>
                      <a:pt x="580796" y="418619"/>
                    </a:cubicBezTo>
                    <a:cubicBezTo>
                      <a:pt x="594536" y="432811"/>
                      <a:pt x="617179" y="433178"/>
                      <a:pt x="631372" y="419439"/>
                    </a:cubicBezTo>
                    <a:lnTo>
                      <a:pt x="652775" y="398717"/>
                    </a:lnTo>
                    <a:lnTo>
                      <a:pt x="651063" y="609886"/>
                    </a:lnTo>
                    <a:cubicBezTo>
                      <a:pt x="650903" y="629639"/>
                      <a:pt x="666786" y="645783"/>
                      <a:pt x="686540" y="645943"/>
                    </a:cubicBezTo>
                    <a:cubicBezTo>
                      <a:pt x="706293" y="646103"/>
                      <a:pt x="722434" y="630220"/>
                      <a:pt x="722595" y="610466"/>
                    </a:cubicBezTo>
                    <a:lnTo>
                      <a:pt x="724308" y="399297"/>
                    </a:lnTo>
                    <a:lnTo>
                      <a:pt x="745373" y="420363"/>
                    </a:lnTo>
                    <a:cubicBezTo>
                      <a:pt x="759341" y="434331"/>
                      <a:pt x="781988" y="434331"/>
                      <a:pt x="795956" y="420363"/>
                    </a:cubicBezTo>
                    <a:cubicBezTo>
                      <a:pt x="809924" y="406395"/>
                      <a:pt x="809924" y="383749"/>
                      <a:pt x="795956" y="369781"/>
                    </a:cubicBezTo>
                    <a:lnTo>
                      <a:pt x="714985" y="288809"/>
                    </a:lnTo>
                    <a:lnTo>
                      <a:pt x="707387" y="283764"/>
                    </a:lnTo>
                    <a:lnTo>
                      <a:pt x="703420" y="281044"/>
                    </a:lnTo>
                    <a:lnTo>
                      <a:pt x="703167" y="280962"/>
                    </a:lnTo>
                    <a:lnTo>
                      <a:pt x="703152" y="280952"/>
                    </a:lnTo>
                    <a:lnTo>
                      <a:pt x="703113" y="280945"/>
                    </a:lnTo>
                    <a:lnTo>
                      <a:pt x="696724" y="278905"/>
                    </a:lnTo>
                    <a:cubicBezTo>
                      <a:pt x="694400" y="278410"/>
                      <a:pt x="691991" y="278139"/>
                      <a:pt x="689522" y="278119"/>
                    </a:cubicBezTo>
                    <a:close/>
                    <a:moveTo>
                      <a:pt x="686504" y="0"/>
                    </a:moveTo>
                    <a:cubicBezTo>
                      <a:pt x="1065650" y="0"/>
                      <a:pt x="1373008" y="307358"/>
                      <a:pt x="1373008" y="686504"/>
                    </a:cubicBezTo>
                    <a:cubicBezTo>
                      <a:pt x="1373008" y="1065650"/>
                      <a:pt x="1065650" y="1373008"/>
                      <a:pt x="686504" y="1373008"/>
                    </a:cubicBezTo>
                    <a:cubicBezTo>
                      <a:pt x="307358" y="1373008"/>
                      <a:pt x="0" y="1065650"/>
                      <a:pt x="0" y="686504"/>
                    </a:cubicBezTo>
                    <a:cubicBezTo>
                      <a:pt x="0" y="307358"/>
                      <a:pt x="307358" y="0"/>
                      <a:pt x="68650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lIns="91436" tIns="45718" rIns="91436" bIns="45718" rtlCol="0" anchor="ctr"/>
              <a:lstStyle/>
              <a:p>
                <a:pPr algn="ctr" defTabSz="685783"/>
                <a:endParaRPr lang="en-US" sz="1013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>
                <a:off x="3448965" y="1459278"/>
                <a:ext cx="406853" cy="182619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rgbClr val="215A9C"/>
                  </a:gs>
                  <a:gs pos="100000">
                    <a:schemeClr val="tx2"/>
                  </a:gs>
                </a:gsLst>
                <a:lin ang="162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685783"/>
                <a:r>
                  <a:rPr lang="en-US" sz="700" b="1">
                    <a:solidFill>
                      <a:srgbClr val="FFFFFF"/>
                    </a:solidFill>
                    <a:latin typeface="Calibri"/>
                  </a:rPr>
                  <a:t>LB</a:t>
                </a:r>
                <a:endParaRPr lang="en-US" sz="700" b="1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86" name="Freeform 185"/>
              <p:cNvSpPr/>
              <p:nvPr/>
            </p:nvSpPr>
            <p:spPr>
              <a:xfrm>
                <a:off x="3318965" y="1558701"/>
                <a:ext cx="139240" cy="746898"/>
              </a:xfrm>
              <a:custGeom>
                <a:avLst/>
                <a:gdLst>
                  <a:gd name="connsiteX0" fmla="*/ 169068 w 169068"/>
                  <a:gd name="connsiteY0" fmla="*/ 0 h 923925"/>
                  <a:gd name="connsiteX1" fmla="*/ 0 w 169068"/>
                  <a:gd name="connsiteY1" fmla="*/ 0 h 923925"/>
                  <a:gd name="connsiteX2" fmla="*/ 0 w 169068"/>
                  <a:gd name="connsiteY2" fmla="*/ 923925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068" h="923925">
                    <a:moveTo>
                      <a:pt x="169068" y="0"/>
                    </a:moveTo>
                    <a:lnTo>
                      <a:pt x="0" y="0"/>
                    </a:lnTo>
                    <a:lnTo>
                      <a:pt x="0" y="923925"/>
                    </a:lnTo>
                  </a:path>
                </a:pathLst>
              </a:custGeom>
              <a:ln w="15875">
                <a:solidFill>
                  <a:schemeClr val="tx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83"/>
                <a:endParaRPr lang="en-US" sz="1013">
                  <a:solidFill>
                    <a:srgbClr val="39393B"/>
                  </a:solidFill>
                  <a:latin typeface="Calibri"/>
                </a:endParaRPr>
              </a:p>
            </p:txBody>
          </p:sp>
          <p:sp>
            <p:nvSpPr>
              <p:cNvPr id="187" name="Rounded Rectangle 186"/>
              <p:cNvSpPr/>
              <p:nvPr/>
            </p:nvSpPr>
            <p:spPr>
              <a:xfrm>
                <a:off x="2940934" y="2132343"/>
                <a:ext cx="793137" cy="182619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700" b="1" dirty="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3020389" y="2088213"/>
                <a:ext cx="672235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defTabSz="685783"/>
                <a:r>
                  <a:rPr lang="en-US" sz="1050" dirty="0">
                    <a:solidFill>
                      <a:srgbClr val="39393B">
                        <a:lumMod val="75000"/>
                      </a:srgbClr>
                    </a:solidFill>
                    <a:latin typeface="Calibri"/>
                  </a:rPr>
                  <a:t>NFI/NFVIS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6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115414" y="2089919"/>
            <a:ext cx="1506275" cy="862234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800"/>
            <a:r>
              <a:rPr lang="en-US" sz="800">
                <a:solidFill>
                  <a:srgbClr val="39393B"/>
                </a:solidFill>
              </a:rPr>
              <a:t>Shared Services</a:t>
            </a:r>
            <a:endParaRPr lang="en-US" sz="800" dirty="0">
              <a:solidFill>
                <a:srgbClr val="39393B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The obvious place to virtualize - Control Plane Functions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sz="quarter" idx="1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Route Reflectors, 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PfR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 MC, LISP MS/MR, </a:t>
            </a:r>
            <a:r>
              <a:rPr lang="en-US" dirty="0"/>
              <a:t>WLC</a:t>
            </a:r>
            <a:r>
              <a:rPr lang="is-IS" dirty="0"/>
              <a:t>…</a:t>
            </a:r>
            <a:endParaRPr lang="en-US" sz="16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/>
              <a:pPr/>
              <a:t>22</a:t>
            </a:fld>
            <a:endParaRPr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10744"/>
            <a:r>
              <a:rPr>
                <a:ea typeface="ＭＳ Ｐゴシック" charset="0"/>
              </a:rPr>
              <a:t>BRKCRS-3447</a:t>
            </a:r>
          </a:p>
        </p:txBody>
      </p:sp>
      <p:grpSp>
        <p:nvGrpSpPr>
          <p:cNvPr id="19" name="Group 791"/>
          <p:cNvGrpSpPr/>
          <p:nvPr/>
        </p:nvGrpSpPr>
        <p:grpSpPr>
          <a:xfrm>
            <a:off x="1638011" y="1464504"/>
            <a:ext cx="1592818" cy="762257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096D6"/>
                </a:solidFill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096D6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1274765" y="-2857316"/>
              <a:ext cx="9637714" cy="2749546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sz="1400" dirty="0">
                  <a:solidFill>
                    <a:srgbClr val="9E9EA2"/>
                  </a:solidFill>
                  <a:latin typeface="Calibri"/>
                </a:rPr>
                <a:t>WAN Fabric</a:t>
              </a:r>
            </a:p>
          </p:txBody>
        </p:sp>
      </p:grpSp>
      <p:pic>
        <p:nvPicPr>
          <p:cNvPr id="8" name="Picture 9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554" y="1601342"/>
            <a:ext cx="201955" cy="1195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" name="Picture 9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128" y="1522179"/>
            <a:ext cx="201955" cy="1195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4" name="Picture 9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019" y="1781810"/>
            <a:ext cx="201955" cy="1195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" name="Picture 9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280" y="1929169"/>
            <a:ext cx="201955" cy="1195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90" descr="ASR 1000 Series-qf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025" y="2133689"/>
            <a:ext cx="289577" cy="25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791"/>
          <p:cNvGrpSpPr/>
          <p:nvPr/>
        </p:nvGrpSpPr>
        <p:grpSpPr>
          <a:xfrm>
            <a:off x="1509759" y="2978211"/>
            <a:ext cx="1592818" cy="762257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096D6"/>
                </a:solidFill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096D6"/>
                </a:solidFill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1274763" y="-2857319"/>
              <a:ext cx="9637712" cy="2749549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/>
              <a:r>
                <a:rPr lang="en-US" sz="1400" dirty="0">
                  <a:solidFill>
                    <a:srgbClr val="9E9EA2"/>
                  </a:solidFill>
                  <a:latin typeface="Calibri"/>
                </a:rPr>
                <a:t>Campus Fabric</a:t>
              </a:r>
            </a:p>
          </p:txBody>
        </p:sp>
      </p:grpSp>
      <p:pic>
        <p:nvPicPr>
          <p:cNvPr id="30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7975" y="3689149"/>
            <a:ext cx="306497" cy="13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DataCenterSwit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8177" y="2700711"/>
            <a:ext cx="279965" cy="40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0" descr="ASR 1000 Series-qf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368" y="2133689"/>
            <a:ext cx="289577" cy="25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DataCenterSwit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834" y="2700711"/>
            <a:ext cx="279965" cy="40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Connector 40"/>
          <p:cNvCxnSpPr>
            <a:stCxn id="14" idx="2"/>
            <a:endCxn id="15" idx="0"/>
          </p:cNvCxnSpPr>
          <p:nvPr/>
        </p:nvCxnSpPr>
        <p:spPr>
          <a:xfrm>
            <a:off x="2056812" y="2385775"/>
            <a:ext cx="0" cy="314936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8" idx="2"/>
            <a:endCxn id="17" idx="0"/>
          </p:cNvCxnSpPr>
          <p:nvPr/>
        </p:nvCxnSpPr>
        <p:spPr>
          <a:xfrm>
            <a:off x="2668155" y="2385775"/>
            <a:ext cx="0" cy="314936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8" idx="2"/>
            <a:endCxn id="15" idx="0"/>
          </p:cNvCxnSpPr>
          <p:nvPr/>
        </p:nvCxnSpPr>
        <p:spPr>
          <a:xfrm flipH="1">
            <a:off x="2056815" y="2385775"/>
            <a:ext cx="611343" cy="314936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4" idx="2"/>
            <a:endCxn id="17" idx="0"/>
          </p:cNvCxnSpPr>
          <p:nvPr/>
        </p:nvCxnSpPr>
        <p:spPr>
          <a:xfrm>
            <a:off x="2056815" y="2385775"/>
            <a:ext cx="611343" cy="314936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17" idx="0"/>
          </p:cNvCxnSpPr>
          <p:nvPr/>
        </p:nvCxnSpPr>
        <p:spPr>
          <a:xfrm>
            <a:off x="1602862" y="2404043"/>
            <a:ext cx="1065298" cy="296668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15" idx="0"/>
          </p:cNvCxnSpPr>
          <p:nvPr/>
        </p:nvCxnSpPr>
        <p:spPr>
          <a:xfrm>
            <a:off x="1602862" y="2404043"/>
            <a:ext cx="453955" cy="296668"/>
          </a:xfrm>
          <a:prstGeom prst="line">
            <a:avLst/>
          </a:prstGeom>
          <a:ln w="952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338974" y="3689150"/>
            <a:ext cx="680426" cy="1036407"/>
            <a:chOff x="636641" y="3410138"/>
            <a:chExt cx="680426" cy="1036407"/>
          </a:xfrm>
        </p:grpSpPr>
        <p:pic>
          <p:nvPicPr>
            <p:cNvPr id="10" name="Picture 51" descr="IP Pho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739" y="3985438"/>
              <a:ext cx="178880" cy="9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5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41" y="3968735"/>
              <a:ext cx="177823" cy="13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1" descr="DualModeA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244" y="3991719"/>
              <a:ext cx="177823" cy="11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490" y="3410138"/>
              <a:ext cx="306497" cy="131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3" name="Straight Connector 32"/>
            <p:cNvCxnSpPr>
              <a:stCxn id="11" idx="3"/>
              <a:endCxn id="10" idx="1"/>
            </p:cNvCxnSpPr>
            <p:nvPr/>
          </p:nvCxnSpPr>
          <p:spPr>
            <a:xfrm flipV="1">
              <a:off x="814464" y="4034571"/>
              <a:ext cx="107275" cy="1"/>
            </a:xfrm>
            <a:prstGeom prst="line">
              <a:avLst/>
            </a:prstGeom>
            <a:ln w="952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0" idx="0"/>
              <a:endCxn id="9" idx="2"/>
            </p:cNvCxnSpPr>
            <p:nvPr/>
          </p:nvCxnSpPr>
          <p:spPr>
            <a:xfrm flipV="1">
              <a:off x="1011179" y="3541210"/>
              <a:ext cx="122560" cy="444228"/>
            </a:xfrm>
            <a:prstGeom prst="line">
              <a:avLst/>
            </a:prstGeom>
            <a:ln w="952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0"/>
              <a:endCxn id="9" idx="2"/>
            </p:cNvCxnSpPr>
            <p:nvPr/>
          </p:nvCxnSpPr>
          <p:spPr>
            <a:xfrm flipH="1" flipV="1">
              <a:off x="1133739" y="3541210"/>
              <a:ext cx="94417" cy="450509"/>
            </a:xfrm>
            <a:prstGeom prst="line">
              <a:avLst/>
            </a:prstGeom>
            <a:ln w="952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6561" y="4148610"/>
              <a:ext cx="192781" cy="297935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2301429" y="3697388"/>
            <a:ext cx="680426" cy="1036407"/>
            <a:chOff x="636641" y="3410138"/>
            <a:chExt cx="680426" cy="1036407"/>
          </a:xfrm>
        </p:grpSpPr>
        <p:pic>
          <p:nvPicPr>
            <p:cNvPr id="49" name="Picture 51" descr="IP Pho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739" y="3985438"/>
              <a:ext cx="178880" cy="9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5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641" y="3968735"/>
              <a:ext cx="177823" cy="13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1" descr="DualModeAP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244" y="3991719"/>
              <a:ext cx="177823" cy="119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490" y="3410138"/>
              <a:ext cx="306497" cy="131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6" name="Straight Connector 55"/>
            <p:cNvCxnSpPr>
              <a:stCxn id="51" idx="3"/>
              <a:endCxn id="49" idx="1"/>
            </p:cNvCxnSpPr>
            <p:nvPr/>
          </p:nvCxnSpPr>
          <p:spPr>
            <a:xfrm flipV="1">
              <a:off x="814464" y="4034571"/>
              <a:ext cx="107275" cy="1"/>
            </a:xfrm>
            <a:prstGeom prst="line">
              <a:avLst/>
            </a:prstGeom>
            <a:ln w="952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9" idx="0"/>
              <a:endCxn id="53" idx="2"/>
            </p:cNvCxnSpPr>
            <p:nvPr/>
          </p:nvCxnSpPr>
          <p:spPr>
            <a:xfrm flipV="1">
              <a:off x="1011179" y="3541210"/>
              <a:ext cx="122560" cy="444228"/>
            </a:xfrm>
            <a:prstGeom prst="line">
              <a:avLst/>
            </a:prstGeom>
            <a:ln w="952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2" idx="0"/>
              <a:endCxn id="53" idx="2"/>
            </p:cNvCxnSpPr>
            <p:nvPr/>
          </p:nvCxnSpPr>
          <p:spPr>
            <a:xfrm flipH="1" flipV="1">
              <a:off x="1133739" y="3541210"/>
              <a:ext cx="94417" cy="450509"/>
            </a:xfrm>
            <a:prstGeom prst="line">
              <a:avLst/>
            </a:prstGeom>
            <a:ln w="9525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6561" y="4148610"/>
              <a:ext cx="192781" cy="297935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240078" y="2275511"/>
            <a:ext cx="578195" cy="244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/>
            <a:r>
              <a:rPr lang="en-US" sz="1050" dirty="0" err="1">
                <a:solidFill>
                  <a:srgbClr val="000000"/>
                </a:solidFill>
              </a:rPr>
              <a:t>vWLC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921376" y="2276884"/>
            <a:ext cx="578195" cy="244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/>
            <a:r>
              <a:rPr lang="en-US" sz="1050" dirty="0" err="1">
                <a:solidFill>
                  <a:srgbClr val="000000"/>
                </a:solidFill>
              </a:rPr>
              <a:t>vRR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242823" y="2606520"/>
            <a:ext cx="578195" cy="244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/>
            <a:r>
              <a:rPr lang="en-US" sz="1050" dirty="0" err="1">
                <a:solidFill>
                  <a:srgbClr val="000000"/>
                </a:solidFill>
              </a:rPr>
              <a:t>vMS</a:t>
            </a:r>
            <a:r>
              <a:rPr lang="en-US" sz="1050" dirty="0">
                <a:solidFill>
                  <a:srgbClr val="000000"/>
                </a:solidFill>
              </a:rPr>
              <a:t>/MR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922749" y="2599655"/>
            <a:ext cx="578195" cy="244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/>
            <a:r>
              <a:rPr lang="en-US" sz="1050" dirty="0" err="1">
                <a:solidFill>
                  <a:srgbClr val="000000"/>
                </a:solidFill>
              </a:rPr>
              <a:t>vMC</a:t>
            </a:r>
            <a:endParaRPr lang="en-US" sz="1050" dirty="0">
              <a:solidFill>
                <a:srgbClr val="000000"/>
              </a:solidFill>
            </a:endParaRPr>
          </a:p>
        </p:txBody>
      </p:sp>
      <p:graphicFrame>
        <p:nvGraphicFramePr>
          <p:cNvPr id="54" name="Table Placeholder 8"/>
          <p:cNvGraphicFramePr>
            <a:graphicFrameLocks/>
          </p:cNvGraphicFramePr>
          <p:nvPr>
            <p:extLst/>
          </p:nvPr>
        </p:nvGraphicFramePr>
        <p:xfrm>
          <a:off x="3733800" y="1809750"/>
          <a:ext cx="5257803" cy="265176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8922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75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0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96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5471"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92640" marR="92640" marT="34290" marB="3429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ASR1001 &amp; ASR1002-X (8GB)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ASR1001 &amp; ASR1002-X (16GB)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CSR1000v (8GB)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CSR1000v (16GB)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RP2</a:t>
                      </a: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(8GB)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RP2 (16GB)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ipv4 routes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7M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13M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8.5M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24.8M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8M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24M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7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vpnv4 routes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8.1M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23.9M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18M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1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ipv6 routes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6M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11M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7.4M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21.9M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6M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1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vpnv6 routes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6M</a:t>
                      </a: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11M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7.3M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21.3M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15M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1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BGP sessions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68598" marR="68598" marT="34290" marB="3429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2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dirty="0"/>
              <a:t>The Building Blocks of Virtualization (Today)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26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 lang="uk-UA" smtClean="0"/>
              <a:pPr/>
              <a:t>24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BRKCRS-3447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4 Layers of a virtualized System Architecture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2195" y="1191217"/>
            <a:ext cx="7904480" cy="346318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5229" y="1860356"/>
            <a:ext cx="7690005" cy="1353512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0679" y="3298455"/>
            <a:ext cx="7695897" cy="58248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1573" y="3938227"/>
            <a:ext cx="2514600" cy="61811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35288" y="3938226"/>
            <a:ext cx="2514600" cy="61811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20635" y="3938227"/>
            <a:ext cx="2514600" cy="61811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1845" y="3984256"/>
            <a:ext cx="2514599" cy="483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ISR 4000 + </a:t>
            </a:r>
          </a:p>
          <a:p>
            <a:pPr algn="ctr" defTabSz="457200" fontAlgn="base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UCS E-Series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32930" y="4007217"/>
            <a:ext cx="2514602" cy="4801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CSP-2100 /</a:t>
            </a:r>
          </a:p>
          <a:p>
            <a:pPr algn="ctr" defTabSz="457200" fontAlgn="base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UCS C-Series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20633" y="3997347"/>
            <a:ext cx="251460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Enterprise Network Compute System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95096" y="3462778"/>
            <a:ext cx="7155312" cy="289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base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Network Functions Virtualization Infrastructure Software (NFVIS</a:t>
            </a:r>
            <a:r>
              <a:rPr lang="en-US" sz="14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95344" y="1326444"/>
            <a:ext cx="3791551" cy="3000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Automation / Orchestration (DNA Center, NSO)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99377" y="2055076"/>
            <a:ext cx="656799" cy="656799"/>
            <a:chOff x="978151" y="1954900"/>
            <a:chExt cx="656799" cy="656799"/>
          </a:xfrm>
        </p:grpSpPr>
        <p:sp>
          <p:nvSpPr>
            <p:cNvPr id="17" name="Oval 16"/>
            <p:cNvSpPr/>
            <p:nvPr/>
          </p:nvSpPr>
          <p:spPr>
            <a:xfrm>
              <a:off x="978151" y="1954900"/>
              <a:ext cx="656799" cy="656799"/>
            </a:xfrm>
            <a:prstGeom prst="ellipse">
              <a:avLst/>
            </a:prstGeom>
            <a:noFill/>
            <a:ln w="19050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034560" y="2002079"/>
              <a:ext cx="558727" cy="558727"/>
            </a:xfrm>
            <a:custGeom>
              <a:avLst/>
              <a:gdLst/>
              <a:ahLst/>
              <a:cxnLst/>
              <a:rect l="l" t="t" r="r" b="b"/>
              <a:pathLst>
                <a:path w="1373008" h="1373008">
                  <a:moveTo>
                    <a:pt x="686539" y="740055"/>
                  </a:moveTo>
                  <a:cubicBezTo>
                    <a:pt x="666786" y="740214"/>
                    <a:pt x="650903" y="756358"/>
                    <a:pt x="651063" y="776110"/>
                  </a:cubicBezTo>
                  <a:lnTo>
                    <a:pt x="652775" y="987279"/>
                  </a:lnTo>
                  <a:lnTo>
                    <a:pt x="631372" y="966559"/>
                  </a:lnTo>
                  <a:cubicBezTo>
                    <a:pt x="617179" y="952819"/>
                    <a:pt x="594535" y="953187"/>
                    <a:pt x="580796" y="967379"/>
                  </a:cubicBezTo>
                  <a:cubicBezTo>
                    <a:pt x="567056" y="981571"/>
                    <a:pt x="567424" y="1004215"/>
                    <a:pt x="581616" y="1017955"/>
                  </a:cubicBezTo>
                  <a:lnTo>
                    <a:pt x="663890" y="1097602"/>
                  </a:lnTo>
                  <a:lnTo>
                    <a:pt x="671552" y="1102513"/>
                  </a:lnTo>
                  <a:lnTo>
                    <a:pt x="675578" y="1105180"/>
                  </a:lnTo>
                  <a:lnTo>
                    <a:pt x="675833" y="1105257"/>
                  </a:lnTo>
                  <a:lnTo>
                    <a:pt x="675848" y="1105266"/>
                  </a:lnTo>
                  <a:lnTo>
                    <a:pt x="675887" y="1105273"/>
                  </a:lnTo>
                  <a:lnTo>
                    <a:pt x="682308" y="1107210"/>
                  </a:lnTo>
                  <a:cubicBezTo>
                    <a:pt x="684640" y="1107667"/>
                    <a:pt x="687053" y="1107897"/>
                    <a:pt x="689522" y="1107878"/>
                  </a:cubicBezTo>
                  <a:cubicBezTo>
                    <a:pt x="691991" y="1107858"/>
                    <a:pt x="694400" y="1107588"/>
                    <a:pt x="696724" y="1107093"/>
                  </a:cubicBezTo>
                  <a:lnTo>
                    <a:pt x="703113" y="1105053"/>
                  </a:lnTo>
                  <a:lnTo>
                    <a:pt x="703152" y="1105045"/>
                  </a:lnTo>
                  <a:lnTo>
                    <a:pt x="703167" y="1105035"/>
                  </a:lnTo>
                  <a:lnTo>
                    <a:pt x="703421" y="1104954"/>
                  </a:lnTo>
                  <a:lnTo>
                    <a:pt x="707387" y="1102233"/>
                  </a:lnTo>
                  <a:lnTo>
                    <a:pt x="714984" y="1097188"/>
                  </a:lnTo>
                  <a:lnTo>
                    <a:pt x="795956" y="1016217"/>
                  </a:lnTo>
                  <a:cubicBezTo>
                    <a:pt x="809924" y="1002249"/>
                    <a:pt x="809924" y="979603"/>
                    <a:pt x="795956" y="965635"/>
                  </a:cubicBezTo>
                  <a:cubicBezTo>
                    <a:pt x="781988" y="951667"/>
                    <a:pt x="759342" y="951667"/>
                    <a:pt x="745374" y="965635"/>
                  </a:cubicBezTo>
                  <a:lnTo>
                    <a:pt x="724307" y="986700"/>
                  </a:lnTo>
                  <a:lnTo>
                    <a:pt x="722595" y="775531"/>
                  </a:lnTo>
                  <a:cubicBezTo>
                    <a:pt x="722435" y="755778"/>
                    <a:pt x="706292" y="739895"/>
                    <a:pt x="686539" y="740055"/>
                  </a:cubicBezTo>
                  <a:close/>
                  <a:moveTo>
                    <a:pt x="866904" y="568650"/>
                  </a:moveTo>
                  <a:cubicBezTo>
                    <a:pt x="857750" y="568724"/>
                    <a:pt x="848626" y="572291"/>
                    <a:pt x="841699" y="579331"/>
                  </a:cubicBezTo>
                  <a:lnTo>
                    <a:pt x="761387" y="660956"/>
                  </a:lnTo>
                  <a:lnTo>
                    <a:pt x="756414" y="668578"/>
                  </a:lnTo>
                  <a:lnTo>
                    <a:pt x="753714" y="672582"/>
                  </a:lnTo>
                  <a:lnTo>
                    <a:pt x="753636" y="672837"/>
                  </a:lnTo>
                  <a:lnTo>
                    <a:pt x="753626" y="672851"/>
                  </a:lnTo>
                  <a:lnTo>
                    <a:pt x="753619" y="672891"/>
                  </a:lnTo>
                  <a:lnTo>
                    <a:pt x="751631" y="679296"/>
                  </a:lnTo>
                  <a:cubicBezTo>
                    <a:pt x="751154" y="681625"/>
                    <a:pt x="750903" y="684035"/>
                    <a:pt x="750904" y="686505"/>
                  </a:cubicBezTo>
                  <a:cubicBezTo>
                    <a:pt x="750904" y="688973"/>
                    <a:pt x="751154" y="691384"/>
                    <a:pt x="751631" y="693713"/>
                  </a:cubicBezTo>
                  <a:lnTo>
                    <a:pt x="753618" y="700117"/>
                  </a:lnTo>
                  <a:lnTo>
                    <a:pt x="753626" y="700157"/>
                  </a:lnTo>
                  <a:lnTo>
                    <a:pt x="753636" y="700171"/>
                  </a:lnTo>
                  <a:lnTo>
                    <a:pt x="753715" y="700426"/>
                  </a:lnTo>
                  <a:lnTo>
                    <a:pt x="756403" y="704414"/>
                  </a:lnTo>
                  <a:lnTo>
                    <a:pt x="761386" y="712053"/>
                  </a:lnTo>
                  <a:lnTo>
                    <a:pt x="841699" y="793678"/>
                  </a:lnTo>
                  <a:cubicBezTo>
                    <a:pt x="855552" y="807758"/>
                    <a:pt x="878199" y="807942"/>
                    <a:pt x="892279" y="794088"/>
                  </a:cubicBezTo>
                  <a:cubicBezTo>
                    <a:pt x="906360" y="780234"/>
                    <a:pt x="906543" y="757588"/>
                    <a:pt x="892690" y="743507"/>
                  </a:cubicBezTo>
                  <a:lnTo>
                    <a:pt x="871795" y="722271"/>
                  </a:lnTo>
                  <a:lnTo>
                    <a:pt x="1082972" y="722271"/>
                  </a:lnTo>
                  <a:cubicBezTo>
                    <a:pt x="1092849" y="722271"/>
                    <a:pt x="1101790" y="718267"/>
                    <a:pt x="1108263" y="711795"/>
                  </a:cubicBezTo>
                  <a:lnTo>
                    <a:pt x="1118739" y="686504"/>
                  </a:lnTo>
                  <a:lnTo>
                    <a:pt x="1108263" y="661213"/>
                  </a:lnTo>
                  <a:cubicBezTo>
                    <a:pt x="1101790" y="654740"/>
                    <a:pt x="1092849" y="650737"/>
                    <a:pt x="1082972" y="650736"/>
                  </a:cubicBezTo>
                  <a:lnTo>
                    <a:pt x="871796" y="650737"/>
                  </a:lnTo>
                  <a:lnTo>
                    <a:pt x="892690" y="629501"/>
                  </a:lnTo>
                  <a:cubicBezTo>
                    <a:pt x="906543" y="615421"/>
                    <a:pt x="906360" y="592775"/>
                    <a:pt x="892279" y="578920"/>
                  </a:cubicBezTo>
                  <a:cubicBezTo>
                    <a:pt x="885240" y="571994"/>
                    <a:pt x="876058" y="568576"/>
                    <a:pt x="866904" y="568650"/>
                  </a:cubicBezTo>
                  <a:close/>
                  <a:moveTo>
                    <a:pt x="506104" y="568650"/>
                  </a:moveTo>
                  <a:lnTo>
                    <a:pt x="480729" y="578921"/>
                  </a:lnTo>
                  <a:lnTo>
                    <a:pt x="480729" y="578920"/>
                  </a:lnTo>
                  <a:lnTo>
                    <a:pt x="480729" y="578921"/>
                  </a:lnTo>
                  <a:lnTo>
                    <a:pt x="480729" y="578921"/>
                  </a:lnTo>
                  <a:lnTo>
                    <a:pt x="470049" y="604126"/>
                  </a:lnTo>
                  <a:cubicBezTo>
                    <a:pt x="469974" y="613279"/>
                    <a:pt x="473392" y="622461"/>
                    <a:pt x="480318" y="629502"/>
                  </a:cubicBezTo>
                  <a:lnTo>
                    <a:pt x="501213" y="650736"/>
                  </a:lnTo>
                  <a:lnTo>
                    <a:pt x="290036" y="650737"/>
                  </a:lnTo>
                  <a:cubicBezTo>
                    <a:pt x="270283" y="650737"/>
                    <a:pt x="254269" y="666750"/>
                    <a:pt x="254270" y="686504"/>
                  </a:cubicBezTo>
                  <a:cubicBezTo>
                    <a:pt x="254270" y="706258"/>
                    <a:pt x="270283" y="722270"/>
                    <a:pt x="290037" y="722271"/>
                  </a:cubicBezTo>
                  <a:lnTo>
                    <a:pt x="501214" y="722272"/>
                  </a:lnTo>
                  <a:lnTo>
                    <a:pt x="480319" y="743506"/>
                  </a:lnTo>
                  <a:cubicBezTo>
                    <a:pt x="466465" y="757588"/>
                    <a:pt x="466649" y="780234"/>
                    <a:pt x="480729" y="794088"/>
                  </a:cubicBezTo>
                  <a:cubicBezTo>
                    <a:pt x="494810" y="807942"/>
                    <a:pt x="517456" y="807758"/>
                    <a:pt x="531310" y="793677"/>
                  </a:cubicBezTo>
                  <a:lnTo>
                    <a:pt x="611622" y="712053"/>
                  </a:lnTo>
                  <a:lnTo>
                    <a:pt x="616606" y="704414"/>
                  </a:lnTo>
                  <a:lnTo>
                    <a:pt x="619294" y="700426"/>
                  </a:lnTo>
                  <a:lnTo>
                    <a:pt x="619373" y="700172"/>
                  </a:lnTo>
                  <a:lnTo>
                    <a:pt x="619382" y="700157"/>
                  </a:lnTo>
                  <a:lnTo>
                    <a:pt x="619390" y="700117"/>
                  </a:lnTo>
                  <a:lnTo>
                    <a:pt x="621378" y="693713"/>
                  </a:lnTo>
                  <a:cubicBezTo>
                    <a:pt x="621854" y="691384"/>
                    <a:pt x="622104" y="688973"/>
                    <a:pt x="622104" y="686504"/>
                  </a:cubicBezTo>
                  <a:cubicBezTo>
                    <a:pt x="622105" y="684035"/>
                    <a:pt x="621854" y="681624"/>
                    <a:pt x="621377" y="679296"/>
                  </a:cubicBezTo>
                  <a:lnTo>
                    <a:pt x="619390" y="672890"/>
                  </a:lnTo>
                  <a:lnTo>
                    <a:pt x="619382" y="672851"/>
                  </a:lnTo>
                  <a:lnTo>
                    <a:pt x="619373" y="672837"/>
                  </a:lnTo>
                  <a:lnTo>
                    <a:pt x="619294" y="672582"/>
                  </a:lnTo>
                  <a:lnTo>
                    <a:pt x="616594" y="668579"/>
                  </a:lnTo>
                  <a:lnTo>
                    <a:pt x="611621" y="660957"/>
                  </a:lnTo>
                  <a:lnTo>
                    <a:pt x="531311" y="579331"/>
                  </a:lnTo>
                  <a:cubicBezTo>
                    <a:pt x="524383" y="572291"/>
                    <a:pt x="515258" y="568725"/>
                    <a:pt x="506104" y="568650"/>
                  </a:cubicBezTo>
                  <a:close/>
                  <a:moveTo>
                    <a:pt x="689522" y="278119"/>
                  </a:moveTo>
                  <a:cubicBezTo>
                    <a:pt x="687053" y="278099"/>
                    <a:pt x="684640" y="278330"/>
                    <a:pt x="682308" y="278788"/>
                  </a:cubicBezTo>
                  <a:lnTo>
                    <a:pt x="675887" y="280725"/>
                  </a:lnTo>
                  <a:lnTo>
                    <a:pt x="675848" y="280731"/>
                  </a:lnTo>
                  <a:lnTo>
                    <a:pt x="675833" y="280741"/>
                  </a:lnTo>
                  <a:lnTo>
                    <a:pt x="675578" y="280817"/>
                  </a:lnTo>
                  <a:lnTo>
                    <a:pt x="671552" y="283484"/>
                  </a:lnTo>
                  <a:lnTo>
                    <a:pt x="663890" y="288395"/>
                  </a:lnTo>
                  <a:lnTo>
                    <a:pt x="581616" y="368043"/>
                  </a:lnTo>
                  <a:cubicBezTo>
                    <a:pt x="567424" y="381782"/>
                    <a:pt x="567056" y="404426"/>
                    <a:pt x="580796" y="418619"/>
                  </a:cubicBezTo>
                  <a:cubicBezTo>
                    <a:pt x="594536" y="432811"/>
                    <a:pt x="617179" y="433178"/>
                    <a:pt x="631372" y="419439"/>
                  </a:cubicBezTo>
                  <a:lnTo>
                    <a:pt x="652775" y="398717"/>
                  </a:lnTo>
                  <a:lnTo>
                    <a:pt x="651063" y="609886"/>
                  </a:lnTo>
                  <a:cubicBezTo>
                    <a:pt x="650903" y="629639"/>
                    <a:pt x="666786" y="645783"/>
                    <a:pt x="686540" y="645943"/>
                  </a:cubicBezTo>
                  <a:cubicBezTo>
                    <a:pt x="706293" y="646103"/>
                    <a:pt x="722434" y="630220"/>
                    <a:pt x="722595" y="610466"/>
                  </a:cubicBezTo>
                  <a:lnTo>
                    <a:pt x="724308" y="399297"/>
                  </a:lnTo>
                  <a:lnTo>
                    <a:pt x="745373" y="420363"/>
                  </a:lnTo>
                  <a:cubicBezTo>
                    <a:pt x="759341" y="434331"/>
                    <a:pt x="781988" y="434331"/>
                    <a:pt x="795956" y="420363"/>
                  </a:cubicBezTo>
                  <a:cubicBezTo>
                    <a:pt x="809924" y="406395"/>
                    <a:pt x="809924" y="383749"/>
                    <a:pt x="795956" y="369781"/>
                  </a:cubicBezTo>
                  <a:lnTo>
                    <a:pt x="714985" y="288809"/>
                  </a:lnTo>
                  <a:lnTo>
                    <a:pt x="707387" y="283764"/>
                  </a:lnTo>
                  <a:lnTo>
                    <a:pt x="703420" y="281044"/>
                  </a:lnTo>
                  <a:lnTo>
                    <a:pt x="703167" y="280962"/>
                  </a:lnTo>
                  <a:lnTo>
                    <a:pt x="703152" y="280952"/>
                  </a:lnTo>
                  <a:lnTo>
                    <a:pt x="703113" y="280945"/>
                  </a:lnTo>
                  <a:lnTo>
                    <a:pt x="696724" y="278905"/>
                  </a:lnTo>
                  <a:cubicBezTo>
                    <a:pt x="694400" y="278410"/>
                    <a:pt x="691991" y="278139"/>
                    <a:pt x="689522" y="278119"/>
                  </a:cubicBezTo>
                  <a:close/>
                  <a:moveTo>
                    <a:pt x="686504" y="0"/>
                  </a:moveTo>
                  <a:cubicBezTo>
                    <a:pt x="1065650" y="0"/>
                    <a:pt x="1373008" y="307358"/>
                    <a:pt x="1373008" y="686504"/>
                  </a:cubicBezTo>
                  <a:cubicBezTo>
                    <a:pt x="1373008" y="1065650"/>
                    <a:pt x="1065650" y="1373008"/>
                    <a:pt x="686504" y="1373008"/>
                  </a:cubicBezTo>
                  <a:cubicBezTo>
                    <a:pt x="307358" y="1373008"/>
                    <a:pt x="0" y="1065650"/>
                    <a:pt x="0" y="686504"/>
                  </a:cubicBezTo>
                  <a:cubicBezTo>
                    <a:pt x="0" y="307358"/>
                    <a:pt x="307358" y="0"/>
                    <a:pt x="68650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79755" y="2264124"/>
            <a:ext cx="855655" cy="347419"/>
            <a:chOff x="5713675" y="2189353"/>
            <a:chExt cx="855655" cy="347419"/>
          </a:xfrm>
        </p:grpSpPr>
        <p:sp>
          <p:nvSpPr>
            <p:cNvPr id="20" name="Rounded Rectangle 19"/>
            <p:cNvSpPr/>
            <p:nvPr/>
          </p:nvSpPr>
          <p:spPr>
            <a:xfrm>
              <a:off x="5713675" y="2189353"/>
              <a:ext cx="855655" cy="34741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1" name="Rounded Rectangle 162"/>
            <p:cNvSpPr/>
            <p:nvPr/>
          </p:nvSpPr>
          <p:spPr>
            <a:xfrm>
              <a:off x="5776849" y="2257497"/>
              <a:ext cx="729306" cy="235090"/>
            </a:xfrm>
            <a:custGeom>
              <a:avLst/>
              <a:gdLst/>
              <a:ahLst/>
              <a:cxnLst/>
              <a:rect l="l" t="t" r="r" b="b"/>
              <a:pathLst>
                <a:path w="1714069" h="552526">
                  <a:moveTo>
                    <a:pt x="1371649" y="173619"/>
                  </a:moveTo>
                  <a:cubicBezTo>
                    <a:pt x="1378593" y="173580"/>
                    <a:pt x="1385488" y="174202"/>
                    <a:pt x="1392232" y="175485"/>
                  </a:cubicBezTo>
                  <a:cubicBezTo>
                    <a:pt x="1398975" y="176767"/>
                    <a:pt x="1405568" y="178712"/>
                    <a:pt x="1411904" y="181317"/>
                  </a:cubicBezTo>
                  <a:cubicBezTo>
                    <a:pt x="1418241" y="183923"/>
                    <a:pt x="1424324" y="187190"/>
                    <a:pt x="1430048" y="191119"/>
                  </a:cubicBezTo>
                  <a:cubicBezTo>
                    <a:pt x="1435772" y="195048"/>
                    <a:pt x="1441139" y="199640"/>
                    <a:pt x="1446046" y="204894"/>
                  </a:cubicBezTo>
                  <a:lnTo>
                    <a:pt x="1446049" y="204898"/>
                  </a:lnTo>
                  <a:lnTo>
                    <a:pt x="1517115" y="281006"/>
                  </a:lnTo>
                  <a:lnTo>
                    <a:pt x="1434687" y="357973"/>
                  </a:lnTo>
                  <a:lnTo>
                    <a:pt x="1434683" y="357977"/>
                  </a:lnTo>
                  <a:cubicBezTo>
                    <a:pt x="1411920" y="379232"/>
                    <a:pt x="1383358" y="389955"/>
                    <a:pt x="1355580" y="390109"/>
                  </a:cubicBezTo>
                  <a:lnTo>
                    <a:pt x="1355579" y="390110"/>
                  </a:lnTo>
                  <a:lnTo>
                    <a:pt x="1355579" y="390109"/>
                  </a:lnTo>
                  <a:cubicBezTo>
                    <a:pt x="1327800" y="390264"/>
                    <a:pt x="1300807" y="379852"/>
                    <a:pt x="1281182" y="358835"/>
                  </a:cubicBezTo>
                  <a:lnTo>
                    <a:pt x="1281178" y="358830"/>
                  </a:lnTo>
                  <a:lnTo>
                    <a:pt x="1210113" y="282722"/>
                  </a:lnTo>
                  <a:lnTo>
                    <a:pt x="1292541" y="205756"/>
                  </a:lnTo>
                  <a:lnTo>
                    <a:pt x="1292544" y="205752"/>
                  </a:lnTo>
                  <a:lnTo>
                    <a:pt x="1292544" y="205753"/>
                  </a:lnTo>
                  <a:cubicBezTo>
                    <a:pt x="1298235" y="200439"/>
                    <a:pt x="1304288" y="195783"/>
                    <a:pt x="1310601" y="191786"/>
                  </a:cubicBezTo>
                  <a:cubicBezTo>
                    <a:pt x="1316914" y="187790"/>
                    <a:pt x="1323487" y="184452"/>
                    <a:pt x="1330215" y="181773"/>
                  </a:cubicBezTo>
                  <a:cubicBezTo>
                    <a:pt x="1336945" y="179095"/>
                    <a:pt x="1343830" y="177076"/>
                    <a:pt x="1350770" y="175716"/>
                  </a:cubicBezTo>
                  <a:cubicBezTo>
                    <a:pt x="1357710" y="174357"/>
                    <a:pt x="1364704" y="173657"/>
                    <a:pt x="1371649" y="173619"/>
                  </a:cubicBezTo>
                  <a:close/>
                  <a:moveTo>
                    <a:pt x="1026780" y="166496"/>
                  </a:moveTo>
                  <a:cubicBezTo>
                    <a:pt x="1033725" y="166457"/>
                    <a:pt x="1040621" y="167079"/>
                    <a:pt x="1047364" y="168362"/>
                  </a:cubicBezTo>
                  <a:cubicBezTo>
                    <a:pt x="1054108" y="169644"/>
                    <a:pt x="1060699" y="171589"/>
                    <a:pt x="1067036" y="174194"/>
                  </a:cubicBezTo>
                  <a:cubicBezTo>
                    <a:pt x="1073373" y="176800"/>
                    <a:pt x="1079455" y="180067"/>
                    <a:pt x="1085180" y="183996"/>
                  </a:cubicBezTo>
                  <a:cubicBezTo>
                    <a:pt x="1090904" y="187925"/>
                    <a:pt x="1096271" y="192517"/>
                    <a:pt x="1101178" y="197772"/>
                  </a:cubicBezTo>
                  <a:lnTo>
                    <a:pt x="1101179" y="197771"/>
                  </a:lnTo>
                  <a:lnTo>
                    <a:pt x="1101181" y="197775"/>
                  </a:lnTo>
                  <a:lnTo>
                    <a:pt x="1172247" y="273884"/>
                  </a:lnTo>
                  <a:lnTo>
                    <a:pt x="1089819" y="350850"/>
                  </a:lnTo>
                  <a:lnTo>
                    <a:pt x="1089815" y="350854"/>
                  </a:lnTo>
                  <a:cubicBezTo>
                    <a:pt x="1067053" y="372108"/>
                    <a:pt x="1038490" y="382832"/>
                    <a:pt x="1010712" y="382986"/>
                  </a:cubicBezTo>
                  <a:lnTo>
                    <a:pt x="1010711" y="382987"/>
                  </a:lnTo>
                  <a:cubicBezTo>
                    <a:pt x="982933" y="383142"/>
                    <a:pt x="955939" y="372729"/>
                    <a:pt x="936313" y="351712"/>
                  </a:cubicBezTo>
                  <a:lnTo>
                    <a:pt x="936310" y="351707"/>
                  </a:lnTo>
                  <a:lnTo>
                    <a:pt x="865245" y="275599"/>
                  </a:lnTo>
                  <a:lnTo>
                    <a:pt x="947673" y="198633"/>
                  </a:lnTo>
                  <a:lnTo>
                    <a:pt x="947676" y="198629"/>
                  </a:lnTo>
                  <a:lnTo>
                    <a:pt x="947677" y="198629"/>
                  </a:lnTo>
                  <a:cubicBezTo>
                    <a:pt x="953367" y="193316"/>
                    <a:pt x="959420" y="188660"/>
                    <a:pt x="965733" y="184663"/>
                  </a:cubicBezTo>
                  <a:cubicBezTo>
                    <a:pt x="972046" y="180667"/>
                    <a:pt x="978618" y="177329"/>
                    <a:pt x="985348" y="174651"/>
                  </a:cubicBezTo>
                  <a:cubicBezTo>
                    <a:pt x="992076" y="171972"/>
                    <a:pt x="998963" y="169952"/>
                    <a:pt x="1005903" y="168593"/>
                  </a:cubicBezTo>
                  <a:cubicBezTo>
                    <a:pt x="1012842" y="167234"/>
                    <a:pt x="1019836" y="166534"/>
                    <a:pt x="1026780" y="166496"/>
                  </a:cubicBezTo>
                  <a:close/>
                  <a:moveTo>
                    <a:pt x="694059" y="159623"/>
                  </a:moveTo>
                  <a:cubicBezTo>
                    <a:pt x="701002" y="159585"/>
                    <a:pt x="707898" y="160206"/>
                    <a:pt x="714642" y="161490"/>
                  </a:cubicBezTo>
                  <a:cubicBezTo>
                    <a:pt x="721385" y="162772"/>
                    <a:pt x="727977" y="164716"/>
                    <a:pt x="734314" y="167321"/>
                  </a:cubicBezTo>
                  <a:cubicBezTo>
                    <a:pt x="740651" y="169927"/>
                    <a:pt x="746733" y="173195"/>
                    <a:pt x="752458" y="177124"/>
                  </a:cubicBezTo>
                  <a:cubicBezTo>
                    <a:pt x="758182" y="181053"/>
                    <a:pt x="763549" y="185644"/>
                    <a:pt x="768456" y="190899"/>
                  </a:cubicBezTo>
                  <a:lnTo>
                    <a:pt x="768459" y="190903"/>
                  </a:lnTo>
                  <a:lnTo>
                    <a:pt x="839524" y="267011"/>
                  </a:lnTo>
                  <a:lnTo>
                    <a:pt x="757097" y="343978"/>
                  </a:lnTo>
                  <a:lnTo>
                    <a:pt x="757093" y="343981"/>
                  </a:lnTo>
                  <a:cubicBezTo>
                    <a:pt x="734330" y="365236"/>
                    <a:pt x="705768" y="375959"/>
                    <a:pt x="677989" y="376115"/>
                  </a:cubicBezTo>
                  <a:lnTo>
                    <a:pt x="677989" y="376114"/>
                  </a:lnTo>
                  <a:cubicBezTo>
                    <a:pt x="650210" y="376270"/>
                    <a:pt x="623217" y="365857"/>
                    <a:pt x="603592" y="344840"/>
                  </a:cubicBezTo>
                  <a:lnTo>
                    <a:pt x="603589" y="344835"/>
                  </a:lnTo>
                  <a:lnTo>
                    <a:pt x="532523" y="268727"/>
                  </a:lnTo>
                  <a:lnTo>
                    <a:pt x="614950" y="191760"/>
                  </a:lnTo>
                  <a:lnTo>
                    <a:pt x="614954" y="191757"/>
                  </a:lnTo>
                  <a:lnTo>
                    <a:pt x="614954" y="191757"/>
                  </a:lnTo>
                  <a:cubicBezTo>
                    <a:pt x="620645" y="186444"/>
                    <a:pt x="626698" y="181788"/>
                    <a:pt x="633011" y="177791"/>
                  </a:cubicBezTo>
                  <a:cubicBezTo>
                    <a:pt x="639324" y="173795"/>
                    <a:pt x="645897" y="170457"/>
                    <a:pt x="652625" y="167778"/>
                  </a:cubicBezTo>
                  <a:cubicBezTo>
                    <a:pt x="659355" y="165100"/>
                    <a:pt x="666240" y="163080"/>
                    <a:pt x="673180" y="161721"/>
                  </a:cubicBezTo>
                  <a:cubicBezTo>
                    <a:pt x="680120" y="160361"/>
                    <a:pt x="687114" y="159662"/>
                    <a:pt x="694059" y="159623"/>
                  </a:cubicBezTo>
                  <a:close/>
                  <a:moveTo>
                    <a:pt x="351293" y="152544"/>
                  </a:moveTo>
                  <a:cubicBezTo>
                    <a:pt x="358238" y="152505"/>
                    <a:pt x="365134" y="153127"/>
                    <a:pt x="371877" y="154410"/>
                  </a:cubicBezTo>
                  <a:cubicBezTo>
                    <a:pt x="378620" y="155692"/>
                    <a:pt x="385212" y="157636"/>
                    <a:pt x="391549" y="160242"/>
                  </a:cubicBezTo>
                  <a:cubicBezTo>
                    <a:pt x="397886" y="162848"/>
                    <a:pt x="403968" y="166115"/>
                    <a:pt x="409693" y="170044"/>
                  </a:cubicBezTo>
                  <a:cubicBezTo>
                    <a:pt x="415417" y="173973"/>
                    <a:pt x="420784" y="178565"/>
                    <a:pt x="425691" y="183820"/>
                  </a:cubicBezTo>
                  <a:lnTo>
                    <a:pt x="425691" y="183819"/>
                  </a:lnTo>
                  <a:lnTo>
                    <a:pt x="425694" y="183823"/>
                  </a:lnTo>
                  <a:lnTo>
                    <a:pt x="496760" y="259932"/>
                  </a:lnTo>
                  <a:lnTo>
                    <a:pt x="414332" y="336898"/>
                  </a:lnTo>
                  <a:lnTo>
                    <a:pt x="414328" y="336902"/>
                  </a:lnTo>
                  <a:cubicBezTo>
                    <a:pt x="391565" y="358156"/>
                    <a:pt x="363002" y="368880"/>
                    <a:pt x="335224" y="369034"/>
                  </a:cubicBezTo>
                  <a:lnTo>
                    <a:pt x="335224" y="369035"/>
                  </a:lnTo>
                  <a:cubicBezTo>
                    <a:pt x="307445" y="369190"/>
                    <a:pt x="280452" y="358777"/>
                    <a:pt x="260826" y="337760"/>
                  </a:cubicBezTo>
                  <a:lnTo>
                    <a:pt x="260823" y="337756"/>
                  </a:lnTo>
                  <a:lnTo>
                    <a:pt x="189758" y="261647"/>
                  </a:lnTo>
                  <a:lnTo>
                    <a:pt x="272186" y="184681"/>
                  </a:lnTo>
                  <a:lnTo>
                    <a:pt x="272189" y="184677"/>
                  </a:lnTo>
                  <a:lnTo>
                    <a:pt x="272189" y="184677"/>
                  </a:lnTo>
                  <a:cubicBezTo>
                    <a:pt x="277880" y="179363"/>
                    <a:pt x="283933" y="174708"/>
                    <a:pt x="290246" y="170711"/>
                  </a:cubicBezTo>
                  <a:cubicBezTo>
                    <a:pt x="296559" y="166715"/>
                    <a:pt x="303131" y="163377"/>
                    <a:pt x="309861" y="160698"/>
                  </a:cubicBezTo>
                  <a:cubicBezTo>
                    <a:pt x="316589" y="158020"/>
                    <a:pt x="323476" y="156001"/>
                    <a:pt x="330415" y="154641"/>
                  </a:cubicBezTo>
                  <a:cubicBezTo>
                    <a:pt x="337355" y="153282"/>
                    <a:pt x="344348" y="152582"/>
                    <a:pt x="351293" y="152544"/>
                  </a:cubicBezTo>
                  <a:close/>
                  <a:moveTo>
                    <a:pt x="358625" y="111256"/>
                  </a:moveTo>
                  <a:cubicBezTo>
                    <a:pt x="348688" y="111051"/>
                    <a:pt x="338705" y="111792"/>
                    <a:pt x="328825" y="113484"/>
                  </a:cubicBezTo>
                  <a:cubicBezTo>
                    <a:pt x="318944" y="115175"/>
                    <a:pt x="309166" y="117817"/>
                    <a:pt x="299637" y="121411"/>
                  </a:cubicBezTo>
                  <a:cubicBezTo>
                    <a:pt x="290108" y="125006"/>
                    <a:pt x="280827" y="129553"/>
                    <a:pt x="271942" y="135056"/>
                  </a:cubicBezTo>
                  <a:cubicBezTo>
                    <a:pt x="263059" y="140558"/>
                    <a:pt x="254571" y="147018"/>
                    <a:pt x="246627" y="154435"/>
                  </a:cubicBezTo>
                  <a:lnTo>
                    <a:pt x="246626" y="154435"/>
                  </a:lnTo>
                  <a:lnTo>
                    <a:pt x="246621" y="154440"/>
                  </a:lnTo>
                  <a:lnTo>
                    <a:pt x="131551" y="261887"/>
                  </a:lnTo>
                  <a:lnTo>
                    <a:pt x="236113" y="373868"/>
                  </a:lnTo>
                  <a:lnTo>
                    <a:pt x="236118" y="373875"/>
                  </a:lnTo>
                  <a:cubicBezTo>
                    <a:pt x="264993" y="404799"/>
                    <a:pt x="304016" y="420769"/>
                    <a:pt x="343764" y="421589"/>
                  </a:cubicBezTo>
                  <a:lnTo>
                    <a:pt x="343765" y="421590"/>
                  </a:lnTo>
                  <a:lnTo>
                    <a:pt x="343765" y="421589"/>
                  </a:lnTo>
                  <a:cubicBezTo>
                    <a:pt x="383512" y="422411"/>
                    <a:pt x="423986" y="408083"/>
                    <a:pt x="455763" y="378411"/>
                  </a:cubicBezTo>
                  <a:lnTo>
                    <a:pt x="455768" y="378406"/>
                  </a:lnTo>
                  <a:lnTo>
                    <a:pt x="517367" y="320888"/>
                  </a:lnTo>
                  <a:lnTo>
                    <a:pt x="573341" y="380833"/>
                  </a:lnTo>
                  <a:lnTo>
                    <a:pt x="573345" y="380839"/>
                  </a:lnTo>
                  <a:cubicBezTo>
                    <a:pt x="602221" y="411763"/>
                    <a:pt x="641243" y="427733"/>
                    <a:pt x="680991" y="428554"/>
                  </a:cubicBezTo>
                  <a:lnTo>
                    <a:pt x="680991" y="428555"/>
                  </a:lnTo>
                  <a:lnTo>
                    <a:pt x="680992" y="428554"/>
                  </a:lnTo>
                  <a:cubicBezTo>
                    <a:pt x="720740" y="429376"/>
                    <a:pt x="761213" y="415047"/>
                    <a:pt x="792991" y="385375"/>
                  </a:cubicBezTo>
                  <a:lnTo>
                    <a:pt x="792995" y="385370"/>
                  </a:lnTo>
                  <a:lnTo>
                    <a:pt x="854594" y="327853"/>
                  </a:lnTo>
                  <a:lnTo>
                    <a:pt x="910567" y="387798"/>
                  </a:lnTo>
                  <a:lnTo>
                    <a:pt x="910572" y="387804"/>
                  </a:lnTo>
                  <a:cubicBezTo>
                    <a:pt x="939448" y="418728"/>
                    <a:pt x="978469" y="434698"/>
                    <a:pt x="1018218" y="435519"/>
                  </a:cubicBezTo>
                  <a:lnTo>
                    <a:pt x="1018219" y="435520"/>
                  </a:lnTo>
                  <a:lnTo>
                    <a:pt x="1018219" y="435519"/>
                  </a:lnTo>
                  <a:cubicBezTo>
                    <a:pt x="1057967" y="436340"/>
                    <a:pt x="1098440" y="422012"/>
                    <a:pt x="1130217" y="392341"/>
                  </a:cubicBezTo>
                  <a:lnTo>
                    <a:pt x="1130222" y="392335"/>
                  </a:lnTo>
                  <a:lnTo>
                    <a:pt x="1191820" y="334818"/>
                  </a:lnTo>
                  <a:lnTo>
                    <a:pt x="1247793" y="394763"/>
                  </a:lnTo>
                  <a:lnTo>
                    <a:pt x="1247799" y="394770"/>
                  </a:lnTo>
                  <a:cubicBezTo>
                    <a:pt x="1276674" y="425694"/>
                    <a:pt x="1315696" y="441664"/>
                    <a:pt x="1355444" y="442484"/>
                  </a:cubicBezTo>
                  <a:lnTo>
                    <a:pt x="1355445" y="442485"/>
                  </a:lnTo>
                  <a:lnTo>
                    <a:pt x="1355445" y="442484"/>
                  </a:lnTo>
                  <a:cubicBezTo>
                    <a:pt x="1395193" y="443306"/>
                    <a:pt x="1435666" y="428978"/>
                    <a:pt x="1467443" y="399306"/>
                  </a:cubicBezTo>
                  <a:lnTo>
                    <a:pt x="1467448" y="399301"/>
                  </a:lnTo>
                  <a:lnTo>
                    <a:pt x="1582518" y="291855"/>
                  </a:lnTo>
                  <a:lnTo>
                    <a:pt x="1477955" y="179873"/>
                  </a:lnTo>
                  <a:lnTo>
                    <a:pt x="1477952" y="179868"/>
                  </a:lnTo>
                  <a:lnTo>
                    <a:pt x="1477951" y="179868"/>
                  </a:lnTo>
                  <a:cubicBezTo>
                    <a:pt x="1470732" y="172136"/>
                    <a:pt x="1462878" y="165339"/>
                    <a:pt x="1454540" y="159481"/>
                  </a:cubicBezTo>
                  <a:cubicBezTo>
                    <a:pt x="1446198" y="153622"/>
                    <a:pt x="1437372" y="148701"/>
                    <a:pt x="1428205" y="144721"/>
                  </a:cubicBezTo>
                  <a:cubicBezTo>
                    <a:pt x="1419039" y="140741"/>
                    <a:pt x="1409532" y="137700"/>
                    <a:pt x="1399833" y="135604"/>
                  </a:cubicBezTo>
                  <a:cubicBezTo>
                    <a:pt x="1390133" y="133508"/>
                    <a:pt x="1380242" y="132356"/>
                    <a:pt x="1370305" y="132151"/>
                  </a:cubicBezTo>
                  <a:cubicBezTo>
                    <a:pt x="1360368" y="131946"/>
                    <a:pt x="1350386" y="132688"/>
                    <a:pt x="1340506" y="134380"/>
                  </a:cubicBezTo>
                  <a:cubicBezTo>
                    <a:pt x="1330625" y="136070"/>
                    <a:pt x="1320846" y="138712"/>
                    <a:pt x="1311317" y="142305"/>
                  </a:cubicBezTo>
                  <a:cubicBezTo>
                    <a:pt x="1301788" y="145900"/>
                    <a:pt x="1292507" y="150448"/>
                    <a:pt x="1283623" y="155951"/>
                  </a:cubicBezTo>
                  <a:cubicBezTo>
                    <a:pt x="1274739" y="161453"/>
                    <a:pt x="1266251" y="167912"/>
                    <a:pt x="1258307" y="175330"/>
                  </a:cubicBezTo>
                  <a:lnTo>
                    <a:pt x="1258306" y="175330"/>
                  </a:lnTo>
                  <a:lnTo>
                    <a:pt x="1258302" y="175335"/>
                  </a:lnTo>
                  <a:lnTo>
                    <a:pt x="1196703" y="232853"/>
                  </a:lnTo>
                  <a:lnTo>
                    <a:pt x="1140729" y="172907"/>
                  </a:lnTo>
                  <a:lnTo>
                    <a:pt x="1140725" y="172902"/>
                  </a:lnTo>
                  <a:lnTo>
                    <a:pt x="1140724" y="172902"/>
                  </a:lnTo>
                  <a:cubicBezTo>
                    <a:pt x="1133506" y="165171"/>
                    <a:pt x="1125652" y="158373"/>
                    <a:pt x="1117313" y="152515"/>
                  </a:cubicBezTo>
                  <a:cubicBezTo>
                    <a:pt x="1108972" y="146657"/>
                    <a:pt x="1100145" y="141736"/>
                    <a:pt x="1090978" y="137755"/>
                  </a:cubicBezTo>
                  <a:cubicBezTo>
                    <a:pt x="1081812" y="133775"/>
                    <a:pt x="1072305" y="130735"/>
                    <a:pt x="1062606" y="128639"/>
                  </a:cubicBezTo>
                  <a:cubicBezTo>
                    <a:pt x="1052907" y="126542"/>
                    <a:pt x="1043015" y="125391"/>
                    <a:pt x="1033078" y="125185"/>
                  </a:cubicBezTo>
                  <a:cubicBezTo>
                    <a:pt x="1023142" y="124981"/>
                    <a:pt x="1013159" y="125722"/>
                    <a:pt x="1003280" y="127414"/>
                  </a:cubicBezTo>
                  <a:cubicBezTo>
                    <a:pt x="993399" y="129106"/>
                    <a:pt x="983620" y="131747"/>
                    <a:pt x="974090" y="135340"/>
                  </a:cubicBezTo>
                  <a:cubicBezTo>
                    <a:pt x="964562" y="138935"/>
                    <a:pt x="955281" y="143482"/>
                    <a:pt x="946397" y="148985"/>
                  </a:cubicBezTo>
                  <a:cubicBezTo>
                    <a:pt x="937512" y="154488"/>
                    <a:pt x="929025" y="160947"/>
                    <a:pt x="921080" y="168365"/>
                  </a:cubicBezTo>
                  <a:lnTo>
                    <a:pt x="921080" y="168365"/>
                  </a:lnTo>
                  <a:lnTo>
                    <a:pt x="921075" y="168370"/>
                  </a:lnTo>
                  <a:lnTo>
                    <a:pt x="859476" y="225888"/>
                  </a:lnTo>
                  <a:lnTo>
                    <a:pt x="803503" y="165942"/>
                  </a:lnTo>
                  <a:lnTo>
                    <a:pt x="803498" y="165936"/>
                  </a:lnTo>
                  <a:lnTo>
                    <a:pt x="803497" y="165937"/>
                  </a:lnTo>
                  <a:cubicBezTo>
                    <a:pt x="796278" y="158206"/>
                    <a:pt x="788425" y="151409"/>
                    <a:pt x="780086" y="145551"/>
                  </a:cubicBezTo>
                  <a:cubicBezTo>
                    <a:pt x="771746" y="139691"/>
                    <a:pt x="762919" y="134770"/>
                    <a:pt x="753751" y="130790"/>
                  </a:cubicBezTo>
                  <a:cubicBezTo>
                    <a:pt x="744585" y="126810"/>
                    <a:pt x="735079" y="123770"/>
                    <a:pt x="725379" y="121674"/>
                  </a:cubicBezTo>
                  <a:cubicBezTo>
                    <a:pt x="715681" y="119579"/>
                    <a:pt x="705789" y="118426"/>
                    <a:pt x="695853" y="118220"/>
                  </a:cubicBezTo>
                  <a:cubicBezTo>
                    <a:pt x="685915" y="118015"/>
                    <a:pt x="675933" y="118757"/>
                    <a:pt x="666052" y="120449"/>
                  </a:cubicBezTo>
                  <a:cubicBezTo>
                    <a:pt x="656172" y="122140"/>
                    <a:pt x="646393" y="124782"/>
                    <a:pt x="636864" y="128375"/>
                  </a:cubicBezTo>
                  <a:cubicBezTo>
                    <a:pt x="627335" y="131970"/>
                    <a:pt x="618054" y="136517"/>
                    <a:pt x="609170" y="142020"/>
                  </a:cubicBezTo>
                  <a:cubicBezTo>
                    <a:pt x="600286" y="147522"/>
                    <a:pt x="591798" y="153982"/>
                    <a:pt x="583854" y="161400"/>
                  </a:cubicBezTo>
                  <a:lnTo>
                    <a:pt x="583853" y="161400"/>
                  </a:lnTo>
                  <a:lnTo>
                    <a:pt x="583848" y="161404"/>
                  </a:lnTo>
                  <a:lnTo>
                    <a:pt x="522249" y="218923"/>
                  </a:lnTo>
                  <a:lnTo>
                    <a:pt x="466275" y="158978"/>
                  </a:lnTo>
                  <a:lnTo>
                    <a:pt x="466271" y="158972"/>
                  </a:lnTo>
                  <a:lnTo>
                    <a:pt x="466270" y="158972"/>
                  </a:lnTo>
                  <a:cubicBezTo>
                    <a:pt x="459051" y="151241"/>
                    <a:pt x="451198" y="144444"/>
                    <a:pt x="442858" y="138586"/>
                  </a:cubicBezTo>
                  <a:cubicBezTo>
                    <a:pt x="434518" y="132727"/>
                    <a:pt x="425691" y="127806"/>
                    <a:pt x="416524" y="123825"/>
                  </a:cubicBezTo>
                  <a:cubicBezTo>
                    <a:pt x="407358" y="119845"/>
                    <a:pt x="397851" y="116805"/>
                    <a:pt x="388152" y="114709"/>
                  </a:cubicBezTo>
                  <a:cubicBezTo>
                    <a:pt x="378453" y="112613"/>
                    <a:pt x="368561" y="111461"/>
                    <a:pt x="358625" y="111256"/>
                  </a:cubicBezTo>
                  <a:close/>
                  <a:moveTo>
                    <a:pt x="87923" y="0"/>
                  </a:moveTo>
                  <a:lnTo>
                    <a:pt x="1626146" y="0"/>
                  </a:lnTo>
                  <a:cubicBezTo>
                    <a:pt x="1674705" y="0"/>
                    <a:pt x="1714069" y="39364"/>
                    <a:pt x="1714069" y="87923"/>
                  </a:cubicBezTo>
                  <a:lnTo>
                    <a:pt x="1714069" y="464603"/>
                  </a:lnTo>
                  <a:cubicBezTo>
                    <a:pt x="1714069" y="513162"/>
                    <a:pt x="1674705" y="552526"/>
                    <a:pt x="1626146" y="552526"/>
                  </a:cubicBezTo>
                  <a:lnTo>
                    <a:pt x="87923" y="552526"/>
                  </a:lnTo>
                  <a:cubicBezTo>
                    <a:pt x="39364" y="552526"/>
                    <a:pt x="0" y="513162"/>
                    <a:pt x="0" y="464603"/>
                  </a:cubicBezTo>
                  <a:lnTo>
                    <a:pt x="0" y="87923"/>
                  </a:lnTo>
                  <a:cubicBezTo>
                    <a:pt x="0" y="39364"/>
                    <a:pt x="39364" y="0"/>
                    <a:pt x="8792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chemeClr val="bg2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493747" y="2066829"/>
            <a:ext cx="603917" cy="615156"/>
          </a:xfrm>
          <a:prstGeom prst="rect">
            <a:avLst/>
          </a:prstGeom>
          <a:noFill/>
          <a:ln w="19050">
            <a:solidFill>
              <a:schemeClr val="bg2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60773" y="2133699"/>
            <a:ext cx="660645" cy="484804"/>
            <a:chOff x="4091864" y="1961345"/>
            <a:chExt cx="838276" cy="615156"/>
          </a:xfrm>
        </p:grpSpPr>
        <p:grpSp>
          <p:nvGrpSpPr>
            <p:cNvPr id="24" name="Group 23"/>
            <p:cNvGrpSpPr/>
            <p:nvPr/>
          </p:nvGrpSpPr>
          <p:grpSpPr>
            <a:xfrm>
              <a:off x="4147617" y="2019833"/>
              <a:ext cx="740614" cy="512184"/>
              <a:chOff x="3979863" y="-6350"/>
              <a:chExt cx="1976438" cy="1366838"/>
            </a:xfrm>
            <a:solidFill>
              <a:schemeClr val="bg1"/>
            </a:solidFill>
          </p:grpSpPr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>
                <a:off x="4718051" y="328613"/>
                <a:ext cx="596900" cy="696913"/>
              </a:xfrm>
              <a:custGeom>
                <a:avLst/>
                <a:gdLst>
                  <a:gd name="T0" fmla="*/ 376 w 376"/>
                  <a:gd name="T1" fmla="*/ 219 h 439"/>
                  <a:gd name="T2" fmla="*/ 0 w 376"/>
                  <a:gd name="T3" fmla="*/ 439 h 439"/>
                  <a:gd name="T4" fmla="*/ 0 w 376"/>
                  <a:gd name="T5" fmla="*/ 0 h 439"/>
                  <a:gd name="T6" fmla="*/ 376 w 376"/>
                  <a:gd name="T7" fmla="*/ 21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6" h="439">
                    <a:moveTo>
                      <a:pt x="376" y="219"/>
                    </a:moveTo>
                    <a:lnTo>
                      <a:pt x="0" y="439"/>
                    </a:lnTo>
                    <a:lnTo>
                      <a:pt x="0" y="0"/>
                    </a:lnTo>
                    <a:lnTo>
                      <a:pt x="376" y="21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Freeform 19"/>
              <p:cNvSpPr>
                <a:spLocks/>
              </p:cNvSpPr>
              <p:nvPr/>
            </p:nvSpPr>
            <p:spPr bwMode="auto">
              <a:xfrm>
                <a:off x="3979863" y="515938"/>
                <a:ext cx="688975" cy="327025"/>
              </a:xfrm>
              <a:custGeom>
                <a:avLst/>
                <a:gdLst>
                  <a:gd name="T0" fmla="*/ 1508 w 1519"/>
                  <a:gd name="T1" fmla="*/ 337 h 715"/>
                  <a:gd name="T2" fmla="*/ 1357 w 1519"/>
                  <a:gd name="T3" fmla="*/ 151 h 715"/>
                  <a:gd name="T4" fmla="*/ 1242 w 1519"/>
                  <a:gd name="T5" fmla="*/ 33 h 715"/>
                  <a:gd name="T6" fmla="*/ 1167 w 1519"/>
                  <a:gd name="T7" fmla="*/ 1 h 715"/>
                  <a:gd name="T8" fmla="*/ 1091 w 1519"/>
                  <a:gd name="T9" fmla="*/ 184 h 715"/>
                  <a:gd name="T10" fmla="*/ 1153 w 1519"/>
                  <a:gd name="T11" fmla="*/ 249 h 715"/>
                  <a:gd name="T12" fmla="*/ 366 w 1519"/>
                  <a:gd name="T13" fmla="*/ 249 h 715"/>
                  <a:gd name="T14" fmla="*/ 428 w 1519"/>
                  <a:gd name="T15" fmla="*/ 184 h 715"/>
                  <a:gd name="T16" fmla="*/ 352 w 1519"/>
                  <a:gd name="T17" fmla="*/ 2 h 715"/>
                  <a:gd name="T18" fmla="*/ 277 w 1519"/>
                  <a:gd name="T19" fmla="*/ 33 h 715"/>
                  <a:gd name="T20" fmla="*/ 162 w 1519"/>
                  <a:gd name="T21" fmla="*/ 151 h 715"/>
                  <a:gd name="T22" fmla="*/ 11 w 1519"/>
                  <a:gd name="T23" fmla="*/ 337 h 715"/>
                  <a:gd name="T24" fmla="*/ 145 w 1519"/>
                  <a:gd name="T25" fmla="*/ 537 h 715"/>
                  <a:gd name="T26" fmla="*/ 277 w 1519"/>
                  <a:gd name="T27" fmla="*/ 673 h 715"/>
                  <a:gd name="T28" fmla="*/ 427 w 1519"/>
                  <a:gd name="T29" fmla="*/ 674 h 715"/>
                  <a:gd name="T30" fmla="*/ 428 w 1519"/>
                  <a:gd name="T31" fmla="*/ 532 h 715"/>
                  <a:gd name="T32" fmla="*/ 366 w 1519"/>
                  <a:gd name="T33" fmla="*/ 477 h 715"/>
                  <a:gd name="T34" fmla="*/ 1153 w 1519"/>
                  <a:gd name="T35" fmla="*/ 477 h 715"/>
                  <a:gd name="T36" fmla="*/ 1091 w 1519"/>
                  <a:gd name="T37" fmla="*/ 532 h 715"/>
                  <a:gd name="T38" fmla="*/ 1092 w 1519"/>
                  <a:gd name="T39" fmla="*/ 674 h 715"/>
                  <a:gd name="T40" fmla="*/ 1242 w 1519"/>
                  <a:gd name="T41" fmla="*/ 673 h 715"/>
                  <a:gd name="T42" fmla="*/ 1374 w 1519"/>
                  <a:gd name="T43" fmla="*/ 537 h 715"/>
                  <a:gd name="T44" fmla="*/ 1508 w 1519"/>
                  <a:gd name="T45" fmla="*/ 337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19" h="715">
                    <a:moveTo>
                      <a:pt x="1508" y="337"/>
                    </a:moveTo>
                    <a:cubicBezTo>
                      <a:pt x="1498" y="267"/>
                      <a:pt x="1404" y="200"/>
                      <a:pt x="1357" y="151"/>
                    </a:cubicBezTo>
                    <a:cubicBezTo>
                      <a:pt x="1318" y="112"/>
                      <a:pt x="1280" y="72"/>
                      <a:pt x="1242" y="33"/>
                    </a:cubicBezTo>
                    <a:cubicBezTo>
                      <a:pt x="1221" y="12"/>
                      <a:pt x="1194" y="1"/>
                      <a:pt x="1167" y="1"/>
                    </a:cubicBezTo>
                    <a:cubicBezTo>
                      <a:pt x="1078" y="0"/>
                      <a:pt x="1032" y="122"/>
                      <a:pt x="1091" y="184"/>
                    </a:cubicBezTo>
                    <a:cubicBezTo>
                      <a:pt x="1091" y="184"/>
                      <a:pt x="1153" y="249"/>
                      <a:pt x="1153" y="249"/>
                    </a:cubicBezTo>
                    <a:cubicBezTo>
                      <a:pt x="366" y="249"/>
                      <a:pt x="366" y="249"/>
                      <a:pt x="366" y="249"/>
                    </a:cubicBezTo>
                    <a:cubicBezTo>
                      <a:pt x="366" y="249"/>
                      <a:pt x="428" y="184"/>
                      <a:pt x="428" y="184"/>
                    </a:cubicBezTo>
                    <a:cubicBezTo>
                      <a:pt x="487" y="122"/>
                      <a:pt x="441" y="1"/>
                      <a:pt x="352" y="2"/>
                    </a:cubicBezTo>
                    <a:cubicBezTo>
                      <a:pt x="325" y="2"/>
                      <a:pt x="298" y="12"/>
                      <a:pt x="277" y="33"/>
                    </a:cubicBezTo>
                    <a:cubicBezTo>
                      <a:pt x="239" y="73"/>
                      <a:pt x="201" y="112"/>
                      <a:pt x="162" y="151"/>
                    </a:cubicBezTo>
                    <a:cubicBezTo>
                      <a:pt x="115" y="200"/>
                      <a:pt x="21" y="267"/>
                      <a:pt x="11" y="337"/>
                    </a:cubicBezTo>
                    <a:cubicBezTo>
                      <a:pt x="0" y="418"/>
                      <a:pt x="94" y="485"/>
                      <a:pt x="145" y="537"/>
                    </a:cubicBezTo>
                    <a:cubicBezTo>
                      <a:pt x="189" y="582"/>
                      <a:pt x="233" y="627"/>
                      <a:pt x="277" y="673"/>
                    </a:cubicBezTo>
                    <a:cubicBezTo>
                      <a:pt x="318" y="715"/>
                      <a:pt x="385" y="715"/>
                      <a:pt x="427" y="674"/>
                    </a:cubicBezTo>
                    <a:cubicBezTo>
                      <a:pt x="468" y="633"/>
                      <a:pt x="469" y="574"/>
                      <a:pt x="428" y="532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1153" y="477"/>
                      <a:pt x="1153" y="477"/>
                      <a:pt x="1153" y="477"/>
                    </a:cubicBezTo>
                    <a:cubicBezTo>
                      <a:pt x="1091" y="532"/>
                      <a:pt x="1091" y="532"/>
                      <a:pt x="1091" y="532"/>
                    </a:cubicBezTo>
                    <a:cubicBezTo>
                      <a:pt x="1050" y="574"/>
                      <a:pt x="1051" y="633"/>
                      <a:pt x="1092" y="674"/>
                    </a:cubicBezTo>
                    <a:cubicBezTo>
                      <a:pt x="1134" y="715"/>
                      <a:pt x="1201" y="715"/>
                      <a:pt x="1242" y="673"/>
                    </a:cubicBezTo>
                    <a:cubicBezTo>
                      <a:pt x="1286" y="627"/>
                      <a:pt x="1330" y="582"/>
                      <a:pt x="1374" y="537"/>
                    </a:cubicBezTo>
                    <a:cubicBezTo>
                      <a:pt x="1424" y="485"/>
                      <a:pt x="1519" y="418"/>
                      <a:pt x="1508" y="33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8" name="Freeform 20"/>
              <p:cNvSpPr>
                <a:spLocks/>
              </p:cNvSpPr>
              <p:nvPr/>
            </p:nvSpPr>
            <p:spPr bwMode="auto">
              <a:xfrm>
                <a:off x="5375276" y="515938"/>
                <a:ext cx="581025" cy="327025"/>
              </a:xfrm>
              <a:custGeom>
                <a:avLst/>
                <a:gdLst>
                  <a:gd name="T0" fmla="*/ 1268 w 1279"/>
                  <a:gd name="T1" fmla="*/ 337 h 715"/>
                  <a:gd name="T2" fmla="*/ 1117 w 1279"/>
                  <a:gd name="T3" fmla="*/ 151 h 715"/>
                  <a:gd name="T4" fmla="*/ 1002 w 1279"/>
                  <a:gd name="T5" fmla="*/ 33 h 715"/>
                  <a:gd name="T6" fmla="*/ 927 w 1279"/>
                  <a:gd name="T7" fmla="*/ 1 h 715"/>
                  <a:gd name="T8" fmla="*/ 851 w 1279"/>
                  <a:gd name="T9" fmla="*/ 184 h 715"/>
                  <a:gd name="T10" fmla="*/ 913 w 1279"/>
                  <a:gd name="T11" fmla="*/ 249 h 715"/>
                  <a:gd name="T12" fmla="*/ 366 w 1279"/>
                  <a:gd name="T13" fmla="*/ 249 h 715"/>
                  <a:gd name="T14" fmla="*/ 428 w 1279"/>
                  <a:gd name="T15" fmla="*/ 184 h 715"/>
                  <a:gd name="T16" fmla="*/ 352 w 1279"/>
                  <a:gd name="T17" fmla="*/ 2 h 715"/>
                  <a:gd name="T18" fmla="*/ 277 w 1279"/>
                  <a:gd name="T19" fmla="*/ 33 h 715"/>
                  <a:gd name="T20" fmla="*/ 162 w 1279"/>
                  <a:gd name="T21" fmla="*/ 151 h 715"/>
                  <a:gd name="T22" fmla="*/ 11 w 1279"/>
                  <a:gd name="T23" fmla="*/ 337 h 715"/>
                  <a:gd name="T24" fmla="*/ 145 w 1279"/>
                  <a:gd name="T25" fmla="*/ 537 h 715"/>
                  <a:gd name="T26" fmla="*/ 277 w 1279"/>
                  <a:gd name="T27" fmla="*/ 673 h 715"/>
                  <a:gd name="T28" fmla="*/ 427 w 1279"/>
                  <a:gd name="T29" fmla="*/ 674 h 715"/>
                  <a:gd name="T30" fmla="*/ 428 w 1279"/>
                  <a:gd name="T31" fmla="*/ 532 h 715"/>
                  <a:gd name="T32" fmla="*/ 366 w 1279"/>
                  <a:gd name="T33" fmla="*/ 477 h 715"/>
                  <a:gd name="T34" fmla="*/ 913 w 1279"/>
                  <a:gd name="T35" fmla="*/ 477 h 715"/>
                  <a:gd name="T36" fmla="*/ 851 w 1279"/>
                  <a:gd name="T37" fmla="*/ 532 h 715"/>
                  <a:gd name="T38" fmla="*/ 852 w 1279"/>
                  <a:gd name="T39" fmla="*/ 674 h 715"/>
                  <a:gd name="T40" fmla="*/ 1002 w 1279"/>
                  <a:gd name="T41" fmla="*/ 673 h 715"/>
                  <a:gd name="T42" fmla="*/ 1134 w 1279"/>
                  <a:gd name="T43" fmla="*/ 537 h 715"/>
                  <a:gd name="T44" fmla="*/ 1268 w 1279"/>
                  <a:gd name="T45" fmla="*/ 337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9" h="715">
                    <a:moveTo>
                      <a:pt x="1268" y="337"/>
                    </a:moveTo>
                    <a:cubicBezTo>
                      <a:pt x="1258" y="267"/>
                      <a:pt x="1164" y="200"/>
                      <a:pt x="1117" y="151"/>
                    </a:cubicBezTo>
                    <a:cubicBezTo>
                      <a:pt x="1078" y="112"/>
                      <a:pt x="1040" y="72"/>
                      <a:pt x="1002" y="33"/>
                    </a:cubicBezTo>
                    <a:cubicBezTo>
                      <a:pt x="981" y="12"/>
                      <a:pt x="954" y="1"/>
                      <a:pt x="927" y="1"/>
                    </a:cubicBezTo>
                    <a:cubicBezTo>
                      <a:pt x="838" y="0"/>
                      <a:pt x="792" y="122"/>
                      <a:pt x="851" y="184"/>
                    </a:cubicBezTo>
                    <a:cubicBezTo>
                      <a:pt x="851" y="184"/>
                      <a:pt x="913" y="249"/>
                      <a:pt x="913" y="249"/>
                    </a:cubicBezTo>
                    <a:cubicBezTo>
                      <a:pt x="366" y="249"/>
                      <a:pt x="366" y="249"/>
                      <a:pt x="366" y="249"/>
                    </a:cubicBezTo>
                    <a:cubicBezTo>
                      <a:pt x="366" y="249"/>
                      <a:pt x="428" y="184"/>
                      <a:pt x="428" y="184"/>
                    </a:cubicBezTo>
                    <a:cubicBezTo>
                      <a:pt x="487" y="122"/>
                      <a:pt x="441" y="1"/>
                      <a:pt x="352" y="2"/>
                    </a:cubicBezTo>
                    <a:cubicBezTo>
                      <a:pt x="325" y="2"/>
                      <a:pt x="298" y="12"/>
                      <a:pt x="277" y="33"/>
                    </a:cubicBezTo>
                    <a:cubicBezTo>
                      <a:pt x="239" y="73"/>
                      <a:pt x="201" y="112"/>
                      <a:pt x="162" y="151"/>
                    </a:cubicBezTo>
                    <a:cubicBezTo>
                      <a:pt x="115" y="200"/>
                      <a:pt x="21" y="267"/>
                      <a:pt x="11" y="337"/>
                    </a:cubicBezTo>
                    <a:cubicBezTo>
                      <a:pt x="0" y="418"/>
                      <a:pt x="94" y="485"/>
                      <a:pt x="145" y="537"/>
                    </a:cubicBezTo>
                    <a:cubicBezTo>
                      <a:pt x="189" y="582"/>
                      <a:pt x="233" y="627"/>
                      <a:pt x="277" y="673"/>
                    </a:cubicBezTo>
                    <a:cubicBezTo>
                      <a:pt x="318" y="715"/>
                      <a:pt x="385" y="715"/>
                      <a:pt x="427" y="674"/>
                    </a:cubicBezTo>
                    <a:cubicBezTo>
                      <a:pt x="468" y="633"/>
                      <a:pt x="469" y="574"/>
                      <a:pt x="428" y="532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913" y="477"/>
                      <a:pt x="913" y="477"/>
                      <a:pt x="913" y="477"/>
                    </a:cubicBezTo>
                    <a:cubicBezTo>
                      <a:pt x="851" y="532"/>
                      <a:pt x="851" y="532"/>
                      <a:pt x="851" y="532"/>
                    </a:cubicBezTo>
                    <a:cubicBezTo>
                      <a:pt x="810" y="574"/>
                      <a:pt x="811" y="633"/>
                      <a:pt x="852" y="674"/>
                    </a:cubicBezTo>
                    <a:cubicBezTo>
                      <a:pt x="894" y="715"/>
                      <a:pt x="961" y="715"/>
                      <a:pt x="1002" y="673"/>
                    </a:cubicBezTo>
                    <a:cubicBezTo>
                      <a:pt x="1046" y="627"/>
                      <a:pt x="1090" y="582"/>
                      <a:pt x="1134" y="537"/>
                    </a:cubicBezTo>
                    <a:cubicBezTo>
                      <a:pt x="1184" y="485"/>
                      <a:pt x="1279" y="418"/>
                      <a:pt x="1268" y="337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>
                <a:off x="4003676" y="893763"/>
                <a:ext cx="644525" cy="466725"/>
              </a:xfrm>
              <a:custGeom>
                <a:avLst/>
                <a:gdLst>
                  <a:gd name="T0" fmla="*/ 1377 w 1421"/>
                  <a:gd name="T1" fmla="*/ 173 h 1018"/>
                  <a:gd name="T2" fmla="*/ 1161 w 1421"/>
                  <a:gd name="T3" fmla="*/ 69 h 1018"/>
                  <a:gd name="T4" fmla="*/ 1007 w 1421"/>
                  <a:gd name="T5" fmla="*/ 10 h 1018"/>
                  <a:gd name="T6" fmla="*/ 926 w 1421"/>
                  <a:gd name="T7" fmla="*/ 13 h 1018"/>
                  <a:gd name="T8" fmla="*/ 935 w 1421"/>
                  <a:gd name="T9" fmla="*/ 211 h 1018"/>
                  <a:gd name="T10" fmla="*/ 1018 w 1421"/>
                  <a:gd name="T11" fmla="*/ 244 h 1018"/>
                  <a:gd name="T12" fmla="*/ 305 w 1421"/>
                  <a:gd name="T13" fmla="*/ 576 h 1018"/>
                  <a:gd name="T14" fmla="*/ 334 w 1421"/>
                  <a:gd name="T15" fmla="*/ 491 h 1018"/>
                  <a:gd name="T16" fmla="*/ 187 w 1421"/>
                  <a:gd name="T17" fmla="*/ 358 h 1018"/>
                  <a:gd name="T18" fmla="*/ 133 w 1421"/>
                  <a:gd name="T19" fmla="*/ 418 h 1018"/>
                  <a:gd name="T20" fmla="*/ 79 w 1421"/>
                  <a:gd name="T21" fmla="*/ 574 h 1018"/>
                  <a:gd name="T22" fmla="*/ 21 w 1421"/>
                  <a:gd name="T23" fmla="*/ 806 h 1018"/>
                  <a:gd name="T24" fmla="*/ 226 w 1421"/>
                  <a:gd name="T25" fmla="*/ 930 h 1018"/>
                  <a:gd name="T26" fmla="*/ 404 w 1421"/>
                  <a:gd name="T27" fmla="*/ 998 h 1018"/>
                  <a:gd name="T28" fmla="*/ 540 w 1421"/>
                  <a:gd name="T29" fmla="*/ 936 h 1018"/>
                  <a:gd name="T30" fmla="*/ 480 w 1421"/>
                  <a:gd name="T31" fmla="*/ 806 h 1018"/>
                  <a:gd name="T32" fmla="*/ 401 w 1421"/>
                  <a:gd name="T33" fmla="*/ 783 h 1018"/>
                  <a:gd name="T34" fmla="*/ 1114 w 1421"/>
                  <a:gd name="T35" fmla="*/ 450 h 1018"/>
                  <a:gd name="T36" fmla="*/ 1082 w 1421"/>
                  <a:gd name="T37" fmla="*/ 526 h 1018"/>
                  <a:gd name="T38" fmla="*/ 1143 w 1421"/>
                  <a:gd name="T39" fmla="*/ 654 h 1018"/>
                  <a:gd name="T40" fmla="*/ 1278 w 1421"/>
                  <a:gd name="T41" fmla="*/ 590 h 1018"/>
                  <a:gd name="T42" fmla="*/ 1340 w 1421"/>
                  <a:gd name="T43" fmla="*/ 411 h 1018"/>
                  <a:gd name="T44" fmla="*/ 1377 w 1421"/>
                  <a:gd name="T45" fmla="*/ 173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21" h="1018">
                    <a:moveTo>
                      <a:pt x="1377" y="173"/>
                    </a:moveTo>
                    <a:cubicBezTo>
                      <a:pt x="1339" y="114"/>
                      <a:pt x="1225" y="93"/>
                      <a:pt x="1161" y="69"/>
                    </a:cubicBezTo>
                    <a:cubicBezTo>
                      <a:pt x="1110" y="49"/>
                      <a:pt x="1059" y="30"/>
                      <a:pt x="1007" y="10"/>
                    </a:cubicBezTo>
                    <a:cubicBezTo>
                      <a:pt x="980" y="0"/>
                      <a:pt x="951" y="2"/>
                      <a:pt x="926" y="13"/>
                    </a:cubicBezTo>
                    <a:cubicBezTo>
                      <a:pt x="845" y="50"/>
                      <a:pt x="855" y="180"/>
                      <a:pt x="935" y="211"/>
                    </a:cubicBezTo>
                    <a:cubicBezTo>
                      <a:pt x="935" y="211"/>
                      <a:pt x="1018" y="244"/>
                      <a:pt x="1018" y="244"/>
                    </a:cubicBezTo>
                    <a:cubicBezTo>
                      <a:pt x="305" y="576"/>
                      <a:pt x="305" y="576"/>
                      <a:pt x="305" y="576"/>
                    </a:cubicBezTo>
                    <a:cubicBezTo>
                      <a:pt x="305" y="576"/>
                      <a:pt x="334" y="491"/>
                      <a:pt x="334" y="491"/>
                    </a:cubicBezTo>
                    <a:cubicBezTo>
                      <a:pt x="361" y="410"/>
                      <a:pt x="268" y="319"/>
                      <a:pt x="187" y="358"/>
                    </a:cubicBezTo>
                    <a:cubicBezTo>
                      <a:pt x="163" y="369"/>
                      <a:pt x="143" y="390"/>
                      <a:pt x="133" y="418"/>
                    </a:cubicBezTo>
                    <a:cubicBezTo>
                      <a:pt x="115" y="470"/>
                      <a:pt x="97" y="522"/>
                      <a:pt x="79" y="574"/>
                    </a:cubicBezTo>
                    <a:cubicBezTo>
                      <a:pt x="57" y="638"/>
                      <a:pt x="0" y="738"/>
                      <a:pt x="21" y="806"/>
                    </a:cubicBezTo>
                    <a:cubicBezTo>
                      <a:pt x="45" y="884"/>
                      <a:pt x="159" y="905"/>
                      <a:pt x="226" y="930"/>
                    </a:cubicBezTo>
                    <a:cubicBezTo>
                      <a:pt x="285" y="953"/>
                      <a:pt x="344" y="975"/>
                      <a:pt x="404" y="998"/>
                    </a:cubicBezTo>
                    <a:cubicBezTo>
                      <a:pt x="458" y="1018"/>
                      <a:pt x="519" y="991"/>
                      <a:pt x="540" y="936"/>
                    </a:cubicBezTo>
                    <a:cubicBezTo>
                      <a:pt x="560" y="881"/>
                      <a:pt x="535" y="827"/>
                      <a:pt x="480" y="806"/>
                    </a:cubicBezTo>
                    <a:cubicBezTo>
                      <a:pt x="401" y="783"/>
                      <a:pt x="401" y="783"/>
                      <a:pt x="401" y="783"/>
                    </a:cubicBezTo>
                    <a:cubicBezTo>
                      <a:pt x="1114" y="450"/>
                      <a:pt x="1114" y="450"/>
                      <a:pt x="1114" y="450"/>
                    </a:cubicBezTo>
                    <a:cubicBezTo>
                      <a:pt x="1082" y="526"/>
                      <a:pt x="1082" y="526"/>
                      <a:pt x="1082" y="526"/>
                    </a:cubicBezTo>
                    <a:cubicBezTo>
                      <a:pt x="1062" y="581"/>
                      <a:pt x="1088" y="635"/>
                      <a:pt x="1143" y="654"/>
                    </a:cubicBezTo>
                    <a:cubicBezTo>
                      <a:pt x="1198" y="674"/>
                      <a:pt x="1258" y="646"/>
                      <a:pt x="1278" y="590"/>
                    </a:cubicBezTo>
                    <a:cubicBezTo>
                      <a:pt x="1299" y="530"/>
                      <a:pt x="1319" y="470"/>
                      <a:pt x="1340" y="411"/>
                    </a:cubicBezTo>
                    <a:cubicBezTo>
                      <a:pt x="1364" y="343"/>
                      <a:pt x="1421" y="242"/>
                      <a:pt x="1377" y="17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Freeform 22"/>
              <p:cNvSpPr>
                <a:spLocks/>
              </p:cNvSpPr>
              <p:nvPr/>
            </p:nvSpPr>
            <p:spPr bwMode="auto">
              <a:xfrm>
                <a:off x="4003676" y="-6350"/>
                <a:ext cx="644525" cy="466725"/>
              </a:xfrm>
              <a:custGeom>
                <a:avLst/>
                <a:gdLst>
                  <a:gd name="T0" fmla="*/ 1377 w 1421"/>
                  <a:gd name="T1" fmla="*/ 845 h 1018"/>
                  <a:gd name="T2" fmla="*/ 1161 w 1421"/>
                  <a:gd name="T3" fmla="*/ 949 h 1018"/>
                  <a:gd name="T4" fmla="*/ 1007 w 1421"/>
                  <a:gd name="T5" fmla="*/ 1008 h 1018"/>
                  <a:gd name="T6" fmla="*/ 926 w 1421"/>
                  <a:gd name="T7" fmla="*/ 1005 h 1018"/>
                  <a:gd name="T8" fmla="*/ 935 w 1421"/>
                  <a:gd name="T9" fmla="*/ 807 h 1018"/>
                  <a:gd name="T10" fmla="*/ 1018 w 1421"/>
                  <a:gd name="T11" fmla="*/ 774 h 1018"/>
                  <a:gd name="T12" fmla="*/ 305 w 1421"/>
                  <a:gd name="T13" fmla="*/ 442 h 1018"/>
                  <a:gd name="T14" fmla="*/ 334 w 1421"/>
                  <a:gd name="T15" fmla="*/ 527 h 1018"/>
                  <a:gd name="T16" fmla="*/ 187 w 1421"/>
                  <a:gd name="T17" fmla="*/ 660 h 1018"/>
                  <a:gd name="T18" fmla="*/ 133 w 1421"/>
                  <a:gd name="T19" fmla="*/ 600 h 1018"/>
                  <a:gd name="T20" fmla="*/ 79 w 1421"/>
                  <a:gd name="T21" fmla="*/ 444 h 1018"/>
                  <a:gd name="T22" fmla="*/ 21 w 1421"/>
                  <a:gd name="T23" fmla="*/ 212 h 1018"/>
                  <a:gd name="T24" fmla="*/ 226 w 1421"/>
                  <a:gd name="T25" fmla="*/ 88 h 1018"/>
                  <a:gd name="T26" fmla="*/ 404 w 1421"/>
                  <a:gd name="T27" fmla="*/ 20 h 1018"/>
                  <a:gd name="T28" fmla="*/ 540 w 1421"/>
                  <a:gd name="T29" fmla="*/ 82 h 1018"/>
                  <a:gd name="T30" fmla="*/ 480 w 1421"/>
                  <a:gd name="T31" fmla="*/ 212 h 1018"/>
                  <a:gd name="T32" fmla="*/ 401 w 1421"/>
                  <a:gd name="T33" fmla="*/ 235 h 1018"/>
                  <a:gd name="T34" fmla="*/ 1114 w 1421"/>
                  <a:gd name="T35" fmla="*/ 568 h 1018"/>
                  <a:gd name="T36" fmla="*/ 1082 w 1421"/>
                  <a:gd name="T37" fmla="*/ 492 h 1018"/>
                  <a:gd name="T38" fmla="*/ 1143 w 1421"/>
                  <a:gd name="T39" fmla="*/ 364 h 1018"/>
                  <a:gd name="T40" fmla="*/ 1278 w 1421"/>
                  <a:gd name="T41" fmla="*/ 428 h 1018"/>
                  <a:gd name="T42" fmla="*/ 1340 w 1421"/>
                  <a:gd name="T43" fmla="*/ 607 h 1018"/>
                  <a:gd name="T44" fmla="*/ 1377 w 1421"/>
                  <a:gd name="T45" fmla="*/ 845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21" h="1018">
                    <a:moveTo>
                      <a:pt x="1377" y="845"/>
                    </a:moveTo>
                    <a:cubicBezTo>
                      <a:pt x="1339" y="904"/>
                      <a:pt x="1225" y="925"/>
                      <a:pt x="1161" y="949"/>
                    </a:cubicBezTo>
                    <a:cubicBezTo>
                      <a:pt x="1110" y="969"/>
                      <a:pt x="1059" y="988"/>
                      <a:pt x="1007" y="1008"/>
                    </a:cubicBezTo>
                    <a:cubicBezTo>
                      <a:pt x="980" y="1018"/>
                      <a:pt x="951" y="1016"/>
                      <a:pt x="926" y="1005"/>
                    </a:cubicBezTo>
                    <a:cubicBezTo>
                      <a:pt x="845" y="968"/>
                      <a:pt x="855" y="838"/>
                      <a:pt x="935" y="807"/>
                    </a:cubicBezTo>
                    <a:cubicBezTo>
                      <a:pt x="935" y="807"/>
                      <a:pt x="1018" y="774"/>
                      <a:pt x="1018" y="774"/>
                    </a:cubicBezTo>
                    <a:cubicBezTo>
                      <a:pt x="305" y="442"/>
                      <a:pt x="305" y="442"/>
                      <a:pt x="305" y="442"/>
                    </a:cubicBezTo>
                    <a:cubicBezTo>
                      <a:pt x="305" y="442"/>
                      <a:pt x="334" y="527"/>
                      <a:pt x="334" y="527"/>
                    </a:cubicBezTo>
                    <a:cubicBezTo>
                      <a:pt x="361" y="608"/>
                      <a:pt x="268" y="699"/>
                      <a:pt x="187" y="660"/>
                    </a:cubicBezTo>
                    <a:cubicBezTo>
                      <a:pt x="163" y="649"/>
                      <a:pt x="143" y="628"/>
                      <a:pt x="133" y="600"/>
                    </a:cubicBezTo>
                    <a:cubicBezTo>
                      <a:pt x="115" y="548"/>
                      <a:pt x="97" y="496"/>
                      <a:pt x="79" y="444"/>
                    </a:cubicBezTo>
                    <a:cubicBezTo>
                      <a:pt x="57" y="380"/>
                      <a:pt x="0" y="280"/>
                      <a:pt x="21" y="212"/>
                    </a:cubicBezTo>
                    <a:cubicBezTo>
                      <a:pt x="45" y="134"/>
                      <a:pt x="159" y="113"/>
                      <a:pt x="226" y="88"/>
                    </a:cubicBezTo>
                    <a:cubicBezTo>
                      <a:pt x="285" y="65"/>
                      <a:pt x="344" y="43"/>
                      <a:pt x="404" y="20"/>
                    </a:cubicBezTo>
                    <a:cubicBezTo>
                      <a:pt x="458" y="0"/>
                      <a:pt x="519" y="27"/>
                      <a:pt x="540" y="82"/>
                    </a:cubicBezTo>
                    <a:cubicBezTo>
                      <a:pt x="560" y="137"/>
                      <a:pt x="535" y="191"/>
                      <a:pt x="480" y="212"/>
                    </a:cubicBezTo>
                    <a:cubicBezTo>
                      <a:pt x="401" y="235"/>
                      <a:pt x="401" y="235"/>
                      <a:pt x="401" y="235"/>
                    </a:cubicBezTo>
                    <a:cubicBezTo>
                      <a:pt x="1114" y="568"/>
                      <a:pt x="1114" y="568"/>
                      <a:pt x="1114" y="568"/>
                    </a:cubicBezTo>
                    <a:cubicBezTo>
                      <a:pt x="1082" y="492"/>
                      <a:pt x="1082" y="492"/>
                      <a:pt x="1082" y="492"/>
                    </a:cubicBezTo>
                    <a:cubicBezTo>
                      <a:pt x="1062" y="437"/>
                      <a:pt x="1088" y="383"/>
                      <a:pt x="1143" y="364"/>
                    </a:cubicBezTo>
                    <a:cubicBezTo>
                      <a:pt x="1198" y="344"/>
                      <a:pt x="1258" y="372"/>
                      <a:pt x="1278" y="428"/>
                    </a:cubicBezTo>
                    <a:cubicBezTo>
                      <a:pt x="1299" y="488"/>
                      <a:pt x="1319" y="548"/>
                      <a:pt x="1340" y="607"/>
                    </a:cubicBezTo>
                    <a:cubicBezTo>
                      <a:pt x="1364" y="675"/>
                      <a:pt x="1421" y="776"/>
                      <a:pt x="1377" y="845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4091864" y="1961345"/>
              <a:ext cx="838276" cy="615156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18847" y="1998968"/>
            <a:ext cx="670472" cy="754266"/>
            <a:chOff x="2597621" y="1938070"/>
            <a:chExt cx="670472" cy="754266"/>
          </a:xfrm>
        </p:grpSpPr>
        <p:grpSp>
          <p:nvGrpSpPr>
            <p:cNvPr id="32" name="Group 32"/>
            <p:cNvGrpSpPr>
              <a:grpSpLocks noChangeAspect="1"/>
            </p:cNvGrpSpPr>
            <p:nvPr/>
          </p:nvGrpSpPr>
          <p:grpSpPr bwMode="auto">
            <a:xfrm>
              <a:off x="2660796" y="1986703"/>
              <a:ext cx="545131" cy="634843"/>
              <a:chOff x="832" y="-148"/>
              <a:chExt cx="2783" cy="3241"/>
            </a:xfrm>
            <a:solidFill>
              <a:schemeClr val="bg1"/>
            </a:solidFill>
          </p:grpSpPr>
          <p:sp>
            <p:nvSpPr>
              <p:cNvPr id="34" name="Freeform 33"/>
              <p:cNvSpPr>
                <a:spLocks noEditPoints="1"/>
              </p:cNvSpPr>
              <p:nvPr/>
            </p:nvSpPr>
            <p:spPr bwMode="auto">
              <a:xfrm>
                <a:off x="1124" y="-148"/>
                <a:ext cx="2199" cy="1657"/>
              </a:xfrm>
              <a:custGeom>
                <a:avLst/>
                <a:gdLst>
                  <a:gd name="T0" fmla="*/ 1602 w 2140"/>
                  <a:gd name="T1" fmla="*/ 1083 h 1596"/>
                  <a:gd name="T2" fmla="*/ 1744 w 2140"/>
                  <a:gd name="T3" fmla="*/ 673 h 1596"/>
                  <a:gd name="T4" fmla="*/ 411 w 2140"/>
                  <a:gd name="T5" fmla="*/ 673 h 1596"/>
                  <a:gd name="T6" fmla="*/ 1450 w 2140"/>
                  <a:gd name="T7" fmla="*/ 1231 h 1596"/>
                  <a:gd name="T8" fmla="*/ 1836 w 2140"/>
                  <a:gd name="T9" fmla="*/ 1562 h 1596"/>
                  <a:gd name="T10" fmla="*/ 1956 w 2140"/>
                  <a:gd name="T11" fmla="*/ 1440 h 1596"/>
                  <a:gd name="T12" fmla="*/ 522 w 2140"/>
                  <a:gd name="T13" fmla="*/ 673 h 1596"/>
                  <a:gd name="T14" fmla="*/ 1632 w 2140"/>
                  <a:gd name="T15" fmla="*/ 673 h 1596"/>
                  <a:gd name="T16" fmla="*/ 1237 w 2140"/>
                  <a:gd name="T17" fmla="*/ 622 h 1596"/>
                  <a:gd name="T18" fmla="*/ 1150 w 2140"/>
                  <a:gd name="T19" fmla="*/ 541 h 1596"/>
                  <a:gd name="T20" fmla="*/ 699 w 2140"/>
                  <a:gd name="T21" fmla="*/ 509 h 1596"/>
                  <a:gd name="T22" fmla="*/ 699 w 2140"/>
                  <a:gd name="T23" fmla="*/ 377 h 1596"/>
                  <a:gd name="T24" fmla="*/ 1150 w 2140"/>
                  <a:gd name="T25" fmla="*/ 340 h 1596"/>
                  <a:gd name="T26" fmla="*/ 1237 w 2140"/>
                  <a:gd name="T27" fmla="*/ 253 h 1596"/>
                  <a:gd name="T28" fmla="*/ 1390 w 2140"/>
                  <a:gd name="T29" fmla="*/ 428 h 1596"/>
                  <a:gd name="T30" fmla="*/ 1237 w 2140"/>
                  <a:gd name="T31" fmla="*/ 622 h 1596"/>
                  <a:gd name="T32" fmla="*/ 765 w 2140"/>
                  <a:gd name="T33" fmla="*/ 878 h 1596"/>
                  <a:gd name="T34" fmla="*/ 919 w 2140"/>
                  <a:gd name="T35" fmla="*/ 702 h 1596"/>
                  <a:gd name="T36" fmla="*/ 1006 w 2140"/>
                  <a:gd name="T37" fmla="*/ 787 h 1596"/>
                  <a:gd name="T38" fmla="*/ 1456 w 2140"/>
                  <a:gd name="T39" fmla="*/ 821 h 1596"/>
                  <a:gd name="T40" fmla="*/ 1456 w 2140"/>
                  <a:gd name="T41" fmla="*/ 949 h 1596"/>
                  <a:gd name="T42" fmla="*/ 1006 w 2140"/>
                  <a:gd name="T43" fmla="*/ 985 h 1596"/>
                  <a:gd name="T44" fmla="*/ 919 w 2140"/>
                  <a:gd name="T45" fmla="*/ 1071 h 1596"/>
                  <a:gd name="T46" fmla="*/ 324 w 2140"/>
                  <a:gd name="T47" fmla="*/ 505 h 1596"/>
                  <a:gd name="T48" fmla="*/ 0 w 2140"/>
                  <a:gd name="T49" fmla="*/ 441 h 1596"/>
                  <a:gd name="T50" fmla="*/ 64 w 2140"/>
                  <a:gd name="T51" fmla="*/ 377 h 1596"/>
                  <a:gd name="T52" fmla="*/ 388 w 2140"/>
                  <a:gd name="T53" fmla="*/ 441 h 1596"/>
                  <a:gd name="T54" fmla="*/ 324 w 2140"/>
                  <a:gd name="T55" fmla="*/ 505 h 1596"/>
                  <a:gd name="T56" fmla="*/ 1816 w 2140"/>
                  <a:gd name="T57" fmla="*/ 949 h 1596"/>
                  <a:gd name="T58" fmla="*/ 1752 w 2140"/>
                  <a:gd name="T59" fmla="*/ 885 h 1596"/>
                  <a:gd name="T60" fmla="*/ 2076 w 2140"/>
                  <a:gd name="T61" fmla="*/ 821 h 1596"/>
                  <a:gd name="T62" fmla="*/ 2140 w 2140"/>
                  <a:gd name="T63" fmla="*/ 885 h 1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40" h="1596">
                    <a:moveTo>
                      <a:pt x="1956" y="1440"/>
                    </a:moveTo>
                    <a:cubicBezTo>
                      <a:pt x="1602" y="1083"/>
                      <a:pt x="1602" y="1083"/>
                      <a:pt x="1602" y="1083"/>
                    </a:cubicBezTo>
                    <a:cubicBezTo>
                      <a:pt x="1630" y="1049"/>
                      <a:pt x="1630" y="1049"/>
                      <a:pt x="1630" y="1049"/>
                    </a:cubicBezTo>
                    <a:cubicBezTo>
                      <a:pt x="1702" y="942"/>
                      <a:pt x="1744" y="812"/>
                      <a:pt x="1744" y="673"/>
                    </a:cubicBezTo>
                    <a:cubicBezTo>
                      <a:pt x="1744" y="301"/>
                      <a:pt x="1445" y="0"/>
                      <a:pt x="1077" y="0"/>
                    </a:cubicBezTo>
                    <a:cubicBezTo>
                      <a:pt x="709" y="0"/>
                      <a:pt x="411" y="301"/>
                      <a:pt x="411" y="673"/>
                    </a:cubicBezTo>
                    <a:cubicBezTo>
                      <a:pt x="411" y="1044"/>
                      <a:pt x="709" y="1346"/>
                      <a:pt x="1077" y="1346"/>
                    </a:cubicBezTo>
                    <a:cubicBezTo>
                      <a:pt x="1215" y="1346"/>
                      <a:pt x="1343" y="1303"/>
                      <a:pt x="1450" y="1231"/>
                    </a:cubicBezTo>
                    <a:cubicBezTo>
                      <a:pt x="1481" y="1205"/>
                      <a:pt x="1481" y="1205"/>
                      <a:pt x="1481" y="1205"/>
                    </a:cubicBezTo>
                    <a:cubicBezTo>
                      <a:pt x="1836" y="1562"/>
                      <a:pt x="1836" y="1562"/>
                      <a:pt x="1836" y="1562"/>
                    </a:cubicBezTo>
                    <a:cubicBezTo>
                      <a:pt x="1869" y="1596"/>
                      <a:pt x="1923" y="1596"/>
                      <a:pt x="1956" y="1562"/>
                    </a:cubicBezTo>
                    <a:cubicBezTo>
                      <a:pt x="1989" y="1528"/>
                      <a:pt x="1989" y="1474"/>
                      <a:pt x="1956" y="1440"/>
                    </a:cubicBezTo>
                    <a:close/>
                    <a:moveTo>
                      <a:pt x="1077" y="1233"/>
                    </a:moveTo>
                    <a:cubicBezTo>
                      <a:pt x="770" y="1233"/>
                      <a:pt x="522" y="982"/>
                      <a:pt x="522" y="673"/>
                    </a:cubicBezTo>
                    <a:cubicBezTo>
                      <a:pt x="522" y="363"/>
                      <a:pt x="770" y="112"/>
                      <a:pt x="1077" y="112"/>
                    </a:cubicBezTo>
                    <a:cubicBezTo>
                      <a:pt x="1384" y="112"/>
                      <a:pt x="1632" y="363"/>
                      <a:pt x="1632" y="673"/>
                    </a:cubicBezTo>
                    <a:cubicBezTo>
                      <a:pt x="1632" y="982"/>
                      <a:pt x="1384" y="1233"/>
                      <a:pt x="1077" y="1233"/>
                    </a:cubicBezTo>
                    <a:close/>
                    <a:moveTo>
                      <a:pt x="1237" y="622"/>
                    </a:moveTo>
                    <a:cubicBezTo>
                      <a:pt x="1213" y="647"/>
                      <a:pt x="1175" y="647"/>
                      <a:pt x="1151" y="623"/>
                    </a:cubicBezTo>
                    <a:cubicBezTo>
                      <a:pt x="1127" y="599"/>
                      <a:pt x="1126" y="565"/>
                      <a:pt x="1150" y="541"/>
                    </a:cubicBezTo>
                    <a:cubicBezTo>
                      <a:pt x="1185" y="509"/>
                      <a:pt x="1185" y="509"/>
                      <a:pt x="1185" y="509"/>
                    </a:cubicBezTo>
                    <a:cubicBezTo>
                      <a:pt x="699" y="509"/>
                      <a:pt x="699" y="509"/>
                      <a:pt x="699" y="509"/>
                    </a:cubicBezTo>
                    <a:cubicBezTo>
                      <a:pt x="666" y="509"/>
                      <a:pt x="638" y="477"/>
                      <a:pt x="638" y="443"/>
                    </a:cubicBezTo>
                    <a:cubicBezTo>
                      <a:pt x="638" y="409"/>
                      <a:pt x="666" y="377"/>
                      <a:pt x="699" y="377"/>
                    </a:cubicBezTo>
                    <a:cubicBezTo>
                      <a:pt x="1185" y="377"/>
                      <a:pt x="1185" y="377"/>
                      <a:pt x="1185" y="377"/>
                    </a:cubicBezTo>
                    <a:cubicBezTo>
                      <a:pt x="1185" y="377"/>
                      <a:pt x="1150" y="340"/>
                      <a:pt x="1150" y="340"/>
                    </a:cubicBezTo>
                    <a:cubicBezTo>
                      <a:pt x="1116" y="304"/>
                      <a:pt x="1142" y="234"/>
                      <a:pt x="1194" y="235"/>
                    </a:cubicBezTo>
                    <a:cubicBezTo>
                      <a:pt x="1209" y="235"/>
                      <a:pt x="1225" y="241"/>
                      <a:pt x="1237" y="253"/>
                    </a:cubicBezTo>
                    <a:cubicBezTo>
                      <a:pt x="1259" y="276"/>
                      <a:pt x="1281" y="299"/>
                      <a:pt x="1303" y="321"/>
                    </a:cubicBezTo>
                    <a:cubicBezTo>
                      <a:pt x="1330" y="349"/>
                      <a:pt x="1385" y="388"/>
                      <a:pt x="1390" y="428"/>
                    </a:cubicBezTo>
                    <a:cubicBezTo>
                      <a:pt x="1397" y="475"/>
                      <a:pt x="1342" y="514"/>
                      <a:pt x="1313" y="544"/>
                    </a:cubicBezTo>
                    <a:cubicBezTo>
                      <a:pt x="1288" y="570"/>
                      <a:pt x="1262" y="596"/>
                      <a:pt x="1237" y="622"/>
                    </a:cubicBezTo>
                    <a:close/>
                    <a:moveTo>
                      <a:pt x="842" y="993"/>
                    </a:moveTo>
                    <a:cubicBezTo>
                      <a:pt x="813" y="963"/>
                      <a:pt x="759" y="924"/>
                      <a:pt x="765" y="878"/>
                    </a:cubicBezTo>
                    <a:cubicBezTo>
                      <a:pt x="771" y="837"/>
                      <a:pt x="825" y="799"/>
                      <a:pt x="852" y="771"/>
                    </a:cubicBezTo>
                    <a:cubicBezTo>
                      <a:pt x="875" y="748"/>
                      <a:pt x="897" y="725"/>
                      <a:pt x="919" y="702"/>
                    </a:cubicBezTo>
                    <a:cubicBezTo>
                      <a:pt x="931" y="690"/>
                      <a:pt x="946" y="684"/>
                      <a:pt x="962" y="684"/>
                    </a:cubicBezTo>
                    <a:cubicBezTo>
                      <a:pt x="1013" y="684"/>
                      <a:pt x="1040" y="751"/>
                      <a:pt x="1006" y="787"/>
                    </a:cubicBezTo>
                    <a:cubicBezTo>
                      <a:pt x="1006" y="787"/>
                      <a:pt x="970" y="821"/>
                      <a:pt x="970" y="821"/>
                    </a:cubicBezTo>
                    <a:cubicBezTo>
                      <a:pt x="1456" y="821"/>
                      <a:pt x="1456" y="821"/>
                      <a:pt x="1456" y="821"/>
                    </a:cubicBezTo>
                    <a:cubicBezTo>
                      <a:pt x="1490" y="821"/>
                      <a:pt x="1517" y="851"/>
                      <a:pt x="1517" y="885"/>
                    </a:cubicBezTo>
                    <a:cubicBezTo>
                      <a:pt x="1517" y="919"/>
                      <a:pt x="1490" y="949"/>
                      <a:pt x="1456" y="949"/>
                    </a:cubicBezTo>
                    <a:cubicBezTo>
                      <a:pt x="970" y="949"/>
                      <a:pt x="970" y="949"/>
                      <a:pt x="970" y="949"/>
                    </a:cubicBezTo>
                    <a:cubicBezTo>
                      <a:pt x="1006" y="985"/>
                      <a:pt x="1006" y="985"/>
                      <a:pt x="1006" y="985"/>
                    </a:cubicBezTo>
                    <a:cubicBezTo>
                      <a:pt x="1029" y="1010"/>
                      <a:pt x="1029" y="1048"/>
                      <a:pt x="1005" y="1072"/>
                    </a:cubicBezTo>
                    <a:cubicBezTo>
                      <a:pt x="981" y="1096"/>
                      <a:pt x="942" y="1096"/>
                      <a:pt x="919" y="1071"/>
                    </a:cubicBezTo>
                    <a:cubicBezTo>
                      <a:pt x="893" y="1045"/>
                      <a:pt x="868" y="1019"/>
                      <a:pt x="842" y="993"/>
                    </a:cubicBezTo>
                    <a:close/>
                    <a:moveTo>
                      <a:pt x="324" y="505"/>
                    </a:moveTo>
                    <a:cubicBezTo>
                      <a:pt x="64" y="505"/>
                      <a:pt x="64" y="505"/>
                      <a:pt x="64" y="505"/>
                    </a:cubicBezTo>
                    <a:cubicBezTo>
                      <a:pt x="29" y="505"/>
                      <a:pt x="0" y="476"/>
                      <a:pt x="0" y="441"/>
                    </a:cubicBezTo>
                    <a:cubicBezTo>
                      <a:pt x="0" y="441"/>
                      <a:pt x="0" y="441"/>
                      <a:pt x="0" y="441"/>
                    </a:cubicBezTo>
                    <a:cubicBezTo>
                      <a:pt x="0" y="406"/>
                      <a:pt x="29" y="377"/>
                      <a:pt x="64" y="377"/>
                    </a:cubicBezTo>
                    <a:cubicBezTo>
                      <a:pt x="324" y="377"/>
                      <a:pt x="324" y="377"/>
                      <a:pt x="324" y="377"/>
                    </a:cubicBezTo>
                    <a:cubicBezTo>
                      <a:pt x="359" y="377"/>
                      <a:pt x="388" y="406"/>
                      <a:pt x="388" y="441"/>
                    </a:cubicBezTo>
                    <a:cubicBezTo>
                      <a:pt x="388" y="441"/>
                      <a:pt x="388" y="441"/>
                      <a:pt x="388" y="441"/>
                    </a:cubicBezTo>
                    <a:cubicBezTo>
                      <a:pt x="388" y="476"/>
                      <a:pt x="359" y="505"/>
                      <a:pt x="324" y="505"/>
                    </a:cubicBezTo>
                    <a:close/>
                    <a:moveTo>
                      <a:pt x="2076" y="949"/>
                    </a:moveTo>
                    <a:cubicBezTo>
                      <a:pt x="1816" y="949"/>
                      <a:pt x="1816" y="949"/>
                      <a:pt x="1816" y="949"/>
                    </a:cubicBezTo>
                    <a:cubicBezTo>
                      <a:pt x="1781" y="949"/>
                      <a:pt x="1752" y="920"/>
                      <a:pt x="1752" y="885"/>
                    </a:cubicBezTo>
                    <a:cubicBezTo>
                      <a:pt x="1752" y="885"/>
                      <a:pt x="1752" y="885"/>
                      <a:pt x="1752" y="885"/>
                    </a:cubicBezTo>
                    <a:cubicBezTo>
                      <a:pt x="1752" y="850"/>
                      <a:pt x="1781" y="821"/>
                      <a:pt x="1816" y="821"/>
                    </a:cubicBezTo>
                    <a:cubicBezTo>
                      <a:pt x="2076" y="821"/>
                      <a:pt x="2076" y="821"/>
                      <a:pt x="2076" y="821"/>
                    </a:cubicBezTo>
                    <a:cubicBezTo>
                      <a:pt x="2111" y="821"/>
                      <a:pt x="2140" y="850"/>
                      <a:pt x="2140" y="885"/>
                    </a:cubicBezTo>
                    <a:cubicBezTo>
                      <a:pt x="2140" y="885"/>
                      <a:pt x="2140" y="885"/>
                      <a:pt x="2140" y="885"/>
                    </a:cubicBezTo>
                    <a:cubicBezTo>
                      <a:pt x="2140" y="920"/>
                      <a:pt x="2111" y="949"/>
                      <a:pt x="2076" y="949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832" y="1593"/>
                <a:ext cx="2783" cy="1500"/>
              </a:xfrm>
              <a:custGeom>
                <a:avLst/>
                <a:gdLst>
                  <a:gd name="T0" fmla="*/ 2458 w 2783"/>
                  <a:gd name="T1" fmla="*/ 1458 h 1500"/>
                  <a:gd name="T2" fmla="*/ 2783 w 2783"/>
                  <a:gd name="T3" fmla="*/ 1134 h 1500"/>
                  <a:gd name="T4" fmla="*/ 2783 w 2783"/>
                  <a:gd name="T5" fmla="*/ 769 h 1500"/>
                  <a:gd name="T6" fmla="*/ 2458 w 2783"/>
                  <a:gd name="T7" fmla="*/ 727 h 1500"/>
                  <a:gd name="T8" fmla="*/ 2783 w 2783"/>
                  <a:gd name="T9" fmla="*/ 408 h 1500"/>
                  <a:gd name="T10" fmla="*/ 2783 w 2783"/>
                  <a:gd name="T11" fmla="*/ 0 h 1500"/>
                  <a:gd name="T12" fmla="*/ 0 w 2783"/>
                  <a:gd name="T13" fmla="*/ 42 h 1500"/>
                  <a:gd name="T14" fmla="*/ 0 w 2783"/>
                  <a:gd name="T15" fmla="*/ 408 h 1500"/>
                  <a:gd name="T16" fmla="*/ 362 w 2783"/>
                  <a:gd name="T17" fmla="*/ 727 h 1500"/>
                  <a:gd name="T18" fmla="*/ 0 w 2783"/>
                  <a:gd name="T19" fmla="*/ 769 h 1500"/>
                  <a:gd name="T20" fmla="*/ 0 w 2783"/>
                  <a:gd name="T21" fmla="*/ 1134 h 1500"/>
                  <a:gd name="T22" fmla="*/ 362 w 2783"/>
                  <a:gd name="T23" fmla="*/ 1458 h 1500"/>
                  <a:gd name="T24" fmla="*/ 0 w 2783"/>
                  <a:gd name="T25" fmla="*/ 1500 h 1500"/>
                  <a:gd name="T26" fmla="*/ 407 w 2783"/>
                  <a:gd name="T27" fmla="*/ 1500 h 1500"/>
                  <a:gd name="T28" fmla="*/ 1089 w 2783"/>
                  <a:gd name="T29" fmla="*/ 1500 h 1500"/>
                  <a:gd name="T30" fmla="*/ 1776 w 2783"/>
                  <a:gd name="T31" fmla="*/ 1500 h 1500"/>
                  <a:gd name="T32" fmla="*/ 2458 w 2783"/>
                  <a:gd name="T33" fmla="*/ 1500 h 1500"/>
                  <a:gd name="T34" fmla="*/ 2783 w 2783"/>
                  <a:gd name="T35" fmla="*/ 1458 h 1500"/>
                  <a:gd name="T36" fmla="*/ 2738 w 2783"/>
                  <a:gd name="T37" fmla="*/ 42 h 1500"/>
                  <a:gd name="T38" fmla="*/ 2097 w 2783"/>
                  <a:gd name="T39" fmla="*/ 366 h 1500"/>
                  <a:gd name="T40" fmla="*/ 2417 w 2783"/>
                  <a:gd name="T41" fmla="*/ 408 h 1500"/>
                  <a:gd name="T42" fmla="*/ 1776 w 2783"/>
                  <a:gd name="T43" fmla="*/ 727 h 1500"/>
                  <a:gd name="T44" fmla="*/ 2417 w 2783"/>
                  <a:gd name="T45" fmla="*/ 408 h 1500"/>
                  <a:gd name="T46" fmla="*/ 2055 w 2783"/>
                  <a:gd name="T47" fmla="*/ 42 h 1500"/>
                  <a:gd name="T48" fmla="*/ 1414 w 2783"/>
                  <a:gd name="T49" fmla="*/ 366 h 1500"/>
                  <a:gd name="T50" fmla="*/ 1731 w 2783"/>
                  <a:gd name="T51" fmla="*/ 408 h 1500"/>
                  <a:gd name="T52" fmla="*/ 1089 w 2783"/>
                  <a:gd name="T53" fmla="*/ 727 h 1500"/>
                  <a:gd name="T54" fmla="*/ 1731 w 2783"/>
                  <a:gd name="T55" fmla="*/ 408 h 1500"/>
                  <a:gd name="T56" fmla="*/ 1369 w 2783"/>
                  <a:gd name="T57" fmla="*/ 42 h 1500"/>
                  <a:gd name="T58" fmla="*/ 728 w 2783"/>
                  <a:gd name="T59" fmla="*/ 366 h 1500"/>
                  <a:gd name="T60" fmla="*/ 1048 w 2783"/>
                  <a:gd name="T61" fmla="*/ 408 h 1500"/>
                  <a:gd name="T62" fmla="*/ 407 w 2783"/>
                  <a:gd name="T63" fmla="*/ 727 h 1500"/>
                  <a:gd name="T64" fmla="*/ 1048 w 2783"/>
                  <a:gd name="T65" fmla="*/ 408 h 1500"/>
                  <a:gd name="T66" fmla="*/ 45 w 2783"/>
                  <a:gd name="T67" fmla="*/ 42 h 1500"/>
                  <a:gd name="T68" fmla="*/ 687 w 2783"/>
                  <a:gd name="T69" fmla="*/ 366 h 1500"/>
                  <a:gd name="T70" fmla="*/ 45 w 2783"/>
                  <a:gd name="T71" fmla="*/ 1093 h 1500"/>
                  <a:gd name="T72" fmla="*/ 687 w 2783"/>
                  <a:gd name="T73" fmla="*/ 769 h 1500"/>
                  <a:gd name="T74" fmla="*/ 45 w 2783"/>
                  <a:gd name="T75" fmla="*/ 1093 h 1500"/>
                  <a:gd name="T76" fmla="*/ 407 w 2783"/>
                  <a:gd name="T77" fmla="*/ 1458 h 1500"/>
                  <a:gd name="T78" fmla="*/ 1048 w 2783"/>
                  <a:gd name="T79" fmla="*/ 1134 h 1500"/>
                  <a:gd name="T80" fmla="*/ 728 w 2783"/>
                  <a:gd name="T81" fmla="*/ 1093 h 1500"/>
                  <a:gd name="T82" fmla="*/ 1369 w 2783"/>
                  <a:gd name="T83" fmla="*/ 769 h 1500"/>
                  <a:gd name="T84" fmla="*/ 728 w 2783"/>
                  <a:gd name="T85" fmla="*/ 1093 h 1500"/>
                  <a:gd name="T86" fmla="*/ 1089 w 2783"/>
                  <a:gd name="T87" fmla="*/ 1458 h 1500"/>
                  <a:gd name="T88" fmla="*/ 1731 w 2783"/>
                  <a:gd name="T89" fmla="*/ 1134 h 1500"/>
                  <a:gd name="T90" fmla="*/ 1414 w 2783"/>
                  <a:gd name="T91" fmla="*/ 1093 h 1500"/>
                  <a:gd name="T92" fmla="*/ 2055 w 2783"/>
                  <a:gd name="T93" fmla="*/ 769 h 1500"/>
                  <a:gd name="T94" fmla="*/ 1414 w 2783"/>
                  <a:gd name="T95" fmla="*/ 1093 h 1500"/>
                  <a:gd name="T96" fmla="*/ 1776 w 2783"/>
                  <a:gd name="T97" fmla="*/ 1458 h 1500"/>
                  <a:gd name="T98" fmla="*/ 2417 w 2783"/>
                  <a:gd name="T99" fmla="*/ 1134 h 1500"/>
                  <a:gd name="T100" fmla="*/ 2097 w 2783"/>
                  <a:gd name="T101" fmla="*/ 1093 h 1500"/>
                  <a:gd name="T102" fmla="*/ 2738 w 2783"/>
                  <a:gd name="T103" fmla="*/ 769 h 1500"/>
                  <a:gd name="T104" fmla="*/ 2097 w 2783"/>
                  <a:gd name="T105" fmla="*/ 1093 h 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783" h="1500">
                    <a:moveTo>
                      <a:pt x="2783" y="1458"/>
                    </a:moveTo>
                    <a:lnTo>
                      <a:pt x="2458" y="1458"/>
                    </a:lnTo>
                    <a:lnTo>
                      <a:pt x="2458" y="1134"/>
                    </a:lnTo>
                    <a:lnTo>
                      <a:pt x="2783" y="1134"/>
                    </a:lnTo>
                    <a:lnTo>
                      <a:pt x="2783" y="1093"/>
                    </a:lnTo>
                    <a:lnTo>
                      <a:pt x="2783" y="769"/>
                    </a:lnTo>
                    <a:lnTo>
                      <a:pt x="2783" y="727"/>
                    </a:lnTo>
                    <a:lnTo>
                      <a:pt x="2458" y="727"/>
                    </a:lnTo>
                    <a:lnTo>
                      <a:pt x="2458" y="408"/>
                    </a:lnTo>
                    <a:lnTo>
                      <a:pt x="2783" y="408"/>
                    </a:lnTo>
                    <a:lnTo>
                      <a:pt x="2783" y="366"/>
                    </a:lnTo>
                    <a:lnTo>
                      <a:pt x="2783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366"/>
                    </a:lnTo>
                    <a:lnTo>
                      <a:pt x="0" y="408"/>
                    </a:lnTo>
                    <a:lnTo>
                      <a:pt x="362" y="408"/>
                    </a:lnTo>
                    <a:lnTo>
                      <a:pt x="362" y="727"/>
                    </a:lnTo>
                    <a:lnTo>
                      <a:pt x="0" y="727"/>
                    </a:lnTo>
                    <a:lnTo>
                      <a:pt x="0" y="769"/>
                    </a:lnTo>
                    <a:lnTo>
                      <a:pt x="0" y="1093"/>
                    </a:lnTo>
                    <a:lnTo>
                      <a:pt x="0" y="1134"/>
                    </a:lnTo>
                    <a:lnTo>
                      <a:pt x="362" y="1134"/>
                    </a:lnTo>
                    <a:lnTo>
                      <a:pt x="362" y="1458"/>
                    </a:lnTo>
                    <a:lnTo>
                      <a:pt x="0" y="1458"/>
                    </a:lnTo>
                    <a:lnTo>
                      <a:pt x="0" y="1500"/>
                    </a:lnTo>
                    <a:lnTo>
                      <a:pt x="366" y="1500"/>
                    </a:lnTo>
                    <a:lnTo>
                      <a:pt x="407" y="1500"/>
                    </a:lnTo>
                    <a:lnTo>
                      <a:pt x="1048" y="1500"/>
                    </a:lnTo>
                    <a:lnTo>
                      <a:pt x="1089" y="1500"/>
                    </a:lnTo>
                    <a:lnTo>
                      <a:pt x="1735" y="1500"/>
                    </a:lnTo>
                    <a:lnTo>
                      <a:pt x="1776" y="1500"/>
                    </a:lnTo>
                    <a:lnTo>
                      <a:pt x="2417" y="1500"/>
                    </a:lnTo>
                    <a:lnTo>
                      <a:pt x="2458" y="1500"/>
                    </a:lnTo>
                    <a:lnTo>
                      <a:pt x="2783" y="1500"/>
                    </a:lnTo>
                    <a:lnTo>
                      <a:pt x="2783" y="1458"/>
                    </a:lnTo>
                    <a:close/>
                    <a:moveTo>
                      <a:pt x="2097" y="42"/>
                    </a:moveTo>
                    <a:lnTo>
                      <a:pt x="2738" y="42"/>
                    </a:lnTo>
                    <a:lnTo>
                      <a:pt x="2738" y="366"/>
                    </a:lnTo>
                    <a:lnTo>
                      <a:pt x="2097" y="366"/>
                    </a:lnTo>
                    <a:lnTo>
                      <a:pt x="2097" y="42"/>
                    </a:lnTo>
                    <a:close/>
                    <a:moveTo>
                      <a:pt x="2417" y="408"/>
                    </a:moveTo>
                    <a:lnTo>
                      <a:pt x="2417" y="727"/>
                    </a:lnTo>
                    <a:lnTo>
                      <a:pt x="1776" y="727"/>
                    </a:lnTo>
                    <a:lnTo>
                      <a:pt x="1776" y="408"/>
                    </a:lnTo>
                    <a:lnTo>
                      <a:pt x="2417" y="408"/>
                    </a:lnTo>
                    <a:close/>
                    <a:moveTo>
                      <a:pt x="1414" y="42"/>
                    </a:moveTo>
                    <a:lnTo>
                      <a:pt x="2055" y="42"/>
                    </a:lnTo>
                    <a:lnTo>
                      <a:pt x="2055" y="366"/>
                    </a:lnTo>
                    <a:lnTo>
                      <a:pt x="1414" y="366"/>
                    </a:lnTo>
                    <a:lnTo>
                      <a:pt x="1414" y="42"/>
                    </a:lnTo>
                    <a:close/>
                    <a:moveTo>
                      <a:pt x="1731" y="408"/>
                    </a:moveTo>
                    <a:lnTo>
                      <a:pt x="1731" y="727"/>
                    </a:lnTo>
                    <a:lnTo>
                      <a:pt x="1089" y="727"/>
                    </a:lnTo>
                    <a:lnTo>
                      <a:pt x="1089" y="408"/>
                    </a:lnTo>
                    <a:lnTo>
                      <a:pt x="1731" y="408"/>
                    </a:lnTo>
                    <a:close/>
                    <a:moveTo>
                      <a:pt x="728" y="42"/>
                    </a:moveTo>
                    <a:lnTo>
                      <a:pt x="1369" y="42"/>
                    </a:lnTo>
                    <a:lnTo>
                      <a:pt x="1369" y="366"/>
                    </a:lnTo>
                    <a:lnTo>
                      <a:pt x="728" y="366"/>
                    </a:lnTo>
                    <a:lnTo>
                      <a:pt x="728" y="42"/>
                    </a:lnTo>
                    <a:close/>
                    <a:moveTo>
                      <a:pt x="1048" y="408"/>
                    </a:moveTo>
                    <a:lnTo>
                      <a:pt x="1048" y="727"/>
                    </a:lnTo>
                    <a:lnTo>
                      <a:pt x="407" y="727"/>
                    </a:lnTo>
                    <a:lnTo>
                      <a:pt x="407" y="408"/>
                    </a:lnTo>
                    <a:lnTo>
                      <a:pt x="1048" y="408"/>
                    </a:lnTo>
                    <a:close/>
                    <a:moveTo>
                      <a:pt x="45" y="366"/>
                    </a:moveTo>
                    <a:lnTo>
                      <a:pt x="45" y="42"/>
                    </a:lnTo>
                    <a:lnTo>
                      <a:pt x="687" y="42"/>
                    </a:lnTo>
                    <a:lnTo>
                      <a:pt x="687" y="366"/>
                    </a:lnTo>
                    <a:lnTo>
                      <a:pt x="45" y="366"/>
                    </a:lnTo>
                    <a:close/>
                    <a:moveTo>
                      <a:pt x="45" y="1093"/>
                    </a:moveTo>
                    <a:lnTo>
                      <a:pt x="45" y="769"/>
                    </a:lnTo>
                    <a:lnTo>
                      <a:pt x="687" y="769"/>
                    </a:lnTo>
                    <a:lnTo>
                      <a:pt x="687" y="1093"/>
                    </a:lnTo>
                    <a:lnTo>
                      <a:pt x="45" y="1093"/>
                    </a:lnTo>
                    <a:close/>
                    <a:moveTo>
                      <a:pt x="1048" y="1458"/>
                    </a:moveTo>
                    <a:lnTo>
                      <a:pt x="407" y="1458"/>
                    </a:lnTo>
                    <a:lnTo>
                      <a:pt x="407" y="1134"/>
                    </a:lnTo>
                    <a:lnTo>
                      <a:pt x="1048" y="1134"/>
                    </a:lnTo>
                    <a:lnTo>
                      <a:pt x="1048" y="1458"/>
                    </a:lnTo>
                    <a:close/>
                    <a:moveTo>
                      <a:pt x="728" y="1093"/>
                    </a:moveTo>
                    <a:lnTo>
                      <a:pt x="728" y="769"/>
                    </a:lnTo>
                    <a:lnTo>
                      <a:pt x="1369" y="769"/>
                    </a:lnTo>
                    <a:lnTo>
                      <a:pt x="1369" y="1093"/>
                    </a:lnTo>
                    <a:lnTo>
                      <a:pt x="728" y="1093"/>
                    </a:lnTo>
                    <a:close/>
                    <a:moveTo>
                      <a:pt x="1731" y="1458"/>
                    </a:moveTo>
                    <a:lnTo>
                      <a:pt x="1089" y="1458"/>
                    </a:lnTo>
                    <a:lnTo>
                      <a:pt x="1089" y="1134"/>
                    </a:lnTo>
                    <a:lnTo>
                      <a:pt x="1731" y="1134"/>
                    </a:lnTo>
                    <a:lnTo>
                      <a:pt x="1731" y="1458"/>
                    </a:lnTo>
                    <a:close/>
                    <a:moveTo>
                      <a:pt x="1414" y="1093"/>
                    </a:moveTo>
                    <a:lnTo>
                      <a:pt x="1414" y="769"/>
                    </a:lnTo>
                    <a:lnTo>
                      <a:pt x="2055" y="769"/>
                    </a:lnTo>
                    <a:lnTo>
                      <a:pt x="2055" y="1093"/>
                    </a:lnTo>
                    <a:lnTo>
                      <a:pt x="1414" y="1093"/>
                    </a:lnTo>
                    <a:close/>
                    <a:moveTo>
                      <a:pt x="2417" y="1458"/>
                    </a:moveTo>
                    <a:lnTo>
                      <a:pt x="1776" y="1458"/>
                    </a:lnTo>
                    <a:lnTo>
                      <a:pt x="1776" y="1134"/>
                    </a:lnTo>
                    <a:lnTo>
                      <a:pt x="2417" y="1134"/>
                    </a:lnTo>
                    <a:lnTo>
                      <a:pt x="2417" y="1458"/>
                    </a:lnTo>
                    <a:close/>
                    <a:moveTo>
                      <a:pt x="2097" y="1093"/>
                    </a:moveTo>
                    <a:lnTo>
                      <a:pt x="2097" y="769"/>
                    </a:lnTo>
                    <a:lnTo>
                      <a:pt x="2738" y="769"/>
                    </a:lnTo>
                    <a:lnTo>
                      <a:pt x="2738" y="1093"/>
                    </a:lnTo>
                    <a:lnTo>
                      <a:pt x="2097" y="109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597621" y="1938070"/>
              <a:ext cx="670472" cy="754266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964881" y="2783714"/>
            <a:ext cx="1179068" cy="4114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2" tIns="43956" rIns="87912" bIns="43956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chemeClr val="bg2"/>
                </a:solidFill>
              </a:rPr>
              <a:t>Virtual Router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chemeClr val="bg2"/>
                </a:solidFill>
              </a:rPr>
              <a:t>(</a:t>
            </a:r>
            <a:r>
              <a:rPr lang="en-US" sz="900" b="1" dirty="0" err="1">
                <a:solidFill>
                  <a:schemeClr val="bg2"/>
                </a:solidFill>
              </a:rPr>
              <a:t>ISRv,CSR</a:t>
            </a:r>
            <a:r>
              <a:rPr lang="en-US" sz="900" b="1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538581" y="2783714"/>
            <a:ext cx="1235983" cy="4114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2" tIns="43956" rIns="87912" bIns="43956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chemeClr val="bg2"/>
                </a:solidFill>
              </a:rPr>
              <a:t>Virtual Firewall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chemeClr val="bg2"/>
                </a:solidFill>
              </a:rPr>
              <a:t>(ASAv, </a:t>
            </a:r>
            <a:r>
              <a:rPr lang="en-US" sz="900" b="1" dirty="0" err="1">
                <a:solidFill>
                  <a:schemeClr val="bg2"/>
                </a:solidFill>
              </a:rPr>
              <a:t>NGFWv</a:t>
            </a:r>
            <a:r>
              <a:rPr lang="en-US" sz="900" b="1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170623" y="2783714"/>
            <a:ext cx="1180173" cy="4114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2" tIns="43956" rIns="87912" bIns="43956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chemeClr val="bg2"/>
                </a:solidFill>
              </a:rPr>
              <a:t> Virtual WAN Optimization (vWAAS)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726538" y="2783714"/>
            <a:ext cx="1267150" cy="4114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2" tIns="43956" rIns="87912" bIns="43956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>
                <a:solidFill>
                  <a:schemeClr val="bg2"/>
                </a:solidFill>
              </a:rPr>
              <a:t>Virtual Wireless LAN Controller (vWLC)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180886" y="2783714"/>
            <a:ext cx="1267150" cy="4114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912" tIns="43956" rIns="87912" bIns="43956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chemeClr val="bg2"/>
                </a:solidFill>
              </a:rPr>
              <a:t>3</a:t>
            </a:r>
            <a:r>
              <a:rPr lang="en-US" sz="900" b="1" baseline="30000" dirty="0">
                <a:solidFill>
                  <a:schemeClr val="bg2"/>
                </a:solidFill>
              </a:rPr>
              <a:t>rd</a:t>
            </a:r>
            <a:r>
              <a:rPr lang="en-US" sz="900" b="1" dirty="0">
                <a:solidFill>
                  <a:schemeClr val="bg2"/>
                </a:solidFill>
              </a:rPr>
              <a:t> Party VNFs</a:t>
            </a:r>
          </a:p>
        </p:txBody>
      </p:sp>
      <p:pic>
        <p:nvPicPr>
          <p:cNvPr id="41" name="Picture 40" descr="server_256_wh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681" y="2098670"/>
            <a:ext cx="544047" cy="544047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 bwMode="auto">
          <a:xfrm>
            <a:off x="179512" y="4011910"/>
            <a:ext cx="576064" cy="504056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r>
              <a:rPr lang="en-US" sz="280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1</a:t>
            </a:r>
            <a:endParaRPr lang="en-US" sz="28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179512" y="3363838"/>
            <a:ext cx="576064" cy="504056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r>
              <a:rPr lang="en-US" sz="28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179512" y="2211710"/>
            <a:ext cx="576064" cy="504056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r>
              <a:rPr lang="en-US" sz="28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179512" y="1275606"/>
            <a:ext cx="576064" cy="504056"/>
          </a:xfrm>
          <a:prstGeom prst="ellipse">
            <a:avLst/>
          </a:prstGeom>
          <a:solidFill>
            <a:schemeClr val="accent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r>
              <a:rPr lang="en-US" sz="28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295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4762500"/>
            <a:ext cx="1270000" cy="3810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A97DD0-5BE7-4856-A2A9-C42C6688E607}" type="slidenum">
              <a:rPr/>
              <a:pPr/>
              <a:t>25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10744"/>
            <a:r>
              <a:rPr>
                <a:ea typeface="ＭＳ Ｐゴシック" charset="0"/>
              </a:rPr>
              <a:t>BRKCRS-3447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A System Architecture View with 3 VNFs</a:t>
            </a:r>
          </a:p>
        </p:txBody>
      </p:sp>
      <p:sp>
        <p:nvSpPr>
          <p:cNvPr id="148" name="Text Placeholder 147"/>
          <p:cNvSpPr>
            <a:spLocks noGrp="1"/>
          </p:cNvSpPr>
          <p:nvPr>
            <p:ph type="body" sz="quarter" idx="4294967295"/>
          </p:nvPr>
        </p:nvSpPr>
        <p:spPr>
          <a:xfrm>
            <a:off x="5843588" y="1276350"/>
            <a:ext cx="3300412" cy="666750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Example: 3 CSR VMs scheduled on a 2-socket 8-core x86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Different CSR footprints shown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Type 1 Hypervisor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No additional Host OS represented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HV Scheduler algorithm governs how 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vCPU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/IRQ/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vNIC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/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VMKernel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 processes are allocated to 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pCPUs</a:t>
            </a:r>
            <a:endParaRPr lang="en-US" sz="1600" dirty="0">
              <a:solidFill>
                <a:schemeClr val="tx1"/>
              </a:solidFill>
              <a:cs typeface="+mn-cs"/>
            </a:endParaRP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Note the various schedulers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Running ships-in-the-night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" y="590550"/>
            <a:ext cx="5714856" cy="4379625"/>
          </a:xfrm>
          <a:prstGeom prst="roundRect">
            <a:avLst/>
          </a:prstGeom>
          <a:solidFill>
            <a:srgbClr val="2968AF">
              <a:lumMod val="75000"/>
            </a:srgbClr>
          </a:solidFill>
          <a:ln>
            <a:solidFill>
              <a:srgbClr val="2968AF">
                <a:lumMod val="75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>
                <a:solidFill>
                  <a:srgbClr val="FFFFFF"/>
                </a:solidFill>
                <a:ea typeface=""/>
                <a:cs typeface=""/>
              </a:rPr>
              <a:t>X86 Server</a:t>
            </a:r>
          </a:p>
        </p:txBody>
      </p:sp>
      <p:sp>
        <p:nvSpPr>
          <p:cNvPr id="322" name="Rectangle 321"/>
          <p:cNvSpPr/>
          <p:nvPr/>
        </p:nvSpPr>
        <p:spPr>
          <a:xfrm>
            <a:off x="2220926" y="2705586"/>
            <a:ext cx="1289716" cy="820998"/>
          </a:xfrm>
          <a:prstGeom prst="rect">
            <a:avLst/>
          </a:prstGeom>
          <a:solidFill>
            <a:srgbClr val="272848"/>
          </a:solidFill>
          <a:ln w="6350" cap="flat" cmpd="sng" algn="ctr">
            <a:solidFill>
              <a:srgbClr val="676767"/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vert="vert270" lIns="0" tIns="0" rIns="0" bIns="0" rtlCol="0" anchor="t" anchorCtr="1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FFFFFF"/>
                </a:solidFill>
                <a:ea typeface=""/>
                <a:cs typeface=""/>
              </a:rPr>
              <a:t>Process Queue</a:t>
            </a:r>
          </a:p>
        </p:txBody>
      </p:sp>
      <p:sp>
        <p:nvSpPr>
          <p:cNvPr id="323" name="Freeform 322"/>
          <p:cNvSpPr/>
          <p:nvPr/>
        </p:nvSpPr>
        <p:spPr>
          <a:xfrm>
            <a:off x="2204648" y="3624036"/>
            <a:ext cx="1385782" cy="260420"/>
          </a:xfrm>
          <a:custGeom>
            <a:avLst/>
            <a:gdLst>
              <a:gd name="connsiteX0" fmla="*/ 536035 w 886755"/>
              <a:gd name="connsiteY0" fmla="*/ 482858 h 482858"/>
              <a:gd name="connsiteX1" fmla="*/ 885599 w 886755"/>
              <a:gd name="connsiteY1" fmla="*/ 75106 h 482858"/>
              <a:gd name="connsiteX2" fmla="*/ 431166 w 886755"/>
              <a:gd name="connsiteY2" fmla="*/ 5206 h 482858"/>
              <a:gd name="connsiteX3" fmla="*/ 38 w 886755"/>
              <a:gd name="connsiteY3" fmla="*/ 145006 h 482858"/>
              <a:gd name="connsiteX4" fmla="*/ 454471 w 886755"/>
              <a:gd name="connsiteY4" fmla="*/ 261507 h 482858"/>
              <a:gd name="connsiteX0" fmla="*/ 594296 w 889087"/>
              <a:gd name="connsiteY0" fmla="*/ 270125 h 270125"/>
              <a:gd name="connsiteX1" fmla="*/ 885599 w 889087"/>
              <a:gd name="connsiteY1" fmla="*/ 72074 h 270125"/>
              <a:gd name="connsiteX2" fmla="*/ 431166 w 889087"/>
              <a:gd name="connsiteY2" fmla="*/ 2174 h 270125"/>
              <a:gd name="connsiteX3" fmla="*/ 38 w 889087"/>
              <a:gd name="connsiteY3" fmla="*/ 141974 h 270125"/>
              <a:gd name="connsiteX4" fmla="*/ 454471 w 889087"/>
              <a:gd name="connsiteY4" fmla="*/ 258475 h 270125"/>
              <a:gd name="connsiteX0" fmla="*/ 594296 w 894549"/>
              <a:gd name="connsiteY0" fmla="*/ 270125 h 270125"/>
              <a:gd name="connsiteX1" fmla="*/ 885599 w 894549"/>
              <a:gd name="connsiteY1" fmla="*/ 72074 h 270125"/>
              <a:gd name="connsiteX2" fmla="*/ 431166 w 894549"/>
              <a:gd name="connsiteY2" fmla="*/ 2174 h 270125"/>
              <a:gd name="connsiteX3" fmla="*/ 38 w 894549"/>
              <a:gd name="connsiteY3" fmla="*/ 141974 h 270125"/>
              <a:gd name="connsiteX4" fmla="*/ 454471 w 894549"/>
              <a:gd name="connsiteY4" fmla="*/ 258475 h 270125"/>
              <a:gd name="connsiteX0" fmla="*/ 396263 w 696516"/>
              <a:gd name="connsiteY0" fmla="*/ 269582 h 269582"/>
              <a:gd name="connsiteX1" fmla="*/ 687566 w 696516"/>
              <a:gd name="connsiteY1" fmla="*/ 71531 h 269582"/>
              <a:gd name="connsiteX2" fmla="*/ 233133 w 696516"/>
              <a:gd name="connsiteY2" fmla="*/ 1631 h 269582"/>
              <a:gd name="connsiteX3" fmla="*/ 91 w 696516"/>
              <a:gd name="connsiteY3" fmla="*/ 129781 h 269582"/>
              <a:gd name="connsiteX4" fmla="*/ 256438 w 696516"/>
              <a:gd name="connsiteY4" fmla="*/ 257932 h 269582"/>
              <a:gd name="connsiteX0" fmla="*/ 396541 w 691161"/>
              <a:gd name="connsiteY0" fmla="*/ 280942 h 280942"/>
              <a:gd name="connsiteX1" fmla="*/ 687844 w 691161"/>
              <a:gd name="connsiteY1" fmla="*/ 82891 h 280942"/>
              <a:gd name="connsiteX2" fmla="*/ 326628 w 691161"/>
              <a:gd name="connsiteY2" fmla="*/ 1340 h 280942"/>
              <a:gd name="connsiteX3" fmla="*/ 369 w 691161"/>
              <a:gd name="connsiteY3" fmla="*/ 141141 h 280942"/>
              <a:gd name="connsiteX4" fmla="*/ 256716 w 691161"/>
              <a:gd name="connsiteY4" fmla="*/ 269292 h 280942"/>
              <a:gd name="connsiteX0" fmla="*/ 397785 w 692405"/>
              <a:gd name="connsiteY0" fmla="*/ 280942 h 280942"/>
              <a:gd name="connsiteX1" fmla="*/ 689088 w 692405"/>
              <a:gd name="connsiteY1" fmla="*/ 82891 h 280942"/>
              <a:gd name="connsiteX2" fmla="*/ 327872 w 692405"/>
              <a:gd name="connsiteY2" fmla="*/ 1340 h 280942"/>
              <a:gd name="connsiteX3" fmla="*/ 1613 w 692405"/>
              <a:gd name="connsiteY3" fmla="*/ 141141 h 280942"/>
              <a:gd name="connsiteX4" fmla="*/ 257960 w 692405"/>
              <a:gd name="connsiteY4" fmla="*/ 269292 h 280942"/>
              <a:gd name="connsiteX0" fmla="*/ 396611 w 691231"/>
              <a:gd name="connsiteY0" fmla="*/ 280942 h 280942"/>
              <a:gd name="connsiteX1" fmla="*/ 687914 w 691231"/>
              <a:gd name="connsiteY1" fmla="*/ 82891 h 280942"/>
              <a:gd name="connsiteX2" fmla="*/ 326698 w 691231"/>
              <a:gd name="connsiteY2" fmla="*/ 1340 h 280942"/>
              <a:gd name="connsiteX3" fmla="*/ 439 w 691231"/>
              <a:gd name="connsiteY3" fmla="*/ 141141 h 280942"/>
              <a:gd name="connsiteX4" fmla="*/ 256786 w 691231"/>
              <a:gd name="connsiteY4" fmla="*/ 269292 h 280942"/>
              <a:gd name="connsiteX0" fmla="*/ 396611 w 691231"/>
              <a:gd name="connsiteY0" fmla="*/ 279636 h 279636"/>
              <a:gd name="connsiteX1" fmla="*/ 687914 w 691231"/>
              <a:gd name="connsiteY1" fmla="*/ 128185 h 279636"/>
              <a:gd name="connsiteX2" fmla="*/ 326698 w 691231"/>
              <a:gd name="connsiteY2" fmla="*/ 34 h 279636"/>
              <a:gd name="connsiteX3" fmla="*/ 439 w 691231"/>
              <a:gd name="connsiteY3" fmla="*/ 139835 h 279636"/>
              <a:gd name="connsiteX4" fmla="*/ 256786 w 691231"/>
              <a:gd name="connsiteY4" fmla="*/ 267986 h 279636"/>
              <a:gd name="connsiteX0" fmla="*/ 396611 w 689332"/>
              <a:gd name="connsiteY0" fmla="*/ 279703 h 279703"/>
              <a:gd name="connsiteX1" fmla="*/ 687914 w 689332"/>
              <a:gd name="connsiteY1" fmla="*/ 128252 h 279703"/>
              <a:gd name="connsiteX2" fmla="*/ 326698 w 689332"/>
              <a:gd name="connsiteY2" fmla="*/ 101 h 279703"/>
              <a:gd name="connsiteX3" fmla="*/ 439 w 689332"/>
              <a:gd name="connsiteY3" fmla="*/ 139902 h 279703"/>
              <a:gd name="connsiteX4" fmla="*/ 256786 w 689332"/>
              <a:gd name="connsiteY4" fmla="*/ 268053 h 279703"/>
              <a:gd name="connsiteX0" fmla="*/ 396611 w 687940"/>
              <a:gd name="connsiteY0" fmla="*/ 283604 h 283604"/>
              <a:gd name="connsiteX1" fmla="*/ 687914 w 687940"/>
              <a:gd name="connsiteY1" fmla="*/ 132153 h 283604"/>
              <a:gd name="connsiteX2" fmla="*/ 326698 w 687940"/>
              <a:gd name="connsiteY2" fmla="*/ 4002 h 283604"/>
              <a:gd name="connsiteX3" fmla="*/ 439 w 687940"/>
              <a:gd name="connsiteY3" fmla="*/ 143803 h 283604"/>
              <a:gd name="connsiteX4" fmla="*/ 256786 w 687940"/>
              <a:gd name="connsiteY4" fmla="*/ 271954 h 283604"/>
              <a:gd name="connsiteX0" fmla="*/ 396172 w 687501"/>
              <a:gd name="connsiteY0" fmla="*/ 283604 h 283604"/>
              <a:gd name="connsiteX1" fmla="*/ 687475 w 687501"/>
              <a:gd name="connsiteY1" fmla="*/ 132153 h 283604"/>
              <a:gd name="connsiteX2" fmla="*/ 326259 w 687501"/>
              <a:gd name="connsiteY2" fmla="*/ 4002 h 283604"/>
              <a:gd name="connsiteX3" fmla="*/ 0 w 687501"/>
              <a:gd name="connsiteY3" fmla="*/ 143803 h 283604"/>
              <a:gd name="connsiteX4" fmla="*/ 256347 w 687501"/>
              <a:gd name="connsiteY4" fmla="*/ 271954 h 283604"/>
              <a:gd name="connsiteX0" fmla="*/ 396172 w 687475"/>
              <a:gd name="connsiteY0" fmla="*/ 283604 h 283604"/>
              <a:gd name="connsiteX1" fmla="*/ 687475 w 687475"/>
              <a:gd name="connsiteY1" fmla="*/ 132153 h 283604"/>
              <a:gd name="connsiteX2" fmla="*/ 326259 w 687475"/>
              <a:gd name="connsiteY2" fmla="*/ 4002 h 283604"/>
              <a:gd name="connsiteX3" fmla="*/ 0 w 687475"/>
              <a:gd name="connsiteY3" fmla="*/ 143803 h 283604"/>
              <a:gd name="connsiteX4" fmla="*/ 256347 w 687475"/>
              <a:gd name="connsiteY4" fmla="*/ 271954 h 283604"/>
              <a:gd name="connsiteX0" fmla="*/ 396172 w 687475"/>
              <a:gd name="connsiteY0" fmla="*/ 283604 h 283604"/>
              <a:gd name="connsiteX1" fmla="*/ 687475 w 687475"/>
              <a:gd name="connsiteY1" fmla="*/ 132153 h 283604"/>
              <a:gd name="connsiteX2" fmla="*/ 326259 w 687475"/>
              <a:gd name="connsiteY2" fmla="*/ 4002 h 283604"/>
              <a:gd name="connsiteX3" fmla="*/ 0 w 687475"/>
              <a:gd name="connsiteY3" fmla="*/ 143803 h 283604"/>
              <a:gd name="connsiteX4" fmla="*/ 256347 w 687475"/>
              <a:gd name="connsiteY4" fmla="*/ 271954 h 283604"/>
              <a:gd name="connsiteX0" fmla="*/ 396172 w 687475"/>
              <a:gd name="connsiteY0" fmla="*/ 281476 h 281476"/>
              <a:gd name="connsiteX1" fmla="*/ 687475 w 687475"/>
              <a:gd name="connsiteY1" fmla="*/ 130025 h 281476"/>
              <a:gd name="connsiteX2" fmla="*/ 326259 w 687475"/>
              <a:gd name="connsiteY2" fmla="*/ 1874 h 281476"/>
              <a:gd name="connsiteX3" fmla="*/ 0 w 687475"/>
              <a:gd name="connsiteY3" fmla="*/ 141675 h 281476"/>
              <a:gd name="connsiteX4" fmla="*/ 256347 w 687475"/>
              <a:gd name="connsiteY4" fmla="*/ 269826 h 281476"/>
              <a:gd name="connsiteX0" fmla="*/ 396172 w 687475"/>
              <a:gd name="connsiteY0" fmla="*/ 280112 h 280112"/>
              <a:gd name="connsiteX1" fmla="*/ 687475 w 687475"/>
              <a:gd name="connsiteY1" fmla="*/ 128661 h 280112"/>
              <a:gd name="connsiteX2" fmla="*/ 326259 w 687475"/>
              <a:gd name="connsiteY2" fmla="*/ 510 h 280112"/>
              <a:gd name="connsiteX3" fmla="*/ 0 w 687475"/>
              <a:gd name="connsiteY3" fmla="*/ 140311 h 280112"/>
              <a:gd name="connsiteX4" fmla="*/ 256347 w 687475"/>
              <a:gd name="connsiteY4" fmla="*/ 268462 h 280112"/>
              <a:gd name="connsiteX0" fmla="*/ 396172 w 687475"/>
              <a:gd name="connsiteY0" fmla="*/ 279737 h 279737"/>
              <a:gd name="connsiteX1" fmla="*/ 687475 w 687475"/>
              <a:gd name="connsiteY1" fmla="*/ 128286 h 279737"/>
              <a:gd name="connsiteX2" fmla="*/ 326259 w 687475"/>
              <a:gd name="connsiteY2" fmla="*/ 135 h 279737"/>
              <a:gd name="connsiteX3" fmla="*/ 0 w 687475"/>
              <a:gd name="connsiteY3" fmla="*/ 139936 h 279737"/>
              <a:gd name="connsiteX4" fmla="*/ 256347 w 687475"/>
              <a:gd name="connsiteY4" fmla="*/ 268087 h 279737"/>
              <a:gd name="connsiteX0" fmla="*/ 396175 w 687478"/>
              <a:gd name="connsiteY0" fmla="*/ 279664 h 279664"/>
              <a:gd name="connsiteX1" fmla="*/ 687478 w 687478"/>
              <a:gd name="connsiteY1" fmla="*/ 128213 h 279664"/>
              <a:gd name="connsiteX2" fmla="*/ 326262 w 687478"/>
              <a:gd name="connsiteY2" fmla="*/ 62 h 279664"/>
              <a:gd name="connsiteX3" fmla="*/ 3 w 687478"/>
              <a:gd name="connsiteY3" fmla="*/ 139863 h 279664"/>
              <a:gd name="connsiteX4" fmla="*/ 319125 w 687478"/>
              <a:gd name="connsiteY4" fmla="*/ 263185 h 279664"/>
              <a:gd name="connsiteX0" fmla="*/ 396230 w 687533"/>
              <a:gd name="connsiteY0" fmla="*/ 279719 h 279719"/>
              <a:gd name="connsiteX1" fmla="*/ 687533 w 687533"/>
              <a:gd name="connsiteY1" fmla="*/ 128268 h 279719"/>
              <a:gd name="connsiteX2" fmla="*/ 326317 w 687533"/>
              <a:gd name="connsiteY2" fmla="*/ 117 h 279719"/>
              <a:gd name="connsiteX3" fmla="*/ 58 w 687533"/>
              <a:gd name="connsiteY3" fmla="*/ 139918 h 279719"/>
              <a:gd name="connsiteX4" fmla="*/ 319180 w 687533"/>
              <a:gd name="connsiteY4" fmla="*/ 263240 h 279719"/>
              <a:gd name="connsiteX0" fmla="*/ 386572 w 687890"/>
              <a:gd name="connsiteY0" fmla="*/ 265232 h 265232"/>
              <a:gd name="connsiteX1" fmla="*/ 687533 w 687890"/>
              <a:gd name="connsiteY1" fmla="*/ 128268 h 265232"/>
              <a:gd name="connsiteX2" fmla="*/ 326317 w 687890"/>
              <a:gd name="connsiteY2" fmla="*/ 117 h 265232"/>
              <a:gd name="connsiteX3" fmla="*/ 58 w 687890"/>
              <a:gd name="connsiteY3" fmla="*/ 139918 h 265232"/>
              <a:gd name="connsiteX4" fmla="*/ 319180 w 687890"/>
              <a:gd name="connsiteY4" fmla="*/ 263240 h 265232"/>
              <a:gd name="connsiteX0" fmla="*/ 386572 w 687533"/>
              <a:gd name="connsiteY0" fmla="*/ 265232 h 265232"/>
              <a:gd name="connsiteX1" fmla="*/ 687533 w 687533"/>
              <a:gd name="connsiteY1" fmla="*/ 128268 h 265232"/>
              <a:gd name="connsiteX2" fmla="*/ 326317 w 687533"/>
              <a:gd name="connsiteY2" fmla="*/ 117 h 265232"/>
              <a:gd name="connsiteX3" fmla="*/ 58 w 687533"/>
              <a:gd name="connsiteY3" fmla="*/ 139918 h 265232"/>
              <a:gd name="connsiteX4" fmla="*/ 319180 w 687533"/>
              <a:gd name="connsiteY4" fmla="*/ 263240 h 265232"/>
              <a:gd name="connsiteX0" fmla="*/ 386572 w 687533"/>
              <a:gd name="connsiteY0" fmla="*/ 265232 h 265232"/>
              <a:gd name="connsiteX1" fmla="*/ 687533 w 687533"/>
              <a:gd name="connsiteY1" fmla="*/ 128268 h 265232"/>
              <a:gd name="connsiteX2" fmla="*/ 326317 w 687533"/>
              <a:gd name="connsiteY2" fmla="*/ 117 h 265232"/>
              <a:gd name="connsiteX3" fmla="*/ 58 w 687533"/>
              <a:gd name="connsiteY3" fmla="*/ 139918 h 265232"/>
              <a:gd name="connsiteX4" fmla="*/ 319180 w 687533"/>
              <a:gd name="connsiteY4" fmla="*/ 263240 h 26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533" h="265232">
                <a:moveTo>
                  <a:pt x="386572" y="265232"/>
                </a:moveTo>
                <a:cubicBezTo>
                  <a:pt x="493461" y="262269"/>
                  <a:pt x="687917" y="215915"/>
                  <a:pt x="687533" y="128268"/>
                </a:cubicBezTo>
                <a:cubicBezTo>
                  <a:pt x="687149" y="40621"/>
                  <a:pt x="489184" y="3004"/>
                  <a:pt x="326317" y="117"/>
                </a:cubicBezTo>
                <a:cubicBezTo>
                  <a:pt x="163450" y="-2770"/>
                  <a:pt x="-3581" y="47774"/>
                  <a:pt x="58" y="139918"/>
                </a:cubicBezTo>
                <a:cubicBezTo>
                  <a:pt x="3697" y="232062"/>
                  <a:pt x="319180" y="263240"/>
                  <a:pt x="319180" y="263240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headEnd type="none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rgbClr val="FF0000"/>
                </a:solidFill>
                <a:ea typeface=""/>
                <a:cs typeface=""/>
              </a:rPr>
              <a:t>HV Scheduler</a:t>
            </a:r>
          </a:p>
        </p:txBody>
      </p:sp>
      <p:grpSp>
        <p:nvGrpSpPr>
          <p:cNvPr id="324" name="Group 323"/>
          <p:cNvGrpSpPr/>
          <p:nvPr/>
        </p:nvGrpSpPr>
        <p:grpSpPr>
          <a:xfrm>
            <a:off x="221390" y="3947613"/>
            <a:ext cx="2656683" cy="716643"/>
            <a:chOff x="221390" y="3728357"/>
            <a:chExt cx="2656683" cy="716643"/>
          </a:xfrm>
        </p:grpSpPr>
        <p:sp>
          <p:nvSpPr>
            <p:cNvPr id="325" name="Rounded Rectangle 324"/>
            <p:cNvSpPr/>
            <p:nvPr/>
          </p:nvSpPr>
          <p:spPr>
            <a:xfrm>
              <a:off x="221390" y="3728357"/>
              <a:ext cx="2656683" cy="716643"/>
            </a:xfrm>
            <a:prstGeom prst="roundRect">
              <a:avLst/>
            </a:prstGeom>
            <a:solidFill>
              <a:srgbClr val="FFFFFF">
                <a:lumMod val="6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tIns="0" bIns="0"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kern="0" dirty="0">
                  <a:solidFill>
                    <a:srgbClr val="FFFFFF"/>
                  </a:solidFill>
                  <a:ea typeface=""/>
                  <a:cs typeface=""/>
                </a:rPr>
                <a:t>Socket</a:t>
              </a:r>
              <a:r>
                <a:rPr lang="en-US" sz="1050" kern="0" baseline="-25000" dirty="0">
                  <a:solidFill>
                    <a:srgbClr val="FFFFFF"/>
                  </a:solidFill>
                  <a:ea typeface=""/>
                  <a:cs typeface=""/>
                </a:rPr>
                <a:t>0</a:t>
              </a:r>
            </a:p>
          </p:txBody>
        </p:sp>
        <p:sp>
          <p:nvSpPr>
            <p:cNvPr id="326" name="Rounded Rectangle 325"/>
            <p:cNvSpPr/>
            <p:nvPr/>
          </p:nvSpPr>
          <p:spPr>
            <a:xfrm>
              <a:off x="349565" y="3949370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0</a:t>
              </a:r>
            </a:p>
          </p:txBody>
        </p:sp>
        <p:sp>
          <p:nvSpPr>
            <p:cNvPr id="327" name="Rounded Rectangle 326"/>
            <p:cNvSpPr/>
            <p:nvPr/>
          </p:nvSpPr>
          <p:spPr>
            <a:xfrm>
              <a:off x="956399" y="3950319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1</a:t>
              </a:r>
            </a:p>
          </p:txBody>
        </p:sp>
        <p:sp>
          <p:nvSpPr>
            <p:cNvPr id="328" name="Rounded Rectangle 327"/>
            <p:cNvSpPr/>
            <p:nvPr/>
          </p:nvSpPr>
          <p:spPr>
            <a:xfrm>
              <a:off x="1574885" y="3951269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2</a:t>
              </a:r>
            </a:p>
          </p:txBody>
        </p:sp>
        <p:sp>
          <p:nvSpPr>
            <p:cNvPr id="329" name="Rounded Rectangle 328"/>
            <p:cNvSpPr/>
            <p:nvPr/>
          </p:nvSpPr>
          <p:spPr>
            <a:xfrm>
              <a:off x="2181720" y="3952218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3</a:t>
              </a:r>
            </a:p>
          </p:txBody>
        </p:sp>
        <p:sp>
          <p:nvSpPr>
            <p:cNvPr id="330" name="Rounded Rectangle 329"/>
            <p:cNvSpPr/>
            <p:nvPr/>
          </p:nvSpPr>
          <p:spPr>
            <a:xfrm>
              <a:off x="350489" y="4206442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4</a:t>
              </a:r>
            </a:p>
          </p:txBody>
        </p:sp>
        <p:sp>
          <p:nvSpPr>
            <p:cNvPr id="331" name="Rounded Rectangle 330"/>
            <p:cNvSpPr/>
            <p:nvPr/>
          </p:nvSpPr>
          <p:spPr>
            <a:xfrm>
              <a:off x="957323" y="4207391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5</a:t>
              </a:r>
            </a:p>
          </p:txBody>
        </p:sp>
        <p:sp>
          <p:nvSpPr>
            <p:cNvPr id="332" name="Rounded Rectangle 331"/>
            <p:cNvSpPr/>
            <p:nvPr/>
          </p:nvSpPr>
          <p:spPr>
            <a:xfrm>
              <a:off x="1575809" y="4208341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6</a:t>
              </a:r>
            </a:p>
          </p:txBody>
        </p:sp>
        <p:sp>
          <p:nvSpPr>
            <p:cNvPr id="333" name="Rounded Rectangle 332"/>
            <p:cNvSpPr/>
            <p:nvPr/>
          </p:nvSpPr>
          <p:spPr>
            <a:xfrm>
              <a:off x="2182644" y="4209290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  <a:ea typeface=""/>
                  <a:cs typeface=""/>
                </a:rPr>
                <a:t>7</a:t>
              </a:r>
            </a:p>
          </p:txBody>
        </p:sp>
      </p:grpSp>
      <p:sp>
        <p:nvSpPr>
          <p:cNvPr id="334" name="Process 333"/>
          <p:cNvSpPr/>
          <p:nvPr/>
        </p:nvSpPr>
        <p:spPr>
          <a:xfrm>
            <a:off x="2634344" y="2773655"/>
            <a:ext cx="762000" cy="163287"/>
          </a:xfrm>
          <a:prstGeom prst="flowChartProcess">
            <a:avLst/>
          </a:prstGeom>
          <a:solidFill>
            <a:srgbClr val="2968AF"/>
          </a:solidFill>
          <a:ln w="6350" cap="flat" cmpd="sng" algn="ctr">
            <a:solidFill>
              <a:srgbClr val="214794">
                <a:lumMod val="20000"/>
                <a:lumOff val="80000"/>
              </a:srgbClr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vCPU</a:t>
            </a:r>
            <a:r>
              <a:rPr lang="en-US" sz="800" kern="0" baseline="-2500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1</a:t>
            </a:r>
            <a:r>
              <a:rPr lang="en-US" sz="800" kern="0" baseline="3000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2</a:t>
            </a:r>
          </a:p>
        </p:txBody>
      </p:sp>
      <p:sp>
        <p:nvSpPr>
          <p:cNvPr id="335" name="Process 334"/>
          <p:cNvSpPr/>
          <p:nvPr/>
        </p:nvSpPr>
        <p:spPr>
          <a:xfrm>
            <a:off x="2634344" y="2944198"/>
            <a:ext cx="762000" cy="163287"/>
          </a:xfrm>
          <a:prstGeom prst="flowChartProcess">
            <a:avLst/>
          </a:prstGeom>
          <a:solidFill>
            <a:srgbClr val="2968AF"/>
          </a:solidFill>
          <a:ln w="6350" cap="flat" cmpd="sng" algn="ctr">
            <a:solidFill>
              <a:srgbClr val="214794">
                <a:lumMod val="20000"/>
                <a:lumOff val="80000"/>
              </a:srgbClr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vCPU</a:t>
            </a:r>
            <a:r>
              <a:rPr lang="en-US" sz="800" kern="0" baseline="-2500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0</a:t>
            </a:r>
            <a:r>
              <a:rPr lang="en-US" sz="800" kern="0" baseline="3000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3</a:t>
            </a:r>
          </a:p>
        </p:txBody>
      </p:sp>
      <p:sp>
        <p:nvSpPr>
          <p:cNvPr id="336" name="Process 335"/>
          <p:cNvSpPr/>
          <p:nvPr/>
        </p:nvSpPr>
        <p:spPr>
          <a:xfrm>
            <a:off x="2634344" y="3123812"/>
            <a:ext cx="762000" cy="163287"/>
          </a:xfrm>
          <a:prstGeom prst="flowChartProcess">
            <a:avLst/>
          </a:prstGeom>
          <a:solidFill>
            <a:srgbClr val="2968AF"/>
          </a:solidFill>
          <a:ln w="6350" cap="flat" cmpd="sng" algn="ctr">
            <a:solidFill>
              <a:srgbClr val="214794">
                <a:lumMod val="20000"/>
                <a:lumOff val="80000"/>
              </a:srgbClr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vNIC</a:t>
            </a:r>
            <a:r>
              <a:rPr lang="en-US" sz="800" kern="0" baseline="-2500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n</a:t>
            </a:r>
            <a:r>
              <a:rPr lang="en-US" sz="800" kern="0" baseline="3000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2</a:t>
            </a:r>
          </a:p>
        </p:txBody>
      </p:sp>
      <p:sp>
        <p:nvSpPr>
          <p:cNvPr id="337" name="Process 336"/>
          <p:cNvSpPr/>
          <p:nvPr/>
        </p:nvSpPr>
        <p:spPr>
          <a:xfrm>
            <a:off x="2634344" y="3303428"/>
            <a:ext cx="762000" cy="163287"/>
          </a:xfrm>
          <a:prstGeom prst="flowChartProcess">
            <a:avLst/>
          </a:prstGeom>
          <a:solidFill>
            <a:srgbClr val="2968AF"/>
          </a:solidFill>
          <a:ln w="6350" cap="flat" cmpd="sng" algn="ctr">
            <a:solidFill>
              <a:srgbClr val="214794">
                <a:lumMod val="20000"/>
                <a:lumOff val="80000"/>
              </a:srgbClr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VM Kernel</a:t>
            </a:r>
            <a:r>
              <a:rPr lang="en-US" sz="800" kern="0" baseline="30000" dirty="0">
                <a:solidFill>
                  <a:srgbClr val="214794">
                    <a:lumMod val="20000"/>
                    <a:lumOff val="80000"/>
                  </a:srgbClr>
                </a:solidFill>
                <a:ea typeface=""/>
                <a:cs typeface=""/>
              </a:rPr>
              <a:t>1</a:t>
            </a:r>
          </a:p>
        </p:txBody>
      </p:sp>
      <p:grpSp>
        <p:nvGrpSpPr>
          <p:cNvPr id="338" name="Group 337"/>
          <p:cNvGrpSpPr/>
          <p:nvPr/>
        </p:nvGrpSpPr>
        <p:grpSpPr>
          <a:xfrm>
            <a:off x="2950076" y="3945799"/>
            <a:ext cx="2656683" cy="716643"/>
            <a:chOff x="221390" y="3728357"/>
            <a:chExt cx="2656683" cy="716643"/>
          </a:xfrm>
        </p:grpSpPr>
        <p:sp>
          <p:nvSpPr>
            <p:cNvPr id="339" name="Rounded Rectangle 338"/>
            <p:cNvSpPr/>
            <p:nvPr/>
          </p:nvSpPr>
          <p:spPr>
            <a:xfrm>
              <a:off x="221390" y="3728357"/>
              <a:ext cx="2656683" cy="716643"/>
            </a:xfrm>
            <a:prstGeom prst="roundRect">
              <a:avLst/>
            </a:prstGeom>
            <a:solidFill>
              <a:srgbClr val="FFFFFF">
                <a:lumMod val="6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tIns="0" bIns="0"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kern="0" dirty="0">
                  <a:solidFill>
                    <a:srgbClr val="FFFFFF"/>
                  </a:solidFill>
                  <a:ea typeface=""/>
                  <a:cs typeface=""/>
                </a:rPr>
                <a:t>Socket</a:t>
              </a:r>
              <a:r>
                <a:rPr lang="en-US" sz="1050" kern="0" baseline="-25000" dirty="0">
                  <a:solidFill>
                    <a:srgbClr val="FFFFFF"/>
                  </a:solidFill>
                  <a:ea typeface=""/>
                  <a:cs typeface=""/>
                </a:rPr>
                <a:t>1</a:t>
              </a:r>
            </a:p>
          </p:txBody>
        </p:sp>
        <p:sp>
          <p:nvSpPr>
            <p:cNvPr id="340" name="Rounded Rectangle 339"/>
            <p:cNvSpPr/>
            <p:nvPr/>
          </p:nvSpPr>
          <p:spPr>
            <a:xfrm>
              <a:off x="349565" y="3949370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E8D0D8"/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E8D0D8"/>
                  </a:solidFill>
                  <a:ea typeface=""/>
                  <a:cs typeface=""/>
                </a:rPr>
                <a:t>0</a:t>
              </a:r>
            </a:p>
          </p:txBody>
        </p:sp>
        <p:sp>
          <p:nvSpPr>
            <p:cNvPr id="341" name="Rounded Rectangle 340"/>
            <p:cNvSpPr/>
            <p:nvPr/>
          </p:nvSpPr>
          <p:spPr>
            <a:xfrm>
              <a:off x="956399" y="3950319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E8D0D8"/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E8D0D8"/>
                  </a:solidFill>
                  <a:ea typeface=""/>
                  <a:cs typeface=""/>
                </a:rPr>
                <a:t>1</a:t>
              </a:r>
            </a:p>
          </p:txBody>
        </p:sp>
        <p:sp>
          <p:nvSpPr>
            <p:cNvPr id="342" name="Rounded Rectangle 341"/>
            <p:cNvSpPr/>
            <p:nvPr/>
          </p:nvSpPr>
          <p:spPr>
            <a:xfrm>
              <a:off x="1574885" y="3951269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E8D0D8"/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E8D0D8"/>
                  </a:solidFill>
                  <a:ea typeface=""/>
                  <a:cs typeface=""/>
                </a:rPr>
                <a:t>2</a:t>
              </a:r>
            </a:p>
          </p:txBody>
        </p:sp>
        <p:sp>
          <p:nvSpPr>
            <p:cNvPr id="343" name="Rounded Rectangle 342"/>
            <p:cNvSpPr/>
            <p:nvPr/>
          </p:nvSpPr>
          <p:spPr>
            <a:xfrm>
              <a:off x="2181720" y="3952218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E8D0D8"/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E8D0D8"/>
                  </a:solidFill>
                  <a:ea typeface=""/>
                  <a:cs typeface=""/>
                </a:rPr>
                <a:t>3</a:t>
              </a:r>
            </a:p>
          </p:txBody>
        </p:sp>
        <p:sp>
          <p:nvSpPr>
            <p:cNvPr id="344" name="Rounded Rectangle 343"/>
            <p:cNvSpPr/>
            <p:nvPr/>
          </p:nvSpPr>
          <p:spPr>
            <a:xfrm>
              <a:off x="350489" y="4206442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E8D0D8"/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E8D0D8"/>
                  </a:solidFill>
                  <a:ea typeface=""/>
                  <a:cs typeface=""/>
                </a:rPr>
                <a:t>4</a:t>
              </a:r>
            </a:p>
          </p:txBody>
        </p:sp>
        <p:sp>
          <p:nvSpPr>
            <p:cNvPr id="345" name="Rounded Rectangle 344"/>
            <p:cNvSpPr/>
            <p:nvPr/>
          </p:nvSpPr>
          <p:spPr>
            <a:xfrm>
              <a:off x="957323" y="4207391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E8D0D8"/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E8D0D8"/>
                  </a:solidFill>
                  <a:ea typeface=""/>
                  <a:cs typeface=""/>
                </a:rPr>
                <a:t>5</a:t>
              </a:r>
            </a:p>
          </p:txBody>
        </p:sp>
        <p:sp>
          <p:nvSpPr>
            <p:cNvPr id="346" name="Rounded Rectangle 345"/>
            <p:cNvSpPr/>
            <p:nvPr/>
          </p:nvSpPr>
          <p:spPr>
            <a:xfrm>
              <a:off x="1575809" y="4208341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E8D0D8"/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E8D0D8"/>
                  </a:solidFill>
                  <a:ea typeface=""/>
                  <a:cs typeface=""/>
                </a:rPr>
                <a:t>6</a:t>
              </a:r>
            </a:p>
          </p:txBody>
        </p:sp>
        <p:sp>
          <p:nvSpPr>
            <p:cNvPr id="347" name="Rounded Rectangle 346"/>
            <p:cNvSpPr/>
            <p:nvPr/>
          </p:nvSpPr>
          <p:spPr>
            <a:xfrm>
              <a:off x="2182644" y="4209290"/>
              <a:ext cx="544884" cy="181289"/>
            </a:xfrm>
            <a:prstGeom prst="roundRect">
              <a:avLst/>
            </a:prstGeom>
            <a:solidFill>
              <a:srgbClr val="676767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E8D0D8"/>
                  </a:solidFill>
                  <a:ea typeface=""/>
                  <a:cs typeface=""/>
                </a:rPr>
                <a:t>pCPU</a:t>
              </a:r>
              <a:r>
                <a:rPr lang="en-US" sz="1100" kern="0" baseline="-25000" dirty="0">
                  <a:solidFill>
                    <a:srgbClr val="E8D0D8"/>
                  </a:solidFill>
                  <a:ea typeface=""/>
                  <a:cs typeface=""/>
                </a:rPr>
                <a:t>7</a:t>
              </a:r>
            </a:p>
          </p:txBody>
        </p:sp>
      </p:grpSp>
      <p:sp>
        <p:nvSpPr>
          <p:cNvPr id="348" name="Down Arrow 347"/>
          <p:cNvSpPr/>
          <p:nvPr/>
        </p:nvSpPr>
        <p:spPr>
          <a:xfrm>
            <a:off x="2667000" y="2519656"/>
            <a:ext cx="462643" cy="172356"/>
          </a:xfrm>
          <a:prstGeom prst="downArrow">
            <a:avLst/>
          </a:prstGeom>
          <a:solidFill>
            <a:srgbClr val="214794">
              <a:lumMod val="40000"/>
              <a:lumOff val="60000"/>
            </a:srgbClr>
          </a:solidFill>
          <a:ln w="6350" cap="flat" cmpd="sng" algn="ctr">
            <a:solidFill>
              <a:srgbClr val="676767"/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349" name="Bent Arrow 348"/>
          <p:cNvSpPr/>
          <p:nvPr/>
        </p:nvSpPr>
        <p:spPr>
          <a:xfrm rot="5400000">
            <a:off x="3846177" y="3453903"/>
            <a:ext cx="360462" cy="868680"/>
          </a:xfrm>
          <a:prstGeom prst="ben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676767"/>
              </a:solidFill>
              <a:ea typeface=""/>
              <a:cs typeface=""/>
            </a:endParaRPr>
          </a:p>
        </p:txBody>
      </p:sp>
      <p:sp>
        <p:nvSpPr>
          <p:cNvPr id="350" name="Bent Arrow 349"/>
          <p:cNvSpPr/>
          <p:nvPr/>
        </p:nvSpPr>
        <p:spPr>
          <a:xfrm rot="16200000" flipH="1">
            <a:off x="1576505" y="3452088"/>
            <a:ext cx="360462" cy="868680"/>
          </a:xfrm>
          <a:prstGeom prst="bentArrow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676767"/>
              </a:solidFill>
              <a:ea typeface=""/>
              <a:cs typeface=""/>
            </a:endParaRPr>
          </a:p>
        </p:txBody>
      </p:sp>
      <p:sp>
        <p:nvSpPr>
          <p:cNvPr id="351" name="Rectangle 350"/>
          <p:cNvSpPr/>
          <p:nvPr/>
        </p:nvSpPr>
        <p:spPr>
          <a:xfrm>
            <a:off x="3873499" y="2610369"/>
            <a:ext cx="968343" cy="272143"/>
          </a:xfrm>
          <a:prstGeom prst="rect">
            <a:avLst/>
          </a:prstGeom>
          <a:solidFill>
            <a:srgbClr val="2968AF">
              <a:lumMod val="60000"/>
              <a:lumOff val="40000"/>
            </a:srgbClr>
          </a:solidFill>
          <a:ln w="6350" cap="flat" cmpd="sng" algn="ctr">
            <a:solidFill>
              <a:srgbClr val="676767"/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 err="1">
                <a:solidFill>
                  <a:srgbClr val="FFFFFF"/>
                </a:solidFill>
                <a:ea typeface=""/>
                <a:cs typeface=""/>
              </a:rPr>
              <a:t>vSwitch</a:t>
            </a:r>
            <a:endParaRPr lang="en-US" sz="1200" kern="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352" name="Down Arrow 351"/>
          <p:cNvSpPr/>
          <p:nvPr/>
        </p:nvSpPr>
        <p:spPr>
          <a:xfrm rot="5400000">
            <a:off x="3440362" y="2906021"/>
            <a:ext cx="462643" cy="322335"/>
          </a:xfrm>
          <a:prstGeom prst="downArrow">
            <a:avLst/>
          </a:prstGeom>
          <a:solidFill>
            <a:srgbClr val="214794">
              <a:lumMod val="40000"/>
              <a:lumOff val="60000"/>
            </a:srgbClr>
          </a:solidFill>
          <a:ln w="6350" cap="flat" cmpd="sng" algn="ctr">
            <a:solidFill>
              <a:srgbClr val="676767"/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3873499" y="2936942"/>
            <a:ext cx="968343" cy="272143"/>
          </a:xfrm>
          <a:prstGeom prst="rect">
            <a:avLst/>
          </a:prstGeom>
          <a:solidFill>
            <a:srgbClr val="2968AF">
              <a:lumMod val="60000"/>
              <a:lumOff val="40000"/>
            </a:srgbClr>
          </a:solidFill>
          <a:ln w="6350" cap="flat" cmpd="sng" algn="ctr">
            <a:solidFill>
              <a:srgbClr val="676767"/>
            </a:solidFill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ea typeface=""/>
                <a:cs typeface=""/>
              </a:rPr>
              <a:t>Host Linux</a:t>
            </a:r>
          </a:p>
        </p:txBody>
      </p:sp>
      <p:grpSp>
        <p:nvGrpSpPr>
          <p:cNvPr id="354" name="Group 353"/>
          <p:cNvGrpSpPr/>
          <p:nvPr/>
        </p:nvGrpSpPr>
        <p:grpSpPr>
          <a:xfrm>
            <a:off x="151478" y="714397"/>
            <a:ext cx="4885304" cy="1340147"/>
            <a:chOff x="151478" y="887722"/>
            <a:chExt cx="4885304" cy="1340147"/>
          </a:xfrm>
        </p:grpSpPr>
        <p:grpSp>
          <p:nvGrpSpPr>
            <p:cNvPr id="355" name="Group 354"/>
            <p:cNvGrpSpPr/>
            <p:nvPr/>
          </p:nvGrpSpPr>
          <p:grpSpPr>
            <a:xfrm>
              <a:off x="151478" y="887722"/>
              <a:ext cx="4885304" cy="1340147"/>
              <a:chOff x="151478" y="887722"/>
              <a:chExt cx="4885304" cy="1340147"/>
            </a:xfrm>
          </p:grpSpPr>
          <p:cxnSp>
            <p:nvCxnSpPr>
              <p:cNvPr id="357" name="Straight Arrow Connector 356"/>
              <p:cNvCxnSpPr/>
              <p:nvPr/>
            </p:nvCxnSpPr>
            <p:spPr>
              <a:xfrm>
                <a:off x="485915" y="1625269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8" name="Straight Arrow Connector 357"/>
              <p:cNvCxnSpPr/>
              <p:nvPr/>
            </p:nvCxnSpPr>
            <p:spPr>
              <a:xfrm>
                <a:off x="955825" y="1630266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59" name="Straight Arrow Connector 358"/>
              <p:cNvCxnSpPr/>
              <p:nvPr/>
            </p:nvCxnSpPr>
            <p:spPr>
              <a:xfrm>
                <a:off x="1380374" y="1623924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0" name="Straight Arrow Connector 359"/>
              <p:cNvCxnSpPr/>
              <p:nvPr/>
            </p:nvCxnSpPr>
            <p:spPr>
              <a:xfrm>
                <a:off x="1748223" y="1617582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1" name="Straight Arrow Connector 360"/>
              <p:cNvCxnSpPr/>
              <p:nvPr/>
            </p:nvCxnSpPr>
            <p:spPr>
              <a:xfrm>
                <a:off x="2365555" y="1622579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62" name="Straight Arrow Connector 361"/>
              <p:cNvCxnSpPr/>
              <p:nvPr/>
            </p:nvCxnSpPr>
            <p:spPr>
              <a:xfrm>
                <a:off x="2172774" y="1611241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63" name="Rectangle 362"/>
              <p:cNvSpPr/>
              <p:nvPr/>
            </p:nvSpPr>
            <p:spPr>
              <a:xfrm>
                <a:off x="151478" y="887722"/>
                <a:ext cx="4885303" cy="1340147"/>
              </a:xfrm>
              <a:prstGeom prst="rect">
                <a:avLst/>
              </a:prstGeom>
              <a:solidFill>
                <a:srgbClr val="57B74E">
                  <a:lumMod val="40000"/>
                  <a:lumOff val="6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rtlCol="0" anchor="t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049BD3"/>
                    </a:solidFill>
                    <a:ea typeface=""/>
                    <a:cs typeface=""/>
                  </a:rPr>
                  <a:t>VM</a:t>
                </a:r>
                <a:r>
                  <a:rPr lang="en-US" sz="1200" kern="0" baseline="30000" dirty="0">
                    <a:solidFill>
                      <a:srgbClr val="049BD3"/>
                    </a:solidFill>
                    <a:ea typeface=""/>
                    <a:cs typeface=""/>
                  </a:rPr>
                  <a:t>1</a:t>
                </a:r>
                <a:r>
                  <a:rPr lang="en-US" sz="1200" kern="0" dirty="0">
                    <a:solidFill>
                      <a:srgbClr val="049BD3"/>
                    </a:solidFill>
                    <a:ea typeface=""/>
                    <a:cs typeface=""/>
                  </a:rPr>
                  <a:t>(4vCPU CSR 1000v)</a:t>
                </a:r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244698" y="1131425"/>
                <a:ext cx="2692268" cy="431880"/>
              </a:xfrm>
              <a:prstGeom prst="rect">
                <a:avLst/>
              </a:prstGeom>
              <a:solidFill>
                <a:srgbClr val="8EBCDC">
                  <a:lumMod val="20000"/>
                  <a:lumOff val="80000"/>
                </a:srgbClr>
              </a:solidFill>
              <a:ln w="6350" cap="flat" cmpd="sng" algn="ctr">
                <a:solidFill>
                  <a:srgbClr val="676767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vert="vert" rtlCol="0" anchor="t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200" kern="0" dirty="0">
                    <a:solidFill>
                      <a:srgbClr val="272848"/>
                    </a:solidFill>
                    <a:ea typeface=""/>
                    <a:cs typeface=""/>
                  </a:rPr>
                  <a:t>CSR</a:t>
                </a:r>
                <a:endParaRPr lang="en-US" sz="1200" kern="0" baseline="30000" dirty="0">
                  <a:solidFill>
                    <a:srgbClr val="272848"/>
                  </a:solidFill>
                  <a:ea typeface=""/>
                  <a:cs typeface=""/>
                </a:endParaRPr>
              </a:p>
            </p:txBody>
          </p:sp>
          <p:sp>
            <p:nvSpPr>
              <p:cNvPr id="365" name="Snip Same Side Corner Rectangle 364"/>
              <p:cNvSpPr/>
              <p:nvPr/>
            </p:nvSpPr>
            <p:spPr>
              <a:xfrm>
                <a:off x="291618" y="1191822"/>
                <a:ext cx="313327" cy="291252"/>
              </a:xfrm>
              <a:prstGeom prst="snip2SameRect">
                <a:avLst/>
              </a:prstGeom>
              <a:solidFill>
                <a:srgbClr val="214794">
                  <a:lumMod val="20000"/>
                  <a:lumOff val="80000"/>
                </a:srgbClr>
              </a:solidFill>
              <a:ln w="6350" cap="flat" cmpd="sng" algn="ctr">
                <a:solidFill>
                  <a:srgbClr val="214794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2968AF"/>
                    </a:solidFill>
                    <a:ea typeface=""/>
                    <a:cs typeface=""/>
                  </a:rPr>
                  <a:t>IOS</a:t>
                </a:r>
              </a:p>
            </p:txBody>
          </p:sp>
          <p:sp>
            <p:nvSpPr>
              <p:cNvPr id="366" name="Snip Same Side Corner Rectangle 365"/>
              <p:cNvSpPr/>
              <p:nvPr/>
            </p:nvSpPr>
            <p:spPr>
              <a:xfrm>
                <a:off x="639494" y="1191822"/>
                <a:ext cx="523423" cy="291252"/>
              </a:xfrm>
              <a:prstGeom prst="snip2SameRect">
                <a:avLst/>
              </a:prstGeom>
              <a:solidFill>
                <a:srgbClr val="214794">
                  <a:lumMod val="20000"/>
                  <a:lumOff val="80000"/>
                </a:srgbClr>
              </a:solidFill>
              <a:ln w="6350" cap="flat" cmpd="sng" algn="ctr">
                <a:solidFill>
                  <a:srgbClr val="214794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00" kern="0" dirty="0" err="1">
                    <a:solidFill>
                      <a:srgbClr val="2968AF"/>
                    </a:solidFill>
                    <a:ea typeface=""/>
                    <a:cs typeface=""/>
                  </a:rPr>
                  <a:t>Fman</a:t>
                </a:r>
                <a:r>
                  <a:rPr lang="en-US" sz="1000" kern="0" dirty="0">
                    <a:solidFill>
                      <a:srgbClr val="2968AF"/>
                    </a:solidFill>
                    <a:ea typeface=""/>
                    <a:cs typeface=""/>
                  </a:rPr>
                  <a:t> / </a:t>
                </a:r>
                <a:r>
                  <a:rPr lang="en-US" sz="1000" kern="0" dirty="0" err="1">
                    <a:solidFill>
                      <a:srgbClr val="2968AF"/>
                    </a:solidFill>
                    <a:ea typeface=""/>
                    <a:cs typeface=""/>
                  </a:rPr>
                  <a:t>CMan</a:t>
                </a:r>
                <a:endParaRPr lang="en-US" sz="1000" kern="0" dirty="0">
                  <a:solidFill>
                    <a:srgbClr val="2968AF"/>
                  </a:solidFill>
                  <a:ea typeface=""/>
                  <a:cs typeface=""/>
                </a:endParaRPr>
              </a:p>
            </p:txBody>
          </p:sp>
          <p:sp>
            <p:nvSpPr>
              <p:cNvPr id="367" name="Snip Same Side Corner Rectangle 366"/>
              <p:cNvSpPr/>
              <p:nvPr/>
            </p:nvSpPr>
            <p:spPr>
              <a:xfrm>
                <a:off x="1211369" y="1191822"/>
                <a:ext cx="325335" cy="291252"/>
              </a:xfrm>
              <a:prstGeom prst="snip2SameRect">
                <a:avLst/>
              </a:prstGeom>
              <a:solidFill>
                <a:srgbClr val="214794">
                  <a:lumMod val="20000"/>
                  <a:lumOff val="80000"/>
                </a:srgbClr>
              </a:solidFill>
              <a:ln w="6350" cap="flat" cmpd="sng" algn="ctr">
                <a:solidFill>
                  <a:srgbClr val="214794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50" kern="0" dirty="0">
                    <a:solidFill>
                      <a:srgbClr val="2968AF"/>
                    </a:solidFill>
                    <a:ea typeface=""/>
                    <a:cs typeface=""/>
                  </a:rPr>
                  <a:t>PPE</a:t>
                </a:r>
              </a:p>
            </p:txBody>
          </p:sp>
          <p:sp>
            <p:nvSpPr>
              <p:cNvPr id="368" name="Snip Same Side Corner Rectangle 367"/>
              <p:cNvSpPr/>
              <p:nvPr/>
            </p:nvSpPr>
            <p:spPr>
              <a:xfrm>
                <a:off x="1928254" y="1191822"/>
                <a:ext cx="397776" cy="291252"/>
              </a:xfrm>
              <a:prstGeom prst="snip2SameRect">
                <a:avLst/>
              </a:prstGeom>
              <a:solidFill>
                <a:srgbClr val="214794">
                  <a:lumMod val="20000"/>
                  <a:lumOff val="80000"/>
                </a:srgbClr>
              </a:solidFill>
              <a:ln w="6350" cap="flat" cmpd="sng" algn="ctr">
                <a:solidFill>
                  <a:srgbClr val="214794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t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2968AF"/>
                    </a:solidFill>
                    <a:ea typeface=""/>
                    <a:cs typeface=""/>
                  </a:rPr>
                  <a:t>HQF</a:t>
                </a:r>
              </a:p>
            </p:txBody>
          </p:sp>
          <p:sp>
            <p:nvSpPr>
              <p:cNvPr id="369" name="Snip Same Side Corner Rectangle 368"/>
              <p:cNvSpPr/>
              <p:nvPr/>
            </p:nvSpPr>
            <p:spPr>
              <a:xfrm>
                <a:off x="2362483" y="1191822"/>
                <a:ext cx="289960" cy="291252"/>
              </a:xfrm>
              <a:prstGeom prst="snip2SameRect">
                <a:avLst/>
              </a:prstGeom>
              <a:solidFill>
                <a:srgbClr val="214794">
                  <a:lumMod val="20000"/>
                  <a:lumOff val="80000"/>
                </a:srgbClr>
              </a:solidFill>
              <a:ln w="6350" cap="flat" cmpd="sng" algn="ctr">
                <a:solidFill>
                  <a:srgbClr val="214794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2968AF"/>
                    </a:solidFill>
                    <a:ea typeface=""/>
                    <a:cs typeface=""/>
                  </a:rPr>
                  <a:t>Rx</a:t>
                </a:r>
              </a:p>
            </p:txBody>
          </p:sp>
          <p:sp>
            <p:nvSpPr>
              <p:cNvPr id="370" name="Rounded Rectangle 369"/>
              <p:cNvSpPr/>
              <p:nvPr/>
            </p:nvSpPr>
            <p:spPr>
              <a:xfrm>
                <a:off x="301742" y="1866557"/>
                <a:ext cx="872412" cy="303891"/>
              </a:xfrm>
              <a:prstGeom prst="roundRect">
                <a:avLst/>
              </a:prstGeom>
              <a:solidFill>
                <a:srgbClr val="57B74E">
                  <a:lumMod val="60000"/>
                  <a:lumOff val="4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vCPU</a:t>
                </a:r>
                <a:r>
                  <a:rPr lang="en-US" sz="1100" kern="0" baseline="-25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0</a:t>
                </a:r>
                <a:r>
                  <a:rPr lang="en-US" sz="1100" kern="0" baseline="30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371" name="Rounded Rectangle 370"/>
              <p:cNvSpPr/>
              <p:nvPr/>
            </p:nvSpPr>
            <p:spPr>
              <a:xfrm>
                <a:off x="1221632" y="1866557"/>
                <a:ext cx="326412" cy="301954"/>
              </a:xfrm>
              <a:prstGeom prst="roundRect">
                <a:avLst/>
              </a:prstGeom>
              <a:solidFill>
                <a:srgbClr val="57B74E">
                  <a:lumMod val="60000"/>
                  <a:lumOff val="4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700" kern="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vCPU</a:t>
                </a:r>
                <a:r>
                  <a:rPr lang="en-US" sz="700" kern="0" baseline="-25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  <a:r>
                  <a:rPr lang="en-US" sz="700" kern="0" baseline="30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372" name="Rounded Rectangle 371"/>
              <p:cNvSpPr/>
              <p:nvPr/>
            </p:nvSpPr>
            <p:spPr>
              <a:xfrm>
                <a:off x="1939594" y="1866557"/>
                <a:ext cx="724187" cy="303891"/>
              </a:xfrm>
              <a:prstGeom prst="roundRect">
                <a:avLst/>
              </a:prstGeom>
              <a:solidFill>
                <a:srgbClr val="57B74E">
                  <a:lumMod val="60000"/>
                  <a:lumOff val="4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vCPU</a:t>
                </a:r>
                <a:r>
                  <a:rPr lang="en-US" sz="1100" kern="0" baseline="-25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3</a:t>
                </a:r>
                <a:r>
                  <a:rPr lang="en-US" sz="1100" kern="0" baseline="30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373" name="Rounded Rectangle 372"/>
              <p:cNvSpPr/>
              <p:nvPr/>
            </p:nvSpPr>
            <p:spPr>
              <a:xfrm>
                <a:off x="2956351" y="1253726"/>
                <a:ext cx="355375" cy="301954"/>
              </a:xfrm>
              <a:prstGeom prst="roundRect">
                <a:avLst/>
              </a:prstGeom>
              <a:solidFill>
                <a:srgbClr val="57B74E">
                  <a:lumMod val="60000"/>
                  <a:lumOff val="4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IRQ</a:t>
                </a:r>
                <a:r>
                  <a:rPr lang="en-US" sz="1100" kern="0" baseline="30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374" name="Rounded Rectangle 373"/>
              <p:cNvSpPr/>
              <p:nvPr/>
            </p:nvSpPr>
            <p:spPr>
              <a:xfrm>
                <a:off x="3327166" y="1253726"/>
                <a:ext cx="471499" cy="301954"/>
              </a:xfrm>
              <a:prstGeom prst="roundRect">
                <a:avLst/>
              </a:prstGeom>
              <a:solidFill>
                <a:srgbClr val="57B74E">
                  <a:lumMod val="60000"/>
                  <a:lumOff val="4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vNIC</a:t>
                </a:r>
                <a:r>
                  <a:rPr lang="en-US" sz="1100" kern="0" baseline="-25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  <a:r>
                  <a:rPr lang="en-US" sz="1100" kern="0" baseline="30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375" name="Rounded Rectangle 374"/>
              <p:cNvSpPr/>
              <p:nvPr/>
            </p:nvSpPr>
            <p:spPr>
              <a:xfrm>
                <a:off x="4270684" y="1253726"/>
                <a:ext cx="766098" cy="301954"/>
              </a:xfrm>
              <a:prstGeom prst="roundRect">
                <a:avLst/>
              </a:prstGeom>
              <a:solidFill>
                <a:srgbClr val="57B74E">
                  <a:lumMod val="60000"/>
                  <a:lumOff val="4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VM Linux</a:t>
                </a:r>
                <a:r>
                  <a:rPr lang="en-US" sz="1100" kern="0" baseline="30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376" name="Snip Same Side Corner Rectangle 375"/>
              <p:cNvSpPr/>
              <p:nvPr/>
            </p:nvSpPr>
            <p:spPr>
              <a:xfrm>
                <a:off x="1565551" y="1189931"/>
                <a:ext cx="325335" cy="291252"/>
              </a:xfrm>
              <a:prstGeom prst="snip2SameRect">
                <a:avLst/>
              </a:prstGeom>
              <a:solidFill>
                <a:srgbClr val="214794">
                  <a:lumMod val="20000"/>
                  <a:lumOff val="80000"/>
                </a:srgbClr>
              </a:solidFill>
              <a:ln w="6350" cap="flat" cmpd="sng" algn="ctr">
                <a:solidFill>
                  <a:srgbClr val="214794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050" kern="0" dirty="0">
                    <a:solidFill>
                      <a:srgbClr val="2968AF"/>
                    </a:solidFill>
                    <a:ea typeface=""/>
                    <a:cs typeface=""/>
                  </a:rPr>
                  <a:t>PPE</a:t>
                </a:r>
              </a:p>
            </p:txBody>
          </p:sp>
          <p:sp>
            <p:nvSpPr>
              <p:cNvPr id="377" name="Rounded Rectangle 376"/>
              <p:cNvSpPr/>
              <p:nvPr/>
            </p:nvSpPr>
            <p:spPr>
              <a:xfrm>
                <a:off x="1575814" y="1866557"/>
                <a:ext cx="326412" cy="301954"/>
              </a:xfrm>
              <a:prstGeom prst="roundRect">
                <a:avLst/>
              </a:prstGeom>
              <a:solidFill>
                <a:srgbClr val="57B74E">
                  <a:lumMod val="60000"/>
                  <a:lumOff val="4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700" kern="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vCPU</a:t>
                </a:r>
                <a:r>
                  <a:rPr lang="en-US" sz="700" kern="0" baseline="-25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2</a:t>
                </a:r>
                <a:r>
                  <a:rPr lang="en-US" sz="700" kern="0" baseline="30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378" name="Rounded Rectangle 377"/>
              <p:cNvSpPr/>
              <p:nvPr/>
            </p:nvSpPr>
            <p:spPr>
              <a:xfrm>
                <a:off x="3809665" y="1253726"/>
                <a:ext cx="455596" cy="301954"/>
              </a:xfrm>
              <a:prstGeom prst="roundRect">
                <a:avLst/>
              </a:prstGeom>
              <a:solidFill>
                <a:srgbClr val="57B74E">
                  <a:lumMod val="60000"/>
                  <a:lumOff val="40000"/>
                </a:srgbClr>
              </a:solidFill>
              <a:ln w="6350" cap="flat" cmpd="sng" algn="ctr">
                <a:solidFill>
                  <a:srgbClr val="272A48"/>
                </a:solidFill>
                <a:prstDash val="solid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kern="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vNIC</a:t>
                </a:r>
                <a:r>
                  <a:rPr lang="en-US" sz="1100" kern="0" baseline="-25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n</a:t>
                </a:r>
                <a:r>
                  <a:rPr lang="en-US" sz="1100" kern="0" baseline="30000" dirty="0">
                    <a:solidFill>
                      <a:srgbClr val="57B74E">
                        <a:lumMod val="50000"/>
                      </a:srgbClr>
                    </a:solidFill>
                    <a:ea typeface=""/>
                    <a:cs typeface=""/>
                  </a:rPr>
                  <a:t>1</a:t>
                </a:r>
              </a:p>
            </p:txBody>
          </p:sp>
          <p:sp>
            <p:nvSpPr>
              <p:cNvPr id="379" name="Freeform 378"/>
              <p:cNvSpPr/>
              <p:nvPr/>
            </p:nvSpPr>
            <p:spPr>
              <a:xfrm>
                <a:off x="440650" y="1597319"/>
                <a:ext cx="2110769" cy="192757"/>
              </a:xfrm>
              <a:custGeom>
                <a:avLst/>
                <a:gdLst>
                  <a:gd name="connsiteX0" fmla="*/ 536035 w 886755"/>
                  <a:gd name="connsiteY0" fmla="*/ 482858 h 482858"/>
                  <a:gd name="connsiteX1" fmla="*/ 885599 w 886755"/>
                  <a:gd name="connsiteY1" fmla="*/ 75106 h 482858"/>
                  <a:gd name="connsiteX2" fmla="*/ 431166 w 886755"/>
                  <a:gd name="connsiteY2" fmla="*/ 5206 h 482858"/>
                  <a:gd name="connsiteX3" fmla="*/ 38 w 886755"/>
                  <a:gd name="connsiteY3" fmla="*/ 145006 h 482858"/>
                  <a:gd name="connsiteX4" fmla="*/ 454471 w 886755"/>
                  <a:gd name="connsiteY4" fmla="*/ 261507 h 482858"/>
                  <a:gd name="connsiteX0" fmla="*/ 594296 w 889087"/>
                  <a:gd name="connsiteY0" fmla="*/ 270125 h 270125"/>
                  <a:gd name="connsiteX1" fmla="*/ 885599 w 889087"/>
                  <a:gd name="connsiteY1" fmla="*/ 72074 h 270125"/>
                  <a:gd name="connsiteX2" fmla="*/ 431166 w 889087"/>
                  <a:gd name="connsiteY2" fmla="*/ 2174 h 270125"/>
                  <a:gd name="connsiteX3" fmla="*/ 38 w 889087"/>
                  <a:gd name="connsiteY3" fmla="*/ 141974 h 270125"/>
                  <a:gd name="connsiteX4" fmla="*/ 454471 w 889087"/>
                  <a:gd name="connsiteY4" fmla="*/ 258475 h 270125"/>
                  <a:gd name="connsiteX0" fmla="*/ 594296 w 894549"/>
                  <a:gd name="connsiteY0" fmla="*/ 270125 h 270125"/>
                  <a:gd name="connsiteX1" fmla="*/ 885599 w 894549"/>
                  <a:gd name="connsiteY1" fmla="*/ 72074 h 270125"/>
                  <a:gd name="connsiteX2" fmla="*/ 431166 w 894549"/>
                  <a:gd name="connsiteY2" fmla="*/ 2174 h 270125"/>
                  <a:gd name="connsiteX3" fmla="*/ 38 w 894549"/>
                  <a:gd name="connsiteY3" fmla="*/ 141974 h 270125"/>
                  <a:gd name="connsiteX4" fmla="*/ 454471 w 894549"/>
                  <a:gd name="connsiteY4" fmla="*/ 258475 h 270125"/>
                  <a:gd name="connsiteX0" fmla="*/ 396263 w 696516"/>
                  <a:gd name="connsiteY0" fmla="*/ 269582 h 269582"/>
                  <a:gd name="connsiteX1" fmla="*/ 687566 w 696516"/>
                  <a:gd name="connsiteY1" fmla="*/ 71531 h 269582"/>
                  <a:gd name="connsiteX2" fmla="*/ 233133 w 696516"/>
                  <a:gd name="connsiteY2" fmla="*/ 1631 h 269582"/>
                  <a:gd name="connsiteX3" fmla="*/ 91 w 696516"/>
                  <a:gd name="connsiteY3" fmla="*/ 129781 h 269582"/>
                  <a:gd name="connsiteX4" fmla="*/ 256438 w 696516"/>
                  <a:gd name="connsiteY4" fmla="*/ 257932 h 269582"/>
                  <a:gd name="connsiteX0" fmla="*/ 396541 w 691161"/>
                  <a:gd name="connsiteY0" fmla="*/ 280942 h 280942"/>
                  <a:gd name="connsiteX1" fmla="*/ 687844 w 691161"/>
                  <a:gd name="connsiteY1" fmla="*/ 82891 h 280942"/>
                  <a:gd name="connsiteX2" fmla="*/ 326628 w 691161"/>
                  <a:gd name="connsiteY2" fmla="*/ 1340 h 280942"/>
                  <a:gd name="connsiteX3" fmla="*/ 369 w 691161"/>
                  <a:gd name="connsiteY3" fmla="*/ 141141 h 280942"/>
                  <a:gd name="connsiteX4" fmla="*/ 256716 w 691161"/>
                  <a:gd name="connsiteY4" fmla="*/ 269292 h 280942"/>
                  <a:gd name="connsiteX0" fmla="*/ 397785 w 692405"/>
                  <a:gd name="connsiteY0" fmla="*/ 280942 h 280942"/>
                  <a:gd name="connsiteX1" fmla="*/ 689088 w 692405"/>
                  <a:gd name="connsiteY1" fmla="*/ 82891 h 280942"/>
                  <a:gd name="connsiteX2" fmla="*/ 327872 w 692405"/>
                  <a:gd name="connsiteY2" fmla="*/ 1340 h 280942"/>
                  <a:gd name="connsiteX3" fmla="*/ 1613 w 692405"/>
                  <a:gd name="connsiteY3" fmla="*/ 141141 h 280942"/>
                  <a:gd name="connsiteX4" fmla="*/ 257960 w 692405"/>
                  <a:gd name="connsiteY4" fmla="*/ 269292 h 280942"/>
                  <a:gd name="connsiteX0" fmla="*/ 396611 w 691231"/>
                  <a:gd name="connsiteY0" fmla="*/ 280942 h 280942"/>
                  <a:gd name="connsiteX1" fmla="*/ 687914 w 691231"/>
                  <a:gd name="connsiteY1" fmla="*/ 82891 h 280942"/>
                  <a:gd name="connsiteX2" fmla="*/ 326698 w 691231"/>
                  <a:gd name="connsiteY2" fmla="*/ 1340 h 280942"/>
                  <a:gd name="connsiteX3" fmla="*/ 439 w 691231"/>
                  <a:gd name="connsiteY3" fmla="*/ 141141 h 280942"/>
                  <a:gd name="connsiteX4" fmla="*/ 256786 w 691231"/>
                  <a:gd name="connsiteY4" fmla="*/ 269292 h 280942"/>
                  <a:gd name="connsiteX0" fmla="*/ 396611 w 691231"/>
                  <a:gd name="connsiteY0" fmla="*/ 279636 h 279636"/>
                  <a:gd name="connsiteX1" fmla="*/ 687914 w 691231"/>
                  <a:gd name="connsiteY1" fmla="*/ 128185 h 279636"/>
                  <a:gd name="connsiteX2" fmla="*/ 326698 w 691231"/>
                  <a:gd name="connsiteY2" fmla="*/ 34 h 279636"/>
                  <a:gd name="connsiteX3" fmla="*/ 439 w 691231"/>
                  <a:gd name="connsiteY3" fmla="*/ 139835 h 279636"/>
                  <a:gd name="connsiteX4" fmla="*/ 256786 w 691231"/>
                  <a:gd name="connsiteY4" fmla="*/ 267986 h 279636"/>
                  <a:gd name="connsiteX0" fmla="*/ 396611 w 689332"/>
                  <a:gd name="connsiteY0" fmla="*/ 279703 h 279703"/>
                  <a:gd name="connsiteX1" fmla="*/ 687914 w 689332"/>
                  <a:gd name="connsiteY1" fmla="*/ 128252 h 279703"/>
                  <a:gd name="connsiteX2" fmla="*/ 326698 w 689332"/>
                  <a:gd name="connsiteY2" fmla="*/ 101 h 279703"/>
                  <a:gd name="connsiteX3" fmla="*/ 439 w 689332"/>
                  <a:gd name="connsiteY3" fmla="*/ 139902 h 279703"/>
                  <a:gd name="connsiteX4" fmla="*/ 256786 w 689332"/>
                  <a:gd name="connsiteY4" fmla="*/ 268053 h 279703"/>
                  <a:gd name="connsiteX0" fmla="*/ 396611 w 687940"/>
                  <a:gd name="connsiteY0" fmla="*/ 283604 h 283604"/>
                  <a:gd name="connsiteX1" fmla="*/ 687914 w 687940"/>
                  <a:gd name="connsiteY1" fmla="*/ 132153 h 283604"/>
                  <a:gd name="connsiteX2" fmla="*/ 326698 w 687940"/>
                  <a:gd name="connsiteY2" fmla="*/ 4002 h 283604"/>
                  <a:gd name="connsiteX3" fmla="*/ 439 w 687940"/>
                  <a:gd name="connsiteY3" fmla="*/ 143803 h 283604"/>
                  <a:gd name="connsiteX4" fmla="*/ 256786 w 687940"/>
                  <a:gd name="connsiteY4" fmla="*/ 271954 h 283604"/>
                  <a:gd name="connsiteX0" fmla="*/ 396172 w 687501"/>
                  <a:gd name="connsiteY0" fmla="*/ 283604 h 283604"/>
                  <a:gd name="connsiteX1" fmla="*/ 687475 w 687501"/>
                  <a:gd name="connsiteY1" fmla="*/ 132153 h 283604"/>
                  <a:gd name="connsiteX2" fmla="*/ 326259 w 687501"/>
                  <a:gd name="connsiteY2" fmla="*/ 4002 h 283604"/>
                  <a:gd name="connsiteX3" fmla="*/ 0 w 687501"/>
                  <a:gd name="connsiteY3" fmla="*/ 143803 h 283604"/>
                  <a:gd name="connsiteX4" fmla="*/ 256347 w 687501"/>
                  <a:gd name="connsiteY4" fmla="*/ 271954 h 283604"/>
                  <a:gd name="connsiteX0" fmla="*/ 396172 w 687475"/>
                  <a:gd name="connsiteY0" fmla="*/ 283604 h 283604"/>
                  <a:gd name="connsiteX1" fmla="*/ 687475 w 687475"/>
                  <a:gd name="connsiteY1" fmla="*/ 132153 h 283604"/>
                  <a:gd name="connsiteX2" fmla="*/ 326259 w 687475"/>
                  <a:gd name="connsiteY2" fmla="*/ 4002 h 283604"/>
                  <a:gd name="connsiteX3" fmla="*/ 0 w 687475"/>
                  <a:gd name="connsiteY3" fmla="*/ 143803 h 283604"/>
                  <a:gd name="connsiteX4" fmla="*/ 256347 w 687475"/>
                  <a:gd name="connsiteY4" fmla="*/ 271954 h 283604"/>
                  <a:gd name="connsiteX0" fmla="*/ 396172 w 687475"/>
                  <a:gd name="connsiteY0" fmla="*/ 283604 h 283604"/>
                  <a:gd name="connsiteX1" fmla="*/ 687475 w 687475"/>
                  <a:gd name="connsiteY1" fmla="*/ 132153 h 283604"/>
                  <a:gd name="connsiteX2" fmla="*/ 326259 w 687475"/>
                  <a:gd name="connsiteY2" fmla="*/ 4002 h 283604"/>
                  <a:gd name="connsiteX3" fmla="*/ 0 w 687475"/>
                  <a:gd name="connsiteY3" fmla="*/ 143803 h 283604"/>
                  <a:gd name="connsiteX4" fmla="*/ 256347 w 687475"/>
                  <a:gd name="connsiteY4" fmla="*/ 271954 h 283604"/>
                  <a:gd name="connsiteX0" fmla="*/ 396172 w 687475"/>
                  <a:gd name="connsiteY0" fmla="*/ 281476 h 281476"/>
                  <a:gd name="connsiteX1" fmla="*/ 687475 w 687475"/>
                  <a:gd name="connsiteY1" fmla="*/ 130025 h 281476"/>
                  <a:gd name="connsiteX2" fmla="*/ 326259 w 687475"/>
                  <a:gd name="connsiteY2" fmla="*/ 1874 h 281476"/>
                  <a:gd name="connsiteX3" fmla="*/ 0 w 687475"/>
                  <a:gd name="connsiteY3" fmla="*/ 141675 h 281476"/>
                  <a:gd name="connsiteX4" fmla="*/ 256347 w 687475"/>
                  <a:gd name="connsiteY4" fmla="*/ 269826 h 281476"/>
                  <a:gd name="connsiteX0" fmla="*/ 396172 w 687475"/>
                  <a:gd name="connsiteY0" fmla="*/ 280112 h 280112"/>
                  <a:gd name="connsiteX1" fmla="*/ 687475 w 687475"/>
                  <a:gd name="connsiteY1" fmla="*/ 128661 h 280112"/>
                  <a:gd name="connsiteX2" fmla="*/ 326259 w 687475"/>
                  <a:gd name="connsiteY2" fmla="*/ 510 h 280112"/>
                  <a:gd name="connsiteX3" fmla="*/ 0 w 687475"/>
                  <a:gd name="connsiteY3" fmla="*/ 140311 h 280112"/>
                  <a:gd name="connsiteX4" fmla="*/ 256347 w 687475"/>
                  <a:gd name="connsiteY4" fmla="*/ 268462 h 280112"/>
                  <a:gd name="connsiteX0" fmla="*/ 396172 w 687475"/>
                  <a:gd name="connsiteY0" fmla="*/ 279737 h 279737"/>
                  <a:gd name="connsiteX1" fmla="*/ 687475 w 687475"/>
                  <a:gd name="connsiteY1" fmla="*/ 128286 h 279737"/>
                  <a:gd name="connsiteX2" fmla="*/ 326259 w 687475"/>
                  <a:gd name="connsiteY2" fmla="*/ 135 h 279737"/>
                  <a:gd name="connsiteX3" fmla="*/ 0 w 687475"/>
                  <a:gd name="connsiteY3" fmla="*/ 139936 h 279737"/>
                  <a:gd name="connsiteX4" fmla="*/ 256347 w 687475"/>
                  <a:gd name="connsiteY4" fmla="*/ 268087 h 279737"/>
                  <a:gd name="connsiteX0" fmla="*/ 396175 w 687478"/>
                  <a:gd name="connsiteY0" fmla="*/ 279664 h 279664"/>
                  <a:gd name="connsiteX1" fmla="*/ 687478 w 687478"/>
                  <a:gd name="connsiteY1" fmla="*/ 128213 h 279664"/>
                  <a:gd name="connsiteX2" fmla="*/ 326262 w 687478"/>
                  <a:gd name="connsiteY2" fmla="*/ 62 h 279664"/>
                  <a:gd name="connsiteX3" fmla="*/ 3 w 687478"/>
                  <a:gd name="connsiteY3" fmla="*/ 139863 h 279664"/>
                  <a:gd name="connsiteX4" fmla="*/ 319125 w 687478"/>
                  <a:gd name="connsiteY4" fmla="*/ 263185 h 279664"/>
                  <a:gd name="connsiteX0" fmla="*/ 396230 w 687533"/>
                  <a:gd name="connsiteY0" fmla="*/ 279719 h 279719"/>
                  <a:gd name="connsiteX1" fmla="*/ 687533 w 687533"/>
                  <a:gd name="connsiteY1" fmla="*/ 128268 h 279719"/>
                  <a:gd name="connsiteX2" fmla="*/ 326317 w 687533"/>
                  <a:gd name="connsiteY2" fmla="*/ 117 h 279719"/>
                  <a:gd name="connsiteX3" fmla="*/ 58 w 687533"/>
                  <a:gd name="connsiteY3" fmla="*/ 139918 h 279719"/>
                  <a:gd name="connsiteX4" fmla="*/ 319180 w 687533"/>
                  <a:gd name="connsiteY4" fmla="*/ 263240 h 279719"/>
                  <a:gd name="connsiteX0" fmla="*/ 386572 w 687890"/>
                  <a:gd name="connsiteY0" fmla="*/ 265232 h 265232"/>
                  <a:gd name="connsiteX1" fmla="*/ 687533 w 687890"/>
                  <a:gd name="connsiteY1" fmla="*/ 128268 h 265232"/>
                  <a:gd name="connsiteX2" fmla="*/ 326317 w 687890"/>
                  <a:gd name="connsiteY2" fmla="*/ 117 h 265232"/>
                  <a:gd name="connsiteX3" fmla="*/ 58 w 687890"/>
                  <a:gd name="connsiteY3" fmla="*/ 139918 h 265232"/>
                  <a:gd name="connsiteX4" fmla="*/ 319180 w 687890"/>
                  <a:gd name="connsiteY4" fmla="*/ 263240 h 265232"/>
                  <a:gd name="connsiteX0" fmla="*/ 386572 w 687533"/>
                  <a:gd name="connsiteY0" fmla="*/ 265232 h 265232"/>
                  <a:gd name="connsiteX1" fmla="*/ 687533 w 687533"/>
                  <a:gd name="connsiteY1" fmla="*/ 128268 h 265232"/>
                  <a:gd name="connsiteX2" fmla="*/ 326317 w 687533"/>
                  <a:gd name="connsiteY2" fmla="*/ 117 h 265232"/>
                  <a:gd name="connsiteX3" fmla="*/ 58 w 687533"/>
                  <a:gd name="connsiteY3" fmla="*/ 139918 h 265232"/>
                  <a:gd name="connsiteX4" fmla="*/ 319180 w 687533"/>
                  <a:gd name="connsiteY4" fmla="*/ 263240 h 265232"/>
                  <a:gd name="connsiteX0" fmla="*/ 386572 w 687533"/>
                  <a:gd name="connsiteY0" fmla="*/ 265232 h 265232"/>
                  <a:gd name="connsiteX1" fmla="*/ 687533 w 687533"/>
                  <a:gd name="connsiteY1" fmla="*/ 128268 h 265232"/>
                  <a:gd name="connsiteX2" fmla="*/ 326317 w 687533"/>
                  <a:gd name="connsiteY2" fmla="*/ 117 h 265232"/>
                  <a:gd name="connsiteX3" fmla="*/ 58 w 687533"/>
                  <a:gd name="connsiteY3" fmla="*/ 139918 h 265232"/>
                  <a:gd name="connsiteX4" fmla="*/ 319180 w 687533"/>
                  <a:gd name="connsiteY4" fmla="*/ 263240 h 26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533" h="265232">
                    <a:moveTo>
                      <a:pt x="386572" y="265232"/>
                    </a:moveTo>
                    <a:cubicBezTo>
                      <a:pt x="493461" y="262269"/>
                      <a:pt x="687917" y="215915"/>
                      <a:pt x="687533" y="128268"/>
                    </a:cubicBezTo>
                    <a:cubicBezTo>
                      <a:pt x="687149" y="40621"/>
                      <a:pt x="489184" y="3004"/>
                      <a:pt x="326317" y="117"/>
                    </a:cubicBezTo>
                    <a:cubicBezTo>
                      <a:pt x="163450" y="-2770"/>
                      <a:pt x="-3581" y="47774"/>
                      <a:pt x="58" y="139918"/>
                    </a:cubicBezTo>
                    <a:cubicBezTo>
                      <a:pt x="3697" y="232062"/>
                      <a:pt x="319180" y="263240"/>
                      <a:pt x="319180" y="263240"/>
                    </a:cubicBezTo>
                  </a:path>
                </a:pathLst>
              </a:custGeom>
              <a:noFill/>
              <a:ln w="6350" cap="flat" cmpd="sng" algn="ctr">
                <a:solidFill>
                  <a:srgbClr val="FF000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00" kern="0" dirty="0">
                    <a:solidFill>
                      <a:srgbClr val="FF0000"/>
                    </a:solidFill>
                    <a:ea typeface=""/>
                    <a:cs typeface=""/>
                  </a:rPr>
                  <a:t>Guest OS Scheduler</a:t>
                </a:r>
              </a:p>
            </p:txBody>
          </p:sp>
          <p:sp>
            <p:nvSpPr>
              <p:cNvPr id="380" name="Freeform 379"/>
              <p:cNvSpPr/>
              <p:nvPr/>
            </p:nvSpPr>
            <p:spPr>
              <a:xfrm>
                <a:off x="1935649" y="1366380"/>
                <a:ext cx="410686" cy="99885"/>
              </a:xfrm>
              <a:custGeom>
                <a:avLst/>
                <a:gdLst>
                  <a:gd name="connsiteX0" fmla="*/ 536035 w 886755"/>
                  <a:gd name="connsiteY0" fmla="*/ 482858 h 482858"/>
                  <a:gd name="connsiteX1" fmla="*/ 885599 w 886755"/>
                  <a:gd name="connsiteY1" fmla="*/ 75106 h 482858"/>
                  <a:gd name="connsiteX2" fmla="*/ 431166 w 886755"/>
                  <a:gd name="connsiteY2" fmla="*/ 5206 h 482858"/>
                  <a:gd name="connsiteX3" fmla="*/ 38 w 886755"/>
                  <a:gd name="connsiteY3" fmla="*/ 145006 h 482858"/>
                  <a:gd name="connsiteX4" fmla="*/ 454471 w 886755"/>
                  <a:gd name="connsiteY4" fmla="*/ 261507 h 482858"/>
                  <a:gd name="connsiteX0" fmla="*/ 594296 w 889087"/>
                  <a:gd name="connsiteY0" fmla="*/ 270125 h 270125"/>
                  <a:gd name="connsiteX1" fmla="*/ 885599 w 889087"/>
                  <a:gd name="connsiteY1" fmla="*/ 72074 h 270125"/>
                  <a:gd name="connsiteX2" fmla="*/ 431166 w 889087"/>
                  <a:gd name="connsiteY2" fmla="*/ 2174 h 270125"/>
                  <a:gd name="connsiteX3" fmla="*/ 38 w 889087"/>
                  <a:gd name="connsiteY3" fmla="*/ 141974 h 270125"/>
                  <a:gd name="connsiteX4" fmla="*/ 454471 w 889087"/>
                  <a:gd name="connsiteY4" fmla="*/ 258475 h 270125"/>
                  <a:gd name="connsiteX0" fmla="*/ 594296 w 894549"/>
                  <a:gd name="connsiteY0" fmla="*/ 270125 h 270125"/>
                  <a:gd name="connsiteX1" fmla="*/ 885599 w 894549"/>
                  <a:gd name="connsiteY1" fmla="*/ 72074 h 270125"/>
                  <a:gd name="connsiteX2" fmla="*/ 431166 w 894549"/>
                  <a:gd name="connsiteY2" fmla="*/ 2174 h 270125"/>
                  <a:gd name="connsiteX3" fmla="*/ 38 w 894549"/>
                  <a:gd name="connsiteY3" fmla="*/ 141974 h 270125"/>
                  <a:gd name="connsiteX4" fmla="*/ 454471 w 894549"/>
                  <a:gd name="connsiteY4" fmla="*/ 258475 h 270125"/>
                  <a:gd name="connsiteX0" fmla="*/ 396263 w 696516"/>
                  <a:gd name="connsiteY0" fmla="*/ 269582 h 269582"/>
                  <a:gd name="connsiteX1" fmla="*/ 687566 w 696516"/>
                  <a:gd name="connsiteY1" fmla="*/ 71531 h 269582"/>
                  <a:gd name="connsiteX2" fmla="*/ 233133 w 696516"/>
                  <a:gd name="connsiteY2" fmla="*/ 1631 h 269582"/>
                  <a:gd name="connsiteX3" fmla="*/ 91 w 696516"/>
                  <a:gd name="connsiteY3" fmla="*/ 129781 h 269582"/>
                  <a:gd name="connsiteX4" fmla="*/ 256438 w 696516"/>
                  <a:gd name="connsiteY4" fmla="*/ 257932 h 269582"/>
                  <a:gd name="connsiteX0" fmla="*/ 396541 w 691161"/>
                  <a:gd name="connsiteY0" fmla="*/ 280942 h 280942"/>
                  <a:gd name="connsiteX1" fmla="*/ 687844 w 691161"/>
                  <a:gd name="connsiteY1" fmla="*/ 82891 h 280942"/>
                  <a:gd name="connsiteX2" fmla="*/ 326628 w 691161"/>
                  <a:gd name="connsiteY2" fmla="*/ 1340 h 280942"/>
                  <a:gd name="connsiteX3" fmla="*/ 369 w 691161"/>
                  <a:gd name="connsiteY3" fmla="*/ 141141 h 280942"/>
                  <a:gd name="connsiteX4" fmla="*/ 256716 w 691161"/>
                  <a:gd name="connsiteY4" fmla="*/ 269292 h 280942"/>
                  <a:gd name="connsiteX0" fmla="*/ 397785 w 692405"/>
                  <a:gd name="connsiteY0" fmla="*/ 280942 h 280942"/>
                  <a:gd name="connsiteX1" fmla="*/ 689088 w 692405"/>
                  <a:gd name="connsiteY1" fmla="*/ 82891 h 280942"/>
                  <a:gd name="connsiteX2" fmla="*/ 327872 w 692405"/>
                  <a:gd name="connsiteY2" fmla="*/ 1340 h 280942"/>
                  <a:gd name="connsiteX3" fmla="*/ 1613 w 692405"/>
                  <a:gd name="connsiteY3" fmla="*/ 141141 h 280942"/>
                  <a:gd name="connsiteX4" fmla="*/ 257960 w 692405"/>
                  <a:gd name="connsiteY4" fmla="*/ 269292 h 280942"/>
                  <a:gd name="connsiteX0" fmla="*/ 396611 w 691231"/>
                  <a:gd name="connsiteY0" fmla="*/ 280942 h 280942"/>
                  <a:gd name="connsiteX1" fmla="*/ 687914 w 691231"/>
                  <a:gd name="connsiteY1" fmla="*/ 82891 h 280942"/>
                  <a:gd name="connsiteX2" fmla="*/ 326698 w 691231"/>
                  <a:gd name="connsiteY2" fmla="*/ 1340 h 280942"/>
                  <a:gd name="connsiteX3" fmla="*/ 439 w 691231"/>
                  <a:gd name="connsiteY3" fmla="*/ 141141 h 280942"/>
                  <a:gd name="connsiteX4" fmla="*/ 256786 w 691231"/>
                  <a:gd name="connsiteY4" fmla="*/ 269292 h 280942"/>
                  <a:gd name="connsiteX0" fmla="*/ 396611 w 691231"/>
                  <a:gd name="connsiteY0" fmla="*/ 279636 h 279636"/>
                  <a:gd name="connsiteX1" fmla="*/ 687914 w 691231"/>
                  <a:gd name="connsiteY1" fmla="*/ 128185 h 279636"/>
                  <a:gd name="connsiteX2" fmla="*/ 326698 w 691231"/>
                  <a:gd name="connsiteY2" fmla="*/ 34 h 279636"/>
                  <a:gd name="connsiteX3" fmla="*/ 439 w 691231"/>
                  <a:gd name="connsiteY3" fmla="*/ 139835 h 279636"/>
                  <a:gd name="connsiteX4" fmla="*/ 256786 w 691231"/>
                  <a:gd name="connsiteY4" fmla="*/ 267986 h 279636"/>
                  <a:gd name="connsiteX0" fmla="*/ 396611 w 689332"/>
                  <a:gd name="connsiteY0" fmla="*/ 279703 h 279703"/>
                  <a:gd name="connsiteX1" fmla="*/ 687914 w 689332"/>
                  <a:gd name="connsiteY1" fmla="*/ 128252 h 279703"/>
                  <a:gd name="connsiteX2" fmla="*/ 326698 w 689332"/>
                  <a:gd name="connsiteY2" fmla="*/ 101 h 279703"/>
                  <a:gd name="connsiteX3" fmla="*/ 439 w 689332"/>
                  <a:gd name="connsiteY3" fmla="*/ 139902 h 279703"/>
                  <a:gd name="connsiteX4" fmla="*/ 256786 w 689332"/>
                  <a:gd name="connsiteY4" fmla="*/ 268053 h 279703"/>
                  <a:gd name="connsiteX0" fmla="*/ 396611 w 687940"/>
                  <a:gd name="connsiteY0" fmla="*/ 283604 h 283604"/>
                  <a:gd name="connsiteX1" fmla="*/ 687914 w 687940"/>
                  <a:gd name="connsiteY1" fmla="*/ 132153 h 283604"/>
                  <a:gd name="connsiteX2" fmla="*/ 326698 w 687940"/>
                  <a:gd name="connsiteY2" fmla="*/ 4002 h 283604"/>
                  <a:gd name="connsiteX3" fmla="*/ 439 w 687940"/>
                  <a:gd name="connsiteY3" fmla="*/ 143803 h 283604"/>
                  <a:gd name="connsiteX4" fmla="*/ 256786 w 687940"/>
                  <a:gd name="connsiteY4" fmla="*/ 271954 h 283604"/>
                  <a:gd name="connsiteX0" fmla="*/ 396172 w 687501"/>
                  <a:gd name="connsiteY0" fmla="*/ 283604 h 283604"/>
                  <a:gd name="connsiteX1" fmla="*/ 687475 w 687501"/>
                  <a:gd name="connsiteY1" fmla="*/ 132153 h 283604"/>
                  <a:gd name="connsiteX2" fmla="*/ 326259 w 687501"/>
                  <a:gd name="connsiteY2" fmla="*/ 4002 h 283604"/>
                  <a:gd name="connsiteX3" fmla="*/ 0 w 687501"/>
                  <a:gd name="connsiteY3" fmla="*/ 143803 h 283604"/>
                  <a:gd name="connsiteX4" fmla="*/ 256347 w 687501"/>
                  <a:gd name="connsiteY4" fmla="*/ 271954 h 283604"/>
                  <a:gd name="connsiteX0" fmla="*/ 396172 w 687475"/>
                  <a:gd name="connsiteY0" fmla="*/ 283604 h 283604"/>
                  <a:gd name="connsiteX1" fmla="*/ 687475 w 687475"/>
                  <a:gd name="connsiteY1" fmla="*/ 132153 h 283604"/>
                  <a:gd name="connsiteX2" fmla="*/ 326259 w 687475"/>
                  <a:gd name="connsiteY2" fmla="*/ 4002 h 283604"/>
                  <a:gd name="connsiteX3" fmla="*/ 0 w 687475"/>
                  <a:gd name="connsiteY3" fmla="*/ 143803 h 283604"/>
                  <a:gd name="connsiteX4" fmla="*/ 256347 w 687475"/>
                  <a:gd name="connsiteY4" fmla="*/ 271954 h 283604"/>
                  <a:gd name="connsiteX0" fmla="*/ 396172 w 687475"/>
                  <a:gd name="connsiteY0" fmla="*/ 283604 h 283604"/>
                  <a:gd name="connsiteX1" fmla="*/ 687475 w 687475"/>
                  <a:gd name="connsiteY1" fmla="*/ 132153 h 283604"/>
                  <a:gd name="connsiteX2" fmla="*/ 326259 w 687475"/>
                  <a:gd name="connsiteY2" fmla="*/ 4002 h 283604"/>
                  <a:gd name="connsiteX3" fmla="*/ 0 w 687475"/>
                  <a:gd name="connsiteY3" fmla="*/ 143803 h 283604"/>
                  <a:gd name="connsiteX4" fmla="*/ 256347 w 687475"/>
                  <a:gd name="connsiteY4" fmla="*/ 271954 h 283604"/>
                  <a:gd name="connsiteX0" fmla="*/ 396172 w 687475"/>
                  <a:gd name="connsiteY0" fmla="*/ 281476 h 281476"/>
                  <a:gd name="connsiteX1" fmla="*/ 687475 w 687475"/>
                  <a:gd name="connsiteY1" fmla="*/ 130025 h 281476"/>
                  <a:gd name="connsiteX2" fmla="*/ 326259 w 687475"/>
                  <a:gd name="connsiteY2" fmla="*/ 1874 h 281476"/>
                  <a:gd name="connsiteX3" fmla="*/ 0 w 687475"/>
                  <a:gd name="connsiteY3" fmla="*/ 141675 h 281476"/>
                  <a:gd name="connsiteX4" fmla="*/ 256347 w 687475"/>
                  <a:gd name="connsiteY4" fmla="*/ 269826 h 281476"/>
                  <a:gd name="connsiteX0" fmla="*/ 396172 w 687475"/>
                  <a:gd name="connsiteY0" fmla="*/ 280112 h 280112"/>
                  <a:gd name="connsiteX1" fmla="*/ 687475 w 687475"/>
                  <a:gd name="connsiteY1" fmla="*/ 128661 h 280112"/>
                  <a:gd name="connsiteX2" fmla="*/ 326259 w 687475"/>
                  <a:gd name="connsiteY2" fmla="*/ 510 h 280112"/>
                  <a:gd name="connsiteX3" fmla="*/ 0 w 687475"/>
                  <a:gd name="connsiteY3" fmla="*/ 140311 h 280112"/>
                  <a:gd name="connsiteX4" fmla="*/ 256347 w 687475"/>
                  <a:gd name="connsiteY4" fmla="*/ 268462 h 280112"/>
                  <a:gd name="connsiteX0" fmla="*/ 396172 w 687475"/>
                  <a:gd name="connsiteY0" fmla="*/ 279737 h 279737"/>
                  <a:gd name="connsiteX1" fmla="*/ 687475 w 687475"/>
                  <a:gd name="connsiteY1" fmla="*/ 128286 h 279737"/>
                  <a:gd name="connsiteX2" fmla="*/ 326259 w 687475"/>
                  <a:gd name="connsiteY2" fmla="*/ 135 h 279737"/>
                  <a:gd name="connsiteX3" fmla="*/ 0 w 687475"/>
                  <a:gd name="connsiteY3" fmla="*/ 139936 h 279737"/>
                  <a:gd name="connsiteX4" fmla="*/ 256347 w 687475"/>
                  <a:gd name="connsiteY4" fmla="*/ 268087 h 279737"/>
                  <a:gd name="connsiteX0" fmla="*/ 396175 w 687478"/>
                  <a:gd name="connsiteY0" fmla="*/ 279664 h 279664"/>
                  <a:gd name="connsiteX1" fmla="*/ 687478 w 687478"/>
                  <a:gd name="connsiteY1" fmla="*/ 128213 h 279664"/>
                  <a:gd name="connsiteX2" fmla="*/ 326262 w 687478"/>
                  <a:gd name="connsiteY2" fmla="*/ 62 h 279664"/>
                  <a:gd name="connsiteX3" fmla="*/ 3 w 687478"/>
                  <a:gd name="connsiteY3" fmla="*/ 139863 h 279664"/>
                  <a:gd name="connsiteX4" fmla="*/ 319125 w 687478"/>
                  <a:gd name="connsiteY4" fmla="*/ 263185 h 279664"/>
                  <a:gd name="connsiteX0" fmla="*/ 396230 w 687533"/>
                  <a:gd name="connsiteY0" fmla="*/ 279719 h 279719"/>
                  <a:gd name="connsiteX1" fmla="*/ 687533 w 687533"/>
                  <a:gd name="connsiteY1" fmla="*/ 128268 h 279719"/>
                  <a:gd name="connsiteX2" fmla="*/ 326317 w 687533"/>
                  <a:gd name="connsiteY2" fmla="*/ 117 h 279719"/>
                  <a:gd name="connsiteX3" fmla="*/ 58 w 687533"/>
                  <a:gd name="connsiteY3" fmla="*/ 139918 h 279719"/>
                  <a:gd name="connsiteX4" fmla="*/ 319180 w 687533"/>
                  <a:gd name="connsiteY4" fmla="*/ 263240 h 279719"/>
                  <a:gd name="connsiteX0" fmla="*/ 386572 w 687890"/>
                  <a:gd name="connsiteY0" fmla="*/ 265232 h 265232"/>
                  <a:gd name="connsiteX1" fmla="*/ 687533 w 687890"/>
                  <a:gd name="connsiteY1" fmla="*/ 128268 h 265232"/>
                  <a:gd name="connsiteX2" fmla="*/ 326317 w 687890"/>
                  <a:gd name="connsiteY2" fmla="*/ 117 h 265232"/>
                  <a:gd name="connsiteX3" fmla="*/ 58 w 687890"/>
                  <a:gd name="connsiteY3" fmla="*/ 139918 h 265232"/>
                  <a:gd name="connsiteX4" fmla="*/ 319180 w 687890"/>
                  <a:gd name="connsiteY4" fmla="*/ 263240 h 265232"/>
                  <a:gd name="connsiteX0" fmla="*/ 386572 w 687533"/>
                  <a:gd name="connsiteY0" fmla="*/ 265232 h 265232"/>
                  <a:gd name="connsiteX1" fmla="*/ 687533 w 687533"/>
                  <a:gd name="connsiteY1" fmla="*/ 128268 h 265232"/>
                  <a:gd name="connsiteX2" fmla="*/ 326317 w 687533"/>
                  <a:gd name="connsiteY2" fmla="*/ 117 h 265232"/>
                  <a:gd name="connsiteX3" fmla="*/ 58 w 687533"/>
                  <a:gd name="connsiteY3" fmla="*/ 139918 h 265232"/>
                  <a:gd name="connsiteX4" fmla="*/ 319180 w 687533"/>
                  <a:gd name="connsiteY4" fmla="*/ 263240 h 265232"/>
                  <a:gd name="connsiteX0" fmla="*/ 386572 w 687533"/>
                  <a:gd name="connsiteY0" fmla="*/ 265232 h 265232"/>
                  <a:gd name="connsiteX1" fmla="*/ 687533 w 687533"/>
                  <a:gd name="connsiteY1" fmla="*/ 128268 h 265232"/>
                  <a:gd name="connsiteX2" fmla="*/ 326317 w 687533"/>
                  <a:gd name="connsiteY2" fmla="*/ 117 h 265232"/>
                  <a:gd name="connsiteX3" fmla="*/ 58 w 687533"/>
                  <a:gd name="connsiteY3" fmla="*/ 139918 h 265232"/>
                  <a:gd name="connsiteX4" fmla="*/ 319180 w 687533"/>
                  <a:gd name="connsiteY4" fmla="*/ 263240 h 26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533" h="265232">
                    <a:moveTo>
                      <a:pt x="386572" y="265232"/>
                    </a:moveTo>
                    <a:cubicBezTo>
                      <a:pt x="493461" y="262269"/>
                      <a:pt x="687917" y="215915"/>
                      <a:pt x="687533" y="128268"/>
                    </a:cubicBezTo>
                    <a:cubicBezTo>
                      <a:pt x="687149" y="40621"/>
                      <a:pt x="489184" y="3004"/>
                      <a:pt x="326317" y="117"/>
                    </a:cubicBezTo>
                    <a:cubicBezTo>
                      <a:pt x="163450" y="-2770"/>
                      <a:pt x="-3581" y="47774"/>
                      <a:pt x="58" y="139918"/>
                    </a:cubicBezTo>
                    <a:cubicBezTo>
                      <a:pt x="3697" y="232062"/>
                      <a:pt x="319180" y="263240"/>
                      <a:pt x="319180" y="263240"/>
                    </a:cubicBezTo>
                  </a:path>
                </a:pathLst>
              </a:custGeom>
              <a:noFill/>
              <a:ln w="9525" cap="flat" cmpd="sng" algn="ctr">
                <a:solidFill>
                  <a:srgbClr val="FF0000"/>
                </a:solidFill>
                <a:prstDash val="solid"/>
                <a:headEnd type="none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500" kern="0" dirty="0" err="1">
                    <a:solidFill>
                      <a:srgbClr val="FF0000"/>
                    </a:solidFill>
                    <a:ea typeface=""/>
                    <a:cs typeface=""/>
                  </a:rPr>
                  <a:t>Pkt</a:t>
                </a:r>
                <a:r>
                  <a:rPr lang="en-US" sz="500" kern="0" dirty="0">
                    <a:solidFill>
                      <a:srgbClr val="FF0000"/>
                    </a:solidFill>
                    <a:ea typeface=""/>
                    <a:cs typeface=""/>
                  </a:rPr>
                  <a:t> Scheduler</a:t>
                </a:r>
              </a:p>
            </p:txBody>
          </p:sp>
          <p:cxnSp>
            <p:nvCxnSpPr>
              <p:cNvPr id="381" name="Straight Arrow Connector 380"/>
              <p:cNvCxnSpPr/>
              <p:nvPr/>
            </p:nvCxnSpPr>
            <p:spPr>
              <a:xfrm>
                <a:off x="431092" y="1481183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2" name="Straight Arrow Connector 381"/>
              <p:cNvCxnSpPr/>
              <p:nvPr/>
            </p:nvCxnSpPr>
            <p:spPr>
              <a:xfrm>
                <a:off x="900796" y="1502425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3" name="Straight Arrow Connector 382"/>
              <p:cNvCxnSpPr/>
              <p:nvPr/>
            </p:nvCxnSpPr>
            <p:spPr>
              <a:xfrm>
                <a:off x="1387048" y="1467501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4" name="Straight Arrow Connector 383"/>
              <p:cNvCxnSpPr/>
              <p:nvPr/>
            </p:nvCxnSpPr>
            <p:spPr>
              <a:xfrm>
                <a:off x="1748223" y="1467900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85" name="Straight Arrow Connector 384"/>
              <p:cNvCxnSpPr/>
              <p:nvPr/>
            </p:nvCxnSpPr>
            <p:spPr>
              <a:xfrm>
                <a:off x="2166100" y="1467900"/>
                <a:ext cx="6674" cy="39905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214794"/>
                </a:solidFill>
                <a:prstDash val="sys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356" name="Straight Arrow Connector 355"/>
            <p:cNvCxnSpPr/>
            <p:nvPr/>
          </p:nvCxnSpPr>
          <p:spPr>
            <a:xfrm>
              <a:off x="2486803" y="1483958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86" name="Group 385"/>
          <p:cNvGrpSpPr/>
          <p:nvPr/>
        </p:nvGrpSpPr>
        <p:grpSpPr>
          <a:xfrm>
            <a:off x="468393" y="954594"/>
            <a:ext cx="4742413" cy="1351032"/>
            <a:chOff x="413495" y="1115289"/>
            <a:chExt cx="4742413" cy="1351032"/>
          </a:xfrm>
        </p:grpSpPr>
        <p:sp>
          <p:nvSpPr>
            <p:cNvPr id="387" name="Rectangle 386"/>
            <p:cNvSpPr/>
            <p:nvPr/>
          </p:nvSpPr>
          <p:spPr>
            <a:xfrm>
              <a:off x="413495" y="1115289"/>
              <a:ext cx="4742413" cy="1351032"/>
            </a:xfrm>
            <a:prstGeom prst="rect">
              <a:avLst/>
            </a:prstGeom>
            <a:solidFill>
              <a:srgbClr val="57B74E">
                <a:lumMod val="40000"/>
                <a:lumOff val="6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49BD3"/>
                  </a:solidFill>
                  <a:ea typeface=""/>
                  <a:cs typeface=""/>
                </a:rPr>
                <a:t>VM</a:t>
              </a:r>
              <a:r>
                <a:rPr lang="en-US" sz="1200" kern="0" baseline="30000" dirty="0">
                  <a:solidFill>
                    <a:srgbClr val="049BD3"/>
                  </a:solidFill>
                  <a:ea typeface=""/>
                  <a:cs typeface=""/>
                </a:rPr>
                <a:t>2</a:t>
              </a:r>
              <a:r>
                <a:rPr lang="en-US" sz="1200" kern="0" dirty="0">
                  <a:solidFill>
                    <a:srgbClr val="049BD3"/>
                  </a:solidFill>
                  <a:ea typeface=""/>
                  <a:cs typeface=""/>
                </a:rPr>
                <a:t>(1vCPU CSR 1000v)</a:t>
              </a:r>
            </a:p>
          </p:txBody>
        </p:sp>
        <p:sp>
          <p:nvSpPr>
            <p:cNvPr id="388" name="Rounded Rectangle 387"/>
            <p:cNvSpPr/>
            <p:nvPr/>
          </p:nvSpPr>
          <p:spPr>
            <a:xfrm>
              <a:off x="563758" y="2085052"/>
              <a:ext cx="2367072" cy="303891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vCPU</a:t>
              </a:r>
              <a:r>
                <a:rPr lang="en-US" sz="1100" kern="0" baseline="-25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0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2</a:t>
              </a:r>
            </a:p>
          </p:txBody>
        </p:sp>
        <p:sp>
          <p:nvSpPr>
            <p:cNvPr id="389" name="Rounded Rectangle 388"/>
            <p:cNvSpPr/>
            <p:nvPr/>
          </p:nvSpPr>
          <p:spPr>
            <a:xfrm>
              <a:off x="2990718" y="1500965"/>
              <a:ext cx="355375" cy="301954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IRQ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2</a:t>
              </a:r>
            </a:p>
          </p:txBody>
        </p:sp>
        <p:sp>
          <p:nvSpPr>
            <p:cNvPr id="390" name="Rounded Rectangle 389"/>
            <p:cNvSpPr/>
            <p:nvPr/>
          </p:nvSpPr>
          <p:spPr>
            <a:xfrm>
              <a:off x="3379051" y="1500965"/>
              <a:ext cx="471499" cy="301954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vNIC</a:t>
              </a:r>
              <a:r>
                <a:rPr lang="en-US" sz="1100" kern="0" baseline="-25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1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2</a:t>
              </a:r>
            </a:p>
          </p:txBody>
        </p:sp>
        <p:sp>
          <p:nvSpPr>
            <p:cNvPr id="391" name="Rounded Rectangle 390"/>
            <p:cNvSpPr/>
            <p:nvPr/>
          </p:nvSpPr>
          <p:spPr>
            <a:xfrm>
              <a:off x="4366364" y="1500965"/>
              <a:ext cx="766098" cy="301954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VM Linux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2</a:t>
              </a:r>
            </a:p>
          </p:txBody>
        </p:sp>
        <p:sp>
          <p:nvSpPr>
            <p:cNvPr id="392" name="Rounded Rectangle 391"/>
            <p:cNvSpPr/>
            <p:nvPr/>
          </p:nvSpPr>
          <p:spPr>
            <a:xfrm>
              <a:off x="3905345" y="1500965"/>
              <a:ext cx="455596" cy="301954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vNIC</a:t>
              </a:r>
              <a:r>
                <a:rPr lang="en-US" sz="1100" kern="0" baseline="-25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n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2</a:t>
              </a:r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537497" y="1353362"/>
              <a:ext cx="2432828" cy="431880"/>
            </a:xfrm>
            <a:prstGeom prst="rect">
              <a:avLst/>
            </a:prstGeom>
            <a:solidFill>
              <a:srgbClr val="8EBCDC">
                <a:lumMod val="20000"/>
                <a:lumOff val="80000"/>
              </a:srgbClr>
            </a:solidFill>
            <a:ln w="6350" cap="flat" cmpd="sng" algn="ctr">
              <a:solidFill>
                <a:srgbClr val="676767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vert="vert"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272848"/>
                  </a:solidFill>
                  <a:ea typeface=""/>
                  <a:cs typeface=""/>
                </a:rPr>
                <a:t>CSR</a:t>
              </a:r>
              <a:endParaRPr lang="en-US" sz="1200" kern="0" baseline="30000" dirty="0">
                <a:solidFill>
                  <a:srgbClr val="272848"/>
                </a:solidFill>
                <a:ea typeface=""/>
                <a:cs typeface=""/>
              </a:endParaRPr>
            </a:p>
          </p:txBody>
        </p:sp>
        <p:sp>
          <p:nvSpPr>
            <p:cNvPr id="394" name="Snip Same Side Corner Rectangle 393"/>
            <p:cNvSpPr/>
            <p:nvPr/>
          </p:nvSpPr>
          <p:spPr>
            <a:xfrm>
              <a:off x="595757" y="1413759"/>
              <a:ext cx="313327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2968AF"/>
                  </a:solidFill>
                  <a:ea typeface=""/>
                  <a:cs typeface=""/>
                </a:rPr>
                <a:t>IOS</a:t>
              </a:r>
            </a:p>
          </p:txBody>
        </p:sp>
        <p:sp>
          <p:nvSpPr>
            <p:cNvPr id="395" name="Snip Same Side Corner Rectangle 394"/>
            <p:cNvSpPr/>
            <p:nvPr/>
          </p:nvSpPr>
          <p:spPr>
            <a:xfrm>
              <a:off x="943633" y="1413759"/>
              <a:ext cx="523423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 err="1">
                  <a:solidFill>
                    <a:srgbClr val="2968AF"/>
                  </a:solidFill>
                  <a:ea typeface=""/>
                  <a:cs typeface=""/>
                </a:rPr>
                <a:t>Fman</a:t>
              </a:r>
              <a:r>
                <a:rPr lang="en-US" sz="1000" kern="0" dirty="0">
                  <a:solidFill>
                    <a:srgbClr val="2968AF"/>
                  </a:solidFill>
                  <a:ea typeface=""/>
                  <a:cs typeface=""/>
                </a:rPr>
                <a:t> / </a:t>
              </a:r>
              <a:r>
                <a:rPr lang="en-US" sz="1000" kern="0" dirty="0" err="1">
                  <a:solidFill>
                    <a:srgbClr val="2968AF"/>
                  </a:solidFill>
                  <a:ea typeface=""/>
                  <a:cs typeface=""/>
                </a:rPr>
                <a:t>CMan</a:t>
              </a:r>
              <a:endParaRPr lang="en-US" sz="1000" kern="0" dirty="0">
                <a:solidFill>
                  <a:srgbClr val="2968AF"/>
                </a:solidFill>
                <a:ea typeface=""/>
                <a:cs typeface=""/>
              </a:endParaRPr>
            </a:p>
          </p:txBody>
        </p:sp>
        <p:sp>
          <p:nvSpPr>
            <p:cNvPr id="396" name="Snip Same Side Corner Rectangle 395"/>
            <p:cNvSpPr/>
            <p:nvPr/>
          </p:nvSpPr>
          <p:spPr>
            <a:xfrm>
              <a:off x="1515508" y="1413759"/>
              <a:ext cx="325335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kern="0" dirty="0">
                  <a:solidFill>
                    <a:srgbClr val="2968AF"/>
                  </a:solidFill>
                  <a:ea typeface=""/>
                  <a:cs typeface=""/>
                </a:rPr>
                <a:t>PPE</a:t>
              </a:r>
            </a:p>
          </p:txBody>
        </p:sp>
        <p:sp>
          <p:nvSpPr>
            <p:cNvPr id="397" name="Snip Same Side Corner Rectangle 396"/>
            <p:cNvSpPr/>
            <p:nvPr/>
          </p:nvSpPr>
          <p:spPr>
            <a:xfrm>
              <a:off x="1937553" y="1413759"/>
              <a:ext cx="397776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t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2968AF"/>
                  </a:solidFill>
                  <a:ea typeface=""/>
                  <a:cs typeface=""/>
                </a:rPr>
                <a:t>HQF</a:t>
              </a:r>
            </a:p>
          </p:txBody>
        </p:sp>
        <p:sp>
          <p:nvSpPr>
            <p:cNvPr id="398" name="Snip Same Side Corner Rectangle 397"/>
            <p:cNvSpPr/>
            <p:nvPr/>
          </p:nvSpPr>
          <p:spPr>
            <a:xfrm>
              <a:off x="2371782" y="1413759"/>
              <a:ext cx="289960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2968AF"/>
                  </a:solidFill>
                  <a:ea typeface=""/>
                  <a:cs typeface=""/>
                </a:rPr>
                <a:t>Rx</a:t>
              </a:r>
            </a:p>
          </p:txBody>
        </p:sp>
        <p:cxnSp>
          <p:nvCxnSpPr>
            <p:cNvPr id="399" name="Straight Arrow Connector 398"/>
            <p:cNvCxnSpPr/>
            <p:nvPr/>
          </p:nvCxnSpPr>
          <p:spPr>
            <a:xfrm>
              <a:off x="752421" y="1705011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0" name="Straight Arrow Connector 399"/>
            <p:cNvCxnSpPr/>
            <p:nvPr/>
          </p:nvCxnSpPr>
          <p:spPr>
            <a:xfrm>
              <a:off x="1222331" y="1710008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1" name="Straight Arrow Connector 400"/>
            <p:cNvCxnSpPr/>
            <p:nvPr/>
          </p:nvCxnSpPr>
          <p:spPr>
            <a:xfrm>
              <a:off x="1692240" y="1703666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2" name="Straight Arrow Connector 401"/>
            <p:cNvCxnSpPr/>
            <p:nvPr/>
          </p:nvCxnSpPr>
          <p:spPr>
            <a:xfrm>
              <a:off x="2173489" y="1697324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03" name="Straight Arrow Connector 402"/>
            <p:cNvCxnSpPr/>
            <p:nvPr/>
          </p:nvCxnSpPr>
          <p:spPr>
            <a:xfrm>
              <a:off x="2564021" y="1702321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4" name="Freeform 403"/>
            <p:cNvSpPr/>
            <p:nvPr/>
          </p:nvSpPr>
          <p:spPr>
            <a:xfrm>
              <a:off x="660427" y="1802919"/>
              <a:ext cx="2110769" cy="192757"/>
            </a:xfrm>
            <a:custGeom>
              <a:avLst/>
              <a:gdLst>
                <a:gd name="connsiteX0" fmla="*/ 536035 w 886755"/>
                <a:gd name="connsiteY0" fmla="*/ 482858 h 482858"/>
                <a:gd name="connsiteX1" fmla="*/ 885599 w 886755"/>
                <a:gd name="connsiteY1" fmla="*/ 75106 h 482858"/>
                <a:gd name="connsiteX2" fmla="*/ 431166 w 886755"/>
                <a:gd name="connsiteY2" fmla="*/ 5206 h 482858"/>
                <a:gd name="connsiteX3" fmla="*/ 38 w 886755"/>
                <a:gd name="connsiteY3" fmla="*/ 145006 h 482858"/>
                <a:gd name="connsiteX4" fmla="*/ 454471 w 886755"/>
                <a:gd name="connsiteY4" fmla="*/ 261507 h 482858"/>
                <a:gd name="connsiteX0" fmla="*/ 594296 w 889087"/>
                <a:gd name="connsiteY0" fmla="*/ 270125 h 270125"/>
                <a:gd name="connsiteX1" fmla="*/ 885599 w 889087"/>
                <a:gd name="connsiteY1" fmla="*/ 72074 h 270125"/>
                <a:gd name="connsiteX2" fmla="*/ 431166 w 889087"/>
                <a:gd name="connsiteY2" fmla="*/ 2174 h 270125"/>
                <a:gd name="connsiteX3" fmla="*/ 38 w 889087"/>
                <a:gd name="connsiteY3" fmla="*/ 141974 h 270125"/>
                <a:gd name="connsiteX4" fmla="*/ 454471 w 889087"/>
                <a:gd name="connsiteY4" fmla="*/ 258475 h 270125"/>
                <a:gd name="connsiteX0" fmla="*/ 594296 w 894549"/>
                <a:gd name="connsiteY0" fmla="*/ 270125 h 270125"/>
                <a:gd name="connsiteX1" fmla="*/ 885599 w 894549"/>
                <a:gd name="connsiteY1" fmla="*/ 72074 h 270125"/>
                <a:gd name="connsiteX2" fmla="*/ 431166 w 894549"/>
                <a:gd name="connsiteY2" fmla="*/ 2174 h 270125"/>
                <a:gd name="connsiteX3" fmla="*/ 38 w 894549"/>
                <a:gd name="connsiteY3" fmla="*/ 141974 h 270125"/>
                <a:gd name="connsiteX4" fmla="*/ 454471 w 894549"/>
                <a:gd name="connsiteY4" fmla="*/ 258475 h 270125"/>
                <a:gd name="connsiteX0" fmla="*/ 396263 w 696516"/>
                <a:gd name="connsiteY0" fmla="*/ 269582 h 269582"/>
                <a:gd name="connsiteX1" fmla="*/ 687566 w 696516"/>
                <a:gd name="connsiteY1" fmla="*/ 71531 h 269582"/>
                <a:gd name="connsiteX2" fmla="*/ 233133 w 696516"/>
                <a:gd name="connsiteY2" fmla="*/ 1631 h 269582"/>
                <a:gd name="connsiteX3" fmla="*/ 91 w 696516"/>
                <a:gd name="connsiteY3" fmla="*/ 129781 h 269582"/>
                <a:gd name="connsiteX4" fmla="*/ 256438 w 696516"/>
                <a:gd name="connsiteY4" fmla="*/ 257932 h 269582"/>
                <a:gd name="connsiteX0" fmla="*/ 396541 w 691161"/>
                <a:gd name="connsiteY0" fmla="*/ 280942 h 280942"/>
                <a:gd name="connsiteX1" fmla="*/ 687844 w 691161"/>
                <a:gd name="connsiteY1" fmla="*/ 82891 h 280942"/>
                <a:gd name="connsiteX2" fmla="*/ 326628 w 691161"/>
                <a:gd name="connsiteY2" fmla="*/ 1340 h 280942"/>
                <a:gd name="connsiteX3" fmla="*/ 369 w 691161"/>
                <a:gd name="connsiteY3" fmla="*/ 141141 h 280942"/>
                <a:gd name="connsiteX4" fmla="*/ 256716 w 691161"/>
                <a:gd name="connsiteY4" fmla="*/ 269292 h 280942"/>
                <a:gd name="connsiteX0" fmla="*/ 397785 w 692405"/>
                <a:gd name="connsiteY0" fmla="*/ 280942 h 280942"/>
                <a:gd name="connsiteX1" fmla="*/ 689088 w 692405"/>
                <a:gd name="connsiteY1" fmla="*/ 82891 h 280942"/>
                <a:gd name="connsiteX2" fmla="*/ 327872 w 692405"/>
                <a:gd name="connsiteY2" fmla="*/ 1340 h 280942"/>
                <a:gd name="connsiteX3" fmla="*/ 1613 w 692405"/>
                <a:gd name="connsiteY3" fmla="*/ 141141 h 280942"/>
                <a:gd name="connsiteX4" fmla="*/ 257960 w 692405"/>
                <a:gd name="connsiteY4" fmla="*/ 269292 h 280942"/>
                <a:gd name="connsiteX0" fmla="*/ 396611 w 691231"/>
                <a:gd name="connsiteY0" fmla="*/ 280942 h 280942"/>
                <a:gd name="connsiteX1" fmla="*/ 687914 w 691231"/>
                <a:gd name="connsiteY1" fmla="*/ 82891 h 280942"/>
                <a:gd name="connsiteX2" fmla="*/ 326698 w 691231"/>
                <a:gd name="connsiteY2" fmla="*/ 1340 h 280942"/>
                <a:gd name="connsiteX3" fmla="*/ 439 w 691231"/>
                <a:gd name="connsiteY3" fmla="*/ 141141 h 280942"/>
                <a:gd name="connsiteX4" fmla="*/ 256786 w 691231"/>
                <a:gd name="connsiteY4" fmla="*/ 269292 h 280942"/>
                <a:gd name="connsiteX0" fmla="*/ 396611 w 691231"/>
                <a:gd name="connsiteY0" fmla="*/ 279636 h 279636"/>
                <a:gd name="connsiteX1" fmla="*/ 687914 w 691231"/>
                <a:gd name="connsiteY1" fmla="*/ 128185 h 279636"/>
                <a:gd name="connsiteX2" fmla="*/ 326698 w 691231"/>
                <a:gd name="connsiteY2" fmla="*/ 34 h 279636"/>
                <a:gd name="connsiteX3" fmla="*/ 439 w 691231"/>
                <a:gd name="connsiteY3" fmla="*/ 139835 h 279636"/>
                <a:gd name="connsiteX4" fmla="*/ 256786 w 691231"/>
                <a:gd name="connsiteY4" fmla="*/ 267986 h 279636"/>
                <a:gd name="connsiteX0" fmla="*/ 396611 w 689332"/>
                <a:gd name="connsiteY0" fmla="*/ 279703 h 279703"/>
                <a:gd name="connsiteX1" fmla="*/ 687914 w 689332"/>
                <a:gd name="connsiteY1" fmla="*/ 128252 h 279703"/>
                <a:gd name="connsiteX2" fmla="*/ 326698 w 689332"/>
                <a:gd name="connsiteY2" fmla="*/ 101 h 279703"/>
                <a:gd name="connsiteX3" fmla="*/ 439 w 689332"/>
                <a:gd name="connsiteY3" fmla="*/ 139902 h 279703"/>
                <a:gd name="connsiteX4" fmla="*/ 256786 w 689332"/>
                <a:gd name="connsiteY4" fmla="*/ 268053 h 279703"/>
                <a:gd name="connsiteX0" fmla="*/ 396611 w 687940"/>
                <a:gd name="connsiteY0" fmla="*/ 283604 h 283604"/>
                <a:gd name="connsiteX1" fmla="*/ 687914 w 687940"/>
                <a:gd name="connsiteY1" fmla="*/ 132153 h 283604"/>
                <a:gd name="connsiteX2" fmla="*/ 326698 w 687940"/>
                <a:gd name="connsiteY2" fmla="*/ 4002 h 283604"/>
                <a:gd name="connsiteX3" fmla="*/ 439 w 687940"/>
                <a:gd name="connsiteY3" fmla="*/ 143803 h 283604"/>
                <a:gd name="connsiteX4" fmla="*/ 256786 w 687940"/>
                <a:gd name="connsiteY4" fmla="*/ 271954 h 283604"/>
                <a:gd name="connsiteX0" fmla="*/ 396172 w 687501"/>
                <a:gd name="connsiteY0" fmla="*/ 283604 h 283604"/>
                <a:gd name="connsiteX1" fmla="*/ 687475 w 687501"/>
                <a:gd name="connsiteY1" fmla="*/ 132153 h 283604"/>
                <a:gd name="connsiteX2" fmla="*/ 326259 w 687501"/>
                <a:gd name="connsiteY2" fmla="*/ 4002 h 283604"/>
                <a:gd name="connsiteX3" fmla="*/ 0 w 687501"/>
                <a:gd name="connsiteY3" fmla="*/ 143803 h 283604"/>
                <a:gd name="connsiteX4" fmla="*/ 256347 w 687501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1476 h 281476"/>
                <a:gd name="connsiteX1" fmla="*/ 687475 w 687475"/>
                <a:gd name="connsiteY1" fmla="*/ 130025 h 281476"/>
                <a:gd name="connsiteX2" fmla="*/ 326259 w 687475"/>
                <a:gd name="connsiteY2" fmla="*/ 1874 h 281476"/>
                <a:gd name="connsiteX3" fmla="*/ 0 w 687475"/>
                <a:gd name="connsiteY3" fmla="*/ 141675 h 281476"/>
                <a:gd name="connsiteX4" fmla="*/ 256347 w 687475"/>
                <a:gd name="connsiteY4" fmla="*/ 269826 h 281476"/>
                <a:gd name="connsiteX0" fmla="*/ 396172 w 687475"/>
                <a:gd name="connsiteY0" fmla="*/ 280112 h 280112"/>
                <a:gd name="connsiteX1" fmla="*/ 687475 w 687475"/>
                <a:gd name="connsiteY1" fmla="*/ 128661 h 280112"/>
                <a:gd name="connsiteX2" fmla="*/ 326259 w 687475"/>
                <a:gd name="connsiteY2" fmla="*/ 510 h 280112"/>
                <a:gd name="connsiteX3" fmla="*/ 0 w 687475"/>
                <a:gd name="connsiteY3" fmla="*/ 140311 h 280112"/>
                <a:gd name="connsiteX4" fmla="*/ 256347 w 687475"/>
                <a:gd name="connsiteY4" fmla="*/ 268462 h 280112"/>
                <a:gd name="connsiteX0" fmla="*/ 396172 w 687475"/>
                <a:gd name="connsiteY0" fmla="*/ 279737 h 279737"/>
                <a:gd name="connsiteX1" fmla="*/ 687475 w 687475"/>
                <a:gd name="connsiteY1" fmla="*/ 128286 h 279737"/>
                <a:gd name="connsiteX2" fmla="*/ 326259 w 687475"/>
                <a:gd name="connsiteY2" fmla="*/ 135 h 279737"/>
                <a:gd name="connsiteX3" fmla="*/ 0 w 687475"/>
                <a:gd name="connsiteY3" fmla="*/ 139936 h 279737"/>
                <a:gd name="connsiteX4" fmla="*/ 256347 w 687475"/>
                <a:gd name="connsiteY4" fmla="*/ 268087 h 279737"/>
                <a:gd name="connsiteX0" fmla="*/ 396175 w 687478"/>
                <a:gd name="connsiteY0" fmla="*/ 279664 h 279664"/>
                <a:gd name="connsiteX1" fmla="*/ 687478 w 687478"/>
                <a:gd name="connsiteY1" fmla="*/ 128213 h 279664"/>
                <a:gd name="connsiteX2" fmla="*/ 326262 w 687478"/>
                <a:gd name="connsiteY2" fmla="*/ 62 h 279664"/>
                <a:gd name="connsiteX3" fmla="*/ 3 w 687478"/>
                <a:gd name="connsiteY3" fmla="*/ 139863 h 279664"/>
                <a:gd name="connsiteX4" fmla="*/ 319125 w 687478"/>
                <a:gd name="connsiteY4" fmla="*/ 263185 h 279664"/>
                <a:gd name="connsiteX0" fmla="*/ 396230 w 687533"/>
                <a:gd name="connsiteY0" fmla="*/ 279719 h 279719"/>
                <a:gd name="connsiteX1" fmla="*/ 687533 w 687533"/>
                <a:gd name="connsiteY1" fmla="*/ 128268 h 279719"/>
                <a:gd name="connsiteX2" fmla="*/ 326317 w 687533"/>
                <a:gd name="connsiteY2" fmla="*/ 117 h 279719"/>
                <a:gd name="connsiteX3" fmla="*/ 58 w 687533"/>
                <a:gd name="connsiteY3" fmla="*/ 139918 h 279719"/>
                <a:gd name="connsiteX4" fmla="*/ 319180 w 687533"/>
                <a:gd name="connsiteY4" fmla="*/ 263240 h 279719"/>
                <a:gd name="connsiteX0" fmla="*/ 386572 w 687890"/>
                <a:gd name="connsiteY0" fmla="*/ 265232 h 265232"/>
                <a:gd name="connsiteX1" fmla="*/ 687533 w 687890"/>
                <a:gd name="connsiteY1" fmla="*/ 128268 h 265232"/>
                <a:gd name="connsiteX2" fmla="*/ 326317 w 687890"/>
                <a:gd name="connsiteY2" fmla="*/ 117 h 265232"/>
                <a:gd name="connsiteX3" fmla="*/ 58 w 687890"/>
                <a:gd name="connsiteY3" fmla="*/ 139918 h 265232"/>
                <a:gd name="connsiteX4" fmla="*/ 319180 w 687890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533" h="265232">
                  <a:moveTo>
                    <a:pt x="386572" y="265232"/>
                  </a:moveTo>
                  <a:cubicBezTo>
                    <a:pt x="493461" y="262269"/>
                    <a:pt x="687917" y="215915"/>
                    <a:pt x="687533" y="128268"/>
                  </a:cubicBezTo>
                  <a:cubicBezTo>
                    <a:pt x="687149" y="40621"/>
                    <a:pt x="489184" y="3004"/>
                    <a:pt x="326317" y="117"/>
                  </a:cubicBezTo>
                  <a:cubicBezTo>
                    <a:pt x="163450" y="-2770"/>
                    <a:pt x="-3581" y="47774"/>
                    <a:pt x="58" y="139918"/>
                  </a:cubicBezTo>
                  <a:cubicBezTo>
                    <a:pt x="3697" y="232062"/>
                    <a:pt x="319180" y="263240"/>
                    <a:pt x="319180" y="263240"/>
                  </a:cubicBezTo>
                </a:path>
              </a:pathLst>
            </a:custGeom>
            <a:noFill/>
            <a:ln w="6350" cap="flat" cmpd="sng" algn="ctr">
              <a:solidFill>
                <a:srgbClr val="FF0000"/>
              </a:solidFill>
              <a:prstDash val="solid"/>
              <a:headEnd type="non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srgbClr val="FF0000"/>
                  </a:solidFill>
                  <a:ea typeface=""/>
                  <a:cs typeface=""/>
                </a:rPr>
                <a:t>Guest OS Scheduler</a:t>
              </a:r>
            </a:p>
          </p:txBody>
        </p:sp>
        <p:sp>
          <p:nvSpPr>
            <p:cNvPr id="405" name="Freeform 404"/>
            <p:cNvSpPr/>
            <p:nvPr/>
          </p:nvSpPr>
          <p:spPr>
            <a:xfrm>
              <a:off x="1923399" y="1588711"/>
              <a:ext cx="410686" cy="99885"/>
            </a:xfrm>
            <a:custGeom>
              <a:avLst/>
              <a:gdLst>
                <a:gd name="connsiteX0" fmla="*/ 536035 w 886755"/>
                <a:gd name="connsiteY0" fmla="*/ 482858 h 482858"/>
                <a:gd name="connsiteX1" fmla="*/ 885599 w 886755"/>
                <a:gd name="connsiteY1" fmla="*/ 75106 h 482858"/>
                <a:gd name="connsiteX2" fmla="*/ 431166 w 886755"/>
                <a:gd name="connsiteY2" fmla="*/ 5206 h 482858"/>
                <a:gd name="connsiteX3" fmla="*/ 38 w 886755"/>
                <a:gd name="connsiteY3" fmla="*/ 145006 h 482858"/>
                <a:gd name="connsiteX4" fmla="*/ 454471 w 886755"/>
                <a:gd name="connsiteY4" fmla="*/ 261507 h 482858"/>
                <a:gd name="connsiteX0" fmla="*/ 594296 w 889087"/>
                <a:gd name="connsiteY0" fmla="*/ 270125 h 270125"/>
                <a:gd name="connsiteX1" fmla="*/ 885599 w 889087"/>
                <a:gd name="connsiteY1" fmla="*/ 72074 h 270125"/>
                <a:gd name="connsiteX2" fmla="*/ 431166 w 889087"/>
                <a:gd name="connsiteY2" fmla="*/ 2174 h 270125"/>
                <a:gd name="connsiteX3" fmla="*/ 38 w 889087"/>
                <a:gd name="connsiteY3" fmla="*/ 141974 h 270125"/>
                <a:gd name="connsiteX4" fmla="*/ 454471 w 889087"/>
                <a:gd name="connsiteY4" fmla="*/ 258475 h 270125"/>
                <a:gd name="connsiteX0" fmla="*/ 594296 w 894549"/>
                <a:gd name="connsiteY0" fmla="*/ 270125 h 270125"/>
                <a:gd name="connsiteX1" fmla="*/ 885599 w 894549"/>
                <a:gd name="connsiteY1" fmla="*/ 72074 h 270125"/>
                <a:gd name="connsiteX2" fmla="*/ 431166 w 894549"/>
                <a:gd name="connsiteY2" fmla="*/ 2174 h 270125"/>
                <a:gd name="connsiteX3" fmla="*/ 38 w 894549"/>
                <a:gd name="connsiteY3" fmla="*/ 141974 h 270125"/>
                <a:gd name="connsiteX4" fmla="*/ 454471 w 894549"/>
                <a:gd name="connsiteY4" fmla="*/ 258475 h 270125"/>
                <a:gd name="connsiteX0" fmla="*/ 396263 w 696516"/>
                <a:gd name="connsiteY0" fmla="*/ 269582 h 269582"/>
                <a:gd name="connsiteX1" fmla="*/ 687566 w 696516"/>
                <a:gd name="connsiteY1" fmla="*/ 71531 h 269582"/>
                <a:gd name="connsiteX2" fmla="*/ 233133 w 696516"/>
                <a:gd name="connsiteY2" fmla="*/ 1631 h 269582"/>
                <a:gd name="connsiteX3" fmla="*/ 91 w 696516"/>
                <a:gd name="connsiteY3" fmla="*/ 129781 h 269582"/>
                <a:gd name="connsiteX4" fmla="*/ 256438 w 696516"/>
                <a:gd name="connsiteY4" fmla="*/ 257932 h 269582"/>
                <a:gd name="connsiteX0" fmla="*/ 396541 w 691161"/>
                <a:gd name="connsiteY0" fmla="*/ 280942 h 280942"/>
                <a:gd name="connsiteX1" fmla="*/ 687844 w 691161"/>
                <a:gd name="connsiteY1" fmla="*/ 82891 h 280942"/>
                <a:gd name="connsiteX2" fmla="*/ 326628 w 691161"/>
                <a:gd name="connsiteY2" fmla="*/ 1340 h 280942"/>
                <a:gd name="connsiteX3" fmla="*/ 369 w 691161"/>
                <a:gd name="connsiteY3" fmla="*/ 141141 h 280942"/>
                <a:gd name="connsiteX4" fmla="*/ 256716 w 691161"/>
                <a:gd name="connsiteY4" fmla="*/ 269292 h 280942"/>
                <a:gd name="connsiteX0" fmla="*/ 397785 w 692405"/>
                <a:gd name="connsiteY0" fmla="*/ 280942 h 280942"/>
                <a:gd name="connsiteX1" fmla="*/ 689088 w 692405"/>
                <a:gd name="connsiteY1" fmla="*/ 82891 h 280942"/>
                <a:gd name="connsiteX2" fmla="*/ 327872 w 692405"/>
                <a:gd name="connsiteY2" fmla="*/ 1340 h 280942"/>
                <a:gd name="connsiteX3" fmla="*/ 1613 w 692405"/>
                <a:gd name="connsiteY3" fmla="*/ 141141 h 280942"/>
                <a:gd name="connsiteX4" fmla="*/ 257960 w 692405"/>
                <a:gd name="connsiteY4" fmla="*/ 269292 h 280942"/>
                <a:gd name="connsiteX0" fmla="*/ 396611 w 691231"/>
                <a:gd name="connsiteY0" fmla="*/ 280942 h 280942"/>
                <a:gd name="connsiteX1" fmla="*/ 687914 w 691231"/>
                <a:gd name="connsiteY1" fmla="*/ 82891 h 280942"/>
                <a:gd name="connsiteX2" fmla="*/ 326698 w 691231"/>
                <a:gd name="connsiteY2" fmla="*/ 1340 h 280942"/>
                <a:gd name="connsiteX3" fmla="*/ 439 w 691231"/>
                <a:gd name="connsiteY3" fmla="*/ 141141 h 280942"/>
                <a:gd name="connsiteX4" fmla="*/ 256786 w 691231"/>
                <a:gd name="connsiteY4" fmla="*/ 269292 h 280942"/>
                <a:gd name="connsiteX0" fmla="*/ 396611 w 691231"/>
                <a:gd name="connsiteY0" fmla="*/ 279636 h 279636"/>
                <a:gd name="connsiteX1" fmla="*/ 687914 w 691231"/>
                <a:gd name="connsiteY1" fmla="*/ 128185 h 279636"/>
                <a:gd name="connsiteX2" fmla="*/ 326698 w 691231"/>
                <a:gd name="connsiteY2" fmla="*/ 34 h 279636"/>
                <a:gd name="connsiteX3" fmla="*/ 439 w 691231"/>
                <a:gd name="connsiteY3" fmla="*/ 139835 h 279636"/>
                <a:gd name="connsiteX4" fmla="*/ 256786 w 691231"/>
                <a:gd name="connsiteY4" fmla="*/ 267986 h 279636"/>
                <a:gd name="connsiteX0" fmla="*/ 396611 w 689332"/>
                <a:gd name="connsiteY0" fmla="*/ 279703 h 279703"/>
                <a:gd name="connsiteX1" fmla="*/ 687914 w 689332"/>
                <a:gd name="connsiteY1" fmla="*/ 128252 h 279703"/>
                <a:gd name="connsiteX2" fmla="*/ 326698 w 689332"/>
                <a:gd name="connsiteY2" fmla="*/ 101 h 279703"/>
                <a:gd name="connsiteX3" fmla="*/ 439 w 689332"/>
                <a:gd name="connsiteY3" fmla="*/ 139902 h 279703"/>
                <a:gd name="connsiteX4" fmla="*/ 256786 w 689332"/>
                <a:gd name="connsiteY4" fmla="*/ 268053 h 279703"/>
                <a:gd name="connsiteX0" fmla="*/ 396611 w 687940"/>
                <a:gd name="connsiteY0" fmla="*/ 283604 h 283604"/>
                <a:gd name="connsiteX1" fmla="*/ 687914 w 687940"/>
                <a:gd name="connsiteY1" fmla="*/ 132153 h 283604"/>
                <a:gd name="connsiteX2" fmla="*/ 326698 w 687940"/>
                <a:gd name="connsiteY2" fmla="*/ 4002 h 283604"/>
                <a:gd name="connsiteX3" fmla="*/ 439 w 687940"/>
                <a:gd name="connsiteY3" fmla="*/ 143803 h 283604"/>
                <a:gd name="connsiteX4" fmla="*/ 256786 w 687940"/>
                <a:gd name="connsiteY4" fmla="*/ 271954 h 283604"/>
                <a:gd name="connsiteX0" fmla="*/ 396172 w 687501"/>
                <a:gd name="connsiteY0" fmla="*/ 283604 h 283604"/>
                <a:gd name="connsiteX1" fmla="*/ 687475 w 687501"/>
                <a:gd name="connsiteY1" fmla="*/ 132153 h 283604"/>
                <a:gd name="connsiteX2" fmla="*/ 326259 w 687501"/>
                <a:gd name="connsiteY2" fmla="*/ 4002 h 283604"/>
                <a:gd name="connsiteX3" fmla="*/ 0 w 687501"/>
                <a:gd name="connsiteY3" fmla="*/ 143803 h 283604"/>
                <a:gd name="connsiteX4" fmla="*/ 256347 w 687501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1476 h 281476"/>
                <a:gd name="connsiteX1" fmla="*/ 687475 w 687475"/>
                <a:gd name="connsiteY1" fmla="*/ 130025 h 281476"/>
                <a:gd name="connsiteX2" fmla="*/ 326259 w 687475"/>
                <a:gd name="connsiteY2" fmla="*/ 1874 h 281476"/>
                <a:gd name="connsiteX3" fmla="*/ 0 w 687475"/>
                <a:gd name="connsiteY3" fmla="*/ 141675 h 281476"/>
                <a:gd name="connsiteX4" fmla="*/ 256347 w 687475"/>
                <a:gd name="connsiteY4" fmla="*/ 269826 h 281476"/>
                <a:gd name="connsiteX0" fmla="*/ 396172 w 687475"/>
                <a:gd name="connsiteY0" fmla="*/ 280112 h 280112"/>
                <a:gd name="connsiteX1" fmla="*/ 687475 w 687475"/>
                <a:gd name="connsiteY1" fmla="*/ 128661 h 280112"/>
                <a:gd name="connsiteX2" fmla="*/ 326259 w 687475"/>
                <a:gd name="connsiteY2" fmla="*/ 510 h 280112"/>
                <a:gd name="connsiteX3" fmla="*/ 0 w 687475"/>
                <a:gd name="connsiteY3" fmla="*/ 140311 h 280112"/>
                <a:gd name="connsiteX4" fmla="*/ 256347 w 687475"/>
                <a:gd name="connsiteY4" fmla="*/ 268462 h 280112"/>
                <a:gd name="connsiteX0" fmla="*/ 396172 w 687475"/>
                <a:gd name="connsiteY0" fmla="*/ 279737 h 279737"/>
                <a:gd name="connsiteX1" fmla="*/ 687475 w 687475"/>
                <a:gd name="connsiteY1" fmla="*/ 128286 h 279737"/>
                <a:gd name="connsiteX2" fmla="*/ 326259 w 687475"/>
                <a:gd name="connsiteY2" fmla="*/ 135 h 279737"/>
                <a:gd name="connsiteX3" fmla="*/ 0 w 687475"/>
                <a:gd name="connsiteY3" fmla="*/ 139936 h 279737"/>
                <a:gd name="connsiteX4" fmla="*/ 256347 w 687475"/>
                <a:gd name="connsiteY4" fmla="*/ 268087 h 279737"/>
                <a:gd name="connsiteX0" fmla="*/ 396175 w 687478"/>
                <a:gd name="connsiteY0" fmla="*/ 279664 h 279664"/>
                <a:gd name="connsiteX1" fmla="*/ 687478 w 687478"/>
                <a:gd name="connsiteY1" fmla="*/ 128213 h 279664"/>
                <a:gd name="connsiteX2" fmla="*/ 326262 w 687478"/>
                <a:gd name="connsiteY2" fmla="*/ 62 h 279664"/>
                <a:gd name="connsiteX3" fmla="*/ 3 w 687478"/>
                <a:gd name="connsiteY3" fmla="*/ 139863 h 279664"/>
                <a:gd name="connsiteX4" fmla="*/ 319125 w 687478"/>
                <a:gd name="connsiteY4" fmla="*/ 263185 h 279664"/>
                <a:gd name="connsiteX0" fmla="*/ 396230 w 687533"/>
                <a:gd name="connsiteY0" fmla="*/ 279719 h 279719"/>
                <a:gd name="connsiteX1" fmla="*/ 687533 w 687533"/>
                <a:gd name="connsiteY1" fmla="*/ 128268 h 279719"/>
                <a:gd name="connsiteX2" fmla="*/ 326317 w 687533"/>
                <a:gd name="connsiteY2" fmla="*/ 117 h 279719"/>
                <a:gd name="connsiteX3" fmla="*/ 58 w 687533"/>
                <a:gd name="connsiteY3" fmla="*/ 139918 h 279719"/>
                <a:gd name="connsiteX4" fmla="*/ 319180 w 687533"/>
                <a:gd name="connsiteY4" fmla="*/ 263240 h 279719"/>
                <a:gd name="connsiteX0" fmla="*/ 386572 w 687890"/>
                <a:gd name="connsiteY0" fmla="*/ 265232 h 265232"/>
                <a:gd name="connsiteX1" fmla="*/ 687533 w 687890"/>
                <a:gd name="connsiteY1" fmla="*/ 128268 h 265232"/>
                <a:gd name="connsiteX2" fmla="*/ 326317 w 687890"/>
                <a:gd name="connsiteY2" fmla="*/ 117 h 265232"/>
                <a:gd name="connsiteX3" fmla="*/ 58 w 687890"/>
                <a:gd name="connsiteY3" fmla="*/ 139918 h 265232"/>
                <a:gd name="connsiteX4" fmla="*/ 319180 w 687890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533" h="265232">
                  <a:moveTo>
                    <a:pt x="386572" y="265232"/>
                  </a:moveTo>
                  <a:cubicBezTo>
                    <a:pt x="493461" y="262269"/>
                    <a:pt x="687917" y="215915"/>
                    <a:pt x="687533" y="128268"/>
                  </a:cubicBezTo>
                  <a:cubicBezTo>
                    <a:pt x="687149" y="40621"/>
                    <a:pt x="489184" y="3004"/>
                    <a:pt x="326317" y="117"/>
                  </a:cubicBezTo>
                  <a:cubicBezTo>
                    <a:pt x="163450" y="-2770"/>
                    <a:pt x="-3581" y="47774"/>
                    <a:pt x="58" y="139918"/>
                  </a:cubicBezTo>
                  <a:cubicBezTo>
                    <a:pt x="3697" y="232062"/>
                    <a:pt x="319180" y="263240"/>
                    <a:pt x="319180" y="26324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headEnd type="non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00" kern="0" dirty="0" err="1">
                  <a:solidFill>
                    <a:srgbClr val="FF0000"/>
                  </a:solidFill>
                  <a:ea typeface=""/>
                  <a:cs typeface=""/>
                </a:rPr>
                <a:t>Pkt</a:t>
              </a:r>
              <a:r>
                <a:rPr lang="en-US" sz="500" kern="0" dirty="0">
                  <a:solidFill>
                    <a:srgbClr val="FF0000"/>
                  </a:solidFill>
                  <a:ea typeface=""/>
                  <a:cs typeface=""/>
                </a:rPr>
                <a:t> Scheduler</a:t>
              </a:r>
            </a:p>
          </p:txBody>
        </p:sp>
      </p:grpSp>
      <p:grpSp>
        <p:nvGrpSpPr>
          <p:cNvPr id="406" name="Group 405"/>
          <p:cNvGrpSpPr/>
          <p:nvPr/>
        </p:nvGrpSpPr>
        <p:grpSpPr>
          <a:xfrm>
            <a:off x="813993" y="1207175"/>
            <a:ext cx="4742413" cy="1351032"/>
            <a:chOff x="655767" y="1333250"/>
            <a:chExt cx="4742413" cy="1351032"/>
          </a:xfrm>
        </p:grpSpPr>
        <p:sp>
          <p:nvSpPr>
            <p:cNvPr id="407" name="Rectangle 406"/>
            <p:cNvSpPr/>
            <p:nvPr/>
          </p:nvSpPr>
          <p:spPr>
            <a:xfrm>
              <a:off x="655767" y="1333250"/>
              <a:ext cx="4742413" cy="1351032"/>
            </a:xfrm>
            <a:prstGeom prst="rect">
              <a:avLst/>
            </a:prstGeom>
            <a:solidFill>
              <a:srgbClr val="57B74E">
                <a:lumMod val="40000"/>
                <a:lumOff val="6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049BD3"/>
                  </a:solidFill>
                  <a:ea typeface=""/>
                  <a:cs typeface=""/>
                </a:rPr>
                <a:t>VM</a:t>
              </a:r>
              <a:r>
                <a:rPr lang="en-US" sz="1200" kern="0" baseline="30000" dirty="0">
                  <a:solidFill>
                    <a:srgbClr val="049BD3"/>
                  </a:solidFill>
                  <a:ea typeface=""/>
                  <a:cs typeface=""/>
                </a:rPr>
                <a:t>3</a:t>
              </a:r>
              <a:r>
                <a:rPr lang="en-US" sz="1200" kern="0" dirty="0">
                  <a:solidFill>
                    <a:srgbClr val="049BD3"/>
                  </a:solidFill>
                  <a:ea typeface=""/>
                  <a:cs typeface=""/>
                </a:rPr>
                <a:t> (2vCPU CSR 1000v)</a:t>
              </a:r>
            </a:p>
          </p:txBody>
        </p:sp>
        <p:sp>
          <p:nvSpPr>
            <p:cNvPr id="408" name="Rounded Rectangle 407"/>
            <p:cNvSpPr/>
            <p:nvPr/>
          </p:nvSpPr>
          <p:spPr>
            <a:xfrm>
              <a:off x="806030" y="2303013"/>
              <a:ext cx="870731" cy="303891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vCPU</a:t>
              </a:r>
              <a:r>
                <a:rPr lang="en-US" sz="1100" kern="0" baseline="-25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0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3</a:t>
              </a:r>
            </a:p>
          </p:txBody>
        </p:sp>
        <p:sp>
          <p:nvSpPr>
            <p:cNvPr id="409" name="Rounded Rectangle 408"/>
            <p:cNvSpPr/>
            <p:nvPr/>
          </p:nvSpPr>
          <p:spPr>
            <a:xfrm>
              <a:off x="3256436" y="1710439"/>
              <a:ext cx="355375" cy="301954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IRQ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3</a:t>
              </a:r>
            </a:p>
          </p:txBody>
        </p:sp>
        <p:sp>
          <p:nvSpPr>
            <p:cNvPr id="410" name="Rounded Rectangle 409"/>
            <p:cNvSpPr/>
            <p:nvPr/>
          </p:nvSpPr>
          <p:spPr>
            <a:xfrm>
              <a:off x="3644769" y="1710439"/>
              <a:ext cx="471499" cy="301954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vNIC</a:t>
              </a:r>
              <a:r>
                <a:rPr lang="en-US" sz="1100" kern="0" baseline="-25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1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3</a:t>
              </a:r>
            </a:p>
          </p:txBody>
        </p:sp>
        <p:sp>
          <p:nvSpPr>
            <p:cNvPr id="411" name="Rounded Rectangle 410"/>
            <p:cNvSpPr/>
            <p:nvPr/>
          </p:nvSpPr>
          <p:spPr>
            <a:xfrm>
              <a:off x="4632082" y="1710439"/>
              <a:ext cx="766098" cy="301954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VM Linux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3</a:t>
              </a:r>
            </a:p>
          </p:txBody>
        </p:sp>
        <p:sp>
          <p:nvSpPr>
            <p:cNvPr id="412" name="Rounded Rectangle 411"/>
            <p:cNvSpPr/>
            <p:nvPr/>
          </p:nvSpPr>
          <p:spPr>
            <a:xfrm>
              <a:off x="4171063" y="1710439"/>
              <a:ext cx="455596" cy="301954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vNIC</a:t>
              </a:r>
              <a:r>
                <a:rPr lang="en-US" sz="1100" kern="0" baseline="-25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n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3</a:t>
              </a:r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779769" y="1571323"/>
              <a:ext cx="2432828" cy="431880"/>
            </a:xfrm>
            <a:prstGeom prst="rect">
              <a:avLst/>
            </a:prstGeom>
            <a:solidFill>
              <a:srgbClr val="8EBCDC">
                <a:lumMod val="20000"/>
                <a:lumOff val="80000"/>
              </a:srgbClr>
            </a:solidFill>
            <a:ln w="6350" cap="flat" cmpd="sng" algn="ctr">
              <a:solidFill>
                <a:srgbClr val="676767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vert="vert"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kern="0" dirty="0">
                  <a:solidFill>
                    <a:srgbClr val="272848"/>
                  </a:solidFill>
                  <a:ea typeface=""/>
                  <a:cs typeface=""/>
                </a:rPr>
                <a:t>CSR</a:t>
              </a:r>
              <a:endParaRPr lang="en-US" sz="1200" kern="0" baseline="30000" dirty="0">
                <a:solidFill>
                  <a:srgbClr val="272848"/>
                </a:solidFill>
                <a:ea typeface=""/>
                <a:cs typeface=""/>
              </a:endParaRPr>
            </a:p>
          </p:txBody>
        </p:sp>
        <p:sp>
          <p:nvSpPr>
            <p:cNvPr id="414" name="Snip Same Side Corner Rectangle 413"/>
            <p:cNvSpPr/>
            <p:nvPr/>
          </p:nvSpPr>
          <p:spPr>
            <a:xfrm>
              <a:off x="838029" y="1631720"/>
              <a:ext cx="313327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2968AF"/>
                  </a:solidFill>
                  <a:ea typeface=""/>
                  <a:cs typeface=""/>
                </a:rPr>
                <a:t>IOS</a:t>
              </a:r>
            </a:p>
          </p:txBody>
        </p:sp>
        <p:sp>
          <p:nvSpPr>
            <p:cNvPr id="415" name="Snip Same Side Corner Rectangle 414"/>
            <p:cNvSpPr/>
            <p:nvPr/>
          </p:nvSpPr>
          <p:spPr>
            <a:xfrm>
              <a:off x="1185905" y="1631720"/>
              <a:ext cx="523423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kern="0" dirty="0" err="1">
                  <a:solidFill>
                    <a:srgbClr val="2968AF"/>
                  </a:solidFill>
                  <a:ea typeface=""/>
                  <a:cs typeface=""/>
                </a:rPr>
                <a:t>Fman</a:t>
              </a:r>
              <a:r>
                <a:rPr lang="en-US" sz="1000" kern="0" dirty="0">
                  <a:solidFill>
                    <a:srgbClr val="2968AF"/>
                  </a:solidFill>
                  <a:ea typeface=""/>
                  <a:cs typeface=""/>
                </a:rPr>
                <a:t> / </a:t>
              </a:r>
              <a:r>
                <a:rPr lang="en-US" sz="1000" kern="0" dirty="0" err="1">
                  <a:solidFill>
                    <a:srgbClr val="2968AF"/>
                  </a:solidFill>
                  <a:ea typeface=""/>
                  <a:cs typeface=""/>
                </a:rPr>
                <a:t>CMan</a:t>
              </a:r>
              <a:endParaRPr lang="en-US" sz="1000" kern="0" dirty="0">
                <a:solidFill>
                  <a:srgbClr val="2968AF"/>
                </a:solidFill>
                <a:ea typeface=""/>
                <a:cs typeface=""/>
              </a:endParaRPr>
            </a:p>
          </p:txBody>
        </p:sp>
        <p:sp>
          <p:nvSpPr>
            <p:cNvPr id="416" name="Snip Same Side Corner Rectangle 415"/>
            <p:cNvSpPr/>
            <p:nvPr/>
          </p:nvSpPr>
          <p:spPr>
            <a:xfrm>
              <a:off x="1757780" y="1631720"/>
              <a:ext cx="325335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50" kern="0" dirty="0">
                  <a:solidFill>
                    <a:srgbClr val="2968AF"/>
                  </a:solidFill>
                  <a:ea typeface=""/>
                  <a:cs typeface=""/>
                </a:rPr>
                <a:t>PPE</a:t>
              </a:r>
            </a:p>
          </p:txBody>
        </p:sp>
        <p:sp>
          <p:nvSpPr>
            <p:cNvPr id="417" name="Snip Same Side Corner Rectangle 416"/>
            <p:cNvSpPr/>
            <p:nvPr/>
          </p:nvSpPr>
          <p:spPr>
            <a:xfrm>
              <a:off x="2179825" y="1631720"/>
              <a:ext cx="397776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t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2968AF"/>
                  </a:solidFill>
                  <a:ea typeface=""/>
                  <a:cs typeface=""/>
                </a:rPr>
                <a:t>HQF</a:t>
              </a:r>
            </a:p>
          </p:txBody>
        </p:sp>
        <p:sp>
          <p:nvSpPr>
            <p:cNvPr id="418" name="Snip Same Side Corner Rectangle 417"/>
            <p:cNvSpPr/>
            <p:nvPr/>
          </p:nvSpPr>
          <p:spPr>
            <a:xfrm>
              <a:off x="2614054" y="1631720"/>
              <a:ext cx="289960" cy="291252"/>
            </a:xfrm>
            <a:prstGeom prst="snip2SameRect">
              <a:avLst/>
            </a:prstGeom>
            <a:solidFill>
              <a:srgbClr val="214794">
                <a:lumMod val="20000"/>
                <a:lumOff val="80000"/>
              </a:srgbClr>
            </a:solidFill>
            <a:ln w="6350" cap="flat" cmpd="sng" algn="ctr">
              <a:solidFill>
                <a:srgbClr val="214794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2968AF"/>
                  </a:solidFill>
                  <a:ea typeface=""/>
                  <a:cs typeface=""/>
                </a:rPr>
                <a:t>Rx</a:t>
              </a:r>
            </a:p>
          </p:txBody>
        </p:sp>
        <p:cxnSp>
          <p:nvCxnSpPr>
            <p:cNvPr id="419" name="Straight Arrow Connector 418"/>
            <p:cNvCxnSpPr/>
            <p:nvPr/>
          </p:nvCxnSpPr>
          <p:spPr>
            <a:xfrm>
              <a:off x="994693" y="1922972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0" name="Straight Arrow Connector 419"/>
            <p:cNvCxnSpPr/>
            <p:nvPr/>
          </p:nvCxnSpPr>
          <p:spPr>
            <a:xfrm>
              <a:off x="1464603" y="1927969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1" name="Straight Arrow Connector 420"/>
            <p:cNvCxnSpPr/>
            <p:nvPr/>
          </p:nvCxnSpPr>
          <p:spPr>
            <a:xfrm>
              <a:off x="1934512" y="1921627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2" name="Straight Arrow Connector 421"/>
            <p:cNvCxnSpPr/>
            <p:nvPr/>
          </p:nvCxnSpPr>
          <p:spPr>
            <a:xfrm>
              <a:off x="2415761" y="1915285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23" name="Straight Arrow Connector 422"/>
            <p:cNvCxnSpPr/>
            <p:nvPr/>
          </p:nvCxnSpPr>
          <p:spPr>
            <a:xfrm>
              <a:off x="2806293" y="1920282"/>
              <a:ext cx="6674" cy="399056"/>
            </a:xfrm>
            <a:prstGeom prst="straightConnector1">
              <a:avLst/>
            </a:prstGeom>
            <a:noFill/>
            <a:ln w="6350" cap="flat" cmpd="sng" algn="ctr">
              <a:solidFill>
                <a:srgbClr val="214794"/>
              </a:solidFill>
              <a:prstDash val="sysDash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4" name="Freeform 423"/>
            <p:cNvSpPr/>
            <p:nvPr/>
          </p:nvSpPr>
          <p:spPr>
            <a:xfrm>
              <a:off x="902699" y="2020880"/>
              <a:ext cx="2110769" cy="192757"/>
            </a:xfrm>
            <a:custGeom>
              <a:avLst/>
              <a:gdLst>
                <a:gd name="connsiteX0" fmla="*/ 536035 w 886755"/>
                <a:gd name="connsiteY0" fmla="*/ 482858 h 482858"/>
                <a:gd name="connsiteX1" fmla="*/ 885599 w 886755"/>
                <a:gd name="connsiteY1" fmla="*/ 75106 h 482858"/>
                <a:gd name="connsiteX2" fmla="*/ 431166 w 886755"/>
                <a:gd name="connsiteY2" fmla="*/ 5206 h 482858"/>
                <a:gd name="connsiteX3" fmla="*/ 38 w 886755"/>
                <a:gd name="connsiteY3" fmla="*/ 145006 h 482858"/>
                <a:gd name="connsiteX4" fmla="*/ 454471 w 886755"/>
                <a:gd name="connsiteY4" fmla="*/ 261507 h 482858"/>
                <a:gd name="connsiteX0" fmla="*/ 594296 w 889087"/>
                <a:gd name="connsiteY0" fmla="*/ 270125 h 270125"/>
                <a:gd name="connsiteX1" fmla="*/ 885599 w 889087"/>
                <a:gd name="connsiteY1" fmla="*/ 72074 h 270125"/>
                <a:gd name="connsiteX2" fmla="*/ 431166 w 889087"/>
                <a:gd name="connsiteY2" fmla="*/ 2174 h 270125"/>
                <a:gd name="connsiteX3" fmla="*/ 38 w 889087"/>
                <a:gd name="connsiteY3" fmla="*/ 141974 h 270125"/>
                <a:gd name="connsiteX4" fmla="*/ 454471 w 889087"/>
                <a:gd name="connsiteY4" fmla="*/ 258475 h 270125"/>
                <a:gd name="connsiteX0" fmla="*/ 594296 w 894549"/>
                <a:gd name="connsiteY0" fmla="*/ 270125 h 270125"/>
                <a:gd name="connsiteX1" fmla="*/ 885599 w 894549"/>
                <a:gd name="connsiteY1" fmla="*/ 72074 h 270125"/>
                <a:gd name="connsiteX2" fmla="*/ 431166 w 894549"/>
                <a:gd name="connsiteY2" fmla="*/ 2174 h 270125"/>
                <a:gd name="connsiteX3" fmla="*/ 38 w 894549"/>
                <a:gd name="connsiteY3" fmla="*/ 141974 h 270125"/>
                <a:gd name="connsiteX4" fmla="*/ 454471 w 894549"/>
                <a:gd name="connsiteY4" fmla="*/ 258475 h 270125"/>
                <a:gd name="connsiteX0" fmla="*/ 396263 w 696516"/>
                <a:gd name="connsiteY0" fmla="*/ 269582 h 269582"/>
                <a:gd name="connsiteX1" fmla="*/ 687566 w 696516"/>
                <a:gd name="connsiteY1" fmla="*/ 71531 h 269582"/>
                <a:gd name="connsiteX2" fmla="*/ 233133 w 696516"/>
                <a:gd name="connsiteY2" fmla="*/ 1631 h 269582"/>
                <a:gd name="connsiteX3" fmla="*/ 91 w 696516"/>
                <a:gd name="connsiteY3" fmla="*/ 129781 h 269582"/>
                <a:gd name="connsiteX4" fmla="*/ 256438 w 696516"/>
                <a:gd name="connsiteY4" fmla="*/ 257932 h 269582"/>
                <a:gd name="connsiteX0" fmla="*/ 396541 w 691161"/>
                <a:gd name="connsiteY0" fmla="*/ 280942 h 280942"/>
                <a:gd name="connsiteX1" fmla="*/ 687844 w 691161"/>
                <a:gd name="connsiteY1" fmla="*/ 82891 h 280942"/>
                <a:gd name="connsiteX2" fmla="*/ 326628 w 691161"/>
                <a:gd name="connsiteY2" fmla="*/ 1340 h 280942"/>
                <a:gd name="connsiteX3" fmla="*/ 369 w 691161"/>
                <a:gd name="connsiteY3" fmla="*/ 141141 h 280942"/>
                <a:gd name="connsiteX4" fmla="*/ 256716 w 691161"/>
                <a:gd name="connsiteY4" fmla="*/ 269292 h 280942"/>
                <a:gd name="connsiteX0" fmla="*/ 397785 w 692405"/>
                <a:gd name="connsiteY0" fmla="*/ 280942 h 280942"/>
                <a:gd name="connsiteX1" fmla="*/ 689088 w 692405"/>
                <a:gd name="connsiteY1" fmla="*/ 82891 h 280942"/>
                <a:gd name="connsiteX2" fmla="*/ 327872 w 692405"/>
                <a:gd name="connsiteY2" fmla="*/ 1340 h 280942"/>
                <a:gd name="connsiteX3" fmla="*/ 1613 w 692405"/>
                <a:gd name="connsiteY3" fmla="*/ 141141 h 280942"/>
                <a:gd name="connsiteX4" fmla="*/ 257960 w 692405"/>
                <a:gd name="connsiteY4" fmla="*/ 269292 h 280942"/>
                <a:gd name="connsiteX0" fmla="*/ 396611 w 691231"/>
                <a:gd name="connsiteY0" fmla="*/ 280942 h 280942"/>
                <a:gd name="connsiteX1" fmla="*/ 687914 w 691231"/>
                <a:gd name="connsiteY1" fmla="*/ 82891 h 280942"/>
                <a:gd name="connsiteX2" fmla="*/ 326698 w 691231"/>
                <a:gd name="connsiteY2" fmla="*/ 1340 h 280942"/>
                <a:gd name="connsiteX3" fmla="*/ 439 w 691231"/>
                <a:gd name="connsiteY3" fmla="*/ 141141 h 280942"/>
                <a:gd name="connsiteX4" fmla="*/ 256786 w 691231"/>
                <a:gd name="connsiteY4" fmla="*/ 269292 h 280942"/>
                <a:gd name="connsiteX0" fmla="*/ 396611 w 691231"/>
                <a:gd name="connsiteY0" fmla="*/ 279636 h 279636"/>
                <a:gd name="connsiteX1" fmla="*/ 687914 w 691231"/>
                <a:gd name="connsiteY1" fmla="*/ 128185 h 279636"/>
                <a:gd name="connsiteX2" fmla="*/ 326698 w 691231"/>
                <a:gd name="connsiteY2" fmla="*/ 34 h 279636"/>
                <a:gd name="connsiteX3" fmla="*/ 439 w 691231"/>
                <a:gd name="connsiteY3" fmla="*/ 139835 h 279636"/>
                <a:gd name="connsiteX4" fmla="*/ 256786 w 691231"/>
                <a:gd name="connsiteY4" fmla="*/ 267986 h 279636"/>
                <a:gd name="connsiteX0" fmla="*/ 396611 w 689332"/>
                <a:gd name="connsiteY0" fmla="*/ 279703 h 279703"/>
                <a:gd name="connsiteX1" fmla="*/ 687914 w 689332"/>
                <a:gd name="connsiteY1" fmla="*/ 128252 h 279703"/>
                <a:gd name="connsiteX2" fmla="*/ 326698 w 689332"/>
                <a:gd name="connsiteY2" fmla="*/ 101 h 279703"/>
                <a:gd name="connsiteX3" fmla="*/ 439 w 689332"/>
                <a:gd name="connsiteY3" fmla="*/ 139902 h 279703"/>
                <a:gd name="connsiteX4" fmla="*/ 256786 w 689332"/>
                <a:gd name="connsiteY4" fmla="*/ 268053 h 279703"/>
                <a:gd name="connsiteX0" fmla="*/ 396611 w 687940"/>
                <a:gd name="connsiteY0" fmla="*/ 283604 h 283604"/>
                <a:gd name="connsiteX1" fmla="*/ 687914 w 687940"/>
                <a:gd name="connsiteY1" fmla="*/ 132153 h 283604"/>
                <a:gd name="connsiteX2" fmla="*/ 326698 w 687940"/>
                <a:gd name="connsiteY2" fmla="*/ 4002 h 283604"/>
                <a:gd name="connsiteX3" fmla="*/ 439 w 687940"/>
                <a:gd name="connsiteY3" fmla="*/ 143803 h 283604"/>
                <a:gd name="connsiteX4" fmla="*/ 256786 w 687940"/>
                <a:gd name="connsiteY4" fmla="*/ 271954 h 283604"/>
                <a:gd name="connsiteX0" fmla="*/ 396172 w 687501"/>
                <a:gd name="connsiteY0" fmla="*/ 283604 h 283604"/>
                <a:gd name="connsiteX1" fmla="*/ 687475 w 687501"/>
                <a:gd name="connsiteY1" fmla="*/ 132153 h 283604"/>
                <a:gd name="connsiteX2" fmla="*/ 326259 w 687501"/>
                <a:gd name="connsiteY2" fmla="*/ 4002 h 283604"/>
                <a:gd name="connsiteX3" fmla="*/ 0 w 687501"/>
                <a:gd name="connsiteY3" fmla="*/ 143803 h 283604"/>
                <a:gd name="connsiteX4" fmla="*/ 256347 w 687501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1476 h 281476"/>
                <a:gd name="connsiteX1" fmla="*/ 687475 w 687475"/>
                <a:gd name="connsiteY1" fmla="*/ 130025 h 281476"/>
                <a:gd name="connsiteX2" fmla="*/ 326259 w 687475"/>
                <a:gd name="connsiteY2" fmla="*/ 1874 h 281476"/>
                <a:gd name="connsiteX3" fmla="*/ 0 w 687475"/>
                <a:gd name="connsiteY3" fmla="*/ 141675 h 281476"/>
                <a:gd name="connsiteX4" fmla="*/ 256347 w 687475"/>
                <a:gd name="connsiteY4" fmla="*/ 269826 h 281476"/>
                <a:gd name="connsiteX0" fmla="*/ 396172 w 687475"/>
                <a:gd name="connsiteY0" fmla="*/ 280112 h 280112"/>
                <a:gd name="connsiteX1" fmla="*/ 687475 w 687475"/>
                <a:gd name="connsiteY1" fmla="*/ 128661 h 280112"/>
                <a:gd name="connsiteX2" fmla="*/ 326259 w 687475"/>
                <a:gd name="connsiteY2" fmla="*/ 510 h 280112"/>
                <a:gd name="connsiteX3" fmla="*/ 0 w 687475"/>
                <a:gd name="connsiteY3" fmla="*/ 140311 h 280112"/>
                <a:gd name="connsiteX4" fmla="*/ 256347 w 687475"/>
                <a:gd name="connsiteY4" fmla="*/ 268462 h 280112"/>
                <a:gd name="connsiteX0" fmla="*/ 396172 w 687475"/>
                <a:gd name="connsiteY0" fmla="*/ 279737 h 279737"/>
                <a:gd name="connsiteX1" fmla="*/ 687475 w 687475"/>
                <a:gd name="connsiteY1" fmla="*/ 128286 h 279737"/>
                <a:gd name="connsiteX2" fmla="*/ 326259 w 687475"/>
                <a:gd name="connsiteY2" fmla="*/ 135 h 279737"/>
                <a:gd name="connsiteX3" fmla="*/ 0 w 687475"/>
                <a:gd name="connsiteY3" fmla="*/ 139936 h 279737"/>
                <a:gd name="connsiteX4" fmla="*/ 256347 w 687475"/>
                <a:gd name="connsiteY4" fmla="*/ 268087 h 279737"/>
                <a:gd name="connsiteX0" fmla="*/ 396175 w 687478"/>
                <a:gd name="connsiteY0" fmla="*/ 279664 h 279664"/>
                <a:gd name="connsiteX1" fmla="*/ 687478 w 687478"/>
                <a:gd name="connsiteY1" fmla="*/ 128213 h 279664"/>
                <a:gd name="connsiteX2" fmla="*/ 326262 w 687478"/>
                <a:gd name="connsiteY2" fmla="*/ 62 h 279664"/>
                <a:gd name="connsiteX3" fmla="*/ 3 w 687478"/>
                <a:gd name="connsiteY3" fmla="*/ 139863 h 279664"/>
                <a:gd name="connsiteX4" fmla="*/ 319125 w 687478"/>
                <a:gd name="connsiteY4" fmla="*/ 263185 h 279664"/>
                <a:gd name="connsiteX0" fmla="*/ 396230 w 687533"/>
                <a:gd name="connsiteY0" fmla="*/ 279719 h 279719"/>
                <a:gd name="connsiteX1" fmla="*/ 687533 w 687533"/>
                <a:gd name="connsiteY1" fmla="*/ 128268 h 279719"/>
                <a:gd name="connsiteX2" fmla="*/ 326317 w 687533"/>
                <a:gd name="connsiteY2" fmla="*/ 117 h 279719"/>
                <a:gd name="connsiteX3" fmla="*/ 58 w 687533"/>
                <a:gd name="connsiteY3" fmla="*/ 139918 h 279719"/>
                <a:gd name="connsiteX4" fmla="*/ 319180 w 687533"/>
                <a:gd name="connsiteY4" fmla="*/ 263240 h 279719"/>
                <a:gd name="connsiteX0" fmla="*/ 386572 w 687890"/>
                <a:gd name="connsiteY0" fmla="*/ 265232 h 265232"/>
                <a:gd name="connsiteX1" fmla="*/ 687533 w 687890"/>
                <a:gd name="connsiteY1" fmla="*/ 128268 h 265232"/>
                <a:gd name="connsiteX2" fmla="*/ 326317 w 687890"/>
                <a:gd name="connsiteY2" fmla="*/ 117 h 265232"/>
                <a:gd name="connsiteX3" fmla="*/ 58 w 687890"/>
                <a:gd name="connsiteY3" fmla="*/ 139918 h 265232"/>
                <a:gd name="connsiteX4" fmla="*/ 319180 w 687890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533" h="265232">
                  <a:moveTo>
                    <a:pt x="386572" y="265232"/>
                  </a:moveTo>
                  <a:cubicBezTo>
                    <a:pt x="493461" y="262269"/>
                    <a:pt x="687917" y="215915"/>
                    <a:pt x="687533" y="128268"/>
                  </a:cubicBezTo>
                  <a:cubicBezTo>
                    <a:pt x="687149" y="40621"/>
                    <a:pt x="489184" y="3004"/>
                    <a:pt x="326317" y="117"/>
                  </a:cubicBezTo>
                  <a:cubicBezTo>
                    <a:pt x="163450" y="-2770"/>
                    <a:pt x="-3581" y="47774"/>
                    <a:pt x="58" y="139918"/>
                  </a:cubicBezTo>
                  <a:cubicBezTo>
                    <a:pt x="3697" y="232062"/>
                    <a:pt x="319180" y="263240"/>
                    <a:pt x="319180" y="263240"/>
                  </a:cubicBezTo>
                </a:path>
              </a:pathLst>
            </a:custGeom>
            <a:noFill/>
            <a:ln w="6350" cap="flat" cmpd="sng" algn="ctr">
              <a:solidFill>
                <a:srgbClr val="FF0000"/>
              </a:solidFill>
              <a:prstDash val="solid"/>
              <a:headEnd type="non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>
                  <a:solidFill>
                    <a:srgbClr val="FF0000"/>
                  </a:solidFill>
                  <a:ea typeface=""/>
                  <a:cs typeface=""/>
                </a:rPr>
                <a:t>Guest OS Scheduler</a:t>
              </a:r>
            </a:p>
          </p:txBody>
        </p:sp>
        <p:sp>
          <p:nvSpPr>
            <p:cNvPr id="425" name="Rounded Rectangle 424"/>
            <p:cNvSpPr/>
            <p:nvPr/>
          </p:nvSpPr>
          <p:spPr>
            <a:xfrm>
              <a:off x="1744798" y="2296672"/>
              <a:ext cx="1281379" cy="303891"/>
            </a:xfrm>
            <a:prstGeom prst="roundRect">
              <a:avLst/>
            </a:prstGeom>
            <a:solidFill>
              <a:srgbClr val="57B74E">
                <a:lumMod val="60000"/>
                <a:lumOff val="40000"/>
              </a:srgbClr>
            </a:solidFill>
            <a:ln w="6350" cap="flat" cmpd="sng" algn="ctr">
              <a:solidFill>
                <a:srgbClr val="272A48"/>
              </a:solidFill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kern="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vCPU</a:t>
              </a:r>
              <a:r>
                <a:rPr lang="en-US" sz="1100" kern="0" baseline="-25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1</a:t>
              </a:r>
              <a:r>
                <a:rPr lang="en-US" sz="1100" kern="0" baseline="30000" dirty="0">
                  <a:solidFill>
                    <a:srgbClr val="57B74E">
                      <a:lumMod val="50000"/>
                    </a:srgbClr>
                  </a:solidFill>
                  <a:ea typeface=""/>
                  <a:cs typeface=""/>
                </a:rPr>
                <a:t>3</a:t>
              </a:r>
            </a:p>
          </p:txBody>
        </p:sp>
        <p:sp>
          <p:nvSpPr>
            <p:cNvPr id="426" name="Freeform 425"/>
            <p:cNvSpPr/>
            <p:nvPr/>
          </p:nvSpPr>
          <p:spPr>
            <a:xfrm>
              <a:off x="2181950" y="1812065"/>
              <a:ext cx="410686" cy="99885"/>
            </a:xfrm>
            <a:custGeom>
              <a:avLst/>
              <a:gdLst>
                <a:gd name="connsiteX0" fmla="*/ 536035 w 886755"/>
                <a:gd name="connsiteY0" fmla="*/ 482858 h 482858"/>
                <a:gd name="connsiteX1" fmla="*/ 885599 w 886755"/>
                <a:gd name="connsiteY1" fmla="*/ 75106 h 482858"/>
                <a:gd name="connsiteX2" fmla="*/ 431166 w 886755"/>
                <a:gd name="connsiteY2" fmla="*/ 5206 h 482858"/>
                <a:gd name="connsiteX3" fmla="*/ 38 w 886755"/>
                <a:gd name="connsiteY3" fmla="*/ 145006 h 482858"/>
                <a:gd name="connsiteX4" fmla="*/ 454471 w 886755"/>
                <a:gd name="connsiteY4" fmla="*/ 261507 h 482858"/>
                <a:gd name="connsiteX0" fmla="*/ 594296 w 889087"/>
                <a:gd name="connsiteY0" fmla="*/ 270125 h 270125"/>
                <a:gd name="connsiteX1" fmla="*/ 885599 w 889087"/>
                <a:gd name="connsiteY1" fmla="*/ 72074 h 270125"/>
                <a:gd name="connsiteX2" fmla="*/ 431166 w 889087"/>
                <a:gd name="connsiteY2" fmla="*/ 2174 h 270125"/>
                <a:gd name="connsiteX3" fmla="*/ 38 w 889087"/>
                <a:gd name="connsiteY3" fmla="*/ 141974 h 270125"/>
                <a:gd name="connsiteX4" fmla="*/ 454471 w 889087"/>
                <a:gd name="connsiteY4" fmla="*/ 258475 h 270125"/>
                <a:gd name="connsiteX0" fmla="*/ 594296 w 894549"/>
                <a:gd name="connsiteY0" fmla="*/ 270125 h 270125"/>
                <a:gd name="connsiteX1" fmla="*/ 885599 w 894549"/>
                <a:gd name="connsiteY1" fmla="*/ 72074 h 270125"/>
                <a:gd name="connsiteX2" fmla="*/ 431166 w 894549"/>
                <a:gd name="connsiteY2" fmla="*/ 2174 h 270125"/>
                <a:gd name="connsiteX3" fmla="*/ 38 w 894549"/>
                <a:gd name="connsiteY3" fmla="*/ 141974 h 270125"/>
                <a:gd name="connsiteX4" fmla="*/ 454471 w 894549"/>
                <a:gd name="connsiteY4" fmla="*/ 258475 h 270125"/>
                <a:gd name="connsiteX0" fmla="*/ 396263 w 696516"/>
                <a:gd name="connsiteY0" fmla="*/ 269582 h 269582"/>
                <a:gd name="connsiteX1" fmla="*/ 687566 w 696516"/>
                <a:gd name="connsiteY1" fmla="*/ 71531 h 269582"/>
                <a:gd name="connsiteX2" fmla="*/ 233133 w 696516"/>
                <a:gd name="connsiteY2" fmla="*/ 1631 h 269582"/>
                <a:gd name="connsiteX3" fmla="*/ 91 w 696516"/>
                <a:gd name="connsiteY3" fmla="*/ 129781 h 269582"/>
                <a:gd name="connsiteX4" fmla="*/ 256438 w 696516"/>
                <a:gd name="connsiteY4" fmla="*/ 257932 h 269582"/>
                <a:gd name="connsiteX0" fmla="*/ 396541 w 691161"/>
                <a:gd name="connsiteY0" fmla="*/ 280942 h 280942"/>
                <a:gd name="connsiteX1" fmla="*/ 687844 w 691161"/>
                <a:gd name="connsiteY1" fmla="*/ 82891 h 280942"/>
                <a:gd name="connsiteX2" fmla="*/ 326628 w 691161"/>
                <a:gd name="connsiteY2" fmla="*/ 1340 h 280942"/>
                <a:gd name="connsiteX3" fmla="*/ 369 w 691161"/>
                <a:gd name="connsiteY3" fmla="*/ 141141 h 280942"/>
                <a:gd name="connsiteX4" fmla="*/ 256716 w 691161"/>
                <a:gd name="connsiteY4" fmla="*/ 269292 h 280942"/>
                <a:gd name="connsiteX0" fmla="*/ 397785 w 692405"/>
                <a:gd name="connsiteY0" fmla="*/ 280942 h 280942"/>
                <a:gd name="connsiteX1" fmla="*/ 689088 w 692405"/>
                <a:gd name="connsiteY1" fmla="*/ 82891 h 280942"/>
                <a:gd name="connsiteX2" fmla="*/ 327872 w 692405"/>
                <a:gd name="connsiteY2" fmla="*/ 1340 h 280942"/>
                <a:gd name="connsiteX3" fmla="*/ 1613 w 692405"/>
                <a:gd name="connsiteY3" fmla="*/ 141141 h 280942"/>
                <a:gd name="connsiteX4" fmla="*/ 257960 w 692405"/>
                <a:gd name="connsiteY4" fmla="*/ 269292 h 280942"/>
                <a:gd name="connsiteX0" fmla="*/ 396611 w 691231"/>
                <a:gd name="connsiteY0" fmla="*/ 280942 h 280942"/>
                <a:gd name="connsiteX1" fmla="*/ 687914 w 691231"/>
                <a:gd name="connsiteY1" fmla="*/ 82891 h 280942"/>
                <a:gd name="connsiteX2" fmla="*/ 326698 w 691231"/>
                <a:gd name="connsiteY2" fmla="*/ 1340 h 280942"/>
                <a:gd name="connsiteX3" fmla="*/ 439 w 691231"/>
                <a:gd name="connsiteY3" fmla="*/ 141141 h 280942"/>
                <a:gd name="connsiteX4" fmla="*/ 256786 w 691231"/>
                <a:gd name="connsiteY4" fmla="*/ 269292 h 280942"/>
                <a:gd name="connsiteX0" fmla="*/ 396611 w 691231"/>
                <a:gd name="connsiteY0" fmla="*/ 279636 h 279636"/>
                <a:gd name="connsiteX1" fmla="*/ 687914 w 691231"/>
                <a:gd name="connsiteY1" fmla="*/ 128185 h 279636"/>
                <a:gd name="connsiteX2" fmla="*/ 326698 w 691231"/>
                <a:gd name="connsiteY2" fmla="*/ 34 h 279636"/>
                <a:gd name="connsiteX3" fmla="*/ 439 w 691231"/>
                <a:gd name="connsiteY3" fmla="*/ 139835 h 279636"/>
                <a:gd name="connsiteX4" fmla="*/ 256786 w 691231"/>
                <a:gd name="connsiteY4" fmla="*/ 267986 h 279636"/>
                <a:gd name="connsiteX0" fmla="*/ 396611 w 689332"/>
                <a:gd name="connsiteY0" fmla="*/ 279703 h 279703"/>
                <a:gd name="connsiteX1" fmla="*/ 687914 w 689332"/>
                <a:gd name="connsiteY1" fmla="*/ 128252 h 279703"/>
                <a:gd name="connsiteX2" fmla="*/ 326698 w 689332"/>
                <a:gd name="connsiteY2" fmla="*/ 101 h 279703"/>
                <a:gd name="connsiteX3" fmla="*/ 439 w 689332"/>
                <a:gd name="connsiteY3" fmla="*/ 139902 h 279703"/>
                <a:gd name="connsiteX4" fmla="*/ 256786 w 689332"/>
                <a:gd name="connsiteY4" fmla="*/ 268053 h 279703"/>
                <a:gd name="connsiteX0" fmla="*/ 396611 w 687940"/>
                <a:gd name="connsiteY0" fmla="*/ 283604 h 283604"/>
                <a:gd name="connsiteX1" fmla="*/ 687914 w 687940"/>
                <a:gd name="connsiteY1" fmla="*/ 132153 h 283604"/>
                <a:gd name="connsiteX2" fmla="*/ 326698 w 687940"/>
                <a:gd name="connsiteY2" fmla="*/ 4002 h 283604"/>
                <a:gd name="connsiteX3" fmla="*/ 439 w 687940"/>
                <a:gd name="connsiteY3" fmla="*/ 143803 h 283604"/>
                <a:gd name="connsiteX4" fmla="*/ 256786 w 687940"/>
                <a:gd name="connsiteY4" fmla="*/ 271954 h 283604"/>
                <a:gd name="connsiteX0" fmla="*/ 396172 w 687501"/>
                <a:gd name="connsiteY0" fmla="*/ 283604 h 283604"/>
                <a:gd name="connsiteX1" fmla="*/ 687475 w 687501"/>
                <a:gd name="connsiteY1" fmla="*/ 132153 h 283604"/>
                <a:gd name="connsiteX2" fmla="*/ 326259 w 687501"/>
                <a:gd name="connsiteY2" fmla="*/ 4002 h 283604"/>
                <a:gd name="connsiteX3" fmla="*/ 0 w 687501"/>
                <a:gd name="connsiteY3" fmla="*/ 143803 h 283604"/>
                <a:gd name="connsiteX4" fmla="*/ 256347 w 687501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1476 h 281476"/>
                <a:gd name="connsiteX1" fmla="*/ 687475 w 687475"/>
                <a:gd name="connsiteY1" fmla="*/ 130025 h 281476"/>
                <a:gd name="connsiteX2" fmla="*/ 326259 w 687475"/>
                <a:gd name="connsiteY2" fmla="*/ 1874 h 281476"/>
                <a:gd name="connsiteX3" fmla="*/ 0 w 687475"/>
                <a:gd name="connsiteY3" fmla="*/ 141675 h 281476"/>
                <a:gd name="connsiteX4" fmla="*/ 256347 w 687475"/>
                <a:gd name="connsiteY4" fmla="*/ 269826 h 281476"/>
                <a:gd name="connsiteX0" fmla="*/ 396172 w 687475"/>
                <a:gd name="connsiteY0" fmla="*/ 280112 h 280112"/>
                <a:gd name="connsiteX1" fmla="*/ 687475 w 687475"/>
                <a:gd name="connsiteY1" fmla="*/ 128661 h 280112"/>
                <a:gd name="connsiteX2" fmla="*/ 326259 w 687475"/>
                <a:gd name="connsiteY2" fmla="*/ 510 h 280112"/>
                <a:gd name="connsiteX3" fmla="*/ 0 w 687475"/>
                <a:gd name="connsiteY3" fmla="*/ 140311 h 280112"/>
                <a:gd name="connsiteX4" fmla="*/ 256347 w 687475"/>
                <a:gd name="connsiteY4" fmla="*/ 268462 h 280112"/>
                <a:gd name="connsiteX0" fmla="*/ 396172 w 687475"/>
                <a:gd name="connsiteY0" fmla="*/ 279737 h 279737"/>
                <a:gd name="connsiteX1" fmla="*/ 687475 w 687475"/>
                <a:gd name="connsiteY1" fmla="*/ 128286 h 279737"/>
                <a:gd name="connsiteX2" fmla="*/ 326259 w 687475"/>
                <a:gd name="connsiteY2" fmla="*/ 135 h 279737"/>
                <a:gd name="connsiteX3" fmla="*/ 0 w 687475"/>
                <a:gd name="connsiteY3" fmla="*/ 139936 h 279737"/>
                <a:gd name="connsiteX4" fmla="*/ 256347 w 687475"/>
                <a:gd name="connsiteY4" fmla="*/ 268087 h 279737"/>
                <a:gd name="connsiteX0" fmla="*/ 396175 w 687478"/>
                <a:gd name="connsiteY0" fmla="*/ 279664 h 279664"/>
                <a:gd name="connsiteX1" fmla="*/ 687478 w 687478"/>
                <a:gd name="connsiteY1" fmla="*/ 128213 h 279664"/>
                <a:gd name="connsiteX2" fmla="*/ 326262 w 687478"/>
                <a:gd name="connsiteY2" fmla="*/ 62 h 279664"/>
                <a:gd name="connsiteX3" fmla="*/ 3 w 687478"/>
                <a:gd name="connsiteY3" fmla="*/ 139863 h 279664"/>
                <a:gd name="connsiteX4" fmla="*/ 319125 w 687478"/>
                <a:gd name="connsiteY4" fmla="*/ 263185 h 279664"/>
                <a:gd name="connsiteX0" fmla="*/ 396230 w 687533"/>
                <a:gd name="connsiteY0" fmla="*/ 279719 h 279719"/>
                <a:gd name="connsiteX1" fmla="*/ 687533 w 687533"/>
                <a:gd name="connsiteY1" fmla="*/ 128268 h 279719"/>
                <a:gd name="connsiteX2" fmla="*/ 326317 w 687533"/>
                <a:gd name="connsiteY2" fmla="*/ 117 h 279719"/>
                <a:gd name="connsiteX3" fmla="*/ 58 w 687533"/>
                <a:gd name="connsiteY3" fmla="*/ 139918 h 279719"/>
                <a:gd name="connsiteX4" fmla="*/ 319180 w 687533"/>
                <a:gd name="connsiteY4" fmla="*/ 263240 h 279719"/>
                <a:gd name="connsiteX0" fmla="*/ 386572 w 687890"/>
                <a:gd name="connsiteY0" fmla="*/ 265232 h 265232"/>
                <a:gd name="connsiteX1" fmla="*/ 687533 w 687890"/>
                <a:gd name="connsiteY1" fmla="*/ 128268 h 265232"/>
                <a:gd name="connsiteX2" fmla="*/ 326317 w 687890"/>
                <a:gd name="connsiteY2" fmla="*/ 117 h 265232"/>
                <a:gd name="connsiteX3" fmla="*/ 58 w 687890"/>
                <a:gd name="connsiteY3" fmla="*/ 139918 h 265232"/>
                <a:gd name="connsiteX4" fmla="*/ 319180 w 687890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533" h="265232">
                  <a:moveTo>
                    <a:pt x="386572" y="265232"/>
                  </a:moveTo>
                  <a:cubicBezTo>
                    <a:pt x="493461" y="262269"/>
                    <a:pt x="687917" y="215915"/>
                    <a:pt x="687533" y="128268"/>
                  </a:cubicBezTo>
                  <a:cubicBezTo>
                    <a:pt x="687149" y="40621"/>
                    <a:pt x="489184" y="3004"/>
                    <a:pt x="326317" y="117"/>
                  </a:cubicBezTo>
                  <a:cubicBezTo>
                    <a:pt x="163450" y="-2770"/>
                    <a:pt x="-3581" y="47774"/>
                    <a:pt x="58" y="139918"/>
                  </a:cubicBezTo>
                  <a:cubicBezTo>
                    <a:pt x="3697" y="232062"/>
                    <a:pt x="319180" y="263240"/>
                    <a:pt x="319180" y="26324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headEnd type="non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00" kern="0" dirty="0" err="1">
                  <a:solidFill>
                    <a:srgbClr val="FF0000"/>
                  </a:solidFill>
                  <a:ea typeface=""/>
                  <a:cs typeface=""/>
                </a:rPr>
                <a:t>Pkt</a:t>
              </a:r>
              <a:r>
                <a:rPr lang="en-US" sz="500" kern="0" dirty="0">
                  <a:solidFill>
                    <a:srgbClr val="FF0000"/>
                  </a:solidFill>
                  <a:ea typeface=""/>
                  <a:cs typeface=""/>
                </a:rPr>
                <a:t> Scheduler</a:t>
              </a:r>
            </a:p>
          </p:txBody>
        </p:sp>
      </p:grpSp>
      <p:sp>
        <p:nvSpPr>
          <p:cNvPr id="427" name="Rounded Rectangle 426"/>
          <p:cNvSpPr/>
          <p:nvPr/>
        </p:nvSpPr>
        <p:spPr>
          <a:xfrm>
            <a:off x="3505200" y="4730537"/>
            <a:ext cx="711050" cy="204701"/>
          </a:xfrm>
          <a:prstGeom prst="roundRect">
            <a:avLst/>
          </a:prstGeom>
          <a:solidFill>
            <a:srgbClr val="FFFFFF">
              <a:lumMod val="65000"/>
            </a:srgbClr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tIns="0" bIns="0" rtlCol="0" anchor="t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>
                <a:solidFill>
                  <a:srgbClr val="FFFFFF"/>
                </a:solidFill>
                <a:ea typeface=""/>
                <a:cs typeface=""/>
              </a:rPr>
              <a:t>Memory</a:t>
            </a:r>
            <a:endParaRPr lang="en-US" sz="1050" kern="0" baseline="-2500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428" name="Rounded Rectangle 427"/>
          <p:cNvSpPr/>
          <p:nvPr/>
        </p:nvSpPr>
        <p:spPr>
          <a:xfrm>
            <a:off x="1422550" y="4730537"/>
            <a:ext cx="711050" cy="204701"/>
          </a:xfrm>
          <a:prstGeom prst="roundRect">
            <a:avLst/>
          </a:prstGeom>
          <a:solidFill>
            <a:srgbClr val="FFFFFF">
              <a:lumMod val="65000"/>
            </a:srgbClr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tIns="0" bIns="0" rtlCol="0" anchor="t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>
                <a:solidFill>
                  <a:srgbClr val="FFFFFF"/>
                </a:solidFill>
                <a:ea typeface=""/>
                <a:cs typeface=""/>
              </a:rPr>
              <a:t>Memory</a:t>
            </a:r>
            <a:endParaRPr lang="en-US" sz="1050" kern="0" baseline="-2500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429" name="Rounded Rectangle 428"/>
          <p:cNvSpPr/>
          <p:nvPr/>
        </p:nvSpPr>
        <p:spPr>
          <a:xfrm>
            <a:off x="2482938" y="4730537"/>
            <a:ext cx="711050" cy="204701"/>
          </a:xfrm>
          <a:prstGeom prst="roundRect">
            <a:avLst/>
          </a:prstGeom>
          <a:solidFill>
            <a:srgbClr val="FFFFFF">
              <a:lumMod val="65000"/>
            </a:srgbClr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tIns="0" bIns="0" rtlCol="0" anchor="t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 dirty="0">
                <a:solidFill>
                  <a:srgbClr val="FFFFFF"/>
                </a:solidFill>
                <a:ea typeface=""/>
                <a:cs typeface=""/>
              </a:rPr>
              <a:t>Storage</a:t>
            </a:r>
            <a:endParaRPr lang="en-US" sz="1050" kern="0" baseline="-2500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4303954" y="4733550"/>
            <a:ext cx="344246" cy="198674"/>
          </a:xfrm>
          <a:prstGeom prst="roundRect">
            <a:avLst/>
          </a:prstGeom>
          <a:solidFill>
            <a:srgbClr val="FFFFFF">
              <a:lumMod val="65000"/>
            </a:srgbClr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36000" tIns="0" rIns="36000" bIns="0" rtlCol="0" anchor="t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>
                <a:solidFill>
                  <a:srgbClr val="FFFFFF"/>
                </a:solidFill>
                <a:ea typeface=""/>
                <a:cs typeface=""/>
              </a:rPr>
              <a:t>I/O</a:t>
            </a:r>
            <a:endParaRPr lang="en-US" sz="1050" kern="0" baseline="-2500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4691225" y="4733550"/>
            <a:ext cx="344246" cy="198674"/>
          </a:xfrm>
          <a:prstGeom prst="roundRect">
            <a:avLst/>
          </a:prstGeom>
          <a:solidFill>
            <a:srgbClr val="FFFFFF">
              <a:lumMod val="65000"/>
            </a:srgbClr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36000" tIns="0" rIns="36000" bIns="0" rtlCol="0" anchor="t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>
                <a:solidFill>
                  <a:srgbClr val="FFFFFF"/>
                </a:solidFill>
                <a:ea typeface=""/>
                <a:cs typeface=""/>
              </a:rPr>
              <a:t>I/O</a:t>
            </a:r>
            <a:endParaRPr lang="en-US" sz="1050" kern="0" baseline="-2500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614760" y="4733550"/>
            <a:ext cx="344246" cy="198674"/>
          </a:xfrm>
          <a:prstGeom prst="roundRect">
            <a:avLst/>
          </a:prstGeom>
          <a:solidFill>
            <a:srgbClr val="FFFFFF">
              <a:lumMod val="65000"/>
            </a:srgbClr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36000" tIns="0" rIns="36000" bIns="0" rtlCol="0" anchor="t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>
                <a:solidFill>
                  <a:srgbClr val="FFFFFF"/>
                </a:solidFill>
                <a:ea typeface=""/>
                <a:cs typeface=""/>
              </a:rPr>
              <a:t>I/O</a:t>
            </a:r>
            <a:endParaRPr lang="en-US" sz="1050" kern="0" baseline="-25000" dirty="0">
              <a:solidFill>
                <a:srgbClr val="FFFFFF"/>
              </a:solidFill>
              <a:ea typeface=""/>
              <a:cs typeface=""/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1002031" y="4733550"/>
            <a:ext cx="344246" cy="198674"/>
          </a:xfrm>
          <a:prstGeom prst="roundRect">
            <a:avLst/>
          </a:prstGeom>
          <a:solidFill>
            <a:srgbClr val="FFFFFF">
              <a:lumMod val="65000"/>
            </a:srgbClr>
          </a:soli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36000" tIns="0" rIns="36000" bIns="0" rtlCol="0" anchor="t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kern="0">
                <a:solidFill>
                  <a:srgbClr val="FFFFFF"/>
                </a:solidFill>
                <a:ea typeface=""/>
                <a:cs typeface=""/>
              </a:rPr>
              <a:t>I/O</a:t>
            </a:r>
            <a:endParaRPr lang="en-US" sz="1050" kern="0" baseline="-25000" dirty="0">
              <a:solidFill>
                <a:srgbClr val="FFFFFF"/>
              </a:solidFill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313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/>
      <p:bldP spid="352" grpId="0" animBg="1"/>
      <p:bldP spid="35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ETSI </a:t>
            </a:r>
            <a:r>
              <a:rPr lang="en-CA" dirty="0" err="1"/>
              <a:t>NfV</a:t>
            </a:r>
            <a:r>
              <a:rPr lang="en-CA" dirty="0"/>
              <a:t> Reference Architecture</a:t>
            </a:r>
            <a:endParaRPr lang="en-US" dirty="0">
              <a:latin typeface="Calibri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09709" y="4671464"/>
            <a:ext cx="359666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57287" indent="-214341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57364" indent="-17147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200310" indent="-17147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543256" indent="-17147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886201" indent="-1714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229147" indent="-1714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572093" indent="-1714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15039" indent="-1714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E35A8A-41BE-3548-9C21-F712845B54A7}" type="slidenum">
              <a:rPr lang="en-GB" altLang="zh-CN">
                <a:solidFill>
                  <a:srgbClr val="8EB4E3"/>
                </a:solidFill>
                <a:ea typeface="SimSun" charset="0"/>
                <a:cs typeface="SimSun" charset="0"/>
              </a:rPr>
              <a:pPr eaLnBrk="1" hangingPunct="1"/>
              <a:t>26</a:t>
            </a:fld>
            <a:endParaRPr lang="en-GB" altLang="zh-CN">
              <a:solidFill>
                <a:srgbClr val="8EB4E3"/>
              </a:solidFill>
              <a:ea typeface="SimSun" charset="0"/>
              <a:cs typeface="SimSun" charset="0"/>
            </a:endParaRPr>
          </a:p>
        </p:txBody>
      </p:sp>
      <p:grpSp>
        <p:nvGrpSpPr>
          <p:cNvPr id="9257" name="Group 3"/>
          <p:cNvGrpSpPr>
            <a:grpSpLocks/>
          </p:cNvGrpSpPr>
          <p:nvPr/>
        </p:nvGrpSpPr>
        <p:grpSpPr bwMode="auto">
          <a:xfrm>
            <a:off x="1381400" y="4376547"/>
            <a:ext cx="1990450" cy="175338"/>
            <a:chOff x="1116013" y="6032500"/>
            <a:chExt cx="2305050" cy="307777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1116013" y="6165850"/>
              <a:ext cx="288925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74" name="TextBox 73"/>
            <p:cNvSpPr txBox="1">
              <a:spLocks noChangeArrowheads="1"/>
            </p:cNvSpPr>
            <p:nvPr/>
          </p:nvSpPr>
          <p:spPr bwMode="auto">
            <a:xfrm>
              <a:off x="1458913" y="6032500"/>
              <a:ext cx="19621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>
                  <a:latin typeface="Times New Roman" charset="0"/>
                  <a:cs typeface="Times New Roman" charset="0"/>
                </a:rPr>
                <a:t>Execution reference points</a:t>
              </a:r>
              <a:endParaRPr lang="en-GB" sz="1200"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9258" name="Group 4"/>
          <p:cNvGrpSpPr>
            <a:grpSpLocks/>
          </p:cNvGrpSpPr>
          <p:nvPr/>
        </p:nvGrpSpPr>
        <p:grpSpPr bwMode="auto">
          <a:xfrm>
            <a:off x="5901814" y="4376547"/>
            <a:ext cx="2146189" cy="175338"/>
            <a:chOff x="1106488" y="6321425"/>
            <a:chExt cx="2485404" cy="307776"/>
          </a:xfrm>
        </p:grpSpPr>
        <p:cxnSp>
          <p:nvCxnSpPr>
            <p:cNvPr id="71" name="Straight Connector 70"/>
            <p:cNvCxnSpPr/>
            <p:nvPr/>
          </p:nvCxnSpPr>
          <p:spPr>
            <a:xfrm>
              <a:off x="1106488" y="6486525"/>
              <a:ext cx="342900" cy="47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フリーフォーム 53"/>
            <p:cNvSpPr/>
            <p:nvPr/>
          </p:nvSpPr>
          <p:spPr>
            <a:xfrm>
              <a:off x="1277938" y="6408737"/>
              <a:ext cx="0" cy="160338"/>
            </a:xfrm>
            <a:custGeom>
              <a:avLst/>
              <a:gdLst>
                <a:gd name="connsiteX0" fmla="*/ 0 w 0"/>
                <a:gd name="connsiteY0" fmla="*/ 0 h 159489"/>
                <a:gd name="connsiteX1" fmla="*/ 0 w 0"/>
                <a:gd name="connsiteY1" fmla="*/ 159489 h 1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489">
                  <a:moveTo>
                    <a:pt x="0" y="0"/>
                  </a:moveTo>
                  <a:lnTo>
                    <a:pt x="0" y="159489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72" name="TextBox 74"/>
            <p:cNvSpPr txBox="1">
              <a:spLocks noChangeArrowheads="1"/>
            </p:cNvSpPr>
            <p:nvPr/>
          </p:nvSpPr>
          <p:spPr bwMode="auto">
            <a:xfrm>
              <a:off x="1466850" y="6321425"/>
              <a:ext cx="212504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latin typeface="Times New Roman" charset="0"/>
                  <a:cs typeface="Times New Roman" charset="0"/>
                </a:rPr>
                <a:t>Main NFV reference points</a:t>
              </a:r>
              <a:endParaRPr lang="en-GB" sz="1200" dirty="0"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9259" name="Group 2"/>
          <p:cNvGrpSpPr>
            <a:grpSpLocks/>
          </p:cNvGrpSpPr>
          <p:nvPr/>
        </p:nvGrpSpPr>
        <p:grpSpPr bwMode="auto">
          <a:xfrm>
            <a:off x="3751767" y="4385074"/>
            <a:ext cx="1701204" cy="175338"/>
            <a:chOff x="4762500" y="6013450"/>
            <a:chExt cx="1970088" cy="307776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4762500" y="6186488"/>
              <a:ext cx="341312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68" name="TextBox 75"/>
            <p:cNvSpPr txBox="1">
              <a:spLocks noChangeArrowheads="1"/>
            </p:cNvSpPr>
            <p:nvPr/>
          </p:nvSpPr>
          <p:spPr bwMode="auto">
            <a:xfrm>
              <a:off x="5111750" y="6013450"/>
              <a:ext cx="1620838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latin typeface="Times New Roman" charset="0"/>
                  <a:cs typeface="Times New Roman" charset="0"/>
                </a:rPr>
                <a:t>Other reference points</a:t>
              </a:r>
              <a:endParaRPr lang="en-GB" sz="1200" dirty="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80" name="フリーフォーム 53"/>
            <p:cNvSpPr/>
            <p:nvPr/>
          </p:nvSpPr>
          <p:spPr>
            <a:xfrm>
              <a:off x="4914900" y="6097588"/>
              <a:ext cx="0" cy="158750"/>
            </a:xfrm>
            <a:custGeom>
              <a:avLst/>
              <a:gdLst>
                <a:gd name="connsiteX0" fmla="*/ 0 w 0"/>
                <a:gd name="connsiteY0" fmla="*/ 0 h 159489"/>
                <a:gd name="connsiteX1" fmla="*/ 0 w 0"/>
                <a:gd name="connsiteY1" fmla="*/ 159489 h 1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489">
                  <a:moveTo>
                    <a:pt x="0" y="0"/>
                  </a:moveTo>
                  <a:lnTo>
                    <a:pt x="0" y="159489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59861" y="910953"/>
            <a:ext cx="6307739" cy="3336710"/>
            <a:chOff x="611561" y="786284"/>
            <a:chExt cx="7387630" cy="4158461"/>
          </a:xfrm>
        </p:grpSpPr>
        <p:sp>
          <p:nvSpPr>
            <p:cNvPr id="20" name="正方形/長方形 26"/>
            <p:cNvSpPr/>
            <p:nvPr/>
          </p:nvSpPr>
          <p:spPr>
            <a:xfrm>
              <a:off x="6183313" y="2316161"/>
              <a:ext cx="1028700" cy="72509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正方形/長方形 26"/>
            <p:cNvSpPr/>
            <p:nvPr/>
          </p:nvSpPr>
          <p:spPr>
            <a:xfrm>
              <a:off x="6111875" y="2370930"/>
              <a:ext cx="1028700" cy="7239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正方形/長方形 4"/>
            <p:cNvSpPr/>
            <p:nvPr/>
          </p:nvSpPr>
          <p:spPr>
            <a:xfrm>
              <a:off x="1258888" y="4535171"/>
              <a:ext cx="1009650" cy="30718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kumimoji="1"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omputing</a:t>
              </a: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Hardware</a:t>
              </a: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正方形/長方形 6"/>
            <p:cNvSpPr/>
            <p:nvPr/>
          </p:nvSpPr>
          <p:spPr>
            <a:xfrm>
              <a:off x="2484438" y="4526836"/>
              <a:ext cx="1008062" cy="3083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Storage</a:t>
              </a:r>
              <a:endParaRPr kumimoji="1"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Hardware</a:t>
              </a: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正方形/長方形 8"/>
            <p:cNvSpPr/>
            <p:nvPr/>
          </p:nvSpPr>
          <p:spPr>
            <a:xfrm>
              <a:off x="3708400" y="4526836"/>
              <a:ext cx="1008063" cy="3083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Network</a:t>
              </a:r>
              <a:endParaRPr kumimoji="1"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Hardware</a:t>
              </a: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正方形/長方形 10"/>
            <p:cNvSpPr/>
            <p:nvPr/>
          </p:nvSpPr>
          <p:spPr>
            <a:xfrm>
              <a:off x="1116014" y="4388724"/>
              <a:ext cx="3743325" cy="50244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28" name="テキスト ボックス 11"/>
            <p:cNvSpPr txBox="1">
              <a:spLocks noChangeArrowheads="1"/>
            </p:cNvSpPr>
            <p:nvPr/>
          </p:nvSpPr>
          <p:spPr bwMode="auto">
            <a:xfrm>
              <a:off x="3534676" y="4353004"/>
              <a:ext cx="1115798" cy="22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9" tIns="34295" rIns="68589" bIns="3429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sz="900">
                  <a:latin typeface="Times New Roman" charset="0"/>
                  <a:cs typeface="Times New Roman" charset="0"/>
                </a:rPr>
                <a:t>Hardware resources</a:t>
              </a:r>
              <a:endParaRPr kumimoji="1" lang="en-US" altLang="ja-JP" sz="9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9" name="正方形/長方形 12"/>
            <p:cNvSpPr/>
            <p:nvPr/>
          </p:nvSpPr>
          <p:spPr>
            <a:xfrm>
              <a:off x="1116014" y="4032727"/>
              <a:ext cx="3743325" cy="21550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lang="en-GB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Virtualisation</a:t>
              </a: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Layer</a:t>
              </a:r>
              <a:endParaRPr kumimoji="1"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正方形/長方形 14"/>
            <p:cNvSpPr/>
            <p:nvPr/>
          </p:nvSpPr>
          <p:spPr>
            <a:xfrm>
              <a:off x="5980114" y="3674666"/>
              <a:ext cx="1082675" cy="10263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4" tIns="34295" rIns="27004" bIns="34295" anchor="ctr"/>
            <a:lstStyle/>
            <a:p>
              <a:pPr algn="ctr">
                <a:defRPr/>
              </a:pPr>
              <a:endParaRPr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GB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Virtualised</a:t>
              </a: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Infrastructure</a:t>
              </a: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Manager(s)</a:t>
              </a:r>
            </a:p>
            <a:p>
              <a:pPr algn="ctr">
                <a:defRPr/>
              </a:pPr>
              <a:endParaRPr kumimoji="1" lang="ja-JP" alt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正方形/長方形 26"/>
            <p:cNvSpPr/>
            <p:nvPr/>
          </p:nvSpPr>
          <p:spPr>
            <a:xfrm>
              <a:off x="6011864" y="2416174"/>
              <a:ext cx="1030287" cy="72509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VNF</a:t>
              </a: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Manager(s)</a:t>
              </a: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正方形/長方形 30"/>
            <p:cNvSpPr/>
            <p:nvPr/>
          </p:nvSpPr>
          <p:spPr>
            <a:xfrm>
              <a:off x="2438400" y="2946709"/>
              <a:ext cx="1049338" cy="32385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VNF 2</a:t>
              </a:r>
              <a:endParaRPr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kumimoji="1" lang="ja-JP" alt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正方形/長方形 36"/>
            <p:cNvSpPr/>
            <p:nvPr/>
          </p:nvSpPr>
          <p:spPr>
            <a:xfrm>
              <a:off x="6000751" y="1218332"/>
              <a:ext cx="1035050" cy="72509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kumimoji="1"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Orchestrator</a:t>
              </a:r>
            </a:p>
          </p:txBody>
        </p:sp>
        <p:sp>
          <p:nvSpPr>
            <p:cNvPr id="45" name="正方形/長方形 38"/>
            <p:cNvSpPr/>
            <p:nvPr/>
          </p:nvSpPr>
          <p:spPr>
            <a:xfrm>
              <a:off x="939904" y="1418357"/>
              <a:ext cx="3981450" cy="32504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OSS/BSS</a:t>
              </a:r>
              <a:endParaRPr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kumimoji="1" lang="ja-JP" alt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フリーフォーム 42"/>
            <p:cNvSpPr/>
            <p:nvPr/>
          </p:nvSpPr>
          <p:spPr>
            <a:xfrm flipV="1">
              <a:off x="4965700" y="4125911"/>
              <a:ext cx="1035050" cy="82061"/>
            </a:xfrm>
            <a:custGeom>
              <a:avLst/>
              <a:gdLst>
                <a:gd name="connsiteX0" fmla="*/ 0 w 1137684"/>
                <a:gd name="connsiteY0" fmla="*/ 0 h 0"/>
                <a:gd name="connsiteX1" fmla="*/ 1137684 w 113768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7684">
                  <a:moveTo>
                    <a:pt x="0" y="0"/>
                  </a:moveTo>
                  <a:lnTo>
                    <a:pt x="1137684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フリーフォーム 49"/>
            <p:cNvSpPr/>
            <p:nvPr/>
          </p:nvSpPr>
          <p:spPr>
            <a:xfrm>
              <a:off x="6465889" y="3397249"/>
              <a:ext cx="149225" cy="0"/>
            </a:xfrm>
            <a:custGeom>
              <a:avLst/>
              <a:gdLst>
                <a:gd name="connsiteX0" fmla="*/ 0 w 148856"/>
                <a:gd name="connsiteY0" fmla="*/ 0 h 0"/>
                <a:gd name="connsiteX1" fmla="*/ 148856 w 14885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856">
                  <a:moveTo>
                    <a:pt x="0" y="0"/>
                  </a:moveTo>
                  <a:lnTo>
                    <a:pt x="148856" y="0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フリーフォーム 51"/>
            <p:cNvSpPr/>
            <p:nvPr/>
          </p:nvSpPr>
          <p:spPr>
            <a:xfrm>
              <a:off x="5416550" y="4122413"/>
              <a:ext cx="0" cy="120254"/>
            </a:xfrm>
            <a:custGeom>
              <a:avLst/>
              <a:gdLst>
                <a:gd name="connsiteX0" fmla="*/ 0 w 0"/>
                <a:gd name="connsiteY0" fmla="*/ 0 h 159489"/>
                <a:gd name="connsiteX1" fmla="*/ 0 w 0"/>
                <a:gd name="connsiteY1" fmla="*/ 159489 h 1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489">
                  <a:moveTo>
                    <a:pt x="0" y="0"/>
                  </a:moveTo>
                  <a:lnTo>
                    <a:pt x="0" y="159489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フリーフォーム 53"/>
            <p:cNvSpPr/>
            <p:nvPr/>
          </p:nvSpPr>
          <p:spPr>
            <a:xfrm>
              <a:off x="5341196" y="1521345"/>
              <a:ext cx="0" cy="119063"/>
            </a:xfrm>
            <a:custGeom>
              <a:avLst/>
              <a:gdLst>
                <a:gd name="connsiteX0" fmla="*/ 0 w 0"/>
                <a:gd name="connsiteY0" fmla="*/ 0 h 159489"/>
                <a:gd name="connsiteX1" fmla="*/ 0 w 0"/>
                <a:gd name="connsiteY1" fmla="*/ 159489 h 1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489">
                  <a:moveTo>
                    <a:pt x="0" y="0"/>
                  </a:moveTo>
                  <a:lnTo>
                    <a:pt x="0" y="159489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正方形/長方形 57"/>
            <p:cNvSpPr/>
            <p:nvPr/>
          </p:nvSpPr>
          <p:spPr>
            <a:xfrm>
              <a:off x="971550" y="3439795"/>
              <a:ext cx="3981450" cy="150495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43" name="テキスト ボックス 58"/>
            <p:cNvSpPr txBox="1">
              <a:spLocks noChangeArrowheads="1"/>
            </p:cNvSpPr>
            <p:nvPr/>
          </p:nvSpPr>
          <p:spPr bwMode="auto">
            <a:xfrm>
              <a:off x="964860" y="3385026"/>
              <a:ext cx="443592" cy="22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9" tIns="34295" rIns="68589" bIns="3429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sz="900" dirty="0">
                  <a:latin typeface="Times New Roman" charset="0"/>
                  <a:cs typeface="Times New Roman" charset="0"/>
                </a:rPr>
                <a:t>NFVI</a:t>
              </a:r>
              <a:endParaRPr kumimoji="1" lang="en-US" altLang="ja-JP" sz="900" dirty="0">
                <a:latin typeface="Times New Roman" charset="0"/>
                <a:cs typeface="Times New Roman" charset="0"/>
              </a:endParaRPr>
            </a:p>
          </p:txBody>
        </p:sp>
        <p:cxnSp>
          <p:nvCxnSpPr>
            <p:cNvPr id="57" name="Straight Connector 56"/>
            <p:cNvCxnSpPr>
              <a:stCxn id="44" idx="2"/>
              <a:endCxn id="42" idx="0"/>
            </p:cNvCxnSpPr>
            <p:nvPr/>
          </p:nvCxnSpPr>
          <p:spPr>
            <a:xfrm>
              <a:off x="6518275" y="1943422"/>
              <a:ext cx="8732" cy="47275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44" idx="3"/>
              <a:endCxn id="41" idx="3"/>
            </p:cNvCxnSpPr>
            <p:nvPr/>
          </p:nvCxnSpPr>
          <p:spPr>
            <a:xfrm>
              <a:off x="7035800" y="1580877"/>
              <a:ext cx="26988" cy="2606948"/>
            </a:xfrm>
            <a:prstGeom prst="bentConnector3">
              <a:avLst>
                <a:gd name="adj1" fmla="val 188820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フリーフォーム 49"/>
            <p:cNvSpPr/>
            <p:nvPr/>
          </p:nvSpPr>
          <p:spPr>
            <a:xfrm>
              <a:off x="6443664" y="2190439"/>
              <a:ext cx="149225" cy="0"/>
            </a:xfrm>
            <a:custGeom>
              <a:avLst/>
              <a:gdLst>
                <a:gd name="connsiteX0" fmla="*/ 0 w 148856"/>
                <a:gd name="connsiteY0" fmla="*/ 0 h 0"/>
                <a:gd name="connsiteX1" fmla="*/ 148856 w 14885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856">
                  <a:moveTo>
                    <a:pt x="0" y="0"/>
                  </a:moveTo>
                  <a:lnTo>
                    <a:pt x="148856" y="0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フリーフォーム 49"/>
            <p:cNvSpPr/>
            <p:nvPr/>
          </p:nvSpPr>
          <p:spPr>
            <a:xfrm>
              <a:off x="7446964" y="3135311"/>
              <a:ext cx="149225" cy="0"/>
            </a:xfrm>
            <a:custGeom>
              <a:avLst/>
              <a:gdLst>
                <a:gd name="connsiteX0" fmla="*/ 0 w 148856"/>
                <a:gd name="connsiteY0" fmla="*/ 0 h 0"/>
                <a:gd name="connsiteX1" fmla="*/ 148856 w 14885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856">
                  <a:moveTo>
                    <a:pt x="0" y="0"/>
                  </a:moveTo>
                  <a:lnTo>
                    <a:pt x="148856" y="0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フリーフォーム 53"/>
            <p:cNvSpPr/>
            <p:nvPr/>
          </p:nvSpPr>
          <p:spPr>
            <a:xfrm>
              <a:off x="5364088" y="2676493"/>
              <a:ext cx="0" cy="119063"/>
            </a:xfrm>
            <a:custGeom>
              <a:avLst/>
              <a:gdLst>
                <a:gd name="connsiteX0" fmla="*/ 0 w 0"/>
                <a:gd name="connsiteY0" fmla="*/ 0 h 159489"/>
                <a:gd name="connsiteX1" fmla="*/ 0 w 0"/>
                <a:gd name="connsiteY1" fmla="*/ 159489 h 1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489">
                  <a:moveTo>
                    <a:pt x="0" y="0"/>
                  </a:moveTo>
                  <a:lnTo>
                    <a:pt x="0" y="159489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正方形/長方形 30"/>
            <p:cNvSpPr/>
            <p:nvPr/>
          </p:nvSpPr>
          <p:spPr>
            <a:xfrm>
              <a:off x="3662364" y="2939565"/>
              <a:ext cx="1049337" cy="32385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VNF 3</a:t>
              </a:r>
              <a:endParaRPr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kumimoji="1" lang="ja-JP" alt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正方形/長方形 30"/>
            <p:cNvSpPr/>
            <p:nvPr/>
          </p:nvSpPr>
          <p:spPr>
            <a:xfrm>
              <a:off x="1214438" y="2946709"/>
              <a:ext cx="1049337" cy="32385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VNF 1</a:t>
              </a:r>
              <a:endParaRPr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kumimoji="1" lang="ja-JP" alt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6" name="Straight Connector 65"/>
            <p:cNvCxnSpPr>
              <a:stCxn id="65" idx="2"/>
            </p:cNvCxnSpPr>
            <p:nvPr/>
          </p:nvCxnSpPr>
          <p:spPr>
            <a:xfrm flipH="1">
              <a:off x="1738312" y="3270559"/>
              <a:ext cx="795" cy="169236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43" idx="2"/>
              <a:endCxn id="55" idx="0"/>
            </p:cNvCxnSpPr>
            <p:nvPr/>
          </p:nvCxnSpPr>
          <p:spPr>
            <a:xfrm flipH="1">
              <a:off x="2962275" y="3270559"/>
              <a:ext cx="794" cy="169236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2"/>
            </p:cNvCxnSpPr>
            <p:nvPr/>
          </p:nvCxnSpPr>
          <p:spPr>
            <a:xfrm flipH="1">
              <a:off x="4186238" y="3263416"/>
              <a:ext cx="794" cy="176380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42" idx="2"/>
              <a:endCxn id="41" idx="0"/>
            </p:cNvCxnSpPr>
            <p:nvPr/>
          </p:nvCxnSpPr>
          <p:spPr>
            <a:xfrm flipH="1">
              <a:off x="6523038" y="3141265"/>
              <a:ext cx="4762" cy="5334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35" idx="0"/>
              <a:endCxn id="39" idx="2"/>
            </p:cNvCxnSpPr>
            <p:nvPr/>
          </p:nvCxnSpPr>
          <p:spPr>
            <a:xfrm flipV="1">
              <a:off x="2987675" y="4248230"/>
              <a:ext cx="0" cy="140494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正方形/長方形 4"/>
            <p:cNvSpPr/>
            <p:nvPr/>
          </p:nvSpPr>
          <p:spPr>
            <a:xfrm>
              <a:off x="1258888" y="3636249"/>
              <a:ext cx="1009650" cy="30718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Virtual Computing</a:t>
              </a: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正方形/長方形 6"/>
            <p:cNvSpPr/>
            <p:nvPr/>
          </p:nvSpPr>
          <p:spPr>
            <a:xfrm>
              <a:off x="2484438" y="3627913"/>
              <a:ext cx="1008062" cy="3083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Virtual Storage</a:t>
              </a: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正方形/長方形 8"/>
            <p:cNvSpPr/>
            <p:nvPr/>
          </p:nvSpPr>
          <p:spPr>
            <a:xfrm>
              <a:off x="3708400" y="3627913"/>
              <a:ext cx="1008063" cy="30837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Virtual Network</a:t>
              </a:r>
              <a:endParaRPr kumimoji="1"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正方形/長方形 10"/>
            <p:cNvSpPr/>
            <p:nvPr/>
          </p:nvSpPr>
          <p:spPr>
            <a:xfrm>
              <a:off x="1104900" y="3585051"/>
              <a:ext cx="3743325" cy="39409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65" name="Rectangle 1"/>
            <p:cNvSpPr>
              <a:spLocks noChangeArrowheads="1"/>
            </p:cNvSpPr>
            <p:nvPr/>
          </p:nvSpPr>
          <p:spPr bwMode="auto">
            <a:xfrm>
              <a:off x="5795964" y="1155376"/>
              <a:ext cx="2016125" cy="36539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9" tIns="34295" rIns="68589" bIns="34295" anchor="ctr"/>
            <a:lstStyle/>
            <a:p>
              <a:pPr algn="ctr"/>
              <a:endParaRPr lang="en-US" sz="1600"/>
            </a:p>
          </p:txBody>
        </p:sp>
        <p:sp>
          <p:nvSpPr>
            <p:cNvPr id="9266" name="テキスト ボックス 58"/>
            <p:cNvSpPr txBox="1">
              <a:spLocks noChangeArrowheads="1"/>
            </p:cNvSpPr>
            <p:nvPr/>
          </p:nvSpPr>
          <p:spPr bwMode="auto">
            <a:xfrm>
              <a:off x="5795964" y="786284"/>
              <a:ext cx="1963737" cy="22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9" tIns="34295" rIns="68589" bIns="3429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altLang="ja-JP" sz="900" dirty="0">
                  <a:latin typeface="Times New Roman" charset="0"/>
                  <a:cs typeface="Times New Roman" charset="0"/>
                </a:rPr>
                <a:t>NFV Management and Orchestration</a:t>
              </a:r>
              <a:endParaRPr kumimoji="1" lang="en-US" altLang="ja-JP" sz="900" dirty="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74" name="正方形/長方形 30"/>
            <p:cNvSpPr/>
            <p:nvPr/>
          </p:nvSpPr>
          <p:spPr>
            <a:xfrm>
              <a:off x="2437606" y="2406463"/>
              <a:ext cx="1049338" cy="32385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EMS 2</a:t>
              </a:r>
              <a:endParaRPr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kumimoji="1" lang="ja-JP" alt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939904" y="2316161"/>
              <a:ext cx="3981450" cy="1039016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en-GB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正方形/長方形 30"/>
            <p:cNvSpPr/>
            <p:nvPr/>
          </p:nvSpPr>
          <p:spPr>
            <a:xfrm>
              <a:off x="3645602" y="2407226"/>
              <a:ext cx="1049337" cy="32385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EMS 3</a:t>
              </a:r>
              <a:endParaRPr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kumimoji="1" lang="ja-JP" alt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正方形/長方形 30"/>
            <p:cNvSpPr/>
            <p:nvPr/>
          </p:nvSpPr>
          <p:spPr>
            <a:xfrm>
              <a:off x="1219201" y="2406463"/>
              <a:ext cx="1049337" cy="32385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lang="en-US" altLang="ja-JP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ja-JP" sz="9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EMS 1</a:t>
              </a:r>
              <a:endParaRPr lang="ja-JP" altLang="en-US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endParaRPr kumimoji="1" lang="ja-JP" altLang="en-US" sz="9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>
              <a:stCxn id="74" idx="2"/>
              <a:endCxn id="43" idx="0"/>
            </p:cNvCxnSpPr>
            <p:nvPr/>
          </p:nvCxnSpPr>
          <p:spPr>
            <a:xfrm>
              <a:off x="2962275" y="2730313"/>
              <a:ext cx="794" cy="216396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921354" y="2749549"/>
              <a:ext cx="109051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45" idx="3"/>
            </p:cNvCxnSpPr>
            <p:nvPr/>
          </p:nvCxnSpPr>
          <p:spPr>
            <a:xfrm>
              <a:off x="4921355" y="1580876"/>
              <a:ext cx="86508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2047879" y="1743397"/>
              <a:ext cx="7834" cy="57276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947273" y="2029778"/>
              <a:ext cx="201211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843809" y="2841794"/>
              <a:ext cx="201211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22" name="Straight Connector 9221"/>
            <p:cNvCxnSpPr>
              <a:endCxn id="9241" idx="3"/>
            </p:cNvCxnSpPr>
            <p:nvPr/>
          </p:nvCxnSpPr>
          <p:spPr>
            <a:xfrm flipH="1">
              <a:off x="4921355" y="1988460"/>
              <a:ext cx="874608" cy="0"/>
            </a:xfrm>
            <a:prstGeom prst="line">
              <a:avLst/>
            </a:prstGeom>
            <a:ln w="28575" cmpd="sng">
              <a:solidFill>
                <a:srgbClr val="0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172744" y="2724806"/>
              <a:ext cx="794" cy="216396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054278" y="2836288"/>
              <a:ext cx="201211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1738312" y="2739698"/>
              <a:ext cx="794" cy="216396"/>
            </a:xfrm>
            <a:prstGeom prst="line">
              <a:avLst/>
            </a:prstGeom>
            <a:ln w="19050" cmpd="sng">
              <a:solidFill>
                <a:srgbClr val="00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1619846" y="2851180"/>
              <a:ext cx="201211" cy="0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41" name="Flowchart: Card 9240"/>
            <p:cNvSpPr/>
            <p:nvPr/>
          </p:nvSpPr>
          <p:spPr bwMode="auto">
            <a:xfrm>
              <a:off x="2699794" y="1812398"/>
              <a:ext cx="2221562" cy="352126"/>
            </a:xfrm>
            <a:prstGeom prst="flowChartPunchedCar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lIns="68589" tIns="34295" rIns="68589" bIns="34295" rtlCol="0" anchor="ctr"/>
            <a:lstStyle/>
            <a:p>
              <a:pPr algn="ctr">
                <a:defRPr/>
              </a:pPr>
              <a:r>
                <a:rPr lang="en-US" altLang="ja-JP" sz="800" dirty="0">
                  <a:latin typeface="Times New Roman" pitchFamily="18" charset="0"/>
                  <a:cs typeface="Times New Roman" pitchFamily="18" charset="0"/>
                </a:rPr>
                <a:t>Service, VNF and Infrastructure Description</a:t>
              </a:r>
              <a:endParaRPr lang="ja-JP" altLang="en-US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フリーフォーム 53"/>
            <p:cNvSpPr/>
            <p:nvPr/>
          </p:nvSpPr>
          <p:spPr>
            <a:xfrm>
              <a:off x="5364088" y="1920409"/>
              <a:ext cx="0" cy="119063"/>
            </a:xfrm>
            <a:custGeom>
              <a:avLst/>
              <a:gdLst>
                <a:gd name="connsiteX0" fmla="*/ 0 w 0"/>
                <a:gd name="connsiteY0" fmla="*/ 0 h 159489"/>
                <a:gd name="connsiteX1" fmla="*/ 0 w 0"/>
                <a:gd name="connsiteY1" fmla="*/ 159489 h 1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59489">
                  <a:moveTo>
                    <a:pt x="0" y="0"/>
                  </a:moveTo>
                  <a:lnTo>
                    <a:pt x="0" y="159489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9" name="Elbow Connector 148"/>
            <p:cNvCxnSpPr>
              <a:stCxn id="45" idx="1"/>
              <a:endCxn id="35" idx="1"/>
            </p:cNvCxnSpPr>
            <p:nvPr/>
          </p:nvCxnSpPr>
          <p:spPr>
            <a:xfrm rot="10800000" flipH="1" flipV="1">
              <a:off x="939904" y="1580876"/>
              <a:ext cx="176109" cy="3059069"/>
            </a:xfrm>
            <a:prstGeom prst="bentConnector3">
              <a:avLst>
                <a:gd name="adj1" fmla="val -129806"/>
              </a:avLst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フリーフォーム 49"/>
            <p:cNvSpPr/>
            <p:nvPr/>
          </p:nvSpPr>
          <p:spPr>
            <a:xfrm>
              <a:off x="611561" y="2982353"/>
              <a:ext cx="149225" cy="0"/>
            </a:xfrm>
            <a:custGeom>
              <a:avLst/>
              <a:gdLst>
                <a:gd name="connsiteX0" fmla="*/ 0 w 148856"/>
                <a:gd name="connsiteY0" fmla="*/ 0 h 0"/>
                <a:gd name="connsiteX1" fmla="*/ 148856 w 14885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8856">
                  <a:moveTo>
                    <a:pt x="0" y="0"/>
                  </a:moveTo>
                  <a:lnTo>
                    <a:pt x="148856" y="0"/>
                  </a:lnTo>
                </a:path>
              </a:pathLst>
            </a:cu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  <a:prstDash val="solid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anchor="ctr"/>
            <a:lstStyle/>
            <a:p>
              <a:pPr algn="ctr">
                <a:defRPr/>
              </a:pPr>
              <a:endParaRPr kumimoji="1" lang="ja-JP" altLang="en-US" sz="9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 bwMode="auto">
            <a:xfrm>
              <a:off x="7596188" y="2997616"/>
              <a:ext cx="403003" cy="212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/>
                <a:t>Or-Vi</a:t>
              </a:r>
            </a:p>
          </p:txBody>
        </p:sp>
        <p:sp>
          <p:nvSpPr>
            <p:cNvPr id="156" name="TextBox 155"/>
            <p:cNvSpPr txBox="1"/>
            <p:nvPr/>
          </p:nvSpPr>
          <p:spPr bwMode="auto">
            <a:xfrm>
              <a:off x="6588225" y="2060649"/>
              <a:ext cx="565279" cy="212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/>
                <a:t>Or-</a:t>
              </a:r>
              <a:r>
                <a:rPr lang="en-US" sz="800" dirty="0" err="1"/>
                <a:t>Vnfm</a:t>
              </a:r>
              <a:endParaRPr lang="en-US" sz="800" dirty="0"/>
            </a:p>
          </p:txBody>
        </p:sp>
        <p:sp>
          <p:nvSpPr>
            <p:cNvPr id="157" name="TextBox 156"/>
            <p:cNvSpPr txBox="1"/>
            <p:nvPr/>
          </p:nvSpPr>
          <p:spPr bwMode="auto">
            <a:xfrm>
              <a:off x="6572056" y="3277920"/>
              <a:ext cx="538233" cy="212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/>
                <a:t>Vi-</a:t>
              </a:r>
              <a:r>
                <a:rPr lang="en-US" sz="800" dirty="0" err="1"/>
                <a:t>Vnfm</a:t>
              </a:r>
              <a:endParaRPr lang="en-US" sz="800" dirty="0"/>
            </a:p>
          </p:txBody>
        </p:sp>
        <p:sp>
          <p:nvSpPr>
            <p:cNvPr id="158" name="TextBox 157"/>
            <p:cNvSpPr txBox="1"/>
            <p:nvPr/>
          </p:nvSpPr>
          <p:spPr bwMode="auto">
            <a:xfrm>
              <a:off x="5047468" y="1298473"/>
              <a:ext cx="470618" cy="212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 err="1"/>
                <a:t>Os</a:t>
              </a:r>
              <a:r>
                <a:rPr lang="en-US" sz="800" dirty="0"/>
                <a:t>-Ma</a:t>
              </a:r>
            </a:p>
          </p:txBody>
        </p:sp>
        <p:sp>
          <p:nvSpPr>
            <p:cNvPr id="159" name="TextBox 158"/>
            <p:cNvSpPr txBox="1"/>
            <p:nvPr/>
          </p:nvSpPr>
          <p:spPr bwMode="auto">
            <a:xfrm>
              <a:off x="5015407" y="1704386"/>
              <a:ext cx="464702" cy="212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/>
                <a:t>Se-Ma</a:t>
              </a:r>
            </a:p>
          </p:txBody>
        </p:sp>
        <p:sp>
          <p:nvSpPr>
            <p:cNvPr id="160" name="TextBox 159"/>
            <p:cNvSpPr txBox="1"/>
            <p:nvPr/>
          </p:nvSpPr>
          <p:spPr bwMode="auto">
            <a:xfrm>
              <a:off x="5078248" y="2464514"/>
              <a:ext cx="565279" cy="2123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 err="1"/>
                <a:t>Ve-Vnfm</a:t>
              </a:r>
              <a:endParaRPr lang="en-US" sz="800" dirty="0"/>
            </a:p>
          </p:txBody>
        </p:sp>
        <p:sp>
          <p:nvSpPr>
            <p:cNvPr id="161" name="TextBox 160"/>
            <p:cNvSpPr txBox="1"/>
            <p:nvPr/>
          </p:nvSpPr>
          <p:spPr bwMode="auto">
            <a:xfrm>
              <a:off x="5163780" y="3914665"/>
              <a:ext cx="389480" cy="212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 err="1"/>
                <a:t>Nf</a:t>
              </a:r>
              <a:r>
                <a:rPr lang="en-US" sz="800" dirty="0"/>
                <a:t>-Vi</a:t>
              </a:r>
            </a:p>
          </p:txBody>
        </p:sp>
        <p:sp>
          <p:nvSpPr>
            <p:cNvPr id="84" name="TextBox 83"/>
            <p:cNvSpPr txBox="1"/>
            <p:nvPr/>
          </p:nvSpPr>
          <p:spPr bwMode="auto">
            <a:xfrm>
              <a:off x="3101274" y="3270560"/>
              <a:ext cx="430049" cy="212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 err="1"/>
                <a:t>Vn-Nf</a:t>
              </a:r>
              <a:endParaRPr lang="en-US" sz="800" dirty="0"/>
            </a:p>
          </p:txBody>
        </p:sp>
        <p:sp>
          <p:nvSpPr>
            <p:cNvPr id="87" name="TextBox 86"/>
            <p:cNvSpPr txBox="1"/>
            <p:nvPr/>
          </p:nvSpPr>
          <p:spPr bwMode="auto">
            <a:xfrm>
              <a:off x="2422798" y="4196937"/>
              <a:ext cx="416579" cy="2123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68589" tIns="34295" rIns="68589" bIns="34295" rtlCol="0">
              <a:spAutoFit/>
            </a:bodyPr>
            <a:lstStyle/>
            <a:p>
              <a:pPr eaLnBrk="1" hangingPunct="1"/>
              <a:r>
                <a:rPr lang="en-US" sz="800" dirty="0" err="1"/>
                <a:t>Vl</a:t>
              </a:r>
              <a:r>
                <a:rPr lang="en-US" sz="800" dirty="0"/>
                <a:t>-Ha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5606425" y="1257623"/>
            <a:ext cx="1710800" cy="2794449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4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Management</a:t>
            </a:r>
          </a:p>
        </p:txBody>
      </p:sp>
      <p:sp>
        <p:nvSpPr>
          <p:cNvPr id="88" name="Rectangle 87"/>
          <p:cNvSpPr/>
          <p:nvPr/>
        </p:nvSpPr>
        <p:spPr bwMode="auto">
          <a:xfrm>
            <a:off x="1461516" y="1407532"/>
            <a:ext cx="3290000" cy="636691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4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Orchestration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1471156" y="2188188"/>
            <a:ext cx="3290000" cy="694571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4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Virtual Network Functions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1471156" y="3074109"/>
            <a:ext cx="3290000" cy="578809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4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Hypervisor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1471156" y="3797336"/>
            <a:ext cx="3290000" cy="405167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400" dirty="0">
                <a:solidFill>
                  <a:schemeClr val="bg1"/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Compute Hardware</a:t>
            </a:r>
          </a:p>
        </p:txBody>
      </p:sp>
    </p:spTree>
    <p:extLst>
      <p:ext uri="{BB962C8B-B14F-4D97-AF65-F5344CB8AC3E}">
        <p14:creationId xmlns:p14="http://schemas.microsoft.com/office/powerpoint/2010/main" val="362933771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Hypervisors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19170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51342"/>
            <a:ext cx="8513064" cy="765432"/>
          </a:xfrm>
        </p:spPr>
        <p:txBody>
          <a:bodyPr anchor="ctr">
            <a:normAutofit/>
          </a:bodyPr>
          <a:lstStyle/>
          <a:p>
            <a:r>
              <a:rPr lang="en-US" dirty="0"/>
              <a:t>CSR 1000v and Hypervisor Processing</a:t>
            </a:r>
          </a:p>
        </p:txBody>
      </p:sp>
      <p:sp>
        <p:nvSpPr>
          <p:cNvPr id="148" name="Text Placeholder 147"/>
          <p:cNvSpPr>
            <a:spLocks noGrp="1"/>
          </p:cNvSpPr>
          <p:nvPr>
            <p:ph type="body" sz="quarter" idx="4294967295"/>
          </p:nvPr>
        </p:nvSpPr>
        <p:spPr>
          <a:xfrm>
            <a:off x="5824467" y="1560513"/>
            <a:ext cx="3319533" cy="1244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Example: 3 CSR VMs scheduled on a 2-socket 8-core x86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Different CSR footprints shown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Type 1 Hypervisor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No additional Host OS represented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HV Scheduler algorithm governs how 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vCPU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/IRQ/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vNIC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/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VMKernel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 processes are allocated to 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pCPUs</a:t>
            </a:r>
            <a:endParaRPr lang="en-US" sz="1600" dirty="0">
              <a:solidFill>
                <a:schemeClr val="tx1"/>
              </a:solidFill>
              <a:cs typeface="+mn-cs"/>
            </a:endParaRP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Note the various schedulers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Running ships-in-the-night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1" y="763875"/>
            <a:ext cx="5714856" cy="4379625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</a:rPr>
              <a:t>X86 Server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220926" y="2878911"/>
            <a:ext cx="1289716" cy="820998"/>
          </a:xfrm>
          <a:prstGeom prst="rect">
            <a:avLst/>
          </a:prstGeom>
          <a:solidFill>
            <a:srgbClr val="272848"/>
          </a:solidFill>
          <a:ln w="6350" cmpd="sng"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t" anchorCtr="1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FF"/>
                </a:solidFill>
              </a:rPr>
              <a:t>Process Queue</a:t>
            </a:r>
          </a:p>
        </p:txBody>
      </p:sp>
      <p:sp>
        <p:nvSpPr>
          <p:cNvPr id="109" name="Freeform 108"/>
          <p:cNvSpPr/>
          <p:nvPr/>
        </p:nvSpPr>
        <p:spPr>
          <a:xfrm>
            <a:off x="2204648" y="3797361"/>
            <a:ext cx="1385782" cy="260420"/>
          </a:xfrm>
          <a:custGeom>
            <a:avLst/>
            <a:gdLst>
              <a:gd name="connsiteX0" fmla="*/ 536035 w 886755"/>
              <a:gd name="connsiteY0" fmla="*/ 482858 h 482858"/>
              <a:gd name="connsiteX1" fmla="*/ 885599 w 886755"/>
              <a:gd name="connsiteY1" fmla="*/ 75106 h 482858"/>
              <a:gd name="connsiteX2" fmla="*/ 431166 w 886755"/>
              <a:gd name="connsiteY2" fmla="*/ 5206 h 482858"/>
              <a:gd name="connsiteX3" fmla="*/ 38 w 886755"/>
              <a:gd name="connsiteY3" fmla="*/ 145006 h 482858"/>
              <a:gd name="connsiteX4" fmla="*/ 454471 w 886755"/>
              <a:gd name="connsiteY4" fmla="*/ 261507 h 482858"/>
              <a:gd name="connsiteX0" fmla="*/ 594296 w 889087"/>
              <a:gd name="connsiteY0" fmla="*/ 270125 h 270125"/>
              <a:gd name="connsiteX1" fmla="*/ 885599 w 889087"/>
              <a:gd name="connsiteY1" fmla="*/ 72074 h 270125"/>
              <a:gd name="connsiteX2" fmla="*/ 431166 w 889087"/>
              <a:gd name="connsiteY2" fmla="*/ 2174 h 270125"/>
              <a:gd name="connsiteX3" fmla="*/ 38 w 889087"/>
              <a:gd name="connsiteY3" fmla="*/ 141974 h 270125"/>
              <a:gd name="connsiteX4" fmla="*/ 454471 w 889087"/>
              <a:gd name="connsiteY4" fmla="*/ 258475 h 270125"/>
              <a:gd name="connsiteX0" fmla="*/ 594296 w 894549"/>
              <a:gd name="connsiteY0" fmla="*/ 270125 h 270125"/>
              <a:gd name="connsiteX1" fmla="*/ 885599 w 894549"/>
              <a:gd name="connsiteY1" fmla="*/ 72074 h 270125"/>
              <a:gd name="connsiteX2" fmla="*/ 431166 w 894549"/>
              <a:gd name="connsiteY2" fmla="*/ 2174 h 270125"/>
              <a:gd name="connsiteX3" fmla="*/ 38 w 894549"/>
              <a:gd name="connsiteY3" fmla="*/ 141974 h 270125"/>
              <a:gd name="connsiteX4" fmla="*/ 454471 w 894549"/>
              <a:gd name="connsiteY4" fmla="*/ 258475 h 270125"/>
              <a:gd name="connsiteX0" fmla="*/ 396263 w 696516"/>
              <a:gd name="connsiteY0" fmla="*/ 269582 h 269582"/>
              <a:gd name="connsiteX1" fmla="*/ 687566 w 696516"/>
              <a:gd name="connsiteY1" fmla="*/ 71531 h 269582"/>
              <a:gd name="connsiteX2" fmla="*/ 233133 w 696516"/>
              <a:gd name="connsiteY2" fmla="*/ 1631 h 269582"/>
              <a:gd name="connsiteX3" fmla="*/ 91 w 696516"/>
              <a:gd name="connsiteY3" fmla="*/ 129781 h 269582"/>
              <a:gd name="connsiteX4" fmla="*/ 256438 w 696516"/>
              <a:gd name="connsiteY4" fmla="*/ 257932 h 269582"/>
              <a:gd name="connsiteX0" fmla="*/ 396541 w 691161"/>
              <a:gd name="connsiteY0" fmla="*/ 280942 h 280942"/>
              <a:gd name="connsiteX1" fmla="*/ 687844 w 691161"/>
              <a:gd name="connsiteY1" fmla="*/ 82891 h 280942"/>
              <a:gd name="connsiteX2" fmla="*/ 326628 w 691161"/>
              <a:gd name="connsiteY2" fmla="*/ 1340 h 280942"/>
              <a:gd name="connsiteX3" fmla="*/ 369 w 691161"/>
              <a:gd name="connsiteY3" fmla="*/ 141141 h 280942"/>
              <a:gd name="connsiteX4" fmla="*/ 256716 w 691161"/>
              <a:gd name="connsiteY4" fmla="*/ 269292 h 280942"/>
              <a:gd name="connsiteX0" fmla="*/ 397785 w 692405"/>
              <a:gd name="connsiteY0" fmla="*/ 280942 h 280942"/>
              <a:gd name="connsiteX1" fmla="*/ 689088 w 692405"/>
              <a:gd name="connsiteY1" fmla="*/ 82891 h 280942"/>
              <a:gd name="connsiteX2" fmla="*/ 327872 w 692405"/>
              <a:gd name="connsiteY2" fmla="*/ 1340 h 280942"/>
              <a:gd name="connsiteX3" fmla="*/ 1613 w 692405"/>
              <a:gd name="connsiteY3" fmla="*/ 141141 h 280942"/>
              <a:gd name="connsiteX4" fmla="*/ 257960 w 692405"/>
              <a:gd name="connsiteY4" fmla="*/ 269292 h 280942"/>
              <a:gd name="connsiteX0" fmla="*/ 396611 w 691231"/>
              <a:gd name="connsiteY0" fmla="*/ 280942 h 280942"/>
              <a:gd name="connsiteX1" fmla="*/ 687914 w 691231"/>
              <a:gd name="connsiteY1" fmla="*/ 82891 h 280942"/>
              <a:gd name="connsiteX2" fmla="*/ 326698 w 691231"/>
              <a:gd name="connsiteY2" fmla="*/ 1340 h 280942"/>
              <a:gd name="connsiteX3" fmla="*/ 439 w 691231"/>
              <a:gd name="connsiteY3" fmla="*/ 141141 h 280942"/>
              <a:gd name="connsiteX4" fmla="*/ 256786 w 691231"/>
              <a:gd name="connsiteY4" fmla="*/ 269292 h 280942"/>
              <a:gd name="connsiteX0" fmla="*/ 396611 w 691231"/>
              <a:gd name="connsiteY0" fmla="*/ 279636 h 279636"/>
              <a:gd name="connsiteX1" fmla="*/ 687914 w 691231"/>
              <a:gd name="connsiteY1" fmla="*/ 128185 h 279636"/>
              <a:gd name="connsiteX2" fmla="*/ 326698 w 691231"/>
              <a:gd name="connsiteY2" fmla="*/ 34 h 279636"/>
              <a:gd name="connsiteX3" fmla="*/ 439 w 691231"/>
              <a:gd name="connsiteY3" fmla="*/ 139835 h 279636"/>
              <a:gd name="connsiteX4" fmla="*/ 256786 w 691231"/>
              <a:gd name="connsiteY4" fmla="*/ 267986 h 279636"/>
              <a:gd name="connsiteX0" fmla="*/ 396611 w 689332"/>
              <a:gd name="connsiteY0" fmla="*/ 279703 h 279703"/>
              <a:gd name="connsiteX1" fmla="*/ 687914 w 689332"/>
              <a:gd name="connsiteY1" fmla="*/ 128252 h 279703"/>
              <a:gd name="connsiteX2" fmla="*/ 326698 w 689332"/>
              <a:gd name="connsiteY2" fmla="*/ 101 h 279703"/>
              <a:gd name="connsiteX3" fmla="*/ 439 w 689332"/>
              <a:gd name="connsiteY3" fmla="*/ 139902 h 279703"/>
              <a:gd name="connsiteX4" fmla="*/ 256786 w 689332"/>
              <a:gd name="connsiteY4" fmla="*/ 268053 h 279703"/>
              <a:gd name="connsiteX0" fmla="*/ 396611 w 687940"/>
              <a:gd name="connsiteY0" fmla="*/ 283604 h 283604"/>
              <a:gd name="connsiteX1" fmla="*/ 687914 w 687940"/>
              <a:gd name="connsiteY1" fmla="*/ 132153 h 283604"/>
              <a:gd name="connsiteX2" fmla="*/ 326698 w 687940"/>
              <a:gd name="connsiteY2" fmla="*/ 4002 h 283604"/>
              <a:gd name="connsiteX3" fmla="*/ 439 w 687940"/>
              <a:gd name="connsiteY3" fmla="*/ 143803 h 283604"/>
              <a:gd name="connsiteX4" fmla="*/ 256786 w 687940"/>
              <a:gd name="connsiteY4" fmla="*/ 271954 h 283604"/>
              <a:gd name="connsiteX0" fmla="*/ 396172 w 687501"/>
              <a:gd name="connsiteY0" fmla="*/ 283604 h 283604"/>
              <a:gd name="connsiteX1" fmla="*/ 687475 w 687501"/>
              <a:gd name="connsiteY1" fmla="*/ 132153 h 283604"/>
              <a:gd name="connsiteX2" fmla="*/ 326259 w 687501"/>
              <a:gd name="connsiteY2" fmla="*/ 4002 h 283604"/>
              <a:gd name="connsiteX3" fmla="*/ 0 w 687501"/>
              <a:gd name="connsiteY3" fmla="*/ 143803 h 283604"/>
              <a:gd name="connsiteX4" fmla="*/ 256347 w 687501"/>
              <a:gd name="connsiteY4" fmla="*/ 271954 h 283604"/>
              <a:gd name="connsiteX0" fmla="*/ 396172 w 687475"/>
              <a:gd name="connsiteY0" fmla="*/ 283604 h 283604"/>
              <a:gd name="connsiteX1" fmla="*/ 687475 w 687475"/>
              <a:gd name="connsiteY1" fmla="*/ 132153 h 283604"/>
              <a:gd name="connsiteX2" fmla="*/ 326259 w 687475"/>
              <a:gd name="connsiteY2" fmla="*/ 4002 h 283604"/>
              <a:gd name="connsiteX3" fmla="*/ 0 w 687475"/>
              <a:gd name="connsiteY3" fmla="*/ 143803 h 283604"/>
              <a:gd name="connsiteX4" fmla="*/ 256347 w 687475"/>
              <a:gd name="connsiteY4" fmla="*/ 271954 h 283604"/>
              <a:gd name="connsiteX0" fmla="*/ 396172 w 687475"/>
              <a:gd name="connsiteY0" fmla="*/ 283604 h 283604"/>
              <a:gd name="connsiteX1" fmla="*/ 687475 w 687475"/>
              <a:gd name="connsiteY1" fmla="*/ 132153 h 283604"/>
              <a:gd name="connsiteX2" fmla="*/ 326259 w 687475"/>
              <a:gd name="connsiteY2" fmla="*/ 4002 h 283604"/>
              <a:gd name="connsiteX3" fmla="*/ 0 w 687475"/>
              <a:gd name="connsiteY3" fmla="*/ 143803 h 283604"/>
              <a:gd name="connsiteX4" fmla="*/ 256347 w 687475"/>
              <a:gd name="connsiteY4" fmla="*/ 271954 h 283604"/>
              <a:gd name="connsiteX0" fmla="*/ 396172 w 687475"/>
              <a:gd name="connsiteY0" fmla="*/ 281476 h 281476"/>
              <a:gd name="connsiteX1" fmla="*/ 687475 w 687475"/>
              <a:gd name="connsiteY1" fmla="*/ 130025 h 281476"/>
              <a:gd name="connsiteX2" fmla="*/ 326259 w 687475"/>
              <a:gd name="connsiteY2" fmla="*/ 1874 h 281476"/>
              <a:gd name="connsiteX3" fmla="*/ 0 w 687475"/>
              <a:gd name="connsiteY3" fmla="*/ 141675 h 281476"/>
              <a:gd name="connsiteX4" fmla="*/ 256347 w 687475"/>
              <a:gd name="connsiteY4" fmla="*/ 269826 h 281476"/>
              <a:gd name="connsiteX0" fmla="*/ 396172 w 687475"/>
              <a:gd name="connsiteY0" fmla="*/ 280112 h 280112"/>
              <a:gd name="connsiteX1" fmla="*/ 687475 w 687475"/>
              <a:gd name="connsiteY1" fmla="*/ 128661 h 280112"/>
              <a:gd name="connsiteX2" fmla="*/ 326259 w 687475"/>
              <a:gd name="connsiteY2" fmla="*/ 510 h 280112"/>
              <a:gd name="connsiteX3" fmla="*/ 0 w 687475"/>
              <a:gd name="connsiteY3" fmla="*/ 140311 h 280112"/>
              <a:gd name="connsiteX4" fmla="*/ 256347 w 687475"/>
              <a:gd name="connsiteY4" fmla="*/ 268462 h 280112"/>
              <a:gd name="connsiteX0" fmla="*/ 396172 w 687475"/>
              <a:gd name="connsiteY0" fmla="*/ 279737 h 279737"/>
              <a:gd name="connsiteX1" fmla="*/ 687475 w 687475"/>
              <a:gd name="connsiteY1" fmla="*/ 128286 h 279737"/>
              <a:gd name="connsiteX2" fmla="*/ 326259 w 687475"/>
              <a:gd name="connsiteY2" fmla="*/ 135 h 279737"/>
              <a:gd name="connsiteX3" fmla="*/ 0 w 687475"/>
              <a:gd name="connsiteY3" fmla="*/ 139936 h 279737"/>
              <a:gd name="connsiteX4" fmla="*/ 256347 w 687475"/>
              <a:gd name="connsiteY4" fmla="*/ 268087 h 279737"/>
              <a:gd name="connsiteX0" fmla="*/ 396175 w 687478"/>
              <a:gd name="connsiteY0" fmla="*/ 279664 h 279664"/>
              <a:gd name="connsiteX1" fmla="*/ 687478 w 687478"/>
              <a:gd name="connsiteY1" fmla="*/ 128213 h 279664"/>
              <a:gd name="connsiteX2" fmla="*/ 326262 w 687478"/>
              <a:gd name="connsiteY2" fmla="*/ 62 h 279664"/>
              <a:gd name="connsiteX3" fmla="*/ 3 w 687478"/>
              <a:gd name="connsiteY3" fmla="*/ 139863 h 279664"/>
              <a:gd name="connsiteX4" fmla="*/ 319125 w 687478"/>
              <a:gd name="connsiteY4" fmla="*/ 263185 h 279664"/>
              <a:gd name="connsiteX0" fmla="*/ 396230 w 687533"/>
              <a:gd name="connsiteY0" fmla="*/ 279719 h 279719"/>
              <a:gd name="connsiteX1" fmla="*/ 687533 w 687533"/>
              <a:gd name="connsiteY1" fmla="*/ 128268 h 279719"/>
              <a:gd name="connsiteX2" fmla="*/ 326317 w 687533"/>
              <a:gd name="connsiteY2" fmla="*/ 117 h 279719"/>
              <a:gd name="connsiteX3" fmla="*/ 58 w 687533"/>
              <a:gd name="connsiteY3" fmla="*/ 139918 h 279719"/>
              <a:gd name="connsiteX4" fmla="*/ 319180 w 687533"/>
              <a:gd name="connsiteY4" fmla="*/ 263240 h 279719"/>
              <a:gd name="connsiteX0" fmla="*/ 386572 w 687890"/>
              <a:gd name="connsiteY0" fmla="*/ 265232 h 265232"/>
              <a:gd name="connsiteX1" fmla="*/ 687533 w 687890"/>
              <a:gd name="connsiteY1" fmla="*/ 128268 h 265232"/>
              <a:gd name="connsiteX2" fmla="*/ 326317 w 687890"/>
              <a:gd name="connsiteY2" fmla="*/ 117 h 265232"/>
              <a:gd name="connsiteX3" fmla="*/ 58 w 687890"/>
              <a:gd name="connsiteY3" fmla="*/ 139918 h 265232"/>
              <a:gd name="connsiteX4" fmla="*/ 319180 w 687890"/>
              <a:gd name="connsiteY4" fmla="*/ 263240 h 265232"/>
              <a:gd name="connsiteX0" fmla="*/ 386572 w 687533"/>
              <a:gd name="connsiteY0" fmla="*/ 265232 h 265232"/>
              <a:gd name="connsiteX1" fmla="*/ 687533 w 687533"/>
              <a:gd name="connsiteY1" fmla="*/ 128268 h 265232"/>
              <a:gd name="connsiteX2" fmla="*/ 326317 w 687533"/>
              <a:gd name="connsiteY2" fmla="*/ 117 h 265232"/>
              <a:gd name="connsiteX3" fmla="*/ 58 w 687533"/>
              <a:gd name="connsiteY3" fmla="*/ 139918 h 265232"/>
              <a:gd name="connsiteX4" fmla="*/ 319180 w 687533"/>
              <a:gd name="connsiteY4" fmla="*/ 263240 h 265232"/>
              <a:gd name="connsiteX0" fmla="*/ 386572 w 687533"/>
              <a:gd name="connsiteY0" fmla="*/ 265232 h 265232"/>
              <a:gd name="connsiteX1" fmla="*/ 687533 w 687533"/>
              <a:gd name="connsiteY1" fmla="*/ 128268 h 265232"/>
              <a:gd name="connsiteX2" fmla="*/ 326317 w 687533"/>
              <a:gd name="connsiteY2" fmla="*/ 117 h 265232"/>
              <a:gd name="connsiteX3" fmla="*/ 58 w 687533"/>
              <a:gd name="connsiteY3" fmla="*/ 139918 h 265232"/>
              <a:gd name="connsiteX4" fmla="*/ 319180 w 687533"/>
              <a:gd name="connsiteY4" fmla="*/ 263240 h 26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533" h="265232">
                <a:moveTo>
                  <a:pt x="386572" y="265232"/>
                </a:moveTo>
                <a:cubicBezTo>
                  <a:pt x="493461" y="262269"/>
                  <a:pt x="687917" y="215915"/>
                  <a:pt x="687533" y="128268"/>
                </a:cubicBezTo>
                <a:cubicBezTo>
                  <a:pt x="687149" y="40621"/>
                  <a:pt x="489184" y="3004"/>
                  <a:pt x="326317" y="117"/>
                </a:cubicBezTo>
                <a:cubicBezTo>
                  <a:pt x="163450" y="-2770"/>
                  <a:pt x="-3581" y="47774"/>
                  <a:pt x="58" y="139918"/>
                </a:cubicBezTo>
                <a:cubicBezTo>
                  <a:pt x="3697" y="232062"/>
                  <a:pt x="319180" y="263240"/>
                  <a:pt x="319180" y="26324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</a:rPr>
              <a:t>HV Scheduler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221390" y="4120938"/>
            <a:ext cx="2656683" cy="716643"/>
            <a:chOff x="221390" y="3728357"/>
            <a:chExt cx="2656683" cy="716643"/>
          </a:xfrm>
        </p:grpSpPr>
        <p:sp>
          <p:nvSpPr>
            <p:cNvPr id="111" name="Rounded Rectangle 110"/>
            <p:cNvSpPr/>
            <p:nvPr/>
          </p:nvSpPr>
          <p:spPr>
            <a:xfrm>
              <a:off x="221390" y="3728357"/>
              <a:ext cx="2656683" cy="716643"/>
            </a:xfrm>
            <a:prstGeom prst="round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</a:rPr>
                <a:t>Socket</a:t>
              </a:r>
              <a:r>
                <a:rPr lang="en-US" sz="1050" baseline="-25000" dirty="0">
                  <a:solidFill>
                    <a:srgbClr val="FFFFFF"/>
                  </a:solidFill>
                </a:rPr>
                <a:t>0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349565" y="3949370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pCPU</a:t>
              </a:r>
              <a:r>
                <a:rPr lang="en-US" sz="110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0</a:t>
              </a: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956399" y="3950319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pCPU</a:t>
              </a:r>
              <a:r>
                <a:rPr lang="en-US" sz="110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1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1574885" y="3951269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pCPU</a:t>
              </a:r>
              <a:r>
                <a:rPr lang="en-US" sz="110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2</a:t>
              </a: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2181720" y="3952218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pCPU</a:t>
              </a:r>
              <a:r>
                <a:rPr lang="en-US" sz="110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3</a:t>
              </a:r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350489" y="4206442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pCPU</a:t>
              </a:r>
              <a:r>
                <a:rPr lang="en-US" sz="110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4</a:t>
              </a:r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957323" y="4207391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pCPU</a:t>
              </a:r>
              <a:r>
                <a:rPr lang="en-US" sz="110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5</a:t>
              </a:r>
            </a:p>
          </p:txBody>
        </p:sp>
        <p:sp>
          <p:nvSpPr>
            <p:cNvPr id="120" name="Rounded Rectangle 119"/>
            <p:cNvSpPr/>
            <p:nvPr/>
          </p:nvSpPr>
          <p:spPr>
            <a:xfrm>
              <a:off x="1575809" y="4208341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pCPU</a:t>
              </a:r>
              <a:r>
                <a:rPr lang="en-US" sz="110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6</a:t>
              </a:r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2182644" y="4209290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pCPU</a:t>
              </a:r>
              <a:r>
                <a:rPr lang="en-US" sz="1100" baseline="-25000" dirty="0">
                  <a:solidFill>
                    <a:srgbClr val="676767">
                      <a:lumMod val="20000"/>
                      <a:lumOff val="80000"/>
                    </a:srgbClr>
                  </a:solidFill>
                </a:rPr>
                <a:t>7</a:t>
              </a:r>
            </a:p>
          </p:txBody>
        </p:sp>
      </p:grpSp>
      <p:sp>
        <p:nvSpPr>
          <p:cNvPr id="146" name="Process 145"/>
          <p:cNvSpPr/>
          <p:nvPr/>
        </p:nvSpPr>
        <p:spPr>
          <a:xfrm>
            <a:off x="2634344" y="2946980"/>
            <a:ext cx="762000" cy="163287"/>
          </a:xfrm>
          <a:prstGeom prst="flowChartProcess">
            <a:avLst/>
          </a:prstGeom>
          <a:solidFill>
            <a:schemeClr val="tx2"/>
          </a:solidFill>
          <a:ln w="6350" cmpd="sng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vCPU</a:t>
            </a:r>
            <a:r>
              <a:rPr lang="en-US" sz="800" baseline="-250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1</a:t>
            </a:r>
            <a:r>
              <a:rPr lang="en-US" sz="800" baseline="300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2</a:t>
            </a:r>
          </a:p>
        </p:txBody>
      </p:sp>
      <p:sp>
        <p:nvSpPr>
          <p:cNvPr id="147" name="Process 146"/>
          <p:cNvSpPr/>
          <p:nvPr/>
        </p:nvSpPr>
        <p:spPr>
          <a:xfrm>
            <a:off x="2634344" y="3117523"/>
            <a:ext cx="762000" cy="163287"/>
          </a:xfrm>
          <a:prstGeom prst="flowChartProcess">
            <a:avLst/>
          </a:prstGeom>
          <a:solidFill>
            <a:schemeClr val="tx2"/>
          </a:solidFill>
          <a:ln w="6350" cmpd="sng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vCPU</a:t>
            </a:r>
            <a:r>
              <a:rPr lang="en-US" sz="800" baseline="-250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0</a:t>
            </a:r>
            <a:r>
              <a:rPr lang="en-US" sz="800" baseline="300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3</a:t>
            </a:r>
          </a:p>
        </p:txBody>
      </p:sp>
      <p:sp>
        <p:nvSpPr>
          <p:cNvPr id="151" name="Process 150"/>
          <p:cNvSpPr/>
          <p:nvPr/>
        </p:nvSpPr>
        <p:spPr>
          <a:xfrm>
            <a:off x="2634344" y="3297137"/>
            <a:ext cx="762000" cy="163287"/>
          </a:xfrm>
          <a:prstGeom prst="flowChartProcess">
            <a:avLst/>
          </a:prstGeom>
          <a:solidFill>
            <a:schemeClr val="tx2"/>
          </a:solidFill>
          <a:ln w="6350" cmpd="sng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vNIC</a:t>
            </a:r>
            <a:r>
              <a:rPr lang="en-US" sz="800" baseline="-250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n</a:t>
            </a:r>
            <a:r>
              <a:rPr lang="en-US" sz="800" baseline="300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2</a:t>
            </a:r>
          </a:p>
        </p:txBody>
      </p:sp>
      <p:sp>
        <p:nvSpPr>
          <p:cNvPr id="155" name="Process 154"/>
          <p:cNvSpPr/>
          <p:nvPr/>
        </p:nvSpPr>
        <p:spPr>
          <a:xfrm>
            <a:off x="2634344" y="3476753"/>
            <a:ext cx="762000" cy="163287"/>
          </a:xfrm>
          <a:prstGeom prst="flowChartProcess">
            <a:avLst/>
          </a:prstGeom>
          <a:solidFill>
            <a:schemeClr val="tx2"/>
          </a:solidFill>
          <a:ln w="6350" cmpd="sng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VM Kernel</a:t>
            </a:r>
            <a:r>
              <a:rPr lang="en-US" sz="800" baseline="30000" dirty="0">
                <a:solidFill>
                  <a:srgbClr val="214794">
                    <a:lumMod val="20000"/>
                    <a:lumOff val="80000"/>
                  </a:srgbClr>
                </a:solidFill>
              </a:rPr>
              <a:t>1</a:t>
            </a:r>
          </a:p>
        </p:txBody>
      </p:sp>
      <p:grpSp>
        <p:nvGrpSpPr>
          <p:cNvPr id="157" name="Group 156"/>
          <p:cNvGrpSpPr/>
          <p:nvPr/>
        </p:nvGrpSpPr>
        <p:grpSpPr>
          <a:xfrm>
            <a:off x="2950076" y="4119124"/>
            <a:ext cx="2656683" cy="716643"/>
            <a:chOff x="221390" y="3728357"/>
            <a:chExt cx="2656683" cy="716643"/>
          </a:xfrm>
        </p:grpSpPr>
        <p:sp>
          <p:nvSpPr>
            <p:cNvPr id="158" name="Rounded Rectangle 157"/>
            <p:cNvSpPr/>
            <p:nvPr/>
          </p:nvSpPr>
          <p:spPr>
            <a:xfrm>
              <a:off x="221390" y="3728357"/>
              <a:ext cx="2656683" cy="716643"/>
            </a:xfrm>
            <a:prstGeom prst="roundRect">
              <a:avLst/>
            </a:prstGeom>
            <a:solidFill>
              <a:schemeClr val="bg2">
                <a:lumMod val="6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FFFF"/>
                  </a:solidFill>
                </a:rPr>
                <a:t>Socket</a:t>
              </a:r>
              <a:r>
                <a:rPr lang="en-US" sz="1050" baseline="-25000" dirty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349565" y="3949370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E8D0D8"/>
                  </a:solidFill>
                </a:rPr>
                <a:t>pCPU</a:t>
              </a:r>
              <a:r>
                <a:rPr lang="en-US" sz="1100" baseline="-25000" dirty="0">
                  <a:solidFill>
                    <a:srgbClr val="E8D0D8"/>
                  </a:solidFill>
                </a:rPr>
                <a:t>0</a:t>
              </a:r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956399" y="3950319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E8D0D8"/>
                  </a:solidFill>
                </a:rPr>
                <a:t>pCPU</a:t>
              </a:r>
              <a:r>
                <a:rPr lang="en-US" sz="1100" baseline="-25000" dirty="0">
                  <a:solidFill>
                    <a:srgbClr val="E8D0D8"/>
                  </a:solidFill>
                </a:rPr>
                <a:t>1</a:t>
              </a:r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1574885" y="3951269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E8D0D8"/>
                  </a:solidFill>
                </a:rPr>
                <a:t>pCPU</a:t>
              </a:r>
              <a:r>
                <a:rPr lang="en-US" sz="1100" baseline="-25000" dirty="0">
                  <a:solidFill>
                    <a:srgbClr val="E8D0D8"/>
                  </a:solidFill>
                </a:rPr>
                <a:t>2</a:t>
              </a:r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2181720" y="3952218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E8D0D8"/>
                  </a:solidFill>
                </a:rPr>
                <a:t>pCPU</a:t>
              </a:r>
              <a:r>
                <a:rPr lang="en-US" sz="1100" baseline="-25000" dirty="0">
                  <a:solidFill>
                    <a:srgbClr val="E8D0D8"/>
                  </a:solidFill>
                </a:rPr>
                <a:t>3</a:t>
              </a:r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350489" y="4206442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E8D0D8"/>
                  </a:solidFill>
                </a:rPr>
                <a:t>pCPU</a:t>
              </a:r>
              <a:r>
                <a:rPr lang="en-US" sz="1100" baseline="-25000" dirty="0">
                  <a:solidFill>
                    <a:srgbClr val="E8D0D8"/>
                  </a:solidFill>
                </a:rPr>
                <a:t>4</a:t>
              </a:r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957323" y="4207391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E8D0D8"/>
                  </a:solidFill>
                </a:rPr>
                <a:t>pCPU</a:t>
              </a:r>
              <a:r>
                <a:rPr lang="en-US" sz="1100" baseline="-25000" dirty="0">
                  <a:solidFill>
                    <a:srgbClr val="E8D0D8"/>
                  </a:solidFill>
                </a:rPr>
                <a:t>5</a:t>
              </a:r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1575809" y="4208341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E8D0D8"/>
                  </a:solidFill>
                </a:rPr>
                <a:t>pCPU</a:t>
              </a:r>
              <a:r>
                <a:rPr lang="en-US" sz="1100" baseline="-25000" dirty="0">
                  <a:solidFill>
                    <a:srgbClr val="E8D0D8"/>
                  </a:solidFill>
                </a:rPr>
                <a:t>6</a:t>
              </a:r>
            </a:p>
          </p:txBody>
        </p:sp>
        <p:sp>
          <p:nvSpPr>
            <p:cNvPr id="166" name="Rounded Rectangle 165"/>
            <p:cNvSpPr/>
            <p:nvPr/>
          </p:nvSpPr>
          <p:spPr>
            <a:xfrm>
              <a:off x="2182644" y="4209290"/>
              <a:ext cx="544884" cy="18128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E8D0D8"/>
                  </a:solidFill>
                </a:rPr>
                <a:t>pCPU</a:t>
              </a:r>
              <a:r>
                <a:rPr lang="en-US" sz="1100" baseline="-25000" dirty="0">
                  <a:solidFill>
                    <a:srgbClr val="E8D0D8"/>
                  </a:solidFill>
                </a:rPr>
                <a:t>7</a:t>
              </a:r>
            </a:p>
          </p:txBody>
        </p:sp>
      </p:grpSp>
      <p:sp>
        <p:nvSpPr>
          <p:cNvPr id="167" name="Down Arrow 166"/>
          <p:cNvSpPr/>
          <p:nvPr/>
        </p:nvSpPr>
        <p:spPr>
          <a:xfrm>
            <a:off x="2667000" y="2692981"/>
            <a:ext cx="462643" cy="17235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68" name="Bent Arrow 167"/>
          <p:cNvSpPr/>
          <p:nvPr/>
        </p:nvSpPr>
        <p:spPr>
          <a:xfrm rot="5400000">
            <a:off x="3846177" y="3627228"/>
            <a:ext cx="360462" cy="868680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676767"/>
              </a:solidFill>
            </a:endParaRPr>
          </a:p>
        </p:txBody>
      </p:sp>
      <p:sp>
        <p:nvSpPr>
          <p:cNvPr id="169" name="Bent Arrow 168"/>
          <p:cNvSpPr/>
          <p:nvPr/>
        </p:nvSpPr>
        <p:spPr>
          <a:xfrm rot="16200000" flipH="1">
            <a:off x="1576505" y="3625413"/>
            <a:ext cx="360462" cy="868680"/>
          </a:xfrm>
          <a:prstGeom prst="bentArrow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676767"/>
              </a:solidFill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3873499" y="2783694"/>
            <a:ext cx="968343" cy="2721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FFFFFF"/>
                </a:solidFill>
              </a:rPr>
              <a:t>vSwitch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71" name="Down Arrow 170"/>
          <p:cNvSpPr/>
          <p:nvPr/>
        </p:nvSpPr>
        <p:spPr>
          <a:xfrm rot="5400000">
            <a:off x="3440362" y="3079346"/>
            <a:ext cx="462643" cy="32233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6350" cmpd="sng"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873499" y="3110267"/>
            <a:ext cx="968343" cy="2721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HV Kernel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1478" y="887722"/>
            <a:ext cx="4885304" cy="1340147"/>
            <a:chOff x="151478" y="887722"/>
            <a:chExt cx="4885304" cy="1340147"/>
          </a:xfrm>
        </p:grpSpPr>
        <p:grpSp>
          <p:nvGrpSpPr>
            <p:cNvPr id="173" name="Group 172"/>
            <p:cNvGrpSpPr/>
            <p:nvPr/>
          </p:nvGrpSpPr>
          <p:grpSpPr>
            <a:xfrm>
              <a:off x="151478" y="887722"/>
              <a:ext cx="4885304" cy="1340147"/>
              <a:chOff x="151478" y="887722"/>
              <a:chExt cx="4885304" cy="1340147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485915" y="1625269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/>
              <p:nvPr/>
            </p:nvCxnSpPr>
            <p:spPr>
              <a:xfrm>
                <a:off x="955825" y="1630266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/>
              <p:nvPr/>
            </p:nvCxnSpPr>
            <p:spPr>
              <a:xfrm>
                <a:off x="1380374" y="1623924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>
                <a:off x="1748223" y="1617582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>
                <a:off x="2365555" y="1622579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/>
              <p:cNvCxnSpPr/>
              <p:nvPr/>
            </p:nvCxnSpPr>
            <p:spPr>
              <a:xfrm>
                <a:off x="2172774" y="1611241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Rectangle 198"/>
              <p:cNvSpPr/>
              <p:nvPr/>
            </p:nvSpPr>
            <p:spPr>
              <a:xfrm>
                <a:off x="151478" y="887722"/>
                <a:ext cx="4885303" cy="1340147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214794"/>
                    </a:solidFill>
                  </a:rPr>
                  <a:t>VM</a:t>
                </a:r>
                <a:r>
                  <a:rPr lang="en-US" sz="1200" baseline="30000" dirty="0">
                    <a:solidFill>
                      <a:srgbClr val="214794"/>
                    </a:solidFill>
                  </a:rPr>
                  <a:t>1</a:t>
                </a:r>
                <a:r>
                  <a:rPr lang="en-US" sz="1200" dirty="0">
                    <a:solidFill>
                      <a:srgbClr val="214794"/>
                    </a:solidFill>
                  </a:rPr>
                  <a:t>(4vCPU CSR 1000v)</a:t>
                </a: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244698" y="1131425"/>
                <a:ext cx="2692268" cy="4318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6350" cmpd="sng">
                <a:solidFill>
                  <a:schemeClr val="tx1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t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272848"/>
                    </a:solidFill>
                  </a:rPr>
                  <a:t>CSR</a:t>
                </a:r>
                <a:endParaRPr lang="en-US" sz="1200" baseline="30000" dirty="0">
                  <a:solidFill>
                    <a:srgbClr val="272848"/>
                  </a:solidFill>
                </a:endParaRPr>
              </a:p>
            </p:txBody>
          </p:sp>
          <p:sp>
            <p:nvSpPr>
              <p:cNvPr id="201" name="Snip Same Side Corner Rectangle 200"/>
              <p:cNvSpPr/>
              <p:nvPr/>
            </p:nvSpPr>
            <p:spPr>
              <a:xfrm>
                <a:off x="291618" y="1191822"/>
                <a:ext cx="313327" cy="291252"/>
              </a:xfrm>
              <a:prstGeom prst="snip2Same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 cmpd="sng">
                <a:solidFill>
                  <a:schemeClr val="accent1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2968AF"/>
                    </a:solidFill>
                  </a:rPr>
                  <a:t>IOS</a:t>
                </a:r>
              </a:p>
            </p:txBody>
          </p:sp>
          <p:sp>
            <p:nvSpPr>
              <p:cNvPr id="202" name="Snip Same Side Corner Rectangle 201"/>
              <p:cNvSpPr/>
              <p:nvPr/>
            </p:nvSpPr>
            <p:spPr>
              <a:xfrm>
                <a:off x="639494" y="1191822"/>
                <a:ext cx="523423" cy="291252"/>
              </a:xfrm>
              <a:prstGeom prst="snip2Same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 cmpd="sng">
                <a:solidFill>
                  <a:schemeClr val="accent1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00" dirty="0" err="1">
                    <a:solidFill>
                      <a:srgbClr val="2968AF"/>
                    </a:solidFill>
                  </a:rPr>
                  <a:t>Fman</a:t>
                </a:r>
                <a:r>
                  <a:rPr lang="en-US" sz="1000" dirty="0">
                    <a:solidFill>
                      <a:srgbClr val="2968AF"/>
                    </a:solidFill>
                  </a:rPr>
                  <a:t> / </a:t>
                </a:r>
                <a:r>
                  <a:rPr lang="en-US" sz="1000" dirty="0" err="1">
                    <a:solidFill>
                      <a:srgbClr val="2968AF"/>
                    </a:solidFill>
                  </a:rPr>
                  <a:t>CMan</a:t>
                </a:r>
                <a:endParaRPr lang="en-US" sz="1000" dirty="0">
                  <a:solidFill>
                    <a:srgbClr val="2968AF"/>
                  </a:solidFill>
                </a:endParaRPr>
              </a:p>
            </p:txBody>
          </p:sp>
          <p:sp>
            <p:nvSpPr>
              <p:cNvPr id="203" name="Snip Same Side Corner Rectangle 202"/>
              <p:cNvSpPr/>
              <p:nvPr/>
            </p:nvSpPr>
            <p:spPr>
              <a:xfrm>
                <a:off x="1211369" y="1191822"/>
                <a:ext cx="325335" cy="291252"/>
              </a:xfrm>
              <a:prstGeom prst="snip2Same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 cmpd="sng">
                <a:solidFill>
                  <a:schemeClr val="accent1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2968AF"/>
                    </a:solidFill>
                  </a:rPr>
                  <a:t>PPE</a:t>
                </a:r>
              </a:p>
            </p:txBody>
          </p:sp>
          <p:sp>
            <p:nvSpPr>
              <p:cNvPr id="204" name="Snip Same Side Corner Rectangle 203"/>
              <p:cNvSpPr/>
              <p:nvPr/>
            </p:nvSpPr>
            <p:spPr>
              <a:xfrm>
                <a:off x="1928254" y="1191822"/>
                <a:ext cx="397776" cy="291252"/>
              </a:xfrm>
              <a:prstGeom prst="snip2Same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 cmpd="sng">
                <a:solidFill>
                  <a:schemeClr val="accent1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2968AF"/>
                    </a:solidFill>
                  </a:rPr>
                  <a:t>HQF</a:t>
                </a:r>
              </a:p>
            </p:txBody>
          </p:sp>
          <p:sp>
            <p:nvSpPr>
              <p:cNvPr id="205" name="Snip Same Side Corner Rectangle 204"/>
              <p:cNvSpPr/>
              <p:nvPr/>
            </p:nvSpPr>
            <p:spPr>
              <a:xfrm>
                <a:off x="2362483" y="1191822"/>
                <a:ext cx="289960" cy="291252"/>
              </a:xfrm>
              <a:prstGeom prst="snip2Same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 cmpd="sng">
                <a:solidFill>
                  <a:schemeClr val="accent1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2968AF"/>
                    </a:solidFill>
                  </a:rPr>
                  <a:t>Rx</a:t>
                </a:r>
              </a:p>
            </p:txBody>
          </p:sp>
          <p:sp>
            <p:nvSpPr>
              <p:cNvPr id="206" name="Rounded Rectangle 205"/>
              <p:cNvSpPr/>
              <p:nvPr/>
            </p:nvSpPr>
            <p:spPr>
              <a:xfrm>
                <a:off x="301742" y="1866557"/>
                <a:ext cx="872412" cy="30389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57B74E">
                        <a:lumMod val="50000"/>
                      </a:srgbClr>
                    </a:solidFill>
                  </a:rPr>
                  <a:t>vCPU</a:t>
                </a:r>
                <a:r>
                  <a:rPr lang="en-US" sz="1100" baseline="-25000" dirty="0">
                    <a:solidFill>
                      <a:srgbClr val="57B74E">
                        <a:lumMod val="50000"/>
                      </a:srgbClr>
                    </a:solidFill>
                  </a:rPr>
                  <a:t>0</a:t>
                </a:r>
                <a:r>
                  <a:rPr lang="en-US" sz="1100" baseline="30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207" name="Rounded Rectangle 206"/>
              <p:cNvSpPr/>
              <p:nvPr/>
            </p:nvSpPr>
            <p:spPr>
              <a:xfrm>
                <a:off x="1221632" y="1866557"/>
                <a:ext cx="326412" cy="30195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dirty="0">
                    <a:solidFill>
                      <a:srgbClr val="57B74E">
                        <a:lumMod val="50000"/>
                      </a:srgbClr>
                    </a:solidFill>
                  </a:rPr>
                  <a:t>vCPU</a:t>
                </a:r>
                <a:r>
                  <a:rPr lang="en-US" sz="700" baseline="-25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  <a:r>
                  <a:rPr lang="en-US" sz="700" baseline="30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>
                <a:off x="1939594" y="1866557"/>
                <a:ext cx="724187" cy="30389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57B74E">
                        <a:lumMod val="50000"/>
                      </a:srgbClr>
                    </a:solidFill>
                  </a:rPr>
                  <a:t>vCPU</a:t>
                </a:r>
                <a:r>
                  <a:rPr lang="en-US" sz="1100" baseline="-25000" dirty="0">
                    <a:solidFill>
                      <a:srgbClr val="57B74E">
                        <a:lumMod val="50000"/>
                      </a:srgbClr>
                    </a:solidFill>
                  </a:rPr>
                  <a:t>3</a:t>
                </a:r>
                <a:r>
                  <a:rPr lang="en-US" sz="1100" baseline="30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>
                <a:off x="2956351" y="1253726"/>
                <a:ext cx="355375" cy="30195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57B74E">
                        <a:lumMod val="50000"/>
                      </a:srgbClr>
                    </a:solidFill>
                  </a:rPr>
                  <a:t>IRQ</a:t>
                </a:r>
                <a:r>
                  <a:rPr lang="en-US" sz="1100" baseline="30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210" name="Rounded Rectangle 209"/>
              <p:cNvSpPr/>
              <p:nvPr/>
            </p:nvSpPr>
            <p:spPr>
              <a:xfrm>
                <a:off x="3327166" y="1253726"/>
                <a:ext cx="471499" cy="30195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57B74E">
                        <a:lumMod val="50000"/>
                      </a:srgbClr>
                    </a:solidFill>
                  </a:rPr>
                  <a:t>vNIC</a:t>
                </a:r>
                <a:r>
                  <a:rPr lang="en-US" sz="1100" baseline="-25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  <a:r>
                  <a:rPr lang="en-US" sz="1100" baseline="30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211" name="Rounded Rectangle 210"/>
              <p:cNvSpPr/>
              <p:nvPr/>
            </p:nvSpPr>
            <p:spPr>
              <a:xfrm>
                <a:off x="4270684" y="1253726"/>
                <a:ext cx="766098" cy="30195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57B74E">
                        <a:lumMod val="50000"/>
                      </a:srgbClr>
                    </a:solidFill>
                  </a:rPr>
                  <a:t>VM Kernel</a:t>
                </a:r>
                <a:r>
                  <a:rPr lang="en-US" sz="1100" baseline="30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212" name="Snip Same Side Corner Rectangle 211"/>
              <p:cNvSpPr/>
              <p:nvPr/>
            </p:nvSpPr>
            <p:spPr>
              <a:xfrm>
                <a:off x="1565551" y="1189931"/>
                <a:ext cx="325335" cy="291252"/>
              </a:xfrm>
              <a:prstGeom prst="snip2Same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6350" cmpd="sng">
                <a:solidFill>
                  <a:schemeClr val="accent1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050" dirty="0">
                    <a:solidFill>
                      <a:srgbClr val="2968AF"/>
                    </a:solidFill>
                  </a:rPr>
                  <a:t>PPE</a:t>
                </a:r>
              </a:p>
            </p:txBody>
          </p:sp>
          <p:sp>
            <p:nvSpPr>
              <p:cNvPr id="213" name="Rounded Rectangle 212"/>
              <p:cNvSpPr/>
              <p:nvPr/>
            </p:nvSpPr>
            <p:spPr>
              <a:xfrm>
                <a:off x="1575814" y="1866557"/>
                <a:ext cx="326412" cy="30195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00" dirty="0">
                    <a:solidFill>
                      <a:srgbClr val="57B74E">
                        <a:lumMod val="50000"/>
                      </a:srgbClr>
                    </a:solidFill>
                  </a:rPr>
                  <a:t>vCPU</a:t>
                </a:r>
                <a:r>
                  <a:rPr lang="en-US" sz="700" baseline="-25000" dirty="0">
                    <a:solidFill>
                      <a:srgbClr val="57B74E">
                        <a:lumMod val="50000"/>
                      </a:srgbClr>
                    </a:solidFill>
                  </a:rPr>
                  <a:t>2</a:t>
                </a:r>
                <a:r>
                  <a:rPr lang="en-US" sz="700" baseline="30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214" name="Rounded Rectangle 213"/>
              <p:cNvSpPr/>
              <p:nvPr/>
            </p:nvSpPr>
            <p:spPr>
              <a:xfrm>
                <a:off x="3809665" y="1253726"/>
                <a:ext cx="455596" cy="30195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 cmpd="sng">
                <a:solidFill>
                  <a:srgbClr val="272A48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57B74E">
                        <a:lumMod val="50000"/>
                      </a:srgbClr>
                    </a:solidFill>
                  </a:rPr>
                  <a:t>vNIC</a:t>
                </a:r>
                <a:r>
                  <a:rPr lang="en-US" sz="1100" baseline="-25000" dirty="0">
                    <a:solidFill>
                      <a:srgbClr val="57B74E">
                        <a:lumMod val="50000"/>
                      </a:srgbClr>
                    </a:solidFill>
                  </a:rPr>
                  <a:t>n</a:t>
                </a:r>
                <a:r>
                  <a:rPr lang="en-US" sz="1100" baseline="30000" dirty="0">
                    <a:solidFill>
                      <a:srgbClr val="57B74E">
                        <a:lumMod val="50000"/>
                      </a:srgbClr>
                    </a:solidFill>
                  </a:rPr>
                  <a:t>1</a:t>
                </a:r>
              </a:p>
            </p:txBody>
          </p:sp>
          <p:sp>
            <p:nvSpPr>
              <p:cNvPr id="215" name="Freeform 214"/>
              <p:cNvSpPr/>
              <p:nvPr/>
            </p:nvSpPr>
            <p:spPr>
              <a:xfrm>
                <a:off x="440650" y="1597319"/>
                <a:ext cx="2110769" cy="192757"/>
              </a:xfrm>
              <a:custGeom>
                <a:avLst/>
                <a:gdLst>
                  <a:gd name="connsiteX0" fmla="*/ 536035 w 886755"/>
                  <a:gd name="connsiteY0" fmla="*/ 482858 h 482858"/>
                  <a:gd name="connsiteX1" fmla="*/ 885599 w 886755"/>
                  <a:gd name="connsiteY1" fmla="*/ 75106 h 482858"/>
                  <a:gd name="connsiteX2" fmla="*/ 431166 w 886755"/>
                  <a:gd name="connsiteY2" fmla="*/ 5206 h 482858"/>
                  <a:gd name="connsiteX3" fmla="*/ 38 w 886755"/>
                  <a:gd name="connsiteY3" fmla="*/ 145006 h 482858"/>
                  <a:gd name="connsiteX4" fmla="*/ 454471 w 886755"/>
                  <a:gd name="connsiteY4" fmla="*/ 261507 h 482858"/>
                  <a:gd name="connsiteX0" fmla="*/ 594296 w 889087"/>
                  <a:gd name="connsiteY0" fmla="*/ 270125 h 270125"/>
                  <a:gd name="connsiteX1" fmla="*/ 885599 w 889087"/>
                  <a:gd name="connsiteY1" fmla="*/ 72074 h 270125"/>
                  <a:gd name="connsiteX2" fmla="*/ 431166 w 889087"/>
                  <a:gd name="connsiteY2" fmla="*/ 2174 h 270125"/>
                  <a:gd name="connsiteX3" fmla="*/ 38 w 889087"/>
                  <a:gd name="connsiteY3" fmla="*/ 141974 h 270125"/>
                  <a:gd name="connsiteX4" fmla="*/ 454471 w 889087"/>
                  <a:gd name="connsiteY4" fmla="*/ 258475 h 270125"/>
                  <a:gd name="connsiteX0" fmla="*/ 594296 w 894549"/>
                  <a:gd name="connsiteY0" fmla="*/ 270125 h 270125"/>
                  <a:gd name="connsiteX1" fmla="*/ 885599 w 894549"/>
                  <a:gd name="connsiteY1" fmla="*/ 72074 h 270125"/>
                  <a:gd name="connsiteX2" fmla="*/ 431166 w 894549"/>
                  <a:gd name="connsiteY2" fmla="*/ 2174 h 270125"/>
                  <a:gd name="connsiteX3" fmla="*/ 38 w 894549"/>
                  <a:gd name="connsiteY3" fmla="*/ 141974 h 270125"/>
                  <a:gd name="connsiteX4" fmla="*/ 454471 w 894549"/>
                  <a:gd name="connsiteY4" fmla="*/ 258475 h 270125"/>
                  <a:gd name="connsiteX0" fmla="*/ 396263 w 696516"/>
                  <a:gd name="connsiteY0" fmla="*/ 269582 h 269582"/>
                  <a:gd name="connsiteX1" fmla="*/ 687566 w 696516"/>
                  <a:gd name="connsiteY1" fmla="*/ 71531 h 269582"/>
                  <a:gd name="connsiteX2" fmla="*/ 233133 w 696516"/>
                  <a:gd name="connsiteY2" fmla="*/ 1631 h 269582"/>
                  <a:gd name="connsiteX3" fmla="*/ 91 w 696516"/>
                  <a:gd name="connsiteY3" fmla="*/ 129781 h 269582"/>
                  <a:gd name="connsiteX4" fmla="*/ 256438 w 696516"/>
                  <a:gd name="connsiteY4" fmla="*/ 257932 h 269582"/>
                  <a:gd name="connsiteX0" fmla="*/ 396541 w 691161"/>
                  <a:gd name="connsiteY0" fmla="*/ 280942 h 280942"/>
                  <a:gd name="connsiteX1" fmla="*/ 687844 w 691161"/>
                  <a:gd name="connsiteY1" fmla="*/ 82891 h 280942"/>
                  <a:gd name="connsiteX2" fmla="*/ 326628 w 691161"/>
                  <a:gd name="connsiteY2" fmla="*/ 1340 h 280942"/>
                  <a:gd name="connsiteX3" fmla="*/ 369 w 691161"/>
                  <a:gd name="connsiteY3" fmla="*/ 141141 h 280942"/>
                  <a:gd name="connsiteX4" fmla="*/ 256716 w 691161"/>
                  <a:gd name="connsiteY4" fmla="*/ 269292 h 280942"/>
                  <a:gd name="connsiteX0" fmla="*/ 397785 w 692405"/>
                  <a:gd name="connsiteY0" fmla="*/ 280942 h 280942"/>
                  <a:gd name="connsiteX1" fmla="*/ 689088 w 692405"/>
                  <a:gd name="connsiteY1" fmla="*/ 82891 h 280942"/>
                  <a:gd name="connsiteX2" fmla="*/ 327872 w 692405"/>
                  <a:gd name="connsiteY2" fmla="*/ 1340 h 280942"/>
                  <a:gd name="connsiteX3" fmla="*/ 1613 w 692405"/>
                  <a:gd name="connsiteY3" fmla="*/ 141141 h 280942"/>
                  <a:gd name="connsiteX4" fmla="*/ 257960 w 692405"/>
                  <a:gd name="connsiteY4" fmla="*/ 269292 h 280942"/>
                  <a:gd name="connsiteX0" fmla="*/ 396611 w 691231"/>
                  <a:gd name="connsiteY0" fmla="*/ 280942 h 280942"/>
                  <a:gd name="connsiteX1" fmla="*/ 687914 w 691231"/>
                  <a:gd name="connsiteY1" fmla="*/ 82891 h 280942"/>
                  <a:gd name="connsiteX2" fmla="*/ 326698 w 691231"/>
                  <a:gd name="connsiteY2" fmla="*/ 1340 h 280942"/>
                  <a:gd name="connsiteX3" fmla="*/ 439 w 691231"/>
                  <a:gd name="connsiteY3" fmla="*/ 141141 h 280942"/>
                  <a:gd name="connsiteX4" fmla="*/ 256786 w 691231"/>
                  <a:gd name="connsiteY4" fmla="*/ 269292 h 280942"/>
                  <a:gd name="connsiteX0" fmla="*/ 396611 w 691231"/>
                  <a:gd name="connsiteY0" fmla="*/ 279636 h 279636"/>
                  <a:gd name="connsiteX1" fmla="*/ 687914 w 691231"/>
                  <a:gd name="connsiteY1" fmla="*/ 128185 h 279636"/>
                  <a:gd name="connsiteX2" fmla="*/ 326698 w 691231"/>
                  <a:gd name="connsiteY2" fmla="*/ 34 h 279636"/>
                  <a:gd name="connsiteX3" fmla="*/ 439 w 691231"/>
                  <a:gd name="connsiteY3" fmla="*/ 139835 h 279636"/>
                  <a:gd name="connsiteX4" fmla="*/ 256786 w 691231"/>
                  <a:gd name="connsiteY4" fmla="*/ 267986 h 279636"/>
                  <a:gd name="connsiteX0" fmla="*/ 396611 w 689332"/>
                  <a:gd name="connsiteY0" fmla="*/ 279703 h 279703"/>
                  <a:gd name="connsiteX1" fmla="*/ 687914 w 689332"/>
                  <a:gd name="connsiteY1" fmla="*/ 128252 h 279703"/>
                  <a:gd name="connsiteX2" fmla="*/ 326698 w 689332"/>
                  <a:gd name="connsiteY2" fmla="*/ 101 h 279703"/>
                  <a:gd name="connsiteX3" fmla="*/ 439 w 689332"/>
                  <a:gd name="connsiteY3" fmla="*/ 139902 h 279703"/>
                  <a:gd name="connsiteX4" fmla="*/ 256786 w 689332"/>
                  <a:gd name="connsiteY4" fmla="*/ 268053 h 279703"/>
                  <a:gd name="connsiteX0" fmla="*/ 396611 w 687940"/>
                  <a:gd name="connsiteY0" fmla="*/ 283604 h 283604"/>
                  <a:gd name="connsiteX1" fmla="*/ 687914 w 687940"/>
                  <a:gd name="connsiteY1" fmla="*/ 132153 h 283604"/>
                  <a:gd name="connsiteX2" fmla="*/ 326698 w 687940"/>
                  <a:gd name="connsiteY2" fmla="*/ 4002 h 283604"/>
                  <a:gd name="connsiteX3" fmla="*/ 439 w 687940"/>
                  <a:gd name="connsiteY3" fmla="*/ 143803 h 283604"/>
                  <a:gd name="connsiteX4" fmla="*/ 256786 w 687940"/>
                  <a:gd name="connsiteY4" fmla="*/ 271954 h 283604"/>
                  <a:gd name="connsiteX0" fmla="*/ 396172 w 687501"/>
                  <a:gd name="connsiteY0" fmla="*/ 283604 h 283604"/>
                  <a:gd name="connsiteX1" fmla="*/ 687475 w 687501"/>
                  <a:gd name="connsiteY1" fmla="*/ 132153 h 283604"/>
                  <a:gd name="connsiteX2" fmla="*/ 326259 w 687501"/>
                  <a:gd name="connsiteY2" fmla="*/ 4002 h 283604"/>
                  <a:gd name="connsiteX3" fmla="*/ 0 w 687501"/>
                  <a:gd name="connsiteY3" fmla="*/ 143803 h 283604"/>
                  <a:gd name="connsiteX4" fmla="*/ 256347 w 687501"/>
                  <a:gd name="connsiteY4" fmla="*/ 271954 h 283604"/>
                  <a:gd name="connsiteX0" fmla="*/ 396172 w 687475"/>
                  <a:gd name="connsiteY0" fmla="*/ 283604 h 283604"/>
                  <a:gd name="connsiteX1" fmla="*/ 687475 w 687475"/>
                  <a:gd name="connsiteY1" fmla="*/ 132153 h 283604"/>
                  <a:gd name="connsiteX2" fmla="*/ 326259 w 687475"/>
                  <a:gd name="connsiteY2" fmla="*/ 4002 h 283604"/>
                  <a:gd name="connsiteX3" fmla="*/ 0 w 687475"/>
                  <a:gd name="connsiteY3" fmla="*/ 143803 h 283604"/>
                  <a:gd name="connsiteX4" fmla="*/ 256347 w 687475"/>
                  <a:gd name="connsiteY4" fmla="*/ 271954 h 283604"/>
                  <a:gd name="connsiteX0" fmla="*/ 396172 w 687475"/>
                  <a:gd name="connsiteY0" fmla="*/ 283604 h 283604"/>
                  <a:gd name="connsiteX1" fmla="*/ 687475 w 687475"/>
                  <a:gd name="connsiteY1" fmla="*/ 132153 h 283604"/>
                  <a:gd name="connsiteX2" fmla="*/ 326259 w 687475"/>
                  <a:gd name="connsiteY2" fmla="*/ 4002 h 283604"/>
                  <a:gd name="connsiteX3" fmla="*/ 0 w 687475"/>
                  <a:gd name="connsiteY3" fmla="*/ 143803 h 283604"/>
                  <a:gd name="connsiteX4" fmla="*/ 256347 w 687475"/>
                  <a:gd name="connsiteY4" fmla="*/ 271954 h 283604"/>
                  <a:gd name="connsiteX0" fmla="*/ 396172 w 687475"/>
                  <a:gd name="connsiteY0" fmla="*/ 281476 h 281476"/>
                  <a:gd name="connsiteX1" fmla="*/ 687475 w 687475"/>
                  <a:gd name="connsiteY1" fmla="*/ 130025 h 281476"/>
                  <a:gd name="connsiteX2" fmla="*/ 326259 w 687475"/>
                  <a:gd name="connsiteY2" fmla="*/ 1874 h 281476"/>
                  <a:gd name="connsiteX3" fmla="*/ 0 w 687475"/>
                  <a:gd name="connsiteY3" fmla="*/ 141675 h 281476"/>
                  <a:gd name="connsiteX4" fmla="*/ 256347 w 687475"/>
                  <a:gd name="connsiteY4" fmla="*/ 269826 h 281476"/>
                  <a:gd name="connsiteX0" fmla="*/ 396172 w 687475"/>
                  <a:gd name="connsiteY0" fmla="*/ 280112 h 280112"/>
                  <a:gd name="connsiteX1" fmla="*/ 687475 w 687475"/>
                  <a:gd name="connsiteY1" fmla="*/ 128661 h 280112"/>
                  <a:gd name="connsiteX2" fmla="*/ 326259 w 687475"/>
                  <a:gd name="connsiteY2" fmla="*/ 510 h 280112"/>
                  <a:gd name="connsiteX3" fmla="*/ 0 w 687475"/>
                  <a:gd name="connsiteY3" fmla="*/ 140311 h 280112"/>
                  <a:gd name="connsiteX4" fmla="*/ 256347 w 687475"/>
                  <a:gd name="connsiteY4" fmla="*/ 268462 h 280112"/>
                  <a:gd name="connsiteX0" fmla="*/ 396172 w 687475"/>
                  <a:gd name="connsiteY0" fmla="*/ 279737 h 279737"/>
                  <a:gd name="connsiteX1" fmla="*/ 687475 w 687475"/>
                  <a:gd name="connsiteY1" fmla="*/ 128286 h 279737"/>
                  <a:gd name="connsiteX2" fmla="*/ 326259 w 687475"/>
                  <a:gd name="connsiteY2" fmla="*/ 135 h 279737"/>
                  <a:gd name="connsiteX3" fmla="*/ 0 w 687475"/>
                  <a:gd name="connsiteY3" fmla="*/ 139936 h 279737"/>
                  <a:gd name="connsiteX4" fmla="*/ 256347 w 687475"/>
                  <a:gd name="connsiteY4" fmla="*/ 268087 h 279737"/>
                  <a:gd name="connsiteX0" fmla="*/ 396175 w 687478"/>
                  <a:gd name="connsiteY0" fmla="*/ 279664 h 279664"/>
                  <a:gd name="connsiteX1" fmla="*/ 687478 w 687478"/>
                  <a:gd name="connsiteY1" fmla="*/ 128213 h 279664"/>
                  <a:gd name="connsiteX2" fmla="*/ 326262 w 687478"/>
                  <a:gd name="connsiteY2" fmla="*/ 62 h 279664"/>
                  <a:gd name="connsiteX3" fmla="*/ 3 w 687478"/>
                  <a:gd name="connsiteY3" fmla="*/ 139863 h 279664"/>
                  <a:gd name="connsiteX4" fmla="*/ 319125 w 687478"/>
                  <a:gd name="connsiteY4" fmla="*/ 263185 h 279664"/>
                  <a:gd name="connsiteX0" fmla="*/ 396230 w 687533"/>
                  <a:gd name="connsiteY0" fmla="*/ 279719 h 279719"/>
                  <a:gd name="connsiteX1" fmla="*/ 687533 w 687533"/>
                  <a:gd name="connsiteY1" fmla="*/ 128268 h 279719"/>
                  <a:gd name="connsiteX2" fmla="*/ 326317 w 687533"/>
                  <a:gd name="connsiteY2" fmla="*/ 117 h 279719"/>
                  <a:gd name="connsiteX3" fmla="*/ 58 w 687533"/>
                  <a:gd name="connsiteY3" fmla="*/ 139918 h 279719"/>
                  <a:gd name="connsiteX4" fmla="*/ 319180 w 687533"/>
                  <a:gd name="connsiteY4" fmla="*/ 263240 h 279719"/>
                  <a:gd name="connsiteX0" fmla="*/ 386572 w 687890"/>
                  <a:gd name="connsiteY0" fmla="*/ 265232 h 265232"/>
                  <a:gd name="connsiteX1" fmla="*/ 687533 w 687890"/>
                  <a:gd name="connsiteY1" fmla="*/ 128268 h 265232"/>
                  <a:gd name="connsiteX2" fmla="*/ 326317 w 687890"/>
                  <a:gd name="connsiteY2" fmla="*/ 117 h 265232"/>
                  <a:gd name="connsiteX3" fmla="*/ 58 w 687890"/>
                  <a:gd name="connsiteY3" fmla="*/ 139918 h 265232"/>
                  <a:gd name="connsiteX4" fmla="*/ 319180 w 687890"/>
                  <a:gd name="connsiteY4" fmla="*/ 263240 h 265232"/>
                  <a:gd name="connsiteX0" fmla="*/ 386572 w 687533"/>
                  <a:gd name="connsiteY0" fmla="*/ 265232 h 265232"/>
                  <a:gd name="connsiteX1" fmla="*/ 687533 w 687533"/>
                  <a:gd name="connsiteY1" fmla="*/ 128268 h 265232"/>
                  <a:gd name="connsiteX2" fmla="*/ 326317 w 687533"/>
                  <a:gd name="connsiteY2" fmla="*/ 117 h 265232"/>
                  <a:gd name="connsiteX3" fmla="*/ 58 w 687533"/>
                  <a:gd name="connsiteY3" fmla="*/ 139918 h 265232"/>
                  <a:gd name="connsiteX4" fmla="*/ 319180 w 687533"/>
                  <a:gd name="connsiteY4" fmla="*/ 263240 h 265232"/>
                  <a:gd name="connsiteX0" fmla="*/ 386572 w 687533"/>
                  <a:gd name="connsiteY0" fmla="*/ 265232 h 265232"/>
                  <a:gd name="connsiteX1" fmla="*/ 687533 w 687533"/>
                  <a:gd name="connsiteY1" fmla="*/ 128268 h 265232"/>
                  <a:gd name="connsiteX2" fmla="*/ 326317 w 687533"/>
                  <a:gd name="connsiteY2" fmla="*/ 117 h 265232"/>
                  <a:gd name="connsiteX3" fmla="*/ 58 w 687533"/>
                  <a:gd name="connsiteY3" fmla="*/ 139918 h 265232"/>
                  <a:gd name="connsiteX4" fmla="*/ 319180 w 687533"/>
                  <a:gd name="connsiteY4" fmla="*/ 263240 h 26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533" h="265232">
                    <a:moveTo>
                      <a:pt x="386572" y="265232"/>
                    </a:moveTo>
                    <a:cubicBezTo>
                      <a:pt x="493461" y="262269"/>
                      <a:pt x="687917" y="215915"/>
                      <a:pt x="687533" y="128268"/>
                    </a:cubicBezTo>
                    <a:cubicBezTo>
                      <a:pt x="687149" y="40621"/>
                      <a:pt x="489184" y="3004"/>
                      <a:pt x="326317" y="117"/>
                    </a:cubicBezTo>
                    <a:cubicBezTo>
                      <a:pt x="163450" y="-2770"/>
                      <a:pt x="-3581" y="47774"/>
                      <a:pt x="58" y="139918"/>
                    </a:cubicBezTo>
                    <a:cubicBezTo>
                      <a:pt x="3697" y="232062"/>
                      <a:pt x="319180" y="263240"/>
                      <a:pt x="319180" y="263240"/>
                    </a:cubicBezTo>
                  </a:path>
                </a:pathLst>
              </a:custGeom>
              <a:ln w="6350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srgbClr val="FF0000"/>
                    </a:solidFill>
                  </a:rPr>
                  <a:t>Guest OS Scheduler</a:t>
                </a:r>
              </a:p>
            </p:txBody>
          </p:sp>
          <p:sp>
            <p:nvSpPr>
              <p:cNvPr id="216" name="Freeform 215"/>
              <p:cNvSpPr/>
              <p:nvPr/>
            </p:nvSpPr>
            <p:spPr>
              <a:xfrm>
                <a:off x="1935649" y="1366380"/>
                <a:ext cx="410686" cy="99885"/>
              </a:xfrm>
              <a:custGeom>
                <a:avLst/>
                <a:gdLst>
                  <a:gd name="connsiteX0" fmla="*/ 536035 w 886755"/>
                  <a:gd name="connsiteY0" fmla="*/ 482858 h 482858"/>
                  <a:gd name="connsiteX1" fmla="*/ 885599 w 886755"/>
                  <a:gd name="connsiteY1" fmla="*/ 75106 h 482858"/>
                  <a:gd name="connsiteX2" fmla="*/ 431166 w 886755"/>
                  <a:gd name="connsiteY2" fmla="*/ 5206 h 482858"/>
                  <a:gd name="connsiteX3" fmla="*/ 38 w 886755"/>
                  <a:gd name="connsiteY3" fmla="*/ 145006 h 482858"/>
                  <a:gd name="connsiteX4" fmla="*/ 454471 w 886755"/>
                  <a:gd name="connsiteY4" fmla="*/ 261507 h 482858"/>
                  <a:gd name="connsiteX0" fmla="*/ 594296 w 889087"/>
                  <a:gd name="connsiteY0" fmla="*/ 270125 h 270125"/>
                  <a:gd name="connsiteX1" fmla="*/ 885599 w 889087"/>
                  <a:gd name="connsiteY1" fmla="*/ 72074 h 270125"/>
                  <a:gd name="connsiteX2" fmla="*/ 431166 w 889087"/>
                  <a:gd name="connsiteY2" fmla="*/ 2174 h 270125"/>
                  <a:gd name="connsiteX3" fmla="*/ 38 w 889087"/>
                  <a:gd name="connsiteY3" fmla="*/ 141974 h 270125"/>
                  <a:gd name="connsiteX4" fmla="*/ 454471 w 889087"/>
                  <a:gd name="connsiteY4" fmla="*/ 258475 h 270125"/>
                  <a:gd name="connsiteX0" fmla="*/ 594296 w 894549"/>
                  <a:gd name="connsiteY0" fmla="*/ 270125 h 270125"/>
                  <a:gd name="connsiteX1" fmla="*/ 885599 w 894549"/>
                  <a:gd name="connsiteY1" fmla="*/ 72074 h 270125"/>
                  <a:gd name="connsiteX2" fmla="*/ 431166 w 894549"/>
                  <a:gd name="connsiteY2" fmla="*/ 2174 h 270125"/>
                  <a:gd name="connsiteX3" fmla="*/ 38 w 894549"/>
                  <a:gd name="connsiteY3" fmla="*/ 141974 h 270125"/>
                  <a:gd name="connsiteX4" fmla="*/ 454471 w 894549"/>
                  <a:gd name="connsiteY4" fmla="*/ 258475 h 270125"/>
                  <a:gd name="connsiteX0" fmla="*/ 396263 w 696516"/>
                  <a:gd name="connsiteY0" fmla="*/ 269582 h 269582"/>
                  <a:gd name="connsiteX1" fmla="*/ 687566 w 696516"/>
                  <a:gd name="connsiteY1" fmla="*/ 71531 h 269582"/>
                  <a:gd name="connsiteX2" fmla="*/ 233133 w 696516"/>
                  <a:gd name="connsiteY2" fmla="*/ 1631 h 269582"/>
                  <a:gd name="connsiteX3" fmla="*/ 91 w 696516"/>
                  <a:gd name="connsiteY3" fmla="*/ 129781 h 269582"/>
                  <a:gd name="connsiteX4" fmla="*/ 256438 w 696516"/>
                  <a:gd name="connsiteY4" fmla="*/ 257932 h 269582"/>
                  <a:gd name="connsiteX0" fmla="*/ 396541 w 691161"/>
                  <a:gd name="connsiteY0" fmla="*/ 280942 h 280942"/>
                  <a:gd name="connsiteX1" fmla="*/ 687844 w 691161"/>
                  <a:gd name="connsiteY1" fmla="*/ 82891 h 280942"/>
                  <a:gd name="connsiteX2" fmla="*/ 326628 w 691161"/>
                  <a:gd name="connsiteY2" fmla="*/ 1340 h 280942"/>
                  <a:gd name="connsiteX3" fmla="*/ 369 w 691161"/>
                  <a:gd name="connsiteY3" fmla="*/ 141141 h 280942"/>
                  <a:gd name="connsiteX4" fmla="*/ 256716 w 691161"/>
                  <a:gd name="connsiteY4" fmla="*/ 269292 h 280942"/>
                  <a:gd name="connsiteX0" fmla="*/ 397785 w 692405"/>
                  <a:gd name="connsiteY0" fmla="*/ 280942 h 280942"/>
                  <a:gd name="connsiteX1" fmla="*/ 689088 w 692405"/>
                  <a:gd name="connsiteY1" fmla="*/ 82891 h 280942"/>
                  <a:gd name="connsiteX2" fmla="*/ 327872 w 692405"/>
                  <a:gd name="connsiteY2" fmla="*/ 1340 h 280942"/>
                  <a:gd name="connsiteX3" fmla="*/ 1613 w 692405"/>
                  <a:gd name="connsiteY3" fmla="*/ 141141 h 280942"/>
                  <a:gd name="connsiteX4" fmla="*/ 257960 w 692405"/>
                  <a:gd name="connsiteY4" fmla="*/ 269292 h 280942"/>
                  <a:gd name="connsiteX0" fmla="*/ 396611 w 691231"/>
                  <a:gd name="connsiteY0" fmla="*/ 280942 h 280942"/>
                  <a:gd name="connsiteX1" fmla="*/ 687914 w 691231"/>
                  <a:gd name="connsiteY1" fmla="*/ 82891 h 280942"/>
                  <a:gd name="connsiteX2" fmla="*/ 326698 w 691231"/>
                  <a:gd name="connsiteY2" fmla="*/ 1340 h 280942"/>
                  <a:gd name="connsiteX3" fmla="*/ 439 w 691231"/>
                  <a:gd name="connsiteY3" fmla="*/ 141141 h 280942"/>
                  <a:gd name="connsiteX4" fmla="*/ 256786 w 691231"/>
                  <a:gd name="connsiteY4" fmla="*/ 269292 h 280942"/>
                  <a:gd name="connsiteX0" fmla="*/ 396611 w 691231"/>
                  <a:gd name="connsiteY0" fmla="*/ 279636 h 279636"/>
                  <a:gd name="connsiteX1" fmla="*/ 687914 w 691231"/>
                  <a:gd name="connsiteY1" fmla="*/ 128185 h 279636"/>
                  <a:gd name="connsiteX2" fmla="*/ 326698 w 691231"/>
                  <a:gd name="connsiteY2" fmla="*/ 34 h 279636"/>
                  <a:gd name="connsiteX3" fmla="*/ 439 w 691231"/>
                  <a:gd name="connsiteY3" fmla="*/ 139835 h 279636"/>
                  <a:gd name="connsiteX4" fmla="*/ 256786 w 691231"/>
                  <a:gd name="connsiteY4" fmla="*/ 267986 h 279636"/>
                  <a:gd name="connsiteX0" fmla="*/ 396611 w 689332"/>
                  <a:gd name="connsiteY0" fmla="*/ 279703 h 279703"/>
                  <a:gd name="connsiteX1" fmla="*/ 687914 w 689332"/>
                  <a:gd name="connsiteY1" fmla="*/ 128252 h 279703"/>
                  <a:gd name="connsiteX2" fmla="*/ 326698 w 689332"/>
                  <a:gd name="connsiteY2" fmla="*/ 101 h 279703"/>
                  <a:gd name="connsiteX3" fmla="*/ 439 w 689332"/>
                  <a:gd name="connsiteY3" fmla="*/ 139902 h 279703"/>
                  <a:gd name="connsiteX4" fmla="*/ 256786 w 689332"/>
                  <a:gd name="connsiteY4" fmla="*/ 268053 h 279703"/>
                  <a:gd name="connsiteX0" fmla="*/ 396611 w 687940"/>
                  <a:gd name="connsiteY0" fmla="*/ 283604 h 283604"/>
                  <a:gd name="connsiteX1" fmla="*/ 687914 w 687940"/>
                  <a:gd name="connsiteY1" fmla="*/ 132153 h 283604"/>
                  <a:gd name="connsiteX2" fmla="*/ 326698 w 687940"/>
                  <a:gd name="connsiteY2" fmla="*/ 4002 h 283604"/>
                  <a:gd name="connsiteX3" fmla="*/ 439 w 687940"/>
                  <a:gd name="connsiteY3" fmla="*/ 143803 h 283604"/>
                  <a:gd name="connsiteX4" fmla="*/ 256786 w 687940"/>
                  <a:gd name="connsiteY4" fmla="*/ 271954 h 283604"/>
                  <a:gd name="connsiteX0" fmla="*/ 396172 w 687501"/>
                  <a:gd name="connsiteY0" fmla="*/ 283604 h 283604"/>
                  <a:gd name="connsiteX1" fmla="*/ 687475 w 687501"/>
                  <a:gd name="connsiteY1" fmla="*/ 132153 h 283604"/>
                  <a:gd name="connsiteX2" fmla="*/ 326259 w 687501"/>
                  <a:gd name="connsiteY2" fmla="*/ 4002 h 283604"/>
                  <a:gd name="connsiteX3" fmla="*/ 0 w 687501"/>
                  <a:gd name="connsiteY3" fmla="*/ 143803 h 283604"/>
                  <a:gd name="connsiteX4" fmla="*/ 256347 w 687501"/>
                  <a:gd name="connsiteY4" fmla="*/ 271954 h 283604"/>
                  <a:gd name="connsiteX0" fmla="*/ 396172 w 687475"/>
                  <a:gd name="connsiteY0" fmla="*/ 283604 h 283604"/>
                  <a:gd name="connsiteX1" fmla="*/ 687475 w 687475"/>
                  <a:gd name="connsiteY1" fmla="*/ 132153 h 283604"/>
                  <a:gd name="connsiteX2" fmla="*/ 326259 w 687475"/>
                  <a:gd name="connsiteY2" fmla="*/ 4002 h 283604"/>
                  <a:gd name="connsiteX3" fmla="*/ 0 w 687475"/>
                  <a:gd name="connsiteY3" fmla="*/ 143803 h 283604"/>
                  <a:gd name="connsiteX4" fmla="*/ 256347 w 687475"/>
                  <a:gd name="connsiteY4" fmla="*/ 271954 h 283604"/>
                  <a:gd name="connsiteX0" fmla="*/ 396172 w 687475"/>
                  <a:gd name="connsiteY0" fmla="*/ 283604 h 283604"/>
                  <a:gd name="connsiteX1" fmla="*/ 687475 w 687475"/>
                  <a:gd name="connsiteY1" fmla="*/ 132153 h 283604"/>
                  <a:gd name="connsiteX2" fmla="*/ 326259 w 687475"/>
                  <a:gd name="connsiteY2" fmla="*/ 4002 h 283604"/>
                  <a:gd name="connsiteX3" fmla="*/ 0 w 687475"/>
                  <a:gd name="connsiteY3" fmla="*/ 143803 h 283604"/>
                  <a:gd name="connsiteX4" fmla="*/ 256347 w 687475"/>
                  <a:gd name="connsiteY4" fmla="*/ 271954 h 283604"/>
                  <a:gd name="connsiteX0" fmla="*/ 396172 w 687475"/>
                  <a:gd name="connsiteY0" fmla="*/ 281476 h 281476"/>
                  <a:gd name="connsiteX1" fmla="*/ 687475 w 687475"/>
                  <a:gd name="connsiteY1" fmla="*/ 130025 h 281476"/>
                  <a:gd name="connsiteX2" fmla="*/ 326259 w 687475"/>
                  <a:gd name="connsiteY2" fmla="*/ 1874 h 281476"/>
                  <a:gd name="connsiteX3" fmla="*/ 0 w 687475"/>
                  <a:gd name="connsiteY3" fmla="*/ 141675 h 281476"/>
                  <a:gd name="connsiteX4" fmla="*/ 256347 w 687475"/>
                  <a:gd name="connsiteY4" fmla="*/ 269826 h 281476"/>
                  <a:gd name="connsiteX0" fmla="*/ 396172 w 687475"/>
                  <a:gd name="connsiteY0" fmla="*/ 280112 h 280112"/>
                  <a:gd name="connsiteX1" fmla="*/ 687475 w 687475"/>
                  <a:gd name="connsiteY1" fmla="*/ 128661 h 280112"/>
                  <a:gd name="connsiteX2" fmla="*/ 326259 w 687475"/>
                  <a:gd name="connsiteY2" fmla="*/ 510 h 280112"/>
                  <a:gd name="connsiteX3" fmla="*/ 0 w 687475"/>
                  <a:gd name="connsiteY3" fmla="*/ 140311 h 280112"/>
                  <a:gd name="connsiteX4" fmla="*/ 256347 w 687475"/>
                  <a:gd name="connsiteY4" fmla="*/ 268462 h 280112"/>
                  <a:gd name="connsiteX0" fmla="*/ 396172 w 687475"/>
                  <a:gd name="connsiteY0" fmla="*/ 279737 h 279737"/>
                  <a:gd name="connsiteX1" fmla="*/ 687475 w 687475"/>
                  <a:gd name="connsiteY1" fmla="*/ 128286 h 279737"/>
                  <a:gd name="connsiteX2" fmla="*/ 326259 w 687475"/>
                  <a:gd name="connsiteY2" fmla="*/ 135 h 279737"/>
                  <a:gd name="connsiteX3" fmla="*/ 0 w 687475"/>
                  <a:gd name="connsiteY3" fmla="*/ 139936 h 279737"/>
                  <a:gd name="connsiteX4" fmla="*/ 256347 w 687475"/>
                  <a:gd name="connsiteY4" fmla="*/ 268087 h 279737"/>
                  <a:gd name="connsiteX0" fmla="*/ 396175 w 687478"/>
                  <a:gd name="connsiteY0" fmla="*/ 279664 h 279664"/>
                  <a:gd name="connsiteX1" fmla="*/ 687478 w 687478"/>
                  <a:gd name="connsiteY1" fmla="*/ 128213 h 279664"/>
                  <a:gd name="connsiteX2" fmla="*/ 326262 w 687478"/>
                  <a:gd name="connsiteY2" fmla="*/ 62 h 279664"/>
                  <a:gd name="connsiteX3" fmla="*/ 3 w 687478"/>
                  <a:gd name="connsiteY3" fmla="*/ 139863 h 279664"/>
                  <a:gd name="connsiteX4" fmla="*/ 319125 w 687478"/>
                  <a:gd name="connsiteY4" fmla="*/ 263185 h 279664"/>
                  <a:gd name="connsiteX0" fmla="*/ 396230 w 687533"/>
                  <a:gd name="connsiteY0" fmla="*/ 279719 h 279719"/>
                  <a:gd name="connsiteX1" fmla="*/ 687533 w 687533"/>
                  <a:gd name="connsiteY1" fmla="*/ 128268 h 279719"/>
                  <a:gd name="connsiteX2" fmla="*/ 326317 w 687533"/>
                  <a:gd name="connsiteY2" fmla="*/ 117 h 279719"/>
                  <a:gd name="connsiteX3" fmla="*/ 58 w 687533"/>
                  <a:gd name="connsiteY3" fmla="*/ 139918 h 279719"/>
                  <a:gd name="connsiteX4" fmla="*/ 319180 w 687533"/>
                  <a:gd name="connsiteY4" fmla="*/ 263240 h 279719"/>
                  <a:gd name="connsiteX0" fmla="*/ 386572 w 687890"/>
                  <a:gd name="connsiteY0" fmla="*/ 265232 h 265232"/>
                  <a:gd name="connsiteX1" fmla="*/ 687533 w 687890"/>
                  <a:gd name="connsiteY1" fmla="*/ 128268 h 265232"/>
                  <a:gd name="connsiteX2" fmla="*/ 326317 w 687890"/>
                  <a:gd name="connsiteY2" fmla="*/ 117 h 265232"/>
                  <a:gd name="connsiteX3" fmla="*/ 58 w 687890"/>
                  <a:gd name="connsiteY3" fmla="*/ 139918 h 265232"/>
                  <a:gd name="connsiteX4" fmla="*/ 319180 w 687890"/>
                  <a:gd name="connsiteY4" fmla="*/ 263240 h 265232"/>
                  <a:gd name="connsiteX0" fmla="*/ 386572 w 687533"/>
                  <a:gd name="connsiteY0" fmla="*/ 265232 h 265232"/>
                  <a:gd name="connsiteX1" fmla="*/ 687533 w 687533"/>
                  <a:gd name="connsiteY1" fmla="*/ 128268 h 265232"/>
                  <a:gd name="connsiteX2" fmla="*/ 326317 w 687533"/>
                  <a:gd name="connsiteY2" fmla="*/ 117 h 265232"/>
                  <a:gd name="connsiteX3" fmla="*/ 58 w 687533"/>
                  <a:gd name="connsiteY3" fmla="*/ 139918 h 265232"/>
                  <a:gd name="connsiteX4" fmla="*/ 319180 w 687533"/>
                  <a:gd name="connsiteY4" fmla="*/ 263240 h 265232"/>
                  <a:gd name="connsiteX0" fmla="*/ 386572 w 687533"/>
                  <a:gd name="connsiteY0" fmla="*/ 265232 h 265232"/>
                  <a:gd name="connsiteX1" fmla="*/ 687533 w 687533"/>
                  <a:gd name="connsiteY1" fmla="*/ 128268 h 265232"/>
                  <a:gd name="connsiteX2" fmla="*/ 326317 w 687533"/>
                  <a:gd name="connsiteY2" fmla="*/ 117 h 265232"/>
                  <a:gd name="connsiteX3" fmla="*/ 58 w 687533"/>
                  <a:gd name="connsiteY3" fmla="*/ 139918 h 265232"/>
                  <a:gd name="connsiteX4" fmla="*/ 319180 w 687533"/>
                  <a:gd name="connsiteY4" fmla="*/ 263240 h 265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7533" h="265232">
                    <a:moveTo>
                      <a:pt x="386572" y="265232"/>
                    </a:moveTo>
                    <a:cubicBezTo>
                      <a:pt x="493461" y="262269"/>
                      <a:pt x="687917" y="215915"/>
                      <a:pt x="687533" y="128268"/>
                    </a:cubicBezTo>
                    <a:cubicBezTo>
                      <a:pt x="687149" y="40621"/>
                      <a:pt x="489184" y="3004"/>
                      <a:pt x="326317" y="117"/>
                    </a:cubicBezTo>
                    <a:cubicBezTo>
                      <a:pt x="163450" y="-2770"/>
                      <a:pt x="-3581" y="47774"/>
                      <a:pt x="58" y="139918"/>
                    </a:cubicBezTo>
                    <a:cubicBezTo>
                      <a:pt x="3697" y="232062"/>
                      <a:pt x="319180" y="263240"/>
                      <a:pt x="319180" y="263240"/>
                    </a:cubicBezTo>
                  </a:path>
                </a:pathLst>
              </a:custGeom>
              <a:ln w="9525" cmpd="sng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0" tIns="0" rIns="0" bIns="0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err="1">
                    <a:solidFill>
                      <a:srgbClr val="FF0000"/>
                    </a:solidFill>
                  </a:rPr>
                  <a:t>Pkt</a:t>
                </a:r>
                <a:r>
                  <a:rPr lang="en-US" sz="500" dirty="0">
                    <a:solidFill>
                      <a:srgbClr val="FF0000"/>
                    </a:solidFill>
                  </a:rPr>
                  <a:t> Scheduler</a:t>
                </a:r>
              </a:p>
            </p:txBody>
          </p:sp>
          <p:cxnSp>
            <p:nvCxnSpPr>
              <p:cNvPr id="217" name="Straight Arrow Connector 216"/>
              <p:cNvCxnSpPr/>
              <p:nvPr/>
            </p:nvCxnSpPr>
            <p:spPr>
              <a:xfrm>
                <a:off x="431092" y="1481183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/>
              <p:cNvCxnSpPr/>
              <p:nvPr/>
            </p:nvCxnSpPr>
            <p:spPr>
              <a:xfrm>
                <a:off x="900796" y="1502425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>
                <a:off x="1387048" y="1467501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>
                <a:off x="1748223" y="1467900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>
                <a:off x="2166100" y="1467900"/>
                <a:ext cx="6674" cy="399056"/>
              </a:xfrm>
              <a:prstGeom prst="straightConnector1">
                <a:avLst/>
              </a:prstGeom>
              <a:ln w="6350" cmpd="sng"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" name="Straight Arrow Connector 112"/>
            <p:cNvCxnSpPr/>
            <p:nvPr/>
          </p:nvCxnSpPr>
          <p:spPr>
            <a:xfrm>
              <a:off x="2486803" y="1483958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/>
          <p:cNvGrpSpPr/>
          <p:nvPr/>
        </p:nvGrpSpPr>
        <p:grpSpPr>
          <a:xfrm>
            <a:off x="467256" y="1108026"/>
            <a:ext cx="4742413" cy="1351032"/>
            <a:chOff x="413495" y="1115289"/>
            <a:chExt cx="4742413" cy="1351032"/>
          </a:xfrm>
        </p:grpSpPr>
        <p:sp>
          <p:nvSpPr>
            <p:cNvPr id="223" name="Rectangle 222"/>
            <p:cNvSpPr/>
            <p:nvPr/>
          </p:nvSpPr>
          <p:spPr>
            <a:xfrm>
              <a:off x="413495" y="1115289"/>
              <a:ext cx="4742413" cy="13510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16BA1"/>
                  </a:solidFill>
                </a:rPr>
                <a:t>VM</a:t>
              </a:r>
              <a:r>
                <a:rPr lang="en-US" sz="1200" baseline="30000" dirty="0">
                  <a:solidFill>
                    <a:srgbClr val="016BA1"/>
                  </a:solidFill>
                </a:rPr>
                <a:t>2</a:t>
              </a:r>
              <a:r>
                <a:rPr lang="en-US" sz="1200" dirty="0">
                  <a:solidFill>
                    <a:srgbClr val="016BA1"/>
                  </a:solidFill>
                </a:rPr>
                <a:t>(1vCPU CSR 1000v)</a:t>
              </a: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563758" y="2085052"/>
              <a:ext cx="2367072" cy="3038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vCPU</a:t>
              </a:r>
              <a:r>
                <a:rPr lang="en-US" sz="1100" baseline="-25000" dirty="0">
                  <a:solidFill>
                    <a:srgbClr val="57B74E">
                      <a:lumMod val="50000"/>
                    </a:srgbClr>
                  </a:solidFill>
                </a:rPr>
                <a:t>0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2</a:t>
              </a: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2990718" y="1500965"/>
              <a:ext cx="355375" cy="3019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IRQ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2</a:t>
              </a:r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3379051" y="1500965"/>
              <a:ext cx="471499" cy="3019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vNIC</a:t>
              </a:r>
              <a:r>
                <a:rPr lang="en-US" sz="1100" baseline="-25000" dirty="0">
                  <a:solidFill>
                    <a:srgbClr val="57B74E">
                      <a:lumMod val="50000"/>
                    </a:srgbClr>
                  </a:solidFill>
                </a:rPr>
                <a:t>1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2</a:t>
              </a:r>
            </a:p>
          </p:txBody>
        </p:sp>
        <p:sp>
          <p:nvSpPr>
            <p:cNvPr id="227" name="Rounded Rectangle 226"/>
            <p:cNvSpPr/>
            <p:nvPr/>
          </p:nvSpPr>
          <p:spPr>
            <a:xfrm>
              <a:off x="4366364" y="1500965"/>
              <a:ext cx="766098" cy="3019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VM Kernel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2</a:t>
              </a:r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3905345" y="1500965"/>
              <a:ext cx="455596" cy="3019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vNIC</a:t>
              </a:r>
              <a:r>
                <a:rPr lang="en-US" sz="1100" baseline="-25000" dirty="0">
                  <a:solidFill>
                    <a:srgbClr val="57B74E">
                      <a:lumMod val="50000"/>
                    </a:srgbClr>
                  </a:solidFill>
                </a:rPr>
                <a:t>n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2</a:t>
              </a: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537497" y="1353362"/>
              <a:ext cx="2432828" cy="431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 cmpd="sng">
              <a:solidFill>
                <a:schemeClr val="tx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272848"/>
                  </a:solidFill>
                </a:rPr>
                <a:t>CSR</a:t>
              </a:r>
              <a:endParaRPr lang="en-US" sz="1200" baseline="30000" dirty="0">
                <a:solidFill>
                  <a:srgbClr val="272848"/>
                </a:solidFill>
              </a:endParaRPr>
            </a:p>
          </p:txBody>
        </p:sp>
        <p:sp>
          <p:nvSpPr>
            <p:cNvPr id="230" name="Snip Same Side Corner Rectangle 229"/>
            <p:cNvSpPr/>
            <p:nvPr/>
          </p:nvSpPr>
          <p:spPr>
            <a:xfrm>
              <a:off x="595757" y="1413759"/>
              <a:ext cx="313327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2968AF"/>
                  </a:solidFill>
                </a:rPr>
                <a:t>IOS</a:t>
              </a:r>
            </a:p>
          </p:txBody>
        </p:sp>
        <p:sp>
          <p:nvSpPr>
            <p:cNvPr id="231" name="Snip Same Side Corner Rectangle 230"/>
            <p:cNvSpPr/>
            <p:nvPr/>
          </p:nvSpPr>
          <p:spPr>
            <a:xfrm>
              <a:off x="943633" y="1413759"/>
              <a:ext cx="523423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2968AF"/>
                  </a:solidFill>
                </a:rPr>
                <a:t>Fman</a:t>
              </a:r>
              <a:r>
                <a:rPr lang="en-US" sz="1000" dirty="0">
                  <a:solidFill>
                    <a:srgbClr val="2968AF"/>
                  </a:solidFill>
                </a:rPr>
                <a:t> / </a:t>
              </a:r>
              <a:r>
                <a:rPr lang="en-US" sz="1000" dirty="0" err="1">
                  <a:solidFill>
                    <a:srgbClr val="2968AF"/>
                  </a:solidFill>
                </a:rPr>
                <a:t>CMan</a:t>
              </a:r>
              <a:endParaRPr lang="en-US" sz="1000" dirty="0">
                <a:solidFill>
                  <a:srgbClr val="2968AF"/>
                </a:solidFill>
              </a:endParaRPr>
            </a:p>
          </p:txBody>
        </p:sp>
        <p:sp>
          <p:nvSpPr>
            <p:cNvPr id="232" name="Snip Same Side Corner Rectangle 231"/>
            <p:cNvSpPr/>
            <p:nvPr/>
          </p:nvSpPr>
          <p:spPr>
            <a:xfrm>
              <a:off x="1515508" y="1413759"/>
              <a:ext cx="325335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2968AF"/>
                  </a:solidFill>
                </a:rPr>
                <a:t>PPE</a:t>
              </a:r>
            </a:p>
          </p:txBody>
        </p:sp>
        <p:sp>
          <p:nvSpPr>
            <p:cNvPr id="233" name="Snip Same Side Corner Rectangle 232"/>
            <p:cNvSpPr/>
            <p:nvPr/>
          </p:nvSpPr>
          <p:spPr>
            <a:xfrm>
              <a:off x="1937553" y="1413759"/>
              <a:ext cx="397776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2968AF"/>
                  </a:solidFill>
                </a:rPr>
                <a:t>HQF</a:t>
              </a:r>
            </a:p>
          </p:txBody>
        </p:sp>
        <p:sp>
          <p:nvSpPr>
            <p:cNvPr id="234" name="Snip Same Side Corner Rectangle 233"/>
            <p:cNvSpPr/>
            <p:nvPr/>
          </p:nvSpPr>
          <p:spPr>
            <a:xfrm>
              <a:off x="2371782" y="1413759"/>
              <a:ext cx="289960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2968AF"/>
                  </a:solidFill>
                </a:rPr>
                <a:t>Rx</a:t>
              </a:r>
            </a:p>
          </p:txBody>
        </p:sp>
        <p:cxnSp>
          <p:nvCxnSpPr>
            <p:cNvPr id="235" name="Straight Arrow Connector 234"/>
            <p:cNvCxnSpPr>
              <a:stCxn id="230" idx="1"/>
            </p:cNvCxnSpPr>
            <p:nvPr/>
          </p:nvCxnSpPr>
          <p:spPr>
            <a:xfrm>
              <a:off x="752421" y="1705011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>
              <a:off x="1222331" y="1710008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>
              <a:off x="1692240" y="1703666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>
              <a:off x="2173489" y="1697324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2564021" y="1702321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Freeform 239"/>
            <p:cNvSpPr/>
            <p:nvPr/>
          </p:nvSpPr>
          <p:spPr>
            <a:xfrm>
              <a:off x="660427" y="1802919"/>
              <a:ext cx="2110769" cy="192757"/>
            </a:xfrm>
            <a:custGeom>
              <a:avLst/>
              <a:gdLst>
                <a:gd name="connsiteX0" fmla="*/ 536035 w 886755"/>
                <a:gd name="connsiteY0" fmla="*/ 482858 h 482858"/>
                <a:gd name="connsiteX1" fmla="*/ 885599 w 886755"/>
                <a:gd name="connsiteY1" fmla="*/ 75106 h 482858"/>
                <a:gd name="connsiteX2" fmla="*/ 431166 w 886755"/>
                <a:gd name="connsiteY2" fmla="*/ 5206 h 482858"/>
                <a:gd name="connsiteX3" fmla="*/ 38 w 886755"/>
                <a:gd name="connsiteY3" fmla="*/ 145006 h 482858"/>
                <a:gd name="connsiteX4" fmla="*/ 454471 w 886755"/>
                <a:gd name="connsiteY4" fmla="*/ 261507 h 482858"/>
                <a:gd name="connsiteX0" fmla="*/ 594296 w 889087"/>
                <a:gd name="connsiteY0" fmla="*/ 270125 h 270125"/>
                <a:gd name="connsiteX1" fmla="*/ 885599 w 889087"/>
                <a:gd name="connsiteY1" fmla="*/ 72074 h 270125"/>
                <a:gd name="connsiteX2" fmla="*/ 431166 w 889087"/>
                <a:gd name="connsiteY2" fmla="*/ 2174 h 270125"/>
                <a:gd name="connsiteX3" fmla="*/ 38 w 889087"/>
                <a:gd name="connsiteY3" fmla="*/ 141974 h 270125"/>
                <a:gd name="connsiteX4" fmla="*/ 454471 w 889087"/>
                <a:gd name="connsiteY4" fmla="*/ 258475 h 270125"/>
                <a:gd name="connsiteX0" fmla="*/ 594296 w 894549"/>
                <a:gd name="connsiteY0" fmla="*/ 270125 h 270125"/>
                <a:gd name="connsiteX1" fmla="*/ 885599 w 894549"/>
                <a:gd name="connsiteY1" fmla="*/ 72074 h 270125"/>
                <a:gd name="connsiteX2" fmla="*/ 431166 w 894549"/>
                <a:gd name="connsiteY2" fmla="*/ 2174 h 270125"/>
                <a:gd name="connsiteX3" fmla="*/ 38 w 894549"/>
                <a:gd name="connsiteY3" fmla="*/ 141974 h 270125"/>
                <a:gd name="connsiteX4" fmla="*/ 454471 w 894549"/>
                <a:gd name="connsiteY4" fmla="*/ 258475 h 270125"/>
                <a:gd name="connsiteX0" fmla="*/ 396263 w 696516"/>
                <a:gd name="connsiteY0" fmla="*/ 269582 h 269582"/>
                <a:gd name="connsiteX1" fmla="*/ 687566 w 696516"/>
                <a:gd name="connsiteY1" fmla="*/ 71531 h 269582"/>
                <a:gd name="connsiteX2" fmla="*/ 233133 w 696516"/>
                <a:gd name="connsiteY2" fmla="*/ 1631 h 269582"/>
                <a:gd name="connsiteX3" fmla="*/ 91 w 696516"/>
                <a:gd name="connsiteY3" fmla="*/ 129781 h 269582"/>
                <a:gd name="connsiteX4" fmla="*/ 256438 w 696516"/>
                <a:gd name="connsiteY4" fmla="*/ 257932 h 269582"/>
                <a:gd name="connsiteX0" fmla="*/ 396541 w 691161"/>
                <a:gd name="connsiteY0" fmla="*/ 280942 h 280942"/>
                <a:gd name="connsiteX1" fmla="*/ 687844 w 691161"/>
                <a:gd name="connsiteY1" fmla="*/ 82891 h 280942"/>
                <a:gd name="connsiteX2" fmla="*/ 326628 w 691161"/>
                <a:gd name="connsiteY2" fmla="*/ 1340 h 280942"/>
                <a:gd name="connsiteX3" fmla="*/ 369 w 691161"/>
                <a:gd name="connsiteY3" fmla="*/ 141141 h 280942"/>
                <a:gd name="connsiteX4" fmla="*/ 256716 w 691161"/>
                <a:gd name="connsiteY4" fmla="*/ 269292 h 280942"/>
                <a:gd name="connsiteX0" fmla="*/ 397785 w 692405"/>
                <a:gd name="connsiteY0" fmla="*/ 280942 h 280942"/>
                <a:gd name="connsiteX1" fmla="*/ 689088 w 692405"/>
                <a:gd name="connsiteY1" fmla="*/ 82891 h 280942"/>
                <a:gd name="connsiteX2" fmla="*/ 327872 w 692405"/>
                <a:gd name="connsiteY2" fmla="*/ 1340 h 280942"/>
                <a:gd name="connsiteX3" fmla="*/ 1613 w 692405"/>
                <a:gd name="connsiteY3" fmla="*/ 141141 h 280942"/>
                <a:gd name="connsiteX4" fmla="*/ 257960 w 692405"/>
                <a:gd name="connsiteY4" fmla="*/ 269292 h 280942"/>
                <a:gd name="connsiteX0" fmla="*/ 396611 w 691231"/>
                <a:gd name="connsiteY0" fmla="*/ 280942 h 280942"/>
                <a:gd name="connsiteX1" fmla="*/ 687914 w 691231"/>
                <a:gd name="connsiteY1" fmla="*/ 82891 h 280942"/>
                <a:gd name="connsiteX2" fmla="*/ 326698 w 691231"/>
                <a:gd name="connsiteY2" fmla="*/ 1340 h 280942"/>
                <a:gd name="connsiteX3" fmla="*/ 439 w 691231"/>
                <a:gd name="connsiteY3" fmla="*/ 141141 h 280942"/>
                <a:gd name="connsiteX4" fmla="*/ 256786 w 691231"/>
                <a:gd name="connsiteY4" fmla="*/ 269292 h 280942"/>
                <a:gd name="connsiteX0" fmla="*/ 396611 w 691231"/>
                <a:gd name="connsiteY0" fmla="*/ 279636 h 279636"/>
                <a:gd name="connsiteX1" fmla="*/ 687914 w 691231"/>
                <a:gd name="connsiteY1" fmla="*/ 128185 h 279636"/>
                <a:gd name="connsiteX2" fmla="*/ 326698 w 691231"/>
                <a:gd name="connsiteY2" fmla="*/ 34 h 279636"/>
                <a:gd name="connsiteX3" fmla="*/ 439 w 691231"/>
                <a:gd name="connsiteY3" fmla="*/ 139835 h 279636"/>
                <a:gd name="connsiteX4" fmla="*/ 256786 w 691231"/>
                <a:gd name="connsiteY4" fmla="*/ 267986 h 279636"/>
                <a:gd name="connsiteX0" fmla="*/ 396611 w 689332"/>
                <a:gd name="connsiteY0" fmla="*/ 279703 h 279703"/>
                <a:gd name="connsiteX1" fmla="*/ 687914 w 689332"/>
                <a:gd name="connsiteY1" fmla="*/ 128252 h 279703"/>
                <a:gd name="connsiteX2" fmla="*/ 326698 w 689332"/>
                <a:gd name="connsiteY2" fmla="*/ 101 h 279703"/>
                <a:gd name="connsiteX3" fmla="*/ 439 w 689332"/>
                <a:gd name="connsiteY3" fmla="*/ 139902 h 279703"/>
                <a:gd name="connsiteX4" fmla="*/ 256786 w 689332"/>
                <a:gd name="connsiteY4" fmla="*/ 268053 h 279703"/>
                <a:gd name="connsiteX0" fmla="*/ 396611 w 687940"/>
                <a:gd name="connsiteY0" fmla="*/ 283604 h 283604"/>
                <a:gd name="connsiteX1" fmla="*/ 687914 w 687940"/>
                <a:gd name="connsiteY1" fmla="*/ 132153 h 283604"/>
                <a:gd name="connsiteX2" fmla="*/ 326698 w 687940"/>
                <a:gd name="connsiteY2" fmla="*/ 4002 h 283604"/>
                <a:gd name="connsiteX3" fmla="*/ 439 w 687940"/>
                <a:gd name="connsiteY3" fmla="*/ 143803 h 283604"/>
                <a:gd name="connsiteX4" fmla="*/ 256786 w 687940"/>
                <a:gd name="connsiteY4" fmla="*/ 271954 h 283604"/>
                <a:gd name="connsiteX0" fmla="*/ 396172 w 687501"/>
                <a:gd name="connsiteY0" fmla="*/ 283604 h 283604"/>
                <a:gd name="connsiteX1" fmla="*/ 687475 w 687501"/>
                <a:gd name="connsiteY1" fmla="*/ 132153 h 283604"/>
                <a:gd name="connsiteX2" fmla="*/ 326259 w 687501"/>
                <a:gd name="connsiteY2" fmla="*/ 4002 h 283604"/>
                <a:gd name="connsiteX3" fmla="*/ 0 w 687501"/>
                <a:gd name="connsiteY3" fmla="*/ 143803 h 283604"/>
                <a:gd name="connsiteX4" fmla="*/ 256347 w 687501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1476 h 281476"/>
                <a:gd name="connsiteX1" fmla="*/ 687475 w 687475"/>
                <a:gd name="connsiteY1" fmla="*/ 130025 h 281476"/>
                <a:gd name="connsiteX2" fmla="*/ 326259 w 687475"/>
                <a:gd name="connsiteY2" fmla="*/ 1874 h 281476"/>
                <a:gd name="connsiteX3" fmla="*/ 0 w 687475"/>
                <a:gd name="connsiteY3" fmla="*/ 141675 h 281476"/>
                <a:gd name="connsiteX4" fmla="*/ 256347 w 687475"/>
                <a:gd name="connsiteY4" fmla="*/ 269826 h 281476"/>
                <a:gd name="connsiteX0" fmla="*/ 396172 w 687475"/>
                <a:gd name="connsiteY0" fmla="*/ 280112 h 280112"/>
                <a:gd name="connsiteX1" fmla="*/ 687475 w 687475"/>
                <a:gd name="connsiteY1" fmla="*/ 128661 h 280112"/>
                <a:gd name="connsiteX2" fmla="*/ 326259 w 687475"/>
                <a:gd name="connsiteY2" fmla="*/ 510 h 280112"/>
                <a:gd name="connsiteX3" fmla="*/ 0 w 687475"/>
                <a:gd name="connsiteY3" fmla="*/ 140311 h 280112"/>
                <a:gd name="connsiteX4" fmla="*/ 256347 w 687475"/>
                <a:gd name="connsiteY4" fmla="*/ 268462 h 280112"/>
                <a:gd name="connsiteX0" fmla="*/ 396172 w 687475"/>
                <a:gd name="connsiteY0" fmla="*/ 279737 h 279737"/>
                <a:gd name="connsiteX1" fmla="*/ 687475 w 687475"/>
                <a:gd name="connsiteY1" fmla="*/ 128286 h 279737"/>
                <a:gd name="connsiteX2" fmla="*/ 326259 w 687475"/>
                <a:gd name="connsiteY2" fmla="*/ 135 h 279737"/>
                <a:gd name="connsiteX3" fmla="*/ 0 w 687475"/>
                <a:gd name="connsiteY3" fmla="*/ 139936 h 279737"/>
                <a:gd name="connsiteX4" fmla="*/ 256347 w 687475"/>
                <a:gd name="connsiteY4" fmla="*/ 268087 h 279737"/>
                <a:gd name="connsiteX0" fmla="*/ 396175 w 687478"/>
                <a:gd name="connsiteY0" fmla="*/ 279664 h 279664"/>
                <a:gd name="connsiteX1" fmla="*/ 687478 w 687478"/>
                <a:gd name="connsiteY1" fmla="*/ 128213 h 279664"/>
                <a:gd name="connsiteX2" fmla="*/ 326262 w 687478"/>
                <a:gd name="connsiteY2" fmla="*/ 62 h 279664"/>
                <a:gd name="connsiteX3" fmla="*/ 3 w 687478"/>
                <a:gd name="connsiteY3" fmla="*/ 139863 h 279664"/>
                <a:gd name="connsiteX4" fmla="*/ 319125 w 687478"/>
                <a:gd name="connsiteY4" fmla="*/ 263185 h 279664"/>
                <a:gd name="connsiteX0" fmla="*/ 396230 w 687533"/>
                <a:gd name="connsiteY0" fmla="*/ 279719 h 279719"/>
                <a:gd name="connsiteX1" fmla="*/ 687533 w 687533"/>
                <a:gd name="connsiteY1" fmla="*/ 128268 h 279719"/>
                <a:gd name="connsiteX2" fmla="*/ 326317 w 687533"/>
                <a:gd name="connsiteY2" fmla="*/ 117 h 279719"/>
                <a:gd name="connsiteX3" fmla="*/ 58 w 687533"/>
                <a:gd name="connsiteY3" fmla="*/ 139918 h 279719"/>
                <a:gd name="connsiteX4" fmla="*/ 319180 w 687533"/>
                <a:gd name="connsiteY4" fmla="*/ 263240 h 279719"/>
                <a:gd name="connsiteX0" fmla="*/ 386572 w 687890"/>
                <a:gd name="connsiteY0" fmla="*/ 265232 h 265232"/>
                <a:gd name="connsiteX1" fmla="*/ 687533 w 687890"/>
                <a:gd name="connsiteY1" fmla="*/ 128268 h 265232"/>
                <a:gd name="connsiteX2" fmla="*/ 326317 w 687890"/>
                <a:gd name="connsiteY2" fmla="*/ 117 h 265232"/>
                <a:gd name="connsiteX3" fmla="*/ 58 w 687890"/>
                <a:gd name="connsiteY3" fmla="*/ 139918 h 265232"/>
                <a:gd name="connsiteX4" fmla="*/ 319180 w 687890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533" h="265232">
                  <a:moveTo>
                    <a:pt x="386572" y="265232"/>
                  </a:moveTo>
                  <a:cubicBezTo>
                    <a:pt x="493461" y="262269"/>
                    <a:pt x="687917" y="215915"/>
                    <a:pt x="687533" y="128268"/>
                  </a:cubicBezTo>
                  <a:cubicBezTo>
                    <a:pt x="687149" y="40621"/>
                    <a:pt x="489184" y="3004"/>
                    <a:pt x="326317" y="117"/>
                  </a:cubicBezTo>
                  <a:cubicBezTo>
                    <a:pt x="163450" y="-2770"/>
                    <a:pt x="-3581" y="47774"/>
                    <a:pt x="58" y="139918"/>
                  </a:cubicBezTo>
                  <a:cubicBezTo>
                    <a:pt x="3697" y="232062"/>
                    <a:pt x="319180" y="263240"/>
                    <a:pt x="319180" y="263240"/>
                  </a:cubicBezTo>
                </a:path>
              </a:pathLst>
            </a:custGeom>
            <a:ln w="63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0000"/>
                  </a:solidFill>
                </a:rPr>
                <a:t>Guest OS Scheduler</a:t>
              </a:r>
            </a:p>
          </p:txBody>
        </p:sp>
        <p:sp>
          <p:nvSpPr>
            <p:cNvPr id="241" name="Freeform 240"/>
            <p:cNvSpPr/>
            <p:nvPr/>
          </p:nvSpPr>
          <p:spPr>
            <a:xfrm>
              <a:off x="1923399" y="1588711"/>
              <a:ext cx="410686" cy="99885"/>
            </a:xfrm>
            <a:custGeom>
              <a:avLst/>
              <a:gdLst>
                <a:gd name="connsiteX0" fmla="*/ 536035 w 886755"/>
                <a:gd name="connsiteY0" fmla="*/ 482858 h 482858"/>
                <a:gd name="connsiteX1" fmla="*/ 885599 w 886755"/>
                <a:gd name="connsiteY1" fmla="*/ 75106 h 482858"/>
                <a:gd name="connsiteX2" fmla="*/ 431166 w 886755"/>
                <a:gd name="connsiteY2" fmla="*/ 5206 h 482858"/>
                <a:gd name="connsiteX3" fmla="*/ 38 w 886755"/>
                <a:gd name="connsiteY3" fmla="*/ 145006 h 482858"/>
                <a:gd name="connsiteX4" fmla="*/ 454471 w 886755"/>
                <a:gd name="connsiteY4" fmla="*/ 261507 h 482858"/>
                <a:gd name="connsiteX0" fmla="*/ 594296 w 889087"/>
                <a:gd name="connsiteY0" fmla="*/ 270125 h 270125"/>
                <a:gd name="connsiteX1" fmla="*/ 885599 w 889087"/>
                <a:gd name="connsiteY1" fmla="*/ 72074 h 270125"/>
                <a:gd name="connsiteX2" fmla="*/ 431166 w 889087"/>
                <a:gd name="connsiteY2" fmla="*/ 2174 h 270125"/>
                <a:gd name="connsiteX3" fmla="*/ 38 w 889087"/>
                <a:gd name="connsiteY3" fmla="*/ 141974 h 270125"/>
                <a:gd name="connsiteX4" fmla="*/ 454471 w 889087"/>
                <a:gd name="connsiteY4" fmla="*/ 258475 h 270125"/>
                <a:gd name="connsiteX0" fmla="*/ 594296 w 894549"/>
                <a:gd name="connsiteY0" fmla="*/ 270125 h 270125"/>
                <a:gd name="connsiteX1" fmla="*/ 885599 w 894549"/>
                <a:gd name="connsiteY1" fmla="*/ 72074 h 270125"/>
                <a:gd name="connsiteX2" fmla="*/ 431166 w 894549"/>
                <a:gd name="connsiteY2" fmla="*/ 2174 h 270125"/>
                <a:gd name="connsiteX3" fmla="*/ 38 w 894549"/>
                <a:gd name="connsiteY3" fmla="*/ 141974 h 270125"/>
                <a:gd name="connsiteX4" fmla="*/ 454471 w 894549"/>
                <a:gd name="connsiteY4" fmla="*/ 258475 h 270125"/>
                <a:gd name="connsiteX0" fmla="*/ 396263 w 696516"/>
                <a:gd name="connsiteY0" fmla="*/ 269582 h 269582"/>
                <a:gd name="connsiteX1" fmla="*/ 687566 w 696516"/>
                <a:gd name="connsiteY1" fmla="*/ 71531 h 269582"/>
                <a:gd name="connsiteX2" fmla="*/ 233133 w 696516"/>
                <a:gd name="connsiteY2" fmla="*/ 1631 h 269582"/>
                <a:gd name="connsiteX3" fmla="*/ 91 w 696516"/>
                <a:gd name="connsiteY3" fmla="*/ 129781 h 269582"/>
                <a:gd name="connsiteX4" fmla="*/ 256438 w 696516"/>
                <a:gd name="connsiteY4" fmla="*/ 257932 h 269582"/>
                <a:gd name="connsiteX0" fmla="*/ 396541 w 691161"/>
                <a:gd name="connsiteY0" fmla="*/ 280942 h 280942"/>
                <a:gd name="connsiteX1" fmla="*/ 687844 w 691161"/>
                <a:gd name="connsiteY1" fmla="*/ 82891 h 280942"/>
                <a:gd name="connsiteX2" fmla="*/ 326628 w 691161"/>
                <a:gd name="connsiteY2" fmla="*/ 1340 h 280942"/>
                <a:gd name="connsiteX3" fmla="*/ 369 w 691161"/>
                <a:gd name="connsiteY3" fmla="*/ 141141 h 280942"/>
                <a:gd name="connsiteX4" fmla="*/ 256716 w 691161"/>
                <a:gd name="connsiteY4" fmla="*/ 269292 h 280942"/>
                <a:gd name="connsiteX0" fmla="*/ 397785 w 692405"/>
                <a:gd name="connsiteY0" fmla="*/ 280942 h 280942"/>
                <a:gd name="connsiteX1" fmla="*/ 689088 w 692405"/>
                <a:gd name="connsiteY1" fmla="*/ 82891 h 280942"/>
                <a:gd name="connsiteX2" fmla="*/ 327872 w 692405"/>
                <a:gd name="connsiteY2" fmla="*/ 1340 h 280942"/>
                <a:gd name="connsiteX3" fmla="*/ 1613 w 692405"/>
                <a:gd name="connsiteY3" fmla="*/ 141141 h 280942"/>
                <a:gd name="connsiteX4" fmla="*/ 257960 w 692405"/>
                <a:gd name="connsiteY4" fmla="*/ 269292 h 280942"/>
                <a:gd name="connsiteX0" fmla="*/ 396611 w 691231"/>
                <a:gd name="connsiteY0" fmla="*/ 280942 h 280942"/>
                <a:gd name="connsiteX1" fmla="*/ 687914 w 691231"/>
                <a:gd name="connsiteY1" fmla="*/ 82891 h 280942"/>
                <a:gd name="connsiteX2" fmla="*/ 326698 w 691231"/>
                <a:gd name="connsiteY2" fmla="*/ 1340 h 280942"/>
                <a:gd name="connsiteX3" fmla="*/ 439 w 691231"/>
                <a:gd name="connsiteY3" fmla="*/ 141141 h 280942"/>
                <a:gd name="connsiteX4" fmla="*/ 256786 w 691231"/>
                <a:gd name="connsiteY4" fmla="*/ 269292 h 280942"/>
                <a:gd name="connsiteX0" fmla="*/ 396611 w 691231"/>
                <a:gd name="connsiteY0" fmla="*/ 279636 h 279636"/>
                <a:gd name="connsiteX1" fmla="*/ 687914 w 691231"/>
                <a:gd name="connsiteY1" fmla="*/ 128185 h 279636"/>
                <a:gd name="connsiteX2" fmla="*/ 326698 w 691231"/>
                <a:gd name="connsiteY2" fmla="*/ 34 h 279636"/>
                <a:gd name="connsiteX3" fmla="*/ 439 w 691231"/>
                <a:gd name="connsiteY3" fmla="*/ 139835 h 279636"/>
                <a:gd name="connsiteX4" fmla="*/ 256786 w 691231"/>
                <a:gd name="connsiteY4" fmla="*/ 267986 h 279636"/>
                <a:gd name="connsiteX0" fmla="*/ 396611 w 689332"/>
                <a:gd name="connsiteY0" fmla="*/ 279703 h 279703"/>
                <a:gd name="connsiteX1" fmla="*/ 687914 w 689332"/>
                <a:gd name="connsiteY1" fmla="*/ 128252 h 279703"/>
                <a:gd name="connsiteX2" fmla="*/ 326698 w 689332"/>
                <a:gd name="connsiteY2" fmla="*/ 101 h 279703"/>
                <a:gd name="connsiteX3" fmla="*/ 439 w 689332"/>
                <a:gd name="connsiteY3" fmla="*/ 139902 h 279703"/>
                <a:gd name="connsiteX4" fmla="*/ 256786 w 689332"/>
                <a:gd name="connsiteY4" fmla="*/ 268053 h 279703"/>
                <a:gd name="connsiteX0" fmla="*/ 396611 w 687940"/>
                <a:gd name="connsiteY0" fmla="*/ 283604 h 283604"/>
                <a:gd name="connsiteX1" fmla="*/ 687914 w 687940"/>
                <a:gd name="connsiteY1" fmla="*/ 132153 h 283604"/>
                <a:gd name="connsiteX2" fmla="*/ 326698 w 687940"/>
                <a:gd name="connsiteY2" fmla="*/ 4002 h 283604"/>
                <a:gd name="connsiteX3" fmla="*/ 439 w 687940"/>
                <a:gd name="connsiteY3" fmla="*/ 143803 h 283604"/>
                <a:gd name="connsiteX4" fmla="*/ 256786 w 687940"/>
                <a:gd name="connsiteY4" fmla="*/ 271954 h 283604"/>
                <a:gd name="connsiteX0" fmla="*/ 396172 w 687501"/>
                <a:gd name="connsiteY0" fmla="*/ 283604 h 283604"/>
                <a:gd name="connsiteX1" fmla="*/ 687475 w 687501"/>
                <a:gd name="connsiteY1" fmla="*/ 132153 h 283604"/>
                <a:gd name="connsiteX2" fmla="*/ 326259 w 687501"/>
                <a:gd name="connsiteY2" fmla="*/ 4002 h 283604"/>
                <a:gd name="connsiteX3" fmla="*/ 0 w 687501"/>
                <a:gd name="connsiteY3" fmla="*/ 143803 h 283604"/>
                <a:gd name="connsiteX4" fmla="*/ 256347 w 687501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1476 h 281476"/>
                <a:gd name="connsiteX1" fmla="*/ 687475 w 687475"/>
                <a:gd name="connsiteY1" fmla="*/ 130025 h 281476"/>
                <a:gd name="connsiteX2" fmla="*/ 326259 w 687475"/>
                <a:gd name="connsiteY2" fmla="*/ 1874 h 281476"/>
                <a:gd name="connsiteX3" fmla="*/ 0 w 687475"/>
                <a:gd name="connsiteY3" fmla="*/ 141675 h 281476"/>
                <a:gd name="connsiteX4" fmla="*/ 256347 w 687475"/>
                <a:gd name="connsiteY4" fmla="*/ 269826 h 281476"/>
                <a:gd name="connsiteX0" fmla="*/ 396172 w 687475"/>
                <a:gd name="connsiteY0" fmla="*/ 280112 h 280112"/>
                <a:gd name="connsiteX1" fmla="*/ 687475 w 687475"/>
                <a:gd name="connsiteY1" fmla="*/ 128661 h 280112"/>
                <a:gd name="connsiteX2" fmla="*/ 326259 w 687475"/>
                <a:gd name="connsiteY2" fmla="*/ 510 h 280112"/>
                <a:gd name="connsiteX3" fmla="*/ 0 w 687475"/>
                <a:gd name="connsiteY3" fmla="*/ 140311 h 280112"/>
                <a:gd name="connsiteX4" fmla="*/ 256347 w 687475"/>
                <a:gd name="connsiteY4" fmla="*/ 268462 h 280112"/>
                <a:gd name="connsiteX0" fmla="*/ 396172 w 687475"/>
                <a:gd name="connsiteY0" fmla="*/ 279737 h 279737"/>
                <a:gd name="connsiteX1" fmla="*/ 687475 w 687475"/>
                <a:gd name="connsiteY1" fmla="*/ 128286 h 279737"/>
                <a:gd name="connsiteX2" fmla="*/ 326259 w 687475"/>
                <a:gd name="connsiteY2" fmla="*/ 135 h 279737"/>
                <a:gd name="connsiteX3" fmla="*/ 0 w 687475"/>
                <a:gd name="connsiteY3" fmla="*/ 139936 h 279737"/>
                <a:gd name="connsiteX4" fmla="*/ 256347 w 687475"/>
                <a:gd name="connsiteY4" fmla="*/ 268087 h 279737"/>
                <a:gd name="connsiteX0" fmla="*/ 396175 w 687478"/>
                <a:gd name="connsiteY0" fmla="*/ 279664 h 279664"/>
                <a:gd name="connsiteX1" fmla="*/ 687478 w 687478"/>
                <a:gd name="connsiteY1" fmla="*/ 128213 h 279664"/>
                <a:gd name="connsiteX2" fmla="*/ 326262 w 687478"/>
                <a:gd name="connsiteY2" fmla="*/ 62 h 279664"/>
                <a:gd name="connsiteX3" fmla="*/ 3 w 687478"/>
                <a:gd name="connsiteY3" fmla="*/ 139863 h 279664"/>
                <a:gd name="connsiteX4" fmla="*/ 319125 w 687478"/>
                <a:gd name="connsiteY4" fmla="*/ 263185 h 279664"/>
                <a:gd name="connsiteX0" fmla="*/ 396230 w 687533"/>
                <a:gd name="connsiteY0" fmla="*/ 279719 h 279719"/>
                <a:gd name="connsiteX1" fmla="*/ 687533 w 687533"/>
                <a:gd name="connsiteY1" fmla="*/ 128268 h 279719"/>
                <a:gd name="connsiteX2" fmla="*/ 326317 w 687533"/>
                <a:gd name="connsiteY2" fmla="*/ 117 h 279719"/>
                <a:gd name="connsiteX3" fmla="*/ 58 w 687533"/>
                <a:gd name="connsiteY3" fmla="*/ 139918 h 279719"/>
                <a:gd name="connsiteX4" fmla="*/ 319180 w 687533"/>
                <a:gd name="connsiteY4" fmla="*/ 263240 h 279719"/>
                <a:gd name="connsiteX0" fmla="*/ 386572 w 687890"/>
                <a:gd name="connsiteY0" fmla="*/ 265232 h 265232"/>
                <a:gd name="connsiteX1" fmla="*/ 687533 w 687890"/>
                <a:gd name="connsiteY1" fmla="*/ 128268 h 265232"/>
                <a:gd name="connsiteX2" fmla="*/ 326317 w 687890"/>
                <a:gd name="connsiteY2" fmla="*/ 117 h 265232"/>
                <a:gd name="connsiteX3" fmla="*/ 58 w 687890"/>
                <a:gd name="connsiteY3" fmla="*/ 139918 h 265232"/>
                <a:gd name="connsiteX4" fmla="*/ 319180 w 687890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533" h="265232">
                  <a:moveTo>
                    <a:pt x="386572" y="265232"/>
                  </a:moveTo>
                  <a:cubicBezTo>
                    <a:pt x="493461" y="262269"/>
                    <a:pt x="687917" y="215915"/>
                    <a:pt x="687533" y="128268"/>
                  </a:cubicBezTo>
                  <a:cubicBezTo>
                    <a:pt x="687149" y="40621"/>
                    <a:pt x="489184" y="3004"/>
                    <a:pt x="326317" y="117"/>
                  </a:cubicBezTo>
                  <a:cubicBezTo>
                    <a:pt x="163450" y="-2770"/>
                    <a:pt x="-3581" y="47774"/>
                    <a:pt x="58" y="139918"/>
                  </a:cubicBezTo>
                  <a:cubicBezTo>
                    <a:pt x="3697" y="232062"/>
                    <a:pt x="319180" y="263240"/>
                    <a:pt x="319180" y="263240"/>
                  </a:cubicBezTo>
                </a:path>
              </a:pathLst>
            </a:custGeom>
            <a:ln w="9525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 err="1">
                  <a:solidFill>
                    <a:srgbClr val="FF0000"/>
                  </a:solidFill>
                </a:rPr>
                <a:t>Pkt</a:t>
              </a:r>
              <a:r>
                <a:rPr lang="en-US" sz="500" dirty="0">
                  <a:solidFill>
                    <a:srgbClr val="FF0000"/>
                  </a:solidFill>
                </a:rPr>
                <a:t> Scheduler</a:t>
              </a: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770459" y="1324930"/>
            <a:ext cx="4742413" cy="1351032"/>
            <a:chOff x="655767" y="1333250"/>
            <a:chExt cx="4742413" cy="1351032"/>
          </a:xfrm>
        </p:grpSpPr>
        <p:sp>
          <p:nvSpPr>
            <p:cNvPr id="243" name="Rectangle 242"/>
            <p:cNvSpPr/>
            <p:nvPr/>
          </p:nvSpPr>
          <p:spPr>
            <a:xfrm>
              <a:off x="655767" y="1333250"/>
              <a:ext cx="4742413" cy="13510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16BA1"/>
                  </a:solidFill>
                </a:rPr>
                <a:t>VM</a:t>
              </a:r>
              <a:r>
                <a:rPr lang="en-US" sz="1200" baseline="30000" dirty="0">
                  <a:solidFill>
                    <a:srgbClr val="016BA1"/>
                  </a:solidFill>
                </a:rPr>
                <a:t>3</a:t>
              </a:r>
              <a:r>
                <a:rPr lang="en-US" sz="1200" dirty="0">
                  <a:solidFill>
                    <a:srgbClr val="016BA1"/>
                  </a:solidFill>
                </a:rPr>
                <a:t> (2vCPU CSR 1000v)</a:t>
              </a:r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806030" y="2303013"/>
              <a:ext cx="870731" cy="3038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vCPU</a:t>
              </a:r>
              <a:r>
                <a:rPr lang="en-US" sz="1100" baseline="-25000" dirty="0">
                  <a:solidFill>
                    <a:srgbClr val="57B74E">
                      <a:lumMod val="50000"/>
                    </a:srgbClr>
                  </a:solidFill>
                </a:rPr>
                <a:t>0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3</a:t>
              </a:r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3256436" y="1710439"/>
              <a:ext cx="355375" cy="3019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IRQ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3</a:t>
              </a:r>
            </a:p>
          </p:txBody>
        </p:sp>
        <p:sp>
          <p:nvSpPr>
            <p:cNvPr id="246" name="Rounded Rectangle 245"/>
            <p:cNvSpPr/>
            <p:nvPr/>
          </p:nvSpPr>
          <p:spPr>
            <a:xfrm>
              <a:off x="3644769" y="1710439"/>
              <a:ext cx="471499" cy="3019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vNIC</a:t>
              </a:r>
              <a:r>
                <a:rPr lang="en-US" sz="1100" baseline="-25000" dirty="0">
                  <a:solidFill>
                    <a:srgbClr val="57B74E">
                      <a:lumMod val="50000"/>
                    </a:srgbClr>
                  </a:solidFill>
                </a:rPr>
                <a:t>1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3</a:t>
              </a:r>
            </a:p>
          </p:txBody>
        </p:sp>
        <p:sp>
          <p:nvSpPr>
            <p:cNvPr id="247" name="Rounded Rectangle 246"/>
            <p:cNvSpPr/>
            <p:nvPr/>
          </p:nvSpPr>
          <p:spPr>
            <a:xfrm>
              <a:off x="4632082" y="1710439"/>
              <a:ext cx="766098" cy="3019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VM Kernel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3</a:t>
              </a:r>
            </a:p>
          </p:txBody>
        </p:sp>
        <p:sp>
          <p:nvSpPr>
            <p:cNvPr id="248" name="Rounded Rectangle 247"/>
            <p:cNvSpPr/>
            <p:nvPr/>
          </p:nvSpPr>
          <p:spPr>
            <a:xfrm>
              <a:off x="4171063" y="1710439"/>
              <a:ext cx="455596" cy="3019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vNIC</a:t>
              </a:r>
              <a:r>
                <a:rPr lang="en-US" sz="1100" baseline="-25000" dirty="0">
                  <a:solidFill>
                    <a:srgbClr val="57B74E">
                      <a:lumMod val="50000"/>
                    </a:srgbClr>
                  </a:solidFill>
                </a:rPr>
                <a:t>n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3</a:t>
              </a: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779769" y="1571323"/>
              <a:ext cx="2432828" cy="4318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6350" cmpd="sng">
              <a:solidFill>
                <a:schemeClr val="tx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272848"/>
                  </a:solidFill>
                </a:rPr>
                <a:t>CSR</a:t>
              </a:r>
              <a:endParaRPr lang="en-US" sz="1200" baseline="30000" dirty="0">
                <a:solidFill>
                  <a:srgbClr val="272848"/>
                </a:solidFill>
              </a:endParaRPr>
            </a:p>
          </p:txBody>
        </p:sp>
        <p:sp>
          <p:nvSpPr>
            <p:cNvPr id="250" name="Snip Same Side Corner Rectangle 249"/>
            <p:cNvSpPr/>
            <p:nvPr/>
          </p:nvSpPr>
          <p:spPr>
            <a:xfrm>
              <a:off x="838029" y="1631720"/>
              <a:ext cx="313327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2968AF"/>
                  </a:solidFill>
                </a:rPr>
                <a:t>IOS</a:t>
              </a:r>
            </a:p>
          </p:txBody>
        </p:sp>
        <p:sp>
          <p:nvSpPr>
            <p:cNvPr id="251" name="Snip Same Side Corner Rectangle 250"/>
            <p:cNvSpPr/>
            <p:nvPr/>
          </p:nvSpPr>
          <p:spPr>
            <a:xfrm>
              <a:off x="1185905" y="1631720"/>
              <a:ext cx="523423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err="1">
                  <a:solidFill>
                    <a:srgbClr val="2968AF"/>
                  </a:solidFill>
                </a:rPr>
                <a:t>Fman</a:t>
              </a:r>
              <a:r>
                <a:rPr lang="en-US" sz="1000" dirty="0">
                  <a:solidFill>
                    <a:srgbClr val="2968AF"/>
                  </a:solidFill>
                </a:rPr>
                <a:t> / </a:t>
              </a:r>
              <a:r>
                <a:rPr lang="en-US" sz="1000" dirty="0" err="1">
                  <a:solidFill>
                    <a:srgbClr val="2968AF"/>
                  </a:solidFill>
                </a:rPr>
                <a:t>CMan</a:t>
              </a:r>
              <a:endParaRPr lang="en-US" sz="1000" dirty="0">
                <a:solidFill>
                  <a:srgbClr val="2968AF"/>
                </a:solidFill>
              </a:endParaRPr>
            </a:p>
          </p:txBody>
        </p:sp>
        <p:sp>
          <p:nvSpPr>
            <p:cNvPr id="252" name="Snip Same Side Corner Rectangle 251"/>
            <p:cNvSpPr/>
            <p:nvPr/>
          </p:nvSpPr>
          <p:spPr>
            <a:xfrm>
              <a:off x="1757780" y="1631720"/>
              <a:ext cx="325335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2968AF"/>
                  </a:solidFill>
                </a:rPr>
                <a:t>PPE</a:t>
              </a:r>
            </a:p>
          </p:txBody>
        </p:sp>
        <p:sp>
          <p:nvSpPr>
            <p:cNvPr id="253" name="Snip Same Side Corner Rectangle 252"/>
            <p:cNvSpPr/>
            <p:nvPr/>
          </p:nvSpPr>
          <p:spPr>
            <a:xfrm>
              <a:off x="2179825" y="1631720"/>
              <a:ext cx="397776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2968AF"/>
                  </a:solidFill>
                </a:rPr>
                <a:t>HQF</a:t>
              </a:r>
            </a:p>
          </p:txBody>
        </p:sp>
        <p:sp>
          <p:nvSpPr>
            <p:cNvPr id="254" name="Snip Same Side Corner Rectangle 253"/>
            <p:cNvSpPr/>
            <p:nvPr/>
          </p:nvSpPr>
          <p:spPr>
            <a:xfrm>
              <a:off x="2614054" y="1631720"/>
              <a:ext cx="289960" cy="291252"/>
            </a:xfrm>
            <a:prstGeom prst="snip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 cmpd="sng">
              <a:solidFill>
                <a:schemeClr val="accent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2968AF"/>
                  </a:solidFill>
                </a:rPr>
                <a:t>Rx</a:t>
              </a:r>
            </a:p>
          </p:txBody>
        </p:sp>
        <p:cxnSp>
          <p:nvCxnSpPr>
            <p:cNvPr id="255" name="Straight Arrow Connector 254"/>
            <p:cNvCxnSpPr>
              <a:stCxn id="250" idx="1"/>
            </p:cNvCxnSpPr>
            <p:nvPr/>
          </p:nvCxnSpPr>
          <p:spPr>
            <a:xfrm>
              <a:off x="994693" y="1922972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>
              <a:off x="1464603" y="1927969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/>
            <p:cNvCxnSpPr/>
            <p:nvPr/>
          </p:nvCxnSpPr>
          <p:spPr>
            <a:xfrm>
              <a:off x="1934512" y="1921627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>
              <a:off x="2415761" y="1915285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>
              <a:off x="2806293" y="1920282"/>
              <a:ext cx="6674" cy="399056"/>
            </a:xfrm>
            <a:prstGeom prst="straightConnector1">
              <a:avLst/>
            </a:prstGeom>
            <a:ln w="6350" cmpd="sng"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Freeform 259"/>
            <p:cNvSpPr/>
            <p:nvPr/>
          </p:nvSpPr>
          <p:spPr>
            <a:xfrm>
              <a:off x="902699" y="2020880"/>
              <a:ext cx="2110769" cy="192757"/>
            </a:xfrm>
            <a:custGeom>
              <a:avLst/>
              <a:gdLst>
                <a:gd name="connsiteX0" fmla="*/ 536035 w 886755"/>
                <a:gd name="connsiteY0" fmla="*/ 482858 h 482858"/>
                <a:gd name="connsiteX1" fmla="*/ 885599 w 886755"/>
                <a:gd name="connsiteY1" fmla="*/ 75106 h 482858"/>
                <a:gd name="connsiteX2" fmla="*/ 431166 w 886755"/>
                <a:gd name="connsiteY2" fmla="*/ 5206 h 482858"/>
                <a:gd name="connsiteX3" fmla="*/ 38 w 886755"/>
                <a:gd name="connsiteY3" fmla="*/ 145006 h 482858"/>
                <a:gd name="connsiteX4" fmla="*/ 454471 w 886755"/>
                <a:gd name="connsiteY4" fmla="*/ 261507 h 482858"/>
                <a:gd name="connsiteX0" fmla="*/ 594296 w 889087"/>
                <a:gd name="connsiteY0" fmla="*/ 270125 h 270125"/>
                <a:gd name="connsiteX1" fmla="*/ 885599 w 889087"/>
                <a:gd name="connsiteY1" fmla="*/ 72074 h 270125"/>
                <a:gd name="connsiteX2" fmla="*/ 431166 w 889087"/>
                <a:gd name="connsiteY2" fmla="*/ 2174 h 270125"/>
                <a:gd name="connsiteX3" fmla="*/ 38 w 889087"/>
                <a:gd name="connsiteY3" fmla="*/ 141974 h 270125"/>
                <a:gd name="connsiteX4" fmla="*/ 454471 w 889087"/>
                <a:gd name="connsiteY4" fmla="*/ 258475 h 270125"/>
                <a:gd name="connsiteX0" fmla="*/ 594296 w 894549"/>
                <a:gd name="connsiteY0" fmla="*/ 270125 h 270125"/>
                <a:gd name="connsiteX1" fmla="*/ 885599 w 894549"/>
                <a:gd name="connsiteY1" fmla="*/ 72074 h 270125"/>
                <a:gd name="connsiteX2" fmla="*/ 431166 w 894549"/>
                <a:gd name="connsiteY2" fmla="*/ 2174 h 270125"/>
                <a:gd name="connsiteX3" fmla="*/ 38 w 894549"/>
                <a:gd name="connsiteY3" fmla="*/ 141974 h 270125"/>
                <a:gd name="connsiteX4" fmla="*/ 454471 w 894549"/>
                <a:gd name="connsiteY4" fmla="*/ 258475 h 270125"/>
                <a:gd name="connsiteX0" fmla="*/ 396263 w 696516"/>
                <a:gd name="connsiteY0" fmla="*/ 269582 h 269582"/>
                <a:gd name="connsiteX1" fmla="*/ 687566 w 696516"/>
                <a:gd name="connsiteY1" fmla="*/ 71531 h 269582"/>
                <a:gd name="connsiteX2" fmla="*/ 233133 w 696516"/>
                <a:gd name="connsiteY2" fmla="*/ 1631 h 269582"/>
                <a:gd name="connsiteX3" fmla="*/ 91 w 696516"/>
                <a:gd name="connsiteY3" fmla="*/ 129781 h 269582"/>
                <a:gd name="connsiteX4" fmla="*/ 256438 w 696516"/>
                <a:gd name="connsiteY4" fmla="*/ 257932 h 269582"/>
                <a:gd name="connsiteX0" fmla="*/ 396541 w 691161"/>
                <a:gd name="connsiteY0" fmla="*/ 280942 h 280942"/>
                <a:gd name="connsiteX1" fmla="*/ 687844 w 691161"/>
                <a:gd name="connsiteY1" fmla="*/ 82891 h 280942"/>
                <a:gd name="connsiteX2" fmla="*/ 326628 w 691161"/>
                <a:gd name="connsiteY2" fmla="*/ 1340 h 280942"/>
                <a:gd name="connsiteX3" fmla="*/ 369 w 691161"/>
                <a:gd name="connsiteY3" fmla="*/ 141141 h 280942"/>
                <a:gd name="connsiteX4" fmla="*/ 256716 w 691161"/>
                <a:gd name="connsiteY4" fmla="*/ 269292 h 280942"/>
                <a:gd name="connsiteX0" fmla="*/ 397785 w 692405"/>
                <a:gd name="connsiteY0" fmla="*/ 280942 h 280942"/>
                <a:gd name="connsiteX1" fmla="*/ 689088 w 692405"/>
                <a:gd name="connsiteY1" fmla="*/ 82891 h 280942"/>
                <a:gd name="connsiteX2" fmla="*/ 327872 w 692405"/>
                <a:gd name="connsiteY2" fmla="*/ 1340 h 280942"/>
                <a:gd name="connsiteX3" fmla="*/ 1613 w 692405"/>
                <a:gd name="connsiteY3" fmla="*/ 141141 h 280942"/>
                <a:gd name="connsiteX4" fmla="*/ 257960 w 692405"/>
                <a:gd name="connsiteY4" fmla="*/ 269292 h 280942"/>
                <a:gd name="connsiteX0" fmla="*/ 396611 w 691231"/>
                <a:gd name="connsiteY0" fmla="*/ 280942 h 280942"/>
                <a:gd name="connsiteX1" fmla="*/ 687914 w 691231"/>
                <a:gd name="connsiteY1" fmla="*/ 82891 h 280942"/>
                <a:gd name="connsiteX2" fmla="*/ 326698 w 691231"/>
                <a:gd name="connsiteY2" fmla="*/ 1340 h 280942"/>
                <a:gd name="connsiteX3" fmla="*/ 439 w 691231"/>
                <a:gd name="connsiteY3" fmla="*/ 141141 h 280942"/>
                <a:gd name="connsiteX4" fmla="*/ 256786 w 691231"/>
                <a:gd name="connsiteY4" fmla="*/ 269292 h 280942"/>
                <a:gd name="connsiteX0" fmla="*/ 396611 w 691231"/>
                <a:gd name="connsiteY0" fmla="*/ 279636 h 279636"/>
                <a:gd name="connsiteX1" fmla="*/ 687914 w 691231"/>
                <a:gd name="connsiteY1" fmla="*/ 128185 h 279636"/>
                <a:gd name="connsiteX2" fmla="*/ 326698 w 691231"/>
                <a:gd name="connsiteY2" fmla="*/ 34 h 279636"/>
                <a:gd name="connsiteX3" fmla="*/ 439 w 691231"/>
                <a:gd name="connsiteY3" fmla="*/ 139835 h 279636"/>
                <a:gd name="connsiteX4" fmla="*/ 256786 w 691231"/>
                <a:gd name="connsiteY4" fmla="*/ 267986 h 279636"/>
                <a:gd name="connsiteX0" fmla="*/ 396611 w 689332"/>
                <a:gd name="connsiteY0" fmla="*/ 279703 h 279703"/>
                <a:gd name="connsiteX1" fmla="*/ 687914 w 689332"/>
                <a:gd name="connsiteY1" fmla="*/ 128252 h 279703"/>
                <a:gd name="connsiteX2" fmla="*/ 326698 w 689332"/>
                <a:gd name="connsiteY2" fmla="*/ 101 h 279703"/>
                <a:gd name="connsiteX3" fmla="*/ 439 w 689332"/>
                <a:gd name="connsiteY3" fmla="*/ 139902 h 279703"/>
                <a:gd name="connsiteX4" fmla="*/ 256786 w 689332"/>
                <a:gd name="connsiteY4" fmla="*/ 268053 h 279703"/>
                <a:gd name="connsiteX0" fmla="*/ 396611 w 687940"/>
                <a:gd name="connsiteY0" fmla="*/ 283604 h 283604"/>
                <a:gd name="connsiteX1" fmla="*/ 687914 w 687940"/>
                <a:gd name="connsiteY1" fmla="*/ 132153 h 283604"/>
                <a:gd name="connsiteX2" fmla="*/ 326698 w 687940"/>
                <a:gd name="connsiteY2" fmla="*/ 4002 h 283604"/>
                <a:gd name="connsiteX3" fmla="*/ 439 w 687940"/>
                <a:gd name="connsiteY3" fmla="*/ 143803 h 283604"/>
                <a:gd name="connsiteX4" fmla="*/ 256786 w 687940"/>
                <a:gd name="connsiteY4" fmla="*/ 271954 h 283604"/>
                <a:gd name="connsiteX0" fmla="*/ 396172 w 687501"/>
                <a:gd name="connsiteY0" fmla="*/ 283604 h 283604"/>
                <a:gd name="connsiteX1" fmla="*/ 687475 w 687501"/>
                <a:gd name="connsiteY1" fmla="*/ 132153 h 283604"/>
                <a:gd name="connsiteX2" fmla="*/ 326259 w 687501"/>
                <a:gd name="connsiteY2" fmla="*/ 4002 h 283604"/>
                <a:gd name="connsiteX3" fmla="*/ 0 w 687501"/>
                <a:gd name="connsiteY3" fmla="*/ 143803 h 283604"/>
                <a:gd name="connsiteX4" fmla="*/ 256347 w 687501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1476 h 281476"/>
                <a:gd name="connsiteX1" fmla="*/ 687475 w 687475"/>
                <a:gd name="connsiteY1" fmla="*/ 130025 h 281476"/>
                <a:gd name="connsiteX2" fmla="*/ 326259 w 687475"/>
                <a:gd name="connsiteY2" fmla="*/ 1874 h 281476"/>
                <a:gd name="connsiteX3" fmla="*/ 0 w 687475"/>
                <a:gd name="connsiteY3" fmla="*/ 141675 h 281476"/>
                <a:gd name="connsiteX4" fmla="*/ 256347 w 687475"/>
                <a:gd name="connsiteY4" fmla="*/ 269826 h 281476"/>
                <a:gd name="connsiteX0" fmla="*/ 396172 w 687475"/>
                <a:gd name="connsiteY0" fmla="*/ 280112 h 280112"/>
                <a:gd name="connsiteX1" fmla="*/ 687475 w 687475"/>
                <a:gd name="connsiteY1" fmla="*/ 128661 h 280112"/>
                <a:gd name="connsiteX2" fmla="*/ 326259 w 687475"/>
                <a:gd name="connsiteY2" fmla="*/ 510 h 280112"/>
                <a:gd name="connsiteX3" fmla="*/ 0 w 687475"/>
                <a:gd name="connsiteY3" fmla="*/ 140311 h 280112"/>
                <a:gd name="connsiteX4" fmla="*/ 256347 w 687475"/>
                <a:gd name="connsiteY4" fmla="*/ 268462 h 280112"/>
                <a:gd name="connsiteX0" fmla="*/ 396172 w 687475"/>
                <a:gd name="connsiteY0" fmla="*/ 279737 h 279737"/>
                <a:gd name="connsiteX1" fmla="*/ 687475 w 687475"/>
                <a:gd name="connsiteY1" fmla="*/ 128286 h 279737"/>
                <a:gd name="connsiteX2" fmla="*/ 326259 w 687475"/>
                <a:gd name="connsiteY2" fmla="*/ 135 h 279737"/>
                <a:gd name="connsiteX3" fmla="*/ 0 w 687475"/>
                <a:gd name="connsiteY3" fmla="*/ 139936 h 279737"/>
                <a:gd name="connsiteX4" fmla="*/ 256347 w 687475"/>
                <a:gd name="connsiteY4" fmla="*/ 268087 h 279737"/>
                <a:gd name="connsiteX0" fmla="*/ 396175 w 687478"/>
                <a:gd name="connsiteY0" fmla="*/ 279664 h 279664"/>
                <a:gd name="connsiteX1" fmla="*/ 687478 w 687478"/>
                <a:gd name="connsiteY1" fmla="*/ 128213 h 279664"/>
                <a:gd name="connsiteX2" fmla="*/ 326262 w 687478"/>
                <a:gd name="connsiteY2" fmla="*/ 62 h 279664"/>
                <a:gd name="connsiteX3" fmla="*/ 3 w 687478"/>
                <a:gd name="connsiteY3" fmla="*/ 139863 h 279664"/>
                <a:gd name="connsiteX4" fmla="*/ 319125 w 687478"/>
                <a:gd name="connsiteY4" fmla="*/ 263185 h 279664"/>
                <a:gd name="connsiteX0" fmla="*/ 396230 w 687533"/>
                <a:gd name="connsiteY0" fmla="*/ 279719 h 279719"/>
                <a:gd name="connsiteX1" fmla="*/ 687533 w 687533"/>
                <a:gd name="connsiteY1" fmla="*/ 128268 h 279719"/>
                <a:gd name="connsiteX2" fmla="*/ 326317 w 687533"/>
                <a:gd name="connsiteY2" fmla="*/ 117 h 279719"/>
                <a:gd name="connsiteX3" fmla="*/ 58 w 687533"/>
                <a:gd name="connsiteY3" fmla="*/ 139918 h 279719"/>
                <a:gd name="connsiteX4" fmla="*/ 319180 w 687533"/>
                <a:gd name="connsiteY4" fmla="*/ 263240 h 279719"/>
                <a:gd name="connsiteX0" fmla="*/ 386572 w 687890"/>
                <a:gd name="connsiteY0" fmla="*/ 265232 h 265232"/>
                <a:gd name="connsiteX1" fmla="*/ 687533 w 687890"/>
                <a:gd name="connsiteY1" fmla="*/ 128268 h 265232"/>
                <a:gd name="connsiteX2" fmla="*/ 326317 w 687890"/>
                <a:gd name="connsiteY2" fmla="*/ 117 h 265232"/>
                <a:gd name="connsiteX3" fmla="*/ 58 w 687890"/>
                <a:gd name="connsiteY3" fmla="*/ 139918 h 265232"/>
                <a:gd name="connsiteX4" fmla="*/ 319180 w 687890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533" h="265232">
                  <a:moveTo>
                    <a:pt x="386572" y="265232"/>
                  </a:moveTo>
                  <a:cubicBezTo>
                    <a:pt x="493461" y="262269"/>
                    <a:pt x="687917" y="215915"/>
                    <a:pt x="687533" y="128268"/>
                  </a:cubicBezTo>
                  <a:cubicBezTo>
                    <a:pt x="687149" y="40621"/>
                    <a:pt x="489184" y="3004"/>
                    <a:pt x="326317" y="117"/>
                  </a:cubicBezTo>
                  <a:cubicBezTo>
                    <a:pt x="163450" y="-2770"/>
                    <a:pt x="-3581" y="47774"/>
                    <a:pt x="58" y="139918"/>
                  </a:cubicBezTo>
                  <a:cubicBezTo>
                    <a:pt x="3697" y="232062"/>
                    <a:pt x="319180" y="263240"/>
                    <a:pt x="319180" y="263240"/>
                  </a:cubicBezTo>
                </a:path>
              </a:pathLst>
            </a:custGeom>
            <a:ln w="635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FF0000"/>
                  </a:solidFill>
                </a:rPr>
                <a:t>Guest OS Scheduler</a:t>
              </a:r>
            </a:p>
          </p:txBody>
        </p:sp>
        <p:sp>
          <p:nvSpPr>
            <p:cNvPr id="261" name="Rounded Rectangle 260"/>
            <p:cNvSpPr/>
            <p:nvPr/>
          </p:nvSpPr>
          <p:spPr>
            <a:xfrm>
              <a:off x="1744798" y="2296672"/>
              <a:ext cx="1281379" cy="30389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 cmpd="sng">
              <a:solidFill>
                <a:srgbClr val="272A48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rgbClr val="57B74E">
                      <a:lumMod val="50000"/>
                    </a:srgbClr>
                  </a:solidFill>
                </a:rPr>
                <a:t>vCPU</a:t>
              </a:r>
              <a:r>
                <a:rPr lang="en-US" sz="1100" baseline="-25000" dirty="0">
                  <a:solidFill>
                    <a:srgbClr val="57B74E">
                      <a:lumMod val="50000"/>
                    </a:srgbClr>
                  </a:solidFill>
                </a:rPr>
                <a:t>1</a:t>
              </a:r>
              <a:r>
                <a:rPr lang="en-US" sz="1100" baseline="30000" dirty="0">
                  <a:solidFill>
                    <a:srgbClr val="57B74E">
                      <a:lumMod val="50000"/>
                    </a:srgbClr>
                  </a:solidFill>
                </a:rPr>
                <a:t>3</a:t>
              </a:r>
            </a:p>
          </p:txBody>
        </p:sp>
        <p:sp>
          <p:nvSpPr>
            <p:cNvPr id="262" name="Freeform 261"/>
            <p:cNvSpPr/>
            <p:nvPr/>
          </p:nvSpPr>
          <p:spPr>
            <a:xfrm>
              <a:off x="2181950" y="1812065"/>
              <a:ext cx="410686" cy="99885"/>
            </a:xfrm>
            <a:custGeom>
              <a:avLst/>
              <a:gdLst>
                <a:gd name="connsiteX0" fmla="*/ 536035 w 886755"/>
                <a:gd name="connsiteY0" fmla="*/ 482858 h 482858"/>
                <a:gd name="connsiteX1" fmla="*/ 885599 w 886755"/>
                <a:gd name="connsiteY1" fmla="*/ 75106 h 482858"/>
                <a:gd name="connsiteX2" fmla="*/ 431166 w 886755"/>
                <a:gd name="connsiteY2" fmla="*/ 5206 h 482858"/>
                <a:gd name="connsiteX3" fmla="*/ 38 w 886755"/>
                <a:gd name="connsiteY3" fmla="*/ 145006 h 482858"/>
                <a:gd name="connsiteX4" fmla="*/ 454471 w 886755"/>
                <a:gd name="connsiteY4" fmla="*/ 261507 h 482858"/>
                <a:gd name="connsiteX0" fmla="*/ 594296 w 889087"/>
                <a:gd name="connsiteY0" fmla="*/ 270125 h 270125"/>
                <a:gd name="connsiteX1" fmla="*/ 885599 w 889087"/>
                <a:gd name="connsiteY1" fmla="*/ 72074 h 270125"/>
                <a:gd name="connsiteX2" fmla="*/ 431166 w 889087"/>
                <a:gd name="connsiteY2" fmla="*/ 2174 h 270125"/>
                <a:gd name="connsiteX3" fmla="*/ 38 w 889087"/>
                <a:gd name="connsiteY3" fmla="*/ 141974 h 270125"/>
                <a:gd name="connsiteX4" fmla="*/ 454471 w 889087"/>
                <a:gd name="connsiteY4" fmla="*/ 258475 h 270125"/>
                <a:gd name="connsiteX0" fmla="*/ 594296 w 894549"/>
                <a:gd name="connsiteY0" fmla="*/ 270125 h 270125"/>
                <a:gd name="connsiteX1" fmla="*/ 885599 w 894549"/>
                <a:gd name="connsiteY1" fmla="*/ 72074 h 270125"/>
                <a:gd name="connsiteX2" fmla="*/ 431166 w 894549"/>
                <a:gd name="connsiteY2" fmla="*/ 2174 h 270125"/>
                <a:gd name="connsiteX3" fmla="*/ 38 w 894549"/>
                <a:gd name="connsiteY3" fmla="*/ 141974 h 270125"/>
                <a:gd name="connsiteX4" fmla="*/ 454471 w 894549"/>
                <a:gd name="connsiteY4" fmla="*/ 258475 h 270125"/>
                <a:gd name="connsiteX0" fmla="*/ 396263 w 696516"/>
                <a:gd name="connsiteY0" fmla="*/ 269582 h 269582"/>
                <a:gd name="connsiteX1" fmla="*/ 687566 w 696516"/>
                <a:gd name="connsiteY1" fmla="*/ 71531 h 269582"/>
                <a:gd name="connsiteX2" fmla="*/ 233133 w 696516"/>
                <a:gd name="connsiteY2" fmla="*/ 1631 h 269582"/>
                <a:gd name="connsiteX3" fmla="*/ 91 w 696516"/>
                <a:gd name="connsiteY3" fmla="*/ 129781 h 269582"/>
                <a:gd name="connsiteX4" fmla="*/ 256438 w 696516"/>
                <a:gd name="connsiteY4" fmla="*/ 257932 h 269582"/>
                <a:gd name="connsiteX0" fmla="*/ 396541 w 691161"/>
                <a:gd name="connsiteY0" fmla="*/ 280942 h 280942"/>
                <a:gd name="connsiteX1" fmla="*/ 687844 w 691161"/>
                <a:gd name="connsiteY1" fmla="*/ 82891 h 280942"/>
                <a:gd name="connsiteX2" fmla="*/ 326628 w 691161"/>
                <a:gd name="connsiteY2" fmla="*/ 1340 h 280942"/>
                <a:gd name="connsiteX3" fmla="*/ 369 w 691161"/>
                <a:gd name="connsiteY3" fmla="*/ 141141 h 280942"/>
                <a:gd name="connsiteX4" fmla="*/ 256716 w 691161"/>
                <a:gd name="connsiteY4" fmla="*/ 269292 h 280942"/>
                <a:gd name="connsiteX0" fmla="*/ 397785 w 692405"/>
                <a:gd name="connsiteY0" fmla="*/ 280942 h 280942"/>
                <a:gd name="connsiteX1" fmla="*/ 689088 w 692405"/>
                <a:gd name="connsiteY1" fmla="*/ 82891 h 280942"/>
                <a:gd name="connsiteX2" fmla="*/ 327872 w 692405"/>
                <a:gd name="connsiteY2" fmla="*/ 1340 h 280942"/>
                <a:gd name="connsiteX3" fmla="*/ 1613 w 692405"/>
                <a:gd name="connsiteY3" fmla="*/ 141141 h 280942"/>
                <a:gd name="connsiteX4" fmla="*/ 257960 w 692405"/>
                <a:gd name="connsiteY4" fmla="*/ 269292 h 280942"/>
                <a:gd name="connsiteX0" fmla="*/ 396611 w 691231"/>
                <a:gd name="connsiteY0" fmla="*/ 280942 h 280942"/>
                <a:gd name="connsiteX1" fmla="*/ 687914 w 691231"/>
                <a:gd name="connsiteY1" fmla="*/ 82891 h 280942"/>
                <a:gd name="connsiteX2" fmla="*/ 326698 w 691231"/>
                <a:gd name="connsiteY2" fmla="*/ 1340 h 280942"/>
                <a:gd name="connsiteX3" fmla="*/ 439 w 691231"/>
                <a:gd name="connsiteY3" fmla="*/ 141141 h 280942"/>
                <a:gd name="connsiteX4" fmla="*/ 256786 w 691231"/>
                <a:gd name="connsiteY4" fmla="*/ 269292 h 280942"/>
                <a:gd name="connsiteX0" fmla="*/ 396611 w 691231"/>
                <a:gd name="connsiteY0" fmla="*/ 279636 h 279636"/>
                <a:gd name="connsiteX1" fmla="*/ 687914 w 691231"/>
                <a:gd name="connsiteY1" fmla="*/ 128185 h 279636"/>
                <a:gd name="connsiteX2" fmla="*/ 326698 w 691231"/>
                <a:gd name="connsiteY2" fmla="*/ 34 h 279636"/>
                <a:gd name="connsiteX3" fmla="*/ 439 w 691231"/>
                <a:gd name="connsiteY3" fmla="*/ 139835 h 279636"/>
                <a:gd name="connsiteX4" fmla="*/ 256786 w 691231"/>
                <a:gd name="connsiteY4" fmla="*/ 267986 h 279636"/>
                <a:gd name="connsiteX0" fmla="*/ 396611 w 689332"/>
                <a:gd name="connsiteY0" fmla="*/ 279703 h 279703"/>
                <a:gd name="connsiteX1" fmla="*/ 687914 w 689332"/>
                <a:gd name="connsiteY1" fmla="*/ 128252 h 279703"/>
                <a:gd name="connsiteX2" fmla="*/ 326698 w 689332"/>
                <a:gd name="connsiteY2" fmla="*/ 101 h 279703"/>
                <a:gd name="connsiteX3" fmla="*/ 439 w 689332"/>
                <a:gd name="connsiteY3" fmla="*/ 139902 h 279703"/>
                <a:gd name="connsiteX4" fmla="*/ 256786 w 689332"/>
                <a:gd name="connsiteY4" fmla="*/ 268053 h 279703"/>
                <a:gd name="connsiteX0" fmla="*/ 396611 w 687940"/>
                <a:gd name="connsiteY0" fmla="*/ 283604 h 283604"/>
                <a:gd name="connsiteX1" fmla="*/ 687914 w 687940"/>
                <a:gd name="connsiteY1" fmla="*/ 132153 h 283604"/>
                <a:gd name="connsiteX2" fmla="*/ 326698 w 687940"/>
                <a:gd name="connsiteY2" fmla="*/ 4002 h 283604"/>
                <a:gd name="connsiteX3" fmla="*/ 439 w 687940"/>
                <a:gd name="connsiteY3" fmla="*/ 143803 h 283604"/>
                <a:gd name="connsiteX4" fmla="*/ 256786 w 687940"/>
                <a:gd name="connsiteY4" fmla="*/ 271954 h 283604"/>
                <a:gd name="connsiteX0" fmla="*/ 396172 w 687501"/>
                <a:gd name="connsiteY0" fmla="*/ 283604 h 283604"/>
                <a:gd name="connsiteX1" fmla="*/ 687475 w 687501"/>
                <a:gd name="connsiteY1" fmla="*/ 132153 h 283604"/>
                <a:gd name="connsiteX2" fmla="*/ 326259 w 687501"/>
                <a:gd name="connsiteY2" fmla="*/ 4002 h 283604"/>
                <a:gd name="connsiteX3" fmla="*/ 0 w 687501"/>
                <a:gd name="connsiteY3" fmla="*/ 143803 h 283604"/>
                <a:gd name="connsiteX4" fmla="*/ 256347 w 687501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3604 h 283604"/>
                <a:gd name="connsiteX1" fmla="*/ 687475 w 687475"/>
                <a:gd name="connsiteY1" fmla="*/ 132153 h 283604"/>
                <a:gd name="connsiteX2" fmla="*/ 326259 w 687475"/>
                <a:gd name="connsiteY2" fmla="*/ 4002 h 283604"/>
                <a:gd name="connsiteX3" fmla="*/ 0 w 687475"/>
                <a:gd name="connsiteY3" fmla="*/ 143803 h 283604"/>
                <a:gd name="connsiteX4" fmla="*/ 256347 w 687475"/>
                <a:gd name="connsiteY4" fmla="*/ 271954 h 283604"/>
                <a:gd name="connsiteX0" fmla="*/ 396172 w 687475"/>
                <a:gd name="connsiteY0" fmla="*/ 281476 h 281476"/>
                <a:gd name="connsiteX1" fmla="*/ 687475 w 687475"/>
                <a:gd name="connsiteY1" fmla="*/ 130025 h 281476"/>
                <a:gd name="connsiteX2" fmla="*/ 326259 w 687475"/>
                <a:gd name="connsiteY2" fmla="*/ 1874 h 281476"/>
                <a:gd name="connsiteX3" fmla="*/ 0 w 687475"/>
                <a:gd name="connsiteY3" fmla="*/ 141675 h 281476"/>
                <a:gd name="connsiteX4" fmla="*/ 256347 w 687475"/>
                <a:gd name="connsiteY4" fmla="*/ 269826 h 281476"/>
                <a:gd name="connsiteX0" fmla="*/ 396172 w 687475"/>
                <a:gd name="connsiteY0" fmla="*/ 280112 h 280112"/>
                <a:gd name="connsiteX1" fmla="*/ 687475 w 687475"/>
                <a:gd name="connsiteY1" fmla="*/ 128661 h 280112"/>
                <a:gd name="connsiteX2" fmla="*/ 326259 w 687475"/>
                <a:gd name="connsiteY2" fmla="*/ 510 h 280112"/>
                <a:gd name="connsiteX3" fmla="*/ 0 w 687475"/>
                <a:gd name="connsiteY3" fmla="*/ 140311 h 280112"/>
                <a:gd name="connsiteX4" fmla="*/ 256347 w 687475"/>
                <a:gd name="connsiteY4" fmla="*/ 268462 h 280112"/>
                <a:gd name="connsiteX0" fmla="*/ 396172 w 687475"/>
                <a:gd name="connsiteY0" fmla="*/ 279737 h 279737"/>
                <a:gd name="connsiteX1" fmla="*/ 687475 w 687475"/>
                <a:gd name="connsiteY1" fmla="*/ 128286 h 279737"/>
                <a:gd name="connsiteX2" fmla="*/ 326259 w 687475"/>
                <a:gd name="connsiteY2" fmla="*/ 135 h 279737"/>
                <a:gd name="connsiteX3" fmla="*/ 0 w 687475"/>
                <a:gd name="connsiteY3" fmla="*/ 139936 h 279737"/>
                <a:gd name="connsiteX4" fmla="*/ 256347 w 687475"/>
                <a:gd name="connsiteY4" fmla="*/ 268087 h 279737"/>
                <a:gd name="connsiteX0" fmla="*/ 396175 w 687478"/>
                <a:gd name="connsiteY0" fmla="*/ 279664 h 279664"/>
                <a:gd name="connsiteX1" fmla="*/ 687478 w 687478"/>
                <a:gd name="connsiteY1" fmla="*/ 128213 h 279664"/>
                <a:gd name="connsiteX2" fmla="*/ 326262 w 687478"/>
                <a:gd name="connsiteY2" fmla="*/ 62 h 279664"/>
                <a:gd name="connsiteX3" fmla="*/ 3 w 687478"/>
                <a:gd name="connsiteY3" fmla="*/ 139863 h 279664"/>
                <a:gd name="connsiteX4" fmla="*/ 319125 w 687478"/>
                <a:gd name="connsiteY4" fmla="*/ 263185 h 279664"/>
                <a:gd name="connsiteX0" fmla="*/ 396230 w 687533"/>
                <a:gd name="connsiteY0" fmla="*/ 279719 h 279719"/>
                <a:gd name="connsiteX1" fmla="*/ 687533 w 687533"/>
                <a:gd name="connsiteY1" fmla="*/ 128268 h 279719"/>
                <a:gd name="connsiteX2" fmla="*/ 326317 w 687533"/>
                <a:gd name="connsiteY2" fmla="*/ 117 h 279719"/>
                <a:gd name="connsiteX3" fmla="*/ 58 w 687533"/>
                <a:gd name="connsiteY3" fmla="*/ 139918 h 279719"/>
                <a:gd name="connsiteX4" fmla="*/ 319180 w 687533"/>
                <a:gd name="connsiteY4" fmla="*/ 263240 h 279719"/>
                <a:gd name="connsiteX0" fmla="*/ 386572 w 687890"/>
                <a:gd name="connsiteY0" fmla="*/ 265232 h 265232"/>
                <a:gd name="connsiteX1" fmla="*/ 687533 w 687890"/>
                <a:gd name="connsiteY1" fmla="*/ 128268 h 265232"/>
                <a:gd name="connsiteX2" fmla="*/ 326317 w 687890"/>
                <a:gd name="connsiteY2" fmla="*/ 117 h 265232"/>
                <a:gd name="connsiteX3" fmla="*/ 58 w 687890"/>
                <a:gd name="connsiteY3" fmla="*/ 139918 h 265232"/>
                <a:gd name="connsiteX4" fmla="*/ 319180 w 687890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  <a:gd name="connsiteX0" fmla="*/ 386572 w 687533"/>
                <a:gd name="connsiteY0" fmla="*/ 265232 h 265232"/>
                <a:gd name="connsiteX1" fmla="*/ 687533 w 687533"/>
                <a:gd name="connsiteY1" fmla="*/ 128268 h 265232"/>
                <a:gd name="connsiteX2" fmla="*/ 326317 w 687533"/>
                <a:gd name="connsiteY2" fmla="*/ 117 h 265232"/>
                <a:gd name="connsiteX3" fmla="*/ 58 w 687533"/>
                <a:gd name="connsiteY3" fmla="*/ 139918 h 265232"/>
                <a:gd name="connsiteX4" fmla="*/ 319180 w 687533"/>
                <a:gd name="connsiteY4" fmla="*/ 263240 h 26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7533" h="265232">
                  <a:moveTo>
                    <a:pt x="386572" y="265232"/>
                  </a:moveTo>
                  <a:cubicBezTo>
                    <a:pt x="493461" y="262269"/>
                    <a:pt x="687917" y="215915"/>
                    <a:pt x="687533" y="128268"/>
                  </a:cubicBezTo>
                  <a:cubicBezTo>
                    <a:pt x="687149" y="40621"/>
                    <a:pt x="489184" y="3004"/>
                    <a:pt x="326317" y="117"/>
                  </a:cubicBezTo>
                  <a:cubicBezTo>
                    <a:pt x="163450" y="-2770"/>
                    <a:pt x="-3581" y="47774"/>
                    <a:pt x="58" y="139918"/>
                  </a:cubicBezTo>
                  <a:cubicBezTo>
                    <a:pt x="3697" y="232062"/>
                    <a:pt x="319180" y="263240"/>
                    <a:pt x="319180" y="263240"/>
                  </a:cubicBezTo>
                </a:path>
              </a:pathLst>
            </a:custGeom>
            <a:ln w="9525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 err="1">
                  <a:solidFill>
                    <a:srgbClr val="FF0000"/>
                  </a:solidFill>
                </a:rPr>
                <a:t>Pkt</a:t>
              </a:r>
              <a:r>
                <a:rPr lang="en-US" sz="500" dirty="0">
                  <a:solidFill>
                    <a:srgbClr val="FF0000"/>
                  </a:solidFill>
                </a:rPr>
                <a:t> Scheduler</a:t>
              </a:r>
            </a:p>
          </p:txBody>
        </p:sp>
      </p:grpSp>
      <p:sp>
        <p:nvSpPr>
          <p:cNvPr id="121" name="Rounded Rectangle 120"/>
          <p:cNvSpPr/>
          <p:nvPr/>
        </p:nvSpPr>
        <p:spPr>
          <a:xfrm>
            <a:off x="3745339" y="4902748"/>
            <a:ext cx="711050" cy="204701"/>
          </a:xfrm>
          <a:prstGeom prst="roundRect">
            <a:avLst/>
          </a:prstGeom>
          <a:solidFill>
            <a:schemeClr val="bg2">
              <a:lumMod val="6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FFFFFF"/>
                </a:solidFill>
              </a:rPr>
              <a:t>Memory</a:t>
            </a:r>
            <a:endParaRPr lang="en-US" sz="1050" baseline="-25000" dirty="0">
              <a:solidFill>
                <a:srgbClr val="FFFFFF"/>
              </a:solidFill>
            </a:endParaRPr>
          </a:p>
        </p:txBody>
      </p:sp>
      <p:sp>
        <p:nvSpPr>
          <p:cNvPr id="130" name="Rounded Rectangle 129"/>
          <p:cNvSpPr/>
          <p:nvPr/>
        </p:nvSpPr>
        <p:spPr>
          <a:xfrm>
            <a:off x="1162917" y="4913364"/>
            <a:ext cx="711050" cy="204701"/>
          </a:xfrm>
          <a:prstGeom prst="roundRect">
            <a:avLst/>
          </a:prstGeom>
          <a:solidFill>
            <a:schemeClr val="bg2">
              <a:lumMod val="6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>
                <a:solidFill>
                  <a:srgbClr val="FFFFFF"/>
                </a:solidFill>
              </a:rPr>
              <a:t>Memory</a:t>
            </a:r>
            <a:endParaRPr lang="en-US" sz="1050" baseline="-25000" dirty="0">
              <a:solidFill>
                <a:srgbClr val="FFFFFF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2482938" y="4904929"/>
            <a:ext cx="711050" cy="204701"/>
          </a:xfrm>
          <a:prstGeom prst="roundRect">
            <a:avLst/>
          </a:prstGeom>
          <a:solidFill>
            <a:schemeClr val="bg2">
              <a:lumMod val="6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FFFFFF"/>
                </a:solidFill>
              </a:rPr>
              <a:t>Storage</a:t>
            </a:r>
            <a:endParaRPr lang="en-US" sz="1050" baseline="-25000" dirty="0">
              <a:solidFill>
                <a:srgbClr val="FFFFFF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863931" y="3452014"/>
            <a:ext cx="968343" cy="2721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Linux</a:t>
            </a:r>
          </a:p>
        </p:txBody>
      </p:sp>
    </p:spTree>
    <p:extLst>
      <p:ext uri="{BB962C8B-B14F-4D97-AF65-F5344CB8AC3E}">
        <p14:creationId xmlns:p14="http://schemas.microsoft.com/office/powerpoint/2010/main" val="1479144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1" grpId="0" animBg="1"/>
      <p:bldP spid="172" grpId="0" animBg="1"/>
      <p:bldP spid="1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205978"/>
            <a:ext cx="8229600" cy="594122"/>
          </a:xfrm>
        </p:spPr>
        <p:txBody>
          <a:bodyPr/>
          <a:lstStyle/>
          <a:p>
            <a:r>
              <a:rPr lang="en-US" dirty="0"/>
              <a:t>Hypervisors vs. Linux Containers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28598" y="1648096"/>
            <a:ext cx="8839202" cy="2934916"/>
            <a:chOff x="457170" y="1219205"/>
            <a:chExt cx="11083635" cy="4350323"/>
          </a:xfrm>
        </p:grpSpPr>
        <p:grpSp>
          <p:nvGrpSpPr>
            <p:cNvPr id="4" name="Group 3"/>
            <p:cNvGrpSpPr/>
            <p:nvPr/>
          </p:nvGrpSpPr>
          <p:grpSpPr>
            <a:xfrm>
              <a:off x="3588316" y="1219205"/>
              <a:ext cx="4752109" cy="4336473"/>
              <a:chOff x="4038600" y="1291070"/>
              <a:chExt cx="2914650" cy="299518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0" y="1371600"/>
                <a:ext cx="2914650" cy="291465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358409" y="1291070"/>
                <a:ext cx="1968500" cy="2914650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4205535" y="4530441"/>
              <a:ext cx="2832571" cy="33943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Hardware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205530" y="4142514"/>
              <a:ext cx="2832571" cy="33943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Operating System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19380" y="3754585"/>
              <a:ext cx="2832571" cy="33943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Hypervisor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34695" y="2092042"/>
              <a:ext cx="1376386" cy="160713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800" dirty="0"/>
                <a:t>Virtual Machine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61053" y="3034150"/>
              <a:ext cx="1111484" cy="37190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Operating System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61048" y="2768746"/>
              <a:ext cx="1111484" cy="193963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Bins / libs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74903" y="2188974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56794" y="2188969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61715" y="2105892"/>
              <a:ext cx="1376386" cy="160713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800" dirty="0"/>
                <a:t>Virtual Machine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788073" y="3048000"/>
              <a:ext cx="1111484" cy="37190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Operating System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88068" y="2782596"/>
              <a:ext cx="1111484" cy="193963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Bins / libs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01923" y="2202824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83814" y="2202819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57170" y="1248615"/>
              <a:ext cx="4752108" cy="4320913"/>
              <a:chOff x="4038600" y="1301817"/>
              <a:chExt cx="2914650" cy="29844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0" y="1371600"/>
                <a:ext cx="2914650" cy="2914650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4297038" y="1301817"/>
                <a:ext cx="1968500" cy="2914650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074391" y="4544291"/>
              <a:ext cx="2832571" cy="33943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Hardware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8236" y="4156373"/>
              <a:ext cx="2832571" cy="33943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Hypervisor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03551" y="2493830"/>
              <a:ext cx="1376386" cy="160713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800" dirty="0"/>
                <a:t>Virtual Machine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9909" y="3435938"/>
              <a:ext cx="1111484" cy="37190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Operating System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29904" y="3170534"/>
              <a:ext cx="1111484" cy="193963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Bins / libs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43759" y="2590762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825650" y="2590757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530571" y="2507680"/>
              <a:ext cx="1376386" cy="1607130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800" dirty="0"/>
                <a:t>Virtual Machine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656929" y="3449788"/>
              <a:ext cx="1111484" cy="37190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Operating System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56924" y="3184384"/>
              <a:ext cx="1111484" cy="193963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Bins / libs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670779" y="2604612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52670" y="2604607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788696" y="1233050"/>
              <a:ext cx="4752109" cy="4336473"/>
              <a:chOff x="4038600" y="1291070"/>
              <a:chExt cx="2914650" cy="2995180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0" y="1371600"/>
                <a:ext cx="2914650" cy="2914650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4358409" y="1291070"/>
                <a:ext cx="1968500" cy="2914650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7405915" y="4544286"/>
              <a:ext cx="2832571" cy="33943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Hardware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19760" y="4156368"/>
              <a:ext cx="2832571" cy="339437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Operating System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435075" y="2830071"/>
              <a:ext cx="1376386" cy="1270884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Container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61428" y="3586173"/>
              <a:ext cx="1111484" cy="193963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Bins / libs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75283" y="3006401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157174" y="3006396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862095" y="2830071"/>
              <a:ext cx="1376386" cy="1013574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Container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904163" y="3946393"/>
              <a:ext cx="1347018" cy="209982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Bins / libs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002303" y="3020251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584194" y="3020246"/>
              <a:ext cx="515742" cy="510504"/>
            </a:xfrm>
            <a:prstGeom prst="rect">
              <a:avLst/>
            </a:prstGeom>
            <a:solidFill>
              <a:srgbClr val="1F4E79">
                <a:alpha val="80000"/>
              </a:srgbClr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App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70212" y="1546282"/>
              <a:ext cx="1890305" cy="410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Type 1 Hypervisor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42895" y="1560130"/>
              <a:ext cx="1890305" cy="410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Type 2 Hypervisor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814485" y="1560126"/>
              <a:ext cx="2375634" cy="410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Linux Containers (LXC)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328" y="1053020"/>
            <a:ext cx="5116329" cy="438582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Containers share the OS kernel of the host and thus are lightweight.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However, each container must have the same OS kernel.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73284" y="1133690"/>
            <a:ext cx="1790304" cy="57709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Containers are isolated, but share OS and, where appropriate, libs / bins.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8587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590616"/>
              </p:ext>
            </p:extLst>
          </p:nvPr>
        </p:nvGraphicFramePr>
        <p:xfrm>
          <a:off x="381000" y="652895"/>
          <a:ext cx="8610600" cy="38633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ACL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Access Control List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CFS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Completely Fair scheduler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DPM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Distributed Power Management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ANCP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Access Node Control Protocol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CFS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Customer Facing Services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DRS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Dynamic Resource Scheduling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ARP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Address Resolution Protocol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CGN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Carrier Grade NAT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DSCP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DiffServe code Point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ASA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Application Security Appliance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CLI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command Line Interface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Eap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Extensible Authentication Protocol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AVC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Application Visibility &amp; Control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Chassis Manager (in IOS XE)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EOAM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Ethernet OAM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BFD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bi-directional Forwarding detection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RADIUS Change of Authorization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ESA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Email Security Appliance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BPDU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Bridge Protocol Data Unit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Class of Service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ESC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Elastic Services Controller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BRAS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Broadband Remote Access Server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COTS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Common off-the-shelf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ESXi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VMWare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hypervisor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BSS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Business support system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CPS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Calls per second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EVC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Ethernet Virtual Circuit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CAPEX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Capital Expenditures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Data Center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F/D/C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Fibre / DSL / Cable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CDP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Cisco Discovery Protocol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DCI 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Data Center Interconnect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FFP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Fast Forwarding Plane (data plane in IOS XE)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Carrier Ethernet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DHCP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Dynamic host configuration Protocol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FLR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Frame Loss Rate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Customer Edge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DNS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Domain Name System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Forwarding Manger (in IOS XE)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CEF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Cisco Express Forwarding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DPDK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Data Path Development Kit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FSOL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First Sign of life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CFM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Configuration and Fault Management\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DPI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Deep Packet Inspection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FT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Fault</a:t>
                      </a:r>
                      <a:r>
                        <a:rPr lang="en-US" sz="1000" baseline="0" dirty="0">
                          <a:latin typeface="Calibri"/>
                          <a:cs typeface="Calibri"/>
                        </a:rPr>
                        <a:t> Tolerance</a:t>
                      </a:r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57953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Architecture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7049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121"/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Virtualizing I/O – KVM Architecture Example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5015972" cy="3266034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Hypervisor virtualizes the NIC hardware to the multiple VMs</a:t>
            </a:r>
          </a:p>
          <a:p>
            <a:r>
              <a:rPr lang="en-US" dirty="0">
                <a:solidFill>
                  <a:srgbClr val="000000"/>
                </a:solidFill>
              </a:rPr>
              <a:t>Hypervisor scheduler responsible for ensuring that I/O processes are served.</a:t>
            </a:r>
          </a:p>
          <a:p>
            <a:r>
              <a:rPr lang="en-US" dirty="0">
                <a:solidFill>
                  <a:srgbClr val="000000"/>
                </a:solidFill>
              </a:rPr>
              <a:t>There is a single instance of physical NIC hardware, including queues, etc.</a:t>
            </a:r>
          </a:p>
          <a:p>
            <a:pPr marL="24130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many to one relationship between the VM’s </a:t>
            </a:r>
            <a:r>
              <a:rPr lang="en-US" dirty="0" err="1">
                <a:solidFill>
                  <a:srgbClr val="000000"/>
                </a:solidFill>
              </a:rPr>
              <a:t>vNIC</a:t>
            </a:r>
            <a:r>
              <a:rPr lang="en-US" dirty="0">
                <a:solidFill>
                  <a:srgbClr val="000000"/>
                </a:solidFill>
              </a:rPr>
              <a:t> and the single physical NIC</a:t>
            </a:r>
          </a:p>
          <a:p>
            <a:r>
              <a:rPr lang="en-US" dirty="0">
                <a:solidFill>
                  <a:srgbClr val="000000"/>
                </a:solidFill>
              </a:rPr>
              <a:t>One </a:t>
            </a:r>
            <a:r>
              <a:rPr lang="en-US" dirty="0" err="1">
                <a:solidFill>
                  <a:srgbClr val="000000"/>
                </a:solidFill>
              </a:rPr>
              <a:t>vHost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VirtIO</a:t>
            </a:r>
            <a:r>
              <a:rPr lang="en-US" dirty="0">
                <a:solidFill>
                  <a:srgbClr val="000000"/>
                </a:solidFill>
              </a:rPr>
              <a:t> thread used per configured interface (</a:t>
            </a:r>
            <a:r>
              <a:rPr lang="en-US" dirty="0" err="1">
                <a:solidFill>
                  <a:srgbClr val="000000"/>
                </a:solidFill>
              </a:rPr>
              <a:t>vNIC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</a:rPr>
              <a:t>May become a bottleneck at high data rates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</p:spPr>
        <p:txBody>
          <a:bodyPr/>
          <a:lstStyle/>
          <a:p>
            <a:pPr defTabSz="610744"/>
            <a:r>
              <a:rPr lang="en-US">
                <a:ea typeface="ＭＳ Ｐゴシック" charset="0"/>
              </a:rPr>
              <a:t>BRKCRS-3447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28C8-34F8-0349-99F1-F21FCFC1481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532" y="1073150"/>
            <a:ext cx="3723163" cy="38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I/O Optimizations: Single Root IO Virtualization - SR-IOV with </a:t>
            </a:r>
            <a:r>
              <a:rPr lang="en-US" dirty="0" err="1"/>
              <a:t>PCIe</a:t>
            </a:r>
            <a:r>
              <a:rPr lang="en-US" dirty="0"/>
              <a:t> pass-through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4284639" cy="3770951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Allows a single </a:t>
            </a:r>
            <a:r>
              <a:rPr lang="en-US" sz="1600" dirty="0" err="1"/>
              <a:t>PCIe</a:t>
            </a:r>
            <a:r>
              <a:rPr lang="en-US" sz="1600" dirty="0"/>
              <a:t> devices to appear to be multiple separate </a:t>
            </a:r>
            <a:r>
              <a:rPr lang="en-US" sz="1600" dirty="0" err="1"/>
              <a:t>PCIe</a:t>
            </a:r>
            <a:r>
              <a:rPr lang="en-US" sz="1600" dirty="0"/>
              <a:t> devices</a:t>
            </a:r>
          </a:p>
          <a:p>
            <a:pPr marL="241300" lvl="1" indent="0">
              <a:buNone/>
            </a:pPr>
            <a:r>
              <a:rPr lang="en-US" sz="1500" dirty="0"/>
              <a:t>NIC supports virtualization</a:t>
            </a:r>
            <a:endParaRPr lang="en-US" sz="1500" dirty="0">
              <a:solidFill>
                <a:schemeClr val="tx2"/>
              </a:solidFill>
              <a:cs typeface="CiscoSans ExtraLight"/>
            </a:endParaRPr>
          </a:p>
          <a:p>
            <a:r>
              <a:rPr lang="en-US" sz="1600" dirty="0"/>
              <a:t>Enables network traffic to bypass software switch layers</a:t>
            </a:r>
          </a:p>
          <a:p>
            <a:r>
              <a:rPr lang="en-US" sz="1600" dirty="0"/>
              <a:t>Creates physical and virtual functions (PF/VF)</a:t>
            </a:r>
          </a:p>
          <a:p>
            <a:pPr marL="241300" lvl="1" indent="0">
              <a:buNone/>
            </a:pPr>
            <a:r>
              <a:rPr lang="en-US" sz="1400" dirty="0"/>
              <a:t>PF: full featured </a:t>
            </a:r>
            <a:r>
              <a:rPr lang="en-US" sz="1400" dirty="0" err="1"/>
              <a:t>PCIe</a:t>
            </a:r>
            <a:endParaRPr lang="en-US" sz="1400" dirty="0"/>
          </a:p>
          <a:p>
            <a:pPr marL="228600" lvl="2" indent="0">
              <a:spcBef>
                <a:spcPts val="1110"/>
              </a:spcBef>
              <a:buNone/>
            </a:pPr>
            <a:r>
              <a:rPr lang="en-US" sz="1400" dirty="0"/>
              <a:t>VF: </a:t>
            </a:r>
            <a:r>
              <a:rPr lang="en-US" sz="1400" dirty="0" err="1"/>
              <a:t>PCIe</a:t>
            </a:r>
            <a:r>
              <a:rPr lang="en-US" sz="1400" dirty="0"/>
              <a:t> without configuration resources</a:t>
            </a:r>
          </a:p>
          <a:p>
            <a:pPr marL="228600" lvl="2" indent="0">
              <a:spcBef>
                <a:spcPts val="1110"/>
              </a:spcBef>
              <a:buNone/>
            </a:pPr>
            <a:r>
              <a:rPr lang="en-US" sz="1400" dirty="0"/>
              <a:t>Each PF/VF gets a </a:t>
            </a:r>
            <a:r>
              <a:rPr lang="en-US" sz="1400" dirty="0" err="1"/>
              <a:t>PCIe</a:t>
            </a:r>
            <a:r>
              <a:rPr lang="en-US" sz="1400" dirty="0"/>
              <a:t> requestor ID </a:t>
            </a:r>
            <a:r>
              <a:rPr lang="en-US" sz="1400" dirty="0" err="1"/>
              <a:t>s.t.</a:t>
            </a:r>
            <a:r>
              <a:rPr lang="en-US" sz="1400" dirty="0"/>
              <a:t> IO memory management can be separated between different VFs</a:t>
            </a:r>
          </a:p>
          <a:p>
            <a:pPr marL="228600" lvl="2" indent="0">
              <a:spcBef>
                <a:spcPts val="1110"/>
              </a:spcBef>
              <a:buNone/>
            </a:pPr>
            <a:r>
              <a:rPr lang="en-US" sz="1400" dirty="0"/>
              <a:t>Number of VFs dependent on NIC (O(10))</a:t>
            </a:r>
          </a:p>
          <a:p>
            <a:r>
              <a:rPr lang="en-US" sz="1600" dirty="0"/>
              <a:t>Ports with the same (e.g. VLAN) </a:t>
            </a:r>
            <a:r>
              <a:rPr lang="en-US" sz="1600" dirty="0" err="1"/>
              <a:t>encap</a:t>
            </a:r>
            <a:r>
              <a:rPr lang="en-US" sz="1600" dirty="0"/>
              <a:t> share the same L2 broadcast domain</a:t>
            </a:r>
          </a:p>
          <a:p>
            <a:r>
              <a:rPr lang="en-US" sz="1600" dirty="0"/>
              <a:t>Requires support in BIOS/Hypervisor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</p:spPr>
        <p:txBody>
          <a:bodyPr/>
          <a:lstStyle/>
          <a:p>
            <a:pPr defTabSz="610744"/>
            <a:r>
              <a:rPr lang="en-US">
                <a:ea typeface="ＭＳ Ｐゴシック" charset="0"/>
              </a:rPr>
              <a:t>BRKCRS-3447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20" y="984379"/>
            <a:ext cx="3642555" cy="37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9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12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sz="2800" dirty="0"/>
              <a:t>I/O Optimizations: Direct-map PCI (PCI pass-through)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4217289" cy="3857538"/>
          </a:xfrm>
        </p:spPr>
        <p:txBody>
          <a:bodyPr>
            <a:normAutofit/>
          </a:bodyPr>
          <a:lstStyle/>
          <a:p>
            <a:r>
              <a:rPr lang="en-US" sz="1800" dirty="0"/>
              <a:t>Physical NICs are directly mapped to a VM</a:t>
            </a:r>
          </a:p>
          <a:p>
            <a:pPr marL="241300" lvl="1" indent="0">
              <a:buNone/>
            </a:pPr>
            <a:r>
              <a:rPr lang="en-US" sz="1600" dirty="0"/>
              <a:t>Bypasses the Hypervisor scheduler layer</a:t>
            </a:r>
          </a:p>
          <a:p>
            <a:pPr marL="241300" lvl="1" indent="0">
              <a:buNone/>
            </a:pPr>
            <a:r>
              <a:rPr lang="en-US" sz="1600" dirty="0"/>
              <a:t>PCI device (i.e. NIC) no longer shared among VMs</a:t>
            </a:r>
          </a:p>
          <a:p>
            <a:pPr marL="241300" lvl="1" indent="0">
              <a:buNone/>
            </a:pPr>
            <a:r>
              <a:rPr lang="en-US" sz="1600" dirty="0"/>
              <a:t>Typically, all ports on the NIC are associated with VM</a:t>
            </a:r>
          </a:p>
          <a:p>
            <a:pPr marL="412750" lvl="2" indent="0">
              <a:buNone/>
            </a:pPr>
            <a:r>
              <a:rPr lang="en-US" sz="1400" dirty="0"/>
              <a:t>Unless NIC supports virtualization</a:t>
            </a:r>
          </a:p>
          <a:p>
            <a:r>
              <a:rPr lang="en-US" sz="1800" dirty="0"/>
              <a:t>Caveats:</a:t>
            </a:r>
          </a:p>
          <a:p>
            <a:pPr marL="241300" lvl="1" indent="0">
              <a:buNone/>
            </a:pPr>
            <a:r>
              <a:rPr lang="en-US" sz="1600" dirty="0"/>
              <a:t>Limits the scale of the number of VMs per blade to ‘number of physical NICs per system’</a:t>
            </a:r>
          </a:p>
          <a:p>
            <a:pPr marL="241300" lvl="1" indent="0">
              <a:buNone/>
            </a:pPr>
            <a:r>
              <a:rPr lang="en-US" sz="1600" dirty="0"/>
              <a:t>Breaks live migration of VMs</a:t>
            </a:r>
          </a:p>
        </p:txBody>
      </p:sp>
      <p:pic>
        <p:nvPicPr>
          <p:cNvPr id="5" name="Picture 4" descr="PCIEPassThrou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20" y="782281"/>
            <a:ext cx="4441356" cy="396662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</p:spPr>
        <p:txBody>
          <a:bodyPr/>
          <a:lstStyle/>
          <a:p>
            <a:pPr defTabSz="610744"/>
            <a:r>
              <a:rPr lang="en-US">
                <a:ea typeface="ＭＳ Ｐゴシック" charset="0"/>
              </a:rPr>
              <a:t>BRKCRS-3447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4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+mj-cs"/>
              </a:rPr>
              <a:t>Hypervisor Traversal Tax: Example KVM with OVS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4161062" cy="3398837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KVM with OVS consumes a 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vHost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 thread per configured VM interface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The 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vHost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 thread is very CPU intensive, requires dedicated physical core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On 16-core server, can only get 3 CSR1000v (2vCPU, 2 </a:t>
            </a:r>
            <a:r>
              <a:rPr lang="en-US" sz="1600" dirty="0" err="1">
                <a:solidFill>
                  <a:schemeClr val="tx1"/>
                </a:solidFill>
                <a:cs typeface="+mn-cs"/>
              </a:rPr>
              <a:t>i</a:t>
            </a:r>
            <a:r>
              <a:rPr lang="en-US" sz="1600" dirty="0">
                <a:solidFill>
                  <a:schemeClr val="tx1"/>
                </a:solidFill>
                <a:cs typeface="+mn-cs"/>
              </a:rPr>
              <a:t>/f each)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Cores for CSR: 6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Cores for </a:t>
            </a:r>
            <a:r>
              <a:rPr lang="en-US" sz="1400" dirty="0" err="1">
                <a:solidFill>
                  <a:schemeClr val="tx1"/>
                </a:solidFill>
                <a:cs typeface="+mn-cs"/>
              </a:rPr>
              <a:t>vPE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-F: 2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Cores for </a:t>
            </a:r>
            <a:r>
              <a:rPr lang="en-US" sz="1400" dirty="0" err="1">
                <a:solidFill>
                  <a:schemeClr val="tx1"/>
                </a:solidFill>
                <a:cs typeface="+mn-cs"/>
              </a:rPr>
              <a:t>vHost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: 6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Free: 2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Should be considered when service chaining</a:t>
            </a:r>
          </a:p>
        </p:txBody>
      </p:sp>
      <p:sp>
        <p:nvSpPr>
          <p:cNvPr id="73" name="Line Callout 1 72"/>
          <p:cNvSpPr/>
          <p:nvPr/>
        </p:nvSpPr>
        <p:spPr>
          <a:xfrm>
            <a:off x="2960137" y="3302448"/>
            <a:ext cx="1630732" cy="421904"/>
          </a:xfrm>
          <a:prstGeom prst="borderCallout1">
            <a:avLst>
              <a:gd name="adj1" fmla="val 47160"/>
              <a:gd name="adj2" fmla="val -1247"/>
              <a:gd name="adj3" fmla="val -21096"/>
              <a:gd name="adj4" fmla="val -2700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Hypervisor traversal tax = 8/16 = 50%</a:t>
            </a:r>
          </a:p>
        </p:txBody>
      </p:sp>
      <p:sp>
        <p:nvSpPr>
          <p:cNvPr id="74" name="Right Brace 73"/>
          <p:cNvSpPr/>
          <p:nvPr/>
        </p:nvSpPr>
        <p:spPr>
          <a:xfrm>
            <a:off x="2328031" y="3028959"/>
            <a:ext cx="141105" cy="40850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Line Callout 1 74"/>
          <p:cNvSpPr/>
          <p:nvPr/>
        </p:nvSpPr>
        <p:spPr>
          <a:xfrm>
            <a:off x="3473185" y="2800557"/>
            <a:ext cx="987803" cy="421904"/>
          </a:xfrm>
          <a:prstGeom prst="borderCallout1">
            <a:avLst>
              <a:gd name="adj1" fmla="val 48051"/>
              <a:gd name="adj2" fmla="val 739"/>
              <a:gd name="adj3" fmla="val 19729"/>
              <a:gd name="adj4" fmla="val -13269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May not be fully utilized!</a:t>
            </a:r>
          </a:p>
        </p:txBody>
      </p:sp>
      <p:pic>
        <p:nvPicPr>
          <p:cNvPr id="69" name="Picture 68" descr="VTFVMtoVMPa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90" y="735886"/>
            <a:ext cx="4211684" cy="402556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</p:spPr>
        <p:txBody>
          <a:bodyPr/>
          <a:lstStyle/>
          <a:p>
            <a:pPr defTabSz="610744"/>
            <a:r>
              <a:rPr lang="en-US">
                <a:ea typeface="ＭＳ Ｐゴシック" charset="0"/>
              </a:rPr>
              <a:t>BRKCRS-3447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Packet Path from Physical Interface into VNF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37460" y="1073150"/>
            <a:ext cx="3562500" cy="3948139"/>
            <a:chOff x="4015852" y="57406"/>
            <a:chExt cx="4799368" cy="4976715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4015852" y="57406"/>
              <a:ext cx="4799368" cy="4282138"/>
            </a:xfrm>
            <a:prstGeom prst="roundRect">
              <a:avLst/>
            </a:prstGeom>
            <a:solidFill>
              <a:srgbClr val="FEEBD6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defTabSz="514350"/>
              <a:r>
                <a:rPr lang="en-US" sz="10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x86 Host (</a:t>
              </a:r>
              <a:r>
                <a:rPr lang="en-US" sz="1000" dirty="0" err="1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FD.io</a:t>
              </a:r>
              <a:r>
                <a:rPr lang="en-US" sz="10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VPP)</a:t>
              </a: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100661" y="3207528"/>
              <a:ext cx="4647414" cy="53046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vert" lIns="0" tIns="0" rIns="0" bIns="0" rtlCol="0" anchor="t"/>
            <a:lstStyle/>
            <a:p>
              <a:pPr algn="ctr" defTabSz="514350">
                <a:lnSpc>
                  <a:spcPts val="1280"/>
                </a:lnSpc>
              </a:pPr>
              <a:r>
                <a:rPr lang="en-US" sz="8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Kernel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4626240" y="3733704"/>
              <a:ext cx="3189582" cy="60155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t"/>
            <a:lstStyle/>
            <a:p>
              <a:pPr algn="ctr" defTabSz="514350"/>
              <a:r>
                <a:rPr lang="en-US" sz="7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pNIC</a:t>
              </a:r>
              <a:endParaRPr lang="en-US" sz="700" b="1" dirty="0">
                <a:solidFill>
                  <a:schemeClr val="accent2">
                    <a:lumMod val="20000"/>
                    <a:lumOff val="8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626240" y="3510583"/>
              <a:ext cx="3189582" cy="2016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 defTabSz="514350"/>
              <a:r>
                <a:rPr lang="en-US" sz="7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pNIC</a:t>
              </a:r>
              <a:r>
                <a:rPr lang="en-US" sz="7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Driver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6221031" y="3153003"/>
              <a:ext cx="5077" cy="357580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accent4">
                  <a:lumMod val="50000"/>
                </a:schemeClr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  <p:sp>
          <p:nvSpPr>
            <p:cNvPr id="10" name="Rounded Rectangle 9"/>
            <p:cNvSpPr/>
            <p:nvPr/>
          </p:nvSpPr>
          <p:spPr bwMode="auto">
            <a:xfrm>
              <a:off x="6927000" y="3873818"/>
              <a:ext cx="754061" cy="449156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t"/>
            <a:lstStyle/>
            <a:p>
              <a:pPr algn="ctr" defTabSz="514350"/>
              <a:endParaRPr lang="en-US" sz="700" b="1" dirty="0">
                <a:solidFill>
                  <a:schemeClr val="accent2">
                    <a:lumMod val="20000"/>
                    <a:lumOff val="8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5095266" y="3868793"/>
              <a:ext cx="754061" cy="449156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t"/>
            <a:lstStyle/>
            <a:p>
              <a:pPr algn="ctr" defTabSz="514350"/>
              <a:endParaRPr lang="en-US" sz="700" b="1" dirty="0">
                <a:solidFill>
                  <a:schemeClr val="accent2">
                    <a:lumMod val="20000"/>
                    <a:lumOff val="8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4100661" y="2282755"/>
              <a:ext cx="4647414" cy="92834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vert" lIns="0" tIns="0" rIns="0" bIns="0" rtlCol="0" anchor="t"/>
            <a:lstStyle/>
            <a:p>
              <a:pPr algn="ctr" defTabSz="514350">
                <a:lnSpc>
                  <a:spcPts val="1280"/>
                </a:lnSpc>
              </a:pPr>
              <a:r>
                <a:rPr lang="en-US" sz="8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Host User /</a:t>
              </a:r>
              <a:r>
                <a:rPr lang="en-US" sz="800" dirty="0" err="1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Qemu</a:t>
              </a:r>
              <a:endParaRPr lang="en-US" sz="800" dirty="0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4087891" y="1704038"/>
              <a:ext cx="4647414" cy="55465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vert" lIns="0" tIns="0" rIns="0" bIns="0" rtlCol="0" anchor="t"/>
            <a:lstStyle/>
            <a:p>
              <a:pPr algn="ctr" defTabSz="514350">
                <a:lnSpc>
                  <a:spcPts val="1280"/>
                </a:lnSpc>
              </a:pPr>
              <a:r>
                <a:rPr lang="en-US" sz="9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Guest Kernel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367383" y="2354133"/>
              <a:ext cx="957088" cy="41535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 defTabSz="514350"/>
              <a:r>
                <a:rPr lang="en-US" sz="7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vNIC</a:t>
              </a:r>
              <a:r>
                <a:rPr lang="en-US" sz="7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</a:t>
              </a:r>
            </a:p>
            <a:p>
              <a:pPr algn="ctr" defTabSz="514350"/>
              <a:r>
                <a:rPr lang="en-US" sz="7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(</a:t>
              </a:r>
              <a:r>
                <a:rPr lang="en-US" sz="7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vHost_user</a:t>
              </a:r>
              <a:r>
                <a:rPr lang="en-US" sz="7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)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7215245" y="2358128"/>
              <a:ext cx="905496" cy="38642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 defTabSz="514350"/>
              <a:r>
                <a:rPr lang="en-US" sz="7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vNIC</a:t>
              </a:r>
              <a:r>
                <a:rPr lang="en-US" sz="7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</a:t>
              </a:r>
            </a:p>
            <a:p>
              <a:pPr algn="ctr" defTabSz="514350"/>
              <a:r>
                <a:rPr lang="en-US" sz="7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(</a:t>
              </a:r>
              <a:r>
                <a:rPr lang="en-US" sz="7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vHost_user</a:t>
              </a:r>
              <a:r>
                <a:rPr lang="en-US" sz="7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)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4100661" y="470204"/>
              <a:ext cx="4647414" cy="124632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vert" lIns="0" tIns="0" rIns="0" bIns="0" rtlCol="0" anchor="t"/>
            <a:lstStyle/>
            <a:p>
              <a:pPr algn="ctr" defTabSz="514350">
                <a:lnSpc>
                  <a:spcPts val="1280"/>
                </a:lnSpc>
              </a:pPr>
              <a:r>
                <a:rPr lang="en-US" sz="9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Guest User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4173780" y="545371"/>
              <a:ext cx="1817442" cy="111573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t"/>
            <a:lstStyle/>
            <a:p>
              <a:pPr defTabSz="514350"/>
              <a:r>
                <a:rPr lang="en-US" sz="800" b="1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VM</a:t>
              </a:r>
              <a:r>
                <a:rPr lang="en-US" sz="800" b="1" baseline="-250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1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4311822" y="1084826"/>
              <a:ext cx="1619240" cy="5049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t"/>
            <a:lstStyle/>
            <a:p>
              <a:pPr defTabSz="514350"/>
              <a:r>
                <a:rPr lang="en-US" sz="800" b="1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DPDK-</a:t>
              </a:r>
              <a:r>
                <a:rPr lang="en-US" sz="800" b="1" dirty="0" err="1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VirtIO</a:t>
              </a:r>
              <a:endParaRPr lang="en-US" sz="800" b="1" baseline="-25000" dirty="0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4589297" y="626755"/>
              <a:ext cx="1083387" cy="281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defTabSz="514350"/>
              <a:r>
                <a:rPr lang="en-US" sz="700" b="1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CSR</a:t>
              </a:r>
              <a:r>
                <a:rPr lang="en-US" sz="800" b="1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1000v</a:t>
              </a:r>
              <a:endParaRPr lang="en-US" sz="800" b="1" baseline="-25000" dirty="0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6252409" y="545371"/>
              <a:ext cx="1817442" cy="110579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t"/>
            <a:lstStyle/>
            <a:p>
              <a:pPr defTabSz="514350"/>
              <a:r>
                <a:rPr lang="en-US" sz="800" b="1" dirty="0" err="1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VM</a:t>
              </a:r>
              <a:r>
                <a:rPr lang="en-US" sz="800" b="1" baseline="-25000" dirty="0" err="1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n</a:t>
              </a:r>
              <a:endParaRPr lang="en-US" sz="800" b="1" baseline="-25000" dirty="0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6390451" y="1084826"/>
              <a:ext cx="1619240" cy="4962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t"/>
            <a:lstStyle/>
            <a:p>
              <a:pPr algn="r" defTabSz="514350"/>
              <a:r>
                <a:rPr lang="en-US" sz="800" b="1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DPDK-</a:t>
              </a:r>
              <a:r>
                <a:rPr lang="en-US" sz="800" b="1" dirty="0" err="1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VirtIO</a:t>
              </a:r>
              <a:endParaRPr lang="en-US" sz="800" b="1" dirty="0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6667926" y="626755"/>
              <a:ext cx="1083387" cy="2817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r" defTabSz="514350"/>
              <a:r>
                <a:rPr lang="en-US" sz="700" b="1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CSR 1000v</a:t>
              </a:r>
            </a:p>
          </p:txBody>
        </p:sp>
        <p:cxnSp>
          <p:nvCxnSpPr>
            <p:cNvPr id="23" name="Straight Arrow Connector 22"/>
            <p:cNvCxnSpPr>
              <a:stCxn id="22" idx="0"/>
              <a:endCxn id="23" idx="2"/>
            </p:cNvCxnSpPr>
            <p:nvPr/>
          </p:nvCxnSpPr>
          <p:spPr bwMode="auto">
            <a:xfrm flipV="1">
              <a:off x="7200071" y="908504"/>
              <a:ext cx="9549" cy="176322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accent4">
                  <a:lumMod val="50000"/>
                </a:schemeClr>
              </a:solidFill>
              <a:prstDash val="dash"/>
              <a:round/>
              <a:headEnd type="triangle" w="sm" len="sm"/>
              <a:tailEnd type="triangle" w="sm" len="sm"/>
            </a:ln>
            <a:effectLst/>
          </p:spPr>
        </p:cxnSp>
        <p:grpSp>
          <p:nvGrpSpPr>
            <p:cNvPr id="25" name="Group 24"/>
            <p:cNvGrpSpPr/>
            <p:nvPr/>
          </p:nvGrpSpPr>
          <p:grpSpPr>
            <a:xfrm>
              <a:off x="5469272" y="3966245"/>
              <a:ext cx="233360" cy="341260"/>
              <a:chOff x="1888599" y="2502958"/>
              <a:chExt cx="233360" cy="341260"/>
            </a:xfrm>
          </p:grpSpPr>
          <p:sp>
            <p:nvSpPr>
              <p:cNvPr id="49" name="Rounded Rectangle 48"/>
              <p:cNvSpPr/>
              <p:nvPr/>
            </p:nvSpPr>
            <p:spPr bwMode="auto">
              <a:xfrm>
                <a:off x="1888599" y="250295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 bwMode="auto">
              <a:xfrm>
                <a:off x="1888599" y="261247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51" name="Rounded Rectangle 50"/>
              <p:cNvSpPr/>
              <p:nvPr/>
            </p:nvSpPr>
            <p:spPr bwMode="auto">
              <a:xfrm>
                <a:off x="1888599" y="272834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5219762" y="3966245"/>
              <a:ext cx="233360" cy="341260"/>
              <a:chOff x="1888599" y="2502958"/>
              <a:chExt cx="233360" cy="341260"/>
            </a:xfrm>
          </p:grpSpPr>
          <p:sp>
            <p:nvSpPr>
              <p:cNvPr id="46" name="Rounded Rectangle 45"/>
              <p:cNvSpPr/>
              <p:nvPr/>
            </p:nvSpPr>
            <p:spPr bwMode="auto">
              <a:xfrm>
                <a:off x="1888599" y="250295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47" name="Rounded Rectangle 46"/>
              <p:cNvSpPr/>
              <p:nvPr/>
            </p:nvSpPr>
            <p:spPr bwMode="auto">
              <a:xfrm>
                <a:off x="1888599" y="261247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 bwMode="auto">
              <a:xfrm>
                <a:off x="1888599" y="272834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cxnSp>
          <p:nvCxnSpPr>
            <p:cNvPr id="27" name="Straight Arrow Connector 26"/>
            <p:cNvCxnSpPr>
              <a:endCxn id="50" idx="2"/>
            </p:cNvCxnSpPr>
            <p:nvPr/>
          </p:nvCxnSpPr>
          <p:spPr bwMode="auto">
            <a:xfrm flipV="1">
              <a:off x="5336442" y="4307505"/>
              <a:ext cx="0" cy="398920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</p:cxnSp>
        <p:cxnSp>
          <p:nvCxnSpPr>
            <p:cNvPr id="28" name="Straight Arrow Connector 27"/>
            <p:cNvCxnSpPr>
              <a:endCxn id="41" idx="2"/>
            </p:cNvCxnSpPr>
            <p:nvPr/>
          </p:nvCxnSpPr>
          <p:spPr bwMode="auto">
            <a:xfrm flipV="1">
              <a:off x="5576428" y="4307505"/>
              <a:ext cx="9524" cy="398920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triangle" w="sm" len="sm"/>
              <a:tailEnd type="none" w="sm" len="sm"/>
            </a:ln>
            <a:effectLst/>
          </p:spPr>
        </p:cxnSp>
        <p:grpSp>
          <p:nvGrpSpPr>
            <p:cNvPr id="29" name="Group 28"/>
            <p:cNvGrpSpPr/>
            <p:nvPr/>
          </p:nvGrpSpPr>
          <p:grpSpPr>
            <a:xfrm>
              <a:off x="7320181" y="3966245"/>
              <a:ext cx="233360" cy="341260"/>
              <a:chOff x="1888599" y="2502958"/>
              <a:chExt cx="233360" cy="341260"/>
            </a:xfrm>
          </p:grpSpPr>
          <p:sp>
            <p:nvSpPr>
              <p:cNvPr id="43" name="Rounded Rectangle 42"/>
              <p:cNvSpPr/>
              <p:nvPr/>
            </p:nvSpPr>
            <p:spPr bwMode="auto">
              <a:xfrm>
                <a:off x="1888599" y="250295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 bwMode="auto">
              <a:xfrm>
                <a:off x="1888599" y="261247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 bwMode="auto">
              <a:xfrm>
                <a:off x="1888599" y="272834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070671" y="3966245"/>
              <a:ext cx="233360" cy="341260"/>
              <a:chOff x="1888599" y="2502958"/>
              <a:chExt cx="233360" cy="341260"/>
            </a:xfrm>
          </p:grpSpPr>
          <p:sp>
            <p:nvSpPr>
              <p:cNvPr id="40" name="Rounded Rectangle 39"/>
              <p:cNvSpPr/>
              <p:nvPr/>
            </p:nvSpPr>
            <p:spPr bwMode="auto">
              <a:xfrm>
                <a:off x="1888599" y="250295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 bwMode="auto">
              <a:xfrm>
                <a:off x="1888599" y="261247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 bwMode="auto">
              <a:xfrm>
                <a:off x="1888599" y="2728348"/>
                <a:ext cx="233360" cy="115870"/>
              </a:xfrm>
              <a:prstGeom prst="roundRect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0" tIns="0" rIns="0" bIns="0" rtlCol="0" anchor="ctr"/>
              <a:lstStyle/>
              <a:p>
                <a:pPr algn="ctr" defTabSz="514350"/>
                <a:r>
                  <a:rPr lang="en-US" sz="400" dirty="0" err="1">
                    <a:solidFill>
                      <a:schemeClr val="accent2">
                        <a:lumMod val="50000"/>
                      </a:schemeClr>
                    </a:solidFill>
                    <a:ea typeface="Arial" pitchFamily="-107" charset="0"/>
                    <a:cs typeface="Arial" pitchFamily="-107" charset="0"/>
                    <a:sym typeface="Arial" pitchFamily="-107" charset="0"/>
                  </a:rPr>
                  <a:t>Pkt</a:t>
                </a:r>
                <a:endParaRPr lang="en-US" sz="400" dirty="0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 bwMode="auto">
            <a:xfrm flipV="1">
              <a:off x="7187351" y="4307505"/>
              <a:ext cx="0" cy="398920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V="1">
              <a:off x="7427337" y="4307505"/>
              <a:ext cx="9524" cy="398920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triangle" w="sm" len="sm"/>
              <a:tailEnd type="none" w="sm" len="sm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5099650" y="4725694"/>
              <a:ext cx="2546407" cy="308427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050">
                  <a:solidFill>
                    <a:schemeClr val="accent6">
                      <a:lumMod val="20000"/>
                      <a:lumOff val="80000"/>
                    </a:schemeClr>
                  </a:solidFill>
                </a:rPr>
                <a:t>Traffic Generator</a:t>
              </a:r>
              <a:endParaRPr lang="en-US" sz="1050" dirty="0" err="1">
                <a:solidFill>
                  <a:schemeClr val="accent6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958561" y="574477"/>
              <a:ext cx="413939" cy="360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1400"/>
                <a:t>..</a:t>
              </a:r>
              <a:endParaRPr lang="en-US" sz="1400" dirty="0" err="1"/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4311822" y="2885358"/>
              <a:ext cx="3828571" cy="26764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 defTabSz="514350"/>
              <a:r>
                <a:rPr lang="en-US" sz="700" b="1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FD.io</a:t>
              </a:r>
              <a:r>
                <a:rPr lang="en-US" sz="7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 VPP</a:t>
              </a:r>
            </a:p>
          </p:txBody>
        </p:sp>
        <p:cxnSp>
          <p:nvCxnSpPr>
            <p:cNvPr id="36" name="Straight Arrow Connector 35"/>
            <p:cNvCxnSpPr>
              <a:stCxn id="14" idx="0"/>
            </p:cNvCxnSpPr>
            <p:nvPr/>
          </p:nvCxnSpPr>
          <p:spPr bwMode="auto">
            <a:xfrm flipH="1" flipV="1">
              <a:off x="4837718" y="1589758"/>
              <a:ext cx="8208" cy="764375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accent4">
                  <a:lumMod val="50000"/>
                </a:schemeClr>
              </a:solidFill>
              <a:prstDash val="dash"/>
              <a:round/>
              <a:headEnd type="triangle" w="sm" len="sm"/>
              <a:tailEnd type="triangle" w="sm" len="sm"/>
            </a:ln>
            <a:effectLst/>
          </p:spPr>
        </p:cxnSp>
        <p:cxnSp>
          <p:nvCxnSpPr>
            <p:cNvPr id="37" name="Straight Arrow Connector 36"/>
            <p:cNvCxnSpPr>
              <a:stCxn id="15" idx="0"/>
            </p:cNvCxnSpPr>
            <p:nvPr/>
          </p:nvCxnSpPr>
          <p:spPr bwMode="auto">
            <a:xfrm flipV="1">
              <a:off x="7667993" y="1581050"/>
              <a:ext cx="11140" cy="777078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accent4">
                  <a:lumMod val="50000"/>
                </a:schemeClr>
              </a:solidFill>
              <a:prstDash val="dash"/>
              <a:round/>
              <a:headEnd type="triangle" w="sm" len="sm"/>
              <a:tailEnd type="triangle" w="sm" len="sm"/>
            </a:ln>
            <a:effectLst/>
          </p:spPr>
        </p:cxnSp>
        <p:cxnSp>
          <p:nvCxnSpPr>
            <p:cNvPr id="38" name="Straight Arrow Connector 37"/>
            <p:cNvCxnSpPr>
              <a:endCxn id="14" idx="2"/>
            </p:cNvCxnSpPr>
            <p:nvPr/>
          </p:nvCxnSpPr>
          <p:spPr bwMode="auto">
            <a:xfrm flipH="1" flipV="1">
              <a:off x="4845926" y="2769487"/>
              <a:ext cx="285066" cy="115872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accent4">
                  <a:lumMod val="50000"/>
                </a:schemeClr>
              </a:solidFill>
              <a:prstDash val="dash"/>
              <a:round/>
              <a:headEnd type="triangle" w="sm" len="sm"/>
              <a:tailEnd type="triangle" w="sm" len="sm"/>
            </a:ln>
            <a:effectLst/>
          </p:spPr>
        </p:cxnSp>
        <p:cxnSp>
          <p:nvCxnSpPr>
            <p:cNvPr id="39" name="Straight Arrow Connector 38"/>
            <p:cNvCxnSpPr>
              <a:endCxn id="15" idx="2"/>
            </p:cNvCxnSpPr>
            <p:nvPr/>
          </p:nvCxnSpPr>
          <p:spPr bwMode="auto">
            <a:xfrm flipV="1">
              <a:off x="7662237" y="2744552"/>
              <a:ext cx="5755" cy="232329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accent4">
                  <a:lumMod val="50000"/>
                </a:schemeClr>
              </a:solidFill>
              <a:prstDash val="dash"/>
              <a:round/>
              <a:headEnd type="triangle" w="sm" len="sm"/>
              <a:tailEnd type="triangle" w="sm" len="sm"/>
            </a:ln>
            <a:effectLst/>
          </p:spPr>
        </p:cxnSp>
      </p:grpSp>
      <p:sp>
        <p:nvSpPr>
          <p:cNvPr id="52" name="Rectangle 51"/>
          <p:cNvSpPr/>
          <p:nvPr/>
        </p:nvSpPr>
        <p:spPr>
          <a:xfrm>
            <a:off x="3562774" y="2868480"/>
            <a:ext cx="1290701" cy="380149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800" dirty="0"/>
              <a:t>Shared </a:t>
            </a:r>
            <a:r>
              <a:rPr lang="en-US" sz="800" dirty="0" err="1"/>
              <a:t>Pkt</a:t>
            </a:r>
            <a:r>
              <a:rPr lang="en-US" sz="800" dirty="0"/>
              <a:t> Mem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93" y="1908539"/>
            <a:ext cx="396248" cy="49009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603" y="1917567"/>
            <a:ext cx="387046" cy="4685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703" y="1904504"/>
            <a:ext cx="396248" cy="4900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613" y="1913532"/>
            <a:ext cx="387046" cy="468529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 bwMode="auto">
          <a:xfrm>
            <a:off x="4046197" y="3026116"/>
            <a:ext cx="173220" cy="91922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4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4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4046197" y="3113001"/>
            <a:ext cx="173220" cy="91922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4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4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4415182" y="3025199"/>
            <a:ext cx="173220" cy="91922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4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4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0" name="Rounded Rectangle 59"/>
          <p:cNvSpPr/>
          <p:nvPr/>
        </p:nvSpPr>
        <p:spPr bwMode="auto">
          <a:xfrm>
            <a:off x="3860990" y="3026116"/>
            <a:ext cx="173220" cy="91922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4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4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3860990" y="3113001"/>
            <a:ext cx="173220" cy="91922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4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4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2" name="Rounded Rectangle 61"/>
          <p:cNvSpPr/>
          <p:nvPr/>
        </p:nvSpPr>
        <p:spPr bwMode="auto">
          <a:xfrm>
            <a:off x="4229975" y="3025199"/>
            <a:ext cx="173220" cy="91922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4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4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4415182" y="3113001"/>
            <a:ext cx="173220" cy="91922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4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4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4229975" y="3113001"/>
            <a:ext cx="173220" cy="91922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4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4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cxnSp>
        <p:nvCxnSpPr>
          <p:cNvPr id="65" name="Straight Arrow Connector 64"/>
          <p:cNvCxnSpPr>
            <a:stCxn id="18" idx="0"/>
          </p:cNvCxnSpPr>
          <p:nvPr/>
        </p:nvCxnSpPr>
        <p:spPr bwMode="auto">
          <a:xfrm flipV="1">
            <a:off x="4217131" y="2226403"/>
            <a:ext cx="509005" cy="661075"/>
          </a:xfrm>
          <a:prstGeom prst="straightConnector1">
            <a:avLst/>
          </a:prstGeom>
          <a:solidFill>
            <a:srgbClr val="0183B7"/>
          </a:solidFill>
          <a:ln w="9525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triangle" w="sm" len="sm"/>
            <a:tailEnd type="triangle" w="sm" len="sm"/>
          </a:ln>
          <a:effectLst/>
        </p:spPr>
      </p:cxnSp>
      <p:cxnSp>
        <p:nvCxnSpPr>
          <p:cNvPr id="66" name="Straight Arrow Connector 65"/>
          <p:cNvCxnSpPr>
            <a:stCxn id="18" idx="0"/>
          </p:cNvCxnSpPr>
          <p:nvPr/>
        </p:nvCxnSpPr>
        <p:spPr bwMode="auto">
          <a:xfrm flipH="1" flipV="1">
            <a:off x="3809245" y="2235191"/>
            <a:ext cx="407886" cy="652287"/>
          </a:xfrm>
          <a:prstGeom prst="straightConnector1">
            <a:avLst/>
          </a:prstGeom>
          <a:solidFill>
            <a:srgbClr val="0183B7"/>
          </a:solidFill>
          <a:ln w="9525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triangle" w="sm" len="sm"/>
            <a:tailEnd type="triangle" w="sm" len="sm"/>
          </a:ln>
          <a:effectLst/>
        </p:spPr>
      </p:cxnSp>
      <p:cxnSp>
        <p:nvCxnSpPr>
          <p:cNvPr id="67" name="Straight Arrow Connector 66"/>
          <p:cNvCxnSpPr>
            <a:stCxn id="18" idx="0"/>
          </p:cNvCxnSpPr>
          <p:nvPr/>
        </p:nvCxnSpPr>
        <p:spPr bwMode="auto">
          <a:xfrm flipH="1" flipV="1">
            <a:off x="3558669" y="2235191"/>
            <a:ext cx="658462" cy="652287"/>
          </a:xfrm>
          <a:prstGeom prst="straightConnector1">
            <a:avLst/>
          </a:prstGeom>
          <a:solidFill>
            <a:srgbClr val="0183B7"/>
          </a:solidFill>
          <a:ln w="9525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triangle" w="sm" len="sm"/>
            <a:tailEnd type="triangle" w="sm" len="sm"/>
          </a:ln>
          <a:effectLst/>
        </p:spPr>
      </p:cxnSp>
      <p:cxnSp>
        <p:nvCxnSpPr>
          <p:cNvPr id="68" name="Straight Arrow Connector 67"/>
          <p:cNvCxnSpPr>
            <a:stCxn id="18" idx="0"/>
          </p:cNvCxnSpPr>
          <p:nvPr/>
        </p:nvCxnSpPr>
        <p:spPr bwMode="auto">
          <a:xfrm flipV="1">
            <a:off x="4217131" y="2252061"/>
            <a:ext cx="239144" cy="635417"/>
          </a:xfrm>
          <a:prstGeom prst="straightConnector1">
            <a:avLst/>
          </a:prstGeom>
          <a:solidFill>
            <a:srgbClr val="0183B7"/>
          </a:solidFill>
          <a:ln w="9525" cap="flat" cmpd="sng" algn="ctr">
            <a:solidFill>
              <a:schemeClr val="accent4">
                <a:lumMod val="50000"/>
              </a:schemeClr>
            </a:solidFill>
            <a:prstDash val="dash"/>
            <a:round/>
            <a:headEnd type="triangle" w="sm" len="sm"/>
            <a:tailEnd type="triangle" w="sm" len="sm"/>
          </a:ln>
          <a:effectLst/>
        </p:spPr>
      </p:cxnSp>
      <p:sp>
        <p:nvSpPr>
          <p:cNvPr id="69" name="Rounded Rectangle 68"/>
          <p:cNvSpPr/>
          <p:nvPr/>
        </p:nvSpPr>
        <p:spPr bwMode="auto">
          <a:xfrm>
            <a:off x="3443801" y="4853242"/>
            <a:ext cx="321047" cy="124863"/>
          </a:xfrm>
          <a:prstGeom prst="round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algn="ctr" defTabSz="514350"/>
            <a:r>
              <a:rPr lang="en-US" sz="800" dirty="0" err="1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rPr>
              <a:t>Pkt</a:t>
            </a:r>
            <a:endParaRPr lang="en-US" sz="800" dirty="0">
              <a:solidFill>
                <a:schemeClr val="accent2">
                  <a:lumMod val="50000"/>
                </a:schemeClr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70" name="Line Callout 1 69"/>
          <p:cNvSpPr/>
          <p:nvPr/>
        </p:nvSpPr>
        <p:spPr>
          <a:xfrm>
            <a:off x="1066129" y="4570476"/>
            <a:ext cx="1083865" cy="328472"/>
          </a:xfrm>
          <a:prstGeom prst="borderCallout1">
            <a:avLst>
              <a:gd name="adj1" fmla="val 50847"/>
              <a:gd name="adj2" fmla="val 100709"/>
              <a:gd name="adj3" fmla="val 101446"/>
              <a:gd name="adj4" fmla="val 21883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accent1"/>
                </a:solidFill>
              </a:rPr>
              <a:t>Packet Arrival</a:t>
            </a: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71" name="Line Callout 1 70"/>
          <p:cNvSpPr/>
          <p:nvPr/>
        </p:nvSpPr>
        <p:spPr>
          <a:xfrm>
            <a:off x="1066128" y="4070415"/>
            <a:ext cx="1083865" cy="328472"/>
          </a:xfrm>
          <a:prstGeom prst="borderCallout1">
            <a:avLst>
              <a:gd name="adj1" fmla="val 52118"/>
              <a:gd name="adj2" fmla="val 100324"/>
              <a:gd name="adj3" fmla="val 44244"/>
              <a:gd name="adj4" fmla="val 21806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Packet copied into Memory</a:t>
            </a:r>
          </a:p>
        </p:txBody>
      </p:sp>
      <p:sp>
        <p:nvSpPr>
          <p:cNvPr id="72" name="Line Callout 1 71"/>
          <p:cNvSpPr/>
          <p:nvPr/>
        </p:nvSpPr>
        <p:spPr>
          <a:xfrm>
            <a:off x="1066128" y="3407976"/>
            <a:ext cx="1083865" cy="328472"/>
          </a:xfrm>
          <a:prstGeom prst="borderCallout1">
            <a:avLst>
              <a:gd name="adj1" fmla="val 52118"/>
              <a:gd name="adj2" fmla="val 100324"/>
              <a:gd name="adj3" fmla="val 11195"/>
              <a:gd name="adj4" fmla="val 19880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VPP kicked</a:t>
            </a:r>
            <a:r>
              <a:rPr lang="en-US" sz="1100">
                <a:solidFill>
                  <a:schemeClr val="accent1"/>
                </a:solidFill>
              </a:rPr>
              <a:t>, switching packet</a:t>
            </a:r>
            <a:endParaRPr lang="en-US" sz="1100" dirty="0">
              <a:solidFill>
                <a:schemeClr val="accent1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3314425" y="3821548"/>
            <a:ext cx="233360" cy="115870"/>
            <a:chOff x="3222013" y="3376743"/>
            <a:chExt cx="233360" cy="115870"/>
          </a:xfrm>
        </p:grpSpPr>
        <p:sp>
          <p:nvSpPr>
            <p:cNvPr id="74" name="Rounded Rectangle 73"/>
            <p:cNvSpPr/>
            <p:nvPr/>
          </p:nvSpPr>
          <p:spPr bwMode="auto">
            <a:xfrm>
              <a:off x="3222013" y="3376743"/>
              <a:ext cx="233360" cy="115870"/>
            </a:xfrm>
            <a:prstGeom prst="round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0" tIns="0" rIns="0" bIns="0" rtlCol="0" anchor="ctr"/>
            <a:lstStyle/>
            <a:p>
              <a:pPr defTabSz="514350"/>
              <a:r>
                <a:rPr lang="en-US" sz="800" dirty="0" err="1">
                  <a:solidFill>
                    <a:schemeClr val="accent2">
                      <a:lumMod val="50000"/>
                    </a:schemeClr>
                  </a:solidFill>
                  <a:ea typeface="Arial" pitchFamily="-107" charset="0"/>
                  <a:cs typeface="Arial" pitchFamily="-107" charset="0"/>
                  <a:sym typeface="Arial" pitchFamily="-107" charset="0"/>
                </a:rPr>
                <a:t>Ptr</a:t>
              </a:r>
              <a:endParaRPr lang="en-US" sz="800" dirty="0">
                <a:solidFill>
                  <a:schemeClr val="accent2">
                    <a:lumMod val="50000"/>
                  </a:schemeClr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 bwMode="auto">
            <a:xfrm flipV="1">
              <a:off x="3350267" y="3443848"/>
              <a:ext cx="101355" cy="216"/>
            </a:xfrm>
            <a:prstGeom prst="straightConnector1">
              <a:avLst/>
            </a:prstGeom>
            <a:solidFill>
              <a:srgbClr val="0183B7"/>
            </a:soli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</p:grpSp>
      <p:sp>
        <p:nvSpPr>
          <p:cNvPr id="77" name="Line Callout 1 76"/>
          <p:cNvSpPr/>
          <p:nvPr/>
        </p:nvSpPr>
        <p:spPr>
          <a:xfrm>
            <a:off x="1066127" y="2887478"/>
            <a:ext cx="1083865" cy="328472"/>
          </a:xfrm>
          <a:prstGeom prst="borderCallout1">
            <a:avLst>
              <a:gd name="adj1" fmla="val 52118"/>
              <a:gd name="adj2" fmla="val 100324"/>
              <a:gd name="adj3" fmla="val 49470"/>
              <a:gd name="adj4" fmla="val 16204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err="1">
                <a:solidFill>
                  <a:schemeClr val="accent1"/>
                </a:solidFill>
              </a:rPr>
              <a:t>vHost</a:t>
            </a:r>
            <a:r>
              <a:rPr lang="en-US" sz="1100" dirty="0">
                <a:solidFill>
                  <a:schemeClr val="accent1"/>
                </a:solidFill>
              </a:rPr>
              <a:t>-user notified</a:t>
            </a:r>
          </a:p>
        </p:txBody>
      </p:sp>
      <p:sp>
        <p:nvSpPr>
          <p:cNvPr id="78" name="Line Callout 1 77"/>
          <p:cNvSpPr/>
          <p:nvPr/>
        </p:nvSpPr>
        <p:spPr>
          <a:xfrm>
            <a:off x="1061642" y="1987420"/>
            <a:ext cx="1083865" cy="616843"/>
          </a:xfrm>
          <a:prstGeom prst="borderCallout1">
            <a:avLst>
              <a:gd name="adj1" fmla="val 52118"/>
              <a:gd name="adj2" fmla="val 100324"/>
              <a:gd name="adj3" fmla="val 28142"/>
              <a:gd name="adj4" fmla="val 21992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VNF interrupted, </a:t>
            </a:r>
            <a:r>
              <a:rPr lang="en-US" sz="1100">
                <a:solidFill>
                  <a:schemeClr val="accent1"/>
                </a:solidFill>
              </a:rPr>
              <a:t>packet pointer passed to buffer</a:t>
            </a:r>
            <a:endParaRPr lang="en-US" sz="1100" dirty="0">
              <a:solidFill>
                <a:schemeClr val="accent1"/>
              </a:solidFill>
            </a:endParaRPr>
          </a:p>
        </p:txBody>
      </p:sp>
      <p:sp>
        <p:nvSpPr>
          <p:cNvPr id="79" name="Line Callout 1 78"/>
          <p:cNvSpPr/>
          <p:nvPr/>
        </p:nvSpPr>
        <p:spPr>
          <a:xfrm>
            <a:off x="1060479" y="1144608"/>
            <a:ext cx="1083865" cy="326184"/>
          </a:xfrm>
          <a:prstGeom prst="borderCallout1">
            <a:avLst>
              <a:gd name="adj1" fmla="val 52118"/>
              <a:gd name="adj2" fmla="val 100324"/>
              <a:gd name="adj3" fmla="val 144213"/>
              <a:gd name="adj4" fmla="val 22469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Packet feature processing</a:t>
            </a:r>
          </a:p>
        </p:txBody>
      </p:sp>
      <p:sp>
        <p:nvSpPr>
          <p:cNvPr id="80" name="Line Callout 1 79"/>
          <p:cNvSpPr/>
          <p:nvPr/>
        </p:nvSpPr>
        <p:spPr>
          <a:xfrm>
            <a:off x="1058995" y="1594702"/>
            <a:ext cx="1083865" cy="326184"/>
          </a:xfrm>
          <a:prstGeom prst="borderCallout1">
            <a:avLst>
              <a:gd name="adj1" fmla="val 52118"/>
              <a:gd name="adj2" fmla="val 100324"/>
              <a:gd name="adj3" fmla="val 36943"/>
              <a:gd name="adj4" fmla="val 22426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accent1"/>
                </a:solidFill>
              </a:rPr>
              <a:t>Packet moved to VNF</a:t>
            </a:r>
          </a:p>
        </p:txBody>
      </p:sp>
      <p:sp>
        <p:nvSpPr>
          <p:cNvPr id="83" name="Vertical Scroll 82"/>
          <p:cNvSpPr/>
          <p:nvPr/>
        </p:nvSpPr>
        <p:spPr>
          <a:xfrm>
            <a:off x="6467308" y="1575955"/>
            <a:ext cx="2357306" cy="2211621"/>
          </a:xfrm>
          <a:prstGeom prst="vertic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Why does this matter?</a:t>
            </a:r>
          </a:p>
          <a:p>
            <a:pPr marL="225425" indent="-168275">
              <a:buFont typeface="Arial" charset="0"/>
              <a:buChar char="•"/>
            </a:pPr>
            <a:endParaRPr lang="en-US" sz="1100" dirty="0">
              <a:solidFill>
                <a:schemeClr val="accent1">
                  <a:lumMod val="50000"/>
                </a:schemeClr>
              </a:solidFill>
            </a:endParaRPr>
          </a:p>
          <a:p>
            <a:pPr marL="225425" indent="-168275">
              <a:buFont typeface="Arial" charset="0"/>
              <a:buChar char="•"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Illustrates contention of shared resources</a:t>
            </a:r>
          </a:p>
          <a:p>
            <a:pPr marL="225425" indent="-168275">
              <a:buFont typeface="Arial" charset="0"/>
              <a:buChar char="•"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Each packet move consumes resources</a:t>
            </a:r>
          </a:p>
          <a:p>
            <a:pPr marL="225425" indent="-168275">
              <a:buFont typeface="Arial" charset="0"/>
              <a:buChar char="•"/>
            </a:pPr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Packet pointer buffers have limited depth</a:t>
            </a:r>
          </a:p>
          <a:p>
            <a:pPr marL="358775" lvl="1" indent="-166688">
              <a:buFont typeface="Arial" charset="0"/>
              <a:buChar char="•"/>
            </a:pPr>
            <a:r>
              <a:rPr lang="en-US" sz="1050" dirty="0">
                <a:solidFill>
                  <a:schemeClr val="accent1">
                    <a:lumMod val="50000"/>
                  </a:schemeClr>
                </a:solidFill>
              </a:rPr>
              <a:t>can cause drops</a:t>
            </a:r>
          </a:p>
        </p:txBody>
      </p:sp>
    </p:spTree>
    <p:extLst>
      <p:ext uri="{BB962C8B-B14F-4D97-AF65-F5344CB8AC3E}">
        <p14:creationId xmlns:p14="http://schemas.microsoft.com/office/powerpoint/2010/main" val="276208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3611 " pathEditMode="relative" ptsTypes="AA">
                                      <p:cBhvr>
                                        <p:cTn id="1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13612 L 0.01441 -0.350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7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216 L 0.00139 -0.08734 " pathEditMode="relative" ptsTypes="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8734 L -0.00607 -0.1688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16883 L 0.0099 -0.346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-0.35031 L 0.00191 -0.6280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13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69" grpId="2" animBg="1"/>
      <p:bldP spid="69" grpId="3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dirty="0"/>
              <a:t>Virtualization Trade-Offs and Research Topics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9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Trade-off and Research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4775297" cy="3398837"/>
          </a:xfrm>
        </p:spPr>
        <p:txBody>
          <a:bodyPr/>
          <a:lstStyle/>
          <a:p>
            <a:pPr marL="344685" indent="-342900">
              <a:buFont typeface="+mj-lt"/>
              <a:buAutoNum type="arabicPeriod"/>
            </a:pPr>
            <a:r>
              <a:rPr lang="en-US" dirty="0"/>
              <a:t>Cost of Virtualization solution as a function of performance</a:t>
            </a:r>
          </a:p>
          <a:p>
            <a:pPr marL="344685" indent="-342900">
              <a:buFont typeface="+mj-lt"/>
              <a:buAutoNum type="arabicPeriod"/>
            </a:pPr>
            <a:r>
              <a:rPr lang="en-US" dirty="0"/>
              <a:t>Trading-off performance for virtualization flexibility</a:t>
            </a:r>
          </a:p>
          <a:p>
            <a:pPr lvl="1"/>
            <a:r>
              <a:rPr lang="en-US" dirty="0"/>
              <a:t>Tuning performance may impact virtualization elasticity</a:t>
            </a:r>
          </a:p>
          <a:p>
            <a:pPr marL="344685" indent="-342900">
              <a:buFont typeface="+mj-lt"/>
              <a:buAutoNum type="arabicPeriod"/>
            </a:pPr>
            <a:r>
              <a:rPr lang="en-US" dirty="0"/>
              <a:t>Architectural Considerations</a:t>
            </a:r>
          </a:p>
          <a:p>
            <a:pPr marL="543818" lvl="1" indent="-342900"/>
            <a:r>
              <a:rPr lang="en-US" dirty="0"/>
              <a:t>Capacity planning Service Function Chains?</a:t>
            </a:r>
          </a:p>
          <a:p>
            <a:pPr marL="543818" lvl="1" indent="-342900"/>
            <a:r>
              <a:rPr lang="en-US" dirty="0"/>
              <a:t>Orchestration solution?</a:t>
            </a:r>
          </a:p>
          <a:p>
            <a:pPr marL="543818" lvl="1" indent="-342900"/>
            <a:r>
              <a:rPr lang="en-US" dirty="0"/>
              <a:t>High-Availability requirements?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67266420"/>
              </p:ext>
            </p:extLst>
          </p:nvPr>
        </p:nvGraphicFramePr>
        <p:xfrm>
          <a:off x="4862175" y="1193201"/>
          <a:ext cx="4281825" cy="2977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666648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/ Performance Trade-offs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CAPEX Viability for virtualization may require a minimum VM-packing density on a server</a:t>
            </a:r>
          </a:p>
          <a:p>
            <a:pPr lvl="1"/>
            <a:r>
              <a:rPr lang="en-US" dirty="0"/>
              <a:t>How many VMs can be deployed simultaneously to achieve a certain CAPEX goal?</a:t>
            </a:r>
          </a:p>
          <a:p>
            <a:pPr lvl="1"/>
            <a:r>
              <a:rPr lang="en-US" dirty="0"/>
              <a:t>Particularly applicable for Cloud deployment architectures</a:t>
            </a:r>
          </a:p>
          <a:p>
            <a:r>
              <a:rPr lang="en-US" dirty="0"/>
              <a:t>What are cost effective deployment models?</a:t>
            </a:r>
          </a:p>
          <a:p>
            <a:pPr lvl="1"/>
            <a:r>
              <a:rPr lang="en-US" dirty="0"/>
              <a:t>Mixing of application VMs and VNFs on the same hardware?</a:t>
            </a:r>
          </a:p>
          <a:p>
            <a:pPr lvl="1"/>
            <a:r>
              <a:rPr lang="en-US" dirty="0"/>
              <a:t>Single-tenant / Multi-tenant?</a:t>
            </a:r>
          </a:p>
          <a:p>
            <a:pPr lvl="1"/>
            <a:r>
              <a:rPr lang="en-US" dirty="0"/>
              <a:t>Hypervisor type? </a:t>
            </a:r>
          </a:p>
          <a:p>
            <a:pPr lvl="1"/>
            <a:r>
              <a:rPr lang="en-US" dirty="0" err="1"/>
              <a:t>Hyperthreading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SLA guarantees and acceptable loss rates?</a:t>
            </a:r>
          </a:p>
          <a:p>
            <a:pPr lvl="1"/>
            <a:r>
              <a:rPr lang="en-US" dirty="0"/>
              <a:t>High-availability requirements and architectures?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4728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Aspects for VNF Deployments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052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33945"/>
              </p:ext>
            </p:extLst>
          </p:nvPr>
        </p:nvGraphicFramePr>
        <p:xfrm>
          <a:off x="381000" y="895350"/>
          <a:ext cx="8610600" cy="36728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FW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Firewall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IPoE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IP over Ethernet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LRO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Large Receive Offload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GRE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Generic Route Encapsulation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IPS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Intrusion Prevention System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PfR Master Controller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GRT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Global routing table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IRQ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Interrupt Request 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MP-BGP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Multiprotocol BGp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GSO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Generic Segmentation Offload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ISG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Intelligent Services Gateway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MPLS EXP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Multi Protocol Label Switching EXP field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kern="1200" dirty="0" err="1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GTm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Go-to-market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ISG TC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ISG Traffic class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MS/MR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LISP Map Server / Map Resolver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High Availability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IWAN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Intelligent WAN (Cisco Solution)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MSP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Managed Service Provider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HQF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Hierarchical Queueing Framework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KSM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kernel same-page merging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MST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Multiple Spanning Tree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HQOS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Hierarchical QOS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KVM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Kernel Virtual Machine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NAT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Network Address Translation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HSRP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Hot Standby Routing Protocol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L2TPv2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Layer 2 Transport Protocl version 2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NB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Northbound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Hyperthreading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LAC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L2TP Access Concentrator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Network Element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HV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Hypervisor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LAG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Link Aggregation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netflow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I/O 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Input / Output 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LB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Loadbalancer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NfV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Network Function Virtualization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IDS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Intrusion Detection System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LCM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Life-cycle manager (for VNFs)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NFVI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NFV Infrastructure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IP SLA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IP Service Level Agreements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LNS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L2TP Network Server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NFVO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NFV Orchestrator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IPC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inter-process communication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Loss Rate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NIC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network Interface card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43944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Performance Aspects for VNF Deployments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4306857" cy="3398837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Throughput / SLAs for VNFs are determined by a multitude of factors</a:t>
            </a:r>
          </a:p>
          <a:p>
            <a:pPr lvl="1"/>
            <a:r>
              <a:rPr lang="en-US" dirty="0"/>
              <a:t>System architecture, in particular I/O</a:t>
            </a:r>
          </a:p>
          <a:p>
            <a:pPr lvl="1"/>
            <a:r>
              <a:rPr lang="en-US" dirty="0"/>
              <a:t>Hypervisor type (</a:t>
            </a:r>
            <a:r>
              <a:rPr lang="en-US" dirty="0" err="1"/>
              <a:t>VMWare</a:t>
            </a:r>
            <a:r>
              <a:rPr lang="en-US" dirty="0"/>
              <a:t> </a:t>
            </a:r>
            <a:r>
              <a:rPr lang="en-US" dirty="0" err="1"/>
              <a:t>ESXi</a:t>
            </a:r>
            <a:r>
              <a:rPr lang="en-US" dirty="0"/>
              <a:t>, KVM, Microsoft </a:t>
            </a:r>
            <a:r>
              <a:rPr lang="en-US" dirty="0" err="1"/>
              <a:t>HyperV</a:t>
            </a:r>
            <a:r>
              <a:rPr lang="en-US" dirty="0"/>
              <a:t>, Citrix XEN..)</a:t>
            </a:r>
          </a:p>
          <a:p>
            <a:r>
              <a:rPr lang="en-US" dirty="0"/>
              <a:t>Throughput can be increased significantly by hypervisor tuning and the use of direct-I/O techniques</a:t>
            </a:r>
          </a:p>
          <a:p>
            <a:r>
              <a:rPr lang="en-US" dirty="0"/>
              <a:t>Need to determine</a:t>
            </a:r>
          </a:p>
          <a:p>
            <a:pPr lvl="1"/>
            <a:r>
              <a:rPr lang="en-US" dirty="0"/>
              <a:t>How many VMs to run on a server blade</a:t>
            </a:r>
          </a:p>
          <a:p>
            <a:pPr lvl="1"/>
            <a:r>
              <a:rPr lang="en-US" dirty="0"/>
              <a:t>Acceptable frame loss rates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29987" y="1902571"/>
            <a:ext cx="2533991" cy="2841269"/>
            <a:chOff x="6312382" y="1550368"/>
            <a:chExt cx="4581315" cy="4278107"/>
          </a:xfrm>
        </p:grpSpPr>
        <p:grpSp>
          <p:nvGrpSpPr>
            <p:cNvPr id="6" name="Group 5"/>
            <p:cNvGrpSpPr/>
            <p:nvPr/>
          </p:nvGrpSpPr>
          <p:grpSpPr>
            <a:xfrm>
              <a:off x="6312382" y="1550368"/>
              <a:ext cx="4581315" cy="4278107"/>
              <a:chOff x="4735519" y="908720"/>
              <a:chExt cx="3436881" cy="4278107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735519" y="908720"/>
                <a:ext cx="3436881" cy="410445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5529179" y="4797152"/>
                <a:ext cx="1527100" cy="389675"/>
                <a:chOff x="10935395" y="5219908"/>
                <a:chExt cx="1527100" cy="389675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11058812" y="5302528"/>
                  <a:ext cx="1223656" cy="2531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0935395" y="5219908"/>
                  <a:ext cx="1527100" cy="38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/>
                    <a:t>x86 machine </a:t>
                  </a:r>
                </a:p>
              </p:txBody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6647916" y="4620016"/>
              <a:ext cx="3957823" cy="81878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tIns="36000" rIns="36000" bIns="36000" rtlCol="0" anchor="t" anchorCtr="0"/>
            <a:lstStyle/>
            <a:p>
              <a:r>
                <a:rPr lang="en-US" sz="700" b="1"/>
                <a:t>NIC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47916" y="2846512"/>
              <a:ext cx="3957823" cy="16561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36000" tIns="36000" rIns="36000" bIns="36000" rtlCol="0" anchor="t" anchorCtr="0"/>
            <a:lstStyle/>
            <a:p>
              <a:r>
                <a:rPr lang="en-US" sz="700" b="1" dirty="0"/>
                <a:t>Host-OS </a:t>
              </a:r>
            </a:p>
            <a:p>
              <a:r>
                <a:rPr lang="en-US" sz="700" b="1" dirty="0"/>
                <a:t>/ KVM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405922" y="2918520"/>
              <a:ext cx="911859" cy="3600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 dirty="0" err="1"/>
                <a:t>Qemu</a:t>
              </a:r>
              <a:r>
                <a:rPr lang="en-US" sz="500" dirty="0"/>
                <a:t> / </a:t>
              </a:r>
              <a:r>
                <a:rPr lang="en-US" sz="500" dirty="0" err="1"/>
                <a:t>vHOST</a:t>
              </a:r>
              <a:endParaRPr lang="en-US" sz="5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05923" y="3494584"/>
              <a:ext cx="719887" cy="1800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/>
                <a:t>tap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22153" y="3890624"/>
              <a:ext cx="2303122" cy="1800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 dirty="0"/>
                <a:t>Open </a:t>
              </a:r>
              <a:r>
                <a:rPr lang="en-US" sz="500" dirty="0" err="1"/>
                <a:t>vSwitch</a:t>
              </a:r>
              <a:endParaRPr lang="en-US" sz="5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827314" y="5150767"/>
              <a:ext cx="3586399" cy="12763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50000"/>
                    <a:satMod val="300000"/>
                    <a:alpha val="71000"/>
                  </a:schemeClr>
                </a:gs>
                <a:gs pos="35000">
                  <a:schemeClr val="accent1">
                    <a:tint val="37000"/>
                    <a:satMod val="300000"/>
                    <a:alpha val="71000"/>
                  </a:schemeClr>
                </a:gs>
                <a:gs pos="100000">
                  <a:schemeClr val="accent1">
                    <a:tint val="15000"/>
                    <a:satMod val="350000"/>
                    <a:alpha val="71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 dirty="0"/>
                <a:t>layer-2 sorter / switch / classifier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42226" y="1694384"/>
              <a:ext cx="1535771" cy="103480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rtlCol="0" anchor="t" anchorCtr="0"/>
            <a:lstStyle/>
            <a:p>
              <a:r>
                <a:rPr lang="en-US" sz="500" b="1"/>
                <a:t>Guest-OS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30183" y="2414465"/>
              <a:ext cx="959857" cy="1800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/>
                <a:t>Virtio-net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069968" y="1694384"/>
              <a:ext cx="1535771" cy="103480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36000" tIns="36000" rIns="36000" bIns="36000" rtlCol="0" anchor="t" anchorCtr="0"/>
            <a:lstStyle/>
            <a:p>
              <a:r>
                <a:rPr lang="en-US" sz="500" b="1"/>
                <a:t>Guest-OS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357925" y="2414465"/>
              <a:ext cx="959857" cy="1800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/>
                <a:t>Virtio-net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22155" y="2918520"/>
              <a:ext cx="911859" cy="36003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 dirty="0" err="1"/>
                <a:t>Qemu</a:t>
              </a:r>
              <a:r>
                <a:rPr lang="en-US" sz="500" dirty="0"/>
                <a:t> / </a:t>
              </a:r>
              <a:r>
                <a:rPr lang="en-US" sz="500" dirty="0" err="1"/>
                <a:t>vHOST</a:t>
              </a:r>
              <a:endParaRPr lang="en-US" sz="5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22155" y="3494584"/>
              <a:ext cx="719887" cy="1800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/>
                <a:t>tap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206081" y="2630302"/>
              <a:ext cx="17" cy="28821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9741851" y="2630489"/>
              <a:ext cx="17" cy="28821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8206098" y="3278181"/>
              <a:ext cx="17" cy="216217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9741869" y="3278368"/>
              <a:ext cx="17" cy="216217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8206098" y="3674221"/>
              <a:ext cx="17" cy="216217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9741869" y="3674408"/>
              <a:ext cx="17" cy="216217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7630194" y="2126433"/>
              <a:ext cx="863860" cy="18002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/>
                <a:t>CSR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357936" y="2126433"/>
              <a:ext cx="863860" cy="18002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/>
                <a:t>CSR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494054" y="4250661"/>
              <a:ext cx="863860" cy="18002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 dirty="0"/>
                <a:t>PF driver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782015" y="4722996"/>
              <a:ext cx="383935" cy="21602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36000" tIns="36000" rIns="36000" bIns="36000" rtlCol="0" anchor="ctr" anchorCtr="0"/>
            <a:lstStyle/>
            <a:p>
              <a:pPr algn="ctr"/>
              <a:r>
                <a:rPr lang="en-US" sz="500" dirty="0"/>
                <a:t>PF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8973949" y="4394692"/>
              <a:ext cx="17" cy="324217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8973966" y="4070648"/>
              <a:ext cx="17" cy="216217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8925984" y="4934745"/>
              <a:ext cx="143984" cy="252217"/>
              <a:chOff x="3311856" y="2384892"/>
              <a:chExt cx="108016" cy="2124228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3311856" y="2384892"/>
                <a:ext cx="13" cy="2124228"/>
              </a:xfrm>
              <a:prstGeom prst="straightConnector1">
                <a:avLst/>
              </a:prstGeom>
              <a:ln>
                <a:headEnd type="arrow" w="sm" len="sm"/>
                <a:tailEnd type="none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3419859" y="2420888"/>
                <a:ext cx="13" cy="2088228"/>
              </a:xfrm>
              <a:prstGeom prst="straightConnector1">
                <a:avLst/>
              </a:prstGeom>
              <a:ln>
                <a:headEnd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Rectangle 37"/>
          <p:cNvSpPr/>
          <p:nvPr/>
        </p:nvSpPr>
        <p:spPr>
          <a:xfrm>
            <a:off x="6434912" y="1950395"/>
            <a:ext cx="2280457" cy="860823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CSR</a:t>
            </a:r>
          </a:p>
          <a:p>
            <a:pPr algn="ctr"/>
            <a:r>
              <a:rPr lang="en-US" sz="1100" dirty="0">
                <a:solidFill>
                  <a:schemeClr val="accent6"/>
                </a:solidFill>
              </a:rPr>
              <a:t>Performance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16090" y="2788669"/>
            <a:ext cx="2301148" cy="173972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accent6"/>
                </a:solidFill>
              </a:rPr>
              <a:t>Un-constrained NIC-VM Path</a:t>
            </a:r>
          </a:p>
        </p:txBody>
      </p:sp>
      <p:sp>
        <p:nvSpPr>
          <p:cNvPr id="40" name="Line Callout 1 39"/>
          <p:cNvSpPr/>
          <p:nvPr/>
        </p:nvSpPr>
        <p:spPr>
          <a:xfrm>
            <a:off x="7164838" y="973949"/>
            <a:ext cx="1809978" cy="612648"/>
          </a:xfrm>
          <a:prstGeom prst="borderCallout1">
            <a:avLst>
              <a:gd name="adj1" fmla="val 105638"/>
              <a:gd name="adj2" fmla="val 50757"/>
              <a:gd name="adj3" fmla="val 189370"/>
              <a:gd name="adj4" fmla="val 35244"/>
            </a:avLst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489542"/>
                </a:solidFill>
              </a:rPr>
              <a:t>Unconstrained system architecture (emulated with VM-</a:t>
            </a:r>
            <a:r>
              <a:rPr lang="en-US" sz="1100" dirty="0" err="1">
                <a:solidFill>
                  <a:srgbClr val="489542"/>
                </a:solidFill>
              </a:rPr>
              <a:t>Fex</a:t>
            </a:r>
            <a:r>
              <a:rPr lang="en-US" sz="1100" dirty="0">
                <a:solidFill>
                  <a:srgbClr val="489542"/>
                </a:solidFill>
              </a:rPr>
              <a:t>)</a:t>
            </a:r>
          </a:p>
        </p:txBody>
      </p:sp>
      <p:sp>
        <p:nvSpPr>
          <p:cNvPr id="41" name="Line Callout 1 40"/>
          <p:cNvSpPr/>
          <p:nvPr/>
        </p:nvSpPr>
        <p:spPr>
          <a:xfrm>
            <a:off x="5695577" y="1626165"/>
            <a:ext cx="1405391" cy="266432"/>
          </a:xfrm>
          <a:prstGeom prst="borderCallout1">
            <a:avLst>
              <a:gd name="adj1" fmla="val 105638"/>
              <a:gd name="adj2" fmla="val 50757"/>
              <a:gd name="adj3" fmla="val 223590"/>
              <a:gd name="adj4" fmla="val 89857"/>
            </a:avLst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rgbClr val="489542"/>
                </a:solidFill>
              </a:rPr>
              <a:t>Intra-VM Bottleneck</a:t>
            </a:r>
          </a:p>
        </p:txBody>
      </p:sp>
      <p:sp>
        <p:nvSpPr>
          <p:cNvPr id="42" name="Line Callout 1 41"/>
          <p:cNvSpPr/>
          <p:nvPr/>
        </p:nvSpPr>
        <p:spPr>
          <a:xfrm>
            <a:off x="5695577" y="3770138"/>
            <a:ext cx="1119571" cy="266432"/>
          </a:xfrm>
          <a:prstGeom prst="borderCallout1">
            <a:avLst>
              <a:gd name="adj1" fmla="val 105638"/>
              <a:gd name="adj2" fmla="val 50757"/>
              <a:gd name="adj3" fmla="val 205395"/>
              <a:gd name="adj4" fmla="val 84602"/>
            </a:avLst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err="1">
                <a:solidFill>
                  <a:srgbClr val="489542"/>
                </a:solidFill>
              </a:rPr>
              <a:t>pNIC</a:t>
            </a:r>
            <a:r>
              <a:rPr lang="en-US" sz="1100" dirty="0">
                <a:solidFill>
                  <a:srgbClr val="489542"/>
                </a:solidFill>
              </a:rPr>
              <a:t> Bottleneck</a:t>
            </a:r>
          </a:p>
        </p:txBody>
      </p:sp>
      <p:sp>
        <p:nvSpPr>
          <p:cNvPr id="43" name="Line Callout 1 42"/>
          <p:cNvSpPr/>
          <p:nvPr/>
        </p:nvSpPr>
        <p:spPr>
          <a:xfrm>
            <a:off x="5695577" y="3179894"/>
            <a:ext cx="1340223" cy="266432"/>
          </a:xfrm>
          <a:prstGeom prst="borderCallout1">
            <a:avLst>
              <a:gd name="adj1" fmla="val 105638"/>
              <a:gd name="adj2" fmla="val 50757"/>
              <a:gd name="adj3" fmla="val 147170"/>
              <a:gd name="adj4" fmla="val 95268"/>
            </a:avLst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err="1">
                <a:solidFill>
                  <a:srgbClr val="489542"/>
                </a:solidFill>
              </a:rPr>
              <a:t>vSwitch</a:t>
            </a:r>
            <a:r>
              <a:rPr lang="en-US" sz="1100" dirty="0">
                <a:solidFill>
                  <a:srgbClr val="489542"/>
                </a:solidFill>
              </a:rPr>
              <a:t> Bottleneck</a:t>
            </a:r>
          </a:p>
        </p:txBody>
      </p:sp>
      <p:sp>
        <p:nvSpPr>
          <p:cNvPr id="44" name="Line Callout 1 43"/>
          <p:cNvSpPr/>
          <p:nvPr/>
        </p:nvSpPr>
        <p:spPr>
          <a:xfrm>
            <a:off x="5695577" y="2609705"/>
            <a:ext cx="1263305" cy="266432"/>
          </a:xfrm>
          <a:prstGeom prst="borderCallout1">
            <a:avLst>
              <a:gd name="adj1" fmla="val 105638"/>
              <a:gd name="adj2" fmla="val 50757"/>
              <a:gd name="adj3" fmla="val 132614"/>
              <a:gd name="adj4" fmla="val 110752"/>
            </a:avLst>
          </a:prstGeom>
          <a:solidFill>
            <a:schemeClr val="accent4">
              <a:lumMod val="20000"/>
              <a:lumOff val="80000"/>
            </a:schemeClr>
          </a:solidFill>
          <a:ln w="9525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rgbClr val="489542"/>
                </a:solidFill>
              </a:rPr>
              <a:t>HV Bottleneck</a:t>
            </a:r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4294967295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</p:spPr>
        <p:txBody>
          <a:bodyPr/>
          <a:lstStyle/>
          <a:p>
            <a:pPr defTabSz="610744"/>
            <a:r>
              <a:rPr lang="en-US">
                <a:ea typeface="ＭＳ Ｐゴシック" charset="0"/>
              </a:rPr>
              <a:t>BRKCRS-3447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4294967295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3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Throughput can never exceed the physical interface capacity</a:t>
            </a:r>
          </a:p>
          <a:p>
            <a:r>
              <a:rPr lang="en-US" dirty="0"/>
              <a:t>Number of VNFs is constrained by number of cores</a:t>
            </a:r>
          </a:p>
          <a:p>
            <a:pPr lvl="1"/>
            <a:r>
              <a:rPr lang="en-US" dirty="0"/>
              <a:t>Need to account for CPU cores required for system Linux</a:t>
            </a:r>
          </a:p>
          <a:p>
            <a:pPr lvl="1"/>
            <a:r>
              <a:rPr lang="en-US" dirty="0"/>
              <a:t>Need to account for CPU cores for switching (I/O tax)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System Bottlenecks: Interface and Cores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950749" y="2946366"/>
            <a:ext cx="4150710" cy="2040995"/>
          </a:xfrm>
          <a:prstGeom prst="rect">
            <a:avLst/>
          </a:prstGeom>
        </p:spPr>
      </p:pic>
      <p:sp>
        <p:nvSpPr>
          <p:cNvPr id="13" name="Line Callout 2 12"/>
          <p:cNvSpPr/>
          <p:nvPr/>
        </p:nvSpPr>
        <p:spPr>
          <a:xfrm>
            <a:off x="6309635" y="3060408"/>
            <a:ext cx="1399697" cy="443643"/>
          </a:xfrm>
          <a:prstGeom prst="borderCallout2">
            <a:avLst>
              <a:gd name="adj1" fmla="val 56655"/>
              <a:gd name="adj2" fmla="val 678"/>
              <a:gd name="adj3" fmla="val 56656"/>
              <a:gd name="adj4" fmla="val -36191"/>
              <a:gd name="adj5" fmla="val 108988"/>
              <a:gd name="adj6" fmla="val -9547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accent2">
                    <a:lumMod val="50000"/>
                  </a:schemeClr>
                </a:solidFill>
              </a:rPr>
              <a:t>Physical Interface Limit: 4x10GE</a:t>
            </a:r>
            <a:endParaRPr lang="en-US" sz="11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Line Callout 2 13"/>
          <p:cNvSpPr/>
          <p:nvPr/>
        </p:nvSpPr>
        <p:spPr>
          <a:xfrm>
            <a:off x="5349769" y="3979817"/>
            <a:ext cx="3699641" cy="865452"/>
          </a:xfrm>
          <a:prstGeom prst="borderCallout2">
            <a:avLst>
              <a:gd name="adj1" fmla="val 56656"/>
              <a:gd name="adj2" fmla="val 678"/>
              <a:gd name="adj3" fmla="val 55754"/>
              <a:gd name="adj4" fmla="val -5163"/>
              <a:gd name="adj5" fmla="val 72736"/>
              <a:gd name="adj6" fmla="val -1255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</a:rPr>
              <a:t>Max number of VNFs per system:  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</a:rPr>
              <a:t>Number of cores = 2 sockets * 12 cores per socket = 24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</a:rPr>
              <a:t>Minus: Number of cores for System = 24-2 = 22</a:t>
            </a:r>
          </a:p>
          <a:p>
            <a:r>
              <a:rPr lang="en-US" sz="1100" dirty="0">
                <a:solidFill>
                  <a:schemeClr val="accent2">
                    <a:lumMod val="50000"/>
                  </a:schemeClr>
                </a:solidFill>
              </a:rPr>
              <a:t>Divided by: Number of vCPUs / VNF =  22 / 2 vCPU = 11</a:t>
            </a:r>
          </a:p>
        </p:txBody>
      </p:sp>
      <p:sp>
        <p:nvSpPr>
          <p:cNvPr id="4" name="Freeform 3"/>
          <p:cNvSpPr/>
          <p:nvPr/>
        </p:nvSpPr>
        <p:spPr>
          <a:xfrm>
            <a:off x="1709057" y="3555998"/>
            <a:ext cx="3145972" cy="1034143"/>
          </a:xfrm>
          <a:custGeom>
            <a:avLst/>
            <a:gdLst>
              <a:gd name="connsiteX0" fmla="*/ 0 w 3145972"/>
              <a:gd name="connsiteY0" fmla="*/ 892629 h 1077686"/>
              <a:gd name="connsiteX1" fmla="*/ 0 w 3145972"/>
              <a:gd name="connsiteY1" fmla="*/ 1077686 h 1077686"/>
              <a:gd name="connsiteX2" fmla="*/ 3145972 w 3145972"/>
              <a:gd name="connsiteY2" fmla="*/ 1055914 h 1077686"/>
              <a:gd name="connsiteX3" fmla="*/ 3145972 w 3145972"/>
              <a:gd name="connsiteY3" fmla="*/ 0 h 1077686"/>
              <a:gd name="connsiteX4" fmla="*/ 1807029 w 3145972"/>
              <a:gd name="connsiteY4" fmla="*/ 0 h 1077686"/>
              <a:gd name="connsiteX5" fmla="*/ 0 w 3145972"/>
              <a:gd name="connsiteY5" fmla="*/ 892629 h 107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5972" h="1077686">
                <a:moveTo>
                  <a:pt x="0" y="892629"/>
                </a:moveTo>
                <a:lnTo>
                  <a:pt x="0" y="1077686"/>
                </a:lnTo>
                <a:lnTo>
                  <a:pt x="3145972" y="1055914"/>
                </a:lnTo>
                <a:lnTo>
                  <a:pt x="3145972" y="0"/>
                </a:lnTo>
                <a:lnTo>
                  <a:pt x="1807029" y="0"/>
                </a:lnTo>
                <a:lnTo>
                  <a:pt x="0" y="89262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 algn="ctr"/>
            <a:r>
              <a:rPr lang="en-US" sz="1100" dirty="0">
                <a:solidFill>
                  <a:schemeClr val="accent4">
                    <a:lumMod val="50000"/>
                  </a:schemeClr>
                </a:solidFill>
              </a:rPr>
              <a:t>Interesting Region</a:t>
            </a:r>
          </a:p>
        </p:txBody>
      </p:sp>
    </p:spTree>
    <p:extLst>
      <p:ext uri="{BB962C8B-B14F-4D97-AF65-F5344CB8AC3E}">
        <p14:creationId xmlns:p14="http://schemas.microsoft.com/office/powerpoint/2010/main" val="2034762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5656" y="1347788"/>
            <a:ext cx="4366655" cy="2855608"/>
          </a:xfrm>
        </p:spPr>
        <p:txBody>
          <a:bodyPr/>
          <a:lstStyle/>
          <a:p>
            <a:r>
              <a:rPr lang="en-US" dirty="0"/>
              <a:t>2vCPU CSR footprints configured for CEF</a:t>
            </a:r>
          </a:p>
          <a:p>
            <a:r>
              <a:rPr lang="en-US" dirty="0"/>
              <a:t>SR-IOV, VPP, OVS-DPDK outperform OVS (not shown)</a:t>
            </a:r>
          </a:p>
          <a:p>
            <a:pPr lvl="1"/>
            <a:r>
              <a:rPr lang="en-US" dirty="0"/>
              <a:t>OVS maxes out below 5 </a:t>
            </a:r>
            <a:r>
              <a:rPr lang="en-US" dirty="0" err="1"/>
              <a:t>Gbps</a:t>
            </a:r>
            <a:endParaRPr lang="en-US" dirty="0"/>
          </a:p>
          <a:p>
            <a:pPr lvl="2"/>
            <a:r>
              <a:rPr lang="en-US" dirty="0"/>
              <a:t>Implies that for each VM </a:t>
            </a:r>
            <a:r>
              <a:rPr lang="en-US" dirty="0" err="1"/>
              <a:t>addes</a:t>
            </a:r>
            <a:r>
              <a:rPr lang="en-US" dirty="0"/>
              <a:t>, average throughput for ALL VMs drops</a:t>
            </a:r>
          </a:p>
          <a:p>
            <a:r>
              <a:rPr lang="en-US" dirty="0"/>
              <a:t>SR-IOV is near linear up to physical interface bandwidth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Multi-VM System Throughput: KVM CEF IMIX, </a:t>
            </a:r>
            <a:r>
              <a:rPr lang="en-US" i="1" dirty="0"/>
              <a:t>XE 16.3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012491" y="4312227"/>
          <a:ext cx="3873814" cy="670560"/>
        </p:xfrm>
        <a:graphic>
          <a:graphicData uri="http://schemas.openxmlformats.org/drawingml/2006/table">
            <a:tbl>
              <a:tblPr/>
              <a:tblGrid>
                <a:gridCol w="781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2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effectLst/>
                          <a:latin typeface="NimbusRomNo9L" charset="0"/>
                        </a:rPr>
                        <a:t>x86 Host </a:t>
                      </a:r>
                      <a:endParaRPr lang="en-US" sz="1050" dirty="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Cisco UCS C240 M4 Series: 2 Sockets Intel Xeon E5-2699v3 2.3 GHz with 18 cores each, 262GB RAM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Physical Interfaces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1 NIC with 2 x 10GE ports; Intel X520-DA2 NIC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Hyperisor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500">
                          <a:effectLst/>
                          <a:latin typeface="NimbusRomNo9L" charset="0"/>
                        </a:rPr>
                        <a:t>Redhat KVM version 7.2; Linux kernel 3.10.0- 327.18.2.el7.x86 64; Libvirt 1.2.17; QEMU version 2.3.0 </a:t>
                      </a:r>
                      <a:endParaRPr lang="it-IT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I/O Paths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500" dirty="0">
                          <a:effectLst/>
                          <a:latin typeface="NimbusRomNo9L" charset="0"/>
                        </a:rPr>
                        <a:t>OVS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version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2.4.0 , Cisco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FD.io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VPP release 16.06,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configured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for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3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cores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</a:t>
                      </a:r>
                      <a:endParaRPr lang="nl-NL" sz="500" dirty="0"/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695" y="1347788"/>
            <a:ext cx="4201305" cy="272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07341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5656" y="1347788"/>
            <a:ext cx="4366655" cy="3382154"/>
          </a:xfrm>
        </p:spPr>
        <p:txBody>
          <a:bodyPr>
            <a:normAutofit/>
          </a:bodyPr>
          <a:lstStyle/>
          <a:p>
            <a:r>
              <a:rPr lang="en-US" dirty="0"/>
              <a:t>2vCPU CSR footprints configured for CEF</a:t>
            </a:r>
          </a:p>
          <a:p>
            <a:r>
              <a:rPr lang="en-US" dirty="0"/>
              <a:t>128B packets -&gt; slope of benchmark shallows</a:t>
            </a:r>
          </a:p>
          <a:p>
            <a:pPr lvl="1"/>
            <a:r>
              <a:rPr lang="en-US" dirty="0"/>
              <a:t>SR-IOV again near-linear</a:t>
            </a:r>
          </a:p>
          <a:p>
            <a:pPr lvl="1"/>
            <a:r>
              <a:rPr lang="en-US" dirty="0"/>
              <a:t>VPP linear up to 3 VMs</a:t>
            </a:r>
          </a:p>
          <a:p>
            <a:pPr lvl="1"/>
            <a:r>
              <a:rPr lang="en-US" dirty="0"/>
              <a:t>VPP, OVS-DPDK always can reach 5 </a:t>
            </a:r>
            <a:r>
              <a:rPr lang="en-US" dirty="0" err="1"/>
              <a:t>Gbps</a:t>
            </a:r>
            <a:r>
              <a:rPr lang="en-US" dirty="0"/>
              <a:t> per server</a:t>
            </a:r>
          </a:p>
          <a:p>
            <a:r>
              <a:rPr lang="en-US" dirty="0"/>
              <a:t>1500B: very steep benchmark</a:t>
            </a:r>
          </a:p>
          <a:p>
            <a:pPr lvl="1"/>
            <a:r>
              <a:rPr lang="en-US" dirty="0"/>
              <a:t>Can hit physical limit with 2 VMs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Multi-VM System Throughput: KVM CEF 128B, </a:t>
            </a:r>
            <a:r>
              <a:rPr lang="en-US" i="1" dirty="0"/>
              <a:t>XE 16.3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12491" y="4312227"/>
          <a:ext cx="3873814" cy="670560"/>
        </p:xfrm>
        <a:graphic>
          <a:graphicData uri="http://schemas.openxmlformats.org/drawingml/2006/table">
            <a:tbl>
              <a:tblPr/>
              <a:tblGrid>
                <a:gridCol w="781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2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effectLst/>
                          <a:latin typeface="NimbusRomNo9L" charset="0"/>
                        </a:rPr>
                        <a:t>x86 Host </a:t>
                      </a:r>
                      <a:endParaRPr lang="en-US" sz="1050" dirty="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Cisco UCS C240 M4 Series: 2 Sockets Intel Xeon E5-2699v3 2.3 GHz with 18 cores each, 262GB RAM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Physical Interfaces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1 NIC with 2 x 10GE ports; Intel X520-DA2 NIC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Hyperisor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500">
                          <a:effectLst/>
                          <a:latin typeface="NimbusRomNo9L" charset="0"/>
                        </a:rPr>
                        <a:t>Redhat KVM version 7.2; Linux kernel 3.10.0- 327.18.2.el7.x86 64; Libvirt 1.2.17; QEMU version 2.3.0 </a:t>
                      </a:r>
                      <a:endParaRPr lang="it-IT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I/O Paths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500" dirty="0">
                          <a:effectLst/>
                          <a:latin typeface="NimbusRomNo9L" charset="0"/>
                        </a:rPr>
                        <a:t>OVS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version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2.4.0 , Cisco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FD.io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VPP release 16.06,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configured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for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3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cores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</a:t>
                      </a:r>
                      <a:endParaRPr lang="nl-NL" sz="500" dirty="0"/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858" y="1347789"/>
            <a:ext cx="4468553" cy="28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4156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5656" y="1347788"/>
            <a:ext cx="4366655" cy="2855608"/>
          </a:xfrm>
        </p:spPr>
        <p:txBody>
          <a:bodyPr/>
          <a:lstStyle/>
          <a:p>
            <a:r>
              <a:rPr lang="en-US" dirty="0"/>
              <a:t>2vCPU CSR footprints configured for with NAT, Firewall, </a:t>
            </a:r>
            <a:r>
              <a:rPr lang="en-US" dirty="0" err="1"/>
              <a:t>QoS</a:t>
            </a:r>
            <a:r>
              <a:rPr lang="en-US" dirty="0"/>
              <a:t> and AVC</a:t>
            </a:r>
          </a:p>
          <a:p>
            <a:r>
              <a:rPr lang="en-US" dirty="0"/>
              <a:t>Slope of benchmark flattens as compared to CEF</a:t>
            </a:r>
          </a:p>
          <a:p>
            <a:pPr lvl="1"/>
            <a:r>
              <a:rPr lang="en-US" dirty="0"/>
              <a:t>SR-IOV and VPP have nice linearity</a:t>
            </a:r>
          </a:p>
          <a:p>
            <a:pPr lvl="1"/>
            <a:r>
              <a:rPr lang="en-US" dirty="0"/>
              <a:t>VPP maxes out at 10 </a:t>
            </a:r>
            <a:r>
              <a:rPr lang="en-US" dirty="0" err="1"/>
              <a:t>Gbps</a:t>
            </a:r>
            <a:endParaRPr lang="en-US" dirty="0"/>
          </a:p>
          <a:p>
            <a:pPr lvl="1"/>
            <a:r>
              <a:rPr lang="en-US" dirty="0"/>
              <a:t>OVS-DPDK maxes out at 6.7 VMs</a:t>
            </a:r>
          </a:p>
          <a:p>
            <a:r>
              <a:rPr lang="en-US" dirty="0"/>
              <a:t>CSR 1000v become bottleneck with feature processing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Multi-VM System Throughput: KVM Features IMIX, </a:t>
            </a:r>
            <a:r>
              <a:rPr lang="en-US" i="1" dirty="0"/>
              <a:t>XE 16.3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012491" y="4312227"/>
          <a:ext cx="3873814" cy="670560"/>
        </p:xfrm>
        <a:graphic>
          <a:graphicData uri="http://schemas.openxmlformats.org/drawingml/2006/table">
            <a:tbl>
              <a:tblPr/>
              <a:tblGrid>
                <a:gridCol w="781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2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effectLst/>
                          <a:latin typeface="NimbusRomNo9L" charset="0"/>
                        </a:rPr>
                        <a:t>x86 Host </a:t>
                      </a:r>
                      <a:endParaRPr lang="en-US" sz="1050" dirty="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Cisco UCS C240 M4 Series: 2 Sockets Intel Xeon E5-2699v3 2.3 GHz with 18 cores each, 262GB RAM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Physical Interfaces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1 NIC with 2 x 10GE ports; Intel X520-DA2 NIC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Hyperisor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500">
                          <a:effectLst/>
                          <a:latin typeface="NimbusRomNo9L" charset="0"/>
                        </a:rPr>
                        <a:t>Redhat KVM version 7.2; Linux kernel 3.10.0- 327.18.2.el7.x86 64; Libvirt 1.2.17; QEMU version 2.3.0 </a:t>
                      </a:r>
                      <a:endParaRPr lang="it-IT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I/O Paths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500" dirty="0">
                          <a:effectLst/>
                          <a:latin typeface="NimbusRomNo9L" charset="0"/>
                        </a:rPr>
                        <a:t>OVS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version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2.4.0 , Cisco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FD.io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VPP release 16.06,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configured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for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3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cores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</a:t>
                      </a:r>
                      <a:endParaRPr lang="nl-NL" sz="500" dirty="0"/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800" y="1347788"/>
            <a:ext cx="4169684" cy="25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48160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5656" y="1347788"/>
            <a:ext cx="4366655" cy="2855608"/>
          </a:xfrm>
        </p:spPr>
        <p:txBody>
          <a:bodyPr/>
          <a:lstStyle/>
          <a:p>
            <a:r>
              <a:rPr lang="en-US" dirty="0"/>
              <a:t>2vCPU CSR footprints configured for with NAT, Firewall, </a:t>
            </a:r>
            <a:r>
              <a:rPr lang="en-US" dirty="0" err="1"/>
              <a:t>QoS</a:t>
            </a:r>
            <a:r>
              <a:rPr lang="en-US" dirty="0"/>
              <a:t> and AVC</a:t>
            </a:r>
          </a:p>
          <a:p>
            <a:r>
              <a:rPr lang="en-US" dirty="0"/>
              <a:t>Slope of benchmark very steep with large packets</a:t>
            </a:r>
          </a:p>
          <a:p>
            <a:pPr lvl="1"/>
            <a:r>
              <a:rPr lang="en-US" dirty="0"/>
              <a:t>Reaching physical interface limit with 4VMs for both SR-IOV and VPP</a:t>
            </a:r>
          </a:p>
          <a:p>
            <a:pPr lvl="1"/>
            <a:r>
              <a:rPr lang="en-US" dirty="0"/>
              <a:t>OVS-DPDK results more erratic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Multi-VM System Throughput: KVM Features 1500B, </a:t>
            </a:r>
            <a:r>
              <a:rPr lang="en-US" i="1" dirty="0"/>
              <a:t>XE 16.3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012491" y="4312227"/>
          <a:ext cx="3873814" cy="670560"/>
        </p:xfrm>
        <a:graphic>
          <a:graphicData uri="http://schemas.openxmlformats.org/drawingml/2006/table">
            <a:tbl>
              <a:tblPr/>
              <a:tblGrid>
                <a:gridCol w="781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23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effectLst/>
                          <a:latin typeface="NimbusRomNo9L" charset="0"/>
                        </a:rPr>
                        <a:t>x86 Host </a:t>
                      </a:r>
                      <a:endParaRPr lang="en-US" sz="1050" dirty="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Cisco UCS C240 M4 Series: 2 Sockets Intel Xeon E5-2699v3 2.3 GHz with 18 cores each, 262GB RAM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36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Physical Interfaces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1 NIC with 2 x 10GE ports; Intel X520-DA2 NIC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Hyperisor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500">
                          <a:effectLst/>
                          <a:latin typeface="NimbusRomNo9L" charset="0"/>
                        </a:rPr>
                        <a:t>Redhat KVM version 7.2; Linux kernel 3.10.0- 327.18.2.el7.x86 64; Libvirt 1.2.17; QEMU version 2.3.0 </a:t>
                      </a:r>
                      <a:endParaRPr lang="it-IT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>
                          <a:effectLst/>
                          <a:latin typeface="NimbusRomNo9L" charset="0"/>
                        </a:rPr>
                        <a:t>I/O Paths </a:t>
                      </a:r>
                      <a:endParaRPr lang="en-US" sz="1050">
                        <a:effectLst/>
                      </a:endParaRPr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500" dirty="0">
                          <a:effectLst/>
                          <a:latin typeface="NimbusRomNo9L" charset="0"/>
                        </a:rPr>
                        <a:t>OVS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version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2.4.0 , Cisco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FD.io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VPP release 16.06,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configured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for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3 </a:t>
                      </a:r>
                      <a:r>
                        <a:rPr lang="nl-NL" sz="500" dirty="0" err="1">
                          <a:effectLst/>
                          <a:latin typeface="NimbusRomNo9L" charset="0"/>
                        </a:rPr>
                        <a:t>cores</a:t>
                      </a:r>
                      <a:r>
                        <a:rPr lang="nl-NL" sz="500" dirty="0">
                          <a:effectLst/>
                          <a:latin typeface="NimbusRomNo9L" charset="0"/>
                        </a:rPr>
                        <a:t> </a:t>
                      </a:r>
                      <a:endParaRPr lang="nl-NL" sz="500" dirty="0"/>
                    </a:p>
                  </a:txBody>
                  <a:tcPr anchor="ctr">
                    <a:lnL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099" y="1346390"/>
            <a:ext cx="4506901" cy="269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370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4172491" cy="316821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10Mbps-licensed CSR 1000v can be oversubscribed up 64 VMs under OVS</a:t>
            </a:r>
          </a:p>
          <a:p>
            <a:pPr lvl="1"/>
            <a:r>
              <a:rPr lang="en-US" dirty="0"/>
              <a:t>In some cases, even more VMs can be instantiated</a:t>
            </a:r>
          </a:p>
          <a:p>
            <a:r>
              <a:rPr lang="en-US" dirty="0"/>
              <a:t>Assumptions:</a:t>
            </a:r>
          </a:p>
          <a:p>
            <a:pPr lvl="1"/>
            <a:r>
              <a:rPr lang="en-US" dirty="0"/>
              <a:t>Sufficient memory &amp; storage &amp; Interfaces</a:t>
            </a:r>
          </a:p>
          <a:p>
            <a:pPr lvl="1"/>
            <a:r>
              <a:rPr lang="en-US" dirty="0"/>
              <a:t>Ingress traffic &lt;= licensed traffic</a:t>
            </a:r>
          </a:p>
          <a:p>
            <a:pPr lvl="1"/>
            <a:r>
              <a:rPr lang="en-US" dirty="0"/>
              <a:t>KVM with </a:t>
            </a:r>
            <a:r>
              <a:rPr lang="en-US" dirty="0" err="1"/>
              <a:t>Redhat</a:t>
            </a:r>
            <a:r>
              <a:rPr lang="en-US" dirty="0"/>
              <a:t> and OVS</a:t>
            </a:r>
          </a:p>
          <a:p>
            <a:r>
              <a:rPr lang="en-US" dirty="0"/>
              <a:t>Holds for 1vCPU and 2vCPU footprints</a:t>
            </a:r>
          </a:p>
          <a:p>
            <a:r>
              <a:rPr lang="en-US" dirty="0"/>
              <a:t>Tested for stability with IPSec and NAT</a:t>
            </a:r>
          </a:p>
          <a:p>
            <a:pPr lvl="1"/>
            <a:r>
              <a:rPr lang="en-US" dirty="0"/>
              <a:t>With </a:t>
            </a:r>
            <a:r>
              <a:rPr lang="en-US" dirty="0" err="1"/>
              <a:t>Hyperthreading</a:t>
            </a:r>
            <a:endParaRPr lang="en-US" dirty="0"/>
          </a:p>
          <a:p>
            <a:r>
              <a:rPr lang="en-US" dirty="0"/>
              <a:t>VPP or OVS-DPDK oversubscription to be tested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CSR 1000v 10Mbps Oversubscription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5589133" y="3883148"/>
            <a:ext cx="3194121" cy="869769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800" dirty="0"/>
              <a:t>Hardware: UCS B200 M4 Blade Server, 2x E5-2690 v3 Intel Xeon CPU, 12 cores, 2.6 GHz, 256 GB RAM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800" dirty="0"/>
              <a:t>Cisco VIC 1340 adapter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800" dirty="0"/>
              <a:t>Host OS/Hypervisor: Red Hat Enterprise Linux 6.6 / KVM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800" dirty="0"/>
              <a:t>I/O Model: </a:t>
            </a:r>
            <a:r>
              <a:rPr lang="en-US" sz="800" dirty="0" err="1"/>
              <a:t>VirtIO</a:t>
            </a:r>
            <a:r>
              <a:rPr lang="en-US" sz="800" dirty="0"/>
              <a:t> with OVS version 2.3.1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800" dirty="0" err="1"/>
              <a:t>Hyperthreading</a:t>
            </a:r>
            <a:r>
              <a:rPr lang="en-US" sz="800" dirty="0"/>
              <a:t> turned ON in BIOS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967" y="1073150"/>
            <a:ext cx="4309239" cy="2809998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4871744" y="1172047"/>
            <a:ext cx="914400" cy="612648"/>
          </a:xfrm>
          <a:prstGeom prst="borderCallout1">
            <a:avLst>
              <a:gd name="adj1" fmla="val 97639"/>
              <a:gd name="adj2" fmla="val 49713"/>
              <a:gd name="adj3" fmla="val 140343"/>
              <a:gd name="adj4" fmla="val 135805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8000"/>
                </a:solidFill>
              </a:rPr>
              <a:t>Endorsed Number of VMs</a:t>
            </a:r>
          </a:p>
        </p:txBody>
      </p:sp>
    </p:spTree>
    <p:extLst>
      <p:ext uri="{BB962C8B-B14F-4D97-AF65-F5344CB8AC3E}">
        <p14:creationId xmlns:p14="http://schemas.microsoft.com/office/powerpoint/2010/main" val="122055235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SR-IOV Virtualization Caveats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4973638" y="1546085"/>
            <a:ext cx="4170362" cy="2830512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1200" dirty="0" err="1">
                <a:solidFill>
                  <a:schemeClr val="tx1"/>
                </a:solidFill>
                <a:cs typeface="+mn-cs"/>
              </a:rPr>
              <a:t>vSphere</a:t>
            </a:r>
            <a:r>
              <a:rPr lang="en-US" sz="1400" kern="1200" dirty="0">
                <a:solidFill>
                  <a:schemeClr val="tx1"/>
                </a:solidFill>
                <a:cs typeface="+mn-cs"/>
              </a:rPr>
              <a:t> DPM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cs typeface="+mn-cs"/>
              </a:rPr>
              <a:t>Virtual machine suspend and </a:t>
            </a:r>
            <a:r>
              <a:rPr lang="en-US" sz="1400" kern="1200" dirty="0" err="1">
                <a:solidFill>
                  <a:schemeClr val="tx1"/>
                </a:solidFill>
                <a:cs typeface="+mn-cs"/>
              </a:rPr>
              <a:t>resu</a:t>
            </a:r>
            <a:r>
              <a:rPr lang="en-US" sz="1400" kern="1200" dirty="0">
                <a:solidFill>
                  <a:schemeClr val="tx1"/>
                </a:solidFill>
                <a:cs typeface="+mn-cs"/>
              </a:rPr>
              <a:t>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cs typeface="+mn-cs"/>
              </a:rPr>
              <a:t>Virtual machine snapshots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cs typeface="+mn-cs"/>
              </a:rPr>
              <a:t>MAC-based VLAN for </a:t>
            </a:r>
            <a:r>
              <a:rPr lang="en-US" sz="1400" kern="1200" dirty="0" err="1">
                <a:solidFill>
                  <a:schemeClr val="tx1"/>
                </a:solidFill>
                <a:cs typeface="+mn-cs"/>
              </a:rPr>
              <a:t>passthrough</a:t>
            </a:r>
            <a:r>
              <a:rPr lang="en-US" sz="1400" kern="1200" dirty="0">
                <a:solidFill>
                  <a:schemeClr val="tx1"/>
                </a:solidFill>
                <a:cs typeface="+mn-cs"/>
              </a:rPr>
              <a:t> virtual functions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cs typeface="+mn-cs"/>
              </a:rPr>
              <a:t>Hot addition and removal of virtual devices, memory, and </a:t>
            </a:r>
            <a:r>
              <a:rPr lang="en-US" sz="1400" kern="1200" dirty="0" err="1">
                <a:solidFill>
                  <a:schemeClr val="tx1"/>
                </a:solidFill>
                <a:cs typeface="+mn-cs"/>
              </a:rPr>
              <a:t>vCPU</a:t>
            </a:r>
            <a:r>
              <a:rPr lang="en-US" sz="1400" kern="1200" dirty="0">
                <a:solidFill>
                  <a:schemeClr val="tx1"/>
                </a:solidFill>
                <a:cs typeface="+mn-cs"/>
              </a:rPr>
              <a:t>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cs typeface="+mn-cs"/>
              </a:rPr>
              <a:t>Participation in a cluster environment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chemeClr val="tx1"/>
                </a:solidFill>
                <a:cs typeface="+mn-cs"/>
              </a:rPr>
              <a:t>Network statistics for a virtual machine NIC using SR-IOV </a:t>
            </a:r>
            <a:r>
              <a:rPr lang="en-US" sz="1400" kern="1200" dirty="0" err="1">
                <a:solidFill>
                  <a:schemeClr val="tx1"/>
                </a:solidFill>
                <a:cs typeface="+mn-cs"/>
              </a:rPr>
              <a:t>passthrough</a:t>
            </a:r>
            <a:r>
              <a:rPr lang="en-US" sz="1400" kern="1200" dirty="0">
                <a:solidFill>
                  <a:schemeClr val="tx1"/>
                </a:solidFill>
                <a:cs typeface="+mn-cs"/>
              </a:rPr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667950" y="1546085"/>
            <a:ext cx="4168775" cy="2570162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cs typeface="+mn-cs"/>
              </a:rPr>
              <a:t>vSphere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 </a:t>
            </a:r>
            <a:r>
              <a:rPr lang="en-US" sz="1400" dirty="0" err="1">
                <a:solidFill>
                  <a:schemeClr val="tx1"/>
                </a:solidFill>
                <a:cs typeface="+mn-cs"/>
              </a:rPr>
              <a:t>vMotion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Storage </a:t>
            </a:r>
            <a:r>
              <a:rPr lang="en-US" sz="1400" dirty="0" err="1">
                <a:solidFill>
                  <a:schemeClr val="tx1"/>
                </a:solidFill>
                <a:cs typeface="+mn-cs"/>
              </a:rPr>
              <a:t>vMotion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cs typeface="+mn-cs"/>
              </a:rPr>
              <a:t>vShield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cs typeface="+mn-cs"/>
              </a:rPr>
              <a:t>NetFlow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VXLAN Virtual Wire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cs typeface="+mn-cs"/>
              </a:rPr>
              <a:t>vSphere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 High Availability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cs typeface="+mn-cs"/>
              </a:rPr>
              <a:t>vSphere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 Fault Tolerance	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cs typeface="+mn-cs"/>
              </a:rPr>
              <a:t>vSphere</a:t>
            </a:r>
            <a:r>
              <a:rPr lang="en-US" sz="1400" dirty="0">
                <a:solidFill>
                  <a:schemeClr val="tx1"/>
                </a:solidFill>
                <a:cs typeface="+mn-cs"/>
              </a:rPr>
              <a:t> DRS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5456" y="1152986"/>
            <a:ext cx="8761631" cy="7305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87523" indent="-185738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600" b="0" i="0">
                <a:sym typeface="Arial" pitchFamily="34" charset="0"/>
              </a:defRPr>
            </a:lvl1pPr>
            <a:lvl2pPr indent="-215900" eaLnBrk="0" fontAlgn="base" hangingPunct="0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cs typeface="CiscoSans ExtraLight"/>
                <a:sym typeface="Arial" pitchFamily="34" charset="0"/>
              </a:defRPr>
            </a:lvl2pPr>
            <a:lvl3pPr marL="628650" indent="-17145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cs typeface="CiscoSans ExtraLight"/>
                <a:sym typeface="Arial" pitchFamily="34" charset="0"/>
              </a:defRPr>
            </a:lvl3pPr>
            <a:lvl4pPr marL="800100" indent="-17145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cs typeface="CiscoSans ExtraLight"/>
                <a:sym typeface="Arial" pitchFamily="34" charset="0"/>
              </a:defRPr>
            </a:lvl4pPr>
            <a:lvl5pPr marL="971550" indent="-17145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cs typeface="CiscoSans ExtraLight"/>
                <a:sym typeface="Arial" pitchFamily="34" charset="0"/>
              </a:defRPr>
            </a:lvl5pPr>
            <a:lvl6pPr marL="1416248" indent="-128588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ym typeface="Arial" pitchFamily="-107" charset="0"/>
              </a:defRPr>
            </a:lvl6pPr>
            <a:lvl7pPr marL="1673423" indent="-128588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ym typeface="Arial" pitchFamily="-107" charset="0"/>
              </a:defRPr>
            </a:lvl7pPr>
            <a:lvl8pPr marL="1930598" indent="-128588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ym typeface="Arial" pitchFamily="-107" charset="0"/>
              </a:defRPr>
            </a:lvl8pPr>
            <a:lvl9pPr marL="2187773" indent="-128588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ym typeface="Arial" pitchFamily="-107" charset="0"/>
              </a:defRPr>
            </a:lvl9pPr>
          </a:lstStyle>
          <a:p>
            <a:r>
              <a:rPr lang="en-US" dirty="0"/>
              <a:t>The following features are not available for virtual machines configured with SR-IOV:</a:t>
            </a:r>
          </a:p>
        </p:txBody>
      </p:sp>
    </p:spTree>
    <p:extLst>
      <p:ext uri="{BB962C8B-B14F-4D97-AF65-F5344CB8AC3E}">
        <p14:creationId xmlns:p14="http://schemas.microsoft.com/office/powerpoint/2010/main" val="13897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Loss Rate Interpretation -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4033193" cy="33988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Performance results vary depending on what acceptable frame loss is defined. Typical definitions for loss rates (FLR) range from </a:t>
            </a:r>
          </a:p>
          <a:p>
            <a:pPr lvl="1"/>
            <a:r>
              <a:rPr lang="en-US" dirty="0"/>
              <a:t>Absolutely 0 packets lost -&gt; Non-drop Rate</a:t>
            </a:r>
          </a:p>
          <a:p>
            <a:pPr lvl="1"/>
            <a:r>
              <a:rPr lang="en-US" dirty="0"/>
              <a:t>5 packets lost</a:t>
            </a:r>
          </a:p>
          <a:p>
            <a:pPr lvl="1"/>
            <a:r>
              <a:rPr lang="en-US" dirty="0"/>
              <a:t>0.1% of PPS lost</a:t>
            </a:r>
          </a:p>
          <a:p>
            <a:r>
              <a:rPr lang="en-US" dirty="0"/>
              <a:t>Small relaxation of FLR definition can lead to significant higher throughput</a:t>
            </a:r>
          </a:p>
          <a:p>
            <a:r>
              <a:rPr lang="en-US" dirty="0"/>
              <a:t>Typically FLR Test data reported for 5 packet loss (to account for </a:t>
            </a:r>
            <a:r>
              <a:rPr lang="en-US" dirty="0" err="1"/>
              <a:t>warmup</a:t>
            </a:r>
            <a:r>
              <a:rPr lang="en-US" dirty="0"/>
              <a:t>) with multiple consecutive 1 minute runs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529" y="1205634"/>
            <a:ext cx="4769471" cy="309769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4928808" y="1944580"/>
            <a:ext cx="623680" cy="954463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3726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45772"/>
            <a:ext cx="8513064" cy="765432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Number of Packets Lost in Perspective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11"/>
          </p:nvPr>
        </p:nvSpPr>
        <p:spPr>
          <a:xfrm>
            <a:off x="352925" y="516811"/>
            <a:ext cx="8513064" cy="3398837"/>
          </a:xfrm>
        </p:spPr>
        <p:txBody>
          <a:bodyPr/>
          <a:lstStyle/>
          <a:p>
            <a:r>
              <a:rPr lang="en-US" dirty="0"/>
              <a:t>At high-speed link rates, number of packets that may be lost may be substantial while still meeting the FLR Loss Tolerance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440239"/>
              </p:ext>
            </p:extLst>
          </p:nvPr>
        </p:nvGraphicFramePr>
        <p:xfrm>
          <a:off x="397309" y="1108997"/>
          <a:ext cx="8145166" cy="164492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2072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22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50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44775">
                <a:tc>
                  <a:txBody>
                    <a:bodyPr/>
                    <a:lstStyle/>
                    <a:p>
                      <a:r>
                        <a:rPr lang="en-US" sz="1100" kern="1200" dirty="0"/>
                        <a:t>Maximum Throughput  at   Line Rate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sz="1100" kern="1200" dirty="0"/>
                        <a:t>Total Dropped Packets during Trial Duration Allowed by Loss Tolerance of 0.01%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98" marR="68598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sz="1100" kern="1200" dirty="0"/>
                        <a:t>Dropped Packet Rate allowed by Loss Tolerance (PPS)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Physical Media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10 Mbps Ethernet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179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100 Mbps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1,786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GE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17,857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149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10GE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178,571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1,488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995186"/>
              </p:ext>
            </p:extLst>
          </p:nvPr>
        </p:nvGraphicFramePr>
        <p:xfrm>
          <a:off x="399654" y="2920510"/>
          <a:ext cx="8145166" cy="161163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1868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32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50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r>
                        <a:rPr lang="en-US" sz="1100" kern="1200" dirty="0"/>
                        <a:t>Maximum Throughput  at   Line Rate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sz="1100" kern="1200" dirty="0"/>
                        <a:t>Total Dropped Packets during Trial Duration Allowed by Loss Tolerance of 0.1%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marL="68598" marR="68598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sz="1100" kern="1200" dirty="0"/>
                        <a:t>Dropped Packet Rate allowed by Loss Tolerance (PPS)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Physical Media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10 Mbps Ethernet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1,786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100 Mbps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17,857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149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GE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178,571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1,488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0030">
                <a:tc>
                  <a:txBody>
                    <a:bodyPr/>
                    <a:lstStyle/>
                    <a:p>
                      <a:r>
                        <a:rPr lang="en-US" sz="1100" dirty="0"/>
                        <a:t>10GE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1,785,714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14,881</a:t>
                      </a:r>
                      <a:endParaRPr lang="en-US" sz="110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600109"/>
              </p:ext>
            </p:extLst>
          </p:nvPr>
        </p:nvGraphicFramePr>
        <p:xfrm>
          <a:off x="259080" y="591647"/>
          <a:ext cx="8610600" cy="39641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3400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NID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Network Interface Device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PnP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Plug and Play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RSO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Receive Segmentation Offload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NSO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Network Services Orchestration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POF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Prime Order Fulfilment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Rx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Receive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NUMA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non-uniform memory access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PoP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Point of presence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SB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Southbound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6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NVRAM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non-volatile Random Access Memory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PPE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Packet Processing Engine 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SBC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Session Border Controller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6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OAM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Operations, administration and maintenance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PPS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Packets per Second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Service chaining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OPEX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Operational Expenditures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PSC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Prime Services Catalog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SDN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Software Defined Networking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6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OpenStack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PTA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PPP termination and Aggregation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Service Function (in SFC Architecture)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OSS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Operations support System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PW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Pseudowire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SFC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Service Function Chaining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46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OVS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Open Virtual Switch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PxTR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Proxy Tunnel Router (LISP)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SFF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Service Function Forwarder (in SFC Architecture)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PBHK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Port Bundle host key (ISG feature)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QFP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Quantum Flow Processor (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SGT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Security Group Tag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Provider Edge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QOS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Quality of Service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SIP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SPA Interface Processor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Physical Function (in SR-IOV)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Remote Access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SLA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service level agreement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PfR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Performance Routing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REST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Representational State Transfer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SLB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Server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Loadbalancing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32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PMD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Pull mode driver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RFS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Resource Facing Services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SMB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small and medium Business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469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pNIC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Physical NIC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Route Reflector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SNMP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Simple Network Management Protocol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44617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spc="-75" dirty="0">
                <a:solidFill>
                  <a:schemeClr val="tx1"/>
                </a:solidFill>
                <a:cs typeface="+mj-cs"/>
              </a:rPr>
              <a:t>Determination of Desired Frame Loss Rate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quarter" idx="11"/>
          </p:nvPr>
        </p:nvSpPr>
        <p:spPr>
          <a:xfrm>
            <a:off x="352925" y="810491"/>
            <a:ext cx="5156656" cy="3666259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Throughput can be affected by definition of acceptable loss rates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Tests measure % of dropped traffic for various traffic loads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Offer traffic load -&gt; observe loss -&gt; reduce offered load until desired loss rate reached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BUT: Difficult to get consistent data  across multiple runs.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How to interpret the right loss-rate?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Example: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Highest rate at which LR of 0.01% appears -&gt; 475 Mbps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Lowest rate below which LR of 0.01% is ALWAYS observed -&gt; 374 Mbps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Loss rate ‘violations’ at {445, 435, 414, 384} Mbps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84244" y="1205141"/>
            <a:ext cx="3320855" cy="3362197"/>
            <a:chOff x="5164719" y="923679"/>
            <a:chExt cx="3809774" cy="384571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719" y="923679"/>
              <a:ext cx="3694331" cy="3845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555094" y="2172242"/>
              <a:ext cx="3419399" cy="2047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555094" y="2580329"/>
              <a:ext cx="3419399" cy="2047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5555094" y="2856310"/>
              <a:ext cx="3419399" cy="2047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555094" y="3003351"/>
              <a:ext cx="3419399" cy="2047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1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200877" y="956355"/>
            <a:ext cx="2528931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68589" tIns="34295" rIns="68589" bIns="34295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90000"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Sample Data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17702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Considerations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99217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+mj-cs"/>
              </a:rPr>
              <a:t>Single-Branch vs. Multi-Branch VM Deployments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quarter" idx="1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+mn-cs"/>
              </a:rPr>
              <a:t>Deployment of multi-tenant VMs can significantly improve the business case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Leverage multi-tenancy feature set in IOS XE on CSR 1000v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+mn-cs"/>
              </a:rPr>
              <a:t>Leverages different footprint sizes of CSR 1000v, for example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Deploy small footprint for single-branch &amp; large footprint for multi-branch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+mn-cs"/>
              </a:rPr>
              <a:t>BUT: 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comes with a different operational model (Need to consider multi-tenancy for on-boarding a new branch)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600" dirty="0">
                <a:solidFill>
                  <a:schemeClr val="tx1"/>
                </a:solidFill>
                <a:cs typeface="+mn-cs"/>
              </a:rPr>
              <a:t>Has different failure-radius implications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endParaRPr lang="en-US" sz="1600" dirty="0">
              <a:solidFill>
                <a:schemeClr val="tx1"/>
              </a:solidFill>
              <a:cs typeface="+mn-cs"/>
            </a:endParaRP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endParaRPr lang="en-US" sz="16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32418" y="3887491"/>
            <a:ext cx="789347" cy="2352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00" dirty="0">
                <a:solidFill>
                  <a:schemeClr val="accent1"/>
                </a:solidFill>
              </a:rPr>
              <a:t>Branch 1</a:t>
            </a:r>
          </a:p>
        </p:txBody>
      </p:sp>
      <p:grpSp>
        <p:nvGrpSpPr>
          <p:cNvPr id="5" name="Group 791"/>
          <p:cNvGrpSpPr/>
          <p:nvPr/>
        </p:nvGrpSpPr>
        <p:grpSpPr>
          <a:xfrm>
            <a:off x="2303408" y="3680662"/>
            <a:ext cx="1039420" cy="971509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1274763" y="-2857319"/>
              <a:ext cx="9637712" cy="2749549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dirty="0">
                  <a:solidFill>
                    <a:schemeClr val="accent4"/>
                  </a:solidFill>
                </a:rPr>
                <a:t>WAN</a:t>
              </a:r>
            </a:p>
          </p:txBody>
        </p:sp>
      </p:grpSp>
      <p:grpSp>
        <p:nvGrpSpPr>
          <p:cNvPr id="9" name="Group 791"/>
          <p:cNvGrpSpPr/>
          <p:nvPr/>
        </p:nvGrpSpPr>
        <p:grpSpPr>
          <a:xfrm>
            <a:off x="3435844" y="3648141"/>
            <a:ext cx="1007383" cy="995553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1274763" y="-2928938"/>
              <a:ext cx="9637713" cy="2749550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dirty="0">
                  <a:solidFill>
                    <a:schemeClr val="accent4"/>
                  </a:solidFill>
                </a:rPr>
                <a:t>DC / Cloud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 flipH="1" flipV="1">
            <a:off x="3237073" y="4141713"/>
            <a:ext cx="210161" cy="841"/>
          </a:xfrm>
          <a:prstGeom prst="line">
            <a:avLst/>
          </a:prstGeom>
          <a:ln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loud Services Router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3196" y="4077333"/>
            <a:ext cx="460658" cy="2803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/>
          <p:cNvCxnSpPr>
            <a:stCxn id="16" idx="3"/>
            <a:endCxn id="8" idx="2"/>
          </p:cNvCxnSpPr>
          <p:nvPr/>
        </p:nvCxnSpPr>
        <p:spPr>
          <a:xfrm flipV="1">
            <a:off x="2121765" y="4191652"/>
            <a:ext cx="202465" cy="163525"/>
          </a:xfrm>
          <a:prstGeom prst="line">
            <a:avLst/>
          </a:prstGeom>
          <a:ln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332418" y="4237564"/>
            <a:ext cx="789347" cy="2352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00" dirty="0">
                <a:solidFill>
                  <a:schemeClr val="accent1"/>
                </a:solidFill>
              </a:rPr>
              <a:t>Branch N</a:t>
            </a:r>
          </a:p>
        </p:txBody>
      </p:sp>
      <p:cxnSp>
        <p:nvCxnSpPr>
          <p:cNvPr id="17" name="Straight Connector 16"/>
          <p:cNvCxnSpPr>
            <a:stCxn id="4" idx="3"/>
            <a:endCxn id="8" idx="3"/>
          </p:cNvCxnSpPr>
          <p:nvPr/>
        </p:nvCxnSpPr>
        <p:spPr>
          <a:xfrm>
            <a:off x="2121765" y="4005104"/>
            <a:ext cx="202863" cy="186230"/>
          </a:xfrm>
          <a:prstGeom prst="line">
            <a:avLst/>
          </a:prstGeom>
          <a:ln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4" idx="3"/>
            <a:endCxn id="14" idx="1"/>
          </p:cNvCxnSpPr>
          <p:nvPr/>
        </p:nvCxnSpPr>
        <p:spPr>
          <a:xfrm>
            <a:off x="2121765" y="4005104"/>
            <a:ext cx="1591431" cy="212393"/>
          </a:xfrm>
          <a:prstGeom prst="curvedConnector3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>
            <a:stCxn id="16" idx="3"/>
            <a:endCxn id="14" idx="1"/>
          </p:cNvCxnSpPr>
          <p:nvPr/>
        </p:nvCxnSpPr>
        <p:spPr>
          <a:xfrm flipV="1">
            <a:off x="2121765" y="4217497"/>
            <a:ext cx="1591431" cy="137680"/>
          </a:xfrm>
          <a:prstGeom prst="curvedConnector3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894580" y="3900312"/>
            <a:ext cx="789347" cy="2352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00" dirty="0">
                <a:solidFill>
                  <a:schemeClr val="accent1"/>
                </a:solidFill>
              </a:rPr>
              <a:t>Branch 1</a:t>
            </a:r>
          </a:p>
        </p:txBody>
      </p:sp>
      <p:grpSp>
        <p:nvGrpSpPr>
          <p:cNvPr id="21" name="Group 791"/>
          <p:cNvGrpSpPr/>
          <p:nvPr/>
        </p:nvGrpSpPr>
        <p:grpSpPr>
          <a:xfrm>
            <a:off x="5865569" y="3686266"/>
            <a:ext cx="1039420" cy="974891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1274763" y="-2857319"/>
              <a:ext cx="9637712" cy="2749549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dirty="0">
                  <a:solidFill>
                    <a:schemeClr val="accent4"/>
                  </a:solidFill>
                </a:rPr>
                <a:t>WAN</a:t>
              </a:r>
            </a:p>
          </p:txBody>
        </p:sp>
      </p:grpSp>
      <p:grpSp>
        <p:nvGrpSpPr>
          <p:cNvPr id="25" name="Group 791"/>
          <p:cNvGrpSpPr/>
          <p:nvPr/>
        </p:nvGrpSpPr>
        <p:grpSpPr>
          <a:xfrm>
            <a:off x="6998006" y="3653751"/>
            <a:ext cx="1007383" cy="999019"/>
            <a:chOff x="1095375" y="-6018213"/>
            <a:chExt cx="9998075" cy="6018213"/>
          </a:xfrm>
          <a:effectLst>
            <a:outerShdw blurRad="127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1095375" y="-6018213"/>
              <a:ext cx="9998075" cy="6018213"/>
            </a:xfrm>
            <a:custGeom>
              <a:avLst/>
              <a:gdLst/>
              <a:ahLst/>
              <a:cxnLst>
                <a:cxn ang="0">
                  <a:pos x="2516" y="940"/>
                </a:cxn>
                <a:cxn ang="0">
                  <a:pos x="2397" y="887"/>
                </a:cxn>
                <a:cxn ang="0">
                  <a:pos x="2353" y="744"/>
                </a:cxn>
                <a:cxn ang="0">
                  <a:pos x="2182" y="671"/>
                </a:cxn>
                <a:cxn ang="0">
                  <a:pos x="2181" y="458"/>
                </a:cxn>
                <a:cxn ang="0">
                  <a:pos x="2071" y="206"/>
                </a:cxn>
                <a:cxn ang="0">
                  <a:pos x="1875" y="57"/>
                </a:cxn>
                <a:cxn ang="0">
                  <a:pos x="1570" y="0"/>
                </a:cxn>
                <a:cxn ang="0">
                  <a:pos x="1247" y="61"/>
                </a:cxn>
                <a:cxn ang="0">
                  <a:pos x="1071" y="198"/>
                </a:cxn>
                <a:cxn ang="0">
                  <a:pos x="995" y="358"/>
                </a:cxn>
                <a:cxn ang="0">
                  <a:pos x="803" y="320"/>
                </a:cxn>
                <a:cxn ang="0">
                  <a:pos x="610" y="374"/>
                </a:cxn>
                <a:cxn ang="0">
                  <a:pos x="471" y="591"/>
                </a:cxn>
                <a:cxn ang="0">
                  <a:pos x="471" y="675"/>
                </a:cxn>
                <a:cxn ang="0">
                  <a:pos x="191" y="752"/>
                </a:cxn>
                <a:cxn ang="0">
                  <a:pos x="55" y="897"/>
                </a:cxn>
                <a:cxn ang="0">
                  <a:pos x="0" y="1145"/>
                </a:cxn>
                <a:cxn ang="0">
                  <a:pos x="196" y="1532"/>
                </a:cxn>
                <a:cxn ang="0">
                  <a:pos x="391" y="1604"/>
                </a:cxn>
                <a:cxn ang="0">
                  <a:pos x="392" y="1605"/>
                </a:cxn>
                <a:cxn ang="0">
                  <a:pos x="394" y="1605"/>
                </a:cxn>
                <a:cxn ang="0">
                  <a:pos x="2220" y="1605"/>
                </a:cxn>
                <a:cxn ang="0">
                  <a:pos x="2504" y="1542"/>
                </a:cxn>
                <a:cxn ang="0">
                  <a:pos x="2620" y="1429"/>
                </a:cxn>
                <a:cxn ang="0">
                  <a:pos x="2666" y="1239"/>
                </a:cxn>
                <a:cxn ang="0">
                  <a:pos x="2516" y="940"/>
                </a:cxn>
              </a:cxnLst>
              <a:rect l="0" t="0" r="r" b="b"/>
              <a:pathLst>
                <a:path w="2666" h="1605">
                  <a:moveTo>
                    <a:pt x="2516" y="940"/>
                  </a:moveTo>
                  <a:cubicBezTo>
                    <a:pt x="2471" y="910"/>
                    <a:pt x="2426" y="894"/>
                    <a:pt x="2397" y="887"/>
                  </a:cubicBezTo>
                  <a:cubicBezTo>
                    <a:pt x="2400" y="829"/>
                    <a:pt x="2385" y="781"/>
                    <a:pt x="2353" y="744"/>
                  </a:cubicBezTo>
                  <a:cubicBezTo>
                    <a:pt x="2304" y="688"/>
                    <a:pt x="2228" y="674"/>
                    <a:pt x="2182" y="671"/>
                  </a:cubicBezTo>
                  <a:cubicBezTo>
                    <a:pt x="2193" y="601"/>
                    <a:pt x="2193" y="528"/>
                    <a:pt x="2181" y="458"/>
                  </a:cubicBezTo>
                  <a:cubicBezTo>
                    <a:pt x="2164" y="362"/>
                    <a:pt x="2126" y="275"/>
                    <a:pt x="2071" y="206"/>
                  </a:cubicBezTo>
                  <a:cubicBezTo>
                    <a:pt x="2020" y="142"/>
                    <a:pt x="1954" y="92"/>
                    <a:pt x="1875" y="57"/>
                  </a:cubicBezTo>
                  <a:cubicBezTo>
                    <a:pt x="1788" y="19"/>
                    <a:pt x="1685" y="0"/>
                    <a:pt x="1570" y="0"/>
                  </a:cubicBezTo>
                  <a:cubicBezTo>
                    <a:pt x="1444" y="0"/>
                    <a:pt x="1336" y="20"/>
                    <a:pt x="1247" y="61"/>
                  </a:cubicBezTo>
                  <a:cubicBezTo>
                    <a:pt x="1175" y="94"/>
                    <a:pt x="1116" y="140"/>
                    <a:pt x="1071" y="198"/>
                  </a:cubicBezTo>
                  <a:cubicBezTo>
                    <a:pt x="1025" y="259"/>
                    <a:pt x="1004" y="319"/>
                    <a:pt x="995" y="358"/>
                  </a:cubicBezTo>
                  <a:cubicBezTo>
                    <a:pt x="953" y="342"/>
                    <a:pt x="882" y="320"/>
                    <a:pt x="803" y="320"/>
                  </a:cubicBezTo>
                  <a:cubicBezTo>
                    <a:pt x="730" y="320"/>
                    <a:pt x="665" y="338"/>
                    <a:pt x="610" y="374"/>
                  </a:cubicBezTo>
                  <a:cubicBezTo>
                    <a:pt x="509" y="438"/>
                    <a:pt x="479" y="527"/>
                    <a:pt x="471" y="591"/>
                  </a:cubicBezTo>
                  <a:cubicBezTo>
                    <a:pt x="467" y="624"/>
                    <a:pt x="468" y="653"/>
                    <a:pt x="471" y="675"/>
                  </a:cubicBezTo>
                  <a:cubicBezTo>
                    <a:pt x="361" y="680"/>
                    <a:pt x="265" y="707"/>
                    <a:pt x="191" y="752"/>
                  </a:cubicBezTo>
                  <a:cubicBezTo>
                    <a:pt x="133" y="789"/>
                    <a:pt x="87" y="837"/>
                    <a:pt x="55" y="897"/>
                  </a:cubicBezTo>
                  <a:cubicBezTo>
                    <a:pt x="19" y="965"/>
                    <a:pt x="0" y="1048"/>
                    <a:pt x="0" y="1145"/>
                  </a:cubicBezTo>
                  <a:cubicBezTo>
                    <a:pt x="0" y="1360"/>
                    <a:pt x="107" y="1474"/>
                    <a:pt x="196" y="1532"/>
                  </a:cubicBezTo>
                  <a:cubicBezTo>
                    <a:pt x="291" y="1593"/>
                    <a:pt x="387" y="1604"/>
                    <a:pt x="391" y="1604"/>
                  </a:cubicBezTo>
                  <a:cubicBezTo>
                    <a:pt x="392" y="1605"/>
                    <a:pt x="392" y="1605"/>
                    <a:pt x="392" y="1605"/>
                  </a:cubicBezTo>
                  <a:cubicBezTo>
                    <a:pt x="394" y="1605"/>
                    <a:pt x="394" y="1605"/>
                    <a:pt x="394" y="1605"/>
                  </a:cubicBezTo>
                  <a:cubicBezTo>
                    <a:pt x="2220" y="1605"/>
                    <a:pt x="2220" y="1605"/>
                    <a:pt x="2220" y="1605"/>
                  </a:cubicBezTo>
                  <a:cubicBezTo>
                    <a:pt x="2335" y="1605"/>
                    <a:pt x="2431" y="1583"/>
                    <a:pt x="2504" y="1542"/>
                  </a:cubicBezTo>
                  <a:cubicBezTo>
                    <a:pt x="2554" y="1513"/>
                    <a:pt x="2593" y="1475"/>
                    <a:pt x="2620" y="1429"/>
                  </a:cubicBezTo>
                  <a:cubicBezTo>
                    <a:pt x="2650" y="1376"/>
                    <a:pt x="2666" y="1312"/>
                    <a:pt x="2666" y="1239"/>
                  </a:cubicBezTo>
                  <a:cubicBezTo>
                    <a:pt x="2666" y="1076"/>
                    <a:pt x="2585" y="986"/>
                    <a:pt x="2516" y="9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27" name="Freeform 7"/>
            <p:cNvSpPr>
              <a:spLocks/>
            </p:cNvSpPr>
            <p:nvPr/>
          </p:nvSpPr>
          <p:spPr bwMode="auto">
            <a:xfrm>
              <a:off x="1216021" y="-5897560"/>
              <a:ext cx="9756777" cy="5776913"/>
            </a:xfrm>
            <a:custGeom>
              <a:avLst/>
              <a:gdLst/>
              <a:ahLst/>
              <a:cxnLst>
                <a:cxn ang="0">
                  <a:pos x="988" y="372"/>
                </a:cxn>
                <a:cxn ang="0">
                  <a:pos x="1538" y="0"/>
                </a:cxn>
                <a:cxn ang="0">
                  <a:pos x="2112" y="671"/>
                </a:cxn>
                <a:cxn ang="0">
                  <a:pos x="2331" y="880"/>
                </a:cxn>
                <a:cxn ang="0">
                  <a:pos x="2602" y="1207"/>
                </a:cxn>
                <a:cxn ang="0">
                  <a:pos x="2188" y="1541"/>
                </a:cxn>
                <a:cxn ang="0">
                  <a:pos x="362" y="1541"/>
                </a:cxn>
                <a:cxn ang="0">
                  <a:pos x="0" y="1113"/>
                </a:cxn>
                <a:cxn ang="0">
                  <a:pos x="477" y="675"/>
                </a:cxn>
                <a:cxn ang="0">
                  <a:pos x="595" y="368"/>
                </a:cxn>
                <a:cxn ang="0">
                  <a:pos x="988" y="372"/>
                </a:cxn>
              </a:cxnLst>
              <a:rect l="0" t="0" r="r" b="b"/>
              <a:pathLst>
                <a:path w="2602" h="1541">
                  <a:moveTo>
                    <a:pt x="988" y="372"/>
                  </a:moveTo>
                  <a:cubicBezTo>
                    <a:pt x="988" y="372"/>
                    <a:pt x="1009" y="0"/>
                    <a:pt x="1538" y="0"/>
                  </a:cubicBezTo>
                  <a:cubicBezTo>
                    <a:pt x="2066" y="0"/>
                    <a:pt x="2171" y="410"/>
                    <a:pt x="2112" y="671"/>
                  </a:cubicBezTo>
                  <a:cubicBezTo>
                    <a:pt x="2112" y="671"/>
                    <a:pt x="2362" y="650"/>
                    <a:pt x="2331" y="880"/>
                  </a:cubicBezTo>
                  <a:cubicBezTo>
                    <a:pt x="2331" y="880"/>
                    <a:pt x="2602" y="918"/>
                    <a:pt x="2602" y="1207"/>
                  </a:cubicBezTo>
                  <a:cubicBezTo>
                    <a:pt x="2602" y="1495"/>
                    <a:pt x="2352" y="1541"/>
                    <a:pt x="2188" y="1541"/>
                  </a:cubicBezTo>
                  <a:cubicBezTo>
                    <a:pt x="2025" y="1541"/>
                    <a:pt x="362" y="1541"/>
                    <a:pt x="362" y="1541"/>
                  </a:cubicBezTo>
                  <a:cubicBezTo>
                    <a:pt x="362" y="1541"/>
                    <a:pt x="0" y="1502"/>
                    <a:pt x="0" y="1113"/>
                  </a:cubicBezTo>
                  <a:cubicBezTo>
                    <a:pt x="0" y="723"/>
                    <a:pt x="310" y="675"/>
                    <a:pt x="477" y="675"/>
                  </a:cubicBezTo>
                  <a:cubicBezTo>
                    <a:pt x="477" y="675"/>
                    <a:pt x="421" y="480"/>
                    <a:pt x="595" y="368"/>
                  </a:cubicBezTo>
                  <a:cubicBezTo>
                    <a:pt x="769" y="257"/>
                    <a:pt x="988" y="372"/>
                    <a:pt x="988" y="372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96D6"/>
                </a:solidFill>
              </a:endParaRPr>
            </a:p>
          </p:txBody>
        </p:sp>
        <p:sp>
          <p:nvSpPr>
            <p:cNvPr id="28" name="Freeform 8"/>
            <p:cNvSpPr>
              <a:spLocks/>
            </p:cNvSpPr>
            <p:nvPr/>
          </p:nvSpPr>
          <p:spPr bwMode="auto">
            <a:xfrm>
              <a:off x="1274763" y="-2928938"/>
              <a:ext cx="9637713" cy="2749550"/>
            </a:xfrm>
            <a:custGeom>
              <a:avLst/>
              <a:gdLst/>
              <a:ahLst/>
              <a:cxnLst>
                <a:cxn ang="0">
                  <a:pos x="174" y="667"/>
                </a:cxn>
                <a:cxn ang="0">
                  <a:pos x="347" y="733"/>
                </a:cxn>
                <a:cxn ang="0">
                  <a:pos x="2172" y="733"/>
                </a:cxn>
                <a:cxn ang="0">
                  <a:pos x="2570" y="415"/>
                </a:cxn>
                <a:cxn ang="0">
                  <a:pos x="2570" y="398"/>
                </a:cxn>
                <a:cxn ang="0">
                  <a:pos x="104" y="19"/>
                </a:cxn>
                <a:cxn ang="0">
                  <a:pos x="0" y="321"/>
                </a:cxn>
                <a:cxn ang="0">
                  <a:pos x="174" y="667"/>
                </a:cxn>
              </a:cxnLst>
              <a:rect l="0" t="0" r="r" b="b"/>
              <a:pathLst>
                <a:path w="2570" h="733">
                  <a:moveTo>
                    <a:pt x="174" y="667"/>
                  </a:moveTo>
                  <a:cubicBezTo>
                    <a:pt x="256" y="720"/>
                    <a:pt x="338" y="732"/>
                    <a:pt x="347" y="733"/>
                  </a:cubicBezTo>
                  <a:cubicBezTo>
                    <a:pt x="2172" y="733"/>
                    <a:pt x="2172" y="733"/>
                    <a:pt x="2172" y="733"/>
                  </a:cubicBezTo>
                  <a:cubicBezTo>
                    <a:pt x="2354" y="733"/>
                    <a:pt x="2570" y="677"/>
                    <a:pt x="2570" y="415"/>
                  </a:cubicBezTo>
                  <a:cubicBezTo>
                    <a:pt x="2570" y="409"/>
                    <a:pt x="2570" y="403"/>
                    <a:pt x="2570" y="398"/>
                  </a:cubicBezTo>
                  <a:cubicBezTo>
                    <a:pt x="1339" y="17"/>
                    <a:pt x="482" y="0"/>
                    <a:pt x="104" y="19"/>
                  </a:cubicBezTo>
                  <a:cubicBezTo>
                    <a:pt x="41" y="84"/>
                    <a:pt x="0" y="180"/>
                    <a:pt x="0" y="321"/>
                  </a:cubicBezTo>
                  <a:cubicBezTo>
                    <a:pt x="0" y="477"/>
                    <a:pt x="59" y="593"/>
                    <a:pt x="174" y="6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  <a:alpha val="80000"/>
                  </a:schemeClr>
                </a:gs>
                <a:gs pos="50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85000"/>
                    <a:alpha val="80000"/>
                  </a:schemeClr>
                </a:gs>
              </a:gsLst>
              <a:lin ang="108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dirty="0">
                  <a:solidFill>
                    <a:schemeClr val="accent4"/>
                  </a:solidFill>
                </a:rPr>
                <a:t>DC / Cloud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H="1" flipV="1">
            <a:off x="6799232" y="4147317"/>
            <a:ext cx="210161" cy="841"/>
          </a:xfrm>
          <a:prstGeom prst="line">
            <a:avLst/>
          </a:prstGeom>
          <a:ln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Cloud Services Router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5358" y="3863468"/>
            <a:ext cx="460658" cy="2803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1" name="Straight Connector 30"/>
          <p:cNvCxnSpPr>
            <a:stCxn id="32" idx="3"/>
            <a:endCxn id="24" idx="2"/>
          </p:cNvCxnSpPr>
          <p:nvPr/>
        </p:nvCxnSpPr>
        <p:spPr>
          <a:xfrm flipV="1">
            <a:off x="5683927" y="4199033"/>
            <a:ext cx="202464" cy="168964"/>
          </a:xfrm>
          <a:prstGeom prst="line">
            <a:avLst/>
          </a:prstGeom>
          <a:ln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894580" y="4250384"/>
            <a:ext cx="789347" cy="2352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00" dirty="0">
                <a:solidFill>
                  <a:schemeClr val="accent1"/>
                </a:solidFill>
              </a:rPr>
              <a:t>Branch N</a:t>
            </a:r>
          </a:p>
        </p:txBody>
      </p:sp>
      <p:cxnSp>
        <p:nvCxnSpPr>
          <p:cNvPr id="33" name="Straight Connector 32"/>
          <p:cNvCxnSpPr>
            <a:stCxn id="20" idx="3"/>
            <a:endCxn id="24" idx="3"/>
          </p:cNvCxnSpPr>
          <p:nvPr/>
        </p:nvCxnSpPr>
        <p:spPr>
          <a:xfrm>
            <a:off x="5683927" y="4017925"/>
            <a:ext cx="202862" cy="180790"/>
          </a:xfrm>
          <a:prstGeom prst="line">
            <a:avLst/>
          </a:prstGeom>
          <a:ln>
            <a:solidFill>
              <a:srgbClr val="277EF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0" idx="3"/>
            <a:endCxn id="30" idx="1"/>
          </p:cNvCxnSpPr>
          <p:nvPr/>
        </p:nvCxnSpPr>
        <p:spPr>
          <a:xfrm flipV="1">
            <a:off x="5683927" y="4003632"/>
            <a:ext cx="1591431" cy="14293"/>
          </a:xfrm>
          <a:prstGeom prst="curvedConnector3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32" idx="3"/>
            <a:endCxn id="36" idx="1"/>
          </p:cNvCxnSpPr>
          <p:nvPr/>
        </p:nvCxnSpPr>
        <p:spPr>
          <a:xfrm flipV="1">
            <a:off x="5683927" y="4262423"/>
            <a:ext cx="1597723" cy="105574"/>
          </a:xfrm>
          <a:prstGeom prst="curvedConnector3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Cloud Services Router 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1650" y="4122259"/>
            <a:ext cx="460658" cy="2803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0922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3276" y="1347788"/>
            <a:ext cx="4177608" cy="335637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Tenancy and feature combinations two different dimensions</a:t>
            </a:r>
          </a:p>
          <a:p>
            <a:r>
              <a:rPr lang="en-US" dirty="0"/>
              <a:t>Single-tenant service vs. Multi-tenant services</a:t>
            </a:r>
          </a:p>
          <a:p>
            <a:pPr lvl="1"/>
            <a:r>
              <a:rPr lang="en-US" dirty="0"/>
              <a:t>Different operational model</a:t>
            </a:r>
          </a:p>
          <a:p>
            <a:pPr lvl="1"/>
            <a:r>
              <a:rPr lang="en-US" dirty="0"/>
              <a:t>Scaling implications</a:t>
            </a:r>
          </a:p>
          <a:p>
            <a:r>
              <a:rPr lang="en-US" dirty="0"/>
              <a:t>Single-service vs. Multi-feature service</a:t>
            </a:r>
          </a:p>
          <a:p>
            <a:pPr lvl="1"/>
            <a:r>
              <a:rPr lang="en-US" dirty="0"/>
              <a:t>Implications on service chaining</a:t>
            </a:r>
          </a:p>
          <a:p>
            <a:r>
              <a:rPr lang="en-US" dirty="0"/>
              <a:t>Requirement for STATE?</a:t>
            </a:r>
          </a:p>
          <a:p>
            <a:pPr lvl="1"/>
            <a:r>
              <a:rPr lang="en-US" dirty="0"/>
              <a:t>Per-user state?</a:t>
            </a:r>
          </a:p>
          <a:p>
            <a:pPr lvl="1"/>
            <a:r>
              <a:rPr lang="en-US" dirty="0"/>
              <a:t>Flow state (NAT, Firewall, PPP)?</a:t>
            </a:r>
          </a:p>
          <a:p>
            <a:pPr lvl="1"/>
            <a:r>
              <a:rPr lang="en-US" dirty="0"/>
              <a:t>Accounting? User-statistics?</a:t>
            </a:r>
          </a:p>
          <a:p>
            <a:r>
              <a:rPr lang="en-US" dirty="0"/>
              <a:t>Optimum is a f(#users, # services, provisioning, capacity..)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VNF / Service Granularity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753093" y="2602086"/>
            <a:ext cx="417511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6760340" y="1186738"/>
            <a:ext cx="8120" cy="34368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54073" y="788816"/>
            <a:ext cx="9998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Multi-Service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99504" y="4515998"/>
            <a:ext cx="10941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Single-Service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9065" y="2553247"/>
            <a:ext cx="6365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Single-</a:t>
            </a:r>
          </a:p>
          <a:p>
            <a:r>
              <a:rPr lang="en-US" sz="1100" dirty="0"/>
              <a:t>tenant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3175" y="2602086"/>
            <a:ext cx="5896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Multi-</a:t>
            </a:r>
          </a:p>
          <a:p>
            <a:r>
              <a:rPr lang="en-US" sz="1100" dirty="0"/>
              <a:t>tenant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908" y="1186738"/>
            <a:ext cx="1714585" cy="1274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784" y="2772992"/>
            <a:ext cx="1552214" cy="1714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766" y="2732891"/>
            <a:ext cx="1591932" cy="1365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659" y="1073150"/>
            <a:ext cx="1756844" cy="14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72148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 Architecture Comparison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50773" y="959760"/>
          <a:ext cx="8639425" cy="36880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159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398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7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78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278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Single-feature/Single-user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Multi-feature/Single</a:t>
                      </a:r>
                      <a:r>
                        <a:rPr lang="en-US" baseline="0" dirty="0"/>
                        <a:t>-user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Single-feature/Multi-user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Multi-feature/Multi-user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# of VMs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F(#users, #services)</a:t>
                      </a:r>
                    </a:p>
                    <a:p>
                      <a:r>
                        <a:rPr lang="en-US" sz="900" dirty="0"/>
                        <a:t>Highest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F(# users)</a:t>
                      </a:r>
                    </a:p>
                    <a:p>
                      <a:r>
                        <a:rPr lang="en-US" sz="900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F(#services)</a:t>
                      </a:r>
                    </a:p>
                    <a:p>
                      <a:r>
                        <a:rPr lang="en-US" sz="900" dirty="0"/>
                        <a:t>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F(VM</a:t>
                      </a:r>
                      <a:r>
                        <a:rPr lang="en-US" sz="900" baseline="0" dirty="0"/>
                        <a:t> capacity)</a:t>
                      </a:r>
                    </a:p>
                    <a:p>
                      <a:r>
                        <a:rPr lang="en-US" sz="900" baseline="0" dirty="0"/>
                        <a:t>Lowest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Provisioning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Orchestrating multiple VNFs for each user</a:t>
                      </a:r>
                      <a:r>
                        <a:rPr lang="en-US" sz="900" baseline="0" dirty="0"/>
                        <a:t> and then service chaining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Orchestrating a</a:t>
                      </a:r>
                      <a:r>
                        <a:rPr lang="en-US" sz="900" baseline="0" dirty="0"/>
                        <a:t> VM per user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Two-dimensional</a:t>
                      </a:r>
                      <a:r>
                        <a:rPr lang="en-US" sz="900" baseline="0" dirty="0"/>
                        <a:t> – need to monitor intra-VM capacities and HW resources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Two-dimensional</a:t>
                      </a:r>
                      <a:r>
                        <a:rPr lang="en-US" sz="900" baseline="0" dirty="0"/>
                        <a:t> – need to monitor intra-VM capacities and HW resources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Troubleshooting / Failures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Failures affect</a:t>
                      </a:r>
                      <a:r>
                        <a:rPr lang="en-US" sz="900" baseline="0" dirty="0"/>
                        <a:t> only 1 user</a:t>
                      </a:r>
                    </a:p>
                    <a:p>
                      <a:r>
                        <a:rPr lang="en-US" sz="900" baseline="0" dirty="0"/>
                        <a:t>Per-user-per-service troubleshooting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Failure affects</a:t>
                      </a:r>
                      <a:r>
                        <a:rPr lang="en-US" sz="900" baseline="0" dirty="0"/>
                        <a:t> only 1 user</a:t>
                      </a:r>
                    </a:p>
                    <a:p>
                      <a:r>
                        <a:rPr lang="en-US" sz="900" baseline="0" dirty="0"/>
                        <a:t>Per-user troubleshooting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Failure</a:t>
                      </a:r>
                      <a:r>
                        <a:rPr lang="en-US" sz="900" baseline="0" dirty="0"/>
                        <a:t> affects multiple users at the same time, but only for 1 service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Failure</a:t>
                      </a:r>
                      <a:r>
                        <a:rPr lang="en-US" sz="900" baseline="0" dirty="0"/>
                        <a:t> affects multiple users and all their services!</a:t>
                      </a:r>
                    </a:p>
                    <a:p>
                      <a:r>
                        <a:rPr lang="en-US" sz="900" baseline="0" dirty="0"/>
                        <a:t>Troubleshooting difficult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VM Capacity planning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Not required (only</a:t>
                      </a:r>
                      <a:r>
                        <a:rPr lang="en-US" sz="900" baseline="0" dirty="0"/>
                        <a:t> need to find free HW resources)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Minimal</a:t>
                      </a:r>
                      <a:r>
                        <a:rPr lang="en-US" sz="900" baseline="0" dirty="0"/>
                        <a:t> – need to determine VM size required for the feature combination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Capacity</a:t>
                      </a:r>
                      <a:r>
                        <a:rPr lang="en-US" sz="900" baseline="0" dirty="0"/>
                        <a:t> plan a service.  May require VNF elasticity / </a:t>
                      </a:r>
                      <a:r>
                        <a:rPr lang="en-US" sz="900" baseline="0" dirty="0" err="1"/>
                        <a:t>loadbalancing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Difficult</a:t>
                      </a:r>
                      <a:r>
                        <a:rPr lang="en-US" sz="900" baseline="0" dirty="0"/>
                        <a:t> – need to test scale of a VNF for feature combination and number of users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Service Chaining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Not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Not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Geographic Distribution of VNFs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No – all services for a user in same VNF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No – all services for a user in same VNF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 err="1"/>
                        <a:t>QoS</a:t>
                      </a:r>
                      <a:r>
                        <a:rPr lang="en-US" sz="1100" dirty="0"/>
                        <a:t> /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/>
                        <a:t>QoS</a:t>
                      </a:r>
                      <a:r>
                        <a:rPr lang="en-US" sz="900" dirty="0"/>
                        <a:t> Configured</a:t>
                      </a:r>
                      <a:r>
                        <a:rPr lang="en-US" sz="900" baseline="0" dirty="0"/>
                        <a:t> in multiple VNFs.  SFC HA costly (Detection / duplicate resources)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Can discriminate for</a:t>
                      </a:r>
                      <a:r>
                        <a:rPr lang="en-US" sz="900" baseline="0" dirty="0"/>
                        <a:t> each user within VM &amp; between users outside VM.  HA per user (increased resources)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Can</a:t>
                      </a:r>
                      <a:r>
                        <a:rPr lang="en-US" sz="900" baseline="0" dirty="0"/>
                        <a:t> discriminate traffic between VMs inside VM.</a:t>
                      </a:r>
                    </a:p>
                    <a:p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Can discriminate traffic between users inside</a:t>
                      </a:r>
                      <a:r>
                        <a:rPr lang="en-US" sz="900" baseline="0" dirty="0"/>
                        <a:t> VM.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5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M</a:t>
            </a:r>
            <a:r>
              <a:rPr lang="en-US" sz="2800" dirty="0">
                <a:solidFill>
                  <a:schemeClr val="tx1"/>
                </a:solidFill>
                <a:cs typeface="+mj-cs"/>
              </a:rPr>
              <a:t>ulti-tenant </a:t>
            </a:r>
            <a:r>
              <a:rPr lang="en-US" sz="2800" dirty="0" err="1">
                <a:solidFill>
                  <a:schemeClr val="tx1"/>
                </a:solidFill>
                <a:cs typeface="+mj-cs"/>
              </a:rPr>
              <a:t>vCPE</a:t>
            </a:r>
            <a:r>
              <a:rPr lang="en-US" sz="2800" dirty="0">
                <a:solidFill>
                  <a:schemeClr val="tx1"/>
                </a:solidFill>
                <a:cs typeface="+mj-cs"/>
              </a:rPr>
              <a:t> - Example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sz="quarter" idx="1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  <a:cs typeface="+mn-cs"/>
              </a:rPr>
              <a:t>Multi-tenant CSR 1000v deployed for 5 Mbps ‘vanilla’ branches requiring 5 Mbps each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tx1"/>
                </a:solidFill>
                <a:cs typeface="+mn-cs"/>
              </a:rPr>
              <a:t>Single-tenant CSR 1000v  deployed for high-end branches requiring 50 Mbps each</a:t>
            </a:r>
          </a:p>
          <a:p>
            <a:pPr marL="386656" lvl="1" indent="-193775">
              <a:lnSpc>
                <a:spcPct val="90000"/>
              </a:lnSpc>
              <a:spcBef>
                <a:spcPts val="400"/>
              </a:spcBef>
              <a:buClr>
                <a:srgbClr val="0C65B7"/>
              </a:buClr>
              <a:buSzPct val="100000"/>
              <a:buFont typeface="Arial"/>
              <a:buChar char="–"/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Note that the 44 VM scenario (Profile 2) is oversubscribed, however the max bandwidth per VM requirement is only 50Mbps</a:t>
            </a:r>
          </a:p>
          <a:p>
            <a:pPr marL="187523" indent="-185738">
              <a:lnSpc>
                <a:spcPct val="90000"/>
              </a:lnSpc>
              <a:spcBef>
                <a:spcPts val="1200"/>
              </a:spcBef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52088" y="2325140"/>
          <a:ext cx="8588070" cy="20193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8626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26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626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6868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Profile 1 (multi-tenant)</a:t>
                      </a:r>
                    </a:p>
                    <a:p>
                      <a:r>
                        <a:rPr lang="en-US" sz="1100" kern="1200" dirty="0"/>
                        <a:t>1vCPU CSR – 400 Mbps</a:t>
                      </a:r>
                    </a:p>
                    <a:p>
                      <a:r>
                        <a:rPr lang="en-US" sz="1100" kern="1200" dirty="0"/>
                        <a:t>200 VRF’s @  5Mbps/VRF</a:t>
                      </a:r>
                    </a:p>
                    <a:p>
                      <a:r>
                        <a:rPr lang="en-US" sz="1100" kern="1200" dirty="0"/>
                        <a:t>QOS, DHCP Server, Static Route, IP SLA, SNMP</a:t>
                      </a:r>
                      <a:endParaRPr lang="en-US" sz="11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Profile 2 (single-tenant)</a:t>
                      </a:r>
                    </a:p>
                    <a:p>
                      <a:r>
                        <a:rPr lang="en-US" sz="1100" kern="1200" dirty="0"/>
                        <a:t>1vCPU CSR -  50Mbps</a:t>
                      </a:r>
                    </a:p>
                    <a:p>
                      <a:r>
                        <a:rPr lang="en-US" sz="1100" kern="1200" dirty="0"/>
                        <a:t>QOS, DHCP Server, OSPF, IP SLA, IGMPv2, PIM SM, SNMP, ACL</a:t>
                      </a:r>
                      <a:r>
                        <a:rPr lang="en-US" sz="1100" dirty="0"/>
                        <a:t>2</a:t>
                      </a: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Number of VM instances / server chassis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44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Number of branches / VNF instance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Total number of branches / server blade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800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44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100" dirty="0"/>
                        <a:t>Total aggregate bandwidth / server chassis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 </a:t>
                      </a:r>
                      <a:r>
                        <a:rPr lang="en-US" sz="1100" kern="1200" dirty="0" err="1"/>
                        <a:t>Gbps</a:t>
                      </a:r>
                      <a:endParaRPr lang="en-US" sz="1100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2.2 </a:t>
                      </a:r>
                      <a:r>
                        <a:rPr lang="en-US" sz="1100" dirty="0" err="1"/>
                        <a:t>Gbps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98" marR="68598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2026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4685" indent="-342900">
              <a:buFont typeface="+mj-lt"/>
              <a:buAutoNum type="arabicPeriod"/>
            </a:pPr>
            <a:r>
              <a:rPr lang="en-US" dirty="0"/>
              <a:t>Network Function Virtualization is </a:t>
            </a:r>
            <a:r>
              <a:rPr lang="en-US" dirty="0">
                <a:solidFill>
                  <a:srgbClr val="F37C20"/>
                </a:solidFill>
              </a:rPr>
              <a:t>rapidly maturing </a:t>
            </a:r>
            <a:r>
              <a:rPr lang="en-US" dirty="0"/>
              <a:t>and enabling first use-cases TODAY for enterprise network functions</a:t>
            </a:r>
          </a:p>
          <a:p>
            <a:pPr marL="543818" lvl="1" indent="-342900"/>
            <a:r>
              <a:rPr lang="en-US" dirty="0"/>
              <a:t>Virtualization of control plane functions</a:t>
            </a:r>
          </a:p>
          <a:p>
            <a:pPr marL="543818" lvl="1" indent="-342900"/>
            <a:r>
              <a:rPr lang="en-US" dirty="0"/>
              <a:t>Cloud-based network services</a:t>
            </a:r>
          </a:p>
          <a:p>
            <a:pPr marL="344685" indent="-342900">
              <a:buFont typeface="+mj-lt"/>
              <a:buAutoNum type="arabicPeriod"/>
            </a:pPr>
            <a:r>
              <a:rPr lang="en-US" dirty="0"/>
              <a:t>Virtualization of enterprise network functions enables </a:t>
            </a:r>
            <a:r>
              <a:rPr lang="en-US" dirty="0">
                <a:solidFill>
                  <a:schemeClr val="accent2"/>
                </a:solidFill>
              </a:rPr>
              <a:t>new architectural approaches </a:t>
            </a:r>
            <a:r>
              <a:rPr lang="en-US" dirty="0"/>
              <a:t>leading to potential CAPEX and OPEX savings</a:t>
            </a:r>
          </a:p>
          <a:p>
            <a:pPr marL="543818" lvl="1" indent="-342900"/>
            <a:r>
              <a:rPr lang="en-US" dirty="0"/>
              <a:t>Unclear Benefit from replacement of existing transport infrastructure solutions for the sake of it</a:t>
            </a:r>
          </a:p>
          <a:p>
            <a:pPr marL="543818" lvl="1" indent="-342900"/>
            <a:r>
              <a:rPr lang="en-US" dirty="0">
                <a:solidFill>
                  <a:srgbClr val="F37C20"/>
                </a:solidFill>
              </a:rPr>
              <a:t>Orchestration and Management </a:t>
            </a:r>
            <a:r>
              <a:rPr lang="en-US" dirty="0"/>
              <a:t>put into the spotlight</a:t>
            </a:r>
          </a:p>
          <a:p>
            <a:pPr marL="344685" indent="-342900">
              <a:buFont typeface="+mj-lt"/>
              <a:buAutoNum type="arabicPeriod"/>
            </a:pPr>
            <a:r>
              <a:rPr lang="en-US" dirty="0"/>
              <a:t>Architectural details both at the system and network level need to be well understood and examined</a:t>
            </a:r>
          </a:p>
          <a:p>
            <a:pPr marL="543818" lvl="1" indent="-342900"/>
            <a:r>
              <a:rPr lang="en-US" dirty="0"/>
              <a:t>E.g. </a:t>
            </a:r>
            <a:r>
              <a:rPr lang="en-US" dirty="0">
                <a:solidFill>
                  <a:srgbClr val="F37C20"/>
                </a:solidFill>
              </a:rPr>
              <a:t>Service Chaining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906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1400" baseline="30000" dirty="0"/>
              <a:t>[1] KVM. Kernel virtual machine. [Online]. Available: http://</a:t>
            </a:r>
            <a:r>
              <a:rPr lang="en-US" sz="1400" baseline="30000" dirty="0" err="1"/>
              <a:t>wiki.qemu</a:t>
            </a:r>
            <a:r>
              <a:rPr lang="en-US" sz="1400" baseline="30000" dirty="0"/>
              <a:t>. org/KVM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[2] </a:t>
            </a:r>
            <a:r>
              <a:rPr lang="en-US" sz="1400" baseline="30000" dirty="0" err="1"/>
              <a:t>VMWare</a:t>
            </a:r>
            <a:r>
              <a:rPr lang="en-US" sz="1400" baseline="30000" dirty="0"/>
              <a:t>, “The </a:t>
            </a:r>
            <a:r>
              <a:rPr lang="en-US" sz="1400" baseline="30000" dirty="0" err="1"/>
              <a:t>cpu</a:t>
            </a:r>
            <a:r>
              <a:rPr lang="en-US" sz="1400" baseline="30000" dirty="0"/>
              <a:t> scheduler in </a:t>
            </a:r>
            <a:r>
              <a:rPr lang="en-US" sz="1400" baseline="30000" dirty="0" err="1"/>
              <a:t>vmware</a:t>
            </a:r>
            <a:r>
              <a:rPr lang="en-US" sz="1400" baseline="30000" dirty="0"/>
              <a:t> </a:t>
            </a:r>
            <a:r>
              <a:rPr lang="en-US" sz="1400" baseline="30000" dirty="0" err="1"/>
              <a:t>vsphere</a:t>
            </a:r>
            <a:r>
              <a:rPr lang="en-US" sz="1400" baseline="30000" dirty="0"/>
              <a:t> 5.1,” </a:t>
            </a:r>
            <a:r>
              <a:rPr lang="en-US" sz="1400" baseline="30000" dirty="0" err="1"/>
              <a:t>VMWare</a:t>
            </a:r>
            <a:r>
              <a:rPr lang="en-US" sz="1400" baseline="30000" dirty="0"/>
              <a:t>, Tech. Rep., 2013. [Online]. Available: https://</a:t>
            </a:r>
            <a:r>
              <a:rPr lang="en-US" sz="1400" baseline="30000" dirty="0" err="1"/>
              <a:t>www.vmware.com</a:t>
            </a:r>
            <a:r>
              <a:rPr lang="en-US" sz="1400" baseline="30000" dirty="0"/>
              <a:t>/files/ </a:t>
            </a:r>
            <a:r>
              <a:rPr lang="en-US" sz="1400" baseline="30000" dirty="0" err="1"/>
              <a:t>pdf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techpaper</a:t>
            </a:r>
            <a:r>
              <a:rPr lang="en-US" sz="1400" baseline="30000" dirty="0"/>
              <a:t>/VMware- </a:t>
            </a:r>
            <a:r>
              <a:rPr lang="en-US" sz="1400" baseline="30000" dirty="0" err="1"/>
              <a:t>vSphere</a:t>
            </a:r>
            <a:r>
              <a:rPr lang="en-US" sz="1400" baseline="30000" dirty="0"/>
              <a:t>- CPU- </a:t>
            </a:r>
            <a:r>
              <a:rPr lang="en-US" sz="1400" baseline="30000" dirty="0" err="1"/>
              <a:t>Sched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Perf.pdf</a:t>
            </a:r>
            <a:endParaRPr lang="en-US" sz="1400" baseline="30000" dirty="0"/>
          </a:p>
          <a:p>
            <a:r>
              <a:rPr lang="en-US" sz="1400" baseline="30000" dirty="0"/>
              <a:t>[3] Non uniform memory access (</a:t>
            </a:r>
            <a:r>
              <a:rPr lang="en-US" sz="1400" baseline="30000" dirty="0" err="1"/>
              <a:t>numa</a:t>
            </a:r>
            <a:r>
              <a:rPr lang="en-US" sz="1400" baseline="30000" dirty="0"/>
              <a:t>). [Online]. Available: https: //</a:t>
            </a:r>
            <a:r>
              <a:rPr lang="en-US" sz="1400" baseline="30000" dirty="0" err="1"/>
              <a:t>en.wikipedia.org</a:t>
            </a:r>
            <a:r>
              <a:rPr lang="en-US" sz="1400" baseline="30000" dirty="0"/>
              <a:t>/wiki/Non-uniform memory </a:t>
            </a:r>
            <a:r>
              <a:rPr lang="en-US" sz="1400" baseline="30000" dirty="0" err="1"/>
              <a:t>access#Basic</a:t>
            </a:r>
            <a:r>
              <a:rPr lang="en-US" sz="1400" baseline="30000" dirty="0"/>
              <a:t> concept</a:t>
            </a:r>
          </a:p>
          <a:p>
            <a:r>
              <a:rPr lang="en-US" sz="1400" baseline="30000" dirty="0"/>
              <a:t>[4] C. </a:t>
            </a:r>
            <a:r>
              <a:rPr lang="en-US" sz="1400" baseline="30000" dirty="0" err="1"/>
              <a:t>Lameter</a:t>
            </a:r>
            <a:r>
              <a:rPr lang="en-US" sz="1400" baseline="30000" dirty="0"/>
              <a:t>. </a:t>
            </a:r>
            <a:r>
              <a:rPr lang="en-US" sz="1400" baseline="30000" dirty="0" err="1"/>
              <a:t>Numa</a:t>
            </a:r>
            <a:r>
              <a:rPr lang="en-US" sz="1400" baseline="30000" dirty="0"/>
              <a:t> (non-uniform memory access): An overview. [Online]. Available: https://</a:t>
            </a:r>
            <a:r>
              <a:rPr lang="en-US" sz="1400" baseline="30000" dirty="0" err="1"/>
              <a:t>queue.acm.org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detail.cfm?id</a:t>
            </a:r>
            <a:r>
              <a:rPr lang="en-US" sz="1400" baseline="30000" dirty="0"/>
              <a:t>=2513149</a:t>
            </a:r>
          </a:p>
          <a:p>
            <a:r>
              <a:rPr lang="en-US" sz="1400" baseline="30000" dirty="0"/>
              <a:t>[5] C. Kim and K. Park, “Credit-based runtime placement of virtual ma- chines on a single </a:t>
            </a:r>
            <a:r>
              <a:rPr lang="en-US" sz="1400" baseline="30000" dirty="0" err="1"/>
              <a:t>numa</a:t>
            </a:r>
            <a:r>
              <a:rPr lang="en-US" sz="1400" baseline="30000" dirty="0"/>
              <a:t> system for </a:t>
            </a:r>
            <a:r>
              <a:rPr lang="en-US" sz="1400" baseline="30000" dirty="0" err="1"/>
              <a:t>qos</a:t>
            </a:r>
            <a:r>
              <a:rPr lang="en-US" sz="1400" baseline="30000" dirty="0"/>
              <a:t> of data access performance,” in IEEE Transactions on Computers, vol. 64, no. 6, 2015, pp. 1633 – 1646.</a:t>
            </a:r>
          </a:p>
          <a:p>
            <a:r>
              <a:rPr lang="en-US" sz="1400" baseline="30000" dirty="0"/>
              <a:t>[6] C. </a:t>
            </a:r>
            <a:r>
              <a:rPr lang="en-US" sz="1400" baseline="30000" dirty="0" err="1"/>
              <a:t>Pow</a:t>
            </a:r>
            <a:r>
              <a:rPr lang="en-US" sz="1400" baseline="30000" dirty="0"/>
              <a:t>. What is cache trashing? [Online]. Available: https://www. </a:t>
            </a:r>
            <a:r>
              <a:rPr lang="en-US" sz="1400" baseline="30000" dirty="0" err="1"/>
              <a:t>quora.com</a:t>
            </a:r>
            <a:r>
              <a:rPr lang="en-US" sz="1400" baseline="30000" dirty="0"/>
              <a:t>/What- is- cache- thrashing</a:t>
            </a:r>
          </a:p>
          <a:p>
            <a:r>
              <a:rPr lang="en-US" sz="1400" baseline="30000" dirty="0"/>
              <a:t>[7] X. </a:t>
            </a:r>
            <a:r>
              <a:rPr lang="en-US" sz="1400" baseline="30000" dirty="0" err="1"/>
              <a:t>Pu</a:t>
            </a:r>
            <a:r>
              <a:rPr lang="en-US" sz="1400" baseline="30000" dirty="0"/>
              <a:t>, Y. Mei, Y. </a:t>
            </a:r>
            <a:r>
              <a:rPr lang="en-US" sz="1400" baseline="30000" dirty="0" err="1"/>
              <a:t>Koh</a:t>
            </a:r>
            <a:r>
              <a:rPr lang="en-US" sz="1400" baseline="30000" dirty="0"/>
              <a:t>, and Y. Cao, “Who is your neighbor: Net i/o performance interference in virtualized clouds,” IEEE Transactions on Services Computing, vol. 6, no. 3, pp. 314–329, July-September 2013.</a:t>
            </a:r>
          </a:p>
          <a:p>
            <a:r>
              <a:rPr lang="en-US" sz="1400" baseline="30000" dirty="0"/>
              <a:t>[8] R. Rojas-</a:t>
            </a:r>
            <a:r>
              <a:rPr lang="en-US" sz="1400" baseline="30000" dirty="0" err="1"/>
              <a:t>Cessa</a:t>
            </a:r>
            <a:r>
              <a:rPr lang="en-US" sz="1400" baseline="30000" dirty="0"/>
              <a:t>, K. </a:t>
            </a:r>
            <a:r>
              <a:rPr lang="en-US" sz="1400" baseline="30000" dirty="0" err="1"/>
              <a:t>Salehin</a:t>
            </a:r>
            <a:r>
              <a:rPr lang="en-US" sz="1400" baseline="30000" dirty="0"/>
              <a:t>, and K. </a:t>
            </a:r>
            <a:r>
              <a:rPr lang="en-US" sz="1400" baseline="30000" dirty="0" err="1"/>
              <a:t>Egoh</a:t>
            </a:r>
            <a:r>
              <a:rPr lang="en-US" sz="1400" baseline="30000" dirty="0"/>
              <a:t>, “Evaluation of switching per- </a:t>
            </a:r>
            <a:r>
              <a:rPr lang="en-US" sz="1400" baseline="30000" dirty="0" err="1"/>
              <a:t>formance</a:t>
            </a:r>
            <a:r>
              <a:rPr lang="en-US" sz="1400" baseline="30000" dirty="0"/>
              <a:t> of a virtual software router,” in 35th IEEE Sarnoff Symposium (SARNOFF), 2012, pp. 1–5.</a:t>
            </a:r>
          </a:p>
          <a:p>
            <a:r>
              <a:rPr lang="en-US" sz="1400" baseline="30000" dirty="0"/>
              <a:t>[9] Y. Dong, X. Li, T. K., and G. H., “High performance network </a:t>
            </a:r>
            <a:r>
              <a:rPr lang="en-US" sz="1400" baseline="30000" dirty="0" err="1"/>
              <a:t>virtu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alization</a:t>
            </a:r>
            <a:r>
              <a:rPr lang="en-US" sz="1400" baseline="30000" dirty="0"/>
              <a:t> with </a:t>
            </a:r>
            <a:r>
              <a:rPr lang="en-US" sz="1400" baseline="30000" dirty="0" err="1"/>
              <a:t>sr-iov</a:t>
            </a:r>
            <a:r>
              <a:rPr lang="en-US" sz="1400" baseline="30000" dirty="0"/>
              <a:t>,” in 16th IEEE International Symposium on High Performance Computer Architecture (HPCA), 2010, pp. 1–10.</a:t>
            </a:r>
          </a:p>
          <a:p>
            <a:r>
              <a:rPr lang="en-US" sz="1400" baseline="30000" dirty="0"/>
              <a:t>[10] </a:t>
            </a:r>
            <a:r>
              <a:rPr lang="en-US" sz="1400" baseline="30000" dirty="0" err="1"/>
              <a:t>Sourceforge</a:t>
            </a:r>
            <a:r>
              <a:rPr lang="en-US" sz="1400" baseline="30000" dirty="0"/>
              <a:t>. </a:t>
            </a:r>
            <a:r>
              <a:rPr lang="en-US" sz="1400" baseline="30000" dirty="0" err="1"/>
              <a:t>Tuntap</a:t>
            </a:r>
            <a:r>
              <a:rPr lang="en-US" sz="1400" baseline="30000" dirty="0"/>
              <a:t> overview. [Online]. Available: http://</a:t>
            </a:r>
            <a:r>
              <a:rPr lang="en-US" sz="1400" baseline="30000" dirty="0" err="1"/>
              <a:t>tuntaposx</a:t>
            </a:r>
            <a:r>
              <a:rPr lang="en-US" sz="1400" baseline="30000" dirty="0"/>
              <a:t>. </a:t>
            </a:r>
            <a:r>
              <a:rPr lang="en-US" sz="1400" baseline="30000" dirty="0" err="1"/>
              <a:t>sourceforge.net</a:t>
            </a:r>
            <a:endParaRPr lang="en-US" sz="14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15F7-BF1F-154B-B97A-3234BADC292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54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400" baseline="30000" dirty="0"/>
              <a:t>[11] J. Halpern and C. </a:t>
            </a:r>
            <a:r>
              <a:rPr lang="en-US" sz="1400" baseline="30000" dirty="0" err="1"/>
              <a:t>Pignataro</a:t>
            </a:r>
            <a:r>
              <a:rPr lang="en-US" sz="1400" baseline="30000" dirty="0"/>
              <a:t>, “Service function chaining (</a:t>
            </a:r>
            <a:r>
              <a:rPr lang="en-US" sz="1400" baseline="30000" dirty="0" err="1"/>
              <a:t>sfc</a:t>
            </a:r>
            <a:r>
              <a:rPr lang="en-US" sz="1400" baseline="30000" dirty="0"/>
              <a:t>) architecture,” November 2015, rFC7665. [Online]. Available: https: //</a:t>
            </a:r>
            <a:r>
              <a:rPr lang="en-US" sz="1400" baseline="30000" dirty="0" err="1"/>
              <a:t>datatracker.ietf.org</a:t>
            </a:r>
            <a:r>
              <a:rPr lang="en-US" sz="1400" baseline="30000" dirty="0"/>
              <a:t>/doc/rfc7665/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[12] P. Quinn and U. </a:t>
            </a:r>
            <a:r>
              <a:rPr lang="en-US" sz="1400" baseline="30000" dirty="0" err="1"/>
              <a:t>Elzur</a:t>
            </a:r>
            <a:r>
              <a:rPr lang="en-US" sz="1400" baseline="30000" dirty="0"/>
              <a:t>, “Network services header,” draft-</a:t>
            </a:r>
            <a:r>
              <a:rPr lang="en-US" sz="1400" baseline="30000" dirty="0" err="1"/>
              <a:t>ietf</a:t>
            </a:r>
            <a:r>
              <a:rPr lang="en-US" sz="1400" baseline="30000" dirty="0"/>
              <a:t>-</a:t>
            </a:r>
            <a:r>
              <a:rPr lang="en-US" sz="1400" baseline="30000" dirty="0" err="1"/>
              <a:t>sfc-nsh</a:t>
            </a:r>
            <a:r>
              <a:rPr lang="en-US" sz="1400" baseline="30000" dirty="0"/>
              <a:t>- 01.txt, July 2015. [Online]. Available: https://</a:t>
            </a:r>
            <a:r>
              <a:rPr lang="en-US" sz="1400" baseline="30000" dirty="0" err="1"/>
              <a:t>datatracker.ietf.org</a:t>
            </a:r>
            <a:r>
              <a:rPr lang="en-US" sz="1400" baseline="30000" dirty="0"/>
              <a:t>/doc/ draft- </a:t>
            </a:r>
            <a:r>
              <a:rPr lang="en-US" sz="1400" baseline="30000" dirty="0" err="1"/>
              <a:t>ietf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sfc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nsh</a:t>
            </a:r>
            <a:r>
              <a:rPr lang="en-US" sz="1400" baseline="30000" dirty="0"/>
              <a:t>/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[13] S. </a:t>
            </a:r>
            <a:r>
              <a:rPr lang="en-US" sz="1400" baseline="30000" dirty="0" err="1"/>
              <a:t>Bradner</a:t>
            </a:r>
            <a:r>
              <a:rPr lang="en-US" sz="1400" baseline="30000" dirty="0"/>
              <a:t> and J. </a:t>
            </a:r>
            <a:r>
              <a:rPr lang="en-US" sz="1400" baseline="30000" dirty="0" err="1"/>
              <a:t>McQuaid</a:t>
            </a:r>
            <a:r>
              <a:rPr lang="en-US" sz="1400" baseline="30000" dirty="0"/>
              <a:t>, “Benchmarking methodology for network interconnect devices,” 2013, </a:t>
            </a:r>
            <a:r>
              <a:rPr lang="en-US" sz="1400" baseline="30000" dirty="0" err="1"/>
              <a:t>rFC</a:t>
            </a:r>
            <a:r>
              <a:rPr lang="en-US" sz="1400" baseline="30000" dirty="0"/>
              <a:t> 2544. [Online]. Available: https://</a:t>
            </a:r>
            <a:r>
              <a:rPr lang="en-US" sz="1400" baseline="30000" dirty="0" err="1"/>
              <a:t>www.ietf.org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rfc</a:t>
            </a:r>
            <a:r>
              <a:rPr lang="en-US" sz="1400" baseline="30000" dirty="0"/>
              <a:t>/rfc2544.txt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[14] p. </a:t>
            </a:r>
            <a:r>
              <a:rPr lang="en-US" sz="1400" baseline="30000" dirty="0" err="1"/>
              <a:t>Emmerich</a:t>
            </a:r>
            <a:r>
              <a:rPr lang="en-US" sz="1400" baseline="30000" dirty="0"/>
              <a:t>, D. </a:t>
            </a:r>
            <a:r>
              <a:rPr lang="en-US" sz="1400" baseline="30000" dirty="0" err="1"/>
              <a:t>Raumer</a:t>
            </a:r>
            <a:r>
              <a:rPr lang="en-US" sz="1400" baseline="30000" dirty="0"/>
              <a:t>, F. </a:t>
            </a:r>
            <a:r>
              <a:rPr lang="en-US" sz="1400" baseline="30000" dirty="0" err="1"/>
              <a:t>Wohlfart</a:t>
            </a:r>
            <a:r>
              <a:rPr lang="en-US" sz="1400" baseline="30000" dirty="0"/>
              <a:t>, and G. Carle, “Performance characteristics of virtual switching,” IEEE 3rd International Conference on Cloud Networking (</a:t>
            </a:r>
            <a:r>
              <a:rPr lang="en-US" sz="1400" baseline="30000" dirty="0" err="1"/>
              <a:t>CloudNet</a:t>
            </a:r>
            <a:r>
              <a:rPr lang="en-US" sz="1400" baseline="30000" dirty="0"/>
              <a:t>), pp. 120 – 125, 2014.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[15] Open </a:t>
            </a:r>
            <a:r>
              <a:rPr lang="en-US" sz="1400" baseline="30000" dirty="0" err="1"/>
              <a:t>vSwitch</a:t>
            </a:r>
            <a:r>
              <a:rPr lang="en-US" sz="1400" baseline="30000" dirty="0"/>
              <a:t>. Open </a:t>
            </a:r>
            <a:r>
              <a:rPr lang="en-US" sz="1400" baseline="30000" dirty="0" err="1"/>
              <a:t>vswitch</a:t>
            </a:r>
            <a:r>
              <a:rPr lang="en-US" sz="1400" baseline="30000" dirty="0"/>
              <a:t>. [Online]. Available: http://</a:t>
            </a:r>
            <a:r>
              <a:rPr lang="en-US" sz="1400" baseline="30000" dirty="0" err="1"/>
              <a:t>openvswitch</a:t>
            </a:r>
            <a:r>
              <a:rPr lang="en-US" sz="1400" baseline="30000" dirty="0"/>
              <a:t>. org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[16] Intel Corporation, “Intel </a:t>
            </a:r>
            <a:r>
              <a:rPr lang="en-US" sz="1400" baseline="30000" dirty="0" err="1"/>
              <a:t>dpdk</a:t>
            </a:r>
            <a:r>
              <a:rPr lang="en-US" sz="1400" baseline="30000" dirty="0"/>
              <a:t> </a:t>
            </a:r>
            <a:r>
              <a:rPr lang="en-US" sz="1400" baseline="30000" dirty="0" err="1"/>
              <a:t>vswitch</a:t>
            </a:r>
            <a:r>
              <a:rPr lang="en-US" sz="1400" baseline="30000" dirty="0"/>
              <a:t>,” https://</a:t>
            </a:r>
            <a:r>
              <a:rPr lang="en-US" sz="1400" baseline="30000" dirty="0" err="1"/>
              <a:t>github.com</a:t>
            </a:r>
            <a:r>
              <a:rPr lang="en-US" sz="1400" baseline="30000" dirty="0"/>
              <a:t>/01org/</a:t>
            </a:r>
            <a:r>
              <a:rPr lang="en-US" sz="1400" baseline="30000" dirty="0" err="1"/>
              <a:t>dpdk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ovs</a:t>
            </a:r>
            <a:r>
              <a:rPr lang="en-US" sz="1400" baseline="30000" dirty="0"/>
              <a:t>.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[17] </a:t>
            </a:r>
            <a:r>
              <a:rPr lang="en-US" sz="1400" baseline="30000" dirty="0" err="1"/>
              <a:t>Linuxtopia</a:t>
            </a:r>
            <a:r>
              <a:rPr lang="en-US" sz="1400" baseline="30000" dirty="0"/>
              <a:t>. </a:t>
            </a:r>
            <a:r>
              <a:rPr lang="en-US" sz="1400" baseline="30000" dirty="0" err="1"/>
              <a:t>isolcpus</a:t>
            </a:r>
            <a:r>
              <a:rPr lang="en-US" sz="1400" baseline="30000" dirty="0"/>
              <a:t> scheduler options. [Online]. Available: http://</a:t>
            </a:r>
            <a:r>
              <a:rPr lang="en-US" sz="1400" baseline="30000" dirty="0" err="1"/>
              <a:t>www.linuxtopia.org</a:t>
            </a:r>
            <a:r>
              <a:rPr lang="en-US" sz="1400" baseline="30000" dirty="0"/>
              <a:t>/online books/</a:t>
            </a:r>
            <a:r>
              <a:rPr lang="en-US" sz="1400" baseline="30000" dirty="0" err="1"/>
              <a:t>linux</a:t>
            </a:r>
            <a:r>
              <a:rPr lang="en-US" sz="1400" baseline="30000" dirty="0"/>
              <a:t> kernel/kernel configuration/re46.html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[18] Cisco. Best practices for setting bios parameters for performance. [Online]. Available: http://</a:t>
            </a:r>
            <a:r>
              <a:rPr lang="en-US" sz="1400" baseline="30000" dirty="0" err="1"/>
              <a:t>www.cisco.com</a:t>
            </a:r>
            <a:r>
              <a:rPr lang="en-US" sz="1400" baseline="30000" dirty="0"/>
              <a:t>/c/en/us/products/collateral/ servers- unified- computing/</a:t>
            </a:r>
            <a:r>
              <a:rPr lang="en-US" sz="1400" baseline="30000" dirty="0" err="1"/>
              <a:t>ucs</a:t>
            </a:r>
            <a:r>
              <a:rPr lang="en-US" sz="1400" baseline="30000" dirty="0"/>
              <a:t>- b- series- blade- servers/whitepaper</a:t>
            </a:r>
            <a:r>
              <a:rPr lang="en-US" sz="1400" dirty="0"/>
              <a:t> </a:t>
            </a:r>
            <a:r>
              <a:rPr lang="is-IS" sz="1400" baseline="30000" dirty="0"/>
              <a:t>c11- 727827.html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[19] Fedora Documentation. J.11.cpu model and topology. [Online]. Available: https://</a:t>
            </a:r>
            <a:r>
              <a:rPr lang="en-US" sz="1400" baseline="30000" dirty="0" err="1"/>
              <a:t>docs.fedoraproject.org</a:t>
            </a:r>
            <a:r>
              <a:rPr lang="en-US" sz="1400" baseline="30000" dirty="0"/>
              <a:t>/en- US/Fedora Draft Documentation/0.1/html/Virtualization Deployment and Administration Guide/sect-</a:t>
            </a:r>
            <a:r>
              <a:rPr lang="en-US" sz="1400" baseline="30000" dirty="0" err="1"/>
              <a:t>libvirt</a:t>
            </a:r>
            <a:r>
              <a:rPr lang="en-US" sz="1400" baseline="30000" dirty="0"/>
              <a:t>-</a:t>
            </a:r>
            <a:r>
              <a:rPr lang="en-US" sz="1400" baseline="30000" dirty="0" err="1"/>
              <a:t>dom</a:t>
            </a:r>
            <a:r>
              <a:rPr lang="en-US" sz="1400" baseline="30000" dirty="0"/>
              <a:t>-xml-</a:t>
            </a:r>
            <a:r>
              <a:rPr lang="en-US" sz="1400" baseline="30000" dirty="0" err="1"/>
              <a:t>cpu</a:t>
            </a:r>
            <a:r>
              <a:rPr lang="en-US" sz="1400" baseline="30000" dirty="0"/>
              <a:t>-model-</a:t>
            </a:r>
            <a:r>
              <a:rPr lang="en-US" sz="1400" baseline="30000" dirty="0" err="1"/>
              <a:t>top.html</a:t>
            </a:r>
            <a:endParaRPr lang="en-US" sz="1400" baseline="30000" dirty="0"/>
          </a:p>
          <a:p>
            <a:pPr>
              <a:lnSpc>
                <a:spcPct val="80000"/>
              </a:lnSpc>
            </a:pPr>
            <a:r>
              <a:rPr lang="en-US" sz="1400" baseline="30000" dirty="0"/>
              <a:t>[20] </a:t>
            </a:r>
            <a:r>
              <a:rPr lang="en-US" sz="1400" baseline="30000" dirty="0" err="1"/>
              <a:t>GitHub</a:t>
            </a:r>
            <a:r>
              <a:rPr lang="en-US" sz="1400" baseline="30000" dirty="0"/>
              <a:t>. </a:t>
            </a:r>
            <a:r>
              <a:rPr lang="en-US" sz="1400" baseline="30000" dirty="0" err="1"/>
              <a:t>Irqbalance</a:t>
            </a:r>
            <a:r>
              <a:rPr lang="en-US" sz="1400" baseline="30000" dirty="0"/>
              <a:t>. [Online]. Available: https://</a:t>
            </a:r>
            <a:r>
              <a:rPr lang="en-US" sz="1400" baseline="30000" dirty="0" err="1"/>
              <a:t>github.com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Irqbalance</a:t>
            </a:r>
            <a:r>
              <a:rPr lang="en-US" sz="1400" baseline="30000" dirty="0"/>
              <a:t>/ </a:t>
            </a:r>
            <a:r>
              <a:rPr lang="en-US" sz="1400" baseline="30000" dirty="0" err="1"/>
              <a:t>irqbalance</a:t>
            </a:r>
            <a:endParaRPr lang="en-US" sz="14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15F7-BF1F-154B-B97A-3234BADC292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181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Glossary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3945D0FD-48F1-4D72-80C5-FFB60B92A834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731961"/>
              </p:ext>
            </p:extLst>
          </p:nvPr>
        </p:nvGraphicFramePr>
        <p:xfrm>
          <a:off x="381000" y="895350"/>
          <a:ext cx="8610600" cy="357759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Abbreviation</a:t>
                      </a:r>
                    </a:p>
                  </a:txBody>
                  <a:tcPr marL="72000"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Description</a:t>
                      </a:r>
                    </a:p>
                  </a:txBody>
                  <a:tcPr marL="720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Service Provider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Machine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WAN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Wide Area Network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SPA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Shared Port Adapter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vMS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Managed Services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WLAN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Wireless LAN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SR-IOV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single Root I/O virtualization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VNF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Network Function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WLC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Wireless LAN Controller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TCO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Total Cost of Ownership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VNFM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VNF Manager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WRED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weighted random Early Detection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TOS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Type of Service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vNIC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NIC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ZBFW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Zone-based firewall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TPS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transparent page sharing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VPC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Private Cloud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ZTP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Zero touch provisioning</a:t>
                      </a: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TSO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TCP Segmentation Offload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vPE-F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PE Forwarding instance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TTM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Time-to-market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VPLS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Private LAN service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UC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Unified communication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VPN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Private Network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vCPE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CPE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VRF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routing and forwarding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vCPU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CPU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vSwitch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Switch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VF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Function (in SR-IOV)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VTC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Topology controller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vHost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host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VTF 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Topology Forwarder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Infrastructure Managers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VTS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Topology System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VLAN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virtual Local area network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WAAS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Wide Area Application Services</a:t>
                      </a: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 marL="72000" marR="12700" marT="1270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68857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400" baseline="30000" dirty="0"/>
              <a:t>[21] A. </a:t>
            </a:r>
            <a:r>
              <a:rPr lang="en-US" sz="1400" baseline="30000" dirty="0" err="1"/>
              <a:t>Mahmood</a:t>
            </a:r>
            <a:r>
              <a:rPr lang="en-US" sz="1400" baseline="30000" dirty="0"/>
              <a:t> and A. Chandra, “</a:t>
            </a:r>
            <a:r>
              <a:rPr lang="en-US" sz="1400" baseline="30000" dirty="0" err="1"/>
              <a:t>Kvm</a:t>
            </a:r>
            <a:r>
              <a:rPr lang="en-US" sz="1400" baseline="30000" dirty="0"/>
              <a:t> </a:t>
            </a:r>
            <a:r>
              <a:rPr lang="en-US" sz="1400" baseline="30000" dirty="0" err="1"/>
              <a:t>ubuntu</a:t>
            </a:r>
            <a:r>
              <a:rPr lang="en-US" sz="1400" baseline="30000" dirty="0"/>
              <a:t> and </a:t>
            </a:r>
            <a:r>
              <a:rPr lang="en-US" sz="1400" baseline="30000" dirty="0" err="1"/>
              <a:t>rhel</a:t>
            </a:r>
            <a:r>
              <a:rPr lang="en-US" sz="1400" baseline="30000" dirty="0"/>
              <a:t> tuning steps,” cisco Internal Wiki; Available upon demand.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[22] M. </a:t>
            </a:r>
            <a:r>
              <a:rPr lang="en-US" sz="1400" baseline="30000" dirty="0" err="1"/>
              <a:t>Haugh</a:t>
            </a:r>
            <a:r>
              <a:rPr lang="en-US" sz="1400" baseline="30000" dirty="0"/>
              <a:t>, IXIA. Examining factors of the 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-I impacting performance and portability. [Online]. Available: http://</a:t>
            </a:r>
            <a:r>
              <a:rPr lang="en-US" sz="1400" baseline="30000" dirty="0" err="1"/>
              <a:t>www.ixiacom.com</a:t>
            </a:r>
            <a:r>
              <a:rPr lang="en-US" sz="1400" baseline="30000" dirty="0"/>
              <a:t>/sites/default/files/resources/whitepaper/915- 0953- 01- examining- factors- of- the- 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i</a:t>
            </a:r>
            <a:r>
              <a:rPr lang="en-US" sz="1400" baseline="30000" dirty="0"/>
              <a:t>- impacting- performance- and- portability- </a:t>
            </a:r>
            <a:r>
              <a:rPr lang="en-US" sz="1400" baseline="30000" dirty="0" err="1"/>
              <a:t>lt</a:t>
            </a:r>
            <a:r>
              <a:rPr lang="en-US" sz="1400" baseline="30000" dirty="0"/>
              <a:t> </a:t>
            </a:r>
            <a:r>
              <a:rPr lang="en-US" sz="1400" baseline="30000" dirty="0" err="1"/>
              <a:t>pdf</a:t>
            </a:r>
            <a:endParaRPr lang="en-US" sz="1400" baseline="30000" dirty="0"/>
          </a:p>
          <a:p>
            <a:pPr>
              <a:lnSpc>
                <a:spcPct val="80000"/>
              </a:lnSpc>
            </a:pPr>
            <a:r>
              <a:rPr lang="en-US" sz="1400" baseline="30000" dirty="0"/>
              <a:t>[23] </a:t>
            </a:r>
            <a:r>
              <a:rPr lang="en-US" sz="1400" baseline="30000" dirty="0" err="1"/>
              <a:t>VMWare</a:t>
            </a:r>
            <a:r>
              <a:rPr lang="en-US" sz="1400" baseline="30000" dirty="0"/>
              <a:t>. (2013) Deploying extremely latency-sensitive applications in </a:t>
            </a:r>
            <a:r>
              <a:rPr lang="en-US" sz="1400" baseline="30000" dirty="0" err="1"/>
              <a:t>vmware</a:t>
            </a:r>
            <a:r>
              <a:rPr lang="en-US" sz="1400" baseline="30000" dirty="0"/>
              <a:t> </a:t>
            </a:r>
            <a:r>
              <a:rPr lang="en-US" sz="1400" baseline="30000" dirty="0" err="1"/>
              <a:t>vsphere</a:t>
            </a:r>
            <a:r>
              <a:rPr lang="en-US" sz="1400" baseline="30000" dirty="0"/>
              <a:t> 5.5. [Online]. Available: http://</a:t>
            </a:r>
            <a:r>
              <a:rPr lang="en-US" sz="1400" baseline="30000" dirty="0" err="1"/>
              <a:t>www.vmware.com</a:t>
            </a:r>
            <a:r>
              <a:rPr lang="en-US" sz="1400" baseline="30000" dirty="0"/>
              <a:t>/files/ </a:t>
            </a:r>
            <a:r>
              <a:rPr lang="en-US" sz="1400" baseline="30000" dirty="0" err="1"/>
              <a:t>pdf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techpaper</a:t>
            </a:r>
            <a:r>
              <a:rPr lang="en-US" sz="1400" baseline="30000" dirty="0"/>
              <a:t>/latency- sensitive- </a:t>
            </a:r>
            <a:r>
              <a:rPr lang="en-US" sz="1400" baseline="30000" dirty="0" err="1"/>
              <a:t>perf</a:t>
            </a:r>
            <a:r>
              <a:rPr lang="en-US" sz="1400" baseline="30000" dirty="0"/>
              <a:t>- vsphere55.pdf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[24] Intel Corporation. Accelerating high-speed networking with </a:t>
            </a:r>
            <a:r>
              <a:rPr lang="en-US" sz="1400" baseline="30000" dirty="0" err="1"/>
              <a:t>intel</a:t>
            </a:r>
            <a:r>
              <a:rPr lang="en-US" sz="1400" baseline="30000" dirty="0"/>
              <a:t> i/o acceleration technology. [Online]. Available: http://</a:t>
            </a:r>
            <a:r>
              <a:rPr lang="en-US" sz="1400" baseline="30000" dirty="0" err="1"/>
              <a:t>www.intel.com</a:t>
            </a:r>
            <a:r>
              <a:rPr lang="en-US" sz="1400" baseline="30000" dirty="0"/>
              <a:t>/ content/dam/doc/white-paper/</a:t>
            </a:r>
            <a:r>
              <a:rPr lang="en-US" sz="1400" baseline="30000" dirty="0" err="1"/>
              <a:t>i</a:t>
            </a:r>
            <a:r>
              <a:rPr lang="en-US" sz="1400" baseline="30000" dirty="0"/>
              <a:t>-o-acceleration-technology-</a:t>
            </a:r>
            <a:r>
              <a:rPr lang="en-US" sz="1400" baseline="30000" dirty="0" err="1"/>
              <a:t>paper.pdf</a:t>
            </a:r>
            <a:endParaRPr lang="en-US" sz="1400" baseline="30000" dirty="0"/>
          </a:p>
          <a:p>
            <a:pPr>
              <a:lnSpc>
                <a:spcPct val="80000"/>
              </a:lnSpc>
            </a:pPr>
            <a:r>
              <a:rPr lang="en-US" sz="1400" baseline="30000" dirty="0"/>
              <a:t>[25] </a:t>
            </a:r>
            <a:r>
              <a:rPr lang="en-US" sz="1400" baseline="30000" dirty="0" err="1"/>
              <a:t>Lightreading</a:t>
            </a:r>
            <a:r>
              <a:rPr lang="en-US" sz="1400" baseline="30000" dirty="0"/>
              <a:t>, Ray Le </a:t>
            </a:r>
            <a:r>
              <a:rPr lang="en-US" sz="1400" baseline="30000" dirty="0" err="1"/>
              <a:t>Maistre</a:t>
            </a:r>
            <a:r>
              <a:rPr lang="en-US" sz="1400" baseline="30000" dirty="0"/>
              <a:t>. (2015, November) Val- </a:t>
            </a:r>
            <a:r>
              <a:rPr lang="en-US" sz="1400" baseline="30000" dirty="0" err="1"/>
              <a:t>idating</a:t>
            </a:r>
            <a:r>
              <a:rPr lang="en-US" sz="1400" baseline="30000" dirty="0"/>
              <a:t> cisco’s 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 infrastructure part 1. [On- line]. Available: http://</a:t>
            </a:r>
            <a:r>
              <a:rPr lang="en-US" sz="1400" baseline="30000" dirty="0" err="1"/>
              <a:t>www.lightreading.com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- tests- and- trials/ validating- </a:t>
            </a:r>
            <a:r>
              <a:rPr lang="en-US" sz="1400" baseline="30000" dirty="0" err="1"/>
              <a:t>ciscos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- infrastructure- </a:t>
            </a:r>
            <a:r>
              <a:rPr lang="en-US" sz="1400" baseline="30000" dirty="0" err="1"/>
              <a:t>pt</a:t>
            </a:r>
            <a:r>
              <a:rPr lang="en-US" sz="1400" baseline="30000" dirty="0"/>
              <a:t>- 1/d/d- id/718684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[26] ——.(2015,November)Validatingcisco’snfvinfrastructurepart2.[On- line]. Available: http://</a:t>
            </a:r>
            <a:r>
              <a:rPr lang="en-US" sz="1400" baseline="30000" dirty="0" err="1"/>
              <a:t>www.lightreading.com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- tests- and- trials/ validating- </a:t>
            </a:r>
            <a:r>
              <a:rPr lang="en-US" sz="1400" baseline="30000" dirty="0" err="1"/>
              <a:t>ciscos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nfv</a:t>
            </a:r>
            <a:r>
              <a:rPr lang="en-US" sz="1400" baseline="30000" dirty="0"/>
              <a:t>- infrastructure- </a:t>
            </a:r>
            <a:r>
              <a:rPr lang="en-US" sz="1400" baseline="30000" dirty="0" err="1"/>
              <a:t>pt</a:t>
            </a:r>
            <a:r>
              <a:rPr lang="en-US" sz="1400" baseline="30000" dirty="0"/>
              <a:t>- 2/d/d- id/718898</a:t>
            </a:r>
          </a:p>
          <a:p>
            <a:pPr>
              <a:lnSpc>
                <a:spcPct val="80000"/>
              </a:lnSpc>
            </a:pPr>
            <a:r>
              <a:rPr lang="en-US" sz="1400" baseline="30000" dirty="0"/>
              <a:t>[27] Intel Corporation. </a:t>
            </a:r>
            <a:r>
              <a:rPr lang="en-US" sz="1400" baseline="30000" dirty="0" err="1"/>
              <a:t>Pci</a:t>
            </a:r>
            <a:r>
              <a:rPr lang="en-US" sz="1400" baseline="30000" dirty="0"/>
              <a:t>-sig </a:t>
            </a:r>
            <a:r>
              <a:rPr lang="en-US" sz="1400" baseline="30000" dirty="0" err="1"/>
              <a:t>sr-iov</a:t>
            </a:r>
            <a:r>
              <a:rPr lang="en-US" sz="1400" baseline="30000" dirty="0"/>
              <a:t> primer. [On- line]. Available: http://</a:t>
            </a:r>
            <a:r>
              <a:rPr lang="en-US" sz="1400" baseline="30000" dirty="0" err="1"/>
              <a:t>www.intel.com</a:t>
            </a:r>
            <a:r>
              <a:rPr lang="en-US" sz="1400" baseline="30000" dirty="0"/>
              <a:t>/content/dam/doc/application-note/ </a:t>
            </a:r>
            <a:r>
              <a:rPr lang="en-US" sz="1400" baseline="30000" dirty="0" err="1"/>
              <a:t>pci</a:t>
            </a:r>
            <a:r>
              <a:rPr lang="en-US" sz="1400" baseline="30000" dirty="0"/>
              <a:t>- sig- </a:t>
            </a:r>
            <a:r>
              <a:rPr lang="en-US" sz="1400" baseline="30000" dirty="0" err="1"/>
              <a:t>sr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iov</a:t>
            </a:r>
            <a:r>
              <a:rPr lang="en-US" sz="1400" baseline="30000" dirty="0"/>
              <a:t>- primer- </a:t>
            </a:r>
            <a:r>
              <a:rPr lang="en-US" sz="1400" baseline="30000" dirty="0" err="1"/>
              <a:t>sr</a:t>
            </a:r>
            <a:r>
              <a:rPr lang="en-US" sz="1400" baseline="30000" dirty="0"/>
              <a:t>- </a:t>
            </a:r>
            <a:r>
              <a:rPr lang="en-US" sz="1400" baseline="30000" dirty="0" err="1"/>
              <a:t>iov</a:t>
            </a:r>
            <a:r>
              <a:rPr lang="en-US" sz="1400" baseline="30000" dirty="0"/>
              <a:t>- technology- </a:t>
            </a:r>
            <a:r>
              <a:rPr lang="en-US" sz="1400" baseline="30000" dirty="0" err="1"/>
              <a:t>paper.pdf</a:t>
            </a:r>
            <a:endParaRPr lang="en-US" sz="1400" baseline="30000" dirty="0"/>
          </a:p>
          <a:p>
            <a:pPr>
              <a:lnSpc>
                <a:spcPct val="80000"/>
              </a:lnSpc>
            </a:pPr>
            <a:r>
              <a:rPr lang="en-US" sz="1400" baseline="30000" dirty="0"/>
              <a:t>[28] </a:t>
            </a:r>
            <a:r>
              <a:rPr lang="en-US" sz="1400" baseline="30000" dirty="0" err="1"/>
              <a:t>VMWare</a:t>
            </a:r>
            <a:r>
              <a:rPr lang="en-US" sz="1400" baseline="30000" dirty="0"/>
              <a:t>, “</a:t>
            </a:r>
            <a:r>
              <a:rPr lang="en-US" sz="1400" baseline="30000" dirty="0" err="1"/>
              <a:t>Sr-iov</a:t>
            </a:r>
            <a:r>
              <a:rPr lang="en-US" sz="1400" baseline="30000" dirty="0"/>
              <a:t> support,” 2015, </a:t>
            </a:r>
            <a:r>
              <a:rPr lang="en-US" sz="1400" baseline="30000" dirty="0" err="1"/>
              <a:t>vSphere</a:t>
            </a:r>
            <a:r>
              <a:rPr lang="en-US" sz="1400" baseline="30000" dirty="0"/>
              <a:t> 5.5 Documentation Center. [29] ——, “Deploying extremely latency-sensitive applications in </a:t>
            </a:r>
            <a:r>
              <a:rPr lang="en-US" sz="1400" baseline="30000" dirty="0" err="1"/>
              <a:t>vmware</a:t>
            </a:r>
            <a:r>
              <a:rPr lang="en-US" sz="1400" baseline="30000" dirty="0"/>
              <a:t> </a:t>
            </a:r>
            <a:r>
              <a:rPr lang="en-US" sz="1400" baseline="30000" dirty="0" err="1"/>
              <a:t>vsphere</a:t>
            </a:r>
            <a:r>
              <a:rPr lang="en-US" sz="1400" baseline="30000" dirty="0"/>
              <a:t> 5.5,” Technical Whitepaper, 2013,</a:t>
            </a:r>
            <a:r>
              <a:rPr lang="en-US" sz="1400" dirty="0"/>
              <a:t> </a:t>
            </a:r>
            <a:r>
              <a:rPr lang="en-US" sz="1400" baseline="30000" dirty="0"/>
              <a:t>http://</a:t>
            </a:r>
            <a:r>
              <a:rPr lang="en-US" sz="1400" baseline="30000" dirty="0" err="1"/>
              <a:t>www.vmware.com</a:t>
            </a:r>
            <a:r>
              <a:rPr lang="en-US" sz="1400" baseline="30000" dirty="0"/>
              <a:t>/files/</a:t>
            </a:r>
            <a:r>
              <a:rPr lang="en-US" sz="1400" baseline="30000" dirty="0" err="1"/>
              <a:t>pdf</a:t>
            </a:r>
            <a:r>
              <a:rPr lang="en-US" sz="1400" baseline="30000" dirty="0"/>
              <a:t>/</a:t>
            </a:r>
            <a:r>
              <a:rPr lang="en-US" sz="1400" baseline="30000" dirty="0" err="1"/>
              <a:t>techpaper</a:t>
            </a:r>
            <a:r>
              <a:rPr lang="en-US" sz="1400" baseline="30000" dirty="0"/>
              <a:t>/latency-sensitive-</a:t>
            </a:r>
            <a:r>
              <a:rPr lang="en-US" sz="1400" baseline="30000" dirty="0" err="1"/>
              <a:t>perf</a:t>
            </a:r>
            <a:r>
              <a:rPr lang="en-US" sz="1400" baseline="30000" dirty="0"/>
              <a:t>- vsphere55.pdf.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615F7-BF1F-154B-B97A-3234BADC2928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3769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09709" y="4671464"/>
            <a:ext cx="359666" cy="274637"/>
          </a:xfrm>
        </p:spPr>
        <p:txBody>
          <a:bodyPr rtlCol="0"/>
          <a:lstStyle/>
          <a:p>
            <a:pPr>
              <a:defRPr/>
            </a:pPr>
            <a:fld id="{D39451E0-9A41-E442-BD16-0D12F4050D0D}" type="slidenum">
              <a:rPr lang="en-US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>
                <a:defRPr/>
              </a:pPr>
              <a:t>61</a:t>
            </a:fld>
            <a:endParaRPr lang="en-US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Familiarity with IP-based networking</a:t>
            </a:r>
          </a:p>
          <a:p>
            <a:pPr lvl="1"/>
            <a:r>
              <a:rPr lang="en-US" dirty="0"/>
              <a:t>Routing, MPLS, </a:t>
            </a:r>
          </a:p>
          <a:p>
            <a:pPr lvl="1"/>
            <a:r>
              <a:rPr lang="en-US" dirty="0"/>
              <a:t>Switching</a:t>
            </a:r>
          </a:p>
          <a:p>
            <a:pPr lvl="1"/>
            <a:r>
              <a:rPr lang="en-US" dirty="0"/>
              <a:t>Control plane protocols</a:t>
            </a:r>
          </a:p>
          <a:p>
            <a:pPr lvl="1"/>
            <a:r>
              <a:rPr lang="en-US" dirty="0"/>
              <a:t>Broadband communication: DSL, Cable</a:t>
            </a:r>
          </a:p>
          <a:p>
            <a:pPr lvl="1"/>
            <a:r>
              <a:rPr lang="en-US" dirty="0"/>
              <a:t>Data Center architectures</a:t>
            </a:r>
          </a:p>
          <a:p>
            <a:r>
              <a:rPr lang="en-US" dirty="0"/>
              <a:t>No details on</a:t>
            </a:r>
          </a:p>
          <a:p>
            <a:pPr lvl="1"/>
            <a:r>
              <a:rPr lang="en-US" dirty="0"/>
              <a:t>Optical network design</a:t>
            </a:r>
          </a:p>
          <a:p>
            <a:pPr lvl="1"/>
            <a:r>
              <a:rPr lang="en-US" dirty="0"/>
              <a:t>Packet manipulation functions: NAT, Firewalls, Encryption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815AA-FDA3-2F43-84FA-65C7B4EB51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92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dirty="0"/>
              <a:t>Introduction and Motivation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09709" y="4671464"/>
            <a:ext cx="359666" cy="274637"/>
          </a:xfrm>
          <a:prstGeom prst="rect">
            <a:avLst/>
          </a:prstGeom>
        </p:spPr>
        <p:txBody>
          <a:bodyPr/>
          <a:lstStyle/>
          <a:p>
            <a:fld id="{96A97DD0-5BE7-4856-A2A9-C42C6688E60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3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9" name="Rectangle 179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40" tIns="45720" rIns="182880" bIns="45720" numCol="1" anchor="b" anchorCtr="0" compatLnSpc="1">
            <a:prstTxWarp prst="textNoShape">
              <a:avLst/>
            </a:prstTxWarp>
          </a:bodyPr>
          <a:lstStyle/>
          <a:p>
            <a:r>
              <a:rPr lang="en-GB" dirty="0"/>
              <a:t>A Typical SP Architecture (back in 2005)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619" y="1718870"/>
            <a:ext cx="7446719" cy="3226912"/>
          </a:xfrm>
          <a:prstGeom prst="rect">
            <a:avLst/>
          </a:prstGeom>
        </p:spPr>
      </p:pic>
      <p:graphicFrame>
        <p:nvGraphicFramePr>
          <p:cNvPr id="338" name="Table 3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219096"/>
              </p:ext>
            </p:extLst>
          </p:nvPr>
        </p:nvGraphicFramePr>
        <p:xfrm>
          <a:off x="656897" y="1001321"/>
          <a:ext cx="7970343" cy="6096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59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70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69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70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71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35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894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001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 sz="800" dirty="0"/>
                        <a:t>Subscribers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AN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Agg1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Agg2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Agg3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BNG/NAS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LER/PE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P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800" dirty="0"/>
                        <a:t>Locations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200,000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4000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500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74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74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~1000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296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 sz="800" dirty="0"/>
                        <a:t>BW</a:t>
                      </a:r>
                      <a:r>
                        <a:rPr lang="en-US" sz="800" baseline="0" dirty="0"/>
                        <a:t> Demand/system </a:t>
                      </a: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O(100)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dirty="0"/>
                        <a:t>Mbps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1-10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dirty="0" err="1"/>
                        <a:t>Gbps</a:t>
                      </a: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10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dirty="0" err="1"/>
                        <a:t>Gbps</a:t>
                      </a: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10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baseline="0" dirty="0" err="1"/>
                        <a:t>G</a:t>
                      </a:r>
                      <a:r>
                        <a:rPr lang="en-US" sz="800" dirty="0" err="1"/>
                        <a:t>bps</a:t>
                      </a: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baseline="0" dirty="0"/>
                        <a:t>1-5 </a:t>
                      </a:r>
                      <a:r>
                        <a:rPr lang="en-US" sz="800" baseline="0" dirty="0" err="1"/>
                        <a:t>Gbps</a:t>
                      </a: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40 </a:t>
                      </a:r>
                      <a:r>
                        <a:rPr lang="en-US" sz="800" dirty="0" err="1"/>
                        <a:t>Gbps</a:t>
                      </a:r>
                      <a:endParaRPr lang="en-US" sz="8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40Gbps</a:t>
                      </a: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06026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L15 Breakout-Template_FINAL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CiscoLive-Breakout-Template_022315_rev.potx" id="{6667D785-666B-45DA-9F23-DF41FDC0D91E}" vid="{13F82362-A2DA-4DBA-B258-D252B3EA3E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isco Live 2015">
    <a:dk1>
      <a:srgbClr val="676767"/>
    </a:dk1>
    <a:lt1>
      <a:srgbClr val="FFFFFF"/>
    </a:lt1>
    <a:dk2>
      <a:srgbClr val="A6A6A6"/>
    </a:dk2>
    <a:lt2>
      <a:srgbClr val="595959"/>
    </a:lt2>
    <a:accent1>
      <a:srgbClr val="00A3DE"/>
    </a:accent1>
    <a:accent2>
      <a:srgbClr val="F99D33"/>
    </a:accent2>
    <a:accent3>
      <a:srgbClr val="3DA649"/>
    </a:accent3>
    <a:accent4>
      <a:srgbClr val="F26122"/>
    </a:accent4>
    <a:accent5>
      <a:srgbClr val="0D868E"/>
    </a:accent5>
    <a:accent6>
      <a:srgbClr val="214794"/>
    </a:accent6>
    <a:hlink>
      <a:srgbClr val="2BA2D7"/>
    </a:hlink>
    <a:folHlink>
      <a:srgbClr val="2968AF"/>
    </a:folHlink>
  </a:clrScheme>
</a:themeOverride>
</file>

<file path=ppt/theme/themeOverride2.xml><?xml version="1.0" encoding="utf-8"?>
<a:themeOverride xmlns:a="http://schemas.openxmlformats.org/drawingml/2006/main">
  <a:clrScheme name="Cisco Live 2015">
    <a:dk1>
      <a:srgbClr val="676767"/>
    </a:dk1>
    <a:lt1>
      <a:srgbClr val="FFFFFF"/>
    </a:lt1>
    <a:dk2>
      <a:srgbClr val="A6A6A6"/>
    </a:dk2>
    <a:lt2>
      <a:srgbClr val="595959"/>
    </a:lt2>
    <a:accent1>
      <a:srgbClr val="00A3DE"/>
    </a:accent1>
    <a:accent2>
      <a:srgbClr val="F99D33"/>
    </a:accent2>
    <a:accent3>
      <a:srgbClr val="3DA649"/>
    </a:accent3>
    <a:accent4>
      <a:srgbClr val="F26122"/>
    </a:accent4>
    <a:accent5>
      <a:srgbClr val="0D868E"/>
    </a:accent5>
    <a:accent6>
      <a:srgbClr val="214794"/>
    </a:accent6>
    <a:hlink>
      <a:srgbClr val="2BA2D7"/>
    </a:hlink>
    <a:folHlink>
      <a:srgbClr val="2968AF"/>
    </a:folHlink>
  </a:clrScheme>
</a:themeOverride>
</file>

<file path=ppt/theme/themeOverride3.xml><?xml version="1.0" encoding="utf-8"?>
<a:themeOverride xmlns:a="http://schemas.openxmlformats.org/drawingml/2006/main">
  <a:clrScheme name="Cisco Live 2015">
    <a:dk1>
      <a:srgbClr val="676767"/>
    </a:dk1>
    <a:lt1>
      <a:srgbClr val="FFFFFF"/>
    </a:lt1>
    <a:dk2>
      <a:srgbClr val="A6A6A6"/>
    </a:dk2>
    <a:lt2>
      <a:srgbClr val="595959"/>
    </a:lt2>
    <a:accent1>
      <a:srgbClr val="00A3DE"/>
    </a:accent1>
    <a:accent2>
      <a:srgbClr val="F99D33"/>
    </a:accent2>
    <a:accent3>
      <a:srgbClr val="3DA649"/>
    </a:accent3>
    <a:accent4>
      <a:srgbClr val="F26122"/>
    </a:accent4>
    <a:accent5>
      <a:srgbClr val="0D868E"/>
    </a:accent5>
    <a:accent6>
      <a:srgbClr val="214794"/>
    </a:accent6>
    <a:hlink>
      <a:srgbClr val="2BA2D7"/>
    </a:hlink>
    <a:folHlink>
      <a:srgbClr val="2968AF"/>
    </a:folHlink>
  </a:clrScheme>
</a:themeOverride>
</file>

<file path=ppt/theme/themeOverride4.xml><?xml version="1.0" encoding="utf-8"?>
<a:themeOverride xmlns:a="http://schemas.openxmlformats.org/drawingml/2006/main">
  <a:clrScheme name="Cisco Live 2015">
    <a:dk1>
      <a:srgbClr val="676767"/>
    </a:dk1>
    <a:lt1>
      <a:srgbClr val="FFFFFF"/>
    </a:lt1>
    <a:dk2>
      <a:srgbClr val="A6A6A6"/>
    </a:dk2>
    <a:lt2>
      <a:srgbClr val="595959"/>
    </a:lt2>
    <a:accent1>
      <a:srgbClr val="00A3DE"/>
    </a:accent1>
    <a:accent2>
      <a:srgbClr val="F99D33"/>
    </a:accent2>
    <a:accent3>
      <a:srgbClr val="3DA649"/>
    </a:accent3>
    <a:accent4>
      <a:srgbClr val="F26122"/>
    </a:accent4>
    <a:accent5>
      <a:srgbClr val="0D868E"/>
    </a:accent5>
    <a:accent6>
      <a:srgbClr val="214794"/>
    </a:accent6>
    <a:hlink>
      <a:srgbClr val="2BA2D7"/>
    </a:hlink>
    <a:folHlink>
      <a:srgbClr val="2968AF"/>
    </a:folHlink>
  </a:clrScheme>
</a:themeOverride>
</file>

<file path=ppt/theme/themeOverride5.xml><?xml version="1.0" encoding="utf-8"?>
<a:themeOverride xmlns:a="http://schemas.openxmlformats.org/drawingml/2006/main">
  <a:clrScheme name="Cisco Live 2015">
    <a:dk1>
      <a:srgbClr val="676767"/>
    </a:dk1>
    <a:lt1>
      <a:srgbClr val="FFFFFF"/>
    </a:lt1>
    <a:dk2>
      <a:srgbClr val="A6A6A6"/>
    </a:dk2>
    <a:lt2>
      <a:srgbClr val="595959"/>
    </a:lt2>
    <a:accent1>
      <a:srgbClr val="00A3DE"/>
    </a:accent1>
    <a:accent2>
      <a:srgbClr val="F99D33"/>
    </a:accent2>
    <a:accent3>
      <a:srgbClr val="3DA649"/>
    </a:accent3>
    <a:accent4>
      <a:srgbClr val="F26122"/>
    </a:accent4>
    <a:accent5>
      <a:srgbClr val="0D868E"/>
    </a:accent5>
    <a:accent6>
      <a:srgbClr val="214794"/>
    </a:accent6>
    <a:hlink>
      <a:srgbClr val="2BA2D7"/>
    </a:hlink>
    <a:folHlink>
      <a:srgbClr val="2968AF"/>
    </a:folHlink>
  </a:clrScheme>
</a:themeOverride>
</file>

<file path=ppt/theme/themeOverride6.xml><?xml version="1.0" encoding="utf-8"?>
<a:themeOverride xmlns:a="http://schemas.openxmlformats.org/drawingml/2006/main">
  <a:clrScheme name="Cisco Live 2015">
    <a:dk1>
      <a:srgbClr val="676767"/>
    </a:dk1>
    <a:lt1>
      <a:srgbClr val="FFFFFF"/>
    </a:lt1>
    <a:dk2>
      <a:srgbClr val="A6A6A6"/>
    </a:dk2>
    <a:lt2>
      <a:srgbClr val="595959"/>
    </a:lt2>
    <a:accent1>
      <a:srgbClr val="00A3DE"/>
    </a:accent1>
    <a:accent2>
      <a:srgbClr val="F99D33"/>
    </a:accent2>
    <a:accent3>
      <a:srgbClr val="3DA649"/>
    </a:accent3>
    <a:accent4>
      <a:srgbClr val="F26122"/>
    </a:accent4>
    <a:accent5>
      <a:srgbClr val="0D868E"/>
    </a:accent5>
    <a:accent6>
      <a:srgbClr val="214794"/>
    </a:accent6>
    <a:hlink>
      <a:srgbClr val="2BA2D7"/>
    </a:hlink>
    <a:folHlink>
      <a:srgbClr val="2968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4170</TotalTime>
  <Words>5915</Words>
  <Application>Microsoft Office PowerPoint</Application>
  <PresentationFormat>On-screen Show (16:9)</PresentationFormat>
  <Paragraphs>1569</Paragraphs>
  <Slides>62</Slides>
  <Notes>27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CL15 Breakout-Template_FINAL</vt:lpstr>
      <vt:lpstr>Virtualizing Network Functions</vt:lpstr>
      <vt:lpstr>Agenda</vt:lpstr>
      <vt:lpstr>Glossary </vt:lpstr>
      <vt:lpstr>Glossary </vt:lpstr>
      <vt:lpstr>Glossary </vt:lpstr>
      <vt:lpstr>Glossary </vt:lpstr>
      <vt:lpstr>Assumptions</vt:lpstr>
      <vt:lpstr>Introduction and Motivation</vt:lpstr>
      <vt:lpstr>A Typical SP Architecture (back in 2005)</vt:lpstr>
      <vt:lpstr>PowerPoint Presentation</vt:lpstr>
      <vt:lpstr>Network Architecture Cost Factors</vt:lpstr>
      <vt:lpstr>Certification and Operational Expenses</vt:lpstr>
      <vt:lpstr>Network Functions Virtualization (NFV)</vt:lpstr>
      <vt:lpstr>What is NfV?  A Definition</vt:lpstr>
      <vt:lpstr>Enterprise Motivation for Virtualizing Network Functions</vt:lpstr>
      <vt:lpstr>Deployment Models and Characteristics</vt:lpstr>
      <vt:lpstr>The Top 5 use-cases for Enterprise Virtualization</vt:lpstr>
      <vt:lpstr>1. Branch Virtualization</vt:lpstr>
      <vt:lpstr>2. Connecting to Apps in the Cloud!</vt:lpstr>
      <vt:lpstr>3. Virtualization helps the move to multi-cloud</vt:lpstr>
      <vt:lpstr>4. Thin Branches and MSP Virtualization</vt:lpstr>
      <vt:lpstr>5. The obvious place to virtualize - Control Plane Functions </vt:lpstr>
      <vt:lpstr>The Building Blocks of Virtualization (Today)</vt:lpstr>
      <vt:lpstr>The 4 Layers of a virtualized System Architecture</vt:lpstr>
      <vt:lpstr>A System Architecture View with 3 VNFs</vt:lpstr>
      <vt:lpstr>ETSI NfV Reference Architecture</vt:lpstr>
      <vt:lpstr>Hypervisors</vt:lpstr>
      <vt:lpstr>CSR 1000v and Hypervisor Processing</vt:lpstr>
      <vt:lpstr>Hypervisors vs. Linux Containers</vt:lpstr>
      <vt:lpstr>I/O Architecture</vt:lpstr>
      <vt:lpstr>Virtualizing I/O – KVM Architecture Example</vt:lpstr>
      <vt:lpstr>I/O Optimizations: Single Root IO Virtualization - SR-IOV with PCIe pass-through</vt:lpstr>
      <vt:lpstr>I/O Optimizations: Direct-map PCI (PCI pass-through)</vt:lpstr>
      <vt:lpstr>Hypervisor Traversal Tax: Example KVM with OVS</vt:lpstr>
      <vt:lpstr>Packet Path from Physical Interface into VNF</vt:lpstr>
      <vt:lpstr>Virtualization Trade-Offs and Research Topics</vt:lpstr>
      <vt:lpstr>Main Trade-off and Research Areas</vt:lpstr>
      <vt:lpstr>Cost / Performance Trade-offs</vt:lpstr>
      <vt:lpstr>Performance Aspects for VNF Deployments</vt:lpstr>
      <vt:lpstr>Performance Aspects for VNF Deployments</vt:lpstr>
      <vt:lpstr>Physical System Bottlenecks: Interface and Cores</vt:lpstr>
      <vt:lpstr>Multi-VM System Throughput: KVM CEF IMIX, XE 16.3</vt:lpstr>
      <vt:lpstr>Multi-VM System Throughput: KVM CEF 128B, XE 16.3</vt:lpstr>
      <vt:lpstr>Multi-VM System Throughput: KVM Features IMIX, XE 16.3</vt:lpstr>
      <vt:lpstr>Multi-VM System Throughput: KVM Features 1500B, XE 16.3</vt:lpstr>
      <vt:lpstr>CSR 1000v 10Mbps Oversubscription</vt:lpstr>
      <vt:lpstr>SR-IOV Virtualization Caveats</vt:lpstr>
      <vt:lpstr>Loss Rate Interpretation - Background</vt:lpstr>
      <vt:lpstr>Number of Packets Lost in Perspective</vt:lpstr>
      <vt:lpstr>Determination of Desired Frame Loss Rate </vt:lpstr>
      <vt:lpstr>Architectural Considerations</vt:lpstr>
      <vt:lpstr>Single-Branch vs. Multi-Branch VM Deployments</vt:lpstr>
      <vt:lpstr>VNF / Service Granularity </vt:lpstr>
      <vt:lpstr>Virtualization Architecture Comparison</vt:lpstr>
      <vt:lpstr>Multi-tenant vCPE - Example</vt:lpstr>
      <vt:lpstr>Conclusion</vt:lpstr>
      <vt:lpstr>Key Conclusions</vt:lpstr>
      <vt:lpstr>References</vt:lpstr>
      <vt:lpstr>References</vt:lpstr>
      <vt:lpstr>References</vt:lpstr>
      <vt:lpstr>PowerPoint Presentation</vt:lpstr>
      <vt:lpstr>PowerPoint Presentation</vt:lpstr>
    </vt:vector>
  </TitlesOfParts>
  <Company>Cisco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Sarena Nichols</dc:creator>
  <cp:lastModifiedBy>Halim Yanikomeroglu</cp:lastModifiedBy>
  <cp:revision>104</cp:revision>
  <cp:lastPrinted>2016-04-06T13:32:17Z</cp:lastPrinted>
  <dcterms:created xsi:type="dcterms:W3CDTF">2015-03-03T21:31:39Z</dcterms:created>
  <dcterms:modified xsi:type="dcterms:W3CDTF">2018-03-27T17:18:18Z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.versly.content.uuid">
    <vt:lpwstr>63c3ab09-54f7-4b0d-a3d8-634a2c351ae6</vt:lpwstr>
  </property>
  <property fmtid="{D5CDD505-2E9C-101B-9397-08002B2CF9AE}" pid="3" name="com.versly.space.uuid">
    <vt:lpwstr>63c3ab09-54f7-4b0d-a3d8-634a2c351ae6</vt:lpwstr>
  </property>
  <property fmtid="{D5CDD505-2E9C-101B-9397-08002B2CF9AE}" pid="4" name="com.versly.content.version">
    <vt:lpwstr>1</vt:lpwstr>
  </property>
  <property fmtid="{D5CDD505-2E9C-101B-9397-08002B2CF9AE}" pid="5" name="assetId">
    <vt:lpwstr>688100094</vt:lpwstr>
  </property>
  <property fmtid="{D5CDD505-2E9C-101B-9397-08002B2CF9AE}" pid="6" name="repositoryId">
    <vt:lpwstr>1046501729</vt:lpwstr>
  </property>
</Properties>
</file>