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5" r:id="rId1"/>
  </p:sldMasterIdLst>
  <p:notesMasterIdLst>
    <p:notesMasterId r:id="rId52"/>
  </p:notesMasterIdLst>
  <p:handoutMasterIdLst>
    <p:handoutMasterId r:id="rId53"/>
  </p:handoutMasterIdLst>
  <p:sldIdLst>
    <p:sldId id="330" r:id="rId2"/>
    <p:sldId id="404" r:id="rId3"/>
    <p:sldId id="332" r:id="rId4"/>
    <p:sldId id="392" r:id="rId5"/>
    <p:sldId id="334" r:id="rId6"/>
    <p:sldId id="346" r:id="rId7"/>
    <p:sldId id="336" r:id="rId8"/>
    <p:sldId id="341" r:id="rId9"/>
    <p:sldId id="347" r:id="rId10"/>
    <p:sldId id="348" r:id="rId11"/>
    <p:sldId id="349" r:id="rId12"/>
    <p:sldId id="337" r:id="rId13"/>
    <p:sldId id="350" r:id="rId14"/>
    <p:sldId id="342" r:id="rId15"/>
    <p:sldId id="398" r:id="rId16"/>
    <p:sldId id="338" r:id="rId17"/>
    <p:sldId id="343" r:id="rId18"/>
    <p:sldId id="353" r:id="rId19"/>
    <p:sldId id="351" r:id="rId20"/>
    <p:sldId id="397" r:id="rId21"/>
    <p:sldId id="339" r:id="rId22"/>
    <p:sldId id="355" r:id="rId23"/>
    <p:sldId id="389" r:id="rId24"/>
    <p:sldId id="388" r:id="rId25"/>
    <p:sldId id="356" r:id="rId26"/>
    <p:sldId id="358" r:id="rId27"/>
    <p:sldId id="357" r:id="rId28"/>
    <p:sldId id="344" r:id="rId29"/>
    <p:sldId id="406" r:id="rId30"/>
    <p:sldId id="385" r:id="rId31"/>
    <p:sldId id="401" r:id="rId32"/>
    <p:sldId id="360" r:id="rId33"/>
    <p:sldId id="340" r:id="rId34"/>
    <p:sldId id="345" r:id="rId35"/>
    <p:sldId id="363" r:id="rId36"/>
    <p:sldId id="364" r:id="rId37"/>
    <p:sldId id="394" r:id="rId38"/>
    <p:sldId id="365" r:id="rId39"/>
    <p:sldId id="367" r:id="rId40"/>
    <p:sldId id="371" r:id="rId41"/>
    <p:sldId id="375" r:id="rId42"/>
    <p:sldId id="374" r:id="rId43"/>
    <p:sldId id="376" r:id="rId44"/>
    <p:sldId id="368" r:id="rId45"/>
    <p:sldId id="386" r:id="rId46"/>
    <p:sldId id="370" r:id="rId47"/>
    <p:sldId id="379" r:id="rId48"/>
    <p:sldId id="390" r:id="rId49"/>
    <p:sldId id="396" r:id="rId50"/>
    <p:sldId id="383" r:id="rId51"/>
  </p:sldIdLst>
  <p:sldSz cx="9144000" cy="6858000" type="screen4x3"/>
  <p:notesSz cx="6985000" cy="9271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EDD"/>
    <a:srgbClr val="F4F8FC"/>
    <a:srgbClr val="FFFFFF"/>
    <a:srgbClr val="FF0000"/>
    <a:srgbClr val="0033CC"/>
    <a:srgbClr val="CC0000"/>
    <a:srgbClr val="FF9900"/>
    <a:srgbClr val="669900"/>
    <a:srgbClr val="A8AEAB"/>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80933" autoAdjust="0"/>
  </p:normalViewPr>
  <p:slideViewPr>
    <p:cSldViewPr>
      <p:cViewPr>
        <p:scale>
          <a:sx n="100" d="100"/>
          <a:sy n="100" d="100"/>
        </p:scale>
        <p:origin x="-1860"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20"/>
    </p:cViewPr>
  </p:sorterViewPr>
  <p:notesViewPr>
    <p:cSldViewPr>
      <p:cViewPr>
        <p:scale>
          <a:sx n="90" d="100"/>
          <a:sy n="90" d="100"/>
        </p:scale>
        <p:origin x="-2784" y="-372"/>
      </p:cViewPr>
      <p:guideLst>
        <p:guide orient="horz" pos="2921"/>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349" tIns="45674" rIns="91349" bIns="45674" numCol="1" anchor="t" anchorCtr="0" compatLnSpc="1">
            <a:prstTxWarp prst="textNoShape">
              <a:avLst/>
            </a:prstTxWarp>
          </a:bodyPr>
          <a:lstStyle>
            <a:lvl1pPr defTabSz="912813">
              <a:defRPr sz="1200" smtClean="0"/>
            </a:lvl1pPr>
          </a:lstStyle>
          <a:p>
            <a:pPr>
              <a:defRPr/>
            </a:pPr>
            <a:r>
              <a:rPr lang="en-US"/>
              <a:t>Voice over IP Presentation</a:t>
            </a:r>
          </a:p>
        </p:txBody>
      </p:sp>
      <p:sp>
        <p:nvSpPr>
          <p:cNvPr id="15155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1349" tIns="45674" rIns="91349" bIns="45674" numCol="1" anchor="t" anchorCtr="0" compatLnSpc="1">
            <a:prstTxWarp prst="textNoShape">
              <a:avLst/>
            </a:prstTxWarp>
          </a:bodyPr>
          <a:lstStyle>
            <a:lvl1pPr algn="r" defTabSz="912813">
              <a:defRPr sz="1200" dirty="0" smtClean="0"/>
            </a:lvl1pPr>
          </a:lstStyle>
          <a:p>
            <a:pPr>
              <a:defRPr/>
            </a:pPr>
            <a:r>
              <a:rPr lang="en-US" dirty="0" smtClean="0"/>
              <a:t>March 15th</a:t>
            </a:r>
            <a:r>
              <a:rPr lang="en-US" dirty="0"/>
              <a:t>, </a:t>
            </a:r>
            <a:r>
              <a:rPr lang="en-US" dirty="0" smtClean="0"/>
              <a:t>2018</a:t>
            </a:r>
            <a:endParaRPr lang="en-US" dirty="0"/>
          </a:p>
        </p:txBody>
      </p:sp>
      <p:sp>
        <p:nvSpPr>
          <p:cNvPr id="15155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1349" tIns="45674" rIns="91349" bIns="45674" numCol="1" anchor="b" anchorCtr="0" compatLnSpc="1">
            <a:prstTxWarp prst="textNoShape">
              <a:avLst/>
            </a:prstTxWarp>
          </a:bodyPr>
          <a:lstStyle>
            <a:lvl1pPr defTabSz="912813">
              <a:defRPr sz="1200" dirty="0" smtClean="0"/>
            </a:lvl1pPr>
          </a:lstStyle>
          <a:p>
            <a:pPr>
              <a:defRPr/>
            </a:pPr>
            <a:r>
              <a:rPr lang="en-US" dirty="0"/>
              <a:t> Carleton University </a:t>
            </a:r>
            <a:r>
              <a:rPr lang="en-US" dirty="0" smtClean="0"/>
              <a:t>15th March 2018</a:t>
            </a:r>
            <a:endParaRPr lang="en-US" dirty="0"/>
          </a:p>
        </p:txBody>
      </p:sp>
      <p:sp>
        <p:nvSpPr>
          <p:cNvPr id="15155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1349" tIns="45674" rIns="91349" bIns="45674" numCol="1" anchor="b" anchorCtr="0" compatLnSpc="1">
            <a:prstTxWarp prst="textNoShape">
              <a:avLst/>
            </a:prstTxWarp>
          </a:bodyPr>
          <a:lstStyle>
            <a:lvl1pPr algn="r" defTabSz="912813">
              <a:defRPr sz="1200" smtClean="0"/>
            </a:lvl1pPr>
          </a:lstStyle>
          <a:p>
            <a:pPr>
              <a:defRPr/>
            </a:pPr>
            <a:fld id="{6BA6A8AE-83E7-4556-82C7-A4308164DD6C}" type="slidenum">
              <a:rPr lang="en-US"/>
              <a:pPr>
                <a:defRPr/>
              </a:pPr>
              <a:t>‹#›</a:t>
            </a:fld>
            <a:endParaRPr lang="en-US"/>
          </a:p>
        </p:txBody>
      </p:sp>
    </p:spTree>
    <p:extLst>
      <p:ext uri="{BB962C8B-B14F-4D97-AF65-F5344CB8AC3E}">
        <p14:creationId xmlns:p14="http://schemas.microsoft.com/office/powerpoint/2010/main" val="1766621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349" tIns="45674" rIns="91349" bIns="45674" numCol="1" anchor="t" anchorCtr="0" compatLnSpc="1">
            <a:prstTxWarp prst="textNoShape">
              <a:avLst/>
            </a:prstTxWarp>
          </a:bodyPr>
          <a:lstStyle>
            <a:lvl1pPr defTabSz="912813">
              <a:defRPr sz="1200" smtClean="0"/>
            </a:lvl1pPr>
          </a:lstStyle>
          <a:p>
            <a:pPr>
              <a:defRPr/>
            </a:pPr>
            <a:r>
              <a:rPr lang="en-US" dirty="0" smtClean="0"/>
              <a:t>VoIP Presentation Carleton University</a:t>
            </a:r>
            <a:endParaRPr lang="en-US" dirty="0"/>
          </a:p>
        </p:txBody>
      </p:sp>
      <p:sp>
        <p:nvSpPr>
          <p:cNvPr id="58372" name="Rectangle 4"/>
          <p:cNvSpPr>
            <a:spLocks noGrp="1" noRot="1" noChangeAspect="1" noChangeArrowheads="1" noTextEdit="1"/>
          </p:cNvSpPr>
          <p:nvPr>
            <p:ph type="sldImg" idx="2"/>
          </p:nvPr>
        </p:nvSpPr>
        <p:spPr bwMode="auto">
          <a:xfrm>
            <a:off x="1176338" y="695325"/>
            <a:ext cx="4635500" cy="3476625"/>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30275" y="4405313"/>
            <a:ext cx="5124450" cy="4170362"/>
          </a:xfrm>
          <a:prstGeom prst="rect">
            <a:avLst/>
          </a:prstGeom>
          <a:noFill/>
          <a:ln w="9525">
            <a:noFill/>
            <a:miter lim="800000"/>
            <a:headEnd/>
            <a:tailEnd/>
          </a:ln>
          <a:effectLst/>
        </p:spPr>
        <p:txBody>
          <a:bodyPr vert="horz" wrap="square" lIns="91349" tIns="45674" rIns="91349" bIns="456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1349" tIns="45674" rIns="91349" bIns="45674" numCol="1" anchor="b" anchorCtr="0" compatLnSpc="1">
            <a:prstTxWarp prst="textNoShape">
              <a:avLst/>
            </a:prstTxWarp>
          </a:bodyPr>
          <a:lstStyle>
            <a:lvl1pPr defTabSz="912813">
              <a:defRPr sz="1200" smtClean="0"/>
            </a:lvl1pPr>
          </a:lstStyle>
          <a:p>
            <a:pPr>
              <a:defRPr/>
            </a:pPr>
            <a:endParaRPr lang="en-US" dirty="0"/>
          </a:p>
        </p:txBody>
      </p:sp>
      <p:sp>
        <p:nvSpPr>
          <p:cNvPr id="2663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1349" tIns="45674" rIns="91349" bIns="45674" numCol="1" anchor="b" anchorCtr="0" compatLnSpc="1">
            <a:prstTxWarp prst="textNoShape">
              <a:avLst/>
            </a:prstTxWarp>
          </a:bodyPr>
          <a:lstStyle>
            <a:lvl1pPr algn="r" defTabSz="912813">
              <a:defRPr sz="1200" smtClean="0"/>
            </a:lvl1pPr>
          </a:lstStyle>
          <a:p>
            <a:pPr>
              <a:defRPr/>
            </a:pPr>
            <a:fld id="{65B3B22B-3220-4BA9-84FE-05A907C72F03}" type="slidenum">
              <a:rPr lang="en-US"/>
              <a:pPr>
                <a:defRPr/>
              </a:pPr>
              <a:t>‹#›</a:t>
            </a:fld>
            <a:endParaRPr lang="en-US"/>
          </a:p>
        </p:txBody>
      </p:sp>
      <p:sp>
        <p:nvSpPr>
          <p:cNvPr id="9" name="Date Placeholder 8"/>
          <p:cNvSpPr>
            <a:spLocks noGrp="1"/>
          </p:cNvSpPr>
          <p:nvPr>
            <p:ph type="dt" idx="1"/>
          </p:nvPr>
        </p:nvSpPr>
        <p:spPr>
          <a:xfrm>
            <a:off x="3957637" y="0"/>
            <a:ext cx="3027363" cy="463550"/>
          </a:xfrm>
          <a:prstGeom prst="rect">
            <a:avLst/>
          </a:prstGeom>
        </p:spPr>
        <p:txBody>
          <a:bodyPr vert="horz" lIns="91440" tIns="45720" rIns="91440" bIns="45720" rtlCol="0"/>
          <a:lstStyle>
            <a:lvl1pPr algn="r">
              <a:defRPr sz="1200"/>
            </a:lvl1pPr>
          </a:lstStyle>
          <a:p>
            <a:r>
              <a:rPr lang="en-GB" dirty="0" smtClean="0"/>
              <a:t>15/Mar/2018</a:t>
            </a:r>
            <a:endParaRPr lang="en-GB" dirty="0"/>
          </a:p>
        </p:txBody>
      </p:sp>
    </p:spTree>
    <p:extLst>
      <p:ext uri="{BB962C8B-B14F-4D97-AF65-F5344CB8AC3E}">
        <p14:creationId xmlns:p14="http://schemas.microsoft.com/office/powerpoint/2010/main" val="2431757329"/>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p:spPr>
        <p:txBody>
          <a:bodyPr/>
          <a:lstStyle/>
          <a:p>
            <a:r>
              <a:rPr lang="en-US" dirty="0"/>
              <a:t>VoIP Presentation Carleton Uni.</a:t>
            </a:r>
          </a:p>
        </p:txBody>
      </p:sp>
      <p:sp>
        <p:nvSpPr>
          <p:cNvPr id="59396" name="Rectangle 7"/>
          <p:cNvSpPr>
            <a:spLocks noGrp="1" noChangeArrowheads="1"/>
          </p:cNvSpPr>
          <p:nvPr>
            <p:ph type="sldNum" sz="quarter" idx="5"/>
          </p:nvPr>
        </p:nvSpPr>
        <p:spPr>
          <a:noFill/>
        </p:spPr>
        <p:txBody>
          <a:bodyPr/>
          <a:lstStyle/>
          <a:p>
            <a:fld id="{9A046D90-16A9-4444-A9F3-5663B3334C2B}" type="slidenum">
              <a:rPr lang="en-US"/>
              <a:pPr/>
              <a:t>1</a:t>
            </a:fld>
            <a:endParaRPr lang="en-US"/>
          </a:p>
        </p:txBody>
      </p:sp>
      <p:sp>
        <p:nvSpPr>
          <p:cNvPr id="59397" name="Rectangle 2"/>
          <p:cNvSpPr>
            <a:spLocks noGrp="1" noRot="1" noChangeAspect="1" noChangeArrowheads="1" noTextEdit="1"/>
          </p:cNvSpPr>
          <p:nvPr>
            <p:ph type="sldImg"/>
          </p:nvPr>
        </p:nvSpPr>
        <p:spPr>
          <a:ln/>
        </p:spPr>
      </p:sp>
      <p:sp>
        <p:nvSpPr>
          <p:cNvPr id="5939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p:spPr>
        <p:txBody>
          <a:bodyPr/>
          <a:lstStyle/>
          <a:p>
            <a:r>
              <a:rPr lang="en-US"/>
              <a:t>VoIP Presentation Carleton Uni.</a:t>
            </a:r>
          </a:p>
        </p:txBody>
      </p:sp>
      <p:sp>
        <p:nvSpPr>
          <p:cNvPr id="68612" name="Rectangle 7"/>
          <p:cNvSpPr>
            <a:spLocks noGrp="1" noChangeArrowheads="1"/>
          </p:cNvSpPr>
          <p:nvPr>
            <p:ph type="sldNum" sz="quarter" idx="5"/>
          </p:nvPr>
        </p:nvSpPr>
        <p:spPr>
          <a:noFill/>
        </p:spPr>
        <p:txBody>
          <a:bodyPr/>
          <a:lstStyle/>
          <a:p>
            <a:fld id="{F931FADF-FCF3-4E3E-A718-7E1455AAA38A}" type="slidenum">
              <a:rPr lang="en-US"/>
              <a:pPr/>
              <a:t>10</a:t>
            </a:fld>
            <a:endParaRPr lang="en-US"/>
          </a:p>
        </p:txBody>
      </p:sp>
      <p:sp>
        <p:nvSpPr>
          <p:cNvPr id="68613" name="Rectangle 2"/>
          <p:cNvSpPr>
            <a:spLocks noGrp="1" noRot="1" noChangeAspect="1" noChangeArrowheads="1" noTextEdit="1"/>
          </p:cNvSpPr>
          <p:nvPr>
            <p:ph type="sldImg"/>
          </p:nvPr>
        </p:nvSpPr>
        <p:spPr>
          <a:ln/>
        </p:spPr>
      </p:sp>
      <p:sp>
        <p:nvSpPr>
          <p:cNvPr id="68614" name="Rectangle 3"/>
          <p:cNvSpPr>
            <a:spLocks noGrp="1" noChangeArrowheads="1"/>
          </p:cNvSpPr>
          <p:nvPr>
            <p:ph type="body" idx="1"/>
          </p:nvPr>
        </p:nvSpPr>
        <p:spPr>
          <a:noFill/>
          <a:ln/>
        </p:spPr>
        <p:txBody>
          <a:bodyPr/>
          <a:lstStyle/>
          <a:p>
            <a:r>
              <a:rPr lang="en-US" dirty="0" smtClean="0"/>
              <a:t>But, there is still a lot of telephony equipment out in the world. And, an infrastructure that took 100 years to build isn’t going to go away overnight. The world’s biggest computer is the PSTN.</a:t>
            </a:r>
          </a:p>
          <a:p>
            <a:endParaRPr lang="en-US" dirty="0" smtClean="0"/>
          </a:p>
          <a:p>
            <a:r>
              <a:rPr lang="en-US" dirty="0" smtClean="0"/>
              <a:t>Businesses are also looking for ways to migrate and enhance their networks for better performance. IP provides alternative paths and new modes of operation, e.g. remote workers outside the office.</a:t>
            </a:r>
          </a:p>
          <a:p>
            <a:endParaRPr lang="en-GB" dirty="0" smtClean="0"/>
          </a:p>
          <a:p>
            <a:r>
              <a:rPr lang="en-GB" dirty="0" smtClean="0"/>
              <a:t>4G wireless will introduce full VoIP and as this continues to roll out there will be increased IP connectivity between the different global networks.</a:t>
            </a:r>
          </a:p>
          <a:p>
            <a:endParaRPr lang="en-GB" dirty="0" smtClean="0"/>
          </a:p>
          <a:p>
            <a:r>
              <a:rPr lang="en-GB" dirty="0" smtClean="0"/>
              <a:t>There comes a critical tipping point where more calls are made on IP compared to TDM. At this point TDM networks and gateways start to become less of a requirement. That critical point is usually the point where there are equal number of subscribers on both TDM and IP, i.e. 50%.</a:t>
            </a:r>
          </a:p>
          <a:p>
            <a:endParaRPr lang="en-GB" dirty="0" smtClean="0"/>
          </a:p>
          <a:p>
            <a:r>
              <a:rPr lang="en-GB" dirty="0" smtClean="0"/>
              <a:t>Increased IP usage will also see new service providers appearing and a good percentage of these are expected to come from existing IP application providers that have a global presence, i.e. Google, Facebook, Yahoo, Skype, etc.</a:t>
            </a:r>
          </a:p>
          <a:p>
            <a:endParaRPr lang="en-GB" dirty="0" smtClean="0"/>
          </a:p>
          <a:p>
            <a:r>
              <a:rPr lang="en-GB" dirty="0" smtClean="0"/>
              <a:t>Whereas</a:t>
            </a:r>
            <a:r>
              <a:rPr lang="en-GB" baseline="0" dirty="0" smtClean="0"/>
              <a:t> traditionally market growth was focussed on the Americas and Europe, in the past years India and China now dominate the market in terms of quantity of phones. As a pointer, Canada has slipped in the rankings and also now holds less phones per person than it did a couple of years ago, suggesting a trend away from mobile phones to other wireless connected devices, e.g. </a:t>
            </a:r>
            <a:r>
              <a:rPr lang="en-GB" baseline="0" dirty="0" err="1" smtClean="0"/>
              <a:t>Wifi</a:t>
            </a:r>
            <a:r>
              <a:rPr lang="en-GB" baseline="0" dirty="0" smtClean="0"/>
              <a:t> connected PC and tablets and use of Skype.</a:t>
            </a:r>
            <a:endParaRPr lang="en-US" dirty="0" smtClean="0"/>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p:spPr>
        <p:txBody>
          <a:bodyPr/>
          <a:lstStyle/>
          <a:p>
            <a:r>
              <a:rPr lang="en-US"/>
              <a:t>VoIP Presentation Carleton Uni.</a:t>
            </a:r>
          </a:p>
        </p:txBody>
      </p:sp>
      <p:sp>
        <p:nvSpPr>
          <p:cNvPr id="69636" name="Rectangle 7"/>
          <p:cNvSpPr>
            <a:spLocks noGrp="1" noChangeArrowheads="1"/>
          </p:cNvSpPr>
          <p:nvPr>
            <p:ph type="sldNum" sz="quarter" idx="5"/>
          </p:nvPr>
        </p:nvSpPr>
        <p:spPr>
          <a:noFill/>
        </p:spPr>
        <p:txBody>
          <a:bodyPr/>
          <a:lstStyle/>
          <a:p>
            <a:fld id="{F795F921-2901-4A1C-BDAD-0F8C4C256ADA}" type="slidenum">
              <a:rPr lang="en-US"/>
              <a:pPr/>
              <a:t>11</a:t>
            </a:fld>
            <a:endParaRPr lang="en-US"/>
          </a:p>
        </p:txBody>
      </p:sp>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noFill/>
          <a:ln/>
        </p:spPr>
        <p:txBody>
          <a:bodyPr/>
          <a:lstStyle/>
          <a:p>
            <a:r>
              <a:rPr lang="en-US" dirty="0" smtClean="0"/>
              <a:t>Much publicized information suggests that of all the Small/Medium Enterprise (SME) market, there was a potential for over $3Billion in the year 2007. In 2012 the market forecast was over $16Billion. It recorded</a:t>
            </a:r>
            <a:r>
              <a:rPr lang="en-US" baseline="0" dirty="0" smtClean="0"/>
              <a:t> $33Billion on 2013. </a:t>
            </a:r>
            <a:r>
              <a:rPr lang="en-US" dirty="0" smtClean="0"/>
              <a:t>2018 is expected</a:t>
            </a:r>
            <a:r>
              <a:rPr lang="en-US" baseline="0" dirty="0" smtClean="0"/>
              <a:t> to reach $88Billion! This is for premise based deployments</a:t>
            </a:r>
            <a:endParaRPr lang="en-US" dirty="0" smtClean="0"/>
          </a:p>
          <a:p>
            <a:endParaRPr lang="en-US" dirty="0" smtClean="0"/>
          </a:p>
          <a:p>
            <a:r>
              <a:rPr lang="en-US" dirty="0" smtClean="0"/>
              <a:t>So, there is potential for big money, from a vendor view!</a:t>
            </a:r>
          </a:p>
          <a:p>
            <a:endParaRPr lang="en-GB" dirty="0" smtClean="0"/>
          </a:p>
          <a:p>
            <a:r>
              <a:rPr lang="en-GB" dirty="0" smtClean="0"/>
              <a:t>IP is also less restricted to country boundaries. It provides the opportunity for Service Providers to provide voice, and other services outside the normal country boundaries. Effectively the carriers now have potential to grow to a global market space, rather than a fixed national boundary. Security and Privacy</a:t>
            </a:r>
            <a:r>
              <a:rPr lang="en-GB" baseline="0" dirty="0" smtClean="0"/>
              <a:t> issues are now appearing on the scene. Technology was the enabler, but other factors are now dictating where connections can and cannot be made.</a:t>
            </a:r>
            <a:endParaRPr lang="en-GB" dirty="0" smtClean="0"/>
          </a:p>
          <a:p>
            <a:endParaRPr lang="en-GB" dirty="0" smtClean="0"/>
          </a:p>
          <a:p>
            <a:r>
              <a:rPr lang="en-GB" dirty="0" smtClean="0"/>
              <a:t>Traditionally PBX sales are focussed around supplying equipment to the end customer. With IP, it is now possible to host this same service from a remote location, even a different country, so installation into new areas only requires an IP connection. Wireless and new data modes are providing IP into countries and regions of the world previously unable to run telephone lines.</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p:spPr>
        <p:txBody>
          <a:bodyPr/>
          <a:lstStyle/>
          <a:p>
            <a:r>
              <a:rPr lang="en-US"/>
              <a:t>VoIP Presentation Carleton Uni.</a:t>
            </a:r>
          </a:p>
        </p:txBody>
      </p:sp>
      <p:sp>
        <p:nvSpPr>
          <p:cNvPr id="71684" name="Rectangle 7"/>
          <p:cNvSpPr>
            <a:spLocks noGrp="1" noChangeArrowheads="1"/>
          </p:cNvSpPr>
          <p:nvPr>
            <p:ph type="sldNum" sz="quarter" idx="5"/>
          </p:nvPr>
        </p:nvSpPr>
        <p:spPr>
          <a:noFill/>
        </p:spPr>
        <p:txBody>
          <a:bodyPr/>
          <a:lstStyle/>
          <a:p>
            <a:fld id="{FCC9DCD1-AC6F-4982-9622-AF784BBBCC58}" type="slidenum">
              <a:rPr lang="en-US"/>
              <a:pPr/>
              <a:t>12</a:t>
            </a:fld>
            <a:endParaRPr lang="en-US"/>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noFill/>
          <a:ln/>
        </p:spPr>
        <p:txBody>
          <a:bodyPr/>
          <a:lstStyle/>
          <a:p>
            <a:r>
              <a:rPr lang="en-US" smtClean="0"/>
              <a:t>The business case suggests that there is a big market and demand for Voice over IP. But what are people actually buying? From a business view, it has to be more than just copper wires.</a:t>
            </a:r>
          </a:p>
          <a:p>
            <a:endParaRPr lang="en-US" smtClean="0"/>
          </a:p>
          <a:p>
            <a:r>
              <a:rPr lang="en-US" smtClean="0"/>
              <a:t>What people are buying are </a:t>
            </a:r>
            <a:r>
              <a:rPr lang="en-US" b="1" smtClean="0"/>
              <a:t>services (or content);</a:t>
            </a:r>
            <a:r>
              <a:rPr lang="en-US" smtClean="0"/>
              <a:t> features that enhance the business operation.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p>
            <a:r>
              <a:rPr lang="en-US"/>
              <a:t>VoIP Presentation Carleton Uni.</a:t>
            </a:r>
          </a:p>
        </p:txBody>
      </p:sp>
      <p:sp>
        <p:nvSpPr>
          <p:cNvPr id="72708" name="Rectangle 7"/>
          <p:cNvSpPr>
            <a:spLocks noGrp="1" noChangeArrowheads="1"/>
          </p:cNvSpPr>
          <p:nvPr>
            <p:ph type="sldNum" sz="quarter" idx="5"/>
          </p:nvPr>
        </p:nvSpPr>
        <p:spPr>
          <a:noFill/>
        </p:spPr>
        <p:txBody>
          <a:bodyPr/>
          <a:lstStyle/>
          <a:p>
            <a:fld id="{541CB093-1982-43B8-9472-2B89E5215017}" type="slidenum">
              <a:rPr lang="en-US"/>
              <a:pPr/>
              <a:t>13</a:t>
            </a:fld>
            <a:endParaRPr lang="en-US"/>
          </a:p>
        </p:txBody>
      </p:sp>
      <p:sp>
        <p:nvSpPr>
          <p:cNvPr id="72709" name="Rectangle 2"/>
          <p:cNvSpPr>
            <a:spLocks noGrp="1" noRot="1" noChangeAspect="1" noChangeArrowheads="1" noTextEdit="1"/>
          </p:cNvSpPr>
          <p:nvPr>
            <p:ph type="sldImg"/>
          </p:nvPr>
        </p:nvSpPr>
        <p:spPr>
          <a:ln/>
        </p:spPr>
      </p:sp>
      <p:sp>
        <p:nvSpPr>
          <p:cNvPr id="72710" name="Rectangle 3"/>
          <p:cNvSpPr>
            <a:spLocks noGrp="1" noChangeArrowheads="1"/>
          </p:cNvSpPr>
          <p:nvPr>
            <p:ph type="body" idx="1"/>
          </p:nvPr>
        </p:nvSpPr>
        <p:spPr>
          <a:noFill/>
          <a:ln/>
        </p:spPr>
        <p:txBody>
          <a:bodyPr/>
          <a:lstStyle/>
          <a:p>
            <a:r>
              <a:rPr lang="en-US" dirty="0" smtClean="0"/>
              <a:t>With the standard telephone, there are already services that we take for granted. The humble hook-switch (still keeps its name from operator switch board days) and dial tone.</a:t>
            </a:r>
          </a:p>
          <a:p>
            <a:r>
              <a:rPr lang="en-US" dirty="0" smtClean="0"/>
              <a:t>Especially with business systems, there are other call handling features that we take for granted, such as transfer, divert, voice mail, caller display.</a:t>
            </a:r>
          </a:p>
          <a:p>
            <a:r>
              <a:rPr lang="en-US" dirty="0" smtClean="0"/>
              <a:t>IP services include more advanced features. Integration with databases for call </a:t>
            </a:r>
            <a:r>
              <a:rPr lang="en-US" dirty="0" err="1" smtClean="0"/>
              <a:t>centres</a:t>
            </a:r>
            <a:r>
              <a:rPr lang="en-US" dirty="0" smtClean="0"/>
              <a:t>, and hotel registration are a couple of examples.</a:t>
            </a:r>
          </a:p>
          <a:p>
            <a:r>
              <a:rPr lang="en-US" dirty="0" smtClean="0"/>
              <a:t>IP can provide global networking, so an office in Melbourne can work with an office in London, or San Francisco, as though it was a local call.</a:t>
            </a:r>
          </a:p>
          <a:p>
            <a:r>
              <a:rPr lang="en-US" dirty="0" smtClean="0"/>
              <a:t>New features, such as ‘Presence’, allow a user to profile how calls are handled based on time, and also on who is calling. For example an urgent phone call might get re-routed from the business to a cell phone, but the call centre call gets dropped to voice mail.</a:t>
            </a:r>
          </a:p>
          <a:p>
            <a:endParaRPr lang="en-GB" dirty="0" smtClean="0"/>
          </a:p>
          <a:p>
            <a:r>
              <a:rPr lang="en-GB" dirty="0" smtClean="0"/>
              <a:t>Unified communications allow the call to be handled by different and multiple</a:t>
            </a:r>
            <a:r>
              <a:rPr lang="en-GB" baseline="0" dirty="0" smtClean="0"/>
              <a:t> routes, e.g. desk phone, mobile phone, remote worker phone, PC phone, or voice mail. Collaboration allows these devices to used for multiple services, and may include conference calls and presentations, and may include multi-media connections including video and web presentations.</a:t>
            </a:r>
          </a:p>
          <a:p>
            <a:endParaRPr lang="en-GB" baseline="0" dirty="0" smtClean="0"/>
          </a:p>
          <a:p>
            <a:r>
              <a:rPr lang="en-US" dirty="0" smtClean="0"/>
              <a:t>The ability</a:t>
            </a:r>
            <a:r>
              <a:rPr lang="en-US" baseline="0" dirty="0" smtClean="0"/>
              <a:t> to link the user’s smart phone into the system with ‘Bring Your Own Device’ (BYOD) offers the ability to allow the user to use a common interface for business and personal calls. It also allows additional services to be provided to customers that may not be available to traditional desk phones. Such examples could be in hospitality where a customer’s phone is  linked to the room number. Having full use of Fixed Mobile Convergence will then allow the customer to use the phone on the internal </a:t>
            </a:r>
            <a:r>
              <a:rPr lang="en-US" baseline="0" dirty="0" err="1" smtClean="0"/>
              <a:t>WiFi</a:t>
            </a:r>
            <a:r>
              <a:rPr lang="en-US" baseline="0" dirty="0" smtClean="0"/>
              <a:t> network as well as being contactable when on external mobile data networks.</a:t>
            </a:r>
            <a:endParaRPr lang="en-GB" dirty="0" smtClean="0"/>
          </a:p>
          <a:p>
            <a:endParaRPr lang="en-GB" dirty="0" smtClean="0"/>
          </a:p>
        </p:txBody>
      </p:sp>
      <p:pic>
        <p:nvPicPr>
          <p:cNvPr id="72711" name="Picture 5" descr="telephone2124"/>
          <p:cNvPicPr>
            <a:picLocks noChangeAspect="1" noChangeArrowheads="1"/>
          </p:cNvPicPr>
          <p:nvPr/>
        </p:nvPicPr>
        <p:blipFill>
          <a:blip r:embed="rId3"/>
          <a:srcRect/>
          <a:stretch>
            <a:fillRect/>
          </a:stretch>
        </p:blipFill>
        <p:spPr bwMode="auto">
          <a:xfrm>
            <a:off x="5022850" y="1751013"/>
            <a:ext cx="557213" cy="685800"/>
          </a:xfrm>
          <a:prstGeom prst="rect">
            <a:avLst/>
          </a:prstGeom>
          <a:noFill/>
          <a:ln w="9525">
            <a:noFill/>
            <a:miter lim="800000"/>
            <a:headEnd/>
            <a:tailEnd/>
          </a:ln>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p>
            <a:r>
              <a:rPr lang="en-US"/>
              <a:t>VoIP Presentation Carleton Uni.</a:t>
            </a:r>
          </a:p>
        </p:txBody>
      </p:sp>
      <p:sp>
        <p:nvSpPr>
          <p:cNvPr id="73732" name="Rectangle 7"/>
          <p:cNvSpPr>
            <a:spLocks noGrp="1" noChangeArrowheads="1"/>
          </p:cNvSpPr>
          <p:nvPr>
            <p:ph type="sldNum" sz="quarter" idx="5"/>
          </p:nvPr>
        </p:nvSpPr>
        <p:spPr>
          <a:noFill/>
        </p:spPr>
        <p:txBody>
          <a:bodyPr/>
          <a:lstStyle/>
          <a:p>
            <a:fld id="{02799BCB-278D-4762-A64F-3FB8238B1D58}" type="slidenum">
              <a:rPr lang="en-US"/>
              <a:pPr/>
              <a:t>14</a:t>
            </a:fld>
            <a:endParaRPr lang="en-US"/>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noFill/>
          <a:ln/>
        </p:spPr>
        <p:txBody>
          <a:bodyPr/>
          <a:lstStyle/>
          <a:p>
            <a:r>
              <a:rPr lang="en-US" dirty="0" smtClean="0"/>
              <a:t>When originally</a:t>
            </a:r>
            <a:r>
              <a:rPr lang="en-US" baseline="0" dirty="0" smtClean="0"/>
              <a:t> conceived the main driver for VoIP was to link in </a:t>
            </a:r>
            <a:r>
              <a:rPr lang="en-US" b="1" dirty="0" smtClean="0"/>
              <a:t>network branch offices</a:t>
            </a:r>
            <a:r>
              <a:rPr lang="en-US" dirty="0" smtClean="0"/>
              <a:t> and to do </a:t>
            </a:r>
            <a:r>
              <a:rPr lang="en-US" b="1" dirty="0" smtClean="0"/>
              <a:t>Toll Bypass</a:t>
            </a:r>
            <a:r>
              <a:rPr lang="en-US" dirty="0" smtClean="0"/>
              <a:t>. They may be doing Toll bypass as the primary link, or as a secondary backup. Reduced costs of SIP trunks are also driving replacement of PSTN trunks. Today, the linkage into the data arena allows much more integration with</a:t>
            </a:r>
            <a:r>
              <a:rPr lang="en-US" baseline="0" dirty="0" smtClean="0"/>
              <a:t> other applications and business practices.</a:t>
            </a:r>
            <a:endParaRPr lang="en-US" dirty="0" smtClean="0"/>
          </a:p>
          <a:p>
            <a:endParaRPr lang="en-US" dirty="0" smtClean="0"/>
          </a:p>
          <a:p>
            <a:r>
              <a:rPr lang="en-US" dirty="0" smtClean="0"/>
              <a:t>More forward looking companies are using </a:t>
            </a:r>
            <a:r>
              <a:rPr lang="en-US" b="1" dirty="0" smtClean="0"/>
              <a:t>remote</a:t>
            </a:r>
            <a:r>
              <a:rPr lang="en-US" dirty="0" smtClean="0"/>
              <a:t> </a:t>
            </a:r>
            <a:r>
              <a:rPr lang="en-US" b="1" dirty="0" smtClean="0"/>
              <a:t>agents</a:t>
            </a:r>
            <a:r>
              <a:rPr lang="en-US" dirty="0" smtClean="0"/>
              <a:t>, </a:t>
            </a:r>
            <a:r>
              <a:rPr lang="en-US" b="1" dirty="0" err="1" smtClean="0"/>
              <a:t>softphones</a:t>
            </a:r>
            <a:r>
              <a:rPr lang="en-US" dirty="0" smtClean="0"/>
              <a:t> for sales people, </a:t>
            </a:r>
            <a:r>
              <a:rPr lang="en-US" b="1" dirty="0" err="1" smtClean="0"/>
              <a:t>teleworkers</a:t>
            </a:r>
            <a:r>
              <a:rPr lang="en-US" dirty="0" smtClean="0"/>
              <a:t> / remote office workers. In some places this is being mandated to cut down traffic and pollution, an example of this being California. </a:t>
            </a:r>
          </a:p>
          <a:p>
            <a:endParaRPr lang="en-US" dirty="0" smtClean="0"/>
          </a:p>
          <a:p>
            <a:r>
              <a:rPr lang="en-US" dirty="0" smtClean="0"/>
              <a:t>For agents in a call centre, this is a great application. Agents can log in for a few hours from home and may be located in different time zones, providing 24/7 coverage. Agents in different countries can provide support in different languages for a multi-national business. All with minimal office space being needed. Such integration with TDM is possible, but technically challenging, and also expensive when compared to an IP solution.</a:t>
            </a:r>
          </a:p>
          <a:p>
            <a:endParaRPr lang="en-GB" dirty="0" smtClean="0"/>
          </a:p>
          <a:p>
            <a:r>
              <a:rPr lang="en-GB" dirty="0" smtClean="0"/>
              <a:t>New features that allow users to make and take calls based on their current location, are also becoming popular. A highly mobile worker may need to take a call in the office, on a mobile phone, or at a customer location. Mobility provides the capability to do this and present a common business number to the outside world. The worker can take the call in multiple locations and also dynamically switch between networks.</a:t>
            </a:r>
          </a:p>
          <a:p>
            <a:endParaRPr lang="en-US" dirty="0" smtClean="0"/>
          </a:p>
          <a:p>
            <a:r>
              <a:rPr lang="en-US" dirty="0" smtClean="0"/>
              <a:t>Workflow communications allow more</a:t>
            </a:r>
            <a:r>
              <a:rPr lang="en-US" baseline="0" dirty="0" smtClean="0"/>
              <a:t> efficient handling of agent calls, for example a help desk might present information in advance of the customer being asked a question so current information is immediately available rather than the customer waiting while files are searched. Use of IVR can also help direct calls and in some cases allow operation without reliance on a human operator – e.g. ordering a taxi, or enabling a charge card.</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p:spPr>
        <p:txBody>
          <a:bodyPr/>
          <a:lstStyle/>
          <a:p>
            <a:r>
              <a:rPr lang="en-US"/>
              <a:t>VoIP Presentation Carleton Uni.</a:t>
            </a:r>
          </a:p>
        </p:txBody>
      </p:sp>
      <p:sp>
        <p:nvSpPr>
          <p:cNvPr id="74756" name="Rectangle 7"/>
          <p:cNvSpPr>
            <a:spLocks noGrp="1" noChangeArrowheads="1"/>
          </p:cNvSpPr>
          <p:nvPr>
            <p:ph type="sldNum" sz="quarter" idx="5"/>
          </p:nvPr>
        </p:nvSpPr>
        <p:spPr>
          <a:noFill/>
        </p:spPr>
        <p:txBody>
          <a:bodyPr/>
          <a:lstStyle/>
          <a:p>
            <a:fld id="{D24C2BDF-E4AE-4857-BB01-3AD1A7F2EC67}" type="slidenum">
              <a:rPr lang="en-US"/>
              <a:pPr/>
              <a:t>15</a:t>
            </a:fld>
            <a:endParaRPr lang="en-US"/>
          </a:p>
        </p:txBody>
      </p:sp>
      <p:sp>
        <p:nvSpPr>
          <p:cNvPr id="74757" name="Rectangle 2"/>
          <p:cNvSpPr>
            <a:spLocks noGrp="1" noRot="1" noChangeAspect="1" noChangeArrowheads="1" noTextEdit="1"/>
          </p:cNvSpPr>
          <p:nvPr>
            <p:ph type="sldImg"/>
          </p:nvPr>
        </p:nvSpPr>
        <p:spPr>
          <a:ln/>
        </p:spPr>
      </p:sp>
      <p:sp>
        <p:nvSpPr>
          <p:cNvPr id="74758" name="Rectangle 3"/>
          <p:cNvSpPr>
            <a:spLocks noGrp="1" noChangeArrowheads="1"/>
          </p:cNvSpPr>
          <p:nvPr>
            <p:ph type="body" idx="1"/>
          </p:nvPr>
        </p:nvSpPr>
        <p:spPr>
          <a:noFill/>
          <a:ln/>
        </p:spPr>
        <p:txBody>
          <a:bodyPr/>
          <a:lstStyle/>
          <a:p>
            <a:r>
              <a:rPr lang="en-US" dirty="0" smtClean="0"/>
              <a:t>There are many new technologies and applications that are becoming common place within the </a:t>
            </a:r>
            <a:r>
              <a:rPr lang="en-US" dirty="0" err="1" smtClean="0"/>
              <a:t>the</a:t>
            </a:r>
            <a:r>
              <a:rPr lang="en-US" dirty="0" smtClean="0"/>
              <a:t> telecom industry. A number of ago many of these were being talked about. Today, these are available.</a:t>
            </a:r>
          </a:p>
          <a:p>
            <a:r>
              <a:rPr lang="en-US" dirty="0" smtClean="0"/>
              <a:t>The overall effect is to improve the process of doing business. If a business is more effective and more efficient than the competition then they survive and grow. These technologies allow business to deal with customers in a more service oriented fashion as well as responding more quickly to their needs.</a:t>
            </a:r>
          </a:p>
          <a:p>
            <a:endParaRPr lang="en-US" dirty="0" smtClean="0"/>
          </a:p>
          <a:p>
            <a:r>
              <a:rPr lang="en-US" dirty="0" smtClean="0"/>
              <a:t>Business Process Improvement Example:</a:t>
            </a:r>
          </a:p>
          <a:p>
            <a:r>
              <a:rPr lang="en-US" dirty="0" smtClean="0"/>
              <a:t>A well known Pizza </a:t>
            </a:r>
            <a:r>
              <a:rPr lang="en-US" dirty="0" err="1" smtClean="0"/>
              <a:t>Parlour</a:t>
            </a:r>
            <a:r>
              <a:rPr lang="en-US" dirty="0" smtClean="0"/>
              <a:t> will take repeat orders totally handled through voice recognition, without human interaction. The incoming call is recognized, previous information recovered, call transactions and billing are all handled without need of a local human operator. This includes Speech Recognition, ACD handling and Electronic Business transactions.</a:t>
            </a:r>
          </a:p>
          <a:p>
            <a:endParaRPr lang="en-GB" dirty="0" smtClean="0"/>
          </a:p>
          <a:p>
            <a:r>
              <a:rPr lang="en-GB" dirty="0" smtClean="0"/>
              <a:t>The ability to link in all these services through an existing TDM telephony system would be quite difficult, but with IP it’s possible to link all these components and provide a much more useful service to the end user, other than a basic phone system.</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p:spPr>
        <p:txBody>
          <a:bodyPr/>
          <a:lstStyle/>
          <a:p>
            <a:r>
              <a:rPr lang="en-US"/>
              <a:t>VoIP Presentation Carleton Uni.</a:t>
            </a:r>
          </a:p>
        </p:txBody>
      </p:sp>
      <p:sp>
        <p:nvSpPr>
          <p:cNvPr id="75780" name="Rectangle 7"/>
          <p:cNvSpPr>
            <a:spLocks noGrp="1" noChangeArrowheads="1"/>
          </p:cNvSpPr>
          <p:nvPr>
            <p:ph type="sldNum" sz="quarter" idx="5"/>
          </p:nvPr>
        </p:nvSpPr>
        <p:spPr>
          <a:noFill/>
        </p:spPr>
        <p:txBody>
          <a:bodyPr/>
          <a:lstStyle/>
          <a:p>
            <a:fld id="{AF32E258-A785-4336-88B0-61D8A737EF19}" type="slidenum">
              <a:rPr lang="en-US"/>
              <a:pPr/>
              <a:t>16</a:t>
            </a:fld>
            <a:endParaRPr lang="en-US"/>
          </a:p>
        </p:txBody>
      </p:sp>
      <p:sp>
        <p:nvSpPr>
          <p:cNvPr id="75781" name="Rectangle 2"/>
          <p:cNvSpPr>
            <a:spLocks noGrp="1" noRot="1" noChangeAspect="1" noChangeArrowheads="1" noTextEdit="1"/>
          </p:cNvSpPr>
          <p:nvPr>
            <p:ph type="sldImg"/>
          </p:nvPr>
        </p:nvSpPr>
        <p:spPr>
          <a:ln/>
        </p:spPr>
      </p:sp>
      <p:sp>
        <p:nvSpPr>
          <p:cNvPr id="75782" name="Rectangle 3"/>
          <p:cNvSpPr>
            <a:spLocks noGrp="1" noChangeArrowheads="1"/>
          </p:cNvSpPr>
          <p:nvPr>
            <p:ph type="body" idx="1"/>
          </p:nvPr>
        </p:nvSpPr>
        <p:spPr>
          <a:noFill/>
          <a:ln/>
        </p:spPr>
        <p:txBody>
          <a:bodyPr/>
          <a:lstStyle/>
          <a:p>
            <a:r>
              <a:rPr lang="en-US" smtClean="0"/>
              <a:t>Often we’ll hear the word ‘Convergence’ and it gets interpreted in different ways. From a network view it may mean one thing, to a user something different. </a:t>
            </a:r>
          </a:p>
          <a:p>
            <a:r>
              <a:rPr lang="en-US" smtClean="0"/>
              <a:t>However, what can safely be said is that the major disciplines of data and voice will be merging, and with that will come many of the integrated services mentioned earlier.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p>
            <a:r>
              <a:rPr lang="en-US"/>
              <a:t>VoIP Presentation Carleton Uni.</a:t>
            </a:r>
          </a:p>
        </p:txBody>
      </p:sp>
      <p:sp>
        <p:nvSpPr>
          <p:cNvPr id="76804" name="Rectangle 7"/>
          <p:cNvSpPr>
            <a:spLocks noGrp="1" noChangeArrowheads="1"/>
          </p:cNvSpPr>
          <p:nvPr>
            <p:ph type="sldNum" sz="quarter" idx="5"/>
          </p:nvPr>
        </p:nvSpPr>
        <p:spPr>
          <a:noFill/>
        </p:spPr>
        <p:txBody>
          <a:bodyPr/>
          <a:lstStyle/>
          <a:p>
            <a:fld id="{A26E405F-5D20-4160-8E7A-FFD0D7F70496}" type="slidenum">
              <a:rPr lang="en-US"/>
              <a:pPr/>
              <a:t>17</a:t>
            </a:fld>
            <a:endParaRPr lang="en-US"/>
          </a:p>
        </p:txBody>
      </p:sp>
      <p:sp>
        <p:nvSpPr>
          <p:cNvPr id="76805" name="Rectangle 2"/>
          <p:cNvSpPr>
            <a:spLocks noGrp="1" noRot="1" noChangeAspect="1" noChangeArrowheads="1" noTextEdit="1"/>
          </p:cNvSpPr>
          <p:nvPr>
            <p:ph type="sldImg"/>
          </p:nvPr>
        </p:nvSpPr>
        <p:spPr>
          <a:xfrm>
            <a:off x="1141413" y="685800"/>
            <a:ext cx="4635500" cy="3476625"/>
          </a:xfrm>
          <a:ln/>
        </p:spPr>
      </p:sp>
      <p:sp>
        <p:nvSpPr>
          <p:cNvPr id="76806" name="Rectangle 3"/>
          <p:cNvSpPr>
            <a:spLocks noGrp="1" noChangeArrowheads="1"/>
          </p:cNvSpPr>
          <p:nvPr>
            <p:ph type="body" idx="1"/>
          </p:nvPr>
        </p:nvSpPr>
        <p:spPr>
          <a:noFill/>
          <a:ln/>
        </p:spPr>
        <p:txBody>
          <a:bodyPr/>
          <a:lstStyle/>
          <a:p>
            <a:r>
              <a:rPr lang="en-US" dirty="0" smtClean="0"/>
              <a:t>What do we mean by convergence? It means a number of things in the network infrastructure, but it also means a merging of two different mindsets, that of Telecoms and that of Data.</a:t>
            </a:r>
          </a:p>
          <a:p>
            <a:endParaRPr lang="en-US" dirty="0" smtClean="0"/>
          </a:p>
          <a:p>
            <a:r>
              <a:rPr lang="en-US" dirty="0" smtClean="0"/>
              <a:t>The two mindsets have also developed networks along different lines and to different standards. Voice is passed over a fixed connection where bandwidth is guaranteed. Data is passed over a less dedicated shared infrastructure.</a:t>
            </a:r>
          </a:p>
          <a:p>
            <a:r>
              <a:rPr lang="en-US" dirty="0" smtClean="0"/>
              <a:t>The data infrastructure is evolving. Bandwidth is becoming plentiful, label switching is used to guarantee connections, service level agreements on delivery are being offered. The data world is quick to evolve and invoke new requirements. Slowly, but surely, voice is migrating to IP.</a:t>
            </a:r>
          </a:p>
          <a:p>
            <a:endParaRPr lang="en-US" dirty="0" smtClean="0"/>
          </a:p>
          <a:p>
            <a:r>
              <a:rPr lang="en-US" dirty="0" smtClean="0"/>
              <a:t>For a number of years the core parts of the voice and data networks have been combining resources and reducing costs. Common </a:t>
            </a:r>
            <a:r>
              <a:rPr lang="en-US" dirty="0" err="1" smtClean="0"/>
              <a:t>fibre</a:t>
            </a:r>
            <a:r>
              <a:rPr lang="en-US" dirty="0" smtClean="0"/>
              <a:t> links exist between major sites. ATM was an early protocol to merge different requirements onto a common infrastructure. SONET/SDH agreements also led to common transport mechanisms.</a:t>
            </a:r>
          </a:p>
          <a:p>
            <a:endParaRPr lang="en-US" dirty="0" smtClean="0"/>
          </a:p>
          <a:p>
            <a:r>
              <a:rPr lang="en-US" dirty="0" smtClean="0"/>
              <a:t>From a user’s view, PCs and phones are now considered as standard desktop tools. Phones now have more processing power than early PCs. With the advent of cheaper processing power, it is possible to use the data networks to provide large amounts of bandwidth and combine functionality with other data devices.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p:spPr>
        <p:txBody>
          <a:bodyPr/>
          <a:lstStyle/>
          <a:p>
            <a:r>
              <a:rPr lang="en-US"/>
              <a:t>VoIP Presentation Carleton Uni.</a:t>
            </a:r>
          </a:p>
        </p:txBody>
      </p:sp>
      <p:sp>
        <p:nvSpPr>
          <p:cNvPr id="79876" name="Rectangle 7"/>
          <p:cNvSpPr>
            <a:spLocks noGrp="1" noChangeArrowheads="1"/>
          </p:cNvSpPr>
          <p:nvPr>
            <p:ph type="sldNum" sz="quarter" idx="5"/>
          </p:nvPr>
        </p:nvSpPr>
        <p:spPr>
          <a:noFill/>
        </p:spPr>
        <p:txBody>
          <a:bodyPr/>
          <a:lstStyle/>
          <a:p>
            <a:fld id="{5D48FFB7-9743-4CB4-B8DC-612DFB537A4B}" type="slidenum">
              <a:rPr lang="en-US"/>
              <a:pPr/>
              <a:t>18</a:t>
            </a:fld>
            <a:endParaRPr lang="en-US"/>
          </a:p>
        </p:txBody>
      </p:sp>
      <p:sp>
        <p:nvSpPr>
          <p:cNvPr id="79877" name="Rectangle 2"/>
          <p:cNvSpPr>
            <a:spLocks noGrp="1" noRot="1" noChangeAspect="1" noChangeArrowheads="1" noTextEdit="1"/>
          </p:cNvSpPr>
          <p:nvPr>
            <p:ph type="sldImg"/>
          </p:nvPr>
        </p:nvSpPr>
        <p:spPr>
          <a:ln/>
        </p:spPr>
      </p:sp>
      <p:sp>
        <p:nvSpPr>
          <p:cNvPr id="79878" name="Rectangle 3"/>
          <p:cNvSpPr>
            <a:spLocks noGrp="1" noChangeArrowheads="1"/>
          </p:cNvSpPr>
          <p:nvPr>
            <p:ph type="body" idx="1"/>
          </p:nvPr>
        </p:nvSpPr>
        <p:spPr>
          <a:noFill/>
          <a:ln/>
        </p:spPr>
        <p:txBody>
          <a:bodyPr/>
          <a:lstStyle/>
          <a:p>
            <a:r>
              <a:rPr lang="en-US" dirty="0" smtClean="0"/>
              <a:t>As an office worker sitting at a desk, what differences are you likely to see? You’ll still see a PC and a phone, but won’t necessarily know which network the phone is connected to.</a:t>
            </a:r>
          </a:p>
          <a:p>
            <a:endParaRPr lang="en-US" dirty="0" smtClean="0"/>
          </a:p>
          <a:p>
            <a:r>
              <a:rPr lang="en-US" dirty="0" smtClean="0"/>
              <a:t>Probably now you only use a single line jack, rather than the previous two.</a:t>
            </a:r>
          </a:p>
          <a:p>
            <a:endParaRPr lang="en-US" dirty="0" smtClean="0"/>
          </a:p>
          <a:p>
            <a:r>
              <a:rPr lang="en-US" dirty="0" smtClean="0"/>
              <a:t>But is this convergence? In practice the second line jack will still be present because building wiring isn’t removed when not used. And, there’s always spare installed in a new building because adding wiring once a building is completed is even more expensive.</a:t>
            </a:r>
          </a:p>
          <a:p>
            <a:endParaRPr lang="en-US" dirty="0" smtClean="0"/>
          </a:p>
          <a:p>
            <a:r>
              <a:rPr lang="en-US" dirty="0" smtClean="0"/>
              <a:t>So, contrary to popular beliefs, saving costs by removing line jacks is NOT convergence.</a:t>
            </a:r>
          </a:p>
          <a:p>
            <a:endParaRPr lang="en-US" dirty="0" smtClean="0"/>
          </a:p>
          <a:p>
            <a:r>
              <a:rPr lang="en-US" dirty="0" smtClean="0"/>
              <a:t>Convergence is the provision of multiple services onto a common network infrastructure. Convergence offers the opportunity for additional services, and ‘triple play’ now also brings IPTV and TV on Demand services into the fray as well. Convergence</a:t>
            </a:r>
            <a:r>
              <a:rPr lang="en-US" baseline="0" dirty="0" smtClean="0"/>
              <a:t> at the network level is the ability to access the services from anywhere. The mobile network IMS infrastructure offers one such converged network, although still geared around phone services, it now interoperates with VoIP devices, mobile devices and Internet services.</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p:spPr>
        <p:txBody>
          <a:bodyPr/>
          <a:lstStyle/>
          <a:p>
            <a:r>
              <a:rPr lang="en-US"/>
              <a:t>VoIP Presentation Carleton Uni.</a:t>
            </a:r>
          </a:p>
        </p:txBody>
      </p:sp>
      <p:sp>
        <p:nvSpPr>
          <p:cNvPr id="77828" name="Rectangle 7"/>
          <p:cNvSpPr>
            <a:spLocks noGrp="1" noChangeArrowheads="1"/>
          </p:cNvSpPr>
          <p:nvPr>
            <p:ph type="sldNum" sz="quarter" idx="5"/>
          </p:nvPr>
        </p:nvSpPr>
        <p:spPr>
          <a:noFill/>
        </p:spPr>
        <p:txBody>
          <a:bodyPr/>
          <a:lstStyle/>
          <a:p>
            <a:fld id="{3362762E-19C1-4981-BBB7-AA05FB9E1A89}" type="slidenum">
              <a:rPr lang="en-US"/>
              <a:pPr/>
              <a:t>19</a:t>
            </a:fld>
            <a:endParaRPr lang="en-US"/>
          </a:p>
        </p:txBody>
      </p:sp>
      <p:sp>
        <p:nvSpPr>
          <p:cNvPr id="77829" name="Rectangle 2"/>
          <p:cNvSpPr>
            <a:spLocks noGrp="1" noRot="1" noChangeAspect="1" noChangeArrowheads="1" noTextEdit="1"/>
          </p:cNvSpPr>
          <p:nvPr>
            <p:ph type="sldImg"/>
          </p:nvPr>
        </p:nvSpPr>
        <p:spPr>
          <a:ln/>
        </p:spPr>
      </p:sp>
      <p:sp>
        <p:nvSpPr>
          <p:cNvPr id="77830" name="Rectangle 3"/>
          <p:cNvSpPr>
            <a:spLocks noGrp="1" noChangeArrowheads="1"/>
          </p:cNvSpPr>
          <p:nvPr>
            <p:ph type="body" idx="1"/>
          </p:nvPr>
        </p:nvSpPr>
        <p:spPr>
          <a:noFill/>
          <a:ln/>
        </p:spPr>
        <p:txBody>
          <a:bodyPr/>
          <a:lstStyle/>
          <a:p>
            <a:r>
              <a:rPr lang="en-US" dirty="0" smtClean="0"/>
              <a:t>There are a number of players in the ‘convergence’ arena, not just voice. And data covers a number of aspects:</a:t>
            </a:r>
          </a:p>
          <a:p>
            <a:pPr>
              <a:buFontTx/>
              <a:buChar char="•"/>
            </a:pPr>
            <a:r>
              <a:rPr lang="en-US" dirty="0" smtClean="0"/>
              <a:t> ‘Triple Play’ is the level of convergence combining broadcast TV, Telephony and Internet data access.</a:t>
            </a:r>
          </a:p>
          <a:p>
            <a:pPr>
              <a:buFontTx/>
              <a:buChar char="•"/>
            </a:pPr>
            <a:r>
              <a:rPr lang="en-US" dirty="0" smtClean="0"/>
              <a:t> Cable TV companies are offering direct digital TV, and now Internet access. Many now offer Internet access and also voice. In the UK, for example, the biggest selling aspect of cable TV is the telephony services, not the TV!</a:t>
            </a:r>
          </a:p>
          <a:p>
            <a:pPr>
              <a:buFontTx/>
              <a:buChar char="•"/>
            </a:pPr>
            <a:r>
              <a:rPr lang="en-US" dirty="0" smtClean="0"/>
              <a:t> Internet access will continue to grow, especially as more countries become involved and consumers demand access.</a:t>
            </a:r>
          </a:p>
          <a:p>
            <a:pPr>
              <a:buFontTx/>
              <a:buChar char="•"/>
            </a:pPr>
            <a:r>
              <a:rPr lang="en-US" dirty="0" smtClean="0"/>
              <a:t> Current network providers providing data links to businesses through services such as Frame Relay, ATM, MPLS, dedicated lines, are also expanding.</a:t>
            </a:r>
          </a:p>
          <a:p>
            <a:r>
              <a:rPr lang="en-US" dirty="0" smtClean="0"/>
              <a:t>Voice is by far the biggest revenue earner, and a lot of the other service providers see this as their goal. Bandwidth is reaching commodity price levels, so it won’t go much cheaper.</a:t>
            </a:r>
          </a:p>
          <a:p>
            <a:r>
              <a:rPr lang="en-US" dirty="0" smtClean="0"/>
              <a:t>Costs are increasing at a higher rate, so unless they provide additional services, many will go out of business.</a:t>
            </a:r>
          </a:p>
          <a:p>
            <a:r>
              <a:rPr lang="en-US" dirty="0" smtClean="0"/>
              <a:t>But some of the incumbent </a:t>
            </a:r>
            <a:r>
              <a:rPr lang="en-US" dirty="0" err="1" smtClean="0"/>
              <a:t>Telcos</a:t>
            </a:r>
            <a:r>
              <a:rPr lang="en-US" dirty="0" smtClean="0"/>
              <a:t> are now aware their market share is being taken. They now provide DSL and </a:t>
            </a:r>
            <a:r>
              <a:rPr lang="en-US" dirty="0" err="1" smtClean="0"/>
              <a:t>VoDSL</a:t>
            </a:r>
            <a:r>
              <a:rPr lang="en-US" dirty="0" smtClean="0"/>
              <a:t>, and some run their own ISP.</a:t>
            </a:r>
          </a:p>
          <a:p>
            <a:r>
              <a:rPr lang="en-US" dirty="0" smtClean="0"/>
              <a:t>Convergence not only provides technical challenges, but with it are also market and business challenges.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p:spPr>
        <p:txBody>
          <a:bodyPr/>
          <a:lstStyle/>
          <a:p>
            <a:r>
              <a:rPr lang="en-US"/>
              <a:t>VoIP Presentation Carleton Uni.</a:t>
            </a:r>
          </a:p>
        </p:txBody>
      </p:sp>
      <p:sp>
        <p:nvSpPr>
          <p:cNvPr id="60420" name="Rectangle 7"/>
          <p:cNvSpPr>
            <a:spLocks noGrp="1" noChangeArrowheads="1"/>
          </p:cNvSpPr>
          <p:nvPr>
            <p:ph type="sldNum" sz="quarter" idx="5"/>
          </p:nvPr>
        </p:nvSpPr>
        <p:spPr>
          <a:noFill/>
        </p:spPr>
        <p:txBody>
          <a:bodyPr/>
          <a:lstStyle/>
          <a:p>
            <a:fld id="{404179BA-A0A4-4554-950D-4486E7BFCDE0}" type="slidenum">
              <a:rPr lang="en-US"/>
              <a:pPr/>
              <a:t>2</a:t>
            </a:fld>
            <a:endParaRPr lang="en-US"/>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p:spPr>
        <p:txBody>
          <a:bodyPr/>
          <a:lstStyle/>
          <a:p>
            <a:r>
              <a:rPr lang="en-US"/>
              <a:t>VoIP Presentation Carleton Uni.</a:t>
            </a:r>
          </a:p>
        </p:txBody>
      </p:sp>
      <p:sp>
        <p:nvSpPr>
          <p:cNvPr id="78852" name="Rectangle 7"/>
          <p:cNvSpPr>
            <a:spLocks noGrp="1" noChangeArrowheads="1"/>
          </p:cNvSpPr>
          <p:nvPr>
            <p:ph type="sldNum" sz="quarter" idx="5"/>
          </p:nvPr>
        </p:nvSpPr>
        <p:spPr>
          <a:noFill/>
        </p:spPr>
        <p:txBody>
          <a:bodyPr/>
          <a:lstStyle/>
          <a:p>
            <a:fld id="{48CBF892-F18B-447B-8673-88E740A4E84D}" type="slidenum">
              <a:rPr lang="en-US"/>
              <a:pPr/>
              <a:t>20</a:t>
            </a:fld>
            <a:endParaRPr lang="en-US"/>
          </a:p>
        </p:txBody>
      </p:sp>
      <p:sp>
        <p:nvSpPr>
          <p:cNvPr id="78853" name="Rectangle 2"/>
          <p:cNvSpPr>
            <a:spLocks noGrp="1" noRot="1" noChangeAspect="1" noChangeArrowheads="1" noTextEdit="1"/>
          </p:cNvSpPr>
          <p:nvPr>
            <p:ph type="sldImg"/>
          </p:nvPr>
        </p:nvSpPr>
        <p:spPr>
          <a:ln/>
        </p:spPr>
      </p:sp>
      <p:sp>
        <p:nvSpPr>
          <p:cNvPr id="78854" name="Rectangle 3"/>
          <p:cNvSpPr>
            <a:spLocks noGrp="1" noChangeArrowheads="1"/>
          </p:cNvSpPr>
          <p:nvPr>
            <p:ph type="body" idx="1"/>
          </p:nvPr>
        </p:nvSpPr>
        <p:spPr>
          <a:noFill/>
          <a:ln/>
        </p:spPr>
        <p:txBody>
          <a:bodyPr/>
          <a:lstStyle/>
          <a:p>
            <a:r>
              <a:rPr lang="en-US" dirty="0" smtClean="0"/>
              <a:t>As the data network service providers grow and want to get into the telecom business, they need to provide connections between different users and businesses. A </a:t>
            </a:r>
            <a:r>
              <a:rPr lang="en-US" dirty="0" err="1" smtClean="0"/>
              <a:t>Softswitch</a:t>
            </a:r>
            <a:r>
              <a:rPr lang="en-US" dirty="0" smtClean="0"/>
              <a:t> can effectively provide the voice switching capability as well as policing access and bill charging.</a:t>
            </a:r>
          </a:p>
          <a:p>
            <a:endParaRPr lang="en-US" dirty="0" smtClean="0"/>
          </a:p>
          <a:p>
            <a:r>
              <a:rPr lang="en-GB" dirty="0" smtClean="0"/>
              <a:t>New service providers can provide Telecom and voice services via the data connection. This can effectively bypass the local PSTN network provider. Trunk and PSTN access is provided by SIP gateways connected to other networks. This allows the larger network providers more access to the customer and bypassing the local networks. It also allows the businesses to have global presence but provided by a common service provider, effectively cutting costs. Use of the data network for inter business communications also allows toll bypass, further removing costs.</a:t>
            </a:r>
          </a:p>
          <a:p>
            <a:endParaRPr lang="en-GB" dirty="0" smtClean="0"/>
          </a:p>
          <a:p>
            <a:r>
              <a:rPr lang="en-GB" dirty="0" smtClean="0"/>
              <a:t>Peering agreements between network provider also allows data (and voice) to transition between networks without hitting “The Internet”, and therefore</a:t>
            </a:r>
            <a:r>
              <a:rPr lang="en-GB" baseline="0" dirty="0" smtClean="0"/>
              <a:t> allowing </a:t>
            </a:r>
            <a:r>
              <a:rPr lang="en-GB" dirty="0" smtClean="0"/>
              <a:t>service level agreements to be honoured. These peering arrangements further enhance the reach from one location to another without need to cross onto the TDM network and again maintaining cost reductions for longer distance connections.</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p:spPr>
        <p:txBody>
          <a:bodyPr/>
          <a:lstStyle/>
          <a:p>
            <a:r>
              <a:rPr lang="en-US"/>
              <a:t>VoIP Presentation Carleton Uni.</a:t>
            </a:r>
          </a:p>
        </p:txBody>
      </p:sp>
      <p:sp>
        <p:nvSpPr>
          <p:cNvPr id="80900" name="Rectangle 7"/>
          <p:cNvSpPr>
            <a:spLocks noGrp="1" noChangeArrowheads="1"/>
          </p:cNvSpPr>
          <p:nvPr>
            <p:ph type="sldNum" sz="quarter" idx="5"/>
          </p:nvPr>
        </p:nvSpPr>
        <p:spPr>
          <a:noFill/>
        </p:spPr>
        <p:txBody>
          <a:bodyPr/>
          <a:lstStyle/>
          <a:p>
            <a:fld id="{31CAB93C-1D2F-41F4-8300-E63981B64EB9}" type="slidenum">
              <a:rPr lang="en-US"/>
              <a:pPr/>
              <a:t>21</a:t>
            </a:fld>
            <a:endParaRPr lang="en-US"/>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r>
              <a:rPr lang="en-US" smtClean="0"/>
              <a:t>Having covered some of the business aspects we now dig down into some of the more technical issues. What do some of these networks look like, and is this important? What are the building blocks of a system and how do they communicate?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p>
            <a:r>
              <a:rPr lang="en-US"/>
              <a:t>VoIP Presentation Carleton Uni.</a:t>
            </a:r>
          </a:p>
        </p:txBody>
      </p:sp>
      <p:sp>
        <p:nvSpPr>
          <p:cNvPr id="81924" name="Rectangle 7"/>
          <p:cNvSpPr>
            <a:spLocks noGrp="1" noChangeArrowheads="1"/>
          </p:cNvSpPr>
          <p:nvPr>
            <p:ph type="sldNum" sz="quarter" idx="5"/>
          </p:nvPr>
        </p:nvSpPr>
        <p:spPr>
          <a:noFill/>
        </p:spPr>
        <p:txBody>
          <a:bodyPr/>
          <a:lstStyle/>
          <a:p>
            <a:fld id="{B687664F-E1D6-4078-A320-A53A539AD8F5}" type="slidenum">
              <a:rPr lang="en-US"/>
              <a:pPr/>
              <a:t>22</a:t>
            </a:fld>
            <a:endParaRPr lang="en-US"/>
          </a:p>
        </p:txBody>
      </p:sp>
      <p:sp>
        <p:nvSpPr>
          <p:cNvPr id="81925" name="Rectangle 2"/>
          <p:cNvSpPr>
            <a:spLocks noGrp="1" noRot="1" noChangeAspect="1" noChangeArrowheads="1" noTextEdit="1"/>
          </p:cNvSpPr>
          <p:nvPr>
            <p:ph type="sldImg"/>
          </p:nvPr>
        </p:nvSpPr>
        <p:spPr>
          <a:ln/>
        </p:spPr>
      </p:sp>
      <p:sp>
        <p:nvSpPr>
          <p:cNvPr id="81926" name="Rectangle 3"/>
          <p:cNvSpPr>
            <a:spLocks noGrp="1" noChangeArrowheads="1"/>
          </p:cNvSpPr>
          <p:nvPr>
            <p:ph type="body" idx="1"/>
          </p:nvPr>
        </p:nvSpPr>
        <p:spPr>
          <a:noFill/>
          <a:ln/>
        </p:spPr>
        <p:txBody>
          <a:bodyPr/>
          <a:lstStyle/>
          <a:p>
            <a:r>
              <a:rPr lang="en-US" smtClean="0"/>
              <a:t>The are a number of aspects to infrastructure and how this is all connected.</a:t>
            </a:r>
          </a:p>
          <a:p>
            <a:endParaRPr lang="en-US" smtClean="0"/>
          </a:p>
          <a:p>
            <a:r>
              <a:rPr lang="en-US" smtClean="0"/>
              <a:t>The system infrastructure consists of a number of building blocks that communicate with each other through different sets of signalling protocols. All these building blocks are connected across a network consisting of one or many networks introducing local and global issues.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p>
            <a:r>
              <a:rPr lang="en-US"/>
              <a:t>VoIP Presentation Carleton Uni.</a:t>
            </a:r>
          </a:p>
        </p:txBody>
      </p:sp>
      <p:sp>
        <p:nvSpPr>
          <p:cNvPr id="82948" name="Rectangle 7"/>
          <p:cNvSpPr>
            <a:spLocks noGrp="1" noChangeArrowheads="1"/>
          </p:cNvSpPr>
          <p:nvPr>
            <p:ph type="sldNum" sz="quarter" idx="5"/>
          </p:nvPr>
        </p:nvSpPr>
        <p:spPr>
          <a:noFill/>
        </p:spPr>
        <p:txBody>
          <a:bodyPr/>
          <a:lstStyle/>
          <a:p>
            <a:fld id="{A8D7A017-5D95-440E-931C-F055348CBF35}" type="slidenum">
              <a:rPr lang="en-US"/>
              <a:pPr/>
              <a:t>23</a:t>
            </a:fld>
            <a:endParaRPr lang="en-US"/>
          </a:p>
        </p:txBody>
      </p:sp>
      <p:sp>
        <p:nvSpPr>
          <p:cNvPr id="82949" name="Rectangle 2"/>
          <p:cNvSpPr>
            <a:spLocks noGrp="1" noRot="1" noChangeAspect="1" noChangeArrowheads="1" noTextEdit="1"/>
          </p:cNvSpPr>
          <p:nvPr>
            <p:ph type="sldImg"/>
          </p:nvPr>
        </p:nvSpPr>
        <p:spPr>
          <a:ln/>
        </p:spPr>
      </p:sp>
      <p:sp>
        <p:nvSpPr>
          <p:cNvPr id="82950" name="Rectangle 3"/>
          <p:cNvSpPr>
            <a:spLocks noGrp="1" noChangeArrowheads="1"/>
          </p:cNvSpPr>
          <p:nvPr>
            <p:ph type="body" idx="1"/>
          </p:nvPr>
        </p:nvSpPr>
        <p:spPr>
          <a:noFill/>
          <a:ln/>
        </p:spPr>
        <p:txBody>
          <a:bodyPr/>
          <a:lstStyle/>
          <a:p>
            <a:r>
              <a:rPr lang="en-US" dirty="0" smtClean="0"/>
              <a:t>There are 3 distinct variations on VoIP telephone systems. These have been described as:</a:t>
            </a:r>
          </a:p>
          <a:p>
            <a:pPr>
              <a:buFontTx/>
              <a:buChar char="•"/>
            </a:pPr>
            <a:r>
              <a:rPr lang="en-US" dirty="0" smtClean="0"/>
              <a:t> The IP-Enabled PBX, the</a:t>
            </a:r>
          </a:p>
          <a:p>
            <a:pPr>
              <a:buFontTx/>
              <a:buChar char="•"/>
            </a:pPr>
            <a:r>
              <a:rPr lang="en-US" dirty="0" smtClean="0"/>
              <a:t> Hybrid PBX and</a:t>
            </a:r>
          </a:p>
          <a:p>
            <a:pPr>
              <a:buFontTx/>
              <a:buChar char="•"/>
            </a:pPr>
            <a:r>
              <a:rPr lang="en-US" dirty="0" smtClean="0"/>
              <a:t> The IP-PBX (Hosted).</a:t>
            </a:r>
          </a:p>
          <a:p>
            <a:r>
              <a:rPr lang="en-US" dirty="0" smtClean="0"/>
              <a:t>The IP Enabled PBX is very much based on current TDM technology. The line card is simply replaced with an Ethernet interface. Thus two IP phones talking will have their voice ‘back-hauled’ and switched in TDM. This adds unnecessary delay as well as using valuable network bandwidth. The system is still basically the same a centralized TDM PBX.</a:t>
            </a:r>
          </a:p>
          <a:p>
            <a:r>
              <a:rPr lang="en-US" dirty="0" smtClean="0"/>
              <a:t>The Hybrid PBX, provides local switching for TDM devices, but understands that IP devices can talk directly. The gateway function is only required when IP and TDM devices need to converse. Such a  system can be centralized or distributed as required, for example where local TDM devices need connection, e.g. PSTN, FAX, etc.</a:t>
            </a:r>
          </a:p>
          <a:p>
            <a:r>
              <a:rPr lang="en-US" dirty="0" smtClean="0"/>
              <a:t>The IP-PBX, is a more pure IP solution. SIP Trunks are provided for connections to the TDM PSTN or to other SIP Trunks and businesses. Local TDM devices, such as POTS, have to go through a local TDM/IP SIP gateway.</a:t>
            </a:r>
          </a:p>
          <a:p>
            <a:r>
              <a:rPr lang="en-US" dirty="0" smtClean="0"/>
              <a:t>This model is typical of a Hosted solution, where the trunks and call control are off-site and often maintained by another party. This model works well for smaller businesses that don’t necessarily want, or can budget, to run their own telephony equipment or data infrastructure.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p>
            <a:r>
              <a:rPr lang="en-US"/>
              <a:t>VoIP Presentation Carleton Uni.</a:t>
            </a:r>
          </a:p>
        </p:txBody>
      </p:sp>
      <p:sp>
        <p:nvSpPr>
          <p:cNvPr id="83972" name="Rectangle 7"/>
          <p:cNvSpPr>
            <a:spLocks noGrp="1" noChangeArrowheads="1"/>
          </p:cNvSpPr>
          <p:nvPr>
            <p:ph type="sldNum" sz="quarter" idx="5"/>
          </p:nvPr>
        </p:nvSpPr>
        <p:spPr>
          <a:noFill/>
        </p:spPr>
        <p:txBody>
          <a:bodyPr/>
          <a:lstStyle/>
          <a:p>
            <a:fld id="{085EC22E-C034-454F-83C2-06518196CB86}" type="slidenum">
              <a:rPr lang="en-US"/>
              <a:pPr/>
              <a:t>24</a:t>
            </a:fld>
            <a:endParaRPr lang="en-US"/>
          </a:p>
        </p:txBody>
      </p:sp>
      <p:sp>
        <p:nvSpPr>
          <p:cNvPr id="83973" name="Rectangle 2"/>
          <p:cNvSpPr>
            <a:spLocks noGrp="1" noRot="1" noChangeAspect="1" noChangeArrowheads="1" noTextEdit="1"/>
          </p:cNvSpPr>
          <p:nvPr>
            <p:ph type="sldImg"/>
          </p:nvPr>
        </p:nvSpPr>
        <p:spPr>
          <a:ln/>
        </p:spPr>
      </p:sp>
      <p:sp>
        <p:nvSpPr>
          <p:cNvPr id="83974" name="Rectangle 3"/>
          <p:cNvSpPr>
            <a:spLocks noGrp="1" noChangeArrowheads="1"/>
          </p:cNvSpPr>
          <p:nvPr>
            <p:ph type="body" idx="1"/>
          </p:nvPr>
        </p:nvSpPr>
        <p:spPr>
          <a:noFill/>
          <a:ln/>
        </p:spPr>
        <p:txBody>
          <a:bodyPr/>
          <a:lstStyle/>
          <a:p>
            <a:r>
              <a:rPr lang="en-US" smtClean="0"/>
              <a:t>There are a number of essential building blocks to any VoIP system.</a:t>
            </a:r>
          </a:p>
          <a:p>
            <a:endParaRPr lang="en-US" smtClean="0"/>
          </a:p>
          <a:p>
            <a:r>
              <a:rPr lang="en-US" smtClean="0"/>
              <a:t>These may be called different things in different protocols, but essentially they are similar in function. It is also possible that some of these functions may be combined within a particular unit, or may be kept geographically separate. This is the advantage of using IP in that these logical functions may be physically separated, or combined onto common units.</a:t>
            </a:r>
          </a:p>
          <a:p>
            <a:endParaRPr lang="en-US" smtClean="0"/>
          </a:p>
          <a:p>
            <a:r>
              <a:rPr lang="en-US" smtClean="0"/>
              <a:t>The main functions include:</a:t>
            </a:r>
          </a:p>
          <a:p>
            <a:pPr>
              <a:buFontTx/>
              <a:buChar char="•"/>
            </a:pPr>
            <a:r>
              <a:rPr lang="en-US" smtClean="0"/>
              <a:t> A Media Gateway between the IP and existing TDM world</a:t>
            </a:r>
          </a:p>
          <a:p>
            <a:pPr>
              <a:buFontTx/>
              <a:buChar char="•"/>
            </a:pPr>
            <a:r>
              <a:rPr lang="en-US" smtClean="0"/>
              <a:t> Some controller for the Media Gateway, sometimes call a Gatekeeper, or Gateway Controller</a:t>
            </a:r>
          </a:p>
          <a:p>
            <a:pPr>
              <a:buFontTx/>
              <a:buChar char="•"/>
            </a:pPr>
            <a:r>
              <a:rPr lang="en-US" smtClean="0"/>
              <a:t> Call Control, or some device to monitor the state of certain calls. For example it might be important to know is someone is present before completing a call. If not, then the call can be diverted to voice mail</a:t>
            </a:r>
          </a:p>
          <a:p>
            <a:pPr>
              <a:buFontTx/>
              <a:buChar char="•"/>
            </a:pPr>
            <a:r>
              <a:rPr lang="en-US" smtClean="0"/>
              <a:t> Features and Services. This can include a whole list of features. Some of the more obvious could be call centre handling, voice mail, Interactive Voice Response (press 1 for, etc.), conference capabilities, etc.</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p:spPr>
        <p:txBody>
          <a:bodyPr/>
          <a:lstStyle/>
          <a:p>
            <a:r>
              <a:rPr lang="en-US"/>
              <a:t>VoIP Presentation Carleton Uni.</a:t>
            </a:r>
          </a:p>
        </p:txBody>
      </p:sp>
      <p:sp>
        <p:nvSpPr>
          <p:cNvPr id="84996" name="Rectangle 7"/>
          <p:cNvSpPr>
            <a:spLocks noGrp="1" noChangeArrowheads="1"/>
          </p:cNvSpPr>
          <p:nvPr>
            <p:ph type="sldNum" sz="quarter" idx="5"/>
          </p:nvPr>
        </p:nvSpPr>
        <p:spPr>
          <a:noFill/>
        </p:spPr>
        <p:txBody>
          <a:bodyPr/>
          <a:lstStyle/>
          <a:p>
            <a:fld id="{34F5B317-8E77-4F35-8C6B-74F5E52A3400}" type="slidenum">
              <a:rPr lang="en-US"/>
              <a:pPr/>
              <a:t>25</a:t>
            </a:fld>
            <a:endParaRPr lang="en-US"/>
          </a:p>
        </p:txBody>
      </p:sp>
      <p:sp>
        <p:nvSpPr>
          <p:cNvPr id="84997" name="Rectangle 2"/>
          <p:cNvSpPr>
            <a:spLocks noGrp="1" noRot="1" noChangeAspect="1" noChangeArrowheads="1" noTextEdit="1"/>
          </p:cNvSpPr>
          <p:nvPr>
            <p:ph type="sldImg"/>
          </p:nvPr>
        </p:nvSpPr>
        <p:spPr>
          <a:ln/>
        </p:spPr>
      </p:sp>
      <p:sp>
        <p:nvSpPr>
          <p:cNvPr id="84998" name="Rectangle 3"/>
          <p:cNvSpPr>
            <a:spLocks noGrp="1" noChangeArrowheads="1"/>
          </p:cNvSpPr>
          <p:nvPr>
            <p:ph type="body" idx="1"/>
          </p:nvPr>
        </p:nvSpPr>
        <p:spPr>
          <a:xfrm>
            <a:off x="930275" y="4405313"/>
            <a:ext cx="5124450" cy="4730750"/>
          </a:xfrm>
          <a:noFill/>
          <a:ln/>
        </p:spPr>
        <p:txBody>
          <a:bodyPr/>
          <a:lstStyle/>
          <a:p>
            <a:r>
              <a:rPr lang="en-US" smtClean="0"/>
              <a:t>A number of signalling protocols have been proposed, including new ones and some based on known working standards. Based on Open Standards, the three main ones that seem to be in favour are H.323, MGCP/Megaco and SIP.</a:t>
            </a:r>
          </a:p>
          <a:p>
            <a:r>
              <a:rPr lang="en-US" smtClean="0"/>
              <a:t>Proprietary signalling is still prevalent, simply because it can provide more features and ease of use quickly and simply. And, it’s services that VoIP is providing.</a:t>
            </a:r>
          </a:p>
          <a:p>
            <a:r>
              <a:rPr lang="en-US" smtClean="0"/>
              <a:t>The different protocols derive from different groups with different perspectives and levels of understanding trying to solve slightly different communications problem.  There were ‘Bell Heads’ and ‘Bit Heads’ for instance.  There were different visions of how communications should evolve.  The ‘Bell Heads’ saw things from the traditional TDM perspective and extended the centralised control view of the world.  The ‘Bit Heads’ looked at a decentralised model, and envisaging multimedia communication among mobile and nomadic users.</a:t>
            </a:r>
          </a:p>
          <a:p>
            <a:r>
              <a:rPr lang="en-GB" smtClean="0"/>
              <a:t>Of these protocols, H.323 and MGCP/Megaco are still in use for gateways and more central control functions.</a:t>
            </a:r>
          </a:p>
          <a:p>
            <a:r>
              <a:rPr lang="en-GB" smtClean="0"/>
              <a:t>The SIP protocol is generally accepted as the main protocol of choice. There are emerging standards for different variations including SIP Users and SIP Trunks, but essentially the same base functions. Globally, SIP is recognised across the Internet and many applications now include SIP interfaces. Firewalls that are SIP aware (Application Level Gateways) now also allow connection to SIP devices that are within and outside of the business, making this a much more universal protocol.</a:t>
            </a: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p:spPr>
        <p:txBody>
          <a:bodyPr/>
          <a:lstStyle/>
          <a:p>
            <a:r>
              <a:rPr lang="en-US"/>
              <a:t>VoIP Presentation Carleton Uni.</a:t>
            </a:r>
          </a:p>
        </p:txBody>
      </p:sp>
      <p:sp>
        <p:nvSpPr>
          <p:cNvPr id="86020" name="Rectangle 7"/>
          <p:cNvSpPr>
            <a:spLocks noGrp="1" noChangeArrowheads="1"/>
          </p:cNvSpPr>
          <p:nvPr>
            <p:ph type="sldNum" sz="quarter" idx="5"/>
          </p:nvPr>
        </p:nvSpPr>
        <p:spPr>
          <a:noFill/>
        </p:spPr>
        <p:txBody>
          <a:bodyPr/>
          <a:lstStyle/>
          <a:p>
            <a:fld id="{352CBB91-4E77-40A4-A8FF-D3919B57C5A2}" type="slidenum">
              <a:rPr lang="en-US"/>
              <a:pPr/>
              <a:t>26</a:t>
            </a:fld>
            <a:endParaRPr lang="en-US"/>
          </a:p>
        </p:txBody>
      </p:sp>
      <p:sp>
        <p:nvSpPr>
          <p:cNvPr id="86021" name="Rectangle 2"/>
          <p:cNvSpPr>
            <a:spLocks noGrp="1" noRot="1" noChangeAspect="1" noChangeArrowheads="1" noTextEdit="1"/>
          </p:cNvSpPr>
          <p:nvPr>
            <p:ph type="sldImg"/>
          </p:nvPr>
        </p:nvSpPr>
        <p:spPr>
          <a:ln/>
        </p:spPr>
      </p:sp>
      <p:sp>
        <p:nvSpPr>
          <p:cNvPr id="86022" name="Rectangle 3"/>
          <p:cNvSpPr>
            <a:spLocks noGrp="1" noChangeArrowheads="1"/>
          </p:cNvSpPr>
          <p:nvPr>
            <p:ph type="body" idx="1"/>
          </p:nvPr>
        </p:nvSpPr>
        <p:spPr>
          <a:noFill/>
          <a:ln/>
        </p:spPr>
        <p:txBody>
          <a:bodyPr/>
          <a:lstStyle/>
          <a:p>
            <a:r>
              <a:rPr lang="en-US" smtClean="0"/>
              <a:t>H.323 is a collection of current working standards through ITU-T. These have been well proved in the world of ISDN, so feature interactions and availability are known.</a:t>
            </a:r>
          </a:p>
          <a:p>
            <a:endParaRPr lang="en-US" smtClean="0"/>
          </a:p>
          <a:p>
            <a:r>
              <a:rPr lang="en-US" smtClean="0"/>
              <a:t>But, the features are basic to allow different vendors to inter-operate.</a:t>
            </a:r>
          </a:p>
          <a:p>
            <a:endParaRPr lang="en-US" smtClean="0"/>
          </a:p>
          <a:p>
            <a:r>
              <a:rPr lang="en-US" smtClean="0"/>
              <a:t>H.323 is based on current TDM technology, so sharing between telephony servers is not easy to achieve. The ITU-T are not known for being rapid in changing specifications, although recently this has changed.</a:t>
            </a:r>
          </a:p>
          <a:p>
            <a:endParaRPr lang="en-US" smtClean="0"/>
          </a:p>
          <a:p>
            <a:r>
              <a:rPr lang="en-US" smtClean="0"/>
              <a:t>That being said, this was one of the earliest standards available and has become well established, especially with the gateway functions where interworking with the PSTN requires little protocol conversion. Despite projections of this being replaced, it continues to be in use and have new releases. The most recent update was posted in December 2009.</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p>
            <a:r>
              <a:rPr lang="en-US"/>
              <a:t>VoIP Presentation Carleton Uni.</a:t>
            </a:r>
          </a:p>
        </p:txBody>
      </p:sp>
      <p:sp>
        <p:nvSpPr>
          <p:cNvPr id="87044" name="Rectangle 7"/>
          <p:cNvSpPr>
            <a:spLocks noGrp="1" noChangeArrowheads="1"/>
          </p:cNvSpPr>
          <p:nvPr>
            <p:ph type="sldNum" sz="quarter" idx="5"/>
          </p:nvPr>
        </p:nvSpPr>
        <p:spPr>
          <a:noFill/>
        </p:spPr>
        <p:txBody>
          <a:bodyPr/>
          <a:lstStyle/>
          <a:p>
            <a:fld id="{1D0457FB-2AE4-4DBA-9840-F54AA724B8A8}" type="slidenum">
              <a:rPr lang="en-US"/>
              <a:pPr/>
              <a:t>27</a:t>
            </a:fld>
            <a:endParaRPr lang="en-US"/>
          </a:p>
        </p:txBody>
      </p:sp>
      <p:sp>
        <p:nvSpPr>
          <p:cNvPr id="87045" name="Rectangle 2"/>
          <p:cNvSpPr>
            <a:spLocks noGrp="1" noRot="1" noChangeAspect="1" noChangeArrowheads="1" noTextEdit="1"/>
          </p:cNvSpPr>
          <p:nvPr>
            <p:ph type="sldImg"/>
          </p:nvPr>
        </p:nvSpPr>
        <p:spPr>
          <a:ln/>
        </p:spPr>
      </p:sp>
      <p:sp>
        <p:nvSpPr>
          <p:cNvPr id="87046" name="Rectangle 3"/>
          <p:cNvSpPr>
            <a:spLocks noGrp="1" noChangeArrowheads="1"/>
          </p:cNvSpPr>
          <p:nvPr>
            <p:ph type="body" idx="1"/>
          </p:nvPr>
        </p:nvSpPr>
        <p:spPr>
          <a:noFill/>
          <a:ln/>
        </p:spPr>
        <p:txBody>
          <a:bodyPr/>
          <a:lstStyle/>
          <a:p>
            <a:r>
              <a:rPr lang="en-US" smtClean="0"/>
              <a:t>MGCP and Megaco (Media Gateway Control Protocol) is a merging of minds from the telecom and data worlds. It was seen as being more flexible and likely to evolve, not being directly linked with ITU-T.</a:t>
            </a:r>
          </a:p>
          <a:p>
            <a:r>
              <a:rPr lang="en-US" smtClean="0"/>
              <a:t>However, as time moved on, it was recognized that similarities exist with H.323 and doing this work twice was wasteful.</a:t>
            </a:r>
          </a:p>
          <a:p>
            <a:r>
              <a:rPr lang="en-US" smtClean="0"/>
              <a:t>Because it involves a level of functions common with telecom operation, but with the ability to evolve quickly, it was thought likely to be the front runner with a number of Enterprise and PBX vendors.</a:t>
            </a:r>
          </a:p>
          <a:p>
            <a:r>
              <a:rPr lang="en-US" smtClean="0"/>
              <a:t>Having said that, evolution in SIP and the ability to add SIP extensions has taken away some the of the requirements for these protocols, so these may become ‘merged’.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p>
            <a:r>
              <a:rPr lang="en-US"/>
              <a:t>VoIP Presentation Carleton Uni.</a:t>
            </a:r>
          </a:p>
        </p:txBody>
      </p:sp>
      <p:sp>
        <p:nvSpPr>
          <p:cNvPr id="88068" name="Rectangle 7"/>
          <p:cNvSpPr>
            <a:spLocks noGrp="1" noChangeArrowheads="1"/>
          </p:cNvSpPr>
          <p:nvPr>
            <p:ph type="sldNum" sz="quarter" idx="5"/>
          </p:nvPr>
        </p:nvSpPr>
        <p:spPr>
          <a:noFill/>
        </p:spPr>
        <p:txBody>
          <a:bodyPr/>
          <a:lstStyle/>
          <a:p>
            <a:fld id="{39AA2316-FCC9-41F4-B2B2-5A1099F1927F}" type="slidenum">
              <a:rPr lang="en-US"/>
              <a:pPr/>
              <a:t>28</a:t>
            </a:fld>
            <a:endParaRPr lang="en-US"/>
          </a:p>
        </p:txBody>
      </p:sp>
      <p:sp>
        <p:nvSpPr>
          <p:cNvPr id="88069" name="Rectangle 2"/>
          <p:cNvSpPr>
            <a:spLocks noGrp="1" noRot="1" noChangeAspect="1" noChangeArrowheads="1" noTextEdit="1"/>
          </p:cNvSpPr>
          <p:nvPr>
            <p:ph type="sldImg"/>
          </p:nvPr>
        </p:nvSpPr>
        <p:spPr>
          <a:ln/>
        </p:spPr>
      </p:sp>
      <p:sp>
        <p:nvSpPr>
          <p:cNvPr id="88070" name="Rectangle 3"/>
          <p:cNvSpPr>
            <a:spLocks noGrp="1" noChangeArrowheads="1"/>
          </p:cNvSpPr>
          <p:nvPr>
            <p:ph type="body" idx="1"/>
          </p:nvPr>
        </p:nvSpPr>
        <p:spPr>
          <a:noFill/>
          <a:ln/>
        </p:spPr>
        <p:txBody>
          <a:bodyPr/>
          <a:lstStyle/>
          <a:p>
            <a:r>
              <a:rPr lang="en-US" smtClean="0"/>
              <a:t>SIP (Session Initiation Protocol) is the control mechanism from the data world. It is based more on the Client-Server model and allows peer to peer communication. The previous protocols need to be passed via some central control.</a:t>
            </a:r>
          </a:p>
          <a:p>
            <a:r>
              <a:rPr lang="en-US" smtClean="0"/>
              <a:t>The phone devices should really be considered more like PCs, where each can have its own personality based on which features are downloaded. It allows for rapid development of features, but also potential confusion.</a:t>
            </a:r>
          </a:p>
          <a:p>
            <a:endParaRPr lang="en-US" smtClean="0"/>
          </a:p>
          <a:p>
            <a:r>
              <a:rPr lang="en-US" smtClean="0"/>
              <a:t>Standards are available. However, the only real way to guarantee inter-working with different vendors is to do a ‘bake-off’. This is analogous to the older telecom testing regime, but done on a ‘peer-peer’ basis rather than a central authority.</a:t>
            </a:r>
          </a:p>
          <a:p>
            <a:r>
              <a:rPr lang="en-US" smtClean="0"/>
              <a:t>The other potential disadvantage is that this is almost a clean slate. All the previous knowledge of feature operation needs to be re-learnt. An established business is unlikely to step backwards in time, so new features are needed to make this a compelling solution. Many of these are now being provided through extensions to SIP.</a:t>
            </a:r>
          </a:p>
          <a:p>
            <a:r>
              <a:rPr lang="en-US" smtClean="0"/>
              <a:t>The client-server model is, however, well suited to the Internet, and to make a point of this, Microsoft includes SIP as part of Windows XP. General availability of SIP phones is also driving this protocol use. SIP based services such as International connections over IP with the Skype service is also driving public demand and awareness of SIP. In effect it is now a defacto standard.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Traditionally,</a:t>
            </a:r>
            <a:r>
              <a:rPr lang="en-US" baseline="0" dirty="0" smtClean="0"/>
              <a:t> the PBX was deployed and managed on the customer premise. This meant it could only be in one location, and so could the users. There would a cost to installing the equipment, as well as on-going maintenance and training of IT staff.</a:t>
            </a:r>
          </a:p>
          <a:p>
            <a:endParaRPr lang="en-US" baseline="0" dirty="0" smtClean="0"/>
          </a:p>
          <a:p>
            <a:r>
              <a:rPr lang="en-US" baseline="0" dirty="0" smtClean="0"/>
              <a:t>Increasingly there is a trend to migration of services to the cloud, with a view to reducing costs. What exactly is the cloud? It’s a data-</a:t>
            </a:r>
            <a:r>
              <a:rPr lang="en-US" baseline="0" dirty="0" err="1" smtClean="0"/>
              <a:t>centre</a:t>
            </a:r>
            <a:r>
              <a:rPr lang="en-US" baseline="0" dirty="0" smtClean="0"/>
              <a:t> that’s deployed and managed by a third party. The data-</a:t>
            </a:r>
            <a:r>
              <a:rPr lang="en-US" baseline="0" dirty="0" err="1" smtClean="0"/>
              <a:t>centre</a:t>
            </a:r>
            <a:r>
              <a:rPr lang="en-US" baseline="0" dirty="0" smtClean="0"/>
              <a:t> service providers offer infrastructure for many customers and so the deployments are very efficient and cost effective. The data-</a:t>
            </a:r>
            <a:r>
              <a:rPr lang="en-US" baseline="0" dirty="0" err="1" smtClean="0"/>
              <a:t>centres</a:t>
            </a:r>
            <a:r>
              <a:rPr lang="en-US" baseline="0" dirty="0" smtClean="0"/>
              <a:t> also provide high bandwidth network connections, either as dedicated VPNs or as local Internet Service Provider access points.</a:t>
            </a:r>
          </a:p>
          <a:p>
            <a:endParaRPr lang="en-US" baseline="0" dirty="0" smtClean="0"/>
          </a:p>
          <a:p>
            <a:r>
              <a:rPr lang="en-US" baseline="0" dirty="0" smtClean="0"/>
              <a:t>Cloud deployments take multiple forms, but the two most common are Infrastructure as a Service (IaaS) and Software as a Service (SaaS). The differences between these are the network connectivity and how, or rather who, manages the service.</a:t>
            </a:r>
          </a:p>
          <a:p>
            <a:endParaRPr lang="en-US" baseline="0" dirty="0" smtClean="0"/>
          </a:p>
          <a:p>
            <a:r>
              <a:rPr lang="en-US" baseline="0" dirty="0" smtClean="0"/>
              <a:t>For IaaS deployments, the customer is renting some server capacity. Service providers such as Amazon Web Services, or Microsoft Azure offer this capability. However, these service providers only offer infrastructure, and it’s up to the customer to install the software, configure and manage it. This likely still involves an IT team, but the equipment is now off-premise, but connected via a dedicated VPN connection. This is privately managed and therefore a Private Cloud deployment.</a:t>
            </a:r>
          </a:p>
          <a:p>
            <a:endParaRPr lang="en-US" baseline="0" dirty="0" smtClean="0"/>
          </a:p>
          <a:p>
            <a:r>
              <a:rPr lang="en-US" baseline="0" dirty="0" smtClean="0"/>
              <a:t>For smaller deployments, it’s quite likely that the customer simply wants a service, and this is offered by the Software as a Service deployment, and often as a subscription cost model, e.g. monthly payments, rather than a capital outlay. The infrastructure is managed by the service provider and the customer has little knowledge of where or how this is implemented. Day to day management is handled by the service provider. The customer may/often has access to limited configuration settings through a web based management portal. The only requirement is to connect the phones. Since this is over a public network, the customer’s phones could be deployed anywhere in the world. Such an infrastructure will also be shared with many other customers. This is a Public Cloud deployment. Due to economies of scale, the service provider can offer this at a competitive price for much smaller customers that would not be able to afford </a:t>
            </a:r>
            <a:r>
              <a:rPr lang="en-US" baseline="0" dirty="0" err="1" smtClean="0"/>
              <a:t>on-premise</a:t>
            </a:r>
            <a:r>
              <a:rPr lang="en-US" baseline="0" dirty="0" smtClean="0"/>
              <a:t> equipment. It’s also easily scalable.</a:t>
            </a:r>
          </a:p>
          <a:p>
            <a:endParaRPr lang="en-US" baseline="0" dirty="0" smtClean="0"/>
          </a:p>
          <a:p>
            <a:r>
              <a:rPr lang="en-US" baseline="0" dirty="0" smtClean="0"/>
              <a:t>Increasingly, </a:t>
            </a:r>
            <a:r>
              <a:rPr lang="en-US" baseline="0" dirty="0" err="1" smtClean="0"/>
              <a:t>on-premise</a:t>
            </a:r>
            <a:r>
              <a:rPr lang="en-US" baseline="0" dirty="0" smtClean="0"/>
              <a:t> based customers are migrating to cloud based deployments, be it Private or Public Cloud.</a:t>
            </a:r>
            <a:endParaRPr lang="en-US" dirty="0"/>
          </a:p>
        </p:txBody>
      </p:sp>
      <p:sp>
        <p:nvSpPr>
          <p:cNvPr id="4" name="Header Placeholder 3"/>
          <p:cNvSpPr>
            <a:spLocks noGrp="1"/>
          </p:cNvSpPr>
          <p:nvPr>
            <p:ph type="hdr" sz="quarter" idx="10"/>
          </p:nvPr>
        </p:nvSpPr>
        <p:spPr/>
        <p:txBody>
          <a:bodyPr/>
          <a:lstStyle/>
          <a:p>
            <a:pPr>
              <a:defRPr/>
            </a:pPr>
            <a:r>
              <a:rPr lang="en-US" smtClean="0"/>
              <a:t>VoIP Presentation Carleton University</a:t>
            </a:r>
            <a:endParaRPr lang="en-US" dirty="0"/>
          </a:p>
        </p:txBody>
      </p:sp>
      <p:sp>
        <p:nvSpPr>
          <p:cNvPr id="5" name="Slide Number Placeholder 4"/>
          <p:cNvSpPr>
            <a:spLocks noGrp="1"/>
          </p:cNvSpPr>
          <p:nvPr>
            <p:ph type="sldNum" sz="quarter" idx="11"/>
          </p:nvPr>
        </p:nvSpPr>
        <p:spPr/>
        <p:txBody>
          <a:bodyPr/>
          <a:lstStyle/>
          <a:p>
            <a:pPr>
              <a:defRPr/>
            </a:pPr>
            <a:fld id="{65B3B22B-3220-4BA9-84FE-05A907C72F03}" type="slidenum">
              <a:rPr lang="en-US" smtClean="0"/>
              <a:pPr>
                <a:defRPr/>
              </a:pPr>
              <a:t>29</a:t>
            </a:fld>
            <a:endParaRPr lang="en-US"/>
          </a:p>
        </p:txBody>
      </p:sp>
      <p:sp>
        <p:nvSpPr>
          <p:cNvPr id="6" name="Date Placeholder 5"/>
          <p:cNvSpPr>
            <a:spLocks noGrp="1"/>
          </p:cNvSpPr>
          <p:nvPr>
            <p:ph type="dt" idx="12"/>
          </p:nvPr>
        </p:nvSpPr>
        <p:spPr/>
        <p:txBody>
          <a:bodyPr/>
          <a:lstStyle/>
          <a:p>
            <a:r>
              <a:rPr lang="en-GB" smtClean="0"/>
              <a:t>16/Mar/2016</a:t>
            </a:r>
            <a:endParaRPr lang="en-GB" dirty="0"/>
          </a:p>
        </p:txBody>
      </p:sp>
    </p:spTree>
    <p:extLst>
      <p:ext uri="{BB962C8B-B14F-4D97-AF65-F5344CB8AC3E}">
        <p14:creationId xmlns:p14="http://schemas.microsoft.com/office/powerpoint/2010/main" val="257920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n-US"/>
              <a:t>VoIP Presentation Carleton Uni.</a:t>
            </a:r>
          </a:p>
        </p:txBody>
      </p:sp>
      <p:sp>
        <p:nvSpPr>
          <p:cNvPr id="61444" name="Rectangle 7"/>
          <p:cNvSpPr>
            <a:spLocks noGrp="1" noChangeArrowheads="1"/>
          </p:cNvSpPr>
          <p:nvPr>
            <p:ph type="sldNum" sz="quarter" idx="5"/>
          </p:nvPr>
        </p:nvSpPr>
        <p:spPr>
          <a:noFill/>
        </p:spPr>
        <p:txBody>
          <a:bodyPr/>
          <a:lstStyle/>
          <a:p>
            <a:fld id="{D7666026-28F2-43A6-AFA4-82722D5361F8}" type="slidenum">
              <a:rPr lang="en-US"/>
              <a:pPr/>
              <a:t>3</a:t>
            </a:fld>
            <a:endParaRPr lang="en-US"/>
          </a:p>
        </p:txBody>
      </p:sp>
      <p:sp>
        <p:nvSpPr>
          <p:cNvPr id="61445" name="Rectangle 2"/>
          <p:cNvSpPr>
            <a:spLocks noGrp="1" noRot="1" noChangeAspect="1" noChangeArrowheads="1" noTextEdit="1"/>
          </p:cNvSpPr>
          <p:nvPr>
            <p:ph type="sldImg"/>
          </p:nvPr>
        </p:nvSpPr>
        <p:spPr>
          <a:ln/>
        </p:spPr>
      </p:sp>
      <p:sp>
        <p:nvSpPr>
          <p:cNvPr id="61446" name="Rectangle 3"/>
          <p:cNvSpPr>
            <a:spLocks noGrp="1" noChangeArrowheads="1"/>
          </p:cNvSpPr>
          <p:nvPr>
            <p:ph type="body" idx="1"/>
          </p:nvPr>
        </p:nvSpPr>
        <p:spPr>
          <a:noFill/>
          <a:ln/>
        </p:spPr>
        <p:txBody>
          <a:bodyPr/>
          <a:lstStyle/>
          <a:p>
            <a:r>
              <a:rPr lang="en-US" smtClean="0"/>
              <a:t>In writing up the notes for this presentation I thought I would cover a number of areas. Although the technical area is something I’m involved in on a daily basis, often the underlying background is just as interesting. Often engineers will focus on the technical side, but when dealing with the business world, there is less interest in the ‘toys’ and more in what advantages does this give to the business. Questions such as ‘Why install this?, How much (money) will this make me? What is my Return on Investment?’ are often heard.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p:spPr>
        <p:txBody>
          <a:bodyPr/>
          <a:lstStyle/>
          <a:p>
            <a:r>
              <a:rPr lang="en-US"/>
              <a:t>VoIP Presentation Carleton Uni.</a:t>
            </a:r>
          </a:p>
        </p:txBody>
      </p:sp>
      <p:sp>
        <p:nvSpPr>
          <p:cNvPr id="90116" name="Rectangle 7"/>
          <p:cNvSpPr>
            <a:spLocks noGrp="1" noChangeArrowheads="1"/>
          </p:cNvSpPr>
          <p:nvPr>
            <p:ph type="sldNum" sz="quarter" idx="5"/>
          </p:nvPr>
        </p:nvSpPr>
        <p:spPr>
          <a:noFill/>
        </p:spPr>
        <p:txBody>
          <a:bodyPr/>
          <a:lstStyle/>
          <a:p>
            <a:fld id="{4614C9A9-8B97-4B43-A600-C9FFAB1E9B1B}" type="slidenum">
              <a:rPr lang="en-US"/>
              <a:pPr/>
              <a:t>30</a:t>
            </a:fld>
            <a:endParaRPr lang="en-US"/>
          </a:p>
        </p:txBody>
      </p:sp>
      <p:sp>
        <p:nvSpPr>
          <p:cNvPr id="90117" name="Rectangle 2"/>
          <p:cNvSpPr>
            <a:spLocks noGrp="1" noRot="1" noChangeAspect="1" noChangeArrowheads="1" noTextEdit="1"/>
          </p:cNvSpPr>
          <p:nvPr>
            <p:ph type="sldImg"/>
          </p:nvPr>
        </p:nvSpPr>
        <p:spPr>
          <a:ln/>
        </p:spPr>
      </p:sp>
      <p:sp>
        <p:nvSpPr>
          <p:cNvPr id="90118" name="Rectangle 3"/>
          <p:cNvSpPr>
            <a:spLocks noGrp="1" noChangeArrowheads="1"/>
          </p:cNvSpPr>
          <p:nvPr>
            <p:ph type="body" idx="1"/>
          </p:nvPr>
        </p:nvSpPr>
        <p:spPr>
          <a:noFill/>
          <a:ln/>
        </p:spPr>
        <p:txBody>
          <a:bodyPr/>
          <a:lstStyle/>
          <a:p>
            <a:r>
              <a:rPr lang="en-GB" smtClean="0"/>
              <a:t>A connection to the IP Service provider is often through a firewall and also Network Address Translation (NAT). NAT </a:t>
            </a:r>
            <a:r>
              <a:rPr lang="en-US" smtClean="0"/>
              <a:t>allows a few public Internet addresses to be dynamically mapped to hundreds, or even thousands, of internal private users.</a:t>
            </a:r>
          </a:p>
          <a:p>
            <a:endParaRPr lang="en-US" smtClean="0"/>
          </a:p>
          <a:p>
            <a:r>
              <a:rPr lang="en-US" smtClean="0"/>
              <a:t>The main advantage with NAT is that it can change IP addresses. The main disadvantage is that unless NAT is fully aware of the application it won’t be able to change IP addresses that are buried within messages.</a:t>
            </a:r>
          </a:p>
          <a:p>
            <a:r>
              <a:rPr lang="en-US" smtClean="0"/>
              <a:t>For voice connections, these NAT devices cause some issue. Firewalls are unlikely to allow lots of openings for lots of voice channels, and NAT units don’t know about voice applications, so instructions may get incorrectly translated.</a:t>
            </a:r>
          </a:p>
          <a:p>
            <a:endParaRPr lang="en-US" smtClean="0"/>
          </a:p>
          <a:p>
            <a:r>
              <a:rPr lang="en-US" smtClean="0"/>
              <a:t>The solution is often a proxy server, or Application Level Gateway that provides a dedicated and very secure access around these functions. The gateway pretends to be an end user internally, externally appearing as a gatekeeper, or controller, and provides translation of messages passing through it. This may often also be referred to as a Back-to-Back User Agent (B2BUA). The ALG may provide its own local firewall functions, or may live within the DMZ behind a pre-configure firewall.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p>
            <a:r>
              <a:rPr lang="en-US"/>
              <a:t>VoIP Presentation Carleton Uni.</a:t>
            </a:r>
          </a:p>
        </p:txBody>
      </p:sp>
      <p:sp>
        <p:nvSpPr>
          <p:cNvPr id="91140" name="Rectangle 7"/>
          <p:cNvSpPr>
            <a:spLocks noGrp="1" noChangeArrowheads="1"/>
          </p:cNvSpPr>
          <p:nvPr>
            <p:ph type="sldNum" sz="quarter" idx="5"/>
          </p:nvPr>
        </p:nvSpPr>
        <p:spPr>
          <a:noFill/>
        </p:spPr>
        <p:txBody>
          <a:bodyPr/>
          <a:lstStyle/>
          <a:p>
            <a:fld id="{3524E733-1A8F-4C8D-8B88-07A7C0A4A95C}" type="slidenum">
              <a:rPr lang="en-US"/>
              <a:pPr/>
              <a:t>31</a:t>
            </a:fld>
            <a:endParaRPr lang="en-US"/>
          </a:p>
        </p:txBody>
      </p:sp>
      <p:sp>
        <p:nvSpPr>
          <p:cNvPr id="91141" name="Rectangle 2"/>
          <p:cNvSpPr>
            <a:spLocks noGrp="1" noRot="1" noChangeAspect="1" noChangeArrowheads="1" noTextEdit="1"/>
          </p:cNvSpPr>
          <p:nvPr>
            <p:ph type="sldImg"/>
          </p:nvPr>
        </p:nvSpPr>
        <p:spPr>
          <a:ln/>
        </p:spPr>
      </p:sp>
      <p:sp>
        <p:nvSpPr>
          <p:cNvPr id="91142" name="Rectangle 3"/>
          <p:cNvSpPr>
            <a:spLocks noGrp="1" noChangeArrowheads="1"/>
          </p:cNvSpPr>
          <p:nvPr>
            <p:ph type="body" idx="1"/>
          </p:nvPr>
        </p:nvSpPr>
        <p:spPr>
          <a:noFill/>
          <a:ln/>
        </p:spPr>
        <p:txBody>
          <a:bodyPr/>
          <a:lstStyle/>
          <a:p>
            <a:r>
              <a:rPr lang="en-US" dirty="0" smtClean="0"/>
              <a:t>SIP is not just limited to the Internet, although that is probably the primary view of home subscribers.</a:t>
            </a:r>
          </a:p>
          <a:p>
            <a:endParaRPr lang="en-US" dirty="0" smtClean="0"/>
          </a:p>
          <a:p>
            <a:r>
              <a:rPr lang="en-US" dirty="0" smtClean="0"/>
              <a:t>SIP is becoming a major force for carriers, such as cable TV providers, to get into the telecom market and provide interconnections to local subscribers, thereby bypassing the CO ‘last mile of copper’.</a:t>
            </a:r>
          </a:p>
          <a:p>
            <a:endParaRPr lang="en-US" dirty="0" smtClean="0"/>
          </a:p>
          <a:p>
            <a:r>
              <a:rPr lang="en-US" dirty="0" smtClean="0"/>
              <a:t>In IPv4 there are address space issues between business private address space, carrier private address space and Internet public address space. With IPv4 deployments, SIP NAT is usually handled with a SIP ALG around the firewall/NAT, or it may be integrated. Being an open standard, SIP ALG devices are becoming prevalent. For larger carriers this functions is also known as a Session Border Controller (SBC).</a:t>
            </a:r>
          </a:p>
          <a:p>
            <a:endParaRPr lang="en-US" dirty="0" smtClean="0"/>
          </a:p>
          <a:p>
            <a:r>
              <a:rPr lang="en-US" dirty="0" smtClean="0"/>
              <a:t>However, while North America and Europe struggle with IPv4 address spaces, the rest of the world is implementing IPv6 where address space isn’t an issue, where ALGs are not needed and where the address space really is global. So the diagram shows today’s picture, but in the future it may be a lot simpler. But, a global address space means that the </a:t>
            </a:r>
            <a:r>
              <a:rPr lang="en-US" dirty="0" err="1" smtClean="0"/>
              <a:t>Softswitch</a:t>
            </a:r>
            <a:r>
              <a:rPr lang="en-US" dirty="0" smtClean="0"/>
              <a:t> supplier may not be local either!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p:spPr>
        <p:txBody>
          <a:bodyPr/>
          <a:lstStyle/>
          <a:p>
            <a:r>
              <a:rPr lang="en-US"/>
              <a:t>VoIP Presentation Carleton Uni.</a:t>
            </a:r>
          </a:p>
        </p:txBody>
      </p:sp>
      <p:sp>
        <p:nvSpPr>
          <p:cNvPr id="92164" name="Rectangle 7"/>
          <p:cNvSpPr>
            <a:spLocks noGrp="1" noChangeArrowheads="1"/>
          </p:cNvSpPr>
          <p:nvPr>
            <p:ph type="sldNum" sz="quarter" idx="5"/>
          </p:nvPr>
        </p:nvSpPr>
        <p:spPr>
          <a:noFill/>
        </p:spPr>
        <p:txBody>
          <a:bodyPr/>
          <a:lstStyle/>
          <a:p>
            <a:fld id="{B4C8ABB5-2E6A-468A-8B14-1623128EEC3B}" type="slidenum">
              <a:rPr lang="en-US"/>
              <a:pPr/>
              <a:t>32</a:t>
            </a:fld>
            <a:endParaRPr lang="en-US"/>
          </a:p>
        </p:txBody>
      </p:sp>
      <p:sp>
        <p:nvSpPr>
          <p:cNvPr id="92165" name="Rectangle 2"/>
          <p:cNvSpPr>
            <a:spLocks noGrp="1" noRot="1" noChangeAspect="1" noChangeArrowheads="1" noTextEdit="1"/>
          </p:cNvSpPr>
          <p:nvPr>
            <p:ph type="sldImg"/>
          </p:nvPr>
        </p:nvSpPr>
        <p:spPr>
          <a:ln/>
        </p:spPr>
      </p:sp>
      <p:sp>
        <p:nvSpPr>
          <p:cNvPr id="92166" name="Rectangle 3"/>
          <p:cNvSpPr>
            <a:spLocks noGrp="1" noChangeArrowheads="1"/>
          </p:cNvSpPr>
          <p:nvPr>
            <p:ph type="body" idx="1"/>
          </p:nvPr>
        </p:nvSpPr>
        <p:spPr>
          <a:noFill/>
          <a:ln/>
        </p:spPr>
        <p:txBody>
          <a:bodyPr/>
          <a:lstStyle/>
          <a:p>
            <a:r>
              <a:rPr lang="en-US" dirty="0" smtClean="0"/>
              <a:t>From a physical infrastructure view, what benefits can be gained from IP?</a:t>
            </a:r>
          </a:p>
          <a:p>
            <a:endParaRPr lang="en-US" dirty="0" smtClean="0"/>
          </a:p>
          <a:p>
            <a:r>
              <a:rPr lang="en-US" dirty="0" smtClean="0"/>
              <a:t>Once the end-points are defined, then these can be located anywhere on the global network. There is no need to restrict the location of the device to within a single building because that’s where the line cards are located.</a:t>
            </a:r>
          </a:p>
          <a:p>
            <a:endParaRPr lang="en-US" dirty="0" smtClean="0"/>
          </a:p>
          <a:p>
            <a:r>
              <a:rPr lang="en-US" dirty="0" smtClean="0"/>
              <a:t>Deployment of IPv6 will allow all devices to be uniquely identified, and there will be no need to deploy NAT devices. Therefore any device will be able to talk to any device. With SIP becoming a globally accepted </a:t>
            </a:r>
            <a:r>
              <a:rPr lang="en-US" dirty="0" err="1" smtClean="0"/>
              <a:t>signalling</a:t>
            </a:r>
            <a:r>
              <a:rPr lang="en-US" dirty="0" smtClean="0"/>
              <a:t> standard it also provides opportunities for Service Providers to provide connection from anywhere in the world and compete on a global rather than local scale.</a:t>
            </a:r>
          </a:p>
          <a:p>
            <a:endParaRPr lang="en-US" dirty="0" smtClean="0"/>
          </a:p>
          <a:p>
            <a:r>
              <a:rPr lang="en-US" dirty="0" smtClean="0"/>
              <a:t>IPv6 and SIP therefore have the potential to become disruptive technologies in the displacement of existing TDM infrastructure.</a:t>
            </a:r>
          </a:p>
          <a:p>
            <a:endParaRPr lang="en-US" dirty="0" smtClean="0"/>
          </a:p>
          <a:p>
            <a:r>
              <a:rPr lang="en-US" dirty="0" smtClean="0"/>
              <a:t>Despite IPv6 being the</a:t>
            </a:r>
            <a:r>
              <a:rPr lang="en-US" baseline="0" dirty="0" smtClean="0"/>
              <a:t> future direction, the uptake globally has been slow, especially in places where IPv4 is well established, i.e. NA and Europe. This is primarily because many other techniques, such as NAT, have allowed the IP addresses to be used more efficiently. However the explosion of Internet of Things (</a:t>
            </a:r>
            <a:r>
              <a:rPr lang="en-US" baseline="0" dirty="0" err="1" smtClean="0"/>
              <a:t>IoT</a:t>
            </a:r>
            <a:r>
              <a:rPr lang="en-US" baseline="0" dirty="0" smtClean="0"/>
              <a:t>) and increasing 4G/LTE penetration cannot be covered with remaining IPv4 addresses and will force wider uptake of IPv6 globally.</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a:noFill/>
        </p:spPr>
        <p:txBody>
          <a:bodyPr/>
          <a:lstStyle/>
          <a:p>
            <a:r>
              <a:rPr lang="en-US"/>
              <a:t>VoIP Presentation Carleton Uni.</a:t>
            </a:r>
          </a:p>
        </p:txBody>
      </p:sp>
      <p:sp>
        <p:nvSpPr>
          <p:cNvPr id="93188" name="Rectangle 7"/>
          <p:cNvSpPr>
            <a:spLocks noGrp="1" noChangeArrowheads="1"/>
          </p:cNvSpPr>
          <p:nvPr>
            <p:ph type="sldNum" sz="quarter" idx="5"/>
          </p:nvPr>
        </p:nvSpPr>
        <p:spPr>
          <a:noFill/>
        </p:spPr>
        <p:txBody>
          <a:bodyPr/>
          <a:lstStyle/>
          <a:p>
            <a:fld id="{BBC2EEC7-D001-472B-BE8D-2A13DA9072B9}" type="slidenum">
              <a:rPr lang="en-US"/>
              <a:pPr/>
              <a:t>33</a:t>
            </a:fld>
            <a:endParaRPr lang="en-US"/>
          </a:p>
        </p:txBody>
      </p:sp>
      <p:sp>
        <p:nvSpPr>
          <p:cNvPr id="93189" name="Rectangle 2"/>
          <p:cNvSpPr>
            <a:spLocks noGrp="1" noRot="1" noChangeAspect="1" noChangeArrowheads="1" noTextEdit="1"/>
          </p:cNvSpPr>
          <p:nvPr>
            <p:ph type="sldImg"/>
          </p:nvPr>
        </p:nvSpPr>
        <p:spPr>
          <a:ln/>
        </p:spPr>
      </p:sp>
      <p:sp>
        <p:nvSpPr>
          <p:cNvPr id="93190" name="Rectangle 3"/>
          <p:cNvSpPr>
            <a:spLocks noGrp="1" noChangeArrowheads="1"/>
          </p:cNvSpPr>
          <p:nvPr>
            <p:ph type="body" idx="1"/>
          </p:nvPr>
        </p:nvSpPr>
        <p:spPr>
          <a:noFill/>
          <a:ln/>
        </p:spPr>
        <p:txBody>
          <a:bodyPr/>
          <a:lstStyle/>
          <a:p>
            <a:r>
              <a:rPr lang="en-US" smtClean="0"/>
              <a:t>Having looked at the business aspects and some of the overlying questions with Voice over IP, we now get into some of the more local engineering challenges that have to be faced. Assuming that we have our business customer willing to implement Voice over IP, we now have to make it work.</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p:spPr>
        <p:txBody>
          <a:bodyPr/>
          <a:lstStyle/>
          <a:p>
            <a:r>
              <a:rPr lang="en-US"/>
              <a:t>VoIP Presentation Carleton Uni.</a:t>
            </a:r>
          </a:p>
        </p:txBody>
      </p:sp>
      <p:sp>
        <p:nvSpPr>
          <p:cNvPr id="94212" name="Rectangle 7"/>
          <p:cNvSpPr>
            <a:spLocks noGrp="1" noChangeArrowheads="1"/>
          </p:cNvSpPr>
          <p:nvPr>
            <p:ph type="sldNum" sz="quarter" idx="5"/>
          </p:nvPr>
        </p:nvSpPr>
        <p:spPr>
          <a:noFill/>
        </p:spPr>
        <p:txBody>
          <a:bodyPr/>
          <a:lstStyle/>
          <a:p>
            <a:fld id="{24CE2784-85CA-4F44-A76A-7D5E619A2841}" type="slidenum">
              <a:rPr lang="en-US"/>
              <a:pPr/>
              <a:t>34</a:t>
            </a:fld>
            <a:endParaRPr lang="en-US"/>
          </a:p>
        </p:txBody>
      </p:sp>
      <p:sp>
        <p:nvSpPr>
          <p:cNvPr id="94213" name="Rectangle 2"/>
          <p:cNvSpPr>
            <a:spLocks noGrp="1" noRot="1" noChangeAspect="1" noChangeArrowheads="1" noTextEdit="1"/>
          </p:cNvSpPr>
          <p:nvPr>
            <p:ph type="sldImg"/>
          </p:nvPr>
        </p:nvSpPr>
        <p:spPr>
          <a:ln/>
        </p:spPr>
      </p:sp>
      <p:sp>
        <p:nvSpPr>
          <p:cNvPr id="94214" name="Rectangle 3"/>
          <p:cNvSpPr>
            <a:spLocks noGrp="1" noChangeArrowheads="1"/>
          </p:cNvSpPr>
          <p:nvPr>
            <p:ph type="body" idx="1"/>
          </p:nvPr>
        </p:nvSpPr>
        <p:spPr>
          <a:noFill/>
          <a:ln/>
        </p:spPr>
        <p:txBody>
          <a:bodyPr/>
          <a:lstStyle/>
          <a:p>
            <a:r>
              <a:rPr lang="en-US" smtClean="0"/>
              <a:t>There are a number of fundamental challenges to tackle. Simply put:</a:t>
            </a:r>
          </a:p>
          <a:p>
            <a:r>
              <a:rPr lang="en-US" smtClean="0"/>
              <a:t>The customer won’t accept less service quality (signalling delays or voice quality) than they have today.</a:t>
            </a:r>
          </a:p>
          <a:p>
            <a:endParaRPr lang="en-US" smtClean="0"/>
          </a:p>
          <a:p>
            <a:r>
              <a:rPr lang="en-US" smtClean="0"/>
              <a:t>Some of the areas that are particularly important include:</a:t>
            </a:r>
          </a:p>
          <a:p>
            <a:pPr>
              <a:buFontTx/>
              <a:buChar char="•"/>
            </a:pPr>
            <a:r>
              <a:rPr lang="en-US" smtClean="0"/>
              <a:t> Voice Quality</a:t>
            </a:r>
          </a:p>
          <a:p>
            <a:pPr>
              <a:buFontTx/>
              <a:buChar char="•"/>
            </a:pPr>
            <a:r>
              <a:rPr lang="en-US" smtClean="0"/>
              <a:t> How are delays handled, what about jitter and echo?</a:t>
            </a:r>
          </a:p>
          <a:p>
            <a:pPr>
              <a:buFontTx/>
              <a:buChar char="•"/>
            </a:pPr>
            <a:r>
              <a:rPr lang="en-US" smtClean="0"/>
              <a:t> In TDM, the network is well behaved, not so in IP, how is this handled?</a:t>
            </a:r>
          </a:p>
          <a:p>
            <a:pPr>
              <a:buFontTx/>
              <a:buChar char="•"/>
            </a:pPr>
            <a:r>
              <a:rPr lang="en-US" smtClean="0"/>
              <a:t> In TDM, bandwidth is guaranteed, not so in IP, and IP uses more</a:t>
            </a:r>
          </a:p>
          <a:p>
            <a:pPr>
              <a:buFontTx/>
              <a:buChar char="•"/>
            </a:pPr>
            <a:r>
              <a:rPr lang="en-US" smtClean="0"/>
              <a:t> In TDM, the endpoint are frequency locked, so no data is lost, not so in IP</a:t>
            </a:r>
          </a:p>
          <a:p>
            <a:pPr>
              <a:buFontTx/>
              <a:buChar char="•"/>
            </a:pPr>
            <a:r>
              <a:rPr lang="en-US" smtClean="0"/>
              <a:t> In TDM it’s not easy to listen in to some-one’s call, but in IP this is possible</a:t>
            </a:r>
          </a:p>
          <a:p>
            <a:pPr>
              <a:buFontTx/>
              <a:buChar char="•"/>
            </a:pPr>
            <a:r>
              <a:rPr lang="en-GB" smtClean="0"/>
              <a:t> Multiple networks require address and application level translations</a:t>
            </a:r>
          </a:p>
          <a:p>
            <a:pPr>
              <a:buFontTx/>
              <a:buChar char="•"/>
            </a:pPr>
            <a:r>
              <a:rPr lang="en-GB" smtClean="0"/>
              <a:t> The connections need to be secure from eavesdroppers, the public network is just that, public!</a:t>
            </a:r>
            <a:endParaRPr lang="en-US" smtClean="0"/>
          </a:p>
          <a:p>
            <a:pPr>
              <a:buFontTx/>
              <a:buChar char="•"/>
            </a:pPr>
            <a:r>
              <a:rPr lang="en-US" smtClean="0"/>
              <a:t> When a problem exists, how is this located when the device may be 1000s of miles away?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p>
            <a:r>
              <a:rPr lang="en-US"/>
              <a:t>VoIP Presentation Carleton Uni.</a:t>
            </a:r>
          </a:p>
        </p:txBody>
      </p:sp>
      <p:sp>
        <p:nvSpPr>
          <p:cNvPr id="95236" name="Rectangle 7"/>
          <p:cNvSpPr>
            <a:spLocks noGrp="1" noChangeArrowheads="1"/>
          </p:cNvSpPr>
          <p:nvPr>
            <p:ph type="sldNum" sz="quarter" idx="5"/>
          </p:nvPr>
        </p:nvSpPr>
        <p:spPr>
          <a:noFill/>
        </p:spPr>
        <p:txBody>
          <a:bodyPr/>
          <a:lstStyle/>
          <a:p>
            <a:fld id="{1219A169-78EE-4C08-8DAC-FC670FF7F3BB}" type="slidenum">
              <a:rPr lang="en-US"/>
              <a:pPr/>
              <a:t>35</a:t>
            </a:fld>
            <a:endParaRPr lang="en-US"/>
          </a:p>
        </p:txBody>
      </p:sp>
      <p:sp>
        <p:nvSpPr>
          <p:cNvPr id="95237" name="Rectangle 2"/>
          <p:cNvSpPr>
            <a:spLocks noGrp="1" noRot="1" noChangeAspect="1" noChangeArrowheads="1" noTextEdit="1"/>
          </p:cNvSpPr>
          <p:nvPr>
            <p:ph type="sldImg"/>
          </p:nvPr>
        </p:nvSpPr>
        <p:spPr>
          <a:ln/>
        </p:spPr>
      </p:sp>
      <p:sp>
        <p:nvSpPr>
          <p:cNvPr id="95238" name="Rectangle 3"/>
          <p:cNvSpPr>
            <a:spLocks noGrp="1" noChangeArrowheads="1"/>
          </p:cNvSpPr>
          <p:nvPr>
            <p:ph type="body" idx="1"/>
          </p:nvPr>
        </p:nvSpPr>
        <p:spPr>
          <a:noFill/>
          <a:ln/>
        </p:spPr>
        <p:txBody>
          <a:bodyPr/>
          <a:lstStyle/>
          <a:p>
            <a:r>
              <a:rPr lang="en-US" smtClean="0"/>
              <a:t>The MOS (Mean Opinion Score) value can be derived from various acoustic measurements in a call, and is based on subjective tests with live people on real calls.</a:t>
            </a:r>
          </a:p>
          <a:p>
            <a:r>
              <a:rPr lang="en-US" smtClean="0"/>
              <a:t>The R-Value is derived from a tool based on these subjective tests that allows call quality to be predicted. So, it becomes a useful tool in VoIP, where impairments will affect the perceived quality.</a:t>
            </a:r>
          </a:p>
          <a:p>
            <a:r>
              <a:rPr lang="en-US" smtClean="0"/>
              <a:t>The slide shows a number of these inputs, but of these the most important are:</a:t>
            </a:r>
          </a:p>
          <a:p>
            <a:pPr>
              <a:buFontTx/>
              <a:buChar char="•"/>
            </a:pPr>
            <a:r>
              <a:rPr lang="en-US" smtClean="0"/>
              <a:t> Delay, end to end, mouthpiece to earpiece,</a:t>
            </a:r>
          </a:p>
          <a:p>
            <a:pPr>
              <a:buFontTx/>
              <a:buChar char="•"/>
            </a:pPr>
            <a:r>
              <a:rPr lang="en-US" smtClean="0"/>
              <a:t> The signal levels,</a:t>
            </a:r>
          </a:p>
          <a:p>
            <a:pPr>
              <a:buFontTx/>
              <a:buChar char="•"/>
            </a:pPr>
            <a:r>
              <a:rPr lang="en-US" smtClean="0"/>
              <a:t> Echo and where this is located,</a:t>
            </a:r>
          </a:p>
          <a:p>
            <a:pPr>
              <a:buFontTx/>
              <a:buChar char="•"/>
            </a:pPr>
            <a:r>
              <a:rPr lang="en-US" smtClean="0"/>
              <a:t> Typical environment, such as background noise, and</a:t>
            </a:r>
          </a:p>
          <a:p>
            <a:pPr>
              <a:buFontTx/>
              <a:buChar char="•"/>
            </a:pPr>
            <a:r>
              <a:rPr lang="en-US" smtClean="0"/>
              <a:t> What CODEC is in use.</a:t>
            </a:r>
          </a:p>
          <a:p>
            <a:endParaRPr lang="en-US" smtClean="0"/>
          </a:p>
          <a:p>
            <a:r>
              <a:rPr lang="en-US" smtClean="0"/>
              <a:t>The chart shows an IP Phone with end-to-end delay of 150ms, with good echo suppression and using a G.711 CODEC. A value greater than 80 is considered acceptable or Toll Quality, which this one is.</a:t>
            </a:r>
          </a:p>
          <a:p>
            <a:r>
              <a:rPr lang="en-US" smtClean="0"/>
              <a:t>Note that in a real system increased end-to-end delay affects the ability to hold a conversation. It will impair the R-value, but have little effect to the MOS score. In this sense the two measurements are not identical and so both are important. The R-Score includes a level of perception of conversation as well as voice quality.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p>
            <a:r>
              <a:rPr lang="en-US"/>
              <a:t>VoIP Presentation Carleton Uni.</a:t>
            </a:r>
          </a:p>
        </p:txBody>
      </p:sp>
      <p:sp>
        <p:nvSpPr>
          <p:cNvPr id="96260" name="Rectangle 7"/>
          <p:cNvSpPr>
            <a:spLocks noGrp="1" noChangeArrowheads="1"/>
          </p:cNvSpPr>
          <p:nvPr>
            <p:ph type="sldNum" sz="quarter" idx="5"/>
          </p:nvPr>
        </p:nvSpPr>
        <p:spPr>
          <a:noFill/>
        </p:spPr>
        <p:txBody>
          <a:bodyPr/>
          <a:lstStyle/>
          <a:p>
            <a:fld id="{E674123D-822A-474B-A850-640331D436CA}" type="slidenum">
              <a:rPr lang="en-US"/>
              <a:pPr/>
              <a:t>36</a:t>
            </a:fld>
            <a:endParaRPr lang="en-US"/>
          </a:p>
        </p:txBody>
      </p:sp>
      <p:sp>
        <p:nvSpPr>
          <p:cNvPr id="96261" name="Rectangle 2"/>
          <p:cNvSpPr>
            <a:spLocks noGrp="1" noRot="1" noChangeAspect="1" noChangeArrowheads="1" noTextEdit="1"/>
          </p:cNvSpPr>
          <p:nvPr>
            <p:ph type="sldImg"/>
          </p:nvPr>
        </p:nvSpPr>
        <p:spPr>
          <a:ln/>
        </p:spPr>
      </p:sp>
      <p:sp>
        <p:nvSpPr>
          <p:cNvPr id="96262" name="Rectangle 3"/>
          <p:cNvSpPr>
            <a:spLocks noGrp="1" noChangeArrowheads="1"/>
          </p:cNvSpPr>
          <p:nvPr>
            <p:ph type="body" idx="1"/>
          </p:nvPr>
        </p:nvSpPr>
        <p:spPr>
          <a:noFill/>
          <a:ln/>
        </p:spPr>
        <p:txBody>
          <a:bodyPr/>
          <a:lstStyle/>
          <a:p>
            <a:r>
              <a:rPr lang="en-US" smtClean="0"/>
              <a:t>How does voice quality change with different parameters?</a:t>
            </a:r>
          </a:p>
          <a:p>
            <a:endParaRPr lang="en-US" smtClean="0"/>
          </a:p>
          <a:p>
            <a:r>
              <a:rPr lang="en-US" smtClean="0"/>
              <a:t>One of the biggest impacts is noticed with increasing delay. With good echo suppression, or cancellation, it is possible to increase the end to end delay to about 150ms before there is a marked degradation in conversation and speech quality. As delay increases the conversation degrades into a radio style rather than a normal conversation. At around 400ms the conversation has degraded to radio style quality.</a:t>
            </a:r>
          </a:p>
          <a:p>
            <a:endParaRPr lang="en-US" smtClean="0"/>
          </a:p>
          <a:p>
            <a:r>
              <a:rPr lang="en-US" smtClean="0"/>
              <a:t>Packet loss also affects the voice quality. Straight packet loss of even 1% has a significant effect on the results, as can be seen in the curves above. A call that has a good R-Value of nearly 90 drops below 70, which is not acceptable. However, if some form of Packet Loss Concealment (PLC) is used then the effect can be reduced. In this case the degradation keeps the R-Value above the 80 value.</a:t>
            </a:r>
          </a:p>
          <a:p>
            <a:endParaRPr lang="en-US" smtClean="0"/>
          </a:p>
          <a:p>
            <a:r>
              <a:rPr lang="en-US" smtClean="0"/>
              <a:t>Network jitter typically has little effect on the signal quality, </a:t>
            </a:r>
            <a:r>
              <a:rPr lang="en-US" i="1" smtClean="0"/>
              <a:t>except</a:t>
            </a:r>
            <a:r>
              <a:rPr lang="en-US" smtClean="0"/>
              <a:t> when it results in packet loss, or discard due to late arrival. Thus to minimize any effect, a good jitter buffer scheme is required, and this must balance the issues of packet loss against increased conversation delay.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p:spPr>
        <p:txBody>
          <a:bodyPr/>
          <a:lstStyle/>
          <a:p>
            <a:r>
              <a:rPr lang="en-US"/>
              <a:t>VoIP Presentation Carleton Uni.</a:t>
            </a:r>
          </a:p>
        </p:txBody>
      </p:sp>
      <p:sp>
        <p:nvSpPr>
          <p:cNvPr id="97284" name="Rectangle 7"/>
          <p:cNvSpPr>
            <a:spLocks noGrp="1" noChangeArrowheads="1"/>
          </p:cNvSpPr>
          <p:nvPr>
            <p:ph type="sldNum" sz="quarter" idx="5"/>
          </p:nvPr>
        </p:nvSpPr>
        <p:spPr>
          <a:noFill/>
        </p:spPr>
        <p:txBody>
          <a:bodyPr/>
          <a:lstStyle/>
          <a:p>
            <a:fld id="{90A243D3-B653-4CA0-A8D6-4F4795F8D677}" type="slidenum">
              <a:rPr lang="en-US"/>
              <a:pPr/>
              <a:t>37</a:t>
            </a:fld>
            <a:endParaRPr lang="en-US"/>
          </a:p>
        </p:txBody>
      </p:sp>
      <p:sp>
        <p:nvSpPr>
          <p:cNvPr id="97285" name="Rectangle 2"/>
          <p:cNvSpPr>
            <a:spLocks noGrp="1" noRot="1" noChangeAspect="1" noChangeArrowheads="1" noTextEdit="1"/>
          </p:cNvSpPr>
          <p:nvPr>
            <p:ph type="sldImg"/>
          </p:nvPr>
        </p:nvSpPr>
        <p:spPr>
          <a:ln/>
        </p:spPr>
      </p:sp>
      <p:sp>
        <p:nvSpPr>
          <p:cNvPr id="97286" name="Rectangle 3"/>
          <p:cNvSpPr>
            <a:spLocks noGrp="1" noChangeArrowheads="1"/>
          </p:cNvSpPr>
          <p:nvPr>
            <p:ph type="body" idx="1"/>
          </p:nvPr>
        </p:nvSpPr>
        <p:spPr>
          <a:noFill/>
          <a:ln/>
        </p:spPr>
        <p:txBody>
          <a:bodyPr/>
          <a:lstStyle/>
          <a:p>
            <a:r>
              <a:rPr lang="en-GB" dirty="0" smtClean="0"/>
              <a:t>Echo is generated at the far end device, and so not heard by the person listening, but by the person talking. To provide a good connection it is the far end device that must cancel any generated echo. For example, when caller A talks to caller B, the echo is generated at caller B and caller A will hear this; caller B will not. Echo cancellation at caller B will ensure that caller A does not hear echo.</a:t>
            </a:r>
          </a:p>
          <a:p>
            <a:endParaRPr lang="en-GB" dirty="0" smtClean="0"/>
          </a:p>
          <a:p>
            <a:r>
              <a:rPr lang="en-GB" dirty="0" smtClean="0"/>
              <a:t>Echo cancellation (or suppression) is needed at all IP end devices or gateways. This is specifically true where there is the possibility of coupling between the send and receive signals. In an analogue trunk, for instance, this condition can occur in the 4-Wire to 2-Wire converter. The efficiency of the converter is defined by how well the line is matched at all frequencies. This results in a compromise for best voice quality and some of the source signal is fed back. In an IP end device, there is also the possibility of coupling between the earpiece and mouthpiece of a handset. This might occur if the user cradles the handset on their shoulder, rather than directly on the ear, or if the handset is placed on a hard surface, such as a desktop.</a:t>
            </a:r>
          </a:p>
          <a:p>
            <a:endParaRPr lang="en-GB" dirty="0" smtClean="0"/>
          </a:p>
          <a:p>
            <a:r>
              <a:rPr lang="en-GB" dirty="0" smtClean="0"/>
              <a:t>Fundamentally an echo canceller consist of a dynamic filter with delay to simulate the returned echo, a summing junction and a Non-Linear Processing switch. A feedback loop exists from the summing junction output back to echo predictor filter to continuously improve performance.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p>
            <a:r>
              <a:rPr lang="en-US"/>
              <a:t>VoIP Presentation Carleton Uni.</a:t>
            </a:r>
          </a:p>
        </p:txBody>
      </p:sp>
      <p:sp>
        <p:nvSpPr>
          <p:cNvPr id="98308" name="Rectangle 7"/>
          <p:cNvSpPr>
            <a:spLocks noGrp="1" noChangeArrowheads="1"/>
          </p:cNvSpPr>
          <p:nvPr>
            <p:ph type="sldNum" sz="quarter" idx="5"/>
          </p:nvPr>
        </p:nvSpPr>
        <p:spPr>
          <a:noFill/>
        </p:spPr>
        <p:txBody>
          <a:bodyPr/>
          <a:lstStyle/>
          <a:p>
            <a:fld id="{BB398692-038F-4515-8790-6BFDBDE6D1FF}" type="slidenum">
              <a:rPr lang="en-US"/>
              <a:pPr/>
              <a:t>38</a:t>
            </a:fld>
            <a:endParaRPr lang="en-US"/>
          </a:p>
        </p:txBody>
      </p:sp>
      <p:sp>
        <p:nvSpPr>
          <p:cNvPr id="98309" name="Rectangle 2"/>
          <p:cNvSpPr>
            <a:spLocks noGrp="1" noRot="1" noChangeAspect="1" noChangeArrowheads="1" noTextEdit="1"/>
          </p:cNvSpPr>
          <p:nvPr>
            <p:ph type="sldImg"/>
          </p:nvPr>
        </p:nvSpPr>
        <p:spPr>
          <a:ln/>
        </p:spPr>
      </p:sp>
      <p:sp>
        <p:nvSpPr>
          <p:cNvPr id="98310" name="Rectangle 3"/>
          <p:cNvSpPr>
            <a:spLocks noGrp="1" noChangeArrowheads="1"/>
          </p:cNvSpPr>
          <p:nvPr>
            <p:ph type="body" idx="1"/>
          </p:nvPr>
        </p:nvSpPr>
        <p:spPr>
          <a:noFill/>
          <a:ln/>
        </p:spPr>
        <p:txBody>
          <a:bodyPr/>
          <a:lstStyle/>
          <a:p>
            <a:r>
              <a:rPr lang="en-US" smtClean="0"/>
              <a:t>Delay is an issue in a conversation, but where does this come from?</a:t>
            </a:r>
          </a:p>
          <a:p>
            <a:r>
              <a:rPr lang="en-US" smtClean="0"/>
              <a:t>There are a number of areas, and these are shown in the diagram above and described below:</a:t>
            </a:r>
          </a:p>
          <a:p>
            <a:pPr>
              <a:buFontTx/>
              <a:buChar char="•"/>
            </a:pPr>
            <a:r>
              <a:rPr lang="en-US" smtClean="0"/>
              <a:t> The CODEC filters introduce phase shift which appears as delay, albeit small by comparison to the rest of the connection (9 pole ~ 1ms delay  @ 1kHz)</a:t>
            </a:r>
          </a:p>
          <a:p>
            <a:pPr>
              <a:buFontTx/>
              <a:buChar char="•"/>
            </a:pPr>
            <a:r>
              <a:rPr lang="en-US" smtClean="0"/>
              <a:t> The data to be sent is collected up to a certain size. This minimizes the overhead on the network, but a 20ms packet size means a 20ms delay.</a:t>
            </a:r>
          </a:p>
          <a:p>
            <a:pPr>
              <a:buFontTx/>
              <a:buChar char="•"/>
            </a:pPr>
            <a:r>
              <a:rPr lang="en-US" smtClean="0"/>
              <a:t> The network devices introduce delays. They have multiple queues to handle data arriving from multiple ports. The Layer 2 switch devices tend to be fairly fast at handling this data.</a:t>
            </a:r>
          </a:p>
          <a:p>
            <a:pPr>
              <a:buFontTx/>
              <a:buChar char="•"/>
            </a:pPr>
            <a:r>
              <a:rPr lang="en-US" smtClean="0"/>
              <a:t> A router has a similar task to the Layer 2 switches. However it must read further into the packet before deciding where to send it. It is also limited by the access speed of the ports. A slower port means a longer serialization delay and a potential congestion point. Congestion occurs when a packet cannot be sent until a previous packet is sent. This is where the most significant jitter is added.</a:t>
            </a:r>
          </a:p>
          <a:p>
            <a:pPr>
              <a:buFontTx/>
              <a:buChar char="•"/>
            </a:pPr>
            <a:r>
              <a:rPr lang="en-US" smtClean="0"/>
              <a:t> On the receive side, a jitter buffer is used to handle the variable packet arrival rate. Typically this will hold data for a short period, maybe 2 packets worth, just in case a packet is lost and concealment is needed.</a:t>
            </a:r>
          </a:p>
          <a:p>
            <a:pPr>
              <a:buFontTx/>
              <a:buChar char="•"/>
            </a:pPr>
            <a:r>
              <a:rPr lang="en-US" smtClean="0"/>
              <a:t> Thus, a simple connection could easily add up to nearly 80ms of delay.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p:spPr>
        <p:txBody>
          <a:bodyPr/>
          <a:lstStyle/>
          <a:p>
            <a:r>
              <a:rPr lang="en-US"/>
              <a:t>VoIP Presentation Carleton Uni.</a:t>
            </a:r>
          </a:p>
        </p:txBody>
      </p:sp>
      <p:sp>
        <p:nvSpPr>
          <p:cNvPr id="99332" name="Rectangle 7"/>
          <p:cNvSpPr>
            <a:spLocks noGrp="1" noChangeArrowheads="1"/>
          </p:cNvSpPr>
          <p:nvPr>
            <p:ph type="sldNum" sz="quarter" idx="5"/>
          </p:nvPr>
        </p:nvSpPr>
        <p:spPr>
          <a:noFill/>
        </p:spPr>
        <p:txBody>
          <a:bodyPr/>
          <a:lstStyle/>
          <a:p>
            <a:fld id="{2232FE4A-82A6-4275-9023-31E50E9FEF41}" type="slidenum">
              <a:rPr lang="en-US"/>
              <a:pPr/>
              <a:t>39</a:t>
            </a:fld>
            <a:endParaRPr lang="en-US"/>
          </a:p>
        </p:txBody>
      </p:sp>
      <p:sp>
        <p:nvSpPr>
          <p:cNvPr id="99333" name="Rectangle 2"/>
          <p:cNvSpPr>
            <a:spLocks noGrp="1" noRot="1" noChangeAspect="1" noChangeArrowheads="1" noTextEdit="1"/>
          </p:cNvSpPr>
          <p:nvPr>
            <p:ph type="sldImg"/>
          </p:nvPr>
        </p:nvSpPr>
        <p:spPr>
          <a:ln/>
        </p:spPr>
      </p:sp>
      <p:sp>
        <p:nvSpPr>
          <p:cNvPr id="99334" name="Rectangle 3"/>
          <p:cNvSpPr>
            <a:spLocks noGrp="1" noChangeArrowheads="1"/>
          </p:cNvSpPr>
          <p:nvPr>
            <p:ph type="body" idx="1"/>
          </p:nvPr>
        </p:nvSpPr>
        <p:spPr>
          <a:noFill/>
          <a:ln/>
        </p:spPr>
        <p:txBody>
          <a:bodyPr/>
          <a:lstStyle/>
          <a:p>
            <a:r>
              <a:rPr lang="en-US" smtClean="0"/>
              <a:t>This diagram illustrates the previous points.</a:t>
            </a:r>
          </a:p>
          <a:p>
            <a:r>
              <a:rPr lang="en-US" smtClean="0"/>
              <a:t>The voice1 packet must wait until all of the large data packet is sent. This introduces significant delay to the signal. It might also require a bigger jitter buffer, and introducing more voice delay, if this packet is not to be lost. </a:t>
            </a:r>
          </a:p>
          <a:p>
            <a:r>
              <a:rPr lang="en-US" smtClean="0"/>
              <a:t>By fragmenting the data packet and using priority, there are now more opportunities for the voice data to be interleaved. This reduces the time added to the voice data, and hence reduces the jitter on the signal.</a:t>
            </a:r>
          </a:p>
          <a:p>
            <a:endParaRPr lang="en-US" smtClean="0"/>
          </a:p>
          <a:p>
            <a:r>
              <a:rPr lang="en-US" smtClean="0"/>
              <a:t>This mechanism works surprisingly well, especially on congested or near congested links. The difference can be between having a normal conversation, with this scheme, to hearing virtually no voice, due to high levels of jitter and packet loss.</a:t>
            </a:r>
          </a:p>
          <a:p>
            <a:endParaRPr lang="en-US" smtClean="0"/>
          </a:p>
          <a:p>
            <a:r>
              <a:rPr lang="en-US" smtClean="0"/>
              <a:t>Adjusting how the interface handles voice data is a means of providing the end user with a guaranteed delivery, or Service Level Agreement. Within an Enterprise business, controlling the network performance is directly under control of the business. With the Internet, this is not true. However, a number of Service providers are now guaranteeing performance, in order to get some of this WAN and VPN business.</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p:spPr>
        <p:txBody>
          <a:bodyPr/>
          <a:lstStyle/>
          <a:p>
            <a:r>
              <a:rPr lang="en-US"/>
              <a:t>VoIP Presentation Carleton Uni.</a:t>
            </a:r>
          </a:p>
        </p:txBody>
      </p:sp>
      <p:sp>
        <p:nvSpPr>
          <p:cNvPr id="62468" name="Rectangle 7"/>
          <p:cNvSpPr>
            <a:spLocks noGrp="1" noChangeArrowheads="1"/>
          </p:cNvSpPr>
          <p:nvPr>
            <p:ph type="sldNum" sz="quarter" idx="5"/>
          </p:nvPr>
        </p:nvSpPr>
        <p:spPr>
          <a:noFill/>
        </p:spPr>
        <p:txBody>
          <a:bodyPr/>
          <a:lstStyle/>
          <a:p>
            <a:fld id="{F72C6FE0-EEE2-4801-B335-A0DDA3EBE874}" type="slidenum">
              <a:rPr lang="en-US"/>
              <a:pPr/>
              <a:t>4</a:t>
            </a:fld>
            <a:endParaRPr lang="en-US"/>
          </a:p>
        </p:txBody>
      </p:sp>
      <p:sp>
        <p:nvSpPr>
          <p:cNvPr id="62469" name="Rectangle 2"/>
          <p:cNvSpPr>
            <a:spLocks noGrp="1" noRot="1" noChangeAspect="1" noChangeArrowheads="1" noTextEdit="1"/>
          </p:cNvSpPr>
          <p:nvPr>
            <p:ph type="sldImg"/>
          </p:nvPr>
        </p:nvSpPr>
        <p:spPr>
          <a:ln/>
        </p:spPr>
      </p:sp>
      <p:sp>
        <p:nvSpPr>
          <p:cNvPr id="62470" name="Rectangle 3"/>
          <p:cNvSpPr>
            <a:spLocks noGrp="1" noChangeArrowheads="1"/>
          </p:cNvSpPr>
          <p:nvPr>
            <p:ph type="body" idx="1"/>
          </p:nvPr>
        </p:nvSpPr>
        <p:spPr>
          <a:noFill/>
          <a:ln/>
        </p:spPr>
        <p:txBody>
          <a:bodyPr/>
          <a:lstStyle/>
          <a:p>
            <a:r>
              <a:rPr lang="en-US" smtClean="0"/>
              <a:t>Here is a quick summary of the key aspects affecting Voice Over IP. A number of these points are covered in more detail in the following sections and slides.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a:noFill/>
        </p:spPr>
        <p:txBody>
          <a:bodyPr/>
          <a:lstStyle/>
          <a:p>
            <a:r>
              <a:rPr lang="en-US"/>
              <a:t>VoIP Presentation Carleton Uni.</a:t>
            </a:r>
          </a:p>
        </p:txBody>
      </p:sp>
      <p:sp>
        <p:nvSpPr>
          <p:cNvPr id="100356" name="Rectangle 7"/>
          <p:cNvSpPr>
            <a:spLocks noGrp="1" noChangeArrowheads="1"/>
          </p:cNvSpPr>
          <p:nvPr>
            <p:ph type="sldNum" sz="quarter" idx="5"/>
          </p:nvPr>
        </p:nvSpPr>
        <p:spPr>
          <a:noFill/>
        </p:spPr>
        <p:txBody>
          <a:bodyPr/>
          <a:lstStyle/>
          <a:p>
            <a:fld id="{13FC4305-FFD8-4DAC-81C2-D2696D2AA509}" type="slidenum">
              <a:rPr lang="en-US"/>
              <a:pPr/>
              <a:t>40</a:t>
            </a:fld>
            <a:endParaRPr lang="en-US"/>
          </a:p>
        </p:txBody>
      </p:sp>
      <p:sp>
        <p:nvSpPr>
          <p:cNvPr id="100357" name="Rectangle 2"/>
          <p:cNvSpPr>
            <a:spLocks noGrp="1" noRot="1" noChangeAspect="1" noChangeArrowheads="1" noTextEdit="1"/>
          </p:cNvSpPr>
          <p:nvPr>
            <p:ph type="sldImg"/>
          </p:nvPr>
        </p:nvSpPr>
        <p:spPr>
          <a:ln/>
        </p:spPr>
      </p:sp>
      <p:sp>
        <p:nvSpPr>
          <p:cNvPr id="100358" name="Rectangle 3"/>
          <p:cNvSpPr>
            <a:spLocks noGrp="1" noChangeArrowheads="1"/>
          </p:cNvSpPr>
          <p:nvPr>
            <p:ph type="body" idx="1"/>
          </p:nvPr>
        </p:nvSpPr>
        <p:spPr>
          <a:noFill/>
          <a:ln/>
        </p:spPr>
        <p:txBody>
          <a:bodyPr/>
          <a:lstStyle/>
          <a:p>
            <a:r>
              <a:rPr lang="en-US" smtClean="0"/>
              <a:t>Jitter is obviously something that is always present. However, the voice CODECs operate at a constant input rate and produce a constant output rate. If they are starved of data, or receive too much, then a gap in the information will result. </a:t>
            </a:r>
          </a:p>
          <a:p>
            <a:endParaRPr lang="en-US" smtClean="0"/>
          </a:p>
          <a:p>
            <a:r>
              <a:rPr lang="en-US" smtClean="0"/>
              <a:t>To get round this variation, a jitter buffer is needed. This is effectively like a low pass filter and smoothes out the input variations in an attempt to produce a constant output flow of data.</a:t>
            </a:r>
          </a:p>
          <a:p>
            <a:endParaRPr lang="en-US" smtClean="0"/>
          </a:p>
          <a:p>
            <a:r>
              <a:rPr lang="en-US" smtClean="0"/>
              <a:t>Small gaps in voice are not noticeable, typically less than 60ms, due to the random nature of voice. Gaps will be noticed with tones, however, and some of these need to be treated in a different manner, e.g. DTMF dialling tones.</a:t>
            </a:r>
          </a:p>
          <a:p>
            <a:endParaRPr lang="en-US" smtClean="0"/>
          </a:p>
          <a:p>
            <a:r>
              <a:rPr lang="en-US" smtClean="0"/>
              <a:t>Part of the jitter buffer is also linked to the PLC (Packet Loss Concealment) function such that data can be added, or removed, in a controlled manner. For example data can be removed during a silence period of speech, or similarly added.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p:spPr>
        <p:txBody>
          <a:bodyPr/>
          <a:lstStyle/>
          <a:p>
            <a:r>
              <a:rPr lang="en-US"/>
              <a:t>VoIP Presentation Carleton Uni.</a:t>
            </a:r>
          </a:p>
        </p:txBody>
      </p:sp>
      <p:sp>
        <p:nvSpPr>
          <p:cNvPr id="101380" name="Rectangle 7"/>
          <p:cNvSpPr>
            <a:spLocks noGrp="1" noChangeArrowheads="1"/>
          </p:cNvSpPr>
          <p:nvPr>
            <p:ph type="sldNum" sz="quarter" idx="5"/>
          </p:nvPr>
        </p:nvSpPr>
        <p:spPr>
          <a:noFill/>
        </p:spPr>
        <p:txBody>
          <a:bodyPr/>
          <a:lstStyle/>
          <a:p>
            <a:fld id="{8590D8FC-35E3-4F2C-A927-F4D61A962DA6}" type="slidenum">
              <a:rPr lang="en-US"/>
              <a:pPr/>
              <a:t>41</a:t>
            </a:fld>
            <a:endParaRPr lang="en-US"/>
          </a:p>
        </p:txBody>
      </p:sp>
      <p:sp>
        <p:nvSpPr>
          <p:cNvPr id="101381" name="Rectangle 2"/>
          <p:cNvSpPr>
            <a:spLocks noGrp="1" noRot="1" noChangeAspect="1" noChangeArrowheads="1" noTextEdit="1"/>
          </p:cNvSpPr>
          <p:nvPr>
            <p:ph type="sldImg"/>
          </p:nvPr>
        </p:nvSpPr>
        <p:spPr>
          <a:ln/>
        </p:spPr>
      </p:sp>
      <p:sp>
        <p:nvSpPr>
          <p:cNvPr id="101382" name="Rectangle 3"/>
          <p:cNvSpPr>
            <a:spLocks noGrp="1" noChangeArrowheads="1"/>
          </p:cNvSpPr>
          <p:nvPr>
            <p:ph type="body" idx="1"/>
          </p:nvPr>
        </p:nvSpPr>
        <p:spPr>
          <a:noFill/>
          <a:ln/>
        </p:spPr>
        <p:txBody>
          <a:bodyPr/>
          <a:lstStyle/>
          <a:p>
            <a:r>
              <a:rPr lang="en-US" smtClean="0"/>
              <a:t>In the TDM world every part of the network is synchronized in some form. This is often referred to as plesiochronous, not being synchronous, but locked. In effect the network is frequency locked, but not phase locked. Thus there is no real data loss in the network as everything runs at the same speed.</a:t>
            </a:r>
          </a:p>
          <a:p>
            <a:endParaRPr lang="en-US" smtClean="0"/>
          </a:p>
          <a:p>
            <a:r>
              <a:rPr lang="en-US" smtClean="0"/>
              <a:t>In the IP world, a central clock with sufficient accuracy isn’t always readily available. The effect is that two end devices might be running at the same nominal frequency, but there are always tolerances between two free running devices. Thus one clock will be running faster than the other, so one device will overflow with data and the other will underflow.</a:t>
            </a:r>
          </a:p>
          <a:p>
            <a:endParaRPr lang="en-US" smtClean="0"/>
          </a:p>
          <a:p>
            <a:r>
              <a:rPr lang="en-US" smtClean="0"/>
              <a:t>Suppose we have two devices running at 50ppm each. That’s 100pm worst case between them. If the data is corrected on a per packet basis (20ms), then this condition will occur every 3, or so, minutes. If done on a byte basis then this occurs roughly every second.</a:t>
            </a:r>
          </a:p>
          <a:p>
            <a:r>
              <a:rPr lang="en-US" smtClean="0"/>
              <a:t>The jitter buffer needs to consider these effects, otherwise it will just keep filling and the delays will get progressively longer, or in the other case it will simply run out of data. An additional correction (slip) mechanism is needed to keep the buffer centralized.</a:t>
            </a:r>
          </a:p>
          <a:p>
            <a:r>
              <a:rPr lang="en-US" smtClean="0"/>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a:noFill/>
        </p:spPr>
        <p:txBody>
          <a:bodyPr/>
          <a:lstStyle/>
          <a:p>
            <a:r>
              <a:rPr lang="en-US"/>
              <a:t>VoIP Presentation Carleton Uni.</a:t>
            </a:r>
          </a:p>
        </p:txBody>
      </p:sp>
      <p:sp>
        <p:nvSpPr>
          <p:cNvPr id="102404" name="Rectangle 7"/>
          <p:cNvSpPr>
            <a:spLocks noGrp="1" noChangeArrowheads="1"/>
          </p:cNvSpPr>
          <p:nvPr>
            <p:ph type="sldNum" sz="quarter" idx="5"/>
          </p:nvPr>
        </p:nvSpPr>
        <p:spPr>
          <a:noFill/>
        </p:spPr>
        <p:txBody>
          <a:bodyPr/>
          <a:lstStyle/>
          <a:p>
            <a:fld id="{4E9D4553-8EB1-49FE-B920-2227708BFAA0}" type="slidenum">
              <a:rPr lang="en-US"/>
              <a:pPr/>
              <a:t>42</a:t>
            </a:fld>
            <a:endParaRPr lang="en-US"/>
          </a:p>
        </p:txBody>
      </p:sp>
      <p:sp>
        <p:nvSpPr>
          <p:cNvPr id="102405" name="Rectangle 2"/>
          <p:cNvSpPr>
            <a:spLocks noGrp="1" noRot="1" noChangeAspect="1" noChangeArrowheads="1" noTextEdit="1"/>
          </p:cNvSpPr>
          <p:nvPr>
            <p:ph type="sldImg"/>
          </p:nvPr>
        </p:nvSpPr>
        <p:spPr>
          <a:ln/>
        </p:spPr>
      </p:sp>
      <p:sp>
        <p:nvSpPr>
          <p:cNvPr id="102406" name="Rectangle 3"/>
          <p:cNvSpPr>
            <a:spLocks noGrp="1" noChangeArrowheads="1"/>
          </p:cNvSpPr>
          <p:nvPr>
            <p:ph type="body" idx="1"/>
          </p:nvPr>
        </p:nvSpPr>
        <p:spPr>
          <a:noFill/>
          <a:ln/>
        </p:spPr>
        <p:txBody>
          <a:bodyPr/>
          <a:lstStyle/>
          <a:p>
            <a:r>
              <a:rPr lang="en-US" smtClean="0"/>
              <a:t>Transferring tones between end devices is also problematic. A packet loss in voice might amount to 20ms of lost information and might not be noticed. However with a continuous tone this will definitely be heard. For example such a gap will be noticed if dial tone is being listened to.</a:t>
            </a:r>
          </a:p>
          <a:p>
            <a:endParaRPr lang="en-US" smtClean="0"/>
          </a:p>
          <a:p>
            <a:r>
              <a:rPr lang="en-US" smtClean="0"/>
              <a:t>In the outgoing direction, signalling is often carried using DTMF. For an automatic dialler, this tone signal burst might only be 75ms in duration. Losing 20ms in the middle is likely to cause the receiver to incorrectly detect the signal. It might not detect anything, or might interpret the signal as two dialled digits. So, if this occurs only occasionally, what’s the problem? Well, in NA normal access to a trunk line from a PBX starts with ‘9’, then ‘1’ for long distance. If these digits are double detected then this could become 9911, which is the external emergency service.</a:t>
            </a:r>
          </a:p>
          <a:p>
            <a:endParaRPr lang="en-US" smtClean="0"/>
          </a:p>
          <a:p>
            <a:r>
              <a:rPr lang="en-US" smtClean="0"/>
              <a:t>RFC4733 (supercedes RFC2833) details how tone information can be passed between end devices and reproduced locally.</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p>
            <a:r>
              <a:rPr lang="en-US"/>
              <a:t>VoIP Presentation Carleton Uni.</a:t>
            </a:r>
          </a:p>
        </p:txBody>
      </p:sp>
      <p:sp>
        <p:nvSpPr>
          <p:cNvPr id="103428" name="Rectangle 7"/>
          <p:cNvSpPr>
            <a:spLocks noGrp="1" noChangeArrowheads="1"/>
          </p:cNvSpPr>
          <p:nvPr>
            <p:ph type="sldNum" sz="quarter" idx="5"/>
          </p:nvPr>
        </p:nvSpPr>
        <p:spPr>
          <a:noFill/>
        </p:spPr>
        <p:txBody>
          <a:bodyPr/>
          <a:lstStyle/>
          <a:p>
            <a:fld id="{27B79F4E-63DC-451E-B865-4D336B0EA580}" type="slidenum">
              <a:rPr lang="en-US"/>
              <a:pPr/>
              <a:t>43</a:t>
            </a:fld>
            <a:endParaRPr lang="en-US"/>
          </a:p>
        </p:txBody>
      </p:sp>
      <p:sp>
        <p:nvSpPr>
          <p:cNvPr id="103429" name="Rectangle 2"/>
          <p:cNvSpPr>
            <a:spLocks noGrp="1" noRot="1" noChangeAspect="1" noChangeArrowheads="1" noTextEdit="1"/>
          </p:cNvSpPr>
          <p:nvPr>
            <p:ph type="sldImg"/>
          </p:nvPr>
        </p:nvSpPr>
        <p:spPr>
          <a:ln/>
        </p:spPr>
      </p:sp>
      <p:sp>
        <p:nvSpPr>
          <p:cNvPr id="103430" name="Rectangle 3"/>
          <p:cNvSpPr>
            <a:spLocks noGrp="1" noChangeArrowheads="1"/>
          </p:cNvSpPr>
          <p:nvPr>
            <p:ph type="body" idx="1"/>
          </p:nvPr>
        </p:nvSpPr>
        <p:spPr>
          <a:noFill/>
          <a:ln/>
        </p:spPr>
        <p:txBody>
          <a:bodyPr/>
          <a:lstStyle/>
          <a:p>
            <a:r>
              <a:rPr lang="en-US" smtClean="0"/>
              <a:t>Phone lines are used to carry information other than voice. They are also used to carry data (ironic when we are looking at using data to carry voice). This data is usually in the form of MODEM tones. Devices such as FAX, Point of Sales terminals, etc.</a:t>
            </a:r>
          </a:p>
          <a:p>
            <a:endParaRPr lang="en-US" smtClean="0"/>
          </a:p>
          <a:p>
            <a:r>
              <a:rPr lang="en-US" smtClean="0"/>
              <a:t>Although these will work over a well managed IP network, issues can arise from clock slip and echo cancellation. To cater for this, some new standards are being proposed for new types of CODEC function.</a:t>
            </a:r>
          </a:p>
          <a:p>
            <a:endParaRPr lang="en-US" smtClean="0"/>
          </a:p>
          <a:p>
            <a:r>
              <a:rPr lang="en-US" smtClean="0"/>
              <a:t>For FAX, the T.38 standard seems to be gaining favour over the previous T.37.</a:t>
            </a:r>
          </a:p>
          <a:p>
            <a:r>
              <a:rPr lang="en-US" smtClean="0"/>
              <a:t>The standard for MODEMs is still under debate, but it is known that echo cancellation must be removed for this to work. Echo devices include a MODEM tone detector to auto-disable themselves for this type of connection. The ITU-T V.150 standard has been proposed for MODEMS, but appears to be gaining little ground in terms of being implemented.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p>
            <a:r>
              <a:rPr lang="en-US"/>
              <a:t>VoIP Presentation Carleton Uni.</a:t>
            </a:r>
          </a:p>
        </p:txBody>
      </p:sp>
      <p:sp>
        <p:nvSpPr>
          <p:cNvPr id="104452" name="Rectangle 7"/>
          <p:cNvSpPr>
            <a:spLocks noGrp="1" noChangeArrowheads="1"/>
          </p:cNvSpPr>
          <p:nvPr>
            <p:ph type="sldNum" sz="quarter" idx="5"/>
          </p:nvPr>
        </p:nvSpPr>
        <p:spPr>
          <a:noFill/>
        </p:spPr>
        <p:txBody>
          <a:bodyPr/>
          <a:lstStyle/>
          <a:p>
            <a:fld id="{6C92AD04-61C0-4749-AF83-4016E98CA0B3}" type="slidenum">
              <a:rPr lang="en-US"/>
              <a:pPr/>
              <a:t>44</a:t>
            </a:fld>
            <a:endParaRPr lang="en-US"/>
          </a:p>
        </p:txBody>
      </p:sp>
      <p:sp>
        <p:nvSpPr>
          <p:cNvPr id="104453" name="Rectangle 2"/>
          <p:cNvSpPr>
            <a:spLocks noGrp="1" noRot="1" noChangeAspect="1" noChangeArrowheads="1" noTextEdit="1"/>
          </p:cNvSpPr>
          <p:nvPr>
            <p:ph type="sldImg"/>
          </p:nvPr>
        </p:nvSpPr>
        <p:spPr>
          <a:ln/>
        </p:spPr>
      </p:sp>
      <p:sp>
        <p:nvSpPr>
          <p:cNvPr id="104454" name="Rectangle 3"/>
          <p:cNvSpPr>
            <a:spLocks noGrp="1" noChangeArrowheads="1"/>
          </p:cNvSpPr>
          <p:nvPr>
            <p:ph type="body" idx="1"/>
          </p:nvPr>
        </p:nvSpPr>
        <p:spPr>
          <a:noFill/>
          <a:ln/>
        </p:spPr>
        <p:txBody>
          <a:bodyPr/>
          <a:lstStyle/>
          <a:p>
            <a:r>
              <a:rPr lang="en-US" smtClean="0"/>
              <a:t>So, what is a good packet size to use. Up to now 20ms has been used in the examples. Is this a good value? Actually, yes.</a:t>
            </a:r>
          </a:p>
          <a:p>
            <a:endParaRPr lang="en-US" smtClean="0"/>
          </a:p>
          <a:p>
            <a:pPr>
              <a:buFontTx/>
              <a:buChar char="•"/>
            </a:pPr>
            <a:r>
              <a:rPr lang="en-US" smtClean="0"/>
              <a:t> Ideally a sample rate between 10ms and 50ms gives a good end-to-end delay.</a:t>
            </a:r>
          </a:p>
          <a:p>
            <a:pPr>
              <a:buFontTx/>
              <a:buChar char="•"/>
            </a:pPr>
            <a:r>
              <a:rPr lang="en-US" smtClean="0"/>
              <a:t> Samples in multiples of 10ms are preferred for low bit-rate CODECs</a:t>
            </a:r>
          </a:p>
          <a:p>
            <a:pPr>
              <a:buFontTx/>
              <a:buChar char="•"/>
            </a:pPr>
            <a:r>
              <a:rPr lang="en-US" smtClean="0"/>
              <a:t> Below 10ms the packet overhead becomes very significant.</a:t>
            </a:r>
          </a:p>
          <a:p>
            <a:pPr>
              <a:buFontTx/>
              <a:buChar char="•"/>
            </a:pPr>
            <a:endParaRPr lang="en-US" smtClean="0"/>
          </a:p>
          <a:p>
            <a:r>
              <a:rPr lang="en-US" smtClean="0"/>
              <a:t>A good compromise appears to be 20ms to 30ms. Many vendors are choosing 20 ms to reduce delays, although some, notably wireless, are choosing 30ms to reduce packet rate and processing issues. Some carriers are suggesting 10ms to reduce delay, where bandwidth issues are not an issue.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a:noFill/>
        </p:spPr>
        <p:txBody>
          <a:bodyPr/>
          <a:lstStyle/>
          <a:p>
            <a:r>
              <a:rPr lang="en-US"/>
              <a:t>VoIP Presentation Carleton Uni.</a:t>
            </a:r>
          </a:p>
        </p:txBody>
      </p:sp>
      <p:sp>
        <p:nvSpPr>
          <p:cNvPr id="105476" name="Rectangle 7"/>
          <p:cNvSpPr>
            <a:spLocks noGrp="1" noChangeArrowheads="1"/>
          </p:cNvSpPr>
          <p:nvPr>
            <p:ph type="sldNum" sz="quarter" idx="5"/>
          </p:nvPr>
        </p:nvSpPr>
        <p:spPr>
          <a:noFill/>
        </p:spPr>
        <p:txBody>
          <a:bodyPr/>
          <a:lstStyle/>
          <a:p>
            <a:fld id="{47DD4E7A-280F-4275-9136-44E6F6621441}" type="slidenum">
              <a:rPr lang="en-US"/>
              <a:pPr/>
              <a:t>45</a:t>
            </a:fld>
            <a:endParaRPr lang="en-US" dirty="0"/>
          </a:p>
        </p:txBody>
      </p:sp>
      <p:sp>
        <p:nvSpPr>
          <p:cNvPr id="105477" name="Rectangle 2"/>
          <p:cNvSpPr>
            <a:spLocks noGrp="1" noRot="1" noChangeAspect="1" noChangeArrowheads="1" noTextEdit="1"/>
          </p:cNvSpPr>
          <p:nvPr>
            <p:ph type="sldImg"/>
          </p:nvPr>
        </p:nvSpPr>
        <p:spPr>
          <a:ln/>
        </p:spPr>
      </p:sp>
      <p:sp>
        <p:nvSpPr>
          <p:cNvPr id="105478" name="Rectangle 3"/>
          <p:cNvSpPr>
            <a:spLocks noGrp="1" noChangeArrowheads="1"/>
          </p:cNvSpPr>
          <p:nvPr>
            <p:ph type="body" idx="1"/>
          </p:nvPr>
        </p:nvSpPr>
        <p:spPr>
          <a:noFill/>
          <a:ln/>
        </p:spPr>
        <p:txBody>
          <a:bodyPr/>
          <a:lstStyle/>
          <a:p>
            <a:r>
              <a:rPr lang="en-US" dirty="0" smtClean="0"/>
              <a:t>Which CODEC should be used?</a:t>
            </a:r>
          </a:p>
          <a:p>
            <a:pPr>
              <a:buFontTx/>
              <a:buChar char="•"/>
            </a:pPr>
            <a:r>
              <a:rPr lang="en-US" dirty="0" smtClean="0"/>
              <a:t> From H.323 one of the requirements is that G.711 in both A-Law and u-Law should be supported, irrespective of which other CODECs are supported. Even in a non-H.323 environment this principle still seems to hold and accepted as ‘standard’. G.711 uses 64kbits/s.</a:t>
            </a:r>
          </a:p>
          <a:p>
            <a:pPr>
              <a:buFontTx/>
              <a:buChar char="•"/>
            </a:pPr>
            <a:r>
              <a:rPr lang="en-US" dirty="0" smtClean="0"/>
              <a:t> G.726 is often used by voice mail, but offers little network bandwidth reduction. The payload is typically set to 32kbits/s. It is often used as data compression onto hard disk drives, but with the size of disk drives today, this is becoming unnecessary.</a:t>
            </a:r>
          </a:p>
          <a:p>
            <a:pPr>
              <a:buFontTx/>
              <a:buChar char="•"/>
            </a:pPr>
            <a:r>
              <a:rPr lang="en-US" dirty="0" smtClean="0"/>
              <a:t> G.729, G.729a, G.729ab all provide 8kbits/s compression.</a:t>
            </a:r>
          </a:p>
          <a:p>
            <a:pPr lvl="1">
              <a:buFontTx/>
              <a:buChar char="•"/>
            </a:pPr>
            <a:r>
              <a:rPr lang="en-US" dirty="0" smtClean="0"/>
              <a:t> The ‘a’ version is a reduced processing version, and much </a:t>
            </a:r>
            <a:r>
              <a:rPr lang="en-US" dirty="0" err="1" smtClean="0"/>
              <a:t>favoured</a:t>
            </a:r>
            <a:endParaRPr lang="en-US" dirty="0" smtClean="0"/>
          </a:p>
          <a:p>
            <a:pPr lvl="1">
              <a:buFontTx/>
              <a:buChar char="•"/>
            </a:pPr>
            <a:r>
              <a:rPr lang="en-US" dirty="0" smtClean="0"/>
              <a:t> The ‘</a:t>
            </a:r>
            <a:r>
              <a:rPr lang="en-US" dirty="0" err="1" smtClean="0"/>
              <a:t>ab</a:t>
            </a:r>
            <a:r>
              <a:rPr lang="en-US" dirty="0" smtClean="0"/>
              <a:t>’ version uses the reduced algorithm and also voice activity detection. This reduces bandwidth when there is no speech, but can clip voice on activation.</a:t>
            </a:r>
          </a:p>
          <a:p>
            <a:pPr>
              <a:buFontTx/>
              <a:buChar char="•"/>
            </a:pPr>
            <a:r>
              <a:rPr lang="en-US" dirty="0" smtClean="0"/>
              <a:t> Newer CODECs such as G.722 and G.722.1 include wideband audio, up to 8kHz, and also stereo. Both provide surprisingly good results in conference situations. The possibility to provide this added function is a lot simpler to provide in an IP environment, and may not be supported across TDM connections which is inherently based around G.711 CODECs.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a:noFill/>
        </p:spPr>
        <p:txBody>
          <a:bodyPr/>
          <a:lstStyle/>
          <a:p>
            <a:r>
              <a:rPr lang="en-US"/>
              <a:t>VoIP Presentation Carleton Uni.</a:t>
            </a:r>
          </a:p>
        </p:txBody>
      </p:sp>
      <p:sp>
        <p:nvSpPr>
          <p:cNvPr id="106500" name="Rectangle 7"/>
          <p:cNvSpPr>
            <a:spLocks noGrp="1" noChangeArrowheads="1"/>
          </p:cNvSpPr>
          <p:nvPr>
            <p:ph type="sldNum" sz="quarter" idx="5"/>
          </p:nvPr>
        </p:nvSpPr>
        <p:spPr>
          <a:noFill/>
        </p:spPr>
        <p:txBody>
          <a:bodyPr/>
          <a:lstStyle/>
          <a:p>
            <a:fld id="{E407B780-0CBB-4782-B0AF-9ACE820A805B}" type="slidenum">
              <a:rPr lang="en-US"/>
              <a:pPr/>
              <a:t>46</a:t>
            </a:fld>
            <a:endParaRPr lang="en-US"/>
          </a:p>
        </p:txBody>
      </p:sp>
      <p:sp>
        <p:nvSpPr>
          <p:cNvPr id="106501" name="Rectangle 2"/>
          <p:cNvSpPr>
            <a:spLocks noGrp="1" noRot="1" noChangeAspect="1" noChangeArrowheads="1" noTextEdit="1"/>
          </p:cNvSpPr>
          <p:nvPr>
            <p:ph type="sldImg"/>
          </p:nvPr>
        </p:nvSpPr>
        <p:spPr>
          <a:ln/>
        </p:spPr>
      </p:sp>
      <p:sp>
        <p:nvSpPr>
          <p:cNvPr id="106502" name="Rectangle 3"/>
          <p:cNvSpPr>
            <a:spLocks noGrp="1" noChangeArrowheads="1"/>
          </p:cNvSpPr>
          <p:nvPr>
            <p:ph type="body" idx="1"/>
          </p:nvPr>
        </p:nvSpPr>
        <p:spPr>
          <a:noFill/>
          <a:ln/>
        </p:spPr>
        <p:txBody>
          <a:bodyPr/>
          <a:lstStyle/>
          <a:p>
            <a:r>
              <a:rPr lang="en-US" dirty="0" smtClean="0"/>
              <a:t>Different results are often quoted for bandwidth needs. But, we need to consider what a packet is made up from, as it consists of a number of layers:</a:t>
            </a:r>
          </a:p>
          <a:p>
            <a:pPr>
              <a:buFontTx/>
              <a:buChar char="•"/>
            </a:pPr>
            <a:r>
              <a:rPr lang="en-US" dirty="0" smtClean="0"/>
              <a:t> The payload at G.711 64kbits/s or 160 bytes per packet at 20ms packet rate</a:t>
            </a:r>
          </a:p>
          <a:p>
            <a:pPr>
              <a:buFontTx/>
              <a:buChar char="•"/>
            </a:pPr>
            <a:r>
              <a:rPr lang="en-US" dirty="0" smtClean="0"/>
              <a:t> This is included into an RTP wrapper</a:t>
            </a:r>
          </a:p>
          <a:p>
            <a:pPr>
              <a:buFontTx/>
              <a:buChar char="•"/>
            </a:pPr>
            <a:r>
              <a:rPr lang="en-US" dirty="0" smtClean="0"/>
              <a:t> further wrapped inside an IP layer</a:t>
            </a:r>
          </a:p>
          <a:p>
            <a:pPr>
              <a:buFontTx/>
              <a:buChar char="•"/>
            </a:pPr>
            <a:r>
              <a:rPr lang="en-US" dirty="0" smtClean="0"/>
              <a:t> further wrapped in a MAC layer</a:t>
            </a:r>
          </a:p>
          <a:p>
            <a:pPr>
              <a:buFontTx/>
              <a:buChar char="•"/>
            </a:pPr>
            <a:r>
              <a:rPr lang="en-US" dirty="0" smtClean="0"/>
              <a:t> encoded in a physical layer that also includes unsent data such as inter-packet gaps.</a:t>
            </a:r>
          </a:p>
          <a:p>
            <a:pPr>
              <a:buFontTx/>
              <a:buChar char="•"/>
            </a:pPr>
            <a:endParaRPr lang="en-US" dirty="0" smtClean="0"/>
          </a:p>
          <a:p>
            <a:r>
              <a:rPr lang="en-US" dirty="0" smtClean="0"/>
              <a:t>The inter-packet gaps are included because they affect every packet, and data cannot be sent during these periods. However, in a dedicated link, these gaps still need to be paid for, so it counts in the overall bandwidth calculation.</a:t>
            </a:r>
          </a:p>
          <a:p>
            <a:endParaRPr lang="en-US" dirty="0" smtClean="0"/>
          </a:p>
          <a:p>
            <a:r>
              <a:rPr lang="en-US" dirty="0" smtClean="0"/>
              <a:t>Network bandwidth consumption is increased over TDM, and payload compression doesn’t always give equal benefit when compared to TDM. However, TDM uses dedicated physical links (layer 1), whereas IP does not (layer 3). The advantage of IP is the location independence, but the cost is more routing information and hence more bandwidth. “There is no free lunch!”</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a:noFill/>
        </p:spPr>
        <p:txBody>
          <a:bodyPr/>
          <a:lstStyle/>
          <a:p>
            <a:r>
              <a:rPr lang="en-US"/>
              <a:t>VoIP Presentation Carleton Uni.</a:t>
            </a:r>
          </a:p>
        </p:txBody>
      </p:sp>
      <p:sp>
        <p:nvSpPr>
          <p:cNvPr id="108548" name="Rectangle 7"/>
          <p:cNvSpPr>
            <a:spLocks noGrp="1" noChangeArrowheads="1"/>
          </p:cNvSpPr>
          <p:nvPr>
            <p:ph type="sldNum" sz="quarter" idx="5"/>
          </p:nvPr>
        </p:nvSpPr>
        <p:spPr>
          <a:noFill/>
        </p:spPr>
        <p:txBody>
          <a:bodyPr/>
          <a:lstStyle/>
          <a:p>
            <a:fld id="{13058306-C510-4293-A219-9BB34A9F7541}" type="slidenum">
              <a:rPr lang="en-US"/>
              <a:pPr/>
              <a:t>47</a:t>
            </a:fld>
            <a:endParaRPr lang="en-US"/>
          </a:p>
        </p:txBody>
      </p:sp>
      <p:sp>
        <p:nvSpPr>
          <p:cNvPr id="108549" name="Rectangle 2"/>
          <p:cNvSpPr>
            <a:spLocks noGrp="1" noRot="1" noChangeAspect="1" noChangeArrowheads="1" noTextEdit="1"/>
          </p:cNvSpPr>
          <p:nvPr>
            <p:ph type="sldImg"/>
          </p:nvPr>
        </p:nvSpPr>
        <p:spPr>
          <a:ln/>
        </p:spPr>
      </p:sp>
      <p:sp>
        <p:nvSpPr>
          <p:cNvPr id="108550" name="Rectangle 3"/>
          <p:cNvSpPr>
            <a:spLocks noGrp="1" noChangeArrowheads="1"/>
          </p:cNvSpPr>
          <p:nvPr>
            <p:ph type="body" idx="1"/>
          </p:nvPr>
        </p:nvSpPr>
        <p:spPr>
          <a:noFill/>
          <a:ln/>
        </p:spPr>
        <p:txBody>
          <a:bodyPr/>
          <a:lstStyle/>
          <a:p>
            <a:r>
              <a:rPr lang="en-US" dirty="0" smtClean="0"/>
              <a:t>Now that the system is available globally (potentially) it can be accessed from anywhere. That’s good for the business, but also good for potential miscreants that may wish to use the system for other purposes.</a:t>
            </a:r>
          </a:p>
          <a:p>
            <a:endParaRPr lang="en-US" dirty="0" smtClean="0"/>
          </a:p>
          <a:p>
            <a:r>
              <a:rPr lang="en-US" dirty="0" smtClean="0"/>
              <a:t>Malicious attacks can occur anywhere in a network, although it is well known that most attacks on systems come from within the operation, maybe through some backdoor access.</a:t>
            </a:r>
          </a:p>
          <a:p>
            <a:endParaRPr lang="en-US" dirty="0" smtClean="0"/>
          </a:p>
          <a:p>
            <a:r>
              <a:rPr lang="en-US" dirty="0" smtClean="0"/>
              <a:t>Some simple starts can be made to secure the system. Don’t give unauthorized use to the maintenance ports. Put the system in a separate room and lock the door! Protect the access, physically and logically. Encrypt the data, check the connected user is who they claim to be, etc.</a:t>
            </a:r>
          </a:p>
          <a:p>
            <a:endParaRPr lang="en-US" dirty="0" smtClean="0"/>
          </a:p>
          <a:p>
            <a:r>
              <a:rPr lang="en-US" dirty="0" smtClean="0"/>
              <a:t>But the system may be subject to external ‘denial of service’ attacks, trying to disrupt communications. </a:t>
            </a:r>
            <a:r>
              <a:rPr lang="en-US" dirty="0" err="1" smtClean="0"/>
              <a:t>Phreakers</a:t>
            </a:r>
            <a:r>
              <a:rPr lang="en-US" dirty="0" smtClean="0"/>
              <a:t> may wish to use the system to set up long distance calls at the business’ expense.</a:t>
            </a:r>
          </a:p>
          <a:p>
            <a:endParaRPr lang="en-US" dirty="0" smtClean="0"/>
          </a:p>
          <a:p>
            <a:r>
              <a:rPr lang="en-US" dirty="0" smtClean="0"/>
              <a:t>The whole area of security</a:t>
            </a:r>
            <a:r>
              <a:rPr lang="en-US" baseline="0" dirty="0" smtClean="0"/>
              <a:t> is a subject unto itself. The field is becoming increasingly complex as attackers refine and improve their methods of attack. Increasing use of more intelligent tracking devices looking for trends and patterns of attack are becoming more common, with the firewall almost becoming relegated to another add-on component. Cloud based attacks from Malware components can result in </a:t>
            </a:r>
            <a:r>
              <a:rPr lang="en-US" baseline="0" dirty="0" err="1" smtClean="0"/>
              <a:t>Gbytes</a:t>
            </a:r>
            <a:r>
              <a:rPr lang="en-US" baseline="0" dirty="0" smtClean="0"/>
              <a:t> of attack data on the networks, bringing many to a grinding halt. Detection of these attack sources is increasingly important to prevent a PC, or a user, or a business unwittingly becoming part of the attack. Anti-Virus software on PCs is a good starting example.</a:t>
            </a: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a:noFill/>
        </p:spPr>
        <p:txBody>
          <a:bodyPr/>
          <a:lstStyle/>
          <a:p>
            <a:r>
              <a:rPr lang="en-US"/>
              <a:t>VoIP Presentation Carleton Uni.</a:t>
            </a:r>
          </a:p>
        </p:txBody>
      </p:sp>
      <p:sp>
        <p:nvSpPr>
          <p:cNvPr id="110596" name="Rectangle 7"/>
          <p:cNvSpPr>
            <a:spLocks noGrp="1" noChangeArrowheads="1"/>
          </p:cNvSpPr>
          <p:nvPr>
            <p:ph type="sldNum" sz="quarter" idx="5"/>
          </p:nvPr>
        </p:nvSpPr>
        <p:spPr>
          <a:noFill/>
        </p:spPr>
        <p:txBody>
          <a:bodyPr/>
          <a:lstStyle/>
          <a:p>
            <a:fld id="{27A7D27C-A62D-4BD4-96C8-A3E2BC6721BE}" type="slidenum">
              <a:rPr lang="en-US"/>
              <a:pPr/>
              <a:t>48</a:t>
            </a:fld>
            <a:endParaRPr lang="en-US"/>
          </a:p>
        </p:txBody>
      </p:sp>
      <p:sp>
        <p:nvSpPr>
          <p:cNvPr id="110597" name="Rectangle 2"/>
          <p:cNvSpPr>
            <a:spLocks noGrp="1" noRot="1" noChangeAspect="1" noChangeArrowheads="1" noTextEdit="1"/>
          </p:cNvSpPr>
          <p:nvPr>
            <p:ph type="sldImg"/>
          </p:nvPr>
        </p:nvSpPr>
        <p:spPr>
          <a:ln/>
        </p:spPr>
      </p:sp>
      <p:sp>
        <p:nvSpPr>
          <p:cNvPr id="110598" name="Rectangle 3"/>
          <p:cNvSpPr>
            <a:spLocks noGrp="1" noChangeArrowheads="1"/>
          </p:cNvSpPr>
          <p:nvPr>
            <p:ph type="body" idx="1"/>
          </p:nvPr>
        </p:nvSpPr>
        <p:spPr>
          <a:noFill/>
          <a:ln/>
        </p:spPr>
        <p:txBody>
          <a:bodyPr/>
          <a:lstStyle/>
          <a:p>
            <a:r>
              <a:rPr lang="en-US" smtClean="0"/>
              <a:t>E911, in North America, requires that a person making an emergency 911 call be located within a certain physical area. This enables the emergency services to correctly locate the caller, even if the caller is unavailable or can’t describe the location. Other countries are investigating using similar techniques. The IETF Standards Organisation is currently investigating a framework for use in multiple regions.</a:t>
            </a:r>
          </a:p>
          <a:p>
            <a:r>
              <a:rPr lang="en-US" smtClean="0"/>
              <a:t>With TDM phones, the phone is physically located on a defined wire connected to a defined line card and circuit. Thus, it is easy for a system to identify the device and pass this to the Emergency Service Access Provider via special signalling (MODEM based).</a:t>
            </a:r>
          </a:p>
          <a:p>
            <a:r>
              <a:rPr lang="en-US" smtClean="0"/>
              <a:t>With IP phones this is more difficult, since there are no real line cards and IP phones are intended to be more mobile.</a:t>
            </a:r>
          </a:p>
          <a:p>
            <a:r>
              <a:rPr lang="en-US" smtClean="0"/>
              <a:t>A consortium of telecom and data manufacturers are in discussion with the regulators to come up with a solution. Yet another sign of convergence!</a:t>
            </a:r>
          </a:p>
          <a:p>
            <a:r>
              <a:rPr lang="en-GB" smtClean="0"/>
              <a:t>With increased security and the threat of terrorism, there is increasing need to be able to monitor calls legally. This is potentially in conflict with other areas noted earlier where security is added to stop this very practice. Providing this capability adds further complications.</a:t>
            </a:r>
          </a:p>
          <a:p>
            <a:r>
              <a:rPr lang="en-GB" smtClean="0"/>
              <a:t>And, we talk about the Internet being free, but is it? Who really pays for all the networks and equipment that make up the Internet? Today the networks are cheap, but as more traffic is carried, the more bandwidth will be needed, and the systems will need to be upgraded. This all comes at a price.</a:t>
            </a: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a:noFill/>
        </p:spPr>
        <p:txBody>
          <a:bodyPr/>
          <a:lstStyle/>
          <a:p>
            <a:r>
              <a:rPr lang="en-US"/>
              <a:t>VoIP Presentation Carleton Uni.</a:t>
            </a:r>
          </a:p>
        </p:txBody>
      </p:sp>
      <p:sp>
        <p:nvSpPr>
          <p:cNvPr id="111620" name="Rectangle 7"/>
          <p:cNvSpPr>
            <a:spLocks noGrp="1" noChangeArrowheads="1"/>
          </p:cNvSpPr>
          <p:nvPr>
            <p:ph type="sldNum" sz="quarter" idx="5"/>
          </p:nvPr>
        </p:nvSpPr>
        <p:spPr>
          <a:noFill/>
        </p:spPr>
        <p:txBody>
          <a:bodyPr/>
          <a:lstStyle/>
          <a:p>
            <a:fld id="{73D76CF1-5D2D-4DF5-87B3-89CFA945566E}" type="slidenum">
              <a:rPr lang="en-US"/>
              <a:pPr/>
              <a:t>49</a:t>
            </a:fld>
            <a:endParaRPr lang="en-US"/>
          </a:p>
        </p:txBody>
      </p:sp>
      <p:sp>
        <p:nvSpPr>
          <p:cNvPr id="111621" name="Rectangle 2"/>
          <p:cNvSpPr>
            <a:spLocks noGrp="1" noRot="1" noChangeAspect="1" noChangeArrowheads="1" noTextEdit="1"/>
          </p:cNvSpPr>
          <p:nvPr>
            <p:ph type="sldImg"/>
          </p:nvPr>
        </p:nvSpPr>
        <p:spPr>
          <a:ln/>
        </p:spPr>
      </p:sp>
      <p:sp>
        <p:nvSpPr>
          <p:cNvPr id="111622" name="Rectangle 3"/>
          <p:cNvSpPr>
            <a:spLocks noGrp="1" noChangeArrowheads="1"/>
          </p:cNvSpPr>
          <p:nvPr>
            <p:ph type="body" idx="1"/>
          </p:nvPr>
        </p:nvSpPr>
        <p:spPr>
          <a:noFill/>
          <a:ln/>
        </p:spPr>
        <p:txBody>
          <a:bodyPr/>
          <a:lstStyle/>
          <a:p>
            <a:r>
              <a:rPr lang="en-US" smtClean="0"/>
              <a:t>Currently a lot of VoIP technology is based around IPv4 address space. Since the major deployments have so far been mainly in North America and Europe, as well as within Enterprise private address space, this has been of little issue.</a:t>
            </a:r>
          </a:p>
          <a:p>
            <a:endParaRPr lang="en-US" smtClean="0"/>
          </a:p>
          <a:p>
            <a:r>
              <a:rPr lang="en-US" smtClean="0"/>
              <a:t>As more hosted services come on line, there is a need to work across a number of businesses, potentially with common addresses. Businesses are also global and cross international boundaries. The address range of the service provider may use public addresses. Service providers need to communicate directly rather than through a TDM intermediary. Incumbent PSTN suppliers are migrating their current TDM networks towards IP.</a:t>
            </a:r>
          </a:p>
          <a:p>
            <a:endParaRPr lang="en-US" smtClean="0"/>
          </a:p>
          <a:p>
            <a:r>
              <a:rPr lang="en-US" smtClean="0"/>
              <a:t>The main consumers of IPv4 address space are mainly North America and Europe. Having consumed 85% of the address space with potentially 20% of the world population, there is no chance that the remaining 15% of addresses, or less, will satisfy the remaining 80% of the world. New devices such as 3G/4G mobile phones and home appliances are also consuming IP addresses, so a single person may consume multiple IP addresses.</a:t>
            </a:r>
          </a:p>
          <a:p>
            <a:endParaRPr lang="en-US" smtClean="0"/>
          </a:p>
          <a:p>
            <a:r>
              <a:rPr lang="en-US" smtClean="0"/>
              <a:t>IPv6 is being rolled-out in a number of regions of the world, in order to meet this growing demand. IP phones will need to work in this infrastructure, so new technologies and techniques need to be learnt.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p:spPr>
        <p:txBody>
          <a:bodyPr/>
          <a:lstStyle/>
          <a:p>
            <a:r>
              <a:rPr lang="en-US"/>
              <a:t>VoIP Presentation Carleton Uni.</a:t>
            </a:r>
          </a:p>
        </p:txBody>
      </p:sp>
      <p:sp>
        <p:nvSpPr>
          <p:cNvPr id="63492" name="Rectangle 7"/>
          <p:cNvSpPr>
            <a:spLocks noGrp="1" noChangeArrowheads="1"/>
          </p:cNvSpPr>
          <p:nvPr>
            <p:ph type="sldNum" sz="quarter" idx="5"/>
          </p:nvPr>
        </p:nvSpPr>
        <p:spPr>
          <a:noFill/>
        </p:spPr>
        <p:txBody>
          <a:bodyPr/>
          <a:lstStyle/>
          <a:p>
            <a:fld id="{C5810E57-1011-4300-8A7A-BC4A96191CEA}" type="slidenum">
              <a:rPr lang="en-US"/>
              <a:pPr/>
              <a:t>5</a:t>
            </a:fld>
            <a:endParaRPr lang="en-US"/>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noFill/>
          <a:ln/>
        </p:spPr>
        <p:txBody>
          <a:bodyPr/>
          <a:lstStyle/>
          <a:p>
            <a:r>
              <a:rPr lang="en-US" smtClean="0"/>
              <a:t>Where did we come from to get to this point. Voice over IP covers two aspects. There is the voice side, and the transport, IP, data side.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p:spPr>
        <p:txBody>
          <a:bodyPr/>
          <a:lstStyle/>
          <a:p>
            <a:r>
              <a:rPr lang="en-US"/>
              <a:t>VoIP Presentation Carleton Uni.</a:t>
            </a:r>
          </a:p>
        </p:txBody>
      </p:sp>
      <p:sp>
        <p:nvSpPr>
          <p:cNvPr id="112644" name="Rectangle 7"/>
          <p:cNvSpPr>
            <a:spLocks noGrp="1" noChangeArrowheads="1"/>
          </p:cNvSpPr>
          <p:nvPr>
            <p:ph type="sldNum" sz="quarter" idx="5"/>
          </p:nvPr>
        </p:nvSpPr>
        <p:spPr>
          <a:noFill/>
        </p:spPr>
        <p:txBody>
          <a:bodyPr/>
          <a:lstStyle/>
          <a:p>
            <a:fld id="{02F8481E-A34E-46CC-BB17-855C68808200}" type="slidenum">
              <a:rPr lang="en-US"/>
              <a:pPr/>
              <a:t>50</a:t>
            </a:fld>
            <a:endParaRPr lang="en-US"/>
          </a:p>
        </p:txBody>
      </p:sp>
      <p:sp>
        <p:nvSpPr>
          <p:cNvPr id="112645" name="Rectangle 2"/>
          <p:cNvSpPr>
            <a:spLocks noGrp="1" noRot="1" noChangeAspect="1" noChangeArrowheads="1" noTextEdit="1"/>
          </p:cNvSpPr>
          <p:nvPr>
            <p:ph type="sldImg"/>
          </p:nvPr>
        </p:nvSpPr>
        <p:spPr>
          <a:ln/>
        </p:spPr>
      </p:sp>
      <p:sp>
        <p:nvSpPr>
          <p:cNvPr id="112646" name="Rectangle 3"/>
          <p:cNvSpPr>
            <a:spLocks noGrp="1" noChangeArrowheads="1"/>
          </p:cNvSpPr>
          <p:nvPr>
            <p:ph type="body" idx="1"/>
          </p:nvPr>
        </p:nvSpPr>
        <p:spPr>
          <a:noFill/>
          <a:ln/>
        </p:spPr>
        <p:txBody>
          <a:bodyPr/>
          <a:lstStyle/>
          <a:p>
            <a:r>
              <a:rPr lang="en-US" smtClean="0"/>
              <a:t>That is the end of the presentation, and I hope that you found it informative.</a:t>
            </a:r>
          </a:p>
          <a:p>
            <a:endParaRPr lang="en-US" smtClean="0"/>
          </a:p>
          <a:p>
            <a:r>
              <a:rPr lang="en-US" smtClean="0"/>
              <a:t>The Open Standard approach of SIP means that this will work across different vendor products and different countries. The introduction of IPv6 will also remove the need for NAT and provide access to every device on a global basis.</a:t>
            </a:r>
          </a:p>
          <a:p>
            <a:endParaRPr lang="en-US" smtClean="0"/>
          </a:p>
          <a:p>
            <a:r>
              <a:rPr lang="en-US" smtClean="0"/>
              <a:t>Many businesses will seize on this opportunity to provide services both locally and also out-of-country.</a:t>
            </a:r>
          </a:p>
          <a:p>
            <a:endParaRPr lang="en-US" smtClean="0"/>
          </a:p>
          <a:p>
            <a:r>
              <a:rPr lang="en-US" smtClean="0"/>
              <a:t>Together SIP and IPv6 are disruptive technologies and have the ability to provide global access from anyone to anyone without firewalls and NAT. The current incumbents are waking up to this and many out-of-country telcos are aware of the opportunities that come with this. Competition will become global in the new communications global-village.</a:t>
            </a:r>
          </a:p>
          <a:p>
            <a:endParaRPr lang="en-US" smtClean="0"/>
          </a:p>
          <a:p>
            <a:endParaRPr lang="en-US" smtClean="0"/>
          </a:p>
          <a:p>
            <a:endParaRPr lang="en-US" smtClean="0"/>
          </a:p>
          <a:p>
            <a:endParaRPr lang="en-US" smtClean="0"/>
          </a:p>
          <a:p>
            <a:endParaRPr lang="en-US" smtClean="0"/>
          </a:p>
          <a:p>
            <a:r>
              <a:rPr lang="en-US" smtClean="0"/>
              <a:t>Thank You.</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p:spPr>
        <p:txBody>
          <a:bodyPr/>
          <a:lstStyle/>
          <a:p>
            <a:r>
              <a:rPr lang="en-US"/>
              <a:t>VoIP Presentation Carleton Uni.</a:t>
            </a:r>
          </a:p>
        </p:txBody>
      </p:sp>
      <p:sp>
        <p:nvSpPr>
          <p:cNvPr id="64516" name="Rectangle 7"/>
          <p:cNvSpPr>
            <a:spLocks noGrp="1" noChangeArrowheads="1"/>
          </p:cNvSpPr>
          <p:nvPr>
            <p:ph type="sldNum" sz="quarter" idx="5"/>
          </p:nvPr>
        </p:nvSpPr>
        <p:spPr>
          <a:noFill/>
        </p:spPr>
        <p:txBody>
          <a:bodyPr/>
          <a:lstStyle/>
          <a:p>
            <a:fld id="{B57D276B-4353-40BD-81ED-705B1F93EE34}" type="slidenum">
              <a:rPr lang="en-US"/>
              <a:pPr/>
              <a:t>6</a:t>
            </a:fld>
            <a:endParaRPr lang="en-US"/>
          </a:p>
        </p:txBody>
      </p:sp>
      <p:sp>
        <p:nvSpPr>
          <p:cNvPr id="64517" name="Rectangle 2"/>
          <p:cNvSpPr>
            <a:spLocks noGrp="1" noRot="1" noChangeAspect="1" noChangeArrowheads="1" noTextEdit="1"/>
          </p:cNvSpPr>
          <p:nvPr>
            <p:ph type="sldImg"/>
          </p:nvPr>
        </p:nvSpPr>
        <p:spPr>
          <a:ln/>
        </p:spPr>
      </p:sp>
      <p:sp>
        <p:nvSpPr>
          <p:cNvPr id="64518" name="Rectangle 3"/>
          <p:cNvSpPr>
            <a:spLocks noGrp="1" noChangeArrowheads="1"/>
          </p:cNvSpPr>
          <p:nvPr>
            <p:ph type="body" idx="1"/>
          </p:nvPr>
        </p:nvSpPr>
        <p:spPr>
          <a:noFill/>
          <a:ln/>
        </p:spPr>
        <p:txBody>
          <a:bodyPr/>
          <a:lstStyle/>
          <a:p>
            <a:r>
              <a:rPr lang="en-US" smtClean="0"/>
              <a:t>We have come a long way in the Telephony world. Starting with that simple call with Alexander Graham Bell in 1876, much has been learnt since then, such as electronic switching, multiplexing, modulation methods, radio techniques and fibre optics.</a:t>
            </a:r>
          </a:p>
          <a:p>
            <a:endParaRPr lang="en-US" smtClean="0"/>
          </a:p>
          <a:p>
            <a:r>
              <a:rPr lang="en-US" smtClean="0"/>
              <a:t>But some of the challenges of old were tackled so well and forgotten about, that in the new world of Voice over IP, many of these have re-appeared. Issues such as long delays and echo have resurfaced. Much effort has been put into making the telecom network so robust that some applications don’t even use error correction anymore. But in the data world, applications are different, may not be real-time, and are allowed to throw away data under certain conditions. So, now error correction techniques are needed. In the telecom world, the whole world is transferring data to the same highly accurate clock frequencies. In the data world, devices run to their own local clocks. Data is not synchronous, running in a more asynchronous fashion.</a:t>
            </a:r>
          </a:p>
          <a:p>
            <a:endParaRPr lang="en-US" smtClean="0"/>
          </a:p>
          <a:p>
            <a:r>
              <a:rPr lang="en-US" smtClean="0"/>
              <a:t>Many challenges!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p:spPr>
        <p:txBody>
          <a:bodyPr/>
          <a:lstStyle/>
          <a:p>
            <a:r>
              <a:rPr lang="en-US"/>
              <a:t>VoIP Presentation Carleton Uni.</a:t>
            </a:r>
          </a:p>
        </p:txBody>
      </p:sp>
      <p:sp>
        <p:nvSpPr>
          <p:cNvPr id="65540" name="Rectangle 7"/>
          <p:cNvSpPr>
            <a:spLocks noGrp="1" noChangeArrowheads="1"/>
          </p:cNvSpPr>
          <p:nvPr>
            <p:ph type="sldNum" sz="quarter" idx="5"/>
          </p:nvPr>
        </p:nvSpPr>
        <p:spPr>
          <a:noFill/>
        </p:spPr>
        <p:txBody>
          <a:bodyPr/>
          <a:lstStyle/>
          <a:p>
            <a:fld id="{77E21788-D923-4F5F-8000-C83F705EFCA9}" type="slidenum">
              <a:rPr lang="en-US"/>
              <a:pPr/>
              <a:t>7</a:t>
            </a:fld>
            <a:endParaRPr lang="en-US"/>
          </a:p>
        </p:txBody>
      </p:sp>
      <p:sp>
        <p:nvSpPr>
          <p:cNvPr id="65541" name="Rectangle 2"/>
          <p:cNvSpPr>
            <a:spLocks noGrp="1" noRot="1" noChangeAspect="1" noChangeArrowheads="1" noTextEdit="1"/>
          </p:cNvSpPr>
          <p:nvPr>
            <p:ph type="sldImg"/>
          </p:nvPr>
        </p:nvSpPr>
        <p:spPr>
          <a:ln/>
        </p:spPr>
      </p:sp>
      <p:sp>
        <p:nvSpPr>
          <p:cNvPr id="65542" name="Rectangle 3"/>
          <p:cNvSpPr>
            <a:spLocks noGrp="1" noChangeArrowheads="1"/>
          </p:cNvSpPr>
          <p:nvPr>
            <p:ph type="body" idx="1"/>
          </p:nvPr>
        </p:nvSpPr>
        <p:spPr>
          <a:noFill/>
          <a:ln/>
        </p:spPr>
        <p:txBody>
          <a:bodyPr/>
          <a:lstStyle/>
          <a:p>
            <a:r>
              <a:rPr lang="en-US" smtClean="0"/>
              <a:t>If there are so many challenges, why would people go to all the trouble of trying to get round these. It’s interesting from a technical challenge, but this requires large groups of people, and that costs money.</a:t>
            </a:r>
          </a:p>
          <a:p>
            <a:endParaRPr lang="en-US" smtClean="0"/>
          </a:p>
          <a:p>
            <a:r>
              <a:rPr lang="en-US" smtClean="0"/>
              <a:t>There must be a good business case for people to install these systems, and also for people to spend time developing them.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p:spPr>
        <p:txBody>
          <a:bodyPr/>
          <a:lstStyle/>
          <a:p>
            <a:r>
              <a:rPr lang="en-US"/>
              <a:t>VoIP Presentation Carleton Uni.</a:t>
            </a:r>
          </a:p>
        </p:txBody>
      </p:sp>
      <p:sp>
        <p:nvSpPr>
          <p:cNvPr id="66564" name="Rectangle 7"/>
          <p:cNvSpPr>
            <a:spLocks noGrp="1" noChangeArrowheads="1"/>
          </p:cNvSpPr>
          <p:nvPr>
            <p:ph type="sldNum" sz="quarter" idx="5"/>
          </p:nvPr>
        </p:nvSpPr>
        <p:spPr>
          <a:noFill/>
        </p:spPr>
        <p:txBody>
          <a:bodyPr/>
          <a:lstStyle/>
          <a:p>
            <a:fld id="{DCC5EE0F-C0D5-4DA1-8C23-7280556BE859}" type="slidenum">
              <a:rPr lang="en-US"/>
              <a:pPr/>
              <a:t>8</a:t>
            </a:fld>
            <a:endParaRPr lang="en-US"/>
          </a:p>
        </p:txBody>
      </p:sp>
      <p:sp>
        <p:nvSpPr>
          <p:cNvPr id="66565" name="Rectangle 2"/>
          <p:cNvSpPr>
            <a:spLocks noGrp="1" noRot="1" noChangeAspect="1" noChangeArrowheads="1" noTextEdit="1"/>
          </p:cNvSpPr>
          <p:nvPr>
            <p:ph type="sldImg"/>
          </p:nvPr>
        </p:nvSpPr>
        <p:spPr>
          <a:ln/>
        </p:spPr>
      </p:sp>
      <p:sp>
        <p:nvSpPr>
          <p:cNvPr id="66566" name="Rectangle 3"/>
          <p:cNvSpPr>
            <a:spLocks noGrp="1" noChangeArrowheads="1"/>
          </p:cNvSpPr>
          <p:nvPr>
            <p:ph type="body" idx="1"/>
          </p:nvPr>
        </p:nvSpPr>
        <p:spPr>
          <a:noFill/>
          <a:ln/>
        </p:spPr>
        <p:txBody>
          <a:bodyPr/>
          <a:lstStyle/>
          <a:p>
            <a:r>
              <a:rPr lang="en-US" dirty="0" smtClean="0"/>
              <a:t>Why IP? Well, for one, it is a common and popular data transport mechanism, and covers much of the world. As people become more data aware and connect to the Internet, IP continues to be the protocol of choice.</a:t>
            </a:r>
          </a:p>
          <a:p>
            <a:r>
              <a:rPr lang="en-US" dirty="0" smtClean="0"/>
              <a:t>Moore’s Law means that computing power is less costly and more readily available, making voice transport over packet possible.</a:t>
            </a:r>
          </a:p>
          <a:p>
            <a:endParaRPr lang="en-US" dirty="0" smtClean="0"/>
          </a:p>
          <a:p>
            <a:r>
              <a:rPr lang="en-US" dirty="0" smtClean="0"/>
              <a:t>Businesses today often have two connections to the outside world:</a:t>
            </a:r>
          </a:p>
          <a:p>
            <a:pPr>
              <a:buFontTx/>
              <a:buChar char="•"/>
            </a:pPr>
            <a:r>
              <a:rPr lang="en-US" dirty="0" smtClean="0"/>
              <a:t> Telecom connection</a:t>
            </a:r>
          </a:p>
          <a:p>
            <a:pPr>
              <a:buFontTx/>
              <a:buChar char="•"/>
            </a:pPr>
            <a:r>
              <a:rPr lang="en-US" dirty="0" smtClean="0"/>
              <a:t> Data connection for business and e-mail transactions</a:t>
            </a:r>
          </a:p>
          <a:p>
            <a:r>
              <a:rPr lang="en-US" dirty="0" smtClean="0"/>
              <a:t>Costs are partitioned by interface, but now there is an </a:t>
            </a:r>
            <a:r>
              <a:rPr lang="en-US" i="1" dirty="0" smtClean="0"/>
              <a:t>alternative, less costly</a:t>
            </a:r>
            <a:r>
              <a:rPr lang="en-US" dirty="0" smtClean="0"/>
              <a:t> path for voice - the data connection!</a:t>
            </a:r>
          </a:p>
          <a:p>
            <a:endParaRPr lang="en-US" dirty="0" smtClean="0"/>
          </a:p>
          <a:p>
            <a:r>
              <a:rPr lang="en-US" dirty="0" smtClean="0"/>
              <a:t>Business phones, today, are physically constrained to stay within the building. Their location is pre-determined by the physical wiring to the line card. IP is ‘connectionless’. The connection paths are not physically defined. With a global network, an IP phone could be located anywhere. For a mobile business, sales people, call </a:t>
            </a:r>
            <a:r>
              <a:rPr lang="en-US" dirty="0" err="1" smtClean="0"/>
              <a:t>centres</a:t>
            </a:r>
            <a:r>
              <a:rPr lang="en-US" dirty="0" smtClean="0"/>
              <a:t>, that’s a big cost saving. Many countries and regions now stipulate that people must be able to work from home, e.g. California has such a requirement. With an IP phone, they can, and it appears as though they are still in the office! Maybe, it’s time to spread that globally...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a:noFill/>
        </p:spPr>
        <p:txBody>
          <a:bodyPr/>
          <a:lstStyle/>
          <a:p>
            <a:r>
              <a:rPr lang="en-US"/>
              <a:t>VoIP Presentation Carleton Uni.</a:t>
            </a:r>
          </a:p>
        </p:txBody>
      </p:sp>
      <p:sp>
        <p:nvSpPr>
          <p:cNvPr id="67588" name="Rectangle 7"/>
          <p:cNvSpPr>
            <a:spLocks noGrp="1" noChangeArrowheads="1"/>
          </p:cNvSpPr>
          <p:nvPr>
            <p:ph type="sldNum" sz="quarter" idx="5"/>
          </p:nvPr>
        </p:nvSpPr>
        <p:spPr>
          <a:noFill/>
        </p:spPr>
        <p:txBody>
          <a:bodyPr/>
          <a:lstStyle/>
          <a:p>
            <a:fld id="{A14240E9-5337-49BD-AB27-CCB83EA641DF}" type="slidenum">
              <a:rPr lang="en-US"/>
              <a:pPr/>
              <a:t>9</a:t>
            </a:fld>
            <a:endParaRPr lang="en-US"/>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p:spPr>
        <p:txBody>
          <a:bodyPr/>
          <a:lstStyle/>
          <a:p>
            <a:r>
              <a:rPr lang="en-US" dirty="0" smtClean="0"/>
              <a:t>Many new and older businesses already include two networks within the building, and likely two departments and two groups of people. With VoIP a single network can be used.</a:t>
            </a:r>
          </a:p>
          <a:p>
            <a:r>
              <a:rPr lang="en-US" dirty="0" smtClean="0"/>
              <a:t>Maintenance is reduced, only one network, although it might be bigger. Merging of skill sets also makes maintenance more flexible (and transferable).</a:t>
            </a:r>
          </a:p>
          <a:p>
            <a:r>
              <a:rPr lang="en-US" dirty="0" smtClean="0"/>
              <a:t>Power users, such as sales people and Remote Office worker (</a:t>
            </a:r>
            <a:r>
              <a:rPr lang="en-US" dirty="0" err="1" smtClean="0"/>
              <a:t>Teleworker</a:t>
            </a:r>
            <a:r>
              <a:rPr lang="en-US" dirty="0" smtClean="0"/>
              <a:t>) can work from anywhere, but still present an external corporate view.</a:t>
            </a:r>
          </a:p>
          <a:p>
            <a:r>
              <a:rPr lang="en-US" dirty="0" smtClean="0"/>
              <a:t>Using the data network, resources and features can be centralized, or can equally be distributed, depending upon business needs. With the TDM PBX, it’s all central, there is no choice.</a:t>
            </a:r>
          </a:p>
          <a:p>
            <a:r>
              <a:rPr lang="en-GB" dirty="0" smtClean="0"/>
              <a:t>A business needs contacts to customers. It needs connection to the PSTN. Now there is an alternative, via the data connections, for both voice and e-commerce. With this second alternative connection also comes alternative pricing and competition.</a:t>
            </a:r>
            <a:endParaRPr lang="en-US" dirty="0" smtClean="0"/>
          </a:p>
          <a:p>
            <a:r>
              <a:rPr lang="en-US" dirty="0" smtClean="0"/>
              <a:t>On another note: The data network is also self healing (although the telecom core is as well). In NY (September 11th) the local IP infrastructure was still working, despite a large part having been removed. None of the PSTN lines were working. Worth thinking about. Distributed systems provide a much higher level of system availability compared to a centralized single system. This is much more achievable through IP rather than dedicated TDM connections.</a:t>
            </a:r>
          </a:p>
          <a:p>
            <a:r>
              <a:rPr lang="en-US" dirty="0" smtClean="0"/>
              <a:t>And, future data integrated applications are much easier to develop and deploy (I.e. cheaper) with IP, for example Presence and links to other services, such as mobile phones.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410200"/>
            <a:ext cx="9144000" cy="1447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Title 1"/>
          <p:cNvSpPr>
            <a:spLocks noGrp="1"/>
          </p:cNvSpPr>
          <p:nvPr>
            <p:ph type="ctrTitle"/>
          </p:nvPr>
        </p:nvSpPr>
        <p:spPr>
          <a:xfrm>
            <a:off x="379413" y="1235120"/>
            <a:ext cx="7310437" cy="1673135"/>
          </a:xfrm>
        </p:spPr>
        <p:txBody>
          <a:bodyPr>
            <a:noAutofit/>
          </a:bodyPr>
          <a:lstStyle>
            <a:lvl1pPr algn="l">
              <a:lnSpc>
                <a:spcPct val="90000"/>
              </a:lnSpc>
              <a:defRPr sz="4600">
                <a:solidFill>
                  <a:srgbClr val="FFFFFF"/>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379413" y="3158400"/>
            <a:ext cx="6326187" cy="1477100"/>
          </a:xfrm>
        </p:spPr>
        <p:txBody>
          <a:bodyPr>
            <a:normAutofit/>
          </a:bodyPr>
          <a:lstStyle>
            <a:lvl1pPr marL="0" indent="0" algn="l">
              <a:buNone/>
              <a:defRPr sz="2400" b="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0"/>
          </p:nvPr>
        </p:nvSpPr>
        <p:spPr>
          <a:xfrm>
            <a:off x="400188" y="5890428"/>
            <a:ext cx="4219750" cy="220015"/>
          </a:xfrm>
          <a:ln>
            <a:noFill/>
          </a:ln>
        </p:spPr>
        <p:txBody>
          <a:bodyPr/>
          <a:lstStyle>
            <a:lvl1pPr marL="0" indent="0">
              <a:spcBef>
                <a:spcPts val="0"/>
              </a:spcBef>
              <a:buNone/>
              <a:defRPr sz="1400">
                <a:solidFill>
                  <a:schemeClr val="bg1"/>
                </a:solidFill>
              </a:defRPr>
            </a:lvl1pPr>
          </a:lstStyle>
          <a:p>
            <a:pPr lvl="0"/>
            <a:r>
              <a:rPr lang="en-US" smtClean="0"/>
              <a:t>Click to edit Master text styles</a:t>
            </a:r>
          </a:p>
          <a:p>
            <a:pPr lvl="1"/>
            <a:r>
              <a:rPr lang="en-US" smtClean="0"/>
              <a:t>Second level</a:t>
            </a:r>
          </a:p>
        </p:txBody>
      </p:sp>
      <p:sp>
        <p:nvSpPr>
          <p:cNvPr id="26" name="Text Placeholder 25"/>
          <p:cNvSpPr>
            <a:spLocks noGrp="1"/>
          </p:cNvSpPr>
          <p:nvPr>
            <p:ph type="body" sz="quarter" idx="11"/>
          </p:nvPr>
        </p:nvSpPr>
        <p:spPr>
          <a:xfrm>
            <a:off x="400188" y="6119116"/>
            <a:ext cx="4219750" cy="214605"/>
          </a:xfrm>
          <a:ln>
            <a:noFill/>
          </a:ln>
        </p:spPr>
        <p:txBody>
          <a:bodyPr/>
          <a:lstStyle>
            <a:lvl1pPr marL="0" indent="0">
              <a:buNone/>
              <a:defRPr sz="1100">
                <a:solidFill>
                  <a:schemeClr val="bg1"/>
                </a:solidFill>
              </a:defRPr>
            </a:lvl1pPr>
          </a:lstStyle>
          <a:p>
            <a:pPr lvl="0"/>
            <a:r>
              <a:rPr lang="en-US" smtClean="0"/>
              <a:t>Click to edit Master text styles</a:t>
            </a:r>
          </a:p>
        </p:txBody>
      </p:sp>
      <p:sp>
        <p:nvSpPr>
          <p:cNvPr id="28" name="Text Placeholder 27"/>
          <p:cNvSpPr>
            <a:spLocks noGrp="1"/>
          </p:cNvSpPr>
          <p:nvPr>
            <p:ph type="body" sz="quarter" idx="12"/>
          </p:nvPr>
        </p:nvSpPr>
        <p:spPr>
          <a:xfrm>
            <a:off x="400188" y="6341465"/>
            <a:ext cx="4219750" cy="240160"/>
          </a:xfrm>
          <a:ln>
            <a:noFill/>
          </a:ln>
        </p:spPr>
        <p:txBody>
          <a:bodyPr/>
          <a:lstStyle>
            <a:lvl1pPr marL="0" indent="0">
              <a:buNone/>
              <a:defRPr sz="1100">
                <a:solidFill>
                  <a:srgbClr val="00A1E0"/>
                </a:solidFill>
              </a:defRPr>
            </a:lvl1pPr>
          </a:lstStyle>
          <a:p>
            <a:pPr lvl="0"/>
            <a:r>
              <a:rPr lang="en-US" smtClean="0"/>
              <a:t>Click to edit Master text styles</a:t>
            </a:r>
          </a:p>
        </p:txBody>
      </p:sp>
    </p:spTree>
    <p:extLst>
      <p:ext uri="{BB962C8B-B14F-4D97-AF65-F5344CB8AC3E}">
        <p14:creationId xmlns:p14="http://schemas.microsoft.com/office/powerpoint/2010/main" val="89868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379413" y="1371600"/>
            <a:ext cx="8154987" cy="1385888"/>
          </a:xfrm>
        </p:spPr>
        <p:txBody>
          <a:bodyPr anchor="ctr"/>
          <a:lstStyle>
            <a:lvl1pPr>
              <a:defRPr/>
            </a:lvl1pPr>
          </a:lstStyle>
          <a:p>
            <a:r>
              <a:rPr lang="en-US"/>
              <a:t>Click here - Arial Bold 24</a:t>
            </a:r>
          </a:p>
        </p:txBody>
      </p:sp>
      <p:sp>
        <p:nvSpPr>
          <p:cNvPr id="4100" name="Rectangle 4"/>
          <p:cNvSpPr>
            <a:spLocks noGrp="1" noChangeArrowheads="1"/>
          </p:cNvSpPr>
          <p:nvPr>
            <p:ph type="subTitle" idx="1"/>
          </p:nvPr>
        </p:nvSpPr>
        <p:spPr>
          <a:xfrm>
            <a:off x="381000" y="4419600"/>
            <a:ext cx="5702300" cy="685800"/>
          </a:xfrm>
        </p:spPr>
        <p:txBody>
          <a:bodyPr/>
          <a:lstStyle>
            <a:lvl1pPr marL="0" indent="0">
              <a:buFont typeface="Wingdings" pitchFamily="2" charset="2"/>
              <a:buNone/>
              <a:defRPr sz="1600" b="0"/>
            </a:lvl1pPr>
          </a:lstStyle>
          <a:p>
            <a:r>
              <a:rPr lang="en-US"/>
              <a:t>Click here - Arial Regular 16</a:t>
            </a:r>
          </a:p>
        </p:txBody>
      </p:sp>
      <p:sp>
        <p:nvSpPr>
          <p:cNvPr id="7" name="Footer Placeholder 6"/>
          <p:cNvSpPr>
            <a:spLocks noGrp="1" noChangeArrowheads="1"/>
          </p:cNvSpPr>
          <p:nvPr>
            <p:ph type="ftr" sz="quarter" idx="10"/>
          </p:nvPr>
        </p:nvSpPr>
        <p:spPr bwMode="auto">
          <a:xfrm>
            <a:off x="19050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600" smtClean="0">
                <a:latin typeface="Verdana" pitchFamily="34" charset="0"/>
              </a:defRPr>
            </a:lvl1pPr>
          </a:lstStyle>
          <a:p>
            <a:pPr>
              <a:defRPr/>
            </a:pPr>
            <a:endParaRPr lang="en-US"/>
          </a:p>
        </p:txBody>
      </p:sp>
      <p:sp>
        <p:nvSpPr>
          <p:cNvPr id="9" name="Rectangle 5"/>
          <p:cNvSpPr>
            <a:spLocks noGrp="1" noChangeArrowheads="1"/>
          </p:cNvSpPr>
          <p:nvPr>
            <p:ph type="dt" sz="half" idx="12"/>
          </p:nvPr>
        </p:nvSpPr>
        <p:spPr bwMode="auto">
          <a:xfrm>
            <a:off x="0" y="6248400"/>
            <a:ext cx="1905000" cy="457200"/>
          </a:xfrm>
          <a:prstGeom prst="rect">
            <a:avLst/>
          </a:prstGeom>
          <a:ln>
            <a:miter lim="800000"/>
            <a:headEnd/>
            <a:tailEnd/>
          </a:ln>
        </p:spPr>
        <p:txBody>
          <a:bodyPr vert="horz" wrap="square" lIns="180000" tIns="45720" rIns="91440" bIns="45720" numCol="1" anchor="t" anchorCtr="0" compatLnSpc="1">
            <a:prstTxWarp prst="textNoShape">
              <a:avLst/>
            </a:prstTxWarp>
          </a:bodyPr>
          <a:lstStyle>
            <a:lvl1pPr>
              <a:defRPr sz="1400" dirty="0" smtClean="0">
                <a:latin typeface="+mn-lt"/>
              </a:defRPr>
            </a:lvl1pPr>
          </a:lstStyle>
          <a:p>
            <a:pPr>
              <a:defRPr/>
            </a:pPr>
            <a:r>
              <a:rPr lang="en-US" dirty="0" smtClean="0"/>
              <a:t>March 15th, 2018</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9552" y="381000"/>
            <a:ext cx="8375848" cy="527720"/>
          </a:xfrm>
        </p:spPr>
        <p:txBody>
          <a:bodyPr/>
          <a:lstStyle/>
          <a:p>
            <a:r>
              <a:rPr lang="en-US" dirty="0" smtClean="0"/>
              <a:t>Click to edit Master title style</a:t>
            </a:r>
            <a:endParaRPr lang="en-GB" dirty="0"/>
          </a:p>
        </p:txBody>
      </p:sp>
      <p:sp>
        <p:nvSpPr>
          <p:cNvPr id="3" name="Text Placeholder 2"/>
          <p:cNvSpPr>
            <a:spLocks noGrp="1"/>
          </p:cNvSpPr>
          <p:nvPr>
            <p:ph type="body" sz="half" idx="1"/>
          </p:nvPr>
        </p:nvSpPr>
        <p:spPr>
          <a:xfrm>
            <a:off x="381000" y="1524000"/>
            <a:ext cx="4191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724400" y="1524000"/>
            <a:ext cx="4191000" cy="4876800"/>
          </a:xfrm>
        </p:spPr>
        <p:txBody>
          <a:bodyPr/>
          <a:lstStyle/>
          <a:p>
            <a:pPr lvl="0"/>
            <a:endParaRPr lang="en-GB" noProof="0"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5240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15240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imple 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53024" y="904965"/>
            <a:ext cx="7772400" cy="1673135"/>
          </a:xfrm>
        </p:spPr>
        <p:txBody>
          <a:bodyPr>
            <a:noAutofit/>
          </a:bodyPr>
          <a:lstStyle>
            <a:lvl1pPr algn="l">
              <a:lnSpc>
                <a:spcPct val="90000"/>
              </a:lnSpc>
              <a:defRPr sz="5400"/>
            </a:lvl1pPr>
          </a:lstStyle>
          <a:p>
            <a:r>
              <a:rPr lang="en-US" smtClean="0"/>
              <a:t>Click to edit Master title style</a:t>
            </a:r>
            <a:endParaRPr lang="en-US" dirty="0"/>
          </a:p>
        </p:txBody>
      </p:sp>
      <p:sp>
        <p:nvSpPr>
          <p:cNvPr id="9" name="Subtitle 2"/>
          <p:cNvSpPr>
            <a:spLocks noGrp="1"/>
          </p:cNvSpPr>
          <p:nvPr>
            <p:ph type="subTitle" idx="1"/>
          </p:nvPr>
        </p:nvSpPr>
        <p:spPr>
          <a:xfrm>
            <a:off x="642352" y="2771050"/>
            <a:ext cx="6400800" cy="1752600"/>
          </a:xfrm>
        </p:spPr>
        <p:txBody>
          <a:bodyPr>
            <a:normAutofit/>
          </a:bodyPr>
          <a:lstStyle>
            <a:lvl1pPr marL="0" indent="0" algn="l">
              <a:buNone/>
              <a:defRPr sz="2000" b="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Text Placeholder 9"/>
          <p:cNvSpPr>
            <a:spLocks noGrp="1"/>
          </p:cNvSpPr>
          <p:nvPr>
            <p:ph type="body" sz="quarter" idx="10"/>
          </p:nvPr>
        </p:nvSpPr>
        <p:spPr>
          <a:xfrm>
            <a:off x="680188" y="5850427"/>
            <a:ext cx="4219750" cy="250015"/>
          </a:xfrm>
          <a:ln>
            <a:noFill/>
          </a:ln>
        </p:spPr>
        <p:txBody>
          <a:bodyPr/>
          <a:lstStyle>
            <a:lvl1pPr marL="0" indent="0">
              <a:spcBef>
                <a:spcPts val="0"/>
              </a:spcBef>
              <a:buNone/>
              <a:defRPr sz="1400"/>
            </a:lvl1pPr>
          </a:lstStyle>
          <a:p>
            <a:pPr lvl="0"/>
            <a:r>
              <a:rPr lang="en-US" smtClean="0"/>
              <a:t>Click to edit Master text styles</a:t>
            </a:r>
          </a:p>
          <a:p>
            <a:pPr lvl="1"/>
            <a:r>
              <a:rPr lang="en-US" smtClean="0"/>
              <a:t>Second level</a:t>
            </a:r>
          </a:p>
        </p:txBody>
      </p:sp>
      <p:sp>
        <p:nvSpPr>
          <p:cNvPr id="8" name="Text Placeholder 25"/>
          <p:cNvSpPr>
            <a:spLocks noGrp="1"/>
          </p:cNvSpPr>
          <p:nvPr>
            <p:ph type="body" sz="quarter" idx="11"/>
          </p:nvPr>
        </p:nvSpPr>
        <p:spPr>
          <a:xfrm>
            <a:off x="680188" y="6109115"/>
            <a:ext cx="4219750" cy="214605"/>
          </a:xfrm>
          <a:ln>
            <a:noFill/>
          </a:ln>
        </p:spPr>
        <p:txBody>
          <a:bodyPr/>
          <a:lstStyle>
            <a:lvl1pPr marL="0" indent="0">
              <a:buNone/>
              <a:defRPr sz="1100">
                <a:solidFill>
                  <a:schemeClr val="bg1"/>
                </a:solidFill>
              </a:defRPr>
            </a:lvl1pPr>
          </a:lstStyle>
          <a:p>
            <a:pPr lvl="0"/>
            <a:r>
              <a:rPr lang="en-US" smtClean="0"/>
              <a:t>Click to edit Master text styles</a:t>
            </a:r>
          </a:p>
        </p:txBody>
      </p:sp>
      <p:sp>
        <p:nvSpPr>
          <p:cNvPr id="10" name="Text Placeholder 27"/>
          <p:cNvSpPr>
            <a:spLocks noGrp="1"/>
          </p:cNvSpPr>
          <p:nvPr>
            <p:ph type="body" sz="quarter" idx="12"/>
          </p:nvPr>
        </p:nvSpPr>
        <p:spPr>
          <a:xfrm>
            <a:off x="680188" y="6330461"/>
            <a:ext cx="4219750" cy="211159"/>
          </a:xfrm>
          <a:ln>
            <a:noFill/>
          </a:ln>
        </p:spPr>
        <p:txBody>
          <a:bodyPr/>
          <a:lstStyle>
            <a:lvl1pPr marL="0" indent="0">
              <a:buNone/>
              <a:defRPr sz="1100">
                <a:solidFill>
                  <a:srgbClr val="00A1E0"/>
                </a:solidFill>
              </a:defRPr>
            </a:lvl1pPr>
          </a:lstStyle>
          <a:p>
            <a:pPr lvl="0"/>
            <a:r>
              <a:rPr lang="en-US" smtClean="0"/>
              <a:t>Click to edit Master text styles</a:t>
            </a:r>
          </a:p>
        </p:txBody>
      </p:sp>
    </p:spTree>
    <p:extLst>
      <p:ext uri="{BB962C8B-B14F-4D97-AF65-F5344CB8AC3E}">
        <p14:creationId xmlns:p14="http://schemas.microsoft.com/office/powerpoint/2010/main" val="32381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38542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188" y="896938"/>
            <a:ext cx="82296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188" y="896938"/>
            <a:ext cx="82296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188" y="896938"/>
            <a:ext cx="82296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p:nvPr/>
        </p:nvSpPr>
        <p:spPr>
          <a:xfrm>
            <a:off x="434975" y="815975"/>
            <a:ext cx="8391525" cy="217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3"/>
          <p:cNvSpPr/>
          <p:nvPr/>
        </p:nvSpPr>
        <p:spPr>
          <a:xfrm>
            <a:off x="434975" y="815975"/>
            <a:ext cx="8391525" cy="2174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68530" y="1435788"/>
            <a:ext cx="7772400" cy="2637285"/>
          </a:xfrm>
        </p:spPr>
        <p:txBody>
          <a:bodyPr anchor="t">
            <a:noAutofit/>
          </a:bodyPr>
          <a:lstStyle>
            <a:lvl1pPr algn="l">
              <a:lnSpc>
                <a:spcPct val="90000"/>
              </a:lnSpc>
              <a:defRPr sz="5200" b="0" cap="none" spc="-90" baseline="0"/>
            </a:lvl1pPr>
          </a:lstStyle>
          <a:p>
            <a:r>
              <a:rPr lang="en-US" smtClean="0"/>
              <a:t>Click to edit Master title style</a:t>
            </a:r>
            <a:endParaRPr lang="en-US" dirty="0"/>
          </a:p>
        </p:txBody>
      </p:sp>
    </p:spTree>
    <p:extLst>
      <p:ext uri="{BB962C8B-B14F-4D97-AF65-F5344CB8AC3E}">
        <p14:creationId xmlns:p14="http://schemas.microsoft.com/office/powerpoint/2010/main" val="245249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9110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65361" y="1295136"/>
            <a:ext cx="7848203" cy="4525698"/>
          </a:xfrm>
        </p:spPr>
        <p:txBody>
          <a:bodyPr rtlCol="0">
            <a:normAutofit/>
          </a:bodyPr>
          <a:lstStyle/>
          <a:p>
            <a:pPr lvl="0"/>
            <a:r>
              <a:rPr lang="en-US" noProof="0" smtClean="0"/>
              <a:t>Click icon to add chart</a:t>
            </a:r>
            <a:endParaRPr lang="en-US" noProof="0" dirty="0"/>
          </a:p>
        </p:txBody>
      </p:sp>
      <p:sp>
        <p:nvSpPr>
          <p:cNvPr id="5" name="Title 1"/>
          <p:cNvSpPr>
            <a:spLocks noGrp="1"/>
          </p:cNvSpPr>
          <p:nvPr>
            <p:ph type="title"/>
          </p:nvPr>
        </p:nvSpPr>
        <p:spPr>
          <a:xfrm>
            <a:off x="400051" y="328613"/>
            <a:ext cx="8416925" cy="555625"/>
          </a:xfrm>
        </p:spPr>
        <p:txBody>
          <a:bodyPr/>
          <a:lstStyle/>
          <a:p>
            <a:r>
              <a:rPr lang="en-US" smtClean="0"/>
              <a:t>Click to edit Master title style</a:t>
            </a:r>
            <a:endParaRPr lang="en-US"/>
          </a:p>
        </p:txBody>
      </p:sp>
    </p:spTree>
    <p:extLst>
      <p:ext uri="{BB962C8B-B14F-4D97-AF65-F5344CB8AC3E}">
        <p14:creationId xmlns:p14="http://schemas.microsoft.com/office/powerpoint/2010/main" val="1066506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533800" y="1295136"/>
            <a:ext cx="3876477" cy="45256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hart Placeholder 3"/>
          <p:cNvSpPr>
            <a:spLocks noGrp="1"/>
          </p:cNvSpPr>
          <p:nvPr>
            <p:ph type="chart" sz="half" idx="2"/>
          </p:nvPr>
        </p:nvSpPr>
        <p:spPr>
          <a:xfrm>
            <a:off x="4505524" y="1295136"/>
            <a:ext cx="3876476" cy="4525698"/>
          </a:xfrm>
        </p:spPr>
        <p:txBody>
          <a:bodyPr rtlCol="0">
            <a:normAutofit/>
          </a:bodyPr>
          <a:lstStyle/>
          <a:p>
            <a:pPr lvl="0"/>
            <a:r>
              <a:rPr lang="en-US" noProof="0" smtClean="0"/>
              <a:t>Click icon to add chart</a:t>
            </a:r>
            <a:endParaRPr lang="en-US" noProof="0"/>
          </a:p>
        </p:txBody>
      </p:sp>
      <p:sp>
        <p:nvSpPr>
          <p:cNvPr id="6" name="Title 1"/>
          <p:cNvSpPr>
            <a:spLocks noGrp="1"/>
          </p:cNvSpPr>
          <p:nvPr>
            <p:ph type="title"/>
          </p:nvPr>
        </p:nvSpPr>
        <p:spPr>
          <a:xfrm>
            <a:off x="400051" y="328613"/>
            <a:ext cx="8416925" cy="555625"/>
          </a:xfrm>
        </p:spPr>
        <p:txBody>
          <a:bodyPr/>
          <a:lstStyle/>
          <a:p>
            <a:r>
              <a:rPr lang="en-US" smtClean="0"/>
              <a:t>Click to edit Master title style</a:t>
            </a:r>
            <a:endParaRPr lang="en-US"/>
          </a:p>
        </p:txBody>
      </p:sp>
    </p:spTree>
    <p:extLst>
      <p:ext uri="{BB962C8B-B14F-4D97-AF65-F5344CB8AC3E}">
        <p14:creationId xmlns:p14="http://schemas.microsoft.com/office/powerpoint/2010/main" val="198479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188" y="896938"/>
            <a:ext cx="82296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188" y="896938"/>
            <a:ext cx="82296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188" y="896938"/>
            <a:ext cx="82296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p:nvPr/>
        </p:nvSpPr>
        <p:spPr>
          <a:xfrm>
            <a:off x="398463" y="835025"/>
            <a:ext cx="8391525" cy="190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45738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410200"/>
            <a:ext cx="9144000" cy="1447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Title 1"/>
          <p:cNvSpPr>
            <a:spLocks noGrp="1"/>
          </p:cNvSpPr>
          <p:nvPr>
            <p:ph type="ctrTitle"/>
          </p:nvPr>
        </p:nvSpPr>
        <p:spPr>
          <a:xfrm>
            <a:off x="379413" y="1235120"/>
            <a:ext cx="7772400" cy="1673135"/>
          </a:xfrm>
        </p:spPr>
        <p:txBody>
          <a:bodyPr>
            <a:noAutofit/>
          </a:bodyPr>
          <a:lstStyle>
            <a:lvl1pPr algn="l">
              <a:lnSpc>
                <a:spcPct val="90000"/>
              </a:lnSpc>
              <a:defRPr sz="4400">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89456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00050" y="328613"/>
            <a:ext cx="841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s-ES" smtClean="0"/>
              <a:t>Click to edit Master title style</a:t>
            </a:r>
          </a:p>
        </p:txBody>
      </p:sp>
      <p:sp>
        <p:nvSpPr>
          <p:cNvPr id="1027" name="Text Placeholder 2"/>
          <p:cNvSpPr>
            <a:spLocks noGrp="1"/>
          </p:cNvSpPr>
          <p:nvPr>
            <p:ph type="body" idx="1"/>
          </p:nvPr>
        </p:nvSpPr>
        <p:spPr bwMode="auto">
          <a:xfrm>
            <a:off x="393700" y="11287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smtClean="0"/>
              <a:t>Click to edit Master text styles</a:t>
            </a:r>
          </a:p>
          <a:p>
            <a:pPr lvl="1"/>
            <a:r>
              <a:rPr lang="en-US" altLang="es-ES" smtClean="0"/>
              <a:t>Second level</a:t>
            </a:r>
          </a:p>
          <a:p>
            <a:pPr lvl="2"/>
            <a:r>
              <a:rPr lang="en-US" altLang="es-ES" smtClean="0"/>
              <a:t>Third level</a:t>
            </a:r>
          </a:p>
          <a:p>
            <a:pPr lvl="3"/>
            <a:r>
              <a:rPr lang="en-US" altLang="es-ES" smtClean="0"/>
              <a:t>Fourth level</a:t>
            </a:r>
          </a:p>
          <a:p>
            <a:pPr lvl="4"/>
            <a:r>
              <a:rPr lang="en-US" altLang="es-ES" smtClean="0"/>
              <a:t>Fifth level</a:t>
            </a:r>
          </a:p>
        </p:txBody>
      </p:sp>
      <p:pic>
        <p:nvPicPr>
          <p:cNvPr id="1029" name="Picture 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84188" y="896938"/>
            <a:ext cx="82296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84188" y="896938"/>
            <a:ext cx="82296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84188" y="896938"/>
            <a:ext cx="82296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lide Number Placeholder 5"/>
          <p:cNvSpPr txBox="1">
            <a:spLocks/>
          </p:cNvSpPr>
          <p:nvPr userDrawn="1"/>
        </p:nvSpPr>
        <p:spPr>
          <a:xfrm>
            <a:off x="179512" y="6381328"/>
            <a:ext cx="1728192"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900" kern="1200">
                <a:solidFill>
                  <a:srgbClr val="8A8F9D"/>
                </a:solidFill>
                <a:latin typeface="Times New Roman"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s-ES" dirty="0" smtClean="0"/>
              <a:t>VoIP</a:t>
            </a:r>
            <a:r>
              <a:rPr lang="en-US" altLang="es-ES" baseline="0" dirty="0" smtClean="0"/>
              <a:t> Carleton University  2018</a:t>
            </a:r>
            <a:endParaRPr lang="en-US" altLang="es-E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txStyles>
    <p:titleStyle>
      <a:lvl1pPr algn="l" defTabSz="457200" rtl="0" eaLnBrk="1" fontAlgn="base" hangingPunct="1">
        <a:spcBef>
          <a:spcPct val="0"/>
        </a:spcBef>
        <a:spcAft>
          <a:spcPct val="0"/>
        </a:spcAft>
        <a:defRPr sz="3200" kern="1200">
          <a:solidFill>
            <a:schemeClr val="tx1"/>
          </a:solidFill>
          <a:latin typeface="Arial"/>
          <a:ea typeface="Geneva" charset="0"/>
          <a:cs typeface="Arial"/>
        </a:defRPr>
      </a:lvl1pPr>
      <a:lvl2pPr algn="l" defTabSz="457200" rtl="0" eaLnBrk="1" fontAlgn="base" hangingPunct="1">
        <a:spcBef>
          <a:spcPct val="0"/>
        </a:spcBef>
        <a:spcAft>
          <a:spcPct val="0"/>
        </a:spcAft>
        <a:defRPr sz="3200">
          <a:solidFill>
            <a:schemeClr val="tx1"/>
          </a:solidFill>
          <a:latin typeface="Arial" charset="0"/>
          <a:ea typeface="Geneva" charset="0"/>
          <a:cs typeface="Arial" charset="0"/>
        </a:defRPr>
      </a:lvl2pPr>
      <a:lvl3pPr algn="l" defTabSz="457200" rtl="0" eaLnBrk="1" fontAlgn="base" hangingPunct="1">
        <a:spcBef>
          <a:spcPct val="0"/>
        </a:spcBef>
        <a:spcAft>
          <a:spcPct val="0"/>
        </a:spcAft>
        <a:defRPr sz="3200">
          <a:solidFill>
            <a:schemeClr val="tx1"/>
          </a:solidFill>
          <a:latin typeface="Arial" charset="0"/>
          <a:ea typeface="Geneva" charset="0"/>
          <a:cs typeface="Arial" charset="0"/>
        </a:defRPr>
      </a:lvl3pPr>
      <a:lvl4pPr algn="l" defTabSz="457200" rtl="0" eaLnBrk="1" fontAlgn="base" hangingPunct="1">
        <a:spcBef>
          <a:spcPct val="0"/>
        </a:spcBef>
        <a:spcAft>
          <a:spcPct val="0"/>
        </a:spcAft>
        <a:defRPr sz="3200">
          <a:solidFill>
            <a:schemeClr val="tx1"/>
          </a:solidFill>
          <a:latin typeface="Arial" charset="0"/>
          <a:ea typeface="Geneva" charset="0"/>
          <a:cs typeface="Arial" charset="0"/>
        </a:defRPr>
      </a:lvl4pPr>
      <a:lvl5pPr algn="l" defTabSz="457200" rtl="0" eaLnBrk="1" fontAlgn="base" hangingPunct="1">
        <a:spcBef>
          <a:spcPct val="0"/>
        </a:spcBef>
        <a:spcAft>
          <a:spcPct val="0"/>
        </a:spcAft>
        <a:defRPr sz="3200">
          <a:solidFill>
            <a:schemeClr val="tx1"/>
          </a:solidFill>
          <a:latin typeface="Arial" charset="0"/>
          <a:ea typeface="Geneva" charset="0"/>
          <a:cs typeface="Arial" charset="0"/>
        </a:defRPr>
      </a:lvl5pPr>
      <a:lvl6pPr marL="457200" algn="l" defTabSz="457200" rtl="0" eaLnBrk="1" fontAlgn="base" hangingPunct="1">
        <a:spcBef>
          <a:spcPct val="0"/>
        </a:spcBef>
        <a:spcAft>
          <a:spcPct val="0"/>
        </a:spcAft>
        <a:defRPr sz="4100">
          <a:solidFill>
            <a:schemeClr val="tx1"/>
          </a:solidFill>
          <a:latin typeface="Arial" charset="0"/>
          <a:ea typeface="Geneva" charset="0"/>
        </a:defRPr>
      </a:lvl6pPr>
      <a:lvl7pPr marL="914400" algn="l" defTabSz="457200" rtl="0" eaLnBrk="1" fontAlgn="base" hangingPunct="1">
        <a:spcBef>
          <a:spcPct val="0"/>
        </a:spcBef>
        <a:spcAft>
          <a:spcPct val="0"/>
        </a:spcAft>
        <a:defRPr sz="4100">
          <a:solidFill>
            <a:schemeClr val="tx1"/>
          </a:solidFill>
          <a:latin typeface="Arial" charset="0"/>
          <a:ea typeface="Geneva" charset="0"/>
        </a:defRPr>
      </a:lvl7pPr>
      <a:lvl8pPr marL="1371600" algn="l" defTabSz="457200" rtl="0" eaLnBrk="1" fontAlgn="base" hangingPunct="1">
        <a:spcBef>
          <a:spcPct val="0"/>
        </a:spcBef>
        <a:spcAft>
          <a:spcPct val="0"/>
        </a:spcAft>
        <a:defRPr sz="4100">
          <a:solidFill>
            <a:schemeClr val="tx1"/>
          </a:solidFill>
          <a:latin typeface="Arial" charset="0"/>
          <a:ea typeface="Geneva" charset="0"/>
        </a:defRPr>
      </a:lvl8pPr>
      <a:lvl9pPr marL="1828800" algn="l" defTabSz="457200" rtl="0" eaLnBrk="1" fontAlgn="base" hangingPunct="1">
        <a:spcBef>
          <a:spcPct val="0"/>
        </a:spcBef>
        <a:spcAft>
          <a:spcPct val="0"/>
        </a:spcAft>
        <a:defRPr sz="4100">
          <a:solidFill>
            <a:schemeClr val="tx1"/>
          </a:solidFill>
          <a:latin typeface="Arial" charset="0"/>
          <a:ea typeface="Geneva" charset="0"/>
        </a:defRPr>
      </a:lvl9pPr>
    </p:titleStyle>
    <p:bodyStyle>
      <a:lvl1pPr marL="171450" indent="-171450" algn="l" defTabSz="457200" rtl="0" eaLnBrk="1" fontAlgn="base" hangingPunct="1">
        <a:spcBef>
          <a:spcPts val="2600"/>
        </a:spcBef>
        <a:spcAft>
          <a:spcPct val="0"/>
        </a:spcAft>
        <a:buClr>
          <a:schemeClr val="tx2"/>
        </a:buClr>
        <a:buFont typeface="Arial" panose="020B0604020202020204" pitchFamily="34" charset="0"/>
        <a:buChar char="•"/>
        <a:defRPr sz="1600" kern="1200">
          <a:solidFill>
            <a:schemeClr val="bg1"/>
          </a:solidFill>
          <a:latin typeface="Arial"/>
          <a:ea typeface="Geneva" charset="0"/>
          <a:cs typeface="Arial"/>
        </a:defRPr>
      </a:lvl1pPr>
      <a:lvl2pPr marL="742950" indent="-285750" algn="l" defTabSz="457200" rtl="0" eaLnBrk="1" fontAlgn="base" hangingPunct="1">
        <a:spcBef>
          <a:spcPts val="1000"/>
        </a:spcBef>
        <a:spcAft>
          <a:spcPct val="0"/>
        </a:spcAft>
        <a:buClr>
          <a:schemeClr val="tx2"/>
        </a:buClr>
        <a:buFont typeface="Arial" panose="020B0604020202020204" pitchFamily="34" charset="0"/>
        <a:buChar char="•"/>
        <a:defRPr sz="1600" kern="1200">
          <a:solidFill>
            <a:schemeClr val="bg1"/>
          </a:solidFill>
          <a:latin typeface="Arial"/>
          <a:ea typeface="Geneva" charset="0"/>
          <a:cs typeface="Arial"/>
        </a:defRPr>
      </a:lvl2pPr>
      <a:lvl3pPr marL="1143000" indent="-228600" algn="l" defTabSz="457200" rtl="0" eaLnBrk="1" fontAlgn="base" hangingPunct="1">
        <a:spcBef>
          <a:spcPts val="1000"/>
        </a:spcBef>
        <a:spcAft>
          <a:spcPct val="0"/>
        </a:spcAft>
        <a:buFont typeface="Arial" panose="020B0604020202020204" pitchFamily="34" charset="0"/>
        <a:buChar char="•"/>
        <a:defRPr sz="1600" kern="1200">
          <a:solidFill>
            <a:schemeClr val="bg1"/>
          </a:solidFill>
          <a:latin typeface="Arial"/>
          <a:ea typeface="Geneva" charset="0"/>
          <a:cs typeface="Arial"/>
        </a:defRPr>
      </a:lvl3pPr>
      <a:lvl4pPr marL="1600200" indent="-228600" algn="l" defTabSz="457200" rtl="0" eaLnBrk="1" fontAlgn="base" hangingPunct="1">
        <a:spcBef>
          <a:spcPts val="1000"/>
        </a:spcBef>
        <a:spcAft>
          <a:spcPct val="0"/>
        </a:spcAft>
        <a:buFont typeface="Arial" panose="020B0604020202020204" pitchFamily="34" charset="0"/>
        <a:buChar char="–"/>
        <a:defRPr sz="1600" kern="1200">
          <a:solidFill>
            <a:schemeClr val="bg1"/>
          </a:solidFill>
          <a:latin typeface="Arial"/>
          <a:ea typeface="Geneva" charset="0"/>
          <a:cs typeface="Arial"/>
        </a:defRPr>
      </a:lvl4pPr>
      <a:lvl5pPr marL="2057400" indent="-228600" algn="l" defTabSz="457200" rtl="0" eaLnBrk="1" fontAlgn="base" hangingPunct="1">
        <a:spcBef>
          <a:spcPts val="1000"/>
        </a:spcBef>
        <a:spcAft>
          <a:spcPct val="0"/>
        </a:spcAft>
        <a:buFont typeface="Arial" panose="020B0604020202020204" pitchFamily="34" charset="0"/>
        <a:buChar char="»"/>
        <a:defRPr sz="1600" kern="1200">
          <a:solidFill>
            <a:schemeClr val="bg1"/>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6.jpeg"/><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3.jpeg"/><Relationship Id="rId3" Type="http://schemas.openxmlformats.org/officeDocument/2006/relationships/notesSlide" Target="../notesSlides/notesSlide20.xml"/><Relationship Id="rId7" Type="http://schemas.openxmlformats.org/officeDocument/2006/relationships/image" Target="../media/image22.png"/><Relationship Id="rId12" Type="http://schemas.openxmlformats.org/officeDocument/2006/relationships/oleObject" Target="../embeddings/oleObject9.bin"/><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21.png"/><Relationship Id="rId11" Type="http://schemas.openxmlformats.org/officeDocument/2006/relationships/oleObject" Target="../embeddings/oleObject8.bin"/><Relationship Id="rId5" Type="http://schemas.openxmlformats.org/officeDocument/2006/relationships/image" Target="../media/image20.wmf"/><Relationship Id="rId10" Type="http://schemas.openxmlformats.org/officeDocument/2006/relationships/oleObject" Target="../embeddings/oleObject7.bin"/><Relationship Id="rId4" Type="http://schemas.openxmlformats.org/officeDocument/2006/relationships/image" Target="../media/image19.png"/><Relationship Id="rId9" Type="http://schemas.openxmlformats.org/officeDocument/2006/relationships/image" Target="../media/image18.png"/><Relationship Id="rId1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25.wmf"/><Relationship Id="rId4"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8.emf"/><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32.wmf"/><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33.wmf"/><Relationship Id="rId4"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6.bin"/><Relationship Id="rId3" Type="http://schemas.openxmlformats.org/officeDocument/2006/relationships/notesSlide" Target="../notesSlides/notesSlide31.xml"/><Relationship Id="rId7" Type="http://schemas.openxmlformats.org/officeDocument/2006/relationships/image" Target="../media/image18.png"/><Relationship Id="rId12" Type="http://schemas.openxmlformats.org/officeDocument/2006/relationships/image" Target="../media/image32.wmf"/><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oleObject" Target="../embeddings/oleObject12.bin"/><Relationship Id="rId11" Type="http://schemas.openxmlformats.org/officeDocument/2006/relationships/image" Target="../media/image20.wmf"/><Relationship Id="rId5" Type="http://schemas.openxmlformats.org/officeDocument/2006/relationships/image" Target="../media/image34.png"/><Relationship Id="rId15" Type="http://schemas.openxmlformats.org/officeDocument/2006/relationships/image" Target="../media/image23.jpeg"/><Relationship Id="rId10" Type="http://schemas.openxmlformats.org/officeDocument/2006/relationships/oleObject" Target="../embeddings/oleObject15.bin"/><Relationship Id="rId4" Type="http://schemas.openxmlformats.org/officeDocument/2006/relationships/image" Target="../media/image21.png"/><Relationship Id="rId9" Type="http://schemas.openxmlformats.org/officeDocument/2006/relationships/oleObject" Target="../embeddings/oleObject14.bin"/><Relationship Id="rId14" Type="http://schemas.openxmlformats.org/officeDocument/2006/relationships/oleObject" Target="../embeddings/oleObject17.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vmlDrawing" Target="../drawings/vmlDrawing10.vml"/><Relationship Id="rId5" Type="http://schemas.openxmlformats.org/officeDocument/2006/relationships/image" Target="../media/image35.wmf"/><Relationship Id="rId4" Type="http://schemas.openxmlformats.org/officeDocument/2006/relationships/oleObject" Target="../embeddings/oleObject18.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wmf"/></Relationships>
</file>

<file path=ppt/slides/_rels/slide3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4.emf"/></Relationships>
</file>

<file path=ppt/slides/_rels/slide4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47.jpeg"/><Relationship Id="rId5" Type="http://schemas.openxmlformats.org/officeDocument/2006/relationships/image" Target="../media/image21.png"/><Relationship Id="rId4" Type="http://schemas.openxmlformats.org/officeDocument/2006/relationships/image" Target="../media/image30.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p:txBody>
          <a:bodyPr/>
          <a:lstStyle/>
          <a:p>
            <a:pPr eaLnBrk="1" hangingPunct="1"/>
            <a:r>
              <a:rPr lang="en-US" smtClean="0"/>
              <a:t>Voice over IP</a:t>
            </a:r>
          </a:p>
        </p:txBody>
      </p:sp>
      <p:sp>
        <p:nvSpPr>
          <p:cNvPr id="15365" name="Rectangle 3"/>
          <p:cNvSpPr>
            <a:spLocks noGrp="1" noChangeArrowheads="1"/>
          </p:cNvSpPr>
          <p:nvPr>
            <p:ph type="subTitle" idx="1"/>
          </p:nvPr>
        </p:nvSpPr>
        <p:spPr/>
        <p:txBody>
          <a:bodyPr/>
          <a:lstStyle/>
          <a:p>
            <a:pPr eaLnBrk="1" hangingPunct="1"/>
            <a:r>
              <a:rPr lang="en-US" dirty="0" smtClean="0"/>
              <a:t>Carleton University VoIP Overview</a:t>
            </a:r>
          </a:p>
        </p:txBody>
      </p:sp>
      <p:sp>
        <p:nvSpPr>
          <p:cNvPr id="7" name="Text Placeholder 6"/>
          <p:cNvSpPr>
            <a:spLocks noGrp="1"/>
          </p:cNvSpPr>
          <p:nvPr>
            <p:ph type="body" sz="quarter" idx="10"/>
          </p:nvPr>
        </p:nvSpPr>
        <p:spPr/>
        <p:txBody>
          <a:bodyPr/>
          <a:lstStyle/>
          <a:p>
            <a:r>
              <a:rPr lang="en-US" dirty="0" smtClean="0"/>
              <a:t>Carleton University VoIP lecture</a:t>
            </a:r>
            <a:endParaRPr lang="en-US" dirty="0"/>
          </a:p>
        </p:txBody>
      </p:sp>
      <p:sp>
        <p:nvSpPr>
          <p:cNvPr id="8" name="Text Placeholder 7"/>
          <p:cNvSpPr>
            <a:spLocks noGrp="1"/>
          </p:cNvSpPr>
          <p:nvPr>
            <p:ph type="body" sz="quarter" idx="11"/>
          </p:nvPr>
        </p:nvSpPr>
        <p:spPr>
          <a:xfrm>
            <a:off x="395536" y="6093296"/>
            <a:ext cx="4219750" cy="214605"/>
          </a:xfrm>
        </p:spPr>
        <p:txBody>
          <a:bodyPr/>
          <a:lstStyle/>
          <a:p>
            <a:r>
              <a:rPr lang="en-US" dirty="0" smtClean="0"/>
              <a:t>Tony Hutchinson (Cloud Architect/System Engineering)</a:t>
            </a:r>
          </a:p>
        </p:txBody>
      </p:sp>
      <p:sp>
        <p:nvSpPr>
          <p:cNvPr id="9" name="Text Placeholder 8"/>
          <p:cNvSpPr>
            <a:spLocks noGrp="1"/>
          </p:cNvSpPr>
          <p:nvPr>
            <p:ph type="body" sz="quarter" idx="12"/>
          </p:nvPr>
        </p:nvSpPr>
        <p:spPr/>
        <p:txBody>
          <a:bodyPr/>
          <a:lstStyle/>
          <a:p>
            <a:r>
              <a:rPr lang="en-US" dirty="0" smtClean="0"/>
              <a:t>March 15</a:t>
            </a:r>
            <a:r>
              <a:rPr lang="en-US" baseline="30000" dirty="0" smtClean="0"/>
              <a:t>th</a:t>
            </a:r>
            <a:r>
              <a:rPr lang="en-US" dirty="0" smtClean="0"/>
              <a:t>, 2018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5536" y="353095"/>
            <a:ext cx="8416925" cy="555625"/>
          </a:xfrm>
        </p:spPr>
        <p:txBody>
          <a:bodyPr/>
          <a:lstStyle/>
          <a:p>
            <a:pPr eaLnBrk="1" hangingPunct="1"/>
            <a:r>
              <a:rPr lang="en-US" dirty="0" smtClean="0"/>
              <a:t>Business Case</a:t>
            </a:r>
          </a:p>
        </p:txBody>
      </p:sp>
      <p:sp>
        <p:nvSpPr>
          <p:cNvPr id="22531" name="Rectangle 3"/>
          <p:cNvSpPr>
            <a:spLocks noGrp="1" noChangeArrowheads="1"/>
          </p:cNvSpPr>
          <p:nvPr>
            <p:ph idx="1"/>
          </p:nvPr>
        </p:nvSpPr>
        <p:spPr>
          <a:xfrm>
            <a:off x="381000" y="1124744"/>
            <a:ext cx="8458200" cy="5029200"/>
          </a:xfrm>
        </p:spPr>
        <p:txBody>
          <a:bodyPr/>
          <a:lstStyle/>
          <a:p>
            <a:pPr eaLnBrk="1" hangingPunct="1">
              <a:spcAft>
                <a:spcPts val="0"/>
              </a:spcAft>
            </a:pPr>
            <a:r>
              <a:rPr lang="en-US" dirty="0" smtClean="0"/>
              <a:t>There are still reasons for both IP and TDM to live together</a:t>
            </a:r>
          </a:p>
          <a:p>
            <a:pPr lvl="1" eaLnBrk="1" hangingPunct="1"/>
            <a:r>
              <a:rPr lang="en-US" dirty="0" smtClean="0">
                <a:solidFill>
                  <a:srgbClr val="0033CC"/>
                </a:solidFill>
              </a:rPr>
              <a:t>Legacy devices</a:t>
            </a:r>
            <a:r>
              <a:rPr lang="en-US" dirty="0" smtClean="0"/>
              <a:t> are still going to be around (for some time) and people will still use these, e.g. FAX, remote MODEM</a:t>
            </a:r>
          </a:p>
          <a:p>
            <a:pPr lvl="1" eaLnBrk="1" hangingPunct="1"/>
            <a:r>
              <a:rPr lang="en-US" dirty="0" smtClean="0"/>
              <a:t>TDM and IP are now equally important – transition to IP is occurring</a:t>
            </a:r>
          </a:p>
          <a:p>
            <a:pPr lvl="1" eaLnBrk="1" hangingPunct="1"/>
            <a:r>
              <a:rPr lang="en-US" dirty="0" smtClean="0"/>
              <a:t>Many businesses are IP only, home subscribers are mixed.</a:t>
            </a:r>
          </a:p>
          <a:p>
            <a:pPr eaLnBrk="1" hangingPunct="1"/>
            <a:r>
              <a:rPr lang="en-GB" dirty="0" smtClean="0"/>
              <a:t>Mobile and 4G/LTE is increasing VoIP uptake. 5G will continue to drive this forwards</a:t>
            </a:r>
          </a:p>
        </p:txBody>
      </p:sp>
      <p:sp>
        <p:nvSpPr>
          <p:cNvPr id="5" name="TextBox 4"/>
          <p:cNvSpPr txBox="1"/>
          <p:nvPr/>
        </p:nvSpPr>
        <p:spPr>
          <a:xfrm>
            <a:off x="395536" y="3501008"/>
            <a:ext cx="3312368" cy="2462213"/>
          </a:xfrm>
          <a:prstGeom prst="rect">
            <a:avLst/>
          </a:prstGeom>
          <a:noFill/>
        </p:spPr>
        <p:txBody>
          <a:bodyPr wrap="square" rtlCol="0">
            <a:spAutoFit/>
          </a:bodyPr>
          <a:lstStyle/>
          <a:p>
            <a:pPr>
              <a:spcAft>
                <a:spcPts val="600"/>
              </a:spcAft>
              <a:buFont typeface="Arial" pitchFamily="34" charset="0"/>
              <a:buChar char="•"/>
            </a:pPr>
            <a:r>
              <a:rPr lang="en-US" sz="1600" b="1" dirty="0" smtClean="0">
                <a:latin typeface="+mn-lt"/>
              </a:rPr>
              <a:t> 4G/LTE is IP only</a:t>
            </a:r>
          </a:p>
          <a:p>
            <a:pPr>
              <a:spcAft>
                <a:spcPts val="600"/>
              </a:spcAft>
              <a:buFont typeface="Arial" pitchFamily="34" charset="0"/>
              <a:buChar char="•"/>
            </a:pPr>
            <a:r>
              <a:rPr lang="en-US" sz="1600" b="1" dirty="0" smtClean="0">
                <a:latin typeface="+mn-lt"/>
              </a:rPr>
              <a:t>Wikipedia (2017)</a:t>
            </a:r>
          </a:p>
          <a:p>
            <a:pPr lvl="1">
              <a:buFont typeface="Arial" pitchFamily="34" charset="0"/>
              <a:buChar char="•"/>
            </a:pPr>
            <a:r>
              <a:rPr lang="en-US" sz="1600" b="1" dirty="0" smtClean="0">
                <a:latin typeface="+mn-lt"/>
              </a:rPr>
              <a:t> 7.0B mobile phones</a:t>
            </a:r>
          </a:p>
          <a:p>
            <a:pPr lvl="1">
              <a:buFont typeface="Arial" pitchFamily="34" charset="0"/>
              <a:buChar char="•"/>
            </a:pPr>
            <a:r>
              <a:rPr lang="en-US" sz="1600" b="1" dirty="0" smtClean="0">
                <a:latin typeface="+mn-lt"/>
              </a:rPr>
              <a:t> 7.3B people</a:t>
            </a:r>
          </a:p>
          <a:p>
            <a:pPr>
              <a:buFont typeface="Arial" pitchFamily="34" charset="0"/>
              <a:buChar char="•"/>
            </a:pPr>
            <a:r>
              <a:rPr lang="en-US" sz="1600" b="1" dirty="0" smtClean="0">
                <a:latin typeface="+mn-lt"/>
              </a:rPr>
              <a:t> Country Ranking</a:t>
            </a:r>
          </a:p>
          <a:p>
            <a:pPr marL="800100" lvl="1" indent="-342900">
              <a:buFont typeface="+mj-lt"/>
              <a:buAutoNum type="arabicPeriod"/>
            </a:pPr>
            <a:r>
              <a:rPr lang="en-US" sz="1600" b="1" dirty="0" smtClean="0">
                <a:latin typeface="+mn-lt"/>
              </a:rPr>
              <a:t>China (+1)</a:t>
            </a:r>
          </a:p>
          <a:p>
            <a:pPr marL="800100" lvl="1" indent="-342900">
              <a:buFont typeface="+mj-lt"/>
              <a:buAutoNum type="arabicPeriod"/>
            </a:pPr>
            <a:r>
              <a:rPr lang="en-US" sz="1600" b="1" dirty="0" smtClean="0">
                <a:latin typeface="+mn-lt"/>
              </a:rPr>
              <a:t>India (-1)</a:t>
            </a:r>
          </a:p>
          <a:p>
            <a:pPr marL="800100" lvl="1" indent="-342900">
              <a:buFont typeface="+mj-lt"/>
              <a:buAutoNum type="arabicPeriod"/>
            </a:pPr>
            <a:r>
              <a:rPr lang="en-US" sz="1600" b="1" dirty="0" smtClean="0">
                <a:latin typeface="+mn-lt"/>
              </a:rPr>
              <a:t>USA (=)</a:t>
            </a:r>
          </a:p>
          <a:p>
            <a:pPr marL="800100" lvl="1" indent="-342900">
              <a:buFont typeface="+mj-lt"/>
              <a:buAutoNum type="arabicPeriod" startAt="37"/>
            </a:pPr>
            <a:r>
              <a:rPr lang="en-US" sz="1600" b="1" dirty="0" smtClean="0">
                <a:latin typeface="+mn-lt"/>
              </a:rPr>
              <a:t>Canada (=)</a:t>
            </a:r>
          </a:p>
        </p:txBody>
      </p:sp>
      <p:sp>
        <p:nvSpPr>
          <p:cNvPr id="6" name="TextBox 5"/>
          <p:cNvSpPr txBox="1"/>
          <p:nvPr/>
        </p:nvSpPr>
        <p:spPr>
          <a:xfrm>
            <a:off x="5652120" y="5805264"/>
            <a:ext cx="2016224" cy="338554"/>
          </a:xfrm>
          <a:prstGeom prst="rect">
            <a:avLst/>
          </a:prstGeom>
          <a:noFill/>
        </p:spPr>
        <p:txBody>
          <a:bodyPr wrap="square" rtlCol="0">
            <a:spAutoFit/>
          </a:bodyPr>
          <a:lstStyle/>
          <a:p>
            <a:r>
              <a:rPr lang="en-US" sz="1600" dirty="0" smtClean="0">
                <a:solidFill>
                  <a:schemeClr val="bg2"/>
                </a:solidFill>
                <a:latin typeface="+mj-lt"/>
              </a:rPr>
              <a:t>%LTE Subscriptions</a:t>
            </a:r>
            <a:endParaRPr lang="en-GB" sz="1600" dirty="0">
              <a:solidFill>
                <a:schemeClr val="bg2"/>
              </a:solidFill>
              <a:latin typeface="+mj-lt"/>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535201"/>
            <a:ext cx="4608512" cy="2997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231065" y="6036096"/>
            <a:ext cx="946093" cy="215444"/>
          </a:xfrm>
          <a:prstGeom prst="rect">
            <a:avLst/>
          </a:prstGeom>
          <a:noFill/>
        </p:spPr>
        <p:txBody>
          <a:bodyPr wrap="none" rtlCol="0">
            <a:spAutoFit/>
          </a:bodyPr>
          <a:lstStyle/>
          <a:p>
            <a:r>
              <a:rPr lang="en-US" sz="800" dirty="0" smtClean="0">
                <a:latin typeface="+mn-lt"/>
              </a:rPr>
              <a:t>Courtesy: Ericsson</a:t>
            </a:r>
            <a:endParaRPr lang="en-US"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372616" y="381000"/>
            <a:ext cx="8519864" cy="527720"/>
          </a:xfrm>
        </p:spPr>
        <p:txBody>
          <a:bodyPr/>
          <a:lstStyle/>
          <a:p>
            <a:pPr eaLnBrk="1" hangingPunct="1"/>
            <a:r>
              <a:rPr lang="en-US" dirty="0" smtClean="0"/>
              <a:t>Business Case</a:t>
            </a:r>
          </a:p>
        </p:txBody>
      </p:sp>
      <p:sp>
        <p:nvSpPr>
          <p:cNvPr id="23555" name="Rectangle 1027"/>
          <p:cNvSpPr>
            <a:spLocks noGrp="1" noChangeArrowheads="1"/>
          </p:cNvSpPr>
          <p:nvPr>
            <p:ph type="body" sz="half" idx="1"/>
          </p:nvPr>
        </p:nvSpPr>
        <p:spPr>
          <a:xfrm>
            <a:off x="368424" y="1196752"/>
            <a:ext cx="4203576" cy="4568825"/>
          </a:xfrm>
        </p:spPr>
        <p:txBody>
          <a:bodyPr/>
          <a:lstStyle/>
          <a:p>
            <a:pPr marL="0" indent="0" eaLnBrk="1" hangingPunct="1">
              <a:lnSpc>
                <a:spcPct val="80000"/>
              </a:lnSpc>
            </a:pPr>
            <a:r>
              <a:rPr lang="en-US" sz="1400" dirty="0" smtClean="0"/>
              <a:t> </a:t>
            </a:r>
            <a:r>
              <a:rPr lang="en-US" dirty="0" smtClean="0"/>
              <a:t>In the Business PBX space two main tiers are emerging:</a:t>
            </a:r>
            <a:endParaRPr lang="en-US" sz="1400" dirty="0" smtClean="0"/>
          </a:p>
          <a:p>
            <a:pPr marL="685800" lvl="1" indent="-228600" eaLnBrk="1" hangingPunct="1">
              <a:lnSpc>
                <a:spcPct val="80000"/>
              </a:lnSpc>
              <a:spcBef>
                <a:spcPts val="600"/>
              </a:spcBef>
              <a:buFont typeface="+mj-lt"/>
              <a:buAutoNum type="arabicPeriod"/>
            </a:pPr>
            <a:r>
              <a:rPr lang="en-GB" sz="1400" dirty="0" smtClean="0"/>
              <a:t>On-Premise &amp; Private Hosted</a:t>
            </a:r>
          </a:p>
          <a:p>
            <a:pPr marL="685800" lvl="1" indent="-228600" eaLnBrk="1" hangingPunct="1">
              <a:lnSpc>
                <a:spcPct val="80000"/>
              </a:lnSpc>
              <a:buFont typeface="+mj-lt"/>
              <a:buAutoNum type="arabicPeriod"/>
            </a:pPr>
            <a:r>
              <a:rPr lang="en-GB" sz="1400" dirty="0" smtClean="0"/>
              <a:t>Public Cloud Hosted</a:t>
            </a:r>
          </a:p>
          <a:p>
            <a:pPr marL="0" indent="0">
              <a:lnSpc>
                <a:spcPct val="80000"/>
              </a:lnSpc>
              <a:spcBef>
                <a:spcPts val="1800"/>
              </a:spcBef>
            </a:pPr>
            <a:r>
              <a:rPr lang="en-GB" dirty="0" smtClean="0"/>
              <a:t> For 2018 expected revenues are:</a:t>
            </a:r>
          </a:p>
          <a:p>
            <a:pPr marL="571500" lvl="1" indent="0">
              <a:lnSpc>
                <a:spcPct val="80000"/>
              </a:lnSpc>
              <a:spcBef>
                <a:spcPts val="600"/>
              </a:spcBef>
            </a:pPr>
            <a:r>
              <a:rPr lang="en-GB" dirty="0"/>
              <a:t> </a:t>
            </a:r>
            <a:r>
              <a:rPr lang="en-GB" sz="1400" dirty="0" smtClean="0"/>
              <a:t>$88B for overall VoIP and UC, including</a:t>
            </a:r>
          </a:p>
          <a:p>
            <a:pPr marL="571500" lvl="1" indent="0">
              <a:lnSpc>
                <a:spcPct val="80000"/>
              </a:lnSpc>
              <a:spcBef>
                <a:spcPts val="600"/>
              </a:spcBef>
            </a:pPr>
            <a:r>
              <a:rPr lang="en-GB" sz="1400" dirty="0"/>
              <a:t> </a:t>
            </a:r>
            <a:r>
              <a:rPr lang="en-GB" sz="1400" dirty="0" smtClean="0"/>
              <a:t>$12B for Public Cloud Hosted</a:t>
            </a:r>
            <a:endParaRPr lang="en-US" sz="1400" dirty="0" smtClean="0"/>
          </a:p>
          <a:p>
            <a:pPr marL="0" indent="0" eaLnBrk="1" hangingPunct="1">
              <a:lnSpc>
                <a:spcPct val="85000"/>
              </a:lnSpc>
              <a:spcBef>
                <a:spcPts val="1800"/>
              </a:spcBef>
            </a:pPr>
            <a:r>
              <a:rPr lang="en-GB" dirty="0" smtClean="0"/>
              <a:t> Cloud Hosting offers opportunity for VoIP without local “boxes”.</a:t>
            </a:r>
          </a:p>
          <a:p>
            <a:pPr marL="571500" lvl="1" indent="0">
              <a:lnSpc>
                <a:spcPct val="85000"/>
              </a:lnSpc>
              <a:spcBef>
                <a:spcPts val="600"/>
              </a:spcBef>
            </a:pPr>
            <a:r>
              <a:rPr lang="en-GB" dirty="0" smtClean="0"/>
              <a:t> </a:t>
            </a:r>
            <a:r>
              <a:rPr lang="en-GB" sz="1400" dirty="0" smtClean="0"/>
              <a:t>OPEX, rental model</a:t>
            </a:r>
            <a:endParaRPr lang="en-GB" dirty="0" smtClean="0"/>
          </a:p>
          <a:p>
            <a:pPr marL="571500" lvl="1" indent="0">
              <a:lnSpc>
                <a:spcPct val="85000"/>
              </a:lnSpc>
              <a:spcBef>
                <a:spcPts val="600"/>
              </a:spcBef>
            </a:pPr>
            <a:r>
              <a:rPr lang="en-GB" dirty="0" smtClean="0"/>
              <a:t> </a:t>
            </a:r>
            <a:r>
              <a:rPr lang="en-GB" dirty="0" smtClean="0">
                <a:solidFill>
                  <a:schemeClr val="tx1">
                    <a:lumMod val="60000"/>
                    <a:lumOff val="40000"/>
                  </a:schemeClr>
                </a:solidFill>
              </a:rPr>
              <a:t>Increasing </a:t>
            </a:r>
            <a:r>
              <a:rPr lang="en-GB" sz="1400" dirty="0" smtClean="0">
                <a:solidFill>
                  <a:schemeClr val="tx1">
                    <a:lumMod val="60000"/>
                    <a:lumOff val="40000"/>
                  </a:schemeClr>
                </a:solidFill>
              </a:rPr>
              <a:t>Integration of services (UC) with other (mobile) data devices.</a:t>
            </a:r>
          </a:p>
          <a:p>
            <a:pPr marL="0" indent="0" eaLnBrk="1" hangingPunct="1">
              <a:lnSpc>
                <a:spcPct val="85000"/>
              </a:lnSpc>
              <a:spcBef>
                <a:spcPts val="1800"/>
              </a:spcBef>
            </a:pPr>
            <a:r>
              <a:rPr lang="en-GB" dirty="0" smtClean="0"/>
              <a:t> Mobility - anywhere</a:t>
            </a:r>
          </a:p>
          <a:p>
            <a:pPr marL="571500" lvl="1" indent="0">
              <a:lnSpc>
                <a:spcPct val="85000"/>
              </a:lnSpc>
              <a:spcBef>
                <a:spcPts val="600"/>
              </a:spcBef>
            </a:pPr>
            <a:r>
              <a:rPr lang="en-GB" dirty="0" smtClean="0"/>
              <a:t> Wireless connections and new data modes allow IP connections to be provisioned much easier in countries where it has traditionally been difficult to provide standard telephone cables and wires.</a:t>
            </a:r>
            <a:endParaRPr lang="en-US" dirty="0" smtClean="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3" y="3717032"/>
            <a:ext cx="3960439" cy="2723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822" y="1114329"/>
            <a:ext cx="3500602" cy="2582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mtClean="0"/>
              <a:t>Agenda</a:t>
            </a:r>
          </a:p>
        </p:txBody>
      </p:sp>
      <p:sp>
        <p:nvSpPr>
          <p:cNvPr id="3076" name="Rectangle 3"/>
          <p:cNvSpPr>
            <a:spLocks noGrp="1" noChangeArrowheads="1"/>
          </p:cNvSpPr>
          <p:nvPr>
            <p:ph idx="1"/>
          </p:nvPr>
        </p:nvSpPr>
        <p:spPr/>
        <p:txBody>
          <a:bodyPr/>
          <a:lstStyle/>
          <a:p>
            <a:pPr eaLnBrk="1" hangingPunct="1"/>
            <a:r>
              <a:rPr lang="en-US" dirty="0" smtClean="0">
                <a:solidFill>
                  <a:srgbClr val="A8AEAB"/>
                </a:solidFill>
              </a:rPr>
              <a:t>Executive Summary</a:t>
            </a:r>
          </a:p>
          <a:p>
            <a:pPr eaLnBrk="1" hangingPunct="1"/>
            <a:r>
              <a:rPr lang="en-US" dirty="0" smtClean="0">
                <a:solidFill>
                  <a:srgbClr val="A8AEAB"/>
                </a:solidFill>
              </a:rPr>
              <a:t>History</a:t>
            </a:r>
          </a:p>
          <a:p>
            <a:pPr eaLnBrk="1" hangingPunct="1"/>
            <a:r>
              <a:rPr lang="en-US" dirty="0" smtClean="0">
                <a:solidFill>
                  <a:srgbClr val="A8AEAB"/>
                </a:solidFill>
              </a:rPr>
              <a:t>Business Case</a:t>
            </a:r>
            <a:endParaRPr lang="en-US" dirty="0" smtClean="0"/>
          </a:p>
          <a:p>
            <a:pPr eaLnBrk="1" hangingPunct="1">
              <a:buClr>
                <a:schemeClr val="tx1"/>
              </a:buClr>
              <a:buFont typeface="Wingdings" pitchFamily="2" charset="2"/>
              <a:buChar char="n"/>
            </a:pPr>
            <a:r>
              <a:rPr lang="en-US" dirty="0" smtClean="0"/>
              <a:t>Services/Content</a:t>
            </a:r>
          </a:p>
          <a:p>
            <a:pPr eaLnBrk="1" hangingPunct="1"/>
            <a:r>
              <a:rPr lang="en-US" dirty="0" smtClean="0">
                <a:solidFill>
                  <a:srgbClr val="A8AEAB"/>
                </a:solidFill>
              </a:rPr>
              <a:t>Convergence</a:t>
            </a:r>
          </a:p>
          <a:p>
            <a:pPr eaLnBrk="1" hangingPunct="1"/>
            <a:r>
              <a:rPr lang="en-US" dirty="0" smtClean="0">
                <a:solidFill>
                  <a:srgbClr val="A8AEAB"/>
                </a:solidFill>
              </a:rPr>
              <a:t>Infrastructure</a:t>
            </a:r>
          </a:p>
          <a:p>
            <a:pPr eaLnBrk="1" hangingPunct="1"/>
            <a:r>
              <a:rPr lang="en-US" dirty="0" smtClean="0">
                <a:solidFill>
                  <a:srgbClr val="A8AEAB"/>
                </a:solidFill>
              </a:rPr>
              <a:t>Challenges</a:t>
            </a:r>
            <a:endParaRPr lang="en-US" dirty="0" smtClean="0"/>
          </a:p>
        </p:txBody>
      </p:sp>
      <p:graphicFrame>
        <p:nvGraphicFramePr>
          <p:cNvPr id="3074" name="Object 2048"/>
          <p:cNvGraphicFramePr>
            <a:graphicFrameLocks noChangeAspect="1"/>
          </p:cNvGraphicFramePr>
          <p:nvPr>
            <p:extLst>
              <p:ext uri="{D42A27DB-BD31-4B8C-83A1-F6EECF244321}">
                <p14:modId xmlns:p14="http://schemas.microsoft.com/office/powerpoint/2010/main" val="196949672"/>
              </p:ext>
            </p:extLst>
          </p:nvPr>
        </p:nvGraphicFramePr>
        <p:xfrm>
          <a:off x="5562600" y="2204864"/>
          <a:ext cx="2868613" cy="2651125"/>
        </p:xfrm>
        <a:graphic>
          <a:graphicData uri="http://schemas.openxmlformats.org/presentationml/2006/ole">
            <mc:AlternateContent xmlns:mc="http://schemas.openxmlformats.org/markup-compatibility/2006">
              <mc:Choice xmlns:v="urn:schemas-microsoft-com:vml" Requires="v">
                <p:oleObj spid="_x0000_s3117" name="Clip" r:id="rId4" imgW="3705840" imgH="3425040" progId="">
                  <p:embed/>
                </p:oleObj>
              </mc:Choice>
              <mc:Fallback>
                <p:oleObj name="Clip" r:id="rId4" imgW="3705840" imgH="3425040" progId="">
                  <p:embed/>
                  <p:pic>
                    <p:nvPicPr>
                      <p:cNvPr id="0"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204864"/>
                        <a:ext cx="2868613" cy="2651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pPr eaLnBrk="1" hangingPunct="1"/>
            <a:r>
              <a:rPr lang="en-US" smtClean="0"/>
              <a:t>Services/Content</a:t>
            </a:r>
          </a:p>
        </p:txBody>
      </p:sp>
      <p:sp>
        <p:nvSpPr>
          <p:cNvPr id="25603" name="Rectangle 1027"/>
          <p:cNvSpPr>
            <a:spLocks noGrp="1" noChangeArrowheads="1"/>
          </p:cNvSpPr>
          <p:nvPr>
            <p:ph idx="1"/>
          </p:nvPr>
        </p:nvSpPr>
        <p:spPr>
          <a:xfrm>
            <a:off x="381000" y="1124744"/>
            <a:ext cx="8534400" cy="4953000"/>
          </a:xfrm>
        </p:spPr>
        <p:txBody>
          <a:bodyPr/>
          <a:lstStyle/>
          <a:p>
            <a:pPr eaLnBrk="1" hangingPunct="1"/>
            <a:r>
              <a:rPr lang="en-US" dirty="0" smtClean="0"/>
              <a:t>What services are people looking for?</a:t>
            </a:r>
          </a:p>
          <a:p>
            <a:pPr lvl="1" eaLnBrk="1" hangingPunct="1"/>
            <a:r>
              <a:rPr lang="en-US" dirty="0" smtClean="0"/>
              <a:t>Basic hook-switch and dial tone</a:t>
            </a:r>
          </a:p>
          <a:p>
            <a:pPr lvl="1" eaLnBrk="1" hangingPunct="1"/>
            <a:r>
              <a:rPr lang="en-US" dirty="0" smtClean="0"/>
              <a:t>Call handling features, transfer, etc.</a:t>
            </a:r>
          </a:p>
          <a:p>
            <a:pPr lvl="1" eaLnBrk="1" hangingPunct="1"/>
            <a:r>
              <a:rPr lang="en-US" dirty="0" smtClean="0"/>
              <a:t>Advance features such as call </a:t>
            </a:r>
            <a:r>
              <a:rPr lang="en-US" dirty="0" err="1" smtClean="0"/>
              <a:t>centres</a:t>
            </a:r>
            <a:r>
              <a:rPr lang="en-US" dirty="0" smtClean="0"/>
              <a:t>, agents, skill based routing</a:t>
            </a:r>
          </a:p>
          <a:p>
            <a:pPr lvl="1" eaLnBrk="1" hangingPunct="1"/>
            <a:r>
              <a:rPr lang="en-US" dirty="0" smtClean="0"/>
              <a:t>Remote location, e.g. </a:t>
            </a:r>
            <a:r>
              <a:rPr lang="en-US" dirty="0" err="1" smtClean="0"/>
              <a:t>Teleworker</a:t>
            </a:r>
            <a:r>
              <a:rPr lang="en-US" dirty="0" smtClean="0"/>
              <a:t>, Remote Agent</a:t>
            </a:r>
          </a:p>
          <a:p>
            <a:pPr lvl="1" eaLnBrk="1" hangingPunct="1"/>
            <a:r>
              <a:rPr lang="en-US" dirty="0" smtClean="0"/>
              <a:t>Networking between sites and Virtual Private Networks</a:t>
            </a:r>
          </a:p>
          <a:p>
            <a:pPr lvl="1" eaLnBrk="1" hangingPunct="1"/>
            <a:r>
              <a:rPr lang="en-US" dirty="0" smtClean="0"/>
              <a:t>Voice recognition</a:t>
            </a:r>
          </a:p>
          <a:p>
            <a:pPr lvl="1" eaLnBrk="1" hangingPunct="1"/>
            <a:r>
              <a:rPr lang="en-US" dirty="0" smtClean="0"/>
              <a:t>Business Process Improvements and integration, e.g. Google, </a:t>
            </a:r>
            <a:r>
              <a:rPr lang="en-US" dirty="0" err="1" smtClean="0"/>
              <a:t>SalesForce</a:t>
            </a:r>
            <a:endParaRPr lang="en-US" dirty="0" smtClean="0"/>
          </a:p>
          <a:p>
            <a:pPr lvl="1" eaLnBrk="1" hangingPunct="1"/>
            <a:r>
              <a:rPr lang="en-GB" dirty="0" smtClean="0"/>
              <a:t>Unified Communications and Collaboration (UCC), Business to Business (B2B)</a:t>
            </a:r>
          </a:p>
          <a:p>
            <a:pPr lvl="1" eaLnBrk="1" hangingPunct="1"/>
            <a:r>
              <a:rPr lang="en-GB" dirty="0" smtClean="0"/>
              <a:t>Improved mobility, BYOD and use of Smart Phones anywhere (in/out of office)</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536" y="381000"/>
            <a:ext cx="8519864" cy="527720"/>
          </a:xfrm>
        </p:spPr>
        <p:txBody>
          <a:bodyPr/>
          <a:lstStyle/>
          <a:p>
            <a:pPr eaLnBrk="1" hangingPunct="1"/>
            <a:r>
              <a:rPr lang="en-US" dirty="0" smtClean="0"/>
              <a:t>Services/Content</a:t>
            </a:r>
          </a:p>
        </p:txBody>
      </p:sp>
      <p:sp>
        <p:nvSpPr>
          <p:cNvPr id="26627" name="Rectangle 3"/>
          <p:cNvSpPr>
            <a:spLocks noGrp="1" noChangeArrowheads="1"/>
          </p:cNvSpPr>
          <p:nvPr>
            <p:ph type="body" sz="half" idx="1"/>
          </p:nvPr>
        </p:nvSpPr>
        <p:spPr>
          <a:xfrm>
            <a:off x="395536" y="1124744"/>
            <a:ext cx="3733800" cy="4718050"/>
          </a:xfrm>
        </p:spPr>
        <p:txBody>
          <a:bodyPr/>
          <a:lstStyle/>
          <a:p>
            <a:pPr marL="0" indent="0" eaLnBrk="1" hangingPunct="1">
              <a:spcAft>
                <a:spcPct val="45000"/>
              </a:spcAft>
            </a:pPr>
            <a:r>
              <a:rPr lang="en-US" sz="1400" dirty="0" smtClean="0"/>
              <a:t> We started circa 2000 with V1 applications</a:t>
            </a:r>
          </a:p>
          <a:p>
            <a:pPr marL="457200" lvl="1" indent="0" eaLnBrk="1" hangingPunct="1"/>
            <a:r>
              <a:rPr lang="en-US" sz="1200" dirty="0" smtClean="0"/>
              <a:t> Biggest features were </a:t>
            </a:r>
            <a:r>
              <a:rPr lang="en-US" sz="1200" dirty="0" smtClean="0">
                <a:solidFill>
                  <a:srgbClr val="0033CC"/>
                </a:solidFill>
              </a:rPr>
              <a:t>Toll</a:t>
            </a:r>
            <a:r>
              <a:rPr lang="en-US" sz="1200" dirty="0" smtClean="0"/>
              <a:t> </a:t>
            </a:r>
            <a:r>
              <a:rPr lang="en-US" sz="1200" dirty="0" smtClean="0">
                <a:solidFill>
                  <a:srgbClr val="0033CC"/>
                </a:solidFill>
              </a:rPr>
              <a:t>Bypass</a:t>
            </a:r>
            <a:r>
              <a:rPr lang="en-US" sz="1200" dirty="0" smtClean="0"/>
              <a:t> and </a:t>
            </a:r>
            <a:r>
              <a:rPr lang="en-US" sz="1200" dirty="0" smtClean="0">
                <a:solidFill>
                  <a:srgbClr val="0033CC"/>
                </a:solidFill>
              </a:rPr>
              <a:t>Networking</a:t>
            </a:r>
            <a:endParaRPr lang="en-US" sz="1200" dirty="0" smtClean="0"/>
          </a:p>
          <a:p>
            <a:pPr marL="0" indent="0" eaLnBrk="1" hangingPunct="1">
              <a:spcAft>
                <a:spcPct val="45000"/>
              </a:spcAft>
            </a:pPr>
            <a:r>
              <a:rPr lang="en-US" sz="1400" dirty="0" smtClean="0"/>
              <a:t> Today, V2 and V3 applications are normal practice.</a:t>
            </a:r>
          </a:p>
          <a:p>
            <a:pPr marL="457200" lvl="1" indent="0" eaLnBrk="1" hangingPunct="1"/>
            <a:r>
              <a:rPr lang="en-US" sz="1200" dirty="0" smtClean="0"/>
              <a:t> Remote workers and Applications that don’t require access to the office</a:t>
            </a:r>
          </a:p>
          <a:p>
            <a:pPr marL="457200" lvl="1" indent="0" eaLnBrk="1" hangingPunct="1"/>
            <a:r>
              <a:rPr lang="en-US" sz="1200" dirty="0" smtClean="0"/>
              <a:t> Remote ACD, help desks, etc</a:t>
            </a:r>
          </a:p>
          <a:p>
            <a:pPr marL="457200" lvl="1" indent="0" eaLnBrk="1" hangingPunct="1"/>
            <a:r>
              <a:rPr lang="en-US" sz="1200" dirty="0" smtClean="0"/>
              <a:t> “Road Warriors” - Sales</a:t>
            </a:r>
          </a:p>
          <a:p>
            <a:pPr marL="457200" lvl="1" indent="0" eaLnBrk="1" hangingPunct="1"/>
            <a:r>
              <a:rPr lang="en-US" sz="1200" dirty="0" smtClean="0"/>
              <a:t> Service Personnel</a:t>
            </a:r>
          </a:p>
          <a:p>
            <a:pPr marL="457200" lvl="1" indent="0" eaLnBrk="1" hangingPunct="1"/>
            <a:r>
              <a:rPr lang="en-GB" sz="1200" dirty="0" smtClean="0"/>
              <a:t> Mobility integration</a:t>
            </a:r>
          </a:p>
          <a:p>
            <a:pPr marL="457200" lvl="1" indent="0" eaLnBrk="1" hangingPunct="1"/>
            <a:r>
              <a:rPr lang="en-GB" sz="1200" dirty="0" smtClean="0"/>
              <a:t> Common access number for all connections</a:t>
            </a:r>
          </a:p>
          <a:p>
            <a:pPr marL="457200" lvl="1" indent="0" eaLnBrk="1" hangingPunct="1"/>
            <a:r>
              <a:rPr lang="en-GB" sz="1200" dirty="0" smtClean="0"/>
              <a:t> Unified Communications: Voice, Video, Application collaboration</a:t>
            </a:r>
          </a:p>
          <a:p>
            <a:pPr marL="457200" lvl="1" indent="0" eaLnBrk="1" hangingPunct="1"/>
            <a:r>
              <a:rPr lang="en-US" sz="1200" b="1" dirty="0" smtClean="0"/>
              <a:t> Business workflow and collaboration</a:t>
            </a:r>
            <a:endParaRPr lang="en-GB" sz="1200" b="1" dirty="0" smtClean="0"/>
          </a:p>
        </p:txBody>
      </p:sp>
      <p:pic>
        <p:nvPicPr>
          <p:cNvPr id="26628" name="Picture 6"/>
          <p:cNvPicPr>
            <a:picLocks noChangeAspect="1" noChangeArrowheads="1"/>
          </p:cNvPicPr>
          <p:nvPr/>
        </p:nvPicPr>
        <p:blipFill>
          <a:blip r:embed="rId3" cstate="print"/>
          <a:srcRect/>
          <a:stretch>
            <a:fillRect/>
          </a:stretch>
        </p:blipFill>
        <p:spPr bwMode="auto">
          <a:xfrm>
            <a:off x="4597598" y="1524000"/>
            <a:ext cx="4006850" cy="4067175"/>
          </a:xfrm>
          <a:prstGeom prst="rect">
            <a:avLst/>
          </a:prstGeom>
          <a:noFill/>
          <a:ln w="9525">
            <a:noFill/>
            <a:miter lim="800000"/>
            <a:headEnd/>
            <a:tailEnd/>
          </a:ln>
        </p:spPr>
      </p:pic>
      <p:sp>
        <p:nvSpPr>
          <p:cNvPr id="26629" name="Text Box 7"/>
          <p:cNvSpPr txBox="1">
            <a:spLocks noChangeArrowheads="1"/>
          </p:cNvSpPr>
          <p:nvPr/>
        </p:nvSpPr>
        <p:spPr bwMode="auto">
          <a:xfrm rot="-5400000">
            <a:off x="3948907" y="3061494"/>
            <a:ext cx="1676400" cy="274637"/>
          </a:xfrm>
          <a:prstGeom prst="rect">
            <a:avLst/>
          </a:prstGeom>
          <a:noFill/>
          <a:ln w="9525">
            <a:noFill/>
            <a:miter lim="800000"/>
            <a:headEnd/>
            <a:tailEnd/>
          </a:ln>
        </p:spPr>
        <p:txBody>
          <a:bodyPr>
            <a:spAutoFit/>
          </a:bodyPr>
          <a:lstStyle/>
          <a:p>
            <a:pPr>
              <a:spcBef>
                <a:spcPct val="50000"/>
              </a:spcBef>
            </a:pPr>
            <a:r>
              <a:rPr lang="en-US" sz="1200" b="1">
                <a:latin typeface="Switzerland" pitchFamily="34" charset="0"/>
              </a:rPr>
              <a:t>Affect on business</a:t>
            </a:r>
            <a:endParaRPr lang="en-US"/>
          </a:p>
        </p:txBody>
      </p:sp>
      <p:sp>
        <p:nvSpPr>
          <p:cNvPr id="2" name="Up Arrow 1"/>
          <p:cNvSpPr/>
          <p:nvPr/>
        </p:nvSpPr>
        <p:spPr>
          <a:xfrm rot="2721125">
            <a:off x="6025100" y="1281698"/>
            <a:ext cx="432048" cy="2826733"/>
          </a:xfrm>
          <a:prstGeom prst="upArrow">
            <a:avLst/>
          </a:prstGeom>
          <a:solidFill>
            <a:schemeClr val="bg1">
              <a:lumMod val="50000"/>
              <a:lumOff val="50000"/>
              <a:alpha val="2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18899206">
            <a:off x="6722999" y="1838472"/>
            <a:ext cx="504056" cy="276999"/>
          </a:xfrm>
          <a:prstGeom prst="rect">
            <a:avLst/>
          </a:prstGeom>
          <a:noFill/>
        </p:spPr>
        <p:txBody>
          <a:bodyPr wrap="square" rtlCol="0">
            <a:spAutoFit/>
          </a:bodyPr>
          <a:lstStyle/>
          <a:p>
            <a:r>
              <a:rPr lang="en-US" sz="1200" dirty="0" smtClean="0">
                <a:latin typeface="+mn-lt"/>
              </a:rPr>
              <a:t>2018</a:t>
            </a:r>
            <a:endParaRPr lang="en-US" dirty="0">
              <a:latin typeface="+mn-lt"/>
            </a:endParaRPr>
          </a:p>
        </p:txBody>
      </p:sp>
      <p:sp>
        <p:nvSpPr>
          <p:cNvPr id="9" name="TextBox 8"/>
          <p:cNvSpPr txBox="1"/>
          <p:nvPr/>
        </p:nvSpPr>
        <p:spPr>
          <a:xfrm rot="18899206">
            <a:off x="5119205" y="3417973"/>
            <a:ext cx="504056" cy="276999"/>
          </a:xfrm>
          <a:prstGeom prst="rect">
            <a:avLst/>
          </a:prstGeom>
          <a:noFill/>
        </p:spPr>
        <p:txBody>
          <a:bodyPr wrap="square" rtlCol="0">
            <a:spAutoFit/>
          </a:bodyPr>
          <a:lstStyle/>
          <a:p>
            <a:r>
              <a:rPr lang="en-US" sz="1200" dirty="0" smtClean="0">
                <a:latin typeface="+mn-lt"/>
              </a:rPr>
              <a:t>2000</a:t>
            </a:r>
            <a:endParaRPr lang="en-US"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lstStyle/>
          <a:p>
            <a:pPr eaLnBrk="1" hangingPunct="1"/>
            <a:r>
              <a:rPr lang="en-US" dirty="0" smtClean="0"/>
              <a:t>Services/Content</a:t>
            </a:r>
          </a:p>
        </p:txBody>
      </p:sp>
      <p:sp>
        <p:nvSpPr>
          <p:cNvPr id="27651" name="Rectangle 1027"/>
          <p:cNvSpPr>
            <a:spLocks noGrp="1" noChangeArrowheads="1"/>
          </p:cNvSpPr>
          <p:nvPr>
            <p:ph sz="half" idx="1"/>
          </p:nvPr>
        </p:nvSpPr>
        <p:spPr>
          <a:xfrm>
            <a:off x="381000" y="1124744"/>
            <a:ext cx="4191000" cy="4876800"/>
          </a:xfrm>
        </p:spPr>
        <p:txBody>
          <a:bodyPr/>
          <a:lstStyle/>
          <a:p>
            <a:pPr marL="0" indent="0" eaLnBrk="1" hangingPunct="1"/>
            <a:r>
              <a:rPr lang="en-US" sz="1600" dirty="0" smtClean="0"/>
              <a:t>Unified Communications (UCC)</a:t>
            </a:r>
          </a:p>
          <a:p>
            <a:pPr marL="457200" lvl="1" indent="0" eaLnBrk="1" hangingPunct="1"/>
            <a:r>
              <a:rPr lang="en-US" sz="1400" dirty="0" smtClean="0"/>
              <a:t> </a:t>
            </a:r>
            <a:r>
              <a:rPr lang="en-US" sz="1400" b="0" dirty="0" smtClean="0"/>
              <a:t>Globally Accessible</a:t>
            </a:r>
          </a:p>
          <a:p>
            <a:pPr marL="457200" lvl="1" indent="0" eaLnBrk="1" hangingPunct="1"/>
            <a:r>
              <a:rPr lang="en-US" sz="1400" b="0" dirty="0" smtClean="0"/>
              <a:t> E-mail, V-Mail, video, chat, collaboration</a:t>
            </a:r>
            <a:endParaRPr lang="en-US" sz="1400" dirty="0" smtClean="0"/>
          </a:p>
          <a:p>
            <a:pPr marL="0" indent="0" eaLnBrk="1" hangingPunct="1"/>
            <a:r>
              <a:rPr lang="en-US" sz="1600" dirty="0" smtClean="0"/>
              <a:t> Presence and call routing</a:t>
            </a:r>
          </a:p>
          <a:p>
            <a:pPr marL="457200" lvl="1" indent="0" eaLnBrk="1" hangingPunct="1"/>
            <a:r>
              <a:rPr lang="en-US" sz="1400" b="0" dirty="0" smtClean="0"/>
              <a:t> Redirection of calls based on time, availability and caller to different end points</a:t>
            </a:r>
            <a:r>
              <a:rPr lang="en-US" sz="1400" dirty="0" smtClean="0"/>
              <a:t> </a:t>
            </a:r>
          </a:p>
          <a:p>
            <a:pPr marL="457200" lvl="1" indent="0" eaLnBrk="1" hangingPunct="1"/>
            <a:r>
              <a:rPr lang="en-US" sz="1400" b="0" dirty="0" smtClean="0"/>
              <a:t> Integration with multiple call routing applications, Microsoft, e.g. Skype™ and Active Directory</a:t>
            </a:r>
            <a:endParaRPr lang="en-US" sz="1400" dirty="0" smtClean="0"/>
          </a:p>
          <a:p>
            <a:pPr marL="0" indent="0" eaLnBrk="1" hangingPunct="1"/>
            <a:r>
              <a:rPr lang="en-US" sz="1600" dirty="0" smtClean="0"/>
              <a:t> Fixed Mobile Convergence</a:t>
            </a:r>
          </a:p>
          <a:p>
            <a:pPr marL="457200" lvl="1" indent="0" eaLnBrk="1" hangingPunct="1"/>
            <a:r>
              <a:rPr lang="en-US" sz="1400" dirty="0" smtClean="0"/>
              <a:t> </a:t>
            </a:r>
            <a:r>
              <a:rPr lang="en-US" sz="1400" b="0" dirty="0" smtClean="0"/>
              <a:t>One number - able to pick up calls at desk and mobile, or alternative number</a:t>
            </a:r>
          </a:p>
          <a:p>
            <a:pPr marL="457200" lvl="1" indent="0" eaLnBrk="1" hangingPunct="1"/>
            <a:r>
              <a:rPr lang="en-US" sz="1400" b="0" dirty="0" smtClean="0"/>
              <a:t> Switchover between mobile carrier and in-house Wireless LAN</a:t>
            </a:r>
          </a:p>
        </p:txBody>
      </p:sp>
      <p:sp>
        <p:nvSpPr>
          <p:cNvPr id="27652" name="Rectangle 1028"/>
          <p:cNvSpPr>
            <a:spLocks noGrp="1" noChangeArrowheads="1"/>
          </p:cNvSpPr>
          <p:nvPr>
            <p:ph sz="half" idx="2"/>
          </p:nvPr>
        </p:nvSpPr>
        <p:spPr>
          <a:xfrm>
            <a:off x="4724400" y="1124744"/>
            <a:ext cx="4191000" cy="4876800"/>
          </a:xfrm>
        </p:spPr>
        <p:txBody>
          <a:bodyPr/>
          <a:lstStyle/>
          <a:p>
            <a:pPr marL="0" indent="0" eaLnBrk="1" hangingPunct="1"/>
            <a:r>
              <a:rPr lang="en-US" sz="1600" dirty="0" smtClean="0"/>
              <a:t> ACD and workflow call routing</a:t>
            </a:r>
          </a:p>
          <a:p>
            <a:pPr marL="457200" lvl="1" indent="0" eaLnBrk="1" hangingPunct="1"/>
            <a:r>
              <a:rPr lang="en-US" sz="1400" b="0" dirty="0" smtClean="0"/>
              <a:t> Service is handled by same agent to give more personalized service</a:t>
            </a:r>
          </a:p>
          <a:p>
            <a:pPr marL="457200" lvl="1" indent="0" eaLnBrk="1" hangingPunct="1"/>
            <a:r>
              <a:rPr lang="en-US" sz="1400" b="0" dirty="0" smtClean="0"/>
              <a:t> Agents located globally - full language support</a:t>
            </a:r>
          </a:p>
          <a:p>
            <a:pPr marL="0" indent="0" eaLnBrk="1" hangingPunct="1"/>
            <a:r>
              <a:rPr lang="en-US" sz="1600" dirty="0" smtClean="0"/>
              <a:t> Speech Recognition</a:t>
            </a:r>
          </a:p>
          <a:p>
            <a:pPr marL="457200" lvl="1" indent="0" eaLnBrk="1" hangingPunct="1"/>
            <a:r>
              <a:rPr lang="en-US" sz="1400" b="0" dirty="0" smtClean="0"/>
              <a:t> Redirection of calls based on spoken words</a:t>
            </a:r>
          </a:p>
          <a:p>
            <a:pPr marL="0" indent="0" eaLnBrk="1" hangingPunct="1"/>
            <a:r>
              <a:rPr lang="en-US" sz="1600" b="0" dirty="0" smtClean="0"/>
              <a:t> </a:t>
            </a:r>
            <a:r>
              <a:rPr lang="en-US" sz="1600" dirty="0" smtClean="0"/>
              <a:t> E-Business</a:t>
            </a:r>
          </a:p>
          <a:p>
            <a:pPr marL="457200" lvl="1" indent="0" eaLnBrk="1" hangingPunct="1"/>
            <a:r>
              <a:rPr lang="en-US" sz="1400" b="0" dirty="0" smtClean="0"/>
              <a:t> Workforce is distributed, and mobile.</a:t>
            </a:r>
          </a:p>
          <a:p>
            <a:pPr marL="457200" lvl="1" indent="0" eaLnBrk="1" hangingPunct="1"/>
            <a:r>
              <a:rPr lang="en-US" sz="1400" b="0" dirty="0" smtClean="0"/>
              <a:t> Customer Relationship Management tools</a:t>
            </a:r>
          </a:p>
          <a:p>
            <a:pPr marL="457200" lvl="1" indent="0" eaLnBrk="1" hangingPunct="1"/>
            <a:r>
              <a:rPr lang="en-US" sz="1400" b="0" dirty="0" smtClean="0"/>
              <a:t> On phone Advertising, e.g. hotel</a:t>
            </a:r>
          </a:p>
          <a:p>
            <a:pPr marL="457200" lvl="1" indent="0" eaLnBrk="1" hangingPunct="1"/>
            <a:r>
              <a:rPr lang="en-US" sz="1400" b="0" dirty="0" smtClean="0"/>
              <a:t> B2B collaboration, e.g. presence sharing</a:t>
            </a:r>
          </a:p>
        </p:txBody>
      </p:sp>
      <p:sp>
        <p:nvSpPr>
          <p:cNvPr id="396293" name="Text Box 1029"/>
          <p:cNvSpPr txBox="1">
            <a:spLocks noChangeArrowheads="1"/>
          </p:cNvSpPr>
          <p:nvPr/>
        </p:nvSpPr>
        <p:spPr bwMode="auto">
          <a:xfrm>
            <a:off x="1905000" y="5857875"/>
            <a:ext cx="5486400" cy="466725"/>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a:solidFill>
                  <a:schemeClr val="accent2"/>
                </a:solidFill>
                <a:latin typeface="Arial" charset="0"/>
              </a:rPr>
              <a:t>Business Process Improvement</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26"/>
          <p:cNvSpPr>
            <a:spLocks noGrp="1" noChangeArrowheads="1"/>
          </p:cNvSpPr>
          <p:nvPr>
            <p:ph type="title"/>
          </p:nvPr>
        </p:nvSpPr>
        <p:spPr/>
        <p:txBody>
          <a:bodyPr/>
          <a:lstStyle/>
          <a:p>
            <a:pPr eaLnBrk="1" hangingPunct="1"/>
            <a:r>
              <a:rPr lang="en-US" smtClean="0"/>
              <a:t>Agenda</a:t>
            </a:r>
          </a:p>
        </p:txBody>
      </p:sp>
      <p:sp>
        <p:nvSpPr>
          <p:cNvPr id="4100" name="Rectangle 1027"/>
          <p:cNvSpPr>
            <a:spLocks noGrp="1" noChangeArrowheads="1"/>
          </p:cNvSpPr>
          <p:nvPr>
            <p:ph idx="1"/>
          </p:nvPr>
        </p:nvSpPr>
        <p:spPr/>
        <p:txBody>
          <a:bodyPr/>
          <a:lstStyle/>
          <a:p>
            <a:pPr eaLnBrk="1" hangingPunct="1"/>
            <a:r>
              <a:rPr lang="en-US" smtClean="0">
                <a:solidFill>
                  <a:srgbClr val="A8AEAB"/>
                </a:solidFill>
              </a:rPr>
              <a:t>Executive Summary</a:t>
            </a:r>
          </a:p>
          <a:p>
            <a:pPr eaLnBrk="1" hangingPunct="1"/>
            <a:r>
              <a:rPr lang="en-US" smtClean="0">
                <a:solidFill>
                  <a:srgbClr val="A8AEAB"/>
                </a:solidFill>
              </a:rPr>
              <a:t>History</a:t>
            </a:r>
          </a:p>
          <a:p>
            <a:pPr eaLnBrk="1" hangingPunct="1"/>
            <a:r>
              <a:rPr lang="en-US" smtClean="0">
                <a:solidFill>
                  <a:srgbClr val="A8AEAB"/>
                </a:solidFill>
              </a:rPr>
              <a:t>Business Case</a:t>
            </a:r>
          </a:p>
          <a:p>
            <a:pPr eaLnBrk="1" hangingPunct="1"/>
            <a:r>
              <a:rPr lang="en-US" smtClean="0">
                <a:solidFill>
                  <a:srgbClr val="A8AEAB"/>
                </a:solidFill>
              </a:rPr>
              <a:t>Services</a:t>
            </a:r>
            <a:endParaRPr lang="en-US" smtClean="0"/>
          </a:p>
          <a:p>
            <a:pPr eaLnBrk="1" hangingPunct="1">
              <a:buClr>
                <a:schemeClr val="tx1"/>
              </a:buClr>
              <a:buFont typeface="Wingdings" pitchFamily="2" charset="2"/>
              <a:buChar char="n"/>
            </a:pPr>
            <a:r>
              <a:rPr lang="en-US" smtClean="0"/>
              <a:t>Convergence</a:t>
            </a:r>
          </a:p>
          <a:p>
            <a:pPr eaLnBrk="1" hangingPunct="1"/>
            <a:r>
              <a:rPr lang="en-US" smtClean="0">
                <a:solidFill>
                  <a:srgbClr val="A8AEAB"/>
                </a:solidFill>
              </a:rPr>
              <a:t>Infrastructure</a:t>
            </a:r>
          </a:p>
          <a:p>
            <a:pPr eaLnBrk="1" hangingPunct="1"/>
            <a:r>
              <a:rPr lang="en-US" smtClean="0">
                <a:solidFill>
                  <a:srgbClr val="A8AEAB"/>
                </a:solidFill>
              </a:rPr>
              <a:t>Challenges</a:t>
            </a:r>
            <a:endParaRPr lang="en-US" smtClean="0"/>
          </a:p>
        </p:txBody>
      </p:sp>
      <p:graphicFrame>
        <p:nvGraphicFramePr>
          <p:cNvPr id="4098" name="Object 1029"/>
          <p:cNvGraphicFramePr>
            <a:graphicFrameLocks noChangeAspect="1"/>
          </p:cNvGraphicFramePr>
          <p:nvPr>
            <p:extLst>
              <p:ext uri="{D42A27DB-BD31-4B8C-83A1-F6EECF244321}">
                <p14:modId xmlns:p14="http://schemas.microsoft.com/office/powerpoint/2010/main" val="3593971238"/>
              </p:ext>
            </p:extLst>
          </p:nvPr>
        </p:nvGraphicFramePr>
        <p:xfrm>
          <a:off x="4495800" y="2780928"/>
          <a:ext cx="3063875" cy="2041525"/>
        </p:xfrm>
        <a:graphic>
          <a:graphicData uri="http://schemas.openxmlformats.org/presentationml/2006/ole">
            <mc:AlternateContent xmlns:mc="http://schemas.openxmlformats.org/markup-compatibility/2006">
              <mc:Choice xmlns:v="urn:schemas-microsoft-com:vml" Requires="v">
                <p:oleObj spid="_x0000_s4141" name="Clip" r:id="rId4" imgW="5349600" imgH="2911320" progId="">
                  <p:embed/>
                </p:oleObj>
              </mc:Choice>
              <mc:Fallback>
                <p:oleObj name="Clip" r:id="rId4" imgW="5349600" imgH="2911320" progId="">
                  <p:embed/>
                  <p:pic>
                    <p:nvPicPr>
                      <p:cNvPr id="0" name="Object 10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780928"/>
                        <a:ext cx="3063875" cy="204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pPr eaLnBrk="1" hangingPunct="1"/>
            <a:r>
              <a:rPr lang="en-US" smtClean="0"/>
              <a:t>Convergence</a:t>
            </a:r>
          </a:p>
        </p:txBody>
      </p:sp>
      <p:sp>
        <p:nvSpPr>
          <p:cNvPr id="28675" name="Rectangle 1027"/>
          <p:cNvSpPr>
            <a:spLocks noGrp="1" noChangeArrowheads="1"/>
          </p:cNvSpPr>
          <p:nvPr>
            <p:ph idx="1"/>
          </p:nvPr>
        </p:nvSpPr>
        <p:spPr>
          <a:xfrm>
            <a:off x="395536" y="1124744"/>
            <a:ext cx="7631113" cy="4473575"/>
          </a:xfrm>
        </p:spPr>
        <p:txBody>
          <a:bodyPr/>
          <a:lstStyle/>
          <a:p>
            <a:pPr eaLnBrk="1" hangingPunct="1"/>
            <a:r>
              <a:rPr lang="en-US" dirty="0" smtClean="0"/>
              <a:t>What do we mean by convergence?</a:t>
            </a:r>
          </a:p>
          <a:p>
            <a:pPr lvl="1" eaLnBrk="1" hangingPunct="1"/>
            <a:r>
              <a:rPr lang="en-US" dirty="0" smtClean="0"/>
              <a:t>Combining of different worlds</a:t>
            </a:r>
          </a:p>
          <a:p>
            <a:pPr lvl="1" eaLnBrk="1" hangingPunct="1"/>
            <a:r>
              <a:rPr lang="en-US" dirty="0" smtClean="0"/>
              <a:t>Different mindsets and cultures</a:t>
            </a:r>
          </a:p>
          <a:p>
            <a:pPr lvl="1" eaLnBrk="1" hangingPunct="1"/>
            <a:r>
              <a:rPr lang="en-US" dirty="0" smtClean="0"/>
              <a:t>Different set of standards</a:t>
            </a:r>
          </a:p>
          <a:p>
            <a:pPr lvl="1" eaLnBrk="1" hangingPunct="1"/>
            <a:r>
              <a:rPr lang="en-US" dirty="0" smtClean="0"/>
              <a:t>Use of personal devices (Smart phone) for both business and personal use – “Bring Your Own Device (BYOD)”</a:t>
            </a:r>
          </a:p>
          <a:p>
            <a:pPr eaLnBrk="1" hangingPunct="1"/>
            <a:r>
              <a:rPr lang="en-US" dirty="0" smtClean="0"/>
              <a:t>And why now?</a:t>
            </a:r>
          </a:p>
          <a:p>
            <a:pPr lvl="1" eaLnBrk="1" hangingPunct="1"/>
            <a:r>
              <a:rPr lang="en-US" dirty="0" smtClean="0"/>
              <a:t>Processing power is cheaper - Moore’s law!</a:t>
            </a:r>
          </a:p>
          <a:p>
            <a:pPr lvl="2" eaLnBrk="1" hangingPunct="1"/>
            <a:r>
              <a:rPr lang="en-US" dirty="0" smtClean="0"/>
              <a:t>Phones have more power today than early PCs</a:t>
            </a:r>
          </a:p>
          <a:p>
            <a:pPr lvl="2" eaLnBrk="1" hangingPunct="1"/>
            <a:r>
              <a:rPr lang="en-US" dirty="0" smtClean="0"/>
              <a:t>PCs and phones are standard desktop tools</a:t>
            </a:r>
            <a:endParaRPr lang="en-US" sz="1400" dirty="0" smtClean="0"/>
          </a:p>
          <a:p>
            <a:pPr lvl="1" eaLnBrk="1" hangingPunct="1"/>
            <a:r>
              <a:rPr lang="en-US" dirty="0" smtClean="0"/>
              <a:t>Voice and data network</a:t>
            </a:r>
            <a:r>
              <a:rPr lang="en-US" u="sng" dirty="0" smtClean="0"/>
              <a:t>s</a:t>
            </a:r>
            <a:r>
              <a:rPr lang="en-US" dirty="0" smtClean="0"/>
              <a:t> can be combined to ONE</a:t>
            </a:r>
          </a:p>
          <a:p>
            <a:pPr lvl="1" eaLnBrk="1" hangingPunct="1"/>
            <a:r>
              <a:rPr lang="en-US" dirty="0" smtClean="0"/>
              <a:t>Phones can now interact </a:t>
            </a:r>
            <a:r>
              <a:rPr lang="en-US" i="1" dirty="0" smtClean="0"/>
              <a:t>directly </a:t>
            </a:r>
            <a:r>
              <a:rPr lang="en-US" dirty="0" smtClean="0"/>
              <a:t>with data devices and applications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6"/>
          <p:cNvSpPr>
            <a:spLocks noGrp="1" noChangeArrowheads="1"/>
          </p:cNvSpPr>
          <p:nvPr>
            <p:ph type="title"/>
          </p:nvPr>
        </p:nvSpPr>
        <p:spPr/>
        <p:txBody>
          <a:bodyPr/>
          <a:lstStyle/>
          <a:p>
            <a:pPr eaLnBrk="1" hangingPunct="1"/>
            <a:r>
              <a:rPr lang="en-US" dirty="0" smtClean="0"/>
              <a:t>Convergence</a:t>
            </a:r>
          </a:p>
        </p:txBody>
      </p:sp>
      <p:sp>
        <p:nvSpPr>
          <p:cNvPr id="6148" name="Rectangle 1027"/>
          <p:cNvSpPr>
            <a:spLocks noGrp="1" noChangeArrowheads="1"/>
          </p:cNvSpPr>
          <p:nvPr>
            <p:ph idx="1"/>
          </p:nvPr>
        </p:nvSpPr>
        <p:spPr/>
        <p:txBody>
          <a:bodyPr/>
          <a:lstStyle/>
          <a:p>
            <a:pPr marL="0" indent="0" eaLnBrk="1" hangingPunct="1"/>
            <a:r>
              <a:rPr lang="en-US" sz="1600" dirty="0" smtClean="0"/>
              <a:t> Convergence at the network level is unseen by the user.</a:t>
            </a:r>
          </a:p>
          <a:p>
            <a:pPr marL="0" indent="0" eaLnBrk="1" hangingPunct="1"/>
            <a:r>
              <a:rPr lang="en-US" sz="1600" dirty="0" smtClean="0"/>
              <a:t> What does the user see at the access point?</a:t>
            </a:r>
          </a:p>
          <a:p>
            <a:pPr marL="457200" lvl="1" indent="0" eaLnBrk="1" hangingPunct="1"/>
            <a:r>
              <a:rPr lang="en-US" sz="1400" dirty="0" smtClean="0"/>
              <a:t> Two line jacks into ONE?</a:t>
            </a:r>
          </a:p>
          <a:p>
            <a:pPr marL="57150" indent="0" eaLnBrk="1" hangingPunct="1"/>
            <a:r>
              <a:rPr lang="en-US" dirty="0" smtClean="0"/>
              <a:t> </a:t>
            </a:r>
            <a:r>
              <a:rPr lang="en-US" sz="1600" dirty="0" smtClean="0"/>
              <a:t>Add in a wireless connection</a:t>
            </a:r>
            <a:r>
              <a:rPr lang="en-US" sz="1400" dirty="0" smtClean="0"/>
              <a:t> </a:t>
            </a:r>
          </a:p>
          <a:p>
            <a:pPr marL="457200" lvl="1" indent="0" eaLnBrk="1" hangingPunct="1"/>
            <a:r>
              <a:rPr lang="en-US" sz="1400" dirty="0" smtClean="0"/>
              <a:t> </a:t>
            </a:r>
            <a:r>
              <a:rPr lang="en-US" sz="1400" dirty="0" err="1" smtClean="0"/>
              <a:t>Wifi</a:t>
            </a:r>
            <a:endParaRPr lang="en-US" sz="1400" dirty="0" smtClean="0"/>
          </a:p>
          <a:p>
            <a:pPr marL="457200" lvl="1" indent="0" eaLnBrk="1" hangingPunct="1"/>
            <a:r>
              <a:rPr lang="en-US" sz="1400" dirty="0" smtClean="0"/>
              <a:t> Bluetooth</a:t>
            </a:r>
          </a:p>
          <a:p>
            <a:pPr marL="457200" lvl="1" indent="0" eaLnBrk="1" hangingPunct="1"/>
            <a:r>
              <a:rPr lang="en-US" sz="1400" dirty="0" smtClean="0"/>
              <a:t> 3G, 4G, LTE – 5G?</a:t>
            </a:r>
          </a:p>
          <a:p>
            <a:pPr marL="0" indent="-114300"/>
            <a:r>
              <a:rPr lang="en-US" sz="1400" dirty="0" smtClean="0"/>
              <a:t>IP Multimedia System (IMS) Converged infrastructure</a:t>
            </a:r>
          </a:p>
          <a:p>
            <a:pPr marL="571500" lvl="1" indent="-114300"/>
            <a:r>
              <a:rPr lang="en-US" sz="1400" dirty="0" smtClean="0"/>
              <a:t>Connection from anywhere</a:t>
            </a:r>
          </a:p>
          <a:p>
            <a:pPr marL="571500" lvl="1" indent="-114300"/>
            <a:r>
              <a:rPr lang="en-US" sz="1400" dirty="0" smtClean="0"/>
              <a:t>From wired or wireless, mobile phones, internet</a:t>
            </a:r>
          </a:p>
          <a:p>
            <a:pPr marL="571500" lvl="1" indent="-114300"/>
            <a:r>
              <a:rPr lang="en-US" sz="1400" dirty="0" smtClean="0"/>
              <a:t>Common IP infrastructure</a:t>
            </a:r>
          </a:p>
          <a:p>
            <a:pPr marL="571500" lvl="1" indent="-114300"/>
            <a:r>
              <a:rPr lang="en-US" sz="1400" dirty="0"/>
              <a:t>L</a:t>
            </a:r>
            <a:r>
              <a:rPr lang="en-US" sz="1400" dirty="0" smtClean="0"/>
              <a:t>ocation tracking, routing and billing</a:t>
            </a:r>
          </a:p>
        </p:txBody>
      </p:sp>
      <p:graphicFrame>
        <p:nvGraphicFramePr>
          <p:cNvPr id="6146" name="Object 1024"/>
          <p:cNvGraphicFramePr>
            <a:graphicFrameLocks noChangeAspect="1"/>
          </p:cNvGraphicFramePr>
          <p:nvPr>
            <p:extLst>
              <p:ext uri="{D42A27DB-BD31-4B8C-83A1-F6EECF244321}">
                <p14:modId xmlns:p14="http://schemas.microsoft.com/office/powerpoint/2010/main" val="1777903262"/>
              </p:ext>
            </p:extLst>
          </p:nvPr>
        </p:nvGraphicFramePr>
        <p:xfrm>
          <a:off x="7086600" y="1472555"/>
          <a:ext cx="1189038" cy="2219325"/>
        </p:xfrm>
        <a:graphic>
          <a:graphicData uri="http://schemas.openxmlformats.org/presentationml/2006/ole">
            <mc:AlternateContent xmlns:mc="http://schemas.openxmlformats.org/markup-compatibility/2006">
              <mc:Choice xmlns:v="urn:schemas-microsoft-com:vml" Requires="v">
                <p:oleObj spid="_x0000_s6192" name="Visio" r:id="rId4" imgW="1189800" imgH="2218680" progId="Visio.Drawing.11">
                  <p:embed/>
                </p:oleObj>
              </mc:Choice>
              <mc:Fallback>
                <p:oleObj name="Visio" r:id="rId4" imgW="1189800" imgH="2218680" progId="Visio.Drawing.11">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472555"/>
                        <a:ext cx="1189038"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49" name="Picture 1031"/>
          <p:cNvPicPr>
            <a:picLocks noChangeAspect="1" noChangeArrowheads="1"/>
          </p:cNvPicPr>
          <p:nvPr/>
        </p:nvPicPr>
        <p:blipFill>
          <a:blip r:embed="rId6" cstate="print"/>
          <a:srcRect/>
          <a:stretch>
            <a:fillRect/>
          </a:stretch>
        </p:blipFill>
        <p:spPr bwMode="auto">
          <a:xfrm>
            <a:off x="4953000" y="1472555"/>
            <a:ext cx="1190625" cy="2219325"/>
          </a:xfrm>
          <a:prstGeom prst="rect">
            <a:avLst/>
          </a:prstGeom>
          <a:noFill/>
          <a:ln w="9525">
            <a:noFill/>
            <a:miter lim="800000"/>
            <a:headEnd/>
            <a:tailEnd/>
          </a:ln>
        </p:spPr>
      </p:pic>
      <p:sp>
        <p:nvSpPr>
          <p:cNvPr id="6150" name="AutoShape 1032"/>
          <p:cNvSpPr>
            <a:spLocks noChangeArrowheads="1"/>
          </p:cNvSpPr>
          <p:nvPr/>
        </p:nvSpPr>
        <p:spPr bwMode="auto">
          <a:xfrm>
            <a:off x="6248400" y="2234555"/>
            <a:ext cx="685800" cy="457200"/>
          </a:xfrm>
          <a:custGeom>
            <a:avLst/>
            <a:gdLst>
              <a:gd name="T0" fmla="*/ 514350 w 21600"/>
              <a:gd name="T1" fmla="*/ 0 h 21600"/>
              <a:gd name="T2" fmla="*/ 0 w 21600"/>
              <a:gd name="T3" fmla="*/ 228600 h 21600"/>
              <a:gd name="T4" fmla="*/ 514350 w 21600"/>
              <a:gd name="T5" fmla="*/ 457200 h 21600"/>
              <a:gd name="T6" fmla="*/ 685800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GB"/>
          </a:p>
        </p:txBody>
      </p:sp>
      <p:sp>
        <p:nvSpPr>
          <p:cNvPr id="6151" name="WordArt 1033"/>
          <p:cNvSpPr>
            <a:spLocks noChangeArrowheads="1" noChangeShapeType="1" noTextEdit="1"/>
          </p:cNvSpPr>
          <p:nvPr/>
        </p:nvSpPr>
        <p:spPr bwMode="auto">
          <a:xfrm>
            <a:off x="6477000" y="2886075"/>
            <a:ext cx="257175" cy="542925"/>
          </a:xfrm>
          <a:prstGeom prst="rect">
            <a:avLst/>
          </a:prstGeom>
        </p:spPr>
        <p:txBody>
          <a:bodyPr wrap="none" fromWordArt="1">
            <a:prstTxWarp prst="textPlain">
              <a:avLst>
                <a:gd name="adj" fmla="val 50000"/>
              </a:avLst>
            </a:prstTxWarp>
          </a:bodyPr>
          <a:lstStyle/>
          <a:p>
            <a:pPr algn="ctr"/>
            <a:r>
              <a:rPr lang="en-GB"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Switzerland"/>
              </a:rPr>
              <a:t>?</a:t>
            </a:r>
          </a:p>
        </p:txBody>
      </p:sp>
      <p:sp>
        <p:nvSpPr>
          <p:cNvPr id="9" name="Text Box 1034"/>
          <p:cNvSpPr txBox="1">
            <a:spLocks noChangeArrowheads="1"/>
          </p:cNvSpPr>
          <p:nvPr/>
        </p:nvSpPr>
        <p:spPr bwMode="auto">
          <a:xfrm>
            <a:off x="2355751" y="6063679"/>
            <a:ext cx="4378424" cy="461665"/>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square">
            <a:spAutoFit/>
          </a:bodyPr>
          <a:lstStyle/>
          <a:p>
            <a:pPr algn="ctr">
              <a:spcBef>
                <a:spcPct val="50000"/>
              </a:spcBef>
              <a:defRPr/>
            </a:pPr>
            <a:r>
              <a:rPr lang="en-US" b="1" dirty="0" smtClean="0">
                <a:solidFill>
                  <a:schemeClr val="accent2"/>
                </a:solidFill>
                <a:latin typeface="Arial" charset="0"/>
              </a:rPr>
              <a:t>Access from anywhere</a:t>
            </a:r>
            <a:endParaRPr lang="en-US" b="1" dirty="0">
              <a:solidFill>
                <a:schemeClr val="accent2"/>
              </a:solidFill>
            </a:endParaRPr>
          </a:p>
        </p:txBody>
      </p:sp>
      <p:pic>
        <p:nvPicPr>
          <p:cNvPr id="10" name="Picture 9" descr="radiotower.JPG"/>
          <p:cNvPicPr>
            <a:picLocks noChangeAspect="1"/>
          </p:cNvPicPr>
          <p:nvPr/>
        </p:nvPicPr>
        <p:blipFill>
          <a:blip r:embed="rId7" cstate="print"/>
          <a:stretch>
            <a:fillRect/>
          </a:stretch>
        </p:blipFill>
        <p:spPr>
          <a:xfrm>
            <a:off x="5724128" y="3976464"/>
            <a:ext cx="1828800" cy="1828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p:cNvPicPr>
            <a:picLocks noChangeAspect="1" noChangeArrowheads="1"/>
          </p:cNvPicPr>
          <p:nvPr/>
        </p:nvPicPr>
        <p:blipFill>
          <a:blip r:embed="rId3" cstate="print"/>
          <a:srcRect/>
          <a:stretch>
            <a:fillRect/>
          </a:stretch>
        </p:blipFill>
        <p:spPr bwMode="auto">
          <a:xfrm>
            <a:off x="4355976" y="86589"/>
            <a:ext cx="4711824" cy="4710563"/>
          </a:xfrm>
          <a:prstGeom prst="rect">
            <a:avLst/>
          </a:prstGeom>
          <a:noFill/>
          <a:ln w="9525">
            <a:noFill/>
            <a:miter lim="800000"/>
            <a:headEnd/>
            <a:tailEnd/>
          </a:ln>
        </p:spPr>
      </p:pic>
      <p:sp>
        <p:nvSpPr>
          <p:cNvPr id="29699" name="Rectangle 2"/>
          <p:cNvSpPr>
            <a:spLocks noGrp="1" noChangeArrowheads="1"/>
          </p:cNvSpPr>
          <p:nvPr>
            <p:ph type="title"/>
          </p:nvPr>
        </p:nvSpPr>
        <p:spPr/>
        <p:txBody>
          <a:bodyPr/>
          <a:lstStyle/>
          <a:p>
            <a:pPr eaLnBrk="1" hangingPunct="1"/>
            <a:r>
              <a:rPr lang="en-US" smtClean="0"/>
              <a:t>Convergence</a:t>
            </a:r>
          </a:p>
        </p:txBody>
      </p:sp>
      <p:sp>
        <p:nvSpPr>
          <p:cNvPr id="29700" name="Rectangle 3"/>
          <p:cNvSpPr>
            <a:spLocks noGrp="1" noChangeArrowheads="1"/>
          </p:cNvSpPr>
          <p:nvPr>
            <p:ph idx="1"/>
          </p:nvPr>
        </p:nvSpPr>
        <p:spPr>
          <a:xfrm>
            <a:off x="393700" y="1279302"/>
            <a:ext cx="8229600" cy="4525962"/>
          </a:xfrm>
        </p:spPr>
        <p:txBody>
          <a:bodyPr/>
          <a:lstStyle/>
          <a:p>
            <a:pPr marL="0" indent="0" eaLnBrk="1" hangingPunct="1"/>
            <a:r>
              <a:rPr lang="en-US" sz="1600" dirty="0" smtClean="0"/>
              <a:t> </a:t>
            </a:r>
            <a:r>
              <a:rPr lang="en-US" dirty="0" smtClean="0">
                <a:solidFill>
                  <a:srgbClr val="0033CC"/>
                </a:solidFill>
              </a:rPr>
              <a:t>Four main business areas are converging</a:t>
            </a:r>
            <a:endParaRPr lang="en-US" sz="1600" b="0" dirty="0" smtClean="0"/>
          </a:p>
          <a:p>
            <a:pPr marL="457200" lvl="1" indent="0" eaLnBrk="1" hangingPunct="1"/>
            <a:r>
              <a:rPr lang="en-US" sz="1400" dirty="0" smtClean="0"/>
              <a:t> </a:t>
            </a:r>
            <a:r>
              <a:rPr lang="en-US" dirty="0" smtClean="0"/>
              <a:t>Voice, TV/Video, VPN and Data</a:t>
            </a:r>
            <a:r>
              <a:rPr lang="en-US" sz="1400" dirty="0" smtClean="0"/>
              <a:t> </a:t>
            </a:r>
          </a:p>
          <a:p>
            <a:pPr marL="457200" lvl="1" indent="0" eaLnBrk="1" hangingPunct="1"/>
            <a:r>
              <a:rPr lang="en-US" sz="1400" dirty="0" smtClean="0"/>
              <a:t> Triple Play</a:t>
            </a:r>
          </a:p>
          <a:p>
            <a:pPr marL="914400" lvl="2" indent="0" eaLnBrk="1" hangingPunct="1"/>
            <a:r>
              <a:rPr lang="en-US" sz="1400" dirty="0" smtClean="0"/>
              <a:t> Broadcast TV - 100% users</a:t>
            </a:r>
          </a:p>
          <a:p>
            <a:pPr marL="914400" lvl="2" indent="0" eaLnBrk="1" hangingPunct="1"/>
            <a:r>
              <a:rPr lang="en-US" sz="1400" dirty="0" smtClean="0"/>
              <a:t> Telephony - 100% users</a:t>
            </a:r>
          </a:p>
          <a:p>
            <a:pPr marL="914400" lvl="2" indent="0" eaLnBrk="1" hangingPunct="1"/>
            <a:r>
              <a:rPr lang="en-US" sz="1400" dirty="0" smtClean="0"/>
              <a:t> Internet - 80% users+ (NA)</a:t>
            </a:r>
          </a:p>
          <a:p>
            <a:pPr marL="0" indent="0" eaLnBrk="1" hangingPunct="1"/>
            <a:r>
              <a:rPr lang="en-US" sz="1600" dirty="0" smtClean="0"/>
              <a:t> Voice is still the biggest revenue earner</a:t>
            </a:r>
          </a:p>
          <a:p>
            <a:pPr marL="0" indent="0" eaLnBrk="1" hangingPunct="1">
              <a:lnSpc>
                <a:spcPct val="70000"/>
              </a:lnSpc>
            </a:pPr>
            <a:r>
              <a:rPr lang="en-US" sz="1600" dirty="0" smtClean="0"/>
              <a:t> Incumbents need to grow and expand</a:t>
            </a:r>
          </a:p>
          <a:p>
            <a:pPr marL="0" indent="0" eaLnBrk="1" hangingPunct="1">
              <a:lnSpc>
                <a:spcPct val="70000"/>
              </a:lnSpc>
            </a:pPr>
            <a:r>
              <a:rPr lang="en-US" sz="1600" dirty="0" smtClean="0"/>
              <a:t> Many Cable TV providers now offer IP connectivity, many also voice.</a:t>
            </a:r>
          </a:p>
          <a:p>
            <a:pPr marL="0" indent="0" eaLnBrk="1" hangingPunct="1">
              <a:lnSpc>
                <a:spcPct val="70000"/>
              </a:lnSpc>
            </a:pPr>
            <a:r>
              <a:rPr lang="en-GB" sz="1600" dirty="0" smtClean="0"/>
              <a:t> New IP providers: Hosted VoIP, SIP Trunks, Video on Demand (e.g. </a:t>
            </a:r>
            <a:r>
              <a:rPr lang="en-GB" sz="1600" dirty="0" err="1" smtClean="0"/>
              <a:t>NetFlix</a:t>
            </a:r>
            <a:r>
              <a:rPr lang="en-GB" sz="1600" dirty="0" smtClean="0"/>
              <a:t>)</a:t>
            </a:r>
            <a:endParaRPr lang="en-US" sz="1600" dirty="0" smtClean="0"/>
          </a:p>
        </p:txBody>
      </p:sp>
      <p:sp>
        <p:nvSpPr>
          <p:cNvPr id="29701" name="Text Box 10"/>
          <p:cNvSpPr txBox="1">
            <a:spLocks noChangeArrowheads="1"/>
          </p:cNvSpPr>
          <p:nvPr/>
        </p:nvSpPr>
        <p:spPr bwMode="auto">
          <a:xfrm>
            <a:off x="7740352" y="4221088"/>
            <a:ext cx="1143000" cy="214313"/>
          </a:xfrm>
          <a:prstGeom prst="rect">
            <a:avLst/>
          </a:prstGeom>
          <a:noFill/>
          <a:ln w="9525">
            <a:noFill/>
            <a:miter lim="800000"/>
            <a:headEnd/>
            <a:tailEnd/>
          </a:ln>
        </p:spPr>
        <p:txBody>
          <a:bodyPr>
            <a:spAutoFit/>
          </a:bodyPr>
          <a:lstStyle/>
          <a:p>
            <a:pPr>
              <a:spcBef>
                <a:spcPct val="50000"/>
              </a:spcBef>
            </a:pPr>
            <a:r>
              <a:rPr lang="en-US" sz="800" dirty="0"/>
              <a:t>Courtesy: ATM Forum</a:t>
            </a:r>
            <a:endParaRPr lang="en-US" dirty="0"/>
          </a:p>
        </p:txBody>
      </p:sp>
      <p:sp>
        <p:nvSpPr>
          <p:cNvPr id="6" name="Text Box 1034"/>
          <p:cNvSpPr txBox="1">
            <a:spLocks noChangeArrowheads="1"/>
          </p:cNvSpPr>
          <p:nvPr/>
        </p:nvSpPr>
        <p:spPr bwMode="auto">
          <a:xfrm>
            <a:off x="2051720" y="5661248"/>
            <a:ext cx="4536504" cy="461665"/>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square">
            <a:spAutoFit/>
          </a:bodyPr>
          <a:lstStyle/>
          <a:p>
            <a:pPr algn="ctr">
              <a:spcBef>
                <a:spcPct val="50000"/>
              </a:spcBef>
              <a:defRPr/>
            </a:pPr>
            <a:r>
              <a:rPr lang="en-US" b="1" dirty="0">
                <a:solidFill>
                  <a:schemeClr val="accent2"/>
                </a:solidFill>
                <a:latin typeface="Arial" charset="0"/>
              </a:rPr>
              <a:t>Integration of Services</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mtClean="0"/>
              <a:t>Biographical Information</a:t>
            </a:r>
            <a:endParaRPr lang="en-US" smtClean="0"/>
          </a:p>
        </p:txBody>
      </p:sp>
      <p:sp>
        <p:nvSpPr>
          <p:cNvPr id="16387" name="Rectangle 3"/>
          <p:cNvSpPr>
            <a:spLocks noGrp="1" noChangeArrowheads="1"/>
          </p:cNvSpPr>
          <p:nvPr>
            <p:ph idx="1"/>
          </p:nvPr>
        </p:nvSpPr>
        <p:spPr>
          <a:xfrm>
            <a:off x="381000" y="928464"/>
            <a:ext cx="8534400" cy="4876800"/>
          </a:xfrm>
        </p:spPr>
        <p:txBody>
          <a:bodyPr/>
          <a:lstStyle/>
          <a:p>
            <a:pPr eaLnBrk="1" hangingPunct="1"/>
            <a:r>
              <a:rPr lang="en-GB" sz="1600" dirty="0" smtClean="0"/>
              <a:t>Tony Hutchinson</a:t>
            </a:r>
          </a:p>
          <a:p>
            <a:pPr lvl="1" eaLnBrk="1" hangingPunct="1"/>
            <a:r>
              <a:rPr lang="en-GB" sz="1400" dirty="0" smtClean="0"/>
              <a:t>Expertise:</a:t>
            </a:r>
          </a:p>
          <a:p>
            <a:pPr lvl="2" eaLnBrk="1" hangingPunct="1"/>
            <a:r>
              <a:rPr lang="en-GB" sz="1400" dirty="0" smtClean="0"/>
              <a:t>VoIP and network design</a:t>
            </a:r>
          </a:p>
          <a:p>
            <a:pPr lvl="2" eaLnBrk="1" hangingPunct="1"/>
            <a:r>
              <a:rPr lang="en-GB" sz="1400" dirty="0" smtClean="0"/>
              <a:t>PBX Design, TDM, ISDN, Ethernet, PSTN (PRI, BRI and Analogue), EMC, Safety</a:t>
            </a:r>
          </a:p>
          <a:p>
            <a:pPr lvl="2" eaLnBrk="1" hangingPunct="1"/>
            <a:r>
              <a:rPr lang="en-GB" sz="1400" dirty="0" smtClean="0"/>
              <a:t>Telephony and data, TDM and PDH design</a:t>
            </a:r>
          </a:p>
          <a:p>
            <a:pPr lvl="1" eaLnBrk="1" hangingPunct="1"/>
            <a:r>
              <a:rPr lang="en-GB" sz="1400" dirty="0" smtClean="0"/>
              <a:t>Current Position - 1998 to Present</a:t>
            </a:r>
          </a:p>
          <a:p>
            <a:pPr lvl="2" eaLnBrk="1" hangingPunct="1"/>
            <a:r>
              <a:rPr lang="en-US" sz="1400" dirty="0" smtClean="0"/>
              <a:t>Cloud Architect – </a:t>
            </a:r>
            <a:r>
              <a:rPr lang="en-US" sz="1400" dirty="0" err="1" smtClean="0"/>
              <a:t>Mitel</a:t>
            </a:r>
            <a:r>
              <a:rPr lang="en-US" sz="1400" dirty="0" smtClean="0"/>
              <a:t> Networks (Canada)</a:t>
            </a:r>
            <a:endParaRPr lang="en-GB" sz="1400" dirty="0" smtClean="0"/>
          </a:p>
          <a:p>
            <a:pPr lvl="2" eaLnBrk="1" hangingPunct="1"/>
            <a:r>
              <a:rPr lang="en-GB" sz="1400" dirty="0" smtClean="0"/>
              <a:t>System Engineer Manager – </a:t>
            </a:r>
            <a:r>
              <a:rPr lang="en-GB" sz="1400" dirty="0" err="1" smtClean="0"/>
              <a:t>Mitel</a:t>
            </a:r>
            <a:r>
              <a:rPr lang="en-GB" sz="1400" dirty="0" smtClean="0"/>
              <a:t> Networks (Canada)</a:t>
            </a:r>
          </a:p>
          <a:p>
            <a:pPr lvl="2" eaLnBrk="1" hangingPunct="1"/>
            <a:r>
              <a:rPr lang="en-GB" sz="1400" dirty="0" smtClean="0"/>
              <a:t>VoIP design, PBX, Hosted (Cloud) Services, Network Design</a:t>
            </a:r>
          </a:p>
          <a:p>
            <a:pPr lvl="2" eaLnBrk="1" hangingPunct="1"/>
            <a:r>
              <a:rPr lang="en-GB" sz="1400" dirty="0" smtClean="0"/>
              <a:t>Technical interface with </a:t>
            </a:r>
            <a:r>
              <a:rPr lang="en-GB" sz="1400" dirty="0" err="1" smtClean="0"/>
              <a:t>RnD</a:t>
            </a:r>
            <a:r>
              <a:rPr lang="en-GB" sz="1400" dirty="0" smtClean="0"/>
              <a:t> and customer facing Sales/System Engineers</a:t>
            </a:r>
          </a:p>
          <a:p>
            <a:pPr lvl="1" eaLnBrk="1" hangingPunct="1"/>
            <a:r>
              <a:rPr lang="en-GB" sz="1400" dirty="0" smtClean="0"/>
              <a:t>Previous Positions (UK)</a:t>
            </a:r>
          </a:p>
          <a:p>
            <a:pPr lvl="2" eaLnBrk="1" hangingPunct="1"/>
            <a:r>
              <a:rPr lang="en-GB" sz="1400" dirty="0" smtClean="0"/>
              <a:t>Telecom Sciences – SME PBX System Engineer</a:t>
            </a:r>
          </a:p>
          <a:p>
            <a:pPr lvl="2" eaLnBrk="1" hangingPunct="1"/>
            <a:r>
              <a:rPr lang="en-GB" sz="1400" dirty="0" smtClean="0"/>
              <a:t>Philips – SME ISDN PBX System Designer (for the global market)</a:t>
            </a:r>
          </a:p>
          <a:p>
            <a:pPr lvl="2" eaLnBrk="1" hangingPunct="1"/>
            <a:r>
              <a:rPr lang="en-GB" sz="1400" dirty="0" smtClean="0"/>
              <a:t>GEC – Transmission and Multiplex system (analogue and digital design)</a:t>
            </a:r>
          </a:p>
          <a:p>
            <a:pPr lvl="1" eaLnBrk="1" hangingPunct="1"/>
            <a:r>
              <a:rPr lang="en-GB" sz="1400" dirty="0" smtClean="0"/>
              <a:t>Education</a:t>
            </a:r>
          </a:p>
          <a:p>
            <a:pPr lvl="2" eaLnBrk="1" hangingPunct="1"/>
            <a:r>
              <a:rPr lang="en-GB" sz="1400" dirty="0" smtClean="0"/>
              <a:t>Birmingham University (UK): Electronic and Computer Engineering (</a:t>
            </a:r>
            <a:r>
              <a:rPr lang="en-GB" sz="1400" dirty="0" err="1" smtClean="0"/>
              <a:t>Hons</a:t>
            </a:r>
            <a:r>
              <a:rPr lang="en-GB" sz="1400" dirty="0" smtClean="0"/>
              <a:t>.)</a:t>
            </a:r>
            <a:endParaRPr lang="en-US" sz="1400" dirty="0" smtClean="0"/>
          </a:p>
        </p:txBody>
      </p:sp>
      <p:pic>
        <p:nvPicPr>
          <p:cNvPr id="16388" name="Picture 4" descr="tony_pic_mail"/>
          <p:cNvPicPr>
            <a:picLocks noChangeAspect="1" noChangeArrowheads="1"/>
          </p:cNvPicPr>
          <p:nvPr/>
        </p:nvPicPr>
        <p:blipFill>
          <a:blip r:embed="rId3" cstate="print"/>
          <a:srcRect/>
          <a:stretch>
            <a:fillRect/>
          </a:stretch>
        </p:blipFill>
        <p:spPr bwMode="auto">
          <a:xfrm>
            <a:off x="7524328" y="332656"/>
            <a:ext cx="1238250"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1033"/>
          <p:cNvSpPr>
            <a:spLocks noGrp="1" noChangeArrowheads="1"/>
          </p:cNvSpPr>
          <p:nvPr>
            <p:ph type="title"/>
          </p:nvPr>
        </p:nvSpPr>
        <p:spPr/>
        <p:txBody>
          <a:bodyPr/>
          <a:lstStyle/>
          <a:p>
            <a:pPr eaLnBrk="1" hangingPunct="1"/>
            <a:r>
              <a:rPr lang="en-US" dirty="0" smtClean="0"/>
              <a:t>Convergence</a:t>
            </a:r>
          </a:p>
        </p:txBody>
      </p:sp>
      <p:grpSp>
        <p:nvGrpSpPr>
          <p:cNvPr id="5127" name="Group 1127"/>
          <p:cNvGrpSpPr>
            <a:grpSpLocks/>
          </p:cNvGrpSpPr>
          <p:nvPr/>
        </p:nvGrpSpPr>
        <p:grpSpPr bwMode="auto">
          <a:xfrm>
            <a:off x="1042988" y="1196752"/>
            <a:ext cx="7505700" cy="5184776"/>
            <a:chOff x="657" y="1026"/>
            <a:chExt cx="4728" cy="3266"/>
          </a:xfrm>
        </p:grpSpPr>
        <p:sp>
          <p:nvSpPr>
            <p:cNvPr id="5128" name="Text Box 1049"/>
            <p:cNvSpPr txBox="1">
              <a:spLocks noChangeArrowheads="1"/>
            </p:cNvSpPr>
            <p:nvPr/>
          </p:nvSpPr>
          <p:spPr bwMode="auto">
            <a:xfrm>
              <a:off x="816" y="3600"/>
              <a:ext cx="768" cy="192"/>
            </a:xfrm>
            <a:prstGeom prst="rect">
              <a:avLst/>
            </a:prstGeom>
            <a:noFill/>
            <a:ln w="9525">
              <a:noFill/>
              <a:miter lim="800000"/>
              <a:headEnd/>
              <a:tailEnd/>
            </a:ln>
          </p:spPr>
          <p:txBody>
            <a:bodyPr>
              <a:spAutoFit/>
            </a:bodyPr>
            <a:lstStyle/>
            <a:p>
              <a:pPr>
                <a:spcBef>
                  <a:spcPct val="50000"/>
                </a:spcBef>
              </a:pPr>
              <a:r>
                <a:rPr lang="en-US" sz="1400" b="1">
                  <a:latin typeface="Arial" charset="0"/>
                </a:rPr>
                <a:t>Business A</a:t>
              </a:r>
              <a:endParaRPr lang="en-US" sz="2000">
                <a:latin typeface="Arial" charset="0"/>
              </a:endParaRPr>
            </a:p>
          </p:txBody>
        </p:sp>
        <p:sp>
          <p:nvSpPr>
            <p:cNvPr id="5129" name="Text Box 1050"/>
            <p:cNvSpPr txBox="1">
              <a:spLocks noChangeArrowheads="1"/>
            </p:cNvSpPr>
            <p:nvPr/>
          </p:nvSpPr>
          <p:spPr bwMode="auto">
            <a:xfrm>
              <a:off x="3888" y="3600"/>
              <a:ext cx="768" cy="192"/>
            </a:xfrm>
            <a:prstGeom prst="rect">
              <a:avLst/>
            </a:prstGeom>
            <a:noFill/>
            <a:ln w="9525">
              <a:noFill/>
              <a:miter lim="800000"/>
              <a:headEnd/>
              <a:tailEnd/>
            </a:ln>
          </p:spPr>
          <p:txBody>
            <a:bodyPr>
              <a:spAutoFit/>
            </a:bodyPr>
            <a:lstStyle/>
            <a:p>
              <a:pPr>
                <a:spcBef>
                  <a:spcPct val="50000"/>
                </a:spcBef>
              </a:pPr>
              <a:r>
                <a:rPr lang="en-US" sz="1400" b="1">
                  <a:latin typeface="Arial" charset="0"/>
                </a:rPr>
                <a:t>Business B</a:t>
              </a:r>
              <a:endParaRPr lang="en-US" sz="2000">
                <a:latin typeface="Arial" charset="0"/>
              </a:endParaRPr>
            </a:p>
          </p:txBody>
        </p:sp>
        <p:sp>
          <p:nvSpPr>
            <p:cNvPr id="5130" name="Line 1115"/>
            <p:cNvSpPr>
              <a:spLocks noChangeShapeType="1"/>
            </p:cNvSpPr>
            <p:nvPr/>
          </p:nvSpPr>
          <p:spPr bwMode="auto">
            <a:xfrm flipV="1">
              <a:off x="3116" y="2768"/>
              <a:ext cx="45" cy="363"/>
            </a:xfrm>
            <a:prstGeom prst="line">
              <a:avLst/>
            </a:prstGeom>
            <a:noFill/>
            <a:ln w="9525">
              <a:solidFill>
                <a:schemeClr val="tx1"/>
              </a:solidFill>
              <a:round/>
              <a:headEnd/>
              <a:tailEnd/>
            </a:ln>
          </p:spPr>
          <p:txBody>
            <a:bodyPr/>
            <a:lstStyle/>
            <a:p>
              <a:endParaRPr lang="en-GB"/>
            </a:p>
          </p:txBody>
        </p:sp>
        <p:sp>
          <p:nvSpPr>
            <p:cNvPr id="5131" name="Text Box 1086"/>
            <p:cNvSpPr txBox="1">
              <a:spLocks noChangeArrowheads="1"/>
            </p:cNvSpPr>
            <p:nvPr/>
          </p:nvSpPr>
          <p:spPr bwMode="auto">
            <a:xfrm>
              <a:off x="1292" y="3885"/>
              <a:ext cx="2994" cy="407"/>
            </a:xfrm>
            <a:prstGeom prst="rect">
              <a:avLst/>
            </a:prstGeom>
            <a:solidFill>
              <a:schemeClr val="accent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pPr>
              <a:r>
                <a:rPr lang="en-US" sz="1800" b="1" dirty="0" smtClean="0">
                  <a:solidFill>
                    <a:schemeClr val="accent2"/>
                  </a:solidFill>
                  <a:latin typeface="Arial" charset="0"/>
                </a:rPr>
                <a:t>Merging of business functions to common IP network</a:t>
              </a:r>
              <a:endParaRPr lang="en-US" dirty="0">
                <a:solidFill>
                  <a:schemeClr val="accent2"/>
                </a:solidFill>
              </a:endParaRPr>
            </a:p>
          </p:txBody>
        </p:sp>
        <p:grpSp>
          <p:nvGrpSpPr>
            <p:cNvPr id="5132" name="Group 1026"/>
            <p:cNvGrpSpPr>
              <a:grpSpLocks/>
            </p:cNvGrpSpPr>
            <p:nvPr/>
          </p:nvGrpSpPr>
          <p:grpSpPr bwMode="auto">
            <a:xfrm>
              <a:off x="3513" y="2946"/>
              <a:ext cx="528" cy="409"/>
              <a:chOff x="1782" y="1071"/>
              <a:chExt cx="1708" cy="497"/>
            </a:xfrm>
          </p:grpSpPr>
          <p:pic>
            <p:nvPicPr>
              <p:cNvPr id="5183" name="Picture 1027" descr="Cloud_big"/>
              <p:cNvPicPr>
                <a:picLocks noChangeAspect="1" noChangeArrowheads="1"/>
              </p:cNvPicPr>
              <p:nvPr/>
            </p:nvPicPr>
            <p:blipFill>
              <a:blip r:embed="rId4" cstate="print"/>
              <a:srcRect/>
              <a:stretch>
                <a:fillRect/>
              </a:stretch>
            </p:blipFill>
            <p:spPr bwMode="auto">
              <a:xfrm>
                <a:off x="1782" y="1071"/>
                <a:ext cx="1708" cy="497"/>
              </a:xfrm>
              <a:prstGeom prst="rect">
                <a:avLst/>
              </a:prstGeom>
              <a:noFill/>
              <a:ln w="9525">
                <a:noFill/>
                <a:miter lim="800000"/>
                <a:headEnd/>
                <a:tailEnd/>
              </a:ln>
            </p:spPr>
          </p:pic>
          <p:sp>
            <p:nvSpPr>
              <p:cNvPr id="5184" name="Rectangle 1028"/>
              <p:cNvSpPr>
                <a:spLocks noChangeArrowheads="1"/>
              </p:cNvSpPr>
              <p:nvPr/>
            </p:nvSpPr>
            <p:spPr bwMode="auto">
              <a:xfrm>
                <a:off x="2112" y="1274"/>
                <a:ext cx="909" cy="170"/>
              </a:xfrm>
              <a:prstGeom prst="rect">
                <a:avLst/>
              </a:prstGeom>
              <a:noFill/>
              <a:ln w="9525">
                <a:noFill/>
                <a:miter lim="800000"/>
                <a:headEnd/>
                <a:tailEnd/>
              </a:ln>
            </p:spPr>
            <p:txBody>
              <a:bodyPr wrap="none" lIns="92075" tIns="46038" rIns="92075" bIns="46038">
                <a:spAutoFit/>
              </a:bodyPr>
              <a:lstStyle/>
              <a:p>
                <a:pPr algn="ctr">
                  <a:lnSpc>
                    <a:spcPct val="85000"/>
                  </a:lnSpc>
                </a:pPr>
                <a:r>
                  <a:rPr lang="en-US" sz="1000" b="1">
                    <a:solidFill>
                      <a:schemeClr val="bg1"/>
                    </a:solidFill>
                    <a:latin typeface="Arial" charset="0"/>
                  </a:rPr>
                  <a:t>LAN</a:t>
                </a:r>
                <a:endParaRPr lang="en-US" sz="800">
                  <a:solidFill>
                    <a:schemeClr val="bg1"/>
                  </a:solidFill>
                </a:endParaRPr>
              </a:p>
            </p:txBody>
          </p:sp>
        </p:grpSp>
        <p:pic>
          <p:nvPicPr>
            <p:cNvPr id="5133" name="Picture 1029"/>
            <p:cNvPicPr>
              <a:picLocks noChangeAspect="1" noChangeArrowheads="1"/>
            </p:cNvPicPr>
            <p:nvPr/>
          </p:nvPicPr>
          <p:blipFill>
            <a:blip r:embed="rId5" cstate="print"/>
            <a:srcRect/>
            <a:stretch>
              <a:fillRect/>
            </a:stretch>
          </p:blipFill>
          <p:spPr bwMode="auto">
            <a:xfrm>
              <a:off x="3417" y="2754"/>
              <a:ext cx="287" cy="255"/>
            </a:xfrm>
            <a:prstGeom prst="rect">
              <a:avLst/>
            </a:prstGeom>
            <a:noFill/>
            <a:ln w="9525">
              <a:noFill/>
              <a:miter lim="800000"/>
              <a:headEnd/>
              <a:tailEnd/>
            </a:ln>
          </p:spPr>
        </p:pic>
        <p:grpSp>
          <p:nvGrpSpPr>
            <p:cNvPr id="5134" name="Group 1030"/>
            <p:cNvGrpSpPr>
              <a:grpSpLocks/>
            </p:cNvGrpSpPr>
            <p:nvPr/>
          </p:nvGrpSpPr>
          <p:grpSpPr bwMode="auto">
            <a:xfrm>
              <a:off x="1545" y="2898"/>
              <a:ext cx="528" cy="409"/>
              <a:chOff x="1782" y="1071"/>
              <a:chExt cx="1708" cy="497"/>
            </a:xfrm>
          </p:grpSpPr>
          <p:pic>
            <p:nvPicPr>
              <p:cNvPr id="5181" name="Picture 1031" descr="Cloud_big"/>
              <p:cNvPicPr>
                <a:picLocks noChangeAspect="1" noChangeArrowheads="1"/>
              </p:cNvPicPr>
              <p:nvPr/>
            </p:nvPicPr>
            <p:blipFill>
              <a:blip r:embed="rId4" cstate="print"/>
              <a:srcRect/>
              <a:stretch>
                <a:fillRect/>
              </a:stretch>
            </p:blipFill>
            <p:spPr bwMode="auto">
              <a:xfrm>
                <a:off x="1782" y="1071"/>
                <a:ext cx="1708" cy="497"/>
              </a:xfrm>
              <a:prstGeom prst="rect">
                <a:avLst/>
              </a:prstGeom>
              <a:noFill/>
              <a:ln w="9525">
                <a:noFill/>
                <a:miter lim="800000"/>
                <a:headEnd/>
                <a:tailEnd/>
              </a:ln>
            </p:spPr>
          </p:pic>
          <p:sp>
            <p:nvSpPr>
              <p:cNvPr id="5182" name="Rectangle 1032"/>
              <p:cNvSpPr>
                <a:spLocks noChangeArrowheads="1"/>
              </p:cNvSpPr>
              <p:nvPr/>
            </p:nvSpPr>
            <p:spPr bwMode="auto">
              <a:xfrm>
                <a:off x="2112" y="1274"/>
                <a:ext cx="909" cy="170"/>
              </a:xfrm>
              <a:prstGeom prst="rect">
                <a:avLst/>
              </a:prstGeom>
              <a:noFill/>
              <a:ln w="9525">
                <a:noFill/>
                <a:miter lim="800000"/>
                <a:headEnd/>
                <a:tailEnd/>
              </a:ln>
            </p:spPr>
            <p:txBody>
              <a:bodyPr wrap="none" lIns="92075" tIns="46038" rIns="92075" bIns="46038">
                <a:spAutoFit/>
              </a:bodyPr>
              <a:lstStyle/>
              <a:p>
                <a:pPr algn="ctr">
                  <a:lnSpc>
                    <a:spcPct val="85000"/>
                  </a:lnSpc>
                </a:pPr>
                <a:r>
                  <a:rPr lang="en-US" sz="1000" b="1" dirty="0">
                    <a:solidFill>
                      <a:schemeClr val="bg1"/>
                    </a:solidFill>
                    <a:latin typeface="Arial" charset="0"/>
                  </a:rPr>
                  <a:t>LAN</a:t>
                </a:r>
                <a:endParaRPr lang="en-US" sz="800" dirty="0">
                  <a:solidFill>
                    <a:schemeClr val="bg1"/>
                  </a:solidFill>
                </a:endParaRPr>
              </a:p>
            </p:txBody>
          </p:sp>
        </p:grpSp>
        <p:grpSp>
          <p:nvGrpSpPr>
            <p:cNvPr id="5135" name="Group 1034"/>
            <p:cNvGrpSpPr>
              <a:grpSpLocks/>
            </p:cNvGrpSpPr>
            <p:nvPr/>
          </p:nvGrpSpPr>
          <p:grpSpPr bwMode="auto">
            <a:xfrm>
              <a:off x="729" y="1026"/>
              <a:ext cx="3984" cy="624"/>
              <a:chOff x="1782" y="1071"/>
              <a:chExt cx="1708" cy="497"/>
            </a:xfrm>
          </p:grpSpPr>
          <p:pic>
            <p:nvPicPr>
              <p:cNvPr id="5179" name="Picture 1035" descr="Cloud_big"/>
              <p:cNvPicPr>
                <a:picLocks noChangeAspect="1" noChangeArrowheads="1"/>
              </p:cNvPicPr>
              <p:nvPr/>
            </p:nvPicPr>
            <p:blipFill>
              <a:blip r:embed="rId6" cstate="print"/>
              <a:srcRect/>
              <a:stretch>
                <a:fillRect/>
              </a:stretch>
            </p:blipFill>
            <p:spPr bwMode="auto">
              <a:xfrm>
                <a:off x="1782" y="1071"/>
                <a:ext cx="1708" cy="497"/>
              </a:xfrm>
              <a:prstGeom prst="rect">
                <a:avLst/>
              </a:prstGeom>
              <a:noFill/>
              <a:ln w="9525">
                <a:noFill/>
                <a:miter lim="800000"/>
                <a:headEnd/>
                <a:tailEnd/>
              </a:ln>
            </p:spPr>
          </p:pic>
          <p:sp>
            <p:nvSpPr>
              <p:cNvPr id="5180" name="Rectangle 1036"/>
              <p:cNvSpPr>
                <a:spLocks noChangeArrowheads="1"/>
              </p:cNvSpPr>
              <p:nvPr/>
            </p:nvSpPr>
            <p:spPr bwMode="auto">
              <a:xfrm>
                <a:off x="2375" y="1274"/>
                <a:ext cx="390" cy="178"/>
              </a:xfrm>
              <a:prstGeom prst="rect">
                <a:avLst/>
              </a:prstGeom>
              <a:noFill/>
              <a:ln w="9525">
                <a:noFill/>
                <a:miter lim="800000"/>
                <a:headEnd/>
                <a:tailEnd/>
              </a:ln>
            </p:spPr>
            <p:txBody>
              <a:bodyPr wrap="none" lIns="92075" tIns="46038" rIns="92075" bIns="46038">
                <a:spAutoFit/>
              </a:bodyPr>
              <a:lstStyle/>
              <a:p>
                <a:pPr algn="ctr">
                  <a:lnSpc>
                    <a:spcPct val="85000"/>
                  </a:lnSpc>
                </a:pPr>
                <a:r>
                  <a:rPr lang="en-US" sz="1000" b="1" dirty="0">
                    <a:solidFill>
                      <a:schemeClr val="bg1"/>
                    </a:solidFill>
                    <a:latin typeface="Arial" charset="0"/>
                  </a:rPr>
                  <a:t>Long Distance PSTN</a:t>
                </a:r>
              </a:p>
              <a:p>
                <a:pPr algn="ctr">
                  <a:lnSpc>
                    <a:spcPct val="85000"/>
                  </a:lnSpc>
                </a:pPr>
                <a:r>
                  <a:rPr lang="en-US" sz="1000" b="1" dirty="0">
                    <a:solidFill>
                      <a:schemeClr val="bg1"/>
                    </a:solidFill>
                    <a:latin typeface="Arial" charset="0"/>
                  </a:rPr>
                  <a:t>e.g. AT&amp;T</a:t>
                </a:r>
                <a:endParaRPr lang="en-US" sz="800" dirty="0">
                  <a:solidFill>
                    <a:schemeClr val="bg1"/>
                  </a:solidFill>
                </a:endParaRPr>
              </a:p>
            </p:txBody>
          </p:sp>
        </p:grpSp>
        <p:grpSp>
          <p:nvGrpSpPr>
            <p:cNvPr id="5136" name="Group 1037"/>
            <p:cNvGrpSpPr>
              <a:grpSpLocks/>
            </p:cNvGrpSpPr>
            <p:nvPr/>
          </p:nvGrpSpPr>
          <p:grpSpPr bwMode="auto">
            <a:xfrm>
              <a:off x="657" y="1506"/>
              <a:ext cx="1200" cy="672"/>
              <a:chOff x="1782" y="1071"/>
              <a:chExt cx="1708" cy="497"/>
            </a:xfrm>
          </p:grpSpPr>
          <p:pic>
            <p:nvPicPr>
              <p:cNvPr id="5177" name="Picture 1038" descr="Cloud_big"/>
              <p:cNvPicPr>
                <a:picLocks noChangeAspect="1" noChangeArrowheads="1"/>
              </p:cNvPicPr>
              <p:nvPr/>
            </p:nvPicPr>
            <p:blipFill>
              <a:blip r:embed="rId6" cstate="print"/>
              <a:srcRect/>
              <a:stretch>
                <a:fillRect/>
              </a:stretch>
            </p:blipFill>
            <p:spPr bwMode="auto">
              <a:xfrm>
                <a:off x="1782" y="1071"/>
                <a:ext cx="1708" cy="497"/>
              </a:xfrm>
              <a:prstGeom prst="rect">
                <a:avLst/>
              </a:prstGeom>
              <a:noFill/>
              <a:ln w="9525">
                <a:noFill/>
                <a:miter lim="800000"/>
                <a:headEnd/>
                <a:tailEnd/>
              </a:ln>
            </p:spPr>
          </p:pic>
          <p:sp>
            <p:nvSpPr>
              <p:cNvPr id="5178" name="Rectangle 1039"/>
              <p:cNvSpPr>
                <a:spLocks noChangeArrowheads="1"/>
              </p:cNvSpPr>
              <p:nvPr/>
            </p:nvSpPr>
            <p:spPr bwMode="auto">
              <a:xfrm>
                <a:off x="2163" y="1274"/>
                <a:ext cx="809" cy="165"/>
              </a:xfrm>
              <a:prstGeom prst="rect">
                <a:avLst/>
              </a:prstGeom>
              <a:noFill/>
              <a:ln w="9525">
                <a:noFill/>
                <a:miter lim="800000"/>
                <a:headEnd/>
                <a:tailEnd/>
              </a:ln>
            </p:spPr>
            <p:txBody>
              <a:bodyPr wrap="none" lIns="92075" tIns="46038" rIns="92075" bIns="46038">
                <a:spAutoFit/>
              </a:bodyPr>
              <a:lstStyle/>
              <a:p>
                <a:pPr algn="ctr">
                  <a:lnSpc>
                    <a:spcPct val="85000"/>
                  </a:lnSpc>
                </a:pPr>
                <a:r>
                  <a:rPr lang="en-US" sz="1000" b="1" dirty="0">
                    <a:solidFill>
                      <a:schemeClr val="bg1"/>
                    </a:solidFill>
                    <a:latin typeface="Arial" charset="0"/>
                  </a:rPr>
                  <a:t>CO,</a:t>
                </a:r>
              </a:p>
              <a:p>
                <a:pPr algn="ctr">
                  <a:lnSpc>
                    <a:spcPct val="85000"/>
                  </a:lnSpc>
                </a:pPr>
                <a:r>
                  <a:rPr lang="en-US" sz="1000" b="1" dirty="0">
                    <a:solidFill>
                      <a:schemeClr val="bg1"/>
                    </a:solidFill>
                    <a:latin typeface="Arial" charset="0"/>
                  </a:rPr>
                  <a:t>e</a:t>
                </a:r>
                <a:r>
                  <a:rPr lang="en-US" sz="1000" b="1" dirty="0" smtClean="0">
                    <a:solidFill>
                      <a:schemeClr val="bg1"/>
                    </a:solidFill>
                    <a:latin typeface="Arial" charset="0"/>
                  </a:rPr>
                  <a:t>.g</a:t>
                </a:r>
                <a:r>
                  <a:rPr lang="en-US" sz="1000" b="1" dirty="0">
                    <a:solidFill>
                      <a:schemeClr val="bg1"/>
                    </a:solidFill>
                    <a:latin typeface="Arial" charset="0"/>
                  </a:rPr>
                  <a:t>. Verizon</a:t>
                </a:r>
                <a:endParaRPr lang="en-US" sz="800" dirty="0">
                  <a:solidFill>
                    <a:schemeClr val="bg1"/>
                  </a:solidFill>
                </a:endParaRPr>
              </a:p>
            </p:txBody>
          </p:sp>
        </p:grpSp>
        <p:grpSp>
          <p:nvGrpSpPr>
            <p:cNvPr id="5137" name="Group 1040"/>
            <p:cNvGrpSpPr>
              <a:grpSpLocks/>
            </p:cNvGrpSpPr>
            <p:nvPr/>
          </p:nvGrpSpPr>
          <p:grpSpPr bwMode="auto">
            <a:xfrm>
              <a:off x="3705" y="1554"/>
              <a:ext cx="1200" cy="672"/>
              <a:chOff x="1782" y="1071"/>
              <a:chExt cx="1708" cy="497"/>
            </a:xfrm>
          </p:grpSpPr>
          <p:pic>
            <p:nvPicPr>
              <p:cNvPr id="5175" name="Picture 1041" descr="Cloud_big"/>
              <p:cNvPicPr>
                <a:picLocks noChangeAspect="1" noChangeArrowheads="1"/>
              </p:cNvPicPr>
              <p:nvPr/>
            </p:nvPicPr>
            <p:blipFill>
              <a:blip r:embed="rId6" cstate="print"/>
              <a:srcRect/>
              <a:stretch>
                <a:fillRect/>
              </a:stretch>
            </p:blipFill>
            <p:spPr bwMode="auto">
              <a:xfrm>
                <a:off x="1782" y="1071"/>
                <a:ext cx="1708" cy="497"/>
              </a:xfrm>
              <a:prstGeom prst="rect">
                <a:avLst/>
              </a:prstGeom>
              <a:noFill/>
              <a:ln w="9525">
                <a:noFill/>
                <a:miter lim="800000"/>
                <a:headEnd/>
                <a:tailEnd/>
              </a:ln>
            </p:spPr>
          </p:pic>
          <p:sp>
            <p:nvSpPr>
              <p:cNvPr id="5176" name="Rectangle 1042"/>
              <p:cNvSpPr>
                <a:spLocks noChangeArrowheads="1"/>
              </p:cNvSpPr>
              <p:nvPr/>
            </p:nvSpPr>
            <p:spPr bwMode="auto">
              <a:xfrm>
                <a:off x="2262" y="1274"/>
                <a:ext cx="605" cy="165"/>
              </a:xfrm>
              <a:prstGeom prst="rect">
                <a:avLst/>
              </a:prstGeom>
              <a:noFill/>
              <a:ln w="9525">
                <a:noFill/>
                <a:miter lim="800000"/>
                <a:headEnd/>
                <a:tailEnd/>
              </a:ln>
            </p:spPr>
            <p:txBody>
              <a:bodyPr wrap="none" lIns="92075" tIns="46038" rIns="92075" bIns="46038">
                <a:spAutoFit/>
              </a:bodyPr>
              <a:lstStyle/>
              <a:p>
                <a:pPr algn="ctr">
                  <a:lnSpc>
                    <a:spcPct val="85000"/>
                  </a:lnSpc>
                </a:pPr>
                <a:r>
                  <a:rPr lang="en-US" sz="1000" b="1" dirty="0">
                    <a:solidFill>
                      <a:schemeClr val="bg1"/>
                    </a:solidFill>
                    <a:latin typeface="Arial" charset="0"/>
                  </a:rPr>
                  <a:t>CO,</a:t>
                </a:r>
              </a:p>
              <a:p>
                <a:pPr algn="ctr">
                  <a:lnSpc>
                    <a:spcPct val="85000"/>
                  </a:lnSpc>
                </a:pPr>
                <a:r>
                  <a:rPr lang="en-US" sz="1000" b="1" dirty="0">
                    <a:solidFill>
                      <a:schemeClr val="bg1"/>
                    </a:solidFill>
                    <a:latin typeface="Arial" charset="0"/>
                  </a:rPr>
                  <a:t>e</a:t>
                </a:r>
                <a:r>
                  <a:rPr lang="en-US" sz="1000" b="1" dirty="0" smtClean="0">
                    <a:solidFill>
                      <a:schemeClr val="bg1"/>
                    </a:solidFill>
                    <a:latin typeface="Arial" charset="0"/>
                  </a:rPr>
                  <a:t>.g</a:t>
                </a:r>
                <a:r>
                  <a:rPr lang="en-US" sz="1000" b="1" dirty="0">
                    <a:solidFill>
                      <a:schemeClr val="bg1"/>
                    </a:solidFill>
                    <a:latin typeface="Arial" charset="0"/>
                  </a:rPr>
                  <a:t>. Bell</a:t>
                </a:r>
                <a:endParaRPr lang="en-US" sz="800" dirty="0">
                  <a:solidFill>
                    <a:schemeClr val="bg1"/>
                  </a:solidFill>
                </a:endParaRPr>
              </a:p>
            </p:txBody>
          </p:sp>
        </p:grpSp>
        <p:pic>
          <p:nvPicPr>
            <p:cNvPr id="5138" name="Picture 1043"/>
            <p:cNvPicPr>
              <a:picLocks noChangeAspect="1" noChangeArrowheads="1"/>
            </p:cNvPicPr>
            <p:nvPr/>
          </p:nvPicPr>
          <p:blipFill>
            <a:blip r:embed="rId7" cstate="print">
              <a:lum bright="30000"/>
            </a:blip>
            <a:srcRect/>
            <a:stretch>
              <a:fillRect/>
            </a:stretch>
          </p:blipFill>
          <p:spPr bwMode="auto">
            <a:xfrm>
              <a:off x="3897" y="2850"/>
              <a:ext cx="768" cy="162"/>
            </a:xfrm>
            <a:prstGeom prst="rect">
              <a:avLst/>
            </a:prstGeom>
            <a:noFill/>
            <a:ln w="9525">
              <a:noFill/>
              <a:miter lim="800000"/>
              <a:headEnd/>
              <a:tailEnd/>
            </a:ln>
          </p:spPr>
        </p:pic>
        <p:graphicFrame>
          <p:nvGraphicFramePr>
            <p:cNvPr id="5122" name="Object 1024"/>
            <p:cNvGraphicFramePr>
              <a:graphicFrameLocks noChangeAspect="1"/>
            </p:cNvGraphicFramePr>
            <p:nvPr/>
          </p:nvGraphicFramePr>
          <p:xfrm>
            <a:off x="3897" y="3186"/>
            <a:ext cx="336" cy="293"/>
          </p:xfrm>
          <a:graphic>
            <a:graphicData uri="http://schemas.openxmlformats.org/presentationml/2006/ole">
              <mc:AlternateContent xmlns:mc="http://schemas.openxmlformats.org/markup-compatibility/2006">
                <mc:Choice xmlns:v="urn:schemas-microsoft-com:vml" Requires="v">
                  <p:oleObj spid="_x0000_s5303" name="Bitmap Image" r:id="rId8" imgW="2133898" imgH="1857143" progId="PBrush">
                    <p:embed/>
                  </p:oleObj>
                </mc:Choice>
                <mc:Fallback>
                  <p:oleObj name="Bitmap Image" r:id="rId8" imgW="2133898" imgH="1857143" progId="PBrush">
                    <p:embed/>
                    <p:pic>
                      <p:nvPicPr>
                        <p:cNvPr id="0" name="Object 1024"/>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3897" y="3186"/>
                          <a:ext cx="336"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1025"/>
            <p:cNvGraphicFramePr>
              <a:graphicFrameLocks noChangeAspect="1"/>
            </p:cNvGraphicFramePr>
            <p:nvPr/>
          </p:nvGraphicFramePr>
          <p:xfrm>
            <a:off x="4377" y="3186"/>
            <a:ext cx="336" cy="293"/>
          </p:xfrm>
          <a:graphic>
            <a:graphicData uri="http://schemas.openxmlformats.org/presentationml/2006/ole">
              <mc:AlternateContent xmlns:mc="http://schemas.openxmlformats.org/markup-compatibility/2006">
                <mc:Choice xmlns:v="urn:schemas-microsoft-com:vml" Requires="v">
                  <p:oleObj spid="_x0000_s5304" name="Bitmap Image" r:id="rId10" imgW="2133898" imgH="1857143" progId="PBrush">
                    <p:embed/>
                  </p:oleObj>
                </mc:Choice>
                <mc:Fallback>
                  <p:oleObj name="Bitmap Image" r:id="rId10" imgW="2133898" imgH="1857143" progId="PBrush">
                    <p:embed/>
                    <p:pic>
                      <p:nvPicPr>
                        <p:cNvPr id="0" name="Object 1025"/>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4377" y="3186"/>
                          <a:ext cx="336"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39" name="Picture 1046"/>
            <p:cNvPicPr>
              <a:picLocks noChangeAspect="1" noChangeArrowheads="1"/>
            </p:cNvPicPr>
            <p:nvPr/>
          </p:nvPicPr>
          <p:blipFill>
            <a:blip r:embed="rId7" cstate="print">
              <a:lum bright="30000"/>
            </a:blip>
            <a:srcRect/>
            <a:stretch>
              <a:fillRect/>
            </a:stretch>
          </p:blipFill>
          <p:spPr bwMode="auto">
            <a:xfrm>
              <a:off x="873" y="2850"/>
              <a:ext cx="768" cy="162"/>
            </a:xfrm>
            <a:prstGeom prst="rect">
              <a:avLst/>
            </a:prstGeom>
            <a:noFill/>
            <a:ln w="9525">
              <a:noFill/>
              <a:miter lim="800000"/>
              <a:headEnd/>
              <a:tailEnd/>
            </a:ln>
          </p:spPr>
        </p:pic>
        <p:graphicFrame>
          <p:nvGraphicFramePr>
            <p:cNvPr id="5124" name="Object 1026"/>
            <p:cNvGraphicFramePr>
              <a:graphicFrameLocks noChangeAspect="1"/>
            </p:cNvGraphicFramePr>
            <p:nvPr/>
          </p:nvGraphicFramePr>
          <p:xfrm>
            <a:off x="873" y="3186"/>
            <a:ext cx="336" cy="293"/>
          </p:xfrm>
          <a:graphic>
            <a:graphicData uri="http://schemas.openxmlformats.org/presentationml/2006/ole">
              <mc:AlternateContent xmlns:mc="http://schemas.openxmlformats.org/markup-compatibility/2006">
                <mc:Choice xmlns:v="urn:schemas-microsoft-com:vml" Requires="v">
                  <p:oleObj spid="_x0000_s5305" name="Bitmap Image" r:id="rId11" imgW="2133898" imgH="1857143" progId="PBrush">
                    <p:embed/>
                  </p:oleObj>
                </mc:Choice>
                <mc:Fallback>
                  <p:oleObj name="Bitmap Image" r:id="rId11" imgW="2133898" imgH="1857143" progId="PBrush">
                    <p:embed/>
                    <p:pic>
                      <p:nvPicPr>
                        <p:cNvPr id="0" name="Object 1026"/>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873" y="3186"/>
                          <a:ext cx="336"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1027"/>
            <p:cNvGraphicFramePr>
              <a:graphicFrameLocks noChangeAspect="1"/>
            </p:cNvGraphicFramePr>
            <p:nvPr/>
          </p:nvGraphicFramePr>
          <p:xfrm>
            <a:off x="1353" y="3186"/>
            <a:ext cx="336" cy="293"/>
          </p:xfrm>
          <a:graphic>
            <a:graphicData uri="http://schemas.openxmlformats.org/presentationml/2006/ole">
              <mc:AlternateContent xmlns:mc="http://schemas.openxmlformats.org/markup-compatibility/2006">
                <mc:Choice xmlns:v="urn:schemas-microsoft-com:vml" Requires="v">
                  <p:oleObj spid="_x0000_s5306" name="Bitmap Image" r:id="rId12" imgW="2133898" imgH="1857143" progId="PBrush">
                    <p:embed/>
                  </p:oleObj>
                </mc:Choice>
                <mc:Fallback>
                  <p:oleObj name="Bitmap Image" r:id="rId12" imgW="2133898" imgH="1857143" progId="PBrush">
                    <p:embed/>
                    <p:pic>
                      <p:nvPicPr>
                        <p:cNvPr id="0" name="Object 1027"/>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1353" y="3186"/>
                          <a:ext cx="336"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40" name="Picture 1051"/>
            <p:cNvPicPr>
              <a:picLocks noChangeAspect="1" noChangeArrowheads="1"/>
            </p:cNvPicPr>
            <p:nvPr/>
          </p:nvPicPr>
          <p:blipFill>
            <a:blip r:embed="rId5" cstate="print"/>
            <a:srcRect/>
            <a:stretch>
              <a:fillRect/>
            </a:stretch>
          </p:blipFill>
          <p:spPr bwMode="auto">
            <a:xfrm>
              <a:off x="1833" y="2706"/>
              <a:ext cx="287" cy="255"/>
            </a:xfrm>
            <a:prstGeom prst="rect">
              <a:avLst/>
            </a:prstGeom>
            <a:noFill/>
            <a:ln w="9525">
              <a:noFill/>
              <a:miter lim="800000"/>
              <a:headEnd/>
              <a:tailEnd/>
            </a:ln>
          </p:spPr>
        </p:pic>
        <p:cxnSp>
          <p:nvCxnSpPr>
            <p:cNvPr id="5141" name="AutoShape 1052"/>
            <p:cNvCxnSpPr>
              <a:cxnSpLocks noChangeShapeType="1"/>
            </p:cNvCxnSpPr>
            <p:nvPr/>
          </p:nvCxnSpPr>
          <p:spPr bwMode="auto">
            <a:xfrm flipV="1">
              <a:off x="1257" y="2178"/>
              <a:ext cx="0" cy="672"/>
            </a:xfrm>
            <a:prstGeom prst="straightConnector1">
              <a:avLst/>
            </a:prstGeom>
            <a:noFill/>
            <a:ln w="9525">
              <a:solidFill>
                <a:schemeClr val="tx1"/>
              </a:solidFill>
              <a:round/>
              <a:headEnd/>
              <a:tailEnd/>
            </a:ln>
          </p:spPr>
        </p:cxnSp>
        <p:grpSp>
          <p:nvGrpSpPr>
            <p:cNvPr id="5142" name="Group 1053"/>
            <p:cNvGrpSpPr>
              <a:grpSpLocks/>
            </p:cNvGrpSpPr>
            <p:nvPr/>
          </p:nvGrpSpPr>
          <p:grpSpPr bwMode="auto">
            <a:xfrm>
              <a:off x="2138" y="2133"/>
              <a:ext cx="615" cy="672"/>
              <a:chOff x="1691" y="1071"/>
              <a:chExt cx="1799" cy="497"/>
            </a:xfrm>
          </p:grpSpPr>
          <p:pic>
            <p:nvPicPr>
              <p:cNvPr id="5173" name="Picture 1054" descr="Cloud_big"/>
              <p:cNvPicPr>
                <a:picLocks noChangeAspect="1" noChangeArrowheads="1"/>
              </p:cNvPicPr>
              <p:nvPr/>
            </p:nvPicPr>
            <p:blipFill>
              <a:blip r:embed="rId6" cstate="print"/>
              <a:srcRect/>
              <a:stretch>
                <a:fillRect/>
              </a:stretch>
            </p:blipFill>
            <p:spPr bwMode="auto">
              <a:xfrm>
                <a:off x="1782" y="1071"/>
                <a:ext cx="1708" cy="497"/>
              </a:xfrm>
              <a:prstGeom prst="rect">
                <a:avLst/>
              </a:prstGeom>
              <a:noFill/>
              <a:ln w="9525">
                <a:noFill/>
                <a:miter lim="800000"/>
                <a:headEnd/>
                <a:tailEnd/>
              </a:ln>
            </p:spPr>
          </p:pic>
          <p:sp>
            <p:nvSpPr>
              <p:cNvPr id="5174" name="Rectangle 1055"/>
              <p:cNvSpPr>
                <a:spLocks noChangeArrowheads="1"/>
              </p:cNvSpPr>
              <p:nvPr/>
            </p:nvSpPr>
            <p:spPr bwMode="auto">
              <a:xfrm>
                <a:off x="1691" y="1274"/>
                <a:ext cx="1754" cy="153"/>
              </a:xfrm>
              <a:prstGeom prst="rect">
                <a:avLst/>
              </a:prstGeom>
              <a:noFill/>
              <a:ln w="9525">
                <a:noFill/>
                <a:miter lim="800000"/>
                <a:headEnd/>
                <a:tailEnd/>
              </a:ln>
            </p:spPr>
            <p:txBody>
              <a:bodyPr wrap="none" lIns="92075" tIns="46038" rIns="92075" bIns="46038">
                <a:spAutoFit/>
              </a:bodyPr>
              <a:lstStyle/>
              <a:p>
                <a:pPr algn="ctr">
                  <a:lnSpc>
                    <a:spcPct val="85000"/>
                  </a:lnSpc>
                </a:pPr>
                <a:r>
                  <a:rPr lang="en-US" sz="1000" b="1">
                    <a:solidFill>
                      <a:schemeClr val="bg1"/>
                    </a:solidFill>
                    <a:latin typeface="Arial" charset="0"/>
                  </a:rPr>
                  <a:t>IP Network 1</a:t>
                </a:r>
              </a:p>
              <a:p>
                <a:pPr algn="ctr">
                  <a:lnSpc>
                    <a:spcPct val="85000"/>
                  </a:lnSpc>
                </a:pPr>
                <a:endParaRPr lang="en-US" sz="800">
                  <a:solidFill>
                    <a:schemeClr val="bg1"/>
                  </a:solidFill>
                </a:endParaRPr>
              </a:p>
            </p:txBody>
          </p:sp>
        </p:grpSp>
        <p:pic>
          <p:nvPicPr>
            <p:cNvPr id="5143" name="Picture 1056"/>
            <p:cNvPicPr>
              <a:picLocks noChangeAspect="1" noChangeArrowheads="1"/>
            </p:cNvPicPr>
            <p:nvPr/>
          </p:nvPicPr>
          <p:blipFill>
            <a:blip r:embed="rId5" cstate="print"/>
            <a:srcRect/>
            <a:stretch>
              <a:fillRect/>
            </a:stretch>
          </p:blipFill>
          <p:spPr bwMode="auto">
            <a:xfrm>
              <a:off x="2025" y="2130"/>
              <a:ext cx="287" cy="255"/>
            </a:xfrm>
            <a:prstGeom prst="rect">
              <a:avLst/>
            </a:prstGeom>
            <a:noFill/>
            <a:ln w="9525">
              <a:noFill/>
              <a:miter lim="800000"/>
              <a:headEnd/>
              <a:tailEnd/>
            </a:ln>
          </p:spPr>
        </p:pic>
        <p:sp>
          <p:nvSpPr>
            <p:cNvPr id="5144" name="Text Box 1058"/>
            <p:cNvSpPr txBox="1">
              <a:spLocks noChangeArrowheads="1"/>
            </p:cNvSpPr>
            <p:nvPr/>
          </p:nvSpPr>
          <p:spPr bwMode="auto">
            <a:xfrm>
              <a:off x="1545" y="2130"/>
              <a:ext cx="528" cy="250"/>
            </a:xfrm>
            <a:prstGeom prst="rect">
              <a:avLst/>
            </a:prstGeom>
            <a:noFill/>
            <a:ln w="9525">
              <a:noFill/>
              <a:miter lim="800000"/>
              <a:headEnd/>
              <a:tailEnd/>
            </a:ln>
          </p:spPr>
          <p:txBody>
            <a:bodyPr>
              <a:spAutoFit/>
            </a:bodyPr>
            <a:lstStyle/>
            <a:p>
              <a:pPr>
                <a:spcBef>
                  <a:spcPct val="50000"/>
                </a:spcBef>
              </a:pPr>
              <a:r>
                <a:rPr lang="en-US" sz="1000" b="1">
                  <a:latin typeface="Arial" charset="0"/>
                </a:rPr>
                <a:t>SIP Trunk Gateway</a:t>
              </a:r>
              <a:endParaRPr lang="en-US" sz="2000">
                <a:latin typeface="Arial" charset="0"/>
              </a:endParaRPr>
            </a:p>
          </p:txBody>
        </p:sp>
        <p:sp>
          <p:nvSpPr>
            <p:cNvPr id="5145" name="Line 1059"/>
            <p:cNvSpPr>
              <a:spLocks noChangeShapeType="1"/>
            </p:cNvSpPr>
            <p:nvPr/>
          </p:nvSpPr>
          <p:spPr bwMode="auto">
            <a:xfrm flipV="1">
              <a:off x="2073" y="2658"/>
              <a:ext cx="144" cy="96"/>
            </a:xfrm>
            <a:prstGeom prst="line">
              <a:avLst/>
            </a:prstGeom>
            <a:noFill/>
            <a:ln w="9525">
              <a:solidFill>
                <a:schemeClr val="tx1"/>
              </a:solidFill>
              <a:round/>
              <a:headEnd/>
              <a:tailEnd/>
            </a:ln>
          </p:spPr>
          <p:txBody>
            <a:bodyPr wrap="none" anchor="ctr"/>
            <a:lstStyle/>
            <a:p>
              <a:endParaRPr lang="en-GB"/>
            </a:p>
          </p:txBody>
        </p:sp>
        <p:sp>
          <p:nvSpPr>
            <p:cNvPr id="5146" name="Line 1060"/>
            <p:cNvSpPr>
              <a:spLocks noChangeShapeType="1"/>
            </p:cNvSpPr>
            <p:nvPr/>
          </p:nvSpPr>
          <p:spPr bwMode="auto">
            <a:xfrm flipH="1" flipV="1">
              <a:off x="3273" y="2658"/>
              <a:ext cx="192" cy="144"/>
            </a:xfrm>
            <a:prstGeom prst="line">
              <a:avLst/>
            </a:prstGeom>
            <a:noFill/>
            <a:ln w="9525">
              <a:solidFill>
                <a:schemeClr val="tx1"/>
              </a:solidFill>
              <a:round/>
              <a:headEnd/>
              <a:tailEnd/>
            </a:ln>
          </p:spPr>
          <p:txBody>
            <a:bodyPr wrap="none" anchor="ctr"/>
            <a:lstStyle/>
            <a:p>
              <a:endParaRPr lang="en-GB"/>
            </a:p>
          </p:txBody>
        </p:sp>
        <p:sp>
          <p:nvSpPr>
            <p:cNvPr id="5147" name="Line 1061"/>
            <p:cNvSpPr>
              <a:spLocks noChangeShapeType="1"/>
            </p:cNvSpPr>
            <p:nvPr/>
          </p:nvSpPr>
          <p:spPr bwMode="auto">
            <a:xfrm flipH="1" flipV="1">
              <a:off x="1737" y="2034"/>
              <a:ext cx="288" cy="144"/>
            </a:xfrm>
            <a:prstGeom prst="line">
              <a:avLst/>
            </a:prstGeom>
            <a:noFill/>
            <a:ln w="9525">
              <a:solidFill>
                <a:schemeClr val="tx1"/>
              </a:solidFill>
              <a:round/>
              <a:headEnd/>
              <a:tailEnd/>
            </a:ln>
          </p:spPr>
          <p:txBody>
            <a:bodyPr wrap="none" anchor="ctr"/>
            <a:lstStyle/>
            <a:p>
              <a:endParaRPr lang="en-GB"/>
            </a:p>
          </p:txBody>
        </p:sp>
        <p:sp>
          <p:nvSpPr>
            <p:cNvPr id="5148" name="Line 1062"/>
            <p:cNvSpPr>
              <a:spLocks noChangeShapeType="1"/>
            </p:cNvSpPr>
            <p:nvPr/>
          </p:nvSpPr>
          <p:spPr bwMode="auto">
            <a:xfrm flipV="1">
              <a:off x="3369" y="2034"/>
              <a:ext cx="384" cy="96"/>
            </a:xfrm>
            <a:prstGeom prst="line">
              <a:avLst/>
            </a:prstGeom>
            <a:noFill/>
            <a:ln w="9525">
              <a:solidFill>
                <a:schemeClr val="tx1"/>
              </a:solidFill>
              <a:round/>
              <a:headEnd/>
              <a:tailEnd/>
            </a:ln>
          </p:spPr>
          <p:txBody>
            <a:bodyPr wrap="none" anchor="ctr"/>
            <a:lstStyle/>
            <a:p>
              <a:endParaRPr lang="en-GB"/>
            </a:p>
          </p:txBody>
        </p:sp>
        <p:sp>
          <p:nvSpPr>
            <p:cNvPr id="5149" name="Line 1063"/>
            <p:cNvSpPr>
              <a:spLocks noChangeShapeType="1"/>
            </p:cNvSpPr>
            <p:nvPr/>
          </p:nvSpPr>
          <p:spPr bwMode="auto">
            <a:xfrm>
              <a:off x="2649" y="1650"/>
              <a:ext cx="0" cy="192"/>
            </a:xfrm>
            <a:prstGeom prst="line">
              <a:avLst/>
            </a:prstGeom>
            <a:noFill/>
            <a:ln w="9525">
              <a:solidFill>
                <a:schemeClr val="tx1"/>
              </a:solidFill>
              <a:round/>
              <a:headEnd/>
              <a:tailEnd/>
            </a:ln>
          </p:spPr>
          <p:txBody>
            <a:bodyPr wrap="none" anchor="ctr"/>
            <a:lstStyle/>
            <a:p>
              <a:endParaRPr lang="en-GB"/>
            </a:p>
          </p:txBody>
        </p:sp>
        <p:pic>
          <p:nvPicPr>
            <p:cNvPr id="5150" name="Picture 1064"/>
            <p:cNvPicPr>
              <a:picLocks noChangeAspect="1" noChangeArrowheads="1"/>
            </p:cNvPicPr>
            <p:nvPr/>
          </p:nvPicPr>
          <p:blipFill>
            <a:blip r:embed="rId5" cstate="print"/>
            <a:srcRect/>
            <a:stretch>
              <a:fillRect/>
            </a:stretch>
          </p:blipFill>
          <p:spPr bwMode="auto">
            <a:xfrm>
              <a:off x="2390" y="1860"/>
              <a:ext cx="384" cy="341"/>
            </a:xfrm>
            <a:prstGeom prst="rect">
              <a:avLst/>
            </a:prstGeom>
            <a:noFill/>
            <a:ln w="9525">
              <a:noFill/>
              <a:miter lim="800000"/>
              <a:headEnd/>
              <a:tailEnd/>
            </a:ln>
          </p:spPr>
        </p:pic>
        <p:sp>
          <p:nvSpPr>
            <p:cNvPr id="5151" name="Text Box 1065"/>
            <p:cNvSpPr txBox="1">
              <a:spLocks noChangeArrowheads="1"/>
            </p:cNvSpPr>
            <p:nvPr/>
          </p:nvSpPr>
          <p:spPr bwMode="auto">
            <a:xfrm>
              <a:off x="3369" y="2082"/>
              <a:ext cx="528" cy="250"/>
            </a:xfrm>
            <a:prstGeom prst="rect">
              <a:avLst/>
            </a:prstGeom>
            <a:noFill/>
            <a:ln w="9525">
              <a:noFill/>
              <a:miter lim="800000"/>
              <a:headEnd/>
              <a:tailEnd/>
            </a:ln>
          </p:spPr>
          <p:txBody>
            <a:bodyPr>
              <a:spAutoFit/>
            </a:bodyPr>
            <a:lstStyle/>
            <a:p>
              <a:pPr>
                <a:spcBef>
                  <a:spcPct val="50000"/>
                </a:spcBef>
              </a:pPr>
              <a:r>
                <a:rPr lang="en-US" sz="1000" b="1">
                  <a:latin typeface="Arial" charset="0"/>
                </a:rPr>
                <a:t>SIP Trunk Gateway</a:t>
              </a:r>
              <a:endParaRPr lang="en-US" sz="2000">
                <a:latin typeface="Arial" charset="0"/>
              </a:endParaRPr>
            </a:p>
          </p:txBody>
        </p:sp>
        <p:sp>
          <p:nvSpPr>
            <p:cNvPr id="5152" name="Text Box 1072"/>
            <p:cNvSpPr txBox="1">
              <a:spLocks noChangeArrowheads="1"/>
            </p:cNvSpPr>
            <p:nvPr/>
          </p:nvSpPr>
          <p:spPr bwMode="auto">
            <a:xfrm>
              <a:off x="2793" y="1698"/>
              <a:ext cx="528" cy="250"/>
            </a:xfrm>
            <a:prstGeom prst="rect">
              <a:avLst/>
            </a:prstGeom>
            <a:noFill/>
            <a:ln w="9525">
              <a:noFill/>
              <a:miter lim="800000"/>
              <a:headEnd/>
              <a:tailEnd/>
            </a:ln>
          </p:spPr>
          <p:txBody>
            <a:bodyPr>
              <a:spAutoFit/>
            </a:bodyPr>
            <a:lstStyle/>
            <a:p>
              <a:pPr>
                <a:spcBef>
                  <a:spcPct val="50000"/>
                </a:spcBef>
              </a:pPr>
              <a:r>
                <a:rPr lang="en-US" sz="1000" b="1">
                  <a:latin typeface="Arial" charset="0"/>
                </a:rPr>
                <a:t>SIP Trunk Gateway</a:t>
              </a:r>
              <a:endParaRPr lang="en-US" sz="2000">
                <a:latin typeface="Arial" charset="0"/>
              </a:endParaRPr>
            </a:p>
          </p:txBody>
        </p:sp>
        <p:sp>
          <p:nvSpPr>
            <p:cNvPr id="5153" name="Line 1083"/>
            <p:cNvSpPr>
              <a:spLocks noChangeShapeType="1"/>
            </p:cNvSpPr>
            <p:nvPr/>
          </p:nvSpPr>
          <p:spPr bwMode="auto">
            <a:xfrm>
              <a:off x="4329" y="2226"/>
              <a:ext cx="0" cy="624"/>
            </a:xfrm>
            <a:prstGeom prst="line">
              <a:avLst/>
            </a:prstGeom>
            <a:noFill/>
            <a:ln w="9525">
              <a:solidFill>
                <a:schemeClr val="tx1"/>
              </a:solidFill>
              <a:round/>
              <a:headEnd/>
              <a:tailEnd/>
            </a:ln>
          </p:spPr>
          <p:txBody>
            <a:bodyPr wrap="none" anchor="ctr"/>
            <a:lstStyle/>
            <a:p>
              <a:endParaRPr lang="en-GB"/>
            </a:p>
          </p:txBody>
        </p:sp>
        <p:sp>
          <p:nvSpPr>
            <p:cNvPr id="5154" name="Freeform 1087"/>
            <p:cNvSpPr>
              <a:spLocks/>
            </p:cNvSpPr>
            <p:nvPr/>
          </p:nvSpPr>
          <p:spPr bwMode="auto">
            <a:xfrm>
              <a:off x="761" y="1106"/>
              <a:ext cx="3992" cy="1648"/>
            </a:xfrm>
            <a:custGeom>
              <a:avLst/>
              <a:gdLst>
                <a:gd name="T0" fmla="*/ 112 w 3992"/>
                <a:gd name="T1" fmla="*/ 1648 h 1648"/>
                <a:gd name="T2" fmla="*/ 64 w 3992"/>
                <a:gd name="T3" fmla="*/ 880 h 1648"/>
                <a:gd name="T4" fmla="*/ 496 w 3992"/>
                <a:gd name="T5" fmla="*/ 256 h 1648"/>
                <a:gd name="T6" fmla="*/ 1648 w 3992"/>
                <a:gd name="T7" fmla="*/ 16 h 1648"/>
                <a:gd name="T8" fmla="*/ 3088 w 3992"/>
                <a:gd name="T9" fmla="*/ 160 h 1648"/>
                <a:gd name="T10" fmla="*/ 3856 w 3992"/>
                <a:gd name="T11" fmla="*/ 640 h 1648"/>
                <a:gd name="T12" fmla="*/ 3904 w 3992"/>
                <a:gd name="T13" fmla="*/ 1600 h 1648"/>
                <a:gd name="T14" fmla="*/ 0 60000 65536"/>
                <a:gd name="T15" fmla="*/ 0 60000 65536"/>
                <a:gd name="T16" fmla="*/ 0 60000 65536"/>
                <a:gd name="T17" fmla="*/ 0 60000 65536"/>
                <a:gd name="T18" fmla="*/ 0 60000 65536"/>
                <a:gd name="T19" fmla="*/ 0 60000 65536"/>
                <a:gd name="T20" fmla="*/ 0 60000 65536"/>
                <a:gd name="T21" fmla="*/ 0 w 3992"/>
                <a:gd name="T22" fmla="*/ 0 h 1648"/>
                <a:gd name="T23" fmla="*/ 3992 w 3992"/>
                <a:gd name="T24" fmla="*/ 1648 h 1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92" h="1648">
                  <a:moveTo>
                    <a:pt x="112" y="1648"/>
                  </a:moveTo>
                  <a:cubicBezTo>
                    <a:pt x="56" y="1380"/>
                    <a:pt x="0" y="1112"/>
                    <a:pt x="64" y="880"/>
                  </a:cubicBezTo>
                  <a:cubicBezTo>
                    <a:pt x="128" y="648"/>
                    <a:pt x="232" y="400"/>
                    <a:pt x="496" y="256"/>
                  </a:cubicBezTo>
                  <a:cubicBezTo>
                    <a:pt x="760" y="112"/>
                    <a:pt x="1216" y="32"/>
                    <a:pt x="1648" y="16"/>
                  </a:cubicBezTo>
                  <a:cubicBezTo>
                    <a:pt x="2080" y="0"/>
                    <a:pt x="2720" y="56"/>
                    <a:pt x="3088" y="160"/>
                  </a:cubicBezTo>
                  <a:cubicBezTo>
                    <a:pt x="3456" y="264"/>
                    <a:pt x="3720" y="400"/>
                    <a:pt x="3856" y="640"/>
                  </a:cubicBezTo>
                  <a:cubicBezTo>
                    <a:pt x="3992" y="880"/>
                    <a:pt x="3948" y="1240"/>
                    <a:pt x="3904" y="1600"/>
                  </a:cubicBezTo>
                </a:path>
              </a:pathLst>
            </a:custGeom>
            <a:noFill/>
            <a:ln w="19050" cap="flat" cmpd="sng">
              <a:solidFill>
                <a:schemeClr val="accent2"/>
              </a:solidFill>
              <a:prstDash val="solid"/>
              <a:round/>
              <a:headEnd type="triangle" w="med" len="med"/>
              <a:tailEnd type="triangle" w="med" len="med"/>
            </a:ln>
          </p:spPr>
          <p:txBody>
            <a:bodyPr wrap="none" anchor="ctr"/>
            <a:lstStyle/>
            <a:p>
              <a:endParaRPr lang="en-GB"/>
            </a:p>
          </p:txBody>
        </p:sp>
        <p:sp>
          <p:nvSpPr>
            <p:cNvPr id="5155" name="Text Box 1088"/>
            <p:cNvSpPr txBox="1">
              <a:spLocks noChangeArrowheads="1"/>
            </p:cNvSpPr>
            <p:nvPr/>
          </p:nvSpPr>
          <p:spPr bwMode="auto">
            <a:xfrm>
              <a:off x="4665" y="2178"/>
              <a:ext cx="720" cy="366"/>
            </a:xfrm>
            <a:prstGeom prst="rect">
              <a:avLst/>
            </a:prstGeom>
            <a:noFill/>
            <a:ln w="9525">
              <a:noFill/>
              <a:miter lim="800000"/>
              <a:headEnd/>
              <a:tailEnd/>
            </a:ln>
          </p:spPr>
          <p:txBody>
            <a:bodyPr>
              <a:spAutoFit/>
            </a:bodyPr>
            <a:lstStyle/>
            <a:p>
              <a:pPr>
                <a:spcBef>
                  <a:spcPct val="50000"/>
                </a:spcBef>
              </a:pPr>
              <a:r>
                <a:rPr lang="en-US" sz="1600" b="1">
                  <a:solidFill>
                    <a:schemeClr val="accent2"/>
                  </a:solidFill>
                  <a:latin typeface="Arial" charset="0"/>
                </a:rPr>
                <a:t>Existing TDM</a:t>
              </a:r>
              <a:endParaRPr lang="en-US"/>
            </a:p>
          </p:txBody>
        </p:sp>
        <p:grpSp>
          <p:nvGrpSpPr>
            <p:cNvPr id="5156" name="Group 1111"/>
            <p:cNvGrpSpPr>
              <a:grpSpLocks/>
            </p:cNvGrpSpPr>
            <p:nvPr/>
          </p:nvGrpSpPr>
          <p:grpSpPr bwMode="auto">
            <a:xfrm>
              <a:off x="2841" y="2178"/>
              <a:ext cx="615" cy="672"/>
              <a:chOff x="1691" y="1071"/>
              <a:chExt cx="1799" cy="497"/>
            </a:xfrm>
          </p:grpSpPr>
          <p:pic>
            <p:nvPicPr>
              <p:cNvPr id="5171" name="Picture 1112" descr="Cloud_big"/>
              <p:cNvPicPr>
                <a:picLocks noChangeAspect="1" noChangeArrowheads="1"/>
              </p:cNvPicPr>
              <p:nvPr/>
            </p:nvPicPr>
            <p:blipFill>
              <a:blip r:embed="rId6" cstate="print"/>
              <a:srcRect/>
              <a:stretch>
                <a:fillRect/>
              </a:stretch>
            </p:blipFill>
            <p:spPr bwMode="auto">
              <a:xfrm>
                <a:off x="1782" y="1071"/>
                <a:ext cx="1708" cy="497"/>
              </a:xfrm>
              <a:prstGeom prst="rect">
                <a:avLst/>
              </a:prstGeom>
              <a:noFill/>
              <a:ln w="9525">
                <a:noFill/>
                <a:miter lim="800000"/>
                <a:headEnd/>
                <a:tailEnd/>
              </a:ln>
            </p:spPr>
          </p:pic>
          <p:sp>
            <p:nvSpPr>
              <p:cNvPr id="5172" name="Rectangle 1113"/>
              <p:cNvSpPr>
                <a:spLocks noChangeArrowheads="1"/>
              </p:cNvSpPr>
              <p:nvPr/>
            </p:nvSpPr>
            <p:spPr bwMode="auto">
              <a:xfrm>
                <a:off x="1691" y="1274"/>
                <a:ext cx="1754" cy="153"/>
              </a:xfrm>
              <a:prstGeom prst="rect">
                <a:avLst/>
              </a:prstGeom>
              <a:noFill/>
              <a:ln w="9525">
                <a:noFill/>
                <a:miter lim="800000"/>
                <a:headEnd/>
                <a:tailEnd/>
              </a:ln>
            </p:spPr>
            <p:txBody>
              <a:bodyPr wrap="none" lIns="92075" tIns="46038" rIns="92075" bIns="46038">
                <a:spAutoFit/>
              </a:bodyPr>
              <a:lstStyle/>
              <a:p>
                <a:pPr algn="ctr">
                  <a:lnSpc>
                    <a:spcPct val="85000"/>
                  </a:lnSpc>
                </a:pPr>
                <a:r>
                  <a:rPr lang="en-US" sz="1000" b="1">
                    <a:solidFill>
                      <a:schemeClr val="bg1"/>
                    </a:solidFill>
                    <a:latin typeface="Arial" charset="0"/>
                  </a:rPr>
                  <a:t>IP Network 2</a:t>
                </a:r>
              </a:p>
              <a:p>
                <a:pPr algn="ctr">
                  <a:lnSpc>
                    <a:spcPct val="85000"/>
                  </a:lnSpc>
                </a:pPr>
                <a:endParaRPr lang="en-US" sz="800">
                  <a:solidFill>
                    <a:schemeClr val="bg1"/>
                  </a:solidFill>
                </a:endParaRPr>
              </a:p>
            </p:txBody>
          </p:sp>
        </p:grpSp>
        <p:pic>
          <p:nvPicPr>
            <p:cNvPr id="5157" name="Picture 1057"/>
            <p:cNvPicPr>
              <a:picLocks noChangeAspect="1" noChangeArrowheads="1"/>
            </p:cNvPicPr>
            <p:nvPr/>
          </p:nvPicPr>
          <p:blipFill>
            <a:blip r:embed="rId5" cstate="print"/>
            <a:srcRect/>
            <a:stretch>
              <a:fillRect/>
            </a:stretch>
          </p:blipFill>
          <p:spPr bwMode="auto">
            <a:xfrm>
              <a:off x="3129" y="2082"/>
              <a:ext cx="287" cy="255"/>
            </a:xfrm>
            <a:prstGeom prst="rect">
              <a:avLst/>
            </a:prstGeom>
            <a:noFill/>
            <a:ln w="9525">
              <a:noFill/>
              <a:miter lim="800000"/>
              <a:headEnd/>
              <a:tailEnd/>
            </a:ln>
          </p:spPr>
        </p:pic>
        <p:grpSp>
          <p:nvGrpSpPr>
            <p:cNvPr id="5158" name="Group 1105"/>
            <p:cNvGrpSpPr>
              <a:grpSpLocks/>
            </p:cNvGrpSpPr>
            <p:nvPr/>
          </p:nvGrpSpPr>
          <p:grpSpPr bwMode="auto">
            <a:xfrm>
              <a:off x="2686" y="3067"/>
              <a:ext cx="829" cy="596"/>
              <a:chOff x="3646" y="943"/>
              <a:chExt cx="892" cy="716"/>
            </a:xfrm>
          </p:grpSpPr>
          <p:grpSp>
            <p:nvGrpSpPr>
              <p:cNvPr id="5167" name="Group 1106"/>
              <p:cNvGrpSpPr>
                <a:grpSpLocks/>
              </p:cNvGrpSpPr>
              <p:nvPr/>
            </p:nvGrpSpPr>
            <p:grpSpPr bwMode="auto">
              <a:xfrm>
                <a:off x="3840" y="1056"/>
                <a:ext cx="432" cy="603"/>
                <a:chOff x="3840" y="1056"/>
                <a:chExt cx="432" cy="603"/>
              </a:xfrm>
            </p:grpSpPr>
            <p:pic>
              <p:nvPicPr>
                <p:cNvPr id="5169" name="Picture 1107" descr="softswitch2"/>
                <p:cNvPicPr>
                  <a:picLocks noChangeAspect="1" noChangeArrowheads="1"/>
                </p:cNvPicPr>
                <p:nvPr/>
              </p:nvPicPr>
              <p:blipFill>
                <a:blip r:embed="rId13" cstate="print"/>
                <a:srcRect/>
                <a:stretch>
                  <a:fillRect/>
                </a:stretch>
              </p:blipFill>
              <p:spPr bwMode="auto">
                <a:xfrm>
                  <a:off x="4032" y="1056"/>
                  <a:ext cx="240" cy="603"/>
                </a:xfrm>
                <a:prstGeom prst="rect">
                  <a:avLst/>
                </a:prstGeom>
                <a:noFill/>
                <a:ln w="9525">
                  <a:noFill/>
                  <a:miter lim="800000"/>
                  <a:headEnd/>
                  <a:tailEnd/>
                </a:ln>
              </p:spPr>
            </p:pic>
            <p:pic>
              <p:nvPicPr>
                <p:cNvPr id="5170" name="Picture 1108" descr="softswitch2"/>
                <p:cNvPicPr>
                  <a:picLocks noChangeAspect="1" noChangeArrowheads="1"/>
                </p:cNvPicPr>
                <p:nvPr/>
              </p:nvPicPr>
              <p:blipFill>
                <a:blip r:embed="rId13" cstate="print"/>
                <a:srcRect/>
                <a:stretch>
                  <a:fillRect/>
                </a:stretch>
              </p:blipFill>
              <p:spPr bwMode="auto">
                <a:xfrm>
                  <a:off x="3840" y="1056"/>
                  <a:ext cx="240" cy="603"/>
                </a:xfrm>
                <a:prstGeom prst="rect">
                  <a:avLst/>
                </a:prstGeom>
                <a:noFill/>
                <a:ln w="9525">
                  <a:noFill/>
                  <a:miter lim="800000"/>
                  <a:headEnd/>
                  <a:tailEnd/>
                </a:ln>
              </p:spPr>
            </p:pic>
          </p:grpSp>
          <p:sp>
            <p:nvSpPr>
              <p:cNvPr id="5168" name="Text Box 1109"/>
              <p:cNvSpPr txBox="1">
                <a:spLocks noChangeArrowheads="1"/>
              </p:cNvSpPr>
              <p:nvPr/>
            </p:nvSpPr>
            <p:spPr bwMode="auto">
              <a:xfrm>
                <a:off x="3646" y="943"/>
                <a:ext cx="892" cy="186"/>
              </a:xfrm>
              <a:prstGeom prst="rect">
                <a:avLst/>
              </a:prstGeom>
              <a:noFill/>
              <a:ln w="9525">
                <a:noFill/>
                <a:miter lim="800000"/>
                <a:headEnd/>
                <a:tailEnd/>
              </a:ln>
            </p:spPr>
            <p:txBody>
              <a:bodyPr wrap="none">
                <a:spAutoFit/>
              </a:bodyPr>
              <a:lstStyle/>
              <a:p>
                <a:r>
                  <a:rPr lang="en-US" sz="1000" b="1" dirty="0" smtClean="0">
                    <a:latin typeface="Arial" charset="0"/>
                  </a:rPr>
                  <a:t>Hosted </a:t>
                </a:r>
                <a:r>
                  <a:rPr lang="en-US" sz="1000" b="1" dirty="0" err="1" smtClean="0">
                    <a:latin typeface="Arial" charset="0"/>
                  </a:rPr>
                  <a:t>SoftSwitch</a:t>
                </a:r>
                <a:endParaRPr lang="en-US" sz="2000" dirty="0">
                  <a:latin typeface="Arial" charset="0"/>
                </a:endParaRPr>
              </a:p>
            </p:txBody>
          </p:sp>
        </p:grpSp>
        <p:pic>
          <p:nvPicPr>
            <p:cNvPr id="5159" name="Picture 1110"/>
            <p:cNvPicPr>
              <a:picLocks noChangeAspect="1" noChangeArrowheads="1"/>
            </p:cNvPicPr>
            <p:nvPr/>
          </p:nvPicPr>
          <p:blipFill>
            <a:blip r:embed="rId5" cstate="print"/>
            <a:srcRect/>
            <a:stretch>
              <a:fillRect/>
            </a:stretch>
          </p:blipFill>
          <p:spPr bwMode="auto">
            <a:xfrm>
              <a:off x="2662" y="2586"/>
              <a:ext cx="287" cy="255"/>
            </a:xfrm>
            <a:prstGeom prst="rect">
              <a:avLst/>
            </a:prstGeom>
            <a:noFill/>
            <a:ln w="9525">
              <a:noFill/>
              <a:miter lim="800000"/>
              <a:headEnd/>
              <a:tailEnd/>
            </a:ln>
          </p:spPr>
        </p:pic>
        <p:sp>
          <p:nvSpPr>
            <p:cNvPr id="5160" name="Text Box 1114"/>
            <p:cNvSpPr txBox="1">
              <a:spLocks noChangeArrowheads="1"/>
            </p:cNvSpPr>
            <p:nvPr/>
          </p:nvSpPr>
          <p:spPr bwMode="auto">
            <a:xfrm>
              <a:off x="2526" y="2813"/>
              <a:ext cx="590" cy="250"/>
            </a:xfrm>
            <a:prstGeom prst="rect">
              <a:avLst/>
            </a:prstGeom>
            <a:noFill/>
            <a:ln w="9525">
              <a:noFill/>
              <a:miter lim="800000"/>
              <a:headEnd/>
              <a:tailEnd/>
            </a:ln>
          </p:spPr>
          <p:txBody>
            <a:bodyPr>
              <a:spAutoFit/>
            </a:bodyPr>
            <a:lstStyle/>
            <a:p>
              <a:pPr>
                <a:spcBef>
                  <a:spcPct val="50000"/>
                </a:spcBef>
              </a:pPr>
              <a:r>
                <a:rPr lang="en-US" sz="1000" b="1">
                  <a:latin typeface="Arial" charset="0"/>
                </a:rPr>
                <a:t>Peer2Peer BGP Router</a:t>
              </a:r>
              <a:endParaRPr lang="en-US" sz="2000">
                <a:latin typeface="Arial" charset="0"/>
              </a:endParaRPr>
            </a:p>
          </p:txBody>
        </p:sp>
        <p:sp>
          <p:nvSpPr>
            <p:cNvPr id="5161" name="Freeform 1118"/>
            <p:cNvSpPr>
              <a:spLocks/>
            </p:cNvSpPr>
            <p:nvPr/>
          </p:nvSpPr>
          <p:spPr bwMode="auto">
            <a:xfrm>
              <a:off x="1664" y="2518"/>
              <a:ext cx="1504" cy="567"/>
            </a:xfrm>
            <a:custGeom>
              <a:avLst/>
              <a:gdLst>
                <a:gd name="T0" fmla="*/ 0 w 1504"/>
                <a:gd name="T1" fmla="*/ 522 h 567"/>
                <a:gd name="T2" fmla="*/ 136 w 1504"/>
                <a:gd name="T3" fmla="*/ 159 h 567"/>
                <a:gd name="T4" fmla="*/ 363 w 1504"/>
                <a:gd name="T5" fmla="*/ 23 h 567"/>
                <a:gd name="T6" fmla="*/ 681 w 1504"/>
                <a:gd name="T7" fmla="*/ 23 h 567"/>
                <a:gd name="T8" fmla="*/ 862 w 1504"/>
                <a:gd name="T9" fmla="*/ 68 h 567"/>
                <a:gd name="T10" fmla="*/ 1044 w 1504"/>
                <a:gd name="T11" fmla="*/ 159 h 567"/>
                <a:gd name="T12" fmla="*/ 1225 w 1504"/>
                <a:gd name="T13" fmla="*/ 159 h 567"/>
                <a:gd name="T14" fmla="*/ 1361 w 1504"/>
                <a:gd name="T15" fmla="*/ 114 h 567"/>
                <a:gd name="T16" fmla="*/ 1452 w 1504"/>
                <a:gd name="T17" fmla="*/ 114 h 567"/>
                <a:gd name="T18" fmla="*/ 1497 w 1504"/>
                <a:gd name="T19" fmla="*/ 159 h 567"/>
                <a:gd name="T20" fmla="*/ 1497 w 1504"/>
                <a:gd name="T21" fmla="*/ 250 h 567"/>
                <a:gd name="T22" fmla="*/ 1452 w 1504"/>
                <a:gd name="T23" fmla="*/ 386 h 567"/>
                <a:gd name="T24" fmla="*/ 1406 w 1504"/>
                <a:gd name="T25" fmla="*/ 567 h 5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4"/>
                <a:gd name="T40" fmla="*/ 0 h 567"/>
                <a:gd name="T41" fmla="*/ 1504 w 1504"/>
                <a:gd name="T42" fmla="*/ 567 h 5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4" h="567">
                  <a:moveTo>
                    <a:pt x="0" y="522"/>
                  </a:moveTo>
                  <a:cubicBezTo>
                    <a:pt x="38" y="382"/>
                    <a:pt x="76" y="242"/>
                    <a:pt x="136" y="159"/>
                  </a:cubicBezTo>
                  <a:cubicBezTo>
                    <a:pt x="196" y="76"/>
                    <a:pt x="272" y="46"/>
                    <a:pt x="363" y="23"/>
                  </a:cubicBezTo>
                  <a:cubicBezTo>
                    <a:pt x="454" y="0"/>
                    <a:pt x="598" y="16"/>
                    <a:pt x="681" y="23"/>
                  </a:cubicBezTo>
                  <a:cubicBezTo>
                    <a:pt x="764" y="30"/>
                    <a:pt x="801" y="45"/>
                    <a:pt x="862" y="68"/>
                  </a:cubicBezTo>
                  <a:cubicBezTo>
                    <a:pt x="923" y="91"/>
                    <a:pt x="984" y="144"/>
                    <a:pt x="1044" y="159"/>
                  </a:cubicBezTo>
                  <a:cubicBezTo>
                    <a:pt x="1104" y="174"/>
                    <a:pt x="1172" y="166"/>
                    <a:pt x="1225" y="159"/>
                  </a:cubicBezTo>
                  <a:cubicBezTo>
                    <a:pt x="1278" y="152"/>
                    <a:pt x="1323" y="121"/>
                    <a:pt x="1361" y="114"/>
                  </a:cubicBezTo>
                  <a:cubicBezTo>
                    <a:pt x="1399" y="107"/>
                    <a:pt x="1429" y="107"/>
                    <a:pt x="1452" y="114"/>
                  </a:cubicBezTo>
                  <a:cubicBezTo>
                    <a:pt x="1475" y="121"/>
                    <a:pt x="1490" y="136"/>
                    <a:pt x="1497" y="159"/>
                  </a:cubicBezTo>
                  <a:cubicBezTo>
                    <a:pt x="1504" y="182"/>
                    <a:pt x="1504" y="212"/>
                    <a:pt x="1497" y="250"/>
                  </a:cubicBezTo>
                  <a:cubicBezTo>
                    <a:pt x="1490" y="288"/>
                    <a:pt x="1467" y="333"/>
                    <a:pt x="1452" y="386"/>
                  </a:cubicBezTo>
                  <a:cubicBezTo>
                    <a:pt x="1437" y="439"/>
                    <a:pt x="1421" y="503"/>
                    <a:pt x="1406" y="567"/>
                  </a:cubicBezTo>
                </a:path>
              </a:pathLst>
            </a:custGeom>
            <a:noFill/>
            <a:ln w="19050" cap="flat" cmpd="sng">
              <a:solidFill>
                <a:srgbClr val="FF66CC"/>
              </a:solidFill>
              <a:prstDash val="solid"/>
              <a:round/>
              <a:headEnd type="triangle" w="med" len="med"/>
              <a:tailEnd type="triangle" w="med" len="med"/>
            </a:ln>
          </p:spPr>
          <p:txBody>
            <a:bodyPr/>
            <a:lstStyle/>
            <a:p>
              <a:endParaRPr lang="en-GB"/>
            </a:p>
          </p:txBody>
        </p:sp>
        <p:sp>
          <p:nvSpPr>
            <p:cNvPr id="5162" name="Freeform 1120"/>
            <p:cNvSpPr>
              <a:spLocks/>
            </p:cNvSpPr>
            <p:nvPr/>
          </p:nvSpPr>
          <p:spPr bwMode="auto">
            <a:xfrm>
              <a:off x="3161" y="2632"/>
              <a:ext cx="771" cy="499"/>
            </a:xfrm>
            <a:custGeom>
              <a:avLst/>
              <a:gdLst>
                <a:gd name="T0" fmla="*/ 0 w 771"/>
                <a:gd name="T1" fmla="*/ 453 h 499"/>
                <a:gd name="T2" fmla="*/ 91 w 771"/>
                <a:gd name="T3" fmla="*/ 136 h 499"/>
                <a:gd name="T4" fmla="*/ 136 w 771"/>
                <a:gd name="T5" fmla="*/ 45 h 499"/>
                <a:gd name="T6" fmla="*/ 227 w 771"/>
                <a:gd name="T7" fmla="*/ 0 h 499"/>
                <a:gd name="T8" fmla="*/ 363 w 771"/>
                <a:gd name="T9" fmla="*/ 45 h 499"/>
                <a:gd name="T10" fmla="*/ 499 w 771"/>
                <a:gd name="T11" fmla="*/ 136 h 499"/>
                <a:gd name="T12" fmla="*/ 635 w 771"/>
                <a:gd name="T13" fmla="*/ 272 h 499"/>
                <a:gd name="T14" fmla="*/ 771 w 771"/>
                <a:gd name="T15" fmla="*/ 499 h 499"/>
                <a:gd name="T16" fmla="*/ 0 60000 65536"/>
                <a:gd name="T17" fmla="*/ 0 60000 65536"/>
                <a:gd name="T18" fmla="*/ 0 60000 65536"/>
                <a:gd name="T19" fmla="*/ 0 60000 65536"/>
                <a:gd name="T20" fmla="*/ 0 60000 65536"/>
                <a:gd name="T21" fmla="*/ 0 60000 65536"/>
                <a:gd name="T22" fmla="*/ 0 60000 65536"/>
                <a:gd name="T23" fmla="*/ 0 60000 65536"/>
                <a:gd name="T24" fmla="*/ 0 w 771"/>
                <a:gd name="T25" fmla="*/ 0 h 499"/>
                <a:gd name="T26" fmla="*/ 771 w 771"/>
                <a:gd name="T27" fmla="*/ 499 h 4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1" h="499">
                  <a:moveTo>
                    <a:pt x="0" y="453"/>
                  </a:moveTo>
                  <a:cubicBezTo>
                    <a:pt x="34" y="328"/>
                    <a:pt x="68" y="204"/>
                    <a:pt x="91" y="136"/>
                  </a:cubicBezTo>
                  <a:cubicBezTo>
                    <a:pt x="114" y="68"/>
                    <a:pt x="113" y="68"/>
                    <a:pt x="136" y="45"/>
                  </a:cubicBezTo>
                  <a:cubicBezTo>
                    <a:pt x="159" y="22"/>
                    <a:pt x="189" y="0"/>
                    <a:pt x="227" y="0"/>
                  </a:cubicBezTo>
                  <a:cubicBezTo>
                    <a:pt x="265" y="0"/>
                    <a:pt x="318" y="22"/>
                    <a:pt x="363" y="45"/>
                  </a:cubicBezTo>
                  <a:cubicBezTo>
                    <a:pt x="408" y="68"/>
                    <a:pt x="454" y="98"/>
                    <a:pt x="499" y="136"/>
                  </a:cubicBezTo>
                  <a:cubicBezTo>
                    <a:pt x="544" y="174"/>
                    <a:pt x="590" y="212"/>
                    <a:pt x="635" y="272"/>
                  </a:cubicBezTo>
                  <a:cubicBezTo>
                    <a:pt x="680" y="332"/>
                    <a:pt x="725" y="415"/>
                    <a:pt x="771" y="499"/>
                  </a:cubicBezTo>
                </a:path>
              </a:pathLst>
            </a:custGeom>
            <a:noFill/>
            <a:ln w="19050" cap="flat" cmpd="sng">
              <a:solidFill>
                <a:srgbClr val="FF66CC"/>
              </a:solidFill>
              <a:prstDash val="solid"/>
              <a:round/>
              <a:headEnd type="triangle" w="med" len="med"/>
              <a:tailEnd type="triangle" w="med" len="med"/>
            </a:ln>
          </p:spPr>
          <p:txBody>
            <a:bodyPr/>
            <a:lstStyle/>
            <a:p>
              <a:endParaRPr lang="en-GB"/>
            </a:p>
          </p:txBody>
        </p:sp>
        <p:sp>
          <p:nvSpPr>
            <p:cNvPr id="5163" name="Text Box 1121"/>
            <p:cNvSpPr txBox="1">
              <a:spLocks noChangeArrowheads="1"/>
            </p:cNvSpPr>
            <p:nvPr/>
          </p:nvSpPr>
          <p:spPr bwMode="auto">
            <a:xfrm>
              <a:off x="3524" y="2359"/>
              <a:ext cx="720" cy="366"/>
            </a:xfrm>
            <a:prstGeom prst="rect">
              <a:avLst/>
            </a:prstGeom>
            <a:noFill/>
            <a:ln w="9525">
              <a:noFill/>
              <a:miter lim="800000"/>
              <a:headEnd/>
              <a:tailEnd/>
            </a:ln>
          </p:spPr>
          <p:txBody>
            <a:bodyPr>
              <a:spAutoFit/>
            </a:bodyPr>
            <a:lstStyle/>
            <a:p>
              <a:pPr>
                <a:spcBef>
                  <a:spcPct val="50000"/>
                </a:spcBef>
              </a:pPr>
              <a:r>
                <a:rPr lang="en-US" sz="1600" b="1">
                  <a:solidFill>
                    <a:srgbClr val="FF66CC"/>
                  </a:solidFill>
                  <a:latin typeface="Arial" charset="0"/>
                </a:rPr>
                <a:t>Existing IP</a:t>
              </a:r>
              <a:endParaRPr lang="en-US"/>
            </a:p>
          </p:txBody>
        </p:sp>
        <p:grpSp>
          <p:nvGrpSpPr>
            <p:cNvPr id="5164" name="Group 1125"/>
            <p:cNvGrpSpPr>
              <a:grpSpLocks/>
            </p:cNvGrpSpPr>
            <p:nvPr/>
          </p:nvGrpSpPr>
          <p:grpSpPr bwMode="auto">
            <a:xfrm rot="-1114684">
              <a:off x="3787" y="2432"/>
              <a:ext cx="907" cy="545"/>
              <a:chOff x="4241" y="572"/>
              <a:chExt cx="907" cy="545"/>
            </a:xfrm>
          </p:grpSpPr>
          <p:sp>
            <p:nvSpPr>
              <p:cNvPr id="5165" name="AutoShape 1123"/>
              <p:cNvSpPr>
                <a:spLocks noChangeArrowheads="1"/>
              </p:cNvSpPr>
              <p:nvPr/>
            </p:nvSpPr>
            <p:spPr bwMode="auto">
              <a:xfrm>
                <a:off x="4241" y="572"/>
                <a:ext cx="862" cy="545"/>
              </a:xfrm>
              <a:prstGeom prst="leftArrow">
                <a:avLst>
                  <a:gd name="adj1" fmla="val 50000"/>
                  <a:gd name="adj2" fmla="val 39541"/>
                </a:avLst>
              </a:prstGeom>
              <a:solidFill>
                <a:srgbClr val="00FF00"/>
              </a:solidFill>
              <a:ln w="9525">
                <a:solidFill>
                  <a:schemeClr val="tx1"/>
                </a:solidFill>
                <a:miter lim="800000"/>
                <a:headEnd/>
                <a:tailEnd/>
              </a:ln>
            </p:spPr>
            <p:txBody>
              <a:bodyPr wrap="none" anchor="ctr"/>
              <a:lstStyle/>
              <a:p>
                <a:endParaRPr lang="en-GB"/>
              </a:p>
            </p:txBody>
          </p:sp>
          <p:sp>
            <p:nvSpPr>
              <p:cNvPr id="5166" name="Text Box 1124"/>
              <p:cNvSpPr txBox="1">
                <a:spLocks noChangeArrowheads="1"/>
              </p:cNvSpPr>
              <p:nvPr/>
            </p:nvSpPr>
            <p:spPr bwMode="auto">
              <a:xfrm>
                <a:off x="4422" y="666"/>
                <a:ext cx="726" cy="326"/>
              </a:xfrm>
              <a:prstGeom prst="rect">
                <a:avLst/>
              </a:prstGeom>
              <a:noFill/>
              <a:ln w="9525">
                <a:noFill/>
                <a:miter lim="800000"/>
                <a:headEnd/>
                <a:tailEnd/>
              </a:ln>
            </p:spPr>
            <p:txBody>
              <a:bodyPr>
                <a:spAutoFit/>
              </a:bodyPr>
              <a:lstStyle/>
              <a:p>
                <a:pPr>
                  <a:spcBef>
                    <a:spcPct val="50000"/>
                  </a:spcBef>
                </a:pPr>
                <a:r>
                  <a:rPr lang="en-GB" sz="1400">
                    <a:latin typeface="Arial" charset="0"/>
                  </a:rPr>
                  <a:t>Usage Migration</a:t>
                </a:r>
                <a:endParaRPr lang="en-US" sz="1400">
                  <a:latin typeface="Arial" charset="0"/>
                </a:endParaRPr>
              </a:p>
            </p:txBody>
          </p:sp>
        </p:grpSp>
      </p:grpSp>
      <p:pic>
        <p:nvPicPr>
          <p:cNvPr id="7" name="Picture 34" descr="C:\Users\hutchint\AppData\Local\Microsoft\Windows\Temporary Internet Files\Content.IE5\9MCJQ681\RadioTower[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27113" y="2817490"/>
            <a:ext cx="361237" cy="4962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mtClean="0"/>
              <a:t>Agenda</a:t>
            </a:r>
          </a:p>
        </p:txBody>
      </p:sp>
      <p:sp>
        <p:nvSpPr>
          <p:cNvPr id="7172" name="Rectangle 3"/>
          <p:cNvSpPr>
            <a:spLocks noGrp="1" noChangeArrowheads="1"/>
          </p:cNvSpPr>
          <p:nvPr>
            <p:ph idx="1"/>
          </p:nvPr>
        </p:nvSpPr>
        <p:spPr/>
        <p:txBody>
          <a:bodyPr/>
          <a:lstStyle/>
          <a:p>
            <a:pPr eaLnBrk="1" hangingPunct="1"/>
            <a:r>
              <a:rPr lang="en-US" smtClean="0">
                <a:solidFill>
                  <a:srgbClr val="A8AEAB"/>
                </a:solidFill>
              </a:rPr>
              <a:t>Executive Summary</a:t>
            </a:r>
          </a:p>
          <a:p>
            <a:pPr eaLnBrk="1" hangingPunct="1"/>
            <a:r>
              <a:rPr lang="en-US" smtClean="0">
                <a:solidFill>
                  <a:srgbClr val="A8AEAB"/>
                </a:solidFill>
              </a:rPr>
              <a:t>History</a:t>
            </a:r>
          </a:p>
          <a:p>
            <a:pPr eaLnBrk="1" hangingPunct="1"/>
            <a:r>
              <a:rPr lang="en-US" smtClean="0">
                <a:solidFill>
                  <a:srgbClr val="A8AEAB"/>
                </a:solidFill>
              </a:rPr>
              <a:t>Business Case</a:t>
            </a:r>
          </a:p>
          <a:p>
            <a:pPr eaLnBrk="1" hangingPunct="1"/>
            <a:r>
              <a:rPr lang="en-US" smtClean="0">
                <a:solidFill>
                  <a:srgbClr val="A8AEAB"/>
                </a:solidFill>
              </a:rPr>
              <a:t>Services</a:t>
            </a:r>
          </a:p>
          <a:p>
            <a:pPr eaLnBrk="1" hangingPunct="1"/>
            <a:r>
              <a:rPr lang="en-US" smtClean="0">
                <a:solidFill>
                  <a:srgbClr val="A8AEAB"/>
                </a:solidFill>
              </a:rPr>
              <a:t>Convergence</a:t>
            </a:r>
            <a:endParaRPr lang="en-US" smtClean="0"/>
          </a:p>
          <a:p>
            <a:pPr eaLnBrk="1" hangingPunct="1">
              <a:buClr>
                <a:schemeClr val="tx1"/>
              </a:buClr>
              <a:buFont typeface="Wingdings" pitchFamily="2" charset="2"/>
              <a:buChar char="n"/>
            </a:pPr>
            <a:r>
              <a:rPr lang="en-US" smtClean="0"/>
              <a:t>Infrastructure</a:t>
            </a:r>
          </a:p>
          <a:p>
            <a:pPr eaLnBrk="1" hangingPunct="1"/>
            <a:r>
              <a:rPr lang="en-US" smtClean="0">
                <a:solidFill>
                  <a:srgbClr val="A8AEAB"/>
                </a:solidFill>
              </a:rPr>
              <a:t>Challenges</a:t>
            </a:r>
          </a:p>
        </p:txBody>
      </p:sp>
      <p:graphicFrame>
        <p:nvGraphicFramePr>
          <p:cNvPr id="7170" name="Object 3072"/>
          <p:cNvGraphicFramePr>
            <a:graphicFrameLocks noChangeAspect="1"/>
          </p:cNvGraphicFramePr>
          <p:nvPr>
            <p:extLst>
              <p:ext uri="{D42A27DB-BD31-4B8C-83A1-F6EECF244321}">
                <p14:modId xmlns:p14="http://schemas.microsoft.com/office/powerpoint/2010/main" val="3372320813"/>
              </p:ext>
            </p:extLst>
          </p:nvPr>
        </p:nvGraphicFramePr>
        <p:xfrm>
          <a:off x="5029200" y="3501008"/>
          <a:ext cx="3321050" cy="1608138"/>
        </p:xfrm>
        <a:graphic>
          <a:graphicData uri="http://schemas.openxmlformats.org/presentationml/2006/ole">
            <mc:AlternateContent xmlns:mc="http://schemas.openxmlformats.org/markup-compatibility/2006">
              <mc:Choice xmlns:v="urn:schemas-microsoft-com:vml" Requires="v">
                <p:oleObj spid="_x0000_s7213" name="Clip" r:id="rId4" imgW="1764720" imgH="853920" progId="">
                  <p:embed/>
                </p:oleObj>
              </mc:Choice>
              <mc:Fallback>
                <p:oleObj name="Clip" r:id="rId4" imgW="1764720" imgH="853920" progId="">
                  <p:embed/>
                  <p:pic>
                    <p:nvPicPr>
                      <p:cNvPr id="0" name="Object 30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501008"/>
                        <a:ext cx="3321050" cy="160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Infrastructure</a:t>
            </a:r>
          </a:p>
        </p:txBody>
      </p:sp>
      <p:sp>
        <p:nvSpPr>
          <p:cNvPr id="30723" name="Rectangle 3"/>
          <p:cNvSpPr>
            <a:spLocks noGrp="1" noChangeArrowheads="1"/>
          </p:cNvSpPr>
          <p:nvPr>
            <p:ph idx="1"/>
          </p:nvPr>
        </p:nvSpPr>
        <p:spPr>
          <a:xfrm>
            <a:off x="395536" y="1196752"/>
            <a:ext cx="7631113" cy="4633913"/>
          </a:xfrm>
        </p:spPr>
        <p:txBody>
          <a:bodyPr/>
          <a:lstStyle/>
          <a:p>
            <a:pPr eaLnBrk="1" hangingPunct="1"/>
            <a:r>
              <a:rPr lang="en-US" dirty="0" smtClean="0"/>
              <a:t>What are the building blocks of the system and how are these connected?</a:t>
            </a:r>
          </a:p>
          <a:p>
            <a:pPr lvl="1" eaLnBrk="1" hangingPunct="1"/>
            <a:r>
              <a:rPr lang="en-US" dirty="0" smtClean="0"/>
              <a:t>Deployment Architectures and voice media paths</a:t>
            </a:r>
          </a:p>
          <a:p>
            <a:pPr lvl="1" eaLnBrk="1" hangingPunct="1"/>
            <a:r>
              <a:rPr lang="en-US" dirty="0" err="1" smtClean="0"/>
              <a:t>Signalling</a:t>
            </a:r>
            <a:r>
              <a:rPr lang="en-US" dirty="0" smtClean="0"/>
              <a:t> Protocols</a:t>
            </a:r>
          </a:p>
          <a:p>
            <a:pPr lvl="1" eaLnBrk="1" hangingPunct="1"/>
            <a:r>
              <a:rPr lang="en-US" dirty="0" smtClean="0"/>
              <a:t>Network Interconnections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smtClean="0"/>
              <a:t>Infrastructure</a:t>
            </a:r>
          </a:p>
        </p:txBody>
      </p:sp>
      <p:sp>
        <p:nvSpPr>
          <p:cNvPr id="31748" name="Rectangle 3"/>
          <p:cNvSpPr>
            <a:spLocks noGrp="1" noChangeArrowheads="1"/>
          </p:cNvSpPr>
          <p:nvPr>
            <p:ph idx="1"/>
          </p:nvPr>
        </p:nvSpPr>
        <p:spPr>
          <a:xfrm>
            <a:off x="1752600" y="1340768"/>
            <a:ext cx="7086600" cy="4373563"/>
          </a:xfrm>
        </p:spPr>
        <p:txBody>
          <a:bodyPr/>
          <a:lstStyle/>
          <a:p>
            <a:pPr eaLnBrk="1" hangingPunct="1"/>
            <a:r>
              <a:rPr lang="en-US" dirty="0" smtClean="0"/>
              <a:t>The voice media paths and switching define the type of system.  Three main types are defined:</a:t>
            </a:r>
          </a:p>
          <a:p>
            <a:pPr lvl="1" eaLnBrk="1" hangingPunct="1"/>
            <a:r>
              <a:rPr lang="en-US" dirty="0" smtClean="0"/>
              <a:t>IP Enabled PBX</a:t>
            </a:r>
          </a:p>
          <a:p>
            <a:pPr lvl="2" eaLnBrk="1" hangingPunct="1">
              <a:spcAft>
                <a:spcPct val="100000"/>
              </a:spcAft>
            </a:pPr>
            <a:r>
              <a:rPr lang="en-US" sz="1400" dirty="0" smtClean="0"/>
              <a:t>Here a line card is simply replaced by an Ethernet card. Voice switching is done in TDM. This is not scalable and adds unnecessary delay.</a:t>
            </a:r>
          </a:p>
          <a:p>
            <a:pPr lvl="1" eaLnBrk="1" hangingPunct="1">
              <a:spcBef>
                <a:spcPts val="1800"/>
              </a:spcBef>
            </a:pPr>
            <a:r>
              <a:rPr lang="en-US" dirty="0" smtClean="0"/>
              <a:t>Hybrid PBX</a:t>
            </a:r>
          </a:p>
          <a:p>
            <a:pPr lvl="2" eaLnBrk="1" hangingPunct="1">
              <a:spcAft>
                <a:spcPct val="100000"/>
              </a:spcAft>
            </a:pPr>
            <a:r>
              <a:rPr lang="en-US" sz="1400" dirty="0" smtClean="0"/>
              <a:t>TDM and IP are handled equally, only traversing a gateway when IP and TDM devices need to connect.</a:t>
            </a:r>
          </a:p>
          <a:p>
            <a:pPr lvl="2" eaLnBrk="1" hangingPunct="1">
              <a:spcAft>
                <a:spcPct val="100000"/>
              </a:spcAft>
            </a:pPr>
            <a:r>
              <a:rPr lang="en-US" sz="1400" dirty="0" smtClean="0"/>
              <a:t>Typical in a SME (</a:t>
            </a:r>
            <a:r>
              <a:rPr lang="en-US" sz="1400" dirty="0" err="1" smtClean="0"/>
              <a:t>on-premise</a:t>
            </a:r>
            <a:r>
              <a:rPr lang="en-US" sz="1400" dirty="0" smtClean="0"/>
              <a:t>) environment</a:t>
            </a:r>
          </a:p>
          <a:p>
            <a:pPr lvl="1" eaLnBrk="1" hangingPunct="1">
              <a:spcBef>
                <a:spcPts val="1800"/>
              </a:spcBef>
            </a:pPr>
            <a:r>
              <a:rPr lang="en-US" dirty="0" smtClean="0"/>
              <a:t>IP-PBX (Hosted – Private and Public Cloud Services)</a:t>
            </a:r>
          </a:p>
          <a:p>
            <a:pPr lvl="2" eaLnBrk="1" hangingPunct="1"/>
            <a:r>
              <a:rPr lang="en-US" sz="1400" dirty="0" smtClean="0"/>
              <a:t>All switching is done in IP. TDM connections are generally only to the PSTN via external gateway, which is typically off-site.</a:t>
            </a:r>
          </a:p>
          <a:p>
            <a:pPr lvl="2" eaLnBrk="1" hangingPunct="1"/>
            <a:r>
              <a:rPr lang="en-US" sz="1400" dirty="0" smtClean="0"/>
              <a:t>Model used for Hosted services, both Private (e.g. single business) and Public (e.g. Skype)</a:t>
            </a:r>
          </a:p>
        </p:txBody>
      </p:sp>
      <p:pic>
        <p:nvPicPr>
          <p:cNvPr id="31749" name="Picture 5"/>
          <p:cNvPicPr>
            <a:picLocks noChangeAspect="1" noChangeArrowheads="1"/>
          </p:cNvPicPr>
          <p:nvPr/>
        </p:nvPicPr>
        <p:blipFill>
          <a:blip r:embed="rId3" cstate="print">
            <a:lum bright="20000"/>
          </a:blip>
          <a:srcRect/>
          <a:stretch>
            <a:fillRect/>
          </a:stretch>
        </p:blipFill>
        <p:spPr bwMode="auto">
          <a:xfrm>
            <a:off x="152400" y="3200400"/>
            <a:ext cx="1676400" cy="1806575"/>
          </a:xfrm>
          <a:prstGeom prst="rect">
            <a:avLst/>
          </a:prstGeom>
          <a:noFill/>
          <a:ln w="9525" cap="rnd">
            <a:solidFill>
              <a:schemeClr val="bg1">
                <a:lumMod val="50000"/>
                <a:lumOff val="50000"/>
              </a:schemeClr>
            </a:solidFill>
            <a:prstDash val="sysDot"/>
            <a:miter lim="800000"/>
            <a:headEnd/>
            <a:tailEnd/>
          </a:ln>
        </p:spPr>
      </p:pic>
      <p:pic>
        <p:nvPicPr>
          <p:cNvPr id="31750" name="Picture 4"/>
          <p:cNvPicPr>
            <a:picLocks noChangeAspect="1" noChangeArrowheads="1"/>
          </p:cNvPicPr>
          <p:nvPr/>
        </p:nvPicPr>
        <p:blipFill>
          <a:blip r:embed="rId4" cstate="print">
            <a:lum bright="20000"/>
          </a:blip>
          <a:srcRect/>
          <a:stretch>
            <a:fillRect/>
          </a:stretch>
        </p:blipFill>
        <p:spPr bwMode="auto">
          <a:xfrm>
            <a:off x="152400" y="1371600"/>
            <a:ext cx="1676400" cy="1814513"/>
          </a:xfrm>
          <a:prstGeom prst="rect">
            <a:avLst/>
          </a:prstGeom>
          <a:noFill/>
          <a:ln w="9525" cap="rnd">
            <a:solidFill>
              <a:schemeClr val="bg1">
                <a:lumMod val="50000"/>
                <a:lumOff val="50000"/>
              </a:schemeClr>
            </a:solidFill>
            <a:prstDash val="sysDot"/>
            <a:miter lim="800000"/>
            <a:headEnd/>
            <a:tailEnd/>
          </a:ln>
        </p:spPr>
      </p:pic>
      <p:pic>
        <p:nvPicPr>
          <p:cNvPr id="8" name="Picture 8"/>
          <p:cNvPicPr>
            <a:picLocks noChangeAspect="1" noChangeArrowheads="1"/>
          </p:cNvPicPr>
          <p:nvPr/>
        </p:nvPicPr>
        <p:blipFill>
          <a:blip r:embed="rId5" cstate="print"/>
          <a:srcRect/>
          <a:stretch>
            <a:fillRect/>
          </a:stretch>
        </p:blipFill>
        <p:spPr bwMode="auto">
          <a:xfrm>
            <a:off x="149771" y="5016500"/>
            <a:ext cx="1676400" cy="1490663"/>
          </a:xfrm>
          <a:prstGeom prst="rect">
            <a:avLst/>
          </a:prstGeom>
          <a:noFill/>
          <a:ln>
            <a:solidFill>
              <a:schemeClr val="bg1">
                <a:lumMod val="50000"/>
                <a:lumOff val="50000"/>
              </a:schemeClr>
            </a:solidFill>
            <a:prstDash val="sysDot"/>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050"/>
          <p:cNvSpPr>
            <a:spLocks noGrp="1" noChangeArrowheads="1"/>
          </p:cNvSpPr>
          <p:nvPr>
            <p:ph type="title"/>
          </p:nvPr>
        </p:nvSpPr>
        <p:spPr/>
        <p:txBody>
          <a:bodyPr/>
          <a:lstStyle/>
          <a:p>
            <a:pPr eaLnBrk="1" hangingPunct="1"/>
            <a:r>
              <a:rPr lang="en-US" smtClean="0"/>
              <a:t>Infrastructure</a:t>
            </a:r>
          </a:p>
        </p:txBody>
      </p:sp>
      <p:sp>
        <p:nvSpPr>
          <p:cNvPr id="32771" name="Rectangle 2051"/>
          <p:cNvSpPr>
            <a:spLocks noGrp="1" noChangeArrowheads="1"/>
          </p:cNvSpPr>
          <p:nvPr>
            <p:ph idx="1"/>
          </p:nvPr>
        </p:nvSpPr>
        <p:spPr>
          <a:xfrm>
            <a:off x="393700" y="1128713"/>
            <a:ext cx="4970388" cy="4525962"/>
          </a:xfrm>
        </p:spPr>
        <p:txBody>
          <a:bodyPr/>
          <a:lstStyle/>
          <a:p>
            <a:pPr marL="0" indent="0" eaLnBrk="1" hangingPunct="1"/>
            <a:r>
              <a:rPr lang="en-US" sz="1600" dirty="0" smtClean="0"/>
              <a:t> Basic VoIP system building blocks</a:t>
            </a:r>
          </a:p>
          <a:p>
            <a:pPr marL="457200" lvl="1" indent="0" eaLnBrk="1" hangingPunct="1"/>
            <a:r>
              <a:rPr lang="en-US" sz="1400" dirty="0" smtClean="0"/>
              <a:t> Gateway between IP and TDM</a:t>
            </a:r>
          </a:p>
          <a:p>
            <a:pPr marL="457200" lvl="1" indent="0" eaLnBrk="1" hangingPunct="1"/>
            <a:r>
              <a:rPr lang="en-US" sz="1400" dirty="0" smtClean="0"/>
              <a:t> Media Gateway Controller</a:t>
            </a:r>
          </a:p>
          <a:p>
            <a:pPr marL="457200" lvl="1" indent="0" eaLnBrk="1" hangingPunct="1"/>
            <a:r>
              <a:rPr lang="en-US" sz="1400" dirty="0" smtClean="0"/>
              <a:t> Call Control</a:t>
            </a:r>
          </a:p>
          <a:p>
            <a:pPr marL="457200" lvl="1" indent="0" eaLnBrk="1" hangingPunct="1"/>
            <a:r>
              <a:rPr lang="en-US" sz="1400" dirty="0" smtClean="0"/>
              <a:t> Features and Services</a:t>
            </a:r>
          </a:p>
          <a:p>
            <a:pPr marL="457200" lvl="1" indent="0" eaLnBrk="1" hangingPunct="1"/>
            <a:r>
              <a:rPr lang="en-US" sz="1400" dirty="0" smtClean="0"/>
              <a:t> End users</a:t>
            </a:r>
          </a:p>
          <a:p>
            <a:pPr marL="0" indent="0" eaLnBrk="1" hangingPunct="1"/>
            <a:r>
              <a:rPr lang="en-US" sz="1600" dirty="0" smtClean="0"/>
              <a:t> Different protocols use different names, but functions are essentially the same</a:t>
            </a:r>
          </a:p>
          <a:p>
            <a:pPr marL="0" indent="0" eaLnBrk="1" hangingPunct="1"/>
            <a:r>
              <a:rPr lang="en-US" sz="1600" dirty="0" smtClean="0"/>
              <a:t> Peer to Peer or Central Control?</a:t>
            </a:r>
          </a:p>
          <a:p>
            <a:pPr marL="457200" lvl="1" indent="0" eaLnBrk="1" hangingPunct="1"/>
            <a:r>
              <a:rPr lang="en-US" sz="1400" dirty="0" smtClean="0"/>
              <a:t> Central is good at resolving resource conflicts</a:t>
            </a:r>
          </a:p>
          <a:p>
            <a:pPr marL="457200" lvl="1" indent="0" eaLnBrk="1" hangingPunct="1"/>
            <a:r>
              <a:rPr lang="en-US" sz="1400" dirty="0" smtClean="0"/>
              <a:t> Peer to peer is resilient to network failure</a:t>
            </a:r>
          </a:p>
          <a:p>
            <a:pPr marL="457200" lvl="1" indent="0" eaLnBrk="1" hangingPunct="1"/>
            <a:r>
              <a:rPr lang="en-US" sz="1400" dirty="0" smtClean="0"/>
              <a:t> SIP can handle both aspects</a:t>
            </a:r>
          </a:p>
        </p:txBody>
      </p:sp>
      <p:pic>
        <p:nvPicPr>
          <p:cNvPr id="32772" name="Picture 2053"/>
          <p:cNvPicPr>
            <a:picLocks noChangeAspect="1" noChangeArrowheads="1"/>
          </p:cNvPicPr>
          <p:nvPr/>
        </p:nvPicPr>
        <p:blipFill>
          <a:blip r:embed="rId3" cstate="print"/>
          <a:srcRect/>
          <a:stretch>
            <a:fillRect/>
          </a:stretch>
        </p:blipFill>
        <p:spPr bwMode="auto">
          <a:xfrm>
            <a:off x="4139952" y="2204864"/>
            <a:ext cx="4797425" cy="311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Infrastructure</a:t>
            </a:r>
          </a:p>
        </p:txBody>
      </p:sp>
      <p:sp>
        <p:nvSpPr>
          <p:cNvPr id="33795" name="Rectangle 3"/>
          <p:cNvSpPr>
            <a:spLocks noGrp="1" noChangeArrowheads="1"/>
          </p:cNvSpPr>
          <p:nvPr>
            <p:ph idx="1"/>
          </p:nvPr>
        </p:nvSpPr>
        <p:spPr/>
        <p:txBody>
          <a:bodyPr/>
          <a:lstStyle/>
          <a:p>
            <a:pPr eaLnBrk="1" hangingPunct="1"/>
            <a:r>
              <a:rPr lang="en-US" smtClean="0"/>
              <a:t>Signalling Protocols are numerous and include:</a:t>
            </a:r>
          </a:p>
          <a:p>
            <a:pPr lvl="1" eaLnBrk="1" hangingPunct="1"/>
            <a:r>
              <a:rPr lang="en-US" smtClean="0"/>
              <a:t>H.323</a:t>
            </a:r>
          </a:p>
          <a:p>
            <a:pPr lvl="1" eaLnBrk="1" hangingPunct="1"/>
            <a:r>
              <a:rPr lang="en-US" smtClean="0"/>
              <a:t>MGCP/Megaco</a:t>
            </a:r>
          </a:p>
          <a:p>
            <a:pPr lvl="1" eaLnBrk="1" hangingPunct="1"/>
            <a:r>
              <a:rPr lang="en-US" smtClean="0"/>
              <a:t>SIP</a:t>
            </a:r>
          </a:p>
          <a:p>
            <a:pPr lvl="1" eaLnBrk="1" hangingPunct="1"/>
            <a:r>
              <a:rPr lang="en-US" smtClean="0"/>
              <a:t>Proprietary</a:t>
            </a:r>
          </a:p>
          <a:p>
            <a:pPr eaLnBrk="1" hangingPunct="1"/>
            <a:r>
              <a:rPr lang="en-US" smtClean="0"/>
              <a:t>Why so many Signalling protocols?</a:t>
            </a:r>
          </a:p>
          <a:p>
            <a:pPr lvl="1" eaLnBrk="1" hangingPunct="1"/>
            <a:r>
              <a:rPr lang="en-US" smtClean="0"/>
              <a:t>Different starting perspectives of the requirements</a:t>
            </a:r>
          </a:p>
          <a:p>
            <a:pPr lvl="1" eaLnBrk="1" hangingPunct="1"/>
            <a:r>
              <a:rPr lang="en-US" smtClean="0"/>
              <a:t>They all offer some advantage for different users</a:t>
            </a:r>
          </a:p>
          <a:p>
            <a:pPr lvl="1" eaLnBrk="1" hangingPunct="1"/>
            <a:r>
              <a:rPr lang="en-US" smtClean="0"/>
              <a:t>Most are evolving as new features start to roll out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Infrastructure</a:t>
            </a:r>
          </a:p>
        </p:txBody>
      </p:sp>
      <p:sp>
        <p:nvSpPr>
          <p:cNvPr id="34819" name="Rectangle 3"/>
          <p:cNvSpPr>
            <a:spLocks noGrp="1" noChangeArrowheads="1"/>
          </p:cNvSpPr>
          <p:nvPr>
            <p:ph idx="1"/>
          </p:nvPr>
        </p:nvSpPr>
        <p:spPr>
          <a:xfrm>
            <a:off x="381000" y="1196752"/>
            <a:ext cx="8534400" cy="5029200"/>
          </a:xfrm>
        </p:spPr>
        <p:txBody>
          <a:bodyPr/>
          <a:lstStyle/>
          <a:p>
            <a:pPr eaLnBrk="1" hangingPunct="1">
              <a:lnSpc>
                <a:spcPct val="80000"/>
              </a:lnSpc>
            </a:pPr>
            <a:r>
              <a:rPr lang="en-US" dirty="0" smtClean="0"/>
              <a:t>H.323</a:t>
            </a:r>
          </a:p>
          <a:p>
            <a:pPr lvl="1" eaLnBrk="1" hangingPunct="1">
              <a:lnSpc>
                <a:spcPct val="80000"/>
              </a:lnSpc>
            </a:pPr>
            <a:r>
              <a:rPr lang="en-US" dirty="0" smtClean="0"/>
              <a:t>Overview specification and includes:</a:t>
            </a:r>
          </a:p>
          <a:p>
            <a:pPr lvl="2" eaLnBrk="1" hangingPunct="1">
              <a:lnSpc>
                <a:spcPct val="80000"/>
              </a:lnSpc>
            </a:pPr>
            <a:r>
              <a:rPr lang="en-US" dirty="0" smtClean="0"/>
              <a:t>H.225 - </a:t>
            </a:r>
            <a:r>
              <a:rPr lang="en-US" dirty="0" err="1" smtClean="0"/>
              <a:t>Signalling</a:t>
            </a:r>
            <a:endParaRPr lang="en-US" dirty="0" smtClean="0"/>
          </a:p>
          <a:p>
            <a:pPr lvl="2" eaLnBrk="1" hangingPunct="1">
              <a:lnSpc>
                <a:spcPct val="80000"/>
              </a:lnSpc>
            </a:pPr>
            <a:r>
              <a:rPr lang="en-US" dirty="0" smtClean="0"/>
              <a:t>H.245 - Media streaming</a:t>
            </a:r>
          </a:p>
          <a:p>
            <a:pPr lvl="2" eaLnBrk="1" hangingPunct="1">
              <a:lnSpc>
                <a:spcPct val="80000"/>
              </a:lnSpc>
            </a:pPr>
            <a:r>
              <a:rPr lang="en-US" dirty="0" smtClean="0"/>
              <a:t>TCP/IP and RTP/UDP/IP</a:t>
            </a:r>
          </a:p>
          <a:p>
            <a:pPr lvl="1" eaLnBrk="1" hangingPunct="1">
              <a:lnSpc>
                <a:spcPct val="80000"/>
              </a:lnSpc>
            </a:pPr>
            <a:r>
              <a:rPr lang="en-US" dirty="0" smtClean="0"/>
              <a:t>One of the early protocols</a:t>
            </a:r>
          </a:p>
          <a:p>
            <a:pPr lvl="1" eaLnBrk="1" hangingPunct="1">
              <a:lnSpc>
                <a:spcPct val="80000"/>
              </a:lnSpc>
            </a:pPr>
            <a:r>
              <a:rPr lang="en-US" dirty="0" smtClean="0"/>
              <a:t>Standards based, uses current </a:t>
            </a:r>
            <a:r>
              <a:rPr lang="en-US" dirty="0" smtClean="0">
                <a:solidFill>
                  <a:srgbClr val="0033CC"/>
                </a:solidFill>
              </a:rPr>
              <a:t>ISDN technology</a:t>
            </a:r>
            <a:r>
              <a:rPr lang="en-US" dirty="0" smtClean="0"/>
              <a:t>, works well for interoperability between vendors</a:t>
            </a:r>
          </a:p>
          <a:p>
            <a:pPr lvl="1" eaLnBrk="1" hangingPunct="1">
              <a:lnSpc>
                <a:spcPct val="80000"/>
              </a:lnSpc>
            </a:pPr>
            <a:r>
              <a:rPr lang="en-US" dirty="0" smtClean="0"/>
              <a:t>Features are </a:t>
            </a:r>
            <a:r>
              <a:rPr lang="en-US" dirty="0" smtClean="0">
                <a:solidFill>
                  <a:srgbClr val="0033CC"/>
                </a:solidFill>
              </a:rPr>
              <a:t>basic</a:t>
            </a:r>
            <a:r>
              <a:rPr lang="en-US" dirty="0" smtClean="0"/>
              <a:t>, but </a:t>
            </a:r>
            <a:r>
              <a:rPr lang="en-US" dirty="0" smtClean="0">
                <a:solidFill>
                  <a:srgbClr val="0033CC"/>
                </a:solidFill>
              </a:rPr>
              <a:t>well proven</a:t>
            </a:r>
          </a:p>
          <a:p>
            <a:pPr lvl="1" eaLnBrk="1" hangingPunct="1">
              <a:lnSpc>
                <a:spcPct val="80000"/>
              </a:lnSpc>
            </a:pPr>
            <a:r>
              <a:rPr lang="en-GB" dirty="0" smtClean="0"/>
              <a:t>Well proven ground rules about interoperability</a:t>
            </a:r>
            <a:endParaRPr lang="en-US" dirty="0" smtClean="0"/>
          </a:p>
          <a:p>
            <a:pPr lvl="1" eaLnBrk="1" hangingPunct="1">
              <a:lnSpc>
                <a:spcPct val="80000"/>
              </a:lnSpc>
            </a:pPr>
            <a:r>
              <a:rPr lang="en-US" dirty="0" err="1" smtClean="0"/>
              <a:t>Centralised</a:t>
            </a:r>
            <a:r>
              <a:rPr lang="en-US" dirty="0" smtClean="0"/>
              <a:t> call control, based on known proven techniques, call state aware</a:t>
            </a:r>
          </a:p>
          <a:p>
            <a:pPr lvl="1" eaLnBrk="1" hangingPunct="1">
              <a:lnSpc>
                <a:spcPct val="80000"/>
              </a:lnSpc>
            </a:pPr>
            <a:r>
              <a:rPr lang="en-US" dirty="0" smtClean="0"/>
              <a:t>Slow to evolve</a:t>
            </a:r>
          </a:p>
          <a:p>
            <a:pPr lvl="1" eaLnBrk="1" hangingPunct="1">
              <a:lnSpc>
                <a:spcPct val="80000"/>
              </a:lnSpc>
            </a:pPr>
            <a:r>
              <a:rPr lang="en-US" dirty="0" smtClean="0"/>
              <a:t>Difficult to scale to millions of users</a:t>
            </a:r>
          </a:p>
          <a:p>
            <a:pPr lvl="1" eaLnBrk="1" hangingPunct="1">
              <a:lnSpc>
                <a:spcPct val="80000"/>
              </a:lnSpc>
            </a:pPr>
            <a:r>
              <a:rPr lang="en-US" dirty="0" smtClean="0"/>
              <a:t>Central call control = single point of failure</a:t>
            </a:r>
          </a:p>
          <a:p>
            <a:pPr lvl="1" eaLnBrk="1" hangingPunct="1">
              <a:lnSpc>
                <a:spcPct val="80000"/>
              </a:lnSpc>
            </a:pPr>
            <a:r>
              <a:rPr lang="en-US" dirty="0" smtClean="0"/>
              <a:t>Telephone routing biased rather than at application level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Infrastructure</a:t>
            </a:r>
          </a:p>
        </p:txBody>
      </p:sp>
      <p:sp>
        <p:nvSpPr>
          <p:cNvPr id="35843" name="Rectangle 3"/>
          <p:cNvSpPr>
            <a:spLocks noGrp="1" noChangeArrowheads="1"/>
          </p:cNvSpPr>
          <p:nvPr>
            <p:ph idx="1"/>
          </p:nvPr>
        </p:nvSpPr>
        <p:spPr/>
        <p:txBody>
          <a:bodyPr/>
          <a:lstStyle/>
          <a:p>
            <a:pPr eaLnBrk="1" hangingPunct="1"/>
            <a:r>
              <a:rPr lang="en-US" smtClean="0"/>
              <a:t>MGCP/MEGACO</a:t>
            </a:r>
          </a:p>
          <a:p>
            <a:pPr lvl="1" eaLnBrk="1" hangingPunct="1"/>
            <a:r>
              <a:rPr lang="en-US" smtClean="0"/>
              <a:t>MGCP was initially a proposal to IETF for a </a:t>
            </a:r>
            <a:r>
              <a:rPr lang="en-US" i="1" smtClean="0"/>
              <a:t>stateless</a:t>
            </a:r>
            <a:r>
              <a:rPr lang="en-US" smtClean="0"/>
              <a:t> gateway protocol, it has similarities to H.323, and has the </a:t>
            </a:r>
            <a:r>
              <a:rPr lang="en-US" smtClean="0">
                <a:solidFill>
                  <a:srgbClr val="0033CC"/>
                </a:solidFill>
              </a:rPr>
              <a:t>ability to evolve</a:t>
            </a:r>
            <a:endParaRPr lang="en-US" smtClean="0"/>
          </a:p>
          <a:p>
            <a:pPr lvl="1" eaLnBrk="1" hangingPunct="1"/>
            <a:r>
              <a:rPr lang="en-US" smtClean="0"/>
              <a:t>Combined forces with ITU to create MEdia GAteway COntrol </a:t>
            </a:r>
          </a:p>
          <a:p>
            <a:pPr lvl="1" eaLnBrk="1" hangingPunct="1"/>
            <a:r>
              <a:rPr lang="en-US" smtClean="0"/>
              <a:t>Similar to H.323 in content, but reduced messaging</a:t>
            </a:r>
          </a:p>
          <a:p>
            <a:pPr lvl="1" eaLnBrk="1" hangingPunct="1"/>
            <a:r>
              <a:rPr lang="en-US" smtClean="0">
                <a:solidFill>
                  <a:srgbClr val="0033CC"/>
                </a:solidFill>
              </a:rPr>
              <a:t>New standard</a:t>
            </a:r>
            <a:r>
              <a:rPr lang="en-US" smtClean="0"/>
              <a:t> and evolving</a:t>
            </a:r>
          </a:p>
          <a:p>
            <a:pPr lvl="1" eaLnBrk="1" hangingPunct="1"/>
            <a:r>
              <a:rPr lang="en-US" smtClean="0"/>
              <a:t>Allows </a:t>
            </a:r>
            <a:r>
              <a:rPr lang="en-US" smtClean="0">
                <a:solidFill>
                  <a:srgbClr val="0033CC"/>
                </a:solidFill>
              </a:rPr>
              <a:t>central and distributed</a:t>
            </a:r>
            <a:r>
              <a:rPr lang="en-US" smtClean="0"/>
              <a:t> call control access to a gateway</a:t>
            </a:r>
          </a:p>
          <a:p>
            <a:pPr lvl="1" eaLnBrk="1" hangingPunct="1"/>
            <a:r>
              <a:rPr lang="en-US" smtClean="0"/>
              <a:t>Was thought to be the front runner with Enterprise business but little is heard</a:t>
            </a:r>
          </a:p>
          <a:p>
            <a:pPr lvl="1" eaLnBrk="1" hangingPunct="1"/>
            <a:r>
              <a:rPr lang="en-US" smtClean="0"/>
              <a:t>Difficulties again in scaling from a global view. Different gateways need different controllers which need to intercommunicate.</a:t>
            </a:r>
          </a:p>
          <a:p>
            <a:pPr lvl="1" eaLnBrk="1" hangingPunct="1"/>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1026"/>
          <p:cNvSpPr>
            <a:spLocks noGrp="1" noChangeArrowheads="1"/>
          </p:cNvSpPr>
          <p:nvPr>
            <p:ph type="title"/>
          </p:nvPr>
        </p:nvSpPr>
        <p:spPr/>
        <p:txBody>
          <a:bodyPr/>
          <a:lstStyle/>
          <a:p>
            <a:pPr eaLnBrk="1" hangingPunct="1"/>
            <a:r>
              <a:rPr lang="en-US" smtClean="0"/>
              <a:t>Infrastructure</a:t>
            </a:r>
          </a:p>
        </p:txBody>
      </p:sp>
      <p:sp>
        <p:nvSpPr>
          <p:cNvPr id="36867" name="Rectangle 1027"/>
          <p:cNvSpPr>
            <a:spLocks noGrp="1" noChangeArrowheads="1"/>
          </p:cNvSpPr>
          <p:nvPr>
            <p:ph idx="1"/>
          </p:nvPr>
        </p:nvSpPr>
        <p:spPr>
          <a:xfrm>
            <a:off x="381000" y="1196752"/>
            <a:ext cx="8382000" cy="5029200"/>
          </a:xfrm>
        </p:spPr>
        <p:txBody>
          <a:bodyPr/>
          <a:lstStyle/>
          <a:p>
            <a:pPr eaLnBrk="1" hangingPunct="1">
              <a:lnSpc>
                <a:spcPct val="80000"/>
              </a:lnSpc>
            </a:pPr>
            <a:r>
              <a:rPr lang="en-US" dirty="0" smtClean="0"/>
              <a:t>SIP (Session Initiation Protocol), RFC2543</a:t>
            </a:r>
          </a:p>
          <a:p>
            <a:pPr lvl="1" eaLnBrk="1" hangingPunct="1">
              <a:lnSpc>
                <a:spcPct val="80000"/>
              </a:lnSpc>
            </a:pPr>
            <a:r>
              <a:rPr lang="en-US" dirty="0" smtClean="0"/>
              <a:t>More </a:t>
            </a:r>
            <a:r>
              <a:rPr lang="en-US" dirty="0" smtClean="0">
                <a:solidFill>
                  <a:srgbClr val="0033CC"/>
                </a:solidFill>
              </a:rPr>
              <a:t>Client/Server based</a:t>
            </a:r>
            <a:r>
              <a:rPr lang="en-US" dirty="0" smtClean="0"/>
              <a:t> and allowing </a:t>
            </a:r>
            <a:r>
              <a:rPr lang="en-US" dirty="0" smtClean="0">
                <a:solidFill>
                  <a:srgbClr val="0033CC"/>
                </a:solidFill>
              </a:rPr>
              <a:t>Peer to Peer</a:t>
            </a:r>
            <a:r>
              <a:rPr lang="en-US" dirty="0" smtClean="0"/>
              <a:t> interaction.</a:t>
            </a:r>
          </a:p>
          <a:p>
            <a:pPr lvl="1" eaLnBrk="1" hangingPunct="1">
              <a:lnSpc>
                <a:spcPct val="80000"/>
              </a:lnSpc>
            </a:pPr>
            <a:r>
              <a:rPr lang="en-US" dirty="0" smtClean="0"/>
              <a:t>Call control can be distributed</a:t>
            </a:r>
          </a:p>
          <a:p>
            <a:pPr lvl="1" eaLnBrk="1" hangingPunct="1">
              <a:lnSpc>
                <a:spcPct val="80000"/>
              </a:lnSpc>
            </a:pPr>
            <a:r>
              <a:rPr lang="en-US" dirty="0" smtClean="0"/>
              <a:t>End devices need to be more intelligent than simple phones</a:t>
            </a:r>
          </a:p>
          <a:p>
            <a:pPr lvl="1" eaLnBrk="1" hangingPunct="1">
              <a:lnSpc>
                <a:spcPct val="80000"/>
              </a:lnSpc>
            </a:pPr>
            <a:r>
              <a:rPr lang="en-US" dirty="0" smtClean="0"/>
              <a:t>Has the ability to </a:t>
            </a:r>
            <a:r>
              <a:rPr lang="en-US" dirty="0" smtClean="0">
                <a:solidFill>
                  <a:srgbClr val="0033CC"/>
                </a:solidFill>
              </a:rPr>
              <a:t>evolve quickly</a:t>
            </a:r>
            <a:r>
              <a:rPr lang="en-US" dirty="0" smtClean="0"/>
              <a:t>, and </a:t>
            </a:r>
            <a:r>
              <a:rPr lang="en-US" dirty="0" smtClean="0">
                <a:solidFill>
                  <a:srgbClr val="0033CC"/>
                </a:solidFill>
              </a:rPr>
              <a:t>scale to large</a:t>
            </a:r>
            <a:r>
              <a:rPr lang="en-US" dirty="0" smtClean="0"/>
              <a:t> </a:t>
            </a:r>
            <a:r>
              <a:rPr lang="en-US" dirty="0" smtClean="0">
                <a:solidFill>
                  <a:srgbClr val="0033CC"/>
                </a:solidFill>
              </a:rPr>
              <a:t>numbers</a:t>
            </a:r>
          </a:p>
          <a:p>
            <a:pPr lvl="1" eaLnBrk="1" hangingPunct="1">
              <a:lnSpc>
                <a:spcPct val="80000"/>
              </a:lnSpc>
            </a:pPr>
            <a:r>
              <a:rPr lang="en-US" dirty="0" smtClean="0"/>
              <a:t>Simple protocol, but lacks certain PBX capabilities</a:t>
            </a:r>
          </a:p>
          <a:p>
            <a:pPr lvl="1" eaLnBrk="1" hangingPunct="1">
              <a:lnSpc>
                <a:spcPct val="80000"/>
              </a:lnSpc>
            </a:pPr>
            <a:r>
              <a:rPr lang="en-US" dirty="0" smtClean="0"/>
              <a:t>Vendor specific options provide features</a:t>
            </a:r>
          </a:p>
          <a:p>
            <a:pPr lvl="1" eaLnBrk="1" hangingPunct="1">
              <a:lnSpc>
                <a:spcPct val="80000"/>
              </a:lnSpc>
            </a:pPr>
            <a:r>
              <a:rPr lang="en-US" dirty="0" smtClean="0"/>
              <a:t>Inter-vendor working is usually determined through “bake-off” but improving as more vendors implement agreed solutions </a:t>
            </a:r>
          </a:p>
          <a:p>
            <a:pPr lvl="1" eaLnBrk="1" hangingPunct="1">
              <a:lnSpc>
                <a:spcPct val="80000"/>
              </a:lnSpc>
            </a:pPr>
            <a:r>
              <a:rPr lang="en-US" dirty="0" smtClean="0"/>
              <a:t>Networking features low, but improving</a:t>
            </a:r>
          </a:p>
          <a:p>
            <a:pPr lvl="1" eaLnBrk="1" hangingPunct="1">
              <a:lnSpc>
                <a:spcPct val="80000"/>
              </a:lnSpc>
            </a:pPr>
            <a:r>
              <a:rPr lang="en-US" dirty="0" smtClean="0">
                <a:solidFill>
                  <a:srgbClr val="0033CC"/>
                </a:solidFill>
              </a:rPr>
              <a:t>Open Standards </a:t>
            </a:r>
            <a:r>
              <a:rPr lang="en-US" dirty="0" smtClean="0"/>
              <a:t>through IETF, agreed by many established industry leaders</a:t>
            </a:r>
          </a:p>
          <a:p>
            <a:pPr lvl="1" eaLnBrk="1" hangingPunct="1">
              <a:lnSpc>
                <a:spcPct val="80000"/>
              </a:lnSpc>
            </a:pPr>
            <a:r>
              <a:rPr lang="en-US" dirty="0" smtClean="0"/>
              <a:t>Continual proposal of new features and extensions</a:t>
            </a:r>
          </a:p>
          <a:p>
            <a:pPr lvl="1" eaLnBrk="1" hangingPunct="1">
              <a:lnSpc>
                <a:spcPct val="80000"/>
              </a:lnSpc>
            </a:pPr>
            <a:r>
              <a:rPr lang="en-GB" dirty="0" smtClean="0"/>
              <a:t>SIP Extensions to include “proprietary” features to make them more mainstream</a:t>
            </a:r>
            <a:endParaRPr lang="en-US" dirty="0" smtClean="0"/>
          </a:p>
        </p:txBody>
      </p:sp>
      <p:sp>
        <p:nvSpPr>
          <p:cNvPr id="2" name="TextBox 1"/>
          <p:cNvSpPr txBox="1"/>
          <p:nvPr/>
        </p:nvSpPr>
        <p:spPr>
          <a:xfrm>
            <a:off x="1619672" y="5749369"/>
            <a:ext cx="5643533" cy="369332"/>
          </a:xfrm>
          <a:prstGeom prst="rect">
            <a:avLst/>
          </a:prstGeom>
          <a:solidFill>
            <a:srgbClr val="FFFFFF"/>
          </a:solidFill>
          <a:ln>
            <a:solidFill>
              <a:schemeClr val="bg1">
                <a:lumMod val="50000"/>
                <a:lumOff val="50000"/>
              </a:schemeClr>
            </a:solidFill>
          </a:ln>
          <a:effectLst>
            <a:outerShdw blurRad="50800" dist="38100" dir="2700000" algn="tl" rotWithShape="0">
              <a:prstClr val="black">
                <a:alpha val="40000"/>
              </a:prstClr>
            </a:outerShdw>
          </a:effectLst>
        </p:spPr>
        <p:txBody>
          <a:bodyPr wrap="none" rtlCol="0">
            <a:spAutoFit/>
          </a:bodyPr>
          <a:lstStyle/>
          <a:p>
            <a:pPr marL="0" lvl="1"/>
            <a:r>
              <a:rPr lang="en-US" sz="1800" dirty="0">
                <a:solidFill>
                  <a:srgbClr val="0033CC"/>
                </a:solidFill>
                <a:latin typeface="+mn-lt"/>
              </a:rPr>
              <a:t>SIP is the Internet Phone </a:t>
            </a:r>
            <a:r>
              <a:rPr lang="en-US" sz="1800" dirty="0" err="1">
                <a:solidFill>
                  <a:srgbClr val="0033CC"/>
                </a:solidFill>
                <a:latin typeface="+mn-lt"/>
              </a:rPr>
              <a:t>signalling</a:t>
            </a:r>
            <a:r>
              <a:rPr lang="en-US" sz="1800" dirty="0">
                <a:solidFill>
                  <a:srgbClr val="0033CC"/>
                </a:solidFill>
                <a:latin typeface="+mn-lt"/>
              </a:rPr>
              <a:t> protocol of </a:t>
            </a:r>
            <a:r>
              <a:rPr lang="en-US" sz="1800" dirty="0" smtClean="0">
                <a:solidFill>
                  <a:srgbClr val="0033CC"/>
                </a:solidFill>
                <a:latin typeface="+mn-lt"/>
              </a:rPr>
              <a:t>choice</a:t>
            </a:r>
            <a:endParaRPr lang="en-US" sz="1800" dirty="0">
              <a:solidFill>
                <a:srgbClr val="0033CC"/>
              </a:solidFill>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a:t>
            </a:r>
            <a:endParaRPr lang="en-US" dirty="0"/>
          </a:p>
        </p:txBody>
      </p:sp>
      <p:sp>
        <p:nvSpPr>
          <p:cNvPr id="5" name="Rounded Rectangle 4"/>
          <p:cNvSpPr/>
          <p:nvPr/>
        </p:nvSpPr>
        <p:spPr>
          <a:xfrm>
            <a:off x="536848" y="3933056"/>
            <a:ext cx="2450976" cy="1717141"/>
          </a:xfrm>
          <a:prstGeom prst="roundRect">
            <a:avLst>
              <a:gd name="adj" fmla="val 6188"/>
            </a:avLst>
          </a:prstGeom>
          <a:solidFill>
            <a:schemeClr val="accent2">
              <a:lumMod val="20000"/>
              <a:lumOff val="80000"/>
            </a:schemeClr>
          </a:solid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2000" dirty="0" smtClean="0">
                <a:solidFill>
                  <a:srgbClr val="00B050"/>
                </a:solidFill>
              </a:rPr>
              <a:t>Customer Network</a:t>
            </a:r>
            <a:endParaRPr lang="en-US" dirty="0">
              <a:solidFill>
                <a:srgbClr val="00B05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4701275"/>
            <a:ext cx="533400" cy="457200"/>
          </a:xfrm>
          <a:prstGeom prst="rect">
            <a:avLst/>
          </a:prstGeom>
        </p:spPr>
      </p:pic>
      <p:sp>
        <p:nvSpPr>
          <p:cNvPr id="7" name="Rectangle 6"/>
          <p:cNvSpPr/>
          <p:nvPr/>
        </p:nvSpPr>
        <p:spPr>
          <a:xfrm>
            <a:off x="1184920" y="4149080"/>
            <a:ext cx="1219200" cy="3810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PBX</a:t>
            </a:r>
            <a:endParaRPr lang="en-US" dirty="0">
              <a:solidFill>
                <a:srgbClr val="FFFFFF"/>
              </a:solidFill>
            </a:endParaRPr>
          </a:p>
        </p:txBody>
      </p:sp>
      <p:pic>
        <p:nvPicPr>
          <p:cNvPr id="8" name="Picture 2" descr="C:\Users\hutchint\AppData\Local\Microsoft\Windows\Temporary Internet Files\Content.IE5\CHJP7RFW\t_mobile_g_slate_android_tablet_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0348" y="4727676"/>
            <a:ext cx="633187" cy="4043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6200000">
            <a:off x="-221178" y="4624690"/>
            <a:ext cx="1008112" cy="369332"/>
          </a:xfrm>
          <a:prstGeom prst="rect">
            <a:avLst/>
          </a:prstGeom>
          <a:noFill/>
        </p:spPr>
        <p:txBody>
          <a:bodyPr wrap="square" rtlCol="0">
            <a:spAutoFit/>
          </a:bodyPr>
          <a:lstStyle/>
          <a:p>
            <a:r>
              <a:rPr lang="en-US" sz="1800" dirty="0" smtClean="0">
                <a:latin typeface="+mn-lt"/>
              </a:rPr>
              <a:t>Premise</a:t>
            </a:r>
            <a:endParaRPr lang="en-US" sz="1800" dirty="0">
              <a:latin typeface="+mn-lt"/>
            </a:endParaRPr>
          </a:p>
        </p:txBody>
      </p:sp>
      <p:sp>
        <p:nvSpPr>
          <p:cNvPr id="10" name="TextBox 9"/>
          <p:cNvSpPr txBox="1"/>
          <p:nvPr/>
        </p:nvSpPr>
        <p:spPr>
          <a:xfrm rot="16200000">
            <a:off x="-71646" y="2241739"/>
            <a:ext cx="1008112" cy="646331"/>
          </a:xfrm>
          <a:prstGeom prst="rect">
            <a:avLst/>
          </a:prstGeom>
          <a:noFill/>
        </p:spPr>
        <p:txBody>
          <a:bodyPr wrap="square" rtlCol="0">
            <a:spAutoFit/>
          </a:bodyPr>
          <a:lstStyle/>
          <a:p>
            <a:pPr algn="ctr"/>
            <a:r>
              <a:rPr lang="en-US" sz="1800" dirty="0" smtClean="0">
                <a:latin typeface="+mn-lt"/>
              </a:rPr>
              <a:t>Cloud (Hosted)</a:t>
            </a:r>
            <a:endParaRPr lang="en-US" sz="1800" dirty="0">
              <a:latin typeface="+mn-lt"/>
            </a:endParaRPr>
          </a:p>
        </p:txBody>
      </p:sp>
      <p:sp>
        <p:nvSpPr>
          <p:cNvPr id="11" name="TextBox 10"/>
          <p:cNvSpPr txBox="1"/>
          <p:nvPr/>
        </p:nvSpPr>
        <p:spPr>
          <a:xfrm>
            <a:off x="467544" y="908720"/>
            <a:ext cx="2667000" cy="369332"/>
          </a:xfrm>
          <a:prstGeom prst="rect">
            <a:avLst/>
          </a:prstGeom>
          <a:noFill/>
        </p:spPr>
        <p:txBody>
          <a:bodyPr wrap="square" rtlCol="0">
            <a:spAutoFit/>
          </a:bodyPr>
          <a:lstStyle/>
          <a:p>
            <a:pPr algn="ctr"/>
            <a:r>
              <a:rPr lang="en-US" sz="1800" b="1" dirty="0" smtClean="0">
                <a:latin typeface="+mn-lt"/>
              </a:rPr>
              <a:t>Private Enterprise</a:t>
            </a:r>
            <a:endParaRPr lang="en-US" sz="1800" b="1" dirty="0">
              <a:latin typeface="+mn-lt"/>
            </a:endParaRPr>
          </a:p>
        </p:txBody>
      </p:sp>
      <p:sp>
        <p:nvSpPr>
          <p:cNvPr id="12" name="TextBox 11"/>
          <p:cNvSpPr txBox="1"/>
          <p:nvPr/>
        </p:nvSpPr>
        <p:spPr>
          <a:xfrm>
            <a:off x="3347864" y="908720"/>
            <a:ext cx="2667000" cy="923330"/>
          </a:xfrm>
          <a:prstGeom prst="rect">
            <a:avLst/>
          </a:prstGeom>
          <a:noFill/>
        </p:spPr>
        <p:txBody>
          <a:bodyPr wrap="square" rtlCol="0">
            <a:spAutoFit/>
          </a:bodyPr>
          <a:lstStyle/>
          <a:p>
            <a:pPr algn="ctr"/>
            <a:r>
              <a:rPr lang="en-US" sz="1800" b="1" dirty="0" smtClean="0">
                <a:latin typeface="+mn-lt"/>
              </a:rPr>
              <a:t>Private Cloud</a:t>
            </a:r>
          </a:p>
          <a:p>
            <a:pPr algn="ctr"/>
            <a:r>
              <a:rPr lang="en-US" sz="1800" dirty="0" smtClean="0">
                <a:latin typeface="+mn-lt"/>
              </a:rPr>
              <a:t>Infrastructure as a Service (IaaS)</a:t>
            </a:r>
            <a:endParaRPr lang="en-US" sz="1800" dirty="0">
              <a:latin typeface="+mn-lt"/>
            </a:endParaRPr>
          </a:p>
        </p:txBody>
      </p:sp>
      <p:sp>
        <p:nvSpPr>
          <p:cNvPr id="13" name="TextBox 12"/>
          <p:cNvSpPr txBox="1"/>
          <p:nvPr/>
        </p:nvSpPr>
        <p:spPr>
          <a:xfrm>
            <a:off x="6225480" y="908720"/>
            <a:ext cx="2667000" cy="923330"/>
          </a:xfrm>
          <a:prstGeom prst="rect">
            <a:avLst/>
          </a:prstGeom>
          <a:noFill/>
        </p:spPr>
        <p:txBody>
          <a:bodyPr wrap="square" rtlCol="0">
            <a:spAutoFit/>
          </a:bodyPr>
          <a:lstStyle/>
          <a:p>
            <a:pPr algn="ctr"/>
            <a:r>
              <a:rPr lang="en-US" sz="1800" b="1" dirty="0" smtClean="0">
                <a:latin typeface="+mn-lt"/>
              </a:rPr>
              <a:t>Public Cloud</a:t>
            </a:r>
          </a:p>
          <a:p>
            <a:pPr algn="ctr"/>
            <a:r>
              <a:rPr lang="en-US" sz="1800" dirty="0" smtClean="0">
                <a:latin typeface="+mn-lt"/>
              </a:rPr>
              <a:t>Software as a Service (SaaS)</a:t>
            </a:r>
            <a:endParaRPr lang="en-US" sz="1800" dirty="0">
              <a:latin typeface="+mn-lt"/>
            </a:endParaRPr>
          </a:p>
        </p:txBody>
      </p:sp>
      <p:sp>
        <p:nvSpPr>
          <p:cNvPr id="14" name="TextBox 13"/>
          <p:cNvSpPr txBox="1"/>
          <p:nvPr/>
        </p:nvSpPr>
        <p:spPr>
          <a:xfrm>
            <a:off x="536848" y="5733256"/>
            <a:ext cx="2450976" cy="830997"/>
          </a:xfrm>
          <a:prstGeom prst="rect">
            <a:avLst/>
          </a:prstGeom>
          <a:noFill/>
        </p:spPr>
        <p:txBody>
          <a:bodyPr wrap="square" rtlCol="0">
            <a:spAutoFit/>
          </a:bodyPr>
          <a:lstStyle/>
          <a:p>
            <a:r>
              <a:rPr lang="en-US" sz="1600" dirty="0" smtClean="0">
                <a:latin typeface="+mn-lt"/>
              </a:rPr>
              <a:t>Local Management</a:t>
            </a:r>
          </a:p>
          <a:p>
            <a:r>
              <a:rPr lang="en-US" sz="1600" dirty="0" smtClean="0">
                <a:latin typeface="+mn-lt"/>
              </a:rPr>
              <a:t>PBX on premise</a:t>
            </a:r>
          </a:p>
          <a:p>
            <a:r>
              <a:rPr lang="en-US" sz="1600" dirty="0" smtClean="0">
                <a:latin typeface="+mn-lt"/>
              </a:rPr>
              <a:t>Traditional deployment</a:t>
            </a:r>
            <a:endParaRPr lang="en-US" sz="1600" dirty="0">
              <a:latin typeface="+mn-lt"/>
            </a:endParaRPr>
          </a:p>
        </p:txBody>
      </p:sp>
      <p:sp>
        <p:nvSpPr>
          <p:cNvPr id="15" name="Rounded Rectangle 14"/>
          <p:cNvSpPr/>
          <p:nvPr/>
        </p:nvSpPr>
        <p:spPr>
          <a:xfrm>
            <a:off x="3467497" y="3933055"/>
            <a:ext cx="2450976" cy="1717141"/>
          </a:xfrm>
          <a:prstGeom prst="roundRect">
            <a:avLst>
              <a:gd name="adj" fmla="val 6188"/>
            </a:avLst>
          </a:prstGeom>
          <a:solidFill>
            <a:schemeClr val="accent2">
              <a:lumMod val="20000"/>
              <a:lumOff val="80000"/>
            </a:schemeClr>
          </a:solid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2000" dirty="0" smtClean="0">
                <a:solidFill>
                  <a:srgbClr val="00B050"/>
                </a:solidFill>
              </a:rPr>
              <a:t>Customer Network</a:t>
            </a:r>
            <a:endParaRPr lang="en-US" dirty="0">
              <a:solidFill>
                <a:srgbClr val="00B050"/>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257" y="4701274"/>
            <a:ext cx="533400" cy="457200"/>
          </a:xfrm>
          <a:prstGeom prst="rect">
            <a:avLst/>
          </a:prstGeom>
        </p:spPr>
      </p:pic>
      <p:pic>
        <p:nvPicPr>
          <p:cNvPr id="18" name="Picture 2" descr="C:\Users\hutchint\AppData\Local\Microsoft\Windows\Temporary Internet Files\Content.IE5\CHJP7RFW\t_mobile_g_slate_android_tablet_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997" y="4727675"/>
            <a:ext cx="633187" cy="404399"/>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6382147" y="3933055"/>
            <a:ext cx="2450976" cy="1717141"/>
          </a:xfrm>
          <a:prstGeom prst="roundRect">
            <a:avLst>
              <a:gd name="adj" fmla="val 6188"/>
            </a:avLst>
          </a:prstGeom>
          <a:solidFill>
            <a:schemeClr val="accent2">
              <a:lumMod val="20000"/>
              <a:lumOff val="80000"/>
            </a:schemeClr>
          </a:solid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2000" dirty="0" smtClean="0">
                <a:solidFill>
                  <a:srgbClr val="00B050"/>
                </a:solidFill>
              </a:rPr>
              <a:t>Customer Network</a:t>
            </a:r>
            <a:endParaRPr lang="en-US" dirty="0">
              <a:solidFill>
                <a:srgbClr val="00B050"/>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907" y="4701274"/>
            <a:ext cx="533400" cy="457200"/>
          </a:xfrm>
          <a:prstGeom prst="rect">
            <a:avLst/>
          </a:prstGeom>
        </p:spPr>
      </p:pic>
      <p:sp>
        <p:nvSpPr>
          <p:cNvPr id="24" name="Rounded Rectangle 23"/>
          <p:cNvSpPr/>
          <p:nvPr/>
        </p:nvSpPr>
        <p:spPr>
          <a:xfrm>
            <a:off x="3467497" y="1916832"/>
            <a:ext cx="2450976" cy="1717141"/>
          </a:xfrm>
          <a:prstGeom prst="roundRect">
            <a:avLst>
              <a:gd name="adj" fmla="val 6188"/>
            </a:avLst>
          </a:prstGeom>
          <a:solidFill>
            <a:schemeClr val="tx2">
              <a:lumMod val="20000"/>
              <a:lumOff val="80000"/>
            </a:schemeClr>
          </a:solid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dirty="0" smtClean="0">
                <a:solidFill>
                  <a:srgbClr val="0070C0"/>
                </a:solidFill>
              </a:rPr>
              <a:t>Cloud Network</a:t>
            </a:r>
            <a:endParaRPr lang="en-US" dirty="0">
              <a:solidFill>
                <a:srgbClr val="0070C0"/>
              </a:solidFill>
            </a:endParaRPr>
          </a:p>
        </p:txBody>
      </p:sp>
      <p:sp>
        <p:nvSpPr>
          <p:cNvPr id="17" name="Rectangle 16"/>
          <p:cNvSpPr/>
          <p:nvPr/>
        </p:nvSpPr>
        <p:spPr>
          <a:xfrm>
            <a:off x="4115569" y="2584902"/>
            <a:ext cx="1219200" cy="3810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PBX</a:t>
            </a:r>
            <a:endParaRPr lang="en-US" dirty="0">
              <a:solidFill>
                <a:srgbClr val="FFFFFF"/>
              </a:solidFill>
            </a:endParaRPr>
          </a:p>
        </p:txBody>
      </p:sp>
      <p:cxnSp>
        <p:nvCxnSpPr>
          <p:cNvPr id="26" name="Straight Connector 25"/>
          <p:cNvCxnSpPr>
            <a:stCxn id="24" idx="2"/>
            <a:endCxn id="15" idx="0"/>
          </p:cNvCxnSpPr>
          <p:nvPr/>
        </p:nvCxnSpPr>
        <p:spPr>
          <a:xfrm>
            <a:off x="4692985" y="3633973"/>
            <a:ext cx="0" cy="299082"/>
          </a:xfrm>
          <a:prstGeom prst="line">
            <a:avLst/>
          </a:prstGeom>
          <a:ln w="76200" cmpd="dbl">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489176" y="5733256"/>
            <a:ext cx="2450976" cy="830997"/>
          </a:xfrm>
          <a:prstGeom prst="rect">
            <a:avLst/>
          </a:prstGeom>
          <a:noFill/>
        </p:spPr>
        <p:txBody>
          <a:bodyPr wrap="square" rtlCol="0">
            <a:spAutoFit/>
          </a:bodyPr>
          <a:lstStyle/>
          <a:p>
            <a:r>
              <a:rPr lang="en-US" sz="1600" dirty="0" smtClean="0">
                <a:latin typeface="+mn-lt"/>
              </a:rPr>
              <a:t>Local Management</a:t>
            </a:r>
          </a:p>
          <a:p>
            <a:r>
              <a:rPr lang="en-US" sz="1600" dirty="0" smtClean="0">
                <a:latin typeface="+mn-lt"/>
              </a:rPr>
              <a:t>PBX on rented servers in cloud. VPN connected</a:t>
            </a:r>
            <a:endParaRPr lang="en-US" sz="1600" dirty="0">
              <a:latin typeface="+mn-lt"/>
            </a:endParaRPr>
          </a:p>
        </p:txBody>
      </p:sp>
      <p:sp>
        <p:nvSpPr>
          <p:cNvPr id="28" name="Rounded Rectangle 27"/>
          <p:cNvSpPr/>
          <p:nvPr/>
        </p:nvSpPr>
        <p:spPr>
          <a:xfrm>
            <a:off x="6384354" y="1916832"/>
            <a:ext cx="2450976" cy="1717141"/>
          </a:xfrm>
          <a:prstGeom prst="roundRect">
            <a:avLst>
              <a:gd name="adj" fmla="val 6188"/>
            </a:avLst>
          </a:prstGeom>
          <a:solidFill>
            <a:schemeClr val="tx2">
              <a:lumMod val="20000"/>
              <a:lumOff val="80000"/>
            </a:schemeClr>
          </a:solid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dirty="0" smtClean="0">
                <a:solidFill>
                  <a:srgbClr val="0070C0"/>
                </a:solidFill>
              </a:rPr>
              <a:t>Cloud Network</a:t>
            </a:r>
            <a:endParaRPr lang="en-US" dirty="0">
              <a:solidFill>
                <a:srgbClr val="0070C0"/>
              </a:solidFill>
            </a:endParaRPr>
          </a:p>
        </p:txBody>
      </p:sp>
      <p:sp>
        <p:nvSpPr>
          <p:cNvPr id="29" name="Rectangle 28"/>
          <p:cNvSpPr/>
          <p:nvPr/>
        </p:nvSpPr>
        <p:spPr>
          <a:xfrm>
            <a:off x="7032426" y="2584902"/>
            <a:ext cx="1219200" cy="3810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PBX</a:t>
            </a:r>
            <a:endParaRPr lang="en-US" dirty="0">
              <a:solidFill>
                <a:srgbClr val="FFFFFF"/>
              </a:solidFill>
            </a:endParaRPr>
          </a:p>
        </p:txBody>
      </p:sp>
      <p:cxnSp>
        <p:nvCxnSpPr>
          <p:cNvPr id="31" name="Straight Connector 30"/>
          <p:cNvCxnSpPr>
            <a:stCxn id="28" idx="2"/>
            <a:endCxn id="20" idx="0"/>
          </p:cNvCxnSpPr>
          <p:nvPr/>
        </p:nvCxnSpPr>
        <p:spPr>
          <a:xfrm flipH="1">
            <a:off x="7607635" y="3633973"/>
            <a:ext cx="2207" cy="29908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369496" y="5733256"/>
            <a:ext cx="2450976" cy="830997"/>
          </a:xfrm>
          <a:prstGeom prst="rect">
            <a:avLst/>
          </a:prstGeom>
          <a:noFill/>
        </p:spPr>
        <p:txBody>
          <a:bodyPr wrap="square" rtlCol="0">
            <a:spAutoFit/>
          </a:bodyPr>
          <a:lstStyle/>
          <a:p>
            <a:r>
              <a:rPr lang="en-US" sz="1600" dirty="0" smtClean="0">
                <a:latin typeface="+mn-lt"/>
              </a:rPr>
              <a:t>Cloud Management Portal</a:t>
            </a:r>
          </a:p>
          <a:p>
            <a:r>
              <a:rPr lang="en-US" sz="1600" dirty="0" smtClean="0">
                <a:latin typeface="+mn-lt"/>
              </a:rPr>
              <a:t>Unknown infrastructure in cloud. Public IP connected</a:t>
            </a:r>
            <a:endParaRPr lang="en-US" sz="1600" dirty="0">
              <a:latin typeface="+mn-lt"/>
            </a:endParaRPr>
          </a:p>
        </p:txBody>
      </p:sp>
      <p:pic>
        <p:nvPicPr>
          <p:cNvPr id="23" name="Picture 2" descr="C:\Users\hutchint\AppData\Local\Microsoft\Windows\Temporary Internet Files\Content.IE5\CHJP7RFW\t_mobile_g_slate_android_tablet_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1024" y="3140968"/>
            <a:ext cx="633187" cy="40439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095"/>
          <p:cNvPicPr>
            <a:picLocks noChangeAspect="1" noChangeArrowheads="1"/>
          </p:cNvPicPr>
          <p:nvPr/>
        </p:nvPicPr>
        <p:blipFill>
          <a:blip r:embed="rId5" cstate="print"/>
          <a:srcRect/>
          <a:stretch>
            <a:fillRect/>
          </a:stretch>
        </p:blipFill>
        <p:spPr bwMode="auto">
          <a:xfrm flipH="1">
            <a:off x="7476492" y="3317297"/>
            <a:ext cx="266700" cy="430213"/>
          </a:xfrm>
          <a:prstGeom prst="rect">
            <a:avLst/>
          </a:prstGeom>
          <a:noFill/>
          <a:ln w="9525">
            <a:noFill/>
            <a:miter lim="800000"/>
            <a:headEnd/>
            <a:tailEnd/>
          </a:ln>
        </p:spPr>
      </p:pic>
      <p:sp>
        <p:nvSpPr>
          <p:cNvPr id="34" name="Right Arrow 33"/>
          <p:cNvSpPr/>
          <p:nvPr/>
        </p:nvSpPr>
        <p:spPr>
          <a:xfrm>
            <a:off x="2987824" y="4149080"/>
            <a:ext cx="479673" cy="288032"/>
          </a:xfrm>
          <a:prstGeom prst="rightArrow">
            <a:avLst/>
          </a:prstGeom>
          <a:solidFill>
            <a:srgbClr val="DCDE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Arrow 34"/>
          <p:cNvSpPr/>
          <p:nvPr/>
        </p:nvSpPr>
        <p:spPr>
          <a:xfrm>
            <a:off x="2987824" y="4435574"/>
            <a:ext cx="3381672" cy="288032"/>
          </a:xfrm>
          <a:prstGeom prst="rightArrow">
            <a:avLst/>
          </a:prstGeom>
          <a:solidFill>
            <a:srgbClr val="DCDE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5434184" y="4456162"/>
            <a:ext cx="789384" cy="246221"/>
          </a:xfrm>
          <a:prstGeom prst="rect">
            <a:avLst/>
          </a:prstGeom>
          <a:noFill/>
        </p:spPr>
        <p:txBody>
          <a:bodyPr wrap="square" rtlCol="0">
            <a:spAutoFit/>
          </a:bodyPr>
          <a:lstStyle/>
          <a:p>
            <a:r>
              <a:rPr lang="en-US" sz="1000" dirty="0" smtClean="0">
                <a:latin typeface="+mn-lt"/>
              </a:rPr>
              <a:t>Migration</a:t>
            </a:r>
            <a:endParaRPr lang="en-US" sz="1000" dirty="0">
              <a:latin typeface="+mn-lt"/>
            </a:endParaRPr>
          </a:p>
        </p:txBody>
      </p:sp>
    </p:spTree>
    <p:extLst>
      <p:ext uri="{BB962C8B-B14F-4D97-AF65-F5344CB8AC3E}">
        <p14:creationId xmlns:p14="http://schemas.microsoft.com/office/powerpoint/2010/main" val="1454623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Agenda</a:t>
            </a:r>
          </a:p>
        </p:txBody>
      </p:sp>
      <p:sp>
        <p:nvSpPr>
          <p:cNvPr id="17411" name="Rectangle 3"/>
          <p:cNvSpPr>
            <a:spLocks noGrp="1" noChangeArrowheads="1"/>
          </p:cNvSpPr>
          <p:nvPr>
            <p:ph idx="1"/>
          </p:nvPr>
        </p:nvSpPr>
        <p:spPr/>
        <p:txBody>
          <a:bodyPr/>
          <a:lstStyle/>
          <a:p>
            <a:pPr eaLnBrk="1" hangingPunct="1"/>
            <a:r>
              <a:rPr lang="en-US" smtClean="0"/>
              <a:t>Executive Summary</a:t>
            </a:r>
          </a:p>
          <a:p>
            <a:pPr eaLnBrk="1" hangingPunct="1"/>
            <a:r>
              <a:rPr lang="en-US" smtClean="0"/>
              <a:t>History</a:t>
            </a:r>
          </a:p>
          <a:p>
            <a:pPr eaLnBrk="1" hangingPunct="1"/>
            <a:r>
              <a:rPr lang="en-US" smtClean="0"/>
              <a:t>Business Case</a:t>
            </a:r>
          </a:p>
          <a:p>
            <a:pPr eaLnBrk="1" hangingPunct="1"/>
            <a:r>
              <a:rPr lang="en-US" smtClean="0"/>
              <a:t>Services</a:t>
            </a:r>
          </a:p>
          <a:p>
            <a:pPr eaLnBrk="1" hangingPunct="1"/>
            <a:r>
              <a:rPr lang="en-US" smtClean="0"/>
              <a:t>Convergence</a:t>
            </a:r>
          </a:p>
          <a:p>
            <a:pPr eaLnBrk="1" hangingPunct="1"/>
            <a:r>
              <a:rPr lang="en-US" smtClean="0"/>
              <a:t>Infrastructure</a:t>
            </a:r>
          </a:p>
          <a:p>
            <a:pPr eaLnBrk="1" hangingPunct="1"/>
            <a:r>
              <a:rPr lang="en-US" smtClean="0"/>
              <a:t>Challenges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26"/>
          <p:cNvGrpSpPr>
            <a:grpSpLocks/>
          </p:cNvGrpSpPr>
          <p:nvPr/>
        </p:nvGrpSpPr>
        <p:grpSpPr bwMode="auto">
          <a:xfrm>
            <a:off x="5105400" y="3356992"/>
            <a:ext cx="3505200" cy="3009900"/>
            <a:chOff x="3360" y="1692"/>
            <a:chExt cx="2208" cy="1896"/>
          </a:xfrm>
        </p:grpSpPr>
        <p:graphicFrame>
          <p:nvGraphicFramePr>
            <p:cNvPr id="9218" name="Object 4"/>
            <p:cNvGraphicFramePr>
              <a:graphicFrameLocks noChangeAspect="1"/>
            </p:cNvGraphicFramePr>
            <p:nvPr/>
          </p:nvGraphicFramePr>
          <p:xfrm>
            <a:off x="4368" y="1692"/>
            <a:ext cx="602" cy="900"/>
          </p:xfrm>
          <a:graphic>
            <a:graphicData uri="http://schemas.openxmlformats.org/presentationml/2006/ole">
              <mc:AlternateContent xmlns:mc="http://schemas.openxmlformats.org/markup-compatibility/2006">
                <mc:Choice xmlns:v="urn:schemas-microsoft-com:vml" Requires="v">
                  <p:oleObj spid="_x0000_s9263" name="Clip" r:id="rId4" imgW="3031920" imgH="4533840" progId="">
                    <p:embed/>
                  </p:oleObj>
                </mc:Choice>
                <mc:Fallback>
                  <p:oleObj name="Clip" r:id="rId4" imgW="3031920" imgH="45338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 y="1692"/>
                          <a:ext cx="602" cy="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3" name="AutoShape 11"/>
            <p:cNvSpPr>
              <a:spLocks noChangeArrowheads="1"/>
            </p:cNvSpPr>
            <p:nvPr/>
          </p:nvSpPr>
          <p:spPr bwMode="auto">
            <a:xfrm>
              <a:off x="4032" y="2160"/>
              <a:ext cx="480" cy="96"/>
            </a:xfrm>
            <a:prstGeom prst="right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en-GB"/>
            </a:p>
          </p:txBody>
        </p:sp>
        <p:sp>
          <p:nvSpPr>
            <p:cNvPr id="9224" name="AutoShape 6"/>
            <p:cNvSpPr>
              <a:spLocks noChangeArrowheads="1"/>
            </p:cNvSpPr>
            <p:nvPr/>
          </p:nvSpPr>
          <p:spPr bwMode="auto">
            <a:xfrm>
              <a:off x="3696" y="2016"/>
              <a:ext cx="432" cy="384"/>
            </a:xfrm>
            <a:prstGeom prst="can">
              <a:avLst>
                <a:gd name="adj" fmla="val 25000"/>
              </a:avLst>
            </a:prstGeom>
            <a:solidFill>
              <a:schemeClr val="accent1"/>
            </a:solidFill>
            <a:ln w="9525">
              <a:solidFill>
                <a:schemeClr val="tx1"/>
              </a:solidFill>
              <a:round/>
              <a:headEnd/>
              <a:tailEnd/>
            </a:ln>
          </p:spPr>
          <p:txBody>
            <a:bodyPr wrap="none" anchor="ctr"/>
            <a:lstStyle/>
            <a:p>
              <a:endParaRPr lang="en-GB"/>
            </a:p>
          </p:txBody>
        </p:sp>
        <p:sp>
          <p:nvSpPr>
            <p:cNvPr id="9225" name="Line 12"/>
            <p:cNvSpPr>
              <a:spLocks noChangeShapeType="1"/>
            </p:cNvSpPr>
            <p:nvPr/>
          </p:nvSpPr>
          <p:spPr bwMode="auto">
            <a:xfrm>
              <a:off x="3408" y="1920"/>
              <a:ext cx="288" cy="192"/>
            </a:xfrm>
            <a:prstGeom prst="line">
              <a:avLst/>
            </a:prstGeom>
            <a:noFill/>
            <a:ln w="9525">
              <a:solidFill>
                <a:schemeClr val="tx1"/>
              </a:solidFill>
              <a:round/>
              <a:headEnd/>
              <a:tailEnd type="triangle" w="med" len="med"/>
            </a:ln>
          </p:spPr>
          <p:txBody>
            <a:bodyPr wrap="none" anchor="ctr"/>
            <a:lstStyle/>
            <a:p>
              <a:endParaRPr lang="en-GB"/>
            </a:p>
          </p:txBody>
        </p:sp>
        <p:sp>
          <p:nvSpPr>
            <p:cNvPr id="9226" name="Line 13"/>
            <p:cNvSpPr>
              <a:spLocks noChangeShapeType="1"/>
            </p:cNvSpPr>
            <p:nvPr/>
          </p:nvSpPr>
          <p:spPr bwMode="auto">
            <a:xfrm>
              <a:off x="3360" y="2160"/>
              <a:ext cx="336" cy="48"/>
            </a:xfrm>
            <a:prstGeom prst="line">
              <a:avLst/>
            </a:prstGeom>
            <a:noFill/>
            <a:ln w="9525">
              <a:solidFill>
                <a:schemeClr val="tx1"/>
              </a:solidFill>
              <a:round/>
              <a:headEnd/>
              <a:tailEnd type="triangle" w="med" len="med"/>
            </a:ln>
          </p:spPr>
          <p:txBody>
            <a:bodyPr wrap="none" anchor="ctr"/>
            <a:lstStyle/>
            <a:p>
              <a:endParaRPr lang="en-GB"/>
            </a:p>
          </p:txBody>
        </p:sp>
        <p:sp>
          <p:nvSpPr>
            <p:cNvPr id="9227" name="Line 14"/>
            <p:cNvSpPr>
              <a:spLocks noChangeShapeType="1"/>
            </p:cNvSpPr>
            <p:nvPr/>
          </p:nvSpPr>
          <p:spPr bwMode="auto">
            <a:xfrm flipV="1">
              <a:off x="3552" y="2352"/>
              <a:ext cx="192" cy="144"/>
            </a:xfrm>
            <a:prstGeom prst="line">
              <a:avLst/>
            </a:prstGeom>
            <a:noFill/>
            <a:ln w="9525">
              <a:solidFill>
                <a:schemeClr val="tx1"/>
              </a:solidFill>
              <a:round/>
              <a:headEnd/>
              <a:tailEnd type="triangle" w="med" len="med"/>
            </a:ln>
          </p:spPr>
          <p:txBody>
            <a:bodyPr wrap="none" anchor="ctr"/>
            <a:lstStyle/>
            <a:p>
              <a:endParaRPr lang="en-GB"/>
            </a:p>
          </p:txBody>
        </p:sp>
        <p:sp>
          <p:nvSpPr>
            <p:cNvPr id="9228" name="Text Box 15"/>
            <p:cNvSpPr txBox="1">
              <a:spLocks noChangeArrowheads="1"/>
            </p:cNvSpPr>
            <p:nvPr/>
          </p:nvSpPr>
          <p:spPr bwMode="auto">
            <a:xfrm>
              <a:off x="3774" y="2112"/>
              <a:ext cx="288" cy="154"/>
            </a:xfrm>
            <a:prstGeom prst="rect">
              <a:avLst/>
            </a:prstGeom>
            <a:noFill/>
            <a:ln w="9525">
              <a:noFill/>
              <a:miter lim="800000"/>
              <a:headEnd/>
              <a:tailEnd/>
            </a:ln>
          </p:spPr>
          <p:txBody>
            <a:bodyPr>
              <a:spAutoFit/>
            </a:bodyPr>
            <a:lstStyle/>
            <a:p>
              <a:pPr>
                <a:spcBef>
                  <a:spcPct val="50000"/>
                </a:spcBef>
              </a:pPr>
              <a:r>
                <a:rPr lang="en-US" sz="1000">
                  <a:latin typeface="Verdana" pitchFamily="34" charset="0"/>
                </a:rPr>
                <a:t>NAT</a:t>
              </a:r>
            </a:p>
          </p:txBody>
        </p:sp>
        <p:sp>
          <p:nvSpPr>
            <p:cNvPr id="9229" name="AutoShape 17"/>
            <p:cNvSpPr>
              <a:spLocks noChangeArrowheads="1"/>
            </p:cNvSpPr>
            <p:nvPr/>
          </p:nvSpPr>
          <p:spPr bwMode="auto">
            <a:xfrm>
              <a:off x="4608" y="2256"/>
              <a:ext cx="384" cy="480"/>
            </a:xfrm>
            <a:prstGeom prst="can">
              <a:avLst>
                <a:gd name="adj" fmla="val 31250"/>
              </a:avLst>
            </a:prstGeom>
            <a:solidFill>
              <a:srgbClr val="FFCC00"/>
            </a:solidFill>
            <a:ln w="9525">
              <a:solidFill>
                <a:schemeClr val="tx1"/>
              </a:solidFill>
              <a:round/>
              <a:headEnd/>
              <a:tailEnd/>
            </a:ln>
          </p:spPr>
          <p:txBody>
            <a:bodyPr wrap="none" anchor="ctr"/>
            <a:lstStyle/>
            <a:p>
              <a:endParaRPr lang="en-GB"/>
            </a:p>
          </p:txBody>
        </p:sp>
        <p:sp>
          <p:nvSpPr>
            <p:cNvPr id="9230" name="Text Box 18"/>
            <p:cNvSpPr txBox="1">
              <a:spLocks noChangeArrowheads="1"/>
            </p:cNvSpPr>
            <p:nvPr/>
          </p:nvSpPr>
          <p:spPr bwMode="auto">
            <a:xfrm>
              <a:off x="4656" y="2438"/>
              <a:ext cx="288" cy="154"/>
            </a:xfrm>
            <a:prstGeom prst="rect">
              <a:avLst/>
            </a:prstGeom>
            <a:noFill/>
            <a:ln w="9525">
              <a:noFill/>
              <a:miter lim="800000"/>
              <a:headEnd/>
              <a:tailEnd/>
            </a:ln>
          </p:spPr>
          <p:txBody>
            <a:bodyPr>
              <a:spAutoFit/>
            </a:bodyPr>
            <a:lstStyle/>
            <a:p>
              <a:pPr>
                <a:spcBef>
                  <a:spcPct val="50000"/>
                </a:spcBef>
              </a:pPr>
              <a:r>
                <a:rPr lang="en-US" sz="1000">
                  <a:latin typeface="Arial" charset="0"/>
                </a:rPr>
                <a:t>ALG</a:t>
              </a:r>
              <a:endParaRPr lang="en-US" sz="1000"/>
            </a:p>
          </p:txBody>
        </p:sp>
        <p:sp>
          <p:nvSpPr>
            <p:cNvPr id="9231" name="Line 19"/>
            <p:cNvSpPr>
              <a:spLocks noChangeShapeType="1"/>
            </p:cNvSpPr>
            <p:nvPr/>
          </p:nvSpPr>
          <p:spPr bwMode="auto">
            <a:xfrm>
              <a:off x="3792" y="2448"/>
              <a:ext cx="864" cy="96"/>
            </a:xfrm>
            <a:prstGeom prst="line">
              <a:avLst/>
            </a:prstGeom>
            <a:noFill/>
            <a:ln w="19050">
              <a:solidFill>
                <a:srgbClr val="FF9900"/>
              </a:solidFill>
              <a:round/>
              <a:headEnd/>
              <a:tailEnd type="triangle" w="med" len="med"/>
            </a:ln>
          </p:spPr>
          <p:txBody>
            <a:bodyPr wrap="none" anchor="ctr"/>
            <a:lstStyle/>
            <a:p>
              <a:endParaRPr lang="en-GB"/>
            </a:p>
          </p:txBody>
        </p:sp>
        <p:sp>
          <p:nvSpPr>
            <p:cNvPr id="9232" name="AutoShape 20"/>
            <p:cNvSpPr>
              <a:spLocks noChangeArrowheads="1"/>
            </p:cNvSpPr>
            <p:nvPr/>
          </p:nvSpPr>
          <p:spPr bwMode="auto">
            <a:xfrm>
              <a:off x="4992" y="2496"/>
              <a:ext cx="384" cy="96"/>
            </a:xfrm>
            <a:prstGeom prst="rightArrow">
              <a:avLst>
                <a:gd name="adj1" fmla="val 50000"/>
                <a:gd name="adj2" fmla="val 100000"/>
              </a:avLst>
            </a:prstGeom>
            <a:solidFill>
              <a:srgbClr val="FF9900"/>
            </a:solidFill>
            <a:ln w="9525">
              <a:solidFill>
                <a:schemeClr val="tx1"/>
              </a:solidFill>
              <a:miter lim="800000"/>
              <a:headEnd/>
              <a:tailEnd/>
            </a:ln>
          </p:spPr>
          <p:txBody>
            <a:bodyPr wrap="none" anchor="ctr"/>
            <a:lstStyle/>
            <a:p>
              <a:endParaRPr lang="en-GB"/>
            </a:p>
          </p:txBody>
        </p:sp>
        <p:sp>
          <p:nvSpPr>
            <p:cNvPr id="9233" name="Text Box 22"/>
            <p:cNvSpPr txBox="1">
              <a:spLocks noChangeArrowheads="1"/>
            </p:cNvSpPr>
            <p:nvPr/>
          </p:nvSpPr>
          <p:spPr bwMode="auto">
            <a:xfrm>
              <a:off x="3936" y="2832"/>
              <a:ext cx="720" cy="756"/>
            </a:xfrm>
            <a:prstGeom prst="rect">
              <a:avLst/>
            </a:prstGeom>
            <a:noFill/>
            <a:ln w="9525">
              <a:noFill/>
              <a:miter lim="800000"/>
              <a:headEnd/>
              <a:tailEnd/>
            </a:ln>
          </p:spPr>
          <p:txBody>
            <a:bodyPr>
              <a:spAutoFit/>
            </a:bodyPr>
            <a:lstStyle/>
            <a:p>
              <a:pPr>
                <a:spcBef>
                  <a:spcPct val="50000"/>
                </a:spcBef>
              </a:pPr>
              <a:r>
                <a:rPr lang="en-US" sz="1600" dirty="0" smtClean="0">
                  <a:latin typeface="Arial" charset="0"/>
                </a:rPr>
                <a:t>Internal:</a:t>
              </a:r>
            </a:p>
            <a:p>
              <a:pPr>
                <a:spcBef>
                  <a:spcPct val="50000"/>
                </a:spcBef>
              </a:pPr>
              <a:r>
                <a:rPr lang="en-US" sz="1600" dirty="0" smtClean="0">
                  <a:latin typeface="Arial" charset="0"/>
                </a:rPr>
                <a:t>Private </a:t>
              </a:r>
              <a:r>
                <a:rPr lang="en-US" sz="1600" dirty="0">
                  <a:latin typeface="Arial" charset="0"/>
                </a:rPr>
                <a:t>IP Address Space</a:t>
              </a:r>
              <a:endParaRPr lang="en-US" dirty="0"/>
            </a:p>
          </p:txBody>
        </p:sp>
        <p:sp>
          <p:nvSpPr>
            <p:cNvPr id="9234" name="Text Box 23"/>
            <p:cNvSpPr txBox="1">
              <a:spLocks noChangeArrowheads="1"/>
            </p:cNvSpPr>
            <p:nvPr/>
          </p:nvSpPr>
          <p:spPr bwMode="auto">
            <a:xfrm>
              <a:off x="4896" y="2784"/>
              <a:ext cx="672" cy="756"/>
            </a:xfrm>
            <a:prstGeom prst="rect">
              <a:avLst/>
            </a:prstGeom>
            <a:noFill/>
            <a:ln w="9525">
              <a:noFill/>
              <a:miter lim="800000"/>
              <a:headEnd/>
              <a:tailEnd/>
            </a:ln>
          </p:spPr>
          <p:txBody>
            <a:bodyPr>
              <a:spAutoFit/>
            </a:bodyPr>
            <a:lstStyle/>
            <a:p>
              <a:pPr>
                <a:spcBef>
                  <a:spcPct val="50000"/>
                </a:spcBef>
              </a:pPr>
              <a:r>
                <a:rPr lang="en-US" sz="1600" dirty="0" smtClean="0">
                  <a:latin typeface="Arial" charset="0"/>
                </a:rPr>
                <a:t>External:</a:t>
              </a:r>
            </a:p>
            <a:p>
              <a:pPr>
                <a:spcBef>
                  <a:spcPct val="50000"/>
                </a:spcBef>
              </a:pPr>
              <a:r>
                <a:rPr lang="en-US" sz="1600" dirty="0" smtClean="0">
                  <a:latin typeface="Arial" charset="0"/>
                </a:rPr>
                <a:t>Public </a:t>
              </a:r>
              <a:r>
                <a:rPr lang="en-US" sz="1600" dirty="0">
                  <a:latin typeface="Arial" charset="0"/>
                </a:rPr>
                <a:t>IP Address Space</a:t>
              </a:r>
              <a:endParaRPr lang="en-US" dirty="0"/>
            </a:p>
          </p:txBody>
        </p:sp>
        <p:sp>
          <p:nvSpPr>
            <p:cNvPr id="9235" name="Line 24"/>
            <p:cNvSpPr>
              <a:spLocks noChangeShapeType="1"/>
            </p:cNvSpPr>
            <p:nvPr/>
          </p:nvSpPr>
          <p:spPr bwMode="auto">
            <a:xfrm>
              <a:off x="4800" y="2832"/>
              <a:ext cx="0" cy="480"/>
            </a:xfrm>
            <a:prstGeom prst="line">
              <a:avLst/>
            </a:prstGeom>
            <a:noFill/>
            <a:ln w="19050">
              <a:solidFill>
                <a:schemeClr val="tx1"/>
              </a:solidFill>
              <a:prstDash val="dash"/>
              <a:round/>
              <a:headEnd/>
              <a:tailEnd/>
            </a:ln>
          </p:spPr>
          <p:txBody>
            <a:bodyPr wrap="none" anchor="ctr"/>
            <a:lstStyle/>
            <a:p>
              <a:endParaRPr lang="en-GB"/>
            </a:p>
          </p:txBody>
        </p:sp>
        <p:sp>
          <p:nvSpPr>
            <p:cNvPr id="9236" name="AutoShape 25"/>
            <p:cNvSpPr>
              <a:spLocks noChangeArrowheads="1"/>
            </p:cNvSpPr>
            <p:nvPr/>
          </p:nvSpPr>
          <p:spPr bwMode="auto">
            <a:xfrm>
              <a:off x="4896" y="2160"/>
              <a:ext cx="480" cy="96"/>
            </a:xfrm>
            <a:prstGeom prst="right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en-GB"/>
            </a:p>
          </p:txBody>
        </p:sp>
      </p:grpSp>
      <p:sp>
        <p:nvSpPr>
          <p:cNvPr id="9220" name="Rectangle 27"/>
          <p:cNvSpPr>
            <a:spLocks noGrp="1" noChangeArrowheads="1"/>
          </p:cNvSpPr>
          <p:nvPr>
            <p:ph type="title"/>
          </p:nvPr>
        </p:nvSpPr>
        <p:spPr/>
        <p:txBody>
          <a:bodyPr/>
          <a:lstStyle/>
          <a:p>
            <a:pPr eaLnBrk="1" hangingPunct="1"/>
            <a:r>
              <a:rPr lang="en-US" dirty="0" smtClean="0"/>
              <a:t>Infrastructure</a:t>
            </a:r>
          </a:p>
        </p:txBody>
      </p:sp>
      <p:sp>
        <p:nvSpPr>
          <p:cNvPr id="9221" name="Rectangle 28"/>
          <p:cNvSpPr>
            <a:spLocks noGrp="1" noChangeArrowheads="1"/>
          </p:cNvSpPr>
          <p:nvPr>
            <p:ph sz="half" idx="1"/>
          </p:nvPr>
        </p:nvSpPr>
        <p:spPr>
          <a:xfrm>
            <a:off x="381000" y="1124744"/>
            <a:ext cx="4551040" cy="4876800"/>
          </a:xfrm>
        </p:spPr>
        <p:txBody>
          <a:bodyPr/>
          <a:lstStyle/>
          <a:p>
            <a:pPr marL="0" indent="0" eaLnBrk="1" hangingPunct="1">
              <a:spcAft>
                <a:spcPts val="0"/>
              </a:spcAft>
            </a:pPr>
            <a:r>
              <a:rPr lang="en-US" sz="1600" dirty="0" smtClean="0"/>
              <a:t> Edge Firewalls</a:t>
            </a:r>
          </a:p>
          <a:p>
            <a:pPr marL="457200" lvl="1" indent="0" eaLnBrk="1" hangingPunct="1">
              <a:lnSpc>
                <a:spcPct val="75000"/>
              </a:lnSpc>
            </a:pPr>
            <a:r>
              <a:rPr lang="en-US" sz="1400" dirty="0" smtClean="0"/>
              <a:t> Used to keep out unwanted access</a:t>
            </a:r>
          </a:p>
          <a:p>
            <a:pPr marL="457200" lvl="1" indent="0" eaLnBrk="1" hangingPunct="1"/>
            <a:r>
              <a:rPr lang="en-US" sz="1400" dirty="0" smtClean="0"/>
              <a:t> Restricts flow of data both ways, including voice</a:t>
            </a:r>
          </a:p>
          <a:p>
            <a:pPr marL="0" indent="0" eaLnBrk="1" hangingPunct="1">
              <a:spcAft>
                <a:spcPts val="0"/>
              </a:spcAft>
            </a:pPr>
            <a:r>
              <a:rPr lang="en-US" sz="1600" dirty="0" smtClean="0"/>
              <a:t> Network Address Translation (NAT)</a:t>
            </a:r>
          </a:p>
          <a:p>
            <a:pPr marL="457200" lvl="1" indent="0" eaLnBrk="1" hangingPunct="1"/>
            <a:r>
              <a:rPr lang="en-US" sz="1400" dirty="0" smtClean="0"/>
              <a:t> Maps many internal private addresses to limited number of public IP addresses</a:t>
            </a:r>
          </a:p>
          <a:p>
            <a:pPr marL="457200" lvl="1" indent="0" eaLnBrk="1" hangingPunct="1"/>
            <a:r>
              <a:rPr lang="en-US" sz="1400" dirty="0" smtClean="0"/>
              <a:t> NAT is typically not application aware</a:t>
            </a:r>
          </a:p>
          <a:p>
            <a:pPr marL="457200" lvl="1" indent="0" eaLnBrk="1" hangingPunct="1"/>
            <a:r>
              <a:rPr lang="en-US" sz="1400" dirty="0" smtClean="0"/>
              <a:t> VoIP media and </a:t>
            </a:r>
            <a:r>
              <a:rPr lang="en-US" sz="1400" dirty="0" err="1" smtClean="0"/>
              <a:t>signalling</a:t>
            </a:r>
            <a:r>
              <a:rPr lang="en-US" sz="1400" dirty="0" smtClean="0"/>
              <a:t> may include private IP addresses in messages which will be confusing externally in public IP space</a:t>
            </a:r>
          </a:p>
          <a:p>
            <a:pPr marL="0" indent="0" eaLnBrk="1" hangingPunct="1">
              <a:spcAft>
                <a:spcPts val="0"/>
              </a:spcAft>
            </a:pPr>
            <a:r>
              <a:rPr lang="en-US" sz="1600" dirty="0" smtClean="0"/>
              <a:t> Application Level Gateway (ALG)</a:t>
            </a:r>
          </a:p>
          <a:p>
            <a:pPr marL="457200" lvl="1" indent="0" eaLnBrk="1" hangingPunct="1"/>
            <a:r>
              <a:rPr lang="en-US" sz="1400" dirty="0" smtClean="0"/>
              <a:t> </a:t>
            </a:r>
            <a:r>
              <a:rPr lang="en-US" sz="1400" dirty="0" err="1" smtClean="0"/>
              <a:t>Stateful</a:t>
            </a:r>
            <a:r>
              <a:rPr lang="en-US" sz="1400" dirty="0" smtClean="0"/>
              <a:t> and knowledgeable of protocol, e.g. SIP</a:t>
            </a:r>
          </a:p>
          <a:p>
            <a:pPr marL="457200" lvl="1" indent="0" eaLnBrk="1" hangingPunct="1"/>
            <a:r>
              <a:rPr lang="en-US" sz="1400" dirty="0" smtClean="0"/>
              <a:t> Can translate private/public addresses within messages</a:t>
            </a:r>
          </a:p>
          <a:p>
            <a:pPr marL="457200" lvl="1" indent="0" eaLnBrk="1" hangingPunct="1"/>
            <a:r>
              <a:rPr lang="en-US" sz="1400" dirty="0"/>
              <a:t> </a:t>
            </a:r>
            <a:r>
              <a:rPr lang="en-US" sz="1400" dirty="0" smtClean="0"/>
              <a:t>SIP ALG also known as Session Border Controller (SBC)</a:t>
            </a:r>
          </a:p>
        </p:txBody>
      </p:sp>
      <p:sp>
        <p:nvSpPr>
          <p:cNvPr id="9222" name="Rectangle 29"/>
          <p:cNvSpPr>
            <a:spLocks noGrp="1" noChangeArrowheads="1"/>
          </p:cNvSpPr>
          <p:nvPr>
            <p:ph sz="half" idx="2"/>
          </p:nvPr>
        </p:nvSpPr>
        <p:spPr>
          <a:xfrm>
            <a:off x="4724400" y="1124744"/>
            <a:ext cx="4312096" cy="4876800"/>
          </a:xfrm>
        </p:spPr>
        <p:txBody>
          <a:bodyPr/>
          <a:lstStyle/>
          <a:p>
            <a:pPr marL="0" indent="0" eaLnBrk="1" hangingPunct="1"/>
            <a:r>
              <a:rPr lang="en-US" sz="1600" dirty="0" smtClean="0"/>
              <a:t> NAT and IPv6</a:t>
            </a:r>
          </a:p>
          <a:p>
            <a:pPr marL="457200" lvl="1" indent="0" eaLnBrk="1" hangingPunct="1"/>
            <a:r>
              <a:rPr lang="en-US" sz="1400" dirty="0" smtClean="0"/>
              <a:t> NAT and ALG will not be needed </a:t>
            </a:r>
          </a:p>
          <a:p>
            <a:pPr marL="457200" lvl="1" indent="0" eaLnBrk="1" hangingPunct="1"/>
            <a:r>
              <a:rPr lang="en-US" sz="1400" dirty="0" smtClean="0"/>
              <a:t> Any device can access any other device in both public and private address space</a:t>
            </a:r>
          </a:p>
          <a:p>
            <a:pPr marL="457200" lvl="1" indent="0" eaLnBrk="1" hangingPunct="1"/>
            <a:r>
              <a:rPr lang="en-US" sz="1400" dirty="0" smtClean="0"/>
              <a:t> Truly global access- one large address space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8" name="Group 2144"/>
          <p:cNvGrpSpPr>
            <a:grpSpLocks/>
          </p:cNvGrpSpPr>
          <p:nvPr/>
        </p:nvGrpSpPr>
        <p:grpSpPr bwMode="auto">
          <a:xfrm>
            <a:off x="3276600" y="1844675"/>
            <a:ext cx="2286000" cy="609600"/>
            <a:chOff x="1782" y="1071"/>
            <a:chExt cx="1708" cy="497"/>
          </a:xfrm>
        </p:grpSpPr>
        <p:pic>
          <p:nvPicPr>
            <p:cNvPr id="10307" name="Picture 2145" descr="Cloud_big"/>
            <p:cNvPicPr>
              <a:picLocks noChangeAspect="1" noChangeArrowheads="1"/>
            </p:cNvPicPr>
            <p:nvPr/>
          </p:nvPicPr>
          <p:blipFill>
            <a:blip r:embed="rId4" cstate="print"/>
            <a:srcRect/>
            <a:stretch>
              <a:fillRect/>
            </a:stretch>
          </p:blipFill>
          <p:spPr bwMode="auto">
            <a:xfrm>
              <a:off x="1782" y="1071"/>
              <a:ext cx="1708" cy="497"/>
            </a:xfrm>
            <a:prstGeom prst="rect">
              <a:avLst/>
            </a:prstGeom>
            <a:noFill/>
            <a:ln w="9525">
              <a:noFill/>
              <a:miter lim="800000"/>
              <a:headEnd/>
              <a:tailEnd/>
            </a:ln>
          </p:spPr>
        </p:pic>
        <p:sp>
          <p:nvSpPr>
            <p:cNvPr id="10308" name="Rectangle 2146"/>
            <p:cNvSpPr>
              <a:spLocks noChangeArrowheads="1"/>
            </p:cNvSpPr>
            <p:nvPr/>
          </p:nvSpPr>
          <p:spPr bwMode="auto">
            <a:xfrm>
              <a:off x="2395" y="1274"/>
              <a:ext cx="348" cy="181"/>
            </a:xfrm>
            <a:prstGeom prst="rect">
              <a:avLst/>
            </a:prstGeom>
            <a:noFill/>
            <a:ln w="9525">
              <a:noFill/>
              <a:miter lim="800000"/>
              <a:headEnd/>
              <a:tailEnd/>
            </a:ln>
          </p:spPr>
          <p:txBody>
            <a:bodyPr wrap="none" lIns="92075" tIns="46038" rIns="92075" bIns="46038">
              <a:spAutoFit/>
            </a:bodyPr>
            <a:lstStyle/>
            <a:p>
              <a:pPr algn="ctr">
                <a:lnSpc>
                  <a:spcPct val="85000"/>
                </a:lnSpc>
              </a:pPr>
              <a:r>
                <a:rPr lang="en-US" sz="1000" b="1">
                  <a:solidFill>
                    <a:schemeClr val="bg2"/>
                  </a:solidFill>
                  <a:latin typeface="Arial" charset="0"/>
                </a:rPr>
                <a:t>VoIP</a:t>
              </a:r>
              <a:endParaRPr lang="en-US" sz="800">
                <a:solidFill>
                  <a:schemeClr val="bg2"/>
                </a:solidFill>
              </a:endParaRPr>
            </a:p>
          </p:txBody>
        </p:sp>
      </p:grpSp>
      <p:sp>
        <p:nvSpPr>
          <p:cNvPr id="10249" name="Rectangle 2050"/>
          <p:cNvSpPr>
            <a:spLocks noGrp="1" noChangeArrowheads="1"/>
          </p:cNvSpPr>
          <p:nvPr>
            <p:ph type="title"/>
          </p:nvPr>
        </p:nvSpPr>
        <p:spPr/>
        <p:txBody>
          <a:bodyPr/>
          <a:lstStyle/>
          <a:p>
            <a:pPr eaLnBrk="1" hangingPunct="1"/>
            <a:r>
              <a:rPr lang="en-US" smtClean="0"/>
              <a:t>Infrastructure</a:t>
            </a:r>
          </a:p>
        </p:txBody>
      </p:sp>
      <p:grpSp>
        <p:nvGrpSpPr>
          <p:cNvPr id="10250" name="Group 2052"/>
          <p:cNvGrpSpPr>
            <a:grpSpLocks/>
          </p:cNvGrpSpPr>
          <p:nvPr/>
        </p:nvGrpSpPr>
        <p:grpSpPr bwMode="auto">
          <a:xfrm>
            <a:off x="2438400" y="2438400"/>
            <a:ext cx="3505200" cy="1371600"/>
            <a:chOff x="1782" y="1071"/>
            <a:chExt cx="1708" cy="497"/>
          </a:xfrm>
        </p:grpSpPr>
        <p:pic>
          <p:nvPicPr>
            <p:cNvPr id="10305" name="Picture 2053" descr="Cloud_big"/>
            <p:cNvPicPr>
              <a:picLocks noChangeAspect="1" noChangeArrowheads="1"/>
            </p:cNvPicPr>
            <p:nvPr/>
          </p:nvPicPr>
          <p:blipFill>
            <a:blip r:embed="rId4" cstate="print"/>
            <a:srcRect/>
            <a:stretch>
              <a:fillRect/>
            </a:stretch>
          </p:blipFill>
          <p:spPr bwMode="auto">
            <a:xfrm>
              <a:off x="1782" y="1071"/>
              <a:ext cx="1708" cy="497"/>
            </a:xfrm>
            <a:prstGeom prst="rect">
              <a:avLst/>
            </a:prstGeom>
            <a:noFill/>
            <a:ln w="9525">
              <a:noFill/>
              <a:miter lim="800000"/>
              <a:headEnd/>
              <a:tailEnd/>
            </a:ln>
          </p:spPr>
        </p:pic>
        <p:sp>
          <p:nvSpPr>
            <p:cNvPr id="10306" name="Rectangle 2054"/>
            <p:cNvSpPr>
              <a:spLocks noChangeArrowheads="1"/>
            </p:cNvSpPr>
            <p:nvPr/>
          </p:nvSpPr>
          <p:spPr bwMode="auto">
            <a:xfrm>
              <a:off x="2375" y="1274"/>
              <a:ext cx="391" cy="81"/>
            </a:xfrm>
            <a:prstGeom prst="rect">
              <a:avLst/>
            </a:prstGeom>
            <a:noFill/>
            <a:ln w="9525">
              <a:noFill/>
              <a:miter lim="800000"/>
              <a:headEnd/>
              <a:tailEnd/>
            </a:ln>
          </p:spPr>
          <p:txBody>
            <a:bodyPr wrap="none" lIns="92075" tIns="46038" rIns="92075" bIns="46038">
              <a:spAutoFit/>
            </a:bodyPr>
            <a:lstStyle/>
            <a:p>
              <a:pPr algn="ctr">
                <a:lnSpc>
                  <a:spcPct val="85000"/>
                </a:lnSpc>
              </a:pPr>
              <a:r>
                <a:rPr lang="en-US" sz="1000" b="1">
                  <a:solidFill>
                    <a:schemeClr val="bg2"/>
                  </a:solidFill>
                  <a:latin typeface="Arial" charset="0"/>
                </a:rPr>
                <a:t>Carrier/SP</a:t>
              </a:r>
              <a:endParaRPr lang="en-US" sz="800">
                <a:solidFill>
                  <a:schemeClr val="bg2"/>
                </a:solidFill>
              </a:endParaRPr>
            </a:p>
          </p:txBody>
        </p:sp>
      </p:grpSp>
      <p:grpSp>
        <p:nvGrpSpPr>
          <p:cNvPr id="10251" name="Group 2055"/>
          <p:cNvGrpSpPr>
            <a:grpSpLocks/>
          </p:cNvGrpSpPr>
          <p:nvPr/>
        </p:nvGrpSpPr>
        <p:grpSpPr bwMode="auto">
          <a:xfrm>
            <a:off x="5292725" y="2133600"/>
            <a:ext cx="2286000" cy="609600"/>
            <a:chOff x="1782" y="1071"/>
            <a:chExt cx="1708" cy="497"/>
          </a:xfrm>
        </p:grpSpPr>
        <p:pic>
          <p:nvPicPr>
            <p:cNvPr id="10303" name="Picture 2056" descr="Cloud_big"/>
            <p:cNvPicPr>
              <a:picLocks noChangeAspect="1" noChangeArrowheads="1"/>
            </p:cNvPicPr>
            <p:nvPr/>
          </p:nvPicPr>
          <p:blipFill>
            <a:blip r:embed="rId4" cstate="print"/>
            <a:srcRect/>
            <a:stretch>
              <a:fillRect/>
            </a:stretch>
          </p:blipFill>
          <p:spPr bwMode="auto">
            <a:xfrm>
              <a:off x="1782" y="1071"/>
              <a:ext cx="1708" cy="497"/>
            </a:xfrm>
            <a:prstGeom prst="rect">
              <a:avLst/>
            </a:prstGeom>
            <a:noFill/>
            <a:ln w="9525">
              <a:noFill/>
              <a:miter lim="800000"/>
              <a:headEnd/>
              <a:tailEnd/>
            </a:ln>
          </p:spPr>
        </p:pic>
        <p:sp>
          <p:nvSpPr>
            <p:cNvPr id="10304" name="Rectangle 2057"/>
            <p:cNvSpPr>
              <a:spLocks noChangeArrowheads="1"/>
            </p:cNvSpPr>
            <p:nvPr/>
          </p:nvSpPr>
          <p:spPr bwMode="auto">
            <a:xfrm>
              <a:off x="2374" y="1274"/>
              <a:ext cx="390" cy="181"/>
            </a:xfrm>
            <a:prstGeom prst="rect">
              <a:avLst/>
            </a:prstGeom>
            <a:noFill/>
            <a:ln w="9525">
              <a:noFill/>
              <a:miter lim="800000"/>
              <a:headEnd/>
              <a:tailEnd/>
            </a:ln>
          </p:spPr>
          <p:txBody>
            <a:bodyPr wrap="none" lIns="92075" tIns="46038" rIns="92075" bIns="46038">
              <a:spAutoFit/>
            </a:bodyPr>
            <a:lstStyle/>
            <a:p>
              <a:pPr algn="ctr">
                <a:lnSpc>
                  <a:spcPct val="85000"/>
                </a:lnSpc>
              </a:pPr>
              <a:r>
                <a:rPr lang="en-US" sz="1000" b="1">
                  <a:solidFill>
                    <a:schemeClr val="bg2"/>
                  </a:solidFill>
                  <a:latin typeface="Arial" charset="0"/>
                </a:rPr>
                <a:t>PSTN</a:t>
              </a:r>
              <a:endParaRPr lang="en-US" sz="800">
                <a:solidFill>
                  <a:schemeClr val="bg2"/>
                </a:solidFill>
              </a:endParaRPr>
            </a:p>
          </p:txBody>
        </p:sp>
      </p:grpSp>
      <p:grpSp>
        <p:nvGrpSpPr>
          <p:cNvPr id="10252" name="Group 2058"/>
          <p:cNvGrpSpPr>
            <a:grpSpLocks/>
          </p:cNvGrpSpPr>
          <p:nvPr/>
        </p:nvGrpSpPr>
        <p:grpSpPr bwMode="auto">
          <a:xfrm>
            <a:off x="1066800" y="3048000"/>
            <a:ext cx="1295400" cy="609600"/>
            <a:chOff x="1782" y="1071"/>
            <a:chExt cx="1708" cy="497"/>
          </a:xfrm>
        </p:grpSpPr>
        <p:pic>
          <p:nvPicPr>
            <p:cNvPr id="10301" name="Picture 2059" descr="Cloud_big"/>
            <p:cNvPicPr>
              <a:picLocks noChangeAspect="1" noChangeArrowheads="1"/>
            </p:cNvPicPr>
            <p:nvPr/>
          </p:nvPicPr>
          <p:blipFill>
            <a:blip r:embed="rId4" cstate="print"/>
            <a:srcRect/>
            <a:stretch>
              <a:fillRect/>
            </a:stretch>
          </p:blipFill>
          <p:spPr bwMode="auto">
            <a:xfrm>
              <a:off x="1782" y="1071"/>
              <a:ext cx="1708" cy="497"/>
            </a:xfrm>
            <a:prstGeom prst="rect">
              <a:avLst/>
            </a:prstGeom>
            <a:noFill/>
            <a:ln w="9525">
              <a:noFill/>
              <a:miter lim="800000"/>
              <a:headEnd/>
              <a:tailEnd/>
            </a:ln>
          </p:spPr>
        </p:pic>
        <p:sp>
          <p:nvSpPr>
            <p:cNvPr id="10302" name="Rectangle 2060"/>
            <p:cNvSpPr>
              <a:spLocks noChangeArrowheads="1"/>
            </p:cNvSpPr>
            <p:nvPr/>
          </p:nvSpPr>
          <p:spPr bwMode="auto">
            <a:xfrm>
              <a:off x="2274" y="1274"/>
              <a:ext cx="588" cy="181"/>
            </a:xfrm>
            <a:prstGeom prst="rect">
              <a:avLst/>
            </a:prstGeom>
            <a:noFill/>
            <a:ln w="9525">
              <a:noFill/>
              <a:miter lim="800000"/>
              <a:headEnd/>
              <a:tailEnd/>
            </a:ln>
          </p:spPr>
          <p:txBody>
            <a:bodyPr wrap="none" lIns="92075" tIns="46038" rIns="92075" bIns="46038">
              <a:spAutoFit/>
            </a:bodyPr>
            <a:lstStyle/>
            <a:p>
              <a:pPr algn="ctr">
                <a:lnSpc>
                  <a:spcPct val="85000"/>
                </a:lnSpc>
              </a:pPr>
              <a:r>
                <a:rPr lang="en-US" sz="1000" b="1">
                  <a:solidFill>
                    <a:schemeClr val="bg2"/>
                  </a:solidFill>
                  <a:latin typeface="Arial" charset="0"/>
                </a:rPr>
                <a:t>LAN</a:t>
              </a:r>
              <a:endParaRPr lang="en-US" sz="800">
                <a:solidFill>
                  <a:schemeClr val="bg2"/>
                </a:solidFill>
              </a:endParaRPr>
            </a:p>
          </p:txBody>
        </p:sp>
      </p:grpSp>
      <p:grpSp>
        <p:nvGrpSpPr>
          <p:cNvPr id="10253" name="Group 2061"/>
          <p:cNvGrpSpPr>
            <a:grpSpLocks/>
          </p:cNvGrpSpPr>
          <p:nvPr/>
        </p:nvGrpSpPr>
        <p:grpSpPr bwMode="auto">
          <a:xfrm>
            <a:off x="533400" y="3048000"/>
            <a:ext cx="838200" cy="565150"/>
            <a:chOff x="912" y="1635"/>
            <a:chExt cx="528" cy="356"/>
          </a:xfrm>
        </p:grpSpPr>
        <p:pic>
          <p:nvPicPr>
            <p:cNvPr id="10300" name="Picture 2062"/>
            <p:cNvPicPr>
              <a:picLocks noChangeAspect="1" noChangeArrowheads="1"/>
            </p:cNvPicPr>
            <p:nvPr/>
          </p:nvPicPr>
          <p:blipFill>
            <a:blip r:embed="rId5" cstate="print">
              <a:lum bright="30000"/>
            </a:blip>
            <a:srcRect/>
            <a:stretch>
              <a:fillRect/>
            </a:stretch>
          </p:blipFill>
          <p:spPr bwMode="auto">
            <a:xfrm>
              <a:off x="912" y="1635"/>
              <a:ext cx="528" cy="111"/>
            </a:xfrm>
            <a:prstGeom prst="rect">
              <a:avLst/>
            </a:prstGeom>
            <a:noFill/>
            <a:ln w="9525">
              <a:noFill/>
              <a:miter lim="800000"/>
              <a:headEnd/>
              <a:tailEnd/>
            </a:ln>
          </p:spPr>
        </p:pic>
        <p:graphicFrame>
          <p:nvGraphicFramePr>
            <p:cNvPr id="10246" name="Object 2063"/>
            <p:cNvGraphicFramePr>
              <a:graphicFrameLocks noChangeAspect="1"/>
            </p:cNvGraphicFramePr>
            <p:nvPr/>
          </p:nvGraphicFramePr>
          <p:xfrm>
            <a:off x="912" y="1824"/>
            <a:ext cx="192" cy="167"/>
          </p:xfrm>
          <a:graphic>
            <a:graphicData uri="http://schemas.openxmlformats.org/presentationml/2006/ole">
              <mc:AlternateContent xmlns:mc="http://schemas.openxmlformats.org/markup-compatibility/2006">
                <mc:Choice xmlns:v="urn:schemas-microsoft-com:vml" Requires="v">
                  <p:oleObj spid="_x0000_s10506" name="Bitmap Image" r:id="rId6" imgW="2133898" imgH="1857143" progId="">
                    <p:embed/>
                  </p:oleObj>
                </mc:Choice>
                <mc:Fallback>
                  <p:oleObj name="Bitmap Image" r:id="rId6" imgW="2133898" imgH="1857143" progId="">
                    <p:embed/>
                    <p:pic>
                      <p:nvPicPr>
                        <p:cNvPr id="0" name="Object 2063"/>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912" y="1824"/>
                          <a:ext cx="192"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2064"/>
            <p:cNvGraphicFramePr>
              <a:graphicFrameLocks noChangeAspect="1"/>
            </p:cNvGraphicFramePr>
            <p:nvPr/>
          </p:nvGraphicFramePr>
          <p:xfrm>
            <a:off x="1152" y="1824"/>
            <a:ext cx="192" cy="167"/>
          </p:xfrm>
          <a:graphic>
            <a:graphicData uri="http://schemas.openxmlformats.org/presentationml/2006/ole">
              <mc:AlternateContent xmlns:mc="http://schemas.openxmlformats.org/markup-compatibility/2006">
                <mc:Choice xmlns:v="urn:schemas-microsoft-com:vml" Requires="v">
                  <p:oleObj spid="_x0000_s10507" name="Bitmap Image" r:id="rId8" imgW="2133898" imgH="1857143" progId="">
                    <p:embed/>
                  </p:oleObj>
                </mc:Choice>
                <mc:Fallback>
                  <p:oleObj name="Bitmap Image" r:id="rId8" imgW="2133898" imgH="1857143" progId="">
                    <p:embed/>
                    <p:pic>
                      <p:nvPicPr>
                        <p:cNvPr id="0" name="Object 2064"/>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1152" y="1824"/>
                          <a:ext cx="192"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0254" name="Group 2065"/>
          <p:cNvGrpSpPr>
            <a:grpSpLocks/>
          </p:cNvGrpSpPr>
          <p:nvPr/>
        </p:nvGrpSpPr>
        <p:grpSpPr bwMode="auto">
          <a:xfrm>
            <a:off x="5562600" y="4387850"/>
            <a:ext cx="1295400" cy="609600"/>
            <a:chOff x="1782" y="1071"/>
            <a:chExt cx="1708" cy="497"/>
          </a:xfrm>
        </p:grpSpPr>
        <p:pic>
          <p:nvPicPr>
            <p:cNvPr id="10298" name="Picture 2066" descr="Cloud_big"/>
            <p:cNvPicPr>
              <a:picLocks noChangeAspect="1" noChangeArrowheads="1"/>
            </p:cNvPicPr>
            <p:nvPr/>
          </p:nvPicPr>
          <p:blipFill>
            <a:blip r:embed="rId4" cstate="print"/>
            <a:srcRect/>
            <a:stretch>
              <a:fillRect/>
            </a:stretch>
          </p:blipFill>
          <p:spPr bwMode="auto">
            <a:xfrm>
              <a:off x="1782" y="1071"/>
              <a:ext cx="1708" cy="497"/>
            </a:xfrm>
            <a:prstGeom prst="rect">
              <a:avLst/>
            </a:prstGeom>
            <a:noFill/>
            <a:ln w="9525">
              <a:noFill/>
              <a:miter lim="800000"/>
              <a:headEnd/>
              <a:tailEnd/>
            </a:ln>
          </p:spPr>
        </p:pic>
        <p:sp>
          <p:nvSpPr>
            <p:cNvPr id="10299" name="Rectangle 2067"/>
            <p:cNvSpPr>
              <a:spLocks noChangeArrowheads="1"/>
            </p:cNvSpPr>
            <p:nvPr/>
          </p:nvSpPr>
          <p:spPr bwMode="auto">
            <a:xfrm>
              <a:off x="2274" y="1274"/>
              <a:ext cx="588" cy="181"/>
            </a:xfrm>
            <a:prstGeom prst="rect">
              <a:avLst/>
            </a:prstGeom>
            <a:noFill/>
            <a:ln w="9525">
              <a:noFill/>
              <a:miter lim="800000"/>
              <a:headEnd/>
              <a:tailEnd/>
            </a:ln>
          </p:spPr>
          <p:txBody>
            <a:bodyPr wrap="none" lIns="92075" tIns="46038" rIns="92075" bIns="46038">
              <a:spAutoFit/>
            </a:bodyPr>
            <a:lstStyle/>
            <a:p>
              <a:pPr algn="ctr">
                <a:lnSpc>
                  <a:spcPct val="85000"/>
                </a:lnSpc>
              </a:pPr>
              <a:r>
                <a:rPr lang="en-US" sz="1000" b="1">
                  <a:solidFill>
                    <a:schemeClr val="bg2"/>
                  </a:solidFill>
                  <a:latin typeface="Arial" charset="0"/>
                </a:rPr>
                <a:t>LAN</a:t>
              </a:r>
              <a:endParaRPr lang="en-US" sz="800">
                <a:solidFill>
                  <a:schemeClr val="bg2"/>
                </a:solidFill>
              </a:endParaRPr>
            </a:p>
          </p:txBody>
        </p:sp>
      </p:grpSp>
      <p:grpSp>
        <p:nvGrpSpPr>
          <p:cNvPr id="10255" name="Group 2159"/>
          <p:cNvGrpSpPr>
            <a:grpSpLocks/>
          </p:cNvGrpSpPr>
          <p:nvPr/>
        </p:nvGrpSpPr>
        <p:grpSpPr bwMode="auto">
          <a:xfrm>
            <a:off x="6477000" y="4868863"/>
            <a:ext cx="685800" cy="265112"/>
            <a:chOff x="4080" y="3067"/>
            <a:chExt cx="432" cy="167"/>
          </a:xfrm>
        </p:grpSpPr>
        <p:graphicFrame>
          <p:nvGraphicFramePr>
            <p:cNvPr id="10244" name="Object 2070"/>
            <p:cNvGraphicFramePr>
              <a:graphicFrameLocks noChangeAspect="1"/>
            </p:cNvGraphicFramePr>
            <p:nvPr/>
          </p:nvGraphicFramePr>
          <p:xfrm>
            <a:off x="4080" y="3067"/>
            <a:ext cx="192" cy="167"/>
          </p:xfrm>
          <a:graphic>
            <a:graphicData uri="http://schemas.openxmlformats.org/presentationml/2006/ole">
              <mc:AlternateContent xmlns:mc="http://schemas.openxmlformats.org/markup-compatibility/2006">
                <mc:Choice xmlns:v="urn:schemas-microsoft-com:vml" Requires="v">
                  <p:oleObj spid="_x0000_s10508" name="Bitmap Image" r:id="rId9" imgW="2133898" imgH="1857143" progId="">
                    <p:embed/>
                  </p:oleObj>
                </mc:Choice>
                <mc:Fallback>
                  <p:oleObj name="Bitmap Image" r:id="rId9" imgW="2133898" imgH="1857143" progId="">
                    <p:embed/>
                    <p:pic>
                      <p:nvPicPr>
                        <p:cNvPr id="0" name="Object 2070"/>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4080" y="3067"/>
                          <a:ext cx="192"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2071"/>
            <p:cNvGraphicFramePr>
              <a:graphicFrameLocks noChangeAspect="1"/>
            </p:cNvGraphicFramePr>
            <p:nvPr/>
          </p:nvGraphicFramePr>
          <p:xfrm>
            <a:off x="4320" y="3067"/>
            <a:ext cx="192" cy="167"/>
          </p:xfrm>
          <a:graphic>
            <a:graphicData uri="http://schemas.openxmlformats.org/presentationml/2006/ole">
              <mc:AlternateContent xmlns:mc="http://schemas.openxmlformats.org/markup-compatibility/2006">
                <mc:Choice xmlns:v="urn:schemas-microsoft-com:vml" Requires="v">
                  <p:oleObj spid="_x0000_s10509" name="Bitmap Image" r:id="rId10" imgW="2133898" imgH="1857143" progId="">
                    <p:embed/>
                  </p:oleObj>
                </mc:Choice>
                <mc:Fallback>
                  <p:oleObj name="Bitmap Image" r:id="rId10" imgW="2133898" imgH="1857143" progId="">
                    <p:embed/>
                    <p:pic>
                      <p:nvPicPr>
                        <p:cNvPr id="0" name="Object 2071"/>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4320" y="3067"/>
                          <a:ext cx="192"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256" name="Text Box 2072"/>
          <p:cNvSpPr txBox="1">
            <a:spLocks noChangeArrowheads="1"/>
          </p:cNvSpPr>
          <p:nvPr/>
        </p:nvSpPr>
        <p:spPr bwMode="auto">
          <a:xfrm>
            <a:off x="5651500" y="1844675"/>
            <a:ext cx="838200" cy="396875"/>
          </a:xfrm>
          <a:prstGeom prst="rect">
            <a:avLst/>
          </a:prstGeom>
          <a:noFill/>
          <a:ln w="9525">
            <a:noFill/>
            <a:miter lim="800000"/>
            <a:headEnd/>
            <a:tailEnd/>
          </a:ln>
        </p:spPr>
        <p:txBody>
          <a:bodyPr>
            <a:spAutoFit/>
          </a:bodyPr>
          <a:lstStyle/>
          <a:p>
            <a:pPr>
              <a:spcBef>
                <a:spcPct val="50000"/>
              </a:spcBef>
            </a:pPr>
            <a:r>
              <a:rPr lang="en-US" sz="1000" b="1">
                <a:latin typeface="Arial" charset="0"/>
              </a:rPr>
              <a:t>SIP Trunk Gateway</a:t>
            </a:r>
            <a:endParaRPr lang="en-US" sz="2000">
              <a:latin typeface="Arial" charset="0"/>
            </a:endParaRPr>
          </a:p>
        </p:txBody>
      </p:sp>
      <p:pic>
        <p:nvPicPr>
          <p:cNvPr id="10257" name="Picture 2073"/>
          <p:cNvPicPr>
            <a:picLocks noChangeAspect="1" noChangeArrowheads="1"/>
          </p:cNvPicPr>
          <p:nvPr/>
        </p:nvPicPr>
        <p:blipFill>
          <a:blip r:embed="rId11" cstate="print"/>
          <a:srcRect/>
          <a:stretch>
            <a:fillRect/>
          </a:stretch>
        </p:blipFill>
        <p:spPr bwMode="auto">
          <a:xfrm>
            <a:off x="5292725" y="2060575"/>
            <a:ext cx="455613" cy="404813"/>
          </a:xfrm>
          <a:prstGeom prst="rect">
            <a:avLst/>
          </a:prstGeom>
          <a:noFill/>
          <a:ln w="9525">
            <a:noFill/>
            <a:miter lim="800000"/>
            <a:headEnd/>
            <a:tailEnd/>
          </a:ln>
        </p:spPr>
      </p:pic>
      <p:grpSp>
        <p:nvGrpSpPr>
          <p:cNvPr id="10258" name="Group 2074"/>
          <p:cNvGrpSpPr>
            <a:grpSpLocks/>
          </p:cNvGrpSpPr>
          <p:nvPr/>
        </p:nvGrpSpPr>
        <p:grpSpPr bwMode="auto">
          <a:xfrm>
            <a:off x="5486400" y="3657600"/>
            <a:ext cx="2286000" cy="609600"/>
            <a:chOff x="1782" y="1071"/>
            <a:chExt cx="1708" cy="497"/>
          </a:xfrm>
        </p:grpSpPr>
        <p:pic>
          <p:nvPicPr>
            <p:cNvPr id="10296" name="Picture 2075" descr="Cloud_big"/>
            <p:cNvPicPr>
              <a:picLocks noChangeAspect="1" noChangeArrowheads="1"/>
            </p:cNvPicPr>
            <p:nvPr/>
          </p:nvPicPr>
          <p:blipFill>
            <a:blip r:embed="rId4" cstate="print"/>
            <a:srcRect/>
            <a:stretch>
              <a:fillRect/>
            </a:stretch>
          </p:blipFill>
          <p:spPr bwMode="auto">
            <a:xfrm>
              <a:off x="1782" y="1071"/>
              <a:ext cx="1708" cy="497"/>
            </a:xfrm>
            <a:prstGeom prst="rect">
              <a:avLst/>
            </a:prstGeom>
            <a:noFill/>
            <a:ln w="9525">
              <a:noFill/>
              <a:miter lim="800000"/>
              <a:headEnd/>
              <a:tailEnd/>
            </a:ln>
          </p:spPr>
        </p:pic>
        <p:sp>
          <p:nvSpPr>
            <p:cNvPr id="10297" name="Rectangle 2076"/>
            <p:cNvSpPr>
              <a:spLocks noChangeArrowheads="1"/>
            </p:cNvSpPr>
            <p:nvPr/>
          </p:nvSpPr>
          <p:spPr bwMode="auto">
            <a:xfrm>
              <a:off x="2329" y="1274"/>
              <a:ext cx="485" cy="181"/>
            </a:xfrm>
            <a:prstGeom prst="rect">
              <a:avLst/>
            </a:prstGeom>
            <a:noFill/>
            <a:ln w="9525">
              <a:noFill/>
              <a:miter lim="800000"/>
              <a:headEnd/>
              <a:tailEnd/>
            </a:ln>
          </p:spPr>
          <p:txBody>
            <a:bodyPr wrap="none" lIns="92075" tIns="46038" rIns="92075" bIns="46038">
              <a:spAutoFit/>
            </a:bodyPr>
            <a:lstStyle/>
            <a:p>
              <a:pPr algn="ctr">
                <a:lnSpc>
                  <a:spcPct val="85000"/>
                </a:lnSpc>
              </a:pPr>
              <a:r>
                <a:rPr lang="en-US" sz="1000" b="1">
                  <a:solidFill>
                    <a:schemeClr val="bg2"/>
                  </a:solidFill>
                  <a:latin typeface="Arial" charset="0"/>
                </a:rPr>
                <a:t>Internet</a:t>
              </a:r>
              <a:endParaRPr lang="en-US" sz="800">
                <a:solidFill>
                  <a:schemeClr val="bg2"/>
                </a:solidFill>
              </a:endParaRPr>
            </a:p>
          </p:txBody>
        </p:sp>
      </p:grpSp>
      <p:pic>
        <p:nvPicPr>
          <p:cNvPr id="10259" name="Picture 2090"/>
          <p:cNvPicPr>
            <a:picLocks noChangeAspect="1" noChangeArrowheads="1"/>
          </p:cNvPicPr>
          <p:nvPr/>
        </p:nvPicPr>
        <p:blipFill>
          <a:blip r:embed="rId12" cstate="print"/>
          <a:srcRect/>
          <a:stretch>
            <a:fillRect/>
          </a:stretch>
        </p:blipFill>
        <p:spPr bwMode="auto">
          <a:xfrm flipH="1">
            <a:off x="6172200" y="4114800"/>
            <a:ext cx="266700" cy="430213"/>
          </a:xfrm>
          <a:prstGeom prst="rect">
            <a:avLst/>
          </a:prstGeom>
          <a:noFill/>
          <a:ln w="9525">
            <a:noFill/>
            <a:miter lim="800000"/>
            <a:headEnd/>
            <a:tailEnd/>
          </a:ln>
        </p:spPr>
      </p:pic>
      <p:pic>
        <p:nvPicPr>
          <p:cNvPr id="10260" name="Picture 2091"/>
          <p:cNvPicPr>
            <a:picLocks noChangeAspect="1" noChangeArrowheads="1"/>
          </p:cNvPicPr>
          <p:nvPr/>
        </p:nvPicPr>
        <p:blipFill>
          <a:blip r:embed="rId12" cstate="print"/>
          <a:srcRect/>
          <a:stretch>
            <a:fillRect/>
          </a:stretch>
        </p:blipFill>
        <p:spPr bwMode="auto">
          <a:xfrm flipH="1">
            <a:off x="2247900" y="2998788"/>
            <a:ext cx="266700" cy="430212"/>
          </a:xfrm>
          <a:prstGeom prst="rect">
            <a:avLst/>
          </a:prstGeom>
          <a:noFill/>
          <a:ln w="9525">
            <a:noFill/>
            <a:miter lim="800000"/>
            <a:headEnd/>
            <a:tailEnd/>
          </a:ln>
        </p:spPr>
      </p:pic>
      <p:pic>
        <p:nvPicPr>
          <p:cNvPr id="10261" name="Picture 2094"/>
          <p:cNvPicPr>
            <a:picLocks noChangeAspect="1" noChangeArrowheads="1"/>
          </p:cNvPicPr>
          <p:nvPr/>
        </p:nvPicPr>
        <p:blipFill>
          <a:blip r:embed="rId11" cstate="print"/>
          <a:srcRect/>
          <a:stretch>
            <a:fillRect/>
          </a:stretch>
        </p:blipFill>
        <p:spPr bwMode="auto">
          <a:xfrm>
            <a:off x="5410200" y="3505200"/>
            <a:ext cx="455613" cy="404813"/>
          </a:xfrm>
          <a:prstGeom prst="rect">
            <a:avLst/>
          </a:prstGeom>
          <a:noFill/>
          <a:ln w="9525">
            <a:noFill/>
            <a:miter lim="800000"/>
            <a:headEnd/>
            <a:tailEnd/>
          </a:ln>
        </p:spPr>
      </p:pic>
      <p:pic>
        <p:nvPicPr>
          <p:cNvPr id="10262" name="Picture 2095"/>
          <p:cNvPicPr>
            <a:picLocks noChangeAspect="1" noChangeArrowheads="1"/>
          </p:cNvPicPr>
          <p:nvPr/>
        </p:nvPicPr>
        <p:blipFill>
          <a:blip r:embed="rId12" cstate="print"/>
          <a:srcRect/>
          <a:stretch>
            <a:fillRect/>
          </a:stretch>
        </p:blipFill>
        <p:spPr bwMode="auto">
          <a:xfrm flipH="1">
            <a:off x="5257800" y="3460750"/>
            <a:ext cx="266700" cy="430213"/>
          </a:xfrm>
          <a:prstGeom prst="rect">
            <a:avLst/>
          </a:prstGeom>
          <a:noFill/>
          <a:ln w="9525">
            <a:noFill/>
            <a:miter lim="800000"/>
            <a:headEnd/>
            <a:tailEnd/>
          </a:ln>
        </p:spPr>
      </p:pic>
      <p:sp>
        <p:nvSpPr>
          <p:cNvPr id="10263" name="Text Box 2098"/>
          <p:cNvSpPr txBox="1">
            <a:spLocks noChangeArrowheads="1"/>
          </p:cNvSpPr>
          <p:nvPr/>
        </p:nvSpPr>
        <p:spPr bwMode="auto">
          <a:xfrm>
            <a:off x="4356100" y="2276475"/>
            <a:ext cx="838200" cy="244475"/>
          </a:xfrm>
          <a:prstGeom prst="rect">
            <a:avLst/>
          </a:prstGeom>
          <a:noFill/>
          <a:ln w="9525">
            <a:noFill/>
            <a:miter lim="800000"/>
            <a:headEnd/>
            <a:tailEnd/>
          </a:ln>
        </p:spPr>
        <p:txBody>
          <a:bodyPr>
            <a:spAutoFit/>
          </a:bodyPr>
          <a:lstStyle/>
          <a:p>
            <a:pPr>
              <a:spcBef>
                <a:spcPct val="50000"/>
              </a:spcBef>
            </a:pPr>
            <a:r>
              <a:rPr lang="en-US" sz="1000" b="1">
                <a:latin typeface="Arial" charset="0"/>
              </a:rPr>
              <a:t>SIP ALG</a:t>
            </a:r>
            <a:endParaRPr lang="en-US" sz="2000">
              <a:latin typeface="Arial" charset="0"/>
            </a:endParaRPr>
          </a:p>
        </p:txBody>
      </p:sp>
      <p:grpSp>
        <p:nvGrpSpPr>
          <p:cNvPr id="10264" name="Group 2099"/>
          <p:cNvGrpSpPr>
            <a:grpSpLocks/>
          </p:cNvGrpSpPr>
          <p:nvPr/>
        </p:nvGrpSpPr>
        <p:grpSpPr bwMode="auto">
          <a:xfrm>
            <a:off x="1752600" y="2209800"/>
            <a:ext cx="1295400" cy="609600"/>
            <a:chOff x="1782" y="1071"/>
            <a:chExt cx="1708" cy="497"/>
          </a:xfrm>
        </p:grpSpPr>
        <p:pic>
          <p:nvPicPr>
            <p:cNvPr id="10294" name="Picture 2100" descr="Cloud_big"/>
            <p:cNvPicPr>
              <a:picLocks noChangeAspect="1" noChangeArrowheads="1"/>
            </p:cNvPicPr>
            <p:nvPr/>
          </p:nvPicPr>
          <p:blipFill>
            <a:blip r:embed="rId4" cstate="print"/>
            <a:srcRect/>
            <a:stretch>
              <a:fillRect/>
            </a:stretch>
          </p:blipFill>
          <p:spPr bwMode="auto">
            <a:xfrm>
              <a:off x="1782" y="1071"/>
              <a:ext cx="1708" cy="497"/>
            </a:xfrm>
            <a:prstGeom prst="rect">
              <a:avLst/>
            </a:prstGeom>
            <a:noFill/>
            <a:ln w="9525">
              <a:noFill/>
              <a:miter lim="800000"/>
              <a:headEnd/>
              <a:tailEnd/>
            </a:ln>
          </p:spPr>
        </p:pic>
        <p:sp>
          <p:nvSpPr>
            <p:cNvPr id="10295" name="Rectangle 2101"/>
            <p:cNvSpPr>
              <a:spLocks noChangeArrowheads="1"/>
            </p:cNvSpPr>
            <p:nvPr/>
          </p:nvSpPr>
          <p:spPr bwMode="auto">
            <a:xfrm>
              <a:off x="2274" y="1274"/>
              <a:ext cx="588" cy="181"/>
            </a:xfrm>
            <a:prstGeom prst="rect">
              <a:avLst/>
            </a:prstGeom>
            <a:noFill/>
            <a:ln w="9525">
              <a:noFill/>
              <a:miter lim="800000"/>
              <a:headEnd/>
              <a:tailEnd/>
            </a:ln>
          </p:spPr>
          <p:txBody>
            <a:bodyPr wrap="none" lIns="92075" tIns="46038" rIns="92075" bIns="46038">
              <a:spAutoFit/>
            </a:bodyPr>
            <a:lstStyle/>
            <a:p>
              <a:pPr algn="ctr">
                <a:lnSpc>
                  <a:spcPct val="85000"/>
                </a:lnSpc>
              </a:pPr>
              <a:r>
                <a:rPr lang="en-US" sz="1000" b="1">
                  <a:solidFill>
                    <a:schemeClr val="bg2"/>
                  </a:solidFill>
                  <a:latin typeface="Arial" charset="0"/>
                </a:rPr>
                <a:t>LAN</a:t>
              </a:r>
              <a:endParaRPr lang="en-US" sz="800">
                <a:solidFill>
                  <a:schemeClr val="bg2"/>
                </a:solidFill>
              </a:endParaRPr>
            </a:p>
          </p:txBody>
        </p:sp>
      </p:grpSp>
      <p:pic>
        <p:nvPicPr>
          <p:cNvPr id="10265" name="Picture 2106"/>
          <p:cNvPicPr>
            <a:picLocks noChangeAspect="1" noChangeArrowheads="1"/>
          </p:cNvPicPr>
          <p:nvPr/>
        </p:nvPicPr>
        <p:blipFill>
          <a:blip r:embed="rId12" cstate="print"/>
          <a:srcRect/>
          <a:stretch>
            <a:fillRect/>
          </a:stretch>
        </p:blipFill>
        <p:spPr bwMode="auto">
          <a:xfrm flipH="1">
            <a:off x="2819400" y="2438400"/>
            <a:ext cx="266700" cy="430213"/>
          </a:xfrm>
          <a:prstGeom prst="rect">
            <a:avLst/>
          </a:prstGeom>
          <a:noFill/>
          <a:ln w="9525">
            <a:noFill/>
            <a:miter lim="800000"/>
            <a:headEnd/>
            <a:tailEnd/>
          </a:ln>
        </p:spPr>
      </p:pic>
      <p:grpSp>
        <p:nvGrpSpPr>
          <p:cNvPr id="10266" name="Group 2110"/>
          <p:cNvGrpSpPr>
            <a:grpSpLocks/>
          </p:cNvGrpSpPr>
          <p:nvPr/>
        </p:nvGrpSpPr>
        <p:grpSpPr bwMode="auto">
          <a:xfrm>
            <a:off x="762000" y="4419600"/>
            <a:ext cx="1905000" cy="762000"/>
            <a:chOff x="1782" y="1071"/>
            <a:chExt cx="1708" cy="497"/>
          </a:xfrm>
        </p:grpSpPr>
        <p:pic>
          <p:nvPicPr>
            <p:cNvPr id="10292" name="Picture 2111" descr="Cloud_big"/>
            <p:cNvPicPr>
              <a:picLocks noChangeAspect="1" noChangeArrowheads="1"/>
            </p:cNvPicPr>
            <p:nvPr/>
          </p:nvPicPr>
          <p:blipFill>
            <a:blip r:embed="rId4" cstate="print"/>
            <a:srcRect/>
            <a:stretch>
              <a:fillRect/>
            </a:stretch>
          </p:blipFill>
          <p:spPr bwMode="auto">
            <a:xfrm>
              <a:off x="1782" y="1071"/>
              <a:ext cx="1708" cy="497"/>
            </a:xfrm>
            <a:prstGeom prst="rect">
              <a:avLst/>
            </a:prstGeom>
            <a:noFill/>
            <a:ln w="9525">
              <a:noFill/>
              <a:miter lim="800000"/>
              <a:headEnd/>
              <a:tailEnd/>
            </a:ln>
          </p:spPr>
        </p:pic>
        <p:sp>
          <p:nvSpPr>
            <p:cNvPr id="10293" name="Rectangle 2112"/>
            <p:cNvSpPr>
              <a:spLocks noChangeArrowheads="1"/>
            </p:cNvSpPr>
            <p:nvPr/>
          </p:nvSpPr>
          <p:spPr bwMode="auto">
            <a:xfrm>
              <a:off x="2270" y="1274"/>
              <a:ext cx="599" cy="145"/>
            </a:xfrm>
            <a:prstGeom prst="rect">
              <a:avLst/>
            </a:prstGeom>
            <a:noFill/>
            <a:ln w="9525">
              <a:noFill/>
              <a:miter lim="800000"/>
              <a:headEnd/>
              <a:tailEnd/>
            </a:ln>
          </p:spPr>
          <p:txBody>
            <a:bodyPr wrap="none" lIns="92075" tIns="46038" rIns="92075" bIns="46038">
              <a:spAutoFit/>
            </a:bodyPr>
            <a:lstStyle/>
            <a:p>
              <a:pPr algn="ctr">
                <a:lnSpc>
                  <a:spcPct val="85000"/>
                </a:lnSpc>
              </a:pPr>
              <a:r>
                <a:rPr lang="en-US" sz="1000" b="1">
                  <a:solidFill>
                    <a:schemeClr val="bg2"/>
                  </a:solidFill>
                  <a:latin typeface="Arial" charset="0"/>
                </a:rPr>
                <a:t>Carrier2</a:t>
              </a:r>
              <a:endParaRPr lang="en-US" sz="800">
                <a:solidFill>
                  <a:schemeClr val="bg2"/>
                </a:solidFill>
              </a:endParaRPr>
            </a:p>
          </p:txBody>
        </p:sp>
      </p:grpSp>
      <p:pic>
        <p:nvPicPr>
          <p:cNvPr id="10267" name="Picture 2113"/>
          <p:cNvPicPr>
            <a:picLocks noChangeAspect="1" noChangeArrowheads="1"/>
          </p:cNvPicPr>
          <p:nvPr/>
        </p:nvPicPr>
        <p:blipFill>
          <a:blip r:embed="rId11" cstate="print"/>
          <a:srcRect/>
          <a:stretch>
            <a:fillRect/>
          </a:stretch>
        </p:blipFill>
        <p:spPr bwMode="auto">
          <a:xfrm>
            <a:off x="2971800" y="3505200"/>
            <a:ext cx="455613" cy="404813"/>
          </a:xfrm>
          <a:prstGeom prst="rect">
            <a:avLst/>
          </a:prstGeom>
          <a:noFill/>
          <a:ln w="9525">
            <a:noFill/>
            <a:miter lim="800000"/>
            <a:headEnd/>
            <a:tailEnd/>
          </a:ln>
        </p:spPr>
      </p:pic>
      <p:pic>
        <p:nvPicPr>
          <p:cNvPr id="10268" name="Picture 2114"/>
          <p:cNvPicPr>
            <a:picLocks noChangeAspect="1" noChangeArrowheads="1"/>
          </p:cNvPicPr>
          <p:nvPr/>
        </p:nvPicPr>
        <p:blipFill>
          <a:blip r:embed="rId11" cstate="print"/>
          <a:srcRect/>
          <a:stretch>
            <a:fillRect/>
          </a:stretch>
        </p:blipFill>
        <p:spPr bwMode="auto">
          <a:xfrm>
            <a:off x="1905000" y="4419600"/>
            <a:ext cx="455613" cy="404813"/>
          </a:xfrm>
          <a:prstGeom prst="rect">
            <a:avLst/>
          </a:prstGeom>
          <a:noFill/>
          <a:ln w="9525">
            <a:noFill/>
            <a:miter lim="800000"/>
            <a:headEnd/>
            <a:tailEnd/>
          </a:ln>
        </p:spPr>
      </p:pic>
      <p:sp>
        <p:nvSpPr>
          <p:cNvPr id="10269" name="Line 2115"/>
          <p:cNvSpPr>
            <a:spLocks noChangeShapeType="1"/>
          </p:cNvSpPr>
          <p:nvPr/>
        </p:nvSpPr>
        <p:spPr bwMode="auto">
          <a:xfrm flipV="1">
            <a:off x="2209800" y="3810000"/>
            <a:ext cx="1066800" cy="685800"/>
          </a:xfrm>
          <a:prstGeom prst="line">
            <a:avLst/>
          </a:prstGeom>
          <a:noFill/>
          <a:ln w="9525">
            <a:solidFill>
              <a:schemeClr val="tx1"/>
            </a:solidFill>
            <a:round/>
            <a:headEnd/>
            <a:tailEnd/>
          </a:ln>
        </p:spPr>
        <p:txBody>
          <a:bodyPr wrap="none" anchor="ctr"/>
          <a:lstStyle/>
          <a:p>
            <a:endParaRPr lang="en-GB"/>
          </a:p>
        </p:txBody>
      </p:sp>
      <p:sp>
        <p:nvSpPr>
          <p:cNvPr id="10270" name="Text Box 2116"/>
          <p:cNvSpPr txBox="1">
            <a:spLocks noChangeArrowheads="1"/>
          </p:cNvSpPr>
          <p:nvPr/>
        </p:nvSpPr>
        <p:spPr bwMode="auto">
          <a:xfrm>
            <a:off x="2362200" y="4419600"/>
            <a:ext cx="1066800" cy="517525"/>
          </a:xfrm>
          <a:prstGeom prst="rect">
            <a:avLst/>
          </a:prstGeom>
          <a:noFill/>
          <a:ln w="9525">
            <a:noFill/>
            <a:miter lim="800000"/>
            <a:headEnd/>
            <a:tailEnd/>
          </a:ln>
        </p:spPr>
        <p:txBody>
          <a:bodyPr>
            <a:spAutoFit/>
          </a:bodyPr>
          <a:lstStyle/>
          <a:p>
            <a:pPr>
              <a:spcBef>
                <a:spcPct val="50000"/>
              </a:spcBef>
            </a:pPr>
            <a:r>
              <a:rPr lang="en-US" sz="1400">
                <a:latin typeface="Arial" charset="0"/>
              </a:rPr>
              <a:t>Border Gateway</a:t>
            </a:r>
            <a:endParaRPr lang="en-US" sz="2000">
              <a:latin typeface="Arial" charset="0"/>
            </a:endParaRPr>
          </a:p>
        </p:txBody>
      </p:sp>
      <p:sp>
        <p:nvSpPr>
          <p:cNvPr id="10271" name="Text Box 2117"/>
          <p:cNvSpPr txBox="1">
            <a:spLocks noChangeArrowheads="1"/>
          </p:cNvSpPr>
          <p:nvPr/>
        </p:nvSpPr>
        <p:spPr bwMode="auto">
          <a:xfrm>
            <a:off x="1828800" y="5410200"/>
            <a:ext cx="5638800" cy="947738"/>
          </a:xfrm>
          <a:prstGeom prst="rect">
            <a:avLst/>
          </a:prstGeom>
          <a:noFill/>
          <a:ln w="9525">
            <a:noFill/>
            <a:miter lim="800000"/>
            <a:headEnd/>
            <a:tailEnd/>
          </a:ln>
        </p:spPr>
        <p:txBody>
          <a:bodyPr>
            <a:spAutoFit/>
          </a:bodyPr>
          <a:lstStyle/>
          <a:p>
            <a:pPr>
              <a:spcBef>
                <a:spcPct val="50000"/>
              </a:spcBef>
            </a:pPr>
            <a:r>
              <a:rPr lang="en-US" sz="1600" dirty="0">
                <a:latin typeface="Arial" charset="0"/>
              </a:rPr>
              <a:t>Architecture of SIP in a large carrier deployment</a:t>
            </a:r>
          </a:p>
          <a:p>
            <a:pPr>
              <a:spcBef>
                <a:spcPct val="50000"/>
              </a:spcBef>
              <a:buFontTx/>
              <a:buChar char="•"/>
            </a:pPr>
            <a:r>
              <a:rPr lang="en-US" sz="1600" dirty="0">
                <a:latin typeface="Arial" charset="0"/>
              </a:rPr>
              <a:t> SIP ALG provides IPv4 NAT and firewall functions for SIP </a:t>
            </a:r>
            <a:r>
              <a:rPr lang="en-US" sz="1600" dirty="0" smtClean="0">
                <a:latin typeface="Arial" charset="0"/>
              </a:rPr>
              <a:t>Service Provider (a.k.a</a:t>
            </a:r>
            <a:r>
              <a:rPr lang="en-US" sz="1600" dirty="0">
                <a:latin typeface="Arial" charset="0"/>
              </a:rPr>
              <a:t>. Session Border Controller (SBC))</a:t>
            </a:r>
            <a:endParaRPr lang="en-US" dirty="0"/>
          </a:p>
        </p:txBody>
      </p:sp>
      <p:grpSp>
        <p:nvGrpSpPr>
          <p:cNvPr id="10272" name="Group 2082"/>
          <p:cNvGrpSpPr>
            <a:grpSpLocks/>
          </p:cNvGrpSpPr>
          <p:nvPr/>
        </p:nvGrpSpPr>
        <p:grpSpPr bwMode="auto">
          <a:xfrm>
            <a:off x="1295400" y="2209800"/>
            <a:ext cx="762000" cy="441325"/>
            <a:chOff x="1920" y="2276"/>
            <a:chExt cx="480" cy="278"/>
          </a:xfrm>
        </p:grpSpPr>
        <p:graphicFrame>
          <p:nvGraphicFramePr>
            <p:cNvPr id="10242" name="Object 2083"/>
            <p:cNvGraphicFramePr>
              <a:graphicFrameLocks noChangeAspect="1"/>
            </p:cNvGraphicFramePr>
            <p:nvPr/>
          </p:nvGraphicFramePr>
          <p:xfrm>
            <a:off x="1920" y="2276"/>
            <a:ext cx="192" cy="167"/>
          </p:xfrm>
          <a:graphic>
            <a:graphicData uri="http://schemas.openxmlformats.org/presentationml/2006/ole">
              <mc:AlternateContent xmlns:mc="http://schemas.openxmlformats.org/markup-compatibility/2006">
                <mc:Choice xmlns:v="urn:schemas-microsoft-com:vml" Requires="v">
                  <p:oleObj spid="_x0000_s10510" name="Bitmap Image" r:id="rId13" imgW="2133898" imgH="1857143" progId="">
                    <p:embed/>
                  </p:oleObj>
                </mc:Choice>
                <mc:Fallback>
                  <p:oleObj name="Bitmap Image" r:id="rId13" imgW="2133898" imgH="1857143" progId="">
                    <p:embed/>
                    <p:pic>
                      <p:nvPicPr>
                        <p:cNvPr id="0" name="Object 2083"/>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1920" y="2276"/>
                          <a:ext cx="192"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2084"/>
            <p:cNvGraphicFramePr>
              <a:graphicFrameLocks noChangeAspect="1"/>
            </p:cNvGraphicFramePr>
            <p:nvPr/>
          </p:nvGraphicFramePr>
          <p:xfrm>
            <a:off x="2160" y="2276"/>
            <a:ext cx="192" cy="167"/>
          </p:xfrm>
          <a:graphic>
            <a:graphicData uri="http://schemas.openxmlformats.org/presentationml/2006/ole">
              <mc:AlternateContent xmlns:mc="http://schemas.openxmlformats.org/markup-compatibility/2006">
                <mc:Choice xmlns:v="urn:schemas-microsoft-com:vml" Requires="v">
                  <p:oleObj spid="_x0000_s10511" name="Bitmap Image" r:id="rId14" imgW="2133898" imgH="1857143" progId="">
                    <p:embed/>
                  </p:oleObj>
                </mc:Choice>
                <mc:Fallback>
                  <p:oleObj name="Bitmap Image" r:id="rId14" imgW="2133898" imgH="1857143" progId="">
                    <p:embed/>
                    <p:pic>
                      <p:nvPicPr>
                        <p:cNvPr id="0" name="Object 2084"/>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2160" y="2276"/>
                          <a:ext cx="192"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1" name="Text Box 2085"/>
            <p:cNvSpPr txBox="1">
              <a:spLocks noChangeArrowheads="1"/>
            </p:cNvSpPr>
            <p:nvPr/>
          </p:nvSpPr>
          <p:spPr bwMode="auto">
            <a:xfrm>
              <a:off x="1968" y="2400"/>
              <a:ext cx="432" cy="154"/>
            </a:xfrm>
            <a:prstGeom prst="rect">
              <a:avLst/>
            </a:prstGeom>
            <a:noFill/>
            <a:ln w="9525">
              <a:noFill/>
              <a:miter lim="800000"/>
              <a:headEnd/>
              <a:tailEnd/>
            </a:ln>
          </p:spPr>
          <p:txBody>
            <a:bodyPr>
              <a:spAutoFit/>
            </a:bodyPr>
            <a:lstStyle/>
            <a:p>
              <a:pPr>
                <a:spcBef>
                  <a:spcPct val="50000"/>
                </a:spcBef>
              </a:pPr>
              <a:r>
                <a:rPr lang="en-US" sz="1000" b="1">
                  <a:latin typeface="Arial" charset="0"/>
                </a:rPr>
                <a:t>Hosted</a:t>
              </a:r>
              <a:endParaRPr lang="en-US" sz="2000">
                <a:latin typeface="Arial" charset="0"/>
              </a:endParaRPr>
            </a:p>
          </p:txBody>
        </p:sp>
      </p:grpSp>
      <p:pic>
        <p:nvPicPr>
          <p:cNvPr id="10273" name="Picture 2147"/>
          <p:cNvPicPr>
            <a:picLocks noChangeAspect="1" noChangeArrowheads="1"/>
          </p:cNvPicPr>
          <p:nvPr/>
        </p:nvPicPr>
        <p:blipFill>
          <a:blip r:embed="rId12" cstate="print"/>
          <a:srcRect/>
          <a:stretch>
            <a:fillRect/>
          </a:stretch>
        </p:blipFill>
        <p:spPr bwMode="auto">
          <a:xfrm flipH="1">
            <a:off x="3924300" y="2205038"/>
            <a:ext cx="266700" cy="430212"/>
          </a:xfrm>
          <a:prstGeom prst="rect">
            <a:avLst/>
          </a:prstGeom>
          <a:noFill/>
          <a:ln w="9525">
            <a:noFill/>
            <a:miter lim="800000"/>
            <a:headEnd/>
            <a:tailEnd/>
          </a:ln>
        </p:spPr>
      </p:pic>
      <p:pic>
        <p:nvPicPr>
          <p:cNvPr id="10274" name="Picture 2148"/>
          <p:cNvPicPr>
            <a:picLocks noChangeAspect="1" noChangeArrowheads="1"/>
          </p:cNvPicPr>
          <p:nvPr/>
        </p:nvPicPr>
        <p:blipFill>
          <a:blip r:embed="rId11" cstate="print"/>
          <a:srcRect/>
          <a:stretch>
            <a:fillRect/>
          </a:stretch>
        </p:blipFill>
        <p:spPr bwMode="auto">
          <a:xfrm>
            <a:off x="4140200" y="2276475"/>
            <a:ext cx="304800" cy="271463"/>
          </a:xfrm>
          <a:prstGeom prst="rect">
            <a:avLst/>
          </a:prstGeom>
          <a:noFill/>
          <a:ln w="9525">
            <a:noFill/>
            <a:miter lim="800000"/>
            <a:headEnd/>
            <a:tailEnd/>
          </a:ln>
        </p:spPr>
      </p:pic>
      <p:sp>
        <p:nvSpPr>
          <p:cNvPr id="10275" name="Text Box 2149"/>
          <p:cNvSpPr txBox="1">
            <a:spLocks noChangeArrowheads="1"/>
          </p:cNvSpPr>
          <p:nvPr/>
        </p:nvSpPr>
        <p:spPr bwMode="auto">
          <a:xfrm>
            <a:off x="1908175" y="3500438"/>
            <a:ext cx="838200" cy="244475"/>
          </a:xfrm>
          <a:prstGeom prst="rect">
            <a:avLst/>
          </a:prstGeom>
          <a:noFill/>
          <a:ln w="9525">
            <a:noFill/>
            <a:miter lim="800000"/>
            <a:headEnd/>
            <a:tailEnd/>
          </a:ln>
        </p:spPr>
        <p:txBody>
          <a:bodyPr>
            <a:spAutoFit/>
          </a:bodyPr>
          <a:lstStyle/>
          <a:p>
            <a:pPr>
              <a:spcBef>
                <a:spcPct val="50000"/>
              </a:spcBef>
            </a:pPr>
            <a:r>
              <a:rPr lang="en-US" sz="1000" b="1">
                <a:latin typeface="Arial" charset="0"/>
              </a:rPr>
              <a:t>SIP ALG</a:t>
            </a:r>
            <a:endParaRPr lang="en-US" sz="2000">
              <a:latin typeface="Arial" charset="0"/>
            </a:endParaRPr>
          </a:p>
        </p:txBody>
      </p:sp>
      <p:pic>
        <p:nvPicPr>
          <p:cNvPr id="10276" name="Picture 2150"/>
          <p:cNvPicPr>
            <a:picLocks noChangeAspect="1" noChangeArrowheads="1"/>
          </p:cNvPicPr>
          <p:nvPr/>
        </p:nvPicPr>
        <p:blipFill>
          <a:blip r:embed="rId11" cstate="print"/>
          <a:srcRect/>
          <a:stretch>
            <a:fillRect/>
          </a:stretch>
        </p:blipFill>
        <p:spPr bwMode="auto">
          <a:xfrm>
            <a:off x="2124075" y="3302000"/>
            <a:ext cx="304800" cy="271463"/>
          </a:xfrm>
          <a:prstGeom prst="rect">
            <a:avLst/>
          </a:prstGeom>
          <a:noFill/>
          <a:ln w="9525">
            <a:noFill/>
            <a:miter lim="800000"/>
            <a:headEnd/>
            <a:tailEnd/>
          </a:ln>
        </p:spPr>
      </p:pic>
      <p:sp>
        <p:nvSpPr>
          <p:cNvPr id="10277" name="Freeform 2157"/>
          <p:cNvSpPr>
            <a:spLocks/>
          </p:cNvSpPr>
          <p:nvPr/>
        </p:nvSpPr>
        <p:spPr bwMode="auto">
          <a:xfrm>
            <a:off x="1403350" y="2420938"/>
            <a:ext cx="3133725" cy="839787"/>
          </a:xfrm>
          <a:custGeom>
            <a:avLst/>
            <a:gdLst>
              <a:gd name="T0" fmla="*/ 0 w 1974"/>
              <a:gd name="T1" fmla="*/ 454 h 529"/>
              <a:gd name="T2" fmla="*/ 318 w 1974"/>
              <a:gd name="T3" fmla="*/ 408 h 529"/>
              <a:gd name="T4" fmla="*/ 545 w 1974"/>
              <a:gd name="T5" fmla="*/ 499 h 529"/>
              <a:gd name="T6" fmla="*/ 998 w 1974"/>
              <a:gd name="T7" fmla="*/ 499 h 529"/>
              <a:gd name="T8" fmla="*/ 1724 w 1974"/>
              <a:gd name="T9" fmla="*/ 317 h 529"/>
              <a:gd name="T10" fmla="*/ 1951 w 1974"/>
              <a:gd name="T11" fmla="*/ 227 h 529"/>
              <a:gd name="T12" fmla="*/ 1860 w 1974"/>
              <a:gd name="T13" fmla="*/ 0 h 529"/>
              <a:gd name="T14" fmla="*/ 0 60000 65536"/>
              <a:gd name="T15" fmla="*/ 0 60000 65536"/>
              <a:gd name="T16" fmla="*/ 0 60000 65536"/>
              <a:gd name="T17" fmla="*/ 0 60000 65536"/>
              <a:gd name="T18" fmla="*/ 0 60000 65536"/>
              <a:gd name="T19" fmla="*/ 0 60000 65536"/>
              <a:gd name="T20" fmla="*/ 0 60000 65536"/>
              <a:gd name="T21" fmla="*/ 0 w 1974"/>
              <a:gd name="T22" fmla="*/ 0 h 529"/>
              <a:gd name="T23" fmla="*/ 1974 w 1974"/>
              <a:gd name="T24" fmla="*/ 529 h 5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74" h="529">
                <a:moveTo>
                  <a:pt x="0" y="454"/>
                </a:moveTo>
                <a:cubicBezTo>
                  <a:pt x="113" y="427"/>
                  <a:pt x="227" y="401"/>
                  <a:pt x="318" y="408"/>
                </a:cubicBezTo>
                <a:cubicBezTo>
                  <a:pt x="409" y="415"/>
                  <a:pt x="432" y="484"/>
                  <a:pt x="545" y="499"/>
                </a:cubicBezTo>
                <a:cubicBezTo>
                  <a:pt x="658" y="514"/>
                  <a:pt x="802" y="529"/>
                  <a:pt x="998" y="499"/>
                </a:cubicBezTo>
                <a:cubicBezTo>
                  <a:pt x="1194" y="469"/>
                  <a:pt x="1565" y="362"/>
                  <a:pt x="1724" y="317"/>
                </a:cubicBezTo>
                <a:cubicBezTo>
                  <a:pt x="1883" y="272"/>
                  <a:pt x="1928" y="280"/>
                  <a:pt x="1951" y="227"/>
                </a:cubicBezTo>
                <a:cubicBezTo>
                  <a:pt x="1974" y="174"/>
                  <a:pt x="1875" y="38"/>
                  <a:pt x="1860" y="0"/>
                </a:cubicBezTo>
              </a:path>
            </a:pathLst>
          </a:custGeom>
          <a:noFill/>
          <a:ln w="9525" cap="flat" cmpd="sng">
            <a:solidFill>
              <a:schemeClr val="tx1"/>
            </a:solidFill>
            <a:prstDash val="dash"/>
            <a:round/>
            <a:headEnd/>
            <a:tailEnd/>
          </a:ln>
        </p:spPr>
        <p:txBody>
          <a:bodyPr/>
          <a:lstStyle/>
          <a:p>
            <a:endParaRPr lang="en-GB"/>
          </a:p>
        </p:txBody>
      </p:sp>
      <p:sp>
        <p:nvSpPr>
          <p:cNvPr id="10278" name="Freeform 2160"/>
          <p:cNvSpPr>
            <a:spLocks/>
          </p:cNvSpPr>
          <p:nvPr/>
        </p:nvSpPr>
        <p:spPr bwMode="auto">
          <a:xfrm>
            <a:off x="1258888" y="3213100"/>
            <a:ext cx="5329237" cy="1655763"/>
          </a:xfrm>
          <a:custGeom>
            <a:avLst/>
            <a:gdLst>
              <a:gd name="T0" fmla="*/ 0 w 3357"/>
              <a:gd name="T1" fmla="*/ 0 h 1043"/>
              <a:gd name="T2" fmla="*/ 91 w 3357"/>
              <a:gd name="T3" fmla="*/ 227 h 1043"/>
              <a:gd name="T4" fmla="*/ 363 w 3357"/>
              <a:gd name="T5" fmla="*/ 181 h 1043"/>
              <a:gd name="T6" fmla="*/ 726 w 3357"/>
              <a:gd name="T7" fmla="*/ 136 h 1043"/>
              <a:gd name="T8" fmla="*/ 1452 w 3357"/>
              <a:gd name="T9" fmla="*/ 91 h 1043"/>
              <a:gd name="T10" fmla="*/ 2359 w 3357"/>
              <a:gd name="T11" fmla="*/ 91 h 1043"/>
              <a:gd name="T12" fmla="*/ 2767 w 3357"/>
              <a:gd name="T13" fmla="*/ 181 h 1043"/>
              <a:gd name="T14" fmla="*/ 3040 w 3357"/>
              <a:gd name="T15" fmla="*/ 454 h 1043"/>
              <a:gd name="T16" fmla="*/ 3357 w 3357"/>
              <a:gd name="T17" fmla="*/ 1043 h 10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57"/>
              <a:gd name="T28" fmla="*/ 0 h 1043"/>
              <a:gd name="T29" fmla="*/ 3357 w 3357"/>
              <a:gd name="T30" fmla="*/ 1043 h 10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57" h="1043">
                <a:moveTo>
                  <a:pt x="0" y="0"/>
                </a:moveTo>
                <a:cubicBezTo>
                  <a:pt x="15" y="98"/>
                  <a:pt x="31" y="197"/>
                  <a:pt x="91" y="227"/>
                </a:cubicBezTo>
                <a:cubicBezTo>
                  <a:pt x="151" y="257"/>
                  <a:pt x="257" y="196"/>
                  <a:pt x="363" y="181"/>
                </a:cubicBezTo>
                <a:cubicBezTo>
                  <a:pt x="469" y="166"/>
                  <a:pt x="545" y="151"/>
                  <a:pt x="726" y="136"/>
                </a:cubicBezTo>
                <a:cubicBezTo>
                  <a:pt x="907" y="121"/>
                  <a:pt x="1180" y="98"/>
                  <a:pt x="1452" y="91"/>
                </a:cubicBezTo>
                <a:cubicBezTo>
                  <a:pt x="1724" y="84"/>
                  <a:pt x="2140" y="76"/>
                  <a:pt x="2359" y="91"/>
                </a:cubicBezTo>
                <a:cubicBezTo>
                  <a:pt x="2578" y="106"/>
                  <a:pt x="2653" y="120"/>
                  <a:pt x="2767" y="181"/>
                </a:cubicBezTo>
                <a:cubicBezTo>
                  <a:pt x="2881" y="242"/>
                  <a:pt x="2942" y="310"/>
                  <a:pt x="3040" y="454"/>
                </a:cubicBezTo>
                <a:cubicBezTo>
                  <a:pt x="3138" y="598"/>
                  <a:pt x="3247" y="820"/>
                  <a:pt x="3357" y="1043"/>
                </a:cubicBezTo>
              </a:path>
            </a:pathLst>
          </a:custGeom>
          <a:noFill/>
          <a:ln w="9525" cap="flat" cmpd="sng">
            <a:solidFill>
              <a:schemeClr val="tx1"/>
            </a:solidFill>
            <a:prstDash val="dash"/>
            <a:round/>
            <a:headEnd/>
            <a:tailEnd/>
          </a:ln>
        </p:spPr>
        <p:txBody>
          <a:bodyPr/>
          <a:lstStyle/>
          <a:p>
            <a:endParaRPr lang="en-GB"/>
          </a:p>
        </p:txBody>
      </p:sp>
      <p:grpSp>
        <p:nvGrpSpPr>
          <p:cNvPr id="10279" name="Group 2161"/>
          <p:cNvGrpSpPr>
            <a:grpSpLocks/>
          </p:cNvGrpSpPr>
          <p:nvPr/>
        </p:nvGrpSpPr>
        <p:grpSpPr bwMode="auto">
          <a:xfrm>
            <a:off x="4500563" y="1196975"/>
            <a:ext cx="839787" cy="914400"/>
            <a:chOff x="3816" y="966"/>
            <a:chExt cx="569" cy="693"/>
          </a:xfrm>
        </p:grpSpPr>
        <p:grpSp>
          <p:nvGrpSpPr>
            <p:cNvPr id="10287" name="Group 2162"/>
            <p:cNvGrpSpPr>
              <a:grpSpLocks/>
            </p:cNvGrpSpPr>
            <p:nvPr/>
          </p:nvGrpSpPr>
          <p:grpSpPr bwMode="auto">
            <a:xfrm>
              <a:off x="3840" y="1056"/>
              <a:ext cx="432" cy="603"/>
              <a:chOff x="3840" y="1056"/>
              <a:chExt cx="432" cy="603"/>
            </a:xfrm>
          </p:grpSpPr>
          <p:pic>
            <p:nvPicPr>
              <p:cNvPr id="10289" name="Picture 2163" descr="softswitch2"/>
              <p:cNvPicPr>
                <a:picLocks noChangeAspect="1" noChangeArrowheads="1"/>
              </p:cNvPicPr>
              <p:nvPr/>
            </p:nvPicPr>
            <p:blipFill>
              <a:blip r:embed="rId15" cstate="print"/>
              <a:srcRect/>
              <a:stretch>
                <a:fillRect/>
              </a:stretch>
            </p:blipFill>
            <p:spPr bwMode="auto">
              <a:xfrm>
                <a:off x="4032" y="1056"/>
                <a:ext cx="240" cy="603"/>
              </a:xfrm>
              <a:prstGeom prst="rect">
                <a:avLst/>
              </a:prstGeom>
              <a:noFill/>
              <a:ln w="9525">
                <a:noFill/>
                <a:miter lim="800000"/>
                <a:headEnd/>
                <a:tailEnd/>
              </a:ln>
            </p:spPr>
          </p:pic>
          <p:pic>
            <p:nvPicPr>
              <p:cNvPr id="10290" name="Picture 2164" descr="softswitch2"/>
              <p:cNvPicPr>
                <a:picLocks noChangeAspect="1" noChangeArrowheads="1"/>
              </p:cNvPicPr>
              <p:nvPr/>
            </p:nvPicPr>
            <p:blipFill>
              <a:blip r:embed="rId15" cstate="print"/>
              <a:srcRect/>
              <a:stretch>
                <a:fillRect/>
              </a:stretch>
            </p:blipFill>
            <p:spPr bwMode="auto">
              <a:xfrm>
                <a:off x="3840" y="1056"/>
                <a:ext cx="240" cy="603"/>
              </a:xfrm>
              <a:prstGeom prst="rect">
                <a:avLst/>
              </a:prstGeom>
              <a:noFill/>
              <a:ln w="9525">
                <a:noFill/>
                <a:miter lim="800000"/>
                <a:headEnd/>
                <a:tailEnd/>
              </a:ln>
            </p:spPr>
          </p:pic>
        </p:grpSp>
        <p:sp>
          <p:nvSpPr>
            <p:cNvPr id="10288" name="Text Box 2165"/>
            <p:cNvSpPr txBox="1">
              <a:spLocks noChangeArrowheads="1"/>
            </p:cNvSpPr>
            <p:nvPr/>
          </p:nvSpPr>
          <p:spPr bwMode="auto">
            <a:xfrm>
              <a:off x="3816" y="966"/>
              <a:ext cx="569" cy="185"/>
            </a:xfrm>
            <a:prstGeom prst="rect">
              <a:avLst/>
            </a:prstGeom>
            <a:noFill/>
            <a:ln w="9525">
              <a:noFill/>
              <a:miter lim="800000"/>
              <a:headEnd/>
              <a:tailEnd/>
            </a:ln>
          </p:spPr>
          <p:txBody>
            <a:bodyPr wrap="none">
              <a:spAutoFit/>
            </a:bodyPr>
            <a:lstStyle/>
            <a:p>
              <a:r>
                <a:rPr lang="en-US" sz="1000" b="1">
                  <a:latin typeface="Arial" charset="0"/>
                </a:rPr>
                <a:t>SoftSwitch</a:t>
              </a:r>
              <a:endParaRPr lang="en-US" sz="2000">
                <a:latin typeface="Arial" charset="0"/>
              </a:endParaRPr>
            </a:p>
          </p:txBody>
        </p:sp>
      </p:grpSp>
      <p:sp>
        <p:nvSpPr>
          <p:cNvPr id="10280" name="Freeform 2155"/>
          <p:cNvSpPr>
            <a:spLocks/>
          </p:cNvSpPr>
          <p:nvPr/>
        </p:nvSpPr>
        <p:spPr bwMode="auto">
          <a:xfrm>
            <a:off x="2051050" y="1989138"/>
            <a:ext cx="2520950" cy="863600"/>
          </a:xfrm>
          <a:custGeom>
            <a:avLst/>
            <a:gdLst>
              <a:gd name="T0" fmla="*/ 0 w 1588"/>
              <a:gd name="T1" fmla="*/ 227 h 544"/>
              <a:gd name="T2" fmla="*/ 363 w 1588"/>
              <a:gd name="T3" fmla="*/ 272 h 544"/>
              <a:gd name="T4" fmla="*/ 590 w 1588"/>
              <a:gd name="T5" fmla="*/ 453 h 544"/>
              <a:gd name="T6" fmla="*/ 1044 w 1588"/>
              <a:gd name="T7" fmla="*/ 544 h 544"/>
              <a:gd name="T8" fmla="*/ 1407 w 1588"/>
              <a:gd name="T9" fmla="*/ 453 h 544"/>
              <a:gd name="T10" fmla="*/ 1452 w 1588"/>
              <a:gd name="T11" fmla="*/ 317 h 544"/>
              <a:gd name="T12" fmla="*/ 1588 w 1588"/>
              <a:gd name="T13" fmla="*/ 0 h 544"/>
              <a:gd name="T14" fmla="*/ 0 60000 65536"/>
              <a:gd name="T15" fmla="*/ 0 60000 65536"/>
              <a:gd name="T16" fmla="*/ 0 60000 65536"/>
              <a:gd name="T17" fmla="*/ 0 60000 65536"/>
              <a:gd name="T18" fmla="*/ 0 60000 65536"/>
              <a:gd name="T19" fmla="*/ 0 60000 65536"/>
              <a:gd name="T20" fmla="*/ 0 60000 65536"/>
              <a:gd name="T21" fmla="*/ 0 w 1588"/>
              <a:gd name="T22" fmla="*/ 0 h 544"/>
              <a:gd name="T23" fmla="*/ 1588 w 1588"/>
              <a:gd name="T24" fmla="*/ 544 h 5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544">
                <a:moveTo>
                  <a:pt x="0" y="227"/>
                </a:moveTo>
                <a:cubicBezTo>
                  <a:pt x="132" y="230"/>
                  <a:pt x="265" y="234"/>
                  <a:pt x="363" y="272"/>
                </a:cubicBezTo>
                <a:cubicBezTo>
                  <a:pt x="461" y="310"/>
                  <a:pt x="476" y="408"/>
                  <a:pt x="590" y="453"/>
                </a:cubicBezTo>
                <a:cubicBezTo>
                  <a:pt x="704" y="498"/>
                  <a:pt x="908" y="544"/>
                  <a:pt x="1044" y="544"/>
                </a:cubicBezTo>
                <a:cubicBezTo>
                  <a:pt x="1180" y="544"/>
                  <a:pt x="1339" y="491"/>
                  <a:pt x="1407" y="453"/>
                </a:cubicBezTo>
                <a:cubicBezTo>
                  <a:pt x="1475" y="415"/>
                  <a:pt x="1422" y="392"/>
                  <a:pt x="1452" y="317"/>
                </a:cubicBezTo>
                <a:cubicBezTo>
                  <a:pt x="1482" y="242"/>
                  <a:pt x="1535" y="121"/>
                  <a:pt x="1588" y="0"/>
                </a:cubicBezTo>
              </a:path>
            </a:pathLst>
          </a:custGeom>
          <a:noFill/>
          <a:ln w="9525" cap="flat" cmpd="sng">
            <a:solidFill>
              <a:schemeClr val="tx1"/>
            </a:solidFill>
            <a:prstDash val="dash"/>
            <a:round/>
            <a:headEnd/>
            <a:tailEnd/>
          </a:ln>
        </p:spPr>
        <p:txBody>
          <a:bodyPr/>
          <a:lstStyle/>
          <a:p>
            <a:endParaRPr lang="en-GB"/>
          </a:p>
        </p:txBody>
      </p:sp>
      <p:sp>
        <p:nvSpPr>
          <p:cNvPr id="10281" name="Text Box 2166"/>
          <p:cNvSpPr txBox="1">
            <a:spLocks noChangeArrowheads="1"/>
          </p:cNvSpPr>
          <p:nvPr/>
        </p:nvSpPr>
        <p:spPr bwMode="auto">
          <a:xfrm>
            <a:off x="6804025" y="3860800"/>
            <a:ext cx="863600" cy="274638"/>
          </a:xfrm>
          <a:prstGeom prst="rect">
            <a:avLst/>
          </a:prstGeom>
          <a:noFill/>
          <a:ln w="9525">
            <a:noFill/>
            <a:miter lim="800000"/>
            <a:headEnd/>
            <a:tailEnd/>
          </a:ln>
        </p:spPr>
        <p:txBody>
          <a:bodyPr>
            <a:spAutoFit/>
          </a:bodyPr>
          <a:lstStyle/>
          <a:p>
            <a:pPr>
              <a:spcBef>
                <a:spcPct val="50000"/>
              </a:spcBef>
            </a:pPr>
            <a:r>
              <a:rPr lang="en-GB" sz="1200">
                <a:solidFill>
                  <a:srgbClr val="0033CC"/>
                </a:solidFill>
                <a:latin typeface="Arial" charset="0"/>
              </a:rPr>
              <a:t>Public IP</a:t>
            </a:r>
            <a:endParaRPr lang="en-US" sz="1200">
              <a:solidFill>
                <a:srgbClr val="0033CC"/>
              </a:solidFill>
              <a:latin typeface="Arial" charset="0"/>
            </a:endParaRPr>
          </a:p>
        </p:txBody>
      </p:sp>
      <p:sp>
        <p:nvSpPr>
          <p:cNvPr id="10282" name="Text Box 2167"/>
          <p:cNvSpPr txBox="1">
            <a:spLocks noChangeArrowheads="1"/>
          </p:cNvSpPr>
          <p:nvPr/>
        </p:nvSpPr>
        <p:spPr bwMode="auto">
          <a:xfrm>
            <a:off x="3419475" y="1916113"/>
            <a:ext cx="863600" cy="274637"/>
          </a:xfrm>
          <a:prstGeom prst="rect">
            <a:avLst/>
          </a:prstGeom>
          <a:noFill/>
          <a:ln w="9525">
            <a:noFill/>
            <a:miter lim="800000"/>
            <a:headEnd/>
            <a:tailEnd/>
          </a:ln>
        </p:spPr>
        <p:txBody>
          <a:bodyPr>
            <a:spAutoFit/>
          </a:bodyPr>
          <a:lstStyle/>
          <a:p>
            <a:pPr>
              <a:spcBef>
                <a:spcPct val="50000"/>
              </a:spcBef>
            </a:pPr>
            <a:r>
              <a:rPr lang="en-GB" sz="1200">
                <a:solidFill>
                  <a:srgbClr val="0033CC"/>
                </a:solidFill>
                <a:latin typeface="Arial" charset="0"/>
              </a:rPr>
              <a:t>Private IP</a:t>
            </a:r>
            <a:endParaRPr lang="en-US" sz="1200">
              <a:solidFill>
                <a:srgbClr val="0033CC"/>
              </a:solidFill>
              <a:latin typeface="Arial" charset="0"/>
            </a:endParaRPr>
          </a:p>
        </p:txBody>
      </p:sp>
      <p:sp>
        <p:nvSpPr>
          <p:cNvPr id="10283" name="Text Box 2169"/>
          <p:cNvSpPr txBox="1">
            <a:spLocks noChangeArrowheads="1"/>
          </p:cNvSpPr>
          <p:nvPr/>
        </p:nvSpPr>
        <p:spPr bwMode="auto">
          <a:xfrm>
            <a:off x="2051050" y="1989138"/>
            <a:ext cx="863600" cy="274637"/>
          </a:xfrm>
          <a:prstGeom prst="rect">
            <a:avLst/>
          </a:prstGeom>
          <a:noFill/>
          <a:ln w="9525">
            <a:noFill/>
            <a:miter lim="800000"/>
            <a:headEnd/>
            <a:tailEnd/>
          </a:ln>
        </p:spPr>
        <p:txBody>
          <a:bodyPr>
            <a:spAutoFit/>
          </a:bodyPr>
          <a:lstStyle/>
          <a:p>
            <a:pPr>
              <a:spcBef>
                <a:spcPct val="50000"/>
              </a:spcBef>
            </a:pPr>
            <a:r>
              <a:rPr lang="en-GB" sz="1200">
                <a:solidFill>
                  <a:srgbClr val="0033CC"/>
                </a:solidFill>
                <a:latin typeface="Arial" charset="0"/>
              </a:rPr>
              <a:t>Private IP</a:t>
            </a:r>
            <a:endParaRPr lang="en-US" sz="1200">
              <a:solidFill>
                <a:srgbClr val="0033CC"/>
              </a:solidFill>
              <a:latin typeface="Arial" charset="0"/>
            </a:endParaRPr>
          </a:p>
        </p:txBody>
      </p:sp>
      <p:sp>
        <p:nvSpPr>
          <p:cNvPr id="10284" name="Text Box 2170"/>
          <p:cNvSpPr txBox="1">
            <a:spLocks noChangeArrowheads="1"/>
          </p:cNvSpPr>
          <p:nvPr/>
        </p:nvSpPr>
        <p:spPr bwMode="auto">
          <a:xfrm>
            <a:off x="5508625" y="4941888"/>
            <a:ext cx="863600" cy="274637"/>
          </a:xfrm>
          <a:prstGeom prst="rect">
            <a:avLst/>
          </a:prstGeom>
          <a:noFill/>
          <a:ln w="9525">
            <a:noFill/>
            <a:miter lim="800000"/>
            <a:headEnd/>
            <a:tailEnd/>
          </a:ln>
        </p:spPr>
        <p:txBody>
          <a:bodyPr>
            <a:spAutoFit/>
          </a:bodyPr>
          <a:lstStyle/>
          <a:p>
            <a:pPr>
              <a:spcBef>
                <a:spcPct val="50000"/>
              </a:spcBef>
            </a:pPr>
            <a:r>
              <a:rPr lang="en-GB" sz="1200">
                <a:solidFill>
                  <a:srgbClr val="0033CC"/>
                </a:solidFill>
                <a:latin typeface="Arial" charset="0"/>
              </a:rPr>
              <a:t>Private IP</a:t>
            </a:r>
            <a:endParaRPr lang="en-US" sz="1200">
              <a:solidFill>
                <a:srgbClr val="0033CC"/>
              </a:solidFill>
              <a:latin typeface="Arial" charset="0"/>
            </a:endParaRPr>
          </a:p>
        </p:txBody>
      </p:sp>
      <p:sp>
        <p:nvSpPr>
          <p:cNvPr id="10285" name="Text Box 2171"/>
          <p:cNvSpPr txBox="1">
            <a:spLocks noChangeArrowheads="1"/>
          </p:cNvSpPr>
          <p:nvPr/>
        </p:nvSpPr>
        <p:spPr bwMode="auto">
          <a:xfrm>
            <a:off x="4643438" y="2924175"/>
            <a:ext cx="863600" cy="274638"/>
          </a:xfrm>
          <a:prstGeom prst="rect">
            <a:avLst/>
          </a:prstGeom>
          <a:noFill/>
          <a:ln w="9525">
            <a:noFill/>
            <a:miter lim="800000"/>
            <a:headEnd/>
            <a:tailEnd/>
          </a:ln>
        </p:spPr>
        <p:txBody>
          <a:bodyPr>
            <a:spAutoFit/>
          </a:bodyPr>
          <a:lstStyle/>
          <a:p>
            <a:pPr>
              <a:spcBef>
                <a:spcPct val="50000"/>
              </a:spcBef>
            </a:pPr>
            <a:r>
              <a:rPr lang="en-GB" sz="1200">
                <a:solidFill>
                  <a:srgbClr val="0033CC"/>
                </a:solidFill>
                <a:latin typeface="Arial" charset="0"/>
              </a:rPr>
              <a:t>Public IP</a:t>
            </a:r>
            <a:endParaRPr lang="en-US" sz="1200">
              <a:solidFill>
                <a:srgbClr val="0033CC"/>
              </a:solidFill>
              <a:latin typeface="Arial" charset="0"/>
            </a:endParaRPr>
          </a:p>
        </p:txBody>
      </p:sp>
      <p:sp>
        <p:nvSpPr>
          <p:cNvPr id="10286" name="Text Box 2172"/>
          <p:cNvSpPr txBox="1">
            <a:spLocks noChangeArrowheads="1"/>
          </p:cNvSpPr>
          <p:nvPr/>
        </p:nvSpPr>
        <p:spPr bwMode="auto">
          <a:xfrm>
            <a:off x="1619250" y="4868863"/>
            <a:ext cx="863600" cy="274637"/>
          </a:xfrm>
          <a:prstGeom prst="rect">
            <a:avLst/>
          </a:prstGeom>
          <a:noFill/>
          <a:ln w="9525">
            <a:noFill/>
            <a:miter lim="800000"/>
            <a:headEnd/>
            <a:tailEnd/>
          </a:ln>
        </p:spPr>
        <p:txBody>
          <a:bodyPr>
            <a:spAutoFit/>
          </a:bodyPr>
          <a:lstStyle/>
          <a:p>
            <a:pPr>
              <a:spcBef>
                <a:spcPct val="50000"/>
              </a:spcBef>
            </a:pPr>
            <a:r>
              <a:rPr lang="en-GB" sz="1200">
                <a:solidFill>
                  <a:srgbClr val="0033CC"/>
                </a:solidFill>
                <a:latin typeface="Arial" charset="0"/>
              </a:rPr>
              <a:t>Public IP</a:t>
            </a:r>
            <a:endParaRPr lang="en-US" sz="1200">
              <a:solidFill>
                <a:srgbClr val="0033CC"/>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4"/>
          <p:cNvGrpSpPr>
            <a:grpSpLocks/>
          </p:cNvGrpSpPr>
          <p:nvPr/>
        </p:nvGrpSpPr>
        <p:grpSpPr bwMode="auto">
          <a:xfrm>
            <a:off x="381000" y="4724400"/>
            <a:ext cx="8382000" cy="1143000"/>
            <a:chOff x="240" y="3456"/>
            <a:chExt cx="5280" cy="720"/>
          </a:xfrm>
        </p:grpSpPr>
        <p:sp>
          <p:nvSpPr>
            <p:cNvPr id="37896" name="Rectangle 5"/>
            <p:cNvSpPr>
              <a:spLocks noChangeArrowheads="1"/>
            </p:cNvSpPr>
            <p:nvPr/>
          </p:nvSpPr>
          <p:spPr bwMode="auto">
            <a:xfrm>
              <a:off x="240" y="3456"/>
              <a:ext cx="5280" cy="720"/>
            </a:xfrm>
            <a:prstGeom prst="rect">
              <a:avLst/>
            </a:prstGeom>
            <a:solidFill>
              <a:schemeClr val="accent1"/>
            </a:solidFill>
            <a:ln w="9525">
              <a:solidFill>
                <a:schemeClr val="tx1"/>
              </a:solidFill>
              <a:miter lim="800000"/>
              <a:headEnd/>
              <a:tailEnd/>
            </a:ln>
          </p:spPr>
          <p:txBody>
            <a:bodyPr wrap="none" anchor="ctr"/>
            <a:lstStyle/>
            <a:p>
              <a:pPr algn="ctr"/>
              <a:endParaRPr lang="en-US" sz="2000">
                <a:latin typeface="Arial" charset="0"/>
              </a:endParaRPr>
            </a:p>
          </p:txBody>
        </p:sp>
        <p:sp>
          <p:nvSpPr>
            <p:cNvPr id="37897" name="Text Box 6"/>
            <p:cNvSpPr txBox="1">
              <a:spLocks noChangeArrowheads="1"/>
            </p:cNvSpPr>
            <p:nvPr/>
          </p:nvSpPr>
          <p:spPr bwMode="auto">
            <a:xfrm>
              <a:off x="240" y="3456"/>
              <a:ext cx="1056" cy="212"/>
            </a:xfrm>
            <a:prstGeom prst="rect">
              <a:avLst/>
            </a:prstGeom>
            <a:solidFill>
              <a:schemeClr val="accent1"/>
            </a:solidFill>
            <a:ln w="9525">
              <a:noFill/>
              <a:miter lim="800000"/>
              <a:headEnd/>
              <a:tailEnd/>
            </a:ln>
          </p:spPr>
          <p:txBody>
            <a:bodyPr>
              <a:spAutoFit/>
            </a:bodyPr>
            <a:lstStyle/>
            <a:p>
              <a:pPr>
                <a:spcBef>
                  <a:spcPct val="50000"/>
                </a:spcBef>
              </a:pPr>
              <a:r>
                <a:rPr lang="en-US" sz="1600" u="sng">
                  <a:latin typeface="Arial" charset="0"/>
                </a:rPr>
                <a:t>Industry Trends</a:t>
              </a:r>
              <a:endParaRPr lang="en-US" sz="2000" u="sng">
                <a:latin typeface="Arial" charset="0"/>
              </a:endParaRPr>
            </a:p>
          </p:txBody>
        </p:sp>
        <p:sp>
          <p:nvSpPr>
            <p:cNvPr id="37898" name="Text Box 7"/>
            <p:cNvSpPr txBox="1">
              <a:spLocks noChangeArrowheads="1"/>
            </p:cNvSpPr>
            <p:nvPr/>
          </p:nvSpPr>
          <p:spPr bwMode="auto">
            <a:xfrm>
              <a:off x="336" y="3648"/>
              <a:ext cx="528" cy="366"/>
            </a:xfrm>
            <a:prstGeom prst="rect">
              <a:avLst/>
            </a:prstGeom>
            <a:solidFill>
              <a:schemeClr val="accent1"/>
            </a:solidFill>
            <a:ln w="9525">
              <a:noFill/>
              <a:miter lim="800000"/>
              <a:headEnd/>
              <a:tailEnd/>
            </a:ln>
          </p:spPr>
          <p:txBody>
            <a:bodyPr>
              <a:spAutoFit/>
            </a:bodyPr>
            <a:lstStyle/>
            <a:p>
              <a:pPr>
                <a:spcBef>
                  <a:spcPct val="50000"/>
                </a:spcBef>
              </a:pPr>
              <a:r>
                <a:rPr lang="en-US" sz="1600">
                  <a:latin typeface="Arial" charset="0"/>
                </a:rPr>
                <a:t>SIP Trunks</a:t>
              </a:r>
              <a:endParaRPr lang="en-US" sz="2000">
                <a:latin typeface="Arial" charset="0"/>
              </a:endParaRPr>
            </a:p>
          </p:txBody>
        </p:sp>
        <p:sp>
          <p:nvSpPr>
            <p:cNvPr id="37899" name="Text Box 8"/>
            <p:cNvSpPr txBox="1">
              <a:spLocks noChangeArrowheads="1"/>
            </p:cNvSpPr>
            <p:nvPr/>
          </p:nvSpPr>
          <p:spPr bwMode="auto">
            <a:xfrm>
              <a:off x="912" y="3648"/>
              <a:ext cx="528" cy="366"/>
            </a:xfrm>
            <a:prstGeom prst="rect">
              <a:avLst/>
            </a:prstGeom>
            <a:solidFill>
              <a:schemeClr val="accent1"/>
            </a:solidFill>
            <a:ln w="9525">
              <a:noFill/>
              <a:miter lim="800000"/>
              <a:headEnd/>
              <a:tailEnd/>
            </a:ln>
          </p:spPr>
          <p:txBody>
            <a:bodyPr>
              <a:spAutoFit/>
            </a:bodyPr>
            <a:lstStyle/>
            <a:p>
              <a:pPr>
                <a:spcBef>
                  <a:spcPct val="50000"/>
                </a:spcBef>
              </a:pPr>
              <a:r>
                <a:rPr lang="en-US" sz="1600">
                  <a:latin typeface="Arial" charset="0"/>
                </a:rPr>
                <a:t>SIP User</a:t>
              </a:r>
              <a:endParaRPr lang="en-US" sz="2000">
                <a:latin typeface="Arial" charset="0"/>
              </a:endParaRPr>
            </a:p>
          </p:txBody>
        </p:sp>
        <p:sp>
          <p:nvSpPr>
            <p:cNvPr id="37900" name="Text Box 9"/>
            <p:cNvSpPr txBox="1">
              <a:spLocks noChangeArrowheads="1"/>
            </p:cNvSpPr>
            <p:nvPr/>
          </p:nvSpPr>
          <p:spPr bwMode="auto">
            <a:xfrm>
              <a:off x="1440" y="3630"/>
              <a:ext cx="816" cy="520"/>
            </a:xfrm>
            <a:prstGeom prst="rect">
              <a:avLst/>
            </a:prstGeom>
            <a:solidFill>
              <a:schemeClr val="accent1"/>
            </a:solidFill>
            <a:ln w="9525">
              <a:noFill/>
              <a:miter lim="800000"/>
              <a:headEnd/>
              <a:tailEnd/>
            </a:ln>
          </p:spPr>
          <p:txBody>
            <a:bodyPr>
              <a:spAutoFit/>
            </a:bodyPr>
            <a:lstStyle/>
            <a:p>
              <a:pPr>
                <a:spcBef>
                  <a:spcPct val="50000"/>
                </a:spcBef>
              </a:pPr>
              <a:r>
                <a:rPr lang="en-US" sz="1600">
                  <a:latin typeface="Arial" charset="0"/>
                </a:rPr>
                <a:t>Network SP provides phones</a:t>
              </a:r>
              <a:endParaRPr lang="en-US" sz="2000">
                <a:latin typeface="Arial" charset="0"/>
              </a:endParaRPr>
            </a:p>
          </p:txBody>
        </p:sp>
        <p:sp>
          <p:nvSpPr>
            <p:cNvPr id="37901" name="Text Box 10"/>
            <p:cNvSpPr txBox="1">
              <a:spLocks noChangeArrowheads="1"/>
            </p:cNvSpPr>
            <p:nvPr/>
          </p:nvSpPr>
          <p:spPr bwMode="auto">
            <a:xfrm>
              <a:off x="2256" y="3638"/>
              <a:ext cx="816" cy="520"/>
            </a:xfrm>
            <a:prstGeom prst="rect">
              <a:avLst/>
            </a:prstGeom>
            <a:solidFill>
              <a:schemeClr val="accent1"/>
            </a:solidFill>
            <a:ln w="9525">
              <a:noFill/>
              <a:miter lim="800000"/>
              <a:headEnd/>
              <a:tailEnd/>
            </a:ln>
          </p:spPr>
          <p:txBody>
            <a:bodyPr>
              <a:spAutoFit/>
            </a:bodyPr>
            <a:lstStyle/>
            <a:p>
              <a:pPr>
                <a:spcBef>
                  <a:spcPct val="50000"/>
                </a:spcBef>
              </a:pPr>
              <a:r>
                <a:rPr lang="en-US" sz="1600">
                  <a:latin typeface="Arial" charset="0"/>
                </a:rPr>
                <a:t>Network SP provides end-end IP</a:t>
              </a:r>
              <a:endParaRPr lang="en-US" sz="2000">
                <a:latin typeface="Arial" charset="0"/>
              </a:endParaRPr>
            </a:p>
          </p:txBody>
        </p:sp>
        <p:sp>
          <p:nvSpPr>
            <p:cNvPr id="37902" name="Text Box 11"/>
            <p:cNvSpPr txBox="1">
              <a:spLocks noChangeArrowheads="1"/>
            </p:cNvSpPr>
            <p:nvPr/>
          </p:nvSpPr>
          <p:spPr bwMode="auto">
            <a:xfrm>
              <a:off x="3312" y="3474"/>
              <a:ext cx="1008" cy="674"/>
            </a:xfrm>
            <a:prstGeom prst="rect">
              <a:avLst/>
            </a:prstGeom>
            <a:solidFill>
              <a:schemeClr val="accent1"/>
            </a:solidFill>
            <a:ln w="9525">
              <a:noFill/>
              <a:miter lim="800000"/>
              <a:headEnd/>
              <a:tailEnd/>
            </a:ln>
          </p:spPr>
          <p:txBody>
            <a:bodyPr>
              <a:spAutoFit/>
            </a:bodyPr>
            <a:lstStyle/>
            <a:p>
              <a:pPr>
                <a:spcBef>
                  <a:spcPct val="50000"/>
                </a:spcBef>
              </a:pPr>
              <a:r>
                <a:rPr lang="en-US" sz="1600">
                  <a:latin typeface="Arial" charset="0"/>
                </a:rPr>
                <a:t>IPv6 provides everyone with a global address</a:t>
              </a:r>
              <a:endParaRPr lang="en-US" sz="2000">
                <a:latin typeface="Arial" charset="0"/>
              </a:endParaRPr>
            </a:p>
          </p:txBody>
        </p:sp>
        <p:sp>
          <p:nvSpPr>
            <p:cNvPr id="37903" name="Text Box 12"/>
            <p:cNvSpPr txBox="1">
              <a:spLocks noChangeArrowheads="1"/>
            </p:cNvSpPr>
            <p:nvPr/>
          </p:nvSpPr>
          <p:spPr bwMode="auto">
            <a:xfrm>
              <a:off x="4416" y="3488"/>
              <a:ext cx="1008" cy="520"/>
            </a:xfrm>
            <a:prstGeom prst="rect">
              <a:avLst/>
            </a:prstGeom>
            <a:solidFill>
              <a:schemeClr val="accent1"/>
            </a:solidFill>
            <a:ln w="9525">
              <a:noFill/>
              <a:miter lim="800000"/>
              <a:headEnd/>
              <a:tailEnd/>
            </a:ln>
          </p:spPr>
          <p:txBody>
            <a:bodyPr>
              <a:spAutoFit/>
            </a:bodyPr>
            <a:lstStyle/>
            <a:p>
              <a:pPr>
                <a:spcBef>
                  <a:spcPct val="50000"/>
                </a:spcBef>
              </a:pPr>
              <a:r>
                <a:rPr lang="en-US" sz="1600">
                  <a:latin typeface="Arial" charset="0"/>
                </a:rPr>
                <a:t>SPs compete on a global scale</a:t>
              </a:r>
              <a:endParaRPr lang="en-US" sz="2000">
                <a:latin typeface="Arial" charset="0"/>
              </a:endParaRPr>
            </a:p>
          </p:txBody>
        </p:sp>
        <p:sp>
          <p:nvSpPr>
            <p:cNvPr id="37904" name="Line 13"/>
            <p:cNvSpPr>
              <a:spLocks noChangeShapeType="1"/>
            </p:cNvSpPr>
            <p:nvPr/>
          </p:nvSpPr>
          <p:spPr bwMode="auto">
            <a:xfrm>
              <a:off x="384" y="3984"/>
              <a:ext cx="4992" cy="0"/>
            </a:xfrm>
            <a:prstGeom prst="line">
              <a:avLst/>
            </a:prstGeom>
            <a:noFill/>
            <a:ln w="76200">
              <a:solidFill>
                <a:srgbClr val="FF9900"/>
              </a:solidFill>
              <a:round/>
              <a:headEnd/>
              <a:tailEnd type="triangle" w="med" len="med"/>
            </a:ln>
          </p:spPr>
          <p:txBody>
            <a:bodyPr wrap="none" anchor="ctr"/>
            <a:lstStyle/>
            <a:p>
              <a:endParaRPr lang="en-GB"/>
            </a:p>
          </p:txBody>
        </p:sp>
      </p:grpSp>
      <p:sp>
        <p:nvSpPr>
          <p:cNvPr id="37891" name="Rectangle 2"/>
          <p:cNvSpPr>
            <a:spLocks noGrp="1" noChangeArrowheads="1"/>
          </p:cNvSpPr>
          <p:nvPr>
            <p:ph type="title"/>
          </p:nvPr>
        </p:nvSpPr>
        <p:spPr/>
        <p:txBody>
          <a:bodyPr/>
          <a:lstStyle/>
          <a:p>
            <a:pPr eaLnBrk="1" hangingPunct="1"/>
            <a:r>
              <a:rPr lang="en-US" smtClean="0"/>
              <a:t>Infrastructure</a:t>
            </a:r>
          </a:p>
        </p:txBody>
      </p:sp>
      <p:sp>
        <p:nvSpPr>
          <p:cNvPr id="37893" name="Rectangle 3"/>
          <p:cNvSpPr>
            <a:spLocks noGrp="1" noChangeArrowheads="1"/>
          </p:cNvSpPr>
          <p:nvPr>
            <p:ph idx="1"/>
          </p:nvPr>
        </p:nvSpPr>
        <p:spPr>
          <a:xfrm>
            <a:off x="457200" y="1124744"/>
            <a:ext cx="8305800" cy="4724400"/>
          </a:xfrm>
        </p:spPr>
        <p:txBody>
          <a:bodyPr/>
          <a:lstStyle/>
          <a:p>
            <a:pPr eaLnBrk="1" hangingPunct="1"/>
            <a:r>
              <a:rPr lang="en-US" sz="1600" dirty="0" smtClean="0">
                <a:solidFill>
                  <a:srgbClr val="0033CC"/>
                </a:solidFill>
              </a:rPr>
              <a:t>With IPv6 all devices can be addressed globally</a:t>
            </a:r>
          </a:p>
          <a:p>
            <a:pPr lvl="1" eaLnBrk="1" hangingPunct="1"/>
            <a:r>
              <a:rPr lang="en-US" sz="1400" dirty="0" smtClean="0"/>
              <a:t>Removes need for NAT and SIP Proxies (ALG), making global connections possible</a:t>
            </a:r>
          </a:p>
          <a:p>
            <a:pPr lvl="1" eaLnBrk="1" hangingPunct="1"/>
            <a:r>
              <a:rPr lang="en-US" dirty="0" smtClean="0"/>
              <a:t>For example: call control in NA, gateway in Asia, IP phone in Europe!</a:t>
            </a:r>
          </a:p>
          <a:p>
            <a:pPr lvl="1" eaLnBrk="1" hangingPunct="1"/>
            <a:r>
              <a:rPr lang="en-US" sz="1400" dirty="0" smtClean="0"/>
              <a:t>Uptake of IPv6 is currently slow. Internet of Things (</a:t>
            </a:r>
            <a:r>
              <a:rPr lang="en-US" sz="1400" dirty="0" err="1" smtClean="0"/>
              <a:t>IoT</a:t>
            </a:r>
            <a:r>
              <a:rPr lang="en-US" sz="1400" dirty="0" smtClean="0"/>
              <a:t>) and more 4G LTE phones will drive change.</a:t>
            </a:r>
          </a:p>
          <a:p>
            <a:pPr lvl="1" eaLnBrk="1" hangingPunct="1"/>
            <a:r>
              <a:rPr lang="en-US" sz="1400" dirty="0" smtClean="0"/>
              <a:t>But today we’re still stuck with a lot of IPv4</a:t>
            </a:r>
          </a:p>
          <a:p>
            <a:pPr eaLnBrk="1" hangingPunct="1"/>
            <a:r>
              <a:rPr lang="en-US" sz="1600" dirty="0" smtClean="0">
                <a:solidFill>
                  <a:srgbClr val="0033CC"/>
                </a:solidFill>
              </a:rPr>
              <a:t>SIP is the accepted global standard for IP media device </a:t>
            </a:r>
            <a:r>
              <a:rPr lang="en-US" sz="1600" dirty="0" err="1" smtClean="0">
                <a:solidFill>
                  <a:srgbClr val="0033CC"/>
                </a:solidFill>
              </a:rPr>
              <a:t>signalling</a:t>
            </a:r>
            <a:endParaRPr lang="en-US" sz="1600" dirty="0" smtClean="0">
              <a:solidFill>
                <a:srgbClr val="0033CC"/>
              </a:solidFill>
            </a:endParaRPr>
          </a:p>
        </p:txBody>
      </p:sp>
      <p:sp>
        <p:nvSpPr>
          <p:cNvPr id="37894" name="Oval 15"/>
          <p:cNvSpPr>
            <a:spLocks noChangeArrowheads="1"/>
          </p:cNvSpPr>
          <p:nvPr/>
        </p:nvSpPr>
        <p:spPr bwMode="auto">
          <a:xfrm>
            <a:off x="3492500" y="4652963"/>
            <a:ext cx="1511300" cy="1439862"/>
          </a:xfrm>
          <a:prstGeom prst="ellipse">
            <a:avLst/>
          </a:prstGeom>
          <a:noFill/>
          <a:ln w="19050">
            <a:solidFill>
              <a:srgbClr val="FF00FF"/>
            </a:solidFill>
            <a:round/>
            <a:headEnd/>
            <a:tailEnd/>
          </a:ln>
        </p:spPr>
        <p:txBody>
          <a:bodyPr wrap="none" anchor="ctr"/>
          <a:lstStyle/>
          <a:p>
            <a:endParaRPr lang="en-GB"/>
          </a:p>
        </p:txBody>
      </p:sp>
      <p:sp>
        <p:nvSpPr>
          <p:cNvPr id="37895" name="Text Box 16"/>
          <p:cNvSpPr txBox="1">
            <a:spLocks noChangeArrowheads="1"/>
          </p:cNvSpPr>
          <p:nvPr/>
        </p:nvSpPr>
        <p:spPr bwMode="auto">
          <a:xfrm>
            <a:off x="4572000" y="5949950"/>
            <a:ext cx="863600" cy="336550"/>
          </a:xfrm>
          <a:prstGeom prst="rect">
            <a:avLst/>
          </a:prstGeom>
          <a:noFill/>
          <a:ln w="9525">
            <a:noFill/>
            <a:miter lim="800000"/>
            <a:headEnd/>
            <a:tailEnd/>
          </a:ln>
        </p:spPr>
        <p:txBody>
          <a:bodyPr>
            <a:spAutoFit/>
          </a:bodyPr>
          <a:lstStyle/>
          <a:p>
            <a:pPr>
              <a:spcBef>
                <a:spcPct val="50000"/>
              </a:spcBef>
            </a:pPr>
            <a:r>
              <a:rPr lang="en-GB" sz="1600">
                <a:solidFill>
                  <a:srgbClr val="FF66CC"/>
                </a:solidFill>
                <a:latin typeface="Arial" charset="0"/>
              </a:rPr>
              <a:t>Today</a:t>
            </a:r>
            <a:endParaRPr lang="en-US" sz="1600">
              <a:solidFill>
                <a:srgbClr val="FF66CC"/>
              </a:solidFill>
              <a:latin typeface="Arial" charset="0"/>
            </a:endParaRPr>
          </a:p>
        </p:txBody>
      </p:sp>
      <p:sp>
        <p:nvSpPr>
          <p:cNvPr id="2" name="TextBox 1"/>
          <p:cNvSpPr txBox="1"/>
          <p:nvPr/>
        </p:nvSpPr>
        <p:spPr>
          <a:xfrm>
            <a:off x="381000" y="3861048"/>
            <a:ext cx="8382000" cy="584775"/>
          </a:xfrm>
          <a:prstGeom prst="rect">
            <a:avLst/>
          </a:prstGeom>
          <a:solidFill>
            <a:srgbClr val="FFFFFF"/>
          </a:solidFill>
          <a:ln>
            <a:solidFill>
              <a:schemeClr val="bg1">
                <a:lumMod val="50000"/>
                <a:lumOff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latin typeface="+mn-lt"/>
              </a:rPr>
              <a:t>SIP and IPv6 have the potential to become disruptive technologies in displacing the current (TDM) telephone network </a:t>
            </a:r>
            <a:r>
              <a:rPr lang="en-US" sz="1600" dirty="0" smtClean="0">
                <a:latin typeface="+mn-lt"/>
              </a:rPr>
              <a:t>systems</a:t>
            </a:r>
            <a:endParaRPr lang="en-US" sz="1600" dirty="0">
              <a:solidFill>
                <a:srgbClr val="0033CC"/>
              </a:solidFill>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mtClean="0"/>
              <a:t>Agenda</a:t>
            </a:r>
          </a:p>
        </p:txBody>
      </p:sp>
      <p:sp>
        <p:nvSpPr>
          <p:cNvPr id="11268" name="Rectangle 3"/>
          <p:cNvSpPr>
            <a:spLocks noGrp="1" noChangeArrowheads="1"/>
          </p:cNvSpPr>
          <p:nvPr>
            <p:ph idx="1"/>
          </p:nvPr>
        </p:nvSpPr>
        <p:spPr/>
        <p:txBody>
          <a:bodyPr/>
          <a:lstStyle/>
          <a:p>
            <a:pPr eaLnBrk="1" hangingPunct="1"/>
            <a:r>
              <a:rPr lang="en-US" dirty="0" smtClean="0">
                <a:solidFill>
                  <a:srgbClr val="A8AEAB"/>
                </a:solidFill>
              </a:rPr>
              <a:t>Executive Summary</a:t>
            </a:r>
          </a:p>
          <a:p>
            <a:pPr eaLnBrk="1" hangingPunct="1"/>
            <a:r>
              <a:rPr lang="en-US" dirty="0" smtClean="0">
                <a:solidFill>
                  <a:srgbClr val="A8AEAB"/>
                </a:solidFill>
              </a:rPr>
              <a:t>History</a:t>
            </a:r>
          </a:p>
          <a:p>
            <a:pPr eaLnBrk="1" hangingPunct="1"/>
            <a:r>
              <a:rPr lang="en-US" dirty="0" smtClean="0">
                <a:solidFill>
                  <a:srgbClr val="A8AEAB"/>
                </a:solidFill>
              </a:rPr>
              <a:t>Business Case</a:t>
            </a:r>
          </a:p>
          <a:p>
            <a:pPr eaLnBrk="1" hangingPunct="1"/>
            <a:r>
              <a:rPr lang="en-US" dirty="0" smtClean="0">
                <a:solidFill>
                  <a:srgbClr val="A8AEAB"/>
                </a:solidFill>
              </a:rPr>
              <a:t>Services</a:t>
            </a:r>
          </a:p>
          <a:p>
            <a:pPr eaLnBrk="1" hangingPunct="1"/>
            <a:r>
              <a:rPr lang="en-US" dirty="0" smtClean="0">
                <a:solidFill>
                  <a:srgbClr val="A8AEAB"/>
                </a:solidFill>
              </a:rPr>
              <a:t>Convergence</a:t>
            </a:r>
          </a:p>
          <a:p>
            <a:pPr eaLnBrk="1" hangingPunct="1"/>
            <a:r>
              <a:rPr lang="en-US" dirty="0" smtClean="0">
                <a:solidFill>
                  <a:srgbClr val="A8AEAB"/>
                </a:solidFill>
              </a:rPr>
              <a:t>Infrastructure</a:t>
            </a:r>
            <a:endParaRPr lang="en-US" dirty="0" smtClean="0"/>
          </a:p>
          <a:p>
            <a:pPr eaLnBrk="1" hangingPunct="1">
              <a:buClr>
                <a:schemeClr val="tx1"/>
              </a:buClr>
              <a:buFont typeface="Wingdings" pitchFamily="2" charset="2"/>
              <a:buChar char="n"/>
            </a:pPr>
            <a:r>
              <a:rPr lang="en-US" dirty="0" smtClean="0"/>
              <a:t>Technical Challenges</a:t>
            </a:r>
          </a:p>
        </p:txBody>
      </p:sp>
      <p:graphicFrame>
        <p:nvGraphicFramePr>
          <p:cNvPr id="11266" name="Object 5"/>
          <p:cNvGraphicFramePr>
            <a:graphicFrameLocks noChangeAspect="1"/>
          </p:cNvGraphicFramePr>
          <p:nvPr/>
        </p:nvGraphicFramePr>
        <p:xfrm>
          <a:off x="5638800" y="3810000"/>
          <a:ext cx="2924175" cy="2192338"/>
        </p:xfrm>
        <a:graphic>
          <a:graphicData uri="http://schemas.openxmlformats.org/presentationml/2006/ole">
            <mc:AlternateContent xmlns:mc="http://schemas.openxmlformats.org/markup-compatibility/2006">
              <mc:Choice xmlns:v="urn:schemas-microsoft-com:vml" Requires="v">
                <p:oleObj spid="_x0000_s11308" name="Clip" r:id="rId4" imgW="2923920" imgH="2192400" progId="">
                  <p:embed/>
                </p:oleObj>
              </mc:Choice>
              <mc:Fallback>
                <p:oleObj name="Clip" r:id="rId4" imgW="2923920" imgH="219240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810000"/>
                        <a:ext cx="2924175" cy="219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Technical Challenges: Many!</a:t>
            </a:r>
          </a:p>
        </p:txBody>
      </p:sp>
      <p:sp>
        <p:nvSpPr>
          <p:cNvPr id="38915" name="Rectangle 3"/>
          <p:cNvSpPr>
            <a:spLocks noGrp="1" noChangeArrowheads="1"/>
          </p:cNvSpPr>
          <p:nvPr>
            <p:ph idx="1"/>
          </p:nvPr>
        </p:nvSpPr>
        <p:spPr/>
        <p:txBody>
          <a:bodyPr/>
          <a:lstStyle/>
          <a:p>
            <a:pPr eaLnBrk="1" hangingPunct="1"/>
            <a:r>
              <a:rPr lang="en-US" dirty="0" smtClean="0"/>
              <a:t>There are many…</a:t>
            </a:r>
          </a:p>
          <a:p>
            <a:pPr lvl="1" eaLnBrk="1" hangingPunct="1"/>
            <a:r>
              <a:rPr lang="en-US" dirty="0" smtClean="0"/>
              <a:t>Voice Quality</a:t>
            </a:r>
          </a:p>
          <a:p>
            <a:pPr lvl="2"/>
            <a:r>
              <a:rPr lang="en-US" dirty="0" smtClean="0"/>
              <a:t>Delay, packet loss, echo, delay, jitter, clock slip, </a:t>
            </a:r>
          </a:p>
          <a:p>
            <a:pPr lvl="1" eaLnBrk="1" hangingPunct="1"/>
            <a:r>
              <a:rPr lang="en-US" dirty="0" smtClean="0"/>
              <a:t>Tones</a:t>
            </a:r>
          </a:p>
          <a:p>
            <a:pPr lvl="2"/>
            <a:r>
              <a:rPr lang="en-US" dirty="0" smtClean="0"/>
              <a:t>In-band DTMF, FAX, MODEMS</a:t>
            </a:r>
          </a:p>
          <a:p>
            <a:pPr lvl="1" eaLnBrk="1" hangingPunct="1"/>
            <a:r>
              <a:rPr lang="en-US" dirty="0" smtClean="0"/>
              <a:t>Packet Size</a:t>
            </a:r>
          </a:p>
          <a:p>
            <a:pPr lvl="1" eaLnBrk="1" hangingPunct="1"/>
            <a:r>
              <a:rPr lang="en-US" dirty="0" smtClean="0"/>
              <a:t>Voice CODEC</a:t>
            </a:r>
          </a:p>
          <a:p>
            <a:pPr lvl="1" eaLnBrk="1" hangingPunct="1"/>
            <a:r>
              <a:rPr lang="en-US" dirty="0" smtClean="0"/>
              <a:t>Bandwidth</a:t>
            </a:r>
          </a:p>
          <a:p>
            <a:pPr lvl="1" eaLnBrk="1" hangingPunct="1"/>
            <a:r>
              <a:rPr lang="en-US" dirty="0" smtClean="0"/>
              <a:t>Security</a:t>
            </a:r>
          </a:p>
          <a:p>
            <a:pPr lvl="1" eaLnBrk="1" hangingPunct="1"/>
            <a:r>
              <a:rPr lang="en-US" dirty="0" smtClean="0"/>
              <a:t>Rules and Regulations, including E911</a:t>
            </a:r>
          </a:p>
          <a:p>
            <a:pPr lvl="1" eaLnBrk="1" hangingPunct="1"/>
            <a:r>
              <a:rPr lang="en-US" dirty="0" smtClean="0"/>
              <a:t>IP address space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3" cstate="print"/>
          <a:srcRect/>
          <a:stretch>
            <a:fillRect/>
          </a:stretch>
        </p:blipFill>
        <p:spPr bwMode="auto">
          <a:xfrm>
            <a:off x="3886200" y="1752600"/>
            <a:ext cx="4876800" cy="4271963"/>
          </a:xfrm>
          <a:prstGeom prst="rect">
            <a:avLst/>
          </a:prstGeom>
          <a:noFill/>
          <a:ln w="9525">
            <a:noFill/>
            <a:miter lim="800000"/>
            <a:headEnd/>
            <a:tailEnd/>
          </a:ln>
        </p:spPr>
      </p:pic>
      <p:sp>
        <p:nvSpPr>
          <p:cNvPr id="39939" name="Rectangle 2"/>
          <p:cNvSpPr>
            <a:spLocks noGrp="1" noChangeArrowheads="1"/>
          </p:cNvSpPr>
          <p:nvPr>
            <p:ph type="title"/>
          </p:nvPr>
        </p:nvSpPr>
        <p:spPr/>
        <p:txBody>
          <a:bodyPr/>
          <a:lstStyle/>
          <a:p>
            <a:pPr eaLnBrk="1" hangingPunct="1"/>
            <a:r>
              <a:rPr lang="en-US" dirty="0" smtClean="0"/>
              <a:t>Technical Challenges: Voice Quality Metrics</a:t>
            </a:r>
          </a:p>
        </p:txBody>
      </p:sp>
      <p:sp>
        <p:nvSpPr>
          <p:cNvPr id="39940" name="Rectangle 3"/>
          <p:cNvSpPr>
            <a:spLocks noGrp="1" noChangeArrowheads="1"/>
          </p:cNvSpPr>
          <p:nvPr>
            <p:ph idx="1"/>
          </p:nvPr>
        </p:nvSpPr>
        <p:spPr/>
        <p:txBody>
          <a:bodyPr/>
          <a:lstStyle/>
          <a:p>
            <a:pPr marL="0" indent="0" eaLnBrk="1" hangingPunct="1"/>
            <a:r>
              <a:rPr lang="en-US" sz="1600" dirty="0" smtClean="0"/>
              <a:t>To a User - It’s a Phone!</a:t>
            </a:r>
          </a:p>
          <a:p>
            <a:pPr marL="0" indent="0" eaLnBrk="1" hangingPunct="1"/>
            <a:r>
              <a:rPr lang="en-US" sz="1600" dirty="0" smtClean="0"/>
              <a:t>Voice Quality Metrics</a:t>
            </a:r>
          </a:p>
          <a:p>
            <a:pPr marL="457200" lvl="1" indent="0" eaLnBrk="1" hangingPunct="1"/>
            <a:r>
              <a:rPr lang="en-US" sz="1400" dirty="0" smtClean="0"/>
              <a:t> Toll Quality</a:t>
            </a:r>
          </a:p>
          <a:p>
            <a:pPr marL="457200" lvl="1" indent="0" eaLnBrk="1" hangingPunct="1"/>
            <a:r>
              <a:rPr lang="en-US" sz="1400" dirty="0" smtClean="0"/>
              <a:t> Mean Opinion Score (MOS) of </a:t>
            </a:r>
            <a:r>
              <a:rPr lang="en-US" sz="1400" dirty="0" smtClean="0">
                <a:solidFill>
                  <a:srgbClr val="0033CC"/>
                </a:solidFill>
              </a:rPr>
              <a:t>4.0</a:t>
            </a:r>
            <a:r>
              <a:rPr lang="en-US" sz="1400" dirty="0" smtClean="0"/>
              <a:t> or better</a:t>
            </a:r>
          </a:p>
          <a:p>
            <a:pPr marL="457200" lvl="1" indent="0" eaLnBrk="1" hangingPunct="1"/>
            <a:r>
              <a:rPr lang="en-US" sz="1400" dirty="0" smtClean="0"/>
              <a:t> E-Model with </a:t>
            </a:r>
            <a:r>
              <a:rPr lang="en-US" sz="1400" dirty="0" smtClean="0">
                <a:solidFill>
                  <a:srgbClr val="0033CC"/>
                </a:solidFill>
              </a:rPr>
              <a:t>R=80</a:t>
            </a:r>
            <a:r>
              <a:rPr lang="en-US" sz="1400" dirty="0" smtClean="0"/>
              <a:t> or better</a:t>
            </a:r>
          </a:p>
          <a:p>
            <a:pPr marL="457200" lvl="1" indent="0" eaLnBrk="1" hangingPunct="1"/>
            <a:r>
              <a:rPr lang="en-US" sz="1400" dirty="0" smtClean="0"/>
              <a:t> Output based on many inputs:</a:t>
            </a:r>
          </a:p>
          <a:p>
            <a:pPr marL="914400" lvl="2" indent="0" eaLnBrk="1" hangingPunct="1"/>
            <a:r>
              <a:rPr lang="en-US" sz="1400" dirty="0" smtClean="0"/>
              <a:t> Delay</a:t>
            </a:r>
          </a:p>
          <a:p>
            <a:pPr marL="914400" lvl="2" indent="0" eaLnBrk="1" hangingPunct="1"/>
            <a:r>
              <a:rPr lang="en-US" sz="1400" dirty="0" smtClean="0"/>
              <a:t> Levels</a:t>
            </a:r>
          </a:p>
          <a:p>
            <a:pPr marL="914400" lvl="2" indent="0" eaLnBrk="1" hangingPunct="1"/>
            <a:r>
              <a:rPr lang="en-US" sz="1400" dirty="0" smtClean="0"/>
              <a:t> Echo</a:t>
            </a:r>
          </a:p>
          <a:p>
            <a:pPr marL="914400" lvl="2" indent="0" eaLnBrk="1" hangingPunct="1"/>
            <a:r>
              <a:rPr lang="en-US" sz="1400" dirty="0" smtClean="0"/>
              <a:t> Background noise</a:t>
            </a:r>
          </a:p>
          <a:p>
            <a:pPr marL="914400" lvl="2" indent="0" eaLnBrk="1" hangingPunct="1"/>
            <a:r>
              <a:rPr lang="en-US" sz="1400" dirty="0" smtClean="0"/>
              <a:t> CODEC</a:t>
            </a:r>
          </a:p>
        </p:txBody>
      </p:sp>
      <p:sp>
        <p:nvSpPr>
          <p:cNvPr id="39941" name="Oval 7"/>
          <p:cNvSpPr>
            <a:spLocks noChangeArrowheads="1"/>
          </p:cNvSpPr>
          <p:nvPr/>
        </p:nvSpPr>
        <p:spPr bwMode="auto">
          <a:xfrm>
            <a:off x="8382000" y="4648200"/>
            <a:ext cx="609600" cy="838200"/>
          </a:xfrm>
          <a:prstGeom prst="ellipse">
            <a:avLst/>
          </a:prstGeom>
          <a:noFill/>
          <a:ln w="9525">
            <a:solidFill>
              <a:srgbClr val="FF0000"/>
            </a:solidFill>
            <a:round/>
            <a:headEnd/>
            <a:tailEnd/>
          </a:ln>
        </p:spPr>
        <p:txBody>
          <a:bodyPr wrap="none" anchor="ctr"/>
          <a:lstStyle/>
          <a:p>
            <a:endParaRPr lang="en-GB"/>
          </a:p>
        </p:txBody>
      </p:sp>
      <p:sp>
        <p:nvSpPr>
          <p:cNvPr id="39942" name="Text Box 8"/>
          <p:cNvSpPr txBox="1">
            <a:spLocks noChangeArrowheads="1"/>
          </p:cNvSpPr>
          <p:nvPr/>
        </p:nvSpPr>
        <p:spPr bwMode="auto">
          <a:xfrm>
            <a:off x="8382000" y="5105400"/>
            <a:ext cx="609600" cy="274638"/>
          </a:xfrm>
          <a:prstGeom prst="rect">
            <a:avLst/>
          </a:prstGeom>
          <a:noFill/>
          <a:ln w="9525">
            <a:noFill/>
            <a:miter lim="800000"/>
            <a:headEnd/>
            <a:tailEnd/>
          </a:ln>
        </p:spPr>
        <p:txBody>
          <a:bodyPr>
            <a:spAutoFit/>
          </a:bodyPr>
          <a:lstStyle/>
          <a:p>
            <a:pPr>
              <a:spcBef>
                <a:spcPct val="50000"/>
              </a:spcBef>
            </a:pPr>
            <a:r>
              <a:rPr lang="en-US" sz="1200">
                <a:latin typeface="Verdana" pitchFamily="34" charset="0"/>
              </a:rPr>
              <a:t>R=88</a:t>
            </a:r>
            <a:endParaRPr lang="en-US"/>
          </a:p>
        </p:txBody>
      </p:sp>
      <p:sp>
        <p:nvSpPr>
          <p:cNvPr id="279561" name="Text Box 9"/>
          <p:cNvSpPr txBox="1">
            <a:spLocks noChangeArrowheads="1"/>
          </p:cNvSpPr>
          <p:nvPr/>
        </p:nvSpPr>
        <p:spPr bwMode="auto">
          <a:xfrm>
            <a:off x="228600" y="5715000"/>
            <a:ext cx="4267200" cy="376238"/>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1800">
                <a:latin typeface="Arial" charset="0"/>
              </a:rPr>
              <a:t>Continued Voice Quality is expected </a:t>
            </a:r>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t>Technical Challenges: VQ - Delay and Loss</a:t>
            </a:r>
          </a:p>
        </p:txBody>
      </p:sp>
      <p:sp>
        <p:nvSpPr>
          <p:cNvPr id="40963" name="Rectangle 3"/>
          <p:cNvSpPr>
            <a:spLocks noGrp="1" noChangeArrowheads="1"/>
          </p:cNvSpPr>
          <p:nvPr>
            <p:ph idx="1"/>
          </p:nvPr>
        </p:nvSpPr>
        <p:spPr>
          <a:xfrm>
            <a:off x="393700" y="1128713"/>
            <a:ext cx="3962276" cy="4525962"/>
          </a:xfrm>
        </p:spPr>
        <p:txBody>
          <a:bodyPr/>
          <a:lstStyle/>
          <a:p>
            <a:pPr marL="0" indent="0" eaLnBrk="1" hangingPunct="1"/>
            <a:r>
              <a:rPr lang="en-US" sz="1600" dirty="0" smtClean="0"/>
              <a:t> Voice Quality</a:t>
            </a:r>
          </a:p>
          <a:p>
            <a:pPr marL="457200" lvl="1" indent="0" eaLnBrk="1" hangingPunct="1"/>
            <a:r>
              <a:rPr lang="en-US" sz="1400" dirty="0" smtClean="0"/>
              <a:t> End to end delays of ~</a:t>
            </a:r>
            <a:r>
              <a:rPr lang="en-US" sz="1400" dirty="0" smtClean="0">
                <a:solidFill>
                  <a:srgbClr val="0033CC"/>
                </a:solidFill>
              </a:rPr>
              <a:t>150ms</a:t>
            </a:r>
            <a:r>
              <a:rPr lang="en-US" sz="1400" dirty="0" smtClean="0"/>
              <a:t> are tolerable with good echo cancellation techniques</a:t>
            </a:r>
          </a:p>
          <a:p>
            <a:pPr marL="457200" lvl="1" indent="0" eaLnBrk="1" hangingPunct="1"/>
            <a:r>
              <a:rPr lang="en-US" sz="1400" dirty="0" smtClean="0"/>
              <a:t> 1% packet loss with good Packet Loss Concealment is also tolerable</a:t>
            </a:r>
          </a:p>
          <a:p>
            <a:pPr marL="457200" lvl="1" indent="0" eaLnBrk="1" hangingPunct="1"/>
            <a:r>
              <a:rPr lang="en-US" sz="1400" dirty="0" smtClean="0"/>
              <a:t> Jitter only becomes significant when it results in packet loss</a:t>
            </a:r>
          </a:p>
          <a:p>
            <a:pPr marL="457200" lvl="1" indent="0" eaLnBrk="1" hangingPunct="1"/>
            <a:r>
              <a:rPr lang="en-US" sz="1400" dirty="0" smtClean="0"/>
              <a:t> Jitter buffer balance between adding delay and introducing packet loss</a:t>
            </a:r>
          </a:p>
        </p:txBody>
      </p:sp>
      <p:pic>
        <p:nvPicPr>
          <p:cNvPr id="40964" name="Picture 5"/>
          <p:cNvPicPr>
            <a:picLocks noChangeAspect="1" noChangeArrowheads="1"/>
          </p:cNvPicPr>
          <p:nvPr/>
        </p:nvPicPr>
        <p:blipFill>
          <a:blip r:embed="rId3" cstate="print"/>
          <a:srcRect/>
          <a:stretch>
            <a:fillRect/>
          </a:stretch>
        </p:blipFill>
        <p:spPr bwMode="auto">
          <a:xfrm>
            <a:off x="4114800" y="1828800"/>
            <a:ext cx="4876800" cy="3522663"/>
          </a:xfrm>
          <a:prstGeom prst="rect">
            <a:avLst/>
          </a:prstGeom>
          <a:noFill/>
          <a:ln w="9525">
            <a:noFill/>
            <a:miter lim="800000"/>
            <a:headEnd/>
            <a:tailEnd/>
          </a:ln>
        </p:spPr>
      </p:pic>
      <p:sp>
        <p:nvSpPr>
          <p:cNvPr id="40965" name="Text Box 6"/>
          <p:cNvSpPr txBox="1">
            <a:spLocks noChangeArrowheads="1"/>
          </p:cNvSpPr>
          <p:nvPr/>
        </p:nvSpPr>
        <p:spPr bwMode="auto">
          <a:xfrm>
            <a:off x="4191000" y="5301208"/>
            <a:ext cx="4724400" cy="244475"/>
          </a:xfrm>
          <a:prstGeom prst="rect">
            <a:avLst/>
          </a:prstGeom>
          <a:noFill/>
          <a:ln w="9525">
            <a:noFill/>
            <a:miter lim="800000"/>
            <a:headEnd/>
            <a:tailEnd/>
          </a:ln>
        </p:spPr>
        <p:txBody>
          <a:bodyPr>
            <a:spAutoFit/>
          </a:bodyPr>
          <a:lstStyle/>
          <a:p>
            <a:pPr>
              <a:spcBef>
                <a:spcPct val="50000"/>
              </a:spcBef>
            </a:pPr>
            <a:r>
              <a:rPr lang="en-US" sz="1000" dirty="0"/>
              <a:t>Note: Above 200ms an additional 20ms delay is worse than 1% packet loss with PLC.</a:t>
            </a:r>
          </a:p>
        </p:txBody>
      </p:sp>
      <p:sp>
        <p:nvSpPr>
          <p:cNvPr id="281607" name="Text Box 7"/>
          <p:cNvSpPr txBox="1">
            <a:spLocks noChangeArrowheads="1"/>
          </p:cNvSpPr>
          <p:nvPr/>
        </p:nvSpPr>
        <p:spPr bwMode="auto">
          <a:xfrm>
            <a:off x="228600" y="5715000"/>
            <a:ext cx="4267200" cy="376238"/>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1800">
                <a:latin typeface="Arial" charset="0"/>
              </a:rPr>
              <a:t>Some Delay is tolerable </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dirty="0" smtClean="0"/>
              <a:t>Technical Challenges: Voice Quality - Echo</a:t>
            </a:r>
          </a:p>
        </p:txBody>
      </p:sp>
      <p:pic>
        <p:nvPicPr>
          <p:cNvPr id="41987" name="Picture 4"/>
          <p:cNvPicPr>
            <a:picLocks noChangeAspect="1" noChangeArrowheads="1"/>
          </p:cNvPicPr>
          <p:nvPr/>
        </p:nvPicPr>
        <p:blipFill>
          <a:blip r:embed="rId3" cstate="print"/>
          <a:srcRect/>
          <a:stretch>
            <a:fillRect/>
          </a:stretch>
        </p:blipFill>
        <p:spPr bwMode="auto">
          <a:xfrm>
            <a:off x="1066800" y="3789040"/>
            <a:ext cx="7010400" cy="2087562"/>
          </a:xfrm>
          <a:prstGeom prst="rect">
            <a:avLst/>
          </a:prstGeom>
          <a:noFill/>
          <a:ln w="9525">
            <a:noFill/>
            <a:miter lim="800000"/>
            <a:headEnd/>
            <a:tailEnd/>
          </a:ln>
        </p:spPr>
      </p:pic>
      <p:pic>
        <p:nvPicPr>
          <p:cNvPr id="41988" name="Picture 5"/>
          <p:cNvPicPr>
            <a:picLocks noChangeAspect="1" noChangeArrowheads="1"/>
          </p:cNvPicPr>
          <p:nvPr/>
        </p:nvPicPr>
        <p:blipFill>
          <a:blip r:embed="rId4" cstate="print"/>
          <a:srcRect/>
          <a:stretch>
            <a:fillRect/>
          </a:stretch>
        </p:blipFill>
        <p:spPr bwMode="auto">
          <a:xfrm>
            <a:off x="1143000" y="1143000"/>
            <a:ext cx="6858000" cy="2024063"/>
          </a:xfrm>
          <a:prstGeom prst="rect">
            <a:avLst/>
          </a:prstGeom>
          <a:noFill/>
          <a:ln w="9525">
            <a:noFill/>
            <a:miter lim="800000"/>
            <a:headEnd/>
            <a:tailEnd/>
          </a:ln>
        </p:spPr>
      </p:pic>
      <p:sp>
        <p:nvSpPr>
          <p:cNvPr id="41989" name="Text Box 6"/>
          <p:cNvSpPr txBox="1">
            <a:spLocks noChangeArrowheads="1"/>
          </p:cNvSpPr>
          <p:nvPr/>
        </p:nvSpPr>
        <p:spPr bwMode="auto">
          <a:xfrm>
            <a:off x="613767" y="3306470"/>
            <a:ext cx="7774657" cy="338554"/>
          </a:xfrm>
          <a:prstGeom prst="rect">
            <a:avLst/>
          </a:prstGeom>
          <a:noFill/>
          <a:ln w="9525">
            <a:noFill/>
            <a:miter lim="800000"/>
            <a:headEnd/>
            <a:tailEnd/>
          </a:ln>
        </p:spPr>
        <p:txBody>
          <a:bodyPr wrap="square">
            <a:spAutoFit/>
          </a:bodyPr>
          <a:lstStyle/>
          <a:p>
            <a:pPr>
              <a:spcBef>
                <a:spcPct val="50000"/>
              </a:spcBef>
            </a:pPr>
            <a:r>
              <a:rPr lang="en-GB" sz="1600" dirty="0">
                <a:solidFill>
                  <a:schemeClr val="accent2"/>
                </a:solidFill>
                <a:latin typeface="Arial" charset="0"/>
              </a:rPr>
              <a:t>Echo is always present, even in </a:t>
            </a:r>
            <a:r>
              <a:rPr lang="en-GB" sz="1600" dirty="0" smtClean="0">
                <a:solidFill>
                  <a:schemeClr val="accent2"/>
                </a:solidFill>
                <a:latin typeface="Arial" charset="0"/>
              </a:rPr>
              <a:t>TDM. Delays </a:t>
            </a:r>
            <a:r>
              <a:rPr lang="en-GB" sz="1600" dirty="0">
                <a:solidFill>
                  <a:schemeClr val="accent2"/>
                </a:solidFill>
                <a:latin typeface="Arial" charset="0"/>
              </a:rPr>
              <a:t>in IP </a:t>
            </a:r>
            <a:r>
              <a:rPr lang="en-GB" sz="1600" dirty="0" smtClean="0">
                <a:solidFill>
                  <a:schemeClr val="accent2"/>
                </a:solidFill>
                <a:latin typeface="Arial" charset="0"/>
              </a:rPr>
              <a:t>makes </a:t>
            </a:r>
            <a:r>
              <a:rPr lang="en-GB" sz="1600" dirty="0">
                <a:solidFill>
                  <a:schemeClr val="accent2"/>
                </a:solidFill>
                <a:latin typeface="Arial" charset="0"/>
              </a:rPr>
              <a:t>this more noticeable</a:t>
            </a:r>
            <a:endParaRPr lang="en-GB" dirty="0"/>
          </a:p>
        </p:txBody>
      </p:sp>
      <p:grpSp>
        <p:nvGrpSpPr>
          <p:cNvPr id="41990" name="Group 11"/>
          <p:cNvGrpSpPr>
            <a:grpSpLocks/>
          </p:cNvGrpSpPr>
          <p:nvPr/>
        </p:nvGrpSpPr>
        <p:grpSpPr bwMode="auto">
          <a:xfrm>
            <a:off x="457200" y="1905000"/>
            <a:ext cx="914400" cy="609600"/>
            <a:chOff x="1782" y="1071"/>
            <a:chExt cx="1708" cy="497"/>
          </a:xfrm>
        </p:grpSpPr>
        <p:pic>
          <p:nvPicPr>
            <p:cNvPr id="41995" name="Picture 12" descr="Cloud_big"/>
            <p:cNvPicPr>
              <a:picLocks noChangeAspect="1" noChangeArrowheads="1"/>
            </p:cNvPicPr>
            <p:nvPr/>
          </p:nvPicPr>
          <p:blipFill>
            <a:blip r:embed="rId5" cstate="print"/>
            <a:srcRect/>
            <a:stretch>
              <a:fillRect/>
            </a:stretch>
          </p:blipFill>
          <p:spPr bwMode="auto">
            <a:xfrm>
              <a:off x="1782" y="1071"/>
              <a:ext cx="1708" cy="497"/>
            </a:xfrm>
            <a:prstGeom prst="rect">
              <a:avLst/>
            </a:prstGeom>
            <a:noFill/>
            <a:ln w="9525">
              <a:noFill/>
              <a:miter lim="800000"/>
              <a:headEnd/>
              <a:tailEnd/>
            </a:ln>
          </p:spPr>
        </p:pic>
        <p:sp>
          <p:nvSpPr>
            <p:cNvPr id="41996" name="Rectangle 13"/>
            <p:cNvSpPr>
              <a:spLocks noChangeArrowheads="1"/>
            </p:cNvSpPr>
            <p:nvPr/>
          </p:nvSpPr>
          <p:spPr bwMode="auto">
            <a:xfrm>
              <a:off x="2283" y="1274"/>
              <a:ext cx="572" cy="182"/>
            </a:xfrm>
            <a:prstGeom prst="rect">
              <a:avLst/>
            </a:prstGeom>
            <a:noFill/>
            <a:ln w="9525">
              <a:noFill/>
              <a:miter lim="800000"/>
              <a:headEnd/>
              <a:tailEnd/>
            </a:ln>
          </p:spPr>
          <p:txBody>
            <a:bodyPr wrap="none" lIns="92075" tIns="46038" rIns="92075" bIns="46038">
              <a:spAutoFit/>
            </a:bodyPr>
            <a:lstStyle/>
            <a:p>
              <a:pPr algn="ctr">
                <a:lnSpc>
                  <a:spcPct val="85000"/>
                </a:lnSpc>
              </a:pPr>
              <a:r>
                <a:rPr lang="en-US" sz="1000" b="1">
                  <a:solidFill>
                    <a:schemeClr val="bg1"/>
                  </a:solidFill>
                  <a:latin typeface="Arial" charset="0"/>
                </a:rPr>
                <a:t>IP</a:t>
              </a:r>
              <a:endParaRPr lang="en-US" sz="800">
                <a:solidFill>
                  <a:schemeClr val="bg1"/>
                </a:solidFill>
              </a:endParaRPr>
            </a:p>
          </p:txBody>
        </p:sp>
      </p:grpSp>
      <p:grpSp>
        <p:nvGrpSpPr>
          <p:cNvPr id="41991" name="Group 14"/>
          <p:cNvGrpSpPr>
            <a:grpSpLocks/>
          </p:cNvGrpSpPr>
          <p:nvPr/>
        </p:nvGrpSpPr>
        <p:grpSpPr bwMode="auto">
          <a:xfrm>
            <a:off x="457200" y="4592960"/>
            <a:ext cx="914400" cy="609600"/>
            <a:chOff x="1782" y="1071"/>
            <a:chExt cx="1708" cy="497"/>
          </a:xfrm>
        </p:grpSpPr>
        <p:pic>
          <p:nvPicPr>
            <p:cNvPr id="41993" name="Picture 15" descr="Cloud_big"/>
            <p:cNvPicPr>
              <a:picLocks noChangeAspect="1" noChangeArrowheads="1"/>
            </p:cNvPicPr>
            <p:nvPr/>
          </p:nvPicPr>
          <p:blipFill>
            <a:blip r:embed="rId5" cstate="print"/>
            <a:srcRect/>
            <a:stretch>
              <a:fillRect/>
            </a:stretch>
          </p:blipFill>
          <p:spPr bwMode="auto">
            <a:xfrm>
              <a:off x="1782" y="1071"/>
              <a:ext cx="1708" cy="497"/>
            </a:xfrm>
            <a:prstGeom prst="rect">
              <a:avLst/>
            </a:prstGeom>
            <a:noFill/>
            <a:ln w="9525">
              <a:noFill/>
              <a:miter lim="800000"/>
              <a:headEnd/>
              <a:tailEnd/>
            </a:ln>
          </p:spPr>
        </p:pic>
        <p:sp>
          <p:nvSpPr>
            <p:cNvPr id="41994" name="Rectangle 16"/>
            <p:cNvSpPr>
              <a:spLocks noChangeArrowheads="1"/>
            </p:cNvSpPr>
            <p:nvPr/>
          </p:nvSpPr>
          <p:spPr bwMode="auto">
            <a:xfrm>
              <a:off x="2283" y="1274"/>
              <a:ext cx="572" cy="182"/>
            </a:xfrm>
            <a:prstGeom prst="rect">
              <a:avLst/>
            </a:prstGeom>
            <a:noFill/>
            <a:ln w="9525">
              <a:noFill/>
              <a:miter lim="800000"/>
              <a:headEnd/>
              <a:tailEnd/>
            </a:ln>
          </p:spPr>
          <p:txBody>
            <a:bodyPr wrap="none" lIns="92075" tIns="46038" rIns="92075" bIns="46038">
              <a:spAutoFit/>
            </a:bodyPr>
            <a:lstStyle/>
            <a:p>
              <a:pPr algn="ctr">
                <a:lnSpc>
                  <a:spcPct val="85000"/>
                </a:lnSpc>
              </a:pPr>
              <a:r>
                <a:rPr lang="en-US" sz="1000" b="1" dirty="0">
                  <a:solidFill>
                    <a:schemeClr val="bg1"/>
                  </a:solidFill>
                  <a:latin typeface="Arial" charset="0"/>
                </a:rPr>
                <a:t>IP</a:t>
              </a:r>
              <a:endParaRPr lang="en-US" sz="800" dirty="0">
                <a:solidFill>
                  <a:schemeClr val="bg1"/>
                </a:solidFill>
              </a:endParaRPr>
            </a:p>
          </p:txBody>
        </p:sp>
      </p:grpSp>
      <p:sp>
        <p:nvSpPr>
          <p:cNvPr id="384018" name="Text Box 18"/>
          <p:cNvSpPr txBox="1">
            <a:spLocks noChangeArrowheads="1"/>
          </p:cNvSpPr>
          <p:nvPr/>
        </p:nvSpPr>
        <p:spPr bwMode="auto">
          <a:xfrm>
            <a:off x="251520" y="5733256"/>
            <a:ext cx="4267200" cy="376238"/>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1800">
                <a:latin typeface="Arial" charset="0"/>
              </a:rPr>
              <a:t>Control of Echo is important</a:t>
            </a:r>
            <a:endParaRPr lang="en-US"/>
          </a:p>
        </p:txBody>
      </p:sp>
      <p:sp>
        <p:nvSpPr>
          <p:cNvPr id="2" name="TextBox 1"/>
          <p:cNvSpPr txBox="1"/>
          <p:nvPr/>
        </p:nvSpPr>
        <p:spPr>
          <a:xfrm>
            <a:off x="7955396" y="1720334"/>
            <a:ext cx="819472" cy="369332"/>
          </a:xfrm>
          <a:prstGeom prst="rect">
            <a:avLst/>
          </a:prstGeom>
          <a:noFill/>
        </p:spPr>
        <p:txBody>
          <a:bodyPr wrap="square" rtlCol="0">
            <a:spAutoFit/>
          </a:bodyPr>
          <a:lstStyle/>
          <a:p>
            <a:r>
              <a:rPr lang="en-US" sz="1800" dirty="0" smtClean="0">
                <a:latin typeface="+mn-lt"/>
              </a:rPr>
              <a:t>ECHO</a:t>
            </a:r>
            <a:endParaRPr lang="en-US" sz="1800" dirty="0">
              <a:latin typeface="+mn-lt"/>
            </a:endParaRPr>
          </a:p>
        </p:txBody>
      </p:sp>
      <p:sp>
        <p:nvSpPr>
          <p:cNvPr id="14" name="TextBox 13"/>
          <p:cNvSpPr txBox="1"/>
          <p:nvPr/>
        </p:nvSpPr>
        <p:spPr>
          <a:xfrm>
            <a:off x="7978688" y="4408294"/>
            <a:ext cx="819472" cy="369332"/>
          </a:xfrm>
          <a:prstGeom prst="rect">
            <a:avLst/>
          </a:prstGeom>
          <a:noFill/>
        </p:spPr>
        <p:txBody>
          <a:bodyPr wrap="square" rtlCol="0">
            <a:spAutoFit/>
          </a:bodyPr>
          <a:lstStyle/>
          <a:p>
            <a:r>
              <a:rPr lang="en-US" sz="1800" dirty="0" smtClean="0">
                <a:latin typeface="+mn-lt"/>
              </a:rPr>
              <a:t>ECHO</a:t>
            </a:r>
            <a:endParaRPr lang="en-US" sz="1800" dirty="0">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p:txBody>
          <a:bodyPr/>
          <a:lstStyle/>
          <a:p>
            <a:pPr eaLnBrk="1" hangingPunct="1"/>
            <a:r>
              <a:rPr lang="en-US" dirty="0" smtClean="0"/>
              <a:t>Technical Challenges: Voice Quality - Delay</a:t>
            </a:r>
          </a:p>
        </p:txBody>
      </p:sp>
      <p:sp>
        <p:nvSpPr>
          <p:cNvPr id="43011" name="Rectangle 1027"/>
          <p:cNvSpPr>
            <a:spLocks noGrp="1" noChangeArrowheads="1"/>
          </p:cNvSpPr>
          <p:nvPr>
            <p:ph idx="1"/>
          </p:nvPr>
        </p:nvSpPr>
        <p:spPr>
          <a:xfrm>
            <a:off x="381000" y="1052736"/>
            <a:ext cx="7631113" cy="4554538"/>
          </a:xfrm>
        </p:spPr>
        <p:txBody>
          <a:bodyPr/>
          <a:lstStyle/>
          <a:p>
            <a:pPr eaLnBrk="1" hangingPunct="1"/>
            <a:r>
              <a:rPr lang="en-US" dirty="0" smtClean="0"/>
              <a:t>Let’s look at where delay occurs</a:t>
            </a:r>
          </a:p>
          <a:p>
            <a:pPr lvl="1" eaLnBrk="1" hangingPunct="1"/>
            <a:r>
              <a:rPr lang="en-US" dirty="0" smtClean="0"/>
              <a:t>Fixed Delays in CODECs and filters</a:t>
            </a:r>
          </a:p>
          <a:p>
            <a:pPr lvl="1" eaLnBrk="1" hangingPunct="1"/>
            <a:r>
              <a:rPr lang="en-US" dirty="0" smtClean="0"/>
              <a:t>Packet size delays to build a packet</a:t>
            </a:r>
          </a:p>
          <a:p>
            <a:pPr lvl="1" eaLnBrk="1" hangingPunct="1"/>
            <a:r>
              <a:rPr lang="en-US" dirty="0" smtClean="0"/>
              <a:t>Jitter Buffer</a:t>
            </a:r>
          </a:p>
          <a:p>
            <a:pPr lvl="1" eaLnBrk="1" hangingPunct="1"/>
            <a:r>
              <a:rPr lang="en-US" dirty="0" smtClean="0"/>
              <a:t>Network (which also introduces jitter)</a:t>
            </a:r>
          </a:p>
        </p:txBody>
      </p:sp>
      <p:grpSp>
        <p:nvGrpSpPr>
          <p:cNvPr id="43012" name="Group 1031"/>
          <p:cNvGrpSpPr>
            <a:grpSpLocks/>
          </p:cNvGrpSpPr>
          <p:nvPr/>
        </p:nvGrpSpPr>
        <p:grpSpPr bwMode="auto">
          <a:xfrm>
            <a:off x="457200" y="3212976"/>
            <a:ext cx="8229600" cy="304800"/>
            <a:chOff x="288" y="2496"/>
            <a:chExt cx="5184" cy="192"/>
          </a:xfrm>
        </p:grpSpPr>
        <p:sp>
          <p:nvSpPr>
            <p:cNvPr id="43015" name="Line 1029"/>
            <p:cNvSpPr>
              <a:spLocks noChangeShapeType="1"/>
            </p:cNvSpPr>
            <p:nvPr/>
          </p:nvSpPr>
          <p:spPr bwMode="auto">
            <a:xfrm>
              <a:off x="288" y="2688"/>
              <a:ext cx="5184" cy="0"/>
            </a:xfrm>
            <a:prstGeom prst="line">
              <a:avLst/>
            </a:prstGeom>
            <a:noFill/>
            <a:ln w="19050">
              <a:solidFill>
                <a:srgbClr val="0033CC"/>
              </a:solidFill>
              <a:round/>
              <a:headEnd/>
              <a:tailEnd type="triangle" w="med" len="med"/>
            </a:ln>
          </p:spPr>
          <p:txBody>
            <a:bodyPr wrap="none" anchor="ctr"/>
            <a:lstStyle/>
            <a:p>
              <a:endParaRPr lang="en-GB"/>
            </a:p>
          </p:txBody>
        </p:sp>
        <p:sp>
          <p:nvSpPr>
            <p:cNvPr id="43016" name="Text Box 1030"/>
            <p:cNvSpPr txBox="1">
              <a:spLocks noChangeArrowheads="1"/>
            </p:cNvSpPr>
            <p:nvPr/>
          </p:nvSpPr>
          <p:spPr bwMode="auto">
            <a:xfrm>
              <a:off x="576" y="2496"/>
              <a:ext cx="3024" cy="173"/>
            </a:xfrm>
            <a:prstGeom prst="rect">
              <a:avLst/>
            </a:prstGeom>
            <a:noFill/>
            <a:ln w="9525">
              <a:noFill/>
              <a:miter lim="800000"/>
              <a:headEnd/>
              <a:tailEnd/>
            </a:ln>
          </p:spPr>
          <p:txBody>
            <a:bodyPr>
              <a:spAutoFit/>
            </a:bodyPr>
            <a:lstStyle/>
            <a:p>
              <a:pPr>
                <a:spcBef>
                  <a:spcPct val="50000"/>
                </a:spcBef>
              </a:pPr>
              <a:r>
                <a:rPr lang="en-US" sz="1200">
                  <a:solidFill>
                    <a:srgbClr val="0033CC"/>
                  </a:solidFill>
                  <a:latin typeface="Verdana" pitchFamily="34" charset="0"/>
                </a:rPr>
                <a:t>End to End Delay = 79ms, but with 10ms jitter (router)</a:t>
              </a:r>
              <a:endParaRPr lang="en-US" sz="1200"/>
            </a:p>
          </p:txBody>
        </p:sp>
      </p:grpSp>
      <p:pic>
        <p:nvPicPr>
          <p:cNvPr id="43013" name="Picture 1033"/>
          <p:cNvPicPr>
            <a:picLocks noChangeAspect="1" noChangeArrowheads="1"/>
          </p:cNvPicPr>
          <p:nvPr/>
        </p:nvPicPr>
        <p:blipFill>
          <a:blip r:embed="rId3" cstate="print"/>
          <a:srcRect/>
          <a:stretch>
            <a:fillRect/>
          </a:stretch>
        </p:blipFill>
        <p:spPr bwMode="auto">
          <a:xfrm>
            <a:off x="228600" y="3647951"/>
            <a:ext cx="8732838" cy="1654175"/>
          </a:xfrm>
          <a:prstGeom prst="rect">
            <a:avLst/>
          </a:prstGeom>
          <a:noFill/>
          <a:ln w="9525">
            <a:noFill/>
            <a:miter lim="800000"/>
            <a:headEnd/>
            <a:tailEnd/>
          </a:ln>
        </p:spPr>
      </p:pic>
      <p:sp>
        <p:nvSpPr>
          <p:cNvPr id="282634" name="Text Box 1034"/>
          <p:cNvSpPr txBox="1">
            <a:spLocks noChangeArrowheads="1"/>
          </p:cNvSpPr>
          <p:nvPr/>
        </p:nvSpPr>
        <p:spPr bwMode="auto">
          <a:xfrm>
            <a:off x="323528" y="5715000"/>
            <a:ext cx="4267200" cy="376238"/>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1800">
                <a:latin typeface="Arial" charset="0"/>
              </a:rPr>
              <a:t>Control of Delay is important</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smtClean="0"/>
              <a:t>Technical Challenges: Network Jitter</a:t>
            </a:r>
          </a:p>
        </p:txBody>
      </p:sp>
      <p:sp>
        <p:nvSpPr>
          <p:cNvPr id="44035" name="Rectangle 3"/>
          <p:cNvSpPr>
            <a:spLocks noGrp="1" noChangeArrowheads="1"/>
          </p:cNvSpPr>
          <p:nvPr>
            <p:ph idx="1"/>
          </p:nvPr>
        </p:nvSpPr>
        <p:spPr>
          <a:xfrm>
            <a:off x="395536" y="1052736"/>
            <a:ext cx="7631113" cy="4633913"/>
          </a:xfrm>
        </p:spPr>
        <p:txBody>
          <a:bodyPr/>
          <a:lstStyle/>
          <a:p>
            <a:pPr eaLnBrk="1" hangingPunct="1"/>
            <a:r>
              <a:rPr lang="en-US" dirty="0" smtClean="0"/>
              <a:t>Where does jitter come from?</a:t>
            </a:r>
          </a:p>
          <a:p>
            <a:pPr lvl="1" eaLnBrk="1" hangingPunct="1"/>
            <a:r>
              <a:rPr lang="en-US" dirty="0" smtClean="0"/>
              <a:t>Serialization delay: Waiting for larger packets to transfer</a:t>
            </a:r>
          </a:p>
          <a:p>
            <a:pPr lvl="1" eaLnBrk="1" hangingPunct="1"/>
            <a:r>
              <a:rPr lang="en-US" dirty="0" smtClean="0"/>
              <a:t>Lack of Priority means all data is treated equally - First in First out</a:t>
            </a:r>
          </a:p>
          <a:p>
            <a:pPr eaLnBrk="1" hangingPunct="1"/>
            <a:r>
              <a:rPr lang="en-US" dirty="0" smtClean="0"/>
              <a:t>Apply priority queues for voice and set MTU to cut large packets</a:t>
            </a:r>
          </a:p>
        </p:txBody>
      </p:sp>
      <p:pic>
        <p:nvPicPr>
          <p:cNvPr id="44036" name="Picture 9"/>
          <p:cNvPicPr>
            <a:picLocks noChangeAspect="1" noChangeArrowheads="1"/>
          </p:cNvPicPr>
          <p:nvPr/>
        </p:nvPicPr>
        <p:blipFill>
          <a:blip r:embed="rId3" cstate="print"/>
          <a:srcRect/>
          <a:stretch>
            <a:fillRect/>
          </a:stretch>
        </p:blipFill>
        <p:spPr bwMode="auto">
          <a:xfrm>
            <a:off x="152400" y="3124200"/>
            <a:ext cx="8839200" cy="2701925"/>
          </a:xfrm>
          <a:prstGeom prst="rect">
            <a:avLst/>
          </a:prstGeom>
          <a:noFill/>
          <a:ln w="9525">
            <a:noFill/>
            <a:miter lim="800000"/>
            <a:headEnd/>
            <a:tailEnd/>
          </a:ln>
        </p:spPr>
      </p:pic>
      <p:grpSp>
        <p:nvGrpSpPr>
          <p:cNvPr id="44037" name="Group 14"/>
          <p:cNvGrpSpPr>
            <a:grpSpLocks/>
          </p:cNvGrpSpPr>
          <p:nvPr/>
        </p:nvGrpSpPr>
        <p:grpSpPr bwMode="auto">
          <a:xfrm>
            <a:off x="990600" y="5715000"/>
            <a:ext cx="7239000" cy="381000"/>
            <a:chOff x="624" y="3600"/>
            <a:chExt cx="4560" cy="240"/>
          </a:xfrm>
        </p:grpSpPr>
        <p:sp>
          <p:nvSpPr>
            <p:cNvPr id="44042" name="Text Box 10"/>
            <p:cNvSpPr txBox="1">
              <a:spLocks noChangeArrowheads="1"/>
            </p:cNvSpPr>
            <p:nvPr/>
          </p:nvSpPr>
          <p:spPr bwMode="auto">
            <a:xfrm>
              <a:off x="624" y="3648"/>
              <a:ext cx="1968" cy="192"/>
            </a:xfrm>
            <a:prstGeom prst="rect">
              <a:avLst/>
            </a:prstGeom>
            <a:noFill/>
            <a:ln w="9525">
              <a:noFill/>
              <a:miter lim="800000"/>
              <a:headEnd/>
              <a:tailEnd/>
            </a:ln>
          </p:spPr>
          <p:txBody>
            <a:bodyPr>
              <a:spAutoFit/>
            </a:bodyPr>
            <a:lstStyle/>
            <a:p>
              <a:pPr>
                <a:spcBef>
                  <a:spcPct val="50000"/>
                </a:spcBef>
              </a:pPr>
              <a:r>
                <a:rPr lang="en-US" sz="1400" dirty="0">
                  <a:latin typeface="Verdana" pitchFamily="34" charset="0"/>
                </a:rPr>
                <a:t>MTU Breaks up large packets</a:t>
              </a:r>
              <a:endParaRPr lang="en-US" sz="1400" dirty="0"/>
            </a:p>
          </p:txBody>
        </p:sp>
        <p:sp>
          <p:nvSpPr>
            <p:cNvPr id="44043" name="Line 11"/>
            <p:cNvSpPr>
              <a:spLocks noChangeShapeType="1"/>
            </p:cNvSpPr>
            <p:nvPr/>
          </p:nvSpPr>
          <p:spPr bwMode="auto">
            <a:xfrm flipV="1">
              <a:off x="2208" y="3600"/>
              <a:ext cx="48" cy="96"/>
            </a:xfrm>
            <a:prstGeom prst="line">
              <a:avLst/>
            </a:prstGeom>
            <a:noFill/>
            <a:ln w="9525">
              <a:solidFill>
                <a:schemeClr val="tx1"/>
              </a:solidFill>
              <a:round/>
              <a:headEnd/>
              <a:tailEnd type="triangle" w="med" len="med"/>
            </a:ln>
          </p:spPr>
          <p:txBody>
            <a:bodyPr wrap="none" anchor="ctr"/>
            <a:lstStyle/>
            <a:p>
              <a:endParaRPr lang="en-GB"/>
            </a:p>
          </p:txBody>
        </p:sp>
        <p:sp>
          <p:nvSpPr>
            <p:cNvPr id="44044" name="Line 12"/>
            <p:cNvSpPr>
              <a:spLocks noChangeShapeType="1"/>
            </p:cNvSpPr>
            <p:nvPr/>
          </p:nvSpPr>
          <p:spPr bwMode="auto">
            <a:xfrm flipV="1">
              <a:off x="2208" y="3600"/>
              <a:ext cx="720" cy="96"/>
            </a:xfrm>
            <a:prstGeom prst="line">
              <a:avLst/>
            </a:prstGeom>
            <a:noFill/>
            <a:ln w="9525">
              <a:solidFill>
                <a:schemeClr val="tx1"/>
              </a:solidFill>
              <a:round/>
              <a:headEnd/>
              <a:tailEnd type="triangle" w="med" len="med"/>
            </a:ln>
          </p:spPr>
          <p:txBody>
            <a:bodyPr wrap="none" anchor="ctr"/>
            <a:lstStyle/>
            <a:p>
              <a:endParaRPr lang="en-GB"/>
            </a:p>
          </p:txBody>
        </p:sp>
        <p:sp>
          <p:nvSpPr>
            <p:cNvPr id="44045" name="Line 13"/>
            <p:cNvSpPr>
              <a:spLocks noChangeShapeType="1"/>
            </p:cNvSpPr>
            <p:nvPr/>
          </p:nvSpPr>
          <p:spPr bwMode="auto">
            <a:xfrm flipV="1">
              <a:off x="2208" y="3600"/>
              <a:ext cx="2976" cy="96"/>
            </a:xfrm>
            <a:prstGeom prst="line">
              <a:avLst/>
            </a:prstGeom>
            <a:noFill/>
            <a:ln w="9525">
              <a:solidFill>
                <a:schemeClr val="tx1"/>
              </a:solidFill>
              <a:round/>
              <a:headEnd/>
              <a:tailEnd type="triangle" w="med" len="med"/>
            </a:ln>
          </p:spPr>
          <p:txBody>
            <a:bodyPr wrap="none" anchor="ctr"/>
            <a:lstStyle/>
            <a:p>
              <a:endParaRPr lang="en-GB"/>
            </a:p>
          </p:txBody>
        </p:sp>
      </p:grpSp>
      <p:grpSp>
        <p:nvGrpSpPr>
          <p:cNvPr id="44038" name="Group 17"/>
          <p:cNvGrpSpPr>
            <a:grpSpLocks/>
          </p:cNvGrpSpPr>
          <p:nvPr/>
        </p:nvGrpSpPr>
        <p:grpSpPr bwMode="auto">
          <a:xfrm>
            <a:off x="2362200" y="4724400"/>
            <a:ext cx="3276600" cy="609600"/>
            <a:chOff x="1440" y="2976"/>
            <a:chExt cx="2064" cy="384"/>
          </a:xfrm>
        </p:grpSpPr>
        <p:sp>
          <p:nvSpPr>
            <p:cNvPr id="44040" name="Text Box 15"/>
            <p:cNvSpPr txBox="1">
              <a:spLocks noChangeArrowheads="1"/>
            </p:cNvSpPr>
            <p:nvPr/>
          </p:nvSpPr>
          <p:spPr bwMode="auto">
            <a:xfrm>
              <a:off x="1440" y="2976"/>
              <a:ext cx="1584" cy="326"/>
            </a:xfrm>
            <a:prstGeom prst="rect">
              <a:avLst/>
            </a:prstGeom>
            <a:noFill/>
            <a:ln w="9525">
              <a:noFill/>
              <a:miter lim="800000"/>
              <a:headEnd/>
              <a:tailEnd/>
            </a:ln>
          </p:spPr>
          <p:txBody>
            <a:bodyPr>
              <a:spAutoFit/>
            </a:bodyPr>
            <a:lstStyle/>
            <a:p>
              <a:pPr>
                <a:spcBef>
                  <a:spcPct val="50000"/>
                </a:spcBef>
              </a:pPr>
              <a:r>
                <a:rPr lang="en-US" sz="1400">
                  <a:latin typeface="Verdana" pitchFamily="34" charset="0"/>
                </a:rPr>
                <a:t>Priority mechanism to get voice into gap first</a:t>
              </a:r>
            </a:p>
          </p:txBody>
        </p:sp>
        <p:sp>
          <p:nvSpPr>
            <p:cNvPr id="44041" name="Line 16"/>
            <p:cNvSpPr>
              <a:spLocks noChangeShapeType="1"/>
            </p:cNvSpPr>
            <p:nvPr/>
          </p:nvSpPr>
          <p:spPr bwMode="auto">
            <a:xfrm>
              <a:off x="2688" y="3168"/>
              <a:ext cx="816" cy="192"/>
            </a:xfrm>
            <a:prstGeom prst="line">
              <a:avLst/>
            </a:prstGeom>
            <a:noFill/>
            <a:ln w="9525">
              <a:solidFill>
                <a:schemeClr val="tx1"/>
              </a:solidFill>
              <a:round/>
              <a:headEnd/>
              <a:tailEnd type="triangle" w="med" len="med"/>
            </a:ln>
          </p:spPr>
          <p:txBody>
            <a:bodyPr wrap="none" anchor="ctr"/>
            <a:lstStyle/>
            <a:p>
              <a:endParaRPr lang="en-GB"/>
            </a:p>
          </p:txBody>
        </p:sp>
      </p:grpSp>
      <p:sp>
        <p:nvSpPr>
          <p:cNvPr id="285714" name="Text Box 18"/>
          <p:cNvSpPr txBox="1">
            <a:spLocks noChangeArrowheads="1"/>
          </p:cNvSpPr>
          <p:nvPr/>
        </p:nvSpPr>
        <p:spPr bwMode="auto">
          <a:xfrm>
            <a:off x="1116013" y="6092825"/>
            <a:ext cx="7127875" cy="376238"/>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1800">
                <a:latin typeface="Arial" charset="0"/>
              </a:rPr>
              <a:t>Use QoS settings to prioritize voice and minimize jitter</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ChangeArrowheads="1"/>
          </p:cNvSpPr>
          <p:nvPr/>
        </p:nvSpPr>
        <p:spPr bwMode="white">
          <a:xfrm>
            <a:off x="990600" y="1219200"/>
            <a:ext cx="1600200" cy="533400"/>
          </a:xfrm>
          <a:prstGeom prst="rect">
            <a:avLst/>
          </a:prstGeom>
          <a:solidFill>
            <a:srgbClr val="FFFFFF"/>
          </a:solidFill>
          <a:ln w="9525">
            <a:noFill/>
            <a:miter lim="800000"/>
            <a:headEnd/>
            <a:tailEnd/>
          </a:ln>
        </p:spPr>
        <p:txBody>
          <a:bodyPr wrap="none" anchor="ctr"/>
          <a:lstStyle/>
          <a:p>
            <a:endParaRPr lang="en-GB"/>
          </a:p>
        </p:txBody>
      </p:sp>
      <p:sp>
        <p:nvSpPr>
          <p:cNvPr id="18435" name="Rectangle 1027"/>
          <p:cNvSpPr>
            <a:spLocks noChangeArrowheads="1"/>
          </p:cNvSpPr>
          <p:nvPr/>
        </p:nvSpPr>
        <p:spPr bwMode="white">
          <a:xfrm>
            <a:off x="5943600" y="5791200"/>
            <a:ext cx="2362200" cy="685800"/>
          </a:xfrm>
          <a:prstGeom prst="rect">
            <a:avLst/>
          </a:prstGeom>
          <a:solidFill>
            <a:srgbClr val="FFFFFF"/>
          </a:solidFill>
          <a:ln w="9525">
            <a:noFill/>
            <a:miter lim="800000"/>
            <a:headEnd/>
            <a:tailEnd/>
          </a:ln>
        </p:spPr>
        <p:txBody>
          <a:bodyPr wrap="none" anchor="ctr"/>
          <a:lstStyle/>
          <a:p>
            <a:endParaRPr lang="en-GB"/>
          </a:p>
        </p:txBody>
      </p:sp>
      <p:sp>
        <p:nvSpPr>
          <p:cNvPr id="18437" name="Rectangle 1029"/>
          <p:cNvSpPr>
            <a:spLocks noChangeArrowheads="1"/>
          </p:cNvSpPr>
          <p:nvPr/>
        </p:nvSpPr>
        <p:spPr bwMode="white">
          <a:xfrm>
            <a:off x="2514600" y="1066800"/>
            <a:ext cx="1600200" cy="685800"/>
          </a:xfrm>
          <a:prstGeom prst="rect">
            <a:avLst/>
          </a:prstGeom>
          <a:solidFill>
            <a:srgbClr val="FFFFFF"/>
          </a:solidFill>
          <a:ln w="9525">
            <a:noFill/>
            <a:miter lim="800000"/>
            <a:headEnd/>
            <a:tailEnd/>
          </a:ln>
        </p:spPr>
        <p:txBody>
          <a:bodyPr wrap="none" anchor="ctr"/>
          <a:lstStyle/>
          <a:p>
            <a:endParaRPr lang="en-GB"/>
          </a:p>
        </p:txBody>
      </p:sp>
      <p:sp>
        <p:nvSpPr>
          <p:cNvPr id="18438" name="Rectangle 1030"/>
          <p:cNvSpPr>
            <a:spLocks noGrp="1" noChangeArrowheads="1"/>
          </p:cNvSpPr>
          <p:nvPr>
            <p:ph type="title"/>
          </p:nvPr>
        </p:nvSpPr>
        <p:spPr/>
        <p:txBody>
          <a:bodyPr/>
          <a:lstStyle/>
          <a:p>
            <a:pPr eaLnBrk="1" hangingPunct="1"/>
            <a:r>
              <a:rPr lang="en-US" smtClean="0"/>
              <a:t>Executive Summary</a:t>
            </a:r>
          </a:p>
        </p:txBody>
      </p:sp>
      <p:pic>
        <p:nvPicPr>
          <p:cNvPr id="18439" name="Picture 1031"/>
          <p:cNvPicPr>
            <a:picLocks noChangeAspect="1" noChangeArrowheads="1"/>
          </p:cNvPicPr>
          <p:nvPr/>
        </p:nvPicPr>
        <p:blipFill>
          <a:blip r:embed="rId3" cstate="print"/>
          <a:srcRect/>
          <a:stretch>
            <a:fillRect/>
          </a:stretch>
        </p:blipFill>
        <p:spPr bwMode="auto">
          <a:xfrm>
            <a:off x="827584" y="990600"/>
            <a:ext cx="7620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smtClean="0"/>
              <a:t>Technical Challenges: Network Jitter</a:t>
            </a:r>
          </a:p>
        </p:txBody>
      </p:sp>
      <p:sp>
        <p:nvSpPr>
          <p:cNvPr id="45059" name="Rectangle 3"/>
          <p:cNvSpPr>
            <a:spLocks noGrp="1" noChangeArrowheads="1"/>
          </p:cNvSpPr>
          <p:nvPr>
            <p:ph sz="half" idx="1"/>
          </p:nvPr>
        </p:nvSpPr>
        <p:spPr>
          <a:xfrm>
            <a:off x="381000" y="1052736"/>
            <a:ext cx="4479032" cy="4876800"/>
          </a:xfrm>
        </p:spPr>
        <p:txBody>
          <a:bodyPr/>
          <a:lstStyle/>
          <a:p>
            <a:pPr marL="0" indent="0" eaLnBrk="1" hangingPunct="1"/>
            <a:r>
              <a:rPr lang="en-US" sz="1600" dirty="0" smtClean="0"/>
              <a:t> Removal of jitter</a:t>
            </a:r>
          </a:p>
          <a:p>
            <a:pPr marL="457200" lvl="1" indent="0" eaLnBrk="1" hangingPunct="1"/>
            <a:r>
              <a:rPr lang="en-US" sz="1400" dirty="0" smtClean="0"/>
              <a:t> Voice CODECs run at a constant rate</a:t>
            </a:r>
          </a:p>
          <a:p>
            <a:pPr marL="457200" lvl="1" indent="0" eaLnBrk="1" hangingPunct="1"/>
            <a:r>
              <a:rPr lang="en-US" sz="1400" dirty="0" smtClean="0"/>
              <a:t> Too much or too little will result in a gap</a:t>
            </a:r>
          </a:p>
          <a:p>
            <a:pPr marL="457200" lvl="1" indent="0" eaLnBrk="1" hangingPunct="1"/>
            <a:r>
              <a:rPr lang="en-US" sz="1400" dirty="0" smtClean="0"/>
              <a:t> Small gaps in voice are not discernable &lt;60ms</a:t>
            </a:r>
          </a:p>
          <a:p>
            <a:pPr marL="457200" lvl="1" indent="0" eaLnBrk="1" hangingPunct="1"/>
            <a:r>
              <a:rPr lang="en-US" sz="1400" dirty="0" smtClean="0"/>
              <a:t> Small gaps in tones are discernable</a:t>
            </a:r>
          </a:p>
          <a:p>
            <a:pPr marL="457200" lvl="1" indent="0" eaLnBrk="1" hangingPunct="1"/>
            <a:r>
              <a:rPr lang="en-US" sz="1400" dirty="0" smtClean="0"/>
              <a:t> Jitter Buffer needed = Leaky Bucket</a:t>
            </a:r>
          </a:p>
          <a:p>
            <a:pPr marL="0" indent="0" eaLnBrk="1" hangingPunct="1"/>
            <a:endParaRPr lang="en-US" sz="1600" dirty="0" smtClean="0"/>
          </a:p>
          <a:p>
            <a:pPr marL="0" indent="0" eaLnBrk="1" hangingPunct="1"/>
            <a:endParaRPr lang="en-US" sz="1600" dirty="0" smtClean="0"/>
          </a:p>
          <a:p>
            <a:pPr marL="0" indent="0" eaLnBrk="1" hangingPunct="1"/>
            <a:endParaRPr lang="en-US" sz="1600" dirty="0" smtClean="0"/>
          </a:p>
          <a:p>
            <a:pPr marL="0" indent="0" eaLnBrk="1" hangingPunct="1"/>
            <a:r>
              <a:rPr lang="en-US" sz="1600" dirty="0" smtClean="0"/>
              <a:t> Packet Loss Concealment hides loss</a:t>
            </a:r>
          </a:p>
          <a:p>
            <a:pPr marL="457200" lvl="1" indent="0" eaLnBrk="1" hangingPunct="1"/>
            <a:r>
              <a:rPr lang="en-US" sz="1400" dirty="0" smtClean="0"/>
              <a:t> Fill gaps with noise, silence</a:t>
            </a:r>
          </a:p>
          <a:p>
            <a:pPr marL="457200" lvl="1" indent="0" eaLnBrk="1" hangingPunct="1"/>
            <a:r>
              <a:rPr lang="en-US" sz="1400" dirty="0" smtClean="0"/>
              <a:t> Remove data in fixed size, during silence</a:t>
            </a:r>
          </a:p>
        </p:txBody>
      </p:sp>
      <p:pic>
        <p:nvPicPr>
          <p:cNvPr id="45060" name="Picture 5"/>
          <p:cNvPicPr>
            <a:picLocks noChangeAspect="1" noChangeArrowheads="1"/>
          </p:cNvPicPr>
          <p:nvPr/>
        </p:nvPicPr>
        <p:blipFill>
          <a:blip r:embed="rId3" cstate="print"/>
          <a:srcRect/>
          <a:stretch>
            <a:fillRect/>
          </a:stretch>
        </p:blipFill>
        <p:spPr bwMode="auto">
          <a:xfrm>
            <a:off x="2131144" y="3166417"/>
            <a:ext cx="928688" cy="1676400"/>
          </a:xfrm>
          <a:prstGeom prst="rect">
            <a:avLst/>
          </a:prstGeom>
          <a:noFill/>
          <a:ln w="9525">
            <a:noFill/>
            <a:miter lim="800000"/>
            <a:headEnd/>
            <a:tailEnd/>
          </a:ln>
        </p:spPr>
      </p:pic>
      <p:pic>
        <p:nvPicPr>
          <p:cNvPr id="45061" name="Picture 6"/>
          <p:cNvPicPr>
            <a:picLocks noChangeAspect="1" noChangeArrowheads="1"/>
          </p:cNvPicPr>
          <p:nvPr/>
        </p:nvPicPr>
        <p:blipFill>
          <a:blip r:embed="rId4" cstate="print"/>
          <a:srcRect/>
          <a:stretch>
            <a:fillRect/>
          </a:stretch>
        </p:blipFill>
        <p:spPr bwMode="auto">
          <a:xfrm>
            <a:off x="5105400" y="1600200"/>
            <a:ext cx="3794125" cy="3197225"/>
          </a:xfrm>
          <a:prstGeom prst="rect">
            <a:avLst/>
          </a:prstGeom>
          <a:noFill/>
          <a:ln w="9525">
            <a:noFill/>
            <a:miter lim="800000"/>
            <a:headEnd/>
            <a:tailEnd/>
          </a:ln>
        </p:spPr>
      </p:pic>
      <p:sp>
        <p:nvSpPr>
          <p:cNvPr id="290823" name="Text Box 7"/>
          <p:cNvSpPr txBox="1">
            <a:spLocks noChangeArrowheads="1"/>
          </p:cNvSpPr>
          <p:nvPr/>
        </p:nvSpPr>
        <p:spPr bwMode="auto">
          <a:xfrm>
            <a:off x="4932040" y="5181600"/>
            <a:ext cx="3754760" cy="788988"/>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square">
            <a:spAutoFit/>
          </a:bodyPr>
          <a:lstStyle/>
          <a:p>
            <a:pPr algn="ctr">
              <a:spcBef>
                <a:spcPct val="50000"/>
              </a:spcBef>
              <a:defRPr/>
            </a:pPr>
            <a:r>
              <a:rPr lang="en-US" sz="1800">
                <a:latin typeface="Arial" charset="0"/>
              </a:rPr>
              <a:t>Jitter Buffer = ‘Leaky Bucket’</a:t>
            </a:r>
          </a:p>
          <a:p>
            <a:pPr algn="ctr">
              <a:spcBef>
                <a:spcPct val="50000"/>
              </a:spcBef>
              <a:defRPr/>
            </a:pPr>
            <a:r>
              <a:rPr lang="en-US" sz="1800">
                <a:latin typeface="Arial" charset="0"/>
              </a:rPr>
              <a:t>PLC Hides lost packets</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smtClean="0"/>
              <a:t>Technical Challenges: Clock Slip</a:t>
            </a:r>
          </a:p>
        </p:txBody>
      </p:sp>
      <p:sp>
        <p:nvSpPr>
          <p:cNvPr id="46083" name="Rectangle 3"/>
          <p:cNvSpPr>
            <a:spLocks noGrp="1" noChangeArrowheads="1"/>
          </p:cNvSpPr>
          <p:nvPr>
            <p:ph idx="1"/>
          </p:nvPr>
        </p:nvSpPr>
        <p:spPr>
          <a:xfrm>
            <a:off x="395536" y="1052736"/>
            <a:ext cx="7959725" cy="4876800"/>
          </a:xfrm>
        </p:spPr>
        <p:txBody>
          <a:bodyPr/>
          <a:lstStyle/>
          <a:p>
            <a:pPr eaLnBrk="1" hangingPunct="1"/>
            <a:r>
              <a:rPr lang="en-US" dirty="0" smtClean="0"/>
              <a:t>Clock Slip</a:t>
            </a:r>
          </a:p>
          <a:p>
            <a:pPr lvl="1" eaLnBrk="1" hangingPunct="1"/>
            <a:r>
              <a:rPr lang="en-US" dirty="0" smtClean="0"/>
              <a:t>The CODEC at each end may run at 64kbits/s, but they have a tolerance</a:t>
            </a:r>
          </a:p>
          <a:p>
            <a:pPr lvl="1" eaLnBrk="1" hangingPunct="1"/>
            <a:r>
              <a:rPr lang="en-US" dirty="0" smtClean="0"/>
              <a:t>No clock synchronization, therefore need to add or drop data</a:t>
            </a:r>
          </a:p>
          <a:p>
            <a:pPr lvl="1" eaLnBrk="1" hangingPunct="1"/>
            <a:r>
              <a:rPr lang="en-US" dirty="0" smtClean="0"/>
              <a:t>Example of packet drop due to slip</a:t>
            </a:r>
          </a:p>
          <a:p>
            <a:pPr lvl="2" eaLnBrk="1" hangingPunct="1"/>
            <a:r>
              <a:rPr lang="en-US" sz="1400" dirty="0" smtClean="0"/>
              <a:t>Suppose two device, each at 50ppm (TDM tolerance)</a:t>
            </a:r>
          </a:p>
          <a:p>
            <a:pPr lvl="2" eaLnBrk="1" hangingPunct="1"/>
            <a:r>
              <a:rPr lang="en-US" sz="1400" dirty="0" smtClean="0"/>
              <a:t>That’s 100 bits drift in 1 million bits, or</a:t>
            </a:r>
          </a:p>
          <a:p>
            <a:pPr lvl="2" eaLnBrk="1" hangingPunct="1"/>
            <a:r>
              <a:rPr lang="en-US" sz="1400" dirty="0" smtClean="0"/>
              <a:t>8 bits in 80,000 bits which = 1 bit every 1.25 seconds @ 64kbits/s, or</a:t>
            </a:r>
          </a:p>
          <a:p>
            <a:pPr lvl="2" eaLnBrk="1" hangingPunct="1"/>
            <a:r>
              <a:rPr lang="en-US" sz="1400" dirty="0" smtClean="0"/>
              <a:t>1 packet (160 bytes) every 3 minutes, 20 seconds</a:t>
            </a:r>
          </a:p>
          <a:p>
            <a:pPr lvl="1" eaLnBrk="1" hangingPunct="1"/>
            <a:r>
              <a:rPr lang="en-US" dirty="0" smtClean="0"/>
              <a:t>Clock slip buffer needs to consider this drift up and down</a:t>
            </a:r>
          </a:p>
          <a:p>
            <a:pPr lvl="2" eaLnBrk="1" hangingPunct="1"/>
            <a:r>
              <a:rPr lang="en-US" dirty="0" smtClean="0"/>
              <a:t>Often, slip correction is included with jitter buffer control to minimize media delays and complexity of multiple buffers</a:t>
            </a:r>
          </a:p>
        </p:txBody>
      </p:sp>
      <p:pic>
        <p:nvPicPr>
          <p:cNvPr id="46084" name="Picture 5"/>
          <p:cNvPicPr>
            <a:picLocks noChangeAspect="1" noChangeArrowheads="1"/>
          </p:cNvPicPr>
          <p:nvPr/>
        </p:nvPicPr>
        <p:blipFill>
          <a:blip r:embed="rId3" cstate="print"/>
          <a:srcRect/>
          <a:stretch>
            <a:fillRect/>
          </a:stretch>
        </p:blipFill>
        <p:spPr bwMode="auto">
          <a:xfrm>
            <a:off x="381000" y="4941888"/>
            <a:ext cx="8397875" cy="960437"/>
          </a:xfrm>
          <a:prstGeom prst="rect">
            <a:avLst/>
          </a:prstGeom>
          <a:noFill/>
          <a:ln w="9525">
            <a:noFill/>
            <a:miter lim="800000"/>
            <a:headEnd/>
            <a:tailEnd/>
          </a:ln>
        </p:spPr>
      </p:pic>
      <p:sp>
        <p:nvSpPr>
          <p:cNvPr id="294918" name="Text Box 6"/>
          <p:cNvSpPr txBox="1">
            <a:spLocks noChangeArrowheads="1"/>
          </p:cNvSpPr>
          <p:nvPr/>
        </p:nvSpPr>
        <p:spPr bwMode="auto">
          <a:xfrm>
            <a:off x="2819400" y="6077098"/>
            <a:ext cx="3657600" cy="376238"/>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1800">
                <a:latin typeface="Arial" charset="0"/>
              </a:rPr>
              <a:t>Clock Slip needs to be considered</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26"/>
          <p:cNvSpPr>
            <a:spLocks noGrp="1" noChangeArrowheads="1"/>
          </p:cNvSpPr>
          <p:nvPr>
            <p:ph type="title"/>
          </p:nvPr>
        </p:nvSpPr>
        <p:spPr/>
        <p:txBody>
          <a:bodyPr/>
          <a:lstStyle/>
          <a:p>
            <a:pPr eaLnBrk="1" hangingPunct="1"/>
            <a:r>
              <a:rPr lang="en-US" dirty="0" smtClean="0"/>
              <a:t>Technical Challenges: Transmitting Tones</a:t>
            </a:r>
          </a:p>
        </p:txBody>
      </p:sp>
      <p:sp>
        <p:nvSpPr>
          <p:cNvPr id="47106" name="Rectangle 1027"/>
          <p:cNvSpPr>
            <a:spLocks noGrp="1" noChangeArrowheads="1"/>
          </p:cNvSpPr>
          <p:nvPr>
            <p:ph idx="1"/>
          </p:nvPr>
        </p:nvSpPr>
        <p:spPr>
          <a:xfrm>
            <a:off x="395536" y="1052736"/>
            <a:ext cx="8534400" cy="4876800"/>
          </a:xfrm>
        </p:spPr>
        <p:txBody>
          <a:bodyPr/>
          <a:lstStyle/>
          <a:p>
            <a:pPr eaLnBrk="1" hangingPunct="1"/>
            <a:r>
              <a:rPr lang="en-US" dirty="0" smtClean="0"/>
              <a:t>Transferring tones is problematic if the jitter buffer discards</a:t>
            </a:r>
          </a:p>
          <a:p>
            <a:pPr lvl="1" eaLnBrk="1" hangingPunct="1"/>
            <a:r>
              <a:rPr lang="en-US" dirty="0" smtClean="0"/>
              <a:t>A DTMF tone need only be 75ms long.</a:t>
            </a:r>
          </a:p>
          <a:p>
            <a:pPr lvl="1" eaLnBrk="1" hangingPunct="1"/>
            <a:r>
              <a:rPr lang="en-US" dirty="0" smtClean="0"/>
              <a:t>A packet loss of 20ms is significant, results in misdialed digits.</a:t>
            </a:r>
          </a:p>
          <a:p>
            <a:pPr lvl="1" eaLnBrk="1" hangingPunct="1"/>
            <a:r>
              <a:rPr lang="en-US" dirty="0" smtClean="0"/>
              <a:t>Convert tones to </a:t>
            </a:r>
            <a:r>
              <a:rPr lang="en-US" dirty="0" err="1" smtClean="0"/>
              <a:t>signalling</a:t>
            </a:r>
            <a:r>
              <a:rPr lang="en-US" dirty="0" smtClean="0"/>
              <a:t> packet (RFC4733) and regenerate at edge (if needed)</a:t>
            </a:r>
          </a:p>
        </p:txBody>
      </p:sp>
      <p:sp>
        <p:nvSpPr>
          <p:cNvPr id="293892" name="Text Box 1028"/>
          <p:cNvSpPr txBox="1">
            <a:spLocks noChangeArrowheads="1"/>
          </p:cNvSpPr>
          <p:nvPr/>
        </p:nvSpPr>
        <p:spPr bwMode="auto">
          <a:xfrm>
            <a:off x="1331640" y="5877272"/>
            <a:ext cx="6400800" cy="376238"/>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1800" dirty="0">
                <a:latin typeface="Arial" charset="0"/>
              </a:rPr>
              <a:t>RFC4733 ensures DTMF tones are transferred correctly</a:t>
            </a:r>
            <a:endParaRPr lang="en-US" dirty="0"/>
          </a:p>
        </p:txBody>
      </p:sp>
      <p:grpSp>
        <p:nvGrpSpPr>
          <p:cNvPr id="47109" name="Group 37"/>
          <p:cNvGrpSpPr>
            <a:grpSpLocks/>
          </p:cNvGrpSpPr>
          <p:nvPr/>
        </p:nvGrpSpPr>
        <p:grpSpPr bwMode="auto">
          <a:xfrm>
            <a:off x="2324100" y="2636912"/>
            <a:ext cx="4119563" cy="2930525"/>
            <a:chOff x="2251918" y="2204864"/>
            <a:chExt cx="4120282" cy="2930842"/>
          </a:xfrm>
        </p:grpSpPr>
        <p:pic>
          <p:nvPicPr>
            <p:cNvPr id="47110" name="Picture 10" descr="360Server.bmp"/>
            <p:cNvPicPr>
              <a:picLocks noChangeAspect="1"/>
            </p:cNvPicPr>
            <p:nvPr/>
          </p:nvPicPr>
          <p:blipFill>
            <a:blip r:embed="rId3" cstate="print"/>
            <a:srcRect/>
            <a:stretch>
              <a:fillRect/>
            </a:stretch>
          </p:blipFill>
          <p:spPr bwMode="auto">
            <a:xfrm>
              <a:off x="5000600" y="4587602"/>
              <a:ext cx="1371600" cy="209550"/>
            </a:xfrm>
            <a:prstGeom prst="rect">
              <a:avLst/>
            </a:prstGeom>
            <a:noFill/>
            <a:ln w="9525">
              <a:noFill/>
              <a:miter lim="800000"/>
              <a:headEnd/>
              <a:tailEnd/>
            </a:ln>
          </p:spPr>
        </p:pic>
        <p:pic>
          <p:nvPicPr>
            <p:cNvPr id="47111" name="Picture 4" descr="5360.jpg"/>
            <p:cNvPicPr>
              <a:picLocks noChangeAspect="1"/>
            </p:cNvPicPr>
            <p:nvPr/>
          </p:nvPicPr>
          <p:blipFill>
            <a:blip r:embed="rId4" cstate="print"/>
            <a:srcRect/>
            <a:stretch>
              <a:fillRect/>
            </a:stretch>
          </p:blipFill>
          <p:spPr bwMode="auto">
            <a:xfrm>
              <a:off x="2555776" y="4386808"/>
              <a:ext cx="646753" cy="554360"/>
            </a:xfrm>
            <a:prstGeom prst="rect">
              <a:avLst/>
            </a:prstGeom>
            <a:noFill/>
            <a:ln w="9525">
              <a:noFill/>
              <a:miter lim="800000"/>
              <a:headEnd/>
              <a:tailEnd/>
            </a:ln>
          </p:spPr>
        </p:pic>
        <p:grpSp>
          <p:nvGrpSpPr>
            <p:cNvPr id="47112" name="Group 21"/>
            <p:cNvGrpSpPr>
              <a:grpSpLocks/>
            </p:cNvGrpSpPr>
            <p:nvPr/>
          </p:nvGrpSpPr>
          <p:grpSpPr bwMode="auto">
            <a:xfrm>
              <a:off x="2555776" y="2708920"/>
              <a:ext cx="3312368" cy="2016224"/>
              <a:chOff x="1782" y="1071"/>
              <a:chExt cx="1708" cy="497"/>
            </a:xfrm>
          </p:grpSpPr>
          <p:pic>
            <p:nvPicPr>
              <p:cNvPr id="47128" name="Picture 22" descr="Cloud_big"/>
              <p:cNvPicPr>
                <a:picLocks noChangeAspect="1" noChangeArrowheads="1"/>
              </p:cNvPicPr>
              <p:nvPr/>
            </p:nvPicPr>
            <p:blipFill>
              <a:blip r:embed="rId5" cstate="print"/>
              <a:srcRect/>
              <a:stretch>
                <a:fillRect/>
              </a:stretch>
            </p:blipFill>
            <p:spPr bwMode="auto">
              <a:xfrm>
                <a:off x="1782" y="1071"/>
                <a:ext cx="1708" cy="497"/>
              </a:xfrm>
              <a:prstGeom prst="rect">
                <a:avLst/>
              </a:prstGeom>
              <a:noFill/>
              <a:ln w="9525">
                <a:noFill/>
                <a:miter lim="800000"/>
                <a:headEnd/>
                <a:tailEnd/>
              </a:ln>
            </p:spPr>
          </p:pic>
          <p:sp>
            <p:nvSpPr>
              <p:cNvPr id="47129" name="Rectangle 23"/>
              <p:cNvSpPr>
                <a:spLocks noChangeArrowheads="1"/>
              </p:cNvSpPr>
              <p:nvPr/>
            </p:nvSpPr>
            <p:spPr bwMode="auto">
              <a:xfrm>
                <a:off x="2234" y="1274"/>
                <a:ext cx="671" cy="81"/>
              </a:xfrm>
              <a:prstGeom prst="rect">
                <a:avLst/>
              </a:prstGeom>
              <a:noFill/>
              <a:ln w="9525">
                <a:noFill/>
                <a:miter lim="800000"/>
                <a:headEnd/>
                <a:tailEnd/>
              </a:ln>
            </p:spPr>
            <p:txBody>
              <a:bodyPr wrap="none" lIns="92075" tIns="46038" rIns="92075" bIns="46038">
                <a:spAutoFit/>
              </a:bodyPr>
              <a:lstStyle/>
              <a:p>
                <a:pPr algn="ctr">
                  <a:lnSpc>
                    <a:spcPct val="85000"/>
                  </a:lnSpc>
                </a:pPr>
                <a:r>
                  <a:rPr lang="en-US" sz="800" b="1">
                    <a:latin typeface="Arial" charset="0"/>
                    <a:cs typeface="Arial" charset="0"/>
                  </a:rPr>
                  <a:t>IP Network</a:t>
                </a:r>
                <a:endParaRPr lang="en-GB" sz="800" b="1">
                  <a:latin typeface="Arial" charset="0"/>
                  <a:cs typeface="Arial" charset="0"/>
                </a:endParaRPr>
              </a:p>
            </p:txBody>
          </p:sp>
        </p:grpSp>
        <p:pic>
          <p:nvPicPr>
            <p:cNvPr id="47113" name="Picture 5" descr="3300_mxe_front.jpg"/>
            <p:cNvPicPr>
              <a:picLocks noChangeAspect="1"/>
            </p:cNvPicPr>
            <p:nvPr/>
          </p:nvPicPr>
          <p:blipFill>
            <a:blip r:embed="rId6" cstate="print"/>
            <a:srcRect/>
            <a:stretch>
              <a:fillRect/>
            </a:stretch>
          </p:blipFill>
          <p:spPr bwMode="auto">
            <a:xfrm>
              <a:off x="4599032" y="2791073"/>
              <a:ext cx="909072" cy="277887"/>
            </a:xfrm>
            <a:prstGeom prst="rect">
              <a:avLst/>
            </a:prstGeom>
            <a:noFill/>
            <a:ln w="9525">
              <a:noFill/>
              <a:miter lim="800000"/>
              <a:headEnd/>
              <a:tailEnd/>
            </a:ln>
          </p:spPr>
        </p:pic>
        <p:pic>
          <p:nvPicPr>
            <p:cNvPr id="47114" name="Picture 9" descr="3300_mxe_front.jpg"/>
            <p:cNvPicPr>
              <a:picLocks noChangeAspect="1"/>
            </p:cNvPicPr>
            <p:nvPr/>
          </p:nvPicPr>
          <p:blipFill>
            <a:blip r:embed="rId6" cstate="print"/>
            <a:srcRect/>
            <a:stretch>
              <a:fillRect/>
            </a:stretch>
          </p:blipFill>
          <p:spPr bwMode="auto">
            <a:xfrm>
              <a:off x="2627784" y="2852936"/>
              <a:ext cx="909072" cy="277887"/>
            </a:xfrm>
            <a:prstGeom prst="rect">
              <a:avLst/>
            </a:prstGeom>
            <a:noFill/>
            <a:ln w="9525">
              <a:noFill/>
              <a:miter lim="800000"/>
              <a:headEnd/>
              <a:tailEnd/>
            </a:ln>
          </p:spPr>
        </p:pic>
        <p:sp>
          <p:nvSpPr>
            <p:cNvPr id="47115" name="Freeform 11"/>
            <p:cNvSpPr>
              <a:spLocks/>
            </p:cNvSpPr>
            <p:nvPr/>
          </p:nvSpPr>
          <p:spPr bwMode="auto">
            <a:xfrm>
              <a:off x="3162300" y="3114675"/>
              <a:ext cx="384175" cy="1343025"/>
            </a:xfrm>
            <a:custGeom>
              <a:avLst/>
              <a:gdLst>
                <a:gd name="T0" fmla="*/ 0 w 384175"/>
                <a:gd name="T1" fmla="*/ 1343025 h 1343025"/>
                <a:gd name="T2" fmla="*/ 371475 w 384175"/>
                <a:gd name="T3" fmla="*/ 933450 h 1343025"/>
                <a:gd name="T4" fmla="*/ 76200 w 384175"/>
                <a:gd name="T5" fmla="*/ 0 h 1343025"/>
                <a:gd name="T6" fmla="*/ 0 60000 65536"/>
                <a:gd name="T7" fmla="*/ 0 60000 65536"/>
                <a:gd name="T8" fmla="*/ 0 60000 65536"/>
              </a:gdLst>
              <a:ahLst/>
              <a:cxnLst>
                <a:cxn ang="T6">
                  <a:pos x="T0" y="T1"/>
                </a:cxn>
                <a:cxn ang="T7">
                  <a:pos x="T2" y="T3"/>
                </a:cxn>
                <a:cxn ang="T8">
                  <a:pos x="T4" y="T5"/>
                </a:cxn>
              </a:cxnLst>
              <a:rect l="0" t="0" r="r" b="b"/>
              <a:pathLst>
                <a:path w="384175" h="1343025">
                  <a:moveTo>
                    <a:pt x="0" y="1343025"/>
                  </a:moveTo>
                  <a:cubicBezTo>
                    <a:pt x="179387" y="1250156"/>
                    <a:pt x="358775" y="1157287"/>
                    <a:pt x="371475" y="933450"/>
                  </a:cubicBezTo>
                  <a:cubicBezTo>
                    <a:pt x="384175" y="709613"/>
                    <a:pt x="230187" y="354806"/>
                    <a:pt x="76200" y="0"/>
                  </a:cubicBezTo>
                </a:path>
              </a:pathLst>
            </a:custGeom>
            <a:noFill/>
            <a:ln w="9525" cap="flat" cmpd="sng" algn="ctr">
              <a:solidFill>
                <a:schemeClr val="tx1"/>
              </a:solidFill>
              <a:prstDash val="dash"/>
              <a:round/>
              <a:headEnd type="none" w="med" len="med"/>
              <a:tailEnd type="none" w="med" len="med"/>
            </a:ln>
          </p:spPr>
          <p:txBody>
            <a:bodyPr/>
            <a:lstStyle/>
            <a:p>
              <a:endParaRPr lang="en-GB"/>
            </a:p>
          </p:txBody>
        </p:sp>
        <p:sp>
          <p:nvSpPr>
            <p:cNvPr id="47116" name="Freeform 14"/>
            <p:cNvSpPr>
              <a:spLocks/>
            </p:cNvSpPr>
            <p:nvPr/>
          </p:nvSpPr>
          <p:spPr bwMode="auto">
            <a:xfrm>
              <a:off x="3409950" y="3048000"/>
              <a:ext cx="1638300" cy="468312"/>
            </a:xfrm>
            <a:custGeom>
              <a:avLst/>
              <a:gdLst>
                <a:gd name="T0" fmla="*/ 0 w 1638300"/>
                <a:gd name="T1" fmla="*/ 28575 h 468312"/>
                <a:gd name="T2" fmla="*/ 228600 w 1638300"/>
                <a:gd name="T3" fmla="*/ 352425 h 468312"/>
                <a:gd name="T4" fmla="*/ 1238250 w 1638300"/>
                <a:gd name="T5" fmla="*/ 409575 h 468312"/>
                <a:gd name="T6" fmla="*/ 1638300 w 1638300"/>
                <a:gd name="T7" fmla="*/ 0 h 4683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38300" h="468312">
                  <a:moveTo>
                    <a:pt x="0" y="28575"/>
                  </a:moveTo>
                  <a:cubicBezTo>
                    <a:pt x="11112" y="158750"/>
                    <a:pt x="22225" y="288925"/>
                    <a:pt x="228600" y="352425"/>
                  </a:cubicBezTo>
                  <a:cubicBezTo>
                    <a:pt x="434975" y="415925"/>
                    <a:pt x="1003300" y="468312"/>
                    <a:pt x="1238250" y="409575"/>
                  </a:cubicBezTo>
                  <a:cubicBezTo>
                    <a:pt x="1473200" y="350838"/>
                    <a:pt x="1555750" y="175419"/>
                    <a:pt x="1638300" y="0"/>
                  </a:cubicBezTo>
                </a:path>
              </a:pathLst>
            </a:custGeom>
            <a:noFill/>
            <a:ln w="9525" cap="flat" cmpd="sng" algn="ctr">
              <a:solidFill>
                <a:schemeClr val="tx1"/>
              </a:solidFill>
              <a:prstDash val="dash"/>
              <a:round/>
              <a:headEnd type="none" w="med" len="med"/>
              <a:tailEnd type="none" w="med" len="med"/>
            </a:ln>
          </p:spPr>
          <p:txBody>
            <a:bodyPr/>
            <a:lstStyle/>
            <a:p>
              <a:endParaRPr lang="en-GB"/>
            </a:p>
          </p:txBody>
        </p:sp>
        <p:sp>
          <p:nvSpPr>
            <p:cNvPr id="47117" name="Freeform 18"/>
            <p:cNvSpPr>
              <a:spLocks/>
            </p:cNvSpPr>
            <p:nvPr/>
          </p:nvSpPr>
          <p:spPr bwMode="auto">
            <a:xfrm>
              <a:off x="3314700" y="3114675"/>
              <a:ext cx="1866900" cy="1514475"/>
            </a:xfrm>
            <a:custGeom>
              <a:avLst/>
              <a:gdLst>
                <a:gd name="T0" fmla="*/ 0 w 1866900"/>
                <a:gd name="T1" fmla="*/ 0 h 1514475"/>
                <a:gd name="T2" fmla="*/ 228600 w 1866900"/>
                <a:gd name="T3" fmla="*/ 466725 h 1514475"/>
                <a:gd name="T4" fmla="*/ 390525 w 1866900"/>
                <a:gd name="T5" fmla="*/ 666750 h 1514475"/>
                <a:gd name="T6" fmla="*/ 647700 w 1866900"/>
                <a:gd name="T7" fmla="*/ 838200 h 1514475"/>
                <a:gd name="T8" fmla="*/ 1866900 w 1866900"/>
                <a:gd name="T9" fmla="*/ 1514475 h 1514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6900" h="1514475">
                  <a:moveTo>
                    <a:pt x="0" y="0"/>
                  </a:moveTo>
                  <a:cubicBezTo>
                    <a:pt x="81756" y="177800"/>
                    <a:pt x="163513" y="355600"/>
                    <a:pt x="228600" y="466725"/>
                  </a:cubicBezTo>
                  <a:cubicBezTo>
                    <a:pt x="293688" y="577850"/>
                    <a:pt x="320675" y="604838"/>
                    <a:pt x="390525" y="666750"/>
                  </a:cubicBezTo>
                  <a:cubicBezTo>
                    <a:pt x="460375" y="728662"/>
                    <a:pt x="401638" y="696913"/>
                    <a:pt x="647700" y="838200"/>
                  </a:cubicBezTo>
                  <a:cubicBezTo>
                    <a:pt x="893762" y="979487"/>
                    <a:pt x="1380331" y="1246981"/>
                    <a:pt x="1866900" y="1514475"/>
                  </a:cubicBezTo>
                </a:path>
              </a:pathLst>
            </a:custGeom>
            <a:noFill/>
            <a:ln w="9525" cap="flat" cmpd="sng" algn="ctr">
              <a:solidFill>
                <a:schemeClr val="tx1"/>
              </a:solidFill>
              <a:prstDash val="dash"/>
              <a:round/>
              <a:headEnd type="none" w="med" len="med"/>
              <a:tailEnd type="none" w="med" len="med"/>
            </a:ln>
          </p:spPr>
          <p:txBody>
            <a:bodyPr/>
            <a:lstStyle/>
            <a:p>
              <a:endParaRPr lang="en-GB"/>
            </a:p>
          </p:txBody>
        </p:sp>
        <p:pic>
          <p:nvPicPr>
            <p:cNvPr id="47118" name="Picture 2048"/>
            <p:cNvPicPr>
              <a:picLocks noChangeAspect="1" noChangeArrowheads="1"/>
            </p:cNvPicPr>
            <p:nvPr/>
          </p:nvPicPr>
          <p:blipFill>
            <a:blip r:embed="rId7" cstate="print"/>
            <a:srcRect/>
            <a:stretch>
              <a:fillRect/>
            </a:stretch>
          </p:blipFill>
          <p:spPr bwMode="auto">
            <a:xfrm>
              <a:off x="2251918" y="4509120"/>
              <a:ext cx="375866" cy="340902"/>
            </a:xfrm>
            <a:prstGeom prst="rect">
              <a:avLst/>
            </a:prstGeom>
            <a:noFill/>
            <a:ln w="9525">
              <a:noFill/>
              <a:miter lim="800000"/>
              <a:headEnd/>
              <a:tailEnd/>
            </a:ln>
          </p:spPr>
        </p:pic>
        <p:pic>
          <p:nvPicPr>
            <p:cNvPr id="47119" name="Picture 2048"/>
            <p:cNvPicPr>
              <a:picLocks noChangeAspect="1" noChangeArrowheads="1"/>
            </p:cNvPicPr>
            <p:nvPr/>
          </p:nvPicPr>
          <p:blipFill>
            <a:blip r:embed="rId7" cstate="print"/>
            <a:srcRect/>
            <a:stretch>
              <a:fillRect/>
            </a:stretch>
          </p:blipFill>
          <p:spPr bwMode="auto">
            <a:xfrm>
              <a:off x="2627784" y="2564904"/>
              <a:ext cx="375866" cy="340902"/>
            </a:xfrm>
            <a:prstGeom prst="rect">
              <a:avLst/>
            </a:prstGeom>
            <a:noFill/>
            <a:ln w="9525">
              <a:noFill/>
              <a:miter lim="800000"/>
              <a:headEnd/>
              <a:tailEnd/>
            </a:ln>
          </p:spPr>
        </p:pic>
        <p:pic>
          <p:nvPicPr>
            <p:cNvPr id="47120" name="Picture 2048"/>
            <p:cNvPicPr>
              <a:picLocks noChangeAspect="1" noChangeArrowheads="1"/>
            </p:cNvPicPr>
            <p:nvPr/>
          </p:nvPicPr>
          <p:blipFill>
            <a:blip r:embed="rId7" cstate="print"/>
            <a:srcRect/>
            <a:stretch>
              <a:fillRect/>
            </a:stretch>
          </p:blipFill>
          <p:spPr bwMode="auto">
            <a:xfrm>
              <a:off x="5220072" y="2492896"/>
              <a:ext cx="375866" cy="340902"/>
            </a:xfrm>
            <a:prstGeom prst="rect">
              <a:avLst/>
            </a:prstGeom>
            <a:noFill/>
            <a:ln w="9525">
              <a:noFill/>
              <a:miter lim="800000"/>
              <a:headEnd/>
              <a:tailEnd/>
            </a:ln>
          </p:spPr>
        </p:pic>
        <p:sp>
          <p:nvSpPr>
            <p:cNvPr id="26" name="TextBox 25"/>
            <p:cNvSpPr txBox="1"/>
            <p:nvPr/>
          </p:nvSpPr>
          <p:spPr>
            <a:xfrm>
              <a:off x="3420522" y="4797532"/>
              <a:ext cx="1079688" cy="338174"/>
            </a:xfrm>
            <a:prstGeom prst="rect">
              <a:avLst/>
            </a:prstGeom>
            <a:solidFill>
              <a:schemeClr val="accent1"/>
            </a:solidFill>
            <a:ln>
              <a:solidFill>
                <a:schemeClr val="tx1"/>
              </a:solidFill>
            </a:ln>
          </p:spPr>
          <p:txBody>
            <a:bodyPr>
              <a:spAutoFit/>
            </a:bodyPr>
            <a:lstStyle/>
            <a:p>
              <a:pPr>
                <a:defRPr/>
              </a:pPr>
              <a:r>
                <a:rPr lang="en-US" sz="1600" dirty="0">
                  <a:latin typeface="+mj-lt"/>
                </a:rPr>
                <a:t>RFC4733</a:t>
              </a:r>
              <a:endParaRPr lang="en-GB" sz="1600" dirty="0">
                <a:latin typeface="+mj-lt"/>
              </a:endParaRPr>
            </a:p>
          </p:txBody>
        </p:sp>
        <p:cxnSp>
          <p:nvCxnSpPr>
            <p:cNvPr id="47122" name="Straight Arrow Connector 27"/>
            <p:cNvCxnSpPr>
              <a:cxnSpLocks noChangeShapeType="1"/>
              <a:stCxn id="26" idx="0"/>
            </p:cNvCxnSpPr>
            <p:nvPr/>
          </p:nvCxnSpPr>
          <p:spPr bwMode="auto">
            <a:xfrm flipV="1">
              <a:off x="3959932" y="4221088"/>
              <a:ext cx="324036" cy="576064"/>
            </a:xfrm>
            <a:prstGeom prst="straightConnector1">
              <a:avLst/>
            </a:prstGeom>
            <a:noFill/>
            <a:ln w="9525" algn="ctr">
              <a:solidFill>
                <a:schemeClr val="tx1"/>
              </a:solidFill>
              <a:round/>
              <a:headEnd/>
              <a:tailEnd type="arrow" w="med" len="med"/>
            </a:ln>
          </p:spPr>
        </p:cxnSp>
        <p:cxnSp>
          <p:nvCxnSpPr>
            <p:cNvPr id="47123" name="Straight Arrow Connector 29"/>
            <p:cNvCxnSpPr>
              <a:cxnSpLocks noChangeShapeType="1"/>
              <a:stCxn id="26" idx="0"/>
              <a:endCxn id="47129" idx="0"/>
            </p:cNvCxnSpPr>
            <p:nvPr/>
          </p:nvCxnSpPr>
          <p:spPr bwMode="auto">
            <a:xfrm flipV="1">
              <a:off x="3959932" y="3532448"/>
              <a:ext cx="123063" cy="1264704"/>
            </a:xfrm>
            <a:prstGeom prst="straightConnector1">
              <a:avLst/>
            </a:prstGeom>
            <a:noFill/>
            <a:ln w="9525" algn="ctr">
              <a:solidFill>
                <a:schemeClr val="tx1"/>
              </a:solidFill>
              <a:round/>
              <a:headEnd/>
              <a:tailEnd type="arrow" w="med" len="med"/>
            </a:ln>
          </p:spPr>
        </p:cxnSp>
        <p:cxnSp>
          <p:nvCxnSpPr>
            <p:cNvPr id="47124" name="Straight Arrow Connector 31"/>
            <p:cNvCxnSpPr>
              <a:cxnSpLocks noChangeShapeType="1"/>
              <a:stCxn id="26" idx="0"/>
            </p:cNvCxnSpPr>
            <p:nvPr/>
          </p:nvCxnSpPr>
          <p:spPr bwMode="auto">
            <a:xfrm flipH="1" flipV="1">
              <a:off x="3491880" y="4293096"/>
              <a:ext cx="468052" cy="504056"/>
            </a:xfrm>
            <a:prstGeom prst="straightConnector1">
              <a:avLst/>
            </a:prstGeom>
            <a:noFill/>
            <a:ln w="9525" algn="ctr">
              <a:solidFill>
                <a:schemeClr val="tx1"/>
              </a:solidFill>
              <a:round/>
              <a:headEnd/>
              <a:tailEnd type="arrow" w="med" len="med"/>
            </a:ln>
          </p:spPr>
        </p:cxnSp>
        <p:sp>
          <p:nvSpPr>
            <p:cNvPr id="33" name="TextBox 32"/>
            <p:cNvSpPr txBox="1"/>
            <p:nvPr/>
          </p:nvSpPr>
          <p:spPr>
            <a:xfrm>
              <a:off x="3636460" y="2204864"/>
              <a:ext cx="935201" cy="338175"/>
            </a:xfrm>
            <a:prstGeom prst="rect">
              <a:avLst/>
            </a:prstGeom>
            <a:solidFill>
              <a:schemeClr val="accent1"/>
            </a:solidFill>
            <a:ln>
              <a:solidFill>
                <a:schemeClr val="tx1"/>
              </a:solidFill>
            </a:ln>
          </p:spPr>
          <p:txBody>
            <a:bodyPr>
              <a:spAutoFit/>
            </a:bodyPr>
            <a:lstStyle/>
            <a:p>
              <a:pPr>
                <a:defRPr/>
              </a:pPr>
              <a:r>
                <a:rPr lang="en-US" sz="1600" dirty="0">
                  <a:latin typeface="+mj-lt"/>
                </a:rPr>
                <a:t>DTMF</a:t>
              </a:r>
              <a:endParaRPr lang="en-GB" sz="1600" dirty="0">
                <a:latin typeface="+mj-lt"/>
              </a:endParaRPr>
            </a:p>
          </p:txBody>
        </p:sp>
        <p:cxnSp>
          <p:nvCxnSpPr>
            <p:cNvPr id="47126" name="Straight Arrow Connector 34"/>
            <p:cNvCxnSpPr>
              <a:cxnSpLocks noChangeShapeType="1"/>
              <a:stCxn id="33" idx="3"/>
            </p:cNvCxnSpPr>
            <p:nvPr/>
          </p:nvCxnSpPr>
          <p:spPr bwMode="auto">
            <a:xfrm>
              <a:off x="4572000" y="2374141"/>
              <a:ext cx="576064" cy="190763"/>
            </a:xfrm>
            <a:prstGeom prst="straightConnector1">
              <a:avLst/>
            </a:prstGeom>
            <a:noFill/>
            <a:ln w="9525" algn="ctr">
              <a:solidFill>
                <a:schemeClr val="tx1"/>
              </a:solidFill>
              <a:round/>
              <a:headEnd/>
              <a:tailEnd type="arrow" w="med" len="med"/>
            </a:ln>
          </p:spPr>
        </p:cxnSp>
        <p:cxnSp>
          <p:nvCxnSpPr>
            <p:cNvPr id="47127" name="Straight Arrow Connector 36"/>
            <p:cNvCxnSpPr>
              <a:cxnSpLocks noChangeShapeType="1"/>
              <a:stCxn id="33" idx="1"/>
            </p:cNvCxnSpPr>
            <p:nvPr/>
          </p:nvCxnSpPr>
          <p:spPr bwMode="auto">
            <a:xfrm flipH="1">
              <a:off x="3131840" y="2374141"/>
              <a:ext cx="504056" cy="334779"/>
            </a:xfrm>
            <a:prstGeom prst="straightConnector1">
              <a:avLst/>
            </a:prstGeom>
            <a:noFill/>
            <a:ln w="9525" algn="ctr">
              <a:solidFill>
                <a:schemeClr val="tx1"/>
              </a:solidFill>
              <a:round/>
              <a:headEnd/>
              <a:tailEnd type="arrow" w="med" len="med"/>
            </a:ln>
          </p:spPr>
        </p:cxn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smtClean="0"/>
              <a:t>Technical Challenges: FAX and Modem</a:t>
            </a:r>
          </a:p>
        </p:txBody>
      </p:sp>
      <p:sp>
        <p:nvSpPr>
          <p:cNvPr id="48131" name="Rectangle 3"/>
          <p:cNvSpPr>
            <a:spLocks noGrp="1" noChangeArrowheads="1"/>
          </p:cNvSpPr>
          <p:nvPr>
            <p:ph idx="1"/>
          </p:nvPr>
        </p:nvSpPr>
        <p:spPr>
          <a:xfrm>
            <a:off x="393700" y="1052736"/>
            <a:ext cx="8229600" cy="4525962"/>
          </a:xfrm>
        </p:spPr>
        <p:txBody>
          <a:bodyPr/>
          <a:lstStyle/>
          <a:p>
            <a:pPr eaLnBrk="1" hangingPunct="1"/>
            <a:r>
              <a:rPr lang="en-US" dirty="0" smtClean="0"/>
              <a:t>In band tone transmission</a:t>
            </a:r>
          </a:p>
          <a:p>
            <a:pPr lvl="1" eaLnBrk="1" hangingPunct="1"/>
            <a:r>
              <a:rPr lang="en-US" dirty="0" smtClean="0"/>
              <a:t>Other devices use in band tones, such as:</a:t>
            </a:r>
          </a:p>
          <a:p>
            <a:pPr lvl="2" eaLnBrk="1" hangingPunct="1"/>
            <a:r>
              <a:rPr lang="en-US" dirty="0" smtClean="0"/>
              <a:t>FAX and MODEM</a:t>
            </a:r>
          </a:p>
          <a:p>
            <a:pPr lvl="1" eaLnBrk="1" hangingPunct="1"/>
            <a:r>
              <a:rPr lang="en-US" dirty="0" smtClean="0"/>
              <a:t>FAX will work, but only under very controlled network conditions, such as packet loss</a:t>
            </a:r>
          </a:p>
          <a:p>
            <a:pPr lvl="1" eaLnBrk="1" hangingPunct="1"/>
            <a:r>
              <a:rPr lang="en-US" dirty="0" smtClean="0"/>
              <a:t>MODEMs will work, but again under controlled conditions such as echo cancellation</a:t>
            </a:r>
          </a:p>
          <a:p>
            <a:pPr eaLnBrk="1" hangingPunct="1"/>
            <a:r>
              <a:rPr lang="en-US" dirty="0" smtClean="0"/>
              <a:t>Alternative CODEC for FAX is T.38 (and less often T.37)</a:t>
            </a:r>
          </a:p>
          <a:p>
            <a:pPr eaLnBrk="1" hangingPunct="1">
              <a:lnSpc>
                <a:spcPct val="70000"/>
              </a:lnSpc>
              <a:spcBef>
                <a:spcPct val="50000"/>
              </a:spcBef>
            </a:pPr>
            <a:r>
              <a:rPr lang="en-US" dirty="0" smtClean="0"/>
              <a:t>Alternative CODEC for MODEM is V.150</a:t>
            </a:r>
          </a:p>
          <a:p>
            <a:pPr lvl="1" eaLnBrk="1" hangingPunct="1"/>
            <a:r>
              <a:rPr lang="en-US" dirty="0" smtClean="0"/>
              <a:t>V.150 complexity has resulted in little enthusiasm to include this in gateways.</a:t>
            </a:r>
          </a:p>
          <a:p>
            <a:pPr lvl="1" eaLnBrk="1" hangingPunct="1"/>
            <a:r>
              <a:rPr lang="en-US" dirty="0" smtClean="0"/>
              <a:t>Limited (proprietary) solutions are available.</a:t>
            </a:r>
          </a:p>
          <a:p>
            <a:pPr lvl="1" eaLnBrk="1" hangingPunct="1"/>
            <a:r>
              <a:rPr lang="en-US" dirty="0" err="1" smtClean="0"/>
              <a:t>IoT</a:t>
            </a:r>
            <a:r>
              <a:rPr lang="en-US" dirty="0" smtClean="0"/>
              <a:t> are likely to replace current slow speed telemetry MODEMs</a:t>
            </a:r>
          </a:p>
        </p:txBody>
      </p:sp>
      <p:sp>
        <p:nvSpPr>
          <p:cNvPr id="295940" name="Text Box 4"/>
          <p:cNvSpPr txBox="1">
            <a:spLocks noChangeArrowheads="1"/>
          </p:cNvSpPr>
          <p:nvPr/>
        </p:nvSpPr>
        <p:spPr bwMode="auto">
          <a:xfrm>
            <a:off x="914400" y="5805488"/>
            <a:ext cx="7391400" cy="376237"/>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1800" dirty="0">
                <a:latin typeface="Arial" charset="0"/>
              </a:rPr>
              <a:t>FAX and MODEM need alternative CODECs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t>Technical Challenges: Packet Size</a:t>
            </a:r>
          </a:p>
        </p:txBody>
      </p:sp>
      <p:sp>
        <p:nvSpPr>
          <p:cNvPr id="49155" name="Rectangle 3"/>
          <p:cNvSpPr>
            <a:spLocks noGrp="1" noChangeArrowheads="1"/>
          </p:cNvSpPr>
          <p:nvPr>
            <p:ph idx="1"/>
          </p:nvPr>
        </p:nvSpPr>
        <p:spPr>
          <a:xfrm>
            <a:off x="393700" y="1052736"/>
            <a:ext cx="8229600" cy="4525962"/>
          </a:xfrm>
        </p:spPr>
        <p:txBody>
          <a:bodyPr/>
          <a:lstStyle/>
          <a:p>
            <a:pPr eaLnBrk="1" hangingPunct="1"/>
            <a:r>
              <a:rPr lang="en-US" dirty="0" smtClean="0"/>
              <a:t>How big a packet should be used?</a:t>
            </a:r>
          </a:p>
        </p:txBody>
      </p:sp>
      <p:sp>
        <p:nvSpPr>
          <p:cNvPr id="286724" name="Text Box 4"/>
          <p:cNvSpPr txBox="1">
            <a:spLocks noChangeArrowheads="1"/>
          </p:cNvSpPr>
          <p:nvPr/>
        </p:nvSpPr>
        <p:spPr bwMode="auto">
          <a:xfrm>
            <a:off x="900113" y="5516563"/>
            <a:ext cx="7391400" cy="376237"/>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1800" dirty="0">
                <a:latin typeface="Arial" charset="0"/>
              </a:rPr>
              <a:t>20ms Packets - Good Compromise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93353493"/>
              </p:ext>
            </p:extLst>
          </p:nvPr>
        </p:nvGraphicFramePr>
        <p:xfrm>
          <a:off x="755650" y="1700808"/>
          <a:ext cx="7704856" cy="3169473"/>
        </p:xfrm>
        <a:graphic>
          <a:graphicData uri="http://schemas.openxmlformats.org/drawingml/2006/table">
            <a:tbl>
              <a:tblPr firstRow="1" bandRow="1">
                <a:tableStyleId>{5C22544A-7EE6-4342-B048-85BDC9FD1C3A}</a:tableStyleId>
              </a:tblPr>
              <a:tblGrid>
                <a:gridCol w="1224136"/>
                <a:gridCol w="1800200"/>
                <a:gridCol w="2232248"/>
                <a:gridCol w="2448272"/>
              </a:tblGrid>
              <a:tr h="270182">
                <a:tc>
                  <a:txBody>
                    <a:bodyPr/>
                    <a:lstStyle/>
                    <a:p>
                      <a:r>
                        <a:rPr lang="en-US" sz="1400" dirty="0" smtClean="0">
                          <a:solidFill>
                            <a:schemeClr val="bg1"/>
                          </a:solidFill>
                        </a:rPr>
                        <a:t>Packet</a:t>
                      </a:r>
                      <a:r>
                        <a:rPr lang="en-US" sz="1400" baseline="0" dirty="0" smtClean="0">
                          <a:solidFill>
                            <a:schemeClr val="bg1"/>
                          </a:solidFill>
                        </a:rPr>
                        <a:t> Rate</a:t>
                      </a:r>
                      <a:endParaRPr lang="en-GB"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bg1"/>
                          </a:solidFill>
                        </a:rPr>
                        <a:t>Use</a:t>
                      </a:r>
                      <a:endParaRPr lang="en-GB"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bg1"/>
                          </a:solidFill>
                        </a:rPr>
                        <a:t>Advantages</a:t>
                      </a:r>
                      <a:endParaRPr lang="en-GB"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bg1"/>
                          </a:solidFill>
                        </a:rPr>
                        <a:t>Disadvantages</a:t>
                      </a:r>
                      <a:endParaRPr lang="en-GB"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203">
                <a:tc>
                  <a:txBody>
                    <a:bodyPr/>
                    <a:lstStyle/>
                    <a:p>
                      <a:r>
                        <a:rPr lang="en-US" sz="1400" dirty="0" smtClean="0"/>
                        <a:t>10ms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High</a:t>
                      </a:r>
                      <a:r>
                        <a:rPr lang="en-US" sz="1400" baseline="0" dirty="0" smtClean="0"/>
                        <a:t> speed network</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Low latency</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High</a:t>
                      </a:r>
                      <a:r>
                        <a:rPr lang="en-US" sz="1400" baseline="0" dirty="0" smtClean="0"/>
                        <a:t> Bandwidth and packet rate, not all CODECs work</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6064">
                <a:tc>
                  <a:txBody>
                    <a:bodyPr/>
                    <a:lstStyle/>
                    <a:p>
                      <a:r>
                        <a:rPr lang="en-US" sz="1400" b="1" dirty="0" smtClean="0">
                          <a:solidFill>
                            <a:schemeClr val="accent2">
                              <a:lumMod val="50000"/>
                            </a:schemeClr>
                          </a:solidFill>
                        </a:rPr>
                        <a:t>20ms</a:t>
                      </a:r>
                      <a:endParaRPr lang="en-GB" sz="1400" b="1" dirty="0">
                        <a:solidFill>
                          <a:schemeClr val="accent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b="1" dirty="0" smtClean="0">
                          <a:solidFill>
                            <a:schemeClr val="accent2">
                              <a:lumMod val="50000"/>
                            </a:schemeClr>
                          </a:solidFill>
                        </a:rPr>
                        <a:t>Mixed</a:t>
                      </a:r>
                      <a:r>
                        <a:rPr lang="en-US" sz="1400" b="1" baseline="0" dirty="0" smtClean="0">
                          <a:solidFill>
                            <a:schemeClr val="accent2">
                              <a:lumMod val="50000"/>
                            </a:schemeClr>
                          </a:solidFill>
                        </a:rPr>
                        <a:t> network, including WAN</a:t>
                      </a:r>
                      <a:endParaRPr lang="en-GB" sz="1400" b="1" dirty="0">
                        <a:solidFill>
                          <a:schemeClr val="accent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b="1" dirty="0" smtClean="0">
                          <a:solidFill>
                            <a:schemeClr val="accent2">
                              <a:lumMod val="50000"/>
                            </a:schemeClr>
                          </a:solidFill>
                        </a:rPr>
                        <a:t>Acceptable latency, minimum rate for</a:t>
                      </a:r>
                      <a:r>
                        <a:rPr lang="en-US" sz="1400" b="1" baseline="0" dirty="0" smtClean="0">
                          <a:solidFill>
                            <a:schemeClr val="accent2">
                              <a:lumMod val="50000"/>
                            </a:schemeClr>
                          </a:solidFill>
                        </a:rPr>
                        <a:t> more complex </a:t>
                      </a:r>
                      <a:r>
                        <a:rPr lang="en-US" sz="1400" b="1" baseline="0" dirty="0" err="1" smtClean="0">
                          <a:solidFill>
                            <a:schemeClr val="accent2">
                              <a:lumMod val="50000"/>
                            </a:schemeClr>
                          </a:solidFill>
                        </a:rPr>
                        <a:t>codecs</a:t>
                      </a:r>
                      <a:endParaRPr lang="en-GB" sz="1400" b="1" dirty="0">
                        <a:solidFill>
                          <a:schemeClr val="accent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b="1" dirty="0" smtClean="0">
                          <a:solidFill>
                            <a:schemeClr val="accent2">
                              <a:lumMod val="50000"/>
                            </a:schemeClr>
                          </a:solidFill>
                        </a:rPr>
                        <a:t>Reasonable bandwidth</a:t>
                      </a:r>
                      <a:r>
                        <a:rPr lang="en-US" sz="1400" b="1" baseline="0" dirty="0" smtClean="0">
                          <a:solidFill>
                            <a:schemeClr val="accent2">
                              <a:lumMod val="50000"/>
                            </a:schemeClr>
                          </a:solidFill>
                        </a:rPr>
                        <a:t> usage</a:t>
                      </a:r>
                      <a:endParaRPr lang="en-GB" sz="1400" b="1" dirty="0">
                        <a:solidFill>
                          <a:schemeClr val="accent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66203">
                <a:tc>
                  <a:txBody>
                    <a:bodyPr/>
                    <a:lstStyle/>
                    <a:p>
                      <a:r>
                        <a:rPr lang="en-US" sz="1400" dirty="0" smtClean="0"/>
                        <a:t>30ms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Wireless access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Reduced packet rate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Increased</a:t>
                      </a:r>
                      <a:r>
                        <a:rPr lang="en-US" sz="1400" baseline="0" dirty="0" smtClean="0"/>
                        <a:t> latency, not all CODECs work</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203">
                <a:tc>
                  <a:txBody>
                    <a:bodyPr/>
                    <a:lstStyle/>
                    <a:p>
                      <a:r>
                        <a:rPr lang="en-US" sz="1400" dirty="0" smtClean="0"/>
                        <a:t>40-60ms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Lower</a:t>
                      </a:r>
                      <a:r>
                        <a:rPr lang="en-US" sz="1400" baseline="0" dirty="0" smtClean="0"/>
                        <a:t> speed links, satellite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Reduced</a:t>
                      </a:r>
                      <a:r>
                        <a:rPr lang="en-US" sz="1400" baseline="0" dirty="0" smtClean="0"/>
                        <a:t> bandwidth</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Increased latency, reduced end user quality of</a:t>
                      </a:r>
                      <a:r>
                        <a:rPr lang="en-US" sz="1400" baseline="0" dirty="0" smtClean="0"/>
                        <a:t> use </a:t>
                      </a:r>
                      <a:r>
                        <a:rPr lang="en-US" sz="1400" dirty="0" smtClean="0"/>
                        <a:t>experience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smtClean="0"/>
              <a:t>Technical Challenges: CODEC</a:t>
            </a:r>
          </a:p>
        </p:txBody>
      </p:sp>
      <p:sp>
        <p:nvSpPr>
          <p:cNvPr id="50179" name="Rectangle 3"/>
          <p:cNvSpPr>
            <a:spLocks noGrp="1" noChangeArrowheads="1"/>
          </p:cNvSpPr>
          <p:nvPr>
            <p:ph idx="1"/>
          </p:nvPr>
        </p:nvSpPr>
        <p:spPr>
          <a:xfrm>
            <a:off x="393700" y="1052736"/>
            <a:ext cx="8229600" cy="4525962"/>
          </a:xfrm>
        </p:spPr>
        <p:txBody>
          <a:bodyPr/>
          <a:lstStyle/>
          <a:p>
            <a:pPr eaLnBrk="1" hangingPunct="1"/>
            <a:r>
              <a:rPr lang="en-US" dirty="0" smtClean="0"/>
              <a:t>So many CODECs, which one to choose?</a:t>
            </a:r>
          </a:p>
        </p:txBody>
      </p:sp>
      <p:sp>
        <p:nvSpPr>
          <p:cNvPr id="322564" name="Text Box 4"/>
          <p:cNvSpPr txBox="1">
            <a:spLocks noChangeArrowheads="1"/>
          </p:cNvSpPr>
          <p:nvPr/>
        </p:nvSpPr>
        <p:spPr bwMode="auto">
          <a:xfrm>
            <a:off x="914400" y="5805488"/>
            <a:ext cx="7391400" cy="376237"/>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1800">
                <a:latin typeface="Arial" charset="0"/>
              </a:rPr>
              <a:t>Balance of Voice Quality and Bandwidth usage</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84355421"/>
              </p:ext>
            </p:extLst>
          </p:nvPr>
        </p:nvGraphicFramePr>
        <p:xfrm>
          <a:off x="468313" y="1556792"/>
          <a:ext cx="8280918" cy="3759200"/>
        </p:xfrm>
        <a:graphic>
          <a:graphicData uri="http://schemas.openxmlformats.org/drawingml/2006/table">
            <a:tbl>
              <a:tblPr firstRow="1" bandRow="1">
                <a:tableStyleId>{5C22544A-7EE6-4342-B048-85BDC9FD1C3A}</a:tableStyleId>
              </a:tblPr>
              <a:tblGrid>
                <a:gridCol w="1890668"/>
                <a:gridCol w="2789851"/>
                <a:gridCol w="3600399"/>
              </a:tblGrid>
              <a:tr h="370840">
                <a:tc>
                  <a:txBody>
                    <a:bodyPr/>
                    <a:lstStyle/>
                    <a:p>
                      <a:r>
                        <a:rPr lang="en-US" sz="1400" dirty="0" smtClean="0">
                          <a:solidFill>
                            <a:schemeClr val="bg1"/>
                          </a:solidFill>
                        </a:rPr>
                        <a:t>CODEC Type</a:t>
                      </a:r>
                      <a:endParaRPr lang="en-GB"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bg1"/>
                          </a:solidFill>
                        </a:rPr>
                        <a:t>Voice Quality</a:t>
                      </a:r>
                      <a:endParaRPr lang="en-GB"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solidFill>
                            <a:schemeClr val="bg1"/>
                          </a:solidFill>
                        </a:rPr>
                        <a:t>Network</a:t>
                      </a:r>
                      <a:r>
                        <a:rPr lang="en-US" sz="1400" baseline="0" dirty="0" smtClean="0">
                          <a:solidFill>
                            <a:schemeClr val="bg1"/>
                          </a:solidFill>
                        </a:rPr>
                        <a:t> Impact</a:t>
                      </a:r>
                      <a:endParaRPr lang="en-GB"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b="1" dirty="0" smtClean="0">
                          <a:solidFill>
                            <a:schemeClr val="accent2">
                              <a:lumMod val="75000"/>
                            </a:schemeClr>
                          </a:solidFill>
                        </a:rPr>
                        <a:t>G.711</a:t>
                      </a:r>
                    </a:p>
                    <a:p>
                      <a:r>
                        <a:rPr lang="en-US" sz="1400" b="1" dirty="0" smtClean="0">
                          <a:solidFill>
                            <a:schemeClr val="accent2">
                              <a:lumMod val="75000"/>
                            </a:schemeClr>
                          </a:solidFill>
                        </a:rPr>
                        <a:t>“The Standard”</a:t>
                      </a:r>
                      <a:endParaRPr lang="en-GB" sz="1400" b="1" dirty="0">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smtClean="0"/>
                        <a:t>Base CODEC. Good voice quality. PSTN compatible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High Bandwidth,</a:t>
                      </a:r>
                      <a:r>
                        <a:rPr lang="en-US" sz="1400" baseline="0" dirty="0" smtClean="0"/>
                        <a:t> for voice.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t>G.726</a:t>
                      </a:r>
                    </a:p>
                    <a:p>
                      <a:r>
                        <a:rPr lang="en-US" sz="1400" dirty="0" smtClean="0"/>
                        <a:t>(Delta Modulation)</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Good Voice Quality</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Limited</a:t>
                      </a:r>
                      <a:r>
                        <a:rPr lang="en-US" sz="1400" baseline="0" dirty="0" smtClean="0"/>
                        <a:t> bandwidth reduction. Poor return on processing investment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t>G.729, </a:t>
                      </a:r>
                      <a:r>
                        <a:rPr lang="en-US" sz="1400" b="1" dirty="0" smtClean="0">
                          <a:solidFill>
                            <a:schemeClr val="accent2">
                              <a:lumMod val="75000"/>
                            </a:schemeClr>
                          </a:solidFill>
                        </a:rPr>
                        <a:t>G.729a</a:t>
                      </a:r>
                    </a:p>
                    <a:p>
                      <a:r>
                        <a:rPr lang="en-US" sz="1400" dirty="0" smtClean="0">
                          <a:solidFill>
                            <a:schemeClr val="tx1"/>
                          </a:solidFill>
                        </a:rPr>
                        <a:t>(Compression)</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baseline="0" dirty="0" smtClean="0"/>
                        <a:t>A</a:t>
                      </a:r>
                      <a:r>
                        <a:rPr lang="en-US" sz="1400" dirty="0" smtClean="0"/>
                        <a:t>cceptable</a:t>
                      </a:r>
                      <a:r>
                        <a:rPr lang="en-US" sz="1400" baseline="0" dirty="0" smtClean="0"/>
                        <a:t> voice quality</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Much reduced bandwidth. Good for WAN access and wireless. Good return on processing investment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t>G.729b</a:t>
                      </a:r>
                    </a:p>
                    <a:p>
                      <a:r>
                        <a:rPr lang="en-US" sz="1400" dirty="0" smtClean="0"/>
                        <a:t>(Compression</a:t>
                      </a:r>
                      <a:r>
                        <a:rPr lang="en-US" sz="1400" baseline="0" dirty="0" smtClean="0"/>
                        <a:t> + Silence suppression)</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Reduced voice quality. Silence detection</a:t>
                      </a:r>
                      <a:r>
                        <a:rPr lang="en-US" sz="1400" baseline="0" dirty="0" smtClean="0"/>
                        <a:t> and switching causes issues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Potential for further reduced</a:t>
                      </a:r>
                      <a:r>
                        <a:rPr lang="en-US" sz="1400" baseline="0" dirty="0" smtClean="0"/>
                        <a:t> bandwidth doesn’t materialize. Bandwidth must still be provisioned, even if not used.</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b="1" dirty="0" smtClean="0">
                          <a:solidFill>
                            <a:schemeClr val="accent2">
                              <a:lumMod val="75000"/>
                            </a:schemeClr>
                          </a:solidFill>
                        </a:rPr>
                        <a:t>G.722, G.722.1</a:t>
                      </a:r>
                    </a:p>
                    <a:p>
                      <a:r>
                        <a:rPr lang="en-US" sz="1400" dirty="0" smtClean="0"/>
                        <a:t>(Wideband)</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400" dirty="0" smtClean="0"/>
                        <a:t>Much improved voice quality</a:t>
                      </a:r>
                      <a:r>
                        <a:rPr lang="en-US" sz="1400" baseline="0" dirty="0" smtClean="0"/>
                        <a:t> (8kHz) over G.711. Good user experience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Reduced bandwidth compared to G.711.  Good return on processing investment.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t>Others..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8FC"/>
                    </a:solidFill>
                  </a:tcPr>
                </a:tc>
                <a:tc>
                  <a:txBody>
                    <a:bodyPr/>
                    <a:lstStyle/>
                    <a:p>
                      <a:r>
                        <a:rPr lang="en-US" sz="1400" dirty="0" smtClean="0"/>
                        <a:t>Improved voice quality</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Bandwidth</a:t>
                      </a:r>
                      <a:r>
                        <a:rPr lang="en-US" sz="1400" baseline="0" dirty="0" smtClean="0"/>
                        <a:t> uncertainty</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t>Technical Challenges: Bandwidth</a:t>
            </a:r>
          </a:p>
        </p:txBody>
      </p:sp>
      <p:sp>
        <p:nvSpPr>
          <p:cNvPr id="51203" name="Rectangle 3"/>
          <p:cNvSpPr>
            <a:spLocks noGrp="1" noChangeArrowheads="1"/>
          </p:cNvSpPr>
          <p:nvPr>
            <p:ph idx="1"/>
          </p:nvPr>
        </p:nvSpPr>
        <p:spPr>
          <a:xfrm>
            <a:off x="374848" y="1052736"/>
            <a:ext cx="3837112" cy="4525962"/>
          </a:xfrm>
        </p:spPr>
        <p:txBody>
          <a:bodyPr/>
          <a:lstStyle/>
          <a:p>
            <a:pPr marL="0" indent="0" eaLnBrk="1" hangingPunct="1"/>
            <a:r>
              <a:rPr lang="en-US" sz="1600" dirty="0" smtClean="0"/>
              <a:t> How much bandwidth needed?</a:t>
            </a:r>
          </a:p>
          <a:p>
            <a:pPr marL="457200" lvl="1" indent="0" eaLnBrk="1" hangingPunct="1"/>
            <a:r>
              <a:rPr lang="en-US" sz="1400" dirty="0" smtClean="0"/>
              <a:t> Payload </a:t>
            </a:r>
          </a:p>
          <a:p>
            <a:pPr marL="914400" lvl="2" indent="0" eaLnBrk="1" hangingPunct="1"/>
            <a:r>
              <a:rPr lang="en-US" sz="1400" dirty="0" smtClean="0"/>
              <a:t> G.711: 160 Bytes (64kbps)</a:t>
            </a:r>
          </a:p>
          <a:p>
            <a:pPr marL="914400" lvl="2" indent="0" eaLnBrk="1" hangingPunct="1"/>
            <a:r>
              <a:rPr lang="en-US" sz="1400" dirty="0" smtClean="0"/>
              <a:t> G.722.1: 80 Bytes (32kbps)</a:t>
            </a:r>
          </a:p>
          <a:p>
            <a:pPr marL="914400" lvl="2" indent="0" eaLnBrk="1" hangingPunct="1"/>
            <a:r>
              <a:rPr lang="en-US" sz="1400" dirty="0" smtClean="0"/>
              <a:t> G.729: 20 Bytes (8kbps)</a:t>
            </a:r>
          </a:p>
          <a:p>
            <a:pPr marL="514350" lvl="1" indent="0" eaLnBrk="1" hangingPunct="1"/>
            <a:r>
              <a:rPr lang="en-US" sz="1400" dirty="0" smtClean="0"/>
              <a:t>  Plus Overhead: </a:t>
            </a:r>
          </a:p>
          <a:p>
            <a:pPr marL="914400" lvl="2" indent="0" eaLnBrk="1" hangingPunct="1"/>
            <a:r>
              <a:rPr lang="en-US" sz="1400" dirty="0" smtClean="0"/>
              <a:t>RTP, UDP, IP, MAC and Ethernet + inter-packet gaps</a:t>
            </a:r>
          </a:p>
        </p:txBody>
      </p:sp>
      <p:pic>
        <p:nvPicPr>
          <p:cNvPr id="51204" name="Picture 9"/>
          <p:cNvPicPr>
            <a:picLocks noChangeAspect="1" noChangeArrowheads="1"/>
          </p:cNvPicPr>
          <p:nvPr/>
        </p:nvPicPr>
        <p:blipFill>
          <a:blip r:embed="rId3" cstate="print"/>
          <a:srcRect/>
          <a:stretch>
            <a:fillRect/>
          </a:stretch>
        </p:blipFill>
        <p:spPr bwMode="auto">
          <a:xfrm>
            <a:off x="4139952" y="1219200"/>
            <a:ext cx="4756150" cy="5029200"/>
          </a:xfrm>
          <a:prstGeom prst="rect">
            <a:avLst/>
          </a:prstGeom>
          <a:noFill/>
          <a:ln w="9525">
            <a:noFill/>
            <a:miter lim="800000"/>
            <a:headEnd/>
            <a:tailEnd/>
          </a:ln>
        </p:spPr>
      </p:pic>
      <p:sp>
        <p:nvSpPr>
          <p:cNvPr id="288782" name="Text Box 14"/>
          <p:cNvSpPr txBox="1">
            <a:spLocks noChangeArrowheads="1"/>
          </p:cNvSpPr>
          <p:nvPr/>
        </p:nvSpPr>
        <p:spPr bwMode="auto">
          <a:xfrm>
            <a:off x="467544" y="4365104"/>
            <a:ext cx="3276600" cy="1615827"/>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defRPr/>
            </a:pPr>
            <a:r>
              <a:rPr lang="en-US" sz="1800" dirty="0" smtClean="0">
                <a:latin typeface="Arial" charset="0"/>
              </a:rPr>
              <a:t>LAN Bandwidth (Ethernet)</a:t>
            </a:r>
          </a:p>
          <a:p>
            <a:pPr>
              <a:spcBef>
                <a:spcPct val="50000"/>
              </a:spcBef>
              <a:defRPr/>
            </a:pPr>
            <a:r>
              <a:rPr lang="en-US" sz="1800" dirty="0" smtClean="0">
                <a:latin typeface="Arial" charset="0"/>
              </a:rPr>
              <a:t>G.711 </a:t>
            </a:r>
            <a:r>
              <a:rPr lang="en-US" sz="1800" dirty="0">
                <a:latin typeface="Arial" charset="0"/>
              </a:rPr>
              <a:t>~ </a:t>
            </a:r>
            <a:r>
              <a:rPr lang="en-US" sz="1800" dirty="0" smtClean="0">
                <a:latin typeface="Arial" charset="0"/>
              </a:rPr>
              <a:t>100kbits/s</a:t>
            </a:r>
          </a:p>
          <a:p>
            <a:pPr>
              <a:spcBef>
                <a:spcPct val="50000"/>
              </a:spcBef>
              <a:defRPr/>
            </a:pPr>
            <a:r>
              <a:rPr lang="en-US" sz="1800" dirty="0" smtClean="0">
                <a:latin typeface="Arial" charset="0"/>
              </a:rPr>
              <a:t>G.722.1 ~ 65kbits/s</a:t>
            </a:r>
            <a:endParaRPr lang="en-US" sz="1800" dirty="0">
              <a:latin typeface="Arial" charset="0"/>
            </a:endParaRPr>
          </a:p>
          <a:p>
            <a:pPr>
              <a:spcBef>
                <a:spcPct val="50000"/>
              </a:spcBef>
              <a:defRPr/>
            </a:pPr>
            <a:r>
              <a:rPr lang="en-US" sz="1800" dirty="0">
                <a:latin typeface="Arial" charset="0"/>
              </a:rPr>
              <a:t>G.729 ~ 40kbits/s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667" t="18959" r="11182" b="17167"/>
          <a:stretch/>
        </p:blipFill>
        <p:spPr bwMode="auto">
          <a:xfrm>
            <a:off x="3851920" y="2471632"/>
            <a:ext cx="5032800" cy="30456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2226" name="Rectangle 2"/>
          <p:cNvSpPr>
            <a:spLocks noGrp="1" noChangeArrowheads="1"/>
          </p:cNvSpPr>
          <p:nvPr>
            <p:ph type="title"/>
          </p:nvPr>
        </p:nvSpPr>
        <p:spPr/>
        <p:txBody>
          <a:bodyPr/>
          <a:lstStyle/>
          <a:p>
            <a:pPr eaLnBrk="1" hangingPunct="1"/>
            <a:r>
              <a:rPr lang="en-US" dirty="0" smtClean="0"/>
              <a:t>The Challenges: Security</a:t>
            </a:r>
          </a:p>
        </p:txBody>
      </p:sp>
      <p:sp>
        <p:nvSpPr>
          <p:cNvPr id="52227" name="Rectangle 3"/>
          <p:cNvSpPr>
            <a:spLocks noGrp="1" noChangeArrowheads="1"/>
          </p:cNvSpPr>
          <p:nvPr>
            <p:ph idx="1"/>
          </p:nvPr>
        </p:nvSpPr>
        <p:spPr>
          <a:xfrm>
            <a:off x="381000" y="1052736"/>
            <a:ext cx="8534400" cy="5181600"/>
          </a:xfrm>
        </p:spPr>
        <p:txBody>
          <a:bodyPr/>
          <a:lstStyle/>
          <a:p>
            <a:pPr eaLnBrk="1" hangingPunct="1"/>
            <a:r>
              <a:rPr lang="en-US" dirty="0" smtClean="0"/>
              <a:t>Security:</a:t>
            </a:r>
          </a:p>
          <a:p>
            <a:pPr lvl="1"/>
            <a:r>
              <a:rPr lang="en-US" dirty="0" smtClean="0"/>
              <a:t>Becoming more important, especially for hosted deployments</a:t>
            </a:r>
          </a:p>
          <a:p>
            <a:pPr lvl="1"/>
            <a:r>
              <a:rPr lang="en-US" dirty="0" smtClean="0"/>
              <a:t>Becoming regulated with heavy fines for failures</a:t>
            </a:r>
          </a:p>
          <a:p>
            <a:pPr lvl="1"/>
            <a:r>
              <a:rPr lang="en-US" dirty="0" smtClean="0"/>
              <a:t>An attack can disrupt or even destroy a business</a:t>
            </a:r>
          </a:p>
          <a:p>
            <a:pPr lvl="1"/>
            <a:r>
              <a:rPr lang="en-US" dirty="0" smtClean="0"/>
              <a:t>Ever changing attack theatre</a:t>
            </a:r>
          </a:p>
          <a:p>
            <a:pPr lvl="1"/>
            <a:r>
              <a:rPr lang="en-US" dirty="0" smtClean="0"/>
              <a:t>Firewalls are no longer enough</a:t>
            </a:r>
          </a:p>
          <a:p>
            <a:pPr lvl="2"/>
            <a:r>
              <a:rPr lang="en-US" dirty="0" smtClean="0"/>
              <a:t>DDoS, floods, etc.</a:t>
            </a:r>
          </a:p>
          <a:p>
            <a:pPr lvl="2"/>
            <a:r>
              <a:rPr lang="en-US" dirty="0" smtClean="0"/>
              <a:t>Intrusion Detections Systems</a:t>
            </a:r>
          </a:p>
          <a:p>
            <a:pPr lvl="2"/>
            <a:r>
              <a:rPr lang="en-US" dirty="0" smtClean="0"/>
              <a:t>Intrusion Prevention System</a:t>
            </a:r>
          </a:p>
          <a:p>
            <a:pPr lvl="2"/>
            <a:r>
              <a:rPr lang="en-US" dirty="0" smtClean="0"/>
              <a:t>Application Specific firewalls</a:t>
            </a:r>
          </a:p>
          <a:p>
            <a:pPr lvl="2"/>
            <a:r>
              <a:rPr lang="en-US" dirty="0" smtClean="0"/>
              <a:t>Zero Day Malware attacks</a:t>
            </a:r>
          </a:p>
          <a:p>
            <a:pPr lvl="2"/>
            <a:r>
              <a:rPr lang="en-US" dirty="0"/>
              <a:t>Sandboxes</a:t>
            </a:r>
          </a:p>
          <a:p>
            <a:pPr lvl="2"/>
            <a:r>
              <a:rPr lang="en-US" dirty="0" smtClean="0"/>
              <a:t>Ransomware</a:t>
            </a:r>
          </a:p>
          <a:p>
            <a:pPr lvl="1"/>
            <a:r>
              <a:rPr lang="en-US" dirty="0" smtClean="0"/>
              <a:t>Security Incident and Event Manager (SIEM) to look for trends and patterns of attack and raise alarms, as well as providing signature updates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smtClean="0"/>
              <a:t>The Challenges: Rules and Regulations</a:t>
            </a:r>
          </a:p>
        </p:txBody>
      </p:sp>
      <p:sp>
        <p:nvSpPr>
          <p:cNvPr id="54275" name="Rectangle 3"/>
          <p:cNvSpPr>
            <a:spLocks noGrp="1" noChangeArrowheads="1"/>
          </p:cNvSpPr>
          <p:nvPr>
            <p:ph idx="1"/>
          </p:nvPr>
        </p:nvSpPr>
        <p:spPr>
          <a:xfrm>
            <a:off x="393700" y="1052736"/>
            <a:ext cx="8229600" cy="4525962"/>
          </a:xfrm>
        </p:spPr>
        <p:txBody>
          <a:bodyPr/>
          <a:lstStyle/>
          <a:p>
            <a:pPr eaLnBrk="1" hangingPunct="1"/>
            <a:r>
              <a:rPr lang="en-US" dirty="0" smtClean="0"/>
              <a:t>Emergency Location (E911)</a:t>
            </a:r>
          </a:p>
          <a:p>
            <a:pPr lvl="1" eaLnBrk="1" hangingPunct="1">
              <a:spcBef>
                <a:spcPct val="0"/>
              </a:spcBef>
            </a:pPr>
            <a:r>
              <a:rPr lang="en-US" dirty="0" smtClean="0"/>
              <a:t>Emergency Location (E911) requires that a person making an emergency call can be physically located within a pre-defined area</a:t>
            </a:r>
          </a:p>
          <a:p>
            <a:pPr lvl="1" eaLnBrk="1" hangingPunct="1"/>
            <a:r>
              <a:rPr lang="en-US" dirty="0" smtClean="0"/>
              <a:t>IP phones can move and be located globally</a:t>
            </a:r>
          </a:p>
          <a:p>
            <a:pPr lvl="1" eaLnBrk="1" hangingPunct="1"/>
            <a:r>
              <a:rPr lang="en-US" dirty="0" smtClean="0"/>
              <a:t>These requirements are potentially in conflict</a:t>
            </a:r>
          </a:p>
          <a:p>
            <a:pPr lvl="1" eaLnBrk="1" hangingPunct="1"/>
            <a:r>
              <a:rPr lang="en-US" dirty="0" smtClean="0"/>
              <a:t>New global standards and regulations are evolving to maintain this capability</a:t>
            </a:r>
          </a:p>
          <a:p>
            <a:pPr lvl="2" eaLnBrk="1" hangingPunct="1">
              <a:spcBef>
                <a:spcPts val="500"/>
              </a:spcBef>
              <a:spcAft>
                <a:spcPts val="500"/>
              </a:spcAft>
            </a:pPr>
            <a:r>
              <a:rPr lang="en-US" b="1" dirty="0" smtClean="0"/>
              <a:t>IETF-ECRIT : “Framework for Emergency Calling using Internet Multimedia”</a:t>
            </a:r>
            <a:endParaRPr lang="en-US" dirty="0" smtClean="0"/>
          </a:p>
          <a:p>
            <a:pPr eaLnBrk="1" hangingPunct="1"/>
            <a:r>
              <a:rPr lang="en-US" dirty="0" smtClean="0"/>
              <a:t>CALEA</a:t>
            </a:r>
          </a:p>
          <a:p>
            <a:pPr lvl="1" eaLnBrk="1" hangingPunct="1">
              <a:lnSpc>
                <a:spcPct val="80000"/>
              </a:lnSpc>
              <a:spcBef>
                <a:spcPct val="0"/>
              </a:spcBef>
            </a:pPr>
            <a:r>
              <a:rPr lang="en-US" dirty="0" smtClean="0"/>
              <a:t>Call Tracing, Malicious call handling</a:t>
            </a:r>
          </a:p>
          <a:p>
            <a:pPr lvl="1" eaLnBrk="1" hangingPunct="1"/>
            <a:r>
              <a:rPr lang="en-US" dirty="0" smtClean="0"/>
              <a:t>Wire-tapping</a:t>
            </a:r>
          </a:p>
          <a:p>
            <a:pPr eaLnBrk="1" hangingPunct="1"/>
            <a:r>
              <a:rPr lang="en-US" dirty="0" smtClean="0"/>
              <a:t>Charging for services</a:t>
            </a:r>
          </a:p>
          <a:p>
            <a:pPr lvl="1" eaLnBrk="1" hangingPunct="1">
              <a:spcBef>
                <a:spcPct val="0"/>
              </a:spcBef>
            </a:pPr>
            <a:r>
              <a:rPr lang="en-US" dirty="0" smtClean="0"/>
              <a:t>Who pays? The Internet is ‘free’ But, is it?</a:t>
            </a:r>
          </a:p>
        </p:txBody>
      </p:sp>
      <p:sp>
        <p:nvSpPr>
          <p:cNvPr id="375812" name="Text Box 4"/>
          <p:cNvSpPr txBox="1">
            <a:spLocks noChangeArrowheads="1"/>
          </p:cNvSpPr>
          <p:nvPr/>
        </p:nvSpPr>
        <p:spPr bwMode="auto">
          <a:xfrm>
            <a:off x="1979712" y="5805264"/>
            <a:ext cx="4680520" cy="369332"/>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square">
            <a:spAutoFit/>
          </a:bodyPr>
          <a:lstStyle/>
          <a:p>
            <a:pPr algn="ctr">
              <a:spcBef>
                <a:spcPct val="50000"/>
              </a:spcBef>
              <a:defRPr/>
            </a:pPr>
            <a:r>
              <a:rPr lang="en-US" sz="1800">
                <a:latin typeface="Arial" charset="0"/>
              </a:rPr>
              <a:t>Local and Global rules need to be applied </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3" name="Picture 7"/>
          <p:cNvPicPr>
            <a:picLocks noChangeAspect="1" noChangeArrowheads="1"/>
          </p:cNvPicPr>
          <p:nvPr/>
        </p:nvPicPr>
        <p:blipFill>
          <a:blip r:embed="rId3" cstate="print"/>
          <a:srcRect/>
          <a:stretch>
            <a:fillRect/>
          </a:stretch>
        </p:blipFill>
        <p:spPr bwMode="auto">
          <a:xfrm>
            <a:off x="4211960" y="2132856"/>
            <a:ext cx="4560615" cy="2736369"/>
          </a:xfrm>
          <a:prstGeom prst="rect">
            <a:avLst/>
          </a:prstGeom>
          <a:noFill/>
          <a:ln w="9525" cap="flat" cmpd="sng">
            <a:noFill/>
            <a:prstDash val="solid"/>
            <a:miter lim="800000"/>
            <a:headEnd/>
            <a:tailEnd/>
          </a:ln>
          <a:effectLst/>
        </p:spPr>
      </p:pic>
      <p:sp>
        <p:nvSpPr>
          <p:cNvPr id="55299" name="Rectangle 2"/>
          <p:cNvSpPr>
            <a:spLocks noGrp="1" noChangeArrowheads="1"/>
          </p:cNvSpPr>
          <p:nvPr>
            <p:ph type="title"/>
          </p:nvPr>
        </p:nvSpPr>
        <p:spPr/>
        <p:txBody>
          <a:bodyPr/>
          <a:lstStyle/>
          <a:p>
            <a:pPr eaLnBrk="1" hangingPunct="1"/>
            <a:r>
              <a:rPr lang="en-US" dirty="0" smtClean="0"/>
              <a:t>The Challenges: IPv6</a:t>
            </a:r>
          </a:p>
        </p:txBody>
      </p:sp>
      <p:sp>
        <p:nvSpPr>
          <p:cNvPr id="55300" name="Rectangle 3"/>
          <p:cNvSpPr>
            <a:spLocks noGrp="1" noChangeArrowheads="1"/>
          </p:cNvSpPr>
          <p:nvPr>
            <p:ph idx="1"/>
          </p:nvPr>
        </p:nvSpPr>
        <p:spPr>
          <a:xfrm>
            <a:off x="381000" y="1052736"/>
            <a:ext cx="4038600" cy="5105400"/>
          </a:xfrm>
        </p:spPr>
        <p:txBody>
          <a:bodyPr/>
          <a:lstStyle/>
          <a:p>
            <a:pPr eaLnBrk="1" hangingPunct="1"/>
            <a:r>
              <a:rPr lang="en-US" dirty="0" smtClean="0"/>
              <a:t>IPv4 Public Address</a:t>
            </a:r>
          </a:p>
          <a:p>
            <a:pPr lvl="1" eaLnBrk="1" hangingPunct="1">
              <a:lnSpc>
                <a:spcPct val="75000"/>
              </a:lnSpc>
            </a:pPr>
            <a:r>
              <a:rPr lang="en-US" dirty="0" smtClean="0"/>
              <a:t>The current public address range has run out!</a:t>
            </a:r>
          </a:p>
          <a:p>
            <a:pPr lvl="1" eaLnBrk="1" hangingPunct="1"/>
            <a:r>
              <a:rPr lang="en-US" dirty="0" smtClean="0"/>
              <a:t>Main users are NA and Europe</a:t>
            </a:r>
          </a:p>
          <a:p>
            <a:pPr lvl="1" eaLnBrk="1" hangingPunct="1"/>
            <a:r>
              <a:rPr lang="en-US" dirty="0" smtClean="0"/>
              <a:t>Insufficient for ROW</a:t>
            </a:r>
          </a:p>
          <a:p>
            <a:pPr lvl="1" eaLnBrk="1" hangingPunct="1"/>
            <a:r>
              <a:rPr lang="en-US" dirty="0" smtClean="0"/>
              <a:t>Exhaustion </a:t>
            </a:r>
          </a:p>
          <a:p>
            <a:pPr lvl="2" eaLnBrk="1" hangingPunct="1"/>
            <a:r>
              <a:rPr lang="en-US" dirty="0" smtClean="0"/>
              <a:t>IANA Jan 2011 </a:t>
            </a:r>
          </a:p>
          <a:p>
            <a:pPr lvl="2" eaLnBrk="1" hangingPunct="1"/>
            <a:r>
              <a:rPr lang="en-GB" dirty="0" smtClean="0"/>
              <a:t>Regional Internet Regions: April 2011</a:t>
            </a:r>
          </a:p>
          <a:p>
            <a:pPr lvl="1"/>
            <a:r>
              <a:rPr lang="en-GB" dirty="0" smtClean="0"/>
              <a:t>Increasing IPv4 NAT complexity</a:t>
            </a:r>
            <a:endParaRPr lang="en-US" dirty="0" smtClean="0"/>
          </a:p>
          <a:p>
            <a:pPr eaLnBrk="1" hangingPunct="1"/>
            <a:r>
              <a:rPr lang="en-US" dirty="0" smtClean="0"/>
              <a:t>IPv6 Public Address</a:t>
            </a:r>
          </a:p>
          <a:p>
            <a:pPr lvl="1" eaLnBrk="1" hangingPunct="1">
              <a:lnSpc>
                <a:spcPct val="60000"/>
              </a:lnSpc>
            </a:pPr>
            <a:r>
              <a:rPr lang="en-US" dirty="0" smtClean="0"/>
              <a:t>Driver: 3G/4G wireless, internet connected appliances</a:t>
            </a:r>
          </a:p>
          <a:p>
            <a:pPr lvl="1" eaLnBrk="1" hangingPunct="1"/>
            <a:r>
              <a:rPr lang="en-US" dirty="0" smtClean="0"/>
              <a:t>Already being deployed in a number of countries</a:t>
            </a:r>
          </a:p>
        </p:txBody>
      </p:sp>
      <p:sp>
        <p:nvSpPr>
          <p:cNvPr id="391173" name="Text Box 5"/>
          <p:cNvSpPr txBox="1">
            <a:spLocks noChangeArrowheads="1"/>
          </p:cNvSpPr>
          <p:nvPr/>
        </p:nvSpPr>
        <p:spPr bwMode="auto">
          <a:xfrm>
            <a:off x="4572000" y="5661025"/>
            <a:ext cx="3810000" cy="369332"/>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defRPr/>
            </a:pPr>
            <a:r>
              <a:rPr lang="en-US" sz="1800" dirty="0">
                <a:latin typeface="Arial" charset="0"/>
              </a:rPr>
              <a:t>IPv6 is here! IPv4 </a:t>
            </a:r>
            <a:r>
              <a:rPr lang="en-US" sz="1800" dirty="0" smtClean="0">
                <a:latin typeface="Arial" charset="0"/>
              </a:rPr>
              <a:t>has run </a:t>
            </a:r>
            <a:r>
              <a:rPr lang="en-US" sz="1800" dirty="0">
                <a:latin typeface="Arial" charset="0"/>
              </a:rPr>
              <a:t>out</a:t>
            </a:r>
            <a:endParaRPr lang="en-US" dirty="0"/>
          </a:p>
        </p:txBody>
      </p:sp>
      <p:sp>
        <p:nvSpPr>
          <p:cNvPr id="7" name="Rectangle 6"/>
          <p:cNvSpPr/>
          <p:nvPr/>
        </p:nvSpPr>
        <p:spPr>
          <a:xfrm rot="19208451">
            <a:off x="3721321" y="2139123"/>
            <a:ext cx="3050835" cy="923330"/>
          </a:xfrm>
          <a:prstGeom prst="rect">
            <a:avLst/>
          </a:prstGeom>
          <a:noFill/>
        </p:spPr>
        <p:txBody>
          <a:bodyPr wrap="none">
            <a:spAutoFit/>
          </a:bodyPr>
          <a:lstStyle/>
          <a:p>
            <a:pPr algn="ctr">
              <a:defRPr/>
            </a:pPr>
            <a:r>
              <a:rPr lang="en-US" sz="5400" b="1" dirty="0">
                <a:ln w="18000">
                  <a:solidFill>
                    <a:srgbClr val="FF0000"/>
                  </a:solidFill>
                  <a:prstDash val="solid"/>
                  <a:miter lim="800000"/>
                </a:ln>
                <a:noFill/>
                <a:effectLst>
                  <a:outerShdw blurRad="25500" dist="23000" dir="7020000" algn="tl">
                    <a:srgbClr val="000000">
                      <a:alpha val="50000"/>
                    </a:srgbClr>
                  </a:outerShdw>
                </a:effectLst>
              </a:rPr>
              <a:t>IPv4 Sold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mtClean="0"/>
              <a:t>Agenda</a:t>
            </a:r>
          </a:p>
        </p:txBody>
      </p:sp>
      <p:sp>
        <p:nvSpPr>
          <p:cNvPr id="1028" name="Rectangle 3"/>
          <p:cNvSpPr>
            <a:spLocks noGrp="1" noChangeArrowheads="1"/>
          </p:cNvSpPr>
          <p:nvPr>
            <p:ph idx="1"/>
          </p:nvPr>
        </p:nvSpPr>
        <p:spPr/>
        <p:txBody>
          <a:bodyPr/>
          <a:lstStyle/>
          <a:p>
            <a:pPr eaLnBrk="1" hangingPunct="1"/>
            <a:r>
              <a:rPr lang="en-US" smtClean="0">
                <a:solidFill>
                  <a:srgbClr val="A8AEAB"/>
                </a:solidFill>
              </a:rPr>
              <a:t>Executive Summary</a:t>
            </a:r>
            <a:endParaRPr lang="en-US" smtClean="0"/>
          </a:p>
          <a:p>
            <a:pPr eaLnBrk="1" hangingPunct="1">
              <a:buClr>
                <a:schemeClr val="tx1"/>
              </a:buClr>
              <a:buFont typeface="Wingdings" pitchFamily="2" charset="2"/>
              <a:buChar char="n"/>
            </a:pPr>
            <a:r>
              <a:rPr lang="en-US" smtClean="0"/>
              <a:t>History</a:t>
            </a:r>
          </a:p>
          <a:p>
            <a:pPr eaLnBrk="1" hangingPunct="1"/>
            <a:r>
              <a:rPr lang="en-US" smtClean="0">
                <a:solidFill>
                  <a:srgbClr val="A8AEAB"/>
                </a:solidFill>
              </a:rPr>
              <a:t>Business Case</a:t>
            </a:r>
          </a:p>
          <a:p>
            <a:pPr eaLnBrk="1" hangingPunct="1"/>
            <a:r>
              <a:rPr lang="en-US" smtClean="0">
                <a:solidFill>
                  <a:srgbClr val="A8AEAB"/>
                </a:solidFill>
              </a:rPr>
              <a:t>Services</a:t>
            </a:r>
          </a:p>
          <a:p>
            <a:pPr eaLnBrk="1" hangingPunct="1"/>
            <a:r>
              <a:rPr lang="en-US" smtClean="0">
                <a:solidFill>
                  <a:srgbClr val="A8AEAB"/>
                </a:solidFill>
              </a:rPr>
              <a:t>Convergence</a:t>
            </a:r>
          </a:p>
          <a:p>
            <a:pPr eaLnBrk="1" hangingPunct="1"/>
            <a:r>
              <a:rPr lang="en-US" smtClean="0">
                <a:solidFill>
                  <a:srgbClr val="A8AEAB"/>
                </a:solidFill>
              </a:rPr>
              <a:t>Infrastructure</a:t>
            </a:r>
          </a:p>
          <a:p>
            <a:pPr eaLnBrk="1" hangingPunct="1"/>
            <a:r>
              <a:rPr lang="en-US" smtClean="0">
                <a:solidFill>
                  <a:srgbClr val="A8AEAB"/>
                </a:solidFill>
              </a:rPr>
              <a:t>Challenges</a:t>
            </a:r>
          </a:p>
        </p:txBody>
      </p:sp>
      <p:graphicFrame>
        <p:nvGraphicFramePr>
          <p:cNvPr id="1026" name="Object 1024"/>
          <p:cNvGraphicFramePr>
            <a:graphicFrameLocks noChangeAspect="1"/>
          </p:cNvGraphicFramePr>
          <p:nvPr>
            <p:extLst>
              <p:ext uri="{D42A27DB-BD31-4B8C-83A1-F6EECF244321}">
                <p14:modId xmlns:p14="http://schemas.microsoft.com/office/powerpoint/2010/main" val="2643675824"/>
              </p:ext>
            </p:extLst>
          </p:nvPr>
        </p:nvGraphicFramePr>
        <p:xfrm>
          <a:off x="5796136" y="1268760"/>
          <a:ext cx="2025650" cy="2081213"/>
        </p:xfrm>
        <a:graphic>
          <a:graphicData uri="http://schemas.openxmlformats.org/presentationml/2006/ole">
            <mc:AlternateContent xmlns:mc="http://schemas.openxmlformats.org/markup-compatibility/2006">
              <mc:Choice xmlns:v="urn:schemas-microsoft-com:vml" Requires="v">
                <p:oleObj spid="_x0000_s1068" name="Clip" r:id="rId4" imgW="3063600" imgH="3147840" progId="">
                  <p:embed/>
                </p:oleObj>
              </mc:Choice>
              <mc:Fallback>
                <p:oleObj name="Clip" r:id="rId4" imgW="3063600" imgH="3147840" progId="">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1268760"/>
                        <a:ext cx="2025650" cy="208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Finale</a:t>
            </a:r>
          </a:p>
        </p:txBody>
      </p:sp>
      <p:sp>
        <p:nvSpPr>
          <p:cNvPr id="56323" name="Rectangle 3"/>
          <p:cNvSpPr>
            <a:spLocks noGrp="1" noChangeArrowheads="1"/>
          </p:cNvSpPr>
          <p:nvPr>
            <p:ph idx="1"/>
          </p:nvPr>
        </p:nvSpPr>
        <p:spPr>
          <a:xfrm>
            <a:off x="393700" y="1052736"/>
            <a:ext cx="8229600" cy="4525962"/>
          </a:xfrm>
        </p:spPr>
        <p:txBody>
          <a:bodyPr/>
          <a:lstStyle/>
          <a:p>
            <a:pPr eaLnBrk="1" hangingPunct="1">
              <a:spcAft>
                <a:spcPct val="35000"/>
              </a:spcAft>
            </a:pPr>
            <a:r>
              <a:rPr lang="en-US" dirty="0" smtClean="0"/>
              <a:t>VoIP is mainstream</a:t>
            </a:r>
          </a:p>
          <a:p>
            <a:pPr lvl="1" eaLnBrk="1" hangingPunct="1">
              <a:lnSpc>
                <a:spcPct val="50000"/>
              </a:lnSpc>
            </a:pPr>
            <a:r>
              <a:rPr lang="en-GB" dirty="0" smtClean="0"/>
              <a:t>Mobility and Unified Communications and Collaboration</a:t>
            </a:r>
            <a:endParaRPr lang="en-US" dirty="0" smtClean="0"/>
          </a:p>
          <a:p>
            <a:pPr lvl="1" eaLnBrk="1" hangingPunct="1">
              <a:lnSpc>
                <a:spcPct val="50000"/>
              </a:lnSpc>
            </a:pPr>
            <a:r>
              <a:rPr lang="en-US" dirty="0" smtClean="0"/>
              <a:t>Business Process Improvements</a:t>
            </a:r>
          </a:p>
          <a:p>
            <a:pPr eaLnBrk="1" hangingPunct="1">
              <a:lnSpc>
                <a:spcPct val="75000"/>
              </a:lnSpc>
              <a:spcBef>
                <a:spcPct val="55000"/>
              </a:spcBef>
              <a:spcAft>
                <a:spcPct val="35000"/>
              </a:spcAft>
            </a:pPr>
            <a:r>
              <a:rPr lang="en-US" dirty="0" smtClean="0"/>
              <a:t>Technical challenges for voice quality are being overcome and improved upon</a:t>
            </a:r>
          </a:p>
          <a:p>
            <a:pPr eaLnBrk="1" hangingPunct="1">
              <a:lnSpc>
                <a:spcPct val="75000"/>
              </a:lnSpc>
              <a:spcBef>
                <a:spcPct val="35000"/>
              </a:spcBef>
              <a:spcAft>
                <a:spcPct val="35000"/>
              </a:spcAft>
            </a:pPr>
            <a:r>
              <a:rPr lang="en-US" dirty="0" smtClean="0"/>
              <a:t>The large </a:t>
            </a:r>
            <a:r>
              <a:rPr lang="en-US" dirty="0" err="1" smtClean="0"/>
              <a:t>Telecos</a:t>
            </a:r>
            <a:r>
              <a:rPr lang="en-US" dirty="0" smtClean="0"/>
              <a:t> are changing to embrace the IP changes. IMS and 4G/LTE mobile networks are extending “connection from anywhere”.</a:t>
            </a:r>
          </a:p>
          <a:p>
            <a:pPr eaLnBrk="1" hangingPunct="1">
              <a:lnSpc>
                <a:spcPct val="75000"/>
              </a:lnSpc>
              <a:spcBef>
                <a:spcPct val="35000"/>
              </a:spcBef>
              <a:spcAft>
                <a:spcPct val="35000"/>
              </a:spcAft>
            </a:pPr>
            <a:r>
              <a:rPr lang="en-US" dirty="0" smtClean="0"/>
              <a:t>IP network access is becoming ubiquitous, especially with wireless hotspots, e.g. </a:t>
            </a:r>
            <a:r>
              <a:rPr lang="en-US" dirty="0" err="1" smtClean="0"/>
              <a:t>WiFi</a:t>
            </a:r>
            <a:endParaRPr lang="en-US" dirty="0" smtClean="0"/>
          </a:p>
          <a:p>
            <a:pPr eaLnBrk="1" hangingPunct="1">
              <a:lnSpc>
                <a:spcPct val="75000"/>
              </a:lnSpc>
              <a:spcBef>
                <a:spcPct val="35000"/>
              </a:spcBef>
              <a:spcAft>
                <a:spcPct val="35000"/>
              </a:spcAft>
            </a:pPr>
            <a:r>
              <a:rPr lang="en-US" dirty="0" smtClean="0"/>
              <a:t>SIP is the preferred communication method, and feature interaction between vendors is improving</a:t>
            </a:r>
          </a:p>
          <a:p>
            <a:pPr eaLnBrk="1" hangingPunct="1">
              <a:lnSpc>
                <a:spcPct val="75000"/>
              </a:lnSpc>
              <a:spcBef>
                <a:spcPct val="35000"/>
              </a:spcBef>
              <a:spcAft>
                <a:spcPct val="35000"/>
              </a:spcAft>
            </a:pPr>
            <a:r>
              <a:rPr lang="en-US" dirty="0" smtClean="0"/>
              <a:t>Many new service providers are appearing in the market place and consolidations are taking place</a:t>
            </a:r>
          </a:p>
          <a:p>
            <a:pPr eaLnBrk="1" hangingPunct="1">
              <a:lnSpc>
                <a:spcPct val="75000"/>
              </a:lnSpc>
              <a:spcBef>
                <a:spcPct val="35000"/>
              </a:spcBef>
              <a:spcAft>
                <a:spcPct val="35000"/>
              </a:spcAft>
            </a:pPr>
            <a:r>
              <a:rPr lang="en-US" dirty="0" smtClean="0"/>
              <a:t>Integration with other cloud services is increasing along with improved business workflow improvements.</a:t>
            </a:r>
          </a:p>
          <a:p>
            <a:pPr eaLnBrk="1" hangingPunct="1">
              <a:lnSpc>
                <a:spcPct val="75000"/>
              </a:lnSpc>
              <a:spcBef>
                <a:spcPct val="35000"/>
              </a:spcBef>
              <a:spcAft>
                <a:spcPct val="35000"/>
              </a:spcAft>
            </a:pPr>
            <a:r>
              <a:rPr lang="en-US" dirty="0" smtClean="0"/>
              <a:t>IPv6 is being implemented to provide truly global communications</a:t>
            </a:r>
          </a:p>
          <a:p>
            <a:pPr eaLnBrk="1" hangingPunct="1">
              <a:lnSpc>
                <a:spcPct val="75000"/>
              </a:lnSpc>
              <a:spcBef>
                <a:spcPct val="35000"/>
              </a:spcBef>
              <a:spcAft>
                <a:spcPct val="35000"/>
              </a:spcAft>
            </a:pPr>
            <a:endParaRPr lang="en-US" dirty="0" smtClean="0"/>
          </a:p>
          <a:p>
            <a:pPr eaLnBrk="1" hangingPunct="1">
              <a:lnSpc>
                <a:spcPct val="75000"/>
              </a:lnSpc>
              <a:spcBef>
                <a:spcPct val="35000"/>
              </a:spcBef>
              <a:spcAft>
                <a:spcPct val="35000"/>
              </a:spcAft>
            </a:pPr>
            <a:r>
              <a:rPr lang="en-US" dirty="0" smtClean="0"/>
              <a:t>Thank You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pPr eaLnBrk="1" hangingPunct="1"/>
            <a:r>
              <a:rPr lang="en-US" smtClean="0"/>
              <a:t>History</a:t>
            </a:r>
          </a:p>
        </p:txBody>
      </p:sp>
      <p:sp>
        <p:nvSpPr>
          <p:cNvPr id="19459" name="Rectangle 1027"/>
          <p:cNvSpPr>
            <a:spLocks noGrp="1" noChangeArrowheads="1"/>
          </p:cNvSpPr>
          <p:nvPr>
            <p:ph idx="1"/>
          </p:nvPr>
        </p:nvSpPr>
        <p:spPr/>
        <p:txBody>
          <a:bodyPr/>
          <a:lstStyle/>
          <a:p>
            <a:pPr eaLnBrk="1" hangingPunct="1"/>
            <a:r>
              <a:rPr lang="en-US" dirty="0" smtClean="0"/>
              <a:t>There has been much experience learnt in 100 years</a:t>
            </a:r>
          </a:p>
          <a:p>
            <a:pPr eaLnBrk="1" hangingPunct="1"/>
            <a:r>
              <a:rPr lang="en-US" dirty="0" smtClean="0"/>
              <a:t>Some is so common place, it has been forgotten</a:t>
            </a:r>
          </a:p>
          <a:p>
            <a:pPr eaLnBrk="1" hangingPunct="1"/>
            <a:r>
              <a:rPr lang="en-US" dirty="0" smtClean="0"/>
              <a:t>With IP some of these lessons need to be re-learnt</a:t>
            </a:r>
          </a:p>
          <a:p>
            <a:pPr lvl="1" eaLnBrk="1" hangingPunct="1"/>
            <a:r>
              <a:rPr lang="en-US" dirty="0" smtClean="0"/>
              <a:t>Echo was previously just louder side-tone</a:t>
            </a:r>
          </a:p>
          <a:p>
            <a:pPr lvl="1" eaLnBrk="1" hangingPunct="1"/>
            <a:r>
              <a:rPr lang="en-US" dirty="0" smtClean="0"/>
              <a:t>Added delays now affect conversation quality</a:t>
            </a:r>
          </a:p>
          <a:p>
            <a:pPr lvl="1" eaLnBrk="1" hangingPunct="1"/>
            <a:r>
              <a:rPr lang="en-US" dirty="0" smtClean="0"/>
              <a:t>Network Clocks were previously well defined</a:t>
            </a:r>
          </a:p>
          <a:p>
            <a:pPr lvl="1" eaLnBrk="1" hangingPunct="1"/>
            <a:r>
              <a:rPr lang="en-US" dirty="0" smtClean="0"/>
              <a:t>Data path wasn’t </a:t>
            </a:r>
            <a:r>
              <a:rPr lang="en-US" dirty="0" err="1" smtClean="0"/>
              <a:t>lossy</a:t>
            </a:r>
            <a:r>
              <a:rPr lang="en-US" dirty="0" smtClean="0"/>
              <a:t>, with potential gaps in speech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mtClean="0"/>
              <a:t>Agenda</a:t>
            </a:r>
          </a:p>
        </p:txBody>
      </p:sp>
      <p:sp>
        <p:nvSpPr>
          <p:cNvPr id="2052" name="Rectangle 3"/>
          <p:cNvSpPr>
            <a:spLocks noGrp="1" noChangeArrowheads="1"/>
          </p:cNvSpPr>
          <p:nvPr>
            <p:ph idx="1"/>
          </p:nvPr>
        </p:nvSpPr>
        <p:spPr/>
        <p:txBody>
          <a:bodyPr/>
          <a:lstStyle/>
          <a:p>
            <a:pPr eaLnBrk="1" hangingPunct="1"/>
            <a:r>
              <a:rPr lang="en-US" dirty="0" smtClean="0">
                <a:solidFill>
                  <a:srgbClr val="A8AEAB"/>
                </a:solidFill>
              </a:rPr>
              <a:t>Executive Summary</a:t>
            </a:r>
          </a:p>
          <a:p>
            <a:pPr eaLnBrk="1" hangingPunct="1"/>
            <a:r>
              <a:rPr lang="en-US" dirty="0" smtClean="0">
                <a:solidFill>
                  <a:srgbClr val="A8AEAB"/>
                </a:solidFill>
              </a:rPr>
              <a:t>History</a:t>
            </a:r>
            <a:endParaRPr lang="en-US" dirty="0" smtClean="0"/>
          </a:p>
          <a:p>
            <a:pPr eaLnBrk="1" hangingPunct="1">
              <a:buClr>
                <a:schemeClr val="tx1"/>
              </a:buClr>
              <a:buFont typeface="Wingdings" pitchFamily="2" charset="2"/>
              <a:buChar char="n"/>
            </a:pPr>
            <a:r>
              <a:rPr lang="en-US" dirty="0" smtClean="0"/>
              <a:t>Business Case</a:t>
            </a:r>
          </a:p>
          <a:p>
            <a:pPr eaLnBrk="1" hangingPunct="1"/>
            <a:r>
              <a:rPr lang="en-US" dirty="0" smtClean="0">
                <a:solidFill>
                  <a:srgbClr val="A8AEAB"/>
                </a:solidFill>
              </a:rPr>
              <a:t>Services</a:t>
            </a:r>
          </a:p>
          <a:p>
            <a:pPr eaLnBrk="1" hangingPunct="1"/>
            <a:r>
              <a:rPr lang="en-US" dirty="0" smtClean="0">
                <a:solidFill>
                  <a:srgbClr val="A8AEAB"/>
                </a:solidFill>
              </a:rPr>
              <a:t>Convergence</a:t>
            </a:r>
          </a:p>
          <a:p>
            <a:pPr eaLnBrk="1" hangingPunct="1"/>
            <a:r>
              <a:rPr lang="en-US" dirty="0" smtClean="0">
                <a:solidFill>
                  <a:srgbClr val="A8AEAB"/>
                </a:solidFill>
              </a:rPr>
              <a:t>Infrastructure</a:t>
            </a:r>
          </a:p>
          <a:p>
            <a:pPr eaLnBrk="1" hangingPunct="1"/>
            <a:r>
              <a:rPr lang="en-US" dirty="0" smtClean="0">
                <a:solidFill>
                  <a:srgbClr val="A8AEAB"/>
                </a:solidFill>
              </a:rPr>
              <a:t>Challenges</a:t>
            </a:r>
            <a:endParaRPr lang="en-US" dirty="0" smtClean="0"/>
          </a:p>
        </p:txBody>
      </p:sp>
      <p:graphicFrame>
        <p:nvGraphicFramePr>
          <p:cNvPr id="2050" name="Object 2048"/>
          <p:cNvGraphicFramePr>
            <a:graphicFrameLocks noChangeAspect="1"/>
          </p:cNvGraphicFramePr>
          <p:nvPr/>
        </p:nvGraphicFramePr>
        <p:xfrm>
          <a:off x="5791200" y="2743200"/>
          <a:ext cx="2057400" cy="2047875"/>
        </p:xfrm>
        <a:graphic>
          <a:graphicData uri="http://schemas.openxmlformats.org/presentationml/2006/ole">
            <mc:AlternateContent xmlns:mc="http://schemas.openxmlformats.org/markup-compatibility/2006">
              <mc:Choice xmlns:v="urn:schemas-microsoft-com:vml" Requires="v">
                <p:oleObj spid="_x0000_s2092" name="Clip" r:id="rId4" imgW="1720800" imgH="1712520" progId="">
                  <p:embed/>
                </p:oleObj>
              </mc:Choice>
              <mc:Fallback>
                <p:oleObj name="Clip" r:id="rId4" imgW="1720800" imgH="1712520" progId="">
                  <p:embed/>
                  <p:pic>
                    <p:nvPicPr>
                      <p:cNvPr id="0"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743200"/>
                        <a:ext cx="2057400" cy="204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Business Case</a:t>
            </a:r>
          </a:p>
        </p:txBody>
      </p:sp>
      <p:sp>
        <p:nvSpPr>
          <p:cNvPr id="20483" name="Rectangle 3"/>
          <p:cNvSpPr>
            <a:spLocks noGrp="1" noChangeArrowheads="1"/>
          </p:cNvSpPr>
          <p:nvPr>
            <p:ph idx="1"/>
          </p:nvPr>
        </p:nvSpPr>
        <p:spPr>
          <a:xfrm>
            <a:off x="395536" y="1128713"/>
            <a:ext cx="8229600" cy="4525962"/>
          </a:xfrm>
        </p:spPr>
        <p:txBody>
          <a:bodyPr/>
          <a:lstStyle/>
          <a:p>
            <a:pPr eaLnBrk="1" hangingPunct="1">
              <a:spcAft>
                <a:spcPct val="40000"/>
              </a:spcAft>
            </a:pPr>
            <a:r>
              <a:rPr lang="en-US" dirty="0" smtClean="0"/>
              <a:t>So why all this interest in IP? Isn’t it just another transport medium?</a:t>
            </a:r>
          </a:p>
          <a:p>
            <a:pPr lvl="1" eaLnBrk="1" hangingPunct="1"/>
            <a:r>
              <a:rPr lang="en-US" dirty="0" smtClean="0">
                <a:solidFill>
                  <a:srgbClr val="0033CC"/>
                </a:solidFill>
              </a:rPr>
              <a:t>Yes</a:t>
            </a:r>
          </a:p>
          <a:p>
            <a:pPr lvl="1" eaLnBrk="1" hangingPunct="1"/>
            <a:r>
              <a:rPr lang="en-US" dirty="0" smtClean="0">
                <a:solidFill>
                  <a:srgbClr val="0033CC"/>
                </a:solidFill>
              </a:rPr>
              <a:t>Connectionless</a:t>
            </a:r>
            <a:endParaRPr lang="en-US" dirty="0" smtClean="0"/>
          </a:p>
          <a:p>
            <a:pPr lvl="2" eaLnBrk="1" hangingPunct="1"/>
            <a:r>
              <a:rPr lang="en-US" dirty="0" smtClean="0"/>
              <a:t>Not constrained to a physical location</a:t>
            </a:r>
          </a:p>
          <a:p>
            <a:pPr lvl="2" eaLnBrk="1" hangingPunct="1"/>
            <a:r>
              <a:rPr lang="en-US" dirty="0" smtClean="0"/>
              <a:t>Path between two user points is not pre-defined, can change dynamically</a:t>
            </a:r>
          </a:p>
          <a:p>
            <a:pPr lvl="2" eaLnBrk="1" hangingPunct="1"/>
            <a:r>
              <a:rPr lang="en-US" dirty="0" smtClean="0"/>
              <a:t>Bandwidth is only consumed when needed</a:t>
            </a:r>
          </a:p>
          <a:p>
            <a:pPr lvl="1" eaLnBrk="1" hangingPunct="1"/>
            <a:r>
              <a:rPr lang="en-GB" dirty="0" smtClean="0">
                <a:solidFill>
                  <a:srgbClr val="0033CC"/>
                </a:solidFill>
              </a:rPr>
              <a:t>Cost Alternative</a:t>
            </a:r>
            <a:endParaRPr lang="en-US" dirty="0" smtClean="0">
              <a:solidFill>
                <a:srgbClr val="0033CC"/>
              </a:solidFill>
            </a:endParaRPr>
          </a:p>
          <a:p>
            <a:pPr lvl="2" eaLnBrk="1" hangingPunct="1"/>
            <a:r>
              <a:rPr lang="en-US" dirty="0" smtClean="0"/>
              <a:t>The long haul carriers (e.g. AT&amp;T) are already carrying data traffic in their large networks (at a lower cost)</a:t>
            </a:r>
          </a:p>
          <a:p>
            <a:pPr lvl="2" eaLnBrk="1" hangingPunct="1"/>
            <a:r>
              <a:rPr lang="en-US" dirty="0" smtClean="0"/>
              <a:t>So, send voice as data and pay less!</a:t>
            </a:r>
          </a:p>
          <a:p>
            <a:pPr lvl="1" eaLnBrk="1" hangingPunct="1"/>
            <a:r>
              <a:rPr lang="en-US" dirty="0" smtClean="0">
                <a:solidFill>
                  <a:srgbClr val="0033CC"/>
                </a:solidFill>
              </a:rPr>
              <a:t>Why Now?</a:t>
            </a:r>
          </a:p>
          <a:p>
            <a:pPr lvl="2" eaLnBrk="1" hangingPunct="1"/>
            <a:r>
              <a:rPr lang="en-US" dirty="0" smtClean="0"/>
              <a:t>Moore’s Law</a:t>
            </a:r>
          </a:p>
          <a:p>
            <a:pPr lvl="2" eaLnBrk="1" hangingPunct="1"/>
            <a:r>
              <a:rPr lang="en-US" dirty="0" smtClean="0"/>
              <a:t>Cheaper Processing</a:t>
            </a:r>
          </a:p>
          <a:p>
            <a:pPr lvl="2" eaLnBrk="1" hangingPunct="1"/>
            <a:r>
              <a:rPr lang="en-US" dirty="0" smtClean="0"/>
              <a:t>More readily available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Business Case</a:t>
            </a:r>
          </a:p>
        </p:txBody>
      </p:sp>
      <p:sp>
        <p:nvSpPr>
          <p:cNvPr id="21507" name="Rectangle 3"/>
          <p:cNvSpPr>
            <a:spLocks noGrp="1" noChangeArrowheads="1"/>
          </p:cNvSpPr>
          <p:nvPr>
            <p:ph idx="1"/>
          </p:nvPr>
        </p:nvSpPr>
        <p:spPr>
          <a:xfrm>
            <a:off x="395536" y="1124744"/>
            <a:ext cx="8153400" cy="4800600"/>
          </a:xfrm>
        </p:spPr>
        <p:txBody>
          <a:bodyPr/>
          <a:lstStyle/>
          <a:p>
            <a:pPr eaLnBrk="1" hangingPunct="1"/>
            <a:r>
              <a:rPr lang="en-US" dirty="0" smtClean="0"/>
              <a:t>So why deploy IP rather than TDM?</a:t>
            </a:r>
          </a:p>
          <a:p>
            <a:pPr lvl="1" eaLnBrk="1" hangingPunct="1">
              <a:lnSpc>
                <a:spcPct val="70000"/>
              </a:lnSpc>
            </a:pPr>
            <a:r>
              <a:rPr lang="en-US" dirty="0" smtClean="0">
                <a:solidFill>
                  <a:srgbClr val="0033CC"/>
                </a:solidFill>
              </a:rPr>
              <a:t>Easier and cheaper maintenance</a:t>
            </a:r>
            <a:r>
              <a:rPr lang="en-US" dirty="0" smtClean="0"/>
              <a:t>: Integration of data and voice onto one network</a:t>
            </a:r>
          </a:p>
          <a:p>
            <a:pPr lvl="1" eaLnBrk="1" hangingPunct="1">
              <a:lnSpc>
                <a:spcPct val="70000"/>
              </a:lnSpc>
            </a:pPr>
            <a:r>
              <a:rPr lang="en-GB" dirty="0" smtClean="0">
                <a:solidFill>
                  <a:srgbClr val="0033CC"/>
                </a:solidFill>
              </a:rPr>
              <a:t>Consolidation of trunk access</a:t>
            </a:r>
            <a:r>
              <a:rPr lang="en-GB" dirty="0" smtClean="0"/>
              <a:t> to a central SIP gateway (IP) across the business</a:t>
            </a:r>
            <a:endParaRPr lang="en-US" dirty="0" smtClean="0"/>
          </a:p>
          <a:p>
            <a:pPr lvl="1" eaLnBrk="1" hangingPunct="1"/>
            <a:r>
              <a:rPr lang="en-US" dirty="0" smtClean="0">
                <a:solidFill>
                  <a:srgbClr val="0033CC"/>
                </a:solidFill>
              </a:rPr>
              <a:t>Lower operating costs</a:t>
            </a:r>
            <a:r>
              <a:rPr lang="en-US" dirty="0" smtClean="0"/>
              <a:t>: Integration of remote offices over a common corporate data network, rather than through PSTN. Single Dial Plan.</a:t>
            </a:r>
          </a:p>
          <a:p>
            <a:pPr lvl="1" eaLnBrk="1" hangingPunct="1"/>
            <a:r>
              <a:rPr lang="en-US" dirty="0" smtClean="0">
                <a:solidFill>
                  <a:srgbClr val="0033CC"/>
                </a:solidFill>
              </a:rPr>
              <a:t>Access from anywhere</a:t>
            </a:r>
            <a:r>
              <a:rPr lang="en-US" dirty="0" smtClean="0"/>
              <a:t>: Power users such as Teleworker and sales ‘Road Warrior’. Global Access</a:t>
            </a:r>
          </a:p>
          <a:p>
            <a:pPr lvl="1" eaLnBrk="1" hangingPunct="1"/>
            <a:r>
              <a:rPr lang="en-US" dirty="0" smtClean="0">
                <a:solidFill>
                  <a:srgbClr val="0033CC"/>
                </a:solidFill>
              </a:rPr>
              <a:t>Lower product costs</a:t>
            </a:r>
            <a:r>
              <a:rPr lang="en-US" dirty="0" smtClean="0"/>
              <a:t>: Integration of a voice application onto a central server, e.g. voice mail, means reduced number of devices. The remote sites no longer need their own local VM.</a:t>
            </a:r>
          </a:p>
          <a:p>
            <a:pPr lvl="1" eaLnBrk="1" hangingPunct="1"/>
            <a:r>
              <a:rPr lang="en-US" dirty="0" smtClean="0">
                <a:solidFill>
                  <a:srgbClr val="0033CC"/>
                </a:solidFill>
              </a:rPr>
              <a:t>Security, Resiliency and Availability</a:t>
            </a:r>
            <a:r>
              <a:rPr lang="en-US" dirty="0" smtClean="0"/>
              <a:t>: In NY (September 11th) the IP infrastructure kept running; the PSTN didn’t</a:t>
            </a:r>
          </a:p>
          <a:p>
            <a:pPr lvl="1" eaLnBrk="1" hangingPunct="1"/>
            <a:r>
              <a:rPr lang="en-US" dirty="0" smtClean="0">
                <a:solidFill>
                  <a:srgbClr val="0033CC"/>
                </a:solidFill>
              </a:rPr>
              <a:t>Unified Communications and Integration with other (mobile) services</a:t>
            </a:r>
            <a:endParaRPr lang="en-US" dirty="0" smtClean="0"/>
          </a:p>
          <a:p>
            <a:pPr lvl="1" eaLnBrk="1" hangingPunct="1"/>
            <a:r>
              <a:rPr lang="en-US" dirty="0" smtClean="0">
                <a:solidFill>
                  <a:srgbClr val="0033CC"/>
                </a:solidFill>
              </a:rPr>
              <a:t>Displacement </a:t>
            </a:r>
            <a:r>
              <a:rPr lang="en-US" dirty="0" smtClean="0"/>
              <a:t>of older (non-IP) phone systems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tel PowerPoint Template (1)">
  <a:themeElements>
    <a:clrScheme name="Custom 1">
      <a:dk1>
        <a:srgbClr val="15325F"/>
      </a:dk1>
      <a:lt1>
        <a:srgbClr val="000000"/>
      </a:lt1>
      <a:dk2>
        <a:srgbClr val="00A1E0"/>
      </a:dk2>
      <a:lt2>
        <a:srgbClr val="EEECE1"/>
      </a:lt2>
      <a:accent1>
        <a:srgbClr val="BED9ED"/>
      </a:accent1>
      <a:accent2>
        <a:srgbClr val="41AD49"/>
      </a:accent2>
      <a:accent3>
        <a:srgbClr val="35CBDA"/>
      </a:accent3>
      <a:accent4>
        <a:srgbClr val="6E20A0"/>
      </a:accent4>
      <a:accent5>
        <a:srgbClr val="FF730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Designs\Mitel Networks Template.pot</Template>
  <TotalTime>15899</TotalTime>
  <Words>13647</Words>
  <Application>Microsoft Office PowerPoint</Application>
  <PresentationFormat>On-screen Show (4:3)</PresentationFormat>
  <Paragraphs>1052</Paragraphs>
  <Slides>50</Slides>
  <Notes>50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50</vt:i4>
      </vt:variant>
    </vt:vector>
  </HeadingPairs>
  <TitlesOfParts>
    <vt:vector size="54" baseType="lpstr">
      <vt:lpstr>Mitel PowerPoint Template (1)</vt:lpstr>
      <vt:lpstr>Clip</vt:lpstr>
      <vt:lpstr>Visio</vt:lpstr>
      <vt:lpstr>Bitmap Image</vt:lpstr>
      <vt:lpstr>Voice over IP</vt:lpstr>
      <vt:lpstr>Biographical Information</vt:lpstr>
      <vt:lpstr>Agenda</vt:lpstr>
      <vt:lpstr>Executive Summary</vt:lpstr>
      <vt:lpstr>Agenda</vt:lpstr>
      <vt:lpstr>History</vt:lpstr>
      <vt:lpstr>Agenda</vt:lpstr>
      <vt:lpstr>Business Case</vt:lpstr>
      <vt:lpstr>Business Case</vt:lpstr>
      <vt:lpstr>Business Case</vt:lpstr>
      <vt:lpstr>Business Case</vt:lpstr>
      <vt:lpstr>Agenda</vt:lpstr>
      <vt:lpstr>Services/Content</vt:lpstr>
      <vt:lpstr>Services/Content</vt:lpstr>
      <vt:lpstr>Services/Content</vt:lpstr>
      <vt:lpstr>Agenda</vt:lpstr>
      <vt:lpstr>Convergence</vt:lpstr>
      <vt:lpstr>Convergence</vt:lpstr>
      <vt:lpstr>Convergence</vt:lpstr>
      <vt:lpstr>Convergence</vt:lpstr>
      <vt:lpstr>Agenda</vt:lpstr>
      <vt:lpstr>Infrastructure</vt:lpstr>
      <vt:lpstr>Infrastructure</vt:lpstr>
      <vt:lpstr>Infrastructure</vt:lpstr>
      <vt:lpstr>Infrastructure</vt:lpstr>
      <vt:lpstr>Infrastructure</vt:lpstr>
      <vt:lpstr>Infrastructure</vt:lpstr>
      <vt:lpstr>Infrastructure</vt:lpstr>
      <vt:lpstr>Infrastructure</vt:lpstr>
      <vt:lpstr>Infrastructure</vt:lpstr>
      <vt:lpstr>Infrastructure</vt:lpstr>
      <vt:lpstr>Infrastructure</vt:lpstr>
      <vt:lpstr>Agenda</vt:lpstr>
      <vt:lpstr>Technical Challenges: Many!</vt:lpstr>
      <vt:lpstr>Technical Challenges: Voice Quality Metrics</vt:lpstr>
      <vt:lpstr>Technical Challenges: VQ - Delay and Loss</vt:lpstr>
      <vt:lpstr>Technical Challenges: Voice Quality - Echo</vt:lpstr>
      <vt:lpstr>Technical Challenges: Voice Quality - Delay</vt:lpstr>
      <vt:lpstr>Technical Challenges: Network Jitter</vt:lpstr>
      <vt:lpstr>Technical Challenges: Network Jitter</vt:lpstr>
      <vt:lpstr>Technical Challenges: Clock Slip</vt:lpstr>
      <vt:lpstr>Technical Challenges: Transmitting Tones</vt:lpstr>
      <vt:lpstr>Technical Challenges: FAX and Modem</vt:lpstr>
      <vt:lpstr>Technical Challenges: Packet Size</vt:lpstr>
      <vt:lpstr>Technical Challenges: CODEC</vt:lpstr>
      <vt:lpstr>Technical Challenges: Bandwidth</vt:lpstr>
      <vt:lpstr>The Challenges: Security</vt:lpstr>
      <vt:lpstr>The Challenges: Rules and Regulations</vt:lpstr>
      <vt:lpstr>The Challenges: IPv6</vt:lpstr>
      <vt:lpstr>Finale</vt:lpstr>
    </vt:vector>
  </TitlesOfParts>
  <Company>Mitel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Voice over IP</dc:title>
  <dc:subject>Voice over IP</dc:subject>
  <dc:creator>Tony Hutchinson</dc:creator>
  <cp:keywords>VoIP, IP, Voice</cp:keywords>
  <dc:description>Overview of VoIP business and technical aspects</dc:description>
  <cp:lastModifiedBy>Halim Yanikomeroglu</cp:lastModifiedBy>
  <cp:revision>493</cp:revision>
  <cp:lastPrinted>2006-12-15T16:48:34Z</cp:lastPrinted>
  <dcterms:created xsi:type="dcterms:W3CDTF">2002-02-27T14:48:18Z</dcterms:created>
  <dcterms:modified xsi:type="dcterms:W3CDTF">2018-03-12T17:41:26Z</dcterms:modified>
</cp:coreProperties>
</file>