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5"/>
  </p:notesMasterIdLst>
  <p:handoutMasterIdLst>
    <p:handoutMasterId r:id="rId176"/>
  </p:handoutMasterIdLst>
  <p:sldIdLst>
    <p:sldId id="3737" r:id="rId2"/>
    <p:sldId id="3664" r:id="rId3"/>
    <p:sldId id="3978" r:id="rId4"/>
    <p:sldId id="4732" r:id="rId5"/>
    <p:sldId id="4734" r:id="rId6"/>
    <p:sldId id="4733" r:id="rId7"/>
    <p:sldId id="4207" r:id="rId8"/>
    <p:sldId id="4208" r:id="rId9"/>
    <p:sldId id="4242" r:id="rId10"/>
    <p:sldId id="3842" r:id="rId11"/>
    <p:sldId id="4415" r:id="rId12"/>
    <p:sldId id="4783" r:id="rId13"/>
    <p:sldId id="4254" r:id="rId14"/>
    <p:sldId id="4178" r:id="rId15"/>
    <p:sldId id="4179" r:id="rId16"/>
    <p:sldId id="4190" r:id="rId17"/>
    <p:sldId id="4191" r:id="rId18"/>
    <p:sldId id="4192" r:id="rId19"/>
    <p:sldId id="4193" r:id="rId20"/>
    <p:sldId id="4057" r:id="rId21"/>
    <p:sldId id="4058" r:id="rId22"/>
    <p:sldId id="4059" r:id="rId23"/>
    <p:sldId id="4061" r:id="rId24"/>
    <p:sldId id="4210" r:id="rId25"/>
    <p:sldId id="4194" r:id="rId26"/>
    <p:sldId id="4195" r:id="rId27"/>
    <p:sldId id="4327" r:id="rId28"/>
    <p:sldId id="4731" r:id="rId29"/>
    <p:sldId id="4278" r:id="rId30"/>
    <p:sldId id="4328" r:id="rId31"/>
    <p:sldId id="4320" r:id="rId32"/>
    <p:sldId id="4321" r:id="rId33"/>
    <p:sldId id="4215" r:id="rId34"/>
    <p:sldId id="4216" r:id="rId35"/>
    <p:sldId id="4217" r:id="rId36"/>
    <p:sldId id="4218" r:id="rId37"/>
    <p:sldId id="4219" r:id="rId38"/>
    <p:sldId id="4220" r:id="rId39"/>
    <p:sldId id="4221" r:id="rId40"/>
    <p:sldId id="4222" r:id="rId41"/>
    <p:sldId id="4279" r:id="rId42"/>
    <p:sldId id="4231" r:id="rId43"/>
    <p:sldId id="4233" r:id="rId44"/>
    <p:sldId id="4234" r:id="rId45"/>
    <p:sldId id="4211" r:id="rId46"/>
    <p:sldId id="4329" r:id="rId47"/>
    <p:sldId id="4212" r:id="rId48"/>
    <p:sldId id="4214" r:id="rId49"/>
    <p:sldId id="4235" r:id="rId50"/>
    <p:sldId id="4236" r:id="rId51"/>
    <p:sldId id="4197" r:id="rId52"/>
    <p:sldId id="4198" r:id="rId53"/>
    <p:sldId id="4199" r:id="rId54"/>
    <p:sldId id="4225" r:id="rId55"/>
    <p:sldId id="4227" r:id="rId56"/>
    <p:sldId id="4228" r:id="rId57"/>
    <p:sldId id="4323" r:id="rId58"/>
    <p:sldId id="4735" r:id="rId59"/>
    <p:sldId id="4229" r:id="rId60"/>
    <p:sldId id="4230" r:id="rId61"/>
    <p:sldId id="4237" r:id="rId62"/>
    <p:sldId id="4736" r:id="rId63"/>
    <p:sldId id="4244" r:id="rId64"/>
    <p:sldId id="4245" r:id="rId65"/>
    <p:sldId id="4246" r:id="rId66"/>
    <p:sldId id="4247" r:id="rId67"/>
    <p:sldId id="4280" r:id="rId68"/>
    <p:sldId id="3704" r:id="rId69"/>
    <p:sldId id="3705" r:id="rId70"/>
    <p:sldId id="3706" r:id="rId71"/>
    <p:sldId id="3707" r:id="rId72"/>
    <p:sldId id="3708" r:id="rId73"/>
    <p:sldId id="3679" r:id="rId74"/>
    <p:sldId id="3680" r:id="rId75"/>
    <p:sldId id="4084" r:id="rId76"/>
    <p:sldId id="3762" r:id="rId77"/>
    <p:sldId id="3684" r:id="rId78"/>
    <p:sldId id="3876" r:id="rId79"/>
    <p:sldId id="3685" r:id="rId80"/>
    <p:sldId id="3883" r:id="rId81"/>
    <p:sldId id="3763" r:id="rId82"/>
    <p:sldId id="4184" r:id="rId83"/>
    <p:sldId id="4189" r:id="rId84"/>
    <p:sldId id="4188" r:id="rId85"/>
    <p:sldId id="4187" r:id="rId86"/>
    <p:sldId id="3719" r:id="rId87"/>
    <p:sldId id="3720" r:id="rId88"/>
    <p:sldId id="4281" r:id="rId89"/>
    <p:sldId id="4737" r:id="rId90"/>
    <p:sldId id="4251" r:id="rId91"/>
    <p:sldId id="4249" r:id="rId92"/>
    <p:sldId id="4250" r:id="rId93"/>
    <p:sldId id="4410" r:id="rId94"/>
    <p:sldId id="4000" r:id="rId95"/>
    <p:sldId id="3525" r:id="rId96"/>
    <p:sldId id="3998" r:id="rId97"/>
    <p:sldId id="3527" r:id="rId98"/>
    <p:sldId id="3528" r:id="rId99"/>
    <p:sldId id="3997" r:id="rId100"/>
    <p:sldId id="3987" r:id="rId101"/>
    <p:sldId id="3996" r:id="rId102"/>
    <p:sldId id="3989" r:id="rId103"/>
    <p:sldId id="3995" r:id="rId104"/>
    <p:sldId id="3994" r:id="rId105"/>
    <p:sldId id="4025" r:id="rId106"/>
    <p:sldId id="3979" r:id="rId107"/>
    <p:sldId id="3993" r:id="rId108"/>
    <p:sldId id="3992" r:id="rId109"/>
    <p:sldId id="4412" r:id="rId110"/>
    <p:sldId id="3772" r:id="rId111"/>
    <p:sldId id="3773" r:id="rId112"/>
    <p:sldId id="3774" r:id="rId113"/>
    <p:sldId id="3775" r:id="rId114"/>
    <p:sldId id="3776" r:id="rId115"/>
    <p:sldId id="3777" r:id="rId116"/>
    <p:sldId id="3778" r:id="rId117"/>
    <p:sldId id="3779" r:id="rId118"/>
    <p:sldId id="3780" r:id="rId119"/>
    <p:sldId id="3781" r:id="rId120"/>
    <p:sldId id="3782" r:id="rId121"/>
    <p:sldId id="4421" r:id="rId122"/>
    <p:sldId id="4422" r:id="rId123"/>
    <p:sldId id="4423" r:id="rId124"/>
    <p:sldId id="4424" r:id="rId125"/>
    <p:sldId id="4425" r:id="rId126"/>
    <p:sldId id="4404" r:id="rId127"/>
    <p:sldId id="4405" r:id="rId128"/>
    <p:sldId id="4738" r:id="rId129"/>
    <p:sldId id="4739" r:id="rId130"/>
    <p:sldId id="4413" r:id="rId131"/>
    <p:sldId id="3824" r:id="rId132"/>
    <p:sldId id="3825" r:id="rId133"/>
    <p:sldId id="3826" r:id="rId134"/>
    <p:sldId id="4133" r:id="rId135"/>
    <p:sldId id="4408" r:id="rId136"/>
    <p:sldId id="4407" r:id="rId137"/>
    <p:sldId id="4409" r:id="rId138"/>
    <p:sldId id="3869" r:id="rId139"/>
    <p:sldId id="3870" r:id="rId140"/>
    <p:sldId id="3871" r:id="rId141"/>
    <p:sldId id="4414" r:id="rId142"/>
    <p:sldId id="4741" r:id="rId143"/>
    <p:sldId id="4742" r:id="rId144"/>
    <p:sldId id="4743" r:id="rId145"/>
    <p:sldId id="4744" r:id="rId146"/>
    <p:sldId id="4745" r:id="rId147"/>
    <p:sldId id="4427" r:id="rId148"/>
    <p:sldId id="4428" r:id="rId149"/>
    <p:sldId id="4429" r:id="rId150"/>
    <p:sldId id="4147" r:id="rId151"/>
    <p:sldId id="4784" r:id="rId152"/>
    <p:sldId id="4435" r:id="rId153"/>
    <p:sldId id="4436" r:id="rId154"/>
    <p:sldId id="4437" r:id="rId155"/>
    <p:sldId id="4438" r:id="rId156"/>
    <p:sldId id="4439" r:id="rId157"/>
    <p:sldId id="4440" r:id="rId158"/>
    <p:sldId id="4441" r:id="rId159"/>
    <p:sldId id="4442" r:id="rId160"/>
    <p:sldId id="4443" r:id="rId161"/>
    <p:sldId id="4785" r:id="rId162"/>
    <p:sldId id="4713" r:id="rId163"/>
    <p:sldId id="4714" r:id="rId164"/>
    <p:sldId id="4715" r:id="rId165"/>
    <p:sldId id="4716" r:id="rId166"/>
    <p:sldId id="4717" r:id="rId167"/>
    <p:sldId id="4718" r:id="rId168"/>
    <p:sldId id="4786" r:id="rId169"/>
    <p:sldId id="4703" r:id="rId170"/>
    <p:sldId id="4704" r:id="rId171"/>
    <p:sldId id="4705" r:id="rId172"/>
    <p:sldId id="4706" r:id="rId173"/>
    <p:sldId id="4707" r:id="rId17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99"/>
    <a:srgbClr val="CCCC00"/>
    <a:srgbClr val="FF3300"/>
    <a:srgbClr val="3399FF"/>
    <a:srgbClr val="33CC33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59" autoAdjust="0"/>
  </p:normalViewPr>
  <p:slideViewPr>
    <p:cSldViewPr>
      <p:cViewPr>
        <p:scale>
          <a:sx n="72" d="100"/>
          <a:sy n="72" d="100"/>
        </p:scale>
        <p:origin x="-2646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0962"/>
    </p:cViewPr>
  </p:sorterViewPr>
  <p:notesViewPr>
    <p:cSldViewPr>
      <p:cViewPr varScale="1">
        <p:scale>
          <a:sx n="53" d="100"/>
          <a:sy n="53" d="100"/>
        </p:scale>
        <p:origin x="-1974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notesMaster" Target="notesMasters/notesMaster1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93F106D6-13E0-4C7E-ACDE-7227095F1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t" anchorCtr="0" compatLnSpc="1">
            <a:prstTxWarp prst="textNoShape">
              <a:avLst/>
            </a:prstTxWarp>
          </a:bodyPr>
          <a:lstStyle>
            <a:lvl1pPr algn="l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t" anchorCtr="0" compatLnSpc="1">
            <a:prstTxWarp prst="textNoShape">
              <a:avLst/>
            </a:prstTxWarp>
          </a:bodyPr>
          <a:lstStyle>
            <a:lvl1pPr algn="r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392"/>
            <a:ext cx="5140960" cy="41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b" anchorCtr="0" compatLnSpc="1">
            <a:prstTxWarp prst="textNoShape">
              <a:avLst/>
            </a:prstTxWarp>
          </a:bodyPr>
          <a:lstStyle>
            <a:lvl1pPr algn="l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b" anchorCtr="0" compatLnSpc="1">
            <a:prstTxWarp prst="textNoShape">
              <a:avLst/>
            </a:prstTxWarp>
          </a:bodyPr>
          <a:lstStyle>
            <a:lvl1pPr algn="r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52B4CFE-3082-4237-9F0A-21CB5EE41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3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A0FB7-4515-437D-9CBE-0CC53331396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 cap="flat"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7"/>
          <p:cNvSpPr txBox="1">
            <a:spLocks noGrp="1" noChangeArrowheads="1"/>
          </p:cNvSpPr>
          <p:nvPr/>
        </p:nvSpPr>
        <p:spPr bwMode="auto">
          <a:xfrm>
            <a:off x="3972560" y="8829575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8419" rIns="96838" bIns="48419" anchor="b"/>
          <a:lstStyle/>
          <a:p>
            <a:pPr algn="r" defTabSz="968876"/>
            <a:fld id="{AC9B114E-CCB0-4E01-8C87-7FD9B406625A}" type="slidenum">
              <a:rPr lang="en-US" altLang="zh-CN" sz="1300">
                <a:latin typeface="Arial" pitchFamily="34" charset="0"/>
              </a:rPr>
              <a:pPr algn="r" defTabSz="968876"/>
              <a:t>42</a:t>
            </a:fld>
            <a:endParaRPr lang="en-US" altLang="zh-CN" sz="1300">
              <a:latin typeface="Arial" pitchFamily="34" charset="0"/>
            </a:endParaRPr>
          </a:p>
        </p:txBody>
      </p:sp>
      <p:sp>
        <p:nvSpPr>
          <p:cNvPr id="134147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34148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 lIns="96838" tIns="48419" rIns="96838" bIns="48419"/>
          <a:lstStyle/>
          <a:p>
            <a:r>
              <a:rPr lang="en-GB" altLang="zh-CN" sz="1400"/>
              <a:t>2010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20  - will be the decade of LTE</a:t>
            </a:r>
          </a:p>
          <a:p>
            <a:r>
              <a:rPr lang="en-GB" altLang="zh-CN" sz="1400"/>
              <a:t>2020 -&gt;	 - will be 5th  G what will it hold?</a:t>
            </a:r>
          </a:p>
          <a:p>
            <a:r>
              <a:rPr lang="en-GB" altLang="zh-CN" sz="1400"/>
              <a:t>Not entirely sure but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what is sure is that Between Now and then-</a:t>
            </a:r>
          </a:p>
          <a:p>
            <a:r>
              <a:rPr lang="en-GB" altLang="zh-CN" sz="1400"/>
              <a:t> </a:t>
            </a:r>
          </a:p>
          <a:p>
            <a:r>
              <a:rPr lang="en-GB" altLang="zh-CN" sz="1400"/>
              <a:t>Cell size will definitely shrink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consequently </a:t>
            </a:r>
          </a:p>
          <a:p>
            <a:r>
              <a:rPr lang="en-GB" altLang="zh-CN" sz="1400"/>
              <a:t>Cell count will increase</a:t>
            </a:r>
          </a:p>
          <a:p>
            <a:r>
              <a:rPr lang="en-GB" altLang="zh-CN" sz="1400"/>
              <a:t>All in an order of magnitude</a:t>
            </a:r>
          </a:p>
          <a:p>
            <a:r>
              <a:rPr lang="en-GB" altLang="zh-CN" sz="1400"/>
              <a:t>Devices will undoubtedly expand exponentially</a:t>
            </a:r>
          </a:p>
          <a:p>
            <a:r>
              <a:rPr lang="en-GB" altLang="zh-CN" sz="1400"/>
              <a:t>Data M2M will explode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this will inevitably lead to a concatenation of growth trends</a:t>
            </a:r>
          </a:p>
          <a:p>
            <a:endParaRPr lang="en-GB" altLang="zh-CN" sz="1400"/>
          </a:p>
          <a:p>
            <a:r>
              <a:rPr lang="en-GB" altLang="zh-CN" sz="1400"/>
              <a:t>The growing need for information and interaction will spur a number of Mega-trends     </a:t>
            </a:r>
            <a:r>
              <a:rPr lang="en-GB" altLang="zh-CN" sz="1400">
                <a:latin typeface="Arial" pitchFamily="34" charset="0"/>
              </a:rPr>
              <a:t>……</a:t>
            </a:r>
            <a:endParaRPr lang="en-GB" altLang="zh-CN" sz="1400"/>
          </a:p>
          <a:p>
            <a:endParaRPr lang="en-GB" altLang="zh-CN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7"/>
          <p:cNvSpPr txBox="1">
            <a:spLocks noGrp="1" noChangeArrowheads="1"/>
          </p:cNvSpPr>
          <p:nvPr/>
        </p:nvSpPr>
        <p:spPr bwMode="auto">
          <a:xfrm>
            <a:off x="3972560" y="8829575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8419" rIns="96838" bIns="48419" anchor="b"/>
          <a:lstStyle/>
          <a:p>
            <a:pPr algn="r" defTabSz="968876"/>
            <a:fld id="{AC9B114E-CCB0-4E01-8C87-7FD9B406625A}" type="slidenum">
              <a:rPr lang="en-US" altLang="zh-CN" sz="1300">
                <a:latin typeface="Arial" pitchFamily="34" charset="0"/>
              </a:rPr>
              <a:pPr algn="r" defTabSz="968876"/>
              <a:t>43</a:t>
            </a:fld>
            <a:endParaRPr lang="en-US" altLang="zh-CN" sz="1300">
              <a:latin typeface="Arial" pitchFamily="34" charset="0"/>
            </a:endParaRPr>
          </a:p>
        </p:txBody>
      </p:sp>
      <p:sp>
        <p:nvSpPr>
          <p:cNvPr id="134147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34148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 lIns="96838" tIns="48419" rIns="96838" bIns="48419"/>
          <a:lstStyle/>
          <a:p>
            <a:r>
              <a:rPr lang="en-GB" altLang="zh-CN" sz="1400"/>
              <a:t>2010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20  - will be the decade of LTE</a:t>
            </a:r>
          </a:p>
          <a:p>
            <a:r>
              <a:rPr lang="en-GB" altLang="zh-CN" sz="1400"/>
              <a:t>2020 -&gt;	 - will be 5th  G what will it hold?</a:t>
            </a:r>
          </a:p>
          <a:p>
            <a:r>
              <a:rPr lang="en-GB" altLang="zh-CN" sz="1400"/>
              <a:t>Not entirely sure but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what is sure is that Between Now and then-</a:t>
            </a:r>
          </a:p>
          <a:p>
            <a:r>
              <a:rPr lang="en-GB" altLang="zh-CN" sz="1400"/>
              <a:t> </a:t>
            </a:r>
          </a:p>
          <a:p>
            <a:r>
              <a:rPr lang="en-GB" altLang="zh-CN" sz="1400"/>
              <a:t>Cell size will definitely shrink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consequently </a:t>
            </a:r>
          </a:p>
          <a:p>
            <a:r>
              <a:rPr lang="en-GB" altLang="zh-CN" sz="1400"/>
              <a:t>Cell count will increase</a:t>
            </a:r>
          </a:p>
          <a:p>
            <a:r>
              <a:rPr lang="en-GB" altLang="zh-CN" sz="1400"/>
              <a:t>All in an order of magnitude</a:t>
            </a:r>
          </a:p>
          <a:p>
            <a:r>
              <a:rPr lang="en-GB" altLang="zh-CN" sz="1400"/>
              <a:t>Devices will undoubtedly expand exponentially</a:t>
            </a:r>
          </a:p>
          <a:p>
            <a:r>
              <a:rPr lang="en-GB" altLang="zh-CN" sz="1400"/>
              <a:t>Data M2M will explode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this will inevitably lead to a concatenation of growth trends</a:t>
            </a:r>
          </a:p>
          <a:p>
            <a:endParaRPr lang="en-GB" altLang="zh-CN" sz="1400"/>
          </a:p>
          <a:p>
            <a:r>
              <a:rPr lang="en-GB" altLang="zh-CN" sz="1400"/>
              <a:t>The growing need for information and interaction will spur a number of Mega-trends     </a:t>
            </a:r>
            <a:r>
              <a:rPr lang="en-GB" altLang="zh-CN" sz="1400">
                <a:latin typeface="Arial" pitchFamily="34" charset="0"/>
              </a:rPr>
              <a:t>……</a:t>
            </a:r>
            <a:endParaRPr lang="en-GB" altLang="zh-CN" sz="1400"/>
          </a:p>
          <a:p>
            <a:endParaRPr lang="en-GB" altLang="zh-CN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7"/>
          <p:cNvSpPr txBox="1">
            <a:spLocks noGrp="1" noChangeArrowheads="1"/>
          </p:cNvSpPr>
          <p:nvPr/>
        </p:nvSpPr>
        <p:spPr bwMode="auto">
          <a:xfrm>
            <a:off x="3972560" y="8829575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8419" rIns="96838" bIns="48419" anchor="b"/>
          <a:lstStyle/>
          <a:p>
            <a:pPr algn="r" defTabSz="968876"/>
            <a:fld id="{AC9B114E-CCB0-4E01-8C87-7FD9B406625A}" type="slidenum">
              <a:rPr lang="en-US" altLang="zh-CN" sz="1300">
                <a:latin typeface="Arial" pitchFamily="34" charset="0"/>
              </a:rPr>
              <a:pPr algn="r" defTabSz="968876"/>
              <a:t>44</a:t>
            </a:fld>
            <a:endParaRPr lang="en-US" altLang="zh-CN" sz="1300">
              <a:latin typeface="Arial" pitchFamily="34" charset="0"/>
            </a:endParaRPr>
          </a:p>
        </p:txBody>
      </p:sp>
      <p:sp>
        <p:nvSpPr>
          <p:cNvPr id="134147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34148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 lIns="96838" tIns="48419" rIns="96838" bIns="48419"/>
          <a:lstStyle/>
          <a:p>
            <a:r>
              <a:rPr lang="en-GB" altLang="zh-CN" sz="1400"/>
              <a:t>2010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20  - will be the decade of LTE</a:t>
            </a:r>
          </a:p>
          <a:p>
            <a:r>
              <a:rPr lang="en-GB" altLang="zh-CN" sz="1400"/>
              <a:t>2020 -&gt;	 - will be 5th  G what will it hold?</a:t>
            </a:r>
          </a:p>
          <a:p>
            <a:r>
              <a:rPr lang="en-GB" altLang="zh-CN" sz="1400"/>
              <a:t>Not entirely sure but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what is sure is that Between Now and then-</a:t>
            </a:r>
          </a:p>
          <a:p>
            <a:r>
              <a:rPr lang="en-GB" altLang="zh-CN" sz="1400"/>
              <a:t> </a:t>
            </a:r>
          </a:p>
          <a:p>
            <a:r>
              <a:rPr lang="en-GB" altLang="zh-CN" sz="1400"/>
              <a:t>Cell size will definitely shrink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consequently </a:t>
            </a:r>
          </a:p>
          <a:p>
            <a:r>
              <a:rPr lang="en-GB" altLang="zh-CN" sz="1400"/>
              <a:t>Cell count will increase</a:t>
            </a:r>
          </a:p>
          <a:p>
            <a:r>
              <a:rPr lang="en-GB" altLang="zh-CN" sz="1400"/>
              <a:t>All in an order of magnitude</a:t>
            </a:r>
          </a:p>
          <a:p>
            <a:r>
              <a:rPr lang="en-GB" altLang="zh-CN" sz="1400"/>
              <a:t>Devices will undoubtedly expand exponentially</a:t>
            </a:r>
          </a:p>
          <a:p>
            <a:r>
              <a:rPr lang="en-GB" altLang="zh-CN" sz="1400"/>
              <a:t>Data M2M will explode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this will inevitably lead to a concatenation of growth trends</a:t>
            </a:r>
          </a:p>
          <a:p>
            <a:endParaRPr lang="en-GB" altLang="zh-CN" sz="1400"/>
          </a:p>
          <a:p>
            <a:r>
              <a:rPr lang="en-GB" altLang="zh-CN" sz="1400"/>
              <a:t>The growing need for information and interaction will spur a number of Mega-trends     </a:t>
            </a:r>
            <a:r>
              <a:rPr lang="en-GB" altLang="zh-CN" sz="1400">
                <a:latin typeface="Arial" pitchFamily="34" charset="0"/>
              </a:rPr>
              <a:t>……</a:t>
            </a:r>
            <a:endParaRPr lang="en-GB" altLang="zh-CN" sz="1400"/>
          </a:p>
          <a:p>
            <a:endParaRPr lang="en-GB" altLang="zh-CN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mtClean="0">
                <a:latin typeface="Arial" pitchFamily="34" charset="0"/>
              </a:rPr>
              <a:t>ITU-T Rec. Y.2221 (www.itu.int/rec/T-REC-Y.2221-201001-I): Requirements for support of Ubiquitous Sensor Network* applications and services.</a:t>
            </a:r>
          </a:p>
          <a:p>
            <a:endParaRPr lang="en-CA" smtClean="0">
              <a:latin typeface="Arial" pitchFamily="34" charset="0"/>
            </a:endParaRPr>
          </a:p>
          <a:p>
            <a:r>
              <a:rPr lang="en-CA" smtClean="0">
                <a:latin typeface="Arial" pitchFamily="34" charset="0"/>
              </a:rPr>
              <a:t>* This is the ITU-T term for MTC systems and applications involving possible large numbers of sensors potentially spread over a large area</a:t>
            </a:r>
          </a:p>
          <a:p>
            <a:pPr>
              <a:buFontTx/>
              <a:buChar char="•"/>
            </a:pPr>
            <a:r>
              <a:rPr lang="en-CA" smtClean="0">
                <a:latin typeface="Arial" pitchFamily="34" charset="0"/>
              </a:rPr>
              <a:t> Sensor Networks monitor physical or environmental conditions, (e.g., temperature, sound, vibration, pressure, motion or pollutants) at various locations. These sensors need to communicate with a server.</a:t>
            </a:r>
          </a:p>
          <a:p>
            <a:pPr>
              <a:buFontTx/>
              <a:buChar char="•"/>
            </a:pPr>
            <a:r>
              <a:rPr lang="en-CA" smtClean="0">
                <a:latin typeface="Arial" pitchFamily="34" charset="0"/>
              </a:rPr>
              <a:t> Early sensor networks operate in isolation. Networked sensor applications enable new possibilities for consumers, public organizations, enterprises, government, etc.</a:t>
            </a:r>
          </a:p>
          <a:p>
            <a:pPr>
              <a:buFontTx/>
              <a:buChar char="•"/>
            </a:pPr>
            <a:r>
              <a:rPr lang="en-CA" smtClean="0">
                <a:latin typeface="Arial" pitchFamily="34" charset="0"/>
              </a:rPr>
              <a:t> Applications integrate data from sensor networks to achieve industrial or home automation control, agricultural monitoring, healthcare, environment and pollution monitoring, and disaster surveillance, security, etc.</a:t>
            </a:r>
          </a:p>
          <a:p>
            <a:endParaRPr lang="en-CA" smtClean="0">
              <a:latin typeface="Arial" pitchFamily="34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6CE43-4E60-4B0D-88F1-27F294791FFB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54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61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68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69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70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71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72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2BAF2-22FD-4228-ABA2-39EB0976A81A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78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79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2BAF2-22FD-4228-ABA2-39EB0976A81A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86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94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96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99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100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101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103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104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107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224618D2-E7C1-4034-98DF-8E925B601106}" type="slidenum">
              <a:rPr lang="en-US" sz="1200">
                <a:latin typeface="Times New Roman" pitchFamily="18" charset="0"/>
              </a:rPr>
              <a:pPr algn="r" defTabSz="931797" eaLnBrk="0" hangingPunct="0"/>
              <a:t>111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8C46C3CF-F3A7-4911-981B-DA54ED484964}" type="slidenum">
              <a:rPr lang="en-US" sz="1200">
                <a:latin typeface="Times New Roman" pitchFamily="18" charset="0"/>
              </a:rPr>
              <a:pPr algn="r" defTabSz="931797" eaLnBrk="0" hangingPunct="0"/>
              <a:t>112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CE83D266-A89E-4E4A-A1C4-5420D3208BB4}" type="slidenum">
              <a:rPr lang="en-US" sz="1200">
                <a:latin typeface="Times New Roman" pitchFamily="18" charset="0"/>
              </a:rPr>
              <a:pPr algn="r" defTabSz="931797" eaLnBrk="0" hangingPunct="0"/>
              <a:t>113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030CF471-95C8-46DB-9F8A-D234055114D1}" type="slidenum">
              <a:rPr lang="en-US" sz="1200">
                <a:latin typeface="Times New Roman" pitchFamily="18" charset="0"/>
              </a:rPr>
              <a:pPr algn="r" defTabSz="931797" eaLnBrk="0" hangingPunct="0"/>
              <a:t>114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9A12A4F3-4852-4620-91DC-7E6F446523BA}" type="slidenum">
              <a:rPr lang="en-US" sz="1200">
                <a:latin typeface="Times New Roman" pitchFamily="18" charset="0"/>
              </a:rPr>
              <a:pPr algn="r" defTabSz="931797" eaLnBrk="0" hangingPunct="0"/>
              <a:t>115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D821EE47-17C7-4F26-B651-CF33DB3E96FA}" type="slidenum">
              <a:rPr lang="en-US" sz="1200">
                <a:latin typeface="Times New Roman" pitchFamily="18" charset="0"/>
              </a:rPr>
              <a:pPr algn="r" defTabSz="931797" eaLnBrk="0" hangingPunct="0"/>
              <a:t>116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8A13E439-A7A2-4638-8694-447B46A28129}" type="slidenum">
              <a:rPr lang="en-US" sz="1200">
                <a:latin typeface="Times New Roman" pitchFamily="18" charset="0"/>
              </a:rPr>
              <a:pPr algn="r" defTabSz="931797" eaLnBrk="0" hangingPunct="0"/>
              <a:t>117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9E85A42F-0521-44CE-AF18-ECA8B61992A3}" type="slidenum">
              <a:rPr lang="en-US" sz="1200">
                <a:latin typeface="Times New Roman" pitchFamily="18" charset="0"/>
              </a:rPr>
              <a:pPr algn="r" defTabSz="931797" eaLnBrk="0" hangingPunct="0"/>
              <a:t>118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8030B99-777D-4C98-B1C8-F0948D58A734}" type="slidenum">
              <a:rPr lang="en-US" sz="1200">
                <a:latin typeface="Times New Roman" pitchFamily="18" charset="0"/>
              </a:rPr>
              <a:pPr algn="r" defTabSz="931797" eaLnBrk="0" hangingPunct="0"/>
              <a:t>119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85BE9697-F238-4970-BDC1-217DE7CC3114}" type="slidenum">
              <a:rPr lang="en-US" sz="1200">
                <a:latin typeface="Times New Roman" pitchFamily="18" charset="0"/>
              </a:rPr>
              <a:pPr algn="r" defTabSz="931797" eaLnBrk="0" hangingPunct="0"/>
              <a:t>120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9EC84CCB-A779-4C97-91B7-F5C1CF972573}" type="slidenum">
              <a:rPr lang="en-US" sz="1200">
                <a:latin typeface="Times New Roman" pitchFamily="18" charset="0"/>
              </a:rPr>
              <a:pPr algn="r" defTabSz="931797" eaLnBrk="0" hangingPunct="0"/>
              <a:t>126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9EC84CCB-A779-4C97-91B7-F5C1CF972573}" type="slidenum">
              <a:rPr lang="en-US" sz="1200">
                <a:latin typeface="Times New Roman" pitchFamily="18" charset="0"/>
              </a:rPr>
              <a:pPr algn="r" defTabSz="931797" eaLnBrk="0" hangingPunct="0"/>
              <a:t>127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9EC84CCB-A779-4C97-91B7-F5C1CF972573}" type="slidenum">
              <a:rPr lang="en-US" sz="1200">
                <a:latin typeface="Times New Roman" pitchFamily="18" charset="0"/>
              </a:rPr>
              <a:pPr algn="r" defTabSz="931797" eaLnBrk="0" hangingPunct="0"/>
              <a:t>128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9EC84CCB-A779-4C97-91B7-F5C1CF972573}" type="slidenum">
              <a:rPr lang="en-US" sz="1200">
                <a:latin typeface="Times New Roman" pitchFamily="18" charset="0"/>
              </a:rPr>
              <a:pPr algn="r" defTabSz="931797" eaLnBrk="0" hangingPunct="0"/>
              <a:t>129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9EC84CCB-A779-4C97-91B7-F5C1CF972573}" type="slidenum">
              <a:rPr lang="en-US" sz="1200">
                <a:latin typeface="Times New Roman" pitchFamily="18" charset="0"/>
              </a:rPr>
              <a:pPr algn="r" defTabSz="931797" eaLnBrk="0" hangingPunct="0"/>
              <a:t>147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9EC84CCB-A779-4C97-91B7-F5C1CF972573}" type="slidenum">
              <a:rPr lang="en-US" sz="1200">
                <a:latin typeface="Times New Roman" pitchFamily="18" charset="0"/>
              </a:rPr>
              <a:pPr algn="r" defTabSz="931797" eaLnBrk="0" hangingPunct="0"/>
              <a:t>148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9EC84CCB-A779-4C97-91B7-F5C1CF972573}" type="slidenum">
              <a:rPr lang="en-US" sz="1200">
                <a:latin typeface="Times New Roman" pitchFamily="18" charset="0"/>
              </a:rPr>
              <a:pPr algn="r" defTabSz="931797" eaLnBrk="0" hangingPunct="0"/>
              <a:t>149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19149"/>
            <a:ext cx="2057400" cy="5276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19149"/>
            <a:ext cx="6019800" cy="5276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81126"/>
            <a:ext cx="4038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4764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1126"/>
            <a:ext cx="4038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81126"/>
            <a:ext cx="4038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14764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4764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81125"/>
            <a:ext cx="8229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6"/>
            <a:ext cx="8229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4764"/>
            <a:ext cx="8229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6"/>
            <a:ext cx="8229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4764"/>
            <a:ext cx="8229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81125"/>
            <a:ext cx="8229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2062" name="Picture 3" descr="top_l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0" y="0"/>
              <a:ext cx="210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4" descr="top_r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752" y="0"/>
              <a:ext cx="100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6076951"/>
          </a:xfrm>
          <a:prstGeom prst="rect">
            <a:avLst/>
          </a:prstGeom>
          <a:gradFill rotWithShape="0">
            <a:gsLst>
              <a:gs pos="0">
                <a:srgbClr val="DFFD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endParaRPr lang="en-CA" b="1" dirty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1125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3810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baseline="0" dirty="0" smtClean="0">
                <a:solidFill>
                  <a:srgbClr val="000099"/>
                </a:solidFill>
                <a:latin typeface="Arial Narrow" pitchFamily="34" charset="0"/>
              </a:rPr>
              <a:t>04 December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2017 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--  H. </a:t>
            </a:r>
            <a:r>
              <a:rPr lang="en-US" sz="1200" u="none" dirty="0" err="1" smtClean="0">
                <a:solidFill>
                  <a:srgbClr val="000099"/>
                </a:solidFill>
                <a:latin typeface="+mj-lt"/>
              </a:rPr>
              <a:t>Yanıkömeroğlu</a:t>
            </a:r>
            <a:r>
              <a:rPr lang="en-US" sz="1200" u="none" dirty="0" smtClean="0">
                <a:solidFill>
                  <a:srgbClr val="000099"/>
                </a:solidFill>
                <a:latin typeface="+mj-lt"/>
              </a:rPr>
              <a:t>                                     Singapore                                                                      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6858000" y="65532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Page </a:t>
            </a:r>
            <a:fld id="{E40204DD-8B50-4B21-9D9A-96B45338AE66}" type="slidenum">
              <a:rPr lang="en-US" sz="1200">
                <a:solidFill>
                  <a:srgbClr val="000099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 of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396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762001"/>
            <a:ext cx="9144000" cy="66675"/>
          </a:xfrm>
          <a:prstGeom prst="rect">
            <a:avLst/>
          </a:prstGeom>
          <a:gradFill rotWithShape="0">
            <a:gsLst>
              <a:gs pos="0">
                <a:srgbClr val="475577"/>
              </a:gs>
              <a:gs pos="100000">
                <a:srgbClr val="DFFD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endParaRPr lang="en-US"/>
          </a:p>
        </p:txBody>
      </p:sp>
      <p:sp>
        <p:nvSpPr>
          <p:cNvPr id="3" name="AutoShape 2" descr="Image result for ieee vts"/>
          <p:cNvSpPr>
            <a:spLocks noChangeAspect="1" noChangeArrowheads="1"/>
          </p:cNvSpPr>
          <p:nvPr userDrawn="1"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ieee vts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Image result for ieee vts"/>
          <p:cNvSpPr>
            <a:spLocks noChangeAspect="1" noChangeArrowheads="1"/>
          </p:cNvSpPr>
          <p:nvPr userDrawn="1"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Image result for ieee vts"/>
          <p:cNvSpPr>
            <a:spLocks noChangeAspect="1" noChangeArrowheads="1"/>
          </p:cNvSpPr>
          <p:nvPr userDrawn="1"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0" descr="Image result for ieee vts"/>
          <p:cNvSpPr>
            <a:spLocks noChangeAspect="1" noChangeArrowheads="1"/>
          </p:cNvSpPr>
          <p:nvPr userDrawn="1"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4" descr="Image result for ieee comsoc"/>
          <p:cNvSpPr>
            <a:spLocks noChangeAspect="1" noChangeArrowheads="1"/>
          </p:cNvSpPr>
          <p:nvPr userDrawn="1"/>
        </p:nvSpPr>
        <p:spPr bwMode="auto">
          <a:xfrm>
            <a:off x="917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6" descr="Image result for ieee comsoc"/>
          <p:cNvSpPr>
            <a:spLocks noChangeAspect="1" noChangeArrowheads="1"/>
          </p:cNvSpPr>
          <p:nvPr userDrawn="1"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9" descr="Image result for ieee comsoc"/>
          <p:cNvSpPr>
            <a:spLocks noChangeAspect="1" noChangeArrowheads="1"/>
          </p:cNvSpPr>
          <p:nvPr userDrawn="1"/>
        </p:nvSpPr>
        <p:spPr bwMode="auto">
          <a:xfrm>
            <a:off x="1222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21" descr="Image result for ieee comsoc"/>
          <p:cNvSpPr>
            <a:spLocks noChangeAspect="1" noChangeArrowheads="1"/>
          </p:cNvSpPr>
          <p:nvPr userDrawn="1"/>
        </p:nvSpPr>
        <p:spPr bwMode="auto">
          <a:xfrm>
            <a:off x="1374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25" descr="Image result for ieee montreal"/>
          <p:cNvSpPr>
            <a:spLocks noChangeAspect="1" noChangeArrowheads="1"/>
          </p:cNvSpPr>
          <p:nvPr userDrawn="1"/>
        </p:nvSpPr>
        <p:spPr bwMode="auto">
          <a:xfrm>
            <a:off x="1527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27" descr="Image result for ieee montreal"/>
          <p:cNvSpPr>
            <a:spLocks noChangeAspect="1" noChangeArrowheads="1"/>
          </p:cNvSpPr>
          <p:nvPr userDrawn="1"/>
        </p:nvSpPr>
        <p:spPr bwMode="auto">
          <a:xfrm>
            <a:off x="1679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" name="Rectangle 5"/>
          <p:cNvSpPr>
            <a:spLocks noChangeArrowheads="1"/>
          </p:cNvSpPr>
          <p:nvPr userDrawn="1"/>
        </p:nvSpPr>
        <p:spPr bwMode="auto">
          <a:xfrm>
            <a:off x="1981200" y="0"/>
            <a:ext cx="5715000" cy="762000"/>
          </a:xfrm>
          <a:prstGeom prst="rect">
            <a:avLst/>
          </a:prstGeom>
          <a:solidFill>
            <a:srgbClr val="2473D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r>
              <a:rPr lang="en-US" b="1" baseline="0" dirty="0" smtClean="0">
                <a:solidFill>
                  <a:schemeClr val="bg1"/>
                </a:solidFill>
                <a:latin typeface="Arial" pitchFamily="34" charset="0"/>
              </a:rPr>
              <a:t>                        </a:t>
            </a:r>
            <a:r>
              <a:rPr lang="en-US" sz="1600" b="1" baseline="0" dirty="0" smtClean="0">
                <a:solidFill>
                  <a:schemeClr val="bg1"/>
                </a:solidFill>
                <a:latin typeface="Arial" pitchFamily="34" charset="0"/>
              </a:rPr>
              <a:t>IEEE </a:t>
            </a:r>
            <a:r>
              <a:rPr lang="en-US" sz="1600" b="1" baseline="0" dirty="0" err="1" smtClean="0">
                <a:solidFill>
                  <a:schemeClr val="bg1"/>
                </a:solidFill>
                <a:latin typeface="Arial" pitchFamily="34" charset="0"/>
              </a:rPr>
              <a:t>Gobecom</a:t>
            </a:r>
            <a:r>
              <a:rPr lang="en-US" sz="1600" b="1" baseline="0" dirty="0" smtClean="0">
                <a:solidFill>
                  <a:schemeClr val="bg1"/>
                </a:solidFill>
                <a:latin typeface="Arial" pitchFamily="34" charset="0"/>
              </a:rPr>
              <a:t> 2017</a:t>
            </a:r>
            <a:r>
              <a:rPr lang="en-US" b="1" baseline="0" dirty="0" smtClean="0">
                <a:solidFill>
                  <a:schemeClr val="bg1"/>
                </a:solidFill>
                <a:latin typeface="Arial" pitchFamily="34" charset="0"/>
              </a:rPr>
              <a:t>                           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r>
              <a:rPr lang="en-US" b="1" baseline="0" dirty="0" smtClean="0">
                <a:solidFill>
                  <a:schemeClr val="bg1"/>
                </a:solidFill>
                <a:latin typeface="Arial" pitchFamily="34" charset="0"/>
              </a:rPr>
              <a:t>                  5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G+ Wireless Networks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88524" name="Picture 12" descr="http://vppc2010.univ-lille1.fr/uploads/images/general/logo-vts.gif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727"/>
            <a:ext cx="987425" cy="5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890" name="AutoShape 2" descr="Image result for carleton university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9892" name="AutoShape 4" descr="Image result for carleton university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49894" name="Picture 6" descr="http://www.doe.carleton.ca/courses/4th_year_projects/carleton-university-logo.png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00800" y="98195"/>
            <a:ext cx="1527175" cy="587605"/>
          </a:xfrm>
          <a:prstGeom prst="rect">
            <a:avLst/>
          </a:prstGeom>
          <a:noFill/>
        </p:spPr>
      </p:pic>
      <p:sp>
        <p:nvSpPr>
          <p:cNvPr id="559106" name="AutoShape 2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108" name="AutoShape 4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114" name="AutoShape 10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116" name="AutoShape 12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59118" name="Picture 14" descr="http://cms.comsoc.org/SiteGen/Uploads/Public/Docs_n2women/ComSoc1v.gif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851787" y="0"/>
            <a:ext cx="815213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en.wikipedia.org/wiki/File:Alan_Turing_phot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hyperlink" Target="http://upload.wikimedia.org/wikipedia/en/2/2f/Claude_Elwood_Shannon_(1916-2001).jpg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en.wikipedia.org/wiki/File:Alan_Turing_phot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hyperlink" Target="http://upload.wikimedia.org/wikipedia/en/2/2f/Claude_Elwood_Shannon_(1916-2001).jpg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en.wikipedia.org/wiki/File:Alan_Turing_phot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hyperlink" Target="http://upload.wikimedia.org/wikipedia/en/2/2f/Claude_Elwood_Shannon_(1916-2001).jpg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127000" y="17526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3400" dirty="0" smtClean="0">
                <a:solidFill>
                  <a:srgbClr val="FF0000"/>
                </a:solidFill>
                <a:latin typeface="+mn-lt"/>
              </a:rPr>
              <a:t>5G and Beyond Wireless Networks: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3400" dirty="0" smtClean="0">
                <a:solidFill>
                  <a:srgbClr val="FF0000"/>
                </a:solidFill>
                <a:latin typeface="+mn-lt"/>
              </a:rPr>
              <a:t>Emerging Concepts and Technologies</a:t>
            </a:r>
            <a:endParaRPr lang="en-CA" sz="3400" b="1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endParaRPr lang="en-US" sz="34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34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70798" y="596106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 b="1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295400" y="40386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chemeClr val="accent2"/>
                </a:solidFill>
                <a:latin typeface="+mn-lt"/>
                <a:cs typeface="+mn-cs"/>
              </a:rPr>
              <a:t>Halim</a:t>
            </a:r>
            <a:r>
              <a:rPr lang="en-US" sz="2400" kern="0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CA" sz="2400" dirty="0" err="1">
                <a:solidFill>
                  <a:schemeClr val="accent2"/>
                </a:solidFill>
                <a:latin typeface="+mn-lt"/>
              </a:rPr>
              <a:t>Yanıkömeroğlu</a:t>
            </a:r>
            <a:r>
              <a:rPr lang="en-CA" sz="2400" dirty="0">
                <a:solidFill>
                  <a:schemeClr val="accent2"/>
                </a:solidFill>
                <a:latin typeface="+mn-lt"/>
              </a:rPr>
              <a:t> </a:t>
            </a:r>
            <a:endParaRPr lang="en-US" sz="24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10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  <a:cs typeface="+mn-cs"/>
              </a:rPr>
              <a:t>Carleton </a:t>
            </a:r>
            <a:r>
              <a:rPr lang="en-US" sz="2400" kern="0" dirty="0" smtClean="0">
                <a:solidFill>
                  <a:schemeClr val="accent2"/>
                </a:solidFill>
                <a:latin typeface="+mn-lt"/>
                <a:cs typeface="+mn-cs"/>
              </a:rPr>
              <a:t>University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accent2"/>
                </a:solidFill>
                <a:latin typeface="+mn-lt"/>
                <a:cs typeface="+mn-cs"/>
              </a:rPr>
              <a:t>Ottawa, Canada</a:t>
            </a:r>
            <a:endParaRPr lang="en-US" sz="24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</a:t>
            </a:r>
            <a:r>
              <a:rPr lang="en-US" dirty="0" smtClean="0">
                <a:solidFill>
                  <a:srgbClr val="FF0000"/>
                </a:solidFill>
              </a:rPr>
              <a:t>Use Cases   </a:t>
            </a:r>
            <a:r>
              <a:rPr lang="en-US" dirty="0" smtClean="0"/>
              <a:t>(~80 slides)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Generations of cellular technologies (1G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ICT</a:t>
            </a:r>
            <a:endParaRPr lang="en-US" dirty="0" smtClean="0"/>
          </a:p>
          <a:p>
            <a:pPr>
              <a:buNone/>
            </a:pPr>
            <a:endParaRPr lang="en-US" sz="1100" dirty="0"/>
          </a:p>
          <a:p>
            <a:r>
              <a:rPr lang="en-US" dirty="0" smtClean="0"/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839200" cy="5257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dirty="0" smtClean="0"/>
              <a:t>EU Framework Program 7 Call 8 projects (2012 – 2015) </a:t>
            </a:r>
          </a:p>
          <a:p>
            <a:pPr eaLnBrk="1" hangingPunct="1">
              <a:buFontTx/>
              <a:buChar char="•"/>
            </a:pPr>
            <a:endParaRPr lang="en-CA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METIS (2012 – 2015):  https://www.metis2020.com/documents</a:t>
            </a:r>
            <a:endParaRPr lang="en-CA" dirty="0" smtClean="0"/>
          </a:p>
          <a:p>
            <a:pPr eaLnBrk="1" hangingPunct="1">
              <a:buFontTx/>
              <a:buChar char="•"/>
            </a:pPr>
            <a:endParaRPr lang="en-CA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EU Framework Program 8, Horizon 2020 (2014 – 2020)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METIS II (July 2015 – June 2017) 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5G PPP – The 5G Infrastructure Public Private Partnership (2014)</a:t>
            </a:r>
          </a:p>
          <a:p>
            <a:pPr eaLnBrk="1" hangingPunct="1">
              <a:buFontTx/>
              <a:buChar char="•"/>
            </a:pPr>
            <a:endParaRPr lang="en-US" sz="6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168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Brainstorming in EU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1)	4G: R8 LTE (2009), R9 (2010), R10 LTE-A (2011)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2)	4G clean-up + new use-cases: R11 (2013), R12 (2015), R13 (</a:t>
            </a:r>
            <a:r>
              <a:rPr lang="en-CA" dirty="0" smtClean="0"/>
              <a:t>2016)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None/>
            </a:pPr>
            <a:r>
              <a:rPr lang="en-CA" dirty="0" smtClean="0"/>
              <a:t>3)	5G brainstorming (2012 – 2015) 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4)	</a:t>
            </a:r>
            <a:r>
              <a:rPr lang="en-US" dirty="0" smtClean="0">
                <a:solidFill>
                  <a:srgbClr val="FF0000"/>
                </a:solidFill>
              </a:rPr>
              <a:t>5G spectrum</a:t>
            </a:r>
            <a:r>
              <a:rPr lang="en-US" dirty="0" smtClean="0"/>
              <a:t>: ITU WRC-15 (Nov 2015, Geneva);  ITU WRC-19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4G to 5G  (4/8)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5G Spectrum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WRC 2019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“Study additional bands above 6 GHz for expanded mobile broadband capacity, setting the stage for the next generation of wireless networks”.</a:t>
            </a:r>
          </a:p>
          <a:p>
            <a:endParaRPr lang="en-CA" dirty="0" smtClean="0"/>
          </a:p>
          <a:p>
            <a:r>
              <a:rPr lang="en-CA" dirty="0" smtClean="0"/>
              <a:t>“Will also consider spectrum allocations for High-Altitude Platform Systems, which will enable lower-cost delivery of bandwidth for developing economies and remote areas around the globe”.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1)	4G: R8 LTE (2009), R9 (2010), R10 LTE-A (2011)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2)	4G clean-up + new use-cases: R11 (2013), R12 (2015), R13 (</a:t>
            </a:r>
            <a:r>
              <a:rPr lang="en-CA" dirty="0" smtClean="0"/>
              <a:t>2016)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None/>
            </a:pPr>
            <a:r>
              <a:rPr lang="en-CA" dirty="0" smtClean="0"/>
              <a:t>3)	5G brainstorming (2012 – 2015) 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4)	5G spectrum: ITU WRC-15 (Nov 2015, Geneva);  ITU WRC-19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5)	</a:t>
            </a:r>
            <a:r>
              <a:rPr lang="en-US" dirty="0" smtClean="0">
                <a:solidFill>
                  <a:srgbClr val="FF0000"/>
                </a:solidFill>
              </a:rPr>
              <a:t>5G definition</a:t>
            </a:r>
            <a:r>
              <a:rPr lang="en-US" dirty="0" smtClean="0"/>
              <a:t>: ITU circular letter, IMT-2020 (2016)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4G to 5G  (5/8)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1)	4G: R8 LTE (2009), R9 (2010), R10 LTE-A (2011)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2)	4G clean-up + new use-cases: R11 (2013), R12 (2015), R13 (</a:t>
            </a:r>
            <a:r>
              <a:rPr lang="en-CA" dirty="0" smtClean="0"/>
              <a:t>2016)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None/>
            </a:pPr>
            <a:r>
              <a:rPr lang="en-CA" dirty="0" smtClean="0"/>
              <a:t>3)	5G brainstorming (2012 – 2015) 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4)	5G spectrum: ITU WRC-15 (Nov 2015, Geneva);  ITU WRC-19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5)	5G definition: ITU circular letter, IMT-2020 (2016)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6)	</a:t>
            </a:r>
            <a:r>
              <a:rPr lang="en-US" dirty="0" smtClean="0">
                <a:solidFill>
                  <a:srgbClr val="FF0000"/>
                </a:solidFill>
              </a:rPr>
              <a:t>5G standard development</a:t>
            </a:r>
            <a:r>
              <a:rPr lang="en-US" dirty="0" smtClean="0"/>
              <a:t>: R14 (2017), R15 (2018), R16 (2019)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4G to 5G  (6/8)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R14 Enhancements (March 2016 – June 2017)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36480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Mission critical enhancements</a:t>
            </a:r>
            <a:endParaRPr lang="en-US" sz="800" dirty="0" smtClean="0"/>
          </a:p>
          <a:p>
            <a:endParaRPr lang="en-US" dirty="0" smtClean="0"/>
          </a:p>
          <a:p>
            <a:r>
              <a:rPr lang="en-US" dirty="0" smtClean="0"/>
              <a:t>V2x support</a:t>
            </a:r>
          </a:p>
          <a:p>
            <a:endParaRPr lang="en-US" dirty="0" smtClean="0"/>
          </a:p>
          <a:p>
            <a:r>
              <a:rPr lang="en-US" dirty="0" err="1" smtClean="0"/>
              <a:t>eLAA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band carrier aggregation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endParaRPr lang="en-US" dirty="0" smtClean="0">
              <a:solidFill>
                <a:srgbClr val="FF3300"/>
              </a:solidFill>
            </a:endParaRP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2688" y="5955268"/>
            <a:ext cx="3377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Arial" pitchFamily="34" charset="0"/>
              </a:rPr>
              <a:t>http://www.3gpp.org/release-14</a:t>
            </a:r>
            <a:endParaRPr lang="en-CA" dirty="0">
              <a:latin typeface="Arial" pitchFamily="34" charset="0"/>
            </a:endParaRPr>
          </a:p>
        </p:txBody>
      </p:sp>
      <p:pic>
        <p:nvPicPr>
          <p:cNvPr id="1026" name="Picture 2" descr="http://www.3gpp.org/images/articleimages/smarter_35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68923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5G Standard Development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r>
              <a:rPr lang="en-US" dirty="0" smtClean="0"/>
              <a:t>R14: June 2017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R15: H2 2018</a:t>
            </a:r>
          </a:p>
          <a:p>
            <a:endParaRPr lang="en-US" dirty="0" smtClean="0"/>
          </a:p>
          <a:p>
            <a:r>
              <a:rPr lang="en-US" dirty="0" smtClean="0"/>
              <a:t>R16: Dec 2019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RAN 5G Workshop , 18-19 Sep 2015  –  “The Start of Something” </a:t>
            </a:r>
          </a:p>
          <a:p>
            <a:endParaRPr lang="en-US" dirty="0" smtClean="0">
              <a:solidFill>
                <a:srgbClr val="FF3300"/>
              </a:solidFill>
            </a:endParaRPr>
          </a:p>
          <a:p>
            <a:r>
              <a:rPr lang="en-US" dirty="0" smtClean="0"/>
              <a:t>Enhanced Mobile Broadband</a:t>
            </a:r>
          </a:p>
          <a:p>
            <a:endParaRPr lang="en-US" dirty="0" smtClean="0"/>
          </a:p>
          <a:p>
            <a:r>
              <a:rPr lang="en-US" dirty="0" smtClean="0"/>
              <a:t>Massive Machine Type Communications</a:t>
            </a:r>
          </a:p>
          <a:p>
            <a:endParaRPr lang="en-US" dirty="0" smtClean="0"/>
          </a:p>
          <a:p>
            <a:r>
              <a:rPr lang="en-US" dirty="0" smtClean="0"/>
              <a:t>Ultra-reliable and Low-Latency Communications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1)	4G: R8 LTE (2009), R9 (2010), R10 LTE-A (2011)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2)	4G clean-up + new use-cases: R11 (2013), R12 (2015), R13 (</a:t>
            </a:r>
            <a:r>
              <a:rPr lang="en-CA" dirty="0" smtClean="0"/>
              <a:t>2016)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None/>
            </a:pPr>
            <a:r>
              <a:rPr lang="en-CA" dirty="0" smtClean="0"/>
              <a:t>3)	5G brainstorming (2012 – 2015) 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4)	5G spectrum: ITU WRC-15 (Nov 2015, Geneva);  ITU WRC-19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5)	5G definition: ITU circular letter, IMT-2020 (2016)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6)	5G standard development: R14 (2017), R15 (2018), R16 (2019)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7)	</a:t>
            </a:r>
            <a:r>
              <a:rPr lang="en-US" dirty="0" smtClean="0">
                <a:solidFill>
                  <a:srgbClr val="FF0000"/>
                </a:solidFill>
              </a:rPr>
              <a:t>5G standard approval</a:t>
            </a:r>
            <a:r>
              <a:rPr lang="en-US" dirty="0" smtClean="0"/>
              <a:t> (~2020)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4G to 5G  (7/8)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1)	4G: R8 LTE (2009), R9 (2010), R10 LTE-A (2011)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2)	4G clean-up + new use-cases: R11 (2013), R12 (2015), R13 (</a:t>
            </a:r>
            <a:r>
              <a:rPr lang="en-CA" dirty="0" smtClean="0"/>
              <a:t>2016)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None/>
            </a:pPr>
            <a:r>
              <a:rPr lang="en-CA" dirty="0" smtClean="0"/>
              <a:t>3)	5G brainstorming (2012 – 2015) 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4)	5G spectrum: ITU WRC-15 (Nov 2015, Geneva);  ITU WRC-19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5)	5G definition: ITU circular letter, IMT-2020 (2016)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6)	5G standard development: R14 (2017), R15 (2018), R16 (2019)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7)	5G standard approval (~2020)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8)	</a:t>
            </a:r>
            <a:r>
              <a:rPr lang="en-US" dirty="0" smtClean="0">
                <a:solidFill>
                  <a:srgbClr val="FF0000"/>
                </a:solidFill>
              </a:rPr>
              <a:t>5G evolution </a:t>
            </a:r>
            <a:r>
              <a:rPr lang="en-US" dirty="0" smtClean="0"/>
              <a:t>(2020–2030): R17, …</a:t>
            </a:r>
            <a:endParaRPr lang="it-IT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4G to 5G  (8/8)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From 4G to 5G </a:t>
            </a:r>
          </a:p>
          <a:p>
            <a:pPr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Rate: Fundamental enablers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Near-term enabling technologies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 safety networks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Radio security: Threats and vulnerabilities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WLANs</a:t>
            </a:r>
          </a:p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II: Technical Requirements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II: </a:t>
            </a:r>
            <a:r>
              <a:rPr lang="en-US" dirty="0" smtClean="0">
                <a:solidFill>
                  <a:srgbClr val="FF0000"/>
                </a:solidFill>
              </a:rPr>
              <a:t>Technical Requirements  </a:t>
            </a:r>
            <a:r>
              <a:rPr lang="en-US" dirty="0" smtClean="0"/>
              <a:t>(~70 slides)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From 4G to 5G </a:t>
            </a:r>
          </a:p>
          <a:p>
            <a:pPr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Rate: Fundamental enablers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Near-term enabling technologies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 safety networks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Radio security: Threats and vulnerabilities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WLANs</a:t>
            </a:r>
          </a:p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381000" y="990600"/>
            <a:ext cx="8458200" cy="381000"/>
          </a:xfrm>
        </p:spPr>
        <p:txBody>
          <a:bodyPr/>
          <a:lstStyle/>
          <a:p>
            <a:r>
              <a:rPr lang="en-US" dirty="0" smtClean="0"/>
              <a:t>Peak Data Rates in the Next 30 Years</a:t>
            </a:r>
            <a:endParaRPr lang="en-US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kern="0" dirty="0" smtClean="0">
                <a:latin typeface="+mn-lt"/>
                <a:cs typeface="+mn-cs"/>
              </a:rPr>
              <a:t>1990 </a:t>
            </a:r>
            <a:r>
              <a:rPr lang="en-US" sz="2000" kern="0" dirty="0">
                <a:latin typeface="+mn-lt"/>
                <a:cs typeface="+mn-cs"/>
              </a:rPr>
              <a:t>– </a:t>
            </a:r>
            <a:r>
              <a:rPr lang="en-US" sz="2000" kern="0" dirty="0" smtClean="0">
                <a:latin typeface="+mn-lt"/>
                <a:cs typeface="+mn-cs"/>
              </a:rPr>
              <a:t>2020: </a:t>
            </a:r>
            <a:r>
              <a:rPr lang="en-US" sz="2000" kern="0" dirty="0">
                <a:latin typeface="+mn-lt"/>
                <a:cs typeface="+mn-cs"/>
              </a:rPr>
              <a:t>	Kbps </a:t>
            </a:r>
            <a:r>
              <a:rPr lang="en-US" sz="2000" kern="0" dirty="0"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en-US" sz="2000" kern="0" dirty="0" err="1">
                <a:latin typeface="+mn-lt"/>
                <a:cs typeface="+mn-cs"/>
                <a:sym typeface="Wingdings" pitchFamily="2" charset="2"/>
              </a:rPr>
              <a:t>Gbps</a:t>
            </a:r>
            <a:endParaRPr lang="en-US" sz="10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kern="0" dirty="0" smtClean="0">
                <a:latin typeface="+mn-lt"/>
                <a:cs typeface="+mn-cs"/>
              </a:rPr>
              <a:t>2020 </a:t>
            </a:r>
            <a:r>
              <a:rPr lang="en-US" sz="2000" kern="0" dirty="0">
                <a:latin typeface="+mn-lt"/>
                <a:cs typeface="+mn-cs"/>
              </a:rPr>
              <a:t>– 2050: 	</a:t>
            </a:r>
            <a:r>
              <a:rPr lang="en-US" sz="2000" kern="0" dirty="0" err="1">
                <a:latin typeface="+mn-lt"/>
                <a:cs typeface="+mn-cs"/>
              </a:rPr>
              <a:t>Gbps</a:t>
            </a:r>
            <a:r>
              <a:rPr lang="en-US" sz="2000" kern="0" dirty="0">
                <a:latin typeface="+mn-lt"/>
                <a:cs typeface="+mn-cs"/>
              </a:rPr>
              <a:t> </a:t>
            </a:r>
            <a:r>
              <a:rPr lang="en-US" sz="2000" kern="0" dirty="0"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en-CA" sz="2000" kern="0" dirty="0" err="1">
                <a:latin typeface="+mn-lt"/>
                <a:cs typeface="+mn-cs"/>
                <a:sym typeface="Wingdings" pitchFamily="2" charset="2"/>
              </a:rPr>
              <a:t>Pbps</a:t>
            </a:r>
            <a:r>
              <a:rPr lang="en-CA" sz="2000" kern="0" dirty="0"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?</a:t>
            </a:r>
            <a:r>
              <a:rPr lang="en-CA" sz="2000" kern="0" dirty="0">
                <a:latin typeface="+mn-lt"/>
                <a:cs typeface="+mn-cs"/>
                <a:sym typeface="Wingdings" pitchFamily="2" charset="2"/>
              </a:rPr>
              <a:t>    </a:t>
            </a:r>
            <a:endParaRPr lang="en-US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0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1"/>
            <a:ext cx="8686800" cy="381000"/>
          </a:xfrm>
        </p:spPr>
        <p:txBody>
          <a:bodyPr/>
          <a:lstStyle/>
          <a:p>
            <a:pPr eaLnBrk="1" hangingPunct="1"/>
            <a:r>
              <a:rPr lang="en-US" smtClean="0"/>
              <a:t>Gbps Wireless  </a:t>
            </a:r>
            <a:r>
              <a:rPr lang="en-US" smtClean="0">
                <a:sym typeface="Wingdings" pitchFamily="2" charset="2"/>
              </a:rPr>
              <a:t>  </a:t>
            </a:r>
            <a:r>
              <a:rPr lang="en-US" smtClean="0"/>
              <a:t>Tbps (10</a:t>
            </a:r>
            <a:r>
              <a:rPr lang="en-US" baseline="30000" smtClean="0"/>
              <a:t>12</a:t>
            </a:r>
            <a:r>
              <a:rPr lang="en-US" smtClean="0"/>
              <a:t>) Wireless  </a:t>
            </a:r>
            <a:r>
              <a:rPr lang="en-US" smtClean="0">
                <a:sym typeface="Wingdings" pitchFamily="2" charset="2"/>
              </a:rPr>
              <a:t>  Pbps </a:t>
            </a:r>
            <a:r>
              <a:rPr lang="en-US" smtClean="0"/>
              <a:t>(10</a:t>
            </a:r>
            <a:r>
              <a:rPr lang="en-US" baseline="30000" smtClean="0"/>
              <a:t>15</a:t>
            </a:r>
            <a:r>
              <a:rPr lang="en-US" smtClean="0"/>
              <a:t>) </a:t>
            </a:r>
            <a:r>
              <a:rPr lang="en-US" smtClean="0">
                <a:sym typeface="Wingdings" pitchFamily="2" charset="2"/>
              </a:rPr>
              <a:t>Wireless  </a:t>
            </a:r>
            <a:r>
              <a:rPr lang="en-US" smtClean="0">
                <a:solidFill>
                  <a:srgbClr val="FF3300"/>
                </a:solidFill>
                <a:sym typeface="Wingdings" pitchFamily="2" charset="2"/>
              </a:rPr>
              <a:t>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/>
              <a:t>Fundamental dynamics: </a:t>
            </a:r>
            <a:r>
              <a:rPr lang="en-US" sz="1800" dirty="0" smtClean="0">
                <a:solidFill>
                  <a:srgbClr val="FF3300"/>
                </a:solidFill>
              </a:rPr>
              <a:t>3 + 1 rule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BS capacity</a:t>
            </a:r>
            <a:endParaRPr lang="en-US" sz="1800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sz="1600" dirty="0" smtClean="0"/>
              <a:t>Bandwidth: </a:t>
            </a:r>
            <a:r>
              <a:rPr lang="en-US" sz="1600" i="1" dirty="0" smtClean="0">
                <a:solidFill>
                  <a:srgbClr val="FF3300"/>
                </a:solidFill>
              </a:rPr>
              <a:t>W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Received power: </a:t>
            </a:r>
            <a:r>
              <a:rPr lang="en-US" sz="1600" i="1" dirty="0" smtClean="0">
                <a:solidFill>
                  <a:srgbClr val="FF33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3300"/>
                </a:solidFill>
              </a:rPr>
              <a:t>s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Min # of antennas: </a:t>
            </a:r>
            <a:r>
              <a:rPr lang="en-US" sz="1600" i="1" dirty="0" smtClean="0">
                <a:solidFill>
                  <a:srgbClr val="FF3300"/>
                </a:solidFill>
              </a:rPr>
              <a:t>n</a:t>
            </a:r>
            <a:endParaRPr lang="en-US" sz="1600" dirty="0" smtClean="0"/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>
              <a:buFontTx/>
              <a:buNone/>
            </a:pP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/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/>
            <a:endParaRPr lang="en-US" sz="1800" dirty="0" smtClean="0">
              <a:solidFill>
                <a:srgbClr val="FF3300"/>
              </a:solidFill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3417700" y="2628902"/>
            <a:ext cx="5620129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i="1" dirty="0">
                <a:solidFill>
                  <a:srgbClr val="FF3300"/>
                </a:solidFill>
                <a:latin typeface="Arial" pitchFamily="34" charset="0"/>
              </a:rPr>
              <a:t>R</a:t>
            </a:r>
            <a:r>
              <a:rPr lang="en-US" baseline="-25000" dirty="0">
                <a:solidFill>
                  <a:srgbClr val="FF3300"/>
                </a:solidFill>
                <a:latin typeface="Arial" pitchFamily="34" charset="0"/>
              </a:rPr>
              <a:t>BS</a:t>
            </a:r>
            <a:r>
              <a:rPr lang="en-US" i="1" dirty="0">
                <a:solidFill>
                  <a:srgbClr val="FF3300"/>
                </a:solidFill>
                <a:latin typeface="Arial" pitchFamily="34" charset="0"/>
              </a:rPr>
              <a:t> = n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i="1" dirty="0">
                <a:solidFill>
                  <a:srgbClr val="FF3300"/>
                </a:solidFill>
                <a:latin typeface="Arial" pitchFamily="34" charset="0"/>
              </a:rPr>
              <a:t> W</a:t>
            </a:r>
            <a:r>
              <a:rPr lang="en-US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Arial" pitchFamily="34" charset="0"/>
              </a:rPr>
              <a:t> log(1+SNR) = </a:t>
            </a:r>
            <a:r>
              <a:rPr lang="en-US" i="1" dirty="0">
                <a:solidFill>
                  <a:srgbClr val="FF3300"/>
                </a:solidFill>
                <a:latin typeface="Arial" pitchFamily="34" charset="0"/>
              </a:rPr>
              <a:t>n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i="1" dirty="0">
                <a:solidFill>
                  <a:srgbClr val="FF3300"/>
                </a:solidFill>
                <a:latin typeface="Arial" pitchFamily="34" charset="0"/>
              </a:rPr>
              <a:t> W</a:t>
            </a:r>
            <a:r>
              <a:rPr lang="en-US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Arial" pitchFamily="34" charset="0"/>
              </a:rPr>
              <a:t> log(1+</a:t>
            </a:r>
            <a:r>
              <a:rPr lang="en-US" i="1" dirty="0">
                <a:solidFill>
                  <a:srgbClr val="FF3300"/>
                </a:solidFill>
                <a:latin typeface="Arial" pitchFamily="34" charset="0"/>
              </a:rPr>
              <a:t>P</a:t>
            </a:r>
            <a:r>
              <a:rPr lang="en-US" i="1" baseline="-25000" dirty="0">
                <a:solidFill>
                  <a:srgbClr val="FF3300"/>
                </a:solidFill>
                <a:latin typeface="Arial" pitchFamily="34" charset="0"/>
              </a:rPr>
              <a:t>s</a:t>
            </a:r>
            <a:r>
              <a:rPr lang="en-US" baseline="-25000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Arial" pitchFamily="34" charset="0"/>
              </a:rPr>
              <a:t>/</a:t>
            </a:r>
            <a:r>
              <a:rPr lang="en-US" i="1" dirty="0" smtClean="0">
                <a:solidFill>
                  <a:srgbClr val="FF3300"/>
                </a:solidFill>
                <a:latin typeface="Arial" pitchFamily="34" charset="0"/>
              </a:rPr>
              <a:t>nWN</a:t>
            </a:r>
            <a:r>
              <a:rPr lang="en-US" i="1" baseline="-25000" dirty="0" smtClean="0">
                <a:solidFill>
                  <a:srgbClr val="FF3300"/>
                </a:solidFill>
                <a:latin typeface="Arial" pitchFamily="34" charset="0"/>
              </a:rPr>
              <a:t>0</a:t>
            </a:r>
            <a:r>
              <a:rPr lang="en-US" dirty="0">
                <a:solidFill>
                  <a:srgbClr val="FF33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3122070" y="2057401"/>
            <a:ext cx="440826" cy="13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CA" sz="72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642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1"/>
            <a:ext cx="8686800" cy="381000"/>
          </a:xfrm>
        </p:spPr>
        <p:txBody>
          <a:bodyPr/>
          <a:lstStyle/>
          <a:p>
            <a:pPr eaLnBrk="1" hangingPunct="1"/>
            <a:r>
              <a:rPr lang="en-US" smtClean="0"/>
              <a:t>Gbps Wireless  </a:t>
            </a:r>
            <a:r>
              <a:rPr lang="en-US" smtClean="0">
                <a:sym typeface="Wingdings" pitchFamily="2" charset="2"/>
              </a:rPr>
              <a:t>  </a:t>
            </a:r>
            <a:r>
              <a:rPr lang="en-US" smtClean="0"/>
              <a:t>Tbps (10</a:t>
            </a:r>
            <a:r>
              <a:rPr lang="en-US" baseline="30000" smtClean="0"/>
              <a:t>12</a:t>
            </a:r>
            <a:r>
              <a:rPr lang="en-US" smtClean="0"/>
              <a:t>) Wireless  </a:t>
            </a:r>
            <a:r>
              <a:rPr lang="en-US" smtClean="0">
                <a:sym typeface="Wingdings" pitchFamily="2" charset="2"/>
              </a:rPr>
              <a:t>  Pbps </a:t>
            </a:r>
            <a:r>
              <a:rPr lang="en-US" smtClean="0"/>
              <a:t>(10</a:t>
            </a:r>
            <a:r>
              <a:rPr lang="en-US" baseline="30000" smtClean="0"/>
              <a:t>15</a:t>
            </a:r>
            <a:r>
              <a:rPr lang="en-US" smtClean="0"/>
              <a:t>) </a:t>
            </a:r>
            <a:r>
              <a:rPr lang="en-US" smtClean="0">
                <a:sym typeface="Wingdings" pitchFamily="2" charset="2"/>
              </a:rPr>
              <a:t>Wireless  </a:t>
            </a:r>
            <a:r>
              <a:rPr lang="en-US" smtClean="0">
                <a:solidFill>
                  <a:srgbClr val="FF3300"/>
                </a:solidFill>
                <a:sym typeface="Wingdings" pitchFamily="2" charset="2"/>
              </a:rPr>
              <a:t>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Fundamental dynamics: 3 + 1 rule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BS capacity</a:t>
            </a:r>
          </a:p>
          <a:p>
            <a:pPr lvl="1" eaLnBrk="1" hangingPunct="1"/>
            <a:r>
              <a:rPr lang="en-US" sz="1600" smtClean="0"/>
              <a:t>Bandwidth: </a:t>
            </a:r>
            <a:r>
              <a:rPr lang="en-US" sz="1600" i="1" smtClean="0"/>
              <a:t>W</a:t>
            </a:r>
            <a:endParaRPr lang="en-US" sz="1600" smtClean="0"/>
          </a:p>
          <a:p>
            <a:pPr lvl="1" eaLnBrk="1" hangingPunct="1"/>
            <a:r>
              <a:rPr lang="en-US" sz="1600" smtClean="0"/>
              <a:t>Received power: </a:t>
            </a:r>
            <a:r>
              <a:rPr lang="en-US" sz="1600" i="1" smtClean="0"/>
              <a:t>P</a:t>
            </a:r>
            <a:r>
              <a:rPr lang="en-US" sz="1600" i="1" baseline="-25000" smtClean="0"/>
              <a:t>s</a:t>
            </a:r>
            <a:endParaRPr lang="en-US" sz="1600" smtClean="0"/>
          </a:p>
          <a:p>
            <a:pPr lvl="1" eaLnBrk="1" hangingPunct="1"/>
            <a:r>
              <a:rPr lang="en-US" sz="1600" smtClean="0"/>
              <a:t>Min # of antennas: </a:t>
            </a:r>
            <a:r>
              <a:rPr lang="en-US" sz="1600" i="1" smtClean="0"/>
              <a:t>n</a:t>
            </a:r>
            <a:endParaRPr lang="en-US" sz="1600" smtClean="0"/>
          </a:p>
          <a:p>
            <a:pPr eaLnBrk="1" hangingPunct="1">
              <a:buFontTx/>
              <a:buNone/>
            </a:pPr>
            <a:endParaRPr lang="en-US" sz="800" smtClean="0"/>
          </a:p>
          <a:p>
            <a:pPr eaLnBrk="1" hangingPunct="1">
              <a:buFontTx/>
              <a:buNone/>
            </a:pPr>
            <a:r>
              <a:rPr lang="en-US" sz="1800" smtClean="0">
                <a:solidFill>
                  <a:srgbClr val="FF3300"/>
                </a:solidFill>
              </a:rPr>
              <a:t>None of the three variables scales well!</a:t>
            </a:r>
          </a:p>
          <a:p>
            <a:pPr eaLnBrk="1" hangingPunct="1">
              <a:buFontTx/>
              <a:buNone/>
            </a:pPr>
            <a:endParaRPr lang="en-US" sz="18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/>
            <a:endParaRPr lang="en-US" sz="1800" smtClean="0">
              <a:solidFill>
                <a:srgbClr val="000099"/>
              </a:solidFill>
            </a:endParaRPr>
          </a:p>
          <a:p>
            <a:pPr eaLnBrk="1" hangingPunct="1"/>
            <a:endParaRPr lang="en-US" sz="1800" smtClean="0">
              <a:solidFill>
                <a:srgbClr val="FF3300"/>
              </a:solidFill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3417700" y="2628902"/>
            <a:ext cx="5620129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i="1" dirty="0">
                <a:latin typeface="Arial" pitchFamily="34" charset="0"/>
              </a:rPr>
              <a:t>R</a:t>
            </a:r>
            <a:r>
              <a:rPr lang="en-US" baseline="-25000" dirty="0">
                <a:latin typeface="Arial" pitchFamily="34" charset="0"/>
              </a:rPr>
              <a:t>BS</a:t>
            </a:r>
            <a:r>
              <a:rPr lang="en-US" i="1" dirty="0">
                <a:latin typeface="Arial" pitchFamily="34" charset="0"/>
              </a:rPr>
              <a:t> = n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i="1" dirty="0">
                <a:latin typeface="Arial" pitchFamily="34" charset="0"/>
              </a:rPr>
              <a:t> W</a:t>
            </a:r>
            <a:r>
              <a:rPr lang="en-US" dirty="0">
                <a:latin typeface="Arial" pitchFamily="34" charset="0"/>
              </a:rPr>
              <a:t> x log(1+SNR) = </a:t>
            </a:r>
            <a:r>
              <a:rPr lang="en-US" i="1" dirty="0">
                <a:latin typeface="Arial" pitchFamily="34" charset="0"/>
              </a:rPr>
              <a:t>n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i="1" dirty="0">
                <a:latin typeface="Arial" pitchFamily="34" charset="0"/>
              </a:rPr>
              <a:t> W</a:t>
            </a:r>
            <a:r>
              <a:rPr lang="en-US" dirty="0">
                <a:latin typeface="Arial" pitchFamily="34" charset="0"/>
              </a:rPr>
              <a:t> x log(1+</a:t>
            </a:r>
            <a:r>
              <a:rPr lang="en-US" i="1" dirty="0">
                <a:latin typeface="Arial" pitchFamily="34" charset="0"/>
              </a:rPr>
              <a:t>P</a:t>
            </a:r>
            <a:r>
              <a:rPr lang="en-US" i="1" baseline="-25000" dirty="0">
                <a:latin typeface="Arial" pitchFamily="34" charset="0"/>
              </a:rPr>
              <a:t>s</a:t>
            </a:r>
            <a:r>
              <a:rPr lang="en-US" baseline="-25000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/</a:t>
            </a:r>
            <a:r>
              <a:rPr lang="en-US" i="1" dirty="0" smtClean="0">
                <a:latin typeface="Arial" pitchFamily="34" charset="0"/>
              </a:rPr>
              <a:t>nWN</a:t>
            </a:r>
            <a:r>
              <a:rPr lang="en-US" i="1" baseline="-25000" dirty="0" smtClean="0">
                <a:latin typeface="Arial" pitchFamily="34" charset="0"/>
              </a:rPr>
              <a:t>0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3122070" y="2057401"/>
            <a:ext cx="440826" cy="13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CA" sz="72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58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1"/>
            <a:ext cx="8686800" cy="381000"/>
          </a:xfrm>
        </p:spPr>
        <p:txBody>
          <a:bodyPr/>
          <a:lstStyle/>
          <a:p>
            <a:pPr eaLnBrk="1" hangingPunct="1"/>
            <a:r>
              <a:rPr lang="en-US" smtClean="0"/>
              <a:t>Gbps Wireless  </a:t>
            </a:r>
            <a:r>
              <a:rPr lang="en-US" smtClean="0">
                <a:sym typeface="Wingdings" pitchFamily="2" charset="2"/>
              </a:rPr>
              <a:t>  </a:t>
            </a:r>
            <a:r>
              <a:rPr lang="en-US" smtClean="0"/>
              <a:t>Tbps (10</a:t>
            </a:r>
            <a:r>
              <a:rPr lang="en-US" baseline="30000" smtClean="0"/>
              <a:t>12</a:t>
            </a:r>
            <a:r>
              <a:rPr lang="en-US" smtClean="0"/>
              <a:t>) Wireless  </a:t>
            </a:r>
            <a:r>
              <a:rPr lang="en-US" smtClean="0">
                <a:sym typeface="Wingdings" pitchFamily="2" charset="2"/>
              </a:rPr>
              <a:t>  Pbps </a:t>
            </a:r>
            <a:r>
              <a:rPr lang="en-US" smtClean="0"/>
              <a:t>(10</a:t>
            </a:r>
            <a:r>
              <a:rPr lang="en-US" baseline="30000" smtClean="0"/>
              <a:t>15</a:t>
            </a:r>
            <a:r>
              <a:rPr lang="en-US" smtClean="0"/>
              <a:t>) </a:t>
            </a:r>
            <a:r>
              <a:rPr lang="en-US" smtClean="0">
                <a:sym typeface="Wingdings" pitchFamily="2" charset="2"/>
              </a:rPr>
              <a:t>Wireless  </a:t>
            </a:r>
            <a:r>
              <a:rPr lang="en-US" smtClean="0">
                <a:solidFill>
                  <a:srgbClr val="FF3300"/>
                </a:solidFill>
                <a:sym typeface="Wingdings" pitchFamily="2" charset="2"/>
              </a:rPr>
              <a:t>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/>
              <a:t>Fundamental dynamics: 3 + 1 rule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BS capacity</a:t>
            </a:r>
          </a:p>
          <a:p>
            <a:pPr lvl="1" eaLnBrk="1" hangingPunct="1"/>
            <a:r>
              <a:rPr lang="en-US" sz="1600" dirty="0" smtClean="0"/>
              <a:t>Bandwidth: </a:t>
            </a:r>
            <a:r>
              <a:rPr lang="en-US" sz="1600" i="1" dirty="0" smtClean="0"/>
              <a:t>W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Received power: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s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Min # of antennas: </a:t>
            </a:r>
            <a:r>
              <a:rPr lang="en-US" sz="1600" i="1" dirty="0" smtClean="0"/>
              <a:t>n</a:t>
            </a:r>
            <a:endParaRPr lang="en-US" sz="1600" dirty="0" smtClean="0"/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None of the three variables scales well!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Ex 1:  </a:t>
            </a:r>
            <a:r>
              <a:rPr lang="en-US" sz="1800" i="1" dirty="0" smtClean="0"/>
              <a:t>n </a:t>
            </a:r>
            <a:r>
              <a:rPr lang="en-US" sz="1800" dirty="0" smtClean="0"/>
              <a:t>= 16,   </a:t>
            </a:r>
            <a:r>
              <a:rPr lang="en-US" sz="1800" i="1" dirty="0" smtClean="0"/>
              <a:t>W </a:t>
            </a:r>
            <a:r>
              <a:rPr lang="en-US" sz="1800" dirty="0" smtClean="0"/>
              <a:t>= 250 MHz,  log(SNR) = 10  </a:t>
            </a:r>
            <a:r>
              <a:rPr lang="en-US" sz="1800" dirty="0" smtClean="0">
                <a:sym typeface="Wingdings" pitchFamily="2" charset="2"/>
              </a:rPr>
              <a:t> 40 </a:t>
            </a:r>
            <a:r>
              <a:rPr lang="en-US" sz="1800" dirty="0" err="1" smtClean="0">
                <a:sym typeface="Wingdings" pitchFamily="2" charset="2"/>
              </a:rPr>
              <a:t>Gbps</a:t>
            </a: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800" dirty="0" smtClean="0">
              <a:sym typeface="Wingdings" pitchFamily="2" charset="2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3417700" y="2628902"/>
            <a:ext cx="5620129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i="1" dirty="0">
                <a:latin typeface="Arial" pitchFamily="34" charset="0"/>
              </a:rPr>
              <a:t>R</a:t>
            </a:r>
            <a:r>
              <a:rPr lang="en-US" baseline="-25000" dirty="0">
                <a:latin typeface="Arial" pitchFamily="34" charset="0"/>
              </a:rPr>
              <a:t>BS</a:t>
            </a:r>
            <a:r>
              <a:rPr lang="en-US" i="1" dirty="0">
                <a:latin typeface="Arial" pitchFamily="34" charset="0"/>
              </a:rPr>
              <a:t> = n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i="1" dirty="0">
                <a:latin typeface="Arial" pitchFamily="34" charset="0"/>
              </a:rPr>
              <a:t> W</a:t>
            </a:r>
            <a:r>
              <a:rPr lang="en-US" dirty="0">
                <a:latin typeface="Arial" pitchFamily="34" charset="0"/>
              </a:rPr>
              <a:t> x log(1+SNR) = </a:t>
            </a:r>
            <a:r>
              <a:rPr lang="en-US" i="1" dirty="0">
                <a:latin typeface="Arial" pitchFamily="34" charset="0"/>
              </a:rPr>
              <a:t>n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i="1" dirty="0">
                <a:latin typeface="Arial" pitchFamily="34" charset="0"/>
              </a:rPr>
              <a:t> W</a:t>
            </a:r>
            <a:r>
              <a:rPr lang="en-US" dirty="0">
                <a:latin typeface="Arial" pitchFamily="34" charset="0"/>
              </a:rPr>
              <a:t> x log(1+</a:t>
            </a:r>
            <a:r>
              <a:rPr lang="en-US" i="1" dirty="0">
                <a:latin typeface="Arial" pitchFamily="34" charset="0"/>
              </a:rPr>
              <a:t>P</a:t>
            </a:r>
            <a:r>
              <a:rPr lang="en-US" i="1" baseline="-25000" dirty="0">
                <a:latin typeface="Arial" pitchFamily="34" charset="0"/>
              </a:rPr>
              <a:t>s</a:t>
            </a:r>
            <a:r>
              <a:rPr lang="en-US" baseline="-25000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/</a:t>
            </a:r>
            <a:r>
              <a:rPr lang="en-US" i="1" dirty="0" smtClean="0">
                <a:latin typeface="Arial" pitchFamily="34" charset="0"/>
              </a:rPr>
              <a:t>nWN</a:t>
            </a:r>
            <a:r>
              <a:rPr lang="en-US" i="1" baseline="-25000" dirty="0" smtClean="0">
                <a:latin typeface="Arial" pitchFamily="34" charset="0"/>
              </a:rPr>
              <a:t>0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>
            <a:off x="3122070" y="2057401"/>
            <a:ext cx="440826" cy="13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CA" sz="72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203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1"/>
            <a:ext cx="8534400" cy="381000"/>
          </a:xfrm>
        </p:spPr>
        <p:txBody>
          <a:bodyPr/>
          <a:lstStyle/>
          <a:p>
            <a:pPr eaLnBrk="1" hangingPunct="1"/>
            <a:r>
              <a:rPr lang="en-US" smtClean="0"/>
              <a:t>Gbps Wireless  </a:t>
            </a:r>
            <a:r>
              <a:rPr lang="en-US" smtClean="0">
                <a:sym typeface="Wingdings" pitchFamily="2" charset="2"/>
              </a:rPr>
              <a:t>  </a:t>
            </a:r>
            <a:r>
              <a:rPr lang="en-US" smtClean="0"/>
              <a:t>Tbps (10</a:t>
            </a:r>
            <a:r>
              <a:rPr lang="en-US" baseline="30000" smtClean="0"/>
              <a:t>12</a:t>
            </a:r>
            <a:r>
              <a:rPr lang="en-US" smtClean="0"/>
              <a:t>) Wireless  </a:t>
            </a:r>
            <a:r>
              <a:rPr lang="en-US" smtClean="0">
                <a:sym typeface="Wingdings" pitchFamily="2" charset="2"/>
              </a:rPr>
              <a:t>  Pbps </a:t>
            </a:r>
            <a:r>
              <a:rPr lang="en-US" smtClean="0"/>
              <a:t>(10</a:t>
            </a:r>
            <a:r>
              <a:rPr lang="en-US" baseline="30000" smtClean="0"/>
              <a:t>15</a:t>
            </a:r>
            <a:r>
              <a:rPr lang="en-US" smtClean="0"/>
              <a:t>) </a:t>
            </a:r>
            <a:r>
              <a:rPr lang="en-US" smtClean="0">
                <a:sym typeface="Wingdings" pitchFamily="2" charset="2"/>
              </a:rPr>
              <a:t>Wireless  </a:t>
            </a:r>
            <a:r>
              <a:rPr lang="en-US" smtClean="0">
                <a:solidFill>
                  <a:srgbClr val="FF3300"/>
                </a:solidFill>
                <a:sym typeface="Wingdings" pitchFamily="2" charset="2"/>
              </a:rPr>
              <a:t>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/>
              <a:t>Fundamental dynamics: 3 + 1 rule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BS capacity</a:t>
            </a:r>
          </a:p>
          <a:p>
            <a:pPr lvl="1" eaLnBrk="1" hangingPunct="1"/>
            <a:r>
              <a:rPr lang="en-US" sz="1600" dirty="0" smtClean="0"/>
              <a:t>Bandwidth: </a:t>
            </a:r>
            <a:r>
              <a:rPr lang="en-US" sz="1600" i="1" dirty="0" smtClean="0"/>
              <a:t>W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Received power: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s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Min # of antennas: </a:t>
            </a:r>
            <a:r>
              <a:rPr lang="en-US" sz="1600" i="1" dirty="0" smtClean="0"/>
              <a:t>n</a:t>
            </a:r>
            <a:endParaRPr lang="en-US" sz="1600" dirty="0" smtClean="0"/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None of the three variables scales well!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Ex 1:  </a:t>
            </a:r>
            <a:r>
              <a:rPr lang="en-US" sz="1800" i="1" dirty="0" smtClean="0"/>
              <a:t>n </a:t>
            </a:r>
            <a:r>
              <a:rPr lang="en-US" sz="1800" dirty="0" smtClean="0"/>
              <a:t>= 16,   </a:t>
            </a:r>
            <a:r>
              <a:rPr lang="en-US" sz="1800" i="1" dirty="0" smtClean="0"/>
              <a:t>W </a:t>
            </a:r>
            <a:r>
              <a:rPr lang="en-US" sz="1800" dirty="0" smtClean="0"/>
              <a:t>= 250 MHz,  log(SNR) = 10  </a:t>
            </a:r>
            <a:r>
              <a:rPr lang="en-US" sz="1800" dirty="0" smtClean="0">
                <a:sym typeface="Wingdings" pitchFamily="2" charset="2"/>
              </a:rPr>
              <a:t> 40 </a:t>
            </a:r>
            <a:r>
              <a:rPr lang="en-US" sz="1800" dirty="0" err="1" smtClean="0">
                <a:sym typeface="Wingdings" pitchFamily="2" charset="2"/>
              </a:rPr>
              <a:t>Gbps</a:t>
            </a: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Ex 2:  </a:t>
            </a:r>
            <a:r>
              <a:rPr lang="en-US" sz="1800" i="1" dirty="0" smtClean="0"/>
              <a:t>n </a:t>
            </a:r>
            <a:r>
              <a:rPr lang="en-US" sz="1800" dirty="0" smtClean="0"/>
              <a:t>= 100, </a:t>
            </a:r>
            <a:r>
              <a:rPr lang="en-US" sz="1800" i="1" dirty="0" smtClean="0"/>
              <a:t>W </a:t>
            </a:r>
            <a:r>
              <a:rPr lang="en-US" sz="1800" dirty="0" smtClean="0"/>
              <a:t>= 7 GHz,      log(SNR) = 15  </a:t>
            </a:r>
            <a:r>
              <a:rPr lang="en-US" sz="1800" dirty="0" smtClean="0">
                <a:sym typeface="Wingdings" pitchFamily="2" charset="2"/>
              </a:rPr>
              <a:t> 10.5 </a:t>
            </a:r>
            <a:r>
              <a:rPr lang="en-US" sz="1800" dirty="0" err="1" smtClean="0">
                <a:sym typeface="Wingdings" pitchFamily="2" charset="2"/>
              </a:rPr>
              <a:t>Tbps</a:t>
            </a: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800" dirty="0" smtClean="0">
              <a:sym typeface="Wingdings" pitchFamily="2" charset="2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3417700" y="2628902"/>
            <a:ext cx="5620129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i="1" dirty="0">
                <a:latin typeface="Arial" pitchFamily="34" charset="0"/>
              </a:rPr>
              <a:t>R</a:t>
            </a:r>
            <a:r>
              <a:rPr lang="en-US" baseline="-25000" dirty="0">
                <a:latin typeface="Arial" pitchFamily="34" charset="0"/>
              </a:rPr>
              <a:t>BS</a:t>
            </a:r>
            <a:r>
              <a:rPr lang="en-US" i="1" dirty="0">
                <a:latin typeface="Arial" pitchFamily="34" charset="0"/>
              </a:rPr>
              <a:t> = n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i="1" dirty="0">
                <a:latin typeface="Arial" pitchFamily="34" charset="0"/>
              </a:rPr>
              <a:t> W</a:t>
            </a:r>
            <a:r>
              <a:rPr lang="en-US" dirty="0">
                <a:latin typeface="Arial" pitchFamily="34" charset="0"/>
              </a:rPr>
              <a:t> x log(1+SNR) = </a:t>
            </a:r>
            <a:r>
              <a:rPr lang="en-US" i="1" dirty="0">
                <a:latin typeface="Arial" pitchFamily="34" charset="0"/>
              </a:rPr>
              <a:t>n </a:t>
            </a:r>
            <a:r>
              <a:rPr lang="en-US" dirty="0">
                <a:latin typeface="Arial" pitchFamily="34" charset="0"/>
              </a:rPr>
              <a:t>x</a:t>
            </a:r>
            <a:r>
              <a:rPr lang="en-US" i="1" dirty="0">
                <a:latin typeface="Arial" pitchFamily="34" charset="0"/>
              </a:rPr>
              <a:t> W</a:t>
            </a:r>
            <a:r>
              <a:rPr lang="en-US" dirty="0">
                <a:latin typeface="Arial" pitchFamily="34" charset="0"/>
              </a:rPr>
              <a:t> x log(1+</a:t>
            </a:r>
            <a:r>
              <a:rPr lang="en-US" i="1" dirty="0">
                <a:latin typeface="Arial" pitchFamily="34" charset="0"/>
              </a:rPr>
              <a:t>P</a:t>
            </a:r>
            <a:r>
              <a:rPr lang="en-US" i="1" baseline="-25000" dirty="0">
                <a:latin typeface="Arial" pitchFamily="34" charset="0"/>
              </a:rPr>
              <a:t>s</a:t>
            </a:r>
            <a:r>
              <a:rPr lang="en-US" baseline="-25000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/</a:t>
            </a:r>
            <a:r>
              <a:rPr lang="en-US" i="1" dirty="0" smtClean="0">
                <a:latin typeface="Arial" pitchFamily="34" charset="0"/>
              </a:rPr>
              <a:t>nWN</a:t>
            </a:r>
            <a:r>
              <a:rPr lang="en-US" i="1" baseline="-25000" dirty="0" smtClean="0">
                <a:latin typeface="Arial" pitchFamily="34" charset="0"/>
              </a:rPr>
              <a:t>0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3122070" y="2057401"/>
            <a:ext cx="440826" cy="13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CA" sz="72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636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1"/>
            <a:ext cx="8686800" cy="381000"/>
          </a:xfrm>
        </p:spPr>
        <p:txBody>
          <a:bodyPr/>
          <a:lstStyle/>
          <a:p>
            <a:pPr eaLnBrk="1" hangingPunct="1"/>
            <a:r>
              <a:rPr lang="en-US" smtClean="0"/>
              <a:t>Gbps Wireless  </a:t>
            </a:r>
            <a:r>
              <a:rPr lang="en-US" smtClean="0">
                <a:sym typeface="Wingdings" pitchFamily="2" charset="2"/>
              </a:rPr>
              <a:t>  </a:t>
            </a:r>
            <a:r>
              <a:rPr lang="en-US" smtClean="0"/>
              <a:t>Tbps (10</a:t>
            </a:r>
            <a:r>
              <a:rPr lang="en-US" baseline="30000" smtClean="0"/>
              <a:t>12</a:t>
            </a:r>
            <a:r>
              <a:rPr lang="en-US" smtClean="0"/>
              <a:t>) Wireless  </a:t>
            </a:r>
            <a:r>
              <a:rPr lang="en-US" smtClean="0">
                <a:sym typeface="Wingdings" pitchFamily="2" charset="2"/>
              </a:rPr>
              <a:t>  Pbps </a:t>
            </a:r>
            <a:r>
              <a:rPr lang="en-US" smtClean="0"/>
              <a:t>(10</a:t>
            </a:r>
            <a:r>
              <a:rPr lang="en-US" baseline="30000" smtClean="0"/>
              <a:t>15</a:t>
            </a:r>
            <a:r>
              <a:rPr lang="en-US" smtClean="0"/>
              <a:t>) </a:t>
            </a:r>
            <a:r>
              <a:rPr lang="en-US" smtClean="0">
                <a:sym typeface="Wingdings" pitchFamily="2" charset="2"/>
              </a:rPr>
              <a:t>Wireless  </a:t>
            </a:r>
            <a:r>
              <a:rPr lang="en-US" smtClean="0">
                <a:solidFill>
                  <a:srgbClr val="FF3300"/>
                </a:solidFill>
                <a:sym typeface="Wingdings" pitchFamily="2" charset="2"/>
              </a:rPr>
              <a:t>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Fundamental dynamics: 3 +</a:t>
            </a:r>
            <a:r>
              <a:rPr lang="en-US" sz="1800" smtClean="0">
                <a:solidFill>
                  <a:srgbClr val="FF3300"/>
                </a:solidFill>
              </a:rPr>
              <a:t> 1 rule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Network capacity </a:t>
            </a:r>
          </a:p>
          <a:p>
            <a:pPr lvl="1" eaLnBrk="1" hangingPunct="1"/>
            <a:r>
              <a:rPr lang="en-US" sz="1600" smtClean="0"/>
              <a:t># of BSs: </a:t>
            </a:r>
            <a:r>
              <a:rPr lang="en-US" sz="1600" i="1" smtClean="0">
                <a:solidFill>
                  <a:srgbClr val="FF3300"/>
                </a:solidFill>
              </a:rPr>
              <a:t>K</a:t>
            </a:r>
            <a:endParaRPr lang="en-US" sz="1600" smtClean="0"/>
          </a:p>
          <a:p>
            <a:pPr eaLnBrk="1" hangingPunct="1">
              <a:buFontTx/>
              <a:buNone/>
            </a:pPr>
            <a:endParaRPr lang="en-US" sz="800" smtClean="0"/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3773264" y="2238377"/>
            <a:ext cx="3329439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i="1">
                <a:solidFill>
                  <a:srgbClr val="FF3300"/>
                </a:solidFill>
                <a:latin typeface="Arial" pitchFamily="34" charset="0"/>
              </a:rPr>
              <a:t>R</a:t>
            </a:r>
            <a:r>
              <a:rPr lang="en-US" baseline="-25000">
                <a:solidFill>
                  <a:srgbClr val="FF3300"/>
                </a:solidFill>
                <a:latin typeface="Arial" pitchFamily="34" charset="0"/>
              </a:rPr>
              <a:t>network</a:t>
            </a:r>
            <a:r>
              <a:rPr lang="en-US" i="1">
                <a:solidFill>
                  <a:srgbClr val="FF3300"/>
                </a:solidFill>
                <a:latin typeface="Arial" pitchFamily="34" charset="0"/>
              </a:rPr>
              <a:t> = K </a:t>
            </a:r>
            <a:r>
              <a:rPr lang="en-US">
                <a:latin typeface="Arial" pitchFamily="34" charset="0"/>
              </a:rPr>
              <a:t>x</a:t>
            </a:r>
            <a:r>
              <a:rPr lang="en-US" i="1">
                <a:latin typeface="Arial" pitchFamily="34" charset="0"/>
              </a:rPr>
              <a:t> n </a:t>
            </a:r>
            <a:r>
              <a:rPr lang="en-US">
                <a:latin typeface="Arial" pitchFamily="34" charset="0"/>
              </a:rPr>
              <a:t>x</a:t>
            </a:r>
            <a:r>
              <a:rPr lang="en-US" i="1">
                <a:latin typeface="Arial" pitchFamily="34" charset="0"/>
              </a:rPr>
              <a:t> W</a:t>
            </a:r>
            <a:r>
              <a:rPr lang="en-US">
                <a:latin typeface="Arial" pitchFamily="34" charset="0"/>
              </a:rPr>
              <a:t> x log(SNR)</a:t>
            </a:r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3421209" y="2057402"/>
            <a:ext cx="298160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CA" sz="32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00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1"/>
            <a:ext cx="8458200" cy="381000"/>
          </a:xfrm>
        </p:spPr>
        <p:txBody>
          <a:bodyPr/>
          <a:lstStyle/>
          <a:p>
            <a:pPr eaLnBrk="1" hangingPunct="1"/>
            <a:r>
              <a:rPr lang="en-US" smtClean="0"/>
              <a:t>Gbps Wireless  </a:t>
            </a:r>
            <a:r>
              <a:rPr lang="en-US" smtClean="0">
                <a:sym typeface="Wingdings" pitchFamily="2" charset="2"/>
              </a:rPr>
              <a:t>  </a:t>
            </a:r>
            <a:r>
              <a:rPr lang="en-US" smtClean="0"/>
              <a:t>Tbps (10</a:t>
            </a:r>
            <a:r>
              <a:rPr lang="en-US" baseline="30000" smtClean="0"/>
              <a:t>12</a:t>
            </a:r>
            <a:r>
              <a:rPr lang="en-US" smtClean="0"/>
              <a:t>) Wireless  </a:t>
            </a:r>
            <a:r>
              <a:rPr lang="en-US" smtClean="0">
                <a:sym typeface="Wingdings" pitchFamily="2" charset="2"/>
              </a:rPr>
              <a:t>  Pbps </a:t>
            </a:r>
            <a:r>
              <a:rPr lang="en-US" smtClean="0"/>
              <a:t>(10</a:t>
            </a:r>
            <a:r>
              <a:rPr lang="en-US" baseline="30000" smtClean="0"/>
              <a:t>15</a:t>
            </a:r>
            <a:r>
              <a:rPr lang="en-US" smtClean="0"/>
              <a:t>) </a:t>
            </a:r>
            <a:r>
              <a:rPr lang="en-US" smtClean="0">
                <a:sym typeface="Wingdings" pitchFamily="2" charset="2"/>
              </a:rPr>
              <a:t>Wireless  </a:t>
            </a:r>
            <a:r>
              <a:rPr lang="en-US" smtClean="0">
                <a:solidFill>
                  <a:srgbClr val="FF3300"/>
                </a:solidFill>
                <a:sym typeface="Wingdings" pitchFamily="2" charset="2"/>
              </a:rPr>
              <a:t>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/>
              <a:t>Fundamental dynamics: 3 +</a:t>
            </a:r>
            <a:r>
              <a:rPr lang="en-US" sz="1800" dirty="0" smtClean="0">
                <a:solidFill>
                  <a:srgbClr val="FF3300"/>
                </a:solidFill>
              </a:rPr>
              <a:t> 1 rule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Network capacity </a:t>
            </a:r>
          </a:p>
          <a:p>
            <a:pPr lvl="1" eaLnBrk="1" hangingPunct="1"/>
            <a:r>
              <a:rPr lang="en-US" sz="1600" dirty="0" smtClean="0"/>
              <a:t># of BSs: </a:t>
            </a:r>
            <a:r>
              <a:rPr lang="en-US" sz="1600" i="1" dirty="0" smtClean="0">
                <a:solidFill>
                  <a:srgbClr val="FF3300"/>
                </a:solidFill>
              </a:rPr>
              <a:t>K</a:t>
            </a:r>
            <a:endParaRPr lang="en-US" sz="1600" dirty="0" smtClean="0"/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Increasing BS capacity: 	    </a:t>
            </a:r>
            <a:r>
              <a:rPr lang="en-US" sz="1800" dirty="0" smtClean="0">
                <a:solidFill>
                  <a:srgbClr val="FF3300"/>
                </a:solidFill>
              </a:rPr>
              <a:t>Relatively </a:t>
            </a:r>
            <a:r>
              <a:rPr lang="en-US" sz="1800" dirty="0" smtClean="0">
                <a:solidFill>
                  <a:srgbClr val="FF0000"/>
                </a:solidFill>
              </a:rPr>
              <a:t>difficult!</a:t>
            </a:r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Increasing network capacity</a:t>
            </a:r>
            <a:r>
              <a:rPr lang="en-US" sz="1800" dirty="0" smtClean="0"/>
              <a:t>:  </a:t>
            </a:r>
            <a:r>
              <a:rPr lang="en-US" sz="1800" dirty="0" smtClean="0">
                <a:solidFill>
                  <a:srgbClr val="FF3300"/>
                </a:solidFill>
              </a:rPr>
              <a:t>Relatively </a:t>
            </a:r>
            <a:r>
              <a:rPr lang="en-US" sz="1800" dirty="0" smtClean="0">
                <a:solidFill>
                  <a:srgbClr val="FF0000"/>
                </a:solidFill>
              </a:rPr>
              <a:t>easy!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3773264" y="2238377"/>
            <a:ext cx="3329439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i="1">
                <a:solidFill>
                  <a:srgbClr val="FF3300"/>
                </a:solidFill>
                <a:latin typeface="Arial" pitchFamily="34" charset="0"/>
              </a:rPr>
              <a:t>R</a:t>
            </a:r>
            <a:r>
              <a:rPr lang="en-US" baseline="-25000">
                <a:solidFill>
                  <a:srgbClr val="FF3300"/>
                </a:solidFill>
                <a:latin typeface="Arial" pitchFamily="34" charset="0"/>
              </a:rPr>
              <a:t>network</a:t>
            </a:r>
            <a:r>
              <a:rPr lang="en-US" i="1">
                <a:solidFill>
                  <a:srgbClr val="FF3300"/>
                </a:solidFill>
                <a:latin typeface="Arial" pitchFamily="34" charset="0"/>
              </a:rPr>
              <a:t> = K </a:t>
            </a:r>
            <a:r>
              <a:rPr lang="en-US">
                <a:latin typeface="Arial" pitchFamily="34" charset="0"/>
              </a:rPr>
              <a:t>x</a:t>
            </a:r>
            <a:r>
              <a:rPr lang="en-US" i="1">
                <a:latin typeface="Arial" pitchFamily="34" charset="0"/>
              </a:rPr>
              <a:t> n </a:t>
            </a:r>
            <a:r>
              <a:rPr lang="en-US">
                <a:latin typeface="Arial" pitchFamily="34" charset="0"/>
              </a:rPr>
              <a:t>x</a:t>
            </a:r>
            <a:r>
              <a:rPr lang="en-US" i="1">
                <a:latin typeface="Arial" pitchFamily="34" charset="0"/>
              </a:rPr>
              <a:t> W</a:t>
            </a:r>
            <a:r>
              <a:rPr lang="en-US">
                <a:latin typeface="Arial" pitchFamily="34" charset="0"/>
              </a:rPr>
              <a:t> x log(SNR)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3421209" y="2057402"/>
            <a:ext cx="298160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CA" sz="32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459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Peak Rates</a:t>
            </a:r>
            <a:endParaRPr lang="en-US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800" smtClean="0"/>
              <a:t>More bandwidth, more MIMO, more spectral efficiency (received power)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/>
            <a:endParaRPr lang="en-US" sz="1800" smtClean="0">
              <a:solidFill>
                <a:srgbClr val="000099"/>
              </a:solidFill>
            </a:endParaRPr>
          </a:p>
          <a:p>
            <a:pPr eaLnBrk="1" hangingPunct="1"/>
            <a:endParaRPr lang="en-US" sz="1800" smtClean="0">
              <a:solidFill>
                <a:srgbClr val="FF3300"/>
              </a:solidFill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02405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5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Peak Rates</a:t>
            </a:r>
            <a:endParaRPr lang="en-US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800" dirty="0" smtClean="0"/>
              <a:t>More bandwidth, more MIMO, more spectral efficiency (received power)</a:t>
            </a:r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r>
              <a:rPr lang="en-CA" sz="1800" dirty="0" smtClean="0">
                <a:solidFill>
                  <a:srgbClr val="FF3300"/>
                </a:solidFill>
              </a:rPr>
              <a:t>Outdoors</a:t>
            </a:r>
            <a:r>
              <a:rPr lang="en-CA" sz="1800" dirty="0" smtClean="0"/>
              <a:t>: More difficult to increase beyond tens of </a:t>
            </a:r>
            <a:r>
              <a:rPr lang="en-CA" sz="1800" dirty="0" err="1" smtClean="0"/>
              <a:t>Gbps</a:t>
            </a:r>
            <a:endParaRPr lang="en-CA" sz="1800" dirty="0" smtClean="0"/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/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/>
            <a:endParaRPr lang="en-US" sz="1800" dirty="0" smtClean="0">
              <a:solidFill>
                <a:srgbClr val="FF3300"/>
              </a:solidFill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4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Peak Rates</a:t>
            </a:r>
            <a:endParaRPr lang="en-US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800" dirty="0" smtClean="0"/>
              <a:t>More bandwidth, more MIMO, more spectral efficiency (received power)</a:t>
            </a:r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r>
              <a:rPr lang="en-CA" sz="1800" dirty="0" smtClean="0">
                <a:solidFill>
                  <a:srgbClr val="FF3300"/>
                </a:solidFill>
              </a:rPr>
              <a:t>Outdoors</a:t>
            </a:r>
            <a:r>
              <a:rPr lang="en-CA" sz="1800" dirty="0" smtClean="0"/>
              <a:t>: More difficult to increase beyond tens of </a:t>
            </a:r>
            <a:r>
              <a:rPr lang="en-CA" sz="1800" dirty="0" err="1" smtClean="0"/>
              <a:t>Gbps</a:t>
            </a:r>
            <a:endParaRPr lang="en-CA" sz="1800" dirty="0" smtClean="0"/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rgbClr val="FF3300"/>
                </a:solidFill>
              </a:rPr>
              <a:t>Indoors</a:t>
            </a:r>
            <a:r>
              <a:rPr lang="en-US" sz="1800" dirty="0" smtClean="0"/>
              <a:t>: Can increase towards </a:t>
            </a:r>
            <a:r>
              <a:rPr lang="en-US" sz="1800" dirty="0" err="1" smtClean="0"/>
              <a:t>Tbps</a:t>
            </a: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	Ex 1:  </a:t>
            </a:r>
            <a:r>
              <a:rPr lang="en-US" sz="1800" i="1" dirty="0" smtClean="0"/>
              <a:t>n </a:t>
            </a:r>
            <a:r>
              <a:rPr lang="en-US" sz="1800" dirty="0" smtClean="0"/>
              <a:t>= 16,   </a:t>
            </a:r>
            <a:r>
              <a:rPr lang="en-US" sz="1800" i="1" dirty="0" smtClean="0"/>
              <a:t>W </a:t>
            </a:r>
            <a:r>
              <a:rPr lang="en-US" sz="1800" dirty="0" smtClean="0"/>
              <a:t>= 250 MHz, log(SNR) = 10   </a:t>
            </a:r>
            <a:r>
              <a:rPr lang="en-US" sz="1800" dirty="0" smtClean="0">
                <a:sym typeface="Wingdings" pitchFamily="2" charset="2"/>
              </a:rPr>
              <a:t>   40 </a:t>
            </a:r>
            <a:r>
              <a:rPr lang="en-US" sz="1800" dirty="0" err="1" smtClean="0">
                <a:sym typeface="Wingdings" pitchFamily="2" charset="2"/>
              </a:rPr>
              <a:t>Gbps</a:t>
            </a: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Ex 2:  </a:t>
            </a:r>
            <a:r>
              <a:rPr lang="en-US" sz="1800" i="1" dirty="0" smtClean="0"/>
              <a:t>n </a:t>
            </a:r>
            <a:r>
              <a:rPr lang="en-US" sz="1800" dirty="0" smtClean="0"/>
              <a:t>= 100, </a:t>
            </a:r>
            <a:r>
              <a:rPr lang="en-US" sz="1800" i="1" dirty="0" smtClean="0"/>
              <a:t>W </a:t>
            </a:r>
            <a:r>
              <a:rPr lang="en-US" sz="1800" dirty="0" smtClean="0"/>
              <a:t>= 7 GHz,     log(SNR) = 15   </a:t>
            </a:r>
            <a:r>
              <a:rPr lang="en-US" sz="1800" dirty="0" smtClean="0">
                <a:sym typeface="Wingdings" pitchFamily="2" charset="2"/>
              </a:rPr>
              <a:t>   10.5 </a:t>
            </a:r>
            <a:r>
              <a:rPr lang="en-US" sz="1800" dirty="0" err="1" smtClean="0">
                <a:sym typeface="Wingdings" pitchFamily="2" charset="2"/>
              </a:rPr>
              <a:t>Tbps</a:t>
            </a: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Enablers: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	Higher frequencies, millimeter wave, THz, light   huge bandwidth 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	Short wavelength  massive MIMO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	Pencil beams  interference rejection, high spectral efficiency</a:t>
            </a:r>
          </a:p>
          <a:p>
            <a:pPr eaLnBrk="1" hangingPunct="1">
              <a:buFontTx/>
              <a:buNone/>
            </a:pPr>
            <a:endParaRPr lang="en-US" sz="1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/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/>
            <a:endParaRPr lang="en-US" sz="1800" dirty="0" smtClean="0">
              <a:solidFill>
                <a:srgbClr val="FF3300"/>
              </a:solidFill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04453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97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48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Problem Statement and Solution Guidelines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HetHetNets</a:t>
            </a:r>
            <a:r>
              <a:rPr lang="en-US" dirty="0" smtClean="0">
                <a:solidFill>
                  <a:schemeClr val="tx1"/>
                </a:solidFill>
              </a:rPr>
              <a:t>: 5G+ Traffic Models 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Ultra-Agile Networks for Wireless Ultra-Connectivity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Spectrum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Aerial BSs (Non-Terrestrial Networks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User-in-the-Loop  (UIL: Demand Shaping in Space &amp; Time)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Advanced PHY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Optimized PHY with Massive Look-Up Tables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Non-Coherent Communications</a:t>
            </a:r>
          </a:p>
          <a:p>
            <a:pPr lvl="2"/>
            <a:r>
              <a:rPr lang="en-US" dirty="0" smtClean="0"/>
              <a:t>Faster-Than-Nyquist Signaling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III: </a:t>
            </a: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Ultra-Agile Networks for Wireless Ultra-Connectivity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(~250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Peak Rates</a:t>
            </a:r>
            <a:endParaRPr lang="en-US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800" dirty="0" smtClean="0"/>
              <a:t>More bandwidth, more MIMO, more spectral efficiency (received power)</a:t>
            </a:r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r>
              <a:rPr lang="en-CA" sz="1800" dirty="0" smtClean="0">
                <a:solidFill>
                  <a:srgbClr val="FF3300"/>
                </a:solidFill>
              </a:rPr>
              <a:t>Outdoors</a:t>
            </a:r>
            <a:r>
              <a:rPr lang="en-CA" sz="1800" dirty="0" smtClean="0"/>
              <a:t>: More difficult to increase beyond tens of </a:t>
            </a:r>
            <a:r>
              <a:rPr lang="en-CA" sz="1800" dirty="0" err="1" smtClean="0"/>
              <a:t>Gbps</a:t>
            </a:r>
            <a:endParaRPr lang="en-CA" sz="1800" dirty="0" smtClean="0"/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rgbClr val="FF3300"/>
                </a:solidFill>
              </a:rPr>
              <a:t>Indoors</a:t>
            </a:r>
            <a:r>
              <a:rPr lang="en-US" sz="1800" dirty="0" smtClean="0"/>
              <a:t>: Can increase towards </a:t>
            </a:r>
            <a:r>
              <a:rPr lang="en-US" sz="1800" dirty="0" err="1" smtClean="0"/>
              <a:t>Tbps</a:t>
            </a: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	Ex 1:  </a:t>
            </a:r>
            <a:r>
              <a:rPr lang="en-US" sz="1800" i="1" dirty="0" smtClean="0"/>
              <a:t>n </a:t>
            </a:r>
            <a:r>
              <a:rPr lang="en-US" sz="1800" dirty="0" smtClean="0"/>
              <a:t>= 16,   </a:t>
            </a:r>
            <a:r>
              <a:rPr lang="en-US" sz="1800" i="1" dirty="0" smtClean="0"/>
              <a:t>W </a:t>
            </a:r>
            <a:r>
              <a:rPr lang="en-US" sz="1800" dirty="0" smtClean="0"/>
              <a:t>= 250 MHz, log(SNR) = 10   </a:t>
            </a:r>
            <a:r>
              <a:rPr lang="en-US" sz="1800" dirty="0" smtClean="0">
                <a:sym typeface="Wingdings" pitchFamily="2" charset="2"/>
              </a:rPr>
              <a:t>   40 </a:t>
            </a:r>
            <a:r>
              <a:rPr lang="en-US" sz="1800" dirty="0" err="1" smtClean="0">
                <a:sym typeface="Wingdings" pitchFamily="2" charset="2"/>
              </a:rPr>
              <a:t>Gbps</a:t>
            </a: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Ex 2:  </a:t>
            </a:r>
            <a:r>
              <a:rPr lang="en-US" sz="1800" i="1" dirty="0" smtClean="0"/>
              <a:t>n </a:t>
            </a:r>
            <a:r>
              <a:rPr lang="en-US" sz="1800" dirty="0" smtClean="0"/>
              <a:t>= 100, </a:t>
            </a:r>
            <a:r>
              <a:rPr lang="en-US" sz="1800" i="1" dirty="0" smtClean="0"/>
              <a:t>W </a:t>
            </a:r>
            <a:r>
              <a:rPr lang="en-US" sz="1800" dirty="0" smtClean="0"/>
              <a:t>= 7 GHz,     log(SNR) = 15   </a:t>
            </a:r>
            <a:r>
              <a:rPr lang="en-US" sz="1800" dirty="0" smtClean="0">
                <a:sym typeface="Wingdings" pitchFamily="2" charset="2"/>
              </a:rPr>
              <a:t>   10.5 </a:t>
            </a:r>
            <a:r>
              <a:rPr lang="en-US" sz="1800" dirty="0" err="1" smtClean="0">
                <a:sym typeface="Wingdings" pitchFamily="2" charset="2"/>
              </a:rPr>
              <a:t>Tbps</a:t>
            </a: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Enablers: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	Higher frequencies, millimeter wave, THz, light   huge bandwidth 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	Short wavelength  massive MIMO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	Pencil beams  interference rejection, high spectral efficiency</a:t>
            </a:r>
          </a:p>
          <a:p>
            <a:pPr eaLnBrk="1" hangingPunct="1">
              <a:buFontTx/>
              <a:buNone/>
            </a:pPr>
            <a:endParaRPr lang="en-US" sz="1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1800" dirty="0" smtClean="0"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sz="1800" dirty="0" smtClean="0">
                <a:sym typeface="Wingdings" pitchFamily="2" charset="2"/>
              </a:rPr>
              <a:t>More APs (small cells)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/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/>
            <a:endParaRPr lang="en-US" sz="1800" dirty="0" smtClean="0">
              <a:solidFill>
                <a:srgbClr val="FF3300"/>
              </a:solidFill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3340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Network Capacity</a:t>
            </a:r>
            <a:endParaRPr lang="en-US" sz="2400" b="1" kern="0" dirty="0">
              <a:solidFill>
                <a:srgbClr val="FF3300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7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From 4G to 5G </a:t>
            </a:r>
          </a:p>
          <a:p>
            <a:pPr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Rate: Fundamental enablers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Near-term enabling technologies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 safety networks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Radio security: Threats and vulnerabilities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WLANs</a:t>
            </a:r>
          </a:p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II: Technical Requirements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Some Enabling Technologies in LTE-A Evolution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Carrier aggregation </a:t>
            </a:r>
            <a:r>
              <a:rPr lang="en-US" dirty="0" smtClean="0"/>
              <a:t>(licensed and unlicensed)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8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Advanced MIMO</a:t>
            </a:r>
            <a:r>
              <a:rPr lang="en-US" dirty="0" smtClean="0"/>
              <a:t> (multi-layer,</a:t>
            </a:r>
            <a:r>
              <a:rPr lang="en-US" dirty="0" smtClean="0">
                <a:sym typeface="Wingdings" pitchFamily="2" charset="2"/>
              </a:rPr>
              <a:t> adaptive </a:t>
            </a:r>
            <a:r>
              <a:rPr lang="en-US" dirty="0" err="1" smtClean="0">
                <a:sym typeface="Wingdings" pitchFamily="2" charset="2"/>
              </a:rPr>
              <a:t>beamforming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dirty="0" smtClean="0"/>
              <a:t> </a:t>
            </a:r>
            <a:endParaRPr lang="en-US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sz="800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D2D, terminal relaying </a:t>
            </a:r>
            <a:r>
              <a:rPr lang="en-US" dirty="0" smtClean="0"/>
              <a:t>(cellular-assisted </a:t>
            </a:r>
            <a:r>
              <a:rPr lang="en-US" dirty="0" err="1" smtClean="0"/>
              <a:t>multihop</a:t>
            </a:r>
            <a:r>
              <a:rPr lang="en-US" dirty="0" smtClean="0"/>
              <a:t>)</a:t>
            </a:r>
          </a:p>
          <a:p>
            <a:pPr>
              <a:buFontTx/>
              <a:buNone/>
            </a:pPr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Advanced </a:t>
            </a:r>
            <a:r>
              <a:rPr lang="en-US" dirty="0" err="1" smtClean="0">
                <a:solidFill>
                  <a:srgbClr val="FF0000"/>
                </a:solidFill>
              </a:rPr>
              <a:t>CoMP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(cloud-RAN)</a:t>
            </a:r>
          </a:p>
          <a:p>
            <a:endParaRPr lang="en-US" sz="8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HetNet</a:t>
            </a:r>
            <a:r>
              <a:rPr lang="en-US" dirty="0" smtClean="0"/>
              <a:t> (heterogeneous networks)</a:t>
            </a:r>
          </a:p>
          <a:p>
            <a:pPr>
              <a:buFontTx/>
              <a:buNone/>
            </a:pPr>
            <a:endParaRPr lang="en-US" sz="800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SON+</a:t>
            </a:r>
            <a:r>
              <a:rPr lang="en-US" dirty="0" smtClean="0"/>
              <a:t> (self-organizing, self-configuring, self-healing networks)</a:t>
            </a:r>
          </a:p>
          <a:p>
            <a:pPr>
              <a:buFontTx/>
              <a:buNone/>
            </a:pPr>
            <a:endParaRPr lang="en-US" sz="800" dirty="0" smtClean="0">
              <a:solidFill>
                <a:srgbClr val="FF3300"/>
              </a:solidFill>
            </a:endParaRPr>
          </a:p>
          <a:p>
            <a:r>
              <a:rPr lang="en-US" dirty="0" err="1" smtClean="0">
                <a:solidFill>
                  <a:srgbClr val="FF3300"/>
                </a:solidFill>
              </a:rPr>
              <a:t>FeICIC</a:t>
            </a:r>
            <a:r>
              <a:rPr lang="en-US" dirty="0" smtClean="0"/>
              <a:t> (further enhanced </a:t>
            </a:r>
            <a:r>
              <a:rPr lang="en-US" dirty="0" err="1" smtClean="0"/>
              <a:t>intercell</a:t>
            </a:r>
            <a:r>
              <a:rPr lang="en-US" dirty="0" smtClean="0"/>
              <a:t> interference coordination) </a:t>
            </a:r>
          </a:p>
          <a:p>
            <a:pPr>
              <a:buFontTx/>
              <a:buNone/>
            </a:pPr>
            <a:endParaRPr lang="en-US" sz="800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Interference rejection </a:t>
            </a:r>
            <a:r>
              <a:rPr lang="en-US" dirty="0" smtClean="0"/>
              <a:t>(</a:t>
            </a:r>
            <a:r>
              <a:rPr lang="en-US" dirty="0" err="1" smtClean="0"/>
              <a:t>beamforming</a:t>
            </a:r>
            <a:r>
              <a:rPr lang="en-US" dirty="0" smtClean="0"/>
              <a:t> @ terminal)</a:t>
            </a:r>
            <a:endParaRPr lang="en-US" dirty="0" smtClean="0">
              <a:solidFill>
                <a:srgbClr val="FF3300"/>
              </a:solidFill>
            </a:endParaRP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3300"/>
              </a:solidFill>
            </a:endParaRP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The Three Major Enabling 5G Technologies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Massive MIMO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Millimeter-wave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Cell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Massive MIMO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Millimeter-wave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Cell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cxnSp>
        <p:nvCxnSpPr>
          <p:cNvPr id="4" name="Straight Arrow Connector 26"/>
          <p:cNvCxnSpPr>
            <a:cxnSpLocks noChangeShapeType="1"/>
          </p:cNvCxnSpPr>
          <p:nvPr/>
        </p:nvCxnSpPr>
        <p:spPr bwMode="auto">
          <a:xfrm>
            <a:off x="3048000" y="1905000"/>
            <a:ext cx="14478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" name="Straight Arrow Connector 26"/>
          <p:cNvCxnSpPr>
            <a:cxnSpLocks noChangeShapeType="1"/>
          </p:cNvCxnSpPr>
          <p:nvPr/>
        </p:nvCxnSpPr>
        <p:spPr bwMode="auto">
          <a:xfrm flipV="1">
            <a:off x="3048000" y="2514600"/>
            <a:ext cx="14478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4861484" y="2266889"/>
            <a:ext cx="35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Not available anytime soon…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Three Major Enabling 5G Technologies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Massive MIMO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Millimeter-wave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Cell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cxnSp>
        <p:nvCxnSpPr>
          <p:cNvPr id="4" name="Straight Arrow Connector 26"/>
          <p:cNvCxnSpPr>
            <a:cxnSpLocks noChangeShapeType="1"/>
          </p:cNvCxnSpPr>
          <p:nvPr/>
        </p:nvCxnSpPr>
        <p:spPr bwMode="auto">
          <a:xfrm>
            <a:off x="3048000" y="1905000"/>
            <a:ext cx="14478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" name="Straight Arrow Connector 26"/>
          <p:cNvCxnSpPr>
            <a:cxnSpLocks noChangeShapeType="1"/>
          </p:cNvCxnSpPr>
          <p:nvPr/>
        </p:nvCxnSpPr>
        <p:spPr bwMode="auto">
          <a:xfrm flipV="1">
            <a:off x="3048000" y="2514600"/>
            <a:ext cx="14478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4861484" y="2266889"/>
            <a:ext cx="35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Not available anytime soon…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Three Major Enabling 5G Technologies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26"/>
          <p:cNvCxnSpPr>
            <a:cxnSpLocks noChangeShapeType="1"/>
          </p:cNvCxnSpPr>
          <p:nvPr/>
        </p:nvCxnSpPr>
        <p:spPr bwMode="auto">
          <a:xfrm>
            <a:off x="3048000" y="4038600"/>
            <a:ext cx="1371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4800600" y="386709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Cost…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Latency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83309"/>
            <a:ext cx="7543800" cy="466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953780"/>
            <a:ext cx="8305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400" dirty="0" smtClean="0"/>
              <a:t>A. </a:t>
            </a:r>
            <a:r>
              <a:rPr lang="en-CA" sz="1400" dirty="0" err="1" smtClean="0"/>
              <a:t>Sharifian</a:t>
            </a:r>
            <a:r>
              <a:rPr lang="en-CA" sz="1400" dirty="0" smtClean="0"/>
              <a:t>, R. </a:t>
            </a:r>
            <a:r>
              <a:rPr lang="en-CA" sz="1400" dirty="0" err="1" smtClean="0"/>
              <a:t>Schoenen</a:t>
            </a:r>
            <a:r>
              <a:rPr lang="en-CA" sz="1400" dirty="0" smtClean="0"/>
              <a:t>, H. </a:t>
            </a:r>
            <a:r>
              <a:rPr lang="en-CA" sz="1400" dirty="0" err="1" smtClean="0"/>
              <a:t>Yanikomeroglu</a:t>
            </a:r>
            <a:r>
              <a:rPr lang="en-CA" sz="1400" dirty="0" smtClean="0"/>
              <a:t>, “</a:t>
            </a:r>
            <a:r>
              <a:rPr lang="en-CA" sz="1400" dirty="0" smtClean="0">
                <a:solidFill>
                  <a:srgbClr val="FF0000"/>
                </a:solidFill>
              </a:rPr>
              <a:t>Joint </a:t>
            </a:r>
            <a:r>
              <a:rPr lang="en-CA" sz="1400" dirty="0" err="1" smtClean="0">
                <a:solidFill>
                  <a:srgbClr val="FF0000"/>
                </a:solidFill>
              </a:rPr>
              <a:t>realtime</a:t>
            </a:r>
            <a:r>
              <a:rPr lang="en-CA" sz="1400" dirty="0" smtClean="0">
                <a:solidFill>
                  <a:srgbClr val="FF0000"/>
                </a:solidFill>
              </a:rPr>
              <a:t> and non-</a:t>
            </a:r>
            <a:r>
              <a:rPr lang="en-CA" sz="1400" dirty="0" err="1" smtClean="0">
                <a:solidFill>
                  <a:srgbClr val="FF0000"/>
                </a:solidFill>
              </a:rPr>
              <a:t>realtime</a:t>
            </a:r>
            <a:r>
              <a:rPr lang="en-CA" sz="1400" dirty="0" smtClean="0">
                <a:solidFill>
                  <a:srgbClr val="FF0000"/>
                </a:solidFill>
              </a:rPr>
              <a:t> flows packet scheduling and resource block allocation in wireless OFDMA networks</a:t>
            </a:r>
            <a:r>
              <a:rPr lang="en-CA" sz="1400" dirty="0" smtClean="0"/>
              <a:t>”, </a:t>
            </a:r>
            <a:r>
              <a:rPr lang="en-CA" sz="1400" i="1" dirty="0" smtClean="0"/>
              <a:t>IEEE </a:t>
            </a:r>
            <a:r>
              <a:rPr lang="en-CA" sz="1400" i="1" dirty="0" err="1" smtClean="0"/>
              <a:t>Trans.Vehicular</a:t>
            </a:r>
            <a:r>
              <a:rPr lang="en-CA" sz="1400" i="1" dirty="0" smtClean="0"/>
              <a:t> Tech</a:t>
            </a:r>
            <a:r>
              <a:rPr lang="en-CA" sz="1400" dirty="0" smtClean="0"/>
              <a:t>, April 2016. </a:t>
            </a:r>
            <a:endParaRPr lang="en-CA" sz="14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Latency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049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noProof="0" dirty="0" smtClean="0">
                <a:latin typeface="+mn-lt"/>
                <a:cs typeface="+mn-cs"/>
              </a:rPr>
              <a:t>Is 1 ms round-trip delay possible?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noProof="0" dirty="0" smtClean="0">
                <a:latin typeface="+mn-lt"/>
                <a:cs typeface="+mn-cs"/>
              </a:rPr>
              <a:t>Transmission at the speed of light: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  <a:cs typeface="+mn-cs"/>
              </a:rPr>
              <a:t>		</a:t>
            </a:r>
            <a:r>
              <a:rPr lang="en-US" sz="2000" kern="0" noProof="0" dirty="0" smtClean="0">
                <a:latin typeface="+mn-lt"/>
                <a:cs typeface="+mn-cs"/>
              </a:rPr>
              <a:t>(10</a:t>
            </a:r>
            <a:r>
              <a:rPr lang="en-US" sz="2000" kern="0" baseline="30000" noProof="0" dirty="0" smtClean="0">
                <a:latin typeface="+mn-lt"/>
                <a:cs typeface="+mn-cs"/>
              </a:rPr>
              <a:t>-3</a:t>
            </a:r>
            <a:r>
              <a:rPr lang="en-US" sz="2000" kern="0" baseline="-25000" noProof="0" dirty="0" smtClean="0">
                <a:latin typeface="+mn-lt"/>
                <a:cs typeface="+mn-cs"/>
              </a:rPr>
              <a:t> </a:t>
            </a:r>
            <a:r>
              <a:rPr lang="en-US" sz="2000" kern="0" dirty="0" smtClean="0">
                <a:latin typeface="+mn-lt"/>
                <a:cs typeface="+mn-cs"/>
              </a:rPr>
              <a:t> s) </a:t>
            </a:r>
            <a:r>
              <a:rPr lang="en-US" sz="2000" kern="0" noProof="0" dirty="0" smtClean="0">
                <a:latin typeface="+mn-lt"/>
                <a:cs typeface="+mn-cs"/>
              </a:rPr>
              <a:t>x (3x10</a:t>
            </a:r>
            <a:r>
              <a:rPr lang="en-US" sz="2000" kern="0" baseline="30000" noProof="0" dirty="0" smtClean="0">
                <a:latin typeface="+mn-lt"/>
                <a:cs typeface="+mn-cs"/>
              </a:rPr>
              <a:t>8</a:t>
            </a:r>
            <a:r>
              <a:rPr lang="en-US" sz="2000" kern="0" noProof="0" dirty="0" smtClean="0">
                <a:latin typeface="+mn-lt"/>
                <a:cs typeface="+mn-cs"/>
              </a:rPr>
              <a:t> m/s) /2 = 150 km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+mn-lt"/>
                <a:cs typeface="+mn-cs"/>
              </a:rPr>
              <a:t>Add buffering delay + queuing delay + scheduling delay + all types of protocol-induced delay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Latency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049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noProof="0" dirty="0" smtClean="0">
                <a:latin typeface="+mn-lt"/>
                <a:cs typeface="+mn-cs"/>
              </a:rPr>
              <a:t>Is 1 ms round-trip delay possible?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noProof="0" dirty="0" smtClean="0">
                <a:latin typeface="+mn-lt"/>
                <a:cs typeface="+mn-cs"/>
              </a:rPr>
              <a:t>Transmission at the speed of light: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  <a:cs typeface="+mn-cs"/>
              </a:rPr>
              <a:t>		</a:t>
            </a:r>
            <a:r>
              <a:rPr lang="en-US" sz="2000" kern="0" noProof="0" dirty="0" smtClean="0">
                <a:latin typeface="+mn-lt"/>
                <a:cs typeface="+mn-cs"/>
              </a:rPr>
              <a:t>(10</a:t>
            </a:r>
            <a:r>
              <a:rPr lang="en-US" sz="2000" kern="0" baseline="30000" noProof="0" dirty="0" smtClean="0">
                <a:latin typeface="+mn-lt"/>
                <a:cs typeface="+mn-cs"/>
              </a:rPr>
              <a:t>-3</a:t>
            </a:r>
            <a:r>
              <a:rPr lang="en-US" sz="2000" kern="0" baseline="-25000" noProof="0" dirty="0" smtClean="0">
                <a:latin typeface="+mn-lt"/>
                <a:cs typeface="+mn-cs"/>
              </a:rPr>
              <a:t> </a:t>
            </a:r>
            <a:r>
              <a:rPr lang="en-US" sz="2000" kern="0" dirty="0" smtClean="0">
                <a:latin typeface="+mn-lt"/>
                <a:cs typeface="+mn-cs"/>
              </a:rPr>
              <a:t> s) </a:t>
            </a:r>
            <a:r>
              <a:rPr lang="en-US" sz="2000" kern="0" noProof="0" dirty="0" smtClean="0">
                <a:latin typeface="+mn-lt"/>
                <a:cs typeface="+mn-cs"/>
              </a:rPr>
              <a:t>x (3x10</a:t>
            </a:r>
            <a:r>
              <a:rPr lang="en-US" sz="2000" kern="0" baseline="30000" noProof="0" dirty="0" smtClean="0">
                <a:latin typeface="+mn-lt"/>
                <a:cs typeface="+mn-cs"/>
              </a:rPr>
              <a:t>8</a:t>
            </a:r>
            <a:r>
              <a:rPr lang="en-US" sz="2000" kern="0" noProof="0" dirty="0" smtClean="0">
                <a:latin typeface="+mn-lt"/>
                <a:cs typeface="+mn-cs"/>
              </a:rPr>
              <a:t> m/s) /2 = 150 km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+mn-lt"/>
                <a:cs typeface="+mn-cs"/>
              </a:rPr>
              <a:t>Add buffering delay + queuing delay + scheduling delay + all types of protocol-induced delay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latin typeface="+mn-lt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  <a:cs typeface="+mn-cs"/>
                <a:sym typeface="Wingdings" pitchFamily="2" charset="2"/>
              </a:rPr>
              <a:t>1 ms latency: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000" kern="0" dirty="0" smtClean="0"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1000" kern="0" dirty="0" smtClean="0">
                <a:latin typeface="+mn-lt"/>
                <a:cs typeface="+mn-cs"/>
              </a:rPr>
              <a:t> 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kern="0" dirty="0" smtClean="0">
                <a:latin typeface="+mn-lt"/>
                <a:cs typeface="+mn-cs"/>
              </a:rPr>
              <a:t>D2D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Edge-catching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AI-based advanced prediction </a:t>
            </a:r>
            <a:endParaRPr lang="en-US" sz="1000" kern="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Latency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049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noProof="0" dirty="0" smtClean="0">
                <a:latin typeface="+mn-lt"/>
                <a:cs typeface="+mn-cs"/>
              </a:rPr>
              <a:t>Is 1 ms round-trip delay possible?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noProof="0" dirty="0" smtClean="0">
                <a:latin typeface="+mn-lt"/>
                <a:cs typeface="+mn-cs"/>
              </a:rPr>
              <a:t>Transmission at the speed of light: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  <a:cs typeface="+mn-cs"/>
              </a:rPr>
              <a:t>		</a:t>
            </a:r>
            <a:r>
              <a:rPr lang="en-US" sz="2000" kern="0" noProof="0" dirty="0" smtClean="0">
                <a:latin typeface="+mn-lt"/>
                <a:cs typeface="+mn-cs"/>
              </a:rPr>
              <a:t>(10</a:t>
            </a:r>
            <a:r>
              <a:rPr lang="en-US" sz="2000" kern="0" baseline="30000" noProof="0" dirty="0" smtClean="0">
                <a:latin typeface="+mn-lt"/>
                <a:cs typeface="+mn-cs"/>
              </a:rPr>
              <a:t>-3</a:t>
            </a:r>
            <a:r>
              <a:rPr lang="en-US" sz="2000" kern="0" baseline="-25000" noProof="0" dirty="0" smtClean="0">
                <a:latin typeface="+mn-lt"/>
                <a:cs typeface="+mn-cs"/>
              </a:rPr>
              <a:t> </a:t>
            </a:r>
            <a:r>
              <a:rPr lang="en-US" sz="2000" kern="0" dirty="0" smtClean="0">
                <a:latin typeface="+mn-lt"/>
                <a:cs typeface="+mn-cs"/>
              </a:rPr>
              <a:t> s) </a:t>
            </a:r>
            <a:r>
              <a:rPr lang="en-US" sz="2000" kern="0" noProof="0" dirty="0" smtClean="0">
                <a:latin typeface="+mn-lt"/>
                <a:cs typeface="+mn-cs"/>
              </a:rPr>
              <a:t>x (3x10</a:t>
            </a:r>
            <a:r>
              <a:rPr lang="en-US" sz="2000" kern="0" baseline="30000" noProof="0" dirty="0" smtClean="0">
                <a:latin typeface="+mn-lt"/>
                <a:cs typeface="+mn-cs"/>
              </a:rPr>
              <a:t>8</a:t>
            </a:r>
            <a:r>
              <a:rPr lang="en-US" sz="2000" kern="0" noProof="0" dirty="0" smtClean="0">
                <a:latin typeface="+mn-lt"/>
                <a:cs typeface="+mn-cs"/>
              </a:rPr>
              <a:t> m/s) /2 = 150 km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+mn-lt"/>
                <a:cs typeface="+mn-cs"/>
              </a:rPr>
              <a:t>Add buffering delay + queuing delay + scheduling delay + all types of protocol-induced delay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latin typeface="+mn-lt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  <a:cs typeface="+mn-cs"/>
                <a:sym typeface="Wingdings" pitchFamily="2" charset="2"/>
              </a:rPr>
              <a:t>1 ms latency: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000" kern="0" dirty="0" smtClean="0"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1000" kern="0" dirty="0" smtClean="0">
                <a:latin typeface="+mn-lt"/>
                <a:cs typeface="+mn-cs"/>
              </a:rPr>
              <a:t> 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kern="0" dirty="0" smtClean="0">
                <a:latin typeface="+mn-lt"/>
                <a:cs typeface="+mn-cs"/>
              </a:rPr>
              <a:t>D2D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Edge-catching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AI-based advanced prediction </a:t>
            </a:r>
            <a:endParaRPr lang="en-US" sz="1000" kern="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000" kern="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Latency is the new rate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Generations of cellular technologies (1G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ICT</a:t>
            </a:r>
            <a:endParaRPr lang="en-US" dirty="0" smtClean="0"/>
          </a:p>
          <a:p>
            <a:pPr>
              <a:buNone/>
            </a:pPr>
            <a:endParaRPr lang="en-US" sz="1100" dirty="0"/>
          </a:p>
          <a:p>
            <a:r>
              <a:rPr lang="en-US" dirty="0" smtClean="0"/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From 4G to 5G </a:t>
            </a:r>
          </a:p>
          <a:p>
            <a:pPr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Rate: Fundamental enablers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Near-term enabling technologies</a:t>
            </a: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Public safety networks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Radio security: Threats and vulnerabilities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WLANs</a:t>
            </a:r>
          </a:p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II: Technical Requirements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Safety Networks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Terrestrial Trunked Radio (TETRA)</a:t>
            </a:r>
          </a:p>
          <a:p>
            <a:pPr>
              <a:buNone/>
            </a:pPr>
            <a:r>
              <a:rPr lang="en-US" dirty="0" smtClean="0"/>
              <a:t>	ETSI (European Telecommunications Standards Institute) standard</a:t>
            </a:r>
          </a:p>
          <a:p>
            <a:endParaRPr lang="en-US" dirty="0" smtClean="0"/>
          </a:p>
          <a:p>
            <a:r>
              <a:rPr lang="en-US" dirty="0" smtClean="0"/>
              <a:t>APCO-25</a:t>
            </a:r>
          </a:p>
          <a:p>
            <a:pPr>
              <a:buNone/>
            </a:pPr>
            <a:r>
              <a:rPr lang="en-US" dirty="0" smtClean="0"/>
              <a:t>	Association of Public-Safety Communications Officials – International (APCO)</a:t>
            </a:r>
          </a:p>
          <a:p>
            <a:pPr>
              <a:buNone/>
            </a:pPr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7696200" cy="381000"/>
          </a:xfrm>
        </p:spPr>
        <p:txBody>
          <a:bodyPr/>
          <a:lstStyle/>
          <a:p>
            <a:r>
              <a:rPr lang="en-US" dirty="0" smtClean="0"/>
              <a:t>Commercial </a:t>
            </a:r>
            <a:r>
              <a:rPr lang="en-US" dirty="0" err="1" smtClean="0"/>
              <a:t>vs</a:t>
            </a:r>
            <a:r>
              <a:rPr lang="en-US" dirty="0" smtClean="0"/>
              <a:t> Public Safety &amp; Tactical Communications</a:t>
            </a:r>
            <a:endParaRPr lang="en-CA" dirty="0"/>
          </a:p>
        </p:txBody>
      </p:sp>
      <p:pic>
        <p:nvPicPr>
          <p:cNvPr id="490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2" y="1295400"/>
            <a:ext cx="6911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03148" y="6019800"/>
            <a:ext cx="4507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rial"/>
              </a:rPr>
              <a:t>LTE Infrastructure for Command and Control Networks</a:t>
            </a:r>
          </a:p>
          <a:p>
            <a:r>
              <a:rPr lang="en-US" sz="1400" dirty="0" err="1" smtClean="0">
                <a:latin typeface="Arrial"/>
              </a:rPr>
              <a:t>Radisys</a:t>
            </a:r>
            <a:r>
              <a:rPr lang="en-US" sz="1400" dirty="0" smtClean="0">
                <a:latin typeface="Arrial"/>
              </a:rPr>
              <a:t> While Paper, June 2013</a:t>
            </a:r>
            <a:endParaRPr lang="en-CA" sz="1400" dirty="0">
              <a:latin typeface="Ar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 in USA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700 MHz spectrum for public safety</a:t>
            </a:r>
          </a:p>
          <a:p>
            <a:endParaRPr lang="en-US" dirty="0" smtClean="0"/>
          </a:p>
          <a:p>
            <a:r>
              <a:rPr lang="en-US" dirty="0" smtClean="0"/>
              <a:t>First Responder Network Authority (</a:t>
            </a:r>
            <a:r>
              <a:rPr lang="en-US" dirty="0" err="1" smtClean="0"/>
              <a:t>FirstNet</a:t>
            </a:r>
            <a:r>
              <a:rPr lang="en-US" dirty="0" smtClean="0"/>
              <a:t>) [22 Feb 2012]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FirstNet</a:t>
            </a:r>
            <a:r>
              <a:rPr lang="en-US" dirty="0" smtClean="0"/>
              <a:t> will provide a single interoperable platform for emergency and daily public safety communications”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$100B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LTE based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AT&amp;T won the bid (2017)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Public Safety in LTE-A</a:t>
            </a:r>
          </a:p>
        </p:txBody>
      </p:sp>
      <p:pic>
        <p:nvPicPr>
          <p:cNvPr id="6" name="Content Placeholder 3" descr="LTE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" y="1556792"/>
            <a:ext cx="7787208" cy="427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From 4G to 5G </a:t>
            </a:r>
          </a:p>
          <a:p>
            <a:pPr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Near-term enabling technologies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Rate: Fundamental enablers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 safety networks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Radio security: Threats and vulnerabilities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WLANs</a:t>
            </a:r>
          </a:p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II: Technical Requirements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Security: Threats and Vulnerabilities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threats</a:t>
            </a:r>
          </a:p>
          <a:p>
            <a:endParaRPr lang="en-US" dirty="0" smtClean="0"/>
          </a:p>
          <a:p>
            <a:r>
              <a:rPr lang="en-US" dirty="0" smtClean="0"/>
              <a:t>Precision / targeted jamming</a:t>
            </a:r>
          </a:p>
          <a:p>
            <a:endParaRPr lang="en-US" dirty="0" smtClean="0"/>
          </a:p>
          <a:p>
            <a:r>
              <a:rPr lang="en-US" dirty="0" smtClean="0"/>
              <a:t>Solutions: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From 4G to 5G </a:t>
            </a:r>
          </a:p>
          <a:p>
            <a:pPr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Rate: Fundamental enablers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Near-term enabling technologies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 safety networks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Radio security: Threats and vulnerabilities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WLANs</a:t>
            </a:r>
          </a:p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II: Technical Requirements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WLAN: Renewed Momentum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381125"/>
            <a:ext cx="8686800" cy="4714875"/>
          </a:xfrm>
        </p:spPr>
        <p:txBody>
          <a:bodyPr/>
          <a:lstStyle/>
          <a:p>
            <a:r>
              <a:rPr lang="en-US" dirty="0" smtClean="0"/>
              <a:t>802.11ad	–  60 GHz, 6.8 </a:t>
            </a:r>
            <a:r>
              <a:rPr lang="en-US" dirty="0" err="1" smtClean="0"/>
              <a:t>Gbps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    </a:t>
            </a:r>
            <a:r>
              <a:rPr lang="en-US" dirty="0" err="1" smtClean="0"/>
              <a:t>WiGig</a:t>
            </a:r>
            <a:r>
              <a:rPr lang="en-US" dirty="0" smtClean="0"/>
              <a:t> Alliance (subsumed by </a:t>
            </a:r>
            <a:r>
              <a:rPr lang="en-US" dirty="0" err="1" smtClean="0"/>
              <a:t>WiFi</a:t>
            </a:r>
            <a:r>
              <a:rPr lang="en-US" dirty="0" smtClean="0"/>
              <a:t> Alliance, Mar 2013)</a:t>
            </a:r>
          </a:p>
          <a:p>
            <a:r>
              <a:rPr lang="en-US" dirty="0" smtClean="0"/>
              <a:t>802.11ac	–  5 GHz, Gigabit </a:t>
            </a:r>
            <a:r>
              <a:rPr lang="en-US" dirty="0" err="1" smtClean="0"/>
              <a:t>WiFi</a:t>
            </a:r>
            <a:r>
              <a:rPr lang="en-US" dirty="0" smtClean="0"/>
              <a:t> (Feb 2014) </a:t>
            </a:r>
          </a:p>
          <a:p>
            <a:r>
              <a:rPr lang="en-US" dirty="0" smtClean="0"/>
              <a:t>802.11af	–  TV whitespace (Jun 2014)</a:t>
            </a:r>
          </a:p>
          <a:p>
            <a:r>
              <a:rPr lang="en-US" dirty="0" smtClean="0"/>
              <a:t>802.11ah	–  Sub 1 GHz, sensor networks (Jan 2016)</a:t>
            </a:r>
          </a:p>
          <a:p>
            <a:r>
              <a:rPr lang="en-US" dirty="0" smtClean="0"/>
              <a:t>802.11ai	–  Fast initial link set-up (Feb 2015)</a:t>
            </a:r>
          </a:p>
          <a:p>
            <a:endParaRPr lang="en-US" dirty="0" smtClean="0"/>
          </a:p>
          <a:p>
            <a:r>
              <a:rPr lang="en-US" dirty="0" smtClean="0"/>
              <a:t>802.11p  	–  DSRC (dedicated short-range communications)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WLAN: Renewed Momentum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381125"/>
            <a:ext cx="8686800" cy="5095875"/>
          </a:xfrm>
        </p:spPr>
        <p:txBody>
          <a:bodyPr/>
          <a:lstStyle/>
          <a:p>
            <a:r>
              <a:rPr lang="en-US" dirty="0" smtClean="0"/>
              <a:t>802.11ad	–  60 GHz, 6.8 </a:t>
            </a:r>
            <a:r>
              <a:rPr lang="en-US" dirty="0" err="1" smtClean="0"/>
              <a:t>Gbps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    </a:t>
            </a:r>
            <a:r>
              <a:rPr lang="en-US" dirty="0" err="1" smtClean="0"/>
              <a:t>WiGig</a:t>
            </a:r>
            <a:r>
              <a:rPr lang="en-US" dirty="0" smtClean="0"/>
              <a:t> Alliance (subsumed by </a:t>
            </a:r>
            <a:r>
              <a:rPr lang="en-US" dirty="0" err="1" smtClean="0"/>
              <a:t>WiFi</a:t>
            </a:r>
            <a:r>
              <a:rPr lang="en-US" dirty="0" smtClean="0"/>
              <a:t> Alliance, Mar 2013)</a:t>
            </a:r>
          </a:p>
          <a:p>
            <a:r>
              <a:rPr lang="en-US" dirty="0" smtClean="0"/>
              <a:t>802.11ac	–  5 GHz, Gigabit </a:t>
            </a:r>
            <a:r>
              <a:rPr lang="en-US" dirty="0" err="1" smtClean="0"/>
              <a:t>WiFi</a:t>
            </a:r>
            <a:r>
              <a:rPr lang="en-US" dirty="0" smtClean="0"/>
              <a:t> (Feb 2014) </a:t>
            </a:r>
          </a:p>
          <a:p>
            <a:r>
              <a:rPr lang="en-US" dirty="0" smtClean="0"/>
              <a:t>802.11af	–  TV whitespace (Jun 2014)</a:t>
            </a:r>
          </a:p>
          <a:p>
            <a:r>
              <a:rPr lang="en-US" dirty="0" smtClean="0"/>
              <a:t>802.11ah	–  Sub 1 GHz, sensor networks (Jan 2016)</a:t>
            </a:r>
          </a:p>
          <a:p>
            <a:r>
              <a:rPr lang="en-US" dirty="0" smtClean="0"/>
              <a:t>802.11ai	–  Fast initial link set-up (Feb 2015)</a:t>
            </a:r>
          </a:p>
          <a:p>
            <a:endParaRPr lang="en-US" dirty="0" smtClean="0"/>
          </a:p>
          <a:p>
            <a:r>
              <a:rPr lang="en-US" dirty="0" smtClean="0"/>
              <a:t>802.11p  	–  DSRC (dedicated short-range communications)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HEW</a:t>
            </a:r>
            <a:r>
              <a:rPr lang="en-US" dirty="0" smtClean="0"/>
              <a:t>: Highly Efficient WLAN</a:t>
            </a:r>
          </a:p>
          <a:p>
            <a:pPr>
              <a:buNone/>
            </a:pPr>
            <a:r>
              <a:rPr lang="en-US" dirty="0" smtClean="0"/>
              <a:t>	(study group: Mar 2013, task group: Jul 2014)</a:t>
            </a:r>
          </a:p>
          <a:p>
            <a:pPr>
              <a:buNone/>
            </a:pPr>
            <a:r>
              <a:rPr lang="en-CA" dirty="0" smtClean="0"/>
              <a:t>	“dense network environments with large numbers of access points and stations”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802.11ax</a:t>
            </a:r>
            <a:r>
              <a:rPr lang="en-US" dirty="0" smtClean="0"/>
              <a:t>	 – 160 MHz @ 5 GHz, 10+ </a:t>
            </a:r>
            <a:r>
              <a:rPr lang="en-US" dirty="0" err="1" smtClean="0"/>
              <a:t>Gbps</a:t>
            </a:r>
            <a:r>
              <a:rPr lang="en-US" dirty="0" smtClean="0"/>
              <a:t> (2018-2019)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Wireless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Cellular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Networks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4" name="Picture 2" descr="lte 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07668" cy="282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Cellular and WLAN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WLAN: No coordination between APs, no interference management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High peak rates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Low edge rates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Dense APs: Low rates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Many users: Low rates</a:t>
            </a:r>
          </a:p>
          <a:p>
            <a:endParaRPr lang="en-US" dirty="0" smtClean="0"/>
          </a:p>
          <a:p>
            <a:r>
              <a:rPr lang="en-US" dirty="0" smtClean="0"/>
              <a:t>Test in Japan by NTT </a:t>
            </a:r>
            <a:r>
              <a:rPr lang="en-US" dirty="0" err="1" smtClean="0"/>
              <a:t>DoCoMo</a:t>
            </a:r>
            <a:r>
              <a:rPr lang="en-US" dirty="0" smtClean="0"/>
              <a:t> (2013)</a:t>
            </a:r>
          </a:p>
          <a:p>
            <a:pPr>
              <a:buNone/>
            </a:pPr>
            <a:r>
              <a:rPr lang="en-US" dirty="0" smtClean="0"/>
              <a:t>	Downlink speeds:  LTE: 10 Mbps,  </a:t>
            </a:r>
            <a:r>
              <a:rPr lang="en-US" dirty="0" err="1" smtClean="0"/>
              <a:t>WiFi</a:t>
            </a:r>
            <a:r>
              <a:rPr lang="en-US" dirty="0" smtClean="0"/>
              <a:t>: 1 Mbps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From 4G to 5G </a:t>
            </a:r>
          </a:p>
          <a:p>
            <a:pPr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Rate: Fundamental enablers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Near-term enabling technologies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 safety networks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Radio security: Threats and vulnerabilities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WLANs</a:t>
            </a:r>
          </a:p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II: Technical Requirements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819151"/>
            <a:ext cx="8229600" cy="381000"/>
          </a:xfrm>
        </p:spPr>
        <p:txBody>
          <a:bodyPr/>
          <a:lstStyle/>
          <a:p>
            <a:r>
              <a:rPr lang="en-US" dirty="0" smtClean="0"/>
              <a:t>From Research to Deployment  –  A Long Journey</a:t>
            </a:r>
          </a:p>
        </p:txBody>
      </p:sp>
      <p:cxnSp>
        <p:nvCxnSpPr>
          <p:cNvPr id="50179" name="Straight Arrow Connector 20"/>
          <p:cNvCxnSpPr>
            <a:cxnSpLocks noChangeShapeType="1"/>
          </p:cNvCxnSpPr>
          <p:nvPr/>
        </p:nvCxnSpPr>
        <p:spPr bwMode="auto">
          <a:xfrm>
            <a:off x="4267200" y="13716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836738" y="2241548"/>
            <a:ext cx="1143000" cy="76993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1538" y="2163762"/>
            <a:ext cx="13716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598738" y="2163762"/>
            <a:ext cx="9144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910138" y="2087562"/>
            <a:ext cx="1503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Standardization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2" y="2087562"/>
            <a:ext cx="9957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Research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2208" y="2081767"/>
            <a:ext cx="16930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>
                <a:latin typeface="+mj-lt"/>
              </a:rPr>
              <a:t>Conceptualization</a:t>
            </a:r>
            <a:endParaRPr lang="en-US" dirty="0">
              <a:latin typeface="+mj-lt"/>
            </a:endParaRPr>
          </a:p>
        </p:txBody>
      </p:sp>
      <p:cxnSp>
        <p:nvCxnSpPr>
          <p:cNvPr id="50190" name="Straight Arrow Connector 16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1" name="Straight Arrow Connector 18"/>
          <p:cNvCxnSpPr>
            <a:cxnSpLocks noChangeShapeType="1"/>
          </p:cNvCxnSpPr>
          <p:nvPr/>
        </p:nvCxnSpPr>
        <p:spPr bwMode="auto">
          <a:xfrm>
            <a:off x="4884738" y="2279650"/>
            <a:ext cx="914400" cy="9636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2" name="Straight Arrow Connector 22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3" name="Straight Connector 24"/>
          <p:cNvCxnSpPr>
            <a:cxnSpLocks noChangeShapeType="1"/>
          </p:cNvCxnSpPr>
          <p:nvPr/>
        </p:nvCxnSpPr>
        <p:spPr bwMode="auto">
          <a:xfrm>
            <a:off x="2522538" y="2279650"/>
            <a:ext cx="6096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50194" name="Straight Arrow Connector 26"/>
          <p:cNvCxnSpPr>
            <a:cxnSpLocks noChangeShapeType="1"/>
          </p:cNvCxnSpPr>
          <p:nvPr/>
        </p:nvCxnSpPr>
        <p:spPr bwMode="auto">
          <a:xfrm>
            <a:off x="1994263" y="2278063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0195" name="Straight Arrow Connector 34"/>
          <p:cNvCxnSpPr>
            <a:cxnSpLocks noChangeShapeType="1"/>
          </p:cNvCxnSpPr>
          <p:nvPr/>
        </p:nvCxnSpPr>
        <p:spPr bwMode="auto">
          <a:xfrm>
            <a:off x="4228011" y="2279650"/>
            <a:ext cx="6096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6169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>
            <a:off x="6450874" y="2270987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7272339" y="2096226"/>
            <a:ext cx="1196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Deployment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8267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049589" y="16764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81000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819151"/>
            <a:ext cx="8229600" cy="381000"/>
          </a:xfrm>
        </p:spPr>
        <p:txBody>
          <a:bodyPr/>
          <a:lstStyle/>
          <a:p>
            <a:r>
              <a:rPr lang="en-US" dirty="0" smtClean="0"/>
              <a:t>From Research to Deployment  –  A Long Journey</a:t>
            </a:r>
          </a:p>
        </p:txBody>
      </p:sp>
      <p:cxnSp>
        <p:nvCxnSpPr>
          <p:cNvPr id="50179" name="Straight Arrow Connector 20"/>
          <p:cNvCxnSpPr>
            <a:cxnSpLocks noChangeShapeType="1"/>
          </p:cNvCxnSpPr>
          <p:nvPr/>
        </p:nvCxnSpPr>
        <p:spPr bwMode="auto">
          <a:xfrm>
            <a:off x="4267200" y="13716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836738" y="2241548"/>
            <a:ext cx="1143000" cy="76993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1538" y="2163762"/>
            <a:ext cx="13716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598738" y="2163762"/>
            <a:ext cx="9144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910138" y="2087562"/>
            <a:ext cx="1503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Standardization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2" y="2087562"/>
            <a:ext cx="9957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Research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2208" y="2081767"/>
            <a:ext cx="16930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>
                <a:latin typeface="+mj-lt"/>
              </a:rPr>
              <a:t>Conceptualization</a:t>
            </a:r>
            <a:endParaRPr lang="en-US" dirty="0">
              <a:latin typeface="+mj-lt"/>
            </a:endParaRPr>
          </a:p>
        </p:txBody>
      </p:sp>
      <p:cxnSp>
        <p:nvCxnSpPr>
          <p:cNvPr id="50190" name="Straight Arrow Connector 16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1" name="Straight Arrow Connector 18"/>
          <p:cNvCxnSpPr>
            <a:cxnSpLocks noChangeShapeType="1"/>
          </p:cNvCxnSpPr>
          <p:nvPr/>
        </p:nvCxnSpPr>
        <p:spPr bwMode="auto">
          <a:xfrm>
            <a:off x="4884738" y="2279650"/>
            <a:ext cx="914400" cy="9636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2" name="Straight Arrow Connector 22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3" name="Straight Connector 24"/>
          <p:cNvCxnSpPr>
            <a:cxnSpLocks noChangeShapeType="1"/>
          </p:cNvCxnSpPr>
          <p:nvPr/>
        </p:nvCxnSpPr>
        <p:spPr bwMode="auto">
          <a:xfrm>
            <a:off x="2522538" y="2279650"/>
            <a:ext cx="6096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50194" name="Straight Arrow Connector 26"/>
          <p:cNvCxnSpPr>
            <a:cxnSpLocks noChangeShapeType="1"/>
          </p:cNvCxnSpPr>
          <p:nvPr/>
        </p:nvCxnSpPr>
        <p:spPr bwMode="auto">
          <a:xfrm>
            <a:off x="1994263" y="2278063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0195" name="Straight Arrow Connector 34"/>
          <p:cNvCxnSpPr>
            <a:cxnSpLocks noChangeShapeType="1"/>
          </p:cNvCxnSpPr>
          <p:nvPr/>
        </p:nvCxnSpPr>
        <p:spPr bwMode="auto">
          <a:xfrm>
            <a:off x="4228011" y="2279650"/>
            <a:ext cx="6096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6169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>
            <a:off x="6450874" y="2270987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7272339" y="2096226"/>
            <a:ext cx="1196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Deployment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8267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049589" y="16764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81000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0957" y="2971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</a:t>
            </a:r>
            <a:endParaRPr lang="en-CA" dirty="0">
              <a:latin typeface="Ar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97180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4G+, 5G</a:t>
            </a:r>
            <a:endParaRPr lang="en-CA" dirty="0">
              <a:latin typeface="Ar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297180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4G, 4G+, 5G, </a:t>
            </a:r>
          </a:p>
          <a:p>
            <a:r>
              <a:rPr lang="en-US" dirty="0" smtClean="0">
                <a:latin typeface="Arrial"/>
              </a:rPr>
              <a:t>5G+, 6G, …</a:t>
            </a:r>
            <a:endParaRPr lang="en-CA" dirty="0">
              <a:latin typeface="Ar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4200" y="29718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5G+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39214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819151"/>
            <a:ext cx="8229600" cy="381000"/>
          </a:xfrm>
        </p:spPr>
        <p:txBody>
          <a:bodyPr/>
          <a:lstStyle/>
          <a:p>
            <a:r>
              <a:rPr lang="en-US" dirty="0" smtClean="0"/>
              <a:t>From Research to Deployment  –  A Long Journey</a:t>
            </a:r>
          </a:p>
        </p:txBody>
      </p:sp>
      <p:cxnSp>
        <p:nvCxnSpPr>
          <p:cNvPr id="50179" name="Straight Arrow Connector 20"/>
          <p:cNvCxnSpPr>
            <a:cxnSpLocks noChangeShapeType="1"/>
          </p:cNvCxnSpPr>
          <p:nvPr/>
        </p:nvCxnSpPr>
        <p:spPr bwMode="auto">
          <a:xfrm>
            <a:off x="4267200" y="13716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836738" y="2241548"/>
            <a:ext cx="1143000" cy="76993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1538" y="2163762"/>
            <a:ext cx="13716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598738" y="2163762"/>
            <a:ext cx="9144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910138" y="2087562"/>
            <a:ext cx="1503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Standardization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2" y="2087562"/>
            <a:ext cx="9957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Research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2208" y="2081767"/>
            <a:ext cx="16930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>
                <a:latin typeface="+mj-lt"/>
              </a:rPr>
              <a:t>Conceptualization</a:t>
            </a:r>
            <a:endParaRPr lang="en-US" dirty="0">
              <a:latin typeface="+mj-lt"/>
            </a:endParaRPr>
          </a:p>
        </p:txBody>
      </p:sp>
      <p:cxnSp>
        <p:nvCxnSpPr>
          <p:cNvPr id="50190" name="Straight Arrow Connector 16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1" name="Straight Arrow Connector 18"/>
          <p:cNvCxnSpPr>
            <a:cxnSpLocks noChangeShapeType="1"/>
          </p:cNvCxnSpPr>
          <p:nvPr/>
        </p:nvCxnSpPr>
        <p:spPr bwMode="auto">
          <a:xfrm>
            <a:off x="4884738" y="2279650"/>
            <a:ext cx="914400" cy="9636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2" name="Straight Arrow Connector 22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3" name="Straight Connector 24"/>
          <p:cNvCxnSpPr>
            <a:cxnSpLocks noChangeShapeType="1"/>
          </p:cNvCxnSpPr>
          <p:nvPr/>
        </p:nvCxnSpPr>
        <p:spPr bwMode="auto">
          <a:xfrm>
            <a:off x="2522538" y="2279650"/>
            <a:ext cx="6096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50194" name="Straight Arrow Connector 26"/>
          <p:cNvCxnSpPr>
            <a:cxnSpLocks noChangeShapeType="1"/>
          </p:cNvCxnSpPr>
          <p:nvPr/>
        </p:nvCxnSpPr>
        <p:spPr bwMode="auto">
          <a:xfrm>
            <a:off x="1994263" y="2278063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0195" name="Straight Arrow Connector 34"/>
          <p:cNvCxnSpPr>
            <a:cxnSpLocks noChangeShapeType="1"/>
          </p:cNvCxnSpPr>
          <p:nvPr/>
        </p:nvCxnSpPr>
        <p:spPr bwMode="auto">
          <a:xfrm>
            <a:off x="4228011" y="2279650"/>
            <a:ext cx="6096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6169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>
            <a:off x="6450874" y="2270987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7272339" y="2096226"/>
            <a:ext cx="1196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Deployment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8267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049589" y="16764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81000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0957" y="2971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</a:t>
            </a:r>
            <a:endParaRPr lang="en-CA" dirty="0">
              <a:latin typeface="Ar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97180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4G+, 5G</a:t>
            </a:r>
            <a:endParaRPr lang="en-CA" dirty="0">
              <a:latin typeface="Ar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4200" y="29718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5G+</a:t>
            </a:r>
            <a:endParaRPr lang="en-CA" dirty="0">
              <a:latin typeface="Ar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3632299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From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Invention/Envision</a:t>
            </a:r>
            <a:r>
              <a:rPr lang="en-US" dirty="0" smtClean="0">
                <a:latin typeface="Arrial"/>
              </a:rPr>
              <a:t> to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Standards</a:t>
            </a:r>
            <a:r>
              <a:rPr lang="en-US" dirty="0" smtClean="0">
                <a:latin typeface="Arrial"/>
              </a:rPr>
              <a:t>: 	</a:t>
            </a:r>
          </a:p>
          <a:p>
            <a:r>
              <a:rPr lang="en-US" dirty="0" smtClean="0">
                <a:latin typeface="Arrial"/>
              </a:rPr>
              <a:t>	</a:t>
            </a:r>
            <a:endParaRPr lang="en-US" dirty="0" smtClean="0">
              <a:solidFill>
                <a:srgbClr val="FF0000"/>
              </a:solidFill>
              <a:latin typeface="Ar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297180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4G, 4G+, 5G, </a:t>
            </a:r>
          </a:p>
          <a:p>
            <a:r>
              <a:rPr lang="en-US" dirty="0" smtClean="0">
                <a:latin typeface="Arrial"/>
              </a:rPr>
              <a:t>5G+, 6G, …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28396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819151"/>
            <a:ext cx="8229600" cy="381000"/>
          </a:xfrm>
        </p:spPr>
        <p:txBody>
          <a:bodyPr/>
          <a:lstStyle/>
          <a:p>
            <a:r>
              <a:rPr lang="en-US" dirty="0" smtClean="0"/>
              <a:t>From Research to Deployment  –  A Long Journey</a:t>
            </a:r>
          </a:p>
        </p:txBody>
      </p:sp>
      <p:cxnSp>
        <p:nvCxnSpPr>
          <p:cNvPr id="50179" name="Straight Arrow Connector 20"/>
          <p:cNvCxnSpPr>
            <a:cxnSpLocks noChangeShapeType="1"/>
          </p:cNvCxnSpPr>
          <p:nvPr/>
        </p:nvCxnSpPr>
        <p:spPr bwMode="auto">
          <a:xfrm>
            <a:off x="4267200" y="13716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836738" y="2241548"/>
            <a:ext cx="1143000" cy="76993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1538" y="2163762"/>
            <a:ext cx="13716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598738" y="2163762"/>
            <a:ext cx="9144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910138" y="2087562"/>
            <a:ext cx="1503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Standardization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2" y="2087562"/>
            <a:ext cx="9957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Research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2208" y="2081767"/>
            <a:ext cx="16930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>
                <a:latin typeface="+mj-lt"/>
              </a:rPr>
              <a:t>Conceptualization</a:t>
            </a:r>
            <a:endParaRPr lang="en-US" dirty="0">
              <a:latin typeface="+mj-lt"/>
            </a:endParaRPr>
          </a:p>
        </p:txBody>
      </p:sp>
      <p:cxnSp>
        <p:nvCxnSpPr>
          <p:cNvPr id="50190" name="Straight Arrow Connector 16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1" name="Straight Arrow Connector 18"/>
          <p:cNvCxnSpPr>
            <a:cxnSpLocks noChangeShapeType="1"/>
          </p:cNvCxnSpPr>
          <p:nvPr/>
        </p:nvCxnSpPr>
        <p:spPr bwMode="auto">
          <a:xfrm>
            <a:off x="4884738" y="2279650"/>
            <a:ext cx="914400" cy="9636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2" name="Straight Arrow Connector 22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3" name="Straight Connector 24"/>
          <p:cNvCxnSpPr>
            <a:cxnSpLocks noChangeShapeType="1"/>
          </p:cNvCxnSpPr>
          <p:nvPr/>
        </p:nvCxnSpPr>
        <p:spPr bwMode="auto">
          <a:xfrm>
            <a:off x="2522538" y="2279650"/>
            <a:ext cx="6096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50194" name="Straight Arrow Connector 26"/>
          <p:cNvCxnSpPr>
            <a:cxnSpLocks noChangeShapeType="1"/>
          </p:cNvCxnSpPr>
          <p:nvPr/>
        </p:nvCxnSpPr>
        <p:spPr bwMode="auto">
          <a:xfrm>
            <a:off x="1994263" y="2278063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0195" name="Straight Arrow Connector 34"/>
          <p:cNvCxnSpPr>
            <a:cxnSpLocks noChangeShapeType="1"/>
          </p:cNvCxnSpPr>
          <p:nvPr/>
        </p:nvCxnSpPr>
        <p:spPr bwMode="auto">
          <a:xfrm>
            <a:off x="4228011" y="2279650"/>
            <a:ext cx="6096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6169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>
            <a:off x="6450874" y="2270987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7272339" y="2096226"/>
            <a:ext cx="1196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Deployment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8267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049589" y="16764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81000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0957" y="2971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</a:t>
            </a:r>
            <a:endParaRPr lang="en-CA" dirty="0">
              <a:latin typeface="Ar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97180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4G+, 5G</a:t>
            </a:r>
            <a:endParaRPr lang="en-CA" dirty="0">
              <a:latin typeface="Ar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4200" y="29718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5G+</a:t>
            </a:r>
            <a:endParaRPr lang="en-CA" dirty="0">
              <a:latin typeface="Ar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3632299"/>
            <a:ext cx="8494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From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Invention/Envision</a:t>
            </a:r>
            <a:r>
              <a:rPr lang="en-US" dirty="0" smtClean="0">
                <a:latin typeface="Arrial"/>
              </a:rPr>
              <a:t> to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Standards</a:t>
            </a:r>
            <a:r>
              <a:rPr lang="en-US" dirty="0" smtClean="0">
                <a:latin typeface="Arrial"/>
              </a:rPr>
              <a:t>: 	</a:t>
            </a:r>
          </a:p>
          <a:p>
            <a:r>
              <a:rPr lang="en-US" dirty="0" smtClean="0">
                <a:latin typeface="Arrial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rial"/>
              </a:rPr>
              <a:t> Invention (tangible subsystem, algorithm):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10 years</a:t>
            </a:r>
          </a:p>
          <a:p>
            <a:endParaRPr lang="en-US" sz="800" dirty="0" smtClean="0">
              <a:latin typeface="Arrial"/>
            </a:endParaRPr>
          </a:p>
          <a:p>
            <a:r>
              <a:rPr lang="en-US" dirty="0" smtClean="0">
                <a:latin typeface="Arrial"/>
              </a:rPr>
              <a:t>    Ex: Polar codes: 2008 </a:t>
            </a:r>
            <a:r>
              <a:rPr lang="en-US" dirty="0" smtClean="0">
                <a:latin typeface="Arrial"/>
                <a:sym typeface="Wingdings" pitchFamily="2" charset="2"/>
              </a:rPr>
              <a:t> 2018 (3GPP release 15)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				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" y="297180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4G, 4G+, 5G, </a:t>
            </a:r>
          </a:p>
          <a:p>
            <a:r>
              <a:rPr lang="en-US" dirty="0" smtClean="0">
                <a:latin typeface="Arrial"/>
              </a:rPr>
              <a:t>5G+, 6G, …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14172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819151"/>
            <a:ext cx="8229600" cy="381000"/>
          </a:xfrm>
        </p:spPr>
        <p:txBody>
          <a:bodyPr/>
          <a:lstStyle/>
          <a:p>
            <a:r>
              <a:rPr lang="en-US" dirty="0" smtClean="0"/>
              <a:t>From Research to Deployment  –  A Long Journey</a:t>
            </a:r>
          </a:p>
        </p:txBody>
      </p:sp>
      <p:cxnSp>
        <p:nvCxnSpPr>
          <p:cNvPr id="50179" name="Straight Arrow Connector 20"/>
          <p:cNvCxnSpPr>
            <a:cxnSpLocks noChangeShapeType="1"/>
          </p:cNvCxnSpPr>
          <p:nvPr/>
        </p:nvCxnSpPr>
        <p:spPr bwMode="auto">
          <a:xfrm>
            <a:off x="4267200" y="13716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836738" y="2241548"/>
            <a:ext cx="1143000" cy="76993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1538" y="2163762"/>
            <a:ext cx="13716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598738" y="2163762"/>
            <a:ext cx="914400" cy="925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910138" y="2087562"/>
            <a:ext cx="1503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Standardization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2" y="2087562"/>
            <a:ext cx="9957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Research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2208" y="2081767"/>
            <a:ext cx="16930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>
                <a:latin typeface="+mj-lt"/>
              </a:rPr>
              <a:t>Conceptualization</a:t>
            </a:r>
            <a:endParaRPr lang="en-US" dirty="0">
              <a:latin typeface="+mj-lt"/>
            </a:endParaRPr>
          </a:p>
        </p:txBody>
      </p:sp>
      <p:cxnSp>
        <p:nvCxnSpPr>
          <p:cNvPr id="50190" name="Straight Arrow Connector 16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1" name="Straight Arrow Connector 18"/>
          <p:cNvCxnSpPr>
            <a:cxnSpLocks noChangeShapeType="1"/>
          </p:cNvCxnSpPr>
          <p:nvPr/>
        </p:nvCxnSpPr>
        <p:spPr bwMode="auto">
          <a:xfrm>
            <a:off x="4884738" y="2279650"/>
            <a:ext cx="914400" cy="9636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2" name="Straight Arrow Connector 22"/>
          <p:cNvCxnSpPr>
            <a:cxnSpLocks noChangeShapeType="1"/>
          </p:cNvCxnSpPr>
          <p:nvPr/>
        </p:nvCxnSpPr>
        <p:spPr bwMode="auto">
          <a:xfrm>
            <a:off x="2522538" y="2278063"/>
            <a:ext cx="609600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0193" name="Straight Connector 24"/>
          <p:cNvCxnSpPr>
            <a:cxnSpLocks noChangeShapeType="1"/>
          </p:cNvCxnSpPr>
          <p:nvPr/>
        </p:nvCxnSpPr>
        <p:spPr bwMode="auto">
          <a:xfrm>
            <a:off x="2522538" y="2279650"/>
            <a:ext cx="6096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50194" name="Straight Arrow Connector 26"/>
          <p:cNvCxnSpPr>
            <a:cxnSpLocks noChangeShapeType="1"/>
          </p:cNvCxnSpPr>
          <p:nvPr/>
        </p:nvCxnSpPr>
        <p:spPr bwMode="auto">
          <a:xfrm>
            <a:off x="1994263" y="2278063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0195" name="Straight Arrow Connector 34"/>
          <p:cNvCxnSpPr>
            <a:cxnSpLocks noChangeShapeType="1"/>
          </p:cNvCxnSpPr>
          <p:nvPr/>
        </p:nvCxnSpPr>
        <p:spPr bwMode="auto">
          <a:xfrm>
            <a:off x="4228011" y="2279650"/>
            <a:ext cx="6096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6169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>
            <a:off x="6450874" y="2270987"/>
            <a:ext cx="609600" cy="1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7272339" y="2096226"/>
            <a:ext cx="1196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latin typeface="+mj-lt"/>
              </a:rPr>
              <a:t>Deployment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826726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049589" y="16764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81000" y="1689100"/>
            <a:ext cx="1620000" cy="11557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CA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0957" y="2971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</a:t>
            </a:r>
            <a:endParaRPr lang="en-CA" dirty="0">
              <a:latin typeface="Ar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97180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4G+, 5G</a:t>
            </a:r>
            <a:endParaRPr lang="en-CA" dirty="0">
              <a:latin typeface="Ar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4200" y="29718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5G+</a:t>
            </a:r>
            <a:endParaRPr lang="en-CA" dirty="0">
              <a:latin typeface="Ar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3632299"/>
            <a:ext cx="849463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From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Invention/Envision</a:t>
            </a:r>
            <a:r>
              <a:rPr lang="en-US" dirty="0" smtClean="0">
                <a:latin typeface="Arrial"/>
              </a:rPr>
              <a:t> to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Standards</a:t>
            </a:r>
            <a:r>
              <a:rPr lang="en-US" dirty="0" smtClean="0">
                <a:latin typeface="Arrial"/>
              </a:rPr>
              <a:t>: 	</a:t>
            </a:r>
          </a:p>
          <a:p>
            <a:r>
              <a:rPr lang="en-US" dirty="0" smtClean="0">
                <a:latin typeface="Arrial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rial"/>
              </a:rPr>
              <a:t> Invention (tangible subsystem, algorithm):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10 years</a:t>
            </a:r>
          </a:p>
          <a:p>
            <a:endParaRPr lang="en-US" sz="800" dirty="0" smtClean="0">
              <a:latin typeface="Arrial"/>
            </a:endParaRPr>
          </a:p>
          <a:p>
            <a:r>
              <a:rPr lang="en-US" dirty="0" smtClean="0">
                <a:latin typeface="Arrial"/>
              </a:rPr>
              <a:t>    Ex: Polar codes: 2008 </a:t>
            </a:r>
            <a:r>
              <a:rPr lang="en-US" dirty="0" smtClean="0">
                <a:latin typeface="Arrial"/>
                <a:sym typeface="Wingdings" pitchFamily="2" charset="2"/>
              </a:rPr>
              <a:t> 2018 (3GPP release 15)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				</a:t>
            </a:r>
          </a:p>
          <a:p>
            <a:endParaRPr lang="en-US" dirty="0" smtClean="0">
              <a:latin typeface="Arrial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rial"/>
              </a:rPr>
              <a:t> Envision (system, architecture):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Decades</a:t>
            </a:r>
          </a:p>
          <a:p>
            <a:endParaRPr lang="en-US" sz="800" dirty="0" smtClean="0">
              <a:solidFill>
                <a:srgbClr val="FF0000"/>
              </a:solidFill>
              <a:latin typeface="Arrial"/>
            </a:endParaRPr>
          </a:p>
          <a:p>
            <a:r>
              <a:rPr lang="en-US" dirty="0" smtClean="0">
                <a:latin typeface="Arrial"/>
                <a:sym typeface="Wingdings" pitchFamily="2" charset="2"/>
              </a:rPr>
              <a:t>    Ex: Cooperative communications: 1971  5G/5G+ (?)</a:t>
            </a:r>
          </a:p>
          <a:p>
            <a:endParaRPr lang="en-US" sz="400" dirty="0" smtClean="0">
              <a:latin typeface="Arrial"/>
              <a:sym typeface="Wingdings" pitchFamily="2" charset="2"/>
            </a:endParaRPr>
          </a:p>
          <a:p>
            <a:r>
              <a:rPr lang="en-US" dirty="0" smtClean="0">
                <a:latin typeface="Arrial"/>
                <a:sym typeface="Wingdings" pitchFamily="2" charset="2"/>
              </a:rPr>
              <a:t>    Ex: Totally autonomous vehicle: 1960s  2050 (?)</a:t>
            </a:r>
            <a:endParaRPr lang="en-CA" dirty="0">
              <a:latin typeface="Ar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297180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4G, 4G+, 5G, </a:t>
            </a:r>
          </a:p>
          <a:p>
            <a:r>
              <a:rPr lang="en-US" dirty="0" smtClean="0">
                <a:latin typeface="Arrial"/>
              </a:rPr>
              <a:t>5G+, 6G, …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26335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5G  6G 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3" name="Content Placeholder 2"/>
          <p:cNvSpPr txBox="1">
            <a:spLocks/>
          </p:cNvSpPr>
          <p:nvPr/>
        </p:nvSpPr>
        <p:spPr bwMode="auto">
          <a:xfrm>
            <a:off x="457200" y="1371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Will 5G </a:t>
            </a:r>
            <a:r>
              <a:rPr lang="en-US" sz="2000" dirty="0" smtClean="0">
                <a:latin typeface="Arial" pitchFamily="34" charset="0"/>
                <a:sym typeface="Wingdings" pitchFamily="2" charset="2"/>
              </a:rPr>
              <a:t> 6G roadmap be similar to </a:t>
            </a:r>
            <a:r>
              <a:rPr lang="en-US" sz="2000" dirty="0" smtClean="0">
                <a:latin typeface="Arial" pitchFamily="34" charset="0"/>
              </a:rPr>
              <a:t>4G </a:t>
            </a:r>
            <a:r>
              <a:rPr lang="en-US" sz="2000" dirty="0" smtClean="0">
                <a:latin typeface="Arial" pitchFamily="34" charset="0"/>
                <a:sym typeface="Wingdings" pitchFamily="2" charset="2"/>
              </a:rPr>
              <a:t> 5G roadmap?</a:t>
            </a:r>
            <a:endParaRPr lang="en-US" sz="20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1000" dirty="0" smtClean="0"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Near-term</a:t>
            </a:r>
            <a:r>
              <a:rPr lang="en-US" sz="2000" dirty="0">
                <a:latin typeface="Arial" pitchFamily="34" charset="0"/>
              </a:rPr>
              <a:t>: 	Towards 2020 	</a:t>
            </a:r>
            <a:r>
              <a:rPr lang="en-US" sz="2000" dirty="0" smtClean="0">
                <a:latin typeface="Arial" pitchFamily="34" charset="0"/>
              </a:rPr>
              <a:t>(5G standardization)</a:t>
            </a:r>
            <a:endParaRPr lang="en-CA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1000" dirty="0"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latin typeface="Arial" pitchFamily="34" charset="0"/>
              </a:rPr>
              <a:t>Middle-term: 	</a:t>
            </a:r>
            <a:r>
              <a:rPr lang="en-US" sz="2000" dirty="0" smtClean="0">
                <a:latin typeface="Arial" pitchFamily="34" charset="0"/>
              </a:rPr>
              <a:t>early 2020s </a:t>
            </a:r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(5G evolution)   </a:t>
            </a:r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CA" sz="1000" dirty="0">
              <a:solidFill>
                <a:srgbClr val="FF0000"/>
              </a:solidFill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Long-term:	mid/late 2020s 	(6G discussions)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lvl="8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lvl="8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CA" sz="20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CA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5G  6G 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3" name="Content Placeholder 2"/>
          <p:cNvSpPr txBox="1">
            <a:spLocks/>
          </p:cNvSpPr>
          <p:nvPr/>
        </p:nvSpPr>
        <p:spPr bwMode="auto">
          <a:xfrm>
            <a:off x="457200" y="1371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Will 5G </a:t>
            </a:r>
            <a:r>
              <a:rPr lang="en-US" sz="2000" dirty="0" smtClean="0">
                <a:latin typeface="Arial" pitchFamily="34" charset="0"/>
                <a:sym typeface="Wingdings" pitchFamily="2" charset="2"/>
              </a:rPr>
              <a:t> 6G roadmap be similar to </a:t>
            </a:r>
            <a:r>
              <a:rPr lang="en-US" sz="2000" dirty="0" smtClean="0">
                <a:latin typeface="Arial" pitchFamily="34" charset="0"/>
              </a:rPr>
              <a:t>4G </a:t>
            </a:r>
            <a:r>
              <a:rPr lang="en-US" sz="2000" dirty="0" smtClean="0">
                <a:latin typeface="Arial" pitchFamily="34" charset="0"/>
                <a:sym typeface="Wingdings" pitchFamily="2" charset="2"/>
              </a:rPr>
              <a:t> 5G roadmap?</a:t>
            </a:r>
            <a:endParaRPr lang="en-US" sz="20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1000" dirty="0" smtClean="0"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Near-term</a:t>
            </a:r>
            <a:r>
              <a:rPr lang="en-US" sz="2000" dirty="0">
                <a:latin typeface="Arial" pitchFamily="34" charset="0"/>
              </a:rPr>
              <a:t>: 	Towards 2020 	</a:t>
            </a:r>
            <a:r>
              <a:rPr lang="en-US" sz="2000" dirty="0" smtClean="0">
                <a:latin typeface="Arial" pitchFamily="34" charset="0"/>
              </a:rPr>
              <a:t>(5G standardization)</a:t>
            </a:r>
            <a:endParaRPr lang="en-CA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1000" dirty="0"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latin typeface="Arial" pitchFamily="34" charset="0"/>
              </a:rPr>
              <a:t>Middle-term: 	</a:t>
            </a:r>
            <a:r>
              <a:rPr lang="en-US" sz="2000" dirty="0" smtClean="0">
                <a:latin typeface="Arial" pitchFamily="34" charset="0"/>
              </a:rPr>
              <a:t>early 2020s </a:t>
            </a:r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(5G evolution)   </a:t>
            </a:r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CA" sz="1000" dirty="0">
              <a:solidFill>
                <a:srgbClr val="FF0000"/>
              </a:solidFill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Long-term:	mid/late 2020s 	(6G discussions)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  <a:sym typeface="Wingdings" pitchFamily="2" charset="2"/>
              </a:rPr>
              <a:t>Many of the articulated scenarios, use cases, and technologies for 5G: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sym typeface="Wingdings" pitchFamily="2" charset="2"/>
              </a:rPr>
              <a:t>		Will continue during 5G  6G era with a more mature market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latin typeface="Arial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lvl="8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lvl="8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CA" sz="20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CA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5G  6G 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3733" name="Content Placeholder 2"/>
          <p:cNvSpPr txBox="1">
            <a:spLocks/>
          </p:cNvSpPr>
          <p:nvPr/>
        </p:nvSpPr>
        <p:spPr bwMode="auto">
          <a:xfrm>
            <a:off x="457200" y="1371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Will 5G </a:t>
            </a:r>
            <a:r>
              <a:rPr lang="en-US" sz="2000" dirty="0" smtClean="0">
                <a:latin typeface="Arial" pitchFamily="34" charset="0"/>
                <a:sym typeface="Wingdings" pitchFamily="2" charset="2"/>
              </a:rPr>
              <a:t> 6G roadmap be similar to </a:t>
            </a:r>
            <a:r>
              <a:rPr lang="en-US" sz="2000" dirty="0" smtClean="0">
                <a:latin typeface="Arial" pitchFamily="34" charset="0"/>
              </a:rPr>
              <a:t>4G </a:t>
            </a:r>
            <a:r>
              <a:rPr lang="en-US" sz="2000" dirty="0" smtClean="0">
                <a:latin typeface="Arial" pitchFamily="34" charset="0"/>
                <a:sym typeface="Wingdings" pitchFamily="2" charset="2"/>
              </a:rPr>
              <a:t> 5G roadmap?</a:t>
            </a:r>
            <a:endParaRPr lang="en-US" sz="20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1000" dirty="0" smtClean="0"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Near-term</a:t>
            </a:r>
            <a:r>
              <a:rPr lang="en-US" sz="2000" dirty="0">
                <a:latin typeface="Arial" pitchFamily="34" charset="0"/>
              </a:rPr>
              <a:t>: 	Towards 2020 	</a:t>
            </a:r>
            <a:r>
              <a:rPr lang="en-US" sz="2000" dirty="0" smtClean="0">
                <a:latin typeface="Arial" pitchFamily="34" charset="0"/>
              </a:rPr>
              <a:t>(5G standardization)</a:t>
            </a:r>
            <a:endParaRPr lang="en-CA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1000" dirty="0"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latin typeface="Arial" pitchFamily="34" charset="0"/>
              </a:rPr>
              <a:t>Middle-term: 	</a:t>
            </a:r>
            <a:r>
              <a:rPr lang="en-US" sz="2000" dirty="0" smtClean="0">
                <a:latin typeface="Arial" pitchFamily="34" charset="0"/>
              </a:rPr>
              <a:t>early 2020s </a:t>
            </a:r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(5G evolution)   </a:t>
            </a:r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CA" sz="1000" dirty="0">
              <a:solidFill>
                <a:srgbClr val="FF0000"/>
              </a:solidFill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Long-term:	mid/late 2020s 	(6G discussions)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  <a:sym typeface="Wingdings" pitchFamily="2" charset="2"/>
              </a:rPr>
              <a:t>Many of the articulated scenarios, use cases, and technologies for 5G: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sym typeface="Wingdings" pitchFamily="2" charset="2"/>
              </a:rPr>
              <a:t>		Will continue during 5G  6G era with a more mature market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  <a:sym typeface="Wingdings" pitchFamily="2" charset="2"/>
              </a:rPr>
              <a:t>Ecosystem will likely be driven by new players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latin typeface="Arial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lvl="8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342900" lvl="8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CA" sz="20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endParaRPr lang="en-CA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Wireless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Cellular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Networks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4" name="Picture 2" descr="lte 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07668" cy="28273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5181600"/>
            <a:ext cx="8775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rial"/>
              </a:rPr>
              <a:t> </a:t>
            </a:r>
            <a:r>
              <a:rPr lang="en-US" dirty="0" smtClean="0">
                <a:latin typeface="Arrial"/>
              </a:rPr>
              <a:t>Handoff </a:t>
            </a:r>
            <a:r>
              <a:rPr lang="en-US" dirty="0" smtClean="0">
                <a:solidFill>
                  <a:srgbClr val="FF0000"/>
                </a:solidFill>
                <a:latin typeface="Arrial"/>
                <a:sym typeface="Wingdings" pitchFamily="2" charset="2"/>
              </a:rPr>
              <a:t></a:t>
            </a:r>
            <a:r>
              <a:rPr lang="en-US" dirty="0" smtClean="0">
                <a:latin typeface="Arrial"/>
              </a:rPr>
              <a:t> Seamless roaming</a:t>
            </a:r>
          </a:p>
          <a:p>
            <a:pPr>
              <a:buFont typeface="Wingdings" pitchFamily="2" charset="2"/>
              <a:buChar char="§"/>
            </a:pPr>
            <a:endParaRPr lang="en-US" sz="800" dirty="0" smtClean="0">
              <a:latin typeface="Arrial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rial"/>
              </a:rPr>
              <a:t> </a:t>
            </a:r>
            <a:r>
              <a:rPr lang="en-US" dirty="0" smtClean="0">
                <a:latin typeface="Arrial"/>
              </a:rPr>
              <a:t>Network-wide frequency (channel) planning </a:t>
            </a:r>
            <a:r>
              <a:rPr lang="en-US" dirty="0" smtClean="0">
                <a:solidFill>
                  <a:srgbClr val="FF0000"/>
                </a:solidFill>
                <a:latin typeface="Arrial"/>
                <a:sym typeface="Wingdings" pitchFamily="2" charset="2"/>
              </a:rPr>
              <a:t></a:t>
            </a:r>
            <a:r>
              <a:rPr lang="en-US" dirty="0" smtClean="0">
                <a:latin typeface="Arrial"/>
                <a:sym typeface="Wingdings" pitchFamily="2" charset="2"/>
              </a:rPr>
              <a:t> </a:t>
            </a:r>
            <a:r>
              <a:rPr lang="en-US" dirty="0" smtClean="0">
                <a:latin typeface="Arrial"/>
              </a:rPr>
              <a:t>Quality-of-Service (</a:t>
            </a:r>
            <a:r>
              <a:rPr lang="en-US" dirty="0" err="1" smtClean="0">
                <a:latin typeface="Arrial"/>
              </a:rPr>
              <a:t>QoS</a:t>
            </a:r>
            <a:r>
              <a:rPr lang="en-US" dirty="0" smtClean="0">
                <a:latin typeface="Arrial"/>
              </a:rPr>
              <a:t>) guarantee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24263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065" y="2438400"/>
            <a:ext cx="7539243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A" sz="3200" dirty="0" smtClean="0">
                <a:latin typeface="Arial" panose="020B0604020202020204" pitchFamily="34" charset="0"/>
              </a:rPr>
              <a:t>Looking forward to collaboration towards</a:t>
            </a:r>
          </a:p>
          <a:p>
            <a:pPr algn="ctr"/>
            <a:r>
              <a:rPr lang="en-CA" sz="1200" dirty="0" smtClean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CA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6G wireless</a:t>
            </a:r>
            <a:endParaRPr lang="en-CA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CA" sz="1200" dirty="0" smtClean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495800"/>
            <a:ext cx="7391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dirty="0" smtClean="0">
                <a:latin typeface="Arial" pitchFamily="34" charset="0"/>
              </a:rPr>
              <a:t>http://www.sce.carleton.ca/faculty/yanikomeroglu/cv/publications.shtml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</a:rPr>
              <a:t>http://www.sce.carleton.ca/faculty/yanikomeroglu/cv/patents.shtml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</a:rPr>
              <a:t>http://www.sce.carleton.ca/faculty/yanikomeroglu/cv/theses.shtml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5G  6G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will be very interesting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48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Problem Statement and Solution Guidelines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HetHetNets</a:t>
            </a:r>
            <a:r>
              <a:rPr lang="en-US" dirty="0" smtClean="0">
                <a:solidFill>
                  <a:schemeClr val="tx1"/>
                </a:solidFill>
              </a:rPr>
              <a:t>: 5G+ Traffic Models 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Ultra-Agile Networks for Wireless Ultra-Connectivity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Spectrum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Aerial BSs (Non-Terrestrial Networks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User-in-the-Loop  (UIL: Demand Shaping in Space &amp; Time)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Advanced PHY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Optimized PHY with Massive Look-Up Tables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Non-Coherent Communications</a:t>
            </a:r>
          </a:p>
          <a:p>
            <a:pPr lvl="2"/>
            <a:r>
              <a:rPr lang="en-US" dirty="0" smtClean="0"/>
              <a:t>Faster-Than-Nyquist Signaling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III: </a:t>
            </a: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Ultra-Agile Networks for Wireless Ultra-Connectivity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(~250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/>
          </p:cNvSpPr>
          <p:nvPr/>
        </p:nvSpPr>
        <p:spPr bwMode="auto">
          <a:xfrm>
            <a:off x="457200" y="1219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Challenge 1: 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Extremely high traffic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55789"/>
            <a:ext cx="70866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8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>
          <a:xfrm>
            <a:off x="457200" y="1905000"/>
            <a:ext cx="7086600" cy="381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Challenge 2: </a:t>
            </a:r>
            <a:br>
              <a:rPr lang="en-US" dirty="0" smtClean="0"/>
            </a:br>
            <a:r>
              <a:rPr lang="en-US" dirty="0" smtClean="0"/>
              <a:t>Extremely variable traffic  </a:t>
            </a:r>
          </a:p>
        </p:txBody>
      </p:sp>
      <p:sp>
        <p:nvSpPr>
          <p:cNvPr id="111619" name="Title 1"/>
          <p:cNvSpPr>
            <a:spLocks/>
          </p:cNvSpPr>
          <p:nvPr/>
        </p:nvSpPr>
        <p:spPr bwMode="auto">
          <a:xfrm>
            <a:off x="457200" y="1219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Challenge 1: 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Extremely high traffic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304" y="1552569"/>
            <a:ext cx="5486400" cy="317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3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 idx="4294967295"/>
          </p:nvPr>
        </p:nvSpPr>
        <p:spPr>
          <a:xfrm>
            <a:off x="457200" y="1905000"/>
            <a:ext cx="7086600" cy="381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Challenge 2: </a:t>
            </a:r>
            <a:br>
              <a:rPr lang="en-US" smtClean="0"/>
            </a:br>
            <a:r>
              <a:rPr lang="en-US" smtClean="0"/>
              <a:t>Extremely variable traffic  </a:t>
            </a:r>
          </a:p>
        </p:txBody>
      </p:sp>
      <p:sp>
        <p:nvSpPr>
          <p:cNvPr id="113667" name="Title 1"/>
          <p:cNvSpPr>
            <a:spLocks/>
          </p:cNvSpPr>
          <p:nvPr/>
        </p:nvSpPr>
        <p:spPr bwMode="auto">
          <a:xfrm>
            <a:off x="457200" y="1219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Challenge 1: 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Extremely high traffic</a:t>
            </a:r>
          </a:p>
        </p:txBody>
      </p:sp>
      <p:pic>
        <p:nvPicPr>
          <p:cNvPr id="1136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8" y="1066800"/>
            <a:ext cx="34591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3352800"/>
            <a:ext cx="332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4290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1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 idx="4294967295"/>
          </p:nvPr>
        </p:nvSpPr>
        <p:spPr>
          <a:xfrm>
            <a:off x="457200" y="1905000"/>
            <a:ext cx="7086600" cy="381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Challenge 2: </a:t>
            </a:r>
            <a:br>
              <a:rPr lang="en-US" smtClean="0"/>
            </a:br>
            <a:r>
              <a:rPr lang="en-US" smtClean="0"/>
              <a:t>Extremely variable traffic  </a:t>
            </a:r>
          </a:p>
        </p:txBody>
      </p:sp>
      <p:sp>
        <p:nvSpPr>
          <p:cNvPr id="114691" name="Title 1"/>
          <p:cNvSpPr>
            <a:spLocks/>
          </p:cNvSpPr>
          <p:nvPr/>
        </p:nvSpPr>
        <p:spPr bwMode="auto">
          <a:xfrm>
            <a:off x="457200" y="1219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Challenge 1: 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Extremely high traffic</a:t>
            </a:r>
          </a:p>
        </p:txBody>
      </p:sp>
      <p:pic>
        <p:nvPicPr>
          <p:cNvPr id="1146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971800"/>
            <a:ext cx="5334000" cy="34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9624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>
          <a:xfrm>
            <a:off x="457200" y="1905000"/>
            <a:ext cx="7086600" cy="381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Challenge 2: </a:t>
            </a:r>
            <a:br>
              <a:rPr lang="en-US" smtClean="0"/>
            </a:br>
            <a:r>
              <a:rPr lang="en-US" smtClean="0"/>
              <a:t>Extremely variable traffic  </a:t>
            </a:r>
          </a:p>
        </p:txBody>
      </p:sp>
      <p:sp>
        <p:nvSpPr>
          <p:cNvPr id="115715" name="Title 1"/>
          <p:cNvSpPr>
            <a:spLocks/>
          </p:cNvSpPr>
          <p:nvPr/>
        </p:nvSpPr>
        <p:spPr bwMode="auto">
          <a:xfrm>
            <a:off x="457200" y="1219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Challenge 1: 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Extremely high traffic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9718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3: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Nobody wants to pay for it!  </a:t>
            </a:r>
          </a:p>
        </p:txBody>
      </p:sp>
      <p:pic>
        <p:nvPicPr>
          <p:cNvPr id="6146" name="Picture 2" descr="http://www.telco2.net/blog/images/ngmn-mobile-broadband-challe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11" y="1219200"/>
            <a:ext cx="472199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>
          <a:xfrm>
            <a:off x="457200" y="1905000"/>
            <a:ext cx="7086600" cy="381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Challenge 2: </a:t>
            </a:r>
            <a:br>
              <a:rPr lang="en-US" smtClean="0"/>
            </a:br>
            <a:r>
              <a:rPr lang="en-US" smtClean="0"/>
              <a:t>Extremely variable traffic  </a:t>
            </a:r>
          </a:p>
        </p:txBody>
      </p:sp>
      <p:sp>
        <p:nvSpPr>
          <p:cNvPr id="116739" name="Title 1"/>
          <p:cNvSpPr>
            <a:spLocks/>
          </p:cNvSpPr>
          <p:nvPr/>
        </p:nvSpPr>
        <p:spPr bwMode="auto">
          <a:xfrm>
            <a:off x="457200" y="1219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</a:rPr>
              <a:t>Challenge 1: </a:t>
            </a:r>
          </a:p>
          <a:p>
            <a:pPr eaLnBrk="0" hangingPunct="0"/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</a:rPr>
              <a:t>Extremely high traffic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9718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3: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Nobody wants to pay for it!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3434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4: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Novel services and applications</a:t>
            </a:r>
          </a:p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7083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 idx="4294967295"/>
          </p:nvPr>
        </p:nvSpPr>
        <p:spPr>
          <a:xfrm>
            <a:off x="457200" y="1905000"/>
            <a:ext cx="7086600" cy="381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Challenge 2: </a:t>
            </a:r>
            <a:br>
              <a:rPr lang="en-US" smtClean="0"/>
            </a:br>
            <a:r>
              <a:rPr lang="en-US" smtClean="0"/>
              <a:t>Extremely variable traffic  </a:t>
            </a:r>
          </a:p>
        </p:txBody>
      </p:sp>
      <p:sp>
        <p:nvSpPr>
          <p:cNvPr id="120835" name="Title 1"/>
          <p:cNvSpPr>
            <a:spLocks/>
          </p:cNvSpPr>
          <p:nvPr/>
        </p:nvSpPr>
        <p:spPr bwMode="auto">
          <a:xfrm>
            <a:off x="457200" y="1219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Challenge 1: 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Extremely high traffic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9718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3: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Nobody wants to pay for it!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3434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4: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Novel services and applications</a:t>
            </a:r>
          </a:p>
          <a:p>
            <a:pPr eaLnBrk="0" hangingPunct="0">
              <a:buFont typeface="Wingdings" pitchFamily="2" charset="2"/>
              <a:buChar char="à"/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new </a:t>
            </a:r>
            <a:r>
              <a:rPr lang="en-US" sz="2400" b="1" kern="0" dirty="0" err="1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QoS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requirements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    more differentiation  </a:t>
            </a:r>
          </a:p>
        </p:txBody>
      </p:sp>
      <p:pic>
        <p:nvPicPr>
          <p:cNvPr id="1208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200400"/>
            <a:ext cx="4000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38900" y="3214688"/>
            <a:ext cx="5709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rate</a:t>
            </a:r>
            <a:endParaRPr lang="en-CA" sz="2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5900" y="5710237"/>
            <a:ext cx="11047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reliability</a:t>
            </a:r>
            <a:endParaRPr lang="en-CA" sz="2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565" y="4933949"/>
            <a:ext cx="9092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latency</a:t>
            </a:r>
            <a:endParaRPr lang="en-CA" sz="20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86600" y="3352800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7467600" y="25908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7162800" y="35052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7391400" y="23622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6" name="Rectangle 15"/>
          <p:cNvSpPr/>
          <p:nvPr/>
        </p:nvSpPr>
        <p:spPr bwMode="auto">
          <a:xfrm>
            <a:off x="4800600" y="5834063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305800" y="4800600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 idx="4294967295"/>
          </p:nvPr>
        </p:nvSpPr>
        <p:spPr>
          <a:xfrm>
            <a:off x="457200" y="1905000"/>
            <a:ext cx="7086600" cy="381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Challenge 2: </a:t>
            </a:r>
            <a:br>
              <a:rPr lang="en-US" smtClean="0"/>
            </a:br>
            <a:r>
              <a:rPr lang="en-US" smtClean="0"/>
              <a:t>Extremely variable traffic  </a:t>
            </a:r>
          </a:p>
        </p:txBody>
      </p:sp>
      <p:sp>
        <p:nvSpPr>
          <p:cNvPr id="121859" name="Title 1"/>
          <p:cNvSpPr>
            <a:spLocks/>
          </p:cNvSpPr>
          <p:nvPr/>
        </p:nvSpPr>
        <p:spPr bwMode="auto">
          <a:xfrm>
            <a:off x="457200" y="1219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Challenge 1: 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Extremely high traffic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9718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3: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Nobody wants to pay for it!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3434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4: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Novel services and applications</a:t>
            </a:r>
          </a:p>
          <a:p>
            <a:pPr eaLnBrk="0" hangingPunct="0">
              <a:buFont typeface="Wingdings" pitchFamily="2" charset="2"/>
              <a:buChar char="à"/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new </a:t>
            </a:r>
            <a:r>
              <a:rPr lang="en-US" sz="2400" b="1" kern="0" dirty="0" err="1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QoS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requirements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    more differentiation  </a:t>
            </a:r>
          </a:p>
        </p:txBody>
      </p:sp>
      <p:pic>
        <p:nvPicPr>
          <p:cNvPr id="1218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200400"/>
            <a:ext cx="4000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38900" y="3214688"/>
            <a:ext cx="5709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rate</a:t>
            </a:r>
            <a:endParaRPr lang="en-CA" sz="2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5900" y="5710237"/>
            <a:ext cx="11047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reliability</a:t>
            </a:r>
            <a:endParaRPr lang="en-CA" sz="2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565" y="4933949"/>
            <a:ext cx="9092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latency</a:t>
            </a:r>
            <a:endParaRPr lang="en-CA" sz="20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86600" y="3352800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7467600" y="25908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7162800" y="35052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7391400" y="23622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6" name="Rectangle 15"/>
          <p:cNvSpPr/>
          <p:nvPr/>
        </p:nvSpPr>
        <p:spPr bwMode="auto">
          <a:xfrm>
            <a:off x="4800600" y="5834063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305800" y="4800600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2" y="4095749"/>
            <a:ext cx="19014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energy efficiency</a:t>
            </a:r>
            <a:endParaRPr lang="en-CA" sz="20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1" y="5562600"/>
            <a:ext cx="6174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cost</a:t>
            </a:r>
            <a:endParaRPr lang="en-CA" sz="20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5864" y="4038600"/>
            <a:ext cx="9909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security</a:t>
            </a:r>
            <a:endParaRPr lang="en-CA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42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458200" cy="381000"/>
          </a:xfrm>
        </p:spPr>
        <p:txBody>
          <a:bodyPr/>
          <a:lstStyle/>
          <a:p>
            <a:r>
              <a:rPr lang="en-US" dirty="0" smtClean="0"/>
              <a:t>Mobile phone (1946)</a:t>
            </a:r>
            <a:r>
              <a:rPr lang="en-US" dirty="0" smtClean="0">
                <a:sym typeface="Wingdings" pitchFamily="2" charset="2"/>
              </a:rPr>
              <a:t>  </a:t>
            </a:r>
            <a:endParaRPr lang="en-US" dirty="0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46225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74800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0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 idx="4294967295"/>
          </p:nvPr>
        </p:nvSpPr>
        <p:spPr>
          <a:xfrm>
            <a:off x="457200" y="1905000"/>
            <a:ext cx="7086600" cy="381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Challenge 2: </a:t>
            </a:r>
            <a:br>
              <a:rPr lang="en-US" smtClean="0"/>
            </a:br>
            <a:r>
              <a:rPr lang="en-US" smtClean="0"/>
              <a:t>Extremely variable traffic  </a:t>
            </a:r>
          </a:p>
        </p:txBody>
      </p:sp>
      <p:sp>
        <p:nvSpPr>
          <p:cNvPr id="122883" name="Title 1"/>
          <p:cNvSpPr>
            <a:spLocks/>
          </p:cNvSpPr>
          <p:nvPr/>
        </p:nvSpPr>
        <p:spPr bwMode="auto">
          <a:xfrm>
            <a:off x="457200" y="1219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Challenge 1: 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Extremely high traffic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9718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3: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Nobody wants to pay for it!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3434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4: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Novel services and applications</a:t>
            </a:r>
          </a:p>
          <a:p>
            <a:pPr eaLnBrk="0" hangingPunct="0">
              <a:buFont typeface="Wingdings" pitchFamily="2" charset="2"/>
              <a:buChar char="à"/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new </a:t>
            </a:r>
            <a:r>
              <a:rPr lang="en-US" sz="2400" b="1" kern="0" dirty="0" err="1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QoS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requirements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    more differentiation  </a:t>
            </a:r>
          </a:p>
        </p:txBody>
      </p:sp>
      <p:sp>
        <p:nvSpPr>
          <p:cNvPr id="122886" name="Rectangle 11"/>
          <p:cNvSpPr>
            <a:spLocks noChangeArrowheads="1"/>
          </p:cNvSpPr>
          <p:nvPr/>
        </p:nvSpPr>
        <p:spPr bwMode="auto">
          <a:xfrm>
            <a:off x="7467600" y="25908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22887" name="Rectangle 12"/>
          <p:cNvSpPr>
            <a:spLocks noChangeArrowheads="1"/>
          </p:cNvSpPr>
          <p:nvPr/>
        </p:nvSpPr>
        <p:spPr bwMode="auto">
          <a:xfrm>
            <a:off x="7162800" y="35052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22888" name="Rectangle 13"/>
          <p:cNvSpPr>
            <a:spLocks noChangeArrowheads="1"/>
          </p:cNvSpPr>
          <p:nvPr/>
        </p:nvSpPr>
        <p:spPr bwMode="auto">
          <a:xfrm>
            <a:off x="7391400" y="23622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56388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 5: </a:t>
            </a:r>
            <a:b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Complex </a:t>
            </a:r>
            <a:r>
              <a:rPr lang="en-US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user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122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28800"/>
            <a:ext cx="27955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2" y="990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cdn1.indianic.com/blog/wp-content/uploads/2013/05/Smartphones-to-change-the-Internet-technology-of-Fu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06" y="3962400"/>
            <a:ext cx="355671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48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Problem Statement and Solution Guidelines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HetHetNets</a:t>
            </a:r>
            <a:r>
              <a:rPr lang="en-US" dirty="0" smtClean="0">
                <a:solidFill>
                  <a:schemeClr val="tx1"/>
                </a:solidFill>
              </a:rPr>
              <a:t>: 5G+ Traffic Models 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Ultra-Agile Networks for Wireless Ultra-Connectivity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Spectrum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Aerial BSs (Non-Terrestrial Networks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User-in-the-Loop  (UIL: Demand Shaping in Space &amp; Time)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Advanced PHY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Optimized PHY with Massive Look-Up Tables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Non-Coherent Communications</a:t>
            </a:r>
          </a:p>
          <a:p>
            <a:pPr lvl="2"/>
            <a:r>
              <a:rPr lang="en-US" dirty="0" smtClean="0"/>
              <a:t>Faster-Than-Nyquist Signaling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III: </a:t>
            </a: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Ultra-Agile Networks for Wireless Ultra-Connectivity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(~250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001000" cy="50196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rial"/>
              </a:rPr>
              <a:t>Vertical industries &amp; novel use cases </a:t>
            </a:r>
            <a:r>
              <a:rPr lang="en-US" dirty="0" smtClean="0">
                <a:latin typeface="Arrial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Arrial"/>
                <a:sym typeface="Wingdings" pitchFamily="2" charset="2"/>
              </a:rPr>
              <a:t>Ultra</a:t>
            </a:r>
            <a:r>
              <a:rPr lang="en-US" dirty="0" smtClean="0">
                <a:latin typeface="Arrial"/>
                <a:sym typeface="Wingdings" pitchFamily="2" charset="2"/>
              </a:rPr>
              <a:t> demanding  </a:t>
            </a:r>
            <a:endParaRPr lang="en-US" dirty="0" smtClean="0">
              <a:latin typeface="Arrial"/>
            </a:endParaRPr>
          </a:p>
          <a:p>
            <a:pPr>
              <a:buNone/>
            </a:pPr>
            <a:endParaRPr lang="en-US" dirty="0" smtClean="0">
              <a:latin typeface="Arrial"/>
            </a:endParaRPr>
          </a:p>
          <a:p>
            <a:pPr>
              <a:buNone/>
            </a:pPr>
            <a:endParaRPr lang="en-US" dirty="0" smtClean="0">
              <a:latin typeface="Arrial"/>
            </a:endParaRPr>
          </a:p>
          <a:p>
            <a:endParaRPr lang="en-US" dirty="0" smtClean="0"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Problem Formulation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001000" cy="50196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rial"/>
              </a:rPr>
              <a:t>Vertical industries &amp; novel use cases </a:t>
            </a:r>
            <a:r>
              <a:rPr lang="en-US" dirty="0" smtClean="0">
                <a:latin typeface="Arrial"/>
                <a:sym typeface="Wingdings" pitchFamily="2" charset="2"/>
              </a:rPr>
              <a:t> Ultra demanding  </a:t>
            </a:r>
            <a:endParaRPr lang="en-US" dirty="0" smtClean="0">
              <a:latin typeface="Arrial"/>
            </a:endParaRPr>
          </a:p>
          <a:p>
            <a:r>
              <a:rPr lang="en-US" dirty="0" smtClean="0">
                <a:latin typeface="Arrial"/>
              </a:rPr>
              <a:t>Ultra-high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speed</a:t>
            </a:r>
          </a:p>
          <a:p>
            <a:r>
              <a:rPr lang="en-US" dirty="0" smtClean="0">
                <a:latin typeface="Arrial"/>
              </a:rPr>
              <a:t>Ultra-high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reliability</a:t>
            </a:r>
          </a:p>
          <a:p>
            <a:r>
              <a:rPr lang="en-US" dirty="0" smtClean="0">
                <a:latin typeface="Arrial"/>
              </a:rPr>
              <a:t>Ultra-low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latency</a:t>
            </a:r>
          </a:p>
          <a:p>
            <a:r>
              <a:rPr lang="en-US" dirty="0" smtClean="0">
                <a:latin typeface="Arrial"/>
              </a:rPr>
              <a:t>Ultra-high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# of connections</a:t>
            </a:r>
            <a:r>
              <a:rPr lang="en-US" dirty="0" smtClean="0">
                <a:latin typeface="Arrial"/>
              </a:rPr>
              <a:t>                       </a:t>
            </a:r>
          </a:p>
          <a:p>
            <a:r>
              <a:rPr lang="en-US" dirty="0" smtClean="0">
                <a:latin typeface="Arrial"/>
              </a:rPr>
              <a:t>Ultra-high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energy efficiency</a:t>
            </a:r>
          </a:p>
          <a:p>
            <a:r>
              <a:rPr lang="en-US" dirty="0" smtClean="0">
                <a:latin typeface="Arrial"/>
              </a:rPr>
              <a:t>Ultra-high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security</a:t>
            </a:r>
          </a:p>
          <a:p>
            <a:r>
              <a:rPr lang="en-US" dirty="0" smtClean="0">
                <a:latin typeface="Arrial"/>
              </a:rPr>
              <a:t>Ultra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availability</a:t>
            </a:r>
          </a:p>
          <a:p>
            <a:r>
              <a:rPr lang="en-US" dirty="0" smtClean="0">
                <a:latin typeface="Arrial"/>
              </a:rPr>
              <a:t>Ultra …</a:t>
            </a:r>
          </a:p>
          <a:p>
            <a:pPr>
              <a:buNone/>
            </a:pPr>
            <a:endParaRPr lang="en-US" dirty="0" smtClean="0">
              <a:latin typeface="Arrial"/>
            </a:endParaRPr>
          </a:p>
          <a:p>
            <a:pPr>
              <a:buNone/>
            </a:pPr>
            <a:endParaRPr lang="en-US" dirty="0" smtClean="0">
              <a:latin typeface="Arrial"/>
            </a:endParaRPr>
          </a:p>
          <a:p>
            <a:endParaRPr lang="en-US" dirty="0" smtClean="0"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Problem Formulation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001000" cy="50196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rial"/>
              </a:rPr>
              <a:t>Vertical industries &amp; novel use cases </a:t>
            </a:r>
            <a:r>
              <a:rPr lang="en-US" dirty="0" smtClean="0">
                <a:latin typeface="Arrial"/>
                <a:sym typeface="Wingdings" pitchFamily="2" charset="2"/>
              </a:rPr>
              <a:t> Ultra demanding  </a:t>
            </a:r>
            <a:endParaRPr lang="en-US" dirty="0" smtClean="0">
              <a:latin typeface="Arrial"/>
            </a:endParaRPr>
          </a:p>
          <a:p>
            <a:r>
              <a:rPr lang="en-US" dirty="0" smtClean="0">
                <a:latin typeface="Arrial"/>
              </a:rPr>
              <a:t>Ultra-high speed</a:t>
            </a:r>
          </a:p>
          <a:p>
            <a:r>
              <a:rPr lang="en-US" dirty="0" smtClean="0">
                <a:latin typeface="Arrial"/>
              </a:rPr>
              <a:t>Ultra-high reliability</a:t>
            </a:r>
          </a:p>
          <a:p>
            <a:r>
              <a:rPr lang="en-US" dirty="0" smtClean="0">
                <a:latin typeface="Arrial"/>
              </a:rPr>
              <a:t>Ultra-low latency</a:t>
            </a:r>
          </a:p>
          <a:p>
            <a:r>
              <a:rPr lang="en-US" dirty="0" smtClean="0">
                <a:latin typeface="Arrial"/>
              </a:rPr>
              <a:t>Ultra-high # of connections                       </a:t>
            </a:r>
          </a:p>
          <a:p>
            <a:r>
              <a:rPr lang="en-US" dirty="0" smtClean="0">
                <a:latin typeface="Arrial"/>
              </a:rPr>
              <a:t>Ultra-high energy efficiency</a:t>
            </a:r>
          </a:p>
          <a:p>
            <a:r>
              <a:rPr lang="en-US" dirty="0" smtClean="0">
                <a:latin typeface="Arrial"/>
              </a:rPr>
              <a:t>Ultra-high security</a:t>
            </a:r>
          </a:p>
          <a:p>
            <a:r>
              <a:rPr lang="en-US" dirty="0" smtClean="0">
                <a:latin typeface="Arrial"/>
              </a:rPr>
              <a:t>Ultra availability</a:t>
            </a:r>
          </a:p>
          <a:p>
            <a:r>
              <a:rPr lang="en-US" dirty="0" smtClean="0">
                <a:latin typeface="Arrial"/>
              </a:rPr>
              <a:t>Ultra …</a:t>
            </a:r>
          </a:p>
          <a:p>
            <a:pPr>
              <a:buNone/>
            </a:pPr>
            <a:endParaRPr lang="en-US" dirty="0" smtClean="0">
              <a:latin typeface="Arrial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rial"/>
              </a:rPr>
              <a:t>Unpredictable</a:t>
            </a:r>
            <a:r>
              <a:rPr lang="en-US" dirty="0" smtClean="0">
                <a:latin typeface="Arrial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heavy-tail </a:t>
            </a:r>
            <a:r>
              <a:rPr lang="en-US" dirty="0" smtClean="0">
                <a:latin typeface="Arrial"/>
              </a:rPr>
              <a:t>demand </a:t>
            </a:r>
          </a:p>
          <a:p>
            <a:endParaRPr lang="en-US" dirty="0" smtClean="0"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Problem Formulation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001000" cy="50196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rial"/>
              </a:rPr>
              <a:t>Vertical industries &amp; novel use cases </a:t>
            </a:r>
            <a:r>
              <a:rPr lang="en-US" dirty="0" smtClean="0">
                <a:latin typeface="Arrial"/>
                <a:sym typeface="Wingdings" pitchFamily="2" charset="2"/>
              </a:rPr>
              <a:t> Ultra demanding  </a:t>
            </a:r>
            <a:endParaRPr lang="en-US" dirty="0" smtClean="0">
              <a:latin typeface="Arrial"/>
            </a:endParaRPr>
          </a:p>
          <a:p>
            <a:r>
              <a:rPr lang="en-US" dirty="0" smtClean="0">
                <a:latin typeface="Arrial"/>
              </a:rPr>
              <a:t>Ultra-high speed</a:t>
            </a:r>
          </a:p>
          <a:p>
            <a:r>
              <a:rPr lang="en-US" dirty="0" smtClean="0">
                <a:latin typeface="Arrial"/>
              </a:rPr>
              <a:t>Ultra-high reliability</a:t>
            </a:r>
          </a:p>
          <a:p>
            <a:r>
              <a:rPr lang="en-US" dirty="0" smtClean="0">
                <a:latin typeface="Arrial"/>
              </a:rPr>
              <a:t>Ultra-low latency</a:t>
            </a:r>
          </a:p>
          <a:p>
            <a:r>
              <a:rPr lang="en-US" dirty="0" smtClean="0">
                <a:latin typeface="Arrial"/>
              </a:rPr>
              <a:t>Ultra-high # of connections                       </a:t>
            </a:r>
          </a:p>
          <a:p>
            <a:r>
              <a:rPr lang="en-US" dirty="0" smtClean="0">
                <a:latin typeface="Arrial"/>
              </a:rPr>
              <a:t>Ultra-high energy efficiency</a:t>
            </a:r>
          </a:p>
          <a:p>
            <a:r>
              <a:rPr lang="en-US" dirty="0" smtClean="0">
                <a:latin typeface="Arrial"/>
              </a:rPr>
              <a:t>Ultra-high security</a:t>
            </a:r>
          </a:p>
          <a:p>
            <a:r>
              <a:rPr lang="en-US" dirty="0" smtClean="0">
                <a:latin typeface="Arrial"/>
              </a:rPr>
              <a:t>Ultra availability</a:t>
            </a:r>
          </a:p>
          <a:p>
            <a:r>
              <a:rPr lang="en-US" dirty="0" smtClean="0">
                <a:latin typeface="Arrial"/>
              </a:rPr>
              <a:t>Ultra …</a:t>
            </a:r>
          </a:p>
          <a:p>
            <a:pPr>
              <a:buNone/>
            </a:pPr>
            <a:endParaRPr lang="en-US" dirty="0" smtClean="0">
              <a:latin typeface="Arrial"/>
            </a:endParaRPr>
          </a:p>
          <a:p>
            <a:pPr>
              <a:buNone/>
            </a:pPr>
            <a:r>
              <a:rPr lang="en-US" dirty="0" smtClean="0">
                <a:latin typeface="Arrial"/>
              </a:rPr>
              <a:t>Unpredictable and heavy-tail demand </a:t>
            </a:r>
          </a:p>
          <a:p>
            <a:endParaRPr lang="en-US" dirty="0" smtClean="0">
              <a:latin typeface="Arrial"/>
            </a:endParaRPr>
          </a:p>
          <a:p>
            <a:pPr>
              <a:buNone/>
            </a:pPr>
            <a:r>
              <a:rPr lang="en-US" dirty="0" smtClean="0">
                <a:latin typeface="Arrial"/>
              </a:rPr>
              <a:t>Cost efficient / Affordable</a:t>
            </a:r>
            <a:endParaRPr lang="en-CA" dirty="0" smtClean="0"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Problem Formulation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001000" cy="50196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rial"/>
              </a:rPr>
              <a:t>Vertical industries &amp; novel use cases </a:t>
            </a:r>
            <a:r>
              <a:rPr lang="en-US" dirty="0" smtClean="0">
                <a:latin typeface="Arrial"/>
                <a:sym typeface="Wingdings" pitchFamily="2" charset="2"/>
              </a:rPr>
              <a:t> Ultra demanding  </a:t>
            </a:r>
            <a:endParaRPr lang="en-US" dirty="0" smtClean="0">
              <a:latin typeface="Arrial"/>
            </a:endParaRPr>
          </a:p>
          <a:p>
            <a:r>
              <a:rPr lang="en-US" dirty="0" smtClean="0">
                <a:latin typeface="Arrial"/>
              </a:rPr>
              <a:t>Ultra-high speed</a:t>
            </a:r>
          </a:p>
          <a:p>
            <a:r>
              <a:rPr lang="en-US" dirty="0" smtClean="0">
                <a:latin typeface="Arrial"/>
              </a:rPr>
              <a:t>Ultra-high reliability</a:t>
            </a:r>
          </a:p>
          <a:p>
            <a:r>
              <a:rPr lang="en-US" dirty="0" smtClean="0">
                <a:latin typeface="Arrial"/>
              </a:rPr>
              <a:t>Ultra-low latency</a:t>
            </a:r>
          </a:p>
          <a:p>
            <a:r>
              <a:rPr lang="en-US" dirty="0" smtClean="0">
                <a:latin typeface="Arrial"/>
              </a:rPr>
              <a:t>Ultra-high # of connections                       </a:t>
            </a:r>
          </a:p>
          <a:p>
            <a:r>
              <a:rPr lang="en-US" dirty="0" smtClean="0">
                <a:latin typeface="Arrial"/>
              </a:rPr>
              <a:t>Ultra-high energy efficiency</a:t>
            </a:r>
          </a:p>
          <a:p>
            <a:r>
              <a:rPr lang="en-US" dirty="0" smtClean="0">
                <a:latin typeface="Arrial"/>
              </a:rPr>
              <a:t>Ultra-high security</a:t>
            </a:r>
          </a:p>
          <a:p>
            <a:r>
              <a:rPr lang="en-US" dirty="0" smtClean="0">
                <a:latin typeface="Arrial"/>
              </a:rPr>
              <a:t>Ultra availability</a:t>
            </a:r>
          </a:p>
          <a:p>
            <a:r>
              <a:rPr lang="en-US" dirty="0" smtClean="0">
                <a:latin typeface="Arrial"/>
              </a:rPr>
              <a:t>Ultra …</a:t>
            </a:r>
          </a:p>
          <a:p>
            <a:pPr>
              <a:buNone/>
            </a:pPr>
            <a:endParaRPr lang="en-US" dirty="0" smtClean="0">
              <a:latin typeface="Arrial"/>
            </a:endParaRPr>
          </a:p>
          <a:p>
            <a:pPr>
              <a:buNone/>
            </a:pPr>
            <a:r>
              <a:rPr lang="en-US" dirty="0" smtClean="0">
                <a:latin typeface="Arrial"/>
              </a:rPr>
              <a:t>Unpredictable and heavy-tail demand </a:t>
            </a:r>
          </a:p>
          <a:p>
            <a:endParaRPr lang="en-US" dirty="0" smtClean="0">
              <a:latin typeface="Arrial"/>
            </a:endParaRPr>
          </a:p>
          <a:p>
            <a:pPr>
              <a:buNone/>
            </a:pPr>
            <a:r>
              <a:rPr lang="en-US" dirty="0" smtClean="0">
                <a:latin typeface="Arrial"/>
              </a:rPr>
              <a:t>Cost efficient / 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Affordable</a:t>
            </a:r>
            <a:endParaRPr lang="en-CA" dirty="0" smtClean="0">
              <a:solidFill>
                <a:srgbClr val="FF0000"/>
              </a:solidFill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Problem Formulation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4362" y="2362200"/>
            <a:ext cx="2198038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Design the Network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</a:rPr>
              <a:t>?</a:t>
            </a:r>
            <a:endParaRPr lang="en-CA" sz="8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001000" cy="50196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rial"/>
              </a:rPr>
              <a:t>Vertical industries &amp; novel use cases </a:t>
            </a:r>
            <a:r>
              <a:rPr lang="en-US" dirty="0" smtClean="0">
                <a:latin typeface="Arrial"/>
                <a:sym typeface="Wingdings" pitchFamily="2" charset="2"/>
              </a:rPr>
              <a:t> Ultra demanding  </a:t>
            </a:r>
            <a:endParaRPr lang="en-US" dirty="0" smtClean="0">
              <a:latin typeface="Arrial"/>
            </a:endParaRPr>
          </a:p>
          <a:p>
            <a:r>
              <a:rPr lang="en-US" dirty="0" smtClean="0">
                <a:latin typeface="Arrial"/>
              </a:rPr>
              <a:t>Ultra-high speed</a:t>
            </a:r>
          </a:p>
          <a:p>
            <a:r>
              <a:rPr lang="en-US" dirty="0" smtClean="0">
                <a:latin typeface="Arrial"/>
              </a:rPr>
              <a:t>Ultra-high reliability</a:t>
            </a:r>
          </a:p>
          <a:p>
            <a:r>
              <a:rPr lang="en-US" dirty="0" smtClean="0">
                <a:latin typeface="Arrial"/>
              </a:rPr>
              <a:t>Ultra-low latency</a:t>
            </a:r>
          </a:p>
          <a:p>
            <a:r>
              <a:rPr lang="en-US" dirty="0" smtClean="0">
                <a:latin typeface="Arrial"/>
              </a:rPr>
              <a:t>Ultra-high # of connections                       </a:t>
            </a:r>
          </a:p>
          <a:p>
            <a:r>
              <a:rPr lang="en-US" dirty="0" smtClean="0">
                <a:latin typeface="Arrial"/>
              </a:rPr>
              <a:t>Ultra-high energy efficiency</a:t>
            </a:r>
          </a:p>
          <a:p>
            <a:r>
              <a:rPr lang="en-US" dirty="0" smtClean="0">
                <a:latin typeface="Arrial"/>
              </a:rPr>
              <a:t>Ultra-high security</a:t>
            </a:r>
          </a:p>
          <a:p>
            <a:r>
              <a:rPr lang="en-US" dirty="0" smtClean="0">
                <a:latin typeface="Arrial"/>
              </a:rPr>
              <a:t>Ultra availability</a:t>
            </a:r>
          </a:p>
          <a:p>
            <a:r>
              <a:rPr lang="en-US" dirty="0" smtClean="0">
                <a:latin typeface="Arrial"/>
              </a:rPr>
              <a:t>Ultra …</a:t>
            </a:r>
          </a:p>
          <a:p>
            <a:pPr>
              <a:buNone/>
            </a:pPr>
            <a:endParaRPr lang="en-US" dirty="0" smtClean="0">
              <a:latin typeface="Arrial"/>
            </a:endParaRPr>
          </a:p>
          <a:p>
            <a:pPr>
              <a:buNone/>
            </a:pPr>
            <a:r>
              <a:rPr lang="en-US" dirty="0" smtClean="0">
                <a:latin typeface="Arrial"/>
              </a:rPr>
              <a:t>Unpredictable and heavy-tail demand </a:t>
            </a:r>
          </a:p>
          <a:p>
            <a:endParaRPr lang="en-US" dirty="0" smtClean="0">
              <a:latin typeface="Arrial"/>
            </a:endParaRPr>
          </a:p>
          <a:p>
            <a:pPr>
              <a:buNone/>
            </a:pPr>
            <a:r>
              <a:rPr lang="en-US" dirty="0" smtClean="0">
                <a:latin typeface="Arrial"/>
              </a:rPr>
              <a:t>Cost efficient / Affordable</a:t>
            </a:r>
            <a:endParaRPr lang="en-CA" dirty="0" smtClean="0"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Problem Formulation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9865" y="2362200"/>
            <a:ext cx="416703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Ultra-Agile Network</a:t>
            </a:r>
          </a:p>
          <a:p>
            <a:pPr algn="ctr"/>
            <a:r>
              <a:rPr lang="en-US" sz="2400" dirty="0" smtClean="0">
                <a:latin typeface="Arial" pitchFamily="34" charset="0"/>
              </a:rPr>
              <a:t>for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Wireless-Ultra Connectivity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48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Problem Statement and Solution Guidelines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HetHetNets</a:t>
            </a:r>
            <a:r>
              <a:rPr lang="en-US" dirty="0" smtClean="0">
                <a:solidFill>
                  <a:schemeClr val="tx1"/>
                </a:solidFill>
              </a:rPr>
              <a:t>: 5G+ Traffic Models 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Ultra-Agile Networks for Wireless Ultra-Connectivity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Spectrum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Aerial BSs (Non-Terrestrial Networks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User-in-the-Loop  (UIL: Demand Shaping in Space &amp; Time)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Advanced PHY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Optimized PHY with Massive Look-Up Tables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Non-Coherent Communications</a:t>
            </a:r>
          </a:p>
          <a:p>
            <a:pPr lvl="2"/>
            <a:r>
              <a:rPr lang="en-US" dirty="0" smtClean="0"/>
              <a:t>Faster-Than-Nyquist Signaling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III: </a:t>
            </a: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Ultra-Agile Networks for Wireless Ultra-Connectivity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(~250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57325"/>
            <a:ext cx="8686800" cy="5019675"/>
          </a:xfrm>
        </p:spPr>
        <p:txBody>
          <a:bodyPr/>
          <a:lstStyle/>
          <a:p>
            <a:r>
              <a:rPr lang="en-US" dirty="0" smtClean="0"/>
              <a:t>5G: Start of the ultra-connectivity era (W2.0)</a:t>
            </a:r>
          </a:p>
          <a:p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pPr lvl="0"/>
            <a:endParaRPr lang="en-CA" sz="1400" dirty="0" smtClean="0"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Concluding Remarks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86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458200" cy="381000"/>
          </a:xfrm>
        </p:spPr>
        <p:txBody>
          <a:bodyPr/>
          <a:lstStyle/>
          <a:p>
            <a:r>
              <a:rPr lang="en-US" dirty="0" smtClean="0"/>
              <a:t>Mobile phone </a:t>
            </a:r>
            <a:r>
              <a:rPr lang="en-US" dirty="0" smtClean="0">
                <a:sym typeface="Wingdings" pitchFamily="2" charset="2"/>
              </a:rPr>
              <a:t> Cell phone  </a:t>
            </a:r>
            <a:endParaRPr lang="en-US" dirty="0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46225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74800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337" y="1600200"/>
            <a:ext cx="2557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4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57325"/>
            <a:ext cx="8686800" cy="5019675"/>
          </a:xfrm>
        </p:spPr>
        <p:txBody>
          <a:bodyPr/>
          <a:lstStyle/>
          <a:p>
            <a:r>
              <a:rPr lang="en-US" dirty="0" smtClean="0"/>
              <a:t>5G: Start of the ultra-connectivity era (W2.0)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Brute-force approaches result in over-engineering  not feasible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An ultra-agile network is essential for efficient super-connectivity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Micromanage: Dynamic &amp; adaptive from A-to-Z (opportunistically)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pPr lvl="0"/>
            <a:endParaRPr lang="en-CA" sz="1400" dirty="0" smtClean="0"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Concluding Remarks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86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57325"/>
            <a:ext cx="8686800" cy="5019675"/>
          </a:xfrm>
        </p:spPr>
        <p:txBody>
          <a:bodyPr/>
          <a:lstStyle/>
          <a:p>
            <a:r>
              <a:rPr lang="en-US" dirty="0" smtClean="0"/>
              <a:t>5G: Start of the ultra-connectivity era (W2.0)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Brute-force approaches result in over-engineering  not feasible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An ultra-agile network is essential for efficient super-connectivity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Micromanage: Dynamic &amp; adaptive from A-to-Z (opportunistically)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Operator-user (client-server) distinction will get fuzzy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Novel architecture, novel enablers, novel business models, …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pPr lvl="0"/>
            <a:endParaRPr lang="en-CA" sz="1400" dirty="0" smtClean="0"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Concluding Remarks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86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57325"/>
            <a:ext cx="8686800" cy="5019675"/>
          </a:xfrm>
        </p:spPr>
        <p:txBody>
          <a:bodyPr/>
          <a:lstStyle/>
          <a:p>
            <a:r>
              <a:rPr lang="en-US" dirty="0" smtClean="0"/>
              <a:t>5G: Start of the ultra-connectivity era (W2.0)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Brute-force approaches result in over-engineering  not feasible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An ultra-agile network is essential for efficient super-connectivity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Micromanage: Dynamic &amp; adaptive from A-to-Z (opportunistically)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Operator-user (client-server) distinction will get fuzzy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Novel architecture, novel enablers, novel business models, …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Need for a lot of exciting research and out-of-the-box thinking!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pPr lvl="0"/>
            <a:endParaRPr lang="en-CA" sz="1400" dirty="0" smtClean="0">
              <a:latin typeface="Ar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19151"/>
            <a:ext cx="7924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Concluding Remarks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23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42065" y="1752600"/>
            <a:ext cx="7539243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A" sz="3200" dirty="0" smtClean="0">
                <a:latin typeface="Arial" panose="020B0604020202020204" pitchFamily="34" charset="0"/>
              </a:rPr>
              <a:t>Looking forward to collaboration towards</a:t>
            </a:r>
          </a:p>
          <a:p>
            <a:pPr algn="ctr"/>
            <a:r>
              <a:rPr lang="en-CA" sz="1200" dirty="0" smtClean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CA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6G </a:t>
            </a:r>
            <a:r>
              <a:rPr lang="en-CA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wireless</a:t>
            </a:r>
            <a:endParaRPr lang="en-CA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CA" sz="1200" dirty="0" smtClean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172670"/>
            <a:ext cx="7391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dirty="0" smtClean="0">
                <a:latin typeface="Arial" pitchFamily="34" charset="0"/>
              </a:rPr>
              <a:t>http://www.sce.carleton.ca/faculty/yanikomeroglu/cv/publications.shtml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</a:rPr>
              <a:t>http://www.sce.carleton.ca/faculty/yanikomeroglu/cv/patents.shtml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</a:rPr>
              <a:t>http://www.sce.carleton.ca/faculty/yanikomeroglu/cv/theses.shtml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67000" y="3810000"/>
            <a:ext cx="3276600" cy="666751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THANK YOU</a:t>
            </a:r>
            <a:endParaRPr kumimoji="0" lang="en-CA" sz="4000" b="1" i="0" u="none" strike="noStrike" kern="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46225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74800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337" y="1600200"/>
            <a:ext cx="2557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9172" name="Picture 4" descr="http://theveon.com/wp-content/uploads/2015/07/evolution-according-to-mobile-pho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63470"/>
            <a:ext cx="5029200" cy="2958353"/>
          </a:xfrm>
          <a:prstGeom prst="rect">
            <a:avLst/>
          </a:prstGeom>
          <a:noFill/>
        </p:spPr>
      </p:pic>
      <p:pic>
        <p:nvPicPr>
          <p:cNvPr id="519176" name="Picture 8" descr="http://www.jbhifi.co.nz/images/microsoft-surface-2-rt-32gb-tablet-sku-256773-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684776"/>
            <a:ext cx="2681288" cy="1716024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r>
              <a:rPr lang="en-US" kern="0" smtClean="0"/>
              <a:t>Mobile phone </a:t>
            </a:r>
            <a:r>
              <a:rPr lang="en-US" kern="0" smtClean="0">
                <a:sym typeface="Wingdings" pitchFamily="2" charset="2"/>
              </a:rPr>
              <a:t> Cell phone  Smart phone  Tablets </a:t>
            </a:r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46225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74800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337" y="1600200"/>
            <a:ext cx="2557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9172" name="Picture 4" descr="http://theveon.com/wp-content/uploads/2015/07/evolution-according-to-mobile-pho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63470"/>
            <a:ext cx="5029200" cy="2958353"/>
          </a:xfrm>
          <a:prstGeom prst="rect">
            <a:avLst/>
          </a:prstGeom>
          <a:noFill/>
        </p:spPr>
      </p:pic>
      <p:pic>
        <p:nvPicPr>
          <p:cNvPr id="519176" name="Picture 8" descr="http://www.jbhifi.co.nz/images/microsoft-surface-2-rt-32gb-tablet-sku-256773-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684776"/>
            <a:ext cx="2681288" cy="1716024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Evolution of Use-Cases in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Cellular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from 1G to 4G 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398615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voice</a:t>
            </a:r>
            <a:endParaRPr lang="en-CA" dirty="0">
              <a:latin typeface="Ar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1910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text, email, browsing </a:t>
            </a:r>
            <a:endParaRPr lang="en-CA" dirty="0">
              <a:latin typeface="Ar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0901" y="398594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video</a:t>
            </a:r>
            <a:endParaRPr lang="en-CA" dirty="0">
              <a:latin typeface="Arrial"/>
            </a:endParaRPr>
          </a:p>
        </p:txBody>
      </p:sp>
      <p:cxnSp>
        <p:nvCxnSpPr>
          <p:cNvPr id="14" name="Straight Arrow Connector 26"/>
          <p:cNvCxnSpPr>
            <a:cxnSpLocks noChangeShapeType="1"/>
          </p:cNvCxnSpPr>
          <p:nvPr/>
        </p:nvCxnSpPr>
        <p:spPr bwMode="auto">
          <a:xfrm flipH="1">
            <a:off x="3124200" y="4191000"/>
            <a:ext cx="25200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/>
            <a:tailEnd type="none" w="med" len="med"/>
          </a:ln>
        </p:spPr>
      </p:cxnSp>
      <p:sp>
        <p:nvSpPr>
          <p:cNvPr id="15" name="Rectangle 14"/>
          <p:cNvSpPr/>
          <p:nvPr/>
        </p:nvSpPr>
        <p:spPr bwMode="auto">
          <a:xfrm>
            <a:off x="2133600" y="3810000"/>
            <a:ext cx="4495800" cy="8382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Carleton University</a:t>
            </a:r>
            <a:endParaRPr lang="en-US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1" name="Content Placeholder 2"/>
          <p:cNvSpPr txBox="1">
            <a:spLocks/>
          </p:cNvSpPr>
          <p:nvPr/>
        </p:nvSpPr>
        <p:spPr bwMode="auto">
          <a:xfrm>
            <a:off x="457200" y="44958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Ottawa, Canada</a:t>
            </a:r>
            <a:endParaRPr lang="en-US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Est. in 1946</a:t>
            </a:r>
            <a:endParaRPr lang="en-US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</a:rPr>
              <a:t>30,000 </a:t>
            </a:r>
            <a:r>
              <a:rPr lang="en-US" sz="2000" dirty="0">
                <a:latin typeface="Arial" pitchFamily="34" charset="0"/>
              </a:rPr>
              <a:t>students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latin typeface="Arial" pitchFamily="34" charset="0"/>
              </a:rPr>
              <a:t>Engineering</a:t>
            </a:r>
            <a:endParaRPr lang="en-CA" sz="2000" dirty="0">
              <a:latin typeface="Arial" pitchFamily="34" charset="0"/>
            </a:endParaRP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1371600"/>
            <a:ext cx="476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1910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4" name="Picture 2" descr="https://www.campusvibez.ca/wp-content/uploads/carleto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371602"/>
            <a:ext cx="4012884" cy="2666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4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686800" cy="381000"/>
          </a:xfrm>
        </p:spPr>
        <p:txBody>
          <a:bodyPr/>
          <a:lstStyle/>
          <a:p>
            <a:r>
              <a:rPr lang="en-US" dirty="0" smtClean="0"/>
              <a:t>Cisco Visual Networking Index: Global Mobile Data Traffic Forecast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1440000"/>
            <a:ext cx="8805032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412373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00657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817288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458200" cy="3810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Near Future: More Video</a:t>
            </a:r>
            <a:endParaRPr lang="en-US" dirty="0" smtClean="0"/>
          </a:p>
        </p:txBody>
      </p:sp>
      <p:pic>
        <p:nvPicPr>
          <p:cNvPr id="604162" name="Picture 2" descr="https://encrypted-tbn1.gstatic.com/images?q=tbn:ANd9GcT7JTR1t4zVILZ-3cd_1yv3v3lU6HMoiytdoejm5GJyMvD4EHx4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2" y="990601"/>
            <a:ext cx="3286125" cy="1390651"/>
          </a:xfrm>
          <a:prstGeom prst="rect">
            <a:avLst/>
          </a:prstGeom>
          <a:noFill/>
        </p:spPr>
      </p:pic>
      <p:pic>
        <p:nvPicPr>
          <p:cNvPr id="604164" name="Picture 4" descr="http://bigarise.com/wp-content/uploads/2013/06/streaming-own-vide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90800"/>
            <a:ext cx="4876800" cy="3657600"/>
          </a:xfrm>
          <a:prstGeom prst="rect">
            <a:avLst/>
          </a:prstGeom>
          <a:noFill/>
        </p:spPr>
      </p:pic>
      <p:pic>
        <p:nvPicPr>
          <p:cNvPr id="604166" name="Picture 6" descr="https://encrypted-tbn3.gstatic.com/images?q=tbn:ANd9GcRBwePCJYk4ff25BZQZIpyUbt5TAQ7hPX4PpTdmeXeBPcc5Uelo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62401"/>
            <a:ext cx="2743200" cy="2209800"/>
          </a:xfrm>
          <a:prstGeom prst="rect">
            <a:avLst/>
          </a:prstGeom>
          <a:noFill/>
        </p:spPr>
      </p:pic>
      <p:pic>
        <p:nvPicPr>
          <p:cNvPr id="604168" name="Picture 8" descr="https://encrypted-tbn2.gstatic.com/images?q=tbn:ANd9GcRSbclo__xG_sXAmTFS7dcn9JfbiErB_705oP4haB15Ogi5Vp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2746734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7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What is 5G?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20834" name="Picture 2" descr="https://media.licdn.com/mpr/mpr/p/6/005/068/2b1/3b61a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38" y="1549401"/>
            <a:ext cx="6962775" cy="3754691"/>
          </a:xfrm>
          <a:prstGeom prst="rect">
            <a:avLst/>
          </a:prstGeom>
          <a:noFill/>
        </p:spPr>
      </p:pic>
      <p:cxnSp>
        <p:nvCxnSpPr>
          <p:cNvPr id="7" name="直接箭头连接符 76"/>
          <p:cNvCxnSpPr>
            <a:cxnSpLocks noChangeShapeType="1"/>
          </p:cNvCxnSpPr>
          <p:nvPr/>
        </p:nvCxnSpPr>
        <p:spPr bwMode="auto">
          <a:xfrm flipH="1" flipV="1">
            <a:off x="2191310" y="1130309"/>
            <a:ext cx="4742890" cy="452421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76"/>
          <p:cNvCxnSpPr>
            <a:cxnSpLocks noChangeShapeType="1"/>
          </p:cNvCxnSpPr>
          <p:nvPr/>
        </p:nvCxnSpPr>
        <p:spPr bwMode="auto">
          <a:xfrm flipH="1">
            <a:off x="2209800" y="1117609"/>
            <a:ext cx="4495800" cy="4634031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844800" y="5486400"/>
            <a:ext cx="36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5G is not about only smart phones</a:t>
            </a:r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What is 5G?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20834" name="Picture 2" descr="https://media.licdn.com/mpr/mpr/p/6/005/068/2b1/3b61a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38" y="1549401"/>
            <a:ext cx="6962775" cy="3754691"/>
          </a:xfrm>
          <a:prstGeom prst="rect">
            <a:avLst/>
          </a:prstGeom>
          <a:noFill/>
        </p:spPr>
      </p:pic>
      <p:cxnSp>
        <p:nvCxnSpPr>
          <p:cNvPr id="7" name="直接箭头连接符 76"/>
          <p:cNvCxnSpPr>
            <a:cxnSpLocks noChangeShapeType="1"/>
          </p:cNvCxnSpPr>
          <p:nvPr/>
        </p:nvCxnSpPr>
        <p:spPr bwMode="auto">
          <a:xfrm flipH="1" flipV="1">
            <a:off x="2191310" y="1130309"/>
            <a:ext cx="4742890" cy="452421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76"/>
          <p:cNvCxnSpPr>
            <a:cxnSpLocks noChangeShapeType="1"/>
          </p:cNvCxnSpPr>
          <p:nvPr/>
        </p:nvCxnSpPr>
        <p:spPr bwMode="auto">
          <a:xfrm flipH="1">
            <a:off x="2209800" y="1117609"/>
            <a:ext cx="4495800" cy="4634031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124200" y="58674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5G is about novel use cases</a:t>
            </a:r>
            <a:endParaRPr lang="en-CA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4800" y="5486400"/>
            <a:ext cx="36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5G is not about only smart phones</a:t>
            </a:r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5G Use Cases</a:t>
            </a:r>
            <a:endParaRPr lang="en-US" i="1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52600"/>
            <a:ext cx="894701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27907" y="5943600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A. </a:t>
            </a:r>
            <a:r>
              <a:rPr lang="en-US" dirty="0" err="1" smtClean="0">
                <a:latin typeface="Arrial"/>
              </a:rPr>
              <a:t>Dutta</a:t>
            </a:r>
            <a:r>
              <a:rPr lang="en-US" dirty="0" smtClean="0">
                <a:latin typeface="Arrial"/>
              </a:rPr>
              <a:t>, AT&amp;T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338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5G Discussions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1G– 4G discussions: All around phone</a:t>
            </a:r>
          </a:p>
          <a:p>
            <a:endParaRPr lang="en-US" dirty="0" smtClean="0"/>
          </a:p>
          <a:p>
            <a:r>
              <a:rPr lang="en-US" dirty="0" smtClean="0"/>
              <a:t>5G: Too many very different use cases with one discussion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Challenges</a:t>
            </a:r>
            <a:r>
              <a:rPr lang="en-US" dirty="0" smtClean="0"/>
              <a:t>, required </a:t>
            </a:r>
            <a:r>
              <a:rPr lang="en-US" dirty="0" smtClean="0">
                <a:solidFill>
                  <a:srgbClr val="FF0000"/>
                </a:solidFill>
              </a:rPr>
              <a:t>technologies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market demand </a:t>
            </a:r>
            <a:r>
              <a:rPr lang="en-US" dirty="0" smtClean="0"/>
              <a:t>are very different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Generations of cellular technologies (1G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ICT</a:t>
            </a:r>
            <a:endParaRPr lang="en-US" dirty="0" smtClean="0"/>
          </a:p>
          <a:p>
            <a:pPr>
              <a:buNone/>
            </a:pPr>
            <a:endParaRPr lang="en-US" sz="1100" dirty="0"/>
          </a:p>
          <a:p>
            <a:r>
              <a:rPr lang="en-US" dirty="0" smtClean="0"/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5G Discussions – Everywhere…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686800" cy="5172075"/>
          </a:xfrm>
        </p:spPr>
        <p:txBody>
          <a:bodyPr/>
          <a:lstStyle/>
          <a:p>
            <a:pPr>
              <a:buNone/>
            </a:pPr>
            <a:r>
              <a:rPr lang="en-US" sz="1600" b="1" dirty="0" err="1" smtClean="0"/>
              <a:t>Globecom</a:t>
            </a:r>
            <a:r>
              <a:rPr lang="en-US" sz="1600" b="1" dirty="0" smtClean="0"/>
              <a:t> 2017 Industry Seminars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&amp; Beyond Research through Industry-University Collaboration</a:t>
            </a:r>
            <a:endParaRPr lang="en-CA" sz="1600" dirty="0" smtClean="0"/>
          </a:p>
          <a:p>
            <a:r>
              <a:rPr lang="en-CA" sz="1600" dirty="0" smtClean="0"/>
              <a:t>V2X for Automated Driving in 4G, </a:t>
            </a:r>
            <a:r>
              <a:rPr lang="en-CA" sz="1600" b="1" dirty="0" smtClean="0">
                <a:solidFill>
                  <a:srgbClr val="FF0000"/>
                </a:solidFill>
              </a:rPr>
              <a:t>5G</a:t>
            </a:r>
            <a:r>
              <a:rPr lang="en-CA" sz="1600" dirty="0" smtClean="0"/>
              <a:t> and beyond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Heterogeneous and Small Cell Networks (</a:t>
            </a:r>
            <a:r>
              <a:rPr lang="en-US" sz="1600" dirty="0" err="1" smtClean="0"/>
              <a:t>HetSNets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Towards </a:t>
            </a:r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Internet-of-Things – URLLC in Automotive and Industrial </a:t>
            </a:r>
            <a:r>
              <a:rPr lang="en-US" sz="1600" dirty="0" err="1" smtClean="0"/>
              <a:t>IoT</a:t>
            </a:r>
            <a:r>
              <a:rPr lang="en-US" sz="1600" dirty="0" smtClean="0"/>
              <a:t> Applications</a:t>
            </a:r>
            <a:endParaRPr lang="en-CA" sz="1600" dirty="0" smtClean="0"/>
          </a:p>
          <a:p>
            <a:endParaRPr lang="en-US" sz="1000" dirty="0" smtClean="0"/>
          </a:p>
          <a:p>
            <a:pPr>
              <a:buNone/>
            </a:pPr>
            <a:r>
              <a:rPr lang="en-US" sz="1600" b="1" dirty="0" err="1" smtClean="0"/>
              <a:t>Globecom</a:t>
            </a:r>
            <a:r>
              <a:rPr lang="en-US" sz="1600" b="1" dirty="0" smtClean="0"/>
              <a:t> 2017 Industry Panels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Use Cases, Services and Applications: Reality, Prospects and Challenges</a:t>
            </a:r>
          </a:p>
          <a:p>
            <a:r>
              <a:rPr lang="en-US" sz="1600" dirty="0" smtClean="0"/>
              <a:t>Multi SDOs/For a Industry Harmonization … and </a:t>
            </a:r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SW </a:t>
            </a:r>
            <a:r>
              <a:rPr lang="en-US" sz="1600" dirty="0" err="1" smtClean="0"/>
              <a:t>PoCs</a:t>
            </a:r>
            <a:endParaRPr lang="en-US" sz="1600" dirty="0" smtClean="0"/>
          </a:p>
          <a:p>
            <a:r>
              <a:rPr lang="en-US" sz="1600" dirty="0" smtClean="0"/>
              <a:t>Accelerate </a:t>
            </a:r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Adoption in Enterprises and Verticals: </a:t>
            </a:r>
            <a:r>
              <a:rPr lang="en-US" sz="1600" dirty="0" err="1" smtClean="0"/>
              <a:t>Learnings</a:t>
            </a:r>
            <a:r>
              <a:rPr lang="en-US" sz="1600" dirty="0" smtClean="0"/>
              <a:t>, Pitfalls, and Controversies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Vision to Reality: </a:t>
            </a:r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Commercialization – New Services and Business Opportunities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Vision to Reality: Technical Challenges in Early </a:t>
            </a:r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Commercialization and Advanced Technologies for </a:t>
            </a:r>
            <a:r>
              <a:rPr lang="en-US" sz="1600" b="1" dirty="0" smtClean="0">
                <a:solidFill>
                  <a:srgbClr val="FF0000"/>
                </a:solidFill>
              </a:rPr>
              <a:t>5G</a:t>
            </a:r>
            <a:r>
              <a:rPr lang="en-US" sz="1600" dirty="0" smtClean="0"/>
              <a:t> Evolution</a:t>
            </a:r>
          </a:p>
          <a:p>
            <a:r>
              <a:rPr lang="en-US" sz="1600" dirty="0" smtClean="0"/>
              <a:t>Role of Licensed and Unlicensed Millimeter Wave in Delivering the Promise of </a:t>
            </a:r>
            <a:r>
              <a:rPr lang="en-US" sz="1600" b="1" dirty="0" smtClean="0">
                <a:solidFill>
                  <a:srgbClr val="FF0000"/>
                </a:solidFill>
              </a:rPr>
              <a:t>5G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5G </a:t>
            </a:r>
            <a:r>
              <a:rPr lang="en-US" sz="1600" dirty="0" smtClean="0"/>
              <a:t>Today and </a:t>
            </a:r>
            <a:r>
              <a:rPr lang="en-US" sz="1600" b="1" dirty="0" smtClean="0">
                <a:solidFill>
                  <a:srgbClr val="FF0000"/>
                </a:solidFill>
              </a:rPr>
              <a:t>5G </a:t>
            </a:r>
            <a:r>
              <a:rPr lang="en-US" sz="1600" dirty="0" smtClean="0"/>
              <a:t>Tomorrow: Technology Trends Shaping the Evolution of </a:t>
            </a:r>
            <a:r>
              <a:rPr lang="en-US" sz="1600" b="1" dirty="0" smtClean="0">
                <a:solidFill>
                  <a:srgbClr val="FF0000"/>
                </a:solidFill>
              </a:rPr>
              <a:t>5G</a:t>
            </a:r>
          </a:p>
          <a:p>
            <a:r>
              <a:rPr lang="en-US" sz="1600" dirty="0" smtClean="0"/>
              <a:t>Future Indoor Communications: Requirements and Challenges on the Path towards </a:t>
            </a:r>
            <a:r>
              <a:rPr lang="en-US" sz="1600" b="1" dirty="0" smtClean="0">
                <a:solidFill>
                  <a:srgbClr val="FF0000"/>
                </a:solidFill>
              </a:rPr>
              <a:t>5G</a:t>
            </a:r>
          </a:p>
          <a:p>
            <a:pPr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b="1" dirty="0" smtClean="0"/>
              <a:t>Abundant material online </a:t>
            </a:r>
            <a:r>
              <a:rPr lang="en-US" sz="1600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 are Important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Qualcomm royalty fee: $16.25 per 5G smart phone</a:t>
            </a:r>
          </a:p>
          <a:p>
            <a:pPr>
              <a:buNone/>
            </a:pPr>
            <a:r>
              <a:rPr lang="en-US" dirty="0" smtClean="0"/>
              <a:t>	2.275% </a:t>
            </a:r>
            <a:r>
              <a:rPr lang="en-US" dirty="0" smtClean="0">
                <a:sym typeface="Wingdings" pitchFamily="2" charset="2"/>
              </a:rPr>
              <a:t> 5% of the selling price (up to $500)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US" dirty="0" smtClean="0"/>
              <a:t>Ericsson royalty fee: $5 per 5G smart phone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 are Important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Nortel’s patents were sold in June 2011 to a consortium consisting of Apple, Ericsson, Microsoft, Blackberry and Sony.</a:t>
            </a:r>
          </a:p>
          <a:p>
            <a:pPr>
              <a:buNone/>
            </a:pPr>
            <a:endParaRPr lang="en-CA" dirty="0" smtClean="0"/>
          </a:p>
          <a:p>
            <a:r>
              <a:rPr lang="en-US" dirty="0" smtClean="0"/>
              <a:t>6,000 patents for $4.5 B  </a:t>
            </a:r>
            <a:r>
              <a:rPr lang="en-US" dirty="0" smtClean="0">
                <a:sym typeface="Wingdings" pitchFamily="2" charset="2"/>
              </a:rPr>
              <a:t>  $750,000 per patent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8153400" cy="381000"/>
          </a:xfrm>
        </p:spPr>
        <p:txBody>
          <a:bodyPr/>
          <a:lstStyle/>
          <a:p>
            <a:r>
              <a:rPr lang="en-US" dirty="0" smtClean="0"/>
              <a:t>Companies with the Highest Number of  Issued US Patents in 2014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IBM			USA		7,534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Samsung		S. Korea	4,952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Canon		Japan		4,055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Sony		Japan		3,224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Microsoft		USA		2,829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Toshiba		Japan		2,608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Qualcomm		USA		2,590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Google		USA		2,566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520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2521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520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2521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228600" y="5257801"/>
            <a:ext cx="86106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Platform: </a:t>
            </a:r>
            <a:r>
              <a:rPr lang="en-US" dirty="0" smtClean="0">
                <a:latin typeface="Arial" pitchFamily="34" charset="0"/>
              </a:rPr>
              <a:t>[Est. 1998] “</a:t>
            </a:r>
            <a:r>
              <a:rPr lang="en-CA" dirty="0">
                <a:latin typeface="Arial" pitchFamily="34" charset="0"/>
              </a:rPr>
              <a:t>unites 6 telecom standard development organizations (ARIB, ATIS, CCSA, ETSI, TTA, TTC), and provides their members with a stable environment to produce the highly successful Reports and Specifications that define 3GPP technologies”.</a:t>
            </a:r>
            <a:r>
              <a:rPr lang="en-US" dirty="0">
                <a:latin typeface="Arial" pitchFamily="34" charset="0"/>
              </a:rPr>
              <a:t> (Other platforms and organizations: </a:t>
            </a:r>
            <a:r>
              <a:rPr lang="en-US" dirty="0">
                <a:solidFill>
                  <a:srgbClr val="FF3300"/>
                </a:solidFill>
                <a:latin typeface="Arial" pitchFamily="34" charset="0"/>
              </a:rPr>
              <a:t>3GPP2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>
                <a:solidFill>
                  <a:srgbClr val="FF3300"/>
                </a:solidFill>
                <a:latin typeface="Arial" pitchFamily="34" charset="0"/>
              </a:rPr>
              <a:t>IEEE</a:t>
            </a:r>
            <a:r>
              <a:rPr lang="en-US" dirty="0">
                <a:latin typeface="Arial" pitchFamily="34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2053303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7298" y="4365626"/>
            <a:ext cx="9180000" cy="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9998" y="42481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588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>
            <a:off x="1121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1731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>
            <a:off x="2264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28333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4" name="Line 14"/>
          <p:cNvSpPr>
            <a:spLocks noChangeShapeType="1"/>
          </p:cNvSpPr>
          <p:nvPr/>
        </p:nvSpPr>
        <p:spPr bwMode="auto">
          <a:xfrm>
            <a:off x="3407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5" name="Line 15"/>
          <p:cNvSpPr>
            <a:spLocks noChangeShapeType="1"/>
          </p:cNvSpPr>
          <p:nvPr/>
        </p:nvSpPr>
        <p:spPr bwMode="auto">
          <a:xfrm>
            <a:off x="4003675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6" name="Line 16"/>
          <p:cNvSpPr>
            <a:spLocks noChangeShapeType="1"/>
          </p:cNvSpPr>
          <p:nvPr/>
        </p:nvSpPr>
        <p:spPr bwMode="auto">
          <a:xfrm>
            <a:off x="4550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7" name="Line 17"/>
          <p:cNvSpPr>
            <a:spLocks noChangeShapeType="1"/>
          </p:cNvSpPr>
          <p:nvPr/>
        </p:nvSpPr>
        <p:spPr bwMode="auto">
          <a:xfrm>
            <a:off x="51603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8" name="Line 18"/>
          <p:cNvSpPr>
            <a:spLocks noChangeShapeType="1"/>
          </p:cNvSpPr>
          <p:nvPr/>
        </p:nvSpPr>
        <p:spPr bwMode="auto">
          <a:xfrm>
            <a:off x="5715331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9" name="Line 19"/>
          <p:cNvSpPr>
            <a:spLocks noChangeShapeType="1"/>
          </p:cNvSpPr>
          <p:nvPr/>
        </p:nvSpPr>
        <p:spPr bwMode="auto">
          <a:xfrm>
            <a:off x="6303323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0" name="Line 20"/>
          <p:cNvSpPr>
            <a:spLocks noChangeShapeType="1"/>
          </p:cNvSpPr>
          <p:nvPr/>
        </p:nvSpPr>
        <p:spPr bwMode="auto">
          <a:xfrm>
            <a:off x="68719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6307129" y="4356101"/>
            <a:ext cx="513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2011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5780722" y="43561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2010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1584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4548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2008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40281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2007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34058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2006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28724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2005</a:t>
            </a:r>
          </a:p>
        </p:txBody>
      </p:sp>
      <p:sp>
        <p:nvSpPr>
          <p:cNvPr id="62488" name="Text Box 29"/>
          <p:cNvSpPr txBox="1">
            <a:spLocks noChangeArrowheads="1"/>
          </p:cNvSpPr>
          <p:nvPr/>
        </p:nvSpPr>
        <p:spPr bwMode="auto">
          <a:xfrm>
            <a:off x="2262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2004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1729423" y="43735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2003</a:t>
            </a:r>
          </a:p>
        </p:txBody>
      </p:sp>
      <p:sp>
        <p:nvSpPr>
          <p:cNvPr id="62490" name="Text Box 31"/>
          <p:cNvSpPr txBox="1">
            <a:spLocks noChangeArrowheads="1"/>
          </p:cNvSpPr>
          <p:nvPr/>
        </p:nvSpPr>
        <p:spPr bwMode="auto">
          <a:xfrm>
            <a:off x="11960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2002</a:t>
            </a:r>
          </a:p>
        </p:txBody>
      </p:sp>
      <p:sp>
        <p:nvSpPr>
          <p:cNvPr id="62491" name="Text Box 32"/>
          <p:cNvSpPr txBox="1">
            <a:spLocks noChangeArrowheads="1"/>
          </p:cNvSpPr>
          <p:nvPr/>
        </p:nvSpPr>
        <p:spPr bwMode="auto">
          <a:xfrm>
            <a:off x="5864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2001</a:t>
            </a:r>
          </a:p>
        </p:txBody>
      </p:sp>
      <p:sp>
        <p:nvSpPr>
          <p:cNvPr id="62492" name="Text Box 33"/>
          <p:cNvSpPr txBox="1">
            <a:spLocks noChangeArrowheads="1"/>
          </p:cNvSpPr>
          <p:nvPr/>
        </p:nvSpPr>
        <p:spPr bwMode="auto">
          <a:xfrm>
            <a:off x="73352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2000</a:t>
            </a:r>
          </a:p>
        </p:txBody>
      </p:sp>
      <p:sp>
        <p:nvSpPr>
          <p:cNvPr id="62493" name="Line 34"/>
          <p:cNvSpPr>
            <a:spLocks noChangeShapeType="1"/>
          </p:cNvSpPr>
          <p:nvPr/>
        </p:nvSpPr>
        <p:spPr bwMode="auto">
          <a:xfrm>
            <a:off x="6608123" y="3937001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4" name="Line 35"/>
          <p:cNvSpPr>
            <a:spLocks noChangeShapeType="1"/>
          </p:cNvSpPr>
          <p:nvPr/>
        </p:nvSpPr>
        <p:spPr bwMode="auto">
          <a:xfrm>
            <a:off x="5867400" y="3941764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5" name="Line 36"/>
          <p:cNvSpPr>
            <a:spLocks noChangeShapeType="1"/>
          </p:cNvSpPr>
          <p:nvPr/>
        </p:nvSpPr>
        <p:spPr bwMode="auto">
          <a:xfrm>
            <a:off x="5334000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6" name="Line 37"/>
          <p:cNvSpPr>
            <a:spLocks noChangeShapeType="1"/>
          </p:cNvSpPr>
          <p:nvPr/>
        </p:nvSpPr>
        <p:spPr bwMode="auto">
          <a:xfrm>
            <a:off x="4648200" y="39465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7" name="Line 38"/>
          <p:cNvSpPr>
            <a:spLocks noChangeShapeType="1"/>
          </p:cNvSpPr>
          <p:nvPr/>
        </p:nvSpPr>
        <p:spPr bwMode="auto">
          <a:xfrm>
            <a:off x="32004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8" name="Line 39"/>
          <p:cNvSpPr>
            <a:spLocks noChangeShapeType="1"/>
          </p:cNvSpPr>
          <p:nvPr/>
        </p:nvSpPr>
        <p:spPr bwMode="auto">
          <a:xfrm>
            <a:off x="15240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9" name="Line 40"/>
          <p:cNvSpPr>
            <a:spLocks noChangeShapeType="1"/>
          </p:cNvSpPr>
          <p:nvPr/>
        </p:nvSpPr>
        <p:spPr bwMode="auto">
          <a:xfrm>
            <a:off x="8382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0" name="Line 41"/>
          <p:cNvSpPr>
            <a:spLocks noChangeShapeType="1"/>
          </p:cNvSpPr>
          <p:nvPr/>
        </p:nvSpPr>
        <p:spPr bwMode="auto">
          <a:xfrm>
            <a:off x="1524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1" name="Text Box 42"/>
          <p:cNvSpPr txBox="1">
            <a:spLocks noChangeArrowheads="1"/>
          </p:cNvSpPr>
          <p:nvPr/>
        </p:nvSpPr>
        <p:spPr bwMode="auto">
          <a:xfrm>
            <a:off x="-64624" y="3670300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ea typeface="MS PGothic" pitchFamily="34" charset="-128"/>
              </a:rPr>
              <a:t>R99</a:t>
            </a:r>
          </a:p>
        </p:txBody>
      </p:sp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622366" y="367665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R4</a:t>
            </a:r>
          </a:p>
        </p:txBody>
      </p:sp>
      <p:sp>
        <p:nvSpPr>
          <p:cNvPr id="62503" name="Text Box 44"/>
          <p:cNvSpPr txBox="1">
            <a:spLocks noChangeArrowheads="1"/>
          </p:cNvSpPr>
          <p:nvPr/>
        </p:nvSpPr>
        <p:spPr bwMode="auto">
          <a:xfrm>
            <a:off x="1308167" y="3668714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R5</a:t>
            </a:r>
          </a:p>
        </p:txBody>
      </p:sp>
      <p:sp>
        <p:nvSpPr>
          <p:cNvPr id="62504" name="Text Box 45"/>
          <p:cNvSpPr txBox="1">
            <a:spLocks noChangeArrowheads="1"/>
          </p:cNvSpPr>
          <p:nvPr/>
        </p:nvSpPr>
        <p:spPr bwMode="auto">
          <a:xfrm>
            <a:off x="2984566" y="365760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R6</a:t>
            </a:r>
          </a:p>
        </p:txBody>
      </p:sp>
      <p:sp>
        <p:nvSpPr>
          <p:cNvPr id="62505" name="Text Box 46"/>
          <p:cNvSpPr txBox="1">
            <a:spLocks noChangeArrowheads="1"/>
          </p:cNvSpPr>
          <p:nvPr/>
        </p:nvSpPr>
        <p:spPr bwMode="auto">
          <a:xfrm>
            <a:off x="4341878" y="36607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R7</a:t>
            </a:r>
          </a:p>
        </p:txBody>
      </p:sp>
      <p:sp>
        <p:nvSpPr>
          <p:cNvPr id="62506" name="Text Box 47"/>
          <p:cNvSpPr txBox="1">
            <a:spLocks noChangeArrowheads="1"/>
          </p:cNvSpPr>
          <p:nvPr/>
        </p:nvSpPr>
        <p:spPr bwMode="auto">
          <a:xfrm>
            <a:off x="5118167" y="3629026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R8</a:t>
            </a:r>
          </a:p>
        </p:txBody>
      </p:sp>
      <p:sp>
        <p:nvSpPr>
          <p:cNvPr id="62507" name="Text Box 48"/>
          <p:cNvSpPr txBox="1">
            <a:spLocks noChangeArrowheads="1"/>
          </p:cNvSpPr>
          <p:nvPr/>
        </p:nvSpPr>
        <p:spPr bwMode="auto">
          <a:xfrm>
            <a:off x="5651566" y="36226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R9</a:t>
            </a:r>
          </a:p>
        </p:txBody>
      </p:sp>
      <p:sp>
        <p:nvSpPr>
          <p:cNvPr id="62508" name="Text Box 49"/>
          <p:cNvSpPr txBox="1">
            <a:spLocks noChangeArrowheads="1"/>
          </p:cNvSpPr>
          <p:nvPr/>
        </p:nvSpPr>
        <p:spPr bwMode="auto">
          <a:xfrm>
            <a:off x="6301253" y="3640138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R10</a:t>
            </a:r>
          </a:p>
        </p:txBody>
      </p:sp>
      <p:sp>
        <p:nvSpPr>
          <p:cNvPr id="62515" name="Line 20"/>
          <p:cNvSpPr>
            <a:spLocks noChangeShapeType="1"/>
          </p:cNvSpPr>
          <p:nvPr/>
        </p:nvSpPr>
        <p:spPr bwMode="auto">
          <a:xfrm>
            <a:off x="7446323" y="4245617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516" name="Text Box 22"/>
          <p:cNvSpPr txBox="1">
            <a:spLocks noChangeArrowheads="1"/>
          </p:cNvSpPr>
          <p:nvPr/>
        </p:nvSpPr>
        <p:spPr bwMode="auto">
          <a:xfrm>
            <a:off x="6914197" y="4365626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2012</a:t>
            </a:r>
          </a:p>
        </p:txBody>
      </p:sp>
      <p:sp>
        <p:nvSpPr>
          <p:cNvPr id="62517" name="Text Box 49"/>
          <p:cNvSpPr txBox="1">
            <a:spLocks noChangeArrowheads="1"/>
          </p:cNvSpPr>
          <p:nvPr/>
        </p:nvSpPr>
        <p:spPr bwMode="auto">
          <a:xfrm>
            <a:off x="7295147" y="3644900"/>
            <a:ext cx="548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R11</a:t>
            </a:r>
          </a:p>
        </p:txBody>
      </p:sp>
      <p:sp>
        <p:nvSpPr>
          <p:cNvPr id="62518" name="Line 34"/>
          <p:cNvSpPr>
            <a:spLocks noChangeShapeType="1"/>
          </p:cNvSpPr>
          <p:nvPr/>
        </p:nvSpPr>
        <p:spPr bwMode="auto">
          <a:xfrm>
            <a:off x="7598723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019800" y="5334002"/>
            <a:ext cx="23622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>
                <a:latin typeface="Arial" pitchFamily="34" charset="0"/>
                <a:ea typeface="MS PGothic" pitchFamily="34" charset="-128"/>
                <a:cs typeface="+mn-cs"/>
              </a:rPr>
              <a:t>Release </a:t>
            </a: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13: Mar 2016</a:t>
            </a:r>
          </a:p>
          <a:p>
            <a:pPr>
              <a:defRPr/>
            </a:pP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Release 14: Jun 2017</a:t>
            </a:r>
            <a:endParaRPr lang="en-US" sz="1600" b="1" i="1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2525" name="Text Box 22"/>
          <p:cNvSpPr txBox="1">
            <a:spLocks noChangeArrowheads="1"/>
          </p:cNvSpPr>
          <p:nvPr/>
        </p:nvSpPr>
        <p:spPr bwMode="auto">
          <a:xfrm>
            <a:off x="7446011" y="4371977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8014979" y="4259265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988934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2014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85893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91227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8598219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2015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>
            <a:off x="8763000" y="3934773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534402" y="3624261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R12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228600" y="5546568"/>
            <a:ext cx="2362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7298" y="4365626"/>
            <a:ext cx="9180000" cy="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9998" y="42481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588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>
            <a:off x="1121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1731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>
            <a:off x="2264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28333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4" name="Line 14"/>
          <p:cNvSpPr>
            <a:spLocks noChangeShapeType="1"/>
          </p:cNvSpPr>
          <p:nvPr/>
        </p:nvSpPr>
        <p:spPr bwMode="auto">
          <a:xfrm>
            <a:off x="3407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5" name="Line 15"/>
          <p:cNvSpPr>
            <a:spLocks noChangeShapeType="1"/>
          </p:cNvSpPr>
          <p:nvPr/>
        </p:nvSpPr>
        <p:spPr bwMode="auto">
          <a:xfrm>
            <a:off x="4003675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6" name="Line 16"/>
          <p:cNvSpPr>
            <a:spLocks noChangeShapeType="1"/>
          </p:cNvSpPr>
          <p:nvPr/>
        </p:nvSpPr>
        <p:spPr bwMode="auto">
          <a:xfrm>
            <a:off x="4550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7" name="Line 17"/>
          <p:cNvSpPr>
            <a:spLocks noChangeShapeType="1"/>
          </p:cNvSpPr>
          <p:nvPr/>
        </p:nvSpPr>
        <p:spPr bwMode="auto">
          <a:xfrm>
            <a:off x="51603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8" name="Line 18"/>
          <p:cNvSpPr>
            <a:spLocks noChangeShapeType="1"/>
          </p:cNvSpPr>
          <p:nvPr/>
        </p:nvSpPr>
        <p:spPr bwMode="auto">
          <a:xfrm>
            <a:off x="5715331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9" name="Line 19"/>
          <p:cNvSpPr>
            <a:spLocks noChangeShapeType="1"/>
          </p:cNvSpPr>
          <p:nvPr/>
        </p:nvSpPr>
        <p:spPr bwMode="auto">
          <a:xfrm>
            <a:off x="6303323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0" name="Line 20"/>
          <p:cNvSpPr>
            <a:spLocks noChangeShapeType="1"/>
          </p:cNvSpPr>
          <p:nvPr/>
        </p:nvSpPr>
        <p:spPr bwMode="auto">
          <a:xfrm>
            <a:off x="68719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6307129" y="4356101"/>
            <a:ext cx="513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2011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5780722" y="43561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2010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1584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4548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2008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40281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2007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34058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2006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28724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2005</a:t>
            </a:r>
          </a:p>
        </p:txBody>
      </p:sp>
      <p:sp>
        <p:nvSpPr>
          <p:cNvPr id="62488" name="Text Box 29"/>
          <p:cNvSpPr txBox="1">
            <a:spLocks noChangeArrowheads="1"/>
          </p:cNvSpPr>
          <p:nvPr/>
        </p:nvSpPr>
        <p:spPr bwMode="auto">
          <a:xfrm>
            <a:off x="2262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2004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1729423" y="43735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2003</a:t>
            </a:r>
          </a:p>
        </p:txBody>
      </p:sp>
      <p:sp>
        <p:nvSpPr>
          <p:cNvPr id="62490" name="Text Box 31"/>
          <p:cNvSpPr txBox="1">
            <a:spLocks noChangeArrowheads="1"/>
          </p:cNvSpPr>
          <p:nvPr/>
        </p:nvSpPr>
        <p:spPr bwMode="auto">
          <a:xfrm>
            <a:off x="11960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2002</a:t>
            </a:r>
          </a:p>
        </p:txBody>
      </p:sp>
      <p:sp>
        <p:nvSpPr>
          <p:cNvPr id="62491" name="Text Box 32"/>
          <p:cNvSpPr txBox="1">
            <a:spLocks noChangeArrowheads="1"/>
          </p:cNvSpPr>
          <p:nvPr/>
        </p:nvSpPr>
        <p:spPr bwMode="auto">
          <a:xfrm>
            <a:off x="5864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pitchFamily="34" charset="0"/>
                <a:ea typeface="MS PGothic" pitchFamily="34" charset="-128"/>
              </a:rPr>
              <a:t>2001</a:t>
            </a:r>
          </a:p>
        </p:txBody>
      </p:sp>
      <p:sp>
        <p:nvSpPr>
          <p:cNvPr id="62492" name="Text Box 33"/>
          <p:cNvSpPr txBox="1">
            <a:spLocks noChangeArrowheads="1"/>
          </p:cNvSpPr>
          <p:nvPr/>
        </p:nvSpPr>
        <p:spPr bwMode="auto">
          <a:xfrm>
            <a:off x="74300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2000</a:t>
            </a:r>
          </a:p>
        </p:txBody>
      </p:sp>
      <p:sp>
        <p:nvSpPr>
          <p:cNvPr id="62493" name="Line 34"/>
          <p:cNvSpPr>
            <a:spLocks noChangeShapeType="1"/>
          </p:cNvSpPr>
          <p:nvPr/>
        </p:nvSpPr>
        <p:spPr bwMode="auto">
          <a:xfrm>
            <a:off x="6608123" y="3937001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4" name="Line 35"/>
          <p:cNvSpPr>
            <a:spLocks noChangeShapeType="1"/>
          </p:cNvSpPr>
          <p:nvPr/>
        </p:nvSpPr>
        <p:spPr bwMode="auto">
          <a:xfrm>
            <a:off x="5867400" y="3941764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5" name="Line 36"/>
          <p:cNvSpPr>
            <a:spLocks noChangeShapeType="1"/>
          </p:cNvSpPr>
          <p:nvPr/>
        </p:nvSpPr>
        <p:spPr bwMode="auto">
          <a:xfrm>
            <a:off x="5334000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6" name="Line 37"/>
          <p:cNvSpPr>
            <a:spLocks noChangeShapeType="1"/>
          </p:cNvSpPr>
          <p:nvPr/>
        </p:nvSpPr>
        <p:spPr bwMode="auto">
          <a:xfrm>
            <a:off x="4648200" y="39465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7" name="Line 38"/>
          <p:cNvSpPr>
            <a:spLocks noChangeShapeType="1"/>
          </p:cNvSpPr>
          <p:nvPr/>
        </p:nvSpPr>
        <p:spPr bwMode="auto">
          <a:xfrm>
            <a:off x="32004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8" name="Line 39"/>
          <p:cNvSpPr>
            <a:spLocks noChangeShapeType="1"/>
          </p:cNvSpPr>
          <p:nvPr/>
        </p:nvSpPr>
        <p:spPr bwMode="auto">
          <a:xfrm>
            <a:off x="15240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9" name="Line 40"/>
          <p:cNvSpPr>
            <a:spLocks noChangeShapeType="1"/>
          </p:cNvSpPr>
          <p:nvPr/>
        </p:nvSpPr>
        <p:spPr bwMode="auto">
          <a:xfrm>
            <a:off x="8382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0" name="Line 41"/>
          <p:cNvSpPr>
            <a:spLocks noChangeShapeType="1"/>
          </p:cNvSpPr>
          <p:nvPr/>
        </p:nvSpPr>
        <p:spPr bwMode="auto">
          <a:xfrm>
            <a:off x="1524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1" name="Text Box 42"/>
          <p:cNvSpPr txBox="1">
            <a:spLocks noChangeArrowheads="1"/>
          </p:cNvSpPr>
          <p:nvPr/>
        </p:nvSpPr>
        <p:spPr bwMode="auto">
          <a:xfrm>
            <a:off x="-64624" y="3670300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ea typeface="MS PGothic" pitchFamily="34" charset="-128"/>
              </a:rPr>
              <a:t>R99</a:t>
            </a:r>
          </a:p>
        </p:txBody>
      </p:sp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622366" y="367665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R4</a:t>
            </a:r>
          </a:p>
        </p:txBody>
      </p:sp>
      <p:sp>
        <p:nvSpPr>
          <p:cNvPr id="62503" name="Text Box 44"/>
          <p:cNvSpPr txBox="1">
            <a:spLocks noChangeArrowheads="1"/>
          </p:cNvSpPr>
          <p:nvPr/>
        </p:nvSpPr>
        <p:spPr bwMode="auto">
          <a:xfrm>
            <a:off x="1308167" y="3668714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R5</a:t>
            </a:r>
          </a:p>
        </p:txBody>
      </p:sp>
      <p:sp>
        <p:nvSpPr>
          <p:cNvPr id="62504" name="Text Box 45"/>
          <p:cNvSpPr txBox="1">
            <a:spLocks noChangeArrowheads="1"/>
          </p:cNvSpPr>
          <p:nvPr/>
        </p:nvSpPr>
        <p:spPr bwMode="auto">
          <a:xfrm>
            <a:off x="2984566" y="365760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R6</a:t>
            </a:r>
          </a:p>
        </p:txBody>
      </p:sp>
      <p:sp>
        <p:nvSpPr>
          <p:cNvPr id="62505" name="Text Box 46"/>
          <p:cNvSpPr txBox="1">
            <a:spLocks noChangeArrowheads="1"/>
          </p:cNvSpPr>
          <p:nvPr/>
        </p:nvSpPr>
        <p:spPr bwMode="auto">
          <a:xfrm>
            <a:off x="4341878" y="36607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R7</a:t>
            </a:r>
          </a:p>
        </p:txBody>
      </p:sp>
      <p:sp>
        <p:nvSpPr>
          <p:cNvPr id="62506" name="Text Box 47"/>
          <p:cNvSpPr txBox="1">
            <a:spLocks noChangeArrowheads="1"/>
          </p:cNvSpPr>
          <p:nvPr/>
        </p:nvSpPr>
        <p:spPr bwMode="auto">
          <a:xfrm>
            <a:off x="5118167" y="3629026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R8</a:t>
            </a:r>
          </a:p>
        </p:txBody>
      </p:sp>
      <p:sp>
        <p:nvSpPr>
          <p:cNvPr id="62507" name="Text Box 48"/>
          <p:cNvSpPr txBox="1">
            <a:spLocks noChangeArrowheads="1"/>
          </p:cNvSpPr>
          <p:nvPr/>
        </p:nvSpPr>
        <p:spPr bwMode="auto">
          <a:xfrm>
            <a:off x="5651566" y="36226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R9</a:t>
            </a:r>
          </a:p>
        </p:txBody>
      </p:sp>
      <p:sp>
        <p:nvSpPr>
          <p:cNvPr id="62508" name="Text Box 49"/>
          <p:cNvSpPr txBox="1">
            <a:spLocks noChangeArrowheads="1"/>
          </p:cNvSpPr>
          <p:nvPr/>
        </p:nvSpPr>
        <p:spPr bwMode="auto">
          <a:xfrm>
            <a:off x="6301253" y="3640138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R10</a:t>
            </a:r>
          </a:p>
        </p:txBody>
      </p:sp>
      <p:sp>
        <p:nvSpPr>
          <p:cNvPr id="62515" name="Line 20"/>
          <p:cNvSpPr>
            <a:spLocks noChangeShapeType="1"/>
          </p:cNvSpPr>
          <p:nvPr/>
        </p:nvSpPr>
        <p:spPr bwMode="auto">
          <a:xfrm>
            <a:off x="7446323" y="4245617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516" name="Text Box 22"/>
          <p:cNvSpPr txBox="1">
            <a:spLocks noChangeArrowheads="1"/>
          </p:cNvSpPr>
          <p:nvPr/>
        </p:nvSpPr>
        <p:spPr bwMode="auto">
          <a:xfrm>
            <a:off x="6914197" y="4365626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2012</a:t>
            </a:r>
          </a:p>
        </p:txBody>
      </p:sp>
      <p:sp>
        <p:nvSpPr>
          <p:cNvPr id="62517" name="Text Box 49"/>
          <p:cNvSpPr txBox="1">
            <a:spLocks noChangeArrowheads="1"/>
          </p:cNvSpPr>
          <p:nvPr/>
        </p:nvSpPr>
        <p:spPr bwMode="auto">
          <a:xfrm>
            <a:off x="7295147" y="3644900"/>
            <a:ext cx="548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R11</a:t>
            </a:r>
          </a:p>
        </p:txBody>
      </p:sp>
      <p:sp>
        <p:nvSpPr>
          <p:cNvPr id="62518" name="Line 34"/>
          <p:cNvSpPr>
            <a:spLocks noChangeShapeType="1"/>
          </p:cNvSpPr>
          <p:nvPr/>
        </p:nvSpPr>
        <p:spPr bwMode="auto">
          <a:xfrm>
            <a:off x="7598723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019800" y="5334002"/>
            <a:ext cx="23622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>
                <a:latin typeface="Arial" pitchFamily="34" charset="0"/>
                <a:ea typeface="MS PGothic" pitchFamily="34" charset="-128"/>
                <a:cs typeface="+mn-cs"/>
              </a:rPr>
              <a:t>Release </a:t>
            </a: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13: Mar 2016</a:t>
            </a:r>
          </a:p>
          <a:p>
            <a:pPr>
              <a:defRPr/>
            </a:pP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Release 14: Jun 2017</a:t>
            </a:r>
            <a:endParaRPr lang="en-US" sz="1600" b="1" i="1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54923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5" name="Text Box 22"/>
          <p:cNvSpPr txBox="1">
            <a:spLocks noChangeArrowheads="1"/>
          </p:cNvSpPr>
          <p:nvPr/>
        </p:nvSpPr>
        <p:spPr bwMode="auto">
          <a:xfrm>
            <a:off x="7446011" y="4371977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62526" name="TextBox 5"/>
          <p:cNvSpPr txBox="1">
            <a:spLocks noChangeArrowheads="1"/>
          </p:cNvSpPr>
          <p:nvPr/>
        </p:nvSpPr>
        <p:spPr bwMode="auto">
          <a:xfrm>
            <a:off x="-59377" y="2590800"/>
            <a:ext cx="91059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dirty="0">
                <a:latin typeface="Arial" pitchFamily="34" charset="0"/>
              </a:rPr>
              <a:t>ITU-R IMT-2000 circular letter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                       </a:t>
            </a:r>
            <a:r>
              <a:rPr lang="en-US" dirty="0" smtClean="0">
                <a:latin typeface="Arial" pitchFamily="34" charset="0"/>
              </a:rPr>
              <a:t>ITU-R </a:t>
            </a:r>
            <a:r>
              <a:rPr lang="en-US" dirty="0">
                <a:latin typeface="Arial" pitchFamily="34" charset="0"/>
              </a:rPr>
              <a:t>IMT-Advanced circular letter</a:t>
            </a: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4751696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8" name="TextBox 5"/>
          <p:cNvSpPr txBox="1">
            <a:spLocks noChangeArrowheads="1"/>
          </p:cNvSpPr>
          <p:nvPr/>
        </p:nvSpPr>
        <p:spPr bwMode="auto">
          <a:xfrm>
            <a:off x="228600" y="5546568"/>
            <a:ext cx="2362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8014979" y="4259265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988934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2014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85893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91227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8598219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2015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>
            <a:off x="8763000" y="3934773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534402" y="3624261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R12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7352" y="2237096"/>
            <a:ext cx="36984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1 </a:t>
            </a:r>
            <a:r>
              <a:rPr lang="en-US" dirty="0" err="1" smtClean="0">
                <a:latin typeface="Arial" pitchFamily="34" charset="0"/>
              </a:rPr>
              <a:t>Gbps</a:t>
            </a:r>
            <a:r>
              <a:rPr lang="en-US" dirty="0" smtClean="0">
                <a:latin typeface="Arial" pitchFamily="34" charset="0"/>
              </a:rPr>
              <a:t> hotspot / 100 Mbps mobile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2400" y="2243076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2 Mbps mobile</a:t>
            </a:r>
            <a:endParaRPr lang="en-CA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7298" y="4365626"/>
            <a:ext cx="9180000" cy="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9998" y="42481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588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>
            <a:off x="1121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1731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>
            <a:off x="2264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28333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4" name="Line 14"/>
          <p:cNvSpPr>
            <a:spLocks noChangeShapeType="1"/>
          </p:cNvSpPr>
          <p:nvPr/>
        </p:nvSpPr>
        <p:spPr bwMode="auto">
          <a:xfrm>
            <a:off x="3407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5" name="Line 15"/>
          <p:cNvSpPr>
            <a:spLocks noChangeShapeType="1"/>
          </p:cNvSpPr>
          <p:nvPr/>
        </p:nvSpPr>
        <p:spPr bwMode="auto">
          <a:xfrm>
            <a:off x="4003675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6" name="Line 16"/>
          <p:cNvSpPr>
            <a:spLocks noChangeShapeType="1"/>
          </p:cNvSpPr>
          <p:nvPr/>
        </p:nvSpPr>
        <p:spPr bwMode="auto">
          <a:xfrm>
            <a:off x="4550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7" name="Line 17"/>
          <p:cNvSpPr>
            <a:spLocks noChangeShapeType="1"/>
          </p:cNvSpPr>
          <p:nvPr/>
        </p:nvSpPr>
        <p:spPr bwMode="auto">
          <a:xfrm>
            <a:off x="51603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8" name="Line 18"/>
          <p:cNvSpPr>
            <a:spLocks noChangeShapeType="1"/>
          </p:cNvSpPr>
          <p:nvPr/>
        </p:nvSpPr>
        <p:spPr bwMode="auto">
          <a:xfrm>
            <a:off x="5715331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9" name="Line 19"/>
          <p:cNvSpPr>
            <a:spLocks noChangeShapeType="1"/>
          </p:cNvSpPr>
          <p:nvPr/>
        </p:nvSpPr>
        <p:spPr bwMode="auto">
          <a:xfrm>
            <a:off x="6303323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0" name="Line 20"/>
          <p:cNvSpPr>
            <a:spLocks noChangeShapeType="1"/>
          </p:cNvSpPr>
          <p:nvPr/>
        </p:nvSpPr>
        <p:spPr bwMode="auto">
          <a:xfrm>
            <a:off x="68719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6307129" y="4356101"/>
            <a:ext cx="513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2011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5780722" y="43561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2010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1584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4548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2008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40281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2007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34058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2006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28724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2005</a:t>
            </a:r>
          </a:p>
        </p:txBody>
      </p:sp>
      <p:sp>
        <p:nvSpPr>
          <p:cNvPr id="62488" name="Text Box 29"/>
          <p:cNvSpPr txBox="1">
            <a:spLocks noChangeArrowheads="1"/>
          </p:cNvSpPr>
          <p:nvPr/>
        </p:nvSpPr>
        <p:spPr bwMode="auto">
          <a:xfrm>
            <a:off x="2262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2004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1729423" y="43735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2003</a:t>
            </a:r>
          </a:p>
        </p:txBody>
      </p:sp>
      <p:sp>
        <p:nvSpPr>
          <p:cNvPr id="62490" name="Text Box 31"/>
          <p:cNvSpPr txBox="1">
            <a:spLocks noChangeArrowheads="1"/>
          </p:cNvSpPr>
          <p:nvPr/>
        </p:nvSpPr>
        <p:spPr bwMode="auto">
          <a:xfrm>
            <a:off x="11960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2002</a:t>
            </a:r>
          </a:p>
        </p:txBody>
      </p:sp>
      <p:sp>
        <p:nvSpPr>
          <p:cNvPr id="62491" name="Text Box 32"/>
          <p:cNvSpPr txBox="1">
            <a:spLocks noChangeArrowheads="1"/>
          </p:cNvSpPr>
          <p:nvPr/>
        </p:nvSpPr>
        <p:spPr bwMode="auto">
          <a:xfrm>
            <a:off x="5864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pitchFamily="34" charset="0"/>
                <a:ea typeface="MS PGothic" pitchFamily="34" charset="-128"/>
              </a:rPr>
              <a:t>2001</a:t>
            </a:r>
          </a:p>
        </p:txBody>
      </p:sp>
      <p:sp>
        <p:nvSpPr>
          <p:cNvPr id="62492" name="Text Box 33"/>
          <p:cNvSpPr txBox="1">
            <a:spLocks noChangeArrowheads="1"/>
          </p:cNvSpPr>
          <p:nvPr/>
        </p:nvSpPr>
        <p:spPr bwMode="auto">
          <a:xfrm>
            <a:off x="74300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2000</a:t>
            </a:r>
          </a:p>
        </p:txBody>
      </p:sp>
      <p:sp>
        <p:nvSpPr>
          <p:cNvPr id="62493" name="Line 34"/>
          <p:cNvSpPr>
            <a:spLocks noChangeShapeType="1"/>
          </p:cNvSpPr>
          <p:nvPr/>
        </p:nvSpPr>
        <p:spPr bwMode="auto">
          <a:xfrm>
            <a:off x="6608123" y="3937001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4" name="Line 35"/>
          <p:cNvSpPr>
            <a:spLocks noChangeShapeType="1"/>
          </p:cNvSpPr>
          <p:nvPr/>
        </p:nvSpPr>
        <p:spPr bwMode="auto">
          <a:xfrm>
            <a:off x="5867400" y="3941764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5" name="Line 36"/>
          <p:cNvSpPr>
            <a:spLocks noChangeShapeType="1"/>
          </p:cNvSpPr>
          <p:nvPr/>
        </p:nvSpPr>
        <p:spPr bwMode="auto">
          <a:xfrm>
            <a:off x="5334000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6" name="Line 37"/>
          <p:cNvSpPr>
            <a:spLocks noChangeShapeType="1"/>
          </p:cNvSpPr>
          <p:nvPr/>
        </p:nvSpPr>
        <p:spPr bwMode="auto">
          <a:xfrm>
            <a:off x="4648200" y="39465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7" name="Line 38"/>
          <p:cNvSpPr>
            <a:spLocks noChangeShapeType="1"/>
          </p:cNvSpPr>
          <p:nvPr/>
        </p:nvSpPr>
        <p:spPr bwMode="auto">
          <a:xfrm>
            <a:off x="32004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8" name="Line 39"/>
          <p:cNvSpPr>
            <a:spLocks noChangeShapeType="1"/>
          </p:cNvSpPr>
          <p:nvPr/>
        </p:nvSpPr>
        <p:spPr bwMode="auto">
          <a:xfrm>
            <a:off x="15240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9" name="Line 40"/>
          <p:cNvSpPr>
            <a:spLocks noChangeShapeType="1"/>
          </p:cNvSpPr>
          <p:nvPr/>
        </p:nvSpPr>
        <p:spPr bwMode="auto">
          <a:xfrm>
            <a:off x="8382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0" name="Line 41"/>
          <p:cNvSpPr>
            <a:spLocks noChangeShapeType="1"/>
          </p:cNvSpPr>
          <p:nvPr/>
        </p:nvSpPr>
        <p:spPr bwMode="auto">
          <a:xfrm>
            <a:off x="1524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1" name="Text Box 42"/>
          <p:cNvSpPr txBox="1">
            <a:spLocks noChangeArrowheads="1"/>
          </p:cNvSpPr>
          <p:nvPr/>
        </p:nvSpPr>
        <p:spPr bwMode="auto">
          <a:xfrm>
            <a:off x="-64624" y="3670300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ea typeface="MS PGothic" pitchFamily="34" charset="-128"/>
              </a:rPr>
              <a:t>R99</a:t>
            </a:r>
          </a:p>
        </p:txBody>
      </p:sp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622366" y="367665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R4</a:t>
            </a:r>
          </a:p>
        </p:txBody>
      </p:sp>
      <p:sp>
        <p:nvSpPr>
          <p:cNvPr id="62503" name="Text Box 44"/>
          <p:cNvSpPr txBox="1">
            <a:spLocks noChangeArrowheads="1"/>
          </p:cNvSpPr>
          <p:nvPr/>
        </p:nvSpPr>
        <p:spPr bwMode="auto">
          <a:xfrm>
            <a:off x="1308167" y="3668714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R5</a:t>
            </a:r>
          </a:p>
        </p:txBody>
      </p:sp>
      <p:sp>
        <p:nvSpPr>
          <p:cNvPr id="62504" name="Text Box 45"/>
          <p:cNvSpPr txBox="1">
            <a:spLocks noChangeArrowheads="1"/>
          </p:cNvSpPr>
          <p:nvPr/>
        </p:nvSpPr>
        <p:spPr bwMode="auto">
          <a:xfrm>
            <a:off x="2984566" y="365760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R6</a:t>
            </a:r>
          </a:p>
        </p:txBody>
      </p:sp>
      <p:sp>
        <p:nvSpPr>
          <p:cNvPr id="62505" name="Text Box 46"/>
          <p:cNvSpPr txBox="1">
            <a:spLocks noChangeArrowheads="1"/>
          </p:cNvSpPr>
          <p:nvPr/>
        </p:nvSpPr>
        <p:spPr bwMode="auto">
          <a:xfrm>
            <a:off x="4341878" y="36607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R7</a:t>
            </a:r>
          </a:p>
        </p:txBody>
      </p:sp>
      <p:sp>
        <p:nvSpPr>
          <p:cNvPr id="62506" name="Text Box 47"/>
          <p:cNvSpPr txBox="1">
            <a:spLocks noChangeArrowheads="1"/>
          </p:cNvSpPr>
          <p:nvPr/>
        </p:nvSpPr>
        <p:spPr bwMode="auto">
          <a:xfrm>
            <a:off x="5118167" y="3629026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R8</a:t>
            </a:r>
          </a:p>
        </p:txBody>
      </p:sp>
      <p:sp>
        <p:nvSpPr>
          <p:cNvPr id="62507" name="Text Box 48"/>
          <p:cNvSpPr txBox="1">
            <a:spLocks noChangeArrowheads="1"/>
          </p:cNvSpPr>
          <p:nvPr/>
        </p:nvSpPr>
        <p:spPr bwMode="auto">
          <a:xfrm>
            <a:off x="5651566" y="36226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R9</a:t>
            </a:r>
          </a:p>
        </p:txBody>
      </p:sp>
      <p:sp>
        <p:nvSpPr>
          <p:cNvPr id="62508" name="Text Box 49"/>
          <p:cNvSpPr txBox="1">
            <a:spLocks noChangeArrowheads="1"/>
          </p:cNvSpPr>
          <p:nvPr/>
        </p:nvSpPr>
        <p:spPr bwMode="auto">
          <a:xfrm>
            <a:off x="6301253" y="3640138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R10</a:t>
            </a:r>
          </a:p>
        </p:txBody>
      </p:sp>
      <p:sp>
        <p:nvSpPr>
          <p:cNvPr id="62509" name="AutoShape 56"/>
          <p:cNvSpPr>
            <a:spLocks noChangeArrowheads="1"/>
          </p:cNvSpPr>
          <p:nvPr/>
        </p:nvSpPr>
        <p:spPr bwMode="auto">
          <a:xfrm rot="-5400000">
            <a:off x="-154627" y="4745039"/>
            <a:ext cx="720725" cy="457200"/>
          </a:xfrm>
          <a:prstGeom prst="homePlate">
            <a:avLst>
              <a:gd name="adj" fmla="val 2500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UMTS</a:t>
            </a:r>
          </a:p>
        </p:txBody>
      </p:sp>
      <p:sp>
        <p:nvSpPr>
          <p:cNvPr id="62510" name="AutoShape 64"/>
          <p:cNvSpPr>
            <a:spLocks noChangeArrowheads="1"/>
          </p:cNvSpPr>
          <p:nvPr/>
        </p:nvSpPr>
        <p:spPr bwMode="auto">
          <a:xfrm rot="-5400000">
            <a:off x="1193008" y="4698207"/>
            <a:ext cx="661987" cy="457200"/>
          </a:xfrm>
          <a:prstGeom prst="homePlate">
            <a:avLst>
              <a:gd name="adj" fmla="val 263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HSPA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DL</a:t>
            </a:r>
          </a:p>
        </p:txBody>
      </p:sp>
      <p:sp>
        <p:nvSpPr>
          <p:cNvPr id="62511" name="AutoShape 65"/>
          <p:cNvSpPr>
            <a:spLocks noChangeArrowheads="1"/>
          </p:cNvSpPr>
          <p:nvPr/>
        </p:nvSpPr>
        <p:spPr bwMode="auto">
          <a:xfrm rot="-5400000">
            <a:off x="2868615" y="4697413"/>
            <a:ext cx="663575" cy="457200"/>
          </a:xfrm>
          <a:prstGeom prst="homePlate">
            <a:avLst>
              <a:gd name="adj" fmla="val 263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HSPA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UL</a:t>
            </a:r>
          </a:p>
        </p:txBody>
      </p:sp>
      <p:sp>
        <p:nvSpPr>
          <p:cNvPr id="62512" name="AutoShape 66"/>
          <p:cNvSpPr>
            <a:spLocks noChangeArrowheads="1"/>
          </p:cNvSpPr>
          <p:nvPr/>
        </p:nvSpPr>
        <p:spPr bwMode="auto">
          <a:xfrm rot="-5400000">
            <a:off x="5099051" y="4581525"/>
            <a:ext cx="469900" cy="457200"/>
          </a:xfrm>
          <a:prstGeom prst="homePlate">
            <a:avLst>
              <a:gd name="adj" fmla="val 256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LTE</a:t>
            </a:r>
          </a:p>
        </p:txBody>
      </p:sp>
      <p:sp>
        <p:nvSpPr>
          <p:cNvPr id="62513" name="AutoShape 67"/>
          <p:cNvSpPr>
            <a:spLocks noChangeArrowheads="1"/>
          </p:cNvSpPr>
          <p:nvPr/>
        </p:nvSpPr>
        <p:spPr bwMode="auto">
          <a:xfrm rot="-5400000">
            <a:off x="6388100" y="4581525"/>
            <a:ext cx="482600" cy="457200"/>
          </a:xfrm>
          <a:prstGeom prst="homePlate">
            <a:avLst>
              <a:gd name="adj" fmla="val 263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LTE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Adv</a:t>
            </a:r>
          </a:p>
        </p:txBody>
      </p:sp>
      <p:sp>
        <p:nvSpPr>
          <p:cNvPr id="62514" name="AutoShape 68"/>
          <p:cNvSpPr>
            <a:spLocks noChangeArrowheads="1"/>
          </p:cNvSpPr>
          <p:nvPr/>
        </p:nvSpPr>
        <p:spPr bwMode="auto">
          <a:xfrm rot="-5400000">
            <a:off x="4299900" y="4675188"/>
            <a:ext cx="708025" cy="457200"/>
          </a:xfrm>
          <a:prstGeom prst="homePlate">
            <a:avLst>
              <a:gd name="adj" fmla="val 263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HSPA+</a:t>
            </a:r>
          </a:p>
        </p:txBody>
      </p:sp>
      <p:sp>
        <p:nvSpPr>
          <p:cNvPr id="62515" name="Line 20"/>
          <p:cNvSpPr>
            <a:spLocks noChangeShapeType="1"/>
          </p:cNvSpPr>
          <p:nvPr/>
        </p:nvSpPr>
        <p:spPr bwMode="auto">
          <a:xfrm>
            <a:off x="7446323" y="4245617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516" name="Text Box 22"/>
          <p:cNvSpPr txBox="1">
            <a:spLocks noChangeArrowheads="1"/>
          </p:cNvSpPr>
          <p:nvPr/>
        </p:nvSpPr>
        <p:spPr bwMode="auto">
          <a:xfrm>
            <a:off x="6914197" y="4365626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2012</a:t>
            </a:r>
          </a:p>
        </p:txBody>
      </p:sp>
      <p:sp>
        <p:nvSpPr>
          <p:cNvPr id="62517" name="Text Box 49"/>
          <p:cNvSpPr txBox="1">
            <a:spLocks noChangeArrowheads="1"/>
          </p:cNvSpPr>
          <p:nvPr/>
        </p:nvSpPr>
        <p:spPr bwMode="auto">
          <a:xfrm>
            <a:off x="7295147" y="3644900"/>
            <a:ext cx="548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R11</a:t>
            </a:r>
          </a:p>
        </p:txBody>
      </p:sp>
      <p:sp>
        <p:nvSpPr>
          <p:cNvPr id="62518" name="Line 34"/>
          <p:cNvSpPr>
            <a:spLocks noChangeShapeType="1"/>
          </p:cNvSpPr>
          <p:nvPr/>
        </p:nvSpPr>
        <p:spPr bwMode="auto">
          <a:xfrm>
            <a:off x="7598723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019800" y="5334002"/>
            <a:ext cx="23622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>
                <a:latin typeface="Arial" pitchFamily="34" charset="0"/>
                <a:ea typeface="MS PGothic" pitchFamily="34" charset="-128"/>
                <a:cs typeface="+mn-cs"/>
              </a:rPr>
              <a:t>Release </a:t>
            </a: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13: Mar 2016</a:t>
            </a:r>
          </a:p>
          <a:p>
            <a:pPr>
              <a:defRPr/>
            </a:pP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Release 14: Jun 2017</a:t>
            </a:r>
            <a:endParaRPr lang="en-US" sz="1600" b="1" i="1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54923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5" name="Text Box 22"/>
          <p:cNvSpPr txBox="1">
            <a:spLocks noChangeArrowheads="1"/>
          </p:cNvSpPr>
          <p:nvPr/>
        </p:nvSpPr>
        <p:spPr bwMode="auto">
          <a:xfrm>
            <a:off x="7446011" y="4371977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62526" name="TextBox 5"/>
          <p:cNvSpPr txBox="1">
            <a:spLocks noChangeArrowheads="1"/>
          </p:cNvSpPr>
          <p:nvPr/>
        </p:nvSpPr>
        <p:spPr bwMode="auto">
          <a:xfrm>
            <a:off x="-59377" y="2590800"/>
            <a:ext cx="91059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dirty="0">
                <a:latin typeface="Arial" pitchFamily="34" charset="0"/>
              </a:rPr>
              <a:t>ITU-R IMT-2000 circular letter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                       </a:t>
            </a:r>
            <a:r>
              <a:rPr lang="en-US" dirty="0" smtClean="0">
                <a:latin typeface="Arial" pitchFamily="34" charset="0"/>
              </a:rPr>
              <a:t>ITU-R </a:t>
            </a:r>
            <a:r>
              <a:rPr lang="en-US" dirty="0">
                <a:latin typeface="Arial" pitchFamily="34" charset="0"/>
              </a:rPr>
              <a:t>IMT-Advanced circular letter</a:t>
            </a: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4751696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8" name="TextBox 5"/>
          <p:cNvSpPr txBox="1">
            <a:spLocks noChangeArrowheads="1"/>
          </p:cNvSpPr>
          <p:nvPr/>
        </p:nvSpPr>
        <p:spPr bwMode="auto">
          <a:xfrm>
            <a:off x="228600" y="5546568"/>
            <a:ext cx="2362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</a:t>
            </a:r>
          </a:p>
        </p:txBody>
      </p:sp>
      <p:sp>
        <p:nvSpPr>
          <p:cNvPr id="68" name="Line 39"/>
          <p:cNvSpPr>
            <a:spLocks noChangeShapeType="1"/>
          </p:cNvSpPr>
          <p:nvPr/>
        </p:nvSpPr>
        <p:spPr bwMode="auto">
          <a:xfrm>
            <a:off x="6870324" y="4876800"/>
            <a:ext cx="2273677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8014979" y="4259265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988934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2014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85893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91227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8598219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2015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>
            <a:off x="8763000" y="3934773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534402" y="3624261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R12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7352" y="2237096"/>
            <a:ext cx="36984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1 </a:t>
            </a:r>
            <a:r>
              <a:rPr lang="en-US" dirty="0" err="1" smtClean="0">
                <a:latin typeface="Arial" pitchFamily="34" charset="0"/>
              </a:rPr>
              <a:t>Gbps</a:t>
            </a:r>
            <a:r>
              <a:rPr lang="en-US" dirty="0" smtClean="0">
                <a:latin typeface="Arial" pitchFamily="34" charset="0"/>
              </a:rPr>
              <a:t> hotspot / 100 Mbps mobile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2400" y="2243076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2 Mbps mobile</a:t>
            </a:r>
            <a:endParaRPr lang="en-CA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7298" y="4365626"/>
            <a:ext cx="9180000" cy="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9998" y="42481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588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>
            <a:off x="1121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1731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>
            <a:off x="2264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28333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4" name="Line 14"/>
          <p:cNvSpPr>
            <a:spLocks noChangeShapeType="1"/>
          </p:cNvSpPr>
          <p:nvPr/>
        </p:nvSpPr>
        <p:spPr bwMode="auto">
          <a:xfrm>
            <a:off x="3407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5" name="Line 15"/>
          <p:cNvSpPr>
            <a:spLocks noChangeShapeType="1"/>
          </p:cNvSpPr>
          <p:nvPr/>
        </p:nvSpPr>
        <p:spPr bwMode="auto">
          <a:xfrm>
            <a:off x="4003675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6" name="Line 16"/>
          <p:cNvSpPr>
            <a:spLocks noChangeShapeType="1"/>
          </p:cNvSpPr>
          <p:nvPr/>
        </p:nvSpPr>
        <p:spPr bwMode="auto">
          <a:xfrm>
            <a:off x="4550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7" name="Line 17"/>
          <p:cNvSpPr>
            <a:spLocks noChangeShapeType="1"/>
          </p:cNvSpPr>
          <p:nvPr/>
        </p:nvSpPr>
        <p:spPr bwMode="auto">
          <a:xfrm>
            <a:off x="51603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8" name="Line 18"/>
          <p:cNvSpPr>
            <a:spLocks noChangeShapeType="1"/>
          </p:cNvSpPr>
          <p:nvPr/>
        </p:nvSpPr>
        <p:spPr bwMode="auto">
          <a:xfrm>
            <a:off x="5715331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9" name="Line 19"/>
          <p:cNvSpPr>
            <a:spLocks noChangeShapeType="1"/>
          </p:cNvSpPr>
          <p:nvPr/>
        </p:nvSpPr>
        <p:spPr bwMode="auto">
          <a:xfrm>
            <a:off x="6303323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0" name="Line 20"/>
          <p:cNvSpPr>
            <a:spLocks noChangeShapeType="1"/>
          </p:cNvSpPr>
          <p:nvPr/>
        </p:nvSpPr>
        <p:spPr bwMode="auto">
          <a:xfrm>
            <a:off x="68719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6307129" y="4356101"/>
            <a:ext cx="513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2011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5780722" y="43561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2010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1584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4548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2008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40281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2007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34058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2006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28724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2005</a:t>
            </a:r>
          </a:p>
        </p:txBody>
      </p:sp>
      <p:sp>
        <p:nvSpPr>
          <p:cNvPr id="62488" name="Text Box 29"/>
          <p:cNvSpPr txBox="1">
            <a:spLocks noChangeArrowheads="1"/>
          </p:cNvSpPr>
          <p:nvPr/>
        </p:nvSpPr>
        <p:spPr bwMode="auto">
          <a:xfrm>
            <a:off x="2262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2004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1729423" y="43735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2003</a:t>
            </a:r>
          </a:p>
        </p:txBody>
      </p:sp>
      <p:sp>
        <p:nvSpPr>
          <p:cNvPr id="62490" name="Text Box 31"/>
          <p:cNvSpPr txBox="1">
            <a:spLocks noChangeArrowheads="1"/>
          </p:cNvSpPr>
          <p:nvPr/>
        </p:nvSpPr>
        <p:spPr bwMode="auto">
          <a:xfrm>
            <a:off x="11960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2002</a:t>
            </a:r>
          </a:p>
        </p:txBody>
      </p:sp>
      <p:sp>
        <p:nvSpPr>
          <p:cNvPr id="62491" name="Text Box 32"/>
          <p:cNvSpPr txBox="1">
            <a:spLocks noChangeArrowheads="1"/>
          </p:cNvSpPr>
          <p:nvPr/>
        </p:nvSpPr>
        <p:spPr bwMode="auto">
          <a:xfrm>
            <a:off x="5864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pitchFamily="34" charset="0"/>
                <a:ea typeface="MS PGothic" pitchFamily="34" charset="-128"/>
              </a:rPr>
              <a:t>2001</a:t>
            </a:r>
          </a:p>
        </p:txBody>
      </p:sp>
      <p:sp>
        <p:nvSpPr>
          <p:cNvPr id="62492" name="Text Box 33"/>
          <p:cNvSpPr txBox="1">
            <a:spLocks noChangeArrowheads="1"/>
          </p:cNvSpPr>
          <p:nvPr/>
        </p:nvSpPr>
        <p:spPr bwMode="auto">
          <a:xfrm>
            <a:off x="74300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2000</a:t>
            </a:r>
          </a:p>
        </p:txBody>
      </p:sp>
      <p:sp>
        <p:nvSpPr>
          <p:cNvPr id="62493" name="Line 34"/>
          <p:cNvSpPr>
            <a:spLocks noChangeShapeType="1"/>
          </p:cNvSpPr>
          <p:nvPr/>
        </p:nvSpPr>
        <p:spPr bwMode="auto">
          <a:xfrm>
            <a:off x="6608123" y="3937001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4" name="Line 35"/>
          <p:cNvSpPr>
            <a:spLocks noChangeShapeType="1"/>
          </p:cNvSpPr>
          <p:nvPr/>
        </p:nvSpPr>
        <p:spPr bwMode="auto">
          <a:xfrm>
            <a:off x="5867400" y="3941764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5" name="Line 36"/>
          <p:cNvSpPr>
            <a:spLocks noChangeShapeType="1"/>
          </p:cNvSpPr>
          <p:nvPr/>
        </p:nvSpPr>
        <p:spPr bwMode="auto">
          <a:xfrm>
            <a:off x="5334000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6" name="Line 37"/>
          <p:cNvSpPr>
            <a:spLocks noChangeShapeType="1"/>
          </p:cNvSpPr>
          <p:nvPr/>
        </p:nvSpPr>
        <p:spPr bwMode="auto">
          <a:xfrm>
            <a:off x="4648200" y="39465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7" name="Line 38"/>
          <p:cNvSpPr>
            <a:spLocks noChangeShapeType="1"/>
          </p:cNvSpPr>
          <p:nvPr/>
        </p:nvSpPr>
        <p:spPr bwMode="auto">
          <a:xfrm>
            <a:off x="32004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8" name="Line 39"/>
          <p:cNvSpPr>
            <a:spLocks noChangeShapeType="1"/>
          </p:cNvSpPr>
          <p:nvPr/>
        </p:nvSpPr>
        <p:spPr bwMode="auto">
          <a:xfrm>
            <a:off x="15240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9" name="Line 40"/>
          <p:cNvSpPr>
            <a:spLocks noChangeShapeType="1"/>
          </p:cNvSpPr>
          <p:nvPr/>
        </p:nvSpPr>
        <p:spPr bwMode="auto">
          <a:xfrm>
            <a:off x="8382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0" name="Line 41"/>
          <p:cNvSpPr>
            <a:spLocks noChangeShapeType="1"/>
          </p:cNvSpPr>
          <p:nvPr/>
        </p:nvSpPr>
        <p:spPr bwMode="auto">
          <a:xfrm>
            <a:off x="1524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1" name="Text Box 42"/>
          <p:cNvSpPr txBox="1">
            <a:spLocks noChangeArrowheads="1"/>
          </p:cNvSpPr>
          <p:nvPr/>
        </p:nvSpPr>
        <p:spPr bwMode="auto">
          <a:xfrm>
            <a:off x="-64624" y="3670300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ea typeface="MS PGothic" pitchFamily="34" charset="-128"/>
              </a:rPr>
              <a:t>R99</a:t>
            </a:r>
          </a:p>
        </p:txBody>
      </p:sp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622366" y="367665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R4</a:t>
            </a:r>
          </a:p>
        </p:txBody>
      </p:sp>
      <p:sp>
        <p:nvSpPr>
          <p:cNvPr id="62503" name="Text Box 44"/>
          <p:cNvSpPr txBox="1">
            <a:spLocks noChangeArrowheads="1"/>
          </p:cNvSpPr>
          <p:nvPr/>
        </p:nvSpPr>
        <p:spPr bwMode="auto">
          <a:xfrm>
            <a:off x="1308167" y="3668714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R5</a:t>
            </a:r>
          </a:p>
        </p:txBody>
      </p:sp>
      <p:sp>
        <p:nvSpPr>
          <p:cNvPr id="62504" name="Text Box 45"/>
          <p:cNvSpPr txBox="1">
            <a:spLocks noChangeArrowheads="1"/>
          </p:cNvSpPr>
          <p:nvPr/>
        </p:nvSpPr>
        <p:spPr bwMode="auto">
          <a:xfrm>
            <a:off x="2984566" y="365760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R6</a:t>
            </a:r>
          </a:p>
        </p:txBody>
      </p:sp>
      <p:sp>
        <p:nvSpPr>
          <p:cNvPr id="62505" name="Text Box 46"/>
          <p:cNvSpPr txBox="1">
            <a:spLocks noChangeArrowheads="1"/>
          </p:cNvSpPr>
          <p:nvPr/>
        </p:nvSpPr>
        <p:spPr bwMode="auto">
          <a:xfrm>
            <a:off x="4341878" y="36607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R7</a:t>
            </a:r>
          </a:p>
        </p:txBody>
      </p:sp>
      <p:sp>
        <p:nvSpPr>
          <p:cNvPr id="62506" name="Text Box 47"/>
          <p:cNvSpPr txBox="1">
            <a:spLocks noChangeArrowheads="1"/>
          </p:cNvSpPr>
          <p:nvPr/>
        </p:nvSpPr>
        <p:spPr bwMode="auto">
          <a:xfrm>
            <a:off x="5118167" y="3629026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R8</a:t>
            </a:r>
          </a:p>
        </p:txBody>
      </p:sp>
      <p:sp>
        <p:nvSpPr>
          <p:cNvPr id="62507" name="Text Box 48"/>
          <p:cNvSpPr txBox="1">
            <a:spLocks noChangeArrowheads="1"/>
          </p:cNvSpPr>
          <p:nvPr/>
        </p:nvSpPr>
        <p:spPr bwMode="auto">
          <a:xfrm>
            <a:off x="5651566" y="36226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R9</a:t>
            </a:r>
          </a:p>
        </p:txBody>
      </p:sp>
      <p:sp>
        <p:nvSpPr>
          <p:cNvPr id="62508" name="Text Box 49"/>
          <p:cNvSpPr txBox="1">
            <a:spLocks noChangeArrowheads="1"/>
          </p:cNvSpPr>
          <p:nvPr/>
        </p:nvSpPr>
        <p:spPr bwMode="auto">
          <a:xfrm>
            <a:off x="6301253" y="3640138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R10</a:t>
            </a:r>
          </a:p>
        </p:txBody>
      </p:sp>
      <p:sp>
        <p:nvSpPr>
          <p:cNvPr id="62509" name="AutoShape 56"/>
          <p:cNvSpPr>
            <a:spLocks noChangeArrowheads="1"/>
          </p:cNvSpPr>
          <p:nvPr/>
        </p:nvSpPr>
        <p:spPr bwMode="auto">
          <a:xfrm rot="-5400000">
            <a:off x="-154627" y="4745039"/>
            <a:ext cx="720725" cy="457200"/>
          </a:xfrm>
          <a:prstGeom prst="homePlate">
            <a:avLst>
              <a:gd name="adj" fmla="val 2500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UMTS</a:t>
            </a:r>
          </a:p>
        </p:txBody>
      </p:sp>
      <p:sp>
        <p:nvSpPr>
          <p:cNvPr id="62510" name="AutoShape 64"/>
          <p:cNvSpPr>
            <a:spLocks noChangeArrowheads="1"/>
          </p:cNvSpPr>
          <p:nvPr/>
        </p:nvSpPr>
        <p:spPr bwMode="auto">
          <a:xfrm rot="-5400000">
            <a:off x="1193008" y="4698207"/>
            <a:ext cx="661987" cy="457200"/>
          </a:xfrm>
          <a:prstGeom prst="homePlate">
            <a:avLst>
              <a:gd name="adj" fmla="val 263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HSPA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DL</a:t>
            </a:r>
          </a:p>
        </p:txBody>
      </p:sp>
      <p:sp>
        <p:nvSpPr>
          <p:cNvPr id="62511" name="AutoShape 65"/>
          <p:cNvSpPr>
            <a:spLocks noChangeArrowheads="1"/>
          </p:cNvSpPr>
          <p:nvPr/>
        </p:nvSpPr>
        <p:spPr bwMode="auto">
          <a:xfrm rot="-5400000">
            <a:off x="2868615" y="4697413"/>
            <a:ext cx="663575" cy="457200"/>
          </a:xfrm>
          <a:prstGeom prst="homePlate">
            <a:avLst>
              <a:gd name="adj" fmla="val 263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HSPA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UL</a:t>
            </a:r>
          </a:p>
        </p:txBody>
      </p:sp>
      <p:sp>
        <p:nvSpPr>
          <p:cNvPr id="62512" name="AutoShape 66"/>
          <p:cNvSpPr>
            <a:spLocks noChangeArrowheads="1"/>
          </p:cNvSpPr>
          <p:nvPr/>
        </p:nvSpPr>
        <p:spPr bwMode="auto">
          <a:xfrm rot="-5400000">
            <a:off x="5099051" y="4581525"/>
            <a:ext cx="469900" cy="457200"/>
          </a:xfrm>
          <a:prstGeom prst="homePlate">
            <a:avLst>
              <a:gd name="adj" fmla="val 256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LTE</a:t>
            </a:r>
          </a:p>
        </p:txBody>
      </p:sp>
      <p:sp>
        <p:nvSpPr>
          <p:cNvPr id="62513" name="AutoShape 67"/>
          <p:cNvSpPr>
            <a:spLocks noChangeArrowheads="1"/>
          </p:cNvSpPr>
          <p:nvPr/>
        </p:nvSpPr>
        <p:spPr bwMode="auto">
          <a:xfrm rot="-5400000">
            <a:off x="6388100" y="4581525"/>
            <a:ext cx="482600" cy="457200"/>
          </a:xfrm>
          <a:prstGeom prst="homePlate">
            <a:avLst>
              <a:gd name="adj" fmla="val 263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LTE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Adv</a:t>
            </a:r>
          </a:p>
        </p:txBody>
      </p:sp>
      <p:sp>
        <p:nvSpPr>
          <p:cNvPr id="62514" name="AutoShape 68"/>
          <p:cNvSpPr>
            <a:spLocks noChangeArrowheads="1"/>
          </p:cNvSpPr>
          <p:nvPr/>
        </p:nvSpPr>
        <p:spPr bwMode="auto">
          <a:xfrm rot="-5400000">
            <a:off x="4299900" y="4675188"/>
            <a:ext cx="708025" cy="457200"/>
          </a:xfrm>
          <a:prstGeom prst="homePlate">
            <a:avLst>
              <a:gd name="adj" fmla="val 263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HSPA+</a:t>
            </a:r>
          </a:p>
        </p:txBody>
      </p:sp>
      <p:sp>
        <p:nvSpPr>
          <p:cNvPr id="62515" name="Line 20"/>
          <p:cNvSpPr>
            <a:spLocks noChangeShapeType="1"/>
          </p:cNvSpPr>
          <p:nvPr/>
        </p:nvSpPr>
        <p:spPr bwMode="auto">
          <a:xfrm>
            <a:off x="7446323" y="4245617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516" name="Text Box 22"/>
          <p:cNvSpPr txBox="1">
            <a:spLocks noChangeArrowheads="1"/>
          </p:cNvSpPr>
          <p:nvPr/>
        </p:nvSpPr>
        <p:spPr bwMode="auto">
          <a:xfrm>
            <a:off x="6914197" y="4365626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2012</a:t>
            </a:r>
          </a:p>
        </p:txBody>
      </p:sp>
      <p:sp>
        <p:nvSpPr>
          <p:cNvPr id="62517" name="Text Box 49"/>
          <p:cNvSpPr txBox="1">
            <a:spLocks noChangeArrowheads="1"/>
          </p:cNvSpPr>
          <p:nvPr/>
        </p:nvSpPr>
        <p:spPr bwMode="auto">
          <a:xfrm>
            <a:off x="7295147" y="3644900"/>
            <a:ext cx="548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R11</a:t>
            </a:r>
          </a:p>
        </p:txBody>
      </p:sp>
      <p:sp>
        <p:nvSpPr>
          <p:cNvPr id="62518" name="Line 34"/>
          <p:cNvSpPr>
            <a:spLocks noChangeShapeType="1"/>
          </p:cNvSpPr>
          <p:nvPr/>
        </p:nvSpPr>
        <p:spPr bwMode="auto">
          <a:xfrm>
            <a:off x="7598723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019800" y="5334002"/>
            <a:ext cx="23622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>
                <a:latin typeface="Arial" pitchFamily="34" charset="0"/>
                <a:ea typeface="MS PGothic" pitchFamily="34" charset="-128"/>
                <a:cs typeface="+mn-cs"/>
              </a:rPr>
              <a:t>Release </a:t>
            </a: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13: Mar 2016</a:t>
            </a:r>
          </a:p>
          <a:p>
            <a:pPr>
              <a:defRPr/>
            </a:pP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Release 14: Jun 2017</a:t>
            </a:r>
            <a:endParaRPr lang="en-US" sz="1600" b="1" i="1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522" name="TextBox 5"/>
          <p:cNvSpPr txBox="1">
            <a:spLocks noChangeArrowheads="1"/>
          </p:cNvSpPr>
          <p:nvPr/>
        </p:nvSpPr>
        <p:spPr bwMode="auto">
          <a:xfrm>
            <a:off x="169223" y="3132139"/>
            <a:ext cx="88773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IMT-2000 compliant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4G</a:t>
            </a:r>
            <a:r>
              <a:rPr lang="en-US" dirty="0">
                <a:latin typeface="Arial" pitchFamily="34" charset="0"/>
              </a:rPr>
              <a:t>: IMT-Advanced compliant </a:t>
            </a: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54923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5" name="Text Box 22"/>
          <p:cNvSpPr txBox="1">
            <a:spLocks noChangeArrowheads="1"/>
          </p:cNvSpPr>
          <p:nvPr/>
        </p:nvSpPr>
        <p:spPr bwMode="auto">
          <a:xfrm>
            <a:off x="7446011" y="4371977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62526" name="TextBox 5"/>
          <p:cNvSpPr txBox="1">
            <a:spLocks noChangeArrowheads="1"/>
          </p:cNvSpPr>
          <p:nvPr/>
        </p:nvSpPr>
        <p:spPr bwMode="auto">
          <a:xfrm>
            <a:off x="-59377" y="2590800"/>
            <a:ext cx="91059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dirty="0">
                <a:latin typeface="Arial" pitchFamily="34" charset="0"/>
              </a:rPr>
              <a:t>ITU-R IMT-2000 circular letter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                       </a:t>
            </a:r>
            <a:r>
              <a:rPr lang="en-US" dirty="0" smtClean="0">
                <a:latin typeface="Arial" pitchFamily="34" charset="0"/>
              </a:rPr>
              <a:t>ITU-R </a:t>
            </a:r>
            <a:r>
              <a:rPr lang="en-US" dirty="0">
                <a:latin typeface="Arial" pitchFamily="34" charset="0"/>
              </a:rPr>
              <a:t>IMT-Advanced circular letter</a:t>
            </a: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4751696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8" name="Line 39"/>
          <p:cNvSpPr>
            <a:spLocks noChangeShapeType="1"/>
          </p:cNvSpPr>
          <p:nvPr/>
        </p:nvSpPr>
        <p:spPr bwMode="auto">
          <a:xfrm>
            <a:off x="6870324" y="4876800"/>
            <a:ext cx="2273677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8014979" y="4259265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988934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2014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85893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91227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8598219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2015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>
            <a:off x="8763000" y="3934773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534402" y="3624261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R12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607352" y="2237096"/>
            <a:ext cx="36984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1 </a:t>
            </a:r>
            <a:r>
              <a:rPr lang="en-US" dirty="0" err="1" smtClean="0">
                <a:latin typeface="Arial" pitchFamily="34" charset="0"/>
              </a:rPr>
              <a:t>Gbps</a:t>
            </a:r>
            <a:r>
              <a:rPr lang="en-US" dirty="0" smtClean="0">
                <a:latin typeface="Arial" pitchFamily="34" charset="0"/>
              </a:rPr>
              <a:t> hotspot / 100 Mbps mobile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2400" y="2243076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2 Mbps mobile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83" name="TextBox 5"/>
          <p:cNvSpPr txBox="1">
            <a:spLocks noChangeArrowheads="1"/>
          </p:cNvSpPr>
          <p:nvPr/>
        </p:nvSpPr>
        <p:spPr bwMode="auto">
          <a:xfrm>
            <a:off x="228600" y="5546568"/>
            <a:ext cx="2362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479287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906869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LPWA (Low-Power Wide-Area): </a:t>
            </a:r>
          </a:p>
          <a:p>
            <a:r>
              <a:rPr lang="en-US" dirty="0" smtClean="0">
                <a:latin typeface="Arrial"/>
              </a:rPr>
              <a:t>Utility meters, street lights, pet or personal asset trackers, etc.</a:t>
            </a:r>
            <a:endParaRPr lang="en-CA" dirty="0">
              <a:latin typeface="Ar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305800" cy="381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this Tutorial? </a:t>
            </a:r>
            <a:r>
              <a:rPr lang="en-US" dirty="0" smtClean="0"/>
              <a:t>– What to Expect / What not to Expect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382000" cy="50196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8090252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Generations of cellular technologies (1G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ICT</a:t>
            </a:r>
            <a:endParaRPr lang="en-US" dirty="0" smtClean="0"/>
          </a:p>
          <a:p>
            <a:pPr>
              <a:buNone/>
            </a:pPr>
            <a:endParaRPr lang="en-US" sz="1100" dirty="0"/>
          </a:p>
          <a:p>
            <a:r>
              <a:rPr lang="en-US" dirty="0" smtClean="0"/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C9E7E9"/>
              </a:gs>
              <a:gs pos="100000">
                <a:srgbClr val="57686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i-FI" altLang="zh-CN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057275" y="4551365"/>
            <a:ext cx="165735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1778000" y="3975101"/>
            <a:ext cx="24336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498725" y="3398840"/>
            <a:ext cx="19431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3217863" y="2784477"/>
            <a:ext cx="17145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30302" y="4149725"/>
            <a:ext cx="576263" cy="690563"/>
            <a:chOff x="1075" y="2162"/>
            <a:chExt cx="698" cy="820"/>
          </a:xfrm>
        </p:grpSpPr>
        <p:pic>
          <p:nvPicPr>
            <p:cNvPr id="48232" name="Picture 1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33" name="Oval 11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34" name="Picture 1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43" name="AutoShape 15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4" name="AutoShape 16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5" name="AutoShape 17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6" name="AutoShape 18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39" name="AutoShape 20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0" name="AutoShape 21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1" name="AutoShape 22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2" name="AutoShape 23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44" name="Text Box 24"/>
            <p:cNvSpPr txBox="1">
              <a:spLocks noChangeAspect="1" noChangeArrowheads="1"/>
            </p:cNvSpPr>
            <p:nvPr/>
          </p:nvSpPr>
          <p:spPr bwMode="gray">
            <a:xfrm>
              <a:off x="1083" y="2349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1G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49438" y="3573463"/>
            <a:ext cx="576262" cy="690563"/>
            <a:chOff x="1075" y="2162"/>
            <a:chExt cx="698" cy="820"/>
          </a:xfrm>
        </p:grpSpPr>
        <p:pic>
          <p:nvPicPr>
            <p:cNvPr id="48217" name="Picture 2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18" name="Oval 27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19" name="Picture 2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28" name="AutoShape 31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9" name="AutoShape 32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0" name="AutoShape 33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1" name="AutoShape 34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24" name="AutoShape 36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5" name="AutoShape 37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6" name="AutoShape 38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7" name="AutoShape 39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60" name="Text Box 40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2G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570163" y="2924176"/>
            <a:ext cx="576262" cy="715963"/>
            <a:chOff x="1075" y="2162"/>
            <a:chExt cx="698" cy="820"/>
          </a:xfrm>
        </p:grpSpPr>
        <p:pic>
          <p:nvPicPr>
            <p:cNvPr id="48202" name="Picture 42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03" name="Oval 43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04" name="Picture 44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5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2" name="Group 46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13" name="AutoShape 47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4" name="AutoShape 48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5" name="AutoShape 49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6" name="AutoShape 50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3" name="Group 51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09" name="AutoShape 52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0" name="AutoShape 53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1" name="AutoShape 54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2" name="AutoShape 55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76" name="Text Box 56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3G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362327" y="2349501"/>
            <a:ext cx="576263" cy="690563"/>
            <a:chOff x="1075" y="2162"/>
            <a:chExt cx="698" cy="820"/>
          </a:xfrm>
        </p:grpSpPr>
        <p:pic>
          <p:nvPicPr>
            <p:cNvPr id="48187" name="Picture 5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88" name="Oval 59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89" name="Picture 6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1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98" name="AutoShape 63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9" name="AutoShape 64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0" name="AutoShape 65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1" name="AutoShape 66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7" name="Group 67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94" name="AutoShape 68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5" name="AutoShape 69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6" name="AutoShape 70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7" name="AutoShape 71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92" name="Text Box 72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4G</a:t>
              </a:r>
            </a:p>
          </p:txBody>
        </p:sp>
      </p:grpSp>
      <p:sp>
        <p:nvSpPr>
          <p:cNvPr id="48141" name="Rectangle 89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2" name="Rectangle 90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3" name="Rectangle 91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4" name="Rectangle 92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5" name="Rectangle 93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6" name="Rectangle 94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7" name="Rectangle 95"/>
          <p:cNvSpPr>
            <a:spLocks noChangeArrowheads="1"/>
          </p:cNvSpPr>
          <p:nvPr/>
        </p:nvSpPr>
        <p:spPr bwMode="auto">
          <a:xfrm>
            <a:off x="546102" y="3113090"/>
            <a:ext cx="490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8" name="Rectangle 96"/>
          <p:cNvSpPr>
            <a:spLocks noChangeArrowheads="1"/>
          </p:cNvSpPr>
          <p:nvPr/>
        </p:nvSpPr>
        <p:spPr bwMode="auto">
          <a:xfrm>
            <a:off x="3810001" y="5841275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2020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9" name="Rectangle 97"/>
          <p:cNvSpPr>
            <a:spLocks noChangeArrowheads="1"/>
          </p:cNvSpPr>
          <p:nvPr/>
        </p:nvSpPr>
        <p:spPr bwMode="auto">
          <a:xfrm>
            <a:off x="3073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0" name="Rectangle 98"/>
          <p:cNvSpPr>
            <a:spLocks noChangeArrowheads="1"/>
          </p:cNvSpPr>
          <p:nvPr/>
        </p:nvSpPr>
        <p:spPr bwMode="auto">
          <a:xfrm>
            <a:off x="2354264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1" name="Rectangle 99"/>
          <p:cNvSpPr>
            <a:spLocks noChangeArrowheads="1"/>
          </p:cNvSpPr>
          <p:nvPr/>
        </p:nvSpPr>
        <p:spPr bwMode="auto">
          <a:xfrm>
            <a:off x="1633539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1990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2" name="Rectangle 100"/>
          <p:cNvSpPr>
            <a:spLocks noChangeArrowheads="1"/>
          </p:cNvSpPr>
          <p:nvPr/>
        </p:nvSpPr>
        <p:spPr bwMode="auto">
          <a:xfrm>
            <a:off x="914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1980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3" name="Text Box 101"/>
          <p:cNvSpPr txBox="1">
            <a:spLocks noChangeArrowheads="1"/>
          </p:cNvSpPr>
          <p:nvPr/>
        </p:nvSpPr>
        <p:spPr bwMode="auto">
          <a:xfrm>
            <a:off x="1057277" y="498316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rgbClr val="80008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5" name="Text Box 103"/>
          <p:cNvSpPr txBox="1">
            <a:spLocks noChangeArrowheads="1"/>
          </p:cNvSpPr>
          <p:nvPr/>
        </p:nvSpPr>
        <p:spPr bwMode="auto">
          <a:xfrm>
            <a:off x="1038227" y="496728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7" name="文本框 33"/>
          <p:cNvSpPr txBox="1">
            <a:spLocks noChangeArrowheads="1"/>
          </p:cNvSpPr>
          <p:nvPr/>
        </p:nvSpPr>
        <p:spPr bwMode="auto">
          <a:xfrm>
            <a:off x="6096000" y="249237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Mobile device 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everyone</a:t>
            </a:r>
            <a:endParaRPr lang="fi-FI" altLang="zh-CN" sz="1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8" name="文本框 23"/>
          <p:cNvSpPr txBox="1">
            <a:spLocks noChangeArrowheads="1"/>
          </p:cNvSpPr>
          <p:nvPr/>
        </p:nvSpPr>
        <p:spPr bwMode="auto">
          <a:xfrm>
            <a:off x="7092950" y="5805488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SimSun" pitchFamily="2" charset="-122"/>
              </a:rPr>
              <a:t>Time</a:t>
            </a:r>
            <a:endParaRPr lang="fi-FI" altLang="zh-CN" b="1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8159" name="Picture 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8650" y="4414839"/>
            <a:ext cx="863600" cy="379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8160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5" y="3844925"/>
            <a:ext cx="84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1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50" y="3227388"/>
            <a:ext cx="808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自选图形 81"/>
          <p:cNvSpPr>
            <a:spLocks noChangeArrowheads="1"/>
          </p:cNvSpPr>
          <p:nvPr/>
        </p:nvSpPr>
        <p:spPr bwMode="auto">
          <a:xfrm>
            <a:off x="404815" y="5695949"/>
            <a:ext cx="7767637" cy="211139"/>
          </a:xfrm>
          <a:prstGeom prst="rightArrow">
            <a:avLst>
              <a:gd name="adj1" fmla="val 23074"/>
              <a:gd name="adj2" fmla="val 131999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3" name="自选图形 82"/>
          <p:cNvSpPr>
            <a:spLocks noChangeArrowheads="1"/>
          </p:cNvSpPr>
          <p:nvPr/>
        </p:nvSpPr>
        <p:spPr bwMode="auto">
          <a:xfrm rot="-5400000">
            <a:off x="-1517651" y="3748088"/>
            <a:ext cx="3894139" cy="220662"/>
          </a:xfrm>
          <a:prstGeom prst="rightArrow">
            <a:avLst>
              <a:gd name="adj1" fmla="val 21981"/>
              <a:gd name="adj2" fmla="val 79414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4" name="Freeform 112"/>
          <p:cNvSpPr>
            <a:spLocks/>
          </p:cNvSpPr>
          <p:nvPr/>
        </p:nvSpPr>
        <p:spPr bwMode="auto">
          <a:xfrm>
            <a:off x="5243515" y="3181351"/>
            <a:ext cx="1385887" cy="1831975"/>
          </a:xfrm>
          <a:custGeom>
            <a:avLst/>
            <a:gdLst>
              <a:gd name="T0" fmla="*/ 0 w 873"/>
              <a:gd name="T1" fmla="*/ 2147483647 h 1154"/>
              <a:gd name="T2" fmla="*/ 2147483647 w 873"/>
              <a:gd name="T3" fmla="*/ 0 h 1154"/>
              <a:gd name="T4" fmla="*/ 2147483647 w 873"/>
              <a:gd name="T5" fmla="*/ 2147483647 h 1154"/>
              <a:gd name="T6" fmla="*/ 2147483647 w 873"/>
              <a:gd name="T7" fmla="*/ 2147483647 h 1154"/>
              <a:gd name="T8" fmla="*/ 0 w 873"/>
              <a:gd name="T9" fmla="*/ 2147483647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1154"/>
              <a:gd name="T17" fmla="*/ 873 w 873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1154">
                <a:moveTo>
                  <a:pt x="0" y="836"/>
                </a:moveTo>
                <a:lnTo>
                  <a:pt x="723" y="0"/>
                </a:lnTo>
                <a:lnTo>
                  <a:pt x="873" y="504"/>
                </a:lnTo>
                <a:lnTo>
                  <a:pt x="317" y="1154"/>
                </a:lnTo>
                <a:lnTo>
                  <a:pt x="0" y="836"/>
                </a:lnTo>
                <a:close/>
              </a:path>
            </a:pathLst>
          </a:custGeom>
          <a:solidFill>
            <a:srgbClr val="CDED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65" name="Picture 1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377" y="4005263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3515" y="4508501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1265" y="2997202"/>
            <a:ext cx="795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图片 30" descr="iph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7" y="3352800"/>
            <a:ext cx="39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Box 117"/>
          <p:cNvSpPr txBox="1"/>
          <p:nvPr/>
        </p:nvSpPr>
        <p:spPr>
          <a:xfrm>
            <a:off x="4626013" y="31242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</a:rPr>
              <a:t>data</a:t>
            </a:r>
            <a:endParaRPr lang="en-CA" sz="2400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14802" y="3821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887082" y="44774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</a:rPr>
              <a:t>data</a:t>
            </a:r>
            <a:endParaRPr lang="en-CA" sz="1400" dirty="0">
              <a:latin typeface="Arial" panose="020B0604020202020204" pitchFamily="34" charset="0"/>
            </a:endParaRPr>
          </a:p>
        </p:txBody>
      </p:sp>
      <p:sp>
        <p:nvSpPr>
          <p:cNvPr id="102" name="Rectangle 2"/>
          <p:cNvSpPr>
            <a:spLocks noChangeArrowheads="1"/>
          </p:cNvSpPr>
          <p:nvPr/>
        </p:nvSpPr>
        <p:spPr bwMode="auto">
          <a:xfrm>
            <a:off x="457200" y="990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Cellular </a:t>
            </a:r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Generations –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1G, 2G, 3G, 4G 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11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C9E7E9"/>
              </a:gs>
              <a:gs pos="100000">
                <a:srgbClr val="57686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i-FI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057275" y="4551365"/>
            <a:ext cx="165735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1778000" y="3975101"/>
            <a:ext cx="24336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498725" y="3398840"/>
            <a:ext cx="19431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3217863" y="2784477"/>
            <a:ext cx="17145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5" name="AutoShape 8"/>
          <p:cNvSpPr>
            <a:spLocks noChangeArrowheads="1"/>
          </p:cNvSpPr>
          <p:nvPr/>
        </p:nvSpPr>
        <p:spPr bwMode="auto">
          <a:xfrm>
            <a:off x="4010025" y="2174877"/>
            <a:ext cx="15700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30302" y="4149725"/>
            <a:ext cx="576263" cy="690563"/>
            <a:chOff x="1075" y="2162"/>
            <a:chExt cx="698" cy="820"/>
          </a:xfrm>
        </p:grpSpPr>
        <p:pic>
          <p:nvPicPr>
            <p:cNvPr id="48232" name="Picture 1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33" name="Oval 11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34" name="Picture 1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43" name="AutoShape 15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4" name="AutoShape 16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5" name="AutoShape 17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6" name="AutoShape 18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39" name="AutoShape 20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0" name="AutoShape 21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1" name="AutoShape 22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2" name="AutoShape 23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44" name="Text Box 24"/>
            <p:cNvSpPr txBox="1">
              <a:spLocks noChangeAspect="1" noChangeArrowheads="1"/>
            </p:cNvSpPr>
            <p:nvPr/>
          </p:nvSpPr>
          <p:spPr bwMode="gray">
            <a:xfrm>
              <a:off x="1083" y="2349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1G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49438" y="3573463"/>
            <a:ext cx="576262" cy="690563"/>
            <a:chOff x="1075" y="2162"/>
            <a:chExt cx="698" cy="820"/>
          </a:xfrm>
        </p:grpSpPr>
        <p:pic>
          <p:nvPicPr>
            <p:cNvPr id="48217" name="Picture 2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18" name="Oval 27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19" name="Picture 2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28" name="AutoShape 31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9" name="AutoShape 32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0" name="AutoShape 33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1" name="AutoShape 34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24" name="AutoShape 36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5" name="AutoShape 37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6" name="AutoShape 38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7" name="AutoShape 39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60" name="Text Box 40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2G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570163" y="2924176"/>
            <a:ext cx="576262" cy="715963"/>
            <a:chOff x="1075" y="2162"/>
            <a:chExt cx="698" cy="820"/>
          </a:xfrm>
        </p:grpSpPr>
        <p:pic>
          <p:nvPicPr>
            <p:cNvPr id="48202" name="Picture 42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03" name="Oval 43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04" name="Picture 44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5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2" name="Group 46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13" name="AutoShape 47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4" name="AutoShape 48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5" name="AutoShape 49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6" name="AutoShape 50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3" name="Group 51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09" name="AutoShape 52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0" name="AutoShape 53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1" name="AutoShape 54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2" name="AutoShape 55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76" name="Text Box 56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3G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362327" y="2349501"/>
            <a:ext cx="576263" cy="690563"/>
            <a:chOff x="1075" y="2162"/>
            <a:chExt cx="698" cy="820"/>
          </a:xfrm>
        </p:grpSpPr>
        <p:pic>
          <p:nvPicPr>
            <p:cNvPr id="48187" name="Picture 5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88" name="Oval 59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89" name="Picture 6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1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98" name="AutoShape 63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9" name="AutoShape 64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0" name="AutoShape 65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1" name="AutoShape 66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7" name="Group 67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94" name="AutoShape 68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5" name="AutoShape 69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6" name="AutoShape 70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7" name="AutoShape 71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92" name="Text Box 72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4G</a:t>
              </a: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154488" y="1773237"/>
            <a:ext cx="576262" cy="690563"/>
            <a:chOff x="1075" y="2162"/>
            <a:chExt cx="698" cy="820"/>
          </a:xfrm>
        </p:grpSpPr>
        <p:pic>
          <p:nvPicPr>
            <p:cNvPr id="48172" name="Picture 74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3" name="Oval 75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74" name="Picture 7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77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20" name="Group 78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83" name="AutoShape 79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4" name="AutoShape 80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5" name="AutoShape 81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6" name="AutoShape 82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21" name="Group 83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79" name="AutoShape 84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0" name="AutoShape 85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1" name="AutoShape 86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2" name="AutoShape 87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608" name="Text Box 88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5G</a:t>
              </a:r>
            </a:p>
          </p:txBody>
        </p:sp>
      </p:grpSp>
      <p:sp>
        <p:nvSpPr>
          <p:cNvPr id="48141" name="Rectangle 89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2" name="Rectangle 90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3" name="Rectangle 91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4" name="Rectangle 92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5" name="Rectangle 93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6" name="Rectangle 94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7" name="Rectangle 95"/>
          <p:cNvSpPr>
            <a:spLocks noChangeArrowheads="1"/>
          </p:cNvSpPr>
          <p:nvPr/>
        </p:nvSpPr>
        <p:spPr bwMode="auto">
          <a:xfrm>
            <a:off x="546102" y="3113090"/>
            <a:ext cx="490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8" name="Rectangle 96"/>
          <p:cNvSpPr>
            <a:spLocks noChangeArrowheads="1"/>
          </p:cNvSpPr>
          <p:nvPr/>
        </p:nvSpPr>
        <p:spPr bwMode="auto">
          <a:xfrm>
            <a:off x="3810001" y="5841275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2020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9" name="Rectangle 97"/>
          <p:cNvSpPr>
            <a:spLocks noChangeArrowheads="1"/>
          </p:cNvSpPr>
          <p:nvPr/>
        </p:nvSpPr>
        <p:spPr bwMode="auto">
          <a:xfrm>
            <a:off x="3073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0" name="Rectangle 98"/>
          <p:cNvSpPr>
            <a:spLocks noChangeArrowheads="1"/>
          </p:cNvSpPr>
          <p:nvPr/>
        </p:nvSpPr>
        <p:spPr bwMode="auto">
          <a:xfrm>
            <a:off x="2354264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1" name="Rectangle 99"/>
          <p:cNvSpPr>
            <a:spLocks noChangeArrowheads="1"/>
          </p:cNvSpPr>
          <p:nvPr/>
        </p:nvSpPr>
        <p:spPr bwMode="auto">
          <a:xfrm>
            <a:off x="1633539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1990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2" name="Rectangle 100"/>
          <p:cNvSpPr>
            <a:spLocks noChangeArrowheads="1"/>
          </p:cNvSpPr>
          <p:nvPr/>
        </p:nvSpPr>
        <p:spPr bwMode="auto">
          <a:xfrm>
            <a:off x="914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1980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3" name="Text Box 101"/>
          <p:cNvSpPr txBox="1">
            <a:spLocks noChangeArrowheads="1"/>
          </p:cNvSpPr>
          <p:nvPr/>
        </p:nvSpPr>
        <p:spPr bwMode="auto">
          <a:xfrm>
            <a:off x="1057277" y="498316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rgbClr val="80008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4" name="Text Box 102"/>
          <p:cNvSpPr txBox="1">
            <a:spLocks noChangeArrowheads="1"/>
          </p:cNvSpPr>
          <p:nvPr/>
        </p:nvSpPr>
        <p:spPr bwMode="auto">
          <a:xfrm>
            <a:off x="4081465" y="2463801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pitchFamily="34" charset="0"/>
                <a:ea typeface="SimSun" pitchFamily="2" charset="-122"/>
              </a:rPr>
              <a:t>?</a:t>
            </a:r>
            <a:endParaRPr lang="fi-FI" sz="3200" b="1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5" name="Text Box 103"/>
          <p:cNvSpPr txBox="1">
            <a:spLocks noChangeArrowheads="1"/>
          </p:cNvSpPr>
          <p:nvPr/>
        </p:nvSpPr>
        <p:spPr bwMode="auto">
          <a:xfrm>
            <a:off x="1038227" y="496728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6" name="Text Box 104"/>
          <p:cNvSpPr txBox="1">
            <a:spLocks noChangeArrowheads="1"/>
          </p:cNvSpPr>
          <p:nvPr/>
        </p:nvSpPr>
        <p:spPr bwMode="auto">
          <a:xfrm>
            <a:off x="4052890" y="2449514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?</a:t>
            </a:r>
            <a:endParaRPr lang="fi-FI" sz="3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7" name="文本框 33"/>
          <p:cNvSpPr txBox="1">
            <a:spLocks noChangeArrowheads="1"/>
          </p:cNvSpPr>
          <p:nvPr/>
        </p:nvSpPr>
        <p:spPr bwMode="auto">
          <a:xfrm>
            <a:off x="6096000" y="249237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Mobile device 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everyone</a:t>
            </a:r>
            <a:endParaRPr lang="fi-FI" altLang="zh-CN" sz="1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8" name="文本框 23"/>
          <p:cNvSpPr txBox="1">
            <a:spLocks noChangeArrowheads="1"/>
          </p:cNvSpPr>
          <p:nvPr/>
        </p:nvSpPr>
        <p:spPr bwMode="auto">
          <a:xfrm>
            <a:off x="7092950" y="5805488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SimSun" pitchFamily="2" charset="-122"/>
              </a:rPr>
              <a:t>Time</a:t>
            </a:r>
            <a:endParaRPr lang="fi-FI" altLang="zh-CN" b="1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8159" name="Picture 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8650" y="4414839"/>
            <a:ext cx="863600" cy="379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8160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5" y="3844925"/>
            <a:ext cx="84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1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50" y="3227388"/>
            <a:ext cx="808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自选图形 81"/>
          <p:cNvSpPr>
            <a:spLocks noChangeArrowheads="1"/>
          </p:cNvSpPr>
          <p:nvPr/>
        </p:nvSpPr>
        <p:spPr bwMode="auto">
          <a:xfrm>
            <a:off x="404815" y="5695949"/>
            <a:ext cx="7767637" cy="211139"/>
          </a:xfrm>
          <a:prstGeom prst="rightArrow">
            <a:avLst>
              <a:gd name="adj1" fmla="val 23074"/>
              <a:gd name="adj2" fmla="val 131999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3" name="自选图形 82"/>
          <p:cNvSpPr>
            <a:spLocks noChangeArrowheads="1"/>
          </p:cNvSpPr>
          <p:nvPr/>
        </p:nvSpPr>
        <p:spPr bwMode="auto">
          <a:xfrm rot="-5400000">
            <a:off x="-1517651" y="3748088"/>
            <a:ext cx="3894139" cy="220662"/>
          </a:xfrm>
          <a:prstGeom prst="rightArrow">
            <a:avLst>
              <a:gd name="adj1" fmla="val 21981"/>
              <a:gd name="adj2" fmla="val 79414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4" name="Freeform 112"/>
          <p:cNvSpPr>
            <a:spLocks/>
          </p:cNvSpPr>
          <p:nvPr/>
        </p:nvSpPr>
        <p:spPr bwMode="auto">
          <a:xfrm>
            <a:off x="5243515" y="3181351"/>
            <a:ext cx="1385887" cy="1831975"/>
          </a:xfrm>
          <a:custGeom>
            <a:avLst/>
            <a:gdLst>
              <a:gd name="T0" fmla="*/ 0 w 873"/>
              <a:gd name="T1" fmla="*/ 2147483647 h 1154"/>
              <a:gd name="T2" fmla="*/ 2147483647 w 873"/>
              <a:gd name="T3" fmla="*/ 0 h 1154"/>
              <a:gd name="T4" fmla="*/ 2147483647 w 873"/>
              <a:gd name="T5" fmla="*/ 2147483647 h 1154"/>
              <a:gd name="T6" fmla="*/ 2147483647 w 873"/>
              <a:gd name="T7" fmla="*/ 2147483647 h 1154"/>
              <a:gd name="T8" fmla="*/ 0 w 873"/>
              <a:gd name="T9" fmla="*/ 2147483647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1154"/>
              <a:gd name="T17" fmla="*/ 873 w 873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1154">
                <a:moveTo>
                  <a:pt x="0" y="836"/>
                </a:moveTo>
                <a:lnTo>
                  <a:pt x="723" y="0"/>
                </a:lnTo>
                <a:lnTo>
                  <a:pt x="873" y="504"/>
                </a:lnTo>
                <a:lnTo>
                  <a:pt x="317" y="1154"/>
                </a:lnTo>
                <a:lnTo>
                  <a:pt x="0" y="836"/>
                </a:lnTo>
                <a:close/>
              </a:path>
            </a:pathLst>
          </a:custGeom>
          <a:solidFill>
            <a:srgbClr val="CDED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65" name="Picture 1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377" y="4005263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3515" y="4508501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1265" y="2997202"/>
            <a:ext cx="795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图片 30" descr="iph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7" y="3352800"/>
            <a:ext cx="39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9" name="Rectangle 2"/>
          <p:cNvSpPr>
            <a:spLocks noChangeArrowheads="1"/>
          </p:cNvSpPr>
          <p:nvPr/>
        </p:nvSpPr>
        <p:spPr bwMode="auto">
          <a:xfrm>
            <a:off x="457200" y="990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Cellular </a:t>
            </a:r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Generations –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2010 View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7082" y="44774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</a:rPr>
              <a:t>data</a:t>
            </a:r>
            <a:endParaRPr lang="en-CA" sz="1400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14802" y="3821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26013" y="31242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</a:rPr>
              <a:t>data</a:t>
            </a:r>
            <a:endParaRPr lang="en-CA" sz="2400" dirty="0">
              <a:latin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57802" y="243840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</a:rPr>
              <a:t>data</a:t>
            </a:r>
            <a:endParaRPr lang="en-CA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C9E7E9"/>
              </a:gs>
              <a:gs pos="100000">
                <a:srgbClr val="57686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i-FI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057275" y="4551365"/>
            <a:ext cx="165735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1778000" y="3975101"/>
            <a:ext cx="24336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498725" y="3398840"/>
            <a:ext cx="19431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3217863" y="2784477"/>
            <a:ext cx="17145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5" name="AutoShape 8"/>
          <p:cNvSpPr>
            <a:spLocks noChangeArrowheads="1"/>
          </p:cNvSpPr>
          <p:nvPr/>
        </p:nvSpPr>
        <p:spPr bwMode="auto">
          <a:xfrm>
            <a:off x="4010025" y="2174877"/>
            <a:ext cx="15700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30302" y="4149725"/>
            <a:ext cx="576263" cy="690563"/>
            <a:chOff x="1075" y="2162"/>
            <a:chExt cx="698" cy="820"/>
          </a:xfrm>
        </p:grpSpPr>
        <p:pic>
          <p:nvPicPr>
            <p:cNvPr id="48232" name="Picture 1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33" name="Oval 11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34" name="Picture 1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43" name="AutoShape 15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4" name="AutoShape 16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5" name="AutoShape 17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6" name="AutoShape 18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39" name="AutoShape 20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0" name="AutoShape 21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1" name="AutoShape 22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2" name="AutoShape 23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44" name="Text Box 24"/>
            <p:cNvSpPr txBox="1">
              <a:spLocks noChangeAspect="1" noChangeArrowheads="1"/>
            </p:cNvSpPr>
            <p:nvPr/>
          </p:nvSpPr>
          <p:spPr bwMode="gray">
            <a:xfrm>
              <a:off x="1083" y="2349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1G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49438" y="3573463"/>
            <a:ext cx="576262" cy="690563"/>
            <a:chOff x="1075" y="2162"/>
            <a:chExt cx="698" cy="820"/>
          </a:xfrm>
        </p:grpSpPr>
        <p:pic>
          <p:nvPicPr>
            <p:cNvPr id="48217" name="Picture 2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18" name="Oval 27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19" name="Picture 2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28" name="AutoShape 31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9" name="AutoShape 32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0" name="AutoShape 33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1" name="AutoShape 34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24" name="AutoShape 36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5" name="AutoShape 37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6" name="AutoShape 38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7" name="AutoShape 39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60" name="Text Box 40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2G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570163" y="2924176"/>
            <a:ext cx="576262" cy="715963"/>
            <a:chOff x="1075" y="2162"/>
            <a:chExt cx="698" cy="820"/>
          </a:xfrm>
        </p:grpSpPr>
        <p:pic>
          <p:nvPicPr>
            <p:cNvPr id="48202" name="Picture 42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03" name="Oval 43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04" name="Picture 44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5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2" name="Group 46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13" name="AutoShape 47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4" name="AutoShape 48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5" name="AutoShape 49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6" name="AutoShape 50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3" name="Group 51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09" name="AutoShape 52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0" name="AutoShape 53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1" name="AutoShape 54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2" name="AutoShape 55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76" name="Text Box 56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3G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362327" y="2349501"/>
            <a:ext cx="576263" cy="690563"/>
            <a:chOff x="1075" y="2162"/>
            <a:chExt cx="698" cy="820"/>
          </a:xfrm>
        </p:grpSpPr>
        <p:pic>
          <p:nvPicPr>
            <p:cNvPr id="48187" name="Picture 5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88" name="Oval 59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89" name="Picture 6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1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98" name="AutoShape 63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9" name="AutoShape 64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0" name="AutoShape 65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1" name="AutoShape 66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7" name="Group 67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94" name="AutoShape 68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5" name="AutoShape 69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6" name="AutoShape 70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7" name="AutoShape 71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92" name="Text Box 72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4G</a:t>
              </a: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154488" y="1773237"/>
            <a:ext cx="576262" cy="690563"/>
            <a:chOff x="1075" y="2162"/>
            <a:chExt cx="698" cy="820"/>
          </a:xfrm>
        </p:grpSpPr>
        <p:pic>
          <p:nvPicPr>
            <p:cNvPr id="48172" name="Picture 74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3" name="Oval 75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74" name="Picture 7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77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20" name="Group 78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83" name="AutoShape 79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4" name="AutoShape 80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5" name="AutoShape 81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6" name="AutoShape 82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21" name="Group 83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79" name="AutoShape 84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0" name="AutoShape 85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1" name="AutoShape 86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2" name="AutoShape 87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608" name="Text Box 88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5G</a:t>
              </a:r>
            </a:p>
          </p:txBody>
        </p:sp>
      </p:grpSp>
      <p:sp>
        <p:nvSpPr>
          <p:cNvPr id="48141" name="Rectangle 89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2" name="Rectangle 90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3" name="Rectangle 91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4" name="Rectangle 92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5" name="Rectangle 93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6" name="Rectangle 94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7" name="Rectangle 95"/>
          <p:cNvSpPr>
            <a:spLocks noChangeArrowheads="1"/>
          </p:cNvSpPr>
          <p:nvPr/>
        </p:nvSpPr>
        <p:spPr bwMode="auto">
          <a:xfrm>
            <a:off x="546102" y="3113090"/>
            <a:ext cx="490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8" name="Rectangle 96"/>
          <p:cNvSpPr>
            <a:spLocks noChangeArrowheads="1"/>
          </p:cNvSpPr>
          <p:nvPr/>
        </p:nvSpPr>
        <p:spPr bwMode="auto">
          <a:xfrm>
            <a:off x="3810001" y="5841275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2020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9" name="Rectangle 97"/>
          <p:cNvSpPr>
            <a:spLocks noChangeArrowheads="1"/>
          </p:cNvSpPr>
          <p:nvPr/>
        </p:nvSpPr>
        <p:spPr bwMode="auto">
          <a:xfrm>
            <a:off x="3073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0" name="Rectangle 98"/>
          <p:cNvSpPr>
            <a:spLocks noChangeArrowheads="1"/>
          </p:cNvSpPr>
          <p:nvPr/>
        </p:nvSpPr>
        <p:spPr bwMode="auto">
          <a:xfrm>
            <a:off x="2354264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1" name="Rectangle 99"/>
          <p:cNvSpPr>
            <a:spLocks noChangeArrowheads="1"/>
          </p:cNvSpPr>
          <p:nvPr/>
        </p:nvSpPr>
        <p:spPr bwMode="auto">
          <a:xfrm>
            <a:off x="1633539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1990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2" name="Rectangle 100"/>
          <p:cNvSpPr>
            <a:spLocks noChangeArrowheads="1"/>
          </p:cNvSpPr>
          <p:nvPr/>
        </p:nvSpPr>
        <p:spPr bwMode="auto">
          <a:xfrm>
            <a:off x="914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1980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3" name="Text Box 101"/>
          <p:cNvSpPr txBox="1">
            <a:spLocks noChangeArrowheads="1"/>
          </p:cNvSpPr>
          <p:nvPr/>
        </p:nvSpPr>
        <p:spPr bwMode="auto">
          <a:xfrm>
            <a:off x="1057277" y="498316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rgbClr val="80008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4" name="Text Box 102"/>
          <p:cNvSpPr txBox="1">
            <a:spLocks noChangeArrowheads="1"/>
          </p:cNvSpPr>
          <p:nvPr/>
        </p:nvSpPr>
        <p:spPr bwMode="auto">
          <a:xfrm>
            <a:off x="4081465" y="2463801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pitchFamily="34" charset="0"/>
                <a:ea typeface="SimSun" pitchFamily="2" charset="-122"/>
              </a:rPr>
              <a:t>?</a:t>
            </a:r>
            <a:endParaRPr lang="fi-FI" sz="3200" b="1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5" name="Text Box 103"/>
          <p:cNvSpPr txBox="1">
            <a:spLocks noChangeArrowheads="1"/>
          </p:cNvSpPr>
          <p:nvPr/>
        </p:nvSpPr>
        <p:spPr bwMode="auto">
          <a:xfrm>
            <a:off x="1038227" y="496728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6" name="Text Box 104"/>
          <p:cNvSpPr txBox="1">
            <a:spLocks noChangeArrowheads="1"/>
          </p:cNvSpPr>
          <p:nvPr/>
        </p:nvSpPr>
        <p:spPr bwMode="auto">
          <a:xfrm>
            <a:off x="4052890" y="2449514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?</a:t>
            </a:r>
            <a:endParaRPr lang="fi-FI" sz="3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7" name="文本框 33"/>
          <p:cNvSpPr txBox="1">
            <a:spLocks noChangeArrowheads="1"/>
          </p:cNvSpPr>
          <p:nvPr/>
        </p:nvSpPr>
        <p:spPr bwMode="auto">
          <a:xfrm>
            <a:off x="6096000" y="249237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Mobile device 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everyone</a:t>
            </a:r>
            <a:endParaRPr lang="fi-FI" altLang="zh-CN" sz="1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8" name="文本框 23"/>
          <p:cNvSpPr txBox="1">
            <a:spLocks noChangeArrowheads="1"/>
          </p:cNvSpPr>
          <p:nvPr/>
        </p:nvSpPr>
        <p:spPr bwMode="auto">
          <a:xfrm>
            <a:off x="7092950" y="5805488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SimSun" pitchFamily="2" charset="-122"/>
              </a:rPr>
              <a:t>Time</a:t>
            </a:r>
            <a:endParaRPr lang="fi-FI" altLang="zh-CN" b="1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8159" name="Picture 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8650" y="4414839"/>
            <a:ext cx="863600" cy="379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8160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5" y="3844925"/>
            <a:ext cx="84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1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50" y="3227388"/>
            <a:ext cx="808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自选图形 81"/>
          <p:cNvSpPr>
            <a:spLocks noChangeArrowheads="1"/>
          </p:cNvSpPr>
          <p:nvPr/>
        </p:nvSpPr>
        <p:spPr bwMode="auto">
          <a:xfrm>
            <a:off x="404815" y="5695949"/>
            <a:ext cx="7767637" cy="211139"/>
          </a:xfrm>
          <a:prstGeom prst="rightArrow">
            <a:avLst>
              <a:gd name="adj1" fmla="val 23074"/>
              <a:gd name="adj2" fmla="val 131999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3" name="自选图形 82"/>
          <p:cNvSpPr>
            <a:spLocks noChangeArrowheads="1"/>
          </p:cNvSpPr>
          <p:nvPr/>
        </p:nvSpPr>
        <p:spPr bwMode="auto">
          <a:xfrm rot="-5400000">
            <a:off x="-1517651" y="3748088"/>
            <a:ext cx="3894139" cy="220662"/>
          </a:xfrm>
          <a:prstGeom prst="rightArrow">
            <a:avLst>
              <a:gd name="adj1" fmla="val 21981"/>
              <a:gd name="adj2" fmla="val 79414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4" name="Freeform 112"/>
          <p:cNvSpPr>
            <a:spLocks/>
          </p:cNvSpPr>
          <p:nvPr/>
        </p:nvSpPr>
        <p:spPr bwMode="auto">
          <a:xfrm>
            <a:off x="5243515" y="3181351"/>
            <a:ext cx="1385887" cy="1831975"/>
          </a:xfrm>
          <a:custGeom>
            <a:avLst/>
            <a:gdLst>
              <a:gd name="T0" fmla="*/ 0 w 873"/>
              <a:gd name="T1" fmla="*/ 2147483647 h 1154"/>
              <a:gd name="T2" fmla="*/ 2147483647 w 873"/>
              <a:gd name="T3" fmla="*/ 0 h 1154"/>
              <a:gd name="T4" fmla="*/ 2147483647 w 873"/>
              <a:gd name="T5" fmla="*/ 2147483647 h 1154"/>
              <a:gd name="T6" fmla="*/ 2147483647 w 873"/>
              <a:gd name="T7" fmla="*/ 2147483647 h 1154"/>
              <a:gd name="T8" fmla="*/ 0 w 873"/>
              <a:gd name="T9" fmla="*/ 2147483647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1154"/>
              <a:gd name="T17" fmla="*/ 873 w 873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1154">
                <a:moveTo>
                  <a:pt x="0" y="836"/>
                </a:moveTo>
                <a:lnTo>
                  <a:pt x="723" y="0"/>
                </a:lnTo>
                <a:lnTo>
                  <a:pt x="873" y="504"/>
                </a:lnTo>
                <a:lnTo>
                  <a:pt x="317" y="1154"/>
                </a:lnTo>
                <a:lnTo>
                  <a:pt x="0" y="836"/>
                </a:lnTo>
                <a:close/>
              </a:path>
            </a:pathLst>
          </a:custGeom>
          <a:solidFill>
            <a:srgbClr val="CDED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65" name="Picture 1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377" y="4005263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3515" y="4508501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1265" y="2997202"/>
            <a:ext cx="795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图片 30" descr="iph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7" y="3352800"/>
            <a:ext cx="39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9" name="Rectangle 2"/>
          <p:cNvSpPr>
            <a:spLocks noChangeArrowheads="1"/>
          </p:cNvSpPr>
          <p:nvPr/>
        </p:nvSpPr>
        <p:spPr bwMode="auto">
          <a:xfrm>
            <a:off x="457200" y="990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Cellular </a:t>
            </a:r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Generations –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Current View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7082" y="44774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</a:rPr>
              <a:t>data</a:t>
            </a:r>
            <a:endParaRPr lang="en-CA" sz="1400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14802" y="3821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26013" y="31242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</a:rPr>
              <a:t>data</a:t>
            </a:r>
            <a:endParaRPr lang="en-CA" sz="2400" dirty="0">
              <a:latin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57802" y="243840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</a:rPr>
              <a:t>data</a:t>
            </a:r>
            <a:endParaRPr lang="en-CA" sz="3200" dirty="0">
              <a:latin typeface="Arial" panose="020B0604020202020204" pitchFamily="34" charset="0"/>
            </a:endParaRPr>
          </a:p>
        </p:txBody>
      </p:sp>
      <p:cxnSp>
        <p:nvCxnSpPr>
          <p:cNvPr id="122" name="直接箭头连接符 76"/>
          <p:cNvCxnSpPr>
            <a:cxnSpLocks noChangeShapeType="1"/>
          </p:cNvCxnSpPr>
          <p:nvPr/>
        </p:nvCxnSpPr>
        <p:spPr bwMode="auto">
          <a:xfrm flipH="1" flipV="1">
            <a:off x="1048310" y="2076777"/>
            <a:ext cx="4742890" cy="33931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直接箭头连接符 76"/>
          <p:cNvCxnSpPr>
            <a:cxnSpLocks noChangeShapeType="1"/>
          </p:cNvCxnSpPr>
          <p:nvPr/>
        </p:nvCxnSpPr>
        <p:spPr bwMode="auto">
          <a:xfrm flipH="1">
            <a:off x="1048310" y="1970721"/>
            <a:ext cx="4742890" cy="362792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17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0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0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cxnSp>
        <p:nvCxnSpPr>
          <p:cNvPr id="6178" name="Straight Arrow Connector 26"/>
          <p:cNvCxnSpPr>
            <a:cxnSpLocks noChangeShapeType="1"/>
          </p:cNvCxnSpPr>
          <p:nvPr/>
        </p:nvCxnSpPr>
        <p:spPr bwMode="auto">
          <a:xfrm flipH="1">
            <a:off x="4724400" y="3276600"/>
            <a:ext cx="14478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79" name="TextBox 31"/>
          <p:cNvSpPr txBox="1">
            <a:spLocks noChangeArrowheads="1"/>
          </p:cNvSpPr>
          <p:nvPr/>
        </p:nvSpPr>
        <p:spPr bwMode="auto">
          <a:xfrm>
            <a:off x="4874156" y="2989263"/>
            <a:ext cx="1335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0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cxnSp>
        <p:nvCxnSpPr>
          <p:cNvPr id="6178" name="Straight Arrow Connector 26"/>
          <p:cNvCxnSpPr>
            <a:cxnSpLocks noChangeShapeType="1"/>
          </p:cNvCxnSpPr>
          <p:nvPr/>
        </p:nvCxnSpPr>
        <p:spPr bwMode="auto">
          <a:xfrm flipH="1">
            <a:off x="4724400" y="3276600"/>
            <a:ext cx="14478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79" name="TextBox 31"/>
          <p:cNvSpPr txBox="1">
            <a:spLocks noChangeArrowheads="1"/>
          </p:cNvSpPr>
          <p:nvPr/>
        </p:nvSpPr>
        <p:spPr bwMode="auto">
          <a:xfrm>
            <a:off x="4874156" y="2989263"/>
            <a:ext cx="1335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4176" y="3505200"/>
            <a:ext cx="33650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rial"/>
              </a:rPr>
              <a:t>novel use-cases: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autonomous &amp; connected vehicles,</a:t>
            </a:r>
          </a:p>
          <a:p>
            <a:r>
              <a:rPr lang="en-US" sz="1600" dirty="0" err="1" smtClean="0">
                <a:latin typeface="Arrial"/>
              </a:rPr>
              <a:t>IoT</a:t>
            </a:r>
            <a:r>
              <a:rPr lang="en-US" sz="1600" dirty="0" smtClean="0">
                <a:latin typeface="Arrial"/>
              </a:rPr>
              <a:t>, smart grid, smart cities, </a:t>
            </a:r>
          </a:p>
          <a:p>
            <a:r>
              <a:rPr lang="en-US" sz="1600" dirty="0" smtClean="0">
                <a:latin typeface="Arrial"/>
              </a:rPr>
              <a:t>smart homes, health care, </a:t>
            </a:r>
          </a:p>
          <a:p>
            <a:r>
              <a:rPr lang="en-US" sz="1600" dirty="0" smtClean="0">
                <a:latin typeface="Arrial"/>
              </a:rPr>
              <a:t>remote robotics, tactile internet, …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very many, difficult to list </a:t>
            </a:r>
            <a:endParaRPr lang="en-CA" sz="1600" dirty="0">
              <a:solidFill>
                <a:srgbClr val="FF0000"/>
              </a:solidFill>
              <a:latin typeface="Arrial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0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cxnSp>
        <p:nvCxnSpPr>
          <p:cNvPr id="6178" name="Straight Arrow Connector 26"/>
          <p:cNvCxnSpPr>
            <a:cxnSpLocks noChangeShapeType="1"/>
          </p:cNvCxnSpPr>
          <p:nvPr/>
        </p:nvCxnSpPr>
        <p:spPr bwMode="auto">
          <a:xfrm flipH="1">
            <a:off x="4724400" y="3276600"/>
            <a:ext cx="14478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79" name="TextBox 31"/>
          <p:cNvSpPr txBox="1">
            <a:spLocks noChangeArrowheads="1"/>
          </p:cNvSpPr>
          <p:nvPr/>
        </p:nvSpPr>
        <p:spPr bwMode="auto">
          <a:xfrm>
            <a:off x="4874156" y="2989263"/>
            <a:ext cx="1335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4176" y="3505200"/>
            <a:ext cx="33650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rial"/>
              </a:rPr>
              <a:t>novel use-cases: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autonomous &amp; connected vehicles,</a:t>
            </a:r>
          </a:p>
          <a:p>
            <a:r>
              <a:rPr lang="en-US" sz="1600" dirty="0" err="1" smtClean="0">
                <a:latin typeface="Arrial"/>
              </a:rPr>
              <a:t>IoT</a:t>
            </a:r>
            <a:r>
              <a:rPr lang="en-US" sz="1600" dirty="0" smtClean="0">
                <a:latin typeface="Arrial"/>
              </a:rPr>
              <a:t>, smart grid, smart cities, </a:t>
            </a:r>
          </a:p>
          <a:p>
            <a:r>
              <a:rPr lang="en-US" sz="1600" dirty="0" smtClean="0">
                <a:latin typeface="Arrial"/>
              </a:rPr>
              <a:t>smart homes, health care, </a:t>
            </a:r>
          </a:p>
          <a:p>
            <a:r>
              <a:rPr lang="en-US" sz="1600" dirty="0" smtClean="0">
                <a:latin typeface="Arrial"/>
              </a:rPr>
              <a:t>remote robotics, tactile internet, …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very many, difficult to list </a:t>
            </a:r>
            <a:endParaRPr lang="en-CA" sz="1600" dirty="0">
              <a:solidFill>
                <a:srgbClr val="FF0000"/>
              </a:solidFill>
              <a:latin typeface="Arrial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86138"/>
            <a:ext cx="4953001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2400" y="3352800"/>
            <a:ext cx="4953000" cy="32004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305800" cy="381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this Tutorial? </a:t>
            </a:r>
            <a:r>
              <a:rPr lang="en-US" dirty="0" smtClean="0"/>
              <a:t>– What to Expect / What not to Expect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382000" cy="50196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about the standards details</a:t>
            </a:r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a marketing pitch</a:t>
            </a:r>
          </a:p>
          <a:p>
            <a:endParaRPr lang="en-US" dirty="0" smtClean="0"/>
          </a:p>
          <a:p>
            <a:r>
              <a:rPr lang="en-US" dirty="0" smtClean="0"/>
              <a:t>Not wild predictions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dirty="0" smtClean="0"/>
          </a:p>
        </p:txBody>
      </p:sp>
      <p:cxnSp>
        <p:nvCxnSpPr>
          <p:cNvPr id="4" name="直接箭头连接符 76"/>
          <p:cNvCxnSpPr>
            <a:cxnSpLocks noChangeShapeType="1"/>
          </p:cNvCxnSpPr>
          <p:nvPr/>
        </p:nvCxnSpPr>
        <p:spPr bwMode="auto">
          <a:xfrm flipH="1">
            <a:off x="914400" y="1676409"/>
            <a:ext cx="1905000" cy="45719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76"/>
          <p:cNvCxnSpPr>
            <a:cxnSpLocks noChangeShapeType="1"/>
          </p:cNvCxnSpPr>
          <p:nvPr/>
        </p:nvCxnSpPr>
        <p:spPr bwMode="auto">
          <a:xfrm flipH="1" flipV="1">
            <a:off x="914400" y="1649896"/>
            <a:ext cx="19050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箭头连接符 76"/>
          <p:cNvCxnSpPr>
            <a:cxnSpLocks noChangeShapeType="1"/>
          </p:cNvCxnSpPr>
          <p:nvPr/>
        </p:nvCxnSpPr>
        <p:spPr bwMode="auto">
          <a:xfrm flipH="1" flipV="1">
            <a:off x="914400" y="3114260"/>
            <a:ext cx="19050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箭头连接符 76"/>
          <p:cNvCxnSpPr>
            <a:cxnSpLocks noChangeShapeType="1"/>
          </p:cNvCxnSpPr>
          <p:nvPr/>
        </p:nvCxnSpPr>
        <p:spPr bwMode="auto">
          <a:xfrm flipH="1" flipV="1">
            <a:off x="914400" y="2362200"/>
            <a:ext cx="19050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76"/>
          <p:cNvCxnSpPr>
            <a:cxnSpLocks noChangeShapeType="1"/>
          </p:cNvCxnSpPr>
          <p:nvPr/>
        </p:nvCxnSpPr>
        <p:spPr bwMode="auto">
          <a:xfrm flipH="1">
            <a:off x="914400" y="3124209"/>
            <a:ext cx="1905000" cy="45719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箭头连接符 76"/>
          <p:cNvCxnSpPr>
            <a:cxnSpLocks noChangeShapeType="1"/>
          </p:cNvCxnSpPr>
          <p:nvPr/>
        </p:nvCxnSpPr>
        <p:spPr bwMode="auto">
          <a:xfrm flipH="1">
            <a:off x="914400" y="2411905"/>
            <a:ext cx="1905000" cy="45719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cxnSp>
        <p:nvCxnSpPr>
          <p:cNvPr id="6178" name="Straight Arrow Connector 26"/>
          <p:cNvCxnSpPr>
            <a:cxnSpLocks noChangeShapeType="1"/>
          </p:cNvCxnSpPr>
          <p:nvPr/>
        </p:nvCxnSpPr>
        <p:spPr bwMode="auto">
          <a:xfrm flipH="1">
            <a:off x="4724400" y="3276600"/>
            <a:ext cx="14478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79" name="TextBox 31"/>
          <p:cNvSpPr txBox="1">
            <a:spLocks noChangeArrowheads="1"/>
          </p:cNvSpPr>
          <p:nvPr/>
        </p:nvSpPr>
        <p:spPr bwMode="auto">
          <a:xfrm>
            <a:off x="4874156" y="2989263"/>
            <a:ext cx="1335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4176" y="3505200"/>
            <a:ext cx="33650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rial"/>
              </a:rPr>
              <a:t>novel use-cases: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autonomous &amp; connected vehicles,</a:t>
            </a:r>
          </a:p>
          <a:p>
            <a:r>
              <a:rPr lang="en-US" sz="1600" dirty="0" err="1" smtClean="0">
                <a:latin typeface="Arrial"/>
              </a:rPr>
              <a:t>IoT</a:t>
            </a:r>
            <a:r>
              <a:rPr lang="en-US" sz="1600" dirty="0" smtClean="0">
                <a:latin typeface="Arrial"/>
              </a:rPr>
              <a:t>, smart grid, smart cities, </a:t>
            </a:r>
          </a:p>
          <a:p>
            <a:r>
              <a:rPr lang="en-US" sz="1600" dirty="0" smtClean="0">
                <a:latin typeface="Arrial"/>
              </a:rPr>
              <a:t>smart homes, health care, </a:t>
            </a:r>
          </a:p>
          <a:p>
            <a:r>
              <a:rPr lang="en-US" sz="1600" dirty="0" smtClean="0">
                <a:latin typeface="Arrial"/>
              </a:rPr>
              <a:t>remote robotics, tactile internet, …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very many, difficult to list </a:t>
            </a:r>
            <a:endParaRPr lang="en-CA" sz="1600" dirty="0">
              <a:solidFill>
                <a:srgbClr val="FF0000"/>
              </a:solidFill>
              <a:latin typeface="Arrial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86138"/>
            <a:ext cx="4953001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2400" y="3352800"/>
            <a:ext cx="4953000" cy="32004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29200" y="5712970"/>
            <a:ext cx="41148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defRPr/>
            </a:pPr>
            <a:r>
              <a:rPr lang="en-US" kern="0" dirty="0" smtClean="0">
                <a:solidFill>
                  <a:srgbClr val="FF0000"/>
                </a:solidFill>
                <a:latin typeface="Arial" pitchFamily="34" charset="0"/>
              </a:rPr>
              <a:t>Some of the envisioned use cases will have to wait for the 5G evolution, </a:t>
            </a:r>
          </a:p>
          <a:p>
            <a:pPr marL="342900" indent="-342900" algn="ctr">
              <a:lnSpc>
                <a:spcPct val="90000"/>
              </a:lnSpc>
              <a:defRPr/>
            </a:pPr>
            <a:r>
              <a:rPr lang="en-US" kern="0" dirty="0" smtClean="0">
                <a:solidFill>
                  <a:srgbClr val="FF0000"/>
                </a:solidFill>
                <a:latin typeface="Arial" pitchFamily="34" charset="0"/>
              </a:rPr>
              <a:t>or even 6G, or even beyond! </a:t>
            </a:r>
          </a:p>
        </p:txBody>
      </p:sp>
    </p:spTree>
    <p:extLst>
      <p:ext uri="{BB962C8B-B14F-4D97-AF65-F5344CB8AC3E}">
        <p14:creationId xmlns:p14="http://schemas.microsoft.com/office/powerpoint/2010/main" val="2600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458200" cy="3810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Direction 1: Enhanced Mobile Broadband (EMBB)</a:t>
            </a:r>
            <a:endParaRPr lang="en-US" dirty="0" smtClean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1" y="1524000"/>
            <a:ext cx="3886200" cy="201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cdn.singularityhub.com/wp-content/uploads/2013/05/virtual-rea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2737" y="3657600"/>
            <a:ext cx="4174065" cy="2590800"/>
          </a:xfrm>
          <a:prstGeom prst="rect">
            <a:avLst/>
          </a:prstGeom>
          <a:noFill/>
        </p:spPr>
      </p:pic>
      <p:pic>
        <p:nvPicPr>
          <p:cNvPr id="24580" name="Picture 4" descr="http://images.fastcompany.com/upload/new_psp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804" y="3667125"/>
            <a:ext cx="3868396" cy="2581275"/>
          </a:xfrm>
          <a:prstGeom prst="rect">
            <a:avLst/>
          </a:prstGeom>
          <a:noFill/>
        </p:spPr>
      </p:pic>
      <p:sp>
        <p:nvSpPr>
          <p:cNvPr id="604162" name="AutoShape 2" descr="data:image/jpeg;base64,/9j/4AAQSkZJRgABAQAAAQABAAD/2wCEAAkGBxQSEBUUDxIUFRAUFBQPFBQUFBAUFBQPFBQWFxQUFBQYHCggGBolHBQUITEhJSkrLi4uFx8zODMsNygtLisBCgoKDg0OFxAPGi0cHBwsLCwsLCwsLCwsLCwsLCwsLCwsLCwsLCwsLCwsLCwsLCwsLCwsLCwsLCwsLCwsLCwsLP/AABEIALcBEwMBIgACEQEDEQH/xAAbAAABBQEBAAAAAAAAAAAAAAACAAEDBAUGB//EAEMQAAIBAgMDCQUEBwcFAAAAAAABAgMRBBIhBTHwBiJBUWFxgZGxEzJSocEjctHhM0JTYpKT0gcVFoKissIUVGPx8v/EABgBAAMBAQAAAAAAAAAAAAAAAAABAgME/8QAIxEBAQACAQQCAwEBAAAAAAAAAAECETEDEiFRE0EiMmGBFP/aAAwDAQACEQMRAD8A8/b7RJjtghGdSpj3I0x8xptnYO4NxswOYCFJ/UryZNcrzFTxBJA27QpA3EsUZdav8mLKuhtd/wCKAuNcNiRJKHFwUu0VxJkVcFFGTtSP2m/oRoUsVFyyfrfkUdq++u5erCKU1DtGcHxcNMTYzR5WSKm+LjJkt+NB7GkeRiyslT40CvxwhkrPjcNcsSfHCI2+NQAL8XYvP/UJ8bxW44YgYV+NBPjcNfjQQPft+aHg9Vd6XXS9wN+LhQ3/APsA6ejuJEyOG4K5njxEXkpyAb5ve/QabFU3Jdl/MuIqnLCpu/P1/fYi1HcIZ7TuHa/P8RWfX6BSECjIcQ5SKEFhgtDIz48yKZKRzARGA0SDW0EaPIwcrJGwMzCqmziQ6mxkRVxBTwiz57u+umlt1iptX313fU0omdtRc6PcBqaYzY9hmhmSZJfjUiS1JLAYk+NQrgLjcFxxoBGb44YDfGhI+OLAvjeMI+OgXl8gnx7wuOnrAgX40FcLjpG46RA3HSSUFzl3x6/iRHx0lnATtNXV72j06N9PyFeA34PQe40dwzInCLyCbCrvX5eQGZJ3b0WrfYKUrlxNPHcIUdwikaW2uNRWXX8hPuYzfZ6fiJoVh0DccqFTgtDtiuBBAkSXAkwClj6kopZbb9b36B8HOcr54pK2jT3/ADJcXTzRtxYLDq0EupWBV1opRI3EKQOV9T8gsOWHURZQo0pfC/INYefwsXZT7oijEobTjrHuZqxwk/hZU2hsypLLZdf0HOnlfofJjPtkWGsXv7lqdg/9zS6ZRNPgz9JvXw9qMUFx0lz+538UQo7Gk9zv3Jv6B8Gfof8ATh7UEGi7U2O4+82u+NvVE9LYFWSvGFSUXucac2n3NIn4sh8+HtmW44YLjxwzYXJ6t+yrfyan9IX+HK/7Cv8AyKv9IvjyV8uLDceOGDl44ZqYnZU6f6SM4ffg4/7kQPB9voHZT78VBrjhg2NOjsqU3anGc31Qg5O3ckT/AOHK/wCwr/yKn9IdmRd+Pti8bibB/pI9/omab5NV/wBhX/kVP6SfC8ma6al7Gto3vo1FvXcLLp5apfJj7SqQpSLFTBOLtNSi+qUWn5MhqULdJHZU90U62q061fuuSBxhZPwRGPWit2kjuENHcIZLk2CuwWRLcgkGlGyviwSgwkiWMS8ZE2ofZMdUToeT+yKdZSdWdSKTtzFBvdf9Y6zZ/JTASWrxEmt6bhH/AGo2nS8bYXrSXTzT/pwlh0ev4fk5gI7sLm+/UqP5XsamFwWHh+jwlCPb7ODfnYr4/wCF8v8AXieH2c5+5CUn+7Fy9EXv7grRWuGrLvo1V9D3GliZbo2iuqKSM3FYyp7SSzytfcm10dhWOP8AE5Z+Hmez+RderFSUacIvd7Wag/4d68jaw/8AZvVy3nXw6X7spz18Io7XFO8YX6ibDr7J9s0vQq/wpl5cxT/s1hFXnim7K7UKKXzcyfD/ANn+Gb/TV2uq1KPz1OwxPuPuIsJ03a6tWkRu63tfjenK0OSODVVwdOrLLrd1mr7uiMV19ZdXJLA/9rF/eqV5f8zSw9K9epLPTtqv0kHbdvSem4sXT3Si+5p+hV/ifP2zauwMJCHNweGu2lrSjLf965dxeGp01BUqVKF5xjzaVJc19HujyxEZPI1JWktVleqfeNjcTGVSEI35tRNtpLd1ai158i3xdIcW/tYq0bafqw/Ar4bEz9vNKcsqT0zOy1XQWa6+2XHQypg4/bVH3+v5FyTTO27/ANRbSxM3OznJqy0zSt5GFsKcl7LLKSTSdk2v1b9BsbUdnN9UW/KJn7HpWlBdUPSNi5qRjly1K1afxy/il+JUrVZfFLzkWqy3les68Y04ydRQs817uOkd2bvYQVQq4ie7M2nvi23FrqaejPOeV+BpqanSioOTkpRimo3X6y1su5Jbz0OujgOU/vwi9LJvzf5E9XXaroW98Lkfh2lKSbTcoxW/o/8Ao9Io1JW96X8TOP5JYbmQ7W5+tvRHaU4lYeMYnqXedE60vjl/Ex/bySbzy0TfvMp4yjiss3halOMn7qnKFlqtbTi1uOZxe29pUXavOk4vS6p4OcW++MfWxOecxVhhcvs3LHEycIQlJu8nPVt6RVunvONro2doYydZ5qjV0rLLGMVbuWhkYmJydTPuu3Z0se3HSpP3e9tlcmxG5d3qQGNbRLHcMNHcOBrpJAC5JSGdSwpksICiusnpwKlZZOh5LQ+zl976I6vZEfe70c5yZh9nL730R0+yY6S7ztwv4xw5/vWhTRbowb3K5Xpoq41v2is3ey3XDkcN6lQfd3lDHYWMG51K1KCevPko+pznKd4xQh7H2+V3zZM97aWvbU4fEQld+0zZunPmzfPUnitfGUet1pqSg4yUo5VZrc79KZaor7OPbNGbgYWpU11Qgv8ASjVpLmw+/f1HeCx5WcX7j8PUq208S1jPd8V6lboRGPDTLlwOxdcZjJf+Rr/XP8DtNlR0fgcbyaV54iXxVn6yf1O22atPE2z4ZY/siox+1/z/APICir1195v1IKeIeeVoy5kkrpxtqlJdvS/IloVI+0Ulntd/qVHrqrZkTsSLM19t4fQrbPXPqPt+rLanC7eWbfWlNP5lXDStVlFRaWVTeZxcs19NI9GrJ2q4+dszbT5tX7sl8rC2dD7Tui/VC2u1kld+9KMEndO8pbvUn2bTeaTt0L1H3MdeRVn16EWKoyit6s+qSfyLGJo3WvS16kLpWlJ26lfze/xDuHazZuyeaKaatro1fq6+5po4TauypSqycqrm76OUUnboVlou5aHoOLhdPdv6dDlqtJuq01vnb5mPWy3pr0cdVo7A2c4KK05sEvHT8ze9m0r9SuR7Np6N9tvIvpG0yZdrMq4yko8+rkk07KUJvX/Lc5DlBNScIweaMbycoqdruyS1S7T0GeHpy9+jSk1pdwiZW2MHRyycaUYOK0cLx17Vuepn1LlZY0wmMsrzupTsjLxiOxqxM3E0ovfFPwRxuqOPxfvfLy0IDo62Dg3rBenoQy2ZT+Frxl+I9NGLHcObEdlw/e81+A4yU2yWgQsmwwlVoUYlynTIMPEv0YE7ZZN7k9D7N/efojpdlR0feYewY2pv7z9EdDs1c1953dO/jHHl+1XacS1Qk47vREEEHHERUssm0+7QdVPBbRxUrxWm7qOU5ZSboRu78/8A4s6jHYrDxV6s4rTTV5vBI43lHtOnVSjSU8sZZm5WV9OhC7pJpWrbt19KNoxXVFL5Glh6bahbobb1sUcMlOEZJ2vFSs+1XNTDxtFdw8qrCFtCLUU7NrNHd1N2KWKqxhTc5StGMXJ6Pcu65dxHVx6HM8t9oqlh3DT2lVZUrL3brM9/V2Cw9Ky5YPJSPMm/iqN/JHbYFc3z9Dy3Aco5UFZRhKN76pp371+BtUv7RKjSjQwqlLpeaTSfglbxZplwjHGy7dJGcYVKuZpXjCevZdfQr4LabhUeezpSldW961+j8zFp7ZnXqqWOhlvHIvZ2eVN72uy/W2WZSpZ7e2WRRzxlaV20nzJLoenoKQuHS1tr0Ve2bua6e9GVgNoQdWvOrJRVoJLe3bNol07kYmOxkE42mpRnZ6KWZPqafTqU6eKz3klo3pok8vRcnX1D3vlt7Q2l7SaaXMg1KKlrqull7DbdpxTzU5Zn8LTXz3HLykwHNk9mSt4unxHKCm1ZUpdd89mn5FSPKJ65qUZJu61yy/zNLneRz8pMB3DtvseG3V26no6Mbfef4GU6/OzLffN1ldx7QZQfWTl07eac1HQYflHGKSdFN9NptfKxZXKan+xf8f5HIypvrIpZl0hZl7OYYu3hylo9NOfg4v6lLae1KdSLVNTV2m82Xdv0aZyLqSGeIkZZXPhU6Ua1ZJ7jMxSIv+skBUxGZaoy00mKu0DYOwmilGihBxQgJzmYnwb1/ArFnAvUmneG7hYmnQgUMGjXw8TK1jk3tiw+z8Wb2z483xMfY8fs/Fm3gVzfE7enfxjms8rUEVMQue/D0LsCpW99mmxZ4c3yihepH7v1Zk1KWhtbaTlWywTbyrRdXX3EFP2VL9Iva1LaQWsE+34n8u8yvnKtcbqNbkjtGpCkvaRToK9pSla3XGKtzuNTahyrwe5zdN9sXbzjdHD1XWqaJKnDWy3WTd7Rj0bwKeyYL37yfkvJfiazHZy10m0+XdGLy4WEq1TulGK7+l+XicfjaOJxdR1MRKMb6Jb8sehRity72asYqKtFJLqSSAczSY6K1Ro7EpR95Ob/AHt38K087l6MElaKSXUlZLwHjqTRgWXmqeJhu46UNOh9H8iTH82N/D5N/QtVpRb0elpemgtlcWXVo6q/Q7/JhYKg/Zrx9WSY2aUVZ/qvzyyL+HivZR+6vmTaqYqGQd0Cea1CTIuS9RSlQAlSLcyGTJuQVpQBUSSoDAjvXo/sQHhizFj3H3EpTwpXnQNKbKtQzyq8WbUokDgaFUqzRC0FhrEjQNgIkhg0hAHJyfH5FrZ652pUb8PkWdnPnE3gV1OCRs4aJj4OaNehXRz1lY6XZUfs/Fmxg/d8Tm9n1qi3Lm9ui8DZjjlGO5uXy8zs6WXhjcbtqRZFiMRSXvvXqXvfl4mJXx8pdNl1LT5lRzNt+h2+1nHVlOTy3jB20T1dvie9laMEtySBdUjlWLmJ6StgNkSlcnpxNJAjlTI3AvKJHUiNUivBFiJAHGQbOxFiZWcW1dZtV1x1T+TCw1Wl7O1SU89pXeiu7tq/hoBXHsrEbLSjtGUZRSp5lLS7e6yvdJX3NM0qU+ZFdSS8lYp1USwnoZ78nRTYNwJSBzE2mKTIZMeTIpMm0QMwYjSYyZDROmO2RKQnIaDzZBNhykQzZFaYoahXmTzZBIIpG0MwmCwI6EOhAbjmy3g9m1qmsINL4novC+86rC7NpU/dgr/E+c/N7vAvI2nR9sb1fTM2bsqUbe1qX7I/i/wOmwMYR91K/XvfmzPUSSm2i/ix+ozuddDSqA1ahn0MSDVxJMw8jaxOqQyrFV1GxGkx0E3tR0yJBxLipFimy1TKlNliEhjSzcimxs5HOQAMmNmI5MByJtMVSQ2chnIBzItLSSchozIXIZTM9q0mlIHMRuQLkTaehuQEpAuQDYj0dsa4LY1yTSZhZiO4nIYPJkUmO2BJknASZEyRkbBQWCwmCwB0ISEBL6JIkKYcZHZtyLCHIoyCzD2NDuIFMdC2qQaDQCDQKEgkwEx7jVEsZEsZlVSDUg2KtZwJTIc4LmFpClIjcgZSI3Ii0xykRuQzYDZnaehXGuDca5JizDZgbjXEBNgtg3GuIz3FcEQjPcZsa4zYAmwWxNgtiMLBYTAYGFjMdjMCOhCQgCzcNMhuEmdO3PpMmHGRApBpj2ek6YSZCpBphs9JUwkyJSHuGwlzD3IswswbNLcfMQ5hZg2E2YGUyLMM5CtGhOQNxmwbkWmJsZsG4zZOzPcVwbiuIzjNjMZiBxhDCMhriGAFcYQzAGYzExmIzMFjsYAFjMdgsAJCGQgJIEhCN2ehoJCEGzGg0xCDYEOIQEVx7iEBmuK4hCBDCEK0zDCESZhWEIQMIQgBrCsIQgVhmhCAGsNYQgM1hmhCABaGYhCAWhmhhAZmhmhCAEhCE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4164" name="AutoShape 4" descr="https://encrypted-tbn0.gstatic.com/images?q=tbn:ANd9GcS0SneU1pThKPO97HyZNqiu7lpGDlaiJ826hmydvCFU8VFj2wiBWA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4166" name="AutoShape 6" descr="https://encrypted-tbn3.gstatic.com/images?q=tbn:ANd9GcRfB6Wc58FPbFx-sxm1KeAZXSjwF6Uh5FmRbuqgVWhbIKI9fWi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26658" name="Picture 2" descr="http://bestsmartphone2015.net/wp-content/uploads/2014/10/Holographic-phone-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2" y="1447801"/>
            <a:ext cx="3733799" cy="210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5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58200" cy="381000"/>
          </a:xfrm>
        </p:spPr>
        <p:txBody>
          <a:bodyPr/>
          <a:lstStyle/>
          <a:p>
            <a:r>
              <a:rPr lang="en-US" dirty="0" smtClean="0"/>
              <a:t>Direction 2: Massive Machine-Type Communications (MMTC)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199"/>
            <a:ext cx="5638800" cy="44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53200" y="2133600"/>
            <a:ext cx="1713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solidFill>
                  <a:srgbClr val="FF0000"/>
                </a:solidFill>
                <a:latin typeface="+mn-lt"/>
              </a:rPr>
              <a:t>IoT</a:t>
            </a:r>
            <a:endParaRPr lang="en-CA" sz="28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CA" sz="2800" dirty="0" smtClean="0">
                <a:latin typeface="+mn-lt"/>
              </a:rPr>
              <a:t>Internet</a:t>
            </a:r>
          </a:p>
          <a:p>
            <a:r>
              <a:rPr lang="en-CA" sz="2800" dirty="0" smtClean="0">
                <a:latin typeface="+mn-lt"/>
              </a:rPr>
              <a:t>of Things</a:t>
            </a:r>
            <a:endParaRPr lang="en-CA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1148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solidFill>
                  <a:srgbClr val="FF0000"/>
                </a:solidFill>
                <a:latin typeface="+mn-lt"/>
              </a:rPr>
              <a:t>IoE</a:t>
            </a:r>
            <a:endParaRPr lang="en-CA" sz="28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CA" sz="2800" dirty="0" smtClean="0">
                <a:latin typeface="+mn-lt"/>
              </a:rPr>
              <a:t>Internet</a:t>
            </a:r>
          </a:p>
          <a:p>
            <a:r>
              <a:rPr lang="en-CA" sz="2800" dirty="0">
                <a:latin typeface="+mn-lt"/>
              </a:rPr>
              <a:t>o</a:t>
            </a:r>
            <a:r>
              <a:rPr lang="en-CA" sz="2800" dirty="0" smtClean="0">
                <a:latin typeface="+mn-lt"/>
              </a:rPr>
              <a:t>f Everything</a:t>
            </a:r>
            <a:endParaRPr lang="en-CA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839200" cy="381000"/>
          </a:xfrm>
        </p:spPr>
        <p:txBody>
          <a:bodyPr/>
          <a:lstStyle/>
          <a:p>
            <a:r>
              <a:rPr lang="en-US" dirty="0" smtClean="0"/>
              <a:t>Direction 3: Mission Critical / </a:t>
            </a:r>
            <a:br>
              <a:rPr lang="en-US" dirty="0" smtClean="0"/>
            </a:br>
            <a:r>
              <a:rPr lang="en-US" dirty="0" smtClean="0"/>
              <a:t>Ultra-Reliable Low-Latency Communications (URLLC) </a:t>
            </a:r>
            <a:endParaRPr lang="en-CA" dirty="0"/>
          </a:p>
        </p:txBody>
      </p:sp>
      <p:sp>
        <p:nvSpPr>
          <p:cNvPr id="1026" name="AutoShape 2" descr="Image result for cognitive 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http://s3.amazonaws.com/carbayblog/wp-content/uploads/2015/09/08035011/Forget-Self-Driving-Cars-See-Why-Cognitive-Cars-Could-be-the-Future-of-the-Auto-Indus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677226" cy="2286000"/>
          </a:xfrm>
          <a:prstGeom prst="rect">
            <a:avLst/>
          </a:prstGeom>
          <a:noFill/>
        </p:spPr>
      </p:pic>
      <p:pic>
        <p:nvPicPr>
          <p:cNvPr id="1030" name="Picture 6" descr="Image result for driverless 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600200"/>
            <a:ext cx="2933700" cy="1524000"/>
          </a:xfrm>
          <a:prstGeom prst="rect">
            <a:avLst/>
          </a:prstGeom>
          <a:noFill/>
        </p:spPr>
      </p:pic>
      <p:pic>
        <p:nvPicPr>
          <p:cNvPr id="1032" name="Picture 8" descr="Image result for telerobot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819649"/>
            <a:ext cx="2971800" cy="1657351"/>
          </a:xfrm>
          <a:prstGeom prst="rect">
            <a:avLst/>
          </a:prstGeom>
          <a:noFill/>
        </p:spPr>
      </p:pic>
      <p:pic>
        <p:nvPicPr>
          <p:cNvPr id="1034" name="Picture 10" descr="Image result for virtual real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36570"/>
            <a:ext cx="3276600" cy="2340430"/>
          </a:xfrm>
          <a:prstGeom prst="rect">
            <a:avLst/>
          </a:prstGeom>
          <a:noFill/>
        </p:spPr>
      </p:pic>
      <p:sp>
        <p:nvSpPr>
          <p:cNvPr id="1036" name="AutoShape 12" descr="Image result for tactile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8" name="Picture 14" descr="http://www.itu.int/en/ITU-T/techwatch/PublishingImages/tactile-report-310x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50" y="3200399"/>
            <a:ext cx="2952750" cy="1524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15200" y="986135"/>
            <a:ext cx="160492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rial"/>
              </a:rPr>
              <a:t>The Ultras</a:t>
            </a:r>
            <a:endParaRPr lang="en-CA" sz="2400" dirty="0">
              <a:solidFill>
                <a:srgbClr val="FF0000"/>
              </a:solidFill>
              <a:latin typeface="Ar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5G Requirements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4098" name="Picture 2" descr="https://pbs.twimg.com/media/BhwEH9PCIAANoD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7" y="1373954"/>
            <a:ext cx="6238875" cy="48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5715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5G hypercube</a:t>
            </a:r>
            <a:endParaRPr lang="en-CA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95388"/>
            <a:ext cx="8923607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5G Use Cases Taxonomy</a:t>
            </a:r>
            <a:endParaRPr lang="en-CA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88" y="1676400"/>
            <a:ext cx="866231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5943600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A. </a:t>
            </a:r>
            <a:r>
              <a:rPr lang="en-US" dirty="0" err="1" smtClean="0">
                <a:latin typeface="Arrial"/>
              </a:rPr>
              <a:t>Dutta</a:t>
            </a:r>
            <a:r>
              <a:rPr lang="en-US" dirty="0" smtClean="0">
                <a:latin typeface="Arrial"/>
              </a:rPr>
              <a:t>, AT&amp;T</a:t>
            </a:r>
            <a:endParaRPr lang="en-CA" dirty="0">
              <a:latin typeface="Ar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u.int/en/ITU-R/study-groups/rsg5/rwp5d/imt-2020/PublishingImages/IMT-2020-Timep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48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Detailed Timeline &amp; Process for IMT-2020 in ITU-R</a:t>
            </a:r>
            <a:endParaRPr lang="en-CA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763000" cy="676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CA" sz="1600" dirty="0" smtClean="0"/>
              <a:t>In early </a:t>
            </a:r>
            <a:r>
              <a:rPr lang="en-CA" sz="1600" dirty="0" smtClean="0">
                <a:solidFill>
                  <a:schemeClr val="tx1"/>
                </a:solidFill>
              </a:rPr>
              <a:t>2012, </a:t>
            </a:r>
            <a:r>
              <a:rPr lang="en-CA" sz="1600" dirty="0" smtClean="0"/>
              <a:t>ITU-R embarked on a programme (lead by Working Party 5D) to develop “IMT for 2020 and beyond”, setting the stage for “5G” research activities.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u.int/en/ITU-R/study-groups/rsg5/rwp5d/imt-2020/PublishingImages/IMT-2020-Timep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48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Detailed Timeline &amp; Process for IMT-2020 in ITU-R</a:t>
            </a:r>
            <a:endParaRPr lang="en-CA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763000" cy="676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CA" sz="1600" dirty="0" smtClean="0"/>
              <a:t>In early </a:t>
            </a:r>
            <a:r>
              <a:rPr lang="en-CA" sz="1600" b="1" dirty="0" smtClean="0">
                <a:solidFill>
                  <a:srgbClr val="FF0000"/>
                </a:solidFill>
              </a:rPr>
              <a:t>2012</a:t>
            </a:r>
            <a:r>
              <a:rPr lang="en-CA" sz="1600" dirty="0" smtClean="0"/>
              <a:t>, ITU-R embarked on a programme (lead by Working Party 5D) to develop “IMT for 2020 and beyond”, setting the stage for “5G” research activities.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srgbClr val="00009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800600" y="6019801"/>
            <a:ext cx="4038600" cy="380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CA" sz="1600" dirty="0" smtClean="0"/>
              <a:t>Will a similar process start in </a:t>
            </a:r>
            <a:r>
              <a:rPr lang="en-CA" sz="1600" b="1" dirty="0" smtClean="0">
                <a:solidFill>
                  <a:srgbClr val="FF0000"/>
                </a:solidFill>
              </a:rPr>
              <a:t>2021 </a:t>
            </a:r>
            <a:r>
              <a:rPr lang="en-CA" sz="1600" dirty="0" smtClean="0">
                <a:solidFill>
                  <a:schemeClr val="tx1"/>
                </a:solidFill>
              </a:rPr>
              <a:t>for </a:t>
            </a:r>
            <a:r>
              <a:rPr lang="en-CA" sz="1600" b="1" dirty="0" smtClean="0">
                <a:solidFill>
                  <a:srgbClr val="FF0000"/>
                </a:solidFill>
              </a:rPr>
              <a:t>6G</a:t>
            </a:r>
            <a:r>
              <a:rPr lang="en-CA" sz="1600" dirty="0" smtClean="0"/>
              <a:t>?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Detailed Timeline &amp; Process for IMT-2020 in ITU-R</a:t>
            </a:r>
            <a:endParaRPr lang="en-CA" dirty="0" smtClean="0"/>
          </a:p>
        </p:txBody>
      </p:sp>
      <p:sp>
        <p:nvSpPr>
          <p:cNvPr id="317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2" name="Canvas 182"/>
          <p:cNvGrpSpPr>
            <a:grpSpLocks/>
          </p:cNvGrpSpPr>
          <p:nvPr/>
        </p:nvGrpSpPr>
        <p:grpSpPr bwMode="auto">
          <a:xfrm>
            <a:off x="457200" y="1524000"/>
            <a:ext cx="8382000" cy="5105400"/>
            <a:chOff x="0" y="0"/>
            <a:chExt cx="67951" cy="42348"/>
          </a:xfrm>
        </p:grpSpPr>
        <p:sp>
          <p:nvSpPr>
            <p:cNvPr id="3176" name="AutoShape 10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67951" cy="4234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5" name="Rectangle 190"/>
            <p:cNvSpPr>
              <a:spLocks noChangeArrowheads="1"/>
            </p:cNvSpPr>
            <p:nvPr/>
          </p:nvSpPr>
          <p:spPr bwMode="auto">
            <a:xfrm>
              <a:off x="2178" y="21577"/>
              <a:ext cx="24289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Steps in radio interface development process: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91"/>
            <p:cNvSpPr>
              <a:spLocks noChangeShapeType="1"/>
            </p:cNvSpPr>
            <p:nvPr/>
          </p:nvSpPr>
          <p:spPr bwMode="auto">
            <a:xfrm>
              <a:off x="5010" y="4197"/>
              <a:ext cx="54667" cy="6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Freeform 192"/>
            <p:cNvSpPr>
              <a:spLocks noEditPoints="1"/>
            </p:cNvSpPr>
            <p:nvPr/>
          </p:nvSpPr>
          <p:spPr bwMode="auto">
            <a:xfrm>
              <a:off x="26187" y="3848"/>
              <a:ext cx="11385" cy="558"/>
            </a:xfrm>
            <a:custGeom>
              <a:avLst/>
              <a:gdLst>
                <a:gd name="T0" fmla="*/ 2147483646 w 13234"/>
                <a:gd name="T1" fmla="*/ 2147483646 h 400"/>
                <a:gd name="T2" fmla="*/ 2147483646 w 13234"/>
                <a:gd name="T3" fmla="*/ 2147483646 h 400"/>
                <a:gd name="T4" fmla="*/ 2147483646 w 13234"/>
                <a:gd name="T5" fmla="*/ 2147483646 h 400"/>
                <a:gd name="T6" fmla="*/ 2147483646 w 13234"/>
                <a:gd name="T7" fmla="*/ 2147483646 h 400"/>
                <a:gd name="T8" fmla="*/ 2147483646 w 13234"/>
                <a:gd name="T9" fmla="*/ 2147483646 h 400"/>
                <a:gd name="T10" fmla="*/ 2147483646 w 13234"/>
                <a:gd name="T11" fmla="*/ 2147483646 h 400"/>
                <a:gd name="T12" fmla="*/ 2147483646 w 13234"/>
                <a:gd name="T13" fmla="*/ 2147483646 h 400"/>
                <a:gd name="T14" fmla="*/ 2147483646 w 13234"/>
                <a:gd name="T15" fmla="*/ 2147483646 h 400"/>
                <a:gd name="T16" fmla="*/ 0 w 13234"/>
                <a:gd name="T17" fmla="*/ 2147483646 h 400"/>
                <a:gd name="T18" fmla="*/ 2147483646 w 13234"/>
                <a:gd name="T19" fmla="*/ 0 h 400"/>
                <a:gd name="T20" fmla="*/ 2147483646 w 13234"/>
                <a:gd name="T21" fmla="*/ 2147483646 h 400"/>
                <a:gd name="T22" fmla="*/ 2147483646 w 13234"/>
                <a:gd name="T23" fmla="*/ 0 h 400"/>
                <a:gd name="T24" fmla="*/ 2147483646 w 13234"/>
                <a:gd name="T25" fmla="*/ 2147483646 h 400"/>
                <a:gd name="T26" fmla="*/ 2147483646 w 13234"/>
                <a:gd name="T27" fmla="*/ 2147483646 h 400"/>
                <a:gd name="T28" fmla="*/ 2147483646 w 13234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34" h="400">
                  <a:moveTo>
                    <a:pt x="334" y="167"/>
                  </a:moveTo>
                  <a:lnTo>
                    <a:pt x="12901" y="167"/>
                  </a:lnTo>
                  <a:cubicBezTo>
                    <a:pt x="12919" y="167"/>
                    <a:pt x="12934" y="182"/>
                    <a:pt x="12934" y="200"/>
                  </a:cubicBezTo>
                  <a:cubicBezTo>
                    <a:pt x="12934" y="219"/>
                    <a:pt x="12919" y="234"/>
                    <a:pt x="12901" y="234"/>
                  </a:cubicBez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12834" y="0"/>
                  </a:moveTo>
                  <a:lnTo>
                    <a:pt x="13234" y="200"/>
                  </a:lnTo>
                  <a:lnTo>
                    <a:pt x="12834" y="400"/>
                  </a:lnTo>
                  <a:lnTo>
                    <a:pt x="12834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Freeform 193"/>
            <p:cNvSpPr>
              <a:spLocks noEditPoints="1"/>
            </p:cNvSpPr>
            <p:nvPr/>
          </p:nvSpPr>
          <p:spPr bwMode="auto">
            <a:xfrm>
              <a:off x="37236" y="3949"/>
              <a:ext cx="10947" cy="457"/>
            </a:xfrm>
            <a:custGeom>
              <a:avLst/>
              <a:gdLst>
                <a:gd name="T0" fmla="*/ 2147483646 w 6617"/>
                <a:gd name="T1" fmla="*/ 2147483646 h 200"/>
                <a:gd name="T2" fmla="*/ 2147483646 w 6617"/>
                <a:gd name="T3" fmla="*/ 2147483646 h 200"/>
                <a:gd name="T4" fmla="*/ 2147483646 w 6617"/>
                <a:gd name="T5" fmla="*/ 2147483646 h 200"/>
                <a:gd name="T6" fmla="*/ 2147483646 w 6617"/>
                <a:gd name="T7" fmla="*/ 2147483646 h 200"/>
                <a:gd name="T8" fmla="*/ 2147483646 w 6617"/>
                <a:gd name="T9" fmla="*/ 2147483646 h 200"/>
                <a:gd name="T10" fmla="*/ 2147483646 w 6617"/>
                <a:gd name="T11" fmla="*/ 2147483646 h 200"/>
                <a:gd name="T12" fmla="*/ 2147483646 w 6617"/>
                <a:gd name="T13" fmla="*/ 2147483646 h 200"/>
                <a:gd name="T14" fmla="*/ 2147483646 w 6617"/>
                <a:gd name="T15" fmla="*/ 2147483646 h 200"/>
                <a:gd name="T16" fmla="*/ 0 w 6617"/>
                <a:gd name="T17" fmla="*/ 2147483646 h 200"/>
                <a:gd name="T18" fmla="*/ 2147483646 w 6617"/>
                <a:gd name="T19" fmla="*/ 0 h 200"/>
                <a:gd name="T20" fmla="*/ 2147483646 w 6617"/>
                <a:gd name="T21" fmla="*/ 2147483646 h 200"/>
                <a:gd name="T22" fmla="*/ 2147483646 w 6617"/>
                <a:gd name="T23" fmla="*/ 0 h 200"/>
                <a:gd name="T24" fmla="*/ 2147483646 w 6617"/>
                <a:gd name="T25" fmla="*/ 2147483646 h 200"/>
                <a:gd name="T26" fmla="*/ 2147483646 w 6617"/>
                <a:gd name="T27" fmla="*/ 2147483646 h 200"/>
                <a:gd name="T28" fmla="*/ 2147483646 w 6617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17" h="200">
                  <a:moveTo>
                    <a:pt x="167" y="84"/>
                  </a:moveTo>
                  <a:lnTo>
                    <a:pt x="6450" y="84"/>
                  </a:lnTo>
                  <a:cubicBezTo>
                    <a:pt x="6459" y="84"/>
                    <a:pt x="6467" y="91"/>
                    <a:pt x="6467" y="100"/>
                  </a:cubicBezTo>
                  <a:cubicBezTo>
                    <a:pt x="6467" y="110"/>
                    <a:pt x="6459" y="117"/>
                    <a:pt x="6450" y="117"/>
                  </a:cubicBezTo>
                  <a:lnTo>
                    <a:pt x="167" y="117"/>
                  </a:lnTo>
                  <a:cubicBezTo>
                    <a:pt x="158" y="117"/>
                    <a:pt x="150" y="110"/>
                    <a:pt x="150" y="100"/>
                  </a:cubicBezTo>
                  <a:cubicBezTo>
                    <a:pt x="150" y="91"/>
                    <a:pt x="158" y="84"/>
                    <a:pt x="167" y="84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6417" y="0"/>
                  </a:moveTo>
                  <a:lnTo>
                    <a:pt x="6617" y="100"/>
                  </a:lnTo>
                  <a:lnTo>
                    <a:pt x="6417" y="200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194"/>
            <p:cNvSpPr>
              <a:spLocks noEditPoints="1"/>
            </p:cNvSpPr>
            <p:nvPr/>
          </p:nvSpPr>
          <p:spPr bwMode="auto">
            <a:xfrm>
              <a:off x="48190" y="3949"/>
              <a:ext cx="12173" cy="457"/>
            </a:xfrm>
            <a:custGeom>
              <a:avLst/>
              <a:gdLst>
                <a:gd name="T0" fmla="*/ 2147483646 w 6616"/>
                <a:gd name="T1" fmla="*/ 2147483646 h 200"/>
                <a:gd name="T2" fmla="*/ 2147483646 w 6616"/>
                <a:gd name="T3" fmla="*/ 2147483646 h 200"/>
                <a:gd name="T4" fmla="*/ 2147483646 w 6616"/>
                <a:gd name="T5" fmla="*/ 2147483646 h 200"/>
                <a:gd name="T6" fmla="*/ 2147483646 w 6616"/>
                <a:gd name="T7" fmla="*/ 2147483646 h 200"/>
                <a:gd name="T8" fmla="*/ 2147483646 w 6616"/>
                <a:gd name="T9" fmla="*/ 2147483646 h 200"/>
                <a:gd name="T10" fmla="*/ 2147483646 w 6616"/>
                <a:gd name="T11" fmla="*/ 2147483646 h 200"/>
                <a:gd name="T12" fmla="*/ 2147483646 w 6616"/>
                <a:gd name="T13" fmla="*/ 2147483646 h 200"/>
                <a:gd name="T14" fmla="*/ 2147483646 w 6616"/>
                <a:gd name="T15" fmla="*/ 2147483646 h 200"/>
                <a:gd name="T16" fmla="*/ 0 w 6616"/>
                <a:gd name="T17" fmla="*/ 2147483646 h 200"/>
                <a:gd name="T18" fmla="*/ 2147483646 w 6616"/>
                <a:gd name="T19" fmla="*/ 0 h 200"/>
                <a:gd name="T20" fmla="*/ 2147483646 w 6616"/>
                <a:gd name="T21" fmla="*/ 2147483646 h 200"/>
                <a:gd name="T22" fmla="*/ 2147483646 w 6616"/>
                <a:gd name="T23" fmla="*/ 0 h 200"/>
                <a:gd name="T24" fmla="*/ 2147483646 w 6616"/>
                <a:gd name="T25" fmla="*/ 2147483646 h 200"/>
                <a:gd name="T26" fmla="*/ 2147483646 w 6616"/>
                <a:gd name="T27" fmla="*/ 2147483646 h 200"/>
                <a:gd name="T28" fmla="*/ 2147483646 w 6616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16" h="200">
                  <a:moveTo>
                    <a:pt x="166" y="84"/>
                  </a:moveTo>
                  <a:lnTo>
                    <a:pt x="6450" y="84"/>
                  </a:lnTo>
                  <a:cubicBezTo>
                    <a:pt x="6459" y="84"/>
                    <a:pt x="6466" y="91"/>
                    <a:pt x="6466" y="100"/>
                  </a:cubicBezTo>
                  <a:cubicBezTo>
                    <a:pt x="6466" y="110"/>
                    <a:pt x="6459" y="117"/>
                    <a:pt x="6450" y="117"/>
                  </a:cubicBezTo>
                  <a:lnTo>
                    <a:pt x="166" y="117"/>
                  </a:lnTo>
                  <a:cubicBezTo>
                    <a:pt x="157" y="117"/>
                    <a:pt x="150" y="110"/>
                    <a:pt x="150" y="100"/>
                  </a:cubicBezTo>
                  <a:cubicBezTo>
                    <a:pt x="150" y="91"/>
                    <a:pt x="157" y="84"/>
                    <a:pt x="166" y="84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6416" y="0"/>
                  </a:moveTo>
                  <a:lnTo>
                    <a:pt x="6616" y="100"/>
                  </a:lnTo>
                  <a:lnTo>
                    <a:pt x="6416" y="200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4" name="Group 195"/>
            <p:cNvGrpSpPr>
              <a:grpSpLocks/>
            </p:cNvGrpSpPr>
            <p:nvPr/>
          </p:nvGrpSpPr>
          <p:grpSpPr bwMode="auto">
            <a:xfrm>
              <a:off x="7219" y="4629"/>
              <a:ext cx="36462" cy="1752"/>
              <a:chOff x="1201" y="729"/>
              <a:chExt cx="4279" cy="276"/>
            </a:xfrm>
          </p:grpSpPr>
          <p:sp>
            <p:nvSpPr>
              <p:cNvPr id="85" name="Rectangle 196"/>
              <p:cNvSpPr>
                <a:spLocks noChangeArrowheads="1"/>
              </p:cNvSpPr>
              <p:nvPr/>
            </p:nvSpPr>
            <p:spPr bwMode="auto">
              <a:xfrm>
                <a:off x="1201" y="729"/>
                <a:ext cx="4279" cy="276"/>
              </a:xfrm>
              <a:prstGeom prst="rect">
                <a:avLst/>
              </a:prstGeom>
              <a:solidFill>
                <a:srgbClr val="C2D6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" name="Rectangle 197"/>
              <p:cNvSpPr>
                <a:spLocks noChangeArrowheads="1"/>
              </p:cNvSpPr>
              <p:nvPr/>
            </p:nvSpPr>
            <p:spPr bwMode="auto">
              <a:xfrm>
                <a:off x="1201" y="729"/>
                <a:ext cx="4279" cy="276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67" name="Rectangle 198"/>
            <p:cNvSpPr>
              <a:spLocks noChangeArrowheads="1"/>
            </p:cNvSpPr>
            <p:nvPr/>
          </p:nvSpPr>
          <p:spPr bwMode="auto">
            <a:xfrm>
              <a:off x="22593" y="4854"/>
              <a:ext cx="6191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Step1 and 2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Rectangle 199"/>
            <p:cNvSpPr>
              <a:spLocks noChangeArrowheads="1"/>
            </p:cNvSpPr>
            <p:nvPr/>
          </p:nvSpPr>
          <p:spPr bwMode="auto">
            <a:xfrm>
              <a:off x="19742" y="2070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.27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Rectangle 200"/>
            <p:cNvSpPr>
              <a:spLocks noChangeArrowheads="1"/>
            </p:cNvSpPr>
            <p:nvPr/>
          </p:nvSpPr>
          <p:spPr bwMode="auto">
            <a:xfrm>
              <a:off x="22879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28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Rectangle 201"/>
            <p:cNvSpPr>
              <a:spLocks noChangeArrowheads="1"/>
            </p:cNvSpPr>
            <p:nvPr/>
          </p:nvSpPr>
          <p:spPr bwMode="auto">
            <a:xfrm>
              <a:off x="27279" y="2076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29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3" name="Rectangle 202"/>
            <p:cNvSpPr>
              <a:spLocks noChangeArrowheads="1"/>
            </p:cNvSpPr>
            <p:nvPr/>
          </p:nvSpPr>
          <p:spPr bwMode="auto">
            <a:xfrm>
              <a:off x="30874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2" name="Rectangle 203"/>
            <p:cNvSpPr>
              <a:spLocks noChangeArrowheads="1"/>
            </p:cNvSpPr>
            <p:nvPr/>
          </p:nvSpPr>
          <p:spPr bwMode="auto">
            <a:xfrm>
              <a:off x="34144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31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Rectangle 204"/>
            <p:cNvSpPr>
              <a:spLocks noChangeArrowheads="1"/>
            </p:cNvSpPr>
            <p:nvPr/>
          </p:nvSpPr>
          <p:spPr bwMode="auto">
            <a:xfrm>
              <a:off x="41446" y="2076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32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0" name="Rectangle 205"/>
            <p:cNvSpPr>
              <a:spLocks noChangeArrowheads="1"/>
            </p:cNvSpPr>
            <p:nvPr/>
          </p:nvSpPr>
          <p:spPr bwMode="auto">
            <a:xfrm>
              <a:off x="44704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.33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Rectangle 206"/>
            <p:cNvSpPr>
              <a:spLocks noChangeArrowheads="1"/>
            </p:cNvSpPr>
            <p:nvPr/>
          </p:nvSpPr>
          <p:spPr bwMode="auto">
            <a:xfrm>
              <a:off x="49301" y="2076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34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Rectangle 207"/>
            <p:cNvSpPr>
              <a:spLocks noChangeArrowheads="1"/>
            </p:cNvSpPr>
            <p:nvPr/>
          </p:nvSpPr>
          <p:spPr bwMode="auto">
            <a:xfrm>
              <a:off x="52927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35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208"/>
            <p:cNvGrpSpPr>
              <a:grpSpLocks/>
            </p:cNvGrpSpPr>
            <p:nvPr/>
          </p:nvGrpSpPr>
          <p:grpSpPr bwMode="auto">
            <a:xfrm>
              <a:off x="23952" y="7689"/>
              <a:ext cx="19729" cy="1734"/>
              <a:chOff x="3625" y="1211"/>
              <a:chExt cx="1855" cy="273"/>
            </a:xfrm>
          </p:grpSpPr>
          <p:sp>
            <p:nvSpPr>
              <p:cNvPr id="98" name="Rectangle 209"/>
              <p:cNvSpPr>
                <a:spLocks noChangeArrowheads="1"/>
              </p:cNvSpPr>
              <p:nvPr/>
            </p:nvSpPr>
            <p:spPr bwMode="auto">
              <a:xfrm>
                <a:off x="3625" y="1211"/>
                <a:ext cx="1855" cy="273"/>
              </a:xfrm>
              <a:prstGeom prst="rect">
                <a:avLst/>
              </a:prstGeom>
              <a:solidFill>
                <a:srgbClr val="FAB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" name="Rectangle 210"/>
              <p:cNvSpPr>
                <a:spLocks noChangeArrowheads="1"/>
              </p:cNvSpPr>
              <p:nvPr/>
            </p:nvSpPr>
            <p:spPr bwMode="auto">
              <a:xfrm>
                <a:off x="3625" y="1211"/>
                <a:ext cx="1855" cy="273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54" name="Rectangle 211"/>
            <p:cNvSpPr>
              <a:spLocks noChangeArrowheads="1"/>
            </p:cNvSpPr>
            <p:nvPr/>
          </p:nvSpPr>
          <p:spPr bwMode="auto">
            <a:xfrm>
              <a:off x="31673" y="8015"/>
              <a:ext cx="3213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3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6546" y="6369"/>
              <a:ext cx="1315" cy="1314"/>
              <a:chOff x="1103" y="1003"/>
              <a:chExt cx="207" cy="207"/>
            </a:xfrm>
          </p:grpSpPr>
          <p:sp>
            <p:nvSpPr>
              <p:cNvPr id="102" name="Freeform 213"/>
              <p:cNvSpPr>
                <a:spLocks/>
              </p:cNvSpPr>
              <p:nvPr/>
            </p:nvSpPr>
            <p:spPr bwMode="auto">
              <a:xfrm>
                <a:off x="1103" y="1003"/>
                <a:ext cx="207" cy="207"/>
              </a:xfrm>
              <a:custGeom>
                <a:avLst/>
                <a:gdLst>
                  <a:gd name="T0" fmla="*/ 103 w 207"/>
                  <a:gd name="T1" fmla="*/ 0 h 207"/>
                  <a:gd name="T2" fmla="*/ 0 w 207"/>
                  <a:gd name="T3" fmla="*/ 207 h 207"/>
                  <a:gd name="T4" fmla="*/ 207 w 207"/>
                  <a:gd name="T5" fmla="*/ 207 h 207"/>
                  <a:gd name="T6" fmla="*/ 103 w 207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207">
                    <a:moveTo>
                      <a:pt x="103" y="0"/>
                    </a:moveTo>
                    <a:lnTo>
                      <a:pt x="0" y="207"/>
                    </a:lnTo>
                    <a:lnTo>
                      <a:pt x="207" y="207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" name="Freeform 214"/>
              <p:cNvSpPr>
                <a:spLocks/>
              </p:cNvSpPr>
              <p:nvPr/>
            </p:nvSpPr>
            <p:spPr bwMode="auto">
              <a:xfrm>
                <a:off x="1103" y="1003"/>
                <a:ext cx="207" cy="207"/>
              </a:xfrm>
              <a:custGeom>
                <a:avLst/>
                <a:gdLst>
                  <a:gd name="T0" fmla="*/ 103 w 207"/>
                  <a:gd name="T1" fmla="*/ 0 h 207"/>
                  <a:gd name="T2" fmla="*/ 0 w 207"/>
                  <a:gd name="T3" fmla="*/ 207 h 207"/>
                  <a:gd name="T4" fmla="*/ 207 w 207"/>
                  <a:gd name="T5" fmla="*/ 207 h 207"/>
                  <a:gd name="T6" fmla="*/ 103 w 207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207">
                    <a:moveTo>
                      <a:pt x="103" y="0"/>
                    </a:moveTo>
                    <a:lnTo>
                      <a:pt x="0" y="207"/>
                    </a:lnTo>
                    <a:lnTo>
                      <a:pt x="207" y="207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50" name="Rectangle 215"/>
            <p:cNvSpPr>
              <a:spLocks noChangeArrowheads="1"/>
            </p:cNvSpPr>
            <p:nvPr/>
          </p:nvSpPr>
          <p:spPr bwMode="auto">
            <a:xfrm>
              <a:off x="8169" y="6419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(0)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42957" y="9436"/>
              <a:ext cx="1321" cy="1308"/>
              <a:chOff x="5381" y="1486"/>
              <a:chExt cx="208" cy="206"/>
            </a:xfrm>
          </p:grpSpPr>
          <p:sp>
            <p:nvSpPr>
              <p:cNvPr id="107" name="Freeform 217"/>
              <p:cNvSpPr>
                <a:spLocks/>
              </p:cNvSpPr>
              <p:nvPr/>
            </p:nvSpPr>
            <p:spPr bwMode="auto">
              <a:xfrm>
                <a:off x="5381" y="1486"/>
                <a:ext cx="208" cy="206"/>
              </a:xfrm>
              <a:custGeom>
                <a:avLst/>
                <a:gdLst>
                  <a:gd name="T0" fmla="*/ 104 w 208"/>
                  <a:gd name="T1" fmla="*/ 0 h 206"/>
                  <a:gd name="T2" fmla="*/ 0 w 208"/>
                  <a:gd name="T3" fmla="*/ 206 h 206"/>
                  <a:gd name="T4" fmla="*/ 208 w 208"/>
                  <a:gd name="T5" fmla="*/ 206 h 206"/>
                  <a:gd name="T6" fmla="*/ 104 w 208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6">
                    <a:moveTo>
                      <a:pt x="104" y="0"/>
                    </a:moveTo>
                    <a:lnTo>
                      <a:pt x="0" y="206"/>
                    </a:lnTo>
                    <a:lnTo>
                      <a:pt x="208" y="20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" name="Freeform 218"/>
              <p:cNvSpPr>
                <a:spLocks/>
              </p:cNvSpPr>
              <p:nvPr/>
            </p:nvSpPr>
            <p:spPr bwMode="auto">
              <a:xfrm>
                <a:off x="5381" y="1486"/>
                <a:ext cx="208" cy="206"/>
              </a:xfrm>
              <a:custGeom>
                <a:avLst/>
                <a:gdLst>
                  <a:gd name="T0" fmla="*/ 104 w 208"/>
                  <a:gd name="T1" fmla="*/ 0 h 206"/>
                  <a:gd name="T2" fmla="*/ 0 w 208"/>
                  <a:gd name="T3" fmla="*/ 206 h 206"/>
                  <a:gd name="T4" fmla="*/ 208 w 208"/>
                  <a:gd name="T5" fmla="*/ 206 h 206"/>
                  <a:gd name="T6" fmla="*/ 104 w 208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6">
                    <a:moveTo>
                      <a:pt x="104" y="0"/>
                    </a:moveTo>
                    <a:lnTo>
                      <a:pt x="0" y="206"/>
                    </a:lnTo>
                    <a:lnTo>
                      <a:pt x="208" y="20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46" name="Rectangle 219"/>
            <p:cNvSpPr>
              <a:spLocks noChangeArrowheads="1"/>
            </p:cNvSpPr>
            <p:nvPr/>
          </p:nvSpPr>
          <p:spPr bwMode="auto">
            <a:xfrm>
              <a:off x="44517" y="9481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(1)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5" name="Rectangle 220"/>
            <p:cNvSpPr>
              <a:spLocks noChangeArrowheads="1"/>
            </p:cNvSpPr>
            <p:nvPr/>
          </p:nvSpPr>
          <p:spPr bwMode="auto">
            <a:xfrm>
              <a:off x="12972" y="6456"/>
              <a:ext cx="11906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</a:t>
              </a: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40 months: #23 - #32)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221"/>
            <p:cNvGrpSpPr>
              <a:grpSpLocks/>
            </p:cNvGrpSpPr>
            <p:nvPr/>
          </p:nvGrpSpPr>
          <p:grpSpPr bwMode="auto">
            <a:xfrm>
              <a:off x="34347" y="11176"/>
              <a:ext cx="16529" cy="1752"/>
              <a:chOff x="3625" y="1760"/>
              <a:chExt cx="3505" cy="276"/>
            </a:xfrm>
          </p:grpSpPr>
          <p:sp>
            <p:nvSpPr>
              <p:cNvPr id="112" name="Rectangle 222"/>
              <p:cNvSpPr>
                <a:spLocks noChangeArrowheads="1"/>
              </p:cNvSpPr>
              <p:nvPr/>
            </p:nvSpPr>
            <p:spPr bwMode="auto">
              <a:xfrm>
                <a:off x="3625" y="1760"/>
                <a:ext cx="3505" cy="276"/>
              </a:xfrm>
              <a:prstGeom prst="rect">
                <a:avLst/>
              </a:prstGeom>
              <a:solidFill>
                <a:srgbClr val="FAB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" name="Rectangle 223"/>
              <p:cNvSpPr>
                <a:spLocks noChangeArrowheads="1"/>
              </p:cNvSpPr>
              <p:nvPr/>
            </p:nvSpPr>
            <p:spPr bwMode="auto">
              <a:xfrm>
                <a:off x="3625" y="1760"/>
                <a:ext cx="3505" cy="276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41" name="Rectangle 224"/>
            <p:cNvSpPr>
              <a:spLocks noChangeArrowheads="1"/>
            </p:cNvSpPr>
            <p:nvPr/>
          </p:nvSpPr>
          <p:spPr bwMode="auto">
            <a:xfrm>
              <a:off x="39903" y="11377"/>
              <a:ext cx="3213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4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Rectangle 225"/>
            <p:cNvSpPr>
              <a:spLocks noChangeArrowheads="1"/>
            </p:cNvSpPr>
            <p:nvPr/>
          </p:nvSpPr>
          <p:spPr bwMode="auto">
            <a:xfrm>
              <a:off x="24709" y="9481"/>
              <a:ext cx="11906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(20 months: #28 - #32)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226"/>
            <p:cNvSpPr>
              <a:spLocks noChangeArrowheads="1"/>
            </p:cNvSpPr>
            <p:nvPr/>
          </p:nvSpPr>
          <p:spPr bwMode="auto">
            <a:xfrm>
              <a:off x="31953" y="12979"/>
              <a:ext cx="11906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</a:t>
              </a: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16 months: #31 - #34)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227"/>
            <p:cNvGrpSpPr>
              <a:grpSpLocks/>
            </p:cNvGrpSpPr>
            <p:nvPr/>
          </p:nvGrpSpPr>
          <p:grpSpPr bwMode="auto">
            <a:xfrm>
              <a:off x="50279" y="12915"/>
              <a:ext cx="1321" cy="1315"/>
              <a:chOff x="7030" y="2034"/>
              <a:chExt cx="208" cy="207"/>
            </a:xfrm>
          </p:grpSpPr>
          <p:sp>
            <p:nvSpPr>
              <p:cNvPr id="118" name="Freeform 228"/>
              <p:cNvSpPr>
                <a:spLocks/>
              </p:cNvSpPr>
              <p:nvPr/>
            </p:nvSpPr>
            <p:spPr bwMode="auto">
              <a:xfrm>
                <a:off x="7030" y="2034"/>
                <a:ext cx="208" cy="207"/>
              </a:xfrm>
              <a:custGeom>
                <a:avLst/>
                <a:gdLst>
                  <a:gd name="T0" fmla="*/ 104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104 w 208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7">
                    <a:moveTo>
                      <a:pt x="104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9" name="Freeform 229"/>
              <p:cNvSpPr>
                <a:spLocks/>
              </p:cNvSpPr>
              <p:nvPr/>
            </p:nvSpPr>
            <p:spPr bwMode="auto">
              <a:xfrm>
                <a:off x="7030" y="2034"/>
                <a:ext cx="208" cy="207"/>
              </a:xfrm>
              <a:custGeom>
                <a:avLst/>
                <a:gdLst>
                  <a:gd name="T0" fmla="*/ 104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104 w 208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7">
                    <a:moveTo>
                      <a:pt x="104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35" name="Rectangle 230"/>
            <p:cNvSpPr>
              <a:spLocks noChangeArrowheads="1"/>
            </p:cNvSpPr>
            <p:nvPr/>
          </p:nvSpPr>
          <p:spPr bwMode="auto">
            <a:xfrm>
              <a:off x="52029" y="12945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(2)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231"/>
            <p:cNvGrpSpPr>
              <a:grpSpLocks/>
            </p:cNvGrpSpPr>
            <p:nvPr/>
          </p:nvGrpSpPr>
          <p:grpSpPr bwMode="auto">
            <a:xfrm>
              <a:off x="28790" y="14668"/>
              <a:ext cx="24969" cy="1753"/>
              <a:chOff x="3625" y="2310"/>
              <a:chExt cx="4329" cy="276"/>
            </a:xfrm>
          </p:grpSpPr>
          <p:sp>
            <p:nvSpPr>
              <p:cNvPr id="122" name="Rectangle 232"/>
              <p:cNvSpPr>
                <a:spLocks noChangeArrowheads="1"/>
              </p:cNvSpPr>
              <p:nvPr/>
            </p:nvSpPr>
            <p:spPr bwMode="auto">
              <a:xfrm>
                <a:off x="3625" y="2310"/>
                <a:ext cx="4329" cy="276"/>
              </a:xfrm>
              <a:prstGeom prst="rect">
                <a:avLst/>
              </a:prstGeom>
              <a:solidFill>
                <a:srgbClr val="FAB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3" name="Rectangle 233"/>
              <p:cNvSpPr>
                <a:spLocks noChangeArrowheads="1"/>
              </p:cNvSpPr>
              <p:nvPr/>
            </p:nvSpPr>
            <p:spPr bwMode="auto">
              <a:xfrm>
                <a:off x="3625" y="2310"/>
                <a:ext cx="4329" cy="276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31" name="Rectangle 234"/>
            <p:cNvSpPr>
              <a:spLocks noChangeArrowheads="1"/>
            </p:cNvSpPr>
            <p:nvPr/>
          </p:nvSpPr>
          <p:spPr bwMode="auto">
            <a:xfrm>
              <a:off x="36557" y="14955"/>
              <a:ext cx="6874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Steps 5, 6, and 7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235"/>
            <p:cNvGrpSpPr>
              <a:grpSpLocks/>
            </p:cNvGrpSpPr>
            <p:nvPr/>
          </p:nvGrpSpPr>
          <p:grpSpPr bwMode="auto">
            <a:xfrm>
              <a:off x="53136" y="16414"/>
              <a:ext cx="1315" cy="1308"/>
              <a:chOff x="7856" y="2585"/>
              <a:chExt cx="207" cy="206"/>
            </a:xfrm>
          </p:grpSpPr>
          <p:sp>
            <p:nvSpPr>
              <p:cNvPr id="126" name="Freeform 236"/>
              <p:cNvSpPr>
                <a:spLocks/>
              </p:cNvSpPr>
              <p:nvPr/>
            </p:nvSpPr>
            <p:spPr bwMode="auto">
              <a:xfrm>
                <a:off x="7856" y="2585"/>
                <a:ext cx="207" cy="206"/>
              </a:xfrm>
              <a:custGeom>
                <a:avLst/>
                <a:gdLst>
                  <a:gd name="T0" fmla="*/ 104 w 207"/>
                  <a:gd name="T1" fmla="*/ 0 h 206"/>
                  <a:gd name="T2" fmla="*/ 0 w 207"/>
                  <a:gd name="T3" fmla="*/ 206 h 206"/>
                  <a:gd name="T4" fmla="*/ 207 w 207"/>
                  <a:gd name="T5" fmla="*/ 206 h 206"/>
                  <a:gd name="T6" fmla="*/ 104 w 207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206">
                    <a:moveTo>
                      <a:pt x="104" y="0"/>
                    </a:moveTo>
                    <a:lnTo>
                      <a:pt x="0" y="206"/>
                    </a:lnTo>
                    <a:lnTo>
                      <a:pt x="207" y="20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7" name="Freeform 237"/>
              <p:cNvSpPr>
                <a:spLocks/>
              </p:cNvSpPr>
              <p:nvPr/>
            </p:nvSpPr>
            <p:spPr bwMode="auto">
              <a:xfrm>
                <a:off x="7856" y="2585"/>
                <a:ext cx="207" cy="206"/>
              </a:xfrm>
              <a:custGeom>
                <a:avLst/>
                <a:gdLst>
                  <a:gd name="T0" fmla="*/ 104 w 207"/>
                  <a:gd name="T1" fmla="*/ 0 h 206"/>
                  <a:gd name="T2" fmla="*/ 0 w 207"/>
                  <a:gd name="T3" fmla="*/ 206 h 206"/>
                  <a:gd name="T4" fmla="*/ 207 w 207"/>
                  <a:gd name="T5" fmla="*/ 206 h 206"/>
                  <a:gd name="T6" fmla="*/ 104 w 207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206">
                    <a:moveTo>
                      <a:pt x="104" y="0"/>
                    </a:moveTo>
                    <a:lnTo>
                      <a:pt x="0" y="206"/>
                    </a:lnTo>
                    <a:lnTo>
                      <a:pt x="207" y="20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27" name="Rectangle 238"/>
            <p:cNvSpPr>
              <a:spLocks noChangeArrowheads="1"/>
            </p:cNvSpPr>
            <p:nvPr/>
          </p:nvSpPr>
          <p:spPr bwMode="auto">
            <a:xfrm>
              <a:off x="54558" y="16479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(3)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239"/>
            <p:cNvGrpSpPr>
              <a:grpSpLocks/>
            </p:cNvGrpSpPr>
            <p:nvPr/>
          </p:nvGrpSpPr>
          <p:grpSpPr bwMode="auto">
            <a:xfrm>
              <a:off x="45720" y="18072"/>
              <a:ext cx="13487" cy="1746"/>
              <a:chOff x="6236" y="2862"/>
              <a:chExt cx="2544" cy="275"/>
            </a:xfrm>
          </p:grpSpPr>
          <p:sp>
            <p:nvSpPr>
              <p:cNvPr id="130" name="Rectangle 240"/>
              <p:cNvSpPr>
                <a:spLocks noChangeArrowheads="1"/>
              </p:cNvSpPr>
              <p:nvPr/>
            </p:nvSpPr>
            <p:spPr bwMode="auto">
              <a:xfrm>
                <a:off x="6236" y="2862"/>
                <a:ext cx="2544" cy="275"/>
              </a:xfrm>
              <a:prstGeom prst="rect">
                <a:avLst/>
              </a:prstGeom>
              <a:solidFill>
                <a:srgbClr val="FAB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1" name="Rectangle 241"/>
              <p:cNvSpPr>
                <a:spLocks noChangeArrowheads="1"/>
              </p:cNvSpPr>
              <p:nvPr/>
            </p:nvSpPr>
            <p:spPr bwMode="auto">
              <a:xfrm>
                <a:off x="6236" y="2862"/>
                <a:ext cx="2544" cy="275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23" name="Rectangle 242"/>
            <p:cNvSpPr>
              <a:spLocks noChangeArrowheads="1"/>
            </p:cNvSpPr>
            <p:nvPr/>
          </p:nvSpPr>
          <p:spPr bwMode="auto">
            <a:xfrm>
              <a:off x="49174" y="18101"/>
              <a:ext cx="3708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Steps 8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243"/>
            <p:cNvGrpSpPr>
              <a:grpSpLocks/>
            </p:cNvGrpSpPr>
            <p:nvPr/>
          </p:nvGrpSpPr>
          <p:grpSpPr bwMode="auto">
            <a:xfrm>
              <a:off x="58547" y="19907"/>
              <a:ext cx="1320" cy="1314"/>
              <a:chOff x="8680" y="3135"/>
              <a:chExt cx="208" cy="207"/>
            </a:xfrm>
          </p:grpSpPr>
          <p:sp>
            <p:nvSpPr>
              <p:cNvPr id="134" name="Freeform 244"/>
              <p:cNvSpPr>
                <a:spLocks/>
              </p:cNvSpPr>
              <p:nvPr/>
            </p:nvSpPr>
            <p:spPr bwMode="auto">
              <a:xfrm>
                <a:off x="8680" y="3135"/>
                <a:ext cx="208" cy="207"/>
              </a:xfrm>
              <a:custGeom>
                <a:avLst/>
                <a:gdLst>
                  <a:gd name="T0" fmla="*/ 104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104 w 208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7">
                    <a:moveTo>
                      <a:pt x="104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5" name="Freeform 245"/>
              <p:cNvSpPr>
                <a:spLocks/>
              </p:cNvSpPr>
              <p:nvPr/>
            </p:nvSpPr>
            <p:spPr bwMode="auto">
              <a:xfrm>
                <a:off x="8680" y="3135"/>
                <a:ext cx="208" cy="207"/>
              </a:xfrm>
              <a:custGeom>
                <a:avLst/>
                <a:gdLst>
                  <a:gd name="T0" fmla="*/ 104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104 w 208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7">
                    <a:moveTo>
                      <a:pt x="104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19" name="Rectangle 246"/>
            <p:cNvSpPr>
              <a:spLocks noChangeArrowheads="1"/>
            </p:cNvSpPr>
            <p:nvPr/>
          </p:nvSpPr>
          <p:spPr bwMode="auto">
            <a:xfrm>
              <a:off x="60060" y="19923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(4)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247"/>
            <p:cNvSpPr>
              <a:spLocks noChangeArrowheads="1"/>
            </p:cNvSpPr>
            <p:nvPr/>
          </p:nvSpPr>
          <p:spPr bwMode="auto">
            <a:xfrm>
              <a:off x="46298" y="19796"/>
              <a:ext cx="11906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(1</a:t>
              </a: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 months: #33 - #36)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Rectangle 248"/>
            <p:cNvSpPr>
              <a:spLocks noChangeArrowheads="1"/>
            </p:cNvSpPr>
            <p:nvPr/>
          </p:nvSpPr>
          <p:spPr bwMode="auto">
            <a:xfrm>
              <a:off x="31505" y="16468"/>
              <a:ext cx="11906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</a:t>
              </a: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28 months: #29 - #35)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Rectangle 249"/>
            <p:cNvSpPr>
              <a:spLocks noChangeArrowheads="1"/>
            </p:cNvSpPr>
            <p:nvPr/>
          </p:nvSpPr>
          <p:spPr bwMode="auto">
            <a:xfrm>
              <a:off x="349" y="774"/>
              <a:ext cx="5854" cy="4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WP 5D meetings</a:t>
              </a: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250"/>
            <p:cNvSpPr>
              <a:spLocks noChangeArrowheads="1"/>
            </p:cNvSpPr>
            <p:nvPr/>
          </p:nvSpPr>
          <p:spPr bwMode="auto">
            <a:xfrm>
              <a:off x="2299" y="23577"/>
              <a:ext cx="250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1: Issuance of the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circular letter 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251"/>
            <p:cNvSpPr>
              <a:spLocks noChangeArrowheads="1"/>
            </p:cNvSpPr>
            <p:nvPr/>
          </p:nvSpPr>
          <p:spPr bwMode="auto">
            <a:xfrm>
              <a:off x="2299" y="24867"/>
              <a:ext cx="25057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2: Development of candidate 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RITs and SRITs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Rectangle 252"/>
            <p:cNvSpPr>
              <a:spLocks noChangeArrowheads="1"/>
            </p:cNvSpPr>
            <p:nvPr/>
          </p:nvSpPr>
          <p:spPr bwMode="auto">
            <a:xfrm>
              <a:off x="2299" y="26156"/>
              <a:ext cx="3143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3: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Rectangle 253"/>
            <p:cNvSpPr>
              <a:spLocks noChangeArrowheads="1"/>
            </p:cNvSpPr>
            <p:nvPr/>
          </p:nvSpPr>
          <p:spPr bwMode="auto">
            <a:xfrm>
              <a:off x="5594" y="26155"/>
              <a:ext cx="21171" cy="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Submission/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Reception of the RIT and SRIT proposals and acknowledgement of receipt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Rectangle 254"/>
            <p:cNvSpPr>
              <a:spLocks noChangeArrowheads="1"/>
            </p:cNvSpPr>
            <p:nvPr/>
          </p:nvSpPr>
          <p:spPr bwMode="auto">
            <a:xfrm>
              <a:off x="5594" y="28943"/>
              <a:ext cx="20929" cy="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Evaluation of candidate RITs </a:t>
              </a:r>
              <a:r>
                <a:rPr kumimoji="0" lang="en-GB" altLang="ja-JP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and SRITs by Independent Evaluation Groups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Rectangle 255"/>
            <p:cNvSpPr>
              <a:spLocks noChangeArrowheads="1"/>
            </p:cNvSpPr>
            <p:nvPr/>
          </p:nvSpPr>
          <p:spPr bwMode="auto">
            <a:xfrm>
              <a:off x="29794" y="23323"/>
              <a:ext cx="314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5: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9" name="Rectangle 256"/>
            <p:cNvSpPr>
              <a:spLocks noChangeArrowheads="1"/>
            </p:cNvSpPr>
            <p:nvPr/>
          </p:nvSpPr>
          <p:spPr bwMode="auto">
            <a:xfrm>
              <a:off x="33090" y="23323"/>
              <a:ext cx="27139" cy="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Review and coordination of outside evaluation activities</a:t>
              </a: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8" name="Rectangle 257"/>
            <p:cNvSpPr>
              <a:spLocks noChangeArrowheads="1"/>
            </p:cNvSpPr>
            <p:nvPr/>
          </p:nvSpPr>
          <p:spPr bwMode="auto">
            <a:xfrm>
              <a:off x="29794" y="24619"/>
              <a:ext cx="314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6: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Rectangle 258"/>
            <p:cNvSpPr>
              <a:spLocks noChangeArrowheads="1"/>
            </p:cNvSpPr>
            <p:nvPr/>
          </p:nvSpPr>
          <p:spPr bwMode="auto">
            <a:xfrm>
              <a:off x="33090" y="24619"/>
              <a:ext cx="2800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Review to assess compliance with </a:t>
              </a: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minimum</a:t>
              </a:r>
              <a:r>
                <a:rPr kumimoji="0" lang="en-GB" altLang="zh-CN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r>
                <a:rPr kumimoji="0" lang="en-GB" altLang="zh-CN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requirements</a:t>
              </a:r>
              <a:endParaRPr kumimoji="0" lang="en-GB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6" name="Rectangle 259"/>
            <p:cNvSpPr>
              <a:spLocks noChangeArrowheads="1"/>
            </p:cNvSpPr>
            <p:nvPr/>
          </p:nvSpPr>
          <p:spPr bwMode="auto">
            <a:xfrm>
              <a:off x="29794" y="25908"/>
              <a:ext cx="314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7: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Rectangle 260"/>
            <p:cNvSpPr>
              <a:spLocks noChangeArrowheads="1"/>
            </p:cNvSpPr>
            <p:nvPr/>
          </p:nvSpPr>
          <p:spPr bwMode="auto">
            <a:xfrm>
              <a:off x="33089" y="25908"/>
              <a:ext cx="27140" cy="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Consideration of evaluation results, consensus building and decision </a:t>
              </a: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4" name="Rectangle 261"/>
            <p:cNvSpPr>
              <a:spLocks noChangeArrowheads="1"/>
            </p:cNvSpPr>
            <p:nvPr/>
          </p:nvSpPr>
          <p:spPr bwMode="auto">
            <a:xfrm>
              <a:off x="29794" y="28486"/>
              <a:ext cx="314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8: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3" name="Rectangle 262"/>
            <p:cNvSpPr>
              <a:spLocks noChangeArrowheads="1"/>
            </p:cNvSpPr>
            <p:nvPr/>
          </p:nvSpPr>
          <p:spPr bwMode="auto">
            <a:xfrm>
              <a:off x="33090" y="28486"/>
              <a:ext cx="2800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Development of 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radio interface Recommendation(s)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Rectangle 263"/>
            <p:cNvSpPr>
              <a:spLocks noChangeArrowheads="1"/>
            </p:cNvSpPr>
            <p:nvPr/>
          </p:nvSpPr>
          <p:spPr bwMode="auto">
            <a:xfrm>
              <a:off x="2178" y="31629"/>
              <a:ext cx="3162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Critical milestones in radio interface development process: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264"/>
            <p:cNvSpPr>
              <a:spLocks noChangeArrowheads="1"/>
            </p:cNvSpPr>
            <p:nvPr/>
          </p:nvSpPr>
          <p:spPr bwMode="auto">
            <a:xfrm>
              <a:off x="2299" y="33388"/>
              <a:ext cx="17716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(0): Issue an invitation to propose RITs    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265"/>
            <p:cNvSpPr>
              <a:spLocks noChangeArrowheads="1"/>
            </p:cNvSpPr>
            <p:nvPr/>
          </p:nvSpPr>
          <p:spPr bwMode="auto">
            <a:xfrm>
              <a:off x="21666" y="33388"/>
              <a:ext cx="6382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March 2016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266"/>
            <p:cNvSpPr>
              <a:spLocks noChangeArrowheads="1"/>
            </p:cNvSpPr>
            <p:nvPr/>
          </p:nvSpPr>
          <p:spPr bwMode="auto">
            <a:xfrm>
              <a:off x="2298" y="34677"/>
              <a:ext cx="19368" cy="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(1): ITU proposed cut off for submission  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267"/>
            <p:cNvSpPr>
              <a:spLocks noChangeArrowheads="1"/>
            </p:cNvSpPr>
            <p:nvPr/>
          </p:nvSpPr>
          <p:spPr bwMode="auto">
            <a:xfrm>
              <a:off x="21774" y="35255"/>
              <a:ext cx="447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July 2019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Rectangle 268"/>
            <p:cNvSpPr>
              <a:spLocks noChangeArrowheads="1"/>
            </p:cNvSpPr>
            <p:nvPr/>
          </p:nvSpPr>
          <p:spPr bwMode="auto">
            <a:xfrm>
              <a:off x="29794" y="33388"/>
              <a:ext cx="17050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(2): Cut off for evaluation report to ITU         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69"/>
            <p:cNvSpPr>
              <a:spLocks noChangeArrowheads="1"/>
            </p:cNvSpPr>
            <p:nvPr/>
          </p:nvSpPr>
          <p:spPr bwMode="auto">
            <a:xfrm>
              <a:off x="53518" y="33388"/>
              <a:ext cx="666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February 2020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270"/>
            <p:cNvSpPr>
              <a:spLocks noChangeArrowheads="1"/>
            </p:cNvSpPr>
            <p:nvPr/>
          </p:nvSpPr>
          <p:spPr bwMode="auto">
            <a:xfrm>
              <a:off x="29794" y="34677"/>
              <a:ext cx="19120" cy="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(3): WP 5D decides framework and key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  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Rectangle 271"/>
            <p:cNvSpPr>
              <a:spLocks noChangeArrowheads="1"/>
            </p:cNvSpPr>
            <p:nvPr/>
          </p:nvSpPr>
          <p:spPr bwMode="auto">
            <a:xfrm>
              <a:off x="53619" y="35173"/>
              <a:ext cx="4667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June 2020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Rectangle 272"/>
            <p:cNvSpPr>
              <a:spLocks noChangeArrowheads="1"/>
            </p:cNvSpPr>
            <p:nvPr/>
          </p:nvSpPr>
          <p:spPr bwMode="auto">
            <a:xfrm>
              <a:off x="31413" y="35966"/>
              <a:ext cx="1978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characteristics of IM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T-2020 RIT and SRIT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Rectangle 273"/>
            <p:cNvSpPr>
              <a:spLocks noChangeArrowheads="1"/>
            </p:cNvSpPr>
            <p:nvPr/>
          </p:nvSpPr>
          <p:spPr bwMode="auto">
            <a:xfrm>
              <a:off x="41002" y="35966"/>
              <a:ext cx="381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-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274"/>
            <p:cNvSpPr>
              <a:spLocks noChangeArrowheads="1"/>
            </p:cNvSpPr>
            <p:nvPr/>
          </p:nvSpPr>
          <p:spPr bwMode="auto">
            <a:xfrm>
              <a:off x="29794" y="37255"/>
              <a:ext cx="1990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(4): WP 5D completes development of radio 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Rectangle 275"/>
            <p:cNvSpPr>
              <a:spLocks noChangeArrowheads="1"/>
            </p:cNvSpPr>
            <p:nvPr/>
          </p:nvSpPr>
          <p:spPr bwMode="auto">
            <a:xfrm>
              <a:off x="53530" y="37586"/>
              <a:ext cx="6191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October 2020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276"/>
            <p:cNvSpPr>
              <a:spLocks noChangeArrowheads="1"/>
            </p:cNvSpPr>
            <p:nvPr/>
          </p:nvSpPr>
          <p:spPr bwMode="auto">
            <a:xfrm>
              <a:off x="31413" y="38544"/>
              <a:ext cx="1828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interface specification Recommendations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Rectangle 277"/>
            <p:cNvSpPr>
              <a:spLocks noChangeArrowheads="1"/>
            </p:cNvSpPr>
            <p:nvPr/>
          </p:nvSpPr>
          <p:spPr bwMode="auto">
            <a:xfrm>
              <a:off x="8947" y="248"/>
              <a:ext cx="3048" cy="2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16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Rectangle 278"/>
            <p:cNvSpPr>
              <a:spLocks noChangeArrowheads="1"/>
            </p:cNvSpPr>
            <p:nvPr/>
          </p:nvSpPr>
          <p:spPr bwMode="auto">
            <a:xfrm>
              <a:off x="56718" y="2073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36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279"/>
            <p:cNvSpPr>
              <a:spLocks noChangeArrowheads="1"/>
            </p:cNvSpPr>
            <p:nvPr/>
          </p:nvSpPr>
          <p:spPr bwMode="auto">
            <a:xfrm>
              <a:off x="51759" y="40430"/>
              <a:ext cx="5619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IMT</a:t>
              </a:r>
              <a:r>
                <a:rPr kumimoji="0" lang="en-GB" altLang="ja-JP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-2020 2-01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Rectangle 280"/>
            <p:cNvSpPr>
              <a:spLocks noChangeArrowheads="1"/>
            </p:cNvSpPr>
            <p:nvPr/>
          </p:nvSpPr>
          <p:spPr bwMode="auto">
            <a:xfrm>
              <a:off x="2254" y="28835"/>
              <a:ext cx="2859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</a:t>
              </a:r>
              <a:r>
                <a:rPr kumimoji="0" lang="en-GB" altLang="ja-JP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4: 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Rectangle 281"/>
            <p:cNvSpPr>
              <a:spLocks noChangeArrowheads="1"/>
            </p:cNvSpPr>
            <p:nvPr/>
          </p:nvSpPr>
          <p:spPr bwMode="auto">
            <a:xfrm>
              <a:off x="4102" y="35966"/>
              <a:ext cx="19367" cy="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of candidate RIT and SRIT proposals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Freeform 282"/>
            <p:cNvSpPr>
              <a:spLocks noEditPoints="1"/>
            </p:cNvSpPr>
            <p:nvPr/>
          </p:nvSpPr>
          <p:spPr bwMode="auto">
            <a:xfrm>
              <a:off x="16078" y="3905"/>
              <a:ext cx="9995" cy="451"/>
            </a:xfrm>
            <a:custGeom>
              <a:avLst/>
              <a:gdLst>
                <a:gd name="T0" fmla="*/ 2147483646 w 13234"/>
                <a:gd name="T1" fmla="*/ 2147483646 h 400"/>
                <a:gd name="T2" fmla="*/ 2147483646 w 13234"/>
                <a:gd name="T3" fmla="*/ 2147483646 h 400"/>
                <a:gd name="T4" fmla="*/ 2147483646 w 13234"/>
                <a:gd name="T5" fmla="*/ 2147483646 h 400"/>
                <a:gd name="T6" fmla="*/ 2147483646 w 13234"/>
                <a:gd name="T7" fmla="*/ 2147483646 h 400"/>
                <a:gd name="T8" fmla="*/ 2147483646 w 13234"/>
                <a:gd name="T9" fmla="*/ 2147483646 h 400"/>
                <a:gd name="T10" fmla="*/ 2147483646 w 13234"/>
                <a:gd name="T11" fmla="*/ 2147483646 h 400"/>
                <a:gd name="T12" fmla="*/ 2147483646 w 13234"/>
                <a:gd name="T13" fmla="*/ 2147483646 h 400"/>
                <a:gd name="T14" fmla="*/ 2147483646 w 13234"/>
                <a:gd name="T15" fmla="*/ 2147483646 h 400"/>
                <a:gd name="T16" fmla="*/ 0 w 13234"/>
                <a:gd name="T17" fmla="*/ 2147483646 h 400"/>
                <a:gd name="T18" fmla="*/ 2147483646 w 13234"/>
                <a:gd name="T19" fmla="*/ 0 h 400"/>
                <a:gd name="T20" fmla="*/ 2147483646 w 13234"/>
                <a:gd name="T21" fmla="*/ 2147483646 h 400"/>
                <a:gd name="T22" fmla="*/ 2147483646 w 13234"/>
                <a:gd name="T23" fmla="*/ 0 h 400"/>
                <a:gd name="T24" fmla="*/ 2147483646 w 13234"/>
                <a:gd name="T25" fmla="*/ 2147483646 h 400"/>
                <a:gd name="T26" fmla="*/ 2147483646 w 13234"/>
                <a:gd name="T27" fmla="*/ 2147483646 h 400"/>
                <a:gd name="T28" fmla="*/ 2147483646 w 13234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34" h="400">
                  <a:moveTo>
                    <a:pt x="334" y="167"/>
                  </a:moveTo>
                  <a:lnTo>
                    <a:pt x="12901" y="167"/>
                  </a:lnTo>
                  <a:cubicBezTo>
                    <a:pt x="12919" y="167"/>
                    <a:pt x="12934" y="182"/>
                    <a:pt x="12934" y="200"/>
                  </a:cubicBezTo>
                  <a:cubicBezTo>
                    <a:pt x="12934" y="219"/>
                    <a:pt x="12919" y="234"/>
                    <a:pt x="12901" y="234"/>
                  </a:cubicBez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12834" y="0"/>
                  </a:moveTo>
                  <a:lnTo>
                    <a:pt x="13234" y="200"/>
                  </a:lnTo>
                  <a:lnTo>
                    <a:pt x="12834" y="400"/>
                  </a:lnTo>
                  <a:lnTo>
                    <a:pt x="12834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Freeform 283"/>
            <p:cNvSpPr>
              <a:spLocks noEditPoints="1"/>
            </p:cNvSpPr>
            <p:nvPr/>
          </p:nvSpPr>
          <p:spPr bwMode="auto">
            <a:xfrm>
              <a:off x="5924" y="3898"/>
              <a:ext cx="10497" cy="458"/>
            </a:xfrm>
            <a:custGeom>
              <a:avLst/>
              <a:gdLst>
                <a:gd name="T0" fmla="*/ 2147483646 w 13234"/>
                <a:gd name="T1" fmla="*/ 2147483646 h 400"/>
                <a:gd name="T2" fmla="*/ 2147483646 w 13234"/>
                <a:gd name="T3" fmla="*/ 2147483646 h 400"/>
                <a:gd name="T4" fmla="*/ 2147483646 w 13234"/>
                <a:gd name="T5" fmla="*/ 2147483646 h 400"/>
                <a:gd name="T6" fmla="*/ 2147483646 w 13234"/>
                <a:gd name="T7" fmla="*/ 2147483646 h 400"/>
                <a:gd name="T8" fmla="*/ 2147483646 w 13234"/>
                <a:gd name="T9" fmla="*/ 2147483646 h 400"/>
                <a:gd name="T10" fmla="*/ 2147483646 w 13234"/>
                <a:gd name="T11" fmla="*/ 2147483646 h 400"/>
                <a:gd name="T12" fmla="*/ 2147483646 w 13234"/>
                <a:gd name="T13" fmla="*/ 2147483646 h 400"/>
                <a:gd name="T14" fmla="*/ 2147483646 w 13234"/>
                <a:gd name="T15" fmla="*/ 2147483646 h 400"/>
                <a:gd name="T16" fmla="*/ 0 w 13234"/>
                <a:gd name="T17" fmla="*/ 2147483646 h 400"/>
                <a:gd name="T18" fmla="*/ 2147483646 w 13234"/>
                <a:gd name="T19" fmla="*/ 0 h 400"/>
                <a:gd name="T20" fmla="*/ 2147483646 w 13234"/>
                <a:gd name="T21" fmla="*/ 2147483646 h 400"/>
                <a:gd name="T22" fmla="*/ 2147483646 w 13234"/>
                <a:gd name="T23" fmla="*/ 0 h 400"/>
                <a:gd name="T24" fmla="*/ 2147483646 w 13234"/>
                <a:gd name="T25" fmla="*/ 2147483646 h 400"/>
                <a:gd name="T26" fmla="*/ 2147483646 w 13234"/>
                <a:gd name="T27" fmla="*/ 2147483646 h 400"/>
                <a:gd name="T28" fmla="*/ 2147483646 w 13234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34" h="400">
                  <a:moveTo>
                    <a:pt x="334" y="167"/>
                  </a:moveTo>
                  <a:lnTo>
                    <a:pt x="12901" y="167"/>
                  </a:lnTo>
                  <a:cubicBezTo>
                    <a:pt x="12919" y="167"/>
                    <a:pt x="12934" y="182"/>
                    <a:pt x="12934" y="200"/>
                  </a:cubicBezTo>
                  <a:cubicBezTo>
                    <a:pt x="12934" y="219"/>
                    <a:pt x="12919" y="234"/>
                    <a:pt x="12901" y="234"/>
                  </a:cubicBez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12834" y="0"/>
                  </a:moveTo>
                  <a:lnTo>
                    <a:pt x="13234" y="200"/>
                  </a:lnTo>
                  <a:lnTo>
                    <a:pt x="12834" y="400"/>
                  </a:lnTo>
                  <a:lnTo>
                    <a:pt x="12834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1" name="Rectangle 284"/>
            <p:cNvSpPr>
              <a:spLocks noChangeArrowheads="1"/>
            </p:cNvSpPr>
            <p:nvPr/>
          </p:nvSpPr>
          <p:spPr bwMode="auto">
            <a:xfrm>
              <a:off x="16421" y="2026"/>
              <a:ext cx="2858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26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285"/>
            <p:cNvSpPr>
              <a:spLocks noChangeArrowheads="1"/>
            </p:cNvSpPr>
            <p:nvPr/>
          </p:nvSpPr>
          <p:spPr bwMode="auto">
            <a:xfrm>
              <a:off x="9639" y="2070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.24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ctangle 286"/>
            <p:cNvSpPr>
              <a:spLocks noChangeArrowheads="1"/>
            </p:cNvSpPr>
            <p:nvPr/>
          </p:nvSpPr>
          <p:spPr bwMode="auto">
            <a:xfrm>
              <a:off x="13005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25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287"/>
            <p:cNvSpPr>
              <a:spLocks noChangeArrowheads="1"/>
            </p:cNvSpPr>
            <p:nvPr/>
          </p:nvSpPr>
          <p:spPr bwMode="auto">
            <a:xfrm>
              <a:off x="6204" y="2026"/>
              <a:ext cx="2857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23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288"/>
            <p:cNvSpPr>
              <a:spLocks noChangeArrowheads="1"/>
            </p:cNvSpPr>
            <p:nvPr/>
          </p:nvSpPr>
          <p:spPr bwMode="auto">
            <a:xfrm>
              <a:off x="19063" y="184"/>
              <a:ext cx="3048" cy="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17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Rectangle 289"/>
            <p:cNvSpPr>
              <a:spLocks noChangeArrowheads="1"/>
            </p:cNvSpPr>
            <p:nvPr/>
          </p:nvSpPr>
          <p:spPr bwMode="auto">
            <a:xfrm>
              <a:off x="30569" y="298"/>
              <a:ext cx="3048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18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" name="Rectangle 290"/>
            <p:cNvSpPr>
              <a:spLocks noChangeArrowheads="1"/>
            </p:cNvSpPr>
            <p:nvPr/>
          </p:nvSpPr>
          <p:spPr bwMode="auto">
            <a:xfrm>
              <a:off x="41218" y="400"/>
              <a:ext cx="3048" cy="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19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" name="Rectangle 291"/>
            <p:cNvSpPr>
              <a:spLocks noChangeArrowheads="1"/>
            </p:cNvSpPr>
            <p:nvPr/>
          </p:nvSpPr>
          <p:spPr bwMode="auto">
            <a:xfrm>
              <a:off x="51759" y="730"/>
              <a:ext cx="3048" cy="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5562600" y="11062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i="1" dirty="0" smtClean="0">
                <a:solidFill>
                  <a:srgbClr val="9900FF"/>
                </a:solidFill>
                <a:latin typeface="Arrial"/>
              </a:rPr>
              <a:t>ITU-R IMT.2020 Contribution 2</a:t>
            </a:r>
          </a:p>
          <a:p>
            <a:pPr algn="r">
              <a:buNone/>
            </a:pPr>
            <a:r>
              <a:rPr lang="en-US" i="1" dirty="0" smtClean="0">
                <a:solidFill>
                  <a:srgbClr val="9900FF"/>
                </a:solidFill>
                <a:latin typeface="Arrial"/>
              </a:rPr>
              <a:t>29 June 2016 </a:t>
            </a:r>
            <a:endParaRPr lang="en-CA" i="1" dirty="0">
              <a:latin typeface="Ar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305800" cy="381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this Tutorial? </a:t>
            </a:r>
            <a:r>
              <a:rPr lang="en-US" dirty="0" smtClean="0"/>
              <a:t>– What to Expect / What not to Expect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382000" cy="50196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about the standards details</a:t>
            </a:r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a marketing pitch</a:t>
            </a:r>
          </a:p>
          <a:p>
            <a:endParaRPr lang="en-US" dirty="0" smtClean="0"/>
          </a:p>
          <a:p>
            <a:r>
              <a:rPr lang="en-US" dirty="0" smtClean="0"/>
              <a:t>Not wild predictions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academic’s </a:t>
            </a:r>
            <a:r>
              <a:rPr lang="en-US" dirty="0" smtClean="0">
                <a:solidFill>
                  <a:srgbClr val="FF0000"/>
                </a:solidFill>
              </a:rPr>
              <a:t>perspective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partly factual, partly opinionated, partly guesswork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Diverse set of topics: Systems view (no one knows all of it)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Relevance to 4G/</a:t>
            </a:r>
            <a:r>
              <a:rPr lang="en-US" dirty="0" smtClean="0">
                <a:solidFill>
                  <a:srgbClr val="FF0000"/>
                </a:solidFill>
              </a:rPr>
              <a:t>5G</a:t>
            </a:r>
            <a:r>
              <a:rPr lang="en-US" dirty="0" smtClean="0"/>
              <a:t>/6G and even beyond</a:t>
            </a:r>
            <a:endParaRPr lang="en-US" sz="1000" dirty="0" smtClean="0"/>
          </a:p>
          <a:p>
            <a:endParaRPr lang="en-US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dirty="0" smtClean="0"/>
          </a:p>
        </p:txBody>
      </p:sp>
      <p:cxnSp>
        <p:nvCxnSpPr>
          <p:cNvPr id="4" name="直接箭头连接符 76"/>
          <p:cNvCxnSpPr>
            <a:cxnSpLocks noChangeShapeType="1"/>
          </p:cNvCxnSpPr>
          <p:nvPr/>
        </p:nvCxnSpPr>
        <p:spPr bwMode="auto">
          <a:xfrm flipH="1">
            <a:off x="914400" y="1676409"/>
            <a:ext cx="1905000" cy="45719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76"/>
          <p:cNvCxnSpPr>
            <a:cxnSpLocks noChangeShapeType="1"/>
          </p:cNvCxnSpPr>
          <p:nvPr/>
        </p:nvCxnSpPr>
        <p:spPr bwMode="auto">
          <a:xfrm flipH="1" flipV="1">
            <a:off x="914400" y="1649896"/>
            <a:ext cx="19050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箭头连接符 76"/>
          <p:cNvCxnSpPr>
            <a:cxnSpLocks noChangeShapeType="1"/>
          </p:cNvCxnSpPr>
          <p:nvPr/>
        </p:nvCxnSpPr>
        <p:spPr bwMode="auto">
          <a:xfrm flipH="1" flipV="1">
            <a:off x="914400" y="3114260"/>
            <a:ext cx="19050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箭头连接符 76"/>
          <p:cNvCxnSpPr>
            <a:cxnSpLocks noChangeShapeType="1"/>
          </p:cNvCxnSpPr>
          <p:nvPr/>
        </p:nvCxnSpPr>
        <p:spPr bwMode="auto">
          <a:xfrm flipH="1" flipV="1">
            <a:off x="914400" y="2362200"/>
            <a:ext cx="19050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76"/>
          <p:cNvCxnSpPr>
            <a:cxnSpLocks noChangeShapeType="1"/>
          </p:cNvCxnSpPr>
          <p:nvPr/>
        </p:nvCxnSpPr>
        <p:spPr bwMode="auto">
          <a:xfrm flipH="1">
            <a:off x="914400" y="3124209"/>
            <a:ext cx="1905000" cy="45719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箭头连接符 76"/>
          <p:cNvCxnSpPr>
            <a:cxnSpLocks noChangeShapeType="1"/>
          </p:cNvCxnSpPr>
          <p:nvPr/>
        </p:nvCxnSpPr>
        <p:spPr bwMode="auto">
          <a:xfrm flipH="1">
            <a:off x="914400" y="2411905"/>
            <a:ext cx="1905000" cy="45719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600200"/>
            <a:ext cx="88201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3GPP Timeline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5G Eco-system Timeline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026" name="Picture 2" descr="https://5g-ppp.eu/wp-content/uploads/2017/11/5G-Pan-EU-trials-road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51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MMTC</a:t>
            </a:r>
            <a:r>
              <a:rPr lang="en-US" dirty="0" smtClean="0"/>
              <a:t>: 	Release-13 NB-</a:t>
            </a:r>
            <a:r>
              <a:rPr lang="en-US" dirty="0" err="1" smtClean="0"/>
              <a:t>IoT</a:t>
            </a:r>
            <a:r>
              <a:rPr lang="en-US" dirty="0" smtClean="0"/>
              <a:t> (Narrowband 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EMBB</a:t>
            </a:r>
            <a:r>
              <a:rPr lang="en-US" dirty="0" smtClean="0"/>
              <a:t>: 	Release-15 NR (New Radio)</a:t>
            </a:r>
          </a:p>
          <a:p>
            <a:pPr>
              <a:buNone/>
            </a:pPr>
            <a:endParaRPr lang="en-CA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URLLC</a:t>
            </a:r>
            <a:r>
              <a:rPr lang="en-US" dirty="0" smtClean="0"/>
              <a:t>: 	Release-16 and 5G+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9" name="AutoShape 36"/>
          <p:cNvCxnSpPr>
            <a:cxnSpLocks noChangeShapeType="1"/>
          </p:cNvCxnSpPr>
          <p:nvPr/>
        </p:nvCxnSpPr>
        <p:spPr bwMode="auto">
          <a:xfrm>
            <a:off x="304800" y="2638423"/>
            <a:ext cx="87120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9220" name="Straight Arrow Connector 26"/>
          <p:cNvCxnSpPr>
            <a:cxnSpLocks noChangeShapeType="1"/>
          </p:cNvCxnSpPr>
          <p:nvPr/>
        </p:nvCxnSpPr>
        <p:spPr bwMode="auto">
          <a:xfrm>
            <a:off x="660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1" name="Straight Arrow Connector 26"/>
          <p:cNvCxnSpPr>
            <a:cxnSpLocks noChangeShapeType="1"/>
          </p:cNvCxnSpPr>
          <p:nvPr/>
        </p:nvCxnSpPr>
        <p:spPr bwMode="auto">
          <a:xfrm>
            <a:off x="1269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2" name="Straight Arrow Connector 26"/>
          <p:cNvCxnSpPr>
            <a:cxnSpLocks noChangeShapeType="1"/>
          </p:cNvCxnSpPr>
          <p:nvPr/>
        </p:nvCxnSpPr>
        <p:spPr bwMode="auto">
          <a:xfrm>
            <a:off x="1879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3" name="Straight Arrow Connector 26"/>
          <p:cNvCxnSpPr>
            <a:cxnSpLocks noChangeShapeType="1"/>
          </p:cNvCxnSpPr>
          <p:nvPr/>
        </p:nvCxnSpPr>
        <p:spPr bwMode="auto">
          <a:xfrm>
            <a:off x="2488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4" name="Straight Arrow Connector 26"/>
          <p:cNvCxnSpPr>
            <a:cxnSpLocks noChangeShapeType="1"/>
          </p:cNvCxnSpPr>
          <p:nvPr/>
        </p:nvCxnSpPr>
        <p:spPr bwMode="auto">
          <a:xfrm>
            <a:off x="3098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5" name="Straight Arrow Connector 26"/>
          <p:cNvCxnSpPr>
            <a:cxnSpLocks noChangeShapeType="1"/>
          </p:cNvCxnSpPr>
          <p:nvPr/>
        </p:nvCxnSpPr>
        <p:spPr bwMode="auto">
          <a:xfrm>
            <a:off x="3708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6" name="Straight Arrow Connector 26"/>
          <p:cNvCxnSpPr>
            <a:cxnSpLocks noChangeShapeType="1"/>
          </p:cNvCxnSpPr>
          <p:nvPr/>
        </p:nvCxnSpPr>
        <p:spPr bwMode="auto">
          <a:xfrm>
            <a:off x="4927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7" name="Straight Arrow Connector 26"/>
          <p:cNvCxnSpPr>
            <a:cxnSpLocks noChangeShapeType="1"/>
          </p:cNvCxnSpPr>
          <p:nvPr/>
        </p:nvCxnSpPr>
        <p:spPr bwMode="auto">
          <a:xfrm>
            <a:off x="5536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8" name="Straight Arrow Connector 26"/>
          <p:cNvCxnSpPr>
            <a:cxnSpLocks noChangeShapeType="1"/>
          </p:cNvCxnSpPr>
          <p:nvPr/>
        </p:nvCxnSpPr>
        <p:spPr bwMode="auto">
          <a:xfrm>
            <a:off x="4317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29" name="TextBox 31"/>
          <p:cNvSpPr txBox="1">
            <a:spLocks noChangeArrowheads="1"/>
          </p:cNvSpPr>
          <p:nvPr/>
        </p:nvSpPr>
        <p:spPr bwMode="auto">
          <a:xfrm>
            <a:off x="405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cxnSp>
        <p:nvCxnSpPr>
          <p:cNvPr id="9230" name="Straight Arrow Connector 26"/>
          <p:cNvCxnSpPr>
            <a:cxnSpLocks noChangeShapeType="1"/>
          </p:cNvCxnSpPr>
          <p:nvPr/>
        </p:nvCxnSpPr>
        <p:spPr bwMode="auto">
          <a:xfrm>
            <a:off x="7365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>
            <a:off x="6146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2" name="Straight Arrow Connector 26"/>
          <p:cNvCxnSpPr>
            <a:cxnSpLocks noChangeShapeType="1"/>
          </p:cNvCxnSpPr>
          <p:nvPr/>
        </p:nvCxnSpPr>
        <p:spPr bwMode="auto">
          <a:xfrm>
            <a:off x="6756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33" name="TextBox 31"/>
          <p:cNvSpPr txBox="1">
            <a:spLocks noChangeArrowheads="1"/>
          </p:cNvSpPr>
          <p:nvPr/>
        </p:nvSpPr>
        <p:spPr bwMode="auto">
          <a:xfrm>
            <a:off x="1016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9234" name="TextBox 31"/>
          <p:cNvSpPr txBox="1">
            <a:spLocks noChangeArrowheads="1"/>
          </p:cNvSpPr>
          <p:nvPr/>
        </p:nvSpPr>
        <p:spPr bwMode="auto">
          <a:xfrm>
            <a:off x="1624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9235" name="TextBox 31"/>
          <p:cNvSpPr txBox="1">
            <a:spLocks noChangeArrowheads="1"/>
          </p:cNvSpPr>
          <p:nvPr/>
        </p:nvSpPr>
        <p:spPr bwMode="auto">
          <a:xfrm>
            <a:off x="22273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9236" name="TextBox 31"/>
          <p:cNvSpPr txBox="1">
            <a:spLocks noChangeArrowheads="1"/>
          </p:cNvSpPr>
          <p:nvPr/>
        </p:nvSpPr>
        <p:spPr bwMode="auto">
          <a:xfrm>
            <a:off x="28456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3453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9238" name="TextBox 31"/>
          <p:cNvSpPr txBox="1">
            <a:spLocks noChangeArrowheads="1"/>
          </p:cNvSpPr>
          <p:nvPr/>
        </p:nvSpPr>
        <p:spPr bwMode="auto">
          <a:xfrm>
            <a:off x="4672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9239" name="TextBox 31"/>
          <p:cNvSpPr txBox="1">
            <a:spLocks noChangeArrowheads="1"/>
          </p:cNvSpPr>
          <p:nvPr/>
        </p:nvSpPr>
        <p:spPr bwMode="auto">
          <a:xfrm>
            <a:off x="529121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9240" name="TextBox 31"/>
          <p:cNvSpPr txBox="1">
            <a:spLocks noChangeArrowheads="1"/>
          </p:cNvSpPr>
          <p:nvPr/>
        </p:nvSpPr>
        <p:spPr bwMode="auto">
          <a:xfrm>
            <a:off x="40632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65032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2030</a:t>
            </a:r>
          </a:p>
        </p:txBody>
      </p:sp>
      <p:sp>
        <p:nvSpPr>
          <p:cNvPr id="9242" name="TextBox 31"/>
          <p:cNvSpPr txBox="1">
            <a:spLocks noChangeArrowheads="1"/>
          </p:cNvSpPr>
          <p:nvPr/>
        </p:nvSpPr>
        <p:spPr bwMode="auto">
          <a:xfrm>
            <a:off x="58849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2025</a:t>
            </a:r>
          </a:p>
        </p:txBody>
      </p:sp>
      <p:sp>
        <p:nvSpPr>
          <p:cNvPr id="9243" name="TextBox 31"/>
          <p:cNvSpPr txBox="1">
            <a:spLocks noChangeArrowheads="1"/>
          </p:cNvSpPr>
          <p:nvPr/>
        </p:nvSpPr>
        <p:spPr bwMode="auto">
          <a:xfrm>
            <a:off x="7112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2035</a:t>
            </a:r>
          </a:p>
        </p:txBody>
      </p:sp>
      <p:sp>
        <p:nvSpPr>
          <p:cNvPr id="9249" name="TextBox 31"/>
          <p:cNvSpPr txBox="1">
            <a:spLocks noChangeArrowheads="1"/>
          </p:cNvSpPr>
          <p:nvPr/>
        </p:nvSpPr>
        <p:spPr bwMode="auto">
          <a:xfrm>
            <a:off x="4644080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4G</a:t>
            </a:r>
          </a:p>
        </p:txBody>
      </p:sp>
      <p:cxnSp>
        <p:nvCxnSpPr>
          <p:cNvPr id="58" name="Straight Arrow Connector 26"/>
          <p:cNvCxnSpPr>
            <a:cxnSpLocks noChangeShapeType="1"/>
          </p:cNvCxnSpPr>
          <p:nvPr/>
        </p:nvCxnSpPr>
        <p:spPr bwMode="auto">
          <a:xfrm flipH="1">
            <a:off x="3756000" y="33528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7" name="Straight Arrow Connector 26"/>
          <p:cNvCxnSpPr>
            <a:cxnSpLocks noChangeShapeType="1"/>
          </p:cNvCxnSpPr>
          <p:nvPr/>
        </p:nvCxnSpPr>
        <p:spPr bwMode="auto">
          <a:xfrm flipH="1">
            <a:off x="4322208" y="33528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7705096" y="2261985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2040</a:t>
            </a:r>
            <a:endParaRPr lang="en-US" altLang="en-US" sz="1200" dirty="0">
              <a:latin typeface="Arial" pitchFamily="34" charset="0"/>
            </a:endParaRPr>
          </a:p>
        </p:txBody>
      </p:sp>
      <p:cxnSp>
        <p:nvCxnSpPr>
          <p:cNvPr id="71" name="Straight Arrow Connector 26"/>
          <p:cNvCxnSpPr>
            <a:cxnSpLocks noChangeShapeType="1"/>
          </p:cNvCxnSpPr>
          <p:nvPr/>
        </p:nvCxnSpPr>
        <p:spPr bwMode="auto">
          <a:xfrm>
            <a:off x="7949184" y="2566924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" name="Straight Arrow Connector 26"/>
          <p:cNvCxnSpPr>
            <a:cxnSpLocks noChangeShapeType="1"/>
          </p:cNvCxnSpPr>
          <p:nvPr/>
        </p:nvCxnSpPr>
        <p:spPr bwMode="auto">
          <a:xfrm>
            <a:off x="8534400" y="25654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8301996" y="2247900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2045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75438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Cellular/Wireless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9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9" name="AutoShape 36"/>
          <p:cNvCxnSpPr>
            <a:cxnSpLocks noChangeShapeType="1"/>
          </p:cNvCxnSpPr>
          <p:nvPr/>
        </p:nvCxnSpPr>
        <p:spPr bwMode="auto">
          <a:xfrm>
            <a:off x="304800" y="2638423"/>
            <a:ext cx="87120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9220" name="Straight Arrow Connector 26"/>
          <p:cNvCxnSpPr>
            <a:cxnSpLocks noChangeShapeType="1"/>
          </p:cNvCxnSpPr>
          <p:nvPr/>
        </p:nvCxnSpPr>
        <p:spPr bwMode="auto">
          <a:xfrm>
            <a:off x="660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1" name="Straight Arrow Connector 26"/>
          <p:cNvCxnSpPr>
            <a:cxnSpLocks noChangeShapeType="1"/>
          </p:cNvCxnSpPr>
          <p:nvPr/>
        </p:nvCxnSpPr>
        <p:spPr bwMode="auto">
          <a:xfrm>
            <a:off x="1269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2" name="Straight Arrow Connector 26"/>
          <p:cNvCxnSpPr>
            <a:cxnSpLocks noChangeShapeType="1"/>
          </p:cNvCxnSpPr>
          <p:nvPr/>
        </p:nvCxnSpPr>
        <p:spPr bwMode="auto">
          <a:xfrm>
            <a:off x="1879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3" name="Straight Arrow Connector 26"/>
          <p:cNvCxnSpPr>
            <a:cxnSpLocks noChangeShapeType="1"/>
          </p:cNvCxnSpPr>
          <p:nvPr/>
        </p:nvCxnSpPr>
        <p:spPr bwMode="auto">
          <a:xfrm>
            <a:off x="2488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4" name="Straight Arrow Connector 26"/>
          <p:cNvCxnSpPr>
            <a:cxnSpLocks noChangeShapeType="1"/>
          </p:cNvCxnSpPr>
          <p:nvPr/>
        </p:nvCxnSpPr>
        <p:spPr bwMode="auto">
          <a:xfrm>
            <a:off x="3098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5" name="Straight Arrow Connector 26"/>
          <p:cNvCxnSpPr>
            <a:cxnSpLocks noChangeShapeType="1"/>
          </p:cNvCxnSpPr>
          <p:nvPr/>
        </p:nvCxnSpPr>
        <p:spPr bwMode="auto">
          <a:xfrm>
            <a:off x="3708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6" name="Straight Arrow Connector 26"/>
          <p:cNvCxnSpPr>
            <a:cxnSpLocks noChangeShapeType="1"/>
          </p:cNvCxnSpPr>
          <p:nvPr/>
        </p:nvCxnSpPr>
        <p:spPr bwMode="auto">
          <a:xfrm>
            <a:off x="4927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7" name="Straight Arrow Connector 26"/>
          <p:cNvCxnSpPr>
            <a:cxnSpLocks noChangeShapeType="1"/>
          </p:cNvCxnSpPr>
          <p:nvPr/>
        </p:nvCxnSpPr>
        <p:spPr bwMode="auto">
          <a:xfrm>
            <a:off x="5536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8" name="Straight Arrow Connector 26"/>
          <p:cNvCxnSpPr>
            <a:cxnSpLocks noChangeShapeType="1"/>
          </p:cNvCxnSpPr>
          <p:nvPr/>
        </p:nvCxnSpPr>
        <p:spPr bwMode="auto">
          <a:xfrm>
            <a:off x="4317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29" name="TextBox 31"/>
          <p:cNvSpPr txBox="1">
            <a:spLocks noChangeArrowheads="1"/>
          </p:cNvSpPr>
          <p:nvPr/>
        </p:nvSpPr>
        <p:spPr bwMode="auto">
          <a:xfrm>
            <a:off x="405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cxnSp>
        <p:nvCxnSpPr>
          <p:cNvPr id="9230" name="Straight Arrow Connector 26"/>
          <p:cNvCxnSpPr>
            <a:cxnSpLocks noChangeShapeType="1"/>
          </p:cNvCxnSpPr>
          <p:nvPr/>
        </p:nvCxnSpPr>
        <p:spPr bwMode="auto">
          <a:xfrm>
            <a:off x="7365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>
            <a:off x="6146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2" name="Straight Arrow Connector 26"/>
          <p:cNvCxnSpPr>
            <a:cxnSpLocks noChangeShapeType="1"/>
          </p:cNvCxnSpPr>
          <p:nvPr/>
        </p:nvCxnSpPr>
        <p:spPr bwMode="auto">
          <a:xfrm>
            <a:off x="6756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33" name="TextBox 31"/>
          <p:cNvSpPr txBox="1">
            <a:spLocks noChangeArrowheads="1"/>
          </p:cNvSpPr>
          <p:nvPr/>
        </p:nvSpPr>
        <p:spPr bwMode="auto">
          <a:xfrm>
            <a:off x="1016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9234" name="TextBox 31"/>
          <p:cNvSpPr txBox="1">
            <a:spLocks noChangeArrowheads="1"/>
          </p:cNvSpPr>
          <p:nvPr/>
        </p:nvSpPr>
        <p:spPr bwMode="auto">
          <a:xfrm>
            <a:off x="1624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9235" name="TextBox 31"/>
          <p:cNvSpPr txBox="1">
            <a:spLocks noChangeArrowheads="1"/>
          </p:cNvSpPr>
          <p:nvPr/>
        </p:nvSpPr>
        <p:spPr bwMode="auto">
          <a:xfrm>
            <a:off x="22273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9236" name="TextBox 31"/>
          <p:cNvSpPr txBox="1">
            <a:spLocks noChangeArrowheads="1"/>
          </p:cNvSpPr>
          <p:nvPr/>
        </p:nvSpPr>
        <p:spPr bwMode="auto">
          <a:xfrm>
            <a:off x="28456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3453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9238" name="TextBox 31"/>
          <p:cNvSpPr txBox="1">
            <a:spLocks noChangeArrowheads="1"/>
          </p:cNvSpPr>
          <p:nvPr/>
        </p:nvSpPr>
        <p:spPr bwMode="auto">
          <a:xfrm>
            <a:off x="4672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9239" name="TextBox 31"/>
          <p:cNvSpPr txBox="1">
            <a:spLocks noChangeArrowheads="1"/>
          </p:cNvSpPr>
          <p:nvPr/>
        </p:nvSpPr>
        <p:spPr bwMode="auto">
          <a:xfrm>
            <a:off x="529121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9240" name="TextBox 31"/>
          <p:cNvSpPr txBox="1">
            <a:spLocks noChangeArrowheads="1"/>
          </p:cNvSpPr>
          <p:nvPr/>
        </p:nvSpPr>
        <p:spPr bwMode="auto">
          <a:xfrm>
            <a:off x="40632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65032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2030</a:t>
            </a:r>
          </a:p>
        </p:txBody>
      </p:sp>
      <p:sp>
        <p:nvSpPr>
          <p:cNvPr id="9242" name="TextBox 31"/>
          <p:cNvSpPr txBox="1">
            <a:spLocks noChangeArrowheads="1"/>
          </p:cNvSpPr>
          <p:nvPr/>
        </p:nvSpPr>
        <p:spPr bwMode="auto">
          <a:xfrm>
            <a:off x="58849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2025</a:t>
            </a:r>
          </a:p>
        </p:txBody>
      </p:sp>
      <p:sp>
        <p:nvSpPr>
          <p:cNvPr id="9243" name="TextBox 31"/>
          <p:cNvSpPr txBox="1">
            <a:spLocks noChangeArrowheads="1"/>
          </p:cNvSpPr>
          <p:nvPr/>
        </p:nvSpPr>
        <p:spPr bwMode="auto">
          <a:xfrm>
            <a:off x="7112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2035</a:t>
            </a:r>
          </a:p>
        </p:txBody>
      </p:sp>
      <p:sp>
        <p:nvSpPr>
          <p:cNvPr id="9244" name="TextBox 31"/>
          <p:cNvSpPr txBox="1">
            <a:spLocks noChangeArrowheads="1"/>
          </p:cNvSpPr>
          <p:nvPr/>
        </p:nvSpPr>
        <p:spPr bwMode="auto">
          <a:xfrm>
            <a:off x="989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1G</a:t>
            </a:r>
          </a:p>
        </p:txBody>
      </p:sp>
      <p:sp>
        <p:nvSpPr>
          <p:cNvPr id="9245" name="TextBox 31"/>
          <p:cNvSpPr txBox="1">
            <a:spLocks noChangeArrowheads="1"/>
          </p:cNvSpPr>
          <p:nvPr/>
        </p:nvSpPr>
        <p:spPr bwMode="auto">
          <a:xfrm>
            <a:off x="22026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2G</a:t>
            </a:r>
          </a:p>
        </p:txBody>
      </p:sp>
      <p:sp>
        <p:nvSpPr>
          <p:cNvPr id="9247" name="TextBox 31"/>
          <p:cNvSpPr txBox="1">
            <a:spLocks noChangeArrowheads="1"/>
          </p:cNvSpPr>
          <p:nvPr/>
        </p:nvSpPr>
        <p:spPr bwMode="auto">
          <a:xfrm>
            <a:off x="34218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3G</a:t>
            </a:r>
          </a:p>
        </p:txBody>
      </p:sp>
      <p:sp>
        <p:nvSpPr>
          <p:cNvPr id="9249" name="TextBox 31"/>
          <p:cNvSpPr txBox="1">
            <a:spLocks noChangeArrowheads="1"/>
          </p:cNvSpPr>
          <p:nvPr/>
        </p:nvSpPr>
        <p:spPr bwMode="auto">
          <a:xfrm>
            <a:off x="4644080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4G</a:t>
            </a:r>
          </a:p>
        </p:txBody>
      </p:sp>
      <p:sp>
        <p:nvSpPr>
          <p:cNvPr id="9251" name="TextBox 31"/>
          <p:cNvSpPr txBox="1">
            <a:spLocks noChangeArrowheads="1"/>
          </p:cNvSpPr>
          <p:nvPr/>
        </p:nvSpPr>
        <p:spPr bwMode="auto">
          <a:xfrm>
            <a:off x="58666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5G</a:t>
            </a:r>
          </a:p>
        </p:txBody>
      </p:sp>
      <p:sp>
        <p:nvSpPr>
          <p:cNvPr id="9253" name="TextBox 31"/>
          <p:cNvSpPr txBox="1">
            <a:spLocks noChangeArrowheads="1"/>
          </p:cNvSpPr>
          <p:nvPr/>
        </p:nvSpPr>
        <p:spPr bwMode="auto">
          <a:xfrm>
            <a:off x="7085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6G</a:t>
            </a:r>
          </a:p>
        </p:txBody>
      </p:sp>
      <p:cxnSp>
        <p:nvCxnSpPr>
          <p:cNvPr id="58" name="Straight Arrow Connector 26"/>
          <p:cNvCxnSpPr>
            <a:cxnSpLocks noChangeShapeType="1"/>
          </p:cNvCxnSpPr>
          <p:nvPr/>
        </p:nvCxnSpPr>
        <p:spPr bwMode="auto">
          <a:xfrm flipH="1">
            <a:off x="3756000" y="33528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59" name="Straight Arrow Connector 26"/>
          <p:cNvCxnSpPr>
            <a:cxnSpLocks noChangeShapeType="1"/>
          </p:cNvCxnSpPr>
          <p:nvPr/>
        </p:nvCxnSpPr>
        <p:spPr bwMode="auto">
          <a:xfrm flipH="1">
            <a:off x="2514600" y="32004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0" name="Straight Arrow Connector 26"/>
          <p:cNvCxnSpPr>
            <a:cxnSpLocks noChangeShapeType="1"/>
          </p:cNvCxnSpPr>
          <p:nvPr/>
        </p:nvCxnSpPr>
        <p:spPr bwMode="auto">
          <a:xfrm flipH="1">
            <a:off x="1295400" y="30480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1" name="Straight Arrow Connector 26"/>
          <p:cNvCxnSpPr>
            <a:cxnSpLocks noChangeShapeType="1"/>
          </p:cNvCxnSpPr>
          <p:nvPr/>
        </p:nvCxnSpPr>
        <p:spPr bwMode="auto">
          <a:xfrm flipH="1">
            <a:off x="76200" y="2895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2" name="Straight Arrow Connector 26"/>
          <p:cNvCxnSpPr>
            <a:cxnSpLocks noChangeShapeType="1"/>
          </p:cNvCxnSpPr>
          <p:nvPr/>
        </p:nvCxnSpPr>
        <p:spPr bwMode="auto">
          <a:xfrm flipH="1">
            <a:off x="4903200" y="35052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3" name="Straight Arrow Connector 26"/>
          <p:cNvCxnSpPr>
            <a:cxnSpLocks noChangeShapeType="1"/>
          </p:cNvCxnSpPr>
          <p:nvPr/>
        </p:nvCxnSpPr>
        <p:spPr bwMode="auto">
          <a:xfrm flipH="1">
            <a:off x="6122400" y="3657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4" name="Straight Arrow Connector 26"/>
          <p:cNvCxnSpPr>
            <a:cxnSpLocks noChangeShapeType="1"/>
          </p:cNvCxnSpPr>
          <p:nvPr/>
        </p:nvCxnSpPr>
        <p:spPr bwMode="auto">
          <a:xfrm flipH="1">
            <a:off x="660000" y="2895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5" name="Straight Arrow Connector 26"/>
          <p:cNvCxnSpPr>
            <a:cxnSpLocks noChangeShapeType="1"/>
          </p:cNvCxnSpPr>
          <p:nvPr/>
        </p:nvCxnSpPr>
        <p:spPr bwMode="auto">
          <a:xfrm flipH="1">
            <a:off x="1908192" y="30480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6" name="Straight Arrow Connector 26"/>
          <p:cNvCxnSpPr>
            <a:cxnSpLocks noChangeShapeType="1"/>
          </p:cNvCxnSpPr>
          <p:nvPr/>
        </p:nvCxnSpPr>
        <p:spPr bwMode="auto">
          <a:xfrm flipH="1">
            <a:off x="3115200" y="32004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7" name="Straight Arrow Connector 26"/>
          <p:cNvCxnSpPr>
            <a:cxnSpLocks noChangeShapeType="1"/>
          </p:cNvCxnSpPr>
          <p:nvPr/>
        </p:nvCxnSpPr>
        <p:spPr bwMode="auto">
          <a:xfrm flipH="1">
            <a:off x="4322208" y="33528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8" name="Straight Arrow Connector 26"/>
          <p:cNvCxnSpPr>
            <a:cxnSpLocks noChangeShapeType="1"/>
          </p:cNvCxnSpPr>
          <p:nvPr/>
        </p:nvCxnSpPr>
        <p:spPr bwMode="auto">
          <a:xfrm flipH="1">
            <a:off x="5536800" y="35052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9" name="Straight Arrow Connector 26"/>
          <p:cNvCxnSpPr>
            <a:cxnSpLocks noChangeShapeType="1"/>
          </p:cNvCxnSpPr>
          <p:nvPr/>
        </p:nvCxnSpPr>
        <p:spPr bwMode="auto">
          <a:xfrm flipH="1">
            <a:off x="6751200" y="3657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7705096" y="2261985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2040</a:t>
            </a:r>
            <a:endParaRPr lang="en-US" altLang="en-US" sz="1200" dirty="0">
              <a:latin typeface="Arial" pitchFamily="34" charset="0"/>
            </a:endParaRPr>
          </a:p>
        </p:txBody>
      </p:sp>
      <p:cxnSp>
        <p:nvCxnSpPr>
          <p:cNvPr id="71" name="Straight Arrow Connector 26"/>
          <p:cNvCxnSpPr>
            <a:cxnSpLocks noChangeShapeType="1"/>
          </p:cNvCxnSpPr>
          <p:nvPr/>
        </p:nvCxnSpPr>
        <p:spPr bwMode="auto">
          <a:xfrm>
            <a:off x="7949184" y="2566924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" name="Straight Arrow Connector 26"/>
          <p:cNvCxnSpPr>
            <a:cxnSpLocks noChangeShapeType="1"/>
          </p:cNvCxnSpPr>
          <p:nvPr/>
        </p:nvCxnSpPr>
        <p:spPr bwMode="auto">
          <a:xfrm>
            <a:off x="8534400" y="25654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8301996" y="2247900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2045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77724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Cellular/Wireless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9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9" name="AutoShape 36"/>
          <p:cNvCxnSpPr>
            <a:cxnSpLocks noChangeShapeType="1"/>
          </p:cNvCxnSpPr>
          <p:nvPr/>
        </p:nvCxnSpPr>
        <p:spPr bwMode="auto">
          <a:xfrm>
            <a:off x="304800" y="2638423"/>
            <a:ext cx="87120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9220" name="Straight Arrow Connector 26"/>
          <p:cNvCxnSpPr>
            <a:cxnSpLocks noChangeShapeType="1"/>
          </p:cNvCxnSpPr>
          <p:nvPr/>
        </p:nvCxnSpPr>
        <p:spPr bwMode="auto">
          <a:xfrm>
            <a:off x="660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1" name="Straight Arrow Connector 26"/>
          <p:cNvCxnSpPr>
            <a:cxnSpLocks noChangeShapeType="1"/>
          </p:cNvCxnSpPr>
          <p:nvPr/>
        </p:nvCxnSpPr>
        <p:spPr bwMode="auto">
          <a:xfrm>
            <a:off x="1269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2" name="Straight Arrow Connector 26"/>
          <p:cNvCxnSpPr>
            <a:cxnSpLocks noChangeShapeType="1"/>
          </p:cNvCxnSpPr>
          <p:nvPr/>
        </p:nvCxnSpPr>
        <p:spPr bwMode="auto">
          <a:xfrm>
            <a:off x="1879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3" name="Straight Arrow Connector 26"/>
          <p:cNvCxnSpPr>
            <a:cxnSpLocks noChangeShapeType="1"/>
          </p:cNvCxnSpPr>
          <p:nvPr/>
        </p:nvCxnSpPr>
        <p:spPr bwMode="auto">
          <a:xfrm>
            <a:off x="2488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4" name="Straight Arrow Connector 26"/>
          <p:cNvCxnSpPr>
            <a:cxnSpLocks noChangeShapeType="1"/>
          </p:cNvCxnSpPr>
          <p:nvPr/>
        </p:nvCxnSpPr>
        <p:spPr bwMode="auto">
          <a:xfrm>
            <a:off x="3098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5" name="Straight Arrow Connector 26"/>
          <p:cNvCxnSpPr>
            <a:cxnSpLocks noChangeShapeType="1"/>
          </p:cNvCxnSpPr>
          <p:nvPr/>
        </p:nvCxnSpPr>
        <p:spPr bwMode="auto">
          <a:xfrm>
            <a:off x="3708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6" name="Straight Arrow Connector 26"/>
          <p:cNvCxnSpPr>
            <a:cxnSpLocks noChangeShapeType="1"/>
          </p:cNvCxnSpPr>
          <p:nvPr/>
        </p:nvCxnSpPr>
        <p:spPr bwMode="auto">
          <a:xfrm>
            <a:off x="4927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7" name="Straight Arrow Connector 26"/>
          <p:cNvCxnSpPr>
            <a:cxnSpLocks noChangeShapeType="1"/>
          </p:cNvCxnSpPr>
          <p:nvPr/>
        </p:nvCxnSpPr>
        <p:spPr bwMode="auto">
          <a:xfrm>
            <a:off x="5536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8" name="Straight Arrow Connector 26"/>
          <p:cNvCxnSpPr>
            <a:cxnSpLocks noChangeShapeType="1"/>
          </p:cNvCxnSpPr>
          <p:nvPr/>
        </p:nvCxnSpPr>
        <p:spPr bwMode="auto">
          <a:xfrm>
            <a:off x="4317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29" name="TextBox 31"/>
          <p:cNvSpPr txBox="1">
            <a:spLocks noChangeArrowheads="1"/>
          </p:cNvSpPr>
          <p:nvPr/>
        </p:nvSpPr>
        <p:spPr bwMode="auto">
          <a:xfrm>
            <a:off x="405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cxnSp>
        <p:nvCxnSpPr>
          <p:cNvPr id="9230" name="Straight Arrow Connector 26"/>
          <p:cNvCxnSpPr>
            <a:cxnSpLocks noChangeShapeType="1"/>
          </p:cNvCxnSpPr>
          <p:nvPr/>
        </p:nvCxnSpPr>
        <p:spPr bwMode="auto">
          <a:xfrm>
            <a:off x="7365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>
            <a:off x="6146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2" name="Straight Arrow Connector 26"/>
          <p:cNvCxnSpPr>
            <a:cxnSpLocks noChangeShapeType="1"/>
          </p:cNvCxnSpPr>
          <p:nvPr/>
        </p:nvCxnSpPr>
        <p:spPr bwMode="auto">
          <a:xfrm>
            <a:off x="6756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33" name="TextBox 31"/>
          <p:cNvSpPr txBox="1">
            <a:spLocks noChangeArrowheads="1"/>
          </p:cNvSpPr>
          <p:nvPr/>
        </p:nvSpPr>
        <p:spPr bwMode="auto">
          <a:xfrm>
            <a:off x="1016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9234" name="TextBox 31"/>
          <p:cNvSpPr txBox="1">
            <a:spLocks noChangeArrowheads="1"/>
          </p:cNvSpPr>
          <p:nvPr/>
        </p:nvSpPr>
        <p:spPr bwMode="auto">
          <a:xfrm>
            <a:off x="1624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9235" name="TextBox 31"/>
          <p:cNvSpPr txBox="1">
            <a:spLocks noChangeArrowheads="1"/>
          </p:cNvSpPr>
          <p:nvPr/>
        </p:nvSpPr>
        <p:spPr bwMode="auto">
          <a:xfrm>
            <a:off x="22273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9236" name="TextBox 31"/>
          <p:cNvSpPr txBox="1">
            <a:spLocks noChangeArrowheads="1"/>
          </p:cNvSpPr>
          <p:nvPr/>
        </p:nvSpPr>
        <p:spPr bwMode="auto">
          <a:xfrm>
            <a:off x="28456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3453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9238" name="TextBox 31"/>
          <p:cNvSpPr txBox="1">
            <a:spLocks noChangeArrowheads="1"/>
          </p:cNvSpPr>
          <p:nvPr/>
        </p:nvSpPr>
        <p:spPr bwMode="auto">
          <a:xfrm>
            <a:off x="4672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9239" name="TextBox 31"/>
          <p:cNvSpPr txBox="1">
            <a:spLocks noChangeArrowheads="1"/>
          </p:cNvSpPr>
          <p:nvPr/>
        </p:nvSpPr>
        <p:spPr bwMode="auto">
          <a:xfrm>
            <a:off x="529121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9240" name="TextBox 31"/>
          <p:cNvSpPr txBox="1">
            <a:spLocks noChangeArrowheads="1"/>
          </p:cNvSpPr>
          <p:nvPr/>
        </p:nvSpPr>
        <p:spPr bwMode="auto">
          <a:xfrm>
            <a:off x="40632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65032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2030</a:t>
            </a:r>
          </a:p>
        </p:txBody>
      </p:sp>
      <p:sp>
        <p:nvSpPr>
          <p:cNvPr id="9242" name="TextBox 31"/>
          <p:cNvSpPr txBox="1">
            <a:spLocks noChangeArrowheads="1"/>
          </p:cNvSpPr>
          <p:nvPr/>
        </p:nvSpPr>
        <p:spPr bwMode="auto">
          <a:xfrm>
            <a:off x="58849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2025</a:t>
            </a:r>
          </a:p>
        </p:txBody>
      </p:sp>
      <p:sp>
        <p:nvSpPr>
          <p:cNvPr id="9243" name="TextBox 31"/>
          <p:cNvSpPr txBox="1">
            <a:spLocks noChangeArrowheads="1"/>
          </p:cNvSpPr>
          <p:nvPr/>
        </p:nvSpPr>
        <p:spPr bwMode="auto">
          <a:xfrm>
            <a:off x="7112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2035</a:t>
            </a:r>
          </a:p>
        </p:txBody>
      </p:sp>
      <p:sp>
        <p:nvSpPr>
          <p:cNvPr id="9244" name="TextBox 31"/>
          <p:cNvSpPr txBox="1">
            <a:spLocks noChangeArrowheads="1"/>
          </p:cNvSpPr>
          <p:nvPr/>
        </p:nvSpPr>
        <p:spPr bwMode="auto">
          <a:xfrm>
            <a:off x="989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1G</a:t>
            </a:r>
          </a:p>
        </p:txBody>
      </p:sp>
      <p:sp>
        <p:nvSpPr>
          <p:cNvPr id="9245" name="TextBox 31"/>
          <p:cNvSpPr txBox="1">
            <a:spLocks noChangeArrowheads="1"/>
          </p:cNvSpPr>
          <p:nvPr/>
        </p:nvSpPr>
        <p:spPr bwMode="auto">
          <a:xfrm>
            <a:off x="22026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2G</a:t>
            </a:r>
          </a:p>
        </p:txBody>
      </p:sp>
      <p:sp>
        <p:nvSpPr>
          <p:cNvPr id="9247" name="TextBox 31"/>
          <p:cNvSpPr txBox="1">
            <a:spLocks noChangeArrowheads="1"/>
          </p:cNvSpPr>
          <p:nvPr/>
        </p:nvSpPr>
        <p:spPr bwMode="auto">
          <a:xfrm>
            <a:off x="34218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3G</a:t>
            </a:r>
          </a:p>
        </p:txBody>
      </p:sp>
      <p:sp>
        <p:nvSpPr>
          <p:cNvPr id="9249" name="TextBox 31"/>
          <p:cNvSpPr txBox="1">
            <a:spLocks noChangeArrowheads="1"/>
          </p:cNvSpPr>
          <p:nvPr/>
        </p:nvSpPr>
        <p:spPr bwMode="auto">
          <a:xfrm>
            <a:off x="4644080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4G</a:t>
            </a:r>
          </a:p>
        </p:txBody>
      </p:sp>
      <p:sp>
        <p:nvSpPr>
          <p:cNvPr id="9251" name="TextBox 31"/>
          <p:cNvSpPr txBox="1">
            <a:spLocks noChangeArrowheads="1"/>
          </p:cNvSpPr>
          <p:nvPr/>
        </p:nvSpPr>
        <p:spPr bwMode="auto">
          <a:xfrm>
            <a:off x="58666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5G</a:t>
            </a:r>
          </a:p>
        </p:txBody>
      </p:sp>
      <p:sp>
        <p:nvSpPr>
          <p:cNvPr id="9253" name="TextBox 31"/>
          <p:cNvSpPr txBox="1">
            <a:spLocks noChangeArrowheads="1"/>
          </p:cNvSpPr>
          <p:nvPr/>
        </p:nvSpPr>
        <p:spPr bwMode="auto">
          <a:xfrm>
            <a:off x="7085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6G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736200" y="1981200"/>
            <a:ext cx="4724400" cy="30480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58" name="Straight Arrow Connector 26"/>
          <p:cNvCxnSpPr>
            <a:cxnSpLocks noChangeShapeType="1"/>
          </p:cNvCxnSpPr>
          <p:nvPr/>
        </p:nvCxnSpPr>
        <p:spPr bwMode="auto">
          <a:xfrm flipH="1">
            <a:off x="3756000" y="33528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59" name="Straight Arrow Connector 26"/>
          <p:cNvCxnSpPr>
            <a:cxnSpLocks noChangeShapeType="1"/>
          </p:cNvCxnSpPr>
          <p:nvPr/>
        </p:nvCxnSpPr>
        <p:spPr bwMode="auto">
          <a:xfrm flipH="1">
            <a:off x="2514600" y="32004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0" name="Straight Arrow Connector 26"/>
          <p:cNvCxnSpPr>
            <a:cxnSpLocks noChangeShapeType="1"/>
          </p:cNvCxnSpPr>
          <p:nvPr/>
        </p:nvCxnSpPr>
        <p:spPr bwMode="auto">
          <a:xfrm flipH="1">
            <a:off x="1295400" y="30480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1" name="Straight Arrow Connector 26"/>
          <p:cNvCxnSpPr>
            <a:cxnSpLocks noChangeShapeType="1"/>
          </p:cNvCxnSpPr>
          <p:nvPr/>
        </p:nvCxnSpPr>
        <p:spPr bwMode="auto">
          <a:xfrm flipH="1">
            <a:off x="76200" y="2895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2" name="Straight Arrow Connector 26"/>
          <p:cNvCxnSpPr>
            <a:cxnSpLocks noChangeShapeType="1"/>
          </p:cNvCxnSpPr>
          <p:nvPr/>
        </p:nvCxnSpPr>
        <p:spPr bwMode="auto">
          <a:xfrm flipH="1">
            <a:off x="4903200" y="35052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3" name="Straight Arrow Connector 26"/>
          <p:cNvCxnSpPr>
            <a:cxnSpLocks noChangeShapeType="1"/>
          </p:cNvCxnSpPr>
          <p:nvPr/>
        </p:nvCxnSpPr>
        <p:spPr bwMode="auto">
          <a:xfrm flipH="1">
            <a:off x="6122400" y="3657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4" name="Straight Arrow Connector 26"/>
          <p:cNvCxnSpPr>
            <a:cxnSpLocks noChangeShapeType="1"/>
          </p:cNvCxnSpPr>
          <p:nvPr/>
        </p:nvCxnSpPr>
        <p:spPr bwMode="auto">
          <a:xfrm flipH="1">
            <a:off x="660000" y="2895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5" name="Straight Arrow Connector 26"/>
          <p:cNvCxnSpPr>
            <a:cxnSpLocks noChangeShapeType="1"/>
          </p:cNvCxnSpPr>
          <p:nvPr/>
        </p:nvCxnSpPr>
        <p:spPr bwMode="auto">
          <a:xfrm flipH="1">
            <a:off x="1908192" y="30480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6" name="Straight Arrow Connector 26"/>
          <p:cNvCxnSpPr>
            <a:cxnSpLocks noChangeShapeType="1"/>
          </p:cNvCxnSpPr>
          <p:nvPr/>
        </p:nvCxnSpPr>
        <p:spPr bwMode="auto">
          <a:xfrm flipH="1">
            <a:off x="3115200" y="32004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7" name="Straight Arrow Connector 26"/>
          <p:cNvCxnSpPr>
            <a:cxnSpLocks noChangeShapeType="1"/>
          </p:cNvCxnSpPr>
          <p:nvPr/>
        </p:nvCxnSpPr>
        <p:spPr bwMode="auto">
          <a:xfrm flipH="1">
            <a:off x="4322208" y="33528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8" name="Straight Arrow Connector 26"/>
          <p:cNvCxnSpPr>
            <a:cxnSpLocks noChangeShapeType="1"/>
          </p:cNvCxnSpPr>
          <p:nvPr/>
        </p:nvCxnSpPr>
        <p:spPr bwMode="auto">
          <a:xfrm flipH="1">
            <a:off x="5536800" y="35052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9" name="Straight Arrow Connector 26"/>
          <p:cNvCxnSpPr>
            <a:cxnSpLocks noChangeShapeType="1"/>
          </p:cNvCxnSpPr>
          <p:nvPr/>
        </p:nvCxnSpPr>
        <p:spPr bwMode="auto">
          <a:xfrm flipH="1">
            <a:off x="6751200" y="3657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7705096" y="2261985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2040</a:t>
            </a:r>
            <a:endParaRPr lang="en-US" altLang="en-US" sz="1200" dirty="0">
              <a:latin typeface="Arial" pitchFamily="34" charset="0"/>
            </a:endParaRPr>
          </a:p>
        </p:txBody>
      </p:sp>
      <p:cxnSp>
        <p:nvCxnSpPr>
          <p:cNvPr id="71" name="Straight Arrow Connector 26"/>
          <p:cNvCxnSpPr>
            <a:cxnSpLocks noChangeShapeType="1"/>
          </p:cNvCxnSpPr>
          <p:nvPr/>
        </p:nvCxnSpPr>
        <p:spPr bwMode="auto">
          <a:xfrm>
            <a:off x="7949184" y="2566924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2" name="Rectangle 71"/>
          <p:cNvSpPr/>
          <p:nvPr/>
        </p:nvSpPr>
        <p:spPr bwMode="auto">
          <a:xfrm>
            <a:off x="5613000" y="1981200"/>
            <a:ext cx="3226200" cy="30480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75" name="Straight Arrow Connector 26"/>
          <p:cNvCxnSpPr>
            <a:cxnSpLocks noChangeShapeType="1"/>
          </p:cNvCxnSpPr>
          <p:nvPr/>
        </p:nvCxnSpPr>
        <p:spPr bwMode="auto">
          <a:xfrm>
            <a:off x="8534400" y="25654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8301996" y="2247900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2045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73914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Cellular/Wireless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53" name="TextBox 31"/>
          <p:cNvSpPr txBox="1">
            <a:spLocks noChangeArrowheads="1"/>
          </p:cNvSpPr>
          <p:nvPr/>
        </p:nvSpPr>
        <p:spPr bwMode="auto">
          <a:xfrm>
            <a:off x="2209800" y="4419600"/>
            <a:ext cx="1725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</a:rPr>
              <a:t>mobile phone</a:t>
            </a:r>
            <a:endParaRPr lang="en-US" alt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6197531" y="4419600"/>
            <a:ext cx="2108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9" name="AutoShape 36"/>
          <p:cNvCxnSpPr>
            <a:cxnSpLocks noChangeShapeType="1"/>
          </p:cNvCxnSpPr>
          <p:nvPr/>
        </p:nvCxnSpPr>
        <p:spPr bwMode="auto">
          <a:xfrm>
            <a:off x="304800" y="2638423"/>
            <a:ext cx="87120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9220" name="Straight Arrow Connector 26"/>
          <p:cNvCxnSpPr>
            <a:cxnSpLocks noChangeShapeType="1"/>
          </p:cNvCxnSpPr>
          <p:nvPr/>
        </p:nvCxnSpPr>
        <p:spPr bwMode="auto">
          <a:xfrm>
            <a:off x="660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1" name="Straight Arrow Connector 26"/>
          <p:cNvCxnSpPr>
            <a:cxnSpLocks noChangeShapeType="1"/>
          </p:cNvCxnSpPr>
          <p:nvPr/>
        </p:nvCxnSpPr>
        <p:spPr bwMode="auto">
          <a:xfrm>
            <a:off x="1269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2" name="Straight Arrow Connector 26"/>
          <p:cNvCxnSpPr>
            <a:cxnSpLocks noChangeShapeType="1"/>
          </p:cNvCxnSpPr>
          <p:nvPr/>
        </p:nvCxnSpPr>
        <p:spPr bwMode="auto">
          <a:xfrm>
            <a:off x="1879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3" name="Straight Arrow Connector 26"/>
          <p:cNvCxnSpPr>
            <a:cxnSpLocks noChangeShapeType="1"/>
          </p:cNvCxnSpPr>
          <p:nvPr/>
        </p:nvCxnSpPr>
        <p:spPr bwMode="auto">
          <a:xfrm>
            <a:off x="2488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4" name="Straight Arrow Connector 26"/>
          <p:cNvCxnSpPr>
            <a:cxnSpLocks noChangeShapeType="1"/>
          </p:cNvCxnSpPr>
          <p:nvPr/>
        </p:nvCxnSpPr>
        <p:spPr bwMode="auto">
          <a:xfrm>
            <a:off x="3098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5" name="Straight Arrow Connector 26"/>
          <p:cNvCxnSpPr>
            <a:cxnSpLocks noChangeShapeType="1"/>
          </p:cNvCxnSpPr>
          <p:nvPr/>
        </p:nvCxnSpPr>
        <p:spPr bwMode="auto">
          <a:xfrm>
            <a:off x="3708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6" name="Straight Arrow Connector 26"/>
          <p:cNvCxnSpPr>
            <a:cxnSpLocks noChangeShapeType="1"/>
          </p:cNvCxnSpPr>
          <p:nvPr/>
        </p:nvCxnSpPr>
        <p:spPr bwMode="auto">
          <a:xfrm>
            <a:off x="4927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7" name="Straight Arrow Connector 26"/>
          <p:cNvCxnSpPr>
            <a:cxnSpLocks noChangeShapeType="1"/>
          </p:cNvCxnSpPr>
          <p:nvPr/>
        </p:nvCxnSpPr>
        <p:spPr bwMode="auto">
          <a:xfrm>
            <a:off x="5536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8" name="Straight Arrow Connector 26"/>
          <p:cNvCxnSpPr>
            <a:cxnSpLocks noChangeShapeType="1"/>
          </p:cNvCxnSpPr>
          <p:nvPr/>
        </p:nvCxnSpPr>
        <p:spPr bwMode="auto">
          <a:xfrm>
            <a:off x="4317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29" name="TextBox 31"/>
          <p:cNvSpPr txBox="1">
            <a:spLocks noChangeArrowheads="1"/>
          </p:cNvSpPr>
          <p:nvPr/>
        </p:nvSpPr>
        <p:spPr bwMode="auto">
          <a:xfrm>
            <a:off x="405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cxnSp>
        <p:nvCxnSpPr>
          <p:cNvPr id="9230" name="Straight Arrow Connector 26"/>
          <p:cNvCxnSpPr>
            <a:cxnSpLocks noChangeShapeType="1"/>
          </p:cNvCxnSpPr>
          <p:nvPr/>
        </p:nvCxnSpPr>
        <p:spPr bwMode="auto">
          <a:xfrm>
            <a:off x="7365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>
            <a:off x="6146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2" name="Straight Arrow Connector 26"/>
          <p:cNvCxnSpPr>
            <a:cxnSpLocks noChangeShapeType="1"/>
          </p:cNvCxnSpPr>
          <p:nvPr/>
        </p:nvCxnSpPr>
        <p:spPr bwMode="auto">
          <a:xfrm>
            <a:off x="6756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33" name="TextBox 31"/>
          <p:cNvSpPr txBox="1">
            <a:spLocks noChangeArrowheads="1"/>
          </p:cNvSpPr>
          <p:nvPr/>
        </p:nvSpPr>
        <p:spPr bwMode="auto">
          <a:xfrm>
            <a:off x="1016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9234" name="TextBox 31"/>
          <p:cNvSpPr txBox="1">
            <a:spLocks noChangeArrowheads="1"/>
          </p:cNvSpPr>
          <p:nvPr/>
        </p:nvSpPr>
        <p:spPr bwMode="auto">
          <a:xfrm>
            <a:off x="1624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9235" name="TextBox 31"/>
          <p:cNvSpPr txBox="1">
            <a:spLocks noChangeArrowheads="1"/>
          </p:cNvSpPr>
          <p:nvPr/>
        </p:nvSpPr>
        <p:spPr bwMode="auto">
          <a:xfrm>
            <a:off x="22273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9236" name="TextBox 31"/>
          <p:cNvSpPr txBox="1">
            <a:spLocks noChangeArrowheads="1"/>
          </p:cNvSpPr>
          <p:nvPr/>
        </p:nvSpPr>
        <p:spPr bwMode="auto">
          <a:xfrm>
            <a:off x="28456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3453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9238" name="TextBox 31"/>
          <p:cNvSpPr txBox="1">
            <a:spLocks noChangeArrowheads="1"/>
          </p:cNvSpPr>
          <p:nvPr/>
        </p:nvSpPr>
        <p:spPr bwMode="auto">
          <a:xfrm>
            <a:off x="4672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9239" name="TextBox 31"/>
          <p:cNvSpPr txBox="1">
            <a:spLocks noChangeArrowheads="1"/>
          </p:cNvSpPr>
          <p:nvPr/>
        </p:nvSpPr>
        <p:spPr bwMode="auto">
          <a:xfrm>
            <a:off x="529121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9240" name="TextBox 31"/>
          <p:cNvSpPr txBox="1">
            <a:spLocks noChangeArrowheads="1"/>
          </p:cNvSpPr>
          <p:nvPr/>
        </p:nvSpPr>
        <p:spPr bwMode="auto">
          <a:xfrm>
            <a:off x="40632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65032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2030</a:t>
            </a:r>
          </a:p>
        </p:txBody>
      </p:sp>
      <p:sp>
        <p:nvSpPr>
          <p:cNvPr id="9242" name="TextBox 31"/>
          <p:cNvSpPr txBox="1">
            <a:spLocks noChangeArrowheads="1"/>
          </p:cNvSpPr>
          <p:nvPr/>
        </p:nvSpPr>
        <p:spPr bwMode="auto">
          <a:xfrm>
            <a:off x="58849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2025</a:t>
            </a:r>
          </a:p>
        </p:txBody>
      </p:sp>
      <p:sp>
        <p:nvSpPr>
          <p:cNvPr id="9243" name="TextBox 31"/>
          <p:cNvSpPr txBox="1">
            <a:spLocks noChangeArrowheads="1"/>
          </p:cNvSpPr>
          <p:nvPr/>
        </p:nvSpPr>
        <p:spPr bwMode="auto">
          <a:xfrm>
            <a:off x="7112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2035</a:t>
            </a:r>
          </a:p>
        </p:txBody>
      </p:sp>
      <p:sp>
        <p:nvSpPr>
          <p:cNvPr id="9244" name="TextBox 31"/>
          <p:cNvSpPr txBox="1">
            <a:spLocks noChangeArrowheads="1"/>
          </p:cNvSpPr>
          <p:nvPr/>
        </p:nvSpPr>
        <p:spPr bwMode="auto">
          <a:xfrm>
            <a:off x="989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1G</a:t>
            </a:r>
          </a:p>
        </p:txBody>
      </p:sp>
      <p:sp>
        <p:nvSpPr>
          <p:cNvPr id="9245" name="TextBox 31"/>
          <p:cNvSpPr txBox="1">
            <a:spLocks noChangeArrowheads="1"/>
          </p:cNvSpPr>
          <p:nvPr/>
        </p:nvSpPr>
        <p:spPr bwMode="auto">
          <a:xfrm>
            <a:off x="22026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2G</a:t>
            </a:r>
          </a:p>
        </p:txBody>
      </p:sp>
      <p:sp>
        <p:nvSpPr>
          <p:cNvPr id="9247" name="TextBox 31"/>
          <p:cNvSpPr txBox="1">
            <a:spLocks noChangeArrowheads="1"/>
          </p:cNvSpPr>
          <p:nvPr/>
        </p:nvSpPr>
        <p:spPr bwMode="auto">
          <a:xfrm>
            <a:off x="34218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3G</a:t>
            </a:r>
          </a:p>
        </p:txBody>
      </p:sp>
      <p:sp>
        <p:nvSpPr>
          <p:cNvPr id="9249" name="TextBox 31"/>
          <p:cNvSpPr txBox="1">
            <a:spLocks noChangeArrowheads="1"/>
          </p:cNvSpPr>
          <p:nvPr/>
        </p:nvSpPr>
        <p:spPr bwMode="auto">
          <a:xfrm>
            <a:off x="4644080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4G</a:t>
            </a:r>
          </a:p>
        </p:txBody>
      </p:sp>
      <p:sp>
        <p:nvSpPr>
          <p:cNvPr id="9251" name="TextBox 31"/>
          <p:cNvSpPr txBox="1">
            <a:spLocks noChangeArrowheads="1"/>
          </p:cNvSpPr>
          <p:nvPr/>
        </p:nvSpPr>
        <p:spPr bwMode="auto">
          <a:xfrm>
            <a:off x="58666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5G</a:t>
            </a:r>
          </a:p>
        </p:txBody>
      </p:sp>
      <p:sp>
        <p:nvSpPr>
          <p:cNvPr id="9253" name="TextBox 31"/>
          <p:cNvSpPr txBox="1">
            <a:spLocks noChangeArrowheads="1"/>
          </p:cNvSpPr>
          <p:nvPr/>
        </p:nvSpPr>
        <p:spPr bwMode="auto">
          <a:xfrm>
            <a:off x="7085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6G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736200" y="1981200"/>
            <a:ext cx="4724400" cy="30480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58" name="Straight Arrow Connector 26"/>
          <p:cNvCxnSpPr>
            <a:cxnSpLocks noChangeShapeType="1"/>
          </p:cNvCxnSpPr>
          <p:nvPr/>
        </p:nvCxnSpPr>
        <p:spPr bwMode="auto">
          <a:xfrm flipH="1">
            <a:off x="3756000" y="33528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59" name="Straight Arrow Connector 26"/>
          <p:cNvCxnSpPr>
            <a:cxnSpLocks noChangeShapeType="1"/>
          </p:cNvCxnSpPr>
          <p:nvPr/>
        </p:nvCxnSpPr>
        <p:spPr bwMode="auto">
          <a:xfrm flipH="1">
            <a:off x="2514600" y="32004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0" name="Straight Arrow Connector 26"/>
          <p:cNvCxnSpPr>
            <a:cxnSpLocks noChangeShapeType="1"/>
          </p:cNvCxnSpPr>
          <p:nvPr/>
        </p:nvCxnSpPr>
        <p:spPr bwMode="auto">
          <a:xfrm flipH="1">
            <a:off x="1295400" y="30480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1" name="Straight Arrow Connector 26"/>
          <p:cNvCxnSpPr>
            <a:cxnSpLocks noChangeShapeType="1"/>
          </p:cNvCxnSpPr>
          <p:nvPr/>
        </p:nvCxnSpPr>
        <p:spPr bwMode="auto">
          <a:xfrm flipH="1">
            <a:off x="76200" y="2895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2" name="Straight Arrow Connector 26"/>
          <p:cNvCxnSpPr>
            <a:cxnSpLocks noChangeShapeType="1"/>
          </p:cNvCxnSpPr>
          <p:nvPr/>
        </p:nvCxnSpPr>
        <p:spPr bwMode="auto">
          <a:xfrm flipH="1">
            <a:off x="4903200" y="35052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3" name="Straight Arrow Connector 26"/>
          <p:cNvCxnSpPr>
            <a:cxnSpLocks noChangeShapeType="1"/>
          </p:cNvCxnSpPr>
          <p:nvPr/>
        </p:nvCxnSpPr>
        <p:spPr bwMode="auto">
          <a:xfrm flipH="1">
            <a:off x="6122400" y="3657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4" name="Straight Arrow Connector 26"/>
          <p:cNvCxnSpPr>
            <a:cxnSpLocks noChangeShapeType="1"/>
          </p:cNvCxnSpPr>
          <p:nvPr/>
        </p:nvCxnSpPr>
        <p:spPr bwMode="auto">
          <a:xfrm flipH="1">
            <a:off x="660000" y="2895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5" name="Straight Arrow Connector 26"/>
          <p:cNvCxnSpPr>
            <a:cxnSpLocks noChangeShapeType="1"/>
          </p:cNvCxnSpPr>
          <p:nvPr/>
        </p:nvCxnSpPr>
        <p:spPr bwMode="auto">
          <a:xfrm flipH="1">
            <a:off x="1908192" y="30480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6" name="Straight Arrow Connector 26"/>
          <p:cNvCxnSpPr>
            <a:cxnSpLocks noChangeShapeType="1"/>
          </p:cNvCxnSpPr>
          <p:nvPr/>
        </p:nvCxnSpPr>
        <p:spPr bwMode="auto">
          <a:xfrm flipH="1">
            <a:off x="3115200" y="32004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7" name="Straight Arrow Connector 26"/>
          <p:cNvCxnSpPr>
            <a:cxnSpLocks noChangeShapeType="1"/>
          </p:cNvCxnSpPr>
          <p:nvPr/>
        </p:nvCxnSpPr>
        <p:spPr bwMode="auto">
          <a:xfrm flipH="1">
            <a:off x="4322208" y="33528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8" name="Straight Arrow Connector 26"/>
          <p:cNvCxnSpPr>
            <a:cxnSpLocks noChangeShapeType="1"/>
          </p:cNvCxnSpPr>
          <p:nvPr/>
        </p:nvCxnSpPr>
        <p:spPr bwMode="auto">
          <a:xfrm flipH="1">
            <a:off x="5536800" y="35052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9" name="Straight Arrow Connector 26"/>
          <p:cNvCxnSpPr>
            <a:cxnSpLocks noChangeShapeType="1"/>
          </p:cNvCxnSpPr>
          <p:nvPr/>
        </p:nvCxnSpPr>
        <p:spPr bwMode="auto">
          <a:xfrm flipH="1">
            <a:off x="6751200" y="3657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7705096" y="2261985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2040</a:t>
            </a:r>
            <a:endParaRPr lang="en-US" altLang="en-US" sz="1200" dirty="0">
              <a:latin typeface="Arial" pitchFamily="34" charset="0"/>
            </a:endParaRPr>
          </a:p>
        </p:txBody>
      </p:sp>
      <p:cxnSp>
        <p:nvCxnSpPr>
          <p:cNvPr id="71" name="Straight Arrow Connector 26"/>
          <p:cNvCxnSpPr>
            <a:cxnSpLocks noChangeShapeType="1"/>
          </p:cNvCxnSpPr>
          <p:nvPr/>
        </p:nvCxnSpPr>
        <p:spPr bwMode="auto">
          <a:xfrm>
            <a:off x="7949184" y="2566924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2" name="Rectangle 71"/>
          <p:cNvSpPr/>
          <p:nvPr/>
        </p:nvSpPr>
        <p:spPr bwMode="auto">
          <a:xfrm>
            <a:off x="5613000" y="1981200"/>
            <a:ext cx="3226200" cy="30480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75" name="Straight Arrow Connector 26"/>
          <p:cNvCxnSpPr>
            <a:cxnSpLocks noChangeShapeType="1"/>
          </p:cNvCxnSpPr>
          <p:nvPr/>
        </p:nvCxnSpPr>
        <p:spPr bwMode="auto">
          <a:xfrm>
            <a:off x="8534400" y="25654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8301996" y="2247900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2045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73914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Cellular/Wireless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53" name="TextBox 31"/>
          <p:cNvSpPr txBox="1">
            <a:spLocks noChangeArrowheads="1"/>
          </p:cNvSpPr>
          <p:nvPr/>
        </p:nvSpPr>
        <p:spPr bwMode="auto">
          <a:xfrm>
            <a:off x="2209800" y="4419600"/>
            <a:ext cx="1725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>
                <a:latin typeface="Arial" pitchFamily="34" charset="0"/>
              </a:rPr>
              <a:t>mobile phone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6197531" y="4419600"/>
            <a:ext cx="2108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>
                <a:latin typeface="Arial" pitchFamily="34" charset="0"/>
              </a:rPr>
              <a:t>novel use-cases 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55" name="TextBox 31"/>
          <p:cNvSpPr txBox="1">
            <a:spLocks noChangeArrowheads="1"/>
          </p:cNvSpPr>
          <p:nvPr/>
        </p:nvSpPr>
        <p:spPr bwMode="auto">
          <a:xfrm>
            <a:off x="5455633" y="5191780"/>
            <a:ext cx="3441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</a:rPr>
              <a:t>Wireless 2.0</a:t>
            </a:r>
          </a:p>
          <a:p>
            <a:pPr algn="ctr"/>
            <a:r>
              <a:rPr lang="en-US" altLang="en-US" sz="2000" b="1" dirty="0" smtClean="0">
                <a:solidFill>
                  <a:srgbClr val="7030A0"/>
                </a:solidFill>
                <a:latin typeface="Arial" pitchFamily="34" charset="0"/>
              </a:rPr>
              <a:t>Wireless ultra-connectivity</a:t>
            </a:r>
          </a:p>
        </p:txBody>
      </p:sp>
    </p:spTree>
    <p:extLst>
      <p:ext uri="{BB962C8B-B14F-4D97-AF65-F5344CB8AC3E}">
        <p14:creationId xmlns:p14="http://schemas.microsoft.com/office/powerpoint/2010/main" val="3029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Generations of cellular technologies (1G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ICT</a:t>
            </a:r>
          </a:p>
          <a:p>
            <a:pPr>
              <a:buNone/>
            </a:pPr>
            <a:endParaRPr lang="en-US" sz="1100" dirty="0"/>
          </a:p>
          <a:p>
            <a:r>
              <a:rPr lang="en-US" dirty="0" smtClean="0"/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1"/>
            <a:ext cx="7086600" cy="381000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Access to Information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sp>
        <p:nvSpPr>
          <p:cNvPr id="598018" name="AutoShape 2" descr="http://oftheangelsdesigns.files.wordpress.com/2012/01/shelves-and-shelves-of-library-books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8020" name="AutoShape 4" descr="http://oftheangelsdesigns.files.wordpress.com/2012/01/shelves-and-shelves-of-library-books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Technologies for the Wireless Future</a:t>
            </a:r>
          </a:p>
          <a:p>
            <a:pPr>
              <a:buNone/>
            </a:pPr>
            <a:r>
              <a:rPr lang="en-US" dirty="0" smtClean="0"/>
              <a:t>Wireless World Research Forum (WWRF), 2006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CA" i="1" dirty="0" smtClean="0"/>
              <a:t>The key technological vision from WWRF is </a:t>
            </a:r>
            <a:endParaRPr lang="en-CA" b="1" i="1" dirty="0" smtClean="0"/>
          </a:p>
          <a:p>
            <a:pPr>
              <a:buNone/>
            </a:pPr>
            <a:r>
              <a:rPr lang="en-CA" b="1" i="1" dirty="0" smtClean="0"/>
              <a:t>“7 trillion wireless devices serving 7 billion people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It is Difficult to Guess the Future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Front 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210472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9624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961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Data of all sorts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9" name="Straight Arrow Connector 26"/>
          <p:cNvCxnSpPr>
            <a:cxnSpLocks noChangeShapeType="1"/>
          </p:cNvCxnSpPr>
          <p:nvPr/>
        </p:nvCxnSpPr>
        <p:spPr bwMode="auto">
          <a:xfrm flipV="1">
            <a:off x="2616926" y="35052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pic>
        <p:nvPicPr>
          <p:cNvPr id="26" name="Picture 12" descr="https://encrypted-tbn2.gstatic.com/images?q=tbn:ANd9GcRuB2pmK25ZkePkWZ4rvXf-uB6o3_qrkn6GtA-ZIqQMsO4zzx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7" y="2933700"/>
            <a:ext cx="3419475" cy="1333501"/>
          </a:xfrm>
          <a:prstGeom prst="rect">
            <a:avLst/>
          </a:prstGeom>
          <a:noFill/>
        </p:spPr>
      </p:pic>
      <p:pic>
        <p:nvPicPr>
          <p:cNvPr id="27" name="Picture 4" descr="https://encrypted-tbn2.gstatic.com/images?q=tbn:ANd9GcSJhTzTm2SYXjrhlCVfoNR0Zvs8P-cN2_cJE2g_pyuQSHQRq-x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971549"/>
            <a:ext cx="2476500" cy="1847851"/>
          </a:xfrm>
          <a:prstGeom prst="rect">
            <a:avLst/>
          </a:prstGeom>
          <a:noFill/>
        </p:spPr>
      </p:pic>
      <p:pic>
        <p:nvPicPr>
          <p:cNvPr id="28" name="Picture 8" descr="http://www.viralblog.com/wp-content/uploads/2014/02/630x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2" y="4393475"/>
            <a:ext cx="2986019" cy="19812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48006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9624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2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961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Data of all sorts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2" y="4812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Easy access (I/F)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9" name="Straight Arrow Connector 26"/>
          <p:cNvCxnSpPr>
            <a:cxnSpLocks noChangeShapeType="1"/>
          </p:cNvCxnSpPr>
          <p:nvPr/>
        </p:nvCxnSpPr>
        <p:spPr bwMode="auto">
          <a:xfrm flipV="1">
            <a:off x="2616926" y="35052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40" name="Straight Arrow Connector 26"/>
          <p:cNvCxnSpPr>
            <a:cxnSpLocks noChangeShapeType="1"/>
          </p:cNvCxnSpPr>
          <p:nvPr/>
        </p:nvCxnSpPr>
        <p:spPr bwMode="auto">
          <a:xfrm flipV="1">
            <a:off x="2616926" y="43434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pic>
        <p:nvPicPr>
          <p:cNvPr id="26" name="Picture 10" descr="https://encrypted-tbn3.gstatic.com/images?q=tbn:ANd9GcRrEGtCw97s3vB2jpU8h73eZuz4HEztFw6u_wFVQgYNHygG58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597036"/>
            <a:ext cx="2447925" cy="1866901"/>
          </a:xfrm>
          <a:prstGeom prst="rect">
            <a:avLst/>
          </a:prstGeom>
          <a:noFill/>
        </p:spPr>
      </p:pic>
      <p:pic>
        <p:nvPicPr>
          <p:cNvPr id="27" name="Picture 2" descr="https://encrypted-tbn3.gstatic.com/images?q=tbn:ANd9GcQpOXlecPnKpDvR4ZPT0RczlzQUFu7Sj4gPpPbgcGkTfdV7zxBx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7" y="2518139"/>
            <a:ext cx="2066925" cy="2066925"/>
          </a:xfrm>
          <a:prstGeom prst="rect">
            <a:avLst/>
          </a:prstGeom>
          <a:noFill/>
        </p:spPr>
      </p:pic>
      <p:pic>
        <p:nvPicPr>
          <p:cNvPr id="28" name="Picture 14" descr="https://encrypted-tbn2.gstatic.com/images?q=tbn:ANd9GcREMQiE9kv9fg--cKbF8XVcvXjIHQe09ewTp0yiA-IbTWe9vJk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838201"/>
            <a:ext cx="2705100" cy="1685927"/>
          </a:xfrm>
          <a:prstGeom prst="rect">
            <a:avLst/>
          </a:prstGeom>
          <a:noFill/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48006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9624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600" y="5638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2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961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Data of all sorts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2" y="4812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Easy access (I/F)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5650468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Available before you ask/think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9" name="Straight Arrow Connector 26"/>
          <p:cNvCxnSpPr>
            <a:cxnSpLocks noChangeShapeType="1"/>
          </p:cNvCxnSpPr>
          <p:nvPr/>
        </p:nvCxnSpPr>
        <p:spPr bwMode="auto">
          <a:xfrm flipV="1">
            <a:off x="2616926" y="35052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40" name="Straight Arrow Connector 26"/>
          <p:cNvCxnSpPr>
            <a:cxnSpLocks noChangeShapeType="1"/>
          </p:cNvCxnSpPr>
          <p:nvPr/>
        </p:nvCxnSpPr>
        <p:spPr bwMode="auto">
          <a:xfrm flipV="1">
            <a:off x="2616926" y="43434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41" name="Straight Arrow Connector 26"/>
          <p:cNvCxnSpPr>
            <a:cxnSpLocks noChangeShapeType="1"/>
          </p:cNvCxnSpPr>
          <p:nvPr/>
        </p:nvCxnSpPr>
        <p:spPr bwMode="auto">
          <a:xfrm flipV="1">
            <a:off x="2614748" y="51816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pic>
        <p:nvPicPr>
          <p:cNvPr id="29" name="Picture 6" descr="https://encrypted-tbn0.gstatic.com/images?q=tbn:ANd9GcR8_JTS5gK6MrLPdVTSwRCdgWvsvR4eD3qTynIdnMz4doF06Y4f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2" y="3362325"/>
            <a:ext cx="3294693" cy="2581276"/>
          </a:xfrm>
          <a:prstGeom prst="rect">
            <a:avLst/>
          </a:prstGeom>
          <a:noFill/>
        </p:spPr>
      </p:pic>
      <p:pic>
        <p:nvPicPr>
          <p:cNvPr id="30" name="Picture 2" descr="https://encrypted-tbn2.gstatic.com/images?q=tbn:ANd9GcQU3neE79uZL17y8hd02eb9M4lga7GInRC9pCNfXz_2qObDNCZ7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44705"/>
            <a:ext cx="4000500" cy="1741395"/>
          </a:xfrm>
          <a:prstGeom prst="rect">
            <a:avLst/>
          </a:prstGeom>
          <a:noFill/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en/thumb/c/c8/Alan_Turing_photo.jpg/225px-Alan_Turing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95476"/>
            <a:ext cx="1898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File:Claude Elwood Shannon (1916-200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00237"/>
            <a:ext cx="1676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ICT – 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Information and Communication 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722" y="4354513"/>
            <a:ext cx="1595309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Alan Turing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 1912 – 1954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634" y="4354513"/>
            <a:ext cx="1903085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Claude Shannon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1916 – 2001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24" y="1435100"/>
            <a:ext cx="1967205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Communications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087" y="1435100"/>
            <a:ext cx="1364476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Computing </a:t>
            </a:r>
          </a:p>
        </p:txBody>
      </p:sp>
      <p:cxnSp>
        <p:nvCxnSpPr>
          <p:cNvPr id="35849" name="Straight Arrow Connector 26"/>
          <p:cNvCxnSpPr>
            <a:cxnSpLocks noChangeShapeType="1"/>
          </p:cNvCxnSpPr>
          <p:nvPr/>
        </p:nvCxnSpPr>
        <p:spPr bwMode="auto">
          <a:xfrm>
            <a:off x="1752600" y="5256213"/>
            <a:ext cx="838200" cy="5349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0" name="Straight Arrow Connector 26"/>
          <p:cNvCxnSpPr>
            <a:cxnSpLocks noChangeShapeType="1"/>
          </p:cNvCxnSpPr>
          <p:nvPr/>
        </p:nvCxnSpPr>
        <p:spPr bwMode="auto">
          <a:xfrm flipH="1">
            <a:off x="3200403" y="5257800"/>
            <a:ext cx="761999" cy="533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2590519" y="5778500"/>
            <a:ext cx="616514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ICT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en/thumb/c/c8/Alan_Turing_photo.jpg/225px-Alan_Turing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95476"/>
            <a:ext cx="1898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File:Claude Elwood Shannon (1916-200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00237"/>
            <a:ext cx="1676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ICT – 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Information and Communication 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722" y="4354513"/>
            <a:ext cx="1595309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Alan Turing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 1912 – 1954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634" y="4354513"/>
            <a:ext cx="1903085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Claude Shannon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1916 – 2001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24" y="1435100"/>
            <a:ext cx="1967205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Communications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087" y="1435100"/>
            <a:ext cx="1364476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Computing </a:t>
            </a:r>
          </a:p>
        </p:txBody>
      </p:sp>
      <p:cxnSp>
        <p:nvCxnSpPr>
          <p:cNvPr id="35849" name="Straight Arrow Connector 26"/>
          <p:cNvCxnSpPr>
            <a:cxnSpLocks noChangeShapeType="1"/>
          </p:cNvCxnSpPr>
          <p:nvPr/>
        </p:nvCxnSpPr>
        <p:spPr bwMode="auto">
          <a:xfrm>
            <a:off x="1752600" y="5256213"/>
            <a:ext cx="838200" cy="5349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0" name="Straight Arrow Connector 26"/>
          <p:cNvCxnSpPr>
            <a:cxnSpLocks noChangeShapeType="1"/>
          </p:cNvCxnSpPr>
          <p:nvPr/>
        </p:nvCxnSpPr>
        <p:spPr bwMode="auto">
          <a:xfrm flipH="1">
            <a:off x="3200403" y="5257800"/>
            <a:ext cx="761999" cy="533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2590519" y="5778500"/>
            <a:ext cx="616514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ICT </a:t>
            </a:r>
          </a:p>
        </p:txBody>
      </p:sp>
      <p:pic>
        <p:nvPicPr>
          <p:cNvPr id="123906" name="Picture 2" descr="https://scontent-b-ord.xx.fbcdn.net/hphotos-xfp1/v/t1.0-9/10616450_697151393714954_794533996939551884_n.jpg?oh=9dd27e81c2f2fba78abe42b7c93d52c4&amp;oe=55008D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3795712"/>
            <a:ext cx="3371850" cy="25288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15376" y="3352800"/>
            <a:ext cx="1056700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 smtClean="0">
                <a:solidFill>
                  <a:srgbClr val="0070C0"/>
                </a:solidFill>
                <a:latin typeface="+mn-lt"/>
                <a:cs typeface="+mn-cs"/>
              </a:rPr>
              <a:t>Content </a:t>
            </a:r>
            <a:endParaRPr lang="en-CA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cxnSp>
        <p:nvCxnSpPr>
          <p:cNvPr id="19" name="Straight Arrow Connector 26"/>
          <p:cNvCxnSpPr>
            <a:cxnSpLocks noChangeShapeType="1"/>
          </p:cNvCxnSpPr>
          <p:nvPr/>
        </p:nvCxnSpPr>
        <p:spPr bwMode="auto">
          <a:xfrm flipH="1">
            <a:off x="3200400" y="6019800"/>
            <a:ext cx="18000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en/thumb/c/c8/Alan_Turing_photo.jpg/225px-Alan_Turing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95476"/>
            <a:ext cx="1898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File:Claude Elwood Shannon (1916-200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00237"/>
            <a:ext cx="1676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ICT – 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Information and Communication 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722" y="4354513"/>
            <a:ext cx="1595309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Alan Turing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 1912 – 1954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634" y="4354513"/>
            <a:ext cx="1903085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Claude Shannon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1916 – 2001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24" y="1435100"/>
            <a:ext cx="1967205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Communications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087" y="1435100"/>
            <a:ext cx="1364476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Computing </a:t>
            </a:r>
          </a:p>
        </p:txBody>
      </p:sp>
      <p:cxnSp>
        <p:nvCxnSpPr>
          <p:cNvPr id="35849" name="Straight Arrow Connector 26"/>
          <p:cNvCxnSpPr>
            <a:cxnSpLocks noChangeShapeType="1"/>
          </p:cNvCxnSpPr>
          <p:nvPr/>
        </p:nvCxnSpPr>
        <p:spPr bwMode="auto">
          <a:xfrm>
            <a:off x="1752600" y="5256213"/>
            <a:ext cx="838200" cy="5349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0" name="Straight Arrow Connector 26"/>
          <p:cNvCxnSpPr>
            <a:cxnSpLocks noChangeShapeType="1"/>
          </p:cNvCxnSpPr>
          <p:nvPr/>
        </p:nvCxnSpPr>
        <p:spPr bwMode="auto">
          <a:xfrm flipH="1">
            <a:off x="3200403" y="5257800"/>
            <a:ext cx="761999" cy="533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2590519" y="5778500"/>
            <a:ext cx="616514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ICT </a:t>
            </a:r>
          </a:p>
        </p:txBody>
      </p:sp>
      <p:pic>
        <p:nvPicPr>
          <p:cNvPr id="123906" name="Picture 2" descr="https://scontent-b-ord.xx.fbcdn.net/hphotos-xfp1/v/t1.0-9/10616450_697151393714954_794533996939551884_n.jpg?oh=9dd27e81c2f2fba78abe42b7c93d52c4&amp;oe=55008D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3795712"/>
            <a:ext cx="3371850" cy="25288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15376" y="3352800"/>
            <a:ext cx="1056700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 smtClean="0">
                <a:solidFill>
                  <a:srgbClr val="0070C0"/>
                </a:solidFill>
                <a:latin typeface="+mn-lt"/>
                <a:cs typeface="+mn-cs"/>
              </a:rPr>
              <a:t>Content </a:t>
            </a:r>
            <a:endParaRPr lang="en-CA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cxnSp>
        <p:nvCxnSpPr>
          <p:cNvPr id="19" name="Straight Arrow Connector 26"/>
          <p:cNvCxnSpPr>
            <a:cxnSpLocks noChangeShapeType="1"/>
          </p:cNvCxnSpPr>
          <p:nvPr/>
        </p:nvCxnSpPr>
        <p:spPr bwMode="auto">
          <a:xfrm flipH="1">
            <a:off x="3200400" y="6019800"/>
            <a:ext cx="18000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5257800" y="1524000"/>
            <a:ext cx="3823080" cy="1766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latin typeface="+mj-lt"/>
              </a:rPr>
              <a:t>S. Andreev, O. </a:t>
            </a:r>
            <a:r>
              <a:rPr lang="en-CA" sz="1600" dirty="0" err="1" smtClean="0">
                <a:latin typeface="+mj-lt"/>
              </a:rPr>
              <a:t>Galinina</a:t>
            </a:r>
            <a:r>
              <a:rPr lang="en-CA" sz="1600" dirty="0" smtClean="0">
                <a:latin typeface="+mj-lt"/>
              </a:rPr>
              <a:t>, A. </a:t>
            </a:r>
            <a:r>
              <a:rPr lang="en-CA" sz="1600" dirty="0" err="1" smtClean="0">
                <a:latin typeface="+mj-lt"/>
              </a:rPr>
              <a:t>Pyattaev</a:t>
            </a:r>
            <a:r>
              <a:rPr lang="en-CA" sz="1600" dirty="0" smtClean="0">
                <a:latin typeface="+mj-lt"/>
              </a:rPr>
              <a:t>, J. </a:t>
            </a:r>
            <a:r>
              <a:rPr lang="en-CA" sz="1600" dirty="0" err="1" smtClean="0">
                <a:latin typeface="+mj-lt"/>
              </a:rPr>
              <a:t>Hosek</a:t>
            </a:r>
            <a:r>
              <a:rPr lang="en-CA" sz="1600" dirty="0" smtClean="0">
                <a:latin typeface="+mj-lt"/>
              </a:rPr>
              <a:t>, </a:t>
            </a:r>
          </a:p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latin typeface="+mj-lt"/>
              </a:rPr>
              <a:t>P. </a:t>
            </a:r>
            <a:r>
              <a:rPr lang="en-CA" sz="1600" dirty="0" err="1" smtClean="0">
                <a:latin typeface="+mj-lt"/>
              </a:rPr>
              <a:t>Masek</a:t>
            </a:r>
            <a:r>
              <a:rPr lang="en-CA" sz="1600" dirty="0" smtClean="0">
                <a:latin typeface="+mj-lt"/>
              </a:rPr>
              <a:t>, H. </a:t>
            </a:r>
            <a:r>
              <a:rPr lang="en-CA" sz="1600" dirty="0" err="1" smtClean="0">
                <a:latin typeface="+mj-lt"/>
              </a:rPr>
              <a:t>Yanikomeroglu</a:t>
            </a:r>
            <a:r>
              <a:rPr lang="en-CA" sz="1600" dirty="0" smtClean="0">
                <a:latin typeface="+mj-lt"/>
              </a:rPr>
              <a:t>, Y. </a:t>
            </a:r>
            <a:r>
              <a:rPr lang="en-CA" sz="1600" dirty="0" err="1" smtClean="0">
                <a:latin typeface="+mj-lt"/>
              </a:rPr>
              <a:t>Koucheryavy</a:t>
            </a:r>
            <a:r>
              <a:rPr lang="en-CA" sz="1600" dirty="0" smtClean="0">
                <a:latin typeface="+mj-lt"/>
              </a:rPr>
              <a:t>, </a:t>
            </a:r>
          </a:p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latin typeface="+mj-lt"/>
              </a:rPr>
              <a:t>“</a:t>
            </a:r>
            <a:r>
              <a:rPr lang="en-CA" sz="1600" dirty="0" smtClean="0">
                <a:solidFill>
                  <a:srgbClr val="FF0000"/>
                </a:solidFill>
                <a:latin typeface="+mj-lt"/>
              </a:rPr>
              <a:t>Exploring synergy between communications, </a:t>
            </a:r>
          </a:p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solidFill>
                  <a:srgbClr val="FF0000"/>
                </a:solidFill>
                <a:latin typeface="+mj-lt"/>
              </a:rPr>
              <a:t>caching, and computing in 5G-grade </a:t>
            </a:r>
          </a:p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solidFill>
                  <a:srgbClr val="FF0000"/>
                </a:solidFill>
                <a:latin typeface="+mj-lt"/>
              </a:rPr>
              <a:t>deployments</a:t>
            </a:r>
            <a:r>
              <a:rPr lang="en-CA" sz="1600" dirty="0" smtClean="0">
                <a:latin typeface="+mj-lt"/>
              </a:rPr>
              <a:t>”, </a:t>
            </a:r>
            <a:r>
              <a:rPr lang="en-CA" sz="1600" i="1" dirty="0" smtClean="0">
                <a:latin typeface="+mj-lt"/>
              </a:rPr>
              <a:t>IEEE </a:t>
            </a:r>
            <a:r>
              <a:rPr lang="en-CA" sz="1600" i="1" dirty="0" err="1" smtClean="0">
                <a:latin typeface="+mj-lt"/>
              </a:rPr>
              <a:t>Commun</a:t>
            </a:r>
            <a:r>
              <a:rPr lang="en-CA" sz="1600" i="1" dirty="0" smtClean="0">
                <a:latin typeface="+mj-lt"/>
              </a:rPr>
              <a:t>. Magazine</a:t>
            </a:r>
            <a:r>
              <a:rPr lang="en-CA" sz="1600" dirty="0" smtClean="0">
                <a:latin typeface="+mj-lt"/>
              </a:rPr>
              <a:t>,  August  2016.</a:t>
            </a:r>
            <a:endParaRPr lang="en-CA" sz="16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458200" cy="14478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sz="1000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ICT</a:t>
            </a:r>
            <a:r>
              <a:rPr lang="en-US" dirty="0" smtClean="0"/>
              <a:t>:	Already ~5% of the global GDP</a:t>
            </a:r>
          </a:p>
          <a:p>
            <a:pPr marL="457200" indent="-457200" eaLnBrk="1" hangingPunct="1">
              <a:buFontTx/>
              <a:buNone/>
              <a:defRPr/>
            </a:pPr>
            <a:endParaRPr lang="en-US" sz="600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</a:t>
            </a: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97986" name="Picture 2" descr="http://na2.www.gartner.com/imagesrv/research/it-spending-forecast/images/IT_Spend_Forecast_Q12015.png;pv3cd4bf13b4cb31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51054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49000" y="1447800"/>
            <a:ext cx="3204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ICT: Becoming World’s Biggest Industry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829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019800" y="1308101"/>
            <a:ext cx="1052512" cy="901700"/>
          </a:xfrm>
          <a:prstGeom prst="hexagon">
            <a:avLst>
              <a:gd name="adj" fmla="val 2918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353" y="1488141"/>
            <a:ext cx="306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435850" y="1295401"/>
            <a:ext cx="1250950" cy="1125537"/>
          </a:xfrm>
          <a:prstGeom prst="hexagon">
            <a:avLst>
              <a:gd name="adj" fmla="val 2778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365" y="1474695"/>
            <a:ext cx="5588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351715" y="3552826"/>
            <a:ext cx="1563687" cy="1323975"/>
          </a:xfrm>
          <a:prstGeom prst="hexagon">
            <a:avLst>
              <a:gd name="adj" fmla="val 2952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2" y="3727450"/>
            <a:ext cx="931863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372100" y="3092450"/>
            <a:ext cx="2019300" cy="1784351"/>
          </a:xfrm>
          <a:prstGeom prst="hexagon">
            <a:avLst>
              <a:gd name="adj" fmla="val 28292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2" name="Picture 10" descr="apple_i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2777" y="3505201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3158191" y="2819400"/>
            <a:ext cx="2216150" cy="2057400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5" name="Picture 13" descr="Apple iP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1741" y="3033620"/>
            <a:ext cx="128824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172200" y="2209800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iPod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352554" y="2423175"/>
            <a:ext cx="147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Blackberry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547818" y="4891088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Netbook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786253" y="4876800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iPhone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401642" y="4886605"/>
            <a:ext cx="173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iPad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(2010)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211889" y="941294"/>
            <a:ext cx="722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360</a:t>
            </a:r>
            <a:endParaRPr lang="en-CA" sz="16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812088" y="914400"/>
            <a:ext cx="722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300</a:t>
            </a:r>
            <a:endParaRPr lang="en-CA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771747" y="3121773"/>
            <a:ext cx="722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180</a:t>
            </a:r>
            <a:endParaRPr lang="en-CA" sz="20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019802" y="2639526"/>
            <a:ext cx="7223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74</a:t>
            </a:r>
            <a:endParaRPr lang="en-CA" sz="22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608294" y="235773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28</a:t>
            </a:r>
            <a:endParaRPr lang="en-CA" sz="24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04800" y="2438401"/>
            <a:ext cx="2901950" cy="2435225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37250" name="Picture 2" descr="https://encrypted-tbn3.gstatic.com/images?q=tbn:ANd9GcThlKv3xsxW7ylOrBpHnQwL78zS2T3diBusKghGxWah1oqF3DJ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336" y="2743200"/>
            <a:ext cx="1857113" cy="1752600"/>
          </a:xfrm>
          <a:prstGeom prst="rect">
            <a:avLst/>
          </a:prstGeom>
          <a:noFill/>
        </p:spPr>
      </p:pic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38200" y="488576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iPad2 (2011)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183343" y="1888287"/>
            <a:ext cx="1129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</a:t>
            </a:r>
            <a:endParaRPr lang="en-CA" sz="28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019800" y="1308101"/>
            <a:ext cx="1052512" cy="901700"/>
          </a:xfrm>
          <a:prstGeom prst="hexagon">
            <a:avLst>
              <a:gd name="adj" fmla="val 2918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353" y="1488141"/>
            <a:ext cx="306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435850" y="1295401"/>
            <a:ext cx="1250950" cy="1125537"/>
          </a:xfrm>
          <a:prstGeom prst="hexagon">
            <a:avLst>
              <a:gd name="adj" fmla="val 2778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365" y="1474695"/>
            <a:ext cx="5588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351715" y="3552826"/>
            <a:ext cx="1563687" cy="1323975"/>
          </a:xfrm>
          <a:prstGeom prst="hexagon">
            <a:avLst>
              <a:gd name="adj" fmla="val 2952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2" y="3727450"/>
            <a:ext cx="931863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372100" y="3092450"/>
            <a:ext cx="2019300" cy="1784351"/>
          </a:xfrm>
          <a:prstGeom prst="hexagon">
            <a:avLst>
              <a:gd name="adj" fmla="val 28292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2" name="Picture 10" descr="apple_i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2777" y="3505201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3158191" y="2819400"/>
            <a:ext cx="2216150" cy="2057400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5" name="Picture 13" descr="Apple iP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1741" y="3033620"/>
            <a:ext cx="128824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172200" y="2209800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iPod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352554" y="2423175"/>
            <a:ext cx="147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Blackberry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547818" y="4891088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Netbook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786253" y="4876800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iPhone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401642" y="4886605"/>
            <a:ext cx="173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iPad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(2010)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211889" y="941294"/>
            <a:ext cx="722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360</a:t>
            </a:r>
            <a:endParaRPr lang="en-CA" sz="16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812088" y="914400"/>
            <a:ext cx="722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300</a:t>
            </a:r>
            <a:endParaRPr lang="en-CA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771747" y="3121773"/>
            <a:ext cx="722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180</a:t>
            </a:r>
            <a:endParaRPr lang="en-CA" sz="20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019802" y="2639526"/>
            <a:ext cx="7223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74</a:t>
            </a:r>
            <a:endParaRPr lang="en-CA" sz="22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608294" y="235773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28</a:t>
            </a:r>
            <a:endParaRPr lang="en-CA" sz="24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39" name="TextBox 27"/>
          <p:cNvSpPr txBox="1">
            <a:spLocks noChangeArrowheads="1"/>
          </p:cNvSpPr>
          <p:nvPr/>
        </p:nvSpPr>
        <p:spPr bwMode="auto">
          <a:xfrm>
            <a:off x="609600" y="5634337"/>
            <a:ext cx="6609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iPhone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5: 9 M during launch weekend (20-22 Sept 2013)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04800" y="2438401"/>
            <a:ext cx="2901950" cy="2435225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37250" name="Picture 2" descr="https://encrypted-tbn3.gstatic.com/images?q=tbn:ANd9GcThlKv3xsxW7ylOrBpHnQwL78zS2T3diBusKghGxWah1oqF3DJ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336" y="2743200"/>
            <a:ext cx="1857113" cy="1752600"/>
          </a:xfrm>
          <a:prstGeom prst="rect">
            <a:avLst/>
          </a:prstGeom>
          <a:noFill/>
        </p:spPr>
      </p:pic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38200" y="488576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iPad2 (2011)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183343" y="1888287"/>
            <a:ext cx="1129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</a:t>
            </a:r>
            <a:endParaRPr lang="en-CA" sz="28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39" name="TextBox 27"/>
          <p:cNvSpPr txBox="1">
            <a:spLocks noChangeArrowheads="1"/>
          </p:cNvSpPr>
          <p:nvPr/>
        </p:nvSpPr>
        <p:spPr bwMode="auto">
          <a:xfrm>
            <a:off x="609600" y="5634337"/>
            <a:ext cx="6752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iPhone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6: 10 M during launch weekend (19-21 Sept 2014)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905001"/>
            <a:ext cx="5857875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52400" y="504086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Apple Store, 59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Street &amp; 5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Avenue, New York, 05 Sept 2014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9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Technologies for the Wireless Future</a:t>
            </a:r>
          </a:p>
          <a:p>
            <a:pPr>
              <a:buNone/>
            </a:pPr>
            <a:r>
              <a:rPr lang="en-US" dirty="0" smtClean="0"/>
              <a:t>Wireless World Research Forum (WWRF), 2006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CA" i="1" dirty="0" smtClean="0"/>
              <a:t>The key technological vision from WWRF is </a:t>
            </a:r>
            <a:endParaRPr lang="en-CA" b="1" i="1" dirty="0" smtClean="0"/>
          </a:p>
          <a:p>
            <a:pPr>
              <a:buNone/>
            </a:pPr>
            <a:r>
              <a:rPr lang="en-CA" b="1" i="1" dirty="0" smtClean="0"/>
              <a:t>“7 trillion wireless devices serving 7 billion people by </a:t>
            </a:r>
            <a:r>
              <a:rPr lang="en-CA" b="1" i="1" dirty="0" smtClean="0">
                <a:solidFill>
                  <a:srgbClr val="FF0000"/>
                </a:solidFill>
              </a:rPr>
              <a:t>2017</a:t>
            </a:r>
            <a:r>
              <a:rPr lang="en-CA" b="1" i="1" dirty="0" smtClean="0"/>
              <a:t>”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It is Difficult to Guess the Future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Front 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210472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39" name="TextBox 27"/>
          <p:cNvSpPr txBox="1">
            <a:spLocks noChangeArrowheads="1"/>
          </p:cNvSpPr>
          <p:nvPr/>
        </p:nvSpPr>
        <p:spPr bwMode="auto">
          <a:xfrm>
            <a:off x="609600" y="5634337"/>
            <a:ext cx="7608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iPhone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6s &amp; Plus: 13M during launch weekend (25-27 Sept 2015)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905001"/>
            <a:ext cx="5857875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52400" y="504086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Apple Store, 59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Street &amp; 5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Avenue, New York, 05 Sept 2014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9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458200" cy="14478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sz="1000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ICT</a:t>
            </a:r>
            <a:r>
              <a:rPr lang="en-US" dirty="0" smtClean="0"/>
              <a:t>:	Already ~5% of the global GDP</a:t>
            </a:r>
          </a:p>
          <a:p>
            <a:pPr marL="457200" indent="-457200" eaLnBrk="1" hangingPunct="1">
              <a:buFontTx/>
              <a:buNone/>
              <a:defRPr/>
            </a:pPr>
            <a:endParaRPr lang="en-US" sz="600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Cisco Consulting Services 2014 white paper:</a:t>
            </a:r>
            <a:endParaRPr lang="en-US" dirty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IoT</a:t>
            </a:r>
            <a:r>
              <a:rPr lang="en-US" dirty="0" smtClean="0"/>
              <a:t>: $19 trillion opportunity over the next decade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600" dirty="0" smtClean="0"/>
              <a:t>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Will soon become </a:t>
            </a:r>
            <a:r>
              <a:rPr lang="en-US" dirty="0" smtClean="0">
                <a:solidFill>
                  <a:srgbClr val="FF0000"/>
                </a:solidFill>
              </a:rPr>
              <a:t>world’s largest industry</a:t>
            </a:r>
            <a:r>
              <a:rPr lang="en-US" dirty="0" smtClean="0"/>
              <a:t> sector – by far! </a:t>
            </a:r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97986" name="Picture 2" descr="http://na2.www.gartner.com/imagesrv/research/it-spending-forecast/images/IT_Spend_Forecast_Q12015.png;pv3cd4bf13b4cb31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51054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49000" y="1447800"/>
            <a:ext cx="3204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ICT: Becoming World’s Biggest Industry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04925"/>
            <a:ext cx="8153400" cy="38004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cap	Employees	Value/employee</a:t>
            </a:r>
          </a:p>
          <a:p>
            <a:r>
              <a:rPr lang="en-US" dirty="0" smtClean="0"/>
              <a:t>Apple	$878 B		   116,000	$7.6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Alphabet	$707 B		     79,000	$8.9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$650 B		   124,000	$5.2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smtClean="0"/>
              <a:t>Amazon	$560 B		   542,000	$1.0 M		</a:t>
            </a:r>
            <a:r>
              <a:rPr lang="en-US" dirty="0" smtClean="0">
                <a:solidFill>
                  <a:srgbClr val="FF3300"/>
                </a:solidFill>
              </a:rPr>
              <a:t>1994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	$509 B		     21,000	$24.2 M	</a:t>
            </a:r>
            <a:r>
              <a:rPr lang="en-US" dirty="0" smtClean="0">
                <a:solidFill>
                  <a:srgbClr val="FF3300"/>
                </a:solidFill>
              </a:rPr>
              <a:t>2004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</p:spTree>
    <p:extLst>
      <p:ext uri="{BB962C8B-B14F-4D97-AF65-F5344CB8AC3E}">
        <p14:creationId xmlns:p14="http://schemas.microsoft.com/office/powerpoint/2010/main" val="27413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04925"/>
            <a:ext cx="8153400" cy="4486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cap	Employees	Value/employee</a:t>
            </a:r>
          </a:p>
          <a:p>
            <a:r>
              <a:rPr lang="en-US" dirty="0" smtClean="0"/>
              <a:t>Apple	$878 B		   116,000	$7.6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Alphabet	$707 B		     79,000	$8.9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$650 B		   124,000	$5.2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smtClean="0"/>
              <a:t>Amazon	$560 B		   542,000	$1.0 M		</a:t>
            </a:r>
            <a:r>
              <a:rPr lang="en-US" dirty="0" smtClean="0">
                <a:solidFill>
                  <a:srgbClr val="FF3300"/>
                </a:solidFill>
              </a:rPr>
              <a:t>1994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	$509 B		     21,000	$24.2 M	</a:t>
            </a:r>
            <a:r>
              <a:rPr lang="en-US" dirty="0" smtClean="0">
                <a:solidFill>
                  <a:srgbClr val="FF3300"/>
                </a:solidFill>
              </a:rPr>
              <a:t>2004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	  $22 B		           55	$400 M		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</p:spTree>
    <p:extLst>
      <p:ext uri="{BB962C8B-B14F-4D97-AF65-F5344CB8AC3E}">
        <p14:creationId xmlns:p14="http://schemas.microsoft.com/office/powerpoint/2010/main" val="27413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04925"/>
            <a:ext cx="8153400" cy="4486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cap	Employees	Value/employee</a:t>
            </a:r>
          </a:p>
          <a:p>
            <a:r>
              <a:rPr lang="en-US" dirty="0" smtClean="0"/>
              <a:t>Apple	$878 B		   116,000	$7.6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Alphabet	$707 B		     79,000	$8.9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$650 B		   124,000	$5.2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smtClean="0"/>
              <a:t>Amazon	$560 B		   542,000	$1.0 M		</a:t>
            </a:r>
            <a:r>
              <a:rPr lang="en-US" dirty="0" smtClean="0">
                <a:solidFill>
                  <a:srgbClr val="FF3300"/>
                </a:solidFill>
              </a:rPr>
              <a:t>1994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	$509 B		     21,000	$24.2 M	</a:t>
            </a:r>
            <a:r>
              <a:rPr lang="en-US" dirty="0" smtClean="0">
                <a:solidFill>
                  <a:srgbClr val="FF3300"/>
                </a:solidFill>
              </a:rPr>
              <a:t>2004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	  $22 B		           55	$400 M		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S. </a:t>
            </a:r>
            <a:r>
              <a:rPr lang="en-US" dirty="0" err="1" smtClean="0"/>
              <a:t>Aramco</a:t>
            </a:r>
            <a:r>
              <a:rPr lang="en-US" dirty="0" smtClean="0"/>
              <a:t>    ~$2 T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</p:spTree>
    <p:extLst>
      <p:ext uri="{BB962C8B-B14F-4D97-AF65-F5344CB8AC3E}">
        <p14:creationId xmlns:p14="http://schemas.microsoft.com/office/powerpoint/2010/main" val="27413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04925"/>
            <a:ext cx="8153400" cy="4486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cap	Employees	Value/employee</a:t>
            </a:r>
          </a:p>
          <a:p>
            <a:r>
              <a:rPr lang="en-US" dirty="0" smtClean="0"/>
              <a:t>Apple	$878 B		   116,000	$7.6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Alphabet	$707 B		     79,000	$8.9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$650 B		   124,000	$5.2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smtClean="0"/>
              <a:t>Amazon	$560 B		   542,000	$1.0 M		</a:t>
            </a:r>
            <a:r>
              <a:rPr lang="en-US" dirty="0" smtClean="0">
                <a:solidFill>
                  <a:srgbClr val="FF3300"/>
                </a:solidFill>
              </a:rPr>
              <a:t>1994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	$509 B		     21,000	$24.2 M	</a:t>
            </a:r>
            <a:r>
              <a:rPr lang="en-US" dirty="0" smtClean="0">
                <a:solidFill>
                  <a:srgbClr val="FF3300"/>
                </a:solidFill>
              </a:rPr>
              <a:t>2004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	  $22 B		           55	$400 M		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S. </a:t>
            </a:r>
            <a:r>
              <a:rPr lang="en-US" dirty="0" err="1" smtClean="0"/>
              <a:t>Aramco</a:t>
            </a:r>
            <a:r>
              <a:rPr lang="en-US" dirty="0" smtClean="0"/>
              <a:t>    ~$2 T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619" y="5807214"/>
            <a:ext cx="512698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rial"/>
              </a:rPr>
              <a:t>Several ICT companies will be more </a:t>
            </a:r>
          </a:p>
          <a:p>
            <a:r>
              <a:rPr lang="en-US" sz="2000" dirty="0" smtClean="0">
                <a:latin typeface="Arrial"/>
              </a:rPr>
              <a:t>valuable than S. </a:t>
            </a:r>
            <a:r>
              <a:rPr lang="en-US" sz="2000" dirty="0" err="1" smtClean="0">
                <a:latin typeface="Arrial"/>
              </a:rPr>
              <a:t>Aramco</a:t>
            </a:r>
            <a:r>
              <a:rPr lang="en-US" sz="2000" dirty="0" smtClean="0">
                <a:latin typeface="Arrial"/>
              </a:rPr>
              <a:t> in the next decade</a:t>
            </a:r>
            <a:endParaRPr lang="en-CA" sz="2000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27413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Forbes 2015 Newcomers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35170" name="Picture 2" descr="1. Travis Kalan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86" y="2057400"/>
            <a:ext cx="1542574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4648202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Travis </a:t>
            </a:r>
            <a:r>
              <a:rPr lang="en-CA" sz="1200" b="1" dirty="0" err="1" smtClean="0">
                <a:latin typeface="Arial" pitchFamily="34" charset="0"/>
              </a:rPr>
              <a:t>Kalanick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</a:t>
            </a:r>
            <a:r>
              <a:rPr lang="en-CA" sz="1200" dirty="0" smtClean="0">
                <a:latin typeface="Arial" pitchFamily="34" charset="0"/>
              </a:rPr>
              <a:t> $5.3 B 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Uber</a:t>
            </a:r>
            <a:r>
              <a:rPr lang="en-CA" sz="1200" dirty="0" smtClean="0">
                <a:latin typeface="Arial" pitchFamily="34" charset="0"/>
              </a:rPr>
              <a:t> </a:t>
            </a:r>
          </a:p>
          <a:p>
            <a:r>
              <a:rPr lang="en-CA" sz="1200" dirty="0" smtClean="0">
                <a:latin typeface="Arial" pitchFamily="34" charset="0"/>
              </a:rPr>
              <a:t>(car service)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2" name="Picture 4" descr="5. Kim Bum-S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687" y="2032000"/>
            <a:ext cx="1555115" cy="2311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33600" y="4623138"/>
            <a:ext cx="190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Kim Bum-</a:t>
            </a:r>
            <a:r>
              <a:rPr lang="en-CA" sz="1200" b="1" dirty="0" err="1" smtClean="0">
                <a:latin typeface="Arial" pitchFamily="34" charset="0"/>
              </a:rPr>
              <a:t>Soo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$2.9 B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KakaoTalk</a:t>
            </a:r>
            <a:r>
              <a:rPr lang="en-CA" sz="1200" dirty="0" smtClean="0">
                <a:latin typeface="Arial" pitchFamily="34" charset="0"/>
              </a:rPr>
              <a:t> </a:t>
            </a:r>
          </a:p>
          <a:p>
            <a:r>
              <a:rPr lang="en-CA" sz="1200" dirty="0" smtClean="0">
                <a:latin typeface="Arial" pitchFamily="34" charset="0"/>
              </a:rPr>
              <a:t>(mobile chat service)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4" name="Picture 6" descr="8. Brian Ches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800600"/>
            <a:ext cx="2286000" cy="1574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00600" y="5514537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Brian </a:t>
            </a:r>
            <a:r>
              <a:rPr lang="en-CA" sz="1200" b="1" dirty="0" err="1" smtClean="0">
                <a:latin typeface="Arial" pitchFamily="34" charset="0"/>
              </a:rPr>
              <a:t>Chesky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$1.9 B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Airbnb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6" name="Picture 8" descr="10. Evan Spiegel and Bobby Murph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8996" y="1320800"/>
            <a:ext cx="2802604" cy="203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477000" y="3505201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Evan Spiegel and Bobby Murphy</a:t>
            </a: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$1.5 B each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Snapchat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8" name="Picture 10" descr="12. Markus &quot;Notch&quot; Perss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335157"/>
            <a:ext cx="1504950" cy="239864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191000" y="4038601"/>
            <a:ext cx="190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Markus "Notch" </a:t>
            </a:r>
            <a:r>
              <a:rPr lang="en-CA" sz="1200" b="1" dirty="0" err="1" smtClean="0">
                <a:latin typeface="Arial" pitchFamily="34" charset="0"/>
              </a:rPr>
              <a:t>Persson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$1.3 B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Minecraft</a:t>
            </a:r>
            <a:r>
              <a:rPr lang="en-CA" sz="1200" dirty="0" smtClean="0">
                <a:latin typeface="Arial" pitchFamily="34" charset="0"/>
              </a:rPr>
              <a:t> </a:t>
            </a:r>
          </a:p>
          <a:p>
            <a:r>
              <a:rPr lang="en-CA" sz="1200" dirty="0" smtClean="0">
                <a:latin typeface="Arial" pitchFamily="34" charset="0"/>
              </a:rPr>
              <a:t>(video game)</a:t>
            </a:r>
            <a:endParaRPr lang="en-CA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8686800" cy="381000"/>
          </a:xfrm>
        </p:spPr>
        <p:txBody>
          <a:bodyPr/>
          <a:lstStyle/>
          <a:p>
            <a:r>
              <a:rPr lang="en-US" dirty="0" err="1" smtClean="0"/>
              <a:t>iCar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 What is Next?</a:t>
            </a:r>
            <a:endParaRPr lang="en-US" dirty="0" smtClean="0"/>
          </a:p>
        </p:txBody>
      </p:sp>
      <p:sp>
        <p:nvSpPr>
          <p:cNvPr id="88066" name="AutoShape 2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68" name="AutoShape 4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0" name="AutoShape 6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2" name="AutoShape 8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4" name="AutoShape 10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6" name="AutoShape 12" descr="data:image/jpeg;base64,/9j/4AAQSkZJRgABAQAAAQABAAD/2wCEAAkGBxQQEBUUEBQVFBUQFBAQDxASFBAPEBAQFBQWFhQVFRUYHCggGB8lHBQUITEhJSkrLi4uFx8zODosNygtLiwBCgoKDgwMGgwMDisZFBkrKysrKysrKysrKysrKysrKysrKysrKysrKysrKysrKysrKysrKysrKysrKysrKysrK//AABEIAL0BCwMBIgACEQEDEQH/xAAcAAEAAQUBAQAAAAAAAAAAAAAABQEDBAYHAgj/xABIEAABAwICBgYGBgYJBQEAAAABAAIDBBEFIQYSMUFRYQcTInGRoTJCUnKBsRQjM2LB0QhDgpKy8CREU2Oio8LS4TRklLPxFf/EABQBAQAAAAAAAAAAAAAAAAAAAAD/xAAUEQEAAAAAAAAAAAAAAAAAAAAA/9oADAMBAAIRAxEAPwDuKIiAiIgIiICIiAiIgIiICIiAiIgIiICIiAiIgIiICIiAiIgIiICIiAiIgIiICIiAiIgIiICIiAiIgIiICLGq6+KEXlkYz33Nb81BVmndHHse6Q8I2E+brDzQbMi0GbpKaTaGne87tZ4afBoKx3aaV7/s6aNg4v1yR4uHyQdGRczfpBibvXgZ3M1j53Vh+NYjvq2j3YIj8wg6mi5HJpDiDf63/kwfksd+muIM/Xsd70Mf4WQdkRcbb0n1rPSbA/8AYkYfEP8AwWdS9MYH29KRxdFIHf4XAfNB1ZFpuF9J2HT2BmMLj6s7TGB3vF2+a22mqWStDo3te07HscHtPcRkguoiICIiAiIgIiICIiAioqoCIqEoBK83VCvJaUHvWTWVqxUDpHpbT0OUj9aTdBHZ0nLW3N+KDY7qPxTHael+3la07mZukPcxtz5LlOK6dVdUS2M/R4zlaMnrCOcm392y96P4A+c3DS65u57vRvvu47Sg2XEukfdTQk8HzGw/cbt8QoKTHa+rNg99vZiHVtHeR+JW002icMecvbPs+iwfDaVnENYLNAaBsDQAB8Ag0mDRKR51pn2vtA7bj3nZ81J0+jcEe1uueLzfy2eSm5JFhy1CDwIWtFmgAcAAB5KzIQrU9WAoypxG29BmTSgb1gT1CjqjEuawHVTpDqtuSdgFkGdNVArFbRPmaXjVbG02fPK4RQMPAvdkTyFzyWNHWsD+rgZ9KmALi1pP0aIDMue4Ea9t+YaOJ2LCxqSR1nVEgmc3JguW00I9mNjQPINHeg9VU9Ky+r1lU4bSy9LTD9twL3eDF6w+gqqphfTU9NGxpLQ4tjcSRtAdNrONuIKyMN0IqKqJsz5Y42PGtE0hznFu4hjQA0HvC2PCKaooYhCJoXsaXuAdC7XaXZmztfZfPMINQlwPEM/q2P8Aut+i59wyULhekhpZjZz6d7TZzovq8/vdX2XDvBC6m2eqP2ckLT6rurfdp4jPatMqujOeVxLZYnudnZwfHc7hldB0HRrT6R0YdKWVUY2yxFjJ2+82+o4/ufFb5hOLQ1TNeB4eBk4DJzDwe05tPIr5Gnp30szg1zo5I3FjtUkEEHMXG0ZdxWZh2ldRBMJYpSyVv6xmQePZkZscORy7kH12i0To36RY8Ub1UobFVMF3RA9iZo2viv5t2jmM1vaAipdVugIiIKIiqgIiICKjnWFysOWq525IMwmywsQxeCnYXzSsY1u1znDwHE8gtd0o0tioYteQ3JuI4x6cjuA5cTuXEtINIJa6TrJ3WaCerib6DO4bzzKDedKOkyWpJjobwx5gzHKeQcv7MefctRoabrH2F3vcb2F3uJO0n8yrGA4PLWOswarB6bz6I5fePJdQwXDIqRmrEMz6Tzm9x5n8EGPgWizGWdUdo7RGPRHvHetsFa1gAaAAMgBYADuURJUrCnrbIJqoxNR8+JWUDVYmBvUJW4xzQbPU4yB/9UTVY+3mtQrcZ5qDqsV5oN1qMfYfW+aiqjFwdjgfjdaVPiBO9XcHon1cga02aD237mjlxKDbKXXnNmggDNzjsaP53KYw3ReorQWs1oaVuU89ryTW2taPW7vRG+5V2sqqXCqdrXN13lutFShxD5b/AKyZ21jPM7uKicM6Xq+E2cIJGDZEYuqDG7msLDkBszug3fFn0mH4RUspGhn1bI5Hk3kkdMWta9z9+RPIZ8Fyanq+ue2MSXdI5rGjWv2nGw+amarEpcZjFLSQFkjjCZe0DC2GPXN3Ptl2nN3bslIaNdFFdBVwyy9S6OJ+u7UkJdcA6tgWjfZB0CrqAxoYzJrGtY0cGtAaPIKJJLipWpwiUHtNPfa48lWlw4ncgtUcSlKV+o4O9nMd+5Z1Jgzju8clC9Is/wBBoJnggO6pzWW2h8n1bD4u8kHDK6Q1FTI/aJZJZB7hcS3yssmmwJ0jgA25cQGttdzidgAVzRKmvHrO3dlt+8/8LsPR3o92fpUgzddtODubsc/45gcr8UGDob0fQUbmTTgunaQ9mq4tbC4cCNp57F0YYiOPiPyWDUQrHZESQOJAQbFDNrAEi2ts5/zmri0Gapc7F4pI5DqtvSmLWfqFocRfV1tW9wTfVByGZBsN/IQVREQEREBEVHGwJ4II/FKi1gP5/n8CtT0p0gZRQmWU3J7MUYNnSP4DlxO5bFiszImPllcGsiaXPcdwG3xO7mvnnS3H3Vs7ppLhjezDH7DL5DvO0n8AEGHi2KSVMpmqHaznZNb6rRua0bgFJaL4A6sfrvu2Jps52zW+6z89yjtHMJdWS55MbYyOG4bmt5n/AJXU6ZrYmBjAGtaLNaNgCDNpImRMDIwGtaLBo2BVlqrKOmrLKJrMStvQStViFt6gq7Frb1DV+K81r1biXNBM12L81BVeKX3qJqK0lYMk10GfPXErCknJVm91K02F6pHWi7j6MI2jhr/7fFBbwvDXTm5uGcd7jwats/8A0GYc3Vja109uzGe1HT/ek9p/3N3rcFEyYn1TdWEjX2GUbIh7MfP727dxUWyMn80FamofK9z5HF73kue9xu5zuJKycFwmWsnZBTt1pJDlua1o9J7juaN5/EhKWhfK9scTS98jgyNjRcucdgC+jOj/AEJZhdPnZ1RKAaiXbnujafZHmblBb0U0Wiw2ARxdpxs6aYjtSv4ngBuG4fFTfWkLMkiWO6JBb+klXKeDWu8kMDblz8m2A25/mvMNPrOA4rS+kTFOukFK0kQRmz2sIDqiVpzuSCNRhFthu4O9m6DcxpJSdTJO2qiligt10sT2TdXfZrCO64R0rabsxF4jpyTGHh1/aDRZg+JJdyyWyHC20/1hA1HxvbM7VDHS0ZGrVQzaos/VjvI1xzvG0b7Dm2E4GfpDmSf1dzmSW2GRji2w+IJ+CDdND8HMxggbtkIDiPVba7nfBoJX0BBTtYxrGCzWNDGgbA0CwC0Dorwm3WVDhbIQxeRef4R4roqDDqIViwxWe3vB8M1n1DslhRm7x8R5FBpGj+GP62KeQEOkmZqNO1kQDtUHmblx5m3qhdMUMIQG01t74z/luKmUBERAREQF4l2fEeWf4L2sDHMRbS08k7/RgY+QjjqtJA+JsPig5L0z6S60gooj2Y9WSpI9aQi7GfAEOPMjguSxNdUStjjzLjqtG6+9x/nYF6xvEnyvfJIbyTve955uN3W8Vt/Rto9I6J1UInuBuyNwaS0NHpkHvFvgg2fCaFtNC2Nm7Nzt7nHaSvdRU2V/EIeqDbuBLhctFzqjmdngtdr6pBWuxCy1yvxHmreIVm1a7WVV0F+srrqKmnurckl1aQei5ZGHYfJUSCOFpc4gnKwDWja5xOTQN5OSkMFwEzN66d4p6Zps6oeCS9w9SFm2V/IZDeQsqtxxpYYKKMw04traxDp6gjY+oeNvEMHZF95zQGxxUuUREs2x049Bh3iEH+M58LbThumOdtp9J28jgOXzVm/FZFPT3zOz5oPMEGt3LNDQAq5AcAPABdY6JdAS8srq1tgLPo4HDbwnkB/wj48EE30T6C/RGCqqm2qJW/VsO2niO4/fO/hs4roxavaogsujVp0KyivDyghsbxFtFSzVDyB1TDqk7Nc5N8yFxbRLG48Rq3MAcHgazNexL2NyPx325k8Vtn6QuJdXhsUIOdTOC4cY4ml38RjXE9CKx8OI0zoiGuMzI2ucNZretPVkkbwA8m3JB9DSMbN1kLGgtpA3rpP+4e3WELe5gu732jitSpMDvUOa1oLpH6zgPWlkAc9x+JJ7l1KnwhlLSCKO5s4Oe92b5ZZH/WSPO9zi4k96tYNQRxDrQLyStYS4+qC0ZBBKYZRtp4WRt2MFr8TtJ+JuqzVPBVLha7iAOJNgsDFMap6ZodK4gE6rSGPcCeANkFZZyvNO/tjvCiDpZFJlFFK/mQxg8zdSFCZJMxGGj7z/AMgUHvC45mzOjl7cbHvlppbAasd3NML+bSQWne1w3tJM8AvMQNs7XOZtsuvaAiIgIiIC1DpWgfLhU0cQJe8x2aNrw1we5o4khhy37Ft6jNIqA1FO5jPSFnMztdw3X3b0HyAQJKhrHGwL2Rk+yC4Bx8yvrbDaLqYI44bBkbGsYG21Q0DK1lwPSfEYRM9tXTRyvY9zHTRuNNVskY6x1pGAteQR67XHLarOH6VRxZ089TCSLEODTfvdG4X/AHQg6J0g4m/ruqc4arGhwAsTrHaTw7lzzEapYtRjDXEnrNYnMuOvcnibi6jaioL/AEc0GJXTqHlfdSktBK8+ja/EtCl8L0FfKNaWVrRwYC9xHebAINRiic9wa0FxOwDMqShZDT9qW08gzbC0/UsP968el7reG3ctixDRhzWEQ2ZEMpKiVwih/aefSP3Rc8lDBsEH2X1zx+vkbqxNP93Ecz7z+HohBZrHy1BElS4htgIWABoEe5sUYyY3nYDvKsk7mi3BozP/AD3r2S6RxcSSTmXuuSfzWXBAG/id5QW6em3u27huH5rKc4NFzkBtKrG0uc1jGue95tHGwF8jzwa0bV1rQHovEbm1OJhrnts6GjyfFE7c6U7Hu5bBz3BH9GHR0agsq69loRZ9NTPFjOdrZJRuZvDd+05be33WMZlbdVBBmayoXqPNUvJqEEgXq1I9YfXp1l0HGf0k5fr6JnsxTO+LnMH+gLlGAn+lwW29dDbv12rqf6SbD9LpTuML2j4Pv/qC51oLRmfE6OMC+tUwE+614c7yBQfX1YOyOb4/42n8FpGluljcPgjDAHzSMb1TD6LQABrv5ct63ateG6pOwOLj3NY934LiLqSSunMsg9INa1vsMaLNb4eZKDGGkmIVB7U7m3/swI/AjMeKmcHwCSZwMhc9x9Z5c8+JW0aP6ICwLhYLdaOhZELNHxQQ2DaNtjALvBbBHGGiwXtEBFRVQEREBERAVCVVaNp1p+yiBigtJMRa+1kffxPJBz7pi0HlZUPrqdpfFOGuqQ0XMMoaGlxHsOsDfcSb7QuVhjd7B8C5h8jbyX0H0edIbKhgp614ZMOzFK6zY52+q0nYHjZY7ciM7gSekHRxQ1RLjF1TzmXRWaCebNnhZB83Rxw+t1w918b/ACLR81k0/wBGac31Pwipz59aunYn0LuGdPM08A/WYf8AV81rlX0U4gz0WNf7r4/xIQQrcSo256lZIRuMlNTtPeQyQrOfp29jdWlpoIcrdZJr1ko5jrPqx+4rTujvEgf+lee50Nv4leg6M8RdtgDfflhFvBxQa1iWIzVT9eokfK4ZAvcSGjg0bGjk0BWWQ8c/kuiUHRHVO+2lhj46uvMfCwHmtpwvoqpY7Gd8k53tuIY/Bva/xIOPU8Rc4NY0ucfRYwF7z3NGZW86P9GVXU2dUWpY9+taSocOTAbN73H4LrWGYXBSt1aeGOIb9RoBPe7afis4Pugi9GtFaXDm/wBHZ23C0k7+3PJ3u3DkLDkpkyFVjjurt2N2uaO8gIMctJQU5V44lTt2zRDvkYPxXuPFqY7J4T3SRn8UGP8ARSqGlKkG1UZ2PYe5zSvWuDsI8QgizCQvOxSUiwpgg59+kDgrp6Nk7ASaaz3WBJEROq8/AvYTyBWi9BGGN+nirnBbFETBDKR9WayVtmsLtx1S63MtG0i/0SWhzGEgEDJwOYLXDVcDy2H4K3UYLA+mdTGJjYXtLTExrY2AHO7Q3Yb53G/NB4x/OF4G0xyhvvOHVj/2KOwHAGxgFw7gs7BKGaOER1LxKYzqMlz15YWm8bpBufsBttLb71KoDRbYqoiAiIgoqqiqgIiICIovSCoLYiG7XC1+AQahp5pk5gMNKbHMPlG7k381x+qBJJJuTmScyStzxqmzK1eqhQQ8rFsGB6d11GA2OXrIxkIpx1rAOAN9ZvcDZREkaxnxoOm0XTKLf0ijPfBKDf8AZeBb95TEHSxh7h22VMZ4GNr7fuOK4o5i8FqDuR6UcL/tJ/8Ax5v9q8u6T8L3STHl1Ew+bVw0tVNVB2mbpUw8ei2od+w1t/FwUZUdLsH6ulmPvviYPIuXKC1NRBv9V0szn7OniZwL3vlPkGqFrOkKvk2TCPlExjfNwJ81rYiVxlOUGRWY7VTfaVM7uXWyNb4AgKPkbr+n2ve7XzWeyiJWXDhpO5BDspRuaPALJiogdw8AtgpcFc7cthwzRR7vVQahR4Tc+iPALY8OwVx2XHcSPkt+wnQy1i4LaqLAI49yDRMKwOXKz5R3SygfxLbsPwOQDtSyfF2t/FdbBFA1uwK6gsU1NqC2sT32t8lfREBERAREQEREBERAREQFGYvDrBSatzR6wQczxug25LUK6ituXXcSw6+5atiGD8kHNJqVYclOt7qcH5KMmwk8EGoOgVs062s4QeC9swQ8EGnmlKqKUrdW4DyV6PR/kg0htCSsiPDCdy32n0bJ3KYo9EidyDm0ODk7lJ0uj7juXVKLRJo2hTVNgkbNyDldHom4+qtiw7Qv2gugx0zW7AFdAQQFDoxGzaFMQ0TGbAFkIgoAqoiAiIgIiICIiAiKiCoREQEREBERARUuqoLcsd1Hz0AO5SipZBASYODuWHLgIO5bXZU1UGojR8cFfZgA4LZ9VVsg1+PARwWXDgrBuUsiDFjoWN3LIawDYF6RAREQEREBERAREQEREBERAREQFRVRAREQEREBERB5VQUVEHq6LwqXQXEXgOVboPSLzdVugqioqoCIiAioqEoPSLxrL0EFUREBERAREQEREBERAREQEREBERAREQf/2Q=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8" name="AutoShape 14" descr="data:image/jpeg;base64,/9j/4AAQSkZJRgABAQAAAQABAAD/2wCEAAkGBxQQEBUUEBQVFBUQFBAQDxASFBAPEBAQFBQWFhQVFRUYHCggGB8lHBQUITEhJSkrLi4uFx8zODosNygtLiwBCgoKDgwMGgwMDisZFBkrKysrKysrKysrKysrKysrKysrKysrKysrKysrKysrKysrKysrKysrKysrKysrKysrK//AABEIAL0BCwMBIgACEQEDEQH/xAAcAAEAAQUBAQAAAAAAAAAAAAAABQEDBAYHAgj/xABIEAABAwICBgYGBgYJBQEAAAABAAIDBBEFIQYSMUFRYQcTInGRoTJCUnKBsRQjM2LB0QhDgpKy8CREU2Oio8LS4TRklLPxFf/EABQBAQAAAAAAAAAAAAAAAAAAAAD/xAAUEQEAAAAAAAAAAAAAAAAAAAAA/9oADAMBAAIRAxEAPwDuKIiAiIgIiICIiAiIgIiICIiAiIgIiICIiAiIgIiICIiAiIgIiICIiAiIgIiICIiAiIgIiICIiAiIgIiICLGq6+KEXlkYz33Nb81BVmndHHse6Q8I2E+brDzQbMi0GbpKaTaGne87tZ4afBoKx3aaV7/s6aNg4v1yR4uHyQdGRczfpBibvXgZ3M1j53Vh+NYjvq2j3YIj8wg6mi5HJpDiDf63/kwfksd+muIM/Xsd70Mf4WQdkRcbb0n1rPSbA/8AYkYfEP8AwWdS9MYH29KRxdFIHf4XAfNB1ZFpuF9J2HT2BmMLj6s7TGB3vF2+a22mqWStDo3te07HscHtPcRkguoiICIiAiIgIiICIiAioqoCIqEoBK83VCvJaUHvWTWVqxUDpHpbT0OUj9aTdBHZ0nLW3N+KDY7qPxTHael+3la07mZukPcxtz5LlOK6dVdUS2M/R4zlaMnrCOcm392y96P4A+c3DS65u57vRvvu47Sg2XEukfdTQk8HzGw/cbt8QoKTHa+rNg99vZiHVtHeR+JW002icMecvbPs+iwfDaVnENYLNAaBsDQAB8Ag0mDRKR51pn2vtA7bj3nZ81J0+jcEe1uueLzfy2eSm5JFhy1CDwIWtFmgAcAAB5KzIQrU9WAoypxG29BmTSgb1gT1CjqjEuawHVTpDqtuSdgFkGdNVArFbRPmaXjVbG02fPK4RQMPAvdkTyFzyWNHWsD+rgZ9KmALi1pP0aIDMue4Ea9t+YaOJ2LCxqSR1nVEgmc3JguW00I9mNjQPINHeg9VU9Ky+r1lU4bSy9LTD9twL3eDF6w+gqqphfTU9NGxpLQ4tjcSRtAdNrONuIKyMN0IqKqJsz5Y42PGtE0hznFu4hjQA0HvC2PCKaooYhCJoXsaXuAdC7XaXZmztfZfPMINQlwPEM/q2P8Aut+i59wyULhekhpZjZz6d7TZzovq8/vdX2XDvBC6m2eqP2ckLT6rurfdp4jPatMqujOeVxLZYnudnZwfHc7hldB0HRrT6R0YdKWVUY2yxFjJ2+82+o4/ufFb5hOLQ1TNeB4eBk4DJzDwe05tPIr5Gnp30szg1zo5I3FjtUkEEHMXG0ZdxWZh2ldRBMJYpSyVv6xmQePZkZscORy7kH12i0To36RY8Ub1UobFVMF3RA9iZo2viv5t2jmM1vaAipdVugIiIKIiqgIiICKjnWFysOWq525IMwmywsQxeCnYXzSsY1u1znDwHE8gtd0o0tioYteQ3JuI4x6cjuA5cTuXEtINIJa6TrJ3WaCerib6DO4bzzKDedKOkyWpJjobwx5gzHKeQcv7MefctRoabrH2F3vcb2F3uJO0n8yrGA4PLWOswarB6bz6I5fePJdQwXDIqRmrEMz6Tzm9x5n8EGPgWizGWdUdo7RGPRHvHetsFa1gAaAAMgBYADuURJUrCnrbIJqoxNR8+JWUDVYmBvUJW4xzQbPU4yB/9UTVY+3mtQrcZ5qDqsV5oN1qMfYfW+aiqjFwdjgfjdaVPiBO9XcHon1cga02aD237mjlxKDbKXXnNmggDNzjsaP53KYw3ReorQWs1oaVuU89ryTW2taPW7vRG+5V2sqqXCqdrXN13lutFShxD5b/AKyZ21jPM7uKicM6Xq+E2cIJGDZEYuqDG7msLDkBszug3fFn0mH4RUspGhn1bI5Hk3kkdMWta9z9+RPIZ8Fyanq+ue2MSXdI5rGjWv2nGw+amarEpcZjFLSQFkjjCZe0DC2GPXN3Ptl2nN3bslIaNdFFdBVwyy9S6OJ+u7UkJdcA6tgWjfZB0CrqAxoYzJrGtY0cGtAaPIKJJLipWpwiUHtNPfa48lWlw4ncgtUcSlKV+o4O9nMd+5Z1Jgzju8clC9Is/wBBoJnggO6pzWW2h8n1bD4u8kHDK6Q1FTI/aJZJZB7hcS3yssmmwJ0jgA25cQGttdzidgAVzRKmvHrO3dlt+8/8LsPR3o92fpUgzddtODubsc/45gcr8UGDob0fQUbmTTgunaQ9mq4tbC4cCNp57F0YYiOPiPyWDUQrHZESQOJAQbFDNrAEi2ts5/zmri0Gapc7F4pI5DqtvSmLWfqFocRfV1tW9wTfVByGZBsN/IQVREQEREBEVHGwJ4II/FKi1gP5/n8CtT0p0gZRQmWU3J7MUYNnSP4DlxO5bFiszImPllcGsiaXPcdwG3xO7mvnnS3H3Vs7ppLhjezDH7DL5DvO0n8AEGHi2KSVMpmqHaznZNb6rRua0bgFJaL4A6sfrvu2Jps52zW+6z89yjtHMJdWS55MbYyOG4bmt5n/AJXU6ZrYmBjAGtaLNaNgCDNpImRMDIwGtaLBo2BVlqrKOmrLKJrMStvQStViFt6gq7Frb1DV+K81r1biXNBM12L81BVeKX3qJqK0lYMk10GfPXErCknJVm91K02F6pHWi7j6MI2jhr/7fFBbwvDXTm5uGcd7jwats/8A0GYc3Vja109uzGe1HT/ek9p/3N3rcFEyYn1TdWEjX2GUbIh7MfP727dxUWyMn80FamofK9z5HF73kue9xu5zuJKycFwmWsnZBTt1pJDlua1o9J7juaN5/EhKWhfK9scTS98jgyNjRcucdgC+jOj/AEJZhdPnZ1RKAaiXbnujafZHmblBb0U0Wiw2ARxdpxs6aYjtSv4ngBuG4fFTfWkLMkiWO6JBb+klXKeDWu8kMDblz8m2A25/mvMNPrOA4rS+kTFOukFK0kQRmz2sIDqiVpzuSCNRhFthu4O9m6DcxpJSdTJO2qiligt10sT2TdXfZrCO64R0rabsxF4jpyTGHh1/aDRZg+JJdyyWyHC20/1hA1HxvbM7VDHS0ZGrVQzaos/VjvI1xzvG0b7Dm2E4GfpDmSf1dzmSW2GRji2w+IJ+CDdND8HMxggbtkIDiPVba7nfBoJX0BBTtYxrGCzWNDGgbA0CwC0Dorwm3WVDhbIQxeRef4R4roqDDqIViwxWe3vB8M1n1DslhRm7x8R5FBpGj+GP62KeQEOkmZqNO1kQDtUHmblx5m3qhdMUMIQG01t74z/luKmUBERAREQF4l2fEeWf4L2sDHMRbS08k7/RgY+QjjqtJA+JsPig5L0z6S60gooj2Y9WSpI9aQi7GfAEOPMjguSxNdUStjjzLjqtG6+9x/nYF6xvEnyvfJIbyTve955uN3W8Vt/Rto9I6J1UInuBuyNwaS0NHpkHvFvgg2fCaFtNC2Nm7Nzt7nHaSvdRU2V/EIeqDbuBLhctFzqjmdngtdr6pBWuxCy1yvxHmreIVm1a7WVV0F+srrqKmnurckl1aQei5ZGHYfJUSCOFpc4gnKwDWja5xOTQN5OSkMFwEzN66d4p6Zps6oeCS9w9SFm2V/IZDeQsqtxxpYYKKMw04traxDp6gjY+oeNvEMHZF95zQGxxUuUREs2x049Bh3iEH+M58LbThumOdtp9J28jgOXzVm/FZFPT3zOz5oPMEGt3LNDQAq5AcAPABdY6JdAS8srq1tgLPo4HDbwnkB/wj48EE30T6C/RGCqqm2qJW/VsO2niO4/fO/hs4roxavaogsujVp0KyivDyghsbxFtFSzVDyB1TDqk7Nc5N8yFxbRLG48Rq3MAcHgazNexL2NyPx325k8Vtn6QuJdXhsUIOdTOC4cY4ml38RjXE9CKx8OI0zoiGuMzI2ucNZretPVkkbwA8m3JB9DSMbN1kLGgtpA3rpP+4e3WELe5gu732jitSpMDvUOa1oLpH6zgPWlkAc9x+JJ7l1KnwhlLSCKO5s4Oe92b5ZZH/WSPO9zi4k96tYNQRxDrQLyStYS4+qC0ZBBKYZRtp4WRt2MFr8TtJ+JuqzVPBVLha7iAOJNgsDFMap6ZodK4gE6rSGPcCeANkFZZyvNO/tjvCiDpZFJlFFK/mQxg8zdSFCZJMxGGj7z/AMgUHvC45mzOjl7cbHvlppbAasd3NML+bSQWne1w3tJM8AvMQNs7XOZtsuvaAiIgIiIC1DpWgfLhU0cQJe8x2aNrw1we5o4khhy37Ft6jNIqA1FO5jPSFnMztdw3X3b0HyAQJKhrHGwL2Rk+yC4Bx8yvrbDaLqYI44bBkbGsYG21Q0DK1lwPSfEYRM9tXTRyvY9zHTRuNNVskY6x1pGAteQR67XHLarOH6VRxZ089TCSLEODTfvdG4X/AHQg6J0g4m/ruqc4arGhwAsTrHaTw7lzzEapYtRjDXEnrNYnMuOvcnibi6jaioL/AEc0GJXTqHlfdSktBK8+ja/EtCl8L0FfKNaWVrRwYC9xHebAINRiic9wa0FxOwDMqShZDT9qW08gzbC0/UsP968el7reG3ctixDRhzWEQ2ZEMpKiVwih/aefSP3Rc8lDBsEH2X1zx+vkbqxNP93Ecz7z+HohBZrHy1BElS4htgIWABoEe5sUYyY3nYDvKsk7mi3BozP/AD3r2S6RxcSSTmXuuSfzWXBAG/id5QW6em3u27huH5rKc4NFzkBtKrG0uc1jGue95tHGwF8jzwa0bV1rQHovEbm1OJhrnts6GjyfFE7c6U7Hu5bBz3BH9GHR0agsq69loRZ9NTPFjOdrZJRuZvDd+05be33WMZlbdVBBmayoXqPNUvJqEEgXq1I9YfXp1l0HGf0k5fr6JnsxTO+LnMH+gLlGAn+lwW29dDbv12rqf6SbD9LpTuML2j4Pv/qC51oLRmfE6OMC+tUwE+614c7yBQfX1YOyOb4/42n8FpGluljcPgjDAHzSMb1TD6LQABrv5ct63ateG6pOwOLj3NY934LiLqSSunMsg9INa1vsMaLNb4eZKDGGkmIVB7U7m3/swI/AjMeKmcHwCSZwMhc9x9Z5c8+JW0aP6ICwLhYLdaOhZELNHxQQ2DaNtjALvBbBHGGiwXtEBFRVQEREBERAVCVVaNp1p+yiBigtJMRa+1kffxPJBz7pi0HlZUPrqdpfFOGuqQ0XMMoaGlxHsOsDfcSb7QuVhjd7B8C5h8jbyX0H0edIbKhgp614ZMOzFK6zY52+q0nYHjZY7ciM7gSekHRxQ1RLjF1TzmXRWaCebNnhZB83Rxw+t1w918b/ACLR81k0/wBGac31Pwipz59aunYn0LuGdPM08A/WYf8AV81rlX0U4gz0WNf7r4/xIQQrcSo256lZIRuMlNTtPeQyQrOfp29jdWlpoIcrdZJr1ko5jrPqx+4rTujvEgf+lee50Nv4leg6M8RdtgDfflhFvBxQa1iWIzVT9eokfK4ZAvcSGjg0bGjk0BWWQ8c/kuiUHRHVO+2lhj46uvMfCwHmtpwvoqpY7Gd8k53tuIY/Bva/xIOPU8Rc4NY0ucfRYwF7z3NGZW86P9GVXU2dUWpY9+taSocOTAbN73H4LrWGYXBSt1aeGOIb9RoBPe7afis4Pugi9GtFaXDm/wBHZ23C0k7+3PJ3u3DkLDkpkyFVjjurt2N2uaO8gIMctJQU5V44lTt2zRDvkYPxXuPFqY7J4T3SRn8UGP8ARSqGlKkG1UZ2PYe5zSvWuDsI8QgizCQvOxSUiwpgg59+kDgrp6Nk7ASaaz3WBJEROq8/AvYTyBWi9BGGN+nirnBbFETBDKR9WayVtmsLtx1S63MtG0i/0SWhzGEgEDJwOYLXDVcDy2H4K3UYLA+mdTGJjYXtLTExrY2AHO7Q3Yb53G/NB4x/OF4G0xyhvvOHVj/2KOwHAGxgFw7gs7BKGaOER1LxKYzqMlz15YWm8bpBufsBttLb71KoDRbYqoiAiIgoqqiqgIiICIovSCoLYiG7XC1+AQahp5pk5gMNKbHMPlG7k381x+qBJJJuTmScyStzxqmzK1eqhQQ8rFsGB6d11GA2OXrIxkIpx1rAOAN9ZvcDZREkaxnxoOm0XTKLf0ijPfBKDf8AZeBb95TEHSxh7h22VMZ4GNr7fuOK4o5i8FqDuR6UcL/tJ/8Ax5v9q8u6T8L3STHl1Ew+bVw0tVNVB2mbpUw8ei2od+w1t/FwUZUdLsH6ulmPvviYPIuXKC1NRBv9V0szn7OniZwL3vlPkGqFrOkKvk2TCPlExjfNwJ81rYiVxlOUGRWY7VTfaVM7uXWyNb4AgKPkbr+n2ve7XzWeyiJWXDhpO5BDspRuaPALJiogdw8AtgpcFc7cthwzRR7vVQahR4Tc+iPALY8OwVx2XHcSPkt+wnQy1i4LaqLAI49yDRMKwOXKz5R3SygfxLbsPwOQDtSyfF2t/FdbBFA1uwK6gsU1NqC2sT32t8lfREBERAREQEREBERAREQFGYvDrBSatzR6wQczxug25LUK6ituXXcSw6+5atiGD8kHNJqVYclOt7qcH5KMmwk8EGoOgVs062s4QeC9swQ8EGnmlKqKUrdW4DyV6PR/kg0htCSsiPDCdy32n0bJ3KYo9EidyDm0ODk7lJ0uj7juXVKLRJo2hTVNgkbNyDldHom4+qtiw7Qv2gugx0zW7AFdAQQFDoxGzaFMQ0TGbAFkIgoAqoiAiIgIiICIiAiKiCoREQEREBERARUuqoLcsd1Hz0AO5SipZBASYODuWHLgIO5bXZU1UGojR8cFfZgA4LZ9VVsg1+PARwWXDgrBuUsiDFjoWN3LIawDYF6RAREQEREBERAREQEREBERAREQFRVRAREQEREBERB5VQUVEHq6LwqXQXEXgOVboPSLzdVugqioqoCIiAioqEoPSLxrL0EFUREBERAREQEREBERAREQEREBERAREQf/2Q=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84" name="AutoShape 20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009190" y="5257800"/>
            <a:ext cx="367761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</a:rPr>
              <a:t>Nothing will be the same again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33122" name="AutoShape 2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AutoShape 2" descr="Image result for icar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Image result for ica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6" descr="Image result for ica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Image result for icar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657600" cy="2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4308844"/>
            <a:ext cx="4321361" cy="20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i.ytimg.com/vi/iJ4Bmp2YJ-c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602822" cy="2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Generations of cellular technologies (1G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ICT</a:t>
            </a:r>
            <a:endParaRPr lang="en-US" dirty="0" smtClean="0"/>
          </a:p>
          <a:p>
            <a:pPr>
              <a:buNone/>
            </a:pPr>
            <a:endParaRPr lang="en-US" sz="1100" dirty="0"/>
          </a:p>
          <a:p>
            <a:r>
              <a:rPr lang="en-US" dirty="0" smtClean="0">
                <a:solidFill>
                  <a:srgbClr val="FF0000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Ecosystem: </a:t>
            </a:r>
            <a:r>
              <a:rPr lang="en-US" dirty="0" smtClean="0">
                <a:solidFill>
                  <a:srgbClr val="FF0000"/>
                </a:solidFill>
              </a:rPr>
              <a:t>Big</a:t>
            </a:r>
            <a:r>
              <a:rPr lang="en-US" dirty="0" smtClean="0"/>
              <a:t>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125"/>
            <a:ext cx="3048000" cy="4714875"/>
          </a:xfrm>
        </p:spPr>
        <p:txBody>
          <a:bodyPr/>
          <a:lstStyle/>
          <a:p>
            <a:r>
              <a:rPr lang="en-US" dirty="0" smtClean="0"/>
              <a:t>Standards, </a:t>
            </a:r>
            <a:r>
              <a:rPr lang="en-US" dirty="0" err="1" smtClean="0"/>
              <a:t>Fora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Vendors</a:t>
            </a:r>
          </a:p>
          <a:p>
            <a:endParaRPr lang="en-US" dirty="0" smtClean="0"/>
          </a:p>
          <a:p>
            <a:r>
              <a:rPr lang="en-US" dirty="0" smtClean="0"/>
              <a:t>Operators</a:t>
            </a:r>
          </a:p>
          <a:p>
            <a:endParaRPr lang="en-US" dirty="0" smtClean="0"/>
          </a:p>
          <a:p>
            <a:r>
              <a:rPr lang="en-US" dirty="0" smtClean="0"/>
              <a:t>Research	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81400" y="1381125"/>
            <a:ext cx="3048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Industries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Players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Methodology</a:t>
            </a:r>
            <a:endParaRPr lang="en-CA" dirty="0"/>
          </a:p>
        </p:txBody>
      </p:sp>
      <p:cxnSp>
        <p:nvCxnSpPr>
          <p:cNvPr id="4" name="Straight Arrow Connector 26"/>
          <p:cNvCxnSpPr>
            <a:cxnSpLocks noChangeShapeType="1"/>
          </p:cNvCxnSpPr>
          <p:nvPr/>
        </p:nvCxnSpPr>
        <p:spPr bwMode="auto">
          <a:xfrm flipV="1">
            <a:off x="2819400" y="2427600"/>
            <a:ext cx="0" cy="468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5" name="Straight Arrow Connector 26"/>
          <p:cNvCxnSpPr>
            <a:cxnSpLocks noChangeShapeType="1"/>
          </p:cNvCxnSpPr>
          <p:nvPr/>
        </p:nvCxnSpPr>
        <p:spPr bwMode="auto">
          <a:xfrm flipV="1">
            <a:off x="2819400" y="3951600"/>
            <a:ext cx="0" cy="468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495800"/>
            <a:ext cx="48768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Architecture, enablers, technologies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</a:rPr>
              <a:t>(5G and beyond)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657290"/>
            <a:ext cx="79541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rial"/>
              </a:rPr>
              <a:t>Part I</a:t>
            </a:r>
            <a:endParaRPr lang="en-CA" sz="2000" dirty="0">
              <a:latin typeface="Ar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200400"/>
            <a:ext cx="86594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rial"/>
              </a:rPr>
              <a:t>Part II</a:t>
            </a:r>
            <a:endParaRPr lang="en-CA" sz="2000" dirty="0">
              <a:latin typeface="Ar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971800"/>
            <a:ext cx="4876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</a:rPr>
              <a:t>Technical requirements (5G)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3400" y="1447800"/>
            <a:ext cx="4876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</a:rPr>
              <a:t>Use cases (5G)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93647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rial"/>
              </a:rPr>
              <a:t>Part III</a:t>
            </a:r>
            <a:endParaRPr lang="en-CA" sz="2000" dirty="0">
              <a:latin typeface="Arrial"/>
            </a:endParaRPr>
          </a:p>
        </p:txBody>
      </p:sp>
      <p:cxnSp>
        <p:nvCxnSpPr>
          <p:cNvPr id="14" name="Straight Arrow Connector 26"/>
          <p:cNvCxnSpPr>
            <a:cxnSpLocks noChangeShapeType="1"/>
          </p:cNvCxnSpPr>
          <p:nvPr/>
        </p:nvCxnSpPr>
        <p:spPr bwMode="auto">
          <a:xfrm flipV="1">
            <a:off x="3200400" y="2427600"/>
            <a:ext cx="0" cy="468000"/>
          </a:xfrm>
          <a:prstGeom prst="straightConnector1">
            <a:avLst/>
          </a:prstGeom>
          <a:noFill/>
          <a:ln w="38100" algn="ctr">
            <a:solidFill>
              <a:srgbClr val="9900FF"/>
            </a:solidFill>
            <a:round/>
            <a:headEnd type="none" w="med" len="med"/>
            <a:tailEnd type="triangle"/>
          </a:ln>
        </p:spPr>
      </p:cxnSp>
      <p:cxnSp>
        <p:nvCxnSpPr>
          <p:cNvPr id="16" name="Straight Arrow Connector 26"/>
          <p:cNvCxnSpPr>
            <a:cxnSpLocks noChangeShapeType="1"/>
          </p:cNvCxnSpPr>
          <p:nvPr/>
        </p:nvCxnSpPr>
        <p:spPr bwMode="auto">
          <a:xfrm flipV="1">
            <a:off x="3200400" y="3951600"/>
            <a:ext cx="0" cy="468000"/>
          </a:xfrm>
          <a:prstGeom prst="straightConnector1">
            <a:avLst/>
          </a:prstGeom>
          <a:noFill/>
          <a:ln w="38100" algn="ctr">
            <a:solidFill>
              <a:srgbClr val="9900FF"/>
            </a:solidFill>
            <a:round/>
            <a:headEnd type="none" w="med" len="med"/>
            <a:tailEnd type="triangle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ICT is an Important Sector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43434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35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4508" y="4495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Hospitality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2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5074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642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5074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581400" y="29718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3122805"/>
            <a:ext cx="115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ICT (4G,…)</a:t>
            </a:r>
            <a:endParaRPr lang="en-C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8305800" cy="381000"/>
          </a:xfrm>
        </p:spPr>
        <p:txBody>
          <a:bodyPr/>
          <a:lstStyle/>
          <a:p>
            <a:r>
              <a:rPr lang="en-US" dirty="0" smtClean="0"/>
              <a:t>Tomorrow: ICT is the Most Important Sector in </a:t>
            </a:r>
            <a:r>
              <a:rPr lang="en-US" dirty="0" smtClean="0">
                <a:solidFill>
                  <a:srgbClr val="FF0000"/>
                </a:solidFill>
              </a:rPr>
              <a:t>Digital Economy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2971800"/>
            <a:ext cx="990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43434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17" name="Straight Arrow Connector 26"/>
          <p:cNvCxnSpPr>
            <a:cxnSpLocks noChangeShapeType="1"/>
            <a:stCxn id="8" idx="1"/>
          </p:cNvCxnSpPr>
          <p:nvPr/>
        </p:nvCxnSpPr>
        <p:spPr bwMode="auto">
          <a:xfrm flipH="1">
            <a:off x="2590800" y="3314700"/>
            <a:ext cx="9906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6"/>
          <p:cNvCxnSpPr>
            <a:cxnSpLocks noChangeShapeType="1"/>
            <a:stCxn id="8" idx="3"/>
          </p:cNvCxnSpPr>
          <p:nvPr/>
        </p:nvCxnSpPr>
        <p:spPr bwMode="auto">
          <a:xfrm>
            <a:off x="4572000" y="3314700"/>
            <a:ext cx="9906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6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4076700" y="3657600"/>
            <a:ext cx="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26"/>
          <p:cNvCxnSpPr>
            <a:cxnSpLocks noChangeShapeType="1"/>
            <a:stCxn id="8" idx="0"/>
            <a:endCxn id="5" idx="2"/>
          </p:cNvCxnSpPr>
          <p:nvPr/>
        </p:nvCxnSpPr>
        <p:spPr bwMode="auto">
          <a:xfrm flipV="1">
            <a:off x="4076700" y="2286000"/>
            <a:ext cx="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6"/>
          <p:cNvCxnSpPr>
            <a:cxnSpLocks noChangeShapeType="1"/>
          </p:cNvCxnSpPr>
          <p:nvPr/>
        </p:nvCxnSpPr>
        <p:spPr bwMode="auto">
          <a:xfrm flipH="1">
            <a:off x="2590800" y="3657600"/>
            <a:ext cx="9906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6"/>
          <p:cNvCxnSpPr>
            <a:cxnSpLocks noChangeShapeType="1"/>
          </p:cNvCxnSpPr>
          <p:nvPr/>
        </p:nvCxnSpPr>
        <p:spPr bwMode="auto">
          <a:xfrm>
            <a:off x="4572000" y="3657600"/>
            <a:ext cx="9906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6"/>
          <p:cNvCxnSpPr>
            <a:cxnSpLocks noChangeShapeType="1"/>
          </p:cNvCxnSpPr>
          <p:nvPr/>
        </p:nvCxnSpPr>
        <p:spPr bwMode="auto">
          <a:xfrm flipH="1" flipV="1">
            <a:off x="2590802" y="2286000"/>
            <a:ext cx="990601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 flipV="1">
            <a:off x="4572000" y="2286002"/>
            <a:ext cx="990600" cy="68579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3505200" y="311505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ICT (5G,…)</a:t>
            </a:r>
            <a:endParaRPr lang="en-C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35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4508" y="4495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Hospitality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2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5074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642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5074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cxnSp>
        <p:nvCxnSpPr>
          <p:cNvPr id="33" name="Straight Arrow Connector 26"/>
          <p:cNvCxnSpPr>
            <a:cxnSpLocks noChangeShapeType="1"/>
            <a:endCxn id="29" idx="0"/>
          </p:cNvCxnSpPr>
          <p:nvPr/>
        </p:nvCxnSpPr>
        <p:spPr bwMode="auto">
          <a:xfrm>
            <a:off x="4419600" y="3657600"/>
            <a:ext cx="685800" cy="1752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26"/>
          <p:cNvCxnSpPr>
            <a:cxnSpLocks noChangeShapeType="1"/>
          </p:cNvCxnSpPr>
          <p:nvPr/>
        </p:nvCxnSpPr>
        <p:spPr bwMode="auto">
          <a:xfrm flipH="1">
            <a:off x="3048000" y="3657600"/>
            <a:ext cx="685800" cy="1752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" name="TextBox 35"/>
          <p:cNvSpPr txBox="1"/>
          <p:nvPr/>
        </p:nvSpPr>
        <p:spPr>
          <a:xfrm>
            <a:off x="6236397" y="5325070"/>
            <a:ext cx="267900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FF"/>
                </a:solidFill>
                <a:latin typeface="Arial" pitchFamily="34" charset="0"/>
              </a:rPr>
              <a:t>Telecom </a:t>
            </a:r>
          </a:p>
          <a:p>
            <a:r>
              <a:rPr lang="en-US" dirty="0" smtClean="0">
                <a:solidFill>
                  <a:srgbClr val="9900FF"/>
                </a:solidFill>
                <a:latin typeface="Arial" pitchFamily="34" charset="0"/>
                <a:sym typeface="Wingdings" pitchFamily="2" charset="2"/>
              </a:rPr>
              <a:t>    ICT</a:t>
            </a:r>
          </a:p>
          <a:p>
            <a:r>
              <a:rPr lang="en-US" dirty="0" smtClean="0">
                <a:solidFill>
                  <a:srgbClr val="9900FF"/>
                </a:solidFill>
                <a:latin typeface="Arial" pitchFamily="34" charset="0"/>
                <a:sym typeface="Wingdings" pitchFamily="2" charset="2"/>
              </a:rPr>
              <a:t>       Vertical Industries</a:t>
            </a:r>
            <a:endParaRPr lang="en-CA" dirty="0">
              <a:solidFill>
                <a:srgbClr val="99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838200" y="1371600"/>
            <a:ext cx="6553200" cy="495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8305800" cy="381000"/>
          </a:xfrm>
        </p:spPr>
        <p:txBody>
          <a:bodyPr/>
          <a:lstStyle/>
          <a:p>
            <a:r>
              <a:rPr lang="en-US" dirty="0" smtClean="0"/>
              <a:t>Eventually: ICT is the Only Sector in </a:t>
            </a:r>
            <a:r>
              <a:rPr lang="en-US" dirty="0" smtClean="0">
                <a:solidFill>
                  <a:srgbClr val="FF0000"/>
                </a:solidFill>
              </a:rPr>
              <a:t>Digital Economy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4958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242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526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0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49580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0400" y="3115054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ICT (</a:t>
            </a:r>
            <a:r>
              <a:rPr lang="en-US" sz="2400" b="1" dirty="0" smtClean="0">
                <a:solidFill>
                  <a:srgbClr val="FF3300"/>
                </a:solidFill>
                <a:latin typeface="Arial Narrow" pitchFamily="34" charset="0"/>
              </a:rPr>
              <a:t>W2.0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,…)</a:t>
            </a:r>
            <a:endParaRPr lang="en-CA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5569803"/>
            <a:ext cx="205739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3300"/>
                </a:solidFill>
                <a:latin typeface="Arial" panose="020B0604020202020204" pitchFamily="34" charset="0"/>
              </a:rPr>
              <a:t>W2.0</a:t>
            </a:r>
            <a:r>
              <a:rPr lang="en-US" sz="1600" dirty="0" smtClean="0">
                <a:latin typeface="Arial" panose="020B0604020202020204" pitchFamily="34" charset="0"/>
              </a:rPr>
              <a:t>: Wireless </a:t>
            </a:r>
          </a:p>
          <a:p>
            <a:r>
              <a:rPr lang="en-US" sz="1600" dirty="0" smtClean="0">
                <a:latin typeface="Arial" panose="020B0604020202020204" pitchFamily="34" charset="0"/>
              </a:rPr>
              <a:t>ultra-connectivity </a:t>
            </a:r>
          </a:p>
          <a:p>
            <a:r>
              <a:rPr lang="en-US" sz="1600" dirty="0" smtClean="0">
                <a:latin typeface="Arial" panose="020B0604020202020204" pitchFamily="34" charset="0"/>
              </a:rPr>
              <a:t>is at the heart of ICT </a:t>
            </a:r>
            <a:endParaRPr 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II: Technical Requirements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From 4G to 5G </a:t>
            </a:r>
          </a:p>
          <a:p>
            <a:pPr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Rate: Fundamental enablers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Near-term enabling technologies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 safety networks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Radio security: Threats and vulnerabilities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WLANs</a:t>
            </a:r>
          </a:p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1)	</a:t>
            </a:r>
            <a:r>
              <a:rPr lang="en-US" dirty="0" smtClean="0">
                <a:solidFill>
                  <a:srgbClr val="FF0000"/>
                </a:solidFill>
              </a:rPr>
              <a:t>4G</a:t>
            </a:r>
            <a:r>
              <a:rPr lang="en-US" dirty="0" smtClean="0"/>
              <a:t>: R8 LTE (2009), R9 (2010), R10 LTE-A (2011)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168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4G to 5G  (1/8)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162800" cy="381000"/>
          </a:xfrm>
        </p:spPr>
        <p:txBody>
          <a:bodyPr/>
          <a:lstStyle/>
          <a:p>
            <a:r>
              <a:rPr lang="en-US" smtClean="0"/>
              <a:t>Key Technologies for LTE/LTE-Advanced (R8, R9, R10)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OFDM</a:t>
            </a:r>
          </a:p>
          <a:p>
            <a:endParaRPr lang="en-US" dirty="0" smtClean="0"/>
          </a:p>
          <a:p>
            <a:r>
              <a:rPr lang="en-US" dirty="0" smtClean="0"/>
              <a:t>MIMO </a:t>
            </a:r>
          </a:p>
          <a:p>
            <a:endParaRPr lang="en-US" dirty="0" smtClean="0"/>
          </a:p>
          <a:p>
            <a:r>
              <a:rPr lang="en-US" dirty="0" smtClean="0"/>
              <a:t>Spectrum aggregation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err="1" smtClean="0"/>
              <a:t>HetNet</a:t>
            </a:r>
            <a:r>
              <a:rPr lang="en-US" dirty="0" smtClean="0"/>
              <a:t>, Relay [</a:t>
            </a:r>
            <a:r>
              <a:rPr lang="en-US" i="1" dirty="0" smtClean="0"/>
              <a:t>to be matured</a:t>
            </a:r>
            <a:r>
              <a:rPr lang="en-US" dirty="0" smtClean="0"/>
              <a:t>]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	</a:t>
            </a:r>
            <a:endParaRPr lang="en-US" dirty="0" smtClean="0"/>
          </a:p>
          <a:p>
            <a:r>
              <a:rPr lang="en-US" dirty="0" err="1" smtClean="0"/>
              <a:t>CoMP</a:t>
            </a:r>
            <a:r>
              <a:rPr lang="en-US" dirty="0" smtClean="0"/>
              <a:t> (coordinated multipoint) [</a:t>
            </a:r>
            <a:r>
              <a:rPr lang="en-US" i="1" dirty="0" smtClean="0"/>
              <a:t>moved to R11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A number of LTE/LTE-A technologies were ahead of their time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38600" y="1600200"/>
            <a:ext cx="46128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DL: 1 </a:t>
            </a:r>
            <a:r>
              <a:rPr lang="en-US" sz="2000" dirty="0" err="1" smtClean="0">
                <a:latin typeface="Arial" pitchFamily="34" charset="0"/>
              </a:rPr>
              <a:t>Gbps</a:t>
            </a:r>
            <a:r>
              <a:rPr lang="en-US" sz="2000" dirty="0" smtClean="0">
                <a:latin typeface="Arial" pitchFamily="34" charset="0"/>
              </a:rPr>
              <a:t> hotspot / 100 Mbps mobile</a:t>
            </a:r>
            <a:endParaRPr lang="en-CA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1)	4G: R8 LTE (2009), R9 (2010), R10 LTE-A (2011)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2)	</a:t>
            </a:r>
            <a:r>
              <a:rPr lang="en-US" dirty="0" smtClean="0">
                <a:solidFill>
                  <a:srgbClr val="FF0000"/>
                </a:solidFill>
              </a:rPr>
              <a:t>4G clean-up + new use-cases</a:t>
            </a:r>
            <a:r>
              <a:rPr lang="en-US" dirty="0" smtClean="0"/>
              <a:t>: R11 (2013), R12 (2015), R13 (</a:t>
            </a:r>
            <a:r>
              <a:rPr lang="en-CA" dirty="0" smtClean="0"/>
              <a:t>2016)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4G to 5G  (2/8)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R12 Enhancements (June 2011 – March 2015)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229600" cy="50196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Public safety and critical communications, D2D </a:t>
            </a:r>
            <a:endParaRPr lang="en-US" sz="800" dirty="0" smtClean="0"/>
          </a:p>
          <a:p>
            <a:endParaRPr lang="en-US" dirty="0" smtClean="0"/>
          </a:p>
          <a:p>
            <a:r>
              <a:rPr lang="en-US" dirty="0" smtClean="0"/>
              <a:t>Group communications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MTC</a:t>
            </a:r>
          </a:p>
          <a:p>
            <a:endParaRPr lang="en-US" dirty="0" smtClean="0"/>
          </a:p>
          <a:p>
            <a:r>
              <a:rPr lang="en-US" dirty="0" smtClean="0"/>
              <a:t>UE power consumption, small data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Optimized offloading to  WLAN</a:t>
            </a:r>
            <a:endParaRPr lang="en-US" sz="800" dirty="0" smtClean="0">
              <a:solidFill>
                <a:srgbClr val="FF3300"/>
              </a:solidFill>
            </a:endParaRPr>
          </a:p>
          <a:p>
            <a:endParaRPr lang="en-US" dirty="0" smtClean="0">
              <a:solidFill>
                <a:srgbClr val="FF3300"/>
              </a:solidFill>
            </a:endParaRP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R13 Enhancements (Sep 2012 – Mar 2016)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8686800" cy="5019675"/>
          </a:xfrm>
        </p:spPr>
        <p:txBody>
          <a:bodyPr/>
          <a:lstStyle/>
          <a:p>
            <a:r>
              <a:rPr lang="en-US" dirty="0" smtClean="0"/>
              <a:t>LTE in Unlicensed (U-LTE)   [LAA (Licensed-Assisted Aggregation)] 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Carrier aggregation enhancements (up to 32 CCs)</a:t>
            </a:r>
          </a:p>
          <a:p>
            <a:endParaRPr lang="en-US" sz="1000" dirty="0" smtClean="0"/>
          </a:p>
          <a:p>
            <a:r>
              <a:rPr lang="en-US" dirty="0" smtClean="0"/>
              <a:t>Enhancements for MTC (high path-loss tolerance) </a:t>
            </a:r>
          </a:p>
          <a:p>
            <a:endParaRPr lang="en-US" sz="1000" dirty="0" smtClean="0"/>
          </a:p>
          <a:p>
            <a:r>
              <a:rPr lang="en-US" dirty="0" smtClean="0"/>
              <a:t>Enhanced multiuser transmission techniques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Elevation </a:t>
            </a:r>
            <a:r>
              <a:rPr lang="en-US" dirty="0" err="1" smtClean="0"/>
              <a:t>beamforming</a:t>
            </a:r>
            <a:r>
              <a:rPr lang="en-US" dirty="0" smtClean="0"/>
              <a:t> / Full-dimension MIMO</a:t>
            </a:r>
          </a:p>
          <a:p>
            <a:pPr>
              <a:buNone/>
            </a:pPr>
            <a:r>
              <a:rPr lang="en-US" dirty="0" smtClean="0"/>
              <a:t>	8 </a:t>
            </a:r>
            <a:r>
              <a:rPr lang="en-US" dirty="0" smtClean="0">
                <a:sym typeface="Wingdings" pitchFamily="2" charset="2"/>
              </a:rPr>
              <a:t> 64 antenna ports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Enhancements for D2D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Indoor positioning</a:t>
            </a:r>
          </a:p>
          <a:p>
            <a:endParaRPr lang="en-US" sz="1000" dirty="0" smtClean="0"/>
          </a:p>
          <a:p>
            <a:r>
              <a:rPr lang="en-US" dirty="0" smtClean="0"/>
              <a:t>Single-cell point-to-multipoint</a:t>
            </a:r>
          </a:p>
          <a:p>
            <a:endParaRPr lang="en-US" sz="1000" dirty="0" smtClean="0"/>
          </a:p>
          <a:p>
            <a:pPr>
              <a:buFontTx/>
              <a:buNone/>
            </a:pPr>
            <a:endParaRPr lang="en-US" sz="800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en-US" sz="1400" dirty="0" smtClean="0"/>
              <a:t>http://www.3gpp.org/news-events/3gpp-news/1628-rel13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4048125"/>
            <a:ext cx="35718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07049" y="6169223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Nokia white paper</a:t>
            </a:r>
            <a:endParaRPr lang="en-CA" sz="1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1)	4G: R8 LTE (2009), R9 (2010), R10 LTE-A (2011)</a:t>
            </a:r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2)	4G clean-up + new use-cases: R11 (2013), R12 (2015), R13 (</a:t>
            </a:r>
            <a:r>
              <a:rPr lang="en-CA" dirty="0" smtClean="0"/>
              <a:t>2016)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None/>
            </a:pPr>
            <a:r>
              <a:rPr lang="en-CA" dirty="0" smtClean="0"/>
              <a:t>3)	</a:t>
            </a:r>
            <a:r>
              <a:rPr lang="en-CA" dirty="0" smtClean="0">
                <a:solidFill>
                  <a:srgbClr val="FF0000"/>
                </a:solidFill>
              </a:rPr>
              <a:t>5G brainstorming </a:t>
            </a:r>
            <a:r>
              <a:rPr lang="en-CA" dirty="0" smtClean="0"/>
              <a:t>(2012 – 2015) 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Char char="•"/>
            </a:pPr>
            <a:endParaRPr lang="en-US" sz="1000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4G to 5G  (3/8)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 typeface="Monotype Sort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 typeface="Monotype Sort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36271</TotalTime>
  <Words>5196</Words>
  <Application>Microsoft Office PowerPoint</Application>
  <PresentationFormat>On-screen Show (4:3)</PresentationFormat>
  <Paragraphs>2237</Paragraphs>
  <Slides>173</Slides>
  <Notes>77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173</vt:i4>
      </vt:variant>
    </vt:vector>
  </HeadingPairs>
  <TitlesOfParts>
    <vt:vector size="174" baseType="lpstr">
      <vt:lpstr>Default Design</vt:lpstr>
      <vt:lpstr>PowerPoint Presentation</vt:lpstr>
      <vt:lpstr>Carleton University</vt:lpstr>
      <vt:lpstr>5G Discussions – Everywhere…</vt:lpstr>
      <vt:lpstr>Why this Tutorial? – What to Expect / What not to Expect</vt:lpstr>
      <vt:lpstr>Why this Tutorial? – What to Expect / What not to Expect</vt:lpstr>
      <vt:lpstr>Why this Tutorial? – What to Expect / What not to Expect</vt:lpstr>
      <vt:lpstr>PowerPoint Presentation</vt:lpstr>
      <vt:lpstr>PowerPoint Presentation</vt:lpstr>
      <vt:lpstr>Engineering Design Methodology</vt:lpstr>
      <vt:lpstr>Part I: Use Cases   (~80 slides)</vt:lpstr>
      <vt:lpstr>Part II: Technical Requirements  (~70 slides)   </vt:lpstr>
      <vt:lpstr>PowerPoint Presentation</vt:lpstr>
      <vt:lpstr>Part I: Use Cases </vt:lpstr>
      <vt:lpstr>PowerPoint Presentation</vt:lpstr>
      <vt:lpstr>PowerPoint Presentation</vt:lpstr>
      <vt:lpstr>Mobile phone (1946)  </vt:lpstr>
      <vt:lpstr>Mobile phone  Cell phone  </vt:lpstr>
      <vt:lpstr>PowerPoint Presentation</vt:lpstr>
      <vt:lpstr>PowerPoint Presentation</vt:lpstr>
      <vt:lpstr>Cisco Visual Networking Index: Global Mobile Data Traffic Forecast  </vt:lpstr>
      <vt:lpstr>PowerPoint Presentation</vt:lpstr>
      <vt:lpstr>PowerPoint Presentation</vt:lpstr>
      <vt:lpstr>PowerPoint Presentation</vt:lpstr>
      <vt:lpstr>Near Future: More Video</vt:lpstr>
      <vt:lpstr>What is 5G?</vt:lpstr>
      <vt:lpstr>What is 5G?</vt:lpstr>
      <vt:lpstr>5G Use Cases</vt:lpstr>
      <vt:lpstr>Problem with 5G Discussions</vt:lpstr>
      <vt:lpstr>Part I: Use Cases </vt:lpstr>
      <vt:lpstr>Patents are Important</vt:lpstr>
      <vt:lpstr>Patents are Important</vt:lpstr>
      <vt:lpstr>Companies with the Highest Number of  Issued US Patents in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I: Use Cases</vt:lpstr>
      <vt:lpstr>PowerPoint Presentation</vt:lpstr>
      <vt:lpstr>PowerPoint Presentation</vt:lpstr>
      <vt:lpstr>PowerPoint Presentation</vt:lpstr>
      <vt:lpstr>Cellular Generations: Use-Cases &amp; Timeline</vt:lpstr>
      <vt:lpstr>Cellular Generations: Use-Cases &amp; Timeline</vt:lpstr>
      <vt:lpstr>Cellular Generations: Use-Cases &amp; Timeline</vt:lpstr>
      <vt:lpstr>Cellular Generations: Use-Cases &amp; Timeline</vt:lpstr>
      <vt:lpstr>Cellular Generations: Use-Cases &amp; Timeline</vt:lpstr>
      <vt:lpstr>Cellular Generations: Use-Cases &amp; Timeline</vt:lpstr>
      <vt:lpstr>Direction 1: Enhanced Mobile Broadband (EMBB)</vt:lpstr>
      <vt:lpstr>Direction 2: Massive Machine-Type Communications (MMTC)</vt:lpstr>
      <vt:lpstr>Direction 3: Mission Critical /  Ultra-Reliable Low-Latency Communications (URLLC) </vt:lpstr>
      <vt:lpstr>5G Requirements</vt:lpstr>
      <vt:lpstr>PowerPoint Presentation</vt:lpstr>
      <vt:lpstr>5G Use Cases Taxonomy</vt:lpstr>
      <vt:lpstr>Detailed Timeline &amp; Process for IMT-2020 in ITU-R</vt:lpstr>
      <vt:lpstr>Detailed Timeline &amp; Process for IMT-2020 in ITU-R</vt:lpstr>
      <vt:lpstr>Detailed Timeline &amp; Process for IMT-2020 in ITU-R</vt:lpstr>
      <vt:lpstr>3GPP Timeline</vt:lpstr>
      <vt:lpstr>5G Eco-system Timeline</vt:lpstr>
      <vt:lpstr>Current Situation</vt:lpstr>
      <vt:lpstr>Cellular/Wireless Generations: Use-Cases &amp; Timeline</vt:lpstr>
      <vt:lpstr>Cellular/Wireless Generations: Use-Cases &amp; Timeline</vt:lpstr>
      <vt:lpstr>Cellular/Wireless Generations: Use-Cases &amp; Timeline</vt:lpstr>
      <vt:lpstr>Cellular/Wireless Generations: Use-Cases &amp; Timeline</vt:lpstr>
      <vt:lpstr>Part I: Use Cases</vt:lpstr>
      <vt:lpstr>Access to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ICT: Becoming World’s Biggest Industry</vt:lpstr>
      <vt:lpstr>PowerPoint Presentation</vt:lpstr>
      <vt:lpstr>PowerPoint Presentation</vt:lpstr>
      <vt:lpstr>PowerPoint Presentation</vt:lpstr>
      <vt:lpstr>PowerPoint Presentation</vt:lpstr>
      <vt:lpstr>ICT: Becoming World’s Biggest Industry</vt:lpstr>
      <vt:lpstr>ICT Sector – Unprecedented Value</vt:lpstr>
      <vt:lpstr>ICT Sector – Unprecedented Value</vt:lpstr>
      <vt:lpstr>ICT Sector – Unprecedented Value</vt:lpstr>
      <vt:lpstr>ICT Sector – Unprecedented Value</vt:lpstr>
      <vt:lpstr>Forbes 2015 Newcomers</vt:lpstr>
      <vt:lpstr>iCar    What is Next?</vt:lpstr>
      <vt:lpstr>Part I: Use Cases</vt:lpstr>
      <vt:lpstr>5G Ecosystem: Big!</vt:lpstr>
      <vt:lpstr>Today: ICT is an Important Sector</vt:lpstr>
      <vt:lpstr>Tomorrow: ICT is the Most Important Sector in Digital Economy </vt:lpstr>
      <vt:lpstr>Eventually: ICT is the Only Sector in Digital Economy </vt:lpstr>
      <vt:lpstr>Part II: Technical Requirements  </vt:lpstr>
      <vt:lpstr>From 4G to 5G  (1/8)</vt:lpstr>
      <vt:lpstr>Key Technologies for LTE/LTE-Advanced (R8, R9, R10)</vt:lpstr>
      <vt:lpstr>From 4G to 5G  (2/8)</vt:lpstr>
      <vt:lpstr>R12 Enhancements (June 2011 – March 2015) </vt:lpstr>
      <vt:lpstr>R13 Enhancements (Sep 2012 – Mar 2016) </vt:lpstr>
      <vt:lpstr>From 4G to 5G  (3/8)</vt:lpstr>
      <vt:lpstr>5G Brainstorming in EU</vt:lpstr>
      <vt:lpstr>From 4G to 5G  (4/8)</vt:lpstr>
      <vt:lpstr>5G Spectrum </vt:lpstr>
      <vt:lpstr>From 4G to 5G  (5/8)</vt:lpstr>
      <vt:lpstr>From 4G to 5G  (6/8)</vt:lpstr>
      <vt:lpstr>R14 Enhancements (March 2016 – June 2017) </vt:lpstr>
      <vt:lpstr>5G Standard Development </vt:lpstr>
      <vt:lpstr>From 4G to 5G  (7/8)</vt:lpstr>
      <vt:lpstr>From 4G to 5G  (8/8)</vt:lpstr>
      <vt:lpstr>PowerPoint Presentation</vt:lpstr>
      <vt:lpstr>Peak Data Rates in the Next 30 Years</vt:lpstr>
      <vt:lpstr>Gbps Wireless    Tbps (1012) Wireless    Pbps (1015) Wireless  ?</vt:lpstr>
      <vt:lpstr>Gbps Wireless    Tbps (1012) Wireless    Pbps (1015) Wireless  ?</vt:lpstr>
      <vt:lpstr>Gbps Wireless    Tbps (1012) Wireless    Pbps (1015) Wireless  ?</vt:lpstr>
      <vt:lpstr>Gbps Wireless    Tbps (1012) Wireless    Pbps (1015) Wireless  ?</vt:lpstr>
      <vt:lpstr>Gbps Wireless    Tbps (1012) Wireless    Pbps (1015) Wireless  ?</vt:lpstr>
      <vt:lpstr>Gbps Wireless    Tbps (1012) Wireless    Pbps (1015) Wireless  ?</vt:lpstr>
      <vt:lpstr>Peak Rates</vt:lpstr>
      <vt:lpstr>Peak Rates</vt:lpstr>
      <vt:lpstr>Peak Rates</vt:lpstr>
      <vt:lpstr>Peak Rates</vt:lpstr>
      <vt:lpstr>PowerPoint Presentation</vt:lpstr>
      <vt:lpstr>Some Enabling Technologies in LTE-A Evolution</vt:lpstr>
      <vt:lpstr>The Three Major Enabling 5G Technologies</vt:lpstr>
      <vt:lpstr>PowerPoint Presentation</vt:lpstr>
      <vt:lpstr>PowerPoint Presentation</vt:lpstr>
      <vt:lpstr>Latency</vt:lpstr>
      <vt:lpstr>Latency</vt:lpstr>
      <vt:lpstr>Latency</vt:lpstr>
      <vt:lpstr>Latency</vt:lpstr>
      <vt:lpstr>PowerPoint Presentation</vt:lpstr>
      <vt:lpstr>Public Safety Networks</vt:lpstr>
      <vt:lpstr>Commercial vs Public Safety &amp; Tactical Communications</vt:lpstr>
      <vt:lpstr>Recent Developments in USA</vt:lpstr>
      <vt:lpstr>Public Safety in LTE-A</vt:lpstr>
      <vt:lpstr>PowerPoint Presentation</vt:lpstr>
      <vt:lpstr>Radio Security: Threats and Vulnerabilities</vt:lpstr>
      <vt:lpstr>PowerPoint Presentation</vt:lpstr>
      <vt:lpstr>WLAN: Renewed Momentum</vt:lpstr>
      <vt:lpstr>WLAN: Renewed Momentum</vt:lpstr>
      <vt:lpstr>Difference between Cellular and WLAN</vt:lpstr>
      <vt:lpstr>PowerPoint Presentation</vt:lpstr>
      <vt:lpstr>From Research to Deployment  –  A Long Journey</vt:lpstr>
      <vt:lpstr>From Research to Deployment  –  A Long Journey</vt:lpstr>
      <vt:lpstr>From Research to Deployment  –  A Long Journey</vt:lpstr>
      <vt:lpstr>From Research to Deployment  –  A Long Journey</vt:lpstr>
      <vt:lpstr>From Research to Deployment  –  A Long Journey</vt:lpstr>
      <vt:lpstr>5G  6G </vt:lpstr>
      <vt:lpstr>5G  6G </vt:lpstr>
      <vt:lpstr>5G  6G </vt:lpstr>
      <vt:lpstr>PowerPoint Presentation</vt:lpstr>
      <vt:lpstr>PowerPoint Presentation</vt:lpstr>
      <vt:lpstr>PowerPoint Presentation</vt:lpstr>
      <vt:lpstr>  Challenge 2:  Extremely variable traffic  </vt:lpstr>
      <vt:lpstr>  Challenge 2:  Extremely variable traffic  </vt:lpstr>
      <vt:lpstr>  Challenge 2:  Extremely variable traffic  </vt:lpstr>
      <vt:lpstr>  Challenge 2:  Extremely variable traffic  </vt:lpstr>
      <vt:lpstr>  Challenge 2:  Extremely variable traffic  </vt:lpstr>
      <vt:lpstr>  Challenge 2:  Extremely variable traffic  </vt:lpstr>
      <vt:lpstr>  Challenge 2:  Extremely variable traffic  </vt:lpstr>
      <vt:lpstr>  Challenge 2:  Extremely variable traffic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Win98</dc:creator>
  <cp:lastModifiedBy>Halim Yanikomeroglu</cp:lastModifiedBy>
  <cp:revision>3571</cp:revision>
  <cp:lastPrinted>2015-05-27T21:08:38Z</cp:lastPrinted>
  <dcterms:created xsi:type="dcterms:W3CDTF">1999-05-11T23:29:05Z</dcterms:created>
  <dcterms:modified xsi:type="dcterms:W3CDTF">2018-03-08T14:34:47Z</dcterms:modified>
</cp:coreProperties>
</file>