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3" r:id="rId4"/>
    <p:sldId id="288" r:id="rId5"/>
    <p:sldId id="284" r:id="rId6"/>
    <p:sldId id="285" r:id="rId7"/>
    <p:sldId id="289" r:id="rId8"/>
    <p:sldId id="290" r:id="rId9"/>
    <p:sldId id="279" r:id="rId10"/>
    <p:sldId id="260" r:id="rId11"/>
    <p:sldId id="282" r:id="rId12"/>
    <p:sldId id="259" r:id="rId13"/>
    <p:sldId id="261" r:id="rId14"/>
    <p:sldId id="262" r:id="rId15"/>
    <p:sldId id="263" r:id="rId16"/>
    <p:sldId id="280" r:id="rId17"/>
    <p:sldId id="281" r:id="rId18"/>
    <p:sldId id="268" r:id="rId19"/>
    <p:sldId id="265" r:id="rId20"/>
    <p:sldId id="266" r:id="rId21"/>
    <p:sldId id="277" r:id="rId22"/>
    <p:sldId id="272" r:id="rId23"/>
    <p:sldId id="273" r:id="rId24"/>
    <p:sldId id="274" r:id="rId25"/>
    <p:sldId id="276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18" autoAdjust="0"/>
  </p:normalViewPr>
  <p:slideViewPr>
    <p:cSldViewPr>
      <p:cViewPr>
        <p:scale>
          <a:sx n="70" d="100"/>
          <a:sy n="70" d="100"/>
        </p:scale>
        <p:origin x="-9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C782B-0C36-4CC0-B2FD-52C9542D3A59}" type="datetimeFigureOut">
              <a:rPr lang="en-CA" smtClean="0"/>
              <a:pPr/>
              <a:t>05/03/2018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904BB-1090-4D8D-BF74-48A5C0F37C8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6142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530" y="688612"/>
            <a:ext cx="4542494" cy="3424315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8975"/>
            <a:ext cx="4564062" cy="3424238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3B040-5BDF-4C31-8DC9-88F3D693ABA1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00611-C3E6-4113-B87A-3DFF7E181943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E654B-676E-4E5C-85EF-D93C0090AA27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8A9E5-6194-429A-800B-D1C97E170925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47F52-AB18-42DC-BC3F-F51ADC3115A7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47751-D2AB-4195-AC21-CBE13A15DFA1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B7A1-E53E-4690-9245-313C92FAF4D3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A1C18-477D-4029-9B2D-678C2B04F8E4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594A-3AF6-484D-A6F5-547EDB44FBCD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3FF2-D30A-4553-9A8F-C5ADB2CC0FBB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9C621-A43A-4933-989F-04F739F3B5A8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AB92-CB0B-4622-A369-7FF9E1155A91}" type="datetime1">
              <a:rPr lang="en-CA" smtClean="0"/>
              <a:pPr/>
              <a:t>05/03/2018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7B802-AB46-495C-92FD-D568C5D549E4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/>
          <a:p>
            <a:r>
              <a:rPr lang="en-CA" dirty="0"/>
              <a:t>Fundamentals of Cellular Communications and Networks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3429000"/>
            <a:ext cx="6768752" cy="2304256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/>
                </a:solidFill>
              </a:rPr>
              <a:t>Halim </a:t>
            </a:r>
            <a:r>
              <a:rPr lang="en-CA" sz="2800" dirty="0" err="1" smtClean="0">
                <a:solidFill>
                  <a:schemeClr val="tx1"/>
                </a:solidFill>
              </a:rPr>
              <a:t>Yanikomeroglu</a:t>
            </a:r>
            <a:endParaRPr lang="en-CA" sz="2800" dirty="0" smtClean="0">
              <a:solidFill>
                <a:schemeClr val="tx1"/>
              </a:solidFill>
            </a:endParaRPr>
          </a:p>
          <a:p>
            <a:endParaRPr lang="en-CA" sz="2800" dirty="0">
              <a:solidFill>
                <a:schemeClr val="tx1"/>
              </a:solidFill>
            </a:endParaRPr>
          </a:p>
          <a:p>
            <a:r>
              <a:rPr lang="en-CA" sz="2800" dirty="0" smtClean="0">
                <a:solidFill>
                  <a:schemeClr val="tx1"/>
                </a:solidFill>
              </a:rPr>
              <a:t>SYSC 4700 </a:t>
            </a:r>
            <a:endParaRPr lang="en-CA" sz="2800" dirty="0" smtClean="0">
              <a:solidFill>
                <a:schemeClr val="tx1"/>
              </a:solidFill>
            </a:endParaRPr>
          </a:p>
          <a:p>
            <a:endParaRPr lang="en-CA" sz="11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Lectures 15 (March 06) &amp; 16 (March 08)</a:t>
            </a:r>
            <a:endParaRPr lang="en-CA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Problem: Number of channels &lt;&lt; number of active users!</a:t>
            </a:r>
          </a:p>
          <a:p>
            <a:pPr lvl="1"/>
            <a:r>
              <a:rPr lang="en-CA" dirty="0" smtClean="0"/>
              <a:t>Ex: </a:t>
            </a:r>
            <a:r>
              <a:rPr lang="en-CA" dirty="0"/>
              <a:t> </a:t>
            </a:r>
            <a:r>
              <a:rPr lang="en-CA" dirty="0" smtClean="0"/>
              <a:t> # of users (subscribers) = 200,000</a:t>
            </a:r>
            <a:br>
              <a:rPr lang="en-CA" dirty="0" smtClean="0"/>
            </a:br>
            <a:r>
              <a:rPr lang="en-CA" dirty="0" smtClean="0"/>
              <a:t>        Percentage of active users = 5%</a:t>
            </a:r>
            <a:br>
              <a:rPr lang="en-CA" dirty="0" smtClean="0"/>
            </a:br>
            <a:r>
              <a:rPr lang="en-CA" dirty="0" smtClean="0"/>
              <a:t>        # number of active users = 10,000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BW leased = 10 MHz		     </a:t>
            </a:r>
            <a:br>
              <a:rPr lang="en-CA" dirty="0" smtClean="0"/>
            </a:br>
            <a:r>
              <a:rPr lang="en-CA" dirty="0" smtClean="0"/>
              <a:t>BW required per user = 25 KHz	</a:t>
            </a:r>
            <a:endParaRPr lang="en-CA" dirty="0"/>
          </a:p>
          <a:p>
            <a:pPr lvl="1"/>
            <a:r>
              <a:rPr lang="en-CA" dirty="0" smtClean="0">
                <a:solidFill>
                  <a:srgbClr val="FF0000"/>
                </a:solidFill>
              </a:rPr>
              <a:t>400 &lt;&lt; 10,000 !!!</a:t>
            </a:r>
          </a:p>
          <a:p>
            <a:pPr lvl="1"/>
            <a:r>
              <a:rPr lang="en-CA" dirty="0" smtClean="0"/>
              <a:t>How can you service 10,000 users with only 400 channels?</a:t>
            </a:r>
          </a:p>
          <a:p>
            <a:pPr marL="457200" lvl="1" indent="0">
              <a:buNone/>
            </a:pPr>
            <a:endParaRPr lang="en-CA" dirty="0"/>
          </a:p>
          <a:p>
            <a:r>
              <a:rPr lang="en-CA" dirty="0" smtClean="0"/>
              <a:t>Answer:  </a:t>
            </a:r>
            <a:r>
              <a:rPr lang="en-CA" u="sng" dirty="0" smtClean="0"/>
              <a:t>Reuse</a:t>
            </a:r>
            <a:r>
              <a:rPr lang="en-CA" dirty="0" smtClean="0"/>
              <a:t> the channels (radio resources)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CA" dirty="0" smtClean="0"/>
              <a:t>Channel Reuse (1/3)</a:t>
            </a: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5508104" y="3750131"/>
            <a:ext cx="3384376" cy="830997"/>
            <a:chOff x="5508104" y="3645024"/>
            <a:chExt cx="3635896" cy="830997"/>
          </a:xfrm>
        </p:grpSpPr>
        <p:sp>
          <p:nvSpPr>
            <p:cNvPr id="5" name="Right Brace 4"/>
            <p:cNvSpPr/>
            <p:nvPr/>
          </p:nvSpPr>
          <p:spPr>
            <a:xfrm>
              <a:off x="5508104" y="3789040"/>
              <a:ext cx="432048" cy="57606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0152" y="3645024"/>
              <a:ext cx="32038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# available channels =</a:t>
              </a:r>
              <a:br>
                <a:rPr lang="en-CA" sz="2400" dirty="0" smtClean="0"/>
              </a:br>
              <a:r>
                <a:rPr lang="en-CA" sz="2400" dirty="0" smtClean="0"/>
                <a:t>10 MHz/ 25 KHz = </a:t>
              </a:r>
              <a:r>
                <a:rPr lang="en-CA" sz="2400" u="sng" dirty="0" smtClean="0"/>
                <a:t>400 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smtClean="0"/>
              <a:t>Channel Reuse (2/3)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/>
              <a:t>A naïve approach in </a:t>
            </a:r>
            <a:r>
              <a:rPr lang="en-CA" dirty="0" smtClean="0">
                <a:solidFill>
                  <a:srgbClr val="FF0000"/>
                </a:solidFill>
              </a:rPr>
              <a:t>RAN</a:t>
            </a:r>
            <a:r>
              <a:rPr lang="en-CA" dirty="0" smtClean="0"/>
              <a:t> (</a:t>
            </a:r>
            <a:r>
              <a:rPr lang="en-CA" dirty="0" smtClean="0">
                <a:solidFill>
                  <a:srgbClr val="FF0000"/>
                </a:solidFill>
              </a:rPr>
              <a:t>Radio Access Network</a:t>
            </a:r>
            <a:r>
              <a:rPr lang="en-CA" dirty="0" smtClean="0"/>
              <a:t>) design: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1 BS (1 cell) gives service to all 10,000 active users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Each of the 400 channels is reused 25 times in the one-cell network (400 x 25 = 10,000)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SIR = (1 good signal)/(24 interfering signals) = 1/24 = -14 dB!</a:t>
            </a:r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Extremely unreliable channel </a:t>
            </a:r>
            <a:r>
              <a:rPr lang="en-CA" dirty="0" smtClean="0">
                <a:sym typeface="Wingdings" panose="05000000000000000000" pitchFamily="2" charset="2"/>
              </a:rPr>
              <a:t> No application will run…</a:t>
            </a:r>
            <a:r>
              <a:rPr lang="en-CA" dirty="0" smtClean="0"/>
              <a:t>		     </a:t>
            </a:r>
            <a:br>
              <a:rPr lang="en-CA" dirty="0" smtClean="0"/>
            </a:br>
            <a:endParaRPr lang="en-CA" dirty="0" smtClean="0"/>
          </a:p>
          <a:p>
            <a:pPr lvl="1"/>
            <a:endParaRPr lang="en-CA" dirty="0" smtClean="0"/>
          </a:p>
          <a:p>
            <a:r>
              <a:rPr lang="en-CA" dirty="0" smtClean="0"/>
              <a:t>Refine RAN (i.e., more infrastructure + protocol + complexity for enhanced performance)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5857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Channel Reuse (3/3)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lvl="1"/>
            <a:r>
              <a:rPr lang="en-CA" sz="2000" dirty="0" smtClean="0"/>
              <a:t>Channel (frequency, time, code, hybrid) reuse in a </a:t>
            </a:r>
            <a:r>
              <a:rPr lang="en-CA" sz="2000" dirty="0" smtClean="0">
                <a:solidFill>
                  <a:srgbClr val="FF0000"/>
                </a:solidFill>
              </a:rPr>
              <a:t>coordinated</a:t>
            </a:r>
            <a:r>
              <a:rPr lang="en-CA" sz="2000" dirty="0" smtClean="0"/>
              <a:t> manner </a:t>
            </a:r>
            <a:r>
              <a:rPr lang="en-CA" sz="2000" dirty="0" smtClean="0">
                <a:sym typeface="Wingdings" panose="05000000000000000000" pitchFamily="2" charset="2"/>
              </a:rPr>
              <a:t> </a:t>
            </a:r>
            <a:r>
              <a:rPr lang="en-CA" sz="2000" dirty="0" smtClean="0"/>
              <a:t> </a:t>
            </a:r>
            <a:r>
              <a:rPr lang="en-CA" sz="2000" dirty="0" smtClean="0">
                <a:solidFill>
                  <a:srgbClr val="FF0000"/>
                </a:solidFill>
              </a:rPr>
              <a:t>cellular concept</a:t>
            </a:r>
          </a:p>
          <a:p>
            <a:pPr lvl="1"/>
            <a:r>
              <a:rPr lang="en-CA" sz="2000" dirty="0" smtClean="0"/>
              <a:t>Ex: 25 reuses in non-overlapping areas (clusters). Each cluster is given service by 1 BS (cell)</a:t>
            </a:r>
            <a:endParaRPr lang="en-CA" sz="2000" dirty="0">
              <a:solidFill>
                <a:srgbClr val="FF0000"/>
              </a:solidFill>
            </a:endParaRPr>
          </a:p>
          <a:p>
            <a:pPr lvl="1"/>
            <a:r>
              <a:rPr lang="en-CA" sz="2000" dirty="0" smtClean="0">
                <a:solidFill>
                  <a:srgbClr val="FF0000"/>
                </a:solidFill>
              </a:rPr>
              <a:t>Cluster: </a:t>
            </a:r>
            <a:r>
              <a:rPr lang="en-CA" sz="2000" dirty="0" smtClean="0"/>
              <a:t>The area in which all the channels are used only once.</a:t>
            </a:r>
            <a:endParaRPr lang="en-CA" sz="2000" dirty="0" smtClean="0">
              <a:solidFill>
                <a:srgbClr val="FF0000"/>
              </a:solidFill>
            </a:endParaRPr>
          </a:p>
          <a:p>
            <a:pPr lvl="1"/>
            <a:endParaRPr lang="en-CA" sz="20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2479724" y="3212976"/>
            <a:ext cx="4756572" cy="3384376"/>
            <a:chOff x="1471613" y="1930401"/>
            <a:chExt cx="5836692" cy="38104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1613" y="1930401"/>
              <a:ext cx="5836692" cy="3810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6228184" y="3429000"/>
              <a:ext cx="1080120" cy="13681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Interference due to </a:t>
            </a:r>
            <a:r>
              <a:rPr lang="en-CA" dirty="0"/>
              <a:t>C</a:t>
            </a:r>
            <a:r>
              <a:rPr lang="en-CA" dirty="0" smtClean="0"/>
              <a:t>hannel </a:t>
            </a:r>
            <a:r>
              <a:rPr lang="en-CA" dirty="0"/>
              <a:t>R</a:t>
            </a:r>
            <a:r>
              <a:rPr lang="en-CA" dirty="0" smtClean="0"/>
              <a:t>euse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CA" dirty="0" smtClean="0"/>
              <a:t>Problem:  If two users in adjacent clusters are served through the same channel </a:t>
            </a:r>
            <a:r>
              <a:rPr lang="en-CA" i="1" dirty="0" err="1" smtClean="0"/>
              <a:t>i</a:t>
            </a:r>
            <a:r>
              <a:rPr lang="en-CA" dirty="0" smtClean="0"/>
              <a:t> (one channel out of 400), then there will be excessive </a:t>
            </a:r>
            <a:r>
              <a:rPr lang="en-CA" dirty="0" smtClean="0">
                <a:solidFill>
                  <a:srgbClr val="FF0000"/>
                </a:solidFill>
              </a:rPr>
              <a:t>multiple access interference</a:t>
            </a:r>
            <a:r>
              <a:rPr lang="en-CA" dirty="0" smtClean="0"/>
              <a:t>!</a:t>
            </a:r>
          </a:p>
          <a:p>
            <a:pPr lvl="1"/>
            <a:r>
              <a:rPr lang="en-CA" dirty="0" smtClean="0"/>
              <a:t>SIR = 1/1 = 0 dB (very low)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>
              <a:buNone/>
            </a:pPr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Multiple access interference: Inevitable in cellular systems, but can be regulated</a:t>
            </a:r>
          </a:p>
          <a:p>
            <a:pPr lvl="1"/>
            <a:r>
              <a:rPr lang="en-CA" dirty="0" smtClean="0"/>
              <a:t>Control and management of multiple access interference:</a:t>
            </a:r>
          </a:p>
          <a:p>
            <a:pPr lvl="2"/>
            <a:r>
              <a:rPr lang="en-CA" dirty="0" smtClean="0"/>
              <a:t>Radio resource management (</a:t>
            </a:r>
            <a:r>
              <a:rPr lang="en-CA" dirty="0" smtClean="0">
                <a:solidFill>
                  <a:srgbClr val="FF0000"/>
                </a:solidFill>
              </a:rPr>
              <a:t>RRM</a:t>
            </a:r>
            <a:r>
              <a:rPr lang="en-CA" dirty="0" smtClean="0"/>
              <a:t>)</a:t>
            </a:r>
          </a:p>
          <a:p>
            <a:pPr lvl="2"/>
            <a:r>
              <a:rPr lang="en-CA" dirty="0" smtClean="0"/>
              <a:t>Optimization of assignment problems</a:t>
            </a:r>
          </a:p>
          <a:p>
            <a:pPr lvl="3"/>
            <a:r>
              <a:rPr lang="en-CA" dirty="0" smtClean="0"/>
              <a:t>BS/AP assignment</a:t>
            </a:r>
          </a:p>
          <a:p>
            <a:pPr lvl="3"/>
            <a:r>
              <a:rPr lang="en-CA" dirty="0" smtClean="0"/>
              <a:t>Power assignment</a:t>
            </a:r>
          </a:p>
          <a:p>
            <a:pPr lvl="3"/>
            <a:r>
              <a:rPr lang="en-CA" dirty="0" smtClean="0"/>
              <a:t>Channel assignment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852936"/>
            <a:ext cx="208549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Regulating Channel </a:t>
            </a:r>
            <a:r>
              <a:rPr lang="en-CA" dirty="0"/>
              <a:t>A</a:t>
            </a:r>
            <a:r>
              <a:rPr lang="en-CA" dirty="0" smtClean="0"/>
              <a:t>ssignment (1/2)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69160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Divide each cluster into </a:t>
            </a:r>
            <a:r>
              <a:rPr lang="en-CA" dirty="0" smtClean="0">
                <a:solidFill>
                  <a:srgbClr val="FF0000"/>
                </a:solidFill>
              </a:rPr>
              <a:t>cells </a:t>
            </a:r>
            <a:r>
              <a:rPr lang="en-CA" dirty="0" smtClean="0"/>
              <a:t>(cell: area served by one </a:t>
            </a:r>
            <a:r>
              <a:rPr lang="en-CA" dirty="0"/>
              <a:t>b</a:t>
            </a:r>
            <a:r>
              <a:rPr lang="en-CA" dirty="0" smtClean="0"/>
              <a:t>ase station)</a:t>
            </a:r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348880"/>
            <a:ext cx="5184576" cy="4309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335688" y="2564904"/>
            <a:ext cx="2628800" cy="38884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2400" dirty="0" smtClean="0"/>
              <a:t>4 cells/cluster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Cluster size</a:t>
            </a:r>
            <a:r>
              <a:rPr lang="en-CA" sz="2400" dirty="0" smtClean="0"/>
              <a:t>: N=4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Reuse factor </a:t>
            </a:r>
            <a:r>
              <a:rPr lang="en-CA" sz="2400" dirty="0" smtClean="0"/>
              <a:t>= 1/N = 1/4</a:t>
            </a:r>
          </a:p>
          <a:p>
            <a:endParaRPr lang="en-CA" sz="2400" dirty="0"/>
          </a:p>
          <a:p>
            <a:r>
              <a:rPr lang="en-CA" sz="2400" dirty="0" smtClean="0">
                <a:solidFill>
                  <a:srgbClr val="00B050"/>
                </a:solidFill>
              </a:rPr>
              <a:t>A</a:t>
            </a:r>
            <a:r>
              <a:rPr lang="en-CA" sz="2400" dirty="0" smtClean="0"/>
              <a:t>: </a:t>
            </a:r>
            <a:r>
              <a:rPr lang="en-CA" sz="2400" dirty="0" err="1" smtClean="0"/>
              <a:t>ch</a:t>
            </a:r>
            <a:r>
              <a:rPr lang="en-CA" sz="2400" dirty="0" smtClean="0"/>
              <a:t> 1 to 100</a:t>
            </a:r>
          </a:p>
          <a:p>
            <a:r>
              <a:rPr lang="en-CA" sz="2400" dirty="0" smtClean="0">
                <a:solidFill>
                  <a:srgbClr val="0070C0"/>
                </a:solidFill>
              </a:rPr>
              <a:t>B</a:t>
            </a:r>
            <a:r>
              <a:rPr lang="en-CA" sz="2400" dirty="0" smtClean="0"/>
              <a:t>: </a:t>
            </a:r>
            <a:r>
              <a:rPr lang="en-CA" sz="2400" dirty="0" err="1" smtClean="0"/>
              <a:t>ch</a:t>
            </a:r>
            <a:r>
              <a:rPr lang="en-CA" sz="2400" dirty="0" smtClean="0"/>
              <a:t> 101 to 200</a:t>
            </a:r>
          </a:p>
          <a:p>
            <a:r>
              <a:rPr lang="en-CA" sz="2400" dirty="0" smtClean="0">
                <a:solidFill>
                  <a:srgbClr val="FF0000"/>
                </a:solidFill>
              </a:rPr>
              <a:t>C</a:t>
            </a:r>
            <a:r>
              <a:rPr lang="en-CA" sz="2400" dirty="0" smtClean="0"/>
              <a:t>: </a:t>
            </a:r>
            <a:r>
              <a:rPr lang="en-CA" sz="2400" dirty="0" err="1" smtClean="0"/>
              <a:t>ch</a:t>
            </a:r>
            <a:r>
              <a:rPr lang="en-CA" sz="2400" dirty="0" smtClean="0"/>
              <a:t> 201 to 300</a:t>
            </a:r>
          </a:p>
          <a:p>
            <a:r>
              <a:rPr lang="en-CA" sz="2400" dirty="0" smtClean="0"/>
              <a:t>D: </a:t>
            </a:r>
            <a:r>
              <a:rPr lang="en-CA" sz="2400" dirty="0" err="1" smtClean="0"/>
              <a:t>ch</a:t>
            </a:r>
            <a:r>
              <a:rPr lang="en-CA" sz="2400" dirty="0" smtClean="0"/>
              <a:t> 301 to 400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Regulating Channel </a:t>
            </a:r>
            <a:r>
              <a:rPr lang="en-CA" dirty="0"/>
              <a:t>A</a:t>
            </a:r>
            <a:r>
              <a:rPr lang="en-CA" dirty="0" smtClean="0"/>
              <a:t>ssignment (2/2)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Cluster size N</a:t>
            </a:r>
          </a:p>
          <a:p>
            <a:pPr lvl="2"/>
            <a:r>
              <a:rPr lang="en-CA" dirty="0" smtClean="0"/>
              <a:t>N↑   →  co-channel interference (CCI) ↓   </a:t>
            </a:r>
            <a:r>
              <a:rPr lang="en-CA" dirty="0" smtClean="0">
                <a:sym typeface="Wingdings" panose="05000000000000000000" pitchFamily="2" charset="2"/>
              </a:rPr>
              <a:t>   SIR </a:t>
            </a:r>
            <a:r>
              <a:rPr lang="en-CA" dirty="0"/>
              <a:t>↓</a:t>
            </a:r>
            <a:endParaRPr lang="en-CA" dirty="0" smtClean="0"/>
          </a:p>
          <a:p>
            <a:pPr lvl="2"/>
            <a:r>
              <a:rPr lang="en-CA" dirty="0" smtClean="0"/>
              <a:t>N↑   →  capacity/cell decreases (inefficient utilization of the infrastructure, this, the investment) </a:t>
            </a:r>
          </a:p>
          <a:p>
            <a:pPr lvl="1"/>
            <a:r>
              <a:rPr lang="en-CA" dirty="0" smtClean="0"/>
              <a:t>Example (400 channels per cluster):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475656" y="4077072"/>
          <a:ext cx="273630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76"/>
                <a:gridCol w="684076"/>
                <a:gridCol w="684076"/>
                <a:gridCol w="6840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C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436096" y="4077072"/>
          <a:ext cx="273630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4076"/>
                <a:gridCol w="684076"/>
                <a:gridCol w="684076"/>
                <a:gridCol w="6840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B050"/>
                          </a:solidFill>
                        </a:rPr>
                        <a:t>A</a:t>
                      </a:r>
                      <a:endParaRPr lang="en-CA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0070C0"/>
                          </a:solidFill>
                        </a:rPr>
                        <a:t>B</a:t>
                      </a:r>
                      <a:endParaRPr lang="en-CA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403648" y="5661248"/>
            <a:ext cx="3312368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2400" dirty="0" smtClean="0"/>
              <a:t>Cluster size: N=4</a:t>
            </a:r>
          </a:p>
          <a:p>
            <a:r>
              <a:rPr lang="en-CA" sz="2400" dirty="0" smtClean="0"/>
              <a:t># channels per cell = 100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5733256"/>
            <a:ext cx="3312368" cy="864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CA" sz="2400" dirty="0" smtClean="0"/>
              <a:t>Cluster size: N=2</a:t>
            </a:r>
          </a:p>
          <a:p>
            <a:r>
              <a:rPr lang="en-CA" sz="2400" dirty="0" smtClean="0"/>
              <a:t># channels per cell = 200</a:t>
            </a:r>
          </a:p>
        </p:txBody>
      </p:sp>
      <p:sp>
        <p:nvSpPr>
          <p:cNvPr id="16" name="Curved Down Arrow 15"/>
          <p:cNvSpPr/>
          <p:nvPr/>
        </p:nvSpPr>
        <p:spPr>
          <a:xfrm rot="16741885">
            <a:off x="1046121" y="4413270"/>
            <a:ext cx="864688" cy="42339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7" name="Curved Down Arrow 16"/>
          <p:cNvSpPr/>
          <p:nvPr/>
        </p:nvSpPr>
        <p:spPr>
          <a:xfrm rot="16741885">
            <a:off x="5273341" y="4281402"/>
            <a:ext cx="512405" cy="32967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5656" y="4077072"/>
            <a:ext cx="136815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2843808" y="4077072"/>
            <a:ext cx="1368152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1475656" y="4869160"/>
            <a:ext cx="136815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Rectangle 20"/>
          <p:cNvSpPr/>
          <p:nvPr/>
        </p:nvSpPr>
        <p:spPr>
          <a:xfrm>
            <a:off x="2843808" y="4869160"/>
            <a:ext cx="1368152" cy="72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ectangle 21"/>
          <p:cNvSpPr/>
          <p:nvPr/>
        </p:nvSpPr>
        <p:spPr>
          <a:xfrm>
            <a:off x="5436096" y="4077072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6804248" y="4077072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ectangle 24"/>
          <p:cNvSpPr/>
          <p:nvPr/>
        </p:nvSpPr>
        <p:spPr>
          <a:xfrm>
            <a:off x="5436096" y="4451180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ectangle 25"/>
          <p:cNvSpPr/>
          <p:nvPr/>
        </p:nvSpPr>
        <p:spPr>
          <a:xfrm>
            <a:off x="6804248" y="4451180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7" name="Rectangle 26"/>
          <p:cNvSpPr/>
          <p:nvPr/>
        </p:nvSpPr>
        <p:spPr>
          <a:xfrm>
            <a:off x="5436096" y="4855092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ectangle 27"/>
          <p:cNvSpPr/>
          <p:nvPr/>
        </p:nvSpPr>
        <p:spPr>
          <a:xfrm>
            <a:off x="6804248" y="4855092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ectangle 28"/>
          <p:cNvSpPr/>
          <p:nvPr/>
        </p:nvSpPr>
        <p:spPr>
          <a:xfrm>
            <a:off x="5436096" y="5229200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Rectangle 29"/>
          <p:cNvSpPr/>
          <p:nvPr/>
        </p:nvSpPr>
        <p:spPr>
          <a:xfrm>
            <a:off x="6804248" y="5229200"/>
            <a:ext cx="1368152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Cluster size and Quality of Service (1/2)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CA" sz="2400" dirty="0" smtClean="0"/>
              <a:t>Ex: Signal-to-Interference Ratio (SIR) calculation with N=4</a:t>
            </a:r>
          </a:p>
          <a:p>
            <a:pPr lvl="1"/>
            <a:endParaRPr lang="en-CA" sz="2400" dirty="0" smtClean="0">
              <a:solidFill>
                <a:srgbClr val="FF0000"/>
              </a:solidFill>
            </a:endParaRPr>
          </a:p>
          <a:p>
            <a:pPr lvl="1"/>
            <a:endParaRPr lang="en-CA" sz="2400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CA" sz="2400" dirty="0" smtClean="0"/>
          </a:p>
          <a:p>
            <a:pPr lvl="1">
              <a:buNone/>
            </a:pPr>
            <a:endParaRPr lang="en-CA" sz="2400" dirty="0" smtClean="0"/>
          </a:p>
          <a:p>
            <a:pPr lvl="1"/>
            <a:endParaRPr lang="en-CA" sz="2400" dirty="0" smtClean="0"/>
          </a:p>
          <a:p>
            <a:pPr lvl="1"/>
            <a:endParaRPr lang="en-CA" sz="2400" dirty="0" smtClean="0"/>
          </a:p>
          <a:p>
            <a:pPr lvl="1">
              <a:buNone/>
            </a:pPr>
            <a:endParaRPr lang="en-CA" sz="2400" dirty="0" smtClean="0"/>
          </a:p>
          <a:p>
            <a:pPr lvl="1">
              <a:buNone/>
            </a:pPr>
            <a:endParaRPr lang="en-CA" sz="24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3" y="2983784"/>
            <a:ext cx="4264970" cy="354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3853497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The marked two users in Cell A and Cell A’ use the same transmit power P</a:t>
            </a:r>
            <a:r>
              <a:rPr lang="en-CA" sz="1600" dirty="0" smtClean="0"/>
              <a:t>t</a:t>
            </a:r>
            <a:endParaRPr lang="en-CA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6529306"/>
              </p:ext>
            </p:extLst>
          </p:nvPr>
        </p:nvGraphicFramePr>
        <p:xfrm>
          <a:off x="5651500" y="4892675"/>
          <a:ext cx="3048000" cy="1249363"/>
        </p:xfrm>
        <a:graphic>
          <a:graphicData uri="http://schemas.openxmlformats.org/presentationml/2006/ole">
            <p:oleObj spid="_x0000_s35930" name="Equation" r:id="rId4" imgW="1612800" imgH="66024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4224867"/>
              </p:ext>
            </p:extLst>
          </p:nvPr>
        </p:nvGraphicFramePr>
        <p:xfrm>
          <a:off x="5924550" y="3178175"/>
          <a:ext cx="1905000" cy="646113"/>
        </p:xfrm>
        <a:graphic>
          <a:graphicData uri="http://schemas.openxmlformats.org/presentationml/2006/ole">
            <p:oleObj spid="_x0000_s35931" name="Equation" r:id="rId5" imgW="711000" imgH="2412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508104" y="2564904"/>
            <a:ext cx="3275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Uplink with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Cluster size and Quality of Service (2/2)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CA" dirty="0" smtClean="0"/>
              <a:t>Ex: SIR calculation with N=9</a:t>
            </a:r>
          </a:p>
          <a:p>
            <a:pPr lvl="1"/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CA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sz="2100" dirty="0" smtClean="0"/>
          </a:p>
          <a:p>
            <a:pPr lvl="1">
              <a:buNone/>
            </a:pPr>
            <a:r>
              <a:rPr lang="en-CA" dirty="0" smtClean="0"/>
              <a:t> - Example: # cells = 100, # channels = k</a:t>
            </a:r>
          </a:p>
          <a:p>
            <a:pPr lvl="1">
              <a:buNone/>
            </a:pPr>
            <a:r>
              <a:rPr lang="en-CA" dirty="0"/>
              <a:t>	</a:t>
            </a:r>
            <a:r>
              <a:rPr lang="en-CA" dirty="0" smtClean="0"/>
              <a:t>N=4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 smtClean="0"/>
              <a:t>Network capacity = # clusters * k = (100/4) k = 25k</a:t>
            </a:r>
          </a:p>
          <a:p>
            <a:pPr lvl="1">
              <a:buNone/>
            </a:pPr>
            <a:r>
              <a:rPr lang="en-CA" dirty="0" smtClean="0"/>
              <a:t>	N=5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 smtClean="0"/>
              <a:t>Network capacity = # clusters * k = (100/5) k = 20k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83768" y="3356992"/>
            <a:ext cx="633670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CA" sz="2000" dirty="0" smtClean="0"/>
              <a:t>N↑    →   co-channel interference↓ </a:t>
            </a:r>
            <a:br>
              <a:rPr lang="en-CA" sz="2000" dirty="0" smtClean="0"/>
            </a:br>
            <a:r>
              <a:rPr lang="en-CA" sz="2000" dirty="0" smtClean="0"/>
              <a:t>           →   </a:t>
            </a:r>
            <a:r>
              <a:rPr lang="en-CA" sz="2000" dirty="0" err="1" smtClean="0"/>
              <a:t>QoS</a:t>
            </a:r>
            <a:r>
              <a:rPr lang="en-CA" sz="2000" dirty="0" smtClean="0"/>
              <a:t> (SIR) ↑</a:t>
            </a:r>
          </a:p>
          <a:p>
            <a:pPr lvl="2"/>
            <a:endParaRPr lang="en-CA" sz="2000" dirty="0" smtClean="0"/>
          </a:p>
          <a:p>
            <a:pPr lvl="2"/>
            <a:r>
              <a:rPr lang="en-CA" sz="2000" dirty="0" smtClean="0"/>
              <a:t>But, for the same number of Base Stations, </a:t>
            </a:r>
          </a:p>
          <a:p>
            <a:pPr lvl="2"/>
            <a:r>
              <a:rPr lang="en-CA" sz="2000" dirty="0" smtClean="0"/>
              <a:t>N↑    →  # clusters ↓    →   network capacity ↓</a:t>
            </a:r>
            <a:endParaRPr lang="en-CA" dirty="0" smtClean="0"/>
          </a:p>
          <a:p>
            <a:pPr lvl="2"/>
            <a:endParaRPr lang="en-CA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6609448"/>
              </p:ext>
            </p:extLst>
          </p:nvPr>
        </p:nvGraphicFramePr>
        <p:xfrm>
          <a:off x="4824413" y="1988840"/>
          <a:ext cx="3216275" cy="1249363"/>
        </p:xfrm>
        <a:graphic>
          <a:graphicData uri="http://schemas.openxmlformats.org/presentationml/2006/ole">
            <p:oleObj spid="_x0000_s36910" name="Equation" r:id="rId3" imgW="1701720" imgH="660240" progId="Equation.3">
              <p:embed/>
            </p:oleObj>
          </a:graphicData>
        </a:graphic>
      </p:graphicFrame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88840"/>
            <a:ext cx="1298175" cy="305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17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Increased user demand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Demand ↑  →   more reuse →  # clusters ↑</a:t>
            </a:r>
          </a:p>
          <a:p>
            <a:pPr lvl="1"/>
            <a:r>
              <a:rPr lang="en-CA" dirty="0" smtClean="0"/>
              <a:t> If cluster size remains the same →  more cells in the same area → </a:t>
            </a:r>
            <a:r>
              <a:rPr lang="en-CA" dirty="0" smtClean="0">
                <a:solidFill>
                  <a:srgbClr val="FF0000"/>
                </a:solidFill>
              </a:rPr>
              <a:t>Cell splitting</a:t>
            </a:r>
            <a:endParaRPr lang="en-CA" dirty="0">
              <a:solidFill>
                <a:srgbClr val="FF0000"/>
              </a:solidFill>
            </a:endParaRPr>
          </a:p>
          <a:p>
            <a:pPr lvl="1"/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CA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126334"/>
            <a:ext cx="7600553" cy="361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Mobility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1"/>
            <a:r>
              <a:rPr lang="en-CA" dirty="0" smtClean="0">
                <a:solidFill>
                  <a:srgbClr val="FF0000"/>
                </a:solidFill>
              </a:rPr>
              <a:t>Handoff</a:t>
            </a:r>
            <a:r>
              <a:rPr lang="en-CA" dirty="0" smtClean="0"/>
              <a:t> (</a:t>
            </a:r>
            <a:r>
              <a:rPr lang="en-CA" dirty="0" smtClean="0">
                <a:solidFill>
                  <a:srgbClr val="FF0000"/>
                </a:solidFill>
              </a:rPr>
              <a:t>handover</a:t>
            </a:r>
            <a:r>
              <a:rPr lang="en-CA" dirty="0" smtClean="0"/>
              <a:t>): Seamless transition</a:t>
            </a:r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348880"/>
            <a:ext cx="77924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Objectives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dirty="0" smtClean="0"/>
              <a:t>To learn some fundamental concepts in cellular communications such as</a:t>
            </a:r>
            <a:endParaRPr lang="en-CA" dirty="0" smtClean="0"/>
          </a:p>
          <a:p>
            <a:pPr lvl="2"/>
            <a:r>
              <a:rPr lang="en-CA" dirty="0" smtClean="0"/>
              <a:t>Multiple access</a:t>
            </a:r>
          </a:p>
          <a:p>
            <a:pPr lvl="2"/>
            <a:r>
              <a:rPr lang="en-CA" dirty="0" smtClean="0"/>
              <a:t>Channel reuse</a:t>
            </a:r>
          </a:p>
          <a:p>
            <a:pPr lvl="2"/>
            <a:r>
              <a:rPr lang="en-CA" dirty="0" smtClean="0"/>
              <a:t>Clustering</a:t>
            </a:r>
          </a:p>
          <a:p>
            <a:pPr lvl="2"/>
            <a:r>
              <a:rPr lang="en-CA" dirty="0" smtClean="0"/>
              <a:t>Cell-splitting</a:t>
            </a:r>
          </a:p>
          <a:p>
            <a:pPr lvl="2"/>
            <a:r>
              <a:rPr lang="en-CA" dirty="0" smtClean="0"/>
              <a:t>Sectoring</a:t>
            </a:r>
          </a:p>
          <a:p>
            <a:pPr lvl="2"/>
            <a:r>
              <a:rPr lang="en-CA" dirty="0" smtClean="0"/>
              <a:t>Interference</a:t>
            </a:r>
          </a:p>
          <a:p>
            <a:pPr lvl="2"/>
            <a:r>
              <a:rPr lang="en-CA" dirty="0" err="1" smtClean="0"/>
              <a:t>Duplexing</a:t>
            </a:r>
            <a:endParaRPr lang="en-CA" dirty="0" smtClean="0"/>
          </a:p>
          <a:p>
            <a:pPr lvl="2"/>
            <a:r>
              <a:rPr lang="en-CA" dirty="0" smtClean="0"/>
              <a:t>Heterogeneous cellular network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Coverage region of a base station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Propagation on a flat terrain </a:t>
            </a:r>
            <a:br>
              <a:rPr lang="en-CA" dirty="0" smtClean="0"/>
            </a:br>
            <a:r>
              <a:rPr lang="en-CA" dirty="0" smtClean="0"/>
              <a:t>(no shadowing)</a:t>
            </a:r>
            <a:endParaRPr lang="en-CA" dirty="0">
              <a:solidFill>
                <a:srgbClr val="FF0000"/>
              </a:solidFill>
            </a:endParaRPr>
          </a:p>
          <a:p>
            <a:pPr lvl="1"/>
            <a:endParaRPr lang="en-CA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 lvl="1"/>
            <a:r>
              <a:rPr lang="en-CA" dirty="0" smtClean="0"/>
              <a:t>With shadowing</a:t>
            </a:r>
            <a:endParaRPr lang="en-CA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lang="en-CA" dirty="0" smtClean="0"/>
          </a:p>
          <a:p>
            <a:pPr marL="457200" lvl="1" indent="0">
              <a:buNone/>
            </a:pPr>
            <a:endParaRPr lang="en-CA" dirty="0"/>
          </a:p>
          <a:p>
            <a:pPr marL="457200" lvl="1" indent="0">
              <a:buNone/>
            </a:pPr>
            <a:endParaRPr lang="en-CA" dirty="0" smtClean="0"/>
          </a:p>
          <a:p>
            <a:pPr lvl="1"/>
            <a:r>
              <a:rPr lang="en-CA" dirty="0" smtClean="0"/>
              <a:t>Non-uniform demand</a:t>
            </a:r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r="33333"/>
          <a:stretch>
            <a:fillRect/>
          </a:stretch>
        </p:blipFill>
        <p:spPr bwMode="auto">
          <a:xfrm>
            <a:off x="6156176" y="1628800"/>
            <a:ext cx="2050684" cy="16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r="44898"/>
          <a:stretch>
            <a:fillRect/>
          </a:stretch>
        </p:blipFill>
        <p:spPr bwMode="auto">
          <a:xfrm>
            <a:off x="6084168" y="3356992"/>
            <a:ext cx="2088232" cy="165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1615" y="5157192"/>
            <a:ext cx="2205819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Hexagonal Layout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CA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/>
          </a:p>
          <a:p>
            <a:pPr lvl="1">
              <a:buNone/>
            </a:pPr>
            <a:r>
              <a:rPr lang="en-CA" dirty="0" smtClean="0"/>
              <a:t> </a:t>
            </a:r>
          </a:p>
          <a:p>
            <a:pPr lvl="1">
              <a:buNone/>
            </a:pPr>
            <a:endParaRPr lang="en-CA" dirty="0"/>
          </a:p>
        </p:txBody>
      </p:sp>
      <p:pic>
        <p:nvPicPr>
          <p:cNvPr id="37890" name="Picture 2" descr="https://www.cdg.org/technology/cdma_technology/a_ross/Images/Hexagons7Color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4248472" cy="41982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21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Sectoring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en-CA" dirty="0" smtClean="0"/>
              <a:t> Use directional antenna to reduce co-channel interference, thus we can use small cluster size → increase capacity</a:t>
            </a:r>
            <a:endParaRPr lang="en-CA" dirty="0" smtClean="0">
              <a:solidFill>
                <a:srgbClr val="FF0000"/>
              </a:solidFill>
            </a:endParaRPr>
          </a:p>
          <a:p>
            <a:pPr lvl="1"/>
            <a:endParaRPr lang="en-CA" dirty="0">
              <a:solidFill>
                <a:srgbClr val="FF0000"/>
              </a:solidFill>
            </a:endParaRP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/>
          </a:p>
          <a:p>
            <a:pPr lvl="1">
              <a:buNone/>
            </a:pPr>
            <a:r>
              <a:rPr lang="en-CA" dirty="0" smtClean="0"/>
              <a:t> </a:t>
            </a:r>
          </a:p>
          <a:p>
            <a:pPr lvl="1">
              <a:buNone/>
            </a:pPr>
            <a:endParaRPr lang="en-CA" dirty="0"/>
          </a:p>
          <a:p>
            <a:pPr lvl="1" algn="ctr">
              <a:buNone/>
            </a:pPr>
            <a:r>
              <a:rPr lang="en-CA" dirty="0" smtClean="0"/>
              <a:t>				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pPr lvl="1" algn="ctr">
              <a:buNone/>
            </a:pPr>
            <a:r>
              <a:rPr lang="en-US" altLang="en-US" sz="2100" dirty="0" smtClean="0"/>
              <a:t>Wireless Communications: Principles and Practice, 2</a:t>
            </a:r>
            <a:r>
              <a:rPr lang="en-US" altLang="en-US" sz="2100" baseline="30000" dirty="0" smtClean="0"/>
              <a:t>nd</a:t>
            </a:r>
            <a:r>
              <a:rPr lang="en-US" altLang="en-US" sz="2100" dirty="0" smtClean="0"/>
              <a:t> Edition by T.S. </a:t>
            </a:r>
            <a:r>
              <a:rPr lang="en-US" altLang="en-US" sz="2100" dirty="0" err="1" smtClean="0"/>
              <a:t>Rappaport</a:t>
            </a:r>
            <a:endParaRPr lang="en-CA" sz="3400" i="1" dirty="0" smtClean="0"/>
          </a:p>
        </p:txBody>
      </p:sp>
      <p:pic>
        <p:nvPicPr>
          <p:cNvPr id="6" name="Picture 5" descr="F3_1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470"/>
          <a:stretch>
            <a:fillRect/>
          </a:stretch>
        </p:blipFill>
        <p:spPr bwMode="auto">
          <a:xfrm>
            <a:off x="1331640" y="2127789"/>
            <a:ext cx="6192688" cy="427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228184" y="2996952"/>
            <a:ext cx="273630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120 degree antennas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600" dirty="0"/>
              <a:t>	</a:t>
            </a: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</a:t>
            </a:r>
            <a:r>
              <a:rPr lang="en-CA" sz="1600" dirty="0" smtClean="0"/>
              <a:t>the most </a:t>
            </a:r>
            <a:r>
              <a:rPr kumimoji="0" lang="en-CA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popular </a:t>
            </a:r>
            <a:endParaRPr kumimoji="0" lang="en-C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600" dirty="0" smtClean="0"/>
              <a:t>Better SIR,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600" dirty="0"/>
              <a:t>M</a:t>
            </a:r>
            <a:r>
              <a:rPr lang="en-CA" sz="1600" dirty="0" smtClean="0"/>
              <a:t>ore capacity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600" dirty="0" smtClean="0"/>
              <a:t>But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</a:t>
            </a:r>
            <a:r>
              <a:rPr kumimoji="0" lang="en-CA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handoff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CA" sz="1600" dirty="0" smtClean="0"/>
              <a:t>More antennas and their RF’s parts</a:t>
            </a:r>
            <a:endParaRPr kumimoji="0" lang="en-CA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22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Duplexing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340768"/>
            <a:ext cx="9289032" cy="5184576"/>
          </a:xfrm>
        </p:spPr>
        <p:txBody>
          <a:bodyPr>
            <a:noAutofit/>
          </a:bodyPr>
          <a:lstStyle/>
          <a:p>
            <a:r>
              <a:rPr lang="en-US" sz="2400" dirty="0" smtClean="0"/>
              <a:t>Duplexing: Decoupling the </a:t>
            </a:r>
            <a:r>
              <a:rPr lang="en-US" sz="2400" dirty="0" smtClean="0">
                <a:solidFill>
                  <a:srgbClr val="FF0000"/>
                </a:solidFill>
              </a:rPr>
              <a:t>uplink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downlink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Frequency </a:t>
            </a:r>
            <a:r>
              <a:rPr lang="en-US" sz="2400" dirty="0"/>
              <a:t>d</a:t>
            </a:r>
            <a:r>
              <a:rPr lang="en-US" sz="2400" dirty="0" smtClean="0"/>
              <a:t>ivision duplexing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FDD</a:t>
            </a:r>
            <a:r>
              <a:rPr lang="en-US" sz="2400" dirty="0" smtClean="0"/>
              <a:t>): requires paired spectrum</a:t>
            </a:r>
            <a:endParaRPr lang="en-CA" sz="2400" dirty="0" smtClean="0"/>
          </a:p>
          <a:p>
            <a:pPr marL="457200" lvl="1" indent="0">
              <a:buNone/>
            </a:pPr>
            <a:endParaRPr lang="en-CA" sz="2400" dirty="0"/>
          </a:p>
          <a:p>
            <a:pPr marL="457200" lvl="1" indent="0">
              <a:buNone/>
            </a:pPr>
            <a:endParaRPr lang="en-CA" sz="2400" dirty="0"/>
          </a:p>
          <a:p>
            <a:pPr lvl="1"/>
            <a:endParaRPr lang="en-CA" sz="2400" dirty="0" smtClean="0"/>
          </a:p>
          <a:p>
            <a:pPr lvl="1">
              <a:buNone/>
            </a:pPr>
            <a:endParaRPr lang="en-CA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Time division duplexing (</a:t>
            </a:r>
            <a:r>
              <a:rPr lang="en-US" sz="2400" dirty="0" smtClean="0">
                <a:solidFill>
                  <a:srgbClr val="FF0000"/>
                </a:solidFill>
              </a:rPr>
              <a:t>TDD</a:t>
            </a:r>
            <a:r>
              <a:rPr lang="en-US" sz="2400" dirty="0" smtClean="0"/>
              <a:t>): a single block of spectrum is sufficient</a:t>
            </a:r>
            <a:endParaRPr lang="en-CA" sz="2400" dirty="0" smtClean="0"/>
          </a:p>
          <a:p>
            <a:pPr lvl="1">
              <a:buNone/>
            </a:pPr>
            <a:endParaRPr lang="en-CA" sz="2400" dirty="0"/>
          </a:p>
          <a:p>
            <a:pPr lvl="1">
              <a:buNone/>
            </a:pPr>
            <a:endParaRPr lang="en-CA" sz="2400" dirty="0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988840"/>
            <a:ext cx="284901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 r="12821"/>
          <a:stretch>
            <a:fillRect/>
          </a:stretch>
        </p:blipFill>
        <p:spPr bwMode="auto">
          <a:xfrm>
            <a:off x="683568" y="4077072"/>
            <a:ext cx="48965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77072"/>
            <a:ext cx="320116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23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smtClean="0"/>
              <a:t>Types of Interference</a:t>
            </a: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1124744"/>
            <a:ext cx="9108504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24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en-CA" sz="3800" dirty="0" err="1" smtClean="0"/>
              <a:t>HetNet</a:t>
            </a:r>
            <a:r>
              <a:rPr lang="en-CA" sz="3800" dirty="0" smtClean="0"/>
              <a:t>: Heterogeneous Wireless </a:t>
            </a:r>
            <a:r>
              <a:rPr lang="en-CA" sz="3800" dirty="0"/>
              <a:t>N</a:t>
            </a:r>
            <a:r>
              <a:rPr lang="en-CA" sz="3800" dirty="0" smtClean="0"/>
              <a:t>etwork</a:t>
            </a:r>
            <a:endParaRPr lang="en-CA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1055688" y="1340321"/>
            <a:ext cx="7056437" cy="4752975"/>
            <a:chOff x="770" y="981"/>
            <a:chExt cx="4287" cy="3356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816" y="981"/>
              <a:ext cx="4241" cy="3356"/>
              <a:chOff x="3240" y="774"/>
              <a:chExt cx="3121" cy="2474"/>
            </a:xfrm>
          </p:grpSpPr>
          <p:sp>
            <p:nvSpPr>
              <p:cNvPr id="18" name="Oval 3"/>
              <p:cNvSpPr>
                <a:spLocks noChangeArrowheads="1"/>
              </p:cNvSpPr>
              <p:nvPr/>
            </p:nvSpPr>
            <p:spPr bwMode="auto">
              <a:xfrm rot="5400000">
                <a:off x="3623" y="510"/>
                <a:ext cx="2355" cy="3121"/>
              </a:xfrm>
              <a:prstGeom prst="ellipse">
                <a:avLst/>
              </a:prstGeom>
              <a:solidFill>
                <a:srgbClr val="008683"/>
              </a:solidFill>
              <a:ln w="6350">
                <a:solidFill>
                  <a:srgbClr val="009999"/>
                </a:solidFill>
                <a:round/>
                <a:headEnd/>
                <a:tailEnd/>
              </a:ln>
            </p:spPr>
            <p:txBody>
              <a:bodyPr lIns="91355" tIns="45676" rIns="91355" bIns="45676" anchor="ctr"/>
              <a:lstStyle/>
              <a:p>
                <a:pPr algn="ctr" defTabSz="912813" eaLnBrk="0" hangingPunct="0"/>
                <a:endParaRPr lang="fi-FI" sz="1400" b="0"/>
              </a:p>
            </p:txBody>
          </p:sp>
          <p:sp>
            <p:nvSpPr>
              <p:cNvPr id="19" name="Oval 4"/>
              <p:cNvSpPr>
                <a:spLocks noChangeArrowheads="1"/>
              </p:cNvSpPr>
              <p:nvPr/>
            </p:nvSpPr>
            <p:spPr bwMode="auto">
              <a:xfrm rot="5400000">
                <a:off x="3667" y="347"/>
                <a:ext cx="2268" cy="3121"/>
              </a:xfrm>
              <a:prstGeom prst="ellipse">
                <a:avLst/>
              </a:prstGeom>
              <a:gradFill rotWithShape="0">
                <a:gsLst>
                  <a:gs pos="0">
                    <a:srgbClr val="008080"/>
                  </a:gs>
                  <a:gs pos="100000">
                    <a:srgbClr val="CCFFCC"/>
                  </a:gs>
                </a:gsLst>
                <a:lin ang="18900000" scaled="1"/>
              </a:gradFill>
              <a:ln w="6350">
                <a:noFill/>
                <a:round/>
                <a:headEnd/>
                <a:tailEnd/>
              </a:ln>
            </p:spPr>
            <p:txBody>
              <a:bodyPr lIns="91355" tIns="45676" rIns="91355" bIns="45676" anchor="ctr"/>
              <a:lstStyle/>
              <a:p>
                <a:pPr algn="ctr" defTabSz="912813" eaLnBrk="0" hangingPunct="0"/>
                <a:endParaRPr lang="fi-FI" sz="1400" b="0"/>
              </a:p>
            </p:txBody>
          </p:sp>
        </p:grp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770" y="3829"/>
              <a:ext cx="893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78302" tIns="39153" rIns="78302" bIns="39153">
              <a:spAutoFit/>
            </a:bodyPr>
            <a:lstStyle/>
            <a:p>
              <a:pPr defTabSz="784225" eaLnBrk="0" hangingPunct="0">
                <a:spcBef>
                  <a:spcPct val="50000"/>
                </a:spcBef>
              </a:pPr>
              <a:r>
                <a:rPr lang="en-US" altLang="zh-CN" sz="2100" dirty="0" err="1" smtClean="0">
                  <a:solidFill>
                    <a:srgbClr val="FF0000"/>
                  </a:solidFill>
                  <a:ea typeface="MS PGothic" pitchFamily="34" charset="-128"/>
                </a:rPr>
                <a:t>HetNet</a:t>
              </a:r>
              <a:endParaRPr lang="fi-FI" sz="2100" dirty="0">
                <a:solidFill>
                  <a:srgbClr val="FF0000"/>
                </a:solidFill>
                <a:ea typeface="MS PGothic" pitchFamily="34" charset="-128"/>
              </a:endParaRPr>
            </a:p>
          </p:txBody>
        </p: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3840" y="3188"/>
              <a:ext cx="909" cy="292"/>
              <a:chOff x="4450" y="3129"/>
              <a:chExt cx="1061" cy="340"/>
            </a:xfrm>
          </p:grpSpPr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4468" y="3139"/>
                <a:ext cx="10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8302" tIns="39153" rIns="78302" bIns="39153">
                <a:spAutoFit/>
              </a:bodyPr>
              <a:lstStyle/>
              <a:p>
                <a:pPr defTabSz="784225" eaLnBrk="0" hangingPunct="0">
                  <a:spcBef>
                    <a:spcPct val="50000"/>
                  </a:spcBef>
                </a:pPr>
                <a:r>
                  <a:rPr lang="en-US" altLang="zh-CN" sz="2100">
                    <a:ea typeface="MS PGothic" pitchFamily="34" charset="-128"/>
                  </a:rPr>
                  <a:t>Relay</a:t>
                </a:r>
                <a:endParaRPr lang="fi-FI" sz="2100">
                  <a:ea typeface="MS PGothic" pitchFamily="34" charset="-128"/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4450" y="3129"/>
                <a:ext cx="104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8302" tIns="39153" rIns="78302" bIns="39153">
                <a:spAutoFit/>
              </a:bodyPr>
              <a:lstStyle/>
              <a:p>
                <a:pPr defTabSz="784225" eaLnBrk="0" hangingPunct="0">
                  <a:spcBef>
                    <a:spcPct val="50000"/>
                  </a:spcBef>
                </a:pPr>
                <a:r>
                  <a:rPr lang="en-US" altLang="zh-CN" sz="2100">
                    <a:solidFill>
                      <a:schemeClr val="bg1"/>
                    </a:solidFill>
                    <a:ea typeface="MS PGothic" pitchFamily="34" charset="-128"/>
                  </a:rPr>
                  <a:t>Relay</a:t>
                </a:r>
                <a:endParaRPr lang="fi-FI" sz="2100">
                  <a:solidFill>
                    <a:schemeClr val="bg1"/>
                  </a:solidFill>
                  <a:ea typeface="MS PGothic" pitchFamily="34" charset="-128"/>
                </a:endParaRPr>
              </a:p>
            </p:txBody>
          </p:sp>
        </p:grpSp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257" y="1162"/>
              <a:ext cx="707" cy="287"/>
              <a:chOff x="5348" y="3265"/>
              <a:chExt cx="825" cy="334"/>
            </a:xfrm>
          </p:grpSpPr>
          <p:sp>
            <p:nvSpPr>
              <p:cNvPr id="12" name="Text Box 15"/>
              <p:cNvSpPr txBox="1">
                <a:spLocks noChangeArrowheads="1"/>
              </p:cNvSpPr>
              <p:nvPr/>
            </p:nvSpPr>
            <p:spPr bwMode="auto">
              <a:xfrm>
                <a:off x="5375" y="3272"/>
                <a:ext cx="79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8302" tIns="39153" rIns="78302" bIns="39153">
                <a:spAutoFit/>
              </a:bodyPr>
              <a:lstStyle/>
              <a:p>
                <a:pPr defTabSz="784225" eaLnBrk="0" hangingPunct="0">
                  <a:spcBef>
                    <a:spcPct val="50000"/>
                  </a:spcBef>
                </a:pPr>
                <a:r>
                  <a:rPr lang="en-US" altLang="zh-CN" sz="2100">
                    <a:ea typeface="MS PGothic" pitchFamily="34" charset="-128"/>
                  </a:rPr>
                  <a:t>CoMP</a:t>
                </a:r>
                <a:endParaRPr lang="fi-FI" sz="2100">
                  <a:ea typeface="MS PGothic" pitchFamily="34" charset="-128"/>
                </a:endParaRPr>
              </a:p>
            </p:txBody>
          </p:sp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5348" y="3265"/>
                <a:ext cx="798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78302" tIns="39153" rIns="78302" bIns="39153">
                <a:spAutoFit/>
              </a:bodyPr>
              <a:lstStyle/>
              <a:p>
                <a:pPr defTabSz="784225" eaLnBrk="0" hangingPunct="0">
                  <a:spcBef>
                    <a:spcPct val="50000"/>
                  </a:spcBef>
                </a:pPr>
                <a:r>
                  <a:rPr lang="en-US" altLang="zh-CN" sz="2100" dirty="0" err="1">
                    <a:solidFill>
                      <a:schemeClr val="bg1"/>
                    </a:solidFill>
                    <a:ea typeface="MS PGothic" pitchFamily="34" charset="-128"/>
                  </a:rPr>
                  <a:t>CoMP</a:t>
                </a:r>
                <a:endParaRPr lang="fi-FI" sz="2100" dirty="0">
                  <a:solidFill>
                    <a:schemeClr val="bg1"/>
                  </a:solidFill>
                  <a:ea typeface="MS PGothic" pitchFamily="34" charset="-128"/>
                </a:endParaRPr>
              </a:p>
            </p:txBody>
          </p:sp>
        </p:grpSp>
        <p:pic>
          <p:nvPicPr>
            <p:cNvPr id="11" name="Picture 1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5" y="1277"/>
              <a:ext cx="3591" cy="2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25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504056" y="1340768"/>
            <a:ext cx="8460432" cy="532859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CA" sz="2400" dirty="0" smtClean="0"/>
              <a:t>Goal: To provide a cellular voice service to a town using 20 MHz of bandwidth; each user requires 20 kHz of bandwidth for </a:t>
            </a:r>
            <a:r>
              <a:rPr lang="en-CA" sz="2400" smtClean="0"/>
              <a:t>voice communications.</a:t>
            </a:r>
            <a:endParaRPr lang="en-CA" sz="2400" dirty="0" smtClean="0"/>
          </a:p>
          <a:p>
            <a:endParaRPr lang="en-CA" sz="1000" dirty="0" smtClean="0"/>
          </a:p>
          <a:p>
            <a:pPr marL="514350" indent="-514350">
              <a:buAutoNum type="alphaLcPeriod"/>
            </a:pPr>
            <a:r>
              <a:rPr lang="en-CA" sz="2400" dirty="0" smtClean="0"/>
              <a:t>How many users can be supported concurrently, using a single high power transmitter to cover the whole town?</a:t>
            </a:r>
          </a:p>
          <a:p>
            <a:pPr marL="514350" indent="-514350">
              <a:buAutoNum type="alphaLcPeriod"/>
            </a:pPr>
            <a:endParaRPr lang="en-CA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F0000"/>
                </a:solidFill>
              </a:rPr>
              <a:t>20 MHz / 20 KHz = 1,000 users</a:t>
            </a:r>
          </a:p>
          <a:p>
            <a:pPr marL="971550" lvl="1" indent="-514350"/>
            <a:endParaRPr lang="en-CA" sz="1000" b="1" dirty="0" smtClean="0"/>
          </a:p>
          <a:p>
            <a:pPr marL="457200" indent="-457200">
              <a:buAutoNum type="alphaLcPeriod" startAt="2"/>
            </a:pPr>
            <a:r>
              <a:rPr lang="en-CA" sz="2400" dirty="0" smtClean="0"/>
              <a:t>How many users can be supported concurrently, using a cellular topology with 20 base stations and a cluster size of 4?</a:t>
            </a:r>
          </a:p>
          <a:p>
            <a:pPr marL="457200" indent="-457200">
              <a:buAutoNum type="alphaLcPeriod" startAt="2"/>
            </a:pPr>
            <a:endParaRPr lang="en-CA" sz="800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F0000"/>
                </a:solidFill>
              </a:rPr>
              <a:t>Divide the 20 MHz BW into 4 sets and assign one set to each cell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F0000"/>
                </a:solidFill>
              </a:rPr>
              <a:t>Each cell has a BW of  20 (MHz/cluster) / 4 (cells/cluster) =</a:t>
            </a:r>
            <a:br>
              <a:rPr lang="en-CA" sz="2200" dirty="0" smtClean="0">
                <a:solidFill>
                  <a:srgbClr val="FF0000"/>
                </a:solidFill>
              </a:rPr>
            </a:br>
            <a:r>
              <a:rPr lang="en-CA" sz="2200" dirty="0" smtClean="0">
                <a:solidFill>
                  <a:srgbClr val="FF0000"/>
                </a:solidFill>
              </a:rPr>
              <a:t>5 MHz/cell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F0000"/>
                </a:solidFill>
              </a:rPr>
              <a:t># of users per cell </a:t>
            </a:r>
            <a:r>
              <a:rPr lang="en-CA" sz="2200" dirty="0">
                <a:solidFill>
                  <a:srgbClr val="FF0000"/>
                </a:solidFill>
              </a:rPr>
              <a:t>=</a:t>
            </a:r>
            <a:r>
              <a:rPr lang="en-CA" sz="2200" dirty="0" smtClean="0">
                <a:solidFill>
                  <a:srgbClr val="FF0000"/>
                </a:solidFill>
              </a:rPr>
              <a:t>  5 (MHz/cell) / 20 (kHz/user) =  250 users/cell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200" dirty="0" smtClean="0">
                <a:solidFill>
                  <a:srgbClr val="FF0000"/>
                </a:solidFill>
              </a:rPr>
              <a:t>The total number of users = 250 users/cell * 20 cells = 5,000 users</a:t>
            </a:r>
          </a:p>
          <a:p>
            <a:pPr marL="0" lvl="1"/>
            <a:endParaRPr lang="en-CA" sz="2400" dirty="0" smtClean="0">
              <a:solidFill>
                <a:srgbClr val="FF0000"/>
              </a:solidFill>
            </a:endParaRPr>
          </a:p>
          <a:p>
            <a:pPr marL="0" lvl="1"/>
            <a:r>
              <a:rPr lang="en-CA" sz="2400" b="1" dirty="0" smtClean="0">
                <a:solidFill>
                  <a:srgbClr val="FF0000"/>
                </a:solidFill>
              </a:rPr>
              <a:t>	</a:t>
            </a:r>
            <a:endParaRPr lang="en-CA" sz="2400" b="1" dirty="0" smtClean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Multiple Access Schemes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2764904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US" dirty="0" smtClean="0"/>
              <a:t>Dedicated medium vs shared medium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Shared Medium</a:t>
            </a:r>
          </a:p>
          <a:p>
            <a:pPr lvl="1"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Random access (minimal protocol, no or minimal coordination) </a:t>
            </a:r>
          </a:p>
          <a:p>
            <a:pPr marL="457200" lvl="1" indent="0">
              <a:buNone/>
            </a:pPr>
            <a:r>
              <a:rPr lang="en-CA" dirty="0" smtClean="0"/>
              <a:t>	No or limited </a:t>
            </a:r>
            <a:r>
              <a:rPr lang="en-CA" dirty="0" err="1" smtClean="0"/>
              <a:t>QoS</a:t>
            </a:r>
            <a:r>
              <a:rPr lang="en-CA" dirty="0" smtClean="0"/>
              <a:t> guarantee  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Suitable for unlicensed bands</a:t>
            </a: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ALOHA</a:t>
            </a: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CSMA</a:t>
            </a:r>
            <a:r>
              <a:rPr lang="en-CA" dirty="0" smtClean="0"/>
              <a:t> (carrier sense multiple access</a:t>
            </a:r>
            <a:r>
              <a:rPr lang="en-CA" dirty="0" smtClean="0"/>
              <a:t>), aka listen-before-talk </a:t>
            </a:r>
            <a:r>
              <a:rPr lang="en-CA" dirty="0" smtClean="0"/>
              <a:t>– used in </a:t>
            </a:r>
            <a:r>
              <a:rPr lang="en-CA" dirty="0" err="1" smtClean="0"/>
              <a:t>WiFi</a:t>
            </a:r>
            <a:r>
              <a:rPr lang="en-CA" dirty="0" smtClean="0"/>
              <a:t> (802.11)</a:t>
            </a:r>
          </a:p>
          <a:p>
            <a:pPr marL="914400" lvl="2" indent="0">
              <a:buNone/>
            </a:pPr>
            <a:endParaRPr lang="en-CA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9828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Multiple Access Schemes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86800" cy="4997152"/>
          </a:xfrm>
        </p:spPr>
        <p:txBody>
          <a:bodyPr>
            <a:normAutofit fontScale="70000" lnSpcReduction="20000"/>
          </a:bodyPr>
          <a:lstStyle/>
          <a:p>
            <a:pPr lvl="1">
              <a:buNone/>
            </a:pPr>
            <a:r>
              <a:rPr lang="en-US" dirty="0" smtClean="0"/>
              <a:t>Dedicated medium vs shared medium 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FF0000"/>
                </a:solidFill>
              </a:rPr>
              <a:t>Shared Medium</a:t>
            </a:r>
          </a:p>
          <a:p>
            <a:pPr lvl="1">
              <a:buNone/>
            </a:pPr>
            <a:endParaRPr lang="en-US" sz="1400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Random access (minimal protocol, no or minimal coordination) </a:t>
            </a:r>
          </a:p>
          <a:p>
            <a:pPr marL="457200" lvl="1" indent="0">
              <a:buNone/>
            </a:pPr>
            <a:r>
              <a:rPr lang="en-CA" dirty="0" smtClean="0"/>
              <a:t>	No or limited </a:t>
            </a:r>
            <a:r>
              <a:rPr lang="en-CA" dirty="0" err="1" smtClean="0"/>
              <a:t>QoS</a:t>
            </a:r>
            <a:r>
              <a:rPr lang="en-CA" dirty="0" smtClean="0"/>
              <a:t> guarantee  </a:t>
            </a:r>
          </a:p>
          <a:p>
            <a:pPr marL="457200" lvl="1" indent="0">
              <a:buNone/>
            </a:pPr>
            <a:r>
              <a:rPr lang="en-CA" dirty="0"/>
              <a:t>	</a:t>
            </a:r>
            <a:r>
              <a:rPr lang="en-CA" dirty="0" smtClean="0"/>
              <a:t>Suitable for unlicensed bands</a:t>
            </a: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ALOHA</a:t>
            </a: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CSMA</a:t>
            </a:r>
            <a:r>
              <a:rPr lang="en-CA" dirty="0" smtClean="0"/>
              <a:t> (carrier sense multiple access</a:t>
            </a:r>
            <a:r>
              <a:rPr lang="en-CA" dirty="0" smtClean="0"/>
              <a:t>), aka listen-before-talk </a:t>
            </a:r>
            <a:r>
              <a:rPr lang="en-CA" dirty="0" smtClean="0"/>
              <a:t>– used in </a:t>
            </a:r>
            <a:r>
              <a:rPr lang="en-CA" dirty="0" err="1" smtClean="0"/>
              <a:t>WiFi</a:t>
            </a:r>
            <a:r>
              <a:rPr lang="en-CA" dirty="0" smtClean="0"/>
              <a:t> (802.11)</a:t>
            </a:r>
          </a:p>
          <a:p>
            <a:pPr marL="914400" lvl="2" indent="0">
              <a:buNone/>
            </a:pPr>
            <a:endParaRPr lang="en-CA" sz="13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Scheduled access (protocol for coordination </a:t>
            </a:r>
            <a:r>
              <a:rPr lang="en-CA" dirty="0" smtClean="0">
                <a:sym typeface="Wingdings" panose="05000000000000000000" pitchFamily="2" charset="2"/>
              </a:rPr>
              <a:t> overhead)</a:t>
            </a:r>
          </a:p>
          <a:p>
            <a:pPr marL="457200" lvl="1" indent="0">
              <a:buNone/>
            </a:pPr>
            <a:r>
              <a:rPr lang="en-CA" dirty="0">
                <a:sym typeface="Wingdings" panose="05000000000000000000" pitchFamily="2" charset="2"/>
              </a:rPr>
              <a:t>	</a:t>
            </a:r>
            <a:r>
              <a:rPr lang="en-CA" dirty="0" err="1" smtClean="0">
                <a:sym typeface="Wingdings" panose="05000000000000000000" pitchFamily="2" charset="2"/>
              </a:rPr>
              <a:t>QoS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  <a:r>
              <a:rPr lang="en-CA" dirty="0" err="1" smtClean="0">
                <a:sym typeface="Wingdings" panose="05000000000000000000" pitchFamily="2" charset="2"/>
              </a:rPr>
              <a:t>quarantee</a:t>
            </a:r>
            <a:endParaRPr lang="en-CA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CA" dirty="0">
                <a:sym typeface="Wingdings" panose="05000000000000000000" pitchFamily="2" charset="2"/>
              </a:rPr>
              <a:t>	</a:t>
            </a:r>
            <a:r>
              <a:rPr lang="en-CA" dirty="0" smtClean="0">
                <a:sym typeface="Wingdings" panose="05000000000000000000" pitchFamily="2" charset="2"/>
              </a:rPr>
              <a:t>Suitable for licensed bands  </a:t>
            </a:r>
            <a:endParaRPr lang="en-CA" dirty="0" smtClean="0"/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TDMA</a:t>
            </a:r>
            <a:r>
              <a:rPr lang="en-CA" dirty="0" smtClean="0"/>
              <a:t> (time-division multiple access)</a:t>
            </a: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FDMA </a:t>
            </a:r>
            <a:r>
              <a:rPr lang="en-CA" dirty="0" smtClean="0"/>
              <a:t>(frequency-division multiple access), </a:t>
            </a:r>
            <a:r>
              <a:rPr lang="en-CA" dirty="0" smtClean="0">
                <a:solidFill>
                  <a:srgbClr val="FF0000"/>
                </a:solidFill>
              </a:rPr>
              <a:t>OFDMA </a:t>
            </a:r>
            <a:r>
              <a:rPr lang="en-CA" dirty="0" smtClean="0"/>
              <a:t>– used in 4G cellular</a:t>
            </a:r>
            <a:endParaRPr lang="en-CA" dirty="0" smtClean="0">
              <a:solidFill>
                <a:srgbClr val="FF0000"/>
              </a:solidFill>
            </a:endParaRPr>
          </a:p>
          <a:p>
            <a:pPr lvl="2"/>
            <a:r>
              <a:rPr lang="en-CA" dirty="0" smtClean="0">
                <a:solidFill>
                  <a:srgbClr val="FF0000"/>
                </a:solidFill>
              </a:rPr>
              <a:t>CDMA</a:t>
            </a:r>
            <a:r>
              <a:rPr lang="en-CA" dirty="0" smtClean="0"/>
              <a:t> (code-division multiple access) – used in 3G cellular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98282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5</a:t>
            </a:fld>
            <a:endParaRPr lang="en-C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526"/>
            <a:ext cx="5687144" cy="61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009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6</a:t>
            </a:fld>
            <a:endParaRPr lang="en-C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69238"/>
            <a:ext cx="5976664" cy="609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9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Wireless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Cellular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Networks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 descr="lte 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07668" cy="2827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AutoShape 2" descr="Image result for cell phone evolu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1066800"/>
            <a:ext cx="845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Wireless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Cellular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</a:t>
            </a:r>
            <a:r>
              <a:rPr lang="en-US" sz="2400" b="1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  <a:sym typeface="Wingdings" pitchFamily="2" charset="2"/>
              </a:rPr>
              <a:t>Networks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j-ea"/>
                <a:cs typeface="+mj-cs"/>
                <a:sym typeface="Wingdings" pitchFamily="2" charset="2"/>
              </a:rPr>
              <a:t> 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9394" name="Picture 2" descr="lte 5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07668" cy="282733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92832" y="4869160"/>
            <a:ext cx="7363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rial"/>
              </a:rPr>
              <a:t> </a:t>
            </a:r>
            <a:r>
              <a:rPr lang="en-US" dirty="0" smtClean="0">
                <a:latin typeface="Arrial"/>
              </a:rPr>
              <a:t>Handoff </a:t>
            </a:r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</a:t>
            </a:r>
            <a:r>
              <a:rPr lang="en-US" dirty="0" smtClean="0">
                <a:latin typeface="Arrial"/>
              </a:rPr>
              <a:t> Seamless roaming</a:t>
            </a:r>
          </a:p>
          <a:p>
            <a:pPr>
              <a:buFont typeface="Wingdings" pitchFamily="2" charset="2"/>
              <a:buChar char="§"/>
            </a:pPr>
            <a:endParaRPr lang="en-US" sz="800" dirty="0" smtClean="0">
              <a:latin typeface="Arrial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Arrial"/>
              </a:rPr>
              <a:t> </a:t>
            </a:r>
            <a:r>
              <a:rPr lang="en-US" dirty="0" smtClean="0">
                <a:latin typeface="Arrial"/>
              </a:rPr>
              <a:t>Network-wide m</a:t>
            </a:r>
            <a:r>
              <a:rPr lang="en-US" dirty="0" smtClean="0">
                <a:latin typeface="Arrial"/>
              </a:rPr>
              <a:t>anaging channel reuse</a:t>
            </a:r>
            <a:r>
              <a:rPr lang="en-US" dirty="0" smtClean="0">
                <a:solidFill>
                  <a:srgbClr val="FF0000"/>
                </a:solidFill>
                <a:latin typeface="Arrial"/>
              </a:rPr>
              <a:t> </a:t>
            </a:r>
          </a:p>
          <a:p>
            <a:r>
              <a:rPr lang="en-US" dirty="0" smtClean="0">
                <a:latin typeface="Arrial"/>
              </a:rPr>
              <a:t>   through network-wide </a:t>
            </a:r>
            <a:r>
              <a:rPr lang="en-US" dirty="0" smtClean="0">
                <a:latin typeface="Arrial"/>
              </a:rPr>
              <a:t>frequency (channel) planning </a:t>
            </a:r>
            <a:endParaRPr lang="en-US" dirty="0" smtClean="0">
              <a:latin typeface="Arrial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Arrial"/>
                <a:sym typeface="Wingdings" pitchFamily="2" charset="2"/>
              </a:rPr>
              <a:t></a:t>
            </a:r>
            <a:r>
              <a:rPr lang="en-US" dirty="0" smtClean="0">
                <a:latin typeface="Arrial"/>
                <a:sym typeface="Wingdings" pitchFamily="2" charset="2"/>
              </a:rPr>
              <a:t> </a:t>
            </a:r>
            <a:r>
              <a:rPr lang="en-US" dirty="0" smtClean="0">
                <a:latin typeface="Arrial"/>
              </a:rPr>
              <a:t>Quality-of-Service (</a:t>
            </a:r>
            <a:r>
              <a:rPr lang="en-US" dirty="0" err="1" smtClean="0">
                <a:latin typeface="Arrial"/>
              </a:rPr>
              <a:t>QoS</a:t>
            </a:r>
            <a:r>
              <a:rPr lang="en-US" dirty="0" smtClean="0">
                <a:latin typeface="Arrial"/>
              </a:rPr>
              <a:t>) guarantee</a:t>
            </a:r>
            <a:endParaRPr lang="en-CA" dirty="0">
              <a:latin typeface="Ar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32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Wireless access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lvl="1"/>
            <a:r>
              <a:rPr lang="en-CA" dirty="0" smtClean="0"/>
              <a:t>Through access points (base stations), coupled to the </a:t>
            </a:r>
            <a:r>
              <a:rPr lang="en-CA" dirty="0" smtClean="0"/>
              <a:t>wired (core) network</a:t>
            </a:r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r>
              <a:rPr lang="en-CA" dirty="0" smtClean="0"/>
              <a:t>Attain </a:t>
            </a:r>
            <a:r>
              <a:rPr lang="en-CA" u="sng" dirty="0" smtClean="0"/>
              <a:t>coverage</a:t>
            </a:r>
            <a:r>
              <a:rPr lang="en-CA" dirty="0" smtClean="0"/>
              <a:t> with minimum infrastructure cost</a:t>
            </a:r>
          </a:p>
          <a:p>
            <a:pPr lvl="2"/>
            <a:r>
              <a:rPr lang="en-CA" dirty="0" smtClean="0"/>
              <a:t>Put as few base stations as possible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94806"/>
            <a:ext cx="6601312" cy="18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7B802-AB46-495C-92FD-D568C5D549E4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875</Words>
  <Application>Microsoft Office PowerPoint</Application>
  <PresentationFormat>On-screen Show (4:3)</PresentationFormat>
  <Paragraphs>314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Equation</vt:lpstr>
      <vt:lpstr>Fundamentals of Cellular Communications and Networks</vt:lpstr>
      <vt:lpstr>Objectives</vt:lpstr>
      <vt:lpstr>Multiple Access Schemes</vt:lpstr>
      <vt:lpstr>Multiple Access Schemes</vt:lpstr>
      <vt:lpstr>Slide 5</vt:lpstr>
      <vt:lpstr>Slide 6</vt:lpstr>
      <vt:lpstr>Slide 7</vt:lpstr>
      <vt:lpstr>Slide 8</vt:lpstr>
      <vt:lpstr>Wireless access</vt:lpstr>
      <vt:lpstr>Channel Reuse (1/3)</vt:lpstr>
      <vt:lpstr>Channel Reuse (2/3)</vt:lpstr>
      <vt:lpstr>Channel Reuse (3/3)</vt:lpstr>
      <vt:lpstr>Interference due to Channel Reuse</vt:lpstr>
      <vt:lpstr>Regulating Channel Assignment (1/2)</vt:lpstr>
      <vt:lpstr>Regulating Channel Assignment (2/2)</vt:lpstr>
      <vt:lpstr>Cluster size and Quality of Service (1/2)</vt:lpstr>
      <vt:lpstr>Cluster size and Quality of Service (2/2)</vt:lpstr>
      <vt:lpstr>Increased user demand</vt:lpstr>
      <vt:lpstr>Mobility</vt:lpstr>
      <vt:lpstr>Coverage region of a base station</vt:lpstr>
      <vt:lpstr>Hexagonal Layout </vt:lpstr>
      <vt:lpstr>Sectoring</vt:lpstr>
      <vt:lpstr>Duplexing</vt:lpstr>
      <vt:lpstr>Types of Interference</vt:lpstr>
      <vt:lpstr>HetNet: Heterogeneous Wireless Network</vt:lpstr>
      <vt:lpstr>Question</vt:lpstr>
    </vt:vector>
  </TitlesOfParts>
  <Company>Carleton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Akram Bin Sediq</dc:creator>
  <cp:lastModifiedBy>admin</cp:lastModifiedBy>
  <cp:revision>207</cp:revision>
  <dcterms:created xsi:type="dcterms:W3CDTF">2012-03-08T21:07:14Z</dcterms:created>
  <dcterms:modified xsi:type="dcterms:W3CDTF">2018-03-06T05:01:13Z</dcterms:modified>
</cp:coreProperties>
</file>